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0"/>
  </p:notesMasterIdLst>
  <p:sldIdLst>
    <p:sldId id="277" r:id="rId2"/>
    <p:sldId id="310" r:id="rId3"/>
    <p:sldId id="311" r:id="rId4"/>
    <p:sldId id="312" r:id="rId5"/>
    <p:sldId id="313" r:id="rId6"/>
    <p:sldId id="314" r:id="rId7"/>
    <p:sldId id="301" r:id="rId8"/>
    <p:sldId id="31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 varScale="1">
        <p:scale>
          <a:sx n="82" d="100"/>
          <a:sy n="82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0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0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72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1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2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8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00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1. Comentários </a:t>
            </a:r>
            <a:r>
              <a:rPr lang="pt-BR" sz="2400" b="1" dirty="0"/>
              <a:t>sobre as apresentações e relatórios </a:t>
            </a:r>
            <a:endParaRPr lang="pt-BR" sz="2400" b="1" dirty="0" smtClean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2. Nota de participação</a:t>
            </a:r>
            <a:endParaRPr lang="pt-BR" sz="2400" dirty="0" smtClean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3. Conclusão do Relatório de Integração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8380040" cy="318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>
              <a:buClr>
                <a:schemeClr val="tx1"/>
              </a:buClr>
            </a:pPr>
            <a:r>
              <a:rPr lang="pt-BR" sz="2400" b="1" dirty="0" smtClean="0"/>
              <a:t>Comentários </a:t>
            </a:r>
            <a:r>
              <a:rPr lang="pt-BR" sz="2400" b="1" dirty="0"/>
              <a:t>sobre as apresentações e relatórios </a:t>
            </a:r>
            <a:endParaRPr lang="pt-BR" sz="2400" dirty="0"/>
          </a:p>
          <a:p>
            <a:pPr lvl="0"/>
            <a:r>
              <a:rPr lang="pt-PT" sz="2400" dirty="0"/>
              <a:t>P</a:t>
            </a:r>
            <a:r>
              <a:rPr lang="pt-PT" sz="2400" dirty="0" smtClean="0"/>
              <a:t>ontos </a:t>
            </a:r>
            <a:r>
              <a:rPr lang="pt-PT" sz="2400" dirty="0"/>
              <a:t>fortes e fracos das </a:t>
            </a:r>
            <a:r>
              <a:rPr lang="pt-PT" sz="2400" dirty="0" smtClean="0"/>
              <a:t>apresentações </a:t>
            </a:r>
          </a:p>
          <a:p>
            <a:pPr lvl="0"/>
            <a:r>
              <a:rPr lang="pt-PT" sz="2400" dirty="0"/>
              <a:t>C</a:t>
            </a:r>
            <a:r>
              <a:rPr lang="pt-PT" sz="2400" dirty="0" smtClean="0"/>
              <a:t>omentários </a:t>
            </a:r>
            <a:r>
              <a:rPr lang="pt-PT" sz="2400" dirty="0"/>
              <a:t>gerais sobre os relatórios entregues </a:t>
            </a:r>
            <a:endParaRPr lang="pt-PT" sz="2400" dirty="0" smtClean="0"/>
          </a:p>
          <a:p>
            <a:pPr lvl="0"/>
            <a:r>
              <a:rPr lang="pt-PT" sz="2400" dirty="0" smtClean="0"/>
              <a:t>Comparação </a:t>
            </a:r>
            <a:r>
              <a:rPr lang="pt-PT" sz="2400" dirty="0"/>
              <a:t>com o nível destes trabalhos na 1</a:t>
            </a:r>
            <a:r>
              <a:rPr lang="pt-PT" sz="2400" u="sng" baseline="30000" dirty="0"/>
              <a:t>a</a:t>
            </a:r>
            <a:r>
              <a:rPr lang="pt-PT" sz="2400" dirty="0"/>
              <a:t> </a:t>
            </a:r>
            <a:r>
              <a:rPr lang="pt-PT" sz="2400" dirty="0" smtClean="0"/>
              <a:t>Fase</a:t>
            </a:r>
            <a:endParaRPr lang="pt-BR" sz="2400" dirty="0"/>
          </a:p>
          <a:p>
            <a:pPr lvl="0"/>
            <a:r>
              <a:rPr lang="pt-PT" sz="2400" dirty="0" smtClean="0"/>
              <a:t>Corrigir </a:t>
            </a:r>
            <a:r>
              <a:rPr lang="pt-PT" sz="2400" dirty="0"/>
              <a:t>e </a:t>
            </a:r>
            <a:r>
              <a:rPr lang="pt-PT" sz="2400" dirty="0" smtClean="0"/>
              <a:t>aperfeiçoar </a:t>
            </a:r>
            <a:r>
              <a:rPr lang="pt-PT" sz="2400" dirty="0"/>
              <a:t>para a consolidação dos projetos da turma, em termos de apresentação e de </a:t>
            </a:r>
            <a:r>
              <a:rPr lang="pt-PT" sz="2400" dirty="0" smtClean="0"/>
              <a:t>relatório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230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2</a:t>
            </a:r>
            <a:r>
              <a:rPr lang="pt-BR" sz="2400" b="1" dirty="0" smtClean="0"/>
              <a:t>. Nota de </a:t>
            </a:r>
            <a:r>
              <a:rPr lang="pt-BR" sz="2400" b="1" dirty="0" smtClean="0"/>
              <a:t>participação</a:t>
            </a:r>
          </a:p>
          <a:p>
            <a:pPr marL="514350" lvl="0" indent="-514350">
              <a:buClr>
                <a:schemeClr val="tx1"/>
              </a:buClr>
            </a:pPr>
            <a:r>
              <a:rPr lang="pt-PT" sz="2400" dirty="0" smtClean="0"/>
              <a:t>	Os </a:t>
            </a:r>
            <a:r>
              <a:rPr lang="pt-PT" sz="2400" dirty="0"/>
              <a:t>alunos de cada grupo devem distribuir entre eles a “nota do professor”, atribuindo a cada um uma nota correspondente ao “fator de participação fpp2”. </a:t>
            </a:r>
            <a:r>
              <a:rPr lang="pt-PT" sz="2400" b="1" dirty="0"/>
              <a:t>A média das notas dos alunos de cada grupo deve necessariamente ser igual à nota dada pelo professor ao relatório.</a:t>
            </a: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921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</a:t>
            </a:r>
            <a:r>
              <a:rPr lang="pt-BR" sz="2400" b="1" dirty="0" smtClean="0"/>
              <a:t>. </a:t>
            </a:r>
            <a:r>
              <a:rPr lang="pt-BR" sz="2400" b="1" dirty="0" smtClean="0"/>
              <a:t>Próximos passos</a:t>
            </a:r>
          </a:p>
          <a:p>
            <a:pPr marL="514350" lvl="0" indent="-514350">
              <a:buClr>
                <a:schemeClr val="tx1"/>
              </a:buClr>
            </a:pPr>
            <a:r>
              <a:rPr lang="pt-PT" sz="2400" dirty="0" smtClean="0"/>
              <a:t>	Grupos </a:t>
            </a:r>
            <a:r>
              <a:rPr lang="pt-PT" sz="2400" dirty="0"/>
              <a:t>A (1, 2, 3, 4) e B (5, 6, 7, 8) </a:t>
            </a:r>
            <a:r>
              <a:rPr lang="pt-PT" sz="2400" dirty="0" smtClean="0"/>
              <a:t>preparam </a:t>
            </a:r>
            <a:r>
              <a:rPr lang="pt-PT" sz="2400" dirty="0"/>
              <a:t>durante a semana uma primeira versão do Relatório de Integração de seus trabalhos referentes à 2</a:t>
            </a:r>
            <a:r>
              <a:rPr lang="pt-PT" sz="2400" u="sng" baseline="30000" dirty="0"/>
              <a:t>a</a:t>
            </a:r>
            <a:r>
              <a:rPr lang="pt-PT" sz="2400" baseline="30000" dirty="0"/>
              <a:t>  </a:t>
            </a:r>
            <a:r>
              <a:rPr lang="pt-PT" sz="2400" dirty="0"/>
              <a:t>Fase do Projeto Temático</a:t>
            </a:r>
            <a:r>
              <a:rPr lang="pt-PT" sz="2400" dirty="0" smtClean="0"/>
              <a:t>.</a:t>
            </a:r>
          </a:p>
          <a:p>
            <a:pPr marL="514350" lvl="0" indent="-514350">
              <a:buClr>
                <a:schemeClr val="tx1"/>
              </a:buClr>
            </a:pP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25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</a:t>
            </a:r>
            <a:r>
              <a:rPr lang="pt-BR" sz="2400" b="1" dirty="0" smtClean="0"/>
              <a:t>. </a:t>
            </a:r>
            <a:r>
              <a:rPr lang="pt-BR" sz="2400" b="1" dirty="0" smtClean="0"/>
              <a:t>Próximos passos</a:t>
            </a:r>
          </a:p>
          <a:p>
            <a:pPr marL="514350" indent="-514350">
              <a:buClr>
                <a:schemeClr val="tx1"/>
              </a:buClr>
            </a:pPr>
            <a:r>
              <a:rPr lang="pt-PT" sz="2400" dirty="0" smtClean="0"/>
              <a:t>	Trabalho </a:t>
            </a:r>
            <a:r>
              <a:rPr lang="pt-PT" sz="2400" dirty="0"/>
              <a:t>final do </a:t>
            </a:r>
            <a:r>
              <a:rPr lang="pt-PT" sz="2400" dirty="0" smtClean="0"/>
              <a:t>projeto: grupões A e B escolhem </a:t>
            </a:r>
            <a:r>
              <a:rPr lang="pt-PT" sz="2400" dirty="0"/>
              <a:t>entre as alternativas  selecionadas  para cada um dos 4 subtemas qual é a melhor e que será considerada a solução para a redução do uso da água Sabesp no Prédio da Engenharia Civil. Este trabalho deve ser estruturado como um fechamento do projeto.</a:t>
            </a:r>
            <a:endParaRPr lang="pt-BR" sz="2400" dirty="0"/>
          </a:p>
          <a:p>
            <a:pPr marL="514350" lvl="0" indent="-514350">
              <a:buClr>
                <a:schemeClr val="tx1"/>
              </a:buClr>
            </a:pP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2276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S10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S10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</a:t>
            </a:r>
            <a:r>
              <a:rPr lang="pt-BR" sz="2400" b="1" dirty="0" smtClean="0"/>
              <a:t>. </a:t>
            </a:r>
            <a:r>
              <a:rPr lang="pt-BR" sz="2400" b="1" dirty="0" smtClean="0"/>
              <a:t>Próximos passos</a:t>
            </a:r>
          </a:p>
          <a:p>
            <a:pPr marL="514350" indent="-514350">
              <a:buClr>
                <a:schemeClr val="tx1"/>
              </a:buClr>
            </a:pPr>
            <a:r>
              <a:rPr lang="pt-PT" sz="2400" dirty="0" smtClean="0"/>
              <a:t>	Trabalho </a:t>
            </a:r>
            <a:r>
              <a:rPr lang="pt-PT" sz="2400" dirty="0"/>
              <a:t>final do </a:t>
            </a:r>
            <a:r>
              <a:rPr lang="pt-PT" sz="2400" dirty="0" smtClean="0"/>
              <a:t>projeto: grupões A e B escolhem </a:t>
            </a:r>
            <a:r>
              <a:rPr lang="pt-PT" sz="2400" dirty="0"/>
              <a:t>entre as alternativas  selecionadas  para cada um dos 4 subtemas qual é a melhor e que será considerada a solução para a redução do uso da água Sabesp no Prédio da Engenharia Civil. Este trabalho deve ser estruturado como um fechamento do projeto.</a:t>
            </a:r>
            <a:endParaRPr lang="pt-BR" sz="2400" dirty="0"/>
          </a:p>
          <a:p>
            <a:pPr marL="514350" lvl="0" indent="-514350">
              <a:buClr>
                <a:schemeClr val="tx1"/>
              </a:buClr>
            </a:pPr>
            <a:endParaRPr lang="pt-BR" sz="2400" dirty="0"/>
          </a:p>
          <a:p>
            <a:pPr marL="514350" indent="-514350">
              <a:buClr>
                <a:schemeClr val="tx1"/>
              </a:buClr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7810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648635"/>
            <a:ext cx="9144000" cy="4221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S10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endParaRPr lang="pt-BR" sz="1600" dirty="0">
              <a:latin typeface="Arial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232848" cy="327808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t-BR" sz="9600" b="1" dirty="0" smtClean="0"/>
              <a:t>4. </a:t>
            </a:r>
            <a:r>
              <a:rPr lang="pt-BR" sz="9600" b="1" dirty="0" smtClean="0"/>
              <a:t>Preparação para a aula 12</a:t>
            </a:r>
          </a:p>
          <a:p>
            <a:r>
              <a:rPr lang="pt-PT" sz="9600" dirty="0" smtClean="0"/>
              <a:t>Grupões A e B se organizem </a:t>
            </a:r>
            <a:r>
              <a:rPr lang="pt-PT" sz="9600" dirty="0"/>
              <a:t>para essas atividades, fazendo um planejamento e dividindo as tarefas. </a:t>
            </a:r>
            <a:endParaRPr lang="pt-PT" sz="9600" dirty="0" smtClean="0"/>
          </a:p>
          <a:p>
            <a:r>
              <a:rPr lang="pt-PT" sz="9600" dirty="0" smtClean="0"/>
              <a:t>Escolher </a:t>
            </a:r>
            <a:r>
              <a:rPr lang="pt-PT" sz="9600" dirty="0"/>
              <a:t>coordenador(es) para conduzir os trabalhos finais: preparação do relatório e da </a:t>
            </a:r>
            <a:r>
              <a:rPr lang="pt-PT" sz="9600" dirty="0" smtClean="0"/>
              <a:t>apresentação?</a:t>
            </a:r>
            <a:endParaRPr lang="pt-BR" sz="9600" dirty="0"/>
          </a:p>
          <a:p>
            <a:r>
              <a:rPr lang="pt-PT" sz="9600" dirty="0"/>
              <a:t>Em relação ao relatório, é conveniente que participe da equipe que se responsabilizará pela redação um representante de cada um dos grupos.  </a:t>
            </a:r>
            <a:endParaRPr lang="pt-BR" sz="9600" dirty="0"/>
          </a:p>
          <a:p>
            <a:r>
              <a:rPr lang="pt-PT" sz="9600" dirty="0"/>
              <a:t>Em relação à Apresentação, informar que eles devem escolher livremente a equipe, com 4 ou 5 alunos, que defenderá o trabalho do grupo A ou B. Lembrar que a Apresentação será de no máximo 30 minutos.</a:t>
            </a:r>
            <a:endParaRPr lang="pt-BR" sz="9600" dirty="0"/>
          </a:p>
          <a:p>
            <a:pPr lvl="0"/>
            <a:endParaRPr lang="pt-BR" sz="9600" dirty="0" smtClean="0"/>
          </a:p>
          <a:p>
            <a:pPr lvl="0"/>
            <a:endParaRPr lang="pt-BR" sz="96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80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S10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endParaRPr lang="pt-BR" sz="1600" dirty="0"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734072"/>
            <a:ext cx="6998090" cy="41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639</TotalTime>
  <Words>298</Words>
  <Application>Microsoft Office PowerPoint</Application>
  <PresentationFormat>Apresentação na tela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Candara</vt:lpstr>
      <vt:lpstr>Tw Cen MT</vt:lpstr>
      <vt:lpstr>Wingdings</vt:lpstr>
      <vt:lpstr>Wingdings 2</vt:lpstr>
      <vt:lpstr>Mediano</vt:lpstr>
      <vt:lpstr>Aula S10</vt:lpstr>
      <vt:lpstr>Aula S10</vt:lpstr>
      <vt:lpstr>Aula S10</vt:lpstr>
      <vt:lpstr>Aula S10</vt:lpstr>
      <vt:lpstr>Aula S10</vt:lpstr>
      <vt:lpstr>Aula S10</vt:lpstr>
      <vt:lpstr>Aula S10</vt:lpstr>
      <vt:lpstr>Aula S10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Nakao</cp:lastModifiedBy>
  <cp:revision>85</cp:revision>
  <cp:lastPrinted>2014-02-23T15:34:51Z</cp:lastPrinted>
  <dcterms:created xsi:type="dcterms:W3CDTF">2010-02-24T01:23:28Z</dcterms:created>
  <dcterms:modified xsi:type="dcterms:W3CDTF">2015-06-01T14:09:51Z</dcterms:modified>
</cp:coreProperties>
</file>