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7" r:id="rId1"/>
  </p:sldMasterIdLst>
  <p:notesMasterIdLst>
    <p:notesMasterId r:id="rId28"/>
  </p:notesMasterIdLst>
  <p:sldIdLst>
    <p:sldId id="256" r:id="rId2"/>
    <p:sldId id="441" r:id="rId3"/>
    <p:sldId id="510" r:id="rId4"/>
    <p:sldId id="465" r:id="rId5"/>
    <p:sldId id="466" r:id="rId6"/>
    <p:sldId id="467" r:id="rId7"/>
    <p:sldId id="468" r:id="rId8"/>
    <p:sldId id="469" r:id="rId9"/>
    <p:sldId id="507" r:id="rId10"/>
    <p:sldId id="346" r:id="rId11"/>
    <p:sldId id="348" r:id="rId12"/>
    <p:sldId id="508" r:id="rId13"/>
    <p:sldId id="512" r:id="rId14"/>
    <p:sldId id="511" r:id="rId15"/>
    <p:sldId id="513" r:id="rId16"/>
    <p:sldId id="509" r:id="rId17"/>
    <p:sldId id="450" r:id="rId18"/>
    <p:sldId id="463" r:id="rId19"/>
    <p:sldId id="449" r:id="rId20"/>
    <p:sldId id="515" r:id="rId21"/>
    <p:sldId id="516" r:id="rId22"/>
    <p:sldId id="451" r:id="rId23"/>
    <p:sldId id="517" r:id="rId24"/>
    <p:sldId id="518" r:id="rId25"/>
    <p:sldId id="519" r:id="rId26"/>
    <p:sldId id="302" r:id="rId27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JSobral" initials="P" lastIdx="1" clrIdx="0">
    <p:extLst>
      <p:ext uri="{19B8F6BF-5375-455C-9EA6-DF929625EA0E}">
        <p15:presenceInfo xmlns:p15="http://schemas.microsoft.com/office/powerpoint/2012/main" userId="PJSobra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0000"/>
    <a:srgbClr val="F99D15"/>
    <a:srgbClr val="DDDDDD"/>
    <a:srgbClr val="FFFF99"/>
    <a:srgbClr val="99FF33"/>
    <a:srgbClr val="99CC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2" autoAdjust="0"/>
    <p:restoredTop sz="94366" autoAdjust="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3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/>
          </a:p>
        </p:txBody>
      </p:sp>
      <p:sp>
        <p:nvSpPr>
          <p:cNvPr id="35430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pt-BR"/>
          </a:p>
        </p:txBody>
      </p:sp>
      <p:sp>
        <p:nvSpPr>
          <p:cNvPr id="3543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35430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35431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/>
          </a:p>
        </p:txBody>
      </p:sp>
      <p:sp>
        <p:nvSpPr>
          <p:cNvPr id="35431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89040BB-4B7D-4D7E-AA08-A6BA91D79450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25093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5A9CC79-5211-46FB-B5A4-D4368FE97E56}" type="slidenum">
              <a:rPr lang="pt-BR"/>
              <a:pPr/>
              <a:t>1</a:t>
            </a:fld>
            <a:endParaRPr lang="pt-BR"/>
          </a:p>
        </p:txBody>
      </p:sp>
      <p:sp>
        <p:nvSpPr>
          <p:cNvPr id="355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5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C748D2-70E4-4A8F-9240-9DF07916A55B}" type="slidenum">
              <a:rPr lang="pt-BR"/>
              <a:pPr/>
              <a:t>2</a:t>
            </a:fld>
            <a:endParaRPr lang="pt-BR"/>
          </a:p>
        </p:txBody>
      </p:sp>
      <p:sp>
        <p:nvSpPr>
          <p:cNvPr id="407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7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C748D2-70E4-4A8F-9240-9DF07916A55B}" type="slidenum">
              <a:rPr lang="pt-BR"/>
              <a:pPr/>
              <a:t>3</a:t>
            </a:fld>
            <a:endParaRPr lang="pt-BR"/>
          </a:p>
        </p:txBody>
      </p:sp>
      <p:sp>
        <p:nvSpPr>
          <p:cNvPr id="407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7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45962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FD0382D-AEC3-4A11-BE1A-B4A9DCC44497}" type="slidenum">
              <a:rPr lang="pt-BR"/>
              <a:pPr/>
              <a:t>10</a:t>
            </a:fld>
            <a:endParaRPr lang="pt-BR"/>
          </a:p>
        </p:txBody>
      </p:sp>
      <p:sp>
        <p:nvSpPr>
          <p:cNvPr id="408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8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737F10-F348-4A28-B837-189BA93754A4}" type="slidenum">
              <a:rPr lang="pt-BR"/>
              <a:pPr/>
              <a:t>11</a:t>
            </a:fld>
            <a:endParaRPr lang="pt-BR"/>
          </a:p>
        </p:txBody>
      </p:sp>
      <p:sp>
        <p:nvSpPr>
          <p:cNvPr id="409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3AE079-9273-4DE6-A36F-FFC4BB8C9D14}" type="slidenum">
              <a:rPr lang="pt-BR"/>
              <a:pPr/>
              <a:t>26</a:t>
            </a:fld>
            <a:endParaRPr lang="pt-BR"/>
          </a:p>
        </p:txBody>
      </p:sp>
      <p:sp>
        <p:nvSpPr>
          <p:cNvPr id="412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2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330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99331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32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33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34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35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99336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37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38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39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40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41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42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43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44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45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46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47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48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49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50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51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99352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53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54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55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56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57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58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59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60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61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62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63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64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65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9366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grpSp>
          <p:nvGrpSpPr>
            <p:cNvPr id="99367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99368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9369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99370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99371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3600"/>
            </a:lvl1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99372" name="Rectangle 44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99373" name="Rectangle 4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99374" name="Rectangle 4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42036DAD-05FC-4953-81CB-D11CB81E9081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245828-F004-471F-AA89-A4CB534B8A12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726C42-D377-4522-94F5-DC5EB1D90B5B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ítulo, conteúdo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FDF1994-A29C-4DC0-8BB6-945C5410CEA6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ítulo e text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Data 5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Rodapé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8" name="Espaço Reservado para Número de Slide 7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B680CE5E-CEE7-41AD-99EE-9D81898D9359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ítulo e conteúdo em cima do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EA666BA1-E475-4902-ABEE-18461344DE01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E78BEA-9E33-4090-806C-5963C5899E13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850207-B56E-4073-B75C-954EB56C1D1B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D13871-787D-4A49-9108-0682D1A6F8C4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A0BB53-AA02-4BCA-8A65-FD439540A55F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2D64A8-0214-4F49-B06B-B9CF9229CDDA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9C08694-988A-4170-9F01-55714F6EA39E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41FA35-8F6A-4B6B-98C1-00521952990C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A01011-564C-42F3-AE8F-AA59681DD301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06" name="Group 2"/>
          <p:cNvGrpSpPr>
            <a:grpSpLocks/>
          </p:cNvGrpSpPr>
          <p:nvPr userDrawn="1"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98307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08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09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10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/>
              <a:ahLst/>
              <a:cxnLst>
                <a:cxn ang="0">
                  <a:pos x="1722" y="66"/>
                </a:cxn>
                <a:cxn ang="0">
                  <a:pos x="1722" y="60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1722" y="66"/>
                </a:cxn>
                <a:cxn ang="0">
                  <a:pos x="1722" y="66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11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98312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/>
              <a:ahLst/>
              <a:cxnLst>
                <a:cxn ang="0">
                  <a:pos x="975" y="48"/>
                </a:cxn>
                <a:cxn ang="0">
                  <a:pos x="975" y="0"/>
                </a:cxn>
                <a:cxn ang="0">
                  <a:pos x="0" y="24"/>
                </a:cxn>
                <a:cxn ang="0">
                  <a:pos x="0" y="101"/>
                </a:cxn>
                <a:cxn ang="0">
                  <a:pos x="975" y="48"/>
                </a:cxn>
                <a:cxn ang="0">
                  <a:pos x="975" y="48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13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/>
              <a:ahLst/>
              <a:cxnLst>
                <a:cxn ang="0">
                  <a:pos x="2141" y="0"/>
                </a:cxn>
                <a:cxn ang="0">
                  <a:pos x="0" y="156"/>
                </a:cxn>
                <a:cxn ang="0">
                  <a:pos x="0" y="198"/>
                </a:cxn>
                <a:cxn ang="0">
                  <a:pos x="2141" y="0"/>
                </a:cxn>
                <a:cxn ang="0">
                  <a:pos x="2141" y="0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14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15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/>
              <a:ahLst/>
              <a:cxnLst>
                <a:cxn ang="0">
                  <a:pos x="2182" y="276"/>
                </a:cxn>
                <a:cxn ang="0">
                  <a:pos x="2517" y="204"/>
                </a:cxn>
                <a:cxn ang="0">
                  <a:pos x="2260" y="0"/>
                </a:cxn>
                <a:cxn ang="0">
                  <a:pos x="0" y="276"/>
                </a:cxn>
                <a:cxn ang="0">
                  <a:pos x="2182" y="276"/>
                </a:cxn>
                <a:cxn ang="0">
                  <a:pos x="2182" y="276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16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17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/>
              <a:ahLst/>
              <a:cxnLst>
                <a:cxn ang="0">
                  <a:pos x="729" y="240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729" y="240"/>
                </a:cxn>
                <a:cxn ang="0">
                  <a:pos x="729" y="240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18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19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/>
              <a:ahLst/>
              <a:cxnLst>
                <a:cxn ang="0">
                  <a:pos x="729" y="318"/>
                </a:cxn>
                <a:cxn ang="0">
                  <a:pos x="729" y="312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729" y="318"/>
                </a:cxn>
                <a:cxn ang="0">
                  <a:pos x="729" y="318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20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21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22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23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/>
              <a:ahLst/>
              <a:cxnLst>
                <a:cxn ang="0">
                  <a:pos x="281" y="335"/>
                </a:cxn>
                <a:cxn ang="0">
                  <a:pos x="281" y="173"/>
                </a:cxn>
                <a:cxn ang="0">
                  <a:pos x="96" y="0"/>
                </a:cxn>
                <a:cxn ang="0">
                  <a:pos x="0" y="90"/>
                </a:cxn>
                <a:cxn ang="0">
                  <a:pos x="281" y="335"/>
                </a:cxn>
                <a:cxn ang="0">
                  <a:pos x="281" y="335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24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25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/>
              <a:ahLst/>
              <a:cxnLst>
                <a:cxn ang="0">
                  <a:pos x="132" y="13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132" y="132"/>
                </a:cxn>
                <a:cxn ang="0">
                  <a:pos x="132" y="132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132" y="132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26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27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98328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29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/>
              <a:ahLst/>
              <a:cxnLst>
                <a:cxn ang="0">
                  <a:pos x="155" y="516"/>
                </a:cxn>
                <a:cxn ang="0">
                  <a:pos x="155" y="204"/>
                </a:cxn>
                <a:cxn ang="0">
                  <a:pos x="77" y="0"/>
                </a:cxn>
                <a:cxn ang="0">
                  <a:pos x="0" y="192"/>
                </a:cxn>
                <a:cxn ang="0">
                  <a:pos x="155" y="516"/>
                </a:cxn>
                <a:cxn ang="0">
                  <a:pos x="155" y="516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30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31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32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/>
              <a:ahLst/>
              <a:cxnLst>
                <a:cxn ang="0">
                  <a:pos x="0" y="144"/>
                </a:cxn>
                <a:cxn ang="0">
                  <a:pos x="60" y="312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0" y="144"/>
                </a:cxn>
                <a:cxn ang="0">
                  <a:pos x="0" y="144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33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34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/>
              <a:ahLst/>
              <a:cxnLst>
                <a:cxn ang="0">
                  <a:pos x="6" y="6"/>
                </a:cxn>
                <a:cxn ang="0">
                  <a:pos x="0" y="0"/>
                </a:cxn>
                <a:cxn ang="0">
                  <a:pos x="0" y="6"/>
                </a:cxn>
                <a:cxn ang="0">
                  <a:pos x="6" y="6"/>
                </a:cxn>
                <a:cxn ang="0">
                  <a:pos x="6" y="6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35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36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37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38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39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40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41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sp>
          <p:nvSpPr>
            <p:cNvPr id="98342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pt-BR"/>
            </a:p>
          </p:txBody>
        </p:sp>
        <p:grpSp>
          <p:nvGrpSpPr>
            <p:cNvPr id="98343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98344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98345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</p:grpSp>
      </p:grpSp>
      <p:sp>
        <p:nvSpPr>
          <p:cNvPr id="98346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98347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98348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pt-BR"/>
          </a:p>
        </p:txBody>
      </p:sp>
      <p:sp>
        <p:nvSpPr>
          <p:cNvPr id="98349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endParaRPr lang="pt-BR"/>
          </a:p>
        </p:txBody>
      </p:sp>
      <p:sp>
        <p:nvSpPr>
          <p:cNvPr id="98350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2B3E5E9A-E753-406B-9CFE-6DD3F393F2CE}" type="slidenum">
              <a:rPr lang="pt-BR"/>
              <a:pPr/>
              <a:t>‹nº›</a:t>
            </a:fld>
            <a:endParaRPr lang="pt-BR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731" r:id="rId14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pitchFamily="2" charset="2"/>
        <a:buBlip>
          <a:blip r:embed="rId16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itchFamily="2" charset="2"/>
        <a:buBlip>
          <a:blip r:embed="rId17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8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8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8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8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2" charset="2"/>
        <a:buBlip>
          <a:blip r:embed="rId18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6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6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6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6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6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6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3" name="Picture 15" descr="gt21500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6100" y="0"/>
            <a:ext cx="4787900" cy="3089275"/>
          </a:xfrm>
          <a:prstGeom prst="rect">
            <a:avLst/>
          </a:prstGeom>
          <a:noFill/>
        </p:spPr>
      </p:pic>
      <p:pic>
        <p:nvPicPr>
          <p:cNvPr id="2064" name="Picture 16" descr="Kilda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286125"/>
            <a:ext cx="4762500" cy="3571875"/>
          </a:xfrm>
          <a:prstGeom prst="rect">
            <a:avLst/>
          </a:prstGeom>
          <a:noFill/>
        </p:spPr>
      </p:pic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60813" y="5300662"/>
            <a:ext cx="5183187" cy="1080665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pt-BR" sz="800" b="1" dirty="0">
              <a:solidFill>
                <a:srgbClr val="99FF33"/>
              </a:solidFill>
            </a:endParaRPr>
          </a:p>
          <a:p>
            <a:pPr>
              <a:lnSpc>
                <a:spcPct val="80000"/>
              </a:lnSpc>
            </a:pPr>
            <a:endParaRPr lang="pt-BR" sz="800" b="1" dirty="0">
              <a:solidFill>
                <a:srgbClr val="99FF33"/>
              </a:solidFill>
            </a:endParaRPr>
          </a:p>
          <a:p>
            <a:pPr>
              <a:lnSpc>
                <a:spcPct val="80000"/>
              </a:lnSpc>
            </a:pPr>
            <a:endParaRPr lang="pt-BR" sz="800" b="1" dirty="0">
              <a:solidFill>
                <a:srgbClr val="99FF33"/>
              </a:solidFill>
            </a:endParaRPr>
          </a:p>
          <a:p>
            <a:pPr>
              <a:lnSpc>
                <a:spcPct val="80000"/>
              </a:lnSpc>
            </a:pPr>
            <a:endParaRPr lang="pt-BR" sz="900" b="1" dirty="0">
              <a:solidFill>
                <a:srgbClr val="99FF33"/>
              </a:solidFill>
            </a:endParaRPr>
          </a:p>
          <a:p>
            <a:pPr>
              <a:lnSpc>
                <a:spcPct val="80000"/>
              </a:lnSpc>
            </a:pPr>
            <a:r>
              <a:rPr lang="pt-BR" sz="2400" b="1" smtClean="0">
                <a:solidFill>
                  <a:srgbClr val="99FF33"/>
                </a:solidFill>
              </a:rPr>
              <a:t>Outubro/2020</a:t>
            </a:r>
            <a:endParaRPr lang="pt-BR" sz="2400" b="1" dirty="0" smtClean="0">
              <a:solidFill>
                <a:srgbClr val="99FF33"/>
              </a:solidFill>
            </a:endParaRPr>
          </a:p>
          <a:p>
            <a:pPr>
              <a:lnSpc>
                <a:spcPct val="80000"/>
              </a:lnSpc>
            </a:pPr>
            <a:endParaRPr lang="pt-BR" sz="2400" b="1" dirty="0">
              <a:solidFill>
                <a:srgbClr val="99FF33"/>
              </a:solidFill>
            </a:endParaRPr>
          </a:p>
        </p:txBody>
      </p:sp>
      <p:sp>
        <p:nvSpPr>
          <p:cNvPr id="2062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914400" y="2349500"/>
            <a:ext cx="8229600" cy="1828800"/>
          </a:xfrm>
        </p:spPr>
        <p:txBody>
          <a:bodyPr/>
          <a:lstStyle/>
          <a:p>
            <a:r>
              <a:rPr lang="pt-BR">
                <a:solidFill>
                  <a:srgbClr val="99FF33"/>
                </a:solidFill>
              </a:rPr>
              <a:t>Atividade de Água</a:t>
            </a: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3568" y="47667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6" name="Rectangle 4"/>
          <p:cNvSpPr>
            <a:spLocks noChangeArrowheads="1"/>
          </p:cNvSpPr>
          <p:nvPr/>
        </p:nvSpPr>
        <p:spPr bwMode="auto">
          <a:xfrm>
            <a:off x="3043238" y="-1274763"/>
            <a:ext cx="50863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pt-BR" sz="1000" b="1">
                <a:ea typeface="Times New Roman" pitchFamily="18" charset="0"/>
                <a:cs typeface="Arial" pitchFamily="34" charset="0"/>
              </a:rPr>
              <a:t>Tabela 1: Atividade de água de alguns alimentos e suscetibilidade à deterioração.</a:t>
            </a:r>
            <a:endParaRPr lang="pt-BR"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3604" y="-18477"/>
            <a:ext cx="5170684" cy="6876477"/>
          </a:xfrm>
          <a:prstGeom prst="rect">
            <a:avLst/>
          </a:prstGeom>
        </p:spPr>
      </p:pic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29588" y="40466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11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>
          <a:xfrm>
            <a:off x="230188" y="188913"/>
            <a:ext cx="8734425" cy="1223962"/>
          </a:xfrm>
        </p:spPr>
        <p:txBody>
          <a:bodyPr/>
          <a:lstStyle/>
          <a:p>
            <a:r>
              <a:rPr lang="pt-BR" sz="3200" b="1" dirty="0">
                <a:solidFill>
                  <a:srgbClr val="99FF33"/>
                </a:solidFill>
              </a:rPr>
              <a:t>Umidade de Alarme (“</a:t>
            </a:r>
            <a:r>
              <a:rPr lang="pt-BR" sz="3200" b="1" i="1" dirty="0" err="1">
                <a:solidFill>
                  <a:srgbClr val="99FF33"/>
                </a:solidFill>
              </a:rPr>
              <a:t>Alarm</a:t>
            </a:r>
            <a:r>
              <a:rPr lang="pt-BR" sz="3200" b="1" i="1" dirty="0">
                <a:solidFill>
                  <a:srgbClr val="99FF33"/>
                </a:solidFill>
              </a:rPr>
              <a:t> </a:t>
            </a:r>
            <a:r>
              <a:rPr lang="pt-BR" sz="3200" b="1" i="1" dirty="0" err="1">
                <a:solidFill>
                  <a:srgbClr val="99FF33"/>
                </a:solidFill>
              </a:rPr>
              <a:t>Water</a:t>
            </a:r>
            <a:r>
              <a:rPr lang="pt-BR" sz="3200" b="1" i="1" dirty="0">
                <a:solidFill>
                  <a:srgbClr val="99FF33"/>
                </a:solidFill>
              </a:rPr>
              <a:t>”)</a:t>
            </a:r>
            <a:br>
              <a:rPr lang="pt-BR" sz="3200" b="1" i="1" dirty="0">
                <a:solidFill>
                  <a:srgbClr val="99FF33"/>
                </a:solidFill>
              </a:rPr>
            </a:br>
            <a:r>
              <a:rPr lang="pt-BR" sz="3200" b="1" i="1" dirty="0">
                <a:solidFill>
                  <a:srgbClr val="99FF33"/>
                </a:solidFill>
                <a:cs typeface="Arial" pitchFamily="34" charset="0"/>
              </a:rPr>
              <a:t> </a:t>
            </a:r>
            <a:r>
              <a:rPr lang="pt-BR" sz="2800" b="1" i="1" dirty="0" err="1">
                <a:solidFill>
                  <a:schemeClr val="tx1"/>
                </a:solidFill>
                <a:cs typeface="Arial" pitchFamily="34" charset="0"/>
              </a:rPr>
              <a:t>Aw</a:t>
            </a:r>
            <a:r>
              <a:rPr lang="pt-BR" sz="2800" b="1" i="1" dirty="0">
                <a:solidFill>
                  <a:schemeClr val="tx1"/>
                </a:solidFill>
                <a:cs typeface="Arial" pitchFamily="34" charset="0"/>
              </a:rPr>
              <a:t> = 0,70</a:t>
            </a:r>
            <a:r>
              <a:rPr lang="pt-BR" sz="2800" b="1" i="1" dirty="0">
                <a:solidFill>
                  <a:srgbClr val="99FF33"/>
                </a:solidFill>
                <a:cs typeface="Arial" pitchFamily="34" charset="0"/>
              </a:rPr>
              <a:t/>
            </a:r>
            <a:br>
              <a:rPr lang="pt-BR" sz="2800" b="1" i="1" dirty="0">
                <a:solidFill>
                  <a:srgbClr val="99FF33"/>
                </a:solidFill>
                <a:cs typeface="Arial" pitchFamily="34" charset="0"/>
              </a:rPr>
            </a:br>
            <a:r>
              <a:rPr lang="pt-BR" sz="2800" b="1" i="1" dirty="0">
                <a:solidFill>
                  <a:srgbClr val="99FF33"/>
                </a:solidFill>
                <a:cs typeface="Arial" pitchFamily="34" charset="0"/>
              </a:rPr>
              <a:t> </a:t>
            </a:r>
            <a:r>
              <a:rPr lang="pt-BR" sz="2800" b="1" i="1" dirty="0">
                <a:solidFill>
                  <a:srgbClr val="FFFF00"/>
                </a:solidFill>
                <a:cs typeface="Arial" pitchFamily="34" charset="0"/>
              </a:rPr>
              <a:t>→ Iminência de deterioração microbiana</a:t>
            </a:r>
          </a:p>
        </p:txBody>
      </p:sp>
      <p:graphicFrame>
        <p:nvGraphicFramePr>
          <p:cNvPr id="235641" name="Group 121"/>
          <p:cNvGraphicFramePr>
            <a:graphicFrameLocks noGrp="1"/>
          </p:cNvGraphicFramePr>
          <p:nvPr>
            <p:ph idx="1"/>
          </p:nvPr>
        </p:nvGraphicFramePr>
        <p:xfrm>
          <a:off x="250825" y="1673225"/>
          <a:ext cx="8605838" cy="5090160"/>
        </p:xfrm>
        <a:graphic>
          <a:graphicData uri="http://schemas.openxmlformats.org/drawingml/2006/table">
            <a:tbl>
              <a:tblPr/>
              <a:tblGrid>
                <a:gridCol w="5400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051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32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Alimento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Umidade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75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Grãos de cereais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4 - 9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3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Leite em pó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7 – 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Cacau em pó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7 – 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Ovo integral desidratado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10 – 11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95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Leite desnatado em pó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10 - 15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5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Carne magra desidratada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10 - 15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5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Arroz e sementes leguminosas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12 - 15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14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Hortaliças desidratadas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13 – 22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30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Sopas desidratadas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13 – 21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78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Frutas desidratadas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18 - 25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17347" y="63744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0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79437" y="164868"/>
            <a:ext cx="8158236" cy="869081"/>
          </a:xfrm>
        </p:spPr>
        <p:txBody>
          <a:bodyPr/>
          <a:lstStyle/>
          <a:p>
            <a:r>
              <a:rPr lang="pt-BR" sz="3200" b="1" dirty="0" err="1" smtClean="0">
                <a:solidFill>
                  <a:srgbClr val="99FF33"/>
                </a:solidFill>
              </a:rPr>
              <a:t>Aw</a:t>
            </a:r>
            <a:r>
              <a:rPr lang="pt-BR" sz="3200" b="1" dirty="0" smtClean="0">
                <a:solidFill>
                  <a:srgbClr val="99FF33"/>
                </a:solidFill>
              </a:rPr>
              <a:t> na “</a:t>
            </a:r>
            <a:r>
              <a:rPr lang="pt-BR" sz="3200" b="1" dirty="0" err="1" smtClean="0">
                <a:solidFill>
                  <a:srgbClr val="99FF33"/>
                </a:solidFill>
              </a:rPr>
              <a:t>Hurdle</a:t>
            </a:r>
            <a:r>
              <a:rPr lang="pt-BR" sz="3200" b="1" dirty="0" smtClean="0">
                <a:solidFill>
                  <a:srgbClr val="99FF33"/>
                </a:solidFill>
              </a:rPr>
              <a:t> </a:t>
            </a:r>
            <a:r>
              <a:rPr lang="pt-BR" sz="3200" b="1" dirty="0" err="1" smtClean="0">
                <a:solidFill>
                  <a:srgbClr val="99FF33"/>
                </a:solidFill>
              </a:rPr>
              <a:t>technology</a:t>
            </a:r>
            <a:r>
              <a:rPr lang="pt-BR" sz="3200" b="1" dirty="0" smtClean="0">
                <a:solidFill>
                  <a:srgbClr val="99FF33"/>
                </a:solidFill>
              </a:rPr>
              <a:t>”</a:t>
            </a:r>
            <a:endParaRPr lang="pt-BR" sz="2800" b="1" i="1" dirty="0">
              <a:solidFill>
                <a:srgbClr val="FFFF00"/>
              </a:solidFill>
              <a:cs typeface="Arial" pitchFamily="34" charset="0"/>
            </a:endParaRPr>
          </a:p>
        </p:txBody>
      </p:sp>
      <p:pic>
        <p:nvPicPr>
          <p:cNvPr id="1026" name="Picture 2" descr="A diagrammatic representation of the role of antimicrobials as a... |  Download Scientific Diagr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636373"/>
            <a:ext cx="6728098" cy="36648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28073" y="72556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2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4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375" y="1057994"/>
            <a:ext cx="8477250" cy="5467350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79437" y="164868"/>
            <a:ext cx="8158236" cy="869081"/>
          </a:xfrm>
        </p:spPr>
        <p:txBody>
          <a:bodyPr/>
          <a:lstStyle/>
          <a:p>
            <a:r>
              <a:rPr lang="pt-BR" sz="3200" b="1" dirty="0" err="1" smtClean="0">
                <a:solidFill>
                  <a:srgbClr val="99FF33"/>
                </a:solidFill>
              </a:rPr>
              <a:t>Aw</a:t>
            </a:r>
            <a:r>
              <a:rPr lang="pt-BR" sz="3200" b="1" dirty="0" smtClean="0">
                <a:solidFill>
                  <a:srgbClr val="99FF33"/>
                </a:solidFill>
              </a:rPr>
              <a:t> na “</a:t>
            </a:r>
            <a:r>
              <a:rPr lang="pt-BR" sz="3200" b="1" dirty="0" err="1" smtClean="0">
                <a:solidFill>
                  <a:srgbClr val="99FF33"/>
                </a:solidFill>
              </a:rPr>
              <a:t>Hurdle</a:t>
            </a:r>
            <a:r>
              <a:rPr lang="pt-BR" sz="3200" b="1" dirty="0" smtClean="0">
                <a:solidFill>
                  <a:srgbClr val="99FF33"/>
                </a:solidFill>
              </a:rPr>
              <a:t> </a:t>
            </a:r>
            <a:r>
              <a:rPr lang="pt-BR" sz="3200" b="1" dirty="0" err="1" smtClean="0">
                <a:solidFill>
                  <a:srgbClr val="99FF33"/>
                </a:solidFill>
              </a:rPr>
              <a:t>technology</a:t>
            </a:r>
            <a:r>
              <a:rPr lang="pt-BR" sz="3200" b="1" dirty="0" smtClean="0">
                <a:solidFill>
                  <a:srgbClr val="99FF33"/>
                </a:solidFill>
              </a:rPr>
              <a:t>”</a:t>
            </a:r>
            <a:endParaRPr lang="pt-BR" sz="2800" b="1" i="1" dirty="0">
              <a:solidFill>
                <a:srgbClr val="FFFF00"/>
              </a:solidFill>
              <a:cs typeface="Arial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375" y="6525344"/>
            <a:ext cx="5038725" cy="238125"/>
          </a:xfrm>
          <a:prstGeom prst="rect">
            <a:avLst/>
          </a:prstGeom>
        </p:spPr>
      </p:pic>
      <p:sp>
        <p:nvSpPr>
          <p:cNvPr id="7" name="Seta para a Direita 6"/>
          <p:cNvSpPr/>
          <p:nvPr/>
        </p:nvSpPr>
        <p:spPr>
          <a:xfrm>
            <a:off x="1259632" y="2780928"/>
            <a:ext cx="504056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eta para a Direita 7"/>
          <p:cNvSpPr/>
          <p:nvPr/>
        </p:nvSpPr>
        <p:spPr>
          <a:xfrm>
            <a:off x="6516216" y="2780928"/>
            <a:ext cx="504056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0392" y="2946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94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35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375" y="1057994"/>
            <a:ext cx="8477250" cy="5467350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79437" y="164868"/>
            <a:ext cx="8158236" cy="869081"/>
          </a:xfrm>
        </p:spPr>
        <p:txBody>
          <a:bodyPr/>
          <a:lstStyle/>
          <a:p>
            <a:r>
              <a:rPr lang="pt-BR" sz="3200" b="1" dirty="0" err="1" smtClean="0">
                <a:solidFill>
                  <a:srgbClr val="99FF33"/>
                </a:solidFill>
              </a:rPr>
              <a:t>Aw</a:t>
            </a:r>
            <a:r>
              <a:rPr lang="pt-BR" sz="3200" b="1" dirty="0" smtClean="0">
                <a:solidFill>
                  <a:srgbClr val="99FF33"/>
                </a:solidFill>
              </a:rPr>
              <a:t> na “</a:t>
            </a:r>
            <a:r>
              <a:rPr lang="pt-BR" sz="3200" b="1" dirty="0" err="1" smtClean="0">
                <a:solidFill>
                  <a:srgbClr val="99FF33"/>
                </a:solidFill>
              </a:rPr>
              <a:t>Hurdle</a:t>
            </a:r>
            <a:r>
              <a:rPr lang="pt-BR" sz="3200" b="1" dirty="0" smtClean="0">
                <a:solidFill>
                  <a:srgbClr val="99FF33"/>
                </a:solidFill>
              </a:rPr>
              <a:t> </a:t>
            </a:r>
            <a:r>
              <a:rPr lang="pt-BR" sz="3200" b="1" dirty="0" err="1" smtClean="0">
                <a:solidFill>
                  <a:srgbClr val="99FF33"/>
                </a:solidFill>
              </a:rPr>
              <a:t>technology</a:t>
            </a:r>
            <a:r>
              <a:rPr lang="pt-BR" sz="3200" b="1" dirty="0" smtClean="0">
                <a:solidFill>
                  <a:srgbClr val="99FF33"/>
                </a:solidFill>
              </a:rPr>
              <a:t>”</a:t>
            </a:r>
            <a:endParaRPr lang="pt-BR" sz="2800" b="1" i="1" dirty="0">
              <a:solidFill>
                <a:srgbClr val="FFFF00"/>
              </a:solidFill>
              <a:cs typeface="Arial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375" y="6525344"/>
            <a:ext cx="5038725" cy="238125"/>
          </a:xfrm>
          <a:prstGeom prst="rect">
            <a:avLst/>
          </a:prstGeom>
        </p:spPr>
      </p:pic>
      <p:sp>
        <p:nvSpPr>
          <p:cNvPr id="7" name="Seta para a Direita 6"/>
          <p:cNvSpPr/>
          <p:nvPr/>
        </p:nvSpPr>
        <p:spPr>
          <a:xfrm>
            <a:off x="1259632" y="2780928"/>
            <a:ext cx="504056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eta para a Direita 7"/>
          <p:cNvSpPr/>
          <p:nvPr/>
        </p:nvSpPr>
        <p:spPr>
          <a:xfrm>
            <a:off x="6516216" y="2780928"/>
            <a:ext cx="504056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 para a Direita 8"/>
          <p:cNvSpPr/>
          <p:nvPr/>
        </p:nvSpPr>
        <p:spPr>
          <a:xfrm>
            <a:off x="1259632" y="3356992"/>
            <a:ext cx="504056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Seta para a Direita 9"/>
          <p:cNvSpPr/>
          <p:nvPr/>
        </p:nvSpPr>
        <p:spPr>
          <a:xfrm>
            <a:off x="6521442" y="3365148"/>
            <a:ext cx="504056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8424" y="1315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55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375" y="1057994"/>
            <a:ext cx="8477250" cy="5467350"/>
          </a:xfrm>
          <a:prstGeom prst="rect">
            <a:avLst/>
          </a:prstGeom>
        </p:spPr>
      </p:pic>
      <p:sp>
        <p:nvSpPr>
          <p:cNvPr id="5" name="Rectangle 2"/>
          <p:cNvSpPr>
            <a:spLocks noGrp="1" noChangeArrowheads="1"/>
          </p:cNvSpPr>
          <p:nvPr>
            <p:ph type="title"/>
          </p:nvPr>
        </p:nvSpPr>
        <p:spPr>
          <a:xfrm>
            <a:off x="679437" y="164868"/>
            <a:ext cx="8158236" cy="869081"/>
          </a:xfrm>
        </p:spPr>
        <p:txBody>
          <a:bodyPr/>
          <a:lstStyle/>
          <a:p>
            <a:r>
              <a:rPr lang="pt-BR" sz="3200" b="1" dirty="0" err="1" smtClean="0">
                <a:solidFill>
                  <a:srgbClr val="99FF33"/>
                </a:solidFill>
              </a:rPr>
              <a:t>Aw</a:t>
            </a:r>
            <a:r>
              <a:rPr lang="pt-BR" sz="3200" b="1" dirty="0" smtClean="0">
                <a:solidFill>
                  <a:srgbClr val="99FF33"/>
                </a:solidFill>
              </a:rPr>
              <a:t> na “</a:t>
            </a:r>
            <a:r>
              <a:rPr lang="pt-BR" sz="3200" b="1" dirty="0" err="1" smtClean="0">
                <a:solidFill>
                  <a:srgbClr val="99FF33"/>
                </a:solidFill>
              </a:rPr>
              <a:t>Hurdle</a:t>
            </a:r>
            <a:r>
              <a:rPr lang="pt-BR" sz="3200" b="1" dirty="0" smtClean="0">
                <a:solidFill>
                  <a:srgbClr val="99FF33"/>
                </a:solidFill>
              </a:rPr>
              <a:t> </a:t>
            </a:r>
            <a:r>
              <a:rPr lang="pt-BR" sz="3200" b="1" dirty="0" err="1" smtClean="0">
                <a:solidFill>
                  <a:srgbClr val="99FF33"/>
                </a:solidFill>
              </a:rPr>
              <a:t>technology</a:t>
            </a:r>
            <a:r>
              <a:rPr lang="pt-BR" sz="3200" b="1" dirty="0" smtClean="0">
                <a:solidFill>
                  <a:srgbClr val="99FF33"/>
                </a:solidFill>
              </a:rPr>
              <a:t>”</a:t>
            </a:r>
            <a:endParaRPr lang="pt-BR" sz="2800" b="1" i="1" dirty="0">
              <a:solidFill>
                <a:srgbClr val="FFFF00"/>
              </a:solidFill>
              <a:cs typeface="Arial" pitchFamily="34" charset="0"/>
            </a:endParaRP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375" y="6525344"/>
            <a:ext cx="5038725" cy="238125"/>
          </a:xfrm>
          <a:prstGeom prst="rect">
            <a:avLst/>
          </a:prstGeom>
        </p:spPr>
      </p:pic>
      <p:sp>
        <p:nvSpPr>
          <p:cNvPr id="7" name="Seta para a Direita 6"/>
          <p:cNvSpPr/>
          <p:nvPr/>
        </p:nvSpPr>
        <p:spPr>
          <a:xfrm>
            <a:off x="1259632" y="2780928"/>
            <a:ext cx="504056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eta para a Direita 7"/>
          <p:cNvSpPr/>
          <p:nvPr/>
        </p:nvSpPr>
        <p:spPr>
          <a:xfrm>
            <a:off x="6516216" y="2780928"/>
            <a:ext cx="504056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 para a Direita 8"/>
          <p:cNvSpPr/>
          <p:nvPr/>
        </p:nvSpPr>
        <p:spPr>
          <a:xfrm>
            <a:off x="1259632" y="3356992"/>
            <a:ext cx="504056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Seta para a Direita 9"/>
          <p:cNvSpPr/>
          <p:nvPr/>
        </p:nvSpPr>
        <p:spPr>
          <a:xfrm>
            <a:off x="6521442" y="3365148"/>
            <a:ext cx="504056" cy="72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have Direita 10"/>
          <p:cNvSpPr/>
          <p:nvPr/>
        </p:nvSpPr>
        <p:spPr>
          <a:xfrm>
            <a:off x="1619672" y="4797152"/>
            <a:ext cx="216024" cy="720080"/>
          </a:xfrm>
          <a:prstGeom prst="righ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have Direita 11"/>
          <p:cNvSpPr/>
          <p:nvPr/>
        </p:nvSpPr>
        <p:spPr>
          <a:xfrm>
            <a:off x="7380312" y="4797152"/>
            <a:ext cx="216024" cy="720080"/>
          </a:xfrm>
          <a:prstGeom prst="righ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88894" y="24740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908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7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5" y="443061"/>
            <a:ext cx="9010650" cy="6010275"/>
          </a:xfrm>
          <a:prstGeom prst="rect">
            <a:avLst/>
          </a:prstGeom>
        </p:spPr>
      </p:pic>
      <p:sp>
        <p:nvSpPr>
          <p:cNvPr id="5" name="Chave Direita 4"/>
          <p:cNvSpPr/>
          <p:nvPr/>
        </p:nvSpPr>
        <p:spPr>
          <a:xfrm>
            <a:off x="1403648" y="1772816"/>
            <a:ext cx="216024" cy="1224136"/>
          </a:xfrm>
          <a:prstGeom prst="righ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have Direita 5"/>
          <p:cNvSpPr/>
          <p:nvPr/>
        </p:nvSpPr>
        <p:spPr>
          <a:xfrm>
            <a:off x="7164288" y="1772816"/>
            <a:ext cx="216024" cy="1224136"/>
          </a:xfrm>
          <a:prstGeom prst="righ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416" y="-879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704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6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solidFill>
                  <a:srgbClr val="FFFF00"/>
                </a:solidFill>
              </a:rPr>
              <a:t>Como a </a:t>
            </a:r>
            <a:r>
              <a:rPr lang="pt-BR" dirty="0" err="1" smtClean="0">
                <a:solidFill>
                  <a:srgbClr val="FFFF00"/>
                </a:solidFill>
              </a:rPr>
              <a:t>Aw</a:t>
            </a:r>
            <a:r>
              <a:rPr lang="pt-BR" dirty="0" smtClean="0">
                <a:solidFill>
                  <a:srgbClr val="FFFF00"/>
                </a:solidFill>
              </a:rPr>
              <a:t> afeta os </a:t>
            </a:r>
            <a:r>
              <a:rPr lang="pt-BR" dirty="0" err="1" smtClean="0">
                <a:solidFill>
                  <a:srgbClr val="FFFF00"/>
                </a:solidFill>
              </a:rPr>
              <a:t>m.o.s</a:t>
            </a:r>
            <a:r>
              <a:rPr lang="pt-BR" dirty="0" smtClean="0">
                <a:solidFill>
                  <a:srgbClr val="FFFF00"/>
                </a:solidFill>
              </a:rPr>
              <a:t>.?</a:t>
            </a:r>
            <a:endParaRPr lang="pt-BR" dirty="0">
              <a:solidFill>
                <a:srgbClr val="FFFF00"/>
              </a:solidFill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5412" y="1760562"/>
            <a:ext cx="6353175" cy="4476750"/>
          </a:xfrm>
          <a:prstGeom prst="rect">
            <a:avLst/>
          </a:prstGeom>
        </p:spPr>
      </p:pic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14208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046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1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425" y="1835150"/>
            <a:ext cx="7170738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09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9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04913"/>
            <a:ext cx="7164388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0352" y="260648"/>
            <a:ext cx="609600" cy="609600"/>
          </a:xfrm>
          <a:prstGeom prst="rect">
            <a:avLst/>
          </a:prstGeom>
        </p:spPr>
      </p:pic>
      <p:cxnSp>
        <p:nvCxnSpPr>
          <p:cNvPr id="5" name="Conector de Seta Reta 4"/>
          <p:cNvCxnSpPr/>
          <p:nvPr/>
        </p:nvCxnSpPr>
        <p:spPr>
          <a:xfrm flipH="1">
            <a:off x="2195736" y="2132856"/>
            <a:ext cx="4896544" cy="720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7774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9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41" name="Text Box 5"/>
          <p:cNvSpPr txBox="1">
            <a:spLocks noChangeArrowheads="1"/>
          </p:cNvSpPr>
          <p:nvPr/>
        </p:nvSpPr>
        <p:spPr bwMode="auto">
          <a:xfrm>
            <a:off x="0" y="0"/>
            <a:ext cx="89646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lnSpc>
                <a:spcPct val="120000"/>
              </a:lnSpc>
            </a:pPr>
            <a:r>
              <a:rPr lang="pt-BR" sz="3000">
                <a:solidFill>
                  <a:srgbClr val="FFFF00"/>
                </a:solidFill>
              </a:rPr>
              <a:t>D) Alterações microbiológicas dos alimentos</a:t>
            </a:r>
            <a:r>
              <a:rPr lang="pt-BR" b="1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endParaRPr lang="pt-BR" sz="10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47176" name="Picture 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62352" y="1268760"/>
            <a:ext cx="4998206" cy="4392488"/>
          </a:xfrm>
          <a:prstGeom prst="rect">
            <a:avLst/>
          </a:prstGeom>
          <a:noFill/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028384" y="54868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8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04913"/>
            <a:ext cx="7164388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ector de Seta Reta 4"/>
          <p:cNvCxnSpPr/>
          <p:nvPr/>
        </p:nvCxnSpPr>
        <p:spPr>
          <a:xfrm flipH="1">
            <a:off x="2195736" y="2132856"/>
            <a:ext cx="4896544" cy="720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de Seta Reta 5"/>
          <p:cNvCxnSpPr/>
          <p:nvPr/>
        </p:nvCxnSpPr>
        <p:spPr>
          <a:xfrm flipH="1">
            <a:off x="2195736" y="2564904"/>
            <a:ext cx="4896544" cy="720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408" y="1166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18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204913"/>
            <a:ext cx="7164388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Conector de Seta Reta 4"/>
          <p:cNvCxnSpPr/>
          <p:nvPr/>
        </p:nvCxnSpPr>
        <p:spPr>
          <a:xfrm flipH="1">
            <a:off x="2195736" y="2132856"/>
            <a:ext cx="4896544" cy="720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de Seta Reta 5"/>
          <p:cNvCxnSpPr/>
          <p:nvPr/>
        </p:nvCxnSpPr>
        <p:spPr>
          <a:xfrm flipH="1">
            <a:off x="2195736" y="2564904"/>
            <a:ext cx="4896544" cy="720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de Seta Reta 6"/>
          <p:cNvCxnSpPr/>
          <p:nvPr/>
        </p:nvCxnSpPr>
        <p:spPr>
          <a:xfrm flipH="1">
            <a:off x="2195736" y="3356992"/>
            <a:ext cx="4896544" cy="7200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63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75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3" y="809625"/>
            <a:ext cx="7078662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244408" y="2000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41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3" y="809625"/>
            <a:ext cx="7078662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ipse 1"/>
          <p:cNvSpPr/>
          <p:nvPr/>
        </p:nvSpPr>
        <p:spPr>
          <a:xfrm>
            <a:off x="1763688" y="4653136"/>
            <a:ext cx="2664296" cy="7200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99231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46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3" y="809625"/>
            <a:ext cx="7078662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have Direita 5"/>
          <p:cNvSpPr/>
          <p:nvPr/>
        </p:nvSpPr>
        <p:spPr>
          <a:xfrm rot="942520">
            <a:off x="3089118" y="2111574"/>
            <a:ext cx="163294" cy="2323392"/>
          </a:xfrm>
          <a:prstGeom prst="righ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8424" y="200025"/>
            <a:ext cx="609600" cy="609600"/>
          </a:xfrm>
          <a:prstGeom prst="rect">
            <a:avLst/>
          </a:prstGeom>
        </p:spPr>
      </p:pic>
      <p:sp>
        <p:nvSpPr>
          <p:cNvPr id="8" name="Chave Direita 7"/>
          <p:cNvSpPr/>
          <p:nvPr/>
        </p:nvSpPr>
        <p:spPr>
          <a:xfrm rot="244322">
            <a:off x="2449631" y="1935479"/>
            <a:ext cx="231066" cy="2574087"/>
          </a:xfrm>
          <a:prstGeom prst="righ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have Direita 8"/>
          <p:cNvSpPr/>
          <p:nvPr/>
        </p:nvSpPr>
        <p:spPr>
          <a:xfrm rot="2563705">
            <a:off x="3856800" y="2604512"/>
            <a:ext cx="271034" cy="2264232"/>
          </a:xfrm>
          <a:prstGeom prst="righ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have Direita 9"/>
          <p:cNvSpPr/>
          <p:nvPr/>
        </p:nvSpPr>
        <p:spPr>
          <a:xfrm rot="3206796">
            <a:off x="4669735" y="3564075"/>
            <a:ext cx="245290" cy="1237015"/>
          </a:xfrm>
          <a:prstGeom prst="rightBrac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3418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"/>
    </mc:Choice>
    <mc:Fallback xmlns="">
      <p:transition advClick="0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463" y="809625"/>
            <a:ext cx="7078662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Conector de Seta Reta 3"/>
          <p:cNvCxnSpPr/>
          <p:nvPr/>
        </p:nvCxnSpPr>
        <p:spPr>
          <a:xfrm flipH="1">
            <a:off x="2051720" y="1628800"/>
            <a:ext cx="172819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/>
          <p:cNvCxnSpPr/>
          <p:nvPr/>
        </p:nvCxnSpPr>
        <p:spPr>
          <a:xfrm flipH="1">
            <a:off x="2051720" y="1844824"/>
            <a:ext cx="216024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/>
          <p:cNvCxnSpPr/>
          <p:nvPr/>
        </p:nvCxnSpPr>
        <p:spPr>
          <a:xfrm flipH="1">
            <a:off x="2051720" y="2564904"/>
            <a:ext cx="388843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de Seta Reta 12"/>
          <p:cNvCxnSpPr/>
          <p:nvPr/>
        </p:nvCxnSpPr>
        <p:spPr>
          <a:xfrm flipH="1">
            <a:off x="2051720" y="3501008"/>
            <a:ext cx="504056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416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0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21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6" name="Rectangle 6"/>
          <p:cNvSpPr>
            <a:spLocks noGrp="1" noChangeArrowheads="1"/>
          </p:cNvSpPr>
          <p:nvPr>
            <p:ph type="title"/>
          </p:nvPr>
        </p:nvSpPr>
        <p:spPr>
          <a:xfrm>
            <a:off x="539552" y="1700808"/>
            <a:ext cx="8229600" cy="3816424"/>
          </a:xfrm>
        </p:spPr>
        <p:txBody>
          <a:bodyPr/>
          <a:lstStyle/>
          <a:p>
            <a:r>
              <a:rPr lang="pt-BR" sz="4000" b="1" i="1" dirty="0">
                <a:solidFill>
                  <a:srgbClr val="FFFF00"/>
                </a:solidFill>
              </a:rPr>
              <a:t>Muito </a:t>
            </a:r>
            <a:r>
              <a:rPr lang="pt-BR" sz="4000" b="1" i="1" dirty="0" smtClean="0">
                <a:solidFill>
                  <a:srgbClr val="FFFF00"/>
                </a:solidFill>
              </a:rPr>
              <a:t>obrigado </a:t>
            </a:r>
            <a:r>
              <a:rPr lang="pt-BR" sz="4000" b="1" i="1" dirty="0">
                <a:solidFill>
                  <a:srgbClr val="FFFF00"/>
                </a:solidFill>
              </a:rPr>
              <a:t/>
            </a:r>
            <a:br>
              <a:rPr lang="pt-BR" sz="4000" b="1" i="1" dirty="0">
                <a:solidFill>
                  <a:srgbClr val="FFFF00"/>
                </a:solidFill>
              </a:rPr>
            </a:br>
            <a:r>
              <a:rPr lang="pt-BR" sz="4000" b="1" i="1" dirty="0">
                <a:solidFill>
                  <a:srgbClr val="FFFF00"/>
                </a:solidFill>
              </a:rPr>
              <a:t>pela atenção</a:t>
            </a:r>
            <a:r>
              <a:rPr lang="pt-BR" sz="4000" b="1" i="1" dirty="0" smtClean="0">
                <a:solidFill>
                  <a:srgbClr val="FFFF00"/>
                </a:solidFill>
              </a:rPr>
              <a:t>!</a:t>
            </a:r>
            <a:br>
              <a:rPr lang="pt-BR" sz="4000" b="1" i="1" dirty="0" smtClean="0">
                <a:solidFill>
                  <a:srgbClr val="FFFF00"/>
                </a:solidFill>
              </a:rPr>
            </a:br>
            <a:r>
              <a:rPr lang="pt-BR" sz="4000" b="1" i="1" dirty="0" smtClean="0">
                <a:solidFill>
                  <a:srgbClr val="FFFF00"/>
                </a:solidFill>
              </a:rPr>
              <a:t/>
            </a:r>
            <a:br>
              <a:rPr lang="pt-BR" sz="4000" b="1" i="1" dirty="0" smtClean="0">
                <a:solidFill>
                  <a:srgbClr val="FFFF00"/>
                </a:solidFill>
              </a:rPr>
            </a:br>
            <a:r>
              <a:rPr lang="pt-BR" sz="4000" b="1" i="1" dirty="0">
                <a:solidFill>
                  <a:srgbClr val="FFFF00"/>
                </a:solidFill>
              </a:rPr>
              <a:t/>
            </a:r>
            <a:br>
              <a:rPr lang="pt-BR" sz="4000" b="1" i="1" dirty="0">
                <a:solidFill>
                  <a:srgbClr val="FFFF00"/>
                </a:solidFill>
              </a:rPr>
            </a:br>
            <a:r>
              <a:rPr lang="pt-BR" sz="4000" b="1" i="1" dirty="0" smtClean="0">
                <a:solidFill>
                  <a:srgbClr val="FFFF00"/>
                </a:solidFill>
              </a:rPr>
              <a:t>Até a próxima semana</a:t>
            </a:r>
            <a:endParaRPr lang="pt-BR" sz="4000" b="1" i="1" dirty="0">
              <a:solidFill>
                <a:srgbClr val="FFFF00"/>
              </a:solidFill>
            </a:endParaRPr>
          </a:p>
        </p:txBody>
      </p:sp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40466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141" name="Text Box 5"/>
          <p:cNvSpPr txBox="1">
            <a:spLocks noChangeArrowheads="1"/>
          </p:cNvSpPr>
          <p:nvPr/>
        </p:nvSpPr>
        <p:spPr bwMode="auto">
          <a:xfrm>
            <a:off x="0" y="0"/>
            <a:ext cx="89646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lnSpc>
                <a:spcPct val="120000"/>
              </a:lnSpc>
            </a:pPr>
            <a:r>
              <a:rPr lang="pt-BR" sz="3000">
                <a:solidFill>
                  <a:srgbClr val="FFFF00"/>
                </a:solidFill>
              </a:rPr>
              <a:t>D) Alterações microbiológicas dos alimentos</a:t>
            </a:r>
            <a:r>
              <a:rPr lang="pt-BR" b="1">
                <a:effectLst>
                  <a:outerShdw blurRad="38100" dist="38100" dir="2700000" algn="tl">
                    <a:srgbClr val="000000"/>
                  </a:outerShdw>
                </a:effectLst>
              </a:rPr>
              <a:t>	</a:t>
            </a:r>
            <a:endParaRPr lang="pt-BR" sz="1000" b="1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47142" name="Text Box 6"/>
          <p:cNvSpPr txBox="1">
            <a:spLocks noChangeArrowheads="1"/>
          </p:cNvSpPr>
          <p:nvPr/>
        </p:nvSpPr>
        <p:spPr bwMode="auto">
          <a:xfrm>
            <a:off x="684213" y="620713"/>
            <a:ext cx="7345362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sz="2800" b="1">
                <a:solidFill>
                  <a:srgbClr val="99FF33"/>
                </a:solidFill>
              </a:rPr>
              <a:t>Valores mínimos de Aw para crescimento</a:t>
            </a:r>
          </a:p>
        </p:txBody>
      </p:sp>
      <p:graphicFrame>
        <p:nvGraphicFramePr>
          <p:cNvPr id="347178" name="Group 42"/>
          <p:cNvGraphicFramePr>
            <a:graphicFrameLocks noGrp="1"/>
          </p:cNvGraphicFramePr>
          <p:nvPr/>
        </p:nvGraphicFramePr>
        <p:xfrm>
          <a:off x="0" y="1484313"/>
          <a:ext cx="5329238" cy="4875213"/>
        </p:xfrm>
        <a:graphic>
          <a:graphicData uri="http://schemas.openxmlformats.org/drawingml/2006/table">
            <a:tbl>
              <a:tblPr/>
              <a:tblGrid>
                <a:gridCol w="37449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6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FF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Microrganismo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99FF33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Aw mínima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6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Bactérias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0,88-0,91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Leveduras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0,88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Fungos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0,80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Bactérias Halófilas (NaCl)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0,75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61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Fungos Xerotolerantes      (água)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0,71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Fungos Xerófilos e leveduras osmóticas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90000"/>
                        <a:buFont typeface="Wingdings" pitchFamily="2" charset="2"/>
                        <a:buNone/>
                        <a:tabLst/>
                      </a:pPr>
                      <a:r>
                        <a:rPr kumimoji="0" lang="pt-BR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pitchFamily="34" charset="0"/>
                        </a:rPr>
                        <a:t>0,60-0,62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347176" name="Picture 4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725" y="2492375"/>
            <a:ext cx="3851275" cy="3384550"/>
          </a:xfrm>
          <a:prstGeom prst="rect">
            <a:avLst/>
          </a:prstGeom>
          <a:noFill/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08988" y="2689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705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6387" y="80962"/>
            <a:ext cx="5991225" cy="6696075"/>
          </a:xfrm>
          <a:prstGeom prst="rect">
            <a:avLst/>
          </a:prstGeom>
        </p:spPr>
      </p:pic>
      <p:pic>
        <p:nvPicPr>
          <p:cNvPr id="2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28384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2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7664" y="18487"/>
            <a:ext cx="6048672" cy="6821027"/>
          </a:xfrm>
          <a:prstGeom prst="rect">
            <a:avLst/>
          </a:prstGeom>
        </p:spPr>
      </p:pic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6416" y="404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789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0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887" y="1724025"/>
            <a:ext cx="7134225" cy="3409950"/>
          </a:xfrm>
          <a:prstGeom prst="rect">
            <a:avLst/>
          </a:prstGeom>
        </p:spPr>
      </p:pic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39112" y="332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668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1637" y="609600"/>
            <a:ext cx="5800725" cy="5638800"/>
          </a:xfrm>
          <a:prstGeom prst="rect">
            <a:avLst/>
          </a:prstGeom>
        </p:spPr>
      </p:pic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00392" y="576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5546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4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037" y="1843087"/>
            <a:ext cx="7781925" cy="3171825"/>
          </a:xfrm>
          <a:prstGeom prst="rect">
            <a:avLst/>
          </a:prstGeom>
        </p:spPr>
      </p:pic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0352" y="4766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86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1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0187" y="1290637"/>
            <a:ext cx="6143625" cy="4276725"/>
          </a:xfrm>
          <a:prstGeom prst="rect">
            <a:avLst/>
          </a:prstGeom>
        </p:spPr>
      </p:pic>
      <p:pic>
        <p:nvPicPr>
          <p:cNvPr id="3" name="Som gravad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2400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7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3000"/>
    </mc:Choice>
    <mc:Fallback xmlns="">
      <p:transition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7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eixe">
  <a:themeElements>
    <a:clrScheme name="Feixe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Feix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Feixe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ixe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ixe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ixe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ixe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ixe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ixe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ixe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eixe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Proposal</Template>
  <TotalTime>7091</TotalTime>
  <Words>171</Words>
  <Application>Microsoft Office PowerPoint</Application>
  <PresentationFormat>Apresentação na tela (4:3)</PresentationFormat>
  <Paragraphs>59</Paragraphs>
  <Slides>26</Slides>
  <Notes>6</Notes>
  <HiddenSlides>0</HiddenSlides>
  <MMClips>26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0" baseType="lpstr">
      <vt:lpstr>Arial</vt:lpstr>
      <vt:lpstr>Times New Roman</vt:lpstr>
      <vt:lpstr>Wingdings</vt:lpstr>
      <vt:lpstr>Feixe</vt:lpstr>
      <vt:lpstr>Atividade de Água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Umidade de Alarme (“Alarm Water”)  Aw = 0,70  → Iminência de deterioração microbiana</vt:lpstr>
      <vt:lpstr>Aw na “Hurdle technology”</vt:lpstr>
      <vt:lpstr>Aw na “Hurdle technology”</vt:lpstr>
      <vt:lpstr>Aw na “Hurdle technology”</vt:lpstr>
      <vt:lpstr>Aw na “Hurdle technology”</vt:lpstr>
      <vt:lpstr>Apresentação do PowerPoint</vt:lpstr>
      <vt:lpstr>Como a Aw afeta os m.o.s.?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Muito obrigado  pela atenção!   Até a próxima semana</vt:lpstr>
    </vt:vector>
  </TitlesOfParts>
  <Company>FEB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Semana Científica de Eng. de Alimentos UNICENTRO</dc:title>
  <dc:creator>Romildo</dc:creator>
  <cp:lastModifiedBy>PJSobral</cp:lastModifiedBy>
  <cp:revision>435</cp:revision>
  <dcterms:created xsi:type="dcterms:W3CDTF">2005-09-10T12:41:31Z</dcterms:created>
  <dcterms:modified xsi:type="dcterms:W3CDTF">2020-09-22T14:40:27Z</dcterms:modified>
</cp:coreProperties>
</file>