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93" r:id="rId2"/>
    <p:sldId id="387" r:id="rId3"/>
    <p:sldId id="388" r:id="rId4"/>
    <p:sldId id="373" r:id="rId5"/>
    <p:sldId id="257" r:id="rId6"/>
    <p:sldId id="258" r:id="rId7"/>
    <p:sldId id="309" r:id="rId8"/>
    <p:sldId id="318" r:id="rId9"/>
    <p:sldId id="295" r:id="rId10"/>
    <p:sldId id="296" r:id="rId11"/>
    <p:sldId id="260" r:id="rId12"/>
    <p:sldId id="331" r:id="rId13"/>
    <p:sldId id="302" r:id="rId14"/>
    <p:sldId id="303" r:id="rId15"/>
    <p:sldId id="304" r:id="rId16"/>
    <p:sldId id="330" r:id="rId17"/>
    <p:sldId id="300" r:id="rId18"/>
    <p:sldId id="310" r:id="rId19"/>
    <p:sldId id="305" r:id="rId20"/>
    <p:sldId id="386" r:id="rId21"/>
    <p:sldId id="319" r:id="rId22"/>
    <p:sldId id="301" r:id="rId23"/>
    <p:sldId id="320" r:id="rId24"/>
    <p:sldId id="321" r:id="rId25"/>
    <p:sldId id="322" r:id="rId26"/>
    <p:sldId id="323" r:id="rId27"/>
    <p:sldId id="299" r:id="rId28"/>
    <p:sldId id="333" r:id="rId29"/>
    <p:sldId id="263" r:id="rId30"/>
    <p:sldId id="324" r:id="rId31"/>
    <p:sldId id="306" r:id="rId32"/>
    <p:sldId id="329" r:id="rId33"/>
    <p:sldId id="326" r:id="rId34"/>
    <p:sldId id="268" r:id="rId35"/>
    <p:sldId id="270" r:id="rId36"/>
    <p:sldId id="378" r:id="rId37"/>
    <p:sldId id="311" r:id="rId38"/>
    <p:sldId id="334" r:id="rId39"/>
    <p:sldId id="375" r:id="rId40"/>
    <p:sldId id="344" r:id="rId41"/>
    <p:sldId id="345" r:id="rId42"/>
    <p:sldId id="272" r:id="rId43"/>
    <p:sldId id="273" r:id="rId44"/>
    <p:sldId id="376" r:id="rId45"/>
    <p:sldId id="274" r:id="rId46"/>
    <p:sldId id="349" r:id="rId47"/>
    <p:sldId id="352" r:id="rId48"/>
    <p:sldId id="353" r:id="rId49"/>
    <p:sldId id="350" r:id="rId50"/>
    <p:sldId id="351" r:id="rId51"/>
    <p:sldId id="313" r:id="rId52"/>
    <p:sldId id="338" r:id="rId53"/>
    <p:sldId id="371" r:id="rId54"/>
    <p:sldId id="337" r:id="rId55"/>
    <p:sldId id="354" r:id="rId56"/>
    <p:sldId id="340" r:id="rId57"/>
    <p:sldId id="364" r:id="rId58"/>
    <p:sldId id="355" r:id="rId59"/>
    <p:sldId id="279" r:id="rId60"/>
    <p:sldId id="366" r:id="rId61"/>
    <p:sldId id="367" r:id="rId62"/>
    <p:sldId id="368" r:id="rId63"/>
    <p:sldId id="278" r:id="rId64"/>
    <p:sldId id="280" r:id="rId65"/>
    <p:sldId id="369" r:id="rId66"/>
    <p:sldId id="281" r:id="rId67"/>
    <p:sldId id="282" r:id="rId68"/>
    <p:sldId id="370" r:id="rId69"/>
    <p:sldId id="342" r:id="rId70"/>
    <p:sldId id="359" r:id="rId71"/>
    <p:sldId id="377" r:id="rId72"/>
    <p:sldId id="362" r:id="rId73"/>
    <p:sldId id="363" r:id="rId74"/>
    <p:sldId id="285" r:id="rId75"/>
    <p:sldId id="286" r:id="rId76"/>
    <p:sldId id="315" r:id="rId77"/>
    <p:sldId id="384" r:id="rId78"/>
    <p:sldId id="317" r:id="rId79"/>
    <p:sldId id="316" r:id="rId80"/>
    <p:sldId id="382" r:id="rId81"/>
    <p:sldId id="385" r:id="rId82"/>
    <p:sldId id="383" r:id="rId83"/>
    <p:sldId id="381" r:id="rId84"/>
    <p:sldId id="307" r:id="rId85"/>
    <p:sldId id="379" r:id="rId8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 d="1"/>
        <a:sy n="1" d="1"/>
      </p:scale>
      <p:origin x="0" y="0"/>
    </p:cViewPr>
  </p:notesTextViewPr>
  <p:sorterViewPr>
    <p:cViewPr>
      <p:scale>
        <a:sx n="100" d="100"/>
        <a:sy n="100" d="100"/>
      </p:scale>
      <p:origin x="0" y="-180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6C6813-ED61-4BA1-A23F-81500D3C5151}"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pt-BR"/>
        </a:p>
      </dgm:t>
    </dgm:pt>
    <dgm:pt modelId="{50807099-28A4-43B1-BDA7-27F9F1B27F12}">
      <dgm:prSet/>
      <dgm:spPr/>
      <dgm:t>
        <a:bodyPr/>
        <a:lstStyle/>
        <a:p>
          <a:pPr rtl="0"/>
          <a:r>
            <a:rPr lang="pt-BR" smtClean="0"/>
            <a:t>Contraponto da teoria clássica e humanista;</a:t>
          </a:r>
          <a:endParaRPr lang="pt-BR"/>
        </a:p>
      </dgm:t>
    </dgm:pt>
    <dgm:pt modelId="{79BD6D1D-8684-4CAA-8ECE-AE7254B69D87}" type="parTrans" cxnId="{AE5E3FC9-35C0-4015-B61E-47109DB6703F}">
      <dgm:prSet/>
      <dgm:spPr/>
      <dgm:t>
        <a:bodyPr/>
        <a:lstStyle/>
        <a:p>
          <a:endParaRPr lang="pt-BR"/>
        </a:p>
      </dgm:t>
    </dgm:pt>
    <dgm:pt modelId="{6553C337-8ECA-4C3E-818B-042FCB189AB7}" type="sibTrans" cxnId="{AE5E3FC9-35C0-4015-B61E-47109DB6703F}">
      <dgm:prSet/>
      <dgm:spPr/>
      <dgm:t>
        <a:bodyPr/>
        <a:lstStyle/>
        <a:p>
          <a:endParaRPr lang="pt-BR"/>
        </a:p>
      </dgm:t>
    </dgm:pt>
    <dgm:pt modelId="{3DCBC728-25EB-4885-9852-15D33081A5C7}">
      <dgm:prSet/>
      <dgm:spPr/>
      <dgm:t>
        <a:bodyPr/>
        <a:lstStyle/>
        <a:p>
          <a:pPr rtl="0"/>
          <a:r>
            <a:rPr lang="pt-BR" smtClean="0"/>
            <a:t>MOTIVAÇÃO</a:t>
          </a:r>
          <a:endParaRPr lang="pt-BR"/>
        </a:p>
      </dgm:t>
    </dgm:pt>
    <dgm:pt modelId="{1438450E-0EC3-4356-A602-5F73183A8086}" type="parTrans" cxnId="{D1943A3C-2A60-45DC-9BA0-15DDAEBA226B}">
      <dgm:prSet/>
      <dgm:spPr/>
      <dgm:t>
        <a:bodyPr/>
        <a:lstStyle/>
        <a:p>
          <a:endParaRPr lang="pt-BR"/>
        </a:p>
      </dgm:t>
    </dgm:pt>
    <dgm:pt modelId="{E5B3E62F-F09D-4605-B28E-2BDAE4951432}" type="sibTrans" cxnId="{D1943A3C-2A60-45DC-9BA0-15DDAEBA226B}">
      <dgm:prSet/>
      <dgm:spPr/>
      <dgm:t>
        <a:bodyPr/>
        <a:lstStyle/>
        <a:p>
          <a:endParaRPr lang="pt-BR"/>
        </a:p>
      </dgm:t>
    </dgm:pt>
    <dgm:pt modelId="{414C6CEA-5619-4D1F-BE4F-B45EDFD19F68}">
      <dgm:prSet/>
      <dgm:spPr/>
      <dgm:t>
        <a:bodyPr/>
        <a:lstStyle/>
        <a:p>
          <a:pPr rtl="0"/>
          <a:r>
            <a:rPr lang="pt-BR" dirty="0" smtClean="0"/>
            <a:t>LIDERANÇA</a:t>
          </a:r>
          <a:endParaRPr lang="pt-BR" dirty="0"/>
        </a:p>
      </dgm:t>
    </dgm:pt>
    <dgm:pt modelId="{335F40BB-47B2-482C-8A1E-93D36ACE19BC}" type="parTrans" cxnId="{5836462E-B74C-45E5-8B96-8A102FE64FBA}">
      <dgm:prSet/>
      <dgm:spPr/>
      <dgm:t>
        <a:bodyPr/>
        <a:lstStyle/>
        <a:p>
          <a:endParaRPr lang="pt-BR"/>
        </a:p>
      </dgm:t>
    </dgm:pt>
    <dgm:pt modelId="{AA943925-F35F-457A-A8DE-A9F62B4ECD8E}" type="sibTrans" cxnId="{5836462E-B74C-45E5-8B96-8A102FE64FBA}">
      <dgm:prSet/>
      <dgm:spPr/>
      <dgm:t>
        <a:bodyPr/>
        <a:lstStyle/>
        <a:p>
          <a:endParaRPr lang="pt-BR"/>
        </a:p>
      </dgm:t>
    </dgm:pt>
    <dgm:pt modelId="{52104A89-9427-486A-873F-6ABE8468369D}">
      <dgm:prSet/>
      <dgm:spPr/>
      <dgm:t>
        <a:bodyPr/>
        <a:lstStyle/>
        <a:p>
          <a:pPr rtl="0"/>
          <a:r>
            <a:rPr lang="pt-BR" dirty="0" smtClean="0"/>
            <a:t>COMUNICAÇÃO</a:t>
          </a:r>
          <a:endParaRPr lang="pt-BR" dirty="0"/>
        </a:p>
      </dgm:t>
    </dgm:pt>
    <dgm:pt modelId="{2B8ACA59-A1FC-4637-A394-96D6C957DA5B}" type="parTrans" cxnId="{7ACD355D-B284-40D4-A709-E2A0E1409FF2}">
      <dgm:prSet/>
      <dgm:spPr/>
    </dgm:pt>
    <dgm:pt modelId="{63A80C2B-ABD4-41B5-A92E-86165E063587}" type="sibTrans" cxnId="{7ACD355D-B284-40D4-A709-E2A0E1409FF2}">
      <dgm:prSet/>
      <dgm:spPr/>
    </dgm:pt>
    <dgm:pt modelId="{16CB1B63-366F-48AD-884F-CB2982160206}" type="pres">
      <dgm:prSet presAssocID="{456C6813-ED61-4BA1-A23F-81500D3C5151}" presName="matrix" presStyleCnt="0">
        <dgm:presLayoutVars>
          <dgm:chMax val="1"/>
          <dgm:dir/>
          <dgm:resizeHandles val="exact"/>
        </dgm:presLayoutVars>
      </dgm:prSet>
      <dgm:spPr/>
      <dgm:t>
        <a:bodyPr/>
        <a:lstStyle/>
        <a:p>
          <a:endParaRPr lang="pt-BR"/>
        </a:p>
      </dgm:t>
    </dgm:pt>
    <dgm:pt modelId="{CAC9F2C2-C2BA-4F9F-9A77-D02BE6749AB6}" type="pres">
      <dgm:prSet presAssocID="{456C6813-ED61-4BA1-A23F-81500D3C5151}" presName="diamond" presStyleLbl="bgShp" presStyleIdx="0" presStyleCnt="1"/>
      <dgm:spPr/>
    </dgm:pt>
    <dgm:pt modelId="{FB1DEA1F-D393-4259-A5FC-BF9FBB5DC7A8}" type="pres">
      <dgm:prSet presAssocID="{456C6813-ED61-4BA1-A23F-81500D3C5151}" presName="quad1" presStyleLbl="node1" presStyleIdx="0" presStyleCnt="4">
        <dgm:presLayoutVars>
          <dgm:chMax val="0"/>
          <dgm:chPref val="0"/>
          <dgm:bulletEnabled val="1"/>
        </dgm:presLayoutVars>
      </dgm:prSet>
      <dgm:spPr/>
      <dgm:t>
        <a:bodyPr/>
        <a:lstStyle/>
        <a:p>
          <a:endParaRPr lang="pt-BR"/>
        </a:p>
      </dgm:t>
    </dgm:pt>
    <dgm:pt modelId="{956F3775-193C-419C-AAC1-6923524795E6}" type="pres">
      <dgm:prSet presAssocID="{456C6813-ED61-4BA1-A23F-81500D3C5151}" presName="quad2" presStyleLbl="node1" presStyleIdx="1" presStyleCnt="4">
        <dgm:presLayoutVars>
          <dgm:chMax val="0"/>
          <dgm:chPref val="0"/>
          <dgm:bulletEnabled val="1"/>
        </dgm:presLayoutVars>
      </dgm:prSet>
      <dgm:spPr/>
      <dgm:t>
        <a:bodyPr/>
        <a:lstStyle/>
        <a:p>
          <a:endParaRPr lang="pt-BR"/>
        </a:p>
      </dgm:t>
    </dgm:pt>
    <dgm:pt modelId="{F5ADE5DC-5D81-4ADE-9522-43D566249FFE}" type="pres">
      <dgm:prSet presAssocID="{456C6813-ED61-4BA1-A23F-81500D3C5151}" presName="quad3" presStyleLbl="node1" presStyleIdx="2" presStyleCnt="4">
        <dgm:presLayoutVars>
          <dgm:chMax val="0"/>
          <dgm:chPref val="0"/>
          <dgm:bulletEnabled val="1"/>
        </dgm:presLayoutVars>
      </dgm:prSet>
      <dgm:spPr/>
      <dgm:t>
        <a:bodyPr/>
        <a:lstStyle/>
        <a:p>
          <a:endParaRPr lang="pt-BR"/>
        </a:p>
      </dgm:t>
    </dgm:pt>
    <dgm:pt modelId="{B8F11A8E-8C3E-462E-A08D-D7AC3FCE9E54}" type="pres">
      <dgm:prSet presAssocID="{456C6813-ED61-4BA1-A23F-81500D3C5151}" presName="quad4" presStyleLbl="node1" presStyleIdx="3" presStyleCnt="4">
        <dgm:presLayoutVars>
          <dgm:chMax val="0"/>
          <dgm:chPref val="0"/>
          <dgm:bulletEnabled val="1"/>
        </dgm:presLayoutVars>
      </dgm:prSet>
      <dgm:spPr/>
      <dgm:t>
        <a:bodyPr/>
        <a:lstStyle/>
        <a:p>
          <a:endParaRPr lang="pt-BR"/>
        </a:p>
      </dgm:t>
    </dgm:pt>
  </dgm:ptLst>
  <dgm:cxnLst>
    <dgm:cxn modelId="{AE5E3FC9-35C0-4015-B61E-47109DB6703F}" srcId="{456C6813-ED61-4BA1-A23F-81500D3C5151}" destId="{50807099-28A4-43B1-BDA7-27F9F1B27F12}" srcOrd="0" destOrd="0" parTransId="{79BD6D1D-8684-4CAA-8ECE-AE7254B69D87}" sibTransId="{6553C337-8ECA-4C3E-818B-042FCB189AB7}"/>
    <dgm:cxn modelId="{B2D02718-EBC4-4E30-9C8B-1E2E893A619D}" type="presOf" srcId="{50807099-28A4-43B1-BDA7-27F9F1B27F12}" destId="{FB1DEA1F-D393-4259-A5FC-BF9FBB5DC7A8}" srcOrd="0" destOrd="0" presId="urn:microsoft.com/office/officeart/2005/8/layout/matrix3"/>
    <dgm:cxn modelId="{6B6F7AE1-E59D-437C-B240-F40E5A05CFA6}" type="presOf" srcId="{3DCBC728-25EB-4885-9852-15D33081A5C7}" destId="{956F3775-193C-419C-AAC1-6923524795E6}" srcOrd="0" destOrd="0" presId="urn:microsoft.com/office/officeart/2005/8/layout/matrix3"/>
    <dgm:cxn modelId="{E95577B4-C155-4014-A609-8979016532B3}" type="presOf" srcId="{456C6813-ED61-4BA1-A23F-81500D3C5151}" destId="{16CB1B63-366F-48AD-884F-CB2982160206}" srcOrd="0" destOrd="0" presId="urn:microsoft.com/office/officeart/2005/8/layout/matrix3"/>
    <dgm:cxn modelId="{5836462E-B74C-45E5-8B96-8A102FE64FBA}" srcId="{456C6813-ED61-4BA1-A23F-81500D3C5151}" destId="{414C6CEA-5619-4D1F-BE4F-B45EDFD19F68}" srcOrd="2" destOrd="0" parTransId="{335F40BB-47B2-482C-8A1E-93D36ACE19BC}" sibTransId="{AA943925-F35F-457A-A8DE-A9F62B4ECD8E}"/>
    <dgm:cxn modelId="{ABEF71D4-89AA-4CD6-97FA-0D5237DE572F}" type="presOf" srcId="{414C6CEA-5619-4D1F-BE4F-B45EDFD19F68}" destId="{F5ADE5DC-5D81-4ADE-9522-43D566249FFE}" srcOrd="0" destOrd="0" presId="urn:microsoft.com/office/officeart/2005/8/layout/matrix3"/>
    <dgm:cxn modelId="{D1943A3C-2A60-45DC-9BA0-15DDAEBA226B}" srcId="{456C6813-ED61-4BA1-A23F-81500D3C5151}" destId="{3DCBC728-25EB-4885-9852-15D33081A5C7}" srcOrd="1" destOrd="0" parTransId="{1438450E-0EC3-4356-A602-5F73183A8086}" sibTransId="{E5B3E62F-F09D-4605-B28E-2BDAE4951432}"/>
    <dgm:cxn modelId="{A68200F3-578E-419E-9EAB-BC89C5D115C2}" type="presOf" srcId="{52104A89-9427-486A-873F-6ABE8468369D}" destId="{B8F11A8E-8C3E-462E-A08D-D7AC3FCE9E54}" srcOrd="0" destOrd="0" presId="urn:microsoft.com/office/officeart/2005/8/layout/matrix3"/>
    <dgm:cxn modelId="{7ACD355D-B284-40D4-A709-E2A0E1409FF2}" srcId="{456C6813-ED61-4BA1-A23F-81500D3C5151}" destId="{52104A89-9427-486A-873F-6ABE8468369D}" srcOrd="3" destOrd="0" parTransId="{2B8ACA59-A1FC-4637-A394-96D6C957DA5B}" sibTransId="{63A80C2B-ABD4-41B5-A92E-86165E063587}"/>
    <dgm:cxn modelId="{2C740C4C-AC3E-4710-899C-9AA0BAE189F4}" type="presParOf" srcId="{16CB1B63-366F-48AD-884F-CB2982160206}" destId="{CAC9F2C2-C2BA-4F9F-9A77-D02BE6749AB6}" srcOrd="0" destOrd="0" presId="urn:microsoft.com/office/officeart/2005/8/layout/matrix3"/>
    <dgm:cxn modelId="{B5EEA843-5971-4B2B-A3A9-0AF32830103B}" type="presParOf" srcId="{16CB1B63-366F-48AD-884F-CB2982160206}" destId="{FB1DEA1F-D393-4259-A5FC-BF9FBB5DC7A8}" srcOrd="1" destOrd="0" presId="urn:microsoft.com/office/officeart/2005/8/layout/matrix3"/>
    <dgm:cxn modelId="{FFD91911-F89A-467B-91D6-2C3A61BBFB8F}" type="presParOf" srcId="{16CB1B63-366F-48AD-884F-CB2982160206}" destId="{956F3775-193C-419C-AAC1-6923524795E6}" srcOrd="2" destOrd="0" presId="urn:microsoft.com/office/officeart/2005/8/layout/matrix3"/>
    <dgm:cxn modelId="{D558530F-CBDA-46DC-AEBA-65F1FB4A312C}" type="presParOf" srcId="{16CB1B63-366F-48AD-884F-CB2982160206}" destId="{F5ADE5DC-5D81-4ADE-9522-43D566249FFE}" srcOrd="3" destOrd="0" presId="urn:microsoft.com/office/officeart/2005/8/layout/matrix3"/>
    <dgm:cxn modelId="{C4114B89-6C03-4FFB-A907-8425F49B9EA9}" type="presParOf" srcId="{16CB1B63-366F-48AD-884F-CB2982160206}" destId="{B8F11A8E-8C3E-462E-A08D-D7AC3FCE9E5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94961-92CE-4416-B573-6EFC17FCD785}"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pt-BR"/>
        </a:p>
      </dgm:t>
    </dgm:pt>
    <dgm:pt modelId="{81D082E7-DB96-45A6-9FC1-CFF8464B1AA2}">
      <dgm:prSet/>
      <dgm:spPr/>
      <dgm:t>
        <a:bodyPr/>
        <a:lstStyle/>
        <a:p>
          <a:pPr rtl="0"/>
          <a:r>
            <a:rPr lang="pt-BR" u="sng" smtClean="0"/>
            <a:t>Mudança de foco</a:t>
          </a:r>
          <a:endParaRPr lang="pt-BR"/>
        </a:p>
      </dgm:t>
    </dgm:pt>
    <dgm:pt modelId="{7D66E762-E80D-4111-8DD6-6BF6361FBD3E}" type="parTrans" cxnId="{3BB65696-0762-4329-8C11-7A7DD278420C}">
      <dgm:prSet/>
      <dgm:spPr/>
      <dgm:t>
        <a:bodyPr/>
        <a:lstStyle/>
        <a:p>
          <a:endParaRPr lang="pt-BR"/>
        </a:p>
      </dgm:t>
    </dgm:pt>
    <dgm:pt modelId="{AAC0E001-1784-4FD9-8CCD-ADC72E114CAC}" type="sibTrans" cxnId="{3BB65696-0762-4329-8C11-7A7DD278420C}">
      <dgm:prSet/>
      <dgm:spPr/>
      <dgm:t>
        <a:bodyPr/>
        <a:lstStyle/>
        <a:p>
          <a:endParaRPr lang="pt-BR"/>
        </a:p>
      </dgm:t>
    </dgm:pt>
    <dgm:pt modelId="{BBA14F55-DA01-489C-92F9-9DB16D08B2B2}">
      <dgm:prSet/>
      <dgm:spPr/>
      <dgm:t>
        <a:bodyPr/>
        <a:lstStyle/>
        <a:p>
          <a:pPr rtl="0"/>
          <a:r>
            <a:rPr lang="pt-BR" smtClean="0"/>
            <a:t>Foco (Clássica):</a:t>
          </a:r>
          <a:r>
            <a:rPr lang="pt-BR" i="1" smtClean="0"/>
            <a:t> desempenho e produtividade.</a:t>
          </a:r>
          <a:endParaRPr lang="pt-BR"/>
        </a:p>
      </dgm:t>
    </dgm:pt>
    <dgm:pt modelId="{36CB4BA2-5C69-47E7-A267-CC63CB2710A7}" type="parTrans" cxnId="{5DACF2E8-9D30-4FC7-9F43-B25DB87F8F89}">
      <dgm:prSet/>
      <dgm:spPr/>
      <dgm:t>
        <a:bodyPr/>
        <a:lstStyle/>
        <a:p>
          <a:endParaRPr lang="pt-BR"/>
        </a:p>
      </dgm:t>
    </dgm:pt>
    <dgm:pt modelId="{14178F7B-03B0-4557-AA98-BEF068E3D0AC}" type="sibTrans" cxnId="{5DACF2E8-9D30-4FC7-9F43-B25DB87F8F89}">
      <dgm:prSet/>
      <dgm:spPr/>
      <dgm:t>
        <a:bodyPr/>
        <a:lstStyle/>
        <a:p>
          <a:endParaRPr lang="pt-BR"/>
        </a:p>
      </dgm:t>
    </dgm:pt>
    <dgm:pt modelId="{6078672A-D7AF-4761-9853-B74B137A000D}">
      <dgm:prSet/>
      <dgm:spPr/>
      <dgm:t>
        <a:bodyPr/>
        <a:lstStyle/>
        <a:p>
          <a:pPr rtl="0"/>
          <a:r>
            <a:rPr lang="pt-BR" b="1" dirty="0" smtClean="0"/>
            <a:t>Novo foco:</a:t>
          </a:r>
          <a:r>
            <a:rPr lang="pt-BR" b="1" i="1" dirty="0" smtClean="0"/>
            <a:t> pessoas da organização.</a:t>
          </a:r>
          <a:endParaRPr lang="pt-BR" b="1" dirty="0"/>
        </a:p>
      </dgm:t>
    </dgm:pt>
    <dgm:pt modelId="{C2DB8B0C-A22B-4B8D-8172-C04746DDFAD0}" type="parTrans" cxnId="{381C5115-DD57-4F62-B363-A46EEF21327E}">
      <dgm:prSet/>
      <dgm:spPr/>
      <dgm:t>
        <a:bodyPr/>
        <a:lstStyle/>
        <a:p>
          <a:endParaRPr lang="pt-BR"/>
        </a:p>
      </dgm:t>
    </dgm:pt>
    <dgm:pt modelId="{B058E447-8F4C-4C34-9763-8AE14F4745B5}" type="sibTrans" cxnId="{381C5115-DD57-4F62-B363-A46EEF21327E}">
      <dgm:prSet/>
      <dgm:spPr/>
      <dgm:t>
        <a:bodyPr/>
        <a:lstStyle/>
        <a:p>
          <a:endParaRPr lang="pt-BR"/>
        </a:p>
      </dgm:t>
    </dgm:pt>
    <dgm:pt modelId="{224DB3FC-A961-4BA3-89F7-F8F1823163E4}" type="pres">
      <dgm:prSet presAssocID="{8D394961-92CE-4416-B573-6EFC17FCD785}" presName="Name0" presStyleCnt="0">
        <dgm:presLayoutVars>
          <dgm:chPref val="3"/>
          <dgm:dir/>
          <dgm:animLvl val="lvl"/>
          <dgm:resizeHandles/>
        </dgm:presLayoutVars>
      </dgm:prSet>
      <dgm:spPr/>
    </dgm:pt>
    <dgm:pt modelId="{324F41FD-3B67-4651-B80E-A5F36C650858}" type="pres">
      <dgm:prSet presAssocID="{81D082E7-DB96-45A6-9FC1-CFF8464B1AA2}" presName="horFlow" presStyleCnt="0"/>
      <dgm:spPr/>
    </dgm:pt>
    <dgm:pt modelId="{5B313FAB-7792-4193-8333-F9F2E5812032}" type="pres">
      <dgm:prSet presAssocID="{81D082E7-DB96-45A6-9FC1-CFF8464B1AA2}" presName="bigChev" presStyleLbl="node1" presStyleIdx="0" presStyleCnt="1"/>
      <dgm:spPr/>
    </dgm:pt>
    <dgm:pt modelId="{1143F4B2-4600-4B73-8707-1CF879B9D056}" type="pres">
      <dgm:prSet presAssocID="{36CB4BA2-5C69-47E7-A267-CC63CB2710A7}" presName="parTrans" presStyleCnt="0"/>
      <dgm:spPr/>
    </dgm:pt>
    <dgm:pt modelId="{B6402BE2-454B-4FD8-923A-D72844AFE5DE}" type="pres">
      <dgm:prSet presAssocID="{BBA14F55-DA01-489C-92F9-9DB16D08B2B2}" presName="node" presStyleLbl="alignAccFollowNode1" presStyleIdx="0" presStyleCnt="2">
        <dgm:presLayoutVars>
          <dgm:bulletEnabled val="1"/>
        </dgm:presLayoutVars>
      </dgm:prSet>
      <dgm:spPr/>
    </dgm:pt>
    <dgm:pt modelId="{DA07E10A-B773-4054-BE1D-2D224AFAC84F}" type="pres">
      <dgm:prSet presAssocID="{14178F7B-03B0-4557-AA98-BEF068E3D0AC}" presName="sibTrans" presStyleCnt="0"/>
      <dgm:spPr/>
    </dgm:pt>
    <dgm:pt modelId="{CFD1853C-11BD-49DB-BB3F-2758C39D73CC}" type="pres">
      <dgm:prSet presAssocID="{6078672A-D7AF-4761-9853-B74B137A000D}" presName="node" presStyleLbl="alignAccFollowNode1" presStyleIdx="1" presStyleCnt="2">
        <dgm:presLayoutVars>
          <dgm:bulletEnabled val="1"/>
        </dgm:presLayoutVars>
      </dgm:prSet>
      <dgm:spPr/>
    </dgm:pt>
  </dgm:ptLst>
  <dgm:cxnLst>
    <dgm:cxn modelId="{B66F365E-A14C-4746-B628-7D431C0A704F}" type="presOf" srcId="{81D082E7-DB96-45A6-9FC1-CFF8464B1AA2}" destId="{5B313FAB-7792-4193-8333-F9F2E5812032}" srcOrd="0" destOrd="0" presId="urn:microsoft.com/office/officeart/2005/8/layout/lProcess3"/>
    <dgm:cxn modelId="{381C5115-DD57-4F62-B363-A46EEF21327E}" srcId="{81D082E7-DB96-45A6-9FC1-CFF8464B1AA2}" destId="{6078672A-D7AF-4761-9853-B74B137A000D}" srcOrd="1" destOrd="0" parTransId="{C2DB8B0C-A22B-4B8D-8172-C04746DDFAD0}" sibTransId="{B058E447-8F4C-4C34-9763-8AE14F4745B5}"/>
    <dgm:cxn modelId="{C046EBF0-DA4F-4A95-9ABA-14F8EA4EA519}" type="presOf" srcId="{6078672A-D7AF-4761-9853-B74B137A000D}" destId="{CFD1853C-11BD-49DB-BB3F-2758C39D73CC}" srcOrd="0" destOrd="0" presId="urn:microsoft.com/office/officeart/2005/8/layout/lProcess3"/>
    <dgm:cxn modelId="{447C61A0-50B3-4CDA-936E-C986E732E495}" type="presOf" srcId="{8D394961-92CE-4416-B573-6EFC17FCD785}" destId="{224DB3FC-A961-4BA3-89F7-F8F1823163E4}" srcOrd="0" destOrd="0" presId="urn:microsoft.com/office/officeart/2005/8/layout/lProcess3"/>
    <dgm:cxn modelId="{5DACF2E8-9D30-4FC7-9F43-B25DB87F8F89}" srcId="{81D082E7-DB96-45A6-9FC1-CFF8464B1AA2}" destId="{BBA14F55-DA01-489C-92F9-9DB16D08B2B2}" srcOrd="0" destOrd="0" parTransId="{36CB4BA2-5C69-47E7-A267-CC63CB2710A7}" sibTransId="{14178F7B-03B0-4557-AA98-BEF068E3D0AC}"/>
    <dgm:cxn modelId="{3BB65696-0762-4329-8C11-7A7DD278420C}" srcId="{8D394961-92CE-4416-B573-6EFC17FCD785}" destId="{81D082E7-DB96-45A6-9FC1-CFF8464B1AA2}" srcOrd="0" destOrd="0" parTransId="{7D66E762-E80D-4111-8DD6-6BF6361FBD3E}" sibTransId="{AAC0E001-1784-4FD9-8CCD-ADC72E114CAC}"/>
    <dgm:cxn modelId="{43DA7C23-F4FA-4EC4-9451-EEC85EF2AB64}" type="presOf" srcId="{BBA14F55-DA01-489C-92F9-9DB16D08B2B2}" destId="{B6402BE2-454B-4FD8-923A-D72844AFE5DE}" srcOrd="0" destOrd="0" presId="urn:microsoft.com/office/officeart/2005/8/layout/lProcess3"/>
    <dgm:cxn modelId="{64D2CE21-665C-4AF8-AD8F-7BD4FF5DF495}" type="presParOf" srcId="{224DB3FC-A961-4BA3-89F7-F8F1823163E4}" destId="{324F41FD-3B67-4651-B80E-A5F36C650858}" srcOrd="0" destOrd="0" presId="urn:microsoft.com/office/officeart/2005/8/layout/lProcess3"/>
    <dgm:cxn modelId="{DDF53E62-C705-415E-8988-8154DDC4E1B1}" type="presParOf" srcId="{324F41FD-3B67-4651-B80E-A5F36C650858}" destId="{5B313FAB-7792-4193-8333-F9F2E5812032}" srcOrd="0" destOrd="0" presId="urn:microsoft.com/office/officeart/2005/8/layout/lProcess3"/>
    <dgm:cxn modelId="{DEC321E4-431F-4F6F-A1AF-D09D2781A74B}" type="presParOf" srcId="{324F41FD-3B67-4651-B80E-A5F36C650858}" destId="{1143F4B2-4600-4B73-8707-1CF879B9D056}" srcOrd="1" destOrd="0" presId="urn:microsoft.com/office/officeart/2005/8/layout/lProcess3"/>
    <dgm:cxn modelId="{21D47881-3447-4F71-8443-8E9B961412EA}" type="presParOf" srcId="{324F41FD-3B67-4651-B80E-A5F36C650858}" destId="{B6402BE2-454B-4FD8-923A-D72844AFE5DE}" srcOrd="2" destOrd="0" presId="urn:microsoft.com/office/officeart/2005/8/layout/lProcess3"/>
    <dgm:cxn modelId="{798AB167-7BF6-4328-8EA9-785ABEFE7E3D}" type="presParOf" srcId="{324F41FD-3B67-4651-B80E-A5F36C650858}" destId="{DA07E10A-B773-4054-BE1D-2D224AFAC84F}" srcOrd="3" destOrd="0" presId="urn:microsoft.com/office/officeart/2005/8/layout/lProcess3"/>
    <dgm:cxn modelId="{2CF73E59-AEAE-48C7-B01F-2ECAC40F81F7}" type="presParOf" srcId="{324F41FD-3B67-4651-B80E-A5F36C650858}" destId="{CFD1853C-11BD-49DB-BB3F-2758C39D73CC}"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F84BB2-A43E-4A1F-8F92-0342899590C5}" type="doc">
      <dgm:prSet loTypeId="urn:microsoft.com/office/officeart/2005/8/layout/cycle2" loCatId="cycle" qsTypeId="urn:microsoft.com/office/officeart/2005/8/quickstyle/simple5" qsCatId="simple" csTypeId="urn:microsoft.com/office/officeart/2005/8/colors/colorful2" csCatId="colorful"/>
      <dgm:spPr/>
      <dgm:t>
        <a:bodyPr/>
        <a:lstStyle/>
        <a:p>
          <a:endParaRPr lang="pt-BR"/>
        </a:p>
      </dgm:t>
    </dgm:pt>
    <dgm:pt modelId="{BB4EBCBF-F5B0-449C-AF55-FD69057E7BE8}">
      <dgm:prSet/>
      <dgm:spPr/>
      <dgm:t>
        <a:bodyPr/>
        <a:lstStyle/>
        <a:p>
          <a:pPr rtl="0"/>
          <a:r>
            <a:rPr lang="pt-BR" smtClean="0"/>
            <a:t>PLANEJAR</a:t>
          </a:r>
          <a:endParaRPr lang="pt-BR"/>
        </a:p>
      </dgm:t>
    </dgm:pt>
    <dgm:pt modelId="{A0B42A01-633B-4E88-A0C6-6EF4DF8CC113}" type="parTrans" cxnId="{5A08FDFF-8250-4AFD-961D-071E480C8971}">
      <dgm:prSet/>
      <dgm:spPr/>
      <dgm:t>
        <a:bodyPr/>
        <a:lstStyle/>
        <a:p>
          <a:endParaRPr lang="pt-BR"/>
        </a:p>
      </dgm:t>
    </dgm:pt>
    <dgm:pt modelId="{403A36ED-23A6-4456-9AD1-B9E97D756AF9}" type="sibTrans" cxnId="{5A08FDFF-8250-4AFD-961D-071E480C8971}">
      <dgm:prSet/>
      <dgm:spPr/>
      <dgm:t>
        <a:bodyPr/>
        <a:lstStyle/>
        <a:p>
          <a:endParaRPr lang="pt-BR"/>
        </a:p>
      </dgm:t>
    </dgm:pt>
    <dgm:pt modelId="{66F31CE2-916D-41B8-9597-F5AF46F2FCC9}">
      <dgm:prSet/>
      <dgm:spPr/>
      <dgm:t>
        <a:bodyPr/>
        <a:lstStyle/>
        <a:p>
          <a:pPr rtl="0"/>
          <a:r>
            <a:rPr lang="pt-BR" smtClean="0"/>
            <a:t>CONTROLAR</a:t>
          </a:r>
          <a:endParaRPr lang="pt-BR"/>
        </a:p>
      </dgm:t>
    </dgm:pt>
    <dgm:pt modelId="{12D4C233-683E-40DB-A4C5-0AE890F1CE98}" type="parTrans" cxnId="{6467050E-07A2-4C7D-A5B3-AB4A21A56F86}">
      <dgm:prSet/>
      <dgm:spPr/>
      <dgm:t>
        <a:bodyPr/>
        <a:lstStyle/>
        <a:p>
          <a:endParaRPr lang="pt-BR"/>
        </a:p>
      </dgm:t>
    </dgm:pt>
    <dgm:pt modelId="{16BD0BDA-2063-4E86-8D48-DF0F80BB53EF}" type="sibTrans" cxnId="{6467050E-07A2-4C7D-A5B3-AB4A21A56F86}">
      <dgm:prSet/>
      <dgm:spPr/>
      <dgm:t>
        <a:bodyPr/>
        <a:lstStyle/>
        <a:p>
          <a:endParaRPr lang="pt-BR"/>
        </a:p>
      </dgm:t>
    </dgm:pt>
    <dgm:pt modelId="{CC39DA77-25BD-4C85-A8EB-6BDFBCD6B319}">
      <dgm:prSet/>
      <dgm:spPr/>
      <dgm:t>
        <a:bodyPr/>
        <a:lstStyle/>
        <a:p>
          <a:pPr rtl="0"/>
          <a:r>
            <a:rPr lang="pt-BR" smtClean="0"/>
            <a:t>LIDERAR</a:t>
          </a:r>
          <a:endParaRPr lang="pt-BR"/>
        </a:p>
      </dgm:t>
    </dgm:pt>
    <dgm:pt modelId="{B62F682B-6B34-4F1C-8FB9-D4804D06217A}" type="parTrans" cxnId="{21D3F4E4-3FB3-4679-9416-9372C552AEB2}">
      <dgm:prSet/>
      <dgm:spPr/>
      <dgm:t>
        <a:bodyPr/>
        <a:lstStyle/>
        <a:p>
          <a:endParaRPr lang="pt-BR"/>
        </a:p>
      </dgm:t>
    </dgm:pt>
    <dgm:pt modelId="{997845D8-F352-4210-913E-330F7BE17E58}" type="sibTrans" cxnId="{21D3F4E4-3FB3-4679-9416-9372C552AEB2}">
      <dgm:prSet/>
      <dgm:spPr/>
      <dgm:t>
        <a:bodyPr/>
        <a:lstStyle/>
        <a:p>
          <a:endParaRPr lang="pt-BR"/>
        </a:p>
      </dgm:t>
    </dgm:pt>
    <dgm:pt modelId="{C0B50D1F-B80A-4351-A129-8F33AAA05E2C}">
      <dgm:prSet/>
      <dgm:spPr/>
      <dgm:t>
        <a:bodyPr/>
        <a:lstStyle/>
        <a:p>
          <a:pPr rtl="0"/>
          <a:r>
            <a:rPr lang="pt-BR" smtClean="0"/>
            <a:t>COORDENAR</a:t>
          </a:r>
          <a:endParaRPr lang="pt-BR"/>
        </a:p>
      </dgm:t>
    </dgm:pt>
    <dgm:pt modelId="{B354768A-4FAD-4F83-9DCD-DE6310BB3053}" type="parTrans" cxnId="{F9997CD4-A0CC-44DD-AFAB-12981446B3A3}">
      <dgm:prSet/>
      <dgm:spPr/>
      <dgm:t>
        <a:bodyPr/>
        <a:lstStyle/>
        <a:p>
          <a:endParaRPr lang="pt-BR"/>
        </a:p>
      </dgm:t>
    </dgm:pt>
    <dgm:pt modelId="{7707644D-D51B-4520-95E9-9B5BD5EAFFD9}" type="sibTrans" cxnId="{F9997CD4-A0CC-44DD-AFAB-12981446B3A3}">
      <dgm:prSet/>
      <dgm:spPr/>
      <dgm:t>
        <a:bodyPr/>
        <a:lstStyle/>
        <a:p>
          <a:endParaRPr lang="pt-BR"/>
        </a:p>
      </dgm:t>
    </dgm:pt>
    <dgm:pt modelId="{EFE091C3-7595-4B06-B13F-82CE3C3D9271}" type="pres">
      <dgm:prSet presAssocID="{E0F84BB2-A43E-4A1F-8F92-0342899590C5}" presName="cycle" presStyleCnt="0">
        <dgm:presLayoutVars>
          <dgm:dir/>
          <dgm:resizeHandles val="exact"/>
        </dgm:presLayoutVars>
      </dgm:prSet>
      <dgm:spPr/>
      <dgm:t>
        <a:bodyPr/>
        <a:lstStyle/>
        <a:p>
          <a:endParaRPr lang="pt-BR"/>
        </a:p>
      </dgm:t>
    </dgm:pt>
    <dgm:pt modelId="{1C0C1F5D-AA78-4E3E-B589-8AC118B2EAA0}" type="pres">
      <dgm:prSet presAssocID="{BB4EBCBF-F5B0-449C-AF55-FD69057E7BE8}" presName="node" presStyleLbl="node1" presStyleIdx="0" presStyleCnt="4">
        <dgm:presLayoutVars>
          <dgm:bulletEnabled val="1"/>
        </dgm:presLayoutVars>
      </dgm:prSet>
      <dgm:spPr/>
      <dgm:t>
        <a:bodyPr/>
        <a:lstStyle/>
        <a:p>
          <a:endParaRPr lang="pt-BR"/>
        </a:p>
      </dgm:t>
    </dgm:pt>
    <dgm:pt modelId="{CAB06FA8-9AA4-4132-8FA2-33EAA3A6A0D7}" type="pres">
      <dgm:prSet presAssocID="{403A36ED-23A6-4456-9AD1-B9E97D756AF9}" presName="sibTrans" presStyleLbl="sibTrans2D1" presStyleIdx="0" presStyleCnt="4"/>
      <dgm:spPr/>
      <dgm:t>
        <a:bodyPr/>
        <a:lstStyle/>
        <a:p>
          <a:endParaRPr lang="pt-BR"/>
        </a:p>
      </dgm:t>
    </dgm:pt>
    <dgm:pt modelId="{0160063B-6977-4AB9-9D0C-CB64ADAAF940}" type="pres">
      <dgm:prSet presAssocID="{403A36ED-23A6-4456-9AD1-B9E97D756AF9}" presName="connectorText" presStyleLbl="sibTrans2D1" presStyleIdx="0" presStyleCnt="4"/>
      <dgm:spPr/>
      <dgm:t>
        <a:bodyPr/>
        <a:lstStyle/>
        <a:p>
          <a:endParaRPr lang="pt-BR"/>
        </a:p>
      </dgm:t>
    </dgm:pt>
    <dgm:pt modelId="{BA109D93-5CB9-449F-A78B-A247AAAC36F5}" type="pres">
      <dgm:prSet presAssocID="{66F31CE2-916D-41B8-9597-F5AF46F2FCC9}" presName="node" presStyleLbl="node1" presStyleIdx="1" presStyleCnt="4">
        <dgm:presLayoutVars>
          <dgm:bulletEnabled val="1"/>
        </dgm:presLayoutVars>
      </dgm:prSet>
      <dgm:spPr/>
      <dgm:t>
        <a:bodyPr/>
        <a:lstStyle/>
        <a:p>
          <a:endParaRPr lang="pt-BR"/>
        </a:p>
      </dgm:t>
    </dgm:pt>
    <dgm:pt modelId="{3E97BF89-4156-4D52-AD52-5A800354E530}" type="pres">
      <dgm:prSet presAssocID="{16BD0BDA-2063-4E86-8D48-DF0F80BB53EF}" presName="sibTrans" presStyleLbl="sibTrans2D1" presStyleIdx="1" presStyleCnt="4"/>
      <dgm:spPr/>
      <dgm:t>
        <a:bodyPr/>
        <a:lstStyle/>
        <a:p>
          <a:endParaRPr lang="pt-BR"/>
        </a:p>
      </dgm:t>
    </dgm:pt>
    <dgm:pt modelId="{D718D55D-7F84-4DDE-9978-99941315629A}" type="pres">
      <dgm:prSet presAssocID="{16BD0BDA-2063-4E86-8D48-DF0F80BB53EF}" presName="connectorText" presStyleLbl="sibTrans2D1" presStyleIdx="1" presStyleCnt="4"/>
      <dgm:spPr/>
      <dgm:t>
        <a:bodyPr/>
        <a:lstStyle/>
        <a:p>
          <a:endParaRPr lang="pt-BR"/>
        </a:p>
      </dgm:t>
    </dgm:pt>
    <dgm:pt modelId="{A8A5F0C4-9F2E-45E8-ABA9-5388212F94EF}" type="pres">
      <dgm:prSet presAssocID="{CC39DA77-25BD-4C85-A8EB-6BDFBCD6B319}" presName="node" presStyleLbl="node1" presStyleIdx="2" presStyleCnt="4">
        <dgm:presLayoutVars>
          <dgm:bulletEnabled val="1"/>
        </dgm:presLayoutVars>
      </dgm:prSet>
      <dgm:spPr/>
      <dgm:t>
        <a:bodyPr/>
        <a:lstStyle/>
        <a:p>
          <a:endParaRPr lang="pt-BR"/>
        </a:p>
      </dgm:t>
    </dgm:pt>
    <dgm:pt modelId="{A9DF507E-FC89-474A-A755-D1DFBDE5D1A6}" type="pres">
      <dgm:prSet presAssocID="{997845D8-F352-4210-913E-330F7BE17E58}" presName="sibTrans" presStyleLbl="sibTrans2D1" presStyleIdx="2" presStyleCnt="4"/>
      <dgm:spPr/>
      <dgm:t>
        <a:bodyPr/>
        <a:lstStyle/>
        <a:p>
          <a:endParaRPr lang="pt-BR"/>
        </a:p>
      </dgm:t>
    </dgm:pt>
    <dgm:pt modelId="{6092E9A7-0E10-4DC2-8941-AA194173ECCB}" type="pres">
      <dgm:prSet presAssocID="{997845D8-F352-4210-913E-330F7BE17E58}" presName="connectorText" presStyleLbl="sibTrans2D1" presStyleIdx="2" presStyleCnt="4"/>
      <dgm:spPr/>
      <dgm:t>
        <a:bodyPr/>
        <a:lstStyle/>
        <a:p>
          <a:endParaRPr lang="pt-BR"/>
        </a:p>
      </dgm:t>
    </dgm:pt>
    <dgm:pt modelId="{9F94ED1A-BAF2-47AB-BD27-4CCBE4B15BE8}" type="pres">
      <dgm:prSet presAssocID="{C0B50D1F-B80A-4351-A129-8F33AAA05E2C}" presName="node" presStyleLbl="node1" presStyleIdx="3" presStyleCnt="4">
        <dgm:presLayoutVars>
          <dgm:bulletEnabled val="1"/>
        </dgm:presLayoutVars>
      </dgm:prSet>
      <dgm:spPr/>
      <dgm:t>
        <a:bodyPr/>
        <a:lstStyle/>
        <a:p>
          <a:endParaRPr lang="pt-BR"/>
        </a:p>
      </dgm:t>
    </dgm:pt>
    <dgm:pt modelId="{96447DC3-DECF-42CA-BDA7-13B4B0E40326}" type="pres">
      <dgm:prSet presAssocID="{7707644D-D51B-4520-95E9-9B5BD5EAFFD9}" presName="sibTrans" presStyleLbl="sibTrans2D1" presStyleIdx="3" presStyleCnt="4"/>
      <dgm:spPr/>
      <dgm:t>
        <a:bodyPr/>
        <a:lstStyle/>
        <a:p>
          <a:endParaRPr lang="pt-BR"/>
        </a:p>
      </dgm:t>
    </dgm:pt>
    <dgm:pt modelId="{FB7EA85A-E973-44F4-A130-ED2F7AAEF68C}" type="pres">
      <dgm:prSet presAssocID="{7707644D-D51B-4520-95E9-9B5BD5EAFFD9}" presName="connectorText" presStyleLbl="sibTrans2D1" presStyleIdx="3" presStyleCnt="4"/>
      <dgm:spPr/>
      <dgm:t>
        <a:bodyPr/>
        <a:lstStyle/>
        <a:p>
          <a:endParaRPr lang="pt-BR"/>
        </a:p>
      </dgm:t>
    </dgm:pt>
  </dgm:ptLst>
  <dgm:cxnLst>
    <dgm:cxn modelId="{218CA7FD-0A0E-4A1C-9FEE-0296FE20F71C}" type="presOf" srcId="{7707644D-D51B-4520-95E9-9B5BD5EAFFD9}" destId="{96447DC3-DECF-42CA-BDA7-13B4B0E40326}" srcOrd="0" destOrd="0" presId="urn:microsoft.com/office/officeart/2005/8/layout/cycle2"/>
    <dgm:cxn modelId="{A3FA8690-6E35-4514-B9A9-A48F7F2FDA67}" type="presOf" srcId="{7707644D-D51B-4520-95E9-9B5BD5EAFFD9}" destId="{FB7EA85A-E973-44F4-A130-ED2F7AAEF68C}" srcOrd="1" destOrd="0" presId="urn:microsoft.com/office/officeart/2005/8/layout/cycle2"/>
    <dgm:cxn modelId="{6467050E-07A2-4C7D-A5B3-AB4A21A56F86}" srcId="{E0F84BB2-A43E-4A1F-8F92-0342899590C5}" destId="{66F31CE2-916D-41B8-9597-F5AF46F2FCC9}" srcOrd="1" destOrd="0" parTransId="{12D4C233-683E-40DB-A4C5-0AE890F1CE98}" sibTransId="{16BD0BDA-2063-4E86-8D48-DF0F80BB53EF}"/>
    <dgm:cxn modelId="{F9997CD4-A0CC-44DD-AFAB-12981446B3A3}" srcId="{E0F84BB2-A43E-4A1F-8F92-0342899590C5}" destId="{C0B50D1F-B80A-4351-A129-8F33AAA05E2C}" srcOrd="3" destOrd="0" parTransId="{B354768A-4FAD-4F83-9DCD-DE6310BB3053}" sibTransId="{7707644D-D51B-4520-95E9-9B5BD5EAFFD9}"/>
    <dgm:cxn modelId="{8EDAEC36-5609-4709-95DE-86EFF72931D4}" type="presOf" srcId="{BB4EBCBF-F5B0-449C-AF55-FD69057E7BE8}" destId="{1C0C1F5D-AA78-4E3E-B589-8AC118B2EAA0}" srcOrd="0" destOrd="0" presId="urn:microsoft.com/office/officeart/2005/8/layout/cycle2"/>
    <dgm:cxn modelId="{4409C963-9619-4C94-9EA8-8568834A5903}" type="presOf" srcId="{66F31CE2-916D-41B8-9597-F5AF46F2FCC9}" destId="{BA109D93-5CB9-449F-A78B-A247AAAC36F5}" srcOrd="0" destOrd="0" presId="urn:microsoft.com/office/officeart/2005/8/layout/cycle2"/>
    <dgm:cxn modelId="{5A08FDFF-8250-4AFD-961D-071E480C8971}" srcId="{E0F84BB2-A43E-4A1F-8F92-0342899590C5}" destId="{BB4EBCBF-F5B0-449C-AF55-FD69057E7BE8}" srcOrd="0" destOrd="0" parTransId="{A0B42A01-633B-4E88-A0C6-6EF4DF8CC113}" sibTransId="{403A36ED-23A6-4456-9AD1-B9E97D756AF9}"/>
    <dgm:cxn modelId="{0CBE89E2-FAC6-47CF-BEEC-4226A2984751}" type="presOf" srcId="{C0B50D1F-B80A-4351-A129-8F33AAA05E2C}" destId="{9F94ED1A-BAF2-47AB-BD27-4CCBE4B15BE8}" srcOrd="0" destOrd="0" presId="urn:microsoft.com/office/officeart/2005/8/layout/cycle2"/>
    <dgm:cxn modelId="{9954CF49-206B-44BB-B75D-6BB6EBAD6A88}" type="presOf" srcId="{997845D8-F352-4210-913E-330F7BE17E58}" destId="{A9DF507E-FC89-474A-A755-D1DFBDE5D1A6}" srcOrd="0" destOrd="0" presId="urn:microsoft.com/office/officeart/2005/8/layout/cycle2"/>
    <dgm:cxn modelId="{21D3F4E4-3FB3-4679-9416-9372C552AEB2}" srcId="{E0F84BB2-A43E-4A1F-8F92-0342899590C5}" destId="{CC39DA77-25BD-4C85-A8EB-6BDFBCD6B319}" srcOrd="2" destOrd="0" parTransId="{B62F682B-6B34-4F1C-8FB9-D4804D06217A}" sibTransId="{997845D8-F352-4210-913E-330F7BE17E58}"/>
    <dgm:cxn modelId="{C91D7777-1920-487C-8E7F-B8CCFD5547F7}" type="presOf" srcId="{403A36ED-23A6-4456-9AD1-B9E97D756AF9}" destId="{CAB06FA8-9AA4-4132-8FA2-33EAA3A6A0D7}" srcOrd="0" destOrd="0" presId="urn:microsoft.com/office/officeart/2005/8/layout/cycle2"/>
    <dgm:cxn modelId="{F2AA23BC-CA4D-4600-AA36-F8B27F9FC082}" type="presOf" srcId="{16BD0BDA-2063-4E86-8D48-DF0F80BB53EF}" destId="{3E97BF89-4156-4D52-AD52-5A800354E530}" srcOrd="0" destOrd="0" presId="urn:microsoft.com/office/officeart/2005/8/layout/cycle2"/>
    <dgm:cxn modelId="{0C4418F6-5AC4-4491-A0AA-3F8947CD252D}" type="presOf" srcId="{997845D8-F352-4210-913E-330F7BE17E58}" destId="{6092E9A7-0E10-4DC2-8941-AA194173ECCB}" srcOrd="1" destOrd="0" presId="urn:microsoft.com/office/officeart/2005/8/layout/cycle2"/>
    <dgm:cxn modelId="{BF0D0A97-918D-4862-B450-8C4216189A9F}" type="presOf" srcId="{403A36ED-23A6-4456-9AD1-B9E97D756AF9}" destId="{0160063B-6977-4AB9-9D0C-CB64ADAAF940}" srcOrd="1" destOrd="0" presId="urn:microsoft.com/office/officeart/2005/8/layout/cycle2"/>
    <dgm:cxn modelId="{DB0068E8-6813-4FE1-B20F-7570DAE50033}" type="presOf" srcId="{E0F84BB2-A43E-4A1F-8F92-0342899590C5}" destId="{EFE091C3-7595-4B06-B13F-82CE3C3D9271}" srcOrd="0" destOrd="0" presId="urn:microsoft.com/office/officeart/2005/8/layout/cycle2"/>
    <dgm:cxn modelId="{EAB4B1D4-CC12-432E-ACAE-9A20D9C7ED7E}" type="presOf" srcId="{16BD0BDA-2063-4E86-8D48-DF0F80BB53EF}" destId="{D718D55D-7F84-4DDE-9978-99941315629A}" srcOrd="1" destOrd="0" presId="urn:microsoft.com/office/officeart/2005/8/layout/cycle2"/>
    <dgm:cxn modelId="{65AEC141-3955-4E97-B18D-7B24EF41F576}" type="presOf" srcId="{CC39DA77-25BD-4C85-A8EB-6BDFBCD6B319}" destId="{A8A5F0C4-9F2E-45E8-ABA9-5388212F94EF}" srcOrd="0" destOrd="0" presId="urn:microsoft.com/office/officeart/2005/8/layout/cycle2"/>
    <dgm:cxn modelId="{CA7DFFDE-9AFB-4B8F-89A0-111EB60F65F4}" type="presParOf" srcId="{EFE091C3-7595-4B06-B13F-82CE3C3D9271}" destId="{1C0C1F5D-AA78-4E3E-B589-8AC118B2EAA0}" srcOrd="0" destOrd="0" presId="urn:microsoft.com/office/officeart/2005/8/layout/cycle2"/>
    <dgm:cxn modelId="{6869786F-3371-4A97-9403-ACFC086BF80B}" type="presParOf" srcId="{EFE091C3-7595-4B06-B13F-82CE3C3D9271}" destId="{CAB06FA8-9AA4-4132-8FA2-33EAA3A6A0D7}" srcOrd="1" destOrd="0" presId="urn:microsoft.com/office/officeart/2005/8/layout/cycle2"/>
    <dgm:cxn modelId="{75ACACD0-3CD6-47BC-96F7-8B954231CF51}" type="presParOf" srcId="{CAB06FA8-9AA4-4132-8FA2-33EAA3A6A0D7}" destId="{0160063B-6977-4AB9-9D0C-CB64ADAAF940}" srcOrd="0" destOrd="0" presId="urn:microsoft.com/office/officeart/2005/8/layout/cycle2"/>
    <dgm:cxn modelId="{D6D10FDD-A7FA-4557-8DF3-701CE04948A7}" type="presParOf" srcId="{EFE091C3-7595-4B06-B13F-82CE3C3D9271}" destId="{BA109D93-5CB9-449F-A78B-A247AAAC36F5}" srcOrd="2" destOrd="0" presId="urn:microsoft.com/office/officeart/2005/8/layout/cycle2"/>
    <dgm:cxn modelId="{8835C032-028F-4C2F-BF2E-856546F7F058}" type="presParOf" srcId="{EFE091C3-7595-4B06-B13F-82CE3C3D9271}" destId="{3E97BF89-4156-4D52-AD52-5A800354E530}" srcOrd="3" destOrd="0" presId="urn:microsoft.com/office/officeart/2005/8/layout/cycle2"/>
    <dgm:cxn modelId="{A4F4478A-5049-4B41-9022-B0CDCBF02A0C}" type="presParOf" srcId="{3E97BF89-4156-4D52-AD52-5A800354E530}" destId="{D718D55D-7F84-4DDE-9978-99941315629A}" srcOrd="0" destOrd="0" presId="urn:microsoft.com/office/officeart/2005/8/layout/cycle2"/>
    <dgm:cxn modelId="{9E306F46-84EF-4953-A586-4AE5555BA44F}" type="presParOf" srcId="{EFE091C3-7595-4B06-B13F-82CE3C3D9271}" destId="{A8A5F0C4-9F2E-45E8-ABA9-5388212F94EF}" srcOrd="4" destOrd="0" presId="urn:microsoft.com/office/officeart/2005/8/layout/cycle2"/>
    <dgm:cxn modelId="{956F4147-1335-4FDA-BA67-11980CFFEC81}" type="presParOf" srcId="{EFE091C3-7595-4B06-B13F-82CE3C3D9271}" destId="{A9DF507E-FC89-474A-A755-D1DFBDE5D1A6}" srcOrd="5" destOrd="0" presId="urn:microsoft.com/office/officeart/2005/8/layout/cycle2"/>
    <dgm:cxn modelId="{CB4A5478-B665-4768-8E8D-AB34D52C06F0}" type="presParOf" srcId="{A9DF507E-FC89-474A-A755-D1DFBDE5D1A6}" destId="{6092E9A7-0E10-4DC2-8941-AA194173ECCB}" srcOrd="0" destOrd="0" presId="urn:microsoft.com/office/officeart/2005/8/layout/cycle2"/>
    <dgm:cxn modelId="{4E4D85FA-26E0-4B9D-A5F6-E789FBEFFC2D}" type="presParOf" srcId="{EFE091C3-7595-4B06-B13F-82CE3C3D9271}" destId="{9F94ED1A-BAF2-47AB-BD27-4CCBE4B15BE8}" srcOrd="6" destOrd="0" presId="urn:microsoft.com/office/officeart/2005/8/layout/cycle2"/>
    <dgm:cxn modelId="{9201D36C-6478-4816-9799-05EF0374D419}" type="presParOf" srcId="{EFE091C3-7595-4B06-B13F-82CE3C3D9271}" destId="{96447DC3-DECF-42CA-BDA7-13B4B0E40326}" srcOrd="7" destOrd="0" presId="urn:microsoft.com/office/officeart/2005/8/layout/cycle2"/>
    <dgm:cxn modelId="{3A79217B-E6F5-4C1A-87DF-5B861334E1E6}" type="presParOf" srcId="{96447DC3-DECF-42CA-BDA7-13B4B0E40326}" destId="{FB7EA85A-E973-44F4-A130-ED2F7AAEF68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436C82-9ED5-4201-B1BF-6DF830996DE2}" type="doc">
      <dgm:prSet loTypeId="urn:microsoft.com/office/officeart/2005/8/layout/venn2" loCatId="relationship" qsTypeId="urn:microsoft.com/office/officeart/2005/8/quickstyle/simple1" qsCatId="simple" csTypeId="urn:microsoft.com/office/officeart/2005/8/colors/colorful5" csCatId="colorful"/>
      <dgm:spPr/>
      <dgm:t>
        <a:bodyPr/>
        <a:lstStyle/>
        <a:p>
          <a:endParaRPr lang="pt-BR"/>
        </a:p>
      </dgm:t>
    </dgm:pt>
    <dgm:pt modelId="{7AFACA34-686A-4D6C-8E56-275207AC54E8}">
      <dgm:prSet/>
      <dgm:spPr/>
      <dgm:t>
        <a:bodyPr/>
        <a:lstStyle/>
        <a:p>
          <a:pPr rtl="0"/>
          <a:r>
            <a:rPr lang="pt-BR" b="1" smtClean="0"/>
            <a:t>Comunicar</a:t>
          </a:r>
          <a:endParaRPr lang="pt-BR"/>
        </a:p>
      </dgm:t>
    </dgm:pt>
    <dgm:pt modelId="{8A0FABCB-0D12-4B83-A4F6-738C4C097A24}" type="parTrans" cxnId="{A0AAE3F0-CC81-479C-A5A5-388A734F875C}">
      <dgm:prSet/>
      <dgm:spPr/>
      <dgm:t>
        <a:bodyPr/>
        <a:lstStyle/>
        <a:p>
          <a:endParaRPr lang="pt-BR"/>
        </a:p>
      </dgm:t>
    </dgm:pt>
    <dgm:pt modelId="{AF537774-8EAC-4933-928C-8971B8482E60}" type="sibTrans" cxnId="{A0AAE3F0-CC81-479C-A5A5-388A734F875C}">
      <dgm:prSet/>
      <dgm:spPr/>
      <dgm:t>
        <a:bodyPr/>
        <a:lstStyle/>
        <a:p>
          <a:endParaRPr lang="pt-BR"/>
        </a:p>
      </dgm:t>
    </dgm:pt>
    <dgm:pt modelId="{0F94496C-3BED-47E6-82F8-02374C48D893}">
      <dgm:prSet/>
      <dgm:spPr/>
      <dgm:t>
        <a:bodyPr/>
        <a:lstStyle/>
        <a:p>
          <a:pPr rtl="0"/>
          <a:r>
            <a:rPr lang="pt-BR" b="1" smtClean="0"/>
            <a:t>Liderar</a:t>
          </a:r>
          <a:endParaRPr lang="pt-BR"/>
        </a:p>
      </dgm:t>
    </dgm:pt>
    <dgm:pt modelId="{963A8961-53FB-453E-ABFC-151544C434F0}" type="parTrans" cxnId="{31AD5DE5-A6BC-4DB9-8804-61D73C59FFD6}">
      <dgm:prSet/>
      <dgm:spPr/>
      <dgm:t>
        <a:bodyPr/>
        <a:lstStyle/>
        <a:p>
          <a:endParaRPr lang="pt-BR"/>
        </a:p>
      </dgm:t>
    </dgm:pt>
    <dgm:pt modelId="{17A510F8-B0BD-4FE2-BA81-371CD37AC065}" type="sibTrans" cxnId="{31AD5DE5-A6BC-4DB9-8804-61D73C59FFD6}">
      <dgm:prSet/>
      <dgm:spPr/>
      <dgm:t>
        <a:bodyPr/>
        <a:lstStyle/>
        <a:p>
          <a:endParaRPr lang="pt-BR"/>
        </a:p>
      </dgm:t>
    </dgm:pt>
    <dgm:pt modelId="{B5151572-27C8-4CDF-9D4A-B0D9AC6D56C7}">
      <dgm:prSet/>
      <dgm:spPr/>
      <dgm:t>
        <a:bodyPr/>
        <a:lstStyle/>
        <a:p>
          <a:pPr rtl="0"/>
          <a:r>
            <a:rPr lang="pt-BR" b="1" smtClean="0"/>
            <a:t>Motivar</a:t>
          </a:r>
          <a:endParaRPr lang="pt-BR"/>
        </a:p>
      </dgm:t>
    </dgm:pt>
    <dgm:pt modelId="{2937E941-A918-414A-80B7-1972E5206434}" type="parTrans" cxnId="{B7532182-82C1-490A-91FB-53907CBC60A1}">
      <dgm:prSet/>
      <dgm:spPr/>
      <dgm:t>
        <a:bodyPr/>
        <a:lstStyle/>
        <a:p>
          <a:endParaRPr lang="pt-BR"/>
        </a:p>
      </dgm:t>
    </dgm:pt>
    <dgm:pt modelId="{CA847263-F352-4DD9-8E8D-200AC478B9F6}" type="sibTrans" cxnId="{B7532182-82C1-490A-91FB-53907CBC60A1}">
      <dgm:prSet/>
      <dgm:spPr/>
      <dgm:t>
        <a:bodyPr/>
        <a:lstStyle/>
        <a:p>
          <a:endParaRPr lang="pt-BR"/>
        </a:p>
      </dgm:t>
    </dgm:pt>
    <dgm:pt modelId="{08368475-D0F5-49B9-991F-31E7251B24F8}">
      <dgm:prSet/>
      <dgm:spPr/>
      <dgm:t>
        <a:bodyPr/>
        <a:lstStyle/>
        <a:p>
          <a:pPr rtl="0"/>
          <a:r>
            <a:rPr lang="pt-BR" b="1" smtClean="0"/>
            <a:t>Conduzir as pessoas</a:t>
          </a:r>
          <a:r>
            <a:rPr lang="pt-BR" smtClean="0"/>
            <a:t>. </a:t>
          </a:r>
          <a:endParaRPr lang="pt-BR"/>
        </a:p>
      </dgm:t>
    </dgm:pt>
    <dgm:pt modelId="{59101E66-56C2-4CF1-9D4B-318584175D09}" type="parTrans" cxnId="{4459283E-564F-444B-9771-E9076853AAA7}">
      <dgm:prSet/>
      <dgm:spPr/>
      <dgm:t>
        <a:bodyPr/>
        <a:lstStyle/>
        <a:p>
          <a:endParaRPr lang="pt-BR"/>
        </a:p>
      </dgm:t>
    </dgm:pt>
    <dgm:pt modelId="{8427A2CE-8C82-4BE2-8305-EAB7AAF571AB}" type="sibTrans" cxnId="{4459283E-564F-444B-9771-E9076853AAA7}">
      <dgm:prSet/>
      <dgm:spPr/>
      <dgm:t>
        <a:bodyPr/>
        <a:lstStyle/>
        <a:p>
          <a:endParaRPr lang="pt-BR"/>
        </a:p>
      </dgm:t>
    </dgm:pt>
    <dgm:pt modelId="{0ECED67B-9532-4B20-9BDE-976496B4CBD2}" type="pres">
      <dgm:prSet presAssocID="{5D436C82-9ED5-4201-B1BF-6DF830996DE2}" presName="Name0" presStyleCnt="0">
        <dgm:presLayoutVars>
          <dgm:chMax val="7"/>
          <dgm:resizeHandles val="exact"/>
        </dgm:presLayoutVars>
      </dgm:prSet>
      <dgm:spPr/>
      <dgm:t>
        <a:bodyPr/>
        <a:lstStyle/>
        <a:p>
          <a:endParaRPr lang="pt-BR"/>
        </a:p>
      </dgm:t>
    </dgm:pt>
    <dgm:pt modelId="{D23DD615-6135-4496-8512-46098757D6C3}" type="pres">
      <dgm:prSet presAssocID="{5D436C82-9ED5-4201-B1BF-6DF830996DE2}" presName="comp1" presStyleCnt="0"/>
      <dgm:spPr/>
    </dgm:pt>
    <dgm:pt modelId="{C679F192-1A4D-4BB3-B73F-A20DC67E13CE}" type="pres">
      <dgm:prSet presAssocID="{5D436C82-9ED5-4201-B1BF-6DF830996DE2}" presName="circle1" presStyleLbl="node1" presStyleIdx="0" presStyleCnt="4"/>
      <dgm:spPr/>
      <dgm:t>
        <a:bodyPr/>
        <a:lstStyle/>
        <a:p>
          <a:endParaRPr lang="pt-BR"/>
        </a:p>
      </dgm:t>
    </dgm:pt>
    <dgm:pt modelId="{70827DD0-3594-4977-BA62-0A3FE707069C}" type="pres">
      <dgm:prSet presAssocID="{5D436C82-9ED5-4201-B1BF-6DF830996DE2}" presName="c1text" presStyleLbl="node1" presStyleIdx="0" presStyleCnt="4">
        <dgm:presLayoutVars>
          <dgm:bulletEnabled val="1"/>
        </dgm:presLayoutVars>
      </dgm:prSet>
      <dgm:spPr/>
      <dgm:t>
        <a:bodyPr/>
        <a:lstStyle/>
        <a:p>
          <a:endParaRPr lang="pt-BR"/>
        </a:p>
      </dgm:t>
    </dgm:pt>
    <dgm:pt modelId="{701DB62D-7377-497F-BFAC-4AD4240B41D7}" type="pres">
      <dgm:prSet presAssocID="{5D436C82-9ED5-4201-B1BF-6DF830996DE2}" presName="comp2" presStyleCnt="0"/>
      <dgm:spPr/>
    </dgm:pt>
    <dgm:pt modelId="{51322095-3A50-4B63-91DA-FC2B972A46A3}" type="pres">
      <dgm:prSet presAssocID="{5D436C82-9ED5-4201-B1BF-6DF830996DE2}" presName="circle2" presStyleLbl="node1" presStyleIdx="1" presStyleCnt="4"/>
      <dgm:spPr/>
      <dgm:t>
        <a:bodyPr/>
        <a:lstStyle/>
        <a:p>
          <a:endParaRPr lang="pt-BR"/>
        </a:p>
      </dgm:t>
    </dgm:pt>
    <dgm:pt modelId="{C064F905-8DC9-43FC-B03B-ADAAD06968FD}" type="pres">
      <dgm:prSet presAssocID="{5D436C82-9ED5-4201-B1BF-6DF830996DE2}" presName="c2text" presStyleLbl="node1" presStyleIdx="1" presStyleCnt="4">
        <dgm:presLayoutVars>
          <dgm:bulletEnabled val="1"/>
        </dgm:presLayoutVars>
      </dgm:prSet>
      <dgm:spPr/>
      <dgm:t>
        <a:bodyPr/>
        <a:lstStyle/>
        <a:p>
          <a:endParaRPr lang="pt-BR"/>
        </a:p>
      </dgm:t>
    </dgm:pt>
    <dgm:pt modelId="{5CD47489-9A7C-46DB-B7F3-05F894C1ACE8}" type="pres">
      <dgm:prSet presAssocID="{5D436C82-9ED5-4201-B1BF-6DF830996DE2}" presName="comp3" presStyleCnt="0"/>
      <dgm:spPr/>
    </dgm:pt>
    <dgm:pt modelId="{86CF3882-B51F-4CB9-B5A9-CE4AF0C538EC}" type="pres">
      <dgm:prSet presAssocID="{5D436C82-9ED5-4201-B1BF-6DF830996DE2}" presName="circle3" presStyleLbl="node1" presStyleIdx="2" presStyleCnt="4"/>
      <dgm:spPr/>
      <dgm:t>
        <a:bodyPr/>
        <a:lstStyle/>
        <a:p>
          <a:endParaRPr lang="pt-BR"/>
        </a:p>
      </dgm:t>
    </dgm:pt>
    <dgm:pt modelId="{AF3F8A41-B07F-42EE-9093-B981E58DD252}" type="pres">
      <dgm:prSet presAssocID="{5D436C82-9ED5-4201-B1BF-6DF830996DE2}" presName="c3text" presStyleLbl="node1" presStyleIdx="2" presStyleCnt="4">
        <dgm:presLayoutVars>
          <dgm:bulletEnabled val="1"/>
        </dgm:presLayoutVars>
      </dgm:prSet>
      <dgm:spPr/>
      <dgm:t>
        <a:bodyPr/>
        <a:lstStyle/>
        <a:p>
          <a:endParaRPr lang="pt-BR"/>
        </a:p>
      </dgm:t>
    </dgm:pt>
    <dgm:pt modelId="{B784CA21-4D2A-405F-808E-58799963C8BD}" type="pres">
      <dgm:prSet presAssocID="{5D436C82-9ED5-4201-B1BF-6DF830996DE2}" presName="comp4" presStyleCnt="0"/>
      <dgm:spPr/>
    </dgm:pt>
    <dgm:pt modelId="{8FFCF563-6872-4C7D-AC46-C31F36AE35ED}" type="pres">
      <dgm:prSet presAssocID="{5D436C82-9ED5-4201-B1BF-6DF830996DE2}" presName="circle4" presStyleLbl="node1" presStyleIdx="3" presStyleCnt="4"/>
      <dgm:spPr/>
      <dgm:t>
        <a:bodyPr/>
        <a:lstStyle/>
        <a:p>
          <a:endParaRPr lang="pt-BR"/>
        </a:p>
      </dgm:t>
    </dgm:pt>
    <dgm:pt modelId="{A00469D7-DCE4-4747-9C54-BD54996AD6EC}" type="pres">
      <dgm:prSet presAssocID="{5D436C82-9ED5-4201-B1BF-6DF830996DE2}" presName="c4text" presStyleLbl="node1" presStyleIdx="3" presStyleCnt="4">
        <dgm:presLayoutVars>
          <dgm:bulletEnabled val="1"/>
        </dgm:presLayoutVars>
      </dgm:prSet>
      <dgm:spPr/>
      <dgm:t>
        <a:bodyPr/>
        <a:lstStyle/>
        <a:p>
          <a:endParaRPr lang="pt-BR"/>
        </a:p>
      </dgm:t>
    </dgm:pt>
  </dgm:ptLst>
  <dgm:cxnLst>
    <dgm:cxn modelId="{A0AAE3F0-CC81-479C-A5A5-388A734F875C}" srcId="{5D436C82-9ED5-4201-B1BF-6DF830996DE2}" destId="{7AFACA34-686A-4D6C-8E56-275207AC54E8}" srcOrd="0" destOrd="0" parTransId="{8A0FABCB-0D12-4B83-A4F6-738C4C097A24}" sibTransId="{AF537774-8EAC-4933-928C-8971B8482E60}"/>
    <dgm:cxn modelId="{B7532182-82C1-490A-91FB-53907CBC60A1}" srcId="{5D436C82-9ED5-4201-B1BF-6DF830996DE2}" destId="{B5151572-27C8-4CDF-9D4A-B0D9AC6D56C7}" srcOrd="2" destOrd="0" parTransId="{2937E941-A918-414A-80B7-1972E5206434}" sibTransId="{CA847263-F352-4DD9-8E8D-200AC478B9F6}"/>
    <dgm:cxn modelId="{55589B83-F371-4F65-AF2E-3F0F2B8A765D}" type="presOf" srcId="{08368475-D0F5-49B9-991F-31E7251B24F8}" destId="{A00469D7-DCE4-4747-9C54-BD54996AD6EC}" srcOrd="1" destOrd="0" presId="urn:microsoft.com/office/officeart/2005/8/layout/venn2"/>
    <dgm:cxn modelId="{4459283E-564F-444B-9771-E9076853AAA7}" srcId="{5D436C82-9ED5-4201-B1BF-6DF830996DE2}" destId="{08368475-D0F5-49B9-991F-31E7251B24F8}" srcOrd="3" destOrd="0" parTransId="{59101E66-56C2-4CF1-9D4B-318584175D09}" sibTransId="{8427A2CE-8C82-4BE2-8305-EAB7AAF571AB}"/>
    <dgm:cxn modelId="{A536C07A-45B0-452C-A342-381A5AF25AA7}" type="presOf" srcId="{08368475-D0F5-49B9-991F-31E7251B24F8}" destId="{8FFCF563-6872-4C7D-AC46-C31F36AE35ED}" srcOrd="0" destOrd="0" presId="urn:microsoft.com/office/officeart/2005/8/layout/venn2"/>
    <dgm:cxn modelId="{F77B7A68-A332-498E-8917-4D6BA1180A3A}" type="presOf" srcId="{7AFACA34-686A-4D6C-8E56-275207AC54E8}" destId="{70827DD0-3594-4977-BA62-0A3FE707069C}" srcOrd="1" destOrd="0" presId="urn:microsoft.com/office/officeart/2005/8/layout/venn2"/>
    <dgm:cxn modelId="{1A3F12E4-EF5A-4A80-959E-A7AD426C865F}" type="presOf" srcId="{5D436C82-9ED5-4201-B1BF-6DF830996DE2}" destId="{0ECED67B-9532-4B20-9BDE-976496B4CBD2}" srcOrd="0" destOrd="0" presId="urn:microsoft.com/office/officeart/2005/8/layout/venn2"/>
    <dgm:cxn modelId="{86FBB061-EF22-4B2A-8DC7-518BE3AE3F02}" type="presOf" srcId="{0F94496C-3BED-47E6-82F8-02374C48D893}" destId="{51322095-3A50-4B63-91DA-FC2B972A46A3}" srcOrd="0" destOrd="0" presId="urn:microsoft.com/office/officeart/2005/8/layout/venn2"/>
    <dgm:cxn modelId="{BEDE6BE1-0194-47E0-A9F7-5D28635869B0}" type="presOf" srcId="{B5151572-27C8-4CDF-9D4A-B0D9AC6D56C7}" destId="{86CF3882-B51F-4CB9-B5A9-CE4AF0C538EC}" srcOrd="0" destOrd="0" presId="urn:microsoft.com/office/officeart/2005/8/layout/venn2"/>
    <dgm:cxn modelId="{693900CF-5549-4BA1-8DCB-954B5115741D}" type="presOf" srcId="{7AFACA34-686A-4D6C-8E56-275207AC54E8}" destId="{C679F192-1A4D-4BB3-B73F-A20DC67E13CE}" srcOrd="0" destOrd="0" presId="urn:microsoft.com/office/officeart/2005/8/layout/venn2"/>
    <dgm:cxn modelId="{BC15AACA-9FA3-400D-A8DA-1F6A70153025}" type="presOf" srcId="{B5151572-27C8-4CDF-9D4A-B0D9AC6D56C7}" destId="{AF3F8A41-B07F-42EE-9093-B981E58DD252}" srcOrd="1" destOrd="0" presId="urn:microsoft.com/office/officeart/2005/8/layout/venn2"/>
    <dgm:cxn modelId="{95515555-18F9-4951-BD2A-C623B269A3F9}" type="presOf" srcId="{0F94496C-3BED-47E6-82F8-02374C48D893}" destId="{C064F905-8DC9-43FC-B03B-ADAAD06968FD}" srcOrd="1" destOrd="0" presId="urn:microsoft.com/office/officeart/2005/8/layout/venn2"/>
    <dgm:cxn modelId="{31AD5DE5-A6BC-4DB9-8804-61D73C59FFD6}" srcId="{5D436C82-9ED5-4201-B1BF-6DF830996DE2}" destId="{0F94496C-3BED-47E6-82F8-02374C48D893}" srcOrd="1" destOrd="0" parTransId="{963A8961-53FB-453E-ABFC-151544C434F0}" sibTransId="{17A510F8-B0BD-4FE2-BA81-371CD37AC065}"/>
    <dgm:cxn modelId="{105DC089-C7CF-4977-8EB6-E36DA631F0EC}" type="presParOf" srcId="{0ECED67B-9532-4B20-9BDE-976496B4CBD2}" destId="{D23DD615-6135-4496-8512-46098757D6C3}" srcOrd="0" destOrd="0" presId="urn:microsoft.com/office/officeart/2005/8/layout/venn2"/>
    <dgm:cxn modelId="{8A9182D6-31B4-4FD8-974F-AE9C96B441E4}" type="presParOf" srcId="{D23DD615-6135-4496-8512-46098757D6C3}" destId="{C679F192-1A4D-4BB3-B73F-A20DC67E13CE}" srcOrd="0" destOrd="0" presId="urn:microsoft.com/office/officeart/2005/8/layout/venn2"/>
    <dgm:cxn modelId="{187460BE-8AA2-4FD0-B3B6-7E29276E0053}" type="presParOf" srcId="{D23DD615-6135-4496-8512-46098757D6C3}" destId="{70827DD0-3594-4977-BA62-0A3FE707069C}" srcOrd="1" destOrd="0" presId="urn:microsoft.com/office/officeart/2005/8/layout/venn2"/>
    <dgm:cxn modelId="{AAD6B502-CBD5-44E7-BAF3-308679EE9A64}" type="presParOf" srcId="{0ECED67B-9532-4B20-9BDE-976496B4CBD2}" destId="{701DB62D-7377-497F-BFAC-4AD4240B41D7}" srcOrd="1" destOrd="0" presId="urn:microsoft.com/office/officeart/2005/8/layout/venn2"/>
    <dgm:cxn modelId="{C9231C69-412C-4E24-9A4A-D0FF18011000}" type="presParOf" srcId="{701DB62D-7377-497F-BFAC-4AD4240B41D7}" destId="{51322095-3A50-4B63-91DA-FC2B972A46A3}" srcOrd="0" destOrd="0" presId="urn:microsoft.com/office/officeart/2005/8/layout/venn2"/>
    <dgm:cxn modelId="{3CA6513B-04D6-4E67-8B3C-160AA3CD9231}" type="presParOf" srcId="{701DB62D-7377-497F-BFAC-4AD4240B41D7}" destId="{C064F905-8DC9-43FC-B03B-ADAAD06968FD}" srcOrd="1" destOrd="0" presId="urn:microsoft.com/office/officeart/2005/8/layout/venn2"/>
    <dgm:cxn modelId="{386C5963-34C7-4129-879C-7716EA476A91}" type="presParOf" srcId="{0ECED67B-9532-4B20-9BDE-976496B4CBD2}" destId="{5CD47489-9A7C-46DB-B7F3-05F894C1ACE8}" srcOrd="2" destOrd="0" presId="urn:microsoft.com/office/officeart/2005/8/layout/venn2"/>
    <dgm:cxn modelId="{3C44F3F3-1700-4506-8A6C-157F22E61A16}" type="presParOf" srcId="{5CD47489-9A7C-46DB-B7F3-05F894C1ACE8}" destId="{86CF3882-B51F-4CB9-B5A9-CE4AF0C538EC}" srcOrd="0" destOrd="0" presId="urn:microsoft.com/office/officeart/2005/8/layout/venn2"/>
    <dgm:cxn modelId="{03BAE890-966D-4AD2-B2B3-A847AF265FE0}" type="presParOf" srcId="{5CD47489-9A7C-46DB-B7F3-05F894C1ACE8}" destId="{AF3F8A41-B07F-42EE-9093-B981E58DD252}" srcOrd="1" destOrd="0" presId="urn:microsoft.com/office/officeart/2005/8/layout/venn2"/>
    <dgm:cxn modelId="{E272908F-2737-48AA-8372-DB933ED89F1D}" type="presParOf" srcId="{0ECED67B-9532-4B20-9BDE-976496B4CBD2}" destId="{B784CA21-4D2A-405F-808E-58799963C8BD}" srcOrd="3" destOrd="0" presId="urn:microsoft.com/office/officeart/2005/8/layout/venn2"/>
    <dgm:cxn modelId="{0A3EF2CF-FE45-485B-8976-BA2764BD4C1C}" type="presParOf" srcId="{B784CA21-4D2A-405F-808E-58799963C8BD}" destId="{8FFCF563-6872-4C7D-AC46-C31F36AE35ED}" srcOrd="0" destOrd="0" presId="urn:microsoft.com/office/officeart/2005/8/layout/venn2"/>
    <dgm:cxn modelId="{340B0D8D-8204-46D5-A369-DADBC7F189CB}" type="presParOf" srcId="{B784CA21-4D2A-405F-808E-58799963C8BD}" destId="{A00469D7-DCE4-4747-9C54-BD54996AD6EC}"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9F2C2-C2BA-4F9F-9A77-D02BE6749AB6}">
      <dsp:nvSpPr>
        <dsp:cNvPr id="0" name=""/>
        <dsp:cNvSpPr/>
      </dsp:nvSpPr>
      <dsp:spPr>
        <a:xfrm>
          <a:off x="1851818" y="0"/>
          <a:ext cx="4525963" cy="452596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1DEA1F-D393-4259-A5FC-BF9FBB5DC7A8}">
      <dsp:nvSpPr>
        <dsp:cNvPr id="0" name=""/>
        <dsp:cNvSpPr/>
      </dsp:nvSpPr>
      <dsp:spPr>
        <a:xfrm>
          <a:off x="2281784" y="429966"/>
          <a:ext cx="1765125" cy="17651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t-BR" sz="1700" kern="1200" smtClean="0"/>
            <a:t>Contraponto da teoria clássica e humanista;</a:t>
          </a:r>
          <a:endParaRPr lang="pt-BR" sz="1700" kern="1200"/>
        </a:p>
      </dsp:txBody>
      <dsp:txXfrm>
        <a:off x="2367950" y="516132"/>
        <a:ext cx="1592793" cy="1592793"/>
      </dsp:txXfrm>
    </dsp:sp>
    <dsp:sp modelId="{956F3775-193C-419C-AAC1-6923524795E6}">
      <dsp:nvSpPr>
        <dsp:cNvPr id="0" name=""/>
        <dsp:cNvSpPr/>
      </dsp:nvSpPr>
      <dsp:spPr>
        <a:xfrm>
          <a:off x="4182689" y="429966"/>
          <a:ext cx="1765125" cy="1765125"/>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t-BR" sz="1700" kern="1200" smtClean="0"/>
            <a:t>MOTIVAÇÃO</a:t>
          </a:r>
          <a:endParaRPr lang="pt-BR" sz="1700" kern="1200"/>
        </a:p>
      </dsp:txBody>
      <dsp:txXfrm>
        <a:off x="4268855" y="516132"/>
        <a:ext cx="1592793" cy="1592793"/>
      </dsp:txXfrm>
    </dsp:sp>
    <dsp:sp modelId="{F5ADE5DC-5D81-4ADE-9522-43D566249FFE}">
      <dsp:nvSpPr>
        <dsp:cNvPr id="0" name=""/>
        <dsp:cNvSpPr/>
      </dsp:nvSpPr>
      <dsp:spPr>
        <a:xfrm>
          <a:off x="2281784" y="2330870"/>
          <a:ext cx="1765125" cy="1765125"/>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t-BR" sz="1700" kern="1200" dirty="0" smtClean="0"/>
            <a:t>LIDERANÇA</a:t>
          </a:r>
          <a:endParaRPr lang="pt-BR" sz="1700" kern="1200" dirty="0"/>
        </a:p>
      </dsp:txBody>
      <dsp:txXfrm>
        <a:off x="2367950" y="2417036"/>
        <a:ext cx="1592793" cy="1592793"/>
      </dsp:txXfrm>
    </dsp:sp>
    <dsp:sp modelId="{B8F11A8E-8C3E-462E-A08D-D7AC3FCE9E54}">
      <dsp:nvSpPr>
        <dsp:cNvPr id="0" name=""/>
        <dsp:cNvSpPr/>
      </dsp:nvSpPr>
      <dsp:spPr>
        <a:xfrm>
          <a:off x="4182689" y="2330870"/>
          <a:ext cx="1765125" cy="176512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t-BR" sz="1700" kern="1200" dirty="0" smtClean="0"/>
            <a:t>COMUNICAÇÃO</a:t>
          </a:r>
          <a:endParaRPr lang="pt-BR" sz="1700" kern="1200" dirty="0"/>
        </a:p>
      </dsp:txBody>
      <dsp:txXfrm>
        <a:off x="4268855" y="2417036"/>
        <a:ext cx="1592793" cy="1592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13FAB-7792-4193-8333-F9F2E5812032}">
      <dsp:nvSpPr>
        <dsp:cNvPr id="0" name=""/>
        <dsp:cNvSpPr/>
      </dsp:nvSpPr>
      <dsp:spPr>
        <a:xfrm>
          <a:off x="2001" y="1248489"/>
          <a:ext cx="3092053" cy="12368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lvl="0" algn="ctr" defTabSz="1644650" rtl="0">
            <a:lnSpc>
              <a:spcPct val="90000"/>
            </a:lnSpc>
            <a:spcBef>
              <a:spcPct val="0"/>
            </a:spcBef>
            <a:spcAft>
              <a:spcPct val="35000"/>
            </a:spcAft>
          </a:pPr>
          <a:r>
            <a:rPr lang="pt-BR" sz="3700" u="sng" kern="1200" smtClean="0"/>
            <a:t>Mudança de foco</a:t>
          </a:r>
          <a:endParaRPr lang="pt-BR" sz="3700" kern="1200"/>
        </a:p>
      </dsp:txBody>
      <dsp:txXfrm>
        <a:off x="620412" y="1248489"/>
        <a:ext cx="1855232" cy="1236821"/>
      </dsp:txXfrm>
    </dsp:sp>
    <dsp:sp modelId="{B6402BE2-454B-4FD8-923A-D72844AFE5DE}">
      <dsp:nvSpPr>
        <dsp:cNvPr id="0" name=""/>
        <dsp:cNvSpPr/>
      </dsp:nvSpPr>
      <dsp:spPr>
        <a:xfrm>
          <a:off x="2692087" y="1353619"/>
          <a:ext cx="2566404" cy="102656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pt-BR" sz="1900" kern="1200" smtClean="0"/>
            <a:t>Foco (Clássica):</a:t>
          </a:r>
          <a:r>
            <a:rPr lang="pt-BR" sz="1900" i="1" kern="1200" smtClean="0"/>
            <a:t> desempenho e produtividade.</a:t>
          </a:r>
          <a:endParaRPr lang="pt-BR" sz="1900" kern="1200"/>
        </a:p>
      </dsp:txBody>
      <dsp:txXfrm>
        <a:off x="3205368" y="1353619"/>
        <a:ext cx="1539843" cy="1026561"/>
      </dsp:txXfrm>
    </dsp:sp>
    <dsp:sp modelId="{CFD1853C-11BD-49DB-BB3F-2758C39D73CC}">
      <dsp:nvSpPr>
        <dsp:cNvPr id="0" name=""/>
        <dsp:cNvSpPr/>
      </dsp:nvSpPr>
      <dsp:spPr>
        <a:xfrm>
          <a:off x="4899194" y="1353619"/>
          <a:ext cx="2566404" cy="102656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pt-BR" sz="1900" b="1" kern="1200" dirty="0" smtClean="0"/>
            <a:t>Novo foco:</a:t>
          </a:r>
          <a:r>
            <a:rPr lang="pt-BR" sz="1900" b="1" i="1" kern="1200" dirty="0" smtClean="0"/>
            <a:t> pessoas da organização.</a:t>
          </a:r>
          <a:endParaRPr lang="pt-BR" sz="1900" b="1" kern="1200" dirty="0"/>
        </a:p>
      </dsp:txBody>
      <dsp:txXfrm>
        <a:off x="5412475" y="1353619"/>
        <a:ext cx="1539843" cy="1026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C1F5D-AA78-4E3E-B589-8AC118B2EAA0}">
      <dsp:nvSpPr>
        <dsp:cNvPr id="0" name=""/>
        <dsp:cNvSpPr/>
      </dsp:nvSpPr>
      <dsp:spPr>
        <a:xfrm>
          <a:off x="1372492" y="243794"/>
          <a:ext cx="1293614" cy="129361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pt-BR" sz="1300" kern="1200" smtClean="0"/>
            <a:t>PLANEJAR</a:t>
          </a:r>
          <a:endParaRPr lang="pt-BR" sz="1300" kern="1200"/>
        </a:p>
      </dsp:txBody>
      <dsp:txXfrm>
        <a:off x="1561937" y="433239"/>
        <a:ext cx="914724" cy="914724"/>
      </dsp:txXfrm>
    </dsp:sp>
    <dsp:sp modelId="{CAB06FA8-9AA4-4132-8FA2-33EAA3A6A0D7}">
      <dsp:nvSpPr>
        <dsp:cNvPr id="0" name=""/>
        <dsp:cNvSpPr/>
      </dsp:nvSpPr>
      <dsp:spPr>
        <a:xfrm rot="2700000">
          <a:off x="2527110" y="1351629"/>
          <a:ext cx="343029" cy="436594"/>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t-BR" sz="1100" kern="1200"/>
        </a:p>
      </dsp:txBody>
      <dsp:txXfrm>
        <a:off x="2542181" y="1402564"/>
        <a:ext cx="240120" cy="261956"/>
      </dsp:txXfrm>
    </dsp:sp>
    <dsp:sp modelId="{BA109D93-5CB9-449F-A78B-A247AAAC36F5}">
      <dsp:nvSpPr>
        <dsp:cNvPr id="0" name=""/>
        <dsp:cNvSpPr/>
      </dsp:nvSpPr>
      <dsp:spPr>
        <a:xfrm>
          <a:off x="2744873" y="1616174"/>
          <a:ext cx="1293614" cy="1293614"/>
        </a:xfrm>
        <a:prstGeom prst="ellips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pt-BR" sz="1300" kern="1200" smtClean="0"/>
            <a:t>CONTROLAR</a:t>
          </a:r>
          <a:endParaRPr lang="pt-BR" sz="1300" kern="1200"/>
        </a:p>
      </dsp:txBody>
      <dsp:txXfrm>
        <a:off x="2934318" y="1805619"/>
        <a:ext cx="914724" cy="914724"/>
      </dsp:txXfrm>
    </dsp:sp>
    <dsp:sp modelId="{3E97BF89-4156-4D52-AD52-5A800354E530}">
      <dsp:nvSpPr>
        <dsp:cNvPr id="0" name=""/>
        <dsp:cNvSpPr/>
      </dsp:nvSpPr>
      <dsp:spPr>
        <a:xfrm rot="8100000">
          <a:off x="2540840" y="2724009"/>
          <a:ext cx="343029" cy="436594"/>
        </a:xfrm>
        <a:prstGeom prst="rightArrow">
          <a:avLst>
            <a:gd name="adj1" fmla="val 60000"/>
            <a:gd name="adj2" fmla="val 5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t-BR" sz="1100" kern="1200"/>
        </a:p>
      </dsp:txBody>
      <dsp:txXfrm rot="10800000">
        <a:off x="2628678" y="2774944"/>
        <a:ext cx="240120" cy="261956"/>
      </dsp:txXfrm>
    </dsp:sp>
    <dsp:sp modelId="{A8A5F0C4-9F2E-45E8-ABA9-5388212F94EF}">
      <dsp:nvSpPr>
        <dsp:cNvPr id="0" name=""/>
        <dsp:cNvSpPr/>
      </dsp:nvSpPr>
      <dsp:spPr>
        <a:xfrm>
          <a:off x="1372492" y="2988554"/>
          <a:ext cx="1293614" cy="1293614"/>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pt-BR" sz="1300" kern="1200" smtClean="0"/>
            <a:t>LIDERAR</a:t>
          </a:r>
          <a:endParaRPr lang="pt-BR" sz="1300" kern="1200"/>
        </a:p>
      </dsp:txBody>
      <dsp:txXfrm>
        <a:off x="1561937" y="3177999"/>
        <a:ext cx="914724" cy="914724"/>
      </dsp:txXfrm>
    </dsp:sp>
    <dsp:sp modelId="{A9DF507E-FC89-474A-A755-D1DFBDE5D1A6}">
      <dsp:nvSpPr>
        <dsp:cNvPr id="0" name=""/>
        <dsp:cNvSpPr/>
      </dsp:nvSpPr>
      <dsp:spPr>
        <a:xfrm rot="13500000">
          <a:off x="1168460" y="2737739"/>
          <a:ext cx="343029" cy="436594"/>
        </a:xfrm>
        <a:prstGeom prst="rightArrow">
          <a:avLst>
            <a:gd name="adj1" fmla="val 60000"/>
            <a:gd name="adj2" fmla="val 5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t-BR" sz="1100" kern="1200"/>
        </a:p>
      </dsp:txBody>
      <dsp:txXfrm rot="10800000">
        <a:off x="1256298" y="2861442"/>
        <a:ext cx="240120" cy="261956"/>
      </dsp:txXfrm>
    </dsp:sp>
    <dsp:sp modelId="{9F94ED1A-BAF2-47AB-BD27-4CCBE4B15BE8}">
      <dsp:nvSpPr>
        <dsp:cNvPr id="0" name=""/>
        <dsp:cNvSpPr/>
      </dsp:nvSpPr>
      <dsp:spPr>
        <a:xfrm>
          <a:off x="112" y="1616174"/>
          <a:ext cx="1293614" cy="1293614"/>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pt-BR" sz="1300" kern="1200" smtClean="0"/>
            <a:t>COORDENAR</a:t>
          </a:r>
          <a:endParaRPr lang="pt-BR" sz="1300" kern="1200"/>
        </a:p>
      </dsp:txBody>
      <dsp:txXfrm>
        <a:off x="189557" y="1805619"/>
        <a:ext cx="914724" cy="914724"/>
      </dsp:txXfrm>
    </dsp:sp>
    <dsp:sp modelId="{96447DC3-DECF-42CA-BDA7-13B4B0E40326}">
      <dsp:nvSpPr>
        <dsp:cNvPr id="0" name=""/>
        <dsp:cNvSpPr/>
      </dsp:nvSpPr>
      <dsp:spPr>
        <a:xfrm rot="18900000">
          <a:off x="1154730" y="1365358"/>
          <a:ext cx="343029" cy="436594"/>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t-BR" sz="1100" kern="1200"/>
        </a:p>
      </dsp:txBody>
      <dsp:txXfrm>
        <a:off x="1169801" y="1489061"/>
        <a:ext cx="240120" cy="261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9F192-1A4D-4BB3-B73F-A20DC67E13CE}">
      <dsp:nvSpPr>
        <dsp:cNvPr id="0" name=""/>
        <dsp:cNvSpPr/>
      </dsp:nvSpPr>
      <dsp:spPr>
        <a:xfrm>
          <a:off x="0" y="243681"/>
          <a:ext cx="4038600" cy="40386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pt-BR" sz="1500" b="1" kern="1200" smtClean="0"/>
            <a:t>Comunicar</a:t>
          </a:r>
          <a:endParaRPr lang="pt-BR" sz="1500" kern="1200"/>
        </a:p>
      </dsp:txBody>
      <dsp:txXfrm>
        <a:off x="1454703" y="445611"/>
        <a:ext cx="1129192" cy="605790"/>
      </dsp:txXfrm>
    </dsp:sp>
    <dsp:sp modelId="{51322095-3A50-4B63-91DA-FC2B972A46A3}">
      <dsp:nvSpPr>
        <dsp:cNvPr id="0" name=""/>
        <dsp:cNvSpPr/>
      </dsp:nvSpPr>
      <dsp:spPr>
        <a:xfrm>
          <a:off x="403860" y="1051401"/>
          <a:ext cx="3230880" cy="3230880"/>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pt-BR" sz="1500" b="1" kern="1200" smtClean="0"/>
            <a:t>Liderar</a:t>
          </a:r>
          <a:endParaRPr lang="pt-BR" sz="1500" kern="1200"/>
        </a:p>
      </dsp:txBody>
      <dsp:txXfrm>
        <a:off x="1454703" y="1245254"/>
        <a:ext cx="1129192" cy="581558"/>
      </dsp:txXfrm>
    </dsp:sp>
    <dsp:sp modelId="{86CF3882-B51F-4CB9-B5A9-CE4AF0C538EC}">
      <dsp:nvSpPr>
        <dsp:cNvPr id="0" name=""/>
        <dsp:cNvSpPr/>
      </dsp:nvSpPr>
      <dsp:spPr>
        <a:xfrm>
          <a:off x="807719" y="1859121"/>
          <a:ext cx="2423160" cy="2423160"/>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pt-BR" sz="1500" b="1" kern="1200" smtClean="0"/>
            <a:t>Motivar</a:t>
          </a:r>
          <a:endParaRPr lang="pt-BR" sz="1500" kern="1200"/>
        </a:p>
      </dsp:txBody>
      <dsp:txXfrm>
        <a:off x="1454703" y="2040858"/>
        <a:ext cx="1129192" cy="545211"/>
      </dsp:txXfrm>
    </dsp:sp>
    <dsp:sp modelId="{8FFCF563-6872-4C7D-AC46-C31F36AE35ED}">
      <dsp:nvSpPr>
        <dsp:cNvPr id="0" name=""/>
        <dsp:cNvSpPr/>
      </dsp:nvSpPr>
      <dsp:spPr>
        <a:xfrm>
          <a:off x="1211580" y="2666841"/>
          <a:ext cx="1615440" cy="161544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pt-BR" sz="1500" b="1" kern="1200" smtClean="0"/>
            <a:t>Conduzir as pessoas</a:t>
          </a:r>
          <a:r>
            <a:rPr lang="pt-BR" sz="1500" kern="1200" smtClean="0"/>
            <a:t>. </a:t>
          </a:r>
          <a:endParaRPr lang="pt-BR" sz="1500" kern="1200"/>
        </a:p>
      </dsp:txBody>
      <dsp:txXfrm>
        <a:off x="1448155" y="3070701"/>
        <a:ext cx="1142288" cy="80772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Espaço Reservado para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A3B8BA1-89EF-4D34-868D-B2A076D67EB9}" type="datetimeFigureOut">
              <a:rPr lang="en-US" smtClean="0"/>
              <a:t>8/25/2017</a:t>
            </a:fld>
            <a:endParaRPr lang="en-US"/>
          </a:p>
        </p:txBody>
      </p:sp>
      <p:sp>
        <p:nvSpPr>
          <p:cNvPr id="4" name="Espaço Reservado para Imagem de Sli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Espaço Reservado para Anotaçõ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Espaço Reservado para Número de Slid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8D00CF4-E1C0-442C-A7A8-B50809FB17CB}" type="slidenum">
              <a:rPr lang="en-US" smtClean="0"/>
              <a:t>‹nº›</a:t>
            </a:fld>
            <a:endParaRPr lang="en-US"/>
          </a:p>
        </p:txBody>
      </p:sp>
    </p:spTree>
    <p:extLst>
      <p:ext uri="{BB962C8B-B14F-4D97-AF65-F5344CB8AC3E}">
        <p14:creationId xmlns:p14="http://schemas.microsoft.com/office/powerpoint/2010/main" val="418366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1CCE7130-840A-47F6-87D0-1F17A2898592}" type="datetimeFigureOut">
              <a:rPr lang="en-US" smtClean="0"/>
              <a:t>8/25/2017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9BF398FC-EA06-49E3-ACEA-C3F9EB312FD7}" type="slidenum">
              <a:rPr lang="en-US" smtClean="0"/>
              <a:t>‹nº›</a:t>
            </a:fld>
            <a:endParaRPr lang="en-US"/>
          </a:p>
        </p:txBody>
      </p:sp>
    </p:spTree>
    <p:extLst>
      <p:ext uri="{BB962C8B-B14F-4D97-AF65-F5344CB8AC3E}">
        <p14:creationId xmlns:p14="http://schemas.microsoft.com/office/powerpoint/2010/main" val="23367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1CCE7130-840A-47F6-87D0-1F17A2898592}" type="datetimeFigureOut">
              <a:rPr lang="en-US" smtClean="0"/>
              <a:t>8/25/2017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9BF398FC-EA06-49E3-ACEA-C3F9EB312FD7}" type="slidenum">
              <a:rPr lang="en-US" smtClean="0"/>
              <a:t>‹nº›</a:t>
            </a:fld>
            <a:endParaRPr lang="en-US"/>
          </a:p>
        </p:txBody>
      </p:sp>
    </p:spTree>
    <p:extLst>
      <p:ext uri="{BB962C8B-B14F-4D97-AF65-F5344CB8AC3E}">
        <p14:creationId xmlns:p14="http://schemas.microsoft.com/office/powerpoint/2010/main" val="239701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1CCE7130-840A-47F6-87D0-1F17A2898592}" type="datetimeFigureOut">
              <a:rPr lang="en-US" smtClean="0"/>
              <a:t>8/25/2017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9BF398FC-EA06-49E3-ACEA-C3F9EB312FD7}" type="slidenum">
              <a:rPr lang="en-US" smtClean="0"/>
              <a:t>‹nº›</a:t>
            </a:fld>
            <a:endParaRPr lang="en-US"/>
          </a:p>
        </p:txBody>
      </p:sp>
    </p:spTree>
    <p:extLst>
      <p:ext uri="{BB962C8B-B14F-4D97-AF65-F5344CB8AC3E}">
        <p14:creationId xmlns:p14="http://schemas.microsoft.com/office/powerpoint/2010/main" val="105516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1CCE7130-840A-47F6-87D0-1F17A2898592}" type="datetimeFigureOut">
              <a:rPr lang="en-US" smtClean="0"/>
              <a:t>8/25/2017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9BF398FC-EA06-49E3-ACEA-C3F9EB312FD7}" type="slidenum">
              <a:rPr lang="en-US" smtClean="0"/>
              <a:t>‹nº›</a:t>
            </a:fld>
            <a:endParaRPr lang="en-US"/>
          </a:p>
        </p:txBody>
      </p:sp>
    </p:spTree>
    <p:extLst>
      <p:ext uri="{BB962C8B-B14F-4D97-AF65-F5344CB8AC3E}">
        <p14:creationId xmlns:p14="http://schemas.microsoft.com/office/powerpoint/2010/main" val="23802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CCE7130-840A-47F6-87D0-1F17A2898592}" type="datetimeFigureOut">
              <a:rPr lang="en-US" smtClean="0"/>
              <a:t>8/25/2017</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9BF398FC-EA06-49E3-ACEA-C3F9EB312FD7}" type="slidenum">
              <a:rPr lang="en-US" smtClean="0"/>
              <a:t>‹nº›</a:t>
            </a:fld>
            <a:endParaRPr lang="en-US"/>
          </a:p>
        </p:txBody>
      </p:sp>
    </p:spTree>
    <p:extLst>
      <p:ext uri="{BB962C8B-B14F-4D97-AF65-F5344CB8AC3E}">
        <p14:creationId xmlns:p14="http://schemas.microsoft.com/office/powerpoint/2010/main" val="252447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1CCE7130-840A-47F6-87D0-1F17A2898592}" type="datetimeFigureOut">
              <a:rPr lang="en-US" smtClean="0"/>
              <a:t>8/25/2017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9BF398FC-EA06-49E3-ACEA-C3F9EB312FD7}" type="slidenum">
              <a:rPr lang="en-US" smtClean="0"/>
              <a:t>‹nº›</a:t>
            </a:fld>
            <a:endParaRPr lang="en-US"/>
          </a:p>
        </p:txBody>
      </p:sp>
    </p:spTree>
    <p:extLst>
      <p:ext uri="{BB962C8B-B14F-4D97-AF65-F5344CB8AC3E}">
        <p14:creationId xmlns:p14="http://schemas.microsoft.com/office/powerpoint/2010/main" val="110813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1CCE7130-840A-47F6-87D0-1F17A2898592}" type="datetimeFigureOut">
              <a:rPr lang="en-US" smtClean="0"/>
              <a:t>8/25/2017</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9BF398FC-EA06-49E3-ACEA-C3F9EB312FD7}" type="slidenum">
              <a:rPr lang="en-US" smtClean="0"/>
              <a:t>‹nº›</a:t>
            </a:fld>
            <a:endParaRPr lang="en-US"/>
          </a:p>
        </p:txBody>
      </p:sp>
    </p:spTree>
    <p:extLst>
      <p:ext uri="{BB962C8B-B14F-4D97-AF65-F5344CB8AC3E}">
        <p14:creationId xmlns:p14="http://schemas.microsoft.com/office/powerpoint/2010/main" val="34011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Data 2"/>
          <p:cNvSpPr>
            <a:spLocks noGrp="1"/>
          </p:cNvSpPr>
          <p:nvPr>
            <p:ph type="dt" sz="half" idx="10"/>
          </p:nvPr>
        </p:nvSpPr>
        <p:spPr/>
        <p:txBody>
          <a:bodyPr/>
          <a:lstStyle/>
          <a:p>
            <a:fld id="{1CCE7130-840A-47F6-87D0-1F17A2898592}" type="datetimeFigureOut">
              <a:rPr lang="en-US" smtClean="0"/>
              <a:t>8/25/2017</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9BF398FC-EA06-49E3-ACEA-C3F9EB312FD7}" type="slidenum">
              <a:rPr lang="en-US" smtClean="0"/>
              <a:t>‹nº›</a:t>
            </a:fld>
            <a:endParaRPr lang="en-US"/>
          </a:p>
        </p:txBody>
      </p:sp>
    </p:spTree>
    <p:extLst>
      <p:ext uri="{BB962C8B-B14F-4D97-AF65-F5344CB8AC3E}">
        <p14:creationId xmlns:p14="http://schemas.microsoft.com/office/powerpoint/2010/main" val="343191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CCE7130-840A-47F6-87D0-1F17A2898592}" type="datetimeFigureOut">
              <a:rPr lang="en-US" smtClean="0"/>
              <a:t>8/25/2017</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9BF398FC-EA06-49E3-ACEA-C3F9EB312FD7}" type="slidenum">
              <a:rPr lang="en-US" smtClean="0"/>
              <a:t>‹nº›</a:t>
            </a:fld>
            <a:endParaRPr lang="en-US"/>
          </a:p>
        </p:txBody>
      </p:sp>
    </p:spTree>
    <p:extLst>
      <p:ext uri="{BB962C8B-B14F-4D97-AF65-F5344CB8AC3E}">
        <p14:creationId xmlns:p14="http://schemas.microsoft.com/office/powerpoint/2010/main" val="63698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CCE7130-840A-47F6-87D0-1F17A2898592}" type="datetimeFigureOut">
              <a:rPr lang="en-US" smtClean="0"/>
              <a:t>8/25/2017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9BF398FC-EA06-49E3-ACEA-C3F9EB312FD7}" type="slidenum">
              <a:rPr lang="en-US" smtClean="0"/>
              <a:t>‹nº›</a:t>
            </a:fld>
            <a:endParaRPr lang="en-US"/>
          </a:p>
        </p:txBody>
      </p:sp>
    </p:spTree>
    <p:extLst>
      <p:ext uri="{BB962C8B-B14F-4D97-AF65-F5344CB8AC3E}">
        <p14:creationId xmlns:p14="http://schemas.microsoft.com/office/powerpoint/2010/main" val="86018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CCE7130-840A-47F6-87D0-1F17A2898592}" type="datetimeFigureOut">
              <a:rPr lang="en-US" smtClean="0"/>
              <a:t>8/25/2017</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9BF398FC-EA06-49E3-ACEA-C3F9EB312FD7}" type="slidenum">
              <a:rPr lang="en-US" smtClean="0"/>
              <a:t>‹nº›</a:t>
            </a:fld>
            <a:endParaRPr lang="en-US"/>
          </a:p>
        </p:txBody>
      </p:sp>
    </p:spTree>
    <p:extLst>
      <p:ext uri="{BB962C8B-B14F-4D97-AF65-F5344CB8AC3E}">
        <p14:creationId xmlns:p14="http://schemas.microsoft.com/office/powerpoint/2010/main" val="7740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en-US"/>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E7130-840A-47F6-87D0-1F17A2898592}" type="datetimeFigureOut">
              <a:rPr lang="en-US" smtClean="0"/>
              <a:t>8/25/2017</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398FC-EA06-49E3-ACEA-C3F9EB312FD7}" type="slidenum">
              <a:rPr lang="en-US" smtClean="0"/>
              <a:t>‹nº›</a:t>
            </a:fld>
            <a:endParaRPr lang="en-US"/>
          </a:p>
        </p:txBody>
      </p:sp>
    </p:spTree>
    <p:extLst>
      <p:ext uri="{BB962C8B-B14F-4D97-AF65-F5344CB8AC3E}">
        <p14:creationId xmlns:p14="http://schemas.microsoft.com/office/powerpoint/2010/main" val="17169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wm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coladaweb.com/administracao/organizacao-informa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http://a1055.g.akamai.net/f/1055/1401/5h/search.barnesandnoble.com/gresources/bnexplorer/icon_read_review1.gif"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http://a1055.g.akamai.net/f/1055/1401/5h/search.barnesandnoble.com/gresources/bnexplorer/icon_read_review1.gif"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www.youtube.com/watch?v=LKKIXbJUFN8"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http://a1055.g.akamai.net/f/1055/1401/5h/search.barnesandnoble.com/gresources/bnexplorer/icon_read_review1.gif"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LKKIXbJUFN8"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wmf"/></Relationships>
</file>

<file path=ppt/slides/_rels/slide75.xml.rels><?xml version="1.0" encoding="UTF-8" standalone="yes"?>
<Relationships xmlns="http://schemas.openxmlformats.org/package/2006/relationships"><Relationship Id="rId3" Type="http://schemas.openxmlformats.org/officeDocument/2006/relationships/image" Target="http://a1055.g.akamai.net/f/1055/1401/5h/search.barnesandnoble.com/gresources/bnexplorer/icon_read_review1.gif"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youtube.com/watch?v=N3FAPQOPW2A"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1.xml.rels><?xml version="1.0" encoding="UTF-8" standalone="yes"?>
<Relationships xmlns="http://schemas.openxmlformats.org/package/2006/relationships"><Relationship Id="rId3" Type="http://schemas.openxmlformats.org/officeDocument/2006/relationships/hyperlink" Target="https://edisciplinas.usp.br/mod/resource/view.php?id=2082813" TargetMode="External"/><Relationship Id="rId2" Type="http://schemas.openxmlformats.org/officeDocument/2006/relationships/hyperlink" Target="https://edisciplinas.usp.br/mod/url/view.php?id=2171550"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edisciplinas.usp.br/mod/url/view.php?id=2171566"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ChangeArrowheads="1"/>
          </p:cNvSpPr>
          <p:nvPr/>
        </p:nvSpPr>
        <p:spPr bwMode="auto">
          <a:xfrm>
            <a:off x="680935" y="173173"/>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endParaRPr lang="pt-PT" altLang="en-US" sz="3600" b="1" dirty="0">
              <a:solidFill>
                <a:srgbClr val="4D4D4D"/>
              </a:solidFill>
              <a:latin typeface="Tahoma" pitchFamily="34" charset="0"/>
              <a:cs typeface="Times New Roman" pitchFamily="18" charset="0"/>
            </a:endParaRPr>
          </a:p>
          <a:p>
            <a:pPr algn="ctr">
              <a:spcBef>
                <a:spcPct val="20000"/>
              </a:spcBef>
            </a:pPr>
            <a:endParaRPr lang="pt-PT" altLang="en-US" sz="3600" b="1" dirty="0">
              <a:solidFill>
                <a:srgbClr val="4D4D4D"/>
              </a:solidFill>
              <a:latin typeface="Tahoma" pitchFamily="34" charset="0"/>
              <a:cs typeface="Times New Roman" pitchFamily="18" charset="0"/>
            </a:endParaRPr>
          </a:p>
          <a:p>
            <a:pPr algn="ctr">
              <a:spcBef>
                <a:spcPct val="20000"/>
              </a:spcBef>
            </a:pPr>
            <a:r>
              <a:rPr lang="pt-PT" altLang="en-US" sz="3600" b="1" dirty="0">
                <a:solidFill>
                  <a:srgbClr val="4D4D4D"/>
                </a:solidFill>
                <a:latin typeface="Tahoma" pitchFamily="34" charset="0"/>
                <a:cs typeface="Times New Roman" pitchFamily="18" charset="0"/>
              </a:rPr>
              <a:t>ABORDAGEM HUMANÍSTICA</a:t>
            </a:r>
          </a:p>
          <a:p>
            <a:pPr algn="ctr">
              <a:spcBef>
                <a:spcPct val="20000"/>
              </a:spcBef>
            </a:pPr>
            <a:r>
              <a:rPr lang="pt-PT" altLang="en-US" sz="3600" b="1" dirty="0">
                <a:solidFill>
                  <a:srgbClr val="4D4D4D"/>
                </a:solidFill>
                <a:latin typeface="Tahoma" pitchFamily="34" charset="0"/>
                <a:cs typeface="Times New Roman" pitchFamily="18" charset="0"/>
              </a:rPr>
              <a:t>DA</a:t>
            </a:r>
          </a:p>
          <a:p>
            <a:pPr algn="ctr">
              <a:spcBef>
                <a:spcPct val="20000"/>
              </a:spcBef>
            </a:pPr>
            <a:r>
              <a:rPr lang="pt-PT" altLang="en-US" sz="3600" b="1" dirty="0">
                <a:solidFill>
                  <a:srgbClr val="4D4D4D"/>
                </a:solidFill>
                <a:latin typeface="Tahoma" pitchFamily="34" charset="0"/>
                <a:cs typeface="Times New Roman" pitchFamily="18" charset="0"/>
              </a:rPr>
              <a:t>ADMINISTRAÇÃO</a:t>
            </a:r>
            <a:endParaRPr lang="pt-PT" altLang="en-US" sz="2800" b="1" dirty="0">
              <a:solidFill>
                <a:srgbClr val="4D4D4D"/>
              </a:solidFill>
              <a:latin typeface="Tahoma" pitchFamily="34" charset="0"/>
              <a:cs typeface="Times New Roman" pitchFamily="18" charset="0"/>
            </a:endParaRPr>
          </a:p>
          <a:p>
            <a:pPr algn="ctr">
              <a:spcBef>
                <a:spcPct val="20000"/>
              </a:spcBef>
            </a:pPr>
            <a:endParaRPr lang="pt-PT" altLang="en-US" sz="2800" b="1" dirty="0">
              <a:solidFill>
                <a:srgbClr val="4D4D4D"/>
              </a:solidFill>
              <a:latin typeface="Tahoma" pitchFamily="34" charset="0"/>
              <a:cs typeface="Times New Roman" pitchFamily="18" charset="0"/>
            </a:endParaRPr>
          </a:p>
        </p:txBody>
      </p:sp>
      <p:sp>
        <p:nvSpPr>
          <p:cNvPr id="2" name="CaixaDeTexto 1"/>
          <p:cNvSpPr txBox="1"/>
          <p:nvPr/>
        </p:nvSpPr>
        <p:spPr>
          <a:xfrm>
            <a:off x="2671479" y="4926359"/>
            <a:ext cx="3801041" cy="461665"/>
          </a:xfrm>
          <a:prstGeom prst="rect">
            <a:avLst/>
          </a:prstGeom>
          <a:noFill/>
        </p:spPr>
        <p:txBody>
          <a:bodyPr wrap="none" rtlCol="0">
            <a:spAutoFit/>
          </a:bodyPr>
          <a:lstStyle/>
          <a:p>
            <a:r>
              <a:rPr lang="pt-PT" altLang="en-US" sz="2400" b="1" dirty="0" smtClean="0">
                <a:solidFill>
                  <a:srgbClr val="4D4D4D"/>
                </a:solidFill>
                <a:latin typeface="Tahoma" pitchFamily="34" charset="0"/>
                <a:cs typeface="Times New Roman" pitchFamily="18" charset="0"/>
              </a:rPr>
              <a:t>Prof. Margarete </a:t>
            </a:r>
            <a:r>
              <a:rPr lang="pt-PT" altLang="en-US" sz="2400" b="1" dirty="0" err="1" smtClean="0">
                <a:solidFill>
                  <a:srgbClr val="4D4D4D"/>
                </a:solidFill>
                <a:latin typeface="Tahoma" pitchFamily="34" charset="0"/>
                <a:cs typeface="Times New Roman" pitchFamily="18" charset="0"/>
              </a:rPr>
              <a:t>Boteon</a:t>
            </a:r>
            <a:endParaRPr lang="en-US" sz="2400" dirty="0"/>
          </a:p>
        </p:txBody>
      </p:sp>
    </p:spTree>
    <p:extLst>
      <p:ext uri="{BB962C8B-B14F-4D97-AF65-F5344CB8AC3E}">
        <p14:creationId xmlns:p14="http://schemas.microsoft.com/office/powerpoint/2010/main" val="31237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0" name="Rectangle 4"/>
          <p:cNvSpPr>
            <a:spLocks noChangeArrowheads="1"/>
          </p:cNvSpPr>
          <p:nvPr/>
        </p:nvSpPr>
        <p:spPr bwMode="auto">
          <a:xfrm>
            <a:off x="957263" y="1030288"/>
            <a:ext cx="4303712"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endParaRPr lang="pt-BR" altLang="en-US" sz="14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A Hamburgo Eletrônica</a:t>
            </a:r>
          </a:p>
        </p:txBody>
      </p:sp>
      <p:sp>
        <p:nvSpPr>
          <p:cNvPr id="372741" name="Text Box 5"/>
          <p:cNvSpPr txBox="1">
            <a:spLocks noChangeArrowheads="1"/>
          </p:cNvSpPr>
          <p:nvPr/>
        </p:nvSpPr>
        <p:spPr bwMode="auto">
          <a:xfrm>
            <a:off x="615950" y="2598738"/>
            <a:ext cx="820102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Na assembléia, o pessoal do sindicato explicou que as</a:t>
            </a:r>
          </a:p>
          <a:p>
            <a:r>
              <a:rPr lang="pt-BR" altLang="en-US" sz="2000">
                <a:solidFill>
                  <a:srgbClr val="008000"/>
                </a:solidFill>
                <a:latin typeface="Verdana" pitchFamily="34" charset="0"/>
              </a:rPr>
              <a:t>    mudanças na Hamburgo eram prejudiciais aos operários.</a:t>
            </a:r>
          </a:p>
          <a:p>
            <a:r>
              <a:rPr lang="pt-BR" altLang="en-US" sz="2000">
                <a:solidFill>
                  <a:srgbClr val="008000"/>
                </a:solidFill>
                <a:latin typeface="Verdana" pitchFamily="34" charset="0"/>
              </a:rPr>
              <a:t>       Essas mudanças favoreceriam apenas a empresa em </a:t>
            </a:r>
          </a:p>
          <a:p>
            <a:r>
              <a:rPr lang="pt-BR" altLang="en-US" sz="2000">
                <a:solidFill>
                  <a:srgbClr val="008000"/>
                </a:solidFill>
                <a:latin typeface="Verdana" pitchFamily="34" charset="0"/>
              </a:rPr>
              <a:t>	       detrimento dos interesses dos operários.</a:t>
            </a:r>
          </a:p>
          <a:p>
            <a:r>
              <a:rPr lang="pt-BR" altLang="en-US" sz="2000">
                <a:solidFill>
                  <a:srgbClr val="008000"/>
                </a:solidFill>
                <a:latin typeface="Verdana" pitchFamily="34" charset="0"/>
              </a:rPr>
              <a:t>      Carlos começou a perceber que as pessoas não vivem</a:t>
            </a:r>
          </a:p>
          <a:p>
            <a:r>
              <a:rPr lang="pt-BR" altLang="en-US" sz="2000">
                <a:solidFill>
                  <a:srgbClr val="008000"/>
                </a:solidFill>
                <a:latin typeface="Verdana" pitchFamily="34" charset="0"/>
              </a:rPr>
              <a:t>  apenas de recompensas salariais. Salários são importantes,</a:t>
            </a:r>
          </a:p>
          <a:p>
            <a:r>
              <a:rPr lang="pt-BR" altLang="en-US" sz="2000">
                <a:solidFill>
                  <a:srgbClr val="008000"/>
                </a:solidFill>
                <a:latin typeface="Verdana" pitchFamily="34" charset="0"/>
              </a:rPr>
              <a:t>mas não são decisivos para a satisfação pessoal e profissional.</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Como você poderia ajudar Carlos?</a:t>
            </a:r>
          </a:p>
        </p:txBody>
      </p:sp>
      <p:graphicFrame>
        <p:nvGraphicFramePr>
          <p:cNvPr id="372742" name="Object 6"/>
          <p:cNvGraphicFramePr>
            <a:graphicFrameLocks noChangeAspect="1"/>
          </p:cNvGraphicFramePr>
          <p:nvPr/>
        </p:nvGraphicFramePr>
        <p:xfrm>
          <a:off x="180975" y="955675"/>
          <a:ext cx="782638" cy="681038"/>
        </p:xfrm>
        <a:graphic>
          <a:graphicData uri="http://schemas.openxmlformats.org/presentationml/2006/ole">
            <mc:AlternateContent xmlns:mc="http://schemas.openxmlformats.org/markup-compatibility/2006">
              <mc:Choice xmlns:v="urn:schemas-microsoft-com:vml" Requires="v">
                <p:oleObj spid="_x0000_s6164" r:id="rId3" imgW="2604263" imgH="3660831" progId="MS_ClipArt_Gallery.5">
                  <p:embed/>
                </p:oleObj>
              </mc:Choice>
              <mc:Fallback>
                <p:oleObj r:id="rId3" imgW="2604263" imgH="3660831"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955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2743" name="Oval 7"/>
          <p:cNvSpPr>
            <a:spLocks noChangeArrowheads="1"/>
          </p:cNvSpPr>
          <p:nvPr/>
        </p:nvSpPr>
        <p:spPr bwMode="auto">
          <a:xfrm>
            <a:off x="7843838" y="6762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110</a:t>
            </a:r>
          </a:p>
        </p:txBody>
      </p:sp>
    </p:spTree>
    <p:extLst>
      <p:ext uri="{BB962C8B-B14F-4D97-AF65-F5344CB8AC3E}">
        <p14:creationId xmlns:p14="http://schemas.microsoft.com/office/powerpoint/2010/main" val="2194792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1439863" y="981075"/>
            <a:ext cx="632416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PT" altLang="en-US" sz="3200" b="1" dirty="0">
              <a:solidFill>
                <a:srgbClr val="4D4D4D"/>
              </a:solidFill>
              <a:latin typeface="Tahoma" pitchFamily="34" charset="0"/>
              <a:cs typeface="Times New Roman" pitchFamily="18" charset="0"/>
            </a:endParaRPr>
          </a:p>
          <a:p>
            <a:r>
              <a:rPr lang="pt-PT" altLang="en-US" sz="3200" b="1" dirty="0">
                <a:solidFill>
                  <a:srgbClr val="4D4D4D"/>
                </a:solidFill>
                <a:latin typeface="Tahoma" pitchFamily="34" charset="0"/>
                <a:cs typeface="Times New Roman" pitchFamily="18" charset="0"/>
              </a:rPr>
              <a:t>Teoria das Relações Humanas</a:t>
            </a:r>
          </a:p>
          <a:p>
            <a:endParaRPr lang="pt-PT" altLang="en-US" sz="4400" b="1" dirty="0">
              <a:solidFill>
                <a:srgbClr val="4D4D4D"/>
              </a:solidFill>
              <a:latin typeface="Tahoma" pitchFamily="34" charset="0"/>
              <a:cs typeface="Times New Roman" pitchFamily="18" charset="0"/>
            </a:endParaRPr>
          </a:p>
          <a:p>
            <a:r>
              <a:rPr lang="pt-BR" altLang="en-US" sz="2800" b="1" dirty="0">
                <a:solidFill>
                  <a:srgbClr val="4D4D4D"/>
                </a:solidFill>
                <a:latin typeface="Tahoma" pitchFamily="34" charset="0"/>
                <a:cs typeface="Times New Roman" pitchFamily="18" charset="0"/>
              </a:rPr>
              <a:t>     (Humanizando a Empresa)</a:t>
            </a:r>
          </a:p>
        </p:txBody>
      </p:sp>
      <p:sp>
        <p:nvSpPr>
          <p:cNvPr id="283652" name="Text Box 4"/>
          <p:cNvSpPr txBox="1">
            <a:spLocks noChangeArrowheads="1"/>
          </p:cNvSpPr>
          <p:nvPr/>
        </p:nvSpPr>
        <p:spPr bwMode="auto">
          <a:xfrm>
            <a:off x="771525" y="4741863"/>
            <a:ext cx="6134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en-US" sz="2000" dirty="0">
                <a:latin typeface="Verdana" pitchFamily="34" charset="0"/>
              </a:rPr>
              <a:t> As origens da Teoria das Relações Humanas.</a:t>
            </a:r>
          </a:p>
          <a:p>
            <a:pPr>
              <a:buFontTx/>
              <a:buChar char="•"/>
            </a:pPr>
            <a:r>
              <a:rPr lang="pt-BR" altLang="en-US" sz="2000" dirty="0">
                <a:latin typeface="Verdana" pitchFamily="34" charset="0"/>
              </a:rPr>
              <a:t> A civilização industrializada e o homem.</a:t>
            </a:r>
          </a:p>
        </p:txBody>
      </p:sp>
      <p:sp>
        <p:nvSpPr>
          <p:cNvPr id="2" name="CaixaDeTexto 1"/>
          <p:cNvSpPr txBox="1"/>
          <p:nvPr/>
        </p:nvSpPr>
        <p:spPr>
          <a:xfrm>
            <a:off x="899592" y="6093296"/>
            <a:ext cx="5541966" cy="646331"/>
          </a:xfrm>
          <a:prstGeom prst="rect">
            <a:avLst/>
          </a:prstGeom>
          <a:noFill/>
        </p:spPr>
        <p:txBody>
          <a:bodyPr wrap="none" rtlCol="0">
            <a:spAutoFit/>
          </a:bodyPr>
          <a:lstStyle/>
          <a:p>
            <a:r>
              <a:rPr lang="pt-BR" dirty="0"/>
              <a:t>https://www.youtube.com/watch?v=AXvKOcPQjac</a:t>
            </a:r>
          </a:p>
          <a:p>
            <a:r>
              <a:rPr lang="pt-BR" dirty="0" smtClean="0"/>
              <a:t>Fonte</a:t>
            </a:r>
            <a:r>
              <a:rPr lang="pt-BR" dirty="0"/>
              <a:t>: https://www.youtube.com/watch?v=LKKIXbJUFN8</a:t>
            </a:r>
            <a:endParaRPr lang="en-US" dirty="0"/>
          </a:p>
        </p:txBody>
      </p:sp>
    </p:spTree>
    <p:extLst>
      <p:ext uri="{BB962C8B-B14F-4D97-AF65-F5344CB8AC3E}">
        <p14:creationId xmlns:p14="http://schemas.microsoft.com/office/powerpoint/2010/main" val="290982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457200"/>
            <a:ext cx="8610600" cy="990600"/>
          </a:xfrm>
          <a:prstGeom prst="rect">
            <a:avLst/>
          </a:prstGeom>
          <a:effectLst>
            <a:outerShdw dist="64758" dir="20921404" algn="ctr" rotWithShape="0">
              <a:srgbClr val="FF9900"/>
            </a:outerShdw>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en-US" smtClean="0"/>
              <a:t>Teoria das Relações Humanas</a:t>
            </a:r>
          </a:p>
        </p:txBody>
      </p:sp>
      <p:sp>
        <p:nvSpPr>
          <p:cNvPr id="3" name="Rectangle 4"/>
          <p:cNvSpPr txBox="1">
            <a:spLocks noChangeArrowheads="1"/>
          </p:cNvSpPr>
          <p:nvPr/>
        </p:nvSpPr>
        <p:spPr>
          <a:xfrm>
            <a:off x="2133600" y="1628800"/>
            <a:ext cx="6324600" cy="4648200"/>
          </a:xfrm>
          <a:prstGeom prst="rect">
            <a:avLst/>
          </a:prstGeom>
          <a:extLst>
            <a:ext uri="{91240B29-F687-4F45-9708-019B960494DF}">
              <a14:hiddenLine xmlns:a14="http://schemas.microsoft.com/office/drawing/2010/main" w="9525">
                <a:solidFill>
                  <a:schemeClr val="bg1"/>
                </a:solidFill>
                <a:miter lim="800000"/>
                <a:headEnd/>
                <a:tailEnd/>
              </a14:hiddenLine>
            </a:ext>
          </a:extLst>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t-BR" altLang="en-US" sz="2800" dirty="0" smtClean="0"/>
              <a:t>Década de 30</a:t>
            </a:r>
          </a:p>
          <a:p>
            <a:r>
              <a:rPr lang="pt-BR" altLang="en-US" sz="2800" dirty="0" smtClean="0"/>
              <a:t>Ênfase: Nas pessoas</a:t>
            </a:r>
          </a:p>
          <a:p>
            <a:r>
              <a:rPr lang="pt-BR" altLang="en-US" sz="2800" dirty="0" smtClean="0"/>
              <a:t>Pressupostos:</a:t>
            </a:r>
          </a:p>
          <a:p>
            <a:pPr lvl="4"/>
            <a:r>
              <a:rPr lang="pt-BR" altLang="en-US" i="1" dirty="0" smtClean="0"/>
              <a:t>Incentivo econômico não é a única forma motivadora</a:t>
            </a:r>
          </a:p>
          <a:p>
            <a:pPr lvl="4"/>
            <a:r>
              <a:rPr lang="pt-BR" altLang="en-US" i="1" dirty="0" smtClean="0"/>
              <a:t>O trabalhador não se comporta como um ser isolado</a:t>
            </a:r>
          </a:p>
          <a:p>
            <a:pPr lvl="4"/>
            <a:r>
              <a:rPr lang="pt-BR" altLang="en-US" i="1" dirty="0" smtClean="0"/>
              <a:t>A especialização funcional não cria necessariamente a organização mais eficiente</a:t>
            </a:r>
          </a:p>
        </p:txBody>
      </p:sp>
    </p:spTree>
    <p:extLst>
      <p:ext uri="{BB962C8B-B14F-4D97-AF65-F5344CB8AC3E}">
        <p14:creationId xmlns:p14="http://schemas.microsoft.com/office/powerpoint/2010/main" val="1040637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4"/>
          <p:cNvSpPr>
            <a:spLocks noGrp="1"/>
          </p:cNvSpPr>
          <p:nvPr>
            <p:ph type="ftr" sz="quarter" idx="11"/>
          </p:nvPr>
        </p:nvSpPr>
        <p:spPr>
          <a:xfrm>
            <a:off x="471736" y="6043464"/>
            <a:ext cx="7315200" cy="457200"/>
          </a:xfr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tLang="en-US" sz="1400"/>
              <a:t>Fonte: Araujo, Luis César G. de. TGA - Teoria Geral da Administração; aplicação e resultados nas empresas brasileiras. São Paulo: Atlas, 2004.</a:t>
            </a:r>
          </a:p>
        </p:txBody>
      </p:sp>
      <p:sp>
        <p:nvSpPr>
          <p:cNvPr id="3" name="Rectangle 2"/>
          <p:cNvSpPr txBox="1">
            <a:spLocks noChangeArrowheads="1"/>
          </p:cNvSpPr>
          <p:nvPr/>
        </p:nvSpPr>
        <p:spPr>
          <a:xfrm>
            <a:off x="395536" y="404664"/>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en-US" b="1" smtClean="0"/>
              <a:t>Abordagem Comportamental</a:t>
            </a:r>
            <a:endParaRPr lang="pt-PT" altLang="en-US" b="1" smtClean="0"/>
          </a:p>
        </p:txBody>
      </p:sp>
      <p:sp>
        <p:nvSpPr>
          <p:cNvPr id="4" name="Rectangle 3"/>
          <p:cNvSpPr txBox="1">
            <a:spLocks noChangeArrowheads="1"/>
          </p:cNvSpPr>
          <p:nvPr/>
        </p:nvSpPr>
        <p:spPr>
          <a:xfrm>
            <a:off x="471736" y="1623864"/>
            <a:ext cx="7467600" cy="3733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endParaRPr lang="pt-BR" sz="2800" i="1" smtClean="0">
              <a:cs typeface="Courier New" pitchFamily="49" charset="0"/>
            </a:endParaRPr>
          </a:p>
          <a:p>
            <a:pPr lvl="1" algn="just">
              <a:defRPr/>
            </a:pPr>
            <a:r>
              <a:rPr lang="pt-BR" i="1" smtClean="0">
                <a:cs typeface="Courier New" pitchFamily="49" charset="0"/>
              </a:rPr>
              <a:t>Nota-se a necessidade de maior atenção ao ser humano;</a:t>
            </a:r>
          </a:p>
          <a:p>
            <a:pPr lvl="1" algn="just">
              <a:defRPr/>
            </a:pPr>
            <a:r>
              <a:rPr lang="pt-BR" i="1" smtClean="0">
                <a:cs typeface="Courier New" pitchFamily="49" charset="0"/>
              </a:rPr>
              <a:t>Ao invés de tentar adaptar o ser humano à máquina, passa a fazer o inverso; e</a:t>
            </a:r>
          </a:p>
          <a:p>
            <a:pPr lvl="1" algn="just">
              <a:defRPr/>
            </a:pPr>
            <a:r>
              <a:rPr lang="pt-BR" i="1" smtClean="0">
                <a:cs typeface="Courier New" pitchFamily="49" charset="0"/>
              </a:rPr>
              <a:t>Pesquisas confirmaram a grande influência do fator humano nas organizações.</a:t>
            </a:r>
          </a:p>
        </p:txBody>
      </p:sp>
    </p:spTree>
    <p:extLst>
      <p:ext uri="{BB962C8B-B14F-4D97-AF65-F5344CB8AC3E}">
        <p14:creationId xmlns:p14="http://schemas.microsoft.com/office/powerpoint/2010/main" val="703171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4"/>
          <p:cNvSpPr>
            <a:spLocks noGrp="1"/>
          </p:cNvSpPr>
          <p:nvPr>
            <p:ph type="ftr" sz="quarter" idx="11"/>
          </p:nvPr>
        </p:nvSpPr>
        <p:spPr>
          <a:xfrm>
            <a:off x="974964" y="6113512"/>
            <a:ext cx="7315200" cy="457200"/>
          </a:xfr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tLang="en-US" sz="1400"/>
              <a:t>Fonte: Araujo, Luis César G. de. TGA - Teoria Geral da Administração; aplicação e resultados nas empresas brasileiras. São Paulo: Atlas, 2004.</a:t>
            </a:r>
          </a:p>
        </p:txBody>
      </p:sp>
      <p:sp>
        <p:nvSpPr>
          <p:cNvPr id="3" name="Rectangle 2"/>
          <p:cNvSpPr txBox="1">
            <a:spLocks noChangeArrowheads="1"/>
          </p:cNvSpPr>
          <p:nvPr/>
        </p:nvSpPr>
        <p:spPr>
          <a:xfrm>
            <a:off x="898764" y="474712"/>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en-US" b="1" smtClean="0"/>
              <a:t>Abordagem Comportamental</a:t>
            </a:r>
            <a:endParaRPr lang="pt-PT" altLang="en-US" b="1" smtClean="0"/>
          </a:p>
        </p:txBody>
      </p:sp>
      <p:graphicFrame>
        <p:nvGraphicFramePr>
          <p:cNvPr id="6" name="Diagrama 5"/>
          <p:cNvGraphicFramePr/>
          <p:nvPr>
            <p:extLst>
              <p:ext uri="{D42A27DB-BD31-4B8C-83A1-F6EECF244321}">
                <p14:modId xmlns:p14="http://schemas.microsoft.com/office/powerpoint/2010/main" val="1819885993"/>
              </p:ext>
            </p:extLst>
          </p:nvPr>
        </p:nvGraphicFramePr>
        <p:xfrm>
          <a:off x="898764" y="1617712"/>
          <a:ext cx="7467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Program Files\Common Files\Microsoft Shared\Clipart\cagcat50\BD06518_.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5164" y="4437112"/>
            <a:ext cx="21336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358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ço Reservado para Rodapé 4"/>
          <p:cNvSpPr>
            <a:spLocks noGrp="1"/>
          </p:cNvSpPr>
          <p:nvPr>
            <p:ph type="ftr" sz="quarter" idx="11"/>
          </p:nvPr>
        </p:nvSpPr>
        <p:spPr>
          <a:xfrm>
            <a:off x="1219200" y="6248400"/>
            <a:ext cx="7315200" cy="457200"/>
          </a:xfr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tLang="en-US" sz="1400"/>
              <a:t>Fonte: Araujo, Luis César G. de. TGA - Teoria Geral da Administração; aplicação e resultados nas empresas brasileiras. São Paulo: Atlas, 2004.</a:t>
            </a:r>
          </a:p>
        </p:txBody>
      </p:sp>
      <p:sp>
        <p:nvSpPr>
          <p:cNvPr id="3" name="Rectangle 2"/>
          <p:cNvSpPr txBox="1">
            <a:spLocks noChangeArrowheads="1"/>
          </p:cNvSpPr>
          <p:nvPr/>
        </p:nvSpPr>
        <p:spPr>
          <a:xfrm>
            <a:off x="1143000" y="609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en-US" b="1" smtClean="0"/>
              <a:t>Abordagem Comportamental</a:t>
            </a:r>
            <a:endParaRPr lang="pt-PT" altLang="en-US" b="1" smtClean="0"/>
          </a:p>
        </p:txBody>
      </p:sp>
      <p:sp>
        <p:nvSpPr>
          <p:cNvPr id="4" name="Rectangle 3"/>
          <p:cNvSpPr txBox="1">
            <a:spLocks noChangeArrowheads="1"/>
          </p:cNvSpPr>
          <p:nvPr/>
        </p:nvSpPr>
        <p:spPr>
          <a:xfrm>
            <a:off x="1219200" y="1828800"/>
            <a:ext cx="74676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90000"/>
              </a:lnSpc>
              <a:defRPr/>
            </a:pPr>
            <a:r>
              <a:rPr lang="pt-PT" u="sng" dirty="0" smtClean="0">
                <a:cs typeface="Courier New" pitchFamily="49" charset="0"/>
              </a:rPr>
              <a:t>Os estudos de Hawthorne</a:t>
            </a:r>
            <a:endParaRPr lang="pt-BR" u="sng" dirty="0" smtClean="0">
              <a:cs typeface="Courier New" pitchFamily="49" charset="0"/>
            </a:endParaRPr>
          </a:p>
          <a:p>
            <a:pPr lvl="1" algn="just">
              <a:lnSpc>
                <a:spcPct val="90000"/>
              </a:lnSpc>
              <a:defRPr/>
            </a:pPr>
            <a:r>
              <a:rPr lang="pt-BR" i="1" dirty="0" smtClean="0">
                <a:cs typeface="Courier New" pitchFamily="49" charset="0"/>
              </a:rPr>
              <a:t>Para muitos autores marca o início da abordagem comportamental propriamente dita;</a:t>
            </a:r>
          </a:p>
          <a:p>
            <a:pPr lvl="1" algn="just">
              <a:lnSpc>
                <a:spcPct val="90000"/>
              </a:lnSpc>
              <a:defRPr/>
            </a:pPr>
            <a:r>
              <a:rPr lang="pt-PT" i="1" dirty="0" smtClean="0">
                <a:cs typeface="Courier New" pitchFamily="49" charset="0"/>
              </a:rPr>
              <a:t>Série de estudos sobre o significado do trabalho, motivação e relações organizacionais e interpessoais realizados na fábrica de Hawthorne da Companhia Western Electric, perto de Chicago, desde 1924 até 1932;</a:t>
            </a:r>
            <a:endParaRPr lang="pt-BR" i="1" dirty="0" smtClean="0">
              <a:cs typeface="Courier New" pitchFamily="49" charset="0"/>
            </a:endParaRPr>
          </a:p>
        </p:txBody>
      </p:sp>
    </p:spTree>
    <p:extLst>
      <p:ext uri="{BB962C8B-B14F-4D97-AF65-F5344CB8AC3E}">
        <p14:creationId xmlns:p14="http://schemas.microsoft.com/office/powerpoint/2010/main" val="2571052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3539" name="Rectangle 3"/>
          <p:cNvSpPr>
            <a:spLocks noChangeArrowheads="1"/>
          </p:cNvSpPr>
          <p:nvPr/>
        </p:nvSpPr>
        <p:spPr bwMode="auto">
          <a:xfrm>
            <a:off x="285750" y="2814638"/>
            <a:ext cx="1828800" cy="12319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93540" name="Rectangle 4"/>
          <p:cNvSpPr>
            <a:spLocks noChangeArrowheads="1"/>
          </p:cNvSpPr>
          <p:nvPr/>
        </p:nvSpPr>
        <p:spPr bwMode="auto">
          <a:xfrm>
            <a:off x="3238500" y="1035050"/>
            <a:ext cx="2730500" cy="97472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93543" name="Line 7"/>
          <p:cNvSpPr>
            <a:spLocks noChangeShapeType="1"/>
          </p:cNvSpPr>
          <p:nvPr/>
        </p:nvSpPr>
        <p:spPr bwMode="auto">
          <a:xfrm>
            <a:off x="5988050" y="1419225"/>
            <a:ext cx="1212850" cy="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47" name="Text Box 11"/>
          <p:cNvSpPr txBox="1">
            <a:spLocks noChangeArrowheads="1"/>
          </p:cNvSpPr>
          <p:nvPr/>
        </p:nvSpPr>
        <p:spPr bwMode="auto">
          <a:xfrm>
            <a:off x="368300" y="3103563"/>
            <a:ext cx="1609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solidFill>
                  <a:schemeClr val="accent2"/>
                </a:solidFill>
                <a:latin typeface="Tahoma" pitchFamily="34" charset="0"/>
              </a:rPr>
              <a:t>Organização</a:t>
            </a:r>
          </a:p>
          <a:p>
            <a:r>
              <a:rPr lang="pt-BR" altLang="en-US" sz="1800" b="1">
                <a:solidFill>
                  <a:schemeClr val="accent2"/>
                </a:solidFill>
                <a:latin typeface="Tahoma" pitchFamily="34" charset="0"/>
              </a:rPr>
              <a:t>  Industrial</a:t>
            </a:r>
          </a:p>
        </p:txBody>
      </p:sp>
      <p:sp>
        <p:nvSpPr>
          <p:cNvPr id="193554" name="Rectangle 18"/>
          <p:cNvSpPr>
            <a:spLocks noChangeArrowheads="1"/>
          </p:cNvSpPr>
          <p:nvPr/>
        </p:nvSpPr>
        <p:spPr bwMode="auto">
          <a:xfrm>
            <a:off x="3222625" y="4457700"/>
            <a:ext cx="2782888" cy="97472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93555" name="Rectangle 19"/>
          <p:cNvSpPr>
            <a:spLocks noChangeArrowheads="1"/>
          </p:cNvSpPr>
          <p:nvPr/>
        </p:nvSpPr>
        <p:spPr bwMode="auto">
          <a:xfrm>
            <a:off x="7215188" y="1020763"/>
            <a:ext cx="1752600" cy="97472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93556" name="Rectangle 20"/>
          <p:cNvSpPr>
            <a:spLocks noChangeArrowheads="1"/>
          </p:cNvSpPr>
          <p:nvPr/>
        </p:nvSpPr>
        <p:spPr bwMode="auto">
          <a:xfrm>
            <a:off x="7239000" y="4457700"/>
            <a:ext cx="1752600" cy="97472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93557" name="Text Box 21"/>
          <p:cNvSpPr txBox="1">
            <a:spLocks noChangeArrowheads="1"/>
          </p:cNvSpPr>
          <p:nvPr/>
        </p:nvSpPr>
        <p:spPr bwMode="auto">
          <a:xfrm>
            <a:off x="1778979" y="277523"/>
            <a:ext cx="6092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Figura 5.1. As funções básicas da organização</a:t>
            </a:r>
          </a:p>
        </p:txBody>
      </p:sp>
      <p:sp>
        <p:nvSpPr>
          <p:cNvPr id="193558" name="Rectangle 22"/>
          <p:cNvSpPr>
            <a:spLocks noChangeArrowheads="1"/>
          </p:cNvSpPr>
          <p:nvPr/>
        </p:nvSpPr>
        <p:spPr bwMode="auto">
          <a:xfrm>
            <a:off x="3203575" y="1241425"/>
            <a:ext cx="5454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latin typeface="Verdana" pitchFamily="34" charset="0"/>
              </a:rPr>
              <a:t>     Função econômica:		           Equilíbrio</a:t>
            </a:r>
          </a:p>
          <a:p>
            <a:r>
              <a:rPr lang="pt-BR" altLang="en-US" sz="1400" b="1">
                <a:latin typeface="Verdana" pitchFamily="34" charset="0"/>
              </a:rPr>
              <a:t>Produzir bens ou serviços		            externo</a:t>
            </a:r>
          </a:p>
        </p:txBody>
      </p:sp>
      <p:sp>
        <p:nvSpPr>
          <p:cNvPr id="193559" name="Rectangle 23"/>
          <p:cNvSpPr>
            <a:spLocks noChangeArrowheads="1"/>
          </p:cNvSpPr>
          <p:nvPr/>
        </p:nvSpPr>
        <p:spPr bwMode="auto">
          <a:xfrm>
            <a:off x="3516313" y="4589463"/>
            <a:ext cx="51530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latin typeface="Verdana" pitchFamily="34" charset="0"/>
              </a:rPr>
              <a:t>    Função social:			      Equilíbrio</a:t>
            </a:r>
          </a:p>
          <a:p>
            <a:r>
              <a:rPr lang="pt-BR" altLang="en-US" sz="1400" b="1">
                <a:latin typeface="Verdana" pitchFamily="34" charset="0"/>
              </a:rPr>
              <a:t>Dar satisfações aos		        interno</a:t>
            </a:r>
          </a:p>
          <a:p>
            <a:r>
              <a:rPr lang="pt-BR" altLang="en-US" sz="1400" b="1">
                <a:latin typeface="Verdana" pitchFamily="34" charset="0"/>
              </a:rPr>
              <a:t> seus participantes</a:t>
            </a:r>
          </a:p>
        </p:txBody>
      </p:sp>
      <p:sp>
        <p:nvSpPr>
          <p:cNvPr id="193560" name="Line 24"/>
          <p:cNvSpPr>
            <a:spLocks noChangeShapeType="1"/>
          </p:cNvSpPr>
          <p:nvPr/>
        </p:nvSpPr>
        <p:spPr bwMode="auto">
          <a:xfrm>
            <a:off x="5999163" y="4854575"/>
            <a:ext cx="1212850" cy="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61" name="Line 25"/>
          <p:cNvSpPr>
            <a:spLocks noChangeShapeType="1"/>
          </p:cNvSpPr>
          <p:nvPr/>
        </p:nvSpPr>
        <p:spPr bwMode="auto">
          <a:xfrm flipV="1">
            <a:off x="8393113" y="1982788"/>
            <a:ext cx="3175" cy="2486025"/>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62" name="Line 26"/>
          <p:cNvSpPr>
            <a:spLocks noChangeShapeType="1"/>
          </p:cNvSpPr>
          <p:nvPr/>
        </p:nvSpPr>
        <p:spPr bwMode="auto">
          <a:xfrm>
            <a:off x="7878763" y="1984375"/>
            <a:ext cx="1587" cy="2436813"/>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63" name="Line 27"/>
          <p:cNvSpPr>
            <a:spLocks noChangeShapeType="1"/>
          </p:cNvSpPr>
          <p:nvPr/>
        </p:nvSpPr>
        <p:spPr bwMode="auto">
          <a:xfrm flipH="1">
            <a:off x="5946775" y="1622425"/>
            <a:ext cx="1247775" cy="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64" name="Line 28"/>
          <p:cNvSpPr>
            <a:spLocks noChangeShapeType="1"/>
          </p:cNvSpPr>
          <p:nvPr/>
        </p:nvSpPr>
        <p:spPr bwMode="auto">
          <a:xfrm flipH="1">
            <a:off x="5981700" y="5086350"/>
            <a:ext cx="1247775" cy="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65" name="Line 29"/>
          <p:cNvSpPr>
            <a:spLocks noChangeShapeType="1"/>
          </p:cNvSpPr>
          <p:nvPr/>
        </p:nvSpPr>
        <p:spPr bwMode="auto">
          <a:xfrm flipH="1">
            <a:off x="2120900" y="1504950"/>
            <a:ext cx="1119188" cy="1922463"/>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66" name="Line 30"/>
          <p:cNvSpPr>
            <a:spLocks noChangeShapeType="1"/>
          </p:cNvSpPr>
          <p:nvPr/>
        </p:nvSpPr>
        <p:spPr bwMode="auto">
          <a:xfrm flipH="1" flipV="1">
            <a:off x="2120900" y="3424238"/>
            <a:ext cx="1079500" cy="1503362"/>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33808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91680" y="3933056"/>
            <a:ext cx="5541966" cy="369332"/>
          </a:xfrm>
          <a:prstGeom prst="rect">
            <a:avLst/>
          </a:prstGeom>
          <a:noFill/>
        </p:spPr>
        <p:txBody>
          <a:bodyPr wrap="none" rtlCol="0">
            <a:spAutoFit/>
          </a:bodyPr>
          <a:lstStyle/>
          <a:p>
            <a:r>
              <a:rPr lang="pt-BR" dirty="0"/>
              <a:t>Fonte: https://www.youtube.com/watch?v=LKKIXbJUFN8</a:t>
            </a:r>
            <a:endParaRPr lang="en-US" dirty="0"/>
          </a:p>
        </p:txBody>
      </p:sp>
      <p:sp>
        <p:nvSpPr>
          <p:cNvPr id="3" name="Rectangle 3"/>
          <p:cNvSpPr>
            <a:spLocks noChangeArrowheads="1"/>
          </p:cNvSpPr>
          <p:nvPr/>
        </p:nvSpPr>
        <p:spPr bwMode="auto">
          <a:xfrm>
            <a:off x="1439862" y="1196752"/>
            <a:ext cx="632416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PT" altLang="en-US" sz="3200" b="1" dirty="0">
              <a:solidFill>
                <a:srgbClr val="4D4D4D"/>
              </a:solidFill>
              <a:latin typeface="Tahoma" pitchFamily="34" charset="0"/>
              <a:cs typeface="Times New Roman" pitchFamily="18" charset="0"/>
            </a:endParaRPr>
          </a:p>
          <a:p>
            <a:r>
              <a:rPr lang="pt-PT" altLang="en-US" sz="3200" b="1" dirty="0">
                <a:solidFill>
                  <a:srgbClr val="4D4D4D"/>
                </a:solidFill>
                <a:latin typeface="Tahoma" pitchFamily="34" charset="0"/>
                <a:cs typeface="Times New Roman" pitchFamily="18" charset="0"/>
              </a:rPr>
              <a:t>Teoria das Relações Humanas</a:t>
            </a:r>
          </a:p>
          <a:p>
            <a:endParaRPr lang="pt-PT" altLang="en-US" sz="4400" b="1" dirty="0">
              <a:solidFill>
                <a:srgbClr val="4D4D4D"/>
              </a:solidFill>
              <a:latin typeface="Tahoma" pitchFamily="34" charset="0"/>
              <a:cs typeface="Times New Roman" pitchFamily="18" charset="0"/>
            </a:endParaRPr>
          </a:p>
          <a:p>
            <a:r>
              <a:rPr lang="pt-BR" altLang="en-US" sz="2800" b="1" dirty="0">
                <a:solidFill>
                  <a:srgbClr val="4D4D4D"/>
                </a:solidFill>
                <a:latin typeface="Tahoma" pitchFamily="34" charset="0"/>
                <a:cs typeface="Times New Roman" pitchFamily="18" charset="0"/>
              </a:rPr>
              <a:t>     (Humanizando a Empresa)</a:t>
            </a:r>
          </a:p>
        </p:txBody>
      </p:sp>
    </p:spTree>
    <p:extLst>
      <p:ext uri="{BB962C8B-B14F-4D97-AF65-F5344CB8AC3E}">
        <p14:creationId xmlns:p14="http://schemas.microsoft.com/office/powerpoint/2010/main" val="296777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457200" y="533400"/>
            <a:ext cx="8229600" cy="990600"/>
          </a:xfrm>
        </p:spPr>
        <p:txBody>
          <a:bodyPr/>
          <a:lstStyle/>
          <a:p>
            <a:r>
              <a:rPr lang="pt-BR" dirty="0" smtClean="0"/>
              <a:t>Teoria das Relações Humanas</a:t>
            </a:r>
            <a:endParaRPr lang="pt-BR" dirty="0"/>
          </a:p>
        </p:txBody>
      </p:sp>
      <p:sp>
        <p:nvSpPr>
          <p:cNvPr id="5" name="Espaço Reservado para Conteúdo 3"/>
          <p:cNvSpPr>
            <a:spLocks noGrp="1"/>
          </p:cNvSpPr>
          <p:nvPr>
            <p:ph idx="1"/>
          </p:nvPr>
        </p:nvSpPr>
        <p:spPr>
          <a:xfrm>
            <a:off x="251520" y="1484784"/>
            <a:ext cx="8640960" cy="4876800"/>
          </a:xfrm>
        </p:spPr>
        <p:txBody>
          <a:bodyPr>
            <a:normAutofit fontScale="92500" lnSpcReduction="10000"/>
          </a:bodyPr>
          <a:lstStyle/>
          <a:p>
            <a:pPr algn="just"/>
            <a:r>
              <a:rPr lang="pt-BR" sz="2000" dirty="0" smtClean="0"/>
              <a:t>É a corrente administrativa iniciada com a Experiência de </a:t>
            </a:r>
            <a:r>
              <a:rPr lang="pt-BR" sz="2000" dirty="0" err="1" smtClean="0"/>
              <a:t>Hawthorne</a:t>
            </a:r>
            <a:r>
              <a:rPr lang="pt-BR" sz="2000" dirty="0" smtClean="0"/>
              <a:t> e que enfatiza as pessoas, os grupos e a organização informal em contraposição aos pressupostos formais da Teoria Clássica, deslocando a preocupação colocada na tarefa e na estrutura para a preocupação com pessoas.</a:t>
            </a:r>
          </a:p>
          <a:p>
            <a:pPr algn="just"/>
            <a:r>
              <a:rPr lang="pt-BR" sz="2000" dirty="0" smtClean="0"/>
              <a:t>As conclusões de </a:t>
            </a:r>
            <a:r>
              <a:rPr lang="pt-BR" sz="2000" dirty="0" err="1" smtClean="0"/>
              <a:t>Hawtorne</a:t>
            </a:r>
            <a:r>
              <a:rPr lang="pt-BR" sz="2000" dirty="0" smtClean="0"/>
              <a:t> incluíram novas variáveis no dicionário da Administração: integração social e o comportamento social dos empregados, necessidade psicológicas e sociais e atenção para novas formas de recompensas e sanções não materiais, </a:t>
            </a:r>
            <a:r>
              <a:rPr lang="pt-BR" sz="2000" b="1" dirty="0" smtClean="0">
                <a:effectLst>
                  <a:outerShdw blurRad="38100" dist="38100" dir="2700000" algn="tl">
                    <a:srgbClr val="000000">
                      <a:alpha val="43137"/>
                    </a:srgbClr>
                  </a:outerShdw>
                </a:effectLst>
              </a:rPr>
              <a:t>a organização informal – o despertar para as relações humanas dentro da organização,</a:t>
            </a:r>
            <a:r>
              <a:rPr lang="pt-BR" sz="2000" dirty="0" smtClean="0"/>
              <a:t> a ênfase dos aspectos emocionais e não racionais do comportamento das pessoas e a importância do conteúdo do cargo para as pessoas que os realizam.</a:t>
            </a:r>
          </a:p>
          <a:p>
            <a:pPr algn="just"/>
            <a:r>
              <a:rPr lang="pt-BR" sz="2000" dirty="0" smtClean="0"/>
              <a:t>A contribuição para a teoria da Administração é a importância de conciliar e harmonizar as duas funções básicas da organização industrial: a função econômica (produzir bens e serviços para garantir equilíbrio externo) e função social (distribuir satisfações entre os participantes para garantir equilíbrio interno). </a:t>
            </a:r>
          </a:p>
          <a:p>
            <a:pPr algn="just"/>
            <a:r>
              <a:rPr lang="pt-BR" sz="2000" dirty="0" smtClean="0"/>
              <a:t>Tentar equilibrar: os objetivos das organizações e os objetivos individuais dos participantes.</a:t>
            </a:r>
          </a:p>
        </p:txBody>
      </p:sp>
    </p:spTree>
    <p:extLst>
      <p:ext uri="{BB962C8B-B14F-4D97-AF65-F5344CB8AC3E}">
        <p14:creationId xmlns:p14="http://schemas.microsoft.com/office/powerpoint/2010/main" val="3814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75184" y="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en-US" b="1" dirty="0" smtClean="0"/>
              <a:t>Abordagem Comportamental</a:t>
            </a:r>
            <a:endParaRPr lang="pt-PT" altLang="en-US" b="1" dirty="0" smtClean="0"/>
          </a:p>
        </p:txBody>
      </p:sp>
      <p:sp>
        <p:nvSpPr>
          <p:cNvPr id="4" name="Rectangle 3"/>
          <p:cNvSpPr txBox="1">
            <a:spLocks noChangeArrowheads="1"/>
          </p:cNvSpPr>
          <p:nvPr/>
        </p:nvSpPr>
        <p:spPr>
          <a:xfrm>
            <a:off x="341070" y="908720"/>
            <a:ext cx="8407393"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pt-PT" u="sng" dirty="0" smtClean="0">
                <a:cs typeface="Courier New" pitchFamily="49" charset="0"/>
              </a:rPr>
              <a:t>Os estudos de </a:t>
            </a:r>
            <a:r>
              <a:rPr lang="pt-PT" u="sng" dirty="0" err="1" smtClean="0">
                <a:cs typeface="Courier New" pitchFamily="49" charset="0"/>
              </a:rPr>
              <a:t>Hawthorne</a:t>
            </a:r>
            <a:endParaRPr lang="pt-PT" u="sng" dirty="0" smtClean="0">
              <a:cs typeface="Courier New" pitchFamily="49" charset="0"/>
            </a:endParaRPr>
          </a:p>
          <a:p>
            <a:pPr lvl="1" algn="just">
              <a:defRPr/>
            </a:pPr>
            <a:r>
              <a:rPr lang="pt-BR" sz="2400" dirty="0"/>
              <a:t>A experiência de </a:t>
            </a:r>
            <a:r>
              <a:rPr lang="pt-BR" sz="2400" dirty="0" err="1"/>
              <a:t>Hawthorne</a:t>
            </a:r>
            <a:r>
              <a:rPr lang="pt-BR" sz="2400" dirty="0"/>
              <a:t> foi realizada, entre 1927 e 1932, por Elton </a:t>
            </a:r>
            <a:r>
              <a:rPr lang="pt-BR" sz="2400" dirty="0" err="1"/>
              <a:t>Mayo</a:t>
            </a:r>
            <a:r>
              <a:rPr lang="pt-BR" sz="2400" dirty="0"/>
              <a:t> e seus colaboradores em uma fábrica de Western Electric </a:t>
            </a:r>
            <a:r>
              <a:rPr lang="pt-BR" sz="2400" dirty="0" err="1"/>
              <a:t>Company</a:t>
            </a:r>
            <a:r>
              <a:rPr lang="pt-BR" sz="2400" dirty="0"/>
              <a:t>, situada em Chicago, no bairro </a:t>
            </a:r>
            <a:r>
              <a:rPr lang="pt-BR" sz="2400" dirty="0" err="1"/>
              <a:t>Hawthorne</a:t>
            </a:r>
            <a:r>
              <a:rPr lang="pt-BR" sz="2400" dirty="0"/>
              <a:t> e tinha como objetivo inicial conduzir experimentos relacionando a luminosidade no ambiente de trabalho com a eficiência dos operários, medida pela produção. Com os primeiros resultados, a pesquisa logo se estendeu ao estudo da fadiga, dos acidentes de trabalho, da rotação do pessoal e do efeito das condições físicas de trabalho sobre a produtividade dos operários</a:t>
            </a:r>
            <a:r>
              <a:rPr lang="pt-BR" sz="2400" dirty="0" smtClean="0"/>
              <a:t>.</a:t>
            </a:r>
          </a:p>
        </p:txBody>
      </p:sp>
      <p:pic>
        <p:nvPicPr>
          <p:cNvPr id="8194" name="Picture 2" descr="http://tse1.mm.bing.net/th?&amp;id=JN.azCpwmCanAB%2b7rtitMHWSw&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76874"/>
            <a:ext cx="2162175" cy="1381126"/>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2934071" y="5615362"/>
            <a:ext cx="5814392" cy="369332"/>
          </a:xfrm>
          <a:prstGeom prst="rect">
            <a:avLst/>
          </a:prstGeom>
        </p:spPr>
        <p:txBody>
          <a:bodyPr wrap="square">
            <a:spAutoFit/>
          </a:bodyPr>
          <a:lstStyle/>
          <a:p>
            <a:r>
              <a:rPr lang="pt-BR" dirty="0"/>
              <a:t>https://www.youtube.com/watch?v=oFPm7fzuDrw</a:t>
            </a:r>
          </a:p>
        </p:txBody>
      </p:sp>
    </p:spTree>
    <p:extLst>
      <p:ext uri="{BB962C8B-B14F-4D97-AF65-F5344CB8AC3E}">
        <p14:creationId xmlns:p14="http://schemas.microsoft.com/office/powerpoint/2010/main" val="3093495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899592" y="620688"/>
            <a:ext cx="7488832" cy="5078313"/>
          </a:xfrm>
          <a:prstGeom prst="rect">
            <a:avLst/>
          </a:prstGeom>
        </p:spPr>
        <p:txBody>
          <a:bodyPr wrap="square">
            <a:spAutoFit/>
          </a:bodyPr>
          <a:lstStyle/>
          <a:p>
            <a:r>
              <a:rPr lang="pt-BR" dirty="0" smtClean="0"/>
              <a:t>PONTO </a:t>
            </a:r>
            <a:r>
              <a:rPr lang="pt-BR" dirty="0"/>
              <a:t>1 - DISCUSSÃO</a:t>
            </a:r>
          </a:p>
          <a:p>
            <a:r>
              <a:rPr lang="pt-BR" dirty="0"/>
              <a:t>Com base na teoria apresentada e os vídeos sugeridos ("Virtudes e defeitos do taylorismo," de Mário Sérgio </a:t>
            </a:r>
            <a:r>
              <a:rPr lang="pt-BR" dirty="0" err="1"/>
              <a:t>Cortella</a:t>
            </a:r>
            <a:r>
              <a:rPr lang="pt-BR" dirty="0"/>
              <a:t>; e "Tempos Modernos," de Charles Chaplin), faça um CONTRAPONTO/ANÁLISE respondendo a seguinte pergunta: </a:t>
            </a:r>
            <a:r>
              <a:rPr lang="pt-BR" b="1" dirty="0"/>
              <a:t>"Quais as críticas que podemos fazer hoje sobre a abordagem clássica?" </a:t>
            </a:r>
            <a:r>
              <a:rPr lang="pt-BR" dirty="0"/>
              <a:t>A resposta deve ter embasamento  em aspectos teóricos (e, não pessoais) da abordagem clássica da Administração. </a:t>
            </a:r>
          </a:p>
          <a:p>
            <a:endParaRPr lang="pt-BR" dirty="0" smtClean="0"/>
          </a:p>
          <a:p>
            <a:r>
              <a:rPr lang="pt-BR" dirty="0" smtClean="0"/>
              <a:t>GRUPOS:</a:t>
            </a:r>
            <a:endParaRPr lang="pt-BR" dirty="0"/>
          </a:p>
          <a:p>
            <a:endParaRPr lang="pt-BR" dirty="0"/>
          </a:p>
          <a:p>
            <a:r>
              <a:rPr lang="pt-BR" b="1" dirty="0"/>
              <a:t>PONTO 2 - DISCUSSÃO DA ROBOTIZAÇÃO DA MÃO DE OBRA</a:t>
            </a:r>
            <a:endParaRPr lang="pt-BR" dirty="0"/>
          </a:p>
          <a:p>
            <a:r>
              <a:rPr lang="pt-BR" dirty="0"/>
              <a:t>A visão clássica está sendo modernizada pela robotização da mão de obra. Como podemos aplicar os conceitos clássicos para a atualidade? Trata-se de um "Taylorismo digital"? Trata-se na volta da robotização/mecanização da mão de obra ao pé da letra? Use os conceitos da TGA clássica para uma  leitura dos artigos abaixo. </a:t>
            </a:r>
          </a:p>
          <a:p>
            <a:endParaRPr lang="pt-BR" dirty="0"/>
          </a:p>
          <a:p>
            <a:r>
              <a:rPr lang="pt-BR" dirty="0" smtClean="0"/>
              <a:t>GRUPOS:</a:t>
            </a:r>
            <a:endParaRPr lang="pt-BR" dirty="0"/>
          </a:p>
        </p:txBody>
      </p:sp>
      <p:sp>
        <p:nvSpPr>
          <p:cNvPr id="8" name="CaixaDeTexto 7"/>
          <p:cNvSpPr txBox="1"/>
          <p:nvPr/>
        </p:nvSpPr>
        <p:spPr>
          <a:xfrm>
            <a:off x="3520655" y="261675"/>
            <a:ext cx="2246705" cy="369332"/>
          </a:xfrm>
          <a:prstGeom prst="rect">
            <a:avLst/>
          </a:prstGeom>
          <a:noFill/>
        </p:spPr>
        <p:txBody>
          <a:bodyPr wrap="none" rtlCol="0">
            <a:spAutoFit/>
          </a:bodyPr>
          <a:lstStyle/>
          <a:p>
            <a:r>
              <a:rPr lang="pt-BR" dirty="0" smtClean="0"/>
              <a:t>DEBATE DO DIA 25/09</a:t>
            </a:r>
            <a:endParaRPr lang="pt-BR" dirty="0"/>
          </a:p>
        </p:txBody>
      </p:sp>
    </p:spTree>
    <p:extLst>
      <p:ext uri="{BB962C8B-B14F-4D97-AF65-F5344CB8AC3E}">
        <p14:creationId xmlns:p14="http://schemas.microsoft.com/office/powerpoint/2010/main" val="2569894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27171" y="1772816"/>
            <a:ext cx="10833846" cy="6091064"/>
          </a:xfrm>
          <a:prstGeom prst="rect">
            <a:avLst/>
          </a:prstGeom>
        </p:spPr>
      </p:pic>
      <p:sp>
        <p:nvSpPr>
          <p:cNvPr id="2" name="Título 1"/>
          <p:cNvSpPr>
            <a:spLocks noGrp="1"/>
          </p:cNvSpPr>
          <p:nvPr>
            <p:ph type="ctrTitle"/>
          </p:nvPr>
        </p:nvSpPr>
        <p:spPr>
          <a:xfrm>
            <a:off x="611560" y="21832"/>
            <a:ext cx="7772400" cy="1470025"/>
          </a:xfrm>
        </p:spPr>
        <p:txBody>
          <a:bodyPr/>
          <a:lstStyle/>
          <a:p>
            <a:pPr>
              <a:lnSpc>
                <a:spcPct val="90000"/>
              </a:lnSpc>
              <a:defRPr/>
            </a:pPr>
            <a:r>
              <a:rPr lang="pt-BR" dirty="0" smtClean="0"/>
              <a:t>O que foi a experiência de </a:t>
            </a:r>
            <a:r>
              <a:rPr lang="pt-PT" u="sng" dirty="0" smtClean="0">
                <a:cs typeface="Courier New" pitchFamily="49" charset="0"/>
              </a:rPr>
              <a:t>Hawthorne? (2min55)</a:t>
            </a:r>
            <a:endParaRPr lang="pt-BR" u="sng" dirty="0">
              <a:cs typeface="Courier New" pitchFamily="49" charset="0"/>
            </a:endParaRPr>
          </a:p>
        </p:txBody>
      </p:sp>
      <p:sp>
        <p:nvSpPr>
          <p:cNvPr id="4" name="Retângulo 3"/>
          <p:cNvSpPr/>
          <p:nvPr/>
        </p:nvSpPr>
        <p:spPr>
          <a:xfrm>
            <a:off x="1835696" y="1274312"/>
            <a:ext cx="5742384" cy="369332"/>
          </a:xfrm>
          <a:prstGeom prst="rect">
            <a:avLst/>
          </a:prstGeom>
        </p:spPr>
        <p:txBody>
          <a:bodyPr wrap="square">
            <a:spAutoFit/>
          </a:bodyPr>
          <a:lstStyle/>
          <a:p>
            <a:r>
              <a:rPr lang="pt-BR" dirty="0"/>
              <a:t>https://www.youtube.com/watch?v=LKKIXbJUFN8</a:t>
            </a:r>
          </a:p>
        </p:txBody>
      </p:sp>
    </p:spTree>
    <p:extLst>
      <p:ext uri="{BB962C8B-B14F-4D97-AF65-F5344CB8AC3E}">
        <p14:creationId xmlns:p14="http://schemas.microsoft.com/office/powerpoint/2010/main" val="226742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txBox="1">
            <a:spLocks noChangeArrowheads="1"/>
          </p:cNvSpPr>
          <p:nvPr/>
        </p:nvSpPr>
        <p:spPr>
          <a:xfrm>
            <a:off x="675184" y="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en-US" b="1" dirty="0" smtClean="0"/>
              <a:t>Abordagem Comportamental</a:t>
            </a:r>
            <a:endParaRPr lang="pt-PT" altLang="en-US" b="1" dirty="0" smtClean="0"/>
          </a:p>
        </p:txBody>
      </p:sp>
      <p:sp>
        <p:nvSpPr>
          <p:cNvPr id="4" name="Rectangle 3"/>
          <p:cNvSpPr txBox="1">
            <a:spLocks noChangeArrowheads="1"/>
          </p:cNvSpPr>
          <p:nvPr/>
        </p:nvSpPr>
        <p:spPr>
          <a:xfrm>
            <a:off x="341070" y="908720"/>
            <a:ext cx="8551409"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pt-PT" sz="2000" u="sng" dirty="0" smtClean="0">
                <a:cs typeface="Courier New" pitchFamily="49" charset="0"/>
              </a:rPr>
              <a:t>Os estudos de </a:t>
            </a:r>
            <a:r>
              <a:rPr lang="pt-PT" sz="2000" u="sng" dirty="0" err="1" smtClean="0">
                <a:cs typeface="Courier New" pitchFamily="49" charset="0"/>
              </a:rPr>
              <a:t>Hawthorne</a:t>
            </a:r>
            <a:endParaRPr lang="pt-PT" sz="2000" u="sng" dirty="0" smtClean="0">
              <a:cs typeface="Courier New" pitchFamily="49" charset="0"/>
            </a:endParaRPr>
          </a:p>
          <a:p>
            <a:pPr lvl="1" algn="just">
              <a:defRPr/>
            </a:pPr>
            <a:r>
              <a:rPr lang="pt-BR" sz="1600" dirty="0" smtClean="0"/>
              <a:t>As </a:t>
            </a:r>
            <a:r>
              <a:rPr lang="pt-BR" sz="1600" dirty="0"/>
              <a:t>experiências de </a:t>
            </a:r>
            <a:r>
              <a:rPr lang="pt-BR" sz="1600" dirty="0" err="1"/>
              <a:t>Hawthorne</a:t>
            </a:r>
            <a:r>
              <a:rPr lang="pt-BR" sz="1600" dirty="0"/>
              <a:t> levaram à conclusões que colocavam em xeque as formulações da Abordagem Clássica e da Administração Científica, pois derrubavam a preponderância dos fatores fisiológicos sobre os psicológicos. Essas conclusões podem ser resumidas da seguinte forma: </a:t>
            </a:r>
            <a:endParaRPr lang="pt-BR" sz="1600" dirty="0" smtClean="0"/>
          </a:p>
          <a:p>
            <a:pPr lvl="1" algn="just">
              <a:defRPr/>
            </a:pPr>
            <a:r>
              <a:rPr lang="pt-BR" sz="1600" dirty="0" smtClean="0"/>
              <a:t>é </a:t>
            </a:r>
            <a:r>
              <a:rPr lang="pt-BR" sz="1600" dirty="0"/>
              <a:t>a capacidade social do trabalhador que estabelece o seu nível de competência e de eficiência, não sua capacidade de executar corretamente os movimentos dentro de um tempo pré-determinado; o comportamento do indivíduo se apoia no comportamento do grupo. O grupo estabelece métodos para manter o respeito pelas suas atitudes. Quem produzisse em ritmo muito rápido, era tratado com sarcasmo e apelidos como forma de desaprovação do grupo; a existência de uma </a:t>
            </a:r>
            <a:r>
              <a:rPr lang="pt-BR" sz="1600" dirty="0">
                <a:hlinkClick r:id="rId2"/>
              </a:rPr>
              <a:t>organização informal</a:t>
            </a:r>
            <a:r>
              <a:rPr lang="pt-BR" sz="1600" dirty="0"/>
              <a:t> composta por grupos sociais informais. Esses grupos constituem a estrutura humana da empresa; e </a:t>
            </a:r>
            <a:r>
              <a:rPr lang="pt-BR" sz="1600" dirty="0" smtClean="0"/>
              <a:t>as </a:t>
            </a:r>
            <a:r>
              <a:rPr lang="pt-BR" sz="1600" dirty="0"/>
              <a:t>relações humanas são as atitudes desenvolvidas pelas interações entre pessoas e grupos</a:t>
            </a:r>
            <a:r>
              <a:rPr lang="pt-BR" sz="1600" dirty="0" smtClean="0"/>
              <a:t>.</a:t>
            </a:r>
          </a:p>
          <a:p>
            <a:pPr lvl="1" algn="just">
              <a:defRPr/>
            </a:pPr>
            <a:r>
              <a:rPr lang="pt-BR" sz="1600" dirty="0"/>
              <a:t>Foi verificado pelos pesquisadores que os resultados da experiência eram prejudicados por variáveis de natureza psicológica. A partir daí, eles tentaram eliminar ou neutralizar o fator psicológico, então estranho e impertinente, motivo pelo qual a experiência se prolongou até 1932, quando foi suspensa devido à crise de 1929. A fábrica da Western Eletric </a:t>
            </a:r>
            <a:r>
              <a:rPr lang="pt-BR" sz="1600" dirty="0" err="1"/>
              <a:t>Company</a:t>
            </a:r>
            <a:r>
              <a:rPr lang="pt-BR" sz="1600" dirty="0"/>
              <a:t>, já desenvolvia uma política de pessoal voltada para o bem-estar de seus operários e com a experiência pretendia, não o aumento de produção, mas sim, conhecer melhor seus empregados.</a:t>
            </a:r>
            <a:endParaRPr lang="pt-PT" sz="1600" i="1" dirty="0" smtClean="0">
              <a:cs typeface="Courier New" pitchFamily="49" charset="0"/>
            </a:endParaRPr>
          </a:p>
        </p:txBody>
      </p:sp>
    </p:spTree>
    <p:extLst>
      <p:ext uri="{BB962C8B-B14F-4D97-AF65-F5344CB8AC3E}">
        <p14:creationId xmlns:p14="http://schemas.microsoft.com/office/powerpoint/2010/main" val="1415739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429" name="Text Box 13"/>
          <p:cNvSpPr txBox="1">
            <a:spLocks noChangeArrowheads="1"/>
          </p:cNvSpPr>
          <p:nvPr/>
        </p:nvSpPr>
        <p:spPr bwMode="auto">
          <a:xfrm>
            <a:off x="0" y="6594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pt-BR" altLang="en-US"/>
          </a:p>
        </p:txBody>
      </p:sp>
      <p:sp>
        <p:nvSpPr>
          <p:cNvPr id="188432" name="Text Box 16"/>
          <p:cNvSpPr txBox="1">
            <a:spLocks noChangeArrowheads="1"/>
          </p:cNvSpPr>
          <p:nvPr/>
        </p:nvSpPr>
        <p:spPr bwMode="auto">
          <a:xfrm>
            <a:off x="1187624" y="563533"/>
            <a:ext cx="72026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b="1" dirty="0">
                <a:latin typeface="Verdana" pitchFamily="34" charset="0"/>
              </a:rPr>
              <a:t>A Experiência de </a:t>
            </a:r>
            <a:r>
              <a:rPr lang="pt-BR" altLang="en-US" sz="2000" b="1" dirty="0" err="1" smtClean="0">
                <a:latin typeface="Verdana" pitchFamily="34" charset="0"/>
              </a:rPr>
              <a:t>Hawthorne</a:t>
            </a:r>
            <a:r>
              <a:rPr lang="pt-BR" altLang="en-US" sz="2000" b="1" dirty="0" smtClean="0">
                <a:latin typeface="Verdana" pitchFamily="34" charset="0"/>
              </a:rPr>
              <a:t> (Pesquisa de </a:t>
            </a:r>
            <a:r>
              <a:rPr lang="pt-BR" altLang="en-US" sz="2000" b="1" dirty="0" err="1" smtClean="0">
                <a:latin typeface="Verdana" pitchFamily="34" charset="0"/>
              </a:rPr>
              <a:t>Mayo</a:t>
            </a:r>
            <a:r>
              <a:rPr lang="pt-BR" altLang="en-US" sz="2000" b="1" dirty="0" smtClean="0">
                <a:latin typeface="Verdana" pitchFamily="34" charset="0"/>
              </a:rPr>
              <a:t>)</a:t>
            </a:r>
            <a:endParaRPr lang="pt-BR" altLang="en-US" sz="2000" b="1" dirty="0">
              <a:latin typeface="Verdana" pitchFamily="34" charset="0"/>
            </a:endParaRPr>
          </a:p>
        </p:txBody>
      </p:sp>
      <p:sp>
        <p:nvSpPr>
          <p:cNvPr id="188433" name="Rectangle 17"/>
          <p:cNvSpPr>
            <a:spLocks noChangeArrowheads="1"/>
          </p:cNvSpPr>
          <p:nvPr/>
        </p:nvSpPr>
        <p:spPr bwMode="auto">
          <a:xfrm>
            <a:off x="317500" y="1279525"/>
            <a:ext cx="8348663"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buFontTx/>
              <a:buAutoNum type="arabicPeriod"/>
            </a:pPr>
            <a:r>
              <a:rPr lang="pt-BR" altLang="en-US" sz="1800" b="1" dirty="0">
                <a:solidFill>
                  <a:schemeClr val="accent2"/>
                </a:solidFill>
                <a:latin typeface="Verdana" pitchFamily="34" charset="0"/>
              </a:rPr>
              <a:t>1a. Fase:</a:t>
            </a:r>
            <a:r>
              <a:rPr lang="pt-BR" altLang="en-US" sz="1800" b="1" dirty="0">
                <a:latin typeface="Verdana" pitchFamily="34" charset="0"/>
              </a:rPr>
              <a:t> </a:t>
            </a:r>
            <a:r>
              <a:rPr lang="pt-BR" altLang="en-US" sz="1800" dirty="0">
                <a:latin typeface="Verdana" pitchFamily="34" charset="0"/>
              </a:rPr>
              <a:t>grupo de observação e grupo de controle para conhecer</a:t>
            </a:r>
          </a:p>
          <a:p>
            <a:r>
              <a:rPr lang="pt-BR" altLang="en-US" sz="1800" dirty="0">
                <a:latin typeface="Verdana" pitchFamily="34" charset="0"/>
              </a:rPr>
              <a:t>		o efeito da </a:t>
            </a:r>
            <a:r>
              <a:rPr lang="pt-BR" altLang="en-US" sz="1800" b="1" dirty="0">
                <a:latin typeface="Verdana" pitchFamily="34" charset="0"/>
              </a:rPr>
              <a:t>iluminação</a:t>
            </a:r>
            <a:r>
              <a:rPr lang="pt-BR" altLang="en-US" sz="1800" dirty="0">
                <a:latin typeface="Verdana" pitchFamily="34" charset="0"/>
              </a:rPr>
              <a:t> na produtividade.</a:t>
            </a:r>
          </a:p>
          <a:p>
            <a:pPr>
              <a:buFontTx/>
              <a:buAutoNum type="arabicPeriod" startAt="2"/>
            </a:pPr>
            <a:r>
              <a:rPr lang="pt-BR" altLang="en-US" sz="1800" b="1" dirty="0">
                <a:solidFill>
                  <a:schemeClr val="accent2"/>
                </a:solidFill>
                <a:latin typeface="Verdana" pitchFamily="34" charset="0"/>
              </a:rPr>
              <a:t>2a. Fase:</a:t>
            </a:r>
            <a:r>
              <a:rPr lang="pt-BR" altLang="en-US" sz="1800" b="1" dirty="0">
                <a:latin typeface="Verdana" pitchFamily="34" charset="0"/>
              </a:rPr>
              <a:t> </a:t>
            </a:r>
            <a:r>
              <a:rPr lang="pt-BR" altLang="en-US" sz="1800" dirty="0">
                <a:latin typeface="Verdana" pitchFamily="34" charset="0"/>
              </a:rPr>
              <a:t>grupo experimental e grupo de controle para conhecer</a:t>
            </a:r>
          </a:p>
          <a:p>
            <a:r>
              <a:rPr lang="pt-BR" altLang="en-US" sz="1800" dirty="0">
                <a:latin typeface="Verdana" pitchFamily="34" charset="0"/>
              </a:rPr>
              <a:t>		os efeitos de mudanças nas condições de trabalho:</a:t>
            </a:r>
          </a:p>
          <a:p>
            <a:r>
              <a:rPr lang="pt-BR" altLang="en-US" sz="1800" dirty="0">
                <a:latin typeface="Verdana" pitchFamily="34" charset="0"/>
              </a:rPr>
              <a:t>	1. Estabelecer a capacidade de </a:t>
            </a:r>
            <a:r>
              <a:rPr lang="pt-BR" altLang="en-US" sz="1800" b="1" dirty="0">
                <a:latin typeface="Verdana" pitchFamily="34" charset="0"/>
              </a:rPr>
              <a:t>produção</a:t>
            </a:r>
            <a:r>
              <a:rPr lang="pt-BR" altLang="en-US" sz="1800" dirty="0">
                <a:latin typeface="Verdana" pitchFamily="34" charset="0"/>
              </a:rPr>
              <a:t> em condições normais.</a:t>
            </a:r>
          </a:p>
          <a:p>
            <a:r>
              <a:rPr lang="pt-BR" altLang="en-US" sz="1800" dirty="0">
                <a:latin typeface="Verdana" pitchFamily="34" charset="0"/>
              </a:rPr>
              <a:t>	2. Isolamento do grupo experimental na sala de provas.</a:t>
            </a:r>
          </a:p>
          <a:p>
            <a:r>
              <a:rPr lang="pt-BR" altLang="en-US" sz="1800" dirty="0">
                <a:latin typeface="Verdana" pitchFamily="34" charset="0"/>
              </a:rPr>
              <a:t>	3. Separação do pagamento por tarefas do grupo experimental.</a:t>
            </a:r>
          </a:p>
          <a:p>
            <a:r>
              <a:rPr lang="pt-BR" altLang="en-US" sz="1800" dirty="0">
                <a:latin typeface="Verdana" pitchFamily="34" charset="0"/>
              </a:rPr>
              <a:t>	4. Intervalos de 5 minutos na manhã e na tarde.</a:t>
            </a:r>
          </a:p>
          <a:p>
            <a:r>
              <a:rPr lang="pt-BR" altLang="en-US" sz="1800" dirty="0">
                <a:latin typeface="Verdana" pitchFamily="34" charset="0"/>
              </a:rPr>
              <a:t>	5. Aumento dos intervalos de descanso para 10 minutos.</a:t>
            </a:r>
          </a:p>
          <a:p>
            <a:r>
              <a:rPr lang="pt-BR" altLang="en-US" sz="1800" dirty="0">
                <a:latin typeface="Verdana" pitchFamily="34" charset="0"/>
              </a:rPr>
              <a:t>	6. Três intervalos de 5 minutos pela manhã e o mesmo pela tarde.</a:t>
            </a:r>
          </a:p>
          <a:p>
            <a:r>
              <a:rPr lang="pt-BR" altLang="en-US" sz="1800" dirty="0">
                <a:latin typeface="Verdana" pitchFamily="34" charset="0"/>
              </a:rPr>
              <a:t>	7. Retorno a dois intervalos de 10 minutos (manhã + tarde).</a:t>
            </a:r>
          </a:p>
          <a:p>
            <a:r>
              <a:rPr lang="pt-BR" altLang="en-US" sz="1800" dirty="0">
                <a:latin typeface="Verdana" pitchFamily="34" charset="0"/>
              </a:rPr>
              <a:t>	8. Saída do trabalho às 16:30 </a:t>
            </a:r>
            <a:r>
              <a:rPr lang="pt-BR" altLang="en-US" sz="1800" dirty="0" err="1">
                <a:latin typeface="Verdana" pitchFamily="34" charset="0"/>
              </a:rPr>
              <a:t>hs</a:t>
            </a:r>
            <a:r>
              <a:rPr lang="pt-BR" altLang="en-US" sz="1800" dirty="0">
                <a:latin typeface="Verdana" pitchFamily="34" charset="0"/>
              </a:rPr>
              <a:t>. e não mais às 17:00 </a:t>
            </a:r>
            <a:r>
              <a:rPr lang="pt-BR" altLang="en-US" sz="1800" dirty="0" err="1">
                <a:latin typeface="Verdana" pitchFamily="34" charset="0"/>
              </a:rPr>
              <a:t>hs</a:t>
            </a:r>
            <a:r>
              <a:rPr lang="pt-BR" altLang="en-US" sz="1800" dirty="0">
                <a:latin typeface="Verdana" pitchFamily="34" charset="0"/>
              </a:rPr>
              <a:t>.</a:t>
            </a:r>
          </a:p>
          <a:p>
            <a:r>
              <a:rPr lang="pt-BR" altLang="en-US" sz="1800" dirty="0">
                <a:latin typeface="Verdana" pitchFamily="34" charset="0"/>
              </a:rPr>
              <a:t>	9. Saída do trabalho às 16:00 horas.</a:t>
            </a:r>
          </a:p>
          <a:p>
            <a:r>
              <a:rPr lang="pt-BR" altLang="en-US" sz="1800" dirty="0">
                <a:latin typeface="Verdana" pitchFamily="34" charset="0"/>
              </a:rPr>
              <a:t>	10. Retorno à saída às 17:00 horas.</a:t>
            </a:r>
          </a:p>
          <a:p>
            <a:r>
              <a:rPr lang="pt-BR" altLang="en-US" sz="1800" dirty="0">
                <a:latin typeface="Verdana" pitchFamily="34" charset="0"/>
              </a:rPr>
              <a:t>	11. Semana de 5 dias com sábado livre.</a:t>
            </a:r>
          </a:p>
          <a:p>
            <a:r>
              <a:rPr lang="pt-BR" altLang="en-US" sz="1800" dirty="0">
                <a:latin typeface="Verdana" pitchFamily="34" charset="0"/>
              </a:rPr>
              <a:t>	12. Retorno às condições do 3o. período. </a:t>
            </a:r>
          </a:p>
          <a:p>
            <a:r>
              <a:rPr lang="pt-BR" altLang="en-US" sz="1800" dirty="0">
                <a:latin typeface="Verdana" pitchFamily="34" charset="0"/>
              </a:rPr>
              <a:t>3</a:t>
            </a:r>
            <a:r>
              <a:rPr lang="pt-BR" altLang="en-US" sz="1800" b="1" dirty="0">
                <a:latin typeface="Verdana" pitchFamily="34" charset="0"/>
              </a:rPr>
              <a:t>.   </a:t>
            </a:r>
            <a:r>
              <a:rPr lang="pt-BR" altLang="en-US" sz="1800" b="1" dirty="0">
                <a:solidFill>
                  <a:schemeClr val="accent2"/>
                </a:solidFill>
                <a:latin typeface="Verdana" pitchFamily="34" charset="0"/>
              </a:rPr>
              <a:t>3a. Fase:</a:t>
            </a:r>
            <a:r>
              <a:rPr lang="pt-BR" altLang="en-US" sz="1800" b="1" dirty="0">
                <a:latin typeface="Verdana" pitchFamily="34" charset="0"/>
              </a:rPr>
              <a:t> </a:t>
            </a:r>
            <a:r>
              <a:rPr lang="pt-BR" altLang="en-US" sz="1800" dirty="0">
                <a:latin typeface="Verdana" pitchFamily="34" charset="0"/>
              </a:rPr>
              <a:t>Início do Programa de Entrevistas.</a:t>
            </a:r>
          </a:p>
          <a:p>
            <a:r>
              <a:rPr lang="pt-BR" altLang="en-US" sz="1800" dirty="0">
                <a:latin typeface="Verdana" pitchFamily="34" charset="0"/>
              </a:rPr>
              <a:t>4.   </a:t>
            </a:r>
            <a:r>
              <a:rPr lang="pt-BR" altLang="en-US" sz="1800" b="1" dirty="0">
                <a:solidFill>
                  <a:schemeClr val="accent2"/>
                </a:solidFill>
                <a:latin typeface="Verdana" pitchFamily="34" charset="0"/>
              </a:rPr>
              <a:t>4a. Fase:</a:t>
            </a:r>
            <a:r>
              <a:rPr lang="pt-BR" altLang="en-US" sz="1800" b="1" dirty="0">
                <a:latin typeface="Verdana" pitchFamily="34" charset="0"/>
              </a:rPr>
              <a:t> </a:t>
            </a:r>
            <a:r>
              <a:rPr lang="pt-BR" altLang="en-US" sz="1800" dirty="0">
                <a:latin typeface="Verdana" pitchFamily="34" charset="0"/>
              </a:rPr>
              <a:t>Experiência: Análise da organização informal do grupo.</a:t>
            </a:r>
          </a:p>
        </p:txBody>
      </p:sp>
      <p:sp>
        <p:nvSpPr>
          <p:cNvPr id="5" name="CaixaDeTexto 4"/>
          <p:cNvSpPr txBox="1"/>
          <p:nvPr/>
        </p:nvSpPr>
        <p:spPr>
          <a:xfrm>
            <a:off x="1330780" y="6409809"/>
            <a:ext cx="7319568" cy="369332"/>
          </a:xfrm>
          <a:prstGeom prst="rect">
            <a:avLst/>
          </a:prstGeom>
          <a:noFill/>
        </p:spPr>
        <p:txBody>
          <a:bodyPr wrap="none" rtlCol="0">
            <a:spAutoFit/>
          </a:bodyPr>
          <a:lstStyle/>
          <a:p>
            <a:r>
              <a:rPr lang="pt-BR" dirty="0" smtClean="0"/>
              <a:t>Mais informações: Fonte</a:t>
            </a:r>
            <a:r>
              <a:rPr lang="pt-BR" dirty="0"/>
              <a:t>: https://www.youtube.com/watch?v=LKKIXbJUFN8</a:t>
            </a:r>
            <a:endParaRPr lang="en-US" dirty="0"/>
          </a:p>
        </p:txBody>
      </p:sp>
    </p:spTree>
    <p:extLst>
      <p:ext uri="{BB962C8B-B14F-4D97-AF65-F5344CB8AC3E}">
        <p14:creationId xmlns:p14="http://schemas.microsoft.com/office/powerpoint/2010/main" val="2211652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ângulo 1"/>
          <p:cNvSpPr/>
          <p:nvPr/>
        </p:nvSpPr>
        <p:spPr>
          <a:xfrm>
            <a:off x="165447" y="1052736"/>
            <a:ext cx="6336704" cy="5632311"/>
          </a:xfrm>
          <a:prstGeom prst="rect">
            <a:avLst/>
          </a:prstGeom>
        </p:spPr>
        <p:txBody>
          <a:bodyPr wrap="square">
            <a:spAutoFit/>
          </a:bodyPr>
          <a:lstStyle/>
          <a:p>
            <a:pPr algn="just"/>
            <a:r>
              <a:rPr lang="pt-BR" dirty="0"/>
              <a:t>A experiência se desenvolveu em quatro fases, vistas à seguir:</a:t>
            </a:r>
          </a:p>
          <a:p>
            <a:pPr algn="just"/>
            <a:r>
              <a:rPr lang="pt-BR" b="1" dirty="0"/>
              <a:t>– Primeira fase:</a:t>
            </a:r>
            <a:endParaRPr lang="pt-BR" dirty="0"/>
          </a:p>
          <a:p>
            <a:pPr algn="just"/>
            <a:r>
              <a:rPr lang="pt-BR" dirty="0"/>
              <a:t>Na 1ª Fase da experiência, pretendia-se verificar o efeito sobre o rendimento dos operários. Para isso, tomou-se dois grupos em salas diferentes, que faziam o mesmo trabalho, em condições idênticas sendo, um grupo experimental ou de referência, que trabalhava sob a luz variável e o outro grupo, o de controle, que trabalhava sob a mesma iluminação o tempo todo.</a:t>
            </a:r>
          </a:p>
          <a:p>
            <a:pPr algn="just"/>
            <a:r>
              <a:rPr lang="pt-BR" dirty="0"/>
              <a:t>Para a surpresa dos pesquisadores, não foi encontrada uma relação entre as duas variáveis (iluminação e rendimento dos operários), mas sim a existência de outras variáveis como o fator psicológico. Baseados em suas suposições pessoais, os operários se julgaram na obrigação de produzir mais quando a iluminação aumentava, já que quando diminuía a iluminação o mesmo ocorria com a produção. A prova de que as suposições pessoais (fatores psicológicos) é que influenciavam a produção, veio quando os pesquisadores trocaram as lâmpadas por outras de mesma potência (fazendo os operários crerem que a intensidade variava) e o rendimento variava de acordo com a luminosidade que os operários supunham trabalhar.</a:t>
            </a:r>
            <a:endParaRPr lang="pt-BR" dirty="0">
              <a:effectLst/>
            </a:endParaRPr>
          </a:p>
        </p:txBody>
      </p:sp>
      <p:sp>
        <p:nvSpPr>
          <p:cNvPr id="3" name="Text Box 16"/>
          <p:cNvSpPr txBox="1">
            <a:spLocks noChangeArrowheads="1"/>
          </p:cNvSpPr>
          <p:nvPr/>
        </p:nvSpPr>
        <p:spPr bwMode="auto">
          <a:xfrm>
            <a:off x="0" y="363478"/>
            <a:ext cx="72026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b="1" dirty="0">
                <a:latin typeface="Verdana" pitchFamily="34" charset="0"/>
              </a:rPr>
              <a:t>A Experiência de </a:t>
            </a:r>
            <a:r>
              <a:rPr lang="pt-BR" altLang="en-US" sz="2000" b="1" dirty="0" err="1" smtClean="0">
                <a:latin typeface="Verdana" pitchFamily="34" charset="0"/>
              </a:rPr>
              <a:t>Hawthorne</a:t>
            </a:r>
            <a:r>
              <a:rPr lang="pt-BR" altLang="en-US" sz="2000" b="1" dirty="0" smtClean="0">
                <a:latin typeface="Verdana" pitchFamily="34" charset="0"/>
              </a:rPr>
              <a:t> (Pesquisa de </a:t>
            </a:r>
            <a:r>
              <a:rPr lang="pt-BR" altLang="en-US" sz="2000" b="1" dirty="0" err="1" smtClean="0">
                <a:latin typeface="Verdana" pitchFamily="34" charset="0"/>
              </a:rPr>
              <a:t>Mayo</a:t>
            </a:r>
            <a:r>
              <a:rPr lang="pt-BR" altLang="en-US" sz="2000" b="1" dirty="0" smtClean="0">
                <a:latin typeface="Verdana" pitchFamily="34" charset="0"/>
              </a:rPr>
              <a:t>)</a:t>
            </a:r>
            <a:endParaRPr lang="pt-BR" altLang="en-US" sz="2000" b="1" dirty="0">
              <a:latin typeface="Verdana" pitchFamily="34" charset="0"/>
            </a:endParaRPr>
          </a:p>
        </p:txBody>
      </p:sp>
      <p:sp>
        <p:nvSpPr>
          <p:cNvPr id="4" name="AutoShape 2" descr="Resultado de imagem para A Experiência de Hawthorne (Pesquisa de May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549" y="90872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928" y="2934081"/>
            <a:ext cx="2110918" cy="167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558" y="4653136"/>
            <a:ext cx="17145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582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ângulo 1"/>
          <p:cNvSpPr/>
          <p:nvPr/>
        </p:nvSpPr>
        <p:spPr>
          <a:xfrm>
            <a:off x="179512" y="764704"/>
            <a:ext cx="6354037" cy="6001643"/>
          </a:xfrm>
          <a:prstGeom prst="rect">
            <a:avLst/>
          </a:prstGeom>
        </p:spPr>
        <p:txBody>
          <a:bodyPr wrap="square">
            <a:spAutoFit/>
          </a:bodyPr>
          <a:lstStyle/>
          <a:p>
            <a:pPr algn="just"/>
            <a:r>
              <a:rPr lang="pt-BR" sz="1600" dirty="0"/>
              <a:t>A experiência se desenvolveu em quatro fases, vistas à seguir:</a:t>
            </a:r>
          </a:p>
          <a:p>
            <a:pPr algn="just"/>
            <a:r>
              <a:rPr lang="pt-BR" sz="1600" b="1" dirty="0"/>
              <a:t>– Segunda Fase:</a:t>
            </a:r>
            <a:endParaRPr lang="pt-BR" sz="1600" dirty="0"/>
          </a:p>
          <a:p>
            <a:pPr algn="just"/>
            <a:r>
              <a:rPr lang="pt-BR" sz="1600" dirty="0"/>
              <a:t>A 2ª Fase da experiência iniciou em abril de 1927, com seis moças de nível médio constituindo o grupo experimental ou de referência, separadas do restante do departamento apenas por divisórias de madeira. O restante do departamento, constituía o grupo de controle, que continuava trabalhando nas mesmas condições. A pesquisa foi dividida em 12 períodos experimentais, onde foram observadas as variações de rendimentos decorrentes das inovações a que eram submetidas o grupo de referência.</a:t>
            </a:r>
          </a:p>
          <a:p>
            <a:pPr algn="just"/>
            <a:r>
              <a:rPr lang="pt-BR" sz="1600" dirty="0"/>
              <a:t>As moças participantes da experiência eram informadas das inovações a que seriam submetidas (aumento de salário, intervalos de descanso de diversas durações, redução de jornada de trabalho, etc.), bem como dos objetivos da pesquisa e dos resultados alcançados. Nos 12 períodos experimentais a produção apresentou pequenas mudanças, fazendo com que ao final não se tivesse os resultados esperados; o que pode notar é que novamente aparecia um fator que não podia ser explicado somente pelas condições de trabalho e que já havia aparecido na experiência sobre iluminação. As conclusões que os pesquisadores chegaram foram que:</a:t>
            </a:r>
          </a:p>
          <a:p>
            <a:pPr algn="just"/>
            <a:r>
              <a:rPr lang="pt-BR" sz="1600" dirty="0"/>
              <a:t>O grupo trabalhava com maior liberdade e menos ansiedade.</a:t>
            </a:r>
          </a:p>
          <a:p>
            <a:pPr algn="just"/>
            <a:r>
              <a:rPr lang="pt-BR" sz="1600" dirty="0"/>
              <a:t>Havia um ambiente amistoso e sem pressões.</a:t>
            </a:r>
          </a:p>
          <a:p>
            <a:pPr algn="just"/>
            <a:r>
              <a:rPr lang="pt-BR" sz="1600" dirty="0"/>
              <a:t>Não havia temor ao supervisor.</a:t>
            </a:r>
          </a:p>
          <a:p>
            <a:pPr algn="just"/>
            <a:r>
              <a:rPr lang="pt-BR" sz="1600" dirty="0"/>
              <a:t>Houve um desenvolvimento social do grupo experimental.</a:t>
            </a:r>
          </a:p>
          <a:p>
            <a:pPr algn="just"/>
            <a:r>
              <a:rPr lang="pt-BR" sz="1600" dirty="0"/>
              <a:t>O grupo desenvolveu liderança e objetivos comuns.</a:t>
            </a:r>
            <a:endParaRPr lang="pt-BR" sz="1600" dirty="0">
              <a:effectLst/>
            </a:endParaRPr>
          </a:p>
        </p:txBody>
      </p:sp>
      <p:sp>
        <p:nvSpPr>
          <p:cNvPr id="3" name="Text Box 16"/>
          <p:cNvSpPr txBox="1">
            <a:spLocks noChangeArrowheads="1"/>
          </p:cNvSpPr>
          <p:nvPr/>
        </p:nvSpPr>
        <p:spPr bwMode="auto">
          <a:xfrm>
            <a:off x="888457" y="163423"/>
            <a:ext cx="72026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b="1" dirty="0">
                <a:latin typeface="Verdana" pitchFamily="34" charset="0"/>
              </a:rPr>
              <a:t>A Experiência de </a:t>
            </a:r>
            <a:r>
              <a:rPr lang="pt-BR" altLang="en-US" sz="2000" b="1" dirty="0" err="1" smtClean="0">
                <a:latin typeface="Verdana" pitchFamily="34" charset="0"/>
              </a:rPr>
              <a:t>Hawthorne</a:t>
            </a:r>
            <a:r>
              <a:rPr lang="pt-BR" altLang="en-US" sz="2000" b="1" dirty="0" smtClean="0">
                <a:latin typeface="Verdana" pitchFamily="34" charset="0"/>
              </a:rPr>
              <a:t> (Pesquisa de </a:t>
            </a:r>
            <a:r>
              <a:rPr lang="pt-BR" altLang="en-US" sz="2000" b="1" dirty="0" err="1" smtClean="0">
                <a:latin typeface="Verdana" pitchFamily="34" charset="0"/>
              </a:rPr>
              <a:t>Mayo</a:t>
            </a:r>
            <a:r>
              <a:rPr lang="pt-BR" altLang="en-US" sz="2000" b="1" dirty="0" smtClean="0">
                <a:latin typeface="Verdana" pitchFamily="34" charset="0"/>
              </a:rPr>
              <a:t>)</a:t>
            </a:r>
            <a:endParaRPr lang="pt-BR" altLang="en-US" sz="2000" b="1" dirty="0">
              <a:latin typeface="Verdana"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549" y="90872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928" y="2934081"/>
            <a:ext cx="2110918" cy="167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558" y="4653136"/>
            <a:ext cx="17145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864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ângulo 1"/>
          <p:cNvSpPr/>
          <p:nvPr/>
        </p:nvSpPr>
        <p:spPr>
          <a:xfrm>
            <a:off x="179512" y="548680"/>
            <a:ext cx="5976664" cy="6001643"/>
          </a:xfrm>
          <a:prstGeom prst="rect">
            <a:avLst/>
          </a:prstGeom>
        </p:spPr>
        <p:txBody>
          <a:bodyPr wrap="square">
            <a:spAutoFit/>
          </a:bodyPr>
          <a:lstStyle/>
          <a:p>
            <a:pPr algn="just"/>
            <a:r>
              <a:rPr lang="pt-BR" sz="1600" dirty="0"/>
              <a:t>– </a:t>
            </a:r>
            <a:r>
              <a:rPr lang="pt-BR" sz="1600" b="1" dirty="0"/>
              <a:t>Terceira Fase:</a:t>
            </a:r>
            <a:endParaRPr lang="pt-BR" sz="1600" dirty="0"/>
          </a:p>
          <a:p>
            <a:pPr algn="just"/>
            <a:r>
              <a:rPr lang="pt-BR" sz="1600" dirty="0"/>
              <a:t>Baseados nas conclusões de fase anterior em que as moças do grupo de referência tinham atitudes diferentes das do grupo de controle, os pesquisadores foram se afastando do estudo das melhores condições físicas de trabalho e passaram a estudar as Relações Humanas, pois a empresa apesar da sua política de pessoal aberta, pouco sabia sobre os fatores determinantes da atitudes das operárias em relação à supervisão, aos equipamentos de trabalho e a própria empresa.</a:t>
            </a:r>
          </a:p>
          <a:p>
            <a:pPr algn="just"/>
            <a:r>
              <a:rPr lang="pt-BR" sz="1600" dirty="0"/>
              <a:t>A partir de setembro de 1928 iniciou-se o programa de entrevistas, no setor de inspeção, seguindo-se no de operações e mais tarde nos demais setores de fábrica. A empresa através do programa de entrevistas pretendia obter maiores conhecimentos sobre as atitudes e sentimentos dos trabalhadores, bem como receber sugestões que pudessem ser aproveitados. Em fevereiro de 1929, devido à boa aceitação do programa, foi criada a Divisão de Pesquisas Industriais para absorver e ampliar o programa de pesquisa. Dos 40.000 empregados da fábrica, entre 1928 e 1930 foram entrevistados cerca de 21.000. O sistema de entrevista sofreu alteração, isto é, passou-se a adotar a técnica da entrevista não diretiva, na qual o operário se expressava livremente sem que o entrevistador interferisse ou estabelecesse um roteiro prévio. Nesta etapa, em que os trabalhadores foram entrevistados, revelou-se a existência de uma organização informal dos mesmos, com vistas a se protegerem do que julgavam ameaças da Administração ao seu bem-estar.</a:t>
            </a:r>
            <a:endParaRPr lang="en-US" sz="1600" dirty="0"/>
          </a:p>
        </p:txBody>
      </p:sp>
      <p:sp>
        <p:nvSpPr>
          <p:cNvPr id="3" name="Text Box 16"/>
          <p:cNvSpPr txBox="1">
            <a:spLocks noChangeArrowheads="1"/>
          </p:cNvSpPr>
          <p:nvPr/>
        </p:nvSpPr>
        <p:spPr bwMode="auto">
          <a:xfrm>
            <a:off x="908495" y="163423"/>
            <a:ext cx="72026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b="1" dirty="0">
                <a:latin typeface="Verdana" pitchFamily="34" charset="0"/>
              </a:rPr>
              <a:t>A Experiência de </a:t>
            </a:r>
            <a:r>
              <a:rPr lang="pt-BR" altLang="en-US" sz="2000" b="1" dirty="0" err="1" smtClean="0">
                <a:latin typeface="Verdana" pitchFamily="34" charset="0"/>
              </a:rPr>
              <a:t>Hawthorne</a:t>
            </a:r>
            <a:r>
              <a:rPr lang="pt-BR" altLang="en-US" sz="2000" b="1" dirty="0" smtClean="0">
                <a:latin typeface="Verdana" pitchFamily="34" charset="0"/>
              </a:rPr>
              <a:t> (Pesquisa de </a:t>
            </a:r>
            <a:r>
              <a:rPr lang="pt-BR" altLang="en-US" sz="2000" b="1" dirty="0" err="1" smtClean="0">
                <a:latin typeface="Verdana" pitchFamily="34" charset="0"/>
              </a:rPr>
              <a:t>Mayo</a:t>
            </a:r>
            <a:r>
              <a:rPr lang="pt-BR" altLang="en-US" sz="2000" b="1" dirty="0" smtClean="0">
                <a:latin typeface="Verdana" pitchFamily="34" charset="0"/>
              </a:rPr>
              <a:t>)</a:t>
            </a:r>
            <a:endParaRPr lang="pt-BR" altLang="en-US" sz="2000" b="1" dirty="0">
              <a:latin typeface="Verdana"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454" y="98487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928" y="2977804"/>
            <a:ext cx="2110918" cy="167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558" y="4653136"/>
            <a:ext cx="17145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264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ângulo 1"/>
          <p:cNvSpPr/>
          <p:nvPr/>
        </p:nvSpPr>
        <p:spPr>
          <a:xfrm>
            <a:off x="323528" y="980728"/>
            <a:ext cx="6161468" cy="5355312"/>
          </a:xfrm>
          <a:prstGeom prst="rect">
            <a:avLst/>
          </a:prstGeom>
        </p:spPr>
        <p:txBody>
          <a:bodyPr wrap="square">
            <a:spAutoFit/>
          </a:bodyPr>
          <a:lstStyle/>
          <a:p>
            <a:r>
              <a:rPr lang="pt-BR" b="1" dirty="0"/>
              <a:t>– Quarta fase:</a:t>
            </a:r>
            <a:endParaRPr lang="pt-BR" dirty="0"/>
          </a:p>
          <a:p>
            <a:r>
              <a:rPr lang="pt-BR" dirty="0"/>
              <a:t>A 4ª Fase iniciou-se em novembro de 1931 e durou até maio de 1932, tendo como objetivo analisar a organização informal dos operários. Para isso foi formado um grupo experimental, composto de nove soldadores e dois inspetores, sendo que eles eram observados por um pesquisador e entrevistados esporadicamente por outro, e seu pagamento era baseado na produção do grupo. Os pesquisadores notaram que os operários, após atingirem uma produção que julgavam ser a ideal, reduziam o ritmo de trabalho, informavam a sua produção de forma a deixar o excesso de um dia para compensar a falta em outro, em caso de excesso solicitavam pagamento. Basicamente o que os pesquisadores observaram, foi uma solidariedade grupal e uma uniformidade de sentimentos os operários.</a:t>
            </a:r>
          </a:p>
          <a:p>
            <a:r>
              <a:rPr lang="pt-BR" dirty="0"/>
              <a:t>Esta experiência foi suspensa em 1932, devido à crise de 1929, porém a 4ª Fase permitiu o estudo das Relações Humanas entre a organização formal de fábrica e a organização informal dos operários.</a:t>
            </a:r>
            <a:endParaRPr lang="pt-BR" dirty="0">
              <a:effectLst/>
            </a:endParaRPr>
          </a:p>
        </p:txBody>
      </p:sp>
      <p:sp>
        <p:nvSpPr>
          <p:cNvPr id="3" name="Text Box 16"/>
          <p:cNvSpPr txBox="1">
            <a:spLocks noChangeArrowheads="1"/>
          </p:cNvSpPr>
          <p:nvPr/>
        </p:nvSpPr>
        <p:spPr bwMode="auto">
          <a:xfrm>
            <a:off x="888457" y="179539"/>
            <a:ext cx="72026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b="1" dirty="0">
                <a:latin typeface="Verdana" pitchFamily="34" charset="0"/>
              </a:rPr>
              <a:t>A Experiência de </a:t>
            </a:r>
            <a:r>
              <a:rPr lang="pt-BR" altLang="en-US" sz="2000" b="1" dirty="0" err="1" smtClean="0">
                <a:latin typeface="Verdana" pitchFamily="34" charset="0"/>
              </a:rPr>
              <a:t>Hawthorne</a:t>
            </a:r>
            <a:r>
              <a:rPr lang="pt-BR" altLang="en-US" sz="2000" b="1" dirty="0" smtClean="0">
                <a:latin typeface="Verdana" pitchFamily="34" charset="0"/>
              </a:rPr>
              <a:t> (Pesquisa de </a:t>
            </a:r>
            <a:r>
              <a:rPr lang="pt-BR" altLang="en-US" sz="2000" b="1" dirty="0" err="1" smtClean="0">
                <a:latin typeface="Verdana" pitchFamily="34" charset="0"/>
              </a:rPr>
              <a:t>Mayo</a:t>
            </a:r>
            <a:r>
              <a:rPr lang="pt-BR" altLang="en-US" sz="2000" b="1" dirty="0" smtClean="0">
                <a:latin typeface="Verdana" pitchFamily="34" charset="0"/>
              </a:rPr>
              <a:t>)</a:t>
            </a:r>
            <a:endParaRPr lang="pt-BR" altLang="en-US" sz="2000" b="1" dirty="0">
              <a:latin typeface="Verdana"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454" y="98487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928" y="2977804"/>
            <a:ext cx="2110918" cy="167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558" y="4653136"/>
            <a:ext cx="17145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37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altLang="en-US" sz="3200" b="1" dirty="0">
                <a:latin typeface="Verdana" pitchFamily="34" charset="0"/>
              </a:rPr>
              <a:t>A Experiência de </a:t>
            </a:r>
            <a:r>
              <a:rPr lang="pt-BR" altLang="en-US" sz="3200" b="1" dirty="0" err="1">
                <a:latin typeface="Verdana" pitchFamily="34" charset="0"/>
              </a:rPr>
              <a:t>Hawthorne</a:t>
            </a:r>
            <a:r>
              <a:rPr lang="pt-BR" altLang="en-US" sz="3200" b="1" dirty="0">
                <a:latin typeface="Verdana" pitchFamily="34" charset="0"/>
              </a:rPr>
              <a:t> (Pesquisa de </a:t>
            </a:r>
            <a:r>
              <a:rPr lang="pt-BR" altLang="en-US" sz="3200" b="1" dirty="0" err="1">
                <a:latin typeface="Verdana" pitchFamily="34" charset="0"/>
              </a:rPr>
              <a:t>Mayo</a:t>
            </a:r>
            <a:r>
              <a:rPr lang="pt-BR" altLang="en-US" sz="3200" b="1" dirty="0">
                <a:latin typeface="Verdana" pitchFamily="34" charset="0"/>
              </a:rPr>
              <a:t>)</a:t>
            </a:r>
            <a:br>
              <a:rPr lang="pt-BR" altLang="en-US" sz="3200" b="1" dirty="0">
                <a:latin typeface="Verdana" pitchFamily="34" charset="0"/>
              </a:rPr>
            </a:br>
            <a:endParaRPr lang="en-US" sz="3200" dirty="0"/>
          </a:p>
        </p:txBody>
      </p:sp>
      <p:sp>
        <p:nvSpPr>
          <p:cNvPr id="3" name="Espaço Reservado para Conteúdo 2"/>
          <p:cNvSpPr>
            <a:spLocks noGrp="1"/>
          </p:cNvSpPr>
          <p:nvPr>
            <p:ph idx="1"/>
          </p:nvPr>
        </p:nvSpPr>
        <p:spPr/>
        <p:txBody>
          <a:bodyPr>
            <a:normAutofit fontScale="92500" lnSpcReduction="20000"/>
          </a:bodyPr>
          <a:lstStyle/>
          <a:p>
            <a:pPr algn="just"/>
            <a:r>
              <a:rPr lang="pt-BR" dirty="0" smtClean="0"/>
              <a:t>A experiência de </a:t>
            </a:r>
            <a:r>
              <a:rPr lang="pt-BR" dirty="0" err="1" smtClean="0"/>
              <a:t>Hawthorne</a:t>
            </a:r>
            <a:r>
              <a:rPr lang="pt-BR" dirty="0" smtClean="0"/>
              <a:t> teve seu mérito de demonstrar que a recompensa salarial – mesmo quando efetuada em bases justas ou generosas – não é o único fator decisivo na satisfação do trabalhador.</a:t>
            </a:r>
          </a:p>
          <a:p>
            <a:pPr algn="just"/>
            <a:r>
              <a:rPr lang="pt-BR" dirty="0" smtClean="0"/>
              <a:t>Elton </a:t>
            </a:r>
            <a:r>
              <a:rPr lang="pt-BR" dirty="0" err="1" smtClean="0"/>
              <a:t>Mayo</a:t>
            </a:r>
            <a:r>
              <a:rPr lang="pt-BR" dirty="0" smtClean="0"/>
              <a:t> (da Experiência de </a:t>
            </a:r>
            <a:r>
              <a:rPr lang="pt-BR" dirty="0" err="1" smtClean="0"/>
              <a:t>Hawthorne</a:t>
            </a:r>
            <a:r>
              <a:rPr lang="pt-BR" dirty="0" smtClean="0"/>
              <a:t>) e equipe propuseram uma nova teoria de motivação à </a:t>
            </a:r>
            <a:r>
              <a:rPr lang="pt-BR" i="1" dirty="0" smtClean="0"/>
              <a:t>homo </a:t>
            </a:r>
            <a:r>
              <a:rPr lang="pt-BR" i="1" dirty="0" err="1" smtClean="0"/>
              <a:t>economicus</a:t>
            </a:r>
            <a:r>
              <a:rPr lang="pt-BR" i="1" dirty="0" smtClean="0"/>
              <a:t> </a:t>
            </a:r>
            <a:r>
              <a:rPr lang="pt-BR" dirty="0" smtClean="0"/>
              <a:t>(da teoria clássica): o ser humano é motivado, não por estímulos salariais e econômicos, mas por recompensas sociais e simbólicas.</a:t>
            </a:r>
            <a:endParaRPr lang="en-US" dirty="0"/>
          </a:p>
        </p:txBody>
      </p:sp>
    </p:spTree>
    <p:extLst>
      <p:ext uri="{BB962C8B-B14F-4D97-AF65-F5344CB8AC3E}">
        <p14:creationId xmlns:p14="http://schemas.microsoft.com/office/powerpoint/2010/main" val="31315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068664299"/>
              </p:ext>
            </p:extLst>
          </p:nvPr>
        </p:nvGraphicFramePr>
        <p:xfrm>
          <a:off x="899592" y="1540084"/>
          <a:ext cx="7488832" cy="4737636"/>
        </p:xfrm>
        <a:graphic>
          <a:graphicData uri="http://schemas.openxmlformats.org/drawingml/2006/table">
            <a:tbl>
              <a:tblPr/>
              <a:tblGrid>
                <a:gridCol w="7488832"/>
              </a:tblGrid>
              <a:tr h="4525963">
                <a:tc>
                  <a:txBody>
                    <a:bodyPr/>
                    <a:lstStyle/>
                    <a:p>
                      <a:pPr marL="285750" indent="-285750" algn="just">
                        <a:buFont typeface="Arial" panose="020B0604020202020204" pitchFamily="34" charset="0"/>
                        <a:buChar char="•"/>
                      </a:pPr>
                      <a:r>
                        <a:rPr lang="pt-BR" sz="1800" dirty="0">
                          <a:effectLst/>
                          <a:latin typeface="Verdana"/>
                        </a:rPr>
                        <a:t>Conceito que se originou nos Estudos </a:t>
                      </a:r>
                      <a:r>
                        <a:rPr lang="pt-BR" sz="1800" dirty="0" err="1">
                          <a:effectLst/>
                          <a:latin typeface="Verdana"/>
                        </a:rPr>
                        <a:t>Hawthorne</a:t>
                      </a:r>
                      <a:r>
                        <a:rPr lang="pt-BR" sz="1800" dirty="0">
                          <a:effectLst/>
                          <a:latin typeface="Verdana"/>
                        </a:rPr>
                        <a:t> e que consiste numa mudança positiva do comportamento de um grupo de trabalhadores em relação aos objetivos de uma empresa devido ao fato de eles se sentirem valorizados pela gerência ou pela direção da mesma. </a:t>
                      </a:r>
                    </a:p>
                    <a:p>
                      <a:pPr marL="285750" indent="-285750" algn="just">
                        <a:buFont typeface="Arial" panose="020B0604020202020204" pitchFamily="34" charset="0"/>
                        <a:buChar char="•"/>
                      </a:pPr>
                      <a:r>
                        <a:rPr lang="pt-BR" sz="1800" dirty="0">
                          <a:effectLst/>
                          <a:latin typeface="Verdana"/>
                        </a:rPr>
                        <a:t>Esse comportamento ocorreu durante os experimentos realizados em </a:t>
                      </a:r>
                      <a:r>
                        <a:rPr lang="pt-BR" sz="1800" dirty="0" err="1">
                          <a:effectLst/>
                          <a:latin typeface="Verdana"/>
                        </a:rPr>
                        <a:t>Hawthorne</a:t>
                      </a:r>
                      <a:r>
                        <a:rPr lang="pt-BR" sz="1800" dirty="0">
                          <a:effectLst/>
                          <a:latin typeface="Verdana"/>
                        </a:rPr>
                        <a:t>, quando os pesquisadores passaram a ouvir os desabafos e as sugestões dos trabalhadores. Estes consideraram que o simples fato de estarem sendo ouvidos pela empresa – e algumas de suas sugestões postas em prática – tinha sido a melhor coisa que se fizera até então. </a:t>
                      </a:r>
                    </a:p>
                    <a:p>
                      <a:pPr marL="285750" indent="-285750" algn="just">
                        <a:buFont typeface="Arial" panose="020B0604020202020204" pitchFamily="34" charset="0"/>
                        <a:buChar char="•"/>
                      </a:pPr>
                      <a:r>
                        <a:rPr lang="pt-BR" sz="1800" dirty="0">
                          <a:effectLst/>
                          <a:latin typeface="Verdana"/>
                        </a:rPr>
                        <a:t>Os trabalhadores se sentiam valorizados também por terem sido selecionados para participar dos experimentos de </a:t>
                      </a:r>
                      <a:r>
                        <a:rPr lang="pt-BR" sz="1800" dirty="0" err="1">
                          <a:effectLst/>
                          <a:latin typeface="Verdana"/>
                        </a:rPr>
                        <a:t>Hawthorne</a:t>
                      </a:r>
                      <a:r>
                        <a:rPr lang="pt-BR" sz="1800" dirty="0">
                          <a:effectLst/>
                          <a:latin typeface="Verdana"/>
                        </a:rPr>
                        <a:t>: nas salas especiais onde estes se realizavam, a supervisão se exercia de uma forma muito menos opressiva e tirânica do que na fábrica.</a:t>
                      </a:r>
                    </a:p>
                  </a:txBody>
                  <a:tcPr marL="74196" marR="74196" marT="37098" marB="37098" anchor="ctr">
                    <a:lnL>
                      <a:noFill/>
                    </a:lnL>
                    <a:lnR>
                      <a:noFill/>
                    </a:lnR>
                    <a:lnT>
                      <a:noFill/>
                    </a:lnT>
                    <a:lnB>
                      <a:noFill/>
                    </a:lnB>
                  </a:tcPr>
                </a:tc>
              </a:tr>
            </a:tbl>
          </a:graphicData>
        </a:graphic>
      </p:graphicFrame>
      <p:sp>
        <p:nvSpPr>
          <p:cNvPr id="3" name="Rectangle 1"/>
          <p:cNvSpPr>
            <a:spLocks noChangeArrowheads="1"/>
          </p:cNvSpPr>
          <p:nvPr/>
        </p:nvSpPr>
        <p:spPr bwMode="auto">
          <a:xfrm>
            <a:off x="395536" y="611409"/>
            <a:ext cx="3946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Verdana" pitchFamily="34" charset="0"/>
                <a:cs typeface="Arial" pitchFamily="34" charset="0"/>
              </a:rPr>
              <a:t>EFEITO HAWTHORNE.</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92052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Text Box 3"/>
          <p:cNvSpPr txBox="1">
            <a:spLocks noChangeArrowheads="1"/>
          </p:cNvSpPr>
          <p:nvPr/>
        </p:nvSpPr>
        <p:spPr bwMode="auto">
          <a:xfrm>
            <a:off x="0" y="6594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pt-BR" altLang="en-US"/>
          </a:p>
        </p:txBody>
      </p:sp>
      <p:sp>
        <p:nvSpPr>
          <p:cNvPr id="289796" name="Text Box 4"/>
          <p:cNvSpPr txBox="1">
            <a:spLocks noChangeArrowheads="1"/>
          </p:cNvSpPr>
          <p:nvPr/>
        </p:nvSpPr>
        <p:spPr bwMode="auto">
          <a:xfrm>
            <a:off x="1920875" y="977900"/>
            <a:ext cx="5430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latin typeface="Verdana" pitchFamily="34" charset="0"/>
              </a:rPr>
              <a:t>Conclusões da Experiência de Hawthorne</a:t>
            </a:r>
          </a:p>
        </p:txBody>
      </p:sp>
      <p:sp>
        <p:nvSpPr>
          <p:cNvPr id="289797" name="Rectangle 5"/>
          <p:cNvSpPr>
            <a:spLocks noChangeArrowheads="1"/>
          </p:cNvSpPr>
          <p:nvPr/>
        </p:nvSpPr>
        <p:spPr bwMode="auto">
          <a:xfrm>
            <a:off x="1257300" y="1735138"/>
            <a:ext cx="6861175" cy="4221162"/>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buFontTx/>
              <a:buAutoNum type="arabicPeriod"/>
            </a:pPr>
            <a:endParaRPr lang="pt-BR" altLang="en-US" sz="1800" dirty="0">
              <a:latin typeface="Verdana" pitchFamily="34" charset="0"/>
            </a:endParaRPr>
          </a:p>
          <a:p>
            <a:pPr>
              <a:buFontTx/>
              <a:buAutoNum type="arabicPeriod"/>
            </a:pPr>
            <a:r>
              <a:rPr lang="pt-BR" altLang="en-US" sz="1800" dirty="0">
                <a:latin typeface="Verdana" pitchFamily="34" charset="0"/>
              </a:rPr>
              <a:t>O nível de produção é resultante da integração social.</a:t>
            </a:r>
          </a:p>
          <a:p>
            <a:pPr>
              <a:buFontTx/>
              <a:buAutoNum type="arabicPeriod"/>
            </a:pPr>
            <a:endParaRPr lang="pt-BR" altLang="en-US" sz="1800" dirty="0">
              <a:latin typeface="Verdana" pitchFamily="34" charset="0"/>
            </a:endParaRPr>
          </a:p>
          <a:p>
            <a:pPr>
              <a:buFontTx/>
              <a:buAutoNum type="arabicPeriod"/>
            </a:pPr>
            <a:r>
              <a:rPr lang="pt-BR" altLang="en-US" sz="1800" dirty="0">
                <a:latin typeface="Verdana" pitchFamily="34" charset="0"/>
              </a:rPr>
              <a:t>Comportamento social dos empregados.</a:t>
            </a:r>
          </a:p>
          <a:p>
            <a:pPr>
              <a:buFontTx/>
              <a:buAutoNum type="arabicPeriod"/>
            </a:pPr>
            <a:endParaRPr lang="pt-BR" altLang="en-US" sz="1800" dirty="0">
              <a:latin typeface="Verdana" pitchFamily="34" charset="0"/>
            </a:endParaRPr>
          </a:p>
          <a:p>
            <a:pPr>
              <a:buFontTx/>
              <a:buAutoNum type="arabicPeriod"/>
            </a:pPr>
            <a:r>
              <a:rPr lang="pt-BR" altLang="en-US" sz="1800" dirty="0">
                <a:latin typeface="Verdana" pitchFamily="34" charset="0"/>
              </a:rPr>
              <a:t>Recompensas e sanções sociais.</a:t>
            </a:r>
          </a:p>
          <a:p>
            <a:pPr>
              <a:buFontTx/>
              <a:buAutoNum type="arabicPeriod"/>
            </a:pPr>
            <a:endParaRPr lang="pt-BR" altLang="en-US" sz="1800" dirty="0">
              <a:latin typeface="Verdana" pitchFamily="34" charset="0"/>
            </a:endParaRPr>
          </a:p>
          <a:p>
            <a:pPr>
              <a:buFontTx/>
              <a:buAutoNum type="arabicPeriod"/>
            </a:pPr>
            <a:r>
              <a:rPr lang="pt-BR" altLang="en-US" sz="1800" dirty="0">
                <a:latin typeface="Verdana" pitchFamily="34" charset="0"/>
              </a:rPr>
              <a:t>Grupos informais.</a:t>
            </a:r>
          </a:p>
          <a:p>
            <a:pPr>
              <a:buFontTx/>
              <a:buAutoNum type="arabicPeriod"/>
            </a:pPr>
            <a:endParaRPr lang="pt-BR" altLang="en-US" sz="1800" dirty="0">
              <a:latin typeface="Verdana" pitchFamily="34" charset="0"/>
            </a:endParaRPr>
          </a:p>
          <a:p>
            <a:pPr>
              <a:buFontTx/>
              <a:buAutoNum type="arabicPeriod"/>
            </a:pPr>
            <a:r>
              <a:rPr lang="pt-BR" altLang="en-US" sz="1800" dirty="0">
                <a:latin typeface="Verdana" pitchFamily="34" charset="0"/>
              </a:rPr>
              <a:t>Relações humanas.</a:t>
            </a:r>
          </a:p>
          <a:p>
            <a:pPr>
              <a:buFontTx/>
              <a:buAutoNum type="arabicPeriod"/>
            </a:pPr>
            <a:endParaRPr lang="pt-BR" altLang="en-US" sz="1800" dirty="0">
              <a:latin typeface="Verdana" pitchFamily="34" charset="0"/>
            </a:endParaRPr>
          </a:p>
          <a:p>
            <a:pPr>
              <a:buFontTx/>
              <a:buAutoNum type="arabicPeriod"/>
            </a:pPr>
            <a:r>
              <a:rPr lang="pt-BR" altLang="en-US" sz="1800" dirty="0">
                <a:latin typeface="Verdana" pitchFamily="34" charset="0"/>
              </a:rPr>
              <a:t>Importância do conteúdo do cargo.</a:t>
            </a:r>
          </a:p>
          <a:p>
            <a:pPr>
              <a:buFontTx/>
              <a:buAutoNum type="arabicPeriod"/>
            </a:pPr>
            <a:endParaRPr lang="pt-BR" altLang="en-US" sz="1800" dirty="0">
              <a:latin typeface="Verdana" pitchFamily="34" charset="0"/>
            </a:endParaRPr>
          </a:p>
          <a:p>
            <a:pPr>
              <a:buFontTx/>
              <a:buAutoNum type="arabicPeriod"/>
            </a:pPr>
            <a:r>
              <a:rPr lang="pt-BR" altLang="en-US" sz="1800" dirty="0">
                <a:latin typeface="Verdana" pitchFamily="34" charset="0"/>
              </a:rPr>
              <a:t>Ênfase nos aspectos emocionais.</a:t>
            </a:r>
          </a:p>
          <a:p>
            <a:endParaRPr lang="pt-BR" altLang="en-US" sz="1800" dirty="0">
              <a:latin typeface="Verdana" pitchFamily="34" charset="0"/>
            </a:endParaRPr>
          </a:p>
        </p:txBody>
      </p:sp>
    </p:spTree>
    <p:extLst>
      <p:ext uri="{BB962C8B-B14F-4D97-AF65-F5344CB8AC3E}">
        <p14:creationId xmlns:p14="http://schemas.microsoft.com/office/powerpoint/2010/main" val="2941701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052736" y="-171400"/>
            <a:ext cx="13011150" cy="7315200"/>
          </a:xfrm>
          <a:prstGeom prst="rect">
            <a:avLst/>
          </a:prstGeom>
        </p:spPr>
      </p:pic>
      <p:sp>
        <p:nvSpPr>
          <p:cNvPr id="3" name="CaixaDeTexto 2"/>
          <p:cNvSpPr txBox="1"/>
          <p:nvPr/>
        </p:nvSpPr>
        <p:spPr>
          <a:xfrm>
            <a:off x="1979712" y="1124744"/>
            <a:ext cx="2246705" cy="369332"/>
          </a:xfrm>
          <a:prstGeom prst="rect">
            <a:avLst/>
          </a:prstGeom>
          <a:noFill/>
        </p:spPr>
        <p:txBody>
          <a:bodyPr wrap="none" rtlCol="0">
            <a:spAutoFit/>
          </a:bodyPr>
          <a:lstStyle/>
          <a:p>
            <a:r>
              <a:rPr lang="pt-BR" dirty="0" smtClean="0"/>
              <a:t>DEBATE DO DIA 01/09</a:t>
            </a:r>
            <a:endParaRPr lang="pt-BR" dirty="0"/>
          </a:p>
        </p:txBody>
      </p:sp>
      <p:sp>
        <p:nvSpPr>
          <p:cNvPr id="4" name="CaixaDeTexto 3"/>
          <p:cNvSpPr txBox="1"/>
          <p:nvPr/>
        </p:nvSpPr>
        <p:spPr>
          <a:xfrm>
            <a:off x="6084168" y="4509120"/>
            <a:ext cx="2206053" cy="369332"/>
          </a:xfrm>
          <a:prstGeom prst="rect">
            <a:avLst/>
          </a:prstGeom>
          <a:noFill/>
        </p:spPr>
        <p:txBody>
          <a:bodyPr wrap="none" rtlCol="0">
            <a:spAutoFit/>
          </a:bodyPr>
          <a:lstStyle/>
          <a:p>
            <a:r>
              <a:rPr lang="pt-BR" dirty="0" smtClean="0"/>
              <a:t>2 GRUPOS POR TEMA</a:t>
            </a:r>
            <a:endParaRPr lang="pt-BR" dirty="0"/>
          </a:p>
        </p:txBody>
      </p:sp>
      <p:sp>
        <p:nvSpPr>
          <p:cNvPr id="5" name="Chave direita 4"/>
          <p:cNvSpPr/>
          <p:nvPr/>
        </p:nvSpPr>
        <p:spPr>
          <a:xfrm>
            <a:off x="5364088" y="4293096"/>
            <a:ext cx="576064"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4171309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70426" y="764704"/>
            <a:ext cx="7776864" cy="5632311"/>
          </a:xfrm>
          <a:prstGeom prst="rect">
            <a:avLst/>
          </a:prstGeom>
        </p:spPr>
        <p:txBody>
          <a:bodyPr wrap="square">
            <a:spAutoFit/>
          </a:bodyPr>
          <a:lstStyle/>
          <a:p>
            <a:pPr algn="just"/>
            <a:r>
              <a:rPr lang="pt-BR" sz="2400" b="1" dirty="0"/>
              <a:t>Conclusão da experiência:</a:t>
            </a:r>
            <a:endParaRPr lang="pt-BR" sz="2400" dirty="0"/>
          </a:p>
          <a:p>
            <a:pPr marL="285750" indent="-285750" algn="just">
              <a:buFont typeface="Arial" panose="020B0604020202020204" pitchFamily="34" charset="0"/>
              <a:buChar char="•"/>
            </a:pPr>
            <a:r>
              <a:rPr lang="pt-BR" sz="2400" dirty="0"/>
              <a:t>O nível de produção é determinado pela integração social e não pela capacidade física dos operários. O comportamento do indivíduo se apoia totalmente no grupo (agem como parte do grupo).</a:t>
            </a:r>
          </a:p>
          <a:p>
            <a:pPr marL="285750" indent="-285750" algn="just">
              <a:buFont typeface="Arial" panose="020B0604020202020204" pitchFamily="34" charset="0"/>
              <a:buChar char="•"/>
            </a:pPr>
            <a:r>
              <a:rPr lang="pt-BR" sz="2400" dirty="0"/>
              <a:t>O comportamento dos trabalhadores está condicionado às normas padrões sociais (agem de modo a obter recompensas sociais ou a não obter sanções sociais).</a:t>
            </a:r>
          </a:p>
          <a:p>
            <a:pPr marL="285750" indent="-285750" algn="just">
              <a:buFont typeface="Arial" panose="020B0604020202020204" pitchFamily="34" charset="0"/>
              <a:buChar char="•"/>
            </a:pPr>
            <a:r>
              <a:rPr lang="pt-BR" sz="2400" dirty="0"/>
              <a:t>A empresa passou a ser vista como um conjunto de grupos sociais informais, cuja estrutura nem sempre coincide com a organização formal.</a:t>
            </a:r>
          </a:p>
          <a:p>
            <a:pPr marL="285750" indent="-285750" algn="just">
              <a:buFont typeface="Arial" panose="020B0604020202020204" pitchFamily="34" charset="0"/>
              <a:buChar char="•"/>
            </a:pPr>
            <a:r>
              <a:rPr lang="pt-BR" sz="2400" dirty="0"/>
              <a:t>A existência de grupos sociais que se mantém em constante interação social dentro da empresa.</a:t>
            </a:r>
          </a:p>
          <a:p>
            <a:pPr marL="285750" indent="-285750" algn="just">
              <a:buFont typeface="Arial" panose="020B0604020202020204" pitchFamily="34" charset="0"/>
              <a:buChar char="•"/>
            </a:pPr>
            <a:r>
              <a:rPr lang="pt-BR" sz="2400" dirty="0"/>
              <a:t>Os elementos emocionais e mesmo irracionais passam a merecer uma maior atenção.</a:t>
            </a:r>
            <a:endParaRPr lang="pt-BR" sz="2400" dirty="0">
              <a:effectLst/>
            </a:endParaRPr>
          </a:p>
        </p:txBody>
      </p:sp>
    </p:spTree>
    <p:extLst>
      <p:ext uri="{BB962C8B-B14F-4D97-AF65-F5344CB8AC3E}">
        <p14:creationId xmlns:p14="http://schemas.microsoft.com/office/powerpoint/2010/main" val="31398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4"/>
          <p:cNvSpPr>
            <a:spLocks noGrp="1"/>
          </p:cNvSpPr>
          <p:nvPr>
            <p:ph type="ftr" sz="quarter" idx="11"/>
          </p:nvPr>
        </p:nvSpPr>
        <p:spPr>
          <a:xfrm>
            <a:off x="827584" y="6172200"/>
            <a:ext cx="7315200" cy="457200"/>
          </a:xfr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tLang="en-US" sz="1400"/>
              <a:t>Fonte: Araujo, Luis César G. de. TGA - Teoria Geral da Administração; aplicação e resultados nas empresas brasileiras. São Paulo: Atlas, 2004.</a:t>
            </a:r>
          </a:p>
        </p:txBody>
      </p:sp>
      <p:sp>
        <p:nvSpPr>
          <p:cNvPr id="3" name="Rectangle 2"/>
          <p:cNvSpPr txBox="1">
            <a:spLocks noChangeArrowheads="1"/>
          </p:cNvSpPr>
          <p:nvPr/>
        </p:nvSpPr>
        <p:spPr>
          <a:xfrm>
            <a:off x="751384" y="5334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en-US" b="1" smtClean="0"/>
              <a:t>Abordagem Comportamental</a:t>
            </a:r>
            <a:endParaRPr lang="pt-PT" altLang="en-US" b="1" smtClean="0"/>
          </a:p>
        </p:txBody>
      </p:sp>
      <p:sp>
        <p:nvSpPr>
          <p:cNvPr id="4" name="Rectangle 3"/>
          <p:cNvSpPr txBox="1">
            <a:spLocks noChangeArrowheads="1"/>
          </p:cNvSpPr>
          <p:nvPr/>
        </p:nvSpPr>
        <p:spPr>
          <a:xfrm>
            <a:off x="827584" y="1752600"/>
            <a:ext cx="74676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pt-PT" sz="3600" u="sng" dirty="0" smtClean="0">
                <a:cs typeface="Courier New" pitchFamily="49" charset="0"/>
              </a:rPr>
              <a:t>Os estudos de </a:t>
            </a:r>
            <a:r>
              <a:rPr lang="pt-PT" sz="3600" u="sng" dirty="0" err="1" smtClean="0">
                <a:cs typeface="Courier New" pitchFamily="49" charset="0"/>
              </a:rPr>
              <a:t>Hawthorne</a:t>
            </a:r>
            <a:endParaRPr lang="pt-PT" sz="3600" u="sng" dirty="0" smtClean="0">
              <a:cs typeface="Courier New" pitchFamily="49" charset="0"/>
            </a:endParaRPr>
          </a:p>
          <a:p>
            <a:pPr algn="just">
              <a:buFont typeface="Wingdings" pitchFamily="2" charset="2"/>
              <a:buNone/>
              <a:defRPr/>
            </a:pPr>
            <a:endParaRPr lang="pt-BR" sz="3600" u="sng" dirty="0" smtClean="0">
              <a:cs typeface="Courier New" pitchFamily="49" charset="0"/>
            </a:endParaRPr>
          </a:p>
          <a:p>
            <a:pPr lvl="1" algn="just">
              <a:defRPr/>
            </a:pPr>
            <a:r>
              <a:rPr lang="pt-PT" b="1" i="1" dirty="0" smtClean="0">
                <a:cs typeface="Courier New" pitchFamily="49" charset="0"/>
              </a:rPr>
              <a:t>Contribuição</a:t>
            </a:r>
            <a:r>
              <a:rPr lang="pt-PT" i="1" dirty="0" smtClean="0">
                <a:cs typeface="Courier New" pitchFamily="49" charset="0"/>
              </a:rPr>
              <a:t>: alteração, ainda que parcial, das atitudes dos gestores em relação aos trabalhadores.  </a:t>
            </a:r>
            <a:endParaRPr lang="pt-BR" i="1" dirty="0" smtClean="0">
              <a:cs typeface="Courier New" pitchFamily="49" charset="0"/>
            </a:endParaRPr>
          </a:p>
        </p:txBody>
      </p:sp>
    </p:spTree>
    <p:extLst>
      <p:ext uri="{BB962C8B-B14F-4D97-AF65-F5344CB8AC3E}">
        <p14:creationId xmlns:p14="http://schemas.microsoft.com/office/powerpoint/2010/main" val="3010767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Contribuições da Teoria das Relações Humanas</a:t>
            </a:r>
            <a:endParaRPr lang="en-US" dirty="0"/>
          </a:p>
        </p:txBody>
      </p:sp>
      <p:sp>
        <p:nvSpPr>
          <p:cNvPr id="4" name="Espaço Reservado para Conteúdo 3"/>
          <p:cNvSpPr>
            <a:spLocks noGrp="1"/>
          </p:cNvSpPr>
          <p:nvPr>
            <p:ph idx="1"/>
          </p:nvPr>
        </p:nvSpPr>
        <p:spPr>
          <a:xfrm>
            <a:off x="457200" y="1600200"/>
            <a:ext cx="8229600" cy="4745915"/>
          </a:xfrm>
          <a:prstGeom prst="rect">
            <a:avLst/>
          </a:prstGeom>
        </p:spPr>
        <p:txBody>
          <a:bodyPr wrap="square">
            <a:spAutoFit/>
          </a:bodyPr>
          <a:lstStyle/>
          <a:p>
            <a:pPr algn="just"/>
            <a:r>
              <a:rPr lang="en-US" sz="2400" dirty="0" smtClean="0"/>
              <a:t>O </a:t>
            </a:r>
            <a:r>
              <a:rPr lang="en-US" sz="2400" dirty="0" err="1" smtClean="0"/>
              <a:t>advento</a:t>
            </a:r>
            <a:r>
              <a:rPr lang="en-US" sz="2400" dirty="0" smtClean="0"/>
              <a:t> da </a:t>
            </a:r>
            <a:r>
              <a:rPr lang="en-US" sz="2400" dirty="0" err="1" smtClean="0"/>
              <a:t>Teoria</a:t>
            </a:r>
            <a:r>
              <a:rPr lang="en-US" sz="2400" dirty="0" smtClean="0"/>
              <a:t> das </a:t>
            </a:r>
            <a:r>
              <a:rPr lang="en-US" sz="2400" dirty="0" err="1" smtClean="0"/>
              <a:t>Relações</a:t>
            </a:r>
            <a:r>
              <a:rPr lang="en-US" sz="2400" dirty="0" smtClean="0"/>
              <a:t> </a:t>
            </a:r>
            <a:r>
              <a:rPr lang="en-US" sz="2400" dirty="0" err="1" smtClean="0"/>
              <a:t>Humanas</a:t>
            </a:r>
            <a:r>
              <a:rPr lang="en-US" sz="2400" dirty="0" smtClean="0"/>
              <a:t> </a:t>
            </a:r>
            <a:r>
              <a:rPr lang="en-US" sz="2400" dirty="0" err="1" smtClean="0"/>
              <a:t>trouxe</a:t>
            </a:r>
            <a:r>
              <a:rPr lang="en-US" sz="2400" dirty="0" smtClean="0"/>
              <a:t> </a:t>
            </a:r>
            <a:r>
              <a:rPr lang="en-US" sz="2400" dirty="0" err="1" smtClean="0"/>
              <a:t>uma</a:t>
            </a:r>
            <a:r>
              <a:rPr lang="en-US" sz="2400" dirty="0" smtClean="0"/>
              <a:t> nova </a:t>
            </a:r>
            <a:r>
              <a:rPr lang="en-US" sz="2400" dirty="0" err="1" smtClean="0"/>
              <a:t>linguagem</a:t>
            </a:r>
            <a:r>
              <a:rPr lang="en-US" sz="2400" dirty="0" smtClean="0"/>
              <a:t> que </a:t>
            </a:r>
            <a:r>
              <a:rPr lang="en-US" sz="2400" dirty="0" err="1" smtClean="0"/>
              <a:t>passou</a:t>
            </a:r>
            <a:r>
              <a:rPr lang="en-US" sz="2400" dirty="0" smtClean="0"/>
              <a:t> a </a:t>
            </a:r>
            <a:r>
              <a:rPr lang="en-US" sz="2400" dirty="0" err="1" smtClean="0"/>
              <a:t>dominar</a:t>
            </a:r>
            <a:r>
              <a:rPr lang="en-US" sz="2400" dirty="0" smtClean="0"/>
              <a:t> o </a:t>
            </a:r>
            <a:r>
              <a:rPr lang="en-US" sz="2400" dirty="0" err="1" smtClean="0"/>
              <a:t>repertório</a:t>
            </a:r>
            <a:r>
              <a:rPr lang="en-US" sz="2400" dirty="0" smtClean="0"/>
              <a:t> </a:t>
            </a:r>
            <a:r>
              <a:rPr lang="en-US" sz="2400" dirty="0" err="1" smtClean="0"/>
              <a:t>administrativo</a:t>
            </a:r>
            <a:r>
              <a:rPr lang="en-US" sz="2400" dirty="0" smtClean="0"/>
              <a:t>: </a:t>
            </a:r>
            <a:r>
              <a:rPr lang="en-US" sz="2400" b="1" dirty="0" err="1" smtClean="0"/>
              <a:t>motivação</a:t>
            </a:r>
            <a:r>
              <a:rPr lang="en-US" sz="2400" b="1" dirty="0" smtClean="0"/>
              <a:t>, </a:t>
            </a:r>
            <a:r>
              <a:rPr lang="en-US" sz="2400" b="1" dirty="0" err="1" smtClean="0"/>
              <a:t>liderança</a:t>
            </a:r>
            <a:r>
              <a:rPr lang="en-US" sz="2400" b="1" dirty="0" smtClean="0"/>
              <a:t>, </a:t>
            </a:r>
            <a:r>
              <a:rPr lang="en-US" sz="2400" b="1" dirty="0" err="1" smtClean="0"/>
              <a:t>organização</a:t>
            </a:r>
            <a:r>
              <a:rPr lang="en-US" sz="2400" b="1" dirty="0" smtClean="0"/>
              <a:t> informal, </a:t>
            </a:r>
            <a:r>
              <a:rPr lang="en-US" sz="2400" b="1" dirty="0" err="1" smtClean="0"/>
              <a:t>dinâmica</a:t>
            </a:r>
            <a:r>
              <a:rPr lang="en-US" sz="2400" b="1" dirty="0" smtClean="0"/>
              <a:t> de </a:t>
            </a:r>
            <a:r>
              <a:rPr lang="en-US" sz="2400" b="1" dirty="0" err="1" smtClean="0"/>
              <a:t>grupo</a:t>
            </a:r>
            <a:r>
              <a:rPr lang="en-US" sz="2400" b="1" dirty="0" smtClean="0"/>
              <a:t> </a:t>
            </a:r>
            <a:r>
              <a:rPr lang="en-US" sz="2400" dirty="0" smtClean="0"/>
              <a:t>etc.</a:t>
            </a:r>
          </a:p>
          <a:p>
            <a:pPr algn="just"/>
            <a:r>
              <a:rPr lang="pt-BR" sz="2400" dirty="0" smtClean="0"/>
              <a:t>Os conceitos clássicos de autoridade, </a:t>
            </a:r>
            <a:r>
              <a:rPr lang="pt-BR" sz="2400" b="1" dirty="0" smtClean="0"/>
              <a:t>hierarquia, racionalização do trabalho, departamentalização passam a ser contestados</a:t>
            </a:r>
            <a:r>
              <a:rPr lang="pt-BR" sz="2400" dirty="0" smtClean="0"/>
              <a:t>. Essa revolução da administração ocorreu nos prenúncios da Segunda Guerra Mundial. A ênfase nas tarefas e na estrutura é substituída pela ênfase nas pessoas.</a:t>
            </a:r>
          </a:p>
          <a:p>
            <a:pPr algn="just"/>
            <a:r>
              <a:rPr lang="pt-BR" sz="2400" dirty="0" smtClean="0"/>
              <a:t>Com a teoria da relações humanas  surge uma nova concepção sobre na natureza do homem: o homem social.</a:t>
            </a:r>
          </a:p>
          <a:p>
            <a:pPr algn="just"/>
            <a:r>
              <a:rPr lang="pt-BR" sz="2400" dirty="0" smtClean="0"/>
              <a:t>Desenvolvimento da Gestão de Pessoas dentro das empresas.</a:t>
            </a:r>
            <a:endParaRPr lang="en-US" sz="2400" dirty="0"/>
          </a:p>
        </p:txBody>
      </p:sp>
    </p:spTree>
    <p:extLst>
      <p:ext uri="{BB962C8B-B14F-4D97-AF65-F5344CB8AC3E}">
        <p14:creationId xmlns:p14="http://schemas.microsoft.com/office/powerpoint/2010/main" val="11175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Text Box 3"/>
          <p:cNvSpPr txBox="1">
            <a:spLocks noChangeArrowheads="1"/>
          </p:cNvSpPr>
          <p:nvPr/>
        </p:nvSpPr>
        <p:spPr bwMode="auto">
          <a:xfrm>
            <a:off x="0" y="6594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pt-BR" altLang="en-US"/>
          </a:p>
        </p:txBody>
      </p:sp>
      <p:sp>
        <p:nvSpPr>
          <p:cNvPr id="290820" name="Text Box 4"/>
          <p:cNvSpPr txBox="1">
            <a:spLocks noChangeArrowheads="1"/>
          </p:cNvSpPr>
          <p:nvPr/>
        </p:nvSpPr>
        <p:spPr bwMode="auto">
          <a:xfrm>
            <a:off x="1863725" y="820738"/>
            <a:ext cx="55739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dirty="0">
                <a:latin typeface="Verdana" pitchFamily="34" charset="0"/>
              </a:rPr>
              <a:t>A Civilização Industrializada e o </a:t>
            </a:r>
            <a:r>
              <a:rPr lang="pt-BR" altLang="en-US" sz="2000" dirty="0" smtClean="0">
                <a:latin typeface="Verdana" pitchFamily="34" charset="0"/>
              </a:rPr>
              <a:t>Homem:</a:t>
            </a:r>
            <a:endParaRPr lang="pt-BR" altLang="en-US" sz="2000" dirty="0">
              <a:latin typeface="Verdana" pitchFamily="34" charset="0"/>
            </a:endParaRPr>
          </a:p>
        </p:txBody>
      </p:sp>
      <p:sp>
        <p:nvSpPr>
          <p:cNvPr id="290821" name="Rectangle 5"/>
          <p:cNvSpPr>
            <a:spLocks noChangeArrowheads="1"/>
          </p:cNvSpPr>
          <p:nvPr/>
        </p:nvSpPr>
        <p:spPr bwMode="auto">
          <a:xfrm>
            <a:off x="184150" y="1556792"/>
            <a:ext cx="8492306" cy="3693319"/>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buFont typeface="Arial" panose="020B0604020202020204" pitchFamily="34" charset="0"/>
              <a:buChar char="•"/>
            </a:pPr>
            <a:r>
              <a:rPr lang="pt-BR" sz="1800" u="sng" dirty="0"/>
              <a:t>Nível de produção é resultante da integração social</a:t>
            </a:r>
            <a:r>
              <a:rPr lang="pt-BR" sz="1800" dirty="0"/>
              <a:t>: a capacidade física não terá eficiência se o indivíduo sofrer desajuste social.</a:t>
            </a:r>
          </a:p>
          <a:p>
            <a:pPr>
              <a:buFont typeface="Arial" panose="020B0604020202020204" pitchFamily="34" charset="0"/>
              <a:buChar char="•"/>
            </a:pPr>
            <a:r>
              <a:rPr lang="pt-BR" sz="1800" u="sng" dirty="0"/>
              <a:t>Comportamento social dos indivíduos</a:t>
            </a:r>
            <a:r>
              <a:rPr lang="pt-BR" sz="1800" dirty="0"/>
              <a:t>: o comportamento do indivíduo se apoia totalmente no grupo.</a:t>
            </a:r>
          </a:p>
          <a:p>
            <a:pPr>
              <a:buFont typeface="Arial" panose="020B0604020202020204" pitchFamily="34" charset="0"/>
              <a:buChar char="•"/>
            </a:pPr>
            <a:r>
              <a:rPr lang="pt-BR" sz="1800" u="sng" dirty="0"/>
              <a:t>Recompensas ou sanções sociais</a:t>
            </a:r>
            <a:r>
              <a:rPr lang="pt-BR" sz="1800" dirty="0"/>
              <a:t>: o operário que produzir acima ou abaixo da médio do grupo, perderia o respeito perante seus colegas.</a:t>
            </a:r>
          </a:p>
          <a:p>
            <a:pPr>
              <a:buFont typeface="Arial" panose="020B0604020202020204" pitchFamily="34" charset="0"/>
              <a:buChar char="•"/>
            </a:pPr>
            <a:r>
              <a:rPr lang="pt-BR" sz="1800" u="sng" dirty="0"/>
              <a:t>Grupos informais</a:t>
            </a:r>
            <a:r>
              <a:rPr lang="pt-BR" sz="1800" dirty="0"/>
              <a:t>: definem suas próprias normas dentro do grupo.</a:t>
            </a:r>
          </a:p>
          <a:p>
            <a:pPr>
              <a:buFont typeface="Arial" panose="020B0604020202020204" pitchFamily="34" charset="0"/>
              <a:buChar char="•"/>
            </a:pPr>
            <a:r>
              <a:rPr lang="pt-BR" sz="1800" u="sng" dirty="0"/>
              <a:t>Relações Humanas</a:t>
            </a:r>
            <a:r>
              <a:rPr lang="pt-BR" sz="1800" dirty="0"/>
              <a:t>: ações e atitudes desenvolvidas pelo contato entre pessoas e grupos.</a:t>
            </a:r>
          </a:p>
          <a:p>
            <a:pPr>
              <a:buFont typeface="Arial" panose="020B0604020202020204" pitchFamily="34" charset="0"/>
              <a:buChar char="•"/>
            </a:pPr>
            <a:r>
              <a:rPr lang="pt-BR" sz="1800" u="sng" dirty="0"/>
              <a:t>Importância do conteúdo do cargo</a:t>
            </a:r>
            <a:r>
              <a:rPr lang="pt-BR" sz="1800" dirty="0"/>
              <a:t>: trabalhos simples e repetitivos, tornam-se monótonos e cansativos, reduzindo a eficiência.</a:t>
            </a:r>
          </a:p>
          <a:p>
            <a:pPr>
              <a:buFont typeface="Arial" panose="020B0604020202020204" pitchFamily="34" charset="0"/>
              <a:buChar char="•"/>
            </a:pPr>
            <a:r>
              <a:rPr lang="pt-BR" sz="1800" u="sng" dirty="0"/>
              <a:t>Ênfase nos aspectos emocionais</a:t>
            </a:r>
            <a:r>
              <a:rPr lang="pt-BR" sz="1800" dirty="0"/>
              <a:t>: organização informal.</a:t>
            </a:r>
          </a:p>
          <a:p>
            <a:pPr>
              <a:buFont typeface="Arial" panose="020B0604020202020204" pitchFamily="34" charset="0"/>
              <a:buChar char="•"/>
            </a:pPr>
            <a:endParaRPr lang="pt-BR" altLang="en-US" sz="1800" dirty="0">
              <a:latin typeface="Verdana" pitchFamily="34" charset="0"/>
            </a:endParaRPr>
          </a:p>
        </p:txBody>
      </p:sp>
    </p:spTree>
    <p:extLst>
      <p:ext uri="{BB962C8B-B14F-4D97-AF65-F5344CB8AC3E}">
        <p14:creationId xmlns:p14="http://schemas.microsoft.com/office/powerpoint/2010/main" val="105932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7" name="Rectangle 3"/>
          <p:cNvSpPr>
            <a:spLocks noChangeArrowheads="1"/>
          </p:cNvSpPr>
          <p:nvPr/>
        </p:nvSpPr>
        <p:spPr bwMode="auto">
          <a:xfrm>
            <a:off x="957263" y="830263"/>
            <a:ext cx="27045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ltLang="en-US" sz="1400" b="1" dirty="0">
              <a:solidFill>
                <a:srgbClr val="FF3300"/>
              </a:solidFill>
              <a:latin typeface="Tahoma" pitchFamily="34" charset="0"/>
              <a:cs typeface="Times New Roman" pitchFamily="18" charset="0"/>
            </a:endParaRPr>
          </a:p>
          <a:p>
            <a:r>
              <a:rPr lang="pt-BR" altLang="en-US" sz="2800" b="1" dirty="0">
                <a:solidFill>
                  <a:srgbClr val="FF3300"/>
                </a:solidFill>
                <a:latin typeface="Tahoma" pitchFamily="34" charset="0"/>
                <a:cs typeface="Times New Roman" pitchFamily="18" charset="0"/>
              </a:rPr>
              <a:t>O moral baixo</a:t>
            </a:r>
          </a:p>
        </p:txBody>
      </p:sp>
      <p:sp>
        <p:nvSpPr>
          <p:cNvPr id="374788" name="Text Box 4"/>
          <p:cNvSpPr txBox="1">
            <a:spLocks noChangeArrowheads="1"/>
          </p:cNvSpPr>
          <p:nvPr/>
        </p:nvSpPr>
        <p:spPr bwMode="auto">
          <a:xfrm>
            <a:off x="679450" y="2500313"/>
            <a:ext cx="8012113"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Marcelo Tupinambá é um gerente extremamente preocupado</a:t>
            </a:r>
          </a:p>
          <a:p>
            <a:r>
              <a:rPr lang="pt-BR" altLang="en-US" sz="2000">
                <a:solidFill>
                  <a:srgbClr val="FF3300"/>
                </a:solidFill>
                <a:latin typeface="Verdana" pitchFamily="34" charset="0"/>
              </a:rPr>
              <a:t> com a satisfação de seus funcionários. Nos últimos tempos,</a:t>
            </a:r>
          </a:p>
          <a:p>
            <a:r>
              <a:rPr lang="pt-BR" altLang="en-US" sz="2000">
                <a:solidFill>
                  <a:srgbClr val="FF3300"/>
                </a:solidFill>
                <a:latin typeface="Verdana" pitchFamily="34" charset="0"/>
              </a:rPr>
              <a:t>Marcelo tem notado forte angústia entre seus subordinados,</a:t>
            </a:r>
          </a:p>
          <a:p>
            <a:r>
              <a:rPr lang="pt-BR" altLang="en-US" sz="2000">
                <a:solidFill>
                  <a:srgbClr val="FF3300"/>
                </a:solidFill>
                <a:latin typeface="Verdana" pitchFamily="34" charset="0"/>
              </a:rPr>
              <a:t>    relacionamento humano precário, agressividade solta e</a:t>
            </a:r>
          </a:p>
          <a:p>
            <a:r>
              <a:rPr lang="pt-BR" altLang="en-US" sz="2000">
                <a:solidFill>
                  <a:srgbClr val="FF3300"/>
                </a:solidFill>
                <a:latin typeface="Verdana" pitchFamily="34" charset="0"/>
              </a:rPr>
              <a:t>constantes queixas e reclamações que demonstram elevado</a:t>
            </a:r>
          </a:p>
          <a:p>
            <a:r>
              <a:rPr lang="pt-BR" altLang="en-US" sz="2000">
                <a:solidFill>
                  <a:srgbClr val="FF3300"/>
                </a:solidFill>
                <a:latin typeface="Verdana" pitchFamily="34" charset="0"/>
              </a:rPr>
              <a:t> 		 grau de insatisfação no trabalho.</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A barra está pesada.</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O que fazer?</a:t>
            </a:r>
          </a:p>
        </p:txBody>
      </p:sp>
      <p:sp>
        <p:nvSpPr>
          <p:cNvPr id="374789" name="Oval 5"/>
          <p:cNvSpPr>
            <a:spLocks noChangeArrowheads="1"/>
          </p:cNvSpPr>
          <p:nvPr/>
        </p:nvSpPr>
        <p:spPr bwMode="auto">
          <a:xfrm>
            <a:off x="7843838" y="7905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110</a:t>
            </a:r>
          </a:p>
        </p:txBody>
      </p:sp>
      <p:pic>
        <p:nvPicPr>
          <p:cNvPr id="374790" name="Picture 6" descr="http://a1055.g.akamai.net/f/1055/1401/5h/search.barnesandnoble.com/gresources/bnexplorer/icon_read_review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1613" y="941388"/>
            <a:ext cx="663575" cy="66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74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9" name="Text Box 39"/>
          <p:cNvSpPr txBox="1">
            <a:spLocks noChangeArrowheads="1"/>
          </p:cNvSpPr>
          <p:nvPr/>
        </p:nvSpPr>
        <p:spPr bwMode="auto">
          <a:xfrm>
            <a:off x="1171575" y="445656"/>
            <a:ext cx="6808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dirty="0">
                <a:latin typeface="Verdana" pitchFamily="34" charset="0"/>
              </a:rPr>
              <a:t>Quadro 5.1. Comparação entre a Teoria Clássica e a</a:t>
            </a:r>
          </a:p>
          <a:p>
            <a:r>
              <a:rPr lang="pt-BR" altLang="en-US" sz="1800" b="1" dirty="0">
                <a:latin typeface="Verdana" pitchFamily="34" charset="0"/>
              </a:rPr>
              <a:t>		Teoria das Relações Humanas</a:t>
            </a:r>
          </a:p>
        </p:txBody>
      </p:sp>
      <p:sp>
        <p:nvSpPr>
          <p:cNvPr id="184360" name="Rectangle 40"/>
          <p:cNvSpPr>
            <a:spLocks noChangeArrowheads="1"/>
          </p:cNvSpPr>
          <p:nvPr/>
        </p:nvSpPr>
        <p:spPr bwMode="auto">
          <a:xfrm>
            <a:off x="196849" y="1997075"/>
            <a:ext cx="4175125" cy="420687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p>
            <a:pPr>
              <a:buFontTx/>
              <a:buChar char="•"/>
            </a:pPr>
            <a:endParaRPr lang="pt-BR" altLang="en-US" sz="1600" b="1">
              <a:latin typeface="Verdana" pitchFamily="34" charset="0"/>
            </a:endParaRPr>
          </a:p>
          <a:p>
            <a:pPr>
              <a:buFontTx/>
              <a:buChar char="•"/>
            </a:pPr>
            <a:r>
              <a:rPr lang="pt-BR" altLang="en-US" sz="1600" b="1">
                <a:latin typeface="Verdana" pitchFamily="34" charset="0"/>
              </a:rPr>
              <a:t> </a:t>
            </a:r>
            <a:r>
              <a:rPr lang="pt-BR" altLang="en-US" sz="1400" b="1">
                <a:latin typeface="Verdana" pitchFamily="34" charset="0"/>
              </a:rPr>
              <a:t>Trata a organização como máquina.</a:t>
            </a:r>
          </a:p>
          <a:p>
            <a:pPr>
              <a:buFontTx/>
              <a:buChar char="•"/>
            </a:pPr>
            <a:endParaRPr lang="pt-BR" altLang="en-US" sz="1400" b="1">
              <a:latin typeface="Verdana" pitchFamily="34" charset="0"/>
            </a:endParaRPr>
          </a:p>
          <a:p>
            <a:pPr>
              <a:buFontTx/>
              <a:buChar char="•"/>
            </a:pPr>
            <a:r>
              <a:rPr lang="pt-BR" altLang="en-US" sz="1400" b="1">
                <a:latin typeface="Verdana" pitchFamily="34" charset="0"/>
              </a:rPr>
              <a:t> Enfatiza as tarefas ou a tecnologia.</a:t>
            </a:r>
          </a:p>
          <a:p>
            <a:pPr>
              <a:buFontTx/>
              <a:buChar char="•"/>
            </a:pPr>
            <a:endParaRPr lang="pt-BR" altLang="en-US" sz="1400" b="1">
              <a:latin typeface="Verdana" pitchFamily="34" charset="0"/>
            </a:endParaRPr>
          </a:p>
          <a:p>
            <a:pPr>
              <a:buFontTx/>
              <a:buChar char="•"/>
            </a:pPr>
            <a:r>
              <a:rPr lang="pt-BR" altLang="en-US" sz="1400" b="1">
                <a:latin typeface="Verdana" pitchFamily="34" charset="0"/>
              </a:rPr>
              <a:t> Inspirada em sistemas de engenharia.</a:t>
            </a:r>
          </a:p>
          <a:p>
            <a:pPr>
              <a:buFontTx/>
              <a:buChar char="•"/>
            </a:pPr>
            <a:endParaRPr lang="pt-BR" altLang="en-US" sz="1400" b="1">
              <a:latin typeface="Verdana" pitchFamily="34" charset="0"/>
            </a:endParaRPr>
          </a:p>
          <a:p>
            <a:pPr>
              <a:buFontTx/>
              <a:buChar char="•"/>
            </a:pPr>
            <a:r>
              <a:rPr lang="pt-BR" altLang="en-US" sz="1400" b="1">
                <a:latin typeface="Verdana" pitchFamily="34" charset="0"/>
              </a:rPr>
              <a:t> Autoridade centralizada.</a:t>
            </a:r>
          </a:p>
          <a:p>
            <a:pPr>
              <a:buFontTx/>
              <a:buChar char="•"/>
            </a:pPr>
            <a:endParaRPr lang="pt-BR" altLang="en-US" sz="1400" b="1">
              <a:latin typeface="Verdana" pitchFamily="34" charset="0"/>
            </a:endParaRPr>
          </a:p>
          <a:p>
            <a:pPr>
              <a:buFontTx/>
              <a:buChar char="•"/>
            </a:pPr>
            <a:r>
              <a:rPr lang="pt-BR" altLang="en-US" sz="1400" b="1">
                <a:latin typeface="Verdana" pitchFamily="34" charset="0"/>
              </a:rPr>
              <a:t> Linhas claras de autoridade.</a:t>
            </a:r>
          </a:p>
          <a:p>
            <a:pPr>
              <a:buFontTx/>
              <a:buChar char="•"/>
            </a:pPr>
            <a:endParaRPr lang="pt-BR" altLang="en-US" sz="1400" b="1">
              <a:latin typeface="Verdana" pitchFamily="34" charset="0"/>
            </a:endParaRPr>
          </a:p>
          <a:p>
            <a:pPr>
              <a:buFontTx/>
              <a:buChar char="•"/>
            </a:pPr>
            <a:r>
              <a:rPr lang="pt-BR" altLang="en-US" sz="1400" b="1">
                <a:latin typeface="Verdana" pitchFamily="34" charset="0"/>
              </a:rPr>
              <a:t> Especialização e competência técnica.</a:t>
            </a:r>
          </a:p>
          <a:p>
            <a:pPr>
              <a:buFontTx/>
              <a:buChar char="•"/>
            </a:pPr>
            <a:endParaRPr lang="pt-BR" altLang="en-US" sz="1400" b="1">
              <a:latin typeface="Verdana" pitchFamily="34" charset="0"/>
            </a:endParaRPr>
          </a:p>
          <a:p>
            <a:pPr>
              <a:buFontTx/>
              <a:buChar char="•"/>
            </a:pPr>
            <a:r>
              <a:rPr lang="pt-BR" altLang="en-US" sz="1400" b="1">
                <a:latin typeface="Verdana" pitchFamily="34" charset="0"/>
              </a:rPr>
              <a:t> Acentuada divisão do trabalho.</a:t>
            </a:r>
          </a:p>
          <a:p>
            <a:pPr>
              <a:buFontTx/>
              <a:buChar char="•"/>
            </a:pPr>
            <a:endParaRPr lang="pt-BR" altLang="en-US" sz="1400" b="1">
              <a:latin typeface="Verdana" pitchFamily="34" charset="0"/>
            </a:endParaRPr>
          </a:p>
          <a:p>
            <a:pPr>
              <a:buFontTx/>
              <a:buChar char="•"/>
            </a:pPr>
            <a:r>
              <a:rPr lang="pt-BR" altLang="en-US" sz="1400" b="1">
                <a:latin typeface="Verdana" pitchFamily="34" charset="0"/>
              </a:rPr>
              <a:t> Confiança nas regras e regulamentos.</a:t>
            </a:r>
          </a:p>
          <a:p>
            <a:pPr>
              <a:buFontTx/>
              <a:buChar char="•"/>
            </a:pPr>
            <a:endParaRPr lang="pt-BR" altLang="en-US" sz="1400" b="1">
              <a:latin typeface="Verdana" pitchFamily="34" charset="0"/>
            </a:endParaRPr>
          </a:p>
          <a:p>
            <a:pPr>
              <a:buFontTx/>
              <a:buChar char="•"/>
            </a:pPr>
            <a:r>
              <a:rPr lang="pt-BR" altLang="en-US" sz="1400" b="1">
                <a:latin typeface="Verdana" pitchFamily="34" charset="0"/>
              </a:rPr>
              <a:t> Clara separação entre linha e staff.</a:t>
            </a:r>
          </a:p>
          <a:p>
            <a:pPr>
              <a:buFontTx/>
              <a:buChar char="•"/>
            </a:pPr>
            <a:endParaRPr lang="pt-BR" altLang="en-US" sz="1400" b="1">
              <a:latin typeface="Verdana" pitchFamily="34" charset="0"/>
            </a:endParaRPr>
          </a:p>
        </p:txBody>
      </p:sp>
      <p:sp>
        <p:nvSpPr>
          <p:cNvPr id="184361" name="Rectangle 41"/>
          <p:cNvSpPr>
            <a:spLocks noChangeArrowheads="1"/>
          </p:cNvSpPr>
          <p:nvPr/>
        </p:nvSpPr>
        <p:spPr bwMode="auto">
          <a:xfrm>
            <a:off x="4371975" y="1997075"/>
            <a:ext cx="4745038" cy="420687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p>
            <a:pPr>
              <a:buFontTx/>
              <a:buChar char="•"/>
            </a:pPr>
            <a:endParaRPr lang="pt-BR" altLang="en-US" sz="1600" b="1">
              <a:latin typeface="Verdana" pitchFamily="34" charset="0"/>
            </a:endParaRPr>
          </a:p>
          <a:p>
            <a:pPr>
              <a:buFontTx/>
              <a:buChar char="•"/>
            </a:pPr>
            <a:r>
              <a:rPr lang="pt-BR" altLang="en-US" sz="1600" b="1">
                <a:latin typeface="Verdana" pitchFamily="34" charset="0"/>
              </a:rPr>
              <a:t> </a:t>
            </a:r>
            <a:r>
              <a:rPr lang="pt-BR" altLang="en-US" sz="1400" b="1">
                <a:latin typeface="Verdana" pitchFamily="34" charset="0"/>
              </a:rPr>
              <a:t>Trata a organização como grupos humanos.</a:t>
            </a:r>
          </a:p>
          <a:p>
            <a:pPr>
              <a:buFontTx/>
              <a:buChar char="•"/>
            </a:pPr>
            <a:endParaRPr lang="pt-BR" altLang="en-US" sz="1400" b="1">
              <a:latin typeface="Verdana" pitchFamily="34" charset="0"/>
            </a:endParaRPr>
          </a:p>
          <a:p>
            <a:pPr>
              <a:buFontTx/>
              <a:buChar char="•"/>
            </a:pPr>
            <a:r>
              <a:rPr lang="pt-BR" altLang="en-US" sz="1400" b="1">
                <a:latin typeface="Verdana" pitchFamily="34" charset="0"/>
              </a:rPr>
              <a:t> Enfatiza as pessoas e grupos sociais.</a:t>
            </a:r>
          </a:p>
          <a:p>
            <a:pPr>
              <a:buFontTx/>
              <a:buChar char="•"/>
            </a:pPr>
            <a:endParaRPr lang="pt-BR" altLang="en-US" sz="1400" b="1">
              <a:latin typeface="Verdana" pitchFamily="34" charset="0"/>
            </a:endParaRPr>
          </a:p>
          <a:p>
            <a:pPr>
              <a:buFontTx/>
              <a:buChar char="•"/>
            </a:pPr>
            <a:r>
              <a:rPr lang="pt-BR" altLang="en-US" sz="1400" b="1">
                <a:latin typeface="Verdana" pitchFamily="34" charset="0"/>
              </a:rPr>
              <a:t> Inspirada em sistemas de psicologia.</a:t>
            </a:r>
          </a:p>
          <a:p>
            <a:pPr>
              <a:buFontTx/>
              <a:buChar char="•"/>
            </a:pPr>
            <a:endParaRPr lang="pt-BR" altLang="en-US" sz="1400" b="1">
              <a:latin typeface="Verdana" pitchFamily="34" charset="0"/>
            </a:endParaRPr>
          </a:p>
          <a:p>
            <a:pPr>
              <a:buFontTx/>
              <a:buChar char="•"/>
            </a:pPr>
            <a:r>
              <a:rPr lang="pt-BR" altLang="en-US" sz="1400" b="1">
                <a:latin typeface="Verdana" pitchFamily="34" charset="0"/>
              </a:rPr>
              <a:t> Delegação de autoridade.</a:t>
            </a:r>
          </a:p>
          <a:p>
            <a:pPr>
              <a:buFontTx/>
              <a:buChar char="•"/>
            </a:pPr>
            <a:endParaRPr lang="pt-BR" altLang="en-US" sz="1400" b="1">
              <a:latin typeface="Verdana" pitchFamily="34" charset="0"/>
            </a:endParaRPr>
          </a:p>
          <a:p>
            <a:pPr>
              <a:buFontTx/>
              <a:buChar char="•"/>
            </a:pPr>
            <a:r>
              <a:rPr lang="pt-BR" altLang="en-US" sz="1400" b="1">
                <a:latin typeface="Verdana" pitchFamily="34" charset="0"/>
              </a:rPr>
              <a:t> Autonomia dos empregados.</a:t>
            </a:r>
          </a:p>
          <a:p>
            <a:pPr>
              <a:buFontTx/>
              <a:buChar char="•"/>
            </a:pPr>
            <a:endParaRPr lang="pt-BR" altLang="en-US" sz="1400" b="1">
              <a:latin typeface="Verdana" pitchFamily="34" charset="0"/>
            </a:endParaRPr>
          </a:p>
          <a:p>
            <a:pPr>
              <a:buFontTx/>
              <a:buChar char="•"/>
            </a:pPr>
            <a:r>
              <a:rPr lang="pt-BR" altLang="en-US" sz="1400" b="1">
                <a:latin typeface="Verdana" pitchFamily="34" charset="0"/>
              </a:rPr>
              <a:t> Confiança e abertura.</a:t>
            </a:r>
          </a:p>
          <a:p>
            <a:pPr>
              <a:buFontTx/>
              <a:buChar char="•"/>
            </a:pPr>
            <a:endParaRPr lang="pt-BR" altLang="en-US" sz="1400" b="1">
              <a:latin typeface="Verdana" pitchFamily="34" charset="0"/>
            </a:endParaRPr>
          </a:p>
          <a:p>
            <a:pPr>
              <a:buFontTx/>
              <a:buChar char="•"/>
            </a:pPr>
            <a:r>
              <a:rPr lang="pt-BR" altLang="en-US" sz="1400" b="1">
                <a:latin typeface="Verdana" pitchFamily="34" charset="0"/>
              </a:rPr>
              <a:t> Ênfase nas relações entre pessoas.</a:t>
            </a:r>
          </a:p>
          <a:p>
            <a:pPr>
              <a:buFontTx/>
              <a:buChar char="•"/>
            </a:pPr>
            <a:endParaRPr lang="pt-BR" altLang="en-US" sz="1400" b="1">
              <a:latin typeface="Verdana" pitchFamily="34" charset="0"/>
            </a:endParaRPr>
          </a:p>
          <a:p>
            <a:pPr>
              <a:buFontTx/>
              <a:buChar char="•"/>
            </a:pPr>
            <a:r>
              <a:rPr lang="pt-BR" altLang="en-US" sz="1400" b="1">
                <a:latin typeface="Verdana" pitchFamily="34" charset="0"/>
              </a:rPr>
              <a:t> Confiança nas pessoas.</a:t>
            </a:r>
          </a:p>
          <a:p>
            <a:pPr>
              <a:buFontTx/>
              <a:buChar char="•"/>
            </a:pPr>
            <a:endParaRPr lang="pt-BR" altLang="en-US" sz="1400" b="1">
              <a:latin typeface="Verdana" pitchFamily="34" charset="0"/>
            </a:endParaRPr>
          </a:p>
          <a:p>
            <a:pPr>
              <a:buFontTx/>
              <a:buChar char="•"/>
            </a:pPr>
            <a:r>
              <a:rPr lang="pt-BR" altLang="en-US" sz="1400" b="1">
                <a:latin typeface="Verdana" pitchFamily="34" charset="0"/>
              </a:rPr>
              <a:t> Dinâmica grupal e interpessoal.</a:t>
            </a:r>
          </a:p>
          <a:p>
            <a:pPr>
              <a:buFontTx/>
              <a:buChar char="•"/>
            </a:pPr>
            <a:endParaRPr lang="pt-BR" altLang="en-US" sz="1400" b="1">
              <a:latin typeface="Verdana" pitchFamily="34" charset="0"/>
            </a:endParaRPr>
          </a:p>
        </p:txBody>
      </p:sp>
      <p:sp>
        <p:nvSpPr>
          <p:cNvPr id="2" name="Seta para a direita 1"/>
          <p:cNvSpPr/>
          <p:nvPr/>
        </p:nvSpPr>
        <p:spPr>
          <a:xfrm>
            <a:off x="3840925" y="1381475"/>
            <a:ext cx="1062099" cy="526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p:cNvSpPr txBox="1"/>
          <p:nvPr/>
        </p:nvSpPr>
        <p:spPr>
          <a:xfrm>
            <a:off x="1752053" y="6292745"/>
            <a:ext cx="1064715" cy="369332"/>
          </a:xfrm>
          <a:prstGeom prst="rect">
            <a:avLst/>
          </a:prstGeom>
          <a:noFill/>
        </p:spPr>
        <p:txBody>
          <a:bodyPr wrap="none" rtlCol="0">
            <a:spAutoFit/>
          </a:bodyPr>
          <a:lstStyle/>
          <a:p>
            <a:r>
              <a:rPr lang="pt-BR" dirty="0" smtClean="0"/>
              <a:t>CLÁSSICA</a:t>
            </a:r>
            <a:endParaRPr lang="pt-BR" dirty="0"/>
          </a:p>
        </p:txBody>
      </p:sp>
      <p:sp>
        <p:nvSpPr>
          <p:cNvPr id="7" name="CaixaDeTexto 6"/>
          <p:cNvSpPr txBox="1"/>
          <p:nvPr/>
        </p:nvSpPr>
        <p:spPr>
          <a:xfrm>
            <a:off x="5940152" y="6292745"/>
            <a:ext cx="1194558" cy="369332"/>
          </a:xfrm>
          <a:prstGeom prst="rect">
            <a:avLst/>
          </a:prstGeom>
          <a:noFill/>
        </p:spPr>
        <p:txBody>
          <a:bodyPr wrap="none" rtlCol="0">
            <a:spAutoFit/>
          </a:bodyPr>
          <a:lstStyle/>
          <a:p>
            <a:r>
              <a:rPr lang="pt-BR" dirty="0" smtClean="0"/>
              <a:t>HUMANAS</a:t>
            </a:r>
            <a:endParaRPr lang="pt-BR" dirty="0"/>
          </a:p>
        </p:txBody>
      </p:sp>
    </p:spTree>
    <p:extLst>
      <p:ext uri="{BB962C8B-B14F-4D97-AF65-F5344CB8AC3E}">
        <p14:creationId xmlns:p14="http://schemas.microsoft.com/office/powerpoint/2010/main" val="2315534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0" y="1340768"/>
            <a:ext cx="9144000" cy="5140990"/>
          </a:xfrm>
          <a:prstGeom prst="rect">
            <a:avLst/>
          </a:prstGeom>
        </p:spPr>
      </p:pic>
      <p:sp>
        <p:nvSpPr>
          <p:cNvPr id="4" name="CaixaDeTexto 3"/>
          <p:cNvSpPr txBox="1"/>
          <p:nvPr/>
        </p:nvSpPr>
        <p:spPr>
          <a:xfrm>
            <a:off x="178629" y="332656"/>
            <a:ext cx="8674298" cy="646331"/>
          </a:xfrm>
          <a:prstGeom prst="rect">
            <a:avLst/>
          </a:prstGeom>
          <a:noFill/>
        </p:spPr>
        <p:txBody>
          <a:bodyPr wrap="none" rtlCol="0">
            <a:spAutoFit/>
          </a:bodyPr>
          <a:lstStyle/>
          <a:p>
            <a:r>
              <a:rPr lang="pt-BR" b="1" dirty="0" smtClean="0"/>
              <a:t>A teoria das relação humanas foi essencial para o desenvolvimento da Gestão de </a:t>
            </a:r>
            <a:r>
              <a:rPr lang="pt-BR" b="1" dirty="0" smtClean="0"/>
              <a:t>Pessoas</a:t>
            </a:r>
          </a:p>
          <a:p>
            <a:r>
              <a:rPr lang="pt-BR" b="1" dirty="0" smtClean="0"/>
              <a:t>(ver em casa)</a:t>
            </a:r>
            <a:endParaRPr lang="pt-BR" b="1" dirty="0"/>
          </a:p>
        </p:txBody>
      </p:sp>
    </p:spTree>
    <p:extLst>
      <p:ext uri="{BB962C8B-B14F-4D97-AF65-F5344CB8AC3E}">
        <p14:creationId xmlns:p14="http://schemas.microsoft.com/office/powerpoint/2010/main" val="1760664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23528" y="332656"/>
            <a:ext cx="85689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PT" sz="3200" b="1" dirty="0" smtClean="0">
                <a:solidFill>
                  <a:srgbClr val="4D4D4D"/>
                </a:solidFill>
                <a:latin typeface="Tahoma" pitchFamily="34" charset="0"/>
                <a:cs typeface="Times New Roman" pitchFamily="18" charset="0"/>
              </a:rPr>
              <a:t>Decorrências </a:t>
            </a:r>
            <a:r>
              <a:rPr lang="pt-PT" sz="3200" b="1" dirty="0">
                <a:solidFill>
                  <a:srgbClr val="4D4D4D"/>
                </a:solidFill>
                <a:latin typeface="Tahoma" pitchFamily="34" charset="0"/>
                <a:cs typeface="Times New Roman" pitchFamily="18" charset="0"/>
              </a:rPr>
              <a:t>da Teoria das</a:t>
            </a:r>
          </a:p>
          <a:p>
            <a:pPr algn="ctr"/>
            <a:r>
              <a:rPr lang="pt-PT" sz="3200" b="1" dirty="0">
                <a:solidFill>
                  <a:srgbClr val="4D4D4D"/>
                </a:solidFill>
                <a:latin typeface="Tahoma" pitchFamily="34" charset="0"/>
                <a:cs typeface="Times New Roman" pitchFamily="18" charset="0"/>
              </a:rPr>
              <a:t> 	 Relações Humanas</a:t>
            </a:r>
          </a:p>
          <a:p>
            <a:pPr algn="ctr"/>
            <a:r>
              <a:rPr lang="pt-BR" sz="2800" b="1" dirty="0" smtClean="0">
                <a:solidFill>
                  <a:srgbClr val="4D4D4D"/>
                </a:solidFill>
                <a:latin typeface="Tahoma" pitchFamily="34" charset="0"/>
                <a:cs typeface="Times New Roman" pitchFamily="18" charset="0"/>
              </a:rPr>
              <a:t>(</a:t>
            </a:r>
            <a:r>
              <a:rPr lang="pt-BR" sz="2800" b="1" dirty="0">
                <a:solidFill>
                  <a:srgbClr val="4D4D4D"/>
                </a:solidFill>
                <a:latin typeface="Tahoma" pitchFamily="34" charset="0"/>
                <a:cs typeface="Times New Roman" pitchFamily="18" charset="0"/>
              </a:rPr>
              <a:t>Dando Importância aos Grupos)</a:t>
            </a:r>
          </a:p>
        </p:txBody>
      </p:sp>
      <p:sp>
        <p:nvSpPr>
          <p:cNvPr id="4" name="CaixaDeTexto 3"/>
          <p:cNvSpPr txBox="1"/>
          <p:nvPr/>
        </p:nvSpPr>
        <p:spPr>
          <a:xfrm>
            <a:off x="323528" y="2333204"/>
            <a:ext cx="8568952" cy="2308324"/>
          </a:xfrm>
          <a:prstGeom prst="rect">
            <a:avLst/>
          </a:prstGeom>
          <a:noFill/>
        </p:spPr>
        <p:txBody>
          <a:bodyPr wrap="square" rtlCol="0">
            <a:spAutoFit/>
          </a:bodyPr>
          <a:lstStyle/>
          <a:p>
            <a:pPr algn="just"/>
            <a:r>
              <a:rPr lang="pt-BR" dirty="0" smtClean="0"/>
              <a:t>O advento da Teoria das Relações Humanas trouxe uma nova linguagem que passou a dominar o repertório administrativo: fala-se agora </a:t>
            </a:r>
            <a:r>
              <a:rPr lang="pt-BR" b="1" i="1" dirty="0" smtClean="0"/>
              <a:t>em motivação, liderança, comunicação, organização informal, dinâmica de grupo</a:t>
            </a:r>
            <a:r>
              <a:rPr lang="pt-BR" dirty="0" smtClean="0"/>
              <a:t> etc. Os conceitos clássicos de autoridade, hierarquia, racionalização do trabalho, departamentalização, passam a ser contestados. O engenheiro e o técnico cedem lugar ao psicológico e ao sociólogo. O método e a máquina perdem a primazia em favor da dinâmica de grupo. Isso ocorreu nos prenúncios da Segunda Guerra Mundial. A ênfase na tarefa (Taylor) e na estrutura (Fayol) é substituída pela ênfase nas pessoas.</a:t>
            </a:r>
            <a:endParaRPr lang="pt-BR" dirty="0"/>
          </a:p>
        </p:txBody>
      </p:sp>
    </p:spTree>
    <p:extLst>
      <p:ext uri="{BB962C8B-B14F-4D97-AF65-F5344CB8AC3E}">
        <p14:creationId xmlns:p14="http://schemas.microsoft.com/office/powerpoint/2010/main" val="1750359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54" t="16856" r="40654" b="20833"/>
          <a:stretch/>
        </p:blipFill>
        <p:spPr bwMode="auto">
          <a:xfrm>
            <a:off x="467544" y="692696"/>
            <a:ext cx="829623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9899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FUNÇÕES DO ADMINISTRADOR</a:t>
            </a:r>
            <a:endParaRPr lang="pt-BR" dirty="0"/>
          </a:p>
        </p:txBody>
      </p:sp>
      <p:graphicFrame>
        <p:nvGraphicFramePr>
          <p:cNvPr id="5" name="Espaço Reservado para Conteúdo 4"/>
          <p:cNvGraphicFramePr>
            <a:graphicFrameLocks noGrp="1"/>
          </p:cNvGraphicFramePr>
          <p:nvPr>
            <p:ph sz="half" idx="1"/>
            <p:extLst>
              <p:ext uri="{D42A27DB-BD31-4B8C-83A1-F6EECF244321}">
                <p14:modId xmlns:p14="http://schemas.microsoft.com/office/powerpoint/2010/main" val="2660195842"/>
              </p:ext>
            </p:extLst>
          </p:nvPr>
        </p:nvGraphicFramePr>
        <p:xfrm>
          <a:off x="179512" y="1417638"/>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Espaço Reservado para Conteúdo 5"/>
          <p:cNvGraphicFramePr>
            <a:graphicFrameLocks noGrp="1"/>
          </p:cNvGraphicFramePr>
          <p:nvPr>
            <p:ph sz="half" idx="2"/>
            <p:extLst>
              <p:ext uri="{D42A27DB-BD31-4B8C-83A1-F6EECF244321}">
                <p14:modId xmlns:p14="http://schemas.microsoft.com/office/powerpoint/2010/main" val="2495936032"/>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aixaDeTexto 6"/>
          <p:cNvSpPr txBox="1"/>
          <p:nvPr/>
        </p:nvSpPr>
        <p:spPr>
          <a:xfrm>
            <a:off x="6300192" y="1402261"/>
            <a:ext cx="978153" cy="369332"/>
          </a:xfrm>
          <a:prstGeom prst="rect">
            <a:avLst/>
          </a:prstGeom>
          <a:noFill/>
        </p:spPr>
        <p:txBody>
          <a:bodyPr wrap="none" rtlCol="0">
            <a:spAutoFit/>
          </a:bodyPr>
          <a:lstStyle/>
          <a:p>
            <a:r>
              <a:rPr lang="pt-BR" dirty="0" smtClean="0"/>
              <a:t>LIDERAR</a:t>
            </a:r>
            <a:endParaRPr lang="pt-BR" dirty="0"/>
          </a:p>
        </p:txBody>
      </p:sp>
    </p:spTree>
    <p:extLst>
      <p:ext uri="{BB962C8B-B14F-4D97-AF65-F5344CB8AC3E}">
        <p14:creationId xmlns:p14="http://schemas.microsoft.com/office/powerpoint/2010/main" val="1871160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 que é importante saber da abordagem humanista?</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6169643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042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634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8890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ChangeArrowheads="1"/>
          </p:cNvSpPr>
          <p:nvPr/>
        </p:nvSpPr>
        <p:spPr bwMode="auto">
          <a:xfrm>
            <a:off x="1514475" y="766763"/>
            <a:ext cx="612218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PT" altLang="en-US" sz="3200" b="1" dirty="0">
                <a:solidFill>
                  <a:srgbClr val="4D4D4D"/>
                </a:solidFill>
                <a:latin typeface="Tahoma" pitchFamily="34" charset="0"/>
                <a:cs typeface="Times New Roman" pitchFamily="18" charset="0"/>
              </a:rPr>
              <a:t>	</a:t>
            </a:r>
          </a:p>
          <a:p>
            <a:endParaRPr lang="pt-PT" altLang="en-US" sz="3200" b="1" dirty="0">
              <a:solidFill>
                <a:srgbClr val="4D4D4D"/>
              </a:solidFill>
              <a:latin typeface="Tahoma" pitchFamily="34" charset="0"/>
              <a:cs typeface="Times New Roman" pitchFamily="18" charset="0"/>
            </a:endParaRPr>
          </a:p>
          <a:p>
            <a:r>
              <a:rPr lang="pt-PT" altLang="en-US" sz="3200" b="1" dirty="0">
                <a:solidFill>
                  <a:srgbClr val="4D4D4D"/>
                </a:solidFill>
                <a:latin typeface="Tahoma" pitchFamily="34" charset="0"/>
                <a:cs typeface="Times New Roman" pitchFamily="18" charset="0"/>
              </a:rPr>
              <a:t>  Decorrências da Teoria das</a:t>
            </a:r>
          </a:p>
          <a:p>
            <a:r>
              <a:rPr lang="pt-PT" altLang="en-US" sz="3200" b="1" dirty="0">
                <a:solidFill>
                  <a:srgbClr val="4D4D4D"/>
                </a:solidFill>
                <a:latin typeface="Tahoma" pitchFamily="34" charset="0"/>
                <a:cs typeface="Times New Roman" pitchFamily="18" charset="0"/>
              </a:rPr>
              <a:t> 	 Relações Humanas</a:t>
            </a:r>
          </a:p>
          <a:p>
            <a:endParaRPr lang="pt-PT" altLang="en-US" sz="4400" b="1" dirty="0">
              <a:solidFill>
                <a:srgbClr val="4D4D4D"/>
              </a:solidFill>
              <a:latin typeface="Tahoma" pitchFamily="34" charset="0"/>
              <a:cs typeface="Times New Roman" pitchFamily="18" charset="0"/>
            </a:endParaRPr>
          </a:p>
          <a:p>
            <a:r>
              <a:rPr lang="pt-BR" altLang="en-US" sz="2800" b="1" dirty="0">
                <a:solidFill>
                  <a:srgbClr val="4D4D4D"/>
                </a:solidFill>
                <a:latin typeface="Tahoma" pitchFamily="34" charset="0"/>
                <a:cs typeface="Times New Roman" pitchFamily="18" charset="0"/>
              </a:rPr>
              <a:t>(Dando Importância aos Grupos)</a:t>
            </a:r>
          </a:p>
        </p:txBody>
      </p:sp>
      <p:sp>
        <p:nvSpPr>
          <p:cNvPr id="285700" name="Text Box 4"/>
          <p:cNvSpPr txBox="1">
            <a:spLocks noChangeArrowheads="1"/>
          </p:cNvSpPr>
          <p:nvPr/>
        </p:nvSpPr>
        <p:spPr bwMode="auto">
          <a:xfrm>
            <a:off x="785813" y="4384675"/>
            <a:ext cx="70881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pt-BR" altLang="en-US" sz="2000" dirty="0">
                <a:latin typeface="Verdana" pitchFamily="34" charset="0"/>
              </a:rPr>
              <a:t> A Influência da </a:t>
            </a:r>
            <a:r>
              <a:rPr lang="pt-BR" altLang="en-US" sz="2000" b="1" dirty="0">
                <a:effectLst>
                  <a:outerShdw blurRad="38100" dist="38100" dir="2700000" algn="tl">
                    <a:srgbClr val="000000">
                      <a:alpha val="43137"/>
                    </a:srgbClr>
                  </a:outerShdw>
                </a:effectLst>
                <a:latin typeface="Verdana" pitchFamily="34" charset="0"/>
              </a:rPr>
              <a:t>Motivação Humana</a:t>
            </a:r>
            <a:r>
              <a:rPr lang="pt-BR" altLang="en-US" sz="2000" dirty="0">
                <a:latin typeface="Verdana" pitchFamily="34" charset="0"/>
              </a:rPr>
              <a:t>.</a:t>
            </a:r>
          </a:p>
          <a:p>
            <a:pPr>
              <a:buFontTx/>
              <a:buChar char="•"/>
            </a:pPr>
            <a:r>
              <a:rPr lang="pt-BR" altLang="en-US" sz="2000" b="1" dirty="0">
                <a:latin typeface="Verdana" pitchFamily="34" charset="0"/>
              </a:rPr>
              <a:t> A Liderança.</a:t>
            </a:r>
          </a:p>
          <a:p>
            <a:pPr>
              <a:buFontTx/>
              <a:buChar char="•"/>
            </a:pPr>
            <a:r>
              <a:rPr lang="pt-BR" altLang="en-US" sz="2000" b="1" dirty="0">
                <a:latin typeface="Verdana" pitchFamily="34" charset="0"/>
              </a:rPr>
              <a:t> A Comunicação.</a:t>
            </a:r>
          </a:p>
          <a:p>
            <a:pPr>
              <a:buFontTx/>
              <a:buChar char="•"/>
            </a:pPr>
            <a:r>
              <a:rPr lang="pt-BR" altLang="en-US" sz="2000" b="1" dirty="0">
                <a:latin typeface="Verdana" pitchFamily="34" charset="0"/>
              </a:rPr>
              <a:t> A Organização Informal.</a:t>
            </a:r>
          </a:p>
          <a:p>
            <a:pPr>
              <a:buFontTx/>
              <a:buChar char="•"/>
            </a:pPr>
            <a:r>
              <a:rPr lang="pt-BR" altLang="en-US" sz="2000" b="1" dirty="0">
                <a:latin typeface="Verdana" pitchFamily="34" charset="0"/>
              </a:rPr>
              <a:t> A dinâmica de grupo.</a:t>
            </a:r>
          </a:p>
          <a:p>
            <a:pPr>
              <a:buFontTx/>
              <a:buChar char="•"/>
            </a:pPr>
            <a:r>
              <a:rPr lang="pt-BR" altLang="en-US" sz="2000" dirty="0">
                <a:latin typeface="Verdana" pitchFamily="34" charset="0"/>
              </a:rPr>
              <a:t> Apreciação Crítica da Teoria das Relações Humanas.</a:t>
            </a:r>
          </a:p>
        </p:txBody>
      </p:sp>
    </p:spTree>
    <p:extLst>
      <p:ext uri="{BB962C8B-B14F-4D97-AF65-F5344CB8AC3E}">
        <p14:creationId xmlns:p14="http://schemas.microsoft.com/office/powerpoint/2010/main" val="3958033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9" name="Rectangle 3"/>
          <p:cNvSpPr>
            <a:spLocks noChangeArrowheads="1"/>
          </p:cNvSpPr>
          <p:nvPr/>
        </p:nvSpPr>
        <p:spPr bwMode="auto">
          <a:xfrm>
            <a:off x="957263" y="973138"/>
            <a:ext cx="80105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endParaRPr lang="pt-BR" altLang="en-US" sz="14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O desenvolvimento de líderes na Penta Vale</a:t>
            </a:r>
          </a:p>
        </p:txBody>
      </p:sp>
      <p:sp>
        <p:nvSpPr>
          <p:cNvPr id="377860" name="Text Box 4"/>
          <p:cNvSpPr txBox="1">
            <a:spLocks noChangeArrowheads="1"/>
          </p:cNvSpPr>
          <p:nvPr/>
        </p:nvSpPr>
        <p:spPr bwMode="auto">
          <a:xfrm>
            <a:off x="615950" y="1984375"/>
            <a:ext cx="8196263"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dirty="0">
                <a:solidFill>
                  <a:srgbClr val="008000"/>
                </a:solidFill>
                <a:latin typeface="Verdana" pitchFamily="34" charset="0"/>
              </a:rPr>
              <a:t>Alessandra Siqueira é diretora de RH da Penta Vale e pretende</a:t>
            </a:r>
          </a:p>
          <a:p>
            <a:r>
              <a:rPr lang="pt-BR" altLang="en-US" sz="2000" dirty="0">
                <a:solidFill>
                  <a:srgbClr val="008000"/>
                </a:solidFill>
                <a:latin typeface="Verdana" pitchFamily="34" charset="0"/>
              </a:rPr>
              <a:t> introduzir um programa de desenvolvimento de lideranças na</a:t>
            </a:r>
          </a:p>
          <a:p>
            <a:r>
              <a:rPr lang="pt-BR" altLang="en-US" sz="2000" dirty="0">
                <a:solidFill>
                  <a:srgbClr val="008000"/>
                </a:solidFill>
                <a:latin typeface="Verdana" pitchFamily="34" charset="0"/>
              </a:rPr>
              <a:t>empresa. Para ela, a maneira eficaz de promover motivação e</a:t>
            </a:r>
          </a:p>
          <a:p>
            <a:r>
              <a:rPr lang="pt-BR" altLang="en-US" sz="2000" dirty="0">
                <a:solidFill>
                  <a:srgbClr val="008000"/>
                </a:solidFill>
                <a:latin typeface="Verdana" pitchFamily="34" charset="0"/>
              </a:rPr>
              <a:t>     participação nas pessoas é localizar e capacitar líderes e</a:t>
            </a:r>
          </a:p>
          <a:p>
            <a:r>
              <a:rPr lang="pt-BR" altLang="en-US" sz="2000" dirty="0">
                <a:solidFill>
                  <a:srgbClr val="008000"/>
                </a:solidFill>
                <a:latin typeface="Verdana" pitchFamily="34" charset="0"/>
              </a:rPr>
              <a:t>     remover o velho estilo gerencial autocrático e impositivo</a:t>
            </a:r>
          </a:p>
          <a:p>
            <a:r>
              <a:rPr lang="pt-BR" altLang="en-US" sz="2000" dirty="0">
                <a:solidFill>
                  <a:srgbClr val="008000"/>
                </a:solidFill>
                <a:latin typeface="Verdana" pitchFamily="34" charset="0"/>
              </a:rPr>
              <a:t>		que ainda predomina na empresa.</a:t>
            </a:r>
          </a:p>
          <a:p>
            <a:endParaRPr lang="pt-BR" altLang="en-US" sz="2000" dirty="0">
              <a:solidFill>
                <a:srgbClr val="008000"/>
              </a:solidFill>
              <a:latin typeface="Verdana" pitchFamily="34" charset="0"/>
            </a:endParaRPr>
          </a:p>
          <a:p>
            <a:r>
              <a:rPr lang="pt-BR" altLang="en-US" sz="2000" dirty="0">
                <a:solidFill>
                  <a:srgbClr val="008000"/>
                </a:solidFill>
                <a:latin typeface="Verdana" pitchFamily="34" charset="0"/>
              </a:rPr>
              <a:t>   O primeiro passo para iniciar o programa é a seleção dos</a:t>
            </a:r>
          </a:p>
          <a:p>
            <a:r>
              <a:rPr lang="pt-BR" altLang="en-US" sz="2000" dirty="0">
                <a:solidFill>
                  <a:srgbClr val="008000"/>
                </a:solidFill>
                <a:latin typeface="Verdana" pitchFamily="34" charset="0"/>
              </a:rPr>
              <a:t>	   funcionários a serem treinados em liderança. </a:t>
            </a:r>
          </a:p>
          <a:p>
            <a:pPr>
              <a:buFontTx/>
              <a:buChar char="•"/>
            </a:pPr>
            <a:endParaRPr lang="pt-BR" altLang="en-US" sz="2000" dirty="0">
              <a:solidFill>
                <a:srgbClr val="008000"/>
              </a:solidFill>
              <a:latin typeface="Verdana" pitchFamily="34" charset="0"/>
            </a:endParaRPr>
          </a:p>
          <a:p>
            <a:pPr>
              <a:buFontTx/>
              <a:buChar char="•"/>
            </a:pPr>
            <a:r>
              <a:rPr lang="pt-BR" altLang="en-US" sz="2000" dirty="0">
                <a:solidFill>
                  <a:srgbClr val="008000"/>
                </a:solidFill>
                <a:latin typeface="Verdana" pitchFamily="34" charset="0"/>
              </a:rPr>
              <a:t> </a:t>
            </a:r>
            <a:r>
              <a:rPr lang="pt-BR" altLang="en-US" sz="2000" b="1" dirty="0">
                <a:solidFill>
                  <a:srgbClr val="008000"/>
                </a:solidFill>
                <a:effectLst>
                  <a:outerShdw blurRad="38100" dist="38100" dir="2700000" algn="tl">
                    <a:srgbClr val="000000">
                      <a:alpha val="43137"/>
                    </a:srgbClr>
                  </a:outerShdw>
                </a:effectLst>
                <a:latin typeface="Verdana" pitchFamily="34" charset="0"/>
              </a:rPr>
              <a:t>Como fazê-lo?</a:t>
            </a:r>
          </a:p>
          <a:p>
            <a:pPr>
              <a:buFontTx/>
              <a:buChar char="•"/>
            </a:pPr>
            <a:r>
              <a:rPr lang="pt-BR" altLang="en-US" sz="2000" b="1" dirty="0">
                <a:solidFill>
                  <a:srgbClr val="008000"/>
                </a:solidFill>
                <a:effectLst>
                  <a:outerShdw blurRad="38100" dist="38100" dir="2700000" algn="tl">
                    <a:srgbClr val="000000">
                      <a:alpha val="43137"/>
                    </a:srgbClr>
                  </a:outerShdw>
                </a:effectLst>
                <a:latin typeface="Verdana" pitchFamily="34" charset="0"/>
              </a:rPr>
              <a:t> Quais os </a:t>
            </a:r>
            <a:r>
              <a:rPr lang="pt-BR" altLang="en-US" sz="2000" b="1" dirty="0" smtClean="0">
                <a:solidFill>
                  <a:srgbClr val="008000"/>
                </a:solidFill>
                <a:effectLst>
                  <a:outerShdw blurRad="38100" dist="38100" dir="2700000" algn="tl">
                    <a:srgbClr val="000000">
                      <a:alpha val="43137"/>
                    </a:srgbClr>
                  </a:outerShdw>
                </a:effectLst>
                <a:latin typeface="Verdana" pitchFamily="34" charset="0"/>
              </a:rPr>
              <a:t>critérios?</a:t>
            </a:r>
            <a:endParaRPr lang="pt-BR" altLang="en-US" sz="2000" b="1" dirty="0">
              <a:solidFill>
                <a:srgbClr val="008000"/>
              </a:solidFill>
              <a:effectLst>
                <a:outerShdw blurRad="38100" dist="38100" dir="2700000" algn="tl">
                  <a:srgbClr val="000000">
                    <a:alpha val="43137"/>
                  </a:srgbClr>
                </a:outerShdw>
              </a:effectLst>
              <a:latin typeface="Verdana" pitchFamily="34" charset="0"/>
            </a:endParaRPr>
          </a:p>
          <a:p>
            <a:pPr>
              <a:buFontTx/>
              <a:buChar char="•"/>
            </a:pPr>
            <a:r>
              <a:rPr lang="pt-BR" altLang="en-US" sz="2000" b="1" dirty="0">
                <a:solidFill>
                  <a:srgbClr val="008000"/>
                </a:solidFill>
                <a:effectLst>
                  <a:outerShdw blurRad="38100" dist="38100" dir="2700000" algn="tl">
                    <a:srgbClr val="000000">
                      <a:alpha val="43137"/>
                    </a:srgbClr>
                  </a:outerShdw>
                </a:effectLst>
                <a:latin typeface="Verdana" pitchFamily="34" charset="0"/>
              </a:rPr>
              <a:t> O que fazer com os atuais gerentes da empresa?</a:t>
            </a:r>
          </a:p>
          <a:p>
            <a:r>
              <a:rPr lang="pt-BR" altLang="en-US" sz="2000" b="1" dirty="0">
                <a:solidFill>
                  <a:srgbClr val="008000"/>
                </a:solidFill>
                <a:effectLst>
                  <a:outerShdw blurRad="38100" dist="38100" dir="2700000" algn="tl">
                    <a:srgbClr val="000000">
                      <a:alpha val="43137"/>
                    </a:srgbClr>
                  </a:outerShdw>
                </a:effectLst>
                <a:latin typeface="Verdana" pitchFamily="34" charset="0"/>
              </a:rPr>
              <a:t>	       Como você poderia ajudar Alessandra?</a:t>
            </a:r>
          </a:p>
        </p:txBody>
      </p:sp>
      <p:graphicFrame>
        <p:nvGraphicFramePr>
          <p:cNvPr id="377861" name="Object 5"/>
          <p:cNvGraphicFramePr>
            <a:graphicFrameLocks noChangeAspect="1"/>
          </p:cNvGraphicFramePr>
          <p:nvPr/>
        </p:nvGraphicFramePr>
        <p:xfrm>
          <a:off x="180975" y="898525"/>
          <a:ext cx="782638" cy="681038"/>
        </p:xfrm>
        <a:graphic>
          <a:graphicData uri="http://schemas.openxmlformats.org/presentationml/2006/ole">
            <mc:AlternateContent xmlns:mc="http://schemas.openxmlformats.org/markup-compatibility/2006">
              <mc:Choice xmlns:v="urn:schemas-microsoft-com:vml" Requires="v">
                <p:oleObj spid="_x0000_s3098" r:id="rId3" imgW="2604263" imgH="3660831" progId="MS_ClipArt_Gallery.5">
                  <p:embed/>
                </p:oleObj>
              </mc:Choice>
              <mc:Fallback>
                <p:oleObj r:id="rId3" imgW="2604263" imgH="3660831"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89852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7862" name="Oval 6"/>
          <p:cNvSpPr>
            <a:spLocks noChangeArrowheads="1"/>
          </p:cNvSpPr>
          <p:nvPr/>
        </p:nvSpPr>
        <p:spPr bwMode="auto">
          <a:xfrm>
            <a:off x="7829550" y="733425"/>
            <a:ext cx="1119188"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115</a:t>
            </a:r>
          </a:p>
        </p:txBody>
      </p:sp>
    </p:spTree>
    <p:extLst>
      <p:ext uri="{BB962C8B-B14F-4D97-AF65-F5344CB8AC3E}">
        <p14:creationId xmlns:p14="http://schemas.microsoft.com/office/powerpoint/2010/main" val="29735203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06" t="19091" r="34194" b="23864"/>
          <a:stretch/>
        </p:blipFill>
        <p:spPr bwMode="auto">
          <a:xfrm>
            <a:off x="1043608" y="119203"/>
            <a:ext cx="6768752" cy="674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366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8" name="Text Box 4"/>
          <p:cNvSpPr txBox="1">
            <a:spLocks noChangeArrowheads="1"/>
          </p:cNvSpPr>
          <p:nvPr/>
        </p:nvSpPr>
        <p:spPr bwMode="auto">
          <a:xfrm>
            <a:off x="1850142" y="273050"/>
            <a:ext cx="536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dirty="0">
                <a:latin typeface="Verdana" pitchFamily="34" charset="0"/>
              </a:rPr>
              <a:t>Figura 6.1. Etapas do ciclo motivacional.</a:t>
            </a:r>
          </a:p>
        </p:txBody>
      </p:sp>
      <p:sp>
        <p:nvSpPr>
          <p:cNvPr id="292869" name="Oval 5"/>
          <p:cNvSpPr>
            <a:spLocks noChangeArrowheads="1"/>
          </p:cNvSpPr>
          <p:nvPr/>
        </p:nvSpPr>
        <p:spPr bwMode="auto">
          <a:xfrm>
            <a:off x="1700213" y="1441450"/>
            <a:ext cx="5743575" cy="48815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870" name="AutoShape 6"/>
          <p:cNvSpPr>
            <a:spLocks noChangeArrowheads="1"/>
          </p:cNvSpPr>
          <p:nvPr/>
        </p:nvSpPr>
        <p:spPr bwMode="auto">
          <a:xfrm>
            <a:off x="863600" y="3608388"/>
            <a:ext cx="1751013" cy="708025"/>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292871" name="AutoShape 7"/>
          <p:cNvSpPr>
            <a:spLocks noChangeArrowheads="1"/>
          </p:cNvSpPr>
          <p:nvPr/>
        </p:nvSpPr>
        <p:spPr bwMode="auto">
          <a:xfrm>
            <a:off x="6553200" y="3579813"/>
            <a:ext cx="1751013" cy="708025"/>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292872" name="AutoShape 8"/>
          <p:cNvSpPr>
            <a:spLocks noChangeArrowheads="1"/>
          </p:cNvSpPr>
          <p:nvPr/>
        </p:nvSpPr>
        <p:spPr bwMode="auto">
          <a:xfrm>
            <a:off x="3695700" y="1196975"/>
            <a:ext cx="1751013" cy="708025"/>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292873" name="AutoShape 9"/>
          <p:cNvSpPr>
            <a:spLocks noChangeArrowheads="1"/>
          </p:cNvSpPr>
          <p:nvPr/>
        </p:nvSpPr>
        <p:spPr bwMode="auto">
          <a:xfrm>
            <a:off x="3709988" y="5861050"/>
            <a:ext cx="1751012" cy="708025"/>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292874" name="AutoShape 10"/>
          <p:cNvSpPr>
            <a:spLocks noChangeArrowheads="1"/>
          </p:cNvSpPr>
          <p:nvPr/>
        </p:nvSpPr>
        <p:spPr bwMode="auto">
          <a:xfrm>
            <a:off x="6076950" y="2125663"/>
            <a:ext cx="1751013" cy="708025"/>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292875" name="AutoShape 11"/>
          <p:cNvSpPr>
            <a:spLocks noChangeArrowheads="1"/>
          </p:cNvSpPr>
          <p:nvPr/>
        </p:nvSpPr>
        <p:spPr bwMode="auto">
          <a:xfrm>
            <a:off x="6078538" y="5062538"/>
            <a:ext cx="1751012" cy="708025"/>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292876" name="Rectangle 12"/>
          <p:cNvSpPr>
            <a:spLocks noChangeArrowheads="1"/>
          </p:cNvSpPr>
          <p:nvPr/>
        </p:nvSpPr>
        <p:spPr bwMode="auto">
          <a:xfrm>
            <a:off x="1116013" y="3808413"/>
            <a:ext cx="703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latin typeface="Verdana" pitchFamily="34" charset="0"/>
              </a:rPr>
              <a:t>Satisfação					  Necessidade</a:t>
            </a:r>
          </a:p>
        </p:txBody>
      </p:sp>
      <p:sp>
        <p:nvSpPr>
          <p:cNvPr id="292877" name="Rectangle 13"/>
          <p:cNvSpPr>
            <a:spLocks noChangeArrowheads="1"/>
          </p:cNvSpPr>
          <p:nvPr/>
        </p:nvSpPr>
        <p:spPr bwMode="auto">
          <a:xfrm>
            <a:off x="3990975" y="1382713"/>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latin typeface="Verdana" pitchFamily="34" charset="0"/>
              </a:rPr>
              <a:t>Equilíbrio</a:t>
            </a:r>
          </a:p>
        </p:txBody>
      </p:sp>
      <p:sp>
        <p:nvSpPr>
          <p:cNvPr id="292878" name="Rectangle 14"/>
          <p:cNvSpPr>
            <a:spLocks noChangeArrowheads="1"/>
          </p:cNvSpPr>
          <p:nvPr/>
        </p:nvSpPr>
        <p:spPr bwMode="auto">
          <a:xfrm>
            <a:off x="6257925" y="2246313"/>
            <a:ext cx="14097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latin typeface="Verdana" pitchFamily="34" charset="0"/>
              </a:rPr>
              <a:t>    Estímulo</a:t>
            </a:r>
          </a:p>
          <a:p>
            <a:r>
              <a:rPr lang="pt-BR" altLang="en-US" sz="1400" b="1">
                <a:latin typeface="Verdana" pitchFamily="34" charset="0"/>
              </a:rPr>
              <a:t>ou incentivo</a:t>
            </a:r>
          </a:p>
        </p:txBody>
      </p:sp>
      <p:sp>
        <p:nvSpPr>
          <p:cNvPr id="292879" name="Rectangle 15"/>
          <p:cNvSpPr>
            <a:spLocks noChangeArrowheads="1"/>
          </p:cNvSpPr>
          <p:nvPr/>
        </p:nvSpPr>
        <p:spPr bwMode="auto">
          <a:xfrm>
            <a:off x="3697288" y="5967413"/>
            <a:ext cx="17954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latin typeface="Verdana" pitchFamily="34" charset="0"/>
              </a:rPr>
              <a:t>Comportamento</a:t>
            </a:r>
          </a:p>
          <a:p>
            <a:r>
              <a:rPr lang="pt-BR" altLang="en-US" sz="1400" b="1">
                <a:latin typeface="Verdana" pitchFamily="34" charset="0"/>
              </a:rPr>
              <a:t>       ou ação</a:t>
            </a:r>
          </a:p>
        </p:txBody>
      </p:sp>
      <p:sp>
        <p:nvSpPr>
          <p:cNvPr id="292880" name="Rectangle 16"/>
          <p:cNvSpPr>
            <a:spLocks noChangeArrowheads="1"/>
          </p:cNvSpPr>
          <p:nvPr/>
        </p:nvSpPr>
        <p:spPr bwMode="auto">
          <a:xfrm>
            <a:off x="6486525" y="5259388"/>
            <a:ext cx="89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latin typeface="Verdana" pitchFamily="34" charset="0"/>
              </a:rPr>
              <a:t>Tensão</a:t>
            </a:r>
          </a:p>
        </p:txBody>
      </p:sp>
      <p:sp>
        <p:nvSpPr>
          <p:cNvPr id="292881" name="Line 17"/>
          <p:cNvSpPr>
            <a:spLocks noChangeShapeType="1"/>
          </p:cNvSpPr>
          <p:nvPr/>
        </p:nvSpPr>
        <p:spPr bwMode="auto">
          <a:xfrm>
            <a:off x="6405563" y="2025650"/>
            <a:ext cx="153987" cy="130175"/>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82" name="Line 18"/>
          <p:cNvSpPr>
            <a:spLocks noChangeShapeType="1"/>
          </p:cNvSpPr>
          <p:nvPr/>
        </p:nvSpPr>
        <p:spPr bwMode="auto">
          <a:xfrm>
            <a:off x="7397750" y="3429000"/>
            <a:ext cx="38100" cy="123825"/>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83" name="Line 19"/>
          <p:cNvSpPr>
            <a:spLocks noChangeShapeType="1"/>
          </p:cNvSpPr>
          <p:nvPr/>
        </p:nvSpPr>
        <p:spPr bwMode="auto">
          <a:xfrm flipH="1">
            <a:off x="7073900" y="4857750"/>
            <a:ext cx="155575" cy="206375"/>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84" name="Line 20"/>
          <p:cNvSpPr>
            <a:spLocks noChangeShapeType="1"/>
          </p:cNvSpPr>
          <p:nvPr/>
        </p:nvSpPr>
        <p:spPr bwMode="auto">
          <a:xfrm flipH="1">
            <a:off x="5464175" y="6130925"/>
            <a:ext cx="231775" cy="79375"/>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85" name="Line 21"/>
          <p:cNvSpPr>
            <a:spLocks noChangeShapeType="1"/>
          </p:cNvSpPr>
          <p:nvPr/>
        </p:nvSpPr>
        <p:spPr bwMode="auto">
          <a:xfrm flipH="1" flipV="1">
            <a:off x="1741488" y="4330700"/>
            <a:ext cx="77787" cy="242888"/>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86" name="Line 22"/>
          <p:cNvSpPr>
            <a:spLocks noChangeShapeType="1"/>
          </p:cNvSpPr>
          <p:nvPr/>
        </p:nvSpPr>
        <p:spPr bwMode="auto">
          <a:xfrm flipV="1">
            <a:off x="3465513" y="1562100"/>
            <a:ext cx="233362" cy="61913"/>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Espaço Reservado para Texto 24"/>
          <p:cNvSpPr txBox="1">
            <a:spLocks/>
          </p:cNvSpPr>
          <p:nvPr/>
        </p:nvSpPr>
        <p:spPr>
          <a:xfrm>
            <a:off x="2565470" y="2246313"/>
            <a:ext cx="3931920"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t-BR" sz="2400" smtClean="0"/>
              <a:t>Ciclo motivacional</a:t>
            </a:r>
            <a:endParaRPr lang="pt-BR" sz="2400" dirty="0"/>
          </a:p>
        </p:txBody>
      </p:sp>
      <p:sp>
        <p:nvSpPr>
          <p:cNvPr id="22" name="Espaço Reservado para Conteúdo 25"/>
          <p:cNvSpPr txBox="1">
            <a:spLocks/>
          </p:cNvSpPr>
          <p:nvPr/>
        </p:nvSpPr>
        <p:spPr>
          <a:xfrm>
            <a:off x="2403475" y="2833688"/>
            <a:ext cx="3684517" cy="177172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pt-BR" sz="1600" i="1" dirty="0" smtClean="0"/>
              <a:t>O organismo humano está em estágio de equilíbrio, até que haja um estímulo e crie uma necessidade. Essa necessidade provoca um estado de tensão. A tensão conduz a um comportamento ou ação para alcançar a satisfação. Quando alcançamos a satisfação, o organismo retorna ao estado de equilíbrio inicial.</a:t>
            </a:r>
          </a:p>
        </p:txBody>
      </p:sp>
    </p:spTree>
    <p:extLst>
      <p:ext uri="{BB962C8B-B14F-4D97-AF65-F5344CB8AC3E}">
        <p14:creationId xmlns:p14="http://schemas.microsoft.com/office/powerpoint/2010/main" val="116990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17" t="23636" r="33555" b="28636"/>
          <a:stretch/>
        </p:blipFill>
        <p:spPr bwMode="auto">
          <a:xfrm>
            <a:off x="755576" y="620688"/>
            <a:ext cx="7619814"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52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28" t="17273" r="42372" b="21364"/>
          <a:stretch/>
        </p:blipFill>
        <p:spPr bwMode="auto">
          <a:xfrm>
            <a:off x="251520" y="407537"/>
            <a:ext cx="8770574"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534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89" t="17955" r="36622" b="27045"/>
          <a:stretch/>
        </p:blipFill>
        <p:spPr bwMode="auto">
          <a:xfrm>
            <a:off x="755576" y="476672"/>
            <a:ext cx="7638202"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498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84" t="20909" r="33708" b="25455"/>
          <a:stretch/>
        </p:blipFill>
        <p:spPr bwMode="auto">
          <a:xfrm>
            <a:off x="1343485" y="1"/>
            <a:ext cx="6489156"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1671739" y="5805265"/>
            <a:ext cx="5832648" cy="369332"/>
          </a:xfrm>
          <a:prstGeom prst="rect">
            <a:avLst/>
          </a:prstGeom>
        </p:spPr>
        <p:txBody>
          <a:bodyPr wrap="square">
            <a:spAutoFit/>
          </a:bodyPr>
          <a:lstStyle/>
          <a:p>
            <a:r>
              <a:rPr lang="pt-BR" dirty="0"/>
              <a:t>https://www.youtube.com/watch?v=GLnmQOwwoho</a:t>
            </a:r>
          </a:p>
        </p:txBody>
      </p:sp>
    </p:spTree>
    <p:extLst>
      <p:ext uri="{BB962C8B-B14F-4D97-AF65-F5344CB8AC3E}">
        <p14:creationId xmlns:p14="http://schemas.microsoft.com/office/powerpoint/2010/main" val="3113628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702948" y="1124744"/>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pt-PT" altLang="en-US" sz="3200" dirty="0" err="1" smtClean="0">
                <a:latin typeface="Arial" pitchFamily="34" charset="0"/>
                <a:cs typeface="Times New Roman" pitchFamily="18" charset="0"/>
              </a:rPr>
              <a:t>Idalberto</a:t>
            </a:r>
            <a:r>
              <a:rPr lang="pt-PT" altLang="en-US" sz="3200" dirty="0" smtClean="0">
                <a:latin typeface="Arial" pitchFamily="34" charset="0"/>
                <a:cs typeface="Times New Roman" pitchFamily="18" charset="0"/>
              </a:rPr>
              <a:t> </a:t>
            </a:r>
            <a:r>
              <a:rPr lang="pt-PT" altLang="en-US" sz="3200" dirty="0" err="1">
                <a:latin typeface="Arial" pitchFamily="34" charset="0"/>
                <a:cs typeface="Times New Roman" pitchFamily="18" charset="0"/>
              </a:rPr>
              <a:t>Chiavenato</a:t>
            </a:r>
            <a:endParaRPr lang="pt-PT" altLang="en-US" sz="3200" dirty="0">
              <a:latin typeface="Arial" pitchFamily="34" charset="0"/>
              <a:cs typeface="Times New Roman" pitchFamily="18" charset="0"/>
            </a:endParaRPr>
          </a:p>
          <a:p>
            <a:pPr algn="ctr">
              <a:spcBef>
                <a:spcPct val="20000"/>
              </a:spcBef>
            </a:pPr>
            <a:r>
              <a:rPr lang="pt-PT" altLang="en-US" sz="3600" b="1" dirty="0" smtClean="0">
                <a:solidFill>
                  <a:srgbClr val="4D4D4D"/>
                </a:solidFill>
                <a:latin typeface="Tahoma" pitchFamily="34" charset="0"/>
                <a:cs typeface="Times New Roman" pitchFamily="18" charset="0"/>
              </a:rPr>
              <a:t>INTRODUÇÃO </a:t>
            </a:r>
            <a:r>
              <a:rPr lang="pt-PT" altLang="en-US" sz="3600" b="1" dirty="0">
                <a:solidFill>
                  <a:srgbClr val="4D4D4D"/>
                </a:solidFill>
                <a:latin typeface="Tahoma" pitchFamily="34" charset="0"/>
                <a:cs typeface="Times New Roman" pitchFamily="18" charset="0"/>
              </a:rPr>
              <a:t>À TEORIA GERAL DA </a:t>
            </a:r>
            <a:r>
              <a:rPr lang="pt-PT" altLang="en-US" sz="3600" b="1" dirty="0" smtClean="0">
                <a:solidFill>
                  <a:srgbClr val="4D4D4D"/>
                </a:solidFill>
                <a:latin typeface="Tahoma" pitchFamily="34" charset="0"/>
                <a:cs typeface="Times New Roman" pitchFamily="18" charset="0"/>
              </a:rPr>
              <a:t>ADMINISTRAÇÃO</a:t>
            </a:r>
          </a:p>
          <a:p>
            <a:pPr algn="ctr">
              <a:spcBef>
                <a:spcPct val="20000"/>
              </a:spcBef>
            </a:pPr>
            <a:r>
              <a:rPr lang="pt-BR" altLang="en-US" sz="3200" b="1" dirty="0">
                <a:solidFill>
                  <a:srgbClr val="FF0000"/>
                </a:solidFill>
                <a:effectLst>
                  <a:outerShdw blurRad="38100" dist="38100" dir="2700000" algn="tl">
                    <a:srgbClr val="000000">
                      <a:alpha val="43137"/>
                    </a:srgbClr>
                  </a:outerShdw>
                </a:effectLst>
                <a:latin typeface="Tahoma" pitchFamily="34" charset="0"/>
              </a:rPr>
              <a:t>PARTE 4:   ABORDAGEM HUMANÍSTICA DA </a:t>
            </a:r>
            <a:r>
              <a:rPr lang="pt-BR" altLang="en-US" sz="3200" b="1" dirty="0" smtClean="0">
                <a:solidFill>
                  <a:srgbClr val="FF0000"/>
                </a:solidFill>
                <a:effectLst>
                  <a:outerShdw blurRad="38100" dist="38100" dir="2700000" algn="tl">
                    <a:srgbClr val="000000">
                      <a:alpha val="43137"/>
                    </a:srgbClr>
                  </a:outerShdw>
                </a:effectLst>
                <a:latin typeface="Tahoma" pitchFamily="34" charset="0"/>
              </a:rPr>
              <a:t>ADMINISTRAÇÃO (Capítulos 5 e 6)</a:t>
            </a:r>
            <a:endParaRPr lang="pt-BR" altLang="en-US" sz="3200" b="1" dirty="0">
              <a:solidFill>
                <a:srgbClr val="FF0000"/>
              </a:solidFill>
              <a:effectLst>
                <a:outerShdw blurRad="38100" dist="38100" dir="2700000" algn="tl">
                  <a:srgbClr val="000000">
                    <a:alpha val="43137"/>
                  </a:srgbClr>
                </a:outerShdw>
              </a:effectLst>
              <a:latin typeface="Tahoma" pitchFamily="34" charset="0"/>
            </a:endParaRPr>
          </a:p>
          <a:p>
            <a:pPr algn="ctr">
              <a:spcBef>
                <a:spcPct val="20000"/>
              </a:spcBef>
            </a:pPr>
            <a:r>
              <a:rPr lang="pt-PT" altLang="en-US" sz="2800" b="1" dirty="0" smtClean="0">
                <a:solidFill>
                  <a:srgbClr val="4D4D4D"/>
                </a:solidFill>
                <a:latin typeface="Tahoma" pitchFamily="34" charset="0"/>
                <a:cs typeface="Times New Roman" pitchFamily="18" charset="0"/>
              </a:rPr>
              <a:t>Elsevier/Campus</a:t>
            </a:r>
            <a:endParaRPr lang="pt-PT" altLang="en-US" sz="2800" b="1" dirty="0">
              <a:solidFill>
                <a:srgbClr val="4D4D4D"/>
              </a:solidFill>
              <a:latin typeface="Tahoma" pitchFamily="34" charset="0"/>
              <a:cs typeface="Times New Roman" pitchFamily="18" charset="0"/>
            </a:endParaRPr>
          </a:p>
          <a:p>
            <a:pPr algn="ctr">
              <a:spcBef>
                <a:spcPct val="20000"/>
              </a:spcBef>
            </a:pPr>
            <a:endParaRPr lang="pt-PT" altLang="en-US" sz="2800" b="1" dirty="0">
              <a:solidFill>
                <a:srgbClr val="4D4D4D"/>
              </a:solidFill>
              <a:latin typeface="Tahoma" pitchFamily="34" charset="0"/>
              <a:cs typeface="Times New Roman" pitchFamily="18" charset="0"/>
            </a:endParaRPr>
          </a:p>
          <a:p>
            <a:pPr algn="ctr">
              <a:spcBef>
                <a:spcPct val="20000"/>
              </a:spcBef>
            </a:pPr>
            <a:r>
              <a:rPr lang="pt-PT" altLang="en-US" b="1" dirty="0">
                <a:solidFill>
                  <a:srgbClr val="4D4D4D"/>
                </a:solidFill>
                <a:latin typeface="Tahoma" pitchFamily="34" charset="0"/>
                <a:cs typeface="Times New Roman" pitchFamily="18" charset="0"/>
              </a:rPr>
              <a:t>www.elsevier.com.br</a:t>
            </a:r>
          </a:p>
          <a:p>
            <a:pPr algn="ctr">
              <a:spcBef>
                <a:spcPct val="20000"/>
              </a:spcBef>
            </a:pPr>
            <a:r>
              <a:rPr lang="pt-PT" altLang="en-US" b="1" dirty="0">
                <a:solidFill>
                  <a:srgbClr val="4D4D4D"/>
                </a:solidFill>
                <a:latin typeface="Tahoma" pitchFamily="34" charset="0"/>
                <a:cs typeface="Times New Roman" pitchFamily="18" charset="0"/>
              </a:rPr>
              <a:t>www.chiavenato.com</a:t>
            </a:r>
            <a:r>
              <a:rPr lang="pt-BR" altLang="en-US" dirty="0">
                <a:solidFill>
                  <a:srgbClr val="4D4D4D"/>
                </a:solidFill>
              </a:rPr>
              <a:t> </a:t>
            </a:r>
          </a:p>
        </p:txBody>
      </p:sp>
      <p:sp>
        <p:nvSpPr>
          <p:cNvPr id="2" name="CaixaDeTexto 1"/>
          <p:cNvSpPr txBox="1"/>
          <p:nvPr/>
        </p:nvSpPr>
        <p:spPr>
          <a:xfrm>
            <a:off x="685800" y="548680"/>
            <a:ext cx="4336380" cy="369332"/>
          </a:xfrm>
          <a:prstGeom prst="rect">
            <a:avLst/>
          </a:prstGeom>
          <a:noFill/>
        </p:spPr>
        <p:txBody>
          <a:bodyPr wrap="none" rtlCol="0">
            <a:spAutoFit/>
          </a:bodyPr>
          <a:lstStyle/>
          <a:p>
            <a:r>
              <a:rPr lang="pt-BR" dirty="0" smtClean="0"/>
              <a:t>FONTE BPASICA DE CONSULTA DE CONSULTA</a:t>
            </a:r>
            <a:endParaRPr lang="en-US" dirty="0"/>
          </a:p>
        </p:txBody>
      </p:sp>
    </p:spTree>
    <p:extLst>
      <p:ext uri="{BB962C8B-B14F-4D97-AF65-F5344CB8AC3E}">
        <p14:creationId xmlns:p14="http://schemas.microsoft.com/office/powerpoint/2010/main" val="7832941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94" t="20454" r="31511" b="21818"/>
          <a:stretch/>
        </p:blipFill>
        <p:spPr bwMode="auto">
          <a:xfrm>
            <a:off x="827584" y="20447"/>
            <a:ext cx="7488832" cy="686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1343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ChangeArrowheads="1"/>
          </p:cNvSpPr>
          <p:nvPr/>
        </p:nvSpPr>
        <p:spPr bwMode="auto">
          <a:xfrm>
            <a:off x="957263" y="1030288"/>
            <a:ext cx="4978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A motivação na Mayerlinck</a:t>
            </a:r>
          </a:p>
        </p:txBody>
      </p:sp>
      <p:sp>
        <p:nvSpPr>
          <p:cNvPr id="379908" name="Text Box 4"/>
          <p:cNvSpPr txBox="1">
            <a:spLocks noChangeArrowheads="1"/>
          </p:cNvSpPr>
          <p:nvPr/>
        </p:nvSpPr>
        <p:spPr bwMode="auto">
          <a:xfrm>
            <a:off x="679450" y="2500313"/>
            <a:ext cx="791845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Carlos Siqueira é gerente do Departamento de Vendas da</a:t>
            </a:r>
          </a:p>
          <a:p>
            <a:r>
              <a:rPr lang="pt-BR" altLang="en-US" sz="2000">
                <a:solidFill>
                  <a:srgbClr val="FF3300"/>
                </a:solidFill>
                <a:latin typeface="Verdana" pitchFamily="34" charset="0"/>
              </a:rPr>
              <a:t> Mayerlinck. Dirige 15 vendedores, 2 assessores de vendas </a:t>
            </a:r>
          </a:p>
          <a:p>
            <a:r>
              <a:rPr lang="pt-BR" altLang="en-US" sz="2000">
                <a:solidFill>
                  <a:srgbClr val="FF3300"/>
                </a:solidFill>
                <a:latin typeface="Verdana" pitchFamily="34" charset="0"/>
              </a:rPr>
              <a:t>		 e 2 auxiliares internos de apoio. </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Carlos foi incumbido de aumentar em 12% as vendas no</a:t>
            </a:r>
          </a:p>
          <a:p>
            <a:r>
              <a:rPr lang="pt-BR" altLang="en-US" sz="2000">
                <a:solidFill>
                  <a:srgbClr val="FF3300"/>
                </a:solidFill>
                <a:latin typeface="Verdana" pitchFamily="34" charset="0"/>
              </a:rPr>
              <a:t>decorrer do ano. A meta é ambiciosa e seu primeiro desafio</a:t>
            </a:r>
          </a:p>
          <a:p>
            <a:r>
              <a:rPr lang="pt-BR" altLang="en-US" sz="2000">
                <a:solidFill>
                  <a:srgbClr val="FF3300"/>
                </a:solidFill>
                <a:latin typeface="Verdana" pitchFamily="34" charset="0"/>
              </a:rPr>
              <a:t>é saber como motivar seu pessoal e canalizar os esforços na</a:t>
            </a:r>
          </a:p>
          <a:p>
            <a:r>
              <a:rPr lang="pt-BR" altLang="en-US" sz="2000">
                <a:solidFill>
                  <a:srgbClr val="FF3300"/>
                </a:solidFill>
                <a:latin typeface="Verdana" pitchFamily="34" charset="0"/>
              </a:rPr>
              <a:t>  direção correta. Marcelo está imaginando as necessidades</a:t>
            </a:r>
          </a:p>
          <a:p>
            <a:r>
              <a:rPr lang="pt-BR" altLang="en-US" sz="2000">
                <a:solidFill>
                  <a:srgbClr val="FF3300"/>
                </a:solidFill>
                <a:latin typeface="Verdana" pitchFamily="34" charset="0"/>
              </a:rPr>
              <a:t> humanas que deveriam ser priorizadas para poder realizar </a:t>
            </a:r>
          </a:p>
          <a:p>
            <a:r>
              <a:rPr lang="pt-BR" altLang="en-US" sz="2000">
                <a:solidFill>
                  <a:srgbClr val="FF3300"/>
                </a:solidFill>
                <a:latin typeface="Verdana" pitchFamily="34" charset="0"/>
              </a:rPr>
              <a:t> 	       sua meta por meio dos vendedores.</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Como montar o esquema?</a:t>
            </a:r>
          </a:p>
        </p:txBody>
      </p:sp>
      <p:sp>
        <p:nvSpPr>
          <p:cNvPr id="379909" name="Oval 5"/>
          <p:cNvSpPr>
            <a:spLocks noChangeArrowheads="1"/>
          </p:cNvSpPr>
          <p:nvPr/>
        </p:nvSpPr>
        <p:spPr bwMode="auto">
          <a:xfrm>
            <a:off x="7843838" y="690563"/>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120</a:t>
            </a:r>
          </a:p>
        </p:txBody>
      </p:sp>
      <p:pic>
        <p:nvPicPr>
          <p:cNvPr id="379910" name="Picture 6" descr="http://a1055.g.akamai.net/f/1055/1401/5h/search.barnesandnoble.com/gresources/bnexplorer/icon_read_review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1613" y="941388"/>
            <a:ext cx="663575" cy="66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1991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91680" y="3933056"/>
            <a:ext cx="5541966" cy="646331"/>
          </a:xfrm>
          <a:prstGeom prst="rect">
            <a:avLst/>
          </a:prstGeom>
          <a:noFill/>
        </p:spPr>
        <p:txBody>
          <a:bodyPr wrap="none" rtlCol="0">
            <a:spAutoFit/>
          </a:bodyPr>
          <a:lstStyle/>
          <a:p>
            <a:r>
              <a:rPr lang="pt-BR" dirty="0"/>
              <a:t>Fonte: </a:t>
            </a:r>
            <a:r>
              <a:rPr lang="pt-BR" dirty="0">
                <a:hlinkClick r:id="rId2"/>
              </a:rPr>
              <a:t>https://</a:t>
            </a:r>
            <a:r>
              <a:rPr lang="pt-BR" dirty="0" smtClean="0">
                <a:hlinkClick r:id="rId2"/>
              </a:rPr>
              <a:t>www.youtube.com/watch?v=LKKIXbJUFN8</a:t>
            </a:r>
            <a:endParaRPr lang="pt-BR" dirty="0" smtClean="0"/>
          </a:p>
          <a:p>
            <a:endParaRPr lang="pt-BR" dirty="0"/>
          </a:p>
        </p:txBody>
      </p:sp>
      <p:sp>
        <p:nvSpPr>
          <p:cNvPr id="3" name="Rectangle 3"/>
          <p:cNvSpPr>
            <a:spLocks noChangeArrowheads="1"/>
          </p:cNvSpPr>
          <p:nvPr/>
        </p:nvSpPr>
        <p:spPr bwMode="auto">
          <a:xfrm>
            <a:off x="1439862" y="1196752"/>
            <a:ext cx="612218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PT" altLang="en-US" sz="3200" b="1" dirty="0">
              <a:solidFill>
                <a:srgbClr val="4D4D4D"/>
              </a:solidFill>
              <a:latin typeface="Tahoma" pitchFamily="34" charset="0"/>
              <a:cs typeface="Times New Roman" pitchFamily="18" charset="0"/>
            </a:endParaRPr>
          </a:p>
          <a:p>
            <a:r>
              <a:rPr lang="pt-PT" altLang="en-US" sz="3200" b="1" dirty="0">
                <a:solidFill>
                  <a:srgbClr val="4D4D4D"/>
                </a:solidFill>
                <a:latin typeface="Tahoma" pitchFamily="34" charset="0"/>
                <a:cs typeface="Times New Roman" pitchFamily="18" charset="0"/>
              </a:rPr>
              <a:t>Decorrências da Teoria das</a:t>
            </a:r>
          </a:p>
          <a:p>
            <a:r>
              <a:rPr lang="pt-PT" altLang="en-US" sz="3200" b="1" dirty="0">
                <a:solidFill>
                  <a:srgbClr val="4D4D4D"/>
                </a:solidFill>
                <a:latin typeface="Tahoma" pitchFamily="34" charset="0"/>
                <a:cs typeface="Times New Roman" pitchFamily="18" charset="0"/>
              </a:rPr>
              <a:t> 	 Relações Humanas</a:t>
            </a:r>
          </a:p>
          <a:p>
            <a:endParaRPr lang="pt-PT" altLang="en-US" sz="4400" b="1" dirty="0">
              <a:solidFill>
                <a:srgbClr val="4D4D4D"/>
              </a:solidFill>
              <a:latin typeface="Tahoma" pitchFamily="34" charset="0"/>
              <a:cs typeface="Times New Roman" pitchFamily="18" charset="0"/>
            </a:endParaRPr>
          </a:p>
          <a:p>
            <a:r>
              <a:rPr lang="pt-BR" altLang="en-US" sz="2800" b="1" dirty="0">
                <a:solidFill>
                  <a:srgbClr val="4D4D4D"/>
                </a:solidFill>
                <a:latin typeface="Tahoma" pitchFamily="34" charset="0"/>
                <a:cs typeface="Times New Roman" pitchFamily="18" charset="0"/>
              </a:rPr>
              <a:t>(Dando Importância aos Grupos)</a:t>
            </a:r>
          </a:p>
        </p:txBody>
      </p:sp>
    </p:spTree>
    <p:extLst>
      <p:ext uri="{BB962C8B-B14F-4D97-AF65-F5344CB8AC3E}">
        <p14:creationId xmlns:p14="http://schemas.microsoft.com/office/powerpoint/2010/main" val="13738816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39" t="18182" r="15794" b="18636"/>
          <a:stretch/>
        </p:blipFill>
        <p:spPr bwMode="auto">
          <a:xfrm>
            <a:off x="83126" y="188640"/>
            <a:ext cx="9077499"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197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34" t="23636" r="42755" b="22727"/>
          <a:stretch/>
        </p:blipFill>
        <p:spPr bwMode="auto">
          <a:xfrm>
            <a:off x="22452" y="548680"/>
            <a:ext cx="8996115"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2609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45" t="20227" r="30872" b="25227"/>
          <a:stretch/>
        </p:blipFill>
        <p:spPr bwMode="auto">
          <a:xfrm>
            <a:off x="611560" y="332656"/>
            <a:ext cx="7992888" cy="620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3918937" y="2864533"/>
            <a:ext cx="1378134" cy="369332"/>
          </a:xfrm>
          <a:prstGeom prst="rect">
            <a:avLst/>
          </a:prstGeom>
          <a:solidFill>
            <a:schemeClr val="tx1"/>
          </a:solidFill>
        </p:spPr>
        <p:txBody>
          <a:bodyPr wrap="none" rtlCol="0">
            <a:spAutoFit/>
          </a:bodyPr>
          <a:lstStyle/>
          <a:p>
            <a:r>
              <a:rPr lang="pt-BR" dirty="0" smtClean="0">
                <a:solidFill>
                  <a:schemeClr val="bg1"/>
                </a:solidFill>
              </a:rPr>
              <a:t>Democrático</a:t>
            </a:r>
            <a:endParaRPr lang="en-US" dirty="0">
              <a:solidFill>
                <a:schemeClr val="bg1"/>
              </a:solidFill>
            </a:endParaRPr>
          </a:p>
        </p:txBody>
      </p:sp>
      <p:sp>
        <p:nvSpPr>
          <p:cNvPr id="4" name="CaixaDeTexto 3"/>
          <p:cNvSpPr txBox="1"/>
          <p:nvPr/>
        </p:nvSpPr>
        <p:spPr>
          <a:xfrm>
            <a:off x="6506234" y="2864532"/>
            <a:ext cx="1378134" cy="369332"/>
          </a:xfrm>
          <a:prstGeom prst="rect">
            <a:avLst/>
          </a:prstGeom>
          <a:solidFill>
            <a:schemeClr val="tx1"/>
          </a:solidFill>
        </p:spPr>
        <p:txBody>
          <a:bodyPr wrap="square" rtlCol="0">
            <a:spAutoFit/>
          </a:bodyPr>
          <a:lstStyle/>
          <a:p>
            <a:r>
              <a:rPr lang="pt-BR" dirty="0" smtClean="0">
                <a:solidFill>
                  <a:schemeClr val="bg1"/>
                </a:solidFill>
              </a:rPr>
              <a:t>Liberal</a:t>
            </a:r>
            <a:endParaRPr lang="en-US" dirty="0">
              <a:solidFill>
                <a:schemeClr val="bg1"/>
              </a:solidFill>
            </a:endParaRPr>
          </a:p>
        </p:txBody>
      </p:sp>
    </p:spTree>
    <p:extLst>
      <p:ext uri="{BB962C8B-B14F-4D97-AF65-F5344CB8AC3E}">
        <p14:creationId xmlns:p14="http://schemas.microsoft.com/office/powerpoint/2010/main" val="18602636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439862" y="1196752"/>
            <a:ext cx="612218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PT" altLang="en-US" sz="3200" b="1" dirty="0">
              <a:solidFill>
                <a:srgbClr val="4D4D4D"/>
              </a:solidFill>
              <a:latin typeface="Tahoma" pitchFamily="34" charset="0"/>
              <a:cs typeface="Times New Roman" pitchFamily="18" charset="0"/>
            </a:endParaRPr>
          </a:p>
          <a:p>
            <a:r>
              <a:rPr lang="pt-PT" altLang="en-US" sz="3200" b="1" dirty="0">
                <a:solidFill>
                  <a:srgbClr val="4D4D4D"/>
                </a:solidFill>
                <a:latin typeface="Tahoma" pitchFamily="34" charset="0"/>
                <a:cs typeface="Times New Roman" pitchFamily="18" charset="0"/>
              </a:rPr>
              <a:t>Decorrências da Teoria das</a:t>
            </a:r>
          </a:p>
          <a:p>
            <a:r>
              <a:rPr lang="pt-PT" altLang="en-US" sz="3200" b="1" dirty="0">
                <a:solidFill>
                  <a:srgbClr val="4D4D4D"/>
                </a:solidFill>
                <a:latin typeface="Tahoma" pitchFamily="34" charset="0"/>
                <a:cs typeface="Times New Roman" pitchFamily="18" charset="0"/>
              </a:rPr>
              <a:t> 	 Relações Humanas</a:t>
            </a:r>
          </a:p>
          <a:p>
            <a:endParaRPr lang="pt-PT" altLang="en-US" sz="4400" b="1" dirty="0">
              <a:solidFill>
                <a:srgbClr val="4D4D4D"/>
              </a:solidFill>
              <a:latin typeface="Tahoma" pitchFamily="34" charset="0"/>
              <a:cs typeface="Times New Roman" pitchFamily="18" charset="0"/>
            </a:endParaRPr>
          </a:p>
          <a:p>
            <a:r>
              <a:rPr lang="pt-BR" altLang="en-US" sz="2800" b="1" dirty="0">
                <a:solidFill>
                  <a:srgbClr val="4D4D4D"/>
                </a:solidFill>
                <a:latin typeface="Tahoma" pitchFamily="34" charset="0"/>
                <a:cs typeface="Times New Roman" pitchFamily="18" charset="0"/>
              </a:rPr>
              <a:t>(Dando Importância aos Grupos)</a:t>
            </a:r>
          </a:p>
        </p:txBody>
      </p:sp>
    </p:spTree>
    <p:extLst>
      <p:ext uri="{BB962C8B-B14F-4D97-AF65-F5344CB8AC3E}">
        <p14:creationId xmlns:p14="http://schemas.microsoft.com/office/powerpoint/2010/main" val="13738816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188640"/>
            <a:ext cx="8856984" cy="6740307"/>
          </a:xfrm>
          <a:prstGeom prst="rect">
            <a:avLst/>
          </a:prstGeom>
        </p:spPr>
        <p:txBody>
          <a:bodyPr wrap="square">
            <a:spAutoFit/>
          </a:bodyPr>
          <a:lstStyle/>
          <a:p>
            <a:r>
              <a:rPr lang="pt-BR" sz="2400" b="1" dirty="0" smtClean="0"/>
              <a:t>LIDERANÇA</a:t>
            </a:r>
          </a:p>
          <a:p>
            <a:pPr marL="342900" indent="-342900">
              <a:buFont typeface="Arial" panose="020B0604020202020204" pitchFamily="34" charset="0"/>
              <a:buChar char="•"/>
            </a:pPr>
            <a:r>
              <a:rPr lang="pt-BR" sz="2400" dirty="0" smtClean="0"/>
              <a:t>Para </a:t>
            </a:r>
            <a:r>
              <a:rPr lang="pt-BR" sz="2400" dirty="0"/>
              <a:t>Chiavenato (2004), a habilidade de saber lidar com pessoas, individualmente ou em grupos, passou a ser um dos maiores problemas das empresas, para obter o melhor rendimento, com o máximo de satisfação possível e o mínimo de desgaste. As pessoas que ocupam posições de liderança, são parte integrante de um sistema mais amplo de interações que envolvem variáveis como características, necessidades e reações dos liderados, relacionamento com outros líderes, clima organizacional, política administrativa, estrutura organizacional, missão, valores e condições do meio ambiente em que a empresa interage.</a:t>
            </a:r>
          </a:p>
          <a:p>
            <a:pPr marL="342900" indent="-342900">
              <a:buFont typeface="Arial" panose="020B0604020202020204" pitchFamily="34" charset="0"/>
              <a:buChar char="•"/>
            </a:pPr>
            <a:r>
              <a:rPr lang="pt-BR" sz="2400" dirty="0" smtClean="0"/>
              <a:t>Segundo </a:t>
            </a:r>
            <a:r>
              <a:rPr lang="pt-BR" sz="2400" dirty="0"/>
              <a:t>Maximiliano (2000, p. 326) "Liderança é o processo de conduzir as ações ou influenciar o comportamento e a mentalidade de outras pessoas". Embora existam múltiplas definições para a liderança, destacam-se o fenômeno do grupo e a influência interpessoal exercida em um determinado contexto por meio do processo de comunicação humana para o alcance de determinados objetivos.</a:t>
            </a:r>
          </a:p>
        </p:txBody>
      </p:sp>
    </p:spTree>
    <p:extLst>
      <p:ext uri="{BB962C8B-B14F-4D97-AF65-F5344CB8AC3E}">
        <p14:creationId xmlns:p14="http://schemas.microsoft.com/office/powerpoint/2010/main" val="331326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71600" y="548680"/>
            <a:ext cx="7056784" cy="6124754"/>
          </a:xfrm>
          <a:prstGeom prst="rect">
            <a:avLst/>
          </a:prstGeom>
        </p:spPr>
        <p:txBody>
          <a:bodyPr wrap="square">
            <a:spAutoFit/>
          </a:bodyPr>
          <a:lstStyle/>
          <a:p>
            <a:r>
              <a:rPr lang="pt-BR" sz="2800" b="1" dirty="0"/>
              <a:t>Estilos de liderança:</a:t>
            </a:r>
            <a:endParaRPr lang="pt-BR" sz="2800" dirty="0"/>
          </a:p>
          <a:p>
            <a:pPr marL="285750" indent="-285750">
              <a:buFont typeface="Arial" panose="020B0604020202020204" pitchFamily="34" charset="0"/>
              <a:buChar char="•"/>
            </a:pPr>
            <a:r>
              <a:rPr lang="pt-BR" sz="2800" dirty="0"/>
              <a:t>Liderança autocrática =&gt; o líder define e impõe. O líder centraliza as decisões e impõe suas ordens ao grupo.</a:t>
            </a:r>
          </a:p>
          <a:p>
            <a:pPr marL="285750" indent="-285750">
              <a:buFont typeface="Arial" panose="020B0604020202020204" pitchFamily="34" charset="0"/>
              <a:buChar char="•"/>
            </a:pPr>
            <a:r>
              <a:rPr lang="pt-BR" sz="2800" dirty="0"/>
              <a:t>Liderança democrática =&gt; o grupo é quem decide. O líder conduz e orienta o grupo e incentiva a participação democrática das pessoas.</a:t>
            </a:r>
          </a:p>
          <a:p>
            <a:pPr marL="285750" indent="-285750">
              <a:buFont typeface="Arial" panose="020B0604020202020204" pitchFamily="34" charset="0"/>
              <a:buChar char="•"/>
            </a:pPr>
            <a:r>
              <a:rPr lang="pt-BR" sz="2800" dirty="0"/>
              <a:t>Liderança liberal ou laissez-faire =&gt; consenso grupal, sem ou com um mínimo de participação do líder. O líder delega totalmente as decisões ao grupo e deixa-o completamente à vontade e sem controle algum.</a:t>
            </a:r>
            <a:endParaRPr lang="pt-BR" sz="2800" dirty="0">
              <a:effectLst/>
            </a:endParaRPr>
          </a:p>
        </p:txBody>
      </p:sp>
    </p:spTree>
    <p:extLst>
      <p:ext uri="{BB962C8B-B14F-4D97-AF65-F5344CB8AC3E}">
        <p14:creationId xmlns:p14="http://schemas.microsoft.com/office/powerpoint/2010/main" val="7676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Oval 1028"/>
          <p:cNvSpPr>
            <a:spLocks noChangeArrowheads="1"/>
          </p:cNvSpPr>
          <p:nvPr/>
        </p:nvSpPr>
        <p:spPr bwMode="auto">
          <a:xfrm>
            <a:off x="3724275" y="1422400"/>
            <a:ext cx="2228850" cy="1998663"/>
          </a:xfrm>
          <a:prstGeom prst="ellipse">
            <a:avLst/>
          </a:prstGeom>
          <a:solidFill>
            <a:srgbClr val="B2B2B2"/>
          </a:solidFill>
          <a:ln w="9525">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201733" name="Rectangle 1029"/>
          <p:cNvSpPr>
            <a:spLocks noChangeArrowheads="1"/>
          </p:cNvSpPr>
          <p:nvPr/>
        </p:nvSpPr>
        <p:spPr bwMode="auto">
          <a:xfrm>
            <a:off x="1001713" y="333375"/>
            <a:ext cx="715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Figura 6.5. Diferentes ênfases nos estilos de liderança</a:t>
            </a:r>
          </a:p>
        </p:txBody>
      </p:sp>
      <p:sp>
        <p:nvSpPr>
          <p:cNvPr id="201734" name="Oval 1030"/>
          <p:cNvSpPr>
            <a:spLocks noChangeArrowheads="1"/>
          </p:cNvSpPr>
          <p:nvPr/>
        </p:nvSpPr>
        <p:spPr bwMode="auto">
          <a:xfrm>
            <a:off x="3724275" y="4206875"/>
            <a:ext cx="2228850" cy="1998663"/>
          </a:xfrm>
          <a:prstGeom prst="ellipse">
            <a:avLst/>
          </a:prstGeom>
          <a:solidFill>
            <a:srgbClr val="B2B2B2"/>
          </a:solidFill>
          <a:ln w="9525">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201735" name="Oval 1031"/>
          <p:cNvSpPr>
            <a:spLocks noChangeArrowheads="1"/>
          </p:cNvSpPr>
          <p:nvPr/>
        </p:nvSpPr>
        <p:spPr bwMode="auto">
          <a:xfrm>
            <a:off x="954088" y="1420813"/>
            <a:ext cx="2228850" cy="1998662"/>
          </a:xfrm>
          <a:prstGeom prst="ellipse">
            <a:avLst/>
          </a:prstGeom>
          <a:solidFill>
            <a:srgbClr val="B2B2B2"/>
          </a:solidFill>
          <a:ln w="9525">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201736" name="Oval 1032"/>
          <p:cNvSpPr>
            <a:spLocks noChangeArrowheads="1"/>
          </p:cNvSpPr>
          <p:nvPr/>
        </p:nvSpPr>
        <p:spPr bwMode="auto">
          <a:xfrm>
            <a:off x="981075" y="4205288"/>
            <a:ext cx="2228850" cy="1998662"/>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201737" name="Oval 1033"/>
          <p:cNvSpPr>
            <a:spLocks noChangeArrowheads="1"/>
          </p:cNvSpPr>
          <p:nvPr/>
        </p:nvSpPr>
        <p:spPr bwMode="auto">
          <a:xfrm>
            <a:off x="6584950" y="1431925"/>
            <a:ext cx="2228850" cy="1998663"/>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201738" name="Oval 1034"/>
          <p:cNvSpPr>
            <a:spLocks noChangeArrowheads="1"/>
          </p:cNvSpPr>
          <p:nvPr/>
        </p:nvSpPr>
        <p:spPr bwMode="auto">
          <a:xfrm>
            <a:off x="6610350" y="4243388"/>
            <a:ext cx="2228850" cy="1998662"/>
          </a:xfrm>
          <a:prstGeom prst="ellipse">
            <a:avLst/>
          </a:prstGeom>
          <a:solidFill>
            <a:srgbClr val="B2B2B2"/>
          </a:solidFill>
          <a:ln w="9525">
            <a:solidFill>
              <a:schemeClr val="tx1"/>
            </a:solidFill>
            <a:round/>
            <a:headEnd/>
            <a:tailEnd/>
          </a:ln>
          <a:effectLst>
            <a:outerShdw dist="107763" dir="2700000" algn="ctr" rotWithShape="0">
              <a:schemeClr val="bg2"/>
            </a:outerShdw>
          </a:effectLst>
        </p:spPr>
        <p:txBody>
          <a:bodyPr wrap="none" anchor="ctr"/>
          <a:lstStyle/>
          <a:p>
            <a:endParaRPr lang="en-US"/>
          </a:p>
        </p:txBody>
      </p:sp>
      <p:sp>
        <p:nvSpPr>
          <p:cNvPr id="201739" name="Line 1035"/>
          <p:cNvSpPr>
            <a:spLocks noChangeShapeType="1"/>
          </p:cNvSpPr>
          <p:nvPr/>
        </p:nvSpPr>
        <p:spPr bwMode="auto">
          <a:xfrm>
            <a:off x="2085975" y="3416300"/>
            <a:ext cx="0" cy="808038"/>
          </a:xfrm>
          <a:prstGeom prst="line">
            <a:avLst/>
          </a:prstGeom>
          <a:noFill/>
          <a:ln w="2857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40" name="Line 1036"/>
          <p:cNvSpPr>
            <a:spLocks noChangeShapeType="1"/>
          </p:cNvSpPr>
          <p:nvPr/>
        </p:nvSpPr>
        <p:spPr bwMode="auto">
          <a:xfrm flipV="1">
            <a:off x="7723188" y="3416300"/>
            <a:ext cx="0" cy="836613"/>
          </a:xfrm>
          <a:prstGeom prst="line">
            <a:avLst/>
          </a:prstGeom>
          <a:noFill/>
          <a:ln w="2857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41" name="Line 1037"/>
          <p:cNvSpPr>
            <a:spLocks noChangeShapeType="1"/>
          </p:cNvSpPr>
          <p:nvPr/>
        </p:nvSpPr>
        <p:spPr bwMode="auto">
          <a:xfrm>
            <a:off x="4827588" y="3416300"/>
            <a:ext cx="0" cy="808038"/>
          </a:xfrm>
          <a:prstGeom prst="line">
            <a:avLst/>
          </a:prstGeom>
          <a:noFill/>
          <a:ln w="28575">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42" name="Rectangle 1038"/>
          <p:cNvSpPr>
            <a:spLocks noChangeArrowheads="1"/>
          </p:cNvSpPr>
          <p:nvPr/>
        </p:nvSpPr>
        <p:spPr bwMode="auto">
          <a:xfrm>
            <a:off x="1358900" y="723900"/>
            <a:ext cx="673735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b="1">
                <a:solidFill>
                  <a:schemeClr val="accent2"/>
                </a:solidFill>
                <a:latin typeface="Arial" pitchFamily="34" charset="0"/>
              </a:rPr>
              <a:t>     </a:t>
            </a:r>
            <a:r>
              <a:rPr lang="pt-BR" altLang="en-US" sz="1800" b="1">
                <a:solidFill>
                  <a:schemeClr val="accent2"/>
                </a:solidFill>
                <a:latin typeface="Arial" pitchFamily="34" charset="0"/>
              </a:rPr>
              <a:t>Estilo		      Estilo		      Estilo</a:t>
            </a:r>
          </a:p>
          <a:p>
            <a:r>
              <a:rPr lang="pt-BR" altLang="en-US" sz="1800" b="1">
                <a:solidFill>
                  <a:schemeClr val="accent2"/>
                </a:solidFill>
                <a:latin typeface="Arial" pitchFamily="34" charset="0"/>
              </a:rPr>
              <a:t>Autocrático		Democrático		     Liberal</a:t>
            </a:r>
          </a:p>
        </p:txBody>
      </p:sp>
      <p:sp>
        <p:nvSpPr>
          <p:cNvPr id="201743" name="Rectangle 1039"/>
          <p:cNvSpPr>
            <a:spLocks noChangeArrowheads="1"/>
          </p:cNvSpPr>
          <p:nvPr/>
        </p:nvSpPr>
        <p:spPr bwMode="auto">
          <a:xfrm>
            <a:off x="1235075" y="6218238"/>
            <a:ext cx="77517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600" b="1">
                <a:solidFill>
                  <a:schemeClr val="accent2"/>
                </a:solidFill>
                <a:latin typeface="Arial" pitchFamily="34" charset="0"/>
              </a:rPr>
              <a:t>Ênfase no líder		 Ênfase no líder	         Ênfase nos subordinados</a:t>
            </a:r>
          </a:p>
          <a:p>
            <a:r>
              <a:rPr lang="pt-BR" altLang="en-US" sz="1600" b="1">
                <a:solidFill>
                  <a:schemeClr val="accent2"/>
                </a:solidFill>
                <a:latin typeface="Arial" pitchFamily="34" charset="0"/>
              </a:rPr>
              <a:t>		            e nos subordinados</a:t>
            </a:r>
          </a:p>
        </p:txBody>
      </p:sp>
      <p:sp>
        <p:nvSpPr>
          <p:cNvPr id="201744" name="Rectangle 1040"/>
          <p:cNvSpPr>
            <a:spLocks noChangeArrowheads="1"/>
          </p:cNvSpPr>
          <p:nvPr/>
        </p:nvSpPr>
        <p:spPr bwMode="auto">
          <a:xfrm>
            <a:off x="1649413" y="2135188"/>
            <a:ext cx="641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Arial" pitchFamily="34" charset="0"/>
              </a:rPr>
              <a:t>Líder			  Líder			   Líder</a:t>
            </a:r>
          </a:p>
        </p:txBody>
      </p:sp>
      <p:sp>
        <p:nvSpPr>
          <p:cNvPr id="201745" name="Rectangle 1041"/>
          <p:cNvSpPr>
            <a:spLocks noChangeArrowheads="1"/>
          </p:cNvSpPr>
          <p:nvPr/>
        </p:nvSpPr>
        <p:spPr bwMode="auto">
          <a:xfrm>
            <a:off x="1289050" y="4997450"/>
            <a:ext cx="739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Arial" pitchFamily="34" charset="0"/>
              </a:rPr>
              <a:t>Subordinados		Subordinados		   Subordinados</a:t>
            </a:r>
          </a:p>
        </p:txBody>
      </p:sp>
    </p:spTree>
    <p:extLst>
      <p:ext uri="{BB962C8B-B14F-4D97-AF65-F5344CB8AC3E}">
        <p14:creationId xmlns:p14="http://schemas.microsoft.com/office/powerpoint/2010/main" val="1241615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8" name="Rectangle 8"/>
          <p:cNvSpPr>
            <a:spLocks noChangeArrowheads="1"/>
          </p:cNvSpPr>
          <p:nvPr/>
        </p:nvSpPr>
        <p:spPr bwMode="auto">
          <a:xfrm>
            <a:off x="2767013" y="623888"/>
            <a:ext cx="40370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en-US" sz="2800" b="1" dirty="0">
                <a:solidFill>
                  <a:schemeClr val="accent2"/>
                </a:solidFill>
                <a:latin typeface="Tahoma" pitchFamily="34" charset="0"/>
              </a:rPr>
              <a:t>SUMÁRIO RESUMIDO</a:t>
            </a:r>
          </a:p>
        </p:txBody>
      </p:sp>
      <p:sp>
        <p:nvSpPr>
          <p:cNvPr id="81931" name="Rectangle 11"/>
          <p:cNvSpPr>
            <a:spLocks noChangeArrowheads="1"/>
          </p:cNvSpPr>
          <p:nvPr/>
        </p:nvSpPr>
        <p:spPr bwMode="auto">
          <a:xfrm>
            <a:off x="890588" y="1181100"/>
            <a:ext cx="776922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ltLang="en-US" sz="1800" b="1" dirty="0">
              <a:solidFill>
                <a:srgbClr val="5F5F5F"/>
              </a:solidFill>
              <a:latin typeface="Tahoma" pitchFamily="34" charset="0"/>
            </a:endParaRPr>
          </a:p>
          <a:p>
            <a:r>
              <a:rPr lang="pt-BR" altLang="en-US" sz="1800" b="1" dirty="0">
                <a:solidFill>
                  <a:srgbClr val="5F5F5F"/>
                </a:solidFill>
                <a:latin typeface="Tahoma" pitchFamily="34" charset="0"/>
              </a:rPr>
              <a:t>PARTE 3:   ABORDAGEM CLÁSSICA DA ADMINISTRAÇÃO</a:t>
            </a:r>
          </a:p>
          <a:p>
            <a:endParaRPr lang="pt-BR" altLang="en-US" sz="1800" b="1" dirty="0">
              <a:solidFill>
                <a:srgbClr val="5F5F5F"/>
              </a:solidFill>
              <a:latin typeface="Tahoma" pitchFamily="34" charset="0"/>
            </a:endParaRPr>
          </a:p>
          <a:p>
            <a:r>
              <a:rPr lang="pt-BR" altLang="en-US" sz="1800" b="1" dirty="0">
                <a:solidFill>
                  <a:srgbClr val="5F5F5F"/>
                </a:solidFill>
                <a:latin typeface="Tahoma" pitchFamily="34" charset="0"/>
              </a:rPr>
              <a:t>PARTE 4:   ABORDAGEM HUMANÍSTICA DA ADMINISTRAÇÃO</a:t>
            </a:r>
          </a:p>
          <a:p>
            <a:endParaRPr lang="pt-BR" altLang="en-US" sz="1800" b="1" dirty="0">
              <a:solidFill>
                <a:srgbClr val="5F5F5F"/>
              </a:solidFill>
              <a:latin typeface="Tahoma" pitchFamily="34" charset="0"/>
            </a:endParaRPr>
          </a:p>
          <a:p>
            <a:r>
              <a:rPr lang="pt-BR" altLang="en-US" sz="1800" b="1" dirty="0">
                <a:solidFill>
                  <a:srgbClr val="5F5F5F"/>
                </a:solidFill>
                <a:latin typeface="Tahoma" pitchFamily="34" charset="0"/>
              </a:rPr>
              <a:t>PARTE 5:   ABORDAGEM NEOCLÁSSICA DA ADMINISTRAÇÃO</a:t>
            </a:r>
          </a:p>
          <a:p>
            <a:endParaRPr lang="pt-BR" altLang="en-US" sz="1800" b="1" dirty="0">
              <a:solidFill>
                <a:srgbClr val="5F5F5F"/>
              </a:solidFill>
              <a:latin typeface="Tahoma" pitchFamily="34" charset="0"/>
            </a:endParaRPr>
          </a:p>
          <a:p>
            <a:r>
              <a:rPr lang="pt-BR" altLang="en-US" sz="1800" b="1" dirty="0">
                <a:solidFill>
                  <a:srgbClr val="5F5F5F"/>
                </a:solidFill>
                <a:latin typeface="Tahoma" pitchFamily="34" charset="0"/>
              </a:rPr>
              <a:t>PARTE 6:   ABORDAGEM ESTRUTURALISTA DA ADMINISTRAÇÃO</a:t>
            </a:r>
          </a:p>
          <a:p>
            <a:endParaRPr lang="pt-BR" altLang="en-US" sz="1800" b="1" dirty="0">
              <a:solidFill>
                <a:srgbClr val="5F5F5F"/>
              </a:solidFill>
              <a:latin typeface="Tahoma" pitchFamily="34" charset="0"/>
            </a:endParaRPr>
          </a:p>
          <a:p>
            <a:r>
              <a:rPr lang="pt-BR" altLang="en-US" sz="1800" b="1" dirty="0">
                <a:solidFill>
                  <a:srgbClr val="5F5F5F"/>
                </a:solidFill>
                <a:latin typeface="Tahoma" pitchFamily="34" charset="0"/>
              </a:rPr>
              <a:t>PARTE 7:   ABORDAGEM COMPORTAMENTAL DA ADMINISTRAÇÃO</a:t>
            </a:r>
          </a:p>
          <a:p>
            <a:endParaRPr lang="pt-BR" altLang="en-US" sz="1800" b="1" dirty="0">
              <a:solidFill>
                <a:srgbClr val="5F5F5F"/>
              </a:solidFill>
              <a:latin typeface="Tahoma" pitchFamily="34" charset="0"/>
            </a:endParaRPr>
          </a:p>
          <a:p>
            <a:r>
              <a:rPr lang="pt-BR" altLang="en-US" sz="1800" b="1" dirty="0">
                <a:solidFill>
                  <a:srgbClr val="5F5F5F"/>
                </a:solidFill>
                <a:latin typeface="Tahoma" pitchFamily="34" charset="0"/>
              </a:rPr>
              <a:t>PARTE 8:   ABORDAGEM SISTÊMICA DA ADMINISTRAÇÃO</a:t>
            </a:r>
          </a:p>
          <a:p>
            <a:endParaRPr lang="pt-BR" altLang="en-US" sz="1800" b="1" dirty="0">
              <a:solidFill>
                <a:srgbClr val="5F5F5F"/>
              </a:solidFill>
              <a:latin typeface="Tahoma" pitchFamily="34" charset="0"/>
            </a:endParaRPr>
          </a:p>
          <a:p>
            <a:r>
              <a:rPr lang="pt-BR" altLang="en-US" sz="1800" b="1" dirty="0">
                <a:solidFill>
                  <a:srgbClr val="5F5F5F"/>
                </a:solidFill>
                <a:latin typeface="Tahoma" pitchFamily="34" charset="0"/>
              </a:rPr>
              <a:t>PARTE 9:   ABORDAGEM CONTINGENCIAL DA ADMINISTRAÇÃO</a:t>
            </a:r>
          </a:p>
          <a:p>
            <a:endParaRPr lang="pt-BR" altLang="en-US" sz="1800" b="1" dirty="0">
              <a:solidFill>
                <a:srgbClr val="5F5F5F"/>
              </a:solidFill>
              <a:latin typeface="Tahoma" pitchFamily="34" charset="0"/>
            </a:endParaRPr>
          </a:p>
        </p:txBody>
      </p:sp>
      <p:sp>
        <p:nvSpPr>
          <p:cNvPr id="81932" name="Rectangle 12"/>
          <p:cNvSpPr>
            <a:spLocks noChangeArrowheads="1"/>
          </p:cNvSpPr>
          <p:nvPr/>
        </p:nvSpPr>
        <p:spPr bwMode="auto">
          <a:xfrm>
            <a:off x="708389" y="1940503"/>
            <a:ext cx="8083550" cy="480386"/>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516304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764704"/>
            <a:ext cx="8352928" cy="5324535"/>
          </a:xfrm>
          <a:prstGeom prst="rect">
            <a:avLst/>
          </a:prstGeom>
        </p:spPr>
        <p:txBody>
          <a:bodyPr wrap="square">
            <a:spAutoFit/>
          </a:bodyPr>
          <a:lstStyle/>
          <a:p>
            <a:r>
              <a:rPr lang="pt-BR" sz="2000" b="1" dirty="0"/>
              <a:t>L</a:t>
            </a:r>
            <a:r>
              <a:rPr lang="pt-BR" sz="2000" b="1" dirty="0" smtClean="0"/>
              <a:t>IDERANÇA AUTOCRÁTICA</a:t>
            </a:r>
          </a:p>
          <a:p>
            <a:pPr marL="342900" indent="-342900">
              <a:buFont typeface="Arial" panose="020B0604020202020204" pitchFamily="34" charset="0"/>
              <a:buChar char="•"/>
            </a:pPr>
            <a:endParaRPr lang="pt-BR" sz="2000" b="1" dirty="0" smtClean="0"/>
          </a:p>
          <a:p>
            <a:pPr marL="342900" indent="-342900">
              <a:buFont typeface="Arial" panose="020B0604020202020204" pitchFamily="34" charset="0"/>
              <a:buChar char="•"/>
            </a:pPr>
            <a:r>
              <a:rPr lang="pt-BR" sz="2000" dirty="0" smtClean="0"/>
              <a:t>Na </a:t>
            </a:r>
            <a:r>
              <a:rPr lang="pt-BR" sz="2000" dirty="0"/>
              <a:t>Liderança Autocrática, o líder é ocupante de um cargo de direção e sua autoridade provém desse cargo formal dentro da organização. A liderança é exercida com ordens pré-determinadas que podem gerar conflitos pela insatisfação, tensão e frustração. O líder impõe as ideias e procedimentos e procura trazer resultados a qualquer custo.</a:t>
            </a:r>
          </a:p>
          <a:p>
            <a:pPr marL="342900" indent="-342900">
              <a:buFont typeface="Arial" panose="020B0604020202020204" pitchFamily="34" charset="0"/>
              <a:buChar char="•"/>
            </a:pPr>
            <a:r>
              <a:rPr lang="pt-BR" sz="2000" dirty="0"/>
              <a:t> </a:t>
            </a:r>
            <a:r>
              <a:rPr lang="pt-BR" sz="2000" dirty="0" smtClean="0"/>
              <a:t>Quanto </a:t>
            </a:r>
            <a:r>
              <a:rPr lang="pt-BR" sz="2000" dirty="0"/>
              <a:t>mais concentrada a autoridade no líder, mais autocrático seu comportamento ou estilo. Muitas formas do comportamento autocrático abrangem prerrogativas da gerência, como decisões que independem de participação ou aceitação. Infelizmente, o estilo autocrático pode degenerar e tornar-se patológico, transformando-se no autoritarismo (MAXIMILIANO, 2000, p. 344).</a:t>
            </a:r>
          </a:p>
          <a:p>
            <a:pPr marL="342900" indent="-342900">
              <a:buFont typeface="Arial" panose="020B0604020202020204" pitchFamily="34" charset="0"/>
              <a:buChar char="•"/>
            </a:pPr>
            <a:r>
              <a:rPr lang="pt-BR" sz="2000" dirty="0"/>
              <a:t> </a:t>
            </a:r>
            <a:r>
              <a:rPr lang="pt-BR" sz="2000" dirty="0" smtClean="0"/>
              <a:t>Para </a:t>
            </a:r>
            <a:r>
              <a:rPr lang="pt-BR" sz="2000" dirty="0"/>
              <a:t>Maximiano (2000, p. 336) "O contrato psicológico alienatório é produto da coerção e produz o desinteresse. Quem obedece está sendo coagido ou deseja evitar o castigo e não está convencido da necessidade de obedecer".</a:t>
            </a:r>
          </a:p>
        </p:txBody>
      </p:sp>
    </p:spTree>
    <p:extLst>
      <p:ext uri="{BB962C8B-B14F-4D97-AF65-F5344CB8AC3E}">
        <p14:creationId xmlns:p14="http://schemas.microsoft.com/office/powerpoint/2010/main" val="304249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454648"/>
            <a:ext cx="8352928" cy="5324535"/>
          </a:xfrm>
          <a:prstGeom prst="rect">
            <a:avLst/>
          </a:prstGeom>
        </p:spPr>
        <p:txBody>
          <a:bodyPr wrap="square">
            <a:spAutoFit/>
          </a:bodyPr>
          <a:lstStyle/>
          <a:p>
            <a:pPr marL="342900" indent="-342900" algn="just">
              <a:buFont typeface="Arial" panose="020B0604020202020204" pitchFamily="34" charset="0"/>
              <a:buChar char="•"/>
            </a:pPr>
            <a:r>
              <a:rPr lang="pt-BR" sz="2000" b="1" dirty="0" smtClean="0"/>
              <a:t>LIDERANÇA DEMOCRÁTICA</a:t>
            </a:r>
          </a:p>
          <a:p>
            <a:pPr marL="342900" indent="-342900" algn="just">
              <a:buFont typeface="Arial" panose="020B0604020202020204" pitchFamily="34" charset="0"/>
              <a:buChar char="•"/>
            </a:pPr>
            <a:endParaRPr lang="pt-BR" sz="2000" b="1" dirty="0" smtClean="0"/>
          </a:p>
          <a:p>
            <a:pPr marL="342900" indent="-342900" algn="just">
              <a:buFont typeface="Arial" panose="020B0604020202020204" pitchFamily="34" charset="0"/>
              <a:buChar char="•"/>
            </a:pPr>
            <a:r>
              <a:rPr lang="pt-BR" sz="2000" dirty="0" smtClean="0"/>
              <a:t>Na </a:t>
            </a:r>
            <a:r>
              <a:rPr lang="pt-BR" sz="2000" dirty="0"/>
              <a:t>Liderança Democrática, esse estilo de liderança torna-se mais flexível, cujo papel do líder é conduzir e orientar o grupo, incentivando a participação democrática das pessoas. As diretrizes são decididas em conjunto, estimuladas e assistidas pelo líder, com o grupo esboçando as providências para atingir os objetivos sempre com o aconselhamento do líder que sugere alternativas.</a:t>
            </a:r>
          </a:p>
          <a:p>
            <a:pPr marL="342900" indent="-342900" algn="just">
              <a:buFont typeface="Arial" panose="020B0604020202020204" pitchFamily="34" charset="0"/>
              <a:buChar char="•"/>
            </a:pPr>
            <a:r>
              <a:rPr lang="pt-BR" sz="2000" dirty="0" smtClean="0"/>
              <a:t>Conforme </a:t>
            </a:r>
            <a:r>
              <a:rPr lang="pt-BR" sz="2000" dirty="0"/>
              <a:t>Maximiliano (2000, p. 344</a:t>
            </a:r>
            <a:r>
              <a:rPr lang="pt-BR" sz="2000" dirty="0" smtClean="0"/>
              <a:t>),Quanto </a:t>
            </a:r>
            <a:r>
              <a:rPr lang="pt-BR" sz="2000" dirty="0"/>
              <a:t>mais as decisões forem influenciadas pelos integrantes do grupo, mais democrático é o comportamento do líder. Os comportamentos democráticos envolvem alguma espécie de influência ou participação dos liderados no processo de decisão ou de uso da autoridade por parte do dirigente.</a:t>
            </a:r>
          </a:p>
          <a:p>
            <a:pPr marL="342900" indent="-342900" algn="just">
              <a:buFont typeface="Arial" panose="020B0604020202020204" pitchFamily="34" charset="0"/>
              <a:buChar char="•"/>
            </a:pPr>
            <a:r>
              <a:rPr lang="pt-BR" sz="2000" dirty="0"/>
              <a:t> </a:t>
            </a:r>
            <a:r>
              <a:rPr lang="pt-BR" sz="2000" dirty="0" smtClean="0"/>
              <a:t>Segundo </a:t>
            </a:r>
            <a:r>
              <a:rPr lang="pt-BR" sz="2000" dirty="0"/>
              <a:t>Vieira (2005) os líderes precisam ser lembrados que ninguém consegue nada sozinho. Deve encontrar pessoas que compensem seus pontos fracos, equilibrando forças e fraquezas e nenhuma pessoa consegue reunir as habilidades que uma organização precisa.</a:t>
            </a:r>
          </a:p>
        </p:txBody>
      </p:sp>
    </p:spTree>
    <p:extLst>
      <p:ext uri="{BB962C8B-B14F-4D97-AF65-F5344CB8AC3E}">
        <p14:creationId xmlns:p14="http://schemas.microsoft.com/office/powerpoint/2010/main" val="134385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620688"/>
            <a:ext cx="7776864" cy="6124754"/>
          </a:xfrm>
          <a:prstGeom prst="rect">
            <a:avLst/>
          </a:prstGeom>
        </p:spPr>
        <p:txBody>
          <a:bodyPr wrap="square">
            <a:spAutoFit/>
          </a:bodyPr>
          <a:lstStyle/>
          <a:p>
            <a:r>
              <a:rPr lang="pt-BR" sz="2800" b="1" dirty="0" smtClean="0"/>
              <a:t>LIDERANÇA LIBERAL</a:t>
            </a:r>
          </a:p>
          <a:p>
            <a:r>
              <a:rPr lang="pt-BR" sz="2800" dirty="0" smtClean="0"/>
              <a:t>No </a:t>
            </a:r>
            <a:r>
              <a:rPr lang="pt-BR" sz="2800" dirty="0"/>
              <a:t>estilo de Liderança Liberal, essa modalidade de liderança o papel do líder torna-se dispensável já que as decisões são todas do grupo. O líder delega todas as decisões e não detém o controle de seus liderados, têm que definir as diretrizes e esboçar as providências para a obtenção de bons resultados.</a:t>
            </a:r>
          </a:p>
          <a:p>
            <a:endParaRPr lang="pt-BR" sz="2800" dirty="0"/>
          </a:p>
          <a:p>
            <a:r>
              <a:rPr lang="pt-BR" sz="2800" dirty="0" smtClean="0"/>
              <a:t>Segundo </a:t>
            </a:r>
            <a:r>
              <a:rPr lang="pt-BR" sz="2800" dirty="0"/>
              <a:t>Maximiliano (2000, p. 344) "o líder transfere sua autoridade para os liderados, conferindo-lhes o poder de tomar decisões. Ser liberal implica decisão de abdicar deliberadamente do poder de tomar determinadas decisões, que são delegadas aos liderados".</a:t>
            </a:r>
          </a:p>
        </p:txBody>
      </p:sp>
    </p:spTree>
    <p:extLst>
      <p:ext uri="{BB962C8B-B14F-4D97-AF65-F5344CB8AC3E}">
        <p14:creationId xmlns:p14="http://schemas.microsoft.com/office/powerpoint/2010/main" val="42695426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1170" name="Rectangle 2"/>
          <p:cNvSpPr>
            <a:spLocks noChangeArrowheads="1"/>
          </p:cNvSpPr>
          <p:nvPr/>
        </p:nvSpPr>
        <p:spPr bwMode="auto">
          <a:xfrm>
            <a:off x="124718" y="1071017"/>
            <a:ext cx="2544762" cy="509428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600" b="1">
                <a:solidFill>
                  <a:schemeClr val="accent2"/>
                </a:solidFill>
                <a:latin typeface="Verdana" pitchFamily="34" charset="0"/>
              </a:rPr>
              <a:t>       Autocrática</a:t>
            </a:r>
          </a:p>
          <a:p>
            <a:endParaRPr lang="pt-BR" altLang="en-US" sz="1600" b="1">
              <a:solidFill>
                <a:schemeClr val="accent2"/>
              </a:solidFill>
              <a:latin typeface="Verdana" pitchFamily="34" charset="0"/>
            </a:endParaRPr>
          </a:p>
          <a:p>
            <a:endParaRPr lang="pt-BR" altLang="en-US" sz="1400" b="1">
              <a:latin typeface="Verdana" pitchFamily="34" charset="0"/>
            </a:endParaRPr>
          </a:p>
          <a:p>
            <a:r>
              <a:rPr lang="pt-BR" altLang="en-US" sz="1200" b="1">
                <a:latin typeface="Verdana" pitchFamily="34" charset="0"/>
              </a:rPr>
              <a:t>  O líder fixa as diretrizes,</a:t>
            </a:r>
          </a:p>
          <a:p>
            <a:r>
              <a:rPr lang="pt-BR" altLang="en-US" sz="1200" b="1">
                <a:latin typeface="Verdana" pitchFamily="34" charset="0"/>
              </a:rPr>
              <a:t>         sem qualquer </a:t>
            </a:r>
          </a:p>
          <a:p>
            <a:r>
              <a:rPr lang="pt-BR" altLang="en-US" sz="1200" b="1">
                <a:latin typeface="Verdana" pitchFamily="34" charset="0"/>
              </a:rPr>
              <a:t>    participação do grupo</a:t>
            </a:r>
          </a:p>
          <a:p>
            <a:endParaRPr lang="pt-BR" altLang="en-US" sz="1200" b="1">
              <a:latin typeface="Verdana" pitchFamily="34" charset="0"/>
            </a:endParaRPr>
          </a:p>
          <a:p>
            <a:endParaRPr lang="pt-BR" altLang="en-US" sz="1200" b="1">
              <a:latin typeface="Verdana" pitchFamily="34" charset="0"/>
            </a:endParaRPr>
          </a:p>
          <a:p>
            <a:r>
              <a:rPr lang="pt-BR" altLang="en-US" sz="1200" b="1">
                <a:latin typeface="Verdana" pitchFamily="34" charset="0"/>
              </a:rPr>
              <a:t>    O líder determina as</a:t>
            </a:r>
          </a:p>
          <a:p>
            <a:r>
              <a:rPr lang="pt-BR" altLang="en-US" sz="1200" b="1">
                <a:latin typeface="Verdana" pitchFamily="34" charset="0"/>
              </a:rPr>
              <a:t>providência para execução</a:t>
            </a:r>
          </a:p>
          <a:p>
            <a:r>
              <a:rPr lang="pt-BR" altLang="en-US" sz="1200" b="1">
                <a:latin typeface="Verdana" pitchFamily="34" charset="0"/>
              </a:rPr>
              <a:t>das tarefas, na medida em</a:t>
            </a:r>
          </a:p>
          <a:p>
            <a:r>
              <a:rPr lang="pt-BR" altLang="en-US" sz="1200" b="1">
                <a:latin typeface="Verdana" pitchFamily="34" charset="0"/>
              </a:rPr>
              <a:t>que se tornam necessárias</a:t>
            </a:r>
          </a:p>
          <a:p>
            <a:r>
              <a:rPr lang="pt-BR" altLang="en-US" sz="1200" b="1">
                <a:latin typeface="Verdana" pitchFamily="34" charset="0"/>
              </a:rPr>
              <a:t>   e de modo imprevisível </a:t>
            </a:r>
          </a:p>
          <a:p>
            <a:r>
              <a:rPr lang="pt-BR" altLang="en-US" sz="1200" b="1">
                <a:latin typeface="Verdana" pitchFamily="34" charset="0"/>
              </a:rPr>
              <a:t>          para o grupo</a:t>
            </a:r>
          </a:p>
          <a:p>
            <a:endParaRPr lang="pt-BR" altLang="en-US" sz="1200" b="1">
              <a:latin typeface="Verdana" pitchFamily="34" charset="0"/>
            </a:endParaRPr>
          </a:p>
          <a:p>
            <a:endParaRPr lang="pt-BR" altLang="en-US" sz="1200" b="1">
              <a:latin typeface="Verdana" pitchFamily="34" charset="0"/>
            </a:endParaRPr>
          </a:p>
          <a:p>
            <a:r>
              <a:rPr lang="pt-BR" altLang="en-US" sz="1200" b="1">
                <a:latin typeface="Verdana" pitchFamily="34" charset="0"/>
              </a:rPr>
              <a:t>O líder determina a tarefa</a:t>
            </a:r>
          </a:p>
          <a:p>
            <a:r>
              <a:rPr lang="pt-BR" altLang="en-US" sz="1200" b="1">
                <a:latin typeface="Verdana" pitchFamily="34" charset="0"/>
              </a:rPr>
              <a:t>que cada um deve executar</a:t>
            </a:r>
          </a:p>
          <a:p>
            <a:r>
              <a:rPr lang="pt-BR" altLang="en-US" sz="1200" b="1">
                <a:latin typeface="Verdana" pitchFamily="34" charset="0"/>
              </a:rPr>
              <a:t>  e os colegas de trabalho</a:t>
            </a:r>
          </a:p>
          <a:p>
            <a:endParaRPr lang="pt-BR" altLang="en-US" sz="1200" b="1">
              <a:latin typeface="Verdana" pitchFamily="34" charset="0"/>
            </a:endParaRPr>
          </a:p>
          <a:p>
            <a:endParaRPr lang="pt-BR" altLang="en-US" sz="1200" b="1">
              <a:latin typeface="Verdana" pitchFamily="34" charset="0"/>
            </a:endParaRPr>
          </a:p>
          <a:p>
            <a:r>
              <a:rPr lang="pt-BR" altLang="en-US" sz="1200" b="1">
                <a:latin typeface="Verdana" pitchFamily="34" charset="0"/>
              </a:rPr>
              <a:t>   O líder é dominador e é</a:t>
            </a:r>
          </a:p>
          <a:p>
            <a:r>
              <a:rPr lang="pt-BR" altLang="en-US" sz="1200" b="1">
                <a:latin typeface="Verdana" pitchFamily="34" charset="0"/>
              </a:rPr>
              <a:t>   “pessoal” nos elogios e</a:t>
            </a:r>
          </a:p>
          <a:p>
            <a:r>
              <a:rPr lang="pt-BR" altLang="en-US" sz="1200" b="1">
                <a:latin typeface="Verdana" pitchFamily="34" charset="0"/>
              </a:rPr>
              <a:t>       críticas ao trabalho</a:t>
            </a:r>
          </a:p>
          <a:p>
            <a:r>
              <a:rPr lang="pt-BR" altLang="en-US" sz="1200" b="1">
                <a:latin typeface="Verdana" pitchFamily="34" charset="0"/>
              </a:rPr>
              <a:t>         de cada membro.</a:t>
            </a:r>
          </a:p>
          <a:p>
            <a:endParaRPr lang="pt-BR" altLang="en-US" sz="800" b="1">
              <a:latin typeface="Verdana" pitchFamily="34" charset="0"/>
            </a:endParaRPr>
          </a:p>
          <a:p>
            <a:endParaRPr lang="pt-BR" altLang="en-US" sz="1000" b="1">
              <a:latin typeface="Verdana" pitchFamily="34" charset="0"/>
            </a:endParaRPr>
          </a:p>
        </p:txBody>
      </p:sp>
      <p:sp>
        <p:nvSpPr>
          <p:cNvPr id="391171" name="Rectangle 3"/>
          <p:cNvSpPr>
            <a:spLocks noChangeArrowheads="1"/>
          </p:cNvSpPr>
          <p:nvPr/>
        </p:nvSpPr>
        <p:spPr bwMode="auto">
          <a:xfrm>
            <a:off x="5931793" y="1050379"/>
            <a:ext cx="2932112" cy="50927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600" b="1">
                <a:solidFill>
                  <a:schemeClr val="accent2"/>
                </a:solidFill>
                <a:latin typeface="Verdana" pitchFamily="34" charset="0"/>
              </a:rPr>
              <a:t>  Liberal (laissez-faire)</a:t>
            </a:r>
          </a:p>
          <a:p>
            <a:endParaRPr lang="pt-BR" altLang="en-US" sz="1200" b="1">
              <a:latin typeface="Verdana" pitchFamily="34" charset="0"/>
            </a:endParaRPr>
          </a:p>
          <a:p>
            <a:endParaRPr lang="pt-BR" altLang="en-US" sz="1200" b="1">
              <a:latin typeface="Verdana" pitchFamily="34" charset="0"/>
            </a:endParaRPr>
          </a:p>
          <a:p>
            <a:r>
              <a:rPr lang="pt-BR" altLang="en-US" sz="1200" b="1">
                <a:latin typeface="Verdana" pitchFamily="34" charset="0"/>
              </a:rPr>
              <a:t>    Há liberdade total para as</a:t>
            </a:r>
          </a:p>
          <a:p>
            <a:r>
              <a:rPr lang="pt-BR" altLang="en-US" sz="1200" b="1">
                <a:latin typeface="Verdana" pitchFamily="34" charset="0"/>
              </a:rPr>
              <a:t>decisões grupais ou individuais,</a:t>
            </a:r>
          </a:p>
          <a:p>
            <a:r>
              <a:rPr lang="pt-BR" altLang="en-US" sz="1200" b="1">
                <a:latin typeface="Verdana" pitchFamily="34" charset="0"/>
              </a:rPr>
              <a:t>e mínima participação do líder.</a:t>
            </a: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r>
              <a:rPr lang="pt-BR" altLang="en-US" sz="1200" b="1">
                <a:latin typeface="Verdana" pitchFamily="34" charset="0"/>
              </a:rPr>
              <a:t>    A participação do líder é </a:t>
            </a:r>
          </a:p>
          <a:p>
            <a:r>
              <a:rPr lang="pt-BR" altLang="en-US" sz="1200" b="1">
                <a:latin typeface="Verdana" pitchFamily="34" charset="0"/>
              </a:rPr>
              <a:t> limitada apresentando apenas </a:t>
            </a:r>
          </a:p>
          <a:p>
            <a:r>
              <a:rPr lang="pt-BR" altLang="en-US" sz="1200" b="1">
                <a:latin typeface="Verdana" pitchFamily="34" charset="0"/>
              </a:rPr>
              <a:t>  sugestões quando solicitado a </a:t>
            </a:r>
          </a:p>
          <a:p>
            <a:r>
              <a:rPr lang="pt-BR" altLang="en-US" sz="1200" b="1">
                <a:latin typeface="Verdana" pitchFamily="34" charset="0"/>
              </a:rPr>
              <a:t>                   fazê-las.</a:t>
            </a:r>
          </a:p>
          <a:p>
            <a:endParaRPr lang="pt-BR" altLang="en-US" sz="1200" b="1">
              <a:latin typeface="Verdana" pitchFamily="34" charset="0"/>
            </a:endParaRPr>
          </a:p>
          <a:p>
            <a:endParaRPr lang="pt-BR" altLang="en-US" sz="1200" b="1">
              <a:latin typeface="Verdana" pitchFamily="34" charset="0"/>
            </a:endParaRPr>
          </a:p>
          <a:p>
            <a:endParaRPr lang="pt-BR" altLang="en-US" sz="1200" b="1">
              <a:latin typeface="Verdana" pitchFamily="34" charset="0"/>
            </a:endParaRPr>
          </a:p>
          <a:p>
            <a:r>
              <a:rPr lang="pt-BR" altLang="en-US" sz="1200" b="1">
                <a:latin typeface="Verdana" pitchFamily="34" charset="0"/>
              </a:rPr>
              <a:t>A divisão do trabalho e escolha </a:t>
            </a:r>
          </a:p>
          <a:p>
            <a:r>
              <a:rPr lang="pt-BR" altLang="en-US" sz="1200" b="1">
                <a:latin typeface="Verdana" pitchFamily="34" charset="0"/>
              </a:rPr>
              <a:t> dos colegas fica totalmente a</a:t>
            </a:r>
          </a:p>
          <a:p>
            <a:r>
              <a:rPr lang="pt-BR" altLang="en-US" sz="1200" b="1">
                <a:latin typeface="Verdana" pitchFamily="34" charset="0"/>
              </a:rPr>
              <a:t>cargo do grupo. Absoluta falta</a:t>
            </a:r>
          </a:p>
          <a:p>
            <a:r>
              <a:rPr lang="pt-BR" altLang="en-US" sz="1200" b="1">
                <a:latin typeface="Verdana" pitchFamily="34" charset="0"/>
              </a:rPr>
              <a:t>     de participação do líder.</a:t>
            </a:r>
          </a:p>
          <a:p>
            <a:endParaRPr lang="pt-BR" altLang="en-US" sz="1200" b="1">
              <a:latin typeface="Verdana" pitchFamily="34" charset="0"/>
            </a:endParaRPr>
          </a:p>
          <a:p>
            <a:endParaRPr lang="pt-BR" altLang="en-US" sz="1200" b="1">
              <a:latin typeface="Verdana" pitchFamily="34" charset="0"/>
            </a:endParaRPr>
          </a:p>
          <a:p>
            <a:r>
              <a:rPr lang="pt-BR" altLang="en-US" sz="1200" b="1">
                <a:latin typeface="Verdana" pitchFamily="34" charset="0"/>
              </a:rPr>
              <a:t> O líder não avalia o grupo nem</a:t>
            </a:r>
          </a:p>
          <a:p>
            <a:r>
              <a:rPr lang="pt-BR" altLang="en-US" sz="1200" b="1">
                <a:latin typeface="Verdana" pitchFamily="34" charset="0"/>
              </a:rPr>
              <a:t>   controla os acontecimentos.</a:t>
            </a:r>
          </a:p>
          <a:p>
            <a:r>
              <a:rPr lang="pt-BR" altLang="en-US" sz="1200" b="1">
                <a:latin typeface="Verdana" pitchFamily="34" charset="0"/>
              </a:rPr>
              <a:t> Apenas comenta as atividades </a:t>
            </a:r>
          </a:p>
          <a:p>
            <a:r>
              <a:rPr lang="pt-BR" altLang="en-US" sz="1200" b="1">
                <a:latin typeface="Verdana" pitchFamily="34" charset="0"/>
              </a:rPr>
              <a:t>         quando perguntado.</a:t>
            </a:r>
          </a:p>
          <a:p>
            <a:r>
              <a:rPr lang="pt-BR" altLang="en-US" sz="1200" b="1">
                <a:latin typeface="Verdana" pitchFamily="34" charset="0"/>
              </a:rPr>
              <a:t> </a:t>
            </a:r>
            <a:endParaRPr lang="pt-BR" altLang="en-US" sz="800" b="1">
              <a:latin typeface="Verdana" pitchFamily="34" charset="0"/>
            </a:endParaRPr>
          </a:p>
        </p:txBody>
      </p:sp>
      <p:sp>
        <p:nvSpPr>
          <p:cNvPr id="391172" name="Rectangle 4"/>
          <p:cNvSpPr>
            <a:spLocks noChangeArrowheads="1"/>
          </p:cNvSpPr>
          <p:nvPr/>
        </p:nvSpPr>
        <p:spPr bwMode="auto">
          <a:xfrm>
            <a:off x="2921893" y="1064667"/>
            <a:ext cx="2887662" cy="50927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600" b="1">
                <a:solidFill>
                  <a:schemeClr val="accent2"/>
                </a:solidFill>
                <a:latin typeface="Verdana" pitchFamily="34" charset="0"/>
              </a:rPr>
              <a:t>         Democrática</a:t>
            </a:r>
          </a:p>
          <a:p>
            <a:endParaRPr lang="pt-BR" altLang="en-US" sz="800" b="1">
              <a:latin typeface="Verdana" pitchFamily="34" charset="0"/>
            </a:endParaRPr>
          </a:p>
          <a:p>
            <a:endParaRPr lang="pt-BR" altLang="en-US" sz="1400" b="1">
              <a:latin typeface="Verdana" pitchFamily="34" charset="0"/>
            </a:endParaRPr>
          </a:p>
          <a:p>
            <a:r>
              <a:rPr lang="pt-BR" altLang="en-US" sz="1200" b="1">
                <a:latin typeface="Verdana" pitchFamily="34" charset="0"/>
              </a:rPr>
              <a:t>    As diretrizes são debatidas</a:t>
            </a:r>
          </a:p>
          <a:p>
            <a:r>
              <a:rPr lang="pt-BR" altLang="en-US" sz="1200" b="1">
                <a:latin typeface="Verdana" pitchFamily="34" charset="0"/>
              </a:rPr>
              <a:t>        decididas pelo grupo,</a:t>
            </a:r>
          </a:p>
          <a:p>
            <a:r>
              <a:rPr lang="pt-BR" altLang="en-US" sz="1200" b="1">
                <a:latin typeface="Verdana" pitchFamily="34" charset="0"/>
              </a:rPr>
              <a:t>      estimulado e assistido</a:t>
            </a:r>
          </a:p>
          <a:p>
            <a:r>
              <a:rPr lang="pt-BR" altLang="en-US" sz="1200" b="1">
                <a:latin typeface="Verdana" pitchFamily="34" charset="0"/>
              </a:rPr>
              <a:t>                pelo líder.</a:t>
            </a:r>
          </a:p>
          <a:p>
            <a:endParaRPr lang="pt-BR" altLang="en-US" sz="1200" b="1">
              <a:latin typeface="Verdana" pitchFamily="34" charset="0"/>
            </a:endParaRPr>
          </a:p>
          <a:p>
            <a:r>
              <a:rPr lang="pt-BR" altLang="en-US" sz="1200" b="1">
                <a:latin typeface="Verdana" pitchFamily="34" charset="0"/>
              </a:rPr>
              <a:t>        O grupo esboça as</a:t>
            </a:r>
          </a:p>
          <a:p>
            <a:r>
              <a:rPr lang="pt-BR" altLang="en-US" sz="1200" b="1">
                <a:latin typeface="Verdana" pitchFamily="34" charset="0"/>
              </a:rPr>
              <a:t>    providências para atingir o</a:t>
            </a:r>
          </a:p>
          <a:p>
            <a:r>
              <a:rPr lang="pt-BR" altLang="en-US" sz="1200" b="1">
                <a:latin typeface="Verdana" pitchFamily="34" charset="0"/>
              </a:rPr>
              <a:t>      alvo e pede conselhos ao</a:t>
            </a:r>
          </a:p>
          <a:p>
            <a:r>
              <a:rPr lang="pt-BR" altLang="en-US" sz="1200" b="1">
                <a:latin typeface="Verdana" pitchFamily="34" charset="0"/>
              </a:rPr>
              <a:t>             líder, que sugere</a:t>
            </a:r>
          </a:p>
          <a:p>
            <a:r>
              <a:rPr lang="pt-BR" altLang="en-US" sz="1200" b="1">
                <a:latin typeface="Verdana" pitchFamily="34" charset="0"/>
              </a:rPr>
              <a:t>           alternativas para o</a:t>
            </a:r>
          </a:p>
          <a:p>
            <a:r>
              <a:rPr lang="pt-BR" altLang="en-US" sz="1200" b="1">
                <a:latin typeface="Verdana" pitchFamily="34" charset="0"/>
              </a:rPr>
              <a:t>              grupo escolher.</a:t>
            </a:r>
          </a:p>
          <a:p>
            <a:endParaRPr lang="pt-BR" altLang="en-US" sz="1200" b="1">
              <a:latin typeface="Verdana" pitchFamily="34" charset="0"/>
            </a:endParaRPr>
          </a:p>
          <a:p>
            <a:r>
              <a:rPr lang="pt-BR" altLang="en-US" sz="1200" b="1">
                <a:latin typeface="Verdana" pitchFamily="34" charset="0"/>
              </a:rPr>
              <a:t>   A divisão do trabalho fica a</a:t>
            </a:r>
          </a:p>
          <a:p>
            <a:r>
              <a:rPr lang="pt-BR" altLang="en-US" sz="1200" b="1">
                <a:latin typeface="Verdana" pitchFamily="34" charset="0"/>
              </a:rPr>
              <a:t>      critério do grupo e cada</a:t>
            </a:r>
          </a:p>
          <a:p>
            <a:r>
              <a:rPr lang="pt-BR" altLang="en-US" sz="1200" b="1">
                <a:latin typeface="Verdana" pitchFamily="34" charset="0"/>
              </a:rPr>
              <a:t>    membro tem liberdade de</a:t>
            </a:r>
          </a:p>
          <a:p>
            <a:r>
              <a:rPr lang="pt-BR" altLang="en-US" sz="1200" b="1">
                <a:latin typeface="Verdana" pitchFamily="34" charset="0"/>
              </a:rPr>
              <a:t>     escolher seus colegas de</a:t>
            </a:r>
          </a:p>
          <a:p>
            <a:r>
              <a:rPr lang="pt-BR" altLang="en-US" sz="1200" b="1">
                <a:latin typeface="Verdana" pitchFamily="34" charset="0"/>
              </a:rPr>
              <a:t>                 trabalho.</a:t>
            </a:r>
          </a:p>
          <a:p>
            <a:endParaRPr lang="pt-BR" altLang="en-US" sz="1200" b="1">
              <a:latin typeface="Verdana" pitchFamily="34" charset="0"/>
            </a:endParaRPr>
          </a:p>
          <a:p>
            <a:r>
              <a:rPr lang="pt-BR" altLang="en-US" sz="1200" b="1">
                <a:latin typeface="Verdana" pitchFamily="34" charset="0"/>
              </a:rPr>
              <a:t>O líder procura ser um membro</a:t>
            </a:r>
          </a:p>
          <a:p>
            <a:r>
              <a:rPr lang="pt-BR" altLang="en-US" sz="1200" b="1">
                <a:latin typeface="Verdana" pitchFamily="34" charset="0"/>
              </a:rPr>
              <a:t> normal do grupo, em espírito.</a:t>
            </a:r>
          </a:p>
          <a:p>
            <a:r>
              <a:rPr lang="pt-BR" altLang="en-US" sz="1200" b="1">
                <a:latin typeface="Verdana" pitchFamily="34" charset="0"/>
              </a:rPr>
              <a:t>  O líder é objetivo e limita-se</a:t>
            </a:r>
          </a:p>
          <a:p>
            <a:r>
              <a:rPr lang="pt-BR" altLang="en-US" sz="1200" b="1">
                <a:latin typeface="Verdana" pitchFamily="34" charset="0"/>
              </a:rPr>
              <a:t>      aos fatos nas críticas e </a:t>
            </a:r>
          </a:p>
          <a:p>
            <a:r>
              <a:rPr lang="pt-BR" altLang="en-US" sz="1200" b="1">
                <a:latin typeface="Verdana" pitchFamily="34" charset="0"/>
              </a:rPr>
              <a:t>                  elogios.</a:t>
            </a:r>
          </a:p>
          <a:p>
            <a:endParaRPr lang="pt-BR" altLang="en-US" sz="1400" b="1">
              <a:latin typeface="Verdana" pitchFamily="34" charset="0"/>
            </a:endParaRPr>
          </a:p>
        </p:txBody>
      </p:sp>
      <p:sp>
        <p:nvSpPr>
          <p:cNvPr id="391173" name="Rectangle 5"/>
          <p:cNvSpPr>
            <a:spLocks noChangeArrowheads="1"/>
          </p:cNvSpPr>
          <p:nvPr/>
        </p:nvSpPr>
        <p:spPr bwMode="auto">
          <a:xfrm>
            <a:off x="2044005" y="690017"/>
            <a:ext cx="5164138" cy="3667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800" b="1">
                <a:latin typeface="Verdana" pitchFamily="34" charset="0"/>
              </a:rPr>
              <a:t>Tabela 6.1. Os três estilos de liderança</a:t>
            </a:r>
          </a:p>
        </p:txBody>
      </p:sp>
      <p:sp>
        <p:nvSpPr>
          <p:cNvPr id="391174" name="Line 6"/>
          <p:cNvSpPr>
            <a:spLocks noChangeShapeType="1"/>
          </p:cNvSpPr>
          <p:nvPr/>
        </p:nvSpPr>
        <p:spPr bwMode="auto">
          <a:xfrm>
            <a:off x="140593" y="1512342"/>
            <a:ext cx="8751887"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176" name="Line 8"/>
          <p:cNvSpPr>
            <a:spLocks noChangeShapeType="1"/>
          </p:cNvSpPr>
          <p:nvPr/>
        </p:nvSpPr>
        <p:spPr bwMode="auto">
          <a:xfrm>
            <a:off x="124718" y="2537867"/>
            <a:ext cx="8694737"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178" name="Line 10"/>
          <p:cNvSpPr>
            <a:spLocks noChangeShapeType="1"/>
          </p:cNvSpPr>
          <p:nvPr/>
        </p:nvSpPr>
        <p:spPr bwMode="auto">
          <a:xfrm>
            <a:off x="124718" y="3858667"/>
            <a:ext cx="8723312" cy="2540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181" name="Line 13"/>
          <p:cNvSpPr>
            <a:spLocks noChangeShapeType="1"/>
          </p:cNvSpPr>
          <p:nvPr/>
        </p:nvSpPr>
        <p:spPr bwMode="auto">
          <a:xfrm flipV="1">
            <a:off x="154880" y="4895304"/>
            <a:ext cx="8680450" cy="14288"/>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4232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ChangeArrowheads="1"/>
          </p:cNvSpPr>
          <p:nvPr/>
        </p:nvSpPr>
        <p:spPr bwMode="auto">
          <a:xfrm>
            <a:off x="1538287" y="354777"/>
            <a:ext cx="6283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pt-BR" altLang="en-US" sz="1800" b="1" dirty="0">
                <a:latin typeface="Verdana" pitchFamily="34" charset="0"/>
              </a:rPr>
              <a:t>Figura 6.6. </a:t>
            </a:r>
            <a:r>
              <a:rPr lang="pt-BR" altLang="en-US" sz="1800" b="1" dirty="0" err="1">
                <a:latin typeface="Verdana" pitchFamily="34" charset="0"/>
              </a:rPr>
              <a:t>Continuum</a:t>
            </a:r>
            <a:r>
              <a:rPr lang="pt-BR" altLang="en-US" sz="1800" b="1" dirty="0">
                <a:latin typeface="Verdana" pitchFamily="34" charset="0"/>
              </a:rPr>
              <a:t> de padrões de liderança.</a:t>
            </a:r>
          </a:p>
        </p:txBody>
      </p:sp>
      <p:sp>
        <p:nvSpPr>
          <p:cNvPr id="191493" name="Rectangle 5"/>
          <p:cNvSpPr>
            <a:spLocks noChangeArrowheads="1"/>
          </p:cNvSpPr>
          <p:nvPr/>
        </p:nvSpPr>
        <p:spPr bwMode="auto">
          <a:xfrm>
            <a:off x="234950" y="1587500"/>
            <a:ext cx="8705850" cy="1470025"/>
          </a:xfrm>
          <a:prstGeom prst="rect">
            <a:avLst/>
          </a:prstGeom>
          <a:solidFill>
            <a:srgbClr val="DDDDDD"/>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a:p>
        </p:txBody>
      </p:sp>
      <p:sp>
        <p:nvSpPr>
          <p:cNvPr id="191509" name="Line 21"/>
          <p:cNvSpPr>
            <a:spLocks noChangeShapeType="1"/>
          </p:cNvSpPr>
          <p:nvPr/>
        </p:nvSpPr>
        <p:spPr bwMode="auto">
          <a:xfrm>
            <a:off x="261938" y="1046163"/>
            <a:ext cx="6122987" cy="0"/>
          </a:xfrm>
          <a:prstGeom prst="line">
            <a:avLst/>
          </a:prstGeom>
          <a:noFill/>
          <a:ln w="28575">
            <a:solidFill>
              <a:srgbClr val="FF33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0" name="Line 22"/>
          <p:cNvSpPr>
            <a:spLocks noChangeShapeType="1"/>
          </p:cNvSpPr>
          <p:nvPr/>
        </p:nvSpPr>
        <p:spPr bwMode="auto">
          <a:xfrm flipV="1">
            <a:off x="269875" y="1611313"/>
            <a:ext cx="8674100" cy="141128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1" name="Line 23"/>
          <p:cNvSpPr>
            <a:spLocks noChangeShapeType="1"/>
          </p:cNvSpPr>
          <p:nvPr/>
        </p:nvSpPr>
        <p:spPr bwMode="auto">
          <a:xfrm>
            <a:off x="215900" y="3629025"/>
            <a:ext cx="86201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2" name="Line 24"/>
          <p:cNvSpPr>
            <a:spLocks noChangeShapeType="1"/>
          </p:cNvSpPr>
          <p:nvPr/>
        </p:nvSpPr>
        <p:spPr bwMode="auto">
          <a:xfrm flipH="1" flipV="1">
            <a:off x="2247900" y="1365250"/>
            <a:ext cx="6638925" cy="11113"/>
          </a:xfrm>
          <a:prstGeom prst="line">
            <a:avLst/>
          </a:prstGeom>
          <a:noFill/>
          <a:ln w="28575">
            <a:solidFill>
              <a:srgbClr val="FF33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3" name="Rectangle 25"/>
          <p:cNvSpPr>
            <a:spLocks noChangeArrowheads="1"/>
          </p:cNvSpPr>
          <p:nvPr/>
        </p:nvSpPr>
        <p:spPr bwMode="auto">
          <a:xfrm>
            <a:off x="6432550" y="806450"/>
            <a:ext cx="23987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solidFill>
                  <a:schemeClr val="accent2"/>
                </a:solidFill>
                <a:latin typeface="Arial" pitchFamily="34" charset="0"/>
              </a:rPr>
              <a:t>Liderança descentralizada</a:t>
            </a:r>
          </a:p>
          <a:p>
            <a:r>
              <a:rPr lang="pt-BR" altLang="en-US" sz="1400" b="1">
                <a:solidFill>
                  <a:schemeClr val="accent2"/>
                </a:solidFill>
                <a:latin typeface="Arial" pitchFamily="34" charset="0"/>
              </a:rPr>
              <a:t>       nos subordinados</a:t>
            </a:r>
          </a:p>
        </p:txBody>
      </p:sp>
      <p:sp>
        <p:nvSpPr>
          <p:cNvPr id="191514" name="Rectangle 26"/>
          <p:cNvSpPr>
            <a:spLocks noChangeArrowheads="1"/>
          </p:cNvSpPr>
          <p:nvPr/>
        </p:nvSpPr>
        <p:spPr bwMode="auto">
          <a:xfrm>
            <a:off x="127000" y="3794125"/>
            <a:ext cx="889635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400" b="1">
                <a:latin typeface="Arial" pitchFamily="34" charset="0"/>
              </a:rPr>
              <a:t>        1	             2	                   3	          4	                5   	    6	           7</a:t>
            </a:r>
          </a:p>
          <a:p>
            <a:endParaRPr lang="pt-BR" altLang="en-US" sz="1400" b="1">
              <a:latin typeface="Arial" pitchFamily="34" charset="0"/>
            </a:endParaRPr>
          </a:p>
          <a:p>
            <a:r>
              <a:rPr lang="pt-BR" altLang="en-US" sz="1400" b="1">
                <a:latin typeface="Arial" pitchFamily="34" charset="0"/>
              </a:rPr>
              <a:t>Líder toma	         Líder	               Líder	     Líder	            Líder	Líder	        Líder</a:t>
            </a:r>
          </a:p>
          <a:p>
            <a:r>
              <a:rPr lang="pt-BR" altLang="en-US" sz="1400" b="1">
                <a:latin typeface="Arial" pitchFamily="34" charset="0"/>
              </a:rPr>
              <a:t>a decisão	     vende sua        apresenta	 apresenta	       apresenta o      define os	  permite que</a:t>
            </a:r>
          </a:p>
          <a:p>
            <a:r>
              <a:rPr lang="pt-BR" altLang="en-US" sz="1400" b="1">
                <a:latin typeface="Arial" pitchFamily="34" charset="0"/>
              </a:rPr>
              <a:t>e comunica     decisão          suas idéias	sua decisão       problema,        limites e	 subordinados</a:t>
            </a:r>
          </a:p>
          <a:p>
            <a:r>
              <a:rPr lang="pt-BR" altLang="en-US" sz="1400" b="1">
                <a:latin typeface="Arial" pitchFamily="34" charset="0"/>
              </a:rPr>
              <a:t>ao grupo	      ao grupo           e pede	 alternativa          recebe             pede ao	decidam dentro</a:t>
            </a:r>
          </a:p>
          <a:p>
            <a:r>
              <a:rPr lang="pt-BR" altLang="en-US" sz="1400" b="1">
                <a:latin typeface="Arial" pitchFamily="34" charset="0"/>
              </a:rPr>
              <a:t>		          sugestões e	   sujeita à	       sugestões e     grupo que	   de padrões e</a:t>
            </a:r>
          </a:p>
          <a:p>
            <a:r>
              <a:rPr lang="pt-BR" altLang="en-US" sz="1400" b="1">
                <a:latin typeface="Arial" pitchFamily="34" charset="0"/>
              </a:rPr>
              <a:t>		           perguntas	modificação       toma sua          tome a	limites definidos</a:t>
            </a:r>
          </a:p>
          <a:p>
            <a:r>
              <a:rPr lang="pt-BR" altLang="en-US" sz="1400" b="1">
                <a:latin typeface="Arial" pitchFamily="34" charset="0"/>
              </a:rPr>
              <a:t>				 pelo grupo          decisão          decisão	       por ele</a:t>
            </a:r>
          </a:p>
        </p:txBody>
      </p:sp>
      <p:sp>
        <p:nvSpPr>
          <p:cNvPr id="191515" name="Rectangle 27"/>
          <p:cNvSpPr>
            <a:spLocks noChangeArrowheads="1"/>
          </p:cNvSpPr>
          <p:nvPr/>
        </p:nvSpPr>
        <p:spPr bwMode="auto">
          <a:xfrm>
            <a:off x="317500" y="1060450"/>
            <a:ext cx="2689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en-US" sz="1400" b="1">
                <a:solidFill>
                  <a:schemeClr val="accent2"/>
                </a:solidFill>
                <a:latin typeface="Arial" pitchFamily="34" charset="0"/>
              </a:rPr>
              <a:t>Liderança centralizada</a:t>
            </a:r>
          </a:p>
          <a:p>
            <a:r>
              <a:rPr lang="pt-BR" altLang="en-US" sz="1400" b="1">
                <a:solidFill>
                  <a:schemeClr val="accent2"/>
                </a:solidFill>
                <a:latin typeface="Arial" pitchFamily="34" charset="0"/>
              </a:rPr>
              <a:t>          no chefe</a:t>
            </a:r>
          </a:p>
        </p:txBody>
      </p:sp>
      <p:sp>
        <p:nvSpPr>
          <p:cNvPr id="191516" name="Rectangle 28"/>
          <p:cNvSpPr>
            <a:spLocks noChangeArrowheads="1"/>
          </p:cNvSpPr>
          <p:nvPr/>
        </p:nvSpPr>
        <p:spPr bwMode="auto">
          <a:xfrm>
            <a:off x="457200" y="2074863"/>
            <a:ext cx="824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Arial" pitchFamily="34" charset="0"/>
              </a:rPr>
              <a:t>Área de autoridade do líder	</a:t>
            </a:r>
          </a:p>
          <a:p>
            <a:r>
              <a:rPr lang="pt-BR" altLang="en-US" sz="1800" b="1">
                <a:latin typeface="Arial" pitchFamily="34" charset="0"/>
              </a:rPr>
              <a:t>				       Área de liberdade dos subordinados</a:t>
            </a:r>
          </a:p>
        </p:txBody>
      </p:sp>
      <p:sp>
        <p:nvSpPr>
          <p:cNvPr id="191517" name="Line 29"/>
          <p:cNvSpPr>
            <a:spLocks noChangeShapeType="1"/>
          </p:cNvSpPr>
          <p:nvPr/>
        </p:nvSpPr>
        <p:spPr bwMode="auto">
          <a:xfrm>
            <a:off x="7737475" y="3616325"/>
            <a:ext cx="86201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8" name="Line 30"/>
          <p:cNvSpPr>
            <a:spLocks noChangeShapeType="1"/>
          </p:cNvSpPr>
          <p:nvPr/>
        </p:nvSpPr>
        <p:spPr bwMode="auto">
          <a:xfrm>
            <a:off x="1390650" y="3633788"/>
            <a:ext cx="86201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9" name="Line 31"/>
          <p:cNvSpPr>
            <a:spLocks noChangeShapeType="1"/>
          </p:cNvSpPr>
          <p:nvPr/>
        </p:nvSpPr>
        <p:spPr bwMode="auto">
          <a:xfrm>
            <a:off x="6459538" y="3633788"/>
            <a:ext cx="86201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0" name="Line 32"/>
          <p:cNvSpPr>
            <a:spLocks noChangeShapeType="1"/>
          </p:cNvSpPr>
          <p:nvPr/>
        </p:nvSpPr>
        <p:spPr bwMode="auto">
          <a:xfrm>
            <a:off x="2641600" y="3648075"/>
            <a:ext cx="86201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1" name="Line 33"/>
          <p:cNvSpPr>
            <a:spLocks noChangeShapeType="1"/>
          </p:cNvSpPr>
          <p:nvPr/>
        </p:nvSpPr>
        <p:spPr bwMode="auto">
          <a:xfrm>
            <a:off x="4013200" y="3648075"/>
            <a:ext cx="86201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2" name="Line 34"/>
          <p:cNvSpPr>
            <a:spLocks noChangeShapeType="1"/>
          </p:cNvSpPr>
          <p:nvPr/>
        </p:nvSpPr>
        <p:spPr bwMode="auto">
          <a:xfrm>
            <a:off x="5238750" y="3635375"/>
            <a:ext cx="86201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3" name="Line 35"/>
          <p:cNvSpPr>
            <a:spLocks noChangeShapeType="1"/>
          </p:cNvSpPr>
          <p:nvPr/>
        </p:nvSpPr>
        <p:spPr bwMode="auto">
          <a:xfrm flipV="1">
            <a:off x="604838" y="3067050"/>
            <a:ext cx="0" cy="56515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4" name="Line 36"/>
          <p:cNvSpPr>
            <a:spLocks noChangeShapeType="1"/>
          </p:cNvSpPr>
          <p:nvPr/>
        </p:nvSpPr>
        <p:spPr bwMode="auto">
          <a:xfrm flipV="1">
            <a:off x="1819275" y="3057525"/>
            <a:ext cx="0" cy="56515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5" name="Line 37"/>
          <p:cNvSpPr>
            <a:spLocks noChangeShapeType="1"/>
          </p:cNvSpPr>
          <p:nvPr/>
        </p:nvSpPr>
        <p:spPr bwMode="auto">
          <a:xfrm flipV="1">
            <a:off x="3060700" y="3070225"/>
            <a:ext cx="0" cy="56515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6" name="Line 38"/>
          <p:cNvSpPr>
            <a:spLocks noChangeShapeType="1"/>
          </p:cNvSpPr>
          <p:nvPr/>
        </p:nvSpPr>
        <p:spPr bwMode="auto">
          <a:xfrm flipV="1">
            <a:off x="4408488" y="3070225"/>
            <a:ext cx="0" cy="56515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7" name="Line 39"/>
          <p:cNvSpPr>
            <a:spLocks noChangeShapeType="1"/>
          </p:cNvSpPr>
          <p:nvPr/>
        </p:nvSpPr>
        <p:spPr bwMode="auto">
          <a:xfrm flipV="1">
            <a:off x="5638800" y="3070225"/>
            <a:ext cx="0" cy="56515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8" name="Line 40"/>
          <p:cNvSpPr>
            <a:spLocks noChangeShapeType="1"/>
          </p:cNvSpPr>
          <p:nvPr/>
        </p:nvSpPr>
        <p:spPr bwMode="auto">
          <a:xfrm flipV="1">
            <a:off x="6840538" y="3070225"/>
            <a:ext cx="0" cy="56515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9" name="Line 41"/>
          <p:cNvSpPr>
            <a:spLocks noChangeShapeType="1"/>
          </p:cNvSpPr>
          <p:nvPr/>
        </p:nvSpPr>
        <p:spPr bwMode="auto">
          <a:xfrm flipV="1">
            <a:off x="8094663" y="3067050"/>
            <a:ext cx="0" cy="56515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30" name="Line 42"/>
          <p:cNvSpPr>
            <a:spLocks noChangeShapeType="1"/>
          </p:cNvSpPr>
          <p:nvPr/>
        </p:nvSpPr>
        <p:spPr bwMode="auto">
          <a:xfrm>
            <a:off x="2154238" y="6254750"/>
            <a:ext cx="1616075" cy="12700"/>
          </a:xfrm>
          <a:prstGeom prst="line">
            <a:avLst/>
          </a:prstGeom>
          <a:noFill/>
          <a:ln w="28575">
            <a:solidFill>
              <a:srgbClr val="FF33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31" name="Rectangle 43"/>
          <p:cNvSpPr>
            <a:spLocks noChangeArrowheads="1"/>
          </p:cNvSpPr>
          <p:nvPr/>
        </p:nvSpPr>
        <p:spPr bwMode="auto">
          <a:xfrm>
            <a:off x="658813" y="6043613"/>
            <a:ext cx="145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Arial" pitchFamily="34" charset="0"/>
              </a:rPr>
              <a:t>Autocrático</a:t>
            </a:r>
          </a:p>
        </p:txBody>
      </p:sp>
      <p:sp>
        <p:nvSpPr>
          <p:cNvPr id="191532" name="Rectangle 44"/>
          <p:cNvSpPr>
            <a:spLocks noChangeArrowheads="1"/>
          </p:cNvSpPr>
          <p:nvPr/>
        </p:nvSpPr>
        <p:spPr bwMode="auto">
          <a:xfrm>
            <a:off x="3844925" y="60706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Arial" pitchFamily="34" charset="0"/>
              </a:rPr>
              <a:t>Consultivo</a:t>
            </a:r>
          </a:p>
        </p:txBody>
      </p:sp>
      <p:sp>
        <p:nvSpPr>
          <p:cNvPr id="191533" name="Rectangle 45"/>
          <p:cNvSpPr>
            <a:spLocks noChangeArrowheads="1"/>
          </p:cNvSpPr>
          <p:nvPr/>
        </p:nvSpPr>
        <p:spPr bwMode="auto">
          <a:xfrm>
            <a:off x="7046913" y="6040438"/>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Arial" pitchFamily="34" charset="0"/>
              </a:rPr>
              <a:t>Participativo</a:t>
            </a:r>
          </a:p>
        </p:txBody>
      </p:sp>
      <p:sp>
        <p:nvSpPr>
          <p:cNvPr id="191534" name="Line 46"/>
          <p:cNvSpPr>
            <a:spLocks noChangeShapeType="1"/>
          </p:cNvSpPr>
          <p:nvPr/>
        </p:nvSpPr>
        <p:spPr bwMode="auto">
          <a:xfrm>
            <a:off x="5230813" y="6230938"/>
            <a:ext cx="1616075" cy="12700"/>
          </a:xfrm>
          <a:prstGeom prst="line">
            <a:avLst/>
          </a:prstGeom>
          <a:noFill/>
          <a:ln w="28575">
            <a:solidFill>
              <a:srgbClr val="FF33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779841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1102578"/>
            <a:ext cx="8208912" cy="5386090"/>
          </a:xfrm>
          <a:prstGeom prst="rect">
            <a:avLst/>
          </a:prstGeom>
        </p:spPr>
        <p:txBody>
          <a:bodyPr wrap="square">
            <a:spAutoFit/>
          </a:bodyPr>
          <a:lstStyle/>
          <a:p>
            <a:pPr marL="342900" indent="-342900" algn="just">
              <a:buFont typeface="Arial" panose="020B0604020202020204" pitchFamily="34" charset="0"/>
              <a:buChar char="•"/>
            </a:pPr>
            <a:r>
              <a:rPr lang="pt-BR" sz="2400" dirty="0" smtClean="0"/>
              <a:t>DEPENDE:</a:t>
            </a:r>
          </a:p>
          <a:p>
            <a:pPr algn="just"/>
            <a:r>
              <a:rPr lang="pt-BR" sz="2400" dirty="0" smtClean="0"/>
              <a:t>A </a:t>
            </a:r>
            <a:r>
              <a:rPr lang="pt-BR" sz="3200" dirty="0"/>
              <a:t>Liderança</a:t>
            </a:r>
            <a:r>
              <a:rPr lang="pt-BR" sz="2400" dirty="0"/>
              <a:t> Situacional foca o comportamento, a competência e a reação dos liderados buscando adaptar o mais adequado estilo de liderança. Esse tipo de liderança é voltado para a diversidade de situações, adequando às diferentes tarefas propostas, ajustando-se conforme as condições que variam de pessoa para pessoa (CHIAVENATO, 2003).</a:t>
            </a:r>
          </a:p>
          <a:p>
            <a:pPr algn="just"/>
            <a:endParaRPr lang="pt-BR" sz="2400" dirty="0" smtClean="0"/>
          </a:p>
          <a:p>
            <a:pPr algn="just"/>
            <a:r>
              <a:rPr lang="pt-BR" sz="2400" dirty="0" smtClean="0"/>
              <a:t>A </a:t>
            </a:r>
            <a:r>
              <a:rPr lang="pt-BR" sz="2400" dirty="0"/>
              <a:t>seguir a Figura </a:t>
            </a:r>
            <a:r>
              <a:rPr lang="pt-BR" sz="2400" dirty="0" smtClean="0"/>
              <a:t>6.7 </a:t>
            </a:r>
            <a:r>
              <a:rPr lang="pt-BR" sz="2400" dirty="0"/>
              <a:t>demonstra as três forças que influenciam na escolha do estilo de liderança a ser adotado pelo administrador. Pode-se notar que o estilo de liderança adotado dependerá das variáveis situacionais e das características pessoais e inerentes ao líder e aos liderados.</a:t>
            </a:r>
          </a:p>
          <a:p>
            <a:pPr algn="just"/>
            <a:r>
              <a:rPr lang="pt-BR" sz="2400" dirty="0"/>
              <a:t> </a:t>
            </a:r>
          </a:p>
        </p:txBody>
      </p:sp>
      <p:sp>
        <p:nvSpPr>
          <p:cNvPr id="3" name="Título 2"/>
          <p:cNvSpPr>
            <a:spLocks noGrp="1"/>
          </p:cNvSpPr>
          <p:nvPr>
            <p:ph type="title"/>
          </p:nvPr>
        </p:nvSpPr>
        <p:spPr>
          <a:xfrm>
            <a:off x="609956" y="404664"/>
            <a:ext cx="8229600" cy="1143000"/>
          </a:xfrm>
        </p:spPr>
        <p:txBody>
          <a:bodyPr>
            <a:normAutofit fontScale="90000"/>
          </a:bodyPr>
          <a:lstStyle/>
          <a:p>
            <a:r>
              <a:rPr lang="pt-BR" b="1" dirty="0"/>
              <a:t>QUAL É O MELHOR ESTILO DE LIDERANÇA? </a:t>
            </a:r>
            <a:br>
              <a:rPr lang="pt-BR" b="1" dirty="0"/>
            </a:br>
            <a:endParaRPr lang="en-US" b="1" dirty="0"/>
          </a:p>
        </p:txBody>
      </p:sp>
    </p:spTree>
    <p:extLst>
      <p:ext uri="{BB962C8B-B14F-4D97-AF65-F5344CB8AC3E}">
        <p14:creationId xmlns:p14="http://schemas.microsoft.com/office/powerpoint/2010/main" val="76871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Rectangle 3"/>
          <p:cNvSpPr>
            <a:spLocks noChangeArrowheads="1"/>
          </p:cNvSpPr>
          <p:nvPr/>
        </p:nvSpPr>
        <p:spPr bwMode="auto">
          <a:xfrm>
            <a:off x="585788" y="433388"/>
            <a:ext cx="7958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r>
              <a:rPr lang="pt-BR" altLang="en-US" sz="1800" b="1" dirty="0">
                <a:latin typeface="Verdana" pitchFamily="34" charset="0"/>
              </a:rPr>
              <a:t>Figura 6.7. Forças que condicionam os padrões de liderança.</a:t>
            </a:r>
          </a:p>
        </p:txBody>
      </p:sp>
      <p:sp>
        <p:nvSpPr>
          <p:cNvPr id="296964" name="Rectangle 4"/>
          <p:cNvSpPr>
            <a:spLocks noChangeArrowheads="1"/>
          </p:cNvSpPr>
          <p:nvPr/>
        </p:nvSpPr>
        <p:spPr bwMode="auto">
          <a:xfrm>
            <a:off x="2635250" y="909638"/>
            <a:ext cx="4673054" cy="1368425"/>
          </a:xfrm>
          <a:prstGeom prst="rect">
            <a:avLst/>
          </a:prstGeom>
          <a:solidFill>
            <a:srgbClr val="DDDDDD"/>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a:p>
        </p:txBody>
      </p:sp>
      <p:sp>
        <p:nvSpPr>
          <p:cNvPr id="296965" name="Rectangle 5"/>
          <p:cNvSpPr>
            <a:spLocks noChangeArrowheads="1"/>
          </p:cNvSpPr>
          <p:nvPr/>
        </p:nvSpPr>
        <p:spPr bwMode="auto">
          <a:xfrm>
            <a:off x="3486150" y="2725738"/>
            <a:ext cx="2662238" cy="892175"/>
          </a:xfrm>
          <a:prstGeom prst="rect">
            <a:avLst/>
          </a:prstGeom>
          <a:solidFill>
            <a:srgbClr val="DDDDDD"/>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a:p>
        </p:txBody>
      </p:sp>
      <p:sp>
        <p:nvSpPr>
          <p:cNvPr id="296966" name="Rectangle 6"/>
          <p:cNvSpPr>
            <a:spLocks noChangeArrowheads="1"/>
          </p:cNvSpPr>
          <p:nvPr/>
        </p:nvSpPr>
        <p:spPr bwMode="auto">
          <a:xfrm>
            <a:off x="939800" y="4216400"/>
            <a:ext cx="3671888" cy="2098675"/>
          </a:xfrm>
          <a:prstGeom prst="rect">
            <a:avLst/>
          </a:prstGeom>
          <a:solidFill>
            <a:srgbClr val="DDDDDD"/>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a:p>
        </p:txBody>
      </p:sp>
      <p:sp>
        <p:nvSpPr>
          <p:cNvPr id="296968" name="Rectangle 8"/>
          <p:cNvSpPr>
            <a:spLocks noChangeArrowheads="1"/>
          </p:cNvSpPr>
          <p:nvPr/>
        </p:nvSpPr>
        <p:spPr bwMode="auto">
          <a:xfrm>
            <a:off x="5035550" y="4216400"/>
            <a:ext cx="3644900" cy="2116138"/>
          </a:xfrm>
          <a:prstGeom prst="rect">
            <a:avLst/>
          </a:prstGeom>
          <a:solidFill>
            <a:srgbClr val="DDDDDD"/>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a:p>
        </p:txBody>
      </p:sp>
      <p:sp>
        <p:nvSpPr>
          <p:cNvPr id="296970" name="Line 10"/>
          <p:cNvSpPr>
            <a:spLocks noChangeShapeType="1"/>
          </p:cNvSpPr>
          <p:nvPr/>
        </p:nvSpPr>
        <p:spPr bwMode="auto">
          <a:xfrm>
            <a:off x="4799013" y="2098675"/>
            <a:ext cx="1587" cy="715963"/>
          </a:xfrm>
          <a:prstGeom prst="line">
            <a:avLst/>
          </a:prstGeom>
          <a:noFill/>
          <a:ln w="19050">
            <a:solidFill>
              <a:srgbClr val="FF33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71" name="Line 11"/>
          <p:cNvSpPr>
            <a:spLocks noChangeShapeType="1"/>
          </p:cNvSpPr>
          <p:nvPr/>
        </p:nvSpPr>
        <p:spPr bwMode="auto">
          <a:xfrm flipV="1">
            <a:off x="4035425" y="3652838"/>
            <a:ext cx="4763" cy="700087"/>
          </a:xfrm>
          <a:prstGeom prst="line">
            <a:avLst/>
          </a:prstGeom>
          <a:noFill/>
          <a:ln w="19050">
            <a:solidFill>
              <a:srgbClr val="FF33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75" name="Line 15"/>
          <p:cNvSpPr>
            <a:spLocks noChangeShapeType="1"/>
          </p:cNvSpPr>
          <p:nvPr/>
        </p:nvSpPr>
        <p:spPr bwMode="auto">
          <a:xfrm flipV="1">
            <a:off x="5627688" y="3667125"/>
            <a:ext cx="7937" cy="708025"/>
          </a:xfrm>
          <a:prstGeom prst="line">
            <a:avLst/>
          </a:prstGeom>
          <a:noFill/>
          <a:ln w="19050">
            <a:solidFill>
              <a:srgbClr val="FF33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76" name="Rectangle 16"/>
          <p:cNvSpPr>
            <a:spLocks noChangeArrowheads="1"/>
          </p:cNvSpPr>
          <p:nvPr/>
        </p:nvSpPr>
        <p:spPr bwMode="auto">
          <a:xfrm>
            <a:off x="2892425" y="895350"/>
            <a:ext cx="421775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dirty="0">
                <a:solidFill>
                  <a:schemeClr val="accent2"/>
                </a:solidFill>
                <a:latin typeface="Arial" pitchFamily="34" charset="0"/>
              </a:rPr>
              <a:t>              Forças na Situação</a:t>
            </a:r>
          </a:p>
          <a:p>
            <a:pPr marL="285750" indent="-285750">
              <a:buFont typeface="Arial" panose="020B0604020202020204" pitchFamily="34" charset="0"/>
              <a:buChar char="•"/>
            </a:pPr>
            <a:r>
              <a:rPr lang="pt-BR" altLang="en-US" sz="1400" b="1" dirty="0" smtClean="0">
                <a:latin typeface="Arial" pitchFamily="34" charset="0"/>
              </a:rPr>
              <a:t>Tipo </a:t>
            </a:r>
            <a:r>
              <a:rPr lang="pt-BR" altLang="en-US" sz="1400" b="1" dirty="0">
                <a:latin typeface="Arial" pitchFamily="34" charset="0"/>
              </a:rPr>
              <a:t>de empresa e seus valores e tradições.</a:t>
            </a:r>
          </a:p>
          <a:p>
            <a:pPr marL="285750" indent="-285750">
              <a:buFont typeface="Arial" panose="020B0604020202020204" pitchFamily="34" charset="0"/>
              <a:buChar char="•"/>
            </a:pPr>
            <a:r>
              <a:rPr lang="pt-BR" altLang="en-US" sz="1400" b="1" dirty="0">
                <a:latin typeface="Arial" pitchFamily="34" charset="0"/>
              </a:rPr>
              <a:t>      Eficiência do grupo de subordinados.</a:t>
            </a:r>
          </a:p>
          <a:p>
            <a:pPr marL="285750" indent="-285750">
              <a:buFont typeface="Arial" panose="020B0604020202020204" pitchFamily="34" charset="0"/>
              <a:buChar char="•"/>
            </a:pPr>
            <a:r>
              <a:rPr lang="pt-BR" altLang="en-US" sz="1400" b="1" dirty="0">
                <a:latin typeface="Arial" pitchFamily="34" charset="0"/>
              </a:rPr>
              <a:t>	  Problema a ser resolvido.</a:t>
            </a:r>
          </a:p>
          <a:p>
            <a:pPr marL="285750" indent="-285750">
              <a:buFont typeface="Arial" panose="020B0604020202020204" pitchFamily="34" charset="0"/>
              <a:buChar char="•"/>
            </a:pPr>
            <a:r>
              <a:rPr lang="pt-BR" altLang="en-US" sz="1400" b="1" dirty="0">
                <a:latin typeface="Arial" pitchFamily="34" charset="0"/>
              </a:rPr>
              <a:t>         Tempo disponível para resolvê-lo.</a:t>
            </a:r>
          </a:p>
        </p:txBody>
      </p:sp>
      <p:sp>
        <p:nvSpPr>
          <p:cNvPr id="296977" name="Rectangle 17"/>
          <p:cNvSpPr>
            <a:spLocks noChangeArrowheads="1"/>
          </p:cNvSpPr>
          <p:nvPr/>
        </p:nvSpPr>
        <p:spPr bwMode="auto">
          <a:xfrm>
            <a:off x="3689350" y="2878138"/>
            <a:ext cx="227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solidFill>
                  <a:schemeClr val="accent2"/>
                </a:solidFill>
                <a:latin typeface="Arial" pitchFamily="34" charset="0"/>
              </a:rPr>
              <a:t>Estilo de Liderança</a:t>
            </a:r>
          </a:p>
          <a:p>
            <a:r>
              <a:rPr lang="pt-BR" altLang="en-US" sz="1800" b="1">
                <a:solidFill>
                  <a:schemeClr val="accent2"/>
                </a:solidFill>
                <a:latin typeface="Arial" pitchFamily="34" charset="0"/>
              </a:rPr>
              <a:t>     a ser Adotado</a:t>
            </a:r>
          </a:p>
        </p:txBody>
      </p:sp>
      <p:sp>
        <p:nvSpPr>
          <p:cNvPr id="296978" name="Rectangle 18"/>
          <p:cNvSpPr>
            <a:spLocks noChangeArrowheads="1"/>
          </p:cNvSpPr>
          <p:nvPr/>
        </p:nvSpPr>
        <p:spPr bwMode="auto">
          <a:xfrm>
            <a:off x="1346200" y="4421188"/>
            <a:ext cx="2843213"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solidFill>
                  <a:schemeClr val="accent2"/>
                </a:solidFill>
                <a:latin typeface="Arial" pitchFamily="34" charset="0"/>
              </a:rPr>
              <a:t>     Forças no Gerente</a:t>
            </a:r>
          </a:p>
          <a:p>
            <a:r>
              <a:rPr lang="pt-BR" altLang="en-US" sz="1600" b="1">
                <a:latin typeface="Arial" pitchFamily="34" charset="0"/>
              </a:rPr>
              <a:t>   </a:t>
            </a:r>
          </a:p>
          <a:p>
            <a:r>
              <a:rPr lang="pt-BR" altLang="en-US" sz="1600" b="1">
                <a:latin typeface="Arial" pitchFamily="34" charset="0"/>
              </a:rPr>
              <a:t>   </a:t>
            </a:r>
            <a:r>
              <a:rPr lang="pt-BR" altLang="en-US" sz="1400" b="1">
                <a:latin typeface="Arial" pitchFamily="34" charset="0"/>
              </a:rPr>
              <a:t>Valores pessoais do gerente.</a:t>
            </a:r>
          </a:p>
          <a:p>
            <a:r>
              <a:rPr lang="pt-BR" altLang="en-US" sz="1400" b="1">
                <a:latin typeface="Arial" pitchFamily="34" charset="0"/>
              </a:rPr>
              <a:t>     Suas convicções pessoais.</a:t>
            </a:r>
          </a:p>
          <a:p>
            <a:r>
              <a:rPr lang="pt-BR" altLang="en-US" sz="1400" b="1">
                <a:latin typeface="Arial" pitchFamily="34" charset="0"/>
              </a:rPr>
              <a:t>  Confiança nos subordinados.</a:t>
            </a:r>
          </a:p>
          <a:p>
            <a:r>
              <a:rPr lang="pt-BR" altLang="en-US" sz="1400" b="1">
                <a:latin typeface="Arial" pitchFamily="34" charset="0"/>
              </a:rPr>
              <a:t>Inclinações sobre como liderar.</a:t>
            </a:r>
          </a:p>
          <a:p>
            <a:r>
              <a:rPr lang="pt-BR" altLang="en-US" sz="1400" b="1">
                <a:latin typeface="Arial" pitchFamily="34" charset="0"/>
              </a:rPr>
              <a:t>Tolerância para a ambigüidade.</a:t>
            </a:r>
          </a:p>
        </p:txBody>
      </p:sp>
      <p:sp>
        <p:nvSpPr>
          <p:cNvPr id="296979" name="Rectangle 19"/>
          <p:cNvSpPr>
            <a:spLocks noChangeArrowheads="1"/>
          </p:cNvSpPr>
          <p:nvPr/>
        </p:nvSpPr>
        <p:spPr bwMode="auto">
          <a:xfrm>
            <a:off x="5205413" y="4341813"/>
            <a:ext cx="3305175"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solidFill>
                  <a:schemeClr val="accent2"/>
                </a:solidFill>
                <a:latin typeface="Arial" pitchFamily="34" charset="0"/>
              </a:rPr>
              <a:t>   Forças nos Subordinados</a:t>
            </a:r>
          </a:p>
          <a:p>
            <a:r>
              <a:rPr lang="pt-BR" altLang="en-US" sz="1600" b="1">
                <a:latin typeface="Arial" pitchFamily="34" charset="0"/>
              </a:rPr>
              <a:t>         </a:t>
            </a:r>
          </a:p>
          <a:p>
            <a:r>
              <a:rPr lang="pt-BR" altLang="en-US" sz="1600" b="1">
                <a:latin typeface="Arial" pitchFamily="34" charset="0"/>
              </a:rPr>
              <a:t>      </a:t>
            </a:r>
            <a:r>
              <a:rPr lang="pt-BR" altLang="en-US" sz="1400" b="1">
                <a:latin typeface="Arial" pitchFamily="34" charset="0"/>
              </a:rPr>
              <a:t>Necessidade de autonomia.</a:t>
            </a:r>
          </a:p>
          <a:p>
            <a:r>
              <a:rPr lang="pt-BR" altLang="en-US" sz="1400" b="1">
                <a:latin typeface="Arial" pitchFamily="34" charset="0"/>
              </a:rPr>
              <a:t> Desejo de assumir responsabilidade</a:t>
            </a:r>
          </a:p>
          <a:p>
            <a:r>
              <a:rPr lang="pt-BR" altLang="en-US" sz="1400" b="1">
                <a:latin typeface="Arial" pitchFamily="34" charset="0"/>
              </a:rPr>
              <a:t>      Tolerância quanto a incerteza.</a:t>
            </a:r>
          </a:p>
          <a:p>
            <a:r>
              <a:rPr lang="pt-BR" altLang="en-US" sz="1400" b="1">
                <a:latin typeface="Arial" pitchFamily="34" charset="0"/>
              </a:rPr>
              <a:t>     Sua compreensão do problema.</a:t>
            </a:r>
          </a:p>
          <a:p>
            <a:r>
              <a:rPr lang="pt-BR" altLang="en-US" sz="1400" b="1">
                <a:latin typeface="Arial" pitchFamily="34" charset="0"/>
              </a:rPr>
              <a:t>      Conhecimentos e experiência.</a:t>
            </a:r>
          </a:p>
          <a:p>
            <a:r>
              <a:rPr lang="pt-BR" altLang="en-US" sz="1400" b="1">
                <a:latin typeface="Arial" pitchFamily="34" charset="0"/>
              </a:rPr>
              <a:t>  Desejo de participar das decisões.</a:t>
            </a:r>
          </a:p>
        </p:txBody>
      </p:sp>
    </p:spTree>
    <p:extLst>
      <p:ext uri="{BB962C8B-B14F-4D97-AF65-F5344CB8AC3E}">
        <p14:creationId xmlns:p14="http://schemas.microsoft.com/office/powerpoint/2010/main" val="26985185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p:cNvSpPr>
            <a:spLocks noChangeArrowheads="1"/>
          </p:cNvSpPr>
          <p:nvPr/>
        </p:nvSpPr>
        <p:spPr bwMode="auto">
          <a:xfrm>
            <a:off x="957263" y="1030288"/>
            <a:ext cx="61864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O padrão de liderança de Mariana</a:t>
            </a:r>
          </a:p>
        </p:txBody>
      </p:sp>
      <p:sp>
        <p:nvSpPr>
          <p:cNvPr id="380932" name="Text Box 4"/>
          <p:cNvSpPr txBox="1">
            <a:spLocks noChangeArrowheads="1"/>
          </p:cNvSpPr>
          <p:nvPr/>
        </p:nvSpPr>
        <p:spPr bwMode="auto">
          <a:xfrm>
            <a:off x="679450" y="2805113"/>
            <a:ext cx="77851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O maior desafio de Mariana ao assumir a direção geral</a:t>
            </a:r>
          </a:p>
          <a:p>
            <a:r>
              <a:rPr lang="pt-BR" altLang="en-US" sz="2000">
                <a:solidFill>
                  <a:srgbClr val="FF3300"/>
                </a:solidFill>
                <a:latin typeface="Verdana" pitchFamily="34" charset="0"/>
              </a:rPr>
              <a:t>da Paramount foi o de definir qual seria seu padrão pessoal</a:t>
            </a:r>
          </a:p>
          <a:p>
            <a:r>
              <a:rPr lang="pt-BR" altLang="en-US" sz="2000">
                <a:solidFill>
                  <a:srgbClr val="FF3300"/>
                </a:solidFill>
                <a:latin typeface="Verdana" pitchFamily="34" charset="0"/>
              </a:rPr>
              <a:t>   de liderança. Queria ser durona para poder enfrentar o</a:t>
            </a:r>
          </a:p>
          <a:p>
            <a:r>
              <a:rPr lang="pt-BR" altLang="en-US" sz="2000">
                <a:solidFill>
                  <a:srgbClr val="FF3300"/>
                </a:solidFill>
                <a:latin typeface="Verdana" pitchFamily="34" charset="0"/>
              </a:rPr>
              <a:t>    pessoal da área industrial (produção), mas ao mesmo</a:t>
            </a:r>
          </a:p>
          <a:p>
            <a:r>
              <a:rPr lang="pt-BR" altLang="en-US" sz="2000">
                <a:solidFill>
                  <a:srgbClr val="FF3300"/>
                </a:solidFill>
                <a:latin typeface="Verdana" pitchFamily="34" charset="0"/>
              </a:rPr>
              <a:t>   tempo, queria ser razoável com o pessoal de marketing</a:t>
            </a:r>
          </a:p>
          <a:p>
            <a:r>
              <a:rPr lang="pt-BR" altLang="en-US" sz="2000">
                <a:solidFill>
                  <a:srgbClr val="FF3300"/>
                </a:solidFill>
                <a:latin typeface="Verdana" pitchFamily="34" charset="0"/>
              </a:rPr>
              <a:t>			(comercialização).</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Como fazer?</a:t>
            </a:r>
          </a:p>
        </p:txBody>
      </p:sp>
      <p:sp>
        <p:nvSpPr>
          <p:cNvPr id="380933" name="Oval 5"/>
          <p:cNvSpPr>
            <a:spLocks noChangeArrowheads="1"/>
          </p:cNvSpPr>
          <p:nvPr/>
        </p:nvSpPr>
        <p:spPr bwMode="auto">
          <a:xfrm>
            <a:off x="7843838" y="747713"/>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128</a:t>
            </a:r>
          </a:p>
        </p:txBody>
      </p:sp>
      <p:pic>
        <p:nvPicPr>
          <p:cNvPr id="380934" name="Picture 6" descr="http://a1055.g.akamai.net/f/1055/1401/5h/search.barnesandnoble.com/gresources/bnexplorer/icon_read_review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1613" y="941388"/>
            <a:ext cx="663575" cy="66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9228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06" t="19318" r="29722" b="23863"/>
          <a:stretch/>
        </p:blipFill>
        <p:spPr bwMode="auto">
          <a:xfrm>
            <a:off x="539552" y="332656"/>
            <a:ext cx="8093989"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3032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45" t="30001" r="43394" b="34999"/>
          <a:stretch/>
        </p:blipFill>
        <p:spPr bwMode="auto">
          <a:xfrm>
            <a:off x="10264" y="1700808"/>
            <a:ext cx="8882216" cy="385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1043608" y="670497"/>
            <a:ext cx="7427995" cy="584775"/>
          </a:xfrm>
          <a:prstGeom prst="rect">
            <a:avLst/>
          </a:prstGeom>
          <a:noFill/>
        </p:spPr>
        <p:txBody>
          <a:bodyPr wrap="none" rtlCol="0">
            <a:spAutoFit/>
          </a:bodyPr>
          <a:lstStyle/>
          <a:p>
            <a:r>
              <a:rPr lang="pt-BR" sz="3200" dirty="0" smtClean="0"/>
              <a:t>COMUNICAÇÃO:  TROCA DE INFORMAÇÕES</a:t>
            </a:r>
            <a:endParaRPr lang="en-US" sz="3200" dirty="0"/>
          </a:p>
        </p:txBody>
      </p:sp>
    </p:spTree>
    <p:extLst>
      <p:ext uri="{BB962C8B-B14F-4D97-AF65-F5344CB8AC3E}">
        <p14:creationId xmlns:p14="http://schemas.microsoft.com/office/powerpoint/2010/main" val="4271299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240757" y="620688"/>
            <a:ext cx="860444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pt-PT" sz="3200" b="1" dirty="0">
              <a:solidFill>
                <a:srgbClr val="4D4D4D"/>
              </a:solidFill>
              <a:latin typeface="Tahoma" pitchFamily="34" charset="0"/>
              <a:cs typeface="Times New Roman" pitchFamily="18" charset="0"/>
            </a:endParaRPr>
          </a:p>
          <a:p>
            <a:pPr algn="ctr"/>
            <a:r>
              <a:rPr lang="pt-PT" sz="3200" b="1" dirty="0">
                <a:solidFill>
                  <a:srgbClr val="4D4D4D"/>
                </a:solidFill>
                <a:latin typeface="Tahoma" pitchFamily="34" charset="0"/>
                <a:cs typeface="Times New Roman" pitchFamily="18" charset="0"/>
              </a:rPr>
              <a:t>Teoria das Relações Humanas</a:t>
            </a:r>
          </a:p>
          <a:p>
            <a:pPr algn="ctr"/>
            <a:r>
              <a:rPr lang="pt-BR" sz="2800" b="1" dirty="0" smtClean="0">
                <a:solidFill>
                  <a:srgbClr val="4D4D4D"/>
                </a:solidFill>
                <a:latin typeface="Tahoma" pitchFamily="34" charset="0"/>
                <a:cs typeface="Times New Roman" pitchFamily="18" charset="0"/>
              </a:rPr>
              <a:t>     </a:t>
            </a:r>
            <a:r>
              <a:rPr lang="pt-BR" sz="2800" b="1" dirty="0">
                <a:solidFill>
                  <a:srgbClr val="4D4D4D"/>
                </a:solidFill>
                <a:latin typeface="Tahoma" pitchFamily="34" charset="0"/>
                <a:cs typeface="Times New Roman" pitchFamily="18" charset="0"/>
              </a:rPr>
              <a:t>(Humanizando a Empresa</a:t>
            </a:r>
            <a:r>
              <a:rPr lang="pt-BR" sz="2800" b="1" dirty="0" smtClean="0">
                <a:solidFill>
                  <a:srgbClr val="4D4D4D"/>
                </a:solidFill>
                <a:latin typeface="Tahoma" pitchFamily="34" charset="0"/>
                <a:cs typeface="Times New Roman" pitchFamily="18" charset="0"/>
              </a:rPr>
              <a:t>)</a:t>
            </a:r>
          </a:p>
          <a:p>
            <a:pPr algn="ctr"/>
            <a:endParaRPr lang="pt-BR" sz="2800" b="1" dirty="0" smtClean="0">
              <a:solidFill>
                <a:srgbClr val="4D4D4D"/>
              </a:solidFill>
              <a:latin typeface="Tahoma" pitchFamily="34" charset="0"/>
              <a:cs typeface="Times New Roman" pitchFamily="18" charset="0"/>
            </a:endParaRPr>
          </a:p>
          <a:p>
            <a:pPr marL="342900" indent="-342900" algn="just">
              <a:buFont typeface="Arial" panose="020B0604020202020204" pitchFamily="34" charset="0"/>
              <a:buChar char="•"/>
            </a:pPr>
            <a:r>
              <a:rPr lang="pt-BR" sz="2000" dirty="0" smtClean="0">
                <a:solidFill>
                  <a:srgbClr val="4D4D4D"/>
                </a:solidFill>
                <a:latin typeface="Tahoma" pitchFamily="34" charset="0"/>
                <a:cs typeface="Times New Roman" pitchFamily="18" charset="0"/>
              </a:rPr>
              <a:t>A abordagem humanística teve seu inicio no final da segunda década do Século XX. Foi um período difícil marcado por recessão econômica, inflação e forte atuação de sindicatos. Ela surgiu nos EUA, como consequência das conclusões da </a:t>
            </a:r>
            <a:r>
              <a:rPr lang="pt-BR" sz="2000" dirty="0">
                <a:solidFill>
                  <a:srgbClr val="4D4D4D"/>
                </a:solidFill>
                <a:latin typeface="Tahoma" pitchFamily="34" charset="0"/>
                <a:cs typeface="Times New Roman" pitchFamily="18" charset="0"/>
              </a:rPr>
              <a:t>e</a:t>
            </a:r>
            <a:r>
              <a:rPr lang="pt-BR" sz="2000" dirty="0" smtClean="0">
                <a:solidFill>
                  <a:srgbClr val="4D4D4D"/>
                </a:solidFill>
                <a:latin typeface="Tahoma" pitchFamily="34" charset="0"/>
                <a:cs typeface="Times New Roman" pitchFamily="18" charset="0"/>
              </a:rPr>
              <a:t>xperiência de </a:t>
            </a:r>
            <a:r>
              <a:rPr lang="pt-BR" sz="2000" dirty="0" err="1" smtClean="0">
                <a:solidFill>
                  <a:srgbClr val="4D4D4D"/>
                </a:solidFill>
                <a:latin typeface="Tahoma" pitchFamily="34" charset="0"/>
                <a:cs typeface="Times New Roman" pitchFamily="18" charset="0"/>
              </a:rPr>
              <a:t>Hawthorne</a:t>
            </a:r>
            <a:r>
              <a:rPr lang="pt-BR" sz="2000" dirty="0" smtClean="0">
                <a:solidFill>
                  <a:srgbClr val="4D4D4D"/>
                </a:solidFill>
                <a:latin typeface="Tahoma" pitchFamily="34" charset="0"/>
                <a:cs typeface="Times New Roman" pitchFamily="18" charset="0"/>
              </a:rPr>
              <a:t>. </a:t>
            </a:r>
          </a:p>
          <a:p>
            <a:pPr marL="342900" indent="-342900" algn="just">
              <a:buFont typeface="Arial" panose="020B0604020202020204" pitchFamily="34" charset="0"/>
              <a:buChar char="•"/>
            </a:pPr>
            <a:r>
              <a:rPr lang="pt-BR" sz="2000" dirty="0" smtClean="0">
                <a:solidFill>
                  <a:srgbClr val="4D4D4D"/>
                </a:solidFill>
                <a:latin typeface="Tahoma" pitchFamily="34" charset="0"/>
                <a:cs typeface="Times New Roman" pitchFamily="18" charset="0"/>
              </a:rPr>
              <a:t>Foi um movimento de reação e oposição a Teoria Clássica da Administração. Os trabalhadores e sindicatos passaram a interpretar a teoria clássica como um meio sofisticado de exploração de empregados a favor dos interesses patronais. Assim, a teoria das relações humanas nasceu da necessidade para corrigir a tendência ‘a desumanização do trabalho com a aplicação de métodos científicos e precisos.</a:t>
            </a:r>
            <a:r>
              <a:rPr lang="pt-BR" sz="2400" dirty="0" smtClean="0">
                <a:solidFill>
                  <a:srgbClr val="4D4D4D"/>
                </a:solidFill>
                <a:latin typeface="Tahoma" pitchFamily="34" charset="0"/>
                <a:cs typeface="Times New Roman" pitchFamily="18" charset="0"/>
              </a:rPr>
              <a:t> </a:t>
            </a:r>
            <a:endParaRPr lang="pt-BR" sz="2800" dirty="0">
              <a:solidFill>
                <a:srgbClr val="4D4D4D"/>
              </a:solidFill>
              <a:latin typeface="Tahoma" pitchFamily="34" charset="0"/>
              <a:cs typeface="Times New Roman" pitchFamily="18" charset="0"/>
            </a:endParaRPr>
          </a:p>
        </p:txBody>
      </p:sp>
    </p:spTree>
    <p:extLst>
      <p:ext uri="{BB962C8B-B14F-4D97-AF65-F5344CB8AC3E}">
        <p14:creationId xmlns:p14="http://schemas.microsoft.com/office/powerpoint/2010/main" val="311544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67" t="20000" r="29722" b="24773"/>
          <a:stretch/>
        </p:blipFill>
        <p:spPr bwMode="auto">
          <a:xfrm>
            <a:off x="323527" y="260648"/>
            <a:ext cx="8456053"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5464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95536" y="980728"/>
            <a:ext cx="8324988" cy="4680520"/>
          </a:xfrm>
          <a:prstGeom prst="rect">
            <a:avLst/>
          </a:prstGeom>
        </p:spPr>
      </p:pic>
      <p:sp>
        <p:nvSpPr>
          <p:cNvPr id="3" name="Retângulo 2"/>
          <p:cNvSpPr/>
          <p:nvPr/>
        </p:nvSpPr>
        <p:spPr>
          <a:xfrm>
            <a:off x="1547664" y="6093296"/>
            <a:ext cx="6966520" cy="369332"/>
          </a:xfrm>
          <a:prstGeom prst="rect">
            <a:avLst/>
          </a:prstGeom>
        </p:spPr>
        <p:txBody>
          <a:bodyPr wrap="square">
            <a:spAutoFit/>
          </a:bodyPr>
          <a:lstStyle/>
          <a:p>
            <a:r>
              <a:rPr lang="pt-BR" dirty="0"/>
              <a:t>Fonte: </a:t>
            </a:r>
            <a:r>
              <a:rPr lang="pt-BR" dirty="0">
                <a:hlinkClick r:id="rId3"/>
              </a:rPr>
              <a:t>https://</a:t>
            </a:r>
            <a:r>
              <a:rPr lang="pt-BR" dirty="0" smtClean="0">
                <a:hlinkClick r:id="rId3"/>
              </a:rPr>
              <a:t>www.youtube.com/watch?v=LKKIXbJUFN8</a:t>
            </a:r>
            <a:r>
              <a:rPr lang="pt-BR" dirty="0" smtClean="0"/>
              <a:t> – 4MIN58</a:t>
            </a:r>
            <a:endParaRPr lang="en-US" dirty="0"/>
          </a:p>
        </p:txBody>
      </p:sp>
    </p:spTree>
    <p:extLst>
      <p:ext uri="{BB962C8B-B14F-4D97-AF65-F5344CB8AC3E}">
        <p14:creationId xmlns:p14="http://schemas.microsoft.com/office/powerpoint/2010/main" val="11084135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52" t="19741" r="29551" b="25527"/>
          <a:stretch/>
        </p:blipFill>
        <p:spPr bwMode="auto">
          <a:xfrm>
            <a:off x="323528" y="358623"/>
            <a:ext cx="8136904" cy="603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4835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62" t="17262" r="29722" b="24811"/>
          <a:stretch/>
        </p:blipFill>
        <p:spPr bwMode="auto">
          <a:xfrm>
            <a:off x="683568" y="404664"/>
            <a:ext cx="7922112"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8154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3" name="Rectangle 3"/>
          <p:cNvSpPr>
            <a:spLocks noChangeArrowheads="1"/>
          </p:cNvSpPr>
          <p:nvPr/>
        </p:nvSpPr>
        <p:spPr bwMode="auto">
          <a:xfrm>
            <a:off x="957263" y="973138"/>
            <a:ext cx="80105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endParaRPr lang="pt-BR" altLang="en-US" sz="14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O desenvolvimento de líderes na Penta Vale</a:t>
            </a:r>
          </a:p>
        </p:txBody>
      </p:sp>
      <p:sp>
        <p:nvSpPr>
          <p:cNvPr id="378884" name="Text Box 4"/>
          <p:cNvSpPr txBox="1">
            <a:spLocks noChangeArrowheads="1"/>
          </p:cNvSpPr>
          <p:nvPr/>
        </p:nvSpPr>
        <p:spPr bwMode="auto">
          <a:xfrm>
            <a:off x="773113" y="2698750"/>
            <a:ext cx="74993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O segundo passo para introduzir um programa de </a:t>
            </a:r>
          </a:p>
          <a:p>
            <a:r>
              <a:rPr lang="pt-BR" altLang="en-US" sz="2000">
                <a:solidFill>
                  <a:srgbClr val="008000"/>
                </a:solidFill>
                <a:latin typeface="Verdana" pitchFamily="34" charset="0"/>
              </a:rPr>
              <a:t>      desenvolvimento de lideranças na Penta Vale é a</a:t>
            </a:r>
          </a:p>
          <a:p>
            <a:r>
              <a:rPr lang="pt-BR" altLang="en-US" sz="2000">
                <a:solidFill>
                  <a:srgbClr val="008000"/>
                </a:solidFill>
                <a:latin typeface="Verdana" pitchFamily="34" charset="0"/>
              </a:rPr>
              <a:t>	      elaboração do curso de liderança.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Alessandra está debruçada sobre o conteúdo do curso. </a:t>
            </a:r>
          </a:p>
          <a:p>
            <a:r>
              <a:rPr lang="pt-BR" altLang="en-US" sz="2000">
                <a:solidFill>
                  <a:srgbClr val="008000"/>
                </a:solidFill>
                <a:latin typeface="Verdana" pitchFamily="34" charset="0"/>
              </a:rPr>
              <a:t>Pretende incluir habilidades e competências de liderança,</a:t>
            </a:r>
          </a:p>
          <a:p>
            <a:r>
              <a:rPr lang="pt-BR" altLang="en-US" sz="2000">
                <a:solidFill>
                  <a:srgbClr val="008000"/>
                </a:solidFill>
                <a:latin typeface="Verdana" pitchFamily="34" charset="0"/>
              </a:rPr>
              <a:t>comunicação e motivação para treinar os futuros líderes</a:t>
            </a:r>
          </a:p>
          <a:p>
            <a:r>
              <a:rPr lang="pt-BR" altLang="en-US" sz="2000">
                <a:solidFill>
                  <a:srgbClr val="008000"/>
                </a:solidFill>
                <a:latin typeface="Verdana" pitchFamily="34" charset="0"/>
              </a:rPr>
              <a:t>			   da empresa.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Se você estivesse no lugar de Alessandra, como faria?</a:t>
            </a:r>
          </a:p>
        </p:txBody>
      </p:sp>
      <p:graphicFrame>
        <p:nvGraphicFramePr>
          <p:cNvPr id="378885" name="Object 5"/>
          <p:cNvGraphicFramePr>
            <a:graphicFrameLocks noChangeAspect="1"/>
          </p:cNvGraphicFramePr>
          <p:nvPr/>
        </p:nvGraphicFramePr>
        <p:xfrm>
          <a:off x="180975" y="898525"/>
          <a:ext cx="782638" cy="681038"/>
        </p:xfrm>
        <a:graphic>
          <a:graphicData uri="http://schemas.openxmlformats.org/presentationml/2006/ole">
            <mc:AlternateContent xmlns:mc="http://schemas.openxmlformats.org/markup-compatibility/2006">
              <mc:Choice xmlns:v="urn:schemas-microsoft-com:vml" Requires="v">
                <p:oleObj spid="_x0000_s4120" r:id="rId3" imgW="2604263" imgH="3660831" progId="MS_ClipArt_Gallery.5">
                  <p:embed/>
                </p:oleObj>
              </mc:Choice>
              <mc:Fallback>
                <p:oleObj r:id="rId3" imgW="2604263" imgH="3660831"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89852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886" name="Oval 6"/>
          <p:cNvSpPr>
            <a:spLocks noChangeArrowheads="1"/>
          </p:cNvSpPr>
          <p:nvPr/>
        </p:nvSpPr>
        <p:spPr bwMode="auto">
          <a:xfrm>
            <a:off x="7772400" y="719138"/>
            <a:ext cx="1119188"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130</a:t>
            </a:r>
          </a:p>
        </p:txBody>
      </p:sp>
    </p:spTree>
    <p:extLst>
      <p:ext uri="{BB962C8B-B14F-4D97-AF65-F5344CB8AC3E}">
        <p14:creationId xmlns:p14="http://schemas.microsoft.com/office/powerpoint/2010/main" val="40475367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9" name="Rectangle 3"/>
          <p:cNvSpPr>
            <a:spLocks noChangeArrowheads="1"/>
          </p:cNvSpPr>
          <p:nvPr/>
        </p:nvSpPr>
        <p:spPr bwMode="auto">
          <a:xfrm>
            <a:off x="957263" y="815975"/>
            <a:ext cx="49657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A mudança da Mandrágora</a:t>
            </a:r>
          </a:p>
        </p:txBody>
      </p:sp>
      <p:sp>
        <p:nvSpPr>
          <p:cNvPr id="382980" name="Text Box 4"/>
          <p:cNvSpPr txBox="1">
            <a:spLocks noChangeArrowheads="1"/>
          </p:cNvSpPr>
          <p:nvPr/>
        </p:nvSpPr>
        <p:spPr bwMode="auto">
          <a:xfrm>
            <a:off x="708025" y="2243138"/>
            <a:ext cx="8097838"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O mundo mudou e Herivelto Barcelos queria também mudar</a:t>
            </a:r>
          </a:p>
          <a:p>
            <a:r>
              <a:rPr lang="pt-BR" altLang="en-US" sz="2000">
                <a:solidFill>
                  <a:srgbClr val="FF3300"/>
                </a:solidFill>
                <a:latin typeface="Verdana" pitchFamily="34" charset="0"/>
              </a:rPr>
              <a:t> sua empresa para mantê-la sempre inovadora e competitiva.</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Queria contratar um consultor para ajudá-lo nessa tarefa,</a:t>
            </a:r>
          </a:p>
          <a:p>
            <a:r>
              <a:rPr lang="pt-BR" altLang="en-US" sz="2000">
                <a:solidFill>
                  <a:srgbClr val="FF3300"/>
                </a:solidFill>
                <a:latin typeface="Verdana" pitchFamily="34" charset="0"/>
              </a:rPr>
              <a:t>   mas todos os diretores foram unânimes em afirmar que a</a:t>
            </a:r>
          </a:p>
          <a:p>
            <a:r>
              <a:rPr lang="pt-BR" altLang="en-US" sz="2000">
                <a:solidFill>
                  <a:srgbClr val="FF3300"/>
                </a:solidFill>
                <a:latin typeface="Verdana" pitchFamily="34" charset="0"/>
              </a:rPr>
              <a:t>       Mandrágora tinha condições de tocar por si mesma o </a:t>
            </a:r>
          </a:p>
          <a:p>
            <a:r>
              <a:rPr lang="pt-BR" altLang="en-US" sz="2000">
                <a:solidFill>
                  <a:srgbClr val="FF3300"/>
                </a:solidFill>
                <a:latin typeface="Verdana" pitchFamily="34" charset="0"/>
              </a:rPr>
              <a:t>		        processo de mudança.</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A própria organização informal da empresa poderia ser</a:t>
            </a:r>
          </a:p>
          <a:p>
            <a:r>
              <a:rPr lang="pt-BR" altLang="en-US" sz="2000">
                <a:solidFill>
                  <a:srgbClr val="FF3300"/>
                </a:solidFill>
                <a:latin typeface="Verdana" pitchFamily="34" charset="0"/>
              </a:rPr>
              <a:t>	      acionada como elemento de reforço.</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Como Herivelto poderia equacionar as </a:t>
            </a:r>
          </a:p>
          <a:p>
            <a:r>
              <a:rPr lang="pt-BR" altLang="en-US" sz="2000">
                <a:solidFill>
                  <a:srgbClr val="FF3300"/>
                </a:solidFill>
                <a:latin typeface="Verdana" pitchFamily="34" charset="0"/>
              </a:rPr>
              <a:t>	   forças positivas e negativas à mudança?</a:t>
            </a:r>
          </a:p>
        </p:txBody>
      </p:sp>
      <p:sp>
        <p:nvSpPr>
          <p:cNvPr id="382981" name="Oval 5"/>
          <p:cNvSpPr>
            <a:spLocks noChangeArrowheads="1"/>
          </p:cNvSpPr>
          <p:nvPr/>
        </p:nvSpPr>
        <p:spPr bwMode="auto">
          <a:xfrm>
            <a:off x="7843838" y="804863"/>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133</a:t>
            </a:r>
          </a:p>
        </p:txBody>
      </p:sp>
      <p:pic>
        <p:nvPicPr>
          <p:cNvPr id="382982" name="Picture 6" descr="http://a1055.g.akamai.net/f/1055/1401/5h/search.barnesandnoble.com/gresources/bnexplorer/icon_read_review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1613" y="941388"/>
            <a:ext cx="663575" cy="66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3818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p:cNvSpPr txBox="1">
            <a:spLocks/>
          </p:cNvSpPr>
          <p:nvPr/>
        </p:nvSpPr>
        <p:spPr>
          <a:xfrm>
            <a:off x="457280" y="369332"/>
            <a:ext cx="8229600" cy="75541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mtClean="0"/>
              <a:t>TEORIA DAS RELAÇÕES HUMANAS</a:t>
            </a:r>
            <a:endParaRPr lang="pt-BR" dirty="0"/>
          </a:p>
        </p:txBody>
      </p:sp>
      <p:sp>
        <p:nvSpPr>
          <p:cNvPr id="3" name="Espaço Reservado para Texto 5"/>
          <p:cNvSpPr txBox="1">
            <a:spLocks/>
          </p:cNvSpPr>
          <p:nvPr/>
        </p:nvSpPr>
        <p:spPr>
          <a:xfrm>
            <a:off x="457200" y="1052736"/>
            <a:ext cx="3931920"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t-BR" smtClean="0"/>
              <a:t>CONTRIBUIÇÕES</a:t>
            </a:r>
            <a:endParaRPr lang="pt-BR" dirty="0"/>
          </a:p>
        </p:txBody>
      </p:sp>
      <p:sp>
        <p:nvSpPr>
          <p:cNvPr id="4" name="Espaço Reservado para Conteúdo 6"/>
          <p:cNvSpPr txBox="1">
            <a:spLocks/>
          </p:cNvSpPr>
          <p:nvPr/>
        </p:nvSpPr>
        <p:spPr>
          <a:xfrm>
            <a:off x="457200" y="1814736"/>
            <a:ext cx="3931920" cy="395128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t-BR" dirty="0" smtClean="0"/>
              <a:t>Ela abriu novos horizontes à teoria administrativa em duas orientações bem definidas.</a:t>
            </a:r>
          </a:p>
          <a:p>
            <a:r>
              <a:rPr lang="pt-BR" dirty="0" smtClean="0"/>
              <a:t>Uma delas é que o sucesso das organizações depende diretamente das pessoas. </a:t>
            </a:r>
          </a:p>
          <a:p>
            <a:r>
              <a:rPr lang="pt-BR" dirty="0" smtClean="0"/>
              <a:t>A outra é o novo papel do administrador. </a:t>
            </a:r>
            <a:r>
              <a:rPr lang="pt-BR" b="1" dirty="0" smtClean="0"/>
              <a:t>O administrador deve saber comunicar, liderar, motivar e conduzir as pessoas</a:t>
            </a:r>
            <a:r>
              <a:rPr lang="pt-BR" dirty="0" smtClean="0"/>
              <a:t>. </a:t>
            </a:r>
            <a:endParaRPr lang="pt-BR" dirty="0"/>
          </a:p>
        </p:txBody>
      </p:sp>
      <p:sp>
        <p:nvSpPr>
          <p:cNvPr id="5" name="Espaço Reservado para Texto 7"/>
          <p:cNvSpPr txBox="1">
            <a:spLocks/>
          </p:cNvSpPr>
          <p:nvPr/>
        </p:nvSpPr>
        <p:spPr>
          <a:xfrm>
            <a:off x="4716016" y="1196752"/>
            <a:ext cx="3931920"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t-BR" smtClean="0"/>
              <a:t>CRÍTICAS</a:t>
            </a:r>
            <a:endParaRPr lang="pt-BR" dirty="0"/>
          </a:p>
        </p:txBody>
      </p:sp>
      <p:sp>
        <p:nvSpPr>
          <p:cNvPr id="6" name="Espaço Reservado para Conteúdo 8"/>
          <p:cNvSpPr txBox="1">
            <a:spLocks/>
          </p:cNvSpPr>
          <p:nvPr/>
        </p:nvSpPr>
        <p:spPr>
          <a:xfrm>
            <a:off x="4788024" y="1844824"/>
            <a:ext cx="3931920" cy="39512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pt-BR" sz="1800" dirty="0" smtClean="0"/>
              <a:t>Como toda corrente ferrenha, esse teoria apresenta profundas distorções e limitações – visão inadequada dos problemas de relações industriais, limitação no campo experimental e parcialidade nas conclusões levaram gradativamente ao descrédito.</a:t>
            </a:r>
          </a:p>
          <a:p>
            <a:pPr algn="just"/>
            <a:r>
              <a:rPr lang="pt-BR" sz="1800" dirty="0" smtClean="0"/>
              <a:t>A concepção ingênua e romântica do operário e a ênfase exagerada dos grupos informais colaboraram rapidamente para que essa teoria fosse repensada e criticada duramente.</a:t>
            </a:r>
          </a:p>
          <a:p>
            <a:pPr algn="just"/>
            <a:r>
              <a:rPr lang="pt-BR" sz="1800" dirty="0" smtClean="0"/>
              <a:t>A Teoria das Relações Humanas foi melhor elaborada através da Teoria Comportamental. </a:t>
            </a:r>
            <a:endParaRPr lang="pt-BR" sz="1800" dirty="0"/>
          </a:p>
        </p:txBody>
      </p:sp>
    </p:spTree>
    <p:extLst>
      <p:ext uri="{BB962C8B-B14F-4D97-AF65-F5344CB8AC3E}">
        <p14:creationId xmlns:p14="http://schemas.microsoft.com/office/powerpoint/2010/main" val="30595064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eta para a direita 7"/>
          <p:cNvSpPr/>
          <p:nvPr/>
        </p:nvSpPr>
        <p:spPr>
          <a:xfrm>
            <a:off x="4004679" y="1844824"/>
            <a:ext cx="4953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p:cNvSpPr/>
          <p:nvPr/>
        </p:nvSpPr>
        <p:spPr>
          <a:xfrm>
            <a:off x="4076687" y="2276872"/>
            <a:ext cx="4953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4067944" y="2708920"/>
            <a:ext cx="4953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p:cNvSpPr/>
          <p:nvPr/>
        </p:nvSpPr>
        <p:spPr>
          <a:xfrm>
            <a:off x="4076687" y="3140968"/>
            <a:ext cx="4953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p:cNvSpPr/>
          <p:nvPr/>
        </p:nvSpPr>
        <p:spPr>
          <a:xfrm>
            <a:off x="4067944" y="3573016"/>
            <a:ext cx="4953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a:off x="4067944" y="4005064"/>
            <a:ext cx="4953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p:cNvSpPr/>
          <p:nvPr/>
        </p:nvSpPr>
        <p:spPr>
          <a:xfrm>
            <a:off x="4067944" y="4437112"/>
            <a:ext cx="4953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direita 14"/>
          <p:cNvSpPr/>
          <p:nvPr/>
        </p:nvSpPr>
        <p:spPr>
          <a:xfrm>
            <a:off x="4139952" y="4869160"/>
            <a:ext cx="4953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15"/>
          <p:cNvSpPr/>
          <p:nvPr/>
        </p:nvSpPr>
        <p:spPr>
          <a:xfrm>
            <a:off x="4067944" y="5229200"/>
            <a:ext cx="4953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77</a:t>
            </a:fld>
            <a:endParaRPr lang="en-US"/>
          </a:p>
        </p:txBody>
      </p:sp>
      <p:sp>
        <p:nvSpPr>
          <p:cNvPr id="3" name="Text Box 39"/>
          <p:cNvSpPr txBox="1">
            <a:spLocks noChangeArrowheads="1"/>
          </p:cNvSpPr>
          <p:nvPr/>
        </p:nvSpPr>
        <p:spPr bwMode="auto">
          <a:xfrm>
            <a:off x="1115616" y="188640"/>
            <a:ext cx="6808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Quadro 5.1. Comparação entre a Teoria Clássica e a</a:t>
            </a:r>
          </a:p>
          <a:p>
            <a:r>
              <a:rPr lang="pt-BR" sz="1800" b="1" dirty="0">
                <a:latin typeface="Verdana" pitchFamily="34" charset="0"/>
              </a:rPr>
              <a:t>		Teoria das Relações </a:t>
            </a:r>
            <a:r>
              <a:rPr lang="pt-BR" sz="1800" b="1" dirty="0" smtClean="0">
                <a:latin typeface="Verdana" pitchFamily="34" charset="0"/>
              </a:rPr>
              <a:t>Humanas (107)</a:t>
            </a:r>
            <a:endParaRPr lang="pt-BR" sz="1800" b="1" dirty="0">
              <a:latin typeface="Verdana" pitchFamily="34" charset="0"/>
            </a:endParaRPr>
          </a:p>
        </p:txBody>
      </p:sp>
      <p:sp>
        <p:nvSpPr>
          <p:cNvPr id="4" name="Rectangle 40"/>
          <p:cNvSpPr>
            <a:spLocks noChangeArrowheads="1"/>
          </p:cNvSpPr>
          <p:nvPr/>
        </p:nvSpPr>
        <p:spPr bwMode="auto">
          <a:xfrm>
            <a:off x="108163" y="1564730"/>
            <a:ext cx="4175125" cy="420687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buFontTx/>
              <a:buChar char="•"/>
            </a:pPr>
            <a:endParaRPr lang="pt-BR" sz="1600" b="1">
              <a:latin typeface="Verdana" pitchFamily="34" charset="0"/>
            </a:endParaRPr>
          </a:p>
          <a:p>
            <a:pPr>
              <a:buFontTx/>
              <a:buChar char="•"/>
            </a:pPr>
            <a:r>
              <a:rPr lang="pt-BR" sz="1600" b="1">
                <a:latin typeface="Verdana" pitchFamily="34" charset="0"/>
              </a:rPr>
              <a:t> </a:t>
            </a:r>
            <a:r>
              <a:rPr lang="pt-BR" sz="1400" b="1">
                <a:latin typeface="Verdana" pitchFamily="34" charset="0"/>
              </a:rPr>
              <a:t>Trata a organização como máquina.</a:t>
            </a:r>
          </a:p>
          <a:p>
            <a:pPr>
              <a:buFontTx/>
              <a:buChar char="•"/>
            </a:pPr>
            <a:endParaRPr lang="pt-BR" sz="1400" b="1">
              <a:latin typeface="Verdana" pitchFamily="34" charset="0"/>
            </a:endParaRPr>
          </a:p>
          <a:p>
            <a:pPr>
              <a:buFontTx/>
              <a:buChar char="•"/>
            </a:pPr>
            <a:r>
              <a:rPr lang="pt-BR" sz="1400" b="1">
                <a:latin typeface="Verdana" pitchFamily="34" charset="0"/>
              </a:rPr>
              <a:t> Enfatiza as tarefas ou a tecnologia.</a:t>
            </a:r>
          </a:p>
          <a:p>
            <a:pPr>
              <a:buFontTx/>
              <a:buChar char="•"/>
            </a:pPr>
            <a:endParaRPr lang="pt-BR" sz="1400" b="1">
              <a:latin typeface="Verdana" pitchFamily="34" charset="0"/>
            </a:endParaRPr>
          </a:p>
          <a:p>
            <a:pPr>
              <a:buFontTx/>
              <a:buChar char="•"/>
            </a:pPr>
            <a:r>
              <a:rPr lang="pt-BR" sz="1400" b="1">
                <a:latin typeface="Verdana" pitchFamily="34" charset="0"/>
              </a:rPr>
              <a:t> Inspirada em sistemas de engenharia.</a:t>
            </a:r>
          </a:p>
          <a:p>
            <a:pPr>
              <a:buFontTx/>
              <a:buChar char="•"/>
            </a:pPr>
            <a:endParaRPr lang="pt-BR" sz="1400" b="1">
              <a:latin typeface="Verdana" pitchFamily="34" charset="0"/>
            </a:endParaRPr>
          </a:p>
          <a:p>
            <a:pPr>
              <a:buFontTx/>
              <a:buChar char="•"/>
            </a:pPr>
            <a:r>
              <a:rPr lang="pt-BR" sz="1400" b="1">
                <a:latin typeface="Verdana" pitchFamily="34" charset="0"/>
              </a:rPr>
              <a:t> Autoridade centralizada.</a:t>
            </a:r>
          </a:p>
          <a:p>
            <a:pPr>
              <a:buFontTx/>
              <a:buChar char="•"/>
            </a:pPr>
            <a:endParaRPr lang="pt-BR" sz="1400" b="1">
              <a:latin typeface="Verdana" pitchFamily="34" charset="0"/>
            </a:endParaRPr>
          </a:p>
          <a:p>
            <a:pPr>
              <a:buFontTx/>
              <a:buChar char="•"/>
            </a:pPr>
            <a:r>
              <a:rPr lang="pt-BR" sz="1400" b="1">
                <a:latin typeface="Verdana" pitchFamily="34" charset="0"/>
              </a:rPr>
              <a:t> Linhas claras de autoridade.</a:t>
            </a:r>
          </a:p>
          <a:p>
            <a:pPr>
              <a:buFontTx/>
              <a:buChar char="•"/>
            </a:pPr>
            <a:endParaRPr lang="pt-BR" sz="1400" b="1">
              <a:latin typeface="Verdana" pitchFamily="34" charset="0"/>
            </a:endParaRPr>
          </a:p>
          <a:p>
            <a:pPr>
              <a:buFontTx/>
              <a:buChar char="•"/>
            </a:pPr>
            <a:r>
              <a:rPr lang="pt-BR" sz="1400" b="1">
                <a:latin typeface="Verdana" pitchFamily="34" charset="0"/>
              </a:rPr>
              <a:t> Especialização e competência técnica.</a:t>
            </a:r>
          </a:p>
          <a:p>
            <a:pPr>
              <a:buFontTx/>
              <a:buChar char="•"/>
            </a:pPr>
            <a:endParaRPr lang="pt-BR" sz="1400" b="1">
              <a:latin typeface="Verdana" pitchFamily="34" charset="0"/>
            </a:endParaRPr>
          </a:p>
          <a:p>
            <a:pPr>
              <a:buFontTx/>
              <a:buChar char="•"/>
            </a:pPr>
            <a:r>
              <a:rPr lang="pt-BR" sz="1400" b="1">
                <a:latin typeface="Verdana" pitchFamily="34" charset="0"/>
              </a:rPr>
              <a:t> Acentuada divisão do trabalho.</a:t>
            </a:r>
          </a:p>
          <a:p>
            <a:pPr>
              <a:buFontTx/>
              <a:buChar char="•"/>
            </a:pPr>
            <a:endParaRPr lang="pt-BR" sz="1400" b="1">
              <a:latin typeface="Verdana" pitchFamily="34" charset="0"/>
            </a:endParaRPr>
          </a:p>
          <a:p>
            <a:pPr>
              <a:buFontTx/>
              <a:buChar char="•"/>
            </a:pPr>
            <a:r>
              <a:rPr lang="pt-BR" sz="1400" b="1">
                <a:latin typeface="Verdana" pitchFamily="34" charset="0"/>
              </a:rPr>
              <a:t> Confiança nas regras e regulamentos.</a:t>
            </a:r>
          </a:p>
          <a:p>
            <a:pPr>
              <a:buFontTx/>
              <a:buChar char="•"/>
            </a:pPr>
            <a:endParaRPr lang="pt-BR" sz="1400" b="1">
              <a:latin typeface="Verdana" pitchFamily="34" charset="0"/>
            </a:endParaRPr>
          </a:p>
          <a:p>
            <a:pPr>
              <a:buFontTx/>
              <a:buChar char="•"/>
            </a:pPr>
            <a:r>
              <a:rPr lang="pt-BR" sz="1400" b="1">
                <a:latin typeface="Verdana" pitchFamily="34" charset="0"/>
              </a:rPr>
              <a:t> Clara separação entre linha e staff.</a:t>
            </a:r>
          </a:p>
          <a:p>
            <a:pPr>
              <a:buFontTx/>
              <a:buChar char="•"/>
            </a:pPr>
            <a:endParaRPr lang="pt-BR" sz="1400" b="1">
              <a:latin typeface="Verdana" pitchFamily="34" charset="0"/>
            </a:endParaRPr>
          </a:p>
        </p:txBody>
      </p:sp>
      <p:sp>
        <p:nvSpPr>
          <p:cNvPr id="5" name="Rectangle 41"/>
          <p:cNvSpPr>
            <a:spLocks noChangeArrowheads="1"/>
          </p:cNvSpPr>
          <p:nvPr/>
        </p:nvSpPr>
        <p:spPr bwMode="auto">
          <a:xfrm>
            <a:off x="4563257" y="1556792"/>
            <a:ext cx="4601022" cy="446276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buFontTx/>
              <a:buChar char="•"/>
            </a:pPr>
            <a:endParaRPr lang="pt-BR" sz="1600" b="1">
              <a:latin typeface="Verdana" pitchFamily="34" charset="0"/>
            </a:endParaRPr>
          </a:p>
          <a:p>
            <a:pPr>
              <a:buFontTx/>
              <a:buChar char="•"/>
            </a:pPr>
            <a:r>
              <a:rPr lang="pt-BR" sz="1600" b="1">
                <a:latin typeface="Verdana" pitchFamily="34" charset="0"/>
              </a:rPr>
              <a:t> </a:t>
            </a:r>
            <a:r>
              <a:rPr lang="pt-BR" sz="1400" b="1">
                <a:latin typeface="Verdana" pitchFamily="34" charset="0"/>
              </a:rPr>
              <a:t>Trata a organização como grupos humanos.</a:t>
            </a:r>
          </a:p>
          <a:p>
            <a:pPr>
              <a:buFontTx/>
              <a:buChar char="•"/>
            </a:pPr>
            <a:endParaRPr lang="pt-BR" sz="1400" b="1">
              <a:latin typeface="Verdana" pitchFamily="34" charset="0"/>
            </a:endParaRPr>
          </a:p>
          <a:p>
            <a:pPr>
              <a:buFontTx/>
              <a:buChar char="•"/>
            </a:pPr>
            <a:r>
              <a:rPr lang="pt-BR" sz="1400" b="1">
                <a:latin typeface="Verdana" pitchFamily="34" charset="0"/>
              </a:rPr>
              <a:t> Enfatiza as pessoas e grupos sociais.</a:t>
            </a:r>
          </a:p>
          <a:p>
            <a:pPr>
              <a:buFontTx/>
              <a:buChar char="•"/>
            </a:pPr>
            <a:endParaRPr lang="pt-BR" sz="1400" b="1">
              <a:latin typeface="Verdana" pitchFamily="34" charset="0"/>
            </a:endParaRPr>
          </a:p>
          <a:p>
            <a:pPr>
              <a:buFontTx/>
              <a:buChar char="•"/>
            </a:pPr>
            <a:r>
              <a:rPr lang="pt-BR" sz="1400" b="1">
                <a:latin typeface="Verdana" pitchFamily="34" charset="0"/>
              </a:rPr>
              <a:t> Inspirada em sistemas de psicologia.</a:t>
            </a:r>
          </a:p>
          <a:p>
            <a:pPr>
              <a:buFontTx/>
              <a:buChar char="•"/>
            </a:pPr>
            <a:endParaRPr lang="pt-BR" sz="1400" b="1">
              <a:latin typeface="Verdana" pitchFamily="34" charset="0"/>
            </a:endParaRPr>
          </a:p>
          <a:p>
            <a:pPr>
              <a:buFontTx/>
              <a:buChar char="•"/>
            </a:pPr>
            <a:r>
              <a:rPr lang="pt-BR" sz="1400" b="1">
                <a:latin typeface="Verdana" pitchFamily="34" charset="0"/>
              </a:rPr>
              <a:t> Delegação de autoridade.</a:t>
            </a:r>
          </a:p>
          <a:p>
            <a:pPr>
              <a:buFontTx/>
              <a:buChar char="•"/>
            </a:pPr>
            <a:endParaRPr lang="pt-BR" sz="1400" b="1">
              <a:latin typeface="Verdana" pitchFamily="34" charset="0"/>
            </a:endParaRPr>
          </a:p>
          <a:p>
            <a:pPr>
              <a:buFontTx/>
              <a:buChar char="•"/>
            </a:pPr>
            <a:r>
              <a:rPr lang="pt-BR" sz="1400" b="1">
                <a:latin typeface="Verdana" pitchFamily="34" charset="0"/>
              </a:rPr>
              <a:t> Autonomia dos empregados.</a:t>
            </a:r>
          </a:p>
          <a:p>
            <a:pPr>
              <a:buFontTx/>
              <a:buChar char="•"/>
            </a:pPr>
            <a:endParaRPr lang="pt-BR" sz="1400" b="1">
              <a:latin typeface="Verdana" pitchFamily="34" charset="0"/>
            </a:endParaRPr>
          </a:p>
          <a:p>
            <a:pPr>
              <a:buFontTx/>
              <a:buChar char="•"/>
            </a:pPr>
            <a:r>
              <a:rPr lang="pt-BR" sz="1400" b="1">
                <a:latin typeface="Verdana" pitchFamily="34" charset="0"/>
              </a:rPr>
              <a:t> Confiança e abertura.</a:t>
            </a:r>
          </a:p>
          <a:p>
            <a:pPr>
              <a:buFontTx/>
              <a:buChar char="•"/>
            </a:pPr>
            <a:endParaRPr lang="pt-BR" sz="1400" b="1">
              <a:latin typeface="Verdana" pitchFamily="34" charset="0"/>
            </a:endParaRPr>
          </a:p>
          <a:p>
            <a:pPr>
              <a:buFontTx/>
              <a:buChar char="•"/>
            </a:pPr>
            <a:r>
              <a:rPr lang="pt-BR" sz="1400" b="1">
                <a:latin typeface="Verdana" pitchFamily="34" charset="0"/>
              </a:rPr>
              <a:t> Ênfase nas relações entre pessoas.</a:t>
            </a:r>
          </a:p>
          <a:p>
            <a:pPr>
              <a:buFontTx/>
              <a:buChar char="•"/>
            </a:pPr>
            <a:endParaRPr lang="pt-BR" sz="1400" b="1">
              <a:latin typeface="Verdana" pitchFamily="34" charset="0"/>
            </a:endParaRPr>
          </a:p>
          <a:p>
            <a:pPr>
              <a:buFontTx/>
              <a:buChar char="•"/>
            </a:pPr>
            <a:r>
              <a:rPr lang="pt-BR" sz="1400" b="1">
                <a:latin typeface="Verdana" pitchFamily="34" charset="0"/>
              </a:rPr>
              <a:t> Confiança nas pessoas.</a:t>
            </a:r>
          </a:p>
          <a:p>
            <a:pPr>
              <a:buFontTx/>
              <a:buChar char="•"/>
            </a:pPr>
            <a:endParaRPr lang="pt-BR" sz="1400" b="1">
              <a:latin typeface="Verdana" pitchFamily="34" charset="0"/>
            </a:endParaRPr>
          </a:p>
          <a:p>
            <a:pPr>
              <a:buFontTx/>
              <a:buChar char="•"/>
            </a:pPr>
            <a:r>
              <a:rPr lang="pt-BR" sz="1400" b="1">
                <a:latin typeface="Verdana" pitchFamily="34" charset="0"/>
              </a:rPr>
              <a:t> Dinâmica grupal e interpessoal.</a:t>
            </a:r>
          </a:p>
          <a:p>
            <a:pPr>
              <a:buFontTx/>
              <a:buChar char="•"/>
            </a:pPr>
            <a:endParaRPr lang="pt-BR" sz="1400" b="1">
              <a:latin typeface="Verdana" pitchFamily="34" charset="0"/>
            </a:endParaRPr>
          </a:p>
        </p:txBody>
      </p:sp>
      <p:sp>
        <p:nvSpPr>
          <p:cNvPr id="6" name="CaixaDeTexto 5"/>
          <p:cNvSpPr txBox="1"/>
          <p:nvPr/>
        </p:nvSpPr>
        <p:spPr>
          <a:xfrm>
            <a:off x="420897" y="1046014"/>
            <a:ext cx="1806520" cy="369332"/>
          </a:xfrm>
          <a:prstGeom prst="rect">
            <a:avLst/>
          </a:prstGeom>
          <a:noFill/>
        </p:spPr>
        <p:txBody>
          <a:bodyPr wrap="none" rtlCol="0">
            <a:spAutoFit/>
          </a:bodyPr>
          <a:lstStyle/>
          <a:p>
            <a:r>
              <a:rPr lang="pt-BR" dirty="0" smtClean="0"/>
              <a:t>TEORIA CLÁSSICA</a:t>
            </a:r>
            <a:endParaRPr lang="pt-BR" dirty="0"/>
          </a:p>
        </p:txBody>
      </p:sp>
      <p:sp>
        <p:nvSpPr>
          <p:cNvPr id="7" name="CaixaDeTexto 6"/>
          <p:cNvSpPr txBox="1"/>
          <p:nvPr/>
        </p:nvSpPr>
        <p:spPr>
          <a:xfrm>
            <a:off x="4495221" y="1046014"/>
            <a:ext cx="2945102" cy="369332"/>
          </a:xfrm>
          <a:prstGeom prst="rect">
            <a:avLst/>
          </a:prstGeom>
          <a:noFill/>
        </p:spPr>
        <p:txBody>
          <a:bodyPr wrap="none" rtlCol="0">
            <a:spAutoFit/>
          </a:bodyPr>
          <a:lstStyle/>
          <a:p>
            <a:r>
              <a:rPr lang="pt-BR" dirty="0" smtClean="0"/>
              <a:t>TEORIA RELAÇÕES HUMANAS</a:t>
            </a:r>
            <a:endParaRPr lang="pt-BR" dirty="0"/>
          </a:p>
        </p:txBody>
      </p:sp>
    </p:spTree>
    <p:extLst>
      <p:ext uri="{BB962C8B-B14F-4D97-AF65-F5344CB8AC3E}">
        <p14:creationId xmlns:p14="http://schemas.microsoft.com/office/powerpoint/2010/main" val="2690386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p:cNvSpPr txBox="1">
            <a:spLocks noChangeArrowheads="1"/>
          </p:cNvSpPr>
          <p:nvPr/>
        </p:nvSpPr>
        <p:spPr bwMode="auto">
          <a:xfrm>
            <a:off x="273050" y="1492250"/>
            <a:ext cx="8534400" cy="46736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p>
            <a:pPr>
              <a:buFontTx/>
              <a:buChar char="•"/>
            </a:pPr>
            <a:endParaRPr lang="pt-BR" altLang="en-US" sz="2000">
              <a:latin typeface="Verdana" pitchFamily="34" charset="0"/>
            </a:endParaRPr>
          </a:p>
          <a:p>
            <a:pPr>
              <a:buFontTx/>
              <a:buChar char="•"/>
            </a:pPr>
            <a:r>
              <a:rPr lang="pt-BR" altLang="en-US" sz="2000">
                <a:latin typeface="Verdana" pitchFamily="34" charset="0"/>
              </a:rPr>
              <a:t> Oposição cerrada à Teoria Clássica.</a:t>
            </a:r>
          </a:p>
          <a:p>
            <a:r>
              <a:rPr lang="pt-BR" altLang="en-US" sz="2000">
                <a:latin typeface="Verdana" pitchFamily="34" charset="0"/>
              </a:rPr>
              <a:t> </a:t>
            </a:r>
          </a:p>
          <a:p>
            <a:pPr>
              <a:buFontTx/>
              <a:buChar char="•"/>
            </a:pPr>
            <a:r>
              <a:rPr lang="pt-BR" altLang="en-US" sz="2000">
                <a:latin typeface="Verdana" pitchFamily="34" charset="0"/>
              </a:rPr>
              <a:t> Inadequada visualização dos problemas de relações industriais.</a:t>
            </a:r>
          </a:p>
          <a:p>
            <a:pPr>
              <a:buFontTx/>
              <a:buChar char="•"/>
            </a:pPr>
            <a:endParaRPr lang="pt-BR" altLang="en-US" sz="2000">
              <a:latin typeface="Verdana" pitchFamily="34" charset="0"/>
            </a:endParaRPr>
          </a:p>
          <a:p>
            <a:pPr>
              <a:buFontTx/>
              <a:buChar char="•"/>
            </a:pPr>
            <a:r>
              <a:rPr lang="pt-BR" altLang="en-US" sz="2000">
                <a:latin typeface="Verdana" pitchFamily="34" charset="0"/>
              </a:rPr>
              <a:t> Concepção ingênua e romântica do operário.</a:t>
            </a:r>
          </a:p>
          <a:p>
            <a:pPr>
              <a:buFontTx/>
              <a:buChar char="•"/>
            </a:pPr>
            <a:endParaRPr lang="pt-BR" altLang="en-US" sz="2000">
              <a:latin typeface="Verdana" pitchFamily="34" charset="0"/>
            </a:endParaRPr>
          </a:p>
          <a:p>
            <a:pPr>
              <a:buFontTx/>
              <a:buChar char="•"/>
            </a:pPr>
            <a:r>
              <a:rPr lang="pt-BR" altLang="en-US" sz="2000">
                <a:latin typeface="Verdana" pitchFamily="34" charset="0"/>
              </a:rPr>
              <a:t> Limitação do campo experimental.</a:t>
            </a:r>
          </a:p>
          <a:p>
            <a:pPr>
              <a:buFontTx/>
              <a:buChar char="•"/>
            </a:pPr>
            <a:endParaRPr lang="pt-BR" altLang="en-US" sz="2000">
              <a:latin typeface="Verdana" pitchFamily="34" charset="0"/>
            </a:endParaRPr>
          </a:p>
          <a:p>
            <a:pPr>
              <a:buFontTx/>
              <a:buChar char="•"/>
            </a:pPr>
            <a:r>
              <a:rPr lang="pt-BR" altLang="en-US" sz="2000">
                <a:latin typeface="Verdana" pitchFamily="34" charset="0"/>
              </a:rPr>
              <a:t> Parcialidade das conclusões.</a:t>
            </a:r>
          </a:p>
          <a:p>
            <a:pPr>
              <a:buFontTx/>
              <a:buChar char="•"/>
            </a:pPr>
            <a:endParaRPr lang="pt-BR" altLang="en-US" sz="2000">
              <a:latin typeface="Verdana" pitchFamily="34" charset="0"/>
            </a:endParaRPr>
          </a:p>
          <a:p>
            <a:pPr>
              <a:buFontTx/>
              <a:buChar char="•"/>
            </a:pPr>
            <a:r>
              <a:rPr lang="pt-BR" altLang="en-US" sz="2000">
                <a:latin typeface="Verdana" pitchFamily="34" charset="0"/>
              </a:rPr>
              <a:t> Ênfase nos grupos informais.</a:t>
            </a:r>
          </a:p>
          <a:p>
            <a:pPr>
              <a:buFontTx/>
              <a:buChar char="•"/>
            </a:pPr>
            <a:endParaRPr lang="pt-BR" altLang="en-US" sz="2000">
              <a:latin typeface="Verdana" pitchFamily="34" charset="0"/>
            </a:endParaRPr>
          </a:p>
          <a:p>
            <a:pPr>
              <a:buFontTx/>
              <a:buChar char="•"/>
            </a:pPr>
            <a:r>
              <a:rPr lang="pt-BR" altLang="en-US" sz="2000">
                <a:latin typeface="Verdana" pitchFamily="34" charset="0"/>
              </a:rPr>
              <a:t> Enfoque manipulativo das relações humanas.</a:t>
            </a:r>
          </a:p>
          <a:p>
            <a:endParaRPr lang="pt-BR" altLang="en-US" sz="2000">
              <a:latin typeface="Verdana" pitchFamily="34" charset="0"/>
            </a:endParaRPr>
          </a:p>
        </p:txBody>
      </p:sp>
      <p:sp>
        <p:nvSpPr>
          <p:cNvPr id="297989" name="Rectangle 5"/>
          <p:cNvSpPr>
            <a:spLocks noChangeArrowheads="1"/>
          </p:cNvSpPr>
          <p:nvPr/>
        </p:nvSpPr>
        <p:spPr bwMode="auto">
          <a:xfrm>
            <a:off x="1185863" y="752475"/>
            <a:ext cx="6804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Apreciação Crítica da Teoria das Relações Humanas</a:t>
            </a:r>
          </a:p>
        </p:txBody>
      </p:sp>
    </p:spTree>
    <p:extLst>
      <p:ext uri="{BB962C8B-B14F-4D97-AF65-F5344CB8AC3E}">
        <p14:creationId xmlns:p14="http://schemas.microsoft.com/office/powerpoint/2010/main" val="18748571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0150" name="Rectangle 6"/>
          <p:cNvSpPr>
            <a:spLocks noChangeArrowheads="1"/>
          </p:cNvSpPr>
          <p:nvPr/>
        </p:nvSpPr>
        <p:spPr bwMode="auto">
          <a:xfrm>
            <a:off x="71438" y="820738"/>
            <a:ext cx="2265362" cy="561022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600" b="1">
                <a:solidFill>
                  <a:schemeClr val="accent2"/>
                </a:solidFill>
                <a:latin typeface="Verdana" pitchFamily="34" charset="0"/>
              </a:rPr>
              <a:t>  Características</a:t>
            </a:r>
          </a:p>
          <a:p>
            <a:endParaRPr lang="pt-BR" altLang="en-US" sz="1600" b="1">
              <a:solidFill>
                <a:schemeClr val="accent2"/>
              </a:solidFill>
              <a:latin typeface="Verdana" pitchFamily="34" charset="0"/>
            </a:endParaRPr>
          </a:p>
          <a:p>
            <a:r>
              <a:rPr lang="pt-BR" altLang="en-US" sz="1400" b="1">
                <a:latin typeface="Verdana" pitchFamily="34" charset="0"/>
              </a:rPr>
              <a:t>1. Abordagem</a:t>
            </a:r>
          </a:p>
          <a:p>
            <a:pPr>
              <a:buFontTx/>
              <a:buChar char="•"/>
            </a:pPr>
            <a:endParaRPr lang="pt-BR" altLang="en-US" sz="2000" b="1">
              <a:latin typeface="Verdana" pitchFamily="34" charset="0"/>
            </a:endParaRPr>
          </a:p>
          <a:p>
            <a:r>
              <a:rPr lang="pt-BR" altLang="en-US" sz="1400" b="1">
                <a:latin typeface="Verdana" pitchFamily="34" charset="0"/>
              </a:rPr>
              <a:t>2. Modelo de homem</a:t>
            </a:r>
          </a:p>
          <a:p>
            <a:endParaRPr lang="pt-BR" altLang="en-US" sz="1800" b="1">
              <a:latin typeface="Verdana" pitchFamily="34" charset="0"/>
            </a:endParaRPr>
          </a:p>
          <a:p>
            <a:r>
              <a:rPr lang="pt-BR" altLang="en-US" sz="1400" b="1">
                <a:latin typeface="Verdana" pitchFamily="34" charset="0"/>
              </a:rPr>
              <a:t>3. Comportamento</a:t>
            </a:r>
          </a:p>
          <a:p>
            <a:r>
              <a:rPr lang="pt-BR" altLang="en-US" sz="1400" b="1">
                <a:latin typeface="Verdana" pitchFamily="34" charset="0"/>
              </a:rPr>
              <a:t>     do indivíduo</a:t>
            </a:r>
          </a:p>
          <a:p>
            <a:endParaRPr lang="pt-BR" altLang="en-US" sz="1400" b="1">
              <a:latin typeface="Verdana" pitchFamily="34" charset="0"/>
            </a:endParaRPr>
          </a:p>
          <a:p>
            <a:r>
              <a:rPr lang="pt-BR" altLang="en-US" sz="1400" b="1">
                <a:latin typeface="Verdana" pitchFamily="34" charset="0"/>
              </a:rPr>
              <a:t>4. Comportamento</a:t>
            </a:r>
          </a:p>
          <a:p>
            <a:r>
              <a:rPr lang="pt-BR" altLang="en-US" sz="1400" b="1">
                <a:latin typeface="Verdana" pitchFamily="34" charset="0"/>
              </a:rPr>
              <a:t>     funcional do</a:t>
            </a:r>
          </a:p>
          <a:p>
            <a:r>
              <a:rPr lang="pt-BR" altLang="en-US" sz="1400" b="1">
                <a:latin typeface="Verdana" pitchFamily="34" charset="0"/>
              </a:rPr>
              <a:t>     indivíduo</a:t>
            </a:r>
          </a:p>
          <a:p>
            <a:endParaRPr lang="pt-BR" altLang="en-US" sz="800" b="1">
              <a:latin typeface="Verdana" pitchFamily="34" charset="0"/>
            </a:endParaRPr>
          </a:p>
          <a:p>
            <a:r>
              <a:rPr lang="pt-BR" altLang="en-US" sz="1400" b="1">
                <a:latin typeface="Verdana" pitchFamily="34" charset="0"/>
              </a:rPr>
              <a:t>5. Incentivação</a:t>
            </a:r>
          </a:p>
          <a:p>
            <a:endParaRPr lang="pt-BR" altLang="en-US" sz="1800" b="1">
              <a:latin typeface="Verdana" pitchFamily="34" charset="0"/>
            </a:endParaRPr>
          </a:p>
          <a:p>
            <a:r>
              <a:rPr lang="pt-BR" altLang="en-US" sz="1400" b="1">
                <a:latin typeface="Verdana" pitchFamily="34" charset="0"/>
              </a:rPr>
              <a:t>6. Fadiga</a:t>
            </a:r>
          </a:p>
          <a:p>
            <a:endParaRPr lang="pt-BR" altLang="en-US" sz="1400" b="1">
              <a:latin typeface="Verdana" pitchFamily="34" charset="0"/>
            </a:endParaRPr>
          </a:p>
          <a:p>
            <a:r>
              <a:rPr lang="pt-BR" altLang="en-US" sz="1400" b="1">
                <a:latin typeface="Verdana" pitchFamily="34" charset="0"/>
              </a:rPr>
              <a:t>7. Unidade de</a:t>
            </a:r>
          </a:p>
          <a:p>
            <a:r>
              <a:rPr lang="pt-BR" altLang="en-US" sz="1400" b="1">
                <a:latin typeface="Verdana" pitchFamily="34" charset="0"/>
              </a:rPr>
              <a:t>     análise</a:t>
            </a:r>
          </a:p>
          <a:p>
            <a:endParaRPr lang="pt-BR" altLang="en-US" sz="1000" b="1">
              <a:latin typeface="Verdana" pitchFamily="34" charset="0"/>
            </a:endParaRPr>
          </a:p>
          <a:p>
            <a:r>
              <a:rPr lang="pt-BR" altLang="en-US" sz="1400" b="1">
                <a:latin typeface="Verdana" pitchFamily="34" charset="0"/>
              </a:rPr>
              <a:t>8. Conceito de</a:t>
            </a:r>
          </a:p>
          <a:p>
            <a:r>
              <a:rPr lang="pt-BR" altLang="en-US" sz="1400" b="1">
                <a:latin typeface="Verdana" pitchFamily="34" charset="0"/>
              </a:rPr>
              <a:t>     organização</a:t>
            </a:r>
          </a:p>
          <a:p>
            <a:endParaRPr lang="pt-BR" altLang="en-US" sz="1000" b="1">
              <a:latin typeface="Verdana" pitchFamily="34" charset="0"/>
            </a:endParaRPr>
          </a:p>
          <a:p>
            <a:r>
              <a:rPr lang="pt-BR" altLang="en-US" sz="1400" b="1">
                <a:latin typeface="Verdana" pitchFamily="34" charset="0"/>
              </a:rPr>
              <a:t>9. Representação</a:t>
            </a:r>
          </a:p>
          <a:p>
            <a:r>
              <a:rPr lang="pt-BR" altLang="en-US" sz="1400" b="1">
                <a:latin typeface="Verdana" pitchFamily="34" charset="0"/>
              </a:rPr>
              <a:t>     gráfica</a:t>
            </a:r>
          </a:p>
          <a:p>
            <a:endParaRPr lang="pt-BR" altLang="en-US" sz="800" b="1">
              <a:latin typeface="Verdana" pitchFamily="34" charset="0"/>
            </a:endParaRPr>
          </a:p>
        </p:txBody>
      </p:sp>
      <p:sp>
        <p:nvSpPr>
          <p:cNvPr id="390151" name="Rectangle 7"/>
          <p:cNvSpPr>
            <a:spLocks noChangeArrowheads="1"/>
          </p:cNvSpPr>
          <p:nvPr/>
        </p:nvSpPr>
        <p:spPr bwMode="auto">
          <a:xfrm>
            <a:off x="5449888" y="800100"/>
            <a:ext cx="3605212" cy="549275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600" b="1">
                <a:solidFill>
                  <a:schemeClr val="accent2"/>
                </a:solidFill>
                <a:latin typeface="Verdana" pitchFamily="34" charset="0"/>
              </a:rPr>
              <a:t>Teoria das Relações Humanas</a:t>
            </a:r>
          </a:p>
          <a:p>
            <a:endParaRPr lang="pt-BR" altLang="en-US" sz="800" b="1">
              <a:latin typeface="Verdana" pitchFamily="34" charset="0"/>
            </a:endParaRPr>
          </a:p>
          <a:p>
            <a:r>
              <a:rPr lang="pt-BR" altLang="en-US" sz="1600" b="1">
                <a:latin typeface="Verdana" pitchFamily="34" charset="0"/>
              </a:rPr>
              <a:t>C</a:t>
            </a:r>
            <a:r>
              <a:rPr lang="pt-BR" altLang="en-US" sz="1200" b="1">
                <a:latin typeface="Verdana" pitchFamily="34" charset="0"/>
              </a:rPr>
              <a:t>iência social aplicada:</a:t>
            </a:r>
          </a:p>
          <a:p>
            <a:r>
              <a:rPr lang="pt-BR" altLang="en-US" sz="1200" b="1">
                <a:latin typeface="Verdana" pitchFamily="34" charset="0"/>
              </a:rPr>
              <a:t> - adaptação do homem à</a:t>
            </a:r>
          </a:p>
          <a:p>
            <a:r>
              <a:rPr lang="pt-BR" altLang="en-US" sz="1200" b="1">
                <a:latin typeface="Verdana" pitchFamily="34" charset="0"/>
              </a:rPr>
              <a:t>    organização e vice-versa</a:t>
            </a:r>
          </a:p>
          <a:p>
            <a:endParaRPr lang="pt-BR" altLang="en-US" sz="800" b="1">
              <a:latin typeface="Verdana" pitchFamily="34" charset="0"/>
            </a:endParaRPr>
          </a:p>
          <a:p>
            <a:r>
              <a:rPr lang="pt-BR" altLang="en-US" sz="1200" b="1">
                <a:latin typeface="Verdana" pitchFamily="34" charset="0"/>
              </a:rPr>
              <a:t>Racional-emocional:</a:t>
            </a:r>
          </a:p>
          <a:p>
            <a:r>
              <a:rPr lang="pt-BR" altLang="en-US" sz="1200" b="1">
                <a:latin typeface="Verdana" pitchFamily="34" charset="0"/>
              </a:rPr>
              <a:t> - motivado por sentimentos</a:t>
            </a:r>
          </a:p>
          <a:p>
            <a:endParaRPr lang="pt-BR" altLang="en-US" sz="800" b="1">
              <a:latin typeface="Verdana" pitchFamily="34" charset="0"/>
            </a:endParaRPr>
          </a:p>
          <a:p>
            <a:r>
              <a:rPr lang="pt-BR" altLang="en-US" sz="1200" b="1">
                <a:latin typeface="Verdana" pitchFamily="34" charset="0"/>
              </a:rPr>
              <a:t>Animal social:</a:t>
            </a:r>
          </a:p>
          <a:p>
            <a:r>
              <a:rPr lang="pt-BR" altLang="en-US" sz="1200" b="1">
                <a:latin typeface="Verdana" pitchFamily="34" charset="0"/>
              </a:rPr>
              <a:t> - carente de apoio e participação</a:t>
            </a:r>
          </a:p>
          <a:p>
            <a:r>
              <a:rPr lang="pt-BR" altLang="en-US" sz="1200" b="1">
                <a:latin typeface="Verdana" pitchFamily="34" charset="0"/>
              </a:rPr>
              <a:t> - reage como membro de grupo</a:t>
            </a:r>
          </a:p>
          <a:p>
            <a:endParaRPr lang="pt-BR" altLang="en-US" sz="1200" b="1">
              <a:latin typeface="Verdana" pitchFamily="34" charset="0"/>
            </a:endParaRPr>
          </a:p>
          <a:p>
            <a:r>
              <a:rPr lang="pt-BR" altLang="en-US" sz="1200" b="1">
                <a:latin typeface="Verdana" pitchFamily="34" charset="0"/>
              </a:rPr>
              <a:t>Não-padronizável:</a:t>
            </a:r>
          </a:p>
          <a:p>
            <a:r>
              <a:rPr lang="pt-BR" altLang="en-US" sz="1200" b="1">
                <a:latin typeface="Verdana" pitchFamily="34" charset="0"/>
              </a:rPr>
              <a:t> - diferenças individuais</a:t>
            </a:r>
          </a:p>
          <a:p>
            <a:endParaRPr lang="pt-BR" altLang="en-US" sz="1000" b="1">
              <a:latin typeface="Verdana" pitchFamily="34" charset="0"/>
            </a:endParaRPr>
          </a:p>
          <a:p>
            <a:r>
              <a:rPr lang="pt-BR" altLang="en-US" sz="1200" b="1">
                <a:latin typeface="Verdana" pitchFamily="34" charset="0"/>
              </a:rPr>
              <a:t>Psicológica:</a:t>
            </a:r>
          </a:p>
          <a:p>
            <a:r>
              <a:rPr lang="pt-BR" altLang="en-US" sz="1200" b="1">
                <a:latin typeface="Verdana" pitchFamily="34" charset="0"/>
              </a:rPr>
              <a:t> - apoio, elogio e consideração</a:t>
            </a:r>
          </a:p>
          <a:p>
            <a:endParaRPr lang="pt-BR" altLang="en-US" sz="800" b="1">
              <a:latin typeface="Verdana" pitchFamily="34" charset="0"/>
            </a:endParaRPr>
          </a:p>
          <a:p>
            <a:r>
              <a:rPr lang="pt-BR" altLang="en-US" sz="1200" b="1">
                <a:latin typeface="Verdana" pitchFamily="34" charset="0"/>
              </a:rPr>
              <a:t>Psicológica:</a:t>
            </a:r>
          </a:p>
          <a:p>
            <a:r>
              <a:rPr lang="pt-BR" altLang="en-US" sz="1200" b="1">
                <a:latin typeface="Verdana" pitchFamily="34" charset="0"/>
              </a:rPr>
              <a:t> - monotonia, rotinização</a:t>
            </a:r>
          </a:p>
          <a:p>
            <a:endParaRPr lang="pt-BR" altLang="en-US" sz="800" b="1">
              <a:latin typeface="Verdana" pitchFamily="34" charset="0"/>
            </a:endParaRPr>
          </a:p>
          <a:p>
            <a:r>
              <a:rPr lang="pt-BR" altLang="en-US" sz="1200" b="1">
                <a:latin typeface="Verdana" pitchFamily="34" charset="0"/>
              </a:rPr>
              <a:t>Grupo:</a:t>
            </a:r>
          </a:p>
          <a:p>
            <a:r>
              <a:rPr lang="pt-BR" altLang="en-US" sz="1200" b="1">
                <a:latin typeface="Verdana" pitchFamily="34" charset="0"/>
              </a:rPr>
              <a:t> - relações humanas</a:t>
            </a:r>
          </a:p>
          <a:p>
            <a:endParaRPr lang="pt-BR" altLang="en-US" sz="1200" b="1">
              <a:latin typeface="Verdana" pitchFamily="34" charset="0"/>
            </a:endParaRPr>
          </a:p>
          <a:p>
            <a:r>
              <a:rPr lang="pt-BR" altLang="en-US" sz="1200" b="1">
                <a:latin typeface="Verdana" pitchFamily="34" charset="0"/>
              </a:rPr>
              <a:t>Sistema social:</a:t>
            </a:r>
          </a:p>
          <a:p>
            <a:r>
              <a:rPr lang="pt-BR" altLang="en-US" sz="1200" b="1">
                <a:latin typeface="Verdana" pitchFamily="34" charset="0"/>
              </a:rPr>
              <a:t> - conjunto de papéis</a:t>
            </a:r>
          </a:p>
          <a:p>
            <a:endParaRPr lang="pt-BR" altLang="en-US" sz="1200" b="1">
              <a:latin typeface="Verdana" pitchFamily="34" charset="0"/>
            </a:endParaRPr>
          </a:p>
          <a:p>
            <a:r>
              <a:rPr lang="pt-BR" altLang="en-US" sz="1200" b="1">
                <a:latin typeface="Verdana" pitchFamily="34" charset="0"/>
              </a:rPr>
              <a:t>Sociograma:</a:t>
            </a:r>
          </a:p>
          <a:p>
            <a:r>
              <a:rPr lang="pt-BR" altLang="en-US" sz="1200" b="1">
                <a:latin typeface="Verdana" pitchFamily="34" charset="0"/>
              </a:rPr>
              <a:t> - relações entre pessoas</a:t>
            </a:r>
          </a:p>
          <a:p>
            <a:endParaRPr lang="pt-BR" altLang="en-US" sz="800" b="1">
              <a:latin typeface="Verdana" pitchFamily="34" charset="0"/>
            </a:endParaRPr>
          </a:p>
        </p:txBody>
      </p:sp>
      <p:sp>
        <p:nvSpPr>
          <p:cNvPr id="390152" name="Rectangle 8"/>
          <p:cNvSpPr>
            <a:spLocks noChangeArrowheads="1"/>
          </p:cNvSpPr>
          <p:nvPr/>
        </p:nvSpPr>
        <p:spPr bwMode="auto">
          <a:xfrm>
            <a:off x="2489200" y="828675"/>
            <a:ext cx="2797175" cy="54610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600" b="1">
                <a:solidFill>
                  <a:schemeClr val="accent2"/>
                </a:solidFill>
                <a:latin typeface="Verdana" pitchFamily="34" charset="0"/>
              </a:rPr>
              <a:t>      Teoria Clássica</a:t>
            </a:r>
          </a:p>
          <a:p>
            <a:endParaRPr lang="pt-BR" altLang="en-US" sz="800" b="1">
              <a:latin typeface="Verdana" pitchFamily="34" charset="0"/>
            </a:endParaRPr>
          </a:p>
          <a:p>
            <a:r>
              <a:rPr lang="pt-BR" altLang="en-US" sz="1200" b="1">
                <a:latin typeface="Verdana" pitchFamily="34" charset="0"/>
              </a:rPr>
              <a:t>Engenharia humana:</a:t>
            </a:r>
          </a:p>
          <a:p>
            <a:r>
              <a:rPr lang="pt-BR" altLang="en-US" sz="1200" b="1">
                <a:latin typeface="Verdana" pitchFamily="34" charset="0"/>
              </a:rPr>
              <a:t> - adaptação do homem à </a:t>
            </a:r>
          </a:p>
          <a:p>
            <a:r>
              <a:rPr lang="pt-BR" altLang="en-US" sz="1200" b="1">
                <a:latin typeface="Verdana" pitchFamily="34" charset="0"/>
              </a:rPr>
              <a:t>    máquina e vice-versa</a:t>
            </a:r>
          </a:p>
          <a:p>
            <a:endParaRPr lang="pt-BR" altLang="en-US" sz="800" b="1">
              <a:latin typeface="Verdana" pitchFamily="34" charset="0"/>
            </a:endParaRPr>
          </a:p>
          <a:p>
            <a:r>
              <a:rPr lang="pt-BR" altLang="en-US" sz="1200" b="1">
                <a:latin typeface="Verdana" pitchFamily="34" charset="0"/>
              </a:rPr>
              <a:t>Econômico-racional:</a:t>
            </a:r>
          </a:p>
          <a:p>
            <a:r>
              <a:rPr lang="pt-BR" altLang="en-US" sz="1200" b="1">
                <a:latin typeface="Verdana" pitchFamily="34" charset="0"/>
              </a:rPr>
              <a:t> - vantagens financeiras</a:t>
            </a:r>
          </a:p>
          <a:p>
            <a:endParaRPr lang="pt-BR" altLang="en-US" sz="800" b="1">
              <a:latin typeface="Verdana" pitchFamily="34" charset="0"/>
            </a:endParaRPr>
          </a:p>
          <a:p>
            <a:r>
              <a:rPr lang="pt-BR" altLang="en-US" sz="1200" b="1">
                <a:latin typeface="Verdana" pitchFamily="34" charset="0"/>
              </a:rPr>
              <a:t>Animal isolado:</a:t>
            </a:r>
          </a:p>
          <a:p>
            <a:r>
              <a:rPr lang="pt-BR" altLang="en-US" sz="1200" b="1">
                <a:latin typeface="Verdana" pitchFamily="34" charset="0"/>
              </a:rPr>
              <a:t> - reage como indivíduo</a:t>
            </a:r>
          </a:p>
          <a:p>
            <a:r>
              <a:rPr lang="pt-BR" altLang="en-US" sz="1200" b="1">
                <a:latin typeface="Verdana" pitchFamily="34" charset="0"/>
              </a:rPr>
              <a:t> - atomismo tayloriano</a:t>
            </a:r>
          </a:p>
          <a:p>
            <a:endParaRPr lang="pt-BR" altLang="en-US" sz="1200" b="1">
              <a:latin typeface="Verdana" pitchFamily="34" charset="0"/>
            </a:endParaRPr>
          </a:p>
          <a:p>
            <a:r>
              <a:rPr lang="pt-BR" altLang="en-US" sz="1200" b="1">
                <a:latin typeface="Verdana" pitchFamily="34" charset="0"/>
              </a:rPr>
              <a:t>Padronizável:</a:t>
            </a:r>
          </a:p>
          <a:p>
            <a:r>
              <a:rPr lang="pt-BR" altLang="en-US" sz="1200" b="1">
                <a:latin typeface="Verdana" pitchFamily="34" charset="0"/>
              </a:rPr>
              <a:t> - a melhor maneira</a:t>
            </a:r>
          </a:p>
          <a:p>
            <a:endParaRPr lang="pt-BR" altLang="en-US" sz="1200" b="1">
              <a:latin typeface="Verdana" pitchFamily="34" charset="0"/>
            </a:endParaRPr>
          </a:p>
          <a:p>
            <a:r>
              <a:rPr lang="pt-BR" altLang="en-US" sz="1200" b="1">
                <a:latin typeface="Verdana" pitchFamily="34" charset="0"/>
              </a:rPr>
              <a:t>Financeira (material):</a:t>
            </a:r>
          </a:p>
          <a:p>
            <a:r>
              <a:rPr lang="pt-BR" altLang="en-US" sz="1200" b="1">
                <a:latin typeface="Verdana" pitchFamily="34" charset="0"/>
              </a:rPr>
              <a:t> - maior salário</a:t>
            </a:r>
          </a:p>
          <a:p>
            <a:endParaRPr lang="pt-BR" altLang="en-US" sz="800" b="1">
              <a:latin typeface="Verdana" pitchFamily="34" charset="0"/>
            </a:endParaRPr>
          </a:p>
          <a:p>
            <a:r>
              <a:rPr lang="pt-BR" altLang="en-US" sz="1200" b="1">
                <a:latin typeface="Verdana" pitchFamily="34" charset="0"/>
              </a:rPr>
              <a:t>Fisiológica:</a:t>
            </a:r>
          </a:p>
          <a:p>
            <a:r>
              <a:rPr lang="pt-BR" altLang="en-US" sz="1200" b="1">
                <a:latin typeface="Verdana" pitchFamily="34" charset="0"/>
              </a:rPr>
              <a:t> - estudo de T&amp;M</a:t>
            </a:r>
          </a:p>
          <a:p>
            <a:endParaRPr lang="pt-BR" altLang="en-US" sz="800" b="1">
              <a:latin typeface="Verdana" pitchFamily="34" charset="0"/>
            </a:endParaRPr>
          </a:p>
          <a:p>
            <a:r>
              <a:rPr lang="pt-BR" altLang="en-US" sz="1200" b="1">
                <a:latin typeface="Verdana" pitchFamily="34" charset="0"/>
              </a:rPr>
              <a:t>Cargo:</a:t>
            </a:r>
          </a:p>
          <a:p>
            <a:r>
              <a:rPr lang="pt-BR" altLang="en-US" sz="1200" b="1">
                <a:latin typeface="Verdana" pitchFamily="34" charset="0"/>
              </a:rPr>
              <a:t> - tarefa, T&amp;M</a:t>
            </a:r>
          </a:p>
          <a:p>
            <a:endParaRPr lang="pt-BR" altLang="en-US" sz="1200" b="1">
              <a:latin typeface="Verdana" pitchFamily="34" charset="0"/>
            </a:endParaRPr>
          </a:p>
          <a:p>
            <a:r>
              <a:rPr lang="pt-BR" altLang="en-US" sz="1200" b="1">
                <a:latin typeface="Verdana" pitchFamily="34" charset="0"/>
              </a:rPr>
              <a:t>Estrutura formal:</a:t>
            </a:r>
          </a:p>
          <a:p>
            <a:r>
              <a:rPr lang="pt-BR" altLang="en-US" sz="1200" b="1">
                <a:latin typeface="Verdana" pitchFamily="34" charset="0"/>
              </a:rPr>
              <a:t> - conjunto de órgãos e cargos</a:t>
            </a:r>
          </a:p>
          <a:p>
            <a:endParaRPr lang="pt-BR" altLang="en-US" sz="1200" b="1">
              <a:latin typeface="Verdana" pitchFamily="34" charset="0"/>
            </a:endParaRPr>
          </a:p>
          <a:p>
            <a:r>
              <a:rPr lang="pt-BR" altLang="en-US" sz="1200" b="1">
                <a:latin typeface="Verdana" pitchFamily="34" charset="0"/>
              </a:rPr>
              <a:t>Organograma:</a:t>
            </a:r>
          </a:p>
          <a:p>
            <a:r>
              <a:rPr lang="pt-BR" altLang="en-US" sz="1200" b="1">
                <a:latin typeface="Verdana" pitchFamily="34" charset="0"/>
              </a:rPr>
              <a:t> - relações entre órgãos</a:t>
            </a:r>
          </a:p>
          <a:p>
            <a:endParaRPr lang="pt-BR" altLang="en-US" sz="800" b="1">
              <a:latin typeface="Verdana" pitchFamily="34" charset="0"/>
            </a:endParaRPr>
          </a:p>
        </p:txBody>
      </p:sp>
      <p:sp>
        <p:nvSpPr>
          <p:cNvPr id="390153" name="Rectangle 9"/>
          <p:cNvSpPr>
            <a:spLocks noChangeArrowheads="1"/>
          </p:cNvSpPr>
          <p:nvPr/>
        </p:nvSpPr>
        <p:spPr bwMode="auto">
          <a:xfrm>
            <a:off x="2333625" y="439738"/>
            <a:ext cx="4476750" cy="3667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800" b="1">
                <a:latin typeface="Verdana" pitchFamily="34" charset="0"/>
              </a:rPr>
              <a:t>Tabela 6.2. A evolução conceitual</a:t>
            </a:r>
          </a:p>
        </p:txBody>
      </p:sp>
      <p:sp>
        <p:nvSpPr>
          <p:cNvPr id="390154" name="Line 10"/>
          <p:cNvSpPr>
            <a:spLocks noChangeShapeType="1"/>
          </p:cNvSpPr>
          <p:nvPr/>
        </p:nvSpPr>
        <p:spPr bwMode="auto">
          <a:xfrm>
            <a:off x="87313" y="1204913"/>
            <a:ext cx="9028112"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55" name="Line 11"/>
          <p:cNvSpPr>
            <a:spLocks noChangeShapeType="1"/>
          </p:cNvSpPr>
          <p:nvPr/>
        </p:nvSpPr>
        <p:spPr bwMode="auto">
          <a:xfrm>
            <a:off x="28575" y="1806575"/>
            <a:ext cx="9028113"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56" name="Line 12"/>
          <p:cNvSpPr>
            <a:spLocks noChangeShapeType="1"/>
          </p:cNvSpPr>
          <p:nvPr/>
        </p:nvSpPr>
        <p:spPr bwMode="auto">
          <a:xfrm>
            <a:off x="57150" y="2287588"/>
            <a:ext cx="9028113"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57" name="Line 13"/>
          <p:cNvSpPr>
            <a:spLocks noChangeShapeType="1"/>
          </p:cNvSpPr>
          <p:nvPr/>
        </p:nvSpPr>
        <p:spPr bwMode="auto">
          <a:xfrm>
            <a:off x="71438" y="2982913"/>
            <a:ext cx="9028112"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58" name="Line 14"/>
          <p:cNvSpPr>
            <a:spLocks noChangeShapeType="1"/>
          </p:cNvSpPr>
          <p:nvPr/>
        </p:nvSpPr>
        <p:spPr bwMode="auto">
          <a:xfrm>
            <a:off x="71438" y="3608388"/>
            <a:ext cx="9028112"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59" name="Line 15"/>
          <p:cNvSpPr>
            <a:spLocks noChangeShapeType="1"/>
          </p:cNvSpPr>
          <p:nvPr/>
        </p:nvSpPr>
        <p:spPr bwMode="auto">
          <a:xfrm>
            <a:off x="71438" y="4071938"/>
            <a:ext cx="9028112"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60" name="Line 16"/>
          <p:cNvSpPr>
            <a:spLocks noChangeShapeType="1"/>
          </p:cNvSpPr>
          <p:nvPr/>
        </p:nvSpPr>
        <p:spPr bwMode="auto">
          <a:xfrm>
            <a:off x="71438" y="4564063"/>
            <a:ext cx="9028112"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61" name="Line 17"/>
          <p:cNvSpPr>
            <a:spLocks noChangeShapeType="1"/>
          </p:cNvSpPr>
          <p:nvPr/>
        </p:nvSpPr>
        <p:spPr bwMode="auto">
          <a:xfrm>
            <a:off x="87313" y="5102225"/>
            <a:ext cx="9028112"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162" name="Line 18"/>
          <p:cNvSpPr>
            <a:spLocks noChangeShapeType="1"/>
          </p:cNvSpPr>
          <p:nvPr/>
        </p:nvSpPr>
        <p:spPr bwMode="auto">
          <a:xfrm>
            <a:off x="87313" y="5695950"/>
            <a:ext cx="9028112"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7518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ChangeArrowheads="1"/>
          </p:cNvSpPr>
          <p:nvPr/>
        </p:nvSpPr>
        <p:spPr bwMode="auto">
          <a:xfrm>
            <a:off x="755576" y="764704"/>
            <a:ext cx="7776864"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endParaRPr lang="pt-PT" sz="3600" b="1" dirty="0">
              <a:solidFill>
                <a:srgbClr val="4D4D4D"/>
              </a:solidFill>
              <a:latin typeface="Tahoma" pitchFamily="34" charset="0"/>
              <a:cs typeface="Times New Roman" pitchFamily="18" charset="0"/>
            </a:endParaRPr>
          </a:p>
          <a:p>
            <a:pPr algn="ctr"/>
            <a:r>
              <a:rPr lang="pt-PT" sz="3600" b="1" dirty="0">
                <a:solidFill>
                  <a:srgbClr val="4D4D4D"/>
                </a:solidFill>
                <a:latin typeface="Tahoma" pitchFamily="34" charset="0"/>
                <a:cs typeface="Times New Roman" pitchFamily="18" charset="0"/>
              </a:rPr>
              <a:t>Teoria das Relações Humanas</a:t>
            </a:r>
          </a:p>
          <a:p>
            <a:pPr algn="ctr"/>
            <a:r>
              <a:rPr lang="pt-BR" sz="3200" b="1" dirty="0" smtClean="0">
                <a:solidFill>
                  <a:srgbClr val="4D4D4D"/>
                </a:solidFill>
                <a:latin typeface="Tahoma" pitchFamily="34" charset="0"/>
                <a:cs typeface="Times New Roman" pitchFamily="18" charset="0"/>
              </a:rPr>
              <a:t>     </a:t>
            </a:r>
            <a:r>
              <a:rPr lang="pt-BR" sz="3200" b="1" dirty="0">
                <a:solidFill>
                  <a:srgbClr val="4D4D4D"/>
                </a:solidFill>
                <a:latin typeface="Tahoma" pitchFamily="34" charset="0"/>
                <a:cs typeface="Times New Roman" pitchFamily="18" charset="0"/>
              </a:rPr>
              <a:t>(Humanizando a Empresa</a:t>
            </a:r>
            <a:r>
              <a:rPr lang="pt-BR" sz="3200" b="1" dirty="0" smtClean="0">
                <a:solidFill>
                  <a:srgbClr val="4D4D4D"/>
                </a:solidFill>
                <a:latin typeface="Tahoma" pitchFamily="34" charset="0"/>
                <a:cs typeface="Times New Roman" pitchFamily="18" charset="0"/>
              </a:rPr>
              <a:t>)</a:t>
            </a:r>
          </a:p>
          <a:p>
            <a:pPr algn="just"/>
            <a:endParaRPr lang="pt-BR" sz="3200" b="1" dirty="0" smtClean="0">
              <a:solidFill>
                <a:srgbClr val="4D4D4D"/>
              </a:solidFill>
              <a:latin typeface="Tahoma" pitchFamily="34" charset="0"/>
              <a:cs typeface="Times New Roman" pitchFamily="18" charset="0"/>
            </a:endParaRPr>
          </a:p>
          <a:p>
            <a:pPr marL="342900" indent="-342900" algn="just">
              <a:buFont typeface="Arial" panose="020B0604020202020204" pitchFamily="34" charset="0"/>
              <a:buChar char="•"/>
            </a:pPr>
            <a:r>
              <a:rPr lang="pt-BR" sz="2400" dirty="0"/>
              <a:t>A abordagem humanista da teoria organizacional contrariou vários postulados da abordagem clássica de Fayol e da Administração Científica de Taylor. </a:t>
            </a:r>
            <a:endParaRPr lang="pt-BR" sz="2400" dirty="0" smtClean="0"/>
          </a:p>
          <a:p>
            <a:pPr marL="342900" indent="-342900" algn="just">
              <a:buFont typeface="Arial" panose="020B0604020202020204" pitchFamily="34" charset="0"/>
              <a:buChar char="•"/>
            </a:pPr>
            <a:r>
              <a:rPr lang="pt-BR" sz="2400" dirty="0" smtClean="0"/>
              <a:t>A </a:t>
            </a:r>
            <a:r>
              <a:rPr lang="pt-BR" sz="2400" dirty="0"/>
              <a:t>ênfase na estrutura e nas tarefas foi substituída pela ênfase nas pessoas. A natureza do ser humano como ‘’homo social’’ substituiu a concepção de ‘’homo </a:t>
            </a:r>
            <a:r>
              <a:rPr lang="pt-BR" sz="2400" dirty="0" err="1"/>
              <a:t>economicus</a:t>
            </a:r>
            <a:r>
              <a:rPr lang="pt-BR" sz="2400" dirty="0" smtClean="0"/>
              <a:t>’’ (as </a:t>
            </a:r>
            <a:r>
              <a:rPr lang="pt-BR" sz="2400" dirty="0"/>
              <a:t>pessoas são motivadas e incentivadas por estímulos </a:t>
            </a:r>
            <a:r>
              <a:rPr lang="pt-BR" sz="2400" dirty="0" smtClean="0"/>
              <a:t>financeiros).</a:t>
            </a:r>
            <a:endParaRPr lang="pt-BR" sz="3200" dirty="0">
              <a:solidFill>
                <a:srgbClr val="4D4D4D"/>
              </a:solidFill>
              <a:latin typeface="Tahoma" pitchFamily="34" charset="0"/>
              <a:cs typeface="Times New Roman" pitchFamily="18" charset="0"/>
            </a:endParaRPr>
          </a:p>
        </p:txBody>
      </p:sp>
    </p:spTree>
    <p:extLst>
      <p:ext uri="{BB962C8B-B14F-4D97-AF65-F5344CB8AC3E}">
        <p14:creationId xmlns:p14="http://schemas.microsoft.com/office/powerpoint/2010/main" val="17087810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9880" y="743868"/>
            <a:ext cx="8229600" cy="1143000"/>
          </a:xfrm>
        </p:spPr>
        <p:txBody>
          <a:bodyPr>
            <a:noAutofit/>
          </a:bodyPr>
          <a:lstStyle/>
          <a:p>
            <a:r>
              <a:rPr lang="pt-BR" sz="1800" dirty="0" smtClean="0"/>
              <a:t>DISCUSSÃO EM </a:t>
            </a:r>
            <a:r>
              <a:rPr lang="pt-BR" sz="1800" dirty="0" smtClean="0"/>
              <a:t>GRUPO</a:t>
            </a:r>
            <a:r>
              <a:rPr lang="pt-BR" sz="1800" dirty="0"/>
              <a:t/>
            </a:r>
            <a:br>
              <a:rPr lang="pt-BR" sz="1800" dirty="0"/>
            </a:br>
            <a:r>
              <a:rPr lang="pt-BR" sz="1800" b="1" dirty="0"/>
              <a:t>PONTO 1 - DISCUSSÃO</a:t>
            </a:r>
            <a:r>
              <a:rPr lang="pt-BR" sz="1800" dirty="0"/>
              <a:t/>
            </a:r>
            <a:br>
              <a:rPr lang="pt-BR" sz="1800" dirty="0"/>
            </a:br>
            <a:r>
              <a:rPr lang="pt-BR" sz="1800" dirty="0" smtClean="0"/>
              <a:t>Com </a:t>
            </a:r>
            <a:r>
              <a:rPr lang="pt-BR" sz="1800" dirty="0"/>
              <a:t>base na teoria apresentada e os vídeos sugeridos ("Virtudes e defeitos do taylorismo," de Mário Sérgio </a:t>
            </a:r>
            <a:r>
              <a:rPr lang="pt-BR" sz="1800" dirty="0" err="1"/>
              <a:t>Cortella</a:t>
            </a:r>
            <a:r>
              <a:rPr lang="pt-BR" sz="1800" dirty="0"/>
              <a:t>; e "Tempos Modernos," de Charles Chaplin), faça um CONTRAPONTO/ANÁLISE respondendo a seguinte pergunta: </a:t>
            </a:r>
            <a:r>
              <a:rPr lang="pt-BR" sz="1800" b="1" dirty="0"/>
              <a:t>"Quais as críticas que podemos fazer hoje sobre a abordagem clássica?" A resposta deve ter embasamento </a:t>
            </a:r>
            <a:r>
              <a:rPr lang="pt-BR" sz="1800" dirty="0"/>
              <a:t> em aspectos teóricos (e, não pessoais) da abordagem clássica da Administração. </a:t>
            </a:r>
            <a:br>
              <a:rPr lang="pt-BR" sz="1800" dirty="0"/>
            </a:br>
            <a:endParaRPr lang="pt-BR" sz="1800" dirty="0"/>
          </a:p>
        </p:txBody>
      </p:sp>
      <p:sp>
        <p:nvSpPr>
          <p:cNvPr id="3" name="Espaço Reservado para Conteúdo 2"/>
          <p:cNvSpPr>
            <a:spLocks noGrp="1"/>
          </p:cNvSpPr>
          <p:nvPr>
            <p:ph idx="1"/>
          </p:nvPr>
        </p:nvSpPr>
        <p:spPr>
          <a:xfrm>
            <a:off x="4434680" y="4626307"/>
            <a:ext cx="3096344" cy="2860430"/>
          </a:xfrm>
        </p:spPr>
        <p:txBody>
          <a:bodyPr>
            <a:normAutofit/>
          </a:bodyPr>
          <a:lstStyle/>
          <a:p>
            <a:r>
              <a:rPr lang="pt-BR" sz="2000" dirty="0" smtClean="0"/>
              <a:t>Virtudes e defeitos do taylorismo na atualidade de Mário Sérgio </a:t>
            </a:r>
            <a:r>
              <a:rPr lang="pt-BR" sz="2000" dirty="0" err="1" smtClean="0"/>
              <a:t>Cortella</a:t>
            </a:r>
            <a:r>
              <a:rPr lang="pt-BR" sz="2000" dirty="0" smtClean="0"/>
              <a:t>:</a:t>
            </a:r>
          </a:p>
          <a:p>
            <a:pPr marL="457200" lvl="1" indent="0">
              <a:buNone/>
            </a:pPr>
            <a:r>
              <a:rPr lang="pt-BR" sz="1800" dirty="0" smtClean="0">
                <a:hlinkClick r:id="rId2"/>
              </a:rPr>
              <a:t>http</a:t>
            </a:r>
            <a:r>
              <a:rPr lang="pt-BR" sz="1800" dirty="0">
                <a:hlinkClick r:id="rId2"/>
              </a:rPr>
              <a:t>://</a:t>
            </a:r>
            <a:r>
              <a:rPr lang="pt-BR" sz="1800" dirty="0" smtClean="0">
                <a:hlinkClick r:id="rId2"/>
              </a:rPr>
              <a:t>www.youtube.com/watch?v=N3FAPQOPW2A</a:t>
            </a:r>
            <a:endParaRPr lang="pt-BR" sz="1800" dirty="0" smtClean="0"/>
          </a:p>
          <a:p>
            <a:pPr marL="57150" indent="0">
              <a:buNone/>
            </a:pPr>
            <a:endParaRPr lang="pt-BR" sz="2000" dirty="0" smtClean="0"/>
          </a:p>
          <a:p>
            <a:pPr lvl="1"/>
            <a:endParaRPr lang="pt-BR" sz="1800" dirty="0" smtClean="0"/>
          </a:p>
          <a:p>
            <a:endParaRPr lang="pt-BR" sz="2000" dirty="0"/>
          </a:p>
        </p:txBody>
      </p:sp>
      <p:sp>
        <p:nvSpPr>
          <p:cNvPr id="4" name="Título 1"/>
          <p:cNvSpPr txBox="1">
            <a:spLocks/>
          </p:cNvSpPr>
          <p:nvPr/>
        </p:nvSpPr>
        <p:spPr>
          <a:xfrm>
            <a:off x="1735507" y="4626307"/>
            <a:ext cx="2908501" cy="1362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spcBef>
                <a:spcPct val="20000"/>
              </a:spcBef>
              <a:buFont typeface="Arial" panose="020B0604020202020204" pitchFamily="34" charset="0"/>
              <a:buChar char="•"/>
            </a:pPr>
            <a:r>
              <a:rPr lang="pt-BR" sz="2000" dirty="0">
                <a:latin typeface="+mn-lt"/>
                <a:ea typeface="+mn-ea"/>
                <a:cs typeface="+mn-cs"/>
              </a:rPr>
              <a:t>Tempos Modernos – Charles </a:t>
            </a:r>
            <a:r>
              <a:rPr lang="pt-BR" sz="2000" dirty="0" smtClean="0">
                <a:latin typeface="+mn-lt"/>
                <a:ea typeface="+mn-ea"/>
                <a:cs typeface="+mn-cs"/>
              </a:rPr>
              <a:t>Chaplin:</a:t>
            </a:r>
            <a:endParaRPr lang="pt-BR" sz="2000" dirty="0">
              <a:latin typeface="+mn-lt"/>
              <a:ea typeface="+mn-ea"/>
              <a:cs typeface="+mn-cs"/>
            </a:endParaRPr>
          </a:p>
          <a:p>
            <a:pPr algn="l">
              <a:spcBef>
                <a:spcPct val="20000"/>
              </a:spcBef>
            </a:pPr>
            <a:r>
              <a:rPr lang="pt-BR" sz="2000" dirty="0">
                <a:latin typeface="+mn-lt"/>
                <a:ea typeface="+mn-ea"/>
                <a:cs typeface="+mn-cs"/>
              </a:rPr>
              <a:t>https://www.youtube.com/watch?v=KPgxcat-zYo</a:t>
            </a:r>
          </a:p>
        </p:txBody>
      </p:sp>
      <p:pic>
        <p:nvPicPr>
          <p:cNvPr id="9" name="Imagem 8"/>
          <p:cNvPicPr>
            <a:picLocks noChangeAspect="1"/>
          </p:cNvPicPr>
          <p:nvPr/>
        </p:nvPicPr>
        <p:blipFill>
          <a:blip r:embed="rId3"/>
          <a:stretch>
            <a:fillRect/>
          </a:stretch>
        </p:blipFill>
        <p:spPr>
          <a:xfrm>
            <a:off x="1735507" y="2429426"/>
            <a:ext cx="2699173" cy="2000337"/>
          </a:xfrm>
          <a:prstGeom prst="rect">
            <a:avLst/>
          </a:prstGeom>
        </p:spPr>
      </p:pic>
      <p:pic>
        <p:nvPicPr>
          <p:cNvPr id="10" name="Imagem 9"/>
          <p:cNvPicPr>
            <a:picLocks noChangeAspect="1"/>
          </p:cNvPicPr>
          <p:nvPr/>
        </p:nvPicPr>
        <p:blipFill>
          <a:blip r:embed="rId4"/>
          <a:stretch>
            <a:fillRect/>
          </a:stretch>
        </p:blipFill>
        <p:spPr>
          <a:xfrm>
            <a:off x="4860032" y="2829563"/>
            <a:ext cx="2857500" cy="1600200"/>
          </a:xfrm>
          <a:prstGeom prst="rect">
            <a:avLst/>
          </a:prstGeom>
        </p:spPr>
      </p:pic>
    </p:spTree>
    <p:extLst>
      <p:ext uri="{BB962C8B-B14F-4D97-AF65-F5344CB8AC3E}">
        <p14:creationId xmlns:p14="http://schemas.microsoft.com/office/powerpoint/2010/main" val="24810058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87624" y="1268760"/>
            <a:ext cx="7056784" cy="2031325"/>
          </a:xfrm>
          <a:prstGeom prst="rect">
            <a:avLst/>
          </a:prstGeom>
        </p:spPr>
        <p:txBody>
          <a:bodyPr wrap="square">
            <a:spAutoFit/>
          </a:bodyPr>
          <a:lstStyle/>
          <a:p>
            <a:r>
              <a:rPr lang="pt-BR" b="1" dirty="0">
                <a:solidFill>
                  <a:srgbClr val="393939"/>
                </a:solidFill>
                <a:latin typeface="Open Sans"/>
              </a:rPr>
              <a:t>PONTO 2 - DISCUSSÃO DA ROBOTIZAÇÃO DA MÃO DE OBRA</a:t>
            </a:r>
            <a:endParaRPr lang="pt-BR" dirty="0">
              <a:solidFill>
                <a:srgbClr val="393939"/>
              </a:solidFill>
              <a:latin typeface="Open Sans"/>
            </a:endParaRPr>
          </a:p>
          <a:p>
            <a:endParaRPr lang="pt-BR" dirty="0" smtClean="0">
              <a:solidFill>
                <a:srgbClr val="393939"/>
              </a:solidFill>
              <a:latin typeface="Open Sans"/>
            </a:endParaRPr>
          </a:p>
          <a:p>
            <a:r>
              <a:rPr lang="pt-BR" dirty="0" smtClean="0">
                <a:solidFill>
                  <a:srgbClr val="393939"/>
                </a:solidFill>
                <a:latin typeface="Open Sans"/>
              </a:rPr>
              <a:t>A </a:t>
            </a:r>
            <a:r>
              <a:rPr lang="pt-BR" dirty="0">
                <a:solidFill>
                  <a:srgbClr val="393939"/>
                </a:solidFill>
                <a:latin typeface="Open Sans"/>
              </a:rPr>
              <a:t>visão clássica está sendo modernizada pela robotização da mão de obra. Como podemos aplicar os conceitos clássicos para a atualidade? Trata-se de um "Taylorismo digital"? Trata-se na volta da robotização/mecanização da mão de obra ao pé da letra? Use os conceitos da TGA clássica para uma  leitura dos artigos abaixo. </a:t>
            </a:r>
            <a:endParaRPr lang="pt-BR" b="0" i="0" dirty="0">
              <a:solidFill>
                <a:srgbClr val="393939"/>
              </a:solidFill>
              <a:effectLst/>
              <a:latin typeface="Open Sans"/>
            </a:endParaRPr>
          </a:p>
        </p:txBody>
      </p:sp>
      <p:sp>
        <p:nvSpPr>
          <p:cNvPr id="6" name="Rectangle 1"/>
          <p:cNvSpPr>
            <a:spLocks noChangeArrowheads="1"/>
          </p:cNvSpPr>
          <p:nvPr/>
        </p:nvSpPr>
        <p:spPr bwMode="auto">
          <a:xfrm>
            <a:off x="611560" y="2978398"/>
            <a:ext cx="7848872" cy="241338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158700" rIns="15870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altLang="pt-BR" sz="900" b="0" i="0" u="none" strike="noStrike" cap="none" normalizeH="0" baseline="0" dirty="0" smtClean="0">
                <a:ln>
                  <a:noFill/>
                </a:ln>
                <a:solidFill>
                  <a:srgbClr val="0C768C"/>
                </a:solidFill>
                <a:effectLst/>
                <a:latin typeface="Open Sans"/>
                <a:hlinkClick r:id="rId2"/>
              </a:rPr>
              <a:t/>
            </a:r>
            <a:br>
              <a:rPr kumimoji="0" lang="pt-BR" altLang="pt-BR" sz="900" b="0" i="0" u="none" strike="noStrike" cap="none" normalizeH="0" baseline="0" dirty="0" smtClean="0">
                <a:ln>
                  <a:noFill/>
                </a:ln>
                <a:solidFill>
                  <a:srgbClr val="0C768C"/>
                </a:solidFill>
                <a:effectLst/>
                <a:latin typeface="Open Sans"/>
                <a:hlinkClick r:id="rId2"/>
              </a:rPr>
            </a:br>
            <a:r>
              <a:rPr kumimoji="0" lang="pt-BR" altLang="pt-BR" sz="900" b="0" i="0" u="none" strike="noStrike" cap="none" normalizeH="0" baseline="0" dirty="0" smtClean="0">
                <a:ln>
                  <a:noFill/>
                </a:ln>
                <a:solidFill>
                  <a:srgbClr val="0C768C"/>
                </a:solidFill>
                <a:effectLst/>
                <a:latin typeface="Open Sans"/>
                <a:hlinkClick r:id="rId2"/>
              </a:rPr>
              <a:t>  </a:t>
            </a:r>
            <a:r>
              <a:rPr kumimoji="0" lang="pt-BR" altLang="pt-BR" sz="3600" b="0" i="0" u="none" strike="noStrike" cap="none" normalizeH="0" baseline="0" dirty="0" smtClean="0">
                <a:ln>
                  <a:noFill/>
                </a:ln>
                <a:solidFill>
                  <a:srgbClr val="0C768C"/>
                </a:solidFill>
                <a:effectLst/>
                <a:latin typeface="Open Sans"/>
                <a:hlinkClick r:id="rId2"/>
              </a:rPr>
              <a:t>G</a:t>
            </a:r>
            <a:r>
              <a:rPr kumimoji="0" lang="pt-BR" altLang="pt-BR" sz="1400" b="0" i="0" u="none" strike="noStrike" cap="none" normalizeH="0" baseline="0" dirty="0" smtClean="0">
                <a:ln>
                  <a:noFill/>
                </a:ln>
                <a:solidFill>
                  <a:srgbClr val="0C768C"/>
                </a:solidFill>
                <a:effectLst/>
                <a:latin typeface="Open Sans"/>
                <a:hlinkClick r:id="rId2"/>
              </a:rPr>
              <a:t>lobalização, </a:t>
            </a:r>
            <a:r>
              <a:rPr kumimoji="0" lang="pt-BR" altLang="pt-BR" sz="1400" b="0" i="0" u="none" strike="noStrike" cap="none" normalizeH="0" baseline="0" dirty="0" err="1" smtClean="0">
                <a:ln>
                  <a:noFill/>
                </a:ln>
                <a:solidFill>
                  <a:srgbClr val="0C768C"/>
                </a:solidFill>
                <a:effectLst/>
                <a:latin typeface="Open Sans"/>
                <a:hlinkClick r:id="rId2"/>
              </a:rPr>
              <a:t>robos</a:t>
            </a:r>
            <a:r>
              <a:rPr kumimoji="0" lang="pt-BR" altLang="pt-BR" sz="1400" b="0" i="0" u="none" strike="noStrike" cap="none" normalizeH="0" baseline="0" dirty="0" smtClean="0">
                <a:ln>
                  <a:noFill/>
                </a:ln>
                <a:solidFill>
                  <a:srgbClr val="0C768C"/>
                </a:solidFill>
                <a:effectLst/>
                <a:latin typeface="Open Sans"/>
                <a:hlinkClick r:id="rId2"/>
              </a:rPr>
              <a:t> e o futuro do emprego.URL</a:t>
            </a:r>
            <a:endParaRPr kumimoji="0" lang="pt-BR" altLang="pt-BR" sz="1400" b="0" i="0" u="none" strike="noStrike" cap="none" normalizeH="0" baseline="0" dirty="0" smtClean="0">
              <a:ln>
                <a:noFill/>
              </a:ln>
              <a:solidFill>
                <a:srgbClr val="393939"/>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altLang="pt-BR" sz="1400" b="0" i="0" u="none" strike="noStrike" cap="none" normalizeH="0" baseline="0" dirty="0" smtClean="0">
                <a:ln>
                  <a:noFill/>
                </a:ln>
                <a:solidFill>
                  <a:srgbClr val="0C768C"/>
                </a:solidFill>
                <a:effectLst/>
                <a:latin typeface="Open Sans"/>
                <a:hlinkClick r:id="rId3"/>
              </a:rPr>
              <a:t>  </a:t>
            </a:r>
            <a:r>
              <a:rPr kumimoji="0" lang="pt-BR" altLang="pt-BR" sz="2800" b="0" i="0" u="none" strike="noStrike" cap="none" normalizeH="0" baseline="0" dirty="0" smtClean="0">
                <a:ln>
                  <a:noFill/>
                </a:ln>
                <a:solidFill>
                  <a:srgbClr val="0C768C"/>
                </a:solidFill>
                <a:effectLst/>
                <a:latin typeface="Open Sans"/>
              </a:rPr>
              <a:t>T</a:t>
            </a:r>
            <a:r>
              <a:rPr kumimoji="0" lang="pt-BR" altLang="pt-BR" sz="1400" b="0" i="0" u="none" strike="noStrike" cap="none" normalizeH="0" baseline="0" dirty="0" smtClean="0">
                <a:ln>
                  <a:noFill/>
                </a:ln>
                <a:solidFill>
                  <a:srgbClr val="0C768C"/>
                </a:solidFill>
                <a:effectLst/>
                <a:latin typeface="Open Sans"/>
                <a:hlinkClick r:id="rId3"/>
              </a:rPr>
              <a:t>aylorismo </a:t>
            </a:r>
            <a:r>
              <a:rPr kumimoji="0" lang="pt-BR" altLang="pt-BR" sz="1400" b="0" i="0" u="none" strike="noStrike" cap="none" normalizeH="0" baseline="0" dirty="0" err="1" smtClean="0">
                <a:ln>
                  <a:noFill/>
                </a:ln>
                <a:solidFill>
                  <a:srgbClr val="0C768C"/>
                </a:solidFill>
                <a:effectLst/>
                <a:latin typeface="Open Sans"/>
                <a:hlinkClick r:id="rId3"/>
              </a:rPr>
              <a:t>DigitalArquivo</a:t>
            </a:r>
            <a:endParaRPr kumimoji="0" lang="pt-BR" altLang="pt-BR" sz="1400" b="0" i="0" u="none" strike="noStrike" cap="none" normalizeH="0" baseline="0" dirty="0" smtClean="0">
              <a:ln>
                <a:noFill/>
              </a:ln>
              <a:solidFill>
                <a:srgbClr val="393939"/>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altLang="pt-BR" sz="1400" b="0" i="0" u="none" strike="noStrike" cap="none" normalizeH="0" baseline="0" dirty="0" smtClean="0">
                <a:ln>
                  <a:noFill/>
                </a:ln>
                <a:solidFill>
                  <a:srgbClr val="0C768C"/>
                </a:solidFill>
                <a:effectLst/>
                <a:latin typeface="Open Sans"/>
                <a:hlinkClick r:id="rId4"/>
              </a:rPr>
              <a:t>  </a:t>
            </a:r>
            <a:r>
              <a:rPr kumimoji="0" lang="pt-BR" altLang="pt-BR" sz="3600" b="0" i="0" u="none" strike="noStrike" cap="none" normalizeH="0" baseline="0" dirty="0" smtClean="0">
                <a:ln>
                  <a:noFill/>
                </a:ln>
                <a:solidFill>
                  <a:srgbClr val="0C768C"/>
                </a:solidFill>
                <a:effectLst/>
                <a:latin typeface="Open Sans"/>
                <a:hlinkClick r:id="rId4"/>
              </a:rPr>
              <a:t>I</a:t>
            </a:r>
            <a:r>
              <a:rPr kumimoji="0" lang="pt-BR" altLang="pt-BR" sz="1400" b="0" i="0" u="none" strike="noStrike" cap="none" normalizeH="0" baseline="0" dirty="0" smtClean="0">
                <a:ln>
                  <a:noFill/>
                </a:ln>
                <a:solidFill>
                  <a:srgbClr val="0C768C"/>
                </a:solidFill>
                <a:effectLst/>
                <a:latin typeface="Open Sans"/>
                <a:hlinkClick r:id="rId4"/>
              </a:rPr>
              <a:t>ndustria instala 1,5 mil robôs por </a:t>
            </a:r>
            <a:r>
              <a:rPr kumimoji="0" lang="pt-BR" altLang="pt-BR" sz="1400" b="0" i="0" u="none" strike="noStrike" cap="none" normalizeH="0" baseline="0" dirty="0" err="1" smtClean="0">
                <a:ln>
                  <a:noFill/>
                </a:ln>
                <a:solidFill>
                  <a:srgbClr val="0C768C"/>
                </a:solidFill>
                <a:effectLst/>
                <a:latin typeface="Open Sans"/>
                <a:hlinkClick r:id="rId4"/>
              </a:rPr>
              <a:t>anoURL</a:t>
            </a:r>
            <a:endParaRPr kumimoji="0" lang="pt-BR" altLang="pt-BR" sz="1400" b="0" i="0" u="none" strike="noStrike" cap="none" normalizeH="0" baseline="0" dirty="0" smtClean="0">
              <a:ln>
                <a:noFill/>
              </a:ln>
              <a:solidFill>
                <a:srgbClr val="393939"/>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900" b="0" i="0" u="none" strike="noStrike" cap="none" normalizeH="0" baseline="0" dirty="0" smtClean="0">
              <a:ln>
                <a:noFill/>
              </a:ln>
              <a:solidFill>
                <a:srgbClr val="0C768C"/>
              </a:solidFill>
              <a:effectLst/>
              <a:latin typeface="Open Sans"/>
            </a:endParaRPr>
          </a:p>
        </p:txBody>
      </p:sp>
      <p:sp>
        <p:nvSpPr>
          <p:cNvPr id="7" name="AutoShape 2" descr=" ">
            <a:hlinkClick r:id="rId2"/>
          </p:cNvPr>
          <p:cNvSpPr>
            <a:spLocks noChangeAspect="1" noChangeArrowheads="1"/>
          </p:cNvSpPr>
          <p:nvPr/>
        </p:nvSpPr>
        <p:spPr bwMode="auto">
          <a:xfrm>
            <a:off x="25400" y="-257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171" name="Picture 3" descr=" ">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 y="3175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 ">
            <a:hlinkClick r:id="rId4"/>
          </p:cNvPr>
          <p:cNvSpPr>
            <a:spLocks noChangeAspect="1" noChangeArrowheads="1"/>
          </p:cNvSpPr>
          <p:nvPr/>
        </p:nvSpPr>
        <p:spPr bwMode="auto">
          <a:xfrm>
            <a:off x="82550" y="244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26148886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TEMA DE DISCUSSÃO</a:t>
            </a:r>
            <a:endParaRPr lang="pt-BR" b="1" dirty="0"/>
          </a:p>
        </p:txBody>
      </p:sp>
      <p:sp>
        <p:nvSpPr>
          <p:cNvPr id="4" name="Rectangle 3"/>
          <p:cNvSpPr>
            <a:spLocks noGrp="1" noChangeArrowheads="1"/>
          </p:cNvSpPr>
          <p:nvPr>
            <p:ph idx="1"/>
          </p:nvPr>
        </p:nvSpPr>
        <p:spPr/>
        <p:txBody>
          <a:bodyPr>
            <a:normAutofit fontScale="92500" lnSpcReduction="20000"/>
          </a:bodyPr>
          <a:lstStyle/>
          <a:p>
            <a:pPr algn="just"/>
            <a:r>
              <a:rPr lang="pt-BR" altLang="pt-BR" b="1" dirty="0" smtClean="0">
                <a:cs typeface="Courier New" pitchFamily="49" charset="0"/>
              </a:rPr>
              <a:t>Quais as contribuições da teoria clássica para a administração?</a:t>
            </a:r>
          </a:p>
          <a:p>
            <a:pPr algn="just"/>
            <a:endParaRPr lang="pt-BR" altLang="pt-BR" b="1" dirty="0" smtClean="0">
              <a:cs typeface="Courier New" pitchFamily="49" charset="0"/>
            </a:endParaRPr>
          </a:p>
          <a:p>
            <a:pPr algn="just"/>
            <a:r>
              <a:rPr lang="pt-BR" altLang="pt-BR" b="1" dirty="0" smtClean="0">
                <a:cs typeface="Courier New" pitchFamily="49" charset="0"/>
              </a:rPr>
              <a:t>Quais as críticas que podemos fazer hoje sobre a abordagem clássica?</a:t>
            </a:r>
          </a:p>
          <a:p>
            <a:pPr algn="just"/>
            <a:endParaRPr lang="pt-BR" altLang="pt-BR" b="1" dirty="0" smtClean="0">
              <a:cs typeface="Courier New" pitchFamily="49" charset="0"/>
            </a:endParaRPr>
          </a:p>
          <a:p>
            <a:pPr algn="just"/>
            <a:r>
              <a:rPr lang="pt-BR" altLang="pt-BR" b="1" dirty="0" smtClean="0">
                <a:cs typeface="Courier New" pitchFamily="49" charset="0"/>
              </a:rPr>
              <a:t>Como </a:t>
            </a:r>
            <a:r>
              <a:rPr lang="pt-BR" altLang="pt-BR" b="1" dirty="0">
                <a:cs typeface="Courier New" pitchFamily="49" charset="0"/>
              </a:rPr>
              <a:t>pessoas empreendedoras e pessoas que têm negócios percebem a abordagem clássica nos dias de hoje? </a:t>
            </a:r>
            <a:r>
              <a:rPr lang="pt-BR" altLang="pt-BR" b="1" dirty="0" smtClean="0">
                <a:cs typeface="Courier New" pitchFamily="49" charset="0"/>
              </a:rPr>
              <a:t>Ou</a:t>
            </a:r>
            <a:r>
              <a:rPr lang="pt-BR" altLang="pt-BR" b="1" dirty="0">
                <a:cs typeface="Courier New" pitchFamily="49" charset="0"/>
              </a:rPr>
              <a:t>, melhor, </a:t>
            </a:r>
            <a:r>
              <a:rPr lang="pt-BR" altLang="pt-BR" b="1" dirty="0" smtClean="0">
                <a:cs typeface="Courier New" pitchFamily="49" charset="0"/>
              </a:rPr>
              <a:t>como </a:t>
            </a:r>
            <a:r>
              <a:rPr lang="pt-BR" altLang="pt-BR" b="1" dirty="0">
                <a:cs typeface="Courier New" pitchFamily="49" charset="0"/>
              </a:rPr>
              <a:t>deveriam perceber?</a:t>
            </a:r>
            <a:endParaRPr lang="pt-PT" altLang="pt-BR" b="1" dirty="0">
              <a:cs typeface="Courier New" pitchFamily="49" charset="0"/>
            </a:endParaRPr>
          </a:p>
        </p:txBody>
      </p:sp>
    </p:spTree>
    <p:extLst>
      <p:ext uri="{BB962C8B-B14F-4D97-AF65-F5344CB8AC3E}">
        <p14:creationId xmlns:p14="http://schemas.microsoft.com/office/powerpoint/2010/main" val="40034421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DISCUSSÃO: AULA </a:t>
            </a:r>
            <a:r>
              <a:rPr lang="pt-BR" dirty="0" smtClean="0"/>
              <a:t>01</a:t>
            </a:r>
            <a:r>
              <a:rPr lang="pt-BR" dirty="0" smtClean="0"/>
              <a:t>/09</a:t>
            </a:r>
            <a:endParaRPr lang="pt-BR" dirty="0"/>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29246964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95997" y="188640"/>
            <a:ext cx="8352928" cy="1477328"/>
          </a:xfrm>
          <a:prstGeom prst="rect">
            <a:avLst/>
          </a:prstGeom>
        </p:spPr>
        <p:txBody>
          <a:bodyPr wrap="square">
            <a:spAutoFit/>
          </a:bodyPr>
          <a:lstStyle/>
          <a:p>
            <a:pPr algn="just"/>
            <a:r>
              <a:rPr lang="pt-PT" altLang="en-US" i="1" dirty="0" smtClean="0">
                <a:effectLst>
                  <a:outerShdw blurRad="38100" dist="38100" dir="2700000" algn="tl">
                    <a:srgbClr val="000000">
                      <a:alpha val="43137"/>
                    </a:srgbClr>
                  </a:outerShdw>
                </a:effectLst>
                <a:cs typeface="Courier New" pitchFamily="49" charset="0"/>
              </a:rPr>
              <a:t>DEBATE PARA O DIA </a:t>
            </a:r>
            <a:r>
              <a:rPr lang="pt-PT" altLang="en-US" i="1" dirty="0" smtClean="0">
                <a:effectLst>
                  <a:outerShdw blurRad="38100" dist="38100" dir="2700000" algn="tl">
                    <a:srgbClr val="000000">
                      <a:alpha val="43137"/>
                    </a:srgbClr>
                  </a:outerShdw>
                </a:effectLst>
                <a:cs typeface="Courier New" pitchFamily="49" charset="0"/>
              </a:rPr>
              <a:t>26/08:</a:t>
            </a:r>
            <a:endParaRPr lang="pt-PT" altLang="en-US" i="1" dirty="0" smtClean="0">
              <a:effectLst>
                <a:outerShdw blurRad="38100" dist="38100" dir="2700000" algn="tl">
                  <a:srgbClr val="000000">
                    <a:alpha val="43137"/>
                  </a:srgbClr>
                </a:outerShdw>
              </a:effectLst>
              <a:cs typeface="Courier New" pitchFamily="49" charset="0"/>
            </a:endParaRPr>
          </a:p>
          <a:p>
            <a:pPr algn="just"/>
            <a:r>
              <a:rPr lang="pt-PT" altLang="en-US" b="1" i="1" dirty="0" smtClean="0">
                <a:cs typeface="Courier New" pitchFamily="49" charset="0"/>
              </a:rPr>
              <a:t>Com base no observado na abordagem humanista, tente </a:t>
            </a:r>
            <a:r>
              <a:rPr lang="pt-PT" altLang="en-US" b="1" i="1" dirty="0">
                <a:cs typeface="Courier New" pitchFamily="49" charset="0"/>
              </a:rPr>
              <a:t>explicar os artigos </a:t>
            </a:r>
            <a:r>
              <a:rPr lang="pt-PT" altLang="en-US" b="1" i="1" dirty="0" smtClean="0">
                <a:cs typeface="Courier New" pitchFamily="49" charset="0"/>
              </a:rPr>
              <a:t>abaixo (</a:t>
            </a:r>
            <a:r>
              <a:rPr lang="pt-PT" altLang="en-US" b="1" i="1" dirty="0">
                <a:cs typeface="Courier New" pitchFamily="49" charset="0"/>
              </a:rPr>
              <a:t>sem </a:t>
            </a:r>
            <a:r>
              <a:rPr lang="pt-PT" altLang="en-US" b="1" i="1" dirty="0" smtClean="0">
                <a:cs typeface="Courier New" pitchFamily="49" charset="0"/>
              </a:rPr>
              <a:t>julgamento pessoais de valores, mas no escopo teórico). Se houver uma avaliação crítica pessoal, faça-a no final, mas o desafio é aplicar os conhecimentos da TGA para avaliar os dois artigos abaixo.</a:t>
            </a:r>
            <a:endParaRPr lang="pt-PT" altLang="en-US" b="1"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97" y="2204864"/>
            <a:ext cx="7668344" cy="1145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407" y="3645024"/>
            <a:ext cx="7907509"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0609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DEBATE</a:t>
            </a:r>
            <a:endParaRPr lang="pt-BR" dirty="0"/>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4108946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957263" y="1030288"/>
            <a:ext cx="4303712"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endParaRPr lang="pt-BR" altLang="en-US" sz="14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A Hamburgo Eletrônica</a:t>
            </a:r>
          </a:p>
        </p:txBody>
      </p:sp>
      <p:sp>
        <p:nvSpPr>
          <p:cNvPr id="3" name="Text Box 4"/>
          <p:cNvSpPr txBox="1">
            <a:spLocks noChangeArrowheads="1"/>
          </p:cNvSpPr>
          <p:nvPr/>
        </p:nvSpPr>
        <p:spPr bwMode="auto">
          <a:xfrm>
            <a:off x="615950" y="2212975"/>
            <a:ext cx="831056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en-US" sz="2000" dirty="0">
                <a:solidFill>
                  <a:srgbClr val="008000"/>
                </a:solidFill>
                <a:latin typeface="Verdana" pitchFamily="34" charset="0"/>
              </a:rPr>
              <a:t>A vida de Carlos Carvalho passa por uma verdadeira revolução.</a:t>
            </a:r>
          </a:p>
          <a:p>
            <a:r>
              <a:rPr lang="pt-BR" altLang="en-US" sz="2000" dirty="0">
                <a:solidFill>
                  <a:srgbClr val="008000"/>
                </a:solidFill>
                <a:latin typeface="Verdana" pitchFamily="34" charset="0"/>
              </a:rPr>
              <a:t> Trabalha como operador de linha de montagem na Hamburgo,</a:t>
            </a:r>
          </a:p>
          <a:p>
            <a:r>
              <a:rPr lang="pt-BR" altLang="en-US" sz="2000" dirty="0">
                <a:solidFill>
                  <a:srgbClr val="008000"/>
                </a:solidFill>
                <a:latin typeface="Verdana" pitchFamily="34" charset="0"/>
              </a:rPr>
              <a:t>	       uma fábrica de componentes eletrônicos.</a:t>
            </a:r>
          </a:p>
          <a:p>
            <a:endParaRPr lang="pt-BR" altLang="en-US" sz="2000" dirty="0">
              <a:solidFill>
                <a:srgbClr val="008000"/>
              </a:solidFill>
              <a:latin typeface="Verdana" pitchFamily="34" charset="0"/>
            </a:endParaRPr>
          </a:p>
          <a:p>
            <a:r>
              <a:rPr lang="pt-BR" altLang="en-US" sz="2000" dirty="0">
                <a:solidFill>
                  <a:srgbClr val="008000"/>
                </a:solidFill>
                <a:latin typeface="Verdana" pitchFamily="34" charset="0"/>
              </a:rPr>
              <a:t> Sua seção foi visitada por uma equipe de analistas de cargos.</a:t>
            </a:r>
          </a:p>
          <a:p>
            <a:r>
              <a:rPr lang="pt-BR" altLang="en-US" sz="2000" dirty="0">
                <a:solidFill>
                  <a:srgbClr val="008000"/>
                </a:solidFill>
                <a:latin typeface="Verdana" pitchFamily="34" charset="0"/>
              </a:rPr>
              <a:t>       Fizeram estudos de T&amp;M e elaboraram cálculos sobre</a:t>
            </a:r>
          </a:p>
          <a:p>
            <a:r>
              <a:rPr lang="pt-BR" altLang="en-US" sz="2000" dirty="0">
                <a:solidFill>
                  <a:srgbClr val="008000"/>
                </a:solidFill>
                <a:latin typeface="Verdana" pitchFamily="34" charset="0"/>
              </a:rPr>
              <a:t>   tempos-padrão, definindo novos métodos de trabalho e um</a:t>
            </a:r>
          </a:p>
          <a:p>
            <a:r>
              <a:rPr lang="pt-BR" altLang="en-US" sz="2000" dirty="0">
                <a:solidFill>
                  <a:srgbClr val="008000"/>
                </a:solidFill>
                <a:latin typeface="Verdana" pitchFamily="34" charset="0"/>
              </a:rPr>
              <a:t>		     diferente ritmo de produção.</a:t>
            </a:r>
          </a:p>
          <a:p>
            <a:r>
              <a:rPr lang="pt-BR" altLang="en-US" sz="2000" dirty="0">
                <a:solidFill>
                  <a:srgbClr val="008000"/>
                </a:solidFill>
                <a:latin typeface="Verdana" pitchFamily="34" charset="0"/>
              </a:rPr>
              <a:t>     Carlos ficou satisfeito com os prêmios de produção, mas</a:t>
            </a:r>
          </a:p>
          <a:p>
            <a:r>
              <a:rPr lang="pt-BR" altLang="en-US" sz="2000" dirty="0">
                <a:solidFill>
                  <a:srgbClr val="008000"/>
                </a:solidFill>
                <a:latin typeface="Verdana" pitchFamily="34" charset="0"/>
              </a:rPr>
              <a:t>      seu sindicato convocou uma </a:t>
            </a:r>
            <a:r>
              <a:rPr lang="pt-BR" altLang="en-US" sz="2000" dirty="0" err="1">
                <a:solidFill>
                  <a:srgbClr val="008000"/>
                </a:solidFill>
                <a:latin typeface="Verdana" pitchFamily="34" charset="0"/>
              </a:rPr>
              <a:t>assembléia</a:t>
            </a:r>
            <a:r>
              <a:rPr lang="pt-BR" altLang="en-US" sz="2000" dirty="0">
                <a:solidFill>
                  <a:srgbClr val="008000"/>
                </a:solidFill>
                <a:latin typeface="Verdana" pitchFamily="34" charset="0"/>
              </a:rPr>
              <a:t> para discutir o </a:t>
            </a:r>
          </a:p>
          <a:p>
            <a:r>
              <a:rPr lang="pt-BR" altLang="en-US" sz="2000" dirty="0">
                <a:solidFill>
                  <a:srgbClr val="008000"/>
                </a:solidFill>
                <a:latin typeface="Verdana" pitchFamily="34" charset="0"/>
              </a:rPr>
              <a:t>	    assunto com todos os operários envolvidos.</a:t>
            </a:r>
          </a:p>
          <a:p>
            <a:endParaRPr lang="pt-BR" altLang="en-US" sz="2000" dirty="0">
              <a:solidFill>
                <a:srgbClr val="008000"/>
              </a:solidFill>
              <a:latin typeface="Verdana" pitchFamily="34" charset="0"/>
            </a:endParaRPr>
          </a:p>
          <a:p>
            <a:r>
              <a:rPr lang="pt-BR" altLang="en-US" sz="2000" dirty="0">
                <a:solidFill>
                  <a:srgbClr val="008000"/>
                </a:solidFill>
                <a:latin typeface="Verdana" pitchFamily="34" charset="0"/>
              </a:rPr>
              <a:t>	    </a:t>
            </a:r>
            <a:r>
              <a:rPr lang="pt-BR" altLang="en-US" sz="2000" dirty="0" smtClean="0">
                <a:solidFill>
                  <a:srgbClr val="008000"/>
                </a:solidFill>
                <a:latin typeface="Verdana" pitchFamily="34" charset="0"/>
              </a:rPr>
              <a:t>Na </a:t>
            </a:r>
            <a:r>
              <a:rPr lang="pt-BR" altLang="en-US" sz="2000" dirty="0">
                <a:solidFill>
                  <a:srgbClr val="008000"/>
                </a:solidFill>
                <a:latin typeface="Verdana" pitchFamily="34" charset="0"/>
              </a:rPr>
              <a:t>sua opinião, o que Carlos deveria fazer? </a:t>
            </a:r>
            <a:r>
              <a:rPr lang="pt-BR" altLang="en-US" sz="2000" dirty="0" smtClean="0">
                <a:solidFill>
                  <a:srgbClr val="008000"/>
                </a:solidFill>
                <a:latin typeface="Verdana" pitchFamily="34" charset="0"/>
              </a:rPr>
              <a:t>O que os sindicatos estavam tão preocupados?</a:t>
            </a:r>
            <a:endParaRPr lang="pt-BR" altLang="en-US" sz="2000" dirty="0">
              <a:solidFill>
                <a:srgbClr val="008000"/>
              </a:solidFill>
              <a:latin typeface="Verdana" pitchFamily="34" charset="0"/>
            </a:endParaRPr>
          </a:p>
        </p:txBody>
      </p:sp>
      <p:graphicFrame>
        <p:nvGraphicFramePr>
          <p:cNvPr id="4" name="Object 5"/>
          <p:cNvGraphicFramePr>
            <a:graphicFrameLocks noChangeAspect="1"/>
          </p:cNvGraphicFramePr>
          <p:nvPr/>
        </p:nvGraphicFramePr>
        <p:xfrm>
          <a:off x="180975" y="955675"/>
          <a:ext cx="782638" cy="681038"/>
        </p:xfrm>
        <a:graphic>
          <a:graphicData uri="http://schemas.openxmlformats.org/presentationml/2006/ole">
            <mc:AlternateContent xmlns:mc="http://schemas.openxmlformats.org/markup-compatibility/2006">
              <mc:Choice xmlns:v="urn:schemas-microsoft-com:vml" Requires="v">
                <p:oleObj spid="_x0000_s5141" r:id="rId3" imgW="2604263" imgH="3660831" progId="MS_ClipArt_Gallery.5">
                  <p:embed/>
                </p:oleObj>
              </mc:Choice>
              <mc:Fallback>
                <p:oleObj r:id="rId3" imgW="2604263" imgH="3660831"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955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7432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5404</Words>
  <Application>Microsoft Office PowerPoint</Application>
  <PresentationFormat>Apresentação na tela (4:3)</PresentationFormat>
  <Paragraphs>748</Paragraphs>
  <Slides>85</Slides>
  <Notes>0</Notes>
  <HiddenSlides>11</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1</vt:i4>
      </vt:variant>
      <vt:variant>
        <vt:lpstr>Títulos de slides</vt:lpstr>
      </vt:variant>
      <vt:variant>
        <vt:i4>85</vt:i4>
      </vt:variant>
    </vt:vector>
  </HeadingPairs>
  <TitlesOfParts>
    <vt:vector size="95" baseType="lpstr">
      <vt:lpstr>Arial</vt:lpstr>
      <vt:lpstr>Calibri</vt:lpstr>
      <vt:lpstr>Courier New</vt:lpstr>
      <vt:lpstr>Open Sans</vt:lpstr>
      <vt:lpstr>Tahoma</vt:lpstr>
      <vt:lpstr>Times New Roman</vt:lpstr>
      <vt:lpstr>Verdana</vt:lpstr>
      <vt:lpstr>Wingdings</vt:lpstr>
      <vt:lpstr>Tema do Office</vt:lpstr>
      <vt:lpstr>MS_ClipArt_Gallery.5</vt:lpstr>
      <vt:lpstr>Apresentação do PowerPoint</vt:lpstr>
      <vt:lpstr>Apresentação do PowerPoint</vt:lpstr>
      <vt:lpstr>Apresentação do PowerPoint</vt:lpstr>
      <vt:lpstr>O que é importante saber da abordagem humanista?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Teoria das Relações Humanas</vt:lpstr>
      <vt:lpstr>Apresentação do PowerPoint</vt:lpstr>
      <vt:lpstr>O que foi a experiência de Hawthorne? (2min55)</vt:lpstr>
      <vt:lpstr>Apresentação do PowerPoint</vt:lpstr>
      <vt:lpstr>Apresentação do PowerPoint</vt:lpstr>
      <vt:lpstr>Apresentação do PowerPoint</vt:lpstr>
      <vt:lpstr>Apresentação do PowerPoint</vt:lpstr>
      <vt:lpstr>Apresentação do PowerPoint</vt:lpstr>
      <vt:lpstr>Apresentação do PowerPoint</vt:lpstr>
      <vt:lpstr>A Experiência de Hawthorne (Pesquisa de Mayo) </vt:lpstr>
      <vt:lpstr>Apresentação do PowerPoint</vt:lpstr>
      <vt:lpstr>Apresentação do PowerPoint</vt:lpstr>
      <vt:lpstr>Apresentação do PowerPoint</vt:lpstr>
      <vt:lpstr>Apresentação do PowerPoint</vt:lpstr>
      <vt:lpstr>Contribuições da Teoria das Relações Humanas</vt:lpstr>
      <vt:lpstr>Apresentação do PowerPoint</vt:lpstr>
      <vt:lpstr>Apresentação do PowerPoint</vt:lpstr>
      <vt:lpstr>Apresentação do PowerPoint</vt:lpstr>
      <vt:lpstr>Apresentação do PowerPoint</vt:lpstr>
      <vt:lpstr>Apresentação do PowerPoint</vt:lpstr>
      <vt:lpstr>Apresentação do PowerPoint</vt:lpstr>
      <vt:lpstr>FUNÇÕES DO ADMINISTRADOR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QUAL É O MELHOR ESTILO DE LIDERANÇA?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DISCUSSÃO EM GRUPO PONTO 1 - DISCUSSÃO Com base na teoria apresentada e os vídeos sugeridos ("Virtudes e defeitos do taylorismo," de Mário Sérgio Cortella; e "Tempos Modernos," de Charles Chaplin), faça um CONTRAPONTO/ANÁLISE respondendo a seguinte pergunta: "Quais as críticas que podemos fazer hoje sobre a abordagem clássica?" A resposta deve ter embasamento  em aspectos teóricos (e, não pessoais) da abordagem clássica da Administração.  </vt:lpstr>
      <vt:lpstr>Apresentação do PowerPoint</vt:lpstr>
      <vt:lpstr>TEMA DE DISCUSSÃO</vt:lpstr>
      <vt:lpstr>DISCUSSÃO: AULA 01/09</vt:lpstr>
      <vt:lpstr>Apresentação do PowerPoint</vt:lpstr>
      <vt:lpstr>DEBATE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Margarete Boteon</dc:creator>
  <cp:lastModifiedBy>Margarete Boteon</cp:lastModifiedBy>
  <cp:revision>48</cp:revision>
  <cp:lastPrinted>2015-08-23T23:36:45Z</cp:lastPrinted>
  <dcterms:created xsi:type="dcterms:W3CDTF">2015-08-20T12:09:05Z</dcterms:created>
  <dcterms:modified xsi:type="dcterms:W3CDTF">2017-08-25T17:52:09Z</dcterms:modified>
</cp:coreProperties>
</file>