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68" r:id="rId3"/>
    <p:sldId id="265" r:id="rId4"/>
    <p:sldId id="273" r:id="rId5"/>
    <p:sldId id="278" r:id="rId6"/>
    <p:sldId id="274" r:id="rId7"/>
    <p:sldId id="279" r:id="rId8"/>
    <p:sldId id="281" r:id="rId9"/>
    <p:sldId id="300" r:id="rId10"/>
    <p:sldId id="282" r:id="rId11"/>
    <p:sldId id="283" r:id="rId12"/>
    <p:sldId id="301" r:id="rId13"/>
    <p:sldId id="284" r:id="rId14"/>
    <p:sldId id="297" r:id="rId15"/>
    <p:sldId id="298" r:id="rId16"/>
    <p:sldId id="299" r:id="rId17"/>
    <p:sldId id="276" r:id="rId18"/>
    <p:sldId id="285" r:id="rId19"/>
    <p:sldId id="286" r:id="rId20"/>
    <p:sldId id="287" r:id="rId21"/>
    <p:sldId id="289" r:id="rId22"/>
    <p:sldId id="292" r:id="rId23"/>
    <p:sldId id="293" r:id="rId24"/>
    <p:sldId id="272" r:id="rId25"/>
    <p:sldId id="294" r:id="rId26"/>
    <p:sldId id="295" r:id="rId27"/>
    <p:sldId id="267" r:id="rId28"/>
    <p:sldId id="303" r:id="rId29"/>
    <p:sldId id="304" r:id="rId30"/>
    <p:sldId id="307" r:id="rId31"/>
    <p:sldId id="306" r:id="rId32"/>
    <p:sldId id="308" r:id="rId33"/>
    <p:sldId id="269" r:id="rId34"/>
    <p:sldId id="258" r:id="rId35"/>
    <p:sldId id="311" r:id="rId36"/>
    <p:sldId id="264" r:id="rId37"/>
    <p:sldId id="310" r:id="rId38"/>
    <p:sldId id="309" r:id="rId39"/>
    <p:sldId id="259" r:id="rId40"/>
    <p:sldId id="261" r:id="rId41"/>
    <p:sldId id="262" r:id="rId42"/>
    <p:sldId id="260" r:id="rId43"/>
    <p:sldId id="266" r:id="rId44"/>
    <p:sldId id="312" r:id="rId45"/>
    <p:sldId id="314" r:id="rId46"/>
    <p:sldId id="315" r:id="rId47"/>
    <p:sldId id="302" r:id="rId48"/>
    <p:sldId id="316" r:id="rId4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EFFFE"/>
    <a:srgbClr val="E4F7FF"/>
    <a:srgbClr val="CCECFF"/>
    <a:srgbClr val="FCF9F4"/>
    <a:srgbClr val="CCFFCC"/>
    <a:srgbClr val="009051"/>
    <a:srgbClr val="E6FFFE"/>
    <a:srgbClr val="FEFF5D"/>
    <a:srgbClr val="FE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5604"/>
  </p:normalViewPr>
  <p:slideViewPr>
    <p:cSldViewPr snapToGrid="0" snapToObjects="1">
      <p:cViewPr varScale="1">
        <p:scale>
          <a:sx n="74" d="100"/>
          <a:sy n="74" d="100"/>
        </p:scale>
        <p:origin x="201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1143000" y="685800"/>
            <a:ext cx="4572000" cy="3429000"/>
          </a:xfrm>
          <a:prstGeom prst="rect">
            <a:avLst/>
          </a:prstGeom>
        </p:spPr>
        <p:txBody>
          <a:bodyPr/>
          <a:lstStyle/>
          <a:p>
            <a:endParaRPr/>
          </a:p>
        </p:txBody>
      </p:sp>
      <p:sp>
        <p:nvSpPr>
          <p:cNvPr id="133" name="Shape 1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2">
            <a:extLst>
              <a:ext uri="{FF2B5EF4-FFF2-40B4-BE49-F238E27FC236}">
                <a16:creationId xmlns:a16="http://schemas.microsoft.com/office/drawing/2014/main" id="{71C407B2-D0AB-C948-8098-696077E1AEE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5FA08884-0184-C34F-B80E-D5F6D0972FB3}" type="slidenum">
              <a:rPr lang="pt-BR" altLang="en-US">
                <a:solidFill>
                  <a:srgbClr val="000000"/>
                </a:solidFill>
                <a:latin typeface="Times New Roman" panose="02020603050405020304" pitchFamily="18" charset="0"/>
              </a:rPr>
              <a:pPr>
                <a:lnSpc>
                  <a:spcPct val="95000"/>
                </a:lnSpc>
                <a:buClrTx/>
                <a:buFontTx/>
                <a:buNone/>
              </a:pPr>
              <a:t>5</a:t>
            </a:fld>
            <a:endParaRPr lang="pt-BR" altLang="en-US">
              <a:solidFill>
                <a:srgbClr val="000000"/>
              </a:solidFill>
              <a:latin typeface="Times New Roman" panose="02020603050405020304" pitchFamily="18" charset="0"/>
            </a:endParaRPr>
          </a:p>
        </p:txBody>
      </p:sp>
      <p:sp>
        <p:nvSpPr>
          <p:cNvPr id="4099" name="Text Box 1">
            <a:extLst>
              <a:ext uri="{FF2B5EF4-FFF2-40B4-BE49-F238E27FC236}">
                <a16:creationId xmlns:a16="http://schemas.microsoft.com/office/drawing/2014/main" id="{54FF3666-0588-7340-89C7-FF45D3C7E643}"/>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E9E31EFE-BE9B-1C4C-BC94-FA3BDF4286CB}" type="slidenum">
              <a:rPr lang="pt-BR" altLang="en-US" sz="1400">
                <a:solidFill>
                  <a:srgbClr val="000000"/>
                </a:solidFill>
                <a:latin typeface="Times New Roman" panose="02020603050405020304" pitchFamily="18" charset="0"/>
              </a:rPr>
              <a:pPr algn="r" eaLnBrk="1">
                <a:lnSpc>
                  <a:spcPct val="95000"/>
                </a:lnSpc>
                <a:buClrTx/>
                <a:buFontTx/>
                <a:buNone/>
              </a:pPr>
              <a:t>5</a:t>
            </a:fld>
            <a:endParaRPr lang="pt-BR" altLang="en-US" sz="1400">
              <a:solidFill>
                <a:srgbClr val="000000"/>
              </a:solidFill>
              <a:latin typeface="Times New Roman" panose="02020603050405020304" pitchFamily="18" charset="0"/>
            </a:endParaRPr>
          </a:p>
        </p:txBody>
      </p:sp>
      <p:sp>
        <p:nvSpPr>
          <p:cNvPr id="4100" name="Text Box 2">
            <a:extLst>
              <a:ext uri="{FF2B5EF4-FFF2-40B4-BE49-F238E27FC236}">
                <a16:creationId xmlns:a16="http://schemas.microsoft.com/office/drawing/2014/main" id="{CCCBF2AC-799B-5F49-9FF2-F8C507C4F9F8}"/>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1" name="Text Box 3">
            <a:extLst>
              <a:ext uri="{FF2B5EF4-FFF2-40B4-BE49-F238E27FC236}">
                <a16:creationId xmlns:a16="http://schemas.microsoft.com/office/drawing/2014/main" id="{E6E25F02-E76D-2A4E-BA39-A068D098E236}"/>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
        <p:nvSpPr>
          <p:cNvPr id="2" name="Notes Placeholder 1">
            <a:extLst>
              <a:ext uri="{FF2B5EF4-FFF2-40B4-BE49-F238E27FC236}">
                <a16:creationId xmlns:a16="http://schemas.microsoft.com/office/drawing/2014/main" id="{3EB1B19F-9A30-3B43-8B1B-EC34384A79AF}"/>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4073310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2">
            <a:extLst>
              <a:ext uri="{FF2B5EF4-FFF2-40B4-BE49-F238E27FC236}">
                <a16:creationId xmlns:a16="http://schemas.microsoft.com/office/drawing/2014/main" id="{410959CB-CEA6-904C-B50A-A3008A88026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A6E54950-52BE-4743-9ED1-83479659C855}" type="slidenum">
              <a:rPr lang="pt-BR" altLang="en-US">
                <a:solidFill>
                  <a:srgbClr val="000000"/>
                </a:solidFill>
                <a:latin typeface="Times New Roman" panose="02020603050405020304" pitchFamily="18" charset="0"/>
              </a:rPr>
              <a:pPr>
                <a:lnSpc>
                  <a:spcPct val="95000"/>
                </a:lnSpc>
                <a:buClrTx/>
                <a:buFontTx/>
                <a:buNone/>
              </a:pPr>
              <a:t>15</a:t>
            </a:fld>
            <a:endParaRPr lang="pt-BR" altLang="en-US">
              <a:solidFill>
                <a:srgbClr val="000000"/>
              </a:solidFill>
              <a:latin typeface="Times New Roman" panose="02020603050405020304" pitchFamily="18" charset="0"/>
            </a:endParaRPr>
          </a:p>
        </p:txBody>
      </p:sp>
      <p:sp>
        <p:nvSpPr>
          <p:cNvPr id="16387" name="Text Box 1">
            <a:extLst>
              <a:ext uri="{FF2B5EF4-FFF2-40B4-BE49-F238E27FC236}">
                <a16:creationId xmlns:a16="http://schemas.microsoft.com/office/drawing/2014/main" id="{6B416B7C-C1A2-FB40-804E-2A70096C08C6}"/>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EC774BD-9C4D-0740-ADDF-588CA134F3D8}" type="slidenum">
              <a:rPr lang="pt-BR" altLang="en-US" sz="1400">
                <a:solidFill>
                  <a:srgbClr val="000000"/>
                </a:solidFill>
                <a:latin typeface="Times New Roman" panose="02020603050405020304" pitchFamily="18" charset="0"/>
              </a:rPr>
              <a:pPr algn="r" eaLnBrk="1">
                <a:lnSpc>
                  <a:spcPct val="95000"/>
                </a:lnSpc>
                <a:buClrTx/>
                <a:buFontTx/>
                <a:buNone/>
              </a:pPr>
              <a:t>15</a:t>
            </a:fld>
            <a:endParaRPr lang="pt-BR" altLang="en-US" sz="1400">
              <a:solidFill>
                <a:srgbClr val="000000"/>
              </a:solidFill>
              <a:latin typeface="Times New Roman" panose="02020603050405020304" pitchFamily="18" charset="0"/>
            </a:endParaRPr>
          </a:p>
        </p:txBody>
      </p:sp>
      <p:sp>
        <p:nvSpPr>
          <p:cNvPr id="16388" name="Text Box 2">
            <a:extLst>
              <a:ext uri="{FF2B5EF4-FFF2-40B4-BE49-F238E27FC236}">
                <a16:creationId xmlns:a16="http://schemas.microsoft.com/office/drawing/2014/main" id="{C01EF145-205E-CE4C-9CB6-96695CA7DE1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Text Box 3">
            <a:extLst>
              <a:ext uri="{FF2B5EF4-FFF2-40B4-BE49-F238E27FC236}">
                <a16:creationId xmlns:a16="http://schemas.microsoft.com/office/drawing/2014/main" id="{B5EAC70D-C4D8-D945-923B-8640C931D713}"/>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3772827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2">
            <a:extLst>
              <a:ext uri="{FF2B5EF4-FFF2-40B4-BE49-F238E27FC236}">
                <a16:creationId xmlns:a16="http://schemas.microsoft.com/office/drawing/2014/main" id="{410959CB-CEA6-904C-B50A-A3008A88026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A6E54950-52BE-4743-9ED1-83479659C855}" type="slidenum">
              <a:rPr lang="pt-BR" altLang="en-US">
                <a:solidFill>
                  <a:srgbClr val="000000"/>
                </a:solidFill>
                <a:latin typeface="Times New Roman" panose="02020603050405020304" pitchFamily="18" charset="0"/>
              </a:rPr>
              <a:pPr>
                <a:lnSpc>
                  <a:spcPct val="95000"/>
                </a:lnSpc>
                <a:buClrTx/>
                <a:buFontTx/>
                <a:buNone/>
              </a:pPr>
              <a:t>16</a:t>
            </a:fld>
            <a:endParaRPr lang="pt-BR" altLang="en-US">
              <a:solidFill>
                <a:srgbClr val="000000"/>
              </a:solidFill>
              <a:latin typeface="Times New Roman" panose="02020603050405020304" pitchFamily="18" charset="0"/>
            </a:endParaRPr>
          </a:p>
        </p:txBody>
      </p:sp>
      <p:sp>
        <p:nvSpPr>
          <p:cNvPr id="16387" name="Text Box 1">
            <a:extLst>
              <a:ext uri="{FF2B5EF4-FFF2-40B4-BE49-F238E27FC236}">
                <a16:creationId xmlns:a16="http://schemas.microsoft.com/office/drawing/2014/main" id="{6B416B7C-C1A2-FB40-804E-2A70096C08C6}"/>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EC774BD-9C4D-0740-ADDF-588CA134F3D8}" type="slidenum">
              <a:rPr lang="pt-BR" altLang="en-US" sz="1400">
                <a:solidFill>
                  <a:srgbClr val="000000"/>
                </a:solidFill>
                <a:latin typeface="Times New Roman" panose="02020603050405020304" pitchFamily="18" charset="0"/>
              </a:rPr>
              <a:pPr algn="r" eaLnBrk="1">
                <a:lnSpc>
                  <a:spcPct val="95000"/>
                </a:lnSpc>
                <a:buClrTx/>
                <a:buFontTx/>
                <a:buNone/>
              </a:pPr>
              <a:t>16</a:t>
            </a:fld>
            <a:endParaRPr lang="pt-BR" altLang="en-US" sz="1400">
              <a:solidFill>
                <a:srgbClr val="000000"/>
              </a:solidFill>
              <a:latin typeface="Times New Roman" panose="02020603050405020304" pitchFamily="18" charset="0"/>
            </a:endParaRPr>
          </a:p>
        </p:txBody>
      </p:sp>
      <p:sp>
        <p:nvSpPr>
          <p:cNvPr id="16388" name="Text Box 2">
            <a:extLst>
              <a:ext uri="{FF2B5EF4-FFF2-40B4-BE49-F238E27FC236}">
                <a16:creationId xmlns:a16="http://schemas.microsoft.com/office/drawing/2014/main" id="{C01EF145-205E-CE4C-9CB6-96695CA7DE1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Text Box 3">
            <a:extLst>
              <a:ext uri="{FF2B5EF4-FFF2-40B4-BE49-F238E27FC236}">
                <a16:creationId xmlns:a16="http://schemas.microsoft.com/office/drawing/2014/main" id="{B5EAC70D-C4D8-D945-923B-8640C931D713}"/>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
        <p:nvSpPr>
          <p:cNvPr id="2" name="Notes Placeholder 1">
            <a:extLst>
              <a:ext uri="{FF2B5EF4-FFF2-40B4-BE49-F238E27FC236}">
                <a16:creationId xmlns:a16="http://schemas.microsoft.com/office/drawing/2014/main" id="{85479A1C-06BC-DC41-ADF0-A9BA43EB4947}"/>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4057783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2">
            <a:extLst>
              <a:ext uri="{FF2B5EF4-FFF2-40B4-BE49-F238E27FC236}">
                <a16:creationId xmlns:a16="http://schemas.microsoft.com/office/drawing/2014/main" id="{ABDAB672-DFAB-004C-8F10-7380B068B28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CB3E4856-67A4-5943-A81C-17C057B5C7A3}" type="slidenum">
              <a:rPr lang="pt-BR" altLang="en-US">
                <a:solidFill>
                  <a:srgbClr val="000000"/>
                </a:solidFill>
                <a:latin typeface="Times New Roman" panose="02020603050405020304" pitchFamily="18" charset="0"/>
              </a:rPr>
              <a:pPr>
                <a:lnSpc>
                  <a:spcPct val="95000"/>
                </a:lnSpc>
                <a:buClrTx/>
                <a:buFontTx/>
                <a:buNone/>
              </a:pPr>
              <a:t>18</a:t>
            </a:fld>
            <a:endParaRPr lang="pt-BR" altLang="en-US">
              <a:solidFill>
                <a:srgbClr val="000000"/>
              </a:solidFill>
              <a:latin typeface="Times New Roman" panose="02020603050405020304" pitchFamily="18" charset="0"/>
            </a:endParaRPr>
          </a:p>
        </p:txBody>
      </p:sp>
      <p:sp>
        <p:nvSpPr>
          <p:cNvPr id="18435" name="Text Box 1">
            <a:extLst>
              <a:ext uri="{FF2B5EF4-FFF2-40B4-BE49-F238E27FC236}">
                <a16:creationId xmlns:a16="http://schemas.microsoft.com/office/drawing/2014/main" id="{895CB703-4AD7-AF45-8C72-AA9176A256B0}"/>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71B64089-49E9-CA45-A9B2-0A9AF08E76EB}" type="slidenum">
              <a:rPr lang="pt-BR" altLang="en-US" sz="1400">
                <a:solidFill>
                  <a:srgbClr val="000000"/>
                </a:solidFill>
                <a:latin typeface="Times New Roman" panose="02020603050405020304" pitchFamily="18" charset="0"/>
              </a:rPr>
              <a:pPr algn="r" eaLnBrk="1">
                <a:lnSpc>
                  <a:spcPct val="95000"/>
                </a:lnSpc>
                <a:buClrTx/>
                <a:buFontTx/>
                <a:buNone/>
              </a:pPr>
              <a:t>18</a:t>
            </a:fld>
            <a:endParaRPr lang="pt-BR" altLang="en-US" sz="1400">
              <a:solidFill>
                <a:srgbClr val="000000"/>
              </a:solidFill>
              <a:latin typeface="Times New Roman" panose="02020603050405020304" pitchFamily="18" charset="0"/>
            </a:endParaRPr>
          </a:p>
        </p:txBody>
      </p:sp>
      <p:sp>
        <p:nvSpPr>
          <p:cNvPr id="18436" name="Text Box 2">
            <a:extLst>
              <a:ext uri="{FF2B5EF4-FFF2-40B4-BE49-F238E27FC236}">
                <a16:creationId xmlns:a16="http://schemas.microsoft.com/office/drawing/2014/main" id="{E1D0897A-8448-FA46-B2D0-CBE433E5A15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7" name="Text Box 3">
            <a:extLst>
              <a:ext uri="{FF2B5EF4-FFF2-40B4-BE49-F238E27FC236}">
                <a16:creationId xmlns:a16="http://schemas.microsoft.com/office/drawing/2014/main" id="{EF7E0D30-7E2A-2C45-9423-5052659D78BF}"/>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
        <p:nvSpPr>
          <p:cNvPr id="2" name="Notes Placeholder 1">
            <a:extLst>
              <a:ext uri="{FF2B5EF4-FFF2-40B4-BE49-F238E27FC236}">
                <a16:creationId xmlns:a16="http://schemas.microsoft.com/office/drawing/2014/main" id="{E3E4B112-121E-E149-AF80-C3D3B69899C5}"/>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54323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2">
            <a:extLst>
              <a:ext uri="{FF2B5EF4-FFF2-40B4-BE49-F238E27FC236}">
                <a16:creationId xmlns:a16="http://schemas.microsoft.com/office/drawing/2014/main" id="{72DD06D6-193A-E542-B2FA-D02BF582809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18ADF191-CBA9-EC4C-B08F-1E8CB8ECDC27}" type="slidenum">
              <a:rPr lang="pt-BR" altLang="en-US">
                <a:solidFill>
                  <a:srgbClr val="000000"/>
                </a:solidFill>
                <a:latin typeface="Times New Roman" panose="02020603050405020304" pitchFamily="18" charset="0"/>
              </a:rPr>
              <a:pPr>
                <a:lnSpc>
                  <a:spcPct val="95000"/>
                </a:lnSpc>
                <a:buClrTx/>
                <a:buFontTx/>
                <a:buNone/>
              </a:pPr>
              <a:t>19</a:t>
            </a:fld>
            <a:endParaRPr lang="pt-BR" altLang="en-US">
              <a:solidFill>
                <a:srgbClr val="000000"/>
              </a:solidFill>
              <a:latin typeface="Times New Roman" panose="02020603050405020304" pitchFamily="18" charset="0"/>
            </a:endParaRPr>
          </a:p>
        </p:txBody>
      </p:sp>
      <p:sp>
        <p:nvSpPr>
          <p:cNvPr id="20483" name="Text Box 1">
            <a:extLst>
              <a:ext uri="{FF2B5EF4-FFF2-40B4-BE49-F238E27FC236}">
                <a16:creationId xmlns:a16="http://schemas.microsoft.com/office/drawing/2014/main" id="{3075370B-3CFC-DF42-BBA6-0B3C59F9577E}"/>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22F5564-03AB-9C42-86F1-DDA346C284EF}" type="slidenum">
              <a:rPr lang="pt-BR" altLang="en-US" sz="1400">
                <a:solidFill>
                  <a:srgbClr val="000000"/>
                </a:solidFill>
                <a:latin typeface="Times New Roman" panose="02020603050405020304" pitchFamily="18" charset="0"/>
              </a:rPr>
              <a:pPr algn="r" eaLnBrk="1">
                <a:lnSpc>
                  <a:spcPct val="95000"/>
                </a:lnSpc>
                <a:buClrTx/>
                <a:buFontTx/>
                <a:buNone/>
              </a:pPr>
              <a:t>19</a:t>
            </a:fld>
            <a:endParaRPr lang="pt-BR" altLang="en-US" sz="1400">
              <a:solidFill>
                <a:srgbClr val="000000"/>
              </a:solidFill>
              <a:latin typeface="Times New Roman" panose="02020603050405020304" pitchFamily="18" charset="0"/>
            </a:endParaRPr>
          </a:p>
        </p:txBody>
      </p:sp>
      <p:sp>
        <p:nvSpPr>
          <p:cNvPr id="20484" name="Text Box 2">
            <a:extLst>
              <a:ext uri="{FF2B5EF4-FFF2-40B4-BE49-F238E27FC236}">
                <a16:creationId xmlns:a16="http://schemas.microsoft.com/office/drawing/2014/main" id="{543CE70A-9148-DE4B-BAD7-393B637C8498}"/>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5" name="Text Box 3">
            <a:extLst>
              <a:ext uri="{FF2B5EF4-FFF2-40B4-BE49-F238E27FC236}">
                <a16:creationId xmlns:a16="http://schemas.microsoft.com/office/drawing/2014/main" id="{44905073-B333-C745-9FF5-38C45B6B52A1}"/>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2306648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2">
            <a:extLst>
              <a:ext uri="{FF2B5EF4-FFF2-40B4-BE49-F238E27FC236}">
                <a16:creationId xmlns:a16="http://schemas.microsoft.com/office/drawing/2014/main" id="{5252EB79-C376-1D46-A8BC-3465C2C11A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6E9350F2-E4BE-7843-A1E3-8BC82E4FBF14}" type="slidenum">
              <a:rPr lang="pt-BR" altLang="en-US">
                <a:solidFill>
                  <a:srgbClr val="000000"/>
                </a:solidFill>
                <a:latin typeface="Times New Roman" panose="02020603050405020304" pitchFamily="18" charset="0"/>
              </a:rPr>
              <a:pPr>
                <a:lnSpc>
                  <a:spcPct val="95000"/>
                </a:lnSpc>
                <a:buClrTx/>
                <a:buFontTx/>
                <a:buNone/>
              </a:pPr>
              <a:t>20</a:t>
            </a:fld>
            <a:endParaRPr lang="pt-BR" altLang="en-US">
              <a:solidFill>
                <a:srgbClr val="000000"/>
              </a:solidFill>
              <a:latin typeface="Times New Roman" panose="02020603050405020304" pitchFamily="18" charset="0"/>
            </a:endParaRPr>
          </a:p>
        </p:txBody>
      </p:sp>
      <p:sp>
        <p:nvSpPr>
          <p:cNvPr id="22531" name="Text Box 1">
            <a:extLst>
              <a:ext uri="{FF2B5EF4-FFF2-40B4-BE49-F238E27FC236}">
                <a16:creationId xmlns:a16="http://schemas.microsoft.com/office/drawing/2014/main" id="{31EDA14D-A6F9-9548-B611-83B594D37166}"/>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84A6923-6FE5-A548-BF0B-1CC134B3BD98}" type="slidenum">
              <a:rPr lang="pt-BR" altLang="en-US" sz="1400">
                <a:solidFill>
                  <a:srgbClr val="000000"/>
                </a:solidFill>
                <a:latin typeface="Times New Roman" panose="02020603050405020304" pitchFamily="18" charset="0"/>
              </a:rPr>
              <a:pPr algn="r" eaLnBrk="1">
                <a:lnSpc>
                  <a:spcPct val="95000"/>
                </a:lnSpc>
                <a:buClrTx/>
                <a:buFontTx/>
                <a:buNone/>
              </a:pPr>
              <a:t>20</a:t>
            </a:fld>
            <a:endParaRPr lang="pt-BR" altLang="en-US" sz="1400">
              <a:solidFill>
                <a:srgbClr val="000000"/>
              </a:solidFill>
              <a:latin typeface="Times New Roman" panose="02020603050405020304" pitchFamily="18" charset="0"/>
            </a:endParaRPr>
          </a:p>
        </p:txBody>
      </p:sp>
      <p:sp>
        <p:nvSpPr>
          <p:cNvPr id="22532" name="Text Box 2">
            <a:extLst>
              <a:ext uri="{FF2B5EF4-FFF2-40B4-BE49-F238E27FC236}">
                <a16:creationId xmlns:a16="http://schemas.microsoft.com/office/drawing/2014/main" id="{86CA10E8-FA4C-F54C-8792-267710E6C67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Text Box 3">
            <a:extLst>
              <a:ext uri="{FF2B5EF4-FFF2-40B4-BE49-F238E27FC236}">
                <a16:creationId xmlns:a16="http://schemas.microsoft.com/office/drawing/2014/main" id="{415B2CDD-592E-7240-BB17-A98CAC077BBF}"/>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3194947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2">
            <a:extLst>
              <a:ext uri="{FF2B5EF4-FFF2-40B4-BE49-F238E27FC236}">
                <a16:creationId xmlns:a16="http://schemas.microsoft.com/office/drawing/2014/main" id="{932553E5-1B7A-FB4A-9672-A6F6CD8D217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9D2F7232-EE5A-AD4F-8AE4-F90D05C8DBBB}" type="slidenum">
              <a:rPr lang="pt-BR" altLang="en-US">
                <a:solidFill>
                  <a:srgbClr val="000000"/>
                </a:solidFill>
                <a:latin typeface="Times New Roman" panose="02020603050405020304" pitchFamily="18" charset="0"/>
              </a:rPr>
              <a:pPr>
                <a:lnSpc>
                  <a:spcPct val="95000"/>
                </a:lnSpc>
                <a:buClrTx/>
                <a:buFontTx/>
                <a:buNone/>
              </a:pPr>
              <a:t>21</a:t>
            </a:fld>
            <a:endParaRPr lang="pt-BR" altLang="en-US">
              <a:solidFill>
                <a:srgbClr val="000000"/>
              </a:solidFill>
              <a:latin typeface="Times New Roman" panose="02020603050405020304" pitchFamily="18" charset="0"/>
            </a:endParaRPr>
          </a:p>
        </p:txBody>
      </p:sp>
      <p:sp>
        <p:nvSpPr>
          <p:cNvPr id="26627" name="Text Box 1">
            <a:extLst>
              <a:ext uri="{FF2B5EF4-FFF2-40B4-BE49-F238E27FC236}">
                <a16:creationId xmlns:a16="http://schemas.microsoft.com/office/drawing/2014/main" id="{79A9FF61-4702-B248-9988-581C82991A7A}"/>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EAA7E969-48F9-B14B-9572-3744DE3A7CFF}" type="slidenum">
              <a:rPr lang="pt-BR" altLang="en-US" sz="1400">
                <a:solidFill>
                  <a:srgbClr val="000000"/>
                </a:solidFill>
                <a:latin typeface="Times New Roman" panose="02020603050405020304" pitchFamily="18" charset="0"/>
              </a:rPr>
              <a:pPr algn="r" eaLnBrk="1">
                <a:lnSpc>
                  <a:spcPct val="95000"/>
                </a:lnSpc>
                <a:buClrTx/>
                <a:buFontTx/>
                <a:buNone/>
              </a:pPr>
              <a:t>21</a:t>
            </a:fld>
            <a:endParaRPr lang="pt-BR" altLang="en-US" sz="1400">
              <a:solidFill>
                <a:srgbClr val="000000"/>
              </a:solidFill>
              <a:latin typeface="Times New Roman" panose="02020603050405020304" pitchFamily="18" charset="0"/>
            </a:endParaRPr>
          </a:p>
        </p:txBody>
      </p:sp>
      <p:sp>
        <p:nvSpPr>
          <p:cNvPr id="26628" name="Text Box 2">
            <a:extLst>
              <a:ext uri="{FF2B5EF4-FFF2-40B4-BE49-F238E27FC236}">
                <a16:creationId xmlns:a16="http://schemas.microsoft.com/office/drawing/2014/main" id="{788BDC26-0700-A94C-A9CE-2BFE7285099C}"/>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9" name="Text Box 3">
            <a:extLst>
              <a:ext uri="{FF2B5EF4-FFF2-40B4-BE49-F238E27FC236}">
                <a16:creationId xmlns:a16="http://schemas.microsoft.com/office/drawing/2014/main" id="{24AA5D6A-14D8-7343-8386-E32A70E5F2A9}"/>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
        <p:nvSpPr>
          <p:cNvPr id="2" name="Notes Placeholder 1">
            <a:extLst>
              <a:ext uri="{FF2B5EF4-FFF2-40B4-BE49-F238E27FC236}">
                <a16:creationId xmlns:a16="http://schemas.microsoft.com/office/drawing/2014/main" id="{C44D556D-7B1C-A848-AF3A-461AA4CF60F7}"/>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4155047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2">
            <a:extLst>
              <a:ext uri="{FF2B5EF4-FFF2-40B4-BE49-F238E27FC236}">
                <a16:creationId xmlns:a16="http://schemas.microsoft.com/office/drawing/2014/main" id="{F4F9B653-0382-F646-836C-07021628BCC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A650B525-927C-8940-AB5D-E647AD8CDD16}" type="slidenum">
              <a:rPr lang="pt-BR" altLang="en-US">
                <a:solidFill>
                  <a:srgbClr val="000000"/>
                </a:solidFill>
                <a:latin typeface="Times New Roman" panose="02020603050405020304" pitchFamily="18" charset="0"/>
              </a:rPr>
              <a:pPr>
                <a:lnSpc>
                  <a:spcPct val="95000"/>
                </a:lnSpc>
                <a:buClrTx/>
                <a:buFontTx/>
                <a:buNone/>
              </a:pPr>
              <a:t>22</a:t>
            </a:fld>
            <a:endParaRPr lang="pt-BR" altLang="en-US">
              <a:solidFill>
                <a:srgbClr val="000000"/>
              </a:solidFill>
              <a:latin typeface="Times New Roman" panose="02020603050405020304" pitchFamily="18" charset="0"/>
            </a:endParaRPr>
          </a:p>
        </p:txBody>
      </p:sp>
      <p:sp>
        <p:nvSpPr>
          <p:cNvPr id="32771" name="Text Box 1">
            <a:extLst>
              <a:ext uri="{FF2B5EF4-FFF2-40B4-BE49-F238E27FC236}">
                <a16:creationId xmlns:a16="http://schemas.microsoft.com/office/drawing/2014/main" id="{454226EF-6E65-3241-98A2-E1C77709DC15}"/>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53F43835-E15E-9C4F-A626-7B307EBA6FEA}" type="slidenum">
              <a:rPr lang="pt-BR" altLang="en-US" sz="1400">
                <a:solidFill>
                  <a:srgbClr val="000000"/>
                </a:solidFill>
                <a:latin typeface="Times New Roman" panose="02020603050405020304" pitchFamily="18" charset="0"/>
              </a:rPr>
              <a:pPr algn="r" eaLnBrk="1">
                <a:lnSpc>
                  <a:spcPct val="95000"/>
                </a:lnSpc>
                <a:buClrTx/>
                <a:buFontTx/>
                <a:buNone/>
              </a:pPr>
              <a:t>22</a:t>
            </a:fld>
            <a:endParaRPr lang="pt-BR" altLang="en-US" sz="1400">
              <a:solidFill>
                <a:srgbClr val="000000"/>
              </a:solidFill>
              <a:latin typeface="Times New Roman" panose="02020603050405020304" pitchFamily="18" charset="0"/>
            </a:endParaRPr>
          </a:p>
        </p:txBody>
      </p:sp>
      <p:sp>
        <p:nvSpPr>
          <p:cNvPr id="32772" name="Text Box 2">
            <a:extLst>
              <a:ext uri="{FF2B5EF4-FFF2-40B4-BE49-F238E27FC236}">
                <a16:creationId xmlns:a16="http://schemas.microsoft.com/office/drawing/2014/main" id="{74A674FE-9904-8942-9221-4D97D427B68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3" name="Text Box 3">
            <a:extLst>
              <a:ext uri="{FF2B5EF4-FFF2-40B4-BE49-F238E27FC236}">
                <a16:creationId xmlns:a16="http://schemas.microsoft.com/office/drawing/2014/main" id="{A2A40674-4A67-9D48-9525-8AFA66A93AEB}"/>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2676246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2">
            <a:extLst>
              <a:ext uri="{FF2B5EF4-FFF2-40B4-BE49-F238E27FC236}">
                <a16:creationId xmlns:a16="http://schemas.microsoft.com/office/drawing/2014/main" id="{1B34F253-BD22-9544-AC01-654376709FD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FD491D1B-B1F6-5C46-90C2-90EB32CD2F5A}" type="slidenum">
              <a:rPr lang="pt-BR" altLang="en-US">
                <a:solidFill>
                  <a:srgbClr val="000000"/>
                </a:solidFill>
                <a:latin typeface="Times New Roman" panose="02020603050405020304" pitchFamily="18" charset="0"/>
              </a:rPr>
              <a:pPr>
                <a:lnSpc>
                  <a:spcPct val="95000"/>
                </a:lnSpc>
                <a:buClrTx/>
                <a:buFontTx/>
                <a:buNone/>
              </a:pPr>
              <a:t>23</a:t>
            </a:fld>
            <a:endParaRPr lang="pt-BR" altLang="en-US">
              <a:solidFill>
                <a:srgbClr val="000000"/>
              </a:solidFill>
              <a:latin typeface="Times New Roman" panose="02020603050405020304" pitchFamily="18" charset="0"/>
            </a:endParaRPr>
          </a:p>
        </p:txBody>
      </p:sp>
      <p:sp>
        <p:nvSpPr>
          <p:cNvPr id="34819" name="Text Box 1">
            <a:extLst>
              <a:ext uri="{FF2B5EF4-FFF2-40B4-BE49-F238E27FC236}">
                <a16:creationId xmlns:a16="http://schemas.microsoft.com/office/drawing/2014/main" id="{C28B5BEB-51C6-6A45-935C-3C23A79E4B9B}"/>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5331B24-75DF-5D47-A6BF-5AC8A520CB57}" type="slidenum">
              <a:rPr lang="pt-BR" altLang="en-US" sz="1400">
                <a:solidFill>
                  <a:srgbClr val="000000"/>
                </a:solidFill>
                <a:latin typeface="Times New Roman" panose="02020603050405020304" pitchFamily="18" charset="0"/>
              </a:rPr>
              <a:pPr algn="r" eaLnBrk="1">
                <a:lnSpc>
                  <a:spcPct val="95000"/>
                </a:lnSpc>
                <a:buClrTx/>
                <a:buFontTx/>
                <a:buNone/>
              </a:pPr>
              <a:t>23</a:t>
            </a:fld>
            <a:endParaRPr lang="pt-BR" altLang="en-US" sz="1400">
              <a:solidFill>
                <a:srgbClr val="000000"/>
              </a:solidFill>
              <a:latin typeface="Times New Roman" panose="02020603050405020304" pitchFamily="18" charset="0"/>
            </a:endParaRPr>
          </a:p>
        </p:txBody>
      </p:sp>
      <p:sp>
        <p:nvSpPr>
          <p:cNvPr id="34820" name="Text Box 2">
            <a:extLst>
              <a:ext uri="{FF2B5EF4-FFF2-40B4-BE49-F238E27FC236}">
                <a16:creationId xmlns:a16="http://schemas.microsoft.com/office/drawing/2014/main" id="{F657FD56-C621-674D-90C1-E9A874B49D1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a:extLst>
              <a:ext uri="{FF2B5EF4-FFF2-40B4-BE49-F238E27FC236}">
                <a16:creationId xmlns:a16="http://schemas.microsoft.com/office/drawing/2014/main" id="{F5FB895A-F79F-3945-B2A3-18E64419C979}"/>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3622018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2">
            <a:extLst>
              <a:ext uri="{FF2B5EF4-FFF2-40B4-BE49-F238E27FC236}">
                <a16:creationId xmlns:a16="http://schemas.microsoft.com/office/drawing/2014/main" id="{86D3A7AC-DAB0-F346-BEB2-B5F2EA749F0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865B1268-FB7A-CE47-9812-3C1251C08CB8}" type="slidenum">
              <a:rPr lang="pt-BR" altLang="en-US">
                <a:solidFill>
                  <a:srgbClr val="000000"/>
                </a:solidFill>
                <a:latin typeface="Times New Roman" panose="02020603050405020304" pitchFamily="18" charset="0"/>
              </a:rPr>
              <a:pPr>
                <a:lnSpc>
                  <a:spcPct val="95000"/>
                </a:lnSpc>
                <a:buClrTx/>
                <a:buFontTx/>
                <a:buNone/>
              </a:pPr>
              <a:t>24</a:t>
            </a:fld>
            <a:endParaRPr lang="pt-BR" altLang="en-US">
              <a:solidFill>
                <a:srgbClr val="000000"/>
              </a:solidFill>
              <a:latin typeface="Times New Roman" panose="02020603050405020304" pitchFamily="18" charset="0"/>
            </a:endParaRPr>
          </a:p>
        </p:txBody>
      </p:sp>
      <p:sp>
        <p:nvSpPr>
          <p:cNvPr id="36867" name="Text Box 1">
            <a:extLst>
              <a:ext uri="{FF2B5EF4-FFF2-40B4-BE49-F238E27FC236}">
                <a16:creationId xmlns:a16="http://schemas.microsoft.com/office/drawing/2014/main" id="{3D69F529-C2A3-D142-962B-60E3A6F856DF}"/>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C21FBCB2-63F0-A649-862E-DC7036442D9D}" type="slidenum">
              <a:rPr lang="pt-BR" altLang="en-US" sz="1400">
                <a:solidFill>
                  <a:srgbClr val="000000"/>
                </a:solidFill>
                <a:latin typeface="Times New Roman" panose="02020603050405020304" pitchFamily="18" charset="0"/>
              </a:rPr>
              <a:pPr algn="r" eaLnBrk="1">
                <a:lnSpc>
                  <a:spcPct val="95000"/>
                </a:lnSpc>
                <a:buClrTx/>
                <a:buFontTx/>
                <a:buNone/>
              </a:pPr>
              <a:t>24</a:t>
            </a:fld>
            <a:endParaRPr lang="pt-BR" altLang="en-US" sz="1400">
              <a:solidFill>
                <a:srgbClr val="000000"/>
              </a:solidFill>
              <a:latin typeface="Times New Roman" panose="02020603050405020304" pitchFamily="18" charset="0"/>
            </a:endParaRPr>
          </a:p>
        </p:txBody>
      </p:sp>
      <p:sp>
        <p:nvSpPr>
          <p:cNvPr id="36868" name="Text Box 2">
            <a:extLst>
              <a:ext uri="{FF2B5EF4-FFF2-40B4-BE49-F238E27FC236}">
                <a16:creationId xmlns:a16="http://schemas.microsoft.com/office/drawing/2014/main" id="{48644971-3846-434E-98A0-4AD278F39B2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9" name="Text Box 3">
            <a:extLst>
              <a:ext uri="{FF2B5EF4-FFF2-40B4-BE49-F238E27FC236}">
                <a16:creationId xmlns:a16="http://schemas.microsoft.com/office/drawing/2014/main" id="{05BCDE33-2E19-2243-B993-B2D4D1F74BD2}"/>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1478263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2">
            <a:extLst>
              <a:ext uri="{FF2B5EF4-FFF2-40B4-BE49-F238E27FC236}">
                <a16:creationId xmlns:a16="http://schemas.microsoft.com/office/drawing/2014/main" id="{9B78BE27-3C56-9843-B685-F03AE4A18A2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5B028E9D-7C1E-A841-BFBD-85E690AD7026}" type="slidenum">
              <a:rPr lang="pt-BR" altLang="en-US">
                <a:solidFill>
                  <a:srgbClr val="000000"/>
                </a:solidFill>
                <a:latin typeface="Times New Roman" panose="02020603050405020304" pitchFamily="18" charset="0"/>
              </a:rPr>
              <a:pPr>
                <a:lnSpc>
                  <a:spcPct val="95000"/>
                </a:lnSpc>
                <a:buClrTx/>
                <a:buFontTx/>
                <a:buNone/>
              </a:pPr>
              <a:t>25</a:t>
            </a:fld>
            <a:endParaRPr lang="pt-BR" altLang="en-US">
              <a:solidFill>
                <a:srgbClr val="000000"/>
              </a:solidFill>
              <a:latin typeface="Times New Roman" panose="02020603050405020304" pitchFamily="18" charset="0"/>
            </a:endParaRPr>
          </a:p>
        </p:txBody>
      </p:sp>
      <p:sp>
        <p:nvSpPr>
          <p:cNvPr id="38915" name="Text Box 1">
            <a:extLst>
              <a:ext uri="{FF2B5EF4-FFF2-40B4-BE49-F238E27FC236}">
                <a16:creationId xmlns:a16="http://schemas.microsoft.com/office/drawing/2014/main" id="{1D5D394F-C266-6B45-81BE-31D265E19981}"/>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A4EF7CCE-F0DB-F24B-A6F1-41077E3F9D9B}" type="slidenum">
              <a:rPr lang="pt-BR" altLang="en-US" sz="1400">
                <a:solidFill>
                  <a:srgbClr val="000000"/>
                </a:solidFill>
                <a:latin typeface="Times New Roman" panose="02020603050405020304" pitchFamily="18" charset="0"/>
              </a:rPr>
              <a:pPr algn="r" eaLnBrk="1">
                <a:lnSpc>
                  <a:spcPct val="95000"/>
                </a:lnSpc>
                <a:buClrTx/>
                <a:buFontTx/>
                <a:buNone/>
              </a:pPr>
              <a:t>25</a:t>
            </a:fld>
            <a:endParaRPr lang="pt-BR" altLang="en-US" sz="1400">
              <a:solidFill>
                <a:srgbClr val="000000"/>
              </a:solidFill>
              <a:latin typeface="Times New Roman" panose="02020603050405020304" pitchFamily="18" charset="0"/>
            </a:endParaRPr>
          </a:p>
        </p:txBody>
      </p:sp>
      <p:sp>
        <p:nvSpPr>
          <p:cNvPr id="38916" name="Text Box 2">
            <a:extLst>
              <a:ext uri="{FF2B5EF4-FFF2-40B4-BE49-F238E27FC236}">
                <a16:creationId xmlns:a16="http://schemas.microsoft.com/office/drawing/2014/main" id="{68BC4F48-A5C3-214A-9B6B-558C9CEE6C3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Text Box 3">
            <a:extLst>
              <a:ext uri="{FF2B5EF4-FFF2-40B4-BE49-F238E27FC236}">
                <a16:creationId xmlns:a16="http://schemas.microsoft.com/office/drawing/2014/main" id="{27816A17-8F55-9241-A564-FAFDE110E0C1}"/>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346913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2">
            <a:extLst>
              <a:ext uri="{FF2B5EF4-FFF2-40B4-BE49-F238E27FC236}">
                <a16:creationId xmlns:a16="http://schemas.microsoft.com/office/drawing/2014/main" id="{5C8B883C-549B-9F41-9CB6-E35B952EEC3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64F05A41-CAC5-FD4B-B368-70061A4C6240}" type="slidenum">
              <a:rPr lang="pt-BR" altLang="en-US">
                <a:solidFill>
                  <a:srgbClr val="000000"/>
                </a:solidFill>
                <a:latin typeface="Times New Roman" panose="02020603050405020304" pitchFamily="18" charset="0"/>
              </a:rPr>
              <a:pPr>
                <a:lnSpc>
                  <a:spcPct val="95000"/>
                </a:lnSpc>
                <a:buClrTx/>
                <a:buFontTx/>
                <a:buNone/>
              </a:pPr>
              <a:t>7</a:t>
            </a:fld>
            <a:endParaRPr lang="pt-BR" altLang="en-US">
              <a:solidFill>
                <a:srgbClr val="000000"/>
              </a:solidFill>
              <a:latin typeface="Times New Roman" panose="02020603050405020304" pitchFamily="18" charset="0"/>
            </a:endParaRPr>
          </a:p>
        </p:txBody>
      </p:sp>
      <p:sp>
        <p:nvSpPr>
          <p:cNvPr id="6147" name="Text Box 1">
            <a:extLst>
              <a:ext uri="{FF2B5EF4-FFF2-40B4-BE49-F238E27FC236}">
                <a16:creationId xmlns:a16="http://schemas.microsoft.com/office/drawing/2014/main" id="{549340D4-8269-DE41-93EF-F8BA75192C6F}"/>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D8C0E142-702C-6149-AE94-665C3F8BADB8}" type="slidenum">
              <a:rPr lang="pt-BR" altLang="en-US" sz="1400">
                <a:solidFill>
                  <a:srgbClr val="000000"/>
                </a:solidFill>
                <a:latin typeface="Times New Roman" panose="02020603050405020304" pitchFamily="18" charset="0"/>
              </a:rPr>
              <a:pPr algn="r" eaLnBrk="1">
                <a:lnSpc>
                  <a:spcPct val="95000"/>
                </a:lnSpc>
                <a:buClrTx/>
                <a:buFontTx/>
                <a:buNone/>
              </a:pPr>
              <a:t>7</a:t>
            </a:fld>
            <a:endParaRPr lang="pt-BR" altLang="en-US" sz="1400">
              <a:solidFill>
                <a:srgbClr val="000000"/>
              </a:solidFill>
              <a:latin typeface="Times New Roman" panose="02020603050405020304" pitchFamily="18" charset="0"/>
            </a:endParaRPr>
          </a:p>
        </p:txBody>
      </p:sp>
      <p:sp>
        <p:nvSpPr>
          <p:cNvPr id="6148" name="Text Box 2">
            <a:extLst>
              <a:ext uri="{FF2B5EF4-FFF2-40B4-BE49-F238E27FC236}">
                <a16:creationId xmlns:a16="http://schemas.microsoft.com/office/drawing/2014/main" id="{E8B4ADEF-69FB-DE4C-9778-580CBE8FAAB5}"/>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9" name="Text Box 3">
            <a:extLst>
              <a:ext uri="{FF2B5EF4-FFF2-40B4-BE49-F238E27FC236}">
                <a16:creationId xmlns:a16="http://schemas.microsoft.com/office/drawing/2014/main" id="{CB7CBB7C-8EA3-7442-BCFF-5B1CEE24C7F2}"/>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
        <p:nvSpPr>
          <p:cNvPr id="2" name="Notes Placeholder 1">
            <a:extLst>
              <a:ext uri="{FF2B5EF4-FFF2-40B4-BE49-F238E27FC236}">
                <a16:creationId xmlns:a16="http://schemas.microsoft.com/office/drawing/2014/main" id="{D7081B03-3940-7C4E-9BA2-6B14B723E8A4}"/>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2244649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2">
            <a:extLst>
              <a:ext uri="{FF2B5EF4-FFF2-40B4-BE49-F238E27FC236}">
                <a16:creationId xmlns:a16="http://schemas.microsoft.com/office/drawing/2014/main" id="{CE37187F-DB98-8947-B610-1B2701D25F0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E7871CD7-E36B-2542-8D73-B0B7C96C9869}" type="slidenum">
              <a:rPr lang="pt-BR" altLang="en-US">
                <a:solidFill>
                  <a:srgbClr val="000000"/>
                </a:solidFill>
                <a:latin typeface="Times New Roman" panose="02020603050405020304" pitchFamily="18" charset="0"/>
              </a:rPr>
              <a:pPr>
                <a:lnSpc>
                  <a:spcPct val="95000"/>
                </a:lnSpc>
                <a:buClrTx/>
                <a:buFontTx/>
                <a:buNone/>
              </a:pPr>
              <a:t>26</a:t>
            </a:fld>
            <a:endParaRPr lang="pt-BR" altLang="en-US">
              <a:solidFill>
                <a:srgbClr val="000000"/>
              </a:solidFill>
              <a:latin typeface="Times New Roman" panose="02020603050405020304" pitchFamily="18" charset="0"/>
            </a:endParaRPr>
          </a:p>
        </p:txBody>
      </p:sp>
      <p:sp>
        <p:nvSpPr>
          <p:cNvPr id="40963" name="Text Box 1">
            <a:extLst>
              <a:ext uri="{FF2B5EF4-FFF2-40B4-BE49-F238E27FC236}">
                <a16:creationId xmlns:a16="http://schemas.microsoft.com/office/drawing/2014/main" id="{482BC4B1-159A-1D4E-B22D-DE60D905F016}"/>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C4BE8002-7057-C044-BB6A-3F9EC8FE10F3}" type="slidenum">
              <a:rPr lang="pt-BR" altLang="en-US" sz="1400">
                <a:solidFill>
                  <a:srgbClr val="000000"/>
                </a:solidFill>
                <a:latin typeface="Times New Roman" panose="02020603050405020304" pitchFamily="18" charset="0"/>
              </a:rPr>
              <a:pPr algn="r" eaLnBrk="1">
                <a:lnSpc>
                  <a:spcPct val="95000"/>
                </a:lnSpc>
                <a:buClrTx/>
                <a:buFontTx/>
                <a:buNone/>
              </a:pPr>
              <a:t>26</a:t>
            </a:fld>
            <a:endParaRPr lang="pt-BR" altLang="en-US" sz="1400">
              <a:solidFill>
                <a:srgbClr val="000000"/>
              </a:solidFill>
              <a:latin typeface="Times New Roman" panose="02020603050405020304" pitchFamily="18" charset="0"/>
            </a:endParaRPr>
          </a:p>
        </p:txBody>
      </p:sp>
      <p:sp>
        <p:nvSpPr>
          <p:cNvPr id="40964" name="Text Box 2">
            <a:extLst>
              <a:ext uri="{FF2B5EF4-FFF2-40B4-BE49-F238E27FC236}">
                <a16:creationId xmlns:a16="http://schemas.microsoft.com/office/drawing/2014/main" id="{AEBE640A-AA7A-114A-B035-62945BB0279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5" name="Text Box 3">
            <a:extLst>
              <a:ext uri="{FF2B5EF4-FFF2-40B4-BE49-F238E27FC236}">
                <a16:creationId xmlns:a16="http://schemas.microsoft.com/office/drawing/2014/main" id="{FA4C8264-1E12-1440-85F8-CA530A947FFD}"/>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
        <p:nvSpPr>
          <p:cNvPr id="2" name="Notes Placeholder 1">
            <a:extLst>
              <a:ext uri="{FF2B5EF4-FFF2-40B4-BE49-F238E27FC236}">
                <a16:creationId xmlns:a16="http://schemas.microsoft.com/office/drawing/2014/main" id="{E1B0A221-37BD-CF47-B888-042FFA43CA7F}"/>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1467966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560581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3038802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793001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584684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1034564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4022273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563030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2899974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164419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2">
            <a:extLst>
              <a:ext uri="{FF2B5EF4-FFF2-40B4-BE49-F238E27FC236}">
                <a16:creationId xmlns:a16="http://schemas.microsoft.com/office/drawing/2014/main" id="{B916DD4E-4A8B-E041-B430-F40BD4ADF82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991CD755-D4DA-F94D-A4E1-448B428D012E}" type="slidenum">
              <a:rPr lang="pt-BR" altLang="en-US">
                <a:solidFill>
                  <a:srgbClr val="000000"/>
                </a:solidFill>
                <a:latin typeface="Times New Roman" panose="02020603050405020304" pitchFamily="18" charset="0"/>
              </a:rPr>
              <a:pPr>
                <a:lnSpc>
                  <a:spcPct val="95000"/>
                </a:lnSpc>
                <a:buClrTx/>
                <a:buFontTx/>
                <a:buNone/>
              </a:pPr>
              <a:t>8</a:t>
            </a:fld>
            <a:endParaRPr lang="pt-BR" altLang="en-US">
              <a:solidFill>
                <a:srgbClr val="000000"/>
              </a:solidFill>
              <a:latin typeface="Times New Roman" panose="02020603050405020304" pitchFamily="18" charset="0"/>
            </a:endParaRPr>
          </a:p>
        </p:txBody>
      </p:sp>
      <p:sp>
        <p:nvSpPr>
          <p:cNvPr id="10243" name="Text Box 1">
            <a:extLst>
              <a:ext uri="{FF2B5EF4-FFF2-40B4-BE49-F238E27FC236}">
                <a16:creationId xmlns:a16="http://schemas.microsoft.com/office/drawing/2014/main" id="{B5772B9D-C529-5540-A250-4DC190491A82}"/>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5AD3E63D-DDC2-044B-9772-23F53BC8179F}" type="slidenum">
              <a:rPr lang="pt-BR" altLang="en-US" sz="1400">
                <a:solidFill>
                  <a:srgbClr val="000000"/>
                </a:solidFill>
                <a:latin typeface="Times New Roman" panose="02020603050405020304" pitchFamily="18" charset="0"/>
              </a:rPr>
              <a:pPr algn="r" eaLnBrk="1">
                <a:lnSpc>
                  <a:spcPct val="95000"/>
                </a:lnSpc>
                <a:buClrTx/>
                <a:buFontTx/>
                <a:buNone/>
              </a:pPr>
              <a:t>8</a:t>
            </a:fld>
            <a:endParaRPr lang="pt-BR" altLang="en-US" sz="1400">
              <a:solidFill>
                <a:srgbClr val="000000"/>
              </a:solidFill>
              <a:latin typeface="Times New Roman" panose="02020603050405020304" pitchFamily="18" charset="0"/>
            </a:endParaRPr>
          </a:p>
        </p:txBody>
      </p:sp>
      <p:sp>
        <p:nvSpPr>
          <p:cNvPr id="10244" name="Text Box 2">
            <a:extLst>
              <a:ext uri="{FF2B5EF4-FFF2-40B4-BE49-F238E27FC236}">
                <a16:creationId xmlns:a16="http://schemas.microsoft.com/office/drawing/2014/main" id="{1C45C25A-B492-4C4D-82D5-9508A1DA1BA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Text Box 3">
            <a:extLst>
              <a:ext uri="{FF2B5EF4-FFF2-40B4-BE49-F238E27FC236}">
                <a16:creationId xmlns:a16="http://schemas.microsoft.com/office/drawing/2014/main" id="{A4E608BE-C181-A048-A346-828626FC3122}"/>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3014348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38980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2">
            <a:extLst>
              <a:ext uri="{FF2B5EF4-FFF2-40B4-BE49-F238E27FC236}">
                <a16:creationId xmlns:a16="http://schemas.microsoft.com/office/drawing/2014/main" id="{410959CB-CEA6-904C-B50A-A3008A88026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A6E54950-52BE-4743-9ED1-83479659C855}" type="slidenum">
              <a:rPr lang="pt-BR" altLang="en-US">
                <a:solidFill>
                  <a:srgbClr val="000000"/>
                </a:solidFill>
                <a:latin typeface="Times New Roman" panose="02020603050405020304" pitchFamily="18" charset="0"/>
              </a:rPr>
              <a:pPr>
                <a:lnSpc>
                  <a:spcPct val="95000"/>
                </a:lnSpc>
                <a:buClrTx/>
                <a:buFontTx/>
                <a:buNone/>
              </a:pPr>
              <a:t>9</a:t>
            </a:fld>
            <a:endParaRPr lang="pt-BR" altLang="en-US">
              <a:solidFill>
                <a:srgbClr val="000000"/>
              </a:solidFill>
              <a:latin typeface="Times New Roman" panose="02020603050405020304" pitchFamily="18" charset="0"/>
            </a:endParaRPr>
          </a:p>
        </p:txBody>
      </p:sp>
      <p:sp>
        <p:nvSpPr>
          <p:cNvPr id="16387" name="Text Box 1">
            <a:extLst>
              <a:ext uri="{FF2B5EF4-FFF2-40B4-BE49-F238E27FC236}">
                <a16:creationId xmlns:a16="http://schemas.microsoft.com/office/drawing/2014/main" id="{6B416B7C-C1A2-FB40-804E-2A70096C08C6}"/>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EC774BD-9C4D-0740-ADDF-588CA134F3D8}" type="slidenum">
              <a:rPr lang="pt-BR" altLang="en-US" sz="1400">
                <a:solidFill>
                  <a:srgbClr val="000000"/>
                </a:solidFill>
                <a:latin typeface="Times New Roman" panose="02020603050405020304" pitchFamily="18" charset="0"/>
              </a:rPr>
              <a:pPr algn="r" eaLnBrk="1">
                <a:lnSpc>
                  <a:spcPct val="95000"/>
                </a:lnSpc>
                <a:buClrTx/>
                <a:buFontTx/>
                <a:buNone/>
              </a:pPr>
              <a:t>9</a:t>
            </a:fld>
            <a:endParaRPr lang="pt-BR" altLang="en-US" sz="1400">
              <a:solidFill>
                <a:srgbClr val="000000"/>
              </a:solidFill>
              <a:latin typeface="Times New Roman" panose="02020603050405020304" pitchFamily="18" charset="0"/>
            </a:endParaRPr>
          </a:p>
        </p:txBody>
      </p:sp>
      <p:sp>
        <p:nvSpPr>
          <p:cNvPr id="16388" name="Text Box 2">
            <a:extLst>
              <a:ext uri="{FF2B5EF4-FFF2-40B4-BE49-F238E27FC236}">
                <a16:creationId xmlns:a16="http://schemas.microsoft.com/office/drawing/2014/main" id="{C01EF145-205E-CE4C-9CB6-96695CA7DE1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Text Box 3">
            <a:extLst>
              <a:ext uri="{FF2B5EF4-FFF2-40B4-BE49-F238E27FC236}">
                <a16:creationId xmlns:a16="http://schemas.microsoft.com/office/drawing/2014/main" id="{B5EAC70D-C4D8-D945-923B-8640C931D713}"/>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2464719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2">
            <a:extLst>
              <a:ext uri="{FF2B5EF4-FFF2-40B4-BE49-F238E27FC236}">
                <a16:creationId xmlns:a16="http://schemas.microsoft.com/office/drawing/2014/main" id="{061077B4-B486-C246-8F92-9185F88FA3D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086CE51C-68A0-2F46-AEEF-293C8557295D}" type="slidenum">
              <a:rPr lang="pt-BR" altLang="en-US">
                <a:solidFill>
                  <a:srgbClr val="000000"/>
                </a:solidFill>
                <a:latin typeface="Times New Roman" panose="02020603050405020304" pitchFamily="18" charset="0"/>
              </a:rPr>
              <a:pPr>
                <a:lnSpc>
                  <a:spcPct val="95000"/>
                </a:lnSpc>
                <a:buClrTx/>
                <a:buFontTx/>
                <a:buNone/>
              </a:pPr>
              <a:t>10</a:t>
            </a:fld>
            <a:endParaRPr lang="pt-BR" altLang="en-US">
              <a:solidFill>
                <a:srgbClr val="000000"/>
              </a:solidFill>
              <a:latin typeface="Times New Roman" panose="02020603050405020304" pitchFamily="18" charset="0"/>
            </a:endParaRPr>
          </a:p>
        </p:txBody>
      </p:sp>
      <p:sp>
        <p:nvSpPr>
          <p:cNvPr id="12291" name="Text Box 1">
            <a:extLst>
              <a:ext uri="{FF2B5EF4-FFF2-40B4-BE49-F238E27FC236}">
                <a16:creationId xmlns:a16="http://schemas.microsoft.com/office/drawing/2014/main" id="{BC8B223C-95FF-8A4C-AAD0-1B0C22655277}"/>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7CADDC6D-0AA8-9D4F-A10B-BCA6DA1EF04A}" type="slidenum">
              <a:rPr lang="pt-BR" altLang="en-US" sz="1400">
                <a:solidFill>
                  <a:srgbClr val="000000"/>
                </a:solidFill>
                <a:latin typeface="Times New Roman" panose="02020603050405020304" pitchFamily="18" charset="0"/>
              </a:rPr>
              <a:pPr algn="r" eaLnBrk="1">
                <a:lnSpc>
                  <a:spcPct val="95000"/>
                </a:lnSpc>
                <a:buClrTx/>
                <a:buFontTx/>
                <a:buNone/>
              </a:pPr>
              <a:t>10</a:t>
            </a:fld>
            <a:endParaRPr lang="pt-BR" altLang="en-US" sz="1400">
              <a:solidFill>
                <a:srgbClr val="000000"/>
              </a:solidFill>
              <a:latin typeface="Times New Roman" panose="02020603050405020304" pitchFamily="18" charset="0"/>
            </a:endParaRPr>
          </a:p>
        </p:txBody>
      </p:sp>
      <p:sp>
        <p:nvSpPr>
          <p:cNvPr id="12292" name="Text Box 2">
            <a:extLst>
              <a:ext uri="{FF2B5EF4-FFF2-40B4-BE49-F238E27FC236}">
                <a16:creationId xmlns:a16="http://schemas.microsoft.com/office/drawing/2014/main" id="{2865384D-4F4C-FC41-96E1-1F9769CB890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Text Box 3">
            <a:extLst>
              <a:ext uri="{FF2B5EF4-FFF2-40B4-BE49-F238E27FC236}">
                <a16:creationId xmlns:a16="http://schemas.microsoft.com/office/drawing/2014/main" id="{C55B7A15-B94D-ED4E-9A83-AA29BEC148BD}"/>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2562238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2">
            <a:extLst>
              <a:ext uri="{FF2B5EF4-FFF2-40B4-BE49-F238E27FC236}">
                <a16:creationId xmlns:a16="http://schemas.microsoft.com/office/drawing/2014/main" id="{78A438AB-D3FB-9540-B17D-E9A7D409C80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FCAC017B-727C-FE4C-A4D7-345F9327C922}" type="slidenum">
              <a:rPr lang="pt-BR" altLang="en-US">
                <a:solidFill>
                  <a:srgbClr val="000000"/>
                </a:solidFill>
                <a:latin typeface="Times New Roman" panose="02020603050405020304" pitchFamily="18" charset="0"/>
              </a:rPr>
              <a:pPr>
                <a:lnSpc>
                  <a:spcPct val="95000"/>
                </a:lnSpc>
                <a:buClrTx/>
                <a:buFontTx/>
                <a:buNone/>
              </a:pPr>
              <a:t>11</a:t>
            </a:fld>
            <a:endParaRPr lang="pt-BR" altLang="en-US">
              <a:solidFill>
                <a:srgbClr val="000000"/>
              </a:solidFill>
              <a:latin typeface="Times New Roman" panose="02020603050405020304" pitchFamily="18" charset="0"/>
            </a:endParaRPr>
          </a:p>
        </p:txBody>
      </p:sp>
      <p:sp>
        <p:nvSpPr>
          <p:cNvPr id="14339" name="Text Box 1">
            <a:extLst>
              <a:ext uri="{FF2B5EF4-FFF2-40B4-BE49-F238E27FC236}">
                <a16:creationId xmlns:a16="http://schemas.microsoft.com/office/drawing/2014/main" id="{140DBD5C-A776-F247-8DC6-600DC591FC9F}"/>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4D2E1263-EE4E-6A40-89F4-094437E022D0}" type="slidenum">
              <a:rPr lang="pt-BR" altLang="en-US" sz="1400">
                <a:solidFill>
                  <a:srgbClr val="000000"/>
                </a:solidFill>
                <a:latin typeface="Times New Roman" panose="02020603050405020304" pitchFamily="18" charset="0"/>
              </a:rPr>
              <a:pPr algn="r" eaLnBrk="1">
                <a:lnSpc>
                  <a:spcPct val="95000"/>
                </a:lnSpc>
                <a:buClrTx/>
                <a:buFontTx/>
                <a:buNone/>
              </a:pPr>
              <a:t>11</a:t>
            </a:fld>
            <a:endParaRPr lang="pt-BR" altLang="en-US" sz="1400">
              <a:solidFill>
                <a:srgbClr val="000000"/>
              </a:solidFill>
              <a:latin typeface="Times New Roman" panose="02020603050405020304" pitchFamily="18" charset="0"/>
            </a:endParaRPr>
          </a:p>
        </p:txBody>
      </p:sp>
      <p:sp>
        <p:nvSpPr>
          <p:cNvPr id="14340" name="Text Box 2">
            <a:extLst>
              <a:ext uri="{FF2B5EF4-FFF2-40B4-BE49-F238E27FC236}">
                <a16:creationId xmlns:a16="http://schemas.microsoft.com/office/drawing/2014/main" id="{85822648-3BA0-4F4D-8875-A817D05B63D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Text Box 3">
            <a:extLst>
              <a:ext uri="{FF2B5EF4-FFF2-40B4-BE49-F238E27FC236}">
                <a16:creationId xmlns:a16="http://schemas.microsoft.com/office/drawing/2014/main" id="{0F83EAA0-0645-BE48-A018-9DB2F494F40D}"/>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Tree>
    <p:extLst>
      <p:ext uri="{BB962C8B-B14F-4D97-AF65-F5344CB8AC3E}">
        <p14:creationId xmlns:p14="http://schemas.microsoft.com/office/powerpoint/2010/main" val="348286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2">
            <a:extLst>
              <a:ext uri="{FF2B5EF4-FFF2-40B4-BE49-F238E27FC236}">
                <a16:creationId xmlns:a16="http://schemas.microsoft.com/office/drawing/2014/main" id="{410959CB-CEA6-904C-B50A-A3008A88026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A6E54950-52BE-4743-9ED1-83479659C855}" type="slidenum">
              <a:rPr lang="pt-BR" altLang="en-US">
                <a:solidFill>
                  <a:srgbClr val="000000"/>
                </a:solidFill>
                <a:latin typeface="Times New Roman" panose="02020603050405020304" pitchFamily="18" charset="0"/>
              </a:rPr>
              <a:pPr>
                <a:lnSpc>
                  <a:spcPct val="95000"/>
                </a:lnSpc>
                <a:buClrTx/>
                <a:buFontTx/>
                <a:buNone/>
              </a:pPr>
              <a:t>12</a:t>
            </a:fld>
            <a:endParaRPr lang="pt-BR" altLang="en-US">
              <a:solidFill>
                <a:srgbClr val="000000"/>
              </a:solidFill>
              <a:latin typeface="Times New Roman" panose="02020603050405020304" pitchFamily="18" charset="0"/>
            </a:endParaRPr>
          </a:p>
        </p:txBody>
      </p:sp>
      <p:sp>
        <p:nvSpPr>
          <p:cNvPr id="16387" name="Text Box 1">
            <a:extLst>
              <a:ext uri="{FF2B5EF4-FFF2-40B4-BE49-F238E27FC236}">
                <a16:creationId xmlns:a16="http://schemas.microsoft.com/office/drawing/2014/main" id="{6B416B7C-C1A2-FB40-804E-2A70096C08C6}"/>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EC774BD-9C4D-0740-ADDF-588CA134F3D8}" type="slidenum">
              <a:rPr lang="pt-BR" altLang="en-US" sz="1400">
                <a:solidFill>
                  <a:srgbClr val="000000"/>
                </a:solidFill>
                <a:latin typeface="Times New Roman" panose="02020603050405020304" pitchFamily="18" charset="0"/>
              </a:rPr>
              <a:pPr algn="r" eaLnBrk="1">
                <a:lnSpc>
                  <a:spcPct val="95000"/>
                </a:lnSpc>
                <a:buClrTx/>
                <a:buFontTx/>
                <a:buNone/>
              </a:pPr>
              <a:t>12</a:t>
            </a:fld>
            <a:endParaRPr lang="pt-BR" altLang="en-US" sz="1400">
              <a:solidFill>
                <a:srgbClr val="000000"/>
              </a:solidFill>
              <a:latin typeface="Times New Roman" panose="02020603050405020304" pitchFamily="18" charset="0"/>
            </a:endParaRPr>
          </a:p>
        </p:txBody>
      </p:sp>
      <p:sp>
        <p:nvSpPr>
          <p:cNvPr id="16388" name="Text Box 2">
            <a:extLst>
              <a:ext uri="{FF2B5EF4-FFF2-40B4-BE49-F238E27FC236}">
                <a16:creationId xmlns:a16="http://schemas.microsoft.com/office/drawing/2014/main" id="{C01EF145-205E-CE4C-9CB6-96695CA7DE1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Text Box 3">
            <a:extLst>
              <a:ext uri="{FF2B5EF4-FFF2-40B4-BE49-F238E27FC236}">
                <a16:creationId xmlns:a16="http://schemas.microsoft.com/office/drawing/2014/main" id="{B5EAC70D-C4D8-D945-923B-8640C931D713}"/>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
        <p:nvSpPr>
          <p:cNvPr id="2" name="Notes Placeholder 1">
            <a:extLst>
              <a:ext uri="{FF2B5EF4-FFF2-40B4-BE49-F238E27FC236}">
                <a16:creationId xmlns:a16="http://schemas.microsoft.com/office/drawing/2014/main" id="{AF3A44A5-388B-5243-965C-E8551984C690}"/>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76899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2">
            <a:extLst>
              <a:ext uri="{FF2B5EF4-FFF2-40B4-BE49-F238E27FC236}">
                <a16:creationId xmlns:a16="http://schemas.microsoft.com/office/drawing/2014/main" id="{410959CB-CEA6-904C-B50A-A3008A88026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A6E54950-52BE-4743-9ED1-83479659C855}" type="slidenum">
              <a:rPr lang="pt-BR" altLang="en-US">
                <a:solidFill>
                  <a:srgbClr val="000000"/>
                </a:solidFill>
                <a:latin typeface="Times New Roman" panose="02020603050405020304" pitchFamily="18" charset="0"/>
              </a:rPr>
              <a:pPr>
                <a:lnSpc>
                  <a:spcPct val="95000"/>
                </a:lnSpc>
                <a:buClrTx/>
                <a:buFontTx/>
                <a:buNone/>
              </a:pPr>
              <a:t>13</a:t>
            </a:fld>
            <a:endParaRPr lang="pt-BR" altLang="en-US">
              <a:solidFill>
                <a:srgbClr val="000000"/>
              </a:solidFill>
              <a:latin typeface="Times New Roman" panose="02020603050405020304" pitchFamily="18" charset="0"/>
            </a:endParaRPr>
          </a:p>
        </p:txBody>
      </p:sp>
      <p:sp>
        <p:nvSpPr>
          <p:cNvPr id="16387" name="Text Box 1">
            <a:extLst>
              <a:ext uri="{FF2B5EF4-FFF2-40B4-BE49-F238E27FC236}">
                <a16:creationId xmlns:a16="http://schemas.microsoft.com/office/drawing/2014/main" id="{6B416B7C-C1A2-FB40-804E-2A70096C08C6}"/>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EC774BD-9C4D-0740-ADDF-588CA134F3D8}" type="slidenum">
              <a:rPr lang="pt-BR" altLang="en-US" sz="1400">
                <a:solidFill>
                  <a:srgbClr val="000000"/>
                </a:solidFill>
                <a:latin typeface="Times New Roman" panose="02020603050405020304" pitchFamily="18" charset="0"/>
              </a:rPr>
              <a:pPr algn="r" eaLnBrk="1">
                <a:lnSpc>
                  <a:spcPct val="95000"/>
                </a:lnSpc>
                <a:buClrTx/>
                <a:buFontTx/>
                <a:buNone/>
              </a:pPr>
              <a:t>13</a:t>
            </a:fld>
            <a:endParaRPr lang="pt-BR" altLang="en-US" sz="1400">
              <a:solidFill>
                <a:srgbClr val="000000"/>
              </a:solidFill>
              <a:latin typeface="Times New Roman" panose="02020603050405020304" pitchFamily="18" charset="0"/>
            </a:endParaRPr>
          </a:p>
        </p:txBody>
      </p:sp>
      <p:sp>
        <p:nvSpPr>
          <p:cNvPr id="16388" name="Text Box 2">
            <a:extLst>
              <a:ext uri="{FF2B5EF4-FFF2-40B4-BE49-F238E27FC236}">
                <a16:creationId xmlns:a16="http://schemas.microsoft.com/office/drawing/2014/main" id="{C01EF145-205E-CE4C-9CB6-96695CA7DE1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Text Box 3">
            <a:extLst>
              <a:ext uri="{FF2B5EF4-FFF2-40B4-BE49-F238E27FC236}">
                <a16:creationId xmlns:a16="http://schemas.microsoft.com/office/drawing/2014/main" id="{B5EAC70D-C4D8-D945-923B-8640C931D713}"/>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
        <p:nvSpPr>
          <p:cNvPr id="2" name="Notes Placeholder 1">
            <a:extLst>
              <a:ext uri="{FF2B5EF4-FFF2-40B4-BE49-F238E27FC236}">
                <a16:creationId xmlns:a16="http://schemas.microsoft.com/office/drawing/2014/main" id="{26181463-7251-804D-86E5-9F7EF7D490D6}"/>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415328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2">
            <a:extLst>
              <a:ext uri="{FF2B5EF4-FFF2-40B4-BE49-F238E27FC236}">
                <a16:creationId xmlns:a16="http://schemas.microsoft.com/office/drawing/2014/main" id="{410959CB-CEA6-904C-B50A-A3008A88026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A6E54950-52BE-4743-9ED1-83479659C855}" type="slidenum">
              <a:rPr lang="pt-BR" altLang="en-US">
                <a:solidFill>
                  <a:srgbClr val="000000"/>
                </a:solidFill>
                <a:latin typeface="Times New Roman" panose="02020603050405020304" pitchFamily="18" charset="0"/>
              </a:rPr>
              <a:pPr>
                <a:lnSpc>
                  <a:spcPct val="95000"/>
                </a:lnSpc>
                <a:buClrTx/>
                <a:buFontTx/>
                <a:buNone/>
              </a:pPr>
              <a:t>14</a:t>
            </a:fld>
            <a:endParaRPr lang="pt-BR" altLang="en-US">
              <a:solidFill>
                <a:srgbClr val="000000"/>
              </a:solidFill>
              <a:latin typeface="Times New Roman" panose="02020603050405020304" pitchFamily="18" charset="0"/>
            </a:endParaRPr>
          </a:p>
        </p:txBody>
      </p:sp>
      <p:sp>
        <p:nvSpPr>
          <p:cNvPr id="16387" name="Text Box 1">
            <a:extLst>
              <a:ext uri="{FF2B5EF4-FFF2-40B4-BE49-F238E27FC236}">
                <a16:creationId xmlns:a16="http://schemas.microsoft.com/office/drawing/2014/main" id="{6B416B7C-C1A2-FB40-804E-2A70096C08C6}"/>
              </a:ext>
            </a:extLst>
          </p:cNvPr>
          <p:cNvSpPr txBox="1">
            <a:spLocks noChangeArrowheads="1"/>
          </p:cNvSpPr>
          <p:nvPr/>
        </p:nvSpPr>
        <p:spPr bwMode="auto">
          <a:xfrm>
            <a:off x="4278313" y="10156825"/>
            <a:ext cx="32718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EC774BD-9C4D-0740-ADDF-588CA134F3D8}" type="slidenum">
              <a:rPr lang="pt-BR" altLang="en-US" sz="1400">
                <a:solidFill>
                  <a:srgbClr val="000000"/>
                </a:solidFill>
                <a:latin typeface="Times New Roman" panose="02020603050405020304" pitchFamily="18" charset="0"/>
              </a:rPr>
              <a:pPr algn="r" eaLnBrk="1">
                <a:lnSpc>
                  <a:spcPct val="95000"/>
                </a:lnSpc>
                <a:buClrTx/>
                <a:buFontTx/>
                <a:buNone/>
              </a:pPr>
              <a:t>14</a:t>
            </a:fld>
            <a:endParaRPr lang="pt-BR" altLang="en-US" sz="1400">
              <a:solidFill>
                <a:srgbClr val="000000"/>
              </a:solidFill>
              <a:latin typeface="Times New Roman" panose="02020603050405020304" pitchFamily="18" charset="0"/>
            </a:endParaRPr>
          </a:p>
        </p:txBody>
      </p:sp>
      <p:sp>
        <p:nvSpPr>
          <p:cNvPr id="16388" name="Text Box 2">
            <a:extLst>
              <a:ext uri="{FF2B5EF4-FFF2-40B4-BE49-F238E27FC236}">
                <a16:creationId xmlns:a16="http://schemas.microsoft.com/office/drawing/2014/main" id="{C01EF145-205E-CE4C-9CB6-96695CA7DE1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Text Box 3">
            <a:extLst>
              <a:ext uri="{FF2B5EF4-FFF2-40B4-BE49-F238E27FC236}">
                <a16:creationId xmlns:a16="http://schemas.microsoft.com/office/drawing/2014/main" id="{B5EAC70D-C4D8-D945-923B-8640C931D713}"/>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a:p>
        </p:txBody>
      </p:sp>
      <p:sp>
        <p:nvSpPr>
          <p:cNvPr id="2" name="Notes Placeholder 1">
            <a:extLst>
              <a:ext uri="{FF2B5EF4-FFF2-40B4-BE49-F238E27FC236}">
                <a16:creationId xmlns:a16="http://schemas.microsoft.com/office/drawing/2014/main" id="{FDAE76F5-1CAB-3B4A-831A-1B75410B1931}"/>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3672962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18"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6E2DC6-8A68-7948-9BC9-6621A3C2266E}"/>
              </a:ext>
            </a:extLst>
          </p:cNvPr>
          <p:cNvSpPr>
            <a:spLocks noGrp="1" noChangeArrowheads="1"/>
          </p:cNvSpPr>
          <p:nvPr>
            <p:ph type="dt" sz="half" idx="10"/>
          </p:nvPr>
        </p:nvSpPr>
        <p:spPr>
          <a:ln/>
        </p:spPr>
        <p:txBody>
          <a:bodyPr/>
          <a:lstStyle>
            <a:lvl1pPr>
              <a:defRPr/>
            </a:lvl1pPr>
          </a:lstStyle>
          <a:p>
            <a:pPr>
              <a:defRPr/>
            </a:pPr>
            <a:endParaRPr lang="pt-BR"/>
          </a:p>
        </p:txBody>
      </p:sp>
      <p:sp>
        <p:nvSpPr>
          <p:cNvPr id="3" name="Rectangle 5">
            <a:extLst>
              <a:ext uri="{FF2B5EF4-FFF2-40B4-BE49-F238E27FC236}">
                <a16:creationId xmlns:a16="http://schemas.microsoft.com/office/drawing/2014/main" id="{2943B351-A931-F44A-A407-38AB9F79493A}"/>
              </a:ext>
            </a:extLst>
          </p:cNvPr>
          <p:cNvSpPr>
            <a:spLocks noGrp="1" noChangeArrowheads="1"/>
          </p:cNvSpPr>
          <p:nvPr>
            <p:ph type="ftr" sz="quarter" idx="11"/>
          </p:nvPr>
        </p:nvSpPr>
        <p:spPr>
          <a:ln/>
        </p:spPr>
        <p:txBody>
          <a:bodyPr/>
          <a:lstStyle>
            <a:lvl1pPr>
              <a:defRPr/>
            </a:lvl1pPr>
          </a:lstStyle>
          <a:p>
            <a:pPr>
              <a:defRPr/>
            </a:pPr>
            <a:endParaRPr lang="pt-BR"/>
          </a:p>
        </p:txBody>
      </p:sp>
      <p:sp>
        <p:nvSpPr>
          <p:cNvPr id="4" name="Rectangle 6">
            <a:extLst>
              <a:ext uri="{FF2B5EF4-FFF2-40B4-BE49-F238E27FC236}">
                <a16:creationId xmlns:a16="http://schemas.microsoft.com/office/drawing/2014/main" id="{E4231864-0CF9-F54F-977F-103B00BB0100}"/>
              </a:ext>
            </a:extLst>
          </p:cNvPr>
          <p:cNvSpPr>
            <a:spLocks noGrp="1" noChangeArrowheads="1"/>
          </p:cNvSpPr>
          <p:nvPr>
            <p:ph type="sldNum" sz="quarter" idx="12"/>
          </p:nvPr>
        </p:nvSpPr>
        <p:spPr>
          <a:xfrm>
            <a:off x="6337911" y="9296400"/>
            <a:ext cx="322204" cy="348813"/>
          </a:xfrm>
          <a:ln/>
        </p:spPr>
        <p:txBody>
          <a:bodyPr/>
          <a:lstStyle>
            <a:lvl1pPr>
              <a:defRPr/>
            </a:lvl1pPr>
          </a:lstStyle>
          <a:p>
            <a:fld id="{878C6020-3E4D-624F-B98E-1C7A3A7B6DD9}" type="slidenum">
              <a:rPr lang="pt-BR" altLang="en-US"/>
              <a:pPr/>
              <a:t>‹nº›</a:t>
            </a:fld>
            <a:endParaRPr lang="pt-BR" altLang="en-US"/>
          </a:p>
        </p:txBody>
      </p:sp>
    </p:spTree>
    <p:extLst>
      <p:ext uri="{BB962C8B-B14F-4D97-AF65-F5344CB8AC3E}">
        <p14:creationId xmlns:p14="http://schemas.microsoft.com/office/powerpoint/2010/main" val="1547509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1270000" y="6362700"/>
            <a:ext cx="10464800" cy="461366"/>
          </a:xfrm>
          <a:prstGeom prst="rect">
            <a:avLst/>
          </a:prstGeom>
        </p:spPr>
        <p:txBody>
          <a:bodyPr anchor="t"/>
          <a:lstStyle>
            <a:lvl1pPr marL="0" indent="0" algn="ctr">
              <a:spcBef>
                <a:spcPts val="0"/>
              </a:spcBef>
              <a:buSzTx/>
              <a:buNone/>
              <a:defRPr sz="2400" i="1"/>
            </a:lvl1pPr>
            <a:lvl2pPr marL="777875" indent="-333375" algn="ctr">
              <a:spcBef>
                <a:spcPts val="0"/>
              </a:spcBef>
              <a:defRPr sz="2400" i="1"/>
            </a:lvl2pPr>
            <a:lvl3pPr marL="1222375" indent="-333375" algn="ctr">
              <a:spcBef>
                <a:spcPts val="0"/>
              </a:spcBef>
              <a:defRPr sz="2400" i="1"/>
            </a:lvl3pPr>
            <a:lvl4pPr marL="1666875" indent="-333375" algn="ctr">
              <a:spcBef>
                <a:spcPts val="0"/>
              </a:spcBef>
              <a:defRPr sz="2400" i="1"/>
            </a:lvl4pPr>
            <a:lvl5pPr marL="2111375" indent="-333375" algn="ctr">
              <a:spcBef>
                <a:spcPts val="0"/>
              </a:spcBef>
              <a:defRPr sz="24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1270000" y="4267112"/>
            <a:ext cx="10464800" cy="609777"/>
          </a:xfrm>
          <a:prstGeom prst="rect">
            <a:avLst/>
          </a:prstGeom>
        </p:spPr>
        <p:txBody>
          <a:bodyPr/>
          <a:lstStyle/>
          <a:p>
            <a:pPr marL="0" indent="0" algn="ctr" defTabSz="572516">
              <a:spcBef>
                <a:spcPts val="0"/>
              </a:spcBef>
              <a:buSzTx/>
              <a:buNone/>
              <a:defRPr sz="3332">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rPr/>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4.tiff"/><Relationship Id="rId5" Type="http://schemas.openxmlformats.org/officeDocument/2006/relationships/image" Target="../media/image23.ti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8.tiff"/><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63.tiff"/><Relationship Id="rId3" Type="http://schemas.openxmlformats.org/officeDocument/2006/relationships/hyperlink" Target="https://pt.wikipedia.org/wiki/Nobel_de_Fisiologia_ou_Medicina" TargetMode="External"/><Relationship Id="rId7" Type="http://schemas.openxmlformats.org/officeDocument/2006/relationships/image" Target="../media/image62.tif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1.tiff"/><Relationship Id="rId5" Type="http://schemas.openxmlformats.org/officeDocument/2006/relationships/image" Target="../media/image60.png"/><Relationship Id="rId4" Type="http://schemas.openxmlformats.org/officeDocument/2006/relationships/hyperlink" Target="https://pt.wikipedia.org/wiki/Patent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nayahk.com/UploadFile/10_medical_lock.pdf" TargetMode="External"/><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hyperlink" Target="http://www2.ebserh.gov.br/web/portal-ebserh/noticia-saude/-/asset_publisher/D7Vh1R2KA6iT/content/id/2670647/2017-12-hc-ufmg-cria-o-1-centro-de-transplante-de-microbiota-fecal-do-brasil"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hyperlink" Target="http://www.ebserh.gov.br/noticias/201912101311-hospital-da-rede-ebserh-no-espirito-santo-passa-realizar-transplante-feca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1.ti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consultqd.clevelandclinic.org/phage-therapy-for-multidrug-resistant-bacterial-infec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jornal.usp.br/ciencias/ciencias-da-saude/usp-cultiva-amostra-de-coronavirus-em-laboratorio-para-distribuir-a-rede-de-saude/" TargetMode="Externa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hyperlink" Target="http://www.jornaldocampus.usp.br/index.php/2020/03/coronavirus-e-cultivado-em-laboratori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medschool.ucsd.edu/som/medicine/divisions/idgph/research/center-innovative-phage-applications-and-therapeutics/patient-care/Pages/default.aspx"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eurekalert.org/pub_releases/2017-04/uoc--npt042517.php"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pharmachitchat.com/wp-content/uploads/2015/06/1-s2-0-s1359644604033161-main.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hyperlink" Target="https://doi.org/10.1016/j.bbapap.2018.05.008"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pp.powerbi.com/view?r=eyJrIjoiZTFiOGRhOTYtYzZjOS00NmZmLWE5MWUtN2RkNDhiZGJiOGE1IiwidCI6ImI2N2FmMjNmLWMzZjMtNGQzNS04MGM3LWI3MDg1ZjVlZGQ4MSJ9" TargetMode="Externa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8" name="page1image19835664.jpg" descr="page1image19835664.jpg"/>
          <p:cNvPicPr>
            <a:picLocks noChangeAspect="1"/>
          </p:cNvPicPr>
          <p:nvPr/>
        </p:nvPicPr>
        <p:blipFill rotWithShape="1">
          <a:blip r:embed="rId2"/>
          <a:srcRect l="34103" r="21564" b="1"/>
          <a:stretch/>
        </p:blipFill>
        <p:spPr>
          <a:xfrm>
            <a:off x="-32976" y="-32410"/>
            <a:ext cx="4362230" cy="6543338"/>
          </a:xfrm>
          <a:prstGeom prst="rect">
            <a:avLst/>
          </a:prstGeom>
        </p:spPr>
      </p:pic>
      <p:pic>
        <p:nvPicPr>
          <p:cNvPr id="5" name="Picture 4" descr="A person holding a cup of coffee&#10;&#10;Description automatically generated">
            <a:extLst>
              <a:ext uri="{FF2B5EF4-FFF2-40B4-BE49-F238E27FC236}">
                <a16:creationId xmlns:a16="http://schemas.microsoft.com/office/drawing/2014/main" id="{911FC0E4-87A4-3E4F-B7B7-B6DA1CF6032C}"/>
              </a:ext>
            </a:extLst>
          </p:cNvPr>
          <p:cNvPicPr>
            <a:picLocks noChangeAspect="1"/>
          </p:cNvPicPr>
          <p:nvPr/>
        </p:nvPicPr>
        <p:blipFill rotWithShape="1">
          <a:blip r:embed="rId3">
            <a:extLst>
              <a:ext uri="{28A0092B-C50C-407E-A947-70E740481C1C}">
                <a14:useLocalDpi xmlns:a14="http://schemas.microsoft.com/office/drawing/2010/main" val="0"/>
              </a:ext>
            </a:extLst>
          </a:blip>
          <a:srcRect l="24966" r="9218" b="1"/>
          <a:stretch/>
        </p:blipFill>
        <p:spPr>
          <a:xfrm>
            <a:off x="2644363" y="10192"/>
            <a:ext cx="1684892" cy="2527967"/>
          </a:xfrm>
          <a:prstGeom prst="rect">
            <a:avLst/>
          </a:prstGeom>
        </p:spPr>
      </p:pic>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Instituto de Ciências Biomédicas USP"/>
          <p:cNvSpPr txBox="1">
            <a:spLocks noGrp="1"/>
          </p:cNvSpPr>
          <p:nvPr>
            <p:ph type="title"/>
          </p:nvPr>
        </p:nvSpPr>
        <p:spPr>
          <a:xfrm>
            <a:off x="2523593" y="1792558"/>
            <a:ext cx="2180555" cy="798105"/>
          </a:xfrm>
          <a:prstGeom prst="rect">
            <a:avLst/>
          </a:prstGeom>
        </p:spPr>
        <p:txBody>
          <a:bodyPr vert="horz" lIns="91440" tIns="45720" rIns="91440" bIns="45720" rtlCol="0" anchor="b">
            <a:normAutofit fontScale="90000"/>
          </a:bodyPr>
          <a:lstStyle>
            <a:lvl1pPr defTabSz="286258">
              <a:defRPr sz="3900"/>
            </a:lvl1pPr>
          </a:lstStyle>
          <a:p>
            <a:pPr algn="l" defTabSz="914400">
              <a:lnSpc>
                <a:spcPct val="90000"/>
              </a:lnSpc>
              <a:spcBef>
                <a:spcPct val="0"/>
              </a:spcBef>
            </a:pPr>
            <a:br>
              <a:rPr lang="en-US" sz="4200" kern="1200" dirty="0">
                <a:solidFill>
                  <a:schemeClr val="bg1"/>
                </a:solidFill>
                <a:latin typeface="+mj-lt"/>
                <a:ea typeface="+mj-ea"/>
                <a:cs typeface="+mj-cs"/>
              </a:rPr>
            </a:br>
            <a:br>
              <a:rPr lang="en-US" sz="4200" kern="1200" dirty="0">
                <a:solidFill>
                  <a:schemeClr val="bg1"/>
                </a:solidFill>
                <a:latin typeface="+mj-lt"/>
                <a:ea typeface="+mj-ea"/>
                <a:cs typeface="+mj-cs"/>
              </a:rPr>
            </a:br>
            <a:r>
              <a:rPr lang="en-US" sz="2000" kern="1200" dirty="0" err="1">
                <a:solidFill>
                  <a:schemeClr val="bg1"/>
                </a:solidFill>
                <a:latin typeface="+mj-lt"/>
                <a:ea typeface="+mj-ea"/>
                <a:cs typeface="+mj-cs"/>
              </a:rPr>
              <a:t>Profa</a:t>
            </a:r>
            <a:r>
              <a:rPr lang="en-US" sz="2000" kern="1200" dirty="0">
                <a:solidFill>
                  <a:schemeClr val="bg1"/>
                </a:solidFill>
                <a:latin typeface="+mj-lt"/>
                <a:ea typeface="+mj-ea"/>
                <a:cs typeface="+mj-cs"/>
              </a:rPr>
              <a:t>. Elisabete Vicente</a:t>
            </a:r>
            <a:br>
              <a:rPr lang="en-US" sz="2000" kern="1200" dirty="0">
                <a:solidFill>
                  <a:schemeClr val="bg1"/>
                </a:solidFill>
                <a:latin typeface="+mj-lt"/>
                <a:ea typeface="+mj-ea"/>
                <a:cs typeface="+mj-cs"/>
              </a:rPr>
            </a:br>
            <a:r>
              <a:rPr lang="en-US" sz="2000" kern="1200" dirty="0" err="1">
                <a:solidFill>
                  <a:schemeClr val="bg1"/>
                </a:solidFill>
                <a:latin typeface="+mj-lt"/>
                <a:ea typeface="+mj-ea"/>
                <a:cs typeface="+mj-cs"/>
              </a:rPr>
              <a:t>bevicent@usp.br</a:t>
            </a:r>
            <a:endParaRPr lang="en-US" sz="2000" kern="1200" dirty="0">
              <a:solidFill>
                <a:schemeClr val="bg1"/>
              </a:solidFill>
              <a:latin typeface="+mj-lt"/>
              <a:ea typeface="+mj-ea"/>
              <a:cs typeface="+mj-cs"/>
            </a:endParaRPr>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37" name="4.2. Indústria Química:…"/>
          <p:cNvSpPr txBox="1"/>
          <p:nvPr/>
        </p:nvSpPr>
        <p:spPr>
          <a:xfrm>
            <a:off x="4498044" y="1607007"/>
            <a:ext cx="7544431" cy="8114184"/>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1000" b="1" kern="1200" dirty="0">
              <a:solidFill>
                <a:schemeClr val="tx1"/>
              </a:solidFill>
              <a:latin typeface="+mn-lt"/>
              <a:ea typeface="+mn-ea"/>
              <a:cs typeface="+mn-cs"/>
            </a:endParaRPr>
          </a:p>
          <a:p>
            <a:pPr marL="571500" indent="-342900" algn="l" defTabSz="914400" hangingPunct="1">
              <a:lnSpc>
                <a:spcPct val="90000"/>
              </a:lnSpc>
              <a:spcBef>
                <a:spcPts val="400"/>
              </a:spcBef>
              <a:buAutoNum type="arabicPeriod"/>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Diagnóstico das doenças infecciosas</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kern="1200" dirty="0">
                <a:solidFill>
                  <a:schemeClr val="tx1"/>
                </a:solidFill>
                <a:latin typeface="+mn-lt"/>
                <a:ea typeface="+mn-ea"/>
                <a:cs typeface="+mn-cs"/>
              </a:rPr>
              <a:t> . Os laboratórios </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kern="1200" dirty="0">
                <a:solidFill>
                  <a:schemeClr val="tx1"/>
                </a:solidFill>
                <a:latin typeface="+mn-lt"/>
                <a:ea typeface="+mn-ea"/>
                <a:cs typeface="+mn-cs"/>
              </a:rPr>
              <a:t> . Os tipos de Análises </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2. Produção de Compostos farmacologicamente ativos</a:t>
            </a:r>
            <a:r>
              <a:rPr lang="pt-BR" sz="2000" kern="1200" dirty="0">
                <a:solidFill>
                  <a:schemeClr val="tx1"/>
                </a:solidFill>
                <a:latin typeface="+mn-lt"/>
                <a:ea typeface="+mn-ea"/>
                <a:cs typeface="+mn-cs"/>
              </a:rPr>
              <a:t>:</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n-lt"/>
                <a:ea typeface="+mn-ea"/>
                <a:cs typeface="+mn-cs"/>
              </a:rPr>
              <a:t>Antimicrobianos: antibióticos e antivirais</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n-lt"/>
                <a:ea typeface="+mn-ea"/>
                <a:cs typeface="+mn-cs"/>
              </a:rPr>
              <a:t>Empregados no diagnóstico de doenças</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n-lt"/>
                <a:ea typeface="+mn-ea"/>
                <a:cs typeface="+mn-cs"/>
              </a:rPr>
              <a:t>Medicamentos para tratamento</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n-lt"/>
                <a:ea typeface="+mn-ea"/>
                <a:cs typeface="+mn-cs"/>
              </a:rPr>
              <a:t>Vitaminas, hormônios</a:t>
            </a:r>
          </a:p>
          <a:p>
            <a:pPr marL="467994" indent="-228600" algn="l" defTabSz="914400" hangingPunct="1">
              <a:lnSpc>
                <a:spcPct val="90000"/>
              </a:lnSpc>
              <a:spcBef>
                <a:spcPts val="400"/>
              </a:spcBef>
              <a:buFont typeface="Arial" panose="020B0604020202020204" pitchFamily="34" charset="0"/>
              <a:buChar char="•"/>
              <a:defRPr sz="1800">
                <a:uFill>
                  <a:solidFill>
                    <a:srgbClr val="000000"/>
                  </a:solidFill>
                </a:uFill>
                <a:latin typeface="Calibri"/>
                <a:ea typeface="Calibri"/>
                <a:cs typeface="Calibri"/>
                <a:sym typeface="Calibri"/>
              </a:defRPr>
            </a:pPr>
            <a:r>
              <a:rPr lang="pt-BR" sz="2000" kern="1200" dirty="0">
                <a:solidFill>
                  <a:schemeClr val="tx1"/>
                </a:solidFill>
                <a:latin typeface="+mn-lt"/>
                <a:ea typeface="+mn-ea"/>
                <a:cs typeface="+mn-cs"/>
              </a:rPr>
              <a:t>Novos Biopolímeros de aplicação médica (</a:t>
            </a:r>
            <a:r>
              <a:rPr lang="pt-BR" sz="2000" kern="1200" dirty="0" err="1">
                <a:solidFill>
                  <a:schemeClr val="tx1"/>
                </a:solidFill>
                <a:latin typeface="+mn-lt"/>
                <a:ea typeface="+mn-ea"/>
                <a:cs typeface="+mn-cs"/>
              </a:rPr>
              <a:t>Ex</a:t>
            </a:r>
            <a:r>
              <a:rPr lang="pt-BR" sz="2000" kern="1200" dirty="0">
                <a:solidFill>
                  <a:schemeClr val="tx1"/>
                </a:solidFill>
                <a:latin typeface="+mn-lt"/>
                <a:ea typeface="+mn-ea"/>
                <a:cs typeface="+mn-cs"/>
              </a:rPr>
              <a:t>: pele artificial)</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b="1" kern="1200" dirty="0">
                <a:solidFill>
                  <a:schemeClr val="tx1"/>
                </a:solidFill>
                <a:uFill>
                  <a:solidFill>
                    <a:srgbClr val="99403D"/>
                  </a:solidFill>
                </a:uFill>
                <a:latin typeface="+mn-lt"/>
                <a:ea typeface="+mn-ea"/>
                <a:cs typeface="+mn-cs"/>
              </a:rPr>
              <a:t>3. Que atuam na prevenção de doenças Infecciosas:</a:t>
            </a:r>
            <a:endParaRPr lang="pt-BR" sz="2000" kern="1200" dirty="0">
              <a:solidFill>
                <a:schemeClr val="tx1"/>
              </a:solidFill>
              <a:uFill>
                <a:solidFill>
                  <a:srgbClr val="99403D"/>
                </a:solidFill>
              </a:uFill>
              <a:sym typeface="Calibri"/>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n-lt"/>
                <a:ea typeface="+mn-ea"/>
                <a:cs typeface="+mn-cs"/>
              </a:rPr>
              <a:t>M</a:t>
            </a:r>
            <a:r>
              <a:rPr lang="pt-BR" sz="2000" b="1" kern="1200" dirty="0">
                <a:solidFill>
                  <a:schemeClr val="tx1"/>
                </a:solidFill>
                <a:uFill>
                  <a:solidFill>
                    <a:srgbClr val="000000"/>
                  </a:solidFill>
                </a:uFill>
                <a:latin typeface="+mn-lt"/>
                <a:ea typeface="+mn-ea"/>
                <a:cs typeface="+mn-cs"/>
              </a:rPr>
              <a:t>icrobiota Normal do Corpo Humano</a:t>
            </a:r>
            <a:endParaRPr lang="pt-BR" sz="2000" b="1" kern="1200" dirty="0">
              <a:solidFill>
                <a:schemeClr val="tx1"/>
              </a:solidFill>
              <a:uFill>
                <a:solidFill>
                  <a:srgbClr val="99403D"/>
                </a:solidFill>
              </a:uFill>
              <a:latin typeface="+mn-lt"/>
              <a:ea typeface="+mn-ea"/>
              <a:cs typeface="+mn-cs"/>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latin typeface="+mn-lt"/>
                <a:ea typeface="+mn-ea"/>
                <a:cs typeface="+mn-cs"/>
              </a:rPr>
              <a:t>Vacinas </a:t>
            </a:r>
          </a:p>
          <a:p>
            <a:pPr marL="239394" algn="l" defTabSz="914400" hangingPunct="1">
              <a:lnSpc>
                <a:spcPct val="90000"/>
              </a:lnSpc>
              <a:spcBef>
                <a:spcPts val="400"/>
              </a:spcBef>
              <a:defRPr sz="1800">
                <a:uFill>
                  <a:solidFill>
                    <a:srgbClr val="FF2600"/>
                  </a:solidFill>
                </a:uFill>
                <a:latin typeface="Calibri"/>
                <a:ea typeface="Calibri"/>
                <a:cs typeface="Calibri"/>
                <a:sym typeface="Calibri"/>
              </a:defRPr>
            </a:pPr>
            <a:endParaRPr lang="pt-BR" sz="2000" b="1" kern="1200" dirty="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4. Novas estratégias de combate às Infecções:</a:t>
            </a:r>
            <a:endParaRPr lang="pt-BR" sz="2000" b="1" kern="1200" dirty="0">
              <a:solidFill>
                <a:schemeClr val="tx1"/>
              </a:solidFill>
              <a:uFill>
                <a:solidFill>
                  <a:srgbClr val="99403D"/>
                </a:solidFill>
              </a:uFill>
              <a:sym typeface="Calibri"/>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n-lt"/>
                <a:ea typeface="+mn-ea"/>
                <a:cs typeface="+mn-cs"/>
              </a:rPr>
              <a:t>Microbiota Normal do Corpo Humano</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n-lt"/>
                <a:ea typeface="+mn-ea"/>
                <a:cs typeface="+mn-cs"/>
              </a:rPr>
              <a:t>Bacteriófagos </a:t>
            </a:r>
            <a:r>
              <a:rPr lang="pt-BR" sz="2000" kern="1200" dirty="0">
                <a:solidFill>
                  <a:schemeClr val="tx1"/>
                </a:solidFill>
                <a:uFill>
                  <a:solidFill>
                    <a:srgbClr val="99403D"/>
                  </a:solidFill>
                </a:uFill>
                <a:latin typeface="+mn-lt"/>
                <a:ea typeface="+mn-ea"/>
                <a:cs typeface="+mn-cs"/>
              </a:rPr>
              <a:t>e</a:t>
            </a:r>
            <a:r>
              <a:rPr lang="pt-BR" sz="2000" b="1" kern="1200" dirty="0">
                <a:solidFill>
                  <a:schemeClr val="tx1"/>
                </a:solidFill>
                <a:uFill>
                  <a:solidFill>
                    <a:srgbClr val="99403D"/>
                  </a:solidFill>
                </a:uFill>
                <a:latin typeface="+mn-lt"/>
                <a:ea typeface="+mn-ea"/>
                <a:cs typeface="+mn-cs"/>
              </a:rPr>
              <a:t> Fagoterapia</a:t>
            </a:r>
          </a:p>
          <a:p>
            <a:pPr marL="228600" algn="l" defTabSz="914400" hangingPunct="1">
              <a:lnSpc>
                <a:spcPct val="90000"/>
              </a:lnSpc>
              <a:spcBef>
                <a:spcPts val="400"/>
              </a:spcBef>
              <a:tabLst>
                <a:tab pos="88900" algn="l"/>
              </a:tabLst>
              <a:defRPr sz="1800">
                <a:uFill>
                  <a:solidFill>
                    <a:srgbClr val="99403D"/>
                  </a:solidFill>
                </a:uFill>
                <a:latin typeface="Calibri"/>
                <a:ea typeface="Calibri"/>
                <a:cs typeface="Calibri"/>
                <a:sym typeface="Calibri"/>
              </a:defRPr>
            </a:pPr>
            <a:endParaRPr lang="pt-BR" sz="2000" kern="1200" dirty="0">
              <a:solidFill>
                <a:schemeClr val="tx1"/>
              </a:solidFill>
              <a:latin typeface="+mn-lt"/>
              <a:ea typeface="+mn-ea"/>
              <a:cs typeface="+mn-cs"/>
            </a:endParaRPr>
          </a:p>
          <a:p>
            <a:pPr marL="228600" algn="l" defTabSz="914400" hangingPunct="1">
              <a:lnSpc>
                <a:spcPct val="90000"/>
              </a:lnSpc>
              <a:spcBef>
                <a:spcPts val="400"/>
              </a:spcBef>
              <a:tabLst>
                <a:tab pos="88900" algn="l"/>
              </a:tabLst>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5.  Novos métodos para o desenvolvimento de Fármacos </a:t>
            </a:r>
          </a:p>
          <a:p>
            <a:pPr marL="467994" indent="-228600" algn="l" defTabSz="914400" hangingPunct="1">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FF2600"/>
                  </a:solidFill>
                </a:uFill>
                <a:sym typeface="Calibri"/>
              </a:rPr>
              <a:t>“</a:t>
            </a:r>
            <a:r>
              <a:rPr lang="pt-BR" sz="2000" b="1" dirty="0">
                <a:uFill>
                  <a:solidFill>
                    <a:srgbClr val="000000"/>
                  </a:solidFill>
                </a:uFill>
                <a:ea typeface="Calibri"/>
                <a:cs typeface="Calibri"/>
                <a:sym typeface="Calibri"/>
              </a:rPr>
              <a:t>Triagem fenotípica para reposicionamento e descoberta de       Novos Fármacos”  </a:t>
            </a:r>
            <a:r>
              <a:rPr lang="pt-BR" sz="1600" dirty="0">
                <a:uFill>
                  <a:solidFill>
                    <a:srgbClr val="000000"/>
                  </a:solidFill>
                </a:uFill>
                <a:ea typeface="Calibri"/>
                <a:cs typeface="Calibri"/>
                <a:sym typeface="Calibri"/>
              </a:rPr>
              <a:t>(Convidado: Dr. Lucio Freitas Jr.) </a:t>
            </a:r>
            <a:endParaRPr lang="pt-BR" sz="1600" kern="1200" dirty="0">
              <a:solidFill>
                <a:schemeClr val="tx1"/>
              </a:solidFill>
              <a:uFill>
                <a:solidFill>
                  <a:srgbClr val="FF2600"/>
                </a:solidFill>
              </a:uFill>
              <a:sym typeface="Calibri"/>
            </a:endParaRPr>
          </a:p>
          <a:p>
            <a:pPr marL="467994" indent="-228600" algn="l" defTabSz="914400" hangingPunct="1">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FF2600"/>
                  </a:solidFill>
                </a:uFill>
                <a:sym typeface="Calibri"/>
              </a:rPr>
              <a:t>”Target-</a:t>
            </a:r>
            <a:r>
              <a:rPr lang="pt-BR" sz="2000" b="1" kern="1200" dirty="0" err="1">
                <a:solidFill>
                  <a:schemeClr val="tx1"/>
                </a:solidFill>
                <a:uFill>
                  <a:solidFill>
                    <a:srgbClr val="FF2600"/>
                  </a:solidFill>
                </a:uFill>
                <a:sym typeface="Calibri"/>
              </a:rPr>
              <a:t>based</a:t>
            </a:r>
            <a:r>
              <a:rPr lang="pt-BR" sz="2000" b="1" kern="1200" dirty="0">
                <a:solidFill>
                  <a:schemeClr val="tx1"/>
                </a:solidFill>
                <a:uFill>
                  <a:solidFill>
                    <a:srgbClr val="FF2600"/>
                  </a:solidFill>
                </a:uFill>
                <a:sym typeface="Calibri"/>
              </a:rPr>
              <a:t> </a:t>
            </a:r>
            <a:r>
              <a:rPr lang="pt-BR" sz="2000" b="1" kern="1200" dirty="0" err="1">
                <a:solidFill>
                  <a:schemeClr val="tx1"/>
                </a:solidFill>
                <a:uFill>
                  <a:solidFill>
                    <a:srgbClr val="FF2600"/>
                  </a:solidFill>
                </a:uFill>
                <a:sym typeface="Calibri"/>
              </a:rPr>
              <a:t>drug</a:t>
            </a:r>
            <a:r>
              <a:rPr lang="pt-BR" sz="2000" b="1" kern="1200" dirty="0">
                <a:solidFill>
                  <a:schemeClr val="tx1"/>
                </a:solidFill>
                <a:uFill>
                  <a:solidFill>
                    <a:srgbClr val="FF2600"/>
                  </a:solidFill>
                </a:uFill>
                <a:sym typeface="Calibri"/>
              </a:rPr>
              <a:t> design” – </a:t>
            </a:r>
            <a:r>
              <a:rPr lang="pt-BR" sz="2000" kern="1200" dirty="0">
                <a:solidFill>
                  <a:schemeClr val="tx1"/>
                </a:solidFill>
                <a:uFill>
                  <a:solidFill>
                    <a:srgbClr val="FF2600"/>
                  </a:solidFill>
                </a:uFill>
                <a:sym typeface="Calibri"/>
              </a:rPr>
              <a:t>Baseado em  técnicas</a:t>
            </a:r>
          </a:p>
          <a:p>
            <a:pPr marL="239394" algn="l" defTabSz="914400" hangingPunct="1">
              <a:spcBef>
                <a:spcPts val="400"/>
              </a:spcBef>
              <a:defRPr sz="1800">
                <a:uFill>
                  <a:solidFill>
                    <a:srgbClr val="FF2600"/>
                  </a:solidFill>
                </a:uFill>
                <a:latin typeface="Calibri"/>
                <a:ea typeface="Calibri"/>
                <a:cs typeface="Calibri"/>
                <a:sym typeface="Calibri"/>
              </a:defRPr>
            </a:pPr>
            <a:r>
              <a:rPr lang="pt-BR" sz="2000" kern="1200" dirty="0">
                <a:solidFill>
                  <a:schemeClr val="tx1"/>
                </a:solidFill>
                <a:uFill>
                  <a:solidFill>
                    <a:srgbClr val="FF2600"/>
                  </a:solidFill>
                </a:uFill>
                <a:sym typeface="Calibri"/>
              </a:rPr>
              <a:t>      computacionais </a:t>
            </a:r>
            <a:endParaRPr lang="pt-BR" sz="2000" kern="1200" dirty="0">
              <a:solidFill>
                <a:schemeClr val="tx1"/>
              </a:solidFill>
              <a:uFill>
                <a:solidFill>
                  <a:srgbClr val="99403D"/>
                </a:solidFill>
              </a:uFill>
              <a:latin typeface="+mn-lt"/>
              <a:ea typeface="+mn-ea"/>
              <a:cs typeface="+mn-cs"/>
            </a:endParaRPr>
          </a:p>
          <a:p>
            <a:pPr algn="l" defTabSz="914400" hangingPunct="1">
              <a:lnSpc>
                <a:spcPct val="90000"/>
              </a:lnSpc>
              <a:spcBef>
                <a:spcPts val="400"/>
              </a:spcBef>
              <a:defRPr sz="1800" b="1">
                <a:uFill>
                  <a:solidFill>
                    <a:srgbClr val="FF2600"/>
                  </a:solidFill>
                </a:uFill>
                <a:latin typeface="Calibri"/>
                <a:ea typeface="Calibri"/>
                <a:cs typeface="Calibri"/>
                <a:sym typeface="Calibri"/>
              </a:defRPr>
            </a:pPr>
            <a:endParaRPr lang="pt-BR" sz="1600" kern="1200" dirty="0">
              <a:solidFill>
                <a:schemeClr val="tx1"/>
              </a:solidFill>
              <a:uFill>
                <a:solidFill>
                  <a:srgbClr val="FF2600"/>
                </a:solidFill>
              </a:uFill>
              <a:latin typeface="+mn-lt"/>
              <a:ea typeface="+mn-ea"/>
              <a:cs typeface="+mn-cs"/>
            </a:endParaRP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450024" y="321320"/>
            <a:ext cx="8073128" cy="96436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800">
                <a:solidFill>
                  <a:schemeClr val="tx1"/>
                </a:solidFill>
              </a:rPr>
              <a:t>Emprego de Microrganismos na Indústria Farmacêutica</a:t>
            </a:r>
            <a:endParaRPr lang="pt-BR" sz="28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6" name="Rectangle 5">
            <a:extLst>
              <a:ext uri="{FF2B5EF4-FFF2-40B4-BE49-F238E27FC236}">
                <a16:creationId xmlns:a16="http://schemas.microsoft.com/office/drawing/2014/main" id="{3CCABCAA-1676-CA41-8679-72262CD9F6FD}"/>
              </a:ext>
            </a:extLst>
          </p:cNvPr>
          <p:cNvSpPr/>
          <p:nvPr/>
        </p:nvSpPr>
        <p:spPr>
          <a:xfrm>
            <a:off x="3251" y="5833335"/>
            <a:ext cx="4374023" cy="707886"/>
          </a:xfrm>
          <a:prstGeom prst="rect">
            <a:avLst/>
          </a:prstGeom>
        </p:spPr>
        <p:txBody>
          <a:bodyPr wrap="square">
            <a:spAutoFit/>
          </a:bodyPr>
          <a:lstStyle/>
          <a:p>
            <a:r>
              <a:rPr lang="pt-BR" sz="2000" kern="1200">
                <a:solidFill>
                  <a:schemeClr val="bg1"/>
                </a:solidFill>
              </a:rPr>
              <a:t>Instituto de Ciências Biomédicas / USP</a:t>
            </a:r>
            <a:endParaRPr lang="pt-BR" sz="200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612F6AB8-D812-3D47-BFEE-CEEB9A643447}"/>
              </a:ext>
            </a:extLst>
          </p:cNvPr>
          <p:cNvSpPr txBox="1">
            <a:spLocks noChangeArrowheads="1"/>
          </p:cNvSpPr>
          <p:nvPr/>
        </p:nvSpPr>
        <p:spPr bwMode="auto">
          <a:xfrm>
            <a:off x="38911" y="930305"/>
            <a:ext cx="12926978" cy="8706049"/>
          </a:xfrm>
          <a:prstGeom prst="rect">
            <a:avLst/>
          </a:prstGeom>
          <a:solidFill>
            <a:srgbClr val="FFFF99"/>
          </a:solidFill>
          <a:ln>
            <a:noFill/>
          </a:ln>
          <a:effectLst/>
        </p:spPr>
        <p:txBody>
          <a:bodyPr lIns="0" tIns="36690" rIns="0" bIns="0"/>
          <a:lstStyle>
            <a:lvl1pPr marL="342900" indent="-33496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rgbClr val="FFFFFF"/>
                </a:solidFill>
                <a:latin typeface="Arial" panose="020B0604020202020204" pitchFamily="34" charset="0"/>
                <a:ea typeface="Microsoft YaHei" panose="020B0503020204020204" pitchFamily="34" charset="-122"/>
              </a:defRPr>
            </a:lvl1pPr>
            <a:lvl2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rgbClr val="FFFFFF"/>
                </a:solidFill>
                <a:latin typeface="Arial" panose="020B0604020202020204" pitchFamily="34" charset="0"/>
                <a:ea typeface="Microsoft YaHei" panose="020B0503020204020204" pitchFamily="34" charset="-122"/>
              </a:defRPr>
            </a:lvl2pPr>
            <a:lvl3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rgbClr val="FFFFFF"/>
                </a:solidFill>
                <a:latin typeface="Arial" panose="020B0604020202020204" pitchFamily="34" charset="0"/>
                <a:ea typeface="Microsoft YaHei" panose="020B0503020204020204" pitchFamily="34" charset="-122"/>
              </a:defRPr>
            </a:lvl3pPr>
            <a:lvl4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rgbClr val="FFFFFF"/>
                </a:solidFill>
                <a:latin typeface="Arial" panose="020B0604020202020204" pitchFamily="34" charset="0"/>
                <a:ea typeface="Microsoft YaHei" panose="020B0503020204020204" pitchFamily="34" charset="-122"/>
              </a:defRPr>
            </a:lvl4pPr>
            <a:lvl5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rgbClr val="FFFFFF"/>
                </a:solidFill>
                <a:latin typeface="Arial" panose="020B0604020202020204" pitchFamily="34" charset="0"/>
                <a:ea typeface="Microsoft YaHei" panose="020B0503020204020204" pitchFamily="34" charset="-122"/>
              </a:defRPr>
            </a:lvl9pPr>
          </a:lstStyle>
          <a:p>
            <a:pPr>
              <a:lnSpc>
                <a:spcPct val="93000"/>
              </a:lnSpc>
              <a:spcBef>
                <a:spcPts val="1548"/>
              </a:spcBef>
              <a:buSzPct val="100000"/>
              <a:defRPr/>
            </a:pPr>
            <a:r>
              <a:rPr lang="pt-BR" altLang="en-US" sz="4128" b="1">
                <a:solidFill>
                  <a:srgbClr val="000000"/>
                </a:solidFill>
              </a:rPr>
              <a:t>Coloração e Microscopia óptica</a:t>
            </a:r>
          </a:p>
          <a:p>
            <a:pPr>
              <a:lnSpc>
                <a:spcPct val="93000"/>
              </a:lnSpc>
              <a:spcBef>
                <a:spcPts val="774"/>
              </a:spcBef>
              <a:buSzPct val="100000"/>
              <a:defRPr/>
            </a:pPr>
            <a:r>
              <a:rPr lang="pt-BR" altLang="en-US" sz="2800">
                <a:solidFill>
                  <a:srgbClr val="000000"/>
                </a:solidFill>
              </a:rPr>
              <a:t>Pode permitir o diagnóstico presuntivo de alguns GÊNEROS bacterianos </a:t>
            </a:r>
          </a:p>
          <a:p>
            <a:pPr algn="l">
              <a:lnSpc>
                <a:spcPct val="93000"/>
              </a:lnSpc>
              <a:spcBef>
                <a:spcPts val="774"/>
              </a:spcBef>
              <a:buSzPct val="100000"/>
              <a:defRPr/>
            </a:pPr>
            <a:r>
              <a:rPr lang="pt-BR" altLang="en-US" sz="2580" b="1">
                <a:solidFill>
                  <a:srgbClr val="000000"/>
                </a:solidFill>
              </a:rPr>
              <a:t>     Principais técnicas:</a:t>
            </a:r>
          </a:p>
          <a:p>
            <a:pPr algn="l">
              <a:lnSpc>
                <a:spcPct val="93000"/>
              </a:lnSpc>
              <a:spcBef>
                <a:spcPts val="774"/>
              </a:spcBef>
              <a:buSzPct val="100000"/>
              <a:defRPr/>
            </a:pPr>
            <a:endParaRPr lang="pt-BR" altLang="en-US" sz="2580" b="1">
              <a:solidFill>
                <a:srgbClr val="000000"/>
              </a:solidFill>
            </a:endParaRPr>
          </a:p>
          <a:p>
            <a:pPr marL="440328" indent="-434183" algn="l">
              <a:lnSpc>
                <a:spcPct val="93000"/>
              </a:lnSpc>
              <a:spcBef>
                <a:spcPts val="774"/>
              </a:spcBef>
              <a:buClr>
                <a:srgbClr val="000000"/>
              </a:buClr>
              <a:buSzPct val="100000"/>
              <a:buFont typeface="Arial" panose="020B0604020202020204" pitchFamily="34" charset="0"/>
              <a:buChar char="-"/>
              <a:defRPr/>
            </a:pPr>
            <a:r>
              <a:rPr lang="pt-BR" altLang="en-US" sz="2580">
                <a:solidFill>
                  <a:srgbClr val="000000"/>
                </a:solidFill>
              </a:rPr>
              <a:t>Coloração de Gram  </a:t>
            </a:r>
            <a:r>
              <a:rPr lang="pt-BR" altLang="en-US" sz="1806">
                <a:solidFill>
                  <a:srgbClr val="000000"/>
                </a:solidFill>
              </a:rPr>
              <a:t>(abaixo exemplos):</a:t>
            </a:r>
          </a:p>
          <a:p>
            <a:pPr marL="440328" indent="-434183">
              <a:lnSpc>
                <a:spcPct val="93000"/>
              </a:lnSpc>
              <a:spcBef>
                <a:spcPts val="1838"/>
              </a:spcBef>
              <a:buClr>
                <a:srgbClr val="000000"/>
              </a:buClr>
              <a:buSzPct val="100000"/>
              <a:defRPr/>
            </a:pPr>
            <a:endParaRPr lang="pt-BR" altLang="en-US" sz="2580" i="1">
              <a:solidFill>
                <a:srgbClr val="000000"/>
              </a:solidFill>
            </a:endParaRPr>
          </a:p>
          <a:p>
            <a:pPr marL="440328" indent="-434183">
              <a:lnSpc>
                <a:spcPct val="93000"/>
              </a:lnSpc>
              <a:spcBef>
                <a:spcPts val="1838"/>
              </a:spcBef>
              <a:buClr>
                <a:srgbClr val="000000"/>
              </a:buClr>
              <a:buSzPct val="100000"/>
              <a:defRPr/>
            </a:pPr>
            <a:endParaRPr lang="pt-BR" altLang="en-US" sz="2580" i="1">
              <a:solidFill>
                <a:srgbClr val="000000"/>
              </a:solidFill>
            </a:endParaRPr>
          </a:p>
          <a:p>
            <a:pPr>
              <a:lnSpc>
                <a:spcPct val="93000"/>
              </a:lnSpc>
              <a:spcBef>
                <a:spcPts val="1838"/>
              </a:spcBef>
              <a:buSzPct val="100000"/>
              <a:defRPr/>
            </a:pPr>
            <a:endParaRPr lang="pt-BR" altLang="en-US" sz="2580" i="1">
              <a:solidFill>
                <a:srgbClr val="000000"/>
              </a:solidFill>
            </a:endParaRPr>
          </a:p>
          <a:p>
            <a:pPr algn="l">
              <a:lnSpc>
                <a:spcPct val="93000"/>
              </a:lnSpc>
              <a:spcBef>
                <a:spcPts val="1838"/>
              </a:spcBef>
              <a:buSzPct val="100000"/>
              <a:defRPr/>
            </a:pPr>
            <a:r>
              <a:rPr lang="pt-BR" altLang="en-US" sz="1548" i="1">
                <a:solidFill>
                  <a:srgbClr val="000000"/>
                </a:solidFill>
              </a:rPr>
              <a:t>     Escherichia coli</a:t>
            </a:r>
            <a:r>
              <a:rPr lang="pt-BR" altLang="en-US" sz="1548">
                <a:solidFill>
                  <a:srgbClr val="000000"/>
                </a:solidFill>
              </a:rPr>
              <a:t>	                   </a:t>
            </a:r>
            <a:r>
              <a:rPr lang="pt-BR" altLang="en-US" sz="1548" i="1">
                <a:solidFill>
                  <a:srgbClr val="000000"/>
                </a:solidFill>
              </a:rPr>
              <a:t>Clostridium tetani</a:t>
            </a:r>
            <a:r>
              <a:rPr lang="pt-BR" altLang="en-US" sz="1548">
                <a:solidFill>
                  <a:srgbClr val="000000"/>
                </a:solidFill>
              </a:rPr>
              <a:t>                        </a:t>
            </a:r>
            <a:r>
              <a:rPr lang="pt-BR" altLang="en-US" sz="1548" i="1">
                <a:solidFill>
                  <a:srgbClr val="000000"/>
                </a:solidFill>
              </a:rPr>
              <a:t>Staphylococcus aureus       Streptococcus pyogenes </a:t>
            </a:r>
            <a:r>
              <a:rPr lang="pt-BR" altLang="en-US" sz="1548">
                <a:solidFill>
                  <a:srgbClr val="000000"/>
                </a:solidFill>
              </a:rPr>
              <a:t>     </a:t>
            </a:r>
            <a:r>
              <a:rPr lang="pt-BR" altLang="en-US" sz="1548" i="1">
                <a:solidFill>
                  <a:srgbClr val="000000"/>
                </a:solidFill>
              </a:rPr>
              <a:t>Neisseria </a:t>
            </a:r>
            <a:r>
              <a:rPr lang="pt-BR" altLang="en-US" sz="1548" i="1" err="1">
                <a:solidFill>
                  <a:srgbClr val="000000"/>
                </a:solidFill>
              </a:rPr>
              <a:t>gonohrroeae</a:t>
            </a:r>
            <a:r>
              <a:rPr lang="pt-BR" altLang="en-US" sz="1548" i="1">
                <a:solidFill>
                  <a:srgbClr val="000000"/>
                </a:solidFill>
              </a:rPr>
              <a:t> </a:t>
            </a:r>
            <a:r>
              <a:rPr lang="pt-BR" altLang="en-US" sz="1548">
                <a:solidFill>
                  <a:srgbClr val="000000"/>
                </a:solidFill>
              </a:rPr>
              <a:t>	    </a:t>
            </a:r>
            <a:r>
              <a:rPr lang="pt-BR" altLang="en-US" sz="1548" i="1">
                <a:solidFill>
                  <a:srgbClr val="000000"/>
                </a:solidFill>
              </a:rPr>
              <a:t> </a:t>
            </a:r>
            <a:r>
              <a:rPr lang="pt-BR" altLang="en-US" sz="1548">
                <a:solidFill>
                  <a:srgbClr val="000000"/>
                </a:solidFill>
              </a:rPr>
              <a:t>(bacilo Gram-negativo)           (bacilo Gram-positivo		     (coco Gram-positivo)             (coco Gram-positivo)           (coco Gram-negativo)                                                                                               </a:t>
            </a:r>
          </a:p>
          <a:p>
            <a:pPr algn="l">
              <a:lnSpc>
                <a:spcPct val="93000"/>
              </a:lnSpc>
              <a:spcBef>
                <a:spcPts val="1838"/>
              </a:spcBef>
              <a:buSzPct val="100000"/>
              <a:defRPr/>
            </a:pPr>
            <a:r>
              <a:rPr lang="pt-BR" altLang="en-US" sz="1548">
                <a:solidFill>
                  <a:srgbClr val="000000"/>
                </a:solidFill>
              </a:rPr>
              <a:t>- </a:t>
            </a:r>
            <a:r>
              <a:rPr lang="pt-BR" altLang="en-US">
                <a:solidFill>
                  <a:srgbClr val="000000"/>
                </a:solidFill>
              </a:rPr>
              <a:t>Coloração de Ziehl-Neelsen</a:t>
            </a:r>
          </a:p>
          <a:p>
            <a:pPr eaLnBrk="1">
              <a:buSzPct val="100000"/>
              <a:defRPr/>
            </a:pPr>
            <a:r>
              <a:rPr lang="pt-BR" altLang="en-US" sz="4128">
                <a:solidFill>
                  <a:srgbClr val="000000"/>
                </a:solidFill>
              </a:rPr>
              <a:t> 			         </a:t>
            </a:r>
            <a:r>
              <a:rPr lang="pt-BR" altLang="en-US" sz="4128" i="1">
                <a:solidFill>
                  <a:srgbClr val="000000"/>
                </a:solidFill>
              </a:rPr>
              <a:t>					</a:t>
            </a:r>
          </a:p>
          <a:p>
            <a:pPr>
              <a:lnSpc>
                <a:spcPct val="93000"/>
              </a:lnSpc>
              <a:spcBef>
                <a:spcPts val="1838"/>
              </a:spcBef>
              <a:buSzPct val="100000"/>
              <a:defRPr/>
            </a:pPr>
            <a:endParaRPr lang="pt-BR" altLang="en-US" sz="4128">
              <a:solidFill>
                <a:srgbClr val="000000"/>
              </a:solidFill>
            </a:endParaRPr>
          </a:p>
          <a:p>
            <a:pPr algn="l">
              <a:lnSpc>
                <a:spcPct val="93000"/>
              </a:lnSpc>
              <a:spcBef>
                <a:spcPts val="1838"/>
              </a:spcBef>
              <a:buSzPct val="100000"/>
              <a:defRPr/>
            </a:pPr>
            <a:r>
              <a:rPr lang="pt-BR" altLang="en-US" sz="2580">
                <a:solidFill>
                  <a:srgbClr val="000000"/>
                </a:solidFill>
              </a:rPr>
              <a:t>- </a:t>
            </a:r>
            <a:r>
              <a:rPr lang="pt-BR" altLang="en-US">
                <a:solidFill>
                  <a:srgbClr val="000000"/>
                </a:solidFill>
              </a:rPr>
              <a:t>Microscopia de Campo escuro </a:t>
            </a:r>
          </a:p>
          <a:p>
            <a:pPr>
              <a:lnSpc>
                <a:spcPct val="93000"/>
              </a:lnSpc>
              <a:spcBef>
                <a:spcPts val="1838"/>
              </a:spcBef>
              <a:buSzPct val="100000"/>
              <a:defRPr/>
            </a:pPr>
            <a:endParaRPr lang="pt-BR" altLang="en-US" sz="4128">
              <a:solidFill>
                <a:srgbClr val="000000"/>
              </a:solidFill>
            </a:endParaRPr>
          </a:p>
          <a:p>
            <a:pPr>
              <a:lnSpc>
                <a:spcPct val="93000"/>
              </a:lnSpc>
              <a:spcBef>
                <a:spcPts val="1838"/>
              </a:spcBef>
              <a:buSzPct val="100000"/>
              <a:defRPr/>
            </a:pPr>
            <a:endParaRPr lang="pt-BR" altLang="en-US" sz="4128">
              <a:solidFill>
                <a:srgbClr val="000000"/>
              </a:solidFill>
            </a:endParaRPr>
          </a:p>
          <a:p>
            <a:pPr>
              <a:lnSpc>
                <a:spcPct val="93000"/>
              </a:lnSpc>
              <a:spcBef>
                <a:spcPts val="1838"/>
              </a:spcBef>
              <a:buSzPct val="100000"/>
              <a:defRPr/>
            </a:pPr>
            <a:endParaRPr lang="pt-BR" altLang="en-US" sz="4128">
              <a:solidFill>
                <a:srgbClr val="000000"/>
              </a:solidFill>
            </a:endParaRPr>
          </a:p>
          <a:p>
            <a:pPr>
              <a:lnSpc>
                <a:spcPct val="93000"/>
              </a:lnSpc>
              <a:spcBef>
                <a:spcPts val="1838"/>
              </a:spcBef>
              <a:buSzPct val="100000"/>
              <a:defRPr/>
            </a:pPr>
            <a:endParaRPr lang="pt-BR" altLang="en-US" sz="4128">
              <a:solidFill>
                <a:srgbClr val="000000"/>
              </a:solidFill>
            </a:endParaRPr>
          </a:p>
          <a:p>
            <a:pPr>
              <a:lnSpc>
                <a:spcPct val="93000"/>
              </a:lnSpc>
              <a:spcBef>
                <a:spcPts val="1838"/>
              </a:spcBef>
              <a:buSzPct val="100000"/>
              <a:defRPr/>
            </a:pPr>
            <a:endParaRPr lang="pt-BR" altLang="en-US" sz="4128">
              <a:solidFill>
                <a:srgbClr val="000000"/>
              </a:solidFill>
            </a:endParaRPr>
          </a:p>
          <a:p>
            <a:pPr>
              <a:lnSpc>
                <a:spcPct val="93000"/>
              </a:lnSpc>
              <a:spcBef>
                <a:spcPts val="1838"/>
              </a:spcBef>
              <a:buSzPct val="100000"/>
              <a:defRPr/>
            </a:pPr>
            <a:endParaRPr lang="pt-BR" altLang="en-US" sz="4128">
              <a:solidFill>
                <a:srgbClr val="000000"/>
              </a:solidFill>
            </a:endParaRPr>
          </a:p>
          <a:p>
            <a:pPr>
              <a:lnSpc>
                <a:spcPct val="93000"/>
              </a:lnSpc>
              <a:spcBef>
                <a:spcPts val="1838"/>
              </a:spcBef>
              <a:buSzPct val="100000"/>
              <a:defRPr/>
            </a:pPr>
            <a:endParaRPr lang="pt-BR" altLang="en-US" sz="4128">
              <a:solidFill>
                <a:srgbClr val="000000"/>
              </a:solidFill>
            </a:endParaRPr>
          </a:p>
        </p:txBody>
      </p:sp>
      <p:sp>
        <p:nvSpPr>
          <p:cNvPr id="11268" name="Rectangle 3">
            <a:extLst>
              <a:ext uri="{FF2B5EF4-FFF2-40B4-BE49-F238E27FC236}">
                <a16:creationId xmlns:a16="http://schemas.microsoft.com/office/drawing/2014/main" id="{20762BB5-7C36-A945-9BF3-D64FABDA5D02}"/>
              </a:ext>
            </a:extLst>
          </p:cNvPr>
          <p:cNvSpPr>
            <a:spLocks noChangeArrowheads="1"/>
          </p:cNvSpPr>
          <p:nvPr/>
        </p:nvSpPr>
        <p:spPr bwMode="auto">
          <a:xfrm>
            <a:off x="10335284" y="2031965"/>
            <a:ext cx="1579008" cy="1485824"/>
          </a:xfrm>
          <a:prstGeom prst="rect">
            <a:avLst/>
          </a:prstGeom>
          <a:solidFill>
            <a:srgbClr val="729FCF"/>
          </a:solidFill>
          <a:ln w="9360" cap="sq">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sz="3096"/>
          </a:p>
        </p:txBody>
      </p:sp>
      <p:pic>
        <p:nvPicPr>
          <p:cNvPr id="11269" name="Picture 4">
            <a:extLst>
              <a:ext uri="{FF2B5EF4-FFF2-40B4-BE49-F238E27FC236}">
                <a16:creationId xmlns:a16="http://schemas.microsoft.com/office/drawing/2014/main" id="{9B09435E-5A18-964F-8414-86BA46B91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1652" y="2031965"/>
            <a:ext cx="1392640" cy="1392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5">
            <a:extLst>
              <a:ext uri="{FF2B5EF4-FFF2-40B4-BE49-F238E27FC236}">
                <a16:creationId xmlns:a16="http://schemas.microsoft.com/office/drawing/2014/main" id="{FD553B1D-A069-A640-BF17-2B577F8C5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816474" y="3268485"/>
            <a:ext cx="1763692" cy="2350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1" name="Picture 6">
            <a:extLst>
              <a:ext uri="{FF2B5EF4-FFF2-40B4-BE49-F238E27FC236}">
                <a16:creationId xmlns:a16="http://schemas.microsoft.com/office/drawing/2014/main" id="{335E7471-CE53-154B-92D6-AA5C526463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80" y="3517789"/>
            <a:ext cx="2471259" cy="18523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2" name="Picture 7">
            <a:extLst>
              <a:ext uri="{FF2B5EF4-FFF2-40B4-BE49-F238E27FC236}">
                <a16:creationId xmlns:a16="http://schemas.microsoft.com/office/drawing/2014/main" id="{C51A1913-2473-6F4D-B33B-0A42BCFF6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5956" y="3548930"/>
            <a:ext cx="2615483" cy="18523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3" name="Picture 8">
            <a:extLst>
              <a:ext uri="{FF2B5EF4-FFF2-40B4-BE49-F238E27FC236}">
                <a16:creationId xmlns:a16="http://schemas.microsoft.com/office/drawing/2014/main" id="{C7AF9D84-A953-454D-828C-58AEF59DDF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3531" y="3648878"/>
            <a:ext cx="2507276" cy="17212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4" name="Picture 9">
            <a:extLst>
              <a:ext uri="{FF2B5EF4-FFF2-40B4-BE49-F238E27FC236}">
                <a16:creationId xmlns:a16="http://schemas.microsoft.com/office/drawing/2014/main" id="{B18498B9-3744-ED48-807C-24C7AFFACF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325142" y="3352701"/>
            <a:ext cx="1763693" cy="236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5" name="Picture 10">
            <a:extLst>
              <a:ext uri="{FF2B5EF4-FFF2-40B4-BE49-F238E27FC236}">
                <a16:creationId xmlns:a16="http://schemas.microsoft.com/office/drawing/2014/main" id="{109941C5-1533-D646-9FEB-79EEE7BBA7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575" y="6492673"/>
            <a:ext cx="2043904" cy="1314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6" name="Picture 11">
            <a:extLst>
              <a:ext uri="{FF2B5EF4-FFF2-40B4-BE49-F238E27FC236}">
                <a16:creationId xmlns:a16="http://schemas.microsoft.com/office/drawing/2014/main" id="{7757C1F8-7897-8A4E-ABD9-3F9D5E5455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1374" y="6229063"/>
            <a:ext cx="2350355" cy="17636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7" name="Picture 12">
            <a:extLst>
              <a:ext uri="{FF2B5EF4-FFF2-40B4-BE49-F238E27FC236}">
                <a16:creationId xmlns:a16="http://schemas.microsoft.com/office/drawing/2014/main" id="{CE0986E0-CD0C-DC46-A1CC-6746E180A0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6185" y="8348244"/>
            <a:ext cx="1709316" cy="12806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8" name="Picture 13">
            <a:extLst>
              <a:ext uri="{FF2B5EF4-FFF2-40B4-BE49-F238E27FC236}">
                <a16:creationId xmlns:a16="http://schemas.microsoft.com/office/drawing/2014/main" id="{3980ECC0-CBDB-7041-9F24-20A67F0179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25829" y="8464897"/>
            <a:ext cx="1340045" cy="13325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9" name="Rectangle 14">
            <a:extLst>
              <a:ext uri="{FF2B5EF4-FFF2-40B4-BE49-F238E27FC236}">
                <a16:creationId xmlns:a16="http://schemas.microsoft.com/office/drawing/2014/main" id="{9A1552DF-99A5-2F42-8240-9E0BFB6822D9}"/>
              </a:ext>
            </a:extLst>
          </p:cNvPr>
          <p:cNvSpPr>
            <a:spLocks noChangeArrowheads="1"/>
          </p:cNvSpPr>
          <p:nvPr/>
        </p:nvSpPr>
        <p:spPr bwMode="auto">
          <a:xfrm>
            <a:off x="2534958" y="7323045"/>
            <a:ext cx="2836481" cy="56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6107" tIns="60376" rIns="116107" bIns="60376">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sz="1548" i="1">
                <a:solidFill>
                  <a:srgbClr val="000000"/>
                </a:solidFill>
              </a:rPr>
              <a:t>Mycobacterium tuberculosis</a:t>
            </a:r>
            <a:r>
              <a:rPr lang="pt-BR" altLang="en-US" sz="1548">
                <a:solidFill>
                  <a:srgbClr val="000000"/>
                </a:solidFill>
              </a:rPr>
              <a:t> (coletado de escarro)</a:t>
            </a:r>
          </a:p>
        </p:txBody>
      </p:sp>
      <p:sp>
        <p:nvSpPr>
          <p:cNvPr id="11280" name="Rectangle 15">
            <a:extLst>
              <a:ext uri="{FF2B5EF4-FFF2-40B4-BE49-F238E27FC236}">
                <a16:creationId xmlns:a16="http://schemas.microsoft.com/office/drawing/2014/main" id="{C30163F8-FD44-1C44-8E3C-448AB107FA4D}"/>
              </a:ext>
            </a:extLst>
          </p:cNvPr>
          <p:cNvSpPr>
            <a:spLocks noChangeArrowheads="1"/>
          </p:cNvSpPr>
          <p:nvPr/>
        </p:nvSpPr>
        <p:spPr bwMode="auto">
          <a:xfrm>
            <a:off x="8945178" y="7333005"/>
            <a:ext cx="2961253" cy="56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16107" tIns="60376" rIns="116107" bIns="60376">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l" eaLnBrk="1">
              <a:buClrTx/>
              <a:buFontTx/>
              <a:buNone/>
            </a:pPr>
            <a:r>
              <a:rPr lang="pt-BR" altLang="en-US" sz="1548" i="1">
                <a:solidFill>
                  <a:srgbClr val="000000"/>
                </a:solidFill>
              </a:rPr>
              <a:t>Mycobacterium leprae</a:t>
            </a:r>
            <a:r>
              <a:rPr lang="pt-BR" altLang="en-US" sz="1548">
                <a:solidFill>
                  <a:srgbClr val="000000"/>
                </a:solidFill>
              </a:rPr>
              <a:t> (coletado do lóbulo da orelha)</a:t>
            </a:r>
            <a:r>
              <a:rPr lang="pt-BR" altLang="en-US" sz="1548" i="1">
                <a:solidFill>
                  <a:srgbClr val="FFFFFF"/>
                </a:solidFill>
              </a:rPr>
              <a:t>	</a:t>
            </a:r>
          </a:p>
        </p:txBody>
      </p:sp>
      <p:sp>
        <p:nvSpPr>
          <p:cNvPr id="11281" name="Rectangle 16">
            <a:extLst>
              <a:ext uri="{FF2B5EF4-FFF2-40B4-BE49-F238E27FC236}">
                <a16:creationId xmlns:a16="http://schemas.microsoft.com/office/drawing/2014/main" id="{2C7D093C-63CB-DF4C-B16C-D587A3EA24B4}"/>
              </a:ext>
            </a:extLst>
          </p:cNvPr>
          <p:cNvSpPr>
            <a:spLocks noChangeArrowheads="1"/>
          </p:cNvSpPr>
          <p:nvPr/>
        </p:nvSpPr>
        <p:spPr bwMode="auto">
          <a:xfrm>
            <a:off x="3323130" y="9285442"/>
            <a:ext cx="2265487" cy="34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16107" tIns="60376" rIns="116107" bIns="60376">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sz="1548" i="1" err="1">
                <a:solidFill>
                  <a:srgbClr val="000000"/>
                </a:solidFill>
              </a:rPr>
              <a:t>Leptospira</a:t>
            </a:r>
            <a:r>
              <a:rPr lang="pt-BR" altLang="en-US" sz="1548" i="1">
                <a:solidFill>
                  <a:srgbClr val="000000"/>
                </a:solidFill>
              </a:rPr>
              <a:t> interrogans </a:t>
            </a:r>
          </a:p>
        </p:txBody>
      </p:sp>
      <p:sp>
        <p:nvSpPr>
          <p:cNvPr id="11282" name="Rectangle 17">
            <a:extLst>
              <a:ext uri="{FF2B5EF4-FFF2-40B4-BE49-F238E27FC236}">
                <a16:creationId xmlns:a16="http://schemas.microsoft.com/office/drawing/2014/main" id="{190D6A27-D108-4E46-B49A-A250522CCDFB}"/>
              </a:ext>
            </a:extLst>
          </p:cNvPr>
          <p:cNvSpPr>
            <a:spLocks noChangeArrowheads="1"/>
          </p:cNvSpPr>
          <p:nvPr/>
        </p:nvSpPr>
        <p:spPr bwMode="auto">
          <a:xfrm>
            <a:off x="9001729" y="9296609"/>
            <a:ext cx="2047478" cy="343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16107" tIns="60376" rIns="116107" bIns="60376">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sz="1548" i="1">
                <a:solidFill>
                  <a:srgbClr val="000000"/>
                </a:solidFill>
              </a:rPr>
              <a:t>Treponema pallidum</a:t>
            </a:r>
          </a:p>
        </p:txBody>
      </p:sp>
      <p:sp>
        <p:nvSpPr>
          <p:cNvPr id="19" name="Rectangle 18">
            <a:extLst>
              <a:ext uri="{FF2B5EF4-FFF2-40B4-BE49-F238E27FC236}">
                <a16:creationId xmlns:a16="http://schemas.microsoft.com/office/drawing/2014/main" id="{1F587357-A667-3F44-8E37-956D90A448F8}"/>
              </a:ext>
            </a:extLst>
          </p:cNvPr>
          <p:cNvSpPr/>
          <p:nvPr/>
        </p:nvSpPr>
        <p:spPr>
          <a:xfrm>
            <a:off x="200080" y="339991"/>
            <a:ext cx="6108139" cy="523220"/>
          </a:xfrm>
          <a:prstGeom prst="rect">
            <a:avLst/>
          </a:prstGeom>
          <a:solidFill>
            <a:schemeClr val="accent4">
              <a:lumMod val="40000"/>
              <a:lumOff val="60000"/>
            </a:schemeClr>
          </a:solidFill>
        </p:spPr>
        <p:txBody>
          <a:bodyPr wrap="square">
            <a:spAutoFit/>
          </a:bodyPr>
          <a:lstStyle/>
          <a:p>
            <a:pPr marL="285750" indent="-285750" algn="just">
              <a:spcAft>
                <a:spcPts val="600"/>
              </a:spcAft>
              <a:buFontTx/>
              <a:buChar char="-"/>
            </a:pPr>
            <a:r>
              <a:rPr lang="pt-BR" sz="2800">
                <a:solidFill>
                  <a:srgbClr val="0432FF"/>
                </a:solidFill>
                <a:cs typeface="Arial" panose="020B0604020202020204" pitchFamily="34" charset="0"/>
              </a:rPr>
              <a:t>2. Observação direta:</a:t>
            </a:r>
            <a:endParaRPr lang="pt-BR" sz="2800" b="1">
              <a:solidFill>
                <a:srgbClr val="0432FF"/>
              </a:solidFill>
              <a:cs typeface="Arial" panose="020B0604020202020204" pitchFamily="34" charset="0"/>
            </a:endParaRPr>
          </a:p>
        </p:txBody>
      </p:sp>
    </p:spTree>
    <p:extLst>
      <p:ext uri="{BB962C8B-B14F-4D97-AF65-F5344CB8AC3E}">
        <p14:creationId xmlns:p14="http://schemas.microsoft.com/office/powerpoint/2010/main" val="29344563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E530348E-AD57-2F47-A006-2DB1F382DB36}"/>
              </a:ext>
            </a:extLst>
          </p:cNvPr>
          <p:cNvSpPr txBox="1">
            <a:spLocks noChangeArrowheads="1"/>
          </p:cNvSpPr>
          <p:nvPr/>
        </p:nvSpPr>
        <p:spPr bwMode="auto">
          <a:xfrm>
            <a:off x="178176" y="-171519"/>
            <a:ext cx="11702272" cy="1628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0623"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SzPct val="45000"/>
              <a:buFontTx/>
              <a:buNone/>
            </a:pPr>
            <a:r>
              <a:rPr lang="pt-BR" altLang="en-US" sz="5676">
                <a:solidFill>
                  <a:srgbClr val="000000"/>
                </a:solidFill>
              </a:rPr>
              <a:t>A coloração de Ziehl-Neelsen</a:t>
            </a:r>
          </a:p>
        </p:txBody>
      </p:sp>
      <p:sp>
        <p:nvSpPr>
          <p:cNvPr id="8194" name="Text Box 2">
            <a:extLst>
              <a:ext uri="{FF2B5EF4-FFF2-40B4-BE49-F238E27FC236}">
                <a16:creationId xmlns:a16="http://schemas.microsoft.com/office/drawing/2014/main" id="{AF2CD731-8E04-7C4D-983B-BB46115A3A89}"/>
              </a:ext>
            </a:extLst>
          </p:cNvPr>
          <p:cNvSpPr txBox="1">
            <a:spLocks noChangeArrowheads="1"/>
          </p:cNvSpPr>
          <p:nvPr/>
        </p:nvSpPr>
        <p:spPr bwMode="auto">
          <a:xfrm>
            <a:off x="324608" y="984992"/>
            <a:ext cx="12355583" cy="8361983"/>
          </a:xfrm>
          <a:prstGeom prst="rect">
            <a:avLst/>
          </a:prstGeom>
          <a:solidFill>
            <a:srgbClr val="FFFF99"/>
          </a:solidFill>
          <a:ln>
            <a:noFill/>
          </a:ln>
          <a:effectLst/>
        </p:spPr>
        <p:txBody>
          <a:bodyPr lIns="0" tIns="36690" rIns="0" bIns="0"/>
          <a:lstStyle>
            <a:lvl1pPr marL="422275" indent="-31750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 pos="9144000" algn="l"/>
              </a:tabLst>
              <a:defRPr>
                <a:solidFill>
                  <a:srgbClr val="FFFFFF"/>
                </a:solidFill>
                <a:latin typeface="Arial" panose="020B0604020202020204" pitchFamily="34" charset="0"/>
                <a:ea typeface="Microsoft YaHei" panose="020B0503020204020204" pitchFamily="34" charset="-122"/>
              </a:defRPr>
            </a:lvl1pPr>
            <a:lvl2pPr>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 pos="9144000" algn="l"/>
              </a:tabLst>
              <a:defRPr>
                <a:solidFill>
                  <a:srgbClr val="FFFFFF"/>
                </a:solidFill>
                <a:latin typeface="Arial" panose="020B0604020202020204" pitchFamily="34" charset="0"/>
                <a:ea typeface="Microsoft YaHei" panose="020B0503020204020204" pitchFamily="34" charset="-122"/>
              </a:defRPr>
            </a:lvl2pPr>
            <a:lvl3pPr>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 pos="9144000" algn="l"/>
              </a:tabLst>
              <a:defRPr>
                <a:solidFill>
                  <a:srgbClr val="FFFFFF"/>
                </a:solidFill>
                <a:latin typeface="Arial" panose="020B0604020202020204" pitchFamily="34" charset="0"/>
                <a:ea typeface="Microsoft YaHei" panose="020B0503020204020204" pitchFamily="34" charset="-122"/>
              </a:defRPr>
            </a:lvl3pPr>
            <a:lvl4pPr>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 pos="9144000" algn="l"/>
              </a:tabLst>
              <a:defRPr>
                <a:solidFill>
                  <a:srgbClr val="FFFFFF"/>
                </a:solidFill>
                <a:latin typeface="Arial" panose="020B0604020202020204" pitchFamily="34" charset="0"/>
                <a:ea typeface="Microsoft YaHei" panose="020B0503020204020204" pitchFamily="34" charset="-122"/>
              </a:defRPr>
            </a:lvl4pPr>
            <a:lvl5pPr>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 pos="91440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 pos="91440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 pos="91440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 pos="91440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527050" algn="l"/>
                <a:tab pos="976313" algn="l"/>
                <a:tab pos="1425575" algn="l"/>
                <a:tab pos="1874838" algn="l"/>
                <a:tab pos="2324100" algn="l"/>
                <a:tab pos="2773363" algn="l"/>
                <a:tab pos="3222625" algn="l"/>
                <a:tab pos="3671888" algn="l"/>
                <a:tab pos="4121150" algn="l"/>
                <a:tab pos="4570413" algn="l"/>
                <a:tab pos="5019675" algn="l"/>
                <a:tab pos="5468938" algn="l"/>
                <a:tab pos="5918200" algn="l"/>
                <a:tab pos="6367463" algn="l"/>
                <a:tab pos="6816725" algn="l"/>
                <a:tab pos="7265988" algn="l"/>
                <a:tab pos="7715250" algn="l"/>
                <a:tab pos="8164513" algn="l"/>
                <a:tab pos="8613775" algn="l"/>
                <a:tab pos="9063038" algn="l"/>
                <a:tab pos="9144000" algn="l"/>
              </a:tabLst>
              <a:defRPr>
                <a:solidFill>
                  <a:srgbClr val="FFFFFF"/>
                </a:solidFill>
                <a:latin typeface="Arial" panose="020B0604020202020204" pitchFamily="34" charset="0"/>
                <a:ea typeface="Microsoft YaHei" panose="020B0503020204020204" pitchFamily="34" charset="-122"/>
              </a:defRPr>
            </a:lvl9pPr>
          </a:lstStyle>
          <a:p>
            <a:pPr algn="just">
              <a:lnSpc>
                <a:spcPct val="93000"/>
              </a:lnSpc>
              <a:spcBef>
                <a:spcPts val="1838"/>
              </a:spcBef>
              <a:buClr>
                <a:srgbClr val="000000"/>
              </a:buClr>
              <a:buSzPct val="45000"/>
              <a:defRPr/>
            </a:pPr>
            <a:endParaRPr lang="pt-BR" altLang="en-US" sz="3096">
              <a:solidFill>
                <a:srgbClr val="000000"/>
              </a:solidFill>
            </a:endParaRPr>
          </a:p>
          <a:p>
            <a:pPr algn="just">
              <a:lnSpc>
                <a:spcPct val="93000"/>
              </a:lnSpc>
              <a:spcBef>
                <a:spcPts val="1838"/>
              </a:spcBef>
              <a:buClr>
                <a:srgbClr val="000000"/>
              </a:buClr>
              <a:buSzPct val="45000"/>
              <a:defRPr/>
            </a:pPr>
            <a:endParaRPr lang="pt-BR" altLang="en-US" sz="3096">
              <a:solidFill>
                <a:srgbClr val="000000"/>
              </a:solidFill>
            </a:endParaRPr>
          </a:p>
          <a:p>
            <a:pPr marL="546826" algn="just">
              <a:lnSpc>
                <a:spcPct val="93000"/>
              </a:lnSpc>
              <a:spcBef>
                <a:spcPts val="1838"/>
              </a:spcBef>
              <a:buSzPct val="45000"/>
              <a:defRPr/>
            </a:pPr>
            <a:r>
              <a:rPr lang="pt-BR" altLang="en-US" sz="3096">
                <a:solidFill>
                  <a:srgbClr val="000000"/>
                </a:solidFill>
              </a:rPr>
              <a:t> </a:t>
            </a:r>
          </a:p>
        </p:txBody>
      </p:sp>
      <p:pic>
        <p:nvPicPr>
          <p:cNvPr id="13316" name="Picture 3">
            <a:extLst>
              <a:ext uri="{FF2B5EF4-FFF2-40B4-BE49-F238E27FC236}">
                <a16:creationId xmlns:a16="http://schemas.microsoft.com/office/drawing/2014/main" id="{E705D307-E02D-9240-AB7E-8A1D6CA88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744" y="1068774"/>
            <a:ext cx="7034879" cy="52776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Rectangle 4">
            <a:extLst>
              <a:ext uri="{FF2B5EF4-FFF2-40B4-BE49-F238E27FC236}">
                <a16:creationId xmlns:a16="http://schemas.microsoft.com/office/drawing/2014/main" id="{76551456-94B6-6947-8333-AB43AE37EE29}"/>
              </a:ext>
            </a:extLst>
          </p:cNvPr>
          <p:cNvSpPr>
            <a:spLocks noChangeArrowheads="1"/>
          </p:cNvSpPr>
          <p:nvPr/>
        </p:nvSpPr>
        <p:spPr bwMode="auto">
          <a:xfrm>
            <a:off x="324608" y="6218311"/>
            <a:ext cx="5804126" cy="1610416"/>
          </a:xfrm>
          <a:prstGeom prst="rect">
            <a:avLst/>
          </a:prstGeom>
          <a:solidFill>
            <a:srgbClr val="FFCCFF"/>
          </a:solidFill>
          <a:ln>
            <a:noFill/>
          </a:ln>
          <a:effectLst/>
        </p:spPr>
        <p:txBody>
          <a:bodyPr wrap="square" lIns="116107" tIns="60376" rIns="116107" bIns="60376">
            <a:spAutoFit/>
          </a:bodyPr>
          <a:lstStyle>
            <a:lvl1pPr marL="422275" indent="-31750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1pPr>
            <a:lvl2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2pPr>
            <a:lvl3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3pPr>
            <a:lvl4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4pPr>
            <a:lvl5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9pPr>
          </a:lstStyle>
          <a:p>
            <a:pPr algn="just" eaLnBrk="1">
              <a:lnSpc>
                <a:spcPct val="93000"/>
              </a:lnSpc>
              <a:buClr>
                <a:srgbClr val="000000"/>
              </a:buClr>
              <a:buSzPct val="100000"/>
              <a:buFont typeface="Wingdings" pitchFamily="2" charset="2"/>
              <a:buChar char=""/>
              <a:defRPr/>
            </a:pPr>
            <a:r>
              <a:rPr lang="pt-BR" altLang="en-US" u="sng">
                <a:solidFill>
                  <a:srgbClr val="000000"/>
                </a:solidFill>
              </a:rPr>
              <a:t>Diagnóstico: </a:t>
            </a:r>
            <a:r>
              <a:rPr lang="pt-BR" altLang="en-US" b="1" u="sng">
                <a:solidFill>
                  <a:srgbClr val="000000"/>
                </a:solidFill>
              </a:rPr>
              <a:t>Tuberculose (TB):</a:t>
            </a:r>
          </a:p>
          <a:p>
            <a:pPr marL="546826" algn="just">
              <a:lnSpc>
                <a:spcPct val="93000"/>
              </a:lnSpc>
              <a:buSzPct val="100000"/>
              <a:defRPr/>
            </a:pPr>
            <a:endParaRPr lang="pt-BR" altLang="en-US" sz="800">
              <a:solidFill>
                <a:srgbClr val="000000"/>
              </a:solidFill>
            </a:endParaRPr>
          </a:p>
          <a:p>
            <a:pPr marL="546826" algn="just">
              <a:lnSpc>
                <a:spcPct val="93000"/>
              </a:lnSpc>
              <a:buSzPct val="100000"/>
              <a:defRPr/>
            </a:pPr>
            <a:r>
              <a:rPr lang="pt-BR" altLang="en-US">
                <a:solidFill>
                  <a:srgbClr val="000000"/>
                </a:solidFill>
              </a:rPr>
              <a:t>A presença de </a:t>
            </a:r>
            <a:r>
              <a:rPr lang="pt-BR" altLang="en-US" b="1">
                <a:solidFill>
                  <a:srgbClr val="000000"/>
                </a:solidFill>
              </a:rPr>
              <a:t>bacilos álcool-ácido-resistente </a:t>
            </a:r>
            <a:r>
              <a:rPr lang="pt-BR" altLang="en-US">
                <a:solidFill>
                  <a:srgbClr val="000000"/>
                </a:solidFill>
              </a:rPr>
              <a:t>no escarro é fortemente sugestiva de tuberculose pulmonar. </a:t>
            </a:r>
          </a:p>
        </p:txBody>
      </p:sp>
      <p:sp>
        <p:nvSpPr>
          <p:cNvPr id="8197" name="Rectangle 5">
            <a:extLst>
              <a:ext uri="{FF2B5EF4-FFF2-40B4-BE49-F238E27FC236}">
                <a16:creationId xmlns:a16="http://schemas.microsoft.com/office/drawing/2014/main" id="{96B4F5FC-24DB-0E4C-83E1-C11D5A06FC86}"/>
              </a:ext>
            </a:extLst>
          </p:cNvPr>
          <p:cNvSpPr>
            <a:spLocks noChangeArrowheads="1"/>
          </p:cNvSpPr>
          <p:nvPr/>
        </p:nvSpPr>
        <p:spPr bwMode="auto">
          <a:xfrm>
            <a:off x="6236948" y="6046565"/>
            <a:ext cx="6466465" cy="1953908"/>
          </a:xfrm>
          <a:prstGeom prst="rect">
            <a:avLst/>
          </a:prstGeom>
          <a:solidFill>
            <a:srgbClr val="FFCCFF"/>
          </a:solidFill>
          <a:ln>
            <a:noFill/>
          </a:ln>
          <a:effectLst/>
        </p:spPr>
        <p:txBody>
          <a:bodyPr wrap="square" lIns="116107" tIns="60376" rIns="116107" bIns="60376">
            <a:spAutoFit/>
          </a:bodyPr>
          <a:lstStyle>
            <a:lvl1pPr marL="422275" indent="-31750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1pPr>
            <a:lvl2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2pPr>
            <a:lvl3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3pPr>
            <a:lvl4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4pPr>
            <a:lvl5pPr>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2275"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9405938" algn="l"/>
              </a:tabLst>
              <a:defRPr>
                <a:solidFill>
                  <a:srgbClr val="FFFFFF"/>
                </a:solidFill>
                <a:latin typeface="Arial" panose="020B0604020202020204" pitchFamily="34" charset="0"/>
                <a:ea typeface="Microsoft YaHei" panose="020B0503020204020204" pitchFamily="34" charset="-122"/>
              </a:defRPr>
            </a:lvl9pPr>
          </a:lstStyle>
          <a:p>
            <a:pPr algn="just" eaLnBrk="1">
              <a:lnSpc>
                <a:spcPct val="93000"/>
              </a:lnSpc>
              <a:buClr>
                <a:srgbClr val="000000"/>
              </a:buClr>
              <a:buSzPct val="100000"/>
              <a:buFont typeface="Wingdings" pitchFamily="2" charset="2"/>
              <a:buChar char=""/>
              <a:defRPr/>
            </a:pPr>
            <a:r>
              <a:rPr lang="pt-BR" altLang="en-US" u="sng">
                <a:solidFill>
                  <a:srgbClr val="000000"/>
                </a:solidFill>
              </a:rPr>
              <a:t>Diagnóstico: </a:t>
            </a:r>
            <a:r>
              <a:rPr lang="pt-BR" altLang="en-US" b="1" u="sng">
                <a:solidFill>
                  <a:srgbClr val="000000"/>
                </a:solidFill>
              </a:rPr>
              <a:t>Hanseníase (Lepra</a:t>
            </a:r>
            <a:r>
              <a:rPr lang="pt-BR" altLang="en-US" u="sng">
                <a:solidFill>
                  <a:srgbClr val="000000"/>
                </a:solidFill>
              </a:rPr>
              <a:t>):</a:t>
            </a:r>
          </a:p>
          <a:p>
            <a:pPr marL="546826" algn="just">
              <a:lnSpc>
                <a:spcPct val="93000"/>
              </a:lnSpc>
              <a:buSzPct val="100000"/>
              <a:defRPr/>
            </a:pPr>
            <a:endParaRPr lang="pt-BR" altLang="en-US" sz="800">
              <a:solidFill>
                <a:srgbClr val="000000"/>
              </a:solidFill>
            </a:endParaRPr>
          </a:p>
          <a:p>
            <a:pPr marL="546826" algn="just">
              <a:lnSpc>
                <a:spcPct val="93000"/>
              </a:lnSpc>
              <a:buSzPct val="100000"/>
              <a:defRPr/>
            </a:pPr>
            <a:r>
              <a:rPr lang="pt-BR" altLang="en-US">
                <a:solidFill>
                  <a:srgbClr val="000000"/>
                </a:solidFill>
              </a:rPr>
              <a:t>O encontro de bactérias deste gênero nas secreções nasais ou no sangue colhido no lóbulo da orelha praticamente confirmam o diagnóstico clínico da lepra.</a:t>
            </a:r>
          </a:p>
        </p:txBody>
      </p:sp>
      <p:sp>
        <p:nvSpPr>
          <p:cNvPr id="13319" name="Rectangle 6">
            <a:extLst>
              <a:ext uri="{FF2B5EF4-FFF2-40B4-BE49-F238E27FC236}">
                <a16:creationId xmlns:a16="http://schemas.microsoft.com/office/drawing/2014/main" id="{CB4750F3-674D-464A-B7FD-4614BD615231}"/>
              </a:ext>
            </a:extLst>
          </p:cNvPr>
          <p:cNvSpPr>
            <a:spLocks noChangeArrowheads="1"/>
          </p:cNvSpPr>
          <p:nvPr/>
        </p:nvSpPr>
        <p:spPr bwMode="auto">
          <a:xfrm>
            <a:off x="532811" y="1154925"/>
            <a:ext cx="5150719" cy="5045459"/>
          </a:xfrm>
          <a:prstGeom prst="rect">
            <a:avLst/>
          </a:prstGeom>
          <a:solidFill>
            <a:schemeClr val="accent4">
              <a:lumMod val="20000"/>
              <a:lumOff val="80000"/>
            </a:schemeClr>
          </a:solidFill>
          <a:ln>
            <a:noFill/>
          </a:ln>
          <a:effectLst/>
        </p:spPr>
        <p:txBody>
          <a:bodyPr lIns="116107" tIns="60376" rIns="116107" bIns="60376">
            <a:spAutoFit/>
          </a:bodyPr>
          <a:lstStyle>
            <a:lvl1pPr marL="104775">
              <a:lnSpc>
                <a:spcPct val="93000"/>
              </a:lnSpc>
              <a:buClr>
                <a:srgbClr val="000000"/>
              </a:buClr>
              <a:buSzPct val="100000"/>
              <a:buFont typeface="Times New Roman" panose="02020603050405020304" pitchFamily="18" charset="0"/>
              <a:tabLst>
                <a:tab pos="1047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1047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1047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1047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1047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solidFill>
                  <a:schemeClr val="bg1"/>
                </a:solidFill>
                <a:latin typeface="Arial" panose="020B0604020202020204" pitchFamily="34" charset="0"/>
                <a:ea typeface="Microsoft YaHei" panose="020B0503020204020204" pitchFamily="34" charset="-122"/>
              </a:defRPr>
            </a:lvl9pPr>
          </a:lstStyle>
          <a:p>
            <a:pPr algn="just" eaLnBrk="1">
              <a:buClrTx/>
              <a:buFontTx/>
              <a:buNone/>
            </a:pPr>
            <a:r>
              <a:rPr lang="pt-BR" altLang="en-US" sz="2800">
                <a:solidFill>
                  <a:srgbClr val="000000"/>
                </a:solidFill>
              </a:rPr>
              <a:t>Exemplo de </a:t>
            </a:r>
            <a:r>
              <a:rPr lang="pt-BR" altLang="en-US" sz="2800" b="1" u="sng">
                <a:solidFill>
                  <a:schemeClr val="tx1"/>
                </a:solidFill>
              </a:rPr>
              <a:t>Diagnóstico</a:t>
            </a:r>
            <a:r>
              <a:rPr lang="pt-BR" altLang="en-US" sz="2800" b="1">
                <a:solidFill>
                  <a:schemeClr val="tx1"/>
                </a:solidFill>
              </a:rPr>
              <a:t> que pode ser obtido por </a:t>
            </a:r>
            <a:r>
              <a:rPr lang="pt-BR" altLang="en-US" sz="2800" b="1" u="sng">
                <a:solidFill>
                  <a:schemeClr val="tx1"/>
                </a:solidFill>
              </a:rPr>
              <a:t>observação direta</a:t>
            </a:r>
            <a:r>
              <a:rPr lang="pt-BR" altLang="en-US" sz="2800" b="1">
                <a:solidFill>
                  <a:schemeClr val="tx1"/>
                </a:solidFill>
              </a:rPr>
              <a:t> </a:t>
            </a:r>
          </a:p>
          <a:p>
            <a:pPr algn="just" eaLnBrk="1">
              <a:buClrTx/>
              <a:buFontTx/>
              <a:buNone/>
            </a:pPr>
            <a:r>
              <a:rPr lang="pt-BR" altLang="en-US" sz="2800" b="1">
                <a:solidFill>
                  <a:schemeClr val="tx1"/>
                </a:solidFill>
              </a:rPr>
              <a:t>de extrema importância: </a:t>
            </a:r>
          </a:p>
          <a:p>
            <a:pPr algn="just" eaLnBrk="1">
              <a:buClrTx/>
              <a:buFontTx/>
              <a:buNone/>
            </a:pPr>
            <a:endParaRPr lang="pt-BR" altLang="en-US" sz="800">
              <a:solidFill>
                <a:srgbClr val="000000"/>
              </a:solidFill>
            </a:endParaRPr>
          </a:p>
          <a:p>
            <a:pPr algn="just" eaLnBrk="1">
              <a:buClrTx/>
              <a:buFontTx/>
              <a:buNone/>
            </a:pPr>
            <a:r>
              <a:rPr lang="pt-BR" altLang="en-US" sz="2800">
                <a:solidFill>
                  <a:srgbClr val="000000"/>
                </a:solidFill>
              </a:rPr>
              <a:t>A coloração de Ziehl-Neelsen é um método usado para pesquisa de micobactérias em diferentes matérias clínicos, sendo grande o seu valor diagnóstico de:</a:t>
            </a:r>
          </a:p>
          <a:p>
            <a:pPr marL="561975" indent="-457200" algn="just" eaLnBrk="1">
              <a:buClrTx/>
              <a:buFontTx/>
              <a:buChar char="-"/>
            </a:pPr>
            <a:r>
              <a:rPr lang="pt-BR" altLang="en-US" sz="2800" b="1">
                <a:solidFill>
                  <a:srgbClr val="000000"/>
                </a:solidFill>
              </a:rPr>
              <a:t>Tuberculose</a:t>
            </a:r>
            <a:r>
              <a:rPr lang="pt-BR" altLang="en-US" sz="2800">
                <a:solidFill>
                  <a:srgbClr val="000000"/>
                </a:solidFill>
              </a:rPr>
              <a:t> e </a:t>
            </a:r>
          </a:p>
          <a:p>
            <a:pPr marL="561975" indent="-457200" algn="just" eaLnBrk="1">
              <a:buClrTx/>
              <a:buFontTx/>
              <a:buChar char="-"/>
            </a:pPr>
            <a:r>
              <a:rPr lang="pt-BR" altLang="en-US" sz="2800" b="1">
                <a:solidFill>
                  <a:srgbClr val="000000"/>
                </a:solidFill>
              </a:rPr>
              <a:t>Hanseníase</a:t>
            </a:r>
            <a:r>
              <a:rPr lang="pt-BR" altLang="en-US" sz="2800">
                <a:solidFill>
                  <a:srgbClr val="000000"/>
                </a:solidFill>
              </a:rPr>
              <a:t> </a:t>
            </a:r>
          </a:p>
        </p:txBody>
      </p:sp>
    </p:spTree>
    <p:extLst>
      <p:ext uri="{BB962C8B-B14F-4D97-AF65-F5344CB8AC3E}">
        <p14:creationId xmlns:p14="http://schemas.microsoft.com/office/powerpoint/2010/main" val="40198727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A4B383BE-585F-CE4E-AC14-7EE241A86351}"/>
              </a:ext>
            </a:extLst>
          </p:cNvPr>
          <p:cNvSpPr txBox="1">
            <a:spLocks noChangeArrowheads="1"/>
          </p:cNvSpPr>
          <p:nvPr/>
        </p:nvSpPr>
        <p:spPr bwMode="auto">
          <a:xfrm>
            <a:off x="697343" y="43883"/>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bacteriano </a:t>
            </a:r>
          </a:p>
        </p:txBody>
      </p:sp>
      <p:sp>
        <p:nvSpPr>
          <p:cNvPr id="37" name="TextBox 36">
            <a:extLst>
              <a:ext uri="{FF2B5EF4-FFF2-40B4-BE49-F238E27FC236}">
                <a16:creationId xmlns:a16="http://schemas.microsoft.com/office/drawing/2014/main" id="{AEFD4FEB-5946-B848-8A0F-B87D9D74F168}"/>
              </a:ext>
            </a:extLst>
          </p:cNvPr>
          <p:cNvSpPr txBox="1"/>
          <p:nvPr/>
        </p:nvSpPr>
        <p:spPr>
          <a:xfrm>
            <a:off x="4501873" y="1359339"/>
            <a:ext cx="5318262" cy="8227893"/>
          </a:xfrm>
          <a:prstGeom prst="rect">
            <a:avLst/>
          </a:prstGeom>
          <a:solidFill>
            <a:schemeClr val="accent4">
              <a:lumMod val="20000"/>
              <a:lumOff val="80000"/>
            </a:schemeClr>
          </a:solidFill>
          <a:ln w="12700" cap="flat">
            <a:solidFill>
              <a:srgbClr val="FF93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pt-BR" altLang="en-US" b="1">
                <a:solidFill>
                  <a:srgbClr val="0432FF"/>
                </a:solidFill>
              </a:rPr>
              <a:t>3. Cultivo </a:t>
            </a:r>
          </a:p>
          <a:p>
            <a:pPr marL="342900" indent="-342900" algn="just">
              <a:buFontTx/>
              <a:buChar char="-"/>
            </a:pPr>
            <a:endParaRPr lang="pt-BR" sz="1800" b="1">
              <a:solidFill>
                <a:srgbClr val="0432FF"/>
              </a:solidFill>
            </a:endParaRPr>
          </a:p>
          <a:p>
            <a:pPr algn="just"/>
            <a:r>
              <a:rPr lang="pt-BR" sz="1800"/>
              <a:t>A amostra é semeada em </a:t>
            </a:r>
            <a:r>
              <a:rPr lang="pt-BR" sz="1800" b="1"/>
              <a:t>Meio de Cultura sólido</a:t>
            </a:r>
            <a:r>
              <a:rPr lang="pt-BR" sz="1800"/>
              <a:t>, para a obtenção de colônias isoladas que permitiram sua futura identificação. </a:t>
            </a:r>
          </a:p>
          <a:p>
            <a:pPr algn="just"/>
            <a:endParaRPr lang="pt-BR" sz="1800" b="1"/>
          </a:p>
          <a:p>
            <a:pPr algn="just"/>
            <a:endParaRPr lang="pt-BR" sz="1800" b="1"/>
          </a:p>
          <a:p>
            <a:pPr algn="just"/>
            <a:endParaRPr lang="pt-BR" sz="1800" b="1"/>
          </a:p>
          <a:p>
            <a:pPr algn="just"/>
            <a:endParaRPr lang="pt-BR" sz="1800" b="1"/>
          </a:p>
          <a:p>
            <a:pPr algn="just"/>
            <a:endParaRPr lang="pt-BR" sz="1800" b="1"/>
          </a:p>
          <a:p>
            <a:pPr algn="just"/>
            <a:endParaRPr lang="pt-BR" sz="1800" b="1"/>
          </a:p>
          <a:p>
            <a:pPr algn="just"/>
            <a:endParaRPr lang="pt-BR" sz="1800" b="1"/>
          </a:p>
          <a:p>
            <a:pPr algn="just"/>
            <a:endParaRPr lang="pt-BR" sz="1800" b="1"/>
          </a:p>
          <a:p>
            <a:pPr algn="just"/>
            <a:endParaRPr lang="pt-BR" sz="1800" b="1"/>
          </a:p>
          <a:p>
            <a:pPr algn="just"/>
            <a:endParaRPr lang="pt-BR" sz="1800"/>
          </a:p>
          <a:p>
            <a:pPr algn="just"/>
            <a:endParaRPr lang="pt-BR" sz="1800"/>
          </a:p>
          <a:p>
            <a:pPr algn="just"/>
            <a:endParaRPr lang="pt-BR" sz="1800"/>
          </a:p>
          <a:p>
            <a:pPr algn="just"/>
            <a:endParaRPr lang="pt-BR" sz="1800"/>
          </a:p>
          <a:p>
            <a:pPr algn="just"/>
            <a:endParaRPr lang="pt-BR" sz="1800"/>
          </a:p>
          <a:p>
            <a:pPr algn="just"/>
            <a:endParaRPr lang="pt-BR" sz="1800"/>
          </a:p>
          <a:p>
            <a:pPr algn="just"/>
            <a:endParaRPr lang="pt-BR" sz="1800"/>
          </a:p>
          <a:p>
            <a:pPr algn="just"/>
            <a:endParaRPr lang="pt-BR" sz="1800"/>
          </a:p>
          <a:p>
            <a:pPr marR="0" algn="just" defTabSz="584200" rtl="0" fontAlgn="auto" latinLnBrk="0" hangingPunct="0">
              <a:lnSpc>
                <a:spcPct val="100000"/>
              </a:lnSpc>
              <a:spcBef>
                <a:spcPts val="0"/>
              </a:spcBef>
              <a:spcAft>
                <a:spcPts val="0"/>
              </a:spcAft>
              <a:buClrTx/>
              <a:buSzTx/>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graphicFrame>
        <p:nvGraphicFramePr>
          <p:cNvPr id="4" name="Table 3">
            <a:extLst>
              <a:ext uri="{FF2B5EF4-FFF2-40B4-BE49-F238E27FC236}">
                <a16:creationId xmlns:a16="http://schemas.microsoft.com/office/drawing/2014/main" id="{68EF356C-E521-C940-8047-D6EA2B0FEE07}"/>
              </a:ext>
            </a:extLst>
          </p:cNvPr>
          <p:cNvGraphicFramePr>
            <a:graphicFrameLocks noGrp="1"/>
          </p:cNvGraphicFramePr>
          <p:nvPr/>
        </p:nvGraphicFramePr>
        <p:xfrm>
          <a:off x="-669305" y="16538448"/>
          <a:ext cx="6337738" cy="3261360"/>
        </p:xfrm>
        <a:graphic>
          <a:graphicData uri="http://schemas.openxmlformats.org/drawingml/2006/table">
            <a:tbl>
              <a:tblPr firstRow="1" bandRow="1">
                <a:tableStyleId>{5940675A-B579-460E-94D1-54222C63F5DA}</a:tableStyleId>
              </a:tblPr>
              <a:tblGrid>
                <a:gridCol w="3168869">
                  <a:extLst>
                    <a:ext uri="{9D8B030D-6E8A-4147-A177-3AD203B41FA5}">
                      <a16:colId xmlns:a16="http://schemas.microsoft.com/office/drawing/2014/main" val="4239652079"/>
                    </a:ext>
                  </a:extLst>
                </a:gridCol>
                <a:gridCol w="3168869">
                  <a:extLst>
                    <a:ext uri="{9D8B030D-6E8A-4147-A177-3AD203B41FA5}">
                      <a16:colId xmlns:a16="http://schemas.microsoft.com/office/drawing/2014/main" val="4069574270"/>
                    </a:ext>
                  </a:extLst>
                </a:gridCol>
              </a:tblGrid>
              <a:tr h="370840">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pt-BR" b="1"/>
                        <a:t>Meio Ágar Chocolate </a:t>
                      </a:r>
                    </a:p>
                    <a:p>
                      <a:pPr marL="0" marR="0" lvl="0" indent="0" algn="just" defTabSz="584200" rtl="0" eaLnBrk="1" fontAlgn="auto" latinLnBrk="0" hangingPunct="1">
                        <a:lnSpc>
                          <a:spcPct val="100000"/>
                        </a:lnSpc>
                        <a:spcBef>
                          <a:spcPts val="0"/>
                        </a:spcBef>
                        <a:spcAft>
                          <a:spcPts val="0"/>
                        </a:spcAft>
                        <a:buClrTx/>
                        <a:buSzTx/>
                        <a:buFontTx/>
                        <a:buNone/>
                        <a:tabLst/>
                        <a:defRPr/>
                      </a:pPr>
                      <a:r>
                        <a:rPr lang="pt-BR" sz="1600"/>
                        <a:t>É utilizado para o cultivo da de algumas bactérias Gram-positivas e Gram-negativas que sejam sensíveis a fatores antibacterianos presentes no sangue, como: </a:t>
                      </a:r>
                      <a:r>
                        <a:rPr lang="pt-BR" sz="1600" i="1"/>
                        <a:t>Neisseria</a:t>
                      </a:r>
                      <a:r>
                        <a:rPr lang="pt-BR" sz="1600"/>
                        <a:t>, </a:t>
                      </a:r>
                      <a:r>
                        <a:rPr lang="pt-BR" sz="1600" i="1"/>
                        <a:t>Haemophilus</a:t>
                      </a:r>
                      <a:r>
                        <a:rPr lang="pt-BR" sz="1600"/>
                        <a:t> </a:t>
                      </a:r>
                    </a:p>
                    <a:p>
                      <a:pPr algn="l"/>
                      <a:endParaRPr lang="pt-BR"/>
                    </a:p>
                    <a:p>
                      <a:endParaRPr lang="pt-BR"/>
                    </a:p>
                    <a:p>
                      <a:endParaRPr lang="pt-BR"/>
                    </a:p>
                    <a:p>
                      <a:endParaRPr lang="pt-BR"/>
                    </a:p>
                    <a:p>
                      <a:endParaRPr lang="pt-BR"/>
                    </a:p>
                  </a:txBody>
                  <a:tcPr>
                    <a:solidFill>
                      <a:schemeClr val="accent4">
                        <a:lumMod val="20000"/>
                        <a:lumOff val="80000"/>
                      </a:schemeClr>
                    </a:solidFill>
                  </a:tcPr>
                </a:tc>
                <a:tc>
                  <a:txBody>
                    <a:bodyPr/>
                    <a:lstStyle/>
                    <a:p>
                      <a:endParaRPr lang="pt-BR"/>
                    </a:p>
                  </a:txBody>
                  <a:tcPr>
                    <a:solidFill>
                      <a:schemeClr val="accent4">
                        <a:lumMod val="20000"/>
                        <a:lumOff val="80000"/>
                      </a:schemeClr>
                    </a:solidFill>
                  </a:tcPr>
                </a:tc>
                <a:extLst>
                  <a:ext uri="{0D108BD9-81ED-4DB2-BD59-A6C34878D82A}">
                    <a16:rowId xmlns:a16="http://schemas.microsoft.com/office/drawing/2014/main" val="4221239483"/>
                  </a:ext>
                </a:extLst>
              </a:tr>
            </a:tbl>
          </a:graphicData>
        </a:graphic>
      </p:graphicFrame>
      <p:sp>
        <p:nvSpPr>
          <p:cNvPr id="12" name="Rectangle 11">
            <a:extLst>
              <a:ext uri="{FF2B5EF4-FFF2-40B4-BE49-F238E27FC236}">
                <a16:creationId xmlns:a16="http://schemas.microsoft.com/office/drawing/2014/main" id="{ABFACCCB-C89A-074D-9CDE-3F41826A26CF}"/>
              </a:ext>
            </a:extLst>
          </p:cNvPr>
          <p:cNvSpPr/>
          <p:nvPr/>
        </p:nvSpPr>
        <p:spPr>
          <a:xfrm>
            <a:off x="140571" y="1324998"/>
            <a:ext cx="3937122" cy="3708708"/>
          </a:xfrm>
          <a:prstGeom prst="rect">
            <a:avLst/>
          </a:prstGeom>
          <a:solidFill>
            <a:schemeClr val="accent4">
              <a:lumMod val="40000"/>
              <a:lumOff val="60000"/>
            </a:schemeClr>
          </a:solidFill>
          <a:ln>
            <a:solidFill>
              <a:srgbClr val="FF9300"/>
            </a:solidFill>
          </a:ln>
        </p:spPr>
        <p:txBody>
          <a:bodyPr wrap="square">
            <a:spAutoFit/>
          </a:bodyPr>
          <a:lstStyle/>
          <a:p>
            <a:pPr algn="just">
              <a:spcAft>
                <a:spcPts val="600"/>
              </a:spcAft>
            </a:pPr>
            <a:r>
              <a:rPr lang="pt-BR" sz="2800">
                <a:solidFill>
                  <a:srgbClr val="0432FF"/>
                </a:solidFill>
                <a:cs typeface="Arial" panose="020B0604020202020204" pitchFamily="34" charset="0"/>
              </a:rPr>
              <a:t>2</a:t>
            </a:r>
            <a:r>
              <a:rPr lang="pt-BR" sz="2800" b="1">
                <a:solidFill>
                  <a:srgbClr val="0432FF"/>
                </a:solidFill>
                <a:cs typeface="Arial" panose="020B0604020202020204" pitchFamily="34" charset="0"/>
              </a:rPr>
              <a:t>. Observação direta</a:t>
            </a:r>
            <a:r>
              <a:rPr lang="pt-BR" sz="2800">
                <a:solidFill>
                  <a:srgbClr val="0432FF"/>
                </a:solidFill>
                <a:cs typeface="Arial" panose="020B0604020202020204" pitchFamily="34" charset="0"/>
              </a:rPr>
              <a:t>:</a:t>
            </a:r>
            <a:endParaRPr lang="pt-BR" sz="2800" b="1">
              <a:solidFill>
                <a:srgbClr val="0432FF"/>
              </a:solidFill>
              <a:cs typeface="Arial" panose="020B0604020202020204" pitchFamily="34" charset="0"/>
            </a:endParaRPr>
          </a:p>
          <a:p>
            <a:pPr algn="just">
              <a:spcAft>
                <a:spcPts val="600"/>
              </a:spcAft>
            </a:pPr>
            <a:endParaRPr lang="pt-BR" sz="1800">
              <a:solidFill>
                <a:schemeClr val="tx1"/>
              </a:solidFill>
              <a:cs typeface="Arial" panose="020B0604020202020204" pitchFamily="34" charset="0"/>
            </a:endParaRPr>
          </a:p>
          <a:p>
            <a:pPr algn="just">
              <a:spcAft>
                <a:spcPts val="600"/>
              </a:spcAft>
            </a:pPr>
            <a:r>
              <a:rPr lang="pt-BR" sz="1800">
                <a:solidFill>
                  <a:schemeClr val="tx1"/>
                </a:solidFill>
                <a:cs typeface="Arial" panose="020B0604020202020204" pitchFamily="34" charset="0"/>
              </a:rPr>
              <a:t>Após os </a:t>
            </a:r>
          </a:p>
          <a:p>
            <a:pPr algn="just">
              <a:spcAft>
                <a:spcPts val="600"/>
              </a:spcAft>
            </a:pPr>
            <a:r>
              <a:rPr lang="pt-BR" sz="1800">
                <a:solidFill>
                  <a:schemeClr val="tx1"/>
                </a:solidFill>
                <a:cs typeface="Arial" panose="020B0604020202020204" pitchFamily="34" charset="0"/>
              </a:rPr>
              <a:t>dados Obtidos </a:t>
            </a:r>
          </a:p>
          <a:p>
            <a:pPr algn="just">
              <a:spcAft>
                <a:spcPts val="600"/>
              </a:spcAft>
            </a:pPr>
            <a:r>
              <a:rPr lang="pt-BR" sz="1800">
                <a:solidFill>
                  <a:schemeClr val="tx1"/>
                </a:solidFill>
                <a:cs typeface="Arial" panose="020B0604020202020204" pitchFamily="34" charset="0"/>
              </a:rPr>
              <a:t>da observação de </a:t>
            </a:r>
          </a:p>
          <a:p>
            <a:pPr algn="just">
              <a:spcAft>
                <a:spcPts val="600"/>
              </a:spcAft>
            </a:pPr>
            <a:r>
              <a:rPr lang="pt-BR" sz="1800">
                <a:solidFill>
                  <a:schemeClr val="tx1"/>
                </a:solidFill>
                <a:cs typeface="Arial" panose="020B0604020202020204" pitchFamily="34" charset="0"/>
              </a:rPr>
              <a:t>lâminas coradas </a:t>
            </a:r>
          </a:p>
          <a:p>
            <a:pPr algn="just">
              <a:spcAft>
                <a:spcPts val="600"/>
              </a:spcAft>
            </a:pPr>
            <a:r>
              <a:rPr lang="pt-BR" sz="1800">
                <a:solidFill>
                  <a:schemeClr val="tx1"/>
                </a:solidFill>
                <a:cs typeface="Arial" panose="020B0604020202020204" pitchFamily="34" charset="0"/>
              </a:rPr>
              <a:t>ao M.O. estarem </a:t>
            </a:r>
          </a:p>
          <a:p>
            <a:pPr algn="just">
              <a:spcAft>
                <a:spcPts val="600"/>
              </a:spcAft>
            </a:pPr>
            <a:r>
              <a:rPr lang="pt-BR" sz="1800">
                <a:solidFill>
                  <a:schemeClr val="tx1"/>
                </a:solidFill>
                <a:cs typeface="Arial" panose="020B0604020202020204" pitchFamily="34" charset="0"/>
              </a:rPr>
              <a:t>disponíveis, </a:t>
            </a:r>
          </a:p>
          <a:p>
            <a:pPr algn="just">
              <a:spcAft>
                <a:spcPts val="600"/>
              </a:spcAft>
            </a:pPr>
            <a:r>
              <a:rPr lang="pt-BR" sz="1800">
                <a:solidFill>
                  <a:schemeClr val="tx1"/>
                </a:solidFill>
                <a:cs typeface="Arial" panose="020B0604020202020204" pitchFamily="34" charset="0"/>
              </a:rPr>
              <a:t>é realizada o Cultivo em </a:t>
            </a:r>
          </a:p>
          <a:p>
            <a:pPr algn="just">
              <a:spcAft>
                <a:spcPts val="600"/>
              </a:spcAft>
            </a:pPr>
            <a:r>
              <a:rPr lang="pt-BR" sz="1800" b="1">
                <a:solidFill>
                  <a:schemeClr val="tx1"/>
                </a:solidFill>
                <a:cs typeface="Arial" panose="020B0604020202020204" pitchFamily="34" charset="0"/>
              </a:rPr>
              <a:t>Meio de Cultura </a:t>
            </a:r>
            <a:r>
              <a:rPr lang="pt-BR" sz="1800">
                <a:solidFill>
                  <a:schemeClr val="tx1"/>
                </a:solidFill>
                <a:cs typeface="Arial" panose="020B0604020202020204" pitchFamily="34" charset="0"/>
              </a:rPr>
              <a:t>adequado.</a:t>
            </a:r>
            <a:endParaRPr lang="pt-BR" sz="1800">
              <a:solidFill>
                <a:srgbClr val="0432FF"/>
              </a:solidFill>
              <a:cs typeface="Arial" panose="020B0604020202020204" pitchFamily="34" charset="0"/>
            </a:endParaRPr>
          </a:p>
        </p:txBody>
      </p:sp>
      <p:sp>
        <p:nvSpPr>
          <p:cNvPr id="14" name="Rectangle 3">
            <a:extLst>
              <a:ext uri="{FF2B5EF4-FFF2-40B4-BE49-F238E27FC236}">
                <a16:creationId xmlns:a16="http://schemas.microsoft.com/office/drawing/2014/main" id="{CA9B0BC3-5DF7-574C-BA5D-DC7D7B8A4299}"/>
              </a:ext>
            </a:extLst>
          </p:cNvPr>
          <p:cNvSpPr>
            <a:spLocks noChangeArrowheads="1"/>
          </p:cNvSpPr>
          <p:nvPr/>
        </p:nvSpPr>
        <p:spPr bwMode="auto">
          <a:xfrm>
            <a:off x="2285871" y="2088273"/>
            <a:ext cx="1579008" cy="1485824"/>
          </a:xfrm>
          <a:prstGeom prst="rect">
            <a:avLst/>
          </a:prstGeom>
          <a:solidFill>
            <a:srgbClr val="729FCF"/>
          </a:solidFill>
          <a:ln w="9360" cap="sq">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sz="3096"/>
          </a:p>
        </p:txBody>
      </p:sp>
      <p:pic>
        <p:nvPicPr>
          <p:cNvPr id="15" name="Picture 4">
            <a:extLst>
              <a:ext uri="{FF2B5EF4-FFF2-40B4-BE49-F238E27FC236}">
                <a16:creationId xmlns:a16="http://schemas.microsoft.com/office/drawing/2014/main" id="{74E35EE7-6303-A842-A472-E10A830DC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993" y="2154290"/>
            <a:ext cx="1392640" cy="1392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BE1F76B2-24A8-4949-9B8C-F2C7B7B60638}"/>
              </a:ext>
            </a:extLst>
          </p:cNvPr>
          <p:cNvSpPr txBox="1"/>
          <p:nvPr/>
        </p:nvSpPr>
        <p:spPr>
          <a:xfrm>
            <a:off x="9941713" y="2657686"/>
            <a:ext cx="2834603" cy="6565900"/>
          </a:xfrm>
          <a:prstGeom prst="rect">
            <a:avLst/>
          </a:prstGeom>
          <a:solidFill>
            <a:schemeClr val="accent4">
              <a:lumMod val="20000"/>
              <a:lumOff val="80000"/>
            </a:schemeClr>
          </a:solidFill>
          <a:ln w="12700" cap="flat">
            <a:solidFill>
              <a:srgbClr val="FF93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pt-BR" sz="1800" b="1" dirty="0"/>
              <a:t>Exemplo: cultivo em</a:t>
            </a:r>
          </a:p>
          <a:p>
            <a:pPr algn="just"/>
            <a:r>
              <a:rPr lang="pt-BR" sz="1800" b="1" dirty="0"/>
              <a:t>Meio de Cultura Ágar sangue</a:t>
            </a:r>
            <a:endParaRPr lang="pt-BR" sz="1800" b="1" dirty="0">
              <a:solidFill>
                <a:srgbClr val="0432FF"/>
              </a:solidFill>
            </a:endParaRPr>
          </a:p>
          <a:p>
            <a:pPr algn="just"/>
            <a:endParaRPr lang="pt-BR" sz="1800" b="1" dirty="0">
              <a:solidFill>
                <a:srgbClr val="0432FF"/>
              </a:solidFill>
            </a:endParaRPr>
          </a:p>
          <a:p>
            <a:pPr algn="just"/>
            <a:r>
              <a:rPr lang="pt-BR" sz="1800" dirty="0"/>
              <a:t>É utilizado para o cultivo da maioria das bactérias de interesse clínico Gram-positivas e Gram-negativas, de modo geral. </a:t>
            </a:r>
          </a:p>
          <a:p>
            <a:pPr marR="0" algn="just" defTabSz="584200" rtl="0" fontAlgn="auto" latinLnBrk="0" hangingPunct="0">
              <a:lnSpc>
                <a:spcPct val="100000"/>
              </a:lnSpc>
              <a:spcBef>
                <a:spcPts val="0"/>
              </a:spcBef>
              <a:spcAft>
                <a:spcPts val="0"/>
              </a:spcAft>
              <a:buClrTx/>
              <a:buSzTx/>
              <a:tabLst/>
            </a:pPr>
            <a:endParaRPr kumimoji="0" lang="pt-BR" sz="1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kumimoji="0" lang="pt-BR" sz="1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dirty="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kumimoji="0" lang="pt-BR" sz="1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lang="pt-BR" sz="1200" dirty="0"/>
          </a:p>
          <a:p>
            <a:pPr marR="0" algn="just" defTabSz="584200" rtl="0" fontAlgn="auto" latinLnBrk="0" hangingPunct="0">
              <a:lnSpc>
                <a:spcPct val="100000"/>
              </a:lnSpc>
              <a:spcBef>
                <a:spcPts val="0"/>
              </a:spcBef>
              <a:spcAft>
                <a:spcPts val="0"/>
              </a:spcAft>
              <a:buClrTx/>
              <a:buSzTx/>
              <a:tabLst/>
            </a:pPr>
            <a:r>
              <a:rPr kumimoji="0" lang="pt-BR" sz="1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rPr>
              <a:t>Contém entre 3 a 5% de sangue de carneiro desfibrinado.</a:t>
            </a:r>
          </a:p>
          <a:p>
            <a:pPr marR="0" algn="just" defTabSz="584200" rtl="0" fontAlgn="auto" latinLnBrk="0" hangingPunct="0">
              <a:lnSpc>
                <a:spcPct val="100000"/>
              </a:lnSpc>
              <a:spcBef>
                <a:spcPts val="0"/>
              </a:spcBef>
              <a:spcAft>
                <a:spcPts val="0"/>
              </a:spcAft>
              <a:buClrTx/>
              <a:buSzTx/>
              <a:tabLst/>
            </a:pPr>
            <a:endParaRPr kumimoji="0" lang="pt-BR" sz="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r>
              <a:rPr lang="pt-BR" sz="1400" dirty="0"/>
              <a:t>Ele é muito empregado especialmente para o cultivo de </a:t>
            </a:r>
            <a:r>
              <a:rPr lang="pt-BR" sz="1400" b="1" dirty="0"/>
              <a:t>microrganismos fastidiosos </a:t>
            </a:r>
            <a:r>
              <a:rPr lang="pt-BR" sz="1400" dirty="0"/>
              <a:t>(exigentes) tais como: estreptococos, pneumococos e meningococos. </a:t>
            </a:r>
          </a:p>
        </p:txBody>
      </p:sp>
      <p:graphicFrame>
        <p:nvGraphicFramePr>
          <p:cNvPr id="2" name="Table 1">
            <a:extLst>
              <a:ext uri="{FF2B5EF4-FFF2-40B4-BE49-F238E27FC236}">
                <a16:creationId xmlns:a16="http://schemas.microsoft.com/office/drawing/2014/main" id="{451D57F2-4374-5C43-B391-1C7A00ACEB92}"/>
              </a:ext>
            </a:extLst>
          </p:cNvPr>
          <p:cNvGraphicFramePr>
            <a:graphicFrameLocks noGrp="1"/>
          </p:cNvGraphicFramePr>
          <p:nvPr>
            <p:extLst>
              <p:ext uri="{D42A27DB-BD31-4B8C-83A1-F6EECF244321}">
                <p14:modId xmlns:p14="http://schemas.microsoft.com/office/powerpoint/2010/main" val="3004908680"/>
              </p:ext>
            </p:extLst>
          </p:nvPr>
        </p:nvGraphicFramePr>
        <p:xfrm>
          <a:off x="4677654" y="2926081"/>
          <a:ext cx="5042776" cy="6581642"/>
        </p:xfrm>
        <a:graphic>
          <a:graphicData uri="http://schemas.openxmlformats.org/drawingml/2006/table">
            <a:tbl>
              <a:tblPr firstRow="1" firstCol="1" bandRow="1">
                <a:tableStyleId>{5940675A-B579-460E-94D1-54222C63F5DA}</a:tableStyleId>
              </a:tblPr>
              <a:tblGrid>
                <a:gridCol w="2629578">
                  <a:extLst>
                    <a:ext uri="{9D8B030D-6E8A-4147-A177-3AD203B41FA5}">
                      <a16:colId xmlns:a16="http://schemas.microsoft.com/office/drawing/2014/main" val="1786319618"/>
                    </a:ext>
                  </a:extLst>
                </a:gridCol>
                <a:gridCol w="2413198">
                  <a:extLst>
                    <a:ext uri="{9D8B030D-6E8A-4147-A177-3AD203B41FA5}">
                      <a16:colId xmlns:a16="http://schemas.microsoft.com/office/drawing/2014/main" val="1086085464"/>
                    </a:ext>
                  </a:extLst>
                </a:gridCol>
              </a:tblGrid>
              <a:tr h="3014656">
                <a:tc gridSpan="2">
                  <a:txBody>
                    <a:bodyPr/>
                    <a:lstStyle/>
                    <a:p>
                      <a:pPr marL="0" marR="0" algn="just">
                        <a:lnSpc>
                          <a:spcPct val="120000"/>
                        </a:lnSpc>
                        <a:spcBef>
                          <a:spcPts val="0"/>
                        </a:spcBef>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pt-BR" sz="1200" noProof="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tc>
                <a:tc hMerge="1">
                  <a:txBody>
                    <a:bodyPr/>
                    <a:lstStyle/>
                    <a:p>
                      <a:pPr marL="0" marR="0" algn="just">
                        <a:lnSpc>
                          <a:spcPct val="120000"/>
                        </a:lnSpc>
                        <a:spcBef>
                          <a:spcPts val="0"/>
                        </a:spcBef>
                        <a:spcAft>
                          <a:spcPts val="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en-US" sz="12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txBody>
                  <a:tcPr marL="68580" marR="68580" marT="0" marB="0"/>
                </a:tc>
                <a:extLst>
                  <a:ext uri="{0D108BD9-81ED-4DB2-BD59-A6C34878D82A}">
                    <a16:rowId xmlns:a16="http://schemas.microsoft.com/office/drawing/2014/main" val="704523546"/>
                  </a:ext>
                </a:extLst>
              </a:tr>
              <a:tr h="3139063">
                <a:tc>
                  <a:txBody>
                    <a:bodyPr/>
                    <a:lstStyle/>
                    <a:p>
                      <a:pPr marL="0" marR="0" algn="l">
                        <a:lnSpc>
                          <a:spcPct val="120000"/>
                        </a:lnSpc>
                        <a:spcBef>
                          <a:spcPts val="0"/>
                        </a:spcBef>
                        <a:spcAft>
                          <a:spcPts val="6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pt-BR" sz="1200" b="1" noProof="0">
                          <a:solidFill>
                            <a:srgbClr val="FF2600"/>
                          </a:solidFill>
                          <a:effectLst/>
                          <a:latin typeface="Arial" panose="020B0604020202020204" pitchFamily="34" charset="0"/>
                          <a:ea typeface="Arial Unicode MS" panose="020B0604020202020204" pitchFamily="34" charset="-128"/>
                          <a:cs typeface="Arial" panose="020B0604020202020204" pitchFamily="34" charset="0"/>
                        </a:rPr>
                        <a:t>Figura: </a:t>
                      </a:r>
                      <a:r>
                        <a:rPr lang="pt-BR" sz="1400" noProof="0">
                          <a:solidFill>
                            <a:srgbClr val="000000"/>
                          </a:solidFill>
                          <a:effectLst/>
                          <a:latin typeface="Arial" panose="020B0604020202020204" pitchFamily="34" charset="0"/>
                          <a:ea typeface="Arial Unicode MS" panose="020B0604020202020204" pitchFamily="34" charset="-128"/>
                          <a:cs typeface="Arial" panose="020B0604020202020204" pitchFamily="34" charset="0"/>
                        </a:rPr>
                        <a:t>Etapas da Semeadura por esgotamento em meio Sólido:</a:t>
                      </a:r>
                    </a:p>
                    <a:p>
                      <a:pPr algn="l">
                        <a:spcAft>
                          <a:spcPts val="600"/>
                        </a:spcAft>
                      </a:pPr>
                      <a:r>
                        <a:rPr lang="pt-PT" sz="14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a) Flambar a alça de platina, esperar esfriar próximo a chama, </a:t>
                      </a:r>
                      <a:endParaRPr lang="en-US" sz="14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endParaRPr>
                    </a:p>
                    <a:p>
                      <a:pPr algn="l">
                        <a:spcAft>
                          <a:spcPts val="600"/>
                        </a:spcAft>
                      </a:pPr>
                      <a:r>
                        <a:rPr lang="pt-PT" sz="14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b) Abrir cuidadosamente a Cultura bacteriana,</a:t>
                      </a:r>
                      <a:endParaRPr lang="en-US" sz="14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endParaRPr>
                    </a:p>
                    <a:p>
                      <a:pPr algn="l">
                        <a:spcAft>
                          <a:spcPts val="600"/>
                        </a:spcAft>
                      </a:pPr>
                      <a:r>
                        <a:rPr lang="pt-PT" sz="14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rPr>
                        <a:t>c) Introduzir a alça de platina na cultura bacteriana,</a:t>
                      </a:r>
                      <a:endParaRPr lang="en-US" sz="14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Neue Light"/>
                      </a:endParaRPr>
                    </a:p>
                    <a:p>
                      <a:pPr marL="0" marR="0" lvl="0" indent="0" algn="l" defTabSz="584200" rtl="0" eaLnBrk="1" fontAlgn="auto" latinLnBrk="0" hangingPunct="1">
                        <a:lnSpc>
                          <a:spcPct val="120000"/>
                        </a:lnSpc>
                        <a:spcBef>
                          <a:spcPts val="0"/>
                        </a:spcBef>
                        <a:spcAft>
                          <a:spcPts val="600"/>
                        </a:spcAft>
                        <a:buClrTx/>
                        <a:buSzTx/>
                        <a:buFontTx/>
                        <a:buNone/>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defRPr/>
                      </a:pPr>
                      <a:r>
                        <a:rPr lang="pt-PT" sz="1400">
                          <a:effectLst/>
                          <a:latin typeface="Arial" panose="020B0604020202020204" pitchFamily="34" charset="0"/>
                          <a:cs typeface="Arial" panose="020B0604020202020204" pitchFamily="34" charset="0"/>
                        </a:rPr>
                        <a:t>d)  Com a alça de platina, delicadamente, semear na placa de Petri, conforme indicado no desenho,</a:t>
                      </a:r>
                      <a:endParaRPr lang="pt-BR" sz="1400" noProof="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tc>
                <a:tc>
                  <a:txBody>
                    <a:bodyPr/>
                    <a:lstStyle/>
                    <a:p>
                      <a:pPr marL="0" marR="0" algn="just">
                        <a:lnSpc>
                          <a:spcPct val="120000"/>
                        </a:lnSpc>
                        <a:spcBef>
                          <a:spcPts val="0"/>
                        </a:spcBef>
                        <a:spcAft>
                          <a:spcPts val="6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pt-PT" sz="1400">
                          <a:effectLst/>
                          <a:latin typeface="Arial" panose="020B0604020202020204" pitchFamily="34" charset="0"/>
                          <a:cs typeface="Arial" panose="020B0604020202020204" pitchFamily="34" charset="0"/>
                        </a:rPr>
                        <a:t>e) flambar novamente, </a:t>
                      </a:r>
                      <a:endParaRPr lang="en-US" sz="1400">
                        <a:effectLst/>
                        <a:latin typeface="Arial" panose="020B0604020202020204" pitchFamily="34" charset="0"/>
                        <a:cs typeface="Arial" panose="020B0604020202020204" pitchFamily="34" charset="0"/>
                      </a:endParaRPr>
                    </a:p>
                    <a:p>
                      <a:pPr marL="0" marR="0" algn="just">
                        <a:lnSpc>
                          <a:spcPct val="120000"/>
                        </a:lnSpc>
                        <a:spcBef>
                          <a:spcPts val="0"/>
                        </a:spcBef>
                        <a:spcAft>
                          <a:spcPts val="6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pt-PT" sz="1400">
                          <a:effectLst/>
                          <a:latin typeface="Arial" panose="020B0604020202020204" pitchFamily="34" charset="0"/>
                          <a:cs typeface="Arial" panose="020B0604020202020204" pitchFamily="34" charset="0"/>
                        </a:rPr>
                        <a:t>f) esfriar a alça numa parte do meio solido sem bactérias e a partir de um ponto já semeado, distribuir o material na placa,</a:t>
                      </a:r>
                      <a:endParaRPr lang="en-US" sz="1400">
                        <a:effectLst/>
                        <a:latin typeface="Arial" panose="020B0604020202020204" pitchFamily="34" charset="0"/>
                        <a:cs typeface="Arial" panose="020B0604020202020204" pitchFamily="34" charset="0"/>
                      </a:endParaRPr>
                    </a:p>
                    <a:p>
                      <a:pPr marL="0" marR="0" algn="just">
                        <a:lnSpc>
                          <a:spcPct val="120000"/>
                        </a:lnSpc>
                        <a:spcBef>
                          <a:spcPts val="0"/>
                        </a:spcBef>
                        <a:spcAft>
                          <a:spcPts val="6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pt-PT" sz="1400">
                          <a:effectLst/>
                          <a:latin typeface="Arial" panose="020B0604020202020204" pitchFamily="34" charset="0"/>
                          <a:cs typeface="Arial" panose="020B0604020202020204" pitchFamily="34" charset="0"/>
                        </a:rPr>
                        <a:t> f), g) repita a operação e), f) fazendo estrias no restante da placa </a:t>
                      </a:r>
                      <a:endParaRPr lang="en-US" sz="1400">
                        <a:effectLst/>
                        <a:latin typeface="Arial" panose="020B0604020202020204" pitchFamily="34" charset="0"/>
                        <a:cs typeface="Arial" panose="020B0604020202020204" pitchFamily="34" charset="0"/>
                      </a:endParaRPr>
                    </a:p>
                    <a:p>
                      <a:pPr marL="0" marR="0" algn="just">
                        <a:lnSpc>
                          <a:spcPct val="120000"/>
                        </a:lnSpc>
                        <a:spcBef>
                          <a:spcPts val="0"/>
                        </a:spcBef>
                        <a:spcAft>
                          <a:spcPts val="6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endParaRPr lang="pt-PT" sz="1400">
                        <a:effectLst/>
                        <a:latin typeface="Arial" panose="020B0604020202020204" pitchFamily="34" charset="0"/>
                        <a:cs typeface="Arial" panose="020B0604020202020204" pitchFamily="34" charset="0"/>
                      </a:endParaRPr>
                    </a:p>
                    <a:p>
                      <a:pPr marL="0" marR="0" algn="just">
                        <a:lnSpc>
                          <a:spcPct val="120000"/>
                        </a:lnSpc>
                        <a:spcBef>
                          <a:spcPts val="0"/>
                        </a:spcBef>
                        <a:spcAft>
                          <a:spcPts val="6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pt-PT" sz="1400">
                          <a:effectLst/>
                          <a:latin typeface="Arial" panose="020B0604020202020204" pitchFamily="34" charset="0"/>
                          <a:cs typeface="Arial" panose="020B0604020202020204" pitchFamily="34" charset="0"/>
                        </a:rPr>
                        <a:t>Ao final, flambar novamente a alça de platina </a:t>
                      </a:r>
                      <a:endParaRPr lang="en-US" sz="1400">
                        <a:solidFill>
                          <a:srgbClr val="000000"/>
                        </a:solidFill>
                        <a:effectLst/>
                        <a:latin typeface="Arial" panose="020B0604020202020204" pitchFamily="34" charset="0"/>
                        <a:ea typeface="Arial Unicode MS" panose="020B0604020202020204" pitchFamily="34" charset="-128"/>
                        <a:cs typeface="Arial" panose="020B0604020202020204" pitchFamily="34" charset="0"/>
                      </a:endParaRPr>
                    </a:p>
                  </a:txBody>
                  <a:tcPr marL="68580" marR="68580" marT="0" marB="0"/>
                </a:tc>
                <a:extLst>
                  <a:ext uri="{0D108BD9-81ED-4DB2-BD59-A6C34878D82A}">
                    <a16:rowId xmlns:a16="http://schemas.microsoft.com/office/drawing/2014/main" val="3236534835"/>
                  </a:ext>
                </a:extLst>
              </a:tr>
            </a:tbl>
          </a:graphicData>
        </a:graphic>
      </p:graphicFrame>
      <p:pic>
        <p:nvPicPr>
          <p:cNvPr id="13" name="officeArt object">
            <a:extLst>
              <a:ext uri="{FF2B5EF4-FFF2-40B4-BE49-F238E27FC236}">
                <a16:creationId xmlns:a16="http://schemas.microsoft.com/office/drawing/2014/main" id="{4B374868-D4C8-8840-BBBD-1ADCEE33D89A}"/>
              </a:ext>
            </a:extLst>
          </p:cNvPr>
          <p:cNvPicPr/>
          <p:nvPr/>
        </p:nvPicPr>
        <p:blipFill>
          <a:blip r:embed="rId4"/>
          <a:stretch>
            <a:fillRect/>
          </a:stretch>
        </p:blipFill>
        <p:spPr>
          <a:xfrm>
            <a:off x="5857588" y="2973740"/>
            <a:ext cx="3862842" cy="2903988"/>
          </a:xfrm>
          <a:prstGeom prst="rect">
            <a:avLst/>
          </a:prstGeom>
          <a:ln w="12700" cap="flat">
            <a:noFill/>
            <a:miter lim="400000"/>
          </a:ln>
          <a:effectLst/>
        </p:spPr>
      </p:pic>
      <p:pic>
        <p:nvPicPr>
          <p:cNvPr id="16" name="officeArt object" descr="A picture containing clock&#10;&#10;Description automatically generated">
            <a:extLst>
              <a:ext uri="{FF2B5EF4-FFF2-40B4-BE49-F238E27FC236}">
                <a16:creationId xmlns:a16="http://schemas.microsoft.com/office/drawing/2014/main" id="{C7A5C6E5-7EFC-F143-A7A7-E00A86E5F356}"/>
              </a:ext>
            </a:extLst>
          </p:cNvPr>
          <p:cNvPicPr/>
          <p:nvPr/>
        </p:nvPicPr>
        <p:blipFill>
          <a:blip r:embed="rId5"/>
          <a:stretch>
            <a:fillRect/>
          </a:stretch>
        </p:blipFill>
        <p:spPr>
          <a:xfrm>
            <a:off x="4702061" y="2926080"/>
            <a:ext cx="1139190" cy="1296035"/>
          </a:xfrm>
          <a:prstGeom prst="rect">
            <a:avLst/>
          </a:prstGeom>
          <a:ln w="12700" cap="flat">
            <a:noFill/>
            <a:miter lim="400000"/>
          </a:ln>
          <a:effectLst/>
        </p:spPr>
      </p:pic>
      <p:sp>
        <p:nvSpPr>
          <p:cNvPr id="3" name="Curved Down Arrow 2">
            <a:extLst>
              <a:ext uri="{FF2B5EF4-FFF2-40B4-BE49-F238E27FC236}">
                <a16:creationId xmlns:a16="http://schemas.microsoft.com/office/drawing/2014/main" id="{6C1AD80B-A3D7-6144-B1FD-5DE0E206A570}"/>
              </a:ext>
            </a:extLst>
          </p:cNvPr>
          <p:cNvSpPr/>
          <p:nvPr/>
        </p:nvSpPr>
        <p:spPr>
          <a:xfrm>
            <a:off x="3864879" y="932688"/>
            <a:ext cx="1164321" cy="363670"/>
          </a:xfrm>
          <a:prstGeom prst="curvedDown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6" name="Picture 5">
            <a:extLst>
              <a:ext uri="{FF2B5EF4-FFF2-40B4-BE49-F238E27FC236}">
                <a16:creationId xmlns:a16="http://schemas.microsoft.com/office/drawing/2014/main" id="{54A2AE12-ABE7-B240-AC6A-52763E05F4CF}"/>
              </a:ext>
            </a:extLst>
          </p:cNvPr>
          <p:cNvPicPr>
            <a:picLocks noChangeAspect="1"/>
          </p:cNvPicPr>
          <p:nvPr/>
        </p:nvPicPr>
        <p:blipFill rotWithShape="1">
          <a:blip r:embed="rId6"/>
          <a:srcRect r="21151"/>
          <a:stretch/>
        </p:blipFill>
        <p:spPr>
          <a:xfrm>
            <a:off x="10063291" y="5589840"/>
            <a:ext cx="2591445" cy="1656121"/>
          </a:xfrm>
          <a:prstGeom prst="rect">
            <a:avLst/>
          </a:prstGeom>
        </p:spPr>
      </p:pic>
    </p:spTree>
    <p:extLst>
      <p:ext uri="{BB962C8B-B14F-4D97-AF65-F5344CB8AC3E}">
        <p14:creationId xmlns:p14="http://schemas.microsoft.com/office/powerpoint/2010/main" val="9090628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A4B383BE-585F-CE4E-AC14-7EE241A86351}"/>
              </a:ext>
            </a:extLst>
          </p:cNvPr>
          <p:cNvSpPr txBox="1">
            <a:spLocks noChangeArrowheads="1"/>
          </p:cNvSpPr>
          <p:nvPr/>
        </p:nvSpPr>
        <p:spPr bwMode="auto">
          <a:xfrm>
            <a:off x="423853" y="537216"/>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l">
              <a:buClrTx/>
            </a:pPr>
            <a:r>
              <a:rPr lang="pt-BR" altLang="en-US" sz="2800" b="1">
                <a:solidFill>
                  <a:srgbClr val="0432FF"/>
                </a:solidFill>
              </a:rPr>
              <a:t>3. Cultivo -  Meios de Cultura mais comuns </a:t>
            </a:r>
          </a:p>
          <a:p>
            <a:pPr algn="l">
              <a:buClrTx/>
            </a:pPr>
            <a:r>
              <a:rPr lang="pt-BR" altLang="en-US" sz="2800" b="1">
                <a:solidFill>
                  <a:srgbClr val="0432FF"/>
                </a:solidFill>
              </a:rPr>
              <a:t>empregados para o Isolamento de bactérias </a:t>
            </a:r>
            <a:r>
              <a:rPr lang="pt-BR" altLang="en-US" sz="2800" b="1" u="sng">
                <a:solidFill>
                  <a:srgbClr val="0432FF"/>
                </a:solidFill>
              </a:rPr>
              <a:t>Gram-negativas</a:t>
            </a:r>
            <a:r>
              <a:rPr lang="pt-BR" altLang="en-US" sz="2800">
                <a:solidFill>
                  <a:srgbClr val="0432FF"/>
                </a:solidFill>
              </a:rPr>
              <a:t>:</a:t>
            </a:r>
          </a:p>
        </p:txBody>
      </p:sp>
      <p:sp>
        <p:nvSpPr>
          <p:cNvPr id="15363" name="Text Box 2">
            <a:extLst>
              <a:ext uri="{FF2B5EF4-FFF2-40B4-BE49-F238E27FC236}">
                <a16:creationId xmlns:a16="http://schemas.microsoft.com/office/drawing/2014/main" id="{19E17055-9CF9-A943-81DF-0D5DA6F73DD6}"/>
              </a:ext>
            </a:extLst>
          </p:cNvPr>
          <p:cNvSpPr txBox="1">
            <a:spLocks noChangeArrowheads="1"/>
          </p:cNvSpPr>
          <p:nvPr/>
        </p:nvSpPr>
        <p:spPr bwMode="auto">
          <a:xfrm>
            <a:off x="247700" y="1562843"/>
            <a:ext cx="12757100" cy="8136116"/>
          </a:xfrm>
          <a:prstGeom prst="rect">
            <a:avLst/>
          </a:prstGeom>
          <a:solidFill>
            <a:srgbClr val="FFFF99"/>
          </a:solidFill>
          <a:ln w="9525">
            <a:solidFill>
              <a:srgbClr val="FF93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690" rIns="0" bIns="0"/>
          <a:lstStyle>
            <a:lvl1pPr marL="342900" indent="-339725">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9pPr>
          </a:lstStyle>
          <a:p>
            <a:pPr marL="0" algn="l">
              <a:buClrTx/>
            </a:pPr>
            <a:endParaRPr lang="pt-BR" altLang="en-US" sz="4128">
              <a:solidFill>
                <a:schemeClr val="tx1"/>
              </a:solidFill>
            </a:endParaRPr>
          </a:p>
        </p:txBody>
      </p:sp>
      <p:sp>
        <p:nvSpPr>
          <p:cNvPr id="30" name="TextBox 29">
            <a:extLst>
              <a:ext uri="{FF2B5EF4-FFF2-40B4-BE49-F238E27FC236}">
                <a16:creationId xmlns:a16="http://schemas.microsoft.com/office/drawing/2014/main" id="{E760FF63-211A-FD42-9AF6-8310EC8D6058}"/>
              </a:ext>
            </a:extLst>
          </p:cNvPr>
          <p:cNvSpPr txBox="1"/>
          <p:nvPr/>
        </p:nvSpPr>
        <p:spPr>
          <a:xfrm>
            <a:off x="439042" y="5800943"/>
            <a:ext cx="4423586" cy="3580467"/>
          </a:xfrm>
          <a:prstGeom prst="rect">
            <a:avLst/>
          </a:prstGeom>
          <a:solidFill>
            <a:schemeClr val="accent4">
              <a:lumMod val="20000"/>
              <a:lumOff val="80000"/>
            </a:schemeClr>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pt-BR" sz="2000" b="1">
                <a:solidFill>
                  <a:schemeClr val="tx1"/>
                </a:solidFill>
              </a:rPr>
              <a:t>Meio Ágar Chocolate </a:t>
            </a:r>
            <a:endParaRPr lang="en-US" sz="2000">
              <a:solidFill>
                <a:schemeClr val="tx1"/>
              </a:solidFill>
            </a:endParaRPr>
          </a:p>
          <a:p>
            <a:pPr algn="just" hangingPunct="1"/>
            <a:r>
              <a:rPr lang="pt-BR" sz="1800">
                <a:solidFill>
                  <a:schemeClr val="tx1"/>
                </a:solidFill>
              </a:rPr>
              <a:t>É utilizado para o cultivo da de algumas bactérias Gram-positivas e Gram-negativas que sejam sensíveis a fatores antibacterianos presentes no sangue, como: </a:t>
            </a:r>
          </a:p>
          <a:p>
            <a:pPr algn="just" hangingPunct="1"/>
            <a:r>
              <a:rPr lang="pt-BR" sz="1800" i="1">
                <a:solidFill>
                  <a:schemeClr val="tx1"/>
                </a:solidFill>
              </a:rPr>
              <a:t>- Neisseria</a:t>
            </a:r>
            <a:r>
              <a:rPr lang="pt-BR" sz="1800">
                <a:solidFill>
                  <a:schemeClr val="tx1"/>
                </a:solidFill>
              </a:rPr>
              <a:t>, </a:t>
            </a:r>
          </a:p>
          <a:p>
            <a:pPr algn="just" hangingPunct="1"/>
            <a:r>
              <a:rPr lang="pt-BR" sz="1800" i="1">
                <a:solidFill>
                  <a:schemeClr val="tx1"/>
                </a:solidFill>
              </a:rPr>
              <a:t>- Haemophilus</a:t>
            </a:r>
            <a:r>
              <a:rPr lang="pt-BR" sz="1800">
                <a:solidFill>
                  <a:schemeClr val="tx1"/>
                </a:solidFill>
              </a:rPr>
              <a:t> </a:t>
            </a:r>
          </a:p>
          <a:p>
            <a:pPr algn="just" hangingPunct="1"/>
            <a:endParaRPr lang="en-US" sz="2000">
              <a:solidFill>
                <a:schemeClr val="tx1"/>
              </a:solidFill>
            </a:endParaRPr>
          </a:p>
          <a:p>
            <a:pPr algn="just" hangingPunct="1"/>
            <a:endParaRPr lang="en-US" sz="2000">
              <a:solidFill>
                <a:schemeClr val="tx1"/>
              </a:solidFill>
            </a:endParaRPr>
          </a:p>
          <a:p>
            <a:pPr algn="just" hangingPunct="1"/>
            <a:endParaRPr lang="en-US" sz="2000">
              <a:solidFill>
                <a:schemeClr val="tx1"/>
              </a:solidFill>
            </a:endParaRPr>
          </a:p>
          <a:p>
            <a:pPr algn="just" hangingPunct="1"/>
            <a:endParaRPr lang="pt-BR" sz="2000">
              <a:solidFill>
                <a:schemeClr val="tx1"/>
              </a:solidFill>
            </a:endParaRPr>
          </a:p>
        </p:txBody>
      </p:sp>
      <p:pic>
        <p:nvPicPr>
          <p:cNvPr id="31" name="Picture 10">
            <a:extLst>
              <a:ext uri="{FF2B5EF4-FFF2-40B4-BE49-F238E27FC236}">
                <a16:creationId xmlns:a16="http://schemas.microsoft.com/office/drawing/2014/main" id="{7F5651B2-D01D-EE41-ADAC-8460B6648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180" y="7446076"/>
            <a:ext cx="2002465" cy="2025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TextBox 31">
            <a:extLst>
              <a:ext uri="{FF2B5EF4-FFF2-40B4-BE49-F238E27FC236}">
                <a16:creationId xmlns:a16="http://schemas.microsoft.com/office/drawing/2014/main" id="{14943701-2A83-3D40-A7EC-797769BF3E36}"/>
              </a:ext>
            </a:extLst>
          </p:cNvPr>
          <p:cNvSpPr txBox="1"/>
          <p:nvPr/>
        </p:nvSpPr>
        <p:spPr>
          <a:xfrm>
            <a:off x="4730464" y="1619408"/>
            <a:ext cx="7976585" cy="4626908"/>
          </a:xfrm>
          <a:prstGeom prst="rect">
            <a:avLst/>
          </a:prstGeom>
          <a:solidFill>
            <a:schemeClr val="accent4">
              <a:lumMod val="20000"/>
              <a:lumOff val="80000"/>
            </a:schemeClr>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pt-BR" b="1"/>
              <a:t>Meio Ágar MacConkey </a:t>
            </a:r>
            <a:endParaRPr lang="pt-BR" sz="1800"/>
          </a:p>
          <a:p>
            <a:pPr marL="342900" marR="0" indent="-342900" algn="just" defTabSz="584200" rtl="0" fontAlgn="auto" latinLnBrk="0" hangingPunct="0">
              <a:lnSpc>
                <a:spcPct val="100000"/>
              </a:lnSpc>
              <a:spcBef>
                <a:spcPts val="0"/>
              </a:spcBef>
              <a:spcAft>
                <a:spcPts val="0"/>
              </a:spcAft>
              <a:buClrTx/>
              <a:buSzTx/>
              <a:buFontTx/>
              <a:buChar char="-"/>
              <a:tabLst/>
            </a:pPr>
            <a:endParaRPr lang="pt-BR" sz="1800"/>
          </a:p>
          <a:p>
            <a:pPr marL="342900" marR="0" indent="-342900" algn="just" defTabSz="584200" rtl="0" fontAlgn="auto" latinLnBrk="0" hangingPunct="0">
              <a:lnSpc>
                <a:spcPct val="100000"/>
              </a:lnSpc>
              <a:spcBef>
                <a:spcPts val="0"/>
              </a:spcBef>
              <a:spcAft>
                <a:spcPts val="0"/>
              </a:spcAft>
              <a:buClrTx/>
              <a:buSzTx/>
              <a:buFontTx/>
              <a:buChar char="-"/>
              <a:tabLst/>
            </a:pPr>
            <a:endParaRPr lang="pt-BR" sz="1800"/>
          </a:p>
          <a:p>
            <a:pPr marL="342900" marR="0" indent="-34290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33" name="Picture 11">
            <a:extLst>
              <a:ext uri="{FF2B5EF4-FFF2-40B4-BE49-F238E27FC236}">
                <a16:creationId xmlns:a16="http://schemas.microsoft.com/office/drawing/2014/main" id="{17A56F95-DD23-994C-82A1-03D251DF5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0456" y="1598189"/>
            <a:ext cx="3256982" cy="29002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12">
            <a:extLst>
              <a:ext uri="{FF2B5EF4-FFF2-40B4-BE49-F238E27FC236}">
                <a16:creationId xmlns:a16="http://schemas.microsoft.com/office/drawing/2014/main" id="{A62346A4-3338-D24E-83AB-0AF44896EB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8511" y="4814264"/>
            <a:ext cx="2040123" cy="16332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 name="Text Box 13">
            <a:extLst>
              <a:ext uri="{FF2B5EF4-FFF2-40B4-BE49-F238E27FC236}">
                <a16:creationId xmlns:a16="http://schemas.microsoft.com/office/drawing/2014/main" id="{43BF95C3-AB7A-C643-8782-3A21D6438C63}"/>
              </a:ext>
            </a:extLst>
          </p:cNvPr>
          <p:cNvSpPr txBox="1">
            <a:spLocks noChangeArrowheads="1"/>
          </p:cNvSpPr>
          <p:nvPr/>
        </p:nvSpPr>
        <p:spPr bwMode="auto">
          <a:xfrm>
            <a:off x="11029999" y="4304006"/>
            <a:ext cx="1829540" cy="523221"/>
          </a:xfrm>
          <a:prstGeom prst="rect">
            <a:avLst/>
          </a:prstGeom>
          <a:solidFill>
            <a:schemeClr val="bg1"/>
          </a:solidFill>
          <a:ln>
            <a:noFill/>
          </a:ln>
          <a:effectLst/>
        </p:spPr>
        <p:txBody>
          <a:bodyPr lIns="116107" tIns="58054" rIns="116107" bIns="58054"/>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l" eaLnBrk="1">
              <a:buClrTx/>
              <a:buFontTx/>
              <a:buNone/>
            </a:pPr>
            <a:r>
              <a:rPr lang="pt-BR" altLang="en-US" sz="1600" i="1">
                <a:solidFill>
                  <a:srgbClr val="000000"/>
                </a:solidFill>
              </a:rPr>
              <a:t>Salmonella</a:t>
            </a:r>
            <a:r>
              <a:rPr lang="pt-BR" altLang="en-US" sz="1600">
                <a:solidFill>
                  <a:srgbClr val="000000"/>
                </a:solidFill>
              </a:rPr>
              <a:t> ou </a:t>
            </a:r>
            <a:r>
              <a:rPr lang="pt-BR" altLang="en-US" sz="1600" i="1">
                <a:solidFill>
                  <a:srgbClr val="000000"/>
                </a:solidFill>
              </a:rPr>
              <a:t>Shigella</a:t>
            </a:r>
            <a:r>
              <a:rPr lang="pt-BR" altLang="en-US" sz="1600">
                <a:solidFill>
                  <a:srgbClr val="000000"/>
                </a:solidFill>
              </a:rPr>
              <a:t>  (</a:t>
            </a:r>
            <a:r>
              <a:rPr lang="pt-BR" altLang="en-US" sz="1600" err="1">
                <a:solidFill>
                  <a:srgbClr val="000000"/>
                </a:solidFill>
              </a:rPr>
              <a:t>lac</a:t>
            </a:r>
            <a:r>
              <a:rPr lang="pt-BR" altLang="en-US" sz="1600" baseline="33000">
                <a:solidFill>
                  <a:srgbClr val="000000"/>
                </a:solidFill>
              </a:rPr>
              <a:t>-</a:t>
            </a:r>
            <a:r>
              <a:rPr lang="pt-BR" altLang="en-US" sz="1600">
                <a:solidFill>
                  <a:srgbClr val="000000"/>
                </a:solidFill>
              </a:rPr>
              <a:t>)</a:t>
            </a:r>
          </a:p>
        </p:txBody>
      </p:sp>
      <p:sp>
        <p:nvSpPr>
          <p:cNvPr id="37" name="TextBox 36">
            <a:extLst>
              <a:ext uri="{FF2B5EF4-FFF2-40B4-BE49-F238E27FC236}">
                <a16:creationId xmlns:a16="http://schemas.microsoft.com/office/drawing/2014/main" id="{AEFD4FEB-5946-B848-8A0F-B87D9D74F168}"/>
              </a:ext>
            </a:extLst>
          </p:cNvPr>
          <p:cNvSpPr txBox="1"/>
          <p:nvPr/>
        </p:nvSpPr>
        <p:spPr>
          <a:xfrm>
            <a:off x="367362" y="1728181"/>
            <a:ext cx="3968318" cy="3795911"/>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0" hangingPunct="0">
              <a:lnSpc>
                <a:spcPct val="100000"/>
              </a:lnSpc>
              <a:spcBef>
                <a:spcPts val="0"/>
              </a:spcBef>
              <a:spcAft>
                <a:spcPts val="0"/>
              </a:spcAft>
              <a:buClrTx/>
              <a:buSzTx/>
              <a:tabLst/>
            </a:pPr>
            <a:r>
              <a:rPr lang="pt-BR" b="1"/>
              <a:t>Meio Ágar sangue</a:t>
            </a:r>
          </a:p>
          <a:p>
            <a:pPr marR="0" algn="just" defTabSz="584200" rtl="0" fontAlgn="auto" latinLnBrk="0" hangingPunct="0">
              <a:lnSpc>
                <a:spcPct val="100000"/>
              </a:lnSpc>
              <a:spcBef>
                <a:spcPts val="0"/>
              </a:spcBef>
              <a:spcAft>
                <a:spcPts val="0"/>
              </a:spcAft>
              <a:buClrTx/>
              <a:buSzTx/>
              <a:tabLst/>
            </a:pPr>
            <a:r>
              <a:rPr lang="pt-BR" sz="1800"/>
              <a:t>É utilizado para o cultivo da maioria das bactérias de interesse clinico Gram-positivas e Gram-negativas de modo geral. </a:t>
            </a:r>
          </a:p>
          <a:p>
            <a:pPr marR="0" algn="just" defTabSz="584200" rtl="0" fontAlgn="auto" latinLnBrk="0" hangingPunct="0">
              <a:lnSpc>
                <a:spcPct val="100000"/>
              </a:lnSpc>
              <a:spcBef>
                <a:spcPts val="0"/>
              </a:spcBef>
              <a:spcAft>
                <a:spcPts val="0"/>
              </a:spcAft>
              <a:buClrTx/>
              <a:buSzTx/>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lang="pt-BR" sz="1800"/>
          </a:p>
          <a:p>
            <a:pPr marR="0" algn="just" defTabSz="584200" rtl="0" fontAlgn="auto" latinLnBrk="0" hangingPunct="0">
              <a:lnSpc>
                <a:spcPct val="100000"/>
              </a:lnSpc>
              <a:spcBef>
                <a:spcPts val="0"/>
              </a:spcBef>
              <a:spcAft>
                <a:spcPts val="0"/>
              </a:spcAft>
              <a:buClrTx/>
              <a:buSzTx/>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lang="pt-BR" sz="1800"/>
          </a:p>
          <a:p>
            <a:pPr marR="0" algn="just" defTabSz="584200" rtl="0" fontAlgn="auto" latinLnBrk="0" hangingPunct="0">
              <a:lnSpc>
                <a:spcPct val="100000"/>
              </a:lnSpc>
              <a:spcBef>
                <a:spcPts val="0"/>
              </a:spcBef>
              <a:spcAft>
                <a:spcPts val="0"/>
              </a:spcAft>
              <a:buClrTx/>
              <a:buSzTx/>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lang="pt-BR" sz="1800"/>
          </a:p>
        </p:txBody>
      </p:sp>
      <p:graphicFrame>
        <p:nvGraphicFramePr>
          <p:cNvPr id="4" name="Table 3">
            <a:extLst>
              <a:ext uri="{FF2B5EF4-FFF2-40B4-BE49-F238E27FC236}">
                <a16:creationId xmlns:a16="http://schemas.microsoft.com/office/drawing/2014/main" id="{68EF356C-E521-C940-8047-D6EA2B0FEE07}"/>
              </a:ext>
            </a:extLst>
          </p:cNvPr>
          <p:cNvGraphicFramePr>
            <a:graphicFrameLocks noGrp="1"/>
          </p:cNvGraphicFramePr>
          <p:nvPr>
            <p:extLst>
              <p:ext uri="{D42A27DB-BD31-4B8C-83A1-F6EECF244321}">
                <p14:modId xmlns:p14="http://schemas.microsoft.com/office/powerpoint/2010/main" val="757466445"/>
              </p:ext>
            </p:extLst>
          </p:nvPr>
        </p:nvGraphicFramePr>
        <p:xfrm>
          <a:off x="-669305" y="16538448"/>
          <a:ext cx="6337738" cy="3261360"/>
        </p:xfrm>
        <a:graphic>
          <a:graphicData uri="http://schemas.openxmlformats.org/drawingml/2006/table">
            <a:tbl>
              <a:tblPr firstRow="1" bandRow="1">
                <a:tableStyleId>{5940675A-B579-460E-94D1-54222C63F5DA}</a:tableStyleId>
              </a:tblPr>
              <a:tblGrid>
                <a:gridCol w="3168869">
                  <a:extLst>
                    <a:ext uri="{9D8B030D-6E8A-4147-A177-3AD203B41FA5}">
                      <a16:colId xmlns:a16="http://schemas.microsoft.com/office/drawing/2014/main" val="4239652079"/>
                    </a:ext>
                  </a:extLst>
                </a:gridCol>
                <a:gridCol w="3168869">
                  <a:extLst>
                    <a:ext uri="{9D8B030D-6E8A-4147-A177-3AD203B41FA5}">
                      <a16:colId xmlns:a16="http://schemas.microsoft.com/office/drawing/2014/main" val="4069574270"/>
                    </a:ext>
                  </a:extLst>
                </a:gridCol>
              </a:tblGrid>
              <a:tr h="370840">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pt-BR" b="1"/>
                        <a:t>Meio Ágar Chocolate </a:t>
                      </a:r>
                    </a:p>
                    <a:p>
                      <a:pPr marL="0" marR="0" lvl="0" indent="0" algn="just" defTabSz="584200" rtl="0" eaLnBrk="1" fontAlgn="auto" latinLnBrk="0" hangingPunct="1">
                        <a:lnSpc>
                          <a:spcPct val="100000"/>
                        </a:lnSpc>
                        <a:spcBef>
                          <a:spcPts val="0"/>
                        </a:spcBef>
                        <a:spcAft>
                          <a:spcPts val="0"/>
                        </a:spcAft>
                        <a:buClrTx/>
                        <a:buSzTx/>
                        <a:buFontTx/>
                        <a:buNone/>
                        <a:tabLst/>
                        <a:defRPr/>
                      </a:pPr>
                      <a:r>
                        <a:rPr lang="pt-BR" sz="1600"/>
                        <a:t>É utilizado para o cultivo da de algumas bactérias Gram-positivas e Gram-negativas que sejam sensíveis a fatores antibacterianos presentes no sangue, como: </a:t>
                      </a:r>
                      <a:r>
                        <a:rPr lang="pt-BR" sz="1600" i="1"/>
                        <a:t>Neisseria</a:t>
                      </a:r>
                      <a:r>
                        <a:rPr lang="pt-BR" sz="1600"/>
                        <a:t>, </a:t>
                      </a:r>
                      <a:r>
                        <a:rPr lang="pt-BR" sz="1600" i="1"/>
                        <a:t>Haemophilus</a:t>
                      </a:r>
                      <a:r>
                        <a:rPr lang="pt-BR" sz="1600"/>
                        <a:t> </a:t>
                      </a:r>
                    </a:p>
                    <a:p>
                      <a:pPr algn="l"/>
                      <a:endParaRPr lang="pt-BR"/>
                    </a:p>
                    <a:p>
                      <a:endParaRPr lang="pt-BR"/>
                    </a:p>
                    <a:p>
                      <a:endParaRPr lang="pt-BR"/>
                    </a:p>
                    <a:p>
                      <a:endParaRPr lang="pt-BR"/>
                    </a:p>
                    <a:p>
                      <a:endParaRPr lang="pt-BR"/>
                    </a:p>
                  </a:txBody>
                  <a:tcPr>
                    <a:solidFill>
                      <a:schemeClr val="accent4">
                        <a:lumMod val="20000"/>
                        <a:lumOff val="80000"/>
                      </a:schemeClr>
                    </a:solidFill>
                  </a:tcPr>
                </a:tc>
                <a:tc>
                  <a:txBody>
                    <a:bodyPr/>
                    <a:lstStyle/>
                    <a:p>
                      <a:endParaRPr lang="pt-BR"/>
                    </a:p>
                  </a:txBody>
                  <a:tcPr>
                    <a:solidFill>
                      <a:schemeClr val="accent4">
                        <a:lumMod val="20000"/>
                        <a:lumOff val="80000"/>
                      </a:schemeClr>
                    </a:solidFill>
                  </a:tcPr>
                </a:tc>
                <a:extLst>
                  <a:ext uri="{0D108BD9-81ED-4DB2-BD59-A6C34878D82A}">
                    <a16:rowId xmlns:a16="http://schemas.microsoft.com/office/drawing/2014/main" val="4221239483"/>
                  </a:ext>
                </a:extLst>
              </a:tr>
            </a:tbl>
          </a:graphicData>
        </a:graphic>
      </p:graphicFrame>
      <p:pic>
        <p:nvPicPr>
          <p:cNvPr id="41" name="Picture 40">
            <a:extLst>
              <a:ext uri="{FF2B5EF4-FFF2-40B4-BE49-F238E27FC236}">
                <a16:creationId xmlns:a16="http://schemas.microsoft.com/office/drawing/2014/main" id="{EA5BD8E0-4164-1E4E-A3B3-85A6B2D4D202}"/>
              </a:ext>
            </a:extLst>
          </p:cNvPr>
          <p:cNvPicPr>
            <a:picLocks noChangeAspect="1"/>
          </p:cNvPicPr>
          <p:nvPr/>
        </p:nvPicPr>
        <p:blipFill>
          <a:blip r:embed="rId6"/>
          <a:stretch>
            <a:fillRect/>
          </a:stretch>
        </p:blipFill>
        <p:spPr>
          <a:xfrm>
            <a:off x="611907" y="3327503"/>
            <a:ext cx="3565600" cy="2083895"/>
          </a:xfrm>
          <a:prstGeom prst="rect">
            <a:avLst/>
          </a:prstGeom>
        </p:spPr>
      </p:pic>
      <p:sp>
        <p:nvSpPr>
          <p:cNvPr id="76" name="TextBox 75">
            <a:extLst>
              <a:ext uri="{FF2B5EF4-FFF2-40B4-BE49-F238E27FC236}">
                <a16:creationId xmlns:a16="http://schemas.microsoft.com/office/drawing/2014/main" id="{7F92383D-A6C1-184E-B740-D73A54C24B99}"/>
              </a:ext>
            </a:extLst>
          </p:cNvPr>
          <p:cNvSpPr txBox="1"/>
          <p:nvPr/>
        </p:nvSpPr>
        <p:spPr>
          <a:xfrm>
            <a:off x="5254994" y="6647171"/>
            <a:ext cx="7412035" cy="2872581"/>
          </a:xfrm>
          <a:prstGeom prst="rect">
            <a:avLst/>
          </a:prstGeom>
          <a:solidFill>
            <a:schemeClr val="accent4">
              <a:lumMod val="20000"/>
              <a:lumOff val="80000"/>
            </a:schemeClr>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endParaRPr lang="pt-BR" sz="2000">
              <a:solidFill>
                <a:schemeClr val="tx1"/>
              </a:solidFill>
            </a:endParaRPr>
          </a:p>
          <a:p>
            <a:pPr hangingPunct="1"/>
            <a:endParaRPr lang="pt-BR" sz="2000">
              <a:solidFill>
                <a:schemeClr val="tx1"/>
              </a:solidFill>
            </a:endParaRPr>
          </a:p>
          <a:p>
            <a:pPr hangingPunct="1"/>
            <a:endParaRPr lang="pt-BR" sz="2000">
              <a:solidFill>
                <a:schemeClr val="tx1"/>
              </a:solidFill>
            </a:endParaRPr>
          </a:p>
          <a:p>
            <a:pPr hangingPunct="1"/>
            <a:endParaRPr lang="pt-BR" sz="2000">
              <a:solidFill>
                <a:schemeClr val="tx1"/>
              </a:solidFill>
            </a:endParaRPr>
          </a:p>
          <a:p>
            <a:pPr hangingPunct="1"/>
            <a:endParaRPr lang="pt-BR" sz="2000">
              <a:solidFill>
                <a:schemeClr val="tx1"/>
              </a:solidFill>
            </a:endParaRPr>
          </a:p>
          <a:p>
            <a:pPr hangingPunct="1"/>
            <a:endParaRPr lang="pt-BR" sz="2000">
              <a:solidFill>
                <a:schemeClr val="tx1"/>
              </a:solidFill>
            </a:endParaRPr>
          </a:p>
          <a:p>
            <a:pPr hangingPunct="1"/>
            <a:endParaRPr lang="pt-BR" sz="2000">
              <a:solidFill>
                <a:schemeClr val="tx1"/>
              </a:solidFill>
            </a:endParaRPr>
          </a:p>
          <a:p>
            <a:pPr hangingPunct="1"/>
            <a:endParaRPr lang="pt-BR" sz="2000">
              <a:solidFill>
                <a:schemeClr val="tx1"/>
              </a:solidFill>
            </a:endParaRPr>
          </a:p>
          <a:p>
            <a:pPr hangingPunct="1"/>
            <a:endParaRPr lang="pt-BR" sz="2000">
              <a:solidFill>
                <a:schemeClr val="tx1"/>
              </a:solidFill>
            </a:endParaRPr>
          </a:p>
        </p:txBody>
      </p:sp>
      <p:pic>
        <p:nvPicPr>
          <p:cNvPr id="77" name="Picture 14" descr="page3image15882960">
            <a:extLst>
              <a:ext uri="{FF2B5EF4-FFF2-40B4-BE49-F238E27FC236}">
                <a16:creationId xmlns:a16="http://schemas.microsoft.com/office/drawing/2014/main" id="{6864654F-9338-1A48-97CC-96E93AA7B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4592" y="6954875"/>
            <a:ext cx="2688396" cy="2501229"/>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3FEAADF0-8473-B14D-84E6-5C38F7C5D1CC}"/>
              </a:ext>
            </a:extLst>
          </p:cNvPr>
          <p:cNvSpPr txBox="1"/>
          <p:nvPr/>
        </p:nvSpPr>
        <p:spPr>
          <a:xfrm>
            <a:off x="5429915" y="6788566"/>
            <a:ext cx="4344207" cy="2657138"/>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pt-BR" sz="2000" b="1" dirty="0">
                <a:solidFill>
                  <a:schemeClr val="tx1"/>
                </a:solidFill>
              </a:rPr>
              <a:t>Ágar </a:t>
            </a:r>
            <a:r>
              <a:rPr lang="en-US" sz="2000" b="1" dirty="0">
                <a:solidFill>
                  <a:schemeClr val="tx1"/>
                </a:solidFill>
              </a:rPr>
              <a:t>Thayer-Martin chocolate </a:t>
            </a:r>
          </a:p>
          <a:p>
            <a:pPr algn="just" hangingPunct="1"/>
            <a:endParaRPr lang="pt-BR" sz="2000" dirty="0">
              <a:solidFill>
                <a:schemeClr val="tx1"/>
              </a:solidFill>
            </a:endParaRPr>
          </a:p>
          <a:p>
            <a:pPr algn="just" hangingPunct="1"/>
            <a:r>
              <a:rPr lang="pt-BR" sz="1800" dirty="0">
                <a:solidFill>
                  <a:schemeClr val="tx1"/>
                </a:solidFill>
              </a:rPr>
              <a:t>É derivado de Meio Ágar chocolate e contem adicionado antibióticos (vancomicina, colistina e trimetoprim).  Permite o bom crescimento de: </a:t>
            </a:r>
          </a:p>
          <a:p>
            <a:pPr algn="just" hangingPunct="1"/>
            <a:endParaRPr lang="pt-BR" sz="1200" dirty="0">
              <a:solidFill>
                <a:schemeClr val="tx1"/>
              </a:solidFill>
            </a:endParaRPr>
          </a:p>
          <a:p>
            <a:pPr marL="342900" indent="-342900" algn="just" hangingPunct="1">
              <a:buFontTx/>
              <a:buChar char="-"/>
            </a:pPr>
            <a:r>
              <a:rPr lang="pt-BR" sz="1800" i="1" dirty="0">
                <a:solidFill>
                  <a:schemeClr val="tx1"/>
                </a:solidFill>
              </a:rPr>
              <a:t>Neisseria gonorrhoeae</a:t>
            </a:r>
          </a:p>
          <a:p>
            <a:pPr marL="342900" indent="-342900" algn="just" hangingPunct="1">
              <a:buFontTx/>
              <a:buChar char="-"/>
            </a:pPr>
            <a:r>
              <a:rPr lang="pt-BR" sz="1800" i="1" dirty="0">
                <a:solidFill>
                  <a:schemeClr val="tx1"/>
                </a:solidFill>
              </a:rPr>
              <a:t>Neisseria meningitidis</a:t>
            </a:r>
            <a:endParaRPr lang="pt-BR" sz="1800" dirty="0">
              <a:solidFill>
                <a:schemeClr val="tx1"/>
              </a:solidFill>
            </a:endParaRPr>
          </a:p>
        </p:txBody>
      </p:sp>
      <p:sp>
        <p:nvSpPr>
          <p:cNvPr id="79" name="Text Box 1">
            <a:extLst>
              <a:ext uri="{FF2B5EF4-FFF2-40B4-BE49-F238E27FC236}">
                <a16:creationId xmlns:a16="http://schemas.microsoft.com/office/drawing/2014/main" id="{E57B409E-E1C3-764A-AF05-AC96E0F56B8B}"/>
              </a:ext>
            </a:extLst>
          </p:cNvPr>
          <p:cNvSpPr txBox="1">
            <a:spLocks noChangeArrowheads="1"/>
          </p:cNvSpPr>
          <p:nvPr/>
        </p:nvSpPr>
        <p:spPr bwMode="auto">
          <a:xfrm>
            <a:off x="439042" y="-220237"/>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
        <p:nvSpPr>
          <p:cNvPr id="80" name="TextBox 79">
            <a:extLst>
              <a:ext uri="{FF2B5EF4-FFF2-40B4-BE49-F238E27FC236}">
                <a16:creationId xmlns:a16="http://schemas.microsoft.com/office/drawing/2014/main" id="{ACD899F7-2827-4144-B960-045CD7E95B3F}"/>
              </a:ext>
            </a:extLst>
          </p:cNvPr>
          <p:cNvSpPr txBox="1"/>
          <p:nvPr/>
        </p:nvSpPr>
        <p:spPr>
          <a:xfrm>
            <a:off x="4808113" y="2020263"/>
            <a:ext cx="4280418" cy="4134465"/>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pt-BR" sz="2000" b="1" dirty="0"/>
              <a:t> </a:t>
            </a:r>
            <a:r>
              <a:rPr lang="pt-BR" sz="1800" dirty="0"/>
              <a:t>É empregado como auxiliar na identificação de </a:t>
            </a:r>
            <a:r>
              <a:rPr lang="pt-BR" sz="1800" b="1" i="1" dirty="0"/>
              <a:t>Enterobactérias, </a:t>
            </a:r>
            <a:r>
              <a:rPr lang="pt-BR" sz="1800" dirty="0"/>
              <a:t>bacilos Gram-negativos (</a:t>
            </a:r>
            <a:r>
              <a:rPr lang="pt-BR" sz="1800" dirty="0" err="1"/>
              <a:t>BGN</a:t>
            </a:r>
            <a:r>
              <a:rPr lang="pt-BR" sz="1800" dirty="0"/>
              <a:t>):</a:t>
            </a:r>
          </a:p>
          <a:p>
            <a:pPr marR="0" defTabSz="584200" rtl="0" fontAlgn="auto" latinLnBrk="0" hangingPunct="0">
              <a:lnSpc>
                <a:spcPct val="100000"/>
              </a:lnSpc>
              <a:spcBef>
                <a:spcPts val="0"/>
              </a:spcBef>
              <a:spcAft>
                <a:spcPts val="0"/>
              </a:spcAft>
              <a:buClrTx/>
              <a:buSzTx/>
              <a:tabLst/>
            </a:pPr>
            <a:endParaRPr lang="pt-BR" sz="800" dirty="0"/>
          </a:p>
          <a:p>
            <a:pPr algn="l"/>
            <a:r>
              <a:rPr lang="pt-BR" sz="1800" dirty="0"/>
              <a:t>É um meio de cultura:</a:t>
            </a:r>
          </a:p>
          <a:p>
            <a:pPr marL="342900" indent="-342900" algn="l">
              <a:buFontTx/>
              <a:buChar char="-"/>
            </a:pPr>
            <a:r>
              <a:rPr lang="pt-BR" sz="1800" u="sng" dirty="0"/>
              <a:t>Diferencial</a:t>
            </a:r>
            <a:r>
              <a:rPr lang="pt-BR" sz="1800" dirty="0"/>
              <a:t> (contém o açúcar lactose, cuja fermentação resulta na alteração do indicador de pH vermelho neutro: rosa -&gt; vermelho; não fermentadoras: rosa -&gt;branco devido alcalinização do meio), e é também</a:t>
            </a:r>
          </a:p>
          <a:p>
            <a:pPr marL="342900" indent="-342900" algn="l">
              <a:buFontTx/>
              <a:buChar char="-"/>
            </a:pPr>
            <a:r>
              <a:rPr lang="pt-BR" sz="1800" u="sng" dirty="0"/>
              <a:t>Seletivo</a:t>
            </a:r>
            <a:r>
              <a:rPr lang="pt-BR" sz="1800" dirty="0"/>
              <a:t> (contém sais biliares, que inibe o crescimento de várias bactérias Gram-positivas) </a:t>
            </a:r>
          </a:p>
        </p:txBody>
      </p:sp>
      <p:sp>
        <p:nvSpPr>
          <p:cNvPr id="9" name="Rectangle 8">
            <a:extLst>
              <a:ext uri="{FF2B5EF4-FFF2-40B4-BE49-F238E27FC236}">
                <a16:creationId xmlns:a16="http://schemas.microsoft.com/office/drawing/2014/main" id="{BEEEE41A-9FD1-2B4B-84D6-C10F8A092B64}"/>
              </a:ext>
            </a:extLst>
          </p:cNvPr>
          <p:cNvSpPr/>
          <p:nvPr/>
        </p:nvSpPr>
        <p:spPr>
          <a:xfrm>
            <a:off x="9380456" y="4282743"/>
            <a:ext cx="1486018" cy="523220"/>
          </a:xfrm>
          <a:prstGeom prst="rect">
            <a:avLst/>
          </a:prstGeom>
          <a:solidFill>
            <a:schemeClr val="bg1"/>
          </a:solidFill>
        </p:spPr>
        <p:txBody>
          <a:bodyPr wrap="square">
            <a:spAutoFit/>
          </a:bodyPr>
          <a:lstStyle/>
          <a:p>
            <a:pPr algn="l"/>
            <a:r>
              <a:rPr lang="pt-BR" altLang="en-US" sz="1400" i="1"/>
              <a:t>Escherichia coli</a:t>
            </a:r>
            <a:r>
              <a:rPr lang="pt-BR" altLang="en-US" sz="1400"/>
              <a:t>  (</a:t>
            </a:r>
            <a:r>
              <a:rPr lang="pt-BR" altLang="en-US" sz="1400" err="1"/>
              <a:t>lac</a:t>
            </a:r>
            <a:r>
              <a:rPr lang="pt-BR" altLang="en-US" sz="1400" baseline="33000"/>
              <a:t>+</a:t>
            </a:r>
            <a:r>
              <a:rPr lang="pt-BR" altLang="en-US" sz="1400"/>
              <a:t>)</a:t>
            </a:r>
          </a:p>
        </p:txBody>
      </p:sp>
      <p:pic>
        <p:nvPicPr>
          <p:cNvPr id="14351" name="Picture 15" descr="page3image1187136">
            <a:extLst>
              <a:ext uri="{FF2B5EF4-FFF2-40B4-BE49-F238E27FC236}">
                <a16:creationId xmlns:a16="http://schemas.microsoft.com/office/drawing/2014/main" id="{FF389A10-A3B6-C946-8AC7-B6B8072D64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0607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14362" name="Picture 26" descr="page3image1181952">
            <a:extLst>
              <a:ext uri="{FF2B5EF4-FFF2-40B4-BE49-F238E27FC236}">
                <a16:creationId xmlns:a16="http://schemas.microsoft.com/office/drawing/2014/main" id="{16CD8572-2C1B-DE40-9130-289416715B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2766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14366" name="Picture 30" descr="page3image1181952">
            <a:extLst>
              <a:ext uri="{FF2B5EF4-FFF2-40B4-BE49-F238E27FC236}">
                <a16:creationId xmlns:a16="http://schemas.microsoft.com/office/drawing/2014/main" id="{E09852C7-ADB9-C54F-A95A-E5D3F81C15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276600" cy="17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0499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A4B383BE-585F-CE4E-AC14-7EE241A86351}"/>
              </a:ext>
            </a:extLst>
          </p:cNvPr>
          <p:cNvSpPr txBox="1">
            <a:spLocks noChangeArrowheads="1"/>
          </p:cNvSpPr>
          <p:nvPr/>
        </p:nvSpPr>
        <p:spPr bwMode="auto">
          <a:xfrm>
            <a:off x="561151" y="-171949"/>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
        <p:nvSpPr>
          <p:cNvPr id="15363" name="Text Box 2">
            <a:extLst>
              <a:ext uri="{FF2B5EF4-FFF2-40B4-BE49-F238E27FC236}">
                <a16:creationId xmlns:a16="http://schemas.microsoft.com/office/drawing/2014/main" id="{19E17055-9CF9-A943-81DF-0D5DA6F73DD6}"/>
              </a:ext>
            </a:extLst>
          </p:cNvPr>
          <p:cNvSpPr txBox="1">
            <a:spLocks noChangeArrowheads="1"/>
          </p:cNvSpPr>
          <p:nvPr/>
        </p:nvSpPr>
        <p:spPr bwMode="auto">
          <a:xfrm>
            <a:off x="258029" y="870484"/>
            <a:ext cx="12682280" cy="8851456"/>
          </a:xfrm>
          <a:prstGeom prst="rect">
            <a:avLst/>
          </a:prstGeom>
          <a:solidFill>
            <a:srgbClr val="FFFF9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690" rIns="0" bIns="0"/>
          <a:lstStyle>
            <a:lvl1pPr marL="342900" indent="-339725">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9pPr>
          </a:lstStyle>
          <a:p>
            <a:pPr marL="0" algn="l">
              <a:buClrTx/>
            </a:pPr>
            <a:r>
              <a:rPr lang="pt-BR" altLang="en-US" sz="3096" b="1" dirty="0">
                <a:solidFill>
                  <a:srgbClr val="0432FF"/>
                </a:solidFill>
              </a:rPr>
              <a:t>3. Cultivo -  </a:t>
            </a:r>
            <a:r>
              <a:rPr lang="pt-BR" altLang="en-US" sz="2800" b="1" dirty="0">
                <a:solidFill>
                  <a:srgbClr val="0432FF"/>
                </a:solidFill>
              </a:rPr>
              <a:t>Meios de Cultura mais comuns </a:t>
            </a:r>
          </a:p>
          <a:p>
            <a:pPr marL="0" algn="l">
              <a:buClrTx/>
            </a:pPr>
            <a:r>
              <a:rPr lang="pt-BR" altLang="en-US" sz="2800" b="1" dirty="0">
                <a:solidFill>
                  <a:srgbClr val="0432FF"/>
                </a:solidFill>
              </a:rPr>
              <a:t>empregados para o </a:t>
            </a:r>
            <a:r>
              <a:rPr lang="pt-BR" altLang="en-US" sz="2800" b="1" u="sng" dirty="0">
                <a:solidFill>
                  <a:srgbClr val="0432FF"/>
                </a:solidFill>
              </a:rPr>
              <a:t>Isolamento de bactérias Gram-positivas</a:t>
            </a:r>
            <a:r>
              <a:rPr lang="pt-BR" altLang="en-US" sz="2800" dirty="0">
                <a:solidFill>
                  <a:srgbClr val="0432FF"/>
                </a:solidFill>
              </a:rPr>
              <a:t>:</a:t>
            </a:r>
          </a:p>
          <a:p>
            <a:pPr>
              <a:spcBef>
                <a:spcPts val="1838"/>
              </a:spcBef>
              <a:buClrTx/>
            </a:pPr>
            <a:endParaRPr lang="pt-BR" altLang="en-US" sz="3096" dirty="0">
              <a:solidFill>
                <a:srgbClr val="000000"/>
              </a:solidFill>
            </a:endParaRPr>
          </a:p>
          <a:p>
            <a:pPr>
              <a:spcBef>
                <a:spcPts val="1838"/>
              </a:spcBef>
              <a:buClrTx/>
            </a:pPr>
            <a:endParaRPr lang="pt-BR" altLang="en-US" sz="4128" dirty="0">
              <a:solidFill>
                <a:srgbClr val="000000"/>
              </a:solidFill>
            </a:endParaRPr>
          </a:p>
          <a:p>
            <a:pPr>
              <a:spcBef>
                <a:spcPts val="1838"/>
              </a:spcBef>
              <a:buClrTx/>
            </a:pPr>
            <a:endParaRPr lang="pt-BR" altLang="en-US" sz="4128" dirty="0">
              <a:solidFill>
                <a:srgbClr val="000000"/>
              </a:solidFill>
            </a:endParaRPr>
          </a:p>
          <a:p>
            <a:pPr>
              <a:spcBef>
                <a:spcPts val="1838"/>
              </a:spcBef>
              <a:buClrTx/>
            </a:pPr>
            <a:endParaRPr lang="pt-BR" altLang="en-US" sz="4128" dirty="0">
              <a:solidFill>
                <a:srgbClr val="000000"/>
              </a:solidFill>
            </a:endParaRPr>
          </a:p>
          <a:p>
            <a:pPr>
              <a:spcBef>
                <a:spcPts val="1838"/>
              </a:spcBef>
              <a:buClrTx/>
            </a:pPr>
            <a:endParaRPr lang="pt-BR" altLang="en-US" sz="4128" dirty="0">
              <a:solidFill>
                <a:srgbClr val="000000"/>
              </a:solidFill>
            </a:endParaRPr>
          </a:p>
          <a:p>
            <a:pPr>
              <a:spcBef>
                <a:spcPts val="1838"/>
              </a:spcBef>
              <a:buClrTx/>
            </a:pPr>
            <a:endParaRPr lang="pt-BR" altLang="en-US" sz="4128" dirty="0">
              <a:solidFill>
                <a:srgbClr val="000000"/>
              </a:solidFill>
            </a:endParaRPr>
          </a:p>
          <a:p>
            <a:pPr>
              <a:spcBef>
                <a:spcPts val="1838"/>
              </a:spcBef>
              <a:buClrTx/>
            </a:pPr>
            <a:endParaRPr lang="pt-BR" altLang="en-US" sz="4128" dirty="0">
              <a:solidFill>
                <a:srgbClr val="000000"/>
              </a:solidFill>
            </a:endParaRPr>
          </a:p>
          <a:p>
            <a:pPr algn="l">
              <a:spcBef>
                <a:spcPts val="1838"/>
              </a:spcBef>
              <a:buClrTx/>
            </a:pPr>
            <a:endParaRPr lang="pt-BR" altLang="en-US" sz="4128" dirty="0">
              <a:solidFill>
                <a:srgbClr val="000000"/>
              </a:solidFill>
            </a:endParaRPr>
          </a:p>
          <a:p>
            <a:pPr>
              <a:spcBef>
                <a:spcPts val="1838"/>
              </a:spcBef>
              <a:buClrTx/>
            </a:pPr>
            <a:endParaRPr lang="pt-BR" altLang="en-US" sz="4128" dirty="0">
              <a:solidFill>
                <a:srgbClr val="000000"/>
              </a:solidFill>
            </a:endParaRPr>
          </a:p>
        </p:txBody>
      </p:sp>
      <p:sp>
        <p:nvSpPr>
          <p:cNvPr id="2" name="TextBox 1">
            <a:extLst>
              <a:ext uri="{FF2B5EF4-FFF2-40B4-BE49-F238E27FC236}">
                <a16:creationId xmlns:a16="http://schemas.microsoft.com/office/drawing/2014/main" id="{A3BDD448-92E0-F942-BE89-036418F77868}"/>
              </a:ext>
            </a:extLst>
          </p:cNvPr>
          <p:cNvSpPr txBox="1"/>
          <p:nvPr/>
        </p:nvSpPr>
        <p:spPr>
          <a:xfrm>
            <a:off x="350158" y="2020640"/>
            <a:ext cx="4201435" cy="7458452"/>
          </a:xfrm>
          <a:prstGeom prst="rect">
            <a:avLst/>
          </a:prstGeom>
          <a:solidFill>
            <a:schemeClr val="accent4">
              <a:lumMod val="20000"/>
              <a:lumOff val="80000"/>
            </a:schemeClr>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pt-BR" sz="2000" b="1" dirty="0"/>
              <a:t>Meio Ágar sangue</a:t>
            </a:r>
          </a:p>
          <a:p>
            <a:endParaRPr lang="pt-BR" sz="800" b="1" dirty="0"/>
          </a:p>
          <a:p>
            <a:pPr algn="just"/>
            <a:r>
              <a:rPr lang="pt-BR" sz="1800" dirty="0"/>
              <a:t>É utilizado para o cultivo da maioria das bactérias de interesse clinico Gram-positivas e Gram-negativas de modo geral. </a:t>
            </a:r>
          </a:p>
          <a:p>
            <a:pPr algn="just"/>
            <a:endParaRPr lang="pt-BR" sz="1400" dirty="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400" dirty="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400" dirty="0"/>
          </a:p>
          <a:p>
            <a:pPr marR="0" algn="just" defTabSz="584200" rtl="0" fontAlgn="auto" latinLnBrk="0" hangingPunct="0">
              <a:lnSpc>
                <a:spcPct val="100000"/>
              </a:lnSpc>
              <a:spcBef>
                <a:spcPts val="0"/>
              </a:spcBef>
              <a:spcAft>
                <a:spcPts val="0"/>
              </a:spcAft>
              <a:buClrTx/>
              <a:buSzTx/>
              <a:tabLst/>
            </a:pPr>
            <a:endParaRPr kumimoji="0" lang="pt-BR" sz="1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lang="pt-BR" sz="1400" dirty="0"/>
          </a:p>
          <a:p>
            <a:pPr marR="0" algn="just" defTabSz="584200" rtl="0" fontAlgn="auto" latinLnBrk="0" hangingPunct="0">
              <a:lnSpc>
                <a:spcPct val="100000"/>
              </a:lnSpc>
              <a:spcBef>
                <a:spcPts val="0"/>
              </a:spcBef>
              <a:spcAft>
                <a:spcPts val="0"/>
              </a:spcAft>
              <a:buClrTx/>
              <a:buSzTx/>
              <a:tabLst/>
            </a:pPr>
            <a:endParaRPr kumimoji="0" lang="pt-BR" sz="1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kumimoji="0" lang="pt-BR" sz="1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lang="pt-BR" sz="1400" dirty="0"/>
          </a:p>
          <a:p>
            <a:pPr marR="0" algn="just" defTabSz="584200" rtl="0" fontAlgn="auto" latinLnBrk="0" hangingPunct="0">
              <a:lnSpc>
                <a:spcPct val="100000"/>
              </a:lnSpc>
              <a:spcBef>
                <a:spcPts val="0"/>
              </a:spcBef>
              <a:spcAft>
                <a:spcPts val="0"/>
              </a:spcAft>
              <a:buClrTx/>
              <a:buSzTx/>
              <a:tabLst/>
            </a:pPr>
            <a:endParaRPr kumimoji="0" lang="pt-BR" sz="1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400" dirty="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R="0" algn="just" defTabSz="584200" rtl="0" fontAlgn="auto" latinLnBrk="0" hangingPunct="0">
              <a:lnSpc>
                <a:spcPct val="100000"/>
              </a:lnSpc>
              <a:spcBef>
                <a:spcPts val="0"/>
              </a:spcBef>
              <a:spcAft>
                <a:spcPts val="0"/>
              </a:spcAft>
              <a:buClrTx/>
              <a:buSzTx/>
              <a:tabLst/>
            </a:pPr>
            <a:endParaRPr lang="pt-BR" sz="800" dirty="0"/>
          </a:p>
          <a:p>
            <a:pPr algn="just"/>
            <a:endParaRPr lang="pt-BR" sz="1400" dirty="0"/>
          </a:p>
          <a:p>
            <a:pPr algn="just"/>
            <a:endParaRPr lang="pt-BR" sz="1600" dirty="0"/>
          </a:p>
          <a:p>
            <a:pPr algn="just"/>
            <a:r>
              <a:rPr lang="pt-BR" sz="1600" dirty="0"/>
              <a:t>É empregado para identificar o padrão de hemólise de bactérias do gênero </a:t>
            </a:r>
            <a:r>
              <a:rPr lang="pt-BR" sz="1600" b="1" i="1" dirty="0"/>
              <a:t>Streptococcus</a:t>
            </a:r>
            <a:r>
              <a:rPr lang="pt-BR" sz="1600" dirty="0"/>
              <a:t>: </a:t>
            </a:r>
          </a:p>
          <a:p>
            <a:pPr algn="just"/>
            <a:endParaRPr lang="pt-BR" sz="800" dirty="0"/>
          </a:p>
          <a:p>
            <a:pPr marL="342900" indent="-342900" algn="just">
              <a:buFontTx/>
              <a:buChar char="-"/>
            </a:pPr>
            <a:r>
              <a:rPr lang="pt-BR" sz="1800" b="1" dirty="0">
                <a:latin typeface="Symbol" pitchFamily="2" charset="2"/>
              </a:rPr>
              <a:t>a</a:t>
            </a:r>
            <a:r>
              <a:rPr lang="pt-BR" sz="1600" b="1" dirty="0">
                <a:latin typeface="Symbol" pitchFamily="2" charset="2"/>
              </a:rPr>
              <a:t>-</a:t>
            </a:r>
            <a:r>
              <a:rPr lang="pt-BR" sz="1600" dirty="0"/>
              <a:t>hemólise (Parcial), como </a:t>
            </a:r>
            <a:r>
              <a:rPr lang="pt-BR" sz="1600" i="1" dirty="0"/>
              <a:t>S. viridans </a:t>
            </a:r>
            <a:r>
              <a:rPr lang="pt-BR" sz="1600" dirty="0"/>
              <a:t>e </a:t>
            </a:r>
            <a:r>
              <a:rPr lang="pt-BR" sz="1600" i="1" dirty="0"/>
              <a:t>S. pneumoniae;</a:t>
            </a:r>
          </a:p>
          <a:p>
            <a:pPr marL="342900" indent="-342900" algn="just">
              <a:buFontTx/>
              <a:buChar char="-"/>
            </a:pPr>
            <a:endParaRPr lang="pt-BR" sz="800" i="1" dirty="0"/>
          </a:p>
          <a:p>
            <a:pPr marL="285750" indent="-285750" algn="just">
              <a:buFontTx/>
              <a:buChar char="-"/>
            </a:pPr>
            <a:r>
              <a:rPr lang="pt-BR" sz="1600" dirty="0"/>
              <a:t> </a:t>
            </a:r>
            <a:r>
              <a:rPr lang="pt-BR" sz="1800" b="1" dirty="0" err="1">
                <a:latin typeface="Symbol" pitchFamily="2" charset="2"/>
              </a:rPr>
              <a:t>b</a:t>
            </a:r>
            <a:r>
              <a:rPr lang="pt-BR" sz="1600" dirty="0"/>
              <a:t>-hemólise (Total), como </a:t>
            </a:r>
            <a:r>
              <a:rPr lang="pt-BR" sz="1600" i="1" dirty="0"/>
              <a:t>S. pyogene</a:t>
            </a:r>
            <a:r>
              <a:rPr lang="pt-BR" sz="1600" dirty="0"/>
              <a:t>s e </a:t>
            </a:r>
            <a:r>
              <a:rPr lang="pt-BR" sz="1600" i="1" dirty="0"/>
              <a:t>S. agalactiae</a:t>
            </a:r>
            <a:r>
              <a:rPr lang="pt-BR" sz="1600" dirty="0"/>
              <a:t>;</a:t>
            </a:r>
          </a:p>
          <a:p>
            <a:pPr marL="285750" indent="-285750" algn="just">
              <a:buFontTx/>
              <a:buChar char="-"/>
            </a:pPr>
            <a:endParaRPr lang="pt-BR" sz="800" dirty="0"/>
          </a:p>
          <a:p>
            <a:pPr marL="285750" indent="-285750" algn="just">
              <a:buFontTx/>
              <a:buChar char="-"/>
            </a:pPr>
            <a:r>
              <a:rPr lang="pt-BR" sz="1800" b="1" dirty="0" err="1">
                <a:latin typeface="Symbol" pitchFamily="2" charset="2"/>
              </a:rPr>
              <a:t>g</a:t>
            </a:r>
            <a:r>
              <a:rPr lang="pt-BR" sz="1600" b="1" dirty="0">
                <a:latin typeface="Symbol" pitchFamily="2" charset="2"/>
              </a:rPr>
              <a:t>-</a:t>
            </a:r>
            <a:r>
              <a:rPr lang="pt-BR" sz="1600" dirty="0"/>
              <a:t>hemólise (Ausente) como </a:t>
            </a:r>
            <a:r>
              <a:rPr lang="pt-BR" sz="1600" i="1" dirty="0"/>
              <a:t>S. difficile</a:t>
            </a:r>
            <a:endParaRPr kumimoji="0" lang="pt-BR" sz="1600" b="1" i="1" u="none" strike="noStrike" cap="none" spc="0" normalizeH="0" baseline="0" dirty="0">
              <a:ln>
                <a:noFill/>
              </a:ln>
              <a:solidFill>
                <a:srgbClr val="000000"/>
              </a:solidFill>
              <a:effectLst/>
              <a:uFillTx/>
              <a:latin typeface="Symbol" pitchFamily="2" charset="2"/>
              <a:sym typeface="Helvetica Neue Medium"/>
            </a:endParaRPr>
          </a:p>
        </p:txBody>
      </p:sp>
      <p:pic>
        <p:nvPicPr>
          <p:cNvPr id="29" name="Picture 9">
            <a:extLst>
              <a:ext uri="{FF2B5EF4-FFF2-40B4-BE49-F238E27FC236}">
                <a16:creationId xmlns:a16="http://schemas.microsoft.com/office/drawing/2014/main" id="{BDC5136F-3E8D-0247-88B9-41D817E1B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95" y="3929754"/>
            <a:ext cx="3093959" cy="27329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TextBox 27">
            <a:extLst>
              <a:ext uri="{FF2B5EF4-FFF2-40B4-BE49-F238E27FC236}">
                <a16:creationId xmlns:a16="http://schemas.microsoft.com/office/drawing/2014/main" id="{D2DC472E-7164-CD48-B577-3AC517719100}"/>
              </a:ext>
            </a:extLst>
          </p:cNvPr>
          <p:cNvSpPr txBox="1"/>
          <p:nvPr/>
        </p:nvSpPr>
        <p:spPr>
          <a:xfrm>
            <a:off x="4716449" y="2331541"/>
            <a:ext cx="8059003" cy="5734903"/>
          </a:xfrm>
          <a:prstGeom prst="rect">
            <a:avLst/>
          </a:prstGeom>
          <a:solidFill>
            <a:schemeClr val="accent4">
              <a:lumMod val="20000"/>
              <a:lumOff val="80000"/>
            </a:schemeClr>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0" hangingPunct="0">
              <a:lnSpc>
                <a:spcPct val="100000"/>
              </a:lnSpc>
              <a:spcBef>
                <a:spcPts val="0"/>
              </a:spcBef>
              <a:spcAft>
                <a:spcPts val="0"/>
              </a:spcAft>
              <a:buClrTx/>
              <a:buSzTx/>
              <a:tabLst/>
            </a:pPr>
            <a:r>
              <a:rPr lang="pt-BR" sz="2000" b="1" dirty="0"/>
              <a:t>Ágar Manitol Salgado</a:t>
            </a:r>
          </a:p>
          <a:p>
            <a:pPr marR="0" defTabSz="584200" rtl="0" fontAlgn="auto" latinLnBrk="0" hangingPunct="0">
              <a:lnSpc>
                <a:spcPct val="100000"/>
              </a:lnSpc>
              <a:spcBef>
                <a:spcPts val="0"/>
              </a:spcBef>
              <a:spcAft>
                <a:spcPts val="0"/>
              </a:spcAft>
              <a:buClrTx/>
              <a:buSzTx/>
              <a:tabLst/>
            </a:pPr>
            <a:r>
              <a:rPr lang="pt-BR" sz="2000" b="1" dirty="0"/>
              <a:t> </a:t>
            </a:r>
          </a:p>
          <a:p>
            <a:pPr marR="0" defTabSz="584200" rtl="0" fontAlgn="auto" latinLnBrk="0" hangingPunct="0">
              <a:lnSpc>
                <a:spcPct val="100000"/>
              </a:lnSpc>
              <a:spcBef>
                <a:spcPts val="0"/>
              </a:spcBef>
              <a:spcAft>
                <a:spcPts val="0"/>
              </a:spcAft>
              <a:buClrTx/>
              <a:buSzTx/>
              <a:tabLst/>
            </a:pPr>
            <a:r>
              <a:rPr lang="pt-BR" sz="1800" dirty="0"/>
              <a:t>É empregado para o isolamento de </a:t>
            </a:r>
            <a:r>
              <a:rPr lang="pt-BR" sz="1800" b="1" i="1" dirty="0"/>
              <a:t>Staphylococcus</a:t>
            </a:r>
            <a:r>
              <a:rPr lang="pt-BR" sz="1800" dirty="0"/>
              <a:t> de amostras clínicas.</a:t>
            </a:r>
          </a:p>
          <a:p>
            <a:pPr marR="0" defTabSz="584200" rtl="0" fontAlgn="auto" latinLnBrk="0" hangingPunct="0">
              <a:lnSpc>
                <a:spcPct val="100000"/>
              </a:lnSpc>
              <a:spcBef>
                <a:spcPts val="0"/>
              </a:spcBef>
              <a:spcAft>
                <a:spcPts val="0"/>
              </a:spcAft>
              <a:buClrTx/>
              <a:buSzTx/>
              <a:tabLst/>
            </a:pPr>
            <a:endParaRPr lang="pt-BR" sz="1800" dirty="0"/>
          </a:p>
          <a:p>
            <a:pPr marR="0" defTabSz="584200" rtl="0" fontAlgn="auto" latinLnBrk="0" hangingPunct="0">
              <a:lnSpc>
                <a:spcPct val="100000"/>
              </a:lnSpc>
              <a:spcBef>
                <a:spcPts val="0"/>
              </a:spcBef>
              <a:spcAft>
                <a:spcPts val="0"/>
              </a:spcAft>
              <a:buClrTx/>
              <a:buSzTx/>
              <a:tabLst/>
            </a:pPr>
            <a:endParaRPr lang="pt-BR" sz="1800" dirty="0"/>
          </a:p>
          <a:p>
            <a:pPr marR="0" defTabSz="584200" rtl="0" fontAlgn="auto" latinLnBrk="0" hangingPunct="0">
              <a:lnSpc>
                <a:spcPct val="100000"/>
              </a:lnSpc>
              <a:spcBef>
                <a:spcPts val="0"/>
              </a:spcBef>
              <a:spcAft>
                <a:spcPts val="0"/>
              </a:spcAft>
              <a:buClrTx/>
              <a:buSzTx/>
              <a:tabLst/>
            </a:pPr>
            <a:endParaRPr lang="pt-BR" sz="2000" dirty="0"/>
          </a:p>
          <a:p>
            <a:pPr marR="0" defTabSz="584200" rtl="0" fontAlgn="auto" latinLnBrk="0" hangingPunct="0">
              <a:lnSpc>
                <a:spcPct val="100000"/>
              </a:lnSpc>
              <a:spcBef>
                <a:spcPts val="0"/>
              </a:spcBef>
              <a:spcAft>
                <a:spcPts val="0"/>
              </a:spcAft>
              <a:buClrTx/>
              <a:buSzTx/>
              <a:tabLst/>
            </a:pPr>
            <a:endParaRPr lang="pt-BR" sz="1800" dirty="0"/>
          </a:p>
          <a:p>
            <a:pPr marR="0" defTabSz="584200" rtl="0" fontAlgn="auto" latinLnBrk="0" hangingPunct="0">
              <a:lnSpc>
                <a:spcPct val="100000"/>
              </a:lnSpc>
              <a:spcBef>
                <a:spcPts val="0"/>
              </a:spcBef>
              <a:spcAft>
                <a:spcPts val="0"/>
              </a:spcAft>
              <a:buClrTx/>
              <a:buSzTx/>
              <a:tabLst/>
            </a:pPr>
            <a:endParaRPr lang="pt-BR" sz="1800" dirty="0"/>
          </a:p>
          <a:p>
            <a:pPr marR="0" defTabSz="584200" rtl="0" fontAlgn="auto" latinLnBrk="0" hangingPunct="0">
              <a:lnSpc>
                <a:spcPct val="100000"/>
              </a:lnSpc>
              <a:spcBef>
                <a:spcPts val="0"/>
              </a:spcBef>
              <a:spcAft>
                <a:spcPts val="0"/>
              </a:spcAft>
              <a:buClrTx/>
              <a:buSzTx/>
              <a:tabLst/>
            </a:pPr>
            <a:endParaRPr lang="pt-BR" sz="1800" dirty="0"/>
          </a:p>
          <a:p>
            <a:pPr marR="0" defTabSz="584200" rtl="0" fontAlgn="auto" latinLnBrk="0" hangingPunct="0">
              <a:lnSpc>
                <a:spcPct val="100000"/>
              </a:lnSpc>
              <a:spcBef>
                <a:spcPts val="0"/>
              </a:spcBef>
              <a:spcAft>
                <a:spcPts val="0"/>
              </a:spcAft>
              <a:buClrTx/>
              <a:buSzTx/>
              <a:tabLst/>
            </a:pPr>
            <a:endParaRPr lang="pt-BR" sz="1800" dirty="0"/>
          </a:p>
          <a:p>
            <a:pPr marR="0" defTabSz="584200" rtl="0" fontAlgn="auto" latinLnBrk="0" hangingPunct="0">
              <a:lnSpc>
                <a:spcPct val="100000"/>
              </a:lnSpc>
              <a:spcBef>
                <a:spcPts val="0"/>
              </a:spcBef>
              <a:spcAft>
                <a:spcPts val="0"/>
              </a:spcAft>
              <a:buClrTx/>
              <a:buSzTx/>
              <a:tabLst/>
            </a:pPr>
            <a:endParaRPr lang="pt-BR" sz="1800" dirty="0"/>
          </a:p>
          <a:p>
            <a:pPr marL="342900" marR="0" indent="-34290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dirty="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dirty="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dirty="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a:p>
            <a:pPr marL="285750" marR="0" indent="-285750" algn="just" defTabSz="584200" rtl="0" fontAlgn="auto" latinLnBrk="0" hangingPunct="0">
              <a:lnSpc>
                <a:spcPct val="100000"/>
              </a:lnSpc>
              <a:spcBef>
                <a:spcPts val="0"/>
              </a:spcBef>
              <a:spcAft>
                <a:spcPts val="0"/>
              </a:spcAft>
              <a:buClrTx/>
              <a:buSzTx/>
              <a:buFontTx/>
              <a:buChar char="-"/>
              <a:tabLst/>
            </a:pPr>
            <a:endParaRPr lang="pt-BR" sz="1800" dirty="0"/>
          </a:p>
          <a:p>
            <a:pPr marL="285750" marR="0" indent="-285750" algn="just" defTabSz="584200" rtl="0" fontAlgn="auto" latinLnBrk="0" hangingPunct="0">
              <a:lnSpc>
                <a:spcPct val="100000"/>
              </a:lnSpc>
              <a:spcBef>
                <a:spcPts val="0"/>
              </a:spcBef>
              <a:spcAft>
                <a:spcPts val="0"/>
              </a:spcAft>
              <a:buClrTx/>
              <a:buSzTx/>
              <a:buFontTx/>
              <a:buChar char="-"/>
              <a:tabLst/>
            </a:pPr>
            <a:endParaRPr kumimoji="0" lang="pt-BR" sz="18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pic>
        <p:nvPicPr>
          <p:cNvPr id="36" name="Picture 1" descr="page4image15757088">
            <a:extLst>
              <a:ext uri="{FF2B5EF4-FFF2-40B4-BE49-F238E27FC236}">
                <a16:creationId xmlns:a16="http://schemas.microsoft.com/office/drawing/2014/main" id="{EEA5B0D7-DE37-B54B-8B86-D72C79AB3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0935" y="4562386"/>
            <a:ext cx="3625837" cy="35523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80F509A-34FE-064F-93AE-459AF7C0EB1C}"/>
              </a:ext>
            </a:extLst>
          </p:cNvPr>
          <p:cNvSpPr txBox="1"/>
          <p:nvPr/>
        </p:nvSpPr>
        <p:spPr>
          <a:xfrm>
            <a:off x="4727692" y="3440326"/>
            <a:ext cx="3974417" cy="5796459"/>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0" hangingPunct="0">
              <a:lnSpc>
                <a:spcPct val="100000"/>
              </a:lnSpc>
              <a:spcBef>
                <a:spcPts val="0"/>
              </a:spcBef>
              <a:spcAft>
                <a:spcPts val="0"/>
              </a:spcAft>
              <a:buClrTx/>
              <a:buSzTx/>
              <a:tabLst/>
            </a:pPr>
            <a:r>
              <a:rPr lang="pt-BR" sz="2000" b="1" dirty="0"/>
              <a:t> </a:t>
            </a:r>
            <a:r>
              <a:rPr lang="pt-BR" sz="1800" dirty="0"/>
              <a:t>É empregado para o isolamento de </a:t>
            </a:r>
            <a:r>
              <a:rPr lang="pt-BR" sz="1800" b="1" i="1" dirty="0"/>
              <a:t>Staphylococcus</a:t>
            </a:r>
            <a:r>
              <a:rPr lang="pt-BR" sz="1800" dirty="0"/>
              <a:t> de amostras clínicas.</a:t>
            </a:r>
          </a:p>
          <a:p>
            <a:pPr marR="0" defTabSz="584200" rtl="0" fontAlgn="auto" latinLnBrk="0" hangingPunct="0">
              <a:lnSpc>
                <a:spcPct val="100000"/>
              </a:lnSpc>
              <a:spcBef>
                <a:spcPts val="0"/>
              </a:spcBef>
              <a:spcAft>
                <a:spcPts val="0"/>
              </a:spcAft>
              <a:buClrTx/>
              <a:buSzTx/>
              <a:tabLst/>
            </a:pPr>
            <a:endParaRPr lang="pt-BR" sz="1800" dirty="0"/>
          </a:p>
          <a:p>
            <a:pPr algn="l"/>
            <a:r>
              <a:rPr lang="pt-BR" sz="1800" dirty="0"/>
              <a:t>É um meio de cultura:</a:t>
            </a:r>
          </a:p>
          <a:p>
            <a:pPr algn="l"/>
            <a:endParaRPr lang="pt-BR" sz="800" dirty="0"/>
          </a:p>
          <a:p>
            <a:pPr marL="342900" indent="-342900" algn="l">
              <a:buFontTx/>
              <a:buChar char="-"/>
            </a:pPr>
            <a:r>
              <a:rPr lang="pt-BR" sz="1800" u="sng" dirty="0"/>
              <a:t>Seletivo</a:t>
            </a:r>
            <a:r>
              <a:rPr lang="pt-BR" sz="1800" dirty="0"/>
              <a:t> (contem 7,5% de </a:t>
            </a:r>
            <a:r>
              <a:rPr lang="pt-BR" sz="1800" dirty="0" err="1"/>
              <a:t>NaCl</a:t>
            </a:r>
            <a:r>
              <a:rPr lang="pt-BR" sz="1800" dirty="0"/>
              <a:t>, que inibe o crescimento de varias bactérias) </a:t>
            </a:r>
          </a:p>
          <a:p>
            <a:pPr algn="l"/>
            <a:endParaRPr lang="pt-BR" sz="1800" dirty="0"/>
          </a:p>
          <a:p>
            <a:pPr algn="l"/>
            <a:r>
              <a:rPr lang="pt-BR" sz="1800" dirty="0"/>
              <a:t>e é também</a:t>
            </a:r>
          </a:p>
          <a:p>
            <a:pPr algn="l"/>
            <a:endParaRPr lang="pt-BR" sz="1800" dirty="0"/>
          </a:p>
          <a:p>
            <a:pPr marL="342900" indent="-342900" algn="l">
              <a:buFontTx/>
              <a:buChar char="-"/>
            </a:pPr>
            <a:r>
              <a:rPr lang="pt-BR" sz="1800" u="sng" dirty="0"/>
              <a:t>Diferencial</a:t>
            </a:r>
            <a:r>
              <a:rPr lang="pt-BR" sz="1800" dirty="0"/>
              <a:t> (contém o açúcar manitol, cuja fermentação resulta na alteração do indicador de pH vermelho de fenol: </a:t>
            </a:r>
          </a:p>
          <a:p>
            <a:pPr algn="l"/>
            <a:r>
              <a:rPr lang="pt-BR" sz="1800" dirty="0"/>
              <a:t>          de vermelho -&gt; para amarelo</a:t>
            </a:r>
          </a:p>
          <a:p>
            <a:pPr algn="l"/>
            <a:endParaRPr lang="pt-BR" sz="1800" dirty="0"/>
          </a:p>
          <a:p>
            <a:r>
              <a:rPr lang="pt-BR" sz="1800" dirty="0"/>
              <a:t>(</a:t>
            </a:r>
            <a:r>
              <a:rPr lang="pt-BR" sz="1800" i="1" dirty="0"/>
              <a:t>S. aureus</a:t>
            </a:r>
            <a:r>
              <a:rPr lang="pt-BR" sz="1800" dirty="0"/>
              <a:t>: meio amarelo)</a:t>
            </a:r>
          </a:p>
          <a:p>
            <a:r>
              <a:rPr lang="pt-BR" sz="1800" dirty="0"/>
              <a:t>(</a:t>
            </a:r>
            <a:r>
              <a:rPr lang="pt-BR" sz="1800" i="1" dirty="0"/>
              <a:t>S. epidermidis </a:t>
            </a:r>
            <a:r>
              <a:rPr lang="pt-BR" sz="1800" dirty="0"/>
              <a:t>e outros: meio vermelho) </a:t>
            </a:r>
          </a:p>
        </p:txBody>
      </p:sp>
      <p:sp>
        <p:nvSpPr>
          <p:cNvPr id="4" name="TextBox 3">
            <a:extLst>
              <a:ext uri="{FF2B5EF4-FFF2-40B4-BE49-F238E27FC236}">
                <a16:creationId xmlns:a16="http://schemas.microsoft.com/office/drawing/2014/main" id="{94377BDC-6041-1940-91EB-1E1E93A0EDAF}"/>
              </a:ext>
            </a:extLst>
          </p:cNvPr>
          <p:cNvSpPr txBox="1"/>
          <p:nvPr/>
        </p:nvSpPr>
        <p:spPr>
          <a:xfrm>
            <a:off x="11295358" y="4021129"/>
            <a:ext cx="1575861" cy="533479"/>
          </a:xfrm>
          <a:prstGeom prst="rect">
            <a:avLst/>
          </a:prstGeom>
          <a:solidFill>
            <a:schemeClr val="accent4">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i="1"/>
              <a:t>Staphylococcus epidermidis </a:t>
            </a:r>
            <a:endParaRPr lang="en-US" sz="1400"/>
          </a:p>
        </p:txBody>
      </p:sp>
      <p:sp>
        <p:nvSpPr>
          <p:cNvPr id="38" name="TextBox 37">
            <a:extLst>
              <a:ext uri="{FF2B5EF4-FFF2-40B4-BE49-F238E27FC236}">
                <a16:creationId xmlns:a16="http://schemas.microsoft.com/office/drawing/2014/main" id="{320C23F6-DEE2-7149-95A1-A2FFFE7CC22C}"/>
              </a:ext>
            </a:extLst>
          </p:cNvPr>
          <p:cNvSpPr txBox="1"/>
          <p:nvPr/>
        </p:nvSpPr>
        <p:spPr>
          <a:xfrm>
            <a:off x="8841718" y="7847986"/>
            <a:ext cx="1575861" cy="533479"/>
          </a:xfrm>
          <a:prstGeom prst="rect">
            <a:avLst/>
          </a:prstGeom>
          <a:solidFill>
            <a:schemeClr val="accent4">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400" i="1" dirty="0"/>
              <a:t>Staphylococcus aureus </a:t>
            </a:r>
            <a:endParaRPr lang="en-US" sz="1400" dirty="0"/>
          </a:p>
        </p:txBody>
      </p:sp>
    </p:spTree>
    <p:extLst>
      <p:ext uri="{BB962C8B-B14F-4D97-AF65-F5344CB8AC3E}">
        <p14:creationId xmlns:p14="http://schemas.microsoft.com/office/powerpoint/2010/main" val="2013650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A4B383BE-585F-CE4E-AC14-7EE241A86351}"/>
              </a:ext>
            </a:extLst>
          </p:cNvPr>
          <p:cNvSpPr txBox="1">
            <a:spLocks noChangeArrowheads="1"/>
          </p:cNvSpPr>
          <p:nvPr/>
        </p:nvSpPr>
        <p:spPr bwMode="auto">
          <a:xfrm>
            <a:off x="561152" y="-50688"/>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
        <p:nvSpPr>
          <p:cNvPr id="15363" name="Text Box 2">
            <a:extLst>
              <a:ext uri="{FF2B5EF4-FFF2-40B4-BE49-F238E27FC236}">
                <a16:creationId xmlns:a16="http://schemas.microsoft.com/office/drawing/2014/main" id="{19E17055-9CF9-A943-81DF-0D5DA6F73DD6}"/>
              </a:ext>
            </a:extLst>
          </p:cNvPr>
          <p:cNvSpPr txBox="1">
            <a:spLocks noChangeArrowheads="1"/>
          </p:cNvSpPr>
          <p:nvPr/>
        </p:nvSpPr>
        <p:spPr bwMode="auto">
          <a:xfrm>
            <a:off x="228351" y="1078617"/>
            <a:ext cx="12548097" cy="8249675"/>
          </a:xfrm>
          <a:prstGeom prst="rect">
            <a:avLst/>
          </a:prstGeom>
          <a:solidFill>
            <a:srgbClr val="FFFF9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690" rIns="0" bIns="0"/>
          <a:lstStyle>
            <a:lvl1pPr marL="342900" indent="-339725">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9pPr>
          </a:lstStyle>
          <a:p>
            <a:pPr marL="0" algn="l">
              <a:buClrTx/>
            </a:pPr>
            <a:r>
              <a:rPr lang="pt-BR" altLang="en-US" sz="3096" b="1">
                <a:solidFill>
                  <a:srgbClr val="0432FF"/>
                </a:solidFill>
              </a:rPr>
              <a:t>3. Cultivo -  Meios de Cultura mais comuns </a:t>
            </a:r>
          </a:p>
          <a:p>
            <a:pPr marL="0" algn="l">
              <a:buClrTx/>
            </a:pPr>
            <a:r>
              <a:rPr lang="pt-BR" altLang="en-US" sz="2800" b="1">
                <a:solidFill>
                  <a:srgbClr val="0432FF"/>
                </a:solidFill>
              </a:rPr>
              <a:t>empregados para o Isolamento de </a:t>
            </a:r>
            <a:r>
              <a:rPr lang="pt-BR" altLang="en-US" sz="3096" b="1" u="sng">
                <a:solidFill>
                  <a:srgbClr val="0432FF"/>
                </a:solidFill>
              </a:rPr>
              <a:t>micobactérias</a:t>
            </a:r>
            <a:r>
              <a:rPr lang="pt-BR" altLang="en-US" sz="3096">
                <a:solidFill>
                  <a:srgbClr val="0432FF"/>
                </a:solidFill>
              </a:rPr>
              <a:t>:</a:t>
            </a:r>
          </a:p>
          <a:p>
            <a:pPr>
              <a:spcBef>
                <a:spcPts val="1838"/>
              </a:spcBef>
              <a:buClrTx/>
            </a:pPr>
            <a:endParaRPr lang="pt-BR" altLang="en-US" sz="3096">
              <a:solidFill>
                <a:srgbClr val="000000"/>
              </a:solidFill>
            </a:endParaRPr>
          </a:p>
          <a:p>
            <a:pPr>
              <a:spcBef>
                <a:spcPts val="1838"/>
              </a:spcBef>
              <a:buClrTx/>
            </a:pPr>
            <a:r>
              <a:rPr lang="pt-BR" altLang="en-US" sz="4128">
                <a:solidFill>
                  <a:srgbClr val="000000"/>
                </a:solidFill>
              </a:rPr>
              <a:t> </a:t>
            </a:r>
          </a:p>
        </p:txBody>
      </p:sp>
      <p:pic>
        <p:nvPicPr>
          <p:cNvPr id="15375" name="Picture 14">
            <a:extLst>
              <a:ext uri="{FF2B5EF4-FFF2-40B4-BE49-F238E27FC236}">
                <a16:creationId xmlns:a16="http://schemas.microsoft.com/office/drawing/2014/main" id="{928F8F9C-9A5A-D84E-B643-BAB684595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575" y="2220364"/>
            <a:ext cx="2035712" cy="23895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6" name="Picture 15">
            <a:extLst>
              <a:ext uri="{FF2B5EF4-FFF2-40B4-BE49-F238E27FC236}">
                <a16:creationId xmlns:a16="http://schemas.microsoft.com/office/drawing/2014/main" id="{66342A8E-65B9-084F-A3F0-C520AB6EE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4151" y="2052599"/>
            <a:ext cx="3544863" cy="2812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7" name="Picture 16">
            <a:extLst>
              <a:ext uri="{FF2B5EF4-FFF2-40B4-BE49-F238E27FC236}">
                <a16:creationId xmlns:a16="http://schemas.microsoft.com/office/drawing/2014/main" id="{51534111-E003-F545-96E0-D2686DB63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573" y="6007071"/>
            <a:ext cx="4036843" cy="26861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8" name="Picture 17">
            <a:extLst>
              <a:ext uri="{FF2B5EF4-FFF2-40B4-BE49-F238E27FC236}">
                <a16:creationId xmlns:a16="http://schemas.microsoft.com/office/drawing/2014/main" id="{7D3C4D00-2121-0149-9F0C-1FF9E2E78A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2403" y="5203455"/>
            <a:ext cx="3525556" cy="23456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CE4159C4-F261-9943-8A48-D0B28C1F9EC8}"/>
              </a:ext>
            </a:extLst>
          </p:cNvPr>
          <p:cNvSpPr/>
          <p:nvPr/>
        </p:nvSpPr>
        <p:spPr>
          <a:xfrm>
            <a:off x="561152" y="2869607"/>
            <a:ext cx="4266620" cy="5016758"/>
          </a:xfrm>
          <a:prstGeom prst="rect">
            <a:avLst/>
          </a:prstGeom>
          <a:solidFill>
            <a:schemeClr val="accent4">
              <a:lumMod val="20000"/>
              <a:lumOff val="80000"/>
            </a:schemeClr>
          </a:solidFill>
        </p:spPr>
        <p:txBody>
          <a:bodyPr wrap="square">
            <a:spAutoFit/>
          </a:bodyPr>
          <a:lstStyle/>
          <a:p>
            <a:pPr marL="342900" indent="-342900" algn="l">
              <a:spcBef>
                <a:spcPts val="1838"/>
              </a:spcBef>
              <a:buFontTx/>
              <a:buChar char="-"/>
            </a:pPr>
            <a:r>
              <a:rPr lang="pt-BR" altLang="en-US" b="1" err="1"/>
              <a:t>Lowestain-Jenssen</a:t>
            </a:r>
            <a:endParaRPr lang="pt-BR" altLang="en-US" b="1"/>
          </a:p>
          <a:p>
            <a:pPr algn="l">
              <a:spcBef>
                <a:spcPts val="1838"/>
              </a:spcBef>
            </a:pPr>
            <a:r>
              <a:rPr lang="pt-BR" altLang="en-US"/>
              <a:t>É empregado para cultivo de bactérias do Gênero  </a:t>
            </a:r>
            <a:r>
              <a:rPr lang="pt-BR" altLang="en-US" b="1" i="1"/>
              <a:t>Mycobacterium, </a:t>
            </a:r>
            <a:r>
              <a:rPr lang="pt-BR" altLang="en-US"/>
              <a:t>que têm crescimento muito lento, </a:t>
            </a:r>
          </a:p>
          <a:p>
            <a:pPr algn="l">
              <a:spcBef>
                <a:spcPts val="1838"/>
              </a:spcBef>
            </a:pPr>
            <a:r>
              <a:rPr lang="pt-BR" altLang="en-US" sz="2000"/>
              <a:t>Contém:</a:t>
            </a:r>
          </a:p>
          <a:p>
            <a:pPr marL="342900" indent="-342900" algn="l">
              <a:spcBef>
                <a:spcPts val="1838"/>
              </a:spcBef>
              <a:buFontTx/>
              <a:buChar char="-"/>
            </a:pPr>
            <a:r>
              <a:rPr lang="pt-BR" altLang="en-US" sz="2000"/>
              <a:t>Gema de ovo, para suprimento de lipídeos necessários para a síntese de parede celular bacteriana, e </a:t>
            </a:r>
          </a:p>
          <a:p>
            <a:pPr marL="342900" indent="-342900" algn="l">
              <a:spcBef>
                <a:spcPts val="1838"/>
              </a:spcBef>
              <a:buFontTx/>
              <a:buChar char="-"/>
            </a:pPr>
            <a:r>
              <a:rPr lang="pt-BR" altLang="en-US" sz="2000"/>
              <a:t>Antimicrobianos, para impedir crescimento de contaminantes           </a:t>
            </a:r>
            <a:endParaRPr lang="pt-BR" altLang="en-US" sz="2000" b="1" i="1"/>
          </a:p>
        </p:txBody>
      </p:sp>
    </p:spTree>
    <p:extLst>
      <p:ext uri="{BB962C8B-B14F-4D97-AF65-F5344CB8AC3E}">
        <p14:creationId xmlns:p14="http://schemas.microsoft.com/office/powerpoint/2010/main" val="35388316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A4B383BE-585F-CE4E-AC14-7EE241A86351}"/>
              </a:ext>
            </a:extLst>
          </p:cNvPr>
          <p:cNvSpPr txBox="1">
            <a:spLocks noChangeArrowheads="1"/>
          </p:cNvSpPr>
          <p:nvPr/>
        </p:nvSpPr>
        <p:spPr bwMode="auto">
          <a:xfrm>
            <a:off x="561152" y="-50688"/>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
        <p:nvSpPr>
          <p:cNvPr id="15363" name="Text Box 2">
            <a:extLst>
              <a:ext uri="{FF2B5EF4-FFF2-40B4-BE49-F238E27FC236}">
                <a16:creationId xmlns:a16="http://schemas.microsoft.com/office/drawing/2014/main" id="{19E17055-9CF9-A943-81DF-0D5DA6F73DD6}"/>
              </a:ext>
            </a:extLst>
          </p:cNvPr>
          <p:cNvSpPr txBox="1">
            <a:spLocks noChangeArrowheads="1"/>
          </p:cNvSpPr>
          <p:nvPr/>
        </p:nvSpPr>
        <p:spPr bwMode="auto">
          <a:xfrm>
            <a:off x="338710" y="1087300"/>
            <a:ext cx="12548097" cy="8439472"/>
          </a:xfrm>
          <a:prstGeom prst="rect">
            <a:avLst/>
          </a:prstGeom>
          <a:solidFill>
            <a:srgbClr val="FFFF9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690" rIns="0" bIns="0"/>
          <a:lstStyle>
            <a:lvl1pPr marL="342900" indent="-339725">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 pos="9601200" algn="l"/>
              </a:tabLst>
              <a:defRPr>
                <a:solidFill>
                  <a:schemeClr val="bg1"/>
                </a:solidFill>
                <a:latin typeface="Arial" panose="020B0604020202020204" pitchFamily="34" charset="0"/>
                <a:ea typeface="Microsoft YaHei" panose="020B0503020204020204" pitchFamily="34" charset="-122"/>
              </a:defRPr>
            </a:lvl9pPr>
          </a:lstStyle>
          <a:p>
            <a:pPr marL="0" algn="l">
              <a:buClrTx/>
            </a:pPr>
            <a:r>
              <a:rPr lang="pt-BR" altLang="en-US" sz="3096" b="1">
                <a:solidFill>
                  <a:srgbClr val="0432FF"/>
                </a:solidFill>
              </a:rPr>
              <a:t>3. Cultivo - de bactérias anaeróbias</a:t>
            </a:r>
            <a:r>
              <a:rPr lang="pt-BR" altLang="en-US" sz="3096">
                <a:solidFill>
                  <a:srgbClr val="0432FF"/>
                </a:solidFill>
              </a:rPr>
              <a:t>:</a:t>
            </a:r>
          </a:p>
          <a:p>
            <a:pPr>
              <a:spcBef>
                <a:spcPts val="1838"/>
              </a:spcBef>
              <a:buClrTx/>
            </a:pPr>
            <a:endParaRPr lang="pt-BR" altLang="en-US" sz="3096">
              <a:solidFill>
                <a:srgbClr val="000000"/>
              </a:solidFill>
            </a:endParaRPr>
          </a:p>
          <a:p>
            <a:pPr>
              <a:spcBef>
                <a:spcPts val="1838"/>
              </a:spcBef>
              <a:buClrTx/>
            </a:pPr>
            <a:endParaRPr lang="pt-BR" altLang="en-US" sz="4128">
              <a:solidFill>
                <a:srgbClr val="000000"/>
              </a:solidFill>
            </a:endParaRPr>
          </a:p>
          <a:p>
            <a:pPr>
              <a:spcBef>
                <a:spcPts val="1838"/>
              </a:spcBef>
              <a:buClrTx/>
            </a:pPr>
            <a:endParaRPr lang="pt-BR" altLang="en-US" sz="4128">
              <a:solidFill>
                <a:srgbClr val="000000"/>
              </a:solidFill>
            </a:endParaRPr>
          </a:p>
          <a:p>
            <a:pPr>
              <a:spcBef>
                <a:spcPts val="1838"/>
              </a:spcBef>
              <a:buClrTx/>
            </a:pPr>
            <a:endParaRPr lang="pt-BR" altLang="en-US" sz="4128">
              <a:solidFill>
                <a:srgbClr val="000000"/>
              </a:solidFill>
            </a:endParaRPr>
          </a:p>
          <a:p>
            <a:pPr>
              <a:spcBef>
                <a:spcPts val="1838"/>
              </a:spcBef>
              <a:buClrTx/>
            </a:pPr>
            <a:endParaRPr lang="pt-BR" altLang="en-US" sz="4128">
              <a:solidFill>
                <a:srgbClr val="000000"/>
              </a:solidFill>
            </a:endParaRPr>
          </a:p>
          <a:p>
            <a:pPr>
              <a:spcBef>
                <a:spcPts val="1838"/>
              </a:spcBef>
              <a:buClrTx/>
            </a:pPr>
            <a:endParaRPr lang="pt-BR" altLang="en-US" sz="4128">
              <a:solidFill>
                <a:srgbClr val="000000"/>
              </a:solidFill>
            </a:endParaRPr>
          </a:p>
          <a:p>
            <a:pPr>
              <a:spcBef>
                <a:spcPts val="1838"/>
              </a:spcBef>
              <a:buClrTx/>
            </a:pPr>
            <a:endParaRPr lang="pt-BR" altLang="en-US" sz="4128">
              <a:solidFill>
                <a:srgbClr val="000000"/>
              </a:solidFill>
            </a:endParaRPr>
          </a:p>
          <a:p>
            <a:pPr marL="460375" indent="-457200" algn="l">
              <a:spcBef>
                <a:spcPts val="1838"/>
              </a:spcBef>
              <a:buClrTx/>
              <a:buFontTx/>
              <a:buChar char="-"/>
            </a:pPr>
            <a:endParaRPr lang="pt-BR" altLang="en-US" sz="2580">
              <a:solidFill>
                <a:srgbClr val="000000"/>
              </a:solidFill>
            </a:endParaRPr>
          </a:p>
          <a:p>
            <a:pPr>
              <a:spcBef>
                <a:spcPts val="1838"/>
              </a:spcBef>
              <a:buClrTx/>
            </a:pPr>
            <a:endParaRPr lang="pt-BR" altLang="en-US" sz="4128">
              <a:solidFill>
                <a:srgbClr val="000000"/>
              </a:solidFill>
            </a:endParaRPr>
          </a:p>
          <a:p>
            <a:pPr>
              <a:spcBef>
                <a:spcPts val="1838"/>
              </a:spcBef>
              <a:buClrTx/>
            </a:pPr>
            <a:endParaRPr lang="pt-BR" altLang="en-US" sz="4128">
              <a:solidFill>
                <a:srgbClr val="000000"/>
              </a:solidFill>
            </a:endParaRPr>
          </a:p>
          <a:p>
            <a:pPr>
              <a:spcBef>
                <a:spcPts val="1838"/>
              </a:spcBef>
              <a:buClrTx/>
            </a:pPr>
            <a:endParaRPr lang="pt-BR" altLang="en-US" sz="4128">
              <a:solidFill>
                <a:srgbClr val="000000"/>
              </a:solidFill>
            </a:endParaRPr>
          </a:p>
          <a:p>
            <a:pPr>
              <a:spcBef>
                <a:spcPts val="1838"/>
              </a:spcBef>
              <a:buClrTx/>
            </a:pPr>
            <a:r>
              <a:rPr lang="pt-BR" altLang="en-US" sz="4128">
                <a:solidFill>
                  <a:srgbClr val="000000"/>
                </a:solidFill>
              </a:rPr>
              <a:t> </a:t>
            </a:r>
          </a:p>
          <a:p>
            <a:pPr>
              <a:spcBef>
                <a:spcPts val="1838"/>
              </a:spcBef>
              <a:buClrTx/>
            </a:pPr>
            <a:endParaRPr lang="pt-BR" altLang="en-US" sz="4128">
              <a:solidFill>
                <a:srgbClr val="000000"/>
              </a:solidFill>
            </a:endParaRPr>
          </a:p>
        </p:txBody>
      </p:sp>
      <p:sp>
        <p:nvSpPr>
          <p:cNvPr id="3" name="Rectangle 2">
            <a:extLst>
              <a:ext uri="{FF2B5EF4-FFF2-40B4-BE49-F238E27FC236}">
                <a16:creationId xmlns:a16="http://schemas.microsoft.com/office/drawing/2014/main" id="{CE4159C4-F261-9943-8A48-D0B28C1F9EC8}"/>
              </a:ext>
            </a:extLst>
          </p:cNvPr>
          <p:cNvSpPr/>
          <p:nvPr/>
        </p:nvSpPr>
        <p:spPr>
          <a:xfrm>
            <a:off x="378692" y="1957562"/>
            <a:ext cx="11610112" cy="5247590"/>
          </a:xfrm>
          <a:prstGeom prst="rect">
            <a:avLst/>
          </a:prstGeom>
          <a:solidFill>
            <a:schemeClr val="accent4">
              <a:lumMod val="20000"/>
              <a:lumOff val="80000"/>
            </a:schemeClr>
          </a:solidFill>
        </p:spPr>
        <p:txBody>
          <a:bodyPr wrap="square">
            <a:spAutoFit/>
          </a:bodyPr>
          <a:lstStyle/>
          <a:p>
            <a:pPr algn="l">
              <a:spcBef>
                <a:spcPts val="1838"/>
              </a:spcBef>
            </a:pPr>
            <a:r>
              <a:rPr lang="pt-BR" altLang="en-US" sz="2000"/>
              <a:t>É necessário que o cultivo seja realizado em condições de anaerobiose </a:t>
            </a:r>
          </a:p>
          <a:p>
            <a:pPr>
              <a:spcBef>
                <a:spcPts val="1838"/>
              </a:spcBef>
            </a:pPr>
            <a:r>
              <a:rPr lang="pt-BR" altLang="en-US" sz="2000" b="1"/>
              <a:t>Parcial</a:t>
            </a:r>
            <a:r>
              <a:rPr lang="pt-BR" altLang="en-US" sz="2000"/>
              <a:t>                                     ou                        </a:t>
            </a:r>
            <a:r>
              <a:rPr lang="pt-BR" altLang="en-US" sz="2000" b="1"/>
              <a:t>Total</a:t>
            </a:r>
            <a:r>
              <a:rPr lang="pt-BR" altLang="en-US" sz="2000"/>
              <a:t> </a:t>
            </a:r>
          </a:p>
          <a:p>
            <a:pPr algn="l">
              <a:spcBef>
                <a:spcPts val="1838"/>
              </a:spcBef>
            </a:pPr>
            <a:endParaRPr lang="pt-BR" altLang="en-US" sz="2000"/>
          </a:p>
          <a:p>
            <a:pPr algn="l">
              <a:spcBef>
                <a:spcPts val="1838"/>
              </a:spcBef>
            </a:pPr>
            <a:endParaRPr lang="pt-BR" altLang="en-US" sz="2000"/>
          </a:p>
          <a:p>
            <a:pPr algn="l">
              <a:spcBef>
                <a:spcPts val="1838"/>
              </a:spcBef>
            </a:pPr>
            <a:endParaRPr lang="pt-BR" altLang="en-US" sz="2000"/>
          </a:p>
          <a:p>
            <a:pPr algn="l">
              <a:spcBef>
                <a:spcPts val="1838"/>
              </a:spcBef>
            </a:pPr>
            <a:endParaRPr lang="pt-BR" altLang="en-US" sz="2000"/>
          </a:p>
          <a:p>
            <a:pPr algn="l">
              <a:spcBef>
                <a:spcPts val="1838"/>
              </a:spcBef>
            </a:pPr>
            <a:endParaRPr lang="pt-BR" altLang="en-US" sz="2000"/>
          </a:p>
          <a:p>
            <a:pPr algn="l">
              <a:spcBef>
                <a:spcPts val="1838"/>
              </a:spcBef>
            </a:pPr>
            <a:endParaRPr lang="pt-BR" altLang="en-US" sz="2000"/>
          </a:p>
          <a:p>
            <a:pPr algn="l">
              <a:spcBef>
                <a:spcPts val="1838"/>
              </a:spcBef>
            </a:pPr>
            <a:endParaRPr lang="pt-BR" altLang="en-US" sz="2000"/>
          </a:p>
          <a:p>
            <a:pPr algn="l">
              <a:spcBef>
                <a:spcPts val="1838"/>
              </a:spcBef>
            </a:pPr>
            <a:endParaRPr lang="pt-BR" altLang="en-US" sz="2000"/>
          </a:p>
        </p:txBody>
      </p:sp>
      <p:pic>
        <p:nvPicPr>
          <p:cNvPr id="18" name="Picture 20">
            <a:extLst>
              <a:ext uri="{FF2B5EF4-FFF2-40B4-BE49-F238E27FC236}">
                <a16:creationId xmlns:a16="http://schemas.microsoft.com/office/drawing/2014/main" id="{444FCC8B-9948-E442-B4C0-29F30F7EC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294" y="2830267"/>
            <a:ext cx="4747822" cy="3557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Text Box 26">
            <a:extLst>
              <a:ext uri="{FF2B5EF4-FFF2-40B4-BE49-F238E27FC236}">
                <a16:creationId xmlns:a16="http://schemas.microsoft.com/office/drawing/2014/main" id="{C4E20D7F-2A00-274E-9068-998DD3A42476}"/>
              </a:ext>
            </a:extLst>
          </p:cNvPr>
          <p:cNvSpPr txBox="1">
            <a:spLocks noChangeArrowheads="1"/>
          </p:cNvSpPr>
          <p:nvPr/>
        </p:nvSpPr>
        <p:spPr bwMode="auto">
          <a:xfrm>
            <a:off x="7052591" y="6387603"/>
            <a:ext cx="4936214" cy="573440"/>
          </a:xfrm>
          <a:prstGeom prst="rect">
            <a:avLst/>
          </a:prstGeom>
          <a:solidFill>
            <a:schemeClr val="accent2">
              <a:lumMod val="20000"/>
              <a:lumOff val="80000"/>
            </a:schemeClr>
          </a:solidFill>
          <a:ln>
            <a:noFill/>
          </a:ln>
          <a:effectLst/>
        </p:spPr>
        <p:txBody>
          <a:bodyPr lIns="116107" tIns="58054" rIns="116107" bIns="58054"/>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sz="1800">
                <a:solidFill>
                  <a:srgbClr val="000000"/>
                </a:solidFill>
              </a:rPr>
              <a:t>Câmara de Anaerobiose (com N</a:t>
            </a:r>
            <a:r>
              <a:rPr lang="pt-BR" altLang="en-US" sz="1800" baseline="-33000">
                <a:solidFill>
                  <a:srgbClr val="000000"/>
                </a:solidFill>
              </a:rPr>
              <a:t>2</a:t>
            </a:r>
            <a:r>
              <a:rPr lang="pt-BR" altLang="en-US" sz="1800">
                <a:solidFill>
                  <a:srgbClr val="000000"/>
                </a:solidFill>
              </a:rPr>
              <a:t>) Laboratório da Profa. Marcia Mayer ICB/IIUSP</a:t>
            </a:r>
          </a:p>
        </p:txBody>
      </p:sp>
      <p:pic>
        <p:nvPicPr>
          <p:cNvPr id="20" name="Picture 19">
            <a:extLst>
              <a:ext uri="{FF2B5EF4-FFF2-40B4-BE49-F238E27FC236}">
                <a16:creationId xmlns:a16="http://schemas.microsoft.com/office/drawing/2014/main" id="{60C07B2A-68F7-1E48-9125-03D54B559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684" y="2914112"/>
            <a:ext cx="4216092" cy="31574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Text Box 26">
            <a:extLst>
              <a:ext uri="{FF2B5EF4-FFF2-40B4-BE49-F238E27FC236}">
                <a16:creationId xmlns:a16="http://schemas.microsoft.com/office/drawing/2014/main" id="{46902C85-4653-1147-A32E-19355DB62BBD}"/>
              </a:ext>
            </a:extLst>
          </p:cNvPr>
          <p:cNvSpPr txBox="1">
            <a:spLocks noChangeArrowheads="1"/>
          </p:cNvSpPr>
          <p:nvPr/>
        </p:nvSpPr>
        <p:spPr bwMode="auto">
          <a:xfrm>
            <a:off x="900363" y="6143902"/>
            <a:ext cx="4444413" cy="841745"/>
          </a:xfrm>
          <a:prstGeom prst="rect">
            <a:avLst/>
          </a:prstGeom>
          <a:solidFill>
            <a:schemeClr val="accent2">
              <a:lumMod val="20000"/>
              <a:lumOff val="80000"/>
            </a:schemeClr>
          </a:solidFill>
          <a:ln>
            <a:noFill/>
          </a:ln>
          <a:effectLst/>
        </p:spPr>
        <p:txBody>
          <a:bodyPr lIns="116107" tIns="58054" rIns="116107" bIns="58054"/>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sz="1800">
                <a:solidFill>
                  <a:srgbClr val="000000"/>
                </a:solidFill>
              </a:rPr>
              <a:t>Jarra de Anaerobiose (com gerador de  CO</a:t>
            </a:r>
            <a:r>
              <a:rPr lang="pt-BR" altLang="en-US" sz="1800" baseline="-33000">
                <a:solidFill>
                  <a:srgbClr val="000000"/>
                </a:solidFill>
              </a:rPr>
              <a:t>2</a:t>
            </a:r>
            <a:r>
              <a:rPr lang="pt-BR" altLang="en-US" sz="1800">
                <a:solidFill>
                  <a:srgbClr val="000000"/>
                </a:solidFill>
              </a:rPr>
              <a:t>) Laboratório da Profa. Elisabete Vicente ICB/IIUSP</a:t>
            </a:r>
          </a:p>
        </p:txBody>
      </p:sp>
      <p:sp>
        <p:nvSpPr>
          <p:cNvPr id="26" name="Rectangle 25">
            <a:extLst>
              <a:ext uri="{FF2B5EF4-FFF2-40B4-BE49-F238E27FC236}">
                <a16:creationId xmlns:a16="http://schemas.microsoft.com/office/drawing/2014/main" id="{E7328F78-C588-264D-A16A-146C23245F2F}"/>
              </a:ext>
            </a:extLst>
          </p:cNvPr>
          <p:cNvSpPr/>
          <p:nvPr/>
        </p:nvSpPr>
        <p:spPr>
          <a:xfrm>
            <a:off x="900362" y="7425615"/>
            <a:ext cx="11302597" cy="2015936"/>
          </a:xfrm>
          <a:prstGeom prst="rect">
            <a:avLst/>
          </a:prstGeom>
          <a:solidFill>
            <a:schemeClr val="accent4">
              <a:lumMod val="20000"/>
              <a:lumOff val="80000"/>
            </a:schemeClr>
          </a:solidFill>
          <a:ln>
            <a:solidFill>
              <a:srgbClr val="FFC000"/>
            </a:solidFill>
          </a:ln>
        </p:spPr>
        <p:txBody>
          <a:bodyPr wrap="square">
            <a:spAutoFit/>
          </a:bodyPr>
          <a:lstStyle/>
          <a:p>
            <a:pPr>
              <a:spcBef>
                <a:spcPts val="1838"/>
              </a:spcBef>
            </a:pPr>
            <a:endParaRPr lang="pt-BR" altLang="en-US" sz="2000" b="1" i="1"/>
          </a:p>
          <a:p>
            <a:pPr>
              <a:spcBef>
                <a:spcPts val="1838"/>
              </a:spcBef>
            </a:pPr>
            <a:endParaRPr lang="pt-BR" altLang="en-US" sz="2000" b="1" i="1"/>
          </a:p>
          <a:p>
            <a:pPr>
              <a:spcBef>
                <a:spcPts val="1838"/>
              </a:spcBef>
            </a:pPr>
            <a:endParaRPr lang="pt-BR" altLang="en-US" sz="2000" b="1" i="1"/>
          </a:p>
          <a:p>
            <a:pPr>
              <a:spcBef>
                <a:spcPts val="1838"/>
              </a:spcBef>
            </a:pPr>
            <a:endParaRPr lang="pt-BR" altLang="en-US" sz="2000" b="1" i="1"/>
          </a:p>
        </p:txBody>
      </p:sp>
      <p:sp>
        <p:nvSpPr>
          <p:cNvPr id="27" name="Rectangle 26">
            <a:extLst>
              <a:ext uri="{FF2B5EF4-FFF2-40B4-BE49-F238E27FC236}">
                <a16:creationId xmlns:a16="http://schemas.microsoft.com/office/drawing/2014/main" id="{518863E6-47B2-DE49-8922-3B54161CC8F9}"/>
              </a:ext>
            </a:extLst>
          </p:cNvPr>
          <p:cNvSpPr/>
          <p:nvPr/>
        </p:nvSpPr>
        <p:spPr>
          <a:xfrm>
            <a:off x="1128684" y="7683998"/>
            <a:ext cx="4266620" cy="1615827"/>
          </a:xfrm>
          <a:prstGeom prst="rect">
            <a:avLst/>
          </a:prstGeom>
          <a:solidFill>
            <a:schemeClr val="accent4">
              <a:lumMod val="20000"/>
              <a:lumOff val="80000"/>
            </a:schemeClr>
          </a:solidFill>
        </p:spPr>
        <p:txBody>
          <a:bodyPr wrap="square">
            <a:spAutoFit/>
          </a:bodyPr>
          <a:lstStyle/>
          <a:p>
            <a:pPr>
              <a:spcBef>
                <a:spcPts val="1838"/>
              </a:spcBef>
            </a:pPr>
            <a:r>
              <a:rPr lang="pt-BR" altLang="en-US" b="1"/>
              <a:t>Meio Tioglicolato de sódio </a:t>
            </a:r>
          </a:p>
          <a:p>
            <a:pPr algn="l">
              <a:spcBef>
                <a:spcPts val="1838"/>
              </a:spcBef>
            </a:pPr>
            <a:r>
              <a:rPr lang="pt-BR" altLang="en-US" sz="2000"/>
              <a:t>É um meio de Cultura liquido especial para  cultivo de bactérias anaeróbias. </a:t>
            </a:r>
            <a:endParaRPr lang="pt-BR" altLang="en-US" sz="2000" b="1" i="1"/>
          </a:p>
        </p:txBody>
      </p:sp>
      <p:pic>
        <p:nvPicPr>
          <p:cNvPr id="28" name="Picture 18">
            <a:extLst>
              <a:ext uri="{FF2B5EF4-FFF2-40B4-BE49-F238E27FC236}">
                <a16:creationId xmlns:a16="http://schemas.microsoft.com/office/drawing/2014/main" id="{D1404D81-4A48-8E44-86AA-C0DD9E5CD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3625" y="7486649"/>
            <a:ext cx="2415273" cy="17324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 name="Text Box 25">
            <a:extLst>
              <a:ext uri="{FF2B5EF4-FFF2-40B4-BE49-F238E27FC236}">
                <a16:creationId xmlns:a16="http://schemas.microsoft.com/office/drawing/2014/main" id="{C1DCD3F6-FCF9-A44E-A2EA-A8386242AD37}"/>
              </a:ext>
            </a:extLst>
          </p:cNvPr>
          <p:cNvSpPr txBox="1">
            <a:spLocks noChangeArrowheads="1"/>
          </p:cNvSpPr>
          <p:nvPr/>
        </p:nvSpPr>
        <p:spPr bwMode="auto">
          <a:xfrm>
            <a:off x="5495688" y="9202476"/>
            <a:ext cx="2671146" cy="255732"/>
          </a:xfrm>
          <a:prstGeom prst="rect">
            <a:avLst/>
          </a:prstGeom>
          <a:solidFill>
            <a:schemeClr val="accent2">
              <a:lumMod val="20000"/>
              <a:lumOff val="80000"/>
            </a:schemeClr>
          </a:solidFill>
          <a:ln>
            <a:noFill/>
          </a:ln>
          <a:effectLst/>
        </p:spPr>
        <p:txBody>
          <a:bodyPr lIns="116107" tIns="58054" rIns="116107" bIns="58054"/>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sz="1400">
                <a:solidFill>
                  <a:srgbClr val="000000"/>
                </a:solidFill>
              </a:rPr>
              <a:t>A.          B.         C</a:t>
            </a:r>
          </a:p>
        </p:txBody>
      </p:sp>
      <p:sp>
        <p:nvSpPr>
          <p:cNvPr id="30" name="Rectangle 29">
            <a:extLst>
              <a:ext uri="{FF2B5EF4-FFF2-40B4-BE49-F238E27FC236}">
                <a16:creationId xmlns:a16="http://schemas.microsoft.com/office/drawing/2014/main" id="{3D819682-2BDC-474C-9C31-52DF3E09AF4E}"/>
              </a:ext>
            </a:extLst>
          </p:cNvPr>
          <p:cNvSpPr/>
          <p:nvPr/>
        </p:nvSpPr>
        <p:spPr>
          <a:xfrm>
            <a:off x="8034175" y="7499654"/>
            <a:ext cx="4168784" cy="1985159"/>
          </a:xfrm>
          <a:prstGeom prst="rect">
            <a:avLst/>
          </a:prstGeom>
          <a:solidFill>
            <a:schemeClr val="accent4">
              <a:lumMod val="20000"/>
              <a:lumOff val="80000"/>
            </a:schemeClr>
          </a:solidFill>
        </p:spPr>
        <p:txBody>
          <a:bodyPr wrap="square">
            <a:spAutoFit/>
          </a:bodyPr>
          <a:lstStyle/>
          <a:p>
            <a:pPr algn="l">
              <a:spcBef>
                <a:spcPts val="600"/>
              </a:spcBef>
            </a:pPr>
            <a:r>
              <a:rPr lang="pt-BR" altLang="en-US" sz="1800"/>
              <a:t>Bactérias cultivadas em caldo Tioglicolato de sódio:</a:t>
            </a:r>
          </a:p>
          <a:p>
            <a:pPr algn="l">
              <a:spcBef>
                <a:spcPts val="600"/>
              </a:spcBef>
            </a:pPr>
            <a:r>
              <a:rPr lang="pt-BR" altLang="en-US" sz="1800"/>
              <a:t>A) </a:t>
            </a:r>
            <a:r>
              <a:rPr lang="pt-BR" altLang="en-US" sz="1800" i="1"/>
              <a:t>Pseudomonas</a:t>
            </a:r>
            <a:r>
              <a:rPr lang="pt-BR" altLang="en-US" sz="1800"/>
              <a:t> (aeróbia estrita);</a:t>
            </a:r>
          </a:p>
          <a:p>
            <a:pPr algn="l">
              <a:spcBef>
                <a:spcPts val="600"/>
              </a:spcBef>
            </a:pPr>
            <a:r>
              <a:rPr lang="pt-BR" altLang="en-US" sz="1800" err="1"/>
              <a:t>B</a:t>
            </a:r>
            <a:r>
              <a:rPr lang="pt-BR" altLang="en-US" sz="1800"/>
              <a:t>) </a:t>
            </a:r>
            <a:r>
              <a:rPr lang="pt-BR" altLang="en-US" sz="1800" i="1"/>
              <a:t>Escherichia coli </a:t>
            </a:r>
            <a:r>
              <a:rPr lang="pt-BR" altLang="en-US" sz="1800"/>
              <a:t>(aeróbia facultativa </a:t>
            </a:r>
          </a:p>
          <a:p>
            <a:pPr algn="l">
              <a:spcBef>
                <a:spcPts val="600"/>
              </a:spcBef>
            </a:pPr>
            <a:r>
              <a:rPr lang="pt-BR" altLang="en-US" sz="1800"/>
              <a:t>C) </a:t>
            </a:r>
            <a:r>
              <a:rPr lang="en-US" sz="1800" i="1"/>
              <a:t>Clostridium sp. </a:t>
            </a:r>
            <a:r>
              <a:rPr lang="en-US" sz="1800"/>
              <a:t>(anaerobia </a:t>
            </a:r>
            <a:r>
              <a:rPr lang="pt-BR" altLang="en-US" sz="1800"/>
              <a:t>estrita</a:t>
            </a:r>
            <a:r>
              <a:rPr lang="en-US" altLang="en-US" sz="1800"/>
              <a:t>)</a:t>
            </a:r>
            <a:r>
              <a:rPr lang="en-US" sz="1800"/>
              <a:t> </a:t>
            </a:r>
            <a:endParaRPr lang="pt-BR" altLang="en-US" sz="1800"/>
          </a:p>
        </p:txBody>
      </p:sp>
    </p:spTree>
    <p:extLst>
      <p:ext uri="{BB962C8B-B14F-4D97-AF65-F5344CB8AC3E}">
        <p14:creationId xmlns:p14="http://schemas.microsoft.com/office/powerpoint/2010/main" val="21323384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17" name="Rectangle 16">
            <a:extLst>
              <a:ext uri="{FF2B5EF4-FFF2-40B4-BE49-F238E27FC236}">
                <a16:creationId xmlns:a16="http://schemas.microsoft.com/office/drawing/2014/main" id="{C03F2914-0152-CB42-AA5C-B90B17BEEA5F}"/>
              </a:ext>
            </a:extLst>
          </p:cNvPr>
          <p:cNvSpPr/>
          <p:nvPr/>
        </p:nvSpPr>
        <p:spPr>
          <a:xfrm>
            <a:off x="197131" y="1784223"/>
            <a:ext cx="6108139" cy="5940088"/>
          </a:xfrm>
          <a:prstGeom prst="rect">
            <a:avLst/>
          </a:prstGeom>
          <a:solidFill>
            <a:schemeClr val="accent4">
              <a:lumMod val="20000"/>
              <a:lumOff val="80000"/>
            </a:schemeClr>
          </a:solidFill>
          <a:ln>
            <a:solidFill>
              <a:srgbClr val="FFC000"/>
            </a:solidFill>
          </a:ln>
        </p:spPr>
        <p:txBody>
          <a:bodyPr wrap="square">
            <a:spAutoFit/>
          </a:bodyPr>
          <a:lstStyle/>
          <a:p>
            <a:r>
              <a:rPr lang="pt-PT" sz="2000"/>
              <a:t>O </a:t>
            </a:r>
            <a:r>
              <a:rPr lang="pt-PT" sz="2000" b="1"/>
              <a:t>antibiograma</a:t>
            </a:r>
            <a:r>
              <a:rPr lang="pt-PT" sz="2000"/>
              <a:t> </a:t>
            </a:r>
          </a:p>
          <a:p>
            <a:r>
              <a:rPr lang="pt-PT" sz="1800"/>
              <a:t>é um teste que permite a verificação </a:t>
            </a:r>
            <a:r>
              <a:rPr lang="pt-PT" sz="1800" i="1"/>
              <a:t>in vitro</a:t>
            </a:r>
            <a:r>
              <a:rPr lang="pt-PT" sz="1800"/>
              <a:t> da sensibilidade de uma bactéria a vários antibióticos. Este método foi desenvolvido por </a:t>
            </a:r>
            <a:r>
              <a:rPr lang="pt-PT" sz="1800" b="1"/>
              <a:t>Kirby-Bauer</a:t>
            </a:r>
            <a:r>
              <a:rPr lang="pt-PT" sz="1800"/>
              <a:t>. A sensibilidade é demonstrada pela zona ou halo de inibição de crescimento que se forma ao redor do disco de antibiótico. </a:t>
            </a:r>
            <a:endParaRPr lang="en-US" sz="1800"/>
          </a:p>
          <a:p>
            <a:r>
              <a:rPr lang="pt-PT" sz="1800"/>
              <a:t> </a:t>
            </a:r>
            <a:endParaRPr lang="en-US" sz="1800"/>
          </a:p>
          <a:p>
            <a:r>
              <a:rPr lang="pt-PT" sz="1800"/>
              <a:t>O tamanho do </a:t>
            </a:r>
            <a:r>
              <a:rPr lang="pt-PT" sz="1800" b="1"/>
              <a:t>diâmetro do halo de sensibilidade</a:t>
            </a:r>
            <a:r>
              <a:rPr lang="pt-PT" sz="1800"/>
              <a:t> é </a:t>
            </a:r>
            <a:r>
              <a:rPr lang="pt-PT" sz="1800" b="1"/>
              <a:t>medido em mm</a:t>
            </a:r>
            <a:r>
              <a:rPr lang="pt-PT" sz="1800"/>
              <a:t> e é analisado frente aos valores de um padrão em uma Tabela fornecida pelo fabricante dos antibióticos em análise (</a:t>
            </a:r>
            <a:r>
              <a:rPr lang="pt-PT" sz="1800" b="1"/>
              <a:t>Tabela 1</a:t>
            </a:r>
            <a:r>
              <a:rPr lang="pt-PT" sz="1800"/>
              <a:t>). Este procedimento permite se saber se a bactéria é:  </a:t>
            </a:r>
            <a:r>
              <a:rPr lang="pt-PT" sz="1800" b="1"/>
              <a:t>Sensível</a:t>
            </a:r>
            <a:r>
              <a:rPr lang="pt-PT" sz="1800"/>
              <a:t>, apresenta </a:t>
            </a:r>
            <a:r>
              <a:rPr lang="pt-PT" sz="1800" b="1"/>
              <a:t>Sensibilidade Intermediaria</a:t>
            </a:r>
            <a:r>
              <a:rPr lang="pt-PT" sz="1800"/>
              <a:t>, ou é </a:t>
            </a:r>
            <a:r>
              <a:rPr lang="pt-PT" sz="1800" b="1"/>
              <a:t>Resistente </a:t>
            </a:r>
            <a:r>
              <a:rPr lang="pt-PT" sz="1800"/>
              <a:t>ao antibiótico presente no disco. </a:t>
            </a:r>
            <a:endParaRPr lang="en-US" sz="1800"/>
          </a:p>
          <a:p>
            <a:r>
              <a:rPr lang="pt-PT" sz="1800"/>
              <a:t> </a:t>
            </a:r>
            <a:endParaRPr lang="en-US" sz="1800"/>
          </a:p>
          <a:p>
            <a:r>
              <a:rPr lang="pt-PT" sz="1800"/>
              <a:t>O antibiograma é uma técnica fundamental, pois permite a escolha do antimicrobiano apropriado para o controle de infeções bactérias. Assim, tem como objetivo determinar a sensibilidade aos antibióticos da bactéria em análise causadora da infeção. </a:t>
            </a:r>
            <a:endParaRPr lang="en-US" sz="1800"/>
          </a:p>
        </p:txBody>
      </p:sp>
      <p:graphicFrame>
        <p:nvGraphicFramePr>
          <p:cNvPr id="3" name="Table 2">
            <a:extLst>
              <a:ext uri="{FF2B5EF4-FFF2-40B4-BE49-F238E27FC236}">
                <a16:creationId xmlns:a16="http://schemas.microsoft.com/office/drawing/2014/main" id="{2B3F51A1-CEB3-BE4D-B2DD-8F23ADDBD173}"/>
              </a:ext>
            </a:extLst>
          </p:cNvPr>
          <p:cNvGraphicFramePr>
            <a:graphicFrameLocks noGrp="1"/>
          </p:cNvGraphicFramePr>
          <p:nvPr>
            <p:extLst>
              <p:ext uri="{D42A27DB-BD31-4B8C-83A1-F6EECF244321}">
                <p14:modId xmlns:p14="http://schemas.microsoft.com/office/powerpoint/2010/main" val="651396337"/>
              </p:ext>
            </p:extLst>
          </p:nvPr>
        </p:nvGraphicFramePr>
        <p:xfrm>
          <a:off x="6521606" y="1754672"/>
          <a:ext cx="6266858" cy="4323080"/>
        </p:xfrm>
        <a:graphic>
          <a:graphicData uri="http://schemas.openxmlformats.org/drawingml/2006/table">
            <a:tbl>
              <a:tblPr firstRow="1" firstCol="1" bandRow="1">
                <a:tableStyleId>{5940675A-B579-460E-94D1-54222C63F5DA}</a:tableStyleId>
              </a:tblPr>
              <a:tblGrid>
                <a:gridCol w="2733805">
                  <a:extLst>
                    <a:ext uri="{9D8B030D-6E8A-4147-A177-3AD203B41FA5}">
                      <a16:colId xmlns:a16="http://schemas.microsoft.com/office/drawing/2014/main" val="2771303238"/>
                    </a:ext>
                  </a:extLst>
                </a:gridCol>
                <a:gridCol w="1664761">
                  <a:extLst>
                    <a:ext uri="{9D8B030D-6E8A-4147-A177-3AD203B41FA5}">
                      <a16:colId xmlns:a16="http://schemas.microsoft.com/office/drawing/2014/main" val="52366298"/>
                    </a:ext>
                  </a:extLst>
                </a:gridCol>
                <a:gridCol w="1868292">
                  <a:extLst>
                    <a:ext uri="{9D8B030D-6E8A-4147-A177-3AD203B41FA5}">
                      <a16:colId xmlns:a16="http://schemas.microsoft.com/office/drawing/2014/main" val="3988053666"/>
                    </a:ext>
                  </a:extLst>
                </a:gridCol>
              </a:tblGrid>
              <a:tr h="2368039">
                <a:tc>
                  <a:txBody>
                    <a:bodyPr/>
                    <a:lstStyle/>
                    <a:p>
                      <a:pPr marL="0" marR="0">
                        <a:spcBef>
                          <a:spcPts val="0"/>
                        </a:spcBef>
                        <a:spcAft>
                          <a:spcPts val="0"/>
                        </a:spcAft>
                      </a:pPr>
                      <a:r>
                        <a:rPr lang="pt-BR" sz="1100">
                          <a:effectLst/>
                          <a:uFill>
                            <a:solidFill>
                              <a:srgbClr val="000000"/>
                            </a:solidFill>
                          </a:uFill>
                        </a:rPr>
                        <a:t> </a:t>
                      </a:r>
                    </a:p>
                    <a:p>
                      <a:pPr marL="0" marR="0">
                        <a:spcBef>
                          <a:spcPts val="0"/>
                        </a:spcBef>
                        <a:spcAft>
                          <a:spcPts val="0"/>
                        </a:spcAft>
                      </a:pPr>
                      <a:endParaRPr lang="pt-BR" sz="110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endParaRPr>
                    </a:p>
                    <a:p>
                      <a:pPr marL="0" marR="0">
                        <a:spcBef>
                          <a:spcPts val="0"/>
                        </a:spcBef>
                        <a:spcAft>
                          <a:spcPts val="0"/>
                        </a:spcAft>
                      </a:pPr>
                      <a:endParaRPr lang="pt-BR" sz="110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endParaRPr>
                    </a:p>
                    <a:p>
                      <a:pPr marL="0" marR="0">
                        <a:spcBef>
                          <a:spcPts val="0"/>
                        </a:spcBef>
                        <a:spcAft>
                          <a:spcPts val="0"/>
                        </a:spcAft>
                      </a:pPr>
                      <a:endParaRPr lang="pt-BR" sz="110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endParaRPr>
                    </a:p>
                    <a:p>
                      <a:pPr marL="0" marR="0">
                        <a:spcBef>
                          <a:spcPts val="0"/>
                        </a:spcBef>
                        <a:spcAft>
                          <a:spcPts val="0"/>
                        </a:spcAft>
                      </a:pPr>
                      <a:endParaRPr lang="pt-BR" sz="110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endParaRPr>
                    </a:p>
                    <a:p>
                      <a:pPr marL="0" marR="0">
                        <a:spcBef>
                          <a:spcPts val="0"/>
                        </a:spcBef>
                        <a:spcAft>
                          <a:spcPts val="0"/>
                        </a:spcAft>
                      </a:pPr>
                      <a:endParaRPr lang="pt-BR" sz="1100">
                        <a:solidFill>
                          <a:srgbClr val="000000"/>
                        </a:solidFill>
                        <a:effectLst/>
                        <a:uFill>
                          <a:solidFill>
                            <a:srgbClr val="000000"/>
                          </a:solidFill>
                        </a:uFill>
                        <a:latin typeface="Arial" panose="020B0604020202020204" pitchFamily="34" charset="0"/>
                        <a:ea typeface="Arial" panose="020B0604020202020204" pitchFamily="34" charset="0"/>
                        <a:cs typeface="Arial Unicode MS" panose="020B0604020202020204" pitchFamily="34" charset="-128"/>
                      </a:endParaRPr>
                    </a:p>
                  </a:txBody>
                  <a:tcPr marL="50800" marR="50800" marT="50800" marB="50800">
                    <a:solidFill>
                      <a:schemeClr val="accent4">
                        <a:lumMod val="20000"/>
                        <a:lumOff val="80000"/>
                      </a:schemeClr>
                    </a:solidFill>
                  </a:tcPr>
                </a:tc>
                <a:tc>
                  <a:txBody>
                    <a:bodyPr/>
                    <a:lstStyle/>
                    <a:p>
                      <a:pPr marL="0" marR="0">
                        <a:spcBef>
                          <a:spcPts val="0"/>
                        </a:spcBef>
                        <a:spcAft>
                          <a:spcPts val="0"/>
                        </a:spcAft>
                      </a:pPr>
                      <a:r>
                        <a:rPr lang="pt-BR" sz="1100">
                          <a:effectLst/>
                          <a:uFill>
                            <a:solidFill>
                              <a:srgbClr val="000000"/>
                            </a:solidFill>
                          </a:uFill>
                        </a:rPr>
                        <a:t> </a:t>
                      </a:r>
                      <a:endParaRPr lang="en-US" sz="1100">
                        <a:effectLst/>
                        <a:uFill>
                          <a:solidFill>
                            <a:srgbClr val="000000"/>
                          </a:solidFill>
                        </a:uFill>
                      </a:endParaRPr>
                    </a:p>
                    <a:p>
                      <a:pPr marL="0" marR="0">
                        <a:spcBef>
                          <a:spcPts val="0"/>
                        </a:spcBef>
                        <a:spcAft>
                          <a:spcPts val="0"/>
                        </a:spcAft>
                      </a:pPr>
                      <a:r>
                        <a:rPr lang="pt-BR" sz="1800">
                          <a:effectLst/>
                          <a:uFill>
                            <a:solidFill>
                              <a:srgbClr val="000000"/>
                            </a:solidFill>
                          </a:uFill>
                        </a:rPr>
                        <a:t>Após o cultivo da bactéria, </a:t>
                      </a:r>
                    </a:p>
                    <a:p>
                      <a:pPr marL="0" marR="0">
                        <a:spcBef>
                          <a:spcPts val="0"/>
                        </a:spcBef>
                        <a:spcAft>
                          <a:spcPts val="0"/>
                        </a:spcAft>
                      </a:pPr>
                      <a:r>
                        <a:rPr lang="pt-BR" sz="1800">
                          <a:effectLst/>
                          <a:uFill>
                            <a:solidFill>
                              <a:srgbClr val="000000"/>
                            </a:solidFill>
                          </a:uFill>
                        </a:rPr>
                        <a:t>Com auxilio de uma régua, </a:t>
                      </a:r>
                    </a:p>
                    <a:p>
                      <a:pPr marL="0" marR="0">
                        <a:spcBef>
                          <a:spcPts val="0"/>
                        </a:spcBef>
                        <a:spcAft>
                          <a:spcPts val="0"/>
                        </a:spcAft>
                      </a:pPr>
                      <a:endParaRPr lang="pt-BR" sz="800">
                        <a:effectLst/>
                        <a:uFill>
                          <a:solidFill>
                            <a:srgbClr val="000000"/>
                          </a:solidFill>
                        </a:uFill>
                      </a:endParaRPr>
                    </a:p>
                    <a:p>
                      <a:pPr marL="0" marR="0">
                        <a:spcBef>
                          <a:spcPts val="0"/>
                        </a:spcBef>
                        <a:spcAft>
                          <a:spcPts val="0"/>
                        </a:spcAft>
                      </a:pPr>
                      <a:r>
                        <a:rPr lang="pt-BR" sz="1800">
                          <a:effectLst/>
                          <a:uFill>
                            <a:solidFill>
                              <a:srgbClr val="000000"/>
                            </a:solidFill>
                          </a:uFill>
                        </a:rPr>
                        <a:t>é feita a leitura </a:t>
                      </a:r>
                    </a:p>
                    <a:p>
                      <a:pPr marL="0" marR="0">
                        <a:spcBef>
                          <a:spcPts val="0"/>
                        </a:spcBef>
                        <a:spcAft>
                          <a:spcPts val="0"/>
                        </a:spcAft>
                      </a:pPr>
                      <a:endParaRPr lang="pt-BR" sz="800">
                        <a:effectLst/>
                        <a:uFill>
                          <a:solidFill>
                            <a:srgbClr val="000000"/>
                          </a:solidFill>
                        </a:uFill>
                      </a:endParaRPr>
                    </a:p>
                    <a:p>
                      <a:pPr marL="0" marR="0">
                        <a:spcBef>
                          <a:spcPts val="0"/>
                        </a:spcBef>
                        <a:spcAft>
                          <a:spcPts val="0"/>
                        </a:spcAft>
                      </a:pPr>
                      <a:r>
                        <a:rPr lang="pt-BR" sz="1800">
                          <a:effectLst/>
                          <a:uFill>
                            <a:solidFill>
                              <a:srgbClr val="000000"/>
                            </a:solidFill>
                          </a:uFill>
                        </a:rPr>
                        <a:t>do </a:t>
                      </a:r>
                      <a:endParaRPr lang="en-US" sz="1800">
                        <a:effectLst/>
                        <a:uFill>
                          <a:solidFill>
                            <a:srgbClr val="000000"/>
                          </a:solidFill>
                        </a:uFill>
                      </a:endParaRPr>
                    </a:p>
                    <a:p>
                      <a:pPr marL="0" marR="0">
                        <a:spcBef>
                          <a:spcPts val="0"/>
                        </a:spcBef>
                        <a:spcAft>
                          <a:spcPts val="0"/>
                        </a:spcAft>
                      </a:pPr>
                      <a:r>
                        <a:rPr lang="pt-BR" sz="1800" b="1">
                          <a:effectLst/>
                          <a:uFill>
                            <a:solidFill>
                              <a:srgbClr val="000000"/>
                            </a:solidFill>
                          </a:uFill>
                        </a:rPr>
                        <a:t>diâmetro</a:t>
                      </a:r>
                      <a:r>
                        <a:rPr lang="pt-BR" sz="1800">
                          <a:effectLst/>
                          <a:uFill>
                            <a:solidFill>
                              <a:srgbClr val="000000"/>
                            </a:solidFill>
                          </a:uFill>
                        </a:rPr>
                        <a:t> do halo de inibição de crescimento. </a:t>
                      </a:r>
                      <a:endParaRPr lang="en-US" sz="1800">
                        <a:solidFill>
                          <a:srgbClr val="000000"/>
                        </a:solidFill>
                        <a:effectLst/>
                        <a:uFill>
                          <a:solidFill>
                            <a:srgbClr val="000000"/>
                          </a:solidFill>
                        </a:uFill>
                        <a:latin typeface="Helvetica Neue" panose="02000503000000020004" pitchFamily="2" charset="0"/>
                        <a:ea typeface="Arial Unicode MS" panose="020B0604020202020204" pitchFamily="34" charset="-128"/>
                        <a:cs typeface="Arial Unicode MS" panose="020B0604020202020204" pitchFamily="34" charset="-128"/>
                      </a:endParaRPr>
                    </a:p>
                  </a:txBody>
                  <a:tcPr marL="50800" marR="50800" marT="50800" marB="50800">
                    <a:solidFill>
                      <a:schemeClr val="accent4">
                        <a:lumMod val="20000"/>
                        <a:lumOff val="80000"/>
                      </a:schemeClr>
                    </a:solidFill>
                  </a:tcPr>
                </a:tc>
                <a:tc>
                  <a:txBody>
                    <a:bodyPr/>
                    <a:lstStyle/>
                    <a:p>
                      <a:pPr marL="0" marR="0">
                        <a:spcBef>
                          <a:spcPts val="0"/>
                        </a:spcBef>
                        <a:spcAft>
                          <a:spcPts val="0"/>
                        </a:spcAft>
                      </a:pPr>
                      <a:endParaRPr lang="pt-BR" sz="12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endParaRPr lang="pt-BR" sz="1100">
                        <a:effectLst/>
                        <a:uFill>
                          <a:solidFill>
                            <a:srgbClr val="000000"/>
                          </a:solidFill>
                        </a:uFill>
                      </a:endParaRPr>
                    </a:p>
                    <a:p>
                      <a:pPr marL="0" marR="0">
                        <a:spcBef>
                          <a:spcPts val="0"/>
                        </a:spcBef>
                        <a:spcAft>
                          <a:spcPts val="0"/>
                        </a:spcAft>
                      </a:pPr>
                      <a:r>
                        <a:rPr lang="pt-BR" sz="1800">
                          <a:effectLst/>
                          <a:uFill>
                            <a:solidFill>
                              <a:srgbClr val="000000"/>
                            </a:solidFill>
                          </a:uFill>
                        </a:rPr>
                        <a:t>Os valores são</a:t>
                      </a:r>
                    </a:p>
                    <a:p>
                      <a:pPr marL="0" marR="0">
                        <a:spcBef>
                          <a:spcPts val="0"/>
                        </a:spcBef>
                        <a:spcAft>
                          <a:spcPts val="0"/>
                        </a:spcAft>
                      </a:pPr>
                      <a:r>
                        <a:rPr lang="pt-BR" sz="1800">
                          <a:effectLst/>
                          <a:uFill>
                            <a:solidFill>
                              <a:srgbClr val="000000"/>
                            </a:solidFill>
                          </a:uFill>
                        </a:rPr>
                        <a:t> analisados em referência aos de da Tabela Padrão fornecida pelo fabricante dos discos de antibióticos.</a:t>
                      </a:r>
                      <a:endParaRPr lang="en-US" sz="1800">
                        <a:solidFill>
                          <a:srgbClr val="000000"/>
                        </a:solidFill>
                        <a:effectLst/>
                        <a:uFill>
                          <a:solidFill>
                            <a:srgbClr val="000000"/>
                          </a:solidFill>
                        </a:uFill>
                        <a:latin typeface="Helvetica Neue" panose="02000503000000020004" pitchFamily="2" charset="0"/>
                        <a:ea typeface="Arial Unicode MS" panose="020B0604020202020204" pitchFamily="34" charset="-128"/>
                        <a:cs typeface="Arial Unicode MS" panose="020B0604020202020204" pitchFamily="34" charset="-128"/>
                      </a:endParaRPr>
                    </a:p>
                  </a:txBody>
                  <a:tcPr marL="50800" marR="50800" marT="50800" marB="50800">
                    <a:solidFill>
                      <a:schemeClr val="accent4">
                        <a:lumMod val="20000"/>
                        <a:lumOff val="80000"/>
                      </a:schemeClr>
                    </a:solidFill>
                  </a:tcPr>
                </a:tc>
                <a:extLst>
                  <a:ext uri="{0D108BD9-81ED-4DB2-BD59-A6C34878D82A}">
                    <a16:rowId xmlns:a16="http://schemas.microsoft.com/office/drawing/2014/main" val="3774778359"/>
                  </a:ext>
                </a:extLst>
              </a:tr>
            </a:tbl>
          </a:graphicData>
        </a:graphic>
      </p:graphicFrame>
      <p:pic>
        <p:nvPicPr>
          <p:cNvPr id="16" name="officeArt object">
            <a:extLst>
              <a:ext uri="{FF2B5EF4-FFF2-40B4-BE49-F238E27FC236}">
                <a16:creationId xmlns:a16="http://schemas.microsoft.com/office/drawing/2014/main" id="{BD9A934F-C34A-7E40-A212-FD2968173C40}"/>
              </a:ext>
            </a:extLst>
          </p:cNvPr>
          <p:cNvPicPr/>
          <p:nvPr/>
        </p:nvPicPr>
        <p:blipFill>
          <a:blip r:embed="rId2"/>
          <a:stretch>
            <a:fillRect/>
          </a:stretch>
        </p:blipFill>
        <p:spPr>
          <a:xfrm>
            <a:off x="6638222" y="3103036"/>
            <a:ext cx="2451176" cy="2246620"/>
          </a:xfrm>
          <a:prstGeom prst="rect">
            <a:avLst/>
          </a:prstGeom>
          <a:ln w="12700" cap="flat">
            <a:noFill/>
            <a:miter lim="400000"/>
          </a:ln>
          <a:effectLst/>
        </p:spPr>
      </p:pic>
      <p:pic>
        <p:nvPicPr>
          <p:cNvPr id="18" name="officeArt object">
            <a:extLst>
              <a:ext uri="{FF2B5EF4-FFF2-40B4-BE49-F238E27FC236}">
                <a16:creationId xmlns:a16="http://schemas.microsoft.com/office/drawing/2014/main" id="{EFD767ED-B8A2-B14D-951B-578BDA0F36E3}"/>
              </a:ext>
            </a:extLst>
          </p:cNvPr>
          <p:cNvPicPr/>
          <p:nvPr/>
        </p:nvPicPr>
        <p:blipFill>
          <a:blip r:embed="rId3"/>
          <a:stretch>
            <a:fillRect/>
          </a:stretch>
        </p:blipFill>
        <p:spPr>
          <a:xfrm>
            <a:off x="11009202" y="2576946"/>
            <a:ext cx="1724025" cy="942975"/>
          </a:xfrm>
          <a:prstGeom prst="rect">
            <a:avLst/>
          </a:prstGeom>
          <a:ln w="12700" cap="flat">
            <a:noFill/>
            <a:miter lim="400000"/>
          </a:ln>
          <a:effectLst/>
        </p:spPr>
      </p:pic>
      <p:sp>
        <p:nvSpPr>
          <p:cNvPr id="4" name="Rectangle 3">
            <a:extLst>
              <a:ext uri="{FF2B5EF4-FFF2-40B4-BE49-F238E27FC236}">
                <a16:creationId xmlns:a16="http://schemas.microsoft.com/office/drawing/2014/main" id="{CC87C854-759F-6E4D-8A7D-C7026525E305}"/>
              </a:ext>
            </a:extLst>
          </p:cNvPr>
          <p:cNvSpPr/>
          <p:nvPr/>
        </p:nvSpPr>
        <p:spPr>
          <a:xfrm>
            <a:off x="197131" y="878873"/>
            <a:ext cx="4581703" cy="584775"/>
          </a:xfrm>
          <a:prstGeom prst="rect">
            <a:avLst/>
          </a:prstGeom>
        </p:spPr>
        <p:txBody>
          <a:bodyPr wrap="none">
            <a:spAutoFit/>
          </a:bodyPr>
          <a:lstStyle/>
          <a:p>
            <a:r>
              <a:rPr lang="pt-BR" altLang="en-US" sz="3200" b="1">
                <a:solidFill>
                  <a:srgbClr val="0432FF"/>
                </a:solidFill>
              </a:rPr>
              <a:t>3. Cultivo - </a:t>
            </a:r>
            <a:r>
              <a:rPr lang="pt-BR" altLang="en-US" sz="2800" b="1">
                <a:solidFill>
                  <a:srgbClr val="0432FF"/>
                </a:solidFill>
              </a:rPr>
              <a:t>Antibiograma</a:t>
            </a:r>
            <a:endParaRPr lang="pt-BR" sz="2800"/>
          </a:p>
        </p:txBody>
      </p:sp>
      <p:sp>
        <p:nvSpPr>
          <p:cNvPr id="20" name="Text Box 1">
            <a:extLst>
              <a:ext uri="{FF2B5EF4-FFF2-40B4-BE49-F238E27FC236}">
                <a16:creationId xmlns:a16="http://schemas.microsoft.com/office/drawing/2014/main" id="{D1629A2A-61DA-004B-9EA6-2A2707C517EF}"/>
              </a:ext>
            </a:extLst>
          </p:cNvPr>
          <p:cNvSpPr txBox="1">
            <a:spLocks noChangeArrowheads="1"/>
          </p:cNvSpPr>
          <p:nvPr/>
        </p:nvSpPr>
        <p:spPr bwMode="auto">
          <a:xfrm>
            <a:off x="561152" y="-50688"/>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
        <p:nvSpPr>
          <p:cNvPr id="22" name="Text Box 4">
            <a:extLst>
              <a:ext uri="{FF2B5EF4-FFF2-40B4-BE49-F238E27FC236}">
                <a16:creationId xmlns:a16="http://schemas.microsoft.com/office/drawing/2014/main" id="{5E8B8CA4-A1FB-1E43-8C1C-1EB0F1ED3C41}"/>
              </a:ext>
            </a:extLst>
          </p:cNvPr>
          <p:cNvSpPr txBox="1">
            <a:spLocks noChangeArrowheads="1"/>
          </p:cNvSpPr>
          <p:nvPr/>
        </p:nvSpPr>
        <p:spPr bwMode="auto">
          <a:xfrm>
            <a:off x="6600965" y="6333631"/>
            <a:ext cx="6266858" cy="3227397"/>
          </a:xfrm>
          <a:prstGeom prst="rect">
            <a:avLst/>
          </a:prstGeom>
          <a:solidFill>
            <a:srgbClr val="FFCC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16107" tIns="60376" rIns="116107" bIns="60376">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l" eaLnBrk="1">
              <a:lnSpc>
                <a:spcPct val="100000"/>
              </a:lnSpc>
              <a:spcAft>
                <a:spcPts val="600"/>
              </a:spcAft>
              <a:buClrTx/>
              <a:buFontTx/>
              <a:buNone/>
            </a:pPr>
            <a:r>
              <a:rPr lang="pt-BR" altLang="en-US" sz="1800" b="1">
                <a:solidFill>
                  <a:srgbClr val="000000"/>
                </a:solidFill>
              </a:rPr>
              <a:t>Antibiograma:</a:t>
            </a:r>
          </a:p>
          <a:p>
            <a:pPr algn="l" eaLnBrk="1">
              <a:lnSpc>
                <a:spcPct val="100000"/>
              </a:lnSpc>
              <a:spcAft>
                <a:spcPts val="600"/>
              </a:spcAft>
              <a:buClrTx/>
              <a:buFontTx/>
              <a:buNone/>
            </a:pPr>
            <a:r>
              <a:rPr lang="pt-BR" altLang="en-US" sz="1800">
                <a:solidFill>
                  <a:srgbClr val="000000"/>
                </a:solidFill>
              </a:rPr>
              <a:t>- O que é !</a:t>
            </a:r>
          </a:p>
          <a:p>
            <a:pPr algn="l" eaLnBrk="1">
              <a:lnSpc>
                <a:spcPct val="100000"/>
              </a:lnSpc>
              <a:spcAft>
                <a:spcPts val="600"/>
              </a:spcAft>
              <a:buClrTx/>
              <a:buFontTx/>
              <a:buNone/>
            </a:pPr>
            <a:r>
              <a:rPr lang="pt-BR" altLang="en-US" sz="1800">
                <a:solidFill>
                  <a:srgbClr val="000000"/>
                </a:solidFill>
              </a:rPr>
              <a:t>- Para que serve !</a:t>
            </a:r>
          </a:p>
          <a:p>
            <a:pPr algn="l" eaLnBrk="1">
              <a:lnSpc>
                <a:spcPct val="100000"/>
              </a:lnSpc>
              <a:spcAft>
                <a:spcPts val="600"/>
              </a:spcAft>
              <a:buClrTx/>
              <a:buFontTx/>
              <a:buNone/>
            </a:pPr>
            <a:r>
              <a:rPr lang="pt-BR" altLang="en-US" sz="1800">
                <a:solidFill>
                  <a:srgbClr val="000000"/>
                </a:solidFill>
              </a:rPr>
              <a:t>- Como é realizado!</a:t>
            </a:r>
          </a:p>
          <a:p>
            <a:pPr marL="285750" indent="-285750" algn="l" eaLnBrk="1">
              <a:lnSpc>
                <a:spcPct val="100000"/>
              </a:lnSpc>
              <a:buClrTx/>
              <a:buFontTx/>
              <a:buChar char="-"/>
            </a:pPr>
            <a:r>
              <a:rPr lang="pt-BR" altLang="en-US" sz="1800">
                <a:solidFill>
                  <a:srgbClr val="000000"/>
                </a:solidFill>
              </a:rPr>
              <a:t>Quando é importante </a:t>
            </a:r>
          </a:p>
          <a:p>
            <a:pPr algn="l" eaLnBrk="1">
              <a:lnSpc>
                <a:spcPct val="100000"/>
              </a:lnSpc>
              <a:buClrTx/>
            </a:pPr>
            <a:r>
              <a:rPr lang="pt-BR" altLang="en-US" sz="1800">
                <a:solidFill>
                  <a:srgbClr val="000000"/>
                </a:solidFill>
              </a:rPr>
              <a:t>      ser realizado!  </a:t>
            </a:r>
          </a:p>
          <a:p>
            <a:pPr algn="l" eaLnBrk="1">
              <a:lnSpc>
                <a:spcPct val="100000"/>
              </a:lnSpc>
              <a:buClrTx/>
            </a:pPr>
            <a:endParaRPr lang="pt-BR" altLang="en-US" sz="1800">
              <a:solidFill>
                <a:srgbClr val="000000"/>
              </a:solidFill>
            </a:endParaRPr>
          </a:p>
          <a:p>
            <a:pPr eaLnBrk="1">
              <a:buClrTx/>
              <a:buFontTx/>
              <a:buNone/>
            </a:pPr>
            <a:endParaRPr lang="pt-BR" altLang="en-US" sz="1800" u="sng">
              <a:solidFill>
                <a:srgbClr val="000000"/>
              </a:solidFill>
            </a:endParaRPr>
          </a:p>
          <a:p>
            <a:pPr eaLnBrk="1">
              <a:buClrTx/>
              <a:buFontTx/>
              <a:buNone/>
            </a:pPr>
            <a:endParaRPr lang="pt-BR" altLang="en-US" sz="1800" u="sng">
              <a:solidFill>
                <a:srgbClr val="000000"/>
              </a:solidFill>
            </a:endParaRPr>
          </a:p>
          <a:p>
            <a:pPr>
              <a:buClrTx/>
            </a:pPr>
            <a:endParaRPr lang="pt-BR" altLang="en-US" sz="1200">
              <a:solidFill>
                <a:srgbClr val="000000"/>
              </a:solidFill>
            </a:endParaRPr>
          </a:p>
          <a:p>
            <a:pPr algn="r">
              <a:buClrTx/>
            </a:pPr>
            <a:r>
              <a:rPr lang="pt-BR" altLang="en-US" sz="1200">
                <a:solidFill>
                  <a:srgbClr val="000000"/>
                </a:solidFill>
              </a:rPr>
              <a:t>Foto de: Nathalia Oliveira (F. Enfermagem, BMM 400/2016)</a:t>
            </a:r>
          </a:p>
        </p:txBody>
      </p:sp>
      <p:pic>
        <p:nvPicPr>
          <p:cNvPr id="23" name="Picture 3">
            <a:extLst>
              <a:ext uri="{FF2B5EF4-FFF2-40B4-BE49-F238E27FC236}">
                <a16:creationId xmlns:a16="http://schemas.microsoft.com/office/drawing/2014/main" id="{43E455F7-BA1A-CB48-9376-3F41BAAEEA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07" r="18222"/>
          <a:stretch/>
        </p:blipFill>
        <p:spPr bwMode="auto">
          <a:xfrm>
            <a:off x="9229940" y="6440972"/>
            <a:ext cx="3558524" cy="27829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51296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2087F0BB-6627-8A4F-9640-234B8693B793}"/>
              </a:ext>
            </a:extLst>
          </p:cNvPr>
          <p:cNvSpPr txBox="1">
            <a:spLocks noChangeArrowheads="1"/>
          </p:cNvSpPr>
          <p:nvPr/>
        </p:nvSpPr>
        <p:spPr bwMode="auto">
          <a:xfrm>
            <a:off x="651262" y="-77109"/>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
        <p:nvSpPr>
          <p:cNvPr id="10242" name="Text Box 2">
            <a:extLst>
              <a:ext uri="{FF2B5EF4-FFF2-40B4-BE49-F238E27FC236}">
                <a16:creationId xmlns:a16="http://schemas.microsoft.com/office/drawing/2014/main" id="{3DAAF09F-39DC-2D4A-A697-6C3F77F9B3E3}"/>
              </a:ext>
            </a:extLst>
          </p:cNvPr>
          <p:cNvSpPr txBox="1">
            <a:spLocks noChangeArrowheads="1"/>
          </p:cNvSpPr>
          <p:nvPr/>
        </p:nvSpPr>
        <p:spPr bwMode="auto">
          <a:xfrm>
            <a:off x="156420" y="1447890"/>
            <a:ext cx="12686318" cy="8142678"/>
          </a:xfrm>
          <a:prstGeom prst="rect">
            <a:avLst/>
          </a:prstGeom>
          <a:solidFill>
            <a:srgbClr val="FFFF99"/>
          </a:solidFill>
          <a:ln>
            <a:noFill/>
          </a:ln>
          <a:effectLst/>
        </p:spPr>
        <p:txBody>
          <a:bodyPr lIns="0" tIns="36690" rIns="0" bIns="0"/>
          <a:lstStyle>
            <a:lvl1pPr marL="423863" indent="-3175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1pPr>
            <a:lvl2pP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2pPr>
            <a:lvl3pP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3pPr>
            <a:lvl4pP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4pPr>
            <a:lvl5pP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9pPr>
          </a:lstStyle>
          <a:p>
            <a:pPr marL="0" algn="just">
              <a:lnSpc>
                <a:spcPct val="93000"/>
              </a:lnSpc>
              <a:buSzPct val="45000"/>
              <a:defRPr/>
            </a:pPr>
            <a:r>
              <a:rPr lang="pt-BR" altLang="en-US" sz="2000" b="1">
                <a:solidFill>
                  <a:srgbClr val="000000"/>
                </a:solidFill>
              </a:rPr>
              <a:t>Provas Bioquímicas </a:t>
            </a:r>
            <a:r>
              <a:rPr lang="pt-BR" altLang="en-US" sz="2000">
                <a:solidFill>
                  <a:srgbClr val="000000"/>
                </a:solidFill>
              </a:rPr>
              <a:t>são empregadas para Identificação do</a:t>
            </a:r>
            <a:r>
              <a:rPr lang="pt-BR" altLang="en-US" sz="2000" b="1">
                <a:solidFill>
                  <a:srgbClr val="000000"/>
                </a:solidFill>
              </a:rPr>
              <a:t> </a:t>
            </a:r>
            <a:endParaRPr lang="pt-BR" altLang="en-US" sz="1800" b="1">
              <a:solidFill>
                <a:srgbClr val="000000"/>
              </a:solidFill>
            </a:endParaRPr>
          </a:p>
          <a:p>
            <a:pPr marL="0" algn="just">
              <a:lnSpc>
                <a:spcPct val="93000"/>
              </a:lnSpc>
              <a:buSzPct val="45000"/>
              <a:defRPr/>
            </a:pPr>
            <a:r>
              <a:rPr lang="pt-BR" altLang="en-US" sz="1800" b="1">
                <a:solidFill>
                  <a:srgbClr val="000000"/>
                </a:solidFill>
              </a:rPr>
              <a:t>Gênero </a:t>
            </a:r>
            <a:r>
              <a:rPr lang="pt-BR" altLang="en-US" sz="1800">
                <a:solidFill>
                  <a:srgbClr val="000000"/>
                </a:solidFill>
              </a:rPr>
              <a:t>e da </a:t>
            </a:r>
            <a:r>
              <a:rPr lang="pt-BR" altLang="en-US" sz="1800" b="1">
                <a:solidFill>
                  <a:srgbClr val="000000"/>
                </a:solidFill>
              </a:rPr>
              <a:t>Espécie bacteriana.</a:t>
            </a:r>
          </a:p>
          <a:p>
            <a:pPr marL="0" algn="just">
              <a:lnSpc>
                <a:spcPct val="93000"/>
              </a:lnSpc>
              <a:buSzPct val="45000"/>
              <a:defRPr/>
            </a:pPr>
            <a:endParaRPr lang="pt-BR" altLang="en-US" sz="1800" b="1">
              <a:solidFill>
                <a:srgbClr val="000000"/>
              </a:solidFill>
            </a:endParaRPr>
          </a:p>
          <a:p>
            <a:pPr marL="0" algn="just">
              <a:lnSpc>
                <a:spcPct val="93000"/>
              </a:lnSpc>
              <a:buSzPct val="45000"/>
              <a:defRPr/>
            </a:pPr>
            <a:r>
              <a:rPr lang="pt-BR" altLang="en-US" sz="1800">
                <a:solidFill>
                  <a:srgbClr val="000000"/>
                </a:solidFill>
              </a:rPr>
              <a:t>Após análise ao M.O. e cultivo em meio de cultura sólido, </a:t>
            </a:r>
          </a:p>
          <a:p>
            <a:pPr marL="0" algn="just">
              <a:lnSpc>
                <a:spcPct val="93000"/>
              </a:lnSpc>
              <a:buSzPct val="45000"/>
              <a:defRPr/>
            </a:pPr>
            <a:r>
              <a:rPr lang="pt-BR" altLang="en-US" sz="1800">
                <a:solidFill>
                  <a:srgbClr val="000000"/>
                </a:solidFill>
              </a:rPr>
              <a:t>colônias das bactérias isoladas são submetidas a uma série de cultivos,  </a:t>
            </a:r>
          </a:p>
          <a:p>
            <a:pPr marL="0" algn="just">
              <a:lnSpc>
                <a:spcPct val="93000"/>
              </a:lnSpc>
              <a:buSzPct val="45000"/>
              <a:defRPr/>
            </a:pPr>
            <a:r>
              <a:rPr lang="pt-BR" altLang="en-US" sz="1800">
                <a:solidFill>
                  <a:srgbClr val="000000"/>
                </a:solidFill>
              </a:rPr>
              <a:t>que permitem a análise de sua resposta metabólica (Provas Bioquímicas).</a:t>
            </a:r>
            <a:endParaRPr lang="pt-BR" altLang="en-US" sz="1800" b="1">
              <a:solidFill>
                <a:srgbClr val="000000"/>
              </a:solidFill>
            </a:endParaRPr>
          </a:p>
          <a:p>
            <a:pPr>
              <a:lnSpc>
                <a:spcPct val="93000"/>
              </a:lnSpc>
              <a:spcBef>
                <a:spcPts val="1838"/>
              </a:spcBef>
              <a:buSzPct val="45000"/>
              <a:defRPr/>
            </a:pPr>
            <a:endParaRPr lang="pt-BR" altLang="en-US" sz="1800">
              <a:solidFill>
                <a:srgbClr val="000000"/>
              </a:solidFill>
            </a:endParaRPr>
          </a:p>
          <a:p>
            <a:pPr>
              <a:lnSpc>
                <a:spcPct val="93000"/>
              </a:lnSpc>
              <a:spcBef>
                <a:spcPts val="1838"/>
              </a:spcBef>
              <a:buSzPct val="45000"/>
              <a:defRPr/>
            </a:pPr>
            <a:endParaRPr lang="pt-BR" altLang="en-US" sz="1800">
              <a:solidFill>
                <a:srgbClr val="000000"/>
              </a:solidFill>
            </a:endParaRPr>
          </a:p>
          <a:p>
            <a:pPr>
              <a:lnSpc>
                <a:spcPct val="93000"/>
              </a:lnSpc>
              <a:spcBef>
                <a:spcPts val="1838"/>
              </a:spcBef>
              <a:buSzPct val="45000"/>
              <a:defRPr/>
            </a:pPr>
            <a:endParaRPr lang="pt-BR" altLang="en-US" sz="1800">
              <a:solidFill>
                <a:srgbClr val="000000"/>
              </a:solidFill>
            </a:endParaRPr>
          </a:p>
          <a:p>
            <a:pPr marL="544777">
              <a:lnSpc>
                <a:spcPct val="93000"/>
              </a:lnSpc>
              <a:spcBef>
                <a:spcPts val="1838"/>
              </a:spcBef>
              <a:buClr>
                <a:srgbClr val="000000"/>
              </a:buClr>
              <a:buSzPct val="45000"/>
              <a:defRPr/>
            </a:pPr>
            <a:endParaRPr lang="pt-BR" altLang="en-US" sz="1800">
              <a:solidFill>
                <a:srgbClr val="000000"/>
              </a:solidFill>
            </a:endParaRPr>
          </a:p>
          <a:p>
            <a:pPr>
              <a:lnSpc>
                <a:spcPct val="93000"/>
              </a:lnSpc>
              <a:spcBef>
                <a:spcPts val="1838"/>
              </a:spcBef>
              <a:buSzPct val="45000"/>
              <a:defRPr/>
            </a:pPr>
            <a:endParaRPr lang="pt-BR" altLang="en-US" sz="1800">
              <a:solidFill>
                <a:srgbClr val="000000"/>
              </a:solidFill>
            </a:endParaRPr>
          </a:p>
        </p:txBody>
      </p:sp>
      <p:sp>
        <p:nvSpPr>
          <p:cNvPr id="2" name="Rectangle 1">
            <a:extLst>
              <a:ext uri="{FF2B5EF4-FFF2-40B4-BE49-F238E27FC236}">
                <a16:creationId xmlns:a16="http://schemas.microsoft.com/office/drawing/2014/main" id="{25A68EDD-3A59-644E-81EA-C4D8937C8AF8}"/>
              </a:ext>
            </a:extLst>
          </p:cNvPr>
          <p:cNvSpPr/>
          <p:nvPr/>
        </p:nvSpPr>
        <p:spPr>
          <a:xfrm>
            <a:off x="258603" y="847204"/>
            <a:ext cx="4419800" cy="584775"/>
          </a:xfrm>
          <a:prstGeom prst="rect">
            <a:avLst/>
          </a:prstGeom>
        </p:spPr>
        <p:txBody>
          <a:bodyPr wrap="none">
            <a:spAutoFit/>
          </a:bodyPr>
          <a:lstStyle/>
          <a:p>
            <a:r>
              <a:rPr lang="pt-BR" altLang="en-US" sz="3200" b="1" dirty="0">
                <a:solidFill>
                  <a:srgbClr val="0432FF"/>
                </a:solidFill>
              </a:rPr>
              <a:t>4. Provas Bioquímicas</a:t>
            </a:r>
            <a:endParaRPr lang="pt-BR" sz="3200" dirty="0">
              <a:solidFill>
                <a:srgbClr val="0432FF"/>
              </a:solidFill>
            </a:endParaRPr>
          </a:p>
        </p:txBody>
      </p:sp>
      <p:sp>
        <p:nvSpPr>
          <p:cNvPr id="4" name="TextBox 3">
            <a:extLst>
              <a:ext uri="{FF2B5EF4-FFF2-40B4-BE49-F238E27FC236}">
                <a16:creationId xmlns:a16="http://schemas.microsoft.com/office/drawing/2014/main" id="{5E86CCC9-85A9-2C49-A8FF-293CF0163966}"/>
              </a:ext>
            </a:extLst>
          </p:cNvPr>
          <p:cNvSpPr txBox="1"/>
          <p:nvPr/>
        </p:nvSpPr>
        <p:spPr>
          <a:xfrm>
            <a:off x="83681" y="3342945"/>
            <a:ext cx="7183899" cy="6473567"/>
          </a:xfrm>
          <a:prstGeom prst="rect">
            <a:avLst/>
          </a:prstGeom>
          <a:solidFill>
            <a:schemeClr val="accent6">
              <a:lumMod val="20000"/>
              <a:lumOff val="80000"/>
            </a:schemeClr>
          </a:solidFill>
          <a:ln w="127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r>
              <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rPr>
              <a:t> </a:t>
            </a:r>
          </a:p>
        </p:txBody>
      </p:sp>
      <p:sp>
        <p:nvSpPr>
          <p:cNvPr id="12" name="TextBox 11">
            <a:extLst>
              <a:ext uri="{FF2B5EF4-FFF2-40B4-BE49-F238E27FC236}">
                <a16:creationId xmlns:a16="http://schemas.microsoft.com/office/drawing/2014/main" id="{43B2D0DE-F105-CC41-9F51-EFF8DC6B3DD1}"/>
              </a:ext>
            </a:extLst>
          </p:cNvPr>
          <p:cNvSpPr txBox="1"/>
          <p:nvPr/>
        </p:nvSpPr>
        <p:spPr>
          <a:xfrm>
            <a:off x="7601380" y="3461066"/>
            <a:ext cx="5241358" cy="6196568"/>
          </a:xfrm>
          <a:prstGeom prst="rect">
            <a:avLst/>
          </a:prstGeom>
          <a:solidFill>
            <a:schemeClr val="accent1">
              <a:lumMod val="20000"/>
              <a:lumOff val="80000"/>
            </a:schemeClr>
          </a:solidFill>
          <a:ln w="12700" cap="flat">
            <a:solidFill>
              <a:srgbClr val="0432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endParaRPr lang="pt-BR" sz="1800"/>
          </a:p>
          <a:p>
            <a:pPr marL="0" marR="0" indent="0" algn="ctr" defTabSz="584200" rtl="0" fontAlgn="auto" latinLnBrk="0" hangingPunct="0">
              <a:lnSpc>
                <a:spcPct val="100000"/>
              </a:lnSpc>
              <a:spcBef>
                <a:spcPts val="0"/>
              </a:spcBef>
              <a:spcAft>
                <a:spcPts val="0"/>
              </a:spcAft>
              <a:buClrTx/>
              <a:buSzTx/>
              <a:buFontTx/>
              <a:buNone/>
              <a:tabLst/>
            </a:pPr>
            <a:r>
              <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rPr>
              <a:t> </a:t>
            </a:r>
          </a:p>
        </p:txBody>
      </p:sp>
      <p:pic>
        <p:nvPicPr>
          <p:cNvPr id="13" name="Picture 7">
            <a:extLst>
              <a:ext uri="{FF2B5EF4-FFF2-40B4-BE49-F238E27FC236}">
                <a16:creationId xmlns:a16="http://schemas.microsoft.com/office/drawing/2014/main" id="{6C903446-93F5-8046-8817-018ED57B9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885" y="5060364"/>
            <a:ext cx="5021652" cy="37662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Box 13">
            <a:extLst>
              <a:ext uri="{FF2B5EF4-FFF2-40B4-BE49-F238E27FC236}">
                <a16:creationId xmlns:a16="http://schemas.microsoft.com/office/drawing/2014/main" id="{C00A2EA0-9BE7-C147-980C-887F43B6B3AF}"/>
              </a:ext>
            </a:extLst>
          </p:cNvPr>
          <p:cNvSpPr txBox="1"/>
          <p:nvPr/>
        </p:nvSpPr>
        <p:spPr>
          <a:xfrm>
            <a:off x="143186" y="3410550"/>
            <a:ext cx="2992989" cy="1487587"/>
          </a:xfrm>
          <a:prstGeom prst="rect">
            <a:avLst/>
          </a:prstGeom>
          <a:solidFill>
            <a:schemeClr val="accent4">
              <a:lumMod val="20000"/>
              <a:lumOff val="8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rPr>
              <a:t>Provas bioquímicas empregadas para identificação de </a:t>
            </a:r>
          </a:p>
          <a:p>
            <a:pPr marL="0" marR="0" indent="0" algn="ctr" defTabSz="584200" rtl="0" fontAlgn="auto" latinLnBrk="0" hangingPunct="0">
              <a:lnSpc>
                <a:spcPct val="100000"/>
              </a:lnSpc>
              <a:spcBef>
                <a:spcPts val="0"/>
              </a:spcBef>
              <a:spcAft>
                <a:spcPts val="0"/>
              </a:spcAft>
              <a:buClrTx/>
              <a:buSzTx/>
              <a:buFontTx/>
              <a:buNone/>
              <a:tabLst/>
            </a:pPr>
            <a:r>
              <a:rPr kumimoji="0" lang="pt-BR" sz="18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rPr>
              <a:t>bacilos Gram-negativos (BGN)</a:t>
            </a:r>
          </a:p>
        </p:txBody>
      </p:sp>
      <p:pic>
        <p:nvPicPr>
          <p:cNvPr id="15" name="Picture 3">
            <a:extLst>
              <a:ext uri="{FF2B5EF4-FFF2-40B4-BE49-F238E27FC236}">
                <a16:creationId xmlns:a16="http://schemas.microsoft.com/office/drawing/2014/main" id="{503A6618-8CA4-F543-B26A-08C75F5D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148" y="3362811"/>
            <a:ext cx="4045432" cy="33429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6">
            <a:extLst>
              <a:ext uri="{FF2B5EF4-FFF2-40B4-BE49-F238E27FC236}">
                <a16:creationId xmlns:a16="http://schemas.microsoft.com/office/drawing/2014/main" id="{294DD35B-E6DB-464D-89C5-B38A21273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262" y="6705741"/>
            <a:ext cx="6620781" cy="29309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Box 16">
            <a:extLst>
              <a:ext uri="{FF2B5EF4-FFF2-40B4-BE49-F238E27FC236}">
                <a16:creationId xmlns:a16="http://schemas.microsoft.com/office/drawing/2014/main" id="{FEE5D733-1E70-C54D-AC08-34A08552A941}"/>
              </a:ext>
            </a:extLst>
          </p:cNvPr>
          <p:cNvSpPr txBox="1"/>
          <p:nvPr/>
        </p:nvSpPr>
        <p:spPr>
          <a:xfrm>
            <a:off x="8291856" y="3586982"/>
            <a:ext cx="4082903" cy="933589"/>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t-BR" sz="18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rPr>
              <a:t>Provas bioquímicas empregadas para identificação de </a:t>
            </a:r>
          </a:p>
          <a:p>
            <a:pPr marL="0" marR="0" indent="0" algn="ctr" defTabSz="584200" rtl="0" fontAlgn="auto" latinLnBrk="0" hangingPunct="0">
              <a:lnSpc>
                <a:spcPct val="100000"/>
              </a:lnSpc>
              <a:spcBef>
                <a:spcPts val="0"/>
              </a:spcBef>
              <a:spcAft>
                <a:spcPts val="0"/>
              </a:spcAft>
              <a:buClrTx/>
              <a:buSzTx/>
              <a:buFontTx/>
              <a:buNone/>
              <a:tabLst/>
            </a:pPr>
            <a:r>
              <a:rPr kumimoji="0" lang="pt-BR" sz="1800" b="1" i="0" u="none" strike="noStrike" cap="none" spc="0" normalizeH="0" baseline="0">
                <a:ln>
                  <a:noFill/>
                </a:ln>
                <a:solidFill>
                  <a:srgbClr val="000000"/>
                </a:solidFill>
                <a:effectLst/>
                <a:uFillTx/>
                <a:latin typeface="Helvetica Neue Medium"/>
                <a:ea typeface="Helvetica Neue Medium"/>
                <a:cs typeface="Helvetica Neue Medium"/>
                <a:sym typeface="Helvetica Neue Medium"/>
              </a:rPr>
              <a:t>cocos Gram-positivos (CGP) </a:t>
            </a:r>
          </a:p>
        </p:txBody>
      </p:sp>
    </p:spTree>
    <p:extLst>
      <p:ext uri="{BB962C8B-B14F-4D97-AF65-F5344CB8AC3E}">
        <p14:creationId xmlns:p14="http://schemas.microsoft.com/office/powerpoint/2010/main" val="1652587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B9B93C1E-EAE8-274B-AE93-25210B9D5126}"/>
              </a:ext>
            </a:extLst>
          </p:cNvPr>
          <p:cNvSpPr txBox="1">
            <a:spLocks noChangeArrowheads="1"/>
          </p:cNvSpPr>
          <p:nvPr/>
        </p:nvSpPr>
        <p:spPr bwMode="auto">
          <a:xfrm>
            <a:off x="653314" y="-183808"/>
            <a:ext cx="11610111"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
        <p:nvSpPr>
          <p:cNvPr id="11266" name="Text Box 2">
            <a:extLst>
              <a:ext uri="{FF2B5EF4-FFF2-40B4-BE49-F238E27FC236}">
                <a16:creationId xmlns:a16="http://schemas.microsoft.com/office/drawing/2014/main" id="{37BDDDFF-ABBF-2A4B-A629-CD9496891384}"/>
              </a:ext>
            </a:extLst>
          </p:cNvPr>
          <p:cNvSpPr txBox="1">
            <a:spLocks noChangeArrowheads="1"/>
          </p:cNvSpPr>
          <p:nvPr/>
        </p:nvSpPr>
        <p:spPr bwMode="auto">
          <a:xfrm>
            <a:off x="442522" y="1706051"/>
            <a:ext cx="12356155" cy="8047549"/>
          </a:xfrm>
          <a:prstGeom prst="rect">
            <a:avLst/>
          </a:prstGeom>
          <a:solidFill>
            <a:srgbClr val="FFFF99"/>
          </a:solidFill>
          <a:ln>
            <a:noFill/>
          </a:ln>
          <a:effectLst/>
        </p:spPr>
        <p:txBody>
          <a:bodyPr lIns="0" tIns="36690" rIns="0" bIns="0"/>
          <a:lstStyle>
            <a:lvl1pPr indent="104775">
              <a:tabLst>
                <a:tab pos="0" algn="l"/>
                <a:tab pos="103188"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8983663" algn="l"/>
                <a:tab pos="9432925" algn="l"/>
                <a:tab pos="9882188" algn="l"/>
                <a:tab pos="10331450" algn="l"/>
                <a:tab pos="10780713" algn="l"/>
              </a:tabLst>
              <a:defRPr>
                <a:solidFill>
                  <a:srgbClr val="FFFFFF"/>
                </a:solidFill>
                <a:latin typeface="Arial" panose="020B0604020202020204" pitchFamily="34" charset="0"/>
                <a:ea typeface="Microsoft YaHei" panose="020B0503020204020204" pitchFamily="34" charset="-122"/>
              </a:defRPr>
            </a:lvl1pPr>
            <a:lvl2pPr>
              <a:tabLst>
                <a:tab pos="0" algn="l"/>
                <a:tab pos="103188"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8983663" algn="l"/>
                <a:tab pos="9432925" algn="l"/>
                <a:tab pos="9882188" algn="l"/>
                <a:tab pos="10331450" algn="l"/>
                <a:tab pos="10780713" algn="l"/>
              </a:tabLst>
              <a:defRPr>
                <a:solidFill>
                  <a:srgbClr val="FFFFFF"/>
                </a:solidFill>
                <a:latin typeface="Arial" panose="020B0604020202020204" pitchFamily="34" charset="0"/>
                <a:ea typeface="Microsoft YaHei" panose="020B0503020204020204" pitchFamily="34" charset="-122"/>
              </a:defRPr>
            </a:lvl2pPr>
            <a:lvl3pPr>
              <a:tabLst>
                <a:tab pos="0" algn="l"/>
                <a:tab pos="103188"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8983663" algn="l"/>
                <a:tab pos="9432925" algn="l"/>
                <a:tab pos="9882188" algn="l"/>
                <a:tab pos="10331450" algn="l"/>
                <a:tab pos="10780713" algn="l"/>
              </a:tabLst>
              <a:defRPr>
                <a:solidFill>
                  <a:srgbClr val="FFFFFF"/>
                </a:solidFill>
                <a:latin typeface="Arial" panose="020B0604020202020204" pitchFamily="34" charset="0"/>
                <a:ea typeface="Microsoft YaHei" panose="020B0503020204020204" pitchFamily="34" charset="-122"/>
              </a:defRPr>
            </a:lvl3pPr>
            <a:lvl4pPr>
              <a:tabLst>
                <a:tab pos="0" algn="l"/>
                <a:tab pos="103188"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8983663" algn="l"/>
                <a:tab pos="9432925" algn="l"/>
                <a:tab pos="9882188" algn="l"/>
                <a:tab pos="10331450" algn="l"/>
                <a:tab pos="10780713" algn="l"/>
              </a:tabLst>
              <a:defRPr>
                <a:solidFill>
                  <a:srgbClr val="FFFFFF"/>
                </a:solidFill>
                <a:latin typeface="Arial" panose="020B0604020202020204" pitchFamily="34" charset="0"/>
                <a:ea typeface="Microsoft YaHei" panose="020B0503020204020204" pitchFamily="34" charset="-122"/>
              </a:defRPr>
            </a:lvl4pPr>
            <a:lvl5pPr>
              <a:tabLst>
                <a:tab pos="0" algn="l"/>
                <a:tab pos="103188"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8983663" algn="l"/>
                <a:tab pos="9432925" algn="l"/>
                <a:tab pos="9882188" algn="l"/>
                <a:tab pos="10331450" algn="l"/>
                <a:tab pos="10780713"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3188"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8983663" algn="l"/>
                <a:tab pos="9432925" algn="l"/>
                <a:tab pos="9882188" algn="l"/>
                <a:tab pos="10331450" algn="l"/>
                <a:tab pos="10780713"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3188"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8983663" algn="l"/>
                <a:tab pos="9432925" algn="l"/>
                <a:tab pos="9882188" algn="l"/>
                <a:tab pos="10331450" algn="l"/>
                <a:tab pos="10780713"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3188"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8983663" algn="l"/>
                <a:tab pos="9432925" algn="l"/>
                <a:tab pos="9882188" algn="l"/>
                <a:tab pos="10331450" algn="l"/>
                <a:tab pos="10780713"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3188"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8983663" algn="l"/>
                <a:tab pos="9432925" algn="l"/>
                <a:tab pos="9882188" algn="l"/>
                <a:tab pos="10331450" algn="l"/>
                <a:tab pos="10780713" algn="l"/>
              </a:tabLst>
              <a:defRPr>
                <a:solidFill>
                  <a:srgbClr val="FFFFFF"/>
                </a:solidFill>
                <a:latin typeface="Arial" panose="020B0604020202020204" pitchFamily="34" charset="0"/>
                <a:ea typeface="Microsoft YaHei" panose="020B0503020204020204" pitchFamily="34" charset="-122"/>
              </a:defRPr>
            </a:lvl9pPr>
          </a:lstStyle>
          <a:p>
            <a:pPr algn="just">
              <a:lnSpc>
                <a:spcPct val="93000"/>
              </a:lnSpc>
              <a:spcBef>
                <a:spcPts val="1838"/>
              </a:spcBef>
              <a:buSzPct val="100000"/>
              <a:defRPr/>
            </a:pPr>
            <a:r>
              <a:rPr lang="pt-BR" altLang="en-US" sz="1800">
                <a:solidFill>
                  <a:srgbClr val="000000"/>
                </a:solidFill>
              </a:rPr>
              <a:t>Após terem sido realizadas as Provas Bioquímicas, em alguns casos, são empregadas </a:t>
            </a:r>
            <a:r>
              <a:rPr lang="pt-BR" altLang="en-US" sz="1800" b="1">
                <a:solidFill>
                  <a:srgbClr val="000000"/>
                </a:solidFill>
              </a:rPr>
              <a:t>Análises sorológicas</a:t>
            </a:r>
            <a:r>
              <a:rPr lang="pt-BR" altLang="en-US" sz="1800">
                <a:solidFill>
                  <a:srgbClr val="000000"/>
                </a:solidFill>
              </a:rPr>
              <a:t>, para obter mais informações sobre a espécie bacteriana. Muitas vezes este tipo de análise é empregada para identificar a origem (Fonte) da bactéria causadora da doença (casos de múltiplos casos como epidemias), ou para se obter mais informações sobre a os determinantes de virulência da bactéria.                                                      </a:t>
            </a:r>
            <a:endParaRPr lang="pt-BR" altLang="en-US" sz="2580" b="1">
              <a:solidFill>
                <a:srgbClr val="000000"/>
              </a:solidFill>
            </a:endParaRPr>
          </a:p>
          <a:p>
            <a:pPr>
              <a:lnSpc>
                <a:spcPct val="93000"/>
              </a:lnSpc>
              <a:spcBef>
                <a:spcPts val="1838"/>
              </a:spcBef>
              <a:buSzPct val="45000"/>
              <a:defRPr/>
            </a:pPr>
            <a:endParaRPr lang="pt-BR" altLang="en-US" sz="1800" b="1">
              <a:solidFill>
                <a:srgbClr val="000000"/>
              </a:solidFill>
            </a:endParaRPr>
          </a:p>
          <a:p>
            <a:pPr>
              <a:lnSpc>
                <a:spcPct val="93000"/>
              </a:lnSpc>
              <a:spcBef>
                <a:spcPts val="1838"/>
              </a:spcBef>
              <a:buSzPct val="45000"/>
              <a:defRPr/>
            </a:pPr>
            <a:endParaRPr lang="pt-BR" altLang="en-US" sz="1800" b="1">
              <a:solidFill>
                <a:srgbClr val="000000"/>
              </a:solidFill>
            </a:endParaRPr>
          </a:p>
          <a:p>
            <a:pPr>
              <a:lnSpc>
                <a:spcPct val="93000"/>
              </a:lnSpc>
              <a:spcBef>
                <a:spcPts val="1838"/>
              </a:spcBef>
              <a:buSzPct val="45000"/>
              <a:defRPr/>
            </a:pPr>
            <a:endParaRPr lang="pt-BR" altLang="en-US" sz="1800" b="1">
              <a:solidFill>
                <a:srgbClr val="000000"/>
              </a:solidFill>
            </a:endParaRPr>
          </a:p>
          <a:p>
            <a:pPr>
              <a:lnSpc>
                <a:spcPct val="93000"/>
              </a:lnSpc>
              <a:spcBef>
                <a:spcPts val="1838"/>
              </a:spcBef>
              <a:buSzPct val="45000"/>
              <a:defRPr/>
            </a:pPr>
            <a:r>
              <a:rPr lang="pt-BR" altLang="en-US" sz="1800" b="1">
                <a:solidFill>
                  <a:srgbClr val="000000"/>
                </a:solidFill>
              </a:rPr>
              <a:t>	</a:t>
            </a:r>
          </a:p>
          <a:p>
            <a:pPr>
              <a:lnSpc>
                <a:spcPct val="93000"/>
              </a:lnSpc>
              <a:spcBef>
                <a:spcPts val="1838"/>
              </a:spcBef>
              <a:buSzPct val="45000"/>
              <a:defRPr/>
            </a:pPr>
            <a:r>
              <a:rPr lang="pt-BR" altLang="en-US" sz="1800" b="1">
                <a:solidFill>
                  <a:srgbClr val="000000"/>
                </a:solidFill>
              </a:rPr>
              <a:t>	</a:t>
            </a:r>
          </a:p>
          <a:p>
            <a:pPr>
              <a:lnSpc>
                <a:spcPct val="93000"/>
              </a:lnSpc>
              <a:spcBef>
                <a:spcPts val="1838"/>
              </a:spcBef>
              <a:buSzPct val="45000"/>
              <a:defRPr/>
            </a:pPr>
            <a:endParaRPr lang="pt-BR" altLang="en-US" sz="1800" b="1">
              <a:solidFill>
                <a:srgbClr val="000000"/>
              </a:solidFill>
            </a:endParaRPr>
          </a:p>
          <a:p>
            <a:pPr>
              <a:lnSpc>
                <a:spcPct val="93000"/>
              </a:lnSpc>
              <a:spcBef>
                <a:spcPts val="1838"/>
              </a:spcBef>
              <a:buSzPct val="45000"/>
              <a:defRPr/>
            </a:pPr>
            <a:r>
              <a:rPr lang="pt-BR" altLang="en-US" sz="1800" b="1">
                <a:solidFill>
                  <a:srgbClr val="000000"/>
                </a:solidFill>
              </a:rPr>
              <a:t> </a:t>
            </a:r>
          </a:p>
          <a:p>
            <a:pPr>
              <a:lnSpc>
                <a:spcPct val="93000"/>
              </a:lnSpc>
              <a:spcBef>
                <a:spcPts val="1838"/>
              </a:spcBef>
              <a:buSzPct val="45000"/>
              <a:defRPr/>
            </a:pPr>
            <a:endParaRPr lang="pt-BR" altLang="en-US" sz="3096" b="1">
              <a:solidFill>
                <a:srgbClr val="000000"/>
              </a:solidFill>
            </a:endParaRPr>
          </a:p>
        </p:txBody>
      </p:sp>
      <p:sp>
        <p:nvSpPr>
          <p:cNvPr id="2" name="Rectangle 1">
            <a:extLst>
              <a:ext uri="{FF2B5EF4-FFF2-40B4-BE49-F238E27FC236}">
                <a16:creationId xmlns:a16="http://schemas.microsoft.com/office/drawing/2014/main" id="{D2CEB744-7281-2D4C-AB8C-402FCF92E29E}"/>
              </a:ext>
            </a:extLst>
          </p:cNvPr>
          <p:cNvSpPr/>
          <p:nvPr/>
        </p:nvSpPr>
        <p:spPr>
          <a:xfrm>
            <a:off x="442522" y="824686"/>
            <a:ext cx="4831772" cy="584775"/>
          </a:xfrm>
          <a:prstGeom prst="rect">
            <a:avLst/>
          </a:prstGeom>
        </p:spPr>
        <p:txBody>
          <a:bodyPr wrap="none">
            <a:spAutoFit/>
          </a:bodyPr>
          <a:lstStyle/>
          <a:p>
            <a:r>
              <a:rPr lang="pt-BR" altLang="en-US" sz="3200" b="1" dirty="0">
                <a:solidFill>
                  <a:srgbClr val="0432FF"/>
                </a:solidFill>
              </a:rPr>
              <a:t>5.  Análises Sorológicas </a:t>
            </a:r>
            <a:endParaRPr lang="pt-BR" sz="3200" dirty="0">
              <a:solidFill>
                <a:srgbClr val="0432FF"/>
              </a:solidFill>
            </a:endParaRPr>
          </a:p>
        </p:txBody>
      </p:sp>
      <p:sp>
        <p:nvSpPr>
          <p:cNvPr id="15" name="Text Box 8">
            <a:extLst>
              <a:ext uri="{FF2B5EF4-FFF2-40B4-BE49-F238E27FC236}">
                <a16:creationId xmlns:a16="http://schemas.microsoft.com/office/drawing/2014/main" id="{EB9A963C-80EC-C947-8D40-A03C7A10AA1E}"/>
              </a:ext>
            </a:extLst>
          </p:cNvPr>
          <p:cNvSpPr txBox="1">
            <a:spLocks noChangeArrowheads="1"/>
          </p:cNvSpPr>
          <p:nvPr/>
        </p:nvSpPr>
        <p:spPr bwMode="auto">
          <a:xfrm>
            <a:off x="534429" y="2929748"/>
            <a:ext cx="5065084" cy="4002572"/>
          </a:xfrm>
          <a:prstGeom prst="rect">
            <a:avLst/>
          </a:prstGeom>
          <a:solidFill>
            <a:schemeClr val="accent1">
              <a:lumMod val="20000"/>
              <a:lumOff val="80000"/>
            </a:schemeClr>
          </a:solidFill>
          <a:ln>
            <a:noFill/>
          </a:ln>
          <a:effectLst/>
        </p:spPr>
        <p:txBody>
          <a:bodyPr lIns="0" tIns="36690" rIns="0" bIns="0"/>
          <a:lstStyle>
            <a:lvl1pPr indent="104775">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a:spcBef>
                <a:spcPts val="1838"/>
              </a:spcBef>
              <a:buClrTx/>
            </a:pPr>
            <a:r>
              <a:rPr lang="pt-BR" altLang="en-US" sz="2000">
                <a:solidFill>
                  <a:srgbClr val="000000"/>
                </a:solidFill>
                <a:latin typeface="Webdings" pitchFamily="2" charset="2"/>
              </a:rPr>
              <a:t>a</a:t>
            </a:r>
            <a:r>
              <a:rPr lang="pt-BR" altLang="en-US" sz="2000">
                <a:solidFill>
                  <a:srgbClr val="000000"/>
                </a:solidFill>
                <a:latin typeface="Symbol" pitchFamily="2" charset="2"/>
              </a:rPr>
              <a:t> </a:t>
            </a:r>
            <a:r>
              <a:rPr lang="pt-BR" altLang="en-US" sz="2000" b="1">
                <a:solidFill>
                  <a:srgbClr val="000000"/>
                </a:solidFill>
              </a:rPr>
              <a:t>Reação de Aglutinação e Precipitação</a:t>
            </a:r>
            <a:r>
              <a:rPr lang="pt-BR" altLang="en-US" sz="2000">
                <a:solidFill>
                  <a:srgbClr val="000000"/>
                </a:solidFill>
              </a:rPr>
              <a:t> </a:t>
            </a: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p:txBody>
      </p:sp>
      <p:pic>
        <p:nvPicPr>
          <p:cNvPr id="16" name="Picture 5">
            <a:extLst>
              <a:ext uri="{FF2B5EF4-FFF2-40B4-BE49-F238E27FC236}">
                <a16:creationId xmlns:a16="http://schemas.microsoft.com/office/drawing/2014/main" id="{F6A1B2AF-2A95-6C44-8CC6-FC351C8D19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57" r="4182" b="8892"/>
          <a:stretch/>
        </p:blipFill>
        <p:spPr bwMode="auto">
          <a:xfrm>
            <a:off x="918541" y="3398889"/>
            <a:ext cx="4535796" cy="33695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8">
            <a:extLst>
              <a:ext uri="{FF2B5EF4-FFF2-40B4-BE49-F238E27FC236}">
                <a16:creationId xmlns:a16="http://schemas.microsoft.com/office/drawing/2014/main" id="{B35953E3-1E29-014F-A445-AD5C2A12A4D4}"/>
              </a:ext>
            </a:extLst>
          </p:cNvPr>
          <p:cNvSpPr txBox="1">
            <a:spLocks noChangeArrowheads="1"/>
          </p:cNvSpPr>
          <p:nvPr/>
        </p:nvSpPr>
        <p:spPr bwMode="auto">
          <a:xfrm>
            <a:off x="5835913" y="2938773"/>
            <a:ext cx="6980438" cy="3993547"/>
          </a:xfrm>
          <a:prstGeom prst="rect">
            <a:avLst/>
          </a:prstGeom>
          <a:solidFill>
            <a:schemeClr val="accent1">
              <a:lumMod val="20000"/>
              <a:lumOff val="80000"/>
            </a:schemeClr>
          </a:solidFill>
          <a:ln>
            <a:noFill/>
          </a:ln>
          <a:effectLst/>
        </p:spPr>
        <p:txBody>
          <a:bodyPr lIns="0" tIns="36690" rIns="0" bIns="0"/>
          <a:lstStyle>
            <a:lvl1pPr indent="104775">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a:spcBef>
                <a:spcPts val="1838"/>
              </a:spcBef>
              <a:buClrTx/>
            </a:pPr>
            <a:r>
              <a:rPr lang="pt-BR" altLang="en-US" sz="2000" dirty="0">
                <a:solidFill>
                  <a:srgbClr val="000000"/>
                </a:solidFill>
                <a:latin typeface="Webdings" pitchFamily="2" charset="2"/>
              </a:rPr>
              <a:t>a</a:t>
            </a:r>
            <a:r>
              <a:rPr lang="pt-BR" altLang="en-US" sz="2000" b="1" dirty="0">
                <a:solidFill>
                  <a:srgbClr val="000000"/>
                </a:solidFill>
              </a:rPr>
              <a:t>ELISA (</a:t>
            </a:r>
            <a:r>
              <a:rPr lang="en-US" altLang="en-US" sz="2000" b="1" dirty="0">
                <a:solidFill>
                  <a:srgbClr val="000000"/>
                </a:solidFill>
              </a:rPr>
              <a:t>Enzyme-linked Immunosorbent Assay</a:t>
            </a:r>
            <a:r>
              <a:rPr lang="pt-BR" altLang="en-US" sz="2000" b="1" dirty="0">
                <a:solidFill>
                  <a:srgbClr val="000000"/>
                </a:solidFill>
              </a:rPr>
              <a:t>)</a:t>
            </a:r>
          </a:p>
          <a:p>
            <a:pPr algn="just">
              <a:lnSpc>
                <a:spcPct val="100000"/>
              </a:lnSpc>
              <a:buClrTx/>
            </a:pPr>
            <a:endParaRPr lang="pt-BR" altLang="en-US" sz="800" dirty="0">
              <a:solidFill>
                <a:srgbClr val="000000"/>
              </a:solidFill>
            </a:endParaRPr>
          </a:p>
          <a:p>
            <a:pPr algn="just">
              <a:lnSpc>
                <a:spcPct val="100000"/>
              </a:lnSpc>
              <a:buClrTx/>
            </a:pPr>
            <a:r>
              <a:rPr lang="pt-BR" altLang="en-US" sz="1800" dirty="0">
                <a:solidFill>
                  <a:srgbClr val="000000"/>
                </a:solidFill>
              </a:rPr>
              <a:t>É um </a:t>
            </a:r>
            <a:r>
              <a:rPr lang="pt-BR" altLang="en-US" sz="1800" b="1" dirty="0">
                <a:solidFill>
                  <a:srgbClr val="000000"/>
                </a:solidFill>
              </a:rPr>
              <a:t>Ensaio Imunoenzimático</a:t>
            </a:r>
            <a:r>
              <a:rPr lang="pt-BR" altLang="en-US" sz="1800" dirty="0">
                <a:solidFill>
                  <a:srgbClr val="000000"/>
                </a:solidFill>
              </a:rPr>
              <a:t>: </a:t>
            </a:r>
          </a:p>
          <a:p>
            <a:pPr algn="just">
              <a:lnSpc>
                <a:spcPct val="100000"/>
              </a:lnSpc>
              <a:buClrTx/>
            </a:pPr>
            <a:r>
              <a:rPr lang="pt-BR" altLang="en-US" sz="1800" dirty="0">
                <a:solidFill>
                  <a:srgbClr val="000000"/>
                </a:solidFill>
              </a:rPr>
              <a:t>uma enzima é covalentemente </a:t>
            </a:r>
          </a:p>
          <a:p>
            <a:pPr algn="just">
              <a:lnSpc>
                <a:spcPct val="100000"/>
              </a:lnSpc>
              <a:buClrTx/>
            </a:pPr>
            <a:r>
              <a:rPr lang="pt-BR" altLang="en-US" sz="1800" dirty="0">
                <a:solidFill>
                  <a:srgbClr val="000000"/>
                </a:solidFill>
              </a:rPr>
              <a:t>ligada a um </a:t>
            </a:r>
          </a:p>
          <a:p>
            <a:pPr algn="just">
              <a:lnSpc>
                <a:spcPct val="100000"/>
              </a:lnSpc>
              <a:buClrTx/>
            </a:pPr>
            <a:r>
              <a:rPr lang="pt-BR" altLang="en-US" sz="1800" dirty="0">
                <a:solidFill>
                  <a:srgbClr val="000000"/>
                </a:solidFill>
              </a:rPr>
              <a:t>anticorpo </a:t>
            </a:r>
          </a:p>
          <a:p>
            <a:pPr algn="just">
              <a:lnSpc>
                <a:spcPct val="100000"/>
              </a:lnSpc>
              <a:buClrTx/>
            </a:pPr>
            <a:r>
              <a:rPr lang="pt-BR" altLang="en-US" sz="1800" dirty="0">
                <a:solidFill>
                  <a:srgbClr val="000000"/>
                </a:solidFill>
              </a:rPr>
              <a:t>específico </a:t>
            </a:r>
          </a:p>
          <a:p>
            <a:pPr algn="just">
              <a:lnSpc>
                <a:spcPct val="100000"/>
              </a:lnSpc>
              <a:buClrTx/>
            </a:pPr>
            <a:r>
              <a:rPr lang="pt-BR" altLang="en-US" sz="1800" dirty="0">
                <a:solidFill>
                  <a:srgbClr val="000000"/>
                </a:solidFill>
              </a:rPr>
              <a:t>que reconhece </a:t>
            </a:r>
          </a:p>
          <a:p>
            <a:pPr algn="just">
              <a:lnSpc>
                <a:spcPct val="100000"/>
              </a:lnSpc>
              <a:buClrTx/>
            </a:pPr>
            <a:r>
              <a:rPr lang="pt-BR" altLang="en-US" sz="1800" dirty="0">
                <a:solidFill>
                  <a:srgbClr val="000000"/>
                </a:solidFill>
              </a:rPr>
              <a:t>um antígeno alvo. </a:t>
            </a:r>
          </a:p>
          <a:p>
            <a:pPr algn="just">
              <a:lnSpc>
                <a:spcPct val="100000"/>
              </a:lnSpc>
              <a:buClrTx/>
            </a:pPr>
            <a:endParaRPr lang="pt-BR" altLang="en-US" sz="1800" dirty="0">
              <a:solidFill>
                <a:srgbClr val="000000"/>
              </a:solidFill>
            </a:endParaRPr>
          </a:p>
          <a:p>
            <a:pPr algn="just">
              <a:lnSpc>
                <a:spcPct val="100000"/>
              </a:lnSpc>
              <a:buClrTx/>
            </a:pPr>
            <a:r>
              <a:rPr lang="pt-BR" altLang="en-US" sz="1800" dirty="0">
                <a:solidFill>
                  <a:srgbClr val="000000"/>
                </a:solidFill>
              </a:rPr>
              <a:t>Caso ocorra esse </a:t>
            </a:r>
          </a:p>
          <a:p>
            <a:pPr algn="just">
              <a:lnSpc>
                <a:spcPct val="100000"/>
              </a:lnSpc>
              <a:buClrTx/>
            </a:pPr>
            <a:r>
              <a:rPr lang="pt-BR" altLang="en-US" sz="1800" dirty="0">
                <a:solidFill>
                  <a:srgbClr val="000000"/>
                </a:solidFill>
              </a:rPr>
              <a:t>reconhecimento, </a:t>
            </a:r>
          </a:p>
          <a:p>
            <a:pPr algn="just">
              <a:lnSpc>
                <a:spcPct val="100000"/>
              </a:lnSpc>
              <a:buClrTx/>
            </a:pPr>
            <a:r>
              <a:rPr lang="pt-BR" altLang="en-US" sz="1800" dirty="0">
                <a:solidFill>
                  <a:srgbClr val="000000"/>
                </a:solidFill>
              </a:rPr>
              <a:t>a enzima irá reagir </a:t>
            </a:r>
          </a:p>
          <a:p>
            <a:pPr algn="just">
              <a:lnSpc>
                <a:spcPct val="100000"/>
              </a:lnSpc>
              <a:buClrTx/>
            </a:pPr>
            <a:r>
              <a:rPr lang="pt-BR" altLang="en-US" sz="1800" dirty="0">
                <a:solidFill>
                  <a:srgbClr val="000000"/>
                </a:solidFill>
              </a:rPr>
              <a:t>com um substrato incolor para produzir </a:t>
            </a:r>
          </a:p>
          <a:p>
            <a:pPr algn="just">
              <a:lnSpc>
                <a:spcPct val="100000"/>
              </a:lnSpc>
              <a:buClrTx/>
            </a:pPr>
            <a:r>
              <a:rPr lang="pt-BR" altLang="en-US" sz="1800" dirty="0">
                <a:solidFill>
                  <a:srgbClr val="000000"/>
                </a:solidFill>
              </a:rPr>
              <a:t>um produto colorido                                             </a:t>
            </a:r>
          </a:p>
          <a:p>
            <a:pPr algn="just">
              <a:lnSpc>
                <a:spcPct val="100000"/>
              </a:lnSpc>
              <a:buClrTx/>
            </a:pPr>
            <a:endParaRPr lang="pt-BR" altLang="en-US" sz="2064" dirty="0">
              <a:solidFill>
                <a:srgbClr val="000000"/>
              </a:solidFill>
            </a:endParaRPr>
          </a:p>
          <a:p>
            <a:pPr algn="just">
              <a:spcBef>
                <a:spcPts val="1838"/>
              </a:spcBef>
              <a:buClrTx/>
            </a:pPr>
            <a:endParaRPr lang="pt-BR" altLang="en-US" sz="2064" dirty="0">
              <a:solidFill>
                <a:srgbClr val="000000"/>
              </a:solidFill>
            </a:endParaRPr>
          </a:p>
          <a:p>
            <a:pPr algn="just">
              <a:spcBef>
                <a:spcPts val="1838"/>
              </a:spcBef>
              <a:buClrTx/>
            </a:pPr>
            <a:endParaRPr lang="pt-BR" altLang="en-US" sz="2064" dirty="0">
              <a:solidFill>
                <a:srgbClr val="000000"/>
              </a:solidFill>
            </a:endParaRPr>
          </a:p>
          <a:p>
            <a:pPr algn="just">
              <a:spcBef>
                <a:spcPts val="1838"/>
              </a:spcBef>
              <a:buClrTx/>
            </a:pPr>
            <a:r>
              <a:rPr lang="pt-BR" altLang="en-US" sz="2064" dirty="0">
                <a:solidFill>
                  <a:srgbClr val="000000"/>
                </a:solidFill>
              </a:rPr>
              <a:t>         </a:t>
            </a:r>
          </a:p>
          <a:p>
            <a:pPr algn="just">
              <a:spcBef>
                <a:spcPts val="1838"/>
              </a:spcBef>
              <a:buClrTx/>
            </a:pPr>
            <a:endParaRPr lang="pt-BR" altLang="en-US" sz="2064" dirty="0">
              <a:solidFill>
                <a:srgbClr val="000000"/>
              </a:solidFill>
            </a:endParaRPr>
          </a:p>
        </p:txBody>
      </p:sp>
      <p:pic>
        <p:nvPicPr>
          <p:cNvPr id="18" name="Picture 4">
            <a:extLst>
              <a:ext uri="{FF2B5EF4-FFF2-40B4-BE49-F238E27FC236}">
                <a16:creationId xmlns:a16="http://schemas.microsoft.com/office/drawing/2014/main" id="{4835629B-039C-2040-B933-FD3C9213D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0420" y="3937797"/>
            <a:ext cx="4601857" cy="229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Text Box 8">
            <a:extLst>
              <a:ext uri="{FF2B5EF4-FFF2-40B4-BE49-F238E27FC236}">
                <a16:creationId xmlns:a16="http://schemas.microsoft.com/office/drawing/2014/main" id="{5BA054A4-4404-5948-BBAC-722C8067934E}"/>
              </a:ext>
            </a:extLst>
          </p:cNvPr>
          <p:cNvSpPr txBox="1">
            <a:spLocks noChangeArrowheads="1"/>
          </p:cNvSpPr>
          <p:nvPr/>
        </p:nvSpPr>
        <p:spPr bwMode="auto">
          <a:xfrm>
            <a:off x="653314" y="7229806"/>
            <a:ext cx="8904418" cy="2330499"/>
          </a:xfrm>
          <a:prstGeom prst="rect">
            <a:avLst/>
          </a:prstGeom>
          <a:solidFill>
            <a:schemeClr val="accent1">
              <a:lumMod val="20000"/>
              <a:lumOff val="80000"/>
            </a:schemeClr>
          </a:solidFill>
          <a:ln>
            <a:noFill/>
          </a:ln>
          <a:effectLst/>
        </p:spPr>
        <p:txBody>
          <a:bodyPr lIns="0" tIns="36690" rIns="0" bIns="0"/>
          <a:lstStyle>
            <a:lvl1pPr indent="104775">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a:spcBef>
                <a:spcPts val="1838"/>
              </a:spcBef>
              <a:buClrTx/>
            </a:pPr>
            <a:r>
              <a:rPr lang="pt-BR" altLang="en-US" sz="2000">
                <a:solidFill>
                  <a:srgbClr val="000000"/>
                </a:solidFill>
                <a:latin typeface="Webdings" pitchFamily="2" charset="2"/>
              </a:rPr>
              <a:t>a</a:t>
            </a:r>
            <a:r>
              <a:rPr lang="pt-BR" altLang="en-US" sz="2000" b="1">
                <a:solidFill>
                  <a:srgbClr val="000000"/>
                </a:solidFill>
              </a:rPr>
              <a:t>Pesquisa de hipersensibilidade tardia</a:t>
            </a:r>
          </a:p>
          <a:p>
            <a:pPr algn="just">
              <a:spcBef>
                <a:spcPts val="1838"/>
              </a:spcBef>
              <a:buClrTx/>
            </a:pPr>
            <a:endParaRPr lang="pt-BR" altLang="en-US" sz="2064" b="1">
              <a:solidFill>
                <a:srgbClr val="000000"/>
              </a:solidFill>
            </a:endParaRPr>
          </a:p>
          <a:p>
            <a:pPr algn="just">
              <a:spcBef>
                <a:spcPts val="1838"/>
              </a:spcBef>
              <a:buClrTx/>
            </a:pPr>
            <a:endParaRPr lang="pt-BR" altLang="en-US" sz="2064" b="1">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a:p>
            <a:pPr algn="just">
              <a:spcBef>
                <a:spcPts val="1838"/>
              </a:spcBef>
              <a:buClrTx/>
            </a:pPr>
            <a:endParaRPr lang="pt-BR" altLang="en-US" sz="2064">
              <a:solidFill>
                <a:srgbClr val="000000"/>
              </a:solidFill>
            </a:endParaRPr>
          </a:p>
        </p:txBody>
      </p:sp>
      <p:pic>
        <p:nvPicPr>
          <p:cNvPr id="20" name="Picture 6">
            <a:extLst>
              <a:ext uri="{FF2B5EF4-FFF2-40B4-BE49-F238E27FC236}">
                <a16:creationId xmlns:a16="http://schemas.microsoft.com/office/drawing/2014/main" id="{415B0EEF-FCBD-1745-B515-DAED0F34C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8369" y="7824777"/>
            <a:ext cx="2457600" cy="16097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7">
            <a:extLst>
              <a:ext uri="{FF2B5EF4-FFF2-40B4-BE49-F238E27FC236}">
                <a16:creationId xmlns:a16="http://schemas.microsoft.com/office/drawing/2014/main" id="{4876CB72-BC99-B34E-AAF2-3E8E5E7F6B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541" y="7829964"/>
            <a:ext cx="4423680" cy="1720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 Box 1">
            <a:extLst>
              <a:ext uri="{FF2B5EF4-FFF2-40B4-BE49-F238E27FC236}">
                <a16:creationId xmlns:a16="http://schemas.microsoft.com/office/drawing/2014/main" id="{F2D189C5-DB52-4E42-977B-98B2AE8EE52F}"/>
              </a:ext>
            </a:extLst>
          </p:cNvPr>
          <p:cNvSpPr txBox="1">
            <a:spLocks noChangeArrowheads="1"/>
          </p:cNvSpPr>
          <p:nvPr/>
        </p:nvSpPr>
        <p:spPr bwMode="auto">
          <a:xfrm>
            <a:off x="11745927" y="6443919"/>
            <a:ext cx="1070424" cy="650272"/>
          </a:xfrm>
          <a:prstGeom prst="rect">
            <a:avLst/>
          </a:prstGeom>
          <a:solidFill>
            <a:schemeClr val="accent5">
              <a:lumMod val="20000"/>
              <a:lumOff val="80000"/>
            </a:schemeClr>
          </a:solidFill>
          <a:ln>
            <a:noFill/>
          </a:ln>
          <a:effectLst/>
        </p:spPr>
        <p:txBody>
          <a:bodyPr lIns="0" tIns="50623"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1400" b="1">
                <a:solidFill>
                  <a:srgbClr val="000000"/>
                </a:solidFill>
              </a:rPr>
              <a:t>Veja mais na prox. </a:t>
            </a:r>
            <a:br>
              <a:rPr lang="pt-BR" altLang="en-US" sz="1400" b="1">
                <a:solidFill>
                  <a:srgbClr val="000000"/>
                </a:solidFill>
              </a:rPr>
            </a:br>
            <a:endParaRPr lang="pt-BR" altLang="en-US" sz="1400" b="1">
              <a:solidFill>
                <a:srgbClr val="000000"/>
              </a:solidFill>
            </a:endParaRPr>
          </a:p>
        </p:txBody>
      </p:sp>
    </p:spTree>
    <p:extLst>
      <p:ext uri="{BB962C8B-B14F-4D97-AF65-F5344CB8AC3E}">
        <p14:creationId xmlns:p14="http://schemas.microsoft.com/office/powerpoint/2010/main" val="32941609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age1image19835664.jpg" descr="page1image19835664.jpg"/>
          <p:cNvPicPr>
            <a:picLocks noChangeAspect="1"/>
          </p:cNvPicPr>
          <p:nvPr/>
        </p:nvPicPr>
        <p:blipFill rotWithShape="1">
          <a:blip r:embed="rId2"/>
          <a:srcRect l="34103" r="21564" b="1"/>
          <a:stretch/>
        </p:blipFill>
        <p:spPr>
          <a:xfrm>
            <a:off x="-32976" y="-32410"/>
            <a:ext cx="4362230" cy="6543338"/>
          </a:xfrm>
          <a:prstGeom prst="rect">
            <a:avLst/>
          </a:prstGeom>
        </p:spPr>
      </p:pic>
      <p:pic>
        <p:nvPicPr>
          <p:cNvPr id="5" name="Picture 4" descr="A person holding a cup of coffee&#10;&#10;Description automatically generated">
            <a:extLst>
              <a:ext uri="{FF2B5EF4-FFF2-40B4-BE49-F238E27FC236}">
                <a16:creationId xmlns:a16="http://schemas.microsoft.com/office/drawing/2014/main" id="{911FC0E4-87A4-3E4F-B7B7-B6DA1CF6032C}"/>
              </a:ext>
            </a:extLst>
          </p:cNvPr>
          <p:cNvPicPr>
            <a:picLocks noChangeAspect="1"/>
          </p:cNvPicPr>
          <p:nvPr/>
        </p:nvPicPr>
        <p:blipFill rotWithShape="1">
          <a:blip r:embed="rId3">
            <a:extLst>
              <a:ext uri="{28A0092B-C50C-407E-A947-70E740481C1C}">
                <a14:useLocalDpi xmlns:a14="http://schemas.microsoft.com/office/drawing/2010/main" val="0"/>
              </a:ext>
            </a:extLst>
          </a:blip>
          <a:srcRect l="24966" r="9218" b="1"/>
          <a:stretch/>
        </p:blipFill>
        <p:spPr>
          <a:xfrm>
            <a:off x="2644363" y="10192"/>
            <a:ext cx="1684892" cy="2527967"/>
          </a:xfrm>
          <a:prstGeom prst="rect">
            <a:avLst/>
          </a:prstGeom>
        </p:spPr>
      </p:pic>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nstituto de Ciências Biomédicas USP"/>
          <p:cNvSpPr txBox="1">
            <a:spLocks noGrp="1"/>
          </p:cNvSpPr>
          <p:nvPr>
            <p:ph type="title"/>
          </p:nvPr>
        </p:nvSpPr>
        <p:spPr>
          <a:xfrm>
            <a:off x="2523593" y="1792558"/>
            <a:ext cx="2180555" cy="798105"/>
          </a:xfrm>
          <a:prstGeom prst="rect">
            <a:avLst/>
          </a:prstGeom>
        </p:spPr>
        <p:txBody>
          <a:bodyPr vert="horz" lIns="91440" tIns="45720" rIns="91440" bIns="45720" rtlCol="0" anchor="b">
            <a:normAutofit fontScale="90000"/>
          </a:bodyPr>
          <a:lstStyle>
            <a:lvl1pPr defTabSz="286258">
              <a:defRPr sz="3900"/>
            </a:lvl1pPr>
          </a:lstStyle>
          <a:p>
            <a:pPr algn="l" defTabSz="914400">
              <a:lnSpc>
                <a:spcPct val="90000"/>
              </a:lnSpc>
              <a:spcBef>
                <a:spcPct val="0"/>
              </a:spcBef>
            </a:pPr>
            <a:br>
              <a:rPr lang="en-US" sz="4200" kern="1200">
                <a:solidFill>
                  <a:schemeClr val="bg1"/>
                </a:solidFill>
                <a:latin typeface="+mj-lt"/>
                <a:ea typeface="+mj-ea"/>
                <a:cs typeface="+mj-cs"/>
              </a:rPr>
            </a:br>
            <a:br>
              <a:rPr lang="en-US" sz="4200" kern="1200">
                <a:solidFill>
                  <a:schemeClr val="bg1"/>
                </a:solidFill>
                <a:latin typeface="+mj-lt"/>
                <a:ea typeface="+mj-ea"/>
                <a:cs typeface="+mj-cs"/>
              </a:rPr>
            </a:br>
            <a:r>
              <a:rPr lang="en-US" sz="2000" kern="1200" err="1">
                <a:solidFill>
                  <a:schemeClr val="bg1"/>
                </a:solidFill>
                <a:latin typeface="+mj-lt"/>
                <a:ea typeface="+mj-ea"/>
                <a:cs typeface="+mj-cs"/>
              </a:rPr>
              <a:t>Profa</a:t>
            </a:r>
            <a:r>
              <a:rPr lang="en-US" sz="2000" kern="1200">
                <a:solidFill>
                  <a:schemeClr val="bg1"/>
                </a:solidFill>
                <a:latin typeface="+mj-lt"/>
                <a:ea typeface="+mj-ea"/>
                <a:cs typeface="+mj-cs"/>
              </a:rPr>
              <a:t>. Elisabete Vicente</a:t>
            </a:r>
            <a:br>
              <a:rPr lang="en-US" sz="2000" kern="1200">
                <a:solidFill>
                  <a:schemeClr val="bg1"/>
                </a:solidFill>
                <a:latin typeface="+mj-lt"/>
                <a:ea typeface="+mj-ea"/>
                <a:cs typeface="+mj-cs"/>
              </a:rPr>
            </a:br>
            <a:r>
              <a:rPr lang="en-US" sz="2000" kern="1200" err="1">
                <a:solidFill>
                  <a:schemeClr val="bg1"/>
                </a:solidFill>
                <a:latin typeface="+mj-lt"/>
                <a:ea typeface="+mj-ea"/>
                <a:cs typeface="+mj-cs"/>
              </a:rPr>
              <a:t>bevicent@usp.br</a:t>
            </a:r>
            <a:endParaRPr lang="en-US" sz="2000" kern="1200">
              <a:solidFill>
                <a:schemeClr val="bg1"/>
              </a:solidFill>
              <a:latin typeface="+mj-lt"/>
              <a:ea typeface="+mj-ea"/>
              <a:cs typeface="+mj-cs"/>
            </a:endParaRPr>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498044" y="335751"/>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Indústria Farmacêutica</a:t>
            </a:r>
            <a:endParaRPr lang="pt-BR" sz="24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6" name="Rectangle 5">
            <a:extLst>
              <a:ext uri="{FF2B5EF4-FFF2-40B4-BE49-F238E27FC236}">
                <a16:creationId xmlns:a16="http://schemas.microsoft.com/office/drawing/2014/main" id="{3CCABCAA-1676-CA41-8679-72262CD9F6FD}"/>
              </a:ext>
            </a:extLst>
          </p:cNvPr>
          <p:cNvSpPr/>
          <p:nvPr/>
        </p:nvSpPr>
        <p:spPr>
          <a:xfrm>
            <a:off x="3251" y="5833335"/>
            <a:ext cx="4374023" cy="707886"/>
          </a:xfrm>
          <a:prstGeom prst="rect">
            <a:avLst/>
          </a:prstGeom>
        </p:spPr>
        <p:txBody>
          <a:bodyPr wrap="square">
            <a:spAutoFit/>
          </a:bodyPr>
          <a:lstStyle/>
          <a:p>
            <a:r>
              <a:rPr lang="pt-BR" sz="2000" kern="1200">
                <a:solidFill>
                  <a:schemeClr val="bg1"/>
                </a:solidFill>
              </a:rPr>
              <a:t>Instituto de Ciências Biomédicas / USP</a:t>
            </a:r>
            <a:endParaRPr lang="pt-BR" sz="2000"/>
          </a:p>
        </p:txBody>
      </p:sp>
      <p:sp>
        <p:nvSpPr>
          <p:cNvPr id="13" name="TextBox 12">
            <a:extLst>
              <a:ext uri="{FF2B5EF4-FFF2-40B4-BE49-F238E27FC236}">
                <a16:creationId xmlns:a16="http://schemas.microsoft.com/office/drawing/2014/main" id="{CBC55695-B557-AA48-8AAE-D078886D097F}"/>
              </a:ext>
            </a:extLst>
          </p:cNvPr>
          <p:cNvSpPr txBox="1"/>
          <p:nvPr/>
        </p:nvSpPr>
        <p:spPr>
          <a:xfrm>
            <a:off x="160818" y="8549005"/>
            <a:ext cx="7941277" cy="318036"/>
          </a:xfrm>
          <a:prstGeom prst="rect">
            <a:avLst/>
          </a:prstGeom>
          <a:solidFill>
            <a:srgbClr val="FF93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t-BR" sz="1400" b="0" i="0" u="none" strike="noStrike" cap="none" spc="0" normalizeH="0" baseline="0">
                <a:ln>
                  <a:noFill/>
                </a:ln>
                <a:solidFill>
                  <a:srgbClr val="000000"/>
                </a:solidFill>
                <a:effectLst/>
                <a:uFillTx/>
                <a:latin typeface="+mn-lt"/>
                <a:ea typeface="Helvetica Neue Medium"/>
                <a:cs typeface="Helvetica Neue Medium"/>
                <a:sym typeface="Helvetica Neue Medium"/>
              </a:rPr>
              <a:t>Bibliografia </a:t>
            </a:r>
            <a:r>
              <a:rPr kumimoji="0" lang="pt-BR" sz="1400" b="0" i="0" u="none" strike="noStrike" cap="none" spc="0" normalizeH="0" baseline="0" err="1">
                <a:ln>
                  <a:noFill/>
                </a:ln>
                <a:solidFill>
                  <a:srgbClr val="000000"/>
                </a:solidFill>
                <a:effectLst/>
                <a:uFillTx/>
                <a:latin typeface="+mn-lt"/>
                <a:ea typeface="Helvetica Neue Medium"/>
                <a:cs typeface="Helvetica Neue Medium"/>
                <a:sym typeface="Helvetica Neue Medium"/>
              </a:rPr>
              <a:t>Proncipal</a:t>
            </a:r>
            <a:r>
              <a:rPr kumimoji="0" lang="pt-BR" sz="1400" b="0" i="0" u="none" strike="noStrike" cap="none" spc="0" normalizeH="0" baseline="0">
                <a:ln>
                  <a:noFill/>
                </a:ln>
                <a:solidFill>
                  <a:srgbClr val="000000"/>
                </a:solidFill>
                <a:effectLst/>
                <a:uFillTx/>
                <a:latin typeface="+mn-lt"/>
                <a:ea typeface="Helvetica Neue Medium"/>
                <a:cs typeface="Helvetica Neue Medium"/>
                <a:sym typeface="Helvetica Neue Medium"/>
              </a:rPr>
              <a:t> : Microbiologia de </a:t>
            </a:r>
            <a:r>
              <a:rPr kumimoji="0" lang="pt-BR" sz="1400" b="0" i="0" u="none" strike="noStrike" cap="none" spc="0" normalizeH="0" baseline="0" err="1">
                <a:ln>
                  <a:noFill/>
                </a:ln>
                <a:solidFill>
                  <a:srgbClr val="000000"/>
                </a:solidFill>
                <a:effectLst/>
                <a:uFillTx/>
                <a:latin typeface="+mn-lt"/>
                <a:ea typeface="Helvetica Neue Medium"/>
                <a:cs typeface="Helvetica Neue Medium"/>
                <a:sym typeface="Helvetica Neue Medium"/>
              </a:rPr>
              <a:t>Brock</a:t>
            </a:r>
            <a:r>
              <a:rPr kumimoji="0" lang="pt-BR" sz="1400" b="0" i="0" u="none" strike="noStrike" cap="none" spc="0" normalizeH="0" baseline="0">
                <a:ln>
                  <a:noFill/>
                </a:ln>
                <a:solidFill>
                  <a:srgbClr val="000000"/>
                </a:solidFill>
                <a:effectLst/>
                <a:uFillTx/>
                <a:latin typeface="+mn-lt"/>
                <a:ea typeface="Helvetica Neue Medium"/>
                <a:cs typeface="Helvetica Neue Medium"/>
                <a:sym typeface="Helvetica Neue Medium"/>
              </a:rPr>
              <a:t>, 14ª. Ed., 2014 – </a:t>
            </a:r>
            <a:r>
              <a:rPr kumimoji="0" lang="pt-BR" sz="1400" b="0" i="0" u="none" strike="noStrike" cap="none" spc="0" normalizeH="0" baseline="0" err="1">
                <a:ln>
                  <a:noFill/>
                </a:ln>
                <a:solidFill>
                  <a:srgbClr val="000000"/>
                </a:solidFill>
                <a:effectLst/>
                <a:uFillTx/>
                <a:latin typeface="+mn-lt"/>
                <a:ea typeface="Helvetica Neue Medium"/>
                <a:cs typeface="Helvetica Neue Medium"/>
                <a:sym typeface="Helvetica Neue Medium"/>
              </a:rPr>
              <a:t>Cap</a:t>
            </a:r>
            <a:r>
              <a:rPr kumimoji="0" lang="pt-BR" sz="1400" b="0" i="0" u="none" strike="noStrike" cap="none" spc="0" normalizeH="0" baseline="0">
                <a:ln>
                  <a:noFill/>
                </a:ln>
                <a:solidFill>
                  <a:srgbClr val="000000"/>
                </a:solidFill>
                <a:effectLst/>
                <a:uFillTx/>
                <a:latin typeface="+mn-lt"/>
                <a:ea typeface="Helvetica Neue Medium"/>
                <a:cs typeface="Helvetica Neue Medium"/>
                <a:sym typeface="Helvetica Neue Medium"/>
              </a:rPr>
              <a:t> 27. Microbiologia Diagnostica.</a:t>
            </a:r>
          </a:p>
        </p:txBody>
      </p:sp>
      <p:sp>
        <p:nvSpPr>
          <p:cNvPr id="16" name="4.2. Indústria Química:…">
            <a:extLst>
              <a:ext uri="{FF2B5EF4-FFF2-40B4-BE49-F238E27FC236}">
                <a16:creationId xmlns:a16="http://schemas.microsoft.com/office/drawing/2014/main" id="{5FD80FB7-388A-8D4C-8ACF-97AD6FC8B15C}"/>
              </a:ext>
            </a:extLst>
          </p:cNvPr>
          <p:cNvSpPr txBox="1"/>
          <p:nvPr/>
        </p:nvSpPr>
        <p:spPr>
          <a:xfrm>
            <a:off x="4528438" y="1208256"/>
            <a:ext cx="8042734" cy="1235315"/>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b="1" kern="1200" dirty="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b="1" kern="1200" dirty="0">
              <a:solidFill>
                <a:schemeClr val="tx1"/>
              </a:solidFill>
              <a:latin typeface="+mn-lt"/>
              <a:ea typeface="+mn-ea"/>
              <a:cs typeface="+mn-cs"/>
            </a:endParaRPr>
          </a:p>
          <a:p>
            <a:pPr marL="571500" indent="-342900" algn="l" defTabSz="914400" hangingPunct="1">
              <a:lnSpc>
                <a:spcPct val="90000"/>
              </a:lnSpc>
              <a:spcBef>
                <a:spcPts val="400"/>
              </a:spcBef>
              <a:buAutoNum type="arabicPeriod"/>
              <a:defRPr sz="1800">
                <a:uFill>
                  <a:solidFill>
                    <a:srgbClr val="99403D"/>
                  </a:solidFill>
                </a:uFill>
                <a:latin typeface="Calibri"/>
                <a:ea typeface="Calibri"/>
                <a:cs typeface="Calibri"/>
                <a:sym typeface="Calibri"/>
              </a:defRPr>
            </a:pPr>
            <a:r>
              <a:rPr lang="pt-BR" b="1" kern="1200" dirty="0">
                <a:solidFill>
                  <a:schemeClr val="tx1"/>
                </a:solidFill>
                <a:latin typeface="+mn-lt"/>
                <a:ea typeface="+mn-ea"/>
                <a:cs typeface="+mn-cs"/>
              </a:rPr>
              <a:t>Diagnóstico das doenças infecciosas</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kern="1200" dirty="0">
                <a:solidFill>
                  <a:schemeClr val="tx1"/>
                </a:solidFill>
                <a:latin typeface="+mn-lt"/>
                <a:ea typeface="+mn-ea"/>
                <a:cs typeface="+mn-cs"/>
              </a:rPr>
              <a:t> . Os laboratórios </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kern="1200" dirty="0">
                <a:solidFill>
                  <a:schemeClr val="tx1"/>
                </a:solidFill>
                <a:latin typeface="+mn-lt"/>
                <a:ea typeface="+mn-ea"/>
                <a:cs typeface="+mn-cs"/>
              </a:rPr>
              <a:t> . Os tipos de Análises </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b="1" kern="1200" dirty="0">
              <a:solidFill>
                <a:schemeClr val="tx1"/>
              </a:solidFill>
              <a:latin typeface="+mn-lt"/>
              <a:ea typeface="+mn-ea"/>
              <a:cs typeface="+mn-cs"/>
            </a:endParaRPr>
          </a:p>
          <a:p>
            <a:pPr algn="l" defTabSz="914400" hangingPunct="1">
              <a:lnSpc>
                <a:spcPct val="90000"/>
              </a:lnSpc>
              <a:spcBef>
                <a:spcPts val="400"/>
              </a:spcBef>
              <a:defRPr sz="1800" b="1">
                <a:uFill>
                  <a:solidFill>
                    <a:srgbClr val="FF2600"/>
                  </a:solidFill>
                </a:uFill>
                <a:latin typeface="Calibri"/>
                <a:ea typeface="Calibri"/>
                <a:cs typeface="Calibri"/>
                <a:sym typeface="Calibri"/>
              </a:defRPr>
            </a:pPr>
            <a:endParaRPr lang="pt-BR" kern="1200" dirty="0">
              <a:solidFill>
                <a:schemeClr val="tx1"/>
              </a:solidFill>
              <a:uFill>
                <a:solidFill>
                  <a:srgbClr val="FF2600"/>
                </a:solidFill>
              </a:uFill>
              <a:latin typeface="+mn-lt"/>
              <a:ea typeface="+mn-ea"/>
              <a:cs typeface="+mn-cs"/>
            </a:endParaRPr>
          </a:p>
        </p:txBody>
      </p:sp>
    </p:spTree>
    <p:extLst>
      <p:ext uri="{BB962C8B-B14F-4D97-AF65-F5344CB8AC3E}">
        <p14:creationId xmlns:p14="http://schemas.microsoft.com/office/powerpoint/2010/main" val="339078376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A0A00A34-0F52-BA4C-9EB6-5AB6F6F7C202}"/>
              </a:ext>
            </a:extLst>
          </p:cNvPr>
          <p:cNvSpPr txBox="1">
            <a:spLocks noChangeArrowheads="1"/>
          </p:cNvSpPr>
          <p:nvPr/>
        </p:nvSpPr>
        <p:spPr bwMode="auto">
          <a:xfrm>
            <a:off x="500912" y="991745"/>
            <a:ext cx="8338859" cy="650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0623"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3200" b="1" dirty="0">
                <a:solidFill>
                  <a:srgbClr val="000000"/>
                </a:solidFill>
              </a:rPr>
              <a:t>ELISA</a:t>
            </a:r>
            <a:r>
              <a:rPr lang="pt-BR" altLang="en-US" sz="5676" b="1" dirty="0">
                <a:solidFill>
                  <a:srgbClr val="000000"/>
                </a:solidFill>
              </a:rPr>
              <a:t> </a:t>
            </a:r>
            <a:r>
              <a:rPr lang="pt-BR" altLang="en-US" sz="2580" b="1" dirty="0">
                <a:solidFill>
                  <a:srgbClr val="000000"/>
                </a:solidFill>
              </a:rPr>
              <a:t>(</a:t>
            </a:r>
            <a:r>
              <a:rPr lang="pt-BR" altLang="en-US" sz="2580" b="1" dirty="0" err="1">
                <a:solidFill>
                  <a:srgbClr val="000000"/>
                </a:solidFill>
              </a:rPr>
              <a:t>Enzyme-linked</a:t>
            </a:r>
            <a:r>
              <a:rPr lang="pt-BR" altLang="en-US" sz="2580" b="1" dirty="0">
                <a:solidFill>
                  <a:srgbClr val="000000"/>
                </a:solidFill>
              </a:rPr>
              <a:t> </a:t>
            </a:r>
            <a:r>
              <a:rPr lang="pt-BR" altLang="en-US" sz="2000" b="1" dirty="0" err="1">
                <a:solidFill>
                  <a:srgbClr val="000000"/>
                </a:solidFill>
              </a:rPr>
              <a:t>Immunosorbent</a:t>
            </a:r>
            <a:r>
              <a:rPr lang="pt-BR" altLang="en-US" sz="2580" b="1" dirty="0">
                <a:solidFill>
                  <a:srgbClr val="000000"/>
                </a:solidFill>
              </a:rPr>
              <a:t> </a:t>
            </a:r>
            <a:r>
              <a:rPr lang="pt-BR" altLang="en-US" sz="2580" b="1" dirty="0" err="1">
                <a:solidFill>
                  <a:srgbClr val="000000"/>
                </a:solidFill>
              </a:rPr>
              <a:t>Assay</a:t>
            </a:r>
            <a:r>
              <a:rPr lang="pt-BR" altLang="en-US" sz="2580" b="1" dirty="0">
                <a:solidFill>
                  <a:srgbClr val="000000"/>
                </a:solidFill>
              </a:rPr>
              <a:t>)</a:t>
            </a:r>
            <a:br>
              <a:rPr lang="pt-BR" altLang="en-US" sz="2580" b="1" dirty="0">
                <a:solidFill>
                  <a:srgbClr val="000000"/>
                </a:solidFill>
              </a:rPr>
            </a:br>
            <a:endParaRPr lang="pt-BR" altLang="en-US" sz="2580" b="1" dirty="0">
              <a:solidFill>
                <a:srgbClr val="000000"/>
              </a:solidFill>
            </a:endParaRPr>
          </a:p>
        </p:txBody>
      </p:sp>
      <p:sp>
        <p:nvSpPr>
          <p:cNvPr id="12290" name="Text Box 2">
            <a:extLst>
              <a:ext uri="{FF2B5EF4-FFF2-40B4-BE49-F238E27FC236}">
                <a16:creationId xmlns:a16="http://schemas.microsoft.com/office/drawing/2014/main" id="{F6830E8F-A857-5043-BFBB-2247F9D2E1AB}"/>
              </a:ext>
            </a:extLst>
          </p:cNvPr>
          <p:cNvSpPr txBox="1">
            <a:spLocks noChangeArrowheads="1"/>
          </p:cNvSpPr>
          <p:nvPr/>
        </p:nvSpPr>
        <p:spPr bwMode="auto">
          <a:xfrm>
            <a:off x="274475" y="1893859"/>
            <a:ext cx="12304892" cy="7611648"/>
          </a:xfrm>
          <a:prstGeom prst="rect">
            <a:avLst/>
          </a:prstGeom>
          <a:solidFill>
            <a:srgbClr val="FFFF99"/>
          </a:solidFill>
          <a:ln>
            <a:noFill/>
          </a:ln>
          <a:effectLst/>
        </p:spPr>
        <p:txBody>
          <a:bodyPr lIns="0" tIns="36690" rIns="0" bIns="0"/>
          <a:lstStyle>
            <a:lvl1pPr marL="104775">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1pPr>
            <a:lvl2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2pPr>
            <a:lvl3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3pPr>
            <a:lvl4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4pPr>
            <a:lvl5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9pPr>
          </a:lstStyle>
          <a:p>
            <a:pPr>
              <a:lnSpc>
                <a:spcPct val="93000"/>
              </a:lnSpc>
              <a:spcBef>
                <a:spcPts val="774"/>
              </a:spcBef>
              <a:buSzPct val="45000"/>
              <a:defRPr/>
            </a:pPr>
            <a:r>
              <a:rPr lang="pt-BR" altLang="en-US" b="1" dirty="0">
                <a:solidFill>
                  <a:srgbClr val="000000"/>
                </a:solidFill>
              </a:rPr>
              <a:t>ELISA</a:t>
            </a:r>
            <a:r>
              <a:rPr lang="pt-BR" altLang="en-US" dirty="0">
                <a:solidFill>
                  <a:srgbClr val="000000"/>
                </a:solidFill>
              </a:rPr>
              <a:t> é uma técnica imunoenzimática (também considerada sorológica) de</a:t>
            </a:r>
          </a:p>
          <a:p>
            <a:pPr>
              <a:lnSpc>
                <a:spcPct val="93000"/>
              </a:lnSpc>
              <a:spcBef>
                <a:spcPts val="774"/>
              </a:spcBef>
              <a:buSzPct val="45000"/>
              <a:defRPr/>
            </a:pPr>
            <a:r>
              <a:rPr lang="pt-BR" altLang="en-US" dirty="0">
                <a:solidFill>
                  <a:srgbClr val="000000"/>
                </a:solidFill>
              </a:rPr>
              <a:t>     grande valor diagnóstico, muito empregada nos dias atuais. </a:t>
            </a:r>
          </a:p>
          <a:p>
            <a:pPr>
              <a:lnSpc>
                <a:spcPct val="93000"/>
              </a:lnSpc>
              <a:spcBef>
                <a:spcPts val="774"/>
              </a:spcBef>
              <a:buSzPct val="45000"/>
              <a:defRPr/>
            </a:pPr>
            <a:r>
              <a:rPr lang="pt-BR" altLang="en-US" dirty="0">
                <a:solidFill>
                  <a:srgbClr val="000000"/>
                </a:solidFill>
              </a:rPr>
              <a:t>     Pode ser usada para dosagem de  </a:t>
            </a:r>
            <a:r>
              <a:rPr lang="pt-BR" altLang="en-US" b="1" dirty="0">
                <a:solidFill>
                  <a:srgbClr val="000000"/>
                </a:solidFill>
              </a:rPr>
              <a:t>Anticorpos</a:t>
            </a:r>
            <a:r>
              <a:rPr lang="pt-BR" altLang="en-US" dirty="0">
                <a:solidFill>
                  <a:srgbClr val="000000"/>
                </a:solidFill>
              </a:rPr>
              <a:t> no soro do paciente,     	particularmente importante em </a:t>
            </a:r>
            <a:r>
              <a:rPr lang="pt-BR" altLang="en-US" u="sng" dirty="0">
                <a:solidFill>
                  <a:srgbClr val="000000"/>
                </a:solidFill>
              </a:rPr>
              <a:t>dois casos</a:t>
            </a:r>
            <a:r>
              <a:rPr lang="pt-BR" altLang="en-US" dirty="0">
                <a:solidFill>
                  <a:srgbClr val="000000"/>
                </a:solidFill>
              </a:rPr>
              <a:t>: </a:t>
            </a:r>
          </a:p>
          <a:p>
            <a:pPr>
              <a:lnSpc>
                <a:spcPct val="93000"/>
              </a:lnSpc>
              <a:spcBef>
                <a:spcPts val="774"/>
              </a:spcBef>
              <a:buSzPct val="45000"/>
              <a:defRPr/>
            </a:pPr>
            <a:endParaRPr lang="pt-BR" altLang="en-US" sz="2800" dirty="0">
              <a:solidFill>
                <a:srgbClr val="000000"/>
              </a:solidFill>
            </a:endParaRPr>
          </a:p>
          <a:p>
            <a:pPr>
              <a:lnSpc>
                <a:spcPct val="93000"/>
              </a:lnSpc>
              <a:spcBef>
                <a:spcPts val="774"/>
              </a:spcBef>
              <a:buSzPct val="45000"/>
              <a:defRPr/>
            </a:pPr>
            <a:endParaRPr lang="pt-BR" altLang="en-US" dirty="0">
              <a:solidFill>
                <a:srgbClr val="000000"/>
              </a:solidFill>
            </a:endParaRPr>
          </a:p>
          <a:p>
            <a:pPr>
              <a:lnSpc>
                <a:spcPct val="93000"/>
              </a:lnSpc>
              <a:spcBef>
                <a:spcPts val="774"/>
              </a:spcBef>
              <a:buSzPct val="45000"/>
              <a:defRPr/>
            </a:pPr>
            <a:endParaRPr lang="pt-BR" altLang="en-US" dirty="0">
              <a:solidFill>
                <a:srgbClr val="000000"/>
              </a:solidFill>
            </a:endParaRPr>
          </a:p>
        </p:txBody>
      </p:sp>
      <p:sp>
        <p:nvSpPr>
          <p:cNvPr id="4" name="Text Box 1">
            <a:extLst>
              <a:ext uri="{FF2B5EF4-FFF2-40B4-BE49-F238E27FC236}">
                <a16:creationId xmlns:a16="http://schemas.microsoft.com/office/drawing/2014/main" id="{1869D6E5-490E-234C-8D81-82AB20BADC9E}"/>
              </a:ext>
            </a:extLst>
          </p:cNvPr>
          <p:cNvSpPr txBox="1">
            <a:spLocks noChangeArrowheads="1"/>
          </p:cNvSpPr>
          <p:nvPr/>
        </p:nvSpPr>
        <p:spPr bwMode="auto">
          <a:xfrm>
            <a:off x="561152" y="-50688"/>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
        <p:nvSpPr>
          <p:cNvPr id="5" name="Text Box 2">
            <a:extLst>
              <a:ext uri="{FF2B5EF4-FFF2-40B4-BE49-F238E27FC236}">
                <a16:creationId xmlns:a16="http://schemas.microsoft.com/office/drawing/2014/main" id="{CBBF3C0F-8C23-1645-855E-4FC3C4AC8229}"/>
              </a:ext>
            </a:extLst>
          </p:cNvPr>
          <p:cNvSpPr txBox="1">
            <a:spLocks noChangeArrowheads="1"/>
          </p:cNvSpPr>
          <p:nvPr/>
        </p:nvSpPr>
        <p:spPr bwMode="auto">
          <a:xfrm>
            <a:off x="500912" y="7419755"/>
            <a:ext cx="11896651" cy="1823769"/>
          </a:xfrm>
          <a:prstGeom prst="rect">
            <a:avLst/>
          </a:prstGeom>
          <a:solidFill>
            <a:schemeClr val="accent6">
              <a:lumMod val="20000"/>
              <a:lumOff val="80000"/>
            </a:schemeClr>
          </a:solidFill>
          <a:ln>
            <a:noFill/>
          </a:ln>
          <a:effectLst/>
        </p:spPr>
        <p:txBody>
          <a:bodyPr lIns="0" tIns="36690" rIns="0" bIns="0"/>
          <a:lstStyle>
            <a:lvl1pPr marL="104775">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1pPr>
            <a:lvl2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2pPr>
            <a:lvl3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3pPr>
            <a:lvl4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4pPr>
            <a:lvl5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9pPr>
          </a:lstStyle>
          <a:p>
            <a:pPr>
              <a:lnSpc>
                <a:spcPct val="93000"/>
              </a:lnSpc>
              <a:spcBef>
                <a:spcPts val="774"/>
              </a:spcBef>
              <a:buSzPct val="45000"/>
              <a:defRPr/>
            </a:pPr>
            <a:endParaRPr lang="pt-BR" altLang="en-US" sz="3200">
              <a:solidFill>
                <a:srgbClr val="000000"/>
              </a:solidFill>
            </a:endParaRPr>
          </a:p>
          <a:p>
            <a:pPr marL="133123" algn="l">
              <a:lnSpc>
                <a:spcPct val="93000"/>
              </a:lnSpc>
              <a:spcBef>
                <a:spcPts val="774"/>
              </a:spcBef>
              <a:buClr>
                <a:srgbClr val="000000"/>
              </a:buClr>
              <a:buSzPct val="45000"/>
              <a:defRPr/>
            </a:pPr>
            <a:r>
              <a:rPr lang="pt-BR" altLang="en-US" b="1">
                <a:solidFill>
                  <a:srgbClr val="22228B"/>
                </a:solidFill>
                <a:latin typeface="Webdings" pitchFamily="2" charset="2"/>
              </a:rPr>
              <a:t>a</a:t>
            </a:r>
            <a:r>
              <a:rPr lang="pt-BR" altLang="en-US" b="1">
                <a:solidFill>
                  <a:srgbClr val="000000"/>
                </a:solidFill>
              </a:rPr>
              <a:t>Pesquisa de </a:t>
            </a:r>
            <a:r>
              <a:rPr lang="pt-BR" altLang="en-US" b="1">
                <a:solidFill>
                  <a:srgbClr val="0432FF"/>
                </a:solidFill>
              </a:rPr>
              <a:t>Exotoxinas microbianas </a:t>
            </a:r>
            <a:r>
              <a:rPr lang="pt-BR" altLang="en-US">
                <a:solidFill>
                  <a:srgbClr val="000000"/>
                </a:solidFill>
              </a:rPr>
              <a:t>circulantes no </a:t>
            </a:r>
            <a:r>
              <a:rPr lang="pt-BR" altLang="en-US" b="1">
                <a:solidFill>
                  <a:srgbClr val="000000"/>
                </a:solidFill>
              </a:rPr>
              <a:t>sangue</a:t>
            </a:r>
            <a:r>
              <a:rPr lang="pt-BR" altLang="en-US">
                <a:solidFill>
                  <a:srgbClr val="000000"/>
                </a:solidFill>
              </a:rPr>
              <a:t> e </a:t>
            </a:r>
            <a:r>
              <a:rPr lang="pt-BR" altLang="en-US" b="1">
                <a:solidFill>
                  <a:srgbClr val="000000"/>
                </a:solidFill>
              </a:rPr>
              <a:t>soro</a:t>
            </a:r>
            <a:r>
              <a:rPr lang="pt-BR" altLang="en-US">
                <a:solidFill>
                  <a:srgbClr val="000000"/>
                </a:solidFill>
              </a:rPr>
              <a:t> do paciente.</a:t>
            </a:r>
          </a:p>
          <a:p>
            <a:pPr>
              <a:lnSpc>
                <a:spcPct val="93000"/>
              </a:lnSpc>
              <a:spcBef>
                <a:spcPts val="774"/>
              </a:spcBef>
              <a:buSzPct val="45000"/>
              <a:defRPr/>
            </a:pPr>
            <a:endParaRPr lang="pt-BR" altLang="en-US">
              <a:solidFill>
                <a:srgbClr val="000000"/>
              </a:solidFill>
            </a:endParaRPr>
          </a:p>
          <a:p>
            <a:pPr>
              <a:lnSpc>
                <a:spcPct val="93000"/>
              </a:lnSpc>
              <a:spcBef>
                <a:spcPts val="774"/>
              </a:spcBef>
              <a:buSzPct val="45000"/>
              <a:defRPr/>
            </a:pPr>
            <a:endParaRPr lang="pt-BR" altLang="en-US">
              <a:solidFill>
                <a:srgbClr val="000000"/>
              </a:solidFill>
            </a:endParaRPr>
          </a:p>
          <a:p>
            <a:pPr>
              <a:lnSpc>
                <a:spcPct val="93000"/>
              </a:lnSpc>
              <a:spcBef>
                <a:spcPts val="774"/>
              </a:spcBef>
              <a:buSzPct val="45000"/>
              <a:defRPr/>
            </a:pPr>
            <a:endParaRPr lang="pt-BR" altLang="en-US">
              <a:solidFill>
                <a:srgbClr val="000000"/>
              </a:solidFill>
            </a:endParaRPr>
          </a:p>
          <a:p>
            <a:pPr>
              <a:lnSpc>
                <a:spcPct val="93000"/>
              </a:lnSpc>
              <a:spcBef>
                <a:spcPts val="774"/>
              </a:spcBef>
              <a:buSzPct val="45000"/>
              <a:defRPr/>
            </a:pPr>
            <a:endParaRPr lang="pt-BR" altLang="en-US">
              <a:solidFill>
                <a:srgbClr val="000000"/>
              </a:solidFill>
            </a:endParaRPr>
          </a:p>
          <a:p>
            <a:pPr>
              <a:lnSpc>
                <a:spcPct val="93000"/>
              </a:lnSpc>
              <a:spcBef>
                <a:spcPts val="774"/>
              </a:spcBef>
              <a:buSzPct val="45000"/>
              <a:defRPr/>
            </a:pPr>
            <a:endParaRPr lang="pt-BR" altLang="en-US">
              <a:solidFill>
                <a:srgbClr val="000000"/>
              </a:solidFill>
            </a:endParaRPr>
          </a:p>
        </p:txBody>
      </p:sp>
      <p:sp>
        <p:nvSpPr>
          <p:cNvPr id="6" name="Text Box 2">
            <a:extLst>
              <a:ext uri="{FF2B5EF4-FFF2-40B4-BE49-F238E27FC236}">
                <a16:creationId xmlns:a16="http://schemas.microsoft.com/office/drawing/2014/main" id="{85A58416-D1E5-9D49-8C6F-AB061DAE55EF}"/>
              </a:ext>
            </a:extLst>
          </p:cNvPr>
          <p:cNvSpPr txBox="1">
            <a:spLocks noChangeArrowheads="1"/>
          </p:cNvSpPr>
          <p:nvPr/>
        </p:nvSpPr>
        <p:spPr bwMode="auto">
          <a:xfrm>
            <a:off x="425433" y="3956351"/>
            <a:ext cx="11972130" cy="3201421"/>
          </a:xfrm>
          <a:prstGeom prst="rect">
            <a:avLst/>
          </a:prstGeom>
          <a:solidFill>
            <a:schemeClr val="accent5">
              <a:lumMod val="20000"/>
              <a:lumOff val="80000"/>
            </a:schemeClr>
          </a:solidFill>
          <a:ln>
            <a:noFill/>
          </a:ln>
          <a:effectLst/>
        </p:spPr>
        <p:txBody>
          <a:bodyPr lIns="0" tIns="36690" rIns="0" bIns="0"/>
          <a:lstStyle>
            <a:lvl1pPr marL="104775">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1pPr>
            <a:lvl2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2pPr>
            <a:lvl3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3pPr>
            <a:lvl4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4pPr>
            <a:lvl5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9pPr>
          </a:lstStyle>
          <a:p>
            <a:pPr algn="l">
              <a:lnSpc>
                <a:spcPct val="93000"/>
              </a:lnSpc>
              <a:spcBef>
                <a:spcPts val="774"/>
              </a:spcBef>
              <a:buSzPct val="45000"/>
              <a:defRPr/>
            </a:pPr>
            <a:r>
              <a:rPr lang="pt-BR" altLang="en-US" sz="3200" b="1" dirty="0">
                <a:solidFill>
                  <a:srgbClr val="22228B"/>
                </a:solidFill>
                <a:latin typeface="Webdings" pitchFamily="2" charset="2"/>
              </a:rPr>
              <a:t>a </a:t>
            </a:r>
            <a:r>
              <a:rPr lang="pt-BR" altLang="en-US" sz="2800" b="1" dirty="0">
                <a:solidFill>
                  <a:srgbClr val="000000"/>
                </a:solidFill>
              </a:rPr>
              <a:t>Pesquisa  de </a:t>
            </a:r>
            <a:r>
              <a:rPr lang="pt-BR" altLang="en-US" sz="2800" b="1" u="sng" dirty="0">
                <a:solidFill>
                  <a:srgbClr val="0432FF"/>
                </a:solidFill>
              </a:rPr>
              <a:t>bactérias não cultiváveis</a:t>
            </a:r>
            <a:r>
              <a:rPr lang="pt-BR" altLang="en-US" sz="2800" b="1" dirty="0">
                <a:solidFill>
                  <a:srgbClr val="000000"/>
                </a:solidFill>
              </a:rPr>
              <a:t> </a:t>
            </a:r>
            <a:r>
              <a:rPr lang="pt-BR" altLang="en-US" sz="2800" b="1" i="1" dirty="0">
                <a:solidFill>
                  <a:srgbClr val="000000"/>
                </a:solidFill>
              </a:rPr>
              <a:t>in vitro</a:t>
            </a:r>
            <a:r>
              <a:rPr lang="pt-BR" altLang="en-US" sz="2800" dirty="0">
                <a:solidFill>
                  <a:srgbClr val="000000"/>
                </a:solidFill>
              </a:rPr>
              <a:t>, como</a:t>
            </a:r>
            <a:r>
              <a:rPr lang="pt-BR" altLang="en-US" dirty="0">
                <a:solidFill>
                  <a:srgbClr val="000000"/>
                </a:solidFill>
              </a:rPr>
              <a:t>: </a:t>
            </a:r>
          </a:p>
          <a:p>
            <a:pPr algn="l">
              <a:lnSpc>
                <a:spcPct val="93000"/>
              </a:lnSpc>
              <a:spcBef>
                <a:spcPts val="774"/>
              </a:spcBef>
              <a:buSzPct val="45000"/>
              <a:defRPr/>
            </a:pPr>
            <a:r>
              <a:rPr lang="pt-BR" altLang="en-US" dirty="0">
                <a:solidFill>
                  <a:srgbClr val="000000"/>
                </a:solidFill>
              </a:rPr>
              <a:t>	</a:t>
            </a:r>
            <a:r>
              <a:rPr lang="pt-BR" altLang="en-US" dirty="0">
                <a:solidFill>
                  <a:srgbClr val="7030A0"/>
                </a:solidFill>
              </a:rPr>
              <a:t>- </a:t>
            </a:r>
            <a:r>
              <a:rPr lang="pt-BR" altLang="en-US" b="1" i="1" dirty="0">
                <a:solidFill>
                  <a:srgbClr val="C00000"/>
                </a:solidFill>
              </a:rPr>
              <a:t>Riquétsias</a:t>
            </a:r>
            <a:r>
              <a:rPr lang="pt-BR" altLang="en-US" b="1" dirty="0">
                <a:solidFill>
                  <a:srgbClr val="C00000"/>
                </a:solidFill>
              </a:rPr>
              <a:t>,</a:t>
            </a:r>
          </a:p>
          <a:p>
            <a:pPr algn="l">
              <a:lnSpc>
                <a:spcPct val="93000"/>
              </a:lnSpc>
              <a:spcBef>
                <a:spcPts val="774"/>
              </a:spcBef>
              <a:buSzPct val="45000"/>
              <a:defRPr/>
            </a:pPr>
            <a:r>
              <a:rPr lang="pt-BR" altLang="en-US" b="1" dirty="0">
                <a:solidFill>
                  <a:srgbClr val="C00000"/>
                </a:solidFill>
              </a:rPr>
              <a:t>	- Algumas bactérias que causam DST</a:t>
            </a:r>
          </a:p>
          <a:p>
            <a:pPr algn="l">
              <a:lnSpc>
                <a:spcPct val="93000"/>
              </a:lnSpc>
              <a:spcBef>
                <a:spcPts val="774"/>
              </a:spcBef>
              <a:buSzPct val="45000"/>
              <a:defRPr/>
            </a:pPr>
            <a:endParaRPr lang="pt-BR" altLang="en-US" sz="800" dirty="0">
              <a:solidFill>
                <a:srgbClr val="22228B"/>
              </a:solidFill>
            </a:endParaRPr>
          </a:p>
          <a:p>
            <a:pPr algn="just">
              <a:lnSpc>
                <a:spcPct val="93000"/>
              </a:lnSpc>
              <a:spcBef>
                <a:spcPts val="774"/>
              </a:spcBef>
              <a:buSzPct val="45000"/>
              <a:defRPr/>
            </a:pPr>
            <a:r>
              <a:rPr lang="pt-BR" altLang="en-US" dirty="0">
                <a:solidFill>
                  <a:srgbClr val="000000"/>
                </a:solidFill>
              </a:rPr>
              <a:t>  Para esta finalidade, é necessário que o nível de anticorpos específicos seja dosada   	 </a:t>
            </a:r>
            <a:r>
              <a:rPr lang="pt-BR" altLang="en-US" u="sng" dirty="0">
                <a:solidFill>
                  <a:srgbClr val="000000"/>
                </a:solidFill>
              </a:rPr>
              <a:t>no início</a:t>
            </a:r>
            <a:r>
              <a:rPr lang="pt-BR" altLang="en-US" dirty="0">
                <a:solidFill>
                  <a:srgbClr val="000000"/>
                </a:solidFill>
              </a:rPr>
              <a:t> (antes do início da antibióticoterapia) e </a:t>
            </a:r>
            <a:r>
              <a:rPr lang="pt-BR" altLang="en-US" u="sng" dirty="0">
                <a:solidFill>
                  <a:srgbClr val="000000"/>
                </a:solidFill>
              </a:rPr>
              <a:t>após duas semanas da doença</a:t>
            </a:r>
            <a:r>
              <a:rPr lang="pt-BR" altLang="en-US" dirty="0">
                <a:solidFill>
                  <a:srgbClr val="000000"/>
                </a:solidFill>
              </a:rPr>
              <a:t>, para se verificar a ocorrência de aumento nos títulos séricos.</a:t>
            </a:r>
          </a:p>
          <a:p>
            <a:pPr>
              <a:lnSpc>
                <a:spcPct val="93000"/>
              </a:lnSpc>
              <a:spcBef>
                <a:spcPts val="774"/>
              </a:spcBef>
              <a:buSzPct val="45000"/>
              <a:defRPr/>
            </a:pPr>
            <a:endParaRPr lang="pt-BR" altLang="en-US" dirty="0">
              <a:solidFill>
                <a:srgbClr val="000000"/>
              </a:solidFill>
            </a:endParaRPr>
          </a:p>
          <a:p>
            <a:pPr>
              <a:lnSpc>
                <a:spcPct val="93000"/>
              </a:lnSpc>
              <a:spcBef>
                <a:spcPts val="774"/>
              </a:spcBef>
              <a:buSzPct val="45000"/>
              <a:defRPr/>
            </a:pPr>
            <a:endParaRPr lang="pt-BR" altLang="en-US" dirty="0">
              <a:solidFill>
                <a:srgbClr val="000000"/>
              </a:solidFill>
            </a:endParaRPr>
          </a:p>
        </p:txBody>
      </p:sp>
    </p:spTree>
    <p:extLst>
      <p:ext uri="{BB962C8B-B14F-4D97-AF65-F5344CB8AC3E}">
        <p14:creationId xmlns:p14="http://schemas.microsoft.com/office/powerpoint/2010/main" val="4503280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1E307E22-91F6-9644-AC93-39B7A090FB5D}"/>
              </a:ext>
            </a:extLst>
          </p:cNvPr>
          <p:cNvSpPr txBox="1">
            <a:spLocks noChangeArrowheads="1"/>
          </p:cNvSpPr>
          <p:nvPr/>
        </p:nvSpPr>
        <p:spPr bwMode="auto">
          <a:xfrm>
            <a:off x="649218" y="258560"/>
            <a:ext cx="11610111"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
        <p:nvSpPr>
          <p:cNvPr id="14338" name="Text Box 2">
            <a:extLst>
              <a:ext uri="{FF2B5EF4-FFF2-40B4-BE49-F238E27FC236}">
                <a16:creationId xmlns:a16="http://schemas.microsoft.com/office/drawing/2014/main" id="{A90DDF02-2E08-4847-B368-009E44BBE4A5}"/>
              </a:ext>
            </a:extLst>
          </p:cNvPr>
          <p:cNvSpPr txBox="1">
            <a:spLocks noChangeArrowheads="1"/>
          </p:cNvSpPr>
          <p:nvPr/>
        </p:nvSpPr>
        <p:spPr bwMode="auto">
          <a:xfrm>
            <a:off x="186369" y="2089984"/>
            <a:ext cx="12484608" cy="7663616"/>
          </a:xfrm>
          <a:prstGeom prst="rect">
            <a:avLst/>
          </a:prstGeom>
          <a:solidFill>
            <a:srgbClr val="FFFF99"/>
          </a:solidFill>
          <a:ln>
            <a:noFill/>
          </a:ln>
          <a:effectLst/>
        </p:spPr>
        <p:txBody>
          <a:bodyPr lIns="0" tIns="36690" rIns="0" bIns="0"/>
          <a:lstStyle>
            <a:lvl1pPr marL="423863" indent="-3175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1pPr>
            <a:lvl2pP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2pPr>
            <a:lvl3pP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3pPr>
            <a:lvl4pP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4pPr>
            <a:lvl5pP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144000" algn="l"/>
                <a:tab pos="9601200" algn="l"/>
              </a:tabLst>
              <a:defRPr>
                <a:solidFill>
                  <a:srgbClr val="FFFFFF"/>
                </a:solidFill>
                <a:latin typeface="Arial" panose="020B0604020202020204" pitchFamily="34" charset="0"/>
                <a:ea typeface="Microsoft YaHei" panose="020B0503020204020204" pitchFamily="34" charset="-122"/>
              </a:defRPr>
            </a:lvl9pPr>
          </a:lstStyle>
          <a:p>
            <a:pPr>
              <a:lnSpc>
                <a:spcPct val="93000"/>
              </a:lnSpc>
              <a:spcBef>
                <a:spcPts val="1838"/>
              </a:spcBef>
              <a:buSzPct val="45000"/>
              <a:defRPr/>
            </a:pPr>
            <a:endParaRPr lang="pt-BR" altLang="en-US" sz="1800" b="1">
              <a:solidFill>
                <a:srgbClr val="000000"/>
              </a:solidFill>
            </a:endParaRPr>
          </a:p>
        </p:txBody>
      </p:sp>
      <p:pic>
        <p:nvPicPr>
          <p:cNvPr id="25604" name="Picture 3">
            <a:extLst>
              <a:ext uri="{FF2B5EF4-FFF2-40B4-BE49-F238E27FC236}">
                <a16:creationId xmlns:a16="http://schemas.microsoft.com/office/drawing/2014/main" id="{780F9B4F-EC5A-B24A-A7CD-3CBA5D5E0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841" y="2157528"/>
            <a:ext cx="6999488" cy="7245829"/>
          </a:xfrm>
          <a:prstGeom prst="rect">
            <a:avLst/>
          </a:prstGeom>
          <a:solidFill>
            <a:schemeClr val="accent1">
              <a:lumMod val="20000"/>
              <a:lumOff val="80000"/>
            </a:schemeClr>
          </a:solidFill>
          <a:ln>
            <a:noFill/>
          </a:ln>
          <a:effectLst/>
        </p:spPr>
      </p:pic>
      <p:sp>
        <p:nvSpPr>
          <p:cNvPr id="25605" name="Text Box 4">
            <a:extLst>
              <a:ext uri="{FF2B5EF4-FFF2-40B4-BE49-F238E27FC236}">
                <a16:creationId xmlns:a16="http://schemas.microsoft.com/office/drawing/2014/main" id="{A0D5E2A5-5460-F84F-99A0-EB49345BF20F}"/>
              </a:ext>
            </a:extLst>
          </p:cNvPr>
          <p:cNvSpPr txBox="1">
            <a:spLocks noChangeArrowheads="1"/>
          </p:cNvSpPr>
          <p:nvPr/>
        </p:nvSpPr>
        <p:spPr bwMode="auto">
          <a:xfrm>
            <a:off x="372681" y="2427051"/>
            <a:ext cx="4619540" cy="6621275"/>
          </a:xfrm>
          <a:prstGeom prst="rect">
            <a:avLst/>
          </a:prstGeom>
          <a:solidFill>
            <a:schemeClr val="accent1">
              <a:lumMod val="20000"/>
              <a:lumOff val="80000"/>
            </a:schemeClr>
          </a:solidFill>
          <a:ln>
            <a:noFill/>
          </a:ln>
          <a:effectLst/>
        </p:spPr>
        <p:txBody>
          <a:bodyPr wrap="square" lIns="116107" tIns="60376" rIns="116107" bIns="60376">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sz="2000" b="1" u="sng" dirty="0">
                <a:solidFill>
                  <a:srgbClr val="000000"/>
                </a:solidFill>
              </a:rPr>
              <a:t>Quando é importante</a:t>
            </a:r>
            <a:r>
              <a:rPr lang="pt-BR" altLang="en-US" sz="2000" b="1" dirty="0">
                <a:solidFill>
                  <a:srgbClr val="000000"/>
                </a:solidFill>
              </a:rPr>
              <a:t>:</a:t>
            </a:r>
          </a:p>
          <a:p>
            <a:pPr eaLnBrk="1">
              <a:buClrTx/>
              <a:buFontTx/>
              <a:buNone/>
            </a:pPr>
            <a:endParaRPr lang="pt-BR" altLang="en-US" sz="1800" dirty="0">
              <a:solidFill>
                <a:srgbClr val="000000"/>
              </a:solidFill>
            </a:endParaRPr>
          </a:p>
          <a:p>
            <a:pPr algn="just" eaLnBrk="1">
              <a:lnSpc>
                <a:spcPct val="100000"/>
              </a:lnSpc>
              <a:spcAft>
                <a:spcPts val="600"/>
              </a:spcAft>
              <a:buClrTx/>
              <a:buFontTx/>
              <a:buNone/>
            </a:pPr>
            <a:r>
              <a:rPr lang="pt-BR" altLang="en-US" sz="1800" dirty="0">
                <a:solidFill>
                  <a:srgbClr val="000000"/>
                </a:solidFill>
              </a:rPr>
              <a:t>O </a:t>
            </a:r>
            <a:r>
              <a:rPr lang="pt-BR" altLang="en-US" sz="1800" b="1" dirty="0">
                <a:solidFill>
                  <a:srgbClr val="000000"/>
                </a:solidFill>
              </a:rPr>
              <a:t>PCR</a:t>
            </a:r>
            <a:r>
              <a:rPr lang="pt-BR" altLang="en-US" sz="1800" dirty="0">
                <a:solidFill>
                  <a:srgbClr val="000000"/>
                </a:solidFill>
              </a:rPr>
              <a:t> (Reação em Cadeia da DNA Polimerase) é uma técnica cuja análise de que impõe custos/amostra maiores, pois envolve pessoal técnico altamente treinado, equipamentos (Termociclador ou “Equipamento de PCR”), Análise em géis de agarose e  itens de consumo especiais.</a:t>
            </a:r>
          </a:p>
          <a:p>
            <a:pPr algn="just" eaLnBrk="1">
              <a:lnSpc>
                <a:spcPct val="100000"/>
              </a:lnSpc>
              <a:spcAft>
                <a:spcPts val="600"/>
              </a:spcAft>
              <a:buClrTx/>
              <a:buFontTx/>
              <a:buNone/>
            </a:pPr>
            <a:r>
              <a:rPr lang="pt-BR" altLang="en-US" sz="1800" dirty="0">
                <a:solidFill>
                  <a:srgbClr val="000000"/>
                </a:solidFill>
              </a:rPr>
              <a:t>É particularmente MUITO importante, pois </a:t>
            </a:r>
          </a:p>
          <a:p>
            <a:pPr algn="just" eaLnBrk="1">
              <a:lnSpc>
                <a:spcPct val="100000"/>
              </a:lnSpc>
              <a:spcAft>
                <a:spcPts val="600"/>
              </a:spcAft>
              <a:buClrTx/>
              <a:buFontTx/>
              <a:buNone/>
            </a:pPr>
            <a:r>
              <a:rPr lang="pt-BR" altLang="en-US" sz="1800" dirty="0">
                <a:solidFill>
                  <a:srgbClr val="000000"/>
                </a:solidFill>
              </a:rPr>
              <a:t>permite a </a:t>
            </a:r>
            <a:r>
              <a:rPr lang="pt-BR" altLang="en-US" sz="1800" b="1" dirty="0">
                <a:solidFill>
                  <a:srgbClr val="000000"/>
                </a:solidFill>
              </a:rPr>
              <a:t>detecção de patógenos </a:t>
            </a:r>
            <a:r>
              <a:rPr lang="pt-BR" altLang="en-US" sz="1800" dirty="0">
                <a:solidFill>
                  <a:srgbClr val="000000"/>
                </a:solidFill>
              </a:rPr>
              <a:t>em geral (bactérias, vírus, fungos) isolados ou diretamente em material clinico</a:t>
            </a:r>
            <a:r>
              <a:rPr lang="pt-BR" altLang="en-US" sz="1800" b="1" dirty="0">
                <a:solidFill>
                  <a:srgbClr val="000000"/>
                </a:solidFill>
              </a:rPr>
              <a:t>, </a:t>
            </a:r>
            <a:r>
              <a:rPr lang="pt-BR" altLang="en-US" sz="1800" b="1" dirty="0">
                <a:solidFill>
                  <a:srgbClr val="7030A0"/>
                </a:solidFill>
              </a:rPr>
              <a:t>a partir de pequenas quantidades</a:t>
            </a:r>
            <a:r>
              <a:rPr lang="pt-BR" altLang="en-US" sz="1800" dirty="0">
                <a:solidFill>
                  <a:srgbClr val="000000"/>
                </a:solidFill>
              </a:rPr>
              <a:t> de amostras de DNA como ocorre nos casos de:</a:t>
            </a:r>
            <a:endParaRPr lang="pt-BR" altLang="en-US" sz="800" dirty="0">
              <a:solidFill>
                <a:srgbClr val="000000"/>
              </a:solidFill>
            </a:endParaRPr>
          </a:p>
          <a:p>
            <a:pPr algn="just" eaLnBrk="1">
              <a:lnSpc>
                <a:spcPct val="100000"/>
              </a:lnSpc>
              <a:spcAft>
                <a:spcPts val="1200"/>
              </a:spcAft>
              <a:buFont typeface="Arial" panose="020B0604020202020204" pitchFamily="34" charset="0"/>
              <a:buChar char="-"/>
            </a:pPr>
            <a:r>
              <a:rPr lang="pt-BR" altLang="en-US" sz="1800" b="1" dirty="0">
                <a:solidFill>
                  <a:srgbClr val="000000"/>
                </a:solidFill>
              </a:rPr>
              <a:t> Infecções virais </a:t>
            </a:r>
            <a:r>
              <a:rPr lang="pt-BR" altLang="en-US" sz="1800" dirty="0">
                <a:solidFill>
                  <a:srgbClr val="000000"/>
                </a:solidFill>
              </a:rPr>
              <a:t>(Ex. Covid-19)</a:t>
            </a:r>
          </a:p>
          <a:p>
            <a:pPr algn="just" eaLnBrk="1">
              <a:lnSpc>
                <a:spcPct val="100000"/>
              </a:lnSpc>
              <a:spcAft>
                <a:spcPts val="1200"/>
              </a:spcAft>
              <a:buFont typeface="Arial" panose="020B0604020202020204" pitchFamily="34" charset="0"/>
              <a:buChar char="-"/>
            </a:pPr>
            <a:r>
              <a:rPr lang="pt-BR" altLang="en-US" sz="1800" b="1" dirty="0">
                <a:solidFill>
                  <a:srgbClr val="000000"/>
                </a:solidFill>
              </a:rPr>
              <a:t> Biópsias</a:t>
            </a:r>
            <a:r>
              <a:rPr lang="pt-BR" altLang="en-US" sz="1800" dirty="0">
                <a:solidFill>
                  <a:srgbClr val="000000"/>
                </a:solidFill>
              </a:rPr>
              <a:t>, </a:t>
            </a:r>
          </a:p>
          <a:p>
            <a:pPr algn="just" eaLnBrk="1">
              <a:lnSpc>
                <a:spcPct val="100000"/>
              </a:lnSpc>
              <a:spcAft>
                <a:spcPts val="1200"/>
              </a:spcAft>
              <a:buFont typeface="Arial" panose="020B0604020202020204" pitchFamily="34" charset="0"/>
              <a:buChar char="-"/>
            </a:pPr>
            <a:r>
              <a:rPr lang="pt-BR" altLang="en-US" sz="1800" b="1" i="1" dirty="0">
                <a:solidFill>
                  <a:srgbClr val="000000"/>
                </a:solidFill>
              </a:rPr>
              <a:t> Mycobacterium tuberculosis</a:t>
            </a:r>
            <a:r>
              <a:rPr lang="pt-BR" altLang="en-US" sz="1800" i="1" dirty="0">
                <a:solidFill>
                  <a:srgbClr val="000000"/>
                </a:solidFill>
              </a:rPr>
              <a:t> (</a:t>
            </a:r>
            <a:r>
              <a:rPr lang="pt-BR" altLang="en-US" sz="1800" dirty="0">
                <a:solidFill>
                  <a:srgbClr val="000000"/>
                </a:solidFill>
              </a:rPr>
              <a:t>TB)– casos de diagnóstico tradicional duvidoso, </a:t>
            </a:r>
          </a:p>
          <a:p>
            <a:pPr algn="just" eaLnBrk="1">
              <a:lnSpc>
                <a:spcPct val="100000"/>
              </a:lnSpc>
              <a:spcAft>
                <a:spcPts val="1200"/>
              </a:spcAft>
              <a:buClrTx/>
              <a:buFontTx/>
              <a:buNone/>
            </a:pPr>
            <a:r>
              <a:rPr lang="pt-BR" altLang="en-US" sz="1800" dirty="0">
                <a:solidFill>
                  <a:srgbClr val="000000"/>
                </a:solidFill>
              </a:rPr>
              <a:t>- Esperma, pele, folículos pilosos encontrados em cenas de crime.</a:t>
            </a:r>
          </a:p>
        </p:txBody>
      </p:sp>
      <p:sp>
        <p:nvSpPr>
          <p:cNvPr id="2" name="Rectangle 1">
            <a:extLst>
              <a:ext uri="{FF2B5EF4-FFF2-40B4-BE49-F238E27FC236}">
                <a16:creationId xmlns:a16="http://schemas.microsoft.com/office/drawing/2014/main" id="{0D055B89-8678-EE41-92DA-28AD7B509929}"/>
              </a:ext>
            </a:extLst>
          </p:cNvPr>
          <p:cNvSpPr/>
          <p:nvPr/>
        </p:nvSpPr>
        <p:spPr>
          <a:xfrm>
            <a:off x="186369" y="1420349"/>
            <a:ext cx="7955977" cy="550279"/>
          </a:xfrm>
          <a:prstGeom prst="rect">
            <a:avLst/>
          </a:prstGeom>
        </p:spPr>
        <p:txBody>
          <a:bodyPr wrap="square">
            <a:spAutoFit/>
          </a:bodyPr>
          <a:lstStyle/>
          <a:p>
            <a:pPr>
              <a:lnSpc>
                <a:spcPct val="93000"/>
              </a:lnSpc>
              <a:spcBef>
                <a:spcPts val="1838"/>
              </a:spcBef>
              <a:buSzPct val="45000"/>
              <a:defRPr/>
            </a:pPr>
            <a:r>
              <a:rPr lang="pt-BR" altLang="en-US" sz="3200" b="1">
                <a:solidFill>
                  <a:srgbClr val="0432FF"/>
                </a:solidFill>
              </a:rPr>
              <a:t>6. Testes com Biologia Molecular - PCR</a:t>
            </a:r>
          </a:p>
        </p:txBody>
      </p:sp>
      <p:sp>
        <p:nvSpPr>
          <p:cNvPr id="3" name="Rectangle 2">
            <a:extLst>
              <a:ext uri="{FF2B5EF4-FFF2-40B4-BE49-F238E27FC236}">
                <a16:creationId xmlns:a16="http://schemas.microsoft.com/office/drawing/2014/main" id="{5591DDEB-923E-1B46-A7F3-0F70014E10E4}"/>
              </a:ext>
            </a:extLst>
          </p:cNvPr>
          <p:cNvSpPr/>
          <p:nvPr/>
        </p:nvSpPr>
        <p:spPr>
          <a:xfrm>
            <a:off x="9271591" y="9253021"/>
            <a:ext cx="3399386" cy="435760"/>
          </a:xfrm>
          <a:prstGeom prst="rect">
            <a:avLst/>
          </a:prstGeom>
          <a:solidFill>
            <a:schemeClr val="accent3">
              <a:lumMod val="20000"/>
              <a:lumOff val="80000"/>
            </a:schemeClr>
          </a:solidFill>
          <a:ln>
            <a:solidFill>
              <a:schemeClr val="accent3"/>
            </a:solidFill>
          </a:ln>
        </p:spPr>
        <p:txBody>
          <a:bodyPr wrap="square">
            <a:spAutoFit/>
          </a:bodyPr>
          <a:lstStyle/>
          <a:p>
            <a:pPr>
              <a:lnSpc>
                <a:spcPct val="93000"/>
              </a:lnSpc>
              <a:spcBef>
                <a:spcPts val="1838"/>
              </a:spcBef>
              <a:buSzPct val="45000"/>
              <a:defRPr/>
            </a:pPr>
            <a:r>
              <a:rPr lang="pt-BR" altLang="en-US" sz="1200"/>
              <a:t>Obs: O PCR pode também ser empregado para diagnóstico de doenças não infeciosas</a:t>
            </a:r>
            <a:endParaRPr lang="pt-BR" altLang="en-US" sz="1200" b="1"/>
          </a:p>
        </p:txBody>
      </p:sp>
      <p:sp>
        <p:nvSpPr>
          <p:cNvPr id="8" name="Text Box 1">
            <a:extLst>
              <a:ext uri="{FF2B5EF4-FFF2-40B4-BE49-F238E27FC236}">
                <a16:creationId xmlns:a16="http://schemas.microsoft.com/office/drawing/2014/main" id="{8ED2637D-0ECE-384C-942C-AF20020B8193}"/>
              </a:ext>
            </a:extLst>
          </p:cNvPr>
          <p:cNvSpPr txBox="1">
            <a:spLocks noChangeArrowheads="1"/>
          </p:cNvSpPr>
          <p:nvPr/>
        </p:nvSpPr>
        <p:spPr bwMode="auto">
          <a:xfrm>
            <a:off x="649218" y="276171"/>
            <a:ext cx="11610111"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a:t>
            </a:r>
          </a:p>
        </p:txBody>
      </p:sp>
    </p:spTree>
    <p:extLst>
      <p:ext uri="{BB962C8B-B14F-4D97-AF65-F5344CB8AC3E}">
        <p14:creationId xmlns:p14="http://schemas.microsoft.com/office/powerpoint/2010/main" val="14546650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9D4494EC-254A-B14A-9BE6-DEEBE1D6DD5B}"/>
              </a:ext>
            </a:extLst>
          </p:cNvPr>
          <p:cNvSpPr txBox="1">
            <a:spLocks noChangeArrowheads="1"/>
          </p:cNvSpPr>
          <p:nvPr/>
        </p:nvSpPr>
        <p:spPr bwMode="auto">
          <a:xfrm>
            <a:off x="649218" y="389633"/>
            <a:ext cx="11702272" cy="1628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5676">
                <a:solidFill>
                  <a:srgbClr val="000000"/>
                </a:solidFill>
              </a:rPr>
              <a:t>Diagnóstico automático</a:t>
            </a:r>
          </a:p>
        </p:txBody>
      </p:sp>
      <p:sp>
        <p:nvSpPr>
          <p:cNvPr id="31746" name="Text Box 2">
            <a:extLst>
              <a:ext uri="{FF2B5EF4-FFF2-40B4-BE49-F238E27FC236}">
                <a16:creationId xmlns:a16="http://schemas.microsoft.com/office/drawing/2014/main" id="{B6BAEE1F-8B7E-804F-AB4B-1952DD97CB09}"/>
              </a:ext>
            </a:extLst>
          </p:cNvPr>
          <p:cNvSpPr txBox="1">
            <a:spLocks noChangeArrowheads="1"/>
          </p:cNvSpPr>
          <p:nvPr/>
        </p:nvSpPr>
        <p:spPr bwMode="auto">
          <a:xfrm>
            <a:off x="145794" y="1656306"/>
            <a:ext cx="12596513" cy="7837695"/>
          </a:xfrm>
          <a:prstGeom prst="rect">
            <a:avLst/>
          </a:prstGeom>
          <a:solidFill>
            <a:srgbClr val="FFFF9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690" rIns="0" bIns="0"/>
          <a:lstStyle>
            <a:lvl1pPr marL="114300">
              <a:lnSpc>
                <a:spcPct val="93000"/>
              </a:lnSpc>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 pos="96012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 pos="96012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 pos="96012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 pos="96012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 pos="96012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 pos="96012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 pos="96012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 pos="96012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 pos="9601200" algn="l"/>
              </a:tabLst>
              <a:defRPr>
                <a:solidFill>
                  <a:schemeClr val="bg1"/>
                </a:solidFill>
                <a:latin typeface="Arial" panose="020B0604020202020204" pitchFamily="34" charset="0"/>
                <a:ea typeface="Microsoft YaHei" panose="020B0503020204020204" pitchFamily="34" charset="-122"/>
              </a:defRPr>
            </a:lvl9pPr>
          </a:lstStyle>
          <a:p>
            <a:pPr algn="l">
              <a:spcBef>
                <a:spcPts val="1838"/>
              </a:spcBef>
              <a:buClrTx/>
              <a:buSzPct val="45000"/>
            </a:pPr>
            <a:r>
              <a:rPr lang="pt-BR" altLang="en-US" sz="3200" b="1">
                <a:solidFill>
                  <a:srgbClr val="000000"/>
                </a:solidFill>
              </a:rPr>
              <a:t>1.  De Bactérias</a:t>
            </a:r>
          </a:p>
          <a:p>
            <a:pPr algn="l">
              <a:spcBef>
                <a:spcPts val="1838"/>
              </a:spcBef>
              <a:buClrTx/>
              <a:buSzPct val="45000"/>
            </a:pPr>
            <a:r>
              <a:rPr lang="pt-BR" altLang="en-US" b="1">
                <a:solidFill>
                  <a:srgbClr val="0432FF"/>
                </a:solidFill>
              </a:rPr>
              <a:t>-  Ex1:  Sistema BACTEC </a:t>
            </a:r>
            <a:r>
              <a:rPr lang="pt-BR" altLang="en-US" b="1">
                <a:solidFill>
                  <a:srgbClr val="7030A0"/>
                </a:solidFill>
              </a:rPr>
              <a:t>da Empresa BD</a:t>
            </a:r>
          </a:p>
          <a:p>
            <a:pPr algn="just">
              <a:spcBef>
                <a:spcPts val="1838"/>
              </a:spcBef>
              <a:buClrTx/>
              <a:buSzPct val="45000"/>
            </a:pPr>
            <a:r>
              <a:rPr lang="pt-BR" altLang="en-US">
                <a:solidFill>
                  <a:srgbClr val="000000"/>
                </a:solidFill>
              </a:rPr>
              <a:t>Cada kit contém 20 painéis e 20 tubos com fluído para preparação da suspensão bacteriana a ser inoculada nos painéis de maneira rápida e segura. Os substratos são degradados pelos microrganismos submetidos ao teste, o que resulta em </a:t>
            </a:r>
            <a:r>
              <a:rPr lang="pt-BR" altLang="en-US" b="1">
                <a:solidFill>
                  <a:srgbClr val="000000"/>
                </a:solidFill>
              </a:rPr>
              <a:t>alteração do pH </a:t>
            </a:r>
            <a:r>
              <a:rPr lang="pt-BR" altLang="en-US">
                <a:solidFill>
                  <a:srgbClr val="000000"/>
                </a:solidFill>
              </a:rPr>
              <a:t>do meio e </a:t>
            </a:r>
            <a:r>
              <a:rPr lang="pt-BR" altLang="en-US" b="1">
                <a:solidFill>
                  <a:srgbClr val="000000"/>
                </a:solidFill>
              </a:rPr>
              <a:t>mudança da coloração dos substratos</a:t>
            </a:r>
            <a:r>
              <a:rPr lang="pt-BR" altLang="en-US">
                <a:solidFill>
                  <a:srgbClr val="000000"/>
                </a:solidFill>
              </a:rPr>
              <a:t>. A leitura dos resultados é visual e a identificação é realizada utilizando-se o software Crystal </a:t>
            </a:r>
            <a:r>
              <a:rPr lang="pt-BR" altLang="en-US" err="1">
                <a:solidFill>
                  <a:srgbClr val="000000"/>
                </a:solidFill>
              </a:rPr>
              <a:t>Mind</a:t>
            </a:r>
            <a:r>
              <a:rPr lang="pt-BR" altLang="en-US">
                <a:solidFill>
                  <a:srgbClr val="000000"/>
                </a:solidFill>
              </a:rPr>
              <a:t>.</a:t>
            </a:r>
            <a:r>
              <a:rPr lang="pt-BR" altLang="en-US" b="1">
                <a:solidFill>
                  <a:srgbClr val="000000"/>
                </a:solidFill>
              </a:rPr>
              <a:t> </a:t>
            </a:r>
          </a:p>
        </p:txBody>
      </p:sp>
      <p:pic>
        <p:nvPicPr>
          <p:cNvPr id="31747" name="Picture 3">
            <a:extLst>
              <a:ext uri="{FF2B5EF4-FFF2-40B4-BE49-F238E27FC236}">
                <a16:creationId xmlns:a16="http://schemas.microsoft.com/office/drawing/2014/main" id="{5C3C4D4D-DD1D-5C43-95E0-7CE729B51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30" y="4784640"/>
            <a:ext cx="4452352" cy="30330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a:extLst>
              <a:ext uri="{FF2B5EF4-FFF2-40B4-BE49-F238E27FC236}">
                <a16:creationId xmlns:a16="http://schemas.microsoft.com/office/drawing/2014/main" id="{801A9B18-3DF3-F64F-82B8-3090F0230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106" y="6926849"/>
            <a:ext cx="3510272" cy="2695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5">
            <a:extLst>
              <a:ext uri="{FF2B5EF4-FFF2-40B4-BE49-F238E27FC236}">
                <a16:creationId xmlns:a16="http://schemas.microsoft.com/office/drawing/2014/main" id="{D8B26ED0-2D82-094B-835E-D8D5453E0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5377" y="4983297"/>
            <a:ext cx="4839423" cy="37437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69601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4111A1BD-1C30-F249-86FF-5170D4F98B08}"/>
              </a:ext>
            </a:extLst>
          </p:cNvPr>
          <p:cNvSpPr txBox="1">
            <a:spLocks noChangeArrowheads="1"/>
          </p:cNvSpPr>
          <p:nvPr/>
        </p:nvSpPr>
        <p:spPr bwMode="auto">
          <a:xfrm>
            <a:off x="319489" y="513"/>
            <a:ext cx="11702272" cy="972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5676">
                <a:solidFill>
                  <a:srgbClr val="000000"/>
                </a:solidFill>
              </a:rPr>
              <a:t>Diagnóstico automático</a:t>
            </a:r>
          </a:p>
        </p:txBody>
      </p:sp>
      <p:sp>
        <p:nvSpPr>
          <p:cNvPr id="18434" name="Text Box 2">
            <a:extLst>
              <a:ext uri="{FF2B5EF4-FFF2-40B4-BE49-F238E27FC236}">
                <a16:creationId xmlns:a16="http://schemas.microsoft.com/office/drawing/2014/main" id="{DCB6060E-651E-D74E-8EA1-7C15C4F4C706}"/>
              </a:ext>
            </a:extLst>
          </p:cNvPr>
          <p:cNvSpPr txBox="1">
            <a:spLocks noChangeArrowheads="1"/>
          </p:cNvSpPr>
          <p:nvPr/>
        </p:nvSpPr>
        <p:spPr bwMode="auto">
          <a:xfrm>
            <a:off x="223233" y="973313"/>
            <a:ext cx="12369920" cy="8591311"/>
          </a:xfrm>
          <a:prstGeom prst="rect">
            <a:avLst/>
          </a:prstGeom>
          <a:solidFill>
            <a:srgbClr val="FFFF99"/>
          </a:solidFill>
          <a:ln>
            <a:noFill/>
          </a:ln>
          <a:effectLst/>
        </p:spPr>
        <p:txBody>
          <a:bodyPr lIns="0" tIns="36690" rIns="0" bIns="0"/>
          <a:lstStyle>
            <a:lvl1pPr marL="11430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Lst>
              <a:defRPr>
                <a:solidFill>
                  <a:srgbClr val="FFFFFF"/>
                </a:solidFill>
                <a:latin typeface="Arial" panose="020B0604020202020204" pitchFamily="34" charset="0"/>
                <a:ea typeface="Microsoft YaHei" panose="020B0503020204020204" pitchFamily="34" charset="-122"/>
              </a:defRPr>
            </a:lvl1pPr>
            <a:lvl2pPr>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Lst>
              <a:defRPr>
                <a:solidFill>
                  <a:srgbClr val="FFFFFF"/>
                </a:solidFill>
                <a:latin typeface="Arial" panose="020B0604020202020204" pitchFamily="34" charset="0"/>
                <a:ea typeface="Microsoft YaHei" panose="020B0503020204020204" pitchFamily="34" charset="-122"/>
              </a:defRPr>
            </a:lvl2pPr>
            <a:lvl3pPr>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Lst>
              <a:defRPr>
                <a:solidFill>
                  <a:srgbClr val="FFFFFF"/>
                </a:solidFill>
                <a:latin typeface="Arial" panose="020B0604020202020204" pitchFamily="34" charset="0"/>
                <a:ea typeface="Microsoft YaHei" panose="020B0503020204020204" pitchFamily="34" charset="-122"/>
              </a:defRPr>
            </a:lvl3pPr>
            <a:lvl4pPr>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Lst>
              <a:defRPr>
                <a:solidFill>
                  <a:srgbClr val="FFFFFF"/>
                </a:solidFill>
                <a:latin typeface="Arial" panose="020B0604020202020204" pitchFamily="34" charset="0"/>
                <a:ea typeface="Microsoft YaHei" panose="020B0503020204020204" pitchFamily="34" charset="-122"/>
              </a:defRPr>
            </a:lvl4pPr>
            <a:lvl5pPr>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219075"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144000" algn="l"/>
              </a:tabLst>
              <a:defRPr>
                <a:solidFill>
                  <a:srgbClr val="FFFFFF"/>
                </a:solidFill>
                <a:latin typeface="Arial" panose="020B0604020202020204" pitchFamily="34" charset="0"/>
                <a:ea typeface="Microsoft YaHei" panose="020B0503020204020204" pitchFamily="34" charset="-122"/>
              </a:defRPr>
            </a:lvl9pPr>
          </a:lstStyle>
          <a:p>
            <a:pPr algn="l">
              <a:lnSpc>
                <a:spcPct val="93000"/>
              </a:lnSpc>
              <a:spcBef>
                <a:spcPts val="1290"/>
              </a:spcBef>
              <a:buSzPct val="45000"/>
              <a:defRPr/>
            </a:pPr>
            <a:r>
              <a:rPr lang="pt-BR" altLang="en-US" sz="3200" b="1" dirty="0">
                <a:solidFill>
                  <a:schemeClr val="tx1"/>
                </a:solidFill>
              </a:rPr>
              <a:t>2.  De Bactérias</a:t>
            </a:r>
          </a:p>
          <a:p>
            <a:pPr algn="l">
              <a:lnSpc>
                <a:spcPct val="93000"/>
              </a:lnSpc>
              <a:spcBef>
                <a:spcPts val="1290"/>
              </a:spcBef>
              <a:buSzPct val="45000"/>
              <a:defRPr/>
            </a:pPr>
            <a:r>
              <a:rPr lang="pt-BR" altLang="en-US" b="1" dirty="0">
                <a:solidFill>
                  <a:srgbClr val="000000"/>
                </a:solidFill>
              </a:rPr>
              <a:t>- </a:t>
            </a:r>
            <a:r>
              <a:rPr lang="pt-BR" altLang="en-US" b="1" dirty="0">
                <a:solidFill>
                  <a:srgbClr val="0432FF"/>
                </a:solidFill>
              </a:rPr>
              <a:t>Ex2:  </a:t>
            </a:r>
            <a:r>
              <a:rPr lang="pt-BR" altLang="en-US" b="1" dirty="0" err="1">
                <a:solidFill>
                  <a:srgbClr val="0432FF"/>
                </a:solidFill>
              </a:rPr>
              <a:t>MALDI-TOF</a:t>
            </a:r>
            <a:r>
              <a:rPr lang="pt-BR" altLang="en-US" b="1" dirty="0">
                <a:solidFill>
                  <a:srgbClr val="0432FF"/>
                </a:solidFill>
              </a:rPr>
              <a:t>  </a:t>
            </a:r>
            <a:r>
              <a:rPr lang="pt-BR" altLang="en-US" b="1" dirty="0">
                <a:solidFill>
                  <a:srgbClr val="000000"/>
                </a:solidFill>
              </a:rPr>
              <a:t>(Fácil execução) </a:t>
            </a:r>
            <a:r>
              <a:rPr lang="pt-BR" altLang="en-US" dirty="0">
                <a:solidFill>
                  <a:srgbClr val="000000"/>
                </a:solidFill>
              </a:rPr>
              <a:t>– </a:t>
            </a:r>
            <a:r>
              <a:rPr lang="pt-BR" altLang="en-US" sz="2580" b="1" dirty="0">
                <a:solidFill>
                  <a:srgbClr val="7030A0"/>
                </a:solidFill>
              </a:rPr>
              <a:t>Fabricante </a:t>
            </a:r>
            <a:r>
              <a:rPr lang="pt-BR" altLang="en-US" sz="2580" b="1" dirty="0" err="1">
                <a:solidFill>
                  <a:srgbClr val="7030A0"/>
                </a:solidFill>
              </a:rPr>
              <a:t>bioMérieux</a:t>
            </a:r>
            <a:r>
              <a:rPr lang="pt-BR" altLang="en-US" sz="2580" dirty="0">
                <a:solidFill>
                  <a:srgbClr val="000000"/>
                </a:solidFill>
              </a:rPr>
              <a:t>                                 </a:t>
            </a:r>
            <a:r>
              <a:rPr lang="en-US" altLang="en-US" sz="1806" dirty="0">
                <a:solidFill>
                  <a:srgbClr val="000000"/>
                </a:solidFill>
              </a:rPr>
              <a:t>(“Matrix Assisted Laser Desorption Ionization Time-of-Flight”)</a:t>
            </a:r>
            <a:br>
              <a:rPr lang="pt-BR" altLang="en-US" sz="1806" dirty="0">
                <a:solidFill>
                  <a:srgbClr val="000000"/>
                </a:solidFill>
              </a:rPr>
            </a:br>
            <a:r>
              <a:rPr lang="pt-BR" altLang="en-US" sz="1806" dirty="0">
                <a:solidFill>
                  <a:srgbClr val="000000"/>
                </a:solidFill>
              </a:rPr>
              <a:t>(Matrix Assistida de Tempo-de-voo de dessorção de Ionização a Laser)</a:t>
            </a:r>
          </a:p>
          <a:p>
            <a:pPr>
              <a:lnSpc>
                <a:spcPct val="93000"/>
              </a:lnSpc>
              <a:spcBef>
                <a:spcPts val="774"/>
              </a:spcBef>
              <a:buSzPct val="45000"/>
              <a:defRPr/>
            </a:pPr>
            <a:br>
              <a:rPr lang="pt-BR" altLang="en-US" sz="2064" b="1" dirty="0">
                <a:solidFill>
                  <a:srgbClr val="000000"/>
                </a:solidFill>
              </a:rPr>
            </a:br>
            <a:r>
              <a:rPr lang="pt-BR" altLang="en-US" sz="2064" b="1" dirty="0">
                <a:solidFill>
                  <a:srgbClr val="000000"/>
                </a:solidFill>
              </a:rPr>
              <a:t>	1 – Preparação  da Amostra</a:t>
            </a:r>
          </a:p>
          <a:p>
            <a:pPr>
              <a:lnSpc>
                <a:spcPct val="93000"/>
              </a:lnSpc>
              <a:spcBef>
                <a:spcPts val="774"/>
              </a:spcBef>
              <a:buSzPct val="45000"/>
              <a:defRPr/>
            </a:pPr>
            <a:r>
              <a:rPr lang="pt-BR" altLang="en-US" sz="2064" dirty="0">
                <a:solidFill>
                  <a:srgbClr val="000000"/>
                </a:solidFill>
              </a:rPr>
              <a:t>	· Depositar o microrganismo na lâmina </a:t>
            </a:r>
            <a:br>
              <a:rPr lang="pt-BR" altLang="en-US" sz="2064" dirty="0">
                <a:solidFill>
                  <a:srgbClr val="000000"/>
                </a:solidFill>
              </a:rPr>
            </a:br>
            <a:r>
              <a:rPr lang="pt-BR" altLang="en-US" sz="2064" dirty="0">
                <a:solidFill>
                  <a:srgbClr val="000000"/>
                </a:solidFill>
              </a:rPr>
              <a:t>	· Adicionar a lista para usar a solução de matriz</a:t>
            </a:r>
          </a:p>
          <a:p>
            <a:pPr>
              <a:lnSpc>
                <a:spcPct val="93000"/>
              </a:lnSpc>
              <a:spcBef>
                <a:spcPts val="774"/>
              </a:spcBef>
              <a:buSzPct val="45000"/>
              <a:defRPr/>
            </a:pPr>
            <a:r>
              <a:rPr lang="pt-BR" altLang="en-US" sz="2064" b="1" dirty="0">
                <a:solidFill>
                  <a:srgbClr val="000000"/>
                </a:solidFill>
              </a:rPr>
              <a:t>	2 – Inserir a Amostra</a:t>
            </a:r>
          </a:p>
          <a:p>
            <a:pPr marL="145411">
              <a:lnSpc>
                <a:spcPct val="93000"/>
              </a:lnSpc>
              <a:spcBef>
                <a:spcPts val="774"/>
              </a:spcBef>
              <a:buClr>
                <a:srgbClr val="000000"/>
              </a:buClr>
              <a:buSzPct val="45000"/>
              <a:buFont typeface="Arial" panose="020B0604020202020204" pitchFamily="34" charset="0"/>
              <a:buChar char="-"/>
              <a:defRPr/>
            </a:pPr>
            <a:r>
              <a:rPr lang="pt-BR" altLang="en-US" sz="2064" dirty="0">
                <a:solidFill>
                  <a:srgbClr val="000000"/>
                </a:solidFill>
              </a:rPr>
              <a:t>Inserir a lâmina no sistema </a:t>
            </a:r>
            <a:r>
              <a:rPr lang="pt-BR" altLang="en-US" sz="2064" dirty="0" err="1">
                <a:solidFill>
                  <a:srgbClr val="000000"/>
                </a:solidFill>
              </a:rPr>
              <a:t>VITEK</a:t>
            </a:r>
            <a:r>
              <a:rPr lang="pt-BR" altLang="en-US" sz="2064" dirty="0">
                <a:solidFill>
                  <a:srgbClr val="000000"/>
                </a:solidFill>
              </a:rPr>
              <a:t> e os resultados surgem em minutos</a:t>
            </a:r>
          </a:p>
          <a:p>
            <a:pPr marL="145411">
              <a:lnSpc>
                <a:spcPct val="93000"/>
              </a:lnSpc>
              <a:spcBef>
                <a:spcPts val="1548"/>
              </a:spcBef>
              <a:buClr>
                <a:srgbClr val="000000"/>
              </a:buClr>
              <a:buSzPct val="45000"/>
              <a:defRPr/>
            </a:pPr>
            <a:endParaRPr lang="pt-BR" altLang="en-US" sz="3096" dirty="0">
              <a:solidFill>
                <a:srgbClr val="000000"/>
              </a:solidFill>
            </a:endParaRPr>
          </a:p>
          <a:p>
            <a:pPr marL="145411">
              <a:lnSpc>
                <a:spcPct val="93000"/>
              </a:lnSpc>
              <a:spcBef>
                <a:spcPts val="1548"/>
              </a:spcBef>
              <a:buClr>
                <a:srgbClr val="000000"/>
              </a:buClr>
              <a:buSzPct val="45000"/>
              <a:defRPr/>
            </a:pPr>
            <a:endParaRPr lang="pt-BR" altLang="en-US" sz="3096" dirty="0">
              <a:solidFill>
                <a:srgbClr val="000000"/>
              </a:solidFill>
            </a:endParaRPr>
          </a:p>
          <a:p>
            <a:pPr marL="145411">
              <a:lnSpc>
                <a:spcPct val="93000"/>
              </a:lnSpc>
              <a:spcBef>
                <a:spcPts val="1548"/>
              </a:spcBef>
              <a:buClr>
                <a:srgbClr val="000000"/>
              </a:buClr>
              <a:buSzPct val="45000"/>
              <a:buFont typeface="Arial" panose="020B0604020202020204" pitchFamily="34" charset="0"/>
              <a:buChar char="-"/>
              <a:defRPr/>
            </a:pPr>
            <a:r>
              <a:rPr lang="es-ES" altLang="en-US" sz="3096" dirty="0">
                <a:solidFill>
                  <a:srgbClr val="000000"/>
                </a:solidFill>
              </a:rPr>
              <a:t>.</a:t>
            </a:r>
          </a:p>
          <a:p>
            <a:pPr>
              <a:lnSpc>
                <a:spcPct val="93000"/>
              </a:lnSpc>
              <a:spcBef>
                <a:spcPts val="1548"/>
              </a:spcBef>
              <a:buSzPct val="45000"/>
              <a:defRPr/>
            </a:pPr>
            <a:endParaRPr lang="pt-BR" altLang="en-US" sz="3096" dirty="0">
              <a:solidFill>
                <a:srgbClr val="000000"/>
              </a:solidFill>
            </a:endParaRPr>
          </a:p>
          <a:p>
            <a:pPr marL="145411">
              <a:lnSpc>
                <a:spcPct val="93000"/>
              </a:lnSpc>
              <a:spcBef>
                <a:spcPts val="1548"/>
              </a:spcBef>
              <a:buClr>
                <a:srgbClr val="000000"/>
              </a:buClr>
              <a:buSzPct val="45000"/>
              <a:defRPr/>
            </a:pPr>
            <a:endParaRPr lang="pt-BR" altLang="en-US" sz="3096" dirty="0">
              <a:solidFill>
                <a:srgbClr val="000000"/>
              </a:solidFill>
            </a:endParaRPr>
          </a:p>
          <a:p>
            <a:pPr marL="145411">
              <a:lnSpc>
                <a:spcPct val="93000"/>
              </a:lnSpc>
              <a:spcBef>
                <a:spcPts val="1548"/>
              </a:spcBef>
              <a:buClr>
                <a:srgbClr val="000000"/>
              </a:buClr>
              <a:buSzPct val="45000"/>
              <a:defRPr/>
            </a:pPr>
            <a:endParaRPr lang="pt-BR" altLang="en-US" sz="3096" dirty="0">
              <a:solidFill>
                <a:srgbClr val="000000"/>
              </a:solidFill>
            </a:endParaRPr>
          </a:p>
          <a:p>
            <a:pPr marL="145411">
              <a:lnSpc>
                <a:spcPct val="93000"/>
              </a:lnSpc>
              <a:spcBef>
                <a:spcPts val="1548"/>
              </a:spcBef>
              <a:buClr>
                <a:srgbClr val="000000"/>
              </a:buClr>
              <a:buSzPct val="45000"/>
              <a:defRPr/>
            </a:pPr>
            <a:endParaRPr lang="pt-BR" altLang="en-US" sz="3096" dirty="0">
              <a:solidFill>
                <a:srgbClr val="000000"/>
              </a:solidFill>
            </a:endParaRPr>
          </a:p>
          <a:p>
            <a:pPr marL="145411">
              <a:lnSpc>
                <a:spcPct val="93000"/>
              </a:lnSpc>
              <a:spcBef>
                <a:spcPts val="1548"/>
              </a:spcBef>
              <a:buClr>
                <a:srgbClr val="000000"/>
              </a:buClr>
              <a:buSzPct val="45000"/>
              <a:defRPr/>
            </a:pPr>
            <a:endParaRPr lang="pt-BR" altLang="en-US" sz="3096" dirty="0">
              <a:solidFill>
                <a:srgbClr val="000000"/>
              </a:solidFill>
            </a:endParaRPr>
          </a:p>
        </p:txBody>
      </p:sp>
      <p:pic>
        <p:nvPicPr>
          <p:cNvPr id="33795" name="Picture 3">
            <a:extLst>
              <a:ext uri="{FF2B5EF4-FFF2-40B4-BE49-F238E27FC236}">
                <a16:creationId xmlns:a16="http://schemas.microsoft.com/office/drawing/2014/main" id="{11C9455D-409C-0B43-80FF-8B6119389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34" y="5966337"/>
            <a:ext cx="6072319" cy="32440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4">
            <a:extLst>
              <a:ext uri="{FF2B5EF4-FFF2-40B4-BE49-F238E27FC236}">
                <a16:creationId xmlns:a16="http://schemas.microsoft.com/office/drawing/2014/main" id="{6D5BD79A-094D-4B4E-95D2-499DE5881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377" y="5349889"/>
            <a:ext cx="3686400" cy="1363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5">
            <a:extLst>
              <a:ext uri="{FF2B5EF4-FFF2-40B4-BE49-F238E27FC236}">
                <a16:creationId xmlns:a16="http://schemas.microsoft.com/office/drawing/2014/main" id="{7159B3A0-31D3-314D-94EE-C850E2A830CF}"/>
              </a:ext>
            </a:extLst>
          </p:cNvPr>
          <p:cNvSpPr txBox="1">
            <a:spLocks noChangeArrowheads="1"/>
          </p:cNvSpPr>
          <p:nvPr/>
        </p:nvSpPr>
        <p:spPr bwMode="auto">
          <a:xfrm>
            <a:off x="6893569" y="4901378"/>
            <a:ext cx="5812224" cy="4501504"/>
          </a:xfrm>
          <a:prstGeom prst="rect">
            <a:avLst/>
          </a:prstGeom>
          <a:solidFill>
            <a:schemeClr val="accent3">
              <a:lumMod val="20000"/>
              <a:lumOff val="80000"/>
            </a:schemeClr>
          </a:solidFill>
          <a:ln w="9360" cap="sq">
            <a:solidFill>
              <a:srgbClr val="FFFF00"/>
            </a:solidFill>
            <a:miter lim="800000"/>
            <a:headEnd/>
            <a:tailEnd/>
          </a:ln>
          <a:effectLst/>
        </p:spPr>
        <p:txBody>
          <a:bodyPr lIns="0" tIns="36690" rIns="0" bIns="0"/>
          <a:lstStyle>
            <a:lvl1pPr marL="114300">
              <a:lnSpc>
                <a:spcPct val="93000"/>
              </a:lnSpc>
              <a:buClr>
                <a:srgbClr val="000000"/>
              </a:buClr>
              <a:buSzPct val="100000"/>
              <a:buFont typeface="Times New Roman" panose="02020603050405020304" pitchFamily="18"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panose="020B0604020202020204" pitchFamily="34" charset="0"/>
                <a:ea typeface="Microsoft YaHei" panose="020B0503020204020204" pitchFamily="34" charset="-122"/>
              </a:defRPr>
            </a:lvl9pPr>
          </a:lstStyle>
          <a:p>
            <a:pPr eaLnBrk="1">
              <a:buClrTx/>
              <a:buSzPct val="45000"/>
              <a:buFontTx/>
              <a:buNone/>
            </a:pPr>
            <a:r>
              <a:rPr lang="pt-BR" altLang="en-US" sz="1806" u="sng">
                <a:solidFill>
                  <a:srgbClr val="000000"/>
                </a:solidFill>
              </a:rPr>
              <a:t>Fundamentação da Técnica</a:t>
            </a:r>
            <a:r>
              <a:rPr lang="pt-BR" altLang="en-US" sz="1806">
                <a:solidFill>
                  <a:srgbClr val="000000"/>
                </a:solidFill>
              </a:rPr>
              <a:t>:</a:t>
            </a:r>
          </a:p>
          <a:p>
            <a:pPr algn="just">
              <a:spcAft>
                <a:spcPts val="516"/>
              </a:spcAft>
              <a:buClrTx/>
              <a:buSzPct val="45000"/>
            </a:pPr>
            <a:endParaRPr lang="pt-BR" altLang="en-US" sz="1032">
              <a:solidFill>
                <a:srgbClr val="000000"/>
              </a:solidFill>
              <a:cs typeface="Times New Roman" panose="02020603050405020304" pitchFamily="18" charset="0"/>
            </a:endParaRPr>
          </a:p>
          <a:p>
            <a:pPr algn="just">
              <a:spcAft>
                <a:spcPts val="516"/>
              </a:spcAft>
              <a:buClrTx/>
              <a:buSzPct val="45000"/>
            </a:pPr>
            <a:r>
              <a:rPr lang="pt-BR" altLang="en-US" sz="1806">
                <a:solidFill>
                  <a:srgbClr val="000000"/>
                </a:solidFill>
                <a:cs typeface="Times New Roman" panose="02020603050405020304" pitchFamily="18" charset="0"/>
              </a:rPr>
              <a:t>Emprega</a:t>
            </a:r>
            <a:r>
              <a:rPr lang="pt-BR" altLang="en-US" sz="1806" b="1">
                <a:solidFill>
                  <a:srgbClr val="000000"/>
                </a:solidFill>
                <a:cs typeface="Times New Roman" panose="02020603050405020304" pitchFamily="18" charset="0"/>
              </a:rPr>
              <a:t> </a:t>
            </a:r>
            <a:r>
              <a:rPr lang="pt-BR" altLang="en-US" sz="1806" b="1">
                <a:solidFill>
                  <a:srgbClr val="0432FF"/>
                </a:solidFill>
                <a:cs typeface="Times New Roman" panose="02020603050405020304" pitchFamily="18" charset="0"/>
              </a:rPr>
              <a:t>Espectrometria de massa (MS) </a:t>
            </a:r>
            <a:r>
              <a:rPr lang="pt-BR" altLang="en-US" sz="1806" b="1">
                <a:solidFill>
                  <a:srgbClr val="000000"/>
                </a:solidFill>
                <a:cs typeface="Times New Roman" panose="02020603050405020304" pitchFamily="18" charset="0"/>
              </a:rPr>
              <a:t>- </a:t>
            </a:r>
            <a:r>
              <a:rPr lang="pt-BR" altLang="en-US" sz="1806">
                <a:solidFill>
                  <a:srgbClr val="000000"/>
                </a:solidFill>
                <a:cs typeface="Times New Roman" panose="02020603050405020304" pitchFamily="18" charset="0"/>
              </a:rPr>
              <a:t>técnica analítica usada para determinar a composição elementar de uma amostra. </a:t>
            </a:r>
          </a:p>
          <a:p>
            <a:pPr algn="just">
              <a:spcAft>
                <a:spcPts val="516"/>
              </a:spcAft>
              <a:buClrTx/>
              <a:buSzPct val="45000"/>
            </a:pPr>
            <a:r>
              <a:rPr lang="pt-BR" altLang="en-US" sz="1806" b="1">
                <a:solidFill>
                  <a:srgbClr val="000000"/>
                </a:solidFill>
                <a:cs typeface="Times New Roman" panose="02020603050405020304" pitchFamily="18" charset="0"/>
              </a:rPr>
              <a:t>O princípio é o MS por ionização química </a:t>
            </a:r>
            <a:r>
              <a:rPr lang="pt-BR" altLang="en-US" sz="1806">
                <a:solidFill>
                  <a:srgbClr val="000000"/>
                </a:solidFill>
                <a:cs typeface="Times New Roman" panose="02020603050405020304" pitchFamily="18" charset="0"/>
              </a:rPr>
              <a:t>dos compostos </a:t>
            </a:r>
            <a:r>
              <a:rPr lang="pt-BR" altLang="en-US" sz="1806" b="1">
                <a:solidFill>
                  <a:srgbClr val="000000"/>
                </a:solidFill>
                <a:cs typeface="Times New Roman" panose="02020603050405020304" pitchFamily="18" charset="0"/>
              </a:rPr>
              <a:t>para gerar moléculas carregadas </a:t>
            </a:r>
            <a:r>
              <a:rPr lang="pt-BR" altLang="en-US" sz="1806">
                <a:solidFill>
                  <a:srgbClr val="000000"/>
                </a:solidFill>
                <a:cs typeface="Times New Roman" panose="02020603050405020304" pitchFamily="18" charset="0"/>
              </a:rPr>
              <a:t>e determinar a proporção em massa /carga.</a:t>
            </a:r>
          </a:p>
          <a:p>
            <a:pPr algn="just">
              <a:spcAft>
                <a:spcPts val="516"/>
              </a:spcAft>
              <a:buClrTx/>
              <a:buSzPct val="45000"/>
            </a:pPr>
            <a:endParaRPr lang="pt-BR" altLang="en-US" sz="1806" b="1">
              <a:solidFill>
                <a:srgbClr val="000000"/>
              </a:solidFill>
              <a:cs typeface="Times New Roman" panose="02020603050405020304" pitchFamily="18" charset="0"/>
            </a:endParaRPr>
          </a:p>
          <a:p>
            <a:pPr algn="just">
              <a:spcAft>
                <a:spcPts val="774"/>
              </a:spcAft>
              <a:buClrTx/>
              <a:buSzPct val="45000"/>
            </a:pPr>
            <a:r>
              <a:rPr lang="pt-BR" altLang="en-US" sz="1806" b="1">
                <a:solidFill>
                  <a:srgbClr val="000000"/>
                </a:solidFill>
                <a:cs typeface="Times New Roman" panose="02020603050405020304" pitchFamily="18" charset="0"/>
              </a:rPr>
              <a:t>O equipamento</a:t>
            </a:r>
            <a:r>
              <a:rPr lang="pt-BR" altLang="en-US" sz="1806">
                <a:solidFill>
                  <a:srgbClr val="000000"/>
                </a:solidFill>
                <a:cs typeface="Times New Roman" panose="02020603050405020304" pitchFamily="18" charset="0"/>
              </a:rPr>
              <a:t> examina e compara o </a:t>
            </a:r>
            <a:r>
              <a:rPr lang="pt-BR" altLang="en-US" sz="1806">
                <a:solidFill>
                  <a:srgbClr val="0432FF"/>
                </a:solidFill>
                <a:cs typeface="Times New Roman" panose="02020603050405020304" pitchFamily="18" charset="0"/>
              </a:rPr>
              <a:t>padrão de proteínas diretamente a partir de bactérias intactas</a:t>
            </a:r>
            <a:r>
              <a:rPr lang="pt-BR" altLang="en-US" sz="1806">
                <a:solidFill>
                  <a:srgbClr val="000000"/>
                </a:solidFill>
                <a:cs typeface="Times New Roman" panose="02020603050405020304" pitchFamily="18" charset="0"/>
              </a:rPr>
              <a:t>, e</a:t>
            </a:r>
          </a:p>
          <a:p>
            <a:pPr algn="just">
              <a:spcAft>
                <a:spcPts val="774"/>
              </a:spcAft>
              <a:buClrTx/>
              <a:buSzPct val="45000"/>
            </a:pPr>
            <a:r>
              <a:rPr lang="pt-BR" altLang="en-US" sz="1806">
                <a:solidFill>
                  <a:srgbClr val="000000"/>
                </a:solidFill>
              </a:rPr>
              <a:t>vem com uma extensa </a:t>
            </a:r>
            <a:r>
              <a:rPr lang="pt-BR" altLang="en-US" sz="1806" b="1">
                <a:solidFill>
                  <a:srgbClr val="000000"/>
                </a:solidFill>
              </a:rPr>
              <a:t>base de dados </a:t>
            </a:r>
            <a:r>
              <a:rPr lang="pt-BR" altLang="en-US" sz="1806">
                <a:solidFill>
                  <a:srgbClr val="000000"/>
                </a:solidFill>
              </a:rPr>
              <a:t>de padrões de inúmeras bactérias e fungos de importância clínica. </a:t>
            </a:r>
          </a:p>
          <a:p>
            <a:pPr algn="just">
              <a:spcAft>
                <a:spcPts val="774"/>
              </a:spcAft>
              <a:buClrTx/>
              <a:buSzPct val="45000"/>
            </a:pPr>
            <a:r>
              <a:rPr lang="pt-BR" altLang="en-US" sz="1806">
                <a:solidFill>
                  <a:srgbClr val="000000"/>
                </a:solidFill>
              </a:rPr>
              <a:t>O padrão da amostra é comparado pelo software e o equipamento emite o resultado com o nome (mais provável) da bactéria analisada.</a:t>
            </a:r>
          </a:p>
        </p:txBody>
      </p:sp>
    </p:spTree>
    <p:extLst>
      <p:ext uri="{BB962C8B-B14F-4D97-AF65-F5344CB8AC3E}">
        <p14:creationId xmlns:p14="http://schemas.microsoft.com/office/powerpoint/2010/main" val="3473453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0652A2DD-7282-9148-8146-CA775C40F9A5}"/>
              </a:ext>
            </a:extLst>
          </p:cNvPr>
          <p:cNvSpPr txBox="1">
            <a:spLocks noChangeArrowheads="1"/>
          </p:cNvSpPr>
          <p:nvPr/>
        </p:nvSpPr>
        <p:spPr bwMode="auto">
          <a:xfrm>
            <a:off x="-1021952" y="18945"/>
            <a:ext cx="11702273" cy="16281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5676">
                <a:solidFill>
                  <a:srgbClr val="000000"/>
                </a:solidFill>
              </a:rPr>
              <a:t>Diagnóstico automático</a:t>
            </a:r>
          </a:p>
        </p:txBody>
      </p:sp>
      <p:sp>
        <p:nvSpPr>
          <p:cNvPr id="35842" name="Text Box 2">
            <a:extLst>
              <a:ext uri="{FF2B5EF4-FFF2-40B4-BE49-F238E27FC236}">
                <a16:creationId xmlns:a16="http://schemas.microsoft.com/office/drawing/2014/main" id="{9E4B12D8-77CA-6347-927A-875134829E00}"/>
              </a:ext>
            </a:extLst>
          </p:cNvPr>
          <p:cNvSpPr txBox="1">
            <a:spLocks noChangeArrowheads="1"/>
          </p:cNvSpPr>
          <p:nvPr/>
        </p:nvSpPr>
        <p:spPr bwMode="auto">
          <a:xfrm>
            <a:off x="382978" y="2582519"/>
            <a:ext cx="5743502" cy="5543976"/>
          </a:xfrm>
          <a:prstGeom prst="rect">
            <a:avLst/>
          </a:prstGeom>
          <a:solidFill>
            <a:srgbClr val="FFFF9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690" rIns="0" bIns="0"/>
          <a:lstStyle>
            <a:lvl1pPr marL="342900" indent="-341313">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algn="just">
              <a:lnSpc>
                <a:spcPct val="100000"/>
              </a:lnSpc>
              <a:spcAft>
                <a:spcPts val="600"/>
              </a:spcAft>
              <a:buClrTx/>
            </a:pPr>
            <a:r>
              <a:rPr lang="pt-BR" altLang="en-US" sz="1800">
                <a:solidFill>
                  <a:srgbClr val="000000"/>
                </a:solidFill>
              </a:rPr>
              <a:t>O teste também pode ser realizado para detecção direta e qualitativa dos antígenos de </a:t>
            </a:r>
            <a:r>
              <a:rPr lang="pt-BR" altLang="en-US" sz="1800" b="1" i="1">
                <a:solidFill>
                  <a:srgbClr val="000000"/>
                </a:solidFill>
              </a:rPr>
              <a:t>Streptococcus </a:t>
            </a:r>
            <a:r>
              <a:rPr lang="pt-BR" altLang="en-US" sz="1800" b="1">
                <a:solidFill>
                  <a:srgbClr val="000000"/>
                </a:solidFill>
              </a:rPr>
              <a:t>grupo </a:t>
            </a:r>
            <a:r>
              <a:rPr lang="pt-BR" altLang="en-US" sz="1800" err="1">
                <a:solidFill>
                  <a:srgbClr val="000000"/>
                </a:solidFill>
              </a:rPr>
              <a:t>B</a:t>
            </a:r>
            <a:r>
              <a:rPr lang="pt-BR" altLang="en-US" sz="1800">
                <a:solidFill>
                  <a:srgbClr val="000000"/>
                </a:solidFill>
              </a:rPr>
              <a:t> em </a:t>
            </a:r>
            <a:r>
              <a:rPr lang="pt-BR" altLang="en-US" sz="1800" b="1">
                <a:solidFill>
                  <a:srgbClr val="000000"/>
                </a:solidFill>
              </a:rPr>
              <a:t>fluído cerebrospinal </a:t>
            </a:r>
            <a:r>
              <a:rPr lang="pt-BR" altLang="en-US" sz="1800">
                <a:solidFill>
                  <a:srgbClr val="000000"/>
                </a:solidFill>
              </a:rPr>
              <a:t>e </a:t>
            </a:r>
            <a:r>
              <a:rPr lang="pt-BR" altLang="en-US" sz="1800" b="1">
                <a:solidFill>
                  <a:srgbClr val="000000"/>
                </a:solidFill>
              </a:rPr>
              <a:t>soro</a:t>
            </a:r>
            <a:r>
              <a:rPr lang="pt-BR" altLang="en-US" sz="1800">
                <a:solidFill>
                  <a:srgbClr val="000000"/>
                </a:solidFill>
              </a:rPr>
              <a:t>, além da</a:t>
            </a:r>
            <a:r>
              <a:rPr lang="pt-BR" altLang="en-US" sz="1800" i="1">
                <a:solidFill>
                  <a:srgbClr val="000000"/>
                </a:solidFill>
              </a:rPr>
              <a:t> </a:t>
            </a:r>
            <a:r>
              <a:rPr lang="pt-BR" altLang="en-US" sz="1800">
                <a:solidFill>
                  <a:srgbClr val="000000"/>
                </a:solidFill>
              </a:rPr>
              <a:t>confirmação e agrupamento sorológico a partir de colônias suspeitas de:</a:t>
            </a:r>
          </a:p>
          <a:p>
            <a:pPr marL="0" algn="just">
              <a:lnSpc>
                <a:spcPct val="100000"/>
              </a:lnSpc>
              <a:spcAft>
                <a:spcPts val="600"/>
              </a:spcAft>
              <a:buClrTx/>
            </a:pPr>
            <a:r>
              <a:rPr lang="pt-BR" altLang="en-US" sz="1800">
                <a:solidFill>
                  <a:srgbClr val="000000"/>
                </a:solidFill>
              </a:rPr>
              <a:t>- </a:t>
            </a:r>
            <a:r>
              <a:rPr lang="pt-BR" altLang="en-US" sz="1800" b="1" i="1">
                <a:solidFill>
                  <a:srgbClr val="000000"/>
                </a:solidFill>
              </a:rPr>
              <a:t>H. influenzae</a:t>
            </a:r>
            <a:r>
              <a:rPr lang="pt-BR" altLang="en-US" sz="1800" b="1">
                <a:solidFill>
                  <a:srgbClr val="000000"/>
                </a:solidFill>
              </a:rPr>
              <a:t> tipo </a:t>
            </a:r>
            <a:r>
              <a:rPr lang="pt-BR" altLang="en-US" sz="1800" b="1" err="1">
                <a:solidFill>
                  <a:srgbClr val="000000"/>
                </a:solidFill>
              </a:rPr>
              <a:t>b</a:t>
            </a:r>
            <a:r>
              <a:rPr lang="pt-BR" altLang="en-US" sz="1800">
                <a:solidFill>
                  <a:srgbClr val="000000"/>
                </a:solidFill>
              </a:rPr>
              <a:t>, </a:t>
            </a:r>
          </a:p>
          <a:p>
            <a:pPr marL="0" algn="just">
              <a:lnSpc>
                <a:spcPct val="100000"/>
              </a:lnSpc>
              <a:spcAft>
                <a:spcPts val="600"/>
              </a:spcAft>
              <a:buClrTx/>
            </a:pPr>
            <a:r>
              <a:rPr lang="pt-BR" altLang="en-US" sz="1800" b="1" i="1">
                <a:solidFill>
                  <a:srgbClr val="000000"/>
                </a:solidFill>
              </a:rPr>
              <a:t>- S. pneumoniae</a:t>
            </a:r>
            <a:r>
              <a:rPr lang="pt-BR" altLang="en-US" sz="1800" i="1">
                <a:solidFill>
                  <a:srgbClr val="000000"/>
                </a:solidFill>
              </a:rPr>
              <a:t>, </a:t>
            </a:r>
          </a:p>
          <a:p>
            <a:pPr marL="0" algn="just">
              <a:lnSpc>
                <a:spcPct val="100000"/>
              </a:lnSpc>
              <a:spcAft>
                <a:spcPts val="600"/>
              </a:spcAft>
              <a:buClrTx/>
              <a:buFontTx/>
              <a:buChar char="-"/>
            </a:pPr>
            <a:r>
              <a:rPr lang="pt-BR" altLang="en-US" sz="1800" b="1" i="1">
                <a:solidFill>
                  <a:srgbClr val="000000"/>
                </a:solidFill>
              </a:rPr>
              <a:t>Streptococcus </a:t>
            </a:r>
            <a:r>
              <a:rPr lang="pt-BR" altLang="en-US" sz="1800" b="1">
                <a:solidFill>
                  <a:srgbClr val="000000"/>
                </a:solidFill>
              </a:rPr>
              <a:t>grupo </a:t>
            </a:r>
            <a:r>
              <a:rPr lang="pt-BR" altLang="en-US" sz="1800" b="1" err="1">
                <a:solidFill>
                  <a:srgbClr val="000000"/>
                </a:solidFill>
              </a:rPr>
              <a:t>B</a:t>
            </a:r>
            <a:r>
              <a:rPr lang="pt-BR" altLang="en-US" sz="1800" b="1">
                <a:solidFill>
                  <a:srgbClr val="000000"/>
                </a:solidFill>
              </a:rPr>
              <a:t>, </a:t>
            </a:r>
            <a:endParaRPr lang="pt-BR" altLang="en-US" sz="1800">
              <a:solidFill>
                <a:srgbClr val="000000"/>
              </a:solidFill>
            </a:endParaRPr>
          </a:p>
          <a:p>
            <a:pPr marL="0" algn="just">
              <a:lnSpc>
                <a:spcPct val="100000"/>
              </a:lnSpc>
              <a:spcAft>
                <a:spcPts val="600"/>
              </a:spcAft>
              <a:buClrTx/>
              <a:buFontTx/>
              <a:buChar char="-"/>
            </a:pPr>
            <a:r>
              <a:rPr lang="pt-BR" altLang="en-US" sz="1800" b="1" i="1">
                <a:solidFill>
                  <a:srgbClr val="000000"/>
                </a:solidFill>
              </a:rPr>
              <a:t>N. meningitidis </a:t>
            </a:r>
            <a:r>
              <a:rPr lang="pt-BR" altLang="en-US" sz="1800" b="1">
                <a:solidFill>
                  <a:srgbClr val="000000"/>
                </a:solidFill>
              </a:rPr>
              <a:t>grupos A/</a:t>
            </a:r>
            <a:r>
              <a:rPr lang="pt-BR" altLang="en-US" sz="1800" b="1" err="1">
                <a:solidFill>
                  <a:srgbClr val="000000"/>
                </a:solidFill>
              </a:rPr>
              <a:t>Y</a:t>
            </a:r>
            <a:r>
              <a:rPr lang="pt-BR" altLang="en-US" sz="1800" b="1">
                <a:solidFill>
                  <a:srgbClr val="000000"/>
                </a:solidFill>
              </a:rPr>
              <a:t>, </a:t>
            </a:r>
            <a:r>
              <a:rPr lang="pt-BR" altLang="en-US" sz="1800" b="1" err="1">
                <a:solidFill>
                  <a:srgbClr val="000000"/>
                </a:solidFill>
              </a:rPr>
              <a:t>B</a:t>
            </a:r>
            <a:r>
              <a:rPr lang="pt-BR" altLang="en-US" sz="1800" b="1">
                <a:solidFill>
                  <a:srgbClr val="000000"/>
                </a:solidFill>
              </a:rPr>
              <a:t> ou C/W135</a:t>
            </a:r>
            <a:r>
              <a:rPr lang="pt-BR" altLang="en-US" sz="1800">
                <a:solidFill>
                  <a:srgbClr val="000000"/>
                </a:solidFill>
              </a:rPr>
              <a:t>.</a:t>
            </a:r>
          </a:p>
          <a:p>
            <a:pPr marL="0" algn="just">
              <a:lnSpc>
                <a:spcPct val="100000"/>
              </a:lnSpc>
              <a:spcAft>
                <a:spcPts val="600"/>
              </a:spcAft>
              <a:buClrTx/>
            </a:pPr>
            <a:r>
              <a:rPr lang="pt-BR" altLang="en-US" sz="1800">
                <a:solidFill>
                  <a:srgbClr val="000000"/>
                </a:solidFill>
              </a:rPr>
              <a:t>A aglutinação visível positiva ocorre quando uma amostra contendo qualquer um desses antígenos bacterianos reage com as partículas de látex recobertas com os respectivos anticorpos. </a:t>
            </a:r>
          </a:p>
          <a:p>
            <a:pPr marL="0" algn="just">
              <a:lnSpc>
                <a:spcPct val="100000"/>
              </a:lnSpc>
              <a:spcAft>
                <a:spcPts val="600"/>
              </a:spcAft>
              <a:buClrTx/>
            </a:pPr>
            <a:endParaRPr lang="pt-BR" altLang="en-US" sz="1800">
              <a:solidFill>
                <a:srgbClr val="000000"/>
              </a:solidFill>
            </a:endParaRPr>
          </a:p>
          <a:p>
            <a:pPr marL="0" algn="just">
              <a:lnSpc>
                <a:spcPct val="100000"/>
              </a:lnSpc>
              <a:spcAft>
                <a:spcPts val="600"/>
              </a:spcAft>
              <a:buClrTx/>
            </a:pPr>
            <a:r>
              <a:rPr lang="pt-BR" altLang="en-US" sz="1600">
                <a:solidFill>
                  <a:srgbClr val="000000"/>
                </a:solidFill>
              </a:rPr>
              <a:t>Obs: Testes de aglutinação em látex não se destinam a substituir a cultura bacteriana. O diagnóstico de confirmação de uma meningite bacteriana só é possível com os procedimentos de cultura apropriados.</a:t>
            </a:r>
          </a:p>
        </p:txBody>
      </p:sp>
      <p:sp>
        <p:nvSpPr>
          <p:cNvPr id="35846" name="Rectangle 6">
            <a:extLst>
              <a:ext uri="{FF2B5EF4-FFF2-40B4-BE49-F238E27FC236}">
                <a16:creationId xmlns:a16="http://schemas.microsoft.com/office/drawing/2014/main" id="{4A28ECB6-284A-1B49-9E33-BC3593B40704}"/>
              </a:ext>
            </a:extLst>
          </p:cNvPr>
          <p:cNvSpPr>
            <a:spLocks noChangeArrowheads="1"/>
          </p:cNvSpPr>
          <p:nvPr/>
        </p:nvSpPr>
        <p:spPr bwMode="auto">
          <a:xfrm>
            <a:off x="382978" y="1783528"/>
            <a:ext cx="5743502" cy="551280"/>
          </a:xfrm>
          <a:prstGeom prst="rect">
            <a:avLst/>
          </a:prstGeom>
          <a:solidFill>
            <a:srgbClr val="FFFF9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16107" tIns="60376" rIns="116107" bIns="60376">
            <a:spAutoFit/>
          </a:bodyPr>
          <a:lstStyle>
            <a:lvl1pPr marL="431800" indent="-314325">
              <a:lnSpc>
                <a:spcPct val="93000"/>
              </a:lnSpc>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879475" algn="l"/>
                <a:tab pos="1328738" algn="l"/>
                <a:tab pos="1778000" algn="l"/>
                <a:tab pos="2227263" algn="l"/>
                <a:tab pos="2676525" algn="l"/>
                <a:tab pos="3125788" algn="l"/>
                <a:tab pos="3575050" algn="l"/>
                <a:tab pos="4024313" algn="l"/>
                <a:tab pos="4473575" algn="l"/>
                <a:tab pos="4922838" algn="l"/>
                <a:tab pos="5372100" algn="l"/>
                <a:tab pos="5821363" algn="l"/>
                <a:tab pos="6270625" algn="l"/>
                <a:tab pos="6719888" algn="l"/>
                <a:tab pos="7169150" algn="l"/>
                <a:tab pos="7618413" algn="l"/>
                <a:tab pos="8067675" algn="l"/>
                <a:tab pos="8516938" algn="l"/>
                <a:tab pos="8966200" algn="l"/>
                <a:tab pos="94154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sz="3000" b="1" dirty="0">
                <a:solidFill>
                  <a:srgbClr val="000000"/>
                </a:solidFill>
              </a:rPr>
              <a:t>3. De Antígenos bacterianos </a:t>
            </a:r>
          </a:p>
        </p:txBody>
      </p:sp>
      <p:sp>
        <p:nvSpPr>
          <p:cNvPr id="7" name="Text Box 2">
            <a:extLst>
              <a:ext uri="{FF2B5EF4-FFF2-40B4-BE49-F238E27FC236}">
                <a16:creationId xmlns:a16="http://schemas.microsoft.com/office/drawing/2014/main" id="{CD958FC4-D40C-3D46-A6AE-9469C7F96590}"/>
              </a:ext>
            </a:extLst>
          </p:cNvPr>
          <p:cNvSpPr txBox="1">
            <a:spLocks noChangeArrowheads="1"/>
          </p:cNvSpPr>
          <p:nvPr/>
        </p:nvSpPr>
        <p:spPr bwMode="auto">
          <a:xfrm>
            <a:off x="6782685" y="2334808"/>
            <a:ext cx="5743502" cy="6461719"/>
          </a:xfrm>
          <a:prstGeom prst="rect">
            <a:avLst/>
          </a:prstGeom>
          <a:solidFill>
            <a:schemeClr val="accent2">
              <a:lumMod val="20000"/>
              <a:lumOff val="80000"/>
            </a:schemeClr>
          </a:solidFill>
          <a:ln>
            <a:noFill/>
          </a:ln>
          <a:effectLst/>
        </p:spPr>
        <p:txBody>
          <a:bodyPr lIns="0" tIns="36690" rIns="0" bIns="0"/>
          <a:lstStyle>
            <a:lvl1pPr marL="342900" indent="-341313">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algn="just">
              <a:lnSpc>
                <a:spcPct val="100000"/>
              </a:lnSpc>
              <a:spcAft>
                <a:spcPts val="600"/>
              </a:spcAft>
              <a:buClrTx/>
            </a:pPr>
            <a:r>
              <a:rPr lang="pt-BR" altLang="en-US" sz="1600">
                <a:solidFill>
                  <a:srgbClr val="000000"/>
                </a:solidFill>
              </a:rPr>
              <a:t>Exemplo:</a:t>
            </a:r>
          </a:p>
        </p:txBody>
      </p:sp>
      <p:graphicFrame>
        <p:nvGraphicFramePr>
          <p:cNvPr id="8" name="Group 3">
            <a:extLst>
              <a:ext uri="{FF2B5EF4-FFF2-40B4-BE49-F238E27FC236}">
                <a16:creationId xmlns:a16="http://schemas.microsoft.com/office/drawing/2014/main" id="{21E5D3BB-BCC4-E949-AEEF-FF46BDF2FC03}"/>
              </a:ext>
            </a:extLst>
          </p:cNvPr>
          <p:cNvGraphicFramePr>
            <a:graphicFrameLocks noGrp="1"/>
          </p:cNvGraphicFramePr>
          <p:nvPr>
            <p:extLst>
              <p:ext uri="{D42A27DB-BD31-4B8C-83A1-F6EECF244321}">
                <p14:modId xmlns:p14="http://schemas.microsoft.com/office/powerpoint/2010/main" val="2579259017"/>
              </p:ext>
            </p:extLst>
          </p:nvPr>
        </p:nvGraphicFramePr>
        <p:xfrm>
          <a:off x="7084492" y="2902461"/>
          <a:ext cx="5037328" cy="2919159"/>
        </p:xfrm>
        <a:graphic>
          <a:graphicData uri="http://schemas.openxmlformats.org/drawingml/2006/table">
            <a:tbl>
              <a:tblPr/>
              <a:tblGrid>
                <a:gridCol w="5037328">
                  <a:extLst>
                    <a:ext uri="{9D8B030D-6E8A-4147-A177-3AD203B41FA5}">
                      <a16:colId xmlns:a16="http://schemas.microsoft.com/office/drawing/2014/main" val="20000"/>
                    </a:ext>
                  </a:extLst>
                </a:gridCol>
              </a:tblGrid>
              <a:tr h="2596598">
                <a:tc>
                  <a:txBody>
                    <a:bodyPr/>
                    <a:lstStyle>
                      <a:lvl1pPr>
                        <a:spcBef>
                          <a:spcPts val="14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1pPr>
                      <a:lvl2pPr>
                        <a:spcBef>
                          <a:spcPts val="1138"/>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2pPr>
                      <a:lvl3pPr>
                        <a:spcBef>
                          <a:spcPts val="8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3pPr>
                      <a:lvl4pPr>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spcBef>
                          <a:spcPts val="288"/>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57200" rtl="0" eaLnBrk="1" fontAlgn="base" latinLnBrk="0" hangingPunct="1">
                        <a:lnSpc>
                          <a:spcPct val="112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t-BR" altLang="en-US" sz="2300" b="1" i="0" u="none" strike="noStrike" cap="none" normalizeH="0" baseline="0">
                          <a:ln>
                            <a:noFill/>
                          </a:ln>
                          <a:solidFill>
                            <a:srgbClr val="000000"/>
                          </a:solidFill>
                          <a:effectLst/>
                          <a:latin typeface="inherit" charset="0"/>
                          <a:ea typeface="Microsoft YaHei" panose="020B0503020204020204" pitchFamily="34" charset="-122"/>
                        </a:rPr>
                        <a:t>BD </a:t>
                      </a:r>
                      <a:r>
                        <a:rPr kumimoji="0" lang="pt-BR" altLang="en-US" sz="2300" b="1" i="0" u="none" strike="noStrike" cap="none" normalizeH="0" baseline="0" err="1">
                          <a:ln>
                            <a:noFill/>
                          </a:ln>
                          <a:solidFill>
                            <a:srgbClr val="000000"/>
                          </a:solidFill>
                          <a:effectLst/>
                          <a:latin typeface="inherit" charset="0"/>
                          <a:ea typeface="Microsoft YaHei" panose="020B0503020204020204" pitchFamily="34" charset="-122"/>
                        </a:rPr>
                        <a:t>Directigen</a:t>
                      </a:r>
                      <a:r>
                        <a:rPr kumimoji="0" lang="pt-BR" altLang="en-US" sz="2300" b="1" i="0" u="none" strike="noStrike" cap="none" normalizeH="0" baseline="0">
                          <a:ln>
                            <a:noFill/>
                          </a:ln>
                          <a:solidFill>
                            <a:srgbClr val="000000"/>
                          </a:solidFill>
                          <a:effectLst/>
                          <a:latin typeface="inherit" charset="0"/>
                          <a:ea typeface="Microsoft YaHei" panose="020B0503020204020204" pitchFamily="34" charset="-122"/>
                        </a:rPr>
                        <a:t>™ </a:t>
                      </a:r>
                      <a:r>
                        <a:rPr kumimoji="0" lang="pt-BR" altLang="en-US" sz="2300" b="1" i="0" u="none" strike="noStrike" cap="none" normalizeH="0" baseline="0" err="1">
                          <a:ln>
                            <a:noFill/>
                          </a:ln>
                          <a:solidFill>
                            <a:srgbClr val="000000"/>
                          </a:solidFill>
                          <a:effectLst/>
                          <a:latin typeface="inherit" charset="0"/>
                          <a:ea typeface="Microsoft YaHei" panose="020B0503020204020204" pitchFamily="34" charset="-122"/>
                        </a:rPr>
                        <a:t>Meningitis</a:t>
                      </a:r>
                      <a:r>
                        <a:rPr kumimoji="0" lang="pt-BR" altLang="en-US" sz="2300" b="1" i="0" u="none" strike="noStrike" cap="none" normalizeH="0" baseline="0">
                          <a:ln>
                            <a:noFill/>
                          </a:ln>
                          <a:solidFill>
                            <a:srgbClr val="000000"/>
                          </a:solidFill>
                          <a:effectLst/>
                          <a:latin typeface="inherit" charset="0"/>
                          <a:ea typeface="Microsoft YaHei" panose="020B0503020204020204" pitchFamily="34" charset="-122"/>
                        </a:rPr>
                        <a:t> Combo Test Kit</a:t>
                      </a:r>
                      <a:br>
                        <a:rPr kumimoji="0" lang="pt-BR" altLang="en-US" sz="2300" b="1" i="0" u="none" strike="noStrike" cap="none" normalizeH="0" baseline="0">
                          <a:ln>
                            <a:noFill/>
                          </a:ln>
                          <a:solidFill>
                            <a:srgbClr val="000000"/>
                          </a:solidFill>
                          <a:effectLst/>
                          <a:latin typeface="inherit" charset="0"/>
                          <a:ea typeface="Microsoft YaHei" panose="020B0503020204020204" pitchFamily="34" charset="-122"/>
                        </a:rPr>
                      </a:br>
                      <a:r>
                        <a:rPr kumimoji="0" lang="pt-BR" altLang="en-US" sz="1800" b="0" i="0" u="none" strike="noStrike" cap="none" normalizeH="0" baseline="0" err="1">
                          <a:ln>
                            <a:noFill/>
                          </a:ln>
                          <a:solidFill>
                            <a:srgbClr val="000000"/>
                          </a:solidFill>
                          <a:effectLst/>
                          <a:latin typeface="inherit" charset="0"/>
                          <a:ea typeface="Microsoft YaHei" panose="020B0503020204020204" pitchFamily="34" charset="-122"/>
                        </a:rPr>
                        <a:t>Catalog</a:t>
                      </a:r>
                      <a:r>
                        <a:rPr kumimoji="0" lang="pt-BR" altLang="en-US" sz="1800" b="0" i="0" u="none" strike="noStrike" cap="none" normalizeH="0" baseline="0">
                          <a:ln>
                            <a:noFill/>
                          </a:ln>
                          <a:solidFill>
                            <a:srgbClr val="000000"/>
                          </a:solidFill>
                          <a:effectLst/>
                          <a:latin typeface="inherit" charset="0"/>
                          <a:ea typeface="Microsoft YaHei" panose="020B0503020204020204" pitchFamily="34" charset="-122"/>
                        </a:rPr>
                        <a:t> # </a:t>
                      </a:r>
                      <a:r>
                        <a:rPr kumimoji="0" lang="pt-BR" altLang="en-US" sz="1800" b="1" i="0" u="none" strike="noStrike" cap="none" normalizeH="0" baseline="0">
                          <a:ln>
                            <a:noFill/>
                          </a:ln>
                          <a:solidFill>
                            <a:srgbClr val="000000"/>
                          </a:solidFill>
                          <a:effectLst/>
                          <a:latin typeface="inherit" charset="0"/>
                          <a:ea typeface="Microsoft YaHei" panose="020B0503020204020204" pitchFamily="34" charset="-122"/>
                        </a:rPr>
                        <a:t>252360</a:t>
                      </a:r>
                      <a:r>
                        <a:rPr kumimoji="0" lang="pt-BR" altLang="en-US" sz="1800" b="0" i="0" u="none" strike="noStrike" cap="none" normalizeH="0" baseline="0">
                          <a:ln>
                            <a:noFill/>
                          </a:ln>
                          <a:solidFill>
                            <a:srgbClr val="000000"/>
                          </a:solidFill>
                          <a:effectLst/>
                          <a:latin typeface="inherit" charset="0"/>
                          <a:ea typeface="Microsoft YaHei" panose="020B0503020204020204" pitchFamily="34" charset="-122"/>
                        </a:rPr>
                        <a:t> </a:t>
                      </a:r>
                      <a:br>
                        <a:rPr kumimoji="0" lang="pt-BR" altLang="en-US" sz="1800" b="0" i="0" u="none" strike="noStrike" cap="none" normalizeH="0" baseline="0">
                          <a:ln>
                            <a:noFill/>
                          </a:ln>
                          <a:solidFill>
                            <a:srgbClr val="000000"/>
                          </a:solidFill>
                          <a:effectLst/>
                          <a:latin typeface="inherit" charset="0"/>
                          <a:ea typeface="Microsoft YaHei" panose="020B0503020204020204" pitchFamily="34" charset="-122"/>
                        </a:rPr>
                      </a:br>
                      <a:r>
                        <a:rPr kumimoji="0" lang="pt-BR" altLang="en-US" sz="1800" b="0" i="0" u="none" strike="noStrike" cap="none" normalizeH="0" baseline="0">
                          <a:ln>
                            <a:noFill/>
                          </a:ln>
                          <a:solidFill>
                            <a:srgbClr val="585854"/>
                          </a:solidFill>
                          <a:effectLst/>
                          <a:latin typeface="inherit" charset="0"/>
                          <a:ea typeface="Microsoft YaHei" panose="020B0503020204020204" pitchFamily="34" charset="-122"/>
                        </a:rPr>
                        <a:t>O kit </a:t>
                      </a:r>
                      <a:r>
                        <a:rPr kumimoji="0" lang="pt-BR" altLang="en-US" sz="1800" b="1" i="0" u="none" strike="noStrike" cap="none" normalizeH="0" baseline="0">
                          <a:ln>
                            <a:noFill/>
                          </a:ln>
                          <a:solidFill>
                            <a:srgbClr val="585854"/>
                          </a:solidFill>
                          <a:effectLst/>
                          <a:latin typeface="inherit" charset="0"/>
                          <a:ea typeface="Microsoft YaHei" panose="020B0503020204020204" pitchFamily="34" charset="-122"/>
                        </a:rPr>
                        <a:t>BD </a:t>
                      </a:r>
                      <a:r>
                        <a:rPr kumimoji="0" lang="pt-BR" altLang="en-US" sz="1800" b="1" i="0" u="none" strike="noStrike" cap="none" normalizeH="0" baseline="0" err="1">
                          <a:ln>
                            <a:noFill/>
                          </a:ln>
                          <a:solidFill>
                            <a:srgbClr val="585854"/>
                          </a:solidFill>
                          <a:effectLst/>
                          <a:latin typeface="inherit" charset="0"/>
                          <a:ea typeface="Microsoft YaHei" panose="020B0503020204020204" pitchFamily="34" charset="-122"/>
                        </a:rPr>
                        <a:t>Directigen</a:t>
                      </a:r>
                      <a:r>
                        <a:rPr kumimoji="0" lang="pt-BR" altLang="en-US" sz="1800" b="1" i="0" u="none" strike="noStrike" cap="none" normalizeH="0" baseline="0">
                          <a:ln>
                            <a:noFill/>
                          </a:ln>
                          <a:solidFill>
                            <a:srgbClr val="585854"/>
                          </a:solidFill>
                          <a:effectLst/>
                          <a:latin typeface="inherit" charset="0"/>
                          <a:ea typeface="Microsoft YaHei" panose="020B0503020204020204" pitchFamily="34" charset="-122"/>
                        </a:rPr>
                        <a:t>™</a:t>
                      </a:r>
                      <a:r>
                        <a:rPr kumimoji="0" lang="pt-BR" altLang="en-US" sz="1800" b="0" i="0" u="none" strike="noStrike" cap="none" normalizeH="0" baseline="0">
                          <a:ln>
                            <a:noFill/>
                          </a:ln>
                          <a:solidFill>
                            <a:srgbClr val="585854"/>
                          </a:solidFill>
                          <a:effectLst/>
                          <a:latin typeface="inherit" charset="0"/>
                          <a:ea typeface="Microsoft YaHei" panose="020B0503020204020204" pitchFamily="34" charset="-122"/>
                        </a:rPr>
                        <a:t> </a:t>
                      </a:r>
                      <a:r>
                        <a:rPr kumimoji="0" lang="pt-BR" altLang="en-US" sz="1800" b="1" i="0" u="none" strike="noStrike" cap="none" normalizeH="0" baseline="0" err="1">
                          <a:ln>
                            <a:noFill/>
                          </a:ln>
                          <a:solidFill>
                            <a:srgbClr val="585854"/>
                          </a:solidFill>
                          <a:effectLst/>
                          <a:latin typeface="inherit" charset="0"/>
                          <a:ea typeface="Microsoft YaHei" panose="020B0503020204020204" pitchFamily="34" charset="-122"/>
                        </a:rPr>
                        <a:t>Meningitis</a:t>
                      </a:r>
                      <a:r>
                        <a:rPr kumimoji="0" lang="pt-BR" altLang="en-US" sz="1800" b="1" i="0" u="none" strike="noStrike" cap="none" normalizeH="0" baseline="0">
                          <a:ln>
                            <a:noFill/>
                          </a:ln>
                          <a:solidFill>
                            <a:srgbClr val="585854"/>
                          </a:solidFill>
                          <a:effectLst/>
                          <a:latin typeface="inherit" charset="0"/>
                          <a:ea typeface="Microsoft YaHei" panose="020B0503020204020204" pitchFamily="34" charset="-122"/>
                        </a:rPr>
                        <a:t> Combo Test</a:t>
                      </a:r>
                      <a:r>
                        <a:rPr kumimoji="0" lang="pt-BR" altLang="en-US" sz="1800" b="0" i="0" u="none" strike="noStrike" cap="none" normalizeH="0" baseline="0">
                          <a:ln>
                            <a:noFill/>
                          </a:ln>
                          <a:solidFill>
                            <a:srgbClr val="585854"/>
                          </a:solidFill>
                          <a:effectLst/>
                          <a:latin typeface="inherit" charset="0"/>
                          <a:ea typeface="Microsoft YaHei" panose="020B0503020204020204" pitchFamily="34" charset="-122"/>
                        </a:rPr>
                        <a:t> </a:t>
                      </a:r>
                      <a:r>
                        <a:rPr kumimoji="0" lang="pt-BR" altLang="en-US" sz="1800" b="0" i="0" u="none" strike="noStrike" cap="none" normalizeH="0" baseline="0">
                          <a:ln>
                            <a:noFill/>
                          </a:ln>
                          <a:solidFill>
                            <a:schemeClr val="tx1"/>
                          </a:solidFill>
                          <a:effectLst/>
                          <a:latin typeface="inherit" charset="0"/>
                          <a:ea typeface="Microsoft YaHei" panose="020B0503020204020204" pitchFamily="34" charset="-122"/>
                        </a:rPr>
                        <a:t>é um teste presuntivo de aglutinação em látex para detecção direta e qualitativa de antígenos de </a:t>
                      </a:r>
                      <a:r>
                        <a:rPr kumimoji="0" lang="pt-BR" altLang="en-US" sz="1800" b="0" i="1" u="none" strike="noStrike" cap="none" normalizeH="0" baseline="0">
                          <a:ln>
                            <a:noFill/>
                          </a:ln>
                          <a:solidFill>
                            <a:schemeClr val="tx1"/>
                          </a:solidFill>
                          <a:effectLst/>
                          <a:latin typeface="inherit" charset="0"/>
                          <a:ea typeface="Microsoft YaHei" panose="020B0503020204020204" pitchFamily="34" charset="-122"/>
                        </a:rPr>
                        <a:t>H. Influenzae </a:t>
                      </a:r>
                      <a:r>
                        <a:rPr kumimoji="0" lang="pt-BR" altLang="en-US" sz="1800" b="0" i="0" u="none" strike="noStrike" cap="none" normalizeH="0" baseline="0">
                          <a:ln>
                            <a:noFill/>
                          </a:ln>
                          <a:solidFill>
                            <a:schemeClr val="tx1"/>
                          </a:solidFill>
                          <a:effectLst/>
                          <a:latin typeface="inherit" charset="0"/>
                          <a:ea typeface="Microsoft YaHei" panose="020B0503020204020204" pitchFamily="34" charset="-122"/>
                        </a:rPr>
                        <a:t>tipo </a:t>
                      </a:r>
                      <a:r>
                        <a:rPr kumimoji="0" lang="pt-BR" altLang="en-US" sz="1800" b="0" i="0" u="none" strike="noStrike" cap="none" normalizeH="0" baseline="0" err="1">
                          <a:ln>
                            <a:noFill/>
                          </a:ln>
                          <a:solidFill>
                            <a:schemeClr val="tx1"/>
                          </a:solidFill>
                          <a:effectLst/>
                          <a:latin typeface="inherit" charset="0"/>
                          <a:ea typeface="Microsoft YaHei" panose="020B0503020204020204" pitchFamily="34" charset="-122"/>
                        </a:rPr>
                        <a:t>b</a:t>
                      </a:r>
                      <a:r>
                        <a:rPr kumimoji="0" lang="pt-BR" altLang="en-US" sz="1800" b="0" i="0" u="none" strike="noStrike" cap="none" normalizeH="0" baseline="0">
                          <a:ln>
                            <a:noFill/>
                          </a:ln>
                          <a:solidFill>
                            <a:schemeClr val="tx1"/>
                          </a:solidFill>
                          <a:effectLst/>
                          <a:latin typeface="inherit" charset="0"/>
                          <a:ea typeface="Microsoft YaHei" panose="020B0503020204020204" pitchFamily="34" charset="-122"/>
                        </a:rPr>
                        <a:t>, </a:t>
                      </a:r>
                      <a:r>
                        <a:rPr kumimoji="0" lang="pt-BR" altLang="en-US" sz="1800" b="0" i="1" u="none" strike="noStrike" cap="none" normalizeH="0" baseline="0">
                          <a:ln>
                            <a:noFill/>
                          </a:ln>
                          <a:solidFill>
                            <a:schemeClr val="tx1"/>
                          </a:solidFill>
                          <a:effectLst/>
                          <a:latin typeface="inherit" charset="0"/>
                          <a:ea typeface="Microsoft YaHei" panose="020B0503020204020204" pitchFamily="34" charset="-122"/>
                        </a:rPr>
                        <a:t>S. pneumoniae, N. meningitidis</a:t>
                      </a:r>
                      <a:r>
                        <a:rPr kumimoji="0" lang="pt-BR" altLang="en-US" sz="1800" b="0" i="0" u="none" strike="noStrike" cap="none" normalizeH="0" baseline="0">
                          <a:ln>
                            <a:noFill/>
                          </a:ln>
                          <a:solidFill>
                            <a:schemeClr val="tx1"/>
                          </a:solidFill>
                          <a:effectLst/>
                          <a:latin typeface="inherit" charset="0"/>
                          <a:ea typeface="Microsoft YaHei" panose="020B0503020204020204" pitchFamily="34" charset="-122"/>
                        </a:rPr>
                        <a:t> grupos A, </a:t>
                      </a:r>
                      <a:r>
                        <a:rPr kumimoji="0" lang="pt-BR" altLang="en-US" sz="1800" b="0" i="0" u="none" strike="noStrike" cap="none" normalizeH="0" baseline="0" err="1">
                          <a:ln>
                            <a:noFill/>
                          </a:ln>
                          <a:solidFill>
                            <a:schemeClr val="tx1"/>
                          </a:solidFill>
                          <a:effectLst/>
                          <a:latin typeface="inherit" charset="0"/>
                          <a:ea typeface="Microsoft YaHei" panose="020B0503020204020204" pitchFamily="34" charset="-122"/>
                        </a:rPr>
                        <a:t>B</a:t>
                      </a:r>
                      <a:r>
                        <a:rPr kumimoji="0" lang="pt-BR" altLang="en-US" sz="1800" b="0" i="0" u="none" strike="noStrike" cap="none" normalizeH="0" baseline="0">
                          <a:ln>
                            <a:noFill/>
                          </a:ln>
                          <a:solidFill>
                            <a:schemeClr val="tx1"/>
                          </a:solidFill>
                          <a:effectLst/>
                          <a:latin typeface="inherit" charset="0"/>
                          <a:ea typeface="Microsoft YaHei" panose="020B0503020204020204" pitchFamily="34" charset="-122"/>
                        </a:rPr>
                        <a:t>, C, </a:t>
                      </a:r>
                      <a:r>
                        <a:rPr kumimoji="0" lang="pt-BR" altLang="en-US" sz="1800" b="0" i="0" u="none" strike="noStrike" cap="none" normalizeH="0" baseline="0" err="1">
                          <a:ln>
                            <a:noFill/>
                          </a:ln>
                          <a:solidFill>
                            <a:schemeClr val="tx1"/>
                          </a:solidFill>
                          <a:effectLst/>
                          <a:latin typeface="inherit" charset="0"/>
                          <a:ea typeface="Microsoft YaHei" panose="020B0503020204020204" pitchFamily="34" charset="-122"/>
                        </a:rPr>
                        <a:t>Y</a:t>
                      </a:r>
                      <a:r>
                        <a:rPr kumimoji="0" lang="pt-BR" altLang="en-US" sz="1800" b="0" i="0" u="none" strike="noStrike" cap="none" normalizeH="0" baseline="0">
                          <a:ln>
                            <a:noFill/>
                          </a:ln>
                          <a:solidFill>
                            <a:schemeClr val="tx1"/>
                          </a:solidFill>
                          <a:effectLst/>
                          <a:latin typeface="inherit" charset="0"/>
                          <a:ea typeface="Microsoft YaHei" panose="020B0503020204020204" pitchFamily="34" charset="-122"/>
                        </a:rPr>
                        <a:t> ou W135 e </a:t>
                      </a:r>
                      <a:r>
                        <a:rPr kumimoji="0" lang="pt-BR" altLang="en-US" sz="1800" b="0" i="1" u="none" strike="noStrike" cap="none" normalizeH="0" baseline="0">
                          <a:ln>
                            <a:noFill/>
                          </a:ln>
                          <a:solidFill>
                            <a:schemeClr val="tx1"/>
                          </a:solidFill>
                          <a:effectLst/>
                          <a:latin typeface="inherit" charset="0"/>
                          <a:ea typeface="Microsoft YaHei" panose="020B0503020204020204" pitchFamily="34" charset="-122"/>
                        </a:rPr>
                        <a:t>Escherichia coli</a:t>
                      </a:r>
                      <a:r>
                        <a:rPr kumimoji="0" lang="pt-BR" altLang="en-US" sz="1800" b="0" i="0" u="none" strike="noStrike" cap="none" normalizeH="0" baseline="0">
                          <a:ln>
                            <a:noFill/>
                          </a:ln>
                          <a:solidFill>
                            <a:schemeClr val="tx1"/>
                          </a:solidFill>
                          <a:effectLst/>
                          <a:latin typeface="inherit" charset="0"/>
                          <a:ea typeface="Microsoft YaHei" panose="020B0503020204020204" pitchFamily="34" charset="-122"/>
                        </a:rPr>
                        <a:t> K1 em fluído cerebrospinal (CSF), soro ou urina.</a:t>
                      </a:r>
                    </a:p>
                  </a:txBody>
                  <a:tcPr marL="0" marR="0" marT="0" marB="0" horzOverflow="overflow">
                    <a:lnL>
                      <a:noFill/>
                    </a:lnL>
                    <a:lnR>
                      <a:noFill/>
                    </a:lnR>
                    <a:lnT>
                      <a:noFill/>
                    </a:lnT>
                    <a:lnB>
                      <a:noFill/>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bl>
          </a:graphicData>
        </a:graphic>
      </p:graphicFrame>
      <p:pic>
        <p:nvPicPr>
          <p:cNvPr id="9" name="Picture 5">
            <a:extLst>
              <a:ext uri="{FF2B5EF4-FFF2-40B4-BE49-F238E27FC236}">
                <a16:creationId xmlns:a16="http://schemas.microsoft.com/office/drawing/2014/main" id="{2F594025-0925-2F4C-B060-8C624DBD5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540" y="5794512"/>
            <a:ext cx="4831233" cy="2787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71156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F623E24F-1B8A-1047-A398-E81FBB352671}"/>
              </a:ext>
            </a:extLst>
          </p:cNvPr>
          <p:cNvSpPr txBox="1">
            <a:spLocks noChangeArrowheads="1"/>
          </p:cNvSpPr>
          <p:nvPr/>
        </p:nvSpPr>
        <p:spPr bwMode="auto">
          <a:xfrm>
            <a:off x="725689" y="668225"/>
            <a:ext cx="7969996" cy="923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a:spcBef>
                <a:spcPts val="1838"/>
              </a:spcBef>
              <a:buSzPct val="45000"/>
              <a:defRPr/>
            </a:pPr>
            <a:r>
              <a:rPr lang="pt-BR" altLang="en-US" sz="3200" b="1" dirty="0">
                <a:solidFill>
                  <a:srgbClr val="0432FF"/>
                </a:solidFill>
              </a:rPr>
              <a:t>Tratamento de infecções:  Antibióticos</a:t>
            </a:r>
          </a:p>
        </p:txBody>
      </p:sp>
      <p:sp>
        <p:nvSpPr>
          <p:cNvPr id="20482" name="Text Box 2">
            <a:extLst>
              <a:ext uri="{FF2B5EF4-FFF2-40B4-BE49-F238E27FC236}">
                <a16:creationId xmlns:a16="http://schemas.microsoft.com/office/drawing/2014/main" id="{424CA572-7B51-EC42-9C69-57E361F1F98D}"/>
              </a:ext>
            </a:extLst>
          </p:cNvPr>
          <p:cNvSpPr txBox="1">
            <a:spLocks noChangeArrowheads="1"/>
          </p:cNvSpPr>
          <p:nvPr/>
        </p:nvSpPr>
        <p:spPr bwMode="auto">
          <a:xfrm>
            <a:off x="575548" y="1950985"/>
            <a:ext cx="8270278" cy="1487954"/>
          </a:xfrm>
          <a:prstGeom prst="rect">
            <a:avLst/>
          </a:prstGeom>
          <a:solidFill>
            <a:srgbClr val="FFFF99"/>
          </a:solidFill>
          <a:ln>
            <a:noFill/>
          </a:ln>
          <a:effectLst/>
        </p:spPr>
        <p:txBody>
          <a:bodyPr lIns="0" tIns="36690" rIns="0" bIns="0"/>
          <a:lstStyle>
            <a:lvl1pPr marL="104775">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1pPr>
            <a:lvl2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2pPr>
            <a:lvl3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3pPr>
            <a:lvl4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4pPr>
            <a:lvl5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9pPr>
          </a:lstStyle>
          <a:p>
            <a:pPr algn="just">
              <a:lnSpc>
                <a:spcPct val="93000"/>
              </a:lnSpc>
              <a:spcBef>
                <a:spcPts val="1838"/>
              </a:spcBef>
              <a:buSzPct val="45000"/>
              <a:defRPr/>
            </a:pPr>
            <a:r>
              <a:rPr lang="pt-BR" altLang="en-US" sz="2000" dirty="0">
                <a:solidFill>
                  <a:srgbClr val="000000"/>
                </a:solidFill>
              </a:rPr>
              <a:t>A maioria das infecções bacterianas pode ser curada com antibióticos. Trata-se de uma classe de fármacos </a:t>
            </a:r>
            <a:r>
              <a:rPr lang="pt-BR" altLang="en-US" sz="2000" dirty="0">
                <a:solidFill>
                  <a:srgbClr val="0070C0"/>
                </a:solidFill>
              </a:rPr>
              <a:t>com pouca utilidade nas infecções virais</a:t>
            </a:r>
            <a:r>
              <a:rPr lang="pt-BR" altLang="en-US" sz="2000" dirty="0">
                <a:solidFill>
                  <a:srgbClr val="000000"/>
                </a:solidFill>
              </a:rPr>
              <a:t>, mas muito eficazes no tratamento das infecções bacterianas. </a:t>
            </a:r>
          </a:p>
        </p:txBody>
      </p:sp>
      <p:sp>
        <p:nvSpPr>
          <p:cNvPr id="4" name="Text Box 2">
            <a:extLst>
              <a:ext uri="{FF2B5EF4-FFF2-40B4-BE49-F238E27FC236}">
                <a16:creationId xmlns:a16="http://schemas.microsoft.com/office/drawing/2014/main" id="{53B0A432-F467-3E4F-BE8B-7FAAF5B9949F}"/>
              </a:ext>
            </a:extLst>
          </p:cNvPr>
          <p:cNvSpPr txBox="1">
            <a:spLocks noChangeArrowheads="1"/>
          </p:cNvSpPr>
          <p:nvPr/>
        </p:nvSpPr>
        <p:spPr bwMode="auto">
          <a:xfrm>
            <a:off x="3053706" y="4259779"/>
            <a:ext cx="6141839" cy="2697613"/>
          </a:xfrm>
          <a:prstGeom prst="rect">
            <a:avLst/>
          </a:prstGeom>
          <a:solidFill>
            <a:srgbClr val="FFFF99"/>
          </a:solidFill>
          <a:ln>
            <a:noFill/>
          </a:ln>
          <a:effectLst/>
        </p:spPr>
        <p:txBody>
          <a:bodyPr lIns="0" tIns="36690" rIns="0" bIns="0"/>
          <a:lstStyle>
            <a:lvl1pPr marL="104775">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1pPr>
            <a:lvl2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2pPr>
            <a:lvl3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3pPr>
            <a:lvl4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4pPr>
            <a:lvl5pPr>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104775" algn="l"/>
                <a:tab pos="209550"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44000" algn="l"/>
              </a:tabLst>
              <a:defRPr>
                <a:solidFill>
                  <a:srgbClr val="FFFFFF"/>
                </a:solidFill>
                <a:latin typeface="Arial" panose="020B0604020202020204" pitchFamily="34" charset="0"/>
                <a:ea typeface="Microsoft YaHei" panose="020B0503020204020204" pitchFamily="34" charset="-122"/>
              </a:defRPr>
            </a:lvl9pPr>
          </a:lstStyle>
          <a:p>
            <a:pPr algn="just">
              <a:lnSpc>
                <a:spcPct val="93000"/>
              </a:lnSpc>
              <a:spcBef>
                <a:spcPts val="1838"/>
              </a:spcBef>
              <a:buSzPct val="45000"/>
              <a:defRPr/>
            </a:pPr>
            <a:r>
              <a:rPr lang="pt-BR" altLang="en-US" sz="2000" dirty="0">
                <a:solidFill>
                  <a:srgbClr val="000000"/>
                </a:solidFill>
              </a:rPr>
              <a:t>Como qualquer medicamento, deve ser utilizado com muito cuidado, e apenas por indicação do seu médico. Cada tipo de bactéria reage de forma diferente aos diferentes antibióticos. Por isso, o médico escolhe o medicamento em função da bactéria que pretende tratar, de forma a diminuir a resistência a estes fármacos. Este é atualmente um dos grandes problemas da utilização dos antibióticos.</a:t>
            </a:r>
          </a:p>
          <a:p>
            <a:pPr>
              <a:lnSpc>
                <a:spcPct val="93000"/>
              </a:lnSpc>
              <a:spcBef>
                <a:spcPts val="1838"/>
              </a:spcBef>
              <a:buSzPct val="45000"/>
              <a:defRPr/>
            </a:pPr>
            <a:endParaRPr lang="pt-BR" altLang="en-US" sz="2000" dirty="0">
              <a:solidFill>
                <a:srgbClr val="000000"/>
              </a:solidFill>
            </a:endParaRPr>
          </a:p>
        </p:txBody>
      </p:sp>
    </p:spTree>
    <p:extLst>
      <p:ext uri="{BB962C8B-B14F-4D97-AF65-F5344CB8AC3E}">
        <p14:creationId xmlns:p14="http://schemas.microsoft.com/office/powerpoint/2010/main" val="2128814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E28EAEA0-B230-D741-BB54-372A26DD2E44}"/>
              </a:ext>
            </a:extLst>
          </p:cNvPr>
          <p:cNvSpPr txBox="1">
            <a:spLocks noChangeArrowheads="1"/>
          </p:cNvSpPr>
          <p:nvPr/>
        </p:nvSpPr>
        <p:spPr bwMode="auto">
          <a:xfrm>
            <a:off x="621290" y="737616"/>
            <a:ext cx="6137319" cy="768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l">
              <a:buClrTx/>
            </a:pPr>
            <a:r>
              <a:rPr lang="pt-BR" altLang="en-US" sz="3200" b="1" dirty="0">
                <a:solidFill>
                  <a:srgbClr val="0432FF"/>
                </a:solidFill>
              </a:rPr>
              <a:t>Prevenção de infecções:</a:t>
            </a:r>
          </a:p>
        </p:txBody>
      </p:sp>
      <p:sp>
        <p:nvSpPr>
          <p:cNvPr id="21506" name="Text Box 2">
            <a:extLst>
              <a:ext uri="{FF2B5EF4-FFF2-40B4-BE49-F238E27FC236}">
                <a16:creationId xmlns:a16="http://schemas.microsoft.com/office/drawing/2014/main" id="{DA186A47-552D-8B44-9B71-1B3743C5A71D}"/>
              </a:ext>
            </a:extLst>
          </p:cNvPr>
          <p:cNvSpPr txBox="1">
            <a:spLocks noChangeArrowheads="1"/>
          </p:cNvSpPr>
          <p:nvPr/>
        </p:nvSpPr>
        <p:spPr bwMode="auto">
          <a:xfrm>
            <a:off x="318881" y="1956816"/>
            <a:ext cx="11843583" cy="6291072"/>
          </a:xfrm>
          <a:prstGeom prst="rect">
            <a:avLst/>
          </a:prstGeom>
          <a:solidFill>
            <a:srgbClr val="FFFF99"/>
          </a:solidFill>
          <a:ln>
            <a:noFill/>
          </a:ln>
          <a:effectLst/>
        </p:spPr>
        <p:txBody>
          <a:bodyPr lIns="0" tIns="36690" rIns="0" bIns="0"/>
          <a:lstStyle>
            <a:lvl1pPr marL="431800" indent="-314325">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 pos="9144000" algn="l"/>
              </a:tabLst>
              <a:defRPr>
                <a:solidFill>
                  <a:srgbClr val="FFFFFF"/>
                </a:solidFill>
                <a:latin typeface="Arial" panose="020B0604020202020204" pitchFamily="34" charset="0"/>
                <a:ea typeface="Microsoft YaHei" panose="020B0503020204020204" pitchFamily="34" charset="-122"/>
              </a:defRPr>
            </a:lvl1pPr>
            <a:lvl2pPr>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 pos="9144000" algn="l"/>
              </a:tabLst>
              <a:defRPr>
                <a:solidFill>
                  <a:srgbClr val="FFFFFF"/>
                </a:solidFill>
                <a:latin typeface="Arial" panose="020B0604020202020204" pitchFamily="34" charset="0"/>
                <a:ea typeface="Microsoft YaHei" panose="020B0503020204020204" pitchFamily="34" charset="-122"/>
              </a:defRPr>
            </a:lvl2pPr>
            <a:lvl3pPr>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 pos="9144000" algn="l"/>
              </a:tabLst>
              <a:defRPr>
                <a:solidFill>
                  <a:srgbClr val="FFFFFF"/>
                </a:solidFill>
                <a:latin typeface="Arial" panose="020B0604020202020204" pitchFamily="34" charset="0"/>
                <a:ea typeface="Microsoft YaHei" panose="020B0503020204020204" pitchFamily="34" charset="-122"/>
              </a:defRPr>
            </a:lvl3pPr>
            <a:lvl4pPr>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 pos="9144000" algn="l"/>
              </a:tabLst>
              <a:defRPr>
                <a:solidFill>
                  <a:srgbClr val="FFFFFF"/>
                </a:solidFill>
                <a:latin typeface="Arial" panose="020B0604020202020204" pitchFamily="34" charset="0"/>
                <a:ea typeface="Microsoft YaHei" panose="020B0503020204020204" pitchFamily="34" charset="-122"/>
              </a:defRPr>
            </a:lvl4pPr>
            <a:lvl5pPr>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 pos="91440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 pos="91440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 pos="91440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 pos="91440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 pos="9144000" algn="l"/>
              </a:tabLst>
              <a:defRPr>
                <a:solidFill>
                  <a:srgbClr val="FFFFFF"/>
                </a:solidFill>
                <a:latin typeface="Arial" panose="020B0604020202020204" pitchFamily="34" charset="0"/>
                <a:ea typeface="Microsoft YaHei" panose="020B0503020204020204" pitchFamily="34" charset="-122"/>
              </a:defRPr>
            </a:lvl9pPr>
          </a:lstStyle>
          <a:p>
            <a:pPr algn="l">
              <a:lnSpc>
                <a:spcPct val="93000"/>
              </a:lnSpc>
              <a:spcBef>
                <a:spcPts val="1838"/>
              </a:spcBef>
              <a:buSzPct val="45000"/>
              <a:defRPr/>
            </a:pPr>
            <a:r>
              <a:rPr lang="pt-BR" altLang="en-US" sz="2000" b="1" dirty="0">
                <a:solidFill>
                  <a:srgbClr val="000000"/>
                </a:solidFill>
              </a:rPr>
              <a:t>1) VACINAÇÃO</a:t>
            </a:r>
          </a:p>
          <a:p>
            <a:pPr algn="l">
              <a:lnSpc>
                <a:spcPct val="93000"/>
              </a:lnSpc>
              <a:spcBef>
                <a:spcPts val="1838"/>
              </a:spcBef>
              <a:buSzPct val="45000"/>
              <a:defRPr/>
            </a:pPr>
            <a:r>
              <a:rPr lang="pt-BR" altLang="en-US" sz="1800" dirty="0">
                <a:solidFill>
                  <a:srgbClr val="000000"/>
                </a:solidFill>
              </a:rPr>
              <a:t>A vacinação é um dos métodos mais eficazes na prevenção das infecções bacterianas. Existem atualmente no </a:t>
            </a:r>
            <a:r>
              <a:rPr lang="pt-BR" altLang="en-US" sz="1800" b="1" dirty="0">
                <a:solidFill>
                  <a:srgbClr val="000000"/>
                </a:solidFill>
              </a:rPr>
              <a:t>Programa Nacional de Vacinação </a:t>
            </a:r>
            <a:r>
              <a:rPr lang="pt-BR" altLang="en-US" sz="1800" dirty="0">
                <a:solidFill>
                  <a:srgbClr val="000000"/>
                </a:solidFill>
              </a:rPr>
              <a:t>várias vacinas administradas na infância que previnem, por exemplo, o tétano, a tosse convulsa, difteria. Existem outras, fora do plano de vacinação obrigatório, que imunizam contra a cólera, a meningite, infecções pneumocócicas ou a febre tifóide.</a:t>
            </a:r>
          </a:p>
          <a:p>
            <a:pPr algn="l">
              <a:lnSpc>
                <a:spcPct val="93000"/>
              </a:lnSpc>
              <a:spcBef>
                <a:spcPts val="1838"/>
              </a:spcBef>
              <a:buSzPct val="45000"/>
              <a:defRPr/>
            </a:pPr>
            <a:endParaRPr lang="pt-BR" altLang="en-US" sz="1800" dirty="0">
              <a:solidFill>
                <a:srgbClr val="000000"/>
              </a:solidFill>
            </a:endParaRPr>
          </a:p>
          <a:p>
            <a:pPr algn="l">
              <a:lnSpc>
                <a:spcPct val="93000"/>
              </a:lnSpc>
              <a:spcBef>
                <a:spcPts val="1838"/>
              </a:spcBef>
              <a:buSzPct val="45000"/>
              <a:defRPr/>
            </a:pPr>
            <a:r>
              <a:rPr lang="pt-BR" altLang="en-US" sz="2000" b="1" dirty="0">
                <a:solidFill>
                  <a:srgbClr val="000000"/>
                </a:solidFill>
              </a:rPr>
              <a:t>2) CUIDADOS COM HIGIENE:</a:t>
            </a:r>
            <a:r>
              <a:rPr lang="pt-BR" altLang="en-US" sz="2000" dirty="0">
                <a:solidFill>
                  <a:srgbClr val="000000"/>
                </a:solidFill>
              </a:rPr>
              <a:t> </a:t>
            </a:r>
          </a:p>
          <a:p>
            <a:pPr algn="l">
              <a:lnSpc>
                <a:spcPct val="93000"/>
              </a:lnSpc>
              <a:spcBef>
                <a:spcPts val="1838"/>
              </a:spcBef>
              <a:buSzPct val="45000"/>
              <a:defRPr/>
            </a:pPr>
            <a:r>
              <a:rPr lang="pt-BR" altLang="en-US" sz="1800" dirty="0">
                <a:solidFill>
                  <a:srgbClr val="000000"/>
                </a:solidFill>
              </a:rPr>
              <a:t>Por outro lado, existem cuidados de higiene diários que devem ser tido em conta para evitar estas infecções. Por exemplo: </a:t>
            </a:r>
          </a:p>
          <a:p>
            <a:pPr marL="555018" indent="-407559" algn="l">
              <a:lnSpc>
                <a:spcPct val="93000"/>
              </a:lnSpc>
              <a:spcBef>
                <a:spcPts val="1838"/>
              </a:spcBef>
              <a:buClr>
                <a:srgbClr val="000000"/>
              </a:buClr>
              <a:buSzPct val="45000"/>
              <a:buFont typeface="Wingdings" pitchFamily="2" charset="2"/>
              <a:buChar char=""/>
              <a:defRPr/>
            </a:pPr>
            <a:r>
              <a:rPr lang="pt-BR" altLang="en-US" sz="1800" b="1" dirty="0">
                <a:solidFill>
                  <a:srgbClr val="000000"/>
                </a:solidFill>
              </a:rPr>
              <a:t>Lavar as mãos </a:t>
            </a:r>
            <a:r>
              <a:rPr lang="pt-BR" altLang="en-US" sz="1800" dirty="0">
                <a:solidFill>
                  <a:srgbClr val="000000"/>
                </a:solidFill>
              </a:rPr>
              <a:t>antes de preparar os alimentos, antes de comer, depois de usar o WC, tocar em animais ou de ter tido contato com pessoas infectadas, </a:t>
            </a:r>
          </a:p>
          <a:p>
            <a:pPr marL="555018" indent="-407559" algn="l">
              <a:lnSpc>
                <a:spcPct val="93000"/>
              </a:lnSpc>
              <a:spcBef>
                <a:spcPts val="1838"/>
              </a:spcBef>
              <a:buClr>
                <a:srgbClr val="000000"/>
              </a:buClr>
              <a:buSzPct val="45000"/>
              <a:buFont typeface="Wingdings" pitchFamily="2" charset="2"/>
              <a:buChar char=""/>
              <a:defRPr/>
            </a:pPr>
            <a:r>
              <a:rPr lang="pt-BR" altLang="en-US" sz="1800" dirty="0">
                <a:solidFill>
                  <a:srgbClr val="000000"/>
                </a:solidFill>
              </a:rPr>
              <a:t>Armazenar e cozinhar alimentos adequadamente para evitar intoxicações alimentares,</a:t>
            </a:r>
          </a:p>
          <a:p>
            <a:pPr marL="555018" indent="-407559" algn="l">
              <a:lnSpc>
                <a:spcPct val="93000"/>
              </a:lnSpc>
              <a:spcBef>
                <a:spcPts val="1838"/>
              </a:spcBef>
              <a:buClr>
                <a:srgbClr val="000000"/>
              </a:buClr>
              <a:buSzPct val="45000"/>
              <a:buFont typeface="Wingdings" pitchFamily="2" charset="2"/>
              <a:buChar char=""/>
              <a:defRPr/>
            </a:pPr>
            <a:r>
              <a:rPr lang="pt-BR" altLang="en-US" sz="1800" dirty="0">
                <a:solidFill>
                  <a:srgbClr val="000000"/>
                </a:solidFill>
              </a:rPr>
              <a:t>Evitar o consumo de carne crua ou mal cozida, </a:t>
            </a:r>
          </a:p>
          <a:p>
            <a:pPr marL="555018" indent="-407559" algn="l">
              <a:lnSpc>
                <a:spcPct val="93000"/>
              </a:lnSpc>
              <a:spcBef>
                <a:spcPts val="1838"/>
              </a:spcBef>
              <a:buClr>
                <a:srgbClr val="000000"/>
              </a:buClr>
              <a:buSzPct val="45000"/>
              <a:buFont typeface="Wingdings" pitchFamily="2" charset="2"/>
              <a:buChar char=""/>
              <a:defRPr/>
            </a:pPr>
            <a:r>
              <a:rPr lang="pt-BR" altLang="en-US" sz="1800" dirty="0">
                <a:solidFill>
                  <a:srgbClr val="000000"/>
                </a:solidFill>
              </a:rPr>
              <a:t>Lavar frutas e verduras antes de as consumir,</a:t>
            </a:r>
          </a:p>
          <a:p>
            <a:pPr marL="555018" indent="-407559" algn="l">
              <a:lnSpc>
                <a:spcPct val="93000"/>
              </a:lnSpc>
              <a:spcBef>
                <a:spcPts val="1838"/>
              </a:spcBef>
              <a:buClr>
                <a:srgbClr val="000000"/>
              </a:buClr>
              <a:buSzPct val="45000"/>
              <a:buFont typeface="Wingdings" pitchFamily="2" charset="2"/>
              <a:buChar char=""/>
              <a:defRPr/>
            </a:pPr>
            <a:r>
              <a:rPr lang="pt-BR" altLang="en-US" sz="1800" dirty="0">
                <a:solidFill>
                  <a:srgbClr val="000000"/>
                </a:solidFill>
              </a:rPr>
              <a:t>Abster-se do contato sexual sem o uso </a:t>
            </a:r>
            <a:r>
              <a:rPr lang="pt-BR" altLang="en-US" dirty="0">
                <a:solidFill>
                  <a:srgbClr val="000000"/>
                </a:solidFill>
              </a:rPr>
              <a:t>de preservativo</a:t>
            </a:r>
            <a:r>
              <a:rPr lang="pt-BR" altLang="en-US" sz="3096" dirty="0">
                <a:solidFill>
                  <a:srgbClr val="000000"/>
                </a:solidFill>
              </a:rPr>
              <a:t>. </a:t>
            </a:r>
          </a:p>
        </p:txBody>
      </p:sp>
    </p:spTree>
    <p:extLst>
      <p:ext uri="{BB962C8B-B14F-4D97-AF65-F5344CB8AC3E}">
        <p14:creationId xmlns:p14="http://schemas.microsoft.com/office/powerpoint/2010/main" val="35538076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8" name="page1image19835664.jpg" descr="page1image19835664.jpg"/>
          <p:cNvPicPr>
            <a:picLocks noChangeAspect="1"/>
          </p:cNvPicPr>
          <p:nvPr/>
        </p:nvPicPr>
        <p:blipFill rotWithShape="1">
          <a:blip r:embed="rId2"/>
          <a:srcRect l="34103" r="21564" b="1"/>
          <a:stretch/>
        </p:blipFill>
        <p:spPr>
          <a:xfrm>
            <a:off x="-32976" y="-32410"/>
            <a:ext cx="4362230" cy="6543338"/>
          </a:xfrm>
          <a:prstGeom prst="rect">
            <a:avLst/>
          </a:prstGeom>
        </p:spPr>
      </p:pic>
      <p:pic>
        <p:nvPicPr>
          <p:cNvPr id="5" name="Picture 4" descr="A person holding a cup of coffee&#10;&#10;Description automatically generated">
            <a:extLst>
              <a:ext uri="{FF2B5EF4-FFF2-40B4-BE49-F238E27FC236}">
                <a16:creationId xmlns:a16="http://schemas.microsoft.com/office/drawing/2014/main" id="{911FC0E4-87A4-3E4F-B7B7-B6DA1CF6032C}"/>
              </a:ext>
            </a:extLst>
          </p:cNvPr>
          <p:cNvPicPr>
            <a:picLocks noChangeAspect="1"/>
          </p:cNvPicPr>
          <p:nvPr/>
        </p:nvPicPr>
        <p:blipFill rotWithShape="1">
          <a:blip r:embed="rId3">
            <a:extLst>
              <a:ext uri="{28A0092B-C50C-407E-A947-70E740481C1C}">
                <a14:useLocalDpi xmlns:a14="http://schemas.microsoft.com/office/drawing/2010/main" val="0"/>
              </a:ext>
            </a:extLst>
          </a:blip>
          <a:srcRect l="24966" r="9218" b="1"/>
          <a:stretch/>
        </p:blipFill>
        <p:spPr>
          <a:xfrm>
            <a:off x="2644363" y="10192"/>
            <a:ext cx="1684892" cy="2527967"/>
          </a:xfrm>
          <a:prstGeom prst="rect">
            <a:avLst/>
          </a:prstGeom>
        </p:spPr>
      </p:pic>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5" name="Instituto de Ciências Biomédicas USP"/>
          <p:cNvSpPr txBox="1">
            <a:spLocks noGrp="1"/>
          </p:cNvSpPr>
          <p:nvPr>
            <p:ph type="title"/>
          </p:nvPr>
        </p:nvSpPr>
        <p:spPr>
          <a:xfrm>
            <a:off x="2523593" y="1792558"/>
            <a:ext cx="2180555" cy="798105"/>
          </a:xfrm>
          <a:prstGeom prst="rect">
            <a:avLst/>
          </a:prstGeom>
        </p:spPr>
        <p:txBody>
          <a:bodyPr vert="horz" lIns="91440" tIns="45720" rIns="91440" bIns="45720" rtlCol="0" anchor="b">
            <a:normAutofit fontScale="90000"/>
          </a:bodyPr>
          <a:lstStyle>
            <a:lvl1pPr defTabSz="286258">
              <a:defRPr sz="3900"/>
            </a:lvl1pPr>
          </a:lstStyle>
          <a:p>
            <a:pPr algn="l" defTabSz="914400">
              <a:lnSpc>
                <a:spcPct val="90000"/>
              </a:lnSpc>
              <a:spcBef>
                <a:spcPct val="0"/>
              </a:spcBef>
            </a:pPr>
            <a:br>
              <a:rPr lang="pt-BR" sz="4200" kern="1200" dirty="0">
                <a:solidFill>
                  <a:schemeClr val="bg1"/>
                </a:solidFill>
                <a:latin typeface="+mj-lt"/>
                <a:ea typeface="+mj-ea"/>
                <a:cs typeface="+mj-cs"/>
              </a:rPr>
            </a:br>
            <a:br>
              <a:rPr lang="pt-BR" sz="4200" kern="1200" dirty="0">
                <a:solidFill>
                  <a:schemeClr val="bg1"/>
                </a:solidFill>
                <a:latin typeface="+mj-lt"/>
                <a:ea typeface="+mj-ea"/>
                <a:cs typeface="+mj-cs"/>
              </a:rPr>
            </a:br>
            <a:r>
              <a:rPr lang="pt-BR" sz="2000" kern="1200" dirty="0">
                <a:solidFill>
                  <a:schemeClr val="bg1"/>
                </a:solidFill>
                <a:latin typeface="+mj-lt"/>
                <a:ea typeface="+mj-ea"/>
                <a:cs typeface="+mj-cs"/>
              </a:rPr>
              <a:t>Profa. Elisabete Vicente</a:t>
            </a:r>
            <a:br>
              <a:rPr lang="pt-BR" sz="2000" kern="1200" dirty="0">
                <a:solidFill>
                  <a:schemeClr val="bg1"/>
                </a:solidFill>
                <a:latin typeface="+mj-lt"/>
                <a:ea typeface="+mj-ea"/>
                <a:cs typeface="+mj-cs"/>
              </a:rPr>
            </a:br>
            <a:r>
              <a:rPr lang="pt-BR" sz="2000" kern="1200" dirty="0" err="1">
                <a:solidFill>
                  <a:schemeClr val="bg1"/>
                </a:solidFill>
                <a:latin typeface="+mj-lt"/>
                <a:ea typeface="+mj-ea"/>
                <a:cs typeface="+mj-cs"/>
              </a:rPr>
              <a:t>bevicent@usp.br</a:t>
            </a:r>
            <a:endParaRPr lang="pt-BR" sz="2000" kern="1200" dirty="0">
              <a:solidFill>
                <a:schemeClr val="bg1"/>
              </a:solidFill>
              <a:latin typeface="+mj-lt"/>
              <a:ea typeface="+mj-ea"/>
              <a:cs typeface="+mj-cs"/>
            </a:endParaRPr>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Avenir Next LT Pro"/>
            </a:endParaRPr>
          </a:p>
        </p:txBody>
      </p:sp>
      <p:sp>
        <p:nvSpPr>
          <p:cNvPr id="137" name="4.2. Indústria Química:…"/>
          <p:cNvSpPr txBox="1"/>
          <p:nvPr/>
        </p:nvSpPr>
        <p:spPr>
          <a:xfrm>
            <a:off x="4594994" y="1187596"/>
            <a:ext cx="8073128" cy="2807934"/>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hangingPunct="1">
              <a:spcBef>
                <a:spcPts val="800"/>
              </a:spcBef>
              <a:defRPr sz="1800">
                <a:uFill>
                  <a:solidFill>
                    <a:srgbClr val="99403D"/>
                  </a:solidFill>
                </a:uFill>
                <a:latin typeface="Calibri"/>
                <a:ea typeface="Calibri"/>
                <a:cs typeface="Calibri"/>
                <a:sym typeface="Calibri"/>
              </a:defRPr>
            </a:pPr>
            <a:r>
              <a:rPr lang="pt-BR" sz="2000" b="1" kern="1200" dirty="0">
                <a:solidFill>
                  <a:schemeClr val="tx1"/>
                </a:solidFill>
                <a:latin typeface="+mj-ea"/>
                <a:ea typeface="+mj-ea"/>
                <a:cs typeface="+mn-cs"/>
              </a:rPr>
              <a:t>2. Produção de Compostos Farmacologicamente Ativos</a:t>
            </a:r>
            <a:r>
              <a:rPr lang="pt-BR" sz="2000" kern="1200" dirty="0">
                <a:solidFill>
                  <a:schemeClr val="tx1"/>
                </a:solidFill>
                <a:latin typeface="+mj-ea"/>
                <a:ea typeface="+mj-ea"/>
                <a:cs typeface="+mn-cs"/>
              </a:rPr>
              <a:t>:</a:t>
            </a:r>
          </a:p>
          <a:p>
            <a:pPr indent="-228600" algn="l" defTabSz="914400" hangingPunct="1">
              <a:spcBef>
                <a:spcPts val="8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j-lt"/>
                <a:ea typeface="+mn-ea"/>
                <a:cs typeface="+mn-cs"/>
              </a:rPr>
              <a:t>Antimicrobianos: antibióticos e antivirais</a:t>
            </a:r>
          </a:p>
          <a:p>
            <a:pPr indent="-228600" algn="l" defTabSz="914400" hangingPunct="1">
              <a:spcBef>
                <a:spcPts val="8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j-lt"/>
                <a:ea typeface="+mn-ea"/>
                <a:cs typeface="+mn-cs"/>
              </a:rPr>
              <a:t>Empregados no diagnóstico de doenças</a:t>
            </a:r>
          </a:p>
          <a:p>
            <a:pPr indent="-228600" algn="l" defTabSz="914400" hangingPunct="1">
              <a:spcBef>
                <a:spcPts val="8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j-lt"/>
                <a:ea typeface="+mn-ea"/>
                <a:cs typeface="+mn-cs"/>
              </a:rPr>
              <a:t>Medicamentos para tratamento</a:t>
            </a:r>
          </a:p>
          <a:p>
            <a:pPr indent="-228600" algn="l" defTabSz="914400" hangingPunct="1">
              <a:spcBef>
                <a:spcPts val="8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j-lt"/>
                <a:ea typeface="+mn-ea"/>
                <a:cs typeface="+mn-cs"/>
              </a:rPr>
              <a:t>Vitaminas, hormônios</a:t>
            </a:r>
          </a:p>
          <a:p>
            <a:pPr indent="-228600" algn="l" defTabSz="914400" hangingPunct="1">
              <a:spcBef>
                <a:spcPts val="800"/>
              </a:spcBef>
              <a:buFont typeface="Arial" panose="020B0604020202020204" pitchFamily="34" charset="0"/>
              <a:buChar char="•"/>
              <a:defRPr sz="1800">
                <a:uFill>
                  <a:solidFill>
                    <a:srgbClr val="000000"/>
                  </a:solidFill>
                </a:uFill>
                <a:latin typeface="Calibri"/>
                <a:ea typeface="Calibri"/>
                <a:cs typeface="Calibri"/>
                <a:sym typeface="Calibri"/>
              </a:defRPr>
            </a:pPr>
            <a:r>
              <a:rPr lang="pt-BR" sz="2000" kern="1200" dirty="0">
                <a:solidFill>
                  <a:schemeClr val="tx1"/>
                </a:solidFill>
                <a:latin typeface="+mj-lt"/>
                <a:ea typeface="+mn-ea"/>
                <a:cs typeface="+mn-cs"/>
              </a:rPr>
              <a:t>Novos Biopolímeros de aplicação médica (</a:t>
            </a:r>
            <a:r>
              <a:rPr lang="pt-BR" sz="2000" kern="1200" dirty="0" err="1">
                <a:solidFill>
                  <a:schemeClr val="tx1"/>
                </a:solidFill>
                <a:latin typeface="+mj-lt"/>
                <a:ea typeface="+mn-ea"/>
                <a:cs typeface="+mn-cs"/>
              </a:rPr>
              <a:t>Ex</a:t>
            </a:r>
            <a:r>
              <a:rPr lang="pt-BR" sz="2000" kern="1200" dirty="0">
                <a:solidFill>
                  <a:schemeClr val="tx1"/>
                </a:solidFill>
                <a:latin typeface="+mj-lt"/>
                <a:ea typeface="+mn-ea"/>
                <a:cs typeface="+mn-cs"/>
              </a:rPr>
              <a:t>: pele artificial)</a:t>
            </a: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594994" y="129001"/>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Industria Farmacêutica</a:t>
            </a:r>
            <a:endParaRPr lang="pt-BR" sz="2400"/>
          </a:p>
        </p:txBody>
      </p:sp>
      <p:sp>
        <p:nvSpPr>
          <p:cNvPr id="139" name="Text"/>
          <p:cNvSpPr txBox="1"/>
          <p:nvPr/>
        </p:nvSpPr>
        <p:spPr>
          <a:xfrm>
            <a:off x="5162550" y="-2488682"/>
            <a:ext cx="141064" cy="418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rPr lang="pt-BR"/>
              <a:t> </a:t>
            </a:r>
          </a:p>
        </p:txBody>
      </p:sp>
      <p:sp>
        <p:nvSpPr>
          <p:cNvPr id="6" name="Rectangle 5">
            <a:extLst>
              <a:ext uri="{FF2B5EF4-FFF2-40B4-BE49-F238E27FC236}">
                <a16:creationId xmlns:a16="http://schemas.microsoft.com/office/drawing/2014/main" id="{3CCABCAA-1676-CA41-8679-72262CD9F6FD}"/>
              </a:ext>
            </a:extLst>
          </p:cNvPr>
          <p:cNvSpPr/>
          <p:nvPr/>
        </p:nvSpPr>
        <p:spPr>
          <a:xfrm>
            <a:off x="3251" y="5833335"/>
            <a:ext cx="4374023" cy="707886"/>
          </a:xfrm>
          <a:prstGeom prst="rect">
            <a:avLst/>
          </a:prstGeom>
        </p:spPr>
        <p:txBody>
          <a:bodyPr wrap="square">
            <a:spAutoFit/>
          </a:bodyPr>
          <a:lstStyle/>
          <a:p>
            <a:r>
              <a:rPr lang="pt-BR" sz="2000" kern="1200">
                <a:solidFill>
                  <a:schemeClr val="bg1"/>
                </a:solidFill>
              </a:rPr>
              <a:t>Instituto de Ciências Biomédicas / USP</a:t>
            </a:r>
            <a:endParaRPr lang="pt-BR" sz="2000"/>
          </a:p>
        </p:txBody>
      </p:sp>
    </p:spTree>
    <p:extLst>
      <p:ext uri="{BB962C8B-B14F-4D97-AF65-F5344CB8AC3E}">
        <p14:creationId xmlns:p14="http://schemas.microsoft.com/office/powerpoint/2010/main" val="36258535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Avenir Next LT Pro"/>
            </a:endParaRPr>
          </a:p>
        </p:txBody>
      </p:sp>
      <p:sp>
        <p:nvSpPr>
          <p:cNvPr id="137" name="4.2. Indústria Química:…"/>
          <p:cNvSpPr txBox="1"/>
          <p:nvPr/>
        </p:nvSpPr>
        <p:spPr>
          <a:xfrm>
            <a:off x="143764" y="589204"/>
            <a:ext cx="8073128" cy="2527967"/>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hangingPunct="1">
              <a:spcBef>
                <a:spcPts val="800"/>
              </a:spcBef>
              <a:defRPr sz="1800">
                <a:uFill>
                  <a:solidFill>
                    <a:srgbClr val="99403D"/>
                  </a:solidFill>
                </a:uFill>
                <a:latin typeface="Calibri"/>
                <a:ea typeface="Calibri"/>
                <a:cs typeface="Calibri"/>
                <a:sym typeface="Calibri"/>
              </a:defRPr>
            </a:pPr>
            <a:r>
              <a:rPr lang="pt-BR" sz="2000" b="1" kern="1200">
                <a:solidFill>
                  <a:schemeClr val="tx1"/>
                </a:solidFill>
                <a:latin typeface="+mj-ea"/>
                <a:ea typeface="+mj-ea"/>
                <a:cs typeface="+mn-cs"/>
              </a:rPr>
              <a:t>2. Produção de Compostos farmacologicamente ativos</a:t>
            </a:r>
            <a:r>
              <a:rPr lang="pt-BR" sz="2000" kern="1200">
                <a:solidFill>
                  <a:schemeClr val="tx1"/>
                </a:solidFill>
                <a:latin typeface="+mj-ea"/>
                <a:ea typeface="+mj-ea"/>
                <a:cs typeface="+mn-cs"/>
              </a:rPr>
              <a:t>:</a:t>
            </a:r>
          </a:p>
          <a:p>
            <a:pPr indent="-228600" algn="l" defTabSz="914400" hangingPunct="1">
              <a:spcBef>
                <a:spcPts val="8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a:solidFill>
                  <a:schemeClr val="tx1"/>
                </a:solidFill>
                <a:latin typeface="+mj-lt"/>
                <a:ea typeface="+mn-ea"/>
                <a:cs typeface="+mn-cs"/>
              </a:rPr>
              <a:t>Antimicrobianos: antibióticos e antivirais</a:t>
            </a:r>
          </a:p>
          <a:p>
            <a:pPr indent="-228600" algn="l" defTabSz="914400" hangingPunct="1">
              <a:spcBef>
                <a:spcPts val="8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a:solidFill>
                  <a:schemeClr val="tx1"/>
                </a:solidFill>
                <a:latin typeface="+mj-lt"/>
                <a:ea typeface="+mn-ea"/>
                <a:cs typeface="+mn-cs"/>
              </a:rPr>
              <a:t>Empregados no diagnóstico de doenças</a:t>
            </a:r>
          </a:p>
          <a:p>
            <a:pPr indent="-228600" algn="l" defTabSz="914400" hangingPunct="1">
              <a:spcBef>
                <a:spcPts val="8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a:solidFill>
                  <a:schemeClr val="tx1"/>
                </a:solidFill>
                <a:latin typeface="+mj-lt"/>
                <a:ea typeface="+mn-ea"/>
                <a:cs typeface="+mn-cs"/>
              </a:rPr>
              <a:t>Medicamentos para tratamento</a:t>
            </a:r>
          </a:p>
          <a:p>
            <a:pPr indent="-228600" algn="l" defTabSz="914400" hangingPunct="1">
              <a:spcBef>
                <a:spcPts val="8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a:solidFill>
                  <a:schemeClr val="tx1"/>
                </a:solidFill>
                <a:latin typeface="+mj-lt"/>
                <a:ea typeface="+mn-ea"/>
                <a:cs typeface="+mn-cs"/>
              </a:rPr>
              <a:t>Vitaminas, hormônios</a:t>
            </a:r>
          </a:p>
          <a:p>
            <a:pPr indent="-228600" algn="l" defTabSz="914400" hangingPunct="1">
              <a:spcBef>
                <a:spcPts val="800"/>
              </a:spcBef>
              <a:buFont typeface="Arial" panose="020B0604020202020204" pitchFamily="34" charset="0"/>
              <a:buChar char="•"/>
              <a:defRPr sz="1800">
                <a:uFill>
                  <a:solidFill>
                    <a:srgbClr val="000000"/>
                  </a:solidFill>
                </a:uFill>
                <a:latin typeface="Calibri"/>
                <a:ea typeface="Calibri"/>
                <a:cs typeface="Calibri"/>
                <a:sym typeface="Calibri"/>
              </a:defRPr>
            </a:pPr>
            <a:r>
              <a:rPr lang="pt-BR" sz="2000" kern="1200">
                <a:solidFill>
                  <a:schemeClr val="tx1"/>
                </a:solidFill>
                <a:latin typeface="+mj-lt"/>
                <a:ea typeface="+mn-ea"/>
                <a:cs typeface="+mn-cs"/>
              </a:rPr>
              <a:t>Novos Biopolímeros de aplicação médica (</a:t>
            </a:r>
            <a:r>
              <a:rPr lang="pt-BR" sz="2000" kern="1200" err="1">
                <a:solidFill>
                  <a:schemeClr val="tx1"/>
                </a:solidFill>
                <a:latin typeface="+mj-lt"/>
                <a:ea typeface="+mn-ea"/>
                <a:cs typeface="+mn-cs"/>
              </a:rPr>
              <a:t>Ex</a:t>
            </a:r>
            <a:r>
              <a:rPr lang="pt-BR" sz="2000" kern="1200">
                <a:solidFill>
                  <a:schemeClr val="tx1"/>
                </a:solidFill>
                <a:latin typeface="+mj-lt"/>
                <a:ea typeface="+mn-ea"/>
                <a:cs typeface="+mn-cs"/>
              </a:rPr>
              <a:t>: pele artificial)</a:t>
            </a: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143764" y="117280"/>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dirty="0">
                <a:solidFill>
                  <a:schemeClr val="tx1"/>
                </a:solidFill>
              </a:rPr>
              <a:t>Emprego de Microrganismos na Indústria Farmacêutica</a:t>
            </a:r>
            <a:endParaRPr lang="pt-BR" sz="2400" dirty="0"/>
          </a:p>
        </p:txBody>
      </p:sp>
      <p:sp>
        <p:nvSpPr>
          <p:cNvPr id="139" name="Text"/>
          <p:cNvSpPr txBox="1"/>
          <p:nvPr/>
        </p:nvSpPr>
        <p:spPr>
          <a:xfrm>
            <a:off x="5162550" y="-2488682"/>
            <a:ext cx="141064" cy="418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rPr lang="pt-BR"/>
              <a:t> </a:t>
            </a:r>
          </a:p>
        </p:txBody>
      </p:sp>
      <p:sp>
        <p:nvSpPr>
          <p:cNvPr id="8" name="TextBox 7">
            <a:extLst>
              <a:ext uri="{FF2B5EF4-FFF2-40B4-BE49-F238E27FC236}">
                <a16:creationId xmlns:a16="http://schemas.microsoft.com/office/drawing/2014/main" id="{2BA7E357-AA65-E642-AF7C-0642A64F7469}"/>
              </a:ext>
            </a:extLst>
          </p:cNvPr>
          <p:cNvSpPr txBox="1"/>
          <p:nvPr/>
        </p:nvSpPr>
        <p:spPr>
          <a:xfrm>
            <a:off x="238004" y="3840765"/>
            <a:ext cx="6499686" cy="3949799"/>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0"/>
              </a:spcAft>
              <a:buClrTx/>
              <a:buSzTx/>
              <a:tabLst/>
            </a:pPr>
            <a:r>
              <a:rPr lang="pt-BR" sz="1800" dirty="0"/>
              <a:t>Como vimos até o momento muitos fármacos são empregados com vários propósitos: diagnóstico, tratamento, aprimorar a saúde, prevenção de doenças.</a:t>
            </a:r>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1200"/>
              </a:spcAft>
              <a:buClrTx/>
              <a:buSzTx/>
              <a:tabLst/>
            </a:pPr>
            <a:r>
              <a:rPr lang="pt-BR" sz="1800" dirty="0"/>
              <a:t>Neste momento, como exemplo de desenvolvimento de Fármacos já realizados, será detalhada como ocorreram:</a:t>
            </a:r>
          </a:p>
          <a:p>
            <a:pPr marR="0" algn="just" defTabSz="584200" rtl="0" fontAlgn="auto" latinLnBrk="0" hangingPunct="0">
              <a:lnSpc>
                <a:spcPct val="100000"/>
              </a:lnSpc>
              <a:spcBef>
                <a:spcPts val="0"/>
              </a:spcBef>
              <a:spcAft>
                <a:spcPts val="1200"/>
              </a:spcAft>
              <a:buClrTx/>
              <a:buSzTx/>
              <a:tabLst/>
            </a:pPr>
            <a:r>
              <a:rPr lang="pt-BR" sz="1800" dirty="0"/>
              <a:t>-  Desenvolvimento da “</a:t>
            </a:r>
            <a:r>
              <a:rPr lang="pt-BR" sz="2000" dirty="0"/>
              <a:t>Produção do Antibiótico </a:t>
            </a:r>
            <a:r>
              <a:rPr lang="pt-BR" sz="2000" b="1" dirty="0"/>
              <a:t>Penicilina</a:t>
            </a:r>
            <a:r>
              <a:rPr lang="pt-BR" sz="1800" dirty="0"/>
              <a:t>” .</a:t>
            </a:r>
          </a:p>
          <a:p>
            <a:pPr algn="just">
              <a:spcAft>
                <a:spcPts val="1200"/>
              </a:spcAft>
            </a:pPr>
            <a:r>
              <a:rPr lang="pt-BR" sz="1800" dirty="0"/>
              <a:t>- </a:t>
            </a:r>
            <a:r>
              <a:rPr lang="pt-BR" sz="1800" kern="1200" dirty="0">
                <a:solidFill>
                  <a:schemeClr val="tx1"/>
                </a:solidFill>
              </a:rPr>
              <a:t>Novos Biopolímeros de aplicação médica (</a:t>
            </a:r>
            <a:r>
              <a:rPr lang="pt-BR" sz="1800" kern="1200" dirty="0" err="1">
                <a:solidFill>
                  <a:schemeClr val="tx1"/>
                </a:solidFill>
              </a:rPr>
              <a:t>Ex</a:t>
            </a:r>
            <a:r>
              <a:rPr lang="pt-BR" sz="1800" kern="1200" dirty="0">
                <a:solidFill>
                  <a:schemeClr val="tx1"/>
                </a:solidFill>
              </a:rPr>
              <a:t>: </a:t>
            </a:r>
            <a:r>
              <a:rPr lang="pt-BR" sz="1800" b="1" kern="1200" dirty="0">
                <a:solidFill>
                  <a:schemeClr val="tx1"/>
                </a:solidFill>
              </a:rPr>
              <a:t>Pele artificial, “</a:t>
            </a:r>
            <a:r>
              <a:rPr lang="pt-BR" sz="1800" b="1" kern="1200" dirty="0" err="1">
                <a:solidFill>
                  <a:schemeClr val="tx1"/>
                </a:solidFill>
              </a:rPr>
              <a:t>Bio-Skin</a:t>
            </a:r>
            <a:r>
              <a:rPr lang="pt-BR" sz="1800" b="1" kern="1200" dirty="0">
                <a:solidFill>
                  <a:schemeClr val="tx1"/>
                </a:solidFill>
              </a:rPr>
              <a:t>”</a:t>
            </a:r>
            <a:r>
              <a:rPr lang="pt-BR" sz="1800" kern="1200" dirty="0">
                <a:solidFill>
                  <a:schemeClr val="tx1"/>
                </a:solidFill>
              </a:rPr>
              <a:t>)</a:t>
            </a:r>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p:txBody>
      </p:sp>
      <p:sp>
        <p:nvSpPr>
          <p:cNvPr id="9" name="TextBox 8">
            <a:extLst>
              <a:ext uri="{FF2B5EF4-FFF2-40B4-BE49-F238E27FC236}">
                <a16:creationId xmlns:a16="http://schemas.microsoft.com/office/drawing/2014/main" id="{593D4F5D-10DB-4545-B8EB-79F39A934A16}"/>
              </a:ext>
            </a:extLst>
          </p:cNvPr>
          <p:cNvSpPr txBox="1"/>
          <p:nvPr/>
        </p:nvSpPr>
        <p:spPr>
          <a:xfrm rot="20922426">
            <a:off x="8572752" y="4640169"/>
            <a:ext cx="3727196" cy="3088025"/>
          </a:xfrm>
          <a:prstGeom prst="rect">
            <a:avLst/>
          </a:prstGeom>
          <a:solidFill>
            <a:schemeClr val="accent3">
              <a:lumMod val="20000"/>
              <a:lumOff val="80000"/>
            </a:schemeClr>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1200"/>
              </a:spcAft>
              <a:buClrTx/>
              <a:buSzTx/>
              <a:tabLst/>
            </a:pPr>
            <a:r>
              <a:rPr lang="pt-BR" sz="1800" u="sng" dirty="0">
                <a:latin typeface="Cavolini" panose="03000502040302020204" pitchFamily="66" charset="0"/>
                <a:cs typeface="Cavolini" panose="03000502040302020204" pitchFamily="66" charset="0"/>
              </a:rPr>
              <a:t>Convite</a:t>
            </a:r>
            <a:r>
              <a:rPr lang="pt-BR" sz="1800" dirty="0">
                <a:latin typeface="Cavolini" panose="03000502040302020204" pitchFamily="66" charset="0"/>
                <a:cs typeface="Cavolini" panose="03000502040302020204" pitchFamily="66" charset="0"/>
              </a:rPr>
              <a:t>: Descreva como foram os “Casos de desenvolvimento de alguns Fármacos”, tais como:</a:t>
            </a:r>
          </a:p>
          <a:p>
            <a:pPr marL="285750" marR="0" indent="-285750" algn="just" defTabSz="584200" rtl="0" fontAlgn="auto" latinLnBrk="0" hangingPunct="0">
              <a:lnSpc>
                <a:spcPct val="100000"/>
              </a:lnSpc>
              <a:spcBef>
                <a:spcPts val="0"/>
              </a:spcBef>
              <a:spcAft>
                <a:spcPts val="1200"/>
              </a:spcAft>
              <a:buClrTx/>
              <a:buSzTx/>
              <a:buFontTx/>
              <a:buChar char="-"/>
              <a:tabLst/>
            </a:pPr>
            <a:r>
              <a:rPr lang="pt-BR" sz="1800" dirty="0">
                <a:latin typeface="Cavolini" panose="03000502040302020204" pitchFamily="66" charset="0"/>
                <a:cs typeface="Cavolini" panose="03000502040302020204" pitchFamily="66" charset="0"/>
              </a:rPr>
              <a:t>Aspirina,</a:t>
            </a:r>
          </a:p>
          <a:p>
            <a:pPr marL="285750" marR="0" indent="-285750" algn="just" defTabSz="584200" rtl="0" fontAlgn="auto" latinLnBrk="0" hangingPunct="0">
              <a:lnSpc>
                <a:spcPct val="100000"/>
              </a:lnSpc>
              <a:spcBef>
                <a:spcPts val="0"/>
              </a:spcBef>
              <a:spcAft>
                <a:spcPts val="1200"/>
              </a:spcAft>
              <a:buClrTx/>
              <a:buSzTx/>
              <a:buFontTx/>
              <a:buChar char="-"/>
              <a:tabLst/>
            </a:pPr>
            <a:r>
              <a:rPr lang="pt-BR" sz="1800" dirty="0">
                <a:latin typeface="Cavolini" panose="03000502040302020204" pitchFamily="66" charset="0"/>
                <a:cs typeface="Cavolini" panose="03000502040302020204" pitchFamily="66" charset="0"/>
              </a:rPr>
              <a:t>Vitamina C, </a:t>
            </a:r>
          </a:p>
          <a:p>
            <a:pPr marL="285750" marR="0" indent="-285750" algn="just" defTabSz="584200" rtl="0" fontAlgn="auto" latinLnBrk="0" hangingPunct="0">
              <a:lnSpc>
                <a:spcPct val="100000"/>
              </a:lnSpc>
              <a:spcBef>
                <a:spcPts val="0"/>
              </a:spcBef>
              <a:spcAft>
                <a:spcPts val="1200"/>
              </a:spcAft>
              <a:buClrTx/>
              <a:buSzTx/>
              <a:buFontTx/>
              <a:buChar char="-"/>
              <a:tabLst/>
            </a:pPr>
            <a:r>
              <a:rPr lang="pt-BR" sz="1800" dirty="0">
                <a:latin typeface="Cavolini" panose="03000502040302020204" pitchFamily="66" charset="0"/>
                <a:cs typeface="Cavolini" panose="03000502040302020204" pitchFamily="66" charset="0"/>
              </a:rPr>
              <a:t>Metiformina</a:t>
            </a:r>
          </a:p>
          <a:p>
            <a:pPr marL="285750" marR="0" indent="-285750" algn="just" defTabSz="584200" rtl="0" fontAlgn="auto" latinLnBrk="0" hangingPunct="0">
              <a:lnSpc>
                <a:spcPct val="100000"/>
              </a:lnSpc>
              <a:spcBef>
                <a:spcPts val="0"/>
              </a:spcBef>
              <a:spcAft>
                <a:spcPts val="1200"/>
              </a:spcAft>
              <a:buClrTx/>
              <a:buSzTx/>
              <a:buFontTx/>
              <a:buChar char="-"/>
              <a:tabLst/>
            </a:pPr>
            <a:r>
              <a:rPr lang="pt-BR" sz="1800" dirty="0">
                <a:latin typeface="Cavolini" panose="03000502040302020204" pitchFamily="66" charset="0"/>
                <a:cs typeface="Cavolini" panose="03000502040302020204" pitchFamily="66" charset="0"/>
              </a:rPr>
              <a:t>“Microbial </a:t>
            </a:r>
            <a:r>
              <a:rPr lang="pt-BR" sz="1800" dirty="0" err="1">
                <a:latin typeface="Cavolini" panose="03000502040302020204" pitchFamily="66" charset="0"/>
                <a:cs typeface="Cavolini" panose="03000502040302020204" pitchFamily="66" charset="0"/>
              </a:rPr>
              <a:t>Bio-Skin</a:t>
            </a:r>
            <a:r>
              <a:rPr lang="pt-BR" sz="1800" dirty="0">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12303100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Avenir Next LT Pro"/>
            </a:endParaRPr>
          </a:p>
        </p:txBody>
      </p:sp>
      <p:sp>
        <p:nvSpPr>
          <p:cNvPr id="137" name="4.2. Indústria Química:…"/>
          <p:cNvSpPr txBox="1"/>
          <p:nvPr/>
        </p:nvSpPr>
        <p:spPr>
          <a:xfrm>
            <a:off x="143764" y="760969"/>
            <a:ext cx="8073128" cy="666579"/>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hangingPunct="1">
              <a:spcBef>
                <a:spcPts val="800"/>
              </a:spcBef>
              <a:defRPr sz="1800">
                <a:uFill>
                  <a:solidFill>
                    <a:srgbClr val="99403D"/>
                  </a:solidFill>
                </a:uFill>
                <a:latin typeface="Calibri"/>
                <a:ea typeface="Calibri"/>
                <a:cs typeface="Calibri"/>
                <a:sym typeface="Calibri"/>
              </a:defRPr>
            </a:pPr>
            <a:r>
              <a:rPr lang="pt-BR" sz="2000" b="1" kern="1200">
                <a:solidFill>
                  <a:schemeClr val="tx1"/>
                </a:solidFill>
                <a:latin typeface="+mj-ea"/>
                <a:ea typeface="+mj-ea"/>
                <a:cs typeface="+mn-cs"/>
              </a:rPr>
              <a:t>2. Produção de Compostos farmacologicamente ativos</a:t>
            </a:r>
            <a:r>
              <a:rPr lang="pt-BR" sz="2000" kern="1200">
                <a:solidFill>
                  <a:schemeClr val="tx1"/>
                </a:solidFill>
                <a:latin typeface="+mj-ea"/>
                <a:ea typeface="+mj-ea"/>
                <a:cs typeface="+mn-cs"/>
              </a:rPr>
              <a:t>:</a:t>
            </a: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143764" y="117280"/>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Industria Farmacêutica</a:t>
            </a:r>
            <a:endParaRPr lang="pt-BR" sz="2400"/>
          </a:p>
        </p:txBody>
      </p:sp>
      <p:sp>
        <p:nvSpPr>
          <p:cNvPr id="139" name="Text"/>
          <p:cNvSpPr txBox="1"/>
          <p:nvPr/>
        </p:nvSpPr>
        <p:spPr>
          <a:xfrm>
            <a:off x="5162550" y="-2488682"/>
            <a:ext cx="141064" cy="418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rPr lang="pt-BR"/>
              <a:t> </a:t>
            </a:r>
          </a:p>
        </p:txBody>
      </p:sp>
      <p:sp>
        <p:nvSpPr>
          <p:cNvPr id="8" name="TextBox 7">
            <a:extLst>
              <a:ext uri="{FF2B5EF4-FFF2-40B4-BE49-F238E27FC236}">
                <a16:creationId xmlns:a16="http://schemas.microsoft.com/office/drawing/2014/main" id="{2BA7E357-AA65-E642-AF7C-0642A64F7469}"/>
              </a:ext>
            </a:extLst>
          </p:cNvPr>
          <p:cNvSpPr txBox="1"/>
          <p:nvPr/>
        </p:nvSpPr>
        <p:spPr>
          <a:xfrm>
            <a:off x="1354320" y="1450206"/>
            <a:ext cx="7189724" cy="564257"/>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spcAft>
                <a:spcPts val="1200"/>
              </a:spcAft>
            </a:pPr>
            <a:r>
              <a:rPr lang="pt-BR" sz="1800"/>
              <a:t>- Desenvolvimento da “</a:t>
            </a:r>
            <a:r>
              <a:rPr lang="pt-BR" sz="2000"/>
              <a:t>Produção do Antibiótico </a:t>
            </a:r>
            <a:r>
              <a:rPr lang="pt-BR" sz="2000" b="1"/>
              <a:t>Penicilina</a:t>
            </a:r>
            <a:r>
              <a:rPr lang="pt-BR" sz="1800"/>
              <a:t>” </a:t>
            </a:r>
            <a:r>
              <a:rPr lang="pt-BR" sz="1200"/>
              <a:t>(1/3)</a:t>
            </a:r>
          </a:p>
        </p:txBody>
      </p:sp>
      <p:pic>
        <p:nvPicPr>
          <p:cNvPr id="4" name="Picture 3">
            <a:extLst>
              <a:ext uri="{FF2B5EF4-FFF2-40B4-BE49-F238E27FC236}">
                <a16:creationId xmlns:a16="http://schemas.microsoft.com/office/drawing/2014/main" id="{2E63DA7A-E41A-9F47-BF0F-AD7D84DA5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320" y="2080036"/>
            <a:ext cx="8961124" cy="6336588"/>
          </a:xfrm>
          <a:prstGeom prst="rect">
            <a:avLst/>
          </a:prstGeom>
          <a:ln>
            <a:solidFill>
              <a:schemeClr val="accent4">
                <a:lumMod val="75000"/>
              </a:schemeClr>
            </a:solidFill>
          </a:ln>
        </p:spPr>
      </p:pic>
    </p:spTree>
    <p:extLst>
      <p:ext uri="{BB962C8B-B14F-4D97-AF65-F5344CB8AC3E}">
        <p14:creationId xmlns:p14="http://schemas.microsoft.com/office/powerpoint/2010/main" val="42366680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37" name="4.2. Indústria Química:…"/>
          <p:cNvSpPr txBox="1"/>
          <p:nvPr/>
        </p:nvSpPr>
        <p:spPr>
          <a:xfrm>
            <a:off x="93491" y="828075"/>
            <a:ext cx="11495535" cy="878278"/>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3200" b="1" kern="1200" dirty="0">
              <a:solidFill>
                <a:schemeClr val="tx1"/>
              </a:solidFill>
              <a:latin typeface="+mn-lt"/>
              <a:ea typeface="+mn-ea"/>
              <a:cs typeface="+mn-cs"/>
            </a:endParaRPr>
          </a:p>
          <a:p>
            <a:pPr marL="571500" indent="-342900" algn="l" defTabSz="914400" hangingPunct="1">
              <a:lnSpc>
                <a:spcPct val="90000"/>
              </a:lnSpc>
              <a:spcBef>
                <a:spcPts val="400"/>
              </a:spcBef>
              <a:buAutoNum type="arabicPeriod"/>
              <a:defRPr sz="1800">
                <a:uFill>
                  <a:solidFill>
                    <a:srgbClr val="99403D"/>
                  </a:solidFill>
                </a:uFill>
                <a:latin typeface="Calibri"/>
                <a:ea typeface="Calibri"/>
                <a:cs typeface="Calibri"/>
                <a:sym typeface="Calibri"/>
              </a:defRPr>
            </a:pPr>
            <a:r>
              <a:rPr lang="pt-BR" sz="3200" b="1" kern="1200" dirty="0">
                <a:solidFill>
                  <a:schemeClr val="tx1"/>
                </a:solidFill>
                <a:latin typeface="+mn-lt"/>
                <a:ea typeface="+mn-ea"/>
                <a:cs typeface="+mn-cs"/>
              </a:rPr>
              <a:t>Diagnóstico das doenças infecciosas – Os laboratórios  </a:t>
            </a: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197131" y="55784"/>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Indústria Farmacêutica</a:t>
            </a:r>
            <a:endParaRPr lang="pt-BR" sz="24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2" name="Rectangle 1">
            <a:extLst>
              <a:ext uri="{FF2B5EF4-FFF2-40B4-BE49-F238E27FC236}">
                <a16:creationId xmlns:a16="http://schemas.microsoft.com/office/drawing/2014/main" id="{8F23D5A9-9FDB-A842-ABEA-95F4C972FE98}"/>
              </a:ext>
            </a:extLst>
          </p:cNvPr>
          <p:cNvSpPr/>
          <p:nvPr/>
        </p:nvSpPr>
        <p:spPr>
          <a:xfrm>
            <a:off x="314468" y="1896523"/>
            <a:ext cx="4806190" cy="6032421"/>
          </a:xfrm>
          <a:prstGeom prst="rect">
            <a:avLst/>
          </a:prstGeom>
          <a:solidFill>
            <a:schemeClr val="accent4">
              <a:lumMod val="20000"/>
              <a:lumOff val="80000"/>
            </a:schemeClr>
          </a:solidFill>
        </p:spPr>
        <p:txBody>
          <a:bodyPr wrap="square">
            <a:spAutoFit/>
          </a:bodyPr>
          <a:lstStyle/>
          <a:p>
            <a:pPr algn="just">
              <a:spcAft>
                <a:spcPts val="600"/>
              </a:spcAft>
            </a:pPr>
            <a:r>
              <a:rPr lang="pt-BR" sz="1800">
                <a:solidFill>
                  <a:srgbClr val="211E1E"/>
                </a:solidFill>
                <a:latin typeface="+mn-lt"/>
                <a:cs typeface="Arial" panose="020B0604020202020204" pitchFamily="34" charset="0"/>
              </a:rPr>
              <a:t>Os </a:t>
            </a:r>
            <a:r>
              <a:rPr lang="pt-BR" sz="1800" b="1">
                <a:solidFill>
                  <a:srgbClr val="211E1E"/>
                </a:solidFill>
                <a:latin typeface="+mn-lt"/>
                <a:cs typeface="Arial" panose="020B0604020202020204" pitchFamily="34" charset="0"/>
              </a:rPr>
              <a:t>laboratórios de microbiologia clinica</a:t>
            </a:r>
            <a:r>
              <a:rPr lang="pt-BR" sz="1800">
                <a:solidFill>
                  <a:srgbClr val="211E1E"/>
                </a:solidFill>
                <a:latin typeface="+mn-lt"/>
                <a:cs typeface="Arial" panose="020B0604020202020204" pitchFamily="34" charset="0"/>
              </a:rPr>
              <a:t> devem </a:t>
            </a:r>
            <a:r>
              <a:rPr lang="pt-BR" sz="1800" u="sng">
                <a:solidFill>
                  <a:srgbClr val="211E1E"/>
                </a:solidFill>
                <a:latin typeface="+mn-lt"/>
                <a:cs typeface="Arial" panose="020B0604020202020204" pitchFamily="34" charset="0"/>
              </a:rPr>
              <a:t>identificar os patógenos</a:t>
            </a:r>
            <a:r>
              <a:rPr lang="pt-BR" sz="1800">
                <a:solidFill>
                  <a:srgbClr val="211E1E"/>
                </a:solidFill>
                <a:latin typeface="+mn-lt"/>
                <a:cs typeface="Arial" panose="020B0604020202020204" pitchFamily="34" charset="0"/>
              </a:rPr>
              <a:t> com segurança, rapidez e eficiência. </a:t>
            </a:r>
          </a:p>
          <a:p>
            <a:pPr algn="just">
              <a:spcAft>
                <a:spcPts val="600"/>
              </a:spcAft>
            </a:pPr>
            <a:endParaRPr lang="pt-BR" sz="1600">
              <a:solidFill>
                <a:srgbClr val="211E1E"/>
              </a:solidFill>
              <a:latin typeface="+mn-lt"/>
              <a:cs typeface="Arial" panose="020B0604020202020204" pitchFamily="34" charset="0"/>
            </a:endParaRPr>
          </a:p>
          <a:p>
            <a:pPr algn="just">
              <a:spcAft>
                <a:spcPts val="600"/>
              </a:spcAft>
            </a:pPr>
            <a:r>
              <a:rPr lang="pt-BR" sz="1600">
                <a:solidFill>
                  <a:srgbClr val="0432FF"/>
                </a:solidFill>
                <a:latin typeface="+mn-lt"/>
                <a:cs typeface="Arial" panose="020B0604020202020204" pitchFamily="34" charset="0"/>
              </a:rPr>
              <a:t>O </a:t>
            </a:r>
            <a:r>
              <a:rPr lang="pt-BR" sz="1600" b="1">
                <a:solidFill>
                  <a:srgbClr val="0432FF"/>
                </a:solidFill>
                <a:latin typeface="+mn-lt"/>
                <a:cs typeface="Arial" panose="020B0604020202020204" pitchFamily="34" charset="0"/>
              </a:rPr>
              <a:t>microbiologista clinico,</a:t>
            </a:r>
            <a:r>
              <a:rPr lang="pt-BR" sz="1600">
                <a:solidFill>
                  <a:srgbClr val="0432FF"/>
                </a:solidFill>
                <a:cs typeface="Arial" panose="020B0604020202020204" pitchFamily="34" charset="0"/>
              </a:rPr>
              <a:t> para a identificação dos patógenos,</a:t>
            </a:r>
            <a:r>
              <a:rPr lang="pt-BR" sz="1600" b="1">
                <a:solidFill>
                  <a:srgbClr val="0432FF"/>
                </a:solidFill>
                <a:latin typeface="+mn-lt"/>
                <a:cs typeface="Arial" panose="020B0604020202020204" pitchFamily="34" charset="0"/>
              </a:rPr>
              <a:t>  </a:t>
            </a:r>
            <a:r>
              <a:rPr lang="pt-BR" sz="1600">
                <a:solidFill>
                  <a:srgbClr val="0432FF"/>
                </a:solidFill>
                <a:latin typeface="+mn-lt"/>
                <a:cs typeface="Arial" panose="020B0604020202020204" pitchFamily="34" charset="0"/>
              </a:rPr>
              <a:t>examina as amostras dos pacientes utilizando:</a:t>
            </a:r>
          </a:p>
          <a:p>
            <a:pPr marL="285750" indent="-285750" algn="just">
              <a:spcAft>
                <a:spcPts val="600"/>
              </a:spcAft>
              <a:buFontTx/>
              <a:buChar char="-"/>
            </a:pPr>
            <a:r>
              <a:rPr lang="pt-BR" sz="1600">
                <a:solidFill>
                  <a:srgbClr val="0432FF"/>
                </a:solidFill>
                <a:latin typeface="+mn-lt"/>
                <a:cs typeface="Arial" panose="020B0604020202020204" pitchFamily="34" charset="0"/>
              </a:rPr>
              <a:t>Coleta, </a:t>
            </a:r>
          </a:p>
          <a:p>
            <a:pPr marL="285750" indent="-285750" algn="just">
              <a:spcAft>
                <a:spcPts val="600"/>
              </a:spcAft>
              <a:buFontTx/>
              <a:buChar char="-"/>
            </a:pPr>
            <a:r>
              <a:rPr lang="pt-BR" sz="1600">
                <a:solidFill>
                  <a:srgbClr val="0432FF"/>
                </a:solidFill>
                <a:latin typeface="+mn-lt"/>
                <a:cs typeface="Arial" panose="020B0604020202020204" pitchFamily="34" charset="0"/>
              </a:rPr>
              <a:t>Observação direta, </a:t>
            </a:r>
          </a:p>
          <a:p>
            <a:pPr marL="285750" indent="-285750" algn="just">
              <a:spcAft>
                <a:spcPts val="600"/>
              </a:spcAft>
              <a:buFontTx/>
              <a:buChar char="-"/>
            </a:pPr>
            <a:r>
              <a:rPr lang="pt-BR" sz="1600">
                <a:solidFill>
                  <a:srgbClr val="0432FF"/>
                </a:solidFill>
                <a:latin typeface="+mn-lt"/>
                <a:cs typeface="Arial" panose="020B0604020202020204" pitchFamily="34" charset="0"/>
              </a:rPr>
              <a:t>Cultura, </a:t>
            </a:r>
          </a:p>
          <a:p>
            <a:pPr marL="285750" indent="-285750" algn="just">
              <a:spcAft>
                <a:spcPts val="600"/>
              </a:spcAft>
              <a:buFontTx/>
              <a:buChar char="-"/>
            </a:pPr>
            <a:r>
              <a:rPr lang="pt-BR" sz="1600">
                <a:solidFill>
                  <a:srgbClr val="0432FF"/>
                </a:solidFill>
                <a:latin typeface="+mn-lt"/>
                <a:cs typeface="Arial" panose="020B0604020202020204" pitchFamily="34" charset="0"/>
              </a:rPr>
              <a:t>Provas Bioquímicas,</a:t>
            </a:r>
          </a:p>
          <a:p>
            <a:pPr marL="285750" indent="-285750" algn="just">
              <a:spcAft>
                <a:spcPts val="600"/>
              </a:spcAft>
              <a:buFontTx/>
              <a:buChar char="-"/>
            </a:pPr>
            <a:r>
              <a:rPr lang="pt-BR" sz="1600">
                <a:solidFill>
                  <a:srgbClr val="0432FF"/>
                </a:solidFill>
                <a:latin typeface="+mn-lt"/>
                <a:cs typeface="Arial" panose="020B0604020202020204" pitchFamily="34" charset="0"/>
              </a:rPr>
              <a:t>Ensaios imunológicos, e </a:t>
            </a:r>
          </a:p>
          <a:p>
            <a:pPr marL="285750" indent="-285750" algn="just">
              <a:spcAft>
                <a:spcPts val="600"/>
              </a:spcAft>
              <a:buFontTx/>
              <a:buChar char="-"/>
            </a:pPr>
            <a:r>
              <a:rPr lang="pt-BR" sz="1600">
                <a:solidFill>
                  <a:srgbClr val="0432FF"/>
                </a:solidFill>
                <a:latin typeface="+mn-lt"/>
                <a:cs typeface="Arial" panose="020B0604020202020204" pitchFamily="34" charset="0"/>
              </a:rPr>
              <a:t>Ferramentas moleculares:</a:t>
            </a:r>
          </a:p>
          <a:p>
            <a:pPr algn="just">
              <a:spcAft>
                <a:spcPts val="600"/>
              </a:spcAft>
            </a:pPr>
            <a:r>
              <a:rPr lang="pt-BR" sz="1600">
                <a:solidFill>
                  <a:srgbClr val="0432FF"/>
                </a:solidFill>
                <a:latin typeface="+mn-lt"/>
                <a:cs typeface="Arial" panose="020B0604020202020204" pitchFamily="34" charset="0"/>
              </a:rPr>
              <a:t>     - Baseadas em análise de DNA</a:t>
            </a:r>
          </a:p>
          <a:p>
            <a:pPr algn="just">
              <a:spcAft>
                <a:spcPts val="600"/>
              </a:spcAft>
            </a:pPr>
            <a:r>
              <a:rPr lang="pt-BR" sz="1600">
                <a:solidFill>
                  <a:srgbClr val="0432FF"/>
                </a:solidFill>
                <a:latin typeface="+mn-lt"/>
                <a:cs typeface="Arial" panose="020B0604020202020204" pitchFamily="34" charset="0"/>
              </a:rPr>
              <a:t>     - Baseadas em análise de proteína.</a:t>
            </a:r>
            <a:r>
              <a:rPr lang="pt-BR" sz="1600">
                <a:solidFill>
                  <a:srgbClr val="0070C0"/>
                </a:solidFill>
                <a:latin typeface="+mn-lt"/>
                <a:cs typeface="Arial" panose="020B0604020202020204" pitchFamily="34" charset="0"/>
              </a:rPr>
              <a:t> </a:t>
            </a:r>
          </a:p>
          <a:p>
            <a:pPr algn="just">
              <a:spcAft>
                <a:spcPts val="600"/>
              </a:spcAft>
            </a:pPr>
            <a:endParaRPr lang="pt-BR" sz="1600">
              <a:latin typeface="+mn-lt"/>
              <a:cs typeface="Arial" panose="020B0604020202020204" pitchFamily="34" charset="0"/>
            </a:endParaRPr>
          </a:p>
          <a:p>
            <a:pPr algn="just">
              <a:spcAft>
                <a:spcPts val="600"/>
              </a:spcAft>
            </a:pPr>
            <a:r>
              <a:rPr lang="pt-BR" sz="1600">
                <a:latin typeface="+mn-lt"/>
                <a:cs typeface="Arial" panose="020B0604020202020204" pitchFamily="34" charset="0"/>
              </a:rPr>
              <a:t>A identificação dos patógenos guia o controle da infecção, localizando </a:t>
            </a:r>
            <a:r>
              <a:rPr lang="pt-BR" sz="1600" b="1">
                <a:latin typeface="+mn-lt"/>
                <a:cs typeface="Arial" panose="020B0604020202020204" pitchFamily="34" charset="0"/>
              </a:rPr>
              <a:t>fármacos antimicrobianos específicos </a:t>
            </a:r>
            <a:r>
              <a:rPr lang="pt-BR" sz="1600">
                <a:latin typeface="+mn-lt"/>
                <a:cs typeface="Arial" panose="020B0604020202020204" pitchFamily="34" charset="0"/>
              </a:rPr>
              <a:t>que agem contra</a:t>
            </a:r>
            <a:r>
              <a:rPr lang="pt-BR" sz="1600" b="1">
                <a:latin typeface="+mn-lt"/>
                <a:cs typeface="Arial" panose="020B0604020202020204" pitchFamily="34" charset="0"/>
              </a:rPr>
              <a:t> </a:t>
            </a:r>
            <a:r>
              <a:rPr lang="pt-BR" sz="1600">
                <a:latin typeface="+mn-lt"/>
                <a:cs typeface="Arial" panose="020B0604020202020204" pitchFamily="34" charset="0"/>
              </a:rPr>
              <a:t>para o patógeno em questão. </a:t>
            </a:r>
          </a:p>
        </p:txBody>
      </p:sp>
      <p:sp>
        <p:nvSpPr>
          <p:cNvPr id="3" name="Rectangle 2">
            <a:extLst>
              <a:ext uri="{FF2B5EF4-FFF2-40B4-BE49-F238E27FC236}">
                <a16:creationId xmlns:a16="http://schemas.microsoft.com/office/drawing/2014/main" id="{BB5E6067-2F09-7249-A628-228C9C805A94}"/>
              </a:ext>
            </a:extLst>
          </p:cNvPr>
          <p:cNvSpPr/>
          <p:nvPr/>
        </p:nvSpPr>
        <p:spPr>
          <a:xfrm>
            <a:off x="5888161" y="1722143"/>
            <a:ext cx="6502400" cy="1569660"/>
          </a:xfrm>
          <a:prstGeom prst="rect">
            <a:avLst/>
          </a:prstGeom>
          <a:solidFill>
            <a:schemeClr val="accent3">
              <a:lumMod val="20000"/>
              <a:lumOff val="80000"/>
            </a:schemeClr>
          </a:solidFill>
          <a:ln>
            <a:solidFill>
              <a:schemeClr val="accent1"/>
            </a:solidFill>
          </a:ln>
        </p:spPr>
        <p:txBody>
          <a:bodyPr>
            <a:spAutoFit/>
          </a:bodyPr>
          <a:lstStyle/>
          <a:p>
            <a:r>
              <a:rPr lang="pt-BR" sz="1600" dirty="0">
                <a:solidFill>
                  <a:schemeClr val="tx1"/>
                </a:solidFill>
                <a:latin typeface="+mn-lt"/>
              </a:rPr>
              <a:t>Há “Normas de segurança para laboratórios de microbiologia” ,</a:t>
            </a:r>
          </a:p>
          <a:p>
            <a:endParaRPr lang="pt-BR" sz="1600" dirty="0">
              <a:solidFill>
                <a:schemeClr val="tx1"/>
              </a:solidFill>
              <a:latin typeface="+mn-lt"/>
            </a:endParaRPr>
          </a:p>
          <a:p>
            <a:r>
              <a:rPr lang="pt-BR" sz="1600" dirty="0">
                <a:latin typeface="+mn-lt"/>
              </a:rPr>
              <a:t>Os laboratórios são classificados de acordo com seu potencial de contenção, do menor para o maior, por meio do seu </a:t>
            </a:r>
            <a:r>
              <a:rPr lang="pt-BR" sz="1600" b="1" dirty="0">
                <a:latin typeface="+mn-lt"/>
              </a:rPr>
              <a:t>n</a:t>
            </a:r>
            <a:r>
              <a:rPr lang="pt-BR" sz="1600" dirty="0">
                <a:latin typeface="+mn-lt"/>
              </a:rPr>
              <a:t>ível de </a:t>
            </a:r>
            <a:r>
              <a:rPr lang="pt-BR" sz="1600" b="1" dirty="0">
                <a:latin typeface="+mn-lt"/>
              </a:rPr>
              <a:t>b</a:t>
            </a:r>
            <a:r>
              <a:rPr lang="pt-BR" sz="1600" dirty="0">
                <a:latin typeface="+mn-lt"/>
              </a:rPr>
              <a:t>io</a:t>
            </a:r>
            <a:r>
              <a:rPr lang="pt-BR" sz="1600" b="1" dirty="0">
                <a:latin typeface="+mn-lt"/>
              </a:rPr>
              <a:t>s</a:t>
            </a:r>
            <a:r>
              <a:rPr lang="pt-BR" sz="1600" dirty="0">
                <a:latin typeface="+mn-lt"/>
              </a:rPr>
              <a:t>segurança (</a:t>
            </a:r>
            <a:r>
              <a:rPr lang="pt-BR" sz="1600" b="1" dirty="0" err="1">
                <a:latin typeface="+mn-lt"/>
              </a:rPr>
              <a:t>NBS</a:t>
            </a:r>
            <a:r>
              <a:rPr lang="pt-BR" sz="1600" dirty="0">
                <a:latin typeface="+mn-lt"/>
              </a:rPr>
              <a:t>), sendo designados: </a:t>
            </a:r>
          </a:p>
          <a:p>
            <a:r>
              <a:rPr lang="pt-BR" sz="1600" dirty="0">
                <a:latin typeface="+mn-lt"/>
              </a:rPr>
              <a:t> </a:t>
            </a:r>
            <a:r>
              <a:rPr lang="pt-BR" sz="1600" b="1" dirty="0">
                <a:latin typeface="+mn-lt"/>
              </a:rPr>
              <a:t>NBS-1, NBS-2, NBS-3 e NBS-4</a:t>
            </a:r>
          </a:p>
        </p:txBody>
      </p:sp>
      <p:sp>
        <p:nvSpPr>
          <p:cNvPr id="4" name="Right Arrow 3">
            <a:extLst>
              <a:ext uri="{FF2B5EF4-FFF2-40B4-BE49-F238E27FC236}">
                <a16:creationId xmlns:a16="http://schemas.microsoft.com/office/drawing/2014/main" id="{B047CD5D-8385-3646-8E06-5B9E3B224D8E}"/>
              </a:ext>
            </a:extLst>
          </p:cNvPr>
          <p:cNvSpPr/>
          <p:nvPr/>
        </p:nvSpPr>
        <p:spPr>
          <a:xfrm>
            <a:off x="5070416" y="2053907"/>
            <a:ext cx="749539" cy="126337"/>
          </a:xfrm>
          <a:prstGeom prst="rightArrow">
            <a:avLst/>
          </a:prstGeom>
          <a:solidFill>
            <a:schemeClr val="accent3">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9F600B22-65B1-F04C-9157-3FB7221EEC83}"/>
              </a:ext>
            </a:extLst>
          </p:cNvPr>
          <p:cNvSpPr/>
          <p:nvPr/>
        </p:nvSpPr>
        <p:spPr>
          <a:xfrm>
            <a:off x="6064828" y="3460976"/>
            <a:ext cx="6502400" cy="6001643"/>
          </a:xfrm>
          <a:prstGeom prst="rect">
            <a:avLst/>
          </a:prstGeom>
          <a:solidFill>
            <a:schemeClr val="accent3">
              <a:lumMod val="20000"/>
              <a:lumOff val="80000"/>
            </a:schemeClr>
          </a:solidFill>
          <a:ln>
            <a:solidFill>
              <a:schemeClr val="accent1"/>
            </a:solidFill>
          </a:ln>
        </p:spPr>
        <p:txBody>
          <a:bodyPr>
            <a:spAutoFit/>
          </a:bodyPr>
          <a:lstStyle/>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r>
              <a:rPr lang="pt-BR" sz="1600">
                <a:latin typeface="+mn-lt"/>
              </a:rPr>
              <a:t>Fig. 27. 1. </a:t>
            </a:r>
          </a:p>
        </p:txBody>
      </p:sp>
      <p:pic>
        <p:nvPicPr>
          <p:cNvPr id="13" name="Picture 2">
            <a:extLst>
              <a:ext uri="{FF2B5EF4-FFF2-40B4-BE49-F238E27FC236}">
                <a16:creationId xmlns:a16="http://schemas.microsoft.com/office/drawing/2014/main" id="{E201F61F-8A65-ED44-B4FA-994CEC2FE4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7660" y="3483832"/>
            <a:ext cx="5596735" cy="587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331438D1-94AE-4343-95C0-D088D3FCE869}"/>
              </a:ext>
            </a:extLst>
          </p:cNvPr>
          <p:cNvSpPr/>
          <p:nvPr/>
        </p:nvSpPr>
        <p:spPr>
          <a:xfrm rot="21260622">
            <a:off x="153370" y="7758435"/>
            <a:ext cx="5758089" cy="1323439"/>
          </a:xfrm>
          <a:prstGeom prst="rect">
            <a:avLst/>
          </a:prstGeom>
          <a:solidFill>
            <a:schemeClr val="accent3">
              <a:lumMod val="20000"/>
              <a:lumOff val="80000"/>
            </a:schemeClr>
          </a:solidFill>
          <a:ln>
            <a:solidFill>
              <a:schemeClr val="accent1"/>
            </a:solidFill>
          </a:ln>
        </p:spPr>
        <p:txBody>
          <a:bodyPr wrap="square">
            <a:spAutoFit/>
          </a:bodyPr>
          <a:lstStyle/>
          <a:p>
            <a:r>
              <a:rPr lang="pt-BR" sz="1600" dirty="0">
                <a:solidFill>
                  <a:schemeClr val="tx1"/>
                </a:solidFill>
                <a:latin typeface="+mn-lt"/>
              </a:rPr>
              <a:t>O Departamento de Microbiologia do </a:t>
            </a:r>
            <a:r>
              <a:rPr lang="pt-BR" sz="1600" dirty="0" err="1">
                <a:solidFill>
                  <a:schemeClr val="tx1"/>
                </a:solidFill>
                <a:latin typeface="+mn-lt"/>
              </a:rPr>
              <a:t>ICB</a:t>
            </a:r>
            <a:r>
              <a:rPr lang="pt-BR" sz="1600" dirty="0">
                <a:solidFill>
                  <a:schemeClr val="tx1"/>
                </a:solidFill>
                <a:latin typeface="+mn-lt"/>
              </a:rPr>
              <a:t>/USP tem um laboratório  </a:t>
            </a:r>
            <a:r>
              <a:rPr lang="pt-BR" sz="1600" dirty="0">
                <a:latin typeface="+mn-lt"/>
              </a:rPr>
              <a:t>de Biossegurança equivalente ao </a:t>
            </a:r>
            <a:r>
              <a:rPr lang="pt-BR" sz="1600" b="1" dirty="0">
                <a:latin typeface="+mn-lt"/>
              </a:rPr>
              <a:t>NBS4</a:t>
            </a:r>
            <a:r>
              <a:rPr lang="pt-BR" sz="1600" dirty="0">
                <a:latin typeface="+mn-lt"/>
              </a:rPr>
              <a:t>. Ele foi montado e está sob a direção do Prof. </a:t>
            </a:r>
            <a:r>
              <a:rPr lang="pt-BR" sz="1600" b="1" dirty="0">
                <a:latin typeface="+mn-lt"/>
              </a:rPr>
              <a:t>Edson Durigon </a:t>
            </a:r>
            <a:r>
              <a:rPr lang="pt-BR" sz="1600" dirty="0">
                <a:latin typeface="+mn-lt"/>
              </a:rPr>
              <a:t>(virologista). Este é um laboratório de referência nacional e tem direta colaboração com o </a:t>
            </a:r>
            <a:r>
              <a:rPr lang="pt-BR" sz="1600" dirty="0" err="1">
                <a:latin typeface="+mn-lt"/>
              </a:rPr>
              <a:t>CDC</a:t>
            </a:r>
            <a:r>
              <a:rPr lang="pt-BR" sz="1600" dirty="0">
                <a:latin typeface="+mn-lt"/>
              </a:rPr>
              <a:t> de Atlanta/EUA. </a:t>
            </a:r>
          </a:p>
        </p:txBody>
      </p:sp>
    </p:spTree>
    <p:extLst>
      <p:ext uri="{BB962C8B-B14F-4D97-AF65-F5344CB8AC3E}">
        <p14:creationId xmlns:p14="http://schemas.microsoft.com/office/powerpoint/2010/main" val="343057088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Avenir Next LT Pro"/>
            </a:endParaRPr>
          </a:p>
        </p:txBody>
      </p:sp>
      <p:sp>
        <p:nvSpPr>
          <p:cNvPr id="139" name="Text"/>
          <p:cNvSpPr txBox="1"/>
          <p:nvPr/>
        </p:nvSpPr>
        <p:spPr>
          <a:xfrm>
            <a:off x="5162550" y="-2488682"/>
            <a:ext cx="141064" cy="418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rPr lang="pt-BR"/>
              <a:t> </a:t>
            </a:r>
          </a:p>
        </p:txBody>
      </p:sp>
      <p:sp>
        <p:nvSpPr>
          <p:cNvPr id="8" name="TextBox 7">
            <a:extLst>
              <a:ext uri="{FF2B5EF4-FFF2-40B4-BE49-F238E27FC236}">
                <a16:creationId xmlns:a16="http://schemas.microsoft.com/office/drawing/2014/main" id="{2BA7E357-AA65-E642-AF7C-0642A64F7469}"/>
              </a:ext>
            </a:extLst>
          </p:cNvPr>
          <p:cNvSpPr txBox="1"/>
          <p:nvPr/>
        </p:nvSpPr>
        <p:spPr>
          <a:xfrm>
            <a:off x="754827" y="479978"/>
            <a:ext cx="7189724" cy="748923"/>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1200"/>
              </a:spcAft>
              <a:buClrTx/>
              <a:buSzTx/>
              <a:tabLst/>
            </a:pPr>
            <a:r>
              <a:rPr lang="pt-BR" sz="1800"/>
              <a:t>Desenvolvimento da “</a:t>
            </a:r>
            <a:r>
              <a:rPr lang="pt-BR" sz="2000"/>
              <a:t>Produção do Antibiótico </a:t>
            </a:r>
            <a:r>
              <a:rPr lang="pt-BR" sz="2000" b="1"/>
              <a:t>Penicilina</a:t>
            </a:r>
            <a:r>
              <a:rPr lang="pt-BR" sz="1800"/>
              <a:t>” </a:t>
            </a:r>
            <a:r>
              <a:rPr lang="pt-BR" sz="1200"/>
              <a:t>(Continuação 2/3)</a:t>
            </a:r>
          </a:p>
        </p:txBody>
      </p:sp>
      <p:pic>
        <p:nvPicPr>
          <p:cNvPr id="5" name="Picture 4">
            <a:extLst>
              <a:ext uri="{FF2B5EF4-FFF2-40B4-BE49-F238E27FC236}">
                <a16:creationId xmlns:a16="http://schemas.microsoft.com/office/drawing/2014/main" id="{08F6EB4C-B600-FE48-B3A4-10EBBEDB9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545" y="1631766"/>
            <a:ext cx="9629805" cy="6964275"/>
          </a:xfrm>
          <a:prstGeom prst="rect">
            <a:avLst/>
          </a:prstGeom>
          <a:ln>
            <a:solidFill>
              <a:schemeClr val="accent4">
                <a:lumMod val="75000"/>
              </a:schemeClr>
            </a:solidFill>
          </a:ln>
        </p:spPr>
      </p:pic>
    </p:spTree>
    <p:extLst>
      <p:ext uri="{BB962C8B-B14F-4D97-AF65-F5344CB8AC3E}">
        <p14:creationId xmlns:p14="http://schemas.microsoft.com/office/powerpoint/2010/main" val="398049536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Avenir Next LT Pro"/>
            </a:endParaRPr>
          </a:p>
        </p:txBody>
      </p:sp>
      <p:sp>
        <p:nvSpPr>
          <p:cNvPr id="139" name="Text"/>
          <p:cNvSpPr txBox="1"/>
          <p:nvPr/>
        </p:nvSpPr>
        <p:spPr>
          <a:xfrm>
            <a:off x="5162550" y="-2488682"/>
            <a:ext cx="141064" cy="418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rPr lang="pt-BR"/>
              <a:t> </a:t>
            </a:r>
          </a:p>
        </p:txBody>
      </p:sp>
      <p:sp>
        <p:nvSpPr>
          <p:cNvPr id="13" name="TextBox 12">
            <a:extLst>
              <a:ext uri="{FF2B5EF4-FFF2-40B4-BE49-F238E27FC236}">
                <a16:creationId xmlns:a16="http://schemas.microsoft.com/office/drawing/2014/main" id="{E56E6FD2-ECF6-B24F-8F6E-00614B340D57}"/>
              </a:ext>
            </a:extLst>
          </p:cNvPr>
          <p:cNvSpPr txBox="1"/>
          <p:nvPr/>
        </p:nvSpPr>
        <p:spPr>
          <a:xfrm>
            <a:off x="308356" y="316852"/>
            <a:ext cx="7189724" cy="748923"/>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1200"/>
              </a:spcAft>
              <a:buClrTx/>
              <a:buSzTx/>
              <a:tabLst/>
            </a:pPr>
            <a:r>
              <a:rPr lang="pt-BR" sz="1800"/>
              <a:t>Desenvolvimento da “</a:t>
            </a:r>
            <a:r>
              <a:rPr lang="pt-BR" sz="2000"/>
              <a:t>Produção do Antibiótico </a:t>
            </a:r>
            <a:r>
              <a:rPr lang="pt-BR" sz="2000" b="1"/>
              <a:t>Penicilina</a:t>
            </a:r>
            <a:r>
              <a:rPr lang="pt-BR" sz="1800"/>
              <a:t>” </a:t>
            </a:r>
            <a:r>
              <a:rPr lang="pt-BR" sz="1200"/>
              <a:t>(Continuação 3/3)</a:t>
            </a:r>
          </a:p>
        </p:txBody>
      </p:sp>
      <p:sp>
        <p:nvSpPr>
          <p:cNvPr id="6" name="Rectangle 5">
            <a:extLst>
              <a:ext uri="{FF2B5EF4-FFF2-40B4-BE49-F238E27FC236}">
                <a16:creationId xmlns:a16="http://schemas.microsoft.com/office/drawing/2014/main" id="{2776C7A7-1824-2446-A660-ED1A85F41385}"/>
              </a:ext>
            </a:extLst>
          </p:cNvPr>
          <p:cNvSpPr/>
          <p:nvPr/>
        </p:nvSpPr>
        <p:spPr>
          <a:xfrm>
            <a:off x="6333212" y="8288657"/>
            <a:ext cx="6552365" cy="923330"/>
          </a:xfrm>
          <a:prstGeom prst="rect">
            <a:avLst/>
          </a:prstGeom>
          <a:solidFill>
            <a:schemeClr val="accent3">
              <a:lumMod val="20000"/>
              <a:lumOff val="80000"/>
            </a:schemeClr>
          </a:solidFill>
        </p:spPr>
        <p:txBody>
          <a:bodyPr wrap="square">
            <a:spAutoFit/>
          </a:bodyPr>
          <a:lstStyle/>
          <a:p>
            <a:pPr algn="just">
              <a:spcAft>
                <a:spcPts val="1200"/>
              </a:spcAft>
            </a:pPr>
            <a:r>
              <a:rPr lang="pt-BR" sz="1800" dirty="0"/>
              <a:t>A produção industrial começou nos Estados Unidos (EUA) no início da 2</a:t>
            </a:r>
            <a:r>
              <a:rPr lang="pt-BR" sz="1800" baseline="30000" dirty="0"/>
              <a:t>a</a:t>
            </a:r>
            <a:r>
              <a:rPr lang="pt-BR" sz="1800" dirty="0"/>
              <a:t> Guerra Mundial. Fleming, </a:t>
            </a:r>
            <a:r>
              <a:rPr lang="pt-BR" sz="1800" dirty="0" err="1"/>
              <a:t>Florey</a:t>
            </a:r>
            <a:r>
              <a:rPr lang="pt-BR" sz="1800" dirty="0"/>
              <a:t> e Chain recebem juntos o </a:t>
            </a:r>
            <a:r>
              <a:rPr lang="pt-BR" sz="1800" dirty="0">
                <a:hlinkClick r:id="rId3" tooltip="Nobel de Fisiologia ou Medicina"/>
              </a:rPr>
              <a:t>Nobel de Fisiologia ou </a:t>
            </a:r>
            <a:r>
              <a:rPr lang="pt-BR" sz="1800" b="1" u="sng" dirty="0">
                <a:hlinkClick r:id="rId3" tooltip="Nobel de Fisiologia ou Medicina"/>
              </a:rPr>
              <a:t>Medicina</a:t>
            </a:r>
            <a:r>
              <a:rPr lang="pt-BR" sz="1800" b="1" u="sng" dirty="0">
                <a:solidFill>
                  <a:srgbClr val="0432FF"/>
                </a:solidFill>
              </a:rPr>
              <a:t> de </a:t>
            </a:r>
            <a:r>
              <a:rPr lang="en-US" sz="1800" b="1" u="sng" dirty="0">
                <a:solidFill>
                  <a:srgbClr val="0432FF"/>
                </a:solidFill>
              </a:rPr>
              <a:t>1945</a:t>
            </a:r>
            <a:r>
              <a:rPr lang="en-US" sz="1800" b="1" u="sng" dirty="0"/>
              <a:t>.</a:t>
            </a:r>
            <a:endParaRPr lang="pt-BR" sz="1800" b="1" u="sng" dirty="0"/>
          </a:p>
        </p:txBody>
      </p:sp>
      <p:sp>
        <p:nvSpPr>
          <p:cNvPr id="25" name="TextBox 24">
            <a:extLst>
              <a:ext uri="{FF2B5EF4-FFF2-40B4-BE49-F238E27FC236}">
                <a16:creationId xmlns:a16="http://schemas.microsoft.com/office/drawing/2014/main" id="{D4CB507F-CAD6-9349-9BCE-FA5FEBD45399}"/>
              </a:ext>
            </a:extLst>
          </p:cNvPr>
          <p:cNvSpPr txBox="1"/>
          <p:nvPr/>
        </p:nvSpPr>
        <p:spPr>
          <a:xfrm>
            <a:off x="6358511" y="1188153"/>
            <a:ext cx="6388414" cy="6996787"/>
          </a:xfrm>
          <a:prstGeom prst="rect">
            <a:avLst/>
          </a:prstGeom>
          <a:solidFill>
            <a:srgbClr val="E7FD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a:p>
          <a:p>
            <a:pPr marR="0" algn="just" defTabSz="584200" rtl="0" fontAlgn="auto" latinLnBrk="0" hangingPunct="0">
              <a:lnSpc>
                <a:spcPct val="100000"/>
              </a:lnSpc>
              <a:spcBef>
                <a:spcPts val="0"/>
              </a:spcBef>
              <a:buClrTx/>
              <a:buSzTx/>
              <a:tabLst/>
            </a:pPr>
            <a:endParaRPr lang="pt-BR" sz="1400" dirty="0"/>
          </a:p>
        </p:txBody>
      </p:sp>
      <p:sp>
        <p:nvSpPr>
          <p:cNvPr id="26" name="TextBox 25">
            <a:extLst>
              <a:ext uri="{FF2B5EF4-FFF2-40B4-BE49-F238E27FC236}">
                <a16:creationId xmlns:a16="http://schemas.microsoft.com/office/drawing/2014/main" id="{C80FC3C9-7394-E242-800F-64AF667B87AD}"/>
              </a:ext>
            </a:extLst>
          </p:cNvPr>
          <p:cNvSpPr txBox="1"/>
          <p:nvPr/>
        </p:nvSpPr>
        <p:spPr>
          <a:xfrm>
            <a:off x="119223" y="1155878"/>
            <a:ext cx="6194628" cy="7643118"/>
          </a:xfrm>
          <a:prstGeom prst="rect">
            <a:avLst/>
          </a:prstGeom>
          <a:solidFill>
            <a:srgbClr val="E7FD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a:p>
            <a:pPr marR="0" algn="just" defTabSz="584200" rtl="0" fontAlgn="auto" latinLnBrk="0" hangingPunct="0">
              <a:lnSpc>
                <a:spcPct val="100000"/>
              </a:lnSpc>
              <a:spcBef>
                <a:spcPts val="0"/>
              </a:spcBef>
              <a:buClrTx/>
              <a:buSzTx/>
              <a:tabLst/>
            </a:pPr>
            <a:endParaRPr lang="pt-BR" sz="1400" dirty="0"/>
          </a:p>
        </p:txBody>
      </p:sp>
      <p:sp>
        <p:nvSpPr>
          <p:cNvPr id="27" name="TextBox 26">
            <a:extLst>
              <a:ext uri="{FF2B5EF4-FFF2-40B4-BE49-F238E27FC236}">
                <a16:creationId xmlns:a16="http://schemas.microsoft.com/office/drawing/2014/main" id="{C48FC6CC-FA05-D147-8769-E1515B9E7D0B}"/>
              </a:ext>
            </a:extLst>
          </p:cNvPr>
          <p:cNvSpPr txBox="1"/>
          <p:nvPr/>
        </p:nvSpPr>
        <p:spPr>
          <a:xfrm>
            <a:off x="37635" y="1443375"/>
            <a:ext cx="6039106" cy="1579920"/>
          </a:xfrm>
          <a:prstGeom prst="rect">
            <a:avLst/>
          </a:prstGeom>
          <a:solidFill>
            <a:srgbClr val="E7FD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buClrTx/>
              <a:buSzTx/>
              <a:tabLst/>
            </a:pPr>
            <a:r>
              <a:rPr lang="pt-BR" sz="1600" b="1" dirty="0"/>
              <a:t>Alexander Fleming </a:t>
            </a:r>
            <a:r>
              <a:rPr lang="pt-BR" sz="1600" dirty="0"/>
              <a:t>foi médico militar durante a 1</a:t>
            </a:r>
            <a:r>
              <a:rPr lang="pt-BR" sz="1600" baseline="30000" dirty="0"/>
              <a:t>a</a:t>
            </a:r>
            <a:r>
              <a:rPr lang="pt-BR" sz="1600" dirty="0"/>
              <a:t> Guerra Mundial e quando retornou a Londres, trabalhou como medico microbiologista no Hospital St. Mary.   Em 1929, publicou sua descoberta da penicilina no </a:t>
            </a:r>
            <a:r>
              <a:rPr lang="en-US" sz="1600" dirty="0">
                <a:solidFill>
                  <a:srgbClr val="0432FF"/>
                </a:solidFill>
              </a:rPr>
              <a:t>British J. Experimental Pathology</a:t>
            </a:r>
            <a:r>
              <a:rPr lang="pt-BR" sz="1600" dirty="0"/>
              <a:t>, mas não obteve o devido reconhecimento na época e nem recursos financeiros para prosseguir sua pesquisa.</a:t>
            </a:r>
          </a:p>
        </p:txBody>
      </p:sp>
      <p:sp>
        <p:nvSpPr>
          <p:cNvPr id="28" name="TextBox 27">
            <a:extLst>
              <a:ext uri="{FF2B5EF4-FFF2-40B4-BE49-F238E27FC236}">
                <a16:creationId xmlns:a16="http://schemas.microsoft.com/office/drawing/2014/main" id="{25538B94-A9A4-D447-B486-65D61B9F0A9D}"/>
              </a:ext>
            </a:extLst>
          </p:cNvPr>
          <p:cNvSpPr txBox="1"/>
          <p:nvPr/>
        </p:nvSpPr>
        <p:spPr>
          <a:xfrm>
            <a:off x="80115" y="3228457"/>
            <a:ext cx="6039106" cy="348813"/>
          </a:xfrm>
          <a:prstGeom prst="rect">
            <a:avLst/>
          </a:prstGeom>
          <a:solidFill>
            <a:schemeClr val="accent1">
              <a:lumMod val="40000"/>
              <a:lumOff val="60000"/>
            </a:schemeClr>
          </a:solidFill>
          <a:ln w="12700" cap="flat">
            <a:solidFill>
              <a:srgbClr val="0432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buClrTx/>
              <a:buSzTx/>
              <a:tabLst/>
            </a:pPr>
            <a:r>
              <a:rPr lang="pt-BR" sz="1600" dirty="0"/>
              <a:t>Linhagem </a:t>
            </a:r>
            <a:r>
              <a:rPr lang="pt-BR" sz="1600" b="1" i="1" dirty="0"/>
              <a:t>Penicillium chrysogenum  </a:t>
            </a:r>
            <a:r>
              <a:rPr lang="pt-BR" sz="1600" dirty="0"/>
              <a:t>inicialmente descoberta</a:t>
            </a:r>
          </a:p>
        </p:txBody>
      </p:sp>
      <p:sp>
        <p:nvSpPr>
          <p:cNvPr id="29" name="TextBox 28">
            <a:extLst>
              <a:ext uri="{FF2B5EF4-FFF2-40B4-BE49-F238E27FC236}">
                <a16:creationId xmlns:a16="http://schemas.microsoft.com/office/drawing/2014/main" id="{C53ECB47-2682-5C44-8667-6A53C2D56FB7}"/>
              </a:ext>
            </a:extLst>
          </p:cNvPr>
          <p:cNvSpPr txBox="1"/>
          <p:nvPr/>
        </p:nvSpPr>
        <p:spPr>
          <a:xfrm>
            <a:off x="90772" y="3627627"/>
            <a:ext cx="6039106" cy="1333698"/>
          </a:xfrm>
          <a:prstGeom prst="rect">
            <a:avLst/>
          </a:prstGeom>
          <a:solidFill>
            <a:schemeClr val="accent1">
              <a:lumMod val="20000"/>
              <a:lumOff val="80000"/>
            </a:schemeClr>
          </a:solidFill>
          <a:ln w="12700" cap="flat">
            <a:solidFill>
              <a:srgbClr val="0432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buClrTx/>
              <a:buSzTx/>
              <a:tabLst/>
            </a:pPr>
            <a:r>
              <a:rPr lang="pt-BR" sz="1600" dirty="0"/>
              <a:t>A primeira linhagem produtora de </a:t>
            </a:r>
            <a:r>
              <a:rPr lang="pt-BR" sz="1600" b="1" dirty="0"/>
              <a:t>Penicilina </a:t>
            </a:r>
            <a:r>
              <a:rPr lang="pt-BR" sz="1600" dirty="0"/>
              <a:t>descoberta por </a:t>
            </a:r>
            <a:r>
              <a:rPr lang="pt-BR" sz="1600" b="1" dirty="0"/>
              <a:t>Fleming</a:t>
            </a:r>
            <a:r>
              <a:rPr lang="pt-BR" sz="1600" dirty="0"/>
              <a:t>, em 1928, produzia apenas 2 </a:t>
            </a:r>
            <a:r>
              <a:rPr lang="pt-BR" sz="1600" dirty="0">
                <a:latin typeface="Symbol" pitchFamily="2" charset="2"/>
              </a:rPr>
              <a:t>m</a:t>
            </a:r>
            <a:r>
              <a:rPr lang="pt-BR" sz="1600" dirty="0"/>
              <a:t>g/ml deste antibiótico. Esta produção estava longe de ter valor comercial, pois seria necessário um biorreator de volume útil muito grande para a produção de poucas </a:t>
            </a:r>
            <a:r>
              <a:rPr lang="pt-BR" sz="1600" b="1" dirty="0"/>
              <a:t>Unidades bioativas </a:t>
            </a:r>
            <a:r>
              <a:rPr lang="pt-BR" sz="1600" dirty="0"/>
              <a:t>terapêuticas.</a:t>
            </a:r>
          </a:p>
        </p:txBody>
      </p:sp>
      <p:sp>
        <p:nvSpPr>
          <p:cNvPr id="30" name="TextBox 29">
            <a:extLst>
              <a:ext uri="{FF2B5EF4-FFF2-40B4-BE49-F238E27FC236}">
                <a16:creationId xmlns:a16="http://schemas.microsoft.com/office/drawing/2014/main" id="{F17AA015-5D60-1648-AA5C-84D34CDF05D3}"/>
              </a:ext>
            </a:extLst>
          </p:cNvPr>
          <p:cNvSpPr txBox="1"/>
          <p:nvPr/>
        </p:nvSpPr>
        <p:spPr>
          <a:xfrm>
            <a:off x="58804" y="5248388"/>
            <a:ext cx="6039106" cy="348813"/>
          </a:xfrm>
          <a:prstGeom prst="rect">
            <a:avLst/>
          </a:prstGeom>
          <a:solidFill>
            <a:schemeClr val="accent3">
              <a:lumMod val="40000"/>
              <a:lumOff val="60000"/>
            </a:schemeClr>
          </a:solid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buClrTx/>
              <a:buSzTx/>
              <a:tabLst/>
            </a:pPr>
            <a:r>
              <a:rPr lang="pt-BR" sz="1600" dirty="0"/>
              <a:t>Melhoramento genético de </a:t>
            </a:r>
            <a:r>
              <a:rPr lang="pt-BR" sz="1600" b="1" i="1" dirty="0"/>
              <a:t>Penicillium chrysogenum</a:t>
            </a:r>
            <a:endParaRPr lang="pt-BR" sz="1600" dirty="0"/>
          </a:p>
        </p:txBody>
      </p:sp>
      <p:sp>
        <p:nvSpPr>
          <p:cNvPr id="31" name="TextBox 30">
            <a:extLst>
              <a:ext uri="{FF2B5EF4-FFF2-40B4-BE49-F238E27FC236}">
                <a16:creationId xmlns:a16="http://schemas.microsoft.com/office/drawing/2014/main" id="{31844E68-706B-1F47-B5D0-16C979CAD580}"/>
              </a:ext>
            </a:extLst>
          </p:cNvPr>
          <p:cNvSpPr txBox="1"/>
          <p:nvPr/>
        </p:nvSpPr>
        <p:spPr>
          <a:xfrm>
            <a:off x="44978" y="5570177"/>
            <a:ext cx="6039106" cy="1826141"/>
          </a:xfrm>
          <a:prstGeom prst="rect">
            <a:avLst/>
          </a:prstGeom>
          <a:solidFill>
            <a:schemeClr val="accent3">
              <a:lumMod val="20000"/>
              <a:lumOff val="80000"/>
            </a:schemeClr>
          </a:solid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pt-BR" sz="1600" dirty="0"/>
              <a:t>Os americanos </a:t>
            </a:r>
            <a:r>
              <a:rPr lang="pt-BR" sz="1600" dirty="0" err="1"/>
              <a:t>Florey</a:t>
            </a:r>
            <a:r>
              <a:rPr lang="pt-BR" sz="1600" dirty="0"/>
              <a:t> e Chain coordenaram um vasto projeto de “Melhoramento Genético”:</a:t>
            </a:r>
          </a:p>
          <a:p>
            <a:pPr algn="just"/>
            <a:r>
              <a:rPr lang="pt-BR" sz="1600" dirty="0"/>
              <a:t>- Introdução de Mutações;</a:t>
            </a:r>
          </a:p>
          <a:p>
            <a:pPr marL="285750" indent="-285750" algn="just">
              <a:buFontTx/>
              <a:buChar char="-"/>
            </a:pPr>
            <a:r>
              <a:rPr lang="pt-BR" sz="1600" dirty="0"/>
              <a:t>Cruzamentos com outras cepas deste  fungo  que haviam sido especialmente isoladas;</a:t>
            </a:r>
          </a:p>
          <a:p>
            <a:pPr marL="285750" indent="-285750" algn="just">
              <a:buFontTx/>
              <a:buChar char="-"/>
            </a:pPr>
            <a:r>
              <a:rPr lang="pt-BR" sz="1600" dirty="0"/>
              <a:t>Melhoramento do Processo de Produção;</a:t>
            </a:r>
          </a:p>
          <a:p>
            <a:pPr marL="285750" indent="-285750" algn="just">
              <a:buFontTx/>
              <a:buChar char="-"/>
            </a:pPr>
            <a:r>
              <a:rPr lang="pt-BR" sz="1600" dirty="0"/>
              <a:t>Melhoramento do Processo de Purificação.</a:t>
            </a:r>
          </a:p>
        </p:txBody>
      </p:sp>
      <p:sp>
        <p:nvSpPr>
          <p:cNvPr id="32" name="TextBox 31">
            <a:extLst>
              <a:ext uri="{FF2B5EF4-FFF2-40B4-BE49-F238E27FC236}">
                <a16:creationId xmlns:a16="http://schemas.microsoft.com/office/drawing/2014/main" id="{2BB963E2-B2EA-394F-B4FB-B28A41D62D9A}"/>
              </a:ext>
            </a:extLst>
          </p:cNvPr>
          <p:cNvSpPr txBox="1"/>
          <p:nvPr/>
        </p:nvSpPr>
        <p:spPr>
          <a:xfrm>
            <a:off x="99862" y="7585436"/>
            <a:ext cx="6039106" cy="348813"/>
          </a:xfrm>
          <a:prstGeom prst="rect">
            <a:avLst/>
          </a:prstGeom>
          <a:solidFill>
            <a:srgbClr val="EFE1E4"/>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buClrTx/>
              <a:buSzTx/>
              <a:tabLst/>
            </a:pPr>
            <a:r>
              <a:rPr lang="pt-BR" sz="1600" b="1" dirty="0">
                <a:solidFill>
                  <a:schemeClr val="tx1"/>
                </a:solidFill>
              </a:rPr>
              <a:t>A questão de PATENTES</a:t>
            </a:r>
          </a:p>
        </p:txBody>
      </p:sp>
      <p:sp>
        <p:nvSpPr>
          <p:cNvPr id="33" name="Rectangle 32">
            <a:extLst>
              <a:ext uri="{FF2B5EF4-FFF2-40B4-BE49-F238E27FC236}">
                <a16:creationId xmlns:a16="http://schemas.microsoft.com/office/drawing/2014/main" id="{2F3DE0B0-BFFE-B24A-871D-58316E04387A}"/>
              </a:ext>
            </a:extLst>
          </p:cNvPr>
          <p:cNvSpPr/>
          <p:nvPr/>
        </p:nvSpPr>
        <p:spPr>
          <a:xfrm>
            <a:off x="44978" y="7928944"/>
            <a:ext cx="6077461" cy="1200329"/>
          </a:xfrm>
          <a:prstGeom prst="rect">
            <a:avLst/>
          </a:prstGeom>
          <a:solidFill>
            <a:srgbClr val="FFF5FF"/>
          </a:solidFill>
          <a:ln>
            <a:solidFill>
              <a:srgbClr val="FF0000"/>
            </a:solidFill>
          </a:ln>
        </p:spPr>
        <p:txBody>
          <a:bodyPr wrap="square">
            <a:spAutoFit/>
          </a:bodyPr>
          <a:lstStyle/>
          <a:p>
            <a:pPr algn="just"/>
            <a:r>
              <a:rPr lang="pt-BR" sz="1800" dirty="0">
                <a:solidFill>
                  <a:srgbClr val="202122"/>
                </a:solidFill>
                <a:latin typeface="+mj-lt"/>
              </a:rPr>
              <a:t>Fleming </a:t>
            </a:r>
            <a:r>
              <a:rPr lang="pt-BR" sz="1800" b="1" dirty="0">
                <a:solidFill>
                  <a:srgbClr val="FF0000"/>
                </a:solidFill>
                <a:latin typeface="+mj-lt"/>
              </a:rPr>
              <a:t>não</a:t>
            </a:r>
            <a:r>
              <a:rPr lang="pt-BR" sz="1800" dirty="0">
                <a:solidFill>
                  <a:srgbClr val="202122"/>
                </a:solidFill>
                <a:latin typeface="+mj-lt"/>
              </a:rPr>
              <a:t> </a:t>
            </a:r>
            <a:r>
              <a:rPr lang="pt-BR" sz="1800" dirty="0">
                <a:solidFill>
                  <a:srgbClr val="0B0080"/>
                </a:solidFill>
                <a:latin typeface="+mj-lt"/>
                <a:hlinkClick r:id="rId4" tooltip="Patente"/>
              </a:rPr>
              <a:t>patenteou</a:t>
            </a:r>
            <a:r>
              <a:rPr lang="pt-BR" sz="1800" dirty="0">
                <a:solidFill>
                  <a:srgbClr val="202122"/>
                </a:solidFill>
                <a:latin typeface="+mj-lt"/>
              </a:rPr>
              <a:t> sua descoberta, pois achava que assim seria mais fácil a difusão de um produto necessário para o tratamento das numerosas infecções que castigavam a população.</a:t>
            </a:r>
            <a:endParaRPr lang="pt-BR" sz="1800" dirty="0">
              <a:latin typeface="+mj-lt"/>
            </a:endParaRPr>
          </a:p>
        </p:txBody>
      </p:sp>
      <p:pic>
        <p:nvPicPr>
          <p:cNvPr id="34" name="Picture 33">
            <a:extLst>
              <a:ext uri="{FF2B5EF4-FFF2-40B4-BE49-F238E27FC236}">
                <a16:creationId xmlns:a16="http://schemas.microsoft.com/office/drawing/2014/main" id="{3FF365C5-3389-524E-B38D-84BB462DD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6815" y="1451829"/>
            <a:ext cx="5308091" cy="6248140"/>
          </a:xfrm>
          <a:prstGeom prst="rect">
            <a:avLst/>
          </a:prstGeom>
          <a:ln>
            <a:solidFill>
              <a:schemeClr val="accent4">
                <a:lumMod val="75000"/>
              </a:schemeClr>
            </a:solidFill>
          </a:ln>
        </p:spPr>
      </p:pic>
      <p:pic>
        <p:nvPicPr>
          <p:cNvPr id="35" name="Picture 34">
            <a:extLst>
              <a:ext uri="{FF2B5EF4-FFF2-40B4-BE49-F238E27FC236}">
                <a16:creationId xmlns:a16="http://schemas.microsoft.com/office/drawing/2014/main" id="{9205DEB6-A730-4A43-B360-B57661F16AF4}"/>
              </a:ext>
            </a:extLst>
          </p:cNvPr>
          <p:cNvPicPr>
            <a:picLocks noChangeAspect="1"/>
          </p:cNvPicPr>
          <p:nvPr/>
        </p:nvPicPr>
        <p:blipFill>
          <a:blip r:embed="rId6"/>
          <a:stretch>
            <a:fillRect/>
          </a:stretch>
        </p:blipFill>
        <p:spPr>
          <a:xfrm>
            <a:off x="11686451" y="1955264"/>
            <a:ext cx="1282334" cy="1235985"/>
          </a:xfrm>
          <a:prstGeom prst="rect">
            <a:avLst/>
          </a:prstGeom>
        </p:spPr>
      </p:pic>
      <p:pic>
        <p:nvPicPr>
          <p:cNvPr id="36" name="Picture 35">
            <a:extLst>
              <a:ext uri="{FF2B5EF4-FFF2-40B4-BE49-F238E27FC236}">
                <a16:creationId xmlns:a16="http://schemas.microsoft.com/office/drawing/2014/main" id="{3E494525-FEFA-104F-85B2-6EF00CB80975}"/>
              </a:ext>
            </a:extLst>
          </p:cNvPr>
          <p:cNvPicPr>
            <a:picLocks noChangeAspect="1"/>
          </p:cNvPicPr>
          <p:nvPr/>
        </p:nvPicPr>
        <p:blipFill>
          <a:blip r:embed="rId7"/>
          <a:stretch>
            <a:fillRect/>
          </a:stretch>
        </p:blipFill>
        <p:spPr>
          <a:xfrm>
            <a:off x="11328673" y="3898696"/>
            <a:ext cx="1631149" cy="2528281"/>
          </a:xfrm>
          <a:prstGeom prst="rect">
            <a:avLst/>
          </a:prstGeom>
        </p:spPr>
      </p:pic>
      <p:sp>
        <p:nvSpPr>
          <p:cNvPr id="16" name="Right Arrow 15">
            <a:extLst>
              <a:ext uri="{FF2B5EF4-FFF2-40B4-BE49-F238E27FC236}">
                <a16:creationId xmlns:a16="http://schemas.microsoft.com/office/drawing/2014/main" id="{5C298C08-D37C-8E4C-A578-D9514B5BF583}"/>
              </a:ext>
            </a:extLst>
          </p:cNvPr>
          <p:cNvSpPr/>
          <p:nvPr/>
        </p:nvSpPr>
        <p:spPr>
          <a:xfrm rot="20870826">
            <a:off x="6113643" y="5326655"/>
            <a:ext cx="595522" cy="348813"/>
          </a:xfrm>
          <a:prstGeom prst="rightArrow">
            <a:avLst/>
          </a:prstGeom>
          <a:solidFill>
            <a:schemeClr val="accent3">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38" name="Rectangle 37">
            <a:extLst>
              <a:ext uri="{FF2B5EF4-FFF2-40B4-BE49-F238E27FC236}">
                <a16:creationId xmlns:a16="http://schemas.microsoft.com/office/drawing/2014/main" id="{3B7C1B82-6EE1-2E4A-9FE4-207129371EA1}"/>
              </a:ext>
            </a:extLst>
          </p:cNvPr>
          <p:cNvSpPr/>
          <p:nvPr/>
        </p:nvSpPr>
        <p:spPr>
          <a:xfrm>
            <a:off x="6553130" y="7709819"/>
            <a:ext cx="5449888" cy="461665"/>
          </a:xfrm>
          <a:prstGeom prst="rect">
            <a:avLst/>
          </a:prstGeom>
          <a:solidFill>
            <a:srgbClr val="FEFFF5"/>
          </a:solidFill>
        </p:spPr>
        <p:txBody>
          <a:bodyPr wrap="square">
            <a:spAutoFit/>
          </a:bodyPr>
          <a:lstStyle/>
          <a:p>
            <a:pPr algn="l" fontAlgn="base"/>
            <a:r>
              <a:rPr lang="pt-BR" sz="1200" dirty="0">
                <a:latin typeface="+mn-lt"/>
              </a:rPr>
              <a:t>Fonte:  Vicente, E.J. Melhoramento Genético Bacteriano. In </a:t>
            </a:r>
            <a:r>
              <a:rPr lang="pt-BR" sz="1200" dirty="0">
                <a:solidFill>
                  <a:schemeClr val="tx1"/>
                </a:solidFill>
                <a:latin typeface="+mn-lt"/>
              </a:rPr>
              <a:t>Genéticos Melhoramento Microrganismos, Cap. 8,  EMBRAPA, 2016</a:t>
            </a:r>
          </a:p>
        </p:txBody>
      </p:sp>
      <p:pic>
        <p:nvPicPr>
          <p:cNvPr id="39" name="Picture 38">
            <a:extLst>
              <a:ext uri="{FF2B5EF4-FFF2-40B4-BE49-F238E27FC236}">
                <a16:creationId xmlns:a16="http://schemas.microsoft.com/office/drawing/2014/main" id="{C28B4B29-FCFE-F148-B178-1A09E858AD6A}"/>
              </a:ext>
            </a:extLst>
          </p:cNvPr>
          <p:cNvPicPr>
            <a:picLocks noChangeAspect="1"/>
          </p:cNvPicPr>
          <p:nvPr/>
        </p:nvPicPr>
        <p:blipFill>
          <a:blip r:embed="rId8"/>
          <a:stretch>
            <a:fillRect/>
          </a:stretch>
        </p:blipFill>
        <p:spPr>
          <a:xfrm>
            <a:off x="12009525" y="6968725"/>
            <a:ext cx="705484" cy="1045777"/>
          </a:xfrm>
          <a:prstGeom prst="rect">
            <a:avLst/>
          </a:prstGeom>
        </p:spPr>
      </p:pic>
      <p:sp>
        <p:nvSpPr>
          <p:cNvPr id="40" name="Right Arrow 39">
            <a:extLst>
              <a:ext uri="{FF2B5EF4-FFF2-40B4-BE49-F238E27FC236}">
                <a16:creationId xmlns:a16="http://schemas.microsoft.com/office/drawing/2014/main" id="{BAAD64C4-AB91-0648-9A35-71FC19572678}"/>
              </a:ext>
            </a:extLst>
          </p:cNvPr>
          <p:cNvSpPr/>
          <p:nvPr/>
        </p:nvSpPr>
        <p:spPr>
          <a:xfrm rot="20870826">
            <a:off x="11625765" y="7868092"/>
            <a:ext cx="366053" cy="121703"/>
          </a:xfrm>
          <a:prstGeom prst="rightArrow">
            <a:avLst/>
          </a:prstGeom>
          <a:solidFill>
            <a:schemeClr val="accent3">
              <a:lumMod val="20000"/>
              <a:lumOff val="80000"/>
            </a:schemeClr>
          </a:solid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4" name="Right Arrow 15">
            <a:extLst>
              <a:ext uri="{FF2B5EF4-FFF2-40B4-BE49-F238E27FC236}">
                <a16:creationId xmlns:a16="http://schemas.microsoft.com/office/drawing/2014/main" id="{346C02D6-1FF7-0A46-AAC4-5B82FA98731B}"/>
              </a:ext>
            </a:extLst>
          </p:cNvPr>
          <p:cNvSpPr/>
          <p:nvPr/>
        </p:nvSpPr>
        <p:spPr>
          <a:xfrm rot="20870826">
            <a:off x="6135313" y="3857761"/>
            <a:ext cx="595522" cy="348813"/>
          </a:xfrm>
          <a:prstGeom prst="rightArrow">
            <a:avLst/>
          </a:prstGeom>
          <a:solidFill>
            <a:schemeClr val="accent3">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3071381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4.2. Indústria Química:…"/>
          <p:cNvSpPr txBox="1"/>
          <p:nvPr/>
        </p:nvSpPr>
        <p:spPr>
          <a:xfrm>
            <a:off x="143764" y="840235"/>
            <a:ext cx="8073128" cy="351626"/>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hangingPunct="1">
              <a:spcBef>
                <a:spcPts val="800"/>
              </a:spcBef>
              <a:defRPr sz="1800">
                <a:uFill>
                  <a:solidFill>
                    <a:srgbClr val="99403D"/>
                  </a:solidFill>
                </a:uFill>
                <a:latin typeface="Calibri"/>
                <a:ea typeface="Calibri"/>
                <a:cs typeface="Calibri"/>
                <a:sym typeface="Calibri"/>
              </a:defRPr>
            </a:pPr>
            <a:r>
              <a:rPr lang="pt-BR" sz="2000" b="1" kern="1200" dirty="0">
                <a:solidFill>
                  <a:schemeClr val="tx1"/>
                </a:solidFill>
                <a:latin typeface="+mj-ea"/>
                <a:ea typeface="+mj-ea"/>
                <a:cs typeface="+mn-cs"/>
              </a:rPr>
              <a:t>2. Produção de Compostos farmacologicamente ativos</a:t>
            </a:r>
            <a:r>
              <a:rPr lang="pt-BR" sz="2000" kern="1200" dirty="0">
                <a:solidFill>
                  <a:schemeClr val="tx1"/>
                </a:solidFill>
                <a:latin typeface="+mj-ea"/>
                <a:ea typeface="+mj-ea"/>
                <a:cs typeface="+mn-cs"/>
              </a:rPr>
              <a:t>:</a:t>
            </a: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143764" y="117280"/>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dirty="0">
                <a:solidFill>
                  <a:schemeClr val="tx1"/>
                </a:solidFill>
              </a:rPr>
              <a:t>Emprego de Microrganismos na Indústria Farmacêutica</a:t>
            </a:r>
            <a:endParaRPr lang="pt-BR" sz="2400" dirty="0"/>
          </a:p>
        </p:txBody>
      </p:sp>
      <p:sp>
        <p:nvSpPr>
          <p:cNvPr id="139" name="Text"/>
          <p:cNvSpPr txBox="1"/>
          <p:nvPr/>
        </p:nvSpPr>
        <p:spPr>
          <a:xfrm>
            <a:off x="5162550" y="-2488682"/>
            <a:ext cx="141064" cy="418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rPr lang="pt-BR"/>
              <a:t> </a:t>
            </a:r>
          </a:p>
        </p:txBody>
      </p:sp>
      <p:sp>
        <p:nvSpPr>
          <p:cNvPr id="8" name="TextBox 7">
            <a:extLst>
              <a:ext uri="{FF2B5EF4-FFF2-40B4-BE49-F238E27FC236}">
                <a16:creationId xmlns:a16="http://schemas.microsoft.com/office/drawing/2014/main" id="{2BA7E357-AA65-E642-AF7C-0642A64F7469}"/>
              </a:ext>
            </a:extLst>
          </p:cNvPr>
          <p:cNvSpPr txBox="1"/>
          <p:nvPr/>
        </p:nvSpPr>
        <p:spPr>
          <a:xfrm>
            <a:off x="143764" y="1335363"/>
            <a:ext cx="7857237" cy="533479"/>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spcAft>
                <a:spcPts val="1200"/>
              </a:spcAft>
            </a:pPr>
            <a:r>
              <a:rPr lang="pt-BR" sz="1800" dirty="0"/>
              <a:t>- </a:t>
            </a:r>
            <a:r>
              <a:rPr lang="pt-BR" sz="1800" kern="1200" dirty="0">
                <a:solidFill>
                  <a:schemeClr val="tx1"/>
                </a:solidFill>
              </a:rPr>
              <a:t>Novos Biopolímeros de aplicação médica (</a:t>
            </a:r>
            <a:r>
              <a:rPr lang="pt-BR" sz="1800" kern="1200" dirty="0" err="1">
                <a:solidFill>
                  <a:schemeClr val="tx1"/>
                </a:solidFill>
              </a:rPr>
              <a:t>Ex</a:t>
            </a:r>
            <a:r>
              <a:rPr lang="pt-BR" sz="1800" kern="1200" dirty="0">
                <a:solidFill>
                  <a:schemeClr val="tx1"/>
                </a:solidFill>
              </a:rPr>
              <a:t>: </a:t>
            </a:r>
            <a:r>
              <a:rPr lang="pt-BR" sz="1800" b="1" kern="1200" dirty="0">
                <a:solidFill>
                  <a:schemeClr val="tx1"/>
                </a:solidFill>
              </a:rPr>
              <a:t>Pele artificial</a:t>
            </a:r>
            <a:r>
              <a:rPr lang="pt-BR" sz="1800" kern="1200" dirty="0">
                <a:solidFill>
                  <a:schemeClr val="tx1"/>
                </a:solidFill>
              </a:rPr>
              <a:t>)</a:t>
            </a:r>
          </a:p>
        </p:txBody>
      </p:sp>
      <p:sp>
        <p:nvSpPr>
          <p:cNvPr id="11" name="TextBox 10">
            <a:extLst>
              <a:ext uri="{FF2B5EF4-FFF2-40B4-BE49-F238E27FC236}">
                <a16:creationId xmlns:a16="http://schemas.microsoft.com/office/drawing/2014/main" id="{8EDC5BE0-CEA5-A04D-B0A0-59FD5B95973D}"/>
              </a:ext>
            </a:extLst>
          </p:cNvPr>
          <p:cNvSpPr txBox="1"/>
          <p:nvPr/>
        </p:nvSpPr>
        <p:spPr>
          <a:xfrm>
            <a:off x="6502400" y="3086587"/>
            <a:ext cx="6227854" cy="5027017"/>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algn="just"/>
            <a:endParaRPr lang="pt-BR" sz="1800" dirty="0"/>
          </a:p>
          <a:p>
            <a:r>
              <a:rPr lang="pt-BR" sz="1600" dirty="0"/>
              <a:t>Biopolímeros “Microbial </a:t>
            </a:r>
            <a:r>
              <a:rPr lang="pt-BR" sz="1600" dirty="0" err="1"/>
              <a:t>Bio-skin</a:t>
            </a:r>
            <a:r>
              <a:rPr lang="pt-BR" sz="1600" dirty="0"/>
              <a:t>” produzido pela bactéria </a:t>
            </a:r>
          </a:p>
          <a:p>
            <a:r>
              <a:rPr lang="pt-BR" sz="1600" b="1" i="1" dirty="0"/>
              <a:t>Acetobacter  </a:t>
            </a:r>
            <a:r>
              <a:rPr lang="pt-BR" sz="1600" b="1" i="1" dirty="0" err="1"/>
              <a:t>xylinum</a:t>
            </a:r>
            <a:r>
              <a:rPr lang="pt-BR" sz="1600" dirty="0"/>
              <a:t>  </a:t>
            </a:r>
          </a:p>
        </p:txBody>
      </p:sp>
      <p:pic>
        <p:nvPicPr>
          <p:cNvPr id="4" name="Picture 3">
            <a:extLst>
              <a:ext uri="{FF2B5EF4-FFF2-40B4-BE49-F238E27FC236}">
                <a16:creationId xmlns:a16="http://schemas.microsoft.com/office/drawing/2014/main" id="{6180D2C7-B3CB-DE4E-BAA2-976D8238D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840" y="3486570"/>
            <a:ext cx="5548072" cy="3847467"/>
          </a:xfrm>
          <a:prstGeom prst="rect">
            <a:avLst/>
          </a:prstGeom>
        </p:spPr>
      </p:pic>
      <p:sp>
        <p:nvSpPr>
          <p:cNvPr id="14" name="TextBox 13">
            <a:extLst>
              <a:ext uri="{FF2B5EF4-FFF2-40B4-BE49-F238E27FC236}">
                <a16:creationId xmlns:a16="http://schemas.microsoft.com/office/drawing/2014/main" id="{AAA4D0FE-876B-6D4B-AFBB-27F486DDF51C}"/>
              </a:ext>
            </a:extLst>
          </p:cNvPr>
          <p:cNvSpPr txBox="1"/>
          <p:nvPr/>
        </p:nvSpPr>
        <p:spPr>
          <a:xfrm>
            <a:off x="274546" y="1927204"/>
            <a:ext cx="5765850" cy="7689284"/>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600"/>
              </a:spcAft>
              <a:buClrTx/>
              <a:buSzTx/>
              <a:tabLst/>
            </a:pPr>
            <a:r>
              <a:rPr lang="pt-BR" sz="1800" dirty="0"/>
              <a:t>“</a:t>
            </a:r>
            <a:r>
              <a:rPr lang="pt-BR" b="1" dirty="0" err="1"/>
              <a:t>Bio-skin</a:t>
            </a:r>
            <a:r>
              <a:rPr lang="pt-BR" sz="1800" dirty="0"/>
              <a:t>”: </a:t>
            </a:r>
          </a:p>
          <a:p>
            <a:pPr algn="just">
              <a:spcAft>
                <a:spcPts val="1200"/>
              </a:spcAft>
            </a:pPr>
            <a:r>
              <a:rPr lang="pt-BR" sz="1800" dirty="0"/>
              <a:t>A celulose microbiana (MC) sintetizada em abundância pela bactéria </a:t>
            </a:r>
            <a:r>
              <a:rPr lang="pt-BR" sz="1800" b="1" i="1" dirty="0">
                <a:solidFill>
                  <a:srgbClr val="0432FF"/>
                </a:solidFill>
              </a:rPr>
              <a:t>Acetobacter </a:t>
            </a:r>
            <a:r>
              <a:rPr lang="pt-BR" sz="1800" b="1" i="1" dirty="0" err="1">
                <a:solidFill>
                  <a:srgbClr val="0432FF"/>
                </a:solidFill>
              </a:rPr>
              <a:t>xylinum</a:t>
            </a:r>
            <a:r>
              <a:rPr lang="pt-BR" sz="1800" b="1" i="1" dirty="0">
                <a:solidFill>
                  <a:srgbClr val="0432FF"/>
                </a:solidFill>
              </a:rPr>
              <a:t> </a:t>
            </a:r>
            <a:r>
              <a:rPr lang="pt-BR" sz="1800" dirty="0"/>
              <a:t>mostra um vasto potencial para aplicação como um novo sistema de cicatrização de feridas. </a:t>
            </a:r>
          </a:p>
          <a:p>
            <a:pPr algn="just">
              <a:spcAft>
                <a:spcPts val="1200"/>
              </a:spcAft>
            </a:pPr>
            <a:r>
              <a:rPr lang="pt-BR" sz="1800" dirty="0"/>
              <a:t>A alta resistência mecânica e as notáveis​propriedades físicas resultam da nanoestrutura exclusiva de uma membrana que nunca seca. </a:t>
            </a:r>
          </a:p>
          <a:p>
            <a:pPr algn="just">
              <a:spcAft>
                <a:spcPts val="600"/>
              </a:spcAft>
            </a:pPr>
            <a:r>
              <a:rPr lang="pt-BR" sz="1800" dirty="0"/>
              <a:t>Há um vasto campo emergente para aplicação da MC como:</a:t>
            </a:r>
          </a:p>
          <a:p>
            <a:pPr marL="285750" indent="-285750" algn="just">
              <a:spcAft>
                <a:spcPts val="600"/>
              </a:spcAft>
              <a:buFontTx/>
              <a:buChar char="-"/>
            </a:pPr>
            <a:r>
              <a:rPr lang="pt-BR" sz="1800" dirty="0"/>
              <a:t>Novos curativos </a:t>
            </a:r>
            <a:r>
              <a:rPr lang="pt-BR" sz="1400" dirty="0"/>
              <a:t>e para</a:t>
            </a:r>
          </a:p>
          <a:p>
            <a:pPr marL="285750" indent="-285750" algn="just">
              <a:spcAft>
                <a:spcPts val="600"/>
              </a:spcAft>
              <a:buFontTx/>
              <a:buChar char="-"/>
            </a:pPr>
            <a:r>
              <a:rPr lang="pt-BR" sz="1800" dirty="0"/>
              <a:t>Substitutos da pele. </a:t>
            </a:r>
          </a:p>
          <a:p>
            <a:pPr algn="just">
              <a:spcAft>
                <a:spcPts val="600"/>
              </a:spcAft>
            </a:pPr>
            <a:endParaRPr lang="pt-BR" sz="1800" dirty="0"/>
          </a:p>
          <a:p>
            <a:pPr algn="just"/>
            <a:r>
              <a:rPr lang="pt-BR" sz="1800" dirty="0"/>
              <a:t>São consideradas:</a:t>
            </a:r>
          </a:p>
          <a:p>
            <a:pPr indent="-285750" algn="just">
              <a:buFontTx/>
              <a:buChar char="-"/>
            </a:pPr>
            <a:r>
              <a:rPr lang="pt-BR" sz="1800" dirty="0"/>
              <a:t>as propriedades do material sintetizado, </a:t>
            </a:r>
          </a:p>
          <a:p>
            <a:pPr indent="-285750" algn="just">
              <a:buFontTx/>
              <a:buChar char="-"/>
            </a:pPr>
            <a:r>
              <a:rPr lang="pt-BR" sz="1800" dirty="0"/>
              <a:t>seu desempenho clínico e </a:t>
            </a:r>
          </a:p>
          <a:p>
            <a:pPr indent="-285750" algn="just">
              <a:buFontTx/>
              <a:buChar char="-"/>
            </a:pPr>
            <a:r>
              <a:rPr lang="pt-BR" sz="1800" dirty="0"/>
              <a:t>o progresso na comercialização de MC para produtos de tratamento de feridas. </a:t>
            </a:r>
          </a:p>
          <a:p>
            <a:pPr algn="just">
              <a:spcAft>
                <a:spcPts val="600"/>
              </a:spcAft>
            </a:pPr>
            <a:endParaRPr lang="pt-BR" sz="1800" dirty="0"/>
          </a:p>
          <a:p>
            <a:pPr algn="just">
              <a:spcAft>
                <a:spcPts val="600"/>
              </a:spcAft>
            </a:pPr>
            <a:r>
              <a:rPr lang="pt-BR" sz="1800" dirty="0"/>
              <a:t>Considera-se que ainda sejam necessários o desenvolvimento de “Técnicas de fermentação eficientes e baratas”, não disponíveis no momento, para produzir grandes quantidades de </a:t>
            </a:r>
            <a:r>
              <a:rPr lang="pt-BR" sz="1800" b="1" dirty="0"/>
              <a:t>Biopolímero.</a:t>
            </a:r>
          </a:p>
        </p:txBody>
      </p:sp>
      <p:sp>
        <p:nvSpPr>
          <p:cNvPr id="15" name="TextBox 14">
            <a:extLst>
              <a:ext uri="{FF2B5EF4-FFF2-40B4-BE49-F238E27FC236}">
                <a16:creationId xmlns:a16="http://schemas.microsoft.com/office/drawing/2014/main" id="{A1DDCCEB-D919-FE4E-8B04-15C00B1AF868}"/>
              </a:ext>
            </a:extLst>
          </p:cNvPr>
          <p:cNvSpPr txBox="1"/>
          <p:nvPr/>
        </p:nvSpPr>
        <p:spPr>
          <a:xfrm>
            <a:off x="7775129" y="8113604"/>
            <a:ext cx="4955125" cy="287258"/>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 dirty="0"/>
              <a:t>Fonte: </a:t>
            </a:r>
            <a:r>
              <a:rPr lang="en-US" sz="1200" dirty="0">
                <a:hlinkClick r:id="rId3"/>
              </a:rPr>
              <a:t>Microbial cellulose—the natural power to heal wounds, 2006 </a:t>
            </a:r>
            <a:endParaRPr lang="en-US" sz="1200" dirty="0"/>
          </a:p>
        </p:txBody>
      </p:sp>
      <p:sp>
        <p:nvSpPr>
          <p:cNvPr id="16" name="TextBox 15">
            <a:extLst>
              <a:ext uri="{FF2B5EF4-FFF2-40B4-BE49-F238E27FC236}">
                <a16:creationId xmlns:a16="http://schemas.microsoft.com/office/drawing/2014/main" id="{F0962AE8-13DA-8E42-912B-0BB89635AF69}"/>
              </a:ext>
            </a:extLst>
          </p:cNvPr>
          <p:cNvSpPr txBox="1"/>
          <p:nvPr/>
        </p:nvSpPr>
        <p:spPr>
          <a:xfrm rot="21184126">
            <a:off x="8389093" y="8774443"/>
            <a:ext cx="3727196" cy="610424"/>
          </a:xfrm>
          <a:prstGeom prst="rect">
            <a:avLst/>
          </a:prstGeom>
          <a:solidFill>
            <a:schemeClr val="accent3">
              <a:lumMod val="20000"/>
              <a:lumOff val="80000"/>
            </a:schemeClr>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600"/>
              </a:spcAft>
              <a:buClrTx/>
              <a:buSzTx/>
              <a:tabLst/>
            </a:pPr>
            <a:r>
              <a:rPr lang="pt-BR" sz="1400" u="sng" dirty="0">
                <a:latin typeface="Cavolini" panose="03000502040302020204" pitchFamily="66" charset="0"/>
                <a:cs typeface="Cavolini" panose="03000502040302020204" pitchFamily="66" charset="0"/>
              </a:rPr>
              <a:t>Convite</a:t>
            </a:r>
            <a:r>
              <a:rPr lang="pt-BR" sz="1400" dirty="0">
                <a:latin typeface="Cavolini" panose="03000502040302020204" pitchFamily="66" charset="0"/>
                <a:cs typeface="Cavolini" panose="03000502040302020204" pitchFamily="66" charset="0"/>
              </a:rPr>
              <a:t>: Procure mais atualizações sobre este Tema</a:t>
            </a:r>
          </a:p>
        </p:txBody>
      </p:sp>
    </p:spTree>
    <p:extLst>
      <p:ext uri="{BB962C8B-B14F-4D97-AF65-F5344CB8AC3E}">
        <p14:creationId xmlns:p14="http://schemas.microsoft.com/office/powerpoint/2010/main" val="73967711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8" name="page1image19835664.jpg" descr="page1image19835664.jpg"/>
          <p:cNvPicPr>
            <a:picLocks noChangeAspect="1"/>
          </p:cNvPicPr>
          <p:nvPr/>
        </p:nvPicPr>
        <p:blipFill rotWithShape="1">
          <a:blip r:embed="rId2"/>
          <a:srcRect l="34103" r="21564" b="1"/>
          <a:stretch/>
        </p:blipFill>
        <p:spPr>
          <a:xfrm>
            <a:off x="-32976" y="-32410"/>
            <a:ext cx="4362230" cy="6543338"/>
          </a:xfrm>
          <a:prstGeom prst="rect">
            <a:avLst/>
          </a:prstGeom>
        </p:spPr>
      </p:pic>
      <p:pic>
        <p:nvPicPr>
          <p:cNvPr id="5" name="Picture 4" descr="A person holding a cup of coffee&#10;&#10;Description automatically generated">
            <a:extLst>
              <a:ext uri="{FF2B5EF4-FFF2-40B4-BE49-F238E27FC236}">
                <a16:creationId xmlns:a16="http://schemas.microsoft.com/office/drawing/2014/main" id="{911FC0E4-87A4-3E4F-B7B7-B6DA1CF6032C}"/>
              </a:ext>
            </a:extLst>
          </p:cNvPr>
          <p:cNvPicPr>
            <a:picLocks noChangeAspect="1"/>
          </p:cNvPicPr>
          <p:nvPr/>
        </p:nvPicPr>
        <p:blipFill rotWithShape="1">
          <a:blip r:embed="rId3">
            <a:extLst>
              <a:ext uri="{28A0092B-C50C-407E-A947-70E740481C1C}">
                <a14:useLocalDpi xmlns:a14="http://schemas.microsoft.com/office/drawing/2010/main" val="0"/>
              </a:ext>
            </a:extLst>
          </a:blip>
          <a:srcRect l="24966" r="9218" b="1"/>
          <a:stretch/>
        </p:blipFill>
        <p:spPr>
          <a:xfrm>
            <a:off x="2644363" y="10192"/>
            <a:ext cx="1684892" cy="2527967"/>
          </a:xfrm>
          <a:prstGeom prst="rect">
            <a:avLst/>
          </a:prstGeom>
        </p:spPr>
      </p:pic>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5" name="Instituto de Ciências Biomédicas USP"/>
          <p:cNvSpPr txBox="1">
            <a:spLocks noGrp="1"/>
          </p:cNvSpPr>
          <p:nvPr>
            <p:ph type="title"/>
          </p:nvPr>
        </p:nvSpPr>
        <p:spPr>
          <a:xfrm>
            <a:off x="2523593" y="1792558"/>
            <a:ext cx="2180555" cy="798105"/>
          </a:xfrm>
          <a:prstGeom prst="rect">
            <a:avLst/>
          </a:prstGeom>
        </p:spPr>
        <p:txBody>
          <a:bodyPr vert="horz" lIns="91440" tIns="45720" rIns="91440" bIns="45720" rtlCol="0" anchor="b">
            <a:normAutofit fontScale="90000"/>
          </a:bodyPr>
          <a:lstStyle>
            <a:lvl1pPr defTabSz="286258">
              <a:defRPr sz="3900"/>
            </a:lvl1pPr>
          </a:lstStyle>
          <a:p>
            <a:pPr algn="l" defTabSz="914400">
              <a:lnSpc>
                <a:spcPct val="90000"/>
              </a:lnSpc>
              <a:spcBef>
                <a:spcPct val="0"/>
              </a:spcBef>
            </a:pPr>
            <a:br>
              <a:rPr lang="pt-BR" sz="4200" kern="1200">
                <a:solidFill>
                  <a:schemeClr val="bg1"/>
                </a:solidFill>
                <a:latin typeface="+mj-lt"/>
                <a:ea typeface="+mj-ea"/>
                <a:cs typeface="+mj-cs"/>
              </a:rPr>
            </a:br>
            <a:br>
              <a:rPr lang="pt-BR" sz="4200" kern="1200">
                <a:solidFill>
                  <a:schemeClr val="bg1"/>
                </a:solidFill>
                <a:latin typeface="+mj-lt"/>
                <a:ea typeface="+mj-ea"/>
                <a:cs typeface="+mj-cs"/>
              </a:rPr>
            </a:br>
            <a:r>
              <a:rPr lang="pt-BR" sz="2000" kern="1200">
                <a:solidFill>
                  <a:schemeClr val="bg1"/>
                </a:solidFill>
                <a:latin typeface="+mj-lt"/>
                <a:ea typeface="+mj-ea"/>
                <a:cs typeface="+mj-cs"/>
              </a:rPr>
              <a:t>Profa. Elisabete Vicente</a:t>
            </a:r>
            <a:br>
              <a:rPr lang="pt-BR" sz="2000" kern="1200">
                <a:solidFill>
                  <a:schemeClr val="bg1"/>
                </a:solidFill>
                <a:latin typeface="+mj-lt"/>
                <a:ea typeface="+mj-ea"/>
                <a:cs typeface="+mj-cs"/>
              </a:rPr>
            </a:br>
            <a:r>
              <a:rPr lang="pt-BR" sz="2000" kern="1200">
                <a:solidFill>
                  <a:schemeClr val="bg1"/>
                </a:solidFill>
                <a:latin typeface="+mj-lt"/>
                <a:ea typeface="+mj-ea"/>
                <a:cs typeface="+mj-cs"/>
              </a:rPr>
              <a:t>bevicent@usp.br</a:t>
            </a:r>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Avenir Next LT Pro"/>
            </a:endParaRP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594994" y="129001"/>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Industria Farmacêutica</a:t>
            </a:r>
            <a:endParaRPr lang="pt-BR" sz="2400"/>
          </a:p>
        </p:txBody>
      </p:sp>
      <p:sp>
        <p:nvSpPr>
          <p:cNvPr id="139" name="Text"/>
          <p:cNvSpPr txBox="1"/>
          <p:nvPr/>
        </p:nvSpPr>
        <p:spPr>
          <a:xfrm>
            <a:off x="5162550" y="-2488682"/>
            <a:ext cx="141064" cy="418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rPr lang="pt-BR"/>
              <a:t> </a:t>
            </a:r>
          </a:p>
        </p:txBody>
      </p:sp>
      <p:sp>
        <p:nvSpPr>
          <p:cNvPr id="6" name="Rectangle 5">
            <a:extLst>
              <a:ext uri="{FF2B5EF4-FFF2-40B4-BE49-F238E27FC236}">
                <a16:creationId xmlns:a16="http://schemas.microsoft.com/office/drawing/2014/main" id="{3CCABCAA-1676-CA41-8679-72262CD9F6FD}"/>
              </a:ext>
            </a:extLst>
          </p:cNvPr>
          <p:cNvSpPr/>
          <p:nvPr/>
        </p:nvSpPr>
        <p:spPr>
          <a:xfrm>
            <a:off x="3251" y="5833335"/>
            <a:ext cx="4374023" cy="707886"/>
          </a:xfrm>
          <a:prstGeom prst="rect">
            <a:avLst/>
          </a:prstGeom>
        </p:spPr>
        <p:txBody>
          <a:bodyPr wrap="square">
            <a:spAutoFit/>
          </a:bodyPr>
          <a:lstStyle/>
          <a:p>
            <a:r>
              <a:rPr lang="pt-BR" sz="2000" kern="1200">
                <a:solidFill>
                  <a:schemeClr val="bg1"/>
                </a:solidFill>
              </a:rPr>
              <a:t>Instituto de Ciências Biomédicas / USP</a:t>
            </a:r>
            <a:endParaRPr lang="pt-BR" sz="2000"/>
          </a:p>
        </p:txBody>
      </p:sp>
      <p:sp>
        <p:nvSpPr>
          <p:cNvPr id="12" name="4.2. Indústria Química:…">
            <a:extLst>
              <a:ext uri="{FF2B5EF4-FFF2-40B4-BE49-F238E27FC236}">
                <a16:creationId xmlns:a16="http://schemas.microsoft.com/office/drawing/2014/main" id="{26AEB64E-ECE7-F349-B345-68C81B841175}"/>
              </a:ext>
            </a:extLst>
          </p:cNvPr>
          <p:cNvSpPr txBox="1"/>
          <p:nvPr/>
        </p:nvSpPr>
        <p:spPr>
          <a:xfrm>
            <a:off x="4528438" y="729926"/>
            <a:ext cx="7544431" cy="1778047"/>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b="1" kern="1200">
                <a:solidFill>
                  <a:schemeClr val="tx1"/>
                </a:solidFill>
                <a:latin typeface="+mn-lt"/>
                <a:ea typeface="+mn-ea"/>
                <a:cs typeface="+mn-cs"/>
              </a:rPr>
              <a:t>3. </a:t>
            </a:r>
            <a:r>
              <a:rPr lang="pt-BR" sz="2000" b="1" kern="1200">
                <a:solidFill>
                  <a:schemeClr val="tx1"/>
                </a:solidFill>
                <a:latin typeface="+mj-ea"/>
                <a:ea typeface="+mj-ea"/>
                <a:cs typeface="+mn-cs"/>
              </a:rPr>
              <a:t>Novas estratégias de combate às Infecções:</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a:solidFill>
                <a:schemeClr val="tx1"/>
              </a:solidFill>
              <a:uFill>
                <a:solidFill>
                  <a:srgbClr val="99403D"/>
                </a:solidFill>
              </a:uFill>
              <a:latin typeface="+mj-ea"/>
              <a:ea typeface="+mj-ea"/>
              <a:sym typeface="Calibri"/>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a:solidFill>
                  <a:schemeClr val="tx1"/>
                </a:solidFill>
                <a:uFill>
                  <a:solidFill>
                    <a:srgbClr val="99403D"/>
                  </a:solidFill>
                </a:uFill>
                <a:latin typeface="+mj-ea"/>
                <a:ea typeface="+mj-ea"/>
                <a:cs typeface="+mn-cs"/>
              </a:rPr>
              <a:t>Microbiota Normal do Corpo Humano</a:t>
            </a:r>
          </a:p>
          <a:p>
            <a:pPr marL="239394" algn="l" defTabSz="914400" hangingPunct="1">
              <a:lnSpc>
                <a:spcPct val="90000"/>
              </a:lnSpc>
              <a:spcBef>
                <a:spcPts val="400"/>
              </a:spcBef>
              <a:defRPr sz="1800">
                <a:uFill>
                  <a:solidFill>
                    <a:srgbClr val="FF2600"/>
                  </a:solidFill>
                </a:uFill>
                <a:latin typeface="Calibri"/>
                <a:ea typeface="Calibri"/>
                <a:cs typeface="Calibri"/>
                <a:sym typeface="Calibri"/>
              </a:defRPr>
            </a:pPr>
            <a:endParaRPr lang="pt-BR" sz="2000" b="1" kern="1200">
              <a:solidFill>
                <a:schemeClr val="tx1"/>
              </a:solidFill>
              <a:uFill>
                <a:solidFill>
                  <a:srgbClr val="99403D"/>
                </a:solidFill>
              </a:uFill>
              <a:latin typeface="+mj-ea"/>
              <a:ea typeface="+mj-ea"/>
              <a:cs typeface="+mn-cs"/>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a:solidFill>
                  <a:schemeClr val="tx1"/>
                </a:solidFill>
                <a:uFill>
                  <a:solidFill>
                    <a:srgbClr val="99403D"/>
                  </a:solidFill>
                </a:uFill>
                <a:latin typeface="+mj-ea"/>
                <a:ea typeface="+mj-ea"/>
                <a:cs typeface="+mn-cs"/>
              </a:rPr>
              <a:t>Bacteriófagos </a:t>
            </a:r>
            <a:r>
              <a:rPr lang="pt-BR" sz="2000" kern="1200">
                <a:solidFill>
                  <a:schemeClr val="tx1"/>
                </a:solidFill>
                <a:uFill>
                  <a:solidFill>
                    <a:srgbClr val="99403D"/>
                  </a:solidFill>
                </a:uFill>
                <a:latin typeface="+mj-ea"/>
                <a:ea typeface="+mj-ea"/>
                <a:cs typeface="+mn-cs"/>
              </a:rPr>
              <a:t>e</a:t>
            </a:r>
            <a:r>
              <a:rPr lang="pt-BR" sz="2000" b="1" kern="1200">
                <a:solidFill>
                  <a:schemeClr val="tx1"/>
                </a:solidFill>
                <a:uFill>
                  <a:solidFill>
                    <a:srgbClr val="99403D"/>
                  </a:solidFill>
                </a:uFill>
                <a:latin typeface="+mj-ea"/>
                <a:ea typeface="+mj-ea"/>
                <a:cs typeface="+mn-cs"/>
              </a:rPr>
              <a:t> Fagoterapia</a:t>
            </a:r>
          </a:p>
          <a:p>
            <a:pPr algn="l" defTabSz="914400" hangingPunct="1">
              <a:lnSpc>
                <a:spcPct val="90000"/>
              </a:lnSpc>
              <a:spcBef>
                <a:spcPts val="400"/>
              </a:spcBef>
              <a:defRPr sz="1800" b="1">
                <a:uFill>
                  <a:solidFill>
                    <a:srgbClr val="FF2600"/>
                  </a:solidFill>
                </a:uFill>
                <a:latin typeface="Calibri"/>
                <a:ea typeface="Calibri"/>
                <a:cs typeface="Calibri"/>
                <a:sym typeface="Calibri"/>
              </a:defRPr>
            </a:pPr>
            <a:endParaRPr lang="pt-BR" kern="1200">
              <a:solidFill>
                <a:schemeClr val="tx1"/>
              </a:solidFill>
              <a:uFill>
                <a:solidFill>
                  <a:srgbClr val="FF2600"/>
                </a:solidFill>
              </a:uFill>
              <a:latin typeface="+mn-lt"/>
              <a:ea typeface="+mn-ea"/>
              <a:cs typeface="+mn-cs"/>
            </a:endParaRPr>
          </a:p>
        </p:txBody>
      </p:sp>
    </p:spTree>
    <p:extLst>
      <p:ext uri="{BB962C8B-B14F-4D97-AF65-F5344CB8AC3E}">
        <p14:creationId xmlns:p14="http://schemas.microsoft.com/office/powerpoint/2010/main" val="193785474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3">
            <a:extLst>
              <a:ext uri="{FF2B5EF4-FFF2-40B4-BE49-F238E27FC236}">
                <a16:creationId xmlns:a16="http://schemas.microsoft.com/office/drawing/2014/main" id="{8DA09EAC-965B-1941-8B85-3CA3B4E65C79}"/>
              </a:ext>
            </a:extLst>
          </p:cNvPr>
          <p:cNvSpPr>
            <a:spLocks noChangeArrowheads="1"/>
          </p:cNvSpPr>
          <p:nvPr/>
        </p:nvSpPr>
        <p:spPr bwMode="auto">
          <a:xfrm>
            <a:off x="975360" y="2709333"/>
            <a:ext cx="9753600" cy="151722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en-US" sz="3413" b="1">
                <a:solidFill>
                  <a:srgbClr val="FFFF99"/>
                </a:solidFill>
              </a:rPr>
              <a:t>Alguns microrganismos de interesse médico </a:t>
            </a:r>
          </a:p>
          <a:p>
            <a:pPr algn="ctr" eaLnBrk="1" hangingPunct="1">
              <a:spcBef>
                <a:spcPct val="0"/>
              </a:spcBef>
              <a:buFontTx/>
              <a:buNone/>
            </a:pPr>
            <a:r>
              <a:rPr lang="pt-BR" altLang="en-US" sz="3413" b="1">
                <a:solidFill>
                  <a:srgbClr val="FFFF99"/>
                </a:solidFill>
              </a:rPr>
              <a:t>produzem doenças</a:t>
            </a:r>
          </a:p>
        </p:txBody>
      </p:sp>
      <p:sp>
        <p:nvSpPr>
          <p:cNvPr id="19459" name="Rectangle 4">
            <a:extLst>
              <a:ext uri="{FF2B5EF4-FFF2-40B4-BE49-F238E27FC236}">
                <a16:creationId xmlns:a16="http://schemas.microsoft.com/office/drawing/2014/main" id="{81CAB9A2-BCB8-C34E-A2A7-5C301F98C126}"/>
              </a:ext>
            </a:extLst>
          </p:cNvPr>
          <p:cNvSpPr>
            <a:spLocks noChangeArrowheads="1"/>
          </p:cNvSpPr>
          <p:nvPr/>
        </p:nvSpPr>
        <p:spPr bwMode="auto">
          <a:xfrm>
            <a:off x="303865" y="1570710"/>
            <a:ext cx="4883068" cy="705129"/>
          </a:xfrm>
          <a:prstGeom prst="rect">
            <a:avLst/>
          </a:prstGeom>
          <a:solidFill>
            <a:srgbClr val="CCFFCC"/>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3982" b="1" dirty="0" err="1">
                <a:latin typeface="Webdings" pitchFamily="2" charset="2"/>
              </a:rPr>
              <a:t>a</a:t>
            </a:r>
            <a:r>
              <a:rPr lang="pt-BR" altLang="en-US" sz="3982" b="1" dirty="0" err="1"/>
              <a:t>O</a:t>
            </a:r>
            <a:r>
              <a:rPr lang="pt-BR" altLang="en-US" sz="3982" b="1" dirty="0"/>
              <a:t> que é M.N.C.H.?</a:t>
            </a:r>
          </a:p>
        </p:txBody>
      </p:sp>
      <p:sp>
        <p:nvSpPr>
          <p:cNvPr id="19460" name="Text Box 5">
            <a:extLst>
              <a:ext uri="{FF2B5EF4-FFF2-40B4-BE49-F238E27FC236}">
                <a16:creationId xmlns:a16="http://schemas.microsoft.com/office/drawing/2014/main" id="{98E97E12-A0BC-6644-9471-A98E145A15FC}"/>
              </a:ext>
            </a:extLst>
          </p:cNvPr>
          <p:cNvSpPr txBox="1">
            <a:spLocks noChangeArrowheads="1"/>
          </p:cNvSpPr>
          <p:nvPr/>
        </p:nvSpPr>
        <p:spPr bwMode="auto">
          <a:xfrm>
            <a:off x="541867" y="5093547"/>
            <a:ext cx="1733973" cy="617541"/>
          </a:xfrm>
          <a:prstGeom prst="rect">
            <a:avLst/>
          </a:prstGeom>
          <a:solidFill>
            <a:srgbClr val="FF3300"/>
          </a:solidFill>
          <a:ln w="9525">
            <a:solidFill>
              <a:srgbClr val="FFCCCC"/>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3413">
                <a:solidFill>
                  <a:srgbClr val="FFFFFF"/>
                </a:solidFill>
              </a:rPr>
              <a:t>sempre</a:t>
            </a:r>
          </a:p>
        </p:txBody>
      </p:sp>
      <p:sp>
        <p:nvSpPr>
          <p:cNvPr id="19461" name="Text Box 6">
            <a:extLst>
              <a:ext uri="{FF2B5EF4-FFF2-40B4-BE49-F238E27FC236}">
                <a16:creationId xmlns:a16="http://schemas.microsoft.com/office/drawing/2014/main" id="{D6A6B67A-5F02-1340-942D-AD4EC78DEF86}"/>
              </a:ext>
            </a:extLst>
          </p:cNvPr>
          <p:cNvSpPr txBox="1">
            <a:spLocks noChangeArrowheads="1"/>
          </p:cNvSpPr>
          <p:nvPr/>
        </p:nvSpPr>
        <p:spPr bwMode="auto">
          <a:xfrm>
            <a:off x="10204499" y="3326874"/>
            <a:ext cx="2079415" cy="617541"/>
          </a:xfrm>
          <a:prstGeom prst="rect">
            <a:avLst/>
          </a:prstGeom>
          <a:solidFill>
            <a:srgbClr val="CCFFCC"/>
          </a:solidFill>
          <a:ln w="9525">
            <a:solidFill>
              <a:schemeClr val="bg2"/>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3413" dirty="0"/>
              <a:t>Raramente</a:t>
            </a:r>
          </a:p>
        </p:txBody>
      </p:sp>
      <p:sp>
        <p:nvSpPr>
          <p:cNvPr id="19462" name="Text Box 7">
            <a:extLst>
              <a:ext uri="{FF2B5EF4-FFF2-40B4-BE49-F238E27FC236}">
                <a16:creationId xmlns:a16="http://schemas.microsoft.com/office/drawing/2014/main" id="{94D3FD82-1FD9-D34B-B5E1-4556FA027E30}"/>
              </a:ext>
            </a:extLst>
          </p:cNvPr>
          <p:cNvSpPr txBox="1">
            <a:spLocks noChangeArrowheads="1"/>
          </p:cNvSpPr>
          <p:nvPr/>
        </p:nvSpPr>
        <p:spPr bwMode="auto">
          <a:xfrm>
            <a:off x="4688980" y="6502400"/>
            <a:ext cx="3005951" cy="617541"/>
          </a:xfrm>
          <a:prstGeom prst="rect">
            <a:avLst/>
          </a:prstGeom>
          <a:solidFill>
            <a:srgbClr val="FFCCCC"/>
          </a:solidFill>
          <a:ln w="9525">
            <a:solidFill>
              <a:srgbClr val="FF3300"/>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3413" dirty="0"/>
              <a:t>Frequentemente</a:t>
            </a:r>
          </a:p>
        </p:txBody>
      </p:sp>
      <p:sp>
        <p:nvSpPr>
          <p:cNvPr id="19463" name="Line 11">
            <a:extLst>
              <a:ext uri="{FF2B5EF4-FFF2-40B4-BE49-F238E27FC236}">
                <a16:creationId xmlns:a16="http://schemas.microsoft.com/office/drawing/2014/main" id="{32B9746C-6691-5349-BC98-05454EE2EFA5}"/>
              </a:ext>
            </a:extLst>
          </p:cNvPr>
          <p:cNvSpPr>
            <a:spLocks noChangeShapeType="1"/>
          </p:cNvSpPr>
          <p:nvPr/>
        </p:nvSpPr>
        <p:spPr bwMode="auto">
          <a:xfrm>
            <a:off x="5635413" y="4118187"/>
            <a:ext cx="0" cy="20590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sz="3413"/>
          </a:p>
        </p:txBody>
      </p:sp>
      <p:sp>
        <p:nvSpPr>
          <p:cNvPr id="19464" name="Line 12">
            <a:extLst>
              <a:ext uri="{FF2B5EF4-FFF2-40B4-BE49-F238E27FC236}">
                <a16:creationId xmlns:a16="http://schemas.microsoft.com/office/drawing/2014/main" id="{4B6EFB69-FFCE-AE49-AE16-84DCCAB34316}"/>
              </a:ext>
            </a:extLst>
          </p:cNvPr>
          <p:cNvSpPr>
            <a:spLocks noChangeShapeType="1"/>
          </p:cNvSpPr>
          <p:nvPr/>
        </p:nvSpPr>
        <p:spPr bwMode="auto">
          <a:xfrm>
            <a:off x="9265503" y="4009814"/>
            <a:ext cx="758606" cy="4928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sz="3413"/>
          </a:p>
        </p:txBody>
      </p:sp>
      <p:sp>
        <p:nvSpPr>
          <p:cNvPr id="19465" name="Line 13">
            <a:extLst>
              <a:ext uri="{FF2B5EF4-FFF2-40B4-BE49-F238E27FC236}">
                <a16:creationId xmlns:a16="http://schemas.microsoft.com/office/drawing/2014/main" id="{E146EF7E-885F-D348-83A0-284D570BEB00}"/>
              </a:ext>
            </a:extLst>
          </p:cNvPr>
          <p:cNvSpPr>
            <a:spLocks noChangeShapeType="1"/>
          </p:cNvSpPr>
          <p:nvPr/>
        </p:nvSpPr>
        <p:spPr bwMode="auto">
          <a:xfrm flipH="1">
            <a:off x="1408854" y="4009814"/>
            <a:ext cx="758613" cy="108373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sz="3413"/>
          </a:p>
        </p:txBody>
      </p:sp>
      <p:sp>
        <p:nvSpPr>
          <p:cNvPr id="19466" name="Rectangle 15">
            <a:extLst>
              <a:ext uri="{FF2B5EF4-FFF2-40B4-BE49-F238E27FC236}">
                <a16:creationId xmlns:a16="http://schemas.microsoft.com/office/drawing/2014/main" id="{B0E8775E-886D-424E-800C-F81448A6CFF1}"/>
              </a:ext>
            </a:extLst>
          </p:cNvPr>
          <p:cNvSpPr>
            <a:spLocks noChangeArrowheads="1"/>
          </p:cNvSpPr>
          <p:nvPr/>
        </p:nvSpPr>
        <p:spPr bwMode="auto">
          <a:xfrm>
            <a:off x="10204499" y="3954924"/>
            <a:ext cx="1915909" cy="70512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en-US" sz="3982" b="1" dirty="0" err="1"/>
              <a:t>m.n.c.h</a:t>
            </a:r>
            <a:r>
              <a:rPr lang="pt-BR" altLang="en-US" sz="3982" b="1" dirty="0"/>
              <a:t>.</a:t>
            </a:r>
          </a:p>
        </p:txBody>
      </p:sp>
      <p:sp>
        <p:nvSpPr>
          <p:cNvPr id="12" name="Rectangle 11">
            <a:extLst>
              <a:ext uri="{FF2B5EF4-FFF2-40B4-BE49-F238E27FC236}">
                <a16:creationId xmlns:a16="http://schemas.microsoft.com/office/drawing/2014/main" id="{EAEA838F-04D1-1C4B-B8B3-C2297B077A99}"/>
              </a:ext>
            </a:extLst>
          </p:cNvPr>
          <p:cNvSpPr/>
          <p:nvPr/>
        </p:nvSpPr>
        <p:spPr>
          <a:xfrm>
            <a:off x="8530127" y="4660053"/>
            <a:ext cx="4397665" cy="4832092"/>
          </a:xfrm>
          <a:prstGeom prst="rect">
            <a:avLst/>
          </a:prstGeom>
          <a:solidFill>
            <a:schemeClr val="accent4">
              <a:lumMod val="20000"/>
              <a:lumOff val="80000"/>
            </a:schemeClr>
          </a:solidFill>
          <a:ln>
            <a:solidFill>
              <a:srgbClr val="00B050"/>
            </a:solidFill>
          </a:ln>
        </p:spPr>
        <p:txBody>
          <a:bodyPr wrap="square">
            <a:spAutoFit/>
          </a:bodyPr>
          <a:lstStyle/>
          <a:p>
            <a:r>
              <a:rPr lang="pt-BR" sz="2000" b="1" dirty="0">
                <a:solidFill>
                  <a:srgbClr val="009051"/>
                </a:solidFill>
                <a:latin typeface="HelveticaNeueLTStd"/>
              </a:rPr>
              <a:t>Interações benéficas entre o homem e os microrganismos </a:t>
            </a:r>
            <a:endParaRPr lang="pt-BR" sz="2000" dirty="0">
              <a:solidFill>
                <a:srgbClr val="009051"/>
              </a:solidFill>
            </a:endParaRPr>
          </a:p>
          <a:p>
            <a:pPr algn="just"/>
            <a:r>
              <a:rPr lang="pt-BR" sz="1800" dirty="0">
                <a:solidFill>
                  <a:srgbClr val="211E1E"/>
                </a:solidFill>
                <a:latin typeface="WarnockPro"/>
              </a:rPr>
              <a:t>A microbiota normal desenvolveu uma relação simbiótica mutualística com seu hospedeiro mamífero:</a:t>
            </a:r>
          </a:p>
          <a:p>
            <a:pPr algn="just"/>
            <a:endParaRPr lang="pt-BR" sz="800" dirty="0">
              <a:solidFill>
                <a:srgbClr val="211E1E"/>
              </a:solidFill>
              <a:latin typeface="WarnockPro"/>
            </a:endParaRPr>
          </a:p>
          <a:p>
            <a:pPr algn="just"/>
            <a:r>
              <a:rPr lang="pt-BR" sz="1800" dirty="0">
                <a:solidFill>
                  <a:srgbClr val="211E1E"/>
                </a:solidFill>
                <a:latin typeface="WarnockPro"/>
              </a:rPr>
              <a:t>- A microbiota contribui para a saúde e o bem-estar do hospedeiro por meio da geração de produtos microbianos e inibindo o crescimento de microrganismos perigosos. </a:t>
            </a:r>
          </a:p>
          <a:p>
            <a:pPr algn="just"/>
            <a:endParaRPr lang="pt-BR" sz="800" dirty="0">
              <a:solidFill>
                <a:srgbClr val="211E1E"/>
              </a:solidFill>
              <a:latin typeface="WarnockPro"/>
            </a:endParaRPr>
          </a:p>
          <a:p>
            <a:pPr algn="just"/>
            <a:r>
              <a:rPr lang="pt-BR" sz="1800" dirty="0">
                <a:solidFill>
                  <a:srgbClr val="211E1E"/>
                </a:solidFill>
                <a:latin typeface="WarnockPro"/>
              </a:rPr>
              <a:t>- Em contrapartida, o hospedeiro disponibiliza diversos microambientes que permitem o crescimento microbiano. </a:t>
            </a:r>
          </a:p>
          <a:p>
            <a:pPr algn="just"/>
            <a:endParaRPr lang="pt-BR" sz="1800" dirty="0">
              <a:solidFill>
                <a:srgbClr val="211E1E"/>
              </a:solidFill>
              <a:latin typeface="WarnockPro"/>
            </a:endParaRPr>
          </a:p>
          <a:p>
            <a:r>
              <a:rPr lang="pt-BR" sz="1800" dirty="0">
                <a:solidFill>
                  <a:srgbClr val="211E1E"/>
                </a:solidFill>
                <a:latin typeface="WarnockPro"/>
              </a:rPr>
              <a:t>A microbiota normal é, inicialmente, introduzida no hospedeiro durante o seu  nascimento. </a:t>
            </a:r>
            <a:endParaRPr lang="pt-BR" sz="1800" dirty="0"/>
          </a:p>
        </p:txBody>
      </p:sp>
      <p:sp>
        <p:nvSpPr>
          <p:cNvPr id="13" name="4.2. Indústria Química:…">
            <a:extLst>
              <a:ext uri="{FF2B5EF4-FFF2-40B4-BE49-F238E27FC236}">
                <a16:creationId xmlns:a16="http://schemas.microsoft.com/office/drawing/2014/main" id="{78A962CB-61D1-C442-A983-E2E64CCC4B61}"/>
              </a:ext>
            </a:extLst>
          </p:cNvPr>
          <p:cNvSpPr txBox="1"/>
          <p:nvPr/>
        </p:nvSpPr>
        <p:spPr>
          <a:xfrm>
            <a:off x="236293" y="626625"/>
            <a:ext cx="7544431" cy="584775"/>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a:p>
            <a:pPr indent="-228600" algn="l" defTabSz="914400" hangingPunct="1">
              <a:lnSpc>
                <a:spcPct val="90000"/>
              </a:lnSpc>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j-ea"/>
                <a:ea typeface="+mj-ea"/>
                <a:cs typeface="+mn-cs"/>
              </a:rPr>
              <a:t>Microbiota Normal do Corpo Humano (M.N.C.H.)</a:t>
            </a:r>
          </a:p>
        </p:txBody>
      </p:sp>
      <p:sp>
        <p:nvSpPr>
          <p:cNvPr id="14" name="4.1. Indústria de Alimentos">
            <a:extLst>
              <a:ext uri="{FF2B5EF4-FFF2-40B4-BE49-F238E27FC236}">
                <a16:creationId xmlns:a16="http://schemas.microsoft.com/office/drawing/2014/main" id="{AEECC4ED-0260-614A-B420-941BD765C9D9}"/>
              </a:ext>
            </a:extLst>
          </p:cNvPr>
          <p:cNvSpPr txBox="1"/>
          <p:nvPr/>
        </p:nvSpPr>
        <p:spPr>
          <a:xfrm>
            <a:off x="236293" y="5794"/>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Industria Farmacêutica</a:t>
            </a:r>
            <a:endParaRPr lang="pt-BR" sz="2400"/>
          </a:p>
        </p:txBody>
      </p:sp>
    </p:spTree>
    <p:extLst>
      <p:ext uri="{BB962C8B-B14F-4D97-AF65-F5344CB8AC3E}">
        <p14:creationId xmlns:p14="http://schemas.microsoft.com/office/powerpoint/2010/main" val="3634588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218FE-6720-F640-A745-6CD33991B49E}"/>
              </a:ext>
            </a:extLst>
          </p:cNvPr>
          <p:cNvSpPr/>
          <p:nvPr/>
        </p:nvSpPr>
        <p:spPr>
          <a:xfrm>
            <a:off x="236293" y="1131319"/>
            <a:ext cx="4753812" cy="6124754"/>
          </a:xfrm>
          <a:prstGeom prst="rect">
            <a:avLst/>
          </a:prstGeom>
          <a:solidFill>
            <a:schemeClr val="accent4">
              <a:lumMod val="20000"/>
              <a:lumOff val="80000"/>
            </a:schemeClr>
          </a:solidFill>
        </p:spPr>
        <p:txBody>
          <a:bodyPr wrap="square">
            <a:spAutoFit/>
          </a:bodyPr>
          <a:lstStyle/>
          <a:p>
            <a:pPr algn="just">
              <a:spcAft>
                <a:spcPts val="1200"/>
              </a:spcAft>
            </a:pPr>
            <a:r>
              <a:rPr lang="pt-BR" sz="1400" dirty="0">
                <a:solidFill>
                  <a:srgbClr val="211E1E"/>
                </a:solidFill>
                <a:latin typeface="+mn-lt"/>
                <a:cs typeface="+mn-cs"/>
              </a:rPr>
              <a:t>Quando uma pessoa é tratada com antibiótico, este mata ou inibe o crescimento das bactérias patogênicas mas também destrói a sua microbiota normal. E</a:t>
            </a:r>
            <a:r>
              <a:rPr lang="pt-BR" sz="1400" dirty="0">
                <a:latin typeface="+mn-lt"/>
                <a:cs typeface="+mn-cs"/>
              </a:rPr>
              <a:t>sta alteração da comunidade microbiana intestinal é frequentemente indicada por fezes brandas ou diarreia. </a:t>
            </a:r>
          </a:p>
          <a:p>
            <a:pPr algn="just">
              <a:spcAft>
                <a:spcPts val="1200"/>
              </a:spcAft>
            </a:pPr>
            <a:r>
              <a:rPr lang="pt-BR" sz="1400" dirty="0">
                <a:latin typeface="+mn-lt"/>
                <a:cs typeface="+mn-cs"/>
              </a:rPr>
              <a:t>Na ausência da </a:t>
            </a:r>
            <a:r>
              <a:rPr lang="pt-BR" sz="1400" b="1" dirty="0">
                <a:latin typeface="+mn-lt"/>
                <a:cs typeface="+mn-cs"/>
              </a:rPr>
              <a:t>microbiota normal completa</a:t>
            </a:r>
            <a:r>
              <a:rPr lang="pt-BR" sz="1400" dirty="0">
                <a:latin typeface="+mn-lt"/>
                <a:cs typeface="+mn-cs"/>
              </a:rPr>
              <a:t>, patógenos oportunistas, como </a:t>
            </a:r>
            <a:r>
              <a:rPr lang="pt-BR" sz="1400" b="1" i="1" dirty="0">
                <a:latin typeface="+mn-lt"/>
                <a:cs typeface="+mn-cs"/>
              </a:rPr>
              <a:t>Staphylococcus</a:t>
            </a:r>
            <a:r>
              <a:rPr lang="pt-BR" sz="1400" dirty="0">
                <a:latin typeface="+mn-lt"/>
                <a:cs typeface="+mn-cs"/>
              </a:rPr>
              <a:t>, </a:t>
            </a:r>
            <a:r>
              <a:rPr lang="pt-BR" sz="1400" b="1" i="1" dirty="0">
                <a:latin typeface="+mn-lt"/>
                <a:cs typeface="+mn-cs"/>
              </a:rPr>
              <a:t>Proteus</a:t>
            </a:r>
            <a:r>
              <a:rPr lang="pt-BR" sz="1400" dirty="0">
                <a:latin typeface="+mn-lt"/>
                <a:cs typeface="+mn-cs"/>
              </a:rPr>
              <a:t>, </a:t>
            </a:r>
            <a:r>
              <a:rPr lang="pt-BR" sz="1400" b="1" i="1" dirty="0">
                <a:latin typeface="+mn-lt"/>
                <a:cs typeface="+mn-cs"/>
              </a:rPr>
              <a:t>Clostridium difficile </a:t>
            </a:r>
            <a:r>
              <a:rPr lang="pt-BR" sz="1400" dirty="0">
                <a:latin typeface="+mn-lt"/>
                <a:cs typeface="+mn-cs"/>
              </a:rPr>
              <a:t>resistentes a antibióticos, ou a levedura </a:t>
            </a:r>
            <a:r>
              <a:rPr lang="pt-BR" sz="1400" b="1" i="1" dirty="0">
                <a:latin typeface="+mn-lt"/>
                <a:cs typeface="+mn-cs"/>
              </a:rPr>
              <a:t>Candida albicans</a:t>
            </a:r>
            <a:r>
              <a:rPr lang="pt-BR" sz="1400" dirty="0">
                <a:latin typeface="+mn-lt"/>
                <a:cs typeface="+mn-cs"/>
              </a:rPr>
              <a:t>, podem se estabelecer e alterar funções digestivas, ou até mesmo causar doenças. </a:t>
            </a:r>
            <a:r>
              <a:rPr lang="pt-BR" sz="1400" dirty="0">
                <a:solidFill>
                  <a:srgbClr val="FF0000"/>
                </a:solidFill>
                <a:latin typeface="+mn-lt"/>
                <a:cs typeface="+mn-cs"/>
              </a:rPr>
              <a:t>Por exemplo </a:t>
            </a:r>
            <a:r>
              <a:rPr lang="pt-BR" sz="1400" b="1" i="1" dirty="0">
                <a:solidFill>
                  <a:srgbClr val="FF0000"/>
                </a:solidFill>
                <a:latin typeface="+mn-lt"/>
                <a:cs typeface="+mn-cs"/>
              </a:rPr>
              <a:t>C. difficile</a:t>
            </a:r>
            <a:r>
              <a:rPr lang="pt-BR" sz="1400" b="1" dirty="0">
                <a:solidFill>
                  <a:srgbClr val="FF0000"/>
                </a:solidFill>
                <a:latin typeface="+mn-lt"/>
                <a:cs typeface="+mn-cs"/>
              </a:rPr>
              <a:t>, </a:t>
            </a:r>
            <a:r>
              <a:rPr lang="pt-BR" sz="1400" dirty="0">
                <a:solidFill>
                  <a:srgbClr val="FF0000"/>
                </a:solidFill>
                <a:latin typeface="+mn-lt"/>
                <a:cs typeface="+mn-cs"/>
              </a:rPr>
              <a:t>que normalmente está presente no intestino em baixas concentrações na ausência de competição com a microbiota normal, provoca o quadro de infecção intestinal chamado colite</a:t>
            </a:r>
            <a:r>
              <a:rPr lang="pt-BR" sz="1400" dirty="0">
                <a:latin typeface="+mn-lt"/>
                <a:cs typeface="+mn-cs"/>
              </a:rPr>
              <a:t>. </a:t>
            </a:r>
          </a:p>
          <a:p>
            <a:pPr algn="just">
              <a:spcAft>
                <a:spcPts val="1200"/>
              </a:spcAft>
            </a:pPr>
            <a:r>
              <a:rPr lang="pt-BR" sz="1400" dirty="0">
                <a:latin typeface="+mn-lt"/>
                <a:cs typeface="+mn-cs"/>
              </a:rPr>
              <a:t>Após o término da terapia antimicrobiana, a microbiota normal é restabelecida de forma bastante rápida nos adultos. </a:t>
            </a:r>
            <a:r>
              <a:rPr lang="pt-BR" sz="1400" dirty="0">
                <a:solidFill>
                  <a:srgbClr val="0432FF"/>
                </a:solidFill>
                <a:latin typeface="+mn-lt"/>
                <a:cs typeface="+mn-cs"/>
              </a:rPr>
              <a:t>Para acelerar este processo, a recolonização do intestino por espécies desejáveis pode ser realizada pela administração de probióticos (</a:t>
            </a:r>
            <a:r>
              <a:rPr lang="pt-BR" sz="1400" dirty="0">
                <a:latin typeface="+mn-lt"/>
                <a:cs typeface="+mn-cs"/>
              </a:rPr>
              <a:t>culturas vivas de bactérias intestinais) que, quando administradas ao hospedeiro, podem promover benefícios à saúde. </a:t>
            </a:r>
          </a:p>
          <a:p>
            <a:pPr algn="just">
              <a:spcAft>
                <a:spcPts val="1200"/>
              </a:spcAft>
            </a:pPr>
            <a:r>
              <a:rPr lang="pt-BR" sz="1400" dirty="0">
                <a:latin typeface="+mn-lt"/>
                <a:cs typeface="+mn-cs"/>
              </a:rPr>
              <a:t>Uma rápida recolonização intestinal pode restabelecer a microbiota local competitiva capaz de se impor sobre os patógenos e fornecer os produtos metabólicos microbianos desejáveis. </a:t>
            </a:r>
            <a:r>
              <a:rPr lang="pt-BR" sz="1200" b="1" dirty="0">
                <a:solidFill>
                  <a:schemeClr val="accent3">
                    <a:lumMod val="75000"/>
                  </a:schemeClr>
                </a:solidFill>
                <a:latin typeface="+mn-lt"/>
                <a:cs typeface="+mn-cs"/>
              </a:rPr>
              <a:t>(ver: </a:t>
            </a:r>
            <a:r>
              <a:rPr lang="pt-BR" sz="1200" b="1" dirty="0" err="1">
                <a:solidFill>
                  <a:schemeClr val="accent3">
                    <a:lumMod val="75000"/>
                  </a:schemeClr>
                </a:solidFill>
                <a:latin typeface="+mn-lt"/>
                <a:cs typeface="+mn-cs"/>
              </a:rPr>
              <a:t>MicroBiotec</a:t>
            </a:r>
            <a:r>
              <a:rPr lang="pt-BR" sz="1200" b="1" dirty="0">
                <a:solidFill>
                  <a:schemeClr val="accent3">
                    <a:lumMod val="75000"/>
                  </a:schemeClr>
                </a:solidFill>
                <a:latin typeface="+mn-lt"/>
                <a:cs typeface="+mn-cs"/>
              </a:rPr>
              <a:t> - Industria de Alimentos: Probióticos e Prebióticos).</a:t>
            </a:r>
          </a:p>
        </p:txBody>
      </p:sp>
      <p:sp>
        <p:nvSpPr>
          <p:cNvPr id="5" name="4.2. Indústria Química:…">
            <a:extLst>
              <a:ext uri="{FF2B5EF4-FFF2-40B4-BE49-F238E27FC236}">
                <a16:creationId xmlns:a16="http://schemas.microsoft.com/office/drawing/2014/main" id="{BCFD4B4F-38DF-9841-ACD8-90543F9A90E0}"/>
              </a:ext>
            </a:extLst>
          </p:cNvPr>
          <p:cNvSpPr txBox="1"/>
          <p:nvPr/>
        </p:nvSpPr>
        <p:spPr>
          <a:xfrm>
            <a:off x="284419" y="320966"/>
            <a:ext cx="8715202" cy="584775"/>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a:p>
            <a:pPr indent="-228600" algn="l" defTabSz="914400" hangingPunct="1">
              <a:lnSpc>
                <a:spcPct val="90000"/>
              </a:lnSpc>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j-ea"/>
                <a:ea typeface="+mj-ea"/>
                <a:cs typeface="+mn-cs"/>
              </a:rPr>
              <a:t>Microbiota Normal do Corpo Humano (M.N.C.H.) - Importância</a:t>
            </a:r>
          </a:p>
        </p:txBody>
      </p:sp>
      <p:sp>
        <p:nvSpPr>
          <p:cNvPr id="10" name="4.2. Indústria Química:…">
            <a:extLst>
              <a:ext uri="{FF2B5EF4-FFF2-40B4-BE49-F238E27FC236}">
                <a16:creationId xmlns:a16="http://schemas.microsoft.com/office/drawing/2014/main" id="{FF340C87-7B12-4240-B87D-8B30F089AD95}"/>
              </a:ext>
            </a:extLst>
          </p:cNvPr>
          <p:cNvSpPr txBox="1"/>
          <p:nvPr/>
        </p:nvSpPr>
        <p:spPr>
          <a:xfrm>
            <a:off x="5117432" y="962526"/>
            <a:ext cx="7764379" cy="8662737"/>
          </a:xfrm>
          <a:prstGeom prst="rect">
            <a:avLst/>
          </a:prstGeom>
          <a:solidFill>
            <a:schemeClr val="accent3">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sym typeface="Calibri"/>
            </a:endParaRPr>
          </a:p>
        </p:txBody>
      </p:sp>
      <p:pic>
        <p:nvPicPr>
          <p:cNvPr id="11" name="Picture 10" descr="A screenshot of a cell phone&#10;&#10;Description automatically generated">
            <a:extLst>
              <a:ext uri="{FF2B5EF4-FFF2-40B4-BE49-F238E27FC236}">
                <a16:creationId xmlns:a16="http://schemas.microsoft.com/office/drawing/2014/main" id="{A30917C8-1367-9A4A-950B-45B27211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43" y="7299135"/>
            <a:ext cx="3713338" cy="2454465"/>
          </a:xfrm>
          <a:prstGeom prst="rect">
            <a:avLst/>
          </a:prstGeom>
        </p:spPr>
      </p:pic>
      <p:pic>
        <p:nvPicPr>
          <p:cNvPr id="12" name="Picture 11" descr="A picture containing screenshot&#10;&#10;Description automatically generated">
            <a:extLst>
              <a:ext uri="{FF2B5EF4-FFF2-40B4-BE49-F238E27FC236}">
                <a16:creationId xmlns:a16="http://schemas.microsoft.com/office/drawing/2014/main" id="{02C73708-0FD8-5849-8DCB-882231C86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895" y="1076096"/>
            <a:ext cx="7010400" cy="3366431"/>
          </a:xfrm>
          <a:prstGeom prst="rect">
            <a:avLst/>
          </a:prstGeom>
        </p:spPr>
      </p:pic>
      <p:pic>
        <p:nvPicPr>
          <p:cNvPr id="13" name="Picture 12" descr="A close up of text on a white background&#10;&#10;Description automatically generated">
            <a:extLst>
              <a:ext uri="{FF2B5EF4-FFF2-40B4-BE49-F238E27FC236}">
                <a16:creationId xmlns:a16="http://schemas.microsoft.com/office/drawing/2014/main" id="{D7BA1E18-839D-6144-B840-77236A9CF7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895" y="4556096"/>
            <a:ext cx="7555705" cy="4784833"/>
          </a:xfrm>
          <a:prstGeom prst="rect">
            <a:avLst/>
          </a:prstGeom>
        </p:spPr>
      </p:pic>
    </p:spTree>
    <p:extLst>
      <p:ext uri="{BB962C8B-B14F-4D97-AF65-F5344CB8AC3E}">
        <p14:creationId xmlns:p14="http://schemas.microsoft.com/office/powerpoint/2010/main" val="3105584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37" name="4.2. Indústria Química:…"/>
          <p:cNvSpPr txBox="1"/>
          <p:nvPr/>
        </p:nvSpPr>
        <p:spPr>
          <a:xfrm>
            <a:off x="149109" y="268126"/>
            <a:ext cx="8240912" cy="623884"/>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hangingPunct="1">
              <a:lnSpc>
                <a:spcPct val="90000"/>
              </a:lnSpc>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j-ea"/>
                <a:ea typeface="+mj-ea"/>
                <a:cs typeface="+mn-cs"/>
              </a:rPr>
              <a:t>Microbiota Normal do Corpo Humano – Aplicação Biotecnológica</a:t>
            </a:r>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9" name="TextBox 8">
            <a:extLst>
              <a:ext uri="{FF2B5EF4-FFF2-40B4-BE49-F238E27FC236}">
                <a16:creationId xmlns:a16="http://schemas.microsoft.com/office/drawing/2014/main" id="{8C554CC3-F9DA-3346-9751-3C49F5255C9F}"/>
              </a:ext>
            </a:extLst>
          </p:cNvPr>
          <p:cNvSpPr txBox="1"/>
          <p:nvPr/>
        </p:nvSpPr>
        <p:spPr>
          <a:xfrm>
            <a:off x="149108" y="1108794"/>
            <a:ext cx="5423685" cy="379591"/>
          </a:xfrm>
          <a:prstGeom prst="rect">
            <a:avLst/>
          </a:prstGeom>
          <a:solidFill>
            <a:schemeClr val="accent4">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pt-BR" sz="1800" b="1" kern="1200" dirty="0">
                <a:solidFill>
                  <a:schemeClr val="tx1"/>
                </a:solidFill>
              </a:rPr>
              <a:t>Transplante Fecal</a:t>
            </a:r>
            <a:endParaRPr lang="pt-BR" sz="1800" kern="1200" dirty="0">
              <a:solidFill>
                <a:schemeClr val="tx1"/>
              </a:solidFill>
            </a:endParaRPr>
          </a:p>
        </p:txBody>
      </p:sp>
      <p:sp>
        <p:nvSpPr>
          <p:cNvPr id="4" name="Rectangle 3">
            <a:extLst>
              <a:ext uri="{FF2B5EF4-FFF2-40B4-BE49-F238E27FC236}">
                <a16:creationId xmlns:a16="http://schemas.microsoft.com/office/drawing/2014/main" id="{8ED7631D-35C4-AA40-A8C4-43B88945112F}"/>
              </a:ext>
            </a:extLst>
          </p:cNvPr>
          <p:cNvSpPr/>
          <p:nvPr/>
        </p:nvSpPr>
        <p:spPr>
          <a:xfrm>
            <a:off x="11096429" y="2189957"/>
            <a:ext cx="1877809" cy="1015663"/>
          </a:xfrm>
          <a:prstGeom prst="rect">
            <a:avLst/>
          </a:prstGeom>
          <a:solidFill>
            <a:schemeClr val="accent4">
              <a:lumMod val="20000"/>
              <a:lumOff val="80000"/>
            </a:schemeClr>
          </a:solidFill>
        </p:spPr>
        <p:txBody>
          <a:bodyPr wrap="square">
            <a:spAutoFit/>
          </a:bodyPr>
          <a:lstStyle/>
          <a:p>
            <a:pPr algn="l"/>
            <a:r>
              <a:rPr lang="pt-BR" sz="1200" b="1" dirty="0">
                <a:solidFill>
                  <a:srgbClr val="172938"/>
                </a:solidFill>
                <a:latin typeface="Arial" panose="020B0604020202020204" pitchFamily="34" charset="0"/>
              </a:rPr>
              <a:t>Veja:</a:t>
            </a:r>
          </a:p>
          <a:p>
            <a:pPr algn="l"/>
            <a:r>
              <a:rPr lang="pt-BR" sz="1200" b="1" dirty="0">
                <a:solidFill>
                  <a:srgbClr val="172938"/>
                </a:solidFill>
                <a:latin typeface="Arial" panose="020B0604020202020204" pitchFamily="34" charset="0"/>
                <a:hlinkClick r:id="rId3"/>
              </a:rPr>
              <a:t>HC-UFMG cria o 1º Centro de Transplante de Microbiota Fecal do Brasil</a:t>
            </a:r>
            <a:endParaRPr lang="pt-BR" sz="1200" b="1" dirty="0">
              <a:solidFill>
                <a:srgbClr val="172938"/>
              </a:solidFill>
              <a:latin typeface="Arial" panose="020B0604020202020204" pitchFamily="34" charset="0"/>
            </a:endParaRPr>
          </a:p>
        </p:txBody>
      </p:sp>
      <p:sp>
        <p:nvSpPr>
          <p:cNvPr id="5" name="Rectangle 4">
            <a:extLst>
              <a:ext uri="{FF2B5EF4-FFF2-40B4-BE49-F238E27FC236}">
                <a16:creationId xmlns:a16="http://schemas.microsoft.com/office/drawing/2014/main" id="{08E915DD-2A64-0448-B3AA-B3F587B3E994}"/>
              </a:ext>
            </a:extLst>
          </p:cNvPr>
          <p:cNvSpPr/>
          <p:nvPr/>
        </p:nvSpPr>
        <p:spPr>
          <a:xfrm>
            <a:off x="6112658" y="1471696"/>
            <a:ext cx="4916466" cy="4001095"/>
          </a:xfrm>
          <a:prstGeom prst="rect">
            <a:avLst/>
          </a:prstGeom>
          <a:solidFill>
            <a:schemeClr val="accent3">
              <a:lumMod val="20000"/>
              <a:lumOff val="80000"/>
            </a:schemeClr>
          </a:solidFill>
          <a:ln>
            <a:solidFill>
              <a:schemeClr val="accent3">
                <a:lumMod val="75000"/>
              </a:schemeClr>
            </a:solidFill>
          </a:ln>
        </p:spPr>
        <p:txBody>
          <a:bodyPr wrap="square">
            <a:spAutoFit/>
          </a:bodyPr>
          <a:lstStyle/>
          <a:p>
            <a:pPr algn="just">
              <a:spcAft>
                <a:spcPts val="1200"/>
              </a:spcAft>
            </a:pPr>
            <a:r>
              <a:rPr lang="pt-BR" sz="1600" b="1" dirty="0">
                <a:solidFill>
                  <a:srgbClr val="333333"/>
                </a:solidFill>
                <a:latin typeface="+mn-lt"/>
              </a:rPr>
              <a:t>No Brasil, </a:t>
            </a:r>
            <a:r>
              <a:rPr lang="pt-BR" sz="1600" dirty="0">
                <a:solidFill>
                  <a:srgbClr val="333333"/>
                </a:solidFill>
                <a:latin typeface="+mn-lt"/>
              </a:rPr>
              <a:t>o transplante da microbiota fecal foi realizado pela primeira vez no Hospital Israelita Albert Einstein, em 2013 na cidade de São Paulo. </a:t>
            </a:r>
          </a:p>
          <a:p>
            <a:pPr algn="just">
              <a:spcAft>
                <a:spcPts val="1200"/>
              </a:spcAft>
            </a:pPr>
            <a:r>
              <a:rPr lang="pt-BR" sz="1600" dirty="0">
                <a:solidFill>
                  <a:srgbClr val="333333"/>
                </a:solidFill>
                <a:latin typeface="+mn-lt"/>
              </a:rPr>
              <a:t>O método está sendo pesquisado e testado para tratar outras doenças. Mas, por enquanto, tem oficialmente apenas indicação para tratar a infecção pelo bacilo </a:t>
            </a:r>
            <a:r>
              <a:rPr lang="pt-BR" sz="1600" i="1" dirty="0">
                <a:solidFill>
                  <a:srgbClr val="0D0D0D"/>
                </a:solidFill>
                <a:latin typeface="PT Serif" panose="020A0603040505020204" pitchFamily="18" charset="77"/>
              </a:rPr>
              <a:t>Clostridium difficile</a:t>
            </a:r>
            <a:r>
              <a:rPr lang="pt-BR" sz="1600" dirty="0">
                <a:solidFill>
                  <a:srgbClr val="0D0D0D"/>
                </a:solidFill>
                <a:latin typeface="PT Serif" panose="020A0603040505020204" pitchFamily="18" charset="77"/>
              </a:rPr>
              <a:t>.</a:t>
            </a:r>
            <a:r>
              <a:rPr lang="pt-BR" sz="1600" dirty="0">
                <a:solidFill>
                  <a:srgbClr val="333333"/>
                </a:solidFill>
                <a:latin typeface="+mn-lt"/>
              </a:rPr>
              <a:t>. </a:t>
            </a:r>
          </a:p>
          <a:p>
            <a:pPr algn="just">
              <a:spcAft>
                <a:spcPts val="1200"/>
              </a:spcAft>
            </a:pPr>
            <a:r>
              <a:rPr lang="pt-BR" sz="1600" dirty="0">
                <a:solidFill>
                  <a:srgbClr val="333333"/>
                </a:solidFill>
                <a:latin typeface="+mn-lt"/>
              </a:rPr>
              <a:t>O tratamento é indicado apenas depois de o paciente ter passado pelas etapas tradicionais da terapia, que são o uso de antibióticos e a lavagem intestinal. Se nada disso funcionar, então é a vez do transplante fecal.</a:t>
            </a:r>
          </a:p>
          <a:p>
            <a:pPr algn="just">
              <a:spcAft>
                <a:spcPts val="1200"/>
              </a:spcAft>
            </a:pPr>
            <a:r>
              <a:rPr lang="pt-BR" sz="1600" dirty="0">
                <a:solidFill>
                  <a:srgbClr val="0D0D0D"/>
                </a:solidFill>
                <a:latin typeface="PT Serif" panose="020A0603040505020204" pitchFamily="18" charset="77"/>
              </a:rPr>
              <a:t>O transplante pode ser realizado por convênio e pelo SUS.</a:t>
            </a:r>
            <a:endParaRPr lang="pt-BR" sz="1600" dirty="0">
              <a:latin typeface="+mn-lt"/>
            </a:endParaRPr>
          </a:p>
        </p:txBody>
      </p:sp>
      <p:sp>
        <p:nvSpPr>
          <p:cNvPr id="6" name="Rectangle 5">
            <a:extLst>
              <a:ext uri="{FF2B5EF4-FFF2-40B4-BE49-F238E27FC236}">
                <a16:creationId xmlns:a16="http://schemas.microsoft.com/office/drawing/2014/main" id="{C7C07F44-AEB6-5443-8721-202995189E1B}"/>
              </a:ext>
            </a:extLst>
          </p:cNvPr>
          <p:cNvSpPr/>
          <p:nvPr/>
        </p:nvSpPr>
        <p:spPr>
          <a:xfrm>
            <a:off x="11126971" y="3528095"/>
            <a:ext cx="1664180" cy="1938992"/>
          </a:xfrm>
          <a:prstGeom prst="rect">
            <a:avLst/>
          </a:prstGeom>
          <a:solidFill>
            <a:schemeClr val="accent4">
              <a:lumMod val="40000"/>
              <a:lumOff val="60000"/>
            </a:schemeClr>
          </a:solidFill>
        </p:spPr>
        <p:txBody>
          <a:bodyPr wrap="square">
            <a:spAutoFit/>
          </a:bodyPr>
          <a:lstStyle/>
          <a:p>
            <a:r>
              <a:rPr lang="pt-BR" sz="1200" dirty="0">
                <a:hlinkClick r:id="rId4"/>
              </a:rPr>
              <a:t>Veja:</a:t>
            </a:r>
            <a:r>
              <a:rPr lang="pt-BR" sz="1200" dirty="0"/>
              <a:t> </a:t>
            </a:r>
            <a:r>
              <a:rPr lang="en-US" sz="1200" dirty="0"/>
              <a:t>Hospital da Rede </a:t>
            </a:r>
            <a:r>
              <a:rPr lang="en-US" sz="1200" dirty="0" err="1"/>
              <a:t>Ebserh</a:t>
            </a:r>
            <a:endParaRPr lang="en-US" sz="1200" dirty="0"/>
          </a:p>
          <a:p>
            <a:r>
              <a:rPr lang="pt-BR" sz="1200" dirty="0">
                <a:hlinkClick r:id="rId4"/>
              </a:rPr>
              <a:t> http://www.ebserh.gov.br/noticias/201912101311-hospital-da-rede-ebserh-no-espirito-santo-passa-realizar-transplante-fecal</a:t>
            </a:r>
            <a:r>
              <a:rPr lang="pt-BR" sz="1200" dirty="0"/>
              <a:t> </a:t>
            </a:r>
          </a:p>
        </p:txBody>
      </p:sp>
      <p:sp>
        <p:nvSpPr>
          <p:cNvPr id="15" name="Rectangle 14">
            <a:extLst>
              <a:ext uri="{FF2B5EF4-FFF2-40B4-BE49-F238E27FC236}">
                <a16:creationId xmlns:a16="http://schemas.microsoft.com/office/drawing/2014/main" id="{E39FE179-D8FC-A241-90DB-73DEAD35072B}"/>
              </a:ext>
            </a:extLst>
          </p:cNvPr>
          <p:cNvSpPr/>
          <p:nvPr/>
        </p:nvSpPr>
        <p:spPr>
          <a:xfrm>
            <a:off x="149109" y="1499146"/>
            <a:ext cx="5423685" cy="2954655"/>
          </a:xfrm>
          <a:prstGeom prst="rect">
            <a:avLst/>
          </a:prstGeom>
          <a:solidFill>
            <a:schemeClr val="accent4">
              <a:lumMod val="20000"/>
              <a:lumOff val="80000"/>
            </a:schemeClr>
          </a:solidFill>
          <a:ln>
            <a:solidFill>
              <a:schemeClr val="accent4">
                <a:lumMod val="50000"/>
              </a:schemeClr>
            </a:solidFill>
          </a:ln>
        </p:spPr>
        <p:txBody>
          <a:bodyPr wrap="square">
            <a:spAutoFit/>
          </a:bodyPr>
          <a:lstStyle/>
          <a:p>
            <a:pPr algn="just">
              <a:spcAft>
                <a:spcPts val="600"/>
              </a:spcAft>
            </a:pPr>
            <a:r>
              <a:rPr lang="pt-BR" sz="1600" b="1" u="sng" dirty="0">
                <a:solidFill>
                  <a:srgbClr val="333333"/>
                </a:solidFill>
                <a:latin typeface="+mn-lt"/>
              </a:rPr>
              <a:t>Conceito Inicial</a:t>
            </a:r>
            <a:r>
              <a:rPr lang="pt-BR" sz="1600" b="1" dirty="0">
                <a:solidFill>
                  <a:srgbClr val="333333"/>
                </a:solidFill>
                <a:latin typeface="+mn-lt"/>
              </a:rPr>
              <a:t>: </a:t>
            </a:r>
            <a:r>
              <a:rPr lang="pt-BR" sz="1600" dirty="0">
                <a:solidFill>
                  <a:srgbClr val="333333"/>
                </a:solidFill>
                <a:latin typeface="+mn-lt"/>
              </a:rPr>
              <a:t>O </a:t>
            </a:r>
            <a:r>
              <a:rPr lang="pt-BR" sz="1600" b="1" dirty="0">
                <a:solidFill>
                  <a:srgbClr val="333333"/>
                </a:solidFill>
                <a:latin typeface="+mn-lt"/>
              </a:rPr>
              <a:t>transplante da</a:t>
            </a:r>
            <a:r>
              <a:rPr lang="pt-BR" sz="1600" b="1" dirty="0">
                <a:latin typeface="+mn-lt"/>
              </a:rPr>
              <a:t> </a:t>
            </a:r>
            <a:r>
              <a:rPr lang="pt-BR" sz="1600" b="1" dirty="0">
                <a:solidFill>
                  <a:srgbClr val="333333"/>
                </a:solidFill>
                <a:latin typeface="+mn-lt"/>
              </a:rPr>
              <a:t>microbiota fecal </a:t>
            </a:r>
            <a:r>
              <a:rPr lang="pt-BR" sz="1600" dirty="0">
                <a:solidFill>
                  <a:srgbClr val="333333"/>
                </a:solidFill>
                <a:latin typeface="+mn-lt"/>
              </a:rPr>
              <a:t>surgiu como uma alternativa para pessoas que, devido ao uso de antibióticos, sofreram preda de sua microbiota normal, ou seja, entraram num estado chamado </a:t>
            </a:r>
            <a:r>
              <a:rPr lang="pt-BR" sz="1600" b="1" dirty="0">
                <a:solidFill>
                  <a:srgbClr val="0432FF"/>
                </a:solidFill>
                <a:latin typeface="+mn-lt"/>
              </a:rPr>
              <a:t>disbiose</a:t>
            </a:r>
            <a:r>
              <a:rPr lang="pt-BR" sz="1600" dirty="0">
                <a:solidFill>
                  <a:srgbClr val="0432FF"/>
                </a:solidFill>
                <a:latin typeface="+mn-lt"/>
              </a:rPr>
              <a:t> </a:t>
            </a:r>
            <a:r>
              <a:rPr lang="pt-BR" sz="1600" b="1" dirty="0">
                <a:solidFill>
                  <a:srgbClr val="0432FF"/>
                </a:solidFill>
                <a:latin typeface="+mn-lt"/>
              </a:rPr>
              <a:t>intestinal</a:t>
            </a:r>
            <a:r>
              <a:rPr lang="pt-BR" sz="1600" dirty="0">
                <a:solidFill>
                  <a:srgbClr val="0432FF"/>
                </a:solidFill>
                <a:latin typeface="+mn-lt"/>
              </a:rPr>
              <a:t>. </a:t>
            </a:r>
          </a:p>
          <a:p>
            <a:pPr algn="just">
              <a:spcAft>
                <a:spcPts val="600"/>
              </a:spcAft>
            </a:pPr>
            <a:r>
              <a:rPr lang="pt-BR" sz="1600" dirty="0">
                <a:latin typeface="+mn-lt"/>
              </a:rPr>
              <a:t>Este desequilíbrio da microbiota bacteriana intestinal reduz a capacidade de absorção de nutrientes e causa carência de vitaminas.</a:t>
            </a:r>
          </a:p>
          <a:p>
            <a:pPr algn="just">
              <a:spcAft>
                <a:spcPts val="600"/>
              </a:spcAft>
            </a:pPr>
            <a:r>
              <a:rPr lang="pt-BR" sz="1600" dirty="0">
                <a:latin typeface="+mn-lt"/>
              </a:rPr>
              <a:t>O Transplante da microbiota fecal de uma pessoa sadia para a pessoa em disbiose promove a restauração de sua microbiota fecal e devolve sua qualidade de vida.</a:t>
            </a:r>
          </a:p>
        </p:txBody>
      </p:sp>
      <p:sp>
        <p:nvSpPr>
          <p:cNvPr id="16" name="Rectangle 15">
            <a:extLst>
              <a:ext uri="{FF2B5EF4-FFF2-40B4-BE49-F238E27FC236}">
                <a16:creationId xmlns:a16="http://schemas.microsoft.com/office/drawing/2014/main" id="{51A8ED0E-EA88-A14B-AA17-5AD0902E878D}"/>
              </a:ext>
            </a:extLst>
          </p:cNvPr>
          <p:cNvSpPr/>
          <p:nvPr/>
        </p:nvSpPr>
        <p:spPr>
          <a:xfrm>
            <a:off x="149108" y="4587814"/>
            <a:ext cx="5697296" cy="4508927"/>
          </a:xfrm>
          <a:prstGeom prst="rect">
            <a:avLst/>
          </a:prstGeom>
          <a:solidFill>
            <a:schemeClr val="accent4">
              <a:lumMod val="20000"/>
              <a:lumOff val="80000"/>
            </a:schemeClr>
          </a:solidFill>
          <a:ln>
            <a:solidFill>
              <a:schemeClr val="accent4">
                <a:lumMod val="50000"/>
              </a:schemeClr>
            </a:solidFill>
          </a:ln>
        </p:spPr>
        <p:txBody>
          <a:bodyPr wrap="square">
            <a:spAutoFit/>
          </a:bodyPr>
          <a:lstStyle/>
          <a:p>
            <a:pPr algn="just">
              <a:spcAft>
                <a:spcPts val="600"/>
              </a:spcAft>
            </a:pPr>
            <a:r>
              <a:rPr lang="pt-BR" sz="1600" b="1" u="sng" dirty="0">
                <a:solidFill>
                  <a:srgbClr val="333333"/>
                </a:solidFill>
                <a:latin typeface="+mn-lt"/>
              </a:rPr>
              <a:t>Atualmente</a:t>
            </a:r>
            <a:r>
              <a:rPr lang="pt-BR" sz="1600" b="1" dirty="0">
                <a:solidFill>
                  <a:srgbClr val="333333"/>
                </a:solidFill>
                <a:latin typeface="+mn-lt"/>
              </a:rPr>
              <a:t> : </a:t>
            </a:r>
          </a:p>
          <a:p>
            <a:pPr algn="just">
              <a:spcAft>
                <a:spcPts val="600"/>
              </a:spcAft>
            </a:pPr>
            <a:r>
              <a:rPr lang="pt-BR" sz="1600" b="1" dirty="0">
                <a:solidFill>
                  <a:srgbClr val="333333"/>
                </a:solidFill>
                <a:latin typeface="+mn-lt"/>
              </a:rPr>
              <a:t>Já está sendo realizada: </a:t>
            </a:r>
          </a:p>
          <a:p>
            <a:pPr marL="285750" indent="-285750" algn="just">
              <a:spcAft>
                <a:spcPts val="600"/>
              </a:spcAft>
              <a:buFontTx/>
              <a:buChar char="-"/>
            </a:pPr>
            <a:r>
              <a:rPr lang="pt-BR" sz="1600" dirty="0">
                <a:solidFill>
                  <a:srgbClr val="333333"/>
                </a:solidFill>
                <a:latin typeface="+mn-lt"/>
              </a:rPr>
              <a:t>Tratamento de Recuperação da microbiota intestinal visando conter</a:t>
            </a:r>
            <a:r>
              <a:rPr lang="pt-BR" sz="1600" b="1" dirty="0">
                <a:solidFill>
                  <a:srgbClr val="333333"/>
                </a:solidFill>
                <a:latin typeface="+mn-lt"/>
              </a:rPr>
              <a:t> </a:t>
            </a:r>
            <a:r>
              <a:rPr lang="pt-BR" sz="1600" dirty="0">
                <a:solidFill>
                  <a:srgbClr val="333333"/>
                </a:solidFill>
                <a:latin typeface="+mn-lt"/>
              </a:rPr>
              <a:t>infecções contra </a:t>
            </a:r>
            <a:r>
              <a:rPr lang="pt-BR" sz="1600" i="1" dirty="0">
                <a:solidFill>
                  <a:srgbClr val="333333"/>
                </a:solidFill>
                <a:latin typeface="+mn-lt"/>
              </a:rPr>
              <a:t>Clostridium difficile </a:t>
            </a:r>
            <a:r>
              <a:rPr lang="pt-BR" sz="1600" dirty="0">
                <a:solidFill>
                  <a:srgbClr val="333333"/>
                </a:solidFill>
                <a:latin typeface="+mn-lt"/>
              </a:rPr>
              <a:t>que surge após antibióticoterapia.</a:t>
            </a:r>
          </a:p>
          <a:p>
            <a:pPr algn="just">
              <a:spcAft>
                <a:spcPts val="600"/>
              </a:spcAft>
            </a:pPr>
            <a:endParaRPr lang="pt-BR" sz="800" b="1" u="sng" dirty="0">
              <a:solidFill>
                <a:srgbClr val="333333"/>
              </a:solidFill>
              <a:latin typeface="+mn-lt"/>
            </a:endParaRPr>
          </a:p>
          <a:p>
            <a:pPr algn="just">
              <a:spcAft>
                <a:spcPts val="600"/>
              </a:spcAft>
            </a:pPr>
            <a:r>
              <a:rPr lang="pt-BR" sz="1600" b="1" dirty="0">
                <a:solidFill>
                  <a:srgbClr val="333333"/>
                </a:solidFill>
                <a:latin typeface="+mn-lt"/>
              </a:rPr>
              <a:t>Estão em Fase de pesquisas, com diferentes graus de avanços:</a:t>
            </a:r>
          </a:p>
          <a:p>
            <a:pPr marL="285750" indent="-285750" algn="just">
              <a:spcAft>
                <a:spcPts val="600"/>
              </a:spcAft>
              <a:buFontTx/>
              <a:buChar char="-"/>
            </a:pPr>
            <a:r>
              <a:rPr lang="pt-BR" sz="1600" dirty="0">
                <a:solidFill>
                  <a:srgbClr val="333333"/>
                </a:solidFill>
                <a:latin typeface="+mn-lt"/>
              </a:rPr>
              <a:t>Tratamento de Obesidade,</a:t>
            </a:r>
          </a:p>
          <a:p>
            <a:pPr marL="285750" indent="-285750" algn="just">
              <a:spcAft>
                <a:spcPts val="600"/>
              </a:spcAft>
              <a:buFontTx/>
              <a:buChar char="-"/>
            </a:pPr>
            <a:r>
              <a:rPr lang="pt-BR" sz="1600" dirty="0">
                <a:solidFill>
                  <a:srgbClr val="333333"/>
                </a:solidFill>
                <a:latin typeface="+mn-lt"/>
              </a:rPr>
              <a:t>Tratamento de Diabetes, </a:t>
            </a:r>
          </a:p>
          <a:p>
            <a:pPr marL="285750" indent="-285750" algn="just">
              <a:spcAft>
                <a:spcPts val="600"/>
              </a:spcAft>
              <a:buFontTx/>
              <a:buChar char="-"/>
            </a:pPr>
            <a:r>
              <a:rPr lang="pt-BR" sz="1600" dirty="0">
                <a:solidFill>
                  <a:srgbClr val="333333"/>
                </a:solidFill>
                <a:latin typeface="+mn-lt"/>
              </a:rPr>
              <a:t>Tratamento de Depressão, </a:t>
            </a:r>
          </a:p>
          <a:p>
            <a:pPr marL="285750" indent="-285750" algn="just">
              <a:spcAft>
                <a:spcPts val="600"/>
              </a:spcAft>
              <a:buFontTx/>
              <a:buChar char="-"/>
            </a:pPr>
            <a:r>
              <a:rPr lang="pt-BR" sz="1600" dirty="0">
                <a:solidFill>
                  <a:srgbClr val="333333"/>
                </a:solidFill>
                <a:latin typeface="+mn-lt"/>
              </a:rPr>
              <a:t>Aumento de Longevidade, </a:t>
            </a:r>
          </a:p>
          <a:p>
            <a:pPr marL="285750" indent="-285750" algn="just">
              <a:spcAft>
                <a:spcPts val="600"/>
              </a:spcAft>
              <a:buFontTx/>
              <a:buChar char="-"/>
            </a:pPr>
            <a:r>
              <a:rPr lang="pt-BR" sz="1600" dirty="0">
                <a:solidFill>
                  <a:srgbClr val="333333"/>
                </a:solidFill>
                <a:latin typeface="+mn-lt"/>
              </a:rPr>
              <a:t>Restauração geral da saúde promovida por: </a:t>
            </a:r>
          </a:p>
          <a:p>
            <a:pPr algn="just">
              <a:spcAft>
                <a:spcPts val="600"/>
              </a:spcAft>
            </a:pPr>
            <a:r>
              <a:rPr lang="pt-BR" sz="1600" dirty="0">
                <a:solidFill>
                  <a:srgbClr val="333333"/>
                </a:solidFill>
                <a:latin typeface="+mn-lt"/>
              </a:rPr>
              <a:t>      - infecções microbianas,</a:t>
            </a:r>
          </a:p>
          <a:p>
            <a:pPr algn="just">
              <a:spcAft>
                <a:spcPts val="600"/>
              </a:spcAft>
            </a:pPr>
            <a:r>
              <a:rPr lang="pt-BR" sz="1600" dirty="0">
                <a:solidFill>
                  <a:srgbClr val="333333"/>
                </a:solidFill>
                <a:latin typeface="+mn-lt"/>
              </a:rPr>
              <a:t>      - disfunções metabólicas em geral.</a:t>
            </a:r>
          </a:p>
        </p:txBody>
      </p:sp>
      <p:sp>
        <p:nvSpPr>
          <p:cNvPr id="17" name="Rectangle 16">
            <a:extLst>
              <a:ext uri="{FF2B5EF4-FFF2-40B4-BE49-F238E27FC236}">
                <a16:creationId xmlns:a16="http://schemas.microsoft.com/office/drawing/2014/main" id="{98112BE1-6B14-6444-AFF7-BDD62FA85F3C}"/>
              </a:ext>
            </a:extLst>
          </p:cNvPr>
          <p:cNvSpPr/>
          <p:nvPr/>
        </p:nvSpPr>
        <p:spPr>
          <a:xfrm>
            <a:off x="6112658" y="5829355"/>
            <a:ext cx="4896422" cy="2985433"/>
          </a:xfrm>
          <a:prstGeom prst="rect">
            <a:avLst/>
          </a:prstGeom>
          <a:solidFill>
            <a:schemeClr val="accent2">
              <a:lumMod val="20000"/>
              <a:lumOff val="80000"/>
            </a:schemeClr>
          </a:solidFill>
          <a:ln w="38100">
            <a:solidFill>
              <a:schemeClr val="accent1">
                <a:lumMod val="60000"/>
                <a:lumOff val="40000"/>
              </a:schemeClr>
            </a:solidFill>
          </a:ln>
        </p:spPr>
        <p:txBody>
          <a:bodyPr wrap="square">
            <a:spAutoFit/>
          </a:bodyPr>
          <a:lstStyle/>
          <a:p>
            <a:pPr algn="just">
              <a:spcAft>
                <a:spcPts val="600"/>
              </a:spcAft>
            </a:pPr>
            <a:r>
              <a:rPr lang="pt-BR" sz="1400" b="1" u="sng" dirty="0">
                <a:solidFill>
                  <a:srgbClr val="333333"/>
                </a:solidFill>
                <a:latin typeface="+mn-lt"/>
              </a:rPr>
              <a:t>Surge a Nova Proposta Terapêutica – Guardar a própria Microbiota</a:t>
            </a:r>
            <a:r>
              <a:rPr lang="pt-BR" sz="1400" b="1" dirty="0">
                <a:solidFill>
                  <a:srgbClr val="333333"/>
                </a:solidFill>
                <a:latin typeface="+mn-lt"/>
              </a:rPr>
              <a:t>:</a:t>
            </a:r>
          </a:p>
          <a:p>
            <a:pPr algn="just">
              <a:spcAft>
                <a:spcPts val="600"/>
              </a:spcAft>
            </a:pPr>
            <a:r>
              <a:rPr lang="pt-BR" sz="1400" dirty="0">
                <a:solidFill>
                  <a:srgbClr val="333333"/>
                </a:solidFill>
                <a:latin typeface="+mn-lt"/>
              </a:rPr>
              <a:t>Surge a ideia de a pessoa, quando está vivenciando boa qualidade de vida, envie a um Laboratório credenciado  uma amostra de sua própria microbiota.</a:t>
            </a:r>
          </a:p>
          <a:p>
            <a:pPr algn="just">
              <a:spcAft>
                <a:spcPts val="600"/>
              </a:spcAft>
            </a:pPr>
            <a:r>
              <a:rPr lang="pt-BR" sz="1400" dirty="0">
                <a:solidFill>
                  <a:srgbClr val="333333"/>
                </a:solidFill>
                <a:latin typeface="+mn-lt"/>
              </a:rPr>
              <a:t>O Laboratório, a púrica a microbiota e a mantem estocada e, no futuro, quando necessário, a pessoa solicita ao Laboratório uma amostra e toma capsulas de sua própria microbiota. Assim, recupera sua microbiota normal dos tempos em que esta estava sadia.</a:t>
            </a:r>
          </a:p>
          <a:p>
            <a:pPr algn="just">
              <a:spcAft>
                <a:spcPts val="600"/>
              </a:spcAft>
            </a:pPr>
            <a:r>
              <a:rPr lang="pt-BR" sz="1400" dirty="0">
                <a:solidFill>
                  <a:srgbClr val="333333"/>
                </a:solidFill>
                <a:latin typeface="+mn-lt"/>
              </a:rPr>
              <a:t>Este procedimento poderá restaurar sua saúde, qualidade de vida e até promover o REJUVENESCIMENTO.</a:t>
            </a:r>
          </a:p>
        </p:txBody>
      </p:sp>
      <p:sp>
        <p:nvSpPr>
          <p:cNvPr id="18" name="TextBox 17">
            <a:extLst>
              <a:ext uri="{FF2B5EF4-FFF2-40B4-BE49-F238E27FC236}">
                <a16:creationId xmlns:a16="http://schemas.microsoft.com/office/drawing/2014/main" id="{8F17696B-BB84-4B42-8EA0-FD11483F4E1F}"/>
              </a:ext>
            </a:extLst>
          </p:cNvPr>
          <p:cNvSpPr txBox="1"/>
          <p:nvPr/>
        </p:nvSpPr>
        <p:spPr>
          <a:xfrm rot="21184126">
            <a:off x="9721469" y="8820258"/>
            <a:ext cx="3100273" cy="610424"/>
          </a:xfrm>
          <a:prstGeom prst="rect">
            <a:avLst/>
          </a:prstGeom>
          <a:solidFill>
            <a:schemeClr val="accent3">
              <a:lumMod val="20000"/>
              <a:lumOff val="80000"/>
            </a:schemeClr>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600"/>
              </a:spcBef>
              <a:buClrTx/>
              <a:buSzTx/>
              <a:tabLst/>
            </a:pPr>
            <a:r>
              <a:rPr lang="pt-BR" sz="1400" u="sng" dirty="0">
                <a:latin typeface="Cavolini" panose="03000502040302020204" pitchFamily="66" charset="0"/>
                <a:cs typeface="Cavolini" panose="03000502040302020204" pitchFamily="66" charset="0"/>
              </a:rPr>
              <a:t>Convite</a:t>
            </a:r>
            <a:r>
              <a:rPr lang="pt-BR" sz="1400" dirty="0">
                <a:latin typeface="Cavolini" panose="03000502040302020204" pitchFamily="66" charset="0"/>
                <a:cs typeface="Cavolini" panose="03000502040302020204" pitchFamily="66" charset="0"/>
              </a:rPr>
              <a:t>: Procure mais atualizações sobre este Tema.</a:t>
            </a:r>
          </a:p>
        </p:txBody>
      </p:sp>
      <p:pic>
        <p:nvPicPr>
          <p:cNvPr id="8" name="Picture 7">
            <a:extLst>
              <a:ext uri="{FF2B5EF4-FFF2-40B4-BE49-F238E27FC236}">
                <a16:creationId xmlns:a16="http://schemas.microsoft.com/office/drawing/2014/main" id="{15035B97-03CE-9540-8C4C-F4E8914BA1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850" y="5856483"/>
            <a:ext cx="1664180" cy="2668145"/>
          </a:xfrm>
          <a:prstGeom prst="rect">
            <a:avLst/>
          </a:prstGeom>
        </p:spPr>
      </p:pic>
    </p:spTree>
    <p:extLst>
      <p:ext uri="{BB962C8B-B14F-4D97-AF65-F5344CB8AC3E}">
        <p14:creationId xmlns:p14="http://schemas.microsoft.com/office/powerpoint/2010/main" val="39814828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37" name="4.2. Indústria Química:…"/>
          <p:cNvSpPr txBox="1"/>
          <p:nvPr/>
        </p:nvSpPr>
        <p:spPr>
          <a:xfrm>
            <a:off x="149111" y="849296"/>
            <a:ext cx="7544431" cy="743174"/>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39394" algn="l" defTabSz="914400" hangingPunct="1">
              <a:lnSpc>
                <a:spcPct val="90000"/>
              </a:lnSpc>
              <a:spcBef>
                <a:spcPts val="400"/>
              </a:spcBef>
              <a:defRPr sz="1800">
                <a:uFill>
                  <a:solidFill>
                    <a:srgbClr val="FF2600"/>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cs typeface="+mn-cs"/>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j-ea"/>
                <a:ea typeface="+mj-ea"/>
                <a:cs typeface="+mn-cs"/>
              </a:rPr>
              <a:t>Bacteriófagos </a:t>
            </a:r>
            <a:r>
              <a:rPr lang="pt-BR" sz="2000" kern="1200" dirty="0">
                <a:solidFill>
                  <a:schemeClr val="tx1"/>
                </a:solidFill>
                <a:uFill>
                  <a:solidFill>
                    <a:srgbClr val="99403D"/>
                  </a:solidFill>
                </a:uFill>
                <a:latin typeface="+mj-ea"/>
                <a:ea typeface="+mj-ea"/>
                <a:cs typeface="+mn-cs"/>
              </a:rPr>
              <a:t>e</a:t>
            </a:r>
            <a:r>
              <a:rPr lang="pt-BR" sz="2000" b="1" kern="1200" dirty="0">
                <a:solidFill>
                  <a:schemeClr val="tx1"/>
                </a:solidFill>
                <a:uFill>
                  <a:solidFill>
                    <a:srgbClr val="99403D"/>
                  </a:solidFill>
                </a:uFill>
                <a:latin typeface="+mj-ea"/>
                <a:ea typeface="+mj-ea"/>
                <a:cs typeface="+mn-cs"/>
              </a:rPr>
              <a:t> Fagoterapia</a:t>
            </a:r>
          </a:p>
          <a:p>
            <a:pPr algn="l" defTabSz="914400" hangingPunct="1">
              <a:lnSpc>
                <a:spcPct val="90000"/>
              </a:lnSpc>
              <a:spcBef>
                <a:spcPts val="400"/>
              </a:spcBef>
              <a:defRPr sz="1800" b="1">
                <a:uFill>
                  <a:solidFill>
                    <a:srgbClr val="FF2600"/>
                  </a:solidFill>
                </a:uFill>
                <a:latin typeface="Calibri"/>
                <a:ea typeface="Calibri"/>
                <a:cs typeface="Calibri"/>
                <a:sym typeface="Calibri"/>
              </a:defRPr>
            </a:pPr>
            <a:endParaRPr lang="pt-BR" kern="1200" dirty="0">
              <a:solidFill>
                <a:schemeClr val="tx1"/>
              </a:solidFill>
              <a:uFill>
                <a:solidFill>
                  <a:srgbClr val="FF2600"/>
                </a:solidFill>
              </a:uFill>
              <a:latin typeface="+mn-lt"/>
              <a:ea typeface="+mn-ea"/>
              <a:cs typeface="+mn-cs"/>
            </a:endParaRP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149111" y="158967"/>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Industria Farmacêutica</a:t>
            </a:r>
            <a:endParaRPr lang="pt-BR" sz="24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9" name="Bacteriófagos">
            <a:extLst>
              <a:ext uri="{FF2B5EF4-FFF2-40B4-BE49-F238E27FC236}">
                <a16:creationId xmlns:a16="http://schemas.microsoft.com/office/drawing/2014/main" id="{E3C42D3B-46FC-6C48-99F3-EC356686CD9C}"/>
              </a:ext>
            </a:extLst>
          </p:cNvPr>
          <p:cNvSpPr txBox="1"/>
          <p:nvPr/>
        </p:nvSpPr>
        <p:spPr>
          <a:xfrm>
            <a:off x="149111" y="1700578"/>
            <a:ext cx="3819956" cy="518091"/>
          </a:xfrm>
          <a:prstGeom prst="rect">
            <a:avLst/>
          </a:prstGeom>
          <a:solidFill>
            <a:srgbClr val="76D6FF">
              <a:alpha val="7303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457200" indent="-457200" algn="l" defTabSz="449580">
              <a:spcBef>
                <a:spcPts val="400"/>
              </a:spcBef>
              <a:defRPr sz="2700" b="1">
                <a:uFill>
                  <a:solidFill>
                    <a:srgbClr val="99403D"/>
                  </a:solidFill>
                </a:uFill>
                <a:latin typeface="Calibri"/>
                <a:ea typeface="Calibri"/>
                <a:cs typeface="Calibri"/>
                <a:sym typeface="Calibri"/>
              </a:defRPr>
            </a:lvl1pPr>
          </a:lstStyle>
          <a:p>
            <a:pPr>
              <a:defRPr b="0"/>
            </a:pPr>
            <a:r>
              <a:rPr lang="pt-BR" b="1" dirty="0"/>
              <a:t>O que são </a:t>
            </a:r>
            <a:r>
              <a:rPr b="1" dirty="0"/>
              <a:t>Bacteriófagos</a:t>
            </a:r>
            <a:r>
              <a:rPr lang="pt-BR" b="1" dirty="0"/>
              <a:t> ?</a:t>
            </a:r>
            <a:endParaRPr b="1" dirty="0"/>
          </a:p>
        </p:txBody>
      </p:sp>
      <p:sp>
        <p:nvSpPr>
          <p:cNvPr id="11" name="TextBox 10">
            <a:extLst>
              <a:ext uri="{FF2B5EF4-FFF2-40B4-BE49-F238E27FC236}">
                <a16:creationId xmlns:a16="http://schemas.microsoft.com/office/drawing/2014/main" id="{CF39D5DD-5A1E-6A4D-A725-C8B6F14BB5F9}"/>
              </a:ext>
            </a:extLst>
          </p:cNvPr>
          <p:cNvSpPr txBox="1"/>
          <p:nvPr/>
        </p:nvSpPr>
        <p:spPr>
          <a:xfrm>
            <a:off x="4867770" y="4869866"/>
            <a:ext cx="7794318" cy="425757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p:txBody>
      </p:sp>
      <p:sp>
        <p:nvSpPr>
          <p:cNvPr id="13" name="TextBox 12">
            <a:extLst>
              <a:ext uri="{FF2B5EF4-FFF2-40B4-BE49-F238E27FC236}">
                <a16:creationId xmlns:a16="http://schemas.microsoft.com/office/drawing/2014/main" id="{03BFA25D-22C2-7D41-BFD8-61C8AF3355D1}"/>
              </a:ext>
            </a:extLst>
          </p:cNvPr>
          <p:cNvSpPr txBox="1"/>
          <p:nvPr/>
        </p:nvSpPr>
        <p:spPr>
          <a:xfrm>
            <a:off x="201355" y="2577195"/>
            <a:ext cx="4590005" cy="6565900"/>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0"/>
              </a:spcAft>
              <a:buClrTx/>
              <a:buSzTx/>
              <a:tabLst/>
            </a:pPr>
            <a:r>
              <a:rPr lang="pt-BR" sz="1600" b="1" dirty="0"/>
              <a:t>VÍRUS</a:t>
            </a:r>
            <a:r>
              <a:rPr lang="pt-BR" sz="1600" dirty="0"/>
              <a:t>:</a:t>
            </a:r>
          </a:p>
          <a:p>
            <a:pPr algn="just"/>
            <a:r>
              <a:rPr lang="pt-BR" sz="1600" dirty="0"/>
              <a:t>Todos os VIRUS necessitam de células hospedeiras para permitir sua replicação nas mesmas. Seu material genético pode ser DNA ou RNA de fita simples ou dupla.</a:t>
            </a:r>
          </a:p>
          <a:p>
            <a:pPr algn="just"/>
            <a:endParaRPr lang="pt-BR" sz="1600" dirty="0"/>
          </a:p>
          <a:p>
            <a:pPr marR="0" algn="just" defTabSz="584200" rtl="0" fontAlgn="auto" latinLnBrk="0" hangingPunct="0">
              <a:lnSpc>
                <a:spcPct val="100000"/>
              </a:lnSpc>
              <a:spcBef>
                <a:spcPts val="0"/>
              </a:spcBef>
              <a:spcAft>
                <a:spcPts val="0"/>
              </a:spcAft>
              <a:buClrTx/>
              <a:buSzTx/>
              <a:tabLst/>
            </a:pPr>
            <a:r>
              <a:rPr lang="pt-BR" sz="1600" b="1" dirty="0"/>
              <a:t>FAGOS</a:t>
            </a:r>
            <a:r>
              <a:rPr lang="pt-BR" sz="1600" dirty="0"/>
              <a:t>:</a:t>
            </a:r>
          </a:p>
          <a:p>
            <a:pPr algn="just">
              <a:spcAft>
                <a:spcPts val="600"/>
              </a:spcAft>
            </a:pPr>
            <a:r>
              <a:rPr lang="pt-BR" sz="1600" dirty="0"/>
              <a:t>Os bacteriófagos (FAGOS) são vírus de bactérias. </a:t>
            </a:r>
          </a:p>
          <a:p>
            <a:pPr algn="just">
              <a:spcAft>
                <a:spcPts val="600"/>
              </a:spcAft>
            </a:pPr>
            <a:r>
              <a:rPr lang="pt-BR" sz="1600" dirty="0"/>
              <a:t>Quando um vírus adentra uma célula bacteriana, podem ocorrer 2 possibilidades:</a:t>
            </a:r>
          </a:p>
          <a:p>
            <a:pPr marL="285750" indent="-285750" algn="just">
              <a:spcAft>
                <a:spcPts val="600"/>
              </a:spcAft>
              <a:buFontTx/>
              <a:buChar char="-"/>
            </a:pPr>
            <a:r>
              <a:rPr lang="pt-BR" sz="1600" u="sng" dirty="0"/>
              <a:t>Ciclo Lítico</a:t>
            </a:r>
            <a:r>
              <a:rPr lang="pt-BR" sz="1600" dirty="0"/>
              <a:t>: o fago interrompe a replicação bacteriana e passa a usar toda maquina bioquímica da bactéria para produzir múltiplas partículas virais; </a:t>
            </a:r>
          </a:p>
          <a:p>
            <a:pPr marL="285750" indent="-285750" algn="just">
              <a:spcAft>
                <a:spcPts val="600"/>
              </a:spcAft>
              <a:buFontTx/>
              <a:buChar char="-"/>
            </a:pPr>
            <a:r>
              <a:rPr lang="pt-BR" sz="1600" u="sng" dirty="0"/>
              <a:t>Ciclo Lisogênico</a:t>
            </a:r>
            <a:r>
              <a:rPr lang="pt-BR" sz="1600" dirty="0"/>
              <a:t>: o material genético do fago é inserido no genoma bacteriano formando um “prófago” e, neste sitio, o genoma fágico fica hospedado durante muitas divisões bacterianas. A bactéria que contém fago em seu genoma é dita que sofreu uma conversão lisogênica. Quando a bactéria é submetida a um estresse (térmico, radiação, químico, </a:t>
            </a:r>
            <a:r>
              <a:rPr lang="pt-BR" sz="1600" dirty="0" err="1"/>
              <a:t>etc</a:t>
            </a:r>
            <a:r>
              <a:rPr lang="pt-BR" sz="1600" dirty="0"/>
              <a:t>) o fago se excisa do genoma e entra em “ciclo lítico.</a:t>
            </a:r>
          </a:p>
        </p:txBody>
      </p:sp>
      <p:pic>
        <p:nvPicPr>
          <p:cNvPr id="14" name="ch7f28.png" descr="ch7f28.png">
            <a:extLst>
              <a:ext uri="{FF2B5EF4-FFF2-40B4-BE49-F238E27FC236}">
                <a16:creationId xmlns:a16="http://schemas.microsoft.com/office/drawing/2014/main" id="{343AB250-189D-2E43-9404-3514C971C2F0}"/>
              </a:ext>
            </a:extLst>
          </p:cNvPr>
          <p:cNvPicPr>
            <a:picLocks noChangeAspect="1"/>
          </p:cNvPicPr>
          <p:nvPr/>
        </p:nvPicPr>
        <p:blipFill>
          <a:blip r:embed="rId2"/>
          <a:stretch>
            <a:fillRect/>
          </a:stretch>
        </p:blipFill>
        <p:spPr>
          <a:xfrm>
            <a:off x="4992714" y="5590868"/>
            <a:ext cx="7544431" cy="3382277"/>
          </a:xfrm>
          <a:prstGeom prst="rect">
            <a:avLst/>
          </a:prstGeom>
          <a:ln w="12700">
            <a:miter lim="400000"/>
          </a:ln>
        </p:spPr>
      </p:pic>
      <p:sp>
        <p:nvSpPr>
          <p:cNvPr id="15" name="Transdução generalizada">
            <a:extLst>
              <a:ext uri="{FF2B5EF4-FFF2-40B4-BE49-F238E27FC236}">
                <a16:creationId xmlns:a16="http://schemas.microsoft.com/office/drawing/2014/main" id="{2FDB60F8-59E6-AA45-B278-A659923FC2A2}"/>
              </a:ext>
            </a:extLst>
          </p:cNvPr>
          <p:cNvSpPr txBox="1"/>
          <p:nvPr/>
        </p:nvSpPr>
        <p:spPr>
          <a:xfrm>
            <a:off x="5105926" y="5090312"/>
            <a:ext cx="2649266" cy="488375"/>
          </a:xfrm>
          <a:prstGeom prst="rect">
            <a:avLst/>
          </a:prstGeom>
          <a:solidFill>
            <a:srgbClr val="FFFFCC"/>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defTabSz="1300480">
              <a:spcBef>
                <a:spcPts val="1400"/>
              </a:spcBef>
              <a:defRPr b="1">
                <a:latin typeface="Arial"/>
                <a:ea typeface="Arial"/>
                <a:cs typeface="Arial"/>
                <a:sym typeface="Arial"/>
              </a:defRPr>
            </a:lvl1pPr>
          </a:lstStyle>
          <a:p>
            <a:r>
              <a:t>Ciclo lítico </a:t>
            </a:r>
          </a:p>
        </p:txBody>
      </p:sp>
      <p:sp>
        <p:nvSpPr>
          <p:cNvPr id="16" name="Transdução especializada">
            <a:extLst>
              <a:ext uri="{FF2B5EF4-FFF2-40B4-BE49-F238E27FC236}">
                <a16:creationId xmlns:a16="http://schemas.microsoft.com/office/drawing/2014/main" id="{BFD5E11D-CC57-0A4F-9CFB-1F7CB2352297}"/>
              </a:ext>
            </a:extLst>
          </p:cNvPr>
          <p:cNvSpPr txBox="1"/>
          <p:nvPr/>
        </p:nvSpPr>
        <p:spPr>
          <a:xfrm>
            <a:off x="9868474" y="5070281"/>
            <a:ext cx="2793614" cy="488375"/>
          </a:xfrm>
          <a:prstGeom prst="rect">
            <a:avLst/>
          </a:prstGeom>
          <a:solidFill>
            <a:srgbClr val="FFFFCC"/>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spcBef>
                <a:spcPts val="1400"/>
              </a:spcBef>
              <a:defRPr b="1">
                <a:latin typeface="Arial"/>
                <a:ea typeface="Arial"/>
                <a:cs typeface="Arial"/>
                <a:sym typeface="Arial"/>
              </a:defRPr>
            </a:lvl1pPr>
          </a:lstStyle>
          <a:p>
            <a:r>
              <a:t>Ciclo lisogênico</a:t>
            </a:r>
          </a:p>
        </p:txBody>
      </p:sp>
      <p:sp>
        <p:nvSpPr>
          <p:cNvPr id="18" name="TextBox 17">
            <a:extLst>
              <a:ext uri="{FF2B5EF4-FFF2-40B4-BE49-F238E27FC236}">
                <a16:creationId xmlns:a16="http://schemas.microsoft.com/office/drawing/2014/main" id="{134E3889-C676-B044-A551-09A20D4D64CE}"/>
              </a:ext>
            </a:extLst>
          </p:cNvPr>
          <p:cNvSpPr txBox="1"/>
          <p:nvPr/>
        </p:nvSpPr>
        <p:spPr>
          <a:xfrm>
            <a:off x="4920173" y="1816842"/>
            <a:ext cx="7616972" cy="2872581"/>
          </a:xfrm>
          <a:prstGeom prst="rect">
            <a:avLst/>
          </a:prstGeom>
          <a:solidFill>
            <a:srgbClr val="E6FFF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p:txBody>
      </p:sp>
      <p:pic>
        <p:nvPicPr>
          <p:cNvPr id="19" name="Image" descr="Image">
            <a:extLst>
              <a:ext uri="{FF2B5EF4-FFF2-40B4-BE49-F238E27FC236}">
                <a16:creationId xmlns:a16="http://schemas.microsoft.com/office/drawing/2014/main" id="{9604D287-9E79-0741-9C81-6FAFC6253879}"/>
              </a:ext>
            </a:extLst>
          </p:cNvPr>
          <p:cNvPicPr>
            <a:picLocks noChangeAspect="1"/>
          </p:cNvPicPr>
          <p:nvPr/>
        </p:nvPicPr>
        <p:blipFill>
          <a:blip r:embed="rId3"/>
          <a:stretch>
            <a:fillRect/>
          </a:stretch>
        </p:blipFill>
        <p:spPr>
          <a:xfrm>
            <a:off x="5162550" y="1964976"/>
            <a:ext cx="4620282" cy="2681752"/>
          </a:xfrm>
          <a:prstGeom prst="rect">
            <a:avLst/>
          </a:prstGeom>
          <a:ln w="12700">
            <a:miter lim="400000"/>
          </a:ln>
        </p:spPr>
      </p:pic>
      <p:sp>
        <p:nvSpPr>
          <p:cNvPr id="20" name="Fago se ligando a superficie da bacteria">
            <a:extLst>
              <a:ext uri="{FF2B5EF4-FFF2-40B4-BE49-F238E27FC236}">
                <a16:creationId xmlns:a16="http://schemas.microsoft.com/office/drawing/2014/main" id="{50BCAC28-40F2-CC45-9F8B-DC81DE378AC6}"/>
              </a:ext>
            </a:extLst>
          </p:cNvPr>
          <p:cNvSpPr txBox="1"/>
          <p:nvPr/>
        </p:nvSpPr>
        <p:spPr>
          <a:xfrm>
            <a:off x="9770049" y="3759476"/>
            <a:ext cx="2274805" cy="841256"/>
          </a:xfrm>
          <a:prstGeom prst="rect">
            <a:avLst/>
          </a:prstGeom>
          <a:solidFill>
            <a:srgbClr val="FFFC79">
              <a:alpha val="15384"/>
            </a:srgbClr>
          </a:solidFill>
          <a:ln w="12700">
            <a:solidFill>
              <a:srgbClr val="76D6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pt-BR" sz="1600" dirty="0"/>
              <a:t>Bacteriófago (Fago) se ligando a superfície de uma bactéria</a:t>
            </a:r>
          </a:p>
        </p:txBody>
      </p:sp>
    </p:spTree>
    <p:extLst>
      <p:ext uri="{BB962C8B-B14F-4D97-AF65-F5344CB8AC3E}">
        <p14:creationId xmlns:p14="http://schemas.microsoft.com/office/powerpoint/2010/main" val="61475893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37" name="4.2. Indústria Química:…"/>
          <p:cNvSpPr txBox="1"/>
          <p:nvPr/>
        </p:nvSpPr>
        <p:spPr>
          <a:xfrm>
            <a:off x="149111" y="849296"/>
            <a:ext cx="7544431" cy="743174"/>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39394" algn="l" defTabSz="914400" hangingPunct="1">
              <a:lnSpc>
                <a:spcPct val="90000"/>
              </a:lnSpc>
              <a:spcBef>
                <a:spcPts val="400"/>
              </a:spcBef>
              <a:defRPr sz="1800">
                <a:uFill>
                  <a:solidFill>
                    <a:srgbClr val="FF2600"/>
                  </a:solidFill>
                </a:uFill>
                <a:latin typeface="Calibri"/>
                <a:ea typeface="Calibri"/>
                <a:cs typeface="Calibri"/>
                <a:sym typeface="Calibri"/>
              </a:defRPr>
            </a:pPr>
            <a:endParaRPr lang="pt-BR" sz="2000" b="1" kern="1200" dirty="0">
              <a:solidFill>
                <a:schemeClr val="tx1"/>
              </a:solidFill>
              <a:uFill>
                <a:solidFill>
                  <a:srgbClr val="99403D"/>
                </a:solidFill>
              </a:uFill>
              <a:latin typeface="+mj-ea"/>
              <a:ea typeface="+mj-ea"/>
              <a:cs typeface="+mn-cs"/>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j-ea"/>
                <a:ea typeface="+mj-ea"/>
                <a:cs typeface="+mn-cs"/>
              </a:rPr>
              <a:t>Bacteriófagos </a:t>
            </a:r>
            <a:r>
              <a:rPr lang="pt-BR" sz="2000" kern="1200" dirty="0">
                <a:solidFill>
                  <a:schemeClr val="tx1"/>
                </a:solidFill>
                <a:uFill>
                  <a:solidFill>
                    <a:srgbClr val="99403D"/>
                  </a:solidFill>
                </a:uFill>
                <a:latin typeface="+mj-ea"/>
                <a:ea typeface="+mj-ea"/>
                <a:cs typeface="+mn-cs"/>
              </a:rPr>
              <a:t>e</a:t>
            </a:r>
            <a:r>
              <a:rPr lang="pt-BR" sz="2000" b="1" kern="1200" dirty="0">
                <a:solidFill>
                  <a:schemeClr val="tx1"/>
                </a:solidFill>
                <a:uFill>
                  <a:solidFill>
                    <a:srgbClr val="99403D"/>
                  </a:solidFill>
                </a:uFill>
                <a:latin typeface="+mj-ea"/>
                <a:ea typeface="+mj-ea"/>
                <a:cs typeface="+mn-cs"/>
              </a:rPr>
              <a:t> Fagoterapia</a:t>
            </a:r>
          </a:p>
          <a:p>
            <a:pPr algn="l" defTabSz="914400" hangingPunct="1">
              <a:lnSpc>
                <a:spcPct val="90000"/>
              </a:lnSpc>
              <a:spcBef>
                <a:spcPts val="400"/>
              </a:spcBef>
              <a:defRPr sz="1800" b="1">
                <a:uFill>
                  <a:solidFill>
                    <a:srgbClr val="FF2600"/>
                  </a:solidFill>
                </a:uFill>
                <a:latin typeface="Calibri"/>
                <a:ea typeface="Calibri"/>
                <a:cs typeface="Calibri"/>
                <a:sym typeface="Calibri"/>
              </a:defRPr>
            </a:pPr>
            <a:endParaRPr lang="pt-BR" kern="1200" dirty="0">
              <a:solidFill>
                <a:schemeClr val="tx1"/>
              </a:solidFill>
              <a:uFill>
                <a:solidFill>
                  <a:srgbClr val="FF2600"/>
                </a:solidFill>
              </a:uFill>
              <a:latin typeface="+mn-lt"/>
              <a:ea typeface="+mn-ea"/>
              <a:cs typeface="+mn-cs"/>
            </a:endParaRP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149111" y="158967"/>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Industria Farmacêutica</a:t>
            </a:r>
            <a:endParaRPr lang="pt-BR" sz="24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9" name="Bacteriófagos">
            <a:extLst>
              <a:ext uri="{FF2B5EF4-FFF2-40B4-BE49-F238E27FC236}">
                <a16:creationId xmlns:a16="http://schemas.microsoft.com/office/drawing/2014/main" id="{E3C42D3B-46FC-6C48-99F3-EC356686CD9C}"/>
              </a:ext>
            </a:extLst>
          </p:cNvPr>
          <p:cNvSpPr txBox="1"/>
          <p:nvPr/>
        </p:nvSpPr>
        <p:spPr>
          <a:xfrm>
            <a:off x="149111" y="1723661"/>
            <a:ext cx="3337452" cy="471924"/>
          </a:xfrm>
          <a:prstGeom prst="rect">
            <a:avLst/>
          </a:prstGeom>
          <a:solidFill>
            <a:srgbClr val="76D6FF">
              <a:alpha val="7303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457200" indent="-457200" algn="l" defTabSz="449580">
              <a:spcBef>
                <a:spcPts val="400"/>
              </a:spcBef>
              <a:defRPr sz="2700" b="1">
                <a:uFill>
                  <a:solidFill>
                    <a:srgbClr val="99403D"/>
                  </a:solidFill>
                </a:uFill>
                <a:latin typeface="Calibri"/>
                <a:ea typeface="Calibri"/>
                <a:cs typeface="Calibri"/>
                <a:sym typeface="Calibri"/>
              </a:defRPr>
            </a:lvl1pPr>
          </a:lstStyle>
          <a:p>
            <a:pPr>
              <a:defRPr b="0"/>
            </a:pPr>
            <a:r>
              <a:rPr lang="pt-BR" sz="2400" b="1" dirty="0"/>
              <a:t>O que são Placas de lise ?</a:t>
            </a:r>
            <a:endParaRPr sz="2400" b="1" dirty="0"/>
          </a:p>
        </p:txBody>
      </p:sp>
      <p:sp>
        <p:nvSpPr>
          <p:cNvPr id="11" name="TextBox 10">
            <a:extLst>
              <a:ext uri="{FF2B5EF4-FFF2-40B4-BE49-F238E27FC236}">
                <a16:creationId xmlns:a16="http://schemas.microsoft.com/office/drawing/2014/main" id="{CF39D5DD-5A1E-6A4D-A725-C8B6F14BB5F9}"/>
              </a:ext>
            </a:extLst>
          </p:cNvPr>
          <p:cNvSpPr txBox="1"/>
          <p:nvPr/>
        </p:nvSpPr>
        <p:spPr>
          <a:xfrm>
            <a:off x="5218174" y="2735728"/>
            <a:ext cx="7585149" cy="6473567"/>
          </a:xfrm>
          <a:prstGeom prst="rect">
            <a:avLst/>
          </a:prstGeom>
          <a:solidFill>
            <a:srgbClr val="E6FFF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a:p>
            <a:pPr marR="0" algn="just" defTabSz="584200" rtl="0" fontAlgn="auto" latinLnBrk="0" hangingPunct="0">
              <a:lnSpc>
                <a:spcPct val="100000"/>
              </a:lnSpc>
              <a:spcBef>
                <a:spcPts val="0"/>
              </a:spcBef>
              <a:spcAft>
                <a:spcPts val="0"/>
              </a:spcAft>
              <a:buClrTx/>
              <a:buSzTx/>
              <a:tabLst/>
            </a:pPr>
            <a:endParaRPr lang="pt-BR" sz="1800" dirty="0"/>
          </a:p>
        </p:txBody>
      </p:sp>
      <p:sp>
        <p:nvSpPr>
          <p:cNvPr id="13" name="TextBox 12">
            <a:extLst>
              <a:ext uri="{FF2B5EF4-FFF2-40B4-BE49-F238E27FC236}">
                <a16:creationId xmlns:a16="http://schemas.microsoft.com/office/drawing/2014/main" id="{03BFA25D-22C2-7D41-BFD8-61C8AF3355D1}"/>
              </a:ext>
            </a:extLst>
          </p:cNvPr>
          <p:cNvSpPr txBox="1"/>
          <p:nvPr/>
        </p:nvSpPr>
        <p:spPr>
          <a:xfrm>
            <a:off x="80814" y="2519982"/>
            <a:ext cx="4992595" cy="6873677"/>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pt-BR" sz="1600" dirty="0"/>
              <a:t>Quando o vírus infecta células hospedeiras em crescimento sobre a superfície plana, forma-se uma zona de lise celular denominada </a:t>
            </a:r>
            <a:r>
              <a:rPr lang="pt-BR" sz="1600" b="1" dirty="0"/>
              <a:t>placa de lise</a:t>
            </a:r>
            <a:r>
              <a:rPr lang="pt-BR" sz="1600" dirty="0"/>
              <a:t>, que aparece como uma área clara no tapete de células hospedeiras. </a:t>
            </a:r>
          </a:p>
          <a:p>
            <a:pPr algn="just"/>
            <a:endParaRPr lang="pt-BR" sz="1600" dirty="0"/>
          </a:p>
          <a:p>
            <a:pPr algn="just"/>
            <a:endParaRPr lang="pt-BR" sz="1600" dirty="0"/>
          </a:p>
          <a:p>
            <a:pPr algn="just"/>
            <a:endParaRPr lang="pt-BR" sz="1600" dirty="0"/>
          </a:p>
          <a:p>
            <a:pPr algn="just">
              <a:spcAft>
                <a:spcPts val="1200"/>
              </a:spcAft>
            </a:pPr>
            <a:r>
              <a:rPr lang="pt-BR" sz="1600" dirty="0"/>
              <a:t>Uma suspensão de fagos pode ser quantificada para determinar sua concentração por unidade de volume de liquido (</a:t>
            </a:r>
            <a:r>
              <a:rPr lang="pt-BR" sz="1600" b="1" dirty="0"/>
              <a:t>titulo</a:t>
            </a:r>
            <a:r>
              <a:rPr lang="pt-BR" sz="1600" dirty="0"/>
              <a:t>).  Isto é feito usando um ”</a:t>
            </a:r>
            <a:r>
              <a:rPr lang="pt-BR" sz="1600" b="1" dirty="0"/>
              <a:t>Ensaio de placas”</a:t>
            </a:r>
            <a:r>
              <a:rPr lang="pt-BR" sz="1600" dirty="0"/>
              <a:t>. </a:t>
            </a:r>
          </a:p>
          <a:p>
            <a:pPr algn="just">
              <a:spcAft>
                <a:spcPts val="1200"/>
              </a:spcAft>
            </a:pPr>
            <a:endParaRPr lang="pt-BR" sz="1600" dirty="0"/>
          </a:p>
          <a:p>
            <a:pPr algn="just">
              <a:spcAft>
                <a:spcPts val="1200"/>
              </a:spcAft>
            </a:pPr>
            <a:r>
              <a:rPr lang="pt-BR" sz="1600" dirty="0"/>
              <a:t>As placas podem ser obtidas quando os vírions são homogeneizados em um pequeno volume de ágar fundido contendo bactérias hospedeiras que são espalhadas sobre a superfície de um meio de ágar. Durante a incubação, as bactérias crescem e formam uma camada turva (tapete) que é visível a olho nu. As placas são reveladas como zonas limpas na camada de células de cultura. </a:t>
            </a:r>
          </a:p>
          <a:p>
            <a:pPr algn="just">
              <a:spcAft>
                <a:spcPts val="1200"/>
              </a:spcAft>
            </a:pPr>
            <a:r>
              <a:rPr lang="pt-BR" sz="1600" dirty="0"/>
              <a:t>Por contagem do número de placas, </a:t>
            </a:r>
            <a:r>
              <a:rPr lang="pt-BR" sz="1600" b="1" dirty="0"/>
              <a:t>titulo</a:t>
            </a:r>
            <a:r>
              <a:rPr lang="pt-BR" sz="1600" dirty="0"/>
              <a:t> da amostra pode ser calculado, muitas vezes expressa como “Unidades Formadoras de Placas/</a:t>
            </a:r>
            <a:r>
              <a:rPr lang="pt-BR" sz="1600" dirty="0" err="1"/>
              <a:t>mL</a:t>
            </a:r>
            <a:r>
              <a:rPr lang="pt-BR" sz="1600" dirty="0"/>
              <a:t>” - </a:t>
            </a:r>
            <a:r>
              <a:rPr lang="pt-BR" sz="1600" b="1" dirty="0"/>
              <a:t>UFP</a:t>
            </a:r>
            <a:r>
              <a:rPr lang="pt-BR" sz="1600" dirty="0"/>
              <a:t>). </a:t>
            </a:r>
          </a:p>
        </p:txBody>
      </p:sp>
      <p:sp>
        <p:nvSpPr>
          <p:cNvPr id="17" name="Bacteriófagos">
            <a:extLst>
              <a:ext uri="{FF2B5EF4-FFF2-40B4-BE49-F238E27FC236}">
                <a16:creationId xmlns:a16="http://schemas.microsoft.com/office/drawing/2014/main" id="{A8D97E77-371A-0447-A677-78030BA91FB6}"/>
              </a:ext>
            </a:extLst>
          </p:cNvPr>
          <p:cNvSpPr txBox="1"/>
          <p:nvPr/>
        </p:nvSpPr>
        <p:spPr>
          <a:xfrm>
            <a:off x="3707353" y="1758229"/>
            <a:ext cx="5810886" cy="471924"/>
          </a:xfrm>
          <a:prstGeom prst="rect">
            <a:avLst/>
          </a:prstGeom>
          <a:solidFill>
            <a:srgbClr val="76D6FF">
              <a:alpha val="7303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457200" indent="-457200" algn="l" defTabSz="449580">
              <a:spcBef>
                <a:spcPts val="400"/>
              </a:spcBef>
              <a:defRPr sz="2700" b="1">
                <a:uFill>
                  <a:solidFill>
                    <a:srgbClr val="99403D"/>
                  </a:solidFill>
                </a:uFill>
                <a:latin typeface="Calibri"/>
                <a:ea typeface="Calibri"/>
                <a:cs typeface="Calibri"/>
                <a:sym typeface="Calibri"/>
              </a:defRPr>
            </a:lvl1pPr>
          </a:lstStyle>
          <a:p>
            <a:pPr>
              <a:defRPr b="0"/>
            </a:pPr>
            <a:r>
              <a:rPr lang="pt-BR" sz="2400" b="1" dirty="0"/>
              <a:t>Como quantificar os fagos e uma suspensão?</a:t>
            </a:r>
            <a:endParaRPr sz="2400" b="1" dirty="0"/>
          </a:p>
        </p:txBody>
      </p:sp>
      <p:pic>
        <p:nvPicPr>
          <p:cNvPr id="18" name="Image" descr="Image">
            <a:extLst>
              <a:ext uri="{FF2B5EF4-FFF2-40B4-BE49-F238E27FC236}">
                <a16:creationId xmlns:a16="http://schemas.microsoft.com/office/drawing/2014/main" id="{EC38303C-9687-7B4A-AF22-0A1F1938F89A}"/>
              </a:ext>
            </a:extLst>
          </p:cNvPr>
          <p:cNvPicPr>
            <a:picLocks noChangeAspect="1"/>
          </p:cNvPicPr>
          <p:nvPr/>
        </p:nvPicPr>
        <p:blipFill>
          <a:blip r:embed="rId3"/>
          <a:stretch>
            <a:fillRect/>
          </a:stretch>
        </p:blipFill>
        <p:spPr>
          <a:xfrm>
            <a:off x="8798148" y="4869409"/>
            <a:ext cx="3848006" cy="3790286"/>
          </a:xfrm>
          <a:prstGeom prst="rect">
            <a:avLst/>
          </a:prstGeom>
          <a:ln w="12700">
            <a:miter lim="400000"/>
          </a:ln>
        </p:spPr>
      </p:pic>
      <p:sp>
        <p:nvSpPr>
          <p:cNvPr id="19" name="Placas de lise">
            <a:extLst>
              <a:ext uri="{FF2B5EF4-FFF2-40B4-BE49-F238E27FC236}">
                <a16:creationId xmlns:a16="http://schemas.microsoft.com/office/drawing/2014/main" id="{A9067E34-6766-864A-8101-3148350213E8}"/>
              </a:ext>
            </a:extLst>
          </p:cNvPr>
          <p:cNvSpPr txBox="1"/>
          <p:nvPr/>
        </p:nvSpPr>
        <p:spPr>
          <a:xfrm>
            <a:off x="8770955" y="8677208"/>
            <a:ext cx="3919507" cy="379591"/>
          </a:xfrm>
          <a:prstGeom prst="rect">
            <a:avLst/>
          </a:prstGeom>
          <a:solidFill>
            <a:srgbClr val="FFFC79">
              <a:alpha val="15384"/>
            </a:srgbClr>
          </a:solidFill>
          <a:ln w="12700">
            <a:solidFill>
              <a:schemeClr val="tx1">
                <a:lumMod val="50000"/>
                <a:lumOff val="50000"/>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pt-BR" sz="1800"/>
              <a:t>Placas de lise</a:t>
            </a:r>
          </a:p>
        </p:txBody>
      </p:sp>
      <p:pic>
        <p:nvPicPr>
          <p:cNvPr id="22" name="Picture 2">
            <a:extLst>
              <a:ext uri="{FF2B5EF4-FFF2-40B4-BE49-F238E27FC236}">
                <a16:creationId xmlns:a16="http://schemas.microsoft.com/office/drawing/2014/main" id="{8ADE95BB-5612-8543-A099-C1B9F0F82EB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770"/>
          <a:stretch/>
        </p:blipFill>
        <p:spPr bwMode="auto">
          <a:xfrm>
            <a:off x="5314950" y="2818853"/>
            <a:ext cx="3338433" cy="45657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Bent Arrow 5">
            <a:extLst>
              <a:ext uri="{FF2B5EF4-FFF2-40B4-BE49-F238E27FC236}">
                <a16:creationId xmlns:a16="http://schemas.microsoft.com/office/drawing/2014/main" id="{69C4E195-41B0-C04D-B8C6-18475B253966}"/>
              </a:ext>
            </a:extLst>
          </p:cNvPr>
          <p:cNvSpPr/>
          <p:nvPr/>
        </p:nvSpPr>
        <p:spPr>
          <a:xfrm rot="2076150">
            <a:off x="8619706" y="5740714"/>
            <a:ext cx="525069" cy="432212"/>
          </a:xfrm>
          <a:prstGeom prst="bentArrow">
            <a:avLst/>
          </a:prstGeom>
          <a:solidFill>
            <a:schemeClr val="accent2">
              <a:lumMod val="20000"/>
              <a:lumOff val="80000"/>
            </a:schemeClr>
          </a:solidFill>
          <a:ln w="25400" cap="flat">
            <a:solidFill>
              <a:srgbClr val="0432F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45065501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Bacteriófagos e Fagoterapia"/>
          <p:cNvSpPr txBox="1"/>
          <p:nvPr/>
        </p:nvSpPr>
        <p:spPr>
          <a:xfrm>
            <a:off x="189956" y="332021"/>
            <a:ext cx="5144692" cy="546101"/>
          </a:xfrm>
          <a:prstGeom prst="rect">
            <a:avLst/>
          </a:prstGeom>
          <a:solidFill>
            <a:srgbClr val="73FDFF">
              <a:alpha val="3122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57200" indent="-457200" algn="l" defTabSz="449580">
              <a:spcBef>
                <a:spcPts val="400"/>
              </a:spcBef>
              <a:defRPr sz="3000">
                <a:uFill>
                  <a:solidFill>
                    <a:srgbClr val="99403D"/>
                  </a:solidFill>
                </a:uFill>
                <a:latin typeface="Calibri"/>
                <a:ea typeface="Calibri"/>
                <a:cs typeface="Calibri"/>
                <a:sym typeface="Calibri"/>
              </a:defRPr>
            </a:pPr>
            <a:r>
              <a:rPr b="1"/>
              <a:t>Bacteriófagos</a:t>
            </a:r>
            <a:r>
              <a:t> e </a:t>
            </a:r>
            <a:r>
              <a:rPr b="1"/>
              <a:t>Fagoterapia </a:t>
            </a:r>
          </a:p>
        </p:txBody>
      </p:sp>
      <p:sp>
        <p:nvSpPr>
          <p:cNvPr id="153" name="Placas de lise"/>
          <p:cNvSpPr txBox="1"/>
          <p:nvPr/>
        </p:nvSpPr>
        <p:spPr>
          <a:xfrm>
            <a:off x="350481" y="2103638"/>
            <a:ext cx="5374255" cy="6288901"/>
          </a:xfrm>
          <a:prstGeom prst="rect">
            <a:avLst/>
          </a:prstGeom>
          <a:solidFill>
            <a:srgbClr val="FEFF5D">
              <a:alpha val="15294"/>
            </a:srgbClr>
          </a:solidFill>
          <a:ln w="12700">
            <a:solidFill>
              <a:srgbClr val="76D6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r>
              <a:rPr lang="pt-BR" sz="1800" b="1" dirty="0"/>
              <a:t>Fagoterapia</a:t>
            </a:r>
            <a:r>
              <a:rPr lang="pt-BR" sz="1800" dirty="0"/>
              <a:t> é o tratamento de uma infecção bacteriana empregando fagos. </a:t>
            </a:r>
          </a:p>
          <a:p>
            <a:pPr algn="just"/>
            <a:endParaRPr lang="pt-BR" sz="1800" dirty="0"/>
          </a:p>
          <a:p>
            <a:pPr algn="just">
              <a:spcAft>
                <a:spcPts val="1200"/>
              </a:spcAft>
            </a:pPr>
            <a:r>
              <a:rPr lang="pt-BR" sz="1800" dirty="0"/>
              <a:t>Trata-se de uma técnica já conhecida há tempos, de extremo baixo custo, mas que perdeu seu uso devido:</a:t>
            </a:r>
          </a:p>
          <a:p>
            <a:pPr marL="285750" indent="-285750" algn="just">
              <a:spcAft>
                <a:spcPts val="1200"/>
              </a:spcAft>
              <a:buFontTx/>
              <a:buChar char="-"/>
            </a:pPr>
            <a:r>
              <a:rPr lang="pt-BR" sz="1800" dirty="0"/>
              <a:t>Competição com o sucesso promovido pelos dos Antibióticos, </a:t>
            </a:r>
          </a:p>
          <a:p>
            <a:pPr marL="285750" indent="-285750" algn="just">
              <a:spcAft>
                <a:spcPts val="1200"/>
              </a:spcAft>
              <a:buFontTx/>
              <a:buChar char="-"/>
            </a:pPr>
            <a:r>
              <a:rPr lang="pt-BR" sz="1800" dirty="0"/>
              <a:t>Baixo conhecimento de seu potencial embora nunca tenha sido amplamente explorado,</a:t>
            </a:r>
          </a:p>
          <a:p>
            <a:pPr marL="285750" indent="-285750" algn="just">
              <a:spcAft>
                <a:spcPts val="1200"/>
              </a:spcAft>
              <a:buFontTx/>
              <a:buChar char="-"/>
            </a:pPr>
            <a:r>
              <a:rPr lang="pt-BR" sz="1800" dirty="0"/>
              <a:t>Suas próprias limitações técnicas para aplicação. </a:t>
            </a:r>
          </a:p>
          <a:p>
            <a:pPr marL="285750" indent="-285750" algn="just">
              <a:spcAft>
                <a:spcPts val="1200"/>
              </a:spcAft>
              <a:buFontTx/>
              <a:buChar char="-"/>
            </a:pPr>
            <a:endParaRPr lang="pt-BR" sz="1800" dirty="0"/>
          </a:p>
          <a:p>
            <a:pPr algn="just">
              <a:spcAft>
                <a:spcPts val="1200"/>
              </a:spcAft>
            </a:pPr>
            <a:r>
              <a:rPr lang="pt-BR" sz="1800" dirty="0"/>
              <a:t>Atualmente, devido aos problemas relacionados ao surgimento de infecções causadas por bactérias resistentes a múltiplos antibióticos, esta técnica vem despertando atenção como uma alternativa promissora  para tratamento</a:t>
            </a:r>
          </a:p>
          <a:p>
            <a:pPr algn="just"/>
            <a:r>
              <a:rPr lang="pt-BR" sz="1800" dirty="0"/>
              <a:t> </a:t>
            </a:r>
          </a:p>
        </p:txBody>
      </p:sp>
      <p:sp>
        <p:nvSpPr>
          <p:cNvPr id="154" name="Fago se ligando a superficie da bacteria"/>
          <p:cNvSpPr txBox="1"/>
          <p:nvPr/>
        </p:nvSpPr>
        <p:spPr>
          <a:xfrm>
            <a:off x="5885261" y="2237306"/>
            <a:ext cx="6922451" cy="6288901"/>
          </a:xfrm>
          <a:prstGeom prst="rect">
            <a:avLst/>
          </a:prstGeom>
          <a:solidFill>
            <a:schemeClr val="accent1">
              <a:lumMod val="75000"/>
              <a:alpha val="15384"/>
            </a:schemeClr>
          </a:solidFill>
          <a:ln w="12700">
            <a:solidFill>
              <a:srgbClr val="76D6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just"/>
            <a:r>
              <a:rPr lang="pt-BR" sz="1800" b="1" dirty="0"/>
              <a:t>Bacteriófagos</a:t>
            </a:r>
            <a:r>
              <a:rPr lang="pt-BR" sz="1800" dirty="0"/>
              <a:t> estão presentes em altas concentrações nas mais diversas fontes ambientais, incluindo águas do mar, pântano e esgoto. Estão presentes onde as bactérias que infectam estiverem presentes. Infectam bactérias do trato digestivo humano, animal e outros nichos.</a:t>
            </a:r>
          </a:p>
        </p:txBody>
      </p:sp>
      <p:sp>
        <p:nvSpPr>
          <p:cNvPr id="8" name="Bacteriófagos">
            <a:extLst>
              <a:ext uri="{FF2B5EF4-FFF2-40B4-BE49-F238E27FC236}">
                <a16:creationId xmlns:a16="http://schemas.microsoft.com/office/drawing/2014/main" id="{DCB8B0D9-4F0A-EF44-88A1-20B17425D500}"/>
              </a:ext>
            </a:extLst>
          </p:cNvPr>
          <p:cNvSpPr txBox="1"/>
          <p:nvPr/>
        </p:nvSpPr>
        <p:spPr>
          <a:xfrm>
            <a:off x="189956" y="1075103"/>
            <a:ext cx="2891817" cy="471924"/>
          </a:xfrm>
          <a:prstGeom prst="rect">
            <a:avLst/>
          </a:prstGeom>
          <a:solidFill>
            <a:srgbClr val="76D6FF">
              <a:alpha val="7303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457200" indent="-457200" algn="l" defTabSz="449580">
              <a:spcBef>
                <a:spcPts val="400"/>
              </a:spcBef>
              <a:defRPr sz="2700" b="1">
                <a:uFill>
                  <a:solidFill>
                    <a:srgbClr val="99403D"/>
                  </a:solidFill>
                </a:uFill>
                <a:latin typeface="Calibri"/>
                <a:ea typeface="Calibri"/>
                <a:cs typeface="Calibri"/>
                <a:sym typeface="Calibri"/>
              </a:defRPr>
            </a:lvl1pPr>
          </a:lstStyle>
          <a:p>
            <a:pPr>
              <a:defRPr b="0"/>
            </a:pPr>
            <a:r>
              <a:rPr lang="pt-BR" sz="2400" b="1" dirty="0"/>
              <a:t>O que é Fagoterapia ?</a:t>
            </a:r>
            <a:endParaRPr sz="2400" b="1" dirty="0"/>
          </a:p>
        </p:txBody>
      </p:sp>
      <p:pic>
        <p:nvPicPr>
          <p:cNvPr id="2" name="Picture 1">
            <a:extLst>
              <a:ext uri="{FF2B5EF4-FFF2-40B4-BE49-F238E27FC236}">
                <a16:creationId xmlns:a16="http://schemas.microsoft.com/office/drawing/2014/main" id="{20B44F97-7D74-4542-B38D-563F8568D4A0}"/>
              </a:ext>
            </a:extLst>
          </p:cNvPr>
          <p:cNvPicPr>
            <a:picLocks noChangeAspect="1"/>
          </p:cNvPicPr>
          <p:nvPr/>
        </p:nvPicPr>
        <p:blipFill>
          <a:blip r:embed="rId3"/>
          <a:stretch>
            <a:fillRect/>
          </a:stretch>
        </p:blipFill>
        <p:spPr>
          <a:xfrm>
            <a:off x="6045784" y="2275881"/>
            <a:ext cx="6601403" cy="4595679"/>
          </a:xfrm>
          <a:prstGeom prst="rect">
            <a:avLst/>
          </a:prstGeom>
          <a:ln>
            <a:solidFill>
              <a:srgbClr val="0432FF"/>
            </a:solidFill>
          </a:ln>
        </p:spPr>
      </p:pic>
      <p:sp>
        <p:nvSpPr>
          <p:cNvPr id="3" name="Rectangle 2">
            <a:extLst>
              <a:ext uri="{FF2B5EF4-FFF2-40B4-BE49-F238E27FC236}">
                <a16:creationId xmlns:a16="http://schemas.microsoft.com/office/drawing/2014/main" id="{16EB9E92-5D51-D747-B075-7FE3CF554668}"/>
              </a:ext>
            </a:extLst>
          </p:cNvPr>
          <p:cNvSpPr/>
          <p:nvPr/>
        </p:nvSpPr>
        <p:spPr>
          <a:xfrm>
            <a:off x="5885261" y="8564782"/>
            <a:ext cx="6502400" cy="400110"/>
          </a:xfrm>
          <a:prstGeom prst="rect">
            <a:avLst/>
          </a:prstGeom>
          <a:solidFill>
            <a:schemeClr val="accent4">
              <a:lumMod val="20000"/>
              <a:lumOff val="80000"/>
            </a:schemeClr>
          </a:solidFill>
        </p:spPr>
        <p:txBody>
          <a:bodyPr>
            <a:spAutoFit/>
          </a:bodyPr>
          <a:lstStyle/>
          <a:p>
            <a:r>
              <a:rPr lang="pt-BR" sz="1200" dirty="0">
                <a:hlinkClick r:id="rId4"/>
              </a:rPr>
              <a:t>Fonte: </a:t>
            </a:r>
            <a:r>
              <a:rPr lang="en-US" sz="1200" dirty="0">
                <a:hlinkClick r:id="rId4"/>
              </a:rPr>
              <a:t>Phage Therapy for Multidrug Resistant Bacterial Infections</a:t>
            </a:r>
            <a:endParaRPr lang="pt-BR" sz="1200" dirty="0"/>
          </a:p>
          <a:p>
            <a:endParaRPr lang="en-US" sz="8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37" name="4.2. Indústria Química:…"/>
          <p:cNvSpPr txBox="1"/>
          <p:nvPr/>
        </p:nvSpPr>
        <p:spPr>
          <a:xfrm>
            <a:off x="119791" y="689502"/>
            <a:ext cx="10316559" cy="706396"/>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800" b="1" kern="1200">
              <a:solidFill>
                <a:schemeClr val="tx1"/>
              </a:solidFill>
              <a:latin typeface="+mn-lt"/>
              <a:ea typeface="+mn-ea"/>
              <a:cs typeface="+mn-cs"/>
            </a:endParaRPr>
          </a:p>
          <a:p>
            <a:pPr marL="571500" indent="-342900" algn="l" defTabSz="914400" hangingPunct="1">
              <a:lnSpc>
                <a:spcPct val="90000"/>
              </a:lnSpc>
              <a:spcBef>
                <a:spcPts val="400"/>
              </a:spcBef>
              <a:buAutoNum type="arabicPeriod"/>
              <a:defRPr sz="1800">
                <a:uFill>
                  <a:solidFill>
                    <a:srgbClr val="99403D"/>
                  </a:solidFill>
                </a:uFill>
                <a:latin typeface="Calibri"/>
                <a:ea typeface="Calibri"/>
                <a:cs typeface="Calibri"/>
                <a:sym typeface="Calibri"/>
              </a:defRPr>
            </a:pPr>
            <a:r>
              <a:rPr lang="pt-BR" sz="2800" b="1" kern="1200">
                <a:solidFill>
                  <a:schemeClr val="tx1"/>
                </a:solidFill>
                <a:latin typeface="+mn-lt"/>
                <a:ea typeface="+mn-ea"/>
                <a:cs typeface="+mn-cs"/>
              </a:rPr>
              <a:t>Diagnóstico das doenças infecciosas – Os laboratórios</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800" b="1" kern="1200">
                <a:solidFill>
                  <a:schemeClr val="tx1"/>
                </a:solidFill>
                <a:latin typeface="+mn-lt"/>
                <a:ea typeface="+mn-ea"/>
                <a:cs typeface="+mn-cs"/>
              </a:rPr>
              <a:t> </a:t>
            </a: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0" y="-19145"/>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dirty="0">
                <a:solidFill>
                  <a:schemeClr val="tx1"/>
                </a:solidFill>
              </a:rPr>
              <a:t>Emprego de Microrganismos na Industria Farmacêutica</a:t>
            </a:r>
            <a:endParaRPr lang="pt-BR" sz="2400" dirty="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4" name="Right Arrow 3">
            <a:extLst>
              <a:ext uri="{FF2B5EF4-FFF2-40B4-BE49-F238E27FC236}">
                <a16:creationId xmlns:a16="http://schemas.microsoft.com/office/drawing/2014/main" id="{B047CD5D-8385-3646-8E06-5B9E3B224D8E}"/>
              </a:ext>
            </a:extLst>
          </p:cNvPr>
          <p:cNvSpPr/>
          <p:nvPr/>
        </p:nvSpPr>
        <p:spPr>
          <a:xfrm>
            <a:off x="5003321" y="1944003"/>
            <a:ext cx="749539" cy="126337"/>
          </a:xfrm>
          <a:prstGeom prst="rightArrow">
            <a:avLst/>
          </a:prstGeom>
          <a:solidFill>
            <a:schemeClr val="accent3">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9F600B22-65B1-F04C-9157-3FB7221EEC83}"/>
              </a:ext>
            </a:extLst>
          </p:cNvPr>
          <p:cNvSpPr/>
          <p:nvPr/>
        </p:nvSpPr>
        <p:spPr>
          <a:xfrm>
            <a:off x="6904765" y="2149553"/>
            <a:ext cx="6058726" cy="6001643"/>
          </a:xfrm>
          <a:prstGeom prst="rect">
            <a:avLst/>
          </a:prstGeom>
          <a:solidFill>
            <a:schemeClr val="accent3">
              <a:lumMod val="20000"/>
              <a:lumOff val="80000"/>
            </a:schemeClr>
          </a:solidFill>
          <a:ln>
            <a:solidFill>
              <a:schemeClr val="accent1"/>
            </a:solidFill>
          </a:ln>
        </p:spPr>
        <p:txBody>
          <a:bodyPr wrap="square">
            <a:spAutoFit/>
          </a:bodyPr>
          <a:lstStyle/>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endParaRPr lang="pt-BR" sz="1600">
              <a:latin typeface="+mn-lt"/>
            </a:endParaRPr>
          </a:p>
          <a:p>
            <a:r>
              <a:rPr lang="pt-BR" sz="1600">
                <a:latin typeface="+mn-lt"/>
              </a:rPr>
              <a:t> </a:t>
            </a:r>
          </a:p>
        </p:txBody>
      </p:sp>
      <p:sp>
        <p:nvSpPr>
          <p:cNvPr id="17" name="Rectangle 16">
            <a:extLst>
              <a:ext uri="{FF2B5EF4-FFF2-40B4-BE49-F238E27FC236}">
                <a16:creationId xmlns:a16="http://schemas.microsoft.com/office/drawing/2014/main" id="{331438D1-94AE-4343-95C0-D088D3FCE869}"/>
              </a:ext>
            </a:extLst>
          </p:cNvPr>
          <p:cNvSpPr/>
          <p:nvPr/>
        </p:nvSpPr>
        <p:spPr>
          <a:xfrm>
            <a:off x="6904761" y="6625756"/>
            <a:ext cx="5980247" cy="1569660"/>
          </a:xfrm>
          <a:prstGeom prst="rect">
            <a:avLst/>
          </a:prstGeom>
          <a:solidFill>
            <a:schemeClr val="accent3">
              <a:lumMod val="20000"/>
              <a:lumOff val="80000"/>
            </a:schemeClr>
          </a:solidFill>
          <a:ln>
            <a:solidFill>
              <a:schemeClr val="accent1"/>
            </a:solidFill>
          </a:ln>
        </p:spPr>
        <p:txBody>
          <a:bodyPr wrap="square">
            <a:spAutoFit/>
          </a:bodyPr>
          <a:lstStyle/>
          <a:p>
            <a:r>
              <a:rPr lang="pt-BR" sz="1600" dirty="0">
                <a:solidFill>
                  <a:schemeClr val="tx1"/>
                </a:solidFill>
                <a:latin typeface="+mn-lt"/>
              </a:rPr>
              <a:t>O Departamento de Microbiologia do </a:t>
            </a:r>
            <a:r>
              <a:rPr lang="pt-BR" sz="1600" dirty="0" err="1">
                <a:solidFill>
                  <a:schemeClr val="tx1"/>
                </a:solidFill>
                <a:latin typeface="+mn-lt"/>
              </a:rPr>
              <a:t>ICB</a:t>
            </a:r>
            <a:r>
              <a:rPr lang="pt-BR" sz="1600" dirty="0">
                <a:solidFill>
                  <a:schemeClr val="tx1"/>
                </a:solidFill>
                <a:latin typeface="+mn-lt"/>
              </a:rPr>
              <a:t>/USP tem um laboratório </a:t>
            </a:r>
            <a:r>
              <a:rPr lang="pt-BR" sz="1600" b="1" dirty="0">
                <a:solidFill>
                  <a:schemeClr val="tx1"/>
                </a:solidFill>
              </a:rPr>
              <a:t>BSL3+</a:t>
            </a:r>
            <a:r>
              <a:rPr lang="pt-BR" sz="1600" dirty="0">
                <a:solidFill>
                  <a:schemeClr val="tx1"/>
                </a:solidFill>
              </a:rPr>
              <a:t> (equivalente ao </a:t>
            </a:r>
            <a:r>
              <a:rPr lang="pt-BR" sz="1600" b="1" dirty="0">
                <a:solidFill>
                  <a:schemeClr val="tx1"/>
                </a:solidFill>
              </a:rPr>
              <a:t>NBS4</a:t>
            </a:r>
            <a:r>
              <a:rPr lang="pt-BR" sz="1600" dirty="0">
                <a:solidFill>
                  <a:schemeClr val="tx1"/>
                </a:solidFill>
              </a:rPr>
              <a:t>)</a:t>
            </a:r>
            <a:r>
              <a:rPr lang="pt-BR" sz="1600" dirty="0">
                <a:latin typeface="+mn-lt"/>
              </a:rPr>
              <a:t>. Ele foi montado e está sob a direção do Prof. </a:t>
            </a:r>
            <a:r>
              <a:rPr lang="pt-BR" sz="1600" b="1" dirty="0">
                <a:latin typeface="+mn-lt"/>
              </a:rPr>
              <a:t>Edson Durigon </a:t>
            </a:r>
            <a:r>
              <a:rPr lang="pt-BR" sz="1600" dirty="0">
                <a:latin typeface="+mn-lt"/>
              </a:rPr>
              <a:t>(virologista). Este é um laboratório de referência nacional e tem direta colaboração com o </a:t>
            </a:r>
            <a:r>
              <a:rPr lang="pt-BR" sz="1600" dirty="0" err="1">
                <a:latin typeface="+mn-lt"/>
              </a:rPr>
              <a:t>CDC</a:t>
            </a:r>
            <a:r>
              <a:rPr lang="pt-BR" sz="1600" dirty="0">
                <a:latin typeface="+mn-lt"/>
              </a:rPr>
              <a:t> de Atlanta/EUA. </a:t>
            </a:r>
          </a:p>
          <a:p>
            <a:endParaRPr lang="pt-BR" sz="1600" dirty="0">
              <a:latin typeface="+mn-lt"/>
            </a:endParaRPr>
          </a:p>
        </p:txBody>
      </p:sp>
      <p:sp>
        <p:nvSpPr>
          <p:cNvPr id="8" name="Rectangle 7">
            <a:extLst>
              <a:ext uri="{FF2B5EF4-FFF2-40B4-BE49-F238E27FC236}">
                <a16:creationId xmlns:a16="http://schemas.microsoft.com/office/drawing/2014/main" id="{66379AFF-E4EE-F14B-9A81-B4B7E9D9ED9B}"/>
              </a:ext>
            </a:extLst>
          </p:cNvPr>
          <p:cNvSpPr/>
          <p:nvPr/>
        </p:nvSpPr>
        <p:spPr>
          <a:xfrm>
            <a:off x="201183" y="1491284"/>
            <a:ext cx="6502400" cy="7417415"/>
          </a:xfrm>
          <a:prstGeom prst="rect">
            <a:avLst/>
          </a:prstGeom>
          <a:solidFill>
            <a:schemeClr val="accent4">
              <a:lumMod val="20000"/>
              <a:lumOff val="80000"/>
            </a:schemeClr>
          </a:solidFill>
        </p:spPr>
        <p:txBody>
          <a:bodyPr wrap="square">
            <a:spAutoFit/>
          </a:bodyPr>
          <a:lstStyle/>
          <a:p>
            <a:r>
              <a:rPr lang="pt-BR" b="1" dirty="0"/>
              <a:t>Certificado de</a:t>
            </a:r>
            <a:r>
              <a:rPr lang="pt-BR" dirty="0"/>
              <a:t> </a:t>
            </a:r>
            <a:r>
              <a:rPr lang="pt-BR" b="1" dirty="0"/>
              <a:t>Qualidade em Biossegurança </a:t>
            </a:r>
            <a:endParaRPr lang="pt-BR" sz="1400" dirty="0">
              <a:solidFill>
                <a:schemeClr val="tx1"/>
              </a:solidFill>
              <a:latin typeface="+mn-lt"/>
            </a:endParaRPr>
          </a:p>
          <a:p>
            <a:endParaRPr lang="pt-BR" sz="1400" dirty="0">
              <a:solidFill>
                <a:schemeClr val="tx1"/>
              </a:solidFill>
              <a:latin typeface="+mn-lt"/>
            </a:endParaRPr>
          </a:p>
          <a:p>
            <a:pPr algn="just">
              <a:spcAft>
                <a:spcPts val="600"/>
              </a:spcAft>
            </a:pPr>
            <a:r>
              <a:rPr lang="pt-BR" sz="1400" dirty="0">
                <a:solidFill>
                  <a:schemeClr val="tx1"/>
                </a:solidFill>
                <a:latin typeface="+mn-lt"/>
              </a:rPr>
              <a:t>TODOS os </a:t>
            </a:r>
            <a:r>
              <a:rPr lang="pt-BR" sz="1400" b="1" dirty="0">
                <a:solidFill>
                  <a:schemeClr val="tx1"/>
                </a:solidFill>
                <a:latin typeface="+mn-lt"/>
              </a:rPr>
              <a:t>laboratórios</a:t>
            </a:r>
            <a:r>
              <a:rPr lang="pt-BR" sz="1400" dirty="0">
                <a:solidFill>
                  <a:schemeClr val="tx1"/>
                </a:solidFill>
                <a:latin typeface="+mn-lt"/>
              </a:rPr>
              <a:t> do </a:t>
            </a:r>
            <a:r>
              <a:rPr lang="pt-BR" sz="1400" b="1" dirty="0" err="1">
                <a:solidFill>
                  <a:schemeClr val="tx1"/>
                </a:solidFill>
                <a:latin typeface="+mn-lt"/>
              </a:rPr>
              <a:t>ICB</a:t>
            </a:r>
            <a:r>
              <a:rPr lang="pt-BR" sz="1400" dirty="0">
                <a:solidFill>
                  <a:schemeClr val="tx1"/>
                </a:solidFill>
                <a:latin typeface="+mn-lt"/>
              </a:rPr>
              <a:t> possuem certificação perante uma Comissão Interna de Biossegurança (</a:t>
            </a:r>
            <a:r>
              <a:rPr lang="pt-BR" sz="1400" b="1" dirty="0" err="1">
                <a:solidFill>
                  <a:schemeClr val="tx1"/>
                </a:solidFill>
                <a:latin typeface="+mn-lt"/>
              </a:rPr>
              <a:t>CIBio</a:t>
            </a:r>
            <a:r>
              <a:rPr lang="pt-BR" sz="1400" dirty="0">
                <a:solidFill>
                  <a:schemeClr val="tx1"/>
                </a:solidFill>
                <a:latin typeface="+mn-lt"/>
              </a:rPr>
              <a:t>), de acordo com a Legislação Nacional.  A maioria está entre os níveis NBS-1 e NBS-2. </a:t>
            </a:r>
          </a:p>
          <a:p>
            <a:pPr algn="just">
              <a:spcAft>
                <a:spcPts val="600"/>
              </a:spcAft>
            </a:pPr>
            <a:r>
              <a:rPr lang="pt-BR" sz="1400" dirty="0">
                <a:solidFill>
                  <a:schemeClr val="tx1"/>
                </a:solidFill>
                <a:latin typeface="+mn-lt"/>
              </a:rPr>
              <a:t>O </a:t>
            </a:r>
            <a:r>
              <a:rPr lang="pt-BR" sz="1400" dirty="0" err="1">
                <a:solidFill>
                  <a:schemeClr val="tx1"/>
                </a:solidFill>
                <a:latin typeface="+mn-lt"/>
              </a:rPr>
              <a:t>ICB</a:t>
            </a:r>
            <a:r>
              <a:rPr lang="pt-BR" sz="1400" dirty="0">
                <a:solidFill>
                  <a:schemeClr val="tx1"/>
                </a:solidFill>
                <a:latin typeface="+mn-lt"/>
              </a:rPr>
              <a:t>/USP possuiu </a:t>
            </a:r>
            <a:r>
              <a:rPr lang="pt-BR" sz="1400" b="1" dirty="0">
                <a:solidFill>
                  <a:schemeClr val="tx1"/>
                </a:solidFill>
                <a:latin typeface="+mn-lt"/>
              </a:rPr>
              <a:t>2 Laboratórios com </a:t>
            </a:r>
            <a:r>
              <a:rPr lang="pt-BR" sz="1400" dirty="0">
                <a:solidFill>
                  <a:schemeClr val="tx1"/>
                </a:solidFill>
                <a:latin typeface="+mn-lt"/>
              </a:rPr>
              <a:t>muito maior nível de Biossegurança.</a:t>
            </a:r>
          </a:p>
          <a:p>
            <a:pPr algn="just">
              <a:spcAft>
                <a:spcPts val="600"/>
              </a:spcAft>
            </a:pPr>
            <a:r>
              <a:rPr lang="pt-BR" sz="1400" dirty="0">
                <a:solidFill>
                  <a:schemeClr val="tx1"/>
                </a:solidFill>
                <a:latin typeface="+mn-lt"/>
              </a:rPr>
              <a:t>Num deles estão sendo realizadas pesquisas com vírus altamente patogênicos, como: </a:t>
            </a:r>
            <a:r>
              <a:rPr lang="pt-BR" sz="1400" b="1" dirty="0">
                <a:solidFill>
                  <a:schemeClr val="tx1"/>
                </a:solidFill>
                <a:latin typeface="+mn-lt"/>
              </a:rPr>
              <a:t>Zika</a:t>
            </a:r>
            <a:r>
              <a:rPr lang="pt-BR" sz="1400" dirty="0">
                <a:solidFill>
                  <a:schemeClr val="tx1"/>
                </a:solidFill>
                <a:latin typeface="+mn-lt"/>
              </a:rPr>
              <a:t>, </a:t>
            </a:r>
            <a:r>
              <a:rPr lang="en-US" sz="1400" b="1" dirty="0">
                <a:latin typeface="+mn-lt"/>
              </a:rPr>
              <a:t>Chikungunya, COVID-19, </a:t>
            </a:r>
            <a:r>
              <a:rPr lang="en-US" sz="1400" dirty="0">
                <a:latin typeface="+mn-lt"/>
              </a:rPr>
              <a:t> </a:t>
            </a:r>
            <a:r>
              <a:rPr lang="pt-BR" sz="1400" dirty="0">
                <a:solidFill>
                  <a:schemeClr val="tx1"/>
                </a:solidFill>
                <a:latin typeface="+mn-lt"/>
              </a:rPr>
              <a:t>entre outros.</a:t>
            </a:r>
          </a:p>
          <a:p>
            <a:pPr algn="just">
              <a:spcAft>
                <a:spcPts val="600"/>
              </a:spcAft>
            </a:pPr>
            <a:endParaRPr lang="pt-BR" sz="1400" dirty="0">
              <a:solidFill>
                <a:schemeClr val="tx1"/>
              </a:solidFill>
            </a:endParaRPr>
          </a:p>
          <a:p>
            <a:pPr algn="just">
              <a:spcAft>
                <a:spcPts val="600"/>
              </a:spcAft>
            </a:pPr>
            <a:endParaRPr lang="pt-BR" sz="1400" dirty="0">
              <a:solidFill>
                <a:schemeClr val="tx1"/>
              </a:solidFill>
            </a:endParaRPr>
          </a:p>
          <a:p>
            <a:pPr algn="just">
              <a:spcAft>
                <a:spcPts val="600"/>
              </a:spcAft>
            </a:pPr>
            <a:r>
              <a:rPr lang="pt-BR" sz="1400" dirty="0">
                <a:solidFill>
                  <a:schemeClr val="tx1"/>
                </a:solidFill>
              </a:rPr>
              <a:t>Disse </a:t>
            </a:r>
            <a:r>
              <a:rPr lang="pt-BR" sz="1400" b="1" dirty="0">
                <a:solidFill>
                  <a:schemeClr val="tx1"/>
                </a:solidFill>
              </a:rPr>
              <a:t>Edison Luiz Durigon</a:t>
            </a:r>
            <a:r>
              <a:rPr lang="pt-BR" sz="1400" dirty="0">
                <a:solidFill>
                  <a:schemeClr val="tx1"/>
                </a:solidFill>
              </a:rPr>
              <a:t>, professor de Virologia e coordenador do Laboratório </a:t>
            </a:r>
            <a:r>
              <a:rPr lang="pt-BR" sz="1400" b="1" dirty="0">
                <a:solidFill>
                  <a:schemeClr val="tx1"/>
                </a:solidFill>
              </a:rPr>
              <a:t>BSL3+</a:t>
            </a:r>
            <a:r>
              <a:rPr lang="pt-BR" sz="1400" dirty="0">
                <a:solidFill>
                  <a:schemeClr val="tx1"/>
                </a:solidFill>
              </a:rPr>
              <a:t> (equivalente ao </a:t>
            </a:r>
            <a:r>
              <a:rPr lang="pt-BR" sz="1400" b="1" dirty="0">
                <a:solidFill>
                  <a:schemeClr val="tx1"/>
                </a:solidFill>
              </a:rPr>
              <a:t>NBS4</a:t>
            </a:r>
            <a:r>
              <a:rPr lang="pt-BR" sz="1400" dirty="0">
                <a:solidFill>
                  <a:schemeClr val="tx1"/>
                </a:solidFill>
              </a:rPr>
              <a:t>) do Departamento de Microbiologia </a:t>
            </a:r>
            <a:r>
              <a:rPr lang="pt-BR" sz="1400" dirty="0" err="1">
                <a:solidFill>
                  <a:schemeClr val="tx1"/>
                </a:solidFill>
              </a:rPr>
              <a:t>ICB</a:t>
            </a:r>
            <a:r>
              <a:rPr lang="pt-BR" sz="1400" dirty="0">
                <a:solidFill>
                  <a:schemeClr val="tx1"/>
                </a:solidFill>
              </a:rPr>
              <a:t>./USP:</a:t>
            </a:r>
          </a:p>
          <a:p>
            <a:pPr algn="just">
              <a:spcAft>
                <a:spcPts val="600"/>
              </a:spcAft>
            </a:pPr>
            <a:r>
              <a:rPr lang="pt-BR" sz="1400" dirty="0">
                <a:solidFill>
                  <a:schemeClr val="tx1"/>
                </a:solidFill>
                <a:latin typeface="+mn-lt"/>
              </a:rPr>
              <a:t>“Os laboratórios que vão fazer o diagnóstico precisam de um controle para dizer que o teste funciona, isto é, de uma amostra que dê positivo”.</a:t>
            </a:r>
          </a:p>
          <a:p>
            <a:pPr algn="just">
              <a:spcAft>
                <a:spcPts val="600"/>
              </a:spcAft>
            </a:pPr>
            <a:r>
              <a:rPr lang="pt-BR" sz="1400" dirty="0">
                <a:solidFill>
                  <a:schemeClr val="tx1"/>
                </a:solidFill>
                <a:latin typeface="+mn-lt"/>
              </a:rPr>
              <a:t>A importação de amostras da Europa e dos Estados Unidos para ser empregada como controle positivo encarece muito o diagnóstico.</a:t>
            </a:r>
          </a:p>
          <a:p>
            <a:pPr algn="just">
              <a:spcAft>
                <a:spcPts val="600"/>
              </a:spcAft>
            </a:pPr>
            <a:r>
              <a:rPr lang="pt-BR" sz="1400" dirty="0">
                <a:solidFill>
                  <a:schemeClr val="tx1"/>
                </a:solidFill>
                <a:latin typeface="+mn-lt"/>
              </a:rPr>
              <a:t> “Enviar o vírus por correio é muito complicado, então o que mandam é um RNA sintético. (Porém), só o transporte custa por volta de </a:t>
            </a:r>
            <a:r>
              <a:rPr lang="pt-BR" sz="1400" dirty="0" err="1">
                <a:solidFill>
                  <a:schemeClr val="tx1"/>
                </a:solidFill>
                <a:latin typeface="+mn-lt"/>
              </a:rPr>
              <a:t>R</a:t>
            </a:r>
            <a:r>
              <a:rPr lang="pt-BR" sz="1400" dirty="0">
                <a:solidFill>
                  <a:schemeClr val="tx1"/>
                </a:solidFill>
                <a:latin typeface="+mn-lt"/>
              </a:rPr>
              <a:t>$ 12 a 14 mil, segundo a última cotação que fizemos”. </a:t>
            </a:r>
          </a:p>
          <a:p>
            <a:pPr algn="just">
              <a:spcAft>
                <a:spcPts val="600"/>
              </a:spcAft>
            </a:pPr>
            <a:r>
              <a:rPr lang="pt-BR" sz="1400" dirty="0">
                <a:solidFill>
                  <a:schemeClr val="tx1"/>
                </a:solidFill>
                <a:latin typeface="+mn-lt"/>
              </a:rPr>
              <a:t>Então, conseguiram isolar e cultivar em laboratório o </a:t>
            </a:r>
            <a:r>
              <a:rPr lang="pt-BR" sz="1400" b="1" dirty="0">
                <a:solidFill>
                  <a:schemeClr val="tx1"/>
                </a:solidFill>
                <a:latin typeface="+mn-lt"/>
              </a:rPr>
              <a:t>coronavírus SARS-CoV-2</a:t>
            </a:r>
            <a:r>
              <a:rPr lang="pt-BR" sz="1400" dirty="0">
                <a:solidFill>
                  <a:schemeClr val="tx1"/>
                </a:solidFill>
                <a:latin typeface="+mn-lt"/>
              </a:rPr>
              <a:t>, </a:t>
            </a:r>
            <a:r>
              <a:rPr lang="pt-BR" sz="1400" b="1" dirty="0">
                <a:solidFill>
                  <a:schemeClr val="tx1"/>
                </a:solidFill>
                <a:latin typeface="+mn-lt"/>
              </a:rPr>
              <a:t>vírus causador da doença covid-1</a:t>
            </a:r>
            <a:r>
              <a:rPr lang="pt-BR" sz="1400" dirty="0">
                <a:solidFill>
                  <a:schemeClr val="tx1"/>
                </a:solidFill>
                <a:latin typeface="+mn-lt"/>
              </a:rPr>
              <a:t>9. </a:t>
            </a:r>
          </a:p>
          <a:p>
            <a:pPr algn="just">
              <a:spcAft>
                <a:spcPts val="600"/>
              </a:spcAft>
            </a:pPr>
            <a:r>
              <a:rPr lang="pt-BR" sz="1400" dirty="0">
                <a:solidFill>
                  <a:schemeClr val="tx1"/>
                </a:solidFill>
                <a:latin typeface="+mn-lt"/>
              </a:rPr>
              <a:t>Por enquanto, apenas quatro laboratórios da rede pública estão fazendo os testes: Instituto Adolfo Lutz, em São Paulo; Instituto Evandro Chagas, no Pará; Fiocruz, no Rio de Janeiro; e o Laboratório Central de Goiás.</a:t>
            </a:r>
          </a:p>
          <a:p>
            <a:pPr algn="just">
              <a:spcAft>
                <a:spcPts val="600"/>
              </a:spcAft>
            </a:pPr>
            <a:endParaRPr lang="pt-BR" sz="1400" dirty="0">
              <a:solidFill>
                <a:schemeClr val="tx1"/>
              </a:solidFill>
              <a:latin typeface="+mn-lt"/>
            </a:endParaRPr>
          </a:p>
          <a:p>
            <a:pPr fontAlgn="base"/>
            <a:r>
              <a:rPr lang="pt-BR" sz="1400" dirty="0">
                <a:solidFill>
                  <a:schemeClr val="tx1"/>
                </a:solidFill>
                <a:latin typeface="+mn-lt"/>
              </a:rPr>
              <a:t>Veja a matéria na integra: </a:t>
            </a:r>
            <a:endParaRPr lang="pt-BR" sz="1400" b="1" dirty="0"/>
          </a:p>
          <a:p>
            <a:pPr fontAlgn="base"/>
            <a:r>
              <a:rPr lang="pt-BR" sz="1400" b="1" dirty="0">
                <a:hlinkClick r:id="rId2"/>
              </a:rPr>
              <a:t>USP cultiva amostra de coronavírus em laboratório para distribuir a rede de saúde</a:t>
            </a:r>
            <a:endParaRPr lang="pt-BR" sz="1400" b="1" dirty="0"/>
          </a:p>
        </p:txBody>
      </p:sp>
      <p:pic>
        <p:nvPicPr>
          <p:cNvPr id="5" name="Picture 4">
            <a:extLst>
              <a:ext uri="{FF2B5EF4-FFF2-40B4-BE49-F238E27FC236}">
                <a16:creationId xmlns:a16="http://schemas.microsoft.com/office/drawing/2014/main" id="{730DD237-1837-744A-B892-41880A6B692B}"/>
              </a:ext>
            </a:extLst>
          </p:cNvPr>
          <p:cNvPicPr>
            <a:picLocks noChangeAspect="1"/>
          </p:cNvPicPr>
          <p:nvPr/>
        </p:nvPicPr>
        <p:blipFill>
          <a:blip r:embed="rId3"/>
          <a:stretch>
            <a:fillRect/>
          </a:stretch>
        </p:blipFill>
        <p:spPr>
          <a:xfrm>
            <a:off x="7271179" y="2750997"/>
            <a:ext cx="5532438" cy="3673885"/>
          </a:xfrm>
          <a:prstGeom prst="rect">
            <a:avLst/>
          </a:prstGeom>
        </p:spPr>
      </p:pic>
      <p:sp>
        <p:nvSpPr>
          <p:cNvPr id="6" name="Rectangle 5">
            <a:extLst>
              <a:ext uri="{FF2B5EF4-FFF2-40B4-BE49-F238E27FC236}">
                <a16:creationId xmlns:a16="http://schemas.microsoft.com/office/drawing/2014/main" id="{BC8F1605-4DC3-754D-A10C-61959DD17D19}"/>
              </a:ext>
            </a:extLst>
          </p:cNvPr>
          <p:cNvSpPr/>
          <p:nvPr/>
        </p:nvSpPr>
        <p:spPr>
          <a:xfrm>
            <a:off x="6904761" y="7949195"/>
            <a:ext cx="6070091" cy="523220"/>
          </a:xfrm>
          <a:prstGeom prst="rect">
            <a:avLst/>
          </a:prstGeom>
          <a:solidFill>
            <a:schemeClr val="accent3">
              <a:lumMod val="20000"/>
              <a:lumOff val="80000"/>
            </a:schemeClr>
          </a:solidFill>
          <a:ln>
            <a:solidFill>
              <a:schemeClr val="accent1"/>
            </a:solidFill>
          </a:ln>
        </p:spPr>
        <p:txBody>
          <a:bodyPr wrap="square">
            <a:spAutoFit/>
          </a:bodyPr>
          <a:lstStyle/>
          <a:p>
            <a:r>
              <a:rPr lang="pt-BR" sz="1400">
                <a:latin typeface="+mn-ea"/>
                <a:ea typeface="+mn-ea"/>
                <a:hlinkClick r:id="rId4"/>
              </a:rPr>
              <a:t>http://www.jornaldocampus.usp.br/index.php/2020/03/coronavirus-e-cultivado-em-laboratorio/</a:t>
            </a:r>
            <a:r>
              <a:rPr lang="pt-BR" sz="1400">
                <a:latin typeface="+mn-ea"/>
                <a:ea typeface="+mn-ea"/>
              </a:rPr>
              <a:t> </a:t>
            </a:r>
          </a:p>
        </p:txBody>
      </p:sp>
      <p:pic>
        <p:nvPicPr>
          <p:cNvPr id="7" name="Picture 6">
            <a:extLst>
              <a:ext uri="{FF2B5EF4-FFF2-40B4-BE49-F238E27FC236}">
                <a16:creationId xmlns:a16="http://schemas.microsoft.com/office/drawing/2014/main" id="{9FA35806-9715-6D48-A616-BCC12861735A}"/>
              </a:ext>
            </a:extLst>
          </p:cNvPr>
          <p:cNvPicPr>
            <a:picLocks noChangeAspect="1"/>
          </p:cNvPicPr>
          <p:nvPr/>
        </p:nvPicPr>
        <p:blipFill>
          <a:blip r:embed="rId5"/>
          <a:stretch>
            <a:fillRect/>
          </a:stretch>
        </p:blipFill>
        <p:spPr>
          <a:xfrm>
            <a:off x="7111304" y="1477077"/>
            <a:ext cx="2545333" cy="1691586"/>
          </a:xfrm>
          <a:prstGeom prst="rect">
            <a:avLst/>
          </a:prstGeom>
        </p:spPr>
      </p:pic>
    </p:spTree>
    <p:extLst>
      <p:ext uri="{BB962C8B-B14F-4D97-AF65-F5344CB8AC3E}">
        <p14:creationId xmlns:p14="http://schemas.microsoft.com/office/powerpoint/2010/main" val="82942034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Bacteriófagos e Fagoterapia"/>
          <p:cNvSpPr txBox="1"/>
          <p:nvPr/>
        </p:nvSpPr>
        <p:spPr>
          <a:xfrm>
            <a:off x="624207" y="230682"/>
            <a:ext cx="3635575" cy="419101"/>
          </a:xfrm>
          <a:prstGeom prst="rect">
            <a:avLst/>
          </a:prstGeom>
          <a:solidFill>
            <a:srgbClr val="73FDFF">
              <a:alpha val="3122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57200" indent="-457200" algn="l" defTabSz="449580">
              <a:spcBef>
                <a:spcPts val="400"/>
              </a:spcBef>
              <a:defRPr sz="2100">
                <a:uFill>
                  <a:solidFill>
                    <a:srgbClr val="99403D"/>
                  </a:solidFill>
                </a:uFill>
                <a:latin typeface="Calibri"/>
                <a:ea typeface="Calibri"/>
                <a:cs typeface="Calibri"/>
                <a:sym typeface="Calibri"/>
              </a:defRPr>
            </a:pPr>
            <a:r>
              <a:rPr b="1" dirty="0"/>
              <a:t>Bacteriófagos</a:t>
            </a:r>
            <a:r>
              <a:rPr dirty="0"/>
              <a:t> e </a:t>
            </a:r>
            <a:r>
              <a:rPr b="1" dirty="0"/>
              <a:t>Fagoterapia </a:t>
            </a:r>
          </a:p>
        </p:txBody>
      </p:sp>
      <p:sp>
        <p:nvSpPr>
          <p:cNvPr id="160" name="https://medschool.ucsd.edu/som/medicine/divisions/idgph/research/center-innovative-phage-applications-and-therapeutics/patient-care/Pages/default.aspx"/>
          <p:cNvSpPr txBox="1"/>
          <p:nvPr/>
        </p:nvSpPr>
        <p:spPr>
          <a:xfrm>
            <a:off x="4670879" y="7450727"/>
            <a:ext cx="7452803" cy="841256"/>
          </a:xfrm>
          <a:prstGeom prst="rect">
            <a:avLst/>
          </a:prstGeom>
          <a:solidFill>
            <a:schemeClr val="accent4">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600"/>
            </a:pPr>
            <a:r>
              <a:rPr u="sng" dirty="0">
                <a:solidFill>
                  <a:srgbClr val="0000FF"/>
                </a:solidFill>
                <a:uFill>
                  <a:solidFill>
                    <a:srgbClr val="0000FF"/>
                  </a:solidFill>
                </a:uFill>
                <a:hlinkClick r:id="rId2"/>
              </a:rPr>
              <a:t>https://medschool.ucsd.edu/som/medicine/divisions/idgph/research/center-innovative-phage-applications-and-therapeutics/patient-care/Pages/default.aspx</a:t>
            </a:r>
            <a:r>
              <a:rPr dirty="0"/>
              <a:t> </a:t>
            </a:r>
          </a:p>
        </p:txBody>
      </p:sp>
      <p:sp>
        <p:nvSpPr>
          <p:cNvPr id="161" name="Video: Phage Therapy - Bill and Melinda Gates Foundation"/>
          <p:cNvSpPr txBox="1"/>
          <p:nvPr/>
        </p:nvSpPr>
        <p:spPr>
          <a:xfrm>
            <a:off x="4670879" y="6811382"/>
            <a:ext cx="6587515" cy="379591"/>
          </a:xfrm>
          <a:prstGeom prst="rect">
            <a:avLst/>
          </a:prstGeom>
          <a:solidFill>
            <a:srgbClr val="76D6FF">
              <a:alpha val="18522"/>
            </a:srgbClr>
          </a:solidFill>
          <a:ln w="12700">
            <a:solidFill>
              <a:srgbClr val="76D6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800"/>
            </a:lvl1pPr>
          </a:lstStyle>
          <a:p>
            <a:r>
              <a:t>Video: Phage Therapy - Bill and Melinda Gates Foundation </a:t>
            </a:r>
          </a:p>
        </p:txBody>
      </p:sp>
      <p:sp>
        <p:nvSpPr>
          <p:cNvPr id="162" name="Os bacteriófagos são vírus onipresentes, encontrados onde quer que existam bactérias. Estima-se que existam mais de 1031 bacteriófagos no planeta. São dez milhões trilhões de trilhões, mais do que qualquer outro organismo na Terra, incluindo bactérias, combinadas. Cada um deles é desenvolvido para infectar um hospedeiro bacteriano específico a fim de se replicar - sem afetar outras células de um organismo.…"/>
          <p:cNvSpPr txBox="1"/>
          <p:nvPr/>
        </p:nvSpPr>
        <p:spPr>
          <a:xfrm>
            <a:off x="624206" y="1263737"/>
            <a:ext cx="3635575" cy="7858562"/>
          </a:xfrm>
          <a:prstGeom prst="rect">
            <a:avLst/>
          </a:prstGeom>
          <a:solidFill>
            <a:schemeClr val="accent4">
              <a:lumMod val="20000"/>
              <a:lumOff val="80000"/>
            </a:schemeClr>
          </a:solidFill>
          <a:ln w="12700">
            <a:solidFill>
              <a:srgbClr val="76D6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400"/>
            </a:pPr>
            <a:r>
              <a:rPr lang="pt-BR" sz="1600" dirty="0"/>
              <a:t>Os bacteriófagos são vírus onipresentes, encontrados onde quer que existam bactérias. Estima-se que existam mais de 1031 bacteriófagos no planeta. </a:t>
            </a:r>
          </a:p>
          <a:p>
            <a:pPr>
              <a:defRPr sz="1400"/>
            </a:pPr>
            <a:endParaRPr lang="pt-BR" sz="800" dirty="0"/>
          </a:p>
          <a:p>
            <a:pPr>
              <a:defRPr sz="1400"/>
            </a:pPr>
            <a:endParaRPr lang="pt-BR" sz="800" dirty="0"/>
          </a:p>
          <a:p>
            <a:pPr>
              <a:defRPr sz="1400"/>
            </a:pPr>
            <a:r>
              <a:rPr lang="pt-BR" sz="1600" dirty="0"/>
              <a:t>São dez milhões de trilhões, ou seja, mais do que qualquer outro organismo na Terra.</a:t>
            </a:r>
          </a:p>
          <a:p>
            <a:pPr>
              <a:defRPr sz="1400"/>
            </a:pPr>
            <a:endParaRPr lang="pt-BR" sz="800" dirty="0"/>
          </a:p>
          <a:p>
            <a:pPr>
              <a:defRPr sz="1400"/>
            </a:pPr>
            <a:r>
              <a:rPr lang="pt-BR" sz="1600" dirty="0"/>
              <a:t>Cada um deles é desenvolvido para infectar um hospedeiro bacteriano específico a fim de se replicar,  sem afetar outras células de um organismo.</a:t>
            </a:r>
          </a:p>
          <a:p>
            <a:pPr>
              <a:defRPr sz="1400"/>
            </a:pPr>
            <a:endParaRPr lang="pt-BR" sz="1600" dirty="0"/>
          </a:p>
          <a:p>
            <a:pPr>
              <a:defRPr sz="1400"/>
            </a:pPr>
            <a:r>
              <a:rPr lang="pt-BR" sz="1600" dirty="0"/>
              <a:t>A ideia de usá-los </a:t>
            </a:r>
            <a:r>
              <a:rPr lang="pt-BR" sz="1600" b="1" dirty="0">
                <a:latin typeface="+mj-lt"/>
                <a:ea typeface="+mj-ea"/>
                <a:cs typeface="+mj-cs"/>
                <a:sym typeface="Helvetica Neue"/>
              </a:rPr>
              <a:t>terapeuticamente</a:t>
            </a:r>
            <a:r>
              <a:rPr lang="pt-BR" sz="1600" dirty="0"/>
              <a:t> não é nova. </a:t>
            </a:r>
            <a:r>
              <a:rPr lang="pt-BR" sz="1600" b="1" dirty="0">
                <a:latin typeface="+mj-lt"/>
                <a:ea typeface="+mj-ea"/>
                <a:cs typeface="+mj-cs"/>
                <a:sym typeface="Helvetica Neue"/>
              </a:rPr>
              <a:t>Descrita há um século</a:t>
            </a:r>
            <a:r>
              <a:rPr lang="pt-BR" sz="1600" dirty="0"/>
              <a:t>, a terapia de fagos era popular nas décadas de 1920 e 1930 para tratar vários tipos de infecções e condições, mas os resultados eram inconsistentes e careciam de validação científica.</a:t>
            </a:r>
          </a:p>
          <a:p>
            <a:pPr>
              <a:defRPr sz="1400"/>
            </a:pPr>
            <a:endParaRPr lang="pt-BR" sz="1600" dirty="0"/>
          </a:p>
          <a:p>
            <a:pPr>
              <a:defRPr sz="1400"/>
            </a:pPr>
            <a:endParaRPr lang="pt-BR" sz="1600" dirty="0"/>
          </a:p>
          <a:p>
            <a:pPr>
              <a:defRPr sz="1400"/>
            </a:pPr>
            <a:r>
              <a:rPr lang="pt-BR" sz="1600" dirty="0"/>
              <a:t>O </a:t>
            </a:r>
            <a:r>
              <a:rPr lang="pt-BR" sz="1600" b="1" dirty="0">
                <a:latin typeface="+mj-lt"/>
                <a:ea typeface="+mj-ea"/>
                <a:cs typeface="+mj-cs"/>
                <a:sym typeface="Helvetica Neue"/>
              </a:rPr>
              <a:t>surgimento de antibióticos na década de 1940 afastou a terapia de fagos</a:t>
            </a:r>
            <a:r>
              <a:rPr lang="pt-BR" sz="1600" dirty="0"/>
              <a:t>, </a:t>
            </a:r>
            <a:r>
              <a:rPr lang="pt-BR" sz="1600" u="sng" dirty="0"/>
              <a:t>exceto</a:t>
            </a:r>
            <a:r>
              <a:rPr lang="pt-BR" sz="1600" dirty="0"/>
              <a:t> em </a:t>
            </a:r>
            <a:r>
              <a:rPr lang="pt-BR" sz="1600" b="1" dirty="0">
                <a:latin typeface="+mj-lt"/>
                <a:ea typeface="+mj-ea"/>
                <a:cs typeface="+mj-cs"/>
                <a:sym typeface="Helvetica Neue"/>
              </a:rPr>
              <a:t>partes da </a:t>
            </a:r>
          </a:p>
          <a:p>
            <a:pPr>
              <a:defRPr sz="1400"/>
            </a:pPr>
            <a:r>
              <a:rPr lang="pt-BR" sz="1600" b="1" dirty="0">
                <a:latin typeface="+mj-lt"/>
                <a:ea typeface="+mj-ea"/>
                <a:cs typeface="+mj-cs"/>
                <a:sym typeface="Helvetica Neue"/>
              </a:rPr>
              <a:t>Europa Oriental</a:t>
            </a:r>
            <a:r>
              <a:rPr lang="pt-BR" sz="1600" dirty="0"/>
              <a:t> </a:t>
            </a:r>
            <a:r>
              <a:rPr lang="pt-BR" sz="1600" u="sng" dirty="0"/>
              <a:t>e</a:t>
            </a:r>
            <a:r>
              <a:rPr lang="pt-BR" sz="1600" dirty="0"/>
              <a:t> </a:t>
            </a:r>
            <a:r>
              <a:rPr lang="pt-BR" sz="1600" b="1" dirty="0">
                <a:latin typeface="+mj-lt"/>
                <a:ea typeface="+mj-ea"/>
                <a:cs typeface="+mj-cs"/>
                <a:sym typeface="Helvetica Neue"/>
              </a:rPr>
              <a:t>da antiga </a:t>
            </a:r>
          </a:p>
          <a:p>
            <a:pPr>
              <a:defRPr sz="1400"/>
            </a:pPr>
            <a:r>
              <a:rPr lang="pt-BR" sz="1600" b="1" dirty="0">
                <a:latin typeface="+mj-lt"/>
                <a:ea typeface="+mj-ea"/>
                <a:cs typeface="+mj-cs"/>
                <a:sym typeface="Helvetica Neue"/>
              </a:rPr>
              <a:t>União Soviética</a:t>
            </a:r>
            <a:r>
              <a:rPr lang="pt-BR" sz="1600" dirty="0"/>
              <a:t>, </a:t>
            </a:r>
            <a:r>
              <a:rPr lang="pt-BR" sz="1600" b="1" dirty="0">
                <a:solidFill>
                  <a:schemeClr val="tx1"/>
                </a:solidFill>
                <a:latin typeface="+mj-lt"/>
                <a:ea typeface="+mj-ea"/>
                <a:cs typeface="+mj-cs"/>
                <a:sym typeface="Helvetica Neue"/>
              </a:rPr>
              <a:t>onde permaneceu um tópico de pesquisa ativa</a:t>
            </a:r>
            <a:r>
              <a:rPr lang="pt-BR" sz="1600" dirty="0">
                <a:solidFill>
                  <a:schemeClr val="tx1"/>
                </a:solidFill>
              </a:rPr>
              <a:t>.</a:t>
            </a:r>
          </a:p>
        </p:txBody>
      </p:sp>
      <p:pic>
        <p:nvPicPr>
          <p:cNvPr id="163" name="Screen Shot 2019-05-09 at 12.42.38 AM.png" descr="Screen Shot 2019-05-09 at 12.42.38 AM.png"/>
          <p:cNvPicPr>
            <a:picLocks noChangeAspect="1"/>
          </p:cNvPicPr>
          <p:nvPr/>
        </p:nvPicPr>
        <p:blipFill>
          <a:blip r:embed="rId3"/>
          <a:stretch>
            <a:fillRect/>
          </a:stretch>
        </p:blipFill>
        <p:spPr>
          <a:xfrm>
            <a:off x="4747892" y="2305093"/>
            <a:ext cx="7632700" cy="431800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Video: Tom Patterson foi curado de pancreatite causada por bacteria multiR com bacteriofagos"/>
          <p:cNvSpPr txBox="1"/>
          <p:nvPr/>
        </p:nvSpPr>
        <p:spPr>
          <a:xfrm>
            <a:off x="4983883" y="8933602"/>
            <a:ext cx="6876695" cy="595035"/>
          </a:xfrm>
          <a:prstGeom prst="rect">
            <a:avLst/>
          </a:prstGeom>
          <a:solidFill>
            <a:srgbClr val="FFFF00">
              <a:alpha val="18522"/>
            </a:srgbClr>
          </a:solidFill>
          <a:ln w="12700">
            <a:solidFill>
              <a:srgbClr val="76D6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1600"/>
            </a:pPr>
            <a:r>
              <a:rPr dirty="0"/>
              <a:t>Video: </a:t>
            </a:r>
            <a:r>
              <a:rPr lang="en-US" sz="1600" dirty="0">
                <a:hlinkClick r:id="rId3"/>
              </a:rPr>
              <a:t>Novel phage therapy saves patient with multidrug-resistant bacterial infection</a:t>
            </a:r>
            <a:endParaRPr lang="en-US" sz="1600" dirty="0"/>
          </a:p>
        </p:txBody>
      </p:sp>
      <p:sp>
        <p:nvSpPr>
          <p:cNvPr id="167" name="No final de 2015, Tom Patterson, um professor de 69 anos do Dep. de Psiquiatria da Faculdade de Medicina da UC San Diego, e sua esposa, Steffanie Strathdee, chefe da Divisão de Saúde Pública Global do Departamento de Medicina, passando o feriado de Ação de Graças no Egito, quando Patterson ficou doente, atormentado por dor abdominal, febre, náusea, vômito e batimentos cardíacos acelerados. Os médicos locais diagnosticaram pancreatite (inflamação do pâncreas).…"/>
          <p:cNvSpPr txBox="1"/>
          <p:nvPr/>
        </p:nvSpPr>
        <p:spPr>
          <a:xfrm>
            <a:off x="4983882" y="722705"/>
            <a:ext cx="6876696" cy="8227893"/>
          </a:xfrm>
          <a:prstGeom prst="rect">
            <a:avLst/>
          </a:prstGeom>
          <a:solidFill>
            <a:srgbClr val="E6FFFE"/>
          </a:solidFill>
          <a:ln w="12700">
            <a:solidFill>
              <a:srgbClr val="0432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400"/>
            </a:pPr>
            <a:r>
              <a:rPr lang="pt-BR" sz="1600" dirty="0"/>
              <a:t>No final de 2015, </a:t>
            </a:r>
            <a:r>
              <a:rPr lang="pt-BR" sz="1600" b="1" dirty="0">
                <a:latin typeface="+mj-lt"/>
                <a:ea typeface="+mj-ea"/>
                <a:cs typeface="+mj-cs"/>
                <a:sym typeface="Helvetica Neue"/>
              </a:rPr>
              <a:t>Tom Patterson,</a:t>
            </a:r>
            <a:r>
              <a:rPr lang="pt-BR" sz="1600" dirty="0"/>
              <a:t> um professor de 69 anos do Dep. de Psiquiatria da Faculdade de Medicina da UC San Diego, e sua esposa, </a:t>
            </a:r>
            <a:r>
              <a:rPr lang="pt-BR" sz="1600" dirty="0" err="1"/>
              <a:t>Steffanie</a:t>
            </a:r>
            <a:r>
              <a:rPr lang="pt-BR" sz="1600" dirty="0"/>
              <a:t> </a:t>
            </a:r>
            <a:r>
              <a:rPr lang="pt-BR" sz="1600" dirty="0" err="1"/>
              <a:t>Strathdee</a:t>
            </a:r>
            <a:r>
              <a:rPr lang="pt-BR" sz="1600" dirty="0"/>
              <a:t>, chefe da Divisão de Saúde Pública Global do Departamento de Medicina, passaram o feriado de Ação de Graças no Egito, quando Patterson ficou doente, atormentado por dor abdominal, febre, náusea, vômito e batimentos cardíacos acelerados. Os médicos locais diagnosticaram </a:t>
            </a:r>
            <a:r>
              <a:rPr lang="pt-BR" sz="1600" b="1" dirty="0">
                <a:latin typeface="+mj-lt"/>
                <a:ea typeface="+mj-ea"/>
                <a:cs typeface="+mj-cs"/>
                <a:sym typeface="Helvetica Neue"/>
              </a:rPr>
              <a:t>pancreatite (</a:t>
            </a:r>
            <a:r>
              <a:rPr lang="pt-BR" sz="1600" dirty="0"/>
              <a:t>inflamação do pâncreas).</a:t>
            </a:r>
          </a:p>
          <a:p>
            <a:pPr>
              <a:defRPr sz="1400"/>
            </a:pPr>
            <a:endParaRPr lang="pt-BR" sz="1600" dirty="0"/>
          </a:p>
          <a:p>
            <a:pPr>
              <a:defRPr sz="1400"/>
            </a:pPr>
            <a:r>
              <a:rPr lang="pt-BR" sz="1600" dirty="0"/>
              <a:t>A condição de Patterson piorou, ele foi levado para Frankfurt, Alemanha, em 3 de dezembro de 2015, onde os médicos descobriram um pseudocisto pancreático (uma coleção de fluido ao redor do pâncreas). </a:t>
            </a:r>
          </a:p>
          <a:p>
            <a:pPr>
              <a:defRPr sz="1400"/>
            </a:pPr>
            <a:r>
              <a:rPr lang="pt-BR" sz="1600" dirty="0"/>
              <a:t>O fluido foi drenado e o conteúdo foi cultivado. Patterson havia se infectado com um </a:t>
            </a:r>
            <a:r>
              <a:rPr lang="pt-BR" sz="1600" u="sng" dirty="0"/>
              <a:t>isolado</a:t>
            </a:r>
            <a:r>
              <a:rPr lang="pt-BR" sz="1600" dirty="0"/>
              <a:t> (cepa) </a:t>
            </a:r>
            <a:r>
              <a:rPr lang="pt-BR" sz="1600" u="sng" dirty="0"/>
              <a:t>multirresistente</a:t>
            </a:r>
            <a:r>
              <a:rPr lang="pt-BR" sz="1600" dirty="0"/>
              <a:t> de </a:t>
            </a:r>
            <a:r>
              <a:rPr lang="pt-BR" sz="1600" b="1" i="1" dirty="0">
                <a:latin typeface="+mj-lt"/>
                <a:ea typeface="+mj-ea"/>
                <a:cs typeface="+mj-cs"/>
                <a:sym typeface="Helvetica Neue"/>
              </a:rPr>
              <a:t>Acinetobacter </a:t>
            </a:r>
            <a:r>
              <a:rPr lang="pt-BR" sz="1600" b="1" i="1" dirty="0" err="1">
                <a:latin typeface="+mj-lt"/>
                <a:ea typeface="+mj-ea"/>
                <a:cs typeface="+mj-cs"/>
                <a:sym typeface="Helvetica Neue"/>
              </a:rPr>
              <a:t>baumannii</a:t>
            </a:r>
            <a:r>
              <a:rPr lang="pt-BR" sz="1600" dirty="0"/>
              <a:t>, um patógeno oportunista e muitas vezes mortal. </a:t>
            </a:r>
          </a:p>
          <a:p>
            <a:pPr>
              <a:defRPr sz="1400"/>
            </a:pPr>
            <a:endParaRPr lang="pt-BR" sz="1600" dirty="0"/>
          </a:p>
          <a:p>
            <a:pPr>
              <a:defRPr sz="1400"/>
            </a:pPr>
            <a:r>
              <a:rPr lang="pt-BR" sz="1600" dirty="0"/>
              <a:t>A bactéria se mostrou particularmente problemática em ambientes hospitalares e no Oriente Médio, com muitos veteranos feridos e soldados retornaram aos EUA com infecções persistentes.</a:t>
            </a:r>
          </a:p>
          <a:p>
            <a:pPr>
              <a:defRPr sz="1400"/>
            </a:pPr>
            <a:endParaRPr lang="pt-BR" sz="1600" dirty="0"/>
          </a:p>
          <a:p>
            <a:pPr>
              <a:defRPr sz="1400"/>
            </a:pPr>
            <a:r>
              <a:rPr lang="pt-BR" sz="1600" dirty="0"/>
              <a:t>Inicialmente, os únicos antibióticos com qualquer efeito (último recurso)  provou ser uma combinação de 3 antibióticos: “</a:t>
            </a:r>
            <a:r>
              <a:rPr lang="pt-BR" sz="1600" dirty="0" err="1"/>
              <a:t>meropenem</a:t>
            </a:r>
            <a:r>
              <a:rPr lang="pt-BR" sz="1600" dirty="0"/>
              <a:t>, </a:t>
            </a:r>
            <a:r>
              <a:rPr lang="pt-BR" sz="1600" dirty="0" err="1"/>
              <a:t>tigeciclina</a:t>
            </a:r>
            <a:r>
              <a:rPr lang="pt-BR" sz="1600" dirty="0"/>
              <a:t> e colistina”, sendo que alguns destes antibióticos muitas vezes causam danos nos rins, entre outros efeitos colaterais. </a:t>
            </a:r>
          </a:p>
          <a:p>
            <a:pPr>
              <a:defRPr sz="1400"/>
            </a:pPr>
            <a:endParaRPr lang="pt-BR" sz="1600" dirty="0"/>
          </a:p>
          <a:p>
            <a:pPr>
              <a:defRPr sz="1400"/>
            </a:pPr>
            <a:r>
              <a:rPr lang="pt-BR" sz="1600" dirty="0"/>
              <a:t>A condição de Patterson estabilizou-se o suficiente para que ele fosse transportado por helicóptero em 12 de dezembro de 2015, da Alemanha para a Unidade de Cuidados Intensivos (UTI) do Hospital Thornton, na UC San Diego Health. Na chegada, descobriu-se que </a:t>
            </a:r>
            <a:r>
              <a:rPr lang="pt-BR" sz="1600" b="1" dirty="0">
                <a:latin typeface="+mj-lt"/>
                <a:ea typeface="+mj-ea"/>
                <a:cs typeface="+mj-cs"/>
                <a:sym typeface="Helvetica Neue"/>
              </a:rPr>
              <a:t>o isolado bacteriano se tornara resistente a todos os antibióticos empregados</a:t>
            </a:r>
            <a:r>
              <a:rPr lang="pt-BR" sz="1600" dirty="0"/>
              <a:t>.</a:t>
            </a:r>
          </a:p>
          <a:p>
            <a:pPr>
              <a:defRPr sz="1400"/>
            </a:pPr>
            <a:endParaRPr lang="pt-BR" sz="1600" dirty="0"/>
          </a:p>
          <a:p>
            <a:pPr>
              <a:defRPr sz="1400"/>
            </a:pPr>
            <a:r>
              <a:rPr lang="pt-BR" sz="1600" b="1" dirty="0">
                <a:sym typeface="Helvetica Neue"/>
              </a:rPr>
              <a:t>Finalmente, Tom Patterson foi curado de pancreatite causada pela bactéria </a:t>
            </a:r>
            <a:r>
              <a:rPr lang="pt-BR" sz="1600" b="1" dirty="0" err="1">
                <a:sym typeface="Helvetica Neue"/>
              </a:rPr>
              <a:t>multiR</a:t>
            </a:r>
            <a:r>
              <a:rPr lang="pt-BR" sz="1600" b="1" dirty="0">
                <a:sym typeface="Helvetica Neue"/>
              </a:rPr>
              <a:t> usando terapia com bacteriófagos</a:t>
            </a:r>
            <a:endParaRPr lang="pt-BR" sz="1600" b="1" dirty="0"/>
          </a:p>
        </p:txBody>
      </p:sp>
      <p:pic>
        <p:nvPicPr>
          <p:cNvPr id="168" name="Screen Shot 2019-05-09 at 12.38.17 AM.png" descr="Screen Shot 2019-05-09 at 12.38.17 AM.png"/>
          <p:cNvPicPr>
            <a:picLocks noChangeAspect="1"/>
          </p:cNvPicPr>
          <p:nvPr/>
        </p:nvPicPr>
        <p:blipFill>
          <a:blip r:embed="rId4"/>
          <a:stretch>
            <a:fillRect/>
          </a:stretch>
        </p:blipFill>
        <p:spPr>
          <a:xfrm>
            <a:off x="145725" y="1536318"/>
            <a:ext cx="4821947" cy="2736137"/>
          </a:xfrm>
          <a:prstGeom prst="rect">
            <a:avLst/>
          </a:prstGeom>
          <a:ln w="12700">
            <a:miter lim="400000"/>
          </a:ln>
        </p:spPr>
      </p:pic>
      <p:sp>
        <p:nvSpPr>
          <p:cNvPr id="169" name="Bacteriófagos e Fagoterapia"/>
          <p:cNvSpPr txBox="1"/>
          <p:nvPr/>
        </p:nvSpPr>
        <p:spPr>
          <a:xfrm>
            <a:off x="145729" y="513288"/>
            <a:ext cx="4473973" cy="482601"/>
          </a:xfrm>
          <a:prstGeom prst="rect">
            <a:avLst/>
          </a:prstGeom>
          <a:solidFill>
            <a:srgbClr val="76D6FF">
              <a:alpha val="6937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57200" indent="-457200" algn="l" defTabSz="449580">
              <a:spcBef>
                <a:spcPts val="400"/>
              </a:spcBef>
              <a:defRPr sz="2600">
                <a:uFill>
                  <a:solidFill>
                    <a:srgbClr val="99403D"/>
                  </a:solidFill>
                </a:uFill>
                <a:latin typeface="Calibri"/>
                <a:ea typeface="Calibri"/>
                <a:cs typeface="Calibri"/>
                <a:sym typeface="Calibri"/>
              </a:defRPr>
            </a:pPr>
            <a:r>
              <a:rPr b="1"/>
              <a:t>Bacteriófagos</a:t>
            </a:r>
            <a:r>
              <a:t> e </a:t>
            </a:r>
            <a:r>
              <a:rPr b="1"/>
              <a:t>Fagoterapia </a:t>
            </a:r>
          </a:p>
        </p:txBody>
      </p:sp>
      <p:sp>
        <p:nvSpPr>
          <p:cNvPr id="7" name="Placas de lise">
            <a:extLst>
              <a:ext uri="{FF2B5EF4-FFF2-40B4-BE49-F238E27FC236}">
                <a16:creationId xmlns:a16="http://schemas.microsoft.com/office/drawing/2014/main" id="{37D2261E-9951-4F40-A9BE-A255217E714E}"/>
              </a:ext>
            </a:extLst>
          </p:cNvPr>
          <p:cNvSpPr txBox="1"/>
          <p:nvPr/>
        </p:nvSpPr>
        <p:spPr>
          <a:xfrm>
            <a:off x="4967672" y="374997"/>
            <a:ext cx="1606656" cy="379591"/>
          </a:xfrm>
          <a:prstGeom prst="rect">
            <a:avLst/>
          </a:prstGeom>
          <a:solidFill>
            <a:schemeClr val="accent1">
              <a:lumMod val="40000"/>
              <a:lumOff val="60000"/>
              <a:alpha val="15294"/>
            </a:schemeClr>
          </a:solidFill>
          <a:ln w="12700">
            <a:solidFill>
              <a:srgbClr val="0432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r>
              <a:rPr lang="pt-BR" sz="1800" b="1" dirty="0"/>
              <a:t>Caso:</a:t>
            </a:r>
            <a:endParaRPr lang="pt-BR" sz="1800"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Bacteriófagos e Fagoterapia"/>
          <p:cNvSpPr txBox="1"/>
          <p:nvPr/>
        </p:nvSpPr>
        <p:spPr>
          <a:xfrm>
            <a:off x="916309" y="927100"/>
            <a:ext cx="4473973" cy="482601"/>
          </a:xfrm>
          <a:prstGeom prst="rect">
            <a:avLst/>
          </a:prstGeom>
          <a:solidFill>
            <a:srgbClr val="76D6FF">
              <a:alpha val="6937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57200" indent="-457200" algn="l" defTabSz="449580">
              <a:spcBef>
                <a:spcPts val="400"/>
              </a:spcBef>
              <a:defRPr sz="2600">
                <a:uFill>
                  <a:solidFill>
                    <a:srgbClr val="99403D"/>
                  </a:solidFill>
                </a:uFill>
                <a:latin typeface="Calibri"/>
                <a:ea typeface="Calibri"/>
                <a:cs typeface="Calibri"/>
                <a:sym typeface="Calibri"/>
              </a:defRPr>
            </a:pPr>
            <a:r>
              <a:rPr b="1"/>
              <a:t>Bacteriófagos</a:t>
            </a:r>
            <a:r>
              <a:t> e </a:t>
            </a:r>
            <a:r>
              <a:rPr b="1"/>
              <a:t>Fagoterapia </a:t>
            </a:r>
          </a:p>
        </p:txBody>
      </p:sp>
      <p:sp>
        <p:nvSpPr>
          <p:cNvPr id="157" name="O que é fagoterapia?…"/>
          <p:cNvSpPr txBox="1"/>
          <p:nvPr/>
        </p:nvSpPr>
        <p:spPr>
          <a:xfrm>
            <a:off x="661062" y="2471013"/>
            <a:ext cx="5322643" cy="4811574"/>
          </a:xfrm>
          <a:prstGeom prst="rect">
            <a:avLst/>
          </a:prstGeom>
          <a:solidFill>
            <a:srgbClr val="73FDFF">
              <a:alpha val="31223"/>
            </a:srgbClr>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000">
                <a:solidFill>
                  <a:srgbClr val="011993"/>
                </a:solidFill>
              </a:defRPr>
            </a:pPr>
            <a:r>
              <a:rPr lang="pt-BR" sz="1800" dirty="0"/>
              <a:t>O que é Fagoterapia?</a:t>
            </a:r>
          </a:p>
          <a:p>
            <a:pPr>
              <a:defRPr sz="1800"/>
            </a:pPr>
            <a:endParaRPr lang="pt-BR" sz="1800" dirty="0"/>
          </a:p>
          <a:p>
            <a:pPr algn="just">
              <a:defRPr sz="2000"/>
            </a:pPr>
            <a:r>
              <a:rPr lang="pt-BR" sz="1800" dirty="0"/>
              <a:t>Os </a:t>
            </a:r>
            <a:r>
              <a:rPr lang="pt-BR" sz="1800" b="1" dirty="0">
                <a:latin typeface="+mj-lt"/>
                <a:ea typeface="+mj-ea"/>
                <a:cs typeface="+mj-cs"/>
                <a:sym typeface="Helvetica Neue"/>
              </a:rPr>
              <a:t>bacteriófagos (fagos)</a:t>
            </a:r>
            <a:r>
              <a:rPr lang="pt-BR" sz="1800" dirty="0"/>
              <a:t> são vírus que matam e seletivamente as bactérias. </a:t>
            </a:r>
          </a:p>
          <a:p>
            <a:pPr algn="just">
              <a:defRPr sz="2000"/>
            </a:pPr>
            <a:endParaRPr lang="pt-BR" sz="1800" dirty="0"/>
          </a:p>
          <a:p>
            <a:pPr algn="just">
              <a:defRPr sz="2000"/>
            </a:pPr>
            <a:r>
              <a:rPr lang="pt-BR" sz="1800" dirty="0"/>
              <a:t>Eles são as entidades biológicas mais comuns na natureza e demonstraram combater e destruir eficazmente as bactérias resistentes a múltiplas drogas. </a:t>
            </a:r>
          </a:p>
          <a:p>
            <a:pPr algn="just">
              <a:defRPr sz="2000"/>
            </a:pPr>
            <a:endParaRPr lang="pt-BR" sz="1800" dirty="0"/>
          </a:p>
          <a:p>
            <a:pPr algn="just">
              <a:defRPr sz="2000"/>
            </a:pPr>
            <a:r>
              <a:rPr lang="pt-BR" sz="1800" dirty="0"/>
              <a:t>Ou seja, quando todos os antibióticos falham, os fagos ainda conseguem matar as bactérias e podem salvar uma vida de uma infecção.</a:t>
            </a:r>
          </a:p>
          <a:p>
            <a:pPr>
              <a:defRPr sz="2000"/>
            </a:pPr>
            <a:endParaRPr lang="pt-BR" sz="1800" dirty="0"/>
          </a:p>
          <a:p>
            <a:pPr algn="just">
              <a:defRPr sz="2000"/>
            </a:pPr>
            <a:r>
              <a:rPr lang="pt-BR" sz="1800" dirty="0"/>
              <a:t>Considerando a taxa alarmante de aumento de </a:t>
            </a:r>
            <a:r>
              <a:rPr lang="pt-BR" sz="1800" b="1" dirty="0">
                <a:solidFill>
                  <a:srgbClr val="FF2600"/>
                </a:solidFill>
                <a:latin typeface="+mj-lt"/>
                <a:ea typeface="+mj-ea"/>
                <a:cs typeface="+mj-cs"/>
                <a:sym typeface="Helvetica Neue"/>
              </a:rPr>
              <a:t>"superbactérias"</a:t>
            </a:r>
            <a:r>
              <a:rPr lang="pt-BR" sz="1800" dirty="0"/>
              <a:t> que são </a:t>
            </a:r>
            <a:r>
              <a:rPr lang="pt-BR" sz="1800" b="1" dirty="0">
                <a:solidFill>
                  <a:srgbClr val="FF2600"/>
                </a:solidFill>
                <a:latin typeface="+mj-lt"/>
                <a:ea typeface="+mj-ea"/>
                <a:cs typeface="+mj-cs"/>
                <a:sym typeface="Helvetica Neue"/>
              </a:rPr>
              <a:t>resistentes à maioria - se não a todos - antibióticos.</a:t>
            </a:r>
          </a:p>
        </p:txBody>
      </p:sp>
      <p:sp>
        <p:nvSpPr>
          <p:cNvPr id="4" name="TextBox 3">
            <a:extLst>
              <a:ext uri="{FF2B5EF4-FFF2-40B4-BE49-F238E27FC236}">
                <a16:creationId xmlns:a16="http://schemas.microsoft.com/office/drawing/2014/main" id="{8594AE92-380C-8743-925B-0E180B96AA7D}"/>
              </a:ext>
            </a:extLst>
          </p:cNvPr>
          <p:cNvSpPr txBox="1"/>
          <p:nvPr/>
        </p:nvSpPr>
        <p:spPr>
          <a:xfrm rot="21184126">
            <a:off x="7343006" y="6697591"/>
            <a:ext cx="3727196" cy="687368"/>
          </a:xfrm>
          <a:prstGeom prst="rect">
            <a:avLst/>
          </a:prstGeom>
          <a:solidFill>
            <a:schemeClr val="accent3">
              <a:lumMod val="20000"/>
              <a:lumOff val="80000"/>
            </a:schemeClr>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1200"/>
              </a:spcAft>
              <a:buClrTx/>
              <a:buSzTx/>
              <a:tabLst/>
            </a:pPr>
            <a:r>
              <a:rPr lang="pt-BR" sz="1400" u="sng" dirty="0">
                <a:latin typeface="Cavolini" panose="03000502040302020204" pitchFamily="66" charset="0"/>
                <a:cs typeface="Cavolini" panose="03000502040302020204" pitchFamily="66" charset="0"/>
              </a:rPr>
              <a:t>Convite</a:t>
            </a:r>
            <a:r>
              <a:rPr lang="pt-BR" sz="1400" dirty="0">
                <a:latin typeface="Cavolini" panose="03000502040302020204" pitchFamily="66" charset="0"/>
                <a:cs typeface="Cavolini" panose="03000502040302020204" pitchFamily="66" charset="0"/>
              </a:rPr>
              <a:t>: Procure mais atualizações sobre este Tema</a:t>
            </a:r>
          </a:p>
        </p:txBody>
      </p:sp>
      <p:pic>
        <p:nvPicPr>
          <p:cNvPr id="5" name="Screen Shot 2019-05-09 at 1.01.06 AM.png" descr="Screen Shot 2019-05-09 at 1.01.06 AM.png">
            <a:extLst>
              <a:ext uri="{FF2B5EF4-FFF2-40B4-BE49-F238E27FC236}">
                <a16:creationId xmlns:a16="http://schemas.microsoft.com/office/drawing/2014/main" id="{2CC0BE48-2517-6F46-B6CC-D0A83200CBDF}"/>
              </a:ext>
            </a:extLst>
          </p:cNvPr>
          <p:cNvPicPr>
            <a:picLocks noChangeAspect="1"/>
          </p:cNvPicPr>
          <p:nvPr/>
        </p:nvPicPr>
        <p:blipFill>
          <a:blip r:embed="rId2"/>
          <a:stretch>
            <a:fillRect/>
          </a:stretch>
        </p:blipFill>
        <p:spPr>
          <a:xfrm>
            <a:off x="6502400" y="1722077"/>
            <a:ext cx="6033545" cy="4753131"/>
          </a:xfrm>
          <a:prstGeom prst="rect">
            <a:avLst/>
          </a:prstGeom>
          <a:ln w="12700">
            <a:solidFill>
              <a:srgbClr val="76D6FF"/>
            </a:solidFill>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age1image19835664.jpg" descr="page1image19835664.jpg"/>
          <p:cNvPicPr>
            <a:picLocks noChangeAspect="1"/>
          </p:cNvPicPr>
          <p:nvPr/>
        </p:nvPicPr>
        <p:blipFill rotWithShape="1">
          <a:blip r:embed="rId2"/>
          <a:srcRect l="34103" r="21564" b="1"/>
          <a:stretch/>
        </p:blipFill>
        <p:spPr>
          <a:xfrm>
            <a:off x="-32976" y="-32410"/>
            <a:ext cx="4362230" cy="6543338"/>
          </a:xfrm>
          <a:prstGeom prst="rect">
            <a:avLst/>
          </a:prstGeom>
        </p:spPr>
      </p:pic>
      <p:pic>
        <p:nvPicPr>
          <p:cNvPr id="5" name="Picture 4" descr="A person holding a cup of coffee&#10;&#10;Description automatically generated">
            <a:extLst>
              <a:ext uri="{FF2B5EF4-FFF2-40B4-BE49-F238E27FC236}">
                <a16:creationId xmlns:a16="http://schemas.microsoft.com/office/drawing/2014/main" id="{911FC0E4-87A4-3E4F-B7B7-B6DA1CF6032C}"/>
              </a:ext>
            </a:extLst>
          </p:cNvPr>
          <p:cNvPicPr>
            <a:picLocks noChangeAspect="1"/>
          </p:cNvPicPr>
          <p:nvPr/>
        </p:nvPicPr>
        <p:blipFill rotWithShape="1">
          <a:blip r:embed="rId3">
            <a:extLst>
              <a:ext uri="{28A0092B-C50C-407E-A947-70E740481C1C}">
                <a14:useLocalDpi xmlns:a14="http://schemas.microsoft.com/office/drawing/2010/main" val="0"/>
              </a:ext>
            </a:extLst>
          </a:blip>
          <a:srcRect l="24966" r="9218" b="1"/>
          <a:stretch/>
        </p:blipFill>
        <p:spPr>
          <a:xfrm>
            <a:off x="2644363" y="10192"/>
            <a:ext cx="1684892" cy="2527967"/>
          </a:xfrm>
          <a:prstGeom prst="rect">
            <a:avLst/>
          </a:prstGeom>
        </p:spPr>
      </p:pic>
      <p:sp>
        <p:nvSpPr>
          <p:cNvPr id="135" name="Instituto de Ciências Biomédicas USP"/>
          <p:cNvSpPr txBox="1">
            <a:spLocks noGrp="1"/>
          </p:cNvSpPr>
          <p:nvPr>
            <p:ph type="title"/>
          </p:nvPr>
        </p:nvSpPr>
        <p:spPr>
          <a:xfrm>
            <a:off x="2523593" y="1792558"/>
            <a:ext cx="2180555" cy="798105"/>
          </a:xfrm>
          <a:prstGeom prst="rect">
            <a:avLst/>
          </a:prstGeom>
        </p:spPr>
        <p:txBody>
          <a:bodyPr vert="horz" lIns="91440" tIns="45720" rIns="91440" bIns="45720" rtlCol="0" anchor="b">
            <a:normAutofit fontScale="90000"/>
          </a:bodyPr>
          <a:lstStyle>
            <a:lvl1pPr defTabSz="286258">
              <a:defRPr sz="3900"/>
            </a:lvl1pPr>
          </a:lstStyle>
          <a:p>
            <a:pPr algn="l" defTabSz="914400">
              <a:lnSpc>
                <a:spcPct val="90000"/>
              </a:lnSpc>
              <a:spcBef>
                <a:spcPct val="0"/>
              </a:spcBef>
            </a:pPr>
            <a:br>
              <a:rPr lang="en-US" sz="4200" kern="1200" dirty="0">
                <a:solidFill>
                  <a:schemeClr val="bg1"/>
                </a:solidFill>
                <a:latin typeface="+mj-lt"/>
                <a:ea typeface="+mj-ea"/>
                <a:cs typeface="+mj-cs"/>
              </a:rPr>
            </a:br>
            <a:br>
              <a:rPr lang="en-US" sz="4200" kern="1200" dirty="0">
                <a:solidFill>
                  <a:schemeClr val="bg1"/>
                </a:solidFill>
                <a:latin typeface="+mj-lt"/>
                <a:ea typeface="+mj-ea"/>
                <a:cs typeface="+mj-cs"/>
              </a:rPr>
            </a:br>
            <a:r>
              <a:rPr lang="en-US" sz="2000" kern="1200" dirty="0" err="1">
                <a:solidFill>
                  <a:schemeClr val="bg1"/>
                </a:solidFill>
                <a:latin typeface="+mj-lt"/>
                <a:ea typeface="+mj-ea"/>
                <a:cs typeface="+mj-cs"/>
              </a:rPr>
              <a:t>Profa</a:t>
            </a:r>
            <a:r>
              <a:rPr lang="en-US" sz="2000" kern="1200" dirty="0">
                <a:solidFill>
                  <a:schemeClr val="bg1"/>
                </a:solidFill>
                <a:latin typeface="+mj-lt"/>
                <a:ea typeface="+mj-ea"/>
                <a:cs typeface="+mj-cs"/>
              </a:rPr>
              <a:t>. Elisabete Vicente</a:t>
            </a:r>
            <a:br>
              <a:rPr lang="en-US" sz="2000" kern="1200" dirty="0">
                <a:solidFill>
                  <a:schemeClr val="bg1"/>
                </a:solidFill>
                <a:latin typeface="+mj-lt"/>
                <a:ea typeface="+mj-ea"/>
                <a:cs typeface="+mj-cs"/>
              </a:rPr>
            </a:br>
            <a:r>
              <a:rPr lang="en-US" sz="2000" kern="1200" dirty="0" err="1">
                <a:solidFill>
                  <a:schemeClr val="bg1"/>
                </a:solidFill>
                <a:latin typeface="+mj-lt"/>
                <a:ea typeface="+mj-ea"/>
                <a:cs typeface="+mj-cs"/>
              </a:rPr>
              <a:t>bevicent@usp.br</a:t>
            </a:r>
            <a:endParaRPr lang="en-US" sz="2000" kern="1200" dirty="0">
              <a:solidFill>
                <a:schemeClr val="bg1"/>
              </a:solidFill>
              <a:latin typeface="+mj-lt"/>
              <a:ea typeface="+mj-ea"/>
              <a:cs typeface="+mj-cs"/>
            </a:endParaRPr>
          </a:p>
        </p:txBody>
      </p:sp>
      <p:sp>
        <p:nvSpPr>
          <p:cNvPr id="137" name="4.2. Indústria Química:…"/>
          <p:cNvSpPr txBox="1"/>
          <p:nvPr/>
        </p:nvSpPr>
        <p:spPr>
          <a:xfrm>
            <a:off x="4450024" y="1196482"/>
            <a:ext cx="7544431" cy="995128"/>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hangingPunct="1">
              <a:lnSpc>
                <a:spcPct val="90000"/>
              </a:lnSpc>
              <a:tabLst>
                <a:tab pos="88900" algn="l"/>
              </a:tabLst>
              <a:defRPr sz="1800">
                <a:uFill>
                  <a:solidFill>
                    <a:srgbClr val="99403D"/>
                  </a:solidFill>
                </a:uFill>
                <a:latin typeface="Calibri"/>
                <a:ea typeface="Calibri"/>
                <a:cs typeface="Calibri"/>
                <a:sym typeface="Calibri"/>
              </a:defRPr>
            </a:pPr>
            <a:endParaRPr lang="pt-BR" sz="2000" kern="1200" dirty="0">
              <a:solidFill>
                <a:schemeClr val="tx1"/>
              </a:solidFill>
              <a:latin typeface="+mn-lt"/>
              <a:ea typeface="+mn-ea"/>
              <a:cs typeface="+mn-cs"/>
            </a:endParaRPr>
          </a:p>
          <a:p>
            <a:pPr algn="l" defTabSz="914400" hangingPunct="1">
              <a:lnSpc>
                <a:spcPct val="90000"/>
              </a:lnSpc>
              <a:tabLst>
                <a:tab pos="88900" algn="l"/>
              </a:tabLst>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4.  Novos métodos para o desenvolvimento de Fármacos </a:t>
            </a:r>
          </a:p>
          <a:p>
            <a:pPr algn="l" defTabSz="914400" hangingPunct="1">
              <a:lnSpc>
                <a:spcPct val="90000"/>
              </a:lnSpc>
              <a:defRPr sz="1800">
                <a:uFill>
                  <a:solidFill>
                    <a:srgbClr val="000000"/>
                  </a:solidFill>
                </a:uFill>
                <a:latin typeface="Calibri"/>
                <a:ea typeface="Calibri"/>
                <a:cs typeface="Calibri"/>
                <a:sym typeface="Calibri"/>
              </a:defRPr>
            </a:pPr>
            <a:r>
              <a:rPr lang="pt-BR" sz="2000" kern="1200" dirty="0">
                <a:solidFill>
                  <a:schemeClr val="tx1"/>
                </a:solidFill>
                <a:uFill>
                  <a:solidFill>
                    <a:srgbClr val="99403D"/>
                  </a:solidFill>
                </a:uFill>
                <a:latin typeface="+mn-lt"/>
                <a:ea typeface="+mn-ea"/>
                <a:cs typeface="+mn-cs"/>
              </a:rPr>
              <a:t>     (Convidado: </a:t>
            </a:r>
            <a:r>
              <a:rPr lang="pt-BR" sz="2000" b="1" kern="1200" dirty="0">
                <a:solidFill>
                  <a:schemeClr val="tx1"/>
                </a:solidFill>
                <a:uFill>
                  <a:solidFill>
                    <a:srgbClr val="99403D"/>
                  </a:solidFill>
                </a:uFill>
                <a:latin typeface="+mn-lt"/>
                <a:ea typeface="+mn-ea"/>
                <a:cs typeface="+mn-cs"/>
              </a:rPr>
              <a:t>Lucio Freitas Jr</a:t>
            </a:r>
            <a:r>
              <a:rPr lang="pt-BR" sz="2000" kern="1200" dirty="0">
                <a:solidFill>
                  <a:schemeClr val="tx1"/>
                </a:solidFill>
                <a:uFill>
                  <a:solidFill>
                    <a:srgbClr val="99403D"/>
                  </a:solidFill>
                </a:uFill>
                <a:latin typeface="+mn-lt"/>
                <a:ea typeface="+mn-ea"/>
                <a:cs typeface="+mn-cs"/>
              </a:rPr>
              <a:t>)</a:t>
            </a: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450024" y="232798"/>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Industria Farmacêutica</a:t>
            </a:r>
            <a:endParaRPr lang="pt-BR" sz="24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6" name="Rectangle 5">
            <a:extLst>
              <a:ext uri="{FF2B5EF4-FFF2-40B4-BE49-F238E27FC236}">
                <a16:creationId xmlns:a16="http://schemas.microsoft.com/office/drawing/2014/main" id="{3CCABCAA-1676-CA41-8679-72262CD9F6FD}"/>
              </a:ext>
            </a:extLst>
          </p:cNvPr>
          <p:cNvSpPr/>
          <p:nvPr/>
        </p:nvSpPr>
        <p:spPr>
          <a:xfrm>
            <a:off x="3251" y="5833335"/>
            <a:ext cx="4374023" cy="707886"/>
          </a:xfrm>
          <a:prstGeom prst="rect">
            <a:avLst/>
          </a:prstGeom>
        </p:spPr>
        <p:txBody>
          <a:bodyPr wrap="square">
            <a:spAutoFit/>
          </a:bodyPr>
          <a:lstStyle/>
          <a:p>
            <a:r>
              <a:rPr lang="en-US" sz="2000" kern="1200">
                <a:solidFill>
                  <a:schemeClr val="bg1"/>
                </a:solidFill>
              </a:rPr>
              <a:t>Instituto de </a:t>
            </a:r>
            <a:r>
              <a:rPr lang="en-US" sz="2000" kern="1200" err="1">
                <a:solidFill>
                  <a:schemeClr val="bg1"/>
                </a:solidFill>
              </a:rPr>
              <a:t>Ciências</a:t>
            </a:r>
            <a:r>
              <a:rPr lang="en-US" sz="2000" kern="1200">
                <a:solidFill>
                  <a:schemeClr val="bg1"/>
                </a:solidFill>
              </a:rPr>
              <a:t> </a:t>
            </a:r>
            <a:r>
              <a:rPr lang="en-US" sz="2000" kern="1200" err="1">
                <a:solidFill>
                  <a:schemeClr val="bg1"/>
                </a:solidFill>
              </a:rPr>
              <a:t>Biomédicas</a:t>
            </a:r>
            <a:r>
              <a:rPr lang="en-US" sz="2000" kern="1200">
                <a:solidFill>
                  <a:schemeClr val="bg1"/>
                </a:solidFill>
              </a:rPr>
              <a:t> / USP</a:t>
            </a:r>
            <a:endParaRPr lang="pt-BR" sz="2000"/>
          </a:p>
        </p:txBody>
      </p:sp>
    </p:spTree>
    <p:extLst>
      <p:ext uri="{BB962C8B-B14F-4D97-AF65-F5344CB8AC3E}">
        <p14:creationId xmlns:p14="http://schemas.microsoft.com/office/powerpoint/2010/main" val="17151875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4.2. Indústria Química:…"/>
          <p:cNvSpPr txBox="1"/>
          <p:nvPr/>
        </p:nvSpPr>
        <p:spPr>
          <a:xfrm>
            <a:off x="413460" y="833484"/>
            <a:ext cx="7544431" cy="892697"/>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hangingPunct="1">
              <a:tabLst>
                <a:tab pos="88900" algn="l"/>
              </a:tabLst>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4.  Novos métodos para o desenvolvimento de Fármacos -  </a:t>
            </a:r>
          </a:p>
          <a:p>
            <a:pPr algn="l" defTabSz="914400" hangingPunct="1">
              <a:defRPr sz="1800">
                <a:uFill>
                  <a:solidFill>
                    <a:srgbClr val="000000"/>
                  </a:solidFill>
                </a:uFill>
                <a:latin typeface="Calibri"/>
                <a:ea typeface="Calibri"/>
                <a:cs typeface="Calibri"/>
                <a:sym typeface="Calibri"/>
              </a:defRPr>
            </a:pPr>
            <a:r>
              <a:rPr lang="pt-BR" sz="2000" kern="1200" dirty="0">
                <a:solidFill>
                  <a:schemeClr val="tx1"/>
                </a:solidFill>
                <a:uFill>
                  <a:solidFill>
                    <a:srgbClr val="99403D"/>
                  </a:solidFill>
                </a:uFill>
                <a:latin typeface="+mn-lt"/>
                <a:ea typeface="+mn-ea"/>
                <a:cs typeface="+mn-cs"/>
              </a:rPr>
              <a:t>     Técnica “ </a:t>
            </a:r>
            <a:r>
              <a:rPr lang="pt-BR" sz="1800" b="1" dirty="0">
                <a:solidFill>
                  <a:srgbClr val="0432FF"/>
                </a:solidFill>
                <a:latin typeface="+mn-lt"/>
                <a:sym typeface="Calibri"/>
              </a:rPr>
              <a:t>Reposicionamento de Fármacos</a:t>
            </a:r>
            <a:r>
              <a:rPr lang="pt-BR" sz="1800" b="1" dirty="0">
                <a:latin typeface="+mn-lt"/>
                <a:sym typeface="Calibri"/>
              </a:rPr>
              <a:t>” </a:t>
            </a:r>
            <a:endParaRPr lang="en-US" sz="1800" dirty="0">
              <a:latin typeface="+mn-lt"/>
              <a:sym typeface="Calibri"/>
            </a:endParaRP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13460" y="103222"/>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Industria Farmacêutica</a:t>
            </a:r>
            <a:endParaRPr lang="pt-BR" sz="24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pic>
        <p:nvPicPr>
          <p:cNvPr id="8" name="Picture 7">
            <a:extLst>
              <a:ext uri="{FF2B5EF4-FFF2-40B4-BE49-F238E27FC236}">
                <a16:creationId xmlns:a16="http://schemas.microsoft.com/office/drawing/2014/main" id="{B58C1F88-7B6F-A74E-9947-B86042E34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86" y="6173926"/>
            <a:ext cx="4515864" cy="2553433"/>
          </a:xfrm>
          <a:prstGeom prst="rect">
            <a:avLst/>
          </a:prstGeom>
          <a:ln>
            <a:solidFill>
              <a:schemeClr val="accent4">
                <a:lumMod val="50000"/>
              </a:schemeClr>
            </a:solidFill>
          </a:ln>
        </p:spPr>
      </p:pic>
      <p:sp>
        <p:nvSpPr>
          <p:cNvPr id="12" name="Rectangle 11">
            <a:extLst>
              <a:ext uri="{FF2B5EF4-FFF2-40B4-BE49-F238E27FC236}">
                <a16:creationId xmlns:a16="http://schemas.microsoft.com/office/drawing/2014/main" id="{7B7D05C6-B007-6D4E-A1B6-AD79976183DB}"/>
              </a:ext>
            </a:extLst>
          </p:cNvPr>
          <p:cNvSpPr/>
          <p:nvPr/>
        </p:nvSpPr>
        <p:spPr>
          <a:xfrm>
            <a:off x="508398" y="8744006"/>
            <a:ext cx="4654152" cy="261610"/>
          </a:xfrm>
          <a:prstGeom prst="rect">
            <a:avLst/>
          </a:prstGeom>
          <a:solidFill>
            <a:schemeClr val="accent4">
              <a:lumMod val="40000"/>
              <a:lumOff val="60000"/>
            </a:schemeClr>
          </a:solidFill>
        </p:spPr>
        <p:txBody>
          <a:bodyPr wrap="square">
            <a:spAutoFit/>
          </a:bodyPr>
          <a:lstStyle/>
          <a:p>
            <a:r>
              <a:rPr lang="pt-BR" sz="1100" dirty="0">
                <a:solidFill>
                  <a:srgbClr val="0D160B"/>
                </a:solidFill>
                <a:latin typeface="Helvetica" pitchFamily="2" charset="0"/>
                <a:ea typeface="Times New Roman" panose="02020603050405020304" pitchFamily="18" charset="0"/>
                <a:cs typeface="Arial" panose="020B0604020202020204" pitchFamily="34" charset="0"/>
              </a:rPr>
              <a:t>Fonte: Dr. Lucio Freitas-Junior – Foto: Cecilia Bastos/ USP Imagens</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C09AFB06-3104-8143-B765-E16736F3FC5D}"/>
              </a:ext>
            </a:extLst>
          </p:cNvPr>
          <p:cNvSpPr/>
          <p:nvPr/>
        </p:nvSpPr>
        <p:spPr>
          <a:xfrm>
            <a:off x="413460" y="2076033"/>
            <a:ext cx="5265445" cy="3662541"/>
          </a:xfrm>
          <a:prstGeom prst="rect">
            <a:avLst/>
          </a:prstGeom>
          <a:solidFill>
            <a:schemeClr val="accent4">
              <a:lumMod val="40000"/>
              <a:lumOff val="60000"/>
            </a:schemeClr>
          </a:solidFill>
          <a:ln>
            <a:solidFill>
              <a:schemeClr val="accent4">
                <a:lumMod val="50000"/>
              </a:schemeClr>
            </a:solidFill>
          </a:ln>
        </p:spPr>
        <p:txBody>
          <a:bodyPr wrap="square">
            <a:spAutoFit/>
          </a:bodyPr>
          <a:lstStyle/>
          <a:p>
            <a:pPr>
              <a:tabLst>
                <a:tab pos="1435100" algn="l"/>
              </a:tabLst>
            </a:pPr>
            <a:r>
              <a:rPr lang="pt-BR" sz="1600" b="1" dirty="0">
                <a:solidFill>
                  <a:srgbClr val="0432FF"/>
                </a:solidFill>
                <a:latin typeface="Helvetica" pitchFamily="2" charset="0"/>
                <a:ea typeface="Times New Roman" panose="02020603050405020304" pitchFamily="18" charset="0"/>
                <a:cs typeface="Arial" panose="020B0604020202020204" pitchFamily="34" charset="0"/>
              </a:rPr>
              <a:t>Dr. Lucio Freitas-Junior</a:t>
            </a:r>
            <a:r>
              <a:rPr lang="pt-BR" sz="1600" dirty="0">
                <a:solidFill>
                  <a:srgbClr val="0D160B"/>
                </a:solidFill>
                <a:latin typeface="Helvetica" pitchFamily="2" charset="0"/>
                <a:ea typeface="Times New Roman" panose="02020603050405020304" pitchFamily="18" charset="0"/>
                <a:cs typeface="Arial" panose="020B0604020202020204" pitchFamily="34" charset="0"/>
              </a:rPr>
              <a:t>, coordenador do Laboratório </a:t>
            </a:r>
            <a:r>
              <a:rPr lang="pt-BR" sz="1600" dirty="0"/>
              <a:t>“</a:t>
            </a:r>
            <a:r>
              <a:rPr lang="pt-BR" sz="1800" b="1" dirty="0">
                <a:latin typeface="+mn-lt"/>
              </a:rPr>
              <a:t>Triagem fenotípica para reposicionamento e descoberta de Novos Fármacos</a:t>
            </a:r>
            <a:r>
              <a:rPr lang="pt-BR" sz="1600" dirty="0"/>
              <a:t>”</a:t>
            </a:r>
            <a:r>
              <a:rPr lang="pt-BR" sz="1600" b="1" dirty="0">
                <a:solidFill>
                  <a:srgbClr val="0D160B"/>
                </a:solidFill>
                <a:latin typeface="Helvetica" pitchFamily="2" charset="0"/>
                <a:ea typeface="Times New Roman" panose="02020603050405020304" pitchFamily="18" charset="0"/>
                <a:cs typeface="Arial" panose="020B0604020202020204" pitchFamily="34" charset="0"/>
              </a:rPr>
              <a:t> </a:t>
            </a:r>
          </a:p>
          <a:p>
            <a:pPr>
              <a:tabLst>
                <a:tab pos="1435100" algn="l"/>
              </a:tabLst>
            </a:pPr>
            <a:r>
              <a:rPr lang="pt-BR" sz="1600" dirty="0">
                <a:solidFill>
                  <a:srgbClr val="0D160B"/>
                </a:solidFill>
                <a:latin typeface="Helvetica" pitchFamily="2" charset="0"/>
                <a:ea typeface="Times New Roman" panose="02020603050405020304" pitchFamily="18" charset="0"/>
                <a:cs typeface="Arial" panose="020B0604020202020204" pitchFamily="34" charset="0"/>
              </a:rPr>
              <a:t>(</a:t>
            </a:r>
            <a:r>
              <a:rPr lang="pt-BR" sz="1600" dirty="0">
                <a:latin typeface="Helvetica" pitchFamily="2" charset="0"/>
                <a:ea typeface="Calibri" panose="020F0502020204030204" pitchFamily="34" charset="0"/>
                <a:cs typeface="Times New Roman" panose="02020603050405020304" pitchFamily="18" charset="0"/>
              </a:rPr>
              <a:t>“</a:t>
            </a:r>
            <a:r>
              <a:rPr lang="pt-BR" sz="1600" dirty="0" err="1">
                <a:latin typeface="Helvetica" pitchFamily="2" charset="0"/>
                <a:ea typeface="Calibri" panose="020F0502020204030204" pitchFamily="34" charset="0"/>
                <a:cs typeface="Times New Roman" panose="02020603050405020304" pitchFamily="18" charset="0"/>
              </a:rPr>
              <a:t>Phenotypic</a:t>
            </a:r>
            <a:r>
              <a:rPr lang="pt-BR" sz="1600" dirty="0">
                <a:latin typeface="Helvetica" pitchFamily="2" charset="0"/>
                <a:ea typeface="Calibri" panose="020F0502020204030204" pitchFamily="34" charset="0"/>
                <a:cs typeface="Times New Roman" panose="02020603050405020304" pitchFamily="18" charset="0"/>
              </a:rPr>
              <a:t> </a:t>
            </a:r>
            <a:r>
              <a:rPr lang="pt-BR" sz="1600" dirty="0" err="1">
                <a:latin typeface="Helvetica" pitchFamily="2" charset="0"/>
                <a:ea typeface="Calibri" panose="020F0502020204030204" pitchFamily="34" charset="0"/>
                <a:cs typeface="Times New Roman" panose="02020603050405020304" pitchFamily="18" charset="0"/>
              </a:rPr>
              <a:t>Screening</a:t>
            </a:r>
            <a:r>
              <a:rPr lang="pt-BR" sz="1600" dirty="0">
                <a:latin typeface="Helvetica" pitchFamily="2" charset="0"/>
                <a:ea typeface="Calibri" panose="020F0502020204030204" pitchFamily="34" charset="0"/>
                <a:cs typeface="Times New Roman" panose="02020603050405020304" pitchFamily="18" charset="0"/>
              </a:rPr>
              <a:t> Platform”</a:t>
            </a:r>
            <a:r>
              <a:rPr lang="pt-BR" sz="1600" dirty="0">
                <a:solidFill>
                  <a:srgbClr val="0D160B"/>
                </a:solidFill>
                <a:latin typeface="Helvetica" pitchFamily="2" charset="0"/>
                <a:ea typeface="Times New Roman" panose="02020603050405020304" pitchFamily="18" charset="0"/>
                <a:cs typeface="Arial" panose="020B0604020202020204" pitchFamily="34" charset="0"/>
              </a:rPr>
              <a:t>) – ICB/USP.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fontAlgn="base">
              <a:spcBef>
                <a:spcPts val="1200"/>
              </a:spcBef>
            </a:pPr>
            <a:r>
              <a:rPr lang="pt-BR" sz="1600" dirty="0">
                <a:solidFill>
                  <a:schemeClr val="tx1"/>
                </a:solidFill>
                <a:latin typeface="Helvetica" pitchFamily="2" charset="0"/>
                <a:ea typeface="Times New Roman" panose="02020603050405020304" pitchFamily="18" charset="0"/>
                <a:cs typeface="Arial" panose="020B0604020202020204" pitchFamily="34" charset="0"/>
              </a:rPr>
              <a:t>O Laboratório de “</a:t>
            </a:r>
            <a:r>
              <a:rPr lang="pt-BR" sz="1600" b="1" dirty="0">
                <a:solidFill>
                  <a:schemeClr val="tx1"/>
                </a:solidFill>
                <a:latin typeface="Helvetica" pitchFamily="2" charset="0"/>
                <a:ea typeface="Times New Roman" panose="02020603050405020304" pitchFamily="18" charset="0"/>
                <a:cs typeface="Arial" panose="020B0604020202020204" pitchFamily="34" charset="0"/>
              </a:rPr>
              <a:t>Triagem fenotípica de Novos Fármacos</a:t>
            </a:r>
            <a:r>
              <a:rPr lang="pt-BR" sz="1600" dirty="0">
                <a:solidFill>
                  <a:schemeClr val="tx1"/>
                </a:solidFill>
                <a:latin typeface="Helvetica" pitchFamily="2" charset="0"/>
                <a:ea typeface="Times New Roman" panose="02020603050405020304" pitchFamily="18" charset="0"/>
                <a:cs typeface="Arial" panose="020B0604020202020204" pitchFamily="34" charset="0"/>
              </a:rPr>
              <a:t>” emprega a tecnologia “</a:t>
            </a:r>
            <a:r>
              <a:rPr lang="pt-BR" sz="1600" b="1" dirty="0">
                <a:solidFill>
                  <a:schemeClr val="tx1"/>
                </a:solidFill>
                <a:latin typeface="Helvetica" pitchFamily="2" charset="0"/>
                <a:ea typeface="Times New Roman" panose="02020603050405020304" pitchFamily="18" charset="0"/>
                <a:cs typeface="Arial" panose="020B0604020202020204" pitchFamily="34" charset="0"/>
              </a:rPr>
              <a:t>High</a:t>
            </a:r>
            <a:r>
              <a:rPr lang="pt-BR" sz="1600" b="1" dirty="0">
                <a:solidFill>
                  <a:schemeClr val="tx1"/>
                </a:solidFill>
                <a:latin typeface="Tahoma" panose="020B0604030504040204" pitchFamily="34" charset="0"/>
                <a:ea typeface="Times New Roman" panose="02020603050405020304" pitchFamily="18" charset="0"/>
                <a:cs typeface="Times New Roman" panose="02020603050405020304" pitchFamily="18" charset="0"/>
              </a:rPr>
              <a:t> </a:t>
            </a:r>
            <a:r>
              <a:rPr lang="pt-BR" sz="1600" b="1" dirty="0" err="1">
                <a:solidFill>
                  <a:schemeClr val="tx1"/>
                </a:solidFill>
                <a:latin typeface="Tahoma" panose="020B0604030504040204" pitchFamily="34" charset="0"/>
                <a:ea typeface="Times New Roman" panose="02020603050405020304" pitchFamily="18" charset="0"/>
                <a:cs typeface="Times New Roman" panose="02020603050405020304" pitchFamily="18" charset="0"/>
              </a:rPr>
              <a:t>throughput</a:t>
            </a:r>
            <a:r>
              <a:rPr lang="pt-BR" sz="1600" b="1" dirty="0">
                <a:solidFill>
                  <a:schemeClr val="tx1"/>
                </a:solidFill>
                <a:latin typeface="Helvetica" pitchFamily="2" charset="0"/>
                <a:ea typeface="Times New Roman" panose="02020603050405020304" pitchFamily="18" charset="0"/>
                <a:cs typeface="Arial" panose="020B0604020202020204" pitchFamily="34" charset="0"/>
              </a:rPr>
              <a:t> </a:t>
            </a:r>
            <a:r>
              <a:rPr lang="pt-BR" sz="1600" b="1" dirty="0" err="1">
                <a:solidFill>
                  <a:schemeClr val="tx1"/>
                </a:solidFill>
                <a:latin typeface="Helvetica" pitchFamily="2" charset="0"/>
                <a:ea typeface="Times New Roman" panose="02020603050405020304" pitchFamily="18" charset="0"/>
                <a:cs typeface="Arial" panose="020B0604020202020204" pitchFamily="34" charset="0"/>
              </a:rPr>
              <a:t>Content</a:t>
            </a:r>
            <a:r>
              <a:rPr lang="pt-BR" sz="1600" b="1" dirty="0">
                <a:solidFill>
                  <a:schemeClr val="tx1"/>
                </a:solidFill>
                <a:latin typeface="Helvetica" pitchFamily="2" charset="0"/>
                <a:ea typeface="Times New Roman" panose="02020603050405020304" pitchFamily="18" charset="0"/>
                <a:cs typeface="Arial" panose="020B0604020202020204" pitchFamily="34" charset="0"/>
              </a:rPr>
              <a:t> </a:t>
            </a:r>
            <a:r>
              <a:rPr lang="pt-BR" sz="1600" b="1" dirty="0" err="1">
                <a:solidFill>
                  <a:schemeClr val="tx1"/>
                </a:solidFill>
                <a:latin typeface="Helvetica" pitchFamily="2" charset="0"/>
                <a:ea typeface="Times New Roman" panose="02020603050405020304" pitchFamily="18" charset="0"/>
                <a:cs typeface="Arial" panose="020B0604020202020204" pitchFamily="34" charset="0"/>
              </a:rPr>
              <a:t>Screening</a:t>
            </a:r>
            <a:r>
              <a:rPr lang="pt-BR" sz="1600" dirty="0">
                <a:solidFill>
                  <a:schemeClr val="tx1"/>
                </a:solidFill>
                <a:latin typeface="Helvetica" pitchFamily="2" charset="0"/>
                <a:ea typeface="Times New Roman" panose="02020603050405020304" pitchFamily="18" charset="0"/>
                <a:cs typeface="Arial" panose="020B0604020202020204" pitchFamily="34" charset="0"/>
              </a:rPr>
              <a:t>” que permite analisar dezenas de milhares de fármacos simultaneamente toda semana</a:t>
            </a:r>
            <a:r>
              <a:rPr lang="pt-BR" sz="1600" dirty="0">
                <a:solidFill>
                  <a:srgbClr val="0D160B"/>
                </a:solidFill>
                <a:latin typeface="Helvetica" pitchFamily="2" charset="0"/>
                <a:ea typeface="Times New Roman" panose="02020603050405020304" pitchFamily="18" charset="0"/>
                <a:cs typeface="Arial" panose="020B060402020202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fontAlgn="base">
              <a:spcBef>
                <a:spcPts val="1200"/>
              </a:spcBef>
            </a:pPr>
            <a:r>
              <a:rPr lang="pt-BR" sz="1600" dirty="0">
                <a:solidFill>
                  <a:schemeClr val="tx1"/>
                </a:solidFill>
                <a:latin typeface="Helvetica" pitchFamily="2" charset="0"/>
                <a:ea typeface="Times New Roman" panose="02020603050405020304" pitchFamily="18" charset="0"/>
                <a:cs typeface="Arial" panose="020B0604020202020204" pitchFamily="34" charset="0"/>
              </a:rPr>
              <a:t>Segundo o </a:t>
            </a:r>
            <a:r>
              <a:rPr lang="pt-BR" sz="1600" b="1" dirty="0">
                <a:solidFill>
                  <a:srgbClr val="0432FF"/>
                </a:solidFill>
                <a:latin typeface="Helvetica" pitchFamily="2" charset="0"/>
                <a:ea typeface="Times New Roman" panose="02020603050405020304" pitchFamily="18" charset="0"/>
                <a:cs typeface="Arial" panose="020B0604020202020204" pitchFamily="34" charset="0"/>
              </a:rPr>
              <a:t>Dr. Lucio Freitas-Jr</a:t>
            </a:r>
            <a:r>
              <a:rPr lang="pt-BR" sz="1600" dirty="0">
                <a:solidFill>
                  <a:srgbClr val="0D160B"/>
                </a:solidFill>
                <a:latin typeface="Helvetica" pitchFamily="2" charset="0"/>
                <a:ea typeface="Times New Roman" panose="02020603050405020304" pitchFamily="18" charset="0"/>
                <a:cs typeface="Arial" panose="020B0604020202020204" pitchFamily="34" charset="0"/>
              </a:rPr>
              <a:t>, </a:t>
            </a:r>
            <a:r>
              <a:rPr lang="pt-BR" sz="1600" dirty="0">
                <a:solidFill>
                  <a:schemeClr val="tx1"/>
                </a:solidFill>
                <a:latin typeface="Helvetica" pitchFamily="2" charset="0"/>
                <a:ea typeface="Times New Roman" panose="02020603050405020304" pitchFamily="18" charset="0"/>
                <a:cs typeface="Arial" panose="020B0604020202020204" pitchFamily="34" charset="0"/>
              </a:rPr>
              <a:t>um medicamento pode levar até dez anos para ser produzido, testado e aprovado e, muitas vezes, como agora está ocorrendo com os casos de </a:t>
            </a:r>
            <a:r>
              <a:rPr lang="pt-BR" sz="1600" b="1" dirty="0">
                <a:solidFill>
                  <a:schemeClr val="tx1"/>
                </a:solidFill>
                <a:latin typeface="Helvetica" pitchFamily="2" charset="0"/>
                <a:ea typeface="Times New Roman" panose="02020603050405020304" pitchFamily="18" charset="0"/>
                <a:cs typeface="Arial" panose="020B0604020202020204" pitchFamily="34" charset="0"/>
              </a:rPr>
              <a:t>covid-19</a:t>
            </a:r>
            <a:r>
              <a:rPr lang="pt-BR" sz="1600" dirty="0">
                <a:solidFill>
                  <a:schemeClr val="tx1"/>
                </a:solidFill>
                <a:latin typeface="Helvetica" pitchFamily="2" charset="0"/>
                <a:ea typeface="Times New Roman" panose="02020603050405020304" pitchFamily="18" charset="0"/>
                <a:cs typeface="Arial" panose="020B0604020202020204" pitchFamily="34" charset="0"/>
              </a:rPr>
              <a:t>, “nós não temos esse tempo”.</a:t>
            </a:r>
            <a:endPar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3182E1-13A8-E440-B88B-93DA095112C6}"/>
              </a:ext>
            </a:extLst>
          </p:cNvPr>
          <p:cNvSpPr/>
          <p:nvPr/>
        </p:nvSpPr>
        <p:spPr>
          <a:xfrm>
            <a:off x="6197125" y="2205236"/>
            <a:ext cx="4822972" cy="7294305"/>
          </a:xfrm>
          <a:prstGeom prst="rect">
            <a:avLst/>
          </a:prstGeom>
          <a:solidFill>
            <a:schemeClr val="accent2">
              <a:lumMod val="20000"/>
              <a:lumOff val="80000"/>
            </a:schemeClr>
          </a:solidFill>
          <a:ln>
            <a:solidFill>
              <a:srgbClr val="0432FF"/>
            </a:solidFill>
          </a:ln>
        </p:spPr>
        <p:txBody>
          <a:bodyPr wrap="square">
            <a:spAutoFit/>
          </a:bodyPr>
          <a:lstStyle/>
          <a:p>
            <a:pPr algn="just" fontAlgn="base">
              <a:spcAft>
                <a:spcPts val="1200"/>
              </a:spcAft>
            </a:pPr>
            <a:r>
              <a:rPr lang="pt-BR" sz="1600" dirty="0">
                <a:latin typeface="Helvetica" pitchFamily="2" charset="0"/>
                <a:ea typeface="Times New Roman" panose="02020603050405020304" pitchFamily="18" charset="0"/>
                <a:cs typeface="Arial" panose="020B0604020202020204" pitchFamily="34" charset="0"/>
              </a:rPr>
              <a:t>Neste momento (1º. sem 2021) é prioridade deste </a:t>
            </a:r>
            <a:r>
              <a:rPr lang="pt-BR" sz="1600" dirty="0" err="1">
                <a:latin typeface="Helvetica" pitchFamily="2" charset="0"/>
                <a:ea typeface="Times New Roman" panose="02020603050405020304" pitchFamily="18" charset="0"/>
                <a:cs typeface="Arial" panose="020B0604020202020204" pitchFamily="34" charset="0"/>
              </a:rPr>
              <a:t>Lab</a:t>
            </a:r>
            <a:r>
              <a:rPr lang="pt-BR" sz="1600" dirty="0">
                <a:latin typeface="Helvetica" pitchFamily="2" charset="0"/>
                <a:ea typeface="Times New Roman" panose="02020603050405020304" pitchFamily="18" charset="0"/>
                <a:cs typeface="Arial" panose="020B0604020202020204" pitchFamily="34" charset="0"/>
              </a:rPr>
              <a:t> as análises atividades antivirais de compostos em células infectadas com o </a:t>
            </a:r>
            <a:r>
              <a:rPr lang="pt-BR" sz="1600" b="1" dirty="0">
                <a:latin typeface="Helvetica" pitchFamily="2" charset="0"/>
                <a:ea typeface="Times New Roman" panose="02020603050405020304" pitchFamily="18" charset="0"/>
                <a:cs typeface="Arial" panose="020B0604020202020204" pitchFamily="34" charset="0"/>
              </a:rPr>
              <a:t>SARS-CoV-2</a:t>
            </a:r>
            <a:r>
              <a:rPr lang="pt-BR" sz="1600" dirty="0">
                <a:latin typeface="Helvetica" pitchFamily="2" charset="0"/>
                <a:ea typeface="Times New Roman" panose="02020603050405020304" pitchFamily="18" charset="0"/>
                <a:cs typeface="Arial" panose="020B0604020202020204" pitchFamily="34" charset="0"/>
              </a:rPr>
              <a:t>, em testes </a:t>
            </a:r>
            <a:r>
              <a:rPr lang="pt-BR" sz="1600" i="1" dirty="0">
                <a:latin typeface="Helvetica" pitchFamily="2" charset="0"/>
                <a:ea typeface="Times New Roman" panose="02020603050405020304" pitchFamily="18" charset="0"/>
                <a:cs typeface="Arial" panose="020B0604020202020204" pitchFamily="34" charset="0"/>
              </a:rPr>
              <a:t>in vitro</a:t>
            </a:r>
            <a:r>
              <a:rPr lang="pt-BR" sz="1600" dirty="0">
                <a:latin typeface="Helvetica" pitchFamily="2"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fontAlgn="base">
              <a:spcAft>
                <a:spcPts val="1200"/>
              </a:spcAft>
            </a:pPr>
            <a:r>
              <a:rPr lang="pt-BR" sz="1600" dirty="0">
                <a:latin typeface="Helvetica" pitchFamily="2" charset="0"/>
                <a:ea typeface="Times New Roman" panose="02020603050405020304" pitchFamily="18" charset="0"/>
                <a:cs typeface="Arial" panose="020B0604020202020204" pitchFamily="34" charset="0"/>
              </a:rPr>
              <a:t>Para tanto, as células são colocadas em placas de ensaio e cada uma recebe diferentes compostos. As análises são feitas de modo automatizado. As moléculas estudadas são </a:t>
            </a:r>
            <a:r>
              <a:rPr lang="pt-BR" sz="1600" b="1" dirty="0">
                <a:latin typeface="Helvetica" pitchFamily="2" charset="0"/>
                <a:ea typeface="Times New Roman" panose="02020603050405020304" pitchFamily="18" charset="0"/>
                <a:cs typeface="Arial" panose="020B0604020202020204" pitchFamily="34" charset="0"/>
              </a:rPr>
              <a:t>fármacos já aprovados</a:t>
            </a:r>
            <a:r>
              <a:rPr lang="pt-BR" sz="1600" dirty="0">
                <a:latin typeface="Helvetica" pitchFamily="2" charset="0"/>
                <a:ea typeface="Times New Roman" panose="02020603050405020304" pitchFamily="18" charset="0"/>
                <a:cs typeface="Arial" panose="020B0604020202020204" pitchFamily="34" charset="0"/>
              </a:rPr>
              <a:t> para o tratamento de outras doenças e produzidos em território brasileiro. “A grande vantagem é agilizar o processo de descoberta de um tratamento. </a:t>
            </a:r>
          </a:p>
          <a:p>
            <a:pPr algn="just" fontAlgn="base">
              <a:spcAft>
                <a:spcPts val="1200"/>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fontAlgn="base">
              <a:spcAft>
                <a:spcPts val="1200"/>
              </a:spcAft>
            </a:pPr>
            <a:r>
              <a:rPr lang="pt-BR" sz="1600" dirty="0">
                <a:latin typeface="Helvetica" pitchFamily="2" charset="0"/>
                <a:ea typeface="Times New Roman" panose="02020603050405020304" pitchFamily="18" charset="0"/>
                <a:cs typeface="Arial" panose="020B0604020202020204" pitchFamily="34" charset="0"/>
              </a:rPr>
              <a:t>Por se tratar de um vírus que causa doença potencialmente letal e para o qual ainda não existem vacinas ou tratamento específico, o estudo de “</a:t>
            </a:r>
            <a:r>
              <a:rPr lang="pt-BR" sz="1600" b="1" dirty="0">
                <a:latin typeface="Helvetica" pitchFamily="2" charset="0"/>
                <a:ea typeface="Times New Roman" panose="02020603050405020304" pitchFamily="18" charset="0"/>
                <a:cs typeface="Arial" panose="020B0604020202020204" pitchFamily="34" charset="0"/>
              </a:rPr>
              <a:t>triagem fenotípica”</a:t>
            </a:r>
            <a:r>
              <a:rPr lang="pt-BR" sz="1600" dirty="0">
                <a:latin typeface="Helvetica" pitchFamily="2" charset="0"/>
                <a:ea typeface="Times New Roman" panose="02020603050405020304" pitchFamily="18" charset="0"/>
                <a:cs typeface="Arial" panose="020B0604020202020204" pitchFamily="34" charset="0"/>
              </a:rPr>
              <a:t> é desenvolvido no </a:t>
            </a:r>
            <a:r>
              <a:rPr lang="pt-BR" sz="1600" b="1" dirty="0">
                <a:latin typeface="Helvetica" pitchFamily="2" charset="0"/>
                <a:ea typeface="Times New Roman" panose="02020603050405020304" pitchFamily="18" charset="0"/>
                <a:cs typeface="Arial" panose="020B0604020202020204" pitchFamily="34" charset="0"/>
              </a:rPr>
              <a:t>Laboratório de Nível de Biossegurança 3 (NB3</a:t>
            </a:r>
            <a:r>
              <a:rPr lang="pt-BR" sz="1600" dirty="0">
                <a:latin typeface="Helvetica" pitchFamily="2" charset="0"/>
                <a:ea typeface="Times New Roman" panose="02020603050405020304" pitchFamily="18" charset="0"/>
                <a:cs typeface="Arial" panose="020B0604020202020204" pitchFamily="34" charset="0"/>
              </a:rPr>
              <a:t>) do </a:t>
            </a:r>
            <a:r>
              <a:rPr lang="pt-BR" sz="1600" b="1" dirty="0">
                <a:latin typeface="Helvetica" pitchFamily="2" charset="0"/>
                <a:ea typeface="Times New Roman" panose="02020603050405020304" pitchFamily="18" charset="0"/>
                <a:cs typeface="Arial" panose="020B0604020202020204" pitchFamily="34" charset="0"/>
              </a:rPr>
              <a:t>Departamento de </a:t>
            </a:r>
            <a:r>
              <a:rPr lang="pt-BR" sz="1600" dirty="0">
                <a:latin typeface="Helvetica" pitchFamily="2" charset="0"/>
                <a:ea typeface="Times New Roman" panose="02020603050405020304" pitchFamily="18" charset="0"/>
                <a:cs typeface="Arial" panose="020B0604020202020204" pitchFamily="34" charset="0"/>
              </a:rPr>
              <a:t>Microbiologia/ICBII coordenado pela </a:t>
            </a:r>
            <a:r>
              <a:rPr lang="pt-BR" sz="1600" b="1" dirty="0">
                <a:solidFill>
                  <a:srgbClr val="0070C0"/>
                </a:solidFill>
                <a:latin typeface="Helvetica" pitchFamily="2" charset="0"/>
                <a:ea typeface="Times New Roman" panose="02020603050405020304" pitchFamily="18" charset="0"/>
                <a:cs typeface="Arial" panose="020B0604020202020204" pitchFamily="34" charset="0"/>
              </a:rPr>
              <a:t>Profa. Ana Marcia Sá Guimarães</a:t>
            </a:r>
            <a:r>
              <a:rPr lang="pt-BR" sz="1600" dirty="0">
                <a:latin typeface="Helvetica" pitchFamily="2" charset="0"/>
                <a:ea typeface="Times New Roman" panose="02020603050405020304" pitchFamily="18" charset="0"/>
                <a:cs typeface="Arial" panose="020B060402020202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fontAlgn="base">
              <a:spcAft>
                <a:spcPts val="1200"/>
              </a:spcAft>
            </a:pPr>
            <a:r>
              <a:rPr lang="pt-BR" sz="1600" dirty="0">
                <a:latin typeface="Helvetica" pitchFamily="2" charset="0"/>
                <a:ea typeface="Times New Roman" panose="02020603050405020304" pitchFamily="18" charset="0"/>
                <a:cs typeface="Arial" panose="020B0604020202020204" pitchFamily="34" charset="0"/>
              </a:rPr>
              <a:t>O projeto está sendo possível graças ao cultivo do novo covid-19 pelo grupo do </a:t>
            </a:r>
            <a:r>
              <a:rPr lang="pt-BR" sz="1600" b="1" dirty="0">
                <a:solidFill>
                  <a:srgbClr val="0070C0"/>
                </a:solidFill>
                <a:latin typeface="Helvetica" pitchFamily="2" charset="0"/>
                <a:ea typeface="Times New Roman" panose="02020603050405020304" pitchFamily="18" charset="0"/>
                <a:cs typeface="Arial" panose="020B0604020202020204" pitchFamily="34" charset="0"/>
              </a:rPr>
              <a:t>Prof. Edison Luiz Durigon ICBII/USP</a:t>
            </a:r>
            <a:r>
              <a:rPr lang="pt-BR" sz="1600" dirty="0">
                <a:solidFill>
                  <a:srgbClr val="0070C0"/>
                </a:solidFill>
                <a:latin typeface="Helvetica" pitchFamily="2" charset="0"/>
                <a:ea typeface="Times New Roman" panose="02020603050405020304" pitchFamily="18" charset="0"/>
                <a:cs typeface="Arial" panose="020B0604020202020204" pitchFamily="34" charset="0"/>
              </a:rPr>
              <a:t> </a:t>
            </a:r>
            <a:r>
              <a:rPr lang="pt-BR" sz="1600" dirty="0">
                <a:latin typeface="Helvetica" pitchFamily="2" charset="0"/>
                <a:ea typeface="Times New Roman" panose="02020603050405020304" pitchFamily="18" charset="0"/>
                <a:cs typeface="Arial" panose="020B0604020202020204" pitchFamily="34" charset="0"/>
              </a:rPr>
              <a:t>que conseguiu, a partir dos primeiros Brasileiros infectados, amplificar a sequência genômica do vírus e emprega-la como controle positivo nos testes de PCR.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01278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4.2. Indústria Química:…"/>
          <p:cNvSpPr txBox="1"/>
          <p:nvPr/>
        </p:nvSpPr>
        <p:spPr>
          <a:xfrm>
            <a:off x="413460" y="874095"/>
            <a:ext cx="7544431" cy="995128"/>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hangingPunct="1">
              <a:tabLst>
                <a:tab pos="88900" algn="l"/>
              </a:tabLst>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4.  Novos métodos para o desenvolvimento de Fármacos - </a:t>
            </a:r>
          </a:p>
          <a:p>
            <a:pPr algn="l" defTabSz="914400" hangingPunct="1">
              <a:defRPr sz="1800">
                <a:uFill>
                  <a:solidFill>
                    <a:srgbClr val="000000"/>
                  </a:solidFill>
                </a:uFill>
                <a:latin typeface="Calibri"/>
                <a:ea typeface="Calibri"/>
                <a:cs typeface="Calibri"/>
                <a:sym typeface="Calibri"/>
              </a:defRPr>
            </a:pPr>
            <a:r>
              <a:rPr lang="pt-BR" sz="2000" kern="1200" dirty="0">
                <a:solidFill>
                  <a:schemeClr val="tx1"/>
                </a:solidFill>
                <a:uFill>
                  <a:solidFill>
                    <a:srgbClr val="99403D"/>
                  </a:solidFill>
                </a:uFill>
                <a:latin typeface="+mn-lt"/>
                <a:ea typeface="+mn-ea"/>
                <a:cs typeface="+mn-cs"/>
              </a:rPr>
              <a:t>     Outro </a:t>
            </a:r>
            <a:r>
              <a:rPr lang="pt-BR" sz="2000" b="1" kern="1200" dirty="0">
                <a:solidFill>
                  <a:schemeClr val="tx1"/>
                </a:solidFill>
                <a:uFill>
                  <a:solidFill>
                    <a:srgbClr val="99403D"/>
                  </a:solidFill>
                </a:uFill>
                <a:latin typeface="+mn-lt"/>
                <a:ea typeface="+mn-ea"/>
                <a:cs typeface="+mn-cs"/>
              </a:rPr>
              <a:t>NOVO Tipo de ABORDAGEM : Computacional  </a:t>
            </a: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13460" y="155984"/>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dirty="0">
                <a:solidFill>
                  <a:schemeClr val="tx1"/>
                </a:solidFill>
              </a:rPr>
              <a:t>Emprego de Microrganismos na Industria Farmacêutica</a:t>
            </a:r>
            <a:endParaRPr lang="pt-BR" sz="2400" dirty="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12" name="Rectangle 11">
            <a:extLst>
              <a:ext uri="{FF2B5EF4-FFF2-40B4-BE49-F238E27FC236}">
                <a16:creationId xmlns:a16="http://schemas.microsoft.com/office/drawing/2014/main" id="{7B7D05C6-B007-6D4E-A1B6-AD79976183DB}"/>
              </a:ext>
            </a:extLst>
          </p:cNvPr>
          <p:cNvSpPr/>
          <p:nvPr/>
        </p:nvSpPr>
        <p:spPr>
          <a:xfrm rot="20961944">
            <a:off x="422958" y="8478579"/>
            <a:ext cx="4515864" cy="523220"/>
          </a:xfrm>
          <a:prstGeom prst="rect">
            <a:avLst/>
          </a:prstGeom>
          <a:solidFill>
            <a:schemeClr val="accent4">
              <a:lumMod val="40000"/>
              <a:lumOff val="60000"/>
            </a:schemeClr>
          </a:solidFill>
          <a:ln>
            <a:solidFill>
              <a:srgbClr val="C00000"/>
            </a:solidFill>
          </a:ln>
        </p:spPr>
        <p:txBody>
          <a:bodyPr wrap="square">
            <a:spAutoFit/>
          </a:bodyPr>
          <a:lstStyle/>
          <a:p>
            <a:pPr algn="just"/>
            <a:r>
              <a:rPr lang="pt-BR" sz="1400" dirty="0"/>
              <a:t>A técnica ‘</a:t>
            </a:r>
            <a:r>
              <a:rPr lang="en-US" sz="1400" b="1" dirty="0">
                <a:latin typeface="Arial" panose="020B0604020202020204" pitchFamily="34" charset="0"/>
                <a:cs typeface="Arial" panose="020B0604020202020204" pitchFamily="34" charset="0"/>
              </a:rPr>
              <a:t>Target-based Drug Design</a:t>
            </a:r>
            <a:r>
              <a:rPr lang="pt-BR" sz="1400" dirty="0">
                <a:latin typeface="Arial" panose="020B0604020202020204" pitchFamily="34" charset="0"/>
                <a:cs typeface="Arial" panose="020B0604020202020204" pitchFamily="34" charset="0"/>
              </a:rPr>
              <a:t>’ </a:t>
            </a:r>
            <a:r>
              <a:rPr lang="pt-BR" sz="1400" dirty="0"/>
              <a:t>será descrita em “</a:t>
            </a:r>
            <a:r>
              <a:rPr lang="pt-BR" sz="1400" b="1" dirty="0">
                <a:solidFill>
                  <a:srgbClr val="0432FF"/>
                </a:solidFill>
              </a:rPr>
              <a:t>Tópicos de Bioinformática”</a:t>
            </a:r>
            <a:r>
              <a:rPr lang="pt-BR" sz="1400" dirty="0"/>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3182E1-13A8-E440-B88B-93DA095112C6}"/>
              </a:ext>
            </a:extLst>
          </p:cNvPr>
          <p:cNvSpPr/>
          <p:nvPr/>
        </p:nvSpPr>
        <p:spPr>
          <a:xfrm>
            <a:off x="413460" y="2295584"/>
            <a:ext cx="4515864" cy="5724644"/>
          </a:xfrm>
          <a:prstGeom prst="rect">
            <a:avLst/>
          </a:prstGeom>
          <a:solidFill>
            <a:schemeClr val="accent4">
              <a:lumMod val="20000"/>
              <a:lumOff val="80000"/>
            </a:schemeClr>
          </a:solidFill>
          <a:ln>
            <a:solidFill>
              <a:srgbClr val="0432FF"/>
            </a:solidFill>
          </a:ln>
        </p:spPr>
        <p:txBody>
          <a:bodyPr wrap="square">
            <a:spAutoFit/>
          </a:bodyPr>
          <a:lstStyle/>
          <a:p>
            <a:pPr fontAlgn="base"/>
            <a:r>
              <a:rPr lang="pt-BR" sz="1600" dirty="0"/>
              <a:t>A busca por </a:t>
            </a:r>
            <a:r>
              <a:rPr lang="pt-BR" sz="1600" b="1" dirty="0">
                <a:latin typeface="Arial" panose="020B0604020202020204" pitchFamily="34" charset="0"/>
                <a:cs typeface="Arial" panose="020B0604020202020204" pitchFamily="34" charset="0"/>
              </a:rPr>
              <a:t>Novos Fármacos </a:t>
            </a:r>
            <a:r>
              <a:rPr lang="pt-BR" sz="1600" dirty="0"/>
              <a:t>também está realizada empregando outros novos métodos, como o chamado </a:t>
            </a:r>
          </a:p>
          <a:p>
            <a:pPr fontAlgn="base"/>
            <a:r>
              <a:rPr lang="pt-BR" sz="1600" dirty="0"/>
              <a:t>“</a:t>
            </a:r>
            <a:r>
              <a:rPr lang="pt-BR" sz="1600" b="1" dirty="0">
                <a:latin typeface="Arial" panose="020B0604020202020204" pitchFamily="34" charset="0"/>
                <a:cs typeface="Arial" panose="020B0604020202020204" pitchFamily="34" charset="0"/>
              </a:rPr>
              <a:t>Descoberta de Fármacos baseada no Alvo”</a:t>
            </a:r>
            <a:r>
              <a:rPr lang="pt-BR"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Target-based Drug Design</a:t>
            </a:r>
            <a:r>
              <a:rPr lang="pt-BR" sz="1600" dirty="0"/>
              <a:t>’ ). </a:t>
            </a:r>
          </a:p>
          <a:p>
            <a:pPr algn="just" fontAlgn="base">
              <a:spcAft>
                <a:spcPts val="1200"/>
              </a:spcAft>
            </a:pPr>
            <a:endParaRPr lang="pt-BR" sz="1600" dirty="0"/>
          </a:p>
          <a:p>
            <a:pPr algn="just" fontAlgn="base">
              <a:spcAft>
                <a:spcPts val="1200"/>
              </a:spcAft>
            </a:pPr>
            <a:r>
              <a:rPr lang="pt-BR" sz="1600" dirty="0"/>
              <a:t>Esta técnica consiste em empregar “</a:t>
            </a:r>
            <a:r>
              <a:rPr lang="pt-BR" sz="1600" b="1" dirty="0"/>
              <a:t>Técnicas Computacionais</a:t>
            </a:r>
            <a:r>
              <a:rPr lang="pt-BR" sz="1600" dirty="0"/>
              <a:t>” para identificar o alvo terapêutico desejado. </a:t>
            </a:r>
          </a:p>
          <a:p>
            <a:pPr algn="just" fontAlgn="base">
              <a:spcAft>
                <a:spcPts val="1200"/>
              </a:spcAft>
            </a:pPr>
            <a:r>
              <a:rPr lang="pt-BR" sz="1600" dirty="0"/>
              <a:t>O alvo terapêutico pode ser um sitio na bio-estrutura de um patógeno que esta causando uma infecção microbiana ou pode ser um sitio alvo alterado no próprio corpo humano que  está causando a doença. </a:t>
            </a:r>
          </a:p>
          <a:p>
            <a:pPr algn="just" fontAlgn="base">
              <a:spcAft>
                <a:spcPts val="1200"/>
              </a:spcAft>
            </a:pPr>
            <a:r>
              <a:rPr lang="pt-BR" sz="1600" dirty="0"/>
              <a:t>Após o alvo terapêutico ter sido identificado, um Fármaco é selecionado (realizado um “</a:t>
            </a:r>
            <a:r>
              <a:rPr lang="pt-BR" sz="1600" dirty="0" err="1"/>
              <a:t>screening</a:t>
            </a:r>
            <a:r>
              <a:rPr lang="pt-BR" sz="1600" dirty="0"/>
              <a:t>’) a partir de bancos de formulas já conhecidas, ou um novo Fármaco que venha a ter a ação desejada pode ser produzido por síntese química dirigida (tradicional ou empregando biocatálise ou bioconversão). </a:t>
            </a:r>
          </a:p>
        </p:txBody>
      </p:sp>
      <p:sp>
        <p:nvSpPr>
          <p:cNvPr id="4" name="Rectangle 3">
            <a:extLst>
              <a:ext uri="{FF2B5EF4-FFF2-40B4-BE49-F238E27FC236}">
                <a16:creationId xmlns:a16="http://schemas.microsoft.com/office/drawing/2014/main" id="{8A27982A-9110-4845-B344-3DB4A294B8F5}"/>
              </a:ext>
            </a:extLst>
          </p:cNvPr>
          <p:cNvSpPr/>
          <p:nvPr/>
        </p:nvSpPr>
        <p:spPr>
          <a:xfrm>
            <a:off x="5314951" y="2429557"/>
            <a:ext cx="7507910" cy="6001643"/>
          </a:xfrm>
          <a:prstGeom prst="rect">
            <a:avLst/>
          </a:prstGeom>
          <a:solidFill>
            <a:schemeClr val="accent6">
              <a:lumMod val="20000"/>
              <a:lumOff val="80000"/>
            </a:schemeClr>
          </a:solidFill>
          <a:ln>
            <a:solidFill>
              <a:srgbClr val="C00000"/>
            </a:solidFill>
          </a:ln>
        </p:spPr>
        <p:txBody>
          <a:bodyPr wrap="square">
            <a:spAutoFit/>
          </a:bodyPr>
          <a:lstStyle/>
          <a:p>
            <a:pPr algn="just"/>
            <a:endParaRPr lang="pt-BR" sz="1600" dirty="0"/>
          </a:p>
          <a:p>
            <a:pPr algn="just"/>
            <a:endParaRPr lang="pt-BR" sz="1600" dirty="0"/>
          </a:p>
          <a:p>
            <a:pPr algn="just"/>
            <a:endParaRPr lang="pt-BR" sz="800" dirty="0"/>
          </a:p>
          <a:p>
            <a:pPr algn="just"/>
            <a:r>
              <a:rPr lang="pt-BR" sz="1600" dirty="0"/>
              <a:t>Na última década, a indústria farmacêutica experimentou um declínio constante na produtividade e uma observação impressionante é que o declínio coincidiu com a introdução da descoberta de medicamentos com base em alvos. </a:t>
            </a:r>
          </a:p>
          <a:p>
            <a:pPr algn="just"/>
            <a:endParaRPr lang="pt-BR" sz="800" dirty="0"/>
          </a:p>
          <a:p>
            <a:pPr algn="just"/>
            <a:r>
              <a:rPr lang="pt-BR" sz="1600" dirty="0"/>
              <a:t>A abordagem baseada em alvos pode efetivamente desenvolver novos tratamentos para um alvo validado, mas o processo de validação de alvos é complexo e associado a um alto grau de incerteza. </a:t>
            </a:r>
          </a:p>
          <a:p>
            <a:pPr algn="just"/>
            <a:endParaRPr lang="pt-BR" sz="1600" dirty="0"/>
          </a:p>
          <a:p>
            <a:pPr algn="just"/>
            <a:endParaRPr lang="pt-BR" sz="1600" dirty="0"/>
          </a:p>
          <a:p>
            <a:pPr algn="just"/>
            <a:endParaRPr lang="pt-BR" sz="1600" dirty="0"/>
          </a:p>
          <a:p>
            <a:pPr algn="just"/>
            <a:endParaRPr lang="pt-BR" sz="1600" dirty="0"/>
          </a:p>
          <a:p>
            <a:pPr algn="just"/>
            <a:endParaRPr lang="pt-BR" sz="1600" dirty="0"/>
          </a:p>
          <a:p>
            <a:pPr algn="just"/>
            <a:endParaRPr lang="pt-BR" sz="1600" dirty="0"/>
          </a:p>
          <a:p>
            <a:pPr algn="just"/>
            <a:endParaRPr lang="pt-BR" sz="1600" dirty="0"/>
          </a:p>
          <a:p>
            <a:pPr algn="just"/>
            <a:endParaRPr lang="pt-BR" sz="1600" dirty="0"/>
          </a:p>
          <a:p>
            <a:pPr algn="just"/>
            <a:endParaRPr lang="pt-BR" sz="1600" dirty="0"/>
          </a:p>
          <a:p>
            <a:pPr algn="just"/>
            <a:endParaRPr lang="pt-BR" sz="1600" dirty="0"/>
          </a:p>
          <a:p>
            <a:pPr algn="just"/>
            <a:endParaRPr lang="pt-BR" sz="1600" dirty="0"/>
          </a:p>
          <a:p>
            <a:pPr algn="just"/>
            <a:endParaRPr lang="pt-BR" sz="1600" dirty="0"/>
          </a:p>
          <a:p>
            <a:pPr algn="just"/>
            <a:endParaRPr lang="pt-BR" sz="1600" dirty="0"/>
          </a:p>
          <a:p>
            <a:pPr algn="just"/>
            <a:endParaRPr lang="pt-BR" sz="1600" dirty="0"/>
          </a:p>
        </p:txBody>
      </p:sp>
      <p:pic>
        <p:nvPicPr>
          <p:cNvPr id="6" name="Picture 5" descr="A screenshot of a cell phone&#10;&#10;Description automatically generated">
            <a:extLst>
              <a:ext uri="{FF2B5EF4-FFF2-40B4-BE49-F238E27FC236}">
                <a16:creationId xmlns:a16="http://schemas.microsoft.com/office/drawing/2014/main" id="{D4A20CAD-E968-0749-8984-6718C7F60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175" y="5157906"/>
            <a:ext cx="7107165" cy="2908489"/>
          </a:xfrm>
          <a:prstGeom prst="rect">
            <a:avLst/>
          </a:prstGeom>
        </p:spPr>
      </p:pic>
      <p:sp>
        <p:nvSpPr>
          <p:cNvPr id="15" name="Rectangle 14">
            <a:extLst>
              <a:ext uri="{FF2B5EF4-FFF2-40B4-BE49-F238E27FC236}">
                <a16:creationId xmlns:a16="http://schemas.microsoft.com/office/drawing/2014/main" id="{EC303804-5525-5C48-8AE9-AA782D1D9F40}"/>
              </a:ext>
            </a:extLst>
          </p:cNvPr>
          <p:cNvSpPr/>
          <p:nvPr/>
        </p:nvSpPr>
        <p:spPr>
          <a:xfrm>
            <a:off x="6022914" y="2441473"/>
            <a:ext cx="6224229" cy="307777"/>
          </a:xfrm>
          <a:prstGeom prst="rect">
            <a:avLst/>
          </a:prstGeom>
          <a:solidFill>
            <a:srgbClr val="FCF9F4"/>
          </a:solidFill>
          <a:ln>
            <a:solidFill>
              <a:schemeClr val="bg1"/>
            </a:solidFill>
          </a:ln>
        </p:spPr>
        <p:txBody>
          <a:bodyPr wrap="square">
            <a:spAutoFit/>
          </a:bodyPr>
          <a:lstStyle/>
          <a:p>
            <a:r>
              <a:rPr lang="en-US" sz="1400" b="1" dirty="0" err="1">
                <a:solidFill>
                  <a:schemeClr val="tx1"/>
                </a:solidFill>
                <a:latin typeface="+mn-lt"/>
              </a:rPr>
              <a:t>Veja</a:t>
            </a:r>
            <a:r>
              <a:rPr lang="en-US" sz="1400" b="1" dirty="0">
                <a:solidFill>
                  <a:schemeClr val="tx1"/>
                </a:solidFill>
                <a:latin typeface="+mn-lt"/>
              </a:rPr>
              <a:t>: </a:t>
            </a:r>
            <a:r>
              <a:rPr lang="en-US" sz="1400" b="1" dirty="0">
                <a:solidFill>
                  <a:schemeClr val="tx1"/>
                </a:solidFill>
                <a:latin typeface="+mn-lt"/>
                <a:hlinkClick r:id="rId4"/>
              </a:rPr>
              <a:t>Target-based drug discovery: is something wrong? </a:t>
            </a:r>
            <a:endParaRPr lang="en-US" sz="1400" dirty="0">
              <a:solidFill>
                <a:schemeClr val="tx1"/>
              </a:solidFill>
              <a:latin typeface="+mn-lt"/>
            </a:endParaRPr>
          </a:p>
        </p:txBody>
      </p:sp>
      <p:sp>
        <p:nvSpPr>
          <p:cNvPr id="11" name="Rectangle 11">
            <a:extLst>
              <a:ext uri="{FF2B5EF4-FFF2-40B4-BE49-F238E27FC236}">
                <a16:creationId xmlns:a16="http://schemas.microsoft.com/office/drawing/2014/main" id="{578AFACC-9694-224F-925B-3E624687FD6F}"/>
              </a:ext>
            </a:extLst>
          </p:cNvPr>
          <p:cNvSpPr/>
          <p:nvPr/>
        </p:nvSpPr>
        <p:spPr>
          <a:xfrm>
            <a:off x="11222349" y="8837645"/>
            <a:ext cx="1600512" cy="307777"/>
          </a:xfrm>
          <a:custGeom>
            <a:avLst/>
            <a:gdLst>
              <a:gd name="connsiteX0" fmla="*/ 0 w 1600512"/>
              <a:gd name="connsiteY0" fmla="*/ 0 h 307777"/>
              <a:gd name="connsiteX1" fmla="*/ 565514 w 1600512"/>
              <a:gd name="connsiteY1" fmla="*/ 0 h 307777"/>
              <a:gd name="connsiteX2" fmla="*/ 1115023 w 1600512"/>
              <a:gd name="connsiteY2" fmla="*/ 0 h 307777"/>
              <a:gd name="connsiteX3" fmla="*/ 1600512 w 1600512"/>
              <a:gd name="connsiteY3" fmla="*/ 0 h 307777"/>
              <a:gd name="connsiteX4" fmla="*/ 1600512 w 1600512"/>
              <a:gd name="connsiteY4" fmla="*/ 307777 h 307777"/>
              <a:gd name="connsiteX5" fmla="*/ 1099018 w 1600512"/>
              <a:gd name="connsiteY5" fmla="*/ 307777 h 307777"/>
              <a:gd name="connsiteX6" fmla="*/ 565514 w 1600512"/>
              <a:gd name="connsiteY6" fmla="*/ 307777 h 307777"/>
              <a:gd name="connsiteX7" fmla="*/ 0 w 1600512"/>
              <a:gd name="connsiteY7" fmla="*/ 307777 h 307777"/>
              <a:gd name="connsiteX8" fmla="*/ 0 w 1600512"/>
              <a:gd name="connsiteY8"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512" h="307777" fill="none" extrusionOk="0">
                <a:moveTo>
                  <a:pt x="0" y="0"/>
                </a:moveTo>
                <a:cubicBezTo>
                  <a:pt x="240488" y="-36342"/>
                  <a:pt x="444252" y="64370"/>
                  <a:pt x="565514" y="0"/>
                </a:cubicBezTo>
                <a:cubicBezTo>
                  <a:pt x="686776" y="-64370"/>
                  <a:pt x="960252" y="11865"/>
                  <a:pt x="1115023" y="0"/>
                </a:cubicBezTo>
                <a:cubicBezTo>
                  <a:pt x="1269794" y="-11865"/>
                  <a:pt x="1479251" y="31666"/>
                  <a:pt x="1600512" y="0"/>
                </a:cubicBezTo>
                <a:cubicBezTo>
                  <a:pt x="1629399" y="68536"/>
                  <a:pt x="1594393" y="237018"/>
                  <a:pt x="1600512" y="307777"/>
                </a:cubicBezTo>
                <a:cubicBezTo>
                  <a:pt x="1370547" y="315342"/>
                  <a:pt x="1216240" y="305169"/>
                  <a:pt x="1099018" y="307777"/>
                </a:cubicBezTo>
                <a:cubicBezTo>
                  <a:pt x="981796" y="310385"/>
                  <a:pt x="681048" y="261547"/>
                  <a:pt x="565514" y="307777"/>
                </a:cubicBezTo>
                <a:cubicBezTo>
                  <a:pt x="449980" y="354007"/>
                  <a:pt x="259969" y="287697"/>
                  <a:pt x="0" y="307777"/>
                </a:cubicBezTo>
                <a:cubicBezTo>
                  <a:pt x="-35256" y="202343"/>
                  <a:pt x="27218" y="113495"/>
                  <a:pt x="0" y="0"/>
                </a:cubicBezTo>
                <a:close/>
              </a:path>
              <a:path w="1600512" h="307777" stroke="0" extrusionOk="0">
                <a:moveTo>
                  <a:pt x="0" y="0"/>
                </a:moveTo>
                <a:cubicBezTo>
                  <a:pt x="257520" y="-39455"/>
                  <a:pt x="271465" y="56260"/>
                  <a:pt x="517499" y="0"/>
                </a:cubicBezTo>
                <a:cubicBezTo>
                  <a:pt x="763533" y="-56260"/>
                  <a:pt x="869931" y="5573"/>
                  <a:pt x="1002988" y="0"/>
                </a:cubicBezTo>
                <a:cubicBezTo>
                  <a:pt x="1136045" y="-5573"/>
                  <a:pt x="1331380" y="44162"/>
                  <a:pt x="1600512" y="0"/>
                </a:cubicBezTo>
                <a:cubicBezTo>
                  <a:pt x="1621339" y="133970"/>
                  <a:pt x="1574811" y="197125"/>
                  <a:pt x="1600512" y="307777"/>
                </a:cubicBezTo>
                <a:cubicBezTo>
                  <a:pt x="1353516" y="351137"/>
                  <a:pt x="1235108" y="298297"/>
                  <a:pt x="1099018" y="307777"/>
                </a:cubicBezTo>
                <a:cubicBezTo>
                  <a:pt x="962928" y="317257"/>
                  <a:pt x="746041" y="300443"/>
                  <a:pt x="533504" y="307777"/>
                </a:cubicBezTo>
                <a:cubicBezTo>
                  <a:pt x="320967" y="315111"/>
                  <a:pt x="120631" y="271825"/>
                  <a:pt x="0" y="307777"/>
                </a:cubicBezTo>
                <a:cubicBezTo>
                  <a:pt x="-9174" y="178844"/>
                  <a:pt x="23522" y="79401"/>
                  <a:pt x="0" y="0"/>
                </a:cubicBezTo>
                <a:close/>
              </a:path>
            </a:pathLst>
          </a:custGeom>
          <a:solidFill>
            <a:schemeClr val="accent4">
              <a:lumMod val="40000"/>
              <a:lumOff val="60000"/>
            </a:schemeClr>
          </a:solidFill>
          <a:ln>
            <a:solidFill>
              <a:srgbClr val="0432FF"/>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pt-BR" sz="1400" dirty="0"/>
              <a:t>Continua </a:t>
            </a:r>
            <a:r>
              <a:rPr lang="pt-BR" sz="1400" dirty="0">
                <a:sym typeface="Wingdings" pitchFamily="2" charset="2"/>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2857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4.2. Indústria Química:…"/>
          <p:cNvSpPr txBox="1"/>
          <p:nvPr/>
        </p:nvSpPr>
        <p:spPr>
          <a:xfrm>
            <a:off x="413460" y="874095"/>
            <a:ext cx="7544431" cy="995128"/>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hangingPunct="1">
              <a:tabLst>
                <a:tab pos="88900" algn="l"/>
              </a:tabLst>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4.  Novos métodos para o desenvolvimento de Fármacos - </a:t>
            </a:r>
          </a:p>
          <a:p>
            <a:pPr algn="l" defTabSz="914400" hangingPunct="1">
              <a:defRPr sz="1800">
                <a:uFill>
                  <a:solidFill>
                    <a:srgbClr val="000000"/>
                  </a:solidFill>
                </a:uFill>
                <a:latin typeface="Calibri"/>
                <a:ea typeface="Calibri"/>
                <a:cs typeface="Calibri"/>
                <a:sym typeface="Calibri"/>
              </a:defRPr>
            </a:pPr>
            <a:r>
              <a:rPr lang="pt-BR" sz="2000" kern="1200" dirty="0">
                <a:solidFill>
                  <a:schemeClr val="tx1"/>
                </a:solidFill>
                <a:uFill>
                  <a:solidFill>
                    <a:srgbClr val="99403D"/>
                  </a:solidFill>
                </a:uFill>
                <a:latin typeface="+mn-lt"/>
                <a:ea typeface="+mn-ea"/>
                <a:cs typeface="+mn-cs"/>
              </a:rPr>
              <a:t>     Outro </a:t>
            </a:r>
            <a:r>
              <a:rPr lang="pt-BR" sz="2000" b="1" kern="1200" dirty="0">
                <a:solidFill>
                  <a:schemeClr val="tx1"/>
                </a:solidFill>
                <a:uFill>
                  <a:solidFill>
                    <a:srgbClr val="99403D"/>
                  </a:solidFill>
                </a:uFill>
                <a:latin typeface="+mn-lt"/>
                <a:ea typeface="+mn-ea"/>
                <a:cs typeface="+mn-cs"/>
              </a:rPr>
              <a:t>NOVO Tipo de ABORDAGEM : Computacional  </a:t>
            </a: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13460" y="155984"/>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dirty="0">
                <a:solidFill>
                  <a:schemeClr val="tx1"/>
                </a:solidFill>
              </a:rPr>
              <a:t>Emprego de Microrganismos na Industria Farmacêutica</a:t>
            </a:r>
            <a:endParaRPr lang="pt-BR" sz="2400" dirty="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12" name="Rectangle 11">
            <a:extLst>
              <a:ext uri="{FF2B5EF4-FFF2-40B4-BE49-F238E27FC236}">
                <a16:creationId xmlns:a16="http://schemas.microsoft.com/office/drawing/2014/main" id="{7B7D05C6-B007-6D4E-A1B6-AD79976183DB}"/>
              </a:ext>
            </a:extLst>
          </p:cNvPr>
          <p:cNvSpPr/>
          <p:nvPr/>
        </p:nvSpPr>
        <p:spPr>
          <a:xfrm rot="21146686">
            <a:off x="302751" y="8384591"/>
            <a:ext cx="4515864" cy="523220"/>
          </a:xfrm>
          <a:prstGeom prst="rect">
            <a:avLst/>
          </a:prstGeom>
          <a:solidFill>
            <a:schemeClr val="accent4">
              <a:lumMod val="40000"/>
              <a:lumOff val="60000"/>
            </a:schemeClr>
          </a:solidFill>
          <a:ln w="57150">
            <a:solidFill>
              <a:srgbClr val="C00000"/>
            </a:solidFill>
          </a:ln>
        </p:spPr>
        <p:txBody>
          <a:bodyPr wrap="square">
            <a:spAutoFit/>
          </a:bodyPr>
          <a:lstStyle/>
          <a:p>
            <a:pPr algn="just"/>
            <a:r>
              <a:rPr lang="pt-BR" sz="1400" dirty="0"/>
              <a:t>A técnica ‘</a:t>
            </a:r>
            <a:r>
              <a:rPr lang="en-US" sz="1400" b="1" dirty="0">
                <a:latin typeface="Arial" panose="020B0604020202020204" pitchFamily="34" charset="0"/>
                <a:cs typeface="Arial" panose="020B0604020202020204" pitchFamily="34" charset="0"/>
              </a:rPr>
              <a:t>Target-based Drug Design</a:t>
            </a:r>
            <a:r>
              <a:rPr lang="pt-BR" sz="1400" dirty="0">
                <a:latin typeface="Arial" panose="020B0604020202020204" pitchFamily="34" charset="0"/>
                <a:cs typeface="Arial" panose="020B0604020202020204" pitchFamily="34" charset="0"/>
              </a:rPr>
              <a:t>’ </a:t>
            </a:r>
            <a:r>
              <a:rPr lang="pt-BR" sz="1400" dirty="0"/>
              <a:t>será descrita em “</a:t>
            </a:r>
            <a:r>
              <a:rPr lang="pt-BR" sz="1400" b="1" dirty="0">
                <a:solidFill>
                  <a:srgbClr val="0432FF"/>
                </a:solidFill>
              </a:rPr>
              <a:t>Tópicos de Bioinformática”</a:t>
            </a:r>
            <a:r>
              <a:rPr lang="pt-BR" sz="1400" dirty="0"/>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43182E1-13A8-E440-B88B-93DA095112C6}"/>
              </a:ext>
            </a:extLst>
          </p:cNvPr>
          <p:cNvSpPr/>
          <p:nvPr/>
        </p:nvSpPr>
        <p:spPr>
          <a:xfrm>
            <a:off x="190762" y="2279542"/>
            <a:ext cx="4515864" cy="5724644"/>
          </a:xfrm>
          <a:prstGeom prst="rect">
            <a:avLst/>
          </a:prstGeom>
          <a:solidFill>
            <a:schemeClr val="accent4">
              <a:lumMod val="20000"/>
              <a:lumOff val="80000"/>
            </a:schemeClr>
          </a:solidFill>
          <a:ln>
            <a:solidFill>
              <a:srgbClr val="0432FF"/>
            </a:solidFill>
          </a:ln>
        </p:spPr>
        <p:txBody>
          <a:bodyPr wrap="square">
            <a:spAutoFit/>
          </a:bodyPr>
          <a:lstStyle/>
          <a:p>
            <a:pPr fontAlgn="base"/>
            <a:r>
              <a:rPr lang="pt-BR" sz="1600" dirty="0"/>
              <a:t>A busca por </a:t>
            </a:r>
            <a:r>
              <a:rPr lang="pt-BR" sz="1600" b="1" dirty="0">
                <a:latin typeface="Arial" panose="020B0604020202020204" pitchFamily="34" charset="0"/>
                <a:cs typeface="Arial" panose="020B0604020202020204" pitchFamily="34" charset="0"/>
              </a:rPr>
              <a:t>Novos Fármacos </a:t>
            </a:r>
            <a:r>
              <a:rPr lang="pt-BR" sz="1600" dirty="0"/>
              <a:t>também está realizada empregando outros novos métodos, como o chamado </a:t>
            </a:r>
          </a:p>
          <a:p>
            <a:pPr fontAlgn="base"/>
            <a:r>
              <a:rPr lang="pt-BR" sz="1600" dirty="0"/>
              <a:t>“</a:t>
            </a:r>
            <a:r>
              <a:rPr lang="pt-BR" sz="1600" b="1" dirty="0">
                <a:latin typeface="Arial" panose="020B0604020202020204" pitchFamily="34" charset="0"/>
                <a:cs typeface="Arial" panose="020B0604020202020204" pitchFamily="34" charset="0"/>
              </a:rPr>
              <a:t>Descoberta de Fármacos baseada no Alvo”</a:t>
            </a:r>
            <a:r>
              <a:rPr lang="pt-BR"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Target-based Drug Design</a:t>
            </a:r>
            <a:r>
              <a:rPr lang="pt-BR" sz="1600" dirty="0"/>
              <a:t>’ ). </a:t>
            </a:r>
          </a:p>
          <a:p>
            <a:pPr algn="just" fontAlgn="base">
              <a:spcAft>
                <a:spcPts val="1200"/>
              </a:spcAft>
            </a:pPr>
            <a:endParaRPr lang="pt-BR" sz="1600" dirty="0"/>
          </a:p>
          <a:p>
            <a:pPr algn="just" fontAlgn="base">
              <a:spcAft>
                <a:spcPts val="1200"/>
              </a:spcAft>
            </a:pPr>
            <a:r>
              <a:rPr lang="pt-BR" sz="1600" dirty="0"/>
              <a:t>Esta técnica consiste em empregar “</a:t>
            </a:r>
            <a:r>
              <a:rPr lang="pt-BR" sz="1600" b="1" dirty="0"/>
              <a:t>Técnicas Computacionais</a:t>
            </a:r>
            <a:r>
              <a:rPr lang="pt-BR" sz="1600" dirty="0"/>
              <a:t>” para identificar o alvo terapêutico desejado . </a:t>
            </a:r>
          </a:p>
          <a:p>
            <a:pPr algn="just" fontAlgn="base">
              <a:spcAft>
                <a:spcPts val="1200"/>
              </a:spcAft>
            </a:pPr>
            <a:r>
              <a:rPr lang="pt-BR" sz="1600" dirty="0"/>
              <a:t>O alvo terapêutico pode ser um sitio na bio-estrutura de um patógeno que esta causando uma infecção microbiana ou pode ser um sitio alvo alterado no próprio corpo humano que  esta causando a doença. </a:t>
            </a:r>
          </a:p>
          <a:p>
            <a:pPr algn="just" fontAlgn="base">
              <a:spcAft>
                <a:spcPts val="1200"/>
              </a:spcAft>
            </a:pPr>
            <a:r>
              <a:rPr lang="pt-BR" sz="1600" dirty="0"/>
              <a:t>Após o alvo terapêutico ter sido identificado, um Fármaco é selecionado (realizado um “</a:t>
            </a:r>
            <a:r>
              <a:rPr lang="pt-BR" sz="1600" dirty="0" err="1"/>
              <a:t>screening</a:t>
            </a:r>
            <a:r>
              <a:rPr lang="pt-BR" sz="1600" dirty="0"/>
              <a:t>’) a partir de bancos de formulas já conhecidas, ou um novo Fármaco que venha a ter a ação desejada pode ser produzido por síntese química dirigida (tradicional ou empregando biocatálise ou bioconversão). </a:t>
            </a:r>
          </a:p>
        </p:txBody>
      </p:sp>
      <p:sp>
        <p:nvSpPr>
          <p:cNvPr id="19" name="Rectangle 18">
            <a:extLst>
              <a:ext uri="{FF2B5EF4-FFF2-40B4-BE49-F238E27FC236}">
                <a16:creationId xmlns:a16="http://schemas.microsoft.com/office/drawing/2014/main" id="{B699AE6B-4FE0-A44D-85ED-F899AFDDD6DF}"/>
              </a:ext>
            </a:extLst>
          </p:cNvPr>
          <p:cNvSpPr/>
          <p:nvPr/>
        </p:nvSpPr>
        <p:spPr>
          <a:xfrm>
            <a:off x="4960194" y="1838898"/>
            <a:ext cx="8073128" cy="7725192"/>
          </a:xfrm>
          <a:prstGeom prst="rect">
            <a:avLst/>
          </a:prstGeom>
          <a:solidFill>
            <a:schemeClr val="accent5">
              <a:lumMod val="40000"/>
              <a:lumOff val="60000"/>
            </a:schemeClr>
          </a:solidFill>
          <a:ln>
            <a:solidFill>
              <a:srgbClr val="0432FF"/>
            </a:solidFill>
          </a:ln>
        </p:spPr>
        <p:txBody>
          <a:bodyPr wrap="square">
            <a:spAutoFit/>
          </a:bodyPr>
          <a:lstStyle/>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endParaRPr lang="pt-BR" sz="1600" dirty="0"/>
          </a:p>
          <a:p>
            <a:pPr fontAlgn="base"/>
            <a:r>
              <a:rPr lang="pt-BR" sz="1600" dirty="0"/>
              <a:t> </a:t>
            </a:r>
          </a:p>
        </p:txBody>
      </p:sp>
      <p:pic>
        <p:nvPicPr>
          <p:cNvPr id="20" name="Picture 19">
            <a:extLst>
              <a:ext uri="{FF2B5EF4-FFF2-40B4-BE49-F238E27FC236}">
                <a16:creationId xmlns:a16="http://schemas.microsoft.com/office/drawing/2014/main" id="{6C9309CF-52E4-E644-B6DD-62837E184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179" y="2085120"/>
            <a:ext cx="5500731" cy="7478970"/>
          </a:xfrm>
          <a:prstGeom prst="rect">
            <a:avLst/>
          </a:prstGeom>
          <a:solidFill>
            <a:schemeClr val="accent4">
              <a:lumMod val="20000"/>
              <a:lumOff val="80000"/>
            </a:schemeClr>
          </a:solidFill>
        </p:spPr>
      </p:pic>
      <p:sp>
        <p:nvSpPr>
          <p:cNvPr id="21" name="Rectangle 20">
            <a:extLst>
              <a:ext uri="{FF2B5EF4-FFF2-40B4-BE49-F238E27FC236}">
                <a16:creationId xmlns:a16="http://schemas.microsoft.com/office/drawing/2014/main" id="{2B5AF2A5-74B8-C441-9A2C-F4102E03A169}"/>
              </a:ext>
            </a:extLst>
          </p:cNvPr>
          <p:cNvSpPr/>
          <p:nvPr/>
        </p:nvSpPr>
        <p:spPr>
          <a:xfrm>
            <a:off x="6968372" y="9202418"/>
            <a:ext cx="3580538" cy="276999"/>
          </a:xfrm>
          <a:prstGeom prst="rect">
            <a:avLst/>
          </a:prstGeom>
          <a:solidFill>
            <a:schemeClr val="accent1">
              <a:lumMod val="20000"/>
              <a:lumOff val="80000"/>
            </a:schemeClr>
          </a:solidFill>
          <a:ln>
            <a:solidFill>
              <a:srgbClr val="0432FF"/>
            </a:solidFill>
          </a:ln>
        </p:spPr>
        <p:txBody>
          <a:bodyPr wrap="square">
            <a:spAutoFit/>
          </a:bodyPr>
          <a:lstStyle/>
          <a:p>
            <a:r>
              <a:rPr lang="en-US" sz="1200" dirty="0">
                <a:hlinkClick r:id="rId4"/>
              </a:rPr>
              <a:t>https://doi.org/10.1016/j.bbapap.2018.05.008</a:t>
            </a:r>
            <a:r>
              <a:rPr lang="en-US" sz="1200" dirty="0"/>
              <a:t> </a:t>
            </a:r>
          </a:p>
        </p:txBody>
      </p:sp>
      <p:pic>
        <p:nvPicPr>
          <p:cNvPr id="22" name="Picture 21" descr="A picture containing clock, device&#10;&#10;Description automatically generated">
            <a:extLst>
              <a:ext uri="{FF2B5EF4-FFF2-40B4-BE49-F238E27FC236}">
                <a16:creationId xmlns:a16="http://schemas.microsoft.com/office/drawing/2014/main" id="{A2C7B14B-E7BA-A647-9E4C-1C3EFB61F4CE}"/>
              </a:ext>
            </a:extLst>
          </p:cNvPr>
          <p:cNvPicPr>
            <a:picLocks noChangeAspect="1"/>
          </p:cNvPicPr>
          <p:nvPr/>
        </p:nvPicPr>
        <p:blipFill rotWithShape="1">
          <a:blip r:embed="rId5">
            <a:extLst>
              <a:ext uri="{28A0092B-C50C-407E-A947-70E740481C1C}">
                <a14:useLocalDpi xmlns:a14="http://schemas.microsoft.com/office/drawing/2010/main" val="0"/>
              </a:ext>
            </a:extLst>
          </a:blip>
          <a:srcRect t="7098" b="1258"/>
          <a:stretch/>
        </p:blipFill>
        <p:spPr>
          <a:xfrm>
            <a:off x="10369971" y="3145076"/>
            <a:ext cx="2751336" cy="2425827"/>
          </a:xfrm>
          <a:prstGeom prst="rect">
            <a:avLst/>
          </a:prstGeom>
          <a:ln>
            <a:solidFill>
              <a:srgbClr val="FFC000"/>
            </a:solidFill>
          </a:ln>
        </p:spPr>
      </p:pic>
      <p:sp>
        <p:nvSpPr>
          <p:cNvPr id="25" name="Rectangle 24">
            <a:extLst>
              <a:ext uri="{FF2B5EF4-FFF2-40B4-BE49-F238E27FC236}">
                <a16:creationId xmlns:a16="http://schemas.microsoft.com/office/drawing/2014/main" id="{4209CA0F-6D85-C744-BE8A-17D9249A89B0}"/>
              </a:ext>
            </a:extLst>
          </p:cNvPr>
          <p:cNvSpPr/>
          <p:nvPr/>
        </p:nvSpPr>
        <p:spPr>
          <a:xfrm>
            <a:off x="10369970" y="5570903"/>
            <a:ext cx="2612183" cy="3170099"/>
          </a:xfrm>
          <a:prstGeom prst="rect">
            <a:avLst/>
          </a:prstGeom>
          <a:solidFill>
            <a:srgbClr val="FEFFFE"/>
          </a:solidFill>
          <a:ln>
            <a:solidFill>
              <a:srgbClr val="FFC000"/>
            </a:solidFill>
          </a:ln>
        </p:spPr>
        <p:txBody>
          <a:bodyPr wrap="square">
            <a:spAutoFit/>
          </a:bodyPr>
          <a:lstStyle/>
          <a:p>
            <a:r>
              <a:rPr lang="pt-BR" sz="1200" b="1" dirty="0"/>
              <a:t>Fig.1</a:t>
            </a:r>
            <a:r>
              <a:rPr lang="pt-BR" sz="1200" dirty="0"/>
              <a:t>: A aplicação da Proteômica em várias sessões da Indústria Farmacêutica geralmente inclui a identificação do alvo para o “</a:t>
            </a:r>
            <a:r>
              <a:rPr lang="pt-BR" sz="1200" dirty="0" err="1"/>
              <a:t>screening</a:t>
            </a:r>
            <a:r>
              <a:rPr lang="pt-BR" sz="1200" dirty="0"/>
              <a:t>” de drogas e sua otimização.</a:t>
            </a:r>
          </a:p>
          <a:p>
            <a:endParaRPr lang="pt-BR" sz="800" dirty="0"/>
          </a:p>
          <a:p>
            <a:r>
              <a:rPr lang="pt-BR" sz="1200" dirty="0"/>
              <a:t>As moléculas candidatas são avaliadas quanto a sua toxicidade.</a:t>
            </a:r>
          </a:p>
          <a:p>
            <a:endParaRPr lang="pt-BR" sz="1200" dirty="0"/>
          </a:p>
          <a:p>
            <a:pPr algn="l"/>
            <a:r>
              <a:rPr lang="pt-BR" sz="1200" dirty="0"/>
              <a:t>Contribuem para validação da droga :</a:t>
            </a:r>
          </a:p>
          <a:p>
            <a:pPr marL="171450" indent="-171450" algn="l">
              <a:buFontTx/>
              <a:buChar char="-"/>
            </a:pPr>
            <a:r>
              <a:rPr lang="pt-BR" sz="1200" dirty="0"/>
              <a:t>Proteômica química,</a:t>
            </a:r>
          </a:p>
          <a:p>
            <a:pPr marL="171450" indent="-171450" algn="l">
              <a:buFontTx/>
              <a:buChar char="-"/>
            </a:pPr>
            <a:r>
              <a:rPr lang="pt-BR" sz="1200" dirty="0"/>
              <a:t>Modificações pós-</a:t>
            </a:r>
            <a:r>
              <a:rPr lang="pt-BR" sz="1200" dirty="0" err="1"/>
              <a:t>traducionais</a:t>
            </a:r>
            <a:r>
              <a:rPr lang="pt-BR" sz="1200" dirty="0"/>
              <a:t>,</a:t>
            </a:r>
          </a:p>
          <a:p>
            <a:pPr marL="171450" indent="-171450" algn="l">
              <a:buFontTx/>
              <a:buChar char="-"/>
            </a:pPr>
            <a:r>
              <a:rPr lang="pt-BR" sz="1200" dirty="0"/>
              <a:t>Análises de complexos     			proteicos </a:t>
            </a:r>
          </a:p>
        </p:txBody>
      </p:sp>
    </p:spTree>
    <p:extLst>
      <p:ext uri="{BB962C8B-B14F-4D97-AF65-F5344CB8AC3E}">
        <p14:creationId xmlns:p14="http://schemas.microsoft.com/office/powerpoint/2010/main" val="327103639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age1image19835664.jpg" descr="page1image19835664.jpg"/>
          <p:cNvPicPr>
            <a:picLocks noChangeAspect="1"/>
          </p:cNvPicPr>
          <p:nvPr/>
        </p:nvPicPr>
        <p:blipFill rotWithShape="1">
          <a:blip r:embed="rId2"/>
          <a:srcRect l="34103" r="21564" b="1"/>
          <a:stretch/>
        </p:blipFill>
        <p:spPr>
          <a:xfrm>
            <a:off x="-32976" y="-32410"/>
            <a:ext cx="4362230" cy="6543338"/>
          </a:xfrm>
          <a:prstGeom prst="rect">
            <a:avLst/>
          </a:prstGeom>
        </p:spPr>
      </p:pic>
      <p:pic>
        <p:nvPicPr>
          <p:cNvPr id="5" name="Picture 4" descr="A person holding a cup of coffee&#10;&#10;Description automatically generated">
            <a:extLst>
              <a:ext uri="{FF2B5EF4-FFF2-40B4-BE49-F238E27FC236}">
                <a16:creationId xmlns:a16="http://schemas.microsoft.com/office/drawing/2014/main" id="{911FC0E4-87A4-3E4F-B7B7-B6DA1CF6032C}"/>
              </a:ext>
            </a:extLst>
          </p:cNvPr>
          <p:cNvPicPr>
            <a:picLocks noChangeAspect="1"/>
          </p:cNvPicPr>
          <p:nvPr/>
        </p:nvPicPr>
        <p:blipFill rotWithShape="1">
          <a:blip r:embed="rId3">
            <a:extLst>
              <a:ext uri="{28A0092B-C50C-407E-A947-70E740481C1C}">
                <a14:useLocalDpi xmlns:a14="http://schemas.microsoft.com/office/drawing/2010/main" val="0"/>
              </a:ext>
            </a:extLst>
          </a:blip>
          <a:srcRect l="24966" r="9218" b="1"/>
          <a:stretch/>
        </p:blipFill>
        <p:spPr>
          <a:xfrm>
            <a:off x="2644363" y="10192"/>
            <a:ext cx="1684892" cy="2527967"/>
          </a:xfrm>
          <a:prstGeom prst="rect">
            <a:avLst/>
          </a:prstGeom>
        </p:spPr>
      </p:pic>
      <p:sp>
        <p:nvSpPr>
          <p:cNvPr id="135" name="Instituto de Ciências Biomédicas USP"/>
          <p:cNvSpPr txBox="1">
            <a:spLocks noGrp="1"/>
          </p:cNvSpPr>
          <p:nvPr>
            <p:ph type="title"/>
          </p:nvPr>
        </p:nvSpPr>
        <p:spPr>
          <a:xfrm>
            <a:off x="1433316" y="8431904"/>
            <a:ext cx="2180555" cy="798105"/>
          </a:xfrm>
          <a:prstGeom prst="rect">
            <a:avLst/>
          </a:prstGeom>
        </p:spPr>
        <p:txBody>
          <a:bodyPr vert="horz" lIns="91440" tIns="45720" rIns="91440" bIns="45720" rtlCol="0" anchor="b">
            <a:normAutofit fontScale="90000"/>
          </a:bodyPr>
          <a:lstStyle>
            <a:lvl1pPr defTabSz="286258">
              <a:defRPr sz="3900"/>
            </a:lvl1pPr>
          </a:lstStyle>
          <a:p>
            <a:pPr algn="l" defTabSz="914400">
              <a:lnSpc>
                <a:spcPct val="90000"/>
              </a:lnSpc>
              <a:spcBef>
                <a:spcPct val="0"/>
              </a:spcBef>
            </a:pPr>
            <a:br>
              <a:rPr lang="en-US" sz="4200" kern="1200" dirty="0">
                <a:solidFill>
                  <a:srgbClr val="FF40FF"/>
                </a:solidFill>
                <a:latin typeface="+mj-lt"/>
                <a:ea typeface="+mj-ea"/>
                <a:cs typeface="+mj-cs"/>
              </a:rPr>
            </a:br>
            <a:br>
              <a:rPr lang="en-US" sz="4200" kern="1200" dirty="0">
                <a:solidFill>
                  <a:srgbClr val="FF40FF"/>
                </a:solidFill>
                <a:latin typeface="+mj-lt"/>
                <a:ea typeface="+mj-ea"/>
                <a:cs typeface="+mj-cs"/>
              </a:rPr>
            </a:br>
            <a:r>
              <a:rPr lang="en-US" sz="2000" kern="1200" dirty="0" err="1">
                <a:solidFill>
                  <a:srgbClr val="FF40FF"/>
                </a:solidFill>
                <a:latin typeface="+mj-lt"/>
                <a:ea typeface="+mj-ea"/>
                <a:cs typeface="+mj-cs"/>
              </a:rPr>
              <a:t>Profa</a:t>
            </a:r>
            <a:r>
              <a:rPr lang="en-US" sz="2000" kern="1200" dirty="0">
                <a:solidFill>
                  <a:srgbClr val="FF40FF"/>
                </a:solidFill>
                <a:latin typeface="+mj-lt"/>
                <a:ea typeface="+mj-ea"/>
                <a:cs typeface="+mj-cs"/>
              </a:rPr>
              <a:t>. Elisabete Vicente</a:t>
            </a:r>
            <a:br>
              <a:rPr lang="en-US" sz="2000" kern="1200" dirty="0">
                <a:solidFill>
                  <a:srgbClr val="FF40FF"/>
                </a:solidFill>
                <a:latin typeface="+mj-lt"/>
                <a:ea typeface="+mj-ea"/>
                <a:cs typeface="+mj-cs"/>
              </a:rPr>
            </a:br>
            <a:r>
              <a:rPr lang="en-US" sz="2000" kern="1200" dirty="0" err="1">
                <a:solidFill>
                  <a:srgbClr val="FF40FF"/>
                </a:solidFill>
                <a:latin typeface="+mj-lt"/>
                <a:ea typeface="+mj-ea"/>
                <a:cs typeface="+mj-cs"/>
              </a:rPr>
              <a:t>bevicent@usp.br</a:t>
            </a:r>
            <a:endParaRPr lang="en-US" sz="2000" kern="1200" dirty="0">
              <a:solidFill>
                <a:srgbClr val="FF40FF"/>
              </a:solidFill>
              <a:latin typeface="+mj-lt"/>
              <a:ea typeface="+mj-ea"/>
              <a:cs typeface="+mj-cs"/>
            </a:endParaRPr>
          </a:p>
        </p:txBody>
      </p:sp>
      <p:sp>
        <p:nvSpPr>
          <p:cNvPr id="137" name="4.2. Indústria Química:…"/>
          <p:cNvSpPr txBox="1"/>
          <p:nvPr/>
        </p:nvSpPr>
        <p:spPr>
          <a:xfrm>
            <a:off x="4714372" y="1947412"/>
            <a:ext cx="7544431" cy="6883544"/>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1000" b="1" kern="1200" dirty="0">
              <a:solidFill>
                <a:schemeClr val="tx1"/>
              </a:solidFill>
              <a:latin typeface="+mn-lt"/>
              <a:ea typeface="+mn-ea"/>
              <a:cs typeface="+mn-cs"/>
            </a:endParaRPr>
          </a:p>
          <a:p>
            <a:pPr marL="571500" indent="-342900" algn="l" defTabSz="914400" hangingPunct="1">
              <a:lnSpc>
                <a:spcPct val="90000"/>
              </a:lnSpc>
              <a:spcBef>
                <a:spcPts val="400"/>
              </a:spcBef>
              <a:buAutoNum type="arabicPeriod"/>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Diagnóstico das doenças infecciosas</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kern="1200" dirty="0">
                <a:solidFill>
                  <a:schemeClr val="tx1"/>
                </a:solidFill>
                <a:latin typeface="+mn-lt"/>
                <a:ea typeface="+mn-ea"/>
                <a:cs typeface="+mn-cs"/>
              </a:rPr>
              <a:t> . Os laboratórios </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kern="1200" dirty="0">
                <a:solidFill>
                  <a:schemeClr val="tx1"/>
                </a:solidFill>
                <a:latin typeface="+mn-lt"/>
                <a:ea typeface="+mn-ea"/>
                <a:cs typeface="+mn-cs"/>
              </a:rPr>
              <a:t> . Os tipos de Análises </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2. Produção de Compostos farmacologicamente ativos</a:t>
            </a:r>
            <a:r>
              <a:rPr lang="pt-BR" sz="2000" kern="1200" dirty="0">
                <a:solidFill>
                  <a:schemeClr val="tx1"/>
                </a:solidFill>
                <a:latin typeface="+mn-lt"/>
                <a:ea typeface="+mn-ea"/>
                <a:cs typeface="+mn-cs"/>
              </a:rPr>
              <a:t>:</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n-lt"/>
                <a:ea typeface="+mn-ea"/>
                <a:cs typeface="+mn-cs"/>
              </a:rPr>
              <a:t>Antimicrobianos: antibióticos e antivirais</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n-lt"/>
                <a:ea typeface="+mn-ea"/>
                <a:cs typeface="+mn-cs"/>
              </a:rPr>
              <a:t>Empregados no diagnóstico de doenças</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n-lt"/>
                <a:ea typeface="+mn-ea"/>
                <a:cs typeface="+mn-cs"/>
              </a:rPr>
              <a:t>Medicamentos para tratamento</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kern="1200" dirty="0">
                <a:solidFill>
                  <a:schemeClr val="tx1"/>
                </a:solidFill>
                <a:latin typeface="+mn-lt"/>
                <a:ea typeface="+mn-ea"/>
                <a:cs typeface="+mn-cs"/>
              </a:rPr>
              <a:t>Vitaminas, hormônios</a:t>
            </a:r>
          </a:p>
          <a:p>
            <a:pPr marL="467994" indent="-228600" algn="l" defTabSz="914400" hangingPunct="1">
              <a:lnSpc>
                <a:spcPct val="90000"/>
              </a:lnSpc>
              <a:spcBef>
                <a:spcPts val="400"/>
              </a:spcBef>
              <a:buFont typeface="Arial" panose="020B0604020202020204" pitchFamily="34" charset="0"/>
              <a:buChar char="•"/>
              <a:defRPr sz="1800">
                <a:uFill>
                  <a:solidFill>
                    <a:srgbClr val="000000"/>
                  </a:solidFill>
                </a:uFill>
                <a:latin typeface="Calibri"/>
                <a:ea typeface="Calibri"/>
                <a:cs typeface="Calibri"/>
                <a:sym typeface="Calibri"/>
              </a:defRPr>
            </a:pPr>
            <a:r>
              <a:rPr lang="pt-BR" sz="2000" kern="1200" dirty="0">
                <a:solidFill>
                  <a:schemeClr val="tx1"/>
                </a:solidFill>
                <a:latin typeface="+mn-lt"/>
                <a:ea typeface="+mn-ea"/>
                <a:cs typeface="+mn-cs"/>
              </a:rPr>
              <a:t>Novos Biopolímeros de aplicação médica (</a:t>
            </a:r>
            <a:r>
              <a:rPr lang="pt-BR" sz="2000" kern="1200" dirty="0" err="1">
                <a:solidFill>
                  <a:schemeClr val="tx1"/>
                </a:solidFill>
                <a:latin typeface="+mn-lt"/>
                <a:ea typeface="+mn-ea"/>
                <a:cs typeface="+mn-cs"/>
              </a:rPr>
              <a:t>Ex</a:t>
            </a:r>
            <a:r>
              <a:rPr lang="pt-BR" sz="2000" kern="1200" dirty="0">
                <a:solidFill>
                  <a:schemeClr val="tx1"/>
                </a:solidFill>
                <a:latin typeface="+mn-lt"/>
                <a:ea typeface="+mn-ea"/>
                <a:cs typeface="+mn-cs"/>
              </a:rPr>
              <a:t>: pele artificial)</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uFill>
                <a:solidFill>
                  <a:srgbClr val="99403D"/>
                </a:solidFill>
              </a:u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b="1" kern="1200" dirty="0">
                <a:solidFill>
                  <a:schemeClr val="tx1"/>
                </a:solidFill>
                <a:uFill>
                  <a:solidFill>
                    <a:srgbClr val="99403D"/>
                  </a:solidFill>
                </a:uFill>
                <a:latin typeface="+mn-lt"/>
                <a:ea typeface="+mn-ea"/>
                <a:cs typeface="+mn-cs"/>
              </a:rPr>
              <a:t>3. Que atuam na prevenção de doenças Infecciosas:</a:t>
            </a:r>
            <a:endParaRPr lang="pt-BR" sz="2000" kern="1200" dirty="0">
              <a:solidFill>
                <a:schemeClr val="tx1"/>
              </a:solidFill>
              <a:uFill>
                <a:solidFill>
                  <a:srgbClr val="99403D"/>
                </a:solidFill>
              </a:uFill>
              <a:sym typeface="Calibri"/>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n-lt"/>
                <a:ea typeface="+mn-ea"/>
                <a:cs typeface="+mn-cs"/>
              </a:rPr>
              <a:t>M</a:t>
            </a:r>
            <a:r>
              <a:rPr lang="pt-BR" sz="2000" b="1" kern="1200" dirty="0">
                <a:solidFill>
                  <a:schemeClr val="tx1"/>
                </a:solidFill>
                <a:uFill>
                  <a:solidFill>
                    <a:srgbClr val="000000"/>
                  </a:solidFill>
                </a:uFill>
                <a:latin typeface="+mn-lt"/>
                <a:ea typeface="+mn-ea"/>
                <a:cs typeface="+mn-cs"/>
              </a:rPr>
              <a:t>icrobiota Normal do Corpo Humano</a:t>
            </a:r>
            <a:endParaRPr lang="pt-BR" sz="2000" b="1" kern="1200" dirty="0">
              <a:solidFill>
                <a:schemeClr val="tx1"/>
              </a:solidFill>
              <a:uFill>
                <a:solidFill>
                  <a:srgbClr val="99403D"/>
                </a:solidFill>
              </a:uFill>
              <a:latin typeface="+mn-lt"/>
              <a:ea typeface="+mn-ea"/>
              <a:cs typeface="+mn-cs"/>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latin typeface="+mn-lt"/>
                <a:ea typeface="+mn-ea"/>
                <a:cs typeface="+mn-cs"/>
              </a:rPr>
              <a:t>Vacinas </a:t>
            </a:r>
          </a:p>
          <a:p>
            <a:pPr marL="239394" algn="l" defTabSz="914400" hangingPunct="1">
              <a:lnSpc>
                <a:spcPct val="90000"/>
              </a:lnSpc>
              <a:spcBef>
                <a:spcPts val="400"/>
              </a:spcBef>
              <a:defRPr sz="1800">
                <a:uFill>
                  <a:solidFill>
                    <a:srgbClr val="FF2600"/>
                  </a:solidFill>
                </a:uFill>
                <a:latin typeface="Calibri"/>
                <a:ea typeface="Calibri"/>
                <a:cs typeface="Calibri"/>
                <a:sym typeface="Calibri"/>
              </a:defRPr>
            </a:pPr>
            <a:endParaRPr lang="pt-BR" sz="2000" b="1" kern="1200" dirty="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4. Novas estratégias de combate às Infecções:</a:t>
            </a:r>
            <a:endParaRPr lang="pt-BR" sz="2000" b="1" kern="1200" dirty="0">
              <a:solidFill>
                <a:schemeClr val="tx1"/>
              </a:solidFill>
              <a:uFill>
                <a:solidFill>
                  <a:srgbClr val="99403D"/>
                </a:solidFill>
              </a:uFill>
              <a:sym typeface="Calibri"/>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n-lt"/>
                <a:ea typeface="+mn-ea"/>
                <a:cs typeface="+mn-cs"/>
              </a:rPr>
              <a:t>Microbiota Normal do Corpo Humano</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2000" b="1" kern="1200" dirty="0">
                <a:solidFill>
                  <a:schemeClr val="tx1"/>
                </a:solidFill>
                <a:uFill>
                  <a:solidFill>
                    <a:srgbClr val="99403D"/>
                  </a:solidFill>
                </a:uFill>
                <a:latin typeface="+mn-lt"/>
                <a:ea typeface="+mn-ea"/>
                <a:cs typeface="+mn-cs"/>
              </a:rPr>
              <a:t>Bacteriófagos </a:t>
            </a:r>
            <a:r>
              <a:rPr lang="pt-BR" sz="2000" kern="1200" dirty="0">
                <a:solidFill>
                  <a:schemeClr val="tx1"/>
                </a:solidFill>
                <a:uFill>
                  <a:solidFill>
                    <a:srgbClr val="99403D"/>
                  </a:solidFill>
                </a:uFill>
                <a:latin typeface="+mn-lt"/>
                <a:ea typeface="+mn-ea"/>
                <a:cs typeface="+mn-cs"/>
              </a:rPr>
              <a:t>e</a:t>
            </a:r>
            <a:r>
              <a:rPr lang="pt-BR" sz="2000" b="1" kern="1200" dirty="0">
                <a:solidFill>
                  <a:schemeClr val="tx1"/>
                </a:solidFill>
                <a:uFill>
                  <a:solidFill>
                    <a:srgbClr val="99403D"/>
                  </a:solidFill>
                </a:uFill>
                <a:latin typeface="+mn-lt"/>
                <a:ea typeface="+mn-ea"/>
                <a:cs typeface="+mn-cs"/>
              </a:rPr>
              <a:t> Fagoterapia</a:t>
            </a:r>
          </a:p>
          <a:p>
            <a:pPr marL="228600" algn="l" defTabSz="914400" hangingPunct="1">
              <a:lnSpc>
                <a:spcPct val="90000"/>
              </a:lnSpc>
              <a:spcBef>
                <a:spcPts val="400"/>
              </a:spcBef>
              <a:tabLst>
                <a:tab pos="88900" algn="l"/>
              </a:tabLst>
              <a:defRPr sz="1800">
                <a:uFill>
                  <a:solidFill>
                    <a:srgbClr val="99403D"/>
                  </a:solidFill>
                </a:uFill>
                <a:latin typeface="Calibri"/>
                <a:ea typeface="Calibri"/>
                <a:cs typeface="Calibri"/>
                <a:sym typeface="Calibri"/>
              </a:defRPr>
            </a:pPr>
            <a:endParaRPr lang="pt-BR" sz="2000" kern="1200" dirty="0">
              <a:solidFill>
                <a:schemeClr val="tx1"/>
              </a:solidFill>
              <a:latin typeface="+mn-lt"/>
              <a:ea typeface="+mn-ea"/>
              <a:cs typeface="+mn-cs"/>
            </a:endParaRPr>
          </a:p>
          <a:p>
            <a:pPr marL="228600" algn="l" defTabSz="914400" hangingPunct="1">
              <a:lnSpc>
                <a:spcPct val="90000"/>
              </a:lnSpc>
              <a:spcBef>
                <a:spcPts val="400"/>
              </a:spcBef>
              <a:tabLst>
                <a:tab pos="88900" algn="l"/>
              </a:tabLst>
              <a:defRPr sz="1800">
                <a:uFill>
                  <a:solidFill>
                    <a:srgbClr val="99403D"/>
                  </a:solidFill>
                </a:uFill>
                <a:latin typeface="Calibri"/>
                <a:ea typeface="Calibri"/>
                <a:cs typeface="Calibri"/>
                <a:sym typeface="Calibri"/>
              </a:defRPr>
            </a:pPr>
            <a:r>
              <a:rPr lang="pt-BR" sz="2000" b="1" kern="1200" dirty="0">
                <a:solidFill>
                  <a:schemeClr val="tx1"/>
                </a:solidFill>
                <a:latin typeface="+mn-lt"/>
                <a:ea typeface="+mn-ea"/>
                <a:cs typeface="+mn-cs"/>
              </a:rPr>
              <a:t>5.  Novos métodos para o desenvolvimento de Fármacos </a:t>
            </a:r>
          </a:p>
          <a:p>
            <a:pPr marL="228600" algn="l" defTabSz="914400" hangingPunct="1">
              <a:lnSpc>
                <a:spcPct val="90000"/>
              </a:lnSpc>
              <a:spcBef>
                <a:spcPts val="400"/>
              </a:spcBef>
              <a:defRPr sz="1800">
                <a:uFill>
                  <a:solidFill>
                    <a:srgbClr val="000000"/>
                  </a:solidFill>
                </a:uFill>
                <a:latin typeface="Calibri"/>
                <a:ea typeface="Calibri"/>
                <a:cs typeface="Calibri"/>
                <a:sym typeface="Calibri"/>
              </a:defRPr>
            </a:pPr>
            <a:r>
              <a:rPr lang="pt-BR" sz="2000" kern="1200" dirty="0">
                <a:solidFill>
                  <a:schemeClr val="tx1"/>
                </a:solidFill>
                <a:uFill>
                  <a:solidFill>
                    <a:srgbClr val="99403D"/>
                  </a:solidFill>
                </a:uFill>
                <a:latin typeface="+mn-lt"/>
                <a:ea typeface="+mn-ea"/>
                <a:cs typeface="+mn-cs"/>
              </a:rPr>
              <a:t>     (Convidado: </a:t>
            </a:r>
            <a:r>
              <a:rPr lang="pt-BR" sz="2000" b="1" kern="1200" dirty="0">
                <a:solidFill>
                  <a:schemeClr val="tx1"/>
                </a:solidFill>
                <a:uFill>
                  <a:solidFill>
                    <a:srgbClr val="99403D"/>
                  </a:solidFill>
                </a:uFill>
                <a:latin typeface="+mn-lt"/>
                <a:ea typeface="+mn-ea"/>
                <a:cs typeface="+mn-cs"/>
              </a:rPr>
              <a:t>Lucio Freitas Jr</a:t>
            </a:r>
            <a:r>
              <a:rPr lang="pt-BR" sz="2000" kern="1200" dirty="0">
                <a:solidFill>
                  <a:schemeClr val="tx1"/>
                </a:solidFill>
                <a:uFill>
                  <a:solidFill>
                    <a:srgbClr val="99403D"/>
                  </a:solidFill>
                </a:uFill>
                <a:latin typeface="+mn-lt"/>
                <a:ea typeface="+mn-ea"/>
                <a:cs typeface="+mn-cs"/>
              </a:rPr>
              <a:t>)</a:t>
            </a:r>
          </a:p>
          <a:p>
            <a:pPr marL="228600" algn="l" defTabSz="914400" hangingPunct="1">
              <a:lnSpc>
                <a:spcPct val="90000"/>
              </a:lnSpc>
              <a:spcBef>
                <a:spcPts val="400"/>
              </a:spcBef>
              <a:defRPr sz="1800">
                <a:uFill>
                  <a:solidFill>
                    <a:srgbClr val="000000"/>
                  </a:solidFill>
                </a:uFill>
                <a:latin typeface="Calibri"/>
                <a:ea typeface="Calibri"/>
                <a:cs typeface="Calibri"/>
                <a:sym typeface="Calibri"/>
              </a:defRPr>
            </a:pPr>
            <a:endParaRPr lang="pt-BR" sz="2000" kern="1200" dirty="0">
              <a:solidFill>
                <a:schemeClr val="tx1"/>
              </a:solidFill>
              <a:uFill>
                <a:solidFill>
                  <a:srgbClr val="99403D"/>
                </a:solidFill>
              </a:uFill>
              <a:latin typeface="+mn-lt"/>
              <a:ea typeface="+mn-ea"/>
              <a:cs typeface="+mn-cs"/>
            </a:endParaRPr>
          </a:p>
          <a:p>
            <a:pPr algn="l" defTabSz="914400" hangingPunct="1">
              <a:lnSpc>
                <a:spcPct val="90000"/>
              </a:lnSpc>
              <a:spcBef>
                <a:spcPts val="400"/>
              </a:spcBef>
              <a:defRPr sz="1800" b="1">
                <a:uFill>
                  <a:solidFill>
                    <a:srgbClr val="FF2600"/>
                  </a:solidFill>
                </a:uFill>
                <a:latin typeface="Calibri"/>
                <a:ea typeface="Calibri"/>
                <a:cs typeface="Calibri"/>
                <a:sym typeface="Calibri"/>
              </a:defRPr>
            </a:pPr>
            <a:endParaRPr lang="pt-BR" sz="1600" kern="1200" dirty="0">
              <a:solidFill>
                <a:schemeClr val="tx1"/>
              </a:solidFill>
              <a:uFill>
                <a:solidFill>
                  <a:srgbClr val="FF2600"/>
                </a:solidFill>
              </a:uFill>
              <a:latin typeface="+mn-lt"/>
              <a:ea typeface="+mn-ea"/>
              <a:cs typeface="+mn-cs"/>
            </a:endParaRP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450024" y="40313"/>
            <a:ext cx="8073128" cy="96436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800">
                <a:solidFill>
                  <a:schemeClr val="tx1"/>
                </a:solidFill>
              </a:rPr>
              <a:t>Emprego de Microrganismos na Indústria Farmacêutica</a:t>
            </a:r>
            <a:endParaRPr lang="pt-BR" sz="28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6" name="Rectangle 5">
            <a:extLst>
              <a:ext uri="{FF2B5EF4-FFF2-40B4-BE49-F238E27FC236}">
                <a16:creationId xmlns:a16="http://schemas.microsoft.com/office/drawing/2014/main" id="{3CCABCAA-1676-CA41-8679-72262CD9F6FD}"/>
              </a:ext>
            </a:extLst>
          </p:cNvPr>
          <p:cNvSpPr/>
          <p:nvPr/>
        </p:nvSpPr>
        <p:spPr>
          <a:xfrm>
            <a:off x="3251" y="5833335"/>
            <a:ext cx="4374023" cy="707886"/>
          </a:xfrm>
          <a:prstGeom prst="rect">
            <a:avLst/>
          </a:prstGeom>
        </p:spPr>
        <p:txBody>
          <a:bodyPr wrap="square">
            <a:spAutoFit/>
          </a:bodyPr>
          <a:lstStyle/>
          <a:p>
            <a:r>
              <a:rPr lang="pt-BR" sz="2000" kern="1200">
                <a:solidFill>
                  <a:schemeClr val="bg1"/>
                </a:solidFill>
              </a:rPr>
              <a:t>Instituto de Ciências Biomédicas / USP</a:t>
            </a:r>
            <a:endParaRPr lang="pt-BR" sz="2000"/>
          </a:p>
        </p:txBody>
      </p:sp>
      <p:sp>
        <p:nvSpPr>
          <p:cNvPr id="12" name="Instituto de Ciências Biomédicas USP">
            <a:extLst>
              <a:ext uri="{FF2B5EF4-FFF2-40B4-BE49-F238E27FC236}">
                <a16:creationId xmlns:a16="http://schemas.microsoft.com/office/drawing/2014/main" id="{53155F04-ED0C-E248-BBDC-60A72853522F}"/>
              </a:ext>
            </a:extLst>
          </p:cNvPr>
          <p:cNvSpPr txBox="1">
            <a:spLocks/>
          </p:cNvSpPr>
          <p:nvPr/>
        </p:nvSpPr>
        <p:spPr>
          <a:xfrm rot="20703869">
            <a:off x="1367300" y="7610479"/>
            <a:ext cx="2180555" cy="798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fontScale="45000" lnSpcReduction="20000"/>
          </a:bodyPr>
          <a:lstStyle>
            <a:lvl1pPr marL="0" marR="0" indent="0" algn="ctr" defTabSz="286258" rtl="0" latinLnBrk="0">
              <a:lnSpc>
                <a:spcPct val="100000"/>
              </a:lnSpc>
              <a:spcBef>
                <a:spcPts val="0"/>
              </a:spcBef>
              <a:spcAft>
                <a:spcPts val="0"/>
              </a:spcAft>
              <a:buClrTx/>
              <a:buSzTx/>
              <a:buFontTx/>
              <a:buNone/>
              <a:tabLst/>
              <a:defRPr sz="39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9pPr>
          </a:lstStyle>
          <a:p>
            <a:pPr algn="l" defTabSz="914400" hangingPunct="1">
              <a:lnSpc>
                <a:spcPct val="90000"/>
              </a:lnSpc>
              <a:spcBef>
                <a:spcPct val="0"/>
              </a:spcBef>
            </a:pPr>
            <a:r>
              <a:rPr lang="pt-BR" sz="4200" b="1" kern="1200">
                <a:solidFill>
                  <a:srgbClr val="0432FF"/>
                </a:solidFill>
                <a:latin typeface="Cavolini" panose="03000502040302020204" pitchFamily="66" charset="0"/>
                <a:ea typeface="+mj-ea"/>
                <a:cs typeface="Cavolini" panose="03000502040302020204" pitchFamily="66" charset="0"/>
              </a:rPr>
              <a:t>Muito grata pela sua atenção !</a:t>
            </a:r>
            <a:br>
              <a:rPr lang="pt-BR" sz="2000" kern="1200">
                <a:solidFill>
                  <a:srgbClr val="0432FF"/>
                </a:solidFill>
                <a:latin typeface="+mj-lt"/>
                <a:ea typeface="+mj-ea"/>
                <a:cs typeface="+mj-cs"/>
              </a:rPr>
            </a:br>
            <a:endParaRPr lang="pt-BR" sz="2000" kern="1200">
              <a:solidFill>
                <a:srgbClr val="0432FF"/>
              </a:solidFill>
              <a:latin typeface="+mj-lt"/>
              <a:ea typeface="+mj-ea"/>
              <a:cs typeface="+mj-cs"/>
            </a:endParaRPr>
          </a:p>
        </p:txBody>
      </p:sp>
    </p:spTree>
    <p:extLst>
      <p:ext uri="{BB962C8B-B14F-4D97-AF65-F5344CB8AC3E}">
        <p14:creationId xmlns:p14="http://schemas.microsoft.com/office/powerpoint/2010/main" val="159057000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age1image19835664.jpg" descr="page1image19835664.jpg"/>
          <p:cNvPicPr>
            <a:picLocks noChangeAspect="1"/>
          </p:cNvPicPr>
          <p:nvPr/>
        </p:nvPicPr>
        <p:blipFill rotWithShape="1">
          <a:blip r:embed="rId2"/>
          <a:srcRect l="34103" r="21564" b="1"/>
          <a:stretch/>
        </p:blipFill>
        <p:spPr>
          <a:xfrm>
            <a:off x="-32976" y="-32410"/>
            <a:ext cx="4362230" cy="6543338"/>
          </a:xfrm>
          <a:prstGeom prst="rect">
            <a:avLst/>
          </a:prstGeom>
        </p:spPr>
      </p:pic>
      <p:pic>
        <p:nvPicPr>
          <p:cNvPr id="5" name="Picture 4" descr="A person holding a cup of coffee&#10;&#10;Description automatically generated">
            <a:extLst>
              <a:ext uri="{FF2B5EF4-FFF2-40B4-BE49-F238E27FC236}">
                <a16:creationId xmlns:a16="http://schemas.microsoft.com/office/drawing/2014/main" id="{911FC0E4-87A4-3E4F-B7B7-B6DA1CF6032C}"/>
              </a:ext>
            </a:extLst>
          </p:cNvPr>
          <p:cNvPicPr>
            <a:picLocks noChangeAspect="1"/>
          </p:cNvPicPr>
          <p:nvPr/>
        </p:nvPicPr>
        <p:blipFill rotWithShape="1">
          <a:blip r:embed="rId3">
            <a:extLst>
              <a:ext uri="{28A0092B-C50C-407E-A947-70E740481C1C}">
                <a14:useLocalDpi xmlns:a14="http://schemas.microsoft.com/office/drawing/2010/main" val="0"/>
              </a:ext>
            </a:extLst>
          </a:blip>
          <a:srcRect l="24966" r="9218" b="1"/>
          <a:stretch/>
        </p:blipFill>
        <p:spPr>
          <a:xfrm>
            <a:off x="2644363" y="10192"/>
            <a:ext cx="1684892" cy="2527967"/>
          </a:xfrm>
          <a:prstGeom prst="rect">
            <a:avLst/>
          </a:prstGeom>
        </p:spPr>
      </p:pic>
      <p:sp>
        <p:nvSpPr>
          <p:cNvPr id="135" name="Instituto de Ciências Biomédicas USP"/>
          <p:cNvSpPr txBox="1">
            <a:spLocks noGrp="1"/>
          </p:cNvSpPr>
          <p:nvPr>
            <p:ph type="title"/>
          </p:nvPr>
        </p:nvSpPr>
        <p:spPr>
          <a:xfrm>
            <a:off x="1499331" y="8090110"/>
            <a:ext cx="2180555" cy="798105"/>
          </a:xfrm>
          <a:prstGeom prst="rect">
            <a:avLst/>
          </a:prstGeom>
        </p:spPr>
        <p:txBody>
          <a:bodyPr vert="horz" lIns="91440" tIns="45720" rIns="91440" bIns="45720" rtlCol="0" anchor="b">
            <a:normAutofit fontScale="90000"/>
          </a:bodyPr>
          <a:lstStyle>
            <a:lvl1pPr defTabSz="286258">
              <a:defRPr sz="3900"/>
            </a:lvl1pPr>
          </a:lstStyle>
          <a:p>
            <a:pPr algn="l" defTabSz="914400">
              <a:lnSpc>
                <a:spcPct val="90000"/>
              </a:lnSpc>
              <a:spcBef>
                <a:spcPct val="0"/>
              </a:spcBef>
            </a:pPr>
            <a:br>
              <a:rPr lang="en-US" sz="4200" kern="1200" dirty="0">
                <a:solidFill>
                  <a:srgbClr val="FF40FF"/>
                </a:solidFill>
                <a:latin typeface="+mj-lt"/>
                <a:ea typeface="+mj-ea"/>
                <a:cs typeface="+mj-cs"/>
              </a:rPr>
            </a:br>
            <a:br>
              <a:rPr lang="en-US" sz="4200" kern="1200" dirty="0">
                <a:solidFill>
                  <a:srgbClr val="FF40FF"/>
                </a:solidFill>
                <a:latin typeface="+mj-lt"/>
                <a:ea typeface="+mj-ea"/>
                <a:cs typeface="+mj-cs"/>
              </a:rPr>
            </a:br>
            <a:r>
              <a:rPr lang="en-US" sz="2000" kern="1200" dirty="0" err="1">
                <a:solidFill>
                  <a:srgbClr val="FF40FF"/>
                </a:solidFill>
                <a:latin typeface="+mj-lt"/>
                <a:ea typeface="+mj-ea"/>
                <a:cs typeface="+mj-cs"/>
              </a:rPr>
              <a:t>Profa</a:t>
            </a:r>
            <a:r>
              <a:rPr lang="en-US" sz="2000" kern="1200" dirty="0">
                <a:solidFill>
                  <a:srgbClr val="FF40FF"/>
                </a:solidFill>
                <a:latin typeface="+mj-lt"/>
                <a:ea typeface="+mj-ea"/>
                <a:cs typeface="+mj-cs"/>
              </a:rPr>
              <a:t>. Elisabete Vicente</a:t>
            </a:r>
            <a:br>
              <a:rPr lang="en-US" sz="2000" kern="1200" dirty="0">
                <a:solidFill>
                  <a:srgbClr val="FF40FF"/>
                </a:solidFill>
                <a:latin typeface="+mj-lt"/>
                <a:ea typeface="+mj-ea"/>
                <a:cs typeface="+mj-cs"/>
              </a:rPr>
            </a:br>
            <a:r>
              <a:rPr lang="en-US" sz="2000" kern="1200" dirty="0" err="1">
                <a:solidFill>
                  <a:srgbClr val="FF40FF"/>
                </a:solidFill>
                <a:latin typeface="+mj-lt"/>
                <a:ea typeface="+mj-ea"/>
                <a:cs typeface="+mj-cs"/>
              </a:rPr>
              <a:t>bevicent@usp.br</a:t>
            </a:r>
            <a:endParaRPr lang="en-US" sz="2000" kern="1200" dirty="0">
              <a:solidFill>
                <a:srgbClr val="FF40FF"/>
              </a:solidFill>
              <a:latin typeface="+mj-lt"/>
              <a:ea typeface="+mj-ea"/>
              <a:cs typeface="+mj-cs"/>
            </a:endParaRP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4638983" y="99645"/>
            <a:ext cx="8073128" cy="964367"/>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800">
                <a:solidFill>
                  <a:schemeClr val="tx1"/>
                </a:solidFill>
              </a:rPr>
              <a:t>Emprego de Microrganismos na Indústria Farmacêutica</a:t>
            </a:r>
            <a:endParaRPr lang="pt-BR" sz="28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6" name="Rectangle 5">
            <a:extLst>
              <a:ext uri="{FF2B5EF4-FFF2-40B4-BE49-F238E27FC236}">
                <a16:creationId xmlns:a16="http://schemas.microsoft.com/office/drawing/2014/main" id="{3CCABCAA-1676-CA41-8679-72262CD9F6FD}"/>
              </a:ext>
            </a:extLst>
          </p:cNvPr>
          <p:cNvSpPr/>
          <p:nvPr/>
        </p:nvSpPr>
        <p:spPr>
          <a:xfrm>
            <a:off x="3251" y="5833335"/>
            <a:ext cx="4374023" cy="707886"/>
          </a:xfrm>
          <a:prstGeom prst="rect">
            <a:avLst/>
          </a:prstGeom>
        </p:spPr>
        <p:txBody>
          <a:bodyPr wrap="square">
            <a:spAutoFit/>
          </a:bodyPr>
          <a:lstStyle/>
          <a:p>
            <a:r>
              <a:rPr lang="pt-BR" sz="2000" kern="1200">
                <a:solidFill>
                  <a:schemeClr val="bg1"/>
                </a:solidFill>
              </a:rPr>
              <a:t>Instituto de Ciências Biomédicas / USP</a:t>
            </a:r>
            <a:endParaRPr lang="pt-BR" sz="2000"/>
          </a:p>
        </p:txBody>
      </p:sp>
      <p:sp>
        <p:nvSpPr>
          <p:cNvPr id="12" name="Instituto de Ciências Biomédicas USP">
            <a:extLst>
              <a:ext uri="{FF2B5EF4-FFF2-40B4-BE49-F238E27FC236}">
                <a16:creationId xmlns:a16="http://schemas.microsoft.com/office/drawing/2014/main" id="{53155F04-ED0C-E248-BBDC-60A72853522F}"/>
              </a:ext>
            </a:extLst>
          </p:cNvPr>
          <p:cNvSpPr txBox="1">
            <a:spLocks/>
          </p:cNvSpPr>
          <p:nvPr/>
        </p:nvSpPr>
        <p:spPr>
          <a:xfrm rot="20703869">
            <a:off x="1433315" y="7057217"/>
            <a:ext cx="2180555" cy="798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fontScale="45000" lnSpcReduction="20000"/>
          </a:bodyPr>
          <a:lstStyle>
            <a:lvl1pPr marL="0" marR="0" indent="0" algn="ctr" defTabSz="286258" rtl="0" latinLnBrk="0">
              <a:lnSpc>
                <a:spcPct val="100000"/>
              </a:lnSpc>
              <a:spcBef>
                <a:spcPts val="0"/>
              </a:spcBef>
              <a:spcAft>
                <a:spcPts val="0"/>
              </a:spcAft>
              <a:buClrTx/>
              <a:buSzTx/>
              <a:buFontTx/>
              <a:buNone/>
              <a:tabLst/>
              <a:defRPr sz="39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Neue Medium"/>
                <a:ea typeface="Helvetica Neue Medium"/>
                <a:cs typeface="Helvetica Neue Medium"/>
                <a:sym typeface="Helvetica Neue Medium"/>
              </a:defRPr>
            </a:lvl9pPr>
          </a:lstStyle>
          <a:p>
            <a:pPr algn="l" defTabSz="914400" hangingPunct="1">
              <a:lnSpc>
                <a:spcPct val="90000"/>
              </a:lnSpc>
              <a:spcBef>
                <a:spcPct val="0"/>
              </a:spcBef>
            </a:pPr>
            <a:r>
              <a:rPr lang="pt-BR" sz="4200" b="1" kern="1200" dirty="0">
                <a:solidFill>
                  <a:srgbClr val="0432FF"/>
                </a:solidFill>
                <a:latin typeface="Cavolini" panose="03000502040302020204" pitchFamily="66" charset="0"/>
                <a:ea typeface="+mj-ea"/>
                <a:cs typeface="Cavolini" panose="03000502040302020204" pitchFamily="66" charset="0"/>
              </a:rPr>
              <a:t>Muito grata pela sua atenção !</a:t>
            </a:r>
            <a:br>
              <a:rPr lang="pt-BR" sz="2000" kern="1200" dirty="0">
                <a:solidFill>
                  <a:srgbClr val="0432FF"/>
                </a:solidFill>
                <a:latin typeface="+mj-lt"/>
                <a:ea typeface="+mj-ea"/>
                <a:cs typeface="+mj-cs"/>
              </a:rPr>
            </a:br>
            <a:endParaRPr lang="pt-BR" sz="2000" kern="1200" dirty="0">
              <a:solidFill>
                <a:srgbClr val="0432FF"/>
              </a:solidFill>
              <a:latin typeface="+mj-lt"/>
              <a:ea typeface="+mj-ea"/>
              <a:cs typeface="+mj-cs"/>
            </a:endParaRPr>
          </a:p>
        </p:txBody>
      </p:sp>
      <p:sp>
        <p:nvSpPr>
          <p:cNvPr id="13" name="4.2. Indústria Química:…">
            <a:extLst>
              <a:ext uri="{FF2B5EF4-FFF2-40B4-BE49-F238E27FC236}">
                <a16:creationId xmlns:a16="http://schemas.microsoft.com/office/drawing/2014/main" id="{74F15F3F-20A3-C34B-AC1C-B3D125D1F88A}"/>
              </a:ext>
            </a:extLst>
          </p:cNvPr>
          <p:cNvSpPr txBox="1"/>
          <p:nvPr/>
        </p:nvSpPr>
        <p:spPr>
          <a:xfrm>
            <a:off x="4638982" y="1187174"/>
            <a:ext cx="6299311" cy="5762821"/>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1400" b="1" kern="1200" dirty="0">
              <a:solidFill>
                <a:schemeClr val="tx1"/>
              </a:solidFill>
              <a:latin typeface="+mn-lt"/>
              <a:ea typeface="+mn-ea"/>
              <a:cs typeface="+mn-cs"/>
            </a:endParaRPr>
          </a:p>
          <a:p>
            <a:pPr marL="571500" indent="-342900" algn="l" defTabSz="914400" hangingPunct="1">
              <a:lnSpc>
                <a:spcPct val="90000"/>
              </a:lnSpc>
              <a:spcBef>
                <a:spcPts val="400"/>
              </a:spcBef>
              <a:buAutoNum type="arabicPeriod"/>
              <a:defRPr sz="1800">
                <a:uFill>
                  <a:solidFill>
                    <a:srgbClr val="99403D"/>
                  </a:solidFill>
                </a:uFill>
                <a:latin typeface="Calibri"/>
                <a:ea typeface="Calibri"/>
                <a:cs typeface="Calibri"/>
                <a:sym typeface="Calibri"/>
              </a:defRPr>
            </a:pPr>
            <a:r>
              <a:rPr lang="pt-BR" sz="1400" b="1" kern="1200" dirty="0">
                <a:solidFill>
                  <a:schemeClr val="tx1"/>
                </a:solidFill>
                <a:latin typeface="+mn-lt"/>
                <a:ea typeface="+mn-ea"/>
                <a:cs typeface="+mn-cs"/>
              </a:rPr>
              <a:t>Diagnóstico das doenças infecciosas</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1400" kern="1200" dirty="0">
                <a:solidFill>
                  <a:schemeClr val="tx1"/>
                </a:solidFill>
                <a:latin typeface="+mn-lt"/>
                <a:ea typeface="+mn-ea"/>
                <a:cs typeface="+mn-cs"/>
              </a:rPr>
              <a:t> . Os laboratórios </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1400" kern="1200" dirty="0">
                <a:solidFill>
                  <a:schemeClr val="tx1"/>
                </a:solidFill>
                <a:latin typeface="+mn-lt"/>
                <a:ea typeface="+mn-ea"/>
                <a:cs typeface="+mn-cs"/>
              </a:rPr>
              <a:t> . Os tipos de Análises </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1400" b="1" kern="1200" dirty="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1400" b="1" kern="1200" dirty="0">
                <a:solidFill>
                  <a:schemeClr val="tx1"/>
                </a:solidFill>
                <a:latin typeface="+mn-lt"/>
                <a:ea typeface="+mn-ea"/>
                <a:cs typeface="+mn-cs"/>
              </a:rPr>
              <a:t>2. Produção de Compostos farmacologicamente ativos</a:t>
            </a:r>
            <a:r>
              <a:rPr lang="pt-BR" sz="1400" kern="1200" dirty="0">
                <a:solidFill>
                  <a:schemeClr val="tx1"/>
                </a:solidFill>
                <a:latin typeface="+mn-lt"/>
                <a:ea typeface="+mn-ea"/>
                <a:cs typeface="+mn-cs"/>
              </a:rPr>
              <a:t>:</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kern="1200" dirty="0">
                <a:solidFill>
                  <a:schemeClr val="tx1"/>
                </a:solidFill>
                <a:latin typeface="+mn-lt"/>
                <a:ea typeface="+mn-ea"/>
                <a:cs typeface="+mn-cs"/>
              </a:rPr>
              <a:t>Antimicrobianos: antibióticos e antivirais</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kern="1200" dirty="0">
                <a:solidFill>
                  <a:schemeClr val="tx1"/>
                </a:solidFill>
                <a:latin typeface="+mn-lt"/>
                <a:ea typeface="+mn-ea"/>
                <a:cs typeface="+mn-cs"/>
              </a:rPr>
              <a:t>Empregados no diagnóstico de doenças</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kern="1200" dirty="0">
                <a:solidFill>
                  <a:schemeClr val="tx1"/>
                </a:solidFill>
                <a:latin typeface="+mn-lt"/>
                <a:ea typeface="+mn-ea"/>
                <a:cs typeface="+mn-cs"/>
              </a:rPr>
              <a:t>Medicamentos para tratamento</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kern="1200" dirty="0">
                <a:solidFill>
                  <a:schemeClr val="tx1"/>
                </a:solidFill>
                <a:latin typeface="+mn-lt"/>
                <a:ea typeface="+mn-ea"/>
                <a:cs typeface="+mn-cs"/>
              </a:rPr>
              <a:t>Vitaminas, hormônios</a:t>
            </a:r>
          </a:p>
          <a:p>
            <a:pPr marL="467994" indent="-228600" algn="l" defTabSz="914400" hangingPunct="1">
              <a:lnSpc>
                <a:spcPct val="90000"/>
              </a:lnSpc>
              <a:spcBef>
                <a:spcPts val="400"/>
              </a:spcBef>
              <a:buFont typeface="Arial" panose="020B0604020202020204" pitchFamily="34" charset="0"/>
              <a:buChar char="•"/>
              <a:defRPr sz="1800">
                <a:uFill>
                  <a:solidFill>
                    <a:srgbClr val="000000"/>
                  </a:solidFill>
                </a:uFill>
                <a:latin typeface="Calibri"/>
                <a:ea typeface="Calibri"/>
                <a:cs typeface="Calibri"/>
                <a:sym typeface="Calibri"/>
              </a:defRPr>
            </a:pPr>
            <a:r>
              <a:rPr lang="pt-BR" sz="1400" kern="1200" dirty="0">
                <a:solidFill>
                  <a:schemeClr val="tx1"/>
                </a:solidFill>
                <a:latin typeface="+mn-lt"/>
                <a:ea typeface="+mn-ea"/>
                <a:cs typeface="+mn-cs"/>
              </a:rPr>
              <a:t>Novos Biopolímeros de aplicação médica (</a:t>
            </a:r>
            <a:r>
              <a:rPr lang="pt-BR" sz="1400" kern="1200" dirty="0" err="1">
                <a:solidFill>
                  <a:schemeClr val="tx1"/>
                </a:solidFill>
                <a:latin typeface="+mn-lt"/>
                <a:ea typeface="+mn-ea"/>
                <a:cs typeface="+mn-cs"/>
              </a:rPr>
              <a:t>Ex</a:t>
            </a:r>
            <a:r>
              <a:rPr lang="pt-BR" sz="1400" kern="1200" dirty="0">
                <a:solidFill>
                  <a:schemeClr val="tx1"/>
                </a:solidFill>
                <a:latin typeface="+mn-lt"/>
                <a:ea typeface="+mn-ea"/>
                <a:cs typeface="+mn-cs"/>
              </a:rPr>
              <a:t>: pele artificial)</a:t>
            </a: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1400" b="1" kern="1200" dirty="0">
              <a:solidFill>
                <a:schemeClr val="tx1"/>
              </a:solidFill>
              <a:uFill>
                <a:solidFill>
                  <a:srgbClr val="99403D"/>
                </a:solidFill>
              </a:u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1400" b="1" kern="1200" dirty="0">
                <a:solidFill>
                  <a:schemeClr val="tx1"/>
                </a:solidFill>
                <a:uFill>
                  <a:solidFill>
                    <a:srgbClr val="99403D"/>
                  </a:solidFill>
                </a:uFill>
                <a:latin typeface="+mn-lt"/>
                <a:ea typeface="+mn-ea"/>
                <a:cs typeface="+mn-cs"/>
              </a:rPr>
              <a:t>3. Que atuam na prevenção de doenças Infecciosas:</a:t>
            </a:r>
            <a:endParaRPr lang="pt-BR" sz="1400" kern="1200" dirty="0">
              <a:solidFill>
                <a:schemeClr val="tx1"/>
              </a:solidFill>
              <a:uFill>
                <a:solidFill>
                  <a:srgbClr val="99403D"/>
                </a:solidFill>
              </a:uFill>
              <a:sym typeface="Calibri"/>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b="1" kern="1200" dirty="0">
                <a:solidFill>
                  <a:schemeClr val="tx1"/>
                </a:solidFill>
                <a:uFill>
                  <a:solidFill>
                    <a:srgbClr val="99403D"/>
                  </a:solidFill>
                </a:uFill>
                <a:latin typeface="+mn-lt"/>
                <a:ea typeface="+mn-ea"/>
                <a:cs typeface="+mn-cs"/>
              </a:rPr>
              <a:t>M</a:t>
            </a:r>
            <a:r>
              <a:rPr lang="pt-BR" sz="1400" b="1" kern="1200" dirty="0">
                <a:solidFill>
                  <a:schemeClr val="tx1"/>
                </a:solidFill>
                <a:uFill>
                  <a:solidFill>
                    <a:srgbClr val="000000"/>
                  </a:solidFill>
                </a:uFill>
                <a:latin typeface="+mn-lt"/>
                <a:ea typeface="+mn-ea"/>
                <a:cs typeface="+mn-cs"/>
              </a:rPr>
              <a:t>icrobiota Normal do Corpo Humano</a:t>
            </a:r>
            <a:endParaRPr lang="pt-BR" sz="1400" b="1" kern="1200" dirty="0">
              <a:solidFill>
                <a:schemeClr val="tx1"/>
              </a:solidFill>
              <a:uFill>
                <a:solidFill>
                  <a:srgbClr val="99403D"/>
                </a:solidFill>
              </a:uFill>
              <a:latin typeface="+mn-lt"/>
              <a:ea typeface="+mn-ea"/>
              <a:cs typeface="+mn-cs"/>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b="1" kern="1200" dirty="0">
                <a:solidFill>
                  <a:schemeClr val="tx1"/>
                </a:solidFill>
                <a:latin typeface="+mn-lt"/>
                <a:ea typeface="+mn-ea"/>
                <a:cs typeface="+mn-cs"/>
              </a:rPr>
              <a:t>Vacinas </a:t>
            </a:r>
          </a:p>
          <a:p>
            <a:pPr marL="239394" algn="l" defTabSz="914400" hangingPunct="1">
              <a:lnSpc>
                <a:spcPct val="90000"/>
              </a:lnSpc>
              <a:spcBef>
                <a:spcPts val="400"/>
              </a:spcBef>
              <a:defRPr sz="1800">
                <a:uFill>
                  <a:solidFill>
                    <a:srgbClr val="FF2600"/>
                  </a:solidFill>
                </a:uFill>
                <a:latin typeface="Calibri"/>
                <a:ea typeface="Calibri"/>
                <a:cs typeface="Calibri"/>
                <a:sym typeface="Calibri"/>
              </a:defRPr>
            </a:pPr>
            <a:endParaRPr lang="pt-BR" sz="1400" b="1" kern="1200" dirty="0">
              <a:solidFill>
                <a:schemeClr val="tx1"/>
              </a:solidFill>
              <a:latin typeface="+mn-lt"/>
              <a:ea typeface="+mn-ea"/>
              <a:cs typeface="+mn-cs"/>
            </a:endParaRPr>
          </a:p>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r>
              <a:rPr lang="pt-BR" sz="1400" b="1" kern="1200" dirty="0">
                <a:solidFill>
                  <a:schemeClr val="tx1"/>
                </a:solidFill>
                <a:latin typeface="+mn-lt"/>
                <a:ea typeface="+mn-ea"/>
                <a:cs typeface="+mn-cs"/>
              </a:rPr>
              <a:t>4. Novas estratégias de combate às Infecções:</a:t>
            </a:r>
            <a:endParaRPr lang="pt-BR" sz="1400" b="1" kern="1200" dirty="0">
              <a:solidFill>
                <a:schemeClr val="tx1"/>
              </a:solidFill>
              <a:uFill>
                <a:solidFill>
                  <a:srgbClr val="99403D"/>
                </a:solidFill>
              </a:uFill>
              <a:sym typeface="Calibri"/>
            </a:endParaRP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b="1" kern="1200" dirty="0">
                <a:solidFill>
                  <a:schemeClr val="tx1"/>
                </a:solidFill>
                <a:uFill>
                  <a:solidFill>
                    <a:srgbClr val="99403D"/>
                  </a:solidFill>
                </a:uFill>
                <a:latin typeface="+mn-lt"/>
                <a:ea typeface="+mn-ea"/>
                <a:cs typeface="+mn-cs"/>
              </a:rPr>
              <a:t>Microbiota Normal do Corpo Humano</a:t>
            </a:r>
          </a:p>
          <a:p>
            <a:pPr marL="467994" indent="-228600" algn="l" defTabSz="914400" hangingPunct="1">
              <a:lnSpc>
                <a:spcPct val="90000"/>
              </a:lnSpc>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b="1" kern="1200" dirty="0">
                <a:solidFill>
                  <a:schemeClr val="tx1"/>
                </a:solidFill>
                <a:uFill>
                  <a:solidFill>
                    <a:srgbClr val="99403D"/>
                  </a:solidFill>
                </a:uFill>
                <a:latin typeface="+mn-lt"/>
                <a:ea typeface="+mn-ea"/>
                <a:cs typeface="+mn-cs"/>
              </a:rPr>
              <a:t>Bacteriófagos </a:t>
            </a:r>
            <a:r>
              <a:rPr lang="pt-BR" sz="1400" kern="1200" dirty="0">
                <a:solidFill>
                  <a:schemeClr val="tx1"/>
                </a:solidFill>
                <a:uFill>
                  <a:solidFill>
                    <a:srgbClr val="99403D"/>
                  </a:solidFill>
                </a:uFill>
                <a:latin typeface="+mn-lt"/>
                <a:ea typeface="+mn-ea"/>
                <a:cs typeface="+mn-cs"/>
              </a:rPr>
              <a:t>e</a:t>
            </a:r>
            <a:r>
              <a:rPr lang="pt-BR" sz="1400" b="1" kern="1200" dirty="0">
                <a:solidFill>
                  <a:schemeClr val="tx1"/>
                </a:solidFill>
                <a:uFill>
                  <a:solidFill>
                    <a:srgbClr val="99403D"/>
                  </a:solidFill>
                </a:uFill>
                <a:latin typeface="+mn-lt"/>
                <a:ea typeface="+mn-ea"/>
                <a:cs typeface="+mn-cs"/>
              </a:rPr>
              <a:t> Fagoterapia</a:t>
            </a:r>
          </a:p>
          <a:p>
            <a:pPr marL="228600" algn="l" defTabSz="914400" hangingPunct="1">
              <a:lnSpc>
                <a:spcPct val="90000"/>
              </a:lnSpc>
              <a:spcBef>
                <a:spcPts val="400"/>
              </a:spcBef>
              <a:tabLst>
                <a:tab pos="88900" algn="l"/>
              </a:tabLst>
              <a:defRPr sz="1800">
                <a:uFill>
                  <a:solidFill>
                    <a:srgbClr val="99403D"/>
                  </a:solidFill>
                </a:uFill>
                <a:latin typeface="Calibri"/>
                <a:ea typeface="Calibri"/>
                <a:cs typeface="Calibri"/>
                <a:sym typeface="Calibri"/>
              </a:defRPr>
            </a:pPr>
            <a:endParaRPr lang="pt-BR" sz="1400" kern="1200" dirty="0">
              <a:solidFill>
                <a:schemeClr val="tx1"/>
              </a:solidFill>
              <a:latin typeface="+mn-lt"/>
              <a:ea typeface="+mn-ea"/>
              <a:cs typeface="+mn-cs"/>
            </a:endParaRPr>
          </a:p>
          <a:p>
            <a:pPr marL="228600" algn="l" defTabSz="914400" hangingPunct="1">
              <a:lnSpc>
                <a:spcPct val="90000"/>
              </a:lnSpc>
              <a:spcBef>
                <a:spcPts val="400"/>
              </a:spcBef>
              <a:tabLst>
                <a:tab pos="88900" algn="l"/>
              </a:tabLst>
              <a:defRPr sz="1800">
                <a:uFill>
                  <a:solidFill>
                    <a:srgbClr val="99403D"/>
                  </a:solidFill>
                </a:uFill>
                <a:latin typeface="Calibri"/>
                <a:ea typeface="Calibri"/>
                <a:cs typeface="Calibri"/>
                <a:sym typeface="Calibri"/>
              </a:defRPr>
            </a:pPr>
            <a:r>
              <a:rPr lang="pt-BR" sz="1400" b="1" kern="1200" dirty="0">
                <a:solidFill>
                  <a:schemeClr val="tx1"/>
                </a:solidFill>
                <a:latin typeface="+mn-lt"/>
                <a:ea typeface="+mn-ea"/>
                <a:cs typeface="+mn-cs"/>
              </a:rPr>
              <a:t>5.  Novos métodos para o desenvolvimento de Fármacos </a:t>
            </a:r>
          </a:p>
          <a:p>
            <a:pPr marL="467994" indent="-228600" algn="l" defTabSz="914400" hangingPunct="1">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b="1" kern="1200" dirty="0">
                <a:solidFill>
                  <a:schemeClr val="tx1"/>
                </a:solidFill>
                <a:uFill>
                  <a:solidFill>
                    <a:srgbClr val="FF2600"/>
                  </a:solidFill>
                </a:uFill>
                <a:sym typeface="Calibri"/>
              </a:rPr>
              <a:t>“</a:t>
            </a:r>
            <a:r>
              <a:rPr lang="pt-BR" sz="1400" b="1" dirty="0">
                <a:uFill>
                  <a:solidFill>
                    <a:srgbClr val="000000"/>
                  </a:solidFill>
                </a:uFill>
                <a:ea typeface="Calibri"/>
                <a:cs typeface="Calibri"/>
                <a:sym typeface="Calibri"/>
              </a:rPr>
              <a:t>Triagem fenotípica para reposicionamento e descoberta de       Novos Fármacos”  </a:t>
            </a:r>
            <a:r>
              <a:rPr lang="pt-BR" sz="1400" dirty="0">
                <a:uFill>
                  <a:solidFill>
                    <a:srgbClr val="000000"/>
                  </a:solidFill>
                </a:uFill>
                <a:ea typeface="Calibri"/>
                <a:cs typeface="Calibri"/>
                <a:sym typeface="Calibri"/>
              </a:rPr>
              <a:t>(Convidado: Dr. Lucio Freitas Jr.) </a:t>
            </a:r>
            <a:endParaRPr lang="pt-BR" sz="1400" kern="1200" dirty="0">
              <a:solidFill>
                <a:schemeClr val="tx1"/>
              </a:solidFill>
              <a:uFill>
                <a:solidFill>
                  <a:srgbClr val="FF2600"/>
                </a:solidFill>
              </a:uFill>
              <a:sym typeface="Calibri"/>
            </a:endParaRPr>
          </a:p>
          <a:p>
            <a:pPr marL="467994" indent="-228600" algn="l" defTabSz="914400" hangingPunct="1">
              <a:spcBef>
                <a:spcPts val="400"/>
              </a:spcBef>
              <a:buFont typeface="Arial" panose="020B0604020202020204" pitchFamily="34" charset="0"/>
              <a:buChar char="•"/>
              <a:defRPr sz="1800">
                <a:uFill>
                  <a:solidFill>
                    <a:srgbClr val="FF2600"/>
                  </a:solidFill>
                </a:uFill>
                <a:latin typeface="Calibri"/>
                <a:ea typeface="Calibri"/>
                <a:cs typeface="Calibri"/>
                <a:sym typeface="Calibri"/>
              </a:defRPr>
            </a:pPr>
            <a:r>
              <a:rPr lang="pt-BR" sz="1400" b="1" kern="1200" dirty="0">
                <a:solidFill>
                  <a:schemeClr val="tx1"/>
                </a:solidFill>
                <a:uFill>
                  <a:solidFill>
                    <a:srgbClr val="FF2600"/>
                  </a:solidFill>
                </a:uFill>
                <a:sym typeface="Calibri"/>
              </a:rPr>
              <a:t>”Target-</a:t>
            </a:r>
            <a:r>
              <a:rPr lang="pt-BR" sz="1400" b="1" kern="1200" dirty="0" err="1">
                <a:solidFill>
                  <a:schemeClr val="tx1"/>
                </a:solidFill>
                <a:uFill>
                  <a:solidFill>
                    <a:srgbClr val="FF2600"/>
                  </a:solidFill>
                </a:uFill>
                <a:sym typeface="Calibri"/>
              </a:rPr>
              <a:t>based</a:t>
            </a:r>
            <a:r>
              <a:rPr lang="pt-BR" sz="1400" b="1" kern="1200" dirty="0">
                <a:solidFill>
                  <a:schemeClr val="tx1"/>
                </a:solidFill>
                <a:uFill>
                  <a:solidFill>
                    <a:srgbClr val="FF2600"/>
                  </a:solidFill>
                </a:uFill>
                <a:sym typeface="Calibri"/>
              </a:rPr>
              <a:t> </a:t>
            </a:r>
            <a:r>
              <a:rPr lang="pt-BR" sz="1400" b="1" kern="1200" dirty="0" err="1">
                <a:solidFill>
                  <a:schemeClr val="tx1"/>
                </a:solidFill>
                <a:uFill>
                  <a:solidFill>
                    <a:srgbClr val="FF2600"/>
                  </a:solidFill>
                </a:uFill>
                <a:sym typeface="Calibri"/>
              </a:rPr>
              <a:t>drug</a:t>
            </a:r>
            <a:r>
              <a:rPr lang="pt-BR" sz="1400" b="1" kern="1200" dirty="0">
                <a:solidFill>
                  <a:schemeClr val="tx1"/>
                </a:solidFill>
                <a:uFill>
                  <a:solidFill>
                    <a:srgbClr val="FF2600"/>
                  </a:solidFill>
                </a:uFill>
                <a:sym typeface="Calibri"/>
              </a:rPr>
              <a:t> design” – </a:t>
            </a:r>
            <a:r>
              <a:rPr lang="pt-BR" sz="1400" kern="1200" dirty="0">
                <a:solidFill>
                  <a:schemeClr val="tx1"/>
                </a:solidFill>
                <a:uFill>
                  <a:solidFill>
                    <a:srgbClr val="FF2600"/>
                  </a:solidFill>
                </a:uFill>
                <a:sym typeface="Calibri"/>
              </a:rPr>
              <a:t>Baseado em  técnicas computacionais </a:t>
            </a:r>
            <a:endParaRPr lang="pt-BR" sz="1400" kern="1200" dirty="0">
              <a:solidFill>
                <a:schemeClr val="tx1"/>
              </a:solidFill>
              <a:uFill>
                <a:solidFill>
                  <a:srgbClr val="99403D"/>
                </a:solidFill>
              </a:uFill>
              <a:latin typeface="+mn-lt"/>
              <a:ea typeface="+mn-ea"/>
              <a:cs typeface="+mn-cs"/>
            </a:endParaRPr>
          </a:p>
          <a:p>
            <a:pPr algn="l" defTabSz="914400" hangingPunct="1">
              <a:lnSpc>
                <a:spcPct val="90000"/>
              </a:lnSpc>
              <a:spcBef>
                <a:spcPts val="400"/>
              </a:spcBef>
              <a:defRPr sz="1800" b="1">
                <a:uFill>
                  <a:solidFill>
                    <a:srgbClr val="FF2600"/>
                  </a:solidFill>
                </a:uFill>
                <a:latin typeface="Calibri"/>
                <a:ea typeface="Calibri"/>
                <a:cs typeface="Calibri"/>
                <a:sym typeface="Calibri"/>
              </a:defRPr>
            </a:pPr>
            <a:endParaRPr lang="pt-BR" sz="1400" kern="1200" dirty="0">
              <a:solidFill>
                <a:schemeClr val="tx1"/>
              </a:solidFill>
              <a:uFill>
                <a:solidFill>
                  <a:srgbClr val="FF2600"/>
                </a:solidFill>
              </a:uFill>
              <a:latin typeface="+mn-lt"/>
              <a:ea typeface="+mn-ea"/>
              <a:cs typeface="+mn-cs"/>
            </a:endParaRPr>
          </a:p>
        </p:txBody>
      </p:sp>
      <p:sp>
        <p:nvSpPr>
          <p:cNvPr id="14" name="TextBox 10">
            <a:extLst>
              <a:ext uri="{FF2B5EF4-FFF2-40B4-BE49-F238E27FC236}">
                <a16:creationId xmlns:a16="http://schemas.microsoft.com/office/drawing/2014/main" id="{C1200A35-CF92-0349-A803-9D8C56A8CD03}"/>
              </a:ext>
            </a:extLst>
          </p:cNvPr>
          <p:cNvSpPr txBox="1"/>
          <p:nvPr/>
        </p:nvSpPr>
        <p:spPr>
          <a:xfrm rot="21184126">
            <a:off x="8854920" y="6988105"/>
            <a:ext cx="3727196" cy="2380139"/>
          </a:xfrm>
          <a:custGeom>
            <a:avLst/>
            <a:gdLst>
              <a:gd name="connsiteX0" fmla="*/ 0 w 3727196"/>
              <a:gd name="connsiteY0" fmla="*/ 0 h 2380139"/>
              <a:gd name="connsiteX1" fmla="*/ 569729 w 3727196"/>
              <a:gd name="connsiteY1" fmla="*/ 0 h 2380139"/>
              <a:gd name="connsiteX2" fmla="*/ 1139457 w 3727196"/>
              <a:gd name="connsiteY2" fmla="*/ 0 h 2380139"/>
              <a:gd name="connsiteX3" fmla="*/ 1597370 w 3727196"/>
              <a:gd name="connsiteY3" fmla="*/ 0 h 2380139"/>
              <a:gd name="connsiteX4" fmla="*/ 2092554 w 3727196"/>
              <a:gd name="connsiteY4" fmla="*/ 0 h 2380139"/>
              <a:gd name="connsiteX5" fmla="*/ 2513195 w 3727196"/>
              <a:gd name="connsiteY5" fmla="*/ 0 h 2380139"/>
              <a:gd name="connsiteX6" fmla="*/ 2933836 w 3727196"/>
              <a:gd name="connsiteY6" fmla="*/ 0 h 2380139"/>
              <a:gd name="connsiteX7" fmla="*/ 3727196 w 3727196"/>
              <a:gd name="connsiteY7" fmla="*/ 0 h 2380139"/>
              <a:gd name="connsiteX8" fmla="*/ 3727196 w 3727196"/>
              <a:gd name="connsiteY8" fmla="*/ 571233 h 2380139"/>
              <a:gd name="connsiteX9" fmla="*/ 3727196 w 3727196"/>
              <a:gd name="connsiteY9" fmla="*/ 1213871 h 2380139"/>
              <a:gd name="connsiteX10" fmla="*/ 3727196 w 3727196"/>
              <a:gd name="connsiteY10" fmla="*/ 1808906 h 2380139"/>
              <a:gd name="connsiteX11" fmla="*/ 3727196 w 3727196"/>
              <a:gd name="connsiteY11" fmla="*/ 2380139 h 2380139"/>
              <a:gd name="connsiteX12" fmla="*/ 3306555 w 3727196"/>
              <a:gd name="connsiteY12" fmla="*/ 2380139 h 2380139"/>
              <a:gd name="connsiteX13" fmla="*/ 2885915 w 3727196"/>
              <a:gd name="connsiteY13" fmla="*/ 2380139 h 2380139"/>
              <a:gd name="connsiteX14" fmla="*/ 2465274 w 3727196"/>
              <a:gd name="connsiteY14" fmla="*/ 2380139 h 2380139"/>
              <a:gd name="connsiteX15" fmla="*/ 1932817 w 3727196"/>
              <a:gd name="connsiteY15" fmla="*/ 2380139 h 2380139"/>
              <a:gd name="connsiteX16" fmla="*/ 1363089 w 3727196"/>
              <a:gd name="connsiteY16" fmla="*/ 2380139 h 2380139"/>
              <a:gd name="connsiteX17" fmla="*/ 793360 w 3727196"/>
              <a:gd name="connsiteY17" fmla="*/ 2380139 h 2380139"/>
              <a:gd name="connsiteX18" fmla="*/ 0 w 3727196"/>
              <a:gd name="connsiteY18" fmla="*/ 2380139 h 2380139"/>
              <a:gd name="connsiteX19" fmla="*/ 0 w 3727196"/>
              <a:gd name="connsiteY19" fmla="*/ 1785104 h 2380139"/>
              <a:gd name="connsiteX20" fmla="*/ 0 w 3727196"/>
              <a:gd name="connsiteY20" fmla="*/ 1190070 h 2380139"/>
              <a:gd name="connsiteX21" fmla="*/ 0 w 3727196"/>
              <a:gd name="connsiteY21" fmla="*/ 547432 h 2380139"/>
              <a:gd name="connsiteX22" fmla="*/ 0 w 3727196"/>
              <a:gd name="connsiteY22" fmla="*/ 0 h 238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27196" h="2380139" fill="none" extrusionOk="0">
                <a:moveTo>
                  <a:pt x="0" y="0"/>
                </a:moveTo>
                <a:cubicBezTo>
                  <a:pt x="245170" y="-42931"/>
                  <a:pt x="395699" y="21400"/>
                  <a:pt x="569729" y="0"/>
                </a:cubicBezTo>
                <a:cubicBezTo>
                  <a:pt x="743759" y="-21400"/>
                  <a:pt x="878554" y="68056"/>
                  <a:pt x="1139457" y="0"/>
                </a:cubicBezTo>
                <a:cubicBezTo>
                  <a:pt x="1400360" y="-68056"/>
                  <a:pt x="1492542" y="25796"/>
                  <a:pt x="1597370" y="0"/>
                </a:cubicBezTo>
                <a:cubicBezTo>
                  <a:pt x="1702198" y="-25796"/>
                  <a:pt x="1964551" y="4811"/>
                  <a:pt x="2092554" y="0"/>
                </a:cubicBezTo>
                <a:cubicBezTo>
                  <a:pt x="2220557" y="-4811"/>
                  <a:pt x="2352740" y="37173"/>
                  <a:pt x="2513195" y="0"/>
                </a:cubicBezTo>
                <a:cubicBezTo>
                  <a:pt x="2673650" y="-37173"/>
                  <a:pt x="2726532" y="14121"/>
                  <a:pt x="2933836" y="0"/>
                </a:cubicBezTo>
                <a:cubicBezTo>
                  <a:pt x="3141140" y="-14121"/>
                  <a:pt x="3332207" y="44527"/>
                  <a:pt x="3727196" y="0"/>
                </a:cubicBezTo>
                <a:cubicBezTo>
                  <a:pt x="3745098" y="114512"/>
                  <a:pt x="3703990" y="330788"/>
                  <a:pt x="3727196" y="571233"/>
                </a:cubicBezTo>
                <a:cubicBezTo>
                  <a:pt x="3750402" y="811678"/>
                  <a:pt x="3708508" y="965779"/>
                  <a:pt x="3727196" y="1213871"/>
                </a:cubicBezTo>
                <a:cubicBezTo>
                  <a:pt x="3745884" y="1461963"/>
                  <a:pt x="3684494" y="1572114"/>
                  <a:pt x="3727196" y="1808906"/>
                </a:cubicBezTo>
                <a:cubicBezTo>
                  <a:pt x="3769898" y="2045698"/>
                  <a:pt x="3659450" y="2240002"/>
                  <a:pt x="3727196" y="2380139"/>
                </a:cubicBezTo>
                <a:cubicBezTo>
                  <a:pt x="3579589" y="2426836"/>
                  <a:pt x="3510185" y="2369998"/>
                  <a:pt x="3306555" y="2380139"/>
                </a:cubicBezTo>
                <a:cubicBezTo>
                  <a:pt x="3102925" y="2390280"/>
                  <a:pt x="2998295" y="2367130"/>
                  <a:pt x="2885915" y="2380139"/>
                </a:cubicBezTo>
                <a:cubicBezTo>
                  <a:pt x="2773535" y="2393148"/>
                  <a:pt x="2567156" y="2365288"/>
                  <a:pt x="2465274" y="2380139"/>
                </a:cubicBezTo>
                <a:cubicBezTo>
                  <a:pt x="2363392" y="2394990"/>
                  <a:pt x="2043119" y="2332632"/>
                  <a:pt x="1932817" y="2380139"/>
                </a:cubicBezTo>
                <a:cubicBezTo>
                  <a:pt x="1822515" y="2427646"/>
                  <a:pt x="1635569" y="2328591"/>
                  <a:pt x="1363089" y="2380139"/>
                </a:cubicBezTo>
                <a:cubicBezTo>
                  <a:pt x="1090609" y="2431687"/>
                  <a:pt x="943279" y="2312471"/>
                  <a:pt x="793360" y="2380139"/>
                </a:cubicBezTo>
                <a:cubicBezTo>
                  <a:pt x="643441" y="2447807"/>
                  <a:pt x="228362" y="2359357"/>
                  <a:pt x="0" y="2380139"/>
                </a:cubicBezTo>
                <a:cubicBezTo>
                  <a:pt x="-70460" y="2121112"/>
                  <a:pt x="39333" y="2015607"/>
                  <a:pt x="0" y="1785104"/>
                </a:cubicBezTo>
                <a:cubicBezTo>
                  <a:pt x="-39333" y="1554602"/>
                  <a:pt x="58381" y="1402716"/>
                  <a:pt x="0" y="1190070"/>
                </a:cubicBezTo>
                <a:cubicBezTo>
                  <a:pt x="-58381" y="977424"/>
                  <a:pt x="57953" y="683015"/>
                  <a:pt x="0" y="547432"/>
                </a:cubicBezTo>
                <a:cubicBezTo>
                  <a:pt x="-57953" y="411849"/>
                  <a:pt x="52352" y="189823"/>
                  <a:pt x="0" y="0"/>
                </a:cubicBezTo>
                <a:close/>
              </a:path>
              <a:path w="3727196" h="2380139" stroke="0" extrusionOk="0">
                <a:moveTo>
                  <a:pt x="0" y="0"/>
                </a:moveTo>
                <a:cubicBezTo>
                  <a:pt x="196346" y="-54211"/>
                  <a:pt x="256707" y="14501"/>
                  <a:pt x="457913" y="0"/>
                </a:cubicBezTo>
                <a:cubicBezTo>
                  <a:pt x="659119" y="-14501"/>
                  <a:pt x="780577" y="25296"/>
                  <a:pt x="1027641" y="0"/>
                </a:cubicBezTo>
                <a:cubicBezTo>
                  <a:pt x="1274705" y="-25296"/>
                  <a:pt x="1442587" y="39627"/>
                  <a:pt x="1597370" y="0"/>
                </a:cubicBezTo>
                <a:cubicBezTo>
                  <a:pt x="1752153" y="-39627"/>
                  <a:pt x="1935792" y="39667"/>
                  <a:pt x="2204370" y="0"/>
                </a:cubicBezTo>
                <a:cubicBezTo>
                  <a:pt x="2472948" y="-39667"/>
                  <a:pt x="2509834" y="17821"/>
                  <a:pt x="2662283" y="0"/>
                </a:cubicBezTo>
                <a:cubicBezTo>
                  <a:pt x="2814732" y="-17821"/>
                  <a:pt x="2939300" y="23565"/>
                  <a:pt x="3120196" y="0"/>
                </a:cubicBezTo>
                <a:cubicBezTo>
                  <a:pt x="3301092" y="-23565"/>
                  <a:pt x="3576340" y="45679"/>
                  <a:pt x="3727196" y="0"/>
                </a:cubicBezTo>
                <a:cubicBezTo>
                  <a:pt x="3745638" y="168820"/>
                  <a:pt x="3676399" y="356502"/>
                  <a:pt x="3727196" y="595035"/>
                </a:cubicBezTo>
                <a:cubicBezTo>
                  <a:pt x="3777993" y="833569"/>
                  <a:pt x="3720852" y="989645"/>
                  <a:pt x="3727196" y="1166268"/>
                </a:cubicBezTo>
                <a:cubicBezTo>
                  <a:pt x="3733540" y="1342891"/>
                  <a:pt x="3721596" y="1511409"/>
                  <a:pt x="3727196" y="1785104"/>
                </a:cubicBezTo>
                <a:cubicBezTo>
                  <a:pt x="3732796" y="2058799"/>
                  <a:pt x="3681727" y="2196439"/>
                  <a:pt x="3727196" y="2380139"/>
                </a:cubicBezTo>
                <a:cubicBezTo>
                  <a:pt x="3513858" y="2411917"/>
                  <a:pt x="3425309" y="2328811"/>
                  <a:pt x="3194739" y="2380139"/>
                </a:cubicBezTo>
                <a:cubicBezTo>
                  <a:pt x="2964169" y="2431467"/>
                  <a:pt x="2820221" y="2349180"/>
                  <a:pt x="2699555" y="2380139"/>
                </a:cubicBezTo>
                <a:cubicBezTo>
                  <a:pt x="2578889" y="2411098"/>
                  <a:pt x="2283615" y="2360603"/>
                  <a:pt x="2129826" y="2380139"/>
                </a:cubicBezTo>
                <a:cubicBezTo>
                  <a:pt x="1976037" y="2399675"/>
                  <a:pt x="1764387" y="2348582"/>
                  <a:pt x="1597370" y="2380139"/>
                </a:cubicBezTo>
                <a:cubicBezTo>
                  <a:pt x="1430353" y="2411696"/>
                  <a:pt x="1268887" y="2356211"/>
                  <a:pt x="1064913" y="2380139"/>
                </a:cubicBezTo>
                <a:cubicBezTo>
                  <a:pt x="860939" y="2404067"/>
                  <a:pt x="692975" y="2315907"/>
                  <a:pt x="495185" y="2380139"/>
                </a:cubicBezTo>
                <a:cubicBezTo>
                  <a:pt x="297395" y="2444371"/>
                  <a:pt x="228270" y="2374698"/>
                  <a:pt x="0" y="2380139"/>
                </a:cubicBezTo>
                <a:cubicBezTo>
                  <a:pt x="-47612" y="2239077"/>
                  <a:pt x="10486" y="2089606"/>
                  <a:pt x="0" y="1808906"/>
                </a:cubicBezTo>
                <a:cubicBezTo>
                  <a:pt x="-10486" y="1528206"/>
                  <a:pt x="3862" y="1520097"/>
                  <a:pt x="0" y="1237672"/>
                </a:cubicBezTo>
                <a:cubicBezTo>
                  <a:pt x="-3862" y="955247"/>
                  <a:pt x="45685" y="802435"/>
                  <a:pt x="0" y="595035"/>
                </a:cubicBezTo>
                <a:cubicBezTo>
                  <a:pt x="-45685" y="387635"/>
                  <a:pt x="28963" y="202862"/>
                  <a:pt x="0" y="0"/>
                </a:cubicBezTo>
                <a:close/>
              </a:path>
            </a:pathLst>
          </a:custGeom>
          <a:gradFill>
            <a:gsLst>
              <a:gs pos="18000">
                <a:schemeClr val="accent3">
                  <a:lumMod val="20000"/>
                  <a:lumOff val="80000"/>
                </a:schemeClr>
              </a:gs>
              <a:gs pos="69000">
                <a:schemeClr val="accent1">
                  <a:lumMod val="45000"/>
                  <a:lumOff val="55000"/>
                </a:schemeClr>
              </a:gs>
              <a:gs pos="47000">
                <a:schemeClr val="accent1">
                  <a:lumMod val="14000"/>
                  <a:lumOff val="86000"/>
                </a:schemeClr>
              </a:gs>
              <a:gs pos="27000">
                <a:schemeClr val="accent3">
                  <a:lumMod val="20000"/>
                  <a:lumOff val="80000"/>
                </a:schemeClr>
              </a:gs>
            </a:gsLst>
            <a:lin ang="5400000" scaled="1"/>
          </a:gradFill>
          <a:ln w="38100" cap="flat">
            <a:solidFill>
              <a:schemeClr val="accent3"/>
            </a:solidFill>
            <a:miter lim="400000"/>
            <a:extLst>
              <a:ext uri="{C807C97D-BFC1-408E-A445-0C87EB9F89A2}">
                <ask:lineSketchStyleProps xmlns:ask="http://schemas.microsoft.com/office/drawing/2018/sketchyshapes" sd="852854689">
                  <a:prstGeom prst="rect">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584200" rtl="0" fontAlgn="auto" latinLnBrk="0" hangingPunct="0">
              <a:lnSpc>
                <a:spcPct val="100000"/>
              </a:lnSpc>
              <a:spcBef>
                <a:spcPts val="0"/>
              </a:spcBef>
              <a:spcAft>
                <a:spcPts val="1200"/>
              </a:spcAft>
              <a:buClrTx/>
              <a:buSzTx/>
              <a:tabLst/>
            </a:pPr>
            <a:r>
              <a:rPr lang="pt-BR" sz="1400" b="1" u="sng" dirty="0">
                <a:latin typeface="Cavolini" panose="03000502040302020204" pitchFamily="66" charset="0"/>
                <a:cs typeface="Cavolini" panose="03000502040302020204" pitchFamily="66" charset="0"/>
              </a:rPr>
              <a:t>Convite</a:t>
            </a:r>
            <a:r>
              <a:rPr lang="pt-BR" sz="1400" dirty="0">
                <a:latin typeface="Cavolini" panose="03000502040302020204" pitchFamily="66" charset="0"/>
                <a:cs typeface="Cavolini" panose="03000502040302020204" pitchFamily="66" charset="0"/>
              </a:rPr>
              <a:t>: </a:t>
            </a:r>
          </a:p>
          <a:p>
            <a:pPr marR="0" algn="just" defTabSz="584200" rtl="0" fontAlgn="auto" latinLnBrk="0" hangingPunct="0">
              <a:lnSpc>
                <a:spcPct val="100000"/>
              </a:lnSpc>
              <a:spcBef>
                <a:spcPts val="0"/>
              </a:spcBef>
              <a:spcAft>
                <a:spcPts val="1200"/>
              </a:spcAft>
              <a:buClrTx/>
              <a:buSzTx/>
              <a:tabLst/>
            </a:pPr>
            <a:r>
              <a:rPr lang="pt-BR" sz="1400" dirty="0">
                <a:latin typeface="Cavolini" panose="03000502040302020204" pitchFamily="66" charset="0"/>
                <a:cs typeface="Cavolini" panose="03000502040302020204" pitchFamily="66" charset="0"/>
              </a:rPr>
              <a:t>Vocês tem aqui nesta AULA </a:t>
            </a:r>
          </a:p>
          <a:p>
            <a:pPr marR="0" algn="just" defTabSz="584200" rtl="0" fontAlgn="auto" latinLnBrk="0" hangingPunct="0">
              <a:lnSpc>
                <a:spcPct val="100000"/>
              </a:lnSpc>
              <a:spcBef>
                <a:spcPts val="0"/>
              </a:spcBef>
              <a:spcAft>
                <a:spcPts val="1200"/>
              </a:spcAft>
              <a:buClrTx/>
              <a:buSzTx/>
              <a:tabLst/>
            </a:pPr>
            <a:r>
              <a:rPr lang="pt-BR" sz="1400" dirty="0">
                <a:latin typeface="Cavolini" panose="03000502040302020204" pitchFamily="66" charset="0"/>
                <a:cs typeface="Cavolini" panose="03000502040302020204" pitchFamily="66" charset="0"/>
              </a:rPr>
              <a:t>SUGESTÕES de muitos TEMAS </a:t>
            </a:r>
          </a:p>
          <a:p>
            <a:pPr marR="0" defTabSz="584200" rtl="0" fontAlgn="auto" latinLnBrk="0" hangingPunct="0">
              <a:lnSpc>
                <a:spcPct val="100000"/>
              </a:lnSpc>
              <a:spcBef>
                <a:spcPts val="0"/>
              </a:spcBef>
              <a:spcAft>
                <a:spcPts val="1200"/>
              </a:spcAft>
              <a:buClrTx/>
              <a:buSzTx/>
              <a:tabLst/>
            </a:pPr>
            <a:r>
              <a:rPr lang="pt-BR" sz="1400" dirty="0">
                <a:latin typeface="Cavolini" panose="03000502040302020204" pitchFamily="66" charset="0"/>
                <a:cs typeface="Cavolini" panose="03000502040302020204" pitchFamily="66" charset="0"/>
              </a:rPr>
              <a:t>para</a:t>
            </a:r>
          </a:p>
          <a:p>
            <a:pPr marR="0" algn="just" defTabSz="584200" rtl="0" fontAlgn="auto" latinLnBrk="0" hangingPunct="0">
              <a:lnSpc>
                <a:spcPct val="100000"/>
              </a:lnSpc>
              <a:spcBef>
                <a:spcPts val="0"/>
              </a:spcBef>
              <a:spcAft>
                <a:spcPts val="1200"/>
              </a:spcAft>
              <a:buClrTx/>
              <a:buSzTx/>
              <a:tabLst/>
            </a:pPr>
            <a:r>
              <a:rPr lang="pt-BR" sz="1400" dirty="0">
                <a:latin typeface="Cavolini" panose="03000502040302020204" pitchFamily="66" charset="0"/>
                <a:cs typeface="Cavolini" panose="03000502040302020204" pitchFamily="66" charset="0"/>
              </a:rPr>
              <a:t>desenvolver o seu TRABALHO DE CONCLUSAO DE DISCIPLINA.</a:t>
            </a:r>
          </a:p>
          <a:p>
            <a:pPr marR="0" defTabSz="584200" rtl="0" fontAlgn="auto" latinLnBrk="0" hangingPunct="0">
              <a:lnSpc>
                <a:spcPct val="100000"/>
              </a:lnSpc>
              <a:spcBef>
                <a:spcPts val="0"/>
              </a:spcBef>
              <a:buClrTx/>
              <a:buSzTx/>
              <a:tabLst/>
            </a:pPr>
            <a:r>
              <a:rPr lang="pt-BR" sz="1400" b="1" dirty="0">
                <a:latin typeface="Cavolini" panose="03000502040302020204" pitchFamily="66" charset="0"/>
                <a:cs typeface="Cavolini" panose="03000502040302020204" pitchFamily="66" charset="0"/>
              </a:rPr>
              <a:t>Aproveitem bem !</a:t>
            </a:r>
          </a:p>
        </p:txBody>
      </p:sp>
    </p:spTree>
    <p:extLst>
      <p:ext uri="{BB962C8B-B14F-4D97-AF65-F5344CB8AC3E}">
        <p14:creationId xmlns:p14="http://schemas.microsoft.com/office/powerpoint/2010/main" val="19577291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5" name="Picture 2">
            <a:extLst>
              <a:ext uri="{FF2B5EF4-FFF2-40B4-BE49-F238E27FC236}">
                <a16:creationId xmlns:a16="http://schemas.microsoft.com/office/drawing/2014/main" id="{232B5C03-7BD9-E340-983F-E0237B296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741" y="2404136"/>
            <a:ext cx="6946823" cy="44258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3">
            <a:extLst>
              <a:ext uri="{FF2B5EF4-FFF2-40B4-BE49-F238E27FC236}">
                <a16:creationId xmlns:a16="http://schemas.microsoft.com/office/drawing/2014/main" id="{B989DCCA-6E79-6143-94DD-8A23D93B64F4}"/>
              </a:ext>
            </a:extLst>
          </p:cNvPr>
          <p:cNvSpPr txBox="1">
            <a:spLocks noChangeArrowheads="1"/>
          </p:cNvSpPr>
          <p:nvPr/>
        </p:nvSpPr>
        <p:spPr bwMode="auto">
          <a:xfrm rot="19800000">
            <a:off x="9572575" y="7566243"/>
            <a:ext cx="3333698" cy="1451141"/>
          </a:xfrm>
          <a:prstGeom prst="rect">
            <a:avLst/>
          </a:prstGeom>
          <a:solidFill>
            <a:srgbClr val="C2FFF0"/>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16107" tIns="60376" rIns="116107" bIns="60376">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3096">
                <a:solidFill>
                  <a:srgbClr val="FFFFFF"/>
                </a:solidFill>
              </a:rPr>
              <a:t>\</a:t>
            </a:r>
            <a:r>
              <a:rPr lang="pt-BR" altLang="en-US" sz="3096">
                <a:solidFill>
                  <a:srgbClr val="2D2DB9"/>
                </a:solidFill>
              </a:rPr>
              <a:t>Elisabete Vicente</a:t>
            </a:r>
          </a:p>
          <a:p>
            <a:pPr algn="ctr" eaLnBrk="1">
              <a:buClrTx/>
              <a:buFontTx/>
              <a:buNone/>
            </a:pPr>
            <a:r>
              <a:rPr lang="pt-BR" altLang="en-US" sz="3096" err="1">
                <a:solidFill>
                  <a:srgbClr val="2D2DB9"/>
                </a:solidFill>
              </a:rPr>
              <a:t>bevicent@usp.br</a:t>
            </a:r>
            <a:endParaRPr lang="pt-BR" altLang="en-US" sz="3096">
              <a:solidFill>
                <a:srgbClr val="2D2DB9"/>
              </a:solidFill>
            </a:endParaRPr>
          </a:p>
        </p:txBody>
      </p:sp>
      <p:sp>
        <p:nvSpPr>
          <p:cNvPr id="2" name="Rectangle 1">
            <a:extLst>
              <a:ext uri="{FF2B5EF4-FFF2-40B4-BE49-F238E27FC236}">
                <a16:creationId xmlns:a16="http://schemas.microsoft.com/office/drawing/2014/main" id="{7F0516D7-CCB2-0842-AB4C-F80DABFCA126}"/>
              </a:ext>
            </a:extLst>
          </p:cNvPr>
          <p:cNvSpPr/>
          <p:nvPr/>
        </p:nvSpPr>
        <p:spPr>
          <a:xfrm>
            <a:off x="333236" y="2407225"/>
            <a:ext cx="5075523" cy="5955476"/>
          </a:xfrm>
          <a:prstGeom prst="rect">
            <a:avLst/>
          </a:prstGeom>
          <a:solidFill>
            <a:schemeClr val="accent4">
              <a:lumMod val="20000"/>
              <a:lumOff val="80000"/>
            </a:schemeClr>
          </a:solidFill>
          <a:ln>
            <a:solidFill>
              <a:schemeClr val="accent1"/>
            </a:solidFill>
          </a:ln>
        </p:spPr>
        <p:txBody>
          <a:bodyPr wrap="square">
            <a:spAutoFit/>
          </a:bodyPr>
          <a:lstStyle/>
          <a:p>
            <a:pPr algn="just">
              <a:spcAft>
                <a:spcPts val="600"/>
              </a:spcAft>
            </a:pPr>
            <a:r>
              <a:rPr lang="pt-BR">
                <a:solidFill>
                  <a:srgbClr val="0432FF"/>
                </a:solidFill>
                <a:cs typeface="Arial" panose="020B0604020202020204" pitchFamily="34" charset="0"/>
              </a:rPr>
              <a:t>O </a:t>
            </a:r>
            <a:r>
              <a:rPr lang="pt-BR" b="1">
                <a:solidFill>
                  <a:srgbClr val="0432FF"/>
                </a:solidFill>
                <a:cs typeface="Arial" panose="020B0604020202020204" pitchFamily="34" charset="0"/>
              </a:rPr>
              <a:t>microbiologista clinico,</a:t>
            </a:r>
            <a:r>
              <a:rPr lang="pt-BR">
                <a:solidFill>
                  <a:srgbClr val="0432FF"/>
                </a:solidFill>
                <a:cs typeface="Arial" panose="020B0604020202020204" pitchFamily="34" charset="0"/>
              </a:rPr>
              <a:t> para a identificação dos patógenos,</a:t>
            </a:r>
            <a:r>
              <a:rPr lang="pt-BR" b="1">
                <a:solidFill>
                  <a:srgbClr val="0432FF"/>
                </a:solidFill>
                <a:cs typeface="Arial" panose="020B0604020202020204" pitchFamily="34" charset="0"/>
              </a:rPr>
              <a:t>  </a:t>
            </a:r>
            <a:r>
              <a:rPr lang="pt-BR">
                <a:solidFill>
                  <a:srgbClr val="0432FF"/>
                </a:solidFill>
                <a:cs typeface="Arial" panose="020B0604020202020204" pitchFamily="34" charset="0"/>
              </a:rPr>
              <a:t>examina as amostras dos pacientes utilizando:</a:t>
            </a:r>
          </a:p>
          <a:p>
            <a:pPr algn="just">
              <a:spcAft>
                <a:spcPts val="600"/>
              </a:spcAft>
            </a:pPr>
            <a:endParaRPr lang="pt-BR">
              <a:solidFill>
                <a:srgbClr val="0432FF"/>
              </a:solidFill>
              <a:cs typeface="Arial" panose="020B0604020202020204" pitchFamily="34" charset="0"/>
            </a:endParaRPr>
          </a:p>
          <a:p>
            <a:pPr marL="285750" indent="-285750" algn="just">
              <a:spcAft>
                <a:spcPts val="600"/>
              </a:spcAft>
              <a:buFontTx/>
              <a:buChar char="-"/>
            </a:pPr>
            <a:r>
              <a:rPr lang="pt-BR">
                <a:solidFill>
                  <a:srgbClr val="0432FF"/>
                </a:solidFill>
                <a:cs typeface="Arial" panose="020B0604020202020204" pitchFamily="34" charset="0"/>
              </a:rPr>
              <a:t>Coleta, </a:t>
            </a:r>
          </a:p>
          <a:p>
            <a:pPr marL="285750" indent="-285750" algn="just">
              <a:spcAft>
                <a:spcPts val="600"/>
              </a:spcAft>
              <a:buFontTx/>
              <a:buChar char="-"/>
            </a:pPr>
            <a:r>
              <a:rPr lang="pt-BR">
                <a:solidFill>
                  <a:srgbClr val="0432FF"/>
                </a:solidFill>
                <a:cs typeface="Arial" panose="020B0604020202020204" pitchFamily="34" charset="0"/>
              </a:rPr>
              <a:t>Observação direta, </a:t>
            </a:r>
          </a:p>
          <a:p>
            <a:pPr marL="285750" indent="-285750" algn="just">
              <a:spcAft>
                <a:spcPts val="600"/>
              </a:spcAft>
              <a:buFontTx/>
              <a:buChar char="-"/>
            </a:pPr>
            <a:r>
              <a:rPr lang="pt-BR">
                <a:solidFill>
                  <a:srgbClr val="0432FF"/>
                </a:solidFill>
                <a:cs typeface="Arial" panose="020B0604020202020204" pitchFamily="34" charset="0"/>
              </a:rPr>
              <a:t>Cultura, </a:t>
            </a:r>
          </a:p>
          <a:p>
            <a:pPr marL="285750" indent="-285750" algn="just">
              <a:spcAft>
                <a:spcPts val="600"/>
              </a:spcAft>
              <a:buFontTx/>
              <a:buChar char="-"/>
            </a:pPr>
            <a:r>
              <a:rPr lang="pt-BR">
                <a:solidFill>
                  <a:srgbClr val="0432FF"/>
                </a:solidFill>
                <a:cs typeface="Arial" panose="020B0604020202020204" pitchFamily="34" charset="0"/>
              </a:rPr>
              <a:t>Provas bioquímicas, </a:t>
            </a:r>
          </a:p>
          <a:p>
            <a:pPr marL="285750" indent="-285750" algn="just">
              <a:spcAft>
                <a:spcPts val="600"/>
              </a:spcAft>
              <a:buFontTx/>
              <a:buChar char="-"/>
            </a:pPr>
            <a:r>
              <a:rPr lang="pt-BR">
                <a:solidFill>
                  <a:srgbClr val="0432FF"/>
                </a:solidFill>
                <a:cs typeface="Arial" panose="020B0604020202020204" pitchFamily="34" charset="0"/>
              </a:rPr>
              <a:t>Ensaios imunológicos, e </a:t>
            </a:r>
          </a:p>
          <a:p>
            <a:pPr marL="285750" indent="-285750" algn="just">
              <a:spcAft>
                <a:spcPts val="600"/>
              </a:spcAft>
              <a:buFontTx/>
              <a:buChar char="-"/>
            </a:pPr>
            <a:r>
              <a:rPr lang="pt-BR">
                <a:solidFill>
                  <a:srgbClr val="0432FF"/>
                </a:solidFill>
                <a:cs typeface="Arial" panose="020B0604020202020204" pitchFamily="34" charset="0"/>
              </a:rPr>
              <a:t>Ferramentas moleculares:</a:t>
            </a:r>
          </a:p>
          <a:p>
            <a:pPr algn="just">
              <a:spcAft>
                <a:spcPts val="600"/>
              </a:spcAft>
            </a:pPr>
            <a:r>
              <a:rPr lang="pt-BR">
                <a:solidFill>
                  <a:srgbClr val="0432FF"/>
                </a:solidFill>
                <a:cs typeface="Arial" panose="020B0604020202020204" pitchFamily="34" charset="0"/>
              </a:rPr>
              <a:t>     - Baseadas em análise de DNA</a:t>
            </a:r>
          </a:p>
          <a:p>
            <a:pPr algn="just">
              <a:spcAft>
                <a:spcPts val="600"/>
              </a:spcAft>
            </a:pPr>
            <a:r>
              <a:rPr lang="pt-BR">
                <a:solidFill>
                  <a:srgbClr val="0432FF"/>
                </a:solidFill>
                <a:cs typeface="Arial" panose="020B0604020202020204" pitchFamily="34" charset="0"/>
              </a:rPr>
              <a:t>     - Baseadas em análise de           	   proteína.</a:t>
            </a:r>
            <a:r>
              <a:rPr lang="pt-BR">
                <a:solidFill>
                  <a:srgbClr val="0070C0"/>
                </a:solidFill>
                <a:cs typeface="Arial" panose="020B0604020202020204" pitchFamily="34" charset="0"/>
              </a:rPr>
              <a:t> </a:t>
            </a:r>
          </a:p>
        </p:txBody>
      </p:sp>
      <p:sp>
        <p:nvSpPr>
          <p:cNvPr id="6" name="4.2. Indústria Química:…">
            <a:extLst>
              <a:ext uri="{FF2B5EF4-FFF2-40B4-BE49-F238E27FC236}">
                <a16:creationId xmlns:a16="http://schemas.microsoft.com/office/drawing/2014/main" id="{091E490F-71A2-774A-963A-DDDC937E7BD2}"/>
              </a:ext>
            </a:extLst>
          </p:cNvPr>
          <p:cNvSpPr txBox="1"/>
          <p:nvPr/>
        </p:nvSpPr>
        <p:spPr>
          <a:xfrm>
            <a:off x="0" y="958897"/>
            <a:ext cx="10980009" cy="878278"/>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800" b="1" kern="1200">
              <a:solidFill>
                <a:schemeClr val="tx1"/>
              </a:solidFill>
              <a:latin typeface="+mn-lt"/>
              <a:ea typeface="+mn-ea"/>
              <a:cs typeface="+mn-cs"/>
            </a:endParaRPr>
          </a:p>
          <a:p>
            <a:pPr marL="571500" indent="-342900" algn="l" defTabSz="914400" hangingPunct="1">
              <a:lnSpc>
                <a:spcPct val="90000"/>
              </a:lnSpc>
              <a:spcBef>
                <a:spcPts val="400"/>
              </a:spcBef>
              <a:buAutoNum type="arabicPeriod"/>
              <a:defRPr sz="1800">
                <a:uFill>
                  <a:solidFill>
                    <a:srgbClr val="99403D"/>
                  </a:solidFill>
                </a:uFill>
                <a:latin typeface="Calibri"/>
                <a:ea typeface="Calibri"/>
                <a:cs typeface="Calibri"/>
                <a:sym typeface="Calibri"/>
              </a:defRPr>
            </a:pPr>
            <a:r>
              <a:rPr lang="pt-BR" sz="2800" b="1" kern="1200">
                <a:solidFill>
                  <a:schemeClr val="tx1"/>
                </a:solidFill>
                <a:latin typeface="+mn-lt"/>
                <a:ea typeface="+mn-ea"/>
                <a:cs typeface="+mn-cs"/>
              </a:rPr>
              <a:t>Diagnóstico das doenças infecciosas – Os tipos de Análises</a:t>
            </a:r>
          </a:p>
        </p:txBody>
      </p:sp>
      <p:sp>
        <p:nvSpPr>
          <p:cNvPr id="7" name="4.1. Indústria de Alimentos">
            <a:extLst>
              <a:ext uri="{FF2B5EF4-FFF2-40B4-BE49-F238E27FC236}">
                <a16:creationId xmlns:a16="http://schemas.microsoft.com/office/drawing/2014/main" id="{54C6792E-2D57-2C40-A131-0F51AA73E3B2}"/>
              </a:ext>
            </a:extLst>
          </p:cNvPr>
          <p:cNvSpPr txBox="1"/>
          <p:nvPr/>
        </p:nvSpPr>
        <p:spPr>
          <a:xfrm>
            <a:off x="0" y="188774"/>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Indústria Farmacêutica</a:t>
            </a:r>
            <a:endParaRPr lang="pt-BR" sz="2400"/>
          </a:p>
        </p:txBody>
      </p:sp>
    </p:spTree>
    <p:extLst>
      <p:ext uri="{BB962C8B-B14F-4D97-AF65-F5344CB8AC3E}">
        <p14:creationId xmlns:p14="http://schemas.microsoft.com/office/powerpoint/2010/main" val="24218911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9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38882" y="487679"/>
            <a:ext cx="5527040" cy="130048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9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928944"/>
            <a:ext cx="10436351" cy="97536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0" name="4.1. Indústria de Alimentos">
            <a:extLst>
              <a:ext uri="{FF2B5EF4-FFF2-40B4-BE49-F238E27FC236}">
                <a16:creationId xmlns:a16="http://schemas.microsoft.com/office/drawing/2014/main" id="{1C6E4B8B-190B-E047-935D-AF3F11C2BCF3}"/>
              </a:ext>
            </a:extLst>
          </p:cNvPr>
          <p:cNvSpPr txBox="1"/>
          <p:nvPr/>
        </p:nvSpPr>
        <p:spPr>
          <a:xfrm>
            <a:off x="150417" y="77618"/>
            <a:ext cx="8073128" cy="471924"/>
          </a:xfrm>
          <a:prstGeom prst="rect">
            <a:avLst/>
          </a:prstGeom>
          <a:gradFill>
            <a:gsLst>
              <a:gs pos="0">
                <a:schemeClr val="accent4"/>
              </a:gs>
              <a:gs pos="100000">
                <a:srgbClr val="FE9301"/>
              </a:gs>
            </a:gsLst>
            <a:lin ang="5400000"/>
          </a:gradFill>
          <a:ln w="12700">
            <a:miter lim="400000"/>
          </a:ln>
          <a:effectLst>
            <a:reflection stA="91988"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200">
                <a:latin typeface="Helvetica Neue Medium"/>
                <a:ea typeface="Helvetica Neue Medium"/>
                <a:cs typeface="Helvetica Neue Medium"/>
                <a:sym typeface="Helvetica Neue Medium"/>
              </a:defRPr>
            </a:lvl1pPr>
          </a:lstStyle>
          <a:p>
            <a:pPr>
              <a:spcAft>
                <a:spcPts val="600"/>
              </a:spcAft>
            </a:pPr>
            <a:r>
              <a:rPr lang="pt-BR" sz="2400">
                <a:solidFill>
                  <a:schemeClr val="tx1"/>
                </a:solidFill>
              </a:rPr>
              <a:t>Emprego de Microrganismos na Industria Farmacêutica</a:t>
            </a:r>
            <a:endParaRPr lang="pt-BR" sz="2400"/>
          </a:p>
        </p:txBody>
      </p:sp>
      <p:sp>
        <p:nvSpPr>
          <p:cNvPr id="139" name="Text"/>
          <p:cNvSpPr txBox="1"/>
          <p:nvPr/>
        </p:nvSpPr>
        <p:spPr>
          <a:xfrm>
            <a:off x="5162550" y="-2491741"/>
            <a:ext cx="152400" cy="424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spcAft>
                <a:spcPts val="600"/>
              </a:spcAft>
            </a:pPr>
            <a:r>
              <a:t> </a:t>
            </a:r>
          </a:p>
        </p:txBody>
      </p:sp>
      <p:sp>
        <p:nvSpPr>
          <p:cNvPr id="12" name="Rectangle 11">
            <a:extLst>
              <a:ext uri="{FF2B5EF4-FFF2-40B4-BE49-F238E27FC236}">
                <a16:creationId xmlns:a16="http://schemas.microsoft.com/office/drawing/2014/main" id="{9F600B22-65B1-F04C-9157-3FB7221EEC83}"/>
              </a:ext>
            </a:extLst>
          </p:cNvPr>
          <p:cNvSpPr/>
          <p:nvPr/>
        </p:nvSpPr>
        <p:spPr>
          <a:xfrm>
            <a:off x="150414" y="1547112"/>
            <a:ext cx="6414255" cy="8017579"/>
          </a:xfrm>
          <a:prstGeom prst="rect">
            <a:avLst/>
          </a:prstGeom>
          <a:solidFill>
            <a:schemeClr val="accent3">
              <a:lumMod val="20000"/>
              <a:lumOff val="80000"/>
            </a:schemeClr>
          </a:solidFill>
          <a:ln>
            <a:solidFill>
              <a:schemeClr val="accent1"/>
            </a:solidFill>
          </a:ln>
        </p:spPr>
        <p:txBody>
          <a:bodyPr wrap="square">
            <a:spAutoFit/>
          </a:bodyPr>
          <a:lstStyle/>
          <a:p>
            <a:pPr algn="just">
              <a:spcAft>
                <a:spcPts val="600"/>
              </a:spcAft>
            </a:pPr>
            <a:r>
              <a:rPr lang="pt-BR" sz="1200" b="1" u="sng" dirty="0">
                <a:solidFill>
                  <a:srgbClr val="0432FF"/>
                </a:solidFill>
              </a:rPr>
              <a:t>IRAS </a:t>
            </a:r>
            <a:r>
              <a:rPr lang="pt-BR" sz="1200" b="1" u="sng" dirty="0"/>
              <a:t>:</a:t>
            </a:r>
            <a:endParaRPr lang="pt-BR" sz="1200" u="sng" dirty="0"/>
          </a:p>
          <a:p>
            <a:pPr algn="just">
              <a:spcAft>
                <a:spcPts val="600"/>
              </a:spcAft>
            </a:pPr>
            <a:r>
              <a:rPr lang="pt-BR" sz="1200" dirty="0"/>
              <a:t>As “</a:t>
            </a:r>
            <a:r>
              <a:rPr lang="pt-BR" sz="1200" b="1" dirty="0"/>
              <a:t>Infecções </a:t>
            </a:r>
            <a:r>
              <a:rPr lang="pt-BR" sz="1400" b="1" dirty="0"/>
              <a:t>Hospitalares</a:t>
            </a:r>
            <a:r>
              <a:rPr lang="pt-BR" sz="1400" dirty="0"/>
              <a:t>” que também eram chamadas de ou “</a:t>
            </a:r>
            <a:r>
              <a:rPr lang="pt-BR" sz="1400" b="1" dirty="0"/>
              <a:t>Infecções nosocomiais</a:t>
            </a:r>
            <a:r>
              <a:rPr lang="pt-BR" sz="1400" i="1" dirty="0"/>
              <a:t>” </a:t>
            </a:r>
            <a:r>
              <a:rPr lang="pt-BR" sz="1400" dirty="0"/>
              <a:t>(</a:t>
            </a:r>
            <a:r>
              <a:rPr lang="pt-BR" sz="1400" i="1" dirty="0"/>
              <a:t>nosocomium, </a:t>
            </a:r>
            <a:r>
              <a:rPr lang="pt-BR" sz="1400" dirty="0"/>
              <a:t>do latim “hospital”) passaram a ser combatidas de forma sistemática nos países desenvolvidos e, desde meados da década de 1990, este termo foi substituído por “</a:t>
            </a:r>
            <a:r>
              <a:rPr lang="pt-BR" sz="1400" b="1" dirty="0"/>
              <a:t>Infecções Relacionadas à Assistência em Saúde</a:t>
            </a:r>
            <a:r>
              <a:rPr lang="pt-BR" sz="1400" dirty="0"/>
              <a:t>” (</a:t>
            </a:r>
            <a:r>
              <a:rPr lang="pt-BR" sz="1400" b="1" dirty="0"/>
              <a:t>IRAS</a:t>
            </a:r>
            <a:r>
              <a:rPr lang="pt-BR" sz="1400" dirty="0"/>
              <a:t>). </a:t>
            </a:r>
            <a:endParaRPr lang="en-US" sz="1400" dirty="0"/>
          </a:p>
          <a:p>
            <a:pPr algn="just">
              <a:spcAft>
                <a:spcPts val="600"/>
              </a:spcAft>
            </a:pPr>
            <a:r>
              <a:rPr lang="pt-BR" sz="1400" b="1" dirty="0"/>
              <a:t>IRAS</a:t>
            </a:r>
            <a:r>
              <a:rPr lang="pt-BR" sz="1400" dirty="0"/>
              <a:t> são infecções locais ou sistêmicas adquiridas por um paciente (ou por um profissional de saúde) em uma unidade de saúde durante a sua estadia na instalação. As </a:t>
            </a:r>
            <a:r>
              <a:rPr lang="pt-BR" sz="1400" b="1" dirty="0"/>
              <a:t>IRAS</a:t>
            </a:r>
            <a:r>
              <a:rPr lang="pt-BR" sz="1400" dirty="0"/>
              <a:t> causam significativa </a:t>
            </a:r>
            <a:r>
              <a:rPr lang="pt-BR" sz="1400" b="1" dirty="0"/>
              <a:t>morbidade*</a:t>
            </a:r>
            <a:r>
              <a:rPr lang="pt-BR" sz="1400" dirty="0"/>
              <a:t> e </a:t>
            </a:r>
            <a:r>
              <a:rPr lang="pt-BR" sz="1400" b="1" dirty="0"/>
              <a:t>mortalidade*</a:t>
            </a:r>
            <a:r>
              <a:rPr lang="pt-BR" sz="1400" dirty="0"/>
              <a:t>. </a:t>
            </a:r>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800" dirty="0"/>
          </a:p>
          <a:p>
            <a:r>
              <a:rPr lang="pt-BR" sz="1200" dirty="0"/>
              <a:t>Fonte:  Agência Nacional de Vigilância sanitária </a:t>
            </a:r>
            <a:r>
              <a:rPr lang="pt-BR" sz="1200" dirty="0">
                <a:hlinkClick r:id="rId2"/>
              </a:rPr>
              <a:t>(ANVISA</a:t>
            </a:r>
            <a:r>
              <a:rPr lang="pt-BR" sz="1200" dirty="0"/>
              <a:t>)</a:t>
            </a:r>
            <a:endParaRPr lang="en-US" sz="1200" dirty="0"/>
          </a:p>
          <a:p>
            <a:endParaRPr lang="en-US" sz="800" dirty="0"/>
          </a:p>
          <a:p>
            <a:r>
              <a:rPr lang="pt-BR" sz="1200" u="sng" dirty="0"/>
              <a:t>Obs</a:t>
            </a:r>
            <a:r>
              <a:rPr lang="pt-BR" sz="1200" dirty="0"/>
              <a:t>: </a:t>
            </a:r>
            <a:r>
              <a:rPr lang="pt-BR" sz="1100" b="1" dirty="0"/>
              <a:t>*morbidade: </a:t>
            </a:r>
            <a:r>
              <a:rPr lang="pt-BR" sz="1100" dirty="0"/>
              <a:t>Taxa de portadores de determinada doença em relação à população estudada, em determinado local e determinado momento;</a:t>
            </a:r>
            <a:endParaRPr lang="en-US" sz="1100" dirty="0"/>
          </a:p>
          <a:p>
            <a:r>
              <a:rPr lang="pt-BR" sz="1100" b="1" dirty="0"/>
              <a:t>*mortalidade: </a:t>
            </a:r>
            <a:r>
              <a:rPr lang="pt-BR" sz="1100" dirty="0"/>
              <a:t>Número de indivíduos que morreram num determinado intervalo de tempo, em decorrência de uma determinada doença. </a:t>
            </a:r>
            <a:endParaRPr lang="en-US" sz="1100" dirty="0"/>
          </a:p>
        </p:txBody>
      </p:sp>
      <p:sp>
        <p:nvSpPr>
          <p:cNvPr id="2" name="Rectangle 1">
            <a:extLst>
              <a:ext uri="{FF2B5EF4-FFF2-40B4-BE49-F238E27FC236}">
                <a16:creationId xmlns:a16="http://schemas.microsoft.com/office/drawing/2014/main" id="{0117624E-9AC7-F34D-B2D9-AA647F7D8312}"/>
              </a:ext>
            </a:extLst>
          </p:cNvPr>
          <p:cNvSpPr/>
          <p:nvPr/>
        </p:nvSpPr>
        <p:spPr>
          <a:xfrm>
            <a:off x="6715088" y="1952504"/>
            <a:ext cx="6263921" cy="7694414"/>
          </a:xfrm>
          <a:prstGeom prst="rect">
            <a:avLst/>
          </a:prstGeom>
          <a:solidFill>
            <a:schemeClr val="accent4">
              <a:lumMod val="20000"/>
              <a:lumOff val="80000"/>
            </a:schemeClr>
          </a:solidFill>
        </p:spPr>
        <p:txBody>
          <a:bodyPr wrap="square">
            <a:spAutoFit/>
          </a:bodyPr>
          <a:lstStyle/>
          <a:p>
            <a:pPr algn="just">
              <a:spcAft>
                <a:spcPts val="600"/>
              </a:spcAft>
            </a:pPr>
            <a:r>
              <a:rPr lang="pt-BR" sz="1600" dirty="0">
                <a:solidFill>
                  <a:schemeClr val="tx1"/>
                </a:solidFill>
                <a:cs typeface="Arial" panose="020B0604020202020204" pitchFamily="34" charset="0"/>
              </a:rPr>
              <a:t>O </a:t>
            </a:r>
            <a:r>
              <a:rPr lang="pt-BR" sz="1600" b="1" dirty="0">
                <a:solidFill>
                  <a:schemeClr val="tx1"/>
                </a:solidFill>
                <a:cs typeface="Arial" panose="020B0604020202020204" pitchFamily="34" charset="0"/>
              </a:rPr>
              <a:t>microbiologista clinico,</a:t>
            </a:r>
            <a:r>
              <a:rPr lang="pt-BR" sz="1600" dirty="0">
                <a:solidFill>
                  <a:schemeClr val="tx1"/>
                </a:solidFill>
                <a:cs typeface="Arial" panose="020B0604020202020204" pitchFamily="34" charset="0"/>
              </a:rPr>
              <a:t> para a identificação dos patógenos,</a:t>
            </a:r>
            <a:r>
              <a:rPr lang="pt-BR" sz="1600" b="1" dirty="0">
                <a:solidFill>
                  <a:schemeClr val="tx1"/>
                </a:solidFill>
                <a:cs typeface="Arial" panose="020B0604020202020204" pitchFamily="34" charset="0"/>
              </a:rPr>
              <a:t>  </a:t>
            </a:r>
            <a:r>
              <a:rPr lang="pt-BR" sz="1600" dirty="0">
                <a:solidFill>
                  <a:schemeClr val="tx1"/>
                </a:solidFill>
                <a:cs typeface="Arial" panose="020B0604020202020204" pitchFamily="34" charset="0"/>
              </a:rPr>
              <a:t>examina as amostras dos pacientes utilizando:</a:t>
            </a:r>
          </a:p>
          <a:p>
            <a:pPr marL="285750" indent="-285750" algn="just">
              <a:spcAft>
                <a:spcPts val="600"/>
              </a:spcAft>
              <a:buFontTx/>
              <a:buChar char="-"/>
            </a:pPr>
            <a:r>
              <a:rPr lang="pt-BR" sz="1600" b="1" dirty="0">
                <a:solidFill>
                  <a:schemeClr val="tx1"/>
                </a:solidFill>
                <a:cs typeface="Arial" panose="020B0604020202020204" pitchFamily="34" charset="0"/>
              </a:rPr>
              <a:t>Sequencia possível de procedimentos: </a:t>
            </a:r>
            <a:endParaRPr lang="pt-BR" sz="1600" dirty="0">
              <a:solidFill>
                <a:schemeClr val="tx1"/>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endParaRPr lang="pt-BR" sz="1600" dirty="0">
              <a:solidFill>
                <a:srgbClr val="0432FF"/>
              </a:solidFill>
              <a:cs typeface="Arial" panose="020B0604020202020204" pitchFamily="34" charset="0"/>
            </a:endParaRPr>
          </a:p>
          <a:p>
            <a:pPr algn="just">
              <a:spcAft>
                <a:spcPts val="600"/>
              </a:spcAft>
            </a:pPr>
            <a:r>
              <a:rPr lang="pt-BR" sz="1600" dirty="0">
                <a:solidFill>
                  <a:srgbClr val="0432FF"/>
                </a:solidFill>
                <a:cs typeface="Arial" panose="020B0604020202020204" pitchFamily="34" charset="0"/>
              </a:rPr>
              <a:t>- </a:t>
            </a:r>
            <a:r>
              <a:rPr lang="pt-BR" sz="1600" b="1" dirty="0">
                <a:solidFill>
                  <a:srgbClr val="0432FF"/>
                </a:solidFill>
                <a:cs typeface="Arial" panose="020B0604020202020204" pitchFamily="34" charset="0"/>
              </a:rPr>
              <a:t>Coleta </a:t>
            </a:r>
            <a:r>
              <a:rPr lang="pt-BR" sz="1200" b="1" dirty="0">
                <a:solidFill>
                  <a:srgbClr val="0432FF"/>
                </a:solidFill>
                <a:cs typeface="Arial" panose="020B0604020202020204" pitchFamily="34" charset="0"/>
              </a:rPr>
              <a:t>(1º passo)</a:t>
            </a:r>
            <a:endParaRPr lang="pt-BR" sz="1200" dirty="0">
              <a:solidFill>
                <a:schemeClr val="tx1"/>
              </a:solidFill>
              <a:cs typeface="Arial" panose="020B0604020202020204" pitchFamily="34" charset="0"/>
            </a:endParaRPr>
          </a:p>
          <a:p>
            <a:pPr algn="just">
              <a:spcAft>
                <a:spcPts val="600"/>
              </a:spcAft>
            </a:pPr>
            <a:endParaRPr lang="pt-BR" sz="1600" dirty="0">
              <a:solidFill>
                <a:schemeClr val="tx1"/>
              </a:solidFill>
              <a:cs typeface="Arial" panose="020B0604020202020204" pitchFamily="34" charset="0"/>
            </a:endParaRPr>
          </a:p>
          <a:p>
            <a:pPr algn="just">
              <a:spcAft>
                <a:spcPts val="600"/>
              </a:spcAft>
            </a:pPr>
            <a:endParaRPr lang="pt-BR" sz="1600" dirty="0">
              <a:solidFill>
                <a:schemeClr val="tx1"/>
              </a:solidFill>
              <a:cs typeface="Arial" panose="020B0604020202020204" pitchFamily="34" charset="0"/>
            </a:endParaRPr>
          </a:p>
          <a:p>
            <a:pPr algn="just">
              <a:spcAft>
                <a:spcPts val="600"/>
              </a:spcAft>
            </a:pPr>
            <a:endParaRPr lang="pt-BR" sz="1600" dirty="0">
              <a:solidFill>
                <a:schemeClr val="tx1"/>
              </a:solidFill>
              <a:cs typeface="Arial" panose="020B0604020202020204" pitchFamily="34" charset="0"/>
            </a:endParaRPr>
          </a:p>
          <a:p>
            <a:pPr algn="just">
              <a:spcAft>
                <a:spcPts val="600"/>
              </a:spcAft>
            </a:pPr>
            <a:endParaRPr lang="pt-BR" sz="1600" dirty="0">
              <a:solidFill>
                <a:schemeClr val="tx1"/>
              </a:solidFill>
              <a:cs typeface="Arial" panose="020B0604020202020204" pitchFamily="34" charset="0"/>
            </a:endParaRPr>
          </a:p>
          <a:p>
            <a:pPr algn="just">
              <a:spcAft>
                <a:spcPts val="600"/>
              </a:spcAft>
            </a:pPr>
            <a:endParaRPr lang="pt-BR" sz="1600" dirty="0">
              <a:solidFill>
                <a:schemeClr val="tx1"/>
              </a:solidFill>
              <a:cs typeface="Arial" panose="020B0604020202020204" pitchFamily="34" charset="0"/>
            </a:endParaRPr>
          </a:p>
          <a:p>
            <a:pPr algn="just">
              <a:spcAft>
                <a:spcPts val="600"/>
              </a:spcAft>
            </a:pPr>
            <a:endParaRPr lang="pt-BR" sz="1600" dirty="0">
              <a:solidFill>
                <a:schemeClr val="tx1"/>
              </a:solidFill>
              <a:cs typeface="Arial" panose="020B0604020202020204" pitchFamily="34" charset="0"/>
            </a:endParaRPr>
          </a:p>
          <a:p>
            <a:pPr algn="just">
              <a:spcAft>
                <a:spcPts val="600"/>
              </a:spcAft>
            </a:pPr>
            <a:endParaRPr lang="pt-BR" sz="1600" dirty="0">
              <a:solidFill>
                <a:schemeClr val="tx1"/>
              </a:solidFill>
              <a:cs typeface="Arial" panose="020B0604020202020204" pitchFamily="34" charset="0"/>
            </a:endParaRPr>
          </a:p>
          <a:p>
            <a:pPr algn="just">
              <a:spcAft>
                <a:spcPts val="600"/>
              </a:spcAft>
            </a:pPr>
            <a:endParaRPr lang="pt-BR" sz="1600" dirty="0">
              <a:solidFill>
                <a:schemeClr val="tx1"/>
              </a:solidFill>
              <a:cs typeface="Arial" panose="020B0604020202020204" pitchFamily="34" charset="0"/>
            </a:endParaRPr>
          </a:p>
        </p:txBody>
      </p:sp>
      <p:pic>
        <p:nvPicPr>
          <p:cNvPr id="7" name="Picture 6" descr="A screenshot of a cell phone&#10;&#10;Description automatically generated">
            <a:extLst>
              <a:ext uri="{FF2B5EF4-FFF2-40B4-BE49-F238E27FC236}">
                <a16:creationId xmlns:a16="http://schemas.microsoft.com/office/drawing/2014/main" id="{436B0DAC-8F48-5141-BBEB-C249DBA7B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65" y="3907525"/>
            <a:ext cx="5633559" cy="4365822"/>
          </a:xfrm>
          <a:prstGeom prst="rect">
            <a:avLst/>
          </a:prstGeom>
        </p:spPr>
      </p:pic>
      <p:pic>
        <p:nvPicPr>
          <p:cNvPr id="18" name="Picture 2">
            <a:extLst>
              <a:ext uri="{FF2B5EF4-FFF2-40B4-BE49-F238E27FC236}">
                <a16:creationId xmlns:a16="http://schemas.microsoft.com/office/drawing/2014/main" id="{57EB422A-9C39-3A44-A098-D2C352AEC1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928" r="1186"/>
          <a:stretch/>
        </p:blipFill>
        <p:spPr bwMode="auto">
          <a:xfrm>
            <a:off x="6689297" y="2823597"/>
            <a:ext cx="6263076" cy="366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8B65638C-642A-804E-AF36-6E249D2888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1394" y="6990079"/>
            <a:ext cx="4638867" cy="248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4.2. Indústria Química:…">
            <a:extLst>
              <a:ext uri="{FF2B5EF4-FFF2-40B4-BE49-F238E27FC236}">
                <a16:creationId xmlns:a16="http://schemas.microsoft.com/office/drawing/2014/main" id="{17C132E8-6673-B549-A9BD-0F0CE52EDACC}"/>
              </a:ext>
            </a:extLst>
          </p:cNvPr>
          <p:cNvSpPr txBox="1"/>
          <p:nvPr/>
        </p:nvSpPr>
        <p:spPr>
          <a:xfrm>
            <a:off x="150417" y="668834"/>
            <a:ext cx="11065270" cy="878278"/>
          </a:xfrm>
          <a:prstGeom prst="rect">
            <a:avLst/>
          </a:prstGeom>
          <a:solidFill>
            <a:schemeClr val="accent2">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marL="228600" algn="l" defTabSz="914400" hangingPunct="1">
              <a:lnSpc>
                <a:spcPct val="90000"/>
              </a:lnSpc>
              <a:spcBef>
                <a:spcPts val="400"/>
              </a:spcBef>
              <a:defRPr sz="1800">
                <a:uFill>
                  <a:solidFill>
                    <a:srgbClr val="99403D"/>
                  </a:solidFill>
                </a:uFill>
                <a:latin typeface="Calibri"/>
                <a:ea typeface="Calibri"/>
                <a:cs typeface="Calibri"/>
                <a:sym typeface="Calibri"/>
              </a:defRPr>
            </a:pPr>
            <a:endParaRPr lang="pt-BR" sz="2000" b="1" kern="1200" dirty="0">
              <a:solidFill>
                <a:schemeClr val="tx1"/>
              </a:solidFill>
              <a:latin typeface="+mn-lt"/>
              <a:ea typeface="+mn-ea"/>
              <a:cs typeface="+mn-cs"/>
            </a:endParaRPr>
          </a:p>
          <a:p>
            <a:pPr marL="571500" indent="-342900" algn="l" defTabSz="914400" hangingPunct="1">
              <a:lnSpc>
                <a:spcPct val="90000"/>
              </a:lnSpc>
              <a:spcBef>
                <a:spcPts val="400"/>
              </a:spcBef>
              <a:buAutoNum type="arabicPeriod"/>
              <a:defRPr sz="1800">
                <a:uFill>
                  <a:solidFill>
                    <a:srgbClr val="99403D"/>
                  </a:solidFill>
                </a:uFill>
                <a:latin typeface="Calibri"/>
                <a:ea typeface="Calibri"/>
                <a:cs typeface="Calibri"/>
                <a:sym typeface="Calibri"/>
              </a:defRPr>
            </a:pPr>
            <a:r>
              <a:rPr lang="pt-BR" sz="2800" b="1" kern="1200" dirty="0">
                <a:solidFill>
                  <a:schemeClr val="tx1"/>
                </a:solidFill>
                <a:latin typeface="+mn-lt"/>
                <a:ea typeface="+mn-ea"/>
                <a:cs typeface="+mn-cs"/>
              </a:rPr>
              <a:t>Diagnóstico das doenças infecciosas – Os tipos de Análises</a:t>
            </a:r>
          </a:p>
        </p:txBody>
      </p:sp>
    </p:spTree>
    <p:extLst>
      <p:ext uri="{BB962C8B-B14F-4D97-AF65-F5344CB8AC3E}">
        <p14:creationId xmlns:p14="http://schemas.microsoft.com/office/powerpoint/2010/main" val="211531410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a:extLst>
              <a:ext uri="{FF2B5EF4-FFF2-40B4-BE49-F238E27FC236}">
                <a16:creationId xmlns:a16="http://schemas.microsoft.com/office/drawing/2014/main" id="{D4BDB050-BFF5-5840-8A44-50290B8DDC3B}"/>
              </a:ext>
            </a:extLst>
          </p:cNvPr>
          <p:cNvSpPr txBox="1">
            <a:spLocks noChangeArrowheads="1"/>
          </p:cNvSpPr>
          <p:nvPr/>
        </p:nvSpPr>
        <p:spPr bwMode="auto">
          <a:xfrm>
            <a:off x="280578" y="513"/>
            <a:ext cx="11702272" cy="1628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0623"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5676">
                <a:solidFill>
                  <a:srgbClr val="000000"/>
                </a:solidFill>
              </a:rPr>
              <a:t>Diagnóstico das infecções</a:t>
            </a:r>
            <a:endParaRPr lang="pt-BR" altLang="en-US" sz="3200">
              <a:solidFill>
                <a:srgbClr val="000000"/>
              </a:solidFill>
            </a:endParaRPr>
          </a:p>
        </p:txBody>
      </p:sp>
      <p:sp>
        <p:nvSpPr>
          <p:cNvPr id="5123" name="Text Box 2">
            <a:extLst>
              <a:ext uri="{FF2B5EF4-FFF2-40B4-BE49-F238E27FC236}">
                <a16:creationId xmlns:a16="http://schemas.microsoft.com/office/drawing/2014/main" id="{0BB60C04-BD32-F946-B374-0283A602B463}"/>
              </a:ext>
            </a:extLst>
          </p:cNvPr>
          <p:cNvSpPr txBox="1">
            <a:spLocks noChangeArrowheads="1"/>
          </p:cNvSpPr>
          <p:nvPr/>
        </p:nvSpPr>
        <p:spPr bwMode="auto">
          <a:xfrm>
            <a:off x="38134" y="1275907"/>
            <a:ext cx="9680406" cy="8272130"/>
          </a:xfrm>
          <a:prstGeom prst="rect">
            <a:avLst/>
          </a:prstGeom>
          <a:solidFill>
            <a:srgbClr val="66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6107" tIns="78488" rIns="116107" bIns="58054"/>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b="1">
                <a:solidFill>
                  <a:srgbClr val="000000"/>
                </a:solidFill>
              </a:rPr>
              <a:t>Importância:</a:t>
            </a:r>
          </a:p>
          <a:p>
            <a:pPr eaLnBrk="1">
              <a:buClrTx/>
              <a:buFontTx/>
              <a:buNone/>
            </a:pPr>
            <a:endParaRPr lang="pt-BR" altLang="en-US">
              <a:solidFill>
                <a:srgbClr val="000000"/>
              </a:solidFill>
            </a:endParaRPr>
          </a:p>
          <a:p>
            <a:pPr algn="just" eaLnBrk="1">
              <a:buClrTx/>
              <a:buFontTx/>
              <a:buNone/>
            </a:pPr>
            <a:r>
              <a:rPr lang="pt-BR" altLang="en-US">
                <a:solidFill>
                  <a:srgbClr val="000000"/>
                </a:solidFill>
              </a:rPr>
              <a:t>O diagnóstico precoce de uma </a:t>
            </a:r>
            <a:r>
              <a:rPr lang="pt-BR" altLang="en-US" b="1">
                <a:solidFill>
                  <a:srgbClr val="000000"/>
                </a:solidFill>
              </a:rPr>
              <a:t>infecção bacteriana </a:t>
            </a:r>
            <a:r>
              <a:rPr lang="pt-BR" altLang="en-US">
                <a:solidFill>
                  <a:srgbClr val="000000"/>
                </a:solidFill>
              </a:rPr>
              <a:t>é fundamental para assegurar o seu tratamento imediato. Uma infecção bacteriana é por vezes difícil de distinguir de uma </a:t>
            </a:r>
            <a:r>
              <a:rPr lang="pt-BR" altLang="en-US" b="1">
                <a:solidFill>
                  <a:srgbClr val="000000"/>
                </a:solidFill>
              </a:rPr>
              <a:t>infecção viral</a:t>
            </a:r>
            <a:r>
              <a:rPr lang="pt-BR" altLang="en-US">
                <a:solidFill>
                  <a:srgbClr val="000000"/>
                </a:solidFill>
              </a:rPr>
              <a:t>. Contudo, regra geral, as infecções bacterianas têm tendência para provocar mais febre (por vezes atingem os 41ºC) e provocam um aumento maior do número de glóbulos brancos.</a:t>
            </a:r>
          </a:p>
          <a:p>
            <a:pPr eaLnBrk="1">
              <a:buClrTx/>
              <a:buFontTx/>
              <a:buNone/>
            </a:pPr>
            <a:endParaRPr lang="pt-BR" altLang="en-US">
              <a:solidFill>
                <a:srgbClr val="000000"/>
              </a:solidFill>
            </a:endParaRPr>
          </a:p>
          <a:p>
            <a:pPr algn="just" eaLnBrk="1">
              <a:buClrTx/>
              <a:buFontTx/>
              <a:buNone/>
            </a:pPr>
            <a:r>
              <a:rPr lang="pt-BR" altLang="en-US">
                <a:solidFill>
                  <a:srgbClr val="000000"/>
                </a:solidFill>
              </a:rPr>
              <a:t>Para o isolamento e identificação de bactérias patogênicas podem ser </a:t>
            </a:r>
            <a:r>
              <a:rPr lang="pt-BR" altLang="en-US" b="1">
                <a:solidFill>
                  <a:srgbClr val="000000"/>
                </a:solidFill>
              </a:rPr>
              <a:t>coletadas amostras </a:t>
            </a:r>
            <a:r>
              <a:rPr lang="pt-BR" altLang="en-US">
                <a:solidFill>
                  <a:srgbClr val="000000"/>
                </a:solidFill>
              </a:rPr>
              <a:t>diretamente de: </a:t>
            </a:r>
            <a:r>
              <a:rPr lang="pt-BR" altLang="en-US" b="1">
                <a:solidFill>
                  <a:srgbClr val="000000"/>
                </a:solidFill>
              </a:rPr>
              <a:t>sangue</a:t>
            </a:r>
            <a:r>
              <a:rPr lang="pt-BR" altLang="en-US">
                <a:solidFill>
                  <a:srgbClr val="000000"/>
                </a:solidFill>
              </a:rPr>
              <a:t>, </a:t>
            </a:r>
            <a:r>
              <a:rPr lang="pt-BR" altLang="en-US" b="1">
                <a:solidFill>
                  <a:srgbClr val="000000"/>
                </a:solidFill>
              </a:rPr>
              <a:t>expectoração</a:t>
            </a:r>
            <a:r>
              <a:rPr lang="pt-BR" altLang="en-US">
                <a:solidFill>
                  <a:srgbClr val="000000"/>
                </a:solidFill>
              </a:rPr>
              <a:t>, </a:t>
            </a:r>
            <a:r>
              <a:rPr lang="pt-BR" altLang="en-US" b="1">
                <a:solidFill>
                  <a:srgbClr val="000000"/>
                </a:solidFill>
              </a:rPr>
              <a:t>urina</a:t>
            </a:r>
            <a:r>
              <a:rPr lang="pt-BR" altLang="en-US">
                <a:solidFill>
                  <a:srgbClr val="000000"/>
                </a:solidFill>
              </a:rPr>
              <a:t>, </a:t>
            </a:r>
            <a:r>
              <a:rPr lang="pt-BR" altLang="en-US" b="1">
                <a:solidFill>
                  <a:srgbClr val="000000"/>
                </a:solidFill>
              </a:rPr>
              <a:t>fezes</a:t>
            </a:r>
            <a:r>
              <a:rPr lang="pt-BR" altLang="en-US">
                <a:solidFill>
                  <a:srgbClr val="000000"/>
                </a:solidFill>
              </a:rPr>
              <a:t>, </a:t>
            </a:r>
            <a:r>
              <a:rPr lang="pt-BR" altLang="en-US" b="1">
                <a:solidFill>
                  <a:srgbClr val="000000"/>
                </a:solidFill>
              </a:rPr>
              <a:t>muco</a:t>
            </a:r>
            <a:r>
              <a:rPr lang="pt-BR" altLang="en-US">
                <a:solidFill>
                  <a:srgbClr val="000000"/>
                </a:solidFill>
              </a:rPr>
              <a:t>, </a:t>
            </a:r>
            <a:r>
              <a:rPr lang="pt-BR" altLang="en-US" b="1">
                <a:solidFill>
                  <a:srgbClr val="000000"/>
                </a:solidFill>
              </a:rPr>
              <a:t>pus</a:t>
            </a:r>
            <a:r>
              <a:rPr lang="pt-BR" altLang="en-US">
                <a:solidFill>
                  <a:srgbClr val="000000"/>
                </a:solidFill>
              </a:rPr>
              <a:t>, </a:t>
            </a:r>
            <a:r>
              <a:rPr lang="pt-BR" altLang="en-US" b="1">
                <a:solidFill>
                  <a:srgbClr val="000000"/>
                </a:solidFill>
              </a:rPr>
              <a:t>secreções</a:t>
            </a:r>
            <a:r>
              <a:rPr lang="pt-BR" altLang="en-US">
                <a:solidFill>
                  <a:srgbClr val="000000"/>
                </a:solidFill>
              </a:rPr>
              <a:t> da parte anatômica afetada. </a:t>
            </a:r>
          </a:p>
          <a:p>
            <a:pPr algn="just" eaLnBrk="1">
              <a:buClrTx/>
              <a:buFontTx/>
              <a:buNone/>
            </a:pPr>
            <a:endParaRPr lang="pt-BR" altLang="en-US">
              <a:solidFill>
                <a:srgbClr val="000000"/>
              </a:solidFill>
            </a:endParaRPr>
          </a:p>
          <a:p>
            <a:pPr algn="just" eaLnBrk="1">
              <a:buClrTx/>
              <a:buFontTx/>
              <a:buNone/>
            </a:pPr>
            <a:r>
              <a:rPr lang="pt-BR" altLang="en-US">
                <a:solidFill>
                  <a:srgbClr val="000000"/>
                </a:solidFill>
              </a:rPr>
              <a:t>Se uma </a:t>
            </a:r>
            <a:r>
              <a:rPr lang="pt-BR" altLang="en-US" b="1">
                <a:solidFill>
                  <a:srgbClr val="000000"/>
                </a:solidFill>
              </a:rPr>
              <a:t>infecção pulmonar </a:t>
            </a:r>
            <a:r>
              <a:rPr lang="pt-BR" altLang="en-US">
                <a:solidFill>
                  <a:srgbClr val="000000"/>
                </a:solidFill>
              </a:rPr>
              <a:t>é suspeita, o médico pode pedir um raio-</a:t>
            </a:r>
            <a:r>
              <a:rPr lang="pt-BR" altLang="en-US" err="1">
                <a:solidFill>
                  <a:srgbClr val="000000"/>
                </a:solidFill>
              </a:rPr>
              <a:t>X</a:t>
            </a:r>
            <a:r>
              <a:rPr lang="pt-BR" altLang="en-US">
                <a:solidFill>
                  <a:srgbClr val="000000"/>
                </a:solidFill>
              </a:rPr>
              <a:t> ou fazer uma </a:t>
            </a:r>
            <a:r>
              <a:rPr lang="pt-BR" altLang="en-US" b="1">
                <a:solidFill>
                  <a:srgbClr val="000000"/>
                </a:solidFill>
              </a:rPr>
              <a:t>biopsia,</a:t>
            </a:r>
            <a:r>
              <a:rPr lang="pt-BR" altLang="en-US">
                <a:solidFill>
                  <a:srgbClr val="000000"/>
                </a:solidFill>
              </a:rPr>
              <a:t> retirada de células de uma área infectada para ser examinada. </a:t>
            </a:r>
          </a:p>
          <a:p>
            <a:pPr algn="just" eaLnBrk="1">
              <a:buClrTx/>
              <a:buFontTx/>
              <a:buNone/>
            </a:pPr>
            <a:endParaRPr lang="pt-BR" altLang="en-US">
              <a:solidFill>
                <a:srgbClr val="000000"/>
              </a:solidFill>
            </a:endParaRPr>
          </a:p>
          <a:p>
            <a:pPr algn="just" eaLnBrk="1">
              <a:buClrTx/>
              <a:buFontTx/>
              <a:buNone/>
            </a:pPr>
            <a:r>
              <a:rPr lang="pt-BR" altLang="en-US">
                <a:solidFill>
                  <a:srgbClr val="000000"/>
                </a:solidFill>
              </a:rPr>
              <a:t>Se houver </a:t>
            </a:r>
            <a:r>
              <a:rPr lang="pt-BR" altLang="en-US" b="1">
                <a:solidFill>
                  <a:srgbClr val="000000"/>
                </a:solidFill>
              </a:rPr>
              <a:t>suspeita de meningite</a:t>
            </a:r>
            <a:r>
              <a:rPr lang="pt-BR" altLang="en-US">
                <a:solidFill>
                  <a:srgbClr val="000000"/>
                </a:solidFill>
              </a:rPr>
              <a:t>, pode ser feita </a:t>
            </a:r>
            <a:r>
              <a:rPr lang="pt-BR" altLang="en-US" b="1">
                <a:solidFill>
                  <a:srgbClr val="000000"/>
                </a:solidFill>
              </a:rPr>
              <a:t>punção lombar</a:t>
            </a:r>
            <a:r>
              <a:rPr lang="pt-BR" altLang="en-US">
                <a:solidFill>
                  <a:srgbClr val="000000"/>
                </a:solidFill>
              </a:rPr>
              <a:t>, utilizando uma agulha para obter uma amostra do </a:t>
            </a:r>
            <a:r>
              <a:rPr lang="pt-BR" altLang="en-US" b="1">
                <a:solidFill>
                  <a:srgbClr val="000000"/>
                </a:solidFill>
              </a:rPr>
              <a:t>fluido espinhal </a:t>
            </a:r>
            <a:r>
              <a:rPr lang="pt-BR" altLang="en-US">
                <a:solidFill>
                  <a:srgbClr val="000000"/>
                </a:solidFill>
              </a:rPr>
              <a:t>para teste.</a:t>
            </a:r>
          </a:p>
          <a:p>
            <a:pPr algn="just" eaLnBrk="1">
              <a:buClrTx/>
              <a:buFontTx/>
              <a:buNone/>
            </a:pPr>
            <a:endParaRPr lang="pt-BR" altLang="en-US">
              <a:solidFill>
                <a:srgbClr val="000000"/>
              </a:solidFill>
            </a:endParaRPr>
          </a:p>
          <a:p>
            <a:pPr algn="just" eaLnBrk="1">
              <a:buClrTx/>
              <a:buFontTx/>
              <a:buNone/>
            </a:pPr>
            <a:r>
              <a:rPr lang="pt-BR" altLang="en-US">
                <a:solidFill>
                  <a:srgbClr val="000000"/>
                </a:solidFill>
              </a:rPr>
              <a:t>Se houver suspeita de </a:t>
            </a:r>
            <a:r>
              <a:rPr lang="pt-BR" altLang="en-US" b="1">
                <a:solidFill>
                  <a:srgbClr val="000000"/>
                </a:solidFill>
              </a:rPr>
              <a:t>hanseníase (lepra) </a:t>
            </a:r>
            <a:r>
              <a:rPr lang="pt-BR" altLang="en-US">
                <a:solidFill>
                  <a:srgbClr val="000000"/>
                </a:solidFill>
              </a:rPr>
              <a:t>material do lóbulo da orelha poderá ser coletado, e após coloração submetido a </a:t>
            </a:r>
            <a:r>
              <a:rPr lang="pt-BR" altLang="en-US" b="1">
                <a:solidFill>
                  <a:srgbClr val="000000"/>
                </a:solidFill>
              </a:rPr>
              <a:t>exame microscópico </a:t>
            </a:r>
            <a:r>
              <a:rPr lang="pt-BR" altLang="en-US">
                <a:solidFill>
                  <a:srgbClr val="000000"/>
                </a:solidFill>
              </a:rPr>
              <a:t>(ver adiante).</a:t>
            </a:r>
          </a:p>
        </p:txBody>
      </p:sp>
      <p:sp>
        <p:nvSpPr>
          <p:cNvPr id="5124" name="Text Box 3">
            <a:extLst>
              <a:ext uri="{FF2B5EF4-FFF2-40B4-BE49-F238E27FC236}">
                <a16:creationId xmlns:a16="http://schemas.microsoft.com/office/drawing/2014/main" id="{15FE065A-7159-A342-99F8-03F4D3CD793A}"/>
              </a:ext>
            </a:extLst>
          </p:cNvPr>
          <p:cNvSpPr txBox="1">
            <a:spLocks noChangeArrowheads="1"/>
          </p:cNvSpPr>
          <p:nvPr/>
        </p:nvSpPr>
        <p:spPr bwMode="auto">
          <a:xfrm>
            <a:off x="4644865" y="2880001"/>
            <a:ext cx="233472" cy="446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sz="3096"/>
          </a:p>
        </p:txBody>
      </p:sp>
      <p:sp>
        <p:nvSpPr>
          <p:cNvPr id="6" name="Text Box 2">
            <a:extLst>
              <a:ext uri="{FF2B5EF4-FFF2-40B4-BE49-F238E27FC236}">
                <a16:creationId xmlns:a16="http://schemas.microsoft.com/office/drawing/2014/main" id="{3D75EC91-C38D-194A-9382-2CE2C959A241}"/>
              </a:ext>
            </a:extLst>
          </p:cNvPr>
          <p:cNvSpPr txBox="1">
            <a:spLocks noChangeArrowheads="1"/>
          </p:cNvSpPr>
          <p:nvPr/>
        </p:nvSpPr>
        <p:spPr bwMode="auto">
          <a:xfrm>
            <a:off x="9960984" y="1278981"/>
            <a:ext cx="2884342" cy="8113238"/>
          </a:xfrm>
          <a:prstGeom prst="rect">
            <a:avLst/>
          </a:prstGeom>
          <a:solidFill>
            <a:srgbClr val="66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6107" tIns="78488" rIns="116107" bIns="58054"/>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b="1">
                <a:solidFill>
                  <a:srgbClr val="000000"/>
                </a:solidFill>
              </a:rPr>
              <a:t>Comunicação entre Médico e Laboratório:</a:t>
            </a:r>
          </a:p>
          <a:p>
            <a:pPr eaLnBrk="1">
              <a:buClrTx/>
              <a:buFontTx/>
              <a:buNone/>
            </a:pPr>
            <a:endParaRPr lang="pt-BR" altLang="en-US">
              <a:solidFill>
                <a:srgbClr val="000000"/>
              </a:solidFill>
            </a:endParaRPr>
          </a:p>
          <a:p>
            <a:pPr algn="just" eaLnBrk="1">
              <a:buClrTx/>
              <a:buFontTx/>
              <a:buNone/>
            </a:pPr>
            <a:r>
              <a:rPr lang="pt-BR" altLang="en-US">
                <a:solidFill>
                  <a:srgbClr val="000000"/>
                </a:solidFill>
              </a:rPr>
              <a:t>- O diagnóstico pode levar dias ou até semanas. Assim, o médico deve notificar o diagnóstico presuntivo (tipo de infecção ou agente infeccioso suspeito)</a:t>
            </a:r>
          </a:p>
          <a:p>
            <a:pPr algn="just" eaLnBrk="1">
              <a:buClrTx/>
              <a:buFontTx/>
              <a:buNone/>
            </a:pPr>
            <a:r>
              <a:rPr lang="pt-BR" altLang="en-US">
                <a:solidFill>
                  <a:srgbClr val="000000"/>
                </a:solidFill>
              </a:rPr>
              <a:t> </a:t>
            </a:r>
          </a:p>
          <a:p>
            <a:pPr algn="just" eaLnBrk="1">
              <a:buClrTx/>
              <a:buFontTx/>
              <a:buNone/>
            </a:pPr>
            <a:endParaRPr lang="pt-BR" altLang="en-US">
              <a:solidFill>
                <a:srgbClr val="000000"/>
              </a:solidFill>
            </a:endParaRPr>
          </a:p>
          <a:p>
            <a:pPr algn="just" eaLnBrk="1">
              <a:buClrTx/>
              <a:buFontTx/>
              <a:buNone/>
            </a:pPr>
            <a:r>
              <a:rPr lang="pt-BR" altLang="en-US">
                <a:solidFill>
                  <a:srgbClr val="000000"/>
                </a:solidFill>
              </a:rPr>
              <a:t>- As amostras devem ser adequadamente rotuladas (dados clínicos, nome paciente, nome do médico)</a:t>
            </a:r>
          </a:p>
        </p:txBody>
      </p:sp>
    </p:spTree>
    <p:extLst>
      <p:ext uri="{BB962C8B-B14F-4D97-AF65-F5344CB8AC3E}">
        <p14:creationId xmlns:p14="http://schemas.microsoft.com/office/powerpoint/2010/main" val="30773665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a:extLst>
              <a:ext uri="{FF2B5EF4-FFF2-40B4-BE49-F238E27FC236}">
                <a16:creationId xmlns:a16="http://schemas.microsoft.com/office/drawing/2014/main" id="{087039AA-FFD4-9443-8F3C-B8EDDFDEE84B}"/>
              </a:ext>
            </a:extLst>
          </p:cNvPr>
          <p:cNvSpPr txBox="1">
            <a:spLocks noChangeArrowheads="1"/>
          </p:cNvSpPr>
          <p:nvPr/>
        </p:nvSpPr>
        <p:spPr bwMode="auto">
          <a:xfrm>
            <a:off x="-1063001" y="76200"/>
            <a:ext cx="7664729"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pt-BR" altLang="en-US" sz="6192">
                <a:solidFill>
                  <a:srgbClr val="000000"/>
                </a:solidFill>
              </a:rPr>
              <a:t>Diagnóstico </a:t>
            </a:r>
          </a:p>
        </p:txBody>
      </p:sp>
      <p:sp>
        <p:nvSpPr>
          <p:cNvPr id="6146" name="Text Box 2">
            <a:extLst>
              <a:ext uri="{FF2B5EF4-FFF2-40B4-BE49-F238E27FC236}">
                <a16:creationId xmlns:a16="http://schemas.microsoft.com/office/drawing/2014/main" id="{4921DEC9-D749-B341-93A9-1D8B0D276A4A}"/>
              </a:ext>
            </a:extLst>
          </p:cNvPr>
          <p:cNvSpPr txBox="1">
            <a:spLocks noChangeArrowheads="1"/>
          </p:cNvSpPr>
          <p:nvPr/>
        </p:nvSpPr>
        <p:spPr bwMode="auto">
          <a:xfrm>
            <a:off x="221184" y="1320324"/>
            <a:ext cx="12429314" cy="8123160"/>
          </a:xfrm>
          <a:prstGeom prst="rect">
            <a:avLst/>
          </a:prstGeom>
          <a:solidFill>
            <a:srgbClr val="FFFF99"/>
          </a:solidFill>
          <a:ln>
            <a:noFill/>
          </a:ln>
          <a:effectLst/>
        </p:spPr>
        <p:txBody>
          <a:bodyPr lIns="0" tIns="36690" rIns="0" bIns="0"/>
          <a:lstStyle>
            <a:lvl1pPr marL="430213" indent="-315913">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 pos="9144000" algn="l"/>
              </a:tabLst>
              <a:defRPr>
                <a:solidFill>
                  <a:srgbClr val="FFFFFF"/>
                </a:solidFill>
                <a:latin typeface="Arial" panose="020B0604020202020204" pitchFamily="34" charset="0"/>
                <a:ea typeface="Microsoft YaHei" panose="020B0503020204020204" pitchFamily="34" charset="-122"/>
              </a:defRPr>
            </a:lvl1pPr>
            <a:lvl2pP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 pos="9144000" algn="l"/>
              </a:tabLst>
              <a:defRPr>
                <a:solidFill>
                  <a:srgbClr val="FFFFFF"/>
                </a:solidFill>
                <a:latin typeface="Arial" panose="020B0604020202020204" pitchFamily="34" charset="0"/>
                <a:ea typeface="Microsoft YaHei" panose="020B0503020204020204" pitchFamily="34" charset="-122"/>
              </a:defRPr>
            </a:lvl2pPr>
            <a:lvl3pP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 pos="9144000" algn="l"/>
              </a:tabLst>
              <a:defRPr>
                <a:solidFill>
                  <a:srgbClr val="FFFFFF"/>
                </a:solidFill>
                <a:latin typeface="Arial" panose="020B0604020202020204" pitchFamily="34" charset="0"/>
                <a:ea typeface="Microsoft YaHei" panose="020B0503020204020204" pitchFamily="34" charset="-122"/>
              </a:defRPr>
            </a:lvl3pPr>
            <a:lvl4pP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 pos="9144000" algn="l"/>
              </a:tabLst>
              <a:defRPr>
                <a:solidFill>
                  <a:srgbClr val="FFFFFF"/>
                </a:solidFill>
                <a:latin typeface="Arial" panose="020B0604020202020204" pitchFamily="34" charset="0"/>
                <a:ea typeface="Microsoft YaHei" panose="020B0503020204020204" pitchFamily="34" charset="-122"/>
              </a:defRPr>
            </a:lvl4pPr>
            <a:lvl5pP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 pos="91440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 pos="91440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 pos="91440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 pos="91440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 pos="9144000" algn="l"/>
              </a:tabLst>
              <a:defRPr>
                <a:solidFill>
                  <a:srgbClr val="FFFFFF"/>
                </a:solidFill>
                <a:latin typeface="Arial" panose="020B0604020202020204" pitchFamily="34" charset="0"/>
                <a:ea typeface="Microsoft YaHei" panose="020B0503020204020204" pitchFamily="34" charset="-122"/>
              </a:defRPr>
            </a:lvl9pPr>
          </a:lstStyle>
          <a:p>
            <a:pPr marL="114300" indent="0" algn="l">
              <a:lnSpc>
                <a:spcPct val="93000"/>
              </a:lnSpc>
              <a:spcBef>
                <a:spcPts val="1838"/>
              </a:spcBef>
              <a:buSzPct val="45000"/>
              <a:defRPr/>
            </a:pPr>
            <a:r>
              <a:rPr lang="pt-BR" altLang="en-US" sz="2800" b="1" dirty="0">
                <a:solidFill>
                  <a:srgbClr val="0432FF"/>
                </a:solidFill>
              </a:rPr>
              <a:t>1. </a:t>
            </a:r>
            <a:r>
              <a:rPr lang="pt-BR" altLang="en-US" sz="3200" b="1" dirty="0">
                <a:solidFill>
                  <a:srgbClr val="0432FF"/>
                </a:solidFill>
              </a:rPr>
              <a:t>Coleta de Amostra</a:t>
            </a:r>
            <a:r>
              <a:rPr lang="pt-BR" altLang="en-US" sz="2800" b="1" dirty="0">
                <a:solidFill>
                  <a:srgbClr val="000000"/>
                </a:solidFill>
              </a:rPr>
              <a:t>:</a:t>
            </a:r>
          </a:p>
          <a:p>
            <a:pPr marL="628650" indent="-514350" algn="l">
              <a:lnSpc>
                <a:spcPct val="93000"/>
              </a:lnSpc>
              <a:spcBef>
                <a:spcPts val="1838"/>
              </a:spcBef>
              <a:buSzPct val="45000"/>
              <a:buAutoNum type="arabicPeriod"/>
              <a:defRPr/>
            </a:pPr>
            <a:endParaRPr lang="pt-BR" altLang="en-US" sz="800" b="1" dirty="0">
              <a:solidFill>
                <a:srgbClr val="000000"/>
              </a:solidFill>
            </a:endParaRPr>
          </a:p>
          <a:p>
            <a:pPr marL="552969" indent="-409607" algn="l">
              <a:lnSpc>
                <a:spcPct val="93000"/>
              </a:lnSpc>
              <a:spcAft>
                <a:spcPts val="1548"/>
              </a:spcAft>
              <a:buClr>
                <a:srgbClr val="000000"/>
              </a:buClr>
              <a:buSzPct val="45000"/>
              <a:buFont typeface="Wingdings" pitchFamily="2" charset="2"/>
              <a:buChar char=""/>
              <a:defRPr/>
            </a:pPr>
            <a:r>
              <a:rPr lang="pt-BR" altLang="en-US" dirty="0">
                <a:solidFill>
                  <a:srgbClr val="000000"/>
                </a:solidFill>
              </a:rPr>
              <a:t>Utilizar apenas equipamentos esterilizados e procedimentos que evitem contaminação</a:t>
            </a:r>
          </a:p>
          <a:p>
            <a:pPr marL="552969" indent="-409607" algn="l">
              <a:lnSpc>
                <a:spcPct val="93000"/>
              </a:lnSpc>
              <a:spcAft>
                <a:spcPts val="1548"/>
              </a:spcAft>
              <a:buClr>
                <a:srgbClr val="000000"/>
              </a:buClr>
              <a:buSzPct val="45000"/>
              <a:buFont typeface="Wingdings" pitchFamily="2" charset="2"/>
              <a:buChar char=""/>
              <a:defRPr/>
            </a:pPr>
            <a:r>
              <a:rPr lang="pt-BR" altLang="en-US" dirty="0">
                <a:solidFill>
                  <a:srgbClr val="000000"/>
                </a:solidFill>
              </a:rPr>
              <a:t>Quantidade deve ser adequada</a:t>
            </a:r>
          </a:p>
          <a:p>
            <a:pPr marL="552969" indent="-409607" algn="l">
              <a:lnSpc>
                <a:spcPct val="93000"/>
              </a:lnSpc>
              <a:spcAft>
                <a:spcPts val="1548"/>
              </a:spcAft>
              <a:buClr>
                <a:srgbClr val="000000"/>
              </a:buClr>
              <a:buSzPct val="45000"/>
              <a:buFont typeface="Wingdings" pitchFamily="2" charset="2"/>
              <a:buChar char=""/>
              <a:defRPr/>
            </a:pPr>
            <a:r>
              <a:rPr lang="pt-BR" altLang="en-US" dirty="0">
                <a:solidFill>
                  <a:srgbClr val="000000"/>
                </a:solidFill>
              </a:rPr>
              <a:t>Deve ser realizada ANTES do inicio de </a:t>
            </a:r>
            <a:r>
              <a:rPr lang="pt-BR" altLang="en-US" dirty="0" err="1">
                <a:solidFill>
                  <a:srgbClr val="000000"/>
                </a:solidFill>
              </a:rPr>
              <a:t>antibiótico-terapia</a:t>
            </a:r>
            <a:endParaRPr lang="pt-BR" altLang="en-US" dirty="0">
              <a:solidFill>
                <a:srgbClr val="000000"/>
              </a:solidFill>
            </a:endParaRPr>
          </a:p>
          <a:p>
            <a:pPr marL="552969" indent="-409607" algn="l">
              <a:lnSpc>
                <a:spcPct val="93000"/>
              </a:lnSpc>
              <a:spcAft>
                <a:spcPts val="1548"/>
              </a:spcAft>
              <a:buClr>
                <a:srgbClr val="000000"/>
              </a:buClr>
              <a:buSzPct val="45000"/>
              <a:buFont typeface="Wingdings" pitchFamily="2" charset="2"/>
              <a:buChar char=""/>
              <a:defRPr/>
            </a:pPr>
            <a:r>
              <a:rPr lang="pt-BR" altLang="en-US" dirty="0">
                <a:solidFill>
                  <a:srgbClr val="000000"/>
                </a:solidFill>
              </a:rPr>
              <a:t>Amostra deve ser representativa do processo infeccioso, </a:t>
            </a:r>
            <a:r>
              <a:rPr lang="pt-BR" altLang="en-US" dirty="0" err="1">
                <a:solidFill>
                  <a:srgbClr val="000000"/>
                </a:solidFill>
              </a:rPr>
              <a:t>exs</a:t>
            </a:r>
            <a:r>
              <a:rPr lang="pt-BR" altLang="en-US" dirty="0">
                <a:solidFill>
                  <a:srgbClr val="000000"/>
                </a:solidFill>
              </a:rPr>
              <a:t>:</a:t>
            </a:r>
          </a:p>
          <a:p>
            <a:pPr algn="l">
              <a:lnSpc>
                <a:spcPct val="93000"/>
              </a:lnSpc>
              <a:spcAft>
                <a:spcPts val="1548"/>
              </a:spcAft>
              <a:buSzPct val="45000"/>
              <a:defRPr/>
            </a:pPr>
            <a:r>
              <a:rPr lang="pt-BR" altLang="en-US" dirty="0">
                <a:solidFill>
                  <a:srgbClr val="000000"/>
                </a:solidFill>
              </a:rPr>
              <a:t>      - Escarro – e não saliva</a:t>
            </a:r>
          </a:p>
          <a:p>
            <a:pPr algn="l">
              <a:lnSpc>
                <a:spcPct val="93000"/>
              </a:lnSpc>
              <a:spcAft>
                <a:spcPts val="1548"/>
              </a:spcAft>
              <a:buSzPct val="45000"/>
              <a:defRPr/>
            </a:pPr>
            <a:r>
              <a:rPr lang="pt-BR" altLang="en-US" dirty="0">
                <a:solidFill>
                  <a:srgbClr val="000000"/>
                </a:solidFill>
              </a:rPr>
              <a:t>      - pus da lesão – e não do trato fistuloso</a:t>
            </a:r>
          </a:p>
          <a:p>
            <a:pPr algn="l">
              <a:lnSpc>
                <a:spcPct val="93000"/>
              </a:lnSpc>
              <a:spcAft>
                <a:spcPts val="1548"/>
              </a:spcAft>
              <a:buSzPct val="45000"/>
              <a:defRPr/>
            </a:pPr>
            <a:r>
              <a:rPr lang="pt-BR" altLang="en-US" dirty="0">
                <a:solidFill>
                  <a:srgbClr val="000000"/>
                </a:solidFill>
              </a:rPr>
              <a:t>      - swab da porção profunda da ferida – e não da superfície</a:t>
            </a:r>
          </a:p>
          <a:p>
            <a:pPr marL="552969" indent="-409607" algn="l">
              <a:lnSpc>
                <a:spcPct val="93000"/>
              </a:lnSpc>
              <a:spcAft>
                <a:spcPts val="1548"/>
              </a:spcAft>
              <a:buClr>
                <a:srgbClr val="000000"/>
              </a:buClr>
              <a:buSzPct val="45000"/>
              <a:buFont typeface="Wingdings" pitchFamily="2" charset="2"/>
              <a:buChar char=""/>
              <a:defRPr/>
            </a:pPr>
            <a:r>
              <a:rPr lang="pt-BR" altLang="en-US" dirty="0">
                <a:solidFill>
                  <a:srgbClr val="000000"/>
                </a:solidFill>
              </a:rPr>
              <a:t>A amostra deve ser levada o mais rápido possível para o </a:t>
            </a:r>
            <a:r>
              <a:rPr lang="pt-BR" altLang="en-US" dirty="0" err="1">
                <a:solidFill>
                  <a:srgbClr val="000000"/>
                </a:solidFill>
              </a:rPr>
              <a:t>lab</a:t>
            </a:r>
            <a:r>
              <a:rPr lang="pt-BR" altLang="en-US" dirty="0">
                <a:solidFill>
                  <a:srgbClr val="000000"/>
                </a:solidFill>
              </a:rPr>
              <a:t> analises, podendo ser utilizado meios especiais de transporte</a:t>
            </a:r>
          </a:p>
          <a:p>
            <a:pPr marL="552969" indent="-409607" algn="l">
              <a:lnSpc>
                <a:spcPct val="93000"/>
              </a:lnSpc>
              <a:spcAft>
                <a:spcPts val="1548"/>
              </a:spcAft>
              <a:buClr>
                <a:srgbClr val="000000"/>
              </a:buClr>
              <a:buSzPct val="45000"/>
              <a:buFont typeface="Wingdings" pitchFamily="2" charset="2"/>
              <a:buChar char=""/>
              <a:defRPr/>
            </a:pPr>
            <a:r>
              <a:rPr lang="pt-BR" altLang="en-US" dirty="0">
                <a:solidFill>
                  <a:srgbClr val="000000"/>
                </a:solidFill>
              </a:rPr>
              <a:t>O tipo de amostra deve corresponder ao quadro clinico. Na ausência de sinais ou sintomas que indiquem a localização, deve ser coletados: Sangue, Urina, para cultura.</a:t>
            </a:r>
          </a:p>
          <a:p>
            <a:pPr marL="552969" indent="-409607" algn="l">
              <a:lnSpc>
                <a:spcPct val="93000"/>
              </a:lnSpc>
              <a:spcAft>
                <a:spcPts val="1548"/>
              </a:spcAft>
              <a:buClr>
                <a:srgbClr val="000000"/>
              </a:buClr>
              <a:buSzPct val="45000"/>
              <a:buFont typeface="Wingdings" pitchFamily="2" charset="2"/>
              <a:buChar char=""/>
              <a:defRPr/>
            </a:pPr>
            <a:r>
              <a:rPr lang="pt-BR" altLang="en-US" dirty="0">
                <a:solidFill>
                  <a:srgbClr val="000000"/>
                </a:solidFill>
              </a:rPr>
              <a:t>Deve ser considerado:</a:t>
            </a:r>
          </a:p>
          <a:p>
            <a:pPr algn="l">
              <a:lnSpc>
                <a:spcPct val="93000"/>
              </a:lnSpc>
              <a:spcAft>
                <a:spcPts val="1548"/>
              </a:spcAft>
              <a:buSzPct val="45000"/>
              <a:defRPr/>
            </a:pPr>
            <a:r>
              <a:rPr lang="pt-BR" altLang="en-US" dirty="0">
                <a:solidFill>
                  <a:srgbClr val="000000"/>
                </a:solidFill>
              </a:rPr>
              <a:t>     - </a:t>
            </a:r>
            <a:r>
              <a:rPr lang="pt-BR" altLang="en-US" dirty="0" err="1">
                <a:solidFill>
                  <a:srgbClr val="000000"/>
                </a:solidFill>
              </a:rPr>
              <a:t>Colela</a:t>
            </a:r>
            <a:r>
              <a:rPr lang="pt-BR" altLang="en-US" dirty="0">
                <a:solidFill>
                  <a:srgbClr val="000000"/>
                </a:solidFill>
              </a:rPr>
              <a:t> de sitio normalmente estéril (sangue, liquido cefalorraquidiano, liquido articular, cavidade pleural):   Qualquer achado é significativo</a:t>
            </a:r>
          </a:p>
          <a:p>
            <a:pPr algn="l">
              <a:lnSpc>
                <a:spcPct val="93000"/>
              </a:lnSpc>
              <a:spcAft>
                <a:spcPts val="1548"/>
              </a:spcAft>
              <a:buSzPct val="45000"/>
              <a:defRPr/>
            </a:pPr>
            <a:r>
              <a:rPr lang="pt-BR" altLang="en-US" dirty="0">
                <a:solidFill>
                  <a:srgbClr val="000000"/>
                </a:solidFill>
              </a:rPr>
              <a:t>    - Coleta de sitio com Microbiota normal do corpo humano: Considerar as alterações</a:t>
            </a:r>
          </a:p>
          <a:p>
            <a:pPr algn="l">
              <a:lnSpc>
                <a:spcPct val="93000"/>
              </a:lnSpc>
              <a:spcBef>
                <a:spcPts val="1838"/>
              </a:spcBef>
              <a:buSzPct val="45000"/>
              <a:defRPr/>
            </a:pPr>
            <a:endParaRPr lang="pt-BR" altLang="en-US" dirty="0">
              <a:solidFill>
                <a:srgbClr val="000000"/>
              </a:solidFill>
            </a:endParaRPr>
          </a:p>
          <a:p>
            <a:pPr algn="l">
              <a:lnSpc>
                <a:spcPct val="93000"/>
              </a:lnSpc>
              <a:spcBef>
                <a:spcPts val="1838"/>
              </a:spcBef>
              <a:buSzPct val="45000"/>
              <a:defRPr/>
            </a:pPr>
            <a:endParaRPr lang="pt-BR" altLang="en-US" dirty="0">
              <a:solidFill>
                <a:srgbClr val="000000"/>
              </a:solidFill>
            </a:endParaRPr>
          </a:p>
          <a:p>
            <a:pPr algn="l">
              <a:lnSpc>
                <a:spcPct val="93000"/>
              </a:lnSpc>
              <a:spcBef>
                <a:spcPts val="1838"/>
              </a:spcBef>
              <a:buSzPct val="45000"/>
              <a:defRPr/>
            </a:pPr>
            <a:endParaRPr lang="pt-BR" altLang="en-US" dirty="0">
              <a:solidFill>
                <a:srgbClr val="000000"/>
              </a:solidFill>
            </a:endParaRPr>
          </a:p>
        </p:txBody>
      </p:sp>
      <p:sp>
        <p:nvSpPr>
          <p:cNvPr id="9220" name="Rectangle 3">
            <a:extLst>
              <a:ext uri="{FF2B5EF4-FFF2-40B4-BE49-F238E27FC236}">
                <a16:creationId xmlns:a16="http://schemas.microsoft.com/office/drawing/2014/main" id="{DADA9B0E-51E2-7C42-9AA1-0485FD0B180E}"/>
              </a:ext>
            </a:extLst>
          </p:cNvPr>
          <p:cNvSpPr>
            <a:spLocks noChangeArrowheads="1"/>
          </p:cNvSpPr>
          <p:nvPr/>
        </p:nvSpPr>
        <p:spPr bwMode="auto">
          <a:xfrm>
            <a:off x="9950208" y="2643933"/>
            <a:ext cx="2508799" cy="1486848"/>
          </a:xfrm>
          <a:prstGeom prst="rect">
            <a:avLst/>
          </a:prstGeom>
          <a:solidFill>
            <a:srgbClr val="729FCF"/>
          </a:solidFill>
          <a:ln w="9360" cap="sq">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sz="3096"/>
          </a:p>
        </p:txBody>
      </p:sp>
      <p:sp>
        <p:nvSpPr>
          <p:cNvPr id="9221" name="Rectangle 4">
            <a:extLst>
              <a:ext uri="{FF2B5EF4-FFF2-40B4-BE49-F238E27FC236}">
                <a16:creationId xmlns:a16="http://schemas.microsoft.com/office/drawing/2014/main" id="{AC0EAE11-B0FD-F345-AA5B-01E46468AE27}"/>
              </a:ext>
            </a:extLst>
          </p:cNvPr>
          <p:cNvSpPr>
            <a:spLocks noChangeArrowheads="1"/>
          </p:cNvSpPr>
          <p:nvPr/>
        </p:nvSpPr>
        <p:spPr bwMode="auto">
          <a:xfrm>
            <a:off x="9300991" y="4185911"/>
            <a:ext cx="3158016" cy="1486848"/>
          </a:xfrm>
          <a:prstGeom prst="rect">
            <a:avLst/>
          </a:prstGeom>
          <a:solidFill>
            <a:srgbClr val="729FCF"/>
          </a:solidFill>
          <a:ln w="9360" cap="sq">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sz="3096"/>
          </a:p>
        </p:txBody>
      </p:sp>
      <p:pic>
        <p:nvPicPr>
          <p:cNvPr id="9222" name="Picture 5">
            <a:extLst>
              <a:ext uri="{FF2B5EF4-FFF2-40B4-BE49-F238E27FC236}">
                <a16:creationId xmlns:a16="http://schemas.microsoft.com/office/drawing/2014/main" id="{B92C4EFD-0742-C846-A087-206D924AC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031" y="2669404"/>
            <a:ext cx="2097152" cy="1314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3" name="Picture 6">
            <a:extLst>
              <a:ext uri="{FF2B5EF4-FFF2-40B4-BE49-F238E27FC236}">
                <a16:creationId xmlns:a16="http://schemas.microsoft.com/office/drawing/2014/main" id="{2256A5FD-CF9D-CF40-9030-1A8AECFCA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2767" y="4237824"/>
            <a:ext cx="2826240" cy="12779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95307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A4B383BE-585F-CE4E-AC14-7EE241A86351}"/>
              </a:ext>
            </a:extLst>
          </p:cNvPr>
          <p:cNvSpPr txBox="1">
            <a:spLocks noChangeArrowheads="1"/>
          </p:cNvSpPr>
          <p:nvPr/>
        </p:nvSpPr>
        <p:spPr bwMode="auto">
          <a:xfrm>
            <a:off x="843400" y="144379"/>
            <a:ext cx="11610113" cy="1042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67"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pt-BR" altLang="en-US" sz="6192">
                <a:solidFill>
                  <a:srgbClr val="000000"/>
                </a:solidFill>
              </a:rPr>
              <a:t>Diagnóstico bacteriano </a:t>
            </a:r>
          </a:p>
        </p:txBody>
      </p:sp>
      <p:graphicFrame>
        <p:nvGraphicFramePr>
          <p:cNvPr id="4" name="Table 3">
            <a:extLst>
              <a:ext uri="{FF2B5EF4-FFF2-40B4-BE49-F238E27FC236}">
                <a16:creationId xmlns:a16="http://schemas.microsoft.com/office/drawing/2014/main" id="{68EF356C-E521-C940-8047-D6EA2B0FEE07}"/>
              </a:ext>
            </a:extLst>
          </p:cNvPr>
          <p:cNvGraphicFramePr>
            <a:graphicFrameLocks noGrp="1"/>
          </p:cNvGraphicFramePr>
          <p:nvPr/>
        </p:nvGraphicFramePr>
        <p:xfrm>
          <a:off x="-669305" y="16538448"/>
          <a:ext cx="6337738" cy="3261360"/>
        </p:xfrm>
        <a:graphic>
          <a:graphicData uri="http://schemas.openxmlformats.org/drawingml/2006/table">
            <a:tbl>
              <a:tblPr firstRow="1" bandRow="1">
                <a:tableStyleId>{5940675A-B579-460E-94D1-54222C63F5DA}</a:tableStyleId>
              </a:tblPr>
              <a:tblGrid>
                <a:gridCol w="3168869">
                  <a:extLst>
                    <a:ext uri="{9D8B030D-6E8A-4147-A177-3AD203B41FA5}">
                      <a16:colId xmlns:a16="http://schemas.microsoft.com/office/drawing/2014/main" val="4239652079"/>
                    </a:ext>
                  </a:extLst>
                </a:gridCol>
                <a:gridCol w="3168869">
                  <a:extLst>
                    <a:ext uri="{9D8B030D-6E8A-4147-A177-3AD203B41FA5}">
                      <a16:colId xmlns:a16="http://schemas.microsoft.com/office/drawing/2014/main" val="4069574270"/>
                    </a:ext>
                  </a:extLst>
                </a:gridCol>
              </a:tblGrid>
              <a:tr h="370840">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pt-BR" b="1"/>
                        <a:t>Meio Ágar Chocolate </a:t>
                      </a:r>
                    </a:p>
                    <a:p>
                      <a:pPr marL="0" marR="0" lvl="0" indent="0" algn="just" defTabSz="584200" rtl="0" eaLnBrk="1" fontAlgn="auto" latinLnBrk="0" hangingPunct="1">
                        <a:lnSpc>
                          <a:spcPct val="100000"/>
                        </a:lnSpc>
                        <a:spcBef>
                          <a:spcPts val="0"/>
                        </a:spcBef>
                        <a:spcAft>
                          <a:spcPts val="0"/>
                        </a:spcAft>
                        <a:buClrTx/>
                        <a:buSzTx/>
                        <a:buFontTx/>
                        <a:buNone/>
                        <a:tabLst/>
                        <a:defRPr/>
                      </a:pPr>
                      <a:r>
                        <a:rPr lang="pt-BR" sz="1600"/>
                        <a:t>É utilizado para o cultivo da de algumas bactérias Gram-positivas e Gram-negativas que sejam sensíveis a fatores antibacterianos presentes no sangue, como: </a:t>
                      </a:r>
                      <a:r>
                        <a:rPr lang="pt-BR" sz="1600" i="1"/>
                        <a:t>Neisseria</a:t>
                      </a:r>
                      <a:r>
                        <a:rPr lang="pt-BR" sz="1600"/>
                        <a:t>, </a:t>
                      </a:r>
                      <a:r>
                        <a:rPr lang="pt-BR" sz="1600" i="1"/>
                        <a:t>Haemophilus</a:t>
                      </a:r>
                      <a:r>
                        <a:rPr lang="pt-BR" sz="1600"/>
                        <a:t> </a:t>
                      </a:r>
                    </a:p>
                    <a:p>
                      <a:pPr algn="l"/>
                      <a:endParaRPr lang="pt-BR"/>
                    </a:p>
                    <a:p>
                      <a:endParaRPr lang="pt-BR"/>
                    </a:p>
                    <a:p>
                      <a:endParaRPr lang="pt-BR"/>
                    </a:p>
                    <a:p>
                      <a:endParaRPr lang="pt-BR"/>
                    </a:p>
                    <a:p>
                      <a:endParaRPr lang="pt-BR"/>
                    </a:p>
                  </a:txBody>
                  <a:tcPr>
                    <a:solidFill>
                      <a:schemeClr val="accent4">
                        <a:lumMod val="20000"/>
                        <a:lumOff val="80000"/>
                      </a:schemeClr>
                    </a:solidFill>
                  </a:tcPr>
                </a:tc>
                <a:tc>
                  <a:txBody>
                    <a:bodyPr/>
                    <a:lstStyle/>
                    <a:p>
                      <a:endParaRPr lang="pt-BR"/>
                    </a:p>
                  </a:txBody>
                  <a:tcPr>
                    <a:solidFill>
                      <a:schemeClr val="accent4">
                        <a:lumMod val="20000"/>
                        <a:lumOff val="80000"/>
                      </a:schemeClr>
                    </a:solidFill>
                  </a:tcPr>
                </a:tc>
                <a:extLst>
                  <a:ext uri="{0D108BD9-81ED-4DB2-BD59-A6C34878D82A}">
                    <a16:rowId xmlns:a16="http://schemas.microsoft.com/office/drawing/2014/main" val="4221239483"/>
                  </a:ext>
                </a:extLst>
              </a:tr>
            </a:tbl>
          </a:graphicData>
        </a:graphic>
      </p:graphicFrame>
      <p:sp>
        <p:nvSpPr>
          <p:cNvPr id="12" name="Rectangle 11">
            <a:extLst>
              <a:ext uri="{FF2B5EF4-FFF2-40B4-BE49-F238E27FC236}">
                <a16:creationId xmlns:a16="http://schemas.microsoft.com/office/drawing/2014/main" id="{ABFACCCB-C89A-074D-9CDE-3F41826A26CF}"/>
              </a:ext>
            </a:extLst>
          </p:cNvPr>
          <p:cNvSpPr/>
          <p:nvPr/>
        </p:nvSpPr>
        <p:spPr>
          <a:xfrm>
            <a:off x="843400" y="1558214"/>
            <a:ext cx="6108139" cy="6878806"/>
          </a:xfrm>
          <a:prstGeom prst="rect">
            <a:avLst/>
          </a:prstGeom>
          <a:solidFill>
            <a:schemeClr val="accent4">
              <a:lumMod val="40000"/>
              <a:lumOff val="60000"/>
            </a:schemeClr>
          </a:solidFill>
        </p:spPr>
        <p:txBody>
          <a:bodyPr wrap="square">
            <a:spAutoFit/>
          </a:bodyPr>
          <a:lstStyle/>
          <a:p>
            <a:pPr algn="just">
              <a:spcAft>
                <a:spcPts val="600"/>
              </a:spcAft>
            </a:pPr>
            <a:r>
              <a:rPr lang="pt-BR" sz="2800" dirty="0">
                <a:solidFill>
                  <a:srgbClr val="0432FF"/>
                </a:solidFill>
                <a:cs typeface="Arial" panose="020B0604020202020204" pitchFamily="34" charset="0"/>
              </a:rPr>
              <a:t>2</a:t>
            </a:r>
            <a:r>
              <a:rPr lang="pt-BR" sz="2800" b="1" dirty="0">
                <a:solidFill>
                  <a:srgbClr val="0432FF"/>
                </a:solidFill>
                <a:cs typeface="Arial" panose="020B0604020202020204" pitchFamily="34" charset="0"/>
              </a:rPr>
              <a:t>. Observação direta</a:t>
            </a:r>
            <a:r>
              <a:rPr lang="pt-BR" sz="2800" dirty="0">
                <a:solidFill>
                  <a:srgbClr val="0432FF"/>
                </a:solidFill>
                <a:cs typeface="Arial" panose="020B0604020202020204" pitchFamily="34" charset="0"/>
              </a:rPr>
              <a:t>:</a:t>
            </a:r>
            <a:endParaRPr lang="pt-BR" sz="2800" b="1" dirty="0">
              <a:solidFill>
                <a:srgbClr val="0432FF"/>
              </a:solidFill>
              <a:cs typeface="Arial" panose="020B0604020202020204" pitchFamily="34" charset="0"/>
            </a:endParaRPr>
          </a:p>
          <a:p>
            <a:pPr algn="just">
              <a:spcAft>
                <a:spcPts val="600"/>
              </a:spcAft>
            </a:pPr>
            <a:endParaRPr lang="pt-BR" sz="1800" dirty="0">
              <a:solidFill>
                <a:schemeClr val="tx1"/>
              </a:solidFill>
              <a:cs typeface="Arial" panose="020B0604020202020204" pitchFamily="34" charset="0"/>
            </a:endParaRPr>
          </a:p>
          <a:p>
            <a:pPr algn="just"/>
            <a:r>
              <a:rPr lang="pt-BR" sz="2000" dirty="0">
                <a:solidFill>
                  <a:schemeClr val="tx1"/>
                </a:solidFill>
                <a:cs typeface="Arial" panose="020B0604020202020204" pitchFamily="34" charset="0"/>
              </a:rPr>
              <a:t>Após a coleta, as amostras são </a:t>
            </a:r>
          </a:p>
          <a:p>
            <a:pPr algn="just"/>
            <a:r>
              <a:rPr lang="pt-BR" sz="2000" dirty="0">
                <a:solidFill>
                  <a:schemeClr val="tx1"/>
                </a:solidFill>
                <a:cs typeface="Arial" panose="020B0604020202020204" pitchFamily="34" charset="0"/>
              </a:rPr>
              <a:t>Coradas e </a:t>
            </a:r>
          </a:p>
          <a:p>
            <a:pPr algn="just"/>
            <a:r>
              <a:rPr lang="pt-BR" sz="2000" dirty="0">
                <a:solidFill>
                  <a:schemeClr val="tx1"/>
                </a:solidFill>
                <a:cs typeface="Arial" panose="020B0604020202020204" pitchFamily="34" charset="0"/>
              </a:rPr>
              <a:t>visualizadas ao Microscópio óptico (</a:t>
            </a:r>
            <a:r>
              <a:rPr lang="pt-BR" sz="2000" dirty="0" err="1">
                <a:solidFill>
                  <a:schemeClr val="tx1"/>
                </a:solidFill>
                <a:cs typeface="Arial" panose="020B0604020202020204" pitchFamily="34" charset="0"/>
              </a:rPr>
              <a:t>M.O</a:t>
            </a:r>
            <a:r>
              <a:rPr lang="pt-BR" sz="2000" dirty="0">
                <a:solidFill>
                  <a:schemeClr val="tx1"/>
                </a:solidFill>
                <a:cs typeface="Arial" panose="020B0604020202020204" pitchFamily="34" charset="0"/>
              </a:rPr>
              <a:t>.) </a:t>
            </a:r>
          </a:p>
          <a:p>
            <a:pPr algn="just"/>
            <a:r>
              <a:rPr lang="pt-BR" sz="2000" dirty="0">
                <a:solidFill>
                  <a:schemeClr val="tx1"/>
                </a:solidFill>
                <a:cs typeface="Arial" panose="020B0604020202020204" pitchFamily="34" charset="0"/>
              </a:rPr>
              <a:t>para identificação da morfologia e da reação à “</a:t>
            </a:r>
            <a:r>
              <a:rPr lang="pt-BR" sz="2000" b="1" dirty="0">
                <a:solidFill>
                  <a:schemeClr val="tx1"/>
                </a:solidFill>
                <a:cs typeface="Arial" panose="020B0604020202020204" pitchFamily="34" charset="0"/>
              </a:rPr>
              <a:t>Coloração de Gram”</a:t>
            </a:r>
            <a:r>
              <a:rPr lang="pt-BR" sz="2000" dirty="0">
                <a:solidFill>
                  <a:schemeClr val="tx1"/>
                </a:solidFill>
                <a:cs typeface="Arial" panose="020B0604020202020204" pitchFamily="34" charset="0"/>
              </a:rPr>
              <a:t>. Na grande maioria dos casos, isto permite já classificar a bactéria em um dos tipos:   </a:t>
            </a:r>
          </a:p>
          <a:p>
            <a:pPr algn="just"/>
            <a:r>
              <a:rPr lang="pt-BR" sz="2000" dirty="0">
                <a:solidFill>
                  <a:schemeClr val="tx1"/>
                </a:solidFill>
                <a:cs typeface="Arial" panose="020B0604020202020204" pitchFamily="34" charset="0"/>
              </a:rPr>
              <a:t>-   Bacilo Gram-negativo,</a:t>
            </a:r>
          </a:p>
          <a:p>
            <a:pPr indent="-285750" algn="just">
              <a:buFontTx/>
              <a:buChar char="-"/>
            </a:pPr>
            <a:r>
              <a:rPr lang="pt-BR" sz="2000" dirty="0">
                <a:solidFill>
                  <a:schemeClr val="tx1"/>
                </a:solidFill>
                <a:cs typeface="Arial" panose="020B0604020202020204" pitchFamily="34" charset="0"/>
              </a:rPr>
              <a:t>Bacilo Gram-positivo,</a:t>
            </a:r>
          </a:p>
          <a:p>
            <a:pPr indent="-285750" algn="just">
              <a:buFontTx/>
              <a:buChar char="-"/>
            </a:pPr>
            <a:r>
              <a:rPr lang="pt-BR" sz="2000" dirty="0">
                <a:solidFill>
                  <a:schemeClr val="tx1"/>
                </a:solidFill>
                <a:cs typeface="Arial" panose="020B0604020202020204" pitchFamily="34" charset="0"/>
              </a:rPr>
              <a:t>Coco Gram-positivo, ou</a:t>
            </a:r>
          </a:p>
          <a:p>
            <a:pPr indent="-285750" algn="just">
              <a:buFontTx/>
              <a:buChar char="-"/>
            </a:pPr>
            <a:r>
              <a:rPr lang="pt-BR" sz="2000" dirty="0">
                <a:solidFill>
                  <a:schemeClr val="tx1"/>
                </a:solidFill>
                <a:cs typeface="Arial" panose="020B0604020202020204" pitchFamily="34" charset="0"/>
              </a:rPr>
              <a:t>Coco Gram-negativo.</a:t>
            </a:r>
          </a:p>
          <a:p>
            <a:pPr marL="285750" indent="-285750" algn="just">
              <a:spcAft>
                <a:spcPts val="600"/>
              </a:spcAft>
              <a:buFontTx/>
              <a:buChar char="-"/>
            </a:pPr>
            <a:endParaRPr lang="pt-BR" sz="2000" b="1" dirty="0">
              <a:solidFill>
                <a:schemeClr val="tx1"/>
              </a:solidFill>
              <a:cs typeface="Arial" panose="020B0604020202020204" pitchFamily="34" charset="0"/>
            </a:endParaRPr>
          </a:p>
          <a:p>
            <a:pPr algn="just">
              <a:spcAft>
                <a:spcPts val="600"/>
              </a:spcAft>
            </a:pPr>
            <a:r>
              <a:rPr lang="pt-BR" sz="2000" dirty="0">
                <a:solidFill>
                  <a:schemeClr val="tx1"/>
                </a:solidFill>
                <a:cs typeface="Arial" panose="020B0604020202020204" pitchFamily="34" charset="0"/>
              </a:rPr>
              <a:t>Em alguns casos, são realizadas colorações especiais, como ocorre com amostras coletadas de escarro de pacientes com suspeita de TB ou de lóbulo de orelha pacientes com suspeita de Hanseníase, ocasiões em que o método de coloração que e a empregada é a “</a:t>
            </a:r>
            <a:r>
              <a:rPr lang="pt-BR" altLang="en-US" sz="2000" dirty="0"/>
              <a:t>Coloração de </a:t>
            </a:r>
            <a:r>
              <a:rPr lang="pt-BR" altLang="en-US" sz="2000" b="1" dirty="0"/>
              <a:t>Ziehl-Neelsen</a:t>
            </a:r>
            <a:r>
              <a:rPr lang="pt-BR" altLang="en-US" sz="2000" dirty="0"/>
              <a:t>” </a:t>
            </a:r>
            <a:endParaRPr lang="pt-BR" sz="2000" dirty="0">
              <a:solidFill>
                <a:srgbClr val="0432FF"/>
              </a:solidFill>
              <a:cs typeface="Arial" panose="020B0604020202020204" pitchFamily="34" charset="0"/>
            </a:endParaRPr>
          </a:p>
        </p:txBody>
      </p:sp>
      <p:sp>
        <p:nvSpPr>
          <p:cNvPr id="14" name="Rectangle 3">
            <a:extLst>
              <a:ext uri="{FF2B5EF4-FFF2-40B4-BE49-F238E27FC236}">
                <a16:creationId xmlns:a16="http://schemas.microsoft.com/office/drawing/2014/main" id="{CA9B0BC3-5DF7-574C-BA5D-DC7D7B8A4299}"/>
              </a:ext>
            </a:extLst>
          </p:cNvPr>
          <p:cNvSpPr>
            <a:spLocks noChangeArrowheads="1"/>
          </p:cNvSpPr>
          <p:nvPr/>
        </p:nvSpPr>
        <p:spPr bwMode="auto">
          <a:xfrm>
            <a:off x="8793303" y="2324321"/>
            <a:ext cx="3349077" cy="2758042"/>
          </a:xfrm>
          <a:prstGeom prst="rect">
            <a:avLst/>
          </a:prstGeom>
          <a:solidFill>
            <a:srgbClr val="729FCF"/>
          </a:solidFill>
          <a:ln w="9360" cap="sq">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3000"/>
              </a:lnSpc>
              <a:buClr>
                <a:srgbClr val="000000"/>
              </a:buClr>
              <a:buSzPct val="100000"/>
              <a:buFont typeface="Times New Roman" panose="02020603050405020304" pitchFamily="18" charset="0"/>
              <a:buNone/>
            </a:pPr>
            <a:endParaRPr lang="pt-BR" altLang="en-US" sz="3096"/>
          </a:p>
        </p:txBody>
      </p:sp>
      <p:pic>
        <p:nvPicPr>
          <p:cNvPr id="15" name="Picture 4">
            <a:extLst>
              <a:ext uri="{FF2B5EF4-FFF2-40B4-BE49-F238E27FC236}">
                <a16:creationId xmlns:a16="http://schemas.microsoft.com/office/drawing/2014/main" id="{74E35EE7-6303-A842-A472-E10A830DC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3565" y="2409066"/>
            <a:ext cx="2588551" cy="25885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57238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4543</TotalTime>
  <Words>8025</Words>
  <Application>Microsoft Macintosh PowerPoint</Application>
  <PresentationFormat>Personalizar</PresentationFormat>
  <Paragraphs>1326</Paragraphs>
  <Slides>48</Slides>
  <Notes>30</Notes>
  <HiddenSlides>0</HiddenSlides>
  <MMClips>0</MMClips>
  <ScaleCrop>false</ScaleCrop>
  <HeadingPairs>
    <vt:vector size="6" baseType="variant">
      <vt:variant>
        <vt:lpstr>Fontes usadas</vt:lpstr>
      </vt:variant>
      <vt:variant>
        <vt:i4>20</vt:i4>
      </vt:variant>
      <vt:variant>
        <vt:lpstr>Tema</vt:lpstr>
      </vt:variant>
      <vt:variant>
        <vt:i4>1</vt:i4>
      </vt:variant>
      <vt:variant>
        <vt:lpstr>Títulos de slides</vt:lpstr>
      </vt:variant>
      <vt:variant>
        <vt:i4>48</vt:i4>
      </vt:variant>
    </vt:vector>
  </HeadingPairs>
  <TitlesOfParts>
    <vt:vector size="69" baseType="lpstr">
      <vt:lpstr>Arial</vt:lpstr>
      <vt:lpstr>Avenir Next LT Pro</vt:lpstr>
      <vt:lpstr>Calibri</vt:lpstr>
      <vt:lpstr>Cavolini</vt:lpstr>
      <vt:lpstr>Helvetica</vt:lpstr>
      <vt:lpstr>Helvetica Light</vt:lpstr>
      <vt:lpstr>Helvetica Neue</vt:lpstr>
      <vt:lpstr>Helvetica Neue Light</vt:lpstr>
      <vt:lpstr>Helvetica Neue Medium</vt:lpstr>
      <vt:lpstr>Helvetica Neue Thin</vt:lpstr>
      <vt:lpstr>HelveticaNeueLTStd</vt:lpstr>
      <vt:lpstr>inherit</vt:lpstr>
      <vt:lpstr>PT Serif</vt:lpstr>
      <vt:lpstr>Symbol</vt:lpstr>
      <vt:lpstr>Tahoma</vt:lpstr>
      <vt:lpstr>Times</vt:lpstr>
      <vt:lpstr>Times New Roman</vt:lpstr>
      <vt:lpstr>WarnockPro</vt:lpstr>
      <vt:lpstr>Webdings</vt:lpstr>
      <vt:lpstr>Wingdings</vt:lpstr>
      <vt:lpstr>White</vt:lpstr>
      <vt:lpstr>  Profa. Elisabete Vicente bevicent@usp.br</vt:lpstr>
      <vt:lpstr>  Profa. Elisabete Vicente bevicent@usp.br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Profa. Elisabete Vicente bevicent@usp.br</vt:lpstr>
      <vt:lpstr>Apresentação do PowerPoint</vt:lpstr>
      <vt:lpstr>Apresentação do PowerPoint</vt:lpstr>
      <vt:lpstr>Apresentação do PowerPoint</vt:lpstr>
      <vt:lpstr>Apresentação do PowerPoint</vt:lpstr>
      <vt:lpstr>Apresentação do PowerPoint</vt:lpstr>
      <vt:lpstr>  Profa. Elisabete Vicente bevicent@usp.br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Profa. Elisabete Vicente bevicent@usp.br</vt:lpstr>
      <vt:lpstr>Apresentação do PowerPoint</vt:lpstr>
      <vt:lpstr>Apresentação do PowerPoint</vt:lpstr>
      <vt:lpstr>Apresentação do PowerPoint</vt:lpstr>
      <vt:lpstr>  Profa. Elisabete Vicente bevicent@usp.br</vt:lpstr>
      <vt:lpstr>  Profa. Elisabete Vicente bevicent@usp.br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Profa. Elisabete Vicente bevicent@usp.br</dc:title>
  <dc:creator>Elisabete José Vicente</dc:creator>
  <cp:lastModifiedBy>Felipe Vicente Brandt</cp:lastModifiedBy>
  <cp:revision>162</cp:revision>
  <dcterms:created xsi:type="dcterms:W3CDTF">2020-04-24T14:38:30Z</dcterms:created>
  <dcterms:modified xsi:type="dcterms:W3CDTF">2021-05-16T22:13:42Z</dcterms:modified>
</cp:coreProperties>
</file>