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0" r:id="rId3"/>
    <p:sldId id="341" r:id="rId4"/>
    <p:sldId id="311" r:id="rId5"/>
    <p:sldId id="330" r:id="rId6"/>
    <p:sldId id="331" r:id="rId7"/>
    <p:sldId id="34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4" r:id="rId16"/>
    <p:sldId id="343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E9CD-5BEF-4B7B-A832-907CE9991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85785-5B09-481F-B54E-1FC526FF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C8D92B-B2AE-4DFD-AC9C-38EA48F4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64E79-E632-446F-9361-6FB9E468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5218C9-6EB2-4626-A2B2-ED191606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9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9319A4-834D-46A8-91C2-F14069B2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9F0958-9F2E-4453-A77F-D3A9E040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BED3BA-BA96-44AD-8594-9B155305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4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D15A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rgbClr val="2C2D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7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Faculdade_de_Direito_da_Universidade_de_S%C3%A3o_Paulo" TargetMode="Externa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"/>
            <a:lum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928702-F6F8-45F2-8996-7109E798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58DB64-8BC9-4552-8C03-4794C455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8D37B3-F19E-4362-8ED8-5E8EBFCC2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F140C4-7419-41AF-BD09-DDF1D8EDC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F3BB07-B8B4-46A1-8336-F6E98FF8D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4">
            <a:extLst>
              <a:ext uri="{FF2B5EF4-FFF2-40B4-BE49-F238E27FC236}">
                <a16:creationId xmlns:a16="http://schemas.microsoft.com/office/drawing/2014/main" id="{CBCFB7D4-D8BF-47E7-9226-2D288CB8BA66}"/>
              </a:ext>
            </a:extLst>
          </p:cNvPr>
          <p:cNvSpPr txBox="1">
            <a:spLocks/>
          </p:cNvSpPr>
          <p:nvPr/>
        </p:nvSpPr>
        <p:spPr>
          <a:xfrm>
            <a:off x="2210180" y="1467053"/>
            <a:ext cx="8380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</a:t>
            </a:r>
            <a:r>
              <a:rPr lang="pt-BR" sz="5400"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Administrativo</a:t>
            </a:r>
            <a:r>
              <a:rPr lang="pt-BR" sz="5400" spc="-5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I:</a:t>
            </a:r>
            <a:endParaRPr lang="pt-BR" sz="5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object 55">
            <a:extLst>
              <a:ext uri="{FF2B5EF4-FFF2-40B4-BE49-F238E27FC236}">
                <a16:creationId xmlns:a16="http://schemas.microsoft.com/office/drawing/2014/main" id="{6A064B24-A06A-4E3F-B3EE-F47A4664BE71}"/>
              </a:ext>
            </a:extLst>
          </p:cNvPr>
          <p:cNvSpPr txBox="1"/>
          <p:nvPr/>
        </p:nvSpPr>
        <p:spPr>
          <a:xfrm>
            <a:off x="699248" y="2726258"/>
            <a:ext cx="11255188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5200" spc="-3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Tema: Terceirização na Administração Pública</a:t>
            </a:r>
            <a:endParaRPr lang="pt-BR" sz="5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object 56">
            <a:extLst>
              <a:ext uri="{FF2B5EF4-FFF2-40B4-BE49-F238E27FC236}">
                <a16:creationId xmlns:a16="http://schemas.microsoft.com/office/drawing/2014/main" id="{624CC5CD-2659-4381-9BDE-5FD41128A98C}"/>
              </a:ext>
            </a:extLst>
          </p:cNvPr>
          <p:cNvSpPr txBox="1"/>
          <p:nvPr/>
        </p:nvSpPr>
        <p:spPr>
          <a:xfrm>
            <a:off x="2204745" y="4526712"/>
            <a:ext cx="9348470" cy="149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055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ROF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D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28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225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USTAVO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USTINO DE</a:t>
            </a:r>
            <a:r>
              <a:rPr sz="2250" b="1" spc="5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LIVEIRA</a:t>
            </a:r>
            <a:endParaRPr sz="22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9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ts val="2295"/>
              </a:lnSpc>
            </a:pP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Faculdade de Direito da Universidade de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Paulo</a:t>
            </a:r>
            <a:r>
              <a:rPr sz="2000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(USP)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Responsabilidade da Administração Pública na Terceirização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Terceirização de serviços pela Administração Pública</a:t>
            </a:r>
          </a:p>
        </p:txBody>
      </p:sp>
      <p:sp>
        <p:nvSpPr>
          <p:cNvPr id="8" name="object 64">
            <a:extLst>
              <a:ext uri="{FF2B5EF4-FFF2-40B4-BE49-F238E27FC236}">
                <a16:creationId xmlns:a16="http://schemas.microsoft.com/office/drawing/2014/main" id="{2A0C668D-37F6-4295-BF35-18359AA042BF}"/>
              </a:ext>
            </a:extLst>
          </p:cNvPr>
          <p:cNvSpPr/>
          <p:nvPr/>
        </p:nvSpPr>
        <p:spPr>
          <a:xfrm>
            <a:off x="332177" y="3491292"/>
            <a:ext cx="1848315" cy="842907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pt-BR" sz="500" b="1" dirty="0">
              <a:latin typeface="Segoe UI Semibold" panose="020B0702040204020203" pitchFamily="34" charset="0"/>
            </a:endParaRPr>
          </a:p>
          <a:p>
            <a:pPr algn="ctr"/>
            <a:r>
              <a:rPr lang="pt-BR" b="1" dirty="0">
                <a:latin typeface="Segoe UI Semibold" panose="020B0702040204020203" pitchFamily="34" charset="0"/>
              </a:rPr>
              <a:t>ATUAL Redação da S. 331 TST</a:t>
            </a:r>
            <a:endParaRPr lang="pt-BR" b="1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D97025A-3B02-4449-A738-85070B756915}"/>
              </a:ext>
            </a:extLst>
          </p:cNvPr>
          <p:cNvSpPr/>
          <p:nvPr/>
        </p:nvSpPr>
        <p:spPr>
          <a:xfrm>
            <a:off x="2278967" y="1828163"/>
            <a:ext cx="9779046" cy="50298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1075690" algn="just">
              <a:lnSpc>
                <a:spcPts val="1939"/>
              </a:lnSpc>
              <a:spcBef>
                <a:spcPts val="1839"/>
              </a:spcBef>
            </a:pPr>
            <a:r>
              <a:rPr lang="pt-BR" sz="1500" b="1" spc="-2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CONTRATO </a:t>
            </a:r>
            <a:r>
              <a:rPr lang="pt-BR" sz="1500" b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500" b="1" spc="-1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PRESTAÇÃO </a:t>
            </a:r>
            <a:r>
              <a:rPr lang="pt-BR" sz="1500" b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z="1500" b="1" spc="-7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b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SERVIÇOS. LEGALIDADE</a:t>
            </a:r>
            <a:endParaRPr lang="pt-BR" sz="1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lang="pt-BR" sz="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18415" algn="just">
              <a:lnSpc>
                <a:spcPts val="1939"/>
              </a:lnSpc>
              <a:buAutoNum type="romanUcPeriod"/>
              <a:tabLst>
                <a:tab pos="139700" algn="l"/>
              </a:tabLst>
            </a:pPr>
            <a:r>
              <a:rPr lang="pt-BR" sz="1600" b="1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pt-BR" sz="160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500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contratação de trabalhadores por empresa</a:t>
            </a:r>
            <a:r>
              <a:rPr lang="pt-BR" sz="1500" spc="-13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interposta  é ilegal, formando-se o vínculo diretamente com o  tomador dos serviços, salvo no caso de trabalho  temporário</a:t>
            </a:r>
            <a:endParaRPr lang="pt-BR"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buClr>
                <a:srgbClr val="2C2D2C"/>
              </a:buClr>
              <a:buFont typeface="Arial"/>
              <a:buAutoNum type="romanUcPeriod"/>
            </a:pPr>
            <a:endParaRPr lang="pt-BR" sz="10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ts val="1939"/>
              </a:lnSpc>
              <a:buAutoNum type="romanUcPeriod"/>
              <a:tabLst>
                <a:tab pos="203200" algn="l"/>
              </a:tabLst>
            </a:pPr>
            <a:r>
              <a:rPr lang="pt-BR" sz="1600" b="1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pt-BR" sz="160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500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contratação irregular de </a:t>
            </a:r>
            <a:r>
              <a:rPr lang="pt-BR" sz="1500" spc="-1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trabalhador, </a:t>
            </a:r>
            <a:r>
              <a:rPr lang="pt-BR" sz="1500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mediante  empresa interposta, não gera vínculo de emprego </a:t>
            </a:r>
            <a:r>
              <a:rPr lang="pt-BR" sz="150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</a:t>
            </a:r>
            <a:r>
              <a:rPr lang="pt-BR" sz="1500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 órgãos da Administração Pública direta, indireta ou  fundacional</a:t>
            </a:r>
            <a:endParaRPr lang="pt-BR"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29845" algn="just">
              <a:lnSpc>
                <a:spcPct val="90000"/>
              </a:lnSpc>
              <a:spcBef>
                <a:spcPts val="600"/>
              </a:spcBef>
              <a:buAutoNum type="romanUcPeriod"/>
              <a:tabLst>
                <a:tab pos="267335" algn="l"/>
              </a:tabLst>
            </a:pPr>
            <a:r>
              <a:rPr lang="pt-BR" sz="1600" b="1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pt-BR" sz="160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sz="150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 </a:t>
            </a:r>
            <a:r>
              <a:rPr lang="pt-BR" sz="1500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vínculo de emprego </a:t>
            </a:r>
            <a:r>
              <a:rPr lang="pt-BR" sz="150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</a:t>
            </a:r>
            <a:r>
              <a:rPr lang="pt-BR" sz="1500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tomador a  contratação de serviços de vigilância (Lei nº 7.102, de  20.06.1983) e </a:t>
            </a:r>
            <a:r>
              <a:rPr lang="pt-BR" sz="1500" spc="-1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500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conservação e limpeza, bem como a de  serviços especializados ligados à atividade-meio do  </a:t>
            </a:r>
            <a:r>
              <a:rPr lang="pt-BR" sz="1500" spc="-2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tomador, </a:t>
            </a:r>
            <a:r>
              <a:rPr lang="pt-BR" sz="1500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desde que inexistente a pessoalidade e a  </a:t>
            </a:r>
            <a:r>
              <a:rPr lang="pt-BR" sz="1500" spc="-1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subordinação</a:t>
            </a:r>
            <a:r>
              <a:rPr lang="pt-BR" sz="1500" spc="2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direta.</a:t>
            </a:r>
          </a:p>
          <a:p>
            <a:pPr marL="12700" marR="29845" algn="just">
              <a:lnSpc>
                <a:spcPct val="90000"/>
              </a:lnSpc>
              <a:spcBef>
                <a:spcPts val="600"/>
              </a:spcBef>
              <a:buAutoNum type="romanUcPeriod"/>
              <a:tabLst>
                <a:tab pos="267335" algn="l"/>
              </a:tabLst>
            </a:pPr>
            <a:r>
              <a:rPr lang="pt-BR" sz="1600" b="1" i="1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pt-BR" sz="1600" i="1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500" i="1" spc="-1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inadimplemento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das obrigações trabalhistas, por  parte do </a:t>
            </a:r>
            <a:r>
              <a:rPr lang="pt-BR" sz="1500" i="1" spc="-1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empregador,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implica a responsabilidade  subsidiária do tomador dos serviços quanto àquelas  obrigações, desde que </a:t>
            </a:r>
            <a:r>
              <a:rPr lang="pt-BR" sz="1500" i="1" spc="-1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haja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participado da relação  processual </a:t>
            </a:r>
            <a:r>
              <a:rPr lang="pt-BR" sz="1500" i="1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conste </a:t>
            </a:r>
            <a:r>
              <a:rPr lang="pt-BR" sz="1500" i="1" spc="-1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também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título executivo</a:t>
            </a:r>
            <a:r>
              <a:rPr lang="pt-BR" sz="1500" i="1" spc="5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judicial.</a:t>
            </a:r>
          </a:p>
          <a:p>
            <a:pPr marL="12700" marR="29845" algn="just">
              <a:lnSpc>
                <a:spcPct val="90000"/>
              </a:lnSpc>
              <a:spcBef>
                <a:spcPts val="600"/>
              </a:spcBef>
              <a:buAutoNum type="romanUcPeriod"/>
              <a:tabLst>
                <a:tab pos="267335" algn="l"/>
              </a:tabLst>
            </a:pPr>
            <a:r>
              <a:rPr lang="pt-BR" sz="1600" b="1" i="1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pt-BR" sz="1600" i="1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b="1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entes integrantes da Administração Pública  direta e indireta respondem subsidiariamente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nas  </a:t>
            </a:r>
            <a:r>
              <a:rPr lang="pt-BR" sz="1500" i="1" spc="-1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mesmas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condições do item </a:t>
            </a:r>
            <a:r>
              <a:rPr lang="pt-BR" sz="1500" i="1" spc="-4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IV, </a:t>
            </a:r>
            <a:r>
              <a:rPr lang="pt-BR" sz="1500" b="1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caso evidenciada a sua  conduta culposa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1500" i="1" spc="-1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cumprimento das obrigações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500" i="1" spc="-1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 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n.º 8.666, de 21.06.1993, especialmente </a:t>
            </a:r>
            <a:r>
              <a:rPr lang="pt-BR" sz="1500" b="1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fiscalização  </a:t>
            </a:r>
            <a:r>
              <a:rPr lang="pt-BR" sz="1500" b="1" i="1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500" b="1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cumprimento das obrigações contratuais e legais  da prestadora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serviço </a:t>
            </a:r>
            <a:r>
              <a:rPr lang="pt-BR" sz="1500" i="1" spc="-1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empregadora. </a:t>
            </a:r>
            <a:r>
              <a:rPr lang="pt-BR" sz="1500" i="1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aludida  responsabilidade não decorre de mero inadimplemento  das obrigações trabalhistas assumidas pela empresa  </a:t>
            </a:r>
            <a:r>
              <a:rPr lang="pt-BR" sz="1500" i="1" spc="-1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regularmente</a:t>
            </a:r>
            <a:r>
              <a:rPr lang="pt-BR" sz="1500" i="1" spc="2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contratada.</a:t>
            </a:r>
            <a:endParaRPr lang="pt-BR"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29845" algn="just">
              <a:lnSpc>
                <a:spcPct val="90000"/>
              </a:lnSpc>
              <a:spcBef>
                <a:spcPts val="600"/>
              </a:spcBef>
              <a:buAutoNum type="romanUcPeriod"/>
              <a:tabLst>
                <a:tab pos="267335" algn="l"/>
              </a:tabLst>
            </a:pPr>
            <a:r>
              <a:rPr lang="pt-BR" sz="1500" b="1" i="1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lang="pt-BR" sz="1500" i="1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responsabilidade subsidiária do tomador de  serviços abrange todas as verbas decorrentes da  condenação referentes ao período da prestação</a:t>
            </a:r>
            <a:r>
              <a:rPr lang="pt-BR" sz="1500" i="1" spc="5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laboral.</a:t>
            </a:r>
            <a:endParaRPr lang="pt-BR"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0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Responsabilidade da Administração Pública na Terceirização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Instrução Normativa nº 05/2017/MPOG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8371" y="1881314"/>
            <a:ext cx="11135258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6385">
              <a:spcBef>
                <a:spcPts val="3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Instrução Normativa nº 05/2017, do Ministério do Planejamento, Orçamento e Gestão.</a:t>
            </a:r>
          </a:p>
          <a:p>
            <a:pPr marL="299085" indent="-286385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Objeto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Contratações de serviços para a realização de tarefas  executivas sob o regime de execução indireta (art. 1º)</a:t>
            </a:r>
          </a:p>
          <a:p>
            <a:pPr marL="299085" indent="-286385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Destinatário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órgãos ou entidades da Administração</a:t>
            </a:r>
            <a:r>
              <a:rPr lang="pt-BR" spc="-1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Pública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federal direta, autárquica e fundacional (artigo</a:t>
            </a:r>
            <a:r>
              <a:rPr lang="pt-BR" spc="40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rgbClr val="2C2D2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1º)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Fundamento Legal: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9565FD4-D89A-40E7-9978-79B008D2D4AA}"/>
              </a:ext>
            </a:extLst>
          </p:cNvPr>
          <p:cNvSpPr/>
          <p:nvPr/>
        </p:nvSpPr>
        <p:spPr>
          <a:xfrm>
            <a:off x="1095024" y="4908845"/>
            <a:ext cx="9427610" cy="1470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tabLst>
                <a:tab pos="299720" algn="l"/>
              </a:tabLst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Art. 84.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Compete  privativamente ao Presidente da República:  </a:t>
            </a:r>
          </a:p>
          <a:p>
            <a:pPr marL="363538" algn="just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tabLst>
                <a:tab pos="299720" algn="l"/>
              </a:tabLst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dispor,  mediante decreto, sobre: a) organização e funcionamento da  administração federal, quando não implicar aumento de  despesa nem criação ou extinção de órgãos públicos. (Decreto  Federal nº 2.271/1997)</a:t>
            </a:r>
          </a:p>
        </p:txBody>
      </p:sp>
    </p:spTree>
    <p:extLst>
      <p:ext uri="{BB962C8B-B14F-4D97-AF65-F5344CB8AC3E}">
        <p14:creationId xmlns:p14="http://schemas.microsoft.com/office/powerpoint/2010/main" val="196687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Responsabilidade da Administração Pública na Terceirização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Instrução Normativa nº 05/2017/MPOG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E763CFD-32BB-44A9-B6EA-34D579074EEF}"/>
              </a:ext>
            </a:extLst>
          </p:cNvPr>
          <p:cNvSpPr/>
          <p:nvPr/>
        </p:nvSpPr>
        <p:spPr>
          <a:xfrm>
            <a:off x="722142" y="2325010"/>
            <a:ext cx="1867928" cy="820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Constituição Federal</a:t>
            </a:r>
            <a:endParaRPr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D6987392-616F-4AE2-83C0-2BC0CCFF9BD3}"/>
              </a:ext>
            </a:extLst>
          </p:cNvPr>
          <p:cNvSpPr/>
          <p:nvPr/>
        </p:nvSpPr>
        <p:spPr>
          <a:xfrm>
            <a:off x="3716821" y="2430801"/>
            <a:ext cx="2049526" cy="714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Presidência da República</a:t>
            </a:r>
            <a:endParaRPr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6A7F33B2-D98A-4A36-B1AB-A4B733EC9289}"/>
              </a:ext>
            </a:extLst>
          </p:cNvPr>
          <p:cNvSpPr/>
          <p:nvPr/>
        </p:nvSpPr>
        <p:spPr>
          <a:xfrm>
            <a:off x="7249627" y="2283825"/>
            <a:ext cx="1089025" cy="893444"/>
          </a:xfrm>
          <a:custGeom>
            <a:avLst/>
            <a:gdLst/>
            <a:ahLst/>
            <a:cxnLst/>
            <a:rect l="l" t="t" r="r" b="b"/>
            <a:pathLst>
              <a:path w="1089025" h="893444">
                <a:moveTo>
                  <a:pt x="939673" y="0"/>
                </a:moveTo>
                <a:lnTo>
                  <a:pt x="148844" y="0"/>
                </a:lnTo>
                <a:lnTo>
                  <a:pt x="101811" y="7592"/>
                </a:lnTo>
                <a:lnTo>
                  <a:pt x="60953" y="28736"/>
                </a:lnTo>
                <a:lnTo>
                  <a:pt x="28728" y="60981"/>
                </a:lnTo>
                <a:lnTo>
                  <a:pt x="7591" y="101876"/>
                </a:lnTo>
                <a:lnTo>
                  <a:pt x="0" y="148970"/>
                </a:lnTo>
                <a:lnTo>
                  <a:pt x="0" y="744346"/>
                </a:lnTo>
                <a:lnTo>
                  <a:pt x="7591" y="791441"/>
                </a:lnTo>
                <a:lnTo>
                  <a:pt x="28728" y="832336"/>
                </a:lnTo>
                <a:lnTo>
                  <a:pt x="60953" y="864581"/>
                </a:lnTo>
                <a:lnTo>
                  <a:pt x="101811" y="885725"/>
                </a:lnTo>
                <a:lnTo>
                  <a:pt x="148844" y="893317"/>
                </a:lnTo>
                <a:lnTo>
                  <a:pt x="939673" y="893317"/>
                </a:lnTo>
                <a:lnTo>
                  <a:pt x="986705" y="885725"/>
                </a:lnTo>
                <a:lnTo>
                  <a:pt x="1027563" y="864581"/>
                </a:lnTo>
                <a:lnTo>
                  <a:pt x="1059788" y="832336"/>
                </a:lnTo>
                <a:lnTo>
                  <a:pt x="1080925" y="791441"/>
                </a:lnTo>
                <a:lnTo>
                  <a:pt x="1088516" y="744346"/>
                </a:lnTo>
                <a:lnTo>
                  <a:pt x="1088516" y="148970"/>
                </a:lnTo>
                <a:lnTo>
                  <a:pt x="1080925" y="101876"/>
                </a:lnTo>
                <a:lnTo>
                  <a:pt x="1059788" y="60981"/>
                </a:lnTo>
                <a:lnTo>
                  <a:pt x="1027563" y="28736"/>
                </a:lnTo>
                <a:lnTo>
                  <a:pt x="986705" y="7592"/>
                </a:lnTo>
                <a:lnTo>
                  <a:pt x="939673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MPOG</a:t>
            </a:r>
            <a:endParaRPr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C431862D-3AA2-4740-B1E5-4A1A3C5D0BC1}"/>
              </a:ext>
            </a:extLst>
          </p:cNvPr>
          <p:cNvSpPr/>
          <p:nvPr/>
        </p:nvSpPr>
        <p:spPr>
          <a:xfrm>
            <a:off x="9613739" y="2430801"/>
            <a:ext cx="1624330" cy="681990"/>
          </a:xfrm>
          <a:custGeom>
            <a:avLst/>
            <a:gdLst/>
            <a:ahLst/>
            <a:cxnLst/>
            <a:rect l="l" t="t" r="r" b="b"/>
            <a:pathLst>
              <a:path w="1624329" h="681989">
                <a:moveTo>
                  <a:pt x="1510792" y="0"/>
                </a:moveTo>
                <a:lnTo>
                  <a:pt x="113665" y="0"/>
                </a:lnTo>
                <a:lnTo>
                  <a:pt x="69437" y="8937"/>
                </a:lnTo>
                <a:lnTo>
                  <a:pt x="33305" y="33305"/>
                </a:lnTo>
                <a:lnTo>
                  <a:pt x="8937" y="69437"/>
                </a:lnTo>
                <a:lnTo>
                  <a:pt x="0" y="113664"/>
                </a:lnTo>
                <a:lnTo>
                  <a:pt x="0" y="568071"/>
                </a:lnTo>
                <a:lnTo>
                  <a:pt x="8937" y="612352"/>
                </a:lnTo>
                <a:lnTo>
                  <a:pt x="33305" y="648477"/>
                </a:lnTo>
                <a:lnTo>
                  <a:pt x="69437" y="672816"/>
                </a:lnTo>
                <a:lnTo>
                  <a:pt x="113665" y="681736"/>
                </a:lnTo>
                <a:lnTo>
                  <a:pt x="1510792" y="681736"/>
                </a:lnTo>
                <a:lnTo>
                  <a:pt x="1554999" y="672816"/>
                </a:lnTo>
                <a:lnTo>
                  <a:pt x="1591087" y="648477"/>
                </a:lnTo>
                <a:lnTo>
                  <a:pt x="1615412" y="612352"/>
                </a:lnTo>
                <a:lnTo>
                  <a:pt x="1624329" y="568071"/>
                </a:lnTo>
                <a:lnTo>
                  <a:pt x="1624329" y="113664"/>
                </a:lnTo>
                <a:lnTo>
                  <a:pt x="1615412" y="69437"/>
                </a:lnTo>
                <a:lnTo>
                  <a:pt x="1591087" y="33305"/>
                </a:lnTo>
                <a:lnTo>
                  <a:pt x="1554999" y="8937"/>
                </a:lnTo>
                <a:lnTo>
                  <a:pt x="1510792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Secretaria de Gestão</a:t>
            </a:r>
            <a:endParaRPr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CAF21C44-2DF6-4D5C-9519-CC71B19B8A5B}"/>
              </a:ext>
            </a:extLst>
          </p:cNvPr>
          <p:cNvSpPr/>
          <p:nvPr/>
        </p:nvSpPr>
        <p:spPr>
          <a:xfrm>
            <a:off x="2801020" y="2817797"/>
            <a:ext cx="704850" cy="85725"/>
          </a:xfrm>
          <a:custGeom>
            <a:avLst/>
            <a:gdLst/>
            <a:ahLst/>
            <a:cxnLst/>
            <a:rect l="l" t="t" r="r" b="b"/>
            <a:pathLst>
              <a:path w="704850" h="85725">
                <a:moveTo>
                  <a:pt x="618617" y="0"/>
                </a:moveTo>
                <a:lnTo>
                  <a:pt x="618617" y="85725"/>
                </a:lnTo>
                <a:lnTo>
                  <a:pt x="675851" y="57150"/>
                </a:lnTo>
                <a:lnTo>
                  <a:pt x="632841" y="57150"/>
                </a:lnTo>
                <a:lnTo>
                  <a:pt x="632841" y="28575"/>
                </a:lnTo>
                <a:lnTo>
                  <a:pt x="675682" y="28575"/>
                </a:lnTo>
                <a:lnTo>
                  <a:pt x="618617" y="0"/>
                </a:lnTo>
                <a:close/>
              </a:path>
              <a:path w="704850" h="85725">
                <a:moveTo>
                  <a:pt x="618617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618617" y="57150"/>
                </a:lnTo>
                <a:lnTo>
                  <a:pt x="618617" y="28575"/>
                </a:lnTo>
                <a:close/>
              </a:path>
              <a:path w="704850" h="85725">
                <a:moveTo>
                  <a:pt x="675682" y="28575"/>
                </a:moveTo>
                <a:lnTo>
                  <a:pt x="632841" y="28575"/>
                </a:lnTo>
                <a:lnTo>
                  <a:pt x="632841" y="57150"/>
                </a:lnTo>
                <a:lnTo>
                  <a:pt x="675851" y="57150"/>
                </a:lnTo>
                <a:lnTo>
                  <a:pt x="704342" y="42925"/>
                </a:lnTo>
                <a:lnTo>
                  <a:pt x="675682" y="28575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F269D6DD-4D1C-40D0-8ED6-FEBEDDE522C3}"/>
              </a:ext>
            </a:extLst>
          </p:cNvPr>
          <p:cNvSpPr/>
          <p:nvPr/>
        </p:nvSpPr>
        <p:spPr>
          <a:xfrm>
            <a:off x="6259659" y="2745379"/>
            <a:ext cx="704850" cy="85725"/>
          </a:xfrm>
          <a:custGeom>
            <a:avLst/>
            <a:gdLst/>
            <a:ahLst/>
            <a:cxnLst/>
            <a:rect l="l" t="t" r="r" b="b"/>
            <a:pathLst>
              <a:path w="704850" h="85725">
                <a:moveTo>
                  <a:pt x="618617" y="0"/>
                </a:moveTo>
                <a:lnTo>
                  <a:pt x="618617" y="85725"/>
                </a:lnTo>
                <a:lnTo>
                  <a:pt x="675851" y="57150"/>
                </a:lnTo>
                <a:lnTo>
                  <a:pt x="632841" y="57150"/>
                </a:lnTo>
                <a:lnTo>
                  <a:pt x="632841" y="28575"/>
                </a:lnTo>
                <a:lnTo>
                  <a:pt x="675682" y="28575"/>
                </a:lnTo>
                <a:lnTo>
                  <a:pt x="618617" y="0"/>
                </a:lnTo>
                <a:close/>
              </a:path>
              <a:path w="704850" h="85725">
                <a:moveTo>
                  <a:pt x="618617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618617" y="57150"/>
                </a:lnTo>
                <a:lnTo>
                  <a:pt x="618617" y="28575"/>
                </a:lnTo>
                <a:close/>
              </a:path>
              <a:path w="704850" h="85725">
                <a:moveTo>
                  <a:pt x="675682" y="28575"/>
                </a:moveTo>
                <a:lnTo>
                  <a:pt x="632841" y="28575"/>
                </a:lnTo>
                <a:lnTo>
                  <a:pt x="632841" y="57150"/>
                </a:lnTo>
                <a:lnTo>
                  <a:pt x="675851" y="57150"/>
                </a:lnTo>
                <a:lnTo>
                  <a:pt x="704342" y="42925"/>
                </a:lnTo>
                <a:lnTo>
                  <a:pt x="675682" y="28575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C5239A78-5277-4040-A55E-F458F4255E01}"/>
              </a:ext>
            </a:extLst>
          </p:cNvPr>
          <p:cNvSpPr/>
          <p:nvPr/>
        </p:nvSpPr>
        <p:spPr>
          <a:xfrm>
            <a:off x="8686130" y="2822984"/>
            <a:ext cx="704850" cy="85725"/>
          </a:xfrm>
          <a:custGeom>
            <a:avLst/>
            <a:gdLst/>
            <a:ahLst/>
            <a:cxnLst/>
            <a:rect l="l" t="t" r="r" b="b"/>
            <a:pathLst>
              <a:path w="704850" h="85725">
                <a:moveTo>
                  <a:pt x="618617" y="0"/>
                </a:moveTo>
                <a:lnTo>
                  <a:pt x="618617" y="85725"/>
                </a:lnTo>
                <a:lnTo>
                  <a:pt x="675851" y="57150"/>
                </a:lnTo>
                <a:lnTo>
                  <a:pt x="632841" y="57150"/>
                </a:lnTo>
                <a:lnTo>
                  <a:pt x="632841" y="28575"/>
                </a:lnTo>
                <a:lnTo>
                  <a:pt x="675682" y="28575"/>
                </a:lnTo>
                <a:lnTo>
                  <a:pt x="618617" y="0"/>
                </a:lnTo>
                <a:close/>
              </a:path>
              <a:path w="704850" h="85725">
                <a:moveTo>
                  <a:pt x="618617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618617" y="57150"/>
                </a:lnTo>
                <a:lnTo>
                  <a:pt x="618617" y="28575"/>
                </a:lnTo>
                <a:close/>
              </a:path>
              <a:path w="704850" h="85725">
                <a:moveTo>
                  <a:pt x="675682" y="28575"/>
                </a:moveTo>
                <a:lnTo>
                  <a:pt x="632841" y="28575"/>
                </a:lnTo>
                <a:lnTo>
                  <a:pt x="632841" y="57150"/>
                </a:lnTo>
                <a:lnTo>
                  <a:pt x="675851" y="57150"/>
                </a:lnTo>
                <a:lnTo>
                  <a:pt x="704342" y="42925"/>
                </a:lnTo>
                <a:lnTo>
                  <a:pt x="675682" y="28575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7">
            <a:extLst>
              <a:ext uri="{FF2B5EF4-FFF2-40B4-BE49-F238E27FC236}">
                <a16:creationId xmlns:a16="http://schemas.microsoft.com/office/drawing/2014/main" id="{147C931A-6051-41B5-8CF2-1D1335E6FE89}"/>
              </a:ext>
            </a:extLst>
          </p:cNvPr>
          <p:cNvSpPr/>
          <p:nvPr/>
        </p:nvSpPr>
        <p:spPr>
          <a:xfrm>
            <a:off x="847256" y="4227701"/>
            <a:ext cx="1617700" cy="8761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Congresso Nacional</a:t>
            </a:r>
            <a:endParaRPr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bject 31">
            <a:extLst>
              <a:ext uri="{FF2B5EF4-FFF2-40B4-BE49-F238E27FC236}">
                <a16:creationId xmlns:a16="http://schemas.microsoft.com/office/drawing/2014/main" id="{1E5C36BD-BF41-4F12-8F6A-FF4A35AD0C26}"/>
              </a:ext>
            </a:extLst>
          </p:cNvPr>
          <p:cNvSpPr/>
          <p:nvPr/>
        </p:nvSpPr>
        <p:spPr>
          <a:xfrm>
            <a:off x="3713236" y="4251078"/>
            <a:ext cx="1876298" cy="8931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 Federal nº 8.666/93</a:t>
            </a:r>
            <a:endParaRPr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FE738B4C-8112-41EF-B6B5-62AB21C93740}"/>
              </a:ext>
            </a:extLst>
          </p:cNvPr>
          <p:cNvSpPr/>
          <p:nvPr/>
        </p:nvSpPr>
        <p:spPr>
          <a:xfrm>
            <a:off x="2801020" y="4654810"/>
            <a:ext cx="704850" cy="85725"/>
          </a:xfrm>
          <a:custGeom>
            <a:avLst/>
            <a:gdLst/>
            <a:ahLst/>
            <a:cxnLst/>
            <a:rect l="l" t="t" r="r" b="b"/>
            <a:pathLst>
              <a:path w="704850" h="85725">
                <a:moveTo>
                  <a:pt x="618617" y="0"/>
                </a:moveTo>
                <a:lnTo>
                  <a:pt x="618617" y="85725"/>
                </a:lnTo>
                <a:lnTo>
                  <a:pt x="675851" y="57150"/>
                </a:lnTo>
                <a:lnTo>
                  <a:pt x="632841" y="57150"/>
                </a:lnTo>
                <a:lnTo>
                  <a:pt x="632841" y="28575"/>
                </a:lnTo>
                <a:lnTo>
                  <a:pt x="675682" y="28575"/>
                </a:lnTo>
                <a:lnTo>
                  <a:pt x="618617" y="0"/>
                </a:lnTo>
                <a:close/>
              </a:path>
              <a:path w="704850" h="85725">
                <a:moveTo>
                  <a:pt x="618617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618617" y="57150"/>
                </a:lnTo>
                <a:lnTo>
                  <a:pt x="618617" y="28575"/>
                </a:lnTo>
                <a:close/>
              </a:path>
              <a:path w="704850" h="85725">
                <a:moveTo>
                  <a:pt x="675682" y="28575"/>
                </a:moveTo>
                <a:lnTo>
                  <a:pt x="632841" y="28575"/>
                </a:lnTo>
                <a:lnTo>
                  <a:pt x="632841" y="57150"/>
                </a:lnTo>
                <a:lnTo>
                  <a:pt x="675851" y="57150"/>
                </a:lnTo>
                <a:lnTo>
                  <a:pt x="704342" y="42925"/>
                </a:lnTo>
                <a:lnTo>
                  <a:pt x="675682" y="28575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3">
            <a:extLst>
              <a:ext uri="{FF2B5EF4-FFF2-40B4-BE49-F238E27FC236}">
                <a16:creationId xmlns:a16="http://schemas.microsoft.com/office/drawing/2014/main" id="{32D41532-5E26-4869-BFB4-A97F88AFB433}"/>
              </a:ext>
            </a:extLst>
          </p:cNvPr>
          <p:cNvSpPr/>
          <p:nvPr/>
        </p:nvSpPr>
        <p:spPr>
          <a:xfrm>
            <a:off x="6857966" y="4291836"/>
            <a:ext cx="2533014" cy="7479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pt-BR" sz="5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Instrução Normativa nº 05/2017</a:t>
            </a:r>
            <a:endParaRPr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41">
            <a:extLst>
              <a:ext uri="{FF2B5EF4-FFF2-40B4-BE49-F238E27FC236}">
                <a16:creationId xmlns:a16="http://schemas.microsoft.com/office/drawing/2014/main" id="{96DCA4C0-5106-4C62-9459-D11D6B3A8543}"/>
              </a:ext>
            </a:extLst>
          </p:cNvPr>
          <p:cNvSpPr/>
          <p:nvPr/>
        </p:nvSpPr>
        <p:spPr>
          <a:xfrm>
            <a:off x="7664732" y="5249013"/>
            <a:ext cx="3452495" cy="15040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pt-BR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17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 Pública Federal direta,  autárquica e fundacional</a:t>
            </a:r>
            <a:endParaRPr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5C68CCA5-D9DE-491F-8800-11B10ED8C482}"/>
              </a:ext>
            </a:extLst>
          </p:cNvPr>
          <p:cNvSpPr/>
          <p:nvPr/>
        </p:nvSpPr>
        <p:spPr>
          <a:xfrm>
            <a:off x="5863041" y="4624425"/>
            <a:ext cx="704850" cy="85725"/>
          </a:xfrm>
          <a:custGeom>
            <a:avLst/>
            <a:gdLst/>
            <a:ahLst/>
            <a:cxnLst/>
            <a:rect l="l" t="t" r="r" b="b"/>
            <a:pathLst>
              <a:path w="704850" h="85725">
                <a:moveTo>
                  <a:pt x="618617" y="0"/>
                </a:moveTo>
                <a:lnTo>
                  <a:pt x="618617" y="85725"/>
                </a:lnTo>
                <a:lnTo>
                  <a:pt x="675851" y="57150"/>
                </a:lnTo>
                <a:lnTo>
                  <a:pt x="632841" y="57150"/>
                </a:lnTo>
                <a:lnTo>
                  <a:pt x="632841" y="28575"/>
                </a:lnTo>
                <a:lnTo>
                  <a:pt x="675682" y="28575"/>
                </a:lnTo>
                <a:lnTo>
                  <a:pt x="618617" y="0"/>
                </a:lnTo>
                <a:close/>
              </a:path>
              <a:path w="704850" h="85725">
                <a:moveTo>
                  <a:pt x="618617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618617" y="57150"/>
                </a:lnTo>
                <a:lnTo>
                  <a:pt x="618617" y="28575"/>
                </a:lnTo>
                <a:close/>
              </a:path>
              <a:path w="704850" h="85725">
                <a:moveTo>
                  <a:pt x="675682" y="28575"/>
                </a:moveTo>
                <a:lnTo>
                  <a:pt x="632841" y="28575"/>
                </a:lnTo>
                <a:lnTo>
                  <a:pt x="632841" y="57150"/>
                </a:lnTo>
                <a:lnTo>
                  <a:pt x="675851" y="57150"/>
                </a:lnTo>
                <a:lnTo>
                  <a:pt x="704342" y="42925"/>
                </a:lnTo>
                <a:lnTo>
                  <a:pt x="675682" y="28575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9D8EF091-0DAD-4997-9821-730387A9A39C}"/>
              </a:ext>
            </a:extLst>
          </p:cNvPr>
          <p:cNvSpPr/>
          <p:nvPr/>
        </p:nvSpPr>
        <p:spPr>
          <a:xfrm>
            <a:off x="9693289" y="3422931"/>
            <a:ext cx="683260" cy="718820"/>
          </a:xfrm>
          <a:custGeom>
            <a:avLst/>
            <a:gdLst/>
            <a:ahLst/>
            <a:cxnLst/>
            <a:rect l="l" t="t" r="r" b="b"/>
            <a:pathLst>
              <a:path w="683259" h="718819">
                <a:moveTo>
                  <a:pt x="27939" y="626745"/>
                </a:moveTo>
                <a:lnTo>
                  <a:pt x="0" y="718438"/>
                </a:lnTo>
                <a:lnTo>
                  <a:pt x="90169" y="685800"/>
                </a:lnTo>
                <a:lnTo>
                  <a:pt x="80266" y="676401"/>
                </a:lnTo>
                <a:lnTo>
                  <a:pt x="59562" y="676401"/>
                </a:lnTo>
                <a:lnTo>
                  <a:pt x="38861" y="656716"/>
                </a:lnTo>
                <a:lnTo>
                  <a:pt x="48656" y="646404"/>
                </a:lnTo>
                <a:lnTo>
                  <a:pt x="27939" y="626745"/>
                </a:lnTo>
                <a:close/>
              </a:path>
              <a:path w="683259" h="718819">
                <a:moveTo>
                  <a:pt x="48656" y="646404"/>
                </a:moveTo>
                <a:lnTo>
                  <a:pt x="38861" y="656716"/>
                </a:lnTo>
                <a:lnTo>
                  <a:pt x="59562" y="676401"/>
                </a:lnTo>
                <a:lnTo>
                  <a:pt x="69377" y="666068"/>
                </a:lnTo>
                <a:lnTo>
                  <a:pt x="48656" y="646404"/>
                </a:lnTo>
                <a:close/>
              </a:path>
              <a:path w="683259" h="718819">
                <a:moveTo>
                  <a:pt x="69377" y="666068"/>
                </a:moveTo>
                <a:lnTo>
                  <a:pt x="59562" y="676401"/>
                </a:lnTo>
                <a:lnTo>
                  <a:pt x="80266" y="676401"/>
                </a:lnTo>
                <a:lnTo>
                  <a:pt x="69377" y="666068"/>
                </a:lnTo>
                <a:close/>
              </a:path>
              <a:path w="683259" h="718819">
                <a:moveTo>
                  <a:pt x="662558" y="0"/>
                </a:moveTo>
                <a:lnTo>
                  <a:pt x="48656" y="646404"/>
                </a:lnTo>
                <a:lnTo>
                  <a:pt x="69377" y="666068"/>
                </a:lnTo>
                <a:lnTo>
                  <a:pt x="683259" y="19685"/>
                </a:lnTo>
                <a:lnTo>
                  <a:pt x="662558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4">
            <a:extLst>
              <a:ext uri="{FF2B5EF4-FFF2-40B4-BE49-F238E27FC236}">
                <a16:creationId xmlns:a16="http://schemas.microsoft.com/office/drawing/2014/main" id="{D3FE4CB3-7AAA-4DCB-BFC3-04587FF174B2}"/>
              </a:ext>
            </a:extLst>
          </p:cNvPr>
          <p:cNvSpPr/>
          <p:nvPr/>
        </p:nvSpPr>
        <p:spPr>
          <a:xfrm>
            <a:off x="5604278" y="5249013"/>
            <a:ext cx="1222375" cy="579120"/>
          </a:xfrm>
          <a:custGeom>
            <a:avLst/>
            <a:gdLst/>
            <a:ahLst/>
            <a:cxnLst/>
            <a:rect l="l" t="t" r="r" b="b"/>
            <a:pathLst>
              <a:path w="1222375" h="579120">
                <a:moveTo>
                  <a:pt x="1138447" y="553006"/>
                </a:moveTo>
                <a:lnTo>
                  <a:pt x="1126489" y="578866"/>
                </a:lnTo>
                <a:lnTo>
                  <a:pt x="1222248" y="576072"/>
                </a:lnTo>
                <a:lnTo>
                  <a:pt x="1208662" y="559054"/>
                </a:lnTo>
                <a:lnTo>
                  <a:pt x="1151508" y="559054"/>
                </a:lnTo>
                <a:lnTo>
                  <a:pt x="1138447" y="553006"/>
                </a:lnTo>
                <a:close/>
              </a:path>
              <a:path w="1222375" h="579120">
                <a:moveTo>
                  <a:pt x="1150468" y="527011"/>
                </a:moveTo>
                <a:lnTo>
                  <a:pt x="1138447" y="553006"/>
                </a:lnTo>
                <a:lnTo>
                  <a:pt x="1151508" y="559054"/>
                </a:lnTo>
                <a:lnTo>
                  <a:pt x="1163447" y="533019"/>
                </a:lnTo>
                <a:lnTo>
                  <a:pt x="1150468" y="527011"/>
                </a:lnTo>
                <a:close/>
              </a:path>
              <a:path w="1222375" h="579120">
                <a:moveTo>
                  <a:pt x="1162430" y="501142"/>
                </a:moveTo>
                <a:lnTo>
                  <a:pt x="1150468" y="527011"/>
                </a:lnTo>
                <a:lnTo>
                  <a:pt x="1163447" y="533019"/>
                </a:lnTo>
                <a:lnTo>
                  <a:pt x="1151508" y="559054"/>
                </a:lnTo>
                <a:lnTo>
                  <a:pt x="1208662" y="559054"/>
                </a:lnTo>
                <a:lnTo>
                  <a:pt x="1162430" y="501142"/>
                </a:lnTo>
                <a:close/>
              </a:path>
              <a:path w="1222375" h="579120">
                <a:moveTo>
                  <a:pt x="11937" y="0"/>
                </a:moveTo>
                <a:lnTo>
                  <a:pt x="0" y="25908"/>
                </a:lnTo>
                <a:lnTo>
                  <a:pt x="1138447" y="553006"/>
                </a:lnTo>
                <a:lnTo>
                  <a:pt x="1150468" y="527011"/>
                </a:lnTo>
                <a:lnTo>
                  <a:pt x="11937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4">
            <a:extLst>
              <a:ext uri="{FF2B5EF4-FFF2-40B4-BE49-F238E27FC236}">
                <a16:creationId xmlns:a16="http://schemas.microsoft.com/office/drawing/2014/main" id="{55D7683D-B9A3-49BF-A180-127BE11F66C8}"/>
              </a:ext>
            </a:extLst>
          </p:cNvPr>
          <p:cNvSpPr/>
          <p:nvPr/>
        </p:nvSpPr>
        <p:spPr>
          <a:xfrm>
            <a:off x="2590070" y="3299044"/>
            <a:ext cx="1064823" cy="709919"/>
          </a:xfrm>
          <a:custGeom>
            <a:avLst/>
            <a:gdLst/>
            <a:ahLst/>
            <a:cxnLst/>
            <a:rect l="l" t="t" r="r" b="b"/>
            <a:pathLst>
              <a:path w="1222375" h="579120">
                <a:moveTo>
                  <a:pt x="1138447" y="553006"/>
                </a:moveTo>
                <a:lnTo>
                  <a:pt x="1126489" y="578866"/>
                </a:lnTo>
                <a:lnTo>
                  <a:pt x="1222248" y="576072"/>
                </a:lnTo>
                <a:lnTo>
                  <a:pt x="1208662" y="559054"/>
                </a:lnTo>
                <a:lnTo>
                  <a:pt x="1151508" y="559054"/>
                </a:lnTo>
                <a:lnTo>
                  <a:pt x="1138447" y="553006"/>
                </a:lnTo>
                <a:close/>
              </a:path>
              <a:path w="1222375" h="579120">
                <a:moveTo>
                  <a:pt x="1150468" y="527011"/>
                </a:moveTo>
                <a:lnTo>
                  <a:pt x="1138447" y="553006"/>
                </a:lnTo>
                <a:lnTo>
                  <a:pt x="1151508" y="559054"/>
                </a:lnTo>
                <a:lnTo>
                  <a:pt x="1163447" y="533019"/>
                </a:lnTo>
                <a:lnTo>
                  <a:pt x="1150468" y="527011"/>
                </a:lnTo>
                <a:close/>
              </a:path>
              <a:path w="1222375" h="579120">
                <a:moveTo>
                  <a:pt x="1162430" y="501142"/>
                </a:moveTo>
                <a:lnTo>
                  <a:pt x="1150468" y="527011"/>
                </a:lnTo>
                <a:lnTo>
                  <a:pt x="1163447" y="533019"/>
                </a:lnTo>
                <a:lnTo>
                  <a:pt x="1151508" y="559054"/>
                </a:lnTo>
                <a:lnTo>
                  <a:pt x="1208662" y="559054"/>
                </a:lnTo>
                <a:lnTo>
                  <a:pt x="1162430" y="501142"/>
                </a:lnTo>
                <a:close/>
              </a:path>
              <a:path w="1222375" h="579120">
                <a:moveTo>
                  <a:pt x="11937" y="0"/>
                </a:moveTo>
                <a:lnTo>
                  <a:pt x="0" y="25908"/>
                </a:lnTo>
                <a:lnTo>
                  <a:pt x="1138447" y="553006"/>
                </a:lnTo>
                <a:lnTo>
                  <a:pt x="1150468" y="527011"/>
                </a:lnTo>
                <a:lnTo>
                  <a:pt x="11937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2848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Responsabilidade da Administração Pública na Terceirização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Instrução Normativa nº 05/2017/MPOG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63DD5DC-DB97-47D7-9C69-A9784FDF4104}"/>
              </a:ext>
            </a:extLst>
          </p:cNvPr>
          <p:cNvSpPr/>
          <p:nvPr/>
        </p:nvSpPr>
        <p:spPr>
          <a:xfrm>
            <a:off x="1382195" y="2693963"/>
            <a:ext cx="9427610" cy="2665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6350" algn="just">
              <a:lnSpc>
                <a:spcPts val="1939"/>
              </a:lnSpc>
              <a:spcBef>
                <a:spcPts val="5"/>
              </a:spcBef>
            </a:pP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Art.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3º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objeto da licitação será definido como prestação de serviços, sendo </a:t>
            </a:r>
            <a:r>
              <a:rPr lang="pt-BR" sz="1600" b="1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vedada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 caracterização </a:t>
            </a:r>
            <a:r>
              <a:rPr lang="pt-BR" sz="1600" b="1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exclusiva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objeto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como fornecimento de mão de</a:t>
            </a:r>
            <a:r>
              <a:rPr lang="pt-BR" sz="1600" b="1" spc="1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obra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ts val="1939"/>
              </a:lnSpc>
            </a:pP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Art.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4º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prestação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serviços de que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trata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 Instrução Normativa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gera vínculo  empregatício entre os empregados da contratada e a Administração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vedando-se  qualquer relação entre estes que caracterize pessoalidade e subordinação</a:t>
            </a:r>
            <a:r>
              <a:rPr lang="pt-BR" sz="1600" spc="1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direta.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7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Responsabilidade da Administração Pública na Terceirização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Instrução Normativa nº 05/2017/MPOG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DD23DB6-5DAB-471D-907D-B8F536447DD8}"/>
              </a:ext>
            </a:extLst>
          </p:cNvPr>
          <p:cNvSpPr/>
          <p:nvPr/>
        </p:nvSpPr>
        <p:spPr>
          <a:xfrm>
            <a:off x="436098" y="1983545"/>
            <a:ext cx="11448843" cy="4677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ts val="1939"/>
              </a:lnSpc>
              <a:spcBef>
                <a:spcPts val="5"/>
              </a:spcBef>
            </a:pP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Art.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9º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serão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objeto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execução indireta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Administração Pública federal direta, autárquica e  fundacional: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ts val="2050"/>
              </a:lnSpc>
              <a:spcBef>
                <a:spcPts val="1560"/>
              </a:spcBef>
              <a:buAutoNum type="romanUcPeriod"/>
              <a:tabLst>
                <a:tab pos="189865" algn="l"/>
              </a:tabLst>
            </a:pP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atividades que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envolvam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tomada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decisão ou</a:t>
            </a:r>
            <a:r>
              <a:rPr lang="pt-BR" sz="1600" b="1" spc="24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posicionamento institucional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nas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áreas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ts val="2050"/>
              </a:lnSpc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planejamento, coordenação, </a:t>
            </a:r>
            <a:r>
              <a:rPr lang="pt-BR" sz="1600" b="1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supervisão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b="1" spc="6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controle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07645" indent="-194945" algn="just">
              <a:lnSpc>
                <a:spcPts val="2055"/>
              </a:lnSpc>
              <a:spcBef>
                <a:spcPts val="1580"/>
              </a:spcBef>
              <a:buAutoNum type="romanUcPeriod" startAt="2"/>
              <a:tabLst>
                <a:tab pos="208279" algn="l"/>
              </a:tabLst>
            </a:pP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atividades consideradas estratégicas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o órgão ou entidade, cuja terceirização possa</a:t>
            </a:r>
            <a:r>
              <a:rPr lang="pt-BR" sz="1600" spc="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colocar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ts val="2055"/>
              </a:lnSpc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risco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controle de processos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conhecimentos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spc="5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tecnologias;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6350" algn="just">
              <a:lnSpc>
                <a:spcPts val="1939"/>
              </a:lnSpc>
              <a:buAutoNum type="romanUcPeriod" startAt="3"/>
              <a:tabLst>
                <a:tab pos="279400" algn="l"/>
              </a:tabLst>
            </a:pP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funções relacionadas ao poder de polícia, de regulação, de outorga de serviços públicos e  de aplicação de sanção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90100"/>
              </a:lnSpc>
              <a:spcBef>
                <a:spcPts val="1764"/>
              </a:spcBef>
              <a:buAutoNum type="romanUcPeriod" startAt="3"/>
              <a:tabLst>
                <a:tab pos="304165" algn="l"/>
              </a:tabLst>
            </a:pP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atividades inerentes às categorias funcionais abrangidas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pelo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plano de cargos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órgão ou  entidade, salvo expressa disposição legal em contrário ou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quando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tratar de cargo extinto, total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parcialmente, no âmbito do quadro geral de</a:t>
            </a:r>
            <a:r>
              <a:rPr lang="pt-BR" sz="1600" spc="7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pessoal.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90000"/>
              </a:lnSpc>
              <a:spcBef>
                <a:spcPts val="1795"/>
              </a:spcBef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Parágrafo único. As atividades auxiliares, instrumentais ou acessórias às funções e atividades definidas  nos incisos do caput podem ser executadas de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indireta, sendo vedada a transferência de 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responsabilidade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realização de atos administrativos ou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tomada de decisão para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1600" spc="18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contratado.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51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Terceirização e Administração Pública Indireta</a:t>
            </a:r>
          </a:p>
          <a:p>
            <a:pPr algn="just"/>
            <a:endParaRPr lang="pt-BR" sz="1500" i="1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Terceirização de serviços pela Administração Pública indireta (empresas públicas e sociedades de economia mista)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745806"/>
              </p:ext>
            </p:extLst>
          </p:nvPr>
        </p:nvGraphicFramePr>
        <p:xfrm>
          <a:off x="1344703" y="1782288"/>
          <a:ext cx="9708778" cy="42657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5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8793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Decreto-Lei nº 200/67</a:t>
                      </a:r>
                    </a:p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Dispõe sobre a organização </a:t>
                      </a:r>
                      <a:r>
                        <a:rPr lang="pt-BR" sz="1400" b="0" i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 </a:t>
                      </a:r>
                      <a:r>
                        <a:rPr lang="pt-BR" sz="1400" b="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Administração</a:t>
                      </a:r>
                      <a:r>
                        <a:rPr lang="pt-BR" sz="1400" b="0" i="0" spc="-12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Federal, estabelece diretrizes para a Reforma Administrativa</a:t>
                      </a:r>
                      <a:r>
                        <a:rPr lang="pt-BR" sz="1400" b="0" i="0" spc="-7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0" i="0" spc="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 dá </a:t>
                      </a:r>
                      <a:r>
                        <a:rPr lang="pt-BR" sz="1400" b="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outras</a:t>
                      </a:r>
                      <a:r>
                        <a:rPr lang="pt-BR" sz="1400" b="0" i="0" spc="-1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providências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Lei nº 13.303/2016</a:t>
                      </a:r>
                    </a:p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pt-BR" sz="1400" i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/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Artigos 68</a:t>
                      </a:r>
                      <a:r>
                        <a:rPr lang="pt-BR" sz="1400" i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a 80</a:t>
                      </a:r>
                      <a:endParaRPr lang="pt-BR" sz="1400" i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pt-BR" sz="1400" i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Decreto Federal nº 8.945/2016</a:t>
                      </a:r>
                    </a:p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Regulamenta, no âmbito da União, a Lei </a:t>
                      </a: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nº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13.303/2016, que dispõe sobre o estatuto jurídico da empresa pública, da sociedade de economia mista e de suas subsidiárias, no âmbito da União, dos Estados, do Distrito Federal e dos Municípios.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pt-BR" sz="1400" b="1" strike="sngStrik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Leis</a:t>
                      </a:r>
                      <a:r>
                        <a:rPr lang="pt-BR" sz="1400" b="1" strike="sngStrike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nº </a:t>
                      </a:r>
                      <a:r>
                        <a:rPr lang="pt-BR" sz="1400" b="1" strike="sngStrike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13.429/2017 e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nº </a:t>
                      </a:r>
                      <a:r>
                        <a:rPr lang="pt-BR" sz="1400" b="1" strike="sngStrike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13.467/2017</a:t>
                      </a:r>
                      <a:endParaRPr lang="pt-BR" sz="1400" b="1" strike="sngStrik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trike="sngStrike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Alteram dispositivos da Lei n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º </a:t>
                      </a:r>
                      <a:r>
                        <a:rPr lang="pt-BR" sz="1400" strike="sngStrike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6.019/1974, que disciplina a terceirização</a:t>
                      </a:r>
                      <a:endParaRPr lang="pt-BR" sz="1400" i="0" strike="sngStrik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4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Súmula</a:t>
                      </a:r>
                      <a:r>
                        <a:rPr lang="pt-BR" sz="1400" b="1" spc="-7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331 </a:t>
                      </a:r>
                      <a:r>
                        <a:rPr lang="pt-BR" sz="14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TST</a:t>
                      </a:r>
                      <a:endParaRPr lang="pt-BR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Dispõe sobre a legalidade no </a:t>
                      </a:r>
                      <a:r>
                        <a:rPr lang="pt-BR" sz="1400" i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Contrato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 Prestação</a:t>
                      </a:r>
                      <a:r>
                        <a:rPr lang="pt-BR" sz="1400" i="0" spc="-19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 Serviço.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ADPF</a:t>
                      </a:r>
                      <a:r>
                        <a:rPr lang="pt-BR" sz="1400" b="1" spc="-5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324/2014</a:t>
                      </a:r>
                      <a:endParaRPr lang="pt-BR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Questiona a Súmula 331</a:t>
                      </a:r>
                      <a:r>
                        <a:rPr lang="pt-BR" sz="1400" i="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do TST</a:t>
                      </a:r>
                      <a:endParaRPr lang="pt-BR" sz="1400" i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1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Referências Bibliográficas</a:t>
            </a:r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302768" y="1315592"/>
            <a:ext cx="11560810" cy="21550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 algn="just">
              <a:spcBef>
                <a:spcPts val="105"/>
              </a:spcBef>
              <a:buClr>
                <a:srgbClr val="D15A3D"/>
              </a:buClr>
              <a:buFontTx/>
              <a:buChar char="▪"/>
              <a:tabLst>
                <a:tab pos="240665" algn="l"/>
                <a:tab pos="241300" algn="l"/>
              </a:tabLst>
            </a:pPr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D15A3D"/>
              </a:buClr>
              <a:buChar char="▪"/>
              <a:tabLst>
                <a:tab pos="240665" algn="l"/>
                <a:tab pos="241300" algn="l"/>
              </a:tabLst>
            </a:pP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 PIETRO, Maria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Silvia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Zanella. Direito Administrativo. 14.ed. São Paulo: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Atlas,</a:t>
            </a:r>
            <a:r>
              <a:rPr sz="2000" spc="-38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2002.</a:t>
            </a:r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>
              <a:spcBef>
                <a:spcPts val="105"/>
              </a:spcBef>
              <a:buClr>
                <a:srgbClr val="D15A3D"/>
              </a:buClr>
              <a:buFontTx/>
              <a:buChar char="▪"/>
              <a:tabLst>
                <a:tab pos="240665" algn="l"/>
                <a:tab pos="241300" algn="l"/>
              </a:tabLst>
            </a:pPr>
            <a:endParaRPr lang="pt-BR" sz="1000" b="1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>
              <a:spcBef>
                <a:spcPts val="105"/>
              </a:spcBef>
              <a:buClr>
                <a:srgbClr val="D15A3D"/>
              </a:buClr>
              <a:buFontTx/>
              <a:buChar char="▪"/>
              <a:tabLst>
                <a:tab pos="240665" algn="l"/>
                <a:tab pos="241300" algn="l"/>
              </a:tabLst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GARCIA, Gustavo Filipe Barbosa. Curso de direito do trabalho. 11. ed. Rio de Janeiro: Forense, 2017.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Clr>
                <a:srgbClr val="D15A3D"/>
              </a:buClr>
              <a:buChar char="▪"/>
              <a:tabLst>
                <a:tab pos="240665" algn="l"/>
                <a:tab pos="241300" algn="l"/>
              </a:tabLst>
            </a:pP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JUSTEN FILHO, Marçal. 10.ed, São Paulo: Revista dos tribunais,</a:t>
            </a:r>
            <a:r>
              <a:rPr sz="2000" spc="-19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2014.</a:t>
            </a:r>
          </a:p>
          <a:p>
            <a:pPr marL="241300" indent="-228600">
              <a:lnSpc>
                <a:spcPct val="100000"/>
              </a:lnSpc>
              <a:spcBef>
                <a:spcPts val="1555"/>
              </a:spcBef>
              <a:buClr>
                <a:srgbClr val="D15A3D"/>
              </a:buClr>
              <a:buChar char="▪"/>
              <a:tabLst>
                <a:tab pos="240665" algn="l"/>
                <a:tab pos="241300" algn="l"/>
              </a:tabLst>
            </a:pP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MEDAUAR, Odete. Direito Administrativo Moderno. 19. ed. São Paulo: Revista dos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Tribunais,</a:t>
            </a:r>
            <a:r>
              <a:rPr sz="2000" spc="-34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44076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5" y="385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5" y="16113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5" y="283527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5" y="4060825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5" y="5284851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5" y="651033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450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7051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775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626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525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225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7198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800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850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4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92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599" y="0"/>
            <a:ext cx="6817359" cy="6858000"/>
          </a:xfrm>
          <a:custGeom>
            <a:avLst/>
            <a:gdLst/>
            <a:ahLst/>
            <a:cxnLst/>
            <a:rect l="l" t="t" r="r" b="b"/>
            <a:pathLst>
              <a:path w="6817359" h="6858000">
                <a:moveTo>
                  <a:pt x="6816852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875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201" y="0"/>
                </a:moveTo>
                <a:lnTo>
                  <a:pt x="0" y="685799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2825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201" y="2227198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800"/>
                </a:moveTo>
                <a:lnTo>
                  <a:pt x="461479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226" y="3432175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3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900" y="4651375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575" y="5864225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700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788605" y="738695"/>
            <a:ext cx="3729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Sumário de</a:t>
            </a:r>
            <a:r>
              <a:rPr spc="-9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9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ula</a:t>
            </a:r>
            <a:endParaRPr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66061" y="1667636"/>
            <a:ext cx="7959725" cy="31527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D15A3D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z="2000" b="1" dirty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sz="20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REVE</a:t>
            </a:r>
            <a:r>
              <a:rPr sz="1600" b="1" spc="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ISTÓRICO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15A3D"/>
              </a:buClr>
              <a:buFont typeface="Arial"/>
              <a:buChar char="▪"/>
            </a:pPr>
            <a:endParaRPr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D15A3D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z="2000" b="1" dirty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sz="20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ERCEIRIZAÇÃO 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20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DMINISTRAÇÃO</a:t>
            </a:r>
            <a:r>
              <a:rPr sz="1600" b="1" spc="-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ÚBLICA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15A3D"/>
              </a:buClr>
              <a:buFont typeface="Arial"/>
              <a:buChar char="▪"/>
            </a:pPr>
            <a:endParaRPr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D15A3D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z="2000" b="1" dirty="0"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sz="20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ESPONSABILIDADE DA </a:t>
            </a:r>
            <a:r>
              <a:rPr sz="20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DMINISTRAÇÃO </a:t>
            </a:r>
            <a:r>
              <a:rPr sz="20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ÚBLICA 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sz="1600" b="1" spc="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ERCEIRIZAÇÃO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Arial"/>
              <a:buChar char="▪"/>
            </a:pPr>
            <a:endParaRPr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D15A3D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z="2000" b="1" dirty="0"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sz="20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ISCUSSÃO 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1600" b="1" spc="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15" dirty="0">
                <a:latin typeface="Segoe UI" panose="020B0502040204020203" pitchFamily="34" charset="0"/>
                <a:cs typeface="Segoe UI" panose="020B0502040204020203" pitchFamily="34" charset="0"/>
              </a:rPr>
              <a:t>CASOS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15A3D"/>
              </a:buClr>
              <a:buFont typeface="Arial"/>
              <a:buChar char="▪"/>
            </a:pPr>
            <a:endParaRPr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1300" indent="-228600">
              <a:lnSpc>
                <a:spcPct val="100000"/>
              </a:lnSpc>
              <a:buClr>
                <a:srgbClr val="D15A3D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sz="2000" b="1" dirty="0"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sz="20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ONSIDERAÇÕES</a:t>
            </a:r>
            <a:r>
              <a:rPr sz="1600" b="1" spc="1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15" dirty="0">
                <a:latin typeface="Segoe UI" panose="020B0502040204020203" pitchFamily="34" charset="0"/>
                <a:cs typeface="Segoe UI" panose="020B0502040204020203" pitchFamily="34" charset="0"/>
              </a:rPr>
              <a:t>FINAIS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7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Breve Histórico</a:t>
            </a:r>
          </a:p>
        </p:txBody>
      </p:sp>
      <p:sp>
        <p:nvSpPr>
          <p:cNvPr id="7" name="object 80"/>
          <p:cNvSpPr/>
          <p:nvPr/>
        </p:nvSpPr>
        <p:spPr>
          <a:xfrm>
            <a:off x="1169638" y="1602161"/>
            <a:ext cx="9535582" cy="2027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aixaDeTexto 3"/>
          <p:cNvSpPr txBox="1"/>
          <p:nvPr/>
        </p:nvSpPr>
        <p:spPr>
          <a:xfrm>
            <a:off x="8580585" y="3761895"/>
            <a:ext cx="21246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Fonte: Jornal O Estado de São Paulo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659B910-901F-40A9-87BF-90BBB43C44D4}"/>
              </a:ext>
            </a:extLst>
          </p:cNvPr>
          <p:cNvSpPr/>
          <p:nvPr/>
        </p:nvSpPr>
        <p:spPr>
          <a:xfrm>
            <a:off x="348627" y="4599326"/>
            <a:ext cx="11494745" cy="12387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600" u="sng" spc="-5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265113" algn="just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 Federal nº 13.429/2017 em alteração da Lei Federal nº6.019/1974: 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9º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[...] </a:t>
            </a:r>
            <a:r>
              <a:rPr lang="pt-BR" sz="1600" b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§3º</a:t>
            </a:r>
            <a:r>
              <a:rPr lang="pt-BR" sz="1600" spc="-7" baseline="25462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trabalho temporário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versar sobre</a:t>
            </a:r>
            <a:r>
              <a:rPr lang="pt-BR" sz="1600" spc="7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desenvolvimento de atividades-meio e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atividades-fim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serem</a:t>
            </a:r>
            <a:r>
              <a:rPr lang="pt-BR" sz="1600" spc="13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executadas na empresa tomadora de serviços.</a:t>
            </a:r>
            <a:endParaRPr lang="pt-BR" sz="1600" spc="-5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1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Terceirização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Terceirização de serviços pela Administração Pública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7755" y="1532115"/>
            <a:ext cx="7665141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6385" algn="just">
              <a:spcBef>
                <a:spcPts val="3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Terceirização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transferência para terceiros de serviços que originalmente seriam executados internamente.</a:t>
            </a:r>
          </a:p>
          <a:p>
            <a:pPr marL="299085" indent="-286385" algn="just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sz="500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Problema original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necessidade de Reforma do Estado e  diminuição dos gastos públicos</a:t>
            </a:r>
          </a:p>
          <a:p>
            <a:pPr marL="12700" algn="just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5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Objetivo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eficiência econômica e prevenção do  crescimento desmesurado do aparato administrativo</a:t>
            </a:r>
          </a:p>
          <a:p>
            <a:pPr marL="299085" indent="-286385" algn="just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endParaRPr lang="pt-BR" sz="5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9085" indent="-286385" algn="just">
              <a:lnSpc>
                <a:spcPct val="100000"/>
              </a:lnSpc>
              <a:spcBef>
                <a:spcPts val="3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Limites: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regra constitucional do concurso público para investidura em cargo ou emprego público (art. 37, II)</a:t>
            </a:r>
          </a:p>
          <a:p>
            <a:pPr marL="756285" lvl="1" indent="-286385" algn="just">
              <a:spcBef>
                <a:spcPts val="300"/>
              </a:spcBef>
              <a:buClr>
                <a:srgbClr val="CE5A3D"/>
              </a:buClr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Atividades tipicamente estatais devem ser  desempenhadas por servidores estatutários ou  empregados públicos.</a:t>
            </a:r>
          </a:p>
        </p:txBody>
      </p:sp>
      <p:sp>
        <p:nvSpPr>
          <p:cNvPr id="8" name="object 64"/>
          <p:cNvSpPr/>
          <p:nvPr/>
        </p:nvSpPr>
        <p:spPr>
          <a:xfrm>
            <a:off x="213639" y="5129867"/>
            <a:ext cx="2635302" cy="421802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</a:rPr>
              <a:t>Atividades-Meio</a:t>
            </a:r>
            <a:endParaRPr lang="pt-BR" dirty="0"/>
          </a:p>
        </p:txBody>
      </p:sp>
      <p:sp>
        <p:nvSpPr>
          <p:cNvPr id="11" name="object 64"/>
          <p:cNvSpPr/>
          <p:nvPr/>
        </p:nvSpPr>
        <p:spPr>
          <a:xfrm>
            <a:off x="213639" y="5981512"/>
            <a:ext cx="2635302" cy="421802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</a:rPr>
              <a:t>Atividades-Fim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959731" y="4952470"/>
            <a:ext cx="4803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98145" algn="just"/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Aquela que não é necessariamente relacionada de forma direta com a finalidade  da atividade empresarial. </a:t>
            </a:r>
            <a:r>
              <a:rPr lang="pt-B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Preferência pela</a:t>
            </a:r>
            <a:r>
              <a:rPr lang="pt-BR" sz="1600" b="1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terceirização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959731" y="5874773"/>
            <a:ext cx="46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98145" indent="12700" algn="just"/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Aquela que denota a razão de existir da atividade empresarial. </a:t>
            </a:r>
            <a:r>
              <a:rPr lang="pt-BR" sz="16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Impossibilidade de terceirização</a:t>
            </a:r>
            <a:r>
              <a:rPr lang="pt-BR" sz="1600" b="1" i="1" spc="5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(??)</a:t>
            </a:r>
            <a:endParaRPr lang="pt-BR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2A0CEFC-3B1F-4A52-B6B3-674BE591F713}"/>
              </a:ext>
            </a:extLst>
          </p:cNvPr>
          <p:cNvSpPr/>
          <p:nvPr/>
        </p:nvSpPr>
        <p:spPr>
          <a:xfrm>
            <a:off x="7874405" y="1421762"/>
            <a:ext cx="3942216" cy="5359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Considerando o atual critério legal, terceirização é a transferência feita pela contratante (tomadora) da execução de quaisquer de suas atividades, inclusive sua atividade principal, à pessoa jurídica de direito privado prestadora de serviços que possua capacidade econômica compatível com a sua execução (art. 4º-A da Lei 6.019/1974, com redação dada pela Lei 13.467/2017).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Admite-se de forma expressa a terceirização de forma ampla, ou seja, de quaisquer das atividades da contratante (tomadora), inclusive de sua atividade principal. Logo, fica superada a distinção entre atividades-fim e atividades-meio, anteriormente adotada pela jurisprudência, como se observa na Súmula 331, item III, do TST.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(GARCIA, 2017, p.416)</a:t>
            </a:r>
            <a:endParaRPr lang="pt-BR" sz="1600" b="1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Terceirização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Terceirização de serviços pela Administração Pública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1362902-5D3D-46E9-AA6D-BC34E32CDD4D}"/>
              </a:ext>
            </a:extLst>
          </p:cNvPr>
          <p:cNvSpPr/>
          <p:nvPr/>
        </p:nvSpPr>
        <p:spPr>
          <a:xfrm>
            <a:off x="754050" y="1577399"/>
            <a:ext cx="10715808" cy="1189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b="1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Terceirização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consiste num contrato e  prestação de serviços por meio do qual um sujeito transfere a outrem o dever de executar uma atividade determinada, necessária à satisfação de um dever.” </a:t>
            </a:r>
            <a:r>
              <a:rPr lang="pt-BR" dirty="0">
                <a:solidFill>
                  <a:srgbClr val="2C2D2C"/>
                </a:solidFill>
                <a:latin typeface="Arial"/>
                <a:cs typeface="Arial"/>
              </a:rPr>
              <a:t>JUSTEN FILHO, Marçal, 2014, p.</a:t>
            </a:r>
            <a:r>
              <a:rPr lang="pt-BR" spc="-25" dirty="0">
                <a:solidFill>
                  <a:srgbClr val="2C2D2C"/>
                </a:solidFill>
                <a:latin typeface="Arial"/>
                <a:cs typeface="Arial"/>
              </a:rPr>
              <a:t> </a:t>
            </a:r>
            <a:r>
              <a:rPr lang="pt-BR" dirty="0">
                <a:solidFill>
                  <a:srgbClr val="2C2D2C"/>
                </a:solidFill>
                <a:latin typeface="Arial"/>
                <a:cs typeface="Arial"/>
              </a:rPr>
              <a:t>852)</a:t>
            </a:r>
            <a:endParaRPr lang="pt-BR" dirty="0">
              <a:latin typeface="Arial"/>
              <a:cs typeface="Arial"/>
            </a:endParaRPr>
          </a:p>
          <a:p>
            <a:pPr algn="just"/>
            <a:endParaRPr lang="pt-BR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81710"/>
              </p:ext>
            </p:extLst>
          </p:nvPr>
        </p:nvGraphicFramePr>
        <p:xfrm>
          <a:off x="1344703" y="2979767"/>
          <a:ext cx="9708778" cy="36648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5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8793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Decreto-Lei nº 200/67</a:t>
                      </a:r>
                    </a:p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Dispõe sobre a organização </a:t>
                      </a:r>
                      <a:r>
                        <a:rPr lang="pt-BR" sz="1400" b="0" i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 </a:t>
                      </a:r>
                      <a:r>
                        <a:rPr lang="pt-BR" sz="1400" b="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Administração</a:t>
                      </a:r>
                      <a:r>
                        <a:rPr lang="pt-BR" sz="1400" b="0" i="0" spc="-12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Federal, estabelece diretrizes para a Reforma Administrativa</a:t>
                      </a:r>
                      <a:r>
                        <a:rPr lang="pt-BR" sz="1400" b="0" i="0" spc="-7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0" i="0" spc="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 dá </a:t>
                      </a:r>
                      <a:r>
                        <a:rPr lang="pt-BR" sz="1400" b="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outras</a:t>
                      </a:r>
                      <a:r>
                        <a:rPr lang="pt-BR" sz="1400" b="0" i="0" spc="-1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providências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Lei nº 8.666/1993</a:t>
                      </a:r>
                    </a:p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pt-BR" sz="1400" i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/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Artigos 66 ao</a:t>
                      </a:r>
                      <a:r>
                        <a:rPr lang="pt-BR" sz="1400" i="0" spc="-16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76</a:t>
                      </a:r>
                    </a:p>
                    <a:p>
                      <a:pPr algn="just"/>
                      <a:endParaRPr lang="pt-BR" sz="1400" i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Decreto Federal nº 2271/97</a:t>
                      </a:r>
                    </a:p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Dispõe sobre a contratação </a:t>
                      </a:r>
                      <a:r>
                        <a:rPr lang="pt-BR" sz="1400" i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serviços pela  Administração Pública Federal direta, autárquica</a:t>
                      </a:r>
                      <a:r>
                        <a:rPr lang="pt-BR" sz="1400" i="0" spc="-2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 fundacional e dá outras</a:t>
                      </a:r>
                      <a:r>
                        <a:rPr lang="pt-BR" sz="1400" i="0" spc="-15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providências.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Instrução Normativa 02/2008 do Ministério  do Planejamento,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Orçamento e Gestão  </a:t>
                      </a:r>
                      <a:r>
                        <a:rPr lang="pt-BR" sz="14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(Alterada pelas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 </a:t>
                      </a:r>
                      <a:r>
                        <a:rPr lang="pt-BR" sz="14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03/2009,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 </a:t>
                      </a:r>
                      <a:r>
                        <a:rPr lang="pt-BR" sz="14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04/2009, IN  05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/2009 e IN </a:t>
                      </a:r>
                      <a:r>
                        <a:rPr lang="pt-BR" sz="14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06</a:t>
                      </a:r>
                      <a:r>
                        <a:rPr lang="pt-BR" sz="1400" b="1" spc="-1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/2013)</a:t>
                      </a:r>
                      <a:endParaRPr lang="pt-BR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Disciplina sobre as Regras e Diretrizes para</a:t>
                      </a:r>
                      <a:r>
                        <a:rPr lang="pt-BR" sz="1400" i="0" spc="-16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contratação de serviços, continuados ou</a:t>
                      </a:r>
                      <a:r>
                        <a:rPr lang="pt-BR" sz="1400" i="0" spc="-15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não.</a:t>
                      </a:r>
                    </a:p>
                    <a:p>
                      <a:pPr algn="just"/>
                      <a:endParaRPr lang="pt-BR" sz="1400" i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Súmula</a:t>
                      </a:r>
                      <a:r>
                        <a:rPr lang="pt-BR" sz="1400" b="1" spc="-7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331 </a:t>
                      </a:r>
                      <a:r>
                        <a:rPr lang="pt-BR" sz="14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TST</a:t>
                      </a:r>
                      <a:endParaRPr lang="pt-BR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Dispõe sobre a legalidade no </a:t>
                      </a:r>
                      <a:r>
                        <a:rPr lang="pt-BR" sz="1400" i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Contrato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 Prestação</a:t>
                      </a:r>
                      <a:r>
                        <a:rPr lang="pt-BR" sz="1400" i="0" spc="-19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 Serviço.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36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Terceirização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Terceirização de serviços pela Administração Pública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394709"/>
              </p:ext>
            </p:extLst>
          </p:nvPr>
        </p:nvGraphicFramePr>
        <p:xfrm>
          <a:off x="1344703" y="1594720"/>
          <a:ext cx="9708778" cy="4719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5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8793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Decreto-Lei nº 200/67</a:t>
                      </a:r>
                    </a:p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Dispõe sobre a organização </a:t>
                      </a:r>
                      <a:r>
                        <a:rPr lang="pt-BR" sz="1400" b="0" i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 </a:t>
                      </a:r>
                      <a:r>
                        <a:rPr lang="pt-BR" sz="1400" b="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Administração</a:t>
                      </a:r>
                      <a:r>
                        <a:rPr lang="pt-BR" sz="1400" b="0" i="0" spc="-12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Federal, estabelece diretrizes para a Reforma Administrativa</a:t>
                      </a:r>
                      <a:r>
                        <a:rPr lang="pt-BR" sz="1400" b="0" i="0" spc="-7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0" i="0" spc="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 dá </a:t>
                      </a:r>
                      <a:r>
                        <a:rPr lang="pt-BR" sz="1400" b="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outras</a:t>
                      </a:r>
                      <a:r>
                        <a:rPr lang="pt-BR" sz="1400" b="0" i="0" spc="-1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providências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Lei nº 8.666/1993</a:t>
                      </a:r>
                    </a:p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pt-BR" sz="1400" i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/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Artigos 66 ao</a:t>
                      </a:r>
                      <a:r>
                        <a:rPr lang="pt-BR" sz="1400" i="0" spc="-16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76</a:t>
                      </a:r>
                    </a:p>
                    <a:p>
                      <a:pPr algn="just"/>
                      <a:endParaRPr lang="pt-BR" sz="1400" i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Decreto Federal nº 2271/97</a:t>
                      </a:r>
                    </a:p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Dispõe sobre a contratação </a:t>
                      </a:r>
                      <a:r>
                        <a:rPr lang="pt-BR" sz="1400" i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serviços pela  Administração Pública Federal direta, autárquica</a:t>
                      </a:r>
                      <a:r>
                        <a:rPr lang="pt-BR" sz="1400" i="0" spc="-2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 fundacional e dá outras</a:t>
                      </a:r>
                      <a:r>
                        <a:rPr lang="pt-BR" sz="1400" i="0" spc="-15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providências.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strike="sngStrike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Instrução Normativa 02/2008 do Ministério  do Planejamento, </a:t>
                      </a:r>
                      <a:r>
                        <a:rPr lang="pt-BR" sz="1400" b="1" strike="sngStrik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Orçamento e Gestão  </a:t>
                      </a:r>
                      <a:r>
                        <a:rPr lang="pt-BR" sz="1400" b="1" strike="sngStrike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(Alterada pelas </a:t>
                      </a:r>
                      <a:r>
                        <a:rPr lang="pt-BR" sz="1400" b="1" strike="sngStrik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 </a:t>
                      </a:r>
                      <a:r>
                        <a:rPr lang="pt-BR" sz="1400" b="1" strike="sngStrike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03/2009, </a:t>
                      </a:r>
                      <a:r>
                        <a:rPr lang="pt-BR" sz="1400" b="1" strike="sngStrik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 </a:t>
                      </a:r>
                      <a:r>
                        <a:rPr lang="pt-BR" sz="1400" b="1" strike="sngStrike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04/2009, IN  05 </a:t>
                      </a:r>
                      <a:r>
                        <a:rPr lang="pt-BR" sz="1400" b="1" strike="sngStrik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/2009 e IN </a:t>
                      </a:r>
                      <a:r>
                        <a:rPr lang="pt-BR" sz="1400" b="1" strike="sngStrike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06</a:t>
                      </a:r>
                      <a:r>
                        <a:rPr lang="pt-BR" sz="1400" b="1" strike="sngStrike" spc="-1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1" strike="sngStrike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/2013)</a:t>
                      </a:r>
                      <a:endParaRPr lang="pt-BR" sz="1400" strike="sngStrik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400" strike="sngStrik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i="0" strike="sngStrik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Disciplina sobre as Regras e Diretrizes para</a:t>
                      </a:r>
                      <a:r>
                        <a:rPr lang="pt-BR" sz="1400" i="0" strike="sngStrike" spc="-16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i="0" strike="sngStrik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contratação de serviços, continuados ou</a:t>
                      </a:r>
                      <a:r>
                        <a:rPr lang="pt-BR" sz="1400" i="0" strike="sngStrike" spc="-15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i="0" strike="sngStrike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não.</a:t>
                      </a:r>
                    </a:p>
                    <a:p>
                      <a:pPr algn="just"/>
                      <a:endParaRPr lang="pt-BR" sz="1400" i="0" strike="sngStrike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249">
                <a:tc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Instrução Normativa 5/2017, do Ministério  do Planejamento, Orçamento e Gestão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Dispõe sobre as regras e diretrizes do procedimento de  contratação de serviços sob o regime de execução indireta  no âmbito da Administração Pública federal direta, </a:t>
                      </a:r>
                      <a:r>
                        <a:rPr lang="pt-BR" sz="14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autárquica e</a:t>
                      </a:r>
                      <a:r>
                        <a:rPr lang="pt-BR" sz="1400" b="1" spc="-4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1" spc="-1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fundacional.</a:t>
                      </a:r>
                      <a:endParaRPr lang="pt-BR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Súmula</a:t>
                      </a:r>
                      <a:r>
                        <a:rPr lang="pt-BR" sz="1400" b="1" spc="-7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331 </a:t>
                      </a:r>
                      <a:r>
                        <a:rPr lang="pt-BR" sz="1400" b="1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TST</a:t>
                      </a:r>
                      <a:endParaRPr lang="pt-BR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Dispõe sobre a legalidade no </a:t>
                      </a:r>
                      <a:r>
                        <a:rPr lang="pt-BR" sz="1400" i="0" spc="-5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Contrato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 Prestação</a:t>
                      </a:r>
                      <a:r>
                        <a:rPr lang="pt-BR" sz="1400" i="0" spc="-19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pt-BR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 Serviço.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Seta em curva para a direita 7"/>
          <p:cNvSpPr/>
          <p:nvPr/>
        </p:nvSpPr>
        <p:spPr>
          <a:xfrm>
            <a:off x="578224" y="3886200"/>
            <a:ext cx="658905" cy="1223682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3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Terceirização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Terceirização de serviços pela Administração Pública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E2EAF7F-FE4F-4706-A349-8880E92768C1}"/>
              </a:ext>
            </a:extLst>
          </p:cNvPr>
          <p:cNvSpPr/>
          <p:nvPr/>
        </p:nvSpPr>
        <p:spPr>
          <a:xfrm>
            <a:off x="194692" y="1873661"/>
            <a:ext cx="4616460" cy="47873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10.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[...] §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7º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melhor desincumbir-se</a:t>
            </a:r>
            <a:r>
              <a:rPr lang="pt-BR" sz="1600" spc="6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</a:t>
            </a:r>
            <a:r>
              <a:rPr lang="pt-BR" sz="1600" spc="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tarefas de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planejamento, coordenação, </a:t>
            </a:r>
            <a:r>
              <a:rPr lang="pt-BR" sz="1600" b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supervisão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b="1" spc="114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controle</a:t>
            </a:r>
            <a:r>
              <a:rPr lang="pt-BR" sz="1600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 o objetivo de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impedir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crescimento  desmesurado da máquina administrativa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t-BR" sz="1600" spc="5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Administração procurará desobrigar-se da</a:t>
            </a:r>
            <a:r>
              <a:rPr lang="pt-BR" sz="1600" spc="7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realização material de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tarefas </a:t>
            </a:r>
            <a:r>
              <a:rPr lang="pt-BR" sz="1600" b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executivas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recorrendo, sempre</a:t>
            </a:r>
            <a:r>
              <a:rPr lang="pt-BR" sz="1600" spc="1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possível,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execução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indireta,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mediante contrato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desde  que exista, na área, iniciativa privada suficientemente  desenvolvida e capacitada a desempenhar os</a:t>
            </a:r>
            <a:r>
              <a:rPr lang="pt-BR" sz="1600" spc="6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encargos de</a:t>
            </a:r>
            <a:r>
              <a:rPr lang="pt-BR" sz="1600" spc="-8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execução.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64">
            <a:extLst>
              <a:ext uri="{FF2B5EF4-FFF2-40B4-BE49-F238E27FC236}">
                <a16:creationId xmlns:a16="http://schemas.microsoft.com/office/drawing/2014/main" id="{94AE402D-9CC9-4A1D-BD16-D5AE6BBEC3EA}"/>
              </a:ext>
            </a:extLst>
          </p:cNvPr>
          <p:cNvSpPr/>
          <p:nvPr/>
        </p:nvSpPr>
        <p:spPr>
          <a:xfrm>
            <a:off x="1292093" y="1662761"/>
            <a:ext cx="2635302" cy="421802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</a:rPr>
              <a:t>Decreto-Lei nº 200/1967</a:t>
            </a:r>
            <a:endParaRPr lang="pt-BR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0113307-3C75-4DD0-8AF0-59B5CD672E31}"/>
              </a:ext>
            </a:extLst>
          </p:cNvPr>
          <p:cNvSpPr/>
          <p:nvPr/>
        </p:nvSpPr>
        <p:spPr>
          <a:xfrm>
            <a:off x="5024796" y="1961942"/>
            <a:ext cx="6972512" cy="46108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6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.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1º No âmbito da Administração Pública</a:t>
            </a:r>
            <a:r>
              <a:rPr lang="pt-BR" sz="1600" spc="-5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Federal direta, autárquica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fundacional poderão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 objeto de  execução indireta as </a:t>
            </a:r>
            <a:r>
              <a:rPr lang="pt-BR" sz="1600" b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atividades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materiais acessórias,  instrumentais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complementares aos assuntos que  constituem área de competência legal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órgão</a:t>
            </a:r>
            <a:r>
              <a:rPr lang="pt-BR" sz="1600" b="1" spc="3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entidade.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1º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atividades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b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conservação,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limpeza,</a:t>
            </a:r>
            <a:r>
              <a:rPr lang="pt-BR" sz="1600" b="1" spc="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segurança, </a:t>
            </a:r>
            <a:r>
              <a:rPr lang="pt-BR" sz="1600" b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vigilância,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transportes, informática,</a:t>
            </a:r>
            <a:r>
              <a:rPr lang="pt-BR" sz="1600" b="1" spc="13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copeiragem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recepção, reprografia, telecomunicações</a:t>
            </a:r>
            <a:r>
              <a:rPr lang="pt-BR" sz="1600" b="1" spc="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ts val="2050"/>
              </a:lnSpc>
              <a:spcBef>
                <a:spcPts val="100"/>
              </a:spcBef>
            </a:pP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manutenção de prédios, equipamentos e</a:t>
            </a:r>
            <a:r>
              <a:rPr lang="pt-BR" sz="1600" b="1" spc="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instalações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ts val="2050"/>
              </a:lnSpc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serão, de preferência, objeto de execução</a:t>
            </a:r>
            <a:r>
              <a:rPr lang="pt-BR" sz="1600" spc="6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indireta.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lang="pt-BR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89900"/>
              </a:lnSpc>
            </a:pP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§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2º Não poderão ser objeto de execução indireta as  </a:t>
            </a:r>
            <a:r>
              <a:rPr lang="pt-BR" sz="1600" b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atividades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inerentes às categorias funcionais  abrangidas pelo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cargos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órgão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entidade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salvo expressa disposição legal em contrário ou 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quando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tratar de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cargo extinto,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 ou 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parcialmente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no âmbito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quadro geral de</a:t>
            </a:r>
            <a:r>
              <a:rPr lang="pt-BR" sz="1600" spc="5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pessoal.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1600" dirty="0">
              <a:latin typeface="Arial"/>
              <a:cs typeface="Arial"/>
            </a:endParaRPr>
          </a:p>
        </p:txBody>
      </p:sp>
      <p:sp>
        <p:nvSpPr>
          <p:cNvPr id="13" name="object 64">
            <a:extLst>
              <a:ext uri="{FF2B5EF4-FFF2-40B4-BE49-F238E27FC236}">
                <a16:creationId xmlns:a16="http://schemas.microsoft.com/office/drawing/2014/main" id="{8643E7D9-C966-4DF7-819D-BADB6469C372}"/>
              </a:ext>
            </a:extLst>
          </p:cNvPr>
          <p:cNvSpPr/>
          <p:nvPr/>
        </p:nvSpPr>
        <p:spPr>
          <a:xfrm>
            <a:off x="7087776" y="1662761"/>
            <a:ext cx="3195708" cy="421802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</a:rPr>
              <a:t>Decreto Federal nº 2.271/1997</a:t>
            </a:r>
          </a:p>
          <a:p>
            <a:pPr algn="ctr"/>
            <a:endParaRPr lang="pt-BR" dirty="0">
              <a:latin typeface="Segoe UI Semibold" panose="020B0702040204020203" pitchFamily="34" charset="0"/>
            </a:endParaRPr>
          </a:p>
          <a:p>
            <a:pPr algn="ctr"/>
            <a:endParaRPr lang="pt-BR" dirty="0">
              <a:latin typeface="Segoe UI Semibold" panose="020B0702040204020203" pitchFamily="34" charset="0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268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Responsabilidade da Administração Pública na Terceirização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Terceirização de serviços pela Administração Pública</a:t>
            </a:r>
          </a:p>
        </p:txBody>
      </p:sp>
      <p:sp>
        <p:nvSpPr>
          <p:cNvPr id="5" name="object 64"/>
          <p:cNvSpPr/>
          <p:nvPr/>
        </p:nvSpPr>
        <p:spPr>
          <a:xfrm>
            <a:off x="247017" y="3892676"/>
            <a:ext cx="2228276" cy="842907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pt-BR" sz="500" b="1" dirty="0">
              <a:latin typeface="Segoe UI Semibold" panose="020B0702040204020203" pitchFamily="34" charset="0"/>
            </a:endParaRPr>
          </a:p>
          <a:p>
            <a:pPr algn="ctr"/>
            <a:r>
              <a:rPr lang="pt-BR" b="1" dirty="0">
                <a:latin typeface="Segoe UI Semibold" panose="020B0702040204020203" pitchFamily="34" charset="0"/>
              </a:rPr>
              <a:t>ANTIGA Redação da S. 331 TST</a:t>
            </a:r>
            <a:endParaRPr lang="pt-BR" b="1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FC690DB-1E96-4426-9D52-8387200E3CB6}"/>
              </a:ext>
            </a:extLst>
          </p:cNvPr>
          <p:cNvSpPr/>
          <p:nvPr/>
        </p:nvSpPr>
        <p:spPr>
          <a:xfrm>
            <a:off x="528371" y="1928318"/>
            <a:ext cx="111352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6385" algn="just">
              <a:spcBef>
                <a:spcPts val="3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Problema Contemporâneo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ausência de  fiscalização das atividades do contratado e  condenações por responsabilidade trabalhista subsidiária.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17A4C90-4B84-4991-8E7E-7870453F4C00}"/>
              </a:ext>
            </a:extLst>
          </p:cNvPr>
          <p:cNvSpPr/>
          <p:nvPr/>
        </p:nvSpPr>
        <p:spPr>
          <a:xfrm>
            <a:off x="2603414" y="2543871"/>
            <a:ext cx="9341569" cy="41171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just">
              <a:lnSpc>
                <a:spcPts val="2055"/>
              </a:lnSpc>
              <a:spcBef>
                <a:spcPts val="1595"/>
              </a:spcBef>
            </a:pPr>
            <a:r>
              <a:rPr lang="pt-BR" sz="1600" spc="-2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CONTRATO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PRESTAÇÃO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z="1600" spc="-2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SERVIÇOS.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LEGALIDADE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321945" algn="just">
              <a:lnSpc>
                <a:spcPct val="90000"/>
              </a:lnSpc>
              <a:spcBef>
                <a:spcPts val="5"/>
              </a:spcBef>
              <a:buAutoNum type="romanUcPeriod"/>
              <a:tabLst>
                <a:tab pos="139700" algn="l"/>
              </a:tabLst>
            </a:pP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contratação de trabalhadores por empresa  interposta é i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legal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formando-se o vínculo diretamente  com o tomador dos serviços, salvo no caso de trabalho  temporário.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lr>
                <a:srgbClr val="2C2D2C"/>
              </a:buClr>
              <a:buFont typeface="Arial"/>
              <a:buAutoNum type="romanUcPeriod"/>
            </a:pPr>
            <a:endParaRPr lang="pt-BR" sz="105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129539" algn="just">
              <a:lnSpc>
                <a:spcPts val="1939"/>
              </a:lnSpc>
              <a:buAutoNum type="romanUcPeriod"/>
              <a:tabLst>
                <a:tab pos="203200" algn="l"/>
              </a:tabLst>
            </a:pP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A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contratação irregular de </a:t>
            </a:r>
            <a:r>
              <a:rPr lang="pt-BR" sz="1600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trabalhador,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mediante  empresa interposta,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gera </a:t>
            </a:r>
            <a:r>
              <a:rPr lang="pt-BR" sz="1600" b="1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vínculo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emprego com  os órgãos da </a:t>
            </a:r>
            <a:r>
              <a:rPr lang="pt-BR" sz="1600" b="1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Pública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direta, indireta ou  fundacional.</a:t>
            </a:r>
          </a:p>
          <a:p>
            <a:pPr marL="12700" marR="129539" algn="just">
              <a:lnSpc>
                <a:spcPts val="1939"/>
              </a:lnSpc>
              <a:buAutoNum type="romanUcPeriod"/>
              <a:tabLst>
                <a:tab pos="203200" algn="l"/>
              </a:tabLst>
            </a:pPr>
            <a:endParaRPr lang="pt-BR" sz="1050" spc="-5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129539" algn="just">
              <a:lnSpc>
                <a:spcPts val="1939"/>
              </a:lnSpc>
              <a:buAutoNum type="romanUcPeriod"/>
              <a:tabLst>
                <a:tab pos="203200" algn="l"/>
              </a:tabLst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tomador a  contratação de serviços de vigilância (Lei nº 7.102, de  20.06.1983) e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conservação e limpeza, bem como a de  serviços especializados ligados à atividade-meio do  </a:t>
            </a:r>
            <a:r>
              <a:rPr lang="pt-BR" sz="1600" spc="-2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tomador,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desde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inexistente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pessoalidade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a 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subordinação</a:t>
            </a:r>
            <a:r>
              <a:rPr lang="pt-BR" sz="1600" b="1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direta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90000"/>
              </a:lnSpc>
              <a:spcBef>
                <a:spcPts val="1795"/>
              </a:spcBef>
              <a:buAutoNum type="romanUcPeriod" startAt="3"/>
              <a:tabLst>
                <a:tab pos="292100" algn="l"/>
              </a:tabLst>
            </a:pPr>
            <a:r>
              <a:rPr lang="pt-BR" sz="1600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O </a:t>
            </a:r>
            <a:r>
              <a:rPr lang="pt-BR" sz="1600" i="1" spc="-1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inadimplemento </a:t>
            </a:r>
            <a:r>
              <a:rPr lang="pt-BR" sz="1600" i="1" spc="-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das obrigações trabalhistas, por  parte do </a:t>
            </a:r>
            <a:r>
              <a:rPr lang="pt-BR" sz="1600" i="1" spc="-1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empregador, </a:t>
            </a:r>
            <a:r>
              <a:rPr lang="pt-BR" sz="1600" i="1" spc="-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implica a responsabilidade  subsidiária do </a:t>
            </a:r>
            <a:r>
              <a:rPr lang="pt-BR" sz="1600" i="1" spc="-1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tomador dos </a:t>
            </a:r>
            <a:r>
              <a:rPr lang="pt-BR" sz="1600" i="1" spc="-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serviços, quanto </a:t>
            </a:r>
            <a:r>
              <a:rPr lang="pt-BR" sz="1600" i="1" spc="-1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àquelas  </a:t>
            </a:r>
            <a:r>
              <a:rPr lang="pt-BR" sz="1600" i="1" spc="-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obrigações, </a:t>
            </a:r>
            <a:r>
              <a:rPr lang="pt-BR" sz="1600" b="1" i="1" spc="-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inclusive </a:t>
            </a:r>
            <a:r>
              <a:rPr lang="pt-BR" sz="1600" b="1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quanto </a:t>
            </a:r>
            <a:r>
              <a:rPr lang="pt-BR" sz="1600" b="1" i="1" spc="-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aos órgãos da  administração direta, das autarquias, das fundações  públicas, das empresas públicas e das sociedades de  economia mista</a:t>
            </a:r>
            <a:r>
              <a:rPr lang="pt-BR" sz="1600" i="1" spc="-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desde que hajam participado da relação  processual e constem também do título executivo judicial  (art. 71 da Lei no 8.666, de</a:t>
            </a:r>
            <a:r>
              <a:rPr lang="pt-BR" sz="1600" i="1" spc="1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i="1" spc="-5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21.06.1993).</a:t>
            </a:r>
            <a:endParaRPr lang="pt-BR" sz="16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4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Responsabilidade da Administração Pública na Terceirização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Terceirização de serviços pela Administração Pública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8EE46AB-0F56-45C6-A97F-3E19E85C552F}"/>
              </a:ext>
            </a:extLst>
          </p:cNvPr>
          <p:cNvSpPr/>
          <p:nvPr/>
        </p:nvSpPr>
        <p:spPr>
          <a:xfrm>
            <a:off x="330049" y="2308051"/>
            <a:ext cx="4616460" cy="42865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just">
              <a:spcBef>
                <a:spcPts val="105"/>
              </a:spcBef>
              <a:tabLst>
                <a:tab pos="967740" algn="l"/>
              </a:tabLst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Art.</a:t>
            </a:r>
            <a:r>
              <a:rPr lang="pt-BR" sz="1600" spc="-2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71.	O contratado é responsável pelos</a:t>
            </a:r>
            <a:r>
              <a:rPr lang="pt-BR" sz="1600" spc="-13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encargos trabalhistas, previdenciários, fiscais e</a:t>
            </a:r>
            <a:r>
              <a:rPr lang="pt-BR" sz="1600" spc="-12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comerciais resultantes da execução do</a:t>
            </a:r>
            <a:r>
              <a:rPr lang="pt-BR" sz="1600" spc="-14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contrato.</a:t>
            </a:r>
          </a:p>
          <a:p>
            <a:pPr marL="12700" algn="just">
              <a:spcBef>
                <a:spcPts val="105"/>
              </a:spcBef>
              <a:tabLst>
                <a:tab pos="967740" algn="l"/>
              </a:tabLst>
            </a:pP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spcBef>
                <a:spcPts val="105"/>
              </a:spcBef>
              <a:tabLst>
                <a:tab pos="967740" algn="l"/>
              </a:tabLst>
            </a:pP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§</a:t>
            </a:r>
            <a:r>
              <a:rPr lang="pt-BR" sz="1600" spc="-7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pt-BR" sz="1600" baseline="2564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º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inadimplência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contratado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t-BR" sz="1600" spc="-12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referência aos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encargos trabalhistas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fiscais</a:t>
            </a:r>
            <a:r>
              <a:rPr lang="pt-BR" sz="1600" spc="-17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comerciais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transfere à Administração</a:t>
            </a:r>
            <a:r>
              <a:rPr lang="pt-BR" sz="1600" b="1" spc="-24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Pública a responsabilidade por seu pagamento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t-BR" sz="1600" spc="-13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nem poderá onerar o objeto do contrato ou restringir</a:t>
            </a:r>
            <a:r>
              <a:rPr lang="pt-BR" sz="1600" spc="-2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regularização e o uso das obras e</a:t>
            </a:r>
            <a:r>
              <a:rPr lang="pt-BR" sz="1600" spc="-15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edificações inclusive perante o Registro de</a:t>
            </a:r>
            <a:r>
              <a:rPr lang="pt-BR" sz="1600" spc="-16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Imóveis.</a:t>
            </a:r>
          </a:p>
        </p:txBody>
      </p:sp>
      <p:sp>
        <p:nvSpPr>
          <p:cNvPr id="14" name="object 64">
            <a:extLst>
              <a:ext uri="{FF2B5EF4-FFF2-40B4-BE49-F238E27FC236}">
                <a16:creationId xmlns:a16="http://schemas.microsoft.com/office/drawing/2014/main" id="{7BFDC730-E8E7-4104-BC74-862D49038A01}"/>
              </a:ext>
            </a:extLst>
          </p:cNvPr>
          <p:cNvSpPr/>
          <p:nvPr/>
        </p:nvSpPr>
        <p:spPr>
          <a:xfrm>
            <a:off x="1292093" y="1964130"/>
            <a:ext cx="2635302" cy="674395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</a:rPr>
              <a:t>Lei Federal nº 8.666/1993</a:t>
            </a:r>
            <a:endParaRPr lang="pt-BR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35FF0A0B-D884-4D20-9753-265CAED5B31D}"/>
              </a:ext>
            </a:extLst>
          </p:cNvPr>
          <p:cNvSpPr/>
          <p:nvPr/>
        </p:nvSpPr>
        <p:spPr>
          <a:xfrm>
            <a:off x="5826349" y="2374531"/>
            <a:ext cx="6035602" cy="42865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EMENTA: RESPONSABILIDADE CONTRATUAL. </a:t>
            </a:r>
          </a:p>
          <a:p>
            <a:pPr algn="just"/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Subsidiária. Contrato com a administração</a:t>
            </a:r>
            <a:r>
              <a:rPr lang="pt-BR" sz="1600" b="1" spc="1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pública, Inadimplência negocial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outro</a:t>
            </a:r>
            <a:r>
              <a:rPr lang="pt-BR" sz="1600" b="1" spc="3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contraente.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pt-BR" sz="1600" b="1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ransferência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consequente e automática dos</a:t>
            </a:r>
            <a:r>
              <a:rPr lang="pt-BR" sz="1600" b="1" spc="2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seus encargos trabalhistas, fiscais e</a:t>
            </a:r>
            <a:r>
              <a:rPr lang="pt-BR" sz="1600" b="1" spc="4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comerciais, resultantes da execução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contrato, à</a:t>
            </a:r>
            <a:r>
              <a:rPr lang="pt-BR" sz="1600" b="1" spc="7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administração.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Impossibilidade jurídica. Consequência proibida</a:t>
            </a:r>
            <a:r>
              <a:rPr lang="pt-BR" sz="1600" b="1" spc="7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pelo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art., 71, § 1º,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Lei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federal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nº</a:t>
            </a:r>
            <a:r>
              <a:rPr lang="pt-BR" sz="1600" b="1" spc="-5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8.666/93.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Constitucionalidade reconhecida dessa norma. </a:t>
            </a:r>
            <a:r>
              <a:rPr lang="pt-BR" sz="1600" b="1" spc="-2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Ação 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direta de constitucionalidade julgada, nesse</a:t>
            </a:r>
            <a:r>
              <a:rPr lang="pt-BR" sz="1600" b="1" spc="1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sentido, procedente. </a:t>
            </a:r>
            <a:r>
              <a:rPr lang="pt-BR" sz="1600" b="1" spc="-3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Voto </a:t>
            </a:r>
            <a:r>
              <a:rPr lang="pt-BR" sz="1600" b="1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vencido. 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constitucional a</a:t>
            </a:r>
            <a:r>
              <a:rPr lang="pt-BR" sz="1600" spc="13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 inscrita no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art.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71,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§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1º, da Lei federal nº 8.666, de 26 de  junho de 1993,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redação dada pela Lei nº 9.032,</a:t>
            </a:r>
            <a:r>
              <a:rPr lang="pt-BR" sz="1600" spc="8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1995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object 64">
            <a:extLst>
              <a:ext uri="{FF2B5EF4-FFF2-40B4-BE49-F238E27FC236}">
                <a16:creationId xmlns:a16="http://schemas.microsoft.com/office/drawing/2014/main" id="{33F92700-6648-4B03-9749-A304E9A44896}"/>
              </a:ext>
            </a:extLst>
          </p:cNvPr>
          <p:cNvSpPr/>
          <p:nvPr/>
        </p:nvSpPr>
        <p:spPr>
          <a:xfrm>
            <a:off x="7526499" y="1919639"/>
            <a:ext cx="2635302" cy="687842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</a:rPr>
              <a:t>ADC nº 16 STF </a:t>
            </a:r>
          </a:p>
          <a:p>
            <a:pPr algn="ctr"/>
            <a:r>
              <a:rPr lang="pt-BR" dirty="0">
                <a:latin typeface="Segoe UI Semibold" panose="020B0702040204020203" pitchFamily="34" charset="0"/>
              </a:rPr>
              <a:t>(j. 24.11.2010)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4215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2175</Words>
  <Application>Microsoft Office PowerPoint</Application>
  <PresentationFormat>Widescreen</PresentationFormat>
  <Paragraphs>214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Segoe UI Semibold</vt:lpstr>
      <vt:lpstr>Wingdings</vt:lpstr>
      <vt:lpstr>Tema do Office</vt:lpstr>
      <vt:lpstr>Apresentação do PowerPoint</vt:lpstr>
      <vt:lpstr>Sumário de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Eduardo D. Araújo</cp:lastModifiedBy>
  <cp:revision>127</cp:revision>
  <dcterms:created xsi:type="dcterms:W3CDTF">2018-02-06T23:33:08Z</dcterms:created>
  <dcterms:modified xsi:type="dcterms:W3CDTF">2018-02-27T19:42:30Z</dcterms:modified>
</cp:coreProperties>
</file>