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75" r:id="rId6"/>
    <p:sldId id="276" r:id="rId7"/>
    <p:sldId id="259" r:id="rId8"/>
    <p:sldId id="260" r:id="rId9"/>
    <p:sldId id="262" r:id="rId10"/>
    <p:sldId id="263" r:id="rId11"/>
    <p:sldId id="261" r:id="rId12"/>
    <p:sldId id="277" r:id="rId13"/>
    <p:sldId id="265" r:id="rId14"/>
    <p:sldId id="278" r:id="rId15"/>
    <p:sldId id="266" r:id="rId16"/>
    <p:sldId id="264" r:id="rId17"/>
    <p:sldId id="279" r:id="rId18"/>
    <p:sldId id="280" r:id="rId19"/>
    <p:sldId id="268" r:id="rId20"/>
    <p:sldId id="267" r:id="rId21"/>
    <p:sldId id="281" r:id="rId22"/>
    <p:sldId id="269" r:id="rId23"/>
    <p:sldId id="270" r:id="rId24"/>
    <p:sldId id="271" r:id="rId25"/>
    <p:sldId id="282" r:id="rId26"/>
    <p:sldId id="286" r:id="rId27"/>
    <p:sldId id="283" r:id="rId28"/>
    <p:sldId id="284" r:id="rId29"/>
    <p:sldId id="285" r:id="rId30"/>
    <p:sldId id="287" r:id="rId31"/>
    <p:sldId id="273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29D2-212F-4469-BBA4-8B05A5FA19E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81A-F078-42FA-9CD4-1DCAFF51B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08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29D2-212F-4469-BBA4-8B05A5FA19E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81A-F078-42FA-9CD4-1DCAFF51B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1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29D2-212F-4469-BBA4-8B05A5FA19E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81A-F078-42FA-9CD4-1DCAFF51B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69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29D2-212F-4469-BBA4-8B05A5FA19E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81A-F078-42FA-9CD4-1DCAFF51B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81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29D2-212F-4469-BBA4-8B05A5FA19E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81A-F078-42FA-9CD4-1DCAFF51B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47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29D2-212F-4469-BBA4-8B05A5FA19E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81A-F078-42FA-9CD4-1DCAFF51B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91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29D2-212F-4469-BBA4-8B05A5FA19E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81A-F078-42FA-9CD4-1DCAFF51B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95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29D2-212F-4469-BBA4-8B05A5FA19E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81A-F078-42FA-9CD4-1DCAFF51B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36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29D2-212F-4469-BBA4-8B05A5FA19E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81A-F078-42FA-9CD4-1DCAFF51B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50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29D2-212F-4469-BBA4-8B05A5FA19E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81A-F078-42FA-9CD4-1DCAFF51B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17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29D2-212F-4469-BBA4-8B05A5FA19E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81A-F078-42FA-9CD4-1DCAFF51B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70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029D2-212F-4469-BBA4-8B05A5FA19E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0E81A-F078-42FA-9CD4-1DCAFF51B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96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elp:IPA_for_Frenc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Pobreza: afinal do que se trata?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Objetivo: examinar as principais abordagens quando se trata de conceituar e medir pobreza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102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smtClean="0"/>
              <a:t>Renda equivalente</a:t>
            </a:r>
            <a:endParaRPr lang="pt-BR" dirty="0"/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1"/>
          </p:nvPr>
        </p:nvSpPr>
        <p:spPr>
          <a:xfrm>
            <a:off x="457200" y="1196752"/>
            <a:ext cx="83632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To take into account the impact of differences in household size and composition, the total disposable household income is "</a:t>
            </a:r>
            <a:r>
              <a:rPr lang="en-US" sz="2600" dirty="0" err="1"/>
              <a:t>equivalised</a:t>
            </a:r>
            <a:r>
              <a:rPr lang="en-US" sz="2600" dirty="0"/>
              <a:t>". The </a:t>
            </a:r>
            <a:r>
              <a:rPr lang="en-US" sz="2600" dirty="0" err="1"/>
              <a:t>equivalised</a:t>
            </a:r>
            <a:r>
              <a:rPr lang="en-US" sz="2600" dirty="0"/>
              <a:t> income attributed to each member of the household is calculated by dividing the total disposable income of the household by the </a:t>
            </a:r>
            <a:r>
              <a:rPr lang="en-US" sz="2600" dirty="0" err="1"/>
              <a:t>equivalisation</a:t>
            </a:r>
            <a:r>
              <a:rPr lang="en-US" sz="2600" dirty="0"/>
              <a:t> factor. </a:t>
            </a:r>
            <a:r>
              <a:rPr lang="en-US" sz="2600" dirty="0" err="1"/>
              <a:t>Equivalisation</a:t>
            </a:r>
            <a:r>
              <a:rPr lang="en-US" sz="2600" dirty="0"/>
              <a:t> factors can be determined in various ways. Eurostat applies an </a:t>
            </a:r>
            <a:r>
              <a:rPr lang="en-US" sz="2600" dirty="0" err="1"/>
              <a:t>equivalisation</a:t>
            </a:r>
            <a:r>
              <a:rPr lang="en-US" sz="2600" dirty="0"/>
              <a:t> factor calculated according to the OECD-modified scale first proposed in 1994 - which gives a weight of 1.0 to the first person aged 14 or more, a weight of 0.5 to other persons aged 14 or more and a weight of 0.3 to persons aged 0-13.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8459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EUA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Utilizam linhas de pobreza com base no custo de uma cesta alimentar (desde 1965). A cesta não alimentar foi multiplicada por 3, já que a despesa alimentar correspondia a 1/3 das despesas totais. </a:t>
            </a:r>
          </a:p>
          <a:p>
            <a:r>
              <a:rPr lang="pt-BR" dirty="0" smtClean="0"/>
              <a:t>A linha de pobreza americana leva em conta tamanho da família, número de crianças, idade e gênero do chefe da família, residência urbana ou rural.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73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Abordagem absoluta ainda é relevante.</a:t>
            </a:r>
          </a:p>
          <a:p>
            <a:r>
              <a:rPr lang="pt-BR" dirty="0" smtClean="0"/>
              <a:t>Em função da disponibilidade de dados, faz sentido calcular valores que estabeleçam as cestas com os nutrientes mínimos... </a:t>
            </a:r>
          </a:p>
          <a:p>
            <a:r>
              <a:rPr lang="pt-BR" dirty="0" smtClean="0"/>
              <a:t>Nesse sentido, os indigentes são aqueles que não tem renda suficiente para comprar tal cesta... </a:t>
            </a:r>
          </a:p>
          <a:p>
            <a:r>
              <a:rPr lang="pt-BR" dirty="0" smtClean="0"/>
              <a:t>No entanto, importante ter em mente que dizer que ele tem a renda não necessariamente significa dizer que tem nutrição adequada, ou seja, não podemos fazer inferências sobre o seu estado nutricional...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49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de usar a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Importante pensar que em países onde o nível de desenvolvimento é muito baixo, o uso da renda sofre muitas restrições.</a:t>
            </a:r>
          </a:p>
          <a:p>
            <a:r>
              <a:rPr lang="pt-BR" dirty="0" smtClean="0"/>
              <a:t>Isso porque muitas das trocas (principalmente para os mais pobres) não são feitas no mercado</a:t>
            </a:r>
          </a:p>
          <a:p>
            <a:r>
              <a:rPr lang="pt-BR" dirty="0" smtClean="0"/>
              <a:t>“</a:t>
            </a:r>
            <a:r>
              <a:rPr lang="pt-BR" i="1" dirty="0" smtClean="0"/>
              <a:t>Desse modo, quando uma parte preponderante das necessidades não é atendida via transações mercantis, a renda se torna um critério irrelevante para delimitar a população pobre</a:t>
            </a:r>
            <a:r>
              <a:rPr lang="pt-BR" dirty="0" smtClean="0"/>
              <a:t>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98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de usar a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Indivíduos ‘subestimam’ a renda efetiva </a:t>
            </a:r>
            <a:r>
              <a:rPr lang="pt-BR" dirty="0" smtClean="0">
                <a:sym typeface="Wingdings" pitchFamily="2" charset="2"/>
              </a:rPr>
              <a:t> superestimação da </a:t>
            </a:r>
            <a:r>
              <a:rPr lang="pt-BR" dirty="0" smtClean="0">
                <a:sym typeface="Wingdings" pitchFamily="2" charset="2"/>
              </a:rPr>
              <a:t>pobreza</a:t>
            </a:r>
          </a:p>
          <a:p>
            <a:r>
              <a:rPr lang="pt-BR" dirty="0" smtClean="0"/>
              <a:t>renda </a:t>
            </a:r>
            <a:r>
              <a:rPr lang="pt-BR" dirty="0" smtClean="0"/>
              <a:t>corrente x renda permanente</a:t>
            </a:r>
          </a:p>
          <a:p>
            <a:r>
              <a:rPr lang="pt-BR" dirty="0" smtClean="0"/>
              <a:t>renda bruta x renda disponível</a:t>
            </a:r>
          </a:p>
          <a:p>
            <a:r>
              <a:rPr lang="pt-BR" dirty="0" smtClean="0"/>
              <a:t>efeito patrimônio</a:t>
            </a:r>
          </a:p>
          <a:p>
            <a:r>
              <a:rPr lang="pt-BR" dirty="0" smtClean="0"/>
              <a:t>Acesso diferenciado a bens e serviços públicos sobre o bem </a:t>
            </a:r>
            <a:r>
              <a:rPr lang="pt-BR" dirty="0" smtClean="0"/>
              <a:t>estar</a:t>
            </a:r>
          </a:p>
          <a:p>
            <a:endParaRPr lang="pt-BR" dirty="0"/>
          </a:p>
          <a:p>
            <a:r>
              <a:rPr lang="pt-BR" dirty="0" smtClean="0"/>
              <a:t>Para comparações entre países, dificuldade por se tratar de diferentes moedas, diferentes preços, diferentes taxas de câmbio...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60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de usar a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Ideia do uso da renda: estreita correlação entre a renda e indicadores físicos de qualidade de vida 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>
                <a:sym typeface="Wingdings" pitchFamily="2" charset="2"/>
              </a:rPr>
              <a:t>mas há problemas...</a:t>
            </a:r>
            <a:endParaRPr lang="pt-BR" dirty="0" smtClean="0"/>
          </a:p>
          <a:p>
            <a:pPr lvl="1"/>
            <a:r>
              <a:rPr lang="pt-BR" dirty="0" smtClean="0"/>
              <a:t>Quem tem renda acima do corte de extrema pobreza necessariamente não tem problemas de subnutrição? Não necessariamente....</a:t>
            </a:r>
          </a:p>
        </p:txBody>
      </p:sp>
    </p:spTree>
    <p:extLst>
      <p:ext uri="{BB962C8B-B14F-4D97-AF65-F5344CB8AC3E}">
        <p14:creationId xmlns:p14="http://schemas.microsoft.com/office/powerpoint/2010/main" val="5006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Basic </a:t>
            </a:r>
            <a:r>
              <a:rPr lang="pt-BR" dirty="0" err="1" smtClean="0"/>
              <a:t>needs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Abordagem baseada em indicadores sociais relacionados às necessidades básicas das pessoas</a:t>
            </a:r>
          </a:p>
          <a:p>
            <a:r>
              <a:rPr lang="pt-BR" dirty="0" smtClean="0"/>
              <a:t>Por exemplo, usar indicadores relacionados à desnutrição (peso e altura para crianças, por exemplo) como uma medida da pobreza  </a:t>
            </a:r>
          </a:p>
          <a:p>
            <a:r>
              <a:rPr lang="pt-BR" dirty="0" smtClean="0"/>
              <a:t>Essa abordagem se refere à ideia de pobreza absoluta (‘</a:t>
            </a:r>
            <a:r>
              <a:rPr lang="pt-BR" dirty="0" smtClean="0"/>
              <a:t>pobres’ </a:t>
            </a:r>
            <a:r>
              <a:rPr lang="pt-BR" dirty="0" smtClean="0"/>
              <a:t>são as </a:t>
            </a:r>
            <a:r>
              <a:rPr lang="pt-BR" dirty="0" smtClean="0"/>
              <a:t>pessoas cujas necessidades básicas </a:t>
            </a:r>
            <a:r>
              <a:rPr lang="pt-BR" dirty="0" smtClean="0"/>
              <a:t>(no caso alimentação) não </a:t>
            </a:r>
            <a:r>
              <a:rPr lang="pt-BR" dirty="0" smtClean="0"/>
              <a:t>estão sendo </a:t>
            </a:r>
            <a:r>
              <a:rPr lang="pt-BR" dirty="0" smtClean="0"/>
              <a:t>atendidas)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749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Basic </a:t>
            </a:r>
            <a:r>
              <a:rPr lang="pt-BR" dirty="0" err="1" smtClean="0"/>
              <a:t>needs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Essa abordagem abre </a:t>
            </a:r>
            <a:r>
              <a:rPr lang="pt-BR" dirty="0" smtClean="0"/>
              <a:t>diversas </a:t>
            </a:r>
            <a:r>
              <a:rPr lang="pt-BR" dirty="0" smtClean="0"/>
              <a:t>possibilidades e podemos pensar em estabelecer parâmetros para diferentes necessidades </a:t>
            </a:r>
            <a:r>
              <a:rPr lang="pt-BR" dirty="0" smtClean="0"/>
              <a:t>básicas </a:t>
            </a:r>
            <a:endParaRPr lang="pt-BR" dirty="0" smtClean="0"/>
          </a:p>
          <a:p>
            <a:r>
              <a:rPr lang="pt-BR" dirty="0" smtClean="0"/>
              <a:t>E de fato, quais indicadores/parâmetros escolher vai </a:t>
            </a:r>
            <a:r>
              <a:rPr lang="pt-BR" dirty="0" smtClean="0"/>
              <a:t>depender </a:t>
            </a:r>
            <a:r>
              <a:rPr lang="pt-BR" dirty="0" smtClean="0"/>
              <a:t>da situação econômica de cada sociedade</a:t>
            </a:r>
          </a:p>
          <a:p>
            <a:pPr lvl="1"/>
            <a:r>
              <a:rPr lang="pt-BR" dirty="0" smtClean="0"/>
              <a:t>Aprender a ler e escrever; em países onde a alfabetização é generalizada esse critério não será bom para identificar os pobres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50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Basic </a:t>
            </a:r>
            <a:r>
              <a:rPr lang="pt-BR" dirty="0" err="1" smtClean="0"/>
              <a:t>needs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Mas, seria possível então estabelecer parâmetros mais altos (todas as crianças tem que concluir o ensino fundamental) e, nesse sentido, nos aproximaríamos mais da abordagem relativa.</a:t>
            </a:r>
          </a:p>
          <a:p>
            <a:r>
              <a:rPr lang="pt-BR" dirty="0" smtClean="0"/>
              <a:t>Enfim, há um grande espaço para se definir quais são essas necessidades básicas, de forma a ordenar os pobres de acordo com o numero de necessidades básicas não atendidas.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38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Basic </a:t>
            </a:r>
            <a:r>
              <a:rPr lang="pt-BR" dirty="0" err="1" smtClean="0"/>
              <a:t>needs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Diferenças principais com relação a abordagem da linha de pobreza:</a:t>
            </a:r>
          </a:p>
          <a:p>
            <a:pPr lvl="1"/>
            <a:r>
              <a:rPr lang="pt-BR" dirty="0" smtClean="0"/>
              <a:t>usa </a:t>
            </a:r>
            <a:r>
              <a:rPr lang="pt-BR" dirty="0"/>
              <a:t>os ‘resultados’ do processo e não os ‘insumos’</a:t>
            </a:r>
          </a:p>
          <a:p>
            <a:pPr lvl="1"/>
            <a:r>
              <a:rPr lang="pt-BR" dirty="0" smtClean="0"/>
              <a:t>Estabelece objetivos para a sociedade como um todo, não delimitando uma subpopulação pobre</a:t>
            </a:r>
          </a:p>
          <a:p>
            <a:pPr lvl="1"/>
            <a:r>
              <a:rPr lang="pt-BR" dirty="0" smtClean="0"/>
              <a:t>Dá ênfase ao caráter multidimensional da pobreza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i="1" dirty="0" smtClean="0"/>
              <a:t>Pobreza é um fenômeno complexo, podendo ser definido de forma genérica como a situação na qual as </a:t>
            </a:r>
            <a:r>
              <a:rPr lang="pt-BR" i="1" dirty="0" smtClean="0">
                <a:solidFill>
                  <a:srgbClr val="FF0000"/>
                </a:solidFill>
              </a:rPr>
              <a:t>necessidades</a:t>
            </a:r>
            <a:r>
              <a:rPr lang="pt-BR" i="1" dirty="0" smtClean="0"/>
              <a:t> não são atendidas de forma </a:t>
            </a:r>
            <a:r>
              <a:rPr lang="pt-BR" i="1" dirty="0" smtClean="0">
                <a:solidFill>
                  <a:srgbClr val="FF0000"/>
                </a:solidFill>
              </a:rPr>
              <a:t>adequada</a:t>
            </a:r>
            <a:r>
              <a:rPr lang="pt-BR" dirty="0" smtClean="0"/>
              <a:t>.</a:t>
            </a:r>
          </a:p>
          <a:p>
            <a:r>
              <a:rPr lang="pt-BR" dirty="0" smtClean="0"/>
              <a:t>As necessidades bem como o que é adequado podem mudar ao longo do tempo e podem diferir entre os países.</a:t>
            </a:r>
          </a:p>
          <a:p>
            <a:r>
              <a:rPr lang="pt-BR" dirty="0" smtClean="0"/>
              <a:t>Assim, </a:t>
            </a:r>
            <a:r>
              <a:rPr lang="pt-BR" i="1" dirty="0" smtClean="0"/>
              <a:t>ser pobre significa não dispor dos meios para operar adequadamente no grupo social em que se vive.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09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Dificuldades operacionais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pt-BR" dirty="0"/>
              <a:t>U</a:t>
            </a:r>
            <a:r>
              <a:rPr lang="pt-BR" dirty="0" smtClean="0"/>
              <a:t>sar múltiplos indicadores: dificuldades para interpretar resultados e fazer comparações</a:t>
            </a:r>
          </a:p>
          <a:p>
            <a:r>
              <a:rPr lang="pt-BR" dirty="0" smtClean="0"/>
              <a:t>Busca por um indicador sintético</a:t>
            </a:r>
          </a:p>
          <a:p>
            <a:r>
              <a:rPr lang="pt-BR" dirty="0" smtClean="0"/>
              <a:t>Exemplo: IDH – </a:t>
            </a:r>
            <a:r>
              <a:rPr lang="pt-BR" dirty="0"/>
              <a:t>Í</a:t>
            </a:r>
            <a:r>
              <a:rPr lang="pt-BR" dirty="0" smtClean="0"/>
              <a:t>ndice de Desenvolvimento Humano – divulgado pela 1ª vez em 1990</a:t>
            </a:r>
          </a:p>
          <a:p>
            <a:r>
              <a:rPr lang="pt-BR" dirty="0" smtClean="0"/>
              <a:t>Foi criado tendo como base o PQLI – </a:t>
            </a:r>
            <a:r>
              <a:rPr lang="pt-BR" dirty="0" err="1" smtClean="0"/>
              <a:t>physical</a:t>
            </a:r>
            <a:r>
              <a:rPr lang="pt-BR" dirty="0" smtClean="0"/>
              <a:t> </a:t>
            </a:r>
            <a:r>
              <a:rPr lang="pt-BR" dirty="0" err="1" smtClean="0"/>
              <a:t>quality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life</a:t>
            </a:r>
            <a:r>
              <a:rPr lang="pt-BR" dirty="0" smtClean="0"/>
              <a:t> index – Morris e </a:t>
            </a:r>
            <a:r>
              <a:rPr lang="pt-BR" dirty="0" err="1" smtClean="0"/>
              <a:t>Liser</a:t>
            </a:r>
            <a:r>
              <a:rPr lang="pt-BR" dirty="0" smtClean="0"/>
              <a:t> (1977): mortalidade infantil, esperança de vida com um ano de idade e taxa de alfabetização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2483768" y="5301208"/>
            <a:ext cx="158417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95536" y="6165304"/>
            <a:ext cx="838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usam renda...e espelham resultados relacionados à qualidade de vida...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1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operacionais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No entanto, ao usar ‘taxa </a:t>
            </a:r>
            <a:r>
              <a:rPr lang="pt-BR" dirty="0" smtClean="0"/>
              <a:t>de </a:t>
            </a:r>
            <a:r>
              <a:rPr lang="pt-BR" dirty="0" smtClean="0"/>
              <a:t>alfabetização’ o índice deixa de ser puramente ‘físico’ e culturalmente neutro, e passa a valorar, em parte, o progresso social...</a:t>
            </a:r>
          </a:p>
          <a:p>
            <a:r>
              <a:rPr lang="pt-BR" dirty="0" err="1" smtClean="0"/>
              <a:t>Sen</a:t>
            </a:r>
            <a:r>
              <a:rPr lang="pt-BR" dirty="0" smtClean="0"/>
              <a:t> (1980): </a:t>
            </a:r>
            <a:r>
              <a:rPr lang="pt-BR" dirty="0"/>
              <a:t>í</a:t>
            </a:r>
            <a:r>
              <a:rPr lang="pt-BR" dirty="0" smtClean="0"/>
              <a:t>ndice é muito restrito.... Não capta o sofrimento da fome e de outras privações, que não se refletem adequadamente nas estatísticas de mortalidade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546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Média aritmética de três indicadores:</a:t>
            </a:r>
          </a:p>
          <a:p>
            <a:r>
              <a:rPr lang="pt-BR" dirty="0" smtClean="0"/>
              <a:t>Esperança de vida ao nascer</a:t>
            </a:r>
          </a:p>
          <a:p>
            <a:r>
              <a:rPr lang="pt-BR" dirty="0" smtClean="0"/>
              <a:t>Nível educacional</a:t>
            </a:r>
          </a:p>
          <a:p>
            <a:pPr lvl="1"/>
            <a:r>
              <a:rPr lang="pt-BR" dirty="0" smtClean="0"/>
              <a:t>Taxa de matrícula nos três níveis de ensino (1)</a:t>
            </a:r>
          </a:p>
          <a:p>
            <a:pPr lvl="1"/>
            <a:r>
              <a:rPr lang="pt-BR" dirty="0" smtClean="0"/>
              <a:t>Taxa de alfabetização (2)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PIB per capita</a:t>
            </a:r>
          </a:p>
          <a:p>
            <a:endParaRPr lang="pt-BR" dirty="0"/>
          </a:p>
          <a:p>
            <a:r>
              <a:rPr lang="pt-BR" dirty="0" smtClean="0"/>
              <a:t>Cada um dos indicadores é normalizado entre 0 e 1 e depois calcula-se a média simples [(valor – mínimo) / (máximo – mínimo)]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08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Ainda não resolve o problema da comparação e monitoração: indicadores se baseiam nas médias e não permitem monitorar situações de bolsões de pobreza</a:t>
            </a:r>
          </a:p>
          <a:p>
            <a:r>
              <a:rPr lang="pt-BR" dirty="0" smtClean="0"/>
              <a:t>IDH não permite diferenciar, a um dado nível de renda per capita, situações de extrema pobreza em função da concentração da renda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91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IPH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Índice de Pobreza Humano – PNUD – 1997</a:t>
            </a:r>
          </a:p>
          <a:p>
            <a:pPr lvl="1"/>
            <a:r>
              <a:rPr lang="pt-BR" dirty="0" smtClean="0"/>
              <a:t>Trata países em vias de desenvolvimento diferente de países </a:t>
            </a:r>
            <a:r>
              <a:rPr lang="pt-BR" dirty="0" smtClean="0"/>
              <a:t>industrializados (IPH-1 e IPH-2)</a:t>
            </a:r>
            <a:endParaRPr lang="pt-BR" dirty="0" smtClean="0"/>
          </a:p>
          <a:p>
            <a:r>
              <a:rPr lang="pt-BR" dirty="0" smtClean="0"/>
              <a:t>Três componentes: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% de pessoas com esperança de vida inferior aos 40 anos;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% de adultos analfabetos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Media simples entre a % da população sem acesso a agua tratada e a % de crianças menores de 5 anos com peso insuficiente</a:t>
            </a:r>
          </a:p>
          <a:p>
            <a:r>
              <a:rPr lang="pt-BR" dirty="0" smtClean="0">
                <a:solidFill>
                  <a:srgbClr val="0070C0"/>
                </a:solidFill>
              </a:rPr>
              <a:t>% pobres e taxa de desemprego de mais de 12 meses</a:t>
            </a: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02630"/>
            <a:ext cx="8229600" cy="634082"/>
          </a:xfrm>
        </p:spPr>
        <p:txBody>
          <a:bodyPr>
            <a:noAutofit/>
          </a:bodyPr>
          <a:lstStyle/>
          <a:p>
            <a:r>
              <a:rPr lang="pt-BR" sz="3600" dirty="0"/>
              <a:t>Í</a:t>
            </a:r>
            <a:r>
              <a:rPr lang="pt-BR" sz="3600" dirty="0" smtClean="0"/>
              <a:t>ndice de Pobreza Multidimensional (IPM)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pt-BR" dirty="0"/>
              <a:t>O IDH 2010 introduziu o Índice de Pobreza Multidimensional (IPM), que identifica privações múltiplas em educação, saúde e padrão de vida nos mesmos domicílios. As dimensões de educação e saúde se baseiam em dois indicadores </a:t>
            </a:r>
            <a:r>
              <a:rPr lang="pt-BR" dirty="0" smtClean="0"/>
              <a:t>cada [nutrição </a:t>
            </a:r>
            <a:r>
              <a:rPr lang="pt-BR" dirty="0"/>
              <a:t>e mortalidade infantil (saúde); anos de escolaridade e crianças matriculadas (educação</a:t>
            </a:r>
            <a:r>
              <a:rPr lang="pt-BR" dirty="0" smtClean="0"/>
              <a:t>);], </a:t>
            </a:r>
            <a:r>
              <a:rPr lang="pt-BR" dirty="0"/>
              <a:t>enquanto a dimensão do padrão de vida se baseia em seis </a:t>
            </a:r>
            <a:r>
              <a:rPr lang="pt-BR" dirty="0" smtClean="0"/>
              <a:t>indicadores (gás </a:t>
            </a:r>
            <a:r>
              <a:rPr lang="pt-BR" dirty="0"/>
              <a:t>de cozinha, sanitários, água, eletricidade, pavimento e bens </a:t>
            </a:r>
            <a:r>
              <a:rPr lang="pt-BR" dirty="0" smtClean="0"/>
              <a:t>domésticos).</a:t>
            </a:r>
          </a:p>
          <a:p>
            <a:pPr fontAlgn="base"/>
            <a:r>
              <a:rPr lang="pt-BR" dirty="0"/>
              <a:t>Todos os indicadores necessários para elaborar o IPM para um domicílio são obtidos pela mesma pesquisa domiciliar.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88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IPM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856" y="1268760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pt-BR" dirty="0"/>
              <a:t>Os indicadores são ponderados e os níveis de privação são computados para cada domicílio na pesquisa. Um corte de 33,3%, que equivale a um terço dos indicadores ponderados, é usado para distinguir entre os pobres e os não pobres. </a:t>
            </a:r>
            <a:endParaRPr lang="pt-BR" dirty="0" smtClean="0"/>
          </a:p>
          <a:p>
            <a:pPr fontAlgn="base"/>
            <a:r>
              <a:rPr lang="pt-BR" dirty="0" smtClean="0"/>
              <a:t>Se </a:t>
            </a:r>
            <a:r>
              <a:rPr lang="pt-BR" dirty="0"/>
              <a:t>o nível de privação domiciliar for 33,3% ou maior, esse domicílio (e todos nele) é </a:t>
            </a:r>
            <a:r>
              <a:rPr lang="pt-BR" dirty="0" err="1"/>
              <a:t>multidimensionalmente</a:t>
            </a:r>
            <a:r>
              <a:rPr lang="pt-BR" dirty="0"/>
              <a:t> pobre. </a:t>
            </a:r>
            <a:endParaRPr lang="pt-BR" dirty="0" smtClean="0"/>
          </a:p>
          <a:p>
            <a:pPr fontAlgn="base"/>
            <a:r>
              <a:rPr lang="pt-BR" dirty="0" smtClean="0"/>
              <a:t>Os </a:t>
            </a:r>
            <a:r>
              <a:rPr lang="pt-BR" dirty="0"/>
              <a:t>domicílios com um nível de privação maior que ou igual a 20%, mas menor que 33,3%, são vulneráveis ou estão em risco de se tornarem </a:t>
            </a:r>
            <a:r>
              <a:rPr lang="pt-BR" dirty="0" err="1"/>
              <a:t>multidimensionalmente</a:t>
            </a:r>
            <a:r>
              <a:rPr lang="pt-BR" dirty="0"/>
              <a:t> pobres.</a:t>
            </a:r>
          </a:p>
          <a:p>
            <a:pPr fontAlgn="base"/>
            <a:r>
              <a:rPr lang="pt-BR" dirty="0"/>
              <a:t>O IPM substituiu o IPH.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9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7010"/>
            <a:ext cx="5400600" cy="6666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59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5544616" cy="650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ipse 1"/>
          <p:cNvSpPr/>
          <p:nvPr/>
        </p:nvSpPr>
        <p:spPr>
          <a:xfrm>
            <a:off x="395536" y="4910725"/>
            <a:ext cx="6264696" cy="396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6948264" y="213285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Ao todo são 187 países.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375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3182"/>
            <a:ext cx="5184576" cy="6414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5436096" y="1124744"/>
            <a:ext cx="3635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http://www.pnud.org.br/atlas/ranking/Ranking-IDH-Global-2013.aspx</a:t>
            </a:r>
          </a:p>
        </p:txBody>
      </p:sp>
    </p:spTree>
    <p:extLst>
      <p:ext uri="{BB962C8B-B14F-4D97-AF65-F5344CB8AC3E}">
        <p14:creationId xmlns:p14="http://schemas.microsoft.com/office/powerpoint/2010/main" val="1446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conceito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Qual o conceito de pobreza usar? Quais instrumentos usar para sua mensuração? </a:t>
            </a:r>
          </a:p>
          <a:p>
            <a:r>
              <a:rPr lang="pt-BR" dirty="0" err="1" smtClean="0"/>
              <a:t>Resp</a:t>
            </a:r>
            <a:r>
              <a:rPr lang="pt-BR" dirty="0" smtClean="0"/>
              <a:t>: depende de cada realidade social</a:t>
            </a:r>
          </a:p>
          <a:p>
            <a:r>
              <a:rPr lang="pt-BR" dirty="0" smtClean="0"/>
              <a:t>No contexto abaixo:</a:t>
            </a:r>
            <a:endParaRPr lang="pt-BR" dirty="0"/>
          </a:p>
          <a:p>
            <a:pPr fontAlgn="base"/>
            <a:r>
              <a:rPr lang="pt-BR" dirty="0" smtClean="0"/>
              <a:t>“</a:t>
            </a:r>
            <a:r>
              <a:rPr lang="en-US" dirty="0"/>
              <a:t>According to the most recent estimates, in 2011, 17 percent of people in the developing world lived at or below $1.25 a day. That’s down from 43 percent in 1990 and 52 percent in 1981.</a:t>
            </a:r>
          </a:p>
          <a:p>
            <a:pPr fontAlgn="base"/>
            <a:r>
              <a:rPr lang="en-US" dirty="0"/>
              <a:t>This means that, in 2011, just over one billion people lived on less than $1.25 a day, compared with 1.91 billion in 1990, and 1.93 billion in 1981</a:t>
            </a:r>
            <a:r>
              <a:rPr lang="en-US" dirty="0" smtClean="0"/>
              <a:t>.”    (</a:t>
            </a:r>
            <a:r>
              <a:rPr lang="en-US" dirty="0" err="1" smtClean="0"/>
              <a:t>estimativas</a:t>
            </a:r>
            <a:r>
              <a:rPr lang="en-US" dirty="0" smtClean="0"/>
              <a:t> do Banco Mundial)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1475656" y="3789040"/>
            <a:ext cx="1656184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3528" y="630932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Pessoas privadas do atendimento de suas necessidades básicas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9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Relatório PNUD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http://www.pnud.org.br/arquivos/RDH2014.pdf</a:t>
            </a:r>
          </a:p>
        </p:txBody>
      </p:sp>
    </p:spTree>
    <p:extLst>
      <p:ext uri="{BB962C8B-B14F-4D97-AF65-F5344CB8AC3E}">
        <p14:creationId xmlns:p14="http://schemas.microsoft.com/office/powerpoint/2010/main" val="413103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Renda e </a:t>
            </a:r>
            <a:r>
              <a:rPr lang="pt-BR" dirty="0" err="1" smtClean="0"/>
              <a:t>basic</a:t>
            </a:r>
            <a:r>
              <a:rPr lang="pt-BR" dirty="0" smtClean="0"/>
              <a:t> </a:t>
            </a:r>
            <a:r>
              <a:rPr lang="pt-BR" dirty="0" err="1" smtClean="0"/>
              <a:t>needs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Podem ser vistas como abordagens complementares...</a:t>
            </a:r>
          </a:p>
          <a:p>
            <a:endParaRPr lang="pt-BR" dirty="0" smtClean="0"/>
          </a:p>
          <a:p>
            <a:r>
              <a:rPr lang="pt-BR" dirty="0" smtClean="0"/>
              <a:t>O que usar vai depender da realidade social da localidade... </a:t>
            </a:r>
          </a:p>
          <a:p>
            <a:r>
              <a:rPr lang="pt-BR" dirty="0" smtClean="0"/>
              <a:t>Ler Box “As necessidades de informações estatísticas”.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01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Pobreza absoluta, pobreza relativa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As preocupações com pobreza surgem no pós-guerra nos países desenvolvidos. </a:t>
            </a:r>
          </a:p>
          <a:p>
            <a:r>
              <a:rPr lang="pt-BR" dirty="0" smtClean="0"/>
              <a:t>Isso levou a uma ênfase </a:t>
            </a:r>
            <a:r>
              <a:rPr lang="pt-BR" dirty="0" smtClean="0"/>
              <a:t>no </a:t>
            </a:r>
            <a:r>
              <a:rPr lang="pt-BR" dirty="0" smtClean="0"/>
              <a:t>conceito de pobreza </a:t>
            </a:r>
            <a:r>
              <a:rPr lang="pt-BR" u="sng" dirty="0" smtClean="0"/>
              <a:t>relativa</a:t>
            </a:r>
            <a:r>
              <a:rPr lang="pt-BR" i="1" dirty="0" smtClean="0"/>
              <a:t>:  Esse conceito (...) implica delimitar um conjunto de indivíduos como relativamente pobres em sociedades onde o mínimo vital já é garantido a todos.</a:t>
            </a:r>
          </a:p>
          <a:p>
            <a:r>
              <a:rPr lang="pt-BR" dirty="0" smtClean="0"/>
              <a:t>Pobreza </a:t>
            </a:r>
            <a:r>
              <a:rPr lang="pt-BR" u="sng" dirty="0" smtClean="0"/>
              <a:t>absoluta</a:t>
            </a:r>
            <a:r>
              <a:rPr lang="pt-BR" dirty="0" smtClean="0"/>
              <a:t>: não atendimento das necessidades vinculadas a um mínimo </a:t>
            </a:r>
            <a:r>
              <a:rPr lang="pt-BR" dirty="0" smtClean="0"/>
              <a:t>vital (sobrevivência física).</a:t>
            </a:r>
            <a:r>
              <a:rPr lang="pt-BR" i="1" dirty="0" smtClean="0"/>
              <a:t>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0820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renda como critério de 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Em economias monetizadas, onde a troca mercantil é a prática comum, a forma de operacionalizar o que significa o “atendimento de necessidades básicas” é de forma indireta, via renda.</a:t>
            </a:r>
          </a:p>
          <a:p>
            <a:r>
              <a:rPr lang="pt-BR" dirty="0" smtClean="0"/>
              <a:t>A ideia é avaliar quanto custa uma cesta de bens capaz de atender as necessidades nutricionais de uma pessoa da população de interesse. Esse valor é denominado linha de indigência.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156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renda como critério de 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Quando nos referimos a um conjunto mais amplo de necessidades </a:t>
            </a:r>
            <a:r>
              <a:rPr lang="pt-BR" dirty="0" smtClean="0">
                <a:sym typeface="Wingdings" panose="05000000000000000000" pitchFamily="2" charset="2"/>
              </a:rPr>
              <a:t> linha de pobreza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Na pratica, esses cálculos tem várias dificuldades que nós veremos mais adiante.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No caso das linhas relativas, estas estão bastante relacionadas às questões de distribuição de renda. Em geral, são estabelecidas com base na renda média ou mediana de uma população.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50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Pobreza absoluta, pobreza relativa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Exemplos de linhas relativas:</a:t>
            </a:r>
          </a:p>
          <a:p>
            <a:pPr lvl="1"/>
            <a:r>
              <a:rPr lang="pt-BR" dirty="0" smtClean="0"/>
              <a:t>União </a:t>
            </a:r>
            <a:r>
              <a:rPr lang="pt-BR" dirty="0" smtClean="0"/>
              <a:t>Europeia: linha relativa = 60% da renda mediana</a:t>
            </a:r>
          </a:p>
          <a:p>
            <a:pPr lvl="1"/>
            <a:r>
              <a:rPr lang="pt-BR" dirty="0" smtClean="0"/>
              <a:t>PNUD adota 50% da renda mediana como linha de pobreza nos países industrializados.</a:t>
            </a:r>
          </a:p>
          <a:p>
            <a:r>
              <a:rPr lang="pt-BR" dirty="0" smtClean="0"/>
              <a:t>Dificuldade está na comparação com outros países </a:t>
            </a:r>
            <a:r>
              <a:rPr lang="pt-BR" dirty="0" smtClean="0"/>
              <a:t>e mesmo ao longo do tempo... </a:t>
            </a:r>
          </a:p>
          <a:p>
            <a:r>
              <a:rPr lang="pt-BR" dirty="0" smtClean="0"/>
              <a:t>de qualquer forma, o uso de linhas relativas se disseminou em países desenvolvidos, onde a ênfase se coloca sobre temas relacionados à desigualdade de renda e exclusão 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77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Linhas e incidência de pobreza (1995)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83691"/>
              </p:ext>
            </p:extLst>
          </p:nvPr>
        </p:nvGraphicFramePr>
        <p:xfrm>
          <a:off x="1115617" y="1089607"/>
          <a:ext cx="7128792" cy="3563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  <a:gridCol w="2376264"/>
              </a:tblGrid>
              <a:tr h="796107">
                <a:tc>
                  <a:txBody>
                    <a:bodyPr/>
                    <a:lstStyle/>
                    <a:p>
                      <a:r>
                        <a:rPr lang="pt-BR" dirty="0" smtClean="0"/>
                        <a:t>países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Linha de pobreza (ECU mil)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% de pobres</a:t>
                      </a:r>
                      <a:endParaRPr lang="pt-BR" dirty="0"/>
                    </a:p>
                  </a:txBody>
                  <a:tcPr/>
                </a:tc>
              </a:tr>
              <a:tr h="461237">
                <a:tc>
                  <a:txBody>
                    <a:bodyPr/>
                    <a:lstStyle/>
                    <a:p>
                      <a:r>
                        <a:rPr lang="pt-BR" dirty="0" smtClean="0"/>
                        <a:t>Alemanha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10,7</a:t>
                      </a:r>
                      <a:endParaRPr lang="pt-BR" dirty="0"/>
                    </a:p>
                  </a:txBody>
                  <a:tcPr/>
                </a:tc>
              </a:tr>
              <a:tr h="461237">
                <a:tc>
                  <a:txBody>
                    <a:bodyPr/>
                    <a:lstStyle/>
                    <a:p>
                      <a:r>
                        <a:rPr lang="pt-BR" dirty="0" smtClean="0"/>
                        <a:t>Dinamarca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461237">
                <a:tc>
                  <a:txBody>
                    <a:bodyPr/>
                    <a:lstStyle/>
                    <a:p>
                      <a:r>
                        <a:rPr lang="pt-BR" dirty="0" smtClean="0"/>
                        <a:t>Espanha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23,9</a:t>
                      </a:r>
                      <a:endParaRPr lang="pt-BR" dirty="0"/>
                    </a:p>
                  </a:txBody>
                  <a:tcPr/>
                </a:tc>
              </a:tr>
              <a:tr h="461237">
                <a:tc>
                  <a:txBody>
                    <a:bodyPr/>
                    <a:lstStyle/>
                    <a:p>
                      <a:r>
                        <a:rPr lang="pt-BR" dirty="0" smtClean="0"/>
                        <a:t>França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20,5</a:t>
                      </a:r>
                      <a:endParaRPr lang="pt-BR" dirty="0"/>
                    </a:p>
                  </a:txBody>
                  <a:tcPr/>
                </a:tc>
              </a:tr>
              <a:tr h="461237">
                <a:tc>
                  <a:txBody>
                    <a:bodyPr/>
                    <a:lstStyle/>
                    <a:p>
                      <a:r>
                        <a:rPr lang="pt-BR" dirty="0" smtClean="0"/>
                        <a:t>Inglaterra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21,4</a:t>
                      </a:r>
                      <a:endParaRPr lang="pt-BR" dirty="0"/>
                    </a:p>
                  </a:txBody>
                  <a:tcPr/>
                </a:tc>
              </a:tr>
              <a:tr h="461237">
                <a:tc>
                  <a:txBody>
                    <a:bodyPr/>
                    <a:lstStyle/>
                    <a:p>
                      <a:r>
                        <a:rPr lang="pt-BR" dirty="0" smtClean="0"/>
                        <a:t>Portugal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259632" y="4726885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</a:t>
            </a:r>
            <a:r>
              <a:rPr lang="pt-BR" dirty="0" err="1" smtClean="0"/>
              <a:t>Eurostat</a:t>
            </a:r>
            <a:endParaRPr lang="pt-BR" dirty="0"/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522920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 </a:t>
            </a:r>
            <a:r>
              <a:rPr lang="en-US" b="1" dirty="0"/>
              <a:t>European Currency Unit</a:t>
            </a:r>
            <a:r>
              <a:rPr lang="en-US" dirty="0"/>
              <a:t> (</a:t>
            </a:r>
            <a:r>
              <a:rPr lang="en-US" b="1" dirty="0"/>
              <a:t>₠</a:t>
            </a:r>
            <a:r>
              <a:rPr lang="en-US" dirty="0"/>
              <a:t> or </a:t>
            </a:r>
            <a:r>
              <a:rPr lang="en-US" b="1" dirty="0"/>
              <a:t>ECU</a:t>
            </a:r>
            <a:r>
              <a:rPr lang="en-US" dirty="0"/>
              <a:t>, French pronunciation: ​</a:t>
            </a:r>
            <a:r>
              <a:rPr lang="en-US" dirty="0">
                <a:hlinkClick r:id="rId2" tooltip="Help:IPA for French"/>
              </a:rPr>
              <a:t>[</a:t>
            </a:r>
            <a:r>
              <a:rPr lang="en-US" dirty="0" err="1">
                <a:hlinkClick r:id="rId2" tooltip="Help:IPA for French"/>
              </a:rPr>
              <a:t>eky</a:t>
            </a:r>
            <a:r>
              <a:rPr lang="en-US" dirty="0">
                <a:hlinkClick r:id="rId2" tooltip="Help:IPA for French"/>
              </a:rPr>
              <a:t>]</a:t>
            </a:r>
            <a:r>
              <a:rPr lang="en-US" dirty="0"/>
              <a:t>) was a basket of the currencies of the European Community member states, used as the unit of account of the European Community before being replaced by the euro on 1 January 1999, at parity.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379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Linhas e incidência de pobreza (2011)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434195"/>
              </p:ext>
            </p:extLst>
          </p:nvPr>
        </p:nvGraphicFramePr>
        <p:xfrm>
          <a:off x="827584" y="1124744"/>
          <a:ext cx="7416825" cy="368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514"/>
                <a:gridCol w="1315888"/>
                <a:gridCol w="1555141"/>
                <a:gridCol w="1555141"/>
                <a:gridCol w="1555141"/>
              </a:tblGrid>
              <a:tr h="796107">
                <a:tc>
                  <a:txBody>
                    <a:bodyPr/>
                    <a:lstStyle/>
                    <a:p>
                      <a:r>
                        <a:rPr lang="pt-BR" dirty="0" smtClean="0"/>
                        <a:t>países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Linha de pobreza (EUR mil)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(*2,552*1000)/12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% de pobres</a:t>
                      </a:r>
                    </a:p>
                    <a:p>
                      <a:r>
                        <a:rPr lang="pt-BR" dirty="0" smtClean="0"/>
                        <a:t>(1995)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% de pobres</a:t>
                      </a:r>
                    </a:p>
                    <a:p>
                      <a:r>
                        <a:rPr lang="pt-BR" dirty="0" smtClean="0"/>
                        <a:t>(2011)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461237">
                <a:tc>
                  <a:txBody>
                    <a:bodyPr/>
                    <a:lstStyle/>
                    <a:p>
                      <a:r>
                        <a:rPr lang="pt-BR" dirty="0" smtClean="0"/>
                        <a:t>Alemanha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23,994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5102,724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15.8</a:t>
                      </a:r>
                    </a:p>
                  </a:txBody>
                  <a:tcPr marL="9525" marR="9525" marT="9525" marB="0"/>
                </a:tc>
              </a:tr>
              <a:tr h="461237">
                <a:tc>
                  <a:txBody>
                    <a:bodyPr/>
                    <a:lstStyle/>
                    <a:p>
                      <a:r>
                        <a:rPr lang="pt-BR" dirty="0" smtClean="0"/>
                        <a:t>Dinamarca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33,257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7072,655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13.0</a:t>
                      </a:r>
                    </a:p>
                  </a:txBody>
                  <a:tcPr marL="9525" marR="9525" marT="9525" marB="0"/>
                </a:tc>
              </a:tr>
              <a:tr h="461237">
                <a:tc>
                  <a:txBody>
                    <a:bodyPr/>
                    <a:lstStyle/>
                    <a:p>
                      <a:r>
                        <a:rPr lang="pt-BR" dirty="0" smtClean="0"/>
                        <a:t>Espanha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15,768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3353,328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21.8</a:t>
                      </a:r>
                    </a:p>
                  </a:txBody>
                  <a:tcPr marL="9525" marR="9525" marT="9525" marB="0"/>
                </a:tc>
              </a:tr>
              <a:tr h="461237">
                <a:tc>
                  <a:txBody>
                    <a:bodyPr/>
                    <a:lstStyle/>
                    <a:p>
                      <a:r>
                        <a:rPr lang="pt-BR" dirty="0" smtClean="0"/>
                        <a:t>França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25,194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5357,924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14.0</a:t>
                      </a:r>
                    </a:p>
                  </a:txBody>
                  <a:tcPr marL="9525" marR="9525" marT="9525" marB="0"/>
                </a:tc>
              </a:tr>
              <a:tr h="461237">
                <a:tc>
                  <a:txBody>
                    <a:bodyPr/>
                    <a:lstStyle/>
                    <a:p>
                      <a:r>
                        <a:rPr lang="pt-BR" dirty="0" smtClean="0"/>
                        <a:t>Inglaterra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21,594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4592,324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16.2</a:t>
                      </a:r>
                    </a:p>
                  </a:txBody>
                  <a:tcPr marL="9525" marR="9525" marT="9525" marB="0"/>
                </a:tc>
              </a:tr>
              <a:tr h="461237">
                <a:tc>
                  <a:txBody>
                    <a:bodyPr/>
                    <a:lstStyle/>
                    <a:p>
                      <a:r>
                        <a:rPr lang="pt-BR" dirty="0" smtClean="0"/>
                        <a:t>Portugal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10,596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2253,416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259632" y="4942909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</a:t>
            </a:r>
            <a:r>
              <a:rPr lang="pt-BR" dirty="0" err="1" smtClean="0"/>
              <a:t>Eurostat</a:t>
            </a:r>
            <a:endParaRPr lang="pt-BR" dirty="0"/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3568" y="5373216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Para uma família com a seguinte composição: um casal e duas crianças menores de 14 anos.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748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1881</Words>
  <Application>Microsoft Office PowerPoint</Application>
  <PresentationFormat>Apresentação na tela (4:3)</PresentationFormat>
  <Paragraphs>181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Pobreza: afinal do que se trata?</vt:lpstr>
      <vt:lpstr>conceito</vt:lpstr>
      <vt:lpstr>conceito</vt:lpstr>
      <vt:lpstr>Pobreza absoluta, pobreza relativa</vt:lpstr>
      <vt:lpstr>A renda como critério de pobreza</vt:lpstr>
      <vt:lpstr>A renda como critério de pobreza</vt:lpstr>
      <vt:lpstr>Pobreza absoluta, pobreza relativa</vt:lpstr>
      <vt:lpstr>Linhas e incidência de pobreza (1995) </vt:lpstr>
      <vt:lpstr>Linhas e incidência de pobreza (2011) </vt:lpstr>
      <vt:lpstr>Renda equivalente</vt:lpstr>
      <vt:lpstr>EUA</vt:lpstr>
      <vt:lpstr>Brasil</vt:lpstr>
      <vt:lpstr>Dificuldades de usar a renda</vt:lpstr>
      <vt:lpstr>Dificuldades de usar a renda</vt:lpstr>
      <vt:lpstr>Dificuldades de usar a renda</vt:lpstr>
      <vt:lpstr>Basic needs</vt:lpstr>
      <vt:lpstr>Basic needs</vt:lpstr>
      <vt:lpstr>Basic needs</vt:lpstr>
      <vt:lpstr>Basic needs</vt:lpstr>
      <vt:lpstr>Dificuldades operacionais</vt:lpstr>
      <vt:lpstr>Dificuldades operacionais</vt:lpstr>
      <vt:lpstr>IDH</vt:lpstr>
      <vt:lpstr>IDH</vt:lpstr>
      <vt:lpstr>IPH</vt:lpstr>
      <vt:lpstr>Índice de Pobreza Multidimensional (IPM)</vt:lpstr>
      <vt:lpstr>IPM</vt:lpstr>
      <vt:lpstr>Apresentação do PowerPoint</vt:lpstr>
      <vt:lpstr>Apresentação do PowerPoint</vt:lpstr>
      <vt:lpstr>Apresentação do PowerPoint</vt:lpstr>
      <vt:lpstr>Relatório PNUD</vt:lpstr>
      <vt:lpstr>Renda e basic needs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Pobreza: afinal do que se trata?</dc:title>
  <dc:creator>Elaine</dc:creator>
  <cp:lastModifiedBy>Elaine</cp:lastModifiedBy>
  <cp:revision>35</cp:revision>
  <dcterms:created xsi:type="dcterms:W3CDTF">2013-03-08T21:44:07Z</dcterms:created>
  <dcterms:modified xsi:type="dcterms:W3CDTF">2015-03-04T23:31:05Z</dcterms:modified>
</cp:coreProperties>
</file>