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Hind Vadodara Light" charset="0"/>
      <p:regular r:id="rId30"/>
      <p:bold r:id="rId31"/>
    </p:embeddedFont>
    <p:embeddedFont>
      <p:font typeface="Hind Vadodara Medium" charset="0"/>
      <p:regular r:id="rId32"/>
      <p:bold r:id="rId33"/>
    </p:embeddedFont>
    <p:embeddedFont>
      <p:font typeface="Fira Sans Extra Condensed Medium" charset="0"/>
      <p:regular r:id="rId34"/>
      <p:bold r:id="rId35"/>
      <p:italic r:id="rId36"/>
      <p:boldItalic r:id="rId37"/>
    </p:embeddedFont>
    <p:embeddedFont>
      <p:font typeface="Hind Vadodara" charset="0"/>
      <p:regular r:id="rId38"/>
      <p:bold r:id="rId39"/>
    </p:embeddedFont>
    <p:embeddedFont>
      <p:font typeface="Teko Light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08" y="24"/>
      </p:cViewPr>
      <p:guideLst>
        <p:guide orient="horz" pos="28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268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903f4bb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903f4bb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903f4bb1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903f4bb1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9a67decf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9a67decf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9051ccb2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9051ccb2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9051ccb20_1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9051ccb20_1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91a221f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91a221f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91a221f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91a221f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91a221f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91a221fe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9448d4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9448d4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9448d4e1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9448d4e1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93d5661b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93d5661b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9448d4e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9448d4e1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9448d4e1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9448d4e1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91a221f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91a221fe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9051ccb2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9051ccb2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9051ccb2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9051ccb2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91a221fe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91a221fe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3e8071f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3e8071f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320de4b7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320de4b7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903f4bb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903f4bb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903f4b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903f4b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/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1553400" y="1034825"/>
            <a:ext cx="6037200" cy="18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BIOVENTILAÇÃO DE SOLO CONTAMINADO POR DIESEL</a:t>
            </a:r>
            <a:endParaRPr sz="5600"/>
          </a:p>
        </p:txBody>
      </p:sp>
      <p:sp>
        <p:nvSpPr>
          <p:cNvPr id="126" name="Google Shape;126;p25"/>
          <p:cNvSpPr txBox="1">
            <a:spLocks noGrp="1"/>
          </p:cNvSpPr>
          <p:nvPr>
            <p:ph type="subTitle" idx="1"/>
          </p:nvPr>
        </p:nvSpPr>
        <p:spPr>
          <a:xfrm>
            <a:off x="2563200" y="2800975"/>
            <a:ext cx="401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UNIVERSIDADE DE SÃO PAULO</a:t>
            </a:r>
            <a:endParaRPr sz="1700"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23950" y="3854525"/>
            <a:ext cx="46815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Ana Caricati - 11930818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Lara Rodrigues - 10723072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Leonardo Rocha -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Moisés Vital - 11850660</a:t>
            </a:r>
            <a:endParaRPr sz="1700"/>
          </a:p>
        </p:txBody>
      </p:sp>
      <p:sp>
        <p:nvSpPr>
          <p:cNvPr id="128" name="Google Shape;128;p25"/>
          <p:cNvSpPr txBox="1"/>
          <p:nvPr/>
        </p:nvSpPr>
        <p:spPr>
          <a:xfrm>
            <a:off x="3927450" y="3209963"/>
            <a:ext cx="12891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ind Vadodara Light"/>
                <a:ea typeface="Hind Vadodara Light"/>
                <a:cs typeface="Hind Vadodara Light"/>
                <a:sym typeface="Hind Vadodara Light"/>
              </a:rPr>
              <a:t>JUNHO/2020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subTitle" idx="1"/>
          </p:nvPr>
        </p:nvSpPr>
        <p:spPr>
          <a:xfrm flipH="1">
            <a:off x="805800" y="1821925"/>
            <a:ext cx="7622100" cy="28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Legislação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Ausência de regulamentação clara sobre a poluição do solo causada por petróleo e derivados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Tratamento da poluição do solo como uma poluição secundária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Exemplos de casos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2193725" y="283600"/>
            <a:ext cx="5106300" cy="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Vazamento de óleo diesel</a:t>
            </a:r>
            <a:endParaRPr sz="4000"/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050" y="514350"/>
            <a:ext cx="609161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subTitle" idx="1"/>
          </p:nvPr>
        </p:nvSpPr>
        <p:spPr>
          <a:xfrm flipH="1">
            <a:off x="768650" y="1363325"/>
            <a:ext cx="7584900" cy="30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Toxicidade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Diesel e biodiesel (menor grau)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Intoxicação e alterações fisiológicas em organismos aquáticos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Gases podem causar câncer de pulmão em seres humanos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Bioacumulação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Hidrocarbonetos policíclicos aromáticos (HPA)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Impactos Ambientais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ctrTitle"/>
          </p:nvPr>
        </p:nvSpPr>
        <p:spPr>
          <a:xfrm>
            <a:off x="4846075" y="1848175"/>
            <a:ext cx="35982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</a:t>
            </a: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 idx="2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6" name="Google Shape;256;p36"/>
          <p:cNvSpPr txBox="1"/>
          <p:nvPr/>
        </p:nvSpPr>
        <p:spPr>
          <a:xfrm>
            <a:off x="4846075" y="2671075"/>
            <a:ext cx="35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Biorremediação de um Solo Argiloso Contaminado com uma Mistura de Diesel e Biodiesel através de Bioventilação </a:t>
            </a:r>
            <a:endParaRPr sz="1500"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 idx="15"/>
          </p:nvPr>
        </p:nvSpPr>
        <p:spPr>
          <a:xfrm>
            <a:off x="2421000" y="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DADOS DO ARTIGO</a:t>
            </a:r>
            <a:endParaRPr sz="3600"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1"/>
          </p:nvPr>
        </p:nvSpPr>
        <p:spPr>
          <a:xfrm flipH="1">
            <a:off x="1618225" y="1277188"/>
            <a:ext cx="615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ind Vadodara"/>
                <a:ea typeface="Hind Vadodara"/>
                <a:cs typeface="Hind Vadodara"/>
                <a:sym typeface="Hind Vadodara"/>
              </a:rPr>
              <a:t>BIORREMEDIAÇÃO DE UM SOLO ARGILOSO CONTAMINADO COM UMA MISTURA DE DIESEL E BIODIESEL ATRAVÉS DA BIOVENTILAÇÃO</a:t>
            </a:r>
            <a:endParaRPr sz="1600" b="1"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5"/>
          </p:nvPr>
        </p:nvSpPr>
        <p:spPr>
          <a:xfrm flipH="1">
            <a:off x="1611175" y="3916750"/>
            <a:ext cx="2988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Hind Vadodara"/>
              <a:buAutoNum type="arabicPeriod"/>
            </a:pPr>
            <a:r>
              <a:rPr lang="en" sz="1500" b="1">
                <a:latin typeface="Hind Vadodara"/>
                <a:ea typeface="Hind Vadodara"/>
                <a:cs typeface="Hind Vadodara"/>
                <a:sym typeface="Hind Vadodara"/>
              </a:rPr>
              <a:t>Dr. Cleomar Reginatto</a:t>
            </a:r>
            <a:endParaRPr sz="1500" b="1"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Hind Vadodara"/>
              <a:buAutoNum type="arabicPeriod"/>
            </a:pPr>
            <a:r>
              <a:rPr lang="en" sz="1500" b="1">
                <a:latin typeface="Hind Vadodara"/>
                <a:ea typeface="Hind Vadodara"/>
                <a:cs typeface="Hind Vadodara"/>
                <a:sym typeface="Hind Vadodara"/>
              </a:rPr>
              <a:t>Dr. Antonio Thomé</a:t>
            </a:r>
            <a:endParaRPr sz="1500" b="1"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Hind Vadodara"/>
              <a:buAutoNum type="arabicPeriod"/>
            </a:pPr>
            <a:r>
              <a:rPr lang="en" sz="1500" b="1">
                <a:latin typeface="Hind Vadodara"/>
                <a:ea typeface="Hind Vadodara"/>
                <a:cs typeface="Hind Vadodara"/>
                <a:sym typeface="Hind Vadodara"/>
              </a:rPr>
              <a:t>Dra. Luciane Maria Colla</a:t>
            </a:r>
            <a:endParaRPr sz="1500" b="1"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Hind Vadodara"/>
              <a:buAutoNum type="arabicPeriod"/>
            </a:pPr>
            <a:r>
              <a:rPr lang="en" sz="1500" b="1">
                <a:latin typeface="Hind Vadodara"/>
                <a:ea typeface="Hind Vadodara"/>
                <a:cs typeface="Hind Vadodara"/>
                <a:sym typeface="Hind Vadodara"/>
              </a:rPr>
              <a:t>Dr. Iziquiel Cecchin</a:t>
            </a:r>
            <a:endParaRPr sz="1500" b="1"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/>
          </p:nvPr>
        </p:nvSpPr>
        <p:spPr>
          <a:xfrm flipH="1">
            <a:off x="3865253" y="7545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Título</a:t>
            </a:r>
            <a:endParaRPr sz="3000"/>
          </a:p>
        </p:txBody>
      </p:sp>
      <p:sp>
        <p:nvSpPr>
          <p:cNvPr id="265" name="Google Shape;265;p37"/>
          <p:cNvSpPr txBox="1">
            <a:spLocks noGrp="1"/>
          </p:cNvSpPr>
          <p:nvPr>
            <p:ph type="ctrTitle" idx="2"/>
          </p:nvPr>
        </p:nvSpPr>
        <p:spPr>
          <a:xfrm flipH="1">
            <a:off x="4012553" y="316023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Autores: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3"/>
          </p:nvPr>
        </p:nvSpPr>
        <p:spPr>
          <a:xfrm flipH="1">
            <a:off x="1885673" y="3651100"/>
            <a:ext cx="248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Universidade de Passo Fundo:</a:t>
            </a: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ctrTitle" idx="4"/>
          </p:nvPr>
        </p:nvSpPr>
        <p:spPr>
          <a:xfrm flipH="1">
            <a:off x="2162653" y="215259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Revista: 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ctrTitle" idx="6"/>
          </p:nvPr>
        </p:nvSpPr>
        <p:spPr>
          <a:xfrm flipH="1">
            <a:off x="5573147" y="215259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Data: 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7"/>
          </p:nvPr>
        </p:nvSpPr>
        <p:spPr>
          <a:xfrm flipH="1">
            <a:off x="5296097" y="2535602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 Vadodara"/>
                <a:ea typeface="Hind Vadodara"/>
                <a:cs typeface="Hind Vadodara"/>
                <a:sym typeface="Hind Vadodara"/>
              </a:rPr>
              <a:t>JAN - JUN DE 2012</a:t>
            </a:r>
            <a:endParaRPr b="1"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3"/>
          </p:nvPr>
        </p:nvSpPr>
        <p:spPr>
          <a:xfrm flipH="1">
            <a:off x="5392048" y="3574900"/>
            <a:ext cx="248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Universidade Federal do Rio Grande do Sul:</a:t>
            </a:r>
            <a:endParaRPr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5"/>
          </p:nvPr>
        </p:nvSpPr>
        <p:spPr>
          <a:xfrm flipH="1">
            <a:off x="5011050" y="4134175"/>
            <a:ext cx="361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ind Vadodara"/>
                <a:ea typeface="Hind Vadodara"/>
                <a:cs typeface="Hind Vadodara"/>
                <a:sym typeface="Hind Vadodara"/>
              </a:rPr>
              <a:t>5.    Ma. Liliane Ribeiro R. Meneghetti</a:t>
            </a:r>
            <a:endParaRPr sz="1500" b="1"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72" name="Google Shape;272;p37"/>
          <p:cNvSpPr txBox="1">
            <a:spLocks noGrp="1"/>
          </p:cNvSpPr>
          <p:nvPr>
            <p:ph type="subTitle" idx="7"/>
          </p:nvPr>
        </p:nvSpPr>
        <p:spPr>
          <a:xfrm flipH="1">
            <a:off x="1810825" y="2596975"/>
            <a:ext cx="2484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 Vadodara"/>
                <a:ea typeface="Hind Vadodara"/>
                <a:cs typeface="Hind Vadodara"/>
                <a:sym typeface="Hind Vadodara"/>
              </a:rPr>
              <a:t>RECEN - REVISTA CIÊNCIAS EXATAS E NATURAIS</a:t>
            </a:r>
            <a:endParaRPr b="1"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Bioventilação</a:t>
            </a:r>
            <a:endParaRPr sz="4000"/>
          </a:p>
        </p:txBody>
      </p:sp>
      <p:sp>
        <p:nvSpPr>
          <p:cNvPr id="278" name="Google Shape;278;p38"/>
          <p:cNvSpPr txBox="1"/>
          <p:nvPr/>
        </p:nvSpPr>
        <p:spPr>
          <a:xfrm>
            <a:off x="1666975" y="1673225"/>
            <a:ext cx="58128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Hind Vadodara"/>
                <a:ea typeface="Hind Vadodara"/>
                <a:cs typeface="Hind Vadodara"/>
                <a:sym typeface="Hind Vadodara"/>
              </a:rPr>
              <a:t>Técnica de adição de oxigênio através do solo para estimular a atividade aeróbia dos microrganismos</a:t>
            </a:r>
            <a:r>
              <a:rPr lang="en" sz="19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 </a:t>
            </a:r>
            <a:endParaRPr sz="1900">
              <a:solidFill>
                <a:schemeClr val="accent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656875" y="2639925"/>
            <a:ext cx="78330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Quase todos os hidrocarbonetos de petróleo são biodegradáveis sob condições aeróbicas</a:t>
            </a:r>
            <a:endParaRPr sz="19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É necessário o estudo de parâmetros como o tempo de aplicação da técnica e vazão de ar a ser adicionada</a:t>
            </a:r>
            <a:endParaRPr sz="1900">
              <a:solidFill>
                <a:srgbClr val="434343"/>
              </a:solidFill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5540050" y="3683050"/>
            <a:ext cx="34332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4431475" y="1065750"/>
            <a:ext cx="283800" cy="533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subTitle" idx="1"/>
          </p:nvPr>
        </p:nvSpPr>
        <p:spPr>
          <a:xfrm flipH="1">
            <a:off x="594875" y="1313750"/>
            <a:ext cx="8105700" cy="3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Times New Roman"/>
              <a:buChar char="●"/>
            </a:pPr>
            <a:r>
              <a:rPr lang="en" sz="1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Local de estudo:</a:t>
            </a: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Laboratório de Geotecnia Ambiental da Universidade de Passo Fundo, RS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 sz="1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Solo:</a:t>
            </a: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origem residual pertencente ao planalto riograndense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classificação pedológica: Latossolo Vermelho Distrófico Húmico (unidade Passo Fundo)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 sz="1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Moldagem dos corpos de prova (CP)</a:t>
            </a:r>
            <a:endParaRPr sz="1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Solo peneirado e ajuste de umidade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Contaminação com 4,0% de B20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CPs moldados em prensa hidráulica</a:t>
            </a:r>
            <a:r>
              <a:rPr lang="en" sz="1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2421000" y="198300"/>
            <a:ext cx="4302000" cy="6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 Experimento</a:t>
            </a:r>
            <a:endParaRPr sz="4000"/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 l="15261" t="14639" r="14117"/>
          <a:stretch/>
        </p:blipFill>
        <p:spPr>
          <a:xfrm>
            <a:off x="2463525" y="904775"/>
            <a:ext cx="4368389" cy="37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subTitle" idx="1"/>
          </p:nvPr>
        </p:nvSpPr>
        <p:spPr>
          <a:xfrm flipH="1">
            <a:off x="569850" y="1437700"/>
            <a:ext cx="7957200" cy="32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 sz="1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Bioventilação</a:t>
            </a:r>
            <a:endParaRPr sz="1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Solo bioestimulado com ar comprimido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Três diferentes vazões (2, 4 e 6 L/min) em diferentes intervalos de tempo (1h a cada 24h, 1h a cada 36h e 1h a cada 48h, 6 dias/semana)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●"/>
            </a:pPr>
            <a:r>
              <a:rPr lang="en" sz="1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Montagem dos biorreatores</a:t>
            </a:r>
            <a:endParaRPr sz="1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Construídos com tubos de PVC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Abertura com válvula na parte inferior que permitiu a passagem do ar comprimido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CPs fixados no interior do tubo com gesso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2421000" y="233999"/>
            <a:ext cx="4302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 Experimento</a:t>
            </a:r>
            <a:endParaRPr sz="4000"/>
          </a:p>
        </p:txBody>
      </p:sp>
      <p:pic>
        <p:nvPicPr>
          <p:cNvPr id="295" name="Google Shape;2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25" y="1138338"/>
            <a:ext cx="60293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788" y="851683"/>
            <a:ext cx="6029325" cy="368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2421000" y="198300"/>
            <a:ext cx="4302000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Resultados</a:t>
            </a:r>
            <a:endParaRPr sz="4000"/>
          </a:p>
        </p:txBody>
      </p:sp>
      <p:sp>
        <p:nvSpPr>
          <p:cNvPr id="302" name="Google Shape;302;p41"/>
          <p:cNvSpPr txBox="1"/>
          <p:nvPr/>
        </p:nvSpPr>
        <p:spPr>
          <a:xfrm>
            <a:off x="698850" y="1648400"/>
            <a:ext cx="7746300" cy="28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Análises feitas em intervalos de 15, 30 e 60 dias após o início do experimento</a:t>
            </a:r>
            <a:endParaRPr sz="19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Análise quantitativa da degradação do B20, através da extração de óleos e graxos residuais</a:t>
            </a:r>
            <a:endParaRPr sz="19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Análise de Variância e comparação de médias pelo Teste de Tukey</a:t>
            </a:r>
            <a:endParaRPr sz="19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subTitle" idx="1"/>
          </p:nvPr>
        </p:nvSpPr>
        <p:spPr>
          <a:xfrm flipH="1">
            <a:off x="546575" y="4052825"/>
            <a:ext cx="8050800" cy="1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Após 60 dias de ensaio, a maior vazão (V3) foi a que apresentou os menores valores de percentual de óleos e graxas</a:t>
            </a:r>
            <a:endParaRPr sz="17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2421000" y="185899"/>
            <a:ext cx="43020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Resultados</a:t>
            </a:r>
            <a:endParaRPr sz="4000"/>
          </a:p>
        </p:txBody>
      </p:sp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50" y="913700"/>
            <a:ext cx="5703489" cy="31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subTitle" idx="1"/>
          </p:nvPr>
        </p:nvSpPr>
        <p:spPr>
          <a:xfrm flipH="1">
            <a:off x="546600" y="4338000"/>
            <a:ext cx="8050800" cy="7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Bioventilação apresentou menores valores de percentual de óleos e graxas ao longo do tempo do que a atenuação natural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2421000" y="12425"/>
            <a:ext cx="43020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Resultados</a:t>
            </a:r>
            <a:endParaRPr sz="4000"/>
          </a:p>
        </p:txBody>
      </p:sp>
      <p:pic>
        <p:nvPicPr>
          <p:cNvPr id="316" name="Google Shape;3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699" y="996313"/>
            <a:ext cx="6360600" cy="31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712" y="939062"/>
            <a:ext cx="6475725" cy="32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1700" y="921779"/>
            <a:ext cx="6475750" cy="331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 idx="18"/>
          </p:nvPr>
        </p:nvSpPr>
        <p:spPr>
          <a:xfrm>
            <a:off x="2272275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ÍNDICE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 flipH="1">
            <a:off x="1582825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 flipH="1">
            <a:off x="1588075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Conceituação inicial e embasamento teórico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ctrTitle" idx="3"/>
          </p:nvPr>
        </p:nvSpPr>
        <p:spPr>
          <a:xfrm flipH="1">
            <a:off x="4739438" y="1733738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DIESEL E O MEIO AMBIENTE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4"/>
          </p:nvPr>
        </p:nvSpPr>
        <p:spPr>
          <a:xfrm flipH="1">
            <a:off x="4657900" y="2243950"/>
            <a:ext cx="2840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Descrição da contaminação e dos impactos causados pela exposição do diesel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7"/>
          </p:nvPr>
        </p:nvSpPr>
        <p:spPr>
          <a:xfrm flipH="1">
            <a:off x="8242075" y="2045625"/>
            <a:ext cx="7113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ctrTitle" idx="9"/>
          </p:nvPr>
        </p:nvSpPr>
        <p:spPr>
          <a:xfrm flipH="1">
            <a:off x="1608331" y="36365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3"/>
          </p:nvPr>
        </p:nvSpPr>
        <p:spPr>
          <a:xfrm flipH="1">
            <a:off x="1239300" y="4147375"/>
            <a:ext cx="3332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Biorremediação de um Solo Argiloso Contaminado com uma Mistura de Diesel e Biodiesel através de Bioventilação 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ctrTitle" idx="15"/>
          </p:nvPr>
        </p:nvSpPr>
        <p:spPr>
          <a:xfrm flipH="1">
            <a:off x="4764946" y="36365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16"/>
          </p:nvPr>
        </p:nvSpPr>
        <p:spPr>
          <a:xfrm flipH="1">
            <a:off x="4799146" y="41473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Considerações finais e fechamento do trabalho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 idx="2"/>
          </p:nvPr>
        </p:nvSpPr>
        <p:spPr>
          <a:xfrm>
            <a:off x="2570274" y="1289876"/>
            <a:ext cx="52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 idx="5"/>
          </p:nvPr>
        </p:nvSpPr>
        <p:spPr>
          <a:xfrm>
            <a:off x="5635850" y="1289875"/>
            <a:ext cx="711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 idx="14"/>
          </p:nvPr>
        </p:nvSpPr>
        <p:spPr>
          <a:xfrm>
            <a:off x="2585349" y="3135650"/>
            <a:ext cx="675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17"/>
          </p:nvPr>
        </p:nvSpPr>
        <p:spPr>
          <a:xfrm>
            <a:off x="5517796" y="3131709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 idx="8"/>
          </p:nvPr>
        </p:nvSpPr>
        <p:spPr>
          <a:xfrm>
            <a:off x="8502282" y="1363025"/>
            <a:ext cx="451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2421000" y="0"/>
            <a:ext cx="43020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Resultados</a:t>
            </a:r>
            <a:endParaRPr sz="4000"/>
          </a:p>
        </p:txBody>
      </p:sp>
      <p:sp>
        <p:nvSpPr>
          <p:cNvPr id="324" name="Google Shape;324;p44"/>
          <p:cNvSpPr txBox="1"/>
          <p:nvPr/>
        </p:nvSpPr>
        <p:spPr>
          <a:xfrm>
            <a:off x="778150" y="4251125"/>
            <a:ext cx="74241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A velocidade de 6 L/min (V3) apresentou maior percentual de degradação ao final de 60 dias, em relação a todas as demais amostras</a:t>
            </a:r>
            <a:endParaRPr sz="1900">
              <a:solidFill>
                <a:srgbClr val="434343"/>
              </a:solidFill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600" y="869400"/>
            <a:ext cx="5626777" cy="3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subTitle" idx="1"/>
          </p:nvPr>
        </p:nvSpPr>
        <p:spPr>
          <a:xfrm flipH="1">
            <a:off x="594825" y="1264175"/>
            <a:ext cx="8019000" cy="3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Há influência pela presença do biodiesel nas amostras nos bons resultados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Aplicação de ar → Aumento da população autóctone → Redução de micróbios de contaminantes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Vazões baixas de ar já são suficientes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Diferença significativa de degradação entre a bioventilação e a atenuação natural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Solo sem histórico de contaminação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Intenso processo de adaptação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Intensa reorganização da estrutura e composição da população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2421000" y="161124"/>
            <a:ext cx="4302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Variáveis e Considerações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subTitle" idx="1"/>
          </p:nvPr>
        </p:nvSpPr>
        <p:spPr>
          <a:xfrm flipH="1">
            <a:off x="346950" y="1375725"/>
            <a:ext cx="8415600" cy="31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Frações pesadas de derivados do petróleo podem ser tanto estimulada quanto aumentada, devido ao fenômeno do cometabolismo microbiano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Influência misturas de diesel/biodiesel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Tempos maiores de análise possivelmente resultarão em melhores resultados para a bioventilação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2421000" y="297450"/>
            <a:ext cx="43020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Variáveis e Considerações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>
            <a:spLocks noGrp="1"/>
          </p:cNvSpPr>
          <p:nvPr>
            <p:ph type="ctrTitle"/>
          </p:nvPr>
        </p:nvSpPr>
        <p:spPr>
          <a:xfrm>
            <a:off x="5602075" y="1808325"/>
            <a:ext cx="25800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subTitle" idx="1"/>
          </p:nvPr>
        </p:nvSpPr>
        <p:spPr>
          <a:xfrm>
            <a:off x="5665075" y="2744325"/>
            <a:ext cx="245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Considerações finais</a:t>
            </a:r>
            <a:endParaRPr sz="1500"/>
          </a:p>
        </p:txBody>
      </p:sp>
      <p:sp>
        <p:nvSpPr>
          <p:cNvPr id="344" name="Google Shape;344;p47"/>
          <p:cNvSpPr txBox="1">
            <a:spLocks noGrp="1"/>
          </p:cNvSpPr>
          <p:nvPr>
            <p:ph type="title" idx="2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/>
          <p:nvPr/>
        </p:nvSpPr>
        <p:spPr>
          <a:xfrm rot="1799986">
            <a:off x="-1101635" y="425817"/>
            <a:ext cx="4988028" cy="2276300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8"/>
          <p:cNvSpPr/>
          <p:nvPr/>
        </p:nvSpPr>
        <p:spPr>
          <a:xfrm>
            <a:off x="1378900" y="1001085"/>
            <a:ext cx="2459700" cy="24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/>
          <p:cNvSpPr/>
          <p:nvPr/>
        </p:nvSpPr>
        <p:spPr>
          <a:xfrm rot="-9817526">
            <a:off x="5292126" y="2799877"/>
            <a:ext cx="4988084" cy="2276325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ctrTitle" idx="2"/>
          </p:nvPr>
        </p:nvSpPr>
        <p:spPr>
          <a:xfrm flipH="1">
            <a:off x="1183301" y="3613177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BIOVENTILAÇÃO</a:t>
            </a:r>
            <a:endParaRPr sz="3800"/>
          </a:p>
        </p:txBody>
      </p:sp>
      <p:sp>
        <p:nvSpPr>
          <p:cNvPr id="353" name="Google Shape;353;p48"/>
          <p:cNvSpPr txBox="1">
            <a:spLocks noGrp="1"/>
          </p:cNvSpPr>
          <p:nvPr>
            <p:ph type="ctrTitle"/>
          </p:nvPr>
        </p:nvSpPr>
        <p:spPr>
          <a:xfrm flipH="1">
            <a:off x="5303225" y="1620575"/>
            <a:ext cx="302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ATENUAÇÃO NATURAL</a:t>
            </a:r>
            <a:endParaRPr sz="3600"/>
          </a:p>
        </p:txBody>
      </p:sp>
      <p:sp>
        <p:nvSpPr>
          <p:cNvPr id="354" name="Google Shape;354;p48"/>
          <p:cNvSpPr/>
          <p:nvPr/>
        </p:nvSpPr>
        <p:spPr>
          <a:xfrm>
            <a:off x="5303217" y="2324960"/>
            <a:ext cx="2459700" cy="24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48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1378902" y="1087174"/>
            <a:ext cx="2329572" cy="232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525" y="2563337"/>
            <a:ext cx="1982925" cy="19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subTitle" idx="1"/>
          </p:nvPr>
        </p:nvSpPr>
        <p:spPr>
          <a:xfrm flipH="1">
            <a:off x="743575" y="1363325"/>
            <a:ext cx="7548000" cy="30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Comprovado a eficiência em solos argilosos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Necessidade de estudo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Viável, simples e eficiente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Recomendável para a biorremediação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xfrm>
            <a:off x="2818350" y="320775"/>
            <a:ext cx="35073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CONCLUSÃO</a:t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subTitle" idx="1"/>
          </p:nvPr>
        </p:nvSpPr>
        <p:spPr>
          <a:xfrm flipH="1">
            <a:off x="546575" y="1301375"/>
            <a:ext cx="8050800" cy="30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REGINATTO, Cleomar; THOMÉ, Antônio; COLLA, Luciana Maria; MENEGHETTI, Liliane Ribeiro; CECCHIN, Iziquiel. Biorremediação de um Solo Argiloso Contaminado com uma Mistura de Diesel e Biodiesel através da Bioventilação. Passo Fundo: UPF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MARQUES, Emily de Mendonça; GUERRA, Antônio José Teixeira. Solos Contaminados por Hidrocarbonetos de Petróleo. Rio de Janeiro: UFRJ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title"/>
          </p:nvPr>
        </p:nvSpPr>
        <p:spPr>
          <a:xfrm>
            <a:off x="2421000" y="283599"/>
            <a:ext cx="43020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Referências Bibliográficas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1"/>
          <p:cNvSpPr txBox="1">
            <a:spLocks noGrp="1"/>
          </p:cNvSpPr>
          <p:nvPr>
            <p:ph type="ctrTitle"/>
          </p:nvPr>
        </p:nvSpPr>
        <p:spPr>
          <a:xfrm>
            <a:off x="706425" y="1202225"/>
            <a:ext cx="3024300" cy="11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OBRIGADO!</a:t>
            </a:r>
            <a:endParaRPr sz="7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 idx="2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ctrTitle"/>
          </p:nvPr>
        </p:nvSpPr>
        <p:spPr>
          <a:xfrm>
            <a:off x="4007825" y="21739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ubTitle" idx="1"/>
          </p:nvPr>
        </p:nvSpPr>
        <p:spPr>
          <a:xfrm>
            <a:off x="5577300" y="2841675"/>
            <a:ext cx="3237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Contextualização do diesel, biodiesel, suas utilizações e características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PETRÓLEO</a:t>
            </a:r>
            <a:endParaRPr/>
          </a:p>
        </p:txBody>
      </p:sp>
      <p:sp>
        <p:nvSpPr>
          <p:cNvPr id="160" name="Google Shape;160;p28"/>
          <p:cNvSpPr/>
          <p:nvPr/>
        </p:nvSpPr>
        <p:spPr>
          <a:xfrm>
            <a:off x="-1148611" y="1228650"/>
            <a:ext cx="5724600" cy="572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25" y="1371600"/>
            <a:ext cx="30616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6547250" y="1457325"/>
            <a:ext cx="1446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ctrTitle" idx="4294967295"/>
          </p:nvPr>
        </p:nvSpPr>
        <p:spPr>
          <a:xfrm flipH="1">
            <a:off x="4753200" y="1371600"/>
            <a:ext cx="43908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Char char="➔"/>
            </a:pPr>
            <a:r>
              <a:rPr lang="en" sz="3100">
                <a:solidFill>
                  <a:schemeClr val="accent1"/>
                </a:solidFill>
              </a:rPr>
              <a:t>82% de Carbono e 12% de Hidrogênio;</a:t>
            </a:r>
            <a:endParaRPr sz="3100">
              <a:solidFill>
                <a:schemeClr val="accent1"/>
              </a:solidFill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Char char="➔"/>
            </a:pPr>
            <a:r>
              <a:rPr lang="en" sz="3100">
                <a:solidFill>
                  <a:schemeClr val="accent1"/>
                </a:solidFill>
              </a:rPr>
              <a:t>Refinamento do petróleo;</a:t>
            </a:r>
            <a:endParaRPr sz="3100">
              <a:solidFill>
                <a:schemeClr val="accent1"/>
              </a:solidFill>
            </a:endParaRPr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Char char="➔"/>
            </a:pPr>
            <a:r>
              <a:rPr lang="en" sz="3100">
                <a:solidFill>
                  <a:schemeClr val="accent1"/>
                </a:solidFill>
              </a:rPr>
              <a:t>Óleo Diesel</a:t>
            </a:r>
            <a:endParaRPr sz="3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Óleo Diesel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50" y="1048250"/>
            <a:ext cx="5387502" cy="4095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 flipH="1">
            <a:off x="966175" y="2324125"/>
            <a:ext cx="4390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➔"/>
            </a:pPr>
            <a:r>
              <a:rPr lang="en" sz="3800">
                <a:solidFill>
                  <a:schemeClr val="accent1"/>
                </a:solidFill>
              </a:rPr>
              <a:t>Utilização</a:t>
            </a:r>
            <a:endParaRPr sz="3800">
              <a:solidFill>
                <a:schemeClr val="accent1"/>
              </a:solidFill>
            </a:endParaRPr>
          </a:p>
          <a:p>
            <a:pPr marL="457200" lvl="0" indent="-469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Char char="➔"/>
            </a:pPr>
            <a:r>
              <a:rPr lang="en" sz="3800">
                <a:solidFill>
                  <a:schemeClr val="accent1"/>
                </a:solidFill>
              </a:rPr>
              <a:t>Características</a:t>
            </a:r>
            <a:endParaRPr sz="3800">
              <a:solidFill>
                <a:schemeClr val="accent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t="17661" r="9730"/>
          <a:stretch/>
        </p:blipFill>
        <p:spPr>
          <a:xfrm>
            <a:off x="3602700" y="1607350"/>
            <a:ext cx="5557949" cy="29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 idx="6"/>
          </p:nvPr>
        </p:nvSpPr>
        <p:spPr>
          <a:xfrm>
            <a:off x="3012275" y="0"/>
            <a:ext cx="3058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BIODIESEL</a:t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 rot="-4352175" flipH="1">
            <a:off x="6441114" y="1065502"/>
            <a:ext cx="2225459" cy="714720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0"/>
          <p:cNvSpPr/>
          <p:nvPr/>
        </p:nvSpPr>
        <p:spPr>
          <a:xfrm rot="-3668310" flipH="1">
            <a:off x="3839409" y="1285500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/>
          <p:nvPr/>
        </p:nvSpPr>
        <p:spPr>
          <a:xfrm rot="3668310">
            <a:off x="244871" y="995946"/>
            <a:ext cx="2225503" cy="714734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/>
          <p:nvPr/>
        </p:nvSpPr>
        <p:spPr>
          <a:xfrm>
            <a:off x="617400" y="1125725"/>
            <a:ext cx="2180700" cy="215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3250025" y="1202175"/>
            <a:ext cx="2461200" cy="22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/>
          <p:nvPr/>
        </p:nvSpPr>
        <p:spPr>
          <a:xfrm>
            <a:off x="6008333" y="1220975"/>
            <a:ext cx="2221200" cy="204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ctrTitle" idx="4"/>
          </p:nvPr>
        </p:nvSpPr>
        <p:spPr>
          <a:xfrm flipH="1">
            <a:off x="927449" y="12846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CONCEITO</a:t>
            </a:r>
            <a:endParaRPr sz="3100"/>
          </a:p>
        </p:txBody>
      </p:sp>
      <p:sp>
        <p:nvSpPr>
          <p:cNvPr id="184" name="Google Shape;184;p30"/>
          <p:cNvSpPr txBox="1">
            <a:spLocks noGrp="1"/>
          </p:cNvSpPr>
          <p:nvPr>
            <p:ph type="ctrTitle"/>
          </p:nvPr>
        </p:nvSpPr>
        <p:spPr>
          <a:xfrm flipH="1">
            <a:off x="6338630" y="147658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IMPACTOS AMBIENTAIS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ubTitle" idx="1"/>
          </p:nvPr>
        </p:nvSpPr>
        <p:spPr>
          <a:xfrm flipH="1">
            <a:off x="6146450" y="1960875"/>
            <a:ext cx="2037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Menores prejuízos ao meio ambiente, biodegradável.</a:t>
            </a:r>
            <a:endParaRPr sz="1600"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5"/>
          </p:nvPr>
        </p:nvSpPr>
        <p:spPr>
          <a:xfrm flipH="1">
            <a:off x="954775" y="17813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Biocombustível derivado de óleos vegetais e gordura animal.</a:t>
            </a:r>
            <a:endParaRPr sz="1700"/>
          </a:p>
        </p:txBody>
      </p:sp>
      <p:sp>
        <p:nvSpPr>
          <p:cNvPr id="187" name="Google Shape;187;p30"/>
          <p:cNvSpPr txBox="1">
            <a:spLocks noGrp="1"/>
          </p:cNvSpPr>
          <p:nvPr>
            <p:ph type="ctrTitle" idx="2"/>
          </p:nvPr>
        </p:nvSpPr>
        <p:spPr>
          <a:xfrm flipH="1">
            <a:off x="3304325" y="1476575"/>
            <a:ext cx="2330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INCENTIVO ECONÔMICO</a:t>
            </a: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3"/>
          </p:nvPr>
        </p:nvSpPr>
        <p:spPr>
          <a:xfrm flipH="1">
            <a:off x="3455525" y="1957725"/>
            <a:ext cx="2180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Obrigação de um percentual de biodiesel misturado no diesel: BXX</a:t>
            </a:r>
            <a:endParaRPr sz="1700"/>
          </a:p>
        </p:txBody>
      </p:sp>
      <p:sp>
        <p:nvSpPr>
          <p:cNvPr id="189" name="Google Shape;189;p30"/>
          <p:cNvSpPr txBox="1">
            <a:spLocks noGrp="1"/>
          </p:cNvSpPr>
          <p:nvPr>
            <p:ph type="ctrTitle" idx="4"/>
          </p:nvPr>
        </p:nvSpPr>
        <p:spPr>
          <a:xfrm flipH="1">
            <a:off x="236370" y="42522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01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ctrTitle"/>
          </p:nvPr>
        </p:nvSpPr>
        <p:spPr>
          <a:xfrm flipH="1">
            <a:off x="6982411" y="42522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03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ctrTitle" idx="2"/>
          </p:nvPr>
        </p:nvSpPr>
        <p:spPr>
          <a:xfrm flipH="1">
            <a:off x="4509743" y="70684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02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275" y="2272050"/>
            <a:ext cx="3542829" cy="32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4">
            <a:alphaModFix/>
          </a:blip>
          <a:srcRect l="31748" t="30283" r="33155" b="53717"/>
          <a:stretch/>
        </p:blipFill>
        <p:spPr>
          <a:xfrm>
            <a:off x="1565330" y="3512475"/>
            <a:ext cx="6360470" cy="16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2707500" y="542600"/>
            <a:ext cx="6691200" cy="669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2421000" y="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BIODIESEL</a:t>
            </a:r>
            <a:endParaRPr sz="3600"/>
          </a:p>
        </p:txBody>
      </p:sp>
      <p:grpSp>
        <p:nvGrpSpPr>
          <p:cNvPr id="200" name="Google Shape;200;p31"/>
          <p:cNvGrpSpPr/>
          <p:nvPr/>
        </p:nvGrpSpPr>
        <p:grpSpPr>
          <a:xfrm>
            <a:off x="154036" y="1677128"/>
            <a:ext cx="2427289" cy="2921150"/>
            <a:chOff x="-1056625" y="2573725"/>
            <a:chExt cx="917100" cy="1187025"/>
          </a:xfrm>
        </p:grpSpPr>
        <p:sp>
          <p:nvSpPr>
            <p:cNvPr id="201" name="Google Shape;201;p31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525" y="2676525"/>
            <a:ext cx="6189725" cy="20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ctrTitle"/>
          </p:nvPr>
        </p:nvSpPr>
        <p:spPr>
          <a:xfrm>
            <a:off x="5043325" y="1080250"/>
            <a:ext cx="3705900" cy="180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DIESEL E O MEIO AMBIENTE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1"/>
          </p:nvPr>
        </p:nvSpPr>
        <p:spPr>
          <a:xfrm>
            <a:off x="5373175" y="2979788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Contaminação, exemplos,  legislação e impactos ambientais</a:t>
            </a:r>
            <a:endParaRPr sz="1500"/>
          </a:p>
        </p:txBody>
      </p:sp>
      <p:sp>
        <p:nvSpPr>
          <p:cNvPr id="230" name="Google Shape;230;p32"/>
          <p:cNvSpPr txBox="1">
            <a:spLocks noGrp="1"/>
          </p:cNvSpPr>
          <p:nvPr>
            <p:ph type="title" idx="2"/>
          </p:nvPr>
        </p:nvSpPr>
        <p:spPr>
          <a:xfrm>
            <a:off x="2743800" y="2031300"/>
            <a:ext cx="8379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 flipH="1">
            <a:off x="731050" y="1375600"/>
            <a:ext cx="7610100" cy="3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Como o óleo diesel e o biodiesel podem contaminar o meio ambiente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Vazamentos acidentais de tanques de estocagem, dutos de transporte, navios e caminhões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Meios mais prejudicados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Solos, subsolos, águas superficiais e subterrâneas</a:t>
            </a:r>
            <a:endParaRPr sz="19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2255700" y="283600"/>
            <a:ext cx="49329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 Contaminação Ambiental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Apresentação na tela (16:9)</PresentationFormat>
  <Paragraphs>148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Arial</vt:lpstr>
      <vt:lpstr>Hind Vadodara Light</vt:lpstr>
      <vt:lpstr>Hind Vadodara Medium</vt:lpstr>
      <vt:lpstr>Fira Sans Extra Condensed Medium</vt:lpstr>
      <vt:lpstr>Nunito Light</vt:lpstr>
      <vt:lpstr>Hind Vadodara</vt:lpstr>
      <vt:lpstr>Teko Light</vt:lpstr>
      <vt:lpstr>Raleway</vt:lpstr>
      <vt:lpstr>Times New Roman</vt:lpstr>
      <vt:lpstr>Roboto Condensed Light</vt:lpstr>
      <vt:lpstr>Science Fair Newsletter by Slidesgo</vt:lpstr>
      <vt:lpstr>BIOVENTILAÇÃO DE SOLO CONTAMINADO POR DIESEL</vt:lpstr>
      <vt:lpstr>ÍNDICE</vt:lpstr>
      <vt:lpstr>01</vt:lpstr>
      <vt:lpstr>PETRÓLEO</vt:lpstr>
      <vt:lpstr>Óleo Diesel</vt:lpstr>
      <vt:lpstr>BIODIESEL</vt:lpstr>
      <vt:lpstr>BIODIESEL</vt:lpstr>
      <vt:lpstr>O DIESEL E O MEIO AMBIENTE</vt:lpstr>
      <vt:lpstr>A Contaminação Ambiental</vt:lpstr>
      <vt:lpstr>Vazamento de óleo diesel</vt:lpstr>
      <vt:lpstr>Impactos Ambientais</vt:lpstr>
      <vt:lpstr>ESTUDO DE CASO</vt:lpstr>
      <vt:lpstr>DADOS DO ARTIGO</vt:lpstr>
      <vt:lpstr>Bioventilação</vt:lpstr>
      <vt:lpstr>O Experimento</vt:lpstr>
      <vt:lpstr>O Experimento</vt:lpstr>
      <vt:lpstr>Resultados</vt:lpstr>
      <vt:lpstr>Resultados</vt:lpstr>
      <vt:lpstr>Resultados</vt:lpstr>
      <vt:lpstr>Resultados</vt:lpstr>
      <vt:lpstr>Variáveis e Considerações</vt:lpstr>
      <vt:lpstr>Variáveis e Considerações</vt:lpstr>
      <vt:lpstr>CONCLUSÃO</vt:lpstr>
      <vt:lpstr>BIOVENTILAÇÃO</vt:lpstr>
      <vt:lpstr>CONCLUSÃO</vt:lpstr>
      <vt:lpstr>Referências Bibliográficas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BIOVENTILAÇÃO DE SOLO CONTAMINADO POR DIESEL</dc:title>
  <dc:creator>user1</dc:creator>
  <cp:lastModifiedBy>user1</cp:lastModifiedBy>
  <cp:revision>1</cp:revision>
  <dcterms:modified xsi:type="dcterms:W3CDTF">2020-06-21T20:00:36Z</dcterms:modified>
</cp:coreProperties>
</file>