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5" r:id="rId4"/>
    <p:sldId id="271" r:id="rId5"/>
    <p:sldId id="260" r:id="rId6"/>
    <p:sldId id="261" r:id="rId7"/>
    <p:sldId id="262" r:id="rId8"/>
    <p:sldId id="270" r:id="rId9"/>
    <p:sldId id="263" r:id="rId10"/>
    <p:sldId id="266" r:id="rId11"/>
    <p:sldId id="267" r:id="rId12"/>
    <p:sldId id="268" r:id="rId13"/>
    <p:sldId id="272" r:id="rId14"/>
    <p:sldId id="269" r:id="rId15"/>
    <p:sldId id="25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06/03/2017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3D023-8358-4F90-B9CF-02D40E771A24}" type="datetime1">
              <a:rPr lang="pt-BR" smtClean="0"/>
              <a:t>06/03/2017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BD8-FC61-46D6-A75F-8E71EEA4E365}" type="datetime1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50CD-C7A2-4AF1-9B42-B5891E08F0CB}" type="datetime1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D4E4-E91B-4881-ACDB-69B2AF3D0664}" type="datetime1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5796-3143-42D1-81B8-C485740CDD76}" type="datetime1">
              <a:rPr lang="pt-BR" smtClean="0"/>
              <a:t>06/03/2017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1A7-8170-40BD-99EF-4C90598F4FCB}" type="datetime1">
              <a:rPr lang="pt-BR" smtClean="0"/>
              <a:t>06/03/2017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BCD6-DC04-4A2D-88E6-AA015FCAA7B0}" type="datetime1">
              <a:rPr lang="pt-BR" smtClean="0"/>
              <a:t>06/03/2017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7E5929-197E-41CC-B84E-3801D0A421C7}" type="datetime1">
              <a:rPr lang="pt-BR" smtClean="0"/>
              <a:t>06/03/2017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1520-BAF3-485F-BD6E-827543310418}" type="datetime1">
              <a:rPr lang="pt-BR" smtClean="0"/>
              <a:t>06/03/2017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A66B-0335-4D2D-A05D-5B21A8E19451}" type="datetime1">
              <a:rPr lang="pt-BR" smtClean="0"/>
              <a:t>06/03/2017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FE07-E418-40B0-8991-D5298DB12C27}" type="datetime1">
              <a:rPr lang="pt-BR" smtClean="0"/>
              <a:t>06/03/2017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D82FBB-5551-4288-81BB-EDDAA5721B92}" type="datetime1">
              <a:rPr lang="pt-BR" smtClean="0"/>
              <a:t>06/03/2017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Métodos Quantitativos 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o seminário???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Apresentar 5 itens da técnica, encontrada em artigos da área:</a:t>
            </a:r>
          </a:p>
          <a:p>
            <a:pPr lvl="1"/>
            <a:r>
              <a:rPr lang="pt-BR" dirty="0" smtClean="0"/>
              <a:t>Introdução da técnica</a:t>
            </a:r>
          </a:p>
          <a:p>
            <a:pPr lvl="1"/>
            <a:r>
              <a:rPr lang="pt-BR" dirty="0" smtClean="0"/>
              <a:t>Uma aplicação em contabilidade financeira</a:t>
            </a:r>
          </a:p>
          <a:p>
            <a:pPr lvl="1"/>
            <a:r>
              <a:rPr lang="pt-BR" dirty="0" smtClean="0"/>
              <a:t>Uma aplicação em finanças</a:t>
            </a:r>
          </a:p>
          <a:p>
            <a:pPr lvl="1"/>
            <a:r>
              <a:rPr lang="pt-BR" dirty="0" smtClean="0"/>
              <a:t>Uma aplicação em controladoria / gerencial ou custos</a:t>
            </a:r>
          </a:p>
          <a:p>
            <a:pPr lvl="1"/>
            <a:r>
              <a:rPr lang="pt-BR" dirty="0"/>
              <a:t>Uma aplicação totalmente SEM NOÇÃO</a:t>
            </a:r>
          </a:p>
          <a:p>
            <a:pPr lvl="1"/>
            <a:r>
              <a:rPr lang="pt-BR" dirty="0" smtClean="0"/>
              <a:t>Um exemplo prático no computador para fazer com a turma</a:t>
            </a:r>
          </a:p>
          <a:p>
            <a:endParaRPr lang="pt-BR" dirty="0" smtClean="0"/>
          </a:p>
          <a:p>
            <a:r>
              <a:rPr lang="pt-BR" dirty="0" smtClean="0"/>
              <a:t>8 Grupos de </a:t>
            </a:r>
            <a:r>
              <a:rPr lang="pt-BR" dirty="0"/>
              <a:t>3</a:t>
            </a:r>
            <a:r>
              <a:rPr lang="pt-BR" dirty="0" smtClean="0"/>
              <a:t> alunos (</a:t>
            </a:r>
            <a:r>
              <a:rPr lang="pt-BR" smtClean="0"/>
              <a:t>no mínimo)</a:t>
            </a:r>
            <a:endParaRPr lang="pt-BR" dirty="0" smtClean="0"/>
          </a:p>
          <a:p>
            <a:r>
              <a:rPr lang="pt-BR" dirty="0" smtClean="0"/>
              <a:t>1 hora de apresentação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6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  <p:pic>
        <p:nvPicPr>
          <p:cNvPr id="3074" name="Picture 2" descr="https://fbcdn-sphotos-d-a.akamaihd.net/hphotos-ak-xpf1/v/t1.0-9/10171293_451948601603601_2805058193651257002_n.jpg?oh=68a79f85be9dfc30e0da5278b54e67a0&amp;oe=5595B525&amp;__gda__=1435665999_37d50664f333115328e9594e17dada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5"/>
            <a:ext cx="6264696" cy="576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32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ajudar...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  <p:pic>
        <p:nvPicPr>
          <p:cNvPr id="4098" name="Picture 2" descr="https://fbcdn-sphotos-f-a.akamaihd.net/hphotos-ak-xpf1/v/t1.0-9/1779217_695818210439506_1372533446_n.jpg?oh=1209fe1439ad25f3c7ddd6767315ae03&amp;oe=5551C1F7&amp;__gda__=1435648113_b9b6488ada4f500b3e9307dd0f50f6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98"/>
          <a:stretch/>
        </p:blipFill>
        <p:spPr bwMode="auto">
          <a:xfrm>
            <a:off x="1763688" y="2060847"/>
            <a:ext cx="5976664" cy="470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30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BÔNUS: Métodos Quantitativos </a:t>
            </a:r>
            <a:r>
              <a:rPr lang="pt-BR" dirty="0" err="1" smtClean="0"/>
              <a:t>Masterchef</a:t>
            </a:r>
            <a:r>
              <a:rPr lang="pt-BR" dirty="0" smtClean="0"/>
              <a:t> USP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grupo que trouxer em sua apresentação um </a:t>
            </a:r>
            <a:r>
              <a:rPr lang="pt-BR" u="sng" dirty="0" smtClean="0"/>
              <a:t>quitute</a:t>
            </a:r>
            <a:r>
              <a:rPr lang="pt-BR" dirty="0" smtClean="0"/>
              <a:t> para os demais alunos ganhará um bônus de até 3,0 pontos adicionais na nota da apresentação (que vai de zero a 10)</a:t>
            </a:r>
          </a:p>
          <a:p>
            <a:endParaRPr lang="pt-BR" dirty="0" smtClean="0"/>
          </a:p>
          <a:p>
            <a:pPr marL="109728" indent="0">
              <a:buNone/>
            </a:pPr>
            <a:r>
              <a:rPr lang="pt-BR" b="1" dirty="0" smtClean="0"/>
              <a:t>Quitute: </a:t>
            </a:r>
            <a:r>
              <a:rPr lang="pt-BR" i="1" dirty="0" smtClean="0"/>
              <a:t>substantivo masculino</a:t>
            </a:r>
            <a:r>
              <a:rPr lang="pt-BR" cap="all" dirty="0"/>
              <a:t> </a:t>
            </a:r>
            <a:r>
              <a:rPr lang="pt-BR" cap="all" dirty="0" smtClean="0"/>
              <a:t>(fonte: Google)</a:t>
            </a:r>
            <a:endParaRPr lang="pt-BR" dirty="0"/>
          </a:p>
          <a:p>
            <a:pPr marL="109728" indent="0">
              <a:buNone/>
            </a:pPr>
            <a:r>
              <a:rPr lang="pt-BR" b="1" dirty="0"/>
              <a:t>1</a:t>
            </a:r>
            <a:r>
              <a:rPr lang="pt-BR" dirty="0" smtClean="0"/>
              <a:t>. comida </a:t>
            </a:r>
            <a:r>
              <a:rPr lang="pt-BR" dirty="0"/>
              <a:t>refinada; acepipe, petisco.</a:t>
            </a:r>
          </a:p>
          <a:p>
            <a:pPr marL="109728" indent="0">
              <a:buNone/>
            </a:pPr>
            <a:r>
              <a:rPr lang="pt-BR" b="1" dirty="0"/>
              <a:t>2</a:t>
            </a:r>
            <a:r>
              <a:rPr lang="pt-BR" dirty="0" smtClean="0"/>
              <a:t>. </a:t>
            </a:r>
            <a:r>
              <a:rPr lang="pt-BR" i="1" dirty="0" err="1" smtClean="0"/>
              <a:t>p.metf</a:t>
            </a:r>
            <a:r>
              <a:rPr lang="pt-BR" i="1" dirty="0"/>
              <a:t>.</a:t>
            </a:r>
            <a:r>
              <a:rPr lang="pt-BR" dirty="0"/>
              <a:t> o que agrada, atrai, deslumbra; encanto, meiguice, sedução.</a:t>
            </a:r>
          </a:p>
          <a:p>
            <a:pPr marL="109728" indent="0">
              <a:buNone/>
            </a:pPr>
            <a:r>
              <a:rPr lang="pt-BR" dirty="0"/>
              <a:t>"era uma moça cheia de </a:t>
            </a:r>
            <a:r>
              <a:rPr lang="pt-BR" dirty="0" smtClean="0"/>
              <a:t>quitutes“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Regra de Ouro: a receita deve conter </a:t>
            </a:r>
            <a:r>
              <a:rPr lang="pt-BR" b="1" dirty="0" err="1" smtClean="0">
                <a:solidFill>
                  <a:srgbClr val="FF0000"/>
                </a:solidFill>
              </a:rPr>
              <a:t>Nutella</a:t>
            </a:r>
            <a:endParaRPr lang="pt-BR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pt-BR" dirty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  <p:pic>
        <p:nvPicPr>
          <p:cNvPr id="1026" name="Picture 2" descr="Resultado de imagem para masterch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895349"/>
            <a:ext cx="238125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22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  <p:pic>
        <p:nvPicPr>
          <p:cNvPr id="1026" name="Picture 2" descr="http://geradormemes.com/media/created/6m2h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5686425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58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MELDELS???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  <p:pic>
        <p:nvPicPr>
          <p:cNvPr id="2050" name="Picture 2" descr="https://scontent.xx.fbcdn.net/hphotos-xpf1/v/t1.0-9/10702008_527900084008452_7774304262896754709_n.jpg?oh=01cbafb06db8fd13db5551cf5e3271da&amp;oe=554DBEB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769" y="3212976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256269" y="2276882"/>
            <a:ext cx="5927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Pra ficar fortinho...</a:t>
            </a:r>
            <a:endParaRPr lang="pt-BR" sz="40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9827" y="3789040"/>
            <a:ext cx="27363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Pesquisa com bancos e auditorias demonstraram que faltam conhecimentos práticos de métodos quantitativos aos contadores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9117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Quantitativos da Depressão???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Não...</a:t>
            </a:r>
          </a:p>
          <a:p>
            <a:r>
              <a:rPr lang="pt-BR" dirty="0" smtClean="0"/>
              <a:t>100% aplicado</a:t>
            </a:r>
          </a:p>
          <a:p>
            <a:r>
              <a:rPr lang="pt-BR" dirty="0" smtClean="0"/>
              <a:t>200% divertido</a:t>
            </a:r>
          </a:p>
          <a:p>
            <a:r>
              <a:rPr lang="pt-BR" dirty="0" smtClean="0"/>
              <a:t>300% no computador (sem listas em papel - ECOLÓGICO)</a:t>
            </a:r>
          </a:p>
          <a:p>
            <a:r>
              <a:rPr lang="pt-BR" dirty="0" smtClean="0"/>
              <a:t>400% bonito</a:t>
            </a:r>
          </a:p>
          <a:p>
            <a:endParaRPr lang="pt-BR" dirty="0"/>
          </a:p>
          <a:p>
            <a:pPr marL="109728" indent="0" algn="ctr">
              <a:buNone/>
            </a:pPr>
            <a:r>
              <a:rPr lang="pt-BR" dirty="0" smtClean="0"/>
              <a:t>Você não vai se arrepender...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57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 Quantitativos Nutella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463627"/>
            <a:ext cx="4041648" cy="457200"/>
          </a:xfrm>
        </p:spPr>
        <p:txBody>
          <a:bodyPr/>
          <a:lstStyle/>
          <a:p>
            <a:pPr algn="ctr"/>
            <a:r>
              <a:rPr lang="pt-BR" dirty="0" smtClean="0"/>
              <a:t>Disciplina Raiz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463627"/>
            <a:ext cx="4041775" cy="457200"/>
          </a:xfrm>
        </p:spPr>
        <p:txBody>
          <a:bodyPr/>
          <a:lstStyle/>
          <a:p>
            <a:pPr algn="ctr"/>
            <a:r>
              <a:rPr lang="pt-BR" dirty="0" smtClean="0"/>
              <a:t>Disciplina Nutella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927176"/>
            <a:ext cx="4041648" cy="3886200"/>
          </a:xfrm>
        </p:spPr>
        <p:txBody>
          <a:bodyPr/>
          <a:lstStyle/>
          <a:p>
            <a:r>
              <a:rPr lang="pt-BR" dirty="0" smtClean="0"/>
              <a:t>Caderno e livro</a:t>
            </a:r>
          </a:p>
          <a:p>
            <a:r>
              <a:rPr lang="pt-BR" dirty="0" smtClean="0"/>
              <a:t>Calculadora científica</a:t>
            </a:r>
          </a:p>
          <a:p>
            <a:r>
              <a:rPr lang="pt-BR" dirty="0" smtClean="0"/>
              <a:t>Demonstra os Pressupostos</a:t>
            </a:r>
          </a:p>
          <a:p>
            <a:r>
              <a:rPr lang="pt-BR" dirty="0" smtClean="0"/>
              <a:t>Lista com 45 exercícios</a:t>
            </a:r>
          </a:p>
          <a:p>
            <a:r>
              <a:rPr lang="pt-BR" dirty="0" smtClean="0"/>
              <a:t>Chamada oral individual</a:t>
            </a:r>
          </a:p>
          <a:p>
            <a:r>
              <a:rPr lang="pt-BR" dirty="0" smtClean="0"/>
              <a:t>Assina a lista e sai</a:t>
            </a:r>
          </a:p>
          <a:p>
            <a:r>
              <a:rPr lang="pt-BR" dirty="0" smtClean="0"/>
              <a:t>Deriva os modelos</a:t>
            </a:r>
          </a:p>
          <a:p>
            <a:r>
              <a:rPr lang="pt-BR" dirty="0" smtClean="0"/>
              <a:t>Nem fica de </a:t>
            </a:r>
            <a:r>
              <a:rPr lang="pt-BR" dirty="0" err="1" smtClean="0"/>
              <a:t>reaval</a:t>
            </a:r>
            <a:r>
              <a:rPr lang="pt-BR" dirty="0" smtClean="0"/>
              <a:t>, pau direto</a:t>
            </a:r>
          </a:p>
          <a:p>
            <a:r>
              <a:rPr lang="pt-BR" dirty="0" smtClean="0"/>
              <a:t>Chama o professor de FDP (função densidade de probabilidade)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927176"/>
            <a:ext cx="4041775" cy="3886200"/>
          </a:xfrm>
        </p:spPr>
        <p:txBody>
          <a:bodyPr/>
          <a:lstStyle/>
          <a:p>
            <a:r>
              <a:rPr lang="pt-BR" dirty="0" smtClean="0"/>
              <a:t>Computador e </a:t>
            </a:r>
            <a:r>
              <a:rPr lang="pt-BR" dirty="0" err="1" smtClean="0"/>
              <a:t>Facebook</a:t>
            </a:r>
            <a:endParaRPr lang="pt-BR" dirty="0" smtClean="0"/>
          </a:p>
          <a:p>
            <a:r>
              <a:rPr lang="pt-BR" dirty="0" err="1" smtClean="0"/>
              <a:t>Gretl</a:t>
            </a:r>
            <a:r>
              <a:rPr lang="pt-BR" dirty="0" smtClean="0"/>
              <a:t> e </a:t>
            </a:r>
            <a:r>
              <a:rPr lang="pt-BR" dirty="0" err="1" smtClean="0"/>
              <a:t>Stata</a:t>
            </a:r>
            <a:endParaRPr lang="pt-BR" dirty="0" smtClean="0"/>
          </a:p>
          <a:p>
            <a:r>
              <a:rPr lang="pt-BR" dirty="0" smtClean="0"/>
              <a:t>Assume TLC</a:t>
            </a:r>
          </a:p>
          <a:p>
            <a:r>
              <a:rPr lang="pt-BR" dirty="0" smtClean="0"/>
              <a:t>1 caso prático</a:t>
            </a:r>
          </a:p>
          <a:p>
            <a:r>
              <a:rPr lang="pt-BR" dirty="0" smtClean="0"/>
              <a:t>Seminário em grupo</a:t>
            </a:r>
          </a:p>
          <a:p>
            <a:r>
              <a:rPr lang="pt-BR" dirty="0" smtClean="0"/>
              <a:t>Espera a chamada no STOA</a:t>
            </a:r>
          </a:p>
          <a:p>
            <a:r>
              <a:rPr lang="pt-BR" dirty="0" smtClean="0"/>
              <a:t>Usa os modelos prontos</a:t>
            </a:r>
          </a:p>
          <a:p>
            <a:r>
              <a:rPr lang="pt-BR" dirty="0"/>
              <a:t>Fica de </a:t>
            </a:r>
            <a:r>
              <a:rPr lang="pt-BR" dirty="0" err="1"/>
              <a:t>reaval</a:t>
            </a:r>
            <a:r>
              <a:rPr lang="pt-BR" dirty="0"/>
              <a:t> com </a:t>
            </a:r>
            <a:r>
              <a:rPr lang="pt-BR" dirty="0" smtClean="0"/>
              <a:t>4,9</a:t>
            </a:r>
          </a:p>
          <a:p>
            <a:r>
              <a:rPr lang="pt-BR" dirty="0" smtClean="0"/>
              <a:t>Chama o professor pro churras da turma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  <p:pic>
        <p:nvPicPr>
          <p:cNvPr id="1026" name="Picture 2" descr="Resultado de imagem para nute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586" y="447275"/>
            <a:ext cx="1456414" cy="208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55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/>
              <a:t>1. Introdução à análise multivariada</a:t>
            </a:r>
          </a:p>
          <a:p>
            <a:pPr marL="109728" indent="0">
              <a:buNone/>
            </a:pPr>
            <a:r>
              <a:rPr lang="pt-BR" dirty="0"/>
              <a:t>2. Análise Fatorial</a:t>
            </a:r>
          </a:p>
          <a:p>
            <a:pPr marL="109728" indent="0">
              <a:buNone/>
            </a:pPr>
            <a:r>
              <a:rPr lang="pt-BR" dirty="0"/>
              <a:t>3. Análise Discriminante</a:t>
            </a:r>
          </a:p>
          <a:p>
            <a:pPr marL="109728" indent="0">
              <a:buNone/>
            </a:pPr>
            <a:r>
              <a:rPr lang="pt-BR" dirty="0"/>
              <a:t>4. Regressão Logística</a:t>
            </a:r>
          </a:p>
          <a:p>
            <a:pPr marL="109728" indent="0">
              <a:buNone/>
            </a:pPr>
            <a:r>
              <a:rPr lang="pt-BR" dirty="0"/>
              <a:t>5. Análise de Conglomerados (</a:t>
            </a:r>
            <a:r>
              <a:rPr lang="pt-BR" i="1" dirty="0"/>
              <a:t>clusters</a:t>
            </a:r>
            <a:r>
              <a:rPr lang="pt-BR" dirty="0"/>
              <a:t>)</a:t>
            </a:r>
          </a:p>
          <a:p>
            <a:pPr marL="109728" indent="0">
              <a:buNone/>
            </a:pPr>
            <a:r>
              <a:rPr lang="pt-BR" dirty="0"/>
              <a:t>6. Análise da Decisão</a:t>
            </a:r>
          </a:p>
          <a:p>
            <a:pPr marL="109728" indent="0">
              <a:buNone/>
            </a:pPr>
            <a:r>
              <a:rPr lang="pt-BR" dirty="0"/>
              <a:t>7. </a:t>
            </a:r>
            <a:r>
              <a:rPr lang="pt-BR" dirty="0" smtClean="0"/>
              <a:t>Simulação de Monte Carlo</a:t>
            </a:r>
            <a:endParaRPr lang="pt-BR" dirty="0"/>
          </a:p>
          <a:p>
            <a:pPr marL="109728" indent="0">
              <a:buNone/>
            </a:pPr>
            <a:r>
              <a:rPr lang="pt-BR" dirty="0"/>
              <a:t>8. Redes Neurais Artificiais </a:t>
            </a:r>
          </a:p>
          <a:p>
            <a:pPr marL="109728" indent="0">
              <a:buNone/>
            </a:pPr>
            <a:r>
              <a:rPr lang="pt-BR" dirty="0"/>
              <a:t>9. Pesquisa </a:t>
            </a:r>
            <a:r>
              <a:rPr lang="pt-BR" dirty="0" smtClean="0"/>
              <a:t>Operacional – Programação Linear (Simplex).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6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Básica:</a:t>
            </a:r>
          </a:p>
          <a:p>
            <a:pPr lvl="1"/>
            <a:r>
              <a:rPr lang="pt-BR" dirty="0" smtClean="0"/>
              <a:t>CORRAR</a:t>
            </a:r>
            <a:r>
              <a:rPr lang="pt-BR" dirty="0"/>
              <a:t>, Luiz J., THEÓPHILO, Carlos Renato. Pesquisa operacional para decisão em contabilidade e administração: </a:t>
            </a:r>
            <a:r>
              <a:rPr lang="pt-BR" dirty="0" err="1"/>
              <a:t>contabilometria</a:t>
            </a:r>
            <a:r>
              <a:rPr lang="pt-BR" dirty="0"/>
              <a:t>. São Paulo: Atlas, 2004.</a:t>
            </a:r>
            <a:endParaRPr lang="pt-BR" sz="3400" dirty="0"/>
          </a:p>
          <a:p>
            <a:pPr lvl="1"/>
            <a:r>
              <a:rPr lang="pt-BR" dirty="0" smtClean="0"/>
              <a:t>CORRAR</a:t>
            </a:r>
            <a:r>
              <a:rPr lang="pt-BR" dirty="0"/>
              <a:t>, Luiz J., PAULO, Edilson, DIAS FILHO, José Maria. Análise Multivariada para os cursos de Administração, Ciências Contábeis e Economia. São Paulo: Atlas, 2007.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1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 provas: </a:t>
            </a:r>
          </a:p>
          <a:p>
            <a:pPr lvl="1"/>
            <a:r>
              <a:rPr lang="pt-BR" dirty="0" smtClean="0"/>
              <a:t>2 provas com 30% da média cada</a:t>
            </a:r>
          </a:p>
          <a:p>
            <a:endParaRPr lang="pt-BR" dirty="0" smtClean="0"/>
          </a:p>
          <a:p>
            <a:r>
              <a:rPr lang="pt-BR" dirty="0" smtClean="0"/>
              <a:t>Listas de exercícios: 10% da média</a:t>
            </a:r>
          </a:p>
          <a:p>
            <a:endParaRPr lang="pt-BR" dirty="0" smtClean="0"/>
          </a:p>
          <a:p>
            <a:r>
              <a:rPr lang="pt-BR" dirty="0" smtClean="0"/>
              <a:t>Seminário: 30% da média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01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de Exercícios é importante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  <p:pic>
        <p:nvPicPr>
          <p:cNvPr id="6146" name="Picture 2" descr="https://scontent.xx.fbcdn.net/hphotos-xfa1/v/t1.0-9/380303_378443542198802_556984204_n.jpg?oh=561ce8c58c24fd30f225ae1cbfde8a34&amp;oe=55915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2217499"/>
            <a:ext cx="4968552" cy="423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8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  <p:pic>
        <p:nvPicPr>
          <p:cNvPr id="1026" name="Picture 2" descr="https://fbcdn-sphotos-b-a.akamaihd.net/hphotos-ak-xfp1/v/t1.0-9/10001428_548931275238666_3381516920793012874_n.jpg?oh=4e9f9155696eafda1985a6e31c479a59&amp;oe=55858CD0&amp;__gda__=1431425369_26a754ae4738381fa66d01366c2a4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476250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084168" y="1700808"/>
            <a:ext cx="2471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Existe um componente aleatório entre o que você estuda e o que “cai na prova”...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477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903</TotalTime>
  <Words>473</Words>
  <Application>Microsoft Office PowerPoint</Application>
  <PresentationFormat>Apresentação na tela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Trebuchet MS</vt:lpstr>
      <vt:lpstr>Wingdings 2</vt:lpstr>
      <vt:lpstr>Urbano</vt:lpstr>
      <vt:lpstr>Métodos Quantitativos I</vt:lpstr>
      <vt:lpstr>Por que MELDELS???</vt:lpstr>
      <vt:lpstr>Métodos Quantitativos da Depressão???</vt:lpstr>
      <vt:lpstr>Métodos Quantitativos Nutella</vt:lpstr>
      <vt:lpstr>Ementa</vt:lpstr>
      <vt:lpstr>Referência</vt:lpstr>
      <vt:lpstr>Avaliação</vt:lpstr>
      <vt:lpstr>Lista de Exercícios é importante</vt:lpstr>
      <vt:lpstr>Apresentação do PowerPoint</vt:lpstr>
      <vt:lpstr>E o seminário???</vt:lpstr>
      <vt:lpstr>Apresentação do PowerPoint</vt:lpstr>
      <vt:lpstr>Vamos ajudar...</vt:lpstr>
      <vt:lpstr>BÔNUS: Métodos Quantitativos Masterchef USP</vt:lpstr>
      <vt:lpstr>Apresentação do PowerPoint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 Botelho .</cp:lastModifiedBy>
  <cp:revision>68</cp:revision>
  <dcterms:created xsi:type="dcterms:W3CDTF">2013-03-06T00:56:56Z</dcterms:created>
  <dcterms:modified xsi:type="dcterms:W3CDTF">2017-03-06T22:46:17Z</dcterms:modified>
</cp:coreProperties>
</file>