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9" r:id="rId13"/>
    <p:sldId id="270" r:id="rId14"/>
    <p:sldId id="271" r:id="rId15"/>
    <p:sldId id="268" r:id="rId16"/>
    <p:sldId id="273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C39F-F4B1-4240-9F87-AF1B70E23DCE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9279E-009C-4168-A380-7B48F34C159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08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Apresentação das pessoas: nome, mãe/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cuidador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/profissional/estudante e uma palavra “alimentação infantil” 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 o momento ideal para iniciar a IA (IA é mais do que o bebê deglutir alimentos) – colocar slide com fotos que mostrem características dos bebês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importância da IA – imagens de socialização, desenvolvimento motor e cognitivo, nutrição...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amamentação durante a IA – foto de amamentação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Consistência, variedade e horários – imagem com as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papinhas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liquidificadas e separada e BLW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alimentação da família – alguma imagem de família ou propaganda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Alimentos a serem evitados e ultraprocessados – mostrar rótulo de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papinha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A6D5-4DD6-41C4-8B1F-5835EEC5252B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83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A6D5-4DD6-41C4-8B1F-5835EEC5252B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86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Apresentação das pessoas: nome, mãe/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cuidador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/profissional/estudante e uma palavra “alimentação infantil” 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 o momento ideal para iniciar a IA (IA é mais do que o bebê deglutir alimentos) – colocar slide com fotos que mostrem características dos bebês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importância da IA – imagens de socialização, desenvolvimento motor e cognitivo, nutrição...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amamentação durante a IA – foto de amamentação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Consistência, variedade e horários – imagem com as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papinhas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liquidificadas e separada e BLW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alimentação da família – alguma imagem de família ou propaganda</a:t>
            </a:r>
          </a:p>
          <a:p>
            <a:pPr lvl="0"/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Alimentos a serem evitados e ultraprocessados – mostrar rótulo de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papinha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A6D5-4DD6-41C4-8B1F-5835EEC5252B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70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7D6-ACB7-4393-ABE5-C83301A17931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D4C-E4CC-4ABB-BB38-F32E1A0E6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7D6-ACB7-4393-ABE5-C83301A17931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D4C-E4CC-4ABB-BB38-F32E1A0E6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7D6-ACB7-4393-ABE5-C83301A17931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D4C-E4CC-4ABB-BB38-F32E1A0E6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7D6-ACB7-4393-ABE5-C83301A17931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D4C-E4CC-4ABB-BB38-F32E1A0E6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7D6-ACB7-4393-ABE5-C83301A17931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D4C-E4CC-4ABB-BB38-F32E1A0E6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7D6-ACB7-4393-ABE5-C83301A17931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D4C-E4CC-4ABB-BB38-F32E1A0E6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7D6-ACB7-4393-ABE5-C83301A17931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D4C-E4CC-4ABB-BB38-F32E1A0E6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7D6-ACB7-4393-ABE5-C83301A17931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D4C-E4CC-4ABB-BB38-F32E1A0E6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7D6-ACB7-4393-ABE5-C83301A17931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D4C-E4CC-4ABB-BB38-F32E1A0E6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7D6-ACB7-4393-ABE5-C83301A17931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D4C-E4CC-4ABB-BB38-F32E1A0E6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27D6-ACB7-4393-ABE5-C83301A17931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CD4C-E4CC-4ABB-BB38-F32E1A0E6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27D6-ACB7-4393-ABE5-C83301A17931}" type="datetimeFigureOut">
              <a:rPr lang="pt-BR" smtClean="0"/>
              <a:pPr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CD4C-E4CC-4ABB-BB38-F32E1A0E60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maternidadesemneura" TargetMode="External"/><Relationship Id="rId2" Type="http://schemas.openxmlformats.org/officeDocument/2006/relationships/hyperlink" Target="http://www.maternidadesemneura.com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904256" y="188640"/>
            <a:ext cx="7772400" cy="1470025"/>
          </a:xfrm>
        </p:spPr>
        <p:txBody>
          <a:bodyPr/>
          <a:lstStyle/>
          <a:p>
            <a:r>
              <a:rPr lang="pt-BR" dirty="0" smtClean="0"/>
              <a:t>Ciclos de vida 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Objetivo: </a:t>
            </a:r>
            <a:r>
              <a:rPr lang="pt-BR" dirty="0" smtClean="0">
                <a:solidFill>
                  <a:schemeClr val="tx1"/>
                </a:solidFill>
              </a:rPr>
              <a:t>Instrumentalizar os estudantes de nutrição em questões </a:t>
            </a:r>
            <a:r>
              <a:rPr lang="pt-BR" dirty="0" err="1" smtClean="0">
                <a:solidFill>
                  <a:schemeClr val="tx1"/>
                </a:solidFill>
              </a:rPr>
              <a:t>teórico-práticas</a:t>
            </a:r>
            <a:r>
              <a:rPr lang="pt-BR" dirty="0" smtClean="0">
                <a:solidFill>
                  <a:schemeClr val="tx1"/>
                </a:solidFill>
              </a:rPr>
              <a:t> que envolvam a  vivências alimentares na infância em suas múltiplas dimensões.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5362" name="Picture 2" descr="Resultado de imagem para Her majesty the child,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0"/>
            <a:ext cx="485775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merparacrescer.com/site/wp-content/uploads/2015/04/comendo-com-as-m%C3%A3os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93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12968" cy="1752600"/>
          </a:xfrm>
        </p:spPr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Vrinda" pitchFamily="34" charset="0"/>
                <a:cs typeface="Vrinda" pitchFamily="34" charset="0"/>
              </a:rPr>
              <a:t>QUANDO E POR QUE UMA CRIANÇA COMEÇA A SE ALIMENTAR (de outros alimentos)?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Vrinda" pitchFamily="34" charset="0"/>
              <a:cs typeface="Vrinda" pitchFamily="34" charset="0"/>
            </a:endParaRPr>
          </a:p>
        </p:txBody>
      </p:sp>
      <p:pic>
        <p:nvPicPr>
          <p:cNvPr id="23554" name="Picture 2" descr="http://br.guiainfantil.com/uploads/babies/colh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058" y="2564904"/>
            <a:ext cx="795688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cdn.amamentareh.com.br/wp-content/uploads/2013/09/cardapio-alimentac%CC%A7a%CC%83o-bebe-9-meses-1-an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266158" cy="418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6"/>
          <p:cNvSpPr/>
          <p:nvPr/>
        </p:nvSpPr>
        <p:spPr>
          <a:xfrm>
            <a:off x="1403648" y="836712"/>
            <a:ext cx="5976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accent6">
                    <a:lumMod val="75000"/>
                  </a:schemeClr>
                </a:solidFill>
                <a:latin typeface="Vrinda" pitchFamily="34" charset="0"/>
                <a:cs typeface="Vrinda" pitchFamily="34" charset="0"/>
              </a:rPr>
              <a:t>CARACTERÍSTICAS FÍSICAS DO BEBÊ</a:t>
            </a:r>
            <a:endParaRPr lang="pt-BR" sz="2200" b="1" dirty="0">
              <a:solidFill>
                <a:schemeClr val="accent6">
                  <a:lumMod val="75000"/>
                </a:schemeClr>
              </a:solidFill>
              <a:latin typeface="Vrinda" pitchFamily="34" charset="0"/>
              <a:cs typeface="Vrinda" pitchFamily="34" charset="0"/>
            </a:endParaRPr>
          </a:p>
        </p:txBody>
      </p:sp>
      <p:sp>
        <p:nvSpPr>
          <p:cNvPr id="33798" name="AutoShape 6" descr="blw, pediatria descomplicada, dra kelly oliveira, baby led weaning "/>
          <p:cNvSpPr>
            <a:spLocks noChangeAspect="1" noChangeArrowheads="1"/>
          </p:cNvSpPr>
          <p:nvPr/>
        </p:nvSpPr>
        <p:spPr bwMode="auto">
          <a:xfrm>
            <a:off x="155575" y="-2620963"/>
            <a:ext cx="4095750" cy="546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915816" y="1268760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accent6">
                    <a:lumMod val="75000"/>
                  </a:schemeClr>
                </a:solidFill>
                <a:latin typeface="Vrinda" pitchFamily="34" charset="0"/>
                <a:cs typeface="Vrinda" pitchFamily="34" charset="0"/>
              </a:rPr>
              <a:t>SEGURA OBJETOS</a:t>
            </a:r>
          </a:p>
        </p:txBody>
      </p:sp>
      <p:sp>
        <p:nvSpPr>
          <p:cNvPr id="33798" name="AutoShape 6" descr="blw, pediatria descomplicada, dra kelly oliveira, baby led weaning "/>
          <p:cNvSpPr>
            <a:spLocks noChangeAspect="1" noChangeArrowheads="1"/>
          </p:cNvSpPr>
          <p:nvPr/>
        </p:nvSpPr>
        <p:spPr bwMode="auto">
          <a:xfrm>
            <a:off x="155575" y="-2620963"/>
            <a:ext cx="4095750" cy="546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3800" name="AutoShape 8" descr="blw, pediatria descomplicada, dra kelly oliveira, baby led weaning "/>
          <p:cNvSpPr>
            <a:spLocks noChangeAspect="1" noChangeArrowheads="1"/>
          </p:cNvSpPr>
          <p:nvPr/>
        </p:nvSpPr>
        <p:spPr bwMode="auto">
          <a:xfrm>
            <a:off x="155575" y="-2620963"/>
            <a:ext cx="4095750" cy="546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0482" name="Picture 2" descr="http://www.mundowalmart.com.br/wp-content/uploads/2014/01/162497173-818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77914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AutoShape 6" descr="blw, pediatria descomplicada, dra kelly oliveira, baby led weaning "/>
          <p:cNvSpPr>
            <a:spLocks noChangeAspect="1" noChangeArrowheads="1"/>
          </p:cNvSpPr>
          <p:nvPr/>
        </p:nvSpPr>
        <p:spPr bwMode="auto">
          <a:xfrm>
            <a:off x="155575" y="-2620963"/>
            <a:ext cx="4095750" cy="546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3800" name="AutoShape 8" descr="blw, pediatria descomplicada, dra kelly oliveira, baby led weaning "/>
          <p:cNvSpPr>
            <a:spLocks noChangeAspect="1" noChangeArrowheads="1"/>
          </p:cNvSpPr>
          <p:nvPr/>
        </p:nvSpPr>
        <p:spPr bwMode="auto">
          <a:xfrm>
            <a:off x="155575" y="-2620963"/>
            <a:ext cx="4095750" cy="546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979712" y="1412776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accent6">
                    <a:lumMod val="75000"/>
                  </a:schemeClr>
                </a:solidFill>
                <a:latin typeface="Vrinda" pitchFamily="34" charset="0"/>
                <a:cs typeface="Vrinda" pitchFamily="34" charset="0"/>
              </a:rPr>
              <a:t>MOSTRA INTERESSE PELA COMIDA</a:t>
            </a:r>
          </a:p>
        </p:txBody>
      </p:sp>
      <p:pic>
        <p:nvPicPr>
          <p:cNvPr id="2052" name="Picture 4" descr="http://imguol.com/blogs/145/files/2015/08/IMG_9187_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909254" cy="3938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s://maternidadaldesnudo.files.wordpress.com/2013/04/bebe-comiendo-verdu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002" y="3078000"/>
            <a:ext cx="5669998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6" name="Picture 2" descr="https://scontent.fgru5-1.fna.fbcdn.net/v/t1.0-9/1233456_10152205411009698_1565609859_n.jpg?oh=c9b2fc6f579023e3c3084a2af03d8944&amp;oe=57EDAD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94387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420816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Vrinda" pitchFamily="34" charset="0"/>
                <a:cs typeface="Vrinda" pitchFamily="34" charset="0"/>
              </a:rPr>
              <a:t>POR QUE INCENTIVAR?</a:t>
            </a:r>
          </a:p>
          <a:p>
            <a:endParaRPr lang="pt-BR" b="1" dirty="0">
              <a:solidFill>
                <a:schemeClr val="accent6">
                  <a:lumMod val="75000"/>
                </a:schemeClr>
              </a:solidFill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59632" y="4949208"/>
            <a:ext cx="662473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rinda" pitchFamily="34" charset="0"/>
                <a:cs typeface="Vrinda" pitchFamily="34" charset="0"/>
              </a:rPr>
              <a:t>ALIMENTAÇÃO COMPLEMENTAR VAI ALÉM DE ATINGIR  AS NECESSIDADES</a:t>
            </a:r>
            <a:r>
              <a:rPr kumimoji="0" lang="pt-BR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Vrinda" pitchFamily="34" charset="0"/>
                <a:cs typeface="Vrinda" pitchFamily="34" charset="0"/>
              </a:rPr>
              <a:t> NUTRICIONAIS</a:t>
            </a: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Vrinda" pitchFamily="34" charset="0"/>
              <a:cs typeface="Vrind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Vrinda" pitchFamily="34" charset="0"/>
              <a:cs typeface="Vrinda" pitchFamily="34" charset="0"/>
            </a:endParaRPr>
          </a:p>
        </p:txBody>
      </p:sp>
      <p:pic>
        <p:nvPicPr>
          <p:cNvPr id="35842" name="Picture 2" descr="https://tanahoradopapa.files.wordpress.com/2014/10/bebe-duvida.jpg?w=350&amp;h=200&amp;cro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8176"/>
            <a:ext cx="5277966" cy="301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i1.wp.com/comerparacrescer.com.dedi3666.your-server.de/site/wp-content/uploads/2013/04/baby_w_spaghetti_mess_4987941-263x3001.jpg?resize=350%2C200"/>
          <p:cNvPicPr>
            <a:picLocks noChangeAspect="1" noChangeArrowheads="1"/>
          </p:cNvPicPr>
          <p:nvPr/>
        </p:nvPicPr>
        <p:blipFill rotWithShape="1">
          <a:blip r:embed="rId2" cstate="print"/>
          <a:srcRect l="5177" r="11986"/>
          <a:stretch/>
        </p:blipFill>
        <p:spPr bwMode="auto">
          <a:xfrm>
            <a:off x="6012777" y="0"/>
            <a:ext cx="313122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://cdn.mundodastribos.com/407056-Como-aliviar-a-dor-de-dentes-em-beb%C3%AA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4944" y="4739296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https://fbcdn-sphotos-d-a.akamaihd.net/hphotos-ak-xpf1/t31.0-8/10467038_10152933319169698_8838903794230725361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9754" y="4783385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DeTexto 9"/>
          <p:cNvSpPr txBox="1"/>
          <p:nvPr/>
        </p:nvSpPr>
        <p:spPr>
          <a:xfrm>
            <a:off x="55760" y="2163920"/>
            <a:ext cx="32403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7030A0"/>
                </a:solidFill>
                <a:latin typeface="Vrinda" pitchFamily="34" charset="0"/>
                <a:cs typeface="Vrinda" pitchFamily="34" charset="0"/>
              </a:rPr>
              <a:t>FORMAÇÃO DOS HÁBITOS ALIMENTARES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806016" y="2132856"/>
            <a:ext cx="32403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Vrinda" pitchFamily="34" charset="0"/>
                <a:cs typeface="Vrinda" pitchFamily="34" charset="0"/>
              </a:rPr>
              <a:t>PERCEPÇÃO DE TEXTURAS, CORES, TEMPERATURAS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819664" y="3789040"/>
            <a:ext cx="324036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Vrinda" pitchFamily="34" charset="0"/>
                <a:cs typeface="Vrinda" pitchFamily="34" charset="0"/>
              </a:rPr>
              <a:t>DESENVOLVIMENTO DOS DENTES, MUSCULATURA DA FACE E DA FALA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6680" y="3861048"/>
            <a:ext cx="352839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Vrinda" pitchFamily="34" charset="0"/>
                <a:cs typeface="Vrinda" pitchFamily="34" charset="0"/>
              </a:rPr>
              <a:t>PROMOÇÃO DA SAÚDE E PREVENÇÃO DE DOENÇAS NA INFÂNCIA E VIDA ADULTA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051720" y="3137200"/>
            <a:ext cx="252028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latin typeface="Vrinda" pitchFamily="34" charset="0"/>
                <a:cs typeface="Vrinda" pitchFamily="34" charset="0"/>
              </a:rPr>
              <a:t>COGNIÇÃO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Imagem 14" descr="IMG_2128.JPG"/>
          <p:cNvPicPr>
            <a:picLocks noChangeAspect="1"/>
          </p:cNvPicPr>
          <p:nvPr/>
        </p:nvPicPr>
        <p:blipFill>
          <a:blip r:embed="rId5" cstate="print"/>
          <a:srcRect t="21619" b="22861"/>
          <a:stretch>
            <a:fillRect/>
          </a:stretch>
        </p:blipFill>
        <p:spPr>
          <a:xfrm>
            <a:off x="0" y="0"/>
            <a:ext cx="291787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http://static.mildicasdemae.com.br/uploads/2013/02/bebe-inteligente-27299.jpg"/>
          <p:cNvPicPr>
            <a:picLocks noChangeAspect="1" noChangeArrowheads="1"/>
          </p:cNvPicPr>
          <p:nvPr/>
        </p:nvPicPr>
        <p:blipFill>
          <a:blip r:embed="rId6" cstate="print"/>
          <a:srcRect l="12001"/>
          <a:stretch>
            <a:fillRect/>
          </a:stretch>
        </p:blipFill>
        <p:spPr bwMode="auto">
          <a:xfrm>
            <a:off x="2861224" y="13648"/>
            <a:ext cx="316795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www.diabeticool.com/wp-content/uploads/2014/01/bebe-com-medicamentos-diabetes.jpg"/>
          <p:cNvPicPr>
            <a:picLocks noChangeAspect="1" noChangeArrowheads="1"/>
          </p:cNvPicPr>
          <p:nvPr/>
        </p:nvPicPr>
        <p:blipFill>
          <a:blip r:embed="rId7" cstate="print"/>
          <a:srcRect r="11520"/>
          <a:stretch>
            <a:fillRect/>
          </a:stretch>
        </p:blipFill>
        <p:spPr bwMode="auto">
          <a:xfrm>
            <a:off x="2843808" y="4698000"/>
            <a:ext cx="3456384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aixaDeTexto 16"/>
          <p:cNvSpPr txBox="1"/>
          <p:nvPr/>
        </p:nvSpPr>
        <p:spPr>
          <a:xfrm>
            <a:off x="4860032" y="3140968"/>
            <a:ext cx="2520280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Vrinda" pitchFamily="34" charset="0"/>
                <a:cs typeface="Vrinda" pitchFamily="34" charset="0"/>
              </a:rPr>
              <a:t>SOCIALIZAÇÃO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segredosdatiaemilia.com/wp-content/uploads/2012/10/papinha_de_beb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243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robertocooper.files.wordpress.com/2013/09/image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33" y="3157524"/>
            <a:ext cx="4933967" cy="3700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pratinhocolorido.files.wordpress.com/2015/06/bl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548048" cy="553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Aula (1) “sobre os cuidados na Infância”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Objetivo: Contextualizar as aulas do módulo para reconfigurar  conceitos e práticas sobre a abordagem cotidiana dos nutricionistas com crianças e mães.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babysec.com.br/wp-content/uploads/2014/06/470446081.jpg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0" y="555605"/>
            <a:ext cx="9144000" cy="609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s://scontent.fgru5-1.fna.fbcdn.net/v/t1.0-9/1486593_818093691567567_8955841650014067060_n.jpg?oh=ccea33ac68511a95a34fae0b38990642&amp;oe=58269EE9"/>
          <p:cNvPicPr>
            <a:picLocks noChangeAspect="1" noChangeArrowheads="1"/>
          </p:cNvPicPr>
          <p:nvPr/>
        </p:nvPicPr>
        <p:blipFill>
          <a:blip r:embed="rId2" cstate="print"/>
          <a:srcRect t="20187"/>
          <a:stretch>
            <a:fillRect/>
          </a:stretch>
        </p:blipFill>
        <p:spPr bwMode="auto">
          <a:xfrm>
            <a:off x="1835696" y="0"/>
            <a:ext cx="4857370" cy="689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502704"/>
            <a:ext cx="6400800" cy="144016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Vrinda" pitchFamily="34" charset="0"/>
                <a:cs typeface="Vrinda" pitchFamily="34" charset="0"/>
              </a:rPr>
              <a:t>O QUE É A ALIMENTAÇÃO DA FAMÍLIA?</a:t>
            </a:r>
          </a:p>
          <a:p>
            <a:endParaRPr lang="pt-BR" b="1" dirty="0">
              <a:solidFill>
                <a:schemeClr val="accent6">
                  <a:lumMod val="75000"/>
                </a:schemeClr>
              </a:solidFill>
              <a:latin typeface="Vrinda" pitchFamily="34" charset="0"/>
              <a:cs typeface="Vrinda" pitchFamily="34" charset="0"/>
            </a:endParaRPr>
          </a:p>
        </p:txBody>
      </p:sp>
      <p:pic>
        <p:nvPicPr>
          <p:cNvPr id="39938" name="Picture 2" descr="http://vidaequilibrio.com.br/wp-content/uploads/2011/06/familia-comendo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582824"/>
            <a:ext cx="481946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.dailymail.co.uk/i/pix/2009/01/30/article-1131322-033CBC68000005DC-337_468x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951652" cy="508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nopatio.com.br/wp-content/uploads/2015/12/convencer-a-crian%C3%A7a-a-com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09625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www.tempodemulher.com.br/Upload/ArtigoImagens/Galeria8-2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334" y="3526186"/>
            <a:ext cx="5949666" cy="333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 descr="http://planetasustentavel.abril.com.br/imagem/ta-certo-ou-ta-errado-A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68752" cy="347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0.statig.com.br/bancodeimagens/dd/m1/61/ddm161yka2kh9x2qhdv23hc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706231" cy="482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346852" y="2924944"/>
            <a:ext cx="6400800" cy="144016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Vrinda" pitchFamily="34" charset="0"/>
                <a:cs typeface="Vrinda" pitchFamily="34" charset="0"/>
              </a:rPr>
              <a:t>COMO ATUAMOS </a:t>
            </a:r>
          </a:p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Vrinda" pitchFamily="34" charset="0"/>
                <a:cs typeface="Vrinda" pitchFamily="34" charset="0"/>
              </a:rPr>
              <a:t>NESSE CENÁRIO???</a:t>
            </a:r>
          </a:p>
          <a:p>
            <a:endParaRPr lang="pt-BR" b="1" dirty="0">
              <a:solidFill>
                <a:schemeClr val="accent6">
                  <a:lumMod val="75000"/>
                </a:schemeClr>
              </a:solidFill>
              <a:latin typeface="Vrinda" pitchFamily="34" charset="0"/>
              <a:cs typeface="Vrinda" pitchFamily="34" charset="0"/>
            </a:endParaRPr>
          </a:p>
        </p:txBody>
      </p:sp>
      <p:pic>
        <p:nvPicPr>
          <p:cNvPr id="50178" name="Picture 2" descr="http://imagens.kboing.com.br/f_noticias/5/5/1/551c40f4414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4034709" cy="5594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91880" y="5661248"/>
            <a:ext cx="4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hlinkClick r:id="rId2"/>
              </a:rPr>
              <a:t>www.maternidadesemneura.com.br</a:t>
            </a:r>
            <a:endParaRPr lang="pt-BR" sz="1600" b="1" dirty="0" smtClean="0"/>
          </a:p>
          <a:p>
            <a:pPr algn="ctr"/>
            <a:r>
              <a:rPr lang="pt-BR" sz="1600" b="1" dirty="0" smtClean="0">
                <a:hlinkClick r:id="rId3"/>
              </a:rPr>
              <a:t>www.facebook.com/maternidadesemneura</a:t>
            </a:r>
            <a:endParaRPr lang="pt-BR" sz="1600" b="1" dirty="0" smtClean="0"/>
          </a:p>
          <a:p>
            <a:pPr algn="ctr"/>
            <a:endParaRPr lang="pt-BR" sz="1600" dirty="0"/>
          </a:p>
        </p:txBody>
      </p:sp>
      <p:pic>
        <p:nvPicPr>
          <p:cNvPr id="5" name="Imagem 4" descr="MATERNIDADE SEM NEU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1224" y="5445224"/>
            <a:ext cx="1412776" cy="141277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91580" y="149000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Vrinda" pitchFamily="34" charset="0"/>
                <a:cs typeface="Vrinda" pitchFamily="34" charset="0"/>
              </a:rPr>
              <a:t>DIZER A UMA CRIANÇA “VOCÊ COMEU POUCO,                               PRECISA COMER MAIS” É TÃO ABSURDO QUANTO DIZER “VOCÊ RESPIROU POUCO, PRECISA RESPIRAR MAIS”</a:t>
            </a:r>
          </a:p>
          <a:p>
            <a:pPr algn="r">
              <a:lnSpc>
                <a:spcPct val="150000"/>
              </a:lnSpc>
            </a:pPr>
            <a:r>
              <a:rPr lang="pt-BR" sz="2000" b="1" i="1" dirty="0" smtClean="0">
                <a:solidFill>
                  <a:schemeClr val="accent6">
                    <a:lumMod val="75000"/>
                  </a:schemeClr>
                </a:solidFill>
                <a:latin typeface="Vrinda" pitchFamily="34" charset="0"/>
                <a:cs typeface="Vrinda" pitchFamily="34" charset="0"/>
              </a:rPr>
              <a:t>Carlos Gonzalez</a:t>
            </a:r>
          </a:p>
        </p:txBody>
      </p:sp>
      <p:pic>
        <p:nvPicPr>
          <p:cNvPr id="1026" name="Picture 2" descr="Resultado de imagem para crnut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2167741" cy="16288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123728" y="43651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accent6">
                    <a:lumMod val="75000"/>
                  </a:schemeClr>
                </a:solidFill>
              </a:rPr>
              <a:t>Nut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. Viviane Laudelino Vieira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 motivadora. Aula (1)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queremos ensinar à população uma alimentação saudável, QUANDO E COMO devemos começar a praticar esse processo educacional?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Aula (1): Criança ou Pet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dirty="0" smtClean="0"/>
              <a:t>LEITURA DE REPORTAGEM E ANÁLISE CRÍTICA</a:t>
            </a:r>
          </a:p>
          <a:p>
            <a:pPr algn="ctr">
              <a:buNone/>
            </a:pPr>
            <a:r>
              <a:rPr lang="pt-BR" dirty="0" smtClean="0"/>
              <a:t>1. Qual a diferença entre criar um animal e criar uma criança?</a:t>
            </a:r>
          </a:p>
          <a:p>
            <a:pPr algn="ctr">
              <a:buNone/>
            </a:pPr>
            <a:r>
              <a:rPr lang="pt-BR" dirty="0" smtClean="0"/>
              <a:t>2. Qual o papel do Pet na vida das pessoas e vice versa ?</a:t>
            </a:r>
          </a:p>
          <a:p>
            <a:pPr marL="514350" indent="-514350">
              <a:buAutoNum type="arabicPeriod" startAt="3"/>
            </a:pPr>
            <a:r>
              <a:rPr lang="pt-BR" dirty="0" smtClean="0"/>
              <a:t>Qual o papel da criança na vida das pessoas e vice versa ?</a:t>
            </a:r>
          </a:p>
          <a:p>
            <a:pPr marL="514350" indent="-514350">
              <a:buAutoNum type="arabicPeriod" startAt="3"/>
            </a:pPr>
            <a:r>
              <a:rPr lang="pt-BR" dirty="0" smtClean="0"/>
              <a:t>É possível definir uma prescrição alimentar única para todas as culturas e níveis sociais?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Introduzindo práticas saudáveis:</a:t>
            </a:r>
            <a:br>
              <a:rPr lang="pt-BR" dirty="0" smtClean="0"/>
            </a:br>
            <a:r>
              <a:rPr lang="pt-BR" dirty="0" smtClean="0"/>
              <a:t>Boas Memórias/ brincando com o alimento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371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No preparo</a:t>
            </a:r>
          </a:p>
          <a:p>
            <a:r>
              <a:rPr lang="pt-BR" dirty="0" smtClean="0"/>
              <a:t>Na compra</a:t>
            </a:r>
          </a:p>
          <a:p>
            <a:r>
              <a:rPr lang="pt-BR" dirty="0" smtClean="0"/>
              <a:t>Na comensalidade</a:t>
            </a:r>
          </a:p>
          <a:p>
            <a:r>
              <a:rPr lang="pt-BR" dirty="0" smtClean="0"/>
              <a:t>Alguém já guardou um  alimento gostoso no bolso? Por que?</a:t>
            </a:r>
          </a:p>
          <a:p>
            <a:r>
              <a:rPr lang="pt-BR" dirty="0" smtClean="0"/>
              <a:t>Alguém já pegou alimento do chão, assoprou  e comeu? Por que? </a:t>
            </a:r>
          </a:p>
          <a:p>
            <a:r>
              <a:rPr lang="pt-BR" dirty="0" smtClean="0"/>
              <a:t>Alguém já deu uma mordida no alimento e depois ofereceu ao colega? Por que?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906598"/>
            <a:ext cx="8892480" cy="1752600"/>
          </a:xfrm>
        </p:spPr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Vrinda" pitchFamily="34" charset="0"/>
                <a:cs typeface="Vrinda" pitchFamily="34" charset="0"/>
              </a:rPr>
              <a:t>QUAL O SIGNIFICADO </a:t>
            </a:r>
          </a:p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Vrinda" pitchFamily="34" charset="0"/>
                <a:cs typeface="Vrinda" pitchFamily="34" charset="0"/>
              </a:rPr>
              <a:t>DA ALIMENTAÇÃO INFANTIL?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Vrinda" pitchFamily="34" charset="0"/>
              <a:cs typeface="Vrinda" pitchFamily="34" charset="0"/>
            </a:endParaRPr>
          </a:p>
        </p:txBody>
      </p:sp>
      <p:pic>
        <p:nvPicPr>
          <p:cNvPr id="4" name="Imagem 3" descr="IMG_2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4403">
            <a:off x="3487520" y="2400249"/>
            <a:ext cx="3112827" cy="415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etitebox.com.br/blog/wp-content/uploads/2015/12/papinha-alimentacao-do-bebe1.jpg"/>
          <p:cNvPicPr>
            <a:picLocks noChangeAspect="1" noChangeArrowheads="1"/>
          </p:cNvPicPr>
          <p:nvPr/>
        </p:nvPicPr>
        <p:blipFill>
          <a:blip r:embed="rId2" cstate="print"/>
          <a:srcRect l="11635" r="6671"/>
          <a:stretch>
            <a:fillRect/>
          </a:stretch>
        </p:blipFill>
        <p:spPr bwMode="auto">
          <a:xfrm>
            <a:off x="41652" y="404664"/>
            <a:ext cx="9102348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5.static.flickr.com/4033/4293311808_17d2985d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0" y="332656"/>
            <a:ext cx="914909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0.statig.com.br/bancodeimagens/58/dt/od/58dtodbf165yeuk5u3s0st9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66" y="639820"/>
            <a:ext cx="9161966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552</Words>
  <Application>Microsoft Office PowerPoint</Application>
  <PresentationFormat>Apresentação na tela (4:3)</PresentationFormat>
  <Paragraphs>58</Paragraphs>
  <Slides>28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Vrinda</vt:lpstr>
      <vt:lpstr>Tema do Office</vt:lpstr>
      <vt:lpstr>Ciclos de vida I</vt:lpstr>
      <vt:lpstr>Aula (1) “sobre os cuidados na Infância”</vt:lpstr>
      <vt:lpstr>Pergunta motivadora. Aula (1)</vt:lpstr>
      <vt:lpstr>Aula (1): Criança ou Pet ?</vt:lpstr>
      <vt:lpstr>Introduzindo práticas saudáveis: Boas Memórias/ brincando com o alimento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Ciclos de vida I</dc:title>
  <dc:creator>usuario</dc:creator>
  <cp:lastModifiedBy>Direção</cp:lastModifiedBy>
  <cp:revision>14</cp:revision>
  <dcterms:created xsi:type="dcterms:W3CDTF">2016-09-08T07:26:15Z</dcterms:created>
  <dcterms:modified xsi:type="dcterms:W3CDTF">2016-09-13T17:20:07Z</dcterms:modified>
</cp:coreProperties>
</file>