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309" r:id="rId2"/>
    <p:sldId id="382" r:id="rId3"/>
    <p:sldId id="573" r:id="rId4"/>
    <p:sldId id="568" r:id="rId5"/>
    <p:sldId id="569" r:id="rId6"/>
    <p:sldId id="570" r:id="rId7"/>
    <p:sldId id="571" r:id="rId8"/>
    <p:sldId id="572" r:id="rId9"/>
    <p:sldId id="625" r:id="rId10"/>
    <p:sldId id="619" r:id="rId11"/>
    <p:sldId id="620" r:id="rId12"/>
    <p:sldId id="617" r:id="rId13"/>
    <p:sldId id="575" r:id="rId14"/>
    <p:sldId id="577" r:id="rId15"/>
    <p:sldId id="578" r:id="rId16"/>
    <p:sldId id="579" r:id="rId17"/>
    <p:sldId id="580" r:id="rId18"/>
    <p:sldId id="611" r:id="rId19"/>
    <p:sldId id="612" r:id="rId20"/>
    <p:sldId id="613" r:id="rId21"/>
    <p:sldId id="614" r:id="rId22"/>
    <p:sldId id="615" r:id="rId23"/>
    <p:sldId id="616" r:id="rId24"/>
    <p:sldId id="586" r:id="rId25"/>
    <p:sldId id="587" r:id="rId26"/>
    <p:sldId id="589" r:id="rId27"/>
    <p:sldId id="590" r:id="rId28"/>
    <p:sldId id="591" r:id="rId29"/>
    <p:sldId id="592" r:id="rId30"/>
    <p:sldId id="593" r:id="rId31"/>
    <p:sldId id="594" r:id="rId32"/>
    <p:sldId id="598" r:id="rId33"/>
    <p:sldId id="599" r:id="rId34"/>
    <p:sldId id="600" r:id="rId35"/>
    <p:sldId id="601" r:id="rId36"/>
    <p:sldId id="608" r:id="rId37"/>
    <p:sldId id="603" r:id="rId38"/>
    <p:sldId id="604" r:id="rId39"/>
    <p:sldId id="605" r:id="rId40"/>
    <p:sldId id="606" r:id="rId41"/>
    <p:sldId id="607" r:id="rId42"/>
    <p:sldId id="488" r:id="rId43"/>
    <p:sldId id="513" r:id="rId44"/>
    <p:sldId id="514" r:id="rId45"/>
    <p:sldId id="515" r:id="rId46"/>
    <p:sldId id="626" r:id="rId47"/>
    <p:sldId id="627" r:id="rId48"/>
    <p:sldId id="621" r:id="rId49"/>
    <p:sldId id="628" r:id="rId50"/>
    <p:sldId id="629" r:id="rId51"/>
    <p:sldId id="489" r:id="rId52"/>
    <p:sldId id="516" r:id="rId53"/>
    <p:sldId id="518" r:id="rId54"/>
    <p:sldId id="623" r:id="rId55"/>
    <p:sldId id="624" r:id="rId56"/>
    <p:sldId id="519" r:id="rId57"/>
    <p:sldId id="524" r:id="rId58"/>
    <p:sldId id="521" r:id="rId59"/>
    <p:sldId id="525" r:id="rId60"/>
    <p:sldId id="526" r:id="rId61"/>
    <p:sldId id="542" r:id="rId62"/>
    <p:sldId id="543" r:id="rId63"/>
    <p:sldId id="544" r:id="rId64"/>
    <p:sldId id="545" r:id="rId65"/>
    <p:sldId id="546" r:id="rId66"/>
    <p:sldId id="560" r:id="rId67"/>
    <p:sldId id="563" r:id="rId68"/>
    <p:sldId id="564" r:id="rId69"/>
    <p:sldId id="566" r:id="rId70"/>
    <p:sldId id="565" r:id="rId71"/>
    <p:sldId id="609" r:id="rId72"/>
  </p:sldIdLst>
  <p:sldSz cx="9144000" cy="6858000" type="screen4x3"/>
  <p:notesSz cx="6797675" cy="99282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4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CCFFFF"/>
    <a:srgbClr val="0000FF"/>
    <a:srgbClr val="FFFF99"/>
    <a:srgbClr val="99FF99"/>
    <a:srgbClr val="FFCC00"/>
    <a:srgbClr val="FFFF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4699" autoAdjust="0"/>
  </p:normalViewPr>
  <p:slideViewPr>
    <p:cSldViewPr snapToGrid="0">
      <p:cViewPr varScale="1">
        <p:scale>
          <a:sx n="87" d="100"/>
          <a:sy n="87" d="100"/>
        </p:scale>
        <p:origin x="1392" y="48"/>
      </p:cViewPr>
      <p:guideLst>
        <p:guide orient="horz" pos="2354"/>
        <p:guide pos="288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13" Type="http://schemas.openxmlformats.org/officeDocument/2006/relationships/slide" Target="slides/slide18.xml"/><Relationship Id="rId18" Type="http://schemas.openxmlformats.org/officeDocument/2006/relationships/slide" Target="slides/slide23.xml"/><Relationship Id="rId26" Type="http://schemas.openxmlformats.org/officeDocument/2006/relationships/slide" Target="slides/slide31.xml"/><Relationship Id="rId3" Type="http://schemas.openxmlformats.org/officeDocument/2006/relationships/slide" Target="slides/slide6.xml"/><Relationship Id="rId21" Type="http://schemas.openxmlformats.org/officeDocument/2006/relationships/slide" Target="slides/slide26.xml"/><Relationship Id="rId7" Type="http://schemas.openxmlformats.org/officeDocument/2006/relationships/slide" Target="slides/slide11.xml"/><Relationship Id="rId12" Type="http://schemas.openxmlformats.org/officeDocument/2006/relationships/slide" Target="slides/slide17.xml"/><Relationship Id="rId17" Type="http://schemas.openxmlformats.org/officeDocument/2006/relationships/slide" Target="slides/slide22.xml"/><Relationship Id="rId25" Type="http://schemas.openxmlformats.org/officeDocument/2006/relationships/slide" Target="slides/slide30.xml"/><Relationship Id="rId2" Type="http://schemas.openxmlformats.org/officeDocument/2006/relationships/slide" Target="slides/slide5.xml"/><Relationship Id="rId16" Type="http://schemas.openxmlformats.org/officeDocument/2006/relationships/slide" Target="slides/slide21.xml"/><Relationship Id="rId20" Type="http://schemas.openxmlformats.org/officeDocument/2006/relationships/slide" Target="slides/slide25.xml"/><Relationship Id="rId1" Type="http://schemas.openxmlformats.org/officeDocument/2006/relationships/slide" Target="slides/slide4.xml"/><Relationship Id="rId6" Type="http://schemas.openxmlformats.org/officeDocument/2006/relationships/slide" Target="slides/slide10.xml"/><Relationship Id="rId11" Type="http://schemas.openxmlformats.org/officeDocument/2006/relationships/slide" Target="slides/slide16.xml"/><Relationship Id="rId24" Type="http://schemas.openxmlformats.org/officeDocument/2006/relationships/slide" Target="slides/slide29.xml"/><Relationship Id="rId5" Type="http://schemas.openxmlformats.org/officeDocument/2006/relationships/slide" Target="slides/slide8.xml"/><Relationship Id="rId15" Type="http://schemas.openxmlformats.org/officeDocument/2006/relationships/slide" Target="slides/slide20.xml"/><Relationship Id="rId23" Type="http://schemas.openxmlformats.org/officeDocument/2006/relationships/slide" Target="slides/slide28.xml"/><Relationship Id="rId10" Type="http://schemas.openxmlformats.org/officeDocument/2006/relationships/slide" Target="slides/slide15.xml"/><Relationship Id="rId19" Type="http://schemas.openxmlformats.org/officeDocument/2006/relationships/slide" Target="slides/slide24.xml"/><Relationship Id="rId4" Type="http://schemas.openxmlformats.org/officeDocument/2006/relationships/slide" Target="slides/slide7.xml"/><Relationship Id="rId9" Type="http://schemas.openxmlformats.org/officeDocument/2006/relationships/slide" Target="slides/slide14.xml"/><Relationship Id="rId14" Type="http://schemas.openxmlformats.org/officeDocument/2006/relationships/slide" Target="slides/slide19.xml"/><Relationship Id="rId22" Type="http://schemas.openxmlformats.org/officeDocument/2006/relationships/slide" Target="slides/slide2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EF80F27-72C3-43C8-B8BA-530FDD8811C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72F59E-E12D-4B18-9D44-0B64937B2AF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38494D-C91F-474E-9C47-C71BD22510EC}" type="slidenum">
              <a:rPr lang="pt-BR" altLang="pt-BR" smtClean="0"/>
              <a:pPr>
                <a:spcBef>
                  <a:spcPct val="0"/>
                </a:spcBef>
              </a:pPr>
              <a:t>1</a:t>
            </a:fld>
            <a:endParaRPr lang="pt-BR" altLang="pt-BR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BACHA, C.J.C.; LIMA, R.A.S.   MACROECONOMIA: teorias a aplicações à economia brasileira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323C8-F381-4D01-8FC9-EFB7901DA4E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8239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BACHA, C.J.C.; LIMA, R.A.S.   MACROECONOMIA: teorias a aplicações à economia brasileira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FA15A-3B91-4E70-96B6-5864510B88A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572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BACHA, C.J.C.; LIMA, R.A.S.   MACROECONOMIA: teorias a aplicações à economia brasileira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79E39-74E4-4353-8D83-93C8D7BB8E4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5541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BACHA, C.J.C.; LIMA, R.A.S.   MACROECONOMIA: teorias a aplicações à economia brasileira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D30F9-C360-416E-B346-0E249E0BCDF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5677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BACHA, C.J.C.; LIMA, R.A.S.   MACROECONOMIA: teorias a aplicações à economia brasileira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305C7-13F9-4EB4-B496-699EAB7C17D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3134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BACHA, C.J.C.; LIMA, R.A.S.   MACROECONOMIA: teorias a aplicações à economia brasileira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3178F-774E-4A8F-B56E-05617B710A5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8991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BACHA, C.J.C.; LIMA, R.A.S.   MACROECONOMIA: teorias a aplicações à economia brasileira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56451-FDD3-44AD-9364-0A114242BF2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233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BACHA, C.J.C.; LIMA, R.A.S.   MACROECONOMIA: teorias a aplicações à economia brasileira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C7C49-3760-4080-A3B7-5793C3EF9C9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6309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BACHA, C.J.C.; LIMA, R.A.S.   MACROECONOMIA: teorias a aplicações à economia brasileira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7FDA6-A5A6-4A6B-87AB-28E9BC108E2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306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BACHA, C.J.C.; LIMA, R.A.S.   MACROECONOMIA: teorias a aplicações à economia brasileira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31B51-2432-47FC-8B06-1127F1BDA50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8484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BACHA, C.J.C.; LIMA, R.A.S.   MACROECONOMIA: teorias a aplicações à economia brasileira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6F665-14A3-4876-834F-2F63FE6C6BC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5030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BACHA, C.J.C.; LIMA, R.A.S.   MACROECONOMIA: teorias a aplicações à economia brasileira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EA5D7-12C4-4315-AC31-5BBA8ECCC4A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644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250" y="57150"/>
            <a:ext cx="8896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hlink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pt-BR"/>
              <a:t>BACHA, C.J.C.; LIMA, R.A.S.   MACROECONOMIA: teorias a aplicações à economia brasileira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16675"/>
            <a:ext cx="25908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CCFFFF"/>
                </a:solidFill>
              </a:defRPr>
            </a:lvl1pPr>
          </a:lstStyle>
          <a:p>
            <a:pPr>
              <a:defRPr/>
            </a:pPr>
            <a:fld id="{07033D1F-F2EA-4072-91E7-91B11794D9F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4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5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14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conomictimes.indiatimes.com/" TargetMode="External"/><Relationship Id="rId4" Type="http://schemas.openxmlformats.org/officeDocument/2006/relationships/hyperlink" Target="https://efinancemanagement.com/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409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947217-AB51-45C2-B6A5-122FFE8A2B4A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150" y="622300"/>
            <a:ext cx="8410575" cy="5918200"/>
          </a:xfrm>
        </p:spPr>
        <p:txBody>
          <a:bodyPr/>
          <a:lstStyle/>
          <a:p>
            <a:pPr eaLnBrk="1" hangingPunct="1"/>
            <a:r>
              <a:rPr lang="pt-BR" altLang="pt-BR" sz="3200">
                <a:solidFill>
                  <a:schemeClr val="tx1"/>
                </a:solidFill>
              </a:rPr>
              <a:t>Parte 4 – Integração entre microeconomia e macroeconomia e implicações sobre as políticas econômicas</a:t>
            </a:r>
            <a:r>
              <a:rPr lang="pt-BR" altLang="pt-BR" sz="3600">
                <a:solidFill>
                  <a:schemeClr val="tx1"/>
                </a:solidFill>
              </a:rPr>
              <a:t/>
            </a:r>
            <a:br>
              <a:rPr lang="pt-BR" altLang="pt-BR" sz="3600">
                <a:solidFill>
                  <a:schemeClr val="tx1"/>
                </a:solidFill>
              </a:rPr>
            </a:br>
            <a:r>
              <a:rPr lang="pt-BR" altLang="pt-BR" sz="3200"/>
              <a:t/>
            </a:r>
            <a:br>
              <a:rPr lang="pt-BR" altLang="pt-BR" sz="3200"/>
            </a:br>
            <a:r>
              <a:rPr lang="pt-BR" altLang="pt-BR" sz="3000"/>
              <a:t>Construções mais complexas das funções consumo, investimento, demanda e oferta de moeda, fazendo uso do instrumental microeconômico convencional na definição delas, permitem uma integração entre a microeconomia e a macroeconomia. Essas construções são apresentadas nos capítulos 10 a 13 do livro-texto e verifica-se como o modelo IS/LM se comporta com essas novas funções.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Rodapé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14339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8D3869-487F-4216-A4EA-D53704C2FB6C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1588" y="465138"/>
            <a:ext cx="9109075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3600"/>
              <a:t>Deslocamento da curva IS quando aumenta CR </a:t>
            </a:r>
          </a:p>
        </p:txBody>
      </p:sp>
      <p:sp>
        <p:nvSpPr>
          <p:cNvPr id="1105923" name="Line 3"/>
          <p:cNvSpPr>
            <a:spLocks noChangeShapeType="1"/>
          </p:cNvSpPr>
          <p:nvPr/>
        </p:nvSpPr>
        <p:spPr bwMode="auto">
          <a:xfrm>
            <a:off x="1316038" y="4216400"/>
            <a:ext cx="630555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05924" name="Line 4"/>
          <p:cNvSpPr>
            <a:spLocks noChangeShapeType="1"/>
          </p:cNvSpPr>
          <p:nvPr/>
        </p:nvSpPr>
        <p:spPr bwMode="auto">
          <a:xfrm flipV="1">
            <a:off x="4549775" y="1855788"/>
            <a:ext cx="0" cy="463708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05925" name="Line 5"/>
          <p:cNvSpPr>
            <a:spLocks noChangeShapeType="1"/>
          </p:cNvSpPr>
          <p:nvPr/>
        </p:nvSpPr>
        <p:spPr bwMode="auto">
          <a:xfrm flipH="1">
            <a:off x="2833688" y="4216400"/>
            <a:ext cx="1716087" cy="1701800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05926" name="Freeform 6"/>
          <p:cNvSpPr>
            <a:spLocks/>
          </p:cNvSpPr>
          <p:nvPr/>
        </p:nvSpPr>
        <p:spPr bwMode="auto">
          <a:xfrm>
            <a:off x="2160588" y="2132013"/>
            <a:ext cx="1589087" cy="1724025"/>
          </a:xfrm>
          <a:custGeom>
            <a:avLst/>
            <a:gdLst>
              <a:gd name="T0" fmla="*/ 2147483646 w 1810"/>
              <a:gd name="T1" fmla="*/ 0 h 1902"/>
              <a:gd name="T2" fmla="*/ 2147483646 w 1810"/>
              <a:gd name="T3" fmla="*/ 2147483646 h 1902"/>
              <a:gd name="T4" fmla="*/ 0 w 1810"/>
              <a:gd name="T5" fmla="*/ 2147483646 h 1902"/>
              <a:gd name="T6" fmla="*/ 0 60000 65536"/>
              <a:gd name="T7" fmla="*/ 0 60000 65536"/>
              <a:gd name="T8" fmla="*/ 0 60000 65536"/>
              <a:gd name="T9" fmla="*/ 0 w 1810"/>
              <a:gd name="T10" fmla="*/ 0 h 1902"/>
              <a:gd name="T11" fmla="*/ 1810 w 1810"/>
              <a:gd name="T12" fmla="*/ 1902 h 1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0" h="1902">
                <a:moveTo>
                  <a:pt x="1810" y="0"/>
                </a:moveTo>
                <a:cubicBezTo>
                  <a:pt x="1783" y="403"/>
                  <a:pt x="1756" y="806"/>
                  <a:pt x="1454" y="1123"/>
                </a:cubicBezTo>
                <a:cubicBezTo>
                  <a:pt x="1152" y="1440"/>
                  <a:pt x="576" y="1671"/>
                  <a:pt x="0" y="1902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05927" name="Line 7"/>
          <p:cNvSpPr>
            <a:spLocks noChangeShapeType="1"/>
          </p:cNvSpPr>
          <p:nvPr/>
        </p:nvSpPr>
        <p:spPr bwMode="auto">
          <a:xfrm flipV="1">
            <a:off x="4027488" y="2035175"/>
            <a:ext cx="0" cy="2181225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05928" name="Freeform 8"/>
          <p:cNvSpPr>
            <a:spLocks/>
          </p:cNvSpPr>
          <p:nvPr/>
        </p:nvSpPr>
        <p:spPr bwMode="auto">
          <a:xfrm>
            <a:off x="6218238" y="2082800"/>
            <a:ext cx="1171575" cy="1690688"/>
          </a:xfrm>
          <a:custGeom>
            <a:avLst/>
            <a:gdLst>
              <a:gd name="T0" fmla="*/ 0 w 1335"/>
              <a:gd name="T1" fmla="*/ 0 h 1863"/>
              <a:gd name="T2" fmla="*/ 2147483646 w 1335"/>
              <a:gd name="T3" fmla="*/ 2147483646 h 1863"/>
              <a:gd name="T4" fmla="*/ 2147483646 w 1335"/>
              <a:gd name="T5" fmla="*/ 2147483646 h 1863"/>
              <a:gd name="T6" fmla="*/ 0 60000 65536"/>
              <a:gd name="T7" fmla="*/ 0 60000 65536"/>
              <a:gd name="T8" fmla="*/ 0 60000 65536"/>
              <a:gd name="T9" fmla="*/ 0 w 1335"/>
              <a:gd name="T10" fmla="*/ 0 h 1863"/>
              <a:gd name="T11" fmla="*/ 1335 w 1335"/>
              <a:gd name="T12" fmla="*/ 1863 h 18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5" h="1863">
                <a:moveTo>
                  <a:pt x="0" y="0"/>
                </a:moveTo>
                <a:cubicBezTo>
                  <a:pt x="100" y="413"/>
                  <a:pt x="201" y="826"/>
                  <a:pt x="423" y="1136"/>
                </a:cubicBezTo>
                <a:cubicBezTo>
                  <a:pt x="645" y="1446"/>
                  <a:pt x="990" y="1654"/>
                  <a:pt x="1335" y="1863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05929" name="Freeform 9"/>
          <p:cNvSpPr>
            <a:spLocks/>
          </p:cNvSpPr>
          <p:nvPr/>
        </p:nvSpPr>
        <p:spPr bwMode="auto">
          <a:xfrm>
            <a:off x="5165725" y="2205038"/>
            <a:ext cx="1169988" cy="1689100"/>
          </a:xfrm>
          <a:custGeom>
            <a:avLst/>
            <a:gdLst>
              <a:gd name="T0" fmla="*/ 0 w 1335"/>
              <a:gd name="T1" fmla="*/ 0 h 1863"/>
              <a:gd name="T2" fmla="*/ 2147483646 w 1335"/>
              <a:gd name="T3" fmla="*/ 2147483646 h 1863"/>
              <a:gd name="T4" fmla="*/ 2147483646 w 1335"/>
              <a:gd name="T5" fmla="*/ 2147483646 h 1863"/>
              <a:gd name="T6" fmla="*/ 0 60000 65536"/>
              <a:gd name="T7" fmla="*/ 0 60000 65536"/>
              <a:gd name="T8" fmla="*/ 0 60000 65536"/>
              <a:gd name="T9" fmla="*/ 0 w 1335"/>
              <a:gd name="T10" fmla="*/ 0 h 1863"/>
              <a:gd name="T11" fmla="*/ 1335 w 1335"/>
              <a:gd name="T12" fmla="*/ 1863 h 18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5" h="1863">
                <a:moveTo>
                  <a:pt x="0" y="0"/>
                </a:moveTo>
                <a:cubicBezTo>
                  <a:pt x="100" y="413"/>
                  <a:pt x="201" y="826"/>
                  <a:pt x="423" y="1136"/>
                </a:cubicBezTo>
                <a:cubicBezTo>
                  <a:pt x="645" y="1446"/>
                  <a:pt x="990" y="1654"/>
                  <a:pt x="1335" y="1863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05930" name="Line 10"/>
          <p:cNvSpPr>
            <a:spLocks noChangeShapeType="1"/>
          </p:cNvSpPr>
          <p:nvPr/>
        </p:nvSpPr>
        <p:spPr bwMode="auto">
          <a:xfrm>
            <a:off x="4560888" y="4216400"/>
            <a:ext cx="2538412" cy="134143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05931" name="Line 11"/>
          <p:cNvSpPr>
            <a:spLocks noChangeShapeType="1"/>
          </p:cNvSpPr>
          <p:nvPr/>
        </p:nvSpPr>
        <p:spPr bwMode="auto">
          <a:xfrm>
            <a:off x="4537075" y="4216400"/>
            <a:ext cx="1635125" cy="1881188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05932" name="Text Box 12"/>
          <p:cNvSpPr txBox="1">
            <a:spLocks noChangeArrowheads="1"/>
          </p:cNvSpPr>
          <p:nvPr/>
        </p:nvSpPr>
        <p:spPr bwMode="auto">
          <a:xfrm>
            <a:off x="2608263" y="4189413"/>
            <a:ext cx="9302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(i+g)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105933" name="Text Box 13"/>
          <p:cNvSpPr txBox="1">
            <a:spLocks noChangeArrowheads="1"/>
          </p:cNvSpPr>
          <p:nvPr/>
        </p:nvSpPr>
        <p:spPr bwMode="auto">
          <a:xfrm>
            <a:off x="1271588" y="4227513"/>
            <a:ext cx="7302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i+g</a:t>
            </a:r>
          </a:p>
        </p:txBody>
      </p:sp>
      <p:sp>
        <p:nvSpPr>
          <p:cNvPr id="1105934" name="Text Box 14"/>
          <p:cNvSpPr txBox="1">
            <a:spLocks noChangeArrowheads="1"/>
          </p:cNvSpPr>
          <p:nvPr/>
        </p:nvSpPr>
        <p:spPr bwMode="auto">
          <a:xfrm>
            <a:off x="1076325" y="3543300"/>
            <a:ext cx="125253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i(r)+g)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105935" name="Text Box 15"/>
          <p:cNvSpPr txBox="1">
            <a:spLocks noChangeArrowheads="1"/>
          </p:cNvSpPr>
          <p:nvPr/>
        </p:nvSpPr>
        <p:spPr bwMode="auto">
          <a:xfrm>
            <a:off x="3854450" y="4132263"/>
            <a:ext cx="3937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g</a:t>
            </a:r>
          </a:p>
        </p:txBody>
      </p:sp>
      <p:sp>
        <p:nvSpPr>
          <p:cNvPr id="1105936" name="Text Box 16"/>
          <p:cNvSpPr txBox="1">
            <a:spLocks noChangeArrowheads="1"/>
          </p:cNvSpPr>
          <p:nvPr/>
        </p:nvSpPr>
        <p:spPr bwMode="auto">
          <a:xfrm>
            <a:off x="1884363" y="5845175"/>
            <a:ext cx="14478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i+g = s+t</a:t>
            </a:r>
          </a:p>
        </p:txBody>
      </p:sp>
      <p:sp>
        <p:nvSpPr>
          <p:cNvPr id="1105937" name="Text Box 17"/>
          <p:cNvSpPr txBox="1">
            <a:spLocks noChangeArrowheads="1"/>
          </p:cNvSpPr>
          <p:nvPr/>
        </p:nvSpPr>
        <p:spPr bwMode="auto">
          <a:xfrm>
            <a:off x="4541838" y="6192838"/>
            <a:ext cx="7286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s+t</a:t>
            </a:r>
          </a:p>
        </p:txBody>
      </p:sp>
      <p:sp>
        <p:nvSpPr>
          <p:cNvPr id="1105938" name="Text Box 18"/>
          <p:cNvSpPr txBox="1">
            <a:spLocks noChangeArrowheads="1"/>
          </p:cNvSpPr>
          <p:nvPr/>
        </p:nvSpPr>
        <p:spPr bwMode="auto">
          <a:xfrm>
            <a:off x="4478338" y="5230813"/>
            <a:ext cx="9302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(s+t)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105939" name="Text Box 19"/>
          <p:cNvSpPr txBox="1">
            <a:spLocks noChangeArrowheads="1"/>
          </p:cNvSpPr>
          <p:nvPr/>
        </p:nvSpPr>
        <p:spPr bwMode="auto">
          <a:xfrm>
            <a:off x="6046788" y="6037263"/>
            <a:ext cx="13636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s(CR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r>
              <a:rPr lang="pt-BR" altLang="pt-BR" sz="2400">
                <a:solidFill>
                  <a:srgbClr val="99FF66"/>
                </a:solidFill>
              </a:rPr>
              <a:t>)+t</a:t>
            </a:r>
          </a:p>
        </p:txBody>
      </p:sp>
      <p:sp>
        <p:nvSpPr>
          <p:cNvPr id="1105940" name="Text Box 20"/>
          <p:cNvSpPr txBox="1">
            <a:spLocks noChangeArrowheads="1"/>
          </p:cNvSpPr>
          <p:nvPr/>
        </p:nvSpPr>
        <p:spPr bwMode="auto">
          <a:xfrm>
            <a:off x="7031038" y="5437188"/>
            <a:ext cx="14351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s(CR</a:t>
            </a:r>
            <a:r>
              <a:rPr lang="pt-BR" altLang="pt-BR" sz="2400" baseline="-25000"/>
              <a:t>1</a:t>
            </a:r>
            <a:r>
              <a:rPr lang="pt-BR" altLang="pt-BR" sz="2400"/>
              <a:t>)+t</a:t>
            </a:r>
          </a:p>
        </p:txBody>
      </p:sp>
      <p:sp>
        <p:nvSpPr>
          <p:cNvPr id="1105941" name="Text Box 21"/>
          <p:cNvSpPr txBox="1">
            <a:spLocks noChangeArrowheads="1"/>
          </p:cNvSpPr>
          <p:nvPr/>
        </p:nvSpPr>
        <p:spPr bwMode="auto">
          <a:xfrm>
            <a:off x="7265988" y="4208463"/>
            <a:ext cx="5556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1105942" name="Text Box 22"/>
          <p:cNvSpPr txBox="1">
            <a:spLocks noChangeArrowheads="1"/>
          </p:cNvSpPr>
          <p:nvPr/>
        </p:nvSpPr>
        <p:spPr bwMode="auto">
          <a:xfrm>
            <a:off x="5411788" y="4181475"/>
            <a:ext cx="485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y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105943" name="Text Box 23"/>
          <p:cNvSpPr txBox="1">
            <a:spLocks noChangeArrowheads="1"/>
          </p:cNvSpPr>
          <p:nvPr/>
        </p:nvSpPr>
        <p:spPr bwMode="auto">
          <a:xfrm>
            <a:off x="6524625" y="4160838"/>
            <a:ext cx="4873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y</a:t>
            </a:r>
            <a:r>
              <a:rPr lang="pt-BR" altLang="pt-BR" sz="2400" baseline="-25000"/>
              <a:t>1</a:t>
            </a:r>
            <a:endParaRPr lang="pt-BR" altLang="pt-BR" sz="2400"/>
          </a:p>
        </p:txBody>
      </p:sp>
      <p:sp>
        <p:nvSpPr>
          <p:cNvPr id="1105944" name="Text Box 24"/>
          <p:cNvSpPr txBox="1">
            <a:spLocks noChangeArrowheads="1"/>
          </p:cNvSpPr>
          <p:nvPr/>
        </p:nvSpPr>
        <p:spPr bwMode="auto">
          <a:xfrm>
            <a:off x="4194175" y="2684463"/>
            <a:ext cx="4857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r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105945" name="Text Box 25"/>
          <p:cNvSpPr txBox="1">
            <a:spLocks noChangeArrowheads="1"/>
          </p:cNvSpPr>
          <p:nvPr/>
        </p:nvSpPr>
        <p:spPr bwMode="auto">
          <a:xfrm>
            <a:off x="6262688" y="3665538"/>
            <a:ext cx="5746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S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105946" name="Text Box 26"/>
          <p:cNvSpPr txBox="1">
            <a:spLocks noChangeArrowheads="1"/>
          </p:cNvSpPr>
          <p:nvPr/>
        </p:nvSpPr>
        <p:spPr bwMode="auto">
          <a:xfrm>
            <a:off x="7348538" y="3633788"/>
            <a:ext cx="6000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S</a:t>
            </a:r>
            <a:r>
              <a:rPr lang="pt-BR" altLang="pt-BR" sz="2400" baseline="-25000"/>
              <a:t>1</a:t>
            </a:r>
            <a:endParaRPr lang="pt-BR" altLang="pt-BR" sz="2400"/>
          </a:p>
        </p:txBody>
      </p:sp>
      <p:sp>
        <p:nvSpPr>
          <p:cNvPr id="1105947" name="Text Box 27"/>
          <p:cNvSpPr txBox="1">
            <a:spLocks noChangeArrowheads="1"/>
          </p:cNvSpPr>
          <p:nvPr/>
        </p:nvSpPr>
        <p:spPr bwMode="auto">
          <a:xfrm>
            <a:off x="4826000" y="1897063"/>
            <a:ext cx="485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I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105948" name="Text Box 28"/>
          <p:cNvSpPr txBox="1">
            <a:spLocks noChangeArrowheads="1"/>
          </p:cNvSpPr>
          <p:nvPr/>
        </p:nvSpPr>
        <p:spPr bwMode="auto">
          <a:xfrm>
            <a:off x="6153150" y="1700213"/>
            <a:ext cx="4873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I</a:t>
            </a:r>
            <a:r>
              <a:rPr lang="pt-BR" altLang="pt-BR" sz="2400" baseline="-25000"/>
              <a:t>1</a:t>
            </a:r>
            <a:endParaRPr lang="pt-BR" altLang="pt-BR" sz="2400"/>
          </a:p>
        </p:txBody>
      </p:sp>
      <p:sp>
        <p:nvSpPr>
          <p:cNvPr id="1105949" name="Text Box 29"/>
          <p:cNvSpPr txBox="1">
            <a:spLocks noChangeArrowheads="1"/>
          </p:cNvSpPr>
          <p:nvPr/>
        </p:nvSpPr>
        <p:spPr bwMode="auto">
          <a:xfrm>
            <a:off x="4264025" y="1885950"/>
            <a:ext cx="485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r</a:t>
            </a:r>
          </a:p>
        </p:txBody>
      </p:sp>
      <p:sp>
        <p:nvSpPr>
          <p:cNvPr id="1105950" name="Text Box 30"/>
          <p:cNvSpPr txBox="1">
            <a:spLocks noChangeArrowheads="1"/>
          </p:cNvSpPr>
          <p:nvPr/>
        </p:nvSpPr>
        <p:spPr bwMode="auto">
          <a:xfrm>
            <a:off x="4100513" y="4481513"/>
            <a:ext cx="6953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45º</a:t>
            </a:r>
          </a:p>
        </p:txBody>
      </p:sp>
      <p:sp>
        <p:nvSpPr>
          <p:cNvPr id="1105951" name="Arc 31"/>
          <p:cNvSpPr>
            <a:spLocks/>
          </p:cNvSpPr>
          <p:nvPr/>
        </p:nvSpPr>
        <p:spPr bwMode="auto">
          <a:xfrm flipH="1" flipV="1">
            <a:off x="4352925" y="4408488"/>
            <a:ext cx="196850" cy="1270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05952" name="Text Box 32"/>
          <p:cNvSpPr txBox="1">
            <a:spLocks noChangeArrowheads="1"/>
          </p:cNvSpPr>
          <p:nvPr/>
        </p:nvSpPr>
        <p:spPr bwMode="auto">
          <a:xfrm>
            <a:off x="5421313" y="2709863"/>
            <a:ext cx="5746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A</a:t>
            </a:r>
          </a:p>
        </p:txBody>
      </p:sp>
      <p:sp>
        <p:nvSpPr>
          <p:cNvPr id="1105953" name="Line 33"/>
          <p:cNvSpPr>
            <a:spLocks noChangeShapeType="1"/>
          </p:cNvSpPr>
          <p:nvPr/>
        </p:nvSpPr>
        <p:spPr bwMode="auto">
          <a:xfrm flipV="1">
            <a:off x="5467350" y="3122613"/>
            <a:ext cx="0" cy="109855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05954" name="Line 34"/>
          <p:cNvSpPr>
            <a:spLocks noChangeShapeType="1"/>
          </p:cNvSpPr>
          <p:nvPr/>
        </p:nvSpPr>
        <p:spPr bwMode="auto">
          <a:xfrm flipH="1">
            <a:off x="4564063" y="3124200"/>
            <a:ext cx="893762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05955" name="Text Box 35"/>
          <p:cNvSpPr txBox="1">
            <a:spLocks noChangeArrowheads="1"/>
          </p:cNvSpPr>
          <p:nvPr/>
        </p:nvSpPr>
        <p:spPr bwMode="auto">
          <a:xfrm>
            <a:off x="7629525" y="2019300"/>
            <a:ext cx="116205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1500" b="1">
                <a:solidFill>
                  <a:srgbClr val="FFFFFF"/>
                </a:solidFill>
              </a:rPr>
              <a:t>CR</a:t>
            </a:r>
            <a:r>
              <a:rPr lang="pt-BR" altLang="pt-BR" sz="1500" b="1">
                <a:solidFill>
                  <a:srgbClr val="FFFFFF"/>
                </a:solidFill>
                <a:sym typeface="Symbol" panose="05050102010706020507" pitchFamily="18" charset="2"/>
              </a:rPr>
              <a:t>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1500">
                <a:solidFill>
                  <a:srgbClr val="FFFFFF"/>
                </a:solidFill>
                <a:sym typeface="Symbol" panose="05050102010706020507" pitchFamily="18" charset="2"/>
              </a:rPr>
              <a:t>CR</a:t>
            </a:r>
            <a:r>
              <a:rPr lang="pt-BR" altLang="pt-BR" sz="1500" baseline="-25000">
                <a:solidFill>
                  <a:srgbClr val="FFFFFF"/>
                </a:solidFill>
                <a:sym typeface="Symbol" panose="05050102010706020507" pitchFamily="18" charset="2"/>
              </a:rPr>
              <a:t>1</a:t>
            </a:r>
            <a:r>
              <a:rPr lang="pt-BR" altLang="pt-BR" sz="1500">
                <a:solidFill>
                  <a:srgbClr val="FFFFFF"/>
                </a:solidFill>
                <a:sym typeface="Symbol" panose="05050102010706020507" pitchFamily="18" charset="2"/>
              </a:rPr>
              <a:t> &gt; CR</a:t>
            </a:r>
            <a:r>
              <a:rPr lang="pt-BR" altLang="pt-BR" sz="1500" baseline="-25000">
                <a:solidFill>
                  <a:srgbClr val="FFFFFF"/>
                </a:solidFill>
                <a:sym typeface="Symbol" panose="05050102010706020507" pitchFamily="18" charset="2"/>
              </a:rPr>
              <a:t>0</a:t>
            </a:r>
          </a:p>
        </p:txBody>
      </p:sp>
      <p:sp>
        <p:nvSpPr>
          <p:cNvPr id="1105956" name="Line 36"/>
          <p:cNvSpPr>
            <a:spLocks noChangeShapeType="1"/>
          </p:cNvSpPr>
          <p:nvPr/>
        </p:nvSpPr>
        <p:spPr bwMode="auto">
          <a:xfrm flipH="1">
            <a:off x="3465513" y="3130550"/>
            <a:ext cx="1108075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05957" name="Line 37"/>
          <p:cNvSpPr>
            <a:spLocks noChangeShapeType="1"/>
          </p:cNvSpPr>
          <p:nvPr/>
        </p:nvSpPr>
        <p:spPr bwMode="auto">
          <a:xfrm flipV="1">
            <a:off x="3463925" y="3119438"/>
            <a:ext cx="0" cy="109855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05958" name="Line 38"/>
          <p:cNvSpPr>
            <a:spLocks noChangeShapeType="1"/>
          </p:cNvSpPr>
          <p:nvPr/>
        </p:nvSpPr>
        <p:spPr bwMode="auto">
          <a:xfrm flipV="1">
            <a:off x="3460750" y="4211638"/>
            <a:ext cx="0" cy="1050925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05959" name="Line 39"/>
          <p:cNvSpPr>
            <a:spLocks noChangeShapeType="1"/>
          </p:cNvSpPr>
          <p:nvPr/>
        </p:nvSpPr>
        <p:spPr bwMode="auto">
          <a:xfrm flipH="1">
            <a:off x="3452813" y="5280025"/>
            <a:ext cx="1108075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05960" name="Line 40"/>
          <p:cNvSpPr>
            <a:spLocks noChangeShapeType="1"/>
          </p:cNvSpPr>
          <p:nvPr/>
        </p:nvSpPr>
        <p:spPr bwMode="auto">
          <a:xfrm flipH="1">
            <a:off x="4554538" y="5276850"/>
            <a:ext cx="2032000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05961" name="Line 41"/>
          <p:cNvSpPr>
            <a:spLocks noChangeShapeType="1"/>
          </p:cNvSpPr>
          <p:nvPr/>
        </p:nvSpPr>
        <p:spPr bwMode="auto">
          <a:xfrm flipV="1">
            <a:off x="6597650" y="4224338"/>
            <a:ext cx="0" cy="104140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05962" name="Line 42"/>
          <p:cNvSpPr>
            <a:spLocks noChangeShapeType="1"/>
          </p:cNvSpPr>
          <p:nvPr/>
        </p:nvSpPr>
        <p:spPr bwMode="auto">
          <a:xfrm flipV="1">
            <a:off x="6597650" y="3109913"/>
            <a:ext cx="0" cy="109855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05963" name="Line 43"/>
          <p:cNvSpPr>
            <a:spLocks noChangeShapeType="1"/>
          </p:cNvSpPr>
          <p:nvPr/>
        </p:nvSpPr>
        <p:spPr bwMode="auto">
          <a:xfrm flipH="1">
            <a:off x="5465763" y="3130550"/>
            <a:ext cx="1122362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05964" name="Text Box 44"/>
          <p:cNvSpPr txBox="1">
            <a:spLocks noChangeArrowheads="1"/>
          </p:cNvSpPr>
          <p:nvPr/>
        </p:nvSpPr>
        <p:spPr bwMode="auto">
          <a:xfrm>
            <a:off x="6542088" y="2763838"/>
            <a:ext cx="5746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B</a:t>
            </a:r>
          </a:p>
        </p:txBody>
      </p:sp>
      <p:sp>
        <p:nvSpPr>
          <p:cNvPr id="1105965" name="Line 45"/>
          <p:cNvSpPr>
            <a:spLocks noChangeShapeType="1"/>
          </p:cNvSpPr>
          <p:nvPr/>
        </p:nvSpPr>
        <p:spPr bwMode="auto">
          <a:xfrm flipV="1">
            <a:off x="5470525" y="4221163"/>
            <a:ext cx="0" cy="104140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105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05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05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5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5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110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05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05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05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05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05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05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10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05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05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10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10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05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5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5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05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05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1105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05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05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1000"/>
                                        <p:tgtEl>
                                          <p:spTgt spid="1105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05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05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05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05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05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05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105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05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05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110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05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05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10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110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10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105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10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1000"/>
                                        <p:tgtEl>
                                          <p:spTgt spid="110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110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105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05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110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110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105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105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000"/>
                                        <p:tgtEl>
                                          <p:spTgt spid="110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10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05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105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10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10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105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105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1000" fill="hold"/>
                                        <p:tgtEl>
                                          <p:spTgt spid="1105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1000" fill="hold"/>
                                        <p:tgtEl>
                                          <p:spTgt spid="1105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1105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1105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110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32" grpId="0"/>
      <p:bldP spid="1105933" grpId="0"/>
      <p:bldP spid="1105934" grpId="0"/>
      <p:bldP spid="1105935" grpId="0"/>
      <p:bldP spid="1105936" grpId="0"/>
      <p:bldP spid="1105937" grpId="0"/>
      <p:bldP spid="1105938" grpId="0"/>
      <p:bldP spid="1105939" grpId="0"/>
      <p:bldP spid="1105940" grpId="0"/>
      <p:bldP spid="1105941" grpId="0"/>
      <p:bldP spid="1105942" grpId="0"/>
      <p:bldP spid="1105943" grpId="0"/>
      <p:bldP spid="1105944" grpId="0"/>
      <p:bldP spid="1105945" grpId="0"/>
      <p:bldP spid="1105946" grpId="0"/>
      <p:bldP spid="1105947" grpId="0"/>
      <p:bldP spid="1105948" grpId="0"/>
      <p:bldP spid="1105949" grpId="0"/>
      <p:bldP spid="1105950" grpId="0"/>
      <p:bldP spid="1105952" grpId="0"/>
      <p:bldP spid="11059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1536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654062-86FE-4569-98D5-212E5C41BE3E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1588" y="465138"/>
            <a:ext cx="9109075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3600"/>
              <a:t>Uma equação síntese para a função consumo e seus impactos no modelo IS/LM </a:t>
            </a:r>
          </a:p>
        </p:txBody>
      </p:sp>
      <p:sp>
        <p:nvSpPr>
          <p:cNvPr id="1106947" name="Text Box 3"/>
          <p:cNvSpPr txBox="1">
            <a:spLocks noChangeArrowheads="1"/>
          </p:cNvSpPr>
          <p:nvPr/>
        </p:nvSpPr>
        <p:spPr bwMode="auto">
          <a:xfrm>
            <a:off x="157163" y="5446713"/>
            <a:ext cx="88249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/>
              <a:t>Se o nível de preço permanecer constante, esse deslocamento para a direita da curva IS também gerará o deslocamento da curva de demanda agregada para a direita.</a:t>
            </a:r>
          </a:p>
        </p:txBody>
      </p:sp>
      <p:pic>
        <p:nvPicPr>
          <p:cNvPr id="1536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1600200"/>
            <a:ext cx="5899150" cy="362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06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9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1638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BC2514-EB65-4F63-BCB4-F5E98818C3A5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2138"/>
            <a:ext cx="8229600" cy="825500"/>
          </a:xfrm>
        </p:spPr>
        <p:txBody>
          <a:bodyPr/>
          <a:lstStyle/>
          <a:p>
            <a:pPr eaLnBrk="1" hangingPunct="1"/>
            <a:r>
              <a:rPr lang="pt-BR" altLang="pt-BR"/>
              <a:t>Exercício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2800" cy="49323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pt-BR" altLang="pt-BR" sz="2500"/>
              <a:t>Considerando o exposto nas páginas 249 e 250 do livro-texto, mostre no gráfico de 4 quadrantes o deslocamento da curva IS quando: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500"/>
              <a:t>1) o valor real dos ativos possuídos pelo setor privado cai (a</a:t>
            </a:r>
            <a:r>
              <a:rPr lang="pt-BR" altLang="pt-BR" sz="2500">
                <a:sym typeface="Symbol" panose="05050102010706020507" pitchFamily="18" charset="2"/>
              </a:rPr>
              <a:t></a:t>
            </a:r>
            <a:r>
              <a:rPr lang="pt-BR" altLang="pt-BR" sz="2500"/>
              <a:t>), pois há risco de </a:t>
            </a:r>
            <a:r>
              <a:rPr lang="pt-BR" altLang="pt-BR" sz="2500" i="1"/>
              <a:t>default</a:t>
            </a:r>
            <a:r>
              <a:rPr lang="pt-BR" altLang="pt-BR" sz="2500"/>
              <a:t> da dívida pública e os preços das ações caem. 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500"/>
              <a:t>2) há diminuição do volume e do acesso do setor privado ao crédito (CR</a:t>
            </a:r>
            <a:r>
              <a:rPr lang="pt-BR" altLang="pt-BR" sz="2500">
                <a:sym typeface="Symbol" panose="05050102010706020507" pitchFamily="18" charset="2"/>
              </a:rPr>
              <a:t> </a:t>
            </a:r>
            <a:r>
              <a:rPr lang="pt-BR" altLang="pt-BR" sz="2500"/>
              <a:t>).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500"/>
              <a:t>3) Explique o que ocorre com a curva de demanda agregada nos dois casos acima.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500"/>
              <a:t>4) Supondo uma curva de oferta agregada dos novos-keynesianos positivamente inclinada no plano cartesiano y </a:t>
            </a:r>
            <a:r>
              <a:rPr lang="pt-BR" altLang="pt-BR" sz="2500" i="1"/>
              <a:t>versus</a:t>
            </a:r>
            <a:r>
              <a:rPr lang="pt-BR" altLang="pt-BR" sz="2500"/>
              <a:t> P, sobreponha-a às curvas de demanda agregada do item 3 e veja o que ocorre na economia.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174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6F7AA6-7367-494B-B830-6CD9EFC48A8D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1058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57250" y="1843088"/>
            <a:ext cx="7664450" cy="3705225"/>
          </a:xfrm>
        </p:spPr>
        <p:txBody>
          <a:bodyPr/>
          <a:lstStyle/>
          <a:p>
            <a:pPr marL="609600" indent="-609600" eaLnBrk="1" hangingPunct="1">
              <a:spcAft>
                <a:spcPct val="20000"/>
              </a:spcAft>
            </a:pPr>
            <a:r>
              <a:rPr lang="pt-BR" altLang="pt-BR"/>
              <a:t>O investimento do setor privado compõe-se de (p. 260):</a:t>
            </a:r>
          </a:p>
          <a:p>
            <a:pPr marL="1527175" lvl="1" indent="-673100" eaLnBrk="1" hangingPunct="1"/>
            <a:r>
              <a:rPr lang="pt-BR" altLang="pt-BR" sz="3200"/>
              <a:t>investimento em estoques;</a:t>
            </a:r>
          </a:p>
          <a:p>
            <a:pPr marL="1527175" lvl="1" indent="-673100" eaLnBrk="1" hangingPunct="1"/>
            <a:r>
              <a:rPr lang="pt-BR" altLang="pt-BR" sz="3200"/>
              <a:t>investimento em residências; e,</a:t>
            </a:r>
          </a:p>
          <a:p>
            <a:pPr marL="1527175" lvl="1" indent="-673100" eaLnBrk="1" hangingPunct="1"/>
            <a:r>
              <a:rPr lang="pt-BR" altLang="pt-BR" sz="3200"/>
              <a:t>investimento em capital fixo.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841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A nova função investimento – capítulo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8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58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58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58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881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1843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689768-221B-42AB-90E2-17F05EFC870F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1060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6225" y="2163763"/>
            <a:ext cx="8543925" cy="4284662"/>
          </a:xfrm>
        </p:spPr>
        <p:txBody>
          <a:bodyPr/>
          <a:lstStyle/>
          <a:p>
            <a:pPr marL="374650" indent="-374650" algn="just" eaLnBrk="1" hangingPunct="1">
              <a:spcAft>
                <a:spcPct val="30000"/>
              </a:spcAft>
            </a:pPr>
            <a:r>
              <a:rPr lang="pt-BR" altLang="pt-BR" sz="2800"/>
              <a:t>Investimento em estoques:</a:t>
            </a:r>
          </a:p>
          <a:p>
            <a:pPr marL="1527175" lvl="1" indent="-673100" algn="just" eaLnBrk="1" hangingPunct="1">
              <a:spcAft>
                <a:spcPct val="30000"/>
              </a:spcAft>
            </a:pPr>
            <a:r>
              <a:rPr lang="pt-BR" altLang="pt-BR"/>
              <a:t>investimento planejado </a:t>
            </a:r>
          </a:p>
          <a:p>
            <a:pPr marL="1527175" lvl="1" indent="-673100" algn="just" eaLnBrk="1" hangingPunct="1">
              <a:spcAft>
                <a:spcPct val="30000"/>
              </a:spcAft>
              <a:buFontTx/>
              <a:buNone/>
            </a:pPr>
            <a:r>
              <a:rPr lang="pt-BR" altLang="pt-BR"/>
              <a:t>	</a:t>
            </a:r>
            <a:r>
              <a:rPr lang="pt-BR" altLang="pt-BR" sz="2600">
                <a:solidFill>
                  <a:schemeClr val="tx1"/>
                </a:solidFill>
              </a:rPr>
              <a:t>(é o único considerado na equação da curva IS)</a:t>
            </a:r>
            <a:r>
              <a:rPr lang="pt-BR" altLang="pt-BR">
                <a:solidFill>
                  <a:schemeClr val="tx1"/>
                </a:solidFill>
              </a:rPr>
              <a:t> </a:t>
            </a:r>
          </a:p>
          <a:p>
            <a:pPr marL="1527175" lvl="1" indent="-673100" algn="just" eaLnBrk="1" hangingPunct="1">
              <a:spcAft>
                <a:spcPct val="30000"/>
              </a:spcAft>
            </a:pPr>
            <a:r>
              <a:rPr lang="pt-BR" altLang="pt-BR"/>
              <a:t>investimento não planejado. </a:t>
            </a:r>
            <a:endParaRPr lang="pt-BR" altLang="pt-BR" sz="240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5730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O investimento privado em estoques (p. 260 e 261)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60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60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060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060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086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1945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A70354-AC57-494A-8670-810539365E83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1061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6225" y="1528763"/>
            <a:ext cx="8543925" cy="5046662"/>
          </a:xfrm>
        </p:spPr>
        <p:txBody>
          <a:bodyPr/>
          <a:lstStyle/>
          <a:p>
            <a:pPr marL="374650" indent="-374650" algn="just" eaLnBrk="1" hangingPunct="1">
              <a:lnSpc>
                <a:spcPct val="90000"/>
              </a:lnSpc>
              <a:spcAft>
                <a:spcPct val="30000"/>
              </a:spcAft>
            </a:pPr>
            <a:r>
              <a:rPr lang="pt-BR" altLang="pt-BR" sz="2800"/>
              <a:t>Investimento em estoques:</a:t>
            </a:r>
          </a:p>
          <a:p>
            <a:pPr marL="1527175" lvl="1" indent="-673100" algn="just" eaLnBrk="1" hangingPunct="1">
              <a:lnSpc>
                <a:spcPct val="90000"/>
              </a:lnSpc>
              <a:spcAft>
                <a:spcPct val="30000"/>
              </a:spcAft>
            </a:pPr>
            <a:r>
              <a:rPr lang="pt-BR" altLang="pt-BR"/>
              <a:t>investimento planejado </a:t>
            </a:r>
          </a:p>
          <a:p>
            <a:pPr marL="1527175" lvl="1" indent="-673100" algn="just" eaLnBrk="1" hangingPunct="1">
              <a:lnSpc>
                <a:spcPct val="90000"/>
              </a:lnSpc>
              <a:spcAft>
                <a:spcPct val="30000"/>
              </a:spcAft>
              <a:buFontTx/>
              <a:buNone/>
            </a:pPr>
            <a:r>
              <a:rPr lang="pt-BR" altLang="pt-BR"/>
              <a:t>	</a:t>
            </a:r>
            <a:r>
              <a:rPr lang="pt-BR" altLang="pt-BR" sz="2400"/>
              <a:t>(é o único considerado na equação da curva IS)</a:t>
            </a:r>
            <a:r>
              <a:rPr lang="pt-BR" altLang="pt-BR" sz="2600"/>
              <a:t> </a:t>
            </a:r>
          </a:p>
          <a:p>
            <a:pPr marL="1527175" lvl="1" indent="-673100" algn="just" eaLnBrk="1" hangingPunct="1">
              <a:lnSpc>
                <a:spcPct val="90000"/>
              </a:lnSpc>
              <a:spcAft>
                <a:spcPct val="30000"/>
              </a:spcAft>
            </a:pPr>
            <a:r>
              <a:rPr lang="pt-BR" altLang="pt-BR"/>
              <a:t>investimento não planejado. </a:t>
            </a:r>
          </a:p>
          <a:p>
            <a:pPr marL="374650" indent="-374650" algn="just" eaLnBrk="1" hangingPunct="1">
              <a:lnSpc>
                <a:spcPct val="90000"/>
              </a:lnSpc>
              <a:spcAft>
                <a:spcPct val="30000"/>
              </a:spcAft>
            </a:pPr>
            <a:r>
              <a:rPr lang="pt-BR" altLang="pt-BR" sz="2800">
                <a:solidFill>
                  <a:srgbClr val="FFFFFF"/>
                </a:solidFill>
              </a:rPr>
              <a:t>Como a manutenção desses estoques implica perda de oportunidade de aplicar os recursos correspondentes na compra de ativos financeiros, tem-se que quanto maior é a taxa de juros, menor é o valor do investimento em estoques. Ou seja, r</a:t>
            </a:r>
            <a:r>
              <a:rPr lang="pt-BR" altLang="pt-BR" sz="2800">
                <a:solidFill>
                  <a:srgbClr val="FFFFFF"/>
                </a:solidFill>
                <a:sym typeface="Symbol" panose="05050102010706020507" pitchFamily="18" charset="2"/>
              </a:rPr>
              <a:t>  i</a:t>
            </a:r>
            <a:r>
              <a:rPr lang="pt-BR" altLang="pt-BR" sz="2500" baseline="-25000">
                <a:solidFill>
                  <a:srgbClr val="FFFFFF"/>
                </a:solidFill>
                <a:sym typeface="Symbol" panose="05050102010706020507" pitchFamily="18" charset="2"/>
              </a:rPr>
              <a:t>E</a:t>
            </a:r>
            <a:r>
              <a:rPr lang="pt-BR" altLang="pt-BR" sz="2800">
                <a:solidFill>
                  <a:srgbClr val="FFFFFF"/>
                </a:solidFill>
                <a:sym typeface="Symbol" panose="05050102010706020507" pitchFamily="18" charset="2"/>
              </a:rPr>
              <a:t>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O investimento privado em estoques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61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189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2048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5E9306-380C-48B8-9CDF-10E3B47574E0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1062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6225" y="1537555"/>
            <a:ext cx="8543925" cy="4919662"/>
          </a:xfrm>
        </p:spPr>
        <p:txBody>
          <a:bodyPr/>
          <a:lstStyle/>
          <a:p>
            <a:pPr marL="374650" indent="-374650" algn="just" eaLnBrk="1" hangingPunct="1">
              <a:lnSpc>
                <a:spcPct val="90000"/>
              </a:lnSpc>
              <a:spcAft>
                <a:spcPct val="30000"/>
              </a:spcAft>
            </a:pPr>
            <a:r>
              <a:rPr lang="pt-BR" altLang="pt-BR" sz="2800" dirty="0"/>
              <a:t>Investimento em estoques:</a:t>
            </a:r>
          </a:p>
          <a:p>
            <a:pPr marL="1527175" lvl="1" indent="-673100" algn="just" eaLnBrk="1" hangingPunct="1">
              <a:lnSpc>
                <a:spcPct val="90000"/>
              </a:lnSpc>
              <a:spcAft>
                <a:spcPct val="30000"/>
              </a:spcAft>
            </a:pPr>
            <a:r>
              <a:rPr lang="pt-BR" altLang="pt-BR" dirty="0"/>
              <a:t>investimento planejado </a:t>
            </a:r>
          </a:p>
          <a:p>
            <a:pPr marL="1527175" lvl="1" indent="-673100" algn="just" eaLnBrk="1" hangingPunct="1">
              <a:lnSpc>
                <a:spcPct val="90000"/>
              </a:lnSpc>
              <a:spcAft>
                <a:spcPct val="30000"/>
              </a:spcAft>
              <a:buFontTx/>
              <a:buNone/>
            </a:pPr>
            <a:r>
              <a:rPr lang="pt-BR" altLang="pt-BR" dirty="0"/>
              <a:t>	</a:t>
            </a:r>
            <a:r>
              <a:rPr lang="pt-BR" altLang="pt-BR" sz="2600" dirty="0"/>
              <a:t>(é o único considerado na equação da curva IS) </a:t>
            </a:r>
          </a:p>
          <a:p>
            <a:pPr marL="1527175" lvl="1" indent="-673100" algn="just" eaLnBrk="1" hangingPunct="1">
              <a:lnSpc>
                <a:spcPct val="90000"/>
              </a:lnSpc>
              <a:spcAft>
                <a:spcPct val="30000"/>
              </a:spcAft>
            </a:pPr>
            <a:r>
              <a:rPr lang="pt-BR" altLang="pt-BR" dirty="0"/>
              <a:t>investimento não planejado. </a:t>
            </a:r>
          </a:p>
          <a:p>
            <a:pPr marL="374650" indent="-374650" algn="just" eaLnBrk="1" hangingPunct="1">
              <a:lnSpc>
                <a:spcPct val="90000"/>
              </a:lnSpc>
              <a:spcAft>
                <a:spcPct val="30000"/>
              </a:spcAft>
            </a:pPr>
            <a:r>
              <a:rPr lang="pt-BR" altLang="pt-BR" sz="2800" dirty="0">
                <a:solidFill>
                  <a:srgbClr val="FFFFFF"/>
                </a:solidFill>
              </a:rPr>
              <a:t>De outro lado, quanto maior é o nível de demanda agregada (que em equilíbrio se iguala ao produto agregado, </a:t>
            </a:r>
            <a:r>
              <a:rPr lang="pt-BR" altLang="pt-BR" sz="2800" dirty="0" smtClean="0">
                <a:solidFill>
                  <a:srgbClr val="FFFFFF"/>
                </a:solidFill>
              </a:rPr>
              <a:t>que, </a:t>
            </a:r>
            <a:r>
              <a:rPr lang="pt-BR" altLang="pt-BR" sz="2800" dirty="0">
                <a:solidFill>
                  <a:srgbClr val="FFFFFF"/>
                </a:solidFill>
              </a:rPr>
              <a:t>por sua </a:t>
            </a:r>
            <a:r>
              <a:rPr lang="pt-BR" altLang="pt-BR" sz="2800" dirty="0" smtClean="0">
                <a:solidFill>
                  <a:srgbClr val="FFFFFF"/>
                </a:solidFill>
              </a:rPr>
              <a:t>vez, </a:t>
            </a:r>
            <a:r>
              <a:rPr lang="pt-BR" altLang="pt-BR" sz="2800" dirty="0">
                <a:solidFill>
                  <a:srgbClr val="FFFFFF"/>
                </a:solidFill>
              </a:rPr>
              <a:t>é idêntica à renda), maior deverá ser o valor do investimento planejado em estoque. Portanto, y</a:t>
            </a:r>
            <a:r>
              <a:rPr lang="pt-BR" altLang="pt-BR" sz="2800" dirty="0">
                <a:solidFill>
                  <a:srgbClr val="FFFFFF"/>
                </a:solidFill>
                <a:sym typeface="Symbol" panose="05050102010706020507" pitchFamily="18" charset="2"/>
              </a:rPr>
              <a:t>  </a:t>
            </a:r>
            <a:r>
              <a:rPr lang="pt-BR" altLang="pt-BR" sz="2800" dirty="0" err="1">
                <a:solidFill>
                  <a:srgbClr val="FFFFFF"/>
                </a:solidFill>
                <a:sym typeface="Symbol" panose="05050102010706020507" pitchFamily="18" charset="2"/>
              </a:rPr>
              <a:t>i</a:t>
            </a:r>
            <a:r>
              <a:rPr lang="pt-BR" altLang="pt-BR" sz="2800" baseline="-25000" dirty="0" err="1">
                <a:solidFill>
                  <a:srgbClr val="FFFFFF"/>
                </a:solidFill>
                <a:sym typeface="Symbol" panose="05050102010706020507" pitchFamily="18" charset="2"/>
              </a:rPr>
              <a:t>E</a:t>
            </a:r>
            <a:r>
              <a:rPr lang="pt-BR" altLang="pt-BR" sz="2800" baseline="-25000" dirty="0">
                <a:solidFill>
                  <a:srgbClr val="FFFFFF"/>
                </a:solidFill>
                <a:sym typeface="Symbol" panose="05050102010706020507" pitchFamily="18" charset="2"/>
              </a:rPr>
              <a:t> </a:t>
            </a:r>
            <a:r>
              <a:rPr lang="pt-BR" altLang="pt-BR" sz="2800" dirty="0">
                <a:solidFill>
                  <a:srgbClr val="FFFFFF"/>
                </a:solidFill>
                <a:sym typeface="Symbol" panose="05050102010706020507" pitchFamily="18" charset="2"/>
              </a:rPr>
              <a:t></a:t>
            </a:r>
          </a:p>
          <a:p>
            <a:pPr marL="374650" indent="-374650" algn="just" eaLnBrk="1" hangingPunct="1">
              <a:lnSpc>
                <a:spcPct val="90000"/>
              </a:lnSpc>
              <a:spcAft>
                <a:spcPct val="30000"/>
              </a:spcAft>
            </a:pPr>
            <a:endParaRPr lang="pt-BR" altLang="pt-BR" sz="2800" dirty="0">
              <a:solidFill>
                <a:srgbClr val="FFFFFF"/>
              </a:solidFill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O investimento privado em estoques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62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2914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2150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C4A7B9-6003-4B72-805A-5B68FC379501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1063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6225" y="1528763"/>
            <a:ext cx="8810625" cy="4919662"/>
          </a:xfrm>
        </p:spPr>
        <p:txBody>
          <a:bodyPr/>
          <a:lstStyle/>
          <a:p>
            <a:pPr marL="374650" indent="-374650" algn="ctr" eaLnBrk="1" hangingPunct="1">
              <a:spcAft>
                <a:spcPct val="30000"/>
              </a:spcAft>
              <a:buFontTx/>
              <a:buNone/>
            </a:pPr>
            <a:r>
              <a:rPr lang="pt-BR" altLang="pt-BR" sz="2800" dirty="0" err="1"/>
              <a:t>i</a:t>
            </a:r>
            <a:r>
              <a:rPr lang="pt-BR" altLang="pt-BR" sz="2800" baseline="-25000" dirty="0" err="1"/>
              <a:t>E</a:t>
            </a:r>
            <a:r>
              <a:rPr lang="pt-BR" altLang="pt-BR" sz="2800" dirty="0"/>
              <a:t> = </a:t>
            </a:r>
            <a:r>
              <a:rPr lang="pt-BR" altLang="pt-BR" sz="2800" dirty="0" err="1"/>
              <a:t>i</a:t>
            </a:r>
            <a:r>
              <a:rPr lang="pt-BR" altLang="pt-BR" sz="2800" baseline="-25000" dirty="0" err="1"/>
              <a:t>E</a:t>
            </a:r>
            <a:r>
              <a:rPr lang="pt-BR" altLang="pt-BR" sz="2800" dirty="0"/>
              <a:t>(y, r) </a:t>
            </a:r>
          </a:p>
          <a:p>
            <a:pPr marL="374650" indent="-374650" algn="ctr" eaLnBrk="1" hangingPunct="1">
              <a:spcAft>
                <a:spcPct val="30000"/>
              </a:spcAft>
              <a:buFontTx/>
              <a:buNone/>
            </a:pPr>
            <a:endParaRPr lang="pt-BR" altLang="pt-BR" sz="2800" dirty="0"/>
          </a:p>
          <a:p>
            <a:pPr marL="374650" indent="-374650" algn="ctr" eaLnBrk="1" hangingPunct="1">
              <a:spcAft>
                <a:spcPct val="30000"/>
              </a:spcAft>
              <a:buFontTx/>
              <a:buNone/>
            </a:pPr>
            <a:endParaRPr lang="pt-BR" altLang="pt-BR" sz="2800" dirty="0"/>
          </a:p>
          <a:p>
            <a:pPr marL="374650" indent="-374650" algn="ctr" eaLnBrk="1" hangingPunct="1">
              <a:spcAft>
                <a:spcPct val="30000"/>
              </a:spcAft>
              <a:buFontTx/>
              <a:buNone/>
            </a:pPr>
            <a:endParaRPr lang="pt-BR" altLang="pt-BR" sz="2800" dirty="0"/>
          </a:p>
          <a:p>
            <a:pPr marL="1885950" lvl="2" indent="-361950" eaLnBrk="1" hangingPunct="1">
              <a:buFontTx/>
              <a:buNone/>
            </a:pPr>
            <a:r>
              <a:rPr lang="pt-BR" altLang="pt-BR" sz="2800" dirty="0"/>
              <a:t>Em que:</a:t>
            </a:r>
          </a:p>
          <a:p>
            <a:pPr marL="1885950" lvl="2" indent="-361950" eaLnBrk="1" hangingPunct="1">
              <a:buFontTx/>
              <a:buNone/>
            </a:pPr>
            <a:r>
              <a:rPr lang="pt-BR" altLang="pt-BR" sz="2800" dirty="0"/>
              <a:t>	</a:t>
            </a:r>
            <a:r>
              <a:rPr lang="pt-BR" altLang="pt-BR" sz="2800" dirty="0" err="1"/>
              <a:t>i</a:t>
            </a:r>
            <a:r>
              <a:rPr lang="pt-BR" altLang="pt-BR" sz="2800" baseline="-25000" dirty="0" err="1"/>
              <a:t>E</a:t>
            </a:r>
            <a:r>
              <a:rPr lang="pt-BR" altLang="pt-BR" sz="2800" dirty="0"/>
              <a:t> é o investimento planejado em estoque;</a:t>
            </a:r>
          </a:p>
          <a:p>
            <a:pPr marL="1885950" lvl="2" indent="-361950" eaLnBrk="1" hangingPunct="1">
              <a:buFontTx/>
              <a:buNone/>
            </a:pPr>
            <a:r>
              <a:rPr lang="pt-BR" altLang="pt-BR" sz="2800" dirty="0"/>
              <a:t>	y = renda interna</a:t>
            </a:r>
          </a:p>
          <a:p>
            <a:pPr marL="1885950" lvl="2" indent="-361950" eaLnBrk="1" hangingPunct="1">
              <a:buFontTx/>
              <a:buNone/>
            </a:pPr>
            <a:r>
              <a:rPr lang="pt-BR" altLang="pt-BR" sz="2800" dirty="0"/>
              <a:t>	r = taxa de juros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O investimento privado em estoques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AAFEB9C5-A1CF-3E83-D5AC-9C16D1DE63C9}"/>
                  </a:ext>
                </a:extLst>
              </p:cNvPr>
              <p:cNvSpPr txBox="1"/>
              <p:nvPr/>
            </p:nvSpPr>
            <p:spPr>
              <a:xfrm>
                <a:off x="2069431" y="2632832"/>
                <a:ext cx="1245149" cy="8932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b>
                          </m:sSub>
                        </m:num>
                        <m:den>
                          <m: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den>
                      </m:f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pt-BR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AAFEB9C5-A1CF-3E83-D5AC-9C16D1DE63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431" y="2632832"/>
                <a:ext cx="1245149" cy="8932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EA22D47B-B209-6F58-BB3F-5E2BD74D7009}"/>
                  </a:ext>
                </a:extLst>
              </p:cNvPr>
              <p:cNvSpPr txBox="1"/>
              <p:nvPr/>
            </p:nvSpPr>
            <p:spPr>
              <a:xfrm>
                <a:off x="5510704" y="2632832"/>
                <a:ext cx="1245149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b>
                          </m:sSub>
                        </m:num>
                        <m:den>
                          <m: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den>
                      </m:f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pt-BR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EA22D47B-B209-6F58-BB3F-5E2BD74D70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0704" y="2632832"/>
                <a:ext cx="1245149" cy="8192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63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63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63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063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063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3938" grpId="0" build="p" autoUpdateAnimBg="0"/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2253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A57601-CCD0-4A6C-9EA4-5DA94E590DB7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3863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>
                <a:solidFill>
                  <a:schemeClr val="tx1"/>
                </a:solidFill>
              </a:rPr>
              <a:t>O investimento privado em residências (p. 261 e 262)</a:t>
            </a:r>
          </a:p>
        </p:txBody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25" y="1503363"/>
            <a:ext cx="8848725" cy="5135562"/>
          </a:xfrm>
          <a:noFill/>
        </p:spPr>
        <p:txBody>
          <a:bodyPr/>
          <a:lstStyle/>
          <a:p>
            <a:pPr marL="374650" indent="-374650" eaLnBrk="1" hangingPunct="1"/>
            <a:r>
              <a:rPr lang="pt-BR" altLang="pt-BR" sz="2600" dirty="0"/>
              <a:t>O investimento em residências depende do preço obtido pela venda delas. </a:t>
            </a:r>
            <a:r>
              <a:rPr lang="pt-BR" altLang="pt-BR" sz="2600" u="sng" dirty="0"/>
              <a:t>Atenção, investimento em residências é construir novas residências</a:t>
            </a:r>
            <a:r>
              <a:rPr lang="pt-BR" altLang="pt-BR" sz="2600" dirty="0"/>
              <a:t>. Tem-se:</a:t>
            </a:r>
          </a:p>
          <a:p>
            <a:pPr marL="374650" indent="-374650" eaLnBrk="1" hangingPunct="1"/>
            <a:endParaRPr lang="pt-BR" altLang="pt-BR" sz="2600" dirty="0"/>
          </a:p>
          <a:p>
            <a:pPr marL="374650" indent="-374650"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dirty="0" err="1"/>
              <a:t>i</a:t>
            </a:r>
            <a:r>
              <a:rPr lang="pt-BR" altLang="pt-BR" sz="2600" baseline="-25000" dirty="0" err="1"/>
              <a:t>R</a:t>
            </a:r>
            <a:r>
              <a:rPr lang="pt-BR" altLang="pt-BR" sz="2600" dirty="0"/>
              <a:t> = f(P</a:t>
            </a:r>
            <a:r>
              <a:rPr lang="pt-BR" altLang="pt-BR" sz="2600" baseline="-25000" dirty="0"/>
              <a:t>H</a:t>
            </a:r>
            <a:r>
              <a:rPr lang="pt-BR" altLang="pt-BR" sz="2600" dirty="0"/>
              <a:t>) </a:t>
            </a:r>
          </a:p>
          <a:p>
            <a:pPr marL="374650" indent="-374650" eaLnBrk="1" hangingPunct="1">
              <a:spcBef>
                <a:spcPct val="0"/>
              </a:spcBef>
            </a:pPr>
            <a:endParaRPr lang="pt-BR" altLang="pt-BR" sz="2600" dirty="0"/>
          </a:p>
          <a:p>
            <a:pPr marL="1885950" lvl="2" indent="-361950" eaLnBrk="1" hangingPunct="1">
              <a:buFontTx/>
              <a:buNone/>
            </a:pPr>
            <a:r>
              <a:rPr lang="pt-BR" altLang="pt-BR" sz="2600" dirty="0"/>
              <a:t>Em que: </a:t>
            </a:r>
          </a:p>
          <a:p>
            <a:pPr marL="1885950" lvl="2" indent="-361950" eaLnBrk="1" hangingPunct="1">
              <a:buFontTx/>
              <a:buNone/>
            </a:pPr>
            <a:r>
              <a:rPr lang="pt-BR" altLang="pt-BR" sz="2600" dirty="0"/>
              <a:t>	</a:t>
            </a:r>
            <a:r>
              <a:rPr lang="pt-BR" altLang="pt-BR" sz="2600" dirty="0" err="1"/>
              <a:t>i</a:t>
            </a:r>
            <a:r>
              <a:rPr lang="pt-BR" altLang="pt-BR" sz="2600" baseline="-25000" dirty="0" err="1"/>
              <a:t>R</a:t>
            </a:r>
            <a:r>
              <a:rPr lang="pt-BR" altLang="pt-BR" sz="2600" dirty="0"/>
              <a:t> é o investimento em residências</a:t>
            </a:r>
          </a:p>
          <a:p>
            <a:pPr marL="1885950" lvl="2" indent="-361950" eaLnBrk="1" hangingPunct="1">
              <a:buFontTx/>
              <a:buNone/>
            </a:pPr>
            <a:r>
              <a:rPr lang="pt-BR" altLang="pt-BR" sz="2600" dirty="0"/>
              <a:t>	P</a:t>
            </a:r>
            <a:r>
              <a:rPr lang="pt-BR" altLang="pt-BR" sz="2600" baseline="-25000" dirty="0"/>
              <a:t>H</a:t>
            </a:r>
            <a:r>
              <a:rPr lang="pt-BR" altLang="pt-BR" sz="2600" dirty="0"/>
              <a:t> é o preço de venda das residências</a:t>
            </a:r>
          </a:p>
          <a:p>
            <a:pPr marL="374650" indent="-374650" algn="just" eaLnBrk="1" hangingPunct="1"/>
            <a:r>
              <a:rPr lang="pt-BR" altLang="pt-BR" sz="2600" dirty="0">
                <a:solidFill>
                  <a:schemeClr val="tx1"/>
                </a:solidFill>
              </a:rPr>
              <a:t>P</a:t>
            </a:r>
            <a:r>
              <a:rPr lang="pt-BR" altLang="pt-BR" sz="2600" baseline="-25000" dirty="0">
                <a:solidFill>
                  <a:schemeClr val="tx1"/>
                </a:solidFill>
              </a:rPr>
              <a:t>H</a:t>
            </a:r>
            <a:r>
              <a:rPr lang="pt-BR" altLang="pt-BR" sz="2600" dirty="0">
                <a:solidFill>
                  <a:schemeClr val="tx1"/>
                </a:solidFill>
              </a:rPr>
              <a:t> é determinado pelo cruzamento da curva de demanda de residências com a curva de estoque de residências.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1B127F4D-BB95-C97B-4C6E-564CC68E8D8F}"/>
                  </a:ext>
                </a:extLst>
              </p:cNvPr>
              <p:cNvSpPr txBox="1"/>
              <p:nvPr/>
            </p:nvSpPr>
            <p:spPr>
              <a:xfrm>
                <a:off x="6942221" y="2982371"/>
                <a:ext cx="1345305" cy="889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</m:num>
                        <m:den>
                          <m: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den>
                      </m:f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pt-BR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1B127F4D-BB95-C97B-4C6E-564CC68E8D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2221" y="2982371"/>
                <a:ext cx="1345305" cy="8897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9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9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09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09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09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096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707" grpId="0" uiExpand="1" build="p" autoUpdateAnimBg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2355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E14641-E12B-49ED-846A-CBC89230CEE5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O investimento privado em residências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03325" y="1833563"/>
            <a:ext cx="7940675" cy="4127500"/>
            <a:chOff x="758" y="1155"/>
            <a:chExt cx="5002" cy="2600"/>
          </a:xfrm>
        </p:grpSpPr>
        <p:sp>
          <p:nvSpPr>
            <p:cNvPr id="23560" name="Line 4"/>
            <p:cNvSpPr>
              <a:spLocks noChangeShapeType="1"/>
            </p:cNvSpPr>
            <p:nvPr/>
          </p:nvSpPr>
          <p:spPr bwMode="auto">
            <a:xfrm>
              <a:off x="1161" y="3446"/>
              <a:ext cx="356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1" name="Line 5"/>
            <p:cNvSpPr>
              <a:spLocks noChangeShapeType="1"/>
            </p:cNvSpPr>
            <p:nvPr/>
          </p:nvSpPr>
          <p:spPr bwMode="auto">
            <a:xfrm flipV="1">
              <a:off x="1161" y="1157"/>
              <a:ext cx="0" cy="2289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897" name="Line 6"/>
            <p:cNvSpPr>
              <a:spLocks noChangeShapeType="1"/>
            </p:cNvSpPr>
            <p:nvPr/>
          </p:nvSpPr>
          <p:spPr bwMode="auto">
            <a:xfrm flipV="1">
              <a:off x="2648" y="1371"/>
              <a:ext cx="0" cy="2075"/>
            </a:xfrm>
            <a:prstGeom prst="line">
              <a:avLst/>
            </a:prstGeom>
            <a:noFill/>
            <a:ln w="38100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23563" name="Freeform 7"/>
            <p:cNvSpPr>
              <a:spLocks/>
            </p:cNvSpPr>
            <p:nvPr/>
          </p:nvSpPr>
          <p:spPr bwMode="auto">
            <a:xfrm>
              <a:off x="1806" y="1828"/>
              <a:ext cx="1945" cy="1435"/>
            </a:xfrm>
            <a:custGeom>
              <a:avLst/>
              <a:gdLst>
                <a:gd name="T0" fmla="*/ 0 w 2980"/>
                <a:gd name="T1" fmla="*/ 0 h 1766"/>
                <a:gd name="T2" fmla="*/ 1 w 2980"/>
                <a:gd name="T3" fmla="*/ 5 h 1766"/>
                <a:gd name="T4" fmla="*/ 1 w 2980"/>
                <a:gd name="T5" fmla="*/ 8 h 1766"/>
                <a:gd name="T6" fmla="*/ 0 60000 65536"/>
                <a:gd name="T7" fmla="*/ 0 60000 65536"/>
                <a:gd name="T8" fmla="*/ 0 60000 65536"/>
                <a:gd name="T9" fmla="*/ 0 w 2980"/>
                <a:gd name="T10" fmla="*/ 0 h 1766"/>
                <a:gd name="T11" fmla="*/ 2980 w 2980"/>
                <a:gd name="T12" fmla="*/ 1766 h 17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0" h="1766">
                  <a:moveTo>
                    <a:pt x="0" y="0"/>
                  </a:moveTo>
                  <a:cubicBezTo>
                    <a:pt x="302" y="379"/>
                    <a:pt x="605" y="758"/>
                    <a:pt x="1102" y="1052"/>
                  </a:cubicBezTo>
                  <a:cubicBezTo>
                    <a:pt x="1599" y="1346"/>
                    <a:pt x="2289" y="1556"/>
                    <a:pt x="2980" y="1766"/>
                  </a:cubicBezTo>
                </a:path>
              </a:pathLst>
            </a:custGeom>
            <a:noFill/>
            <a:ln w="38100" cmpd="sng">
              <a:solidFill>
                <a:srgbClr val="99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4" name="Freeform 8"/>
            <p:cNvSpPr>
              <a:spLocks/>
            </p:cNvSpPr>
            <p:nvPr/>
          </p:nvSpPr>
          <p:spPr bwMode="auto">
            <a:xfrm>
              <a:off x="2077" y="1362"/>
              <a:ext cx="1945" cy="1435"/>
            </a:xfrm>
            <a:custGeom>
              <a:avLst/>
              <a:gdLst>
                <a:gd name="T0" fmla="*/ 0 w 2980"/>
                <a:gd name="T1" fmla="*/ 0 h 1766"/>
                <a:gd name="T2" fmla="*/ 1 w 2980"/>
                <a:gd name="T3" fmla="*/ 5 h 1766"/>
                <a:gd name="T4" fmla="*/ 1 w 2980"/>
                <a:gd name="T5" fmla="*/ 8 h 1766"/>
                <a:gd name="T6" fmla="*/ 0 60000 65536"/>
                <a:gd name="T7" fmla="*/ 0 60000 65536"/>
                <a:gd name="T8" fmla="*/ 0 60000 65536"/>
                <a:gd name="T9" fmla="*/ 0 w 2980"/>
                <a:gd name="T10" fmla="*/ 0 h 1766"/>
                <a:gd name="T11" fmla="*/ 2980 w 2980"/>
                <a:gd name="T12" fmla="*/ 1766 h 17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0" h="1766">
                  <a:moveTo>
                    <a:pt x="0" y="0"/>
                  </a:moveTo>
                  <a:cubicBezTo>
                    <a:pt x="302" y="379"/>
                    <a:pt x="605" y="758"/>
                    <a:pt x="1102" y="1052"/>
                  </a:cubicBezTo>
                  <a:cubicBezTo>
                    <a:pt x="1599" y="1346"/>
                    <a:pt x="2289" y="1556"/>
                    <a:pt x="2980" y="1766"/>
                  </a:cubicBezTo>
                </a:path>
              </a:pathLst>
            </a:custGeom>
            <a:noFill/>
            <a:ln w="38100" cmpd="sng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5" name="Line 9"/>
            <p:cNvSpPr>
              <a:spLocks noChangeShapeType="1"/>
            </p:cNvSpPr>
            <p:nvPr/>
          </p:nvSpPr>
          <p:spPr bwMode="auto">
            <a:xfrm flipH="1">
              <a:off x="1161" y="2755"/>
              <a:ext cx="1487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6" name="Line 10"/>
            <p:cNvSpPr>
              <a:spLocks noChangeShapeType="1"/>
            </p:cNvSpPr>
            <p:nvPr/>
          </p:nvSpPr>
          <p:spPr bwMode="auto">
            <a:xfrm flipH="1">
              <a:off x="1163" y="2105"/>
              <a:ext cx="1487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7" name="Text Box 11"/>
            <p:cNvSpPr txBox="1">
              <a:spLocks noChangeArrowheads="1"/>
            </p:cNvSpPr>
            <p:nvPr/>
          </p:nvSpPr>
          <p:spPr bwMode="auto">
            <a:xfrm>
              <a:off x="758" y="1971"/>
              <a:ext cx="512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400"/>
                <a:t>P</a:t>
              </a:r>
              <a:r>
                <a:rPr lang="pt-BR" altLang="pt-BR" sz="2400" baseline="30000"/>
                <a:t>1</a:t>
              </a:r>
              <a:r>
                <a:rPr lang="pt-BR" altLang="pt-BR" sz="2400" baseline="-25000"/>
                <a:t>H</a:t>
              </a:r>
              <a:endParaRPr lang="pt-BR" altLang="pt-BR" sz="2400"/>
            </a:p>
          </p:txBody>
        </p:sp>
        <p:sp>
          <p:nvSpPr>
            <p:cNvPr id="23568" name="Text Box 12"/>
            <p:cNvSpPr txBox="1">
              <a:spLocks noChangeArrowheads="1"/>
            </p:cNvSpPr>
            <p:nvPr/>
          </p:nvSpPr>
          <p:spPr bwMode="auto">
            <a:xfrm>
              <a:off x="760" y="2604"/>
              <a:ext cx="512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400">
                  <a:solidFill>
                    <a:srgbClr val="99FF66"/>
                  </a:solidFill>
                </a:rPr>
                <a:t>P</a:t>
              </a:r>
              <a:r>
                <a:rPr lang="pt-BR" altLang="pt-BR" sz="2400" baseline="30000">
                  <a:solidFill>
                    <a:srgbClr val="99FF66"/>
                  </a:solidFill>
                </a:rPr>
                <a:t>0</a:t>
              </a:r>
              <a:r>
                <a:rPr lang="pt-BR" altLang="pt-BR" sz="2400" baseline="-25000">
                  <a:solidFill>
                    <a:srgbClr val="99FF66"/>
                  </a:solidFill>
                </a:rPr>
                <a:t>H</a:t>
              </a:r>
              <a:endParaRPr lang="pt-BR" altLang="pt-BR" sz="2400">
                <a:solidFill>
                  <a:srgbClr val="99FF66"/>
                </a:solidFill>
              </a:endParaRPr>
            </a:p>
          </p:txBody>
        </p:sp>
        <p:sp>
          <p:nvSpPr>
            <p:cNvPr id="23569" name="Text Box 13"/>
            <p:cNvSpPr txBox="1">
              <a:spLocks noChangeArrowheads="1"/>
            </p:cNvSpPr>
            <p:nvPr/>
          </p:nvSpPr>
          <p:spPr bwMode="auto">
            <a:xfrm>
              <a:off x="835" y="1159"/>
              <a:ext cx="392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400">
                  <a:solidFill>
                    <a:srgbClr val="FFFFFF"/>
                  </a:solidFill>
                </a:rPr>
                <a:t>P</a:t>
              </a:r>
              <a:r>
                <a:rPr lang="pt-BR" altLang="pt-BR" sz="2400" baseline="-25000">
                  <a:solidFill>
                    <a:srgbClr val="FFFFFF"/>
                  </a:solidFill>
                </a:rPr>
                <a:t>H</a:t>
              </a:r>
              <a:endParaRPr lang="pt-BR" altLang="pt-BR" sz="2400">
                <a:solidFill>
                  <a:srgbClr val="FFFFFF"/>
                </a:solidFill>
              </a:endParaRPr>
            </a:p>
          </p:txBody>
        </p:sp>
        <p:sp>
          <p:nvSpPr>
            <p:cNvPr id="23570" name="Text Box 14"/>
            <p:cNvSpPr txBox="1">
              <a:spLocks noChangeArrowheads="1"/>
            </p:cNvSpPr>
            <p:nvPr/>
          </p:nvSpPr>
          <p:spPr bwMode="auto">
            <a:xfrm>
              <a:off x="2487" y="3440"/>
              <a:ext cx="392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400">
                  <a:solidFill>
                    <a:srgbClr val="99FF66"/>
                  </a:solidFill>
                </a:rPr>
                <a:t>H</a:t>
              </a:r>
              <a:r>
                <a:rPr lang="pt-BR" altLang="pt-BR" sz="2400" baseline="-25000">
                  <a:solidFill>
                    <a:srgbClr val="99FF66"/>
                  </a:solidFill>
                </a:rPr>
                <a:t>0</a:t>
              </a:r>
              <a:endParaRPr lang="pt-BR" altLang="pt-BR" sz="2400">
                <a:solidFill>
                  <a:srgbClr val="99FF66"/>
                </a:solidFill>
              </a:endParaRPr>
            </a:p>
          </p:txBody>
        </p:sp>
        <p:sp>
          <p:nvSpPr>
            <p:cNvPr id="23571" name="Text Box 15"/>
            <p:cNvSpPr txBox="1">
              <a:spLocks noChangeArrowheads="1"/>
            </p:cNvSpPr>
            <p:nvPr/>
          </p:nvSpPr>
          <p:spPr bwMode="auto">
            <a:xfrm>
              <a:off x="3741" y="3070"/>
              <a:ext cx="638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400">
                  <a:solidFill>
                    <a:srgbClr val="99FF66"/>
                  </a:solidFill>
                </a:rPr>
                <a:t>DD</a:t>
              </a:r>
              <a:r>
                <a:rPr lang="pt-BR" altLang="pt-BR" sz="2400" baseline="-25000">
                  <a:solidFill>
                    <a:srgbClr val="99FF66"/>
                  </a:solidFill>
                </a:rPr>
                <a:t>0</a:t>
              </a:r>
              <a:endParaRPr lang="pt-BR" altLang="pt-BR" sz="2400">
                <a:solidFill>
                  <a:srgbClr val="99FF66"/>
                </a:solidFill>
              </a:endParaRPr>
            </a:p>
          </p:txBody>
        </p:sp>
        <p:sp>
          <p:nvSpPr>
            <p:cNvPr id="23572" name="Text Box 16"/>
            <p:cNvSpPr txBox="1">
              <a:spLocks noChangeArrowheads="1"/>
            </p:cNvSpPr>
            <p:nvPr/>
          </p:nvSpPr>
          <p:spPr bwMode="auto">
            <a:xfrm>
              <a:off x="4008" y="2639"/>
              <a:ext cx="62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400"/>
                <a:t>DD</a:t>
              </a:r>
              <a:r>
                <a:rPr lang="pt-BR" altLang="pt-BR" sz="2400" baseline="-25000"/>
                <a:t>1</a:t>
              </a:r>
              <a:endParaRPr lang="pt-BR" altLang="pt-BR" sz="2400"/>
            </a:p>
          </p:txBody>
        </p:sp>
        <p:sp>
          <p:nvSpPr>
            <p:cNvPr id="23573" name="Text Box 17"/>
            <p:cNvSpPr txBox="1">
              <a:spLocks noChangeArrowheads="1"/>
            </p:cNvSpPr>
            <p:nvPr/>
          </p:nvSpPr>
          <p:spPr bwMode="auto">
            <a:xfrm>
              <a:off x="2626" y="1155"/>
              <a:ext cx="452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400">
                  <a:solidFill>
                    <a:srgbClr val="99FF66"/>
                  </a:solidFill>
                </a:rPr>
                <a:t>SS</a:t>
              </a:r>
            </a:p>
          </p:txBody>
        </p:sp>
        <p:sp>
          <p:nvSpPr>
            <p:cNvPr id="23574" name="Text Box 18"/>
            <p:cNvSpPr txBox="1">
              <a:spLocks noChangeArrowheads="1"/>
            </p:cNvSpPr>
            <p:nvPr/>
          </p:nvSpPr>
          <p:spPr bwMode="auto">
            <a:xfrm>
              <a:off x="3296" y="3416"/>
              <a:ext cx="2464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28000"/>
                </a:lnSpc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r>
                <a:rPr lang="pt-BR" altLang="pt-BR" sz="2400">
                  <a:solidFill>
                    <a:srgbClr val="FFFFFF"/>
                  </a:solidFill>
                </a:rPr>
                <a:t>quantidade de residências</a:t>
              </a:r>
            </a:p>
          </p:txBody>
        </p:sp>
      </p:grpSp>
      <p:sp>
        <p:nvSpPr>
          <p:cNvPr id="1097747" name="Text Box 19"/>
          <p:cNvSpPr txBox="1">
            <a:spLocks noChangeArrowheads="1"/>
          </p:cNvSpPr>
          <p:nvPr/>
        </p:nvSpPr>
        <p:spPr bwMode="auto">
          <a:xfrm>
            <a:off x="330200" y="6115050"/>
            <a:ext cx="84455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200"/>
              <a:t>Determinação do preço das residências, Figura 101, página 262. </a:t>
            </a:r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4886325" y="4189413"/>
            <a:ext cx="185738" cy="2508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77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614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69ADD3-38E2-4905-AED6-3E0BC91A55E4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574800"/>
            <a:ext cx="8810625" cy="5035550"/>
          </a:xfrm>
        </p:spPr>
        <p:txBody>
          <a:bodyPr/>
          <a:lstStyle/>
          <a:p>
            <a:pPr marL="361950" indent="-361950" algn="just" eaLnBrk="1" hangingPunct="1">
              <a:lnSpc>
                <a:spcPct val="110000"/>
              </a:lnSpc>
            </a:pPr>
            <a:r>
              <a:rPr lang="pt-BR" altLang="pt-BR" sz="2700"/>
              <a:t>Com as  novas funções consumo, investimento, demanda de moeda e oferta de moeda reformuladas  (fazendo uso do instrumental microeconômico convencional na definição delas) é gerada uma </a:t>
            </a:r>
            <a:r>
              <a:rPr lang="pt-BR" altLang="pt-BR" sz="2700">
                <a:solidFill>
                  <a:schemeClr val="tx1"/>
                </a:solidFill>
              </a:rPr>
              <a:t>versão ampliada</a:t>
            </a:r>
            <a:r>
              <a:rPr lang="pt-BR" altLang="pt-BR" sz="2700"/>
              <a:t> do modelo IS/LM, mas ainda restrita a uma economia fechada (ou seja, sem transações com o resto do mundo). </a:t>
            </a:r>
          </a:p>
          <a:p>
            <a:pPr marL="361950" indent="-361950" algn="just" eaLnBrk="1" hangingPunct="1">
              <a:lnSpc>
                <a:spcPct val="110000"/>
              </a:lnSpc>
            </a:pPr>
            <a:r>
              <a:rPr lang="pt-BR" altLang="pt-BR" sz="2700"/>
              <a:t>Portanto, o capítulo 14 apresenta uma versão ampliada do modelo IS/LM em relação à apresentada no capítulo 5, mas ainda válida para uma economia fechada.</a:t>
            </a:r>
          </a:p>
        </p:txBody>
      </p:sp>
      <p:sp>
        <p:nvSpPr>
          <p:cNvPr id="6149" name="Rectangle 18"/>
          <p:cNvSpPr>
            <a:spLocks noGrp="1" noChangeArrowheads="1"/>
          </p:cNvSpPr>
          <p:nvPr>
            <p:ph type="title"/>
          </p:nvPr>
        </p:nvSpPr>
        <p:spPr>
          <a:xfrm>
            <a:off x="0" y="36195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3600"/>
              <a:t>Capítulo 14 – Modelo IS/LM ampliado (p. 311)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68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2457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EA65DF-438B-4389-A900-2574CBBFF0EF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O investimento privado em residências</a:t>
            </a:r>
          </a:p>
        </p:txBody>
      </p:sp>
      <p:grpSp>
        <p:nvGrpSpPr>
          <p:cNvPr id="24581" name="Group 3"/>
          <p:cNvGrpSpPr>
            <a:grpSpLocks/>
          </p:cNvGrpSpPr>
          <p:nvPr/>
        </p:nvGrpSpPr>
        <p:grpSpPr bwMode="auto">
          <a:xfrm>
            <a:off x="41275" y="2100263"/>
            <a:ext cx="4814888" cy="3784600"/>
            <a:chOff x="26" y="1323"/>
            <a:chExt cx="3033" cy="2384"/>
          </a:xfrm>
        </p:grpSpPr>
        <p:sp>
          <p:nvSpPr>
            <p:cNvPr id="24585" name="Line 4"/>
            <p:cNvSpPr>
              <a:spLocks noChangeShapeType="1"/>
            </p:cNvSpPr>
            <p:nvPr/>
          </p:nvSpPr>
          <p:spPr bwMode="auto">
            <a:xfrm>
              <a:off x="334" y="3424"/>
              <a:ext cx="2725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86" name="Line 5"/>
            <p:cNvSpPr>
              <a:spLocks noChangeShapeType="1"/>
            </p:cNvSpPr>
            <p:nvPr/>
          </p:nvSpPr>
          <p:spPr bwMode="auto">
            <a:xfrm flipV="1">
              <a:off x="334" y="1325"/>
              <a:ext cx="0" cy="2099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87" name="Line 6"/>
            <p:cNvSpPr>
              <a:spLocks noChangeShapeType="1"/>
            </p:cNvSpPr>
            <p:nvPr/>
          </p:nvSpPr>
          <p:spPr bwMode="auto">
            <a:xfrm flipV="1">
              <a:off x="1472" y="1521"/>
              <a:ext cx="0" cy="1903"/>
            </a:xfrm>
            <a:prstGeom prst="line">
              <a:avLst/>
            </a:prstGeom>
            <a:noFill/>
            <a:ln w="38100">
              <a:solidFill>
                <a:srgbClr val="99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88" name="Freeform 7"/>
            <p:cNvSpPr>
              <a:spLocks/>
            </p:cNvSpPr>
            <p:nvPr/>
          </p:nvSpPr>
          <p:spPr bwMode="auto">
            <a:xfrm>
              <a:off x="828" y="1940"/>
              <a:ext cx="1487" cy="1316"/>
            </a:xfrm>
            <a:custGeom>
              <a:avLst/>
              <a:gdLst>
                <a:gd name="T0" fmla="*/ 0 w 2980"/>
                <a:gd name="T1" fmla="*/ 0 h 1766"/>
                <a:gd name="T2" fmla="*/ 0 w 2980"/>
                <a:gd name="T3" fmla="*/ 1 h 1766"/>
                <a:gd name="T4" fmla="*/ 0 w 2980"/>
                <a:gd name="T5" fmla="*/ 1 h 1766"/>
                <a:gd name="T6" fmla="*/ 0 60000 65536"/>
                <a:gd name="T7" fmla="*/ 0 60000 65536"/>
                <a:gd name="T8" fmla="*/ 0 60000 65536"/>
                <a:gd name="T9" fmla="*/ 0 w 2980"/>
                <a:gd name="T10" fmla="*/ 0 h 1766"/>
                <a:gd name="T11" fmla="*/ 2980 w 2980"/>
                <a:gd name="T12" fmla="*/ 1766 h 17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0" h="1766">
                  <a:moveTo>
                    <a:pt x="0" y="0"/>
                  </a:moveTo>
                  <a:cubicBezTo>
                    <a:pt x="302" y="379"/>
                    <a:pt x="605" y="758"/>
                    <a:pt x="1102" y="1052"/>
                  </a:cubicBezTo>
                  <a:cubicBezTo>
                    <a:pt x="1599" y="1346"/>
                    <a:pt x="2289" y="1556"/>
                    <a:pt x="2980" y="1766"/>
                  </a:cubicBezTo>
                </a:path>
              </a:pathLst>
            </a:custGeom>
            <a:noFill/>
            <a:ln w="38100" cmpd="sng">
              <a:solidFill>
                <a:srgbClr val="99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89" name="Freeform 8"/>
            <p:cNvSpPr>
              <a:spLocks/>
            </p:cNvSpPr>
            <p:nvPr/>
          </p:nvSpPr>
          <p:spPr bwMode="auto">
            <a:xfrm>
              <a:off x="1035" y="1513"/>
              <a:ext cx="1488" cy="1316"/>
            </a:xfrm>
            <a:custGeom>
              <a:avLst/>
              <a:gdLst>
                <a:gd name="T0" fmla="*/ 0 w 2980"/>
                <a:gd name="T1" fmla="*/ 0 h 1766"/>
                <a:gd name="T2" fmla="*/ 0 w 2980"/>
                <a:gd name="T3" fmla="*/ 1 h 1766"/>
                <a:gd name="T4" fmla="*/ 0 w 2980"/>
                <a:gd name="T5" fmla="*/ 1 h 1766"/>
                <a:gd name="T6" fmla="*/ 0 60000 65536"/>
                <a:gd name="T7" fmla="*/ 0 60000 65536"/>
                <a:gd name="T8" fmla="*/ 0 60000 65536"/>
                <a:gd name="T9" fmla="*/ 0 w 2980"/>
                <a:gd name="T10" fmla="*/ 0 h 1766"/>
                <a:gd name="T11" fmla="*/ 2980 w 2980"/>
                <a:gd name="T12" fmla="*/ 1766 h 17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0" h="1766">
                  <a:moveTo>
                    <a:pt x="0" y="0"/>
                  </a:moveTo>
                  <a:cubicBezTo>
                    <a:pt x="302" y="379"/>
                    <a:pt x="605" y="758"/>
                    <a:pt x="1102" y="1052"/>
                  </a:cubicBezTo>
                  <a:cubicBezTo>
                    <a:pt x="1599" y="1346"/>
                    <a:pt x="2289" y="1556"/>
                    <a:pt x="2980" y="1766"/>
                  </a:cubicBezTo>
                </a:path>
              </a:pathLst>
            </a:custGeom>
            <a:noFill/>
            <a:ln w="38100" cmpd="sng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90" name="Line 9"/>
            <p:cNvSpPr>
              <a:spLocks noChangeShapeType="1"/>
            </p:cNvSpPr>
            <p:nvPr/>
          </p:nvSpPr>
          <p:spPr bwMode="auto">
            <a:xfrm flipH="1">
              <a:off x="334" y="2790"/>
              <a:ext cx="1138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91" name="Line 10"/>
            <p:cNvSpPr>
              <a:spLocks noChangeShapeType="1"/>
            </p:cNvSpPr>
            <p:nvPr/>
          </p:nvSpPr>
          <p:spPr bwMode="auto">
            <a:xfrm flipH="1">
              <a:off x="336" y="2194"/>
              <a:ext cx="1137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92" name="Text Box 11"/>
            <p:cNvSpPr txBox="1">
              <a:spLocks noChangeArrowheads="1"/>
            </p:cNvSpPr>
            <p:nvPr/>
          </p:nvSpPr>
          <p:spPr bwMode="auto">
            <a:xfrm>
              <a:off x="26" y="2071"/>
              <a:ext cx="392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800"/>
                <a:t>P</a:t>
              </a:r>
              <a:r>
                <a:rPr lang="pt-BR" altLang="pt-BR" sz="1800" baseline="30000"/>
                <a:t>1</a:t>
              </a:r>
              <a:r>
                <a:rPr lang="pt-BR" altLang="pt-BR" sz="1800" baseline="-25000"/>
                <a:t>H</a:t>
              </a:r>
              <a:endParaRPr lang="pt-BR" altLang="pt-BR" sz="1800"/>
            </a:p>
          </p:txBody>
        </p:sp>
        <p:sp>
          <p:nvSpPr>
            <p:cNvPr id="24593" name="Text Box 12"/>
            <p:cNvSpPr txBox="1">
              <a:spLocks noChangeArrowheads="1"/>
            </p:cNvSpPr>
            <p:nvPr/>
          </p:nvSpPr>
          <p:spPr bwMode="auto">
            <a:xfrm>
              <a:off x="28" y="2652"/>
              <a:ext cx="3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800">
                  <a:solidFill>
                    <a:srgbClr val="99FF66"/>
                  </a:solidFill>
                </a:rPr>
                <a:t>P</a:t>
              </a:r>
              <a:r>
                <a:rPr lang="pt-BR" altLang="pt-BR" sz="1800" baseline="30000">
                  <a:solidFill>
                    <a:srgbClr val="99FF66"/>
                  </a:solidFill>
                </a:rPr>
                <a:t>0</a:t>
              </a:r>
              <a:r>
                <a:rPr lang="pt-BR" altLang="pt-BR" sz="1800" baseline="-25000">
                  <a:solidFill>
                    <a:srgbClr val="99FF66"/>
                  </a:solidFill>
                </a:rPr>
                <a:t>H</a:t>
              </a:r>
              <a:endParaRPr lang="pt-BR" altLang="pt-BR" sz="1800">
                <a:solidFill>
                  <a:srgbClr val="99FF66"/>
                </a:solidFill>
              </a:endParaRPr>
            </a:p>
          </p:txBody>
        </p:sp>
        <p:sp>
          <p:nvSpPr>
            <p:cNvPr id="24594" name="Text Box 13"/>
            <p:cNvSpPr txBox="1">
              <a:spLocks noChangeArrowheads="1"/>
            </p:cNvSpPr>
            <p:nvPr/>
          </p:nvSpPr>
          <p:spPr bwMode="auto">
            <a:xfrm>
              <a:off x="85" y="1327"/>
              <a:ext cx="3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800">
                  <a:solidFill>
                    <a:srgbClr val="FFFFFF"/>
                  </a:solidFill>
                </a:rPr>
                <a:t>P</a:t>
              </a:r>
              <a:r>
                <a:rPr lang="pt-BR" altLang="pt-BR" sz="1800" baseline="-25000">
                  <a:solidFill>
                    <a:srgbClr val="FFFFFF"/>
                  </a:solidFill>
                </a:rPr>
                <a:t>H</a:t>
              </a:r>
              <a:endParaRPr lang="pt-BR" altLang="pt-BR" sz="1800">
                <a:solidFill>
                  <a:srgbClr val="FFFFFF"/>
                </a:solidFill>
              </a:endParaRPr>
            </a:p>
          </p:txBody>
        </p:sp>
        <p:sp>
          <p:nvSpPr>
            <p:cNvPr id="24595" name="Text Box 14"/>
            <p:cNvSpPr txBox="1">
              <a:spLocks noChangeArrowheads="1"/>
            </p:cNvSpPr>
            <p:nvPr/>
          </p:nvSpPr>
          <p:spPr bwMode="auto">
            <a:xfrm>
              <a:off x="1349" y="3418"/>
              <a:ext cx="29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800">
                  <a:solidFill>
                    <a:srgbClr val="99FF66"/>
                  </a:solidFill>
                </a:rPr>
                <a:t>H</a:t>
              </a:r>
              <a:r>
                <a:rPr lang="pt-BR" altLang="pt-BR" sz="1800" baseline="-25000">
                  <a:solidFill>
                    <a:srgbClr val="99FF66"/>
                  </a:solidFill>
                </a:rPr>
                <a:t>0</a:t>
              </a:r>
              <a:endParaRPr lang="pt-BR" altLang="pt-BR" sz="1800">
                <a:solidFill>
                  <a:srgbClr val="99FF66"/>
                </a:solidFill>
              </a:endParaRPr>
            </a:p>
          </p:txBody>
        </p:sp>
        <p:sp>
          <p:nvSpPr>
            <p:cNvPr id="24596" name="Text Box 15"/>
            <p:cNvSpPr txBox="1">
              <a:spLocks noChangeArrowheads="1"/>
            </p:cNvSpPr>
            <p:nvPr/>
          </p:nvSpPr>
          <p:spPr bwMode="auto">
            <a:xfrm>
              <a:off x="2308" y="3079"/>
              <a:ext cx="48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800">
                  <a:solidFill>
                    <a:srgbClr val="99FF66"/>
                  </a:solidFill>
                </a:rPr>
                <a:t>DD</a:t>
              </a:r>
              <a:r>
                <a:rPr lang="pt-BR" altLang="pt-BR" sz="1800" baseline="-25000">
                  <a:solidFill>
                    <a:srgbClr val="99FF66"/>
                  </a:solidFill>
                </a:rPr>
                <a:t>0</a:t>
              </a:r>
              <a:endParaRPr lang="pt-BR" altLang="pt-BR" sz="1800">
                <a:solidFill>
                  <a:srgbClr val="99FF66"/>
                </a:solidFill>
              </a:endParaRPr>
            </a:p>
          </p:txBody>
        </p:sp>
        <p:sp>
          <p:nvSpPr>
            <p:cNvPr id="24597" name="Text Box 16"/>
            <p:cNvSpPr txBox="1">
              <a:spLocks noChangeArrowheads="1"/>
            </p:cNvSpPr>
            <p:nvPr/>
          </p:nvSpPr>
          <p:spPr bwMode="auto">
            <a:xfrm>
              <a:off x="2512" y="2684"/>
              <a:ext cx="47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800"/>
                <a:t>DD</a:t>
              </a:r>
              <a:r>
                <a:rPr lang="pt-BR" altLang="pt-BR" sz="1800" baseline="-25000"/>
                <a:t>1</a:t>
              </a:r>
              <a:endParaRPr lang="pt-BR" altLang="pt-BR" sz="1800"/>
            </a:p>
          </p:txBody>
        </p:sp>
        <p:sp>
          <p:nvSpPr>
            <p:cNvPr id="24598" name="Text Box 17"/>
            <p:cNvSpPr txBox="1">
              <a:spLocks noChangeArrowheads="1"/>
            </p:cNvSpPr>
            <p:nvPr/>
          </p:nvSpPr>
          <p:spPr bwMode="auto">
            <a:xfrm>
              <a:off x="1455" y="1323"/>
              <a:ext cx="34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800">
                  <a:solidFill>
                    <a:srgbClr val="99FF66"/>
                  </a:solidFill>
                </a:rPr>
                <a:t>SS</a:t>
              </a:r>
            </a:p>
          </p:txBody>
        </p:sp>
        <p:sp>
          <p:nvSpPr>
            <p:cNvPr id="24599" name="Text Box 18"/>
            <p:cNvSpPr txBox="1">
              <a:spLocks noChangeArrowheads="1"/>
            </p:cNvSpPr>
            <p:nvPr/>
          </p:nvSpPr>
          <p:spPr bwMode="auto">
            <a:xfrm>
              <a:off x="1835" y="3396"/>
              <a:ext cx="104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28000"/>
                </a:lnSpc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r>
                <a:rPr lang="pt-BR" altLang="pt-BR" sz="1800">
                  <a:solidFill>
                    <a:srgbClr val="FFFFFF"/>
                  </a:solidFill>
                </a:rPr>
                <a:t>quantidade de residências</a:t>
              </a:r>
            </a:p>
          </p:txBody>
        </p:sp>
      </p:grpSp>
      <p:sp>
        <p:nvSpPr>
          <p:cNvPr id="1098771" name="Text Box 19"/>
          <p:cNvSpPr txBox="1">
            <a:spLocks noChangeArrowheads="1"/>
          </p:cNvSpPr>
          <p:nvPr/>
        </p:nvSpPr>
        <p:spPr bwMode="auto">
          <a:xfrm>
            <a:off x="4914900" y="1657350"/>
            <a:ext cx="4152900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800"/>
              <a:t>A posição da curva de demanda de residências depende da taxa de retorno dos outros ativos (taxa de retorno esta representada pela taxa de juros, r), da riqueza da população (W) e do retorno líquido obtido pela propriedade do imóvel (r</a:t>
            </a:r>
            <a:r>
              <a:rPr lang="pt-BR" altLang="pt-BR" sz="2800" baseline="-25000"/>
              <a:t>I</a:t>
            </a:r>
            <a:r>
              <a:rPr lang="pt-BR" altLang="pt-BR" sz="2800"/>
              <a:t>). </a:t>
            </a:r>
          </a:p>
        </p:txBody>
      </p:sp>
      <p:sp>
        <p:nvSpPr>
          <p:cNvPr id="1098772" name="Line 20"/>
          <p:cNvSpPr>
            <a:spLocks noChangeShapeType="1"/>
          </p:cNvSpPr>
          <p:nvPr/>
        </p:nvSpPr>
        <p:spPr bwMode="auto">
          <a:xfrm flipV="1">
            <a:off x="7353300" y="4741863"/>
            <a:ext cx="36195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cxnSp>
        <p:nvCxnSpPr>
          <p:cNvPr id="3" name="Conector de seta reta 2"/>
          <p:cNvCxnSpPr/>
          <p:nvPr/>
        </p:nvCxnSpPr>
        <p:spPr>
          <a:xfrm flipV="1">
            <a:off x="2924175" y="4287105"/>
            <a:ext cx="246063" cy="3206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8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7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2560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344F67-F74C-4BD4-AFD5-196C804235B4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O investimento privado em residências</a:t>
            </a:r>
          </a:p>
        </p:txBody>
      </p:sp>
      <p:grpSp>
        <p:nvGrpSpPr>
          <p:cNvPr id="25605" name="Group 3"/>
          <p:cNvGrpSpPr>
            <a:grpSpLocks/>
          </p:cNvGrpSpPr>
          <p:nvPr/>
        </p:nvGrpSpPr>
        <p:grpSpPr bwMode="auto">
          <a:xfrm>
            <a:off x="41275" y="2100263"/>
            <a:ext cx="4814888" cy="3784600"/>
            <a:chOff x="26" y="1323"/>
            <a:chExt cx="3033" cy="2384"/>
          </a:xfrm>
        </p:grpSpPr>
        <p:sp>
          <p:nvSpPr>
            <p:cNvPr id="25608" name="Line 4"/>
            <p:cNvSpPr>
              <a:spLocks noChangeShapeType="1"/>
            </p:cNvSpPr>
            <p:nvPr/>
          </p:nvSpPr>
          <p:spPr bwMode="auto">
            <a:xfrm>
              <a:off x="334" y="3424"/>
              <a:ext cx="2725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609" name="Line 5"/>
            <p:cNvSpPr>
              <a:spLocks noChangeShapeType="1"/>
            </p:cNvSpPr>
            <p:nvPr/>
          </p:nvSpPr>
          <p:spPr bwMode="auto">
            <a:xfrm flipV="1">
              <a:off x="334" y="1325"/>
              <a:ext cx="0" cy="2099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610" name="Line 6"/>
            <p:cNvSpPr>
              <a:spLocks noChangeShapeType="1"/>
            </p:cNvSpPr>
            <p:nvPr/>
          </p:nvSpPr>
          <p:spPr bwMode="auto">
            <a:xfrm flipV="1">
              <a:off x="1472" y="1521"/>
              <a:ext cx="0" cy="1903"/>
            </a:xfrm>
            <a:prstGeom prst="line">
              <a:avLst/>
            </a:prstGeom>
            <a:noFill/>
            <a:ln w="38100">
              <a:solidFill>
                <a:srgbClr val="99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611" name="Freeform 7"/>
            <p:cNvSpPr>
              <a:spLocks/>
            </p:cNvSpPr>
            <p:nvPr/>
          </p:nvSpPr>
          <p:spPr bwMode="auto">
            <a:xfrm>
              <a:off x="828" y="1940"/>
              <a:ext cx="1487" cy="1316"/>
            </a:xfrm>
            <a:custGeom>
              <a:avLst/>
              <a:gdLst>
                <a:gd name="T0" fmla="*/ 0 w 2980"/>
                <a:gd name="T1" fmla="*/ 0 h 1766"/>
                <a:gd name="T2" fmla="*/ 0 w 2980"/>
                <a:gd name="T3" fmla="*/ 1 h 1766"/>
                <a:gd name="T4" fmla="*/ 0 w 2980"/>
                <a:gd name="T5" fmla="*/ 1 h 1766"/>
                <a:gd name="T6" fmla="*/ 0 60000 65536"/>
                <a:gd name="T7" fmla="*/ 0 60000 65536"/>
                <a:gd name="T8" fmla="*/ 0 60000 65536"/>
                <a:gd name="T9" fmla="*/ 0 w 2980"/>
                <a:gd name="T10" fmla="*/ 0 h 1766"/>
                <a:gd name="T11" fmla="*/ 2980 w 2980"/>
                <a:gd name="T12" fmla="*/ 1766 h 17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0" h="1766">
                  <a:moveTo>
                    <a:pt x="0" y="0"/>
                  </a:moveTo>
                  <a:cubicBezTo>
                    <a:pt x="302" y="379"/>
                    <a:pt x="605" y="758"/>
                    <a:pt x="1102" y="1052"/>
                  </a:cubicBezTo>
                  <a:cubicBezTo>
                    <a:pt x="1599" y="1346"/>
                    <a:pt x="2289" y="1556"/>
                    <a:pt x="2980" y="1766"/>
                  </a:cubicBezTo>
                </a:path>
              </a:pathLst>
            </a:custGeom>
            <a:noFill/>
            <a:ln w="38100" cmpd="sng">
              <a:solidFill>
                <a:srgbClr val="99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612" name="Freeform 8"/>
            <p:cNvSpPr>
              <a:spLocks/>
            </p:cNvSpPr>
            <p:nvPr/>
          </p:nvSpPr>
          <p:spPr bwMode="auto">
            <a:xfrm>
              <a:off x="1035" y="1513"/>
              <a:ext cx="1488" cy="1316"/>
            </a:xfrm>
            <a:custGeom>
              <a:avLst/>
              <a:gdLst>
                <a:gd name="T0" fmla="*/ 0 w 2980"/>
                <a:gd name="T1" fmla="*/ 0 h 1766"/>
                <a:gd name="T2" fmla="*/ 0 w 2980"/>
                <a:gd name="T3" fmla="*/ 1 h 1766"/>
                <a:gd name="T4" fmla="*/ 0 w 2980"/>
                <a:gd name="T5" fmla="*/ 1 h 1766"/>
                <a:gd name="T6" fmla="*/ 0 60000 65536"/>
                <a:gd name="T7" fmla="*/ 0 60000 65536"/>
                <a:gd name="T8" fmla="*/ 0 60000 65536"/>
                <a:gd name="T9" fmla="*/ 0 w 2980"/>
                <a:gd name="T10" fmla="*/ 0 h 1766"/>
                <a:gd name="T11" fmla="*/ 2980 w 2980"/>
                <a:gd name="T12" fmla="*/ 1766 h 17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0" h="1766">
                  <a:moveTo>
                    <a:pt x="0" y="0"/>
                  </a:moveTo>
                  <a:cubicBezTo>
                    <a:pt x="302" y="379"/>
                    <a:pt x="605" y="758"/>
                    <a:pt x="1102" y="1052"/>
                  </a:cubicBezTo>
                  <a:cubicBezTo>
                    <a:pt x="1599" y="1346"/>
                    <a:pt x="2289" y="1556"/>
                    <a:pt x="2980" y="1766"/>
                  </a:cubicBezTo>
                </a:path>
              </a:pathLst>
            </a:custGeom>
            <a:noFill/>
            <a:ln w="38100" cmpd="sng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613" name="Line 9"/>
            <p:cNvSpPr>
              <a:spLocks noChangeShapeType="1"/>
            </p:cNvSpPr>
            <p:nvPr/>
          </p:nvSpPr>
          <p:spPr bwMode="auto">
            <a:xfrm flipH="1">
              <a:off x="334" y="2790"/>
              <a:ext cx="1138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614" name="Line 10"/>
            <p:cNvSpPr>
              <a:spLocks noChangeShapeType="1"/>
            </p:cNvSpPr>
            <p:nvPr/>
          </p:nvSpPr>
          <p:spPr bwMode="auto">
            <a:xfrm flipH="1">
              <a:off x="336" y="2194"/>
              <a:ext cx="1137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615" name="Text Box 11"/>
            <p:cNvSpPr txBox="1">
              <a:spLocks noChangeArrowheads="1"/>
            </p:cNvSpPr>
            <p:nvPr/>
          </p:nvSpPr>
          <p:spPr bwMode="auto">
            <a:xfrm>
              <a:off x="26" y="2071"/>
              <a:ext cx="392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800"/>
                <a:t>P</a:t>
              </a:r>
              <a:r>
                <a:rPr lang="pt-BR" altLang="pt-BR" sz="1800" baseline="30000"/>
                <a:t>1</a:t>
              </a:r>
              <a:r>
                <a:rPr lang="pt-BR" altLang="pt-BR" sz="1800" baseline="-25000"/>
                <a:t>H</a:t>
              </a:r>
              <a:endParaRPr lang="pt-BR" altLang="pt-BR" sz="1800"/>
            </a:p>
          </p:txBody>
        </p:sp>
        <p:sp>
          <p:nvSpPr>
            <p:cNvPr id="25616" name="Text Box 12"/>
            <p:cNvSpPr txBox="1">
              <a:spLocks noChangeArrowheads="1"/>
            </p:cNvSpPr>
            <p:nvPr/>
          </p:nvSpPr>
          <p:spPr bwMode="auto">
            <a:xfrm>
              <a:off x="28" y="2652"/>
              <a:ext cx="3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800">
                  <a:solidFill>
                    <a:srgbClr val="99FF66"/>
                  </a:solidFill>
                </a:rPr>
                <a:t>P</a:t>
              </a:r>
              <a:r>
                <a:rPr lang="pt-BR" altLang="pt-BR" sz="1800" baseline="30000">
                  <a:solidFill>
                    <a:srgbClr val="99FF66"/>
                  </a:solidFill>
                </a:rPr>
                <a:t>0</a:t>
              </a:r>
              <a:r>
                <a:rPr lang="pt-BR" altLang="pt-BR" sz="1800" baseline="-25000">
                  <a:solidFill>
                    <a:srgbClr val="99FF66"/>
                  </a:solidFill>
                </a:rPr>
                <a:t>H</a:t>
              </a:r>
              <a:endParaRPr lang="pt-BR" altLang="pt-BR" sz="1800">
                <a:solidFill>
                  <a:srgbClr val="99FF66"/>
                </a:solidFill>
              </a:endParaRPr>
            </a:p>
          </p:txBody>
        </p:sp>
        <p:sp>
          <p:nvSpPr>
            <p:cNvPr id="25617" name="Text Box 13"/>
            <p:cNvSpPr txBox="1">
              <a:spLocks noChangeArrowheads="1"/>
            </p:cNvSpPr>
            <p:nvPr/>
          </p:nvSpPr>
          <p:spPr bwMode="auto">
            <a:xfrm>
              <a:off x="85" y="1327"/>
              <a:ext cx="3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800">
                  <a:solidFill>
                    <a:srgbClr val="FFFFFF"/>
                  </a:solidFill>
                </a:rPr>
                <a:t>P</a:t>
              </a:r>
              <a:r>
                <a:rPr lang="pt-BR" altLang="pt-BR" sz="1800" baseline="-25000">
                  <a:solidFill>
                    <a:srgbClr val="FFFFFF"/>
                  </a:solidFill>
                </a:rPr>
                <a:t>H</a:t>
              </a:r>
              <a:endParaRPr lang="pt-BR" altLang="pt-BR" sz="1800">
                <a:solidFill>
                  <a:srgbClr val="FFFFFF"/>
                </a:solidFill>
              </a:endParaRPr>
            </a:p>
          </p:txBody>
        </p:sp>
        <p:sp>
          <p:nvSpPr>
            <p:cNvPr id="25618" name="Text Box 14"/>
            <p:cNvSpPr txBox="1">
              <a:spLocks noChangeArrowheads="1"/>
            </p:cNvSpPr>
            <p:nvPr/>
          </p:nvSpPr>
          <p:spPr bwMode="auto">
            <a:xfrm>
              <a:off x="1349" y="3418"/>
              <a:ext cx="29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800">
                  <a:solidFill>
                    <a:srgbClr val="99FF66"/>
                  </a:solidFill>
                </a:rPr>
                <a:t>H</a:t>
              </a:r>
              <a:r>
                <a:rPr lang="pt-BR" altLang="pt-BR" sz="1800" baseline="-25000">
                  <a:solidFill>
                    <a:srgbClr val="99FF66"/>
                  </a:solidFill>
                </a:rPr>
                <a:t>0</a:t>
              </a:r>
              <a:endParaRPr lang="pt-BR" altLang="pt-BR" sz="1800">
                <a:solidFill>
                  <a:srgbClr val="99FF66"/>
                </a:solidFill>
              </a:endParaRPr>
            </a:p>
          </p:txBody>
        </p:sp>
        <p:sp>
          <p:nvSpPr>
            <p:cNvPr id="25619" name="Text Box 15"/>
            <p:cNvSpPr txBox="1">
              <a:spLocks noChangeArrowheads="1"/>
            </p:cNvSpPr>
            <p:nvPr/>
          </p:nvSpPr>
          <p:spPr bwMode="auto">
            <a:xfrm>
              <a:off x="2308" y="3079"/>
              <a:ext cx="48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800">
                  <a:solidFill>
                    <a:srgbClr val="99FF66"/>
                  </a:solidFill>
                </a:rPr>
                <a:t>DD</a:t>
              </a:r>
              <a:r>
                <a:rPr lang="pt-BR" altLang="pt-BR" sz="1800" baseline="-25000">
                  <a:solidFill>
                    <a:srgbClr val="99FF66"/>
                  </a:solidFill>
                </a:rPr>
                <a:t>0</a:t>
              </a:r>
              <a:endParaRPr lang="pt-BR" altLang="pt-BR" sz="1800">
                <a:solidFill>
                  <a:srgbClr val="99FF66"/>
                </a:solidFill>
              </a:endParaRPr>
            </a:p>
          </p:txBody>
        </p:sp>
        <p:sp>
          <p:nvSpPr>
            <p:cNvPr id="25620" name="Text Box 16"/>
            <p:cNvSpPr txBox="1">
              <a:spLocks noChangeArrowheads="1"/>
            </p:cNvSpPr>
            <p:nvPr/>
          </p:nvSpPr>
          <p:spPr bwMode="auto">
            <a:xfrm>
              <a:off x="2512" y="2684"/>
              <a:ext cx="47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800"/>
                <a:t>DD</a:t>
              </a:r>
              <a:r>
                <a:rPr lang="pt-BR" altLang="pt-BR" sz="1800" baseline="-25000"/>
                <a:t>1</a:t>
              </a:r>
              <a:endParaRPr lang="pt-BR" altLang="pt-BR" sz="1800"/>
            </a:p>
          </p:txBody>
        </p:sp>
        <p:sp>
          <p:nvSpPr>
            <p:cNvPr id="25621" name="Text Box 17"/>
            <p:cNvSpPr txBox="1">
              <a:spLocks noChangeArrowheads="1"/>
            </p:cNvSpPr>
            <p:nvPr/>
          </p:nvSpPr>
          <p:spPr bwMode="auto">
            <a:xfrm>
              <a:off x="1455" y="1323"/>
              <a:ext cx="34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800">
                  <a:solidFill>
                    <a:srgbClr val="99FF66"/>
                  </a:solidFill>
                </a:rPr>
                <a:t>SS</a:t>
              </a:r>
            </a:p>
          </p:txBody>
        </p:sp>
        <p:sp>
          <p:nvSpPr>
            <p:cNvPr id="25622" name="Text Box 18"/>
            <p:cNvSpPr txBox="1">
              <a:spLocks noChangeArrowheads="1"/>
            </p:cNvSpPr>
            <p:nvPr/>
          </p:nvSpPr>
          <p:spPr bwMode="auto">
            <a:xfrm>
              <a:off x="1835" y="3396"/>
              <a:ext cx="104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28000"/>
                </a:lnSpc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r>
                <a:rPr lang="pt-BR" altLang="pt-BR" sz="1800">
                  <a:solidFill>
                    <a:srgbClr val="FFFFFF"/>
                  </a:solidFill>
                </a:rPr>
                <a:t>quantidade de residências</a:t>
              </a:r>
            </a:p>
          </p:txBody>
        </p:sp>
      </p:grpSp>
      <p:sp>
        <p:nvSpPr>
          <p:cNvPr id="1099795" name="Text Box 19"/>
          <p:cNvSpPr txBox="1">
            <a:spLocks noChangeArrowheads="1"/>
          </p:cNvSpPr>
          <p:nvPr/>
        </p:nvSpPr>
        <p:spPr bwMode="auto">
          <a:xfrm>
            <a:off x="4581525" y="1619250"/>
            <a:ext cx="4562475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 dirty="0" smtClean="0"/>
              <a:t>A diminuição </a:t>
            </a:r>
            <a:r>
              <a:rPr lang="pt-BR" altLang="pt-BR" sz="2800" dirty="0"/>
              <a:t>de r desloca a curva de demanda de residências para a </a:t>
            </a:r>
            <a:r>
              <a:rPr lang="pt-BR" altLang="pt-BR" sz="2800" dirty="0" smtClean="0"/>
              <a:t>direita, aumentando </a:t>
            </a:r>
            <a:r>
              <a:rPr lang="pt-BR" altLang="pt-BR" sz="2800" dirty="0"/>
              <a:t>P</a:t>
            </a:r>
            <a:r>
              <a:rPr lang="pt-BR" altLang="pt-BR" sz="2800" baseline="-25000" dirty="0"/>
              <a:t>H</a:t>
            </a:r>
            <a:r>
              <a:rPr lang="pt-BR" altLang="pt-BR" sz="2800" dirty="0"/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sz="2800" dirty="0"/>
              <a:t>Os aumentos de W e de </a:t>
            </a:r>
            <a:r>
              <a:rPr lang="pt-BR" altLang="pt-BR" sz="2800" dirty="0" err="1"/>
              <a:t>r</a:t>
            </a:r>
            <a:r>
              <a:rPr lang="pt-BR" altLang="pt-BR" sz="2800" baseline="-25000" dirty="0" err="1"/>
              <a:t>I</a:t>
            </a:r>
            <a:r>
              <a:rPr lang="pt-BR" altLang="pt-BR" sz="2800" dirty="0"/>
              <a:t> deslocam a curva de demanda de residências para a direita, aumentando P</a:t>
            </a:r>
            <a:r>
              <a:rPr lang="pt-BR" altLang="pt-BR" sz="2800" baseline="-25000" dirty="0"/>
              <a:t>H</a:t>
            </a:r>
            <a:r>
              <a:rPr lang="pt-BR" altLang="pt-BR" sz="2800" dirty="0"/>
              <a:t>.</a:t>
            </a:r>
          </a:p>
        </p:txBody>
      </p:sp>
      <p:sp>
        <p:nvSpPr>
          <p:cNvPr id="1099796" name="Line 20"/>
          <p:cNvSpPr>
            <a:spLocks noChangeShapeType="1"/>
          </p:cNvSpPr>
          <p:nvPr/>
        </p:nvSpPr>
        <p:spPr bwMode="auto">
          <a:xfrm flipV="1">
            <a:off x="7707926" y="4052644"/>
            <a:ext cx="36195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cxnSp>
        <p:nvCxnSpPr>
          <p:cNvPr id="23" name="Conector de seta reta 2"/>
          <p:cNvCxnSpPr/>
          <p:nvPr/>
        </p:nvCxnSpPr>
        <p:spPr>
          <a:xfrm flipV="1">
            <a:off x="2924175" y="4278313"/>
            <a:ext cx="246063" cy="3206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9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979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2662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2AF2F0-D927-48BC-8547-0AE9CC9B8989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49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O investimento privado em residências (p. 262)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267DC737-439E-5395-71EB-083FFE485E11}"/>
                  </a:ext>
                </a:extLst>
              </p:cNvPr>
              <p:cNvSpPr txBox="1"/>
              <p:nvPr/>
            </p:nvSpPr>
            <p:spPr>
              <a:xfrm>
                <a:off x="1027640" y="3953282"/>
                <a:ext cx="1331390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num>
                        <m:den>
                          <m: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den>
                      </m:f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pt-BR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267DC737-439E-5395-71EB-083FFE485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640" y="3953282"/>
                <a:ext cx="1331390" cy="8192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703DF218-92A9-6C90-C93D-D6C2A508B4F5}"/>
                  </a:ext>
                </a:extLst>
              </p:cNvPr>
              <p:cNvSpPr txBox="1"/>
              <p:nvPr/>
            </p:nvSpPr>
            <p:spPr>
              <a:xfrm>
                <a:off x="3704547" y="3953282"/>
                <a:ext cx="1331390" cy="8303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num>
                        <m:den>
                          <m: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sz="28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pt-BR" sz="280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e>
                          </m:acc>
                        </m:den>
                      </m:f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pt-BR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703DF218-92A9-6C90-C93D-D6C2A508B4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4547" y="3953282"/>
                <a:ext cx="1331390" cy="830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DECD4DCD-4117-45F6-CEE9-179F93B6F7E3}"/>
                  </a:ext>
                </a:extLst>
              </p:cNvPr>
              <p:cNvSpPr txBox="1"/>
              <p:nvPr/>
            </p:nvSpPr>
            <p:spPr>
              <a:xfrm>
                <a:off x="6898105" y="3953282"/>
                <a:ext cx="1331390" cy="889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num>
                        <m:den>
                          <m: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den>
                      </m:f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pt-BR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DECD4DCD-4117-45F6-CEE9-179F93B6F7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8105" y="3953282"/>
                <a:ext cx="1331390" cy="8897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43777226-D46D-A4A9-01D1-79363D7E98CE}"/>
                  </a:ext>
                </a:extLst>
              </p:cNvPr>
              <p:cNvSpPr txBox="1"/>
              <p:nvPr/>
            </p:nvSpPr>
            <p:spPr>
              <a:xfrm>
                <a:off x="3239326" y="2421800"/>
                <a:ext cx="241809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pt-BR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pt-BR" sz="28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W</m:t>
                          </m:r>
                        </m:e>
                      </m:acc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43777226-D46D-A4A9-01D1-79363D7E98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326" y="2421800"/>
                <a:ext cx="2418098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2765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0C4A7C-3A30-4A7D-B4B4-D9F6958898C1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O investimento privado em residências</a:t>
            </a:r>
          </a:p>
        </p:txBody>
      </p:sp>
      <p:sp>
        <p:nvSpPr>
          <p:cNvPr id="1101833" name="AutoShape 9"/>
          <p:cNvSpPr>
            <a:spLocks/>
          </p:cNvSpPr>
          <p:nvPr/>
        </p:nvSpPr>
        <p:spPr bwMode="auto">
          <a:xfrm rot="5400000">
            <a:off x="4343400" y="-525462"/>
            <a:ext cx="419100" cy="6343650"/>
          </a:xfrm>
          <a:prstGeom prst="rightBrace">
            <a:avLst>
              <a:gd name="adj1" fmla="val 12613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>
              <a:solidFill>
                <a:schemeClr val="tx1"/>
              </a:solidFill>
            </a:endParaRPr>
          </a:p>
        </p:txBody>
      </p:sp>
      <p:sp>
        <p:nvSpPr>
          <p:cNvPr id="1101834" name="Text Box 10"/>
          <p:cNvSpPr txBox="1">
            <a:spLocks noChangeArrowheads="1"/>
          </p:cNvSpPr>
          <p:nvPr/>
        </p:nvSpPr>
        <p:spPr bwMode="auto">
          <a:xfrm>
            <a:off x="228600" y="5295900"/>
            <a:ext cx="8686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pt-BR" altLang="pt-BR" sz="2800">
                <a:solidFill>
                  <a:srgbClr val="FFFFFF"/>
                </a:solidFill>
              </a:rPr>
              <a:t>Portanto, o investimento privado em residências aumenta quando diminui a taxa de juros, aumenta a riqueza e/ou eleva o retorno real líquido dos imóveis.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A12DDE0B-A862-FE00-B2A8-20648475F2ED}"/>
                  </a:ext>
                </a:extLst>
              </p:cNvPr>
              <p:cNvSpPr txBox="1"/>
              <p:nvPr/>
            </p:nvSpPr>
            <p:spPr>
              <a:xfrm>
                <a:off x="1000746" y="3953282"/>
                <a:ext cx="1275606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</m:num>
                        <m:den>
                          <m: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den>
                      </m:f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pt-BR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A12DDE0B-A862-FE00-B2A8-20648475F2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746" y="3953282"/>
                <a:ext cx="1275606" cy="8192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8B582C95-C387-A4EA-72FA-6A2E5C3840D4}"/>
                  </a:ext>
                </a:extLst>
              </p:cNvPr>
              <p:cNvSpPr txBox="1"/>
              <p:nvPr/>
            </p:nvSpPr>
            <p:spPr>
              <a:xfrm>
                <a:off x="3677653" y="3953282"/>
                <a:ext cx="1331390" cy="8303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8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t-BR" sz="280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</m:num>
                        <m:den>
                          <m: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̅"/>
                              <m:ctrlPr>
                                <a:rPr lang="pt-BR" sz="28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pt-BR" sz="280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e>
                          </m:acc>
                        </m:den>
                      </m:f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pt-BR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8B582C95-C387-A4EA-72FA-6A2E5C3840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653" y="3953282"/>
                <a:ext cx="1331390" cy="830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C523CBAC-2DC9-9C80-C8A2-E76F06AAEC53}"/>
                  </a:ext>
                </a:extLst>
              </p:cNvPr>
              <p:cNvSpPr txBox="1"/>
              <p:nvPr/>
            </p:nvSpPr>
            <p:spPr>
              <a:xfrm>
                <a:off x="6898105" y="3953282"/>
                <a:ext cx="1275606" cy="889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8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t-BR" sz="280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</m:num>
                        <m:den>
                          <m: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den>
                      </m:f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pt-BR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C523CBAC-2DC9-9C80-C8A2-E76F06AAEC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8105" y="3953282"/>
                <a:ext cx="1275606" cy="8897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CBCFFF25-FE16-2E8A-2908-59AAB7CF32E2}"/>
                  </a:ext>
                </a:extLst>
              </p:cNvPr>
              <p:cNvSpPr txBox="1"/>
              <p:nvPr/>
            </p:nvSpPr>
            <p:spPr>
              <a:xfrm>
                <a:off x="2197267" y="2904718"/>
                <a:ext cx="469231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32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sz="32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pt-BR" sz="32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32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sz="32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pt-BR" sz="32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pt-BR" sz="32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pt-BR" sz="32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pt-BR" sz="32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pt-BR" sz="32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W</m:t>
                          </m:r>
                        </m:e>
                      </m:acc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32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sz="32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pt-BR" sz="32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CBCFFF25-FE16-2E8A-2908-59AAB7CF3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7267" y="2904718"/>
                <a:ext cx="469231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666D9F02-14AE-72B9-3F7F-077DEEECCA83}"/>
                  </a:ext>
                </a:extLst>
              </p:cNvPr>
              <p:cNvSpPr txBox="1"/>
              <p:nvPr/>
            </p:nvSpPr>
            <p:spPr>
              <a:xfrm>
                <a:off x="1227221" y="1876654"/>
                <a:ext cx="2550694" cy="4720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666D9F02-14AE-72B9-3F7F-077DEEECCA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221" y="1876654"/>
                <a:ext cx="2550694" cy="472052"/>
              </a:xfrm>
              <a:prstGeom prst="rect">
                <a:avLst/>
              </a:prstGeom>
              <a:blipFill>
                <a:blip r:embed="rId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CC23D202-DE77-CCC6-81F7-667828E1707A}"/>
                  </a:ext>
                </a:extLst>
              </p:cNvPr>
              <p:cNvSpPr txBox="1"/>
              <p:nvPr/>
            </p:nvSpPr>
            <p:spPr>
              <a:xfrm>
                <a:off x="4030579" y="1945337"/>
                <a:ext cx="469231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pt-B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pt-BR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W</m:t>
                          </m:r>
                        </m:e>
                      </m:acc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CC23D202-DE77-CCC6-81F7-667828E170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0579" y="1945337"/>
                <a:ext cx="4692316" cy="461665"/>
              </a:xfrm>
              <a:prstGeom prst="rect">
                <a:avLst/>
              </a:prstGeom>
              <a:blipFill>
                <a:blip r:embed="rId7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01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1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01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01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1833" grpId="0" animBg="1"/>
      <p:bldP spid="1101834" grpId="0"/>
      <p:bldP spid="2" grpId="0"/>
      <p:bldP spid="3" grpId="0"/>
      <p:bldP spid="4" grpId="0"/>
      <p:bldP spid="6" grpId="0"/>
      <p:bldP spid="12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2867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573B7A-1B80-44F3-90BE-2C913276EE7A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1070082" name="Text Box 2"/>
          <p:cNvSpPr txBox="1">
            <a:spLocks noChangeArrowheads="1"/>
          </p:cNvSpPr>
          <p:nvPr/>
        </p:nvSpPr>
        <p:spPr bwMode="auto">
          <a:xfrm>
            <a:off x="476250" y="3140075"/>
            <a:ext cx="813435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Char char="•"/>
              <a:tabLst>
                <a:tab pos="1619250" algn="l"/>
              </a:tabLst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1352550" indent="-811213">
              <a:spcBef>
                <a:spcPct val="20000"/>
              </a:spcBef>
              <a:buChar char="–"/>
              <a:tabLst>
                <a:tab pos="1619250" algn="l"/>
              </a:tabLst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619250" algn="l"/>
              </a:tabLst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2800">
                <a:solidFill>
                  <a:schemeClr val="tx1"/>
                </a:solidFill>
              </a:rPr>
              <a:t>Em que:</a:t>
            </a:r>
          </a:p>
          <a:p>
            <a:pPr lvl="1" eaLnBrk="1" hangingPunct="1"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ik</a:t>
            </a:r>
            <a:r>
              <a:rPr lang="pt-BR" altLang="pt-BR" baseline="-25000">
                <a:solidFill>
                  <a:schemeClr val="tx1"/>
                </a:solidFill>
              </a:rPr>
              <a:t>b</a:t>
            </a:r>
            <a:r>
              <a:rPr lang="pt-BR" altLang="pt-BR">
                <a:solidFill>
                  <a:schemeClr val="tx1"/>
                </a:solidFill>
              </a:rPr>
              <a:t> = investimento total em capital fixo, ou investimento bruto </a:t>
            </a:r>
          </a:p>
          <a:p>
            <a:pPr lvl="1" eaLnBrk="1" hangingPunct="1"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ik</a:t>
            </a:r>
            <a:r>
              <a:rPr lang="pt-BR" altLang="pt-BR" baseline="-25000">
                <a:solidFill>
                  <a:schemeClr val="tx1"/>
                </a:solidFill>
              </a:rPr>
              <a:t>l</a:t>
            </a:r>
            <a:r>
              <a:rPr lang="pt-BR" altLang="pt-BR">
                <a:solidFill>
                  <a:schemeClr val="tx1"/>
                </a:solidFill>
              </a:rPr>
              <a:t> = investimento líquido em capital fixo </a:t>
            </a:r>
          </a:p>
          <a:p>
            <a:pPr lvl="1" eaLnBrk="1" hangingPunct="1"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ik</a:t>
            </a:r>
            <a:r>
              <a:rPr lang="pt-BR" altLang="pt-BR" baseline="-25000">
                <a:solidFill>
                  <a:schemeClr val="tx1"/>
                </a:solidFill>
              </a:rPr>
              <a:t>r</a:t>
            </a:r>
            <a:r>
              <a:rPr lang="pt-BR" altLang="pt-BR">
                <a:solidFill>
                  <a:schemeClr val="tx1"/>
                </a:solidFill>
              </a:rPr>
              <a:t> = investimento de reposição em capital fixo </a:t>
            </a:r>
          </a:p>
        </p:txBody>
      </p:sp>
      <p:sp>
        <p:nvSpPr>
          <p:cNvPr id="2867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4841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A função demanda de investimento em capital fixo (p. 263)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68894984-AA94-79C0-A3D2-4F21B939D8D9}"/>
                  </a:ext>
                </a:extLst>
              </p:cNvPr>
              <p:cNvSpPr txBox="1"/>
              <p:nvPr/>
            </p:nvSpPr>
            <p:spPr>
              <a:xfrm>
                <a:off x="1876926" y="2117080"/>
                <a:ext cx="478856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ik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lang="pt-BR" sz="24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ik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</m:sub>
                      </m:sSub>
                      <m:r>
                        <a:rPr lang="pt-BR" sz="24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ik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68894984-AA94-79C0-A3D2-4F21B939D8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926" y="2117080"/>
                <a:ext cx="4788568" cy="461665"/>
              </a:xfrm>
              <a:prstGeom prst="rect">
                <a:avLst/>
              </a:prstGeom>
              <a:blipFill>
                <a:blip r:embed="rId2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0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0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0082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1071106" name="Text Box 2"/>
          <p:cNvSpPr txBox="1">
            <a:spLocks noChangeArrowheads="1"/>
          </p:cNvSpPr>
          <p:nvPr/>
        </p:nvSpPr>
        <p:spPr bwMode="auto">
          <a:xfrm>
            <a:off x="4634646" y="4170241"/>
            <a:ext cx="4405312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Char char="•"/>
              <a:tabLst>
                <a:tab pos="1619250" algn="l"/>
              </a:tabLst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619250" algn="l"/>
              </a:tabLst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619250" algn="l"/>
              </a:tabLst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 dirty="0">
                <a:solidFill>
                  <a:schemeClr val="tx1"/>
                </a:solidFill>
              </a:rPr>
              <a:t>o investimento de reposição depende do </a:t>
            </a:r>
            <a:r>
              <a:rPr lang="pt-BR" altLang="pt-BR" sz="2400" i="1" dirty="0">
                <a:solidFill>
                  <a:schemeClr val="tx1"/>
                </a:solidFill>
              </a:rPr>
              <a:t>nível de estoque de capital.</a:t>
            </a:r>
          </a:p>
          <a:p>
            <a:pPr eaLnBrk="1" hangingPunct="1"/>
            <a:r>
              <a:rPr lang="pt-BR" altLang="pt-BR" sz="2400" i="1" dirty="0" smtClean="0">
                <a:solidFill>
                  <a:schemeClr val="tx1"/>
                </a:solidFill>
              </a:rPr>
              <a:t>Exemplo de Investimento </a:t>
            </a:r>
            <a:r>
              <a:rPr lang="pt-BR" altLang="pt-BR" sz="2400" i="1" dirty="0">
                <a:solidFill>
                  <a:schemeClr val="tx1"/>
                </a:solidFill>
              </a:rPr>
              <a:t>de reposição: reformar uma fábrica já existente.</a:t>
            </a:r>
            <a:endParaRPr lang="pt-BR" altLang="pt-BR" sz="2400" dirty="0">
              <a:solidFill>
                <a:schemeClr val="tx1"/>
              </a:solidFill>
            </a:endParaRPr>
          </a:p>
        </p:txBody>
      </p:sp>
      <p:sp>
        <p:nvSpPr>
          <p:cNvPr id="29701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4841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A função demanda de investimento em capital fixo </a:t>
            </a:r>
          </a:p>
        </p:txBody>
      </p:sp>
      <p:sp>
        <p:nvSpPr>
          <p:cNvPr id="1071111" name="Text Box 7"/>
          <p:cNvSpPr txBox="1">
            <a:spLocks noChangeArrowheads="1"/>
          </p:cNvSpPr>
          <p:nvPr/>
        </p:nvSpPr>
        <p:spPr bwMode="auto">
          <a:xfrm>
            <a:off x="153988" y="4123839"/>
            <a:ext cx="4295775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Char char="•"/>
              <a:tabLst>
                <a:tab pos="1619250" algn="l"/>
              </a:tabLst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619250" algn="l"/>
              </a:tabLst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619250" algn="l"/>
              </a:tabLst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 dirty="0">
                <a:solidFill>
                  <a:schemeClr val="tx1"/>
                </a:solidFill>
              </a:rPr>
              <a:t>o investimento líquido depende de </a:t>
            </a:r>
            <a:r>
              <a:rPr lang="pt-BR" altLang="pt-BR" sz="2400" i="1" dirty="0">
                <a:solidFill>
                  <a:schemeClr val="tx1"/>
                </a:solidFill>
              </a:rPr>
              <a:t>mudanças no nível</a:t>
            </a:r>
            <a:r>
              <a:rPr lang="pt-BR" altLang="pt-BR" sz="2400" dirty="0">
                <a:solidFill>
                  <a:schemeClr val="tx1"/>
                </a:solidFill>
              </a:rPr>
              <a:t> de equilíbrio do estoque de capital.</a:t>
            </a:r>
          </a:p>
          <a:p>
            <a:pPr eaLnBrk="1" hangingPunct="1"/>
            <a:r>
              <a:rPr lang="pt-BR" altLang="pt-BR" sz="2400" i="1" dirty="0" smtClean="0">
                <a:solidFill>
                  <a:schemeClr val="tx1"/>
                </a:solidFill>
              </a:rPr>
              <a:t>Exemplo de Investimento </a:t>
            </a:r>
            <a:r>
              <a:rPr lang="pt-BR" altLang="pt-BR" sz="2400" i="1" dirty="0">
                <a:solidFill>
                  <a:schemeClr val="tx1"/>
                </a:solidFill>
              </a:rPr>
              <a:t>líquido: fazer uma nova fábrica.</a:t>
            </a:r>
          </a:p>
        </p:txBody>
      </p:sp>
      <p:sp>
        <p:nvSpPr>
          <p:cNvPr id="1071112" name="Line 8"/>
          <p:cNvSpPr>
            <a:spLocks noChangeShapeType="1"/>
          </p:cNvSpPr>
          <p:nvPr/>
        </p:nvSpPr>
        <p:spPr bwMode="auto">
          <a:xfrm flipH="1">
            <a:off x="4229100" y="2647950"/>
            <a:ext cx="933450" cy="5334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1113" name="Line 9"/>
          <p:cNvSpPr>
            <a:spLocks noChangeShapeType="1"/>
          </p:cNvSpPr>
          <p:nvPr/>
        </p:nvSpPr>
        <p:spPr bwMode="auto">
          <a:xfrm flipH="1">
            <a:off x="1257300" y="2647950"/>
            <a:ext cx="3201988" cy="5715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BBABD990-5F58-95E6-ACE0-17022D9EDBFA}"/>
                  </a:ext>
                </a:extLst>
              </p:cNvPr>
              <p:cNvSpPr txBox="1"/>
              <p:nvPr/>
            </p:nvSpPr>
            <p:spPr>
              <a:xfrm>
                <a:off x="2177716" y="2140248"/>
                <a:ext cx="478856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</m:sub>
                      </m:sSub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BBABD990-5F58-95E6-ACE0-17022D9EDB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716" y="2140248"/>
                <a:ext cx="4788568" cy="461665"/>
              </a:xfrm>
              <a:prstGeom prst="rect">
                <a:avLst/>
              </a:prstGeom>
              <a:blipFill>
                <a:blip r:embed="rId2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E87C0C3A-C02D-2D22-D55C-E7B761D1F9F0}"/>
                  </a:ext>
                </a:extLst>
              </p:cNvPr>
              <p:cNvSpPr txBox="1"/>
              <p:nvPr/>
            </p:nvSpPr>
            <p:spPr>
              <a:xfrm>
                <a:off x="0" y="3183867"/>
                <a:ext cx="2431172" cy="4732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ik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</m:sub>
                      </m:sSub>
                      <m:r>
                        <a:rPr lang="pt-BR" sz="24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pt-BR" sz="2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E87C0C3A-C02D-2D22-D55C-E7B761D1F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183867"/>
                <a:ext cx="2431172" cy="473271"/>
              </a:xfrm>
              <a:prstGeom prst="rect">
                <a:avLst/>
              </a:prstGeom>
              <a:blipFill>
                <a:blip r:embed="rId3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C80213E3-5125-3A0C-1DA6-911D4CD77298}"/>
                  </a:ext>
                </a:extLst>
              </p:cNvPr>
              <p:cNvSpPr txBox="1"/>
              <p:nvPr/>
            </p:nvSpPr>
            <p:spPr>
              <a:xfrm>
                <a:off x="1929252" y="3129112"/>
                <a:ext cx="4788568" cy="4732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ik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pt-BR" sz="24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pt-BR" sz="24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pt-BR" sz="2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C80213E3-5125-3A0C-1DA6-911D4CD77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9252" y="3129112"/>
                <a:ext cx="4788568" cy="4732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5702573A-D53B-A0FC-299D-42AEFA3DDF65}"/>
                  </a:ext>
                </a:extLst>
              </p:cNvPr>
              <p:cNvSpPr txBox="1"/>
              <p:nvPr/>
            </p:nvSpPr>
            <p:spPr>
              <a:xfrm>
                <a:off x="3693459" y="3602383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altLang="pt-BR" dirty="0"/>
                  <a:t>Em que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pt-BR" altLang="pt-BR" dirty="0"/>
                  <a:t>=taxa de depreciação</a:t>
                </a:r>
                <a:r>
                  <a:rPr lang="pt-BR" altLang="pt-BR" sz="2400" dirty="0">
                    <a:solidFill>
                      <a:schemeClr val="tx1"/>
                    </a:solidFill>
                  </a:rPr>
                  <a:t> </a:t>
                </a:r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5702573A-D53B-A0FC-299D-42AEFA3DDF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3459" y="3602383"/>
                <a:ext cx="4876800" cy="461665"/>
              </a:xfrm>
              <a:prstGeom prst="rect">
                <a:avLst/>
              </a:prstGeom>
              <a:blipFill>
                <a:blip r:embed="rId5"/>
                <a:stretch>
                  <a:fillRect l="-2000" t="-9211" b="-302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1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1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71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71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71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71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71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71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71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71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71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71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1112" grpId="0" animBg="1"/>
      <p:bldP spid="1071113" grpId="0" animBg="1"/>
      <p:bldP spid="2" grpId="0"/>
      <p:bldP spid="3" grpId="0"/>
      <p:bldP spid="4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3072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E31CAB-D7B6-4AD6-A1EA-ED6CC006FBDC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82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O investimento no modelo IS/LM (p. 269 e 270)</a:t>
            </a:r>
          </a:p>
        </p:txBody>
      </p:sp>
      <p:sp>
        <p:nvSpPr>
          <p:cNvPr id="1073155" name="Text Box 3"/>
          <p:cNvSpPr txBox="1">
            <a:spLocks noChangeArrowheads="1"/>
          </p:cNvSpPr>
          <p:nvPr/>
        </p:nvSpPr>
        <p:spPr bwMode="auto">
          <a:xfrm>
            <a:off x="285750" y="1544638"/>
            <a:ext cx="8858250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Char char="•"/>
              <a:tabLst>
                <a:tab pos="1619250" algn="l"/>
              </a:tabLst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619250" algn="l"/>
              </a:tabLst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619250" algn="l"/>
              </a:tabLst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>
                <a:solidFill>
                  <a:srgbClr val="FFFFFF"/>
                </a:solidFill>
              </a:rPr>
              <a:t>Para um modelo dinâmico, tem-se a expressão </a:t>
            </a:r>
          </a:p>
          <a:p>
            <a:pPr eaLnBrk="1" hangingPunct="1">
              <a:buFontTx/>
              <a:buNone/>
            </a:pPr>
            <a:r>
              <a:rPr lang="pt-BR" altLang="pt-BR" sz="2800">
                <a:solidFill>
                  <a:srgbClr val="FFFFFF"/>
                </a:solidFill>
              </a:rPr>
              <a:t>	ik</a:t>
            </a:r>
            <a:r>
              <a:rPr lang="pt-BR" altLang="pt-BR" sz="2800" baseline="-25000">
                <a:solidFill>
                  <a:srgbClr val="FFFFFF"/>
                </a:solidFill>
              </a:rPr>
              <a:t>b</a:t>
            </a:r>
            <a:r>
              <a:rPr lang="pt-BR" altLang="pt-BR" sz="2800">
                <a:solidFill>
                  <a:srgbClr val="FFFFFF"/>
                </a:solidFill>
              </a:rPr>
              <a:t> = </a:t>
            </a:r>
            <a:r>
              <a:rPr lang="pt-BR" altLang="pt-BR" sz="2800">
                <a:solidFill>
                  <a:srgbClr val="FFFFFF"/>
                </a:solidFill>
                <a:sym typeface="Symbol" panose="05050102010706020507" pitchFamily="18" charset="2"/>
              </a:rPr>
              <a:t></a:t>
            </a:r>
            <a:r>
              <a:rPr lang="pt-BR" altLang="pt-BR" sz="2800">
                <a:solidFill>
                  <a:srgbClr val="FFFFFF"/>
                </a:solidFill>
              </a:rPr>
              <a:t>K</a:t>
            </a:r>
            <a:r>
              <a:rPr lang="pt-BR" altLang="pt-BR" sz="2800" baseline="30000">
                <a:solidFill>
                  <a:srgbClr val="FFFFFF"/>
                </a:solidFill>
              </a:rPr>
              <a:t>E</a:t>
            </a:r>
            <a:r>
              <a:rPr lang="pt-BR" altLang="pt-BR" sz="2800">
                <a:solidFill>
                  <a:srgbClr val="FFFFFF"/>
                </a:solidFill>
              </a:rPr>
              <a:t>(y, CU, P) + </a:t>
            </a:r>
            <a:r>
              <a:rPr lang="pt-BR" altLang="pt-BR" sz="2800">
                <a:solidFill>
                  <a:srgbClr val="FFFFFF"/>
                </a:solidFill>
                <a:sym typeface="Symbol" panose="05050102010706020507" pitchFamily="18" charset="2"/>
              </a:rPr>
              <a:t></a:t>
            </a:r>
            <a:r>
              <a:rPr lang="pt-BR" altLang="pt-BR" sz="2800">
                <a:solidFill>
                  <a:srgbClr val="FFFFFF"/>
                </a:solidFill>
              </a:rPr>
              <a:t> </a:t>
            </a:r>
            <a:r>
              <a:rPr lang="pt-BR" altLang="pt-BR" sz="2800">
                <a:solidFill>
                  <a:srgbClr val="FFFFFF"/>
                </a:solidFill>
                <a:sym typeface="Symbol" panose="05050102010706020507" pitchFamily="18" charset="2"/>
              </a:rPr>
              <a:t></a:t>
            </a:r>
            <a:r>
              <a:rPr lang="pt-BR" altLang="pt-BR" sz="2800">
                <a:solidFill>
                  <a:srgbClr val="FFFFFF"/>
                </a:solidFill>
              </a:rPr>
              <a:t> K</a:t>
            </a:r>
            <a:r>
              <a:rPr lang="pt-BR" altLang="pt-BR" sz="2800" baseline="30000">
                <a:solidFill>
                  <a:srgbClr val="FFFFFF"/>
                </a:solidFill>
              </a:rPr>
              <a:t>E</a:t>
            </a:r>
            <a:r>
              <a:rPr lang="pt-BR" altLang="pt-BR" sz="2800">
                <a:solidFill>
                  <a:srgbClr val="FFFFFF"/>
                </a:solidFill>
              </a:rPr>
              <a:t>  para o investimento.</a:t>
            </a:r>
          </a:p>
          <a:p>
            <a:pPr eaLnBrk="1" hangingPunct="1"/>
            <a:r>
              <a:rPr lang="pt-BR" altLang="pt-BR" sz="2800"/>
              <a:t>Para um modelo estático tem-se:</a:t>
            </a:r>
          </a:p>
          <a:p>
            <a:pPr algn="ctr" eaLnBrk="1" hangingPunct="1">
              <a:buFontTx/>
              <a:buNone/>
            </a:pPr>
            <a:r>
              <a:rPr lang="pt-BR" altLang="pt-BR" sz="2800"/>
              <a:t>ik = ik(y, r)</a:t>
            </a:r>
          </a:p>
          <a:p>
            <a:pPr eaLnBrk="1" hangingPunct="1"/>
            <a:r>
              <a:rPr lang="pt-BR" altLang="pt-BR" sz="2800"/>
              <a:t>A equação do investimento em estoques planejados é:</a:t>
            </a:r>
          </a:p>
          <a:p>
            <a:pPr algn="ctr" eaLnBrk="1" hangingPunct="1">
              <a:buFontTx/>
              <a:buNone/>
            </a:pPr>
            <a:r>
              <a:rPr lang="pt-BR" altLang="pt-BR" sz="2800"/>
              <a:t>i</a:t>
            </a:r>
            <a:r>
              <a:rPr lang="pt-BR" altLang="pt-BR" sz="2800" baseline="-25000"/>
              <a:t>E</a:t>
            </a:r>
            <a:r>
              <a:rPr lang="pt-BR" altLang="pt-BR" sz="2800"/>
              <a:t> = i</a:t>
            </a:r>
            <a:r>
              <a:rPr lang="pt-BR" altLang="pt-BR" sz="2800" baseline="-25000"/>
              <a:t>E</a:t>
            </a:r>
            <a:r>
              <a:rPr lang="pt-BR" altLang="pt-BR" sz="2800"/>
              <a:t>(y, r) </a:t>
            </a:r>
          </a:p>
          <a:p>
            <a:pPr eaLnBrk="1" hangingPunct="1"/>
            <a:r>
              <a:rPr lang="pt-BR" altLang="pt-BR" sz="2800"/>
              <a:t>A equação de investimento em residências é:</a:t>
            </a:r>
          </a:p>
          <a:p>
            <a:pPr algn="ctr" eaLnBrk="1" hangingPunct="1">
              <a:buFontTx/>
              <a:buNone/>
            </a:pPr>
            <a:r>
              <a:rPr lang="pt-BR" altLang="pt-BR" sz="2800"/>
              <a:t>i</a:t>
            </a:r>
            <a:r>
              <a:rPr lang="pt-BR" altLang="pt-BR" sz="2800" baseline="-25000"/>
              <a:t>R</a:t>
            </a:r>
            <a:r>
              <a:rPr lang="pt-BR" altLang="pt-BR" sz="2800"/>
              <a:t> = i</a:t>
            </a:r>
            <a:r>
              <a:rPr lang="pt-BR" altLang="pt-BR" sz="2800" baseline="-25000"/>
              <a:t>R</a:t>
            </a:r>
            <a:r>
              <a:rPr lang="pt-BR" altLang="pt-BR" sz="2800"/>
              <a:t>(r, W, r</a:t>
            </a:r>
            <a:r>
              <a:rPr lang="pt-BR" altLang="pt-BR" sz="2800" baseline="-25000"/>
              <a:t>I</a:t>
            </a:r>
            <a:r>
              <a:rPr lang="pt-BR" altLang="pt-BR" sz="2800"/>
              <a:t>) </a:t>
            </a:r>
          </a:p>
        </p:txBody>
      </p:sp>
      <p:sp>
        <p:nvSpPr>
          <p:cNvPr id="1073156" name="Line 4"/>
          <p:cNvSpPr>
            <a:spLocks noChangeShapeType="1"/>
          </p:cNvSpPr>
          <p:nvPr/>
        </p:nvSpPr>
        <p:spPr bwMode="auto">
          <a:xfrm flipV="1">
            <a:off x="4953000" y="5637213"/>
            <a:ext cx="40005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7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7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07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07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07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07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07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073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315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3174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7270AC-6F49-4A70-94C5-EB333AA6F8F6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3600"/>
              <a:t>O investimento no modelo IS/LM (p. 269)</a:t>
            </a:r>
          </a:p>
        </p:txBody>
      </p:sp>
      <p:sp>
        <p:nvSpPr>
          <p:cNvPr id="1074179" name="Text Box 3"/>
          <p:cNvSpPr txBox="1">
            <a:spLocks noChangeArrowheads="1"/>
          </p:cNvSpPr>
          <p:nvPr/>
        </p:nvSpPr>
        <p:spPr bwMode="auto">
          <a:xfrm>
            <a:off x="2266950" y="1544638"/>
            <a:ext cx="3028950" cy="154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Char char="•"/>
              <a:tabLst>
                <a:tab pos="1619250" algn="l"/>
              </a:tabLst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619250" algn="l"/>
              </a:tabLst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619250" algn="l"/>
              </a:tabLst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2800">
                <a:solidFill>
                  <a:srgbClr val="FFFFFF"/>
                </a:solidFill>
              </a:rPr>
              <a:t>ik = ik(y, r) </a:t>
            </a:r>
          </a:p>
          <a:p>
            <a:pPr eaLnBrk="1" hangingPunct="1">
              <a:buFontTx/>
              <a:buNone/>
            </a:pPr>
            <a:r>
              <a:rPr lang="pt-BR" altLang="pt-BR" sz="2800">
                <a:solidFill>
                  <a:srgbClr val="FFFFFF"/>
                </a:solidFill>
              </a:rPr>
              <a:t>i</a:t>
            </a:r>
            <a:r>
              <a:rPr lang="pt-BR" altLang="pt-BR" sz="2800" baseline="-25000">
                <a:solidFill>
                  <a:srgbClr val="FFFFFF"/>
                </a:solidFill>
              </a:rPr>
              <a:t>E</a:t>
            </a:r>
            <a:r>
              <a:rPr lang="pt-BR" altLang="pt-BR" sz="2800">
                <a:solidFill>
                  <a:srgbClr val="FFFFFF"/>
                </a:solidFill>
              </a:rPr>
              <a:t> = i</a:t>
            </a:r>
            <a:r>
              <a:rPr lang="pt-BR" altLang="pt-BR" sz="2800" baseline="-25000">
                <a:solidFill>
                  <a:srgbClr val="FFFFFF"/>
                </a:solidFill>
              </a:rPr>
              <a:t>E</a:t>
            </a:r>
            <a:r>
              <a:rPr lang="pt-BR" altLang="pt-BR" sz="2800">
                <a:solidFill>
                  <a:srgbClr val="FFFFFF"/>
                </a:solidFill>
              </a:rPr>
              <a:t>(y, r) </a:t>
            </a:r>
          </a:p>
          <a:p>
            <a:pPr eaLnBrk="1" hangingPunct="1">
              <a:buFontTx/>
              <a:buNone/>
            </a:pPr>
            <a:r>
              <a:rPr lang="pt-BR" altLang="pt-BR" sz="2800">
                <a:solidFill>
                  <a:srgbClr val="FFFFFF"/>
                </a:solidFill>
              </a:rPr>
              <a:t>i</a:t>
            </a:r>
            <a:r>
              <a:rPr lang="pt-BR" altLang="pt-BR" sz="2800" baseline="-25000">
                <a:solidFill>
                  <a:srgbClr val="FFFFFF"/>
                </a:solidFill>
              </a:rPr>
              <a:t>R</a:t>
            </a:r>
            <a:r>
              <a:rPr lang="pt-BR" altLang="pt-BR" sz="2800">
                <a:solidFill>
                  <a:srgbClr val="FFFFFF"/>
                </a:solidFill>
              </a:rPr>
              <a:t> = i</a:t>
            </a:r>
            <a:r>
              <a:rPr lang="pt-BR" altLang="pt-BR" sz="2800" baseline="-25000">
                <a:solidFill>
                  <a:srgbClr val="FFFFFF"/>
                </a:solidFill>
              </a:rPr>
              <a:t>R</a:t>
            </a:r>
            <a:r>
              <a:rPr lang="pt-BR" altLang="pt-BR" sz="2800">
                <a:solidFill>
                  <a:srgbClr val="FFFFFF"/>
                </a:solidFill>
              </a:rPr>
              <a:t>(r, W, r</a:t>
            </a:r>
            <a:r>
              <a:rPr lang="pt-BR" altLang="pt-BR" sz="2800" baseline="-25000">
                <a:solidFill>
                  <a:srgbClr val="FFFFFF"/>
                </a:solidFill>
              </a:rPr>
              <a:t>I</a:t>
            </a:r>
            <a:r>
              <a:rPr lang="pt-BR" altLang="pt-BR" sz="2800">
                <a:solidFill>
                  <a:srgbClr val="FFFFFF"/>
                </a:solidFill>
              </a:rPr>
              <a:t>) </a:t>
            </a:r>
          </a:p>
        </p:txBody>
      </p:sp>
      <p:sp>
        <p:nvSpPr>
          <p:cNvPr id="1074180" name="Line 4"/>
          <p:cNvSpPr>
            <a:spLocks noChangeShapeType="1"/>
          </p:cNvSpPr>
          <p:nvPr/>
        </p:nvSpPr>
        <p:spPr bwMode="auto">
          <a:xfrm flipV="1">
            <a:off x="3657600" y="2646363"/>
            <a:ext cx="40005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4181" name="Text Box 5"/>
          <p:cNvSpPr txBox="1">
            <a:spLocks noChangeArrowheads="1"/>
          </p:cNvSpPr>
          <p:nvPr/>
        </p:nvSpPr>
        <p:spPr bwMode="auto">
          <a:xfrm>
            <a:off x="5035550" y="2103438"/>
            <a:ext cx="3028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Char char="•"/>
              <a:tabLst>
                <a:tab pos="1619250" algn="l"/>
              </a:tabLst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619250" algn="l"/>
              </a:tabLst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619250" algn="l"/>
              </a:tabLst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192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2800" dirty="0">
                <a:solidFill>
                  <a:srgbClr val="FFFFFF"/>
                </a:solidFill>
              </a:rPr>
              <a:t>i = i(y, r, W, </a:t>
            </a:r>
            <a:r>
              <a:rPr lang="pt-BR" altLang="pt-BR" sz="2800" dirty="0" err="1">
                <a:solidFill>
                  <a:srgbClr val="FFFFFF"/>
                </a:solidFill>
              </a:rPr>
              <a:t>r</a:t>
            </a:r>
            <a:r>
              <a:rPr lang="pt-BR" altLang="pt-BR" sz="2800" baseline="-25000" dirty="0" err="1">
                <a:solidFill>
                  <a:srgbClr val="FFFFFF"/>
                </a:solidFill>
              </a:rPr>
              <a:t>I</a:t>
            </a:r>
            <a:r>
              <a:rPr lang="pt-BR" altLang="pt-BR" sz="2800" dirty="0">
                <a:solidFill>
                  <a:srgbClr val="FFFFFF"/>
                </a:solidFill>
              </a:rPr>
              <a:t>) </a:t>
            </a:r>
          </a:p>
        </p:txBody>
      </p:sp>
      <p:sp>
        <p:nvSpPr>
          <p:cNvPr id="1074182" name="Line 6"/>
          <p:cNvSpPr>
            <a:spLocks noChangeShapeType="1"/>
          </p:cNvSpPr>
          <p:nvPr/>
        </p:nvSpPr>
        <p:spPr bwMode="auto">
          <a:xfrm flipV="1">
            <a:off x="6426200" y="2176463"/>
            <a:ext cx="40005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4183" name="AutoShape 7"/>
          <p:cNvSpPr>
            <a:spLocks/>
          </p:cNvSpPr>
          <p:nvPr/>
        </p:nvSpPr>
        <p:spPr bwMode="auto">
          <a:xfrm>
            <a:off x="4514850" y="1600200"/>
            <a:ext cx="381000" cy="1562100"/>
          </a:xfrm>
          <a:prstGeom prst="rightBrace">
            <a:avLst>
              <a:gd name="adj1" fmla="val 34167"/>
              <a:gd name="adj2" fmla="val 50000"/>
            </a:avLst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>
              <a:solidFill>
                <a:schemeClr val="tx1"/>
              </a:solidFill>
            </a:endParaRPr>
          </a:p>
        </p:txBody>
      </p:sp>
      <p:sp>
        <p:nvSpPr>
          <p:cNvPr id="1074184" name="Rectangle 8"/>
          <p:cNvSpPr>
            <a:spLocks noChangeArrowheads="1"/>
          </p:cNvSpPr>
          <p:nvPr/>
        </p:nvSpPr>
        <p:spPr bwMode="auto">
          <a:xfrm>
            <a:off x="228600" y="3621088"/>
            <a:ext cx="8662988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2800" dirty="0"/>
              <a:t>Considere que a riqueza (W</a:t>
            </a:r>
            <a:r>
              <a:rPr lang="pt-BR" altLang="pt-BR" sz="2800" dirty="0">
                <a:cs typeface="Times New Roman" panose="02020603050405020304" pitchFamily="18" charset="0"/>
              </a:rPr>
              <a:t>) e a taxa de retorno líquida sobre os imóveis (</a:t>
            </a:r>
            <a:r>
              <a:rPr lang="pt-BR" altLang="pt-BR" sz="2800" dirty="0" err="1">
                <a:cs typeface="Times New Roman" panose="02020603050405020304" pitchFamily="18" charset="0"/>
              </a:rPr>
              <a:t>r</a:t>
            </a:r>
            <a:r>
              <a:rPr lang="pt-BR" altLang="pt-BR" sz="2800" baseline="-30000" dirty="0" err="1">
                <a:cs typeface="Times New Roman" panose="02020603050405020304" pitchFamily="18" charset="0"/>
              </a:rPr>
              <a:t>I</a:t>
            </a:r>
            <a:r>
              <a:rPr lang="pt-BR" altLang="pt-BR" sz="2800" dirty="0">
                <a:cs typeface="Times New Roman" panose="02020603050405020304" pitchFamily="18" charset="0"/>
              </a:rPr>
              <a:t>) sejam constantes. Logo:</a:t>
            </a:r>
            <a:endParaRPr lang="pt-BR" altLang="pt-BR" sz="2800" dirty="0"/>
          </a:p>
          <a:p>
            <a:pPr algn="ctr" eaLnBrk="1" hangingPunct="1">
              <a:spcBef>
                <a:spcPct val="40000"/>
              </a:spcBef>
              <a:spcAft>
                <a:spcPct val="20000"/>
              </a:spcAft>
              <a:buFontTx/>
              <a:buNone/>
            </a:pPr>
            <a:r>
              <a:rPr lang="pt-BR" altLang="pt-BR" sz="2800" dirty="0">
                <a:cs typeface="Times New Roman" panose="02020603050405020304" pitchFamily="18" charset="0"/>
              </a:rPr>
              <a:t>i = i (y, r)</a:t>
            </a:r>
          </a:p>
          <a:p>
            <a:pPr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cs typeface="Times New Roman" panose="02020603050405020304" pitchFamily="18" charset="0"/>
              </a:rPr>
              <a:t>		Sendo </a:t>
            </a:r>
          </a:p>
        </p:txBody>
      </p:sp>
      <p:sp>
        <p:nvSpPr>
          <p:cNvPr id="1074186" name="Line 10"/>
          <p:cNvSpPr>
            <a:spLocks noChangeShapeType="1"/>
          </p:cNvSpPr>
          <p:nvPr/>
        </p:nvSpPr>
        <p:spPr bwMode="auto">
          <a:xfrm flipV="1">
            <a:off x="4375150" y="3706813"/>
            <a:ext cx="40005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A27820D9-FC67-2042-0419-81FBC0EEA64E}"/>
                  </a:ext>
                </a:extLst>
              </p:cNvPr>
              <p:cNvSpPr txBox="1"/>
              <p:nvPr/>
            </p:nvSpPr>
            <p:spPr>
              <a:xfrm>
                <a:off x="1933909" y="5788912"/>
                <a:ext cx="4692316" cy="857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num>
                        <m:den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den>
                      </m:f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A27820D9-FC67-2042-0419-81FBC0EEA6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909" y="5788912"/>
                <a:ext cx="4692316" cy="8579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4E7E50AA-E163-0A2A-4CCD-DF17188D2063}"/>
                  </a:ext>
                </a:extLst>
              </p:cNvPr>
              <p:cNvSpPr txBox="1"/>
              <p:nvPr/>
            </p:nvSpPr>
            <p:spPr>
              <a:xfrm>
                <a:off x="3754530" y="5852328"/>
                <a:ext cx="4692316" cy="7945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f>
                        <m:f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num>
                        <m:den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den>
                      </m:f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4E7E50AA-E163-0A2A-4CCD-DF17188D2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530" y="5852328"/>
                <a:ext cx="4692316" cy="7945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7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7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7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07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74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074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74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74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79" grpId="0" build="p"/>
      <p:bldP spid="1074181" grpId="0" build="p"/>
      <p:bldP spid="1074183" grpId="0" animBg="1"/>
      <p:bldP spid="1074184" grpId="0"/>
      <p:bldP spid="1074186" grpId="0" animBg="1"/>
      <p:bldP spid="2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3277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7C5C8D-9729-42B5-92E2-E29FBF53D4F2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O investimento no modelo IS/LM</a:t>
            </a:r>
          </a:p>
        </p:txBody>
      </p:sp>
      <p:sp>
        <p:nvSpPr>
          <p:cNvPr id="1075203" name="Rectangle 3"/>
          <p:cNvSpPr>
            <a:spLocks noChangeArrowheads="1"/>
          </p:cNvSpPr>
          <p:nvPr/>
        </p:nvSpPr>
        <p:spPr bwMode="auto">
          <a:xfrm>
            <a:off x="222250" y="1611313"/>
            <a:ext cx="8662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pt-BR" altLang="pt-BR" sz="2800">
                <a:solidFill>
                  <a:srgbClr val="FFFFFF"/>
                </a:solidFill>
                <a:cs typeface="Times New Roman" panose="02020603050405020304" pitchFamily="18" charset="0"/>
              </a:rPr>
              <a:t>i = i (y, r)     </a:t>
            </a:r>
            <a:r>
              <a:rPr lang="pt-BR" altLang="pt-BR" sz="2800">
                <a:solidFill>
                  <a:srgbClr val="FFFFFF"/>
                </a:solidFill>
              </a:rPr>
              <a:t> fórmula geral para a função investimento </a:t>
            </a:r>
          </a:p>
        </p:txBody>
      </p:sp>
      <p:sp>
        <p:nvSpPr>
          <p:cNvPr id="1075204" name="Rectangle 4"/>
          <p:cNvSpPr>
            <a:spLocks noChangeArrowheads="1"/>
          </p:cNvSpPr>
          <p:nvPr/>
        </p:nvSpPr>
        <p:spPr bwMode="auto">
          <a:xfrm>
            <a:off x="128587" y="2227295"/>
            <a:ext cx="8886825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990600" indent="-449263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2600" dirty="0"/>
              <a:t>Uma versão específica para a função investimento pode ser (ver o último parágrafo da p. 269):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600" b="1" dirty="0"/>
              <a:t>i = b</a:t>
            </a:r>
            <a:r>
              <a:rPr lang="pt-BR" altLang="pt-BR" sz="2600" b="1" baseline="-25000" dirty="0"/>
              <a:t>0</a:t>
            </a:r>
            <a:r>
              <a:rPr lang="pt-BR" altLang="pt-BR" sz="2600" b="1" dirty="0"/>
              <a:t> + b</a:t>
            </a:r>
            <a:r>
              <a:rPr lang="pt-BR" altLang="pt-BR" sz="2600" b="1" baseline="-25000" dirty="0"/>
              <a:t>1</a:t>
            </a:r>
            <a:r>
              <a:rPr lang="pt-BR" altLang="pt-BR" sz="2600" b="1" dirty="0">
                <a:sym typeface="Symbol" panose="05050102010706020507" pitchFamily="18" charset="2"/>
              </a:rPr>
              <a:t></a:t>
            </a:r>
            <a:r>
              <a:rPr lang="pt-BR" altLang="pt-BR" sz="2600" b="1" dirty="0"/>
              <a:t>r + b</a:t>
            </a:r>
            <a:r>
              <a:rPr lang="pt-BR" altLang="pt-BR" sz="2600" b="1" baseline="-25000" dirty="0">
                <a:sym typeface="Symbol" panose="05050102010706020507" pitchFamily="18" charset="2"/>
              </a:rPr>
              <a:t>2</a:t>
            </a:r>
            <a:r>
              <a:rPr lang="pt-BR" altLang="pt-BR" sz="2600" b="1" dirty="0">
                <a:sym typeface="Symbol" panose="05050102010706020507" pitchFamily="18" charset="2"/>
              </a:rPr>
              <a:t></a:t>
            </a:r>
            <a:r>
              <a:rPr lang="pt-BR" altLang="pt-BR" sz="2600" b="1" dirty="0"/>
              <a:t>y,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600" dirty="0"/>
              <a:t>	</a:t>
            </a:r>
            <a:r>
              <a:rPr lang="pt-BR" altLang="pt-BR" sz="2600" dirty="0">
                <a:solidFill>
                  <a:schemeClr val="tx1"/>
                </a:solidFill>
              </a:rPr>
              <a:t>em que: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pt-BR" altLang="pt-BR" sz="2600" dirty="0">
                <a:solidFill>
                  <a:schemeClr val="tx1"/>
                </a:solidFill>
              </a:rPr>
              <a:t>b</a:t>
            </a:r>
            <a:r>
              <a:rPr lang="pt-BR" altLang="pt-BR" sz="26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pt-BR" altLang="pt-BR" sz="2600" dirty="0">
                <a:solidFill>
                  <a:schemeClr val="tx1"/>
                </a:solidFill>
                <a:sym typeface="Symbol" panose="05050102010706020507" pitchFamily="18" charset="2"/>
              </a:rPr>
              <a:t> é a sensibilidade do investimento a variações da taxa de juros (b</a:t>
            </a:r>
            <a:r>
              <a:rPr lang="pt-BR" altLang="pt-BR" sz="26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pt-BR" altLang="pt-BR" sz="2600" dirty="0">
                <a:solidFill>
                  <a:schemeClr val="tx1"/>
                </a:solidFill>
                <a:sym typeface="Symbol" panose="05050102010706020507" pitchFamily="18" charset="2"/>
              </a:rPr>
              <a:t> &lt; 0)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pt-BR" altLang="pt-BR" sz="2600" dirty="0">
                <a:solidFill>
                  <a:schemeClr val="tx1"/>
                </a:solidFill>
                <a:sym typeface="Symbol" panose="05050102010706020507" pitchFamily="18" charset="2"/>
              </a:rPr>
              <a:t>b</a:t>
            </a:r>
            <a:r>
              <a:rPr lang="pt-BR" altLang="pt-BR" sz="26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pt-BR" altLang="pt-BR" sz="2600" dirty="0">
                <a:solidFill>
                  <a:schemeClr val="tx1"/>
                </a:solidFill>
                <a:sym typeface="Symbol" panose="05050102010706020507" pitchFamily="18" charset="2"/>
              </a:rPr>
              <a:t> é a sensibilidade do investimento a variações da renda (b</a:t>
            </a:r>
            <a:r>
              <a:rPr lang="pt-BR" altLang="pt-BR" sz="26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pt-BR" altLang="pt-BR" sz="2600" dirty="0">
                <a:solidFill>
                  <a:schemeClr val="tx1"/>
                </a:solidFill>
                <a:sym typeface="Symbol" panose="05050102010706020507" pitchFamily="18" charset="2"/>
              </a:rPr>
              <a:t> &gt; 0)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pt-BR" altLang="pt-BR" sz="2600" dirty="0">
                <a:solidFill>
                  <a:schemeClr val="tx1"/>
                </a:solidFill>
                <a:sym typeface="Symbol" panose="05050102010706020507" pitchFamily="18" charset="2"/>
              </a:rPr>
              <a:t>b</a:t>
            </a:r>
            <a:r>
              <a:rPr lang="pt-BR" altLang="pt-BR" sz="26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0</a:t>
            </a:r>
            <a:r>
              <a:rPr lang="pt-BR" altLang="pt-BR" sz="2600" dirty="0">
                <a:solidFill>
                  <a:schemeClr val="tx1"/>
                </a:solidFill>
                <a:sym typeface="Symbol" panose="05050102010706020507" pitchFamily="18" charset="2"/>
              </a:rPr>
              <a:t> mede os efeitos das expectativas de lucros nas decisões de </a:t>
            </a:r>
            <a:r>
              <a:rPr lang="pt-BR" altLang="pt-BR" sz="2600" dirty="0" smtClean="0">
                <a:solidFill>
                  <a:schemeClr val="tx1"/>
                </a:solidFill>
                <a:sym typeface="Symbol" panose="05050102010706020507" pitchFamily="18" charset="2"/>
              </a:rPr>
              <a:t>investimento. Os pós-</a:t>
            </a:r>
            <a:r>
              <a:rPr lang="pt-BR" altLang="pt-BR" sz="26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keynesianos</a:t>
            </a:r>
            <a:r>
              <a:rPr lang="pt-BR" altLang="pt-BR" sz="2600" dirty="0" smtClean="0">
                <a:solidFill>
                  <a:schemeClr val="tx1"/>
                </a:solidFill>
                <a:sym typeface="Symbol" panose="05050102010706020507" pitchFamily="18" charset="2"/>
              </a:rPr>
              <a:t> chamam muita a atenção para o b</a:t>
            </a:r>
            <a:r>
              <a:rPr lang="pt-BR" altLang="pt-BR" sz="2600" baseline="-25000" dirty="0" smtClean="0">
                <a:solidFill>
                  <a:schemeClr val="tx1"/>
                </a:solidFill>
                <a:sym typeface="Symbol" panose="05050102010706020507" pitchFamily="18" charset="2"/>
              </a:rPr>
              <a:t>0</a:t>
            </a:r>
            <a:r>
              <a:rPr lang="pt-BR" altLang="pt-BR" sz="2600" dirty="0" smtClean="0">
                <a:solidFill>
                  <a:schemeClr val="tx1"/>
                </a:solidFill>
                <a:sym typeface="Symbol" panose="05050102010706020507" pitchFamily="18" charset="2"/>
              </a:rPr>
              <a:t>. </a:t>
            </a:r>
            <a:endParaRPr lang="pt-BR" altLang="pt-BR" sz="260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7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75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75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075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075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075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075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0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3379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0B9568-1827-49DF-A222-29798AAB5195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O investimento no modelo IS/LM</a:t>
            </a:r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222250" y="1230313"/>
            <a:ext cx="8662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pt-BR" altLang="pt-BR" sz="2800">
                <a:solidFill>
                  <a:srgbClr val="FFFFFF"/>
                </a:solidFill>
                <a:cs typeface="Times New Roman" panose="02020603050405020304" pitchFamily="18" charset="0"/>
              </a:rPr>
              <a:t>i = i (y, r)     </a:t>
            </a:r>
            <a:r>
              <a:rPr lang="pt-BR" altLang="pt-BR" sz="2800">
                <a:solidFill>
                  <a:srgbClr val="FFFFFF"/>
                </a:solidFill>
              </a:rPr>
              <a:t> fórmula geral para a função investimento </a:t>
            </a:r>
          </a:p>
        </p:txBody>
      </p:sp>
      <p:sp>
        <p:nvSpPr>
          <p:cNvPr id="1076228" name="Rectangle 4"/>
          <p:cNvSpPr>
            <a:spLocks noChangeArrowheads="1"/>
          </p:cNvSpPr>
          <p:nvPr/>
        </p:nvSpPr>
        <p:spPr bwMode="auto">
          <a:xfrm>
            <a:off x="257175" y="5343525"/>
            <a:ext cx="85820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pt-BR" altLang="pt-BR" sz="2800"/>
              <a:t>A expressão i = i(y, r) torna a curva IS menos inclinada em relação à que se obteve quando i = i(r).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69875" y="1862138"/>
            <a:ext cx="8582025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pt-BR" altLang="pt-BR" sz="2600"/>
              <a:t>A expressão acima mostra que o investimento depende positivamente da renda (y) e negativamente da taxa de juros (r). Pode-se, assim, definir uma iso-investimento (p. 272), que é uma curva positivamente inclinada no plano cartesiano y </a:t>
            </a:r>
            <a:r>
              <a:rPr lang="pt-BR" altLang="pt-BR" sz="2600" i="1"/>
              <a:t>versus</a:t>
            </a:r>
            <a:r>
              <a:rPr lang="pt-BR" altLang="pt-BR" sz="2600"/>
              <a:t> r que mostra o mesmo valor do investimento. Em um plano cartesiano y </a:t>
            </a:r>
            <a:r>
              <a:rPr lang="pt-BR" altLang="pt-BR" sz="2600" i="1"/>
              <a:t>versus</a:t>
            </a:r>
            <a:r>
              <a:rPr lang="pt-BR" altLang="pt-BR" sz="2600"/>
              <a:t> r, uma iso-investimento à direita de outra mostra maior nível de investimento. Por que?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6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6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717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584774-A50B-4593-BDC8-62562732A685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3738"/>
            <a:ext cx="8229600" cy="863600"/>
          </a:xfrm>
        </p:spPr>
        <p:txBody>
          <a:bodyPr/>
          <a:lstStyle/>
          <a:p>
            <a:pPr eaLnBrk="1" hangingPunct="1"/>
            <a:r>
              <a:rPr lang="pt-BR" altLang="pt-BR" sz="3000">
                <a:solidFill>
                  <a:schemeClr val="tx1"/>
                </a:solidFill>
              </a:rPr>
              <a:t>Uma equação síntese para a função consumo e seus impactos no modelo IS/LM – capítulo 10, página 249 e 250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2057400"/>
            <a:ext cx="8280400" cy="45386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altLang="pt-BR" sz="2600"/>
              <a:t>Até o capítulo 8, o consumo foi considerado em função da renda disponível, </a:t>
            </a:r>
            <a:r>
              <a:rPr lang="pt-BR" altLang="pt-BR" sz="2600">
                <a:solidFill>
                  <a:schemeClr val="tx1"/>
                </a:solidFill>
              </a:rPr>
              <a:t>yd = y – t(y)</a:t>
            </a:r>
            <a:r>
              <a:rPr lang="pt-BR" altLang="pt-BR" sz="260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sz="2600"/>
              <a:t>O capítulo 10 revê as formulações mais sofisticadas da função consumo, nas quais o consumo do setor privado também depende dos valores reais de ativos possuídos pelo setor privado (a = A/P) e da disponibilidade de crédito ao consumidor (CR).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sz="2600"/>
              <a:t>A riqueza do setor privado é colocada na forma de moeda (M) e de ativos (A).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sz="2600"/>
              <a:t>A = K + B, em que K = valor do estoque das ações, B = valor dos títulos do governo em posse do setor privado (p. 251).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3481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876BE7-66C1-49C1-AF75-C0CE78BDD8B0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3600"/>
              <a:t>O investimento no modelo IS/LM (p. 270)</a:t>
            </a:r>
          </a:p>
        </p:txBody>
      </p:sp>
      <p:sp>
        <p:nvSpPr>
          <p:cNvPr id="1077251" name="Line 3"/>
          <p:cNvSpPr>
            <a:spLocks noChangeShapeType="1"/>
          </p:cNvSpPr>
          <p:nvPr/>
        </p:nvSpPr>
        <p:spPr bwMode="auto">
          <a:xfrm>
            <a:off x="1435100" y="3983038"/>
            <a:ext cx="6084888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52" name="Line 4"/>
          <p:cNvSpPr>
            <a:spLocks noChangeShapeType="1"/>
          </p:cNvSpPr>
          <p:nvPr/>
        </p:nvSpPr>
        <p:spPr bwMode="auto">
          <a:xfrm flipV="1">
            <a:off x="4554538" y="1406525"/>
            <a:ext cx="0" cy="506095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53" name="Line 5"/>
          <p:cNvSpPr>
            <a:spLocks noChangeShapeType="1"/>
          </p:cNvSpPr>
          <p:nvPr/>
        </p:nvSpPr>
        <p:spPr bwMode="auto">
          <a:xfrm flipH="1">
            <a:off x="2900363" y="3983038"/>
            <a:ext cx="1654175" cy="1857375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54" name="Freeform 6"/>
          <p:cNvSpPr>
            <a:spLocks/>
          </p:cNvSpPr>
          <p:nvPr/>
        </p:nvSpPr>
        <p:spPr bwMode="auto">
          <a:xfrm>
            <a:off x="2251075" y="1708150"/>
            <a:ext cx="1531938" cy="1882775"/>
          </a:xfrm>
          <a:custGeom>
            <a:avLst/>
            <a:gdLst>
              <a:gd name="T0" fmla="*/ 2147483646 w 1810"/>
              <a:gd name="T1" fmla="*/ 0 h 1902"/>
              <a:gd name="T2" fmla="*/ 2147483646 w 1810"/>
              <a:gd name="T3" fmla="*/ 2147483646 h 1902"/>
              <a:gd name="T4" fmla="*/ 0 w 1810"/>
              <a:gd name="T5" fmla="*/ 2147483646 h 1902"/>
              <a:gd name="T6" fmla="*/ 0 60000 65536"/>
              <a:gd name="T7" fmla="*/ 0 60000 65536"/>
              <a:gd name="T8" fmla="*/ 0 60000 65536"/>
              <a:gd name="T9" fmla="*/ 0 w 1810"/>
              <a:gd name="T10" fmla="*/ 0 h 1902"/>
              <a:gd name="T11" fmla="*/ 1810 w 1810"/>
              <a:gd name="T12" fmla="*/ 1902 h 1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0" h="1902">
                <a:moveTo>
                  <a:pt x="1810" y="0"/>
                </a:moveTo>
                <a:cubicBezTo>
                  <a:pt x="1783" y="403"/>
                  <a:pt x="1756" y="806"/>
                  <a:pt x="1454" y="1123"/>
                </a:cubicBezTo>
                <a:cubicBezTo>
                  <a:pt x="1152" y="1440"/>
                  <a:pt x="576" y="1671"/>
                  <a:pt x="0" y="1902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55" name="Line 7"/>
          <p:cNvSpPr>
            <a:spLocks noChangeShapeType="1"/>
          </p:cNvSpPr>
          <p:nvPr/>
        </p:nvSpPr>
        <p:spPr bwMode="auto">
          <a:xfrm flipV="1">
            <a:off x="4200525" y="1601788"/>
            <a:ext cx="0" cy="2381250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56" name="Line 8"/>
          <p:cNvSpPr>
            <a:spLocks noChangeShapeType="1"/>
          </p:cNvSpPr>
          <p:nvPr/>
        </p:nvSpPr>
        <p:spPr bwMode="auto">
          <a:xfrm>
            <a:off x="4567238" y="3983038"/>
            <a:ext cx="2449512" cy="1465262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57" name="Text Box 9"/>
          <p:cNvSpPr txBox="1">
            <a:spLocks noChangeArrowheads="1"/>
          </p:cNvSpPr>
          <p:nvPr/>
        </p:nvSpPr>
        <p:spPr bwMode="auto">
          <a:xfrm>
            <a:off x="1392238" y="3995738"/>
            <a:ext cx="70485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FFFF"/>
                </a:solidFill>
              </a:rPr>
              <a:t>i+g</a:t>
            </a:r>
          </a:p>
        </p:txBody>
      </p:sp>
      <p:sp>
        <p:nvSpPr>
          <p:cNvPr id="1077258" name="Text Box 10"/>
          <p:cNvSpPr txBox="1">
            <a:spLocks noChangeArrowheads="1"/>
          </p:cNvSpPr>
          <p:nvPr/>
        </p:nvSpPr>
        <p:spPr bwMode="auto">
          <a:xfrm>
            <a:off x="1358900" y="3168650"/>
            <a:ext cx="12319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i(y</a:t>
            </a:r>
            <a:r>
              <a:rPr lang="pt-BR" altLang="pt-BR" sz="2000" baseline="-25000"/>
              <a:t>1</a:t>
            </a:r>
            <a:r>
              <a:rPr lang="pt-BR" altLang="pt-BR" sz="2000"/>
              <a:t>)+g</a:t>
            </a:r>
          </a:p>
        </p:txBody>
      </p:sp>
      <p:sp>
        <p:nvSpPr>
          <p:cNvPr id="1077259" name="Text Box 11"/>
          <p:cNvSpPr txBox="1">
            <a:spLocks noChangeArrowheads="1"/>
          </p:cNvSpPr>
          <p:nvPr/>
        </p:nvSpPr>
        <p:spPr bwMode="auto">
          <a:xfrm>
            <a:off x="3995738" y="3890963"/>
            <a:ext cx="379412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g</a:t>
            </a:r>
          </a:p>
        </p:txBody>
      </p:sp>
      <p:sp>
        <p:nvSpPr>
          <p:cNvPr id="1077260" name="Text Box 12"/>
          <p:cNvSpPr txBox="1">
            <a:spLocks noChangeArrowheads="1"/>
          </p:cNvSpPr>
          <p:nvPr/>
        </p:nvSpPr>
        <p:spPr bwMode="auto">
          <a:xfrm>
            <a:off x="2171700" y="5761038"/>
            <a:ext cx="136207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i+g = s+t</a:t>
            </a:r>
          </a:p>
        </p:txBody>
      </p:sp>
      <p:sp>
        <p:nvSpPr>
          <p:cNvPr id="1077261" name="Text Box 13"/>
          <p:cNvSpPr txBox="1">
            <a:spLocks noChangeArrowheads="1"/>
          </p:cNvSpPr>
          <p:nvPr/>
        </p:nvSpPr>
        <p:spPr bwMode="auto">
          <a:xfrm>
            <a:off x="4548188" y="6142038"/>
            <a:ext cx="70326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FFFF"/>
                </a:solidFill>
              </a:rPr>
              <a:t>s+t</a:t>
            </a:r>
          </a:p>
        </p:txBody>
      </p:sp>
      <p:sp>
        <p:nvSpPr>
          <p:cNvPr id="1077262" name="Text Box 14"/>
          <p:cNvSpPr txBox="1">
            <a:spLocks noChangeArrowheads="1"/>
          </p:cNvSpPr>
          <p:nvPr/>
        </p:nvSpPr>
        <p:spPr bwMode="auto">
          <a:xfrm>
            <a:off x="6884988" y="5357813"/>
            <a:ext cx="760412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s+t</a:t>
            </a:r>
          </a:p>
        </p:txBody>
      </p:sp>
      <p:sp>
        <p:nvSpPr>
          <p:cNvPr id="1077263" name="Text Box 15"/>
          <p:cNvSpPr txBox="1">
            <a:spLocks noChangeArrowheads="1"/>
          </p:cNvSpPr>
          <p:nvPr/>
        </p:nvSpPr>
        <p:spPr bwMode="auto">
          <a:xfrm>
            <a:off x="7177088" y="3975100"/>
            <a:ext cx="5365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1077264" name="Text Box 16"/>
          <p:cNvSpPr txBox="1">
            <a:spLocks noChangeArrowheads="1"/>
          </p:cNvSpPr>
          <p:nvPr/>
        </p:nvSpPr>
        <p:spPr bwMode="auto">
          <a:xfrm>
            <a:off x="5287963" y="3946525"/>
            <a:ext cx="4699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y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endParaRPr lang="pt-BR" altLang="pt-BR" sz="2000">
              <a:solidFill>
                <a:srgbClr val="99FF66"/>
              </a:solidFill>
            </a:endParaRPr>
          </a:p>
        </p:txBody>
      </p:sp>
      <p:sp>
        <p:nvSpPr>
          <p:cNvPr id="1077265" name="Text Box 17"/>
          <p:cNvSpPr txBox="1">
            <a:spLocks noChangeArrowheads="1"/>
          </p:cNvSpPr>
          <p:nvPr/>
        </p:nvSpPr>
        <p:spPr bwMode="auto">
          <a:xfrm>
            <a:off x="6462713" y="3922713"/>
            <a:ext cx="468312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y</a:t>
            </a:r>
            <a:r>
              <a:rPr lang="pt-BR" altLang="pt-BR" sz="2000" baseline="-25000"/>
              <a:t>1</a:t>
            </a:r>
            <a:endParaRPr lang="pt-BR" altLang="pt-BR" sz="2000"/>
          </a:p>
        </p:txBody>
      </p:sp>
      <p:sp>
        <p:nvSpPr>
          <p:cNvPr id="1077266" name="Text Box 18"/>
          <p:cNvSpPr txBox="1">
            <a:spLocks noChangeArrowheads="1"/>
          </p:cNvSpPr>
          <p:nvPr/>
        </p:nvSpPr>
        <p:spPr bwMode="auto">
          <a:xfrm>
            <a:off x="4251325" y="2006600"/>
            <a:ext cx="4683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r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endParaRPr lang="pt-BR" altLang="pt-BR" sz="2000">
              <a:solidFill>
                <a:srgbClr val="99FF66"/>
              </a:solidFill>
            </a:endParaRPr>
          </a:p>
        </p:txBody>
      </p:sp>
      <p:sp>
        <p:nvSpPr>
          <p:cNvPr id="1077267" name="Text Box 19"/>
          <p:cNvSpPr txBox="1">
            <a:spLocks noChangeArrowheads="1"/>
          </p:cNvSpPr>
          <p:nvPr/>
        </p:nvSpPr>
        <p:spPr bwMode="auto">
          <a:xfrm>
            <a:off x="4267200" y="2425700"/>
            <a:ext cx="4699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r</a:t>
            </a:r>
            <a:r>
              <a:rPr lang="pt-BR" altLang="pt-BR" sz="2000" baseline="-25000"/>
              <a:t>1</a:t>
            </a:r>
            <a:endParaRPr lang="pt-BR" altLang="pt-BR" sz="2000"/>
          </a:p>
        </p:txBody>
      </p:sp>
      <p:sp>
        <p:nvSpPr>
          <p:cNvPr id="1077268" name="Text Box 20"/>
          <p:cNvSpPr txBox="1">
            <a:spLocks noChangeArrowheads="1"/>
          </p:cNvSpPr>
          <p:nvPr/>
        </p:nvSpPr>
        <p:spPr bwMode="auto">
          <a:xfrm>
            <a:off x="4279900" y="1439863"/>
            <a:ext cx="4683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FFFF"/>
                </a:solidFill>
              </a:rPr>
              <a:t>r</a:t>
            </a:r>
          </a:p>
        </p:txBody>
      </p:sp>
      <p:sp>
        <p:nvSpPr>
          <p:cNvPr id="1077269" name="Text Box 21"/>
          <p:cNvSpPr txBox="1">
            <a:spLocks noChangeArrowheads="1"/>
          </p:cNvSpPr>
          <p:nvPr/>
        </p:nvSpPr>
        <p:spPr bwMode="auto">
          <a:xfrm>
            <a:off x="4137025" y="4297363"/>
            <a:ext cx="503238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45º</a:t>
            </a:r>
          </a:p>
        </p:txBody>
      </p:sp>
      <p:sp>
        <p:nvSpPr>
          <p:cNvPr id="1077270" name="Arc 22"/>
          <p:cNvSpPr>
            <a:spLocks/>
          </p:cNvSpPr>
          <p:nvPr/>
        </p:nvSpPr>
        <p:spPr bwMode="auto">
          <a:xfrm flipH="1" flipV="1">
            <a:off x="4365625" y="4192588"/>
            <a:ext cx="188913" cy="1397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71" name="Freeform 23"/>
          <p:cNvSpPr>
            <a:spLocks/>
          </p:cNvSpPr>
          <p:nvPr/>
        </p:nvSpPr>
        <p:spPr bwMode="auto">
          <a:xfrm>
            <a:off x="2541588" y="1816100"/>
            <a:ext cx="1533525" cy="1882775"/>
          </a:xfrm>
          <a:custGeom>
            <a:avLst/>
            <a:gdLst>
              <a:gd name="T0" fmla="*/ 2147483646 w 1810"/>
              <a:gd name="T1" fmla="*/ 0 h 1902"/>
              <a:gd name="T2" fmla="*/ 2147483646 w 1810"/>
              <a:gd name="T3" fmla="*/ 2147483646 h 1902"/>
              <a:gd name="T4" fmla="*/ 0 w 1810"/>
              <a:gd name="T5" fmla="*/ 2147483646 h 1902"/>
              <a:gd name="T6" fmla="*/ 0 60000 65536"/>
              <a:gd name="T7" fmla="*/ 0 60000 65536"/>
              <a:gd name="T8" fmla="*/ 0 60000 65536"/>
              <a:gd name="T9" fmla="*/ 0 w 1810"/>
              <a:gd name="T10" fmla="*/ 0 h 1902"/>
              <a:gd name="T11" fmla="*/ 1810 w 1810"/>
              <a:gd name="T12" fmla="*/ 1902 h 1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0" h="1902">
                <a:moveTo>
                  <a:pt x="1810" y="0"/>
                </a:moveTo>
                <a:cubicBezTo>
                  <a:pt x="1783" y="403"/>
                  <a:pt x="1756" y="806"/>
                  <a:pt x="1454" y="1123"/>
                </a:cubicBezTo>
                <a:cubicBezTo>
                  <a:pt x="1152" y="1440"/>
                  <a:pt x="576" y="1671"/>
                  <a:pt x="0" y="1902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72" name="Text Box 24"/>
          <p:cNvSpPr txBox="1">
            <a:spLocks noChangeArrowheads="1"/>
          </p:cNvSpPr>
          <p:nvPr/>
        </p:nvSpPr>
        <p:spPr bwMode="auto">
          <a:xfrm>
            <a:off x="2027238" y="3584575"/>
            <a:ext cx="11350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i(y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r>
              <a:rPr lang="pt-BR" altLang="pt-BR" sz="2000">
                <a:solidFill>
                  <a:srgbClr val="99FF66"/>
                </a:solidFill>
              </a:rPr>
              <a:t>)+g</a:t>
            </a:r>
          </a:p>
        </p:txBody>
      </p:sp>
      <p:sp>
        <p:nvSpPr>
          <p:cNvPr id="1077273" name="Line 25"/>
          <p:cNvSpPr>
            <a:spLocks noChangeShapeType="1"/>
          </p:cNvSpPr>
          <p:nvPr/>
        </p:nvSpPr>
        <p:spPr bwMode="auto">
          <a:xfrm>
            <a:off x="5005388" y="2141538"/>
            <a:ext cx="2268537" cy="9683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74" name="Line 26"/>
          <p:cNvSpPr>
            <a:spLocks noChangeShapeType="1"/>
          </p:cNvSpPr>
          <p:nvPr/>
        </p:nvSpPr>
        <p:spPr bwMode="auto">
          <a:xfrm>
            <a:off x="5033963" y="1933575"/>
            <a:ext cx="1790700" cy="1474788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75" name="Line 27"/>
          <p:cNvSpPr>
            <a:spLocks noChangeShapeType="1"/>
          </p:cNvSpPr>
          <p:nvPr/>
        </p:nvSpPr>
        <p:spPr bwMode="auto">
          <a:xfrm flipH="1">
            <a:off x="3509963" y="3168650"/>
            <a:ext cx="3021012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76" name="Text Box 28"/>
          <p:cNvSpPr txBox="1">
            <a:spLocks noChangeArrowheads="1"/>
          </p:cNvSpPr>
          <p:nvPr/>
        </p:nvSpPr>
        <p:spPr bwMode="auto">
          <a:xfrm>
            <a:off x="4246563" y="2792413"/>
            <a:ext cx="46990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2"/>
                </a:solidFill>
              </a:rPr>
              <a:t>r</a:t>
            </a:r>
            <a:r>
              <a:rPr lang="pt-BR" altLang="pt-BR" sz="2000" baseline="-25000">
                <a:solidFill>
                  <a:schemeClr val="tx2"/>
                </a:solidFill>
              </a:rPr>
              <a:t>2</a:t>
            </a:r>
            <a:endParaRPr lang="pt-BR" altLang="pt-BR" sz="2000">
              <a:solidFill>
                <a:schemeClr val="tx2"/>
              </a:solidFill>
            </a:endParaRPr>
          </a:p>
        </p:txBody>
      </p:sp>
      <p:sp>
        <p:nvSpPr>
          <p:cNvPr id="1077277" name="Line 29"/>
          <p:cNvSpPr>
            <a:spLocks noChangeShapeType="1"/>
          </p:cNvSpPr>
          <p:nvPr/>
        </p:nvSpPr>
        <p:spPr bwMode="auto">
          <a:xfrm>
            <a:off x="5619750" y="3981450"/>
            <a:ext cx="0" cy="62865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78" name="Line 30"/>
          <p:cNvSpPr>
            <a:spLocks noChangeShapeType="1"/>
          </p:cNvSpPr>
          <p:nvPr/>
        </p:nvSpPr>
        <p:spPr bwMode="auto">
          <a:xfrm flipH="1">
            <a:off x="4019550" y="4610100"/>
            <a:ext cx="1600200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79" name="Line 31"/>
          <p:cNvSpPr>
            <a:spLocks noChangeShapeType="1"/>
          </p:cNvSpPr>
          <p:nvPr/>
        </p:nvSpPr>
        <p:spPr bwMode="auto">
          <a:xfrm flipV="1">
            <a:off x="4019550" y="2400300"/>
            <a:ext cx="0" cy="220980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80" name="Line 32"/>
          <p:cNvSpPr>
            <a:spLocks noChangeShapeType="1"/>
          </p:cNvSpPr>
          <p:nvPr/>
        </p:nvSpPr>
        <p:spPr bwMode="auto">
          <a:xfrm>
            <a:off x="4019550" y="2381250"/>
            <a:ext cx="554038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81" name="Line 33"/>
          <p:cNvSpPr>
            <a:spLocks noChangeShapeType="1"/>
          </p:cNvSpPr>
          <p:nvPr/>
        </p:nvSpPr>
        <p:spPr bwMode="auto">
          <a:xfrm flipV="1">
            <a:off x="5619750" y="2381250"/>
            <a:ext cx="0" cy="160020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82" name="Line 34"/>
          <p:cNvSpPr>
            <a:spLocks noChangeShapeType="1"/>
          </p:cNvSpPr>
          <p:nvPr/>
        </p:nvSpPr>
        <p:spPr bwMode="auto">
          <a:xfrm flipV="1">
            <a:off x="4573588" y="2379663"/>
            <a:ext cx="1046162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83" name="Line 35"/>
          <p:cNvSpPr>
            <a:spLocks noChangeShapeType="1"/>
          </p:cNvSpPr>
          <p:nvPr/>
        </p:nvSpPr>
        <p:spPr bwMode="auto">
          <a:xfrm>
            <a:off x="6534150" y="3981450"/>
            <a:ext cx="0" cy="116205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84" name="Line 36"/>
          <p:cNvSpPr>
            <a:spLocks noChangeShapeType="1"/>
          </p:cNvSpPr>
          <p:nvPr/>
        </p:nvSpPr>
        <p:spPr bwMode="auto">
          <a:xfrm flipH="1">
            <a:off x="3505200" y="5143500"/>
            <a:ext cx="3028950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85" name="Line 37"/>
          <p:cNvSpPr>
            <a:spLocks noChangeShapeType="1"/>
          </p:cNvSpPr>
          <p:nvPr/>
        </p:nvSpPr>
        <p:spPr bwMode="auto">
          <a:xfrm flipV="1">
            <a:off x="3505200" y="2781300"/>
            <a:ext cx="0" cy="236220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86" name="Line 38"/>
          <p:cNvSpPr>
            <a:spLocks noChangeShapeType="1"/>
          </p:cNvSpPr>
          <p:nvPr/>
        </p:nvSpPr>
        <p:spPr bwMode="auto">
          <a:xfrm flipV="1">
            <a:off x="3505200" y="2798763"/>
            <a:ext cx="1068388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87" name="Line 39"/>
          <p:cNvSpPr>
            <a:spLocks noChangeShapeType="1"/>
          </p:cNvSpPr>
          <p:nvPr/>
        </p:nvSpPr>
        <p:spPr bwMode="auto">
          <a:xfrm flipV="1">
            <a:off x="6534150" y="2798763"/>
            <a:ext cx="0" cy="1177925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88" name="Line 40"/>
          <p:cNvSpPr>
            <a:spLocks noChangeShapeType="1"/>
          </p:cNvSpPr>
          <p:nvPr/>
        </p:nvSpPr>
        <p:spPr bwMode="auto">
          <a:xfrm>
            <a:off x="4573588" y="2798763"/>
            <a:ext cx="1960562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77289" name="Text Box 41"/>
          <p:cNvSpPr txBox="1">
            <a:spLocks noChangeArrowheads="1"/>
          </p:cNvSpPr>
          <p:nvPr/>
        </p:nvSpPr>
        <p:spPr bwMode="auto">
          <a:xfrm>
            <a:off x="7102475" y="2984500"/>
            <a:ext cx="9445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i(y, r)</a:t>
            </a:r>
          </a:p>
        </p:txBody>
      </p:sp>
      <p:sp>
        <p:nvSpPr>
          <p:cNvPr id="1077290" name="Text Box 42"/>
          <p:cNvSpPr txBox="1">
            <a:spLocks noChangeArrowheads="1"/>
          </p:cNvSpPr>
          <p:nvPr/>
        </p:nvSpPr>
        <p:spPr bwMode="auto">
          <a:xfrm>
            <a:off x="6772275" y="3270250"/>
            <a:ext cx="52387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9900"/>
                </a:solidFill>
              </a:rPr>
              <a:t>i(r)</a:t>
            </a:r>
          </a:p>
        </p:txBody>
      </p:sp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5581650" y="2028825"/>
            <a:ext cx="282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6515100" y="2424113"/>
            <a:ext cx="331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6202363" y="3241675"/>
            <a:ext cx="269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chemeClr val="tx1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07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77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107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7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7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7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7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07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7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7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7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77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77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07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7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107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77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77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107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1000"/>
                                        <p:tgtEl>
                                          <p:spTgt spid="1077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107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07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77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77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1077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107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077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077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077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1077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07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1000"/>
                                        <p:tgtEl>
                                          <p:spTgt spid="107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1000"/>
                                        <p:tgtEl>
                                          <p:spTgt spid="107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1000"/>
                                        <p:tgtEl>
                                          <p:spTgt spid="107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07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077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077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1000"/>
                                        <p:tgtEl>
                                          <p:spTgt spid="107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107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6" dur="1000"/>
                                        <p:tgtEl>
                                          <p:spTgt spid="107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107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1000"/>
                                        <p:tgtEl>
                                          <p:spTgt spid="107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077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077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107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2" dur="1000"/>
                                        <p:tgtEl>
                                          <p:spTgt spid="107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7257" grpId="0"/>
      <p:bldP spid="1077258" grpId="0"/>
      <p:bldP spid="1077259" grpId="0"/>
      <p:bldP spid="1077260" grpId="0"/>
      <p:bldP spid="1077261" grpId="0"/>
      <p:bldP spid="1077262" grpId="0"/>
      <p:bldP spid="1077264" grpId="0"/>
      <p:bldP spid="1077265" grpId="0"/>
      <p:bldP spid="1077266" grpId="0"/>
      <p:bldP spid="1077267" grpId="0"/>
      <p:bldP spid="1077268" grpId="0"/>
      <p:bldP spid="1077269" grpId="0"/>
      <p:bldP spid="1077272" grpId="0"/>
      <p:bldP spid="1077276" grpId="0"/>
      <p:bldP spid="1077289" grpId="0"/>
      <p:bldP spid="1077290" grpId="0"/>
      <p:bldP spid="2" grpId="0"/>
      <p:bldP spid="3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3584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9A07BB-D69A-43A1-A2B0-1FF34803CDDD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O investimento no modelo IS/LM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925" y="1597025"/>
            <a:ext cx="5783263" cy="4478338"/>
            <a:chOff x="22" y="1006"/>
            <a:chExt cx="3643" cy="2821"/>
          </a:xfrm>
        </p:grpSpPr>
        <p:sp>
          <p:nvSpPr>
            <p:cNvPr id="35847" name="Line 4"/>
            <p:cNvSpPr>
              <a:spLocks noChangeShapeType="1"/>
            </p:cNvSpPr>
            <p:nvPr/>
          </p:nvSpPr>
          <p:spPr bwMode="auto">
            <a:xfrm>
              <a:off x="139" y="2424"/>
              <a:ext cx="3245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48" name="Line 5"/>
            <p:cNvSpPr>
              <a:spLocks noChangeShapeType="1"/>
            </p:cNvSpPr>
            <p:nvPr/>
          </p:nvSpPr>
          <p:spPr bwMode="auto">
            <a:xfrm flipV="1">
              <a:off x="1802" y="1006"/>
              <a:ext cx="0" cy="278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49" name="Line 6"/>
            <p:cNvSpPr>
              <a:spLocks noChangeShapeType="1"/>
            </p:cNvSpPr>
            <p:nvPr/>
          </p:nvSpPr>
          <p:spPr bwMode="auto">
            <a:xfrm flipH="1">
              <a:off x="920" y="2424"/>
              <a:ext cx="882" cy="1022"/>
            </a:xfrm>
            <a:prstGeom prst="line">
              <a:avLst/>
            </a:prstGeom>
            <a:noFill/>
            <a:ln w="38100">
              <a:solidFill>
                <a:srgbClr val="99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50" name="Freeform 7"/>
            <p:cNvSpPr>
              <a:spLocks/>
            </p:cNvSpPr>
            <p:nvPr/>
          </p:nvSpPr>
          <p:spPr bwMode="auto">
            <a:xfrm>
              <a:off x="574" y="1172"/>
              <a:ext cx="817" cy="1036"/>
            </a:xfrm>
            <a:custGeom>
              <a:avLst/>
              <a:gdLst>
                <a:gd name="T0" fmla="*/ 0 w 1810"/>
                <a:gd name="T1" fmla="*/ 0 h 1902"/>
                <a:gd name="T2" fmla="*/ 0 w 1810"/>
                <a:gd name="T3" fmla="*/ 1 h 1902"/>
                <a:gd name="T4" fmla="*/ 0 w 1810"/>
                <a:gd name="T5" fmla="*/ 1 h 1902"/>
                <a:gd name="T6" fmla="*/ 0 60000 65536"/>
                <a:gd name="T7" fmla="*/ 0 60000 65536"/>
                <a:gd name="T8" fmla="*/ 0 60000 65536"/>
                <a:gd name="T9" fmla="*/ 0 w 1810"/>
                <a:gd name="T10" fmla="*/ 0 h 1902"/>
                <a:gd name="T11" fmla="*/ 1810 w 1810"/>
                <a:gd name="T12" fmla="*/ 1902 h 19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0" h="1902">
                  <a:moveTo>
                    <a:pt x="1810" y="0"/>
                  </a:moveTo>
                  <a:cubicBezTo>
                    <a:pt x="1783" y="403"/>
                    <a:pt x="1756" y="806"/>
                    <a:pt x="1454" y="1123"/>
                  </a:cubicBezTo>
                  <a:cubicBezTo>
                    <a:pt x="1152" y="1440"/>
                    <a:pt x="576" y="1671"/>
                    <a:pt x="0" y="1902"/>
                  </a:cubicBezTo>
                </a:path>
              </a:pathLst>
            </a:custGeom>
            <a:noFill/>
            <a:ln w="38100" cmpd="sng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51" name="Line 8"/>
            <p:cNvSpPr>
              <a:spLocks noChangeShapeType="1"/>
            </p:cNvSpPr>
            <p:nvPr/>
          </p:nvSpPr>
          <p:spPr bwMode="auto">
            <a:xfrm flipV="1">
              <a:off x="1614" y="1113"/>
              <a:ext cx="0" cy="1311"/>
            </a:xfrm>
            <a:prstGeom prst="line">
              <a:avLst/>
            </a:prstGeom>
            <a:noFill/>
            <a:ln w="38100">
              <a:solidFill>
                <a:srgbClr val="99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52" name="Line 9"/>
            <p:cNvSpPr>
              <a:spLocks noChangeShapeType="1"/>
            </p:cNvSpPr>
            <p:nvPr/>
          </p:nvSpPr>
          <p:spPr bwMode="auto">
            <a:xfrm>
              <a:off x="1809" y="2424"/>
              <a:ext cx="1307" cy="806"/>
            </a:xfrm>
            <a:prstGeom prst="line">
              <a:avLst/>
            </a:prstGeom>
            <a:noFill/>
            <a:ln w="38100">
              <a:solidFill>
                <a:srgbClr val="99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53" name="Text Box 10"/>
            <p:cNvSpPr txBox="1">
              <a:spLocks noChangeArrowheads="1"/>
            </p:cNvSpPr>
            <p:nvPr/>
          </p:nvSpPr>
          <p:spPr bwMode="auto">
            <a:xfrm>
              <a:off x="116" y="2431"/>
              <a:ext cx="37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>
                  <a:solidFill>
                    <a:srgbClr val="FFFFFF"/>
                  </a:solidFill>
                </a:rPr>
                <a:t>i+g</a:t>
              </a:r>
            </a:p>
          </p:txBody>
        </p:sp>
        <p:sp>
          <p:nvSpPr>
            <p:cNvPr id="35854" name="Text Box 11"/>
            <p:cNvSpPr txBox="1">
              <a:spLocks noChangeArrowheads="1"/>
            </p:cNvSpPr>
            <p:nvPr/>
          </p:nvSpPr>
          <p:spPr bwMode="auto">
            <a:xfrm>
              <a:off x="22" y="1976"/>
              <a:ext cx="713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/>
                <a:t>i(y</a:t>
              </a:r>
              <a:r>
                <a:rPr lang="pt-BR" altLang="pt-BR" sz="2000" baseline="-25000"/>
                <a:t>1</a:t>
              </a:r>
              <a:r>
                <a:rPr lang="pt-BR" altLang="pt-BR" sz="2000"/>
                <a:t>)+g</a:t>
              </a:r>
            </a:p>
          </p:txBody>
        </p:sp>
        <p:sp>
          <p:nvSpPr>
            <p:cNvPr id="35855" name="Text Box 12"/>
            <p:cNvSpPr txBox="1">
              <a:spLocks noChangeArrowheads="1"/>
            </p:cNvSpPr>
            <p:nvPr/>
          </p:nvSpPr>
          <p:spPr bwMode="auto">
            <a:xfrm>
              <a:off x="1504" y="2373"/>
              <a:ext cx="20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>
                  <a:solidFill>
                    <a:srgbClr val="99FF66"/>
                  </a:solidFill>
                </a:rPr>
                <a:t>g</a:t>
              </a:r>
            </a:p>
          </p:txBody>
        </p:sp>
        <p:sp>
          <p:nvSpPr>
            <p:cNvPr id="35856" name="Text Box 13"/>
            <p:cNvSpPr txBox="1">
              <a:spLocks noChangeArrowheads="1"/>
            </p:cNvSpPr>
            <p:nvPr/>
          </p:nvSpPr>
          <p:spPr bwMode="auto">
            <a:xfrm>
              <a:off x="396" y="3402"/>
              <a:ext cx="86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>
                  <a:solidFill>
                    <a:srgbClr val="99FF66"/>
                  </a:solidFill>
                </a:rPr>
                <a:t>i+g = s+t</a:t>
              </a:r>
            </a:p>
          </p:txBody>
        </p:sp>
        <p:sp>
          <p:nvSpPr>
            <p:cNvPr id="35857" name="Text Box 14"/>
            <p:cNvSpPr txBox="1">
              <a:spLocks noChangeArrowheads="1"/>
            </p:cNvSpPr>
            <p:nvPr/>
          </p:nvSpPr>
          <p:spPr bwMode="auto">
            <a:xfrm>
              <a:off x="1799" y="3612"/>
              <a:ext cx="37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>
                  <a:solidFill>
                    <a:srgbClr val="FFFFFF"/>
                  </a:solidFill>
                </a:rPr>
                <a:t>s+t</a:t>
              </a:r>
            </a:p>
          </p:txBody>
        </p:sp>
        <p:sp>
          <p:nvSpPr>
            <p:cNvPr id="35858" name="Text Box 15"/>
            <p:cNvSpPr txBox="1">
              <a:spLocks noChangeArrowheads="1"/>
            </p:cNvSpPr>
            <p:nvPr/>
          </p:nvSpPr>
          <p:spPr bwMode="auto">
            <a:xfrm>
              <a:off x="3045" y="3181"/>
              <a:ext cx="406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>
                  <a:solidFill>
                    <a:srgbClr val="99FF66"/>
                  </a:solidFill>
                </a:rPr>
                <a:t>s+t</a:t>
              </a:r>
            </a:p>
          </p:txBody>
        </p:sp>
        <p:sp>
          <p:nvSpPr>
            <p:cNvPr id="35859" name="Text Box 16"/>
            <p:cNvSpPr txBox="1">
              <a:spLocks noChangeArrowheads="1"/>
            </p:cNvSpPr>
            <p:nvPr/>
          </p:nvSpPr>
          <p:spPr bwMode="auto">
            <a:xfrm>
              <a:off x="3201" y="2420"/>
              <a:ext cx="28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>
                  <a:solidFill>
                    <a:srgbClr val="FFFFFF"/>
                  </a:solidFill>
                </a:rPr>
                <a:t>y</a:t>
              </a:r>
            </a:p>
          </p:txBody>
        </p:sp>
        <p:sp>
          <p:nvSpPr>
            <p:cNvPr id="35860" name="Text Box 17"/>
            <p:cNvSpPr txBox="1">
              <a:spLocks noChangeArrowheads="1"/>
            </p:cNvSpPr>
            <p:nvPr/>
          </p:nvSpPr>
          <p:spPr bwMode="auto">
            <a:xfrm>
              <a:off x="2194" y="2404"/>
              <a:ext cx="322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>
                  <a:solidFill>
                    <a:srgbClr val="99FF66"/>
                  </a:solidFill>
                </a:rPr>
                <a:t>y</a:t>
              </a:r>
              <a:r>
                <a:rPr lang="pt-BR" altLang="pt-BR" sz="2000" baseline="-25000">
                  <a:solidFill>
                    <a:srgbClr val="99FF66"/>
                  </a:solidFill>
                </a:rPr>
                <a:t>0</a:t>
              </a:r>
              <a:endParaRPr lang="pt-BR" altLang="pt-BR" sz="2000">
                <a:solidFill>
                  <a:srgbClr val="99FF66"/>
                </a:solidFill>
              </a:endParaRPr>
            </a:p>
          </p:txBody>
        </p:sp>
        <p:sp>
          <p:nvSpPr>
            <p:cNvPr id="35861" name="Text Box 18"/>
            <p:cNvSpPr txBox="1">
              <a:spLocks noChangeArrowheads="1"/>
            </p:cNvSpPr>
            <p:nvPr/>
          </p:nvSpPr>
          <p:spPr bwMode="auto">
            <a:xfrm>
              <a:off x="2820" y="2391"/>
              <a:ext cx="34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/>
                <a:t>y</a:t>
              </a:r>
              <a:r>
                <a:rPr lang="pt-BR" altLang="pt-BR" sz="2000" baseline="-25000"/>
                <a:t>1</a:t>
              </a:r>
              <a:endParaRPr lang="pt-BR" altLang="pt-BR" sz="2000"/>
            </a:p>
          </p:txBody>
        </p:sp>
        <p:sp>
          <p:nvSpPr>
            <p:cNvPr id="35862" name="Text Box 19"/>
            <p:cNvSpPr txBox="1">
              <a:spLocks noChangeArrowheads="1"/>
            </p:cNvSpPr>
            <p:nvPr/>
          </p:nvSpPr>
          <p:spPr bwMode="auto">
            <a:xfrm>
              <a:off x="1641" y="1336"/>
              <a:ext cx="24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>
                  <a:solidFill>
                    <a:srgbClr val="99FF66"/>
                  </a:solidFill>
                </a:rPr>
                <a:t>r</a:t>
              </a:r>
              <a:r>
                <a:rPr lang="pt-BR" altLang="pt-BR" sz="2000" baseline="-25000">
                  <a:solidFill>
                    <a:srgbClr val="99FF66"/>
                  </a:solidFill>
                </a:rPr>
                <a:t>0</a:t>
              </a:r>
              <a:endParaRPr lang="pt-BR" altLang="pt-BR" sz="2000">
                <a:solidFill>
                  <a:srgbClr val="99FF66"/>
                </a:solidFill>
              </a:endParaRPr>
            </a:p>
          </p:txBody>
        </p:sp>
        <p:sp>
          <p:nvSpPr>
            <p:cNvPr id="35863" name="Text Box 20"/>
            <p:cNvSpPr txBox="1">
              <a:spLocks noChangeArrowheads="1"/>
            </p:cNvSpPr>
            <p:nvPr/>
          </p:nvSpPr>
          <p:spPr bwMode="auto">
            <a:xfrm>
              <a:off x="1649" y="1567"/>
              <a:ext cx="25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/>
                <a:t>r</a:t>
              </a:r>
              <a:r>
                <a:rPr lang="pt-BR" altLang="pt-BR" sz="2000" baseline="-25000"/>
                <a:t>1</a:t>
              </a:r>
              <a:endParaRPr lang="pt-BR" altLang="pt-BR" sz="2000"/>
            </a:p>
          </p:txBody>
        </p:sp>
        <p:sp>
          <p:nvSpPr>
            <p:cNvPr id="35864" name="Text Box 21"/>
            <p:cNvSpPr txBox="1">
              <a:spLocks noChangeArrowheads="1"/>
            </p:cNvSpPr>
            <p:nvPr/>
          </p:nvSpPr>
          <p:spPr bwMode="auto">
            <a:xfrm>
              <a:off x="1656" y="1024"/>
              <a:ext cx="250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>
                  <a:solidFill>
                    <a:srgbClr val="FFFFFF"/>
                  </a:solidFill>
                </a:rPr>
                <a:t>r</a:t>
              </a:r>
            </a:p>
          </p:txBody>
        </p:sp>
        <p:sp>
          <p:nvSpPr>
            <p:cNvPr id="35865" name="Text Box 22"/>
            <p:cNvSpPr txBox="1">
              <a:spLocks noChangeArrowheads="1"/>
            </p:cNvSpPr>
            <p:nvPr/>
          </p:nvSpPr>
          <p:spPr bwMode="auto">
            <a:xfrm>
              <a:off x="1540" y="2597"/>
              <a:ext cx="30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chemeClr val="tx1"/>
                  </a:solidFill>
                </a:rPr>
                <a:t>45º</a:t>
              </a:r>
            </a:p>
          </p:txBody>
        </p:sp>
        <p:sp>
          <p:nvSpPr>
            <p:cNvPr id="35866" name="Arc 23"/>
            <p:cNvSpPr>
              <a:spLocks/>
            </p:cNvSpPr>
            <p:nvPr/>
          </p:nvSpPr>
          <p:spPr bwMode="auto">
            <a:xfrm flipH="1" flipV="1">
              <a:off x="1702" y="2539"/>
              <a:ext cx="100" cy="7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67" name="Freeform 24"/>
            <p:cNvSpPr>
              <a:spLocks/>
            </p:cNvSpPr>
            <p:nvPr/>
          </p:nvSpPr>
          <p:spPr bwMode="auto">
            <a:xfrm>
              <a:off x="729" y="1231"/>
              <a:ext cx="818" cy="1037"/>
            </a:xfrm>
            <a:custGeom>
              <a:avLst/>
              <a:gdLst>
                <a:gd name="T0" fmla="*/ 0 w 1810"/>
                <a:gd name="T1" fmla="*/ 0 h 1902"/>
                <a:gd name="T2" fmla="*/ 0 w 1810"/>
                <a:gd name="T3" fmla="*/ 1 h 1902"/>
                <a:gd name="T4" fmla="*/ 0 w 1810"/>
                <a:gd name="T5" fmla="*/ 1 h 1902"/>
                <a:gd name="T6" fmla="*/ 0 60000 65536"/>
                <a:gd name="T7" fmla="*/ 0 60000 65536"/>
                <a:gd name="T8" fmla="*/ 0 60000 65536"/>
                <a:gd name="T9" fmla="*/ 0 w 1810"/>
                <a:gd name="T10" fmla="*/ 0 h 1902"/>
                <a:gd name="T11" fmla="*/ 1810 w 1810"/>
                <a:gd name="T12" fmla="*/ 1902 h 19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0" h="1902">
                  <a:moveTo>
                    <a:pt x="1810" y="0"/>
                  </a:moveTo>
                  <a:cubicBezTo>
                    <a:pt x="1783" y="403"/>
                    <a:pt x="1756" y="806"/>
                    <a:pt x="1454" y="1123"/>
                  </a:cubicBezTo>
                  <a:cubicBezTo>
                    <a:pt x="1152" y="1440"/>
                    <a:pt x="576" y="1671"/>
                    <a:pt x="0" y="1902"/>
                  </a:cubicBezTo>
                </a:path>
              </a:pathLst>
            </a:custGeom>
            <a:noFill/>
            <a:ln w="38100" cmpd="sng">
              <a:solidFill>
                <a:srgbClr val="99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68" name="Text Box 25"/>
            <p:cNvSpPr txBox="1">
              <a:spLocks noChangeArrowheads="1"/>
            </p:cNvSpPr>
            <p:nvPr/>
          </p:nvSpPr>
          <p:spPr bwMode="auto">
            <a:xfrm>
              <a:off x="455" y="2205"/>
              <a:ext cx="709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>
                  <a:solidFill>
                    <a:srgbClr val="99FF66"/>
                  </a:solidFill>
                </a:rPr>
                <a:t>i(y</a:t>
              </a:r>
              <a:r>
                <a:rPr lang="pt-BR" altLang="pt-BR" sz="2000" baseline="-25000">
                  <a:solidFill>
                    <a:srgbClr val="99FF66"/>
                  </a:solidFill>
                </a:rPr>
                <a:t>0</a:t>
              </a:r>
              <a:r>
                <a:rPr lang="pt-BR" altLang="pt-BR" sz="2000">
                  <a:solidFill>
                    <a:srgbClr val="99FF66"/>
                  </a:solidFill>
                </a:rPr>
                <a:t>)+g</a:t>
              </a:r>
            </a:p>
          </p:txBody>
        </p:sp>
        <p:sp>
          <p:nvSpPr>
            <p:cNvPr id="35869" name="Line 26"/>
            <p:cNvSpPr>
              <a:spLocks noChangeShapeType="1"/>
            </p:cNvSpPr>
            <p:nvPr/>
          </p:nvSpPr>
          <p:spPr bwMode="auto">
            <a:xfrm>
              <a:off x="2043" y="1410"/>
              <a:ext cx="1210" cy="533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70" name="Line 27"/>
            <p:cNvSpPr>
              <a:spLocks noChangeShapeType="1"/>
            </p:cNvSpPr>
            <p:nvPr/>
          </p:nvSpPr>
          <p:spPr bwMode="auto">
            <a:xfrm>
              <a:off x="2058" y="1296"/>
              <a:ext cx="955" cy="812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71" name="Line 28"/>
            <p:cNvSpPr>
              <a:spLocks noChangeShapeType="1"/>
            </p:cNvSpPr>
            <p:nvPr/>
          </p:nvSpPr>
          <p:spPr bwMode="auto">
            <a:xfrm flipH="1">
              <a:off x="1245" y="1976"/>
              <a:ext cx="1611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72" name="Text Box 29"/>
            <p:cNvSpPr txBox="1">
              <a:spLocks noChangeArrowheads="1"/>
            </p:cNvSpPr>
            <p:nvPr/>
          </p:nvSpPr>
          <p:spPr bwMode="auto">
            <a:xfrm>
              <a:off x="1638" y="1769"/>
              <a:ext cx="251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>
                  <a:solidFill>
                    <a:schemeClr val="tx2"/>
                  </a:solidFill>
                </a:rPr>
                <a:t>r</a:t>
              </a:r>
              <a:r>
                <a:rPr lang="pt-BR" altLang="pt-BR" sz="2000" baseline="-25000">
                  <a:solidFill>
                    <a:schemeClr val="tx2"/>
                  </a:solidFill>
                </a:rPr>
                <a:t>2</a:t>
              </a:r>
              <a:endParaRPr lang="pt-BR" altLang="pt-BR" sz="2000">
                <a:solidFill>
                  <a:schemeClr val="tx2"/>
                </a:solidFill>
              </a:endParaRPr>
            </a:p>
          </p:txBody>
        </p:sp>
        <p:sp>
          <p:nvSpPr>
            <p:cNvPr id="35873" name="Line 30"/>
            <p:cNvSpPr>
              <a:spLocks noChangeShapeType="1"/>
            </p:cNvSpPr>
            <p:nvPr/>
          </p:nvSpPr>
          <p:spPr bwMode="auto">
            <a:xfrm>
              <a:off x="2371" y="2423"/>
              <a:ext cx="0" cy="34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74" name="Line 31"/>
            <p:cNvSpPr>
              <a:spLocks noChangeShapeType="1"/>
            </p:cNvSpPr>
            <p:nvPr/>
          </p:nvSpPr>
          <p:spPr bwMode="auto">
            <a:xfrm flipH="1">
              <a:off x="1517" y="2769"/>
              <a:ext cx="854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75" name="Line 32"/>
            <p:cNvSpPr>
              <a:spLocks noChangeShapeType="1"/>
            </p:cNvSpPr>
            <p:nvPr/>
          </p:nvSpPr>
          <p:spPr bwMode="auto">
            <a:xfrm flipV="1">
              <a:off x="1517" y="1553"/>
              <a:ext cx="0" cy="121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76" name="Line 33"/>
            <p:cNvSpPr>
              <a:spLocks noChangeShapeType="1"/>
            </p:cNvSpPr>
            <p:nvPr/>
          </p:nvSpPr>
          <p:spPr bwMode="auto">
            <a:xfrm>
              <a:off x="1517" y="1542"/>
              <a:ext cx="29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77" name="Line 34"/>
            <p:cNvSpPr>
              <a:spLocks noChangeShapeType="1"/>
            </p:cNvSpPr>
            <p:nvPr/>
          </p:nvSpPr>
          <p:spPr bwMode="auto">
            <a:xfrm flipV="1">
              <a:off x="2371" y="1542"/>
              <a:ext cx="0" cy="881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78" name="Line 35"/>
            <p:cNvSpPr>
              <a:spLocks noChangeShapeType="1"/>
            </p:cNvSpPr>
            <p:nvPr/>
          </p:nvSpPr>
          <p:spPr bwMode="auto">
            <a:xfrm flipV="1">
              <a:off x="1813" y="1542"/>
              <a:ext cx="558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79" name="Line 36"/>
            <p:cNvSpPr>
              <a:spLocks noChangeShapeType="1"/>
            </p:cNvSpPr>
            <p:nvPr/>
          </p:nvSpPr>
          <p:spPr bwMode="auto">
            <a:xfrm>
              <a:off x="2858" y="2423"/>
              <a:ext cx="0" cy="64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80" name="Line 37"/>
            <p:cNvSpPr>
              <a:spLocks noChangeShapeType="1"/>
            </p:cNvSpPr>
            <p:nvPr/>
          </p:nvSpPr>
          <p:spPr bwMode="auto">
            <a:xfrm flipH="1">
              <a:off x="1243" y="3063"/>
              <a:ext cx="1615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81" name="Line 38"/>
            <p:cNvSpPr>
              <a:spLocks noChangeShapeType="1"/>
            </p:cNvSpPr>
            <p:nvPr/>
          </p:nvSpPr>
          <p:spPr bwMode="auto">
            <a:xfrm flipV="1">
              <a:off x="1243" y="1763"/>
              <a:ext cx="0" cy="130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82" name="Line 39"/>
            <p:cNvSpPr>
              <a:spLocks noChangeShapeType="1"/>
            </p:cNvSpPr>
            <p:nvPr/>
          </p:nvSpPr>
          <p:spPr bwMode="auto">
            <a:xfrm flipV="1">
              <a:off x="1243" y="1772"/>
              <a:ext cx="570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83" name="Line 40"/>
            <p:cNvSpPr>
              <a:spLocks noChangeShapeType="1"/>
            </p:cNvSpPr>
            <p:nvPr/>
          </p:nvSpPr>
          <p:spPr bwMode="auto">
            <a:xfrm flipV="1">
              <a:off x="2858" y="1772"/>
              <a:ext cx="0" cy="64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84" name="Line 41"/>
            <p:cNvSpPr>
              <a:spLocks noChangeShapeType="1"/>
            </p:cNvSpPr>
            <p:nvPr/>
          </p:nvSpPr>
          <p:spPr bwMode="auto">
            <a:xfrm>
              <a:off x="1813" y="1772"/>
              <a:ext cx="1045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85" name="Text Box 42"/>
            <p:cNvSpPr txBox="1">
              <a:spLocks noChangeArrowheads="1"/>
            </p:cNvSpPr>
            <p:nvPr/>
          </p:nvSpPr>
          <p:spPr bwMode="auto">
            <a:xfrm>
              <a:off x="3161" y="1874"/>
              <a:ext cx="504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/>
                <a:t>i(y, r)</a:t>
              </a:r>
            </a:p>
          </p:txBody>
        </p:sp>
        <p:sp>
          <p:nvSpPr>
            <p:cNvPr id="35886" name="Text Box 43"/>
            <p:cNvSpPr txBox="1">
              <a:spLocks noChangeArrowheads="1"/>
            </p:cNvSpPr>
            <p:nvPr/>
          </p:nvSpPr>
          <p:spPr bwMode="auto">
            <a:xfrm>
              <a:off x="2985" y="2032"/>
              <a:ext cx="35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>
                  <a:solidFill>
                    <a:srgbClr val="FF9900"/>
                  </a:solidFill>
                </a:rPr>
                <a:t>i(r)</a:t>
              </a:r>
            </a:p>
          </p:txBody>
        </p:sp>
      </p:grpSp>
      <p:sp>
        <p:nvSpPr>
          <p:cNvPr id="1078316" name="Text Box 44"/>
          <p:cNvSpPr txBox="1">
            <a:spLocks noChangeArrowheads="1"/>
          </p:cNvSpPr>
          <p:nvPr/>
        </p:nvSpPr>
        <p:spPr bwMode="auto">
          <a:xfrm>
            <a:off x="5410200" y="1530350"/>
            <a:ext cx="37338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FFFFFF"/>
                </a:solidFill>
              </a:rPr>
              <a:t>Pode ocorrer das curvas no quadrante noroeste se deslocarem muito para a esquerda e a curva IS ser positivamente inclinada no espaço y </a:t>
            </a:r>
            <a:r>
              <a:rPr lang="pt-BR" altLang="pt-BR" sz="2400" i="1">
                <a:solidFill>
                  <a:srgbClr val="FFFFFF"/>
                </a:solidFill>
              </a:rPr>
              <a:t>versus</a:t>
            </a:r>
            <a:r>
              <a:rPr lang="pt-BR" altLang="pt-BR" sz="2400">
                <a:solidFill>
                  <a:srgbClr val="FFFFFF"/>
                </a:solidFill>
              </a:rPr>
              <a:t> r. 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FFFFFF"/>
                </a:solidFill>
              </a:rPr>
              <a:t>Isto ocorrerá quando a propensão marginal a gastar (PMgG) for maior que 1.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FFFFFF"/>
                </a:solidFill>
              </a:rPr>
              <a:t>PMgG = PMgC* + PMgI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78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078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078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31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3686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0126FD-65F3-4913-8352-BFFBD3C6163D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1082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875" y="1552575"/>
            <a:ext cx="8458200" cy="666750"/>
          </a:xfrm>
        </p:spPr>
        <p:txBody>
          <a:bodyPr/>
          <a:lstStyle/>
          <a:p>
            <a:pPr eaLnBrk="1" hangingPunct="1"/>
            <a:r>
              <a:rPr lang="pt-BR" altLang="pt-BR"/>
              <a:t>Um indivíduo possui uma riqueza total = W</a:t>
            </a:r>
          </a:p>
        </p:txBody>
      </p:sp>
      <p:sp>
        <p:nvSpPr>
          <p:cNvPr id="1082371" name="Line 3"/>
          <p:cNvSpPr>
            <a:spLocks noChangeShapeType="1"/>
          </p:cNvSpPr>
          <p:nvPr/>
        </p:nvSpPr>
        <p:spPr bwMode="auto">
          <a:xfrm>
            <a:off x="7896225" y="1652588"/>
            <a:ext cx="40005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82372" name="Rectangle 4"/>
          <p:cNvSpPr>
            <a:spLocks noChangeArrowheads="1"/>
          </p:cNvSpPr>
          <p:nvPr/>
        </p:nvSpPr>
        <p:spPr bwMode="auto">
          <a:xfrm>
            <a:off x="139700" y="2219325"/>
            <a:ext cx="893286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/>
              <a:t>Esta riqueza divide-se em dois tipos de ativos:</a:t>
            </a:r>
          </a:p>
        </p:txBody>
      </p:sp>
      <p:sp>
        <p:nvSpPr>
          <p:cNvPr id="1082373" name="Text Box 5"/>
          <p:cNvSpPr txBox="1">
            <a:spLocks noChangeArrowheads="1"/>
          </p:cNvSpPr>
          <p:nvPr/>
        </p:nvSpPr>
        <p:spPr bwMode="auto">
          <a:xfrm>
            <a:off x="781050" y="4429125"/>
            <a:ext cx="714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1082374" name="Text Box 6"/>
          <p:cNvSpPr txBox="1">
            <a:spLocks noChangeArrowheads="1"/>
          </p:cNvSpPr>
          <p:nvPr/>
        </p:nvSpPr>
        <p:spPr bwMode="auto">
          <a:xfrm>
            <a:off x="2428875" y="3514725"/>
            <a:ext cx="2628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Moeda (M</a:t>
            </a:r>
            <a:r>
              <a:rPr lang="pt-BR" altLang="pt-BR" baseline="-25000">
                <a:solidFill>
                  <a:schemeClr val="tx1"/>
                </a:solidFill>
              </a:rPr>
              <a:t>1</a:t>
            </a:r>
            <a:r>
              <a:rPr lang="pt-BR" altLang="pt-BR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82375" name="Text Box 7"/>
          <p:cNvSpPr txBox="1">
            <a:spLocks noChangeArrowheads="1"/>
          </p:cNvSpPr>
          <p:nvPr/>
        </p:nvSpPr>
        <p:spPr bwMode="auto">
          <a:xfrm>
            <a:off x="2438400" y="5353050"/>
            <a:ext cx="2238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Títulos (B)</a:t>
            </a:r>
          </a:p>
        </p:txBody>
      </p:sp>
      <p:sp>
        <p:nvSpPr>
          <p:cNvPr id="1082376" name="Text Box 8"/>
          <p:cNvSpPr txBox="1">
            <a:spLocks noChangeArrowheads="1"/>
          </p:cNvSpPr>
          <p:nvPr/>
        </p:nvSpPr>
        <p:spPr bwMode="auto">
          <a:xfrm>
            <a:off x="5276850" y="3305175"/>
            <a:ext cx="2381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Alta liquidez</a:t>
            </a:r>
          </a:p>
        </p:txBody>
      </p:sp>
      <p:sp>
        <p:nvSpPr>
          <p:cNvPr id="1082377" name="Text Box 9"/>
          <p:cNvSpPr txBox="1">
            <a:spLocks noChangeArrowheads="1"/>
          </p:cNvSpPr>
          <p:nvPr/>
        </p:nvSpPr>
        <p:spPr bwMode="auto">
          <a:xfrm>
            <a:off x="5257800" y="3752850"/>
            <a:ext cx="3495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Sem rendimento</a:t>
            </a:r>
          </a:p>
        </p:txBody>
      </p:sp>
      <p:sp>
        <p:nvSpPr>
          <p:cNvPr id="1082378" name="Text Box 10"/>
          <p:cNvSpPr txBox="1">
            <a:spLocks noChangeArrowheads="1"/>
          </p:cNvSpPr>
          <p:nvPr/>
        </p:nvSpPr>
        <p:spPr bwMode="auto">
          <a:xfrm>
            <a:off x="5286375" y="5143500"/>
            <a:ext cx="3333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Menor liquidez</a:t>
            </a:r>
          </a:p>
        </p:txBody>
      </p:sp>
      <p:sp>
        <p:nvSpPr>
          <p:cNvPr id="1082379" name="Text Box 11"/>
          <p:cNvSpPr txBox="1">
            <a:spLocks noChangeArrowheads="1"/>
          </p:cNvSpPr>
          <p:nvPr/>
        </p:nvSpPr>
        <p:spPr bwMode="auto">
          <a:xfrm>
            <a:off x="5286375" y="5591175"/>
            <a:ext cx="3595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Com rendimento</a:t>
            </a:r>
          </a:p>
        </p:txBody>
      </p:sp>
      <p:sp>
        <p:nvSpPr>
          <p:cNvPr id="1082380" name="AutoShape 12"/>
          <p:cNvSpPr>
            <a:spLocks/>
          </p:cNvSpPr>
          <p:nvPr/>
        </p:nvSpPr>
        <p:spPr bwMode="auto">
          <a:xfrm>
            <a:off x="4772025" y="3390900"/>
            <a:ext cx="390525" cy="866775"/>
          </a:xfrm>
          <a:prstGeom prst="leftBrace">
            <a:avLst>
              <a:gd name="adj1" fmla="val 1849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>
              <a:solidFill>
                <a:schemeClr val="tx1"/>
              </a:solidFill>
            </a:endParaRPr>
          </a:p>
        </p:txBody>
      </p:sp>
      <p:sp>
        <p:nvSpPr>
          <p:cNvPr id="1082381" name="AutoShape 13"/>
          <p:cNvSpPr>
            <a:spLocks/>
          </p:cNvSpPr>
          <p:nvPr/>
        </p:nvSpPr>
        <p:spPr bwMode="auto">
          <a:xfrm>
            <a:off x="4772025" y="5219700"/>
            <a:ext cx="390525" cy="866775"/>
          </a:xfrm>
          <a:prstGeom prst="leftBrace">
            <a:avLst>
              <a:gd name="adj1" fmla="val 1849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>
              <a:solidFill>
                <a:schemeClr val="tx1"/>
              </a:solidFill>
            </a:endParaRPr>
          </a:p>
        </p:txBody>
      </p:sp>
      <p:sp>
        <p:nvSpPr>
          <p:cNvPr id="1082382" name="AutoShape 14"/>
          <p:cNvSpPr>
            <a:spLocks/>
          </p:cNvSpPr>
          <p:nvPr/>
        </p:nvSpPr>
        <p:spPr bwMode="auto">
          <a:xfrm>
            <a:off x="1895475" y="3362325"/>
            <a:ext cx="361950" cy="2724150"/>
          </a:xfrm>
          <a:prstGeom prst="leftBrace">
            <a:avLst>
              <a:gd name="adj1" fmla="val 6271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>
              <a:solidFill>
                <a:schemeClr val="tx1"/>
              </a:solidFill>
            </a:endParaRPr>
          </a:p>
        </p:txBody>
      </p:sp>
      <p:sp>
        <p:nvSpPr>
          <p:cNvPr id="1082383" name="Line 15"/>
          <p:cNvSpPr>
            <a:spLocks noChangeShapeType="1"/>
          </p:cNvSpPr>
          <p:nvPr/>
        </p:nvSpPr>
        <p:spPr bwMode="auto">
          <a:xfrm>
            <a:off x="942975" y="4524375"/>
            <a:ext cx="400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6882" name="Rectangle 16"/>
          <p:cNvSpPr>
            <a:spLocks noGrp="1" noChangeArrowheads="1"/>
          </p:cNvSpPr>
          <p:nvPr>
            <p:ph type="title"/>
          </p:nvPr>
        </p:nvSpPr>
        <p:spPr>
          <a:xfrm>
            <a:off x="0" y="519113"/>
            <a:ext cx="9144000" cy="774700"/>
          </a:xfrm>
          <a:noFill/>
        </p:spPr>
        <p:txBody>
          <a:bodyPr/>
          <a:lstStyle/>
          <a:p>
            <a:pPr eaLnBrk="1" hangingPunct="1"/>
            <a:r>
              <a:rPr lang="pt-BR" altLang="pt-BR" sz="3000">
                <a:solidFill>
                  <a:srgbClr val="66FFFF"/>
                </a:solidFill>
              </a:rPr>
              <a:t>A função demanda de moeda (capítulo 12, p. 277)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2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2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82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82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82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82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82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8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08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82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82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82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82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82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82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08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82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82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8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8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2370" grpId="0" build="p" autoUpdateAnimBg="0"/>
      <p:bldP spid="1082372" grpId="0" autoUpdateAnimBg="0"/>
      <p:bldP spid="1082373" grpId="0" autoUpdateAnimBg="0"/>
      <p:bldP spid="1082374" grpId="0" autoUpdateAnimBg="0"/>
      <p:bldP spid="1082375" grpId="0" autoUpdateAnimBg="0"/>
      <p:bldP spid="1082376" grpId="0" autoUpdateAnimBg="0"/>
      <p:bldP spid="1082377" grpId="0" autoUpdateAnimBg="0"/>
      <p:bldP spid="1082378" grpId="0" autoUpdateAnimBg="0"/>
      <p:bldP spid="1082379" grpId="0" autoUpdateAnimBg="0"/>
      <p:bldP spid="1082380" grpId="0" animBg="1"/>
      <p:bldP spid="1082381" grpId="0" animBg="1"/>
      <p:bldP spid="108238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3789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725120-3D88-4214-943B-6B724EB191B1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1083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6288" y="1566863"/>
            <a:ext cx="7537450" cy="106680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pt-BR" altLang="pt-BR" sz="2800"/>
              <a:t>Os vários modelos que explicam a demanda por moeda (e não por títulos) acabam por sintetizar a seguinte equação:</a:t>
            </a:r>
          </a:p>
        </p:txBody>
      </p:sp>
      <p:sp>
        <p:nvSpPr>
          <p:cNvPr id="1083395" name="Text Box 3"/>
          <p:cNvSpPr txBox="1">
            <a:spLocks noChangeArrowheads="1"/>
          </p:cNvSpPr>
          <p:nvPr/>
        </p:nvSpPr>
        <p:spPr bwMode="auto">
          <a:xfrm>
            <a:off x="1397000" y="4235450"/>
            <a:ext cx="53467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400">
                <a:solidFill>
                  <a:schemeClr val="tx1"/>
                </a:solidFill>
              </a:rPr>
              <a:t>M</a:t>
            </a:r>
            <a:r>
              <a:rPr lang="pt-BR" altLang="pt-BR" sz="2400" baseline="30000">
                <a:solidFill>
                  <a:schemeClr val="tx1"/>
                </a:solidFill>
              </a:rPr>
              <a:t>d</a:t>
            </a:r>
            <a:r>
              <a:rPr lang="pt-BR" altLang="pt-BR" sz="2400">
                <a:solidFill>
                  <a:schemeClr val="tx1"/>
                </a:solidFill>
              </a:rPr>
              <a:t> = demanda nominal de moeda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pt-BR" altLang="pt-BR" sz="2400">
                <a:solidFill>
                  <a:schemeClr val="tx1"/>
                </a:solidFill>
              </a:rPr>
              <a:t>P = nível de preços</a:t>
            </a:r>
          </a:p>
        </p:txBody>
      </p:sp>
      <p:sp>
        <p:nvSpPr>
          <p:cNvPr id="1083396" name="Text Box 4"/>
          <p:cNvSpPr txBox="1">
            <a:spLocks noChangeArrowheads="1"/>
          </p:cNvSpPr>
          <p:nvPr/>
        </p:nvSpPr>
        <p:spPr bwMode="auto">
          <a:xfrm>
            <a:off x="3987800" y="4806950"/>
            <a:ext cx="4813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000" dirty="0">
                <a:sym typeface="Symbol" panose="05050102010706020507" pitchFamily="18" charset="2"/>
              </a:rPr>
              <a:t>   </a:t>
            </a:r>
            <a:r>
              <a:rPr lang="pt-BR" altLang="pt-BR" sz="2000" dirty="0"/>
              <a:t>É o índice </a:t>
            </a:r>
            <a:r>
              <a:rPr lang="pt-BR" altLang="pt-BR" sz="2000" dirty="0" smtClean="0"/>
              <a:t>de preços </a:t>
            </a:r>
            <a:r>
              <a:rPr lang="pt-BR" altLang="pt-BR" sz="2000" dirty="0"/>
              <a:t>cuja base é 1</a:t>
            </a:r>
          </a:p>
        </p:txBody>
      </p:sp>
      <p:sp>
        <p:nvSpPr>
          <p:cNvPr id="1083397" name="Text Box 5"/>
          <p:cNvSpPr txBox="1">
            <a:spLocks noChangeArrowheads="1"/>
          </p:cNvSpPr>
          <p:nvPr/>
        </p:nvSpPr>
        <p:spPr bwMode="auto">
          <a:xfrm>
            <a:off x="1397000" y="5238750"/>
            <a:ext cx="7485063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400">
                <a:solidFill>
                  <a:schemeClr val="tx1"/>
                </a:solidFill>
              </a:rPr>
              <a:t>m</a:t>
            </a:r>
            <a:r>
              <a:rPr lang="pt-BR" altLang="pt-BR" sz="2400" baseline="30000">
                <a:solidFill>
                  <a:schemeClr val="tx1"/>
                </a:solidFill>
              </a:rPr>
              <a:t>d</a:t>
            </a:r>
            <a:r>
              <a:rPr lang="pt-BR" altLang="pt-BR" sz="2400">
                <a:solidFill>
                  <a:schemeClr val="tx1"/>
                </a:solidFill>
              </a:rPr>
              <a:t> = demanda de saldos reais por moeda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pt-BR" altLang="pt-BR" sz="2400">
                <a:solidFill>
                  <a:schemeClr val="tx1"/>
                </a:solidFill>
              </a:rPr>
              <a:t>y = renda real, r = taxa de juros,  </a:t>
            </a:r>
            <a:r>
              <a:rPr lang="pt-BR" altLang="pt-BR" sz="2400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pt-BR" altLang="pt-BR" sz="2400" baseline="30000">
                <a:solidFill>
                  <a:schemeClr val="tx1"/>
                </a:solidFill>
                <a:sym typeface="Symbol" panose="05050102010706020507" pitchFamily="18" charset="2"/>
              </a:rPr>
              <a:t>e</a:t>
            </a:r>
            <a:r>
              <a:rPr lang="pt-BR" altLang="pt-BR" sz="2400">
                <a:solidFill>
                  <a:schemeClr val="tx1"/>
                </a:solidFill>
                <a:sym typeface="Symbol" panose="05050102010706020507" pitchFamily="18" charset="2"/>
              </a:rPr>
              <a:t> = nível de preço esperado</a:t>
            </a:r>
            <a:endParaRPr lang="pt-BR" altLang="pt-BR" sz="2400">
              <a:solidFill>
                <a:schemeClr val="tx1"/>
              </a:solidFill>
            </a:endParaRPr>
          </a:p>
        </p:txBody>
      </p:sp>
      <p:sp>
        <p:nvSpPr>
          <p:cNvPr id="37896" name="Text Box 7"/>
          <p:cNvSpPr txBox="1">
            <a:spLocks noChangeArrowheads="1"/>
          </p:cNvSpPr>
          <p:nvPr/>
        </p:nvSpPr>
        <p:spPr bwMode="auto">
          <a:xfrm>
            <a:off x="2463800" y="3128963"/>
            <a:ext cx="774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M</a:t>
            </a:r>
            <a:r>
              <a:rPr lang="pt-BR" altLang="pt-BR" baseline="30000">
                <a:solidFill>
                  <a:schemeClr val="tx1"/>
                </a:solidFill>
              </a:rPr>
              <a:t>d</a:t>
            </a:r>
            <a:endParaRPr lang="pt-BR" altLang="pt-BR">
              <a:solidFill>
                <a:schemeClr val="tx1"/>
              </a:solidFill>
            </a:endParaRPr>
          </a:p>
        </p:txBody>
      </p:sp>
      <p:sp>
        <p:nvSpPr>
          <p:cNvPr id="37897" name="Text Box 8"/>
          <p:cNvSpPr txBox="1">
            <a:spLocks noChangeArrowheads="1"/>
          </p:cNvSpPr>
          <p:nvPr/>
        </p:nvSpPr>
        <p:spPr bwMode="auto">
          <a:xfrm>
            <a:off x="2565400" y="3556000"/>
            <a:ext cx="495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37898" name="Line 9"/>
          <p:cNvSpPr>
            <a:spLocks noChangeShapeType="1"/>
          </p:cNvSpPr>
          <p:nvPr/>
        </p:nvSpPr>
        <p:spPr bwMode="auto">
          <a:xfrm>
            <a:off x="2489200" y="3644900"/>
            <a:ext cx="58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899" name="Text Box 10"/>
          <p:cNvSpPr txBox="1">
            <a:spLocks noChangeArrowheads="1"/>
          </p:cNvSpPr>
          <p:nvPr/>
        </p:nvSpPr>
        <p:spPr bwMode="auto">
          <a:xfrm>
            <a:off x="3352800" y="3340100"/>
            <a:ext cx="1206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=  m</a:t>
            </a:r>
            <a:r>
              <a:rPr lang="pt-BR" altLang="pt-BR" baseline="30000">
                <a:solidFill>
                  <a:schemeClr val="tx1"/>
                </a:solidFill>
              </a:rPr>
              <a:t>d</a:t>
            </a:r>
            <a:endParaRPr lang="pt-BR" altLang="pt-BR">
              <a:solidFill>
                <a:schemeClr val="tx1"/>
              </a:solidFill>
            </a:endParaRPr>
          </a:p>
        </p:txBody>
      </p:sp>
      <p:sp>
        <p:nvSpPr>
          <p:cNvPr id="37900" name="Text Box 11"/>
          <p:cNvSpPr txBox="1">
            <a:spLocks noChangeArrowheads="1"/>
          </p:cNvSpPr>
          <p:nvPr/>
        </p:nvSpPr>
        <p:spPr bwMode="auto">
          <a:xfrm>
            <a:off x="4572000" y="3327400"/>
            <a:ext cx="2349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= m(y,r,</a:t>
            </a:r>
            <a:r>
              <a:rPr lang="pt-BR" altLang="pt-BR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pt-BR" altLang="pt-BR" baseline="30000">
                <a:solidFill>
                  <a:schemeClr val="tx1"/>
                </a:solidFill>
                <a:sym typeface="Symbol" panose="05050102010706020507" pitchFamily="18" charset="2"/>
              </a:rPr>
              <a:t>e</a:t>
            </a:r>
            <a:r>
              <a:rPr lang="pt-BR" altLang="pt-BR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7901" name="Rectangle 12"/>
          <p:cNvSpPr>
            <a:spLocks noChangeArrowheads="1"/>
          </p:cNvSpPr>
          <p:nvPr/>
        </p:nvSpPr>
        <p:spPr bwMode="auto">
          <a:xfrm>
            <a:off x="2311400" y="3111500"/>
            <a:ext cx="4370388" cy="10033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>
              <a:solidFill>
                <a:schemeClr val="tx1"/>
              </a:solidFill>
            </a:endParaRPr>
          </a:p>
        </p:txBody>
      </p:sp>
      <p:graphicFrame>
        <p:nvGraphicFramePr>
          <p:cNvPr id="37902" name="Object 13"/>
          <p:cNvGraphicFramePr>
            <a:graphicFrameLocks noChangeAspect="1"/>
          </p:cNvGraphicFramePr>
          <p:nvPr/>
        </p:nvGraphicFramePr>
        <p:xfrm>
          <a:off x="4451350" y="3492500"/>
          <a:ext cx="114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114201" imgH="304536" progId="Equation.3">
                  <p:embed/>
                </p:oleObj>
              </mc:Choice>
              <mc:Fallback>
                <p:oleObj name="Equation" r:id="rId3" imgW="114201" imgH="304536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1350" y="3492500"/>
                        <a:ext cx="1143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3" name="Object 14"/>
          <p:cNvGraphicFramePr>
            <a:graphicFrameLocks noChangeAspect="1"/>
          </p:cNvGraphicFramePr>
          <p:nvPr/>
        </p:nvGraphicFramePr>
        <p:xfrm>
          <a:off x="4451350" y="3492500"/>
          <a:ext cx="114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5" imgW="114201" imgH="304536" progId="Equation.3">
                  <p:embed/>
                </p:oleObj>
              </mc:Choice>
              <mc:Fallback>
                <p:oleObj name="Equation" r:id="rId5" imgW="114201" imgH="304536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1350" y="3492500"/>
                        <a:ext cx="1143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4" name="Rectangle 17"/>
          <p:cNvSpPr>
            <a:spLocks noGrp="1" noChangeArrowheads="1"/>
          </p:cNvSpPr>
          <p:nvPr>
            <p:ph type="title"/>
          </p:nvPr>
        </p:nvSpPr>
        <p:spPr>
          <a:xfrm>
            <a:off x="0" y="531813"/>
            <a:ext cx="9144000" cy="762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A função demanda de moeda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8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8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08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3394" grpId="0" build="p" autoUpdateAnimBg="0"/>
      <p:bldP spid="1083395" grpId="0"/>
      <p:bldP spid="1083396" grpId="0"/>
      <p:bldP spid="108339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3891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B7E39B-E2AB-4BAA-9FB5-317EF00B3417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9275" y="1458913"/>
            <a:ext cx="7815263" cy="1398587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pt-BR" altLang="pt-BR" sz="2800"/>
              <a:t>Os vários modelos que explicam a demanda por moeda (e não a demanda por títulos) acabam por sintetizar a seguinte equação:</a:t>
            </a:r>
          </a:p>
        </p:txBody>
      </p:sp>
      <p:sp>
        <p:nvSpPr>
          <p:cNvPr id="38917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150813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A função demanda de moeda</a:t>
            </a:r>
          </a:p>
        </p:txBody>
      </p:sp>
      <p:sp>
        <p:nvSpPr>
          <p:cNvPr id="38921" name="Text Box 20"/>
          <p:cNvSpPr txBox="1">
            <a:spLocks noChangeArrowheads="1"/>
          </p:cNvSpPr>
          <p:nvPr/>
        </p:nvSpPr>
        <p:spPr bwMode="auto">
          <a:xfrm>
            <a:off x="2463800" y="3116263"/>
            <a:ext cx="774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M</a:t>
            </a:r>
            <a:r>
              <a:rPr lang="pt-BR" altLang="pt-BR" baseline="30000">
                <a:solidFill>
                  <a:schemeClr val="tx1"/>
                </a:solidFill>
              </a:rPr>
              <a:t>d</a:t>
            </a:r>
            <a:endParaRPr lang="pt-BR" altLang="pt-BR">
              <a:solidFill>
                <a:schemeClr val="tx1"/>
              </a:solidFill>
            </a:endParaRPr>
          </a:p>
        </p:txBody>
      </p:sp>
      <p:sp>
        <p:nvSpPr>
          <p:cNvPr id="38922" name="Text Box 21"/>
          <p:cNvSpPr txBox="1">
            <a:spLocks noChangeArrowheads="1"/>
          </p:cNvSpPr>
          <p:nvPr/>
        </p:nvSpPr>
        <p:spPr bwMode="auto">
          <a:xfrm>
            <a:off x="2565400" y="3543300"/>
            <a:ext cx="495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38923" name="Line 22"/>
          <p:cNvSpPr>
            <a:spLocks noChangeShapeType="1"/>
          </p:cNvSpPr>
          <p:nvPr/>
        </p:nvSpPr>
        <p:spPr bwMode="auto">
          <a:xfrm>
            <a:off x="2489200" y="3632200"/>
            <a:ext cx="58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8924" name="Text Box 23"/>
          <p:cNvSpPr txBox="1">
            <a:spLocks noChangeArrowheads="1"/>
          </p:cNvSpPr>
          <p:nvPr/>
        </p:nvSpPr>
        <p:spPr bwMode="auto">
          <a:xfrm>
            <a:off x="3352800" y="3327400"/>
            <a:ext cx="1206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=  m</a:t>
            </a:r>
            <a:r>
              <a:rPr lang="pt-BR" altLang="pt-BR" baseline="30000">
                <a:solidFill>
                  <a:schemeClr val="tx1"/>
                </a:solidFill>
              </a:rPr>
              <a:t>d</a:t>
            </a:r>
            <a:endParaRPr lang="pt-BR" altLang="pt-BR">
              <a:solidFill>
                <a:schemeClr val="tx1"/>
              </a:solidFill>
            </a:endParaRPr>
          </a:p>
        </p:txBody>
      </p:sp>
      <p:sp>
        <p:nvSpPr>
          <p:cNvPr id="38925" name="Text Box 24"/>
          <p:cNvSpPr txBox="1">
            <a:spLocks noChangeArrowheads="1"/>
          </p:cNvSpPr>
          <p:nvPr/>
        </p:nvSpPr>
        <p:spPr bwMode="auto">
          <a:xfrm>
            <a:off x="4572000" y="3340100"/>
            <a:ext cx="2349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dirty="0">
                <a:solidFill>
                  <a:schemeClr val="tx1"/>
                </a:solidFill>
              </a:rPr>
              <a:t>= m(</a:t>
            </a:r>
            <a:r>
              <a:rPr lang="pt-BR" altLang="pt-BR" dirty="0" err="1">
                <a:solidFill>
                  <a:schemeClr val="tx1"/>
                </a:solidFill>
              </a:rPr>
              <a:t>y,r,</a:t>
            </a:r>
            <a:r>
              <a:rPr lang="pt-BR" altLang="pt-BR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pt-BR" altLang="pt-BR" baseline="30000" dirty="0" err="1">
                <a:solidFill>
                  <a:schemeClr val="tx1"/>
                </a:solidFill>
                <a:sym typeface="Symbol" panose="05050102010706020507" pitchFamily="18" charset="2"/>
              </a:rPr>
              <a:t>e</a:t>
            </a:r>
            <a:r>
              <a:rPr lang="pt-BR" altLang="pt-BR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8926" name="Rectangle 25"/>
          <p:cNvSpPr>
            <a:spLocks noChangeArrowheads="1"/>
          </p:cNvSpPr>
          <p:nvPr/>
        </p:nvSpPr>
        <p:spPr bwMode="auto">
          <a:xfrm>
            <a:off x="2311400" y="3175000"/>
            <a:ext cx="4370388" cy="10033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>
              <a:solidFill>
                <a:schemeClr val="tx1"/>
              </a:solidFill>
            </a:endParaRPr>
          </a:p>
        </p:txBody>
      </p:sp>
      <p:graphicFrame>
        <p:nvGraphicFramePr>
          <p:cNvPr id="38927" name="Object 26"/>
          <p:cNvGraphicFramePr>
            <a:graphicFrameLocks noChangeAspect="1"/>
          </p:cNvGraphicFramePr>
          <p:nvPr/>
        </p:nvGraphicFramePr>
        <p:xfrm>
          <a:off x="4451350" y="3479800"/>
          <a:ext cx="114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3" imgW="114201" imgH="304536" progId="Equation.3">
                  <p:embed/>
                </p:oleObj>
              </mc:Choice>
              <mc:Fallback>
                <p:oleObj name="Equation" r:id="rId3" imgW="114201" imgH="304536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1350" y="3479800"/>
                        <a:ext cx="1143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8" name="Object 27"/>
          <p:cNvGraphicFramePr>
            <a:graphicFrameLocks noChangeAspect="1"/>
          </p:cNvGraphicFramePr>
          <p:nvPr/>
        </p:nvGraphicFramePr>
        <p:xfrm>
          <a:off x="4451350" y="3479800"/>
          <a:ext cx="114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5" imgW="114201" imgH="304536" progId="Equation.3">
                  <p:embed/>
                </p:oleObj>
              </mc:Choice>
              <mc:Fallback>
                <p:oleObj name="Equation" r:id="rId5" imgW="114201" imgH="304536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1350" y="3479800"/>
                        <a:ext cx="1143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A2A85E1B-A13F-EE0D-B8B8-33755F5C2FC0}"/>
                  </a:ext>
                </a:extLst>
              </p:cNvPr>
              <p:cNvSpPr txBox="1"/>
              <p:nvPr/>
            </p:nvSpPr>
            <p:spPr>
              <a:xfrm>
                <a:off x="914399" y="4952458"/>
                <a:ext cx="1439112" cy="9590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pt-BR" sz="28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sup>
                          </m:sSup>
                        </m:num>
                        <m:den>
                          <m: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den>
                      </m:f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pt-BR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A2A85E1B-A13F-EE0D-B8B8-33755F5C2F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399" y="4952458"/>
                <a:ext cx="1439112" cy="9590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AF96CB3A-9C8D-210B-9E4C-8E7B88B65E6F}"/>
                  </a:ext>
                </a:extLst>
              </p:cNvPr>
              <p:cNvSpPr txBox="1"/>
              <p:nvPr/>
            </p:nvSpPr>
            <p:spPr>
              <a:xfrm>
                <a:off x="3731794" y="4952458"/>
                <a:ext cx="1439112" cy="8850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pt-BR" sz="28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sup>
                          </m:sSup>
                        </m:num>
                        <m:den>
                          <m: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den>
                      </m:f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pt-BR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AF96CB3A-9C8D-210B-9E4C-8E7B88B65E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94" y="4952458"/>
                <a:ext cx="1439112" cy="8850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7123A010-4B95-7B88-CDA4-7C1F0C43C369}"/>
                  </a:ext>
                </a:extLst>
              </p:cNvPr>
              <p:cNvSpPr txBox="1"/>
              <p:nvPr/>
            </p:nvSpPr>
            <p:spPr>
              <a:xfrm>
                <a:off x="6549189" y="4952458"/>
                <a:ext cx="1439112" cy="8850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pt-BR" sz="28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sup>
                          </m:sSup>
                        </m:num>
                        <m:den>
                          <m: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pt-BR" sz="28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p>
                          </m:sSup>
                        </m:den>
                      </m:f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pt-BR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7123A010-4B95-7B88-CDA4-7C1F0C43C3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9189" y="4952458"/>
                <a:ext cx="1439112" cy="8850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3993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75BA6D-A57E-420F-94FA-2945B1DD8D73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1085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724150"/>
            <a:ext cx="8458200" cy="3273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pt-BR" sz="3000"/>
              <a:t>Teorias que são expostas no livro-texto:</a:t>
            </a:r>
          </a:p>
          <a:p>
            <a:pPr eaLnBrk="1" hangingPunct="1"/>
            <a:r>
              <a:rPr lang="pt-BR" altLang="pt-BR" sz="3000"/>
              <a:t>Modelo Clássico de Demanda por Moeda</a:t>
            </a:r>
          </a:p>
          <a:p>
            <a:pPr eaLnBrk="1" hangingPunct="1"/>
            <a:r>
              <a:rPr lang="pt-BR" altLang="pt-BR" sz="3000"/>
              <a:t>Modelo de Expectativas Regressivas</a:t>
            </a:r>
          </a:p>
          <a:p>
            <a:pPr eaLnBrk="1" hangingPunct="1"/>
            <a:r>
              <a:rPr lang="pt-BR" altLang="pt-BR" sz="3000"/>
              <a:t>Modelo da Composição Ótima dos Ativos</a:t>
            </a:r>
          </a:p>
          <a:p>
            <a:pPr eaLnBrk="1" hangingPunct="1"/>
            <a:r>
              <a:rPr lang="pt-BR" altLang="pt-BR" sz="3000"/>
              <a:t>Modelo de Tobin e Baumol</a:t>
            </a:r>
          </a:p>
          <a:p>
            <a:pPr eaLnBrk="1" hangingPunct="1"/>
            <a:r>
              <a:rPr lang="pt-BR" altLang="pt-BR" sz="3000"/>
              <a:t>Modelo de Friedman para Demanda de Moeda</a:t>
            </a:r>
          </a:p>
        </p:txBody>
      </p:sp>
      <p:sp>
        <p:nvSpPr>
          <p:cNvPr id="39941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150813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A função demanda de moeda</a:t>
            </a:r>
          </a:p>
        </p:txBody>
      </p:sp>
      <p:sp>
        <p:nvSpPr>
          <p:cNvPr id="39942" name="Text Box 22"/>
          <p:cNvSpPr txBox="1">
            <a:spLocks noChangeArrowheads="1"/>
          </p:cNvSpPr>
          <p:nvPr/>
        </p:nvSpPr>
        <p:spPr bwMode="auto">
          <a:xfrm>
            <a:off x="2413000" y="1439863"/>
            <a:ext cx="774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M</a:t>
            </a:r>
            <a:r>
              <a:rPr lang="pt-BR" altLang="pt-BR" baseline="30000">
                <a:solidFill>
                  <a:schemeClr val="tx1"/>
                </a:solidFill>
              </a:rPr>
              <a:t>d</a:t>
            </a:r>
            <a:endParaRPr lang="pt-BR" altLang="pt-BR">
              <a:solidFill>
                <a:schemeClr val="tx1"/>
              </a:solidFill>
            </a:endParaRPr>
          </a:p>
        </p:txBody>
      </p:sp>
      <p:sp>
        <p:nvSpPr>
          <p:cNvPr id="39943" name="Text Box 23"/>
          <p:cNvSpPr txBox="1">
            <a:spLocks noChangeArrowheads="1"/>
          </p:cNvSpPr>
          <p:nvPr/>
        </p:nvSpPr>
        <p:spPr bwMode="auto">
          <a:xfrm>
            <a:off x="2514600" y="1866900"/>
            <a:ext cx="495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39944" name="Line 24"/>
          <p:cNvSpPr>
            <a:spLocks noChangeShapeType="1"/>
          </p:cNvSpPr>
          <p:nvPr/>
        </p:nvSpPr>
        <p:spPr bwMode="auto">
          <a:xfrm>
            <a:off x="2438400" y="1955800"/>
            <a:ext cx="58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945" name="Text Box 25"/>
          <p:cNvSpPr txBox="1">
            <a:spLocks noChangeArrowheads="1"/>
          </p:cNvSpPr>
          <p:nvPr/>
        </p:nvSpPr>
        <p:spPr bwMode="auto">
          <a:xfrm>
            <a:off x="3302000" y="1651000"/>
            <a:ext cx="1206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=  m</a:t>
            </a:r>
            <a:r>
              <a:rPr lang="pt-BR" altLang="pt-BR" baseline="30000">
                <a:solidFill>
                  <a:schemeClr val="tx1"/>
                </a:solidFill>
              </a:rPr>
              <a:t>d</a:t>
            </a:r>
            <a:endParaRPr lang="pt-BR" altLang="pt-BR">
              <a:solidFill>
                <a:schemeClr val="tx1"/>
              </a:solidFill>
            </a:endParaRPr>
          </a:p>
        </p:txBody>
      </p:sp>
      <p:sp>
        <p:nvSpPr>
          <p:cNvPr id="39946" name="Text Box 26"/>
          <p:cNvSpPr txBox="1">
            <a:spLocks noChangeArrowheads="1"/>
          </p:cNvSpPr>
          <p:nvPr/>
        </p:nvSpPr>
        <p:spPr bwMode="auto">
          <a:xfrm>
            <a:off x="4521200" y="1511300"/>
            <a:ext cx="2349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>
                <a:solidFill>
                  <a:schemeClr val="tx1"/>
                </a:solidFill>
              </a:rPr>
              <a:t>= m(y,r,</a:t>
            </a:r>
            <a:r>
              <a:rPr lang="pt-BR" altLang="pt-BR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pt-BR" altLang="pt-BR" baseline="30000">
                <a:solidFill>
                  <a:schemeClr val="tx1"/>
                </a:solidFill>
                <a:sym typeface="Symbol" panose="05050102010706020507" pitchFamily="18" charset="2"/>
              </a:rPr>
              <a:t>e</a:t>
            </a:r>
            <a:r>
              <a:rPr lang="pt-BR" altLang="pt-BR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9947" name="Rectangle 27"/>
          <p:cNvSpPr>
            <a:spLocks noChangeArrowheads="1"/>
          </p:cNvSpPr>
          <p:nvPr/>
        </p:nvSpPr>
        <p:spPr bwMode="auto">
          <a:xfrm>
            <a:off x="2260600" y="1498600"/>
            <a:ext cx="4370388" cy="10033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>
              <a:solidFill>
                <a:schemeClr val="tx1"/>
              </a:solidFill>
            </a:endParaRPr>
          </a:p>
        </p:txBody>
      </p:sp>
      <p:graphicFrame>
        <p:nvGraphicFramePr>
          <p:cNvPr id="39948" name="Object 28"/>
          <p:cNvGraphicFramePr>
            <a:graphicFrameLocks noChangeAspect="1"/>
          </p:cNvGraphicFramePr>
          <p:nvPr/>
        </p:nvGraphicFramePr>
        <p:xfrm>
          <a:off x="4400550" y="1803400"/>
          <a:ext cx="114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3" imgW="114201" imgH="304536" progId="Equation.3">
                  <p:embed/>
                </p:oleObj>
              </mc:Choice>
              <mc:Fallback>
                <p:oleObj name="Equation" r:id="rId3" imgW="114201" imgH="304536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1803400"/>
                        <a:ext cx="1143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9" name="Object 29"/>
          <p:cNvGraphicFramePr>
            <a:graphicFrameLocks noChangeAspect="1"/>
          </p:cNvGraphicFramePr>
          <p:nvPr/>
        </p:nvGraphicFramePr>
        <p:xfrm>
          <a:off x="4400550" y="1803400"/>
          <a:ext cx="114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5" imgW="114201" imgH="304536" progId="Equation.3">
                  <p:embed/>
                </p:oleObj>
              </mc:Choice>
              <mc:Fallback>
                <p:oleObj name="Equation" r:id="rId5" imgW="114201" imgH="304536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1803400"/>
                        <a:ext cx="1143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85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5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85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85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85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4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4096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805CB5-32EC-4797-AD51-C6BC086498D8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 Função demanda de moeda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algn="just" eaLnBrk="1" hangingPunct="1"/>
            <a:r>
              <a:rPr lang="pt-BR" altLang="pt-BR" sz="2600"/>
              <a:t>A análise econômica pode ser dinâmica (que considera tempo e trajetória da variável) ou estática (que não considera o tempo e apenas as posições inicial e final da economia).</a:t>
            </a:r>
          </a:p>
          <a:p>
            <a:pPr algn="just" eaLnBrk="1" hangingPunct="1"/>
            <a:r>
              <a:rPr lang="pt-BR" altLang="pt-BR" sz="2600"/>
              <a:t>Considerando a análise estática, tem-se (equação (12.25) na p. 302):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33600" y="4173538"/>
            <a:ext cx="4370388" cy="1023937"/>
            <a:chOff x="1496" y="3580"/>
            <a:chExt cx="2753" cy="645"/>
          </a:xfrm>
        </p:grpSpPr>
        <p:sp>
          <p:nvSpPr>
            <p:cNvPr id="40968" name="Text Box 5"/>
            <p:cNvSpPr txBox="1">
              <a:spLocks noChangeArrowheads="1"/>
            </p:cNvSpPr>
            <p:nvPr/>
          </p:nvSpPr>
          <p:spPr bwMode="auto">
            <a:xfrm>
              <a:off x="1592" y="3591"/>
              <a:ext cx="4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pt-BR" altLang="pt-BR">
                  <a:solidFill>
                    <a:srgbClr val="FFFFFF"/>
                  </a:solidFill>
                </a:rPr>
                <a:t>M</a:t>
              </a:r>
              <a:r>
                <a:rPr lang="pt-BR" altLang="pt-BR" baseline="30000">
                  <a:solidFill>
                    <a:srgbClr val="FFFFFF"/>
                  </a:solidFill>
                </a:rPr>
                <a:t>d</a:t>
              </a:r>
              <a:endParaRPr lang="pt-BR" altLang="pt-BR">
                <a:solidFill>
                  <a:srgbClr val="FFFFFF"/>
                </a:solidFill>
              </a:endParaRPr>
            </a:p>
          </p:txBody>
        </p:sp>
        <p:sp>
          <p:nvSpPr>
            <p:cNvPr id="40969" name="Text Box 6"/>
            <p:cNvSpPr txBox="1">
              <a:spLocks noChangeArrowheads="1"/>
            </p:cNvSpPr>
            <p:nvPr/>
          </p:nvSpPr>
          <p:spPr bwMode="auto">
            <a:xfrm>
              <a:off x="1656" y="3860"/>
              <a:ext cx="31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pt-BR" altLang="pt-BR">
                  <a:solidFill>
                    <a:srgbClr val="FFFFFF"/>
                  </a:solidFill>
                </a:rPr>
                <a:t>P</a:t>
              </a:r>
            </a:p>
          </p:txBody>
        </p:sp>
        <p:sp>
          <p:nvSpPr>
            <p:cNvPr id="40970" name="Line 7"/>
            <p:cNvSpPr>
              <a:spLocks noChangeShapeType="1"/>
            </p:cNvSpPr>
            <p:nvPr/>
          </p:nvSpPr>
          <p:spPr bwMode="auto">
            <a:xfrm>
              <a:off x="1608" y="3916"/>
              <a:ext cx="368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971" name="Text Box 8"/>
            <p:cNvSpPr txBox="1">
              <a:spLocks noChangeArrowheads="1"/>
            </p:cNvSpPr>
            <p:nvPr/>
          </p:nvSpPr>
          <p:spPr bwMode="auto">
            <a:xfrm>
              <a:off x="2152" y="3724"/>
              <a:ext cx="7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pt-BR" altLang="pt-BR">
                  <a:solidFill>
                    <a:srgbClr val="FFFFFF"/>
                  </a:solidFill>
                </a:rPr>
                <a:t>=  m</a:t>
              </a:r>
              <a:r>
                <a:rPr lang="pt-BR" altLang="pt-BR" baseline="30000">
                  <a:solidFill>
                    <a:srgbClr val="FFFFFF"/>
                  </a:solidFill>
                </a:rPr>
                <a:t>d</a:t>
              </a:r>
              <a:endParaRPr lang="pt-BR" altLang="pt-BR">
                <a:solidFill>
                  <a:srgbClr val="FFFFFF"/>
                </a:solidFill>
              </a:endParaRPr>
            </a:p>
          </p:txBody>
        </p:sp>
        <p:sp>
          <p:nvSpPr>
            <p:cNvPr id="40972" name="Text Box 9"/>
            <p:cNvSpPr txBox="1">
              <a:spLocks noChangeArrowheads="1"/>
            </p:cNvSpPr>
            <p:nvPr/>
          </p:nvSpPr>
          <p:spPr bwMode="auto">
            <a:xfrm>
              <a:off x="2848" y="3724"/>
              <a:ext cx="129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pt-BR" altLang="pt-BR">
                  <a:solidFill>
                    <a:srgbClr val="FFFFFF"/>
                  </a:solidFill>
                </a:rPr>
                <a:t>= m(y,r)</a:t>
              </a:r>
            </a:p>
          </p:txBody>
        </p:sp>
        <p:sp>
          <p:nvSpPr>
            <p:cNvPr id="40973" name="Rectangle 10"/>
            <p:cNvSpPr>
              <a:spLocks noChangeArrowheads="1"/>
            </p:cNvSpPr>
            <p:nvPr/>
          </p:nvSpPr>
          <p:spPr bwMode="auto">
            <a:xfrm>
              <a:off x="1496" y="3580"/>
              <a:ext cx="2753" cy="63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>
                <a:solidFill>
                  <a:schemeClr val="tx1"/>
                </a:solidFill>
              </a:endParaRPr>
            </a:p>
          </p:txBody>
        </p:sp>
        <p:graphicFrame>
          <p:nvGraphicFramePr>
            <p:cNvPr id="40974" name="Object 11"/>
            <p:cNvGraphicFramePr>
              <a:graphicFrameLocks noChangeAspect="1"/>
            </p:cNvGraphicFramePr>
            <p:nvPr/>
          </p:nvGraphicFramePr>
          <p:xfrm>
            <a:off x="2844" y="3820"/>
            <a:ext cx="72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6" name="Equation" r:id="rId3" imgW="114201" imgH="304536" progId="Equation.3">
                    <p:embed/>
                  </p:oleObj>
                </mc:Choice>
                <mc:Fallback>
                  <p:oleObj name="Equation" r:id="rId3" imgW="114201" imgH="304536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3820"/>
                          <a:ext cx="72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75" name="Object 12"/>
            <p:cNvGraphicFramePr>
              <a:graphicFrameLocks noChangeAspect="1"/>
            </p:cNvGraphicFramePr>
            <p:nvPr/>
          </p:nvGraphicFramePr>
          <p:xfrm>
            <a:off x="2844" y="3820"/>
            <a:ext cx="72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7" name="Equation" r:id="rId5" imgW="114201" imgH="304536" progId="Equation.3">
                    <p:embed/>
                  </p:oleObj>
                </mc:Choice>
                <mc:Fallback>
                  <p:oleObj name="Equation" r:id="rId5" imgW="114201" imgH="304536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3820"/>
                          <a:ext cx="72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76" name="Rectangle 13"/>
            <p:cNvSpPr>
              <a:spLocks noChangeArrowheads="1"/>
            </p:cNvSpPr>
            <p:nvPr/>
          </p:nvSpPr>
          <p:spPr bwMode="auto">
            <a:xfrm>
              <a:off x="3775" y="3650"/>
              <a:ext cx="1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pt-BR" altLang="pt-BR" sz="1000">
                <a:solidFill>
                  <a:srgbClr val="FFFFFF"/>
                </a:solidFill>
              </a:endParaRPr>
            </a:p>
          </p:txBody>
        </p:sp>
      </p:grpSp>
      <p:sp>
        <p:nvSpPr>
          <p:cNvPr id="40967" name="Text Box 14"/>
          <p:cNvSpPr txBox="1">
            <a:spLocks noChangeArrowheads="1"/>
          </p:cNvSpPr>
          <p:nvPr/>
        </p:nvSpPr>
        <p:spPr bwMode="auto">
          <a:xfrm>
            <a:off x="936625" y="5335588"/>
            <a:ext cx="721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>
                <a:solidFill>
                  <a:schemeClr val="tx1"/>
                </a:solidFill>
              </a:rPr>
              <a:t>Esta equação é a mesma apresentada no capítulo 5, ver página 106, equação (5.7).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4198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B0CEAB-D32E-4298-B101-EFFC6A78A3EA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 dirty="0">
                <a:solidFill>
                  <a:srgbClr val="66FFFF"/>
                </a:solidFill>
              </a:rPr>
              <a:t>A função oferta de moeda (p. 306)</a:t>
            </a:r>
          </a:p>
        </p:txBody>
      </p:sp>
      <p:sp>
        <p:nvSpPr>
          <p:cNvPr id="1087496" name="Rectangle 8"/>
          <p:cNvSpPr>
            <a:spLocks noChangeArrowheads="1"/>
          </p:cNvSpPr>
          <p:nvPr/>
        </p:nvSpPr>
        <p:spPr bwMode="auto">
          <a:xfrm>
            <a:off x="247650" y="4535488"/>
            <a:ext cx="859155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600" dirty="0">
                <a:solidFill>
                  <a:srgbClr val="FFFFFF"/>
                </a:solidFill>
              </a:rPr>
              <a:t>Essa função define que parte da oferta de moeda é exógena ao modelo (e depende dos valores de B, rd e R</a:t>
            </a:r>
            <a:r>
              <a:rPr lang="pt-BR" altLang="pt-BR" sz="2600" baseline="-25000" dirty="0">
                <a:solidFill>
                  <a:srgbClr val="FFFFFF"/>
                </a:solidFill>
              </a:rPr>
              <a:t>3</a:t>
            </a:r>
            <a:r>
              <a:rPr lang="pt-BR" altLang="pt-BR" sz="2600" dirty="0">
                <a:solidFill>
                  <a:srgbClr val="FFFFFF"/>
                </a:solidFill>
              </a:rPr>
              <a:t>, que são instrumentos de política monetária) e a outra parte é endógena ao modelo (pois depende da taxa de juros, r, que é determinada no modelo). </a:t>
            </a:r>
          </a:p>
        </p:txBody>
      </p:sp>
      <p:sp>
        <p:nvSpPr>
          <p:cNvPr id="1087497" name="Text Box 9"/>
          <p:cNvSpPr txBox="1">
            <a:spLocks noChangeArrowheads="1"/>
          </p:cNvSpPr>
          <p:nvPr/>
        </p:nvSpPr>
        <p:spPr bwMode="auto">
          <a:xfrm>
            <a:off x="266700" y="2006600"/>
            <a:ext cx="8407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dirty="0">
                <a:solidFill>
                  <a:schemeClr val="tx1"/>
                </a:solidFill>
              </a:rPr>
              <a:t>Em que M</a:t>
            </a:r>
            <a:r>
              <a:rPr lang="pt-BR" altLang="pt-BR" sz="2400" baseline="-25000" dirty="0">
                <a:solidFill>
                  <a:schemeClr val="tx1"/>
                </a:solidFill>
              </a:rPr>
              <a:t>1</a:t>
            </a:r>
            <a:r>
              <a:rPr lang="pt-BR" altLang="pt-BR" sz="2400" dirty="0">
                <a:solidFill>
                  <a:schemeClr val="tx1"/>
                </a:solidFill>
              </a:rPr>
              <a:t> é a medida de moeda, B é a base monetária, r é a taxa de juros, rd é a taxa do redesconto de liquidez e R</a:t>
            </a:r>
            <a:r>
              <a:rPr lang="pt-BR" altLang="pt-BR" sz="2400" baseline="-25000" dirty="0">
                <a:solidFill>
                  <a:schemeClr val="tx1"/>
                </a:solidFill>
              </a:rPr>
              <a:t>3</a:t>
            </a:r>
            <a:r>
              <a:rPr lang="pt-BR" altLang="pt-BR" sz="2400" dirty="0">
                <a:solidFill>
                  <a:schemeClr val="tx1"/>
                </a:solidFill>
              </a:rPr>
              <a:t> é a taxa do depósito compulsório. Tem-se: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C4742F4E-0E27-4BE0-5850-70C739156056}"/>
                  </a:ext>
                </a:extLst>
              </p:cNvPr>
              <p:cNvSpPr txBox="1"/>
              <p:nvPr/>
            </p:nvSpPr>
            <p:spPr>
              <a:xfrm>
                <a:off x="2904586" y="1422064"/>
                <a:ext cx="31316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b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rd</m:t>
                      </m:r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C4742F4E-0E27-4BE0-5850-70C739156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4586" y="1422064"/>
                <a:ext cx="3131627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99E8E958-8906-A823-6DAB-57F2D710E2B3}"/>
                  </a:ext>
                </a:extLst>
              </p:cNvPr>
              <p:cNvSpPr txBox="1"/>
              <p:nvPr/>
            </p:nvSpPr>
            <p:spPr>
              <a:xfrm>
                <a:off x="709862" y="3663951"/>
                <a:ext cx="1255920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den>
                      </m:f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pt-BR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99E8E958-8906-A823-6DAB-57F2D710E2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862" y="3663951"/>
                <a:ext cx="1255920" cy="8192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3E81F1D4-6DED-4AF0-4B46-39718C41FF8E}"/>
                  </a:ext>
                </a:extLst>
              </p:cNvPr>
              <p:cNvSpPr txBox="1"/>
              <p:nvPr/>
            </p:nvSpPr>
            <p:spPr>
              <a:xfrm>
                <a:off x="2679030" y="3663950"/>
                <a:ext cx="1255920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den>
                      </m:f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pt-BR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3E81F1D4-6DED-4AF0-4B46-39718C41F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030" y="3663950"/>
                <a:ext cx="1255920" cy="8192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A774E595-95E3-89B3-E384-24C81229B1AB}"/>
                  </a:ext>
                </a:extLst>
              </p:cNvPr>
              <p:cNvSpPr txBox="1"/>
              <p:nvPr/>
            </p:nvSpPr>
            <p:spPr>
              <a:xfrm>
                <a:off x="4780293" y="3663950"/>
                <a:ext cx="1315232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rd</m:t>
                          </m:r>
                        </m:den>
                      </m:f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pt-BR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A774E595-95E3-89B3-E384-24C81229B1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0293" y="3663950"/>
                <a:ext cx="1315232" cy="8192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F41C7CE0-E690-4E53-3F9D-281B54813BDA}"/>
                  </a:ext>
                </a:extLst>
              </p:cNvPr>
              <p:cNvSpPr txBox="1"/>
              <p:nvPr/>
            </p:nvSpPr>
            <p:spPr>
              <a:xfrm>
                <a:off x="6940868" y="3663949"/>
                <a:ext cx="1380506" cy="8919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pt-BR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F41C7CE0-E690-4E53-3F9D-281B54813B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868" y="3663949"/>
                <a:ext cx="1380506" cy="8919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7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7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87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87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7496" grpId="0"/>
      <p:bldP spid="1087497" grpId="0"/>
      <p:bldP spid="4" grpId="0"/>
      <p:bldP spid="5" grpId="0"/>
      <p:bldP spid="6" grpId="0"/>
      <p:bldP spid="7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430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425604-F42A-4718-B67F-AC8BF03FFBD8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A função oferta de moeda</a:t>
            </a:r>
          </a:p>
        </p:txBody>
      </p:sp>
      <p:sp>
        <p:nvSpPr>
          <p:cNvPr id="1088517" name="Rectangle 5"/>
          <p:cNvSpPr>
            <a:spLocks noChangeArrowheads="1"/>
          </p:cNvSpPr>
          <p:nvPr/>
        </p:nvSpPr>
        <p:spPr bwMode="auto">
          <a:xfrm>
            <a:off x="95250" y="3458376"/>
            <a:ext cx="8858250" cy="337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2400" dirty="0">
                <a:solidFill>
                  <a:schemeClr val="tx1"/>
                </a:solidFill>
              </a:rPr>
              <a:t>  em que 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2400" dirty="0" err="1">
                <a:solidFill>
                  <a:schemeClr val="tx1"/>
                </a:solidFill>
              </a:rPr>
              <a:t>m</a:t>
            </a:r>
            <a:r>
              <a:rPr lang="pt-BR" altLang="pt-BR" sz="2400" baseline="30000" dirty="0" err="1">
                <a:solidFill>
                  <a:schemeClr val="tx1"/>
                </a:solidFill>
              </a:rPr>
              <a:t>s</a:t>
            </a:r>
            <a:r>
              <a:rPr lang="pt-BR" altLang="pt-BR" sz="2400" dirty="0">
                <a:solidFill>
                  <a:schemeClr val="tx1"/>
                </a:solidFill>
              </a:rPr>
              <a:t> = oferta real de moeda (ou seja, </a:t>
            </a:r>
            <a:r>
              <a:rPr lang="pt-BR" altLang="pt-BR" sz="2400" dirty="0" err="1">
                <a:solidFill>
                  <a:schemeClr val="tx1"/>
                </a:solidFill>
              </a:rPr>
              <a:t>M</a:t>
            </a:r>
            <a:r>
              <a:rPr lang="pt-BR" altLang="pt-BR" sz="2400" baseline="30000" dirty="0" err="1">
                <a:solidFill>
                  <a:schemeClr val="tx1"/>
                </a:solidFill>
              </a:rPr>
              <a:t>s</a:t>
            </a:r>
            <a:r>
              <a:rPr lang="pt-BR" altLang="pt-BR" sz="2400" dirty="0">
                <a:solidFill>
                  <a:schemeClr val="tx1"/>
                </a:solidFill>
              </a:rPr>
              <a:t>/P)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2400" dirty="0">
                <a:solidFill>
                  <a:schemeClr val="tx1"/>
                </a:solidFill>
              </a:rPr>
              <a:t>B = valor nominal da base monetária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2400" dirty="0">
                <a:solidFill>
                  <a:schemeClr val="tx1"/>
                </a:solidFill>
              </a:rPr>
              <a:t>r = taxa de juros de mercado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2400" dirty="0">
                <a:solidFill>
                  <a:schemeClr val="tx1"/>
                </a:solidFill>
              </a:rPr>
              <a:t>rd = taxa de juros de redesconto de liquidez do Banco Central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2400" dirty="0">
                <a:solidFill>
                  <a:schemeClr val="tx1"/>
                </a:solidFill>
              </a:rPr>
              <a:t>R</a:t>
            </a:r>
            <a:r>
              <a:rPr lang="pt-BR" altLang="pt-BR" sz="2400" baseline="-25000" dirty="0">
                <a:solidFill>
                  <a:schemeClr val="tx1"/>
                </a:solidFill>
              </a:rPr>
              <a:t>3</a:t>
            </a:r>
            <a:r>
              <a:rPr lang="pt-BR" altLang="pt-BR" sz="2400" dirty="0">
                <a:solidFill>
                  <a:schemeClr val="tx1"/>
                </a:solidFill>
              </a:rPr>
              <a:t> = taxa do depósito compulsório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2800" dirty="0"/>
              <a:t>Espera-se que: f</a:t>
            </a:r>
            <a:r>
              <a:rPr lang="pt-BR" altLang="pt-BR" sz="2800" baseline="-25000" dirty="0"/>
              <a:t>1</a:t>
            </a:r>
            <a:r>
              <a:rPr lang="pt-BR" altLang="pt-BR" sz="2800" dirty="0"/>
              <a:t> &gt; 0, f</a:t>
            </a:r>
            <a:r>
              <a:rPr lang="pt-BR" altLang="pt-BR" sz="2800" baseline="-25000" dirty="0"/>
              <a:t>2</a:t>
            </a:r>
            <a:r>
              <a:rPr lang="pt-BR" altLang="pt-BR" sz="2800" dirty="0"/>
              <a:t> &gt; 0, f</a:t>
            </a:r>
            <a:r>
              <a:rPr lang="pt-BR" altLang="pt-BR" sz="2800" baseline="-25000" dirty="0"/>
              <a:t>3</a:t>
            </a:r>
            <a:r>
              <a:rPr lang="pt-BR" altLang="pt-BR" sz="2800" dirty="0"/>
              <a:t> &lt; 0 e f</a:t>
            </a:r>
            <a:r>
              <a:rPr lang="pt-BR" altLang="pt-BR" sz="2800" baseline="-25000" dirty="0"/>
              <a:t>4</a:t>
            </a:r>
            <a:r>
              <a:rPr lang="pt-BR" altLang="pt-BR" sz="2800" dirty="0"/>
              <a:t> &lt; 0. </a:t>
            </a:r>
          </a:p>
        </p:txBody>
      </p:sp>
      <p:sp>
        <p:nvSpPr>
          <p:cNvPr id="1088518" name="Rectangle 6"/>
          <p:cNvSpPr>
            <a:spLocks noChangeArrowheads="1"/>
          </p:cNvSpPr>
          <p:nvPr/>
        </p:nvSpPr>
        <p:spPr bwMode="auto">
          <a:xfrm>
            <a:off x="4140200" y="1230313"/>
            <a:ext cx="4813300" cy="96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pt-BR" altLang="pt-BR" sz="2600" dirty="0">
                <a:solidFill>
                  <a:srgbClr val="FFFFFF"/>
                </a:solidFill>
              </a:rPr>
              <a:t>fórmula genérica da oferta de moeda (eq. 13.2 da p. 306) </a:t>
            </a:r>
          </a:p>
        </p:txBody>
      </p:sp>
      <p:sp>
        <p:nvSpPr>
          <p:cNvPr id="1088519" name="Rectangle 7"/>
          <p:cNvSpPr>
            <a:spLocks noChangeArrowheads="1"/>
          </p:cNvSpPr>
          <p:nvPr/>
        </p:nvSpPr>
        <p:spPr bwMode="auto">
          <a:xfrm>
            <a:off x="663669" y="2264242"/>
            <a:ext cx="81803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2400"/>
              <a:t>Fórmula específica da oferta de moeda (eq. 13.3, p. 306):</a:t>
            </a:r>
            <a:r>
              <a:rPr lang="pt-BR" altLang="pt-BR" sz="2800"/>
              <a:t> </a:t>
            </a:r>
          </a:p>
        </p:txBody>
      </p:sp>
      <p:sp>
        <p:nvSpPr>
          <p:cNvPr id="1088520" name="Line 8"/>
          <p:cNvSpPr>
            <a:spLocks noChangeShapeType="1"/>
          </p:cNvSpPr>
          <p:nvPr/>
        </p:nvSpPr>
        <p:spPr bwMode="auto">
          <a:xfrm>
            <a:off x="663669" y="4364864"/>
            <a:ext cx="24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8C89500E-BA45-6486-F507-419CE5906FBC}"/>
                  </a:ext>
                </a:extLst>
              </p:cNvPr>
              <p:cNvSpPr txBox="1"/>
              <p:nvPr/>
            </p:nvSpPr>
            <p:spPr>
              <a:xfrm>
                <a:off x="1600513" y="2853859"/>
                <a:ext cx="5942973" cy="8611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sup>
                      </m:sSup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pt-BR" sz="28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</m:acc>
                        </m:num>
                        <m:den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den>
                      </m:f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rd</m:t>
                      </m:r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pt-BR" sz="28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pt-BR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pt-BR" sz="28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pt-BR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8C89500E-BA45-6486-F507-419CE5906F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513" y="2853859"/>
                <a:ext cx="5942973" cy="8611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9A1E1AAA-F617-2DAE-64FE-EE3A98D8FBE9}"/>
                  </a:ext>
                </a:extLst>
              </p:cNvPr>
              <p:cNvSpPr txBox="1"/>
              <p:nvPr/>
            </p:nvSpPr>
            <p:spPr>
              <a:xfrm>
                <a:off x="-398929" y="1444626"/>
                <a:ext cx="474232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b>
                          <m: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rd</m:t>
                      </m:r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9A1E1AAA-F617-2DAE-64FE-EE3A98D8FB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98929" y="1444626"/>
                <a:ext cx="4742328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88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8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88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88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88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88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8517" grpId="0"/>
      <p:bldP spid="1088518" grpId="0"/>
      <p:bldP spid="1088519" grpId="0"/>
      <p:bldP spid="1088520" grpId="0" animBg="1"/>
      <p:bldP spid="2" grpId="0"/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4403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B8630B-472D-4233-83CB-206C289C70B9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A função oferta de moeda (p. 307)</a:t>
            </a:r>
          </a:p>
        </p:txBody>
      </p:sp>
      <p:sp>
        <p:nvSpPr>
          <p:cNvPr id="1089539" name="Rectangle 3"/>
          <p:cNvSpPr>
            <a:spLocks noChangeArrowheads="1"/>
          </p:cNvSpPr>
          <p:nvPr/>
        </p:nvSpPr>
        <p:spPr bwMode="auto">
          <a:xfrm>
            <a:off x="361950" y="5876925"/>
            <a:ext cx="40576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chemeClr val="tx1"/>
                </a:solidFill>
              </a:rPr>
              <a:t>Curvas de oferta e demanda de moeda</a:t>
            </a:r>
          </a:p>
        </p:txBody>
      </p:sp>
      <p:sp>
        <p:nvSpPr>
          <p:cNvPr id="1089540" name="Rectangle 4"/>
          <p:cNvSpPr>
            <a:spLocks noChangeArrowheads="1"/>
          </p:cNvSpPr>
          <p:nvPr/>
        </p:nvSpPr>
        <p:spPr bwMode="auto">
          <a:xfrm>
            <a:off x="4570413" y="6102350"/>
            <a:ext cx="392588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chemeClr val="tx1"/>
                </a:solidFill>
              </a:rPr>
              <a:t>Curvas LM</a:t>
            </a:r>
          </a:p>
        </p:txBody>
      </p:sp>
      <p:sp>
        <p:nvSpPr>
          <p:cNvPr id="1089541" name="Line 5"/>
          <p:cNvSpPr>
            <a:spLocks noChangeShapeType="1"/>
          </p:cNvSpPr>
          <p:nvPr/>
        </p:nvSpPr>
        <p:spPr bwMode="auto">
          <a:xfrm>
            <a:off x="896938" y="5167313"/>
            <a:ext cx="332898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89542" name="Line 6"/>
          <p:cNvSpPr>
            <a:spLocks noChangeShapeType="1"/>
          </p:cNvSpPr>
          <p:nvPr/>
        </p:nvSpPr>
        <p:spPr bwMode="auto">
          <a:xfrm flipV="1">
            <a:off x="896938" y="2022475"/>
            <a:ext cx="0" cy="314483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89543" name="Line 7"/>
          <p:cNvSpPr>
            <a:spLocks noChangeShapeType="1"/>
          </p:cNvSpPr>
          <p:nvPr/>
        </p:nvSpPr>
        <p:spPr bwMode="auto">
          <a:xfrm>
            <a:off x="912813" y="3573463"/>
            <a:ext cx="1527175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89544" name="Text Box 8"/>
          <p:cNvSpPr txBox="1">
            <a:spLocks noChangeArrowheads="1"/>
          </p:cNvSpPr>
          <p:nvPr/>
        </p:nvSpPr>
        <p:spPr bwMode="auto">
          <a:xfrm>
            <a:off x="530225" y="40243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r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089545" name="Text Box 9"/>
          <p:cNvSpPr txBox="1">
            <a:spLocks noChangeArrowheads="1"/>
          </p:cNvSpPr>
          <p:nvPr/>
        </p:nvSpPr>
        <p:spPr bwMode="auto">
          <a:xfrm>
            <a:off x="530225" y="3136900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r</a:t>
            </a:r>
            <a:r>
              <a:rPr lang="pt-BR" altLang="pt-BR" sz="2400" baseline="-25000"/>
              <a:t>1</a:t>
            </a:r>
            <a:endParaRPr lang="pt-BR" altLang="pt-BR" sz="2400"/>
          </a:p>
        </p:txBody>
      </p:sp>
      <p:sp>
        <p:nvSpPr>
          <p:cNvPr id="1089546" name="Text Box 10"/>
          <p:cNvSpPr txBox="1">
            <a:spLocks noChangeArrowheads="1"/>
          </p:cNvSpPr>
          <p:nvPr/>
        </p:nvSpPr>
        <p:spPr bwMode="auto">
          <a:xfrm>
            <a:off x="530225" y="2044700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r</a:t>
            </a:r>
          </a:p>
        </p:txBody>
      </p:sp>
      <p:sp>
        <p:nvSpPr>
          <p:cNvPr id="1089547" name="Text Box 11"/>
          <p:cNvSpPr txBox="1">
            <a:spLocks noChangeArrowheads="1"/>
          </p:cNvSpPr>
          <p:nvPr/>
        </p:nvSpPr>
        <p:spPr bwMode="auto">
          <a:xfrm>
            <a:off x="2378075" y="1847850"/>
            <a:ext cx="58102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m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089548" name="Text Box 12"/>
          <p:cNvSpPr txBox="1">
            <a:spLocks noChangeArrowheads="1"/>
          </p:cNvSpPr>
          <p:nvPr/>
        </p:nvSpPr>
        <p:spPr bwMode="auto">
          <a:xfrm>
            <a:off x="2195513" y="5140325"/>
            <a:ext cx="62547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m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089549" name="Text Box 13"/>
          <p:cNvSpPr txBox="1">
            <a:spLocks noChangeArrowheads="1"/>
          </p:cNvSpPr>
          <p:nvPr/>
        </p:nvSpPr>
        <p:spPr bwMode="auto">
          <a:xfrm>
            <a:off x="3729038" y="3644900"/>
            <a:ext cx="1223962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m(y</a:t>
            </a:r>
            <a:r>
              <a:rPr lang="pt-BR" altLang="pt-BR" sz="2400" baseline="-25000"/>
              <a:t>1</a:t>
            </a:r>
            <a:r>
              <a:rPr lang="pt-BR" altLang="pt-BR" sz="2400"/>
              <a:t>)</a:t>
            </a:r>
          </a:p>
        </p:txBody>
      </p:sp>
      <p:sp>
        <p:nvSpPr>
          <p:cNvPr id="1089550" name="Line 14"/>
          <p:cNvSpPr>
            <a:spLocks noChangeShapeType="1"/>
          </p:cNvSpPr>
          <p:nvPr/>
        </p:nvSpPr>
        <p:spPr bwMode="auto">
          <a:xfrm>
            <a:off x="5127625" y="5167313"/>
            <a:ext cx="3328988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89551" name="Line 15"/>
          <p:cNvSpPr>
            <a:spLocks noChangeShapeType="1"/>
          </p:cNvSpPr>
          <p:nvPr/>
        </p:nvSpPr>
        <p:spPr bwMode="auto">
          <a:xfrm flipV="1">
            <a:off x="5127625" y="2022475"/>
            <a:ext cx="0" cy="314483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89552" name="Text Box 16"/>
          <p:cNvSpPr txBox="1">
            <a:spLocks noChangeArrowheads="1"/>
          </p:cNvSpPr>
          <p:nvPr/>
        </p:nvSpPr>
        <p:spPr bwMode="auto">
          <a:xfrm>
            <a:off x="6165850" y="51038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y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089553" name="Text Box 17"/>
          <p:cNvSpPr txBox="1">
            <a:spLocks noChangeArrowheads="1"/>
          </p:cNvSpPr>
          <p:nvPr/>
        </p:nvSpPr>
        <p:spPr bwMode="auto">
          <a:xfrm>
            <a:off x="8075613" y="5124450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1089554" name="Text Box 18"/>
          <p:cNvSpPr txBox="1">
            <a:spLocks noChangeArrowheads="1"/>
          </p:cNvSpPr>
          <p:nvPr/>
        </p:nvSpPr>
        <p:spPr bwMode="auto">
          <a:xfrm>
            <a:off x="6802438" y="5108575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y</a:t>
            </a:r>
            <a:r>
              <a:rPr lang="pt-BR" altLang="pt-BR" sz="2400" baseline="-25000"/>
              <a:t>1</a:t>
            </a:r>
            <a:endParaRPr lang="pt-BR" altLang="pt-BR" sz="2400"/>
          </a:p>
        </p:txBody>
      </p:sp>
      <p:sp>
        <p:nvSpPr>
          <p:cNvPr id="1089555" name="Text Box 19"/>
          <p:cNvSpPr txBox="1">
            <a:spLocks noChangeArrowheads="1"/>
          </p:cNvSpPr>
          <p:nvPr/>
        </p:nvSpPr>
        <p:spPr bwMode="auto">
          <a:xfrm>
            <a:off x="4760913" y="2044700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r</a:t>
            </a:r>
          </a:p>
        </p:txBody>
      </p:sp>
      <p:sp>
        <p:nvSpPr>
          <p:cNvPr id="1089556" name="Text Box 20"/>
          <p:cNvSpPr txBox="1">
            <a:spLocks noChangeArrowheads="1"/>
          </p:cNvSpPr>
          <p:nvPr/>
        </p:nvSpPr>
        <p:spPr bwMode="auto">
          <a:xfrm>
            <a:off x="5365750" y="4614863"/>
            <a:ext cx="5048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L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089557" name="Line 21"/>
          <p:cNvSpPr>
            <a:spLocks noChangeShapeType="1"/>
          </p:cNvSpPr>
          <p:nvPr/>
        </p:nvSpPr>
        <p:spPr bwMode="auto">
          <a:xfrm flipV="1">
            <a:off x="2424113" y="2220913"/>
            <a:ext cx="0" cy="2947987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89558" name="Freeform 22"/>
          <p:cNvSpPr>
            <a:spLocks/>
          </p:cNvSpPr>
          <p:nvPr/>
        </p:nvSpPr>
        <p:spPr bwMode="auto">
          <a:xfrm>
            <a:off x="1323975" y="2308225"/>
            <a:ext cx="2657475" cy="1790700"/>
          </a:xfrm>
          <a:custGeom>
            <a:avLst/>
            <a:gdLst>
              <a:gd name="T0" fmla="*/ 0 w 2610"/>
              <a:gd name="T1" fmla="*/ 0 h 1230"/>
              <a:gd name="T2" fmla="*/ 2147483646 w 2610"/>
              <a:gd name="T3" fmla="*/ 2147483646 h 1230"/>
              <a:gd name="T4" fmla="*/ 2147483646 w 2610"/>
              <a:gd name="T5" fmla="*/ 2147483646 h 1230"/>
              <a:gd name="T6" fmla="*/ 0 60000 65536"/>
              <a:gd name="T7" fmla="*/ 0 60000 65536"/>
              <a:gd name="T8" fmla="*/ 0 60000 65536"/>
              <a:gd name="T9" fmla="*/ 0 w 2610"/>
              <a:gd name="T10" fmla="*/ 0 h 1230"/>
              <a:gd name="T11" fmla="*/ 2610 w 2610"/>
              <a:gd name="T12" fmla="*/ 1230 h 12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10" h="1230">
                <a:moveTo>
                  <a:pt x="0" y="0"/>
                </a:moveTo>
                <a:cubicBezTo>
                  <a:pt x="345" y="340"/>
                  <a:pt x="690" y="680"/>
                  <a:pt x="1125" y="885"/>
                </a:cubicBezTo>
                <a:cubicBezTo>
                  <a:pt x="1560" y="1090"/>
                  <a:pt x="2085" y="1160"/>
                  <a:pt x="2610" y="1230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89559" name="Freeform 23"/>
          <p:cNvSpPr>
            <a:spLocks/>
          </p:cNvSpPr>
          <p:nvPr/>
        </p:nvSpPr>
        <p:spPr bwMode="auto">
          <a:xfrm>
            <a:off x="1247775" y="3006725"/>
            <a:ext cx="2657475" cy="1790700"/>
          </a:xfrm>
          <a:custGeom>
            <a:avLst/>
            <a:gdLst>
              <a:gd name="T0" fmla="*/ 0 w 2610"/>
              <a:gd name="T1" fmla="*/ 0 h 1230"/>
              <a:gd name="T2" fmla="*/ 2147483646 w 2610"/>
              <a:gd name="T3" fmla="*/ 2147483646 h 1230"/>
              <a:gd name="T4" fmla="*/ 2147483646 w 2610"/>
              <a:gd name="T5" fmla="*/ 2147483646 h 1230"/>
              <a:gd name="T6" fmla="*/ 0 60000 65536"/>
              <a:gd name="T7" fmla="*/ 0 60000 65536"/>
              <a:gd name="T8" fmla="*/ 0 60000 65536"/>
              <a:gd name="T9" fmla="*/ 0 w 2610"/>
              <a:gd name="T10" fmla="*/ 0 h 1230"/>
              <a:gd name="T11" fmla="*/ 2610 w 2610"/>
              <a:gd name="T12" fmla="*/ 1230 h 12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10" h="1230">
                <a:moveTo>
                  <a:pt x="0" y="0"/>
                </a:moveTo>
                <a:cubicBezTo>
                  <a:pt x="345" y="340"/>
                  <a:pt x="690" y="680"/>
                  <a:pt x="1125" y="885"/>
                </a:cubicBezTo>
                <a:cubicBezTo>
                  <a:pt x="1560" y="1090"/>
                  <a:pt x="2085" y="1160"/>
                  <a:pt x="2610" y="1230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89560" name="Line 24"/>
          <p:cNvSpPr>
            <a:spLocks noChangeShapeType="1"/>
          </p:cNvSpPr>
          <p:nvPr/>
        </p:nvSpPr>
        <p:spPr bwMode="auto">
          <a:xfrm>
            <a:off x="892175" y="4330700"/>
            <a:ext cx="1527175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89561" name="Text Box 25"/>
          <p:cNvSpPr txBox="1">
            <a:spLocks noChangeArrowheads="1"/>
          </p:cNvSpPr>
          <p:nvPr/>
        </p:nvSpPr>
        <p:spPr bwMode="auto">
          <a:xfrm>
            <a:off x="3711575" y="4392613"/>
            <a:ext cx="11271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m(y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r>
              <a:rPr lang="pt-BR" altLang="pt-BR" sz="2400">
                <a:solidFill>
                  <a:srgbClr val="99FF66"/>
                </a:solidFill>
              </a:rPr>
              <a:t>)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844925" y="5167313"/>
            <a:ext cx="503238" cy="903287"/>
            <a:chOff x="2422" y="3135"/>
            <a:chExt cx="317" cy="569"/>
          </a:xfrm>
        </p:grpSpPr>
        <p:sp>
          <p:nvSpPr>
            <p:cNvPr id="44074" name="Text Box 27"/>
            <p:cNvSpPr txBox="1">
              <a:spLocks noChangeArrowheads="1"/>
            </p:cNvSpPr>
            <p:nvPr/>
          </p:nvSpPr>
          <p:spPr bwMode="auto">
            <a:xfrm>
              <a:off x="2422" y="3135"/>
              <a:ext cx="317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400">
                  <a:solidFill>
                    <a:srgbClr val="FFFFFF"/>
                  </a:solidFill>
                </a:rPr>
                <a:t>MP</a:t>
              </a:r>
            </a:p>
          </p:txBody>
        </p:sp>
        <p:sp>
          <p:nvSpPr>
            <p:cNvPr id="44075" name="Line 28"/>
            <p:cNvSpPr>
              <a:spLocks noChangeShapeType="1"/>
            </p:cNvSpPr>
            <p:nvPr/>
          </p:nvSpPr>
          <p:spPr bwMode="auto">
            <a:xfrm>
              <a:off x="2495" y="3394"/>
              <a:ext cx="161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89565" name="Line 29"/>
          <p:cNvSpPr>
            <a:spLocks noChangeShapeType="1"/>
          </p:cNvSpPr>
          <p:nvPr/>
        </p:nvSpPr>
        <p:spPr bwMode="auto">
          <a:xfrm>
            <a:off x="5137150" y="3559175"/>
            <a:ext cx="1843088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89566" name="Text Box 30"/>
          <p:cNvSpPr txBox="1">
            <a:spLocks noChangeArrowheads="1"/>
          </p:cNvSpPr>
          <p:nvPr/>
        </p:nvSpPr>
        <p:spPr bwMode="auto">
          <a:xfrm>
            <a:off x="4756150" y="4010025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r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089567" name="Text Box 31"/>
          <p:cNvSpPr txBox="1">
            <a:spLocks noChangeArrowheads="1"/>
          </p:cNvSpPr>
          <p:nvPr/>
        </p:nvSpPr>
        <p:spPr bwMode="auto">
          <a:xfrm>
            <a:off x="4756150" y="3122613"/>
            <a:ext cx="50323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r</a:t>
            </a:r>
            <a:r>
              <a:rPr lang="pt-BR" altLang="pt-BR" sz="2400" baseline="-25000"/>
              <a:t>1</a:t>
            </a:r>
            <a:endParaRPr lang="pt-BR" altLang="pt-BR" sz="2400"/>
          </a:p>
        </p:txBody>
      </p:sp>
      <p:sp>
        <p:nvSpPr>
          <p:cNvPr id="1089568" name="Line 32"/>
          <p:cNvSpPr>
            <a:spLocks noChangeShapeType="1"/>
          </p:cNvSpPr>
          <p:nvPr/>
        </p:nvSpPr>
        <p:spPr bwMode="auto">
          <a:xfrm>
            <a:off x="5116513" y="4316413"/>
            <a:ext cx="1252537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89569" name="Freeform 33"/>
          <p:cNvSpPr>
            <a:spLocks/>
          </p:cNvSpPr>
          <p:nvPr/>
        </p:nvSpPr>
        <p:spPr bwMode="auto">
          <a:xfrm>
            <a:off x="5713413" y="2679700"/>
            <a:ext cx="1903412" cy="2154238"/>
          </a:xfrm>
          <a:custGeom>
            <a:avLst/>
            <a:gdLst>
              <a:gd name="T0" fmla="*/ 0 w 1870"/>
              <a:gd name="T1" fmla="*/ 2147483646 h 1480"/>
              <a:gd name="T2" fmla="*/ 2147483646 w 1870"/>
              <a:gd name="T3" fmla="*/ 2147483646 h 1480"/>
              <a:gd name="T4" fmla="*/ 2147483646 w 1870"/>
              <a:gd name="T5" fmla="*/ 0 h 1480"/>
              <a:gd name="T6" fmla="*/ 0 60000 65536"/>
              <a:gd name="T7" fmla="*/ 0 60000 65536"/>
              <a:gd name="T8" fmla="*/ 0 60000 65536"/>
              <a:gd name="T9" fmla="*/ 0 w 1870"/>
              <a:gd name="T10" fmla="*/ 0 h 1480"/>
              <a:gd name="T11" fmla="*/ 1870 w 1870"/>
              <a:gd name="T12" fmla="*/ 1480 h 1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0" h="1480">
                <a:moveTo>
                  <a:pt x="0" y="1480"/>
                </a:moveTo>
                <a:cubicBezTo>
                  <a:pt x="299" y="1328"/>
                  <a:pt x="598" y="1177"/>
                  <a:pt x="910" y="930"/>
                </a:cubicBezTo>
                <a:cubicBezTo>
                  <a:pt x="1222" y="683"/>
                  <a:pt x="1546" y="341"/>
                  <a:pt x="1870" y="0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89570" name="Line 34"/>
          <p:cNvSpPr>
            <a:spLocks noChangeShapeType="1"/>
          </p:cNvSpPr>
          <p:nvPr/>
        </p:nvSpPr>
        <p:spPr bwMode="auto">
          <a:xfrm>
            <a:off x="7005638" y="3552825"/>
            <a:ext cx="0" cy="1616075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89571" name="Line 35"/>
          <p:cNvSpPr>
            <a:spLocks noChangeShapeType="1"/>
          </p:cNvSpPr>
          <p:nvPr/>
        </p:nvSpPr>
        <p:spPr bwMode="auto">
          <a:xfrm>
            <a:off x="6394450" y="4310063"/>
            <a:ext cx="0" cy="858837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89572" name="Text Box 36"/>
          <p:cNvSpPr txBox="1">
            <a:spLocks noChangeArrowheads="1"/>
          </p:cNvSpPr>
          <p:nvPr/>
        </p:nvSpPr>
        <p:spPr bwMode="auto">
          <a:xfrm>
            <a:off x="7504113" y="2219325"/>
            <a:ext cx="63658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M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089573" name="Text Box 37"/>
          <p:cNvSpPr txBox="1">
            <a:spLocks noChangeArrowheads="1"/>
          </p:cNvSpPr>
          <p:nvPr/>
        </p:nvSpPr>
        <p:spPr bwMode="auto">
          <a:xfrm>
            <a:off x="514350" y="1143000"/>
            <a:ext cx="8115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Considerado a oferta de moeda como sendo fixa (p. 107):</a:t>
            </a:r>
            <a:r>
              <a:rPr lang="pt-BR" altLang="pt-BR" sz="28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89574" name="Text Box 38"/>
          <p:cNvSpPr txBox="1">
            <a:spLocks noChangeArrowheads="1"/>
          </p:cNvSpPr>
          <p:nvPr/>
        </p:nvSpPr>
        <p:spPr bwMode="auto">
          <a:xfrm>
            <a:off x="2457450" y="40195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rgbClr val="99FF66"/>
                </a:solidFill>
              </a:rPr>
              <a:t>A</a:t>
            </a:r>
          </a:p>
        </p:txBody>
      </p:sp>
      <p:sp>
        <p:nvSpPr>
          <p:cNvPr id="1089575" name="Text Box 39"/>
          <p:cNvSpPr txBox="1">
            <a:spLocks noChangeArrowheads="1"/>
          </p:cNvSpPr>
          <p:nvPr/>
        </p:nvSpPr>
        <p:spPr bwMode="auto">
          <a:xfrm>
            <a:off x="6064250" y="39306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rgbClr val="99FF66"/>
                </a:solidFill>
              </a:rPr>
              <a:t>A</a:t>
            </a:r>
          </a:p>
        </p:txBody>
      </p:sp>
      <p:sp>
        <p:nvSpPr>
          <p:cNvPr id="1089576" name="Text Box 40"/>
          <p:cNvSpPr txBox="1">
            <a:spLocks noChangeArrowheads="1"/>
          </p:cNvSpPr>
          <p:nvPr/>
        </p:nvSpPr>
        <p:spPr bwMode="auto">
          <a:xfrm>
            <a:off x="2406650" y="3187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/>
              <a:t>B</a:t>
            </a:r>
          </a:p>
        </p:txBody>
      </p:sp>
      <p:sp>
        <p:nvSpPr>
          <p:cNvPr id="1089577" name="Text Box 41"/>
          <p:cNvSpPr txBox="1">
            <a:spLocks noChangeArrowheads="1"/>
          </p:cNvSpPr>
          <p:nvPr/>
        </p:nvSpPr>
        <p:spPr bwMode="auto">
          <a:xfrm>
            <a:off x="6623050" y="31559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89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89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8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8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8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89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89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08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89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08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8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89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89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08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08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89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89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8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08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089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089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89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89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089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089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089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08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89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89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089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089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089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1089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089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89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89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108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08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1089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1089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089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08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089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89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4" dur="1000"/>
                                        <p:tgtEl>
                                          <p:spTgt spid="108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08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108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9539" grpId="0"/>
      <p:bldP spid="1089540" grpId="0"/>
      <p:bldP spid="1089544" grpId="0"/>
      <p:bldP spid="1089545" grpId="0"/>
      <p:bldP spid="1089546" grpId="0"/>
      <p:bldP spid="1089547" grpId="0"/>
      <p:bldP spid="1089548" grpId="0"/>
      <p:bldP spid="1089549" grpId="0"/>
      <p:bldP spid="1089552" grpId="0"/>
      <p:bldP spid="1089553" grpId="0"/>
      <p:bldP spid="1089554" grpId="0"/>
      <p:bldP spid="1089555" grpId="0"/>
      <p:bldP spid="1089556" grpId="0"/>
      <p:bldP spid="1089561" grpId="0"/>
      <p:bldP spid="1089566" grpId="0"/>
      <p:bldP spid="1089567" grpId="0"/>
      <p:bldP spid="1089572" grpId="0"/>
      <p:bldP spid="1089573" grpId="0"/>
      <p:bldP spid="1089574" grpId="0"/>
      <p:bldP spid="1089575" grpId="0"/>
      <p:bldP spid="1089576" grpId="0"/>
      <p:bldP spid="10895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Rodapé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8195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A9B9EC-2A9B-4D62-94E1-A203FBB5A4AB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1051650" name="Text Box 2"/>
          <p:cNvSpPr txBox="1">
            <a:spLocks noChangeArrowheads="1"/>
          </p:cNvSpPr>
          <p:nvPr/>
        </p:nvSpPr>
        <p:spPr bwMode="auto">
          <a:xfrm>
            <a:off x="344488" y="1827213"/>
            <a:ext cx="8458200" cy="308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800">
                <a:solidFill>
                  <a:schemeClr val="tx1"/>
                </a:solidFill>
              </a:rPr>
              <a:t>	</a:t>
            </a:r>
            <a:r>
              <a:rPr lang="pt-BR" altLang="pt-BR" sz="2800"/>
              <a:t>c = c [y – t(y), a, CR]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sz="2800">
                <a:solidFill>
                  <a:schemeClr val="tx1"/>
                </a:solidFill>
              </a:rPr>
              <a:t>Veja a equação (10.27) na página 249</a:t>
            </a:r>
          </a:p>
          <a:p>
            <a:pPr algn="just" eaLnBrk="1" hangingPunct="1">
              <a:spcBef>
                <a:spcPct val="50000"/>
              </a:spcBef>
            </a:pPr>
            <a:r>
              <a:rPr lang="pt-BR" altLang="pt-BR" sz="2800">
                <a:solidFill>
                  <a:schemeClr val="tx1"/>
                </a:solidFill>
              </a:rPr>
              <a:t>O consumo real do setor privado (c) é uma função crescente da renda disponível [y – t(y)], do valor real dos ativos líquidos possuídos pelo setor privado (a) e do acesso ao crédito (CR).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title"/>
          </p:nvPr>
        </p:nvSpPr>
        <p:spPr>
          <a:xfrm>
            <a:off x="1588" y="439738"/>
            <a:ext cx="9109075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3000"/>
              <a:t>Uma equação síntese para a função consumo e seus impactos no modelo IS/LM</a:t>
            </a:r>
            <a:endParaRPr lang="pt-BR" altLang="pt-BR" sz="3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6C2AF8BC-765E-984D-7C8B-D8FCE5082128}"/>
                  </a:ext>
                </a:extLst>
              </p:cNvPr>
              <p:cNvSpPr txBox="1"/>
              <p:nvPr/>
            </p:nvSpPr>
            <p:spPr>
              <a:xfrm>
                <a:off x="493294" y="5654842"/>
                <a:ext cx="1212896" cy="7655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𝝏</m:t>
                          </m:r>
                          <m:r>
                            <a:rPr lang="pt-BR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𝐜</m:t>
                          </m:r>
                        </m:num>
                        <m:den>
                          <m:r>
                            <a:rPr lang="pt-B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𝝏</m:t>
                          </m:r>
                          <m:r>
                            <a:rPr lang="pt-BR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𝐲𝐝</m:t>
                          </m:r>
                        </m:den>
                      </m:f>
                      <m:r>
                        <a:rPr lang="pt-BR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pt-BR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pt-BR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6C2AF8BC-765E-984D-7C8B-D8FCE50821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94" y="5654842"/>
                <a:ext cx="1212896" cy="7655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ED9663BC-D6C2-CF26-64E5-D355D93C40F3}"/>
                  </a:ext>
                </a:extLst>
              </p:cNvPr>
              <p:cNvSpPr txBox="1"/>
              <p:nvPr/>
            </p:nvSpPr>
            <p:spPr>
              <a:xfrm>
                <a:off x="6950241" y="5651144"/>
                <a:ext cx="1249766" cy="7022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𝝏</m:t>
                          </m:r>
                          <m:r>
                            <a:rPr lang="pt-BR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𝐜</m:t>
                          </m:r>
                        </m:num>
                        <m:den>
                          <m:r>
                            <a:rPr lang="pt-B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𝝏</m:t>
                          </m:r>
                          <m:r>
                            <a:rPr lang="pt-BR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𝐂𝐑</m:t>
                          </m:r>
                        </m:den>
                      </m:f>
                      <m:r>
                        <a:rPr lang="pt-BR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pt-BR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pt-BR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ED9663BC-D6C2-CF26-64E5-D355D93C40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241" y="5651144"/>
                <a:ext cx="1249766" cy="7022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6FE17F0A-C0CA-76EB-BC01-720A331B9BF4}"/>
                  </a:ext>
                </a:extLst>
              </p:cNvPr>
              <p:cNvSpPr txBox="1"/>
              <p:nvPr/>
            </p:nvSpPr>
            <p:spPr>
              <a:xfrm>
                <a:off x="3523247" y="5651143"/>
                <a:ext cx="1028550" cy="7022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𝝏</m:t>
                          </m:r>
                          <m:r>
                            <a:rPr lang="pt-BR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𝐜</m:t>
                          </m:r>
                        </m:num>
                        <m:den>
                          <m:r>
                            <a:rPr lang="pt-B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𝝏</m:t>
                          </m:r>
                          <m:r>
                            <a:rPr lang="pt-BR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den>
                      </m:f>
                      <m:r>
                        <a:rPr lang="pt-BR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pt-BR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pt-BR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6FE17F0A-C0CA-76EB-BC01-720A331B9B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247" y="5651143"/>
                <a:ext cx="1028550" cy="7022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51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51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051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4505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5A34CF-88E0-4EE2-8471-E626AEE39B5C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A função oferta de moeda</a:t>
            </a:r>
          </a:p>
        </p:txBody>
      </p:sp>
      <p:sp>
        <p:nvSpPr>
          <p:cNvPr id="45061" name="Rectangle 3"/>
          <p:cNvSpPr>
            <a:spLocks noChangeArrowheads="1"/>
          </p:cNvSpPr>
          <p:nvPr/>
        </p:nvSpPr>
        <p:spPr bwMode="auto">
          <a:xfrm>
            <a:off x="361950" y="5876925"/>
            <a:ext cx="40576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chemeClr val="tx1"/>
                </a:solidFill>
              </a:rPr>
              <a:t>Curvas de oferta e demanda de moeda</a:t>
            </a:r>
          </a:p>
        </p:txBody>
      </p:sp>
      <p:sp>
        <p:nvSpPr>
          <p:cNvPr id="45062" name="Rectangle 4"/>
          <p:cNvSpPr>
            <a:spLocks noChangeArrowheads="1"/>
          </p:cNvSpPr>
          <p:nvPr/>
        </p:nvSpPr>
        <p:spPr bwMode="auto">
          <a:xfrm>
            <a:off x="4570413" y="6102350"/>
            <a:ext cx="392588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chemeClr val="tx1"/>
                </a:solidFill>
              </a:rPr>
              <a:t>Curvas LM</a:t>
            </a:r>
          </a:p>
        </p:txBody>
      </p:sp>
      <p:sp>
        <p:nvSpPr>
          <p:cNvPr id="45063" name="Line 5"/>
          <p:cNvSpPr>
            <a:spLocks noChangeShapeType="1"/>
          </p:cNvSpPr>
          <p:nvPr/>
        </p:nvSpPr>
        <p:spPr bwMode="auto">
          <a:xfrm>
            <a:off x="896938" y="5167313"/>
            <a:ext cx="332898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5064" name="Line 6"/>
          <p:cNvSpPr>
            <a:spLocks noChangeShapeType="1"/>
          </p:cNvSpPr>
          <p:nvPr/>
        </p:nvSpPr>
        <p:spPr bwMode="auto">
          <a:xfrm flipV="1">
            <a:off x="896938" y="2022475"/>
            <a:ext cx="0" cy="314483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5065" name="Line 7"/>
          <p:cNvSpPr>
            <a:spLocks noChangeShapeType="1"/>
          </p:cNvSpPr>
          <p:nvPr/>
        </p:nvSpPr>
        <p:spPr bwMode="auto">
          <a:xfrm>
            <a:off x="912813" y="3573463"/>
            <a:ext cx="1527175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90568" name="Line 8"/>
          <p:cNvSpPr>
            <a:spLocks noChangeShapeType="1"/>
          </p:cNvSpPr>
          <p:nvPr/>
        </p:nvSpPr>
        <p:spPr bwMode="auto">
          <a:xfrm>
            <a:off x="2887663" y="3792538"/>
            <a:ext cx="0" cy="134620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90569" name="Line 9"/>
          <p:cNvSpPr>
            <a:spLocks noChangeShapeType="1"/>
          </p:cNvSpPr>
          <p:nvPr/>
        </p:nvSpPr>
        <p:spPr bwMode="auto">
          <a:xfrm flipH="1">
            <a:off x="917575" y="3806825"/>
            <a:ext cx="1965325" cy="14288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90570" name="Text Box 10"/>
          <p:cNvSpPr txBox="1">
            <a:spLocks noChangeArrowheads="1"/>
          </p:cNvSpPr>
          <p:nvPr/>
        </p:nvSpPr>
        <p:spPr bwMode="auto">
          <a:xfrm>
            <a:off x="2673350" y="5137150"/>
            <a:ext cx="58578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CC00"/>
                </a:solidFill>
              </a:rPr>
              <a:t>m</a:t>
            </a:r>
            <a:r>
              <a:rPr lang="pt-BR" altLang="pt-BR" sz="2400" baseline="-25000">
                <a:solidFill>
                  <a:srgbClr val="FFCC00"/>
                </a:solidFill>
              </a:rPr>
              <a:t>1</a:t>
            </a:r>
            <a:endParaRPr lang="pt-BR" altLang="pt-BR" sz="2400">
              <a:solidFill>
                <a:srgbClr val="FFCC00"/>
              </a:solidFill>
            </a:endParaRPr>
          </a:p>
        </p:txBody>
      </p:sp>
      <p:sp>
        <p:nvSpPr>
          <p:cNvPr id="45069" name="Text Box 11"/>
          <p:cNvSpPr txBox="1">
            <a:spLocks noChangeArrowheads="1"/>
          </p:cNvSpPr>
          <p:nvPr/>
        </p:nvSpPr>
        <p:spPr bwMode="auto">
          <a:xfrm>
            <a:off x="530225" y="40243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r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45070" name="Text Box 12"/>
          <p:cNvSpPr txBox="1">
            <a:spLocks noChangeArrowheads="1"/>
          </p:cNvSpPr>
          <p:nvPr/>
        </p:nvSpPr>
        <p:spPr bwMode="auto">
          <a:xfrm>
            <a:off x="530225" y="3136900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r</a:t>
            </a:r>
            <a:r>
              <a:rPr lang="pt-BR" altLang="pt-BR" sz="2400" baseline="-25000"/>
              <a:t>1</a:t>
            </a:r>
            <a:endParaRPr lang="pt-BR" altLang="pt-BR" sz="2400"/>
          </a:p>
        </p:txBody>
      </p:sp>
      <p:sp>
        <p:nvSpPr>
          <p:cNvPr id="45071" name="Text Box 13"/>
          <p:cNvSpPr txBox="1">
            <a:spLocks noChangeArrowheads="1"/>
          </p:cNvSpPr>
          <p:nvPr/>
        </p:nvSpPr>
        <p:spPr bwMode="auto">
          <a:xfrm>
            <a:off x="530225" y="2044700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r</a:t>
            </a:r>
          </a:p>
        </p:txBody>
      </p:sp>
      <p:sp>
        <p:nvSpPr>
          <p:cNvPr id="45072" name="Text Box 14"/>
          <p:cNvSpPr txBox="1">
            <a:spLocks noChangeArrowheads="1"/>
          </p:cNvSpPr>
          <p:nvPr/>
        </p:nvSpPr>
        <p:spPr bwMode="auto">
          <a:xfrm>
            <a:off x="2378075" y="1847850"/>
            <a:ext cx="58102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m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090575" name="Text Box 15"/>
          <p:cNvSpPr txBox="1">
            <a:spLocks noChangeArrowheads="1"/>
          </p:cNvSpPr>
          <p:nvPr/>
        </p:nvSpPr>
        <p:spPr bwMode="auto">
          <a:xfrm>
            <a:off x="530225" y="34782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CC00"/>
                </a:solidFill>
              </a:rPr>
              <a:t>r</a:t>
            </a:r>
            <a:r>
              <a:rPr lang="pt-BR" altLang="pt-BR" sz="2400" baseline="-25000">
                <a:solidFill>
                  <a:srgbClr val="FFCC00"/>
                </a:solidFill>
              </a:rPr>
              <a:t>2</a:t>
            </a:r>
            <a:endParaRPr lang="pt-BR" altLang="pt-BR" sz="2400">
              <a:solidFill>
                <a:srgbClr val="FFCC00"/>
              </a:solidFill>
            </a:endParaRPr>
          </a:p>
        </p:txBody>
      </p:sp>
      <p:sp>
        <p:nvSpPr>
          <p:cNvPr id="45074" name="Text Box 16"/>
          <p:cNvSpPr txBox="1">
            <a:spLocks noChangeArrowheads="1"/>
          </p:cNvSpPr>
          <p:nvPr/>
        </p:nvSpPr>
        <p:spPr bwMode="auto">
          <a:xfrm>
            <a:off x="2195513" y="5140325"/>
            <a:ext cx="62547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m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090577" name="Text Box 17"/>
          <p:cNvSpPr txBox="1">
            <a:spLocks noChangeArrowheads="1"/>
          </p:cNvSpPr>
          <p:nvPr/>
        </p:nvSpPr>
        <p:spPr bwMode="auto">
          <a:xfrm>
            <a:off x="3729038" y="3644900"/>
            <a:ext cx="1223962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m(y</a:t>
            </a:r>
            <a:r>
              <a:rPr lang="pt-BR" altLang="pt-BR" sz="2400" baseline="-25000"/>
              <a:t>1</a:t>
            </a:r>
            <a:r>
              <a:rPr lang="pt-BR" altLang="pt-BR" sz="2400"/>
              <a:t>)</a:t>
            </a:r>
          </a:p>
        </p:txBody>
      </p:sp>
      <p:sp>
        <p:nvSpPr>
          <p:cNvPr id="45076" name="Line 18"/>
          <p:cNvSpPr>
            <a:spLocks noChangeShapeType="1"/>
          </p:cNvSpPr>
          <p:nvPr/>
        </p:nvSpPr>
        <p:spPr bwMode="auto">
          <a:xfrm>
            <a:off x="5127625" y="5167313"/>
            <a:ext cx="3328988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5077" name="Line 19"/>
          <p:cNvSpPr>
            <a:spLocks noChangeShapeType="1"/>
          </p:cNvSpPr>
          <p:nvPr/>
        </p:nvSpPr>
        <p:spPr bwMode="auto">
          <a:xfrm flipV="1">
            <a:off x="5127625" y="2022475"/>
            <a:ext cx="0" cy="314483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5078" name="Text Box 20"/>
          <p:cNvSpPr txBox="1">
            <a:spLocks noChangeArrowheads="1"/>
          </p:cNvSpPr>
          <p:nvPr/>
        </p:nvSpPr>
        <p:spPr bwMode="auto">
          <a:xfrm>
            <a:off x="6165850" y="51038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y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45079" name="Text Box 21"/>
          <p:cNvSpPr txBox="1">
            <a:spLocks noChangeArrowheads="1"/>
          </p:cNvSpPr>
          <p:nvPr/>
        </p:nvSpPr>
        <p:spPr bwMode="auto">
          <a:xfrm>
            <a:off x="8075613" y="5124450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1090582" name="Text Box 22"/>
          <p:cNvSpPr txBox="1">
            <a:spLocks noChangeArrowheads="1"/>
          </p:cNvSpPr>
          <p:nvPr/>
        </p:nvSpPr>
        <p:spPr bwMode="auto">
          <a:xfrm>
            <a:off x="6802438" y="5108575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y</a:t>
            </a:r>
            <a:r>
              <a:rPr lang="pt-BR" altLang="pt-BR" sz="2400" baseline="-25000"/>
              <a:t>1</a:t>
            </a:r>
            <a:endParaRPr lang="pt-BR" altLang="pt-BR" sz="2400"/>
          </a:p>
        </p:txBody>
      </p:sp>
      <p:sp>
        <p:nvSpPr>
          <p:cNvPr id="45081" name="Text Box 23"/>
          <p:cNvSpPr txBox="1">
            <a:spLocks noChangeArrowheads="1"/>
          </p:cNvSpPr>
          <p:nvPr/>
        </p:nvSpPr>
        <p:spPr bwMode="auto">
          <a:xfrm>
            <a:off x="4760913" y="2044700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r</a:t>
            </a:r>
          </a:p>
        </p:txBody>
      </p:sp>
      <p:sp>
        <p:nvSpPr>
          <p:cNvPr id="45082" name="Text Box 24"/>
          <p:cNvSpPr txBox="1">
            <a:spLocks noChangeArrowheads="1"/>
          </p:cNvSpPr>
          <p:nvPr/>
        </p:nvSpPr>
        <p:spPr bwMode="auto">
          <a:xfrm>
            <a:off x="5365750" y="4614863"/>
            <a:ext cx="5048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L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090585" name="Text Box 25"/>
          <p:cNvSpPr txBox="1">
            <a:spLocks noChangeArrowheads="1"/>
          </p:cNvSpPr>
          <p:nvPr/>
        </p:nvSpPr>
        <p:spPr bwMode="auto">
          <a:xfrm>
            <a:off x="5102225" y="4319588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CC00"/>
                </a:solidFill>
              </a:rPr>
              <a:t>L</a:t>
            </a:r>
            <a:r>
              <a:rPr lang="pt-BR" altLang="pt-BR" sz="2400" baseline="-25000">
                <a:solidFill>
                  <a:srgbClr val="FFCC00"/>
                </a:solidFill>
              </a:rPr>
              <a:t>1</a:t>
            </a:r>
            <a:endParaRPr lang="pt-BR" altLang="pt-BR" sz="2400">
              <a:solidFill>
                <a:srgbClr val="FFCC00"/>
              </a:solidFill>
            </a:endParaRPr>
          </a:p>
        </p:txBody>
      </p:sp>
      <p:sp>
        <p:nvSpPr>
          <p:cNvPr id="45084" name="Line 26"/>
          <p:cNvSpPr>
            <a:spLocks noChangeShapeType="1"/>
          </p:cNvSpPr>
          <p:nvPr/>
        </p:nvSpPr>
        <p:spPr bwMode="auto">
          <a:xfrm flipV="1">
            <a:off x="2424113" y="2220913"/>
            <a:ext cx="0" cy="2947987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90587" name="Freeform 27"/>
          <p:cNvSpPr>
            <a:spLocks/>
          </p:cNvSpPr>
          <p:nvPr/>
        </p:nvSpPr>
        <p:spPr bwMode="auto">
          <a:xfrm>
            <a:off x="1323975" y="2308225"/>
            <a:ext cx="2657475" cy="1790700"/>
          </a:xfrm>
          <a:custGeom>
            <a:avLst/>
            <a:gdLst>
              <a:gd name="T0" fmla="*/ 0 w 2610"/>
              <a:gd name="T1" fmla="*/ 0 h 1230"/>
              <a:gd name="T2" fmla="*/ 2147483646 w 2610"/>
              <a:gd name="T3" fmla="*/ 2147483646 h 1230"/>
              <a:gd name="T4" fmla="*/ 2147483646 w 2610"/>
              <a:gd name="T5" fmla="*/ 2147483646 h 1230"/>
              <a:gd name="T6" fmla="*/ 0 60000 65536"/>
              <a:gd name="T7" fmla="*/ 0 60000 65536"/>
              <a:gd name="T8" fmla="*/ 0 60000 65536"/>
              <a:gd name="T9" fmla="*/ 0 w 2610"/>
              <a:gd name="T10" fmla="*/ 0 h 1230"/>
              <a:gd name="T11" fmla="*/ 2610 w 2610"/>
              <a:gd name="T12" fmla="*/ 1230 h 12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10" h="1230">
                <a:moveTo>
                  <a:pt x="0" y="0"/>
                </a:moveTo>
                <a:cubicBezTo>
                  <a:pt x="345" y="340"/>
                  <a:pt x="690" y="680"/>
                  <a:pt x="1125" y="885"/>
                </a:cubicBezTo>
                <a:cubicBezTo>
                  <a:pt x="1560" y="1090"/>
                  <a:pt x="2085" y="1160"/>
                  <a:pt x="2610" y="1230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5086" name="Freeform 28"/>
          <p:cNvSpPr>
            <a:spLocks/>
          </p:cNvSpPr>
          <p:nvPr/>
        </p:nvSpPr>
        <p:spPr bwMode="auto">
          <a:xfrm>
            <a:off x="1247775" y="3006725"/>
            <a:ext cx="2657475" cy="1790700"/>
          </a:xfrm>
          <a:custGeom>
            <a:avLst/>
            <a:gdLst>
              <a:gd name="T0" fmla="*/ 0 w 2610"/>
              <a:gd name="T1" fmla="*/ 0 h 1230"/>
              <a:gd name="T2" fmla="*/ 2147483646 w 2610"/>
              <a:gd name="T3" fmla="*/ 2147483646 h 1230"/>
              <a:gd name="T4" fmla="*/ 2147483646 w 2610"/>
              <a:gd name="T5" fmla="*/ 2147483646 h 1230"/>
              <a:gd name="T6" fmla="*/ 0 60000 65536"/>
              <a:gd name="T7" fmla="*/ 0 60000 65536"/>
              <a:gd name="T8" fmla="*/ 0 60000 65536"/>
              <a:gd name="T9" fmla="*/ 0 w 2610"/>
              <a:gd name="T10" fmla="*/ 0 h 1230"/>
              <a:gd name="T11" fmla="*/ 2610 w 2610"/>
              <a:gd name="T12" fmla="*/ 1230 h 12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10" h="1230">
                <a:moveTo>
                  <a:pt x="0" y="0"/>
                </a:moveTo>
                <a:cubicBezTo>
                  <a:pt x="345" y="340"/>
                  <a:pt x="690" y="680"/>
                  <a:pt x="1125" y="885"/>
                </a:cubicBezTo>
                <a:cubicBezTo>
                  <a:pt x="1560" y="1090"/>
                  <a:pt x="2085" y="1160"/>
                  <a:pt x="2610" y="1230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90589" name="Line 29"/>
          <p:cNvSpPr>
            <a:spLocks noChangeShapeType="1"/>
          </p:cNvSpPr>
          <p:nvPr/>
        </p:nvSpPr>
        <p:spPr bwMode="auto">
          <a:xfrm flipV="1">
            <a:off x="2133600" y="3116263"/>
            <a:ext cx="1314450" cy="1573212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5088" name="Line 30"/>
          <p:cNvSpPr>
            <a:spLocks noChangeShapeType="1"/>
          </p:cNvSpPr>
          <p:nvPr/>
        </p:nvSpPr>
        <p:spPr bwMode="auto">
          <a:xfrm>
            <a:off x="892175" y="4330700"/>
            <a:ext cx="1527175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5089" name="Text Box 31"/>
          <p:cNvSpPr txBox="1">
            <a:spLocks noChangeArrowheads="1"/>
          </p:cNvSpPr>
          <p:nvPr/>
        </p:nvSpPr>
        <p:spPr bwMode="auto">
          <a:xfrm>
            <a:off x="3711575" y="4392613"/>
            <a:ext cx="11271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m(y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r>
              <a:rPr lang="pt-BR" altLang="pt-BR" sz="2400">
                <a:solidFill>
                  <a:srgbClr val="99FF66"/>
                </a:solidFill>
              </a:rPr>
              <a:t>)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092450" y="2497138"/>
            <a:ext cx="1555750" cy="852487"/>
            <a:chOff x="1948" y="1573"/>
            <a:chExt cx="980" cy="537"/>
          </a:xfrm>
        </p:grpSpPr>
        <p:sp>
          <p:nvSpPr>
            <p:cNvPr id="45114" name="Text Box 33"/>
            <p:cNvSpPr txBox="1">
              <a:spLocks noChangeArrowheads="1"/>
            </p:cNvSpPr>
            <p:nvPr/>
          </p:nvSpPr>
          <p:spPr bwMode="auto">
            <a:xfrm>
              <a:off x="1948" y="1573"/>
              <a:ext cx="980" cy="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400">
                  <a:solidFill>
                    <a:srgbClr val="FFCC00"/>
                  </a:solidFill>
                </a:rPr>
                <a:t>M(r – rd) P</a:t>
              </a:r>
            </a:p>
          </p:txBody>
        </p:sp>
        <p:sp>
          <p:nvSpPr>
            <p:cNvPr id="45115" name="Line 34"/>
            <p:cNvSpPr>
              <a:spLocks noChangeShapeType="1"/>
            </p:cNvSpPr>
            <p:nvPr/>
          </p:nvSpPr>
          <p:spPr bwMode="auto">
            <a:xfrm>
              <a:off x="2023" y="1838"/>
              <a:ext cx="762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5091" name="Group 35"/>
          <p:cNvGrpSpPr>
            <a:grpSpLocks/>
          </p:cNvGrpSpPr>
          <p:nvPr/>
        </p:nvGrpSpPr>
        <p:grpSpPr bwMode="auto">
          <a:xfrm>
            <a:off x="3844925" y="5167313"/>
            <a:ext cx="503238" cy="903287"/>
            <a:chOff x="2422" y="3135"/>
            <a:chExt cx="317" cy="569"/>
          </a:xfrm>
        </p:grpSpPr>
        <p:sp>
          <p:nvSpPr>
            <p:cNvPr id="45112" name="Text Box 36"/>
            <p:cNvSpPr txBox="1">
              <a:spLocks noChangeArrowheads="1"/>
            </p:cNvSpPr>
            <p:nvPr/>
          </p:nvSpPr>
          <p:spPr bwMode="auto">
            <a:xfrm>
              <a:off x="2422" y="3135"/>
              <a:ext cx="317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400">
                  <a:solidFill>
                    <a:srgbClr val="FFFFFF"/>
                  </a:solidFill>
                </a:rPr>
                <a:t>MP</a:t>
              </a:r>
            </a:p>
          </p:txBody>
        </p:sp>
        <p:sp>
          <p:nvSpPr>
            <p:cNvPr id="45113" name="Line 37"/>
            <p:cNvSpPr>
              <a:spLocks noChangeShapeType="1"/>
            </p:cNvSpPr>
            <p:nvPr/>
          </p:nvSpPr>
          <p:spPr bwMode="auto">
            <a:xfrm>
              <a:off x="2495" y="3394"/>
              <a:ext cx="161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5092" name="Line 38"/>
          <p:cNvSpPr>
            <a:spLocks noChangeShapeType="1"/>
          </p:cNvSpPr>
          <p:nvPr/>
        </p:nvSpPr>
        <p:spPr bwMode="auto">
          <a:xfrm>
            <a:off x="5137150" y="3559175"/>
            <a:ext cx="1843088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90599" name="Line 39"/>
          <p:cNvSpPr>
            <a:spLocks noChangeShapeType="1"/>
          </p:cNvSpPr>
          <p:nvPr/>
        </p:nvSpPr>
        <p:spPr bwMode="auto">
          <a:xfrm flipH="1">
            <a:off x="5141913" y="3792538"/>
            <a:ext cx="1863725" cy="14287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5094" name="Text Box 40"/>
          <p:cNvSpPr txBox="1">
            <a:spLocks noChangeArrowheads="1"/>
          </p:cNvSpPr>
          <p:nvPr/>
        </p:nvSpPr>
        <p:spPr bwMode="auto">
          <a:xfrm>
            <a:off x="4756150" y="4010025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r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45095" name="Text Box 41"/>
          <p:cNvSpPr txBox="1">
            <a:spLocks noChangeArrowheads="1"/>
          </p:cNvSpPr>
          <p:nvPr/>
        </p:nvSpPr>
        <p:spPr bwMode="auto">
          <a:xfrm>
            <a:off x="4756150" y="3122613"/>
            <a:ext cx="50323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r</a:t>
            </a:r>
            <a:r>
              <a:rPr lang="pt-BR" altLang="pt-BR" sz="2400" baseline="-25000"/>
              <a:t>1</a:t>
            </a:r>
            <a:endParaRPr lang="pt-BR" altLang="pt-BR" sz="2400"/>
          </a:p>
        </p:txBody>
      </p:sp>
      <p:sp>
        <p:nvSpPr>
          <p:cNvPr id="1090602" name="Text Box 42"/>
          <p:cNvSpPr txBox="1">
            <a:spLocks noChangeArrowheads="1"/>
          </p:cNvSpPr>
          <p:nvPr/>
        </p:nvSpPr>
        <p:spPr bwMode="auto">
          <a:xfrm>
            <a:off x="4756150" y="3463925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CC00"/>
                </a:solidFill>
              </a:rPr>
              <a:t>r</a:t>
            </a:r>
            <a:r>
              <a:rPr lang="pt-BR" altLang="pt-BR" sz="2400" baseline="-25000">
                <a:solidFill>
                  <a:srgbClr val="FFCC00"/>
                </a:solidFill>
              </a:rPr>
              <a:t>2</a:t>
            </a:r>
            <a:endParaRPr lang="pt-BR" altLang="pt-BR" sz="2400">
              <a:solidFill>
                <a:srgbClr val="FFCC00"/>
              </a:solidFill>
            </a:endParaRPr>
          </a:p>
        </p:txBody>
      </p:sp>
      <p:sp>
        <p:nvSpPr>
          <p:cNvPr id="45097" name="Line 43"/>
          <p:cNvSpPr>
            <a:spLocks noChangeShapeType="1"/>
          </p:cNvSpPr>
          <p:nvPr/>
        </p:nvSpPr>
        <p:spPr bwMode="auto">
          <a:xfrm>
            <a:off x="5116513" y="4316413"/>
            <a:ext cx="1252537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5098" name="Freeform 44"/>
          <p:cNvSpPr>
            <a:spLocks/>
          </p:cNvSpPr>
          <p:nvPr/>
        </p:nvSpPr>
        <p:spPr bwMode="auto">
          <a:xfrm>
            <a:off x="5713413" y="2679700"/>
            <a:ext cx="1903412" cy="2154238"/>
          </a:xfrm>
          <a:custGeom>
            <a:avLst/>
            <a:gdLst>
              <a:gd name="T0" fmla="*/ 0 w 1870"/>
              <a:gd name="T1" fmla="*/ 2147483646 h 1480"/>
              <a:gd name="T2" fmla="*/ 2147483646 w 1870"/>
              <a:gd name="T3" fmla="*/ 2147483646 h 1480"/>
              <a:gd name="T4" fmla="*/ 2147483646 w 1870"/>
              <a:gd name="T5" fmla="*/ 0 h 1480"/>
              <a:gd name="T6" fmla="*/ 0 60000 65536"/>
              <a:gd name="T7" fmla="*/ 0 60000 65536"/>
              <a:gd name="T8" fmla="*/ 0 60000 65536"/>
              <a:gd name="T9" fmla="*/ 0 w 1870"/>
              <a:gd name="T10" fmla="*/ 0 h 1480"/>
              <a:gd name="T11" fmla="*/ 1870 w 1870"/>
              <a:gd name="T12" fmla="*/ 1480 h 1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0" h="1480">
                <a:moveTo>
                  <a:pt x="0" y="1480"/>
                </a:moveTo>
                <a:cubicBezTo>
                  <a:pt x="299" y="1328"/>
                  <a:pt x="598" y="1177"/>
                  <a:pt x="910" y="930"/>
                </a:cubicBezTo>
                <a:cubicBezTo>
                  <a:pt x="1222" y="683"/>
                  <a:pt x="1546" y="341"/>
                  <a:pt x="1870" y="0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5099" name="Line 45"/>
          <p:cNvSpPr>
            <a:spLocks noChangeShapeType="1"/>
          </p:cNvSpPr>
          <p:nvPr/>
        </p:nvSpPr>
        <p:spPr bwMode="auto">
          <a:xfrm>
            <a:off x="7005638" y="3552825"/>
            <a:ext cx="0" cy="1616075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90606" name="Freeform 46"/>
          <p:cNvSpPr>
            <a:spLocks/>
          </p:cNvSpPr>
          <p:nvPr/>
        </p:nvSpPr>
        <p:spPr bwMode="auto">
          <a:xfrm>
            <a:off x="5457825" y="3028950"/>
            <a:ext cx="2230438" cy="1514475"/>
          </a:xfrm>
          <a:custGeom>
            <a:avLst/>
            <a:gdLst>
              <a:gd name="T0" fmla="*/ 0 w 2190"/>
              <a:gd name="T1" fmla="*/ 2147483646 h 1040"/>
              <a:gd name="T2" fmla="*/ 2147483646 w 2190"/>
              <a:gd name="T3" fmla="*/ 2147483646 h 1040"/>
              <a:gd name="T4" fmla="*/ 2147483646 w 2190"/>
              <a:gd name="T5" fmla="*/ 2147483646 h 1040"/>
              <a:gd name="T6" fmla="*/ 2147483646 w 2190"/>
              <a:gd name="T7" fmla="*/ 0 h 1040"/>
              <a:gd name="T8" fmla="*/ 0 60000 65536"/>
              <a:gd name="T9" fmla="*/ 0 60000 65536"/>
              <a:gd name="T10" fmla="*/ 0 60000 65536"/>
              <a:gd name="T11" fmla="*/ 0 60000 65536"/>
              <a:gd name="T12" fmla="*/ 0 w 2190"/>
              <a:gd name="T13" fmla="*/ 0 h 1040"/>
              <a:gd name="T14" fmla="*/ 2190 w 2190"/>
              <a:gd name="T15" fmla="*/ 1040 h 10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90" h="1040">
                <a:moveTo>
                  <a:pt x="0" y="1040"/>
                </a:moveTo>
                <a:cubicBezTo>
                  <a:pt x="328" y="998"/>
                  <a:pt x="657" y="957"/>
                  <a:pt x="910" y="870"/>
                </a:cubicBezTo>
                <a:cubicBezTo>
                  <a:pt x="1163" y="783"/>
                  <a:pt x="1307" y="665"/>
                  <a:pt x="1520" y="520"/>
                </a:cubicBezTo>
                <a:cubicBezTo>
                  <a:pt x="1733" y="375"/>
                  <a:pt x="1961" y="187"/>
                  <a:pt x="2190" y="0"/>
                </a:cubicBezTo>
              </a:path>
            </a:pathLst>
          </a:custGeom>
          <a:noFill/>
          <a:ln w="3810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5101" name="Line 47"/>
          <p:cNvSpPr>
            <a:spLocks noChangeShapeType="1"/>
          </p:cNvSpPr>
          <p:nvPr/>
        </p:nvSpPr>
        <p:spPr bwMode="auto">
          <a:xfrm>
            <a:off x="6394450" y="4310063"/>
            <a:ext cx="0" cy="858837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90608" name="Text Box 48"/>
          <p:cNvSpPr txBox="1">
            <a:spLocks noChangeArrowheads="1"/>
          </p:cNvSpPr>
          <p:nvPr/>
        </p:nvSpPr>
        <p:spPr bwMode="auto">
          <a:xfrm>
            <a:off x="7669213" y="2728913"/>
            <a:ext cx="636587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CC00"/>
                </a:solidFill>
              </a:rPr>
              <a:t>M</a:t>
            </a:r>
            <a:r>
              <a:rPr lang="pt-BR" altLang="pt-BR" sz="2400" baseline="-25000">
                <a:solidFill>
                  <a:srgbClr val="FFCC00"/>
                </a:solidFill>
              </a:rPr>
              <a:t>1</a:t>
            </a:r>
            <a:endParaRPr lang="pt-BR" altLang="pt-BR" sz="2400">
              <a:solidFill>
                <a:srgbClr val="FFCC00"/>
              </a:solidFill>
            </a:endParaRPr>
          </a:p>
        </p:txBody>
      </p:sp>
      <p:sp>
        <p:nvSpPr>
          <p:cNvPr id="45103" name="Text Box 49"/>
          <p:cNvSpPr txBox="1">
            <a:spLocks noChangeArrowheads="1"/>
          </p:cNvSpPr>
          <p:nvPr/>
        </p:nvSpPr>
        <p:spPr bwMode="auto">
          <a:xfrm>
            <a:off x="7504113" y="2219325"/>
            <a:ext cx="63658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M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090610" name="Text Box 50"/>
          <p:cNvSpPr txBox="1">
            <a:spLocks noChangeArrowheads="1"/>
          </p:cNvSpPr>
          <p:nvPr/>
        </p:nvSpPr>
        <p:spPr bwMode="auto">
          <a:xfrm>
            <a:off x="514350" y="1066800"/>
            <a:ext cx="8115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600">
                <a:solidFill>
                  <a:srgbClr val="FFFFFF"/>
                </a:solidFill>
              </a:rPr>
              <a:t>Considerado que a oferta de moeda é positivamente relacionada à taxa de juros (p. 307):</a:t>
            </a:r>
            <a:r>
              <a:rPr lang="pt-BR" altLang="pt-BR" sz="28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45105" name="Text Box 51"/>
          <p:cNvSpPr txBox="1">
            <a:spLocks noChangeArrowheads="1"/>
          </p:cNvSpPr>
          <p:nvPr/>
        </p:nvSpPr>
        <p:spPr bwMode="auto">
          <a:xfrm>
            <a:off x="2457450" y="40195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rgbClr val="99FF66"/>
                </a:solidFill>
              </a:rPr>
              <a:t>A</a:t>
            </a:r>
          </a:p>
        </p:txBody>
      </p:sp>
      <p:sp>
        <p:nvSpPr>
          <p:cNvPr id="45106" name="Text Box 52"/>
          <p:cNvSpPr txBox="1">
            <a:spLocks noChangeArrowheads="1"/>
          </p:cNvSpPr>
          <p:nvPr/>
        </p:nvSpPr>
        <p:spPr bwMode="auto">
          <a:xfrm>
            <a:off x="6064250" y="39306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rgbClr val="99FF66"/>
                </a:solidFill>
              </a:rPr>
              <a:t>A</a:t>
            </a:r>
          </a:p>
        </p:txBody>
      </p:sp>
      <p:sp>
        <p:nvSpPr>
          <p:cNvPr id="45107" name="Text Box 53"/>
          <p:cNvSpPr txBox="1">
            <a:spLocks noChangeArrowheads="1"/>
          </p:cNvSpPr>
          <p:nvPr/>
        </p:nvSpPr>
        <p:spPr bwMode="auto">
          <a:xfrm>
            <a:off x="2406650" y="3187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/>
              <a:t>B</a:t>
            </a:r>
          </a:p>
        </p:txBody>
      </p:sp>
      <p:sp>
        <p:nvSpPr>
          <p:cNvPr id="45108" name="Text Box 54"/>
          <p:cNvSpPr txBox="1">
            <a:spLocks noChangeArrowheads="1"/>
          </p:cNvSpPr>
          <p:nvPr/>
        </p:nvSpPr>
        <p:spPr bwMode="auto">
          <a:xfrm>
            <a:off x="6623050" y="31559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/>
              <a:t>B</a:t>
            </a:r>
          </a:p>
        </p:txBody>
      </p:sp>
      <p:sp>
        <p:nvSpPr>
          <p:cNvPr id="1090615" name="Text Box 55"/>
          <p:cNvSpPr txBox="1">
            <a:spLocks noChangeArrowheads="1"/>
          </p:cNvSpPr>
          <p:nvPr/>
        </p:nvSpPr>
        <p:spPr bwMode="auto">
          <a:xfrm>
            <a:off x="2908300" y="35179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rgbClr val="FFCC00"/>
                </a:solidFill>
              </a:rPr>
              <a:t>C</a:t>
            </a:r>
          </a:p>
        </p:txBody>
      </p:sp>
      <p:sp>
        <p:nvSpPr>
          <p:cNvPr id="1090616" name="Text Box 56"/>
          <p:cNvSpPr txBox="1">
            <a:spLocks noChangeArrowheads="1"/>
          </p:cNvSpPr>
          <p:nvPr/>
        </p:nvSpPr>
        <p:spPr bwMode="auto">
          <a:xfrm>
            <a:off x="6972300" y="36385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rgbClr val="FFCC00"/>
                </a:solidFill>
              </a:rPr>
              <a:t>C</a:t>
            </a:r>
          </a:p>
        </p:txBody>
      </p:sp>
      <p:sp>
        <p:nvSpPr>
          <p:cNvPr id="45111" name="Text Box 57"/>
          <p:cNvSpPr txBox="1">
            <a:spLocks noChangeArrowheads="1"/>
          </p:cNvSpPr>
          <p:nvPr/>
        </p:nvSpPr>
        <p:spPr bwMode="auto">
          <a:xfrm>
            <a:off x="6808788" y="5114925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y</a:t>
            </a:r>
            <a:r>
              <a:rPr lang="pt-BR" altLang="pt-BR" sz="2400" baseline="-25000"/>
              <a:t>1</a:t>
            </a: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90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90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90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90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90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90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90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90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09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90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90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9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09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09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09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90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90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1000"/>
                                        <p:tgtEl>
                                          <p:spTgt spid="109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090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09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0570" grpId="0"/>
      <p:bldP spid="1090575" grpId="0"/>
      <p:bldP spid="1090577" grpId="0"/>
      <p:bldP spid="1090582" grpId="0"/>
      <p:bldP spid="1090585" grpId="0"/>
      <p:bldP spid="1090602" grpId="0"/>
      <p:bldP spid="1090608" grpId="0"/>
      <p:bldP spid="1090610" grpId="0"/>
      <p:bldP spid="1090615" grpId="0"/>
      <p:bldP spid="109061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4608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C2B477-D25B-48DE-B86D-925EE9082F5E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4000"/>
              <a:t>A função oferta de moeda</a:t>
            </a:r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361950" y="5876925"/>
            <a:ext cx="40576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chemeClr val="tx1"/>
                </a:solidFill>
              </a:rPr>
              <a:t>Curvas de oferta e demanda de moeda</a:t>
            </a:r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4570413" y="6102350"/>
            <a:ext cx="392588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chemeClr val="tx1"/>
                </a:solidFill>
              </a:rPr>
              <a:t>Curvas LM</a:t>
            </a:r>
          </a:p>
        </p:txBody>
      </p:sp>
      <p:sp>
        <p:nvSpPr>
          <p:cNvPr id="46087" name="Line 5"/>
          <p:cNvSpPr>
            <a:spLocks noChangeShapeType="1"/>
          </p:cNvSpPr>
          <p:nvPr/>
        </p:nvSpPr>
        <p:spPr bwMode="auto">
          <a:xfrm>
            <a:off x="896938" y="5167313"/>
            <a:ext cx="332898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088" name="Line 6"/>
          <p:cNvSpPr>
            <a:spLocks noChangeShapeType="1"/>
          </p:cNvSpPr>
          <p:nvPr/>
        </p:nvSpPr>
        <p:spPr bwMode="auto">
          <a:xfrm flipV="1">
            <a:off x="896938" y="2022475"/>
            <a:ext cx="0" cy="314483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089" name="Line 7"/>
          <p:cNvSpPr>
            <a:spLocks noChangeShapeType="1"/>
          </p:cNvSpPr>
          <p:nvPr/>
        </p:nvSpPr>
        <p:spPr bwMode="auto">
          <a:xfrm>
            <a:off x="912813" y="3573463"/>
            <a:ext cx="1527175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090" name="Line 8"/>
          <p:cNvSpPr>
            <a:spLocks noChangeShapeType="1"/>
          </p:cNvSpPr>
          <p:nvPr/>
        </p:nvSpPr>
        <p:spPr bwMode="auto">
          <a:xfrm>
            <a:off x="2887663" y="3792538"/>
            <a:ext cx="0" cy="134620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 flipH="1">
            <a:off x="917575" y="3806825"/>
            <a:ext cx="1965325" cy="14288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092" name="Text Box 10"/>
          <p:cNvSpPr txBox="1">
            <a:spLocks noChangeArrowheads="1"/>
          </p:cNvSpPr>
          <p:nvPr/>
        </p:nvSpPr>
        <p:spPr bwMode="auto">
          <a:xfrm>
            <a:off x="2673350" y="5137150"/>
            <a:ext cx="58578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CC00"/>
                </a:solidFill>
              </a:rPr>
              <a:t>m</a:t>
            </a:r>
            <a:r>
              <a:rPr lang="pt-BR" altLang="pt-BR" sz="2400" baseline="-25000">
                <a:solidFill>
                  <a:srgbClr val="FFCC00"/>
                </a:solidFill>
              </a:rPr>
              <a:t>1</a:t>
            </a:r>
            <a:endParaRPr lang="pt-BR" altLang="pt-BR" sz="2400">
              <a:solidFill>
                <a:srgbClr val="FFCC00"/>
              </a:solidFill>
            </a:endParaRPr>
          </a:p>
        </p:txBody>
      </p:sp>
      <p:sp>
        <p:nvSpPr>
          <p:cNvPr id="46093" name="Text Box 11"/>
          <p:cNvSpPr txBox="1">
            <a:spLocks noChangeArrowheads="1"/>
          </p:cNvSpPr>
          <p:nvPr/>
        </p:nvSpPr>
        <p:spPr bwMode="auto">
          <a:xfrm>
            <a:off x="530225" y="40243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r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46094" name="Text Box 12"/>
          <p:cNvSpPr txBox="1">
            <a:spLocks noChangeArrowheads="1"/>
          </p:cNvSpPr>
          <p:nvPr/>
        </p:nvSpPr>
        <p:spPr bwMode="auto">
          <a:xfrm>
            <a:off x="530225" y="3136900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r</a:t>
            </a:r>
            <a:r>
              <a:rPr lang="pt-BR" altLang="pt-BR" sz="2400" baseline="-25000"/>
              <a:t>1</a:t>
            </a:r>
            <a:endParaRPr lang="pt-BR" altLang="pt-BR" sz="2400"/>
          </a:p>
        </p:txBody>
      </p:sp>
      <p:sp>
        <p:nvSpPr>
          <p:cNvPr id="46095" name="Text Box 13"/>
          <p:cNvSpPr txBox="1">
            <a:spLocks noChangeArrowheads="1"/>
          </p:cNvSpPr>
          <p:nvPr/>
        </p:nvSpPr>
        <p:spPr bwMode="auto">
          <a:xfrm>
            <a:off x="530225" y="2044700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r</a:t>
            </a:r>
          </a:p>
        </p:txBody>
      </p:sp>
      <p:sp>
        <p:nvSpPr>
          <p:cNvPr id="46096" name="Text Box 14"/>
          <p:cNvSpPr txBox="1">
            <a:spLocks noChangeArrowheads="1"/>
          </p:cNvSpPr>
          <p:nvPr/>
        </p:nvSpPr>
        <p:spPr bwMode="auto">
          <a:xfrm>
            <a:off x="2378075" y="1847850"/>
            <a:ext cx="58102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m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46097" name="Text Box 15"/>
          <p:cNvSpPr txBox="1">
            <a:spLocks noChangeArrowheads="1"/>
          </p:cNvSpPr>
          <p:nvPr/>
        </p:nvSpPr>
        <p:spPr bwMode="auto">
          <a:xfrm>
            <a:off x="530225" y="34782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CC00"/>
                </a:solidFill>
              </a:rPr>
              <a:t>r</a:t>
            </a:r>
            <a:r>
              <a:rPr lang="pt-BR" altLang="pt-BR" sz="2400" baseline="-25000">
                <a:solidFill>
                  <a:srgbClr val="FFCC00"/>
                </a:solidFill>
              </a:rPr>
              <a:t>2</a:t>
            </a:r>
            <a:endParaRPr lang="pt-BR" altLang="pt-BR" sz="2400">
              <a:solidFill>
                <a:srgbClr val="FFCC00"/>
              </a:solidFill>
            </a:endParaRPr>
          </a:p>
        </p:txBody>
      </p:sp>
      <p:sp>
        <p:nvSpPr>
          <p:cNvPr id="46098" name="Text Box 16"/>
          <p:cNvSpPr txBox="1">
            <a:spLocks noChangeArrowheads="1"/>
          </p:cNvSpPr>
          <p:nvPr/>
        </p:nvSpPr>
        <p:spPr bwMode="auto">
          <a:xfrm>
            <a:off x="2195513" y="5140325"/>
            <a:ext cx="62547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m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46099" name="Text Box 17"/>
          <p:cNvSpPr txBox="1">
            <a:spLocks noChangeArrowheads="1"/>
          </p:cNvSpPr>
          <p:nvPr/>
        </p:nvSpPr>
        <p:spPr bwMode="auto">
          <a:xfrm>
            <a:off x="3729038" y="3644900"/>
            <a:ext cx="1223962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m(y</a:t>
            </a:r>
            <a:r>
              <a:rPr lang="pt-BR" altLang="pt-BR" sz="2400" baseline="-25000"/>
              <a:t>1</a:t>
            </a:r>
            <a:r>
              <a:rPr lang="pt-BR" altLang="pt-BR" sz="2400"/>
              <a:t>)</a:t>
            </a:r>
          </a:p>
        </p:txBody>
      </p:sp>
      <p:sp>
        <p:nvSpPr>
          <p:cNvPr id="46100" name="Line 18"/>
          <p:cNvSpPr>
            <a:spLocks noChangeShapeType="1"/>
          </p:cNvSpPr>
          <p:nvPr/>
        </p:nvSpPr>
        <p:spPr bwMode="auto">
          <a:xfrm>
            <a:off x="5127625" y="5167313"/>
            <a:ext cx="3328988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101" name="Line 19"/>
          <p:cNvSpPr>
            <a:spLocks noChangeShapeType="1"/>
          </p:cNvSpPr>
          <p:nvPr/>
        </p:nvSpPr>
        <p:spPr bwMode="auto">
          <a:xfrm flipV="1">
            <a:off x="5127625" y="2022475"/>
            <a:ext cx="0" cy="314483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102" name="Text Box 20"/>
          <p:cNvSpPr txBox="1">
            <a:spLocks noChangeArrowheads="1"/>
          </p:cNvSpPr>
          <p:nvPr/>
        </p:nvSpPr>
        <p:spPr bwMode="auto">
          <a:xfrm>
            <a:off x="6165850" y="51038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y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46103" name="Text Box 21"/>
          <p:cNvSpPr txBox="1">
            <a:spLocks noChangeArrowheads="1"/>
          </p:cNvSpPr>
          <p:nvPr/>
        </p:nvSpPr>
        <p:spPr bwMode="auto">
          <a:xfrm>
            <a:off x="8075613" y="5124450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46104" name="Text Box 22"/>
          <p:cNvSpPr txBox="1">
            <a:spLocks noChangeArrowheads="1"/>
          </p:cNvSpPr>
          <p:nvPr/>
        </p:nvSpPr>
        <p:spPr bwMode="auto">
          <a:xfrm>
            <a:off x="6802438" y="5108575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y</a:t>
            </a:r>
            <a:r>
              <a:rPr lang="pt-BR" altLang="pt-BR" sz="2400" baseline="-25000"/>
              <a:t>1</a:t>
            </a:r>
            <a:endParaRPr lang="pt-BR" altLang="pt-BR" sz="2400"/>
          </a:p>
        </p:txBody>
      </p:sp>
      <p:sp>
        <p:nvSpPr>
          <p:cNvPr id="46105" name="Text Box 23"/>
          <p:cNvSpPr txBox="1">
            <a:spLocks noChangeArrowheads="1"/>
          </p:cNvSpPr>
          <p:nvPr/>
        </p:nvSpPr>
        <p:spPr bwMode="auto">
          <a:xfrm>
            <a:off x="4760913" y="2044700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r</a:t>
            </a:r>
          </a:p>
        </p:txBody>
      </p:sp>
      <p:sp>
        <p:nvSpPr>
          <p:cNvPr id="46106" name="Text Box 24"/>
          <p:cNvSpPr txBox="1">
            <a:spLocks noChangeArrowheads="1"/>
          </p:cNvSpPr>
          <p:nvPr/>
        </p:nvSpPr>
        <p:spPr bwMode="auto">
          <a:xfrm>
            <a:off x="5365750" y="4614863"/>
            <a:ext cx="5048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L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46107" name="Text Box 25"/>
          <p:cNvSpPr txBox="1">
            <a:spLocks noChangeArrowheads="1"/>
          </p:cNvSpPr>
          <p:nvPr/>
        </p:nvSpPr>
        <p:spPr bwMode="auto">
          <a:xfrm>
            <a:off x="5102225" y="4319588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CC00"/>
                </a:solidFill>
              </a:rPr>
              <a:t>L</a:t>
            </a:r>
            <a:r>
              <a:rPr lang="pt-BR" altLang="pt-BR" sz="2400" baseline="-25000">
                <a:solidFill>
                  <a:srgbClr val="FFCC00"/>
                </a:solidFill>
              </a:rPr>
              <a:t>1</a:t>
            </a:r>
            <a:endParaRPr lang="pt-BR" altLang="pt-BR" sz="2400">
              <a:solidFill>
                <a:srgbClr val="FFCC00"/>
              </a:solidFill>
            </a:endParaRPr>
          </a:p>
        </p:txBody>
      </p:sp>
      <p:sp>
        <p:nvSpPr>
          <p:cNvPr id="46108" name="Line 26"/>
          <p:cNvSpPr>
            <a:spLocks noChangeShapeType="1"/>
          </p:cNvSpPr>
          <p:nvPr/>
        </p:nvSpPr>
        <p:spPr bwMode="auto">
          <a:xfrm flipV="1">
            <a:off x="2424113" y="2220913"/>
            <a:ext cx="0" cy="2947987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109" name="Freeform 27"/>
          <p:cNvSpPr>
            <a:spLocks/>
          </p:cNvSpPr>
          <p:nvPr/>
        </p:nvSpPr>
        <p:spPr bwMode="auto">
          <a:xfrm>
            <a:off x="1323975" y="2308225"/>
            <a:ext cx="2657475" cy="1790700"/>
          </a:xfrm>
          <a:custGeom>
            <a:avLst/>
            <a:gdLst>
              <a:gd name="T0" fmla="*/ 0 w 2610"/>
              <a:gd name="T1" fmla="*/ 0 h 1230"/>
              <a:gd name="T2" fmla="*/ 2147483646 w 2610"/>
              <a:gd name="T3" fmla="*/ 2147483646 h 1230"/>
              <a:gd name="T4" fmla="*/ 2147483646 w 2610"/>
              <a:gd name="T5" fmla="*/ 2147483646 h 1230"/>
              <a:gd name="T6" fmla="*/ 0 60000 65536"/>
              <a:gd name="T7" fmla="*/ 0 60000 65536"/>
              <a:gd name="T8" fmla="*/ 0 60000 65536"/>
              <a:gd name="T9" fmla="*/ 0 w 2610"/>
              <a:gd name="T10" fmla="*/ 0 h 1230"/>
              <a:gd name="T11" fmla="*/ 2610 w 2610"/>
              <a:gd name="T12" fmla="*/ 1230 h 12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10" h="1230">
                <a:moveTo>
                  <a:pt x="0" y="0"/>
                </a:moveTo>
                <a:cubicBezTo>
                  <a:pt x="345" y="340"/>
                  <a:pt x="690" y="680"/>
                  <a:pt x="1125" y="885"/>
                </a:cubicBezTo>
                <a:cubicBezTo>
                  <a:pt x="1560" y="1090"/>
                  <a:pt x="2085" y="1160"/>
                  <a:pt x="2610" y="1230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110" name="Freeform 28"/>
          <p:cNvSpPr>
            <a:spLocks/>
          </p:cNvSpPr>
          <p:nvPr/>
        </p:nvSpPr>
        <p:spPr bwMode="auto">
          <a:xfrm>
            <a:off x="1247775" y="3006725"/>
            <a:ext cx="2657475" cy="1790700"/>
          </a:xfrm>
          <a:custGeom>
            <a:avLst/>
            <a:gdLst>
              <a:gd name="T0" fmla="*/ 0 w 2610"/>
              <a:gd name="T1" fmla="*/ 0 h 1230"/>
              <a:gd name="T2" fmla="*/ 2147483646 w 2610"/>
              <a:gd name="T3" fmla="*/ 2147483646 h 1230"/>
              <a:gd name="T4" fmla="*/ 2147483646 w 2610"/>
              <a:gd name="T5" fmla="*/ 2147483646 h 1230"/>
              <a:gd name="T6" fmla="*/ 0 60000 65536"/>
              <a:gd name="T7" fmla="*/ 0 60000 65536"/>
              <a:gd name="T8" fmla="*/ 0 60000 65536"/>
              <a:gd name="T9" fmla="*/ 0 w 2610"/>
              <a:gd name="T10" fmla="*/ 0 h 1230"/>
              <a:gd name="T11" fmla="*/ 2610 w 2610"/>
              <a:gd name="T12" fmla="*/ 1230 h 12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10" h="1230">
                <a:moveTo>
                  <a:pt x="0" y="0"/>
                </a:moveTo>
                <a:cubicBezTo>
                  <a:pt x="345" y="340"/>
                  <a:pt x="690" y="680"/>
                  <a:pt x="1125" y="885"/>
                </a:cubicBezTo>
                <a:cubicBezTo>
                  <a:pt x="1560" y="1090"/>
                  <a:pt x="2085" y="1160"/>
                  <a:pt x="2610" y="1230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111" name="Line 29"/>
          <p:cNvSpPr>
            <a:spLocks noChangeShapeType="1"/>
          </p:cNvSpPr>
          <p:nvPr/>
        </p:nvSpPr>
        <p:spPr bwMode="auto">
          <a:xfrm flipV="1">
            <a:off x="2133600" y="3116263"/>
            <a:ext cx="1314450" cy="1573212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112" name="Line 30"/>
          <p:cNvSpPr>
            <a:spLocks noChangeShapeType="1"/>
          </p:cNvSpPr>
          <p:nvPr/>
        </p:nvSpPr>
        <p:spPr bwMode="auto">
          <a:xfrm>
            <a:off x="892175" y="4330700"/>
            <a:ext cx="1527175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113" name="Text Box 31"/>
          <p:cNvSpPr txBox="1">
            <a:spLocks noChangeArrowheads="1"/>
          </p:cNvSpPr>
          <p:nvPr/>
        </p:nvSpPr>
        <p:spPr bwMode="auto">
          <a:xfrm>
            <a:off x="3711575" y="4392613"/>
            <a:ext cx="11271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m(y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r>
              <a:rPr lang="pt-BR" altLang="pt-BR" sz="2400">
                <a:solidFill>
                  <a:srgbClr val="99FF66"/>
                </a:solidFill>
              </a:rPr>
              <a:t>)</a:t>
            </a:r>
          </a:p>
        </p:txBody>
      </p:sp>
      <p:grpSp>
        <p:nvGrpSpPr>
          <p:cNvPr id="46114" name="Group 32"/>
          <p:cNvGrpSpPr>
            <a:grpSpLocks/>
          </p:cNvGrpSpPr>
          <p:nvPr/>
        </p:nvGrpSpPr>
        <p:grpSpPr bwMode="auto">
          <a:xfrm>
            <a:off x="3092450" y="2497138"/>
            <a:ext cx="1555750" cy="852487"/>
            <a:chOff x="1948" y="1573"/>
            <a:chExt cx="980" cy="537"/>
          </a:xfrm>
        </p:grpSpPr>
        <p:sp>
          <p:nvSpPr>
            <p:cNvPr id="46137" name="Text Box 33"/>
            <p:cNvSpPr txBox="1">
              <a:spLocks noChangeArrowheads="1"/>
            </p:cNvSpPr>
            <p:nvPr/>
          </p:nvSpPr>
          <p:spPr bwMode="auto">
            <a:xfrm>
              <a:off x="1948" y="1573"/>
              <a:ext cx="980" cy="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400">
                  <a:solidFill>
                    <a:srgbClr val="FFCC00"/>
                  </a:solidFill>
                </a:rPr>
                <a:t>M(r – rd) P</a:t>
              </a:r>
            </a:p>
          </p:txBody>
        </p:sp>
        <p:sp>
          <p:nvSpPr>
            <p:cNvPr id="46138" name="Line 34"/>
            <p:cNvSpPr>
              <a:spLocks noChangeShapeType="1"/>
            </p:cNvSpPr>
            <p:nvPr/>
          </p:nvSpPr>
          <p:spPr bwMode="auto">
            <a:xfrm>
              <a:off x="2023" y="1838"/>
              <a:ext cx="762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6115" name="Group 35"/>
          <p:cNvGrpSpPr>
            <a:grpSpLocks/>
          </p:cNvGrpSpPr>
          <p:nvPr/>
        </p:nvGrpSpPr>
        <p:grpSpPr bwMode="auto">
          <a:xfrm>
            <a:off x="3844925" y="5167313"/>
            <a:ext cx="503238" cy="903287"/>
            <a:chOff x="2422" y="3135"/>
            <a:chExt cx="317" cy="569"/>
          </a:xfrm>
        </p:grpSpPr>
        <p:sp>
          <p:nvSpPr>
            <p:cNvPr id="46135" name="Text Box 36"/>
            <p:cNvSpPr txBox="1">
              <a:spLocks noChangeArrowheads="1"/>
            </p:cNvSpPr>
            <p:nvPr/>
          </p:nvSpPr>
          <p:spPr bwMode="auto">
            <a:xfrm>
              <a:off x="2422" y="3135"/>
              <a:ext cx="317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400">
                  <a:solidFill>
                    <a:srgbClr val="FFFFFF"/>
                  </a:solidFill>
                </a:rPr>
                <a:t>MP</a:t>
              </a:r>
            </a:p>
          </p:txBody>
        </p:sp>
        <p:sp>
          <p:nvSpPr>
            <p:cNvPr id="46136" name="Line 37"/>
            <p:cNvSpPr>
              <a:spLocks noChangeShapeType="1"/>
            </p:cNvSpPr>
            <p:nvPr/>
          </p:nvSpPr>
          <p:spPr bwMode="auto">
            <a:xfrm>
              <a:off x="2495" y="3394"/>
              <a:ext cx="161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6116" name="Line 38"/>
          <p:cNvSpPr>
            <a:spLocks noChangeShapeType="1"/>
          </p:cNvSpPr>
          <p:nvPr/>
        </p:nvSpPr>
        <p:spPr bwMode="auto">
          <a:xfrm>
            <a:off x="5137150" y="3559175"/>
            <a:ext cx="1843088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117" name="Line 39"/>
          <p:cNvSpPr>
            <a:spLocks noChangeShapeType="1"/>
          </p:cNvSpPr>
          <p:nvPr/>
        </p:nvSpPr>
        <p:spPr bwMode="auto">
          <a:xfrm flipH="1">
            <a:off x="5141913" y="3792538"/>
            <a:ext cx="1863725" cy="14287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118" name="Text Box 40"/>
          <p:cNvSpPr txBox="1">
            <a:spLocks noChangeArrowheads="1"/>
          </p:cNvSpPr>
          <p:nvPr/>
        </p:nvSpPr>
        <p:spPr bwMode="auto">
          <a:xfrm>
            <a:off x="4756150" y="4010025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r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46119" name="Text Box 41"/>
          <p:cNvSpPr txBox="1">
            <a:spLocks noChangeArrowheads="1"/>
          </p:cNvSpPr>
          <p:nvPr/>
        </p:nvSpPr>
        <p:spPr bwMode="auto">
          <a:xfrm>
            <a:off x="4756150" y="3122613"/>
            <a:ext cx="50323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r</a:t>
            </a:r>
            <a:r>
              <a:rPr lang="pt-BR" altLang="pt-BR" sz="2400" baseline="-25000"/>
              <a:t>1</a:t>
            </a:r>
            <a:endParaRPr lang="pt-BR" altLang="pt-BR" sz="2400"/>
          </a:p>
        </p:txBody>
      </p:sp>
      <p:sp>
        <p:nvSpPr>
          <p:cNvPr id="46120" name="Text Box 42"/>
          <p:cNvSpPr txBox="1">
            <a:spLocks noChangeArrowheads="1"/>
          </p:cNvSpPr>
          <p:nvPr/>
        </p:nvSpPr>
        <p:spPr bwMode="auto">
          <a:xfrm>
            <a:off x="4756150" y="3463925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CC00"/>
                </a:solidFill>
              </a:rPr>
              <a:t>r</a:t>
            </a:r>
            <a:r>
              <a:rPr lang="pt-BR" altLang="pt-BR" sz="2400" baseline="-25000">
                <a:solidFill>
                  <a:srgbClr val="FFCC00"/>
                </a:solidFill>
              </a:rPr>
              <a:t>2</a:t>
            </a:r>
            <a:endParaRPr lang="pt-BR" altLang="pt-BR" sz="2400">
              <a:solidFill>
                <a:srgbClr val="FFCC00"/>
              </a:solidFill>
            </a:endParaRPr>
          </a:p>
        </p:txBody>
      </p:sp>
      <p:sp>
        <p:nvSpPr>
          <p:cNvPr id="46121" name="Line 43"/>
          <p:cNvSpPr>
            <a:spLocks noChangeShapeType="1"/>
          </p:cNvSpPr>
          <p:nvPr/>
        </p:nvSpPr>
        <p:spPr bwMode="auto">
          <a:xfrm>
            <a:off x="5116513" y="4316413"/>
            <a:ext cx="12525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122" name="Freeform 44"/>
          <p:cNvSpPr>
            <a:spLocks/>
          </p:cNvSpPr>
          <p:nvPr/>
        </p:nvSpPr>
        <p:spPr bwMode="auto">
          <a:xfrm>
            <a:off x="5713413" y="2679700"/>
            <a:ext cx="1903412" cy="2154238"/>
          </a:xfrm>
          <a:custGeom>
            <a:avLst/>
            <a:gdLst>
              <a:gd name="T0" fmla="*/ 0 w 1870"/>
              <a:gd name="T1" fmla="*/ 2147483646 h 1480"/>
              <a:gd name="T2" fmla="*/ 2147483646 w 1870"/>
              <a:gd name="T3" fmla="*/ 2147483646 h 1480"/>
              <a:gd name="T4" fmla="*/ 2147483646 w 1870"/>
              <a:gd name="T5" fmla="*/ 0 h 1480"/>
              <a:gd name="T6" fmla="*/ 0 60000 65536"/>
              <a:gd name="T7" fmla="*/ 0 60000 65536"/>
              <a:gd name="T8" fmla="*/ 0 60000 65536"/>
              <a:gd name="T9" fmla="*/ 0 w 1870"/>
              <a:gd name="T10" fmla="*/ 0 h 1480"/>
              <a:gd name="T11" fmla="*/ 1870 w 1870"/>
              <a:gd name="T12" fmla="*/ 1480 h 1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0" h="1480">
                <a:moveTo>
                  <a:pt x="0" y="1480"/>
                </a:moveTo>
                <a:cubicBezTo>
                  <a:pt x="299" y="1328"/>
                  <a:pt x="598" y="1177"/>
                  <a:pt x="910" y="930"/>
                </a:cubicBezTo>
                <a:cubicBezTo>
                  <a:pt x="1222" y="683"/>
                  <a:pt x="1546" y="341"/>
                  <a:pt x="1870" y="0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123" name="Line 45"/>
          <p:cNvSpPr>
            <a:spLocks noChangeShapeType="1"/>
          </p:cNvSpPr>
          <p:nvPr/>
        </p:nvSpPr>
        <p:spPr bwMode="auto">
          <a:xfrm>
            <a:off x="7005638" y="3552825"/>
            <a:ext cx="0" cy="1616075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124" name="Freeform 46"/>
          <p:cNvSpPr>
            <a:spLocks/>
          </p:cNvSpPr>
          <p:nvPr/>
        </p:nvSpPr>
        <p:spPr bwMode="auto">
          <a:xfrm>
            <a:off x="5457825" y="3028950"/>
            <a:ext cx="2230438" cy="1514475"/>
          </a:xfrm>
          <a:custGeom>
            <a:avLst/>
            <a:gdLst>
              <a:gd name="T0" fmla="*/ 0 w 2190"/>
              <a:gd name="T1" fmla="*/ 2147483646 h 1040"/>
              <a:gd name="T2" fmla="*/ 2147483646 w 2190"/>
              <a:gd name="T3" fmla="*/ 2147483646 h 1040"/>
              <a:gd name="T4" fmla="*/ 2147483646 w 2190"/>
              <a:gd name="T5" fmla="*/ 2147483646 h 1040"/>
              <a:gd name="T6" fmla="*/ 2147483646 w 2190"/>
              <a:gd name="T7" fmla="*/ 0 h 1040"/>
              <a:gd name="T8" fmla="*/ 0 60000 65536"/>
              <a:gd name="T9" fmla="*/ 0 60000 65536"/>
              <a:gd name="T10" fmla="*/ 0 60000 65536"/>
              <a:gd name="T11" fmla="*/ 0 60000 65536"/>
              <a:gd name="T12" fmla="*/ 0 w 2190"/>
              <a:gd name="T13" fmla="*/ 0 h 1040"/>
              <a:gd name="T14" fmla="*/ 2190 w 2190"/>
              <a:gd name="T15" fmla="*/ 1040 h 10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90" h="1040">
                <a:moveTo>
                  <a:pt x="0" y="1040"/>
                </a:moveTo>
                <a:cubicBezTo>
                  <a:pt x="328" y="998"/>
                  <a:pt x="657" y="957"/>
                  <a:pt x="910" y="870"/>
                </a:cubicBezTo>
                <a:cubicBezTo>
                  <a:pt x="1163" y="783"/>
                  <a:pt x="1307" y="665"/>
                  <a:pt x="1520" y="520"/>
                </a:cubicBezTo>
                <a:cubicBezTo>
                  <a:pt x="1733" y="375"/>
                  <a:pt x="1961" y="187"/>
                  <a:pt x="2190" y="0"/>
                </a:cubicBezTo>
              </a:path>
            </a:pathLst>
          </a:custGeom>
          <a:noFill/>
          <a:ln w="3810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125" name="Line 47"/>
          <p:cNvSpPr>
            <a:spLocks noChangeShapeType="1"/>
          </p:cNvSpPr>
          <p:nvPr/>
        </p:nvSpPr>
        <p:spPr bwMode="auto">
          <a:xfrm>
            <a:off x="6394450" y="4310063"/>
            <a:ext cx="0" cy="858837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126" name="Text Box 48"/>
          <p:cNvSpPr txBox="1">
            <a:spLocks noChangeArrowheads="1"/>
          </p:cNvSpPr>
          <p:nvPr/>
        </p:nvSpPr>
        <p:spPr bwMode="auto">
          <a:xfrm>
            <a:off x="7669213" y="2728913"/>
            <a:ext cx="636587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CC00"/>
                </a:solidFill>
              </a:rPr>
              <a:t>M</a:t>
            </a:r>
            <a:r>
              <a:rPr lang="pt-BR" altLang="pt-BR" sz="2400" baseline="-25000">
                <a:solidFill>
                  <a:srgbClr val="FFCC00"/>
                </a:solidFill>
              </a:rPr>
              <a:t>1</a:t>
            </a:r>
            <a:endParaRPr lang="pt-BR" altLang="pt-BR" sz="2400">
              <a:solidFill>
                <a:srgbClr val="FFCC00"/>
              </a:solidFill>
            </a:endParaRPr>
          </a:p>
        </p:txBody>
      </p:sp>
      <p:sp>
        <p:nvSpPr>
          <p:cNvPr id="46127" name="Text Box 49"/>
          <p:cNvSpPr txBox="1">
            <a:spLocks noChangeArrowheads="1"/>
          </p:cNvSpPr>
          <p:nvPr/>
        </p:nvSpPr>
        <p:spPr bwMode="auto">
          <a:xfrm>
            <a:off x="7504113" y="2219325"/>
            <a:ext cx="63658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M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091634" name="Text Box 50"/>
          <p:cNvSpPr txBox="1">
            <a:spLocks noChangeArrowheads="1"/>
          </p:cNvSpPr>
          <p:nvPr/>
        </p:nvSpPr>
        <p:spPr bwMode="auto">
          <a:xfrm>
            <a:off x="0" y="1066800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800">
                <a:solidFill>
                  <a:srgbClr val="66FFFF"/>
                </a:solidFill>
              </a:rPr>
              <a:t>Um dos efeitos de se fazer a oferta de moeda depender da taxa de juros é tornar a curva LM menos inclinada </a:t>
            </a:r>
          </a:p>
        </p:txBody>
      </p:sp>
      <p:sp>
        <p:nvSpPr>
          <p:cNvPr id="46129" name="Text Box 51"/>
          <p:cNvSpPr txBox="1">
            <a:spLocks noChangeArrowheads="1"/>
          </p:cNvSpPr>
          <p:nvPr/>
        </p:nvSpPr>
        <p:spPr bwMode="auto">
          <a:xfrm>
            <a:off x="2457450" y="40195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rgbClr val="99FF66"/>
                </a:solidFill>
              </a:rPr>
              <a:t>A</a:t>
            </a:r>
          </a:p>
        </p:txBody>
      </p:sp>
      <p:sp>
        <p:nvSpPr>
          <p:cNvPr id="46130" name="Text Box 52"/>
          <p:cNvSpPr txBox="1">
            <a:spLocks noChangeArrowheads="1"/>
          </p:cNvSpPr>
          <p:nvPr/>
        </p:nvSpPr>
        <p:spPr bwMode="auto">
          <a:xfrm>
            <a:off x="6064250" y="39306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rgbClr val="99FF66"/>
                </a:solidFill>
              </a:rPr>
              <a:t>A</a:t>
            </a:r>
          </a:p>
        </p:txBody>
      </p:sp>
      <p:sp>
        <p:nvSpPr>
          <p:cNvPr id="46131" name="Text Box 53"/>
          <p:cNvSpPr txBox="1">
            <a:spLocks noChangeArrowheads="1"/>
          </p:cNvSpPr>
          <p:nvPr/>
        </p:nvSpPr>
        <p:spPr bwMode="auto">
          <a:xfrm>
            <a:off x="2406650" y="3187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/>
              <a:t>B</a:t>
            </a:r>
          </a:p>
        </p:txBody>
      </p:sp>
      <p:sp>
        <p:nvSpPr>
          <p:cNvPr id="46132" name="Text Box 54"/>
          <p:cNvSpPr txBox="1">
            <a:spLocks noChangeArrowheads="1"/>
          </p:cNvSpPr>
          <p:nvPr/>
        </p:nvSpPr>
        <p:spPr bwMode="auto">
          <a:xfrm>
            <a:off x="6623050" y="31559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/>
              <a:t>B</a:t>
            </a:r>
          </a:p>
        </p:txBody>
      </p:sp>
      <p:sp>
        <p:nvSpPr>
          <p:cNvPr id="46133" name="Text Box 55"/>
          <p:cNvSpPr txBox="1">
            <a:spLocks noChangeArrowheads="1"/>
          </p:cNvSpPr>
          <p:nvPr/>
        </p:nvSpPr>
        <p:spPr bwMode="auto">
          <a:xfrm>
            <a:off x="2908300" y="35179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rgbClr val="FFCC00"/>
                </a:solidFill>
              </a:rPr>
              <a:t>C</a:t>
            </a:r>
          </a:p>
        </p:txBody>
      </p:sp>
      <p:sp>
        <p:nvSpPr>
          <p:cNvPr id="46134" name="Text Box 56"/>
          <p:cNvSpPr txBox="1">
            <a:spLocks noChangeArrowheads="1"/>
          </p:cNvSpPr>
          <p:nvPr/>
        </p:nvSpPr>
        <p:spPr bwMode="auto">
          <a:xfrm>
            <a:off x="6972300" y="36385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rgbClr val="FFCC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1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1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91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91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163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4710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557E70-E6F9-467A-A336-CA2B1C0BD4FC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963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5425" y="1589926"/>
            <a:ext cx="8693150" cy="5059363"/>
          </a:xfrm>
        </p:spPr>
        <p:txBody>
          <a:bodyPr/>
          <a:lstStyle/>
          <a:p>
            <a:pPr marL="609600" indent="-609600" algn="just" eaLnBrk="1" hangingPunct="1">
              <a:lnSpc>
                <a:spcPct val="200000"/>
              </a:lnSpc>
              <a:spcBef>
                <a:spcPct val="0"/>
              </a:spcBef>
              <a:buFontTx/>
              <a:buNone/>
              <a:tabLst>
                <a:tab pos="4476750" algn="l"/>
              </a:tabLst>
            </a:pPr>
            <a:r>
              <a:rPr lang="pt-BR" altLang="pt-BR" sz="2800" dirty="0"/>
              <a:t>c = c[y-t(y), a, CR] 	Função Consumo</a:t>
            </a:r>
          </a:p>
          <a:p>
            <a:pPr marL="609600" indent="-609600" eaLnBrk="1" hangingPunct="1">
              <a:lnSpc>
                <a:spcPct val="200000"/>
              </a:lnSpc>
              <a:spcBef>
                <a:spcPct val="0"/>
              </a:spcBef>
              <a:buFontTx/>
              <a:buNone/>
              <a:tabLst>
                <a:tab pos="4476750" algn="l"/>
              </a:tabLst>
            </a:pPr>
            <a:r>
              <a:rPr lang="pt-BR" altLang="pt-BR" sz="2800" dirty="0"/>
              <a:t>i = i(r, y)         	Função Investimento</a:t>
            </a:r>
          </a:p>
          <a:p>
            <a:pPr marL="609600" indent="-609600" eaLnBrk="1" hangingPunct="1">
              <a:lnSpc>
                <a:spcPct val="200000"/>
              </a:lnSpc>
              <a:spcBef>
                <a:spcPct val="0"/>
              </a:spcBef>
              <a:buFontTx/>
              <a:buNone/>
              <a:tabLst>
                <a:tab pos="4476750" algn="l"/>
              </a:tabLst>
            </a:pPr>
            <a:r>
              <a:rPr lang="pt-BR" altLang="pt-BR" sz="2800" dirty="0"/>
              <a:t>     = m(r, y) = l(r) + k(y)   	Demanda de Moeda</a:t>
            </a:r>
          </a:p>
          <a:p>
            <a:pPr marL="609600" indent="-609600" eaLnBrk="1" hangingPunct="1">
              <a:lnSpc>
                <a:spcPct val="200000"/>
              </a:lnSpc>
              <a:spcBef>
                <a:spcPct val="0"/>
              </a:spcBef>
              <a:buFontTx/>
              <a:buNone/>
              <a:tabLst>
                <a:tab pos="4476750" algn="l"/>
              </a:tabLst>
            </a:pPr>
            <a:r>
              <a:rPr lang="pt-BR" altLang="pt-BR" sz="2800" dirty="0"/>
              <a:t>M = M(r, B, rd, R</a:t>
            </a:r>
            <a:r>
              <a:rPr lang="pt-BR" altLang="pt-BR" sz="2800" baseline="-25000" dirty="0"/>
              <a:t>3</a:t>
            </a:r>
            <a:r>
              <a:rPr lang="pt-BR" altLang="pt-BR" sz="2800" dirty="0"/>
              <a:t>) 	Oferta de Moeda</a:t>
            </a:r>
          </a:p>
          <a:p>
            <a:pPr marL="609600" indent="-609600" eaLnBrk="1" hangingPunct="1">
              <a:lnSpc>
                <a:spcPct val="200000"/>
              </a:lnSpc>
              <a:spcBef>
                <a:spcPct val="0"/>
              </a:spcBef>
              <a:buFontTx/>
              <a:buNone/>
              <a:tabLst>
                <a:tab pos="4476750" algn="l"/>
              </a:tabLst>
            </a:pPr>
            <a:r>
              <a:rPr lang="es-ES_tradnl" altLang="pt-BR" sz="2800" dirty="0"/>
              <a:t>A curva IS em </a:t>
            </a:r>
            <a:r>
              <a:rPr lang="es-ES_tradnl" altLang="pt-BR" sz="2800" dirty="0" err="1"/>
              <a:t>uma</a:t>
            </a:r>
            <a:r>
              <a:rPr lang="es-ES_tradnl" altLang="pt-BR" sz="2800" dirty="0"/>
              <a:t> </a:t>
            </a:r>
            <a:r>
              <a:rPr lang="es-ES_tradnl" altLang="pt-BR" sz="2800" dirty="0" err="1"/>
              <a:t>economia</a:t>
            </a:r>
            <a:r>
              <a:rPr lang="es-ES_tradnl" altLang="pt-BR" sz="2800" dirty="0"/>
              <a:t> fechada é: y = c + i + g</a:t>
            </a:r>
          </a:p>
          <a:p>
            <a:pPr marL="609600" indent="-609600"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  <a:tabLst>
                <a:tab pos="4476750" algn="l"/>
              </a:tabLst>
            </a:pPr>
            <a:r>
              <a:rPr lang="es-ES_tradnl" altLang="pt-BR" sz="2800" b="1" dirty="0"/>
              <a:t>y = c[y – t(y), a, CR] + i (r, y) + g    Curva IS</a:t>
            </a:r>
            <a:endParaRPr lang="pt-BR" altLang="pt-BR" sz="2800" b="1" dirty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571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2800" dirty="0">
                <a:solidFill>
                  <a:schemeClr val="tx1"/>
                </a:solidFill>
              </a:rPr>
              <a:t>14.1 As modificações causadas pelas novas definições das funções consumo, investimento, demanda e oferta de moeda sobre as curvas IS, LM e de DA (p. 311) </a:t>
            </a:r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7864935C-B9DA-1131-D956-2457F2AA0B9B}"/>
                  </a:ext>
                </a:extLst>
              </p:cNvPr>
              <p:cNvSpPr txBox="1"/>
              <p:nvPr/>
            </p:nvSpPr>
            <p:spPr>
              <a:xfrm>
                <a:off x="-1744579" y="3429000"/>
                <a:ext cx="4620126" cy="8304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pt-BR" sz="24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pt-BR" sz="24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</m:acc>
                        </m:num>
                        <m:den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7864935C-B9DA-1131-D956-2457F2AA0B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44579" y="3429000"/>
                <a:ext cx="4620126" cy="8304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3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3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63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63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63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63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586" grpId="0" uiExpand="1" build="p" autoUpdateAnimBg="0"/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4813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DBF911-B461-400A-B41D-D79E4EF5E529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43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2800"/>
              <a:t>14.1 As modificações causadas pelas novas definições das funções sobre as curvas IS, LM e de DA (p. 313)</a:t>
            </a:r>
          </a:p>
        </p:txBody>
      </p:sp>
      <p:sp>
        <p:nvSpPr>
          <p:cNvPr id="990216" name="Line 8"/>
          <p:cNvSpPr>
            <a:spLocks noChangeShapeType="1"/>
          </p:cNvSpPr>
          <p:nvPr/>
        </p:nvSpPr>
        <p:spPr bwMode="auto">
          <a:xfrm>
            <a:off x="1452563" y="3805238"/>
            <a:ext cx="604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0217" name="Line 9"/>
          <p:cNvSpPr>
            <a:spLocks noChangeShapeType="1"/>
          </p:cNvSpPr>
          <p:nvPr/>
        </p:nvSpPr>
        <p:spPr bwMode="auto">
          <a:xfrm flipV="1">
            <a:off x="4552950" y="1450975"/>
            <a:ext cx="0" cy="474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0218" name="Line 10"/>
          <p:cNvSpPr>
            <a:spLocks noChangeShapeType="1"/>
          </p:cNvSpPr>
          <p:nvPr/>
        </p:nvSpPr>
        <p:spPr bwMode="auto">
          <a:xfrm flipH="1">
            <a:off x="2479675" y="3805238"/>
            <a:ext cx="2073275" cy="2144712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0219" name="Line 11"/>
          <p:cNvSpPr>
            <a:spLocks noChangeShapeType="1"/>
          </p:cNvSpPr>
          <p:nvPr/>
        </p:nvSpPr>
        <p:spPr bwMode="auto">
          <a:xfrm flipV="1">
            <a:off x="4327525" y="1630363"/>
            <a:ext cx="0" cy="2174875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0220" name="Line 12"/>
          <p:cNvSpPr>
            <a:spLocks noChangeShapeType="1"/>
          </p:cNvSpPr>
          <p:nvPr/>
        </p:nvSpPr>
        <p:spPr bwMode="auto">
          <a:xfrm>
            <a:off x="4564063" y="3805238"/>
            <a:ext cx="2662237" cy="1025525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0221" name="Text Box 13"/>
          <p:cNvSpPr txBox="1">
            <a:spLocks noChangeArrowheads="1"/>
          </p:cNvSpPr>
          <p:nvPr/>
        </p:nvSpPr>
        <p:spPr bwMode="auto">
          <a:xfrm>
            <a:off x="1409700" y="3816350"/>
            <a:ext cx="7000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i+g</a:t>
            </a:r>
          </a:p>
        </p:txBody>
      </p:sp>
      <p:sp>
        <p:nvSpPr>
          <p:cNvPr id="990222" name="Text Box 14"/>
          <p:cNvSpPr txBox="1">
            <a:spLocks noChangeArrowheads="1"/>
          </p:cNvSpPr>
          <p:nvPr/>
        </p:nvSpPr>
        <p:spPr bwMode="auto">
          <a:xfrm>
            <a:off x="1439863" y="3021013"/>
            <a:ext cx="13970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i(y</a:t>
            </a:r>
            <a:r>
              <a:rPr lang="pt-BR" altLang="pt-BR" sz="2000" baseline="-25000">
                <a:solidFill>
                  <a:srgbClr val="FFCC00"/>
                </a:solidFill>
              </a:rPr>
              <a:t>1</a:t>
            </a:r>
            <a:r>
              <a:rPr lang="pt-BR" altLang="pt-BR" sz="2000">
                <a:solidFill>
                  <a:srgbClr val="FFCC00"/>
                </a:solidFill>
              </a:rPr>
              <a:t>)+g</a:t>
            </a:r>
          </a:p>
        </p:txBody>
      </p:sp>
      <p:sp>
        <p:nvSpPr>
          <p:cNvPr id="990224" name="Text Box 16"/>
          <p:cNvSpPr txBox="1">
            <a:spLocks noChangeArrowheads="1"/>
          </p:cNvSpPr>
          <p:nvPr/>
        </p:nvSpPr>
        <p:spPr bwMode="auto">
          <a:xfrm>
            <a:off x="1836738" y="5872163"/>
            <a:ext cx="1222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i+g = s+t</a:t>
            </a:r>
          </a:p>
        </p:txBody>
      </p:sp>
      <p:sp>
        <p:nvSpPr>
          <p:cNvPr id="990225" name="Text Box 17"/>
          <p:cNvSpPr txBox="1">
            <a:spLocks noChangeArrowheads="1"/>
          </p:cNvSpPr>
          <p:nvPr/>
        </p:nvSpPr>
        <p:spPr bwMode="auto">
          <a:xfrm>
            <a:off x="4557713" y="5915025"/>
            <a:ext cx="70008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s+t</a:t>
            </a:r>
          </a:p>
        </p:txBody>
      </p:sp>
      <p:sp>
        <p:nvSpPr>
          <p:cNvPr id="990226" name="Text Box 18"/>
          <p:cNvSpPr txBox="1">
            <a:spLocks noChangeArrowheads="1"/>
          </p:cNvSpPr>
          <p:nvPr/>
        </p:nvSpPr>
        <p:spPr bwMode="auto">
          <a:xfrm>
            <a:off x="7210425" y="4694238"/>
            <a:ext cx="9842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s(a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r>
              <a:rPr lang="pt-BR" altLang="pt-BR" sz="2000">
                <a:solidFill>
                  <a:srgbClr val="99FF66"/>
                </a:solidFill>
              </a:rPr>
              <a:t>)+t</a:t>
            </a:r>
          </a:p>
        </p:txBody>
      </p:sp>
      <p:sp>
        <p:nvSpPr>
          <p:cNvPr id="990227" name="Text Box 19"/>
          <p:cNvSpPr txBox="1">
            <a:spLocks noChangeArrowheads="1"/>
          </p:cNvSpPr>
          <p:nvPr/>
        </p:nvSpPr>
        <p:spPr bwMode="auto">
          <a:xfrm>
            <a:off x="5157788" y="1416050"/>
            <a:ext cx="3890962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Para um dado nível de preços P</a:t>
            </a:r>
            <a:r>
              <a:rPr lang="pt-BR" altLang="pt-BR" sz="2000" baseline="-25000"/>
              <a:t>0</a:t>
            </a:r>
            <a:r>
              <a:rPr lang="pt-BR" altLang="pt-BR" sz="2000"/>
              <a:t>, tem-se o valor real dos ativos líquidos a</a:t>
            </a:r>
            <a:r>
              <a:rPr lang="pt-BR" altLang="pt-BR" sz="2000" baseline="-25000"/>
              <a:t>0</a:t>
            </a:r>
            <a:r>
              <a:rPr lang="pt-BR" altLang="pt-BR" sz="2000"/>
              <a:t>. </a:t>
            </a:r>
          </a:p>
        </p:txBody>
      </p:sp>
      <p:sp>
        <p:nvSpPr>
          <p:cNvPr id="990228" name="Text Box 20"/>
          <p:cNvSpPr txBox="1">
            <a:spLocks noChangeArrowheads="1"/>
          </p:cNvSpPr>
          <p:nvPr/>
        </p:nvSpPr>
        <p:spPr bwMode="auto">
          <a:xfrm>
            <a:off x="5268913" y="3678238"/>
            <a:ext cx="46513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y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endParaRPr lang="pt-BR" altLang="pt-BR" sz="2000">
              <a:solidFill>
                <a:srgbClr val="99FF66"/>
              </a:solidFill>
            </a:endParaRPr>
          </a:p>
        </p:txBody>
      </p:sp>
      <p:sp>
        <p:nvSpPr>
          <p:cNvPr id="990229" name="Text Box 21"/>
          <p:cNvSpPr txBox="1">
            <a:spLocks noChangeArrowheads="1"/>
          </p:cNvSpPr>
          <p:nvPr/>
        </p:nvSpPr>
        <p:spPr bwMode="auto">
          <a:xfrm>
            <a:off x="6289675" y="3698875"/>
            <a:ext cx="46513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y</a:t>
            </a:r>
            <a:r>
              <a:rPr lang="pt-BR" altLang="pt-BR" sz="2000" baseline="-25000">
                <a:solidFill>
                  <a:srgbClr val="FFCC00"/>
                </a:solidFill>
              </a:rPr>
              <a:t>1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990230" name="Text Box 22"/>
          <p:cNvSpPr txBox="1">
            <a:spLocks noChangeArrowheads="1"/>
          </p:cNvSpPr>
          <p:nvPr/>
        </p:nvSpPr>
        <p:spPr bwMode="auto">
          <a:xfrm>
            <a:off x="4268788" y="1957388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r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endParaRPr lang="pt-BR" altLang="pt-BR" sz="2000">
              <a:solidFill>
                <a:srgbClr val="99FF66"/>
              </a:solidFill>
            </a:endParaRPr>
          </a:p>
        </p:txBody>
      </p:sp>
      <p:sp>
        <p:nvSpPr>
          <p:cNvPr id="990231" name="Text Box 23"/>
          <p:cNvSpPr txBox="1">
            <a:spLocks noChangeArrowheads="1"/>
          </p:cNvSpPr>
          <p:nvPr/>
        </p:nvSpPr>
        <p:spPr bwMode="auto">
          <a:xfrm>
            <a:off x="4278313" y="1481138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990232" name="Text Box 24"/>
          <p:cNvSpPr txBox="1">
            <a:spLocks noChangeArrowheads="1"/>
          </p:cNvSpPr>
          <p:nvPr/>
        </p:nvSpPr>
        <p:spPr bwMode="auto">
          <a:xfrm>
            <a:off x="4137025" y="4135438"/>
            <a:ext cx="500063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45º</a:t>
            </a:r>
          </a:p>
        </p:txBody>
      </p:sp>
      <p:sp>
        <p:nvSpPr>
          <p:cNvPr id="990233" name="Arc 25"/>
          <p:cNvSpPr>
            <a:spLocks/>
          </p:cNvSpPr>
          <p:nvPr/>
        </p:nvSpPr>
        <p:spPr bwMode="auto">
          <a:xfrm flipH="1" flipV="1">
            <a:off x="4364038" y="3995738"/>
            <a:ext cx="188912" cy="1270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0234" name="Freeform 26"/>
          <p:cNvSpPr>
            <a:spLocks/>
          </p:cNvSpPr>
          <p:nvPr/>
        </p:nvSpPr>
        <p:spPr bwMode="auto">
          <a:xfrm>
            <a:off x="2552700" y="1811338"/>
            <a:ext cx="1662113" cy="1733550"/>
          </a:xfrm>
          <a:custGeom>
            <a:avLst/>
            <a:gdLst>
              <a:gd name="T0" fmla="*/ 2147483646 w 1810"/>
              <a:gd name="T1" fmla="*/ 0 h 1902"/>
              <a:gd name="T2" fmla="*/ 2147483646 w 1810"/>
              <a:gd name="T3" fmla="*/ 2147483646 h 1902"/>
              <a:gd name="T4" fmla="*/ 0 w 1810"/>
              <a:gd name="T5" fmla="*/ 2147483646 h 1902"/>
              <a:gd name="T6" fmla="*/ 0 60000 65536"/>
              <a:gd name="T7" fmla="*/ 0 60000 65536"/>
              <a:gd name="T8" fmla="*/ 0 60000 65536"/>
              <a:gd name="T9" fmla="*/ 0 w 1810"/>
              <a:gd name="T10" fmla="*/ 0 h 1902"/>
              <a:gd name="T11" fmla="*/ 1810 w 1810"/>
              <a:gd name="T12" fmla="*/ 1902 h 1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0" h="1902">
                <a:moveTo>
                  <a:pt x="1810" y="0"/>
                </a:moveTo>
                <a:cubicBezTo>
                  <a:pt x="1783" y="403"/>
                  <a:pt x="1756" y="806"/>
                  <a:pt x="1454" y="1123"/>
                </a:cubicBezTo>
                <a:cubicBezTo>
                  <a:pt x="1152" y="1440"/>
                  <a:pt x="576" y="1671"/>
                  <a:pt x="0" y="1902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0235" name="Text Box 27"/>
          <p:cNvSpPr txBox="1">
            <a:spLocks noChangeArrowheads="1"/>
          </p:cNvSpPr>
          <p:nvPr/>
        </p:nvSpPr>
        <p:spPr bwMode="auto">
          <a:xfrm>
            <a:off x="1673225" y="3382963"/>
            <a:ext cx="13779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i(y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r>
              <a:rPr lang="pt-BR" altLang="pt-BR" sz="2000">
                <a:solidFill>
                  <a:srgbClr val="99FF66"/>
                </a:solidFill>
              </a:rPr>
              <a:t>)+g</a:t>
            </a:r>
          </a:p>
        </p:txBody>
      </p:sp>
      <p:sp>
        <p:nvSpPr>
          <p:cNvPr id="990238" name="Line 30"/>
          <p:cNvSpPr>
            <a:spLocks noChangeShapeType="1"/>
          </p:cNvSpPr>
          <p:nvPr/>
        </p:nvSpPr>
        <p:spPr bwMode="auto">
          <a:xfrm>
            <a:off x="4986338" y="2205038"/>
            <a:ext cx="2154237" cy="530225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0240" name="Freeform 32"/>
          <p:cNvSpPr>
            <a:spLocks/>
          </p:cNvSpPr>
          <p:nvPr/>
        </p:nvSpPr>
        <p:spPr bwMode="auto">
          <a:xfrm>
            <a:off x="2363788" y="1689100"/>
            <a:ext cx="1660525" cy="1735138"/>
          </a:xfrm>
          <a:custGeom>
            <a:avLst/>
            <a:gdLst>
              <a:gd name="T0" fmla="*/ 2147483646 w 1810"/>
              <a:gd name="T1" fmla="*/ 0 h 1902"/>
              <a:gd name="T2" fmla="*/ 2147483646 w 1810"/>
              <a:gd name="T3" fmla="*/ 2147483646 h 1902"/>
              <a:gd name="T4" fmla="*/ 0 w 1810"/>
              <a:gd name="T5" fmla="*/ 2147483646 h 1902"/>
              <a:gd name="T6" fmla="*/ 0 60000 65536"/>
              <a:gd name="T7" fmla="*/ 0 60000 65536"/>
              <a:gd name="T8" fmla="*/ 0 60000 65536"/>
              <a:gd name="T9" fmla="*/ 0 w 1810"/>
              <a:gd name="T10" fmla="*/ 0 h 1902"/>
              <a:gd name="T11" fmla="*/ 1810 w 1810"/>
              <a:gd name="T12" fmla="*/ 1902 h 1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0" h="1902">
                <a:moveTo>
                  <a:pt x="1810" y="0"/>
                </a:moveTo>
                <a:cubicBezTo>
                  <a:pt x="1783" y="403"/>
                  <a:pt x="1756" y="806"/>
                  <a:pt x="1454" y="1123"/>
                </a:cubicBezTo>
                <a:cubicBezTo>
                  <a:pt x="1152" y="1440"/>
                  <a:pt x="576" y="1671"/>
                  <a:pt x="0" y="1902"/>
                </a:cubicBezTo>
              </a:path>
            </a:pathLst>
          </a:custGeom>
          <a:noFill/>
          <a:ln w="3810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0242" name="Text Box 34"/>
          <p:cNvSpPr txBox="1">
            <a:spLocks noChangeArrowheads="1"/>
          </p:cNvSpPr>
          <p:nvPr/>
        </p:nvSpPr>
        <p:spPr bwMode="auto">
          <a:xfrm>
            <a:off x="5473700" y="2052638"/>
            <a:ext cx="3778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A</a:t>
            </a:r>
          </a:p>
        </p:txBody>
      </p:sp>
      <p:sp>
        <p:nvSpPr>
          <p:cNvPr id="990243" name="Text Box 35"/>
          <p:cNvSpPr txBox="1">
            <a:spLocks noChangeArrowheads="1"/>
          </p:cNvSpPr>
          <p:nvPr/>
        </p:nvSpPr>
        <p:spPr bwMode="auto">
          <a:xfrm>
            <a:off x="4706938" y="1884363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I</a:t>
            </a:r>
            <a:r>
              <a:rPr lang="pt-BR" altLang="pt-BR" sz="2000" baseline="-25000">
                <a:solidFill>
                  <a:srgbClr val="FFCC00"/>
                </a:solidFill>
              </a:rPr>
              <a:t>0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990244" name="Text Box 36"/>
          <p:cNvSpPr txBox="1">
            <a:spLocks noChangeArrowheads="1"/>
          </p:cNvSpPr>
          <p:nvPr/>
        </p:nvSpPr>
        <p:spPr bwMode="auto">
          <a:xfrm>
            <a:off x="7080250" y="2555875"/>
            <a:ext cx="46513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S</a:t>
            </a:r>
            <a:r>
              <a:rPr lang="pt-BR" altLang="pt-BR" sz="2000" baseline="-25000">
                <a:solidFill>
                  <a:srgbClr val="FFCC00"/>
                </a:solidFill>
              </a:rPr>
              <a:t>0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990246" name="Text Box 38"/>
          <p:cNvSpPr txBox="1">
            <a:spLocks noChangeArrowheads="1"/>
          </p:cNvSpPr>
          <p:nvPr/>
        </p:nvSpPr>
        <p:spPr bwMode="auto">
          <a:xfrm>
            <a:off x="6502400" y="2266950"/>
            <a:ext cx="3778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B</a:t>
            </a:r>
          </a:p>
        </p:txBody>
      </p:sp>
      <p:sp>
        <p:nvSpPr>
          <p:cNvPr id="990256" name="Text Box 48"/>
          <p:cNvSpPr txBox="1">
            <a:spLocks noChangeArrowheads="1"/>
          </p:cNvSpPr>
          <p:nvPr/>
        </p:nvSpPr>
        <p:spPr bwMode="auto">
          <a:xfrm>
            <a:off x="4268788" y="2224088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r</a:t>
            </a:r>
            <a:r>
              <a:rPr lang="pt-BR" altLang="pt-BR" sz="2000" baseline="-25000">
                <a:solidFill>
                  <a:srgbClr val="FFCC00"/>
                </a:solidFill>
              </a:rPr>
              <a:t>1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990263" name="Text Box 55"/>
          <p:cNvSpPr txBox="1">
            <a:spLocks noChangeArrowheads="1"/>
          </p:cNvSpPr>
          <p:nvPr/>
        </p:nvSpPr>
        <p:spPr bwMode="auto">
          <a:xfrm>
            <a:off x="0" y="6324600"/>
            <a:ext cx="88011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200"/>
              <a:t>Curva IS no modelo ampliado, mas ainda para economia fechada</a:t>
            </a:r>
          </a:p>
        </p:txBody>
      </p:sp>
      <p:sp>
        <p:nvSpPr>
          <p:cNvPr id="990270" name="Line 62"/>
          <p:cNvSpPr>
            <a:spLocks noChangeShapeType="1"/>
          </p:cNvSpPr>
          <p:nvPr/>
        </p:nvSpPr>
        <p:spPr bwMode="auto">
          <a:xfrm>
            <a:off x="5581650" y="3790950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0272" name="Text Box 64"/>
          <p:cNvSpPr txBox="1">
            <a:spLocks noChangeArrowheads="1"/>
          </p:cNvSpPr>
          <p:nvPr/>
        </p:nvSpPr>
        <p:spPr bwMode="auto">
          <a:xfrm>
            <a:off x="7112000" y="3727450"/>
            <a:ext cx="7000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990273" name="Text Box 65"/>
          <p:cNvSpPr txBox="1">
            <a:spLocks noChangeArrowheads="1"/>
          </p:cNvSpPr>
          <p:nvPr/>
        </p:nvSpPr>
        <p:spPr bwMode="auto">
          <a:xfrm>
            <a:off x="4089400" y="3695700"/>
            <a:ext cx="3952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g</a:t>
            </a:r>
          </a:p>
        </p:txBody>
      </p:sp>
      <p:sp>
        <p:nvSpPr>
          <p:cNvPr id="990274" name="Line 66"/>
          <p:cNvSpPr>
            <a:spLocks noChangeShapeType="1"/>
          </p:cNvSpPr>
          <p:nvPr/>
        </p:nvSpPr>
        <p:spPr bwMode="auto">
          <a:xfrm flipH="1" flipV="1">
            <a:off x="4171950" y="4171950"/>
            <a:ext cx="1409700" cy="38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0275" name="Line 67"/>
          <p:cNvSpPr>
            <a:spLocks noChangeShapeType="1"/>
          </p:cNvSpPr>
          <p:nvPr/>
        </p:nvSpPr>
        <p:spPr bwMode="auto">
          <a:xfrm flipV="1">
            <a:off x="4171950" y="234315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0276" name="Line 68"/>
          <p:cNvSpPr>
            <a:spLocks noChangeShapeType="1"/>
          </p:cNvSpPr>
          <p:nvPr/>
        </p:nvSpPr>
        <p:spPr bwMode="auto">
          <a:xfrm>
            <a:off x="4171950" y="23431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0277" name="Line 69"/>
          <p:cNvSpPr>
            <a:spLocks noChangeShapeType="1"/>
          </p:cNvSpPr>
          <p:nvPr/>
        </p:nvSpPr>
        <p:spPr bwMode="auto">
          <a:xfrm>
            <a:off x="4559300" y="2349500"/>
            <a:ext cx="1028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0278" name="Line 70"/>
          <p:cNvSpPr>
            <a:spLocks noChangeShapeType="1"/>
          </p:cNvSpPr>
          <p:nvPr/>
        </p:nvSpPr>
        <p:spPr bwMode="auto">
          <a:xfrm flipV="1">
            <a:off x="5581650" y="234315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0279" name="Line 71"/>
          <p:cNvSpPr>
            <a:spLocks noChangeShapeType="1"/>
          </p:cNvSpPr>
          <p:nvPr/>
        </p:nvSpPr>
        <p:spPr bwMode="auto">
          <a:xfrm>
            <a:off x="6591300" y="379095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0280" name="Line 72"/>
          <p:cNvSpPr>
            <a:spLocks noChangeShapeType="1"/>
          </p:cNvSpPr>
          <p:nvPr/>
        </p:nvSpPr>
        <p:spPr bwMode="auto">
          <a:xfrm flipH="1">
            <a:off x="3790950" y="4572000"/>
            <a:ext cx="2800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0281" name="Line 73"/>
          <p:cNvSpPr>
            <a:spLocks noChangeShapeType="1"/>
          </p:cNvSpPr>
          <p:nvPr/>
        </p:nvSpPr>
        <p:spPr bwMode="auto">
          <a:xfrm flipV="1">
            <a:off x="3790950" y="257175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0282" name="Line 74"/>
          <p:cNvSpPr>
            <a:spLocks noChangeShapeType="1"/>
          </p:cNvSpPr>
          <p:nvPr/>
        </p:nvSpPr>
        <p:spPr bwMode="auto">
          <a:xfrm>
            <a:off x="3790950" y="2590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0283" name="Line 75"/>
          <p:cNvSpPr>
            <a:spLocks noChangeShapeType="1"/>
          </p:cNvSpPr>
          <p:nvPr/>
        </p:nvSpPr>
        <p:spPr bwMode="auto">
          <a:xfrm flipH="1">
            <a:off x="4552950" y="2590800"/>
            <a:ext cx="2038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0284" name="Line 76"/>
          <p:cNvSpPr>
            <a:spLocks noChangeShapeType="1"/>
          </p:cNvSpPr>
          <p:nvPr/>
        </p:nvSpPr>
        <p:spPr bwMode="auto">
          <a:xfrm flipV="1">
            <a:off x="6610350" y="2590800"/>
            <a:ext cx="0" cy="1200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" name="CaixaDeTexto 45"/>
          <p:cNvSpPr txBox="1">
            <a:spLocks noChangeArrowheads="1"/>
          </p:cNvSpPr>
          <p:nvPr/>
        </p:nvSpPr>
        <p:spPr bwMode="auto">
          <a:xfrm>
            <a:off x="5892800" y="5181600"/>
            <a:ext cx="2908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solidFill>
                  <a:schemeClr val="tx1"/>
                </a:solidFill>
              </a:rPr>
              <a:t>Observe que a dedução da curva IS é, agora, no sentido horário</a:t>
            </a:r>
            <a:endParaRPr lang="pt-BR" altLang="pt-BR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99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90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99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90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9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99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90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9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9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90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90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90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99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990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9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90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90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9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99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99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99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99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99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90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90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99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99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9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9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990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990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990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990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990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99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99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99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99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99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99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99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99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99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99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6" dur="1000"/>
                                        <p:tgtEl>
                                          <p:spTgt spid="99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99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99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0221" grpId="0"/>
      <p:bldP spid="990222" grpId="0"/>
      <p:bldP spid="990224" grpId="0"/>
      <p:bldP spid="990225" grpId="0"/>
      <p:bldP spid="990226" grpId="0"/>
      <p:bldP spid="990227" grpId="0"/>
      <p:bldP spid="990228" grpId="0"/>
      <p:bldP spid="990229" grpId="0"/>
      <p:bldP spid="990230" grpId="0"/>
      <p:bldP spid="990231" grpId="0"/>
      <p:bldP spid="990232" grpId="0"/>
      <p:bldP spid="990235" grpId="0"/>
      <p:bldP spid="990242" grpId="0"/>
      <p:bldP spid="990243" grpId="0"/>
      <p:bldP spid="990244" grpId="0"/>
      <p:bldP spid="990246" grpId="0"/>
      <p:bldP spid="990256" grpId="0"/>
      <p:bldP spid="990263" grpId="0"/>
      <p:bldP spid="990272" grpId="0"/>
      <p:bldP spid="990273" grpId="0"/>
      <p:bldP spid="4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4915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EF8435-D805-44B3-91A6-173186165C1F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44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991292" name="Line 60"/>
          <p:cNvSpPr>
            <a:spLocks noChangeShapeType="1"/>
          </p:cNvSpPr>
          <p:nvPr/>
        </p:nvSpPr>
        <p:spPr bwMode="auto">
          <a:xfrm>
            <a:off x="4552950" y="3086100"/>
            <a:ext cx="1028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2800"/>
              <a:t>14.1 As modificações causadas pelas novas definições das funções sobre as curvas IS, LM e de DA </a:t>
            </a:r>
          </a:p>
        </p:txBody>
      </p:sp>
      <p:sp>
        <p:nvSpPr>
          <p:cNvPr id="49158" name="Line 4"/>
          <p:cNvSpPr>
            <a:spLocks noChangeShapeType="1"/>
          </p:cNvSpPr>
          <p:nvPr/>
        </p:nvSpPr>
        <p:spPr bwMode="auto">
          <a:xfrm>
            <a:off x="1452563" y="3805238"/>
            <a:ext cx="604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59" name="Line 5"/>
          <p:cNvSpPr>
            <a:spLocks noChangeShapeType="1"/>
          </p:cNvSpPr>
          <p:nvPr/>
        </p:nvSpPr>
        <p:spPr bwMode="auto">
          <a:xfrm flipV="1">
            <a:off x="4552950" y="1450975"/>
            <a:ext cx="0" cy="474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60" name="Line 6"/>
          <p:cNvSpPr>
            <a:spLocks noChangeShapeType="1"/>
          </p:cNvSpPr>
          <p:nvPr/>
        </p:nvSpPr>
        <p:spPr bwMode="auto">
          <a:xfrm flipH="1">
            <a:off x="2479675" y="3805238"/>
            <a:ext cx="2073275" cy="2144712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61" name="Line 7"/>
          <p:cNvSpPr>
            <a:spLocks noChangeShapeType="1"/>
          </p:cNvSpPr>
          <p:nvPr/>
        </p:nvSpPr>
        <p:spPr bwMode="auto">
          <a:xfrm flipV="1">
            <a:off x="4327525" y="1630363"/>
            <a:ext cx="0" cy="2174875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62" name="Line 8"/>
          <p:cNvSpPr>
            <a:spLocks noChangeShapeType="1"/>
          </p:cNvSpPr>
          <p:nvPr/>
        </p:nvSpPr>
        <p:spPr bwMode="auto">
          <a:xfrm>
            <a:off x="4564063" y="3805238"/>
            <a:ext cx="2662237" cy="1025525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63" name="Text Box 9"/>
          <p:cNvSpPr txBox="1">
            <a:spLocks noChangeArrowheads="1"/>
          </p:cNvSpPr>
          <p:nvPr/>
        </p:nvSpPr>
        <p:spPr bwMode="auto">
          <a:xfrm>
            <a:off x="1409700" y="3816350"/>
            <a:ext cx="7000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i+g</a:t>
            </a:r>
          </a:p>
        </p:txBody>
      </p:sp>
      <p:sp>
        <p:nvSpPr>
          <p:cNvPr id="49164" name="Text Box 10"/>
          <p:cNvSpPr txBox="1">
            <a:spLocks noChangeArrowheads="1"/>
          </p:cNvSpPr>
          <p:nvPr/>
        </p:nvSpPr>
        <p:spPr bwMode="auto">
          <a:xfrm>
            <a:off x="1552575" y="3011488"/>
            <a:ext cx="13970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i(y</a:t>
            </a:r>
            <a:r>
              <a:rPr lang="pt-BR" altLang="pt-BR" sz="2000" baseline="-25000">
                <a:solidFill>
                  <a:srgbClr val="FFCC00"/>
                </a:solidFill>
              </a:rPr>
              <a:t>1</a:t>
            </a:r>
            <a:r>
              <a:rPr lang="pt-BR" altLang="pt-BR" sz="2000">
                <a:solidFill>
                  <a:srgbClr val="FFCC00"/>
                </a:solidFill>
              </a:rPr>
              <a:t>)+g</a:t>
            </a:r>
          </a:p>
        </p:txBody>
      </p:sp>
      <p:sp>
        <p:nvSpPr>
          <p:cNvPr id="49165" name="Text Box 11"/>
          <p:cNvSpPr txBox="1">
            <a:spLocks noChangeArrowheads="1"/>
          </p:cNvSpPr>
          <p:nvPr/>
        </p:nvSpPr>
        <p:spPr bwMode="auto">
          <a:xfrm>
            <a:off x="1836738" y="5872163"/>
            <a:ext cx="1222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i+g = s+t</a:t>
            </a:r>
          </a:p>
        </p:txBody>
      </p:sp>
      <p:sp>
        <p:nvSpPr>
          <p:cNvPr id="49166" name="Text Box 12"/>
          <p:cNvSpPr txBox="1">
            <a:spLocks noChangeArrowheads="1"/>
          </p:cNvSpPr>
          <p:nvPr/>
        </p:nvSpPr>
        <p:spPr bwMode="auto">
          <a:xfrm>
            <a:off x="4557713" y="5915025"/>
            <a:ext cx="70008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s+t</a:t>
            </a:r>
          </a:p>
        </p:txBody>
      </p:sp>
      <p:sp>
        <p:nvSpPr>
          <p:cNvPr id="49167" name="Text Box 13"/>
          <p:cNvSpPr txBox="1">
            <a:spLocks noChangeArrowheads="1"/>
          </p:cNvSpPr>
          <p:nvPr/>
        </p:nvSpPr>
        <p:spPr bwMode="auto">
          <a:xfrm>
            <a:off x="7210425" y="4694238"/>
            <a:ext cx="9842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s(a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r>
              <a:rPr lang="pt-BR" altLang="pt-BR" sz="2000">
                <a:solidFill>
                  <a:srgbClr val="99FF66"/>
                </a:solidFill>
              </a:rPr>
              <a:t>)+t</a:t>
            </a:r>
          </a:p>
        </p:txBody>
      </p:sp>
      <p:sp>
        <p:nvSpPr>
          <p:cNvPr id="991246" name="Text Box 14"/>
          <p:cNvSpPr txBox="1">
            <a:spLocks noChangeArrowheads="1"/>
          </p:cNvSpPr>
          <p:nvPr/>
        </p:nvSpPr>
        <p:spPr bwMode="auto">
          <a:xfrm>
            <a:off x="5157788" y="1416050"/>
            <a:ext cx="3890962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Se o nível de preços subir para P</a:t>
            </a:r>
            <a:r>
              <a:rPr lang="pt-BR" altLang="pt-BR" sz="2000" baseline="-25000"/>
              <a:t>1</a:t>
            </a:r>
            <a:r>
              <a:rPr lang="pt-BR" altLang="pt-BR" sz="2000"/>
              <a:t> &gt;</a:t>
            </a:r>
            <a:r>
              <a:rPr lang="pt-BR" altLang="pt-BR" sz="2000">
                <a:solidFill>
                  <a:schemeClr val="tx1"/>
                </a:solidFill>
              </a:rPr>
              <a:t> </a:t>
            </a:r>
            <a:r>
              <a:rPr lang="pt-BR" altLang="pt-BR" sz="2000"/>
              <a:t>P</a:t>
            </a:r>
            <a:r>
              <a:rPr lang="pt-BR" altLang="pt-BR" sz="2000" baseline="-25000"/>
              <a:t>0</a:t>
            </a:r>
            <a:r>
              <a:rPr lang="pt-BR" altLang="pt-BR" sz="2000"/>
              <a:t>, o valor real dos ativos líquidos cai para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 a</a:t>
            </a:r>
            <a:r>
              <a:rPr lang="pt-BR" altLang="pt-BR" sz="2000" baseline="-25000"/>
              <a:t>1</a:t>
            </a:r>
            <a:r>
              <a:rPr lang="pt-BR" altLang="pt-BR" sz="2000"/>
              <a:t> &lt;</a:t>
            </a:r>
            <a:r>
              <a:rPr lang="pt-BR" altLang="pt-BR" sz="2000">
                <a:solidFill>
                  <a:schemeClr val="tx1"/>
                </a:solidFill>
              </a:rPr>
              <a:t> </a:t>
            </a:r>
            <a:r>
              <a:rPr lang="pt-BR" altLang="pt-BR" sz="2000"/>
              <a:t>a</a:t>
            </a:r>
            <a:r>
              <a:rPr lang="pt-BR" altLang="pt-BR" sz="2000" baseline="-25000"/>
              <a:t>0</a:t>
            </a:r>
            <a:r>
              <a:rPr lang="pt-BR" altLang="pt-BR" sz="2000"/>
              <a:t>. </a:t>
            </a:r>
          </a:p>
        </p:txBody>
      </p:sp>
      <p:sp>
        <p:nvSpPr>
          <p:cNvPr id="49169" name="Text Box 15"/>
          <p:cNvSpPr txBox="1">
            <a:spLocks noChangeArrowheads="1"/>
          </p:cNvSpPr>
          <p:nvPr/>
        </p:nvSpPr>
        <p:spPr bwMode="auto">
          <a:xfrm>
            <a:off x="5268913" y="3678238"/>
            <a:ext cx="46513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y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endParaRPr lang="pt-BR" altLang="pt-BR" sz="2000">
              <a:solidFill>
                <a:srgbClr val="99FF66"/>
              </a:solidFill>
            </a:endParaRPr>
          </a:p>
        </p:txBody>
      </p:sp>
      <p:sp>
        <p:nvSpPr>
          <p:cNvPr id="49170" name="Text Box 16"/>
          <p:cNvSpPr txBox="1">
            <a:spLocks noChangeArrowheads="1"/>
          </p:cNvSpPr>
          <p:nvPr/>
        </p:nvSpPr>
        <p:spPr bwMode="auto">
          <a:xfrm>
            <a:off x="6289675" y="3698875"/>
            <a:ext cx="46513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y</a:t>
            </a:r>
            <a:r>
              <a:rPr lang="pt-BR" altLang="pt-BR" sz="2000" baseline="-25000">
                <a:solidFill>
                  <a:srgbClr val="FFCC00"/>
                </a:solidFill>
              </a:rPr>
              <a:t>1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49171" name="Text Box 17"/>
          <p:cNvSpPr txBox="1">
            <a:spLocks noChangeArrowheads="1"/>
          </p:cNvSpPr>
          <p:nvPr/>
        </p:nvSpPr>
        <p:spPr bwMode="auto">
          <a:xfrm>
            <a:off x="4268788" y="1957388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r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endParaRPr lang="pt-BR" altLang="pt-BR" sz="2000">
              <a:solidFill>
                <a:srgbClr val="99FF66"/>
              </a:solidFill>
            </a:endParaRPr>
          </a:p>
        </p:txBody>
      </p:sp>
      <p:sp>
        <p:nvSpPr>
          <p:cNvPr id="49172" name="Text Box 18"/>
          <p:cNvSpPr txBox="1">
            <a:spLocks noChangeArrowheads="1"/>
          </p:cNvSpPr>
          <p:nvPr/>
        </p:nvSpPr>
        <p:spPr bwMode="auto">
          <a:xfrm>
            <a:off x="4278313" y="1481138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49173" name="Text Box 19"/>
          <p:cNvSpPr txBox="1">
            <a:spLocks noChangeArrowheads="1"/>
          </p:cNvSpPr>
          <p:nvPr/>
        </p:nvSpPr>
        <p:spPr bwMode="auto">
          <a:xfrm>
            <a:off x="4137025" y="4135438"/>
            <a:ext cx="500063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45º</a:t>
            </a:r>
          </a:p>
        </p:txBody>
      </p:sp>
      <p:sp>
        <p:nvSpPr>
          <p:cNvPr id="49174" name="Arc 20"/>
          <p:cNvSpPr>
            <a:spLocks/>
          </p:cNvSpPr>
          <p:nvPr/>
        </p:nvSpPr>
        <p:spPr bwMode="auto">
          <a:xfrm flipH="1" flipV="1">
            <a:off x="4364038" y="3995738"/>
            <a:ext cx="188912" cy="1270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75" name="Freeform 21"/>
          <p:cNvSpPr>
            <a:spLocks/>
          </p:cNvSpPr>
          <p:nvPr/>
        </p:nvSpPr>
        <p:spPr bwMode="auto">
          <a:xfrm>
            <a:off x="2552700" y="1811338"/>
            <a:ext cx="1662113" cy="1733550"/>
          </a:xfrm>
          <a:custGeom>
            <a:avLst/>
            <a:gdLst>
              <a:gd name="T0" fmla="*/ 2147483646 w 1810"/>
              <a:gd name="T1" fmla="*/ 0 h 1902"/>
              <a:gd name="T2" fmla="*/ 2147483646 w 1810"/>
              <a:gd name="T3" fmla="*/ 2147483646 h 1902"/>
              <a:gd name="T4" fmla="*/ 0 w 1810"/>
              <a:gd name="T5" fmla="*/ 2147483646 h 1902"/>
              <a:gd name="T6" fmla="*/ 0 60000 65536"/>
              <a:gd name="T7" fmla="*/ 0 60000 65536"/>
              <a:gd name="T8" fmla="*/ 0 60000 65536"/>
              <a:gd name="T9" fmla="*/ 0 w 1810"/>
              <a:gd name="T10" fmla="*/ 0 h 1902"/>
              <a:gd name="T11" fmla="*/ 1810 w 1810"/>
              <a:gd name="T12" fmla="*/ 1902 h 1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0" h="1902">
                <a:moveTo>
                  <a:pt x="1810" y="0"/>
                </a:moveTo>
                <a:cubicBezTo>
                  <a:pt x="1783" y="403"/>
                  <a:pt x="1756" y="806"/>
                  <a:pt x="1454" y="1123"/>
                </a:cubicBezTo>
                <a:cubicBezTo>
                  <a:pt x="1152" y="1440"/>
                  <a:pt x="576" y="1671"/>
                  <a:pt x="0" y="1902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76" name="Text Box 22"/>
          <p:cNvSpPr txBox="1">
            <a:spLocks noChangeArrowheads="1"/>
          </p:cNvSpPr>
          <p:nvPr/>
        </p:nvSpPr>
        <p:spPr bwMode="auto">
          <a:xfrm>
            <a:off x="1673225" y="3382963"/>
            <a:ext cx="13779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i(y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r>
              <a:rPr lang="pt-BR" altLang="pt-BR" sz="2000">
                <a:solidFill>
                  <a:srgbClr val="99FF66"/>
                </a:solidFill>
              </a:rPr>
              <a:t>)+g</a:t>
            </a:r>
          </a:p>
        </p:txBody>
      </p:sp>
      <p:sp>
        <p:nvSpPr>
          <p:cNvPr id="991255" name="Line 23"/>
          <p:cNvSpPr>
            <a:spLocks noChangeShapeType="1"/>
          </p:cNvSpPr>
          <p:nvPr/>
        </p:nvSpPr>
        <p:spPr bwMode="auto">
          <a:xfrm>
            <a:off x="4551363" y="3798888"/>
            <a:ext cx="2170112" cy="217011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78" name="Line 24"/>
          <p:cNvSpPr>
            <a:spLocks noChangeShapeType="1"/>
          </p:cNvSpPr>
          <p:nvPr/>
        </p:nvSpPr>
        <p:spPr bwMode="auto">
          <a:xfrm>
            <a:off x="4986338" y="2205038"/>
            <a:ext cx="2154237" cy="530225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57" name="Text Box 25"/>
          <p:cNvSpPr txBox="1">
            <a:spLocks noChangeArrowheads="1"/>
          </p:cNvSpPr>
          <p:nvPr/>
        </p:nvSpPr>
        <p:spPr bwMode="auto">
          <a:xfrm>
            <a:off x="6678613" y="5818188"/>
            <a:ext cx="1079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2"/>
                </a:solidFill>
              </a:rPr>
              <a:t>s(a</a:t>
            </a:r>
            <a:r>
              <a:rPr lang="pt-BR" altLang="pt-BR" sz="2000" baseline="-25000">
                <a:solidFill>
                  <a:schemeClr val="tx2"/>
                </a:solidFill>
              </a:rPr>
              <a:t>1</a:t>
            </a:r>
            <a:r>
              <a:rPr lang="pt-BR" altLang="pt-BR" sz="2000">
                <a:solidFill>
                  <a:schemeClr val="tx2"/>
                </a:solidFill>
              </a:rPr>
              <a:t>)+t</a:t>
            </a:r>
          </a:p>
        </p:txBody>
      </p:sp>
      <p:sp>
        <p:nvSpPr>
          <p:cNvPr id="49180" name="Freeform 26"/>
          <p:cNvSpPr>
            <a:spLocks/>
          </p:cNvSpPr>
          <p:nvPr/>
        </p:nvSpPr>
        <p:spPr bwMode="auto">
          <a:xfrm>
            <a:off x="2363788" y="1689100"/>
            <a:ext cx="1660525" cy="1735138"/>
          </a:xfrm>
          <a:custGeom>
            <a:avLst/>
            <a:gdLst>
              <a:gd name="T0" fmla="*/ 2147483646 w 1810"/>
              <a:gd name="T1" fmla="*/ 0 h 1902"/>
              <a:gd name="T2" fmla="*/ 2147483646 w 1810"/>
              <a:gd name="T3" fmla="*/ 2147483646 h 1902"/>
              <a:gd name="T4" fmla="*/ 0 w 1810"/>
              <a:gd name="T5" fmla="*/ 2147483646 h 1902"/>
              <a:gd name="T6" fmla="*/ 0 60000 65536"/>
              <a:gd name="T7" fmla="*/ 0 60000 65536"/>
              <a:gd name="T8" fmla="*/ 0 60000 65536"/>
              <a:gd name="T9" fmla="*/ 0 w 1810"/>
              <a:gd name="T10" fmla="*/ 0 h 1902"/>
              <a:gd name="T11" fmla="*/ 1810 w 1810"/>
              <a:gd name="T12" fmla="*/ 1902 h 1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0" h="1902">
                <a:moveTo>
                  <a:pt x="1810" y="0"/>
                </a:moveTo>
                <a:cubicBezTo>
                  <a:pt x="1783" y="403"/>
                  <a:pt x="1756" y="806"/>
                  <a:pt x="1454" y="1123"/>
                </a:cubicBezTo>
                <a:cubicBezTo>
                  <a:pt x="1152" y="1440"/>
                  <a:pt x="576" y="1671"/>
                  <a:pt x="0" y="1902"/>
                </a:cubicBezTo>
              </a:path>
            </a:pathLst>
          </a:custGeom>
          <a:noFill/>
          <a:ln w="3810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81" name="Text Box 27"/>
          <p:cNvSpPr txBox="1">
            <a:spLocks noChangeArrowheads="1"/>
          </p:cNvSpPr>
          <p:nvPr/>
        </p:nvSpPr>
        <p:spPr bwMode="auto">
          <a:xfrm>
            <a:off x="5473700" y="2052638"/>
            <a:ext cx="3778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A</a:t>
            </a:r>
          </a:p>
        </p:txBody>
      </p:sp>
      <p:sp>
        <p:nvSpPr>
          <p:cNvPr id="49182" name="Text Box 28"/>
          <p:cNvSpPr txBox="1">
            <a:spLocks noChangeArrowheads="1"/>
          </p:cNvSpPr>
          <p:nvPr/>
        </p:nvSpPr>
        <p:spPr bwMode="auto">
          <a:xfrm>
            <a:off x="4706938" y="1884363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I</a:t>
            </a:r>
            <a:r>
              <a:rPr lang="pt-BR" altLang="pt-BR" sz="2000" baseline="-25000">
                <a:solidFill>
                  <a:srgbClr val="FFCC00"/>
                </a:solidFill>
              </a:rPr>
              <a:t>0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49183" name="Text Box 29"/>
          <p:cNvSpPr txBox="1">
            <a:spLocks noChangeArrowheads="1"/>
          </p:cNvSpPr>
          <p:nvPr/>
        </p:nvSpPr>
        <p:spPr bwMode="auto">
          <a:xfrm>
            <a:off x="7080250" y="2555875"/>
            <a:ext cx="46513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S</a:t>
            </a:r>
            <a:r>
              <a:rPr lang="pt-BR" altLang="pt-BR" sz="2000" baseline="-25000">
                <a:solidFill>
                  <a:srgbClr val="FFCC00"/>
                </a:solidFill>
              </a:rPr>
              <a:t>0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49184" name="Text Box 30"/>
          <p:cNvSpPr txBox="1">
            <a:spLocks noChangeArrowheads="1"/>
          </p:cNvSpPr>
          <p:nvPr/>
        </p:nvSpPr>
        <p:spPr bwMode="auto">
          <a:xfrm>
            <a:off x="6502400" y="2266950"/>
            <a:ext cx="3778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B</a:t>
            </a:r>
          </a:p>
        </p:txBody>
      </p:sp>
      <p:sp>
        <p:nvSpPr>
          <p:cNvPr id="991264" name="Line 32"/>
          <p:cNvSpPr>
            <a:spLocks noChangeShapeType="1"/>
          </p:cNvSpPr>
          <p:nvPr/>
        </p:nvSpPr>
        <p:spPr bwMode="auto">
          <a:xfrm>
            <a:off x="4910138" y="2917825"/>
            <a:ext cx="2154237" cy="5302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65" name="Text Box 33"/>
          <p:cNvSpPr txBox="1">
            <a:spLocks noChangeArrowheads="1"/>
          </p:cNvSpPr>
          <p:nvPr/>
        </p:nvSpPr>
        <p:spPr bwMode="auto">
          <a:xfrm>
            <a:off x="5541963" y="2776538"/>
            <a:ext cx="3778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991266" name="Text Box 34"/>
          <p:cNvSpPr txBox="1">
            <a:spLocks noChangeArrowheads="1"/>
          </p:cNvSpPr>
          <p:nvPr/>
        </p:nvSpPr>
        <p:spPr bwMode="auto">
          <a:xfrm>
            <a:off x="4649788" y="2713038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I</a:t>
            </a:r>
            <a:r>
              <a:rPr lang="pt-BR" altLang="pt-BR" sz="2000" baseline="-25000"/>
              <a:t>1</a:t>
            </a:r>
            <a:endParaRPr lang="pt-BR" altLang="pt-BR" sz="2000"/>
          </a:p>
        </p:txBody>
      </p:sp>
      <p:sp>
        <p:nvSpPr>
          <p:cNvPr id="991267" name="Text Box 35"/>
          <p:cNvSpPr txBox="1">
            <a:spLocks noChangeArrowheads="1"/>
          </p:cNvSpPr>
          <p:nvPr/>
        </p:nvSpPr>
        <p:spPr bwMode="auto">
          <a:xfrm>
            <a:off x="6991350" y="3255963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S</a:t>
            </a:r>
            <a:r>
              <a:rPr lang="pt-BR" altLang="pt-BR" sz="2000" baseline="-25000"/>
              <a:t>1</a:t>
            </a:r>
            <a:endParaRPr lang="pt-BR" altLang="pt-BR" sz="2000"/>
          </a:p>
        </p:txBody>
      </p:sp>
      <p:sp>
        <p:nvSpPr>
          <p:cNvPr id="49189" name="Text Box 36"/>
          <p:cNvSpPr txBox="1">
            <a:spLocks noChangeArrowheads="1"/>
          </p:cNvSpPr>
          <p:nvPr/>
        </p:nvSpPr>
        <p:spPr bwMode="auto">
          <a:xfrm>
            <a:off x="4268788" y="2224088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r</a:t>
            </a:r>
            <a:r>
              <a:rPr lang="pt-BR" altLang="pt-BR" sz="2000" baseline="-25000">
                <a:solidFill>
                  <a:srgbClr val="FFCC00"/>
                </a:solidFill>
              </a:rPr>
              <a:t>1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991269" name="Text Box 37"/>
          <p:cNvSpPr txBox="1">
            <a:spLocks noChangeArrowheads="1"/>
          </p:cNvSpPr>
          <p:nvPr/>
        </p:nvSpPr>
        <p:spPr bwMode="auto">
          <a:xfrm>
            <a:off x="4268788" y="2698750"/>
            <a:ext cx="4667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2"/>
                </a:solidFill>
              </a:rPr>
              <a:t>r</a:t>
            </a:r>
            <a:r>
              <a:rPr lang="pt-BR" altLang="pt-BR" sz="2000" baseline="-25000">
                <a:solidFill>
                  <a:schemeClr val="tx2"/>
                </a:solidFill>
              </a:rPr>
              <a:t>2</a:t>
            </a:r>
            <a:endParaRPr lang="pt-BR" altLang="pt-BR" sz="2000">
              <a:solidFill>
                <a:schemeClr val="tx2"/>
              </a:solidFill>
            </a:endParaRPr>
          </a:p>
        </p:txBody>
      </p:sp>
      <p:sp>
        <p:nvSpPr>
          <p:cNvPr id="991270" name="Text Box 38"/>
          <p:cNvSpPr txBox="1">
            <a:spLocks noChangeArrowheads="1"/>
          </p:cNvSpPr>
          <p:nvPr/>
        </p:nvSpPr>
        <p:spPr bwMode="auto">
          <a:xfrm>
            <a:off x="4281488" y="2974975"/>
            <a:ext cx="4667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r</a:t>
            </a:r>
            <a:r>
              <a:rPr lang="pt-BR" altLang="pt-BR" sz="2000" baseline="-25000"/>
              <a:t>3</a:t>
            </a:r>
            <a:endParaRPr lang="pt-BR" altLang="pt-BR" sz="2000"/>
          </a:p>
        </p:txBody>
      </p:sp>
      <p:sp>
        <p:nvSpPr>
          <p:cNvPr id="991272" name="Text Box 40"/>
          <p:cNvSpPr txBox="1">
            <a:spLocks noChangeArrowheads="1"/>
          </p:cNvSpPr>
          <p:nvPr/>
        </p:nvSpPr>
        <p:spPr bwMode="auto">
          <a:xfrm>
            <a:off x="6577013" y="3021013"/>
            <a:ext cx="3778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D</a:t>
            </a:r>
          </a:p>
        </p:txBody>
      </p:sp>
      <p:sp>
        <p:nvSpPr>
          <p:cNvPr id="49193" name="Text Box 41"/>
          <p:cNvSpPr txBox="1">
            <a:spLocks noChangeArrowheads="1"/>
          </p:cNvSpPr>
          <p:nvPr/>
        </p:nvSpPr>
        <p:spPr bwMode="auto">
          <a:xfrm>
            <a:off x="1752600" y="6324600"/>
            <a:ext cx="5581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400"/>
              <a:t>Curva IS no modelo ampliado</a:t>
            </a:r>
          </a:p>
        </p:txBody>
      </p:sp>
      <p:sp>
        <p:nvSpPr>
          <p:cNvPr id="49194" name="Line 42"/>
          <p:cNvSpPr>
            <a:spLocks noChangeShapeType="1"/>
          </p:cNvSpPr>
          <p:nvPr/>
        </p:nvSpPr>
        <p:spPr bwMode="auto">
          <a:xfrm>
            <a:off x="5581650" y="3790950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95" name="Text Box 43"/>
          <p:cNvSpPr txBox="1">
            <a:spLocks noChangeArrowheads="1"/>
          </p:cNvSpPr>
          <p:nvPr/>
        </p:nvSpPr>
        <p:spPr bwMode="auto">
          <a:xfrm>
            <a:off x="7112000" y="3727450"/>
            <a:ext cx="7000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49196" name="Text Box 44"/>
          <p:cNvSpPr txBox="1">
            <a:spLocks noChangeArrowheads="1"/>
          </p:cNvSpPr>
          <p:nvPr/>
        </p:nvSpPr>
        <p:spPr bwMode="auto">
          <a:xfrm>
            <a:off x="4089400" y="3695700"/>
            <a:ext cx="3952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g</a:t>
            </a:r>
          </a:p>
        </p:txBody>
      </p:sp>
      <p:sp>
        <p:nvSpPr>
          <p:cNvPr id="49197" name="Line 45"/>
          <p:cNvSpPr>
            <a:spLocks noChangeShapeType="1"/>
          </p:cNvSpPr>
          <p:nvPr/>
        </p:nvSpPr>
        <p:spPr bwMode="auto">
          <a:xfrm flipH="1" flipV="1">
            <a:off x="4171950" y="4171950"/>
            <a:ext cx="1409700" cy="38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98" name="Line 46"/>
          <p:cNvSpPr>
            <a:spLocks noChangeShapeType="1"/>
          </p:cNvSpPr>
          <p:nvPr/>
        </p:nvSpPr>
        <p:spPr bwMode="auto">
          <a:xfrm flipV="1">
            <a:off x="4171950" y="234315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99" name="Line 47"/>
          <p:cNvSpPr>
            <a:spLocks noChangeShapeType="1"/>
          </p:cNvSpPr>
          <p:nvPr/>
        </p:nvSpPr>
        <p:spPr bwMode="auto">
          <a:xfrm>
            <a:off x="4171950" y="23431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00" name="Line 48"/>
          <p:cNvSpPr>
            <a:spLocks noChangeShapeType="1"/>
          </p:cNvSpPr>
          <p:nvPr/>
        </p:nvSpPr>
        <p:spPr bwMode="auto">
          <a:xfrm>
            <a:off x="4559300" y="2349500"/>
            <a:ext cx="1028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01" name="Line 49"/>
          <p:cNvSpPr>
            <a:spLocks noChangeShapeType="1"/>
          </p:cNvSpPr>
          <p:nvPr/>
        </p:nvSpPr>
        <p:spPr bwMode="auto">
          <a:xfrm flipV="1">
            <a:off x="5581650" y="234315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02" name="Line 50"/>
          <p:cNvSpPr>
            <a:spLocks noChangeShapeType="1"/>
          </p:cNvSpPr>
          <p:nvPr/>
        </p:nvSpPr>
        <p:spPr bwMode="auto">
          <a:xfrm>
            <a:off x="6591300" y="379095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03" name="Line 51"/>
          <p:cNvSpPr>
            <a:spLocks noChangeShapeType="1"/>
          </p:cNvSpPr>
          <p:nvPr/>
        </p:nvSpPr>
        <p:spPr bwMode="auto">
          <a:xfrm flipH="1">
            <a:off x="3790950" y="4572000"/>
            <a:ext cx="2800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04" name="Line 52"/>
          <p:cNvSpPr>
            <a:spLocks noChangeShapeType="1"/>
          </p:cNvSpPr>
          <p:nvPr/>
        </p:nvSpPr>
        <p:spPr bwMode="auto">
          <a:xfrm flipV="1">
            <a:off x="3790950" y="257175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05" name="Line 53"/>
          <p:cNvSpPr>
            <a:spLocks noChangeShapeType="1"/>
          </p:cNvSpPr>
          <p:nvPr/>
        </p:nvSpPr>
        <p:spPr bwMode="auto">
          <a:xfrm>
            <a:off x="3790950" y="2590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06" name="Line 54"/>
          <p:cNvSpPr>
            <a:spLocks noChangeShapeType="1"/>
          </p:cNvSpPr>
          <p:nvPr/>
        </p:nvSpPr>
        <p:spPr bwMode="auto">
          <a:xfrm flipH="1">
            <a:off x="4552950" y="2590800"/>
            <a:ext cx="2038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07" name="Line 55"/>
          <p:cNvSpPr>
            <a:spLocks noChangeShapeType="1"/>
          </p:cNvSpPr>
          <p:nvPr/>
        </p:nvSpPr>
        <p:spPr bwMode="auto">
          <a:xfrm flipV="1">
            <a:off x="6610350" y="2590800"/>
            <a:ext cx="0" cy="1200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88" name="Line 56"/>
          <p:cNvSpPr>
            <a:spLocks noChangeShapeType="1"/>
          </p:cNvSpPr>
          <p:nvPr/>
        </p:nvSpPr>
        <p:spPr bwMode="auto">
          <a:xfrm>
            <a:off x="5581650" y="4191000"/>
            <a:ext cx="0" cy="6667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89" name="Line 57"/>
          <p:cNvSpPr>
            <a:spLocks noChangeShapeType="1"/>
          </p:cNvSpPr>
          <p:nvPr/>
        </p:nvSpPr>
        <p:spPr bwMode="auto">
          <a:xfrm flipH="1">
            <a:off x="3524250" y="485775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90" name="Line 58"/>
          <p:cNvSpPr>
            <a:spLocks noChangeShapeType="1"/>
          </p:cNvSpPr>
          <p:nvPr/>
        </p:nvSpPr>
        <p:spPr bwMode="auto">
          <a:xfrm flipV="1">
            <a:off x="3524250" y="3086100"/>
            <a:ext cx="0" cy="17716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91" name="Line 59"/>
          <p:cNvSpPr>
            <a:spLocks noChangeShapeType="1"/>
          </p:cNvSpPr>
          <p:nvPr/>
        </p:nvSpPr>
        <p:spPr bwMode="auto">
          <a:xfrm>
            <a:off x="3524250" y="3086100"/>
            <a:ext cx="1028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93" name="Line 61"/>
          <p:cNvSpPr>
            <a:spLocks noChangeShapeType="1"/>
          </p:cNvSpPr>
          <p:nvPr/>
        </p:nvSpPr>
        <p:spPr bwMode="auto">
          <a:xfrm>
            <a:off x="6591300" y="4572000"/>
            <a:ext cx="0" cy="1276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94" name="Line 62"/>
          <p:cNvSpPr>
            <a:spLocks noChangeShapeType="1"/>
          </p:cNvSpPr>
          <p:nvPr/>
        </p:nvSpPr>
        <p:spPr bwMode="auto">
          <a:xfrm flipH="1">
            <a:off x="2590800" y="5829300"/>
            <a:ext cx="4000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95" name="Line 63"/>
          <p:cNvSpPr>
            <a:spLocks noChangeShapeType="1"/>
          </p:cNvSpPr>
          <p:nvPr/>
        </p:nvSpPr>
        <p:spPr bwMode="auto">
          <a:xfrm flipV="1">
            <a:off x="2590800" y="3333750"/>
            <a:ext cx="0" cy="24955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96" name="Line 64"/>
          <p:cNvSpPr>
            <a:spLocks noChangeShapeType="1"/>
          </p:cNvSpPr>
          <p:nvPr/>
        </p:nvSpPr>
        <p:spPr bwMode="auto">
          <a:xfrm>
            <a:off x="2590800" y="3333750"/>
            <a:ext cx="1962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97" name="Line 65"/>
          <p:cNvSpPr>
            <a:spLocks noChangeShapeType="1"/>
          </p:cNvSpPr>
          <p:nvPr/>
        </p:nvSpPr>
        <p:spPr bwMode="auto">
          <a:xfrm>
            <a:off x="4552950" y="333375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9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99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9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9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9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9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9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9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9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9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9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9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9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99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9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9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9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9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9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9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9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1000"/>
                                        <p:tgtEl>
                                          <p:spTgt spid="99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99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99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1246" grpId="0"/>
      <p:bldP spid="991257" grpId="0"/>
      <p:bldP spid="991265" grpId="0"/>
      <p:bldP spid="991266" grpId="0"/>
      <p:bldP spid="991267" grpId="0"/>
      <p:bldP spid="991269" grpId="0"/>
      <p:bldP spid="991270" grpId="0"/>
      <p:bldP spid="99127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5017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865EFB-2A84-4A01-8A2E-A40D53C1E980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45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50180" name="Line 2"/>
          <p:cNvSpPr>
            <a:spLocks noChangeShapeType="1"/>
          </p:cNvSpPr>
          <p:nvPr/>
        </p:nvSpPr>
        <p:spPr bwMode="auto">
          <a:xfrm>
            <a:off x="4552950" y="3086100"/>
            <a:ext cx="1028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2800"/>
              <a:t>14.1 As modificações causadas pelas novas definições das funções sobre as curvas IS, LM e de DA </a:t>
            </a:r>
          </a:p>
        </p:txBody>
      </p:sp>
      <p:sp>
        <p:nvSpPr>
          <p:cNvPr id="50182" name="Line 4"/>
          <p:cNvSpPr>
            <a:spLocks noChangeShapeType="1"/>
          </p:cNvSpPr>
          <p:nvPr/>
        </p:nvSpPr>
        <p:spPr bwMode="auto">
          <a:xfrm>
            <a:off x="1452563" y="3805238"/>
            <a:ext cx="604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183" name="Line 5"/>
          <p:cNvSpPr>
            <a:spLocks noChangeShapeType="1"/>
          </p:cNvSpPr>
          <p:nvPr/>
        </p:nvSpPr>
        <p:spPr bwMode="auto">
          <a:xfrm flipV="1">
            <a:off x="4552950" y="1450975"/>
            <a:ext cx="0" cy="474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184" name="Line 6"/>
          <p:cNvSpPr>
            <a:spLocks noChangeShapeType="1"/>
          </p:cNvSpPr>
          <p:nvPr/>
        </p:nvSpPr>
        <p:spPr bwMode="auto">
          <a:xfrm flipH="1">
            <a:off x="2479675" y="3805238"/>
            <a:ext cx="2073275" cy="2144712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185" name="Line 7"/>
          <p:cNvSpPr>
            <a:spLocks noChangeShapeType="1"/>
          </p:cNvSpPr>
          <p:nvPr/>
        </p:nvSpPr>
        <p:spPr bwMode="auto">
          <a:xfrm flipV="1">
            <a:off x="4327525" y="1630363"/>
            <a:ext cx="0" cy="2174875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186" name="Line 8"/>
          <p:cNvSpPr>
            <a:spLocks noChangeShapeType="1"/>
          </p:cNvSpPr>
          <p:nvPr/>
        </p:nvSpPr>
        <p:spPr bwMode="auto">
          <a:xfrm>
            <a:off x="4564063" y="3805238"/>
            <a:ext cx="2662237" cy="1025525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187" name="Text Box 9"/>
          <p:cNvSpPr txBox="1">
            <a:spLocks noChangeArrowheads="1"/>
          </p:cNvSpPr>
          <p:nvPr/>
        </p:nvSpPr>
        <p:spPr bwMode="auto">
          <a:xfrm>
            <a:off x="1409700" y="3816350"/>
            <a:ext cx="7000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i+g</a:t>
            </a:r>
          </a:p>
        </p:txBody>
      </p:sp>
      <p:sp>
        <p:nvSpPr>
          <p:cNvPr id="50188" name="Text Box 10"/>
          <p:cNvSpPr txBox="1">
            <a:spLocks noChangeArrowheads="1"/>
          </p:cNvSpPr>
          <p:nvPr/>
        </p:nvSpPr>
        <p:spPr bwMode="auto">
          <a:xfrm>
            <a:off x="1308100" y="3030538"/>
            <a:ext cx="13970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i(y</a:t>
            </a:r>
            <a:r>
              <a:rPr lang="pt-BR" altLang="pt-BR" sz="2000" baseline="-25000">
                <a:solidFill>
                  <a:srgbClr val="FFCC00"/>
                </a:solidFill>
              </a:rPr>
              <a:t>1</a:t>
            </a:r>
            <a:r>
              <a:rPr lang="pt-BR" altLang="pt-BR" sz="2000">
                <a:solidFill>
                  <a:srgbClr val="FFCC00"/>
                </a:solidFill>
              </a:rPr>
              <a:t>)+g)</a:t>
            </a:r>
            <a:r>
              <a:rPr lang="pt-BR" altLang="pt-BR" sz="2000" baseline="-25000">
                <a:solidFill>
                  <a:srgbClr val="FFCC00"/>
                </a:solidFill>
              </a:rPr>
              <a:t>0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50189" name="Text Box 11"/>
          <p:cNvSpPr txBox="1">
            <a:spLocks noChangeArrowheads="1"/>
          </p:cNvSpPr>
          <p:nvPr/>
        </p:nvSpPr>
        <p:spPr bwMode="auto">
          <a:xfrm>
            <a:off x="1836738" y="5872163"/>
            <a:ext cx="1222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i+g = s+t</a:t>
            </a:r>
          </a:p>
        </p:txBody>
      </p:sp>
      <p:sp>
        <p:nvSpPr>
          <p:cNvPr id="50190" name="Text Box 12"/>
          <p:cNvSpPr txBox="1">
            <a:spLocks noChangeArrowheads="1"/>
          </p:cNvSpPr>
          <p:nvPr/>
        </p:nvSpPr>
        <p:spPr bwMode="auto">
          <a:xfrm>
            <a:off x="4557713" y="5915025"/>
            <a:ext cx="70008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s+t</a:t>
            </a:r>
          </a:p>
        </p:txBody>
      </p:sp>
      <p:sp>
        <p:nvSpPr>
          <p:cNvPr id="50191" name="Text Box 13"/>
          <p:cNvSpPr txBox="1">
            <a:spLocks noChangeArrowheads="1"/>
          </p:cNvSpPr>
          <p:nvPr/>
        </p:nvSpPr>
        <p:spPr bwMode="auto">
          <a:xfrm>
            <a:off x="7210425" y="4694238"/>
            <a:ext cx="9842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s(a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r>
              <a:rPr lang="pt-BR" altLang="pt-BR" sz="2000">
                <a:solidFill>
                  <a:srgbClr val="99FF66"/>
                </a:solidFill>
              </a:rPr>
              <a:t>)+t</a:t>
            </a:r>
          </a:p>
        </p:txBody>
      </p:sp>
      <p:sp>
        <p:nvSpPr>
          <p:cNvPr id="992270" name="Text Box 14"/>
          <p:cNvSpPr txBox="1">
            <a:spLocks noChangeArrowheads="1"/>
          </p:cNvSpPr>
          <p:nvPr/>
        </p:nvSpPr>
        <p:spPr bwMode="auto">
          <a:xfrm>
            <a:off x="153988" y="1435100"/>
            <a:ext cx="377825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chemeClr val="tx1"/>
                </a:solidFill>
              </a:rPr>
              <a:t>Um aumento de preços desloca a curva IS para a esquerda e para baixo</a:t>
            </a:r>
          </a:p>
        </p:txBody>
      </p:sp>
      <p:sp>
        <p:nvSpPr>
          <p:cNvPr id="50193" name="Text Box 15"/>
          <p:cNvSpPr txBox="1">
            <a:spLocks noChangeArrowheads="1"/>
          </p:cNvSpPr>
          <p:nvPr/>
        </p:nvSpPr>
        <p:spPr bwMode="auto">
          <a:xfrm>
            <a:off x="5268913" y="3678238"/>
            <a:ext cx="46513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y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endParaRPr lang="pt-BR" altLang="pt-BR" sz="2000">
              <a:solidFill>
                <a:srgbClr val="99FF66"/>
              </a:solidFill>
            </a:endParaRPr>
          </a:p>
        </p:txBody>
      </p:sp>
      <p:sp>
        <p:nvSpPr>
          <p:cNvPr id="50194" name="Text Box 16"/>
          <p:cNvSpPr txBox="1">
            <a:spLocks noChangeArrowheads="1"/>
          </p:cNvSpPr>
          <p:nvPr/>
        </p:nvSpPr>
        <p:spPr bwMode="auto">
          <a:xfrm>
            <a:off x="6289675" y="3698875"/>
            <a:ext cx="46513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y</a:t>
            </a:r>
            <a:r>
              <a:rPr lang="pt-BR" altLang="pt-BR" sz="2000" baseline="-25000">
                <a:solidFill>
                  <a:srgbClr val="FFCC00"/>
                </a:solidFill>
              </a:rPr>
              <a:t>1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50195" name="Text Box 17"/>
          <p:cNvSpPr txBox="1">
            <a:spLocks noChangeArrowheads="1"/>
          </p:cNvSpPr>
          <p:nvPr/>
        </p:nvSpPr>
        <p:spPr bwMode="auto">
          <a:xfrm>
            <a:off x="4268788" y="1957388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r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endParaRPr lang="pt-BR" altLang="pt-BR" sz="2000">
              <a:solidFill>
                <a:srgbClr val="99FF66"/>
              </a:solidFill>
            </a:endParaRPr>
          </a:p>
        </p:txBody>
      </p:sp>
      <p:sp>
        <p:nvSpPr>
          <p:cNvPr id="50196" name="Text Box 18"/>
          <p:cNvSpPr txBox="1">
            <a:spLocks noChangeArrowheads="1"/>
          </p:cNvSpPr>
          <p:nvPr/>
        </p:nvSpPr>
        <p:spPr bwMode="auto">
          <a:xfrm>
            <a:off x="4278313" y="1481138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50197" name="Text Box 19"/>
          <p:cNvSpPr txBox="1">
            <a:spLocks noChangeArrowheads="1"/>
          </p:cNvSpPr>
          <p:nvPr/>
        </p:nvSpPr>
        <p:spPr bwMode="auto">
          <a:xfrm>
            <a:off x="4137025" y="4135438"/>
            <a:ext cx="500063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45º</a:t>
            </a:r>
          </a:p>
        </p:txBody>
      </p:sp>
      <p:sp>
        <p:nvSpPr>
          <p:cNvPr id="50198" name="Arc 20"/>
          <p:cNvSpPr>
            <a:spLocks/>
          </p:cNvSpPr>
          <p:nvPr/>
        </p:nvSpPr>
        <p:spPr bwMode="auto">
          <a:xfrm flipH="1" flipV="1">
            <a:off x="4364038" y="3995738"/>
            <a:ext cx="188912" cy="1270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199" name="Freeform 21"/>
          <p:cNvSpPr>
            <a:spLocks/>
          </p:cNvSpPr>
          <p:nvPr/>
        </p:nvSpPr>
        <p:spPr bwMode="auto">
          <a:xfrm>
            <a:off x="2552700" y="1811338"/>
            <a:ext cx="1662113" cy="1733550"/>
          </a:xfrm>
          <a:custGeom>
            <a:avLst/>
            <a:gdLst>
              <a:gd name="T0" fmla="*/ 2147483646 w 1810"/>
              <a:gd name="T1" fmla="*/ 0 h 1902"/>
              <a:gd name="T2" fmla="*/ 2147483646 w 1810"/>
              <a:gd name="T3" fmla="*/ 2147483646 h 1902"/>
              <a:gd name="T4" fmla="*/ 0 w 1810"/>
              <a:gd name="T5" fmla="*/ 2147483646 h 1902"/>
              <a:gd name="T6" fmla="*/ 0 60000 65536"/>
              <a:gd name="T7" fmla="*/ 0 60000 65536"/>
              <a:gd name="T8" fmla="*/ 0 60000 65536"/>
              <a:gd name="T9" fmla="*/ 0 w 1810"/>
              <a:gd name="T10" fmla="*/ 0 h 1902"/>
              <a:gd name="T11" fmla="*/ 1810 w 1810"/>
              <a:gd name="T12" fmla="*/ 1902 h 1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0" h="1902">
                <a:moveTo>
                  <a:pt x="1810" y="0"/>
                </a:moveTo>
                <a:cubicBezTo>
                  <a:pt x="1783" y="403"/>
                  <a:pt x="1756" y="806"/>
                  <a:pt x="1454" y="1123"/>
                </a:cubicBezTo>
                <a:cubicBezTo>
                  <a:pt x="1152" y="1440"/>
                  <a:pt x="576" y="1671"/>
                  <a:pt x="0" y="1902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00" name="Text Box 22"/>
          <p:cNvSpPr txBox="1">
            <a:spLocks noChangeArrowheads="1"/>
          </p:cNvSpPr>
          <p:nvPr/>
        </p:nvSpPr>
        <p:spPr bwMode="auto">
          <a:xfrm>
            <a:off x="1673225" y="3382963"/>
            <a:ext cx="13779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i(y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r>
              <a:rPr lang="pt-BR" altLang="pt-BR" sz="2000">
                <a:solidFill>
                  <a:srgbClr val="99FF66"/>
                </a:solidFill>
              </a:rPr>
              <a:t>)+g</a:t>
            </a:r>
          </a:p>
        </p:txBody>
      </p:sp>
      <p:sp>
        <p:nvSpPr>
          <p:cNvPr id="50201" name="Line 23"/>
          <p:cNvSpPr>
            <a:spLocks noChangeShapeType="1"/>
          </p:cNvSpPr>
          <p:nvPr/>
        </p:nvSpPr>
        <p:spPr bwMode="auto">
          <a:xfrm>
            <a:off x="4551363" y="3798888"/>
            <a:ext cx="2170112" cy="217011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02" name="Line 24"/>
          <p:cNvSpPr>
            <a:spLocks noChangeShapeType="1"/>
          </p:cNvSpPr>
          <p:nvPr/>
        </p:nvSpPr>
        <p:spPr bwMode="auto">
          <a:xfrm>
            <a:off x="4986338" y="2205038"/>
            <a:ext cx="2154237" cy="530225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03" name="Text Box 25"/>
          <p:cNvSpPr txBox="1">
            <a:spLocks noChangeArrowheads="1"/>
          </p:cNvSpPr>
          <p:nvPr/>
        </p:nvSpPr>
        <p:spPr bwMode="auto">
          <a:xfrm>
            <a:off x="6678613" y="5818188"/>
            <a:ext cx="1079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2"/>
                </a:solidFill>
              </a:rPr>
              <a:t>s(a</a:t>
            </a:r>
            <a:r>
              <a:rPr lang="pt-BR" altLang="pt-BR" sz="2000" baseline="-25000">
                <a:solidFill>
                  <a:schemeClr val="tx2"/>
                </a:solidFill>
              </a:rPr>
              <a:t>1</a:t>
            </a:r>
            <a:r>
              <a:rPr lang="pt-BR" altLang="pt-BR" sz="2000">
                <a:solidFill>
                  <a:schemeClr val="tx2"/>
                </a:solidFill>
              </a:rPr>
              <a:t>)+t</a:t>
            </a:r>
          </a:p>
        </p:txBody>
      </p:sp>
      <p:sp>
        <p:nvSpPr>
          <p:cNvPr id="50204" name="Freeform 26"/>
          <p:cNvSpPr>
            <a:spLocks/>
          </p:cNvSpPr>
          <p:nvPr/>
        </p:nvSpPr>
        <p:spPr bwMode="auto">
          <a:xfrm>
            <a:off x="2363788" y="1689100"/>
            <a:ext cx="1660525" cy="1735138"/>
          </a:xfrm>
          <a:custGeom>
            <a:avLst/>
            <a:gdLst>
              <a:gd name="T0" fmla="*/ 2147483646 w 1810"/>
              <a:gd name="T1" fmla="*/ 0 h 1902"/>
              <a:gd name="T2" fmla="*/ 2147483646 w 1810"/>
              <a:gd name="T3" fmla="*/ 2147483646 h 1902"/>
              <a:gd name="T4" fmla="*/ 0 w 1810"/>
              <a:gd name="T5" fmla="*/ 2147483646 h 1902"/>
              <a:gd name="T6" fmla="*/ 0 60000 65536"/>
              <a:gd name="T7" fmla="*/ 0 60000 65536"/>
              <a:gd name="T8" fmla="*/ 0 60000 65536"/>
              <a:gd name="T9" fmla="*/ 0 w 1810"/>
              <a:gd name="T10" fmla="*/ 0 h 1902"/>
              <a:gd name="T11" fmla="*/ 1810 w 1810"/>
              <a:gd name="T12" fmla="*/ 1902 h 1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0" h="1902">
                <a:moveTo>
                  <a:pt x="1810" y="0"/>
                </a:moveTo>
                <a:cubicBezTo>
                  <a:pt x="1783" y="403"/>
                  <a:pt x="1756" y="806"/>
                  <a:pt x="1454" y="1123"/>
                </a:cubicBezTo>
                <a:cubicBezTo>
                  <a:pt x="1152" y="1440"/>
                  <a:pt x="576" y="1671"/>
                  <a:pt x="0" y="1902"/>
                </a:cubicBezTo>
              </a:path>
            </a:pathLst>
          </a:custGeom>
          <a:noFill/>
          <a:ln w="3810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05" name="Text Box 27"/>
          <p:cNvSpPr txBox="1">
            <a:spLocks noChangeArrowheads="1"/>
          </p:cNvSpPr>
          <p:nvPr/>
        </p:nvSpPr>
        <p:spPr bwMode="auto">
          <a:xfrm>
            <a:off x="5473700" y="2052638"/>
            <a:ext cx="3778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A</a:t>
            </a:r>
          </a:p>
        </p:txBody>
      </p:sp>
      <p:sp>
        <p:nvSpPr>
          <p:cNvPr id="50206" name="Text Box 28"/>
          <p:cNvSpPr txBox="1">
            <a:spLocks noChangeArrowheads="1"/>
          </p:cNvSpPr>
          <p:nvPr/>
        </p:nvSpPr>
        <p:spPr bwMode="auto">
          <a:xfrm>
            <a:off x="4706938" y="1884363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I</a:t>
            </a:r>
            <a:r>
              <a:rPr lang="pt-BR" altLang="pt-BR" sz="2000" baseline="-25000">
                <a:solidFill>
                  <a:srgbClr val="FFCC00"/>
                </a:solidFill>
              </a:rPr>
              <a:t>0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50207" name="Text Box 29"/>
          <p:cNvSpPr txBox="1">
            <a:spLocks noChangeArrowheads="1"/>
          </p:cNvSpPr>
          <p:nvPr/>
        </p:nvSpPr>
        <p:spPr bwMode="auto">
          <a:xfrm>
            <a:off x="7080250" y="2555875"/>
            <a:ext cx="46513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S</a:t>
            </a:r>
            <a:r>
              <a:rPr lang="pt-BR" altLang="pt-BR" sz="2000" baseline="-25000">
                <a:solidFill>
                  <a:srgbClr val="FFCC00"/>
                </a:solidFill>
              </a:rPr>
              <a:t>0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50208" name="Text Box 30"/>
          <p:cNvSpPr txBox="1">
            <a:spLocks noChangeArrowheads="1"/>
          </p:cNvSpPr>
          <p:nvPr/>
        </p:nvSpPr>
        <p:spPr bwMode="auto">
          <a:xfrm>
            <a:off x="6502400" y="2266950"/>
            <a:ext cx="3778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B</a:t>
            </a:r>
          </a:p>
        </p:txBody>
      </p:sp>
      <p:sp>
        <p:nvSpPr>
          <p:cNvPr id="50209" name="Line 31"/>
          <p:cNvSpPr>
            <a:spLocks noChangeShapeType="1"/>
          </p:cNvSpPr>
          <p:nvPr/>
        </p:nvSpPr>
        <p:spPr bwMode="auto">
          <a:xfrm>
            <a:off x="4910138" y="2917825"/>
            <a:ext cx="2154237" cy="5302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10" name="Text Box 32"/>
          <p:cNvSpPr txBox="1">
            <a:spLocks noChangeArrowheads="1"/>
          </p:cNvSpPr>
          <p:nvPr/>
        </p:nvSpPr>
        <p:spPr bwMode="auto">
          <a:xfrm>
            <a:off x="5541963" y="2776538"/>
            <a:ext cx="3778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50211" name="Text Box 33"/>
          <p:cNvSpPr txBox="1">
            <a:spLocks noChangeArrowheads="1"/>
          </p:cNvSpPr>
          <p:nvPr/>
        </p:nvSpPr>
        <p:spPr bwMode="auto">
          <a:xfrm>
            <a:off x="4649788" y="2713038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I</a:t>
            </a:r>
            <a:r>
              <a:rPr lang="pt-BR" altLang="pt-BR" sz="2000" baseline="-25000"/>
              <a:t>1</a:t>
            </a:r>
            <a:endParaRPr lang="pt-BR" altLang="pt-BR" sz="2000"/>
          </a:p>
        </p:txBody>
      </p:sp>
      <p:sp>
        <p:nvSpPr>
          <p:cNvPr id="50212" name="Text Box 34"/>
          <p:cNvSpPr txBox="1">
            <a:spLocks noChangeArrowheads="1"/>
          </p:cNvSpPr>
          <p:nvPr/>
        </p:nvSpPr>
        <p:spPr bwMode="auto">
          <a:xfrm>
            <a:off x="6991350" y="3255963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S</a:t>
            </a:r>
            <a:r>
              <a:rPr lang="pt-BR" altLang="pt-BR" sz="2000" baseline="-25000"/>
              <a:t>1</a:t>
            </a:r>
            <a:endParaRPr lang="pt-BR" altLang="pt-BR" sz="2000"/>
          </a:p>
        </p:txBody>
      </p:sp>
      <p:sp>
        <p:nvSpPr>
          <p:cNvPr id="50213" name="Text Box 35"/>
          <p:cNvSpPr txBox="1">
            <a:spLocks noChangeArrowheads="1"/>
          </p:cNvSpPr>
          <p:nvPr/>
        </p:nvSpPr>
        <p:spPr bwMode="auto">
          <a:xfrm>
            <a:off x="4268788" y="2224088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r</a:t>
            </a:r>
            <a:r>
              <a:rPr lang="pt-BR" altLang="pt-BR" sz="2000" baseline="-25000">
                <a:solidFill>
                  <a:srgbClr val="FFCC00"/>
                </a:solidFill>
              </a:rPr>
              <a:t>1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50214" name="Text Box 36"/>
          <p:cNvSpPr txBox="1">
            <a:spLocks noChangeArrowheads="1"/>
          </p:cNvSpPr>
          <p:nvPr/>
        </p:nvSpPr>
        <p:spPr bwMode="auto">
          <a:xfrm>
            <a:off x="4268788" y="2698750"/>
            <a:ext cx="4667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2"/>
                </a:solidFill>
              </a:rPr>
              <a:t>r</a:t>
            </a:r>
            <a:r>
              <a:rPr lang="pt-BR" altLang="pt-BR" sz="2000" baseline="-25000">
                <a:solidFill>
                  <a:schemeClr val="tx2"/>
                </a:solidFill>
              </a:rPr>
              <a:t>2</a:t>
            </a:r>
            <a:endParaRPr lang="pt-BR" altLang="pt-BR" sz="2000">
              <a:solidFill>
                <a:schemeClr val="tx2"/>
              </a:solidFill>
            </a:endParaRPr>
          </a:p>
        </p:txBody>
      </p:sp>
      <p:sp>
        <p:nvSpPr>
          <p:cNvPr id="50215" name="Text Box 37"/>
          <p:cNvSpPr txBox="1">
            <a:spLocks noChangeArrowheads="1"/>
          </p:cNvSpPr>
          <p:nvPr/>
        </p:nvSpPr>
        <p:spPr bwMode="auto">
          <a:xfrm>
            <a:off x="4281488" y="2974975"/>
            <a:ext cx="4667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r</a:t>
            </a:r>
            <a:r>
              <a:rPr lang="pt-BR" altLang="pt-BR" sz="2000" baseline="-25000"/>
              <a:t>3</a:t>
            </a:r>
            <a:endParaRPr lang="pt-BR" altLang="pt-BR" sz="2000"/>
          </a:p>
        </p:txBody>
      </p:sp>
      <p:sp>
        <p:nvSpPr>
          <p:cNvPr id="50216" name="Text Box 38"/>
          <p:cNvSpPr txBox="1">
            <a:spLocks noChangeArrowheads="1"/>
          </p:cNvSpPr>
          <p:nvPr/>
        </p:nvSpPr>
        <p:spPr bwMode="auto">
          <a:xfrm>
            <a:off x="6577013" y="3021013"/>
            <a:ext cx="3778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D</a:t>
            </a:r>
          </a:p>
        </p:txBody>
      </p:sp>
      <p:sp>
        <p:nvSpPr>
          <p:cNvPr id="50217" name="Text Box 39"/>
          <p:cNvSpPr txBox="1">
            <a:spLocks noChangeArrowheads="1"/>
          </p:cNvSpPr>
          <p:nvPr/>
        </p:nvSpPr>
        <p:spPr bwMode="auto">
          <a:xfrm>
            <a:off x="1752600" y="6324600"/>
            <a:ext cx="5581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400"/>
              <a:t>Curva IS no modelo ampliado</a:t>
            </a:r>
          </a:p>
        </p:txBody>
      </p:sp>
      <p:sp>
        <p:nvSpPr>
          <p:cNvPr id="50218" name="Line 40"/>
          <p:cNvSpPr>
            <a:spLocks noChangeShapeType="1"/>
          </p:cNvSpPr>
          <p:nvPr/>
        </p:nvSpPr>
        <p:spPr bwMode="auto">
          <a:xfrm>
            <a:off x="5581650" y="3790950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19" name="Text Box 41"/>
          <p:cNvSpPr txBox="1">
            <a:spLocks noChangeArrowheads="1"/>
          </p:cNvSpPr>
          <p:nvPr/>
        </p:nvSpPr>
        <p:spPr bwMode="auto">
          <a:xfrm>
            <a:off x="7112000" y="3727450"/>
            <a:ext cx="7000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50220" name="Text Box 42"/>
          <p:cNvSpPr txBox="1">
            <a:spLocks noChangeArrowheads="1"/>
          </p:cNvSpPr>
          <p:nvPr/>
        </p:nvSpPr>
        <p:spPr bwMode="auto">
          <a:xfrm>
            <a:off x="4089400" y="3695700"/>
            <a:ext cx="3952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g</a:t>
            </a:r>
          </a:p>
        </p:txBody>
      </p:sp>
      <p:sp>
        <p:nvSpPr>
          <p:cNvPr id="50221" name="Line 43"/>
          <p:cNvSpPr>
            <a:spLocks noChangeShapeType="1"/>
          </p:cNvSpPr>
          <p:nvPr/>
        </p:nvSpPr>
        <p:spPr bwMode="auto">
          <a:xfrm flipH="1" flipV="1">
            <a:off x="4171950" y="4171950"/>
            <a:ext cx="1409700" cy="38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2" name="Line 44"/>
          <p:cNvSpPr>
            <a:spLocks noChangeShapeType="1"/>
          </p:cNvSpPr>
          <p:nvPr/>
        </p:nvSpPr>
        <p:spPr bwMode="auto">
          <a:xfrm flipV="1">
            <a:off x="4171950" y="234315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3" name="Line 45"/>
          <p:cNvSpPr>
            <a:spLocks noChangeShapeType="1"/>
          </p:cNvSpPr>
          <p:nvPr/>
        </p:nvSpPr>
        <p:spPr bwMode="auto">
          <a:xfrm>
            <a:off x="4171950" y="23431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4" name="Line 46"/>
          <p:cNvSpPr>
            <a:spLocks noChangeShapeType="1"/>
          </p:cNvSpPr>
          <p:nvPr/>
        </p:nvSpPr>
        <p:spPr bwMode="auto">
          <a:xfrm>
            <a:off x="4559300" y="2349500"/>
            <a:ext cx="1028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5" name="Line 47"/>
          <p:cNvSpPr>
            <a:spLocks noChangeShapeType="1"/>
          </p:cNvSpPr>
          <p:nvPr/>
        </p:nvSpPr>
        <p:spPr bwMode="auto">
          <a:xfrm flipV="1">
            <a:off x="5581650" y="234315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6" name="Line 48"/>
          <p:cNvSpPr>
            <a:spLocks noChangeShapeType="1"/>
          </p:cNvSpPr>
          <p:nvPr/>
        </p:nvSpPr>
        <p:spPr bwMode="auto">
          <a:xfrm>
            <a:off x="6591300" y="379095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7" name="Line 49"/>
          <p:cNvSpPr>
            <a:spLocks noChangeShapeType="1"/>
          </p:cNvSpPr>
          <p:nvPr/>
        </p:nvSpPr>
        <p:spPr bwMode="auto">
          <a:xfrm flipH="1">
            <a:off x="3790950" y="4572000"/>
            <a:ext cx="2800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8" name="Line 50"/>
          <p:cNvSpPr>
            <a:spLocks noChangeShapeType="1"/>
          </p:cNvSpPr>
          <p:nvPr/>
        </p:nvSpPr>
        <p:spPr bwMode="auto">
          <a:xfrm flipV="1">
            <a:off x="3790950" y="257175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9" name="Line 51"/>
          <p:cNvSpPr>
            <a:spLocks noChangeShapeType="1"/>
          </p:cNvSpPr>
          <p:nvPr/>
        </p:nvSpPr>
        <p:spPr bwMode="auto">
          <a:xfrm>
            <a:off x="3790950" y="2590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30" name="Line 52"/>
          <p:cNvSpPr>
            <a:spLocks noChangeShapeType="1"/>
          </p:cNvSpPr>
          <p:nvPr/>
        </p:nvSpPr>
        <p:spPr bwMode="auto">
          <a:xfrm flipH="1">
            <a:off x="4552950" y="2590800"/>
            <a:ext cx="2038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31" name="Line 53"/>
          <p:cNvSpPr>
            <a:spLocks noChangeShapeType="1"/>
          </p:cNvSpPr>
          <p:nvPr/>
        </p:nvSpPr>
        <p:spPr bwMode="auto">
          <a:xfrm flipV="1">
            <a:off x="6610350" y="2590800"/>
            <a:ext cx="0" cy="1200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32" name="Line 54"/>
          <p:cNvSpPr>
            <a:spLocks noChangeShapeType="1"/>
          </p:cNvSpPr>
          <p:nvPr/>
        </p:nvSpPr>
        <p:spPr bwMode="auto">
          <a:xfrm>
            <a:off x="5581650" y="4191000"/>
            <a:ext cx="0" cy="6667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33" name="Line 55"/>
          <p:cNvSpPr>
            <a:spLocks noChangeShapeType="1"/>
          </p:cNvSpPr>
          <p:nvPr/>
        </p:nvSpPr>
        <p:spPr bwMode="auto">
          <a:xfrm flipH="1">
            <a:off x="3524250" y="485775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34" name="Line 56"/>
          <p:cNvSpPr>
            <a:spLocks noChangeShapeType="1"/>
          </p:cNvSpPr>
          <p:nvPr/>
        </p:nvSpPr>
        <p:spPr bwMode="auto">
          <a:xfrm flipV="1">
            <a:off x="3524250" y="3086100"/>
            <a:ext cx="0" cy="17716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35" name="Line 57"/>
          <p:cNvSpPr>
            <a:spLocks noChangeShapeType="1"/>
          </p:cNvSpPr>
          <p:nvPr/>
        </p:nvSpPr>
        <p:spPr bwMode="auto">
          <a:xfrm>
            <a:off x="3524250" y="3086100"/>
            <a:ext cx="1028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36" name="Line 58"/>
          <p:cNvSpPr>
            <a:spLocks noChangeShapeType="1"/>
          </p:cNvSpPr>
          <p:nvPr/>
        </p:nvSpPr>
        <p:spPr bwMode="auto">
          <a:xfrm>
            <a:off x="6591300" y="4572000"/>
            <a:ext cx="0" cy="1276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37" name="Line 59"/>
          <p:cNvSpPr>
            <a:spLocks noChangeShapeType="1"/>
          </p:cNvSpPr>
          <p:nvPr/>
        </p:nvSpPr>
        <p:spPr bwMode="auto">
          <a:xfrm flipH="1">
            <a:off x="2590800" y="5829300"/>
            <a:ext cx="4000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38" name="Line 60"/>
          <p:cNvSpPr>
            <a:spLocks noChangeShapeType="1"/>
          </p:cNvSpPr>
          <p:nvPr/>
        </p:nvSpPr>
        <p:spPr bwMode="auto">
          <a:xfrm flipV="1">
            <a:off x="2590800" y="3333750"/>
            <a:ext cx="0" cy="24955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39" name="Line 61"/>
          <p:cNvSpPr>
            <a:spLocks noChangeShapeType="1"/>
          </p:cNvSpPr>
          <p:nvPr/>
        </p:nvSpPr>
        <p:spPr bwMode="auto">
          <a:xfrm>
            <a:off x="2590800" y="3333750"/>
            <a:ext cx="1962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40" name="Line 62"/>
          <p:cNvSpPr>
            <a:spLocks noChangeShapeType="1"/>
          </p:cNvSpPr>
          <p:nvPr/>
        </p:nvSpPr>
        <p:spPr bwMode="auto">
          <a:xfrm>
            <a:off x="4552950" y="333375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2319" name="Line 63"/>
          <p:cNvSpPr>
            <a:spLocks noChangeShapeType="1"/>
          </p:cNvSpPr>
          <p:nvPr/>
        </p:nvSpPr>
        <p:spPr bwMode="auto">
          <a:xfrm flipH="1">
            <a:off x="6153150" y="2686050"/>
            <a:ext cx="133350" cy="419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2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2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92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92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99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227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ítulo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1055688"/>
          </a:xfrm>
        </p:spPr>
        <p:txBody>
          <a:bodyPr/>
          <a:lstStyle/>
          <a:p>
            <a:r>
              <a:rPr lang="pt-BR" altLang="pt-BR" sz="4000"/>
              <a:t>Efeitos do preço sobre o valor real dos ativos</a:t>
            </a:r>
          </a:p>
        </p:txBody>
      </p:sp>
      <p:sp>
        <p:nvSpPr>
          <p:cNvPr id="51203" name="Espaço Reservado para Conteúdo 2"/>
          <p:cNvSpPr>
            <a:spLocks noGrp="1"/>
          </p:cNvSpPr>
          <p:nvPr>
            <p:ph idx="1"/>
          </p:nvPr>
        </p:nvSpPr>
        <p:spPr>
          <a:xfrm>
            <a:off x="217488" y="1600200"/>
            <a:ext cx="8643937" cy="4816475"/>
          </a:xfrm>
        </p:spPr>
        <p:txBody>
          <a:bodyPr/>
          <a:lstStyle/>
          <a:p>
            <a:pPr algn="just"/>
            <a:r>
              <a:rPr lang="pt-BR" altLang="pt-BR" sz="3000"/>
              <a:t>Lembre-se que a = A/P</a:t>
            </a:r>
          </a:p>
          <a:p>
            <a:pPr algn="just"/>
            <a:r>
              <a:rPr lang="pt-BR" altLang="pt-BR" sz="3000"/>
              <a:t>Um dos ativos muito considerados na literatura britânica das décadas de 1950 e 1960 são os </a:t>
            </a:r>
            <a:r>
              <a:rPr lang="pt-BR" altLang="pt-BR" sz="3000" i="1"/>
              <a:t>perpetual bonds</a:t>
            </a:r>
            <a:r>
              <a:rPr lang="pt-BR" altLang="pt-BR" sz="3000"/>
              <a:t> (chamados de perpetuidades). São títulos que não são resgatados e os emissores pagam um montante fixo de renda (mensal ou anual) pelo resto da vida do emissor. Assim, à medida que os preços sobem, o rendimento real desses títulos caem, caindo o seu valor real (P</a:t>
            </a:r>
            <a:r>
              <a:rPr lang="pt-BR" altLang="pt-BR" sz="3000">
                <a:sym typeface="Symbol" panose="05050102010706020507" pitchFamily="18" charset="2"/>
              </a:rPr>
              <a:t>  a).</a:t>
            </a:r>
            <a:endParaRPr lang="pt-BR" altLang="pt-BR" sz="3000"/>
          </a:p>
        </p:txBody>
      </p:sp>
      <p:sp>
        <p:nvSpPr>
          <p:cNvPr id="51204" name="Espaço Reservado para Rodap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51205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4EE243-FC8B-4A37-8FB4-0A1FF1B93DFE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46</a:t>
            </a:fld>
            <a:endParaRPr lang="pt-BR" altLang="pt-BR" sz="1400">
              <a:solidFill>
                <a:srgbClr val="CC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Rodapé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52227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73C073-AA15-41DA-B627-D171106E29A8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47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pic>
        <p:nvPicPr>
          <p:cNvPr id="52228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950"/>
            <a:ext cx="6091238" cy="573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5" y="808038"/>
            <a:ext cx="3197225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0" name="CaixaDeTexto 5"/>
          <p:cNvSpPr txBox="1">
            <a:spLocks noChangeArrowheads="1"/>
          </p:cNvSpPr>
          <p:nvPr/>
        </p:nvSpPr>
        <p:spPr bwMode="auto">
          <a:xfrm>
            <a:off x="95250" y="6099175"/>
            <a:ext cx="8210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Retirado de </a:t>
            </a:r>
            <a:r>
              <a:rPr lang="pt-BR" altLang="pt-BR" sz="2000">
                <a:solidFill>
                  <a:schemeClr val="tx1"/>
                </a:solidFill>
                <a:hlinkClick r:id="rId4"/>
              </a:rPr>
              <a:t>https://efinancemanagement.com</a:t>
            </a:r>
            <a:r>
              <a:rPr lang="pt-BR" altLang="pt-BR" sz="2000">
                <a:solidFill>
                  <a:schemeClr val="tx1"/>
                </a:solidFill>
              </a:rPr>
              <a:t> e </a:t>
            </a:r>
            <a:r>
              <a:rPr lang="pt-BR" altLang="pt-BR" sz="2000">
                <a:solidFill>
                  <a:schemeClr val="tx1"/>
                </a:solidFill>
                <a:hlinkClick r:id="rId5"/>
              </a:rPr>
              <a:t>https://economictimes.indiatimes.com/</a:t>
            </a:r>
            <a:endParaRPr lang="pt-BR" altLang="pt-BR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ítu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altLang="pt-BR">
                <a:solidFill>
                  <a:schemeClr val="tx1"/>
                </a:solidFill>
              </a:rPr>
              <a:t>Exercícios</a:t>
            </a:r>
            <a:endParaRPr lang="pt-BR" altLang="pt-BR">
              <a:solidFill>
                <a:schemeClr val="tx1"/>
              </a:solidFill>
            </a:endParaRPr>
          </a:p>
        </p:txBody>
      </p:sp>
      <p:sp>
        <p:nvSpPr>
          <p:cNvPr id="532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/>
              <a:t>Usando um gráfico de quatro quadrantes, tal como o da Figura 118 (p. 313), verifique qual é o deslocamento da curva IS quando:</a:t>
            </a:r>
          </a:p>
          <a:p>
            <a:pPr algn="just"/>
            <a:r>
              <a:rPr lang="pt-BR" altLang="pt-BR"/>
              <a:t>a) o valor do montante de crédito ao consumidor aumenta</a:t>
            </a:r>
          </a:p>
          <a:p>
            <a:pPr algn="just"/>
            <a:r>
              <a:rPr lang="pt-BR" altLang="pt-BR"/>
              <a:t>b) os gastos do governo aumentam</a:t>
            </a:r>
          </a:p>
          <a:p>
            <a:pPr algn="just"/>
            <a:r>
              <a:rPr lang="pt-BR" altLang="pt-BR"/>
              <a:t>c) as alíquotas de tributos aumentam </a:t>
            </a:r>
          </a:p>
        </p:txBody>
      </p:sp>
      <p:sp>
        <p:nvSpPr>
          <p:cNvPr id="53252" name="Espaço Reservado para Rodap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53253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571045-6DAB-4774-BD7D-B6BC64B4AC5C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48</a:t>
            </a:fld>
            <a:endParaRPr lang="pt-BR" altLang="pt-BR" sz="1400">
              <a:solidFill>
                <a:srgbClr val="CC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4915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EF8435-D805-44B3-91A6-173186165C1F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49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991292" name="Line 60"/>
          <p:cNvSpPr>
            <a:spLocks noChangeShapeType="1"/>
          </p:cNvSpPr>
          <p:nvPr/>
        </p:nvSpPr>
        <p:spPr bwMode="auto">
          <a:xfrm>
            <a:off x="4552950" y="3086100"/>
            <a:ext cx="1028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2800" dirty="0" smtClean="0"/>
              <a:t>Exercício de deslocamento da curva IS quando a alíquota de tributos sobe</a:t>
            </a:r>
            <a:endParaRPr lang="pt-BR" altLang="pt-BR" sz="2800" dirty="0"/>
          </a:p>
        </p:txBody>
      </p:sp>
      <p:sp>
        <p:nvSpPr>
          <p:cNvPr id="49158" name="Line 4"/>
          <p:cNvSpPr>
            <a:spLocks noChangeShapeType="1"/>
          </p:cNvSpPr>
          <p:nvPr/>
        </p:nvSpPr>
        <p:spPr bwMode="auto">
          <a:xfrm>
            <a:off x="1452563" y="3805238"/>
            <a:ext cx="604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59" name="Line 5"/>
          <p:cNvSpPr>
            <a:spLocks noChangeShapeType="1"/>
          </p:cNvSpPr>
          <p:nvPr/>
        </p:nvSpPr>
        <p:spPr bwMode="auto">
          <a:xfrm flipV="1">
            <a:off x="4552950" y="1450975"/>
            <a:ext cx="0" cy="474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60" name="Line 6"/>
          <p:cNvSpPr>
            <a:spLocks noChangeShapeType="1"/>
          </p:cNvSpPr>
          <p:nvPr/>
        </p:nvSpPr>
        <p:spPr bwMode="auto">
          <a:xfrm flipH="1">
            <a:off x="2479675" y="3805238"/>
            <a:ext cx="2073275" cy="2144712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61" name="Line 7"/>
          <p:cNvSpPr>
            <a:spLocks noChangeShapeType="1"/>
          </p:cNvSpPr>
          <p:nvPr/>
        </p:nvSpPr>
        <p:spPr bwMode="auto">
          <a:xfrm flipV="1">
            <a:off x="4327525" y="1630363"/>
            <a:ext cx="0" cy="2174875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62" name="Line 8"/>
          <p:cNvSpPr>
            <a:spLocks noChangeShapeType="1"/>
          </p:cNvSpPr>
          <p:nvPr/>
        </p:nvSpPr>
        <p:spPr bwMode="auto">
          <a:xfrm>
            <a:off x="4564063" y="3805238"/>
            <a:ext cx="2662237" cy="1025525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63" name="Text Box 9"/>
          <p:cNvSpPr txBox="1">
            <a:spLocks noChangeArrowheads="1"/>
          </p:cNvSpPr>
          <p:nvPr/>
        </p:nvSpPr>
        <p:spPr bwMode="auto">
          <a:xfrm>
            <a:off x="1409700" y="3816350"/>
            <a:ext cx="7000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i+g</a:t>
            </a:r>
          </a:p>
        </p:txBody>
      </p:sp>
      <p:sp>
        <p:nvSpPr>
          <p:cNvPr id="49164" name="Text Box 10"/>
          <p:cNvSpPr txBox="1">
            <a:spLocks noChangeArrowheads="1"/>
          </p:cNvSpPr>
          <p:nvPr/>
        </p:nvSpPr>
        <p:spPr bwMode="auto">
          <a:xfrm>
            <a:off x="1552575" y="3011488"/>
            <a:ext cx="13970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i(y</a:t>
            </a:r>
            <a:r>
              <a:rPr lang="pt-BR" altLang="pt-BR" sz="2000" baseline="-25000">
                <a:solidFill>
                  <a:srgbClr val="FFCC00"/>
                </a:solidFill>
              </a:rPr>
              <a:t>1</a:t>
            </a:r>
            <a:r>
              <a:rPr lang="pt-BR" altLang="pt-BR" sz="2000">
                <a:solidFill>
                  <a:srgbClr val="FFCC00"/>
                </a:solidFill>
              </a:rPr>
              <a:t>)+g</a:t>
            </a:r>
          </a:p>
        </p:txBody>
      </p:sp>
      <p:sp>
        <p:nvSpPr>
          <p:cNvPr id="49165" name="Text Box 11"/>
          <p:cNvSpPr txBox="1">
            <a:spLocks noChangeArrowheads="1"/>
          </p:cNvSpPr>
          <p:nvPr/>
        </p:nvSpPr>
        <p:spPr bwMode="auto">
          <a:xfrm>
            <a:off x="1836738" y="5872163"/>
            <a:ext cx="1222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i+g = s+t</a:t>
            </a:r>
          </a:p>
        </p:txBody>
      </p:sp>
      <p:sp>
        <p:nvSpPr>
          <p:cNvPr id="49166" name="Text Box 12"/>
          <p:cNvSpPr txBox="1">
            <a:spLocks noChangeArrowheads="1"/>
          </p:cNvSpPr>
          <p:nvPr/>
        </p:nvSpPr>
        <p:spPr bwMode="auto">
          <a:xfrm>
            <a:off x="4557713" y="5915025"/>
            <a:ext cx="70008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s+t</a:t>
            </a:r>
          </a:p>
        </p:txBody>
      </p:sp>
      <p:sp>
        <p:nvSpPr>
          <p:cNvPr id="49167" name="Text Box 13"/>
          <p:cNvSpPr txBox="1">
            <a:spLocks noChangeArrowheads="1"/>
          </p:cNvSpPr>
          <p:nvPr/>
        </p:nvSpPr>
        <p:spPr bwMode="auto">
          <a:xfrm>
            <a:off x="7192839" y="4694238"/>
            <a:ext cx="1471613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>
                <a:solidFill>
                  <a:srgbClr val="99FF66"/>
                </a:solidFill>
              </a:rPr>
              <a:t>s(a</a:t>
            </a:r>
            <a:r>
              <a:rPr lang="pt-BR" altLang="pt-BR" sz="2000" baseline="-25000" dirty="0">
                <a:solidFill>
                  <a:srgbClr val="99FF66"/>
                </a:solidFill>
              </a:rPr>
              <a:t>0</a:t>
            </a:r>
            <a:r>
              <a:rPr lang="pt-BR" altLang="pt-BR" sz="2000" dirty="0">
                <a:solidFill>
                  <a:srgbClr val="99FF66"/>
                </a:solidFill>
              </a:rPr>
              <a:t>)+</a:t>
            </a:r>
            <a:r>
              <a:rPr lang="pt-BR" altLang="pt-BR" sz="2000" dirty="0" smtClean="0">
                <a:solidFill>
                  <a:srgbClr val="99FF66"/>
                </a:solidFill>
              </a:rPr>
              <a:t>t(</a:t>
            </a:r>
            <a:r>
              <a:rPr lang="pt-BR" altLang="pt-BR" sz="2000" dirty="0" err="1" smtClean="0">
                <a:solidFill>
                  <a:srgbClr val="99FF66"/>
                </a:solidFill>
              </a:rPr>
              <a:t>t</a:t>
            </a:r>
            <a:r>
              <a:rPr lang="pt-BR" altLang="pt-BR" sz="2000" baseline="-25000" dirty="0" err="1" smtClean="0">
                <a:solidFill>
                  <a:srgbClr val="99FF66"/>
                </a:solidFill>
              </a:rPr>
              <a:t>o</a:t>
            </a:r>
            <a:r>
              <a:rPr lang="pt-BR" altLang="pt-BR" sz="2000" dirty="0" smtClean="0">
                <a:solidFill>
                  <a:srgbClr val="99FF66"/>
                </a:solidFill>
              </a:rPr>
              <a:t>`)</a:t>
            </a:r>
            <a:endParaRPr lang="pt-BR" altLang="pt-BR" sz="2000" dirty="0">
              <a:solidFill>
                <a:srgbClr val="99FF66"/>
              </a:solidFill>
            </a:endParaRPr>
          </a:p>
        </p:txBody>
      </p:sp>
      <p:sp>
        <p:nvSpPr>
          <p:cNvPr id="991246" name="Text Box 14"/>
          <p:cNvSpPr txBox="1">
            <a:spLocks noChangeArrowheads="1"/>
          </p:cNvSpPr>
          <p:nvPr/>
        </p:nvSpPr>
        <p:spPr bwMode="auto">
          <a:xfrm>
            <a:off x="122482" y="1305233"/>
            <a:ext cx="3554168" cy="122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 smtClean="0"/>
              <a:t>Se a alíquota de tributos subir, a curva </a:t>
            </a:r>
            <a:r>
              <a:rPr lang="pt-BR" altLang="pt-BR" sz="2000" dirty="0" err="1" smtClean="0"/>
              <a:t>s+t</a:t>
            </a:r>
            <a:r>
              <a:rPr lang="pt-BR" altLang="pt-BR" sz="2000" dirty="0" smtClean="0"/>
              <a:t> se desloca para mais distante do eixo y no quadrante sudoeste</a:t>
            </a:r>
            <a:endParaRPr lang="pt-BR" altLang="pt-BR" sz="2000" dirty="0"/>
          </a:p>
        </p:txBody>
      </p:sp>
      <p:sp>
        <p:nvSpPr>
          <p:cNvPr id="49169" name="Text Box 15"/>
          <p:cNvSpPr txBox="1">
            <a:spLocks noChangeArrowheads="1"/>
          </p:cNvSpPr>
          <p:nvPr/>
        </p:nvSpPr>
        <p:spPr bwMode="auto">
          <a:xfrm>
            <a:off x="5268913" y="3678238"/>
            <a:ext cx="46513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y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endParaRPr lang="pt-BR" altLang="pt-BR" sz="2000">
              <a:solidFill>
                <a:srgbClr val="99FF66"/>
              </a:solidFill>
            </a:endParaRPr>
          </a:p>
        </p:txBody>
      </p:sp>
      <p:sp>
        <p:nvSpPr>
          <p:cNvPr id="49170" name="Text Box 16"/>
          <p:cNvSpPr txBox="1">
            <a:spLocks noChangeArrowheads="1"/>
          </p:cNvSpPr>
          <p:nvPr/>
        </p:nvSpPr>
        <p:spPr bwMode="auto">
          <a:xfrm>
            <a:off x="6289675" y="3698875"/>
            <a:ext cx="46513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y</a:t>
            </a:r>
            <a:r>
              <a:rPr lang="pt-BR" altLang="pt-BR" sz="2000" baseline="-25000">
                <a:solidFill>
                  <a:srgbClr val="FFCC00"/>
                </a:solidFill>
              </a:rPr>
              <a:t>1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49171" name="Text Box 17"/>
          <p:cNvSpPr txBox="1">
            <a:spLocks noChangeArrowheads="1"/>
          </p:cNvSpPr>
          <p:nvPr/>
        </p:nvSpPr>
        <p:spPr bwMode="auto">
          <a:xfrm>
            <a:off x="4268788" y="1957388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r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endParaRPr lang="pt-BR" altLang="pt-BR" sz="2000">
              <a:solidFill>
                <a:srgbClr val="99FF66"/>
              </a:solidFill>
            </a:endParaRPr>
          </a:p>
        </p:txBody>
      </p:sp>
      <p:sp>
        <p:nvSpPr>
          <p:cNvPr id="49172" name="Text Box 18"/>
          <p:cNvSpPr txBox="1">
            <a:spLocks noChangeArrowheads="1"/>
          </p:cNvSpPr>
          <p:nvPr/>
        </p:nvSpPr>
        <p:spPr bwMode="auto">
          <a:xfrm>
            <a:off x="4278313" y="1481138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49173" name="Text Box 19"/>
          <p:cNvSpPr txBox="1">
            <a:spLocks noChangeArrowheads="1"/>
          </p:cNvSpPr>
          <p:nvPr/>
        </p:nvSpPr>
        <p:spPr bwMode="auto">
          <a:xfrm>
            <a:off x="4137025" y="4135438"/>
            <a:ext cx="500063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45º</a:t>
            </a:r>
          </a:p>
        </p:txBody>
      </p:sp>
      <p:sp>
        <p:nvSpPr>
          <p:cNvPr id="49174" name="Arc 20"/>
          <p:cNvSpPr>
            <a:spLocks/>
          </p:cNvSpPr>
          <p:nvPr/>
        </p:nvSpPr>
        <p:spPr bwMode="auto">
          <a:xfrm flipH="1" flipV="1">
            <a:off x="4364038" y="3995738"/>
            <a:ext cx="188912" cy="1270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75" name="Freeform 21"/>
          <p:cNvSpPr>
            <a:spLocks/>
          </p:cNvSpPr>
          <p:nvPr/>
        </p:nvSpPr>
        <p:spPr bwMode="auto">
          <a:xfrm>
            <a:off x="2552700" y="1811338"/>
            <a:ext cx="1662113" cy="1733550"/>
          </a:xfrm>
          <a:custGeom>
            <a:avLst/>
            <a:gdLst>
              <a:gd name="T0" fmla="*/ 2147483646 w 1810"/>
              <a:gd name="T1" fmla="*/ 0 h 1902"/>
              <a:gd name="T2" fmla="*/ 2147483646 w 1810"/>
              <a:gd name="T3" fmla="*/ 2147483646 h 1902"/>
              <a:gd name="T4" fmla="*/ 0 w 1810"/>
              <a:gd name="T5" fmla="*/ 2147483646 h 1902"/>
              <a:gd name="T6" fmla="*/ 0 60000 65536"/>
              <a:gd name="T7" fmla="*/ 0 60000 65536"/>
              <a:gd name="T8" fmla="*/ 0 60000 65536"/>
              <a:gd name="T9" fmla="*/ 0 w 1810"/>
              <a:gd name="T10" fmla="*/ 0 h 1902"/>
              <a:gd name="T11" fmla="*/ 1810 w 1810"/>
              <a:gd name="T12" fmla="*/ 1902 h 1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0" h="1902">
                <a:moveTo>
                  <a:pt x="1810" y="0"/>
                </a:moveTo>
                <a:cubicBezTo>
                  <a:pt x="1783" y="403"/>
                  <a:pt x="1756" y="806"/>
                  <a:pt x="1454" y="1123"/>
                </a:cubicBezTo>
                <a:cubicBezTo>
                  <a:pt x="1152" y="1440"/>
                  <a:pt x="576" y="1671"/>
                  <a:pt x="0" y="1902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76" name="Text Box 22"/>
          <p:cNvSpPr txBox="1">
            <a:spLocks noChangeArrowheads="1"/>
          </p:cNvSpPr>
          <p:nvPr/>
        </p:nvSpPr>
        <p:spPr bwMode="auto">
          <a:xfrm>
            <a:off x="1673225" y="3382963"/>
            <a:ext cx="13779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i(y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r>
              <a:rPr lang="pt-BR" altLang="pt-BR" sz="2000">
                <a:solidFill>
                  <a:srgbClr val="99FF66"/>
                </a:solidFill>
              </a:rPr>
              <a:t>)+g</a:t>
            </a:r>
          </a:p>
        </p:txBody>
      </p:sp>
      <p:sp>
        <p:nvSpPr>
          <p:cNvPr id="991255" name="Line 23"/>
          <p:cNvSpPr>
            <a:spLocks noChangeShapeType="1"/>
          </p:cNvSpPr>
          <p:nvPr/>
        </p:nvSpPr>
        <p:spPr bwMode="auto">
          <a:xfrm>
            <a:off x="4551363" y="3798888"/>
            <a:ext cx="2170112" cy="217011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78" name="Line 24"/>
          <p:cNvSpPr>
            <a:spLocks noChangeShapeType="1"/>
          </p:cNvSpPr>
          <p:nvPr/>
        </p:nvSpPr>
        <p:spPr bwMode="auto">
          <a:xfrm>
            <a:off x="4986338" y="2205038"/>
            <a:ext cx="2154237" cy="530225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57" name="Text Box 25"/>
          <p:cNvSpPr txBox="1">
            <a:spLocks noChangeArrowheads="1"/>
          </p:cNvSpPr>
          <p:nvPr/>
        </p:nvSpPr>
        <p:spPr bwMode="auto">
          <a:xfrm>
            <a:off x="6678612" y="5818188"/>
            <a:ext cx="14049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>
                <a:solidFill>
                  <a:srgbClr val="99FF66"/>
                </a:solidFill>
              </a:rPr>
              <a:t>s(a</a:t>
            </a:r>
            <a:r>
              <a:rPr lang="pt-BR" altLang="pt-BR" sz="2000" baseline="-25000" dirty="0">
                <a:solidFill>
                  <a:srgbClr val="99FF66"/>
                </a:solidFill>
              </a:rPr>
              <a:t>0</a:t>
            </a:r>
            <a:r>
              <a:rPr lang="pt-BR" altLang="pt-BR" sz="2000" dirty="0">
                <a:solidFill>
                  <a:srgbClr val="99FF66"/>
                </a:solidFill>
              </a:rPr>
              <a:t>)+</a:t>
            </a:r>
            <a:r>
              <a:rPr lang="pt-BR" altLang="pt-BR" sz="2000" dirty="0" smtClean="0">
                <a:solidFill>
                  <a:srgbClr val="99FF66"/>
                </a:solidFill>
              </a:rPr>
              <a:t>t(t</a:t>
            </a:r>
            <a:r>
              <a:rPr lang="pt-BR" altLang="pt-BR" sz="2000" baseline="-25000" dirty="0" smtClean="0">
                <a:solidFill>
                  <a:srgbClr val="99FF66"/>
                </a:solidFill>
              </a:rPr>
              <a:t>1</a:t>
            </a:r>
            <a:r>
              <a:rPr lang="pt-BR" altLang="pt-BR" sz="2000" dirty="0" smtClean="0">
                <a:solidFill>
                  <a:srgbClr val="99FF66"/>
                </a:solidFill>
              </a:rPr>
              <a:t>`)</a:t>
            </a:r>
            <a:endParaRPr lang="pt-BR" altLang="pt-BR" sz="2000" dirty="0">
              <a:solidFill>
                <a:srgbClr val="99FF66"/>
              </a:solidFill>
            </a:endParaRPr>
          </a:p>
        </p:txBody>
      </p:sp>
      <p:sp>
        <p:nvSpPr>
          <p:cNvPr id="49180" name="Freeform 26"/>
          <p:cNvSpPr>
            <a:spLocks/>
          </p:cNvSpPr>
          <p:nvPr/>
        </p:nvSpPr>
        <p:spPr bwMode="auto">
          <a:xfrm>
            <a:off x="2363788" y="1689100"/>
            <a:ext cx="1660525" cy="1735138"/>
          </a:xfrm>
          <a:custGeom>
            <a:avLst/>
            <a:gdLst>
              <a:gd name="T0" fmla="*/ 2147483646 w 1810"/>
              <a:gd name="T1" fmla="*/ 0 h 1902"/>
              <a:gd name="T2" fmla="*/ 2147483646 w 1810"/>
              <a:gd name="T3" fmla="*/ 2147483646 h 1902"/>
              <a:gd name="T4" fmla="*/ 0 w 1810"/>
              <a:gd name="T5" fmla="*/ 2147483646 h 1902"/>
              <a:gd name="T6" fmla="*/ 0 60000 65536"/>
              <a:gd name="T7" fmla="*/ 0 60000 65536"/>
              <a:gd name="T8" fmla="*/ 0 60000 65536"/>
              <a:gd name="T9" fmla="*/ 0 w 1810"/>
              <a:gd name="T10" fmla="*/ 0 h 1902"/>
              <a:gd name="T11" fmla="*/ 1810 w 1810"/>
              <a:gd name="T12" fmla="*/ 1902 h 1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0" h="1902">
                <a:moveTo>
                  <a:pt x="1810" y="0"/>
                </a:moveTo>
                <a:cubicBezTo>
                  <a:pt x="1783" y="403"/>
                  <a:pt x="1756" y="806"/>
                  <a:pt x="1454" y="1123"/>
                </a:cubicBezTo>
                <a:cubicBezTo>
                  <a:pt x="1152" y="1440"/>
                  <a:pt x="576" y="1671"/>
                  <a:pt x="0" y="1902"/>
                </a:cubicBezTo>
              </a:path>
            </a:pathLst>
          </a:custGeom>
          <a:noFill/>
          <a:ln w="3810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81" name="Text Box 27"/>
          <p:cNvSpPr txBox="1">
            <a:spLocks noChangeArrowheads="1"/>
          </p:cNvSpPr>
          <p:nvPr/>
        </p:nvSpPr>
        <p:spPr bwMode="auto">
          <a:xfrm>
            <a:off x="5473700" y="2052638"/>
            <a:ext cx="3778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A</a:t>
            </a:r>
          </a:p>
        </p:txBody>
      </p:sp>
      <p:sp>
        <p:nvSpPr>
          <p:cNvPr id="49182" name="Text Box 28"/>
          <p:cNvSpPr txBox="1">
            <a:spLocks noChangeArrowheads="1"/>
          </p:cNvSpPr>
          <p:nvPr/>
        </p:nvSpPr>
        <p:spPr bwMode="auto">
          <a:xfrm>
            <a:off x="4706938" y="1884363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I</a:t>
            </a:r>
            <a:r>
              <a:rPr lang="pt-BR" altLang="pt-BR" sz="2000" baseline="-25000">
                <a:solidFill>
                  <a:srgbClr val="FFCC00"/>
                </a:solidFill>
              </a:rPr>
              <a:t>0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49183" name="Text Box 29"/>
          <p:cNvSpPr txBox="1">
            <a:spLocks noChangeArrowheads="1"/>
          </p:cNvSpPr>
          <p:nvPr/>
        </p:nvSpPr>
        <p:spPr bwMode="auto">
          <a:xfrm>
            <a:off x="7080250" y="2555875"/>
            <a:ext cx="46513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S</a:t>
            </a:r>
            <a:r>
              <a:rPr lang="pt-BR" altLang="pt-BR" sz="2000" baseline="-25000">
                <a:solidFill>
                  <a:srgbClr val="FFCC00"/>
                </a:solidFill>
              </a:rPr>
              <a:t>0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49184" name="Text Box 30"/>
          <p:cNvSpPr txBox="1">
            <a:spLocks noChangeArrowheads="1"/>
          </p:cNvSpPr>
          <p:nvPr/>
        </p:nvSpPr>
        <p:spPr bwMode="auto">
          <a:xfrm>
            <a:off x="6502400" y="2266950"/>
            <a:ext cx="3778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B</a:t>
            </a:r>
          </a:p>
        </p:txBody>
      </p:sp>
      <p:sp>
        <p:nvSpPr>
          <p:cNvPr id="991264" name="Line 32"/>
          <p:cNvSpPr>
            <a:spLocks noChangeShapeType="1"/>
          </p:cNvSpPr>
          <p:nvPr/>
        </p:nvSpPr>
        <p:spPr bwMode="auto">
          <a:xfrm>
            <a:off x="4910138" y="2917825"/>
            <a:ext cx="2154237" cy="5302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65" name="Text Box 33"/>
          <p:cNvSpPr txBox="1">
            <a:spLocks noChangeArrowheads="1"/>
          </p:cNvSpPr>
          <p:nvPr/>
        </p:nvSpPr>
        <p:spPr bwMode="auto">
          <a:xfrm>
            <a:off x="5541963" y="2776538"/>
            <a:ext cx="3778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991266" name="Text Box 34"/>
          <p:cNvSpPr txBox="1">
            <a:spLocks noChangeArrowheads="1"/>
          </p:cNvSpPr>
          <p:nvPr/>
        </p:nvSpPr>
        <p:spPr bwMode="auto">
          <a:xfrm>
            <a:off x="4649788" y="2713038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I</a:t>
            </a:r>
            <a:r>
              <a:rPr lang="pt-BR" altLang="pt-BR" sz="2000" baseline="-25000"/>
              <a:t>1</a:t>
            </a:r>
            <a:endParaRPr lang="pt-BR" altLang="pt-BR" sz="2000"/>
          </a:p>
        </p:txBody>
      </p:sp>
      <p:sp>
        <p:nvSpPr>
          <p:cNvPr id="991267" name="Text Box 35"/>
          <p:cNvSpPr txBox="1">
            <a:spLocks noChangeArrowheads="1"/>
          </p:cNvSpPr>
          <p:nvPr/>
        </p:nvSpPr>
        <p:spPr bwMode="auto">
          <a:xfrm>
            <a:off x="6991350" y="3255963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S</a:t>
            </a:r>
            <a:r>
              <a:rPr lang="pt-BR" altLang="pt-BR" sz="2000" baseline="-25000"/>
              <a:t>1</a:t>
            </a:r>
            <a:endParaRPr lang="pt-BR" altLang="pt-BR" sz="2000"/>
          </a:p>
        </p:txBody>
      </p:sp>
      <p:sp>
        <p:nvSpPr>
          <p:cNvPr id="49189" name="Text Box 36"/>
          <p:cNvSpPr txBox="1">
            <a:spLocks noChangeArrowheads="1"/>
          </p:cNvSpPr>
          <p:nvPr/>
        </p:nvSpPr>
        <p:spPr bwMode="auto">
          <a:xfrm>
            <a:off x="4268788" y="2224088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r</a:t>
            </a:r>
            <a:r>
              <a:rPr lang="pt-BR" altLang="pt-BR" sz="2000" baseline="-25000">
                <a:solidFill>
                  <a:srgbClr val="FFCC00"/>
                </a:solidFill>
              </a:rPr>
              <a:t>1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991269" name="Text Box 37"/>
          <p:cNvSpPr txBox="1">
            <a:spLocks noChangeArrowheads="1"/>
          </p:cNvSpPr>
          <p:nvPr/>
        </p:nvSpPr>
        <p:spPr bwMode="auto">
          <a:xfrm>
            <a:off x="4268788" y="2698750"/>
            <a:ext cx="4667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2"/>
                </a:solidFill>
              </a:rPr>
              <a:t>r</a:t>
            </a:r>
            <a:r>
              <a:rPr lang="pt-BR" altLang="pt-BR" sz="2000" baseline="-25000">
                <a:solidFill>
                  <a:schemeClr val="tx2"/>
                </a:solidFill>
              </a:rPr>
              <a:t>2</a:t>
            </a:r>
            <a:endParaRPr lang="pt-BR" altLang="pt-BR" sz="2000">
              <a:solidFill>
                <a:schemeClr val="tx2"/>
              </a:solidFill>
            </a:endParaRPr>
          </a:p>
        </p:txBody>
      </p:sp>
      <p:sp>
        <p:nvSpPr>
          <p:cNvPr id="991270" name="Text Box 38"/>
          <p:cNvSpPr txBox="1">
            <a:spLocks noChangeArrowheads="1"/>
          </p:cNvSpPr>
          <p:nvPr/>
        </p:nvSpPr>
        <p:spPr bwMode="auto">
          <a:xfrm>
            <a:off x="4281488" y="2974975"/>
            <a:ext cx="4667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r</a:t>
            </a:r>
            <a:r>
              <a:rPr lang="pt-BR" altLang="pt-BR" sz="2000" baseline="-25000"/>
              <a:t>3</a:t>
            </a:r>
            <a:endParaRPr lang="pt-BR" altLang="pt-BR" sz="2000"/>
          </a:p>
        </p:txBody>
      </p:sp>
      <p:sp>
        <p:nvSpPr>
          <p:cNvPr id="991272" name="Text Box 40"/>
          <p:cNvSpPr txBox="1">
            <a:spLocks noChangeArrowheads="1"/>
          </p:cNvSpPr>
          <p:nvPr/>
        </p:nvSpPr>
        <p:spPr bwMode="auto">
          <a:xfrm>
            <a:off x="6577013" y="3021013"/>
            <a:ext cx="3778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D</a:t>
            </a:r>
          </a:p>
        </p:txBody>
      </p:sp>
      <p:sp>
        <p:nvSpPr>
          <p:cNvPr id="49193" name="Text Box 41"/>
          <p:cNvSpPr txBox="1">
            <a:spLocks noChangeArrowheads="1"/>
          </p:cNvSpPr>
          <p:nvPr/>
        </p:nvSpPr>
        <p:spPr bwMode="auto">
          <a:xfrm>
            <a:off x="1752600" y="6324600"/>
            <a:ext cx="5581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400"/>
              <a:t>Curva IS no modelo ampliado</a:t>
            </a:r>
          </a:p>
        </p:txBody>
      </p:sp>
      <p:sp>
        <p:nvSpPr>
          <p:cNvPr id="49194" name="Line 42"/>
          <p:cNvSpPr>
            <a:spLocks noChangeShapeType="1"/>
          </p:cNvSpPr>
          <p:nvPr/>
        </p:nvSpPr>
        <p:spPr bwMode="auto">
          <a:xfrm>
            <a:off x="5581650" y="3790950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95" name="Text Box 43"/>
          <p:cNvSpPr txBox="1">
            <a:spLocks noChangeArrowheads="1"/>
          </p:cNvSpPr>
          <p:nvPr/>
        </p:nvSpPr>
        <p:spPr bwMode="auto">
          <a:xfrm>
            <a:off x="7112000" y="3727450"/>
            <a:ext cx="7000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49196" name="Text Box 44"/>
          <p:cNvSpPr txBox="1">
            <a:spLocks noChangeArrowheads="1"/>
          </p:cNvSpPr>
          <p:nvPr/>
        </p:nvSpPr>
        <p:spPr bwMode="auto">
          <a:xfrm>
            <a:off x="4089400" y="3695700"/>
            <a:ext cx="3952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g</a:t>
            </a:r>
          </a:p>
        </p:txBody>
      </p:sp>
      <p:sp>
        <p:nvSpPr>
          <p:cNvPr id="49197" name="Line 45"/>
          <p:cNvSpPr>
            <a:spLocks noChangeShapeType="1"/>
          </p:cNvSpPr>
          <p:nvPr/>
        </p:nvSpPr>
        <p:spPr bwMode="auto">
          <a:xfrm flipH="1" flipV="1">
            <a:off x="4171950" y="4171950"/>
            <a:ext cx="1409700" cy="38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98" name="Line 46"/>
          <p:cNvSpPr>
            <a:spLocks noChangeShapeType="1"/>
          </p:cNvSpPr>
          <p:nvPr/>
        </p:nvSpPr>
        <p:spPr bwMode="auto">
          <a:xfrm flipV="1">
            <a:off x="4171950" y="234315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99" name="Line 47"/>
          <p:cNvSpPr>
            <a:spLocks noChangeShapeType="1"/>
          </p:cNvSpPr>
          <p:nvPr/>
        </p:nvSpPr>
        <p:spPr bwMode="auto">
          <a:xfrm>
            <a:off x="4171950" y="23431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00" name="Line 48"/>
          <p:cNvSpPr>
            <a:spLocks noChangeShapeType="1"/>
          </p:cNvSpPr>
          <p:nvPr/>
        </p:nvSpPr>
        <p:spPr bwMode="auto">
          <a:xfrm>
            <a:off x="4559300" y="2349500"/>
            <a:ext cx="1028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01" name="Line 49"/>
          <p:cNvSpPr>
            <a:spLocks noChangeShapeType="1"/>
          </p:cNvSpPr>
          <p:nvPr/>
        </p:nvSpPr>
        <p:spPr bwMode="auto">
          <a:xfrm flipV="1">
            <a:off x="5581650" y="234315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02" name="Line 50"/>
          <p:cNvSpPr>
            <a:spLocks noChangeShapeType="1"/>
          </p:cNvSpPr>
          <p:nvPr/>
        </p:nvSpPr>
        <p:spPr bwMode="auto">
          <a:xfrm>
            <a:off x="6591300" y="379095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03" name="Line 51"/>
          <p:cNvSpPr>
            <a:spLocks noChangeShapeType="1"/>
          </p:cNvSpPr>
          <p:nvPr/>
        </p:nvSpPr>
        <p:spPr bwMode="auto">
          <a:xfrm flipH="1">
            <a:off x="3790950" y="4572000"/>
            <a:ext cx="2800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04" name="Line 52"/>
          <p:cNvSpPr>
            <a:spLocks noChangeShapeType="1"/>
          </p:cNvSpPr>
          <p:nvPr/>
        </p:nvSpPr>
        <p:spPr bwMode="auto">
          <a:xfrm flipV="1">
            <a:off x="3790950" y="257175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05" name="Line 53"/>
          <p:cNvSpPr>
            <a:spLocks noChangeShapeType="1"/>
          </p:cNvSpPr>
          <p:nvPr/>
        </p:nvSpPr>
        <p:spPr bwMode="auto">
          <a:xfrm>
            <a:off x="3790950" y="2590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06" name="Line 54"/>
          <p:cNvSpPr>
            <a:spLocks noChangeShapeType="1"/>
          </p:cNvSpPr>
          <p:nvPr/>
        </p:nvSpPr>
        <p:spPr bwMode="auto">
          <a:xfrm flipH="1">
            <a:off x="4552950" y="2590800"/>
            <a:ext cx="2038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07" name="Line 55"/>
          <p:cNvSpPr>
            <a:spLocks noChangeShapeType="1"/>
          </p:cNvSpPr>
          <p:nvPr/>
        </p:nvSpPr>
        <p:spPr bwMode="auto">
          <a:xfrm flipV="1">
            <a:off x="6610350" y="2590800"/>
            <a:ext cx="0" cy="1200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88" name="Line 56"/>
          <p:cNvSpPr>
            <a:spLocks noChangeShapeType="1"/>
          </p:cNvSpPr>
          <p:nvPr/>
        </p:nvSpPr>
        <p:spPr bwMode="auto">
          <a:xfrm>
            <a:off x="5581650" y="4191000"/>
            <a:ext cx="0" cy="6667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89" name="Line 57"/>
          <p:cNvSpPr>
            <a:spLocks noChangeShapeType="1"/>
          </p:cNvSpPr>
          <p:nvPr/>
        </p:nvSpPr>
        <p:spPr bwMode="auto">
          <a:xfrm flipH="1">
            <a:off x="3524250" y="485775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90" name="Line 58"/>
          <p:cNvSpPr>
            <a:spLocks noChangeShapeType="1"/>
          </p:cNvSpPr>
          <p:nvPr/>
        </p:nvSpPr>
        <p:spPr bwMode="auto">
          <a:xfrm flipV="1">
            <a:off x="3524250" y="3086100"/>
            <a:ext cx="0" cy="17716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91" name="Line 59"/>
          <p:cNvSpPr>
            <a:spLocks noChangeShapeType="1"/>
          </p:cNvSpPr>
          <p:nvPr/>
        </p:nvSpPr>
        <p:spPr bwMode="auto">
          <a:xfrm>
            <a:off x="3524250" y="3086100"/>
            <a:ext cx="1028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93" name="Line 61"/>
          <p:cNvSpPr>
            <a:spLocks noChangeShapeType="1"/>
          </p:cNvSpPr>
          <p:nvPr/>
        </p:nvSpPr>
        <p:spPr bwMode="auto">
          <a:xfrm>
            <a:off x="6591300" y="4572000"/>
            <a:ext cx="0" cy="1276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94" name="Line 62"/>
          <p:cNvSpPr>
            <a:spLocks noChangeShapeType="1"/>
          </p:cNvSpPr>
          <p:nvPr/>
        </p:nvSpPr>
        <p:spPr bwMode="auto">
          <a:xfrm flipH="1">
            <a:off x="2590800" y="5829300"/>
            <a:ext cx="4000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95" name="Line 63"/>
          <p:cNvSpPr>
            <a:spLocks noChangeShapeType="1"/>
          </p:cNvSpPr>
          <p:nvPr/>
        </p:nvSpPr>
        <p:spPr bwMode="auto">
          <a:xfrm flipV="1">
            <a:off x="2590800" y="3333750"/>
            <a:ext cx="0" cy="24955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96" name="Line 64"/>
          <p:cNvSpPr>
            <a:spLocks noChangeShapeType="1"/>
          </p:cNvSpPr>
          <p:nvPr/>
        </p:nvSpPr>
        <p:spPr bwMode="auto">
          <a:xfrm>
            <a:off x="2590800" y="3333750"/>
            <a:ext cx="1962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1297" name="Line 65"/>
          <p:cNvSpPr>
            <a:spLocks noChangeShapeType="1"/>
          </p:cNvSpPr>
          <p:nvPr/>
        </p:nvSpPr>
        <p:spPr bwMode="auto">
          <a:xfrm>
            <a:off x="4552950" y="333375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85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9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99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9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9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9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9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9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9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9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9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9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9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9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99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9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9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9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9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9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9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9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1000"/>
                                        <p:tgtEl>
                                          <p:spTgt spid="99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99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99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1246" grpId="0"/>
      <p:bldP spid="991257" grpId="0"/>
      <p:bldP spid="991265" grpId="0"/>
      <p:bldP spid="991266" grpId="0"/>
      <p:bldP spid="991267" grpId="0"/>
      <p:bldP spid="991269" grpId="0"/>
      <p:bldP spid="991270" grpId="0"/>
      <p:bldP spid="9912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Rodapé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1052674" name="Text Box 2"/>
          <p:cNvSpPr txBox="1">
            <a:spLocks noChangeArrowheads="1"/>
          </p:cNvSpPr>
          <p:nvPr/>
        </p:nvSpPr>
        <p:spPr bwMode="auto">
          <a:xfrm>
            <a:off x="344488" y="2017045"/>
            <a:ext cx="8458200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</a:rPr>
              <a:t>	</a:t>
            </a:r>
            <a:r>
              <a:rPr lang="pt-BR" altLang="pt-BR" sz="2800" dirty="0">
                <a:solidFill>
                  <a:srgbClr val="FFFFFF"/>
                </a:solidFill>
              </a:rPr>
              <a:t>c = c [y – t(y), a, CR]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sz="2400" dirty="0"/>
              <a:t>A versão linear da função consumo pode ser (p. 249):</a:t>
            </a:r>
          </a:p>
          <a:p>
            <a:pPr eaLnBrk="1" hangingPunct="1">
              <a:spcBef>
                <a:spcPct val="50000"/>
              </a:spcBef>
            </a:pPr>
            <a:endParaRPr lang="pt-BR" altLang="pt-BR" sz="2400" dirty="0"/>
          </a:p>
          <a:p>
            <a:pPr eaLnBrk="1" hangingPunct="1">
              <a:spcBef>
                <a:spcPct val="50000"/>
              </a:spcBef>
            </a:pPr>
            <a:endParaRPr lang="pt-BR" altLang="pt-BR" sz="2400" dirty="0"/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pt-BR" altLang="pt-BR" sz="2800" dirty="0"/>
              <a:t>	</a:t>
            </a:r>
            <a:r>
              <a:rPr lang="pt-BR" altLang="pt-BR" sz="2400" dirty="0">
                <a:solidFill>
                  <a:schemeClr val="tx1"/>
                </a:solidFill>
              </a:rPr>
              <a:t>A é o valor nominal dos ativos líquidos possuídos pelo setor privado               .  A = valor das ações e títulos do governo em posse do setor privado. Tem-se que: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>
          <a:xfrm>
            <a:off x="1588" y="465138"/>
            <a:ext cx="9109075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3600"/>
              <a:t>Uma equação síntese para a função consumo e seus impactos no modelo IS/LM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191AB23F-2B00-A8CD-16E3-31633131EE46}"/>
                  </a:ext>
                </a:extLst>
              </p:cNvPr>
              <p:cNvSpPr txBox="1"/>
              <p:nvPr/>
            </p:nvSpPr>
            <p:spPr>
              <a:xfrm>
                <a:off x="2261937" y="3429000"/>
                <a:ext cx="5731634" cy="805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𝐜</m:t>
                      </m:r>
                      <m:r>
                        <a:rPr lang="pt-BR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b>
                          <m:r>
                            <a:rPr lang="pt-BR" sz="2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pt-BR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b>
                          <m:r>
                            <a:rPr lang="pt-BR" sz="2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pt-BR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pt-BR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𝐲</m:t>
                          </m:r>
                          <m:r>
                            <a:rPr lang="pt-BR" sz="2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𝐭</m:t>
                          </m:r>
                        </m:e>
                      </m:d>
                      <m:r>
                        <a:rPr lang="pt-BR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b>
                          <m:r>
                            <a:rPr lang="pt-BR" sz="2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pt-BR" sz="2800" b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pt-BR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</m:num>
                        <m:den>
                          <m:r>
                            <a:rPr lang="pt-BR" sz="2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𝐏</m:t>
                          </m:r>
                        </m:den>
                      </m:f>
                      <m:r>
                        <a:rPr lang="pt-BR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b>
                          <m:r>
                            <a:rPr lang="pt-BR" sz="2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pt-BR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.</m:t>
                      </m:r>
                      <m:r>
                        <a:rPr lang="pt-BR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𝐂𝐑</m:t>
                      </m:r>
                    </m:oMath>
                  </m:oMathPara>
                </a14:m>
                <a:endParaRPr lang="pt-BR" sz="2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191AB23F-2B00-A8CD-16E3-31633131E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937" y="3429000"/>
                <a:ext cx="5731634" cy="8050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3C631FE4-69D3-653D-0A7B-35F9EB0B3A5A}"/>
                  </a:ext>
                </a:extLst>
              </p:cNvPr>
              <p:cNvSpPr txBox="1"/>
              <p:nvPr/>
            </p:nvSpPr>
            <p:spPr>
              <a:xfrm>
                <a:off x="3188368" y="4914229"/>
                <a:ext cx="858632" cy="6901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pt-BR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</m:num>
                        <m:den>
                          <m:r>
                            <a:rPr lang="pt-BR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𝐏</m:t>
                          </m:r>
                        </m:den>
                      </m:f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3C631FE4-69D3-653D-0A7B-35F9EB0B3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8368" y="4914229"/>
                <a:ext cx="858632" cy="6901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5095A4DB-51DB-DF16-8648-684A78011EE6}"/>
                  </a:ext>
                </a:extLst>
              </p:cNvPr>
              <p:cNvSpPr txBox="1"/>
              <p:nvPr/>
            </p:nvSpPr>
            <p:spPr>
              <a:xfrm>
                <a:off x="1160647" y="6167875"/>
                <a:ext cx="15745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pt-BR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pt-BR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b>
                          <m:r>
                            <a:rPr lang="pt-BR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pt-BR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pt-BR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5095A4DB-51DB-DF16-8648-684A78011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647" y="6167875"/>
                <a:ext cx="1574534" cy="369332"/>
              </a:xfrm>
              <a:prstGeom prst="rect">
                <a:avLst/>
              </a:prstGeom>
              <a:blipFill>
                <a:blip r:embed="rId4"/>
                <a:stretch>
                  <a:fillRect l="-3475" r="-3475" b="-2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27405CFE-7E69-3C50-FFBB-745099FE1A67}"/>
                  </a:ext>
                </a:extLst>
              </p:cNvPr>
              <p:cNvSpPr txBox="1"/>
              <p:nvPr/>
            </p:nvSpPr>
            <p:spPr>
              <a:xfrm>
                <a:off x="4018839" y="6170524"/>
                <a:ext cx="9884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b>
                          <m:r>
                            <a:rPr lang="pt-BR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pt-BR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pt-BR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27405CFE-7E69-3C50-FFBB-745099FE1A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839" y="6170524"/>
                <a:ext cx="988412" cy="369332"/>
              </a:xfrm>
              <a:prstGeom prst="rect">
                <a:avLst/>
              </a:prstGeom>
              <a:blipFill>
                <a:blip r:embed="rId5"/>
                <a:stretch>
                  <a:fillRect l="-3086" r="-6173" b="-180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010245D6-B955-BFD2-9B0F-095E4AE5584A}"/>
                  </a:ext>
                </a:extLst>
              </p:cNvPr>
              <p:cNvSpPr txBox="1"/>
              <p:nvPr/>
            </p:nvSpPr>
            <p:spPr>
              <a:xfrm>
                <a:off x="6408820" y="6167875"/>
                <a:ext cx="9884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b>
                          <m:r>
                            <a:rPr lang="pt-BR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pt-BR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pt-BR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pt-B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010245D6-B955-BFD2-9B0F-095E4AE558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820" y="6167875"/>
                <a:ext cx="988412" cy="369332"/>
              </a:xfrm>
              <a:prstGeom prst="rect">
                <a:avLst/>
              </a:prstGeom>
              <a:blipFill>
                <a:blip r:embed="rId6"/>
                <a:stretch>
                  <a:fillRect l="-3086" r="-6173" b="-2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2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2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52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2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52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52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5017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865EFB-2A84-4A01-8A2E-A40D53C1E980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50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50180" name="Line 2"/>
          <p:cNvSpPr>
            <a:spLocks noChangeShapeType="1"/>
          </p:cNvSpPr>
          <p:nvPr/>
        </p:nvSpPr>
        <p:spPr bwMode="auto">
          <a:xfrm>
            <a:off x="4552950" y="3086100"/>
            <a:ext cx="1028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2800"/>
              <a:t>14.1 As modificações causadas pelas novas definições das funções sobre as curvas IS, LM e de DA </a:t>
            </a:r>
          </a:p>
        </p:txBody>
      </p:sp>
      <p:sp>
        <p:nvSpPr>
          <p:cNvPr id="50182" name="Line 4"/>
          <p:cNvSpPr>
            <a:spLocks noChangeShapeType="1"/>
          </p:cNvSpPr>
          <p:nvPr/>
        </p:nvSpPr>
        <p:spPr bwMode="auto">
          <a:xfrm>
            <a:off x="1452563" y="3805238"/>
            <a:ext cx="604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183" name="Line 5"/>
          <p:cNvSpPr>
            <a:spLocks noChangeShapeType="1"/>
          </p:cNvSpPr>
          <p:nvPr/>
        </p:nvSpPr>
        <p:spPr bwMode="auto">
          <a:xfrm flipV="1">
            <a:off x="4552950" y="1450975"/>
            <a:ext cx="0" cy="474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184" name="Line 6"/>
          <p:cNvSpPr>
            <a:spLocks noChangeShapeType="1"/>
          </p:cNvSpPr>
          <p:nvPr/>
        </p:nvSpPr>
        <p:spPr bwMode="auto">
          <a:xfrm flipH="1">
            <a:off x="2479675" y="3805238"/>
            <a:ext cx="2073275" cy="2144712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185" name="Line 7"/>
          <p:cNvSpPr>
            <a:spLocks noChangeShapeType="1"/>
          </p:cNvSpPr>
          <p:nvPr/>
        </p:nvSpPr>
        <p:spPr bwMode="auto">
          <a:xfrm flipV="1">
            <a:off x="4327525" y="1630363"/>
            <a:ext cx="0" cy="2174875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186" name="Line 8"/>
          <p:cNvSpPr>
            <a:spLocks noChangeShapeType="1"/>
          </p:cNvSpPr>
          <p:nvPr/>
        </p:nvSpPr>
        <p:spPr bwMode="auto">
          <a:xfrm>
            <a:off x="4564063" y="3805238"/>
            <a:ext cx="2662237" cy="1025525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187" name="Text Box 9"/>
          <p:cNvSpPr txBox="1">
            <a:spLocks noChangeArrowheads="1"/>
          </p:cNvSpPr>
          <p:nvPr/>
        </p:nvSpPr>
        <p:spPr bwMode="auto">
          <a:xfrm>
            <a:off x="1409700" y="3816350"/>
            <a:ext cx="7000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i+g</a:t>
            </a:r>
          </a:p>
        </p:txBody>
      </p:sp>
      <p:sp>
        <p:nvSpPr>
          <p:cNvPr id="50188" name="Text Box 10"/>
          <p:cNvSpPr txBox="1">
            <a:spLocks noChangeArrowheads="1"/>
          </p:cNvSpPr>
          <p:nvPr/>
        </p:nvSpPr>
        <p:spPr bwMode="auto">
          <a:xfrm>
            <a:off x="1308100" y="3030538"/>
            <a:ext cx="13970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i(y</a:t>
            </a:r>
            <a:r>
              <a:rPr lang="pt-BR" altLang="pt-BR" sz="2000" baseline="-25000">
                <a:solidFill>
                  <a:srgbClr val="FFCC00"/>
                </a:solidFill>
              </a:rPr>
              <a:t>1</a:t>
            </a:r>
            <a:r>
              <a:rPr lang="pt-BR" altLang="pt-BR" sz="2000">
                <a:solidFill>
                  <a:srgbClr val="FFCC00"/>
                </a:solidFill>
              </a:rPr>
              <a:t>)+g)</a:t>
            </a:r>
            <a:r>
              <a:rPr lang="pt-BR" altLang="pt-BR" sz="2000" baseline="-25000">
                <a:solidFill>
                  <a:srgbClr val="FFCC00"/>
                </a:solidFill>
              </a:rPr>
              <a:t>0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50189" name="Text Box 11"/>
          <p:cNvSpPr txBox="1">
            <a:spLocks noChangeArrowheads="1"/>
          </p:cNvSpPr>
          <p:nvPr/>
        </p:nvSpPr>
        <p:spPr bwMode="auto">
          <a:xfrm>
            <a:off x="1836738" y="5872163"/>
            <a:ext cx="1222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i+g = s+t</a:t>
            </a:r>
          </a:p>
        </p:txBody>
      </p:sp>
      <p:sp>
        <p:nvSpPr>
          <p:cNvPr id="50190" name="Text Box 12"/>
          <p:cNvSpPr txBox="1">
            <a:spLocks noChangeArrowheads="1"/>
          </p:cNvSpPr>
          <p:nvPr/>
        </p:nvSpPr>
        <p:spPr bwMode="auto">
          <a:xfrm>
            <a:off x="4557713" y="5915025"/>
            <a:ext cx="70008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s+t</a:t>
            </a:r>
          </a:p>
        </p:txBody>
      </p:sp>
      <p:sp>
        <p:nvSpPr>
          <p:cNvPr id="50191" name="Text Box 13"/>
          <p:cNvSpPr txBox="1">
            <a:spLocks noChangeArrowheads="1"/>
          </p:cNvSpPr>
          <p:nvPr/>
        </p:nvSpPr>
        <p:spPr bwMode="auto">
          <a:xfrm>
            <a:off x="7210425" y="4694238"/>
            <a:ext cx="9842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s(a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r>
              <a:rPr lang="pt-BR" altLang="pt-BR" sz="2000">
                <a:solidFill>
                  <a:srgbClr val="99FF66"/>
                </a:solidFill>
              </a:rPr>
              <a:t>)+t</a:t>
            </a:r>
          </a:p>
        </p:txBody>
      </p:sp>
      <p:sp>
        <p:nvSpPr>
          <p:cNvPr id="992270" name="Text Box 14"/>
          <p:cNvSpPr txBox="1">
            <a:spLocks noChangeArrowheads="1"/>
          </p:cNvSpPr>
          <p:nvPr/>
        </p:nvSpPr>
        <p:spPr bwMode="auto">
          <a:xfrm>
            <a:off x="153988" y="1435100"/>
            <a:ext cx="377825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100" b="1" dirty="0" smtClean="0">
                <a:solidFill>
                  <a:schemeClr val="tx1"/>
                </a:solidFill>
              </a:rPr>
              <a:t>O aumento das alíquotas de tributos </a:t>
            </a:r>
            <a:r>
              <a:rPr lang="pt-BR" altLang="pt-BR" sz="2100" b="1" dirty="0">
                <a:solidFill>
                  <a:schemeClr val="tx1"/>
                </a:solidFill>
              </a:rPr>
              <a:t>desloca a curva IS para a esquerda e para baixo</a:t>
            </a:r>
          </a:p>
        </p:txBody>
      </p:sp>
      <p:sp>
        <p:nvSpPr>
          <p:cNvPr id="50193" name="Text Box 15"/>
          <p:cNvSpPr txBox="1">
            <a:spLocks noChangeArrowheads="1"/>
          </p:cNvSpPr>
          <p:nvPr/>
        </p:nvSpPr>
        <p:spPr bwMode="auto">
          <a:xfrm>
            <a:off x="5268913" y="3678238"/>
            <a:ext cx="46513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y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endParaRPr lang="pt-BR" altLang="pt-BR" sz="2000">
              <a:solidFill>
                <a:srgbClr val="99FF66"/>
              </a:solidFill>
            </a:endParaRPr>
          </a:p>
        </p:txBody>
      </p:sp>
      <p:sp>
        <p:nvSpPr>
          <p:cNvPr id="50194" name="Text Box 16"/>
          <p:cNvSpPr txBox="1">
            <a:spLocks noChangeArrowheads="1"/>
          </p:cNvSpPr>
          <p:nvPr/>
        </p:nvSpPr>
        <p:spPr bwMode="auto">
          <a:xfrm>
            <a:off x="6289675" y="3698875"/>
            <a:ext cx="46513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y</a:t>
            </a:r>
            <a:r>
              <a:rPr lang="pt-BR" altLang="pt-BR" sz="2000" baseline="-25000">
                <a:solidFill>
                  <a:srgbClr val="FFCC00"/>
                </a:solidFill>
              </a:rPr>
              <a:t>1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50195" name="Text Box 17"/>
          <p:cNvSpPr txBox="1">
            <a:spLocks noChangeArrowheads="1"/>
          </p:cNvSpPr>
          <p:nvPr/>
        </p:nvSpPr>
        <p:spPr bwMode="auto">
          <a:xfrm>
            <a:off x="4268788" y="1957388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r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endParaRPr lang="pt-BR" altLang="pt-BR" sz="2000">
              <a:solidFill>
                <a:srgbClr val="99FF66"/>
              </a:solidFill>
            </a:endParaRPr>
          </a:p>
        </p:txBody>
      </p:sp>
      <p:sp>
        <p:nvSpPr>
          <p:cNvPr id="50196" name="Text Box 18"/>
          <p:cNvSpPr txBox="1">
            <a:spLocks noChangeArrowheads="1"/>
          </p:cNvSpPr>
          <p:nvPr/>
        </p:nvSpPr>
        <p:spPr bwMode="auto">
          <a:xfrm>
            <a:off x="4278313" y="1481138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50197" name="Text Box 19"/>
          <p:cNvSpPr txBox="1">
            <a:spLocks noChangeArrowheads="1"/>
          </p:cNvSpPr>
          <p:nvPr/>
        </p:nvSpPr>
        <p:spPr bwMode="auto">
          <a:xfrm>
            <a:off x="4137025" y="4135438"/>
            <a:ext cx="500063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45º</a:t>
            </a:r>
          </a:p>
        </p:txBody>
      </p:sp>
      <p:sp>
        <p:nvSpPr>
          <p:cNvPr id="50198" name="Arc 20"/>
          <p:cNvSpPr>
            <a:spLocks/>
          </p:cNvSpPr>
          <p:nvPr/>
        </p:nvSpPr>
        <p:spPr bwMode="auto">
          <a:xfrm flipH="1" flipV="1">
            <a:off x="4364038" y="3995738"/>
            <a:ext cx="188912" cy="1270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199" name="Freeform 21"/>
          <p:cNvSpPr>
            <a:spLocks/>
          </p:cNvSpPr>
          <p:nvPr/>
        </p:nvSpPr>
        <p:spPr bwMode="auto">
          <a:xfrm>
            <a:off x="2552700" y="1811338"/>
            <a:ext cx="1662113" cy="1733550"/>
          </a:xfrm>
          <a:custGeom>
            <a:avLst/>
            <a:gdLst>
              <a:gd name="T0" fmla="*/ 2147483646 w 1810"/>
              <a:gd name="T1" fmla="*/ 0 h 1902"/>
              <a:gd name="T2" fmla="*/ 2147483646 w 1810"/>
              <a:gd name="T3" fmla="*/ 2147483646 h 1902"/>
              <a:gd name="T4" fmla="*/ 0 w 1810"/>
              <a:gd name="T5" fmla="*/ 2147483646 h 1902"/>
              <a:gd name="T6" fmla="*/ 0 60000 65536"/>
              <a:gd name="T7" fmla="*/ 0 60000 65536"/>
              <a:gd name="T8" fmla="*/ 0 60000 65536"/>
              <a:gd name="T9" fmla="*/ 0 w 1810"/>
              <a:gd name="T10" fmla="*/ 0 h 1902"/>
              <a:gd name="T11" fmla="*/ 1810 w 1810"/>
              <a:gd name="T12" fmla="*/ 1902 h 1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0" h="1902">
                <a:moveTo>
                  <a:pt x="1810" y="0"/>
                </a:moveTo>
                <a:cubicBezTo>
                  <a:pt x="1783" y="403"/>
                  <a:pt x="1756" y="806"/>
                  <a:pt x="1454" y="1123"/>
                </a:cubicBezTo>
                <a:cubicBezTo>
                  <a:pt x="1152" y="1440"/>
                  <a:pt x="576" y="1671"/>
                  <a:pt x="0" y="1902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00" name="Text Box 22"/>
          <p:cNvSpPr txBox="1">
            <a:spLocks noChangeArrowheads="1"/>
          </p:cNvSpPr>
          <p:nvPr/>
        </p:nvSpPr>
        <p:spPr bwMode="auto">
          <a:xfrm>
            <a:off x="1673225" y="3382963"/>
            <a:ext cx="13779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i(y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r>
              <a:rPr lang="pt-BR" altLang="pt-BR" sz="2000">
                <a:solidFill>
                  <a:srgbClr val="99FF66"/>
                </a:solidFill>
              </a:rPr>
              <a:t>)+g</a:t>
            </a:r>
          </a:p>
        </p:txBody>
      </p:sp>
      <p:sp>
        <p:nvSpPr>
          <p:cNvPr id="50201" name="Line 23"/>
          <p:cNvSpPr>
            <a:spLocks noChangeShapeType="1"/>
          </p:cNvSpPr>
          <p:nvPr/>
        </p:nvSpPr>
        <p:spPr bwMode="auto">
          <a:xfrm>
            <a:off x="4551363" y="3798888"/>
            <a:ext cx="2170112" cy="217011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02" name="Line 24"/>
          <p:cNvSpPr>
            <a:spLocks noChangeShapeType="1"/>
          </p:cNvSpPr>
          <p:nvPr/>
        </p:nvSpPr>
        <p:spPr bwMode="auto">
          <a:xfrm>
            <a:off x="4986338" y="2205038"/>
            <a:ext cx="2154237" cy="530225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03" name="Text Box 25"/>
          <p:cNvSpPr txBox="1">
            <a:spLocks noChangeArrowheads="1"/>
          </p:cNvSpPr>
          <p:nvPr/>
        </p:nvSpPr>
        <p:spPr bwMode="auto">
          <a:xfrm>
            <a:off x="6678613" y="5818188"/>
            <a:ext cx="1079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2"/>
                </a:solidFill>
              </a:rPr>
              <a:t>s(a</a:t>
            </a:r>
            <a:r>
              <a:rPr lang="pt-BR" altLang="pt-BR" sz="2000" baseline="-25000">
                <a:solidFill>
                  <a:schemeClr val="tx2"/>
                </a:solidFill>
              </a:rPr>
              <a:t>1</a:t>
            </a:r>
            <a:r>
              <a:rPr lang="pt-BR" altLang="pt-BR" sz="2000">
                <a:solidFill>
                  <a:schemeClr val="tx2"/>
                </a:solidFill>
              </a:rPr>
              <a:t>)+t</a:t>
            </a:r>
          </a:p>
        </p:txBody>
      </p:sp>
      <p:sp>
        <p:nvSpPr>
          <p:cNvPr id="50204" name="Freeform 26"/>
          <p:cNvSpPr>
            <a:spLocks/>
          </p:cNvSpPr>
          <p:nvPr/>
        </p:nvSpPr>
        <p:spPr bwMode="auto">
          <a:xfrm>
            <a:off x="2363788" y="1689100"/>
            <a:ext cx="1660525" cy="1735138"/>
          </a:xfrm>
          <a:custGeom>
            <a:avLst/>
            <a:gdLst>
              <a:gd name="T0" fmla="*/ 2147483646 w 1810"/>
              <a:gd name="T1" fmla="*/ 0 h 1902"/>
              <a:gd name="T2" fmla="*/ 2147483646 w 1810"/>
              <a:gd name="T3" fmla="*/ 2147483646 h 1902"/>
              <a:gd name="T4" fmla="*/ 0 w 1810"/>
              <a:gd name="T5" fmla="*/ 2147483646 h 1902"/>
              <a:gd name="T6" fmla="*/ 0 60000 65536"/>
              <a:gd name="T7" fmla="*/ 0 60000 65536"/>
              <a:gd name="T8" fmla="*/ 0 60000 65536"/>
              <a:gd name="T9" fmla="*/ 0 w 1810"/>
              <a:gd name="T10" fmla="*/ 0 h 1902"/>
              <a:gd name="T11" fmla="*/ 1810 w 1810"/>
              <a:gd name="T12" fmla="*/ 1902 h 1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0" h="1902">
                <a:moveTo>
                  <a:pt x="1810" y="0"/>
                </a:moveTo>
                <a:cubicBezTo>
                  <a:pt x="1783" y="403"/>
                  <a:pt x="1756" y="806"/>
                  <a:pt x="1454" y="1123"/>
                </a:cubicBezTo>
                <a:cubicBezTo>
                  <a:pt x="1152" y="1440"/>
                  <a:pt x="576" y="1671"/>
                  <a:pt x="0" y="1902"/>
                </a:cubicBezTo>
              </a:path>
            </a:pathLst>
          </a:custGeom>
          <a:noFill/>
          <a:ln w="3810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05" name="Text Box 27"/>
          <p:cNvSpPr txBox="1">
            <a:spLocks noChangeArrowheads="1"/>
          </p:cNvSpPr>
          <p:nvPr/>
        </p:nvSpPr>
        <p:spPr bwMode="auto">
          <a:xfrm>
            <a:off x="5473700" y="2052638"/>
            <a:ext cx="3778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A</a:t>
            </a:r>
          </a:p>
        </p:txBody>
      </p:sp>
      <p:sp>
        <p:nvSpPr>
          <p:cNvPr id="50206" name="Text Box 28"/>
          <p:cNvSpPr txBox="1">
            <a:spLocks noChangeArrowheads="1"/>
          </p:cNvSpPr>
          <p:nvPr/>
        </p:nvSpPr>
        <p:spPr bwMode="auto">
          <a:xfrm>
            <a:off x="4706938" y="1884363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I</a:t>
            </a:r>
            <a:r>
              <a:rPr lang="pt-BR" altLang="pt-BR" sz="2000" baseline="-25000">
                <a:solidFill>
                  <a:srgbClr val="FFCC00"/>
                </a:solidFill>
              </a:rPr>
              <a:t>0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50207" name="Text Box 29"/>
          <p:cNvSpPr txBox="1">
            <a:spLocks noChangeArrowheads="1"/>
          </p:cNvSpPr>
          <p:nvPr/>
        </p:nvSpPr>
        <p:spPr bwMode="auto">
          <a:xfrm>
            <a:off x="7080250" y="2555875"/>
            <a:ext cx="46513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S</a:t>
            </a:r>
            <a:r>
              <a:rPr lang="pt-BR" altLang="pt-BR" sz="2000" baseline="-25000">
                <a:solidFill>
                  <a:srgbClr val="FFCC00"/>
                </a:solidFill>
              </a:rPr>
              <a:t>0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50208" name="Text Box 30"/>
          <p:cNvSpPr txBox="1">
            <a:spLocks noChangeArrowheads="1"/>
          </p:cNvSpPr>
          <p:nvPr/>
        </p:nvSpPr>
        <p:spPr bwMode="auto">
          <a:xfrm>
            <a:off x="6502400" y="2266950"/>
            <a:ext cx="3778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B</a:t>
            </a:r>
          </a:p>
        </p:txBody>
      </p:sp>
      <p:sp>
        <p:nvSpPr>
          <p:cNvPr id="50209" name="Line 31"/>
          <p:cNvSpPr>
            <a:spLocks noChangeShapeType="1"/>
          </p:cNvSpPr>
          <p:nvPr/>
        </p:nvSpPr>
        <p:spPr bwMode="auto">
          <a:xfrm>
            <a:off x="4910138" y="2917825"/>
            <a:ext cx="2154237" cy="5302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10" name="Text Box 32"/>
          <p:cNvSpPr txBox="1">
            <a:spLocks noChangeArrowheads="1"/>
          </p:cNvSpPr>
          <p:nvPr/>
        </p:nvSpPr>
        <p:spPr bwMode="auto">
          <a:xfrm>
            <a:off x="5541963" y="2776538"/>
            <a:ext cx="3778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50211" name="Text Box 33"/>
          <p:cNvSpPr txBox="1">
            <a:spLocks noChangeArrowheads="1"/>
          </p:cNvSpPr>
          <p:nvPr/>
        </p:nvSpPr>
        <p:spPr bwMode="auto">
          <a:xfrm>
            <a:off x="4649788" y="2713038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I</a:t>
            </a:r>
            <a:r>
              <a:rPr lang="pt-BR" altLang="pt-BR" sz="2000" baseline="-25000"/>
              <a:t>1</a:t>
            </a:r>
            <a:endParaRPr lang="pt-BR" altLang="pt-BR" sz="2000"/>
          </a:p>
        </p:txBody>
      </p:sp>
      <p:sp>
        <p:nvSpPr>
          <p:cNvPr id="50212" name="Text Box 34"/>
          <p:cNvSpPr txBox="1">
            <a:spLocks noChangeArrowheads="1"/>
          </p:cNvSpPr>
          <p:nvPr/>
        </p:nvSpPr>
        <p:spPr bwMode="auto">
          <a:xfrm>
            <a:off x="6991350" y="3255963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S</a:t>
            </a:r>
            <a:r>
              <a:rPr lang="pt-BR" altLang="pt-BR" sz="2000" baseline="-25000"/>
              <a:t>1</a:t>
            </a:r>
            <a:endParaRPr lang="pt-BR" altLang="pt-BR" sz="2000"/>
          </a:p>
        </p:txBody>
      </p:sp>
      <p:sp>
        <p:nvSpPr>
          <p:cNvPr id="50213" name="Text Box 35"/>
          <p:cNvSpPr txBox="1">
            <a:spLocks noChangeArrowheads="1"/>
          </p:cNvSpPr>
          <p:nvPr/>
        </p:nvSpPr>
        <p:spPr bwMode="auto">
          <a:xfrm>
            <a:off x="4268788" y="2224088"/>
            <a:ext cx="466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r</a:t>
            </a:r>
            <a:r>
              <a:rPr lang="pt-BR" altLang="pt-BR" sz="2000" baseline="-25000">
                <a:solidFill>
                  <a:srgbClr val="FFCC00"/>
                </a:solidFill>
              </a:rPr>
              <a:t>1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50214" name="Text Box 36"/>
          <p:cNvSpPr txBox="1">
            <a:spLocks noChangeArrowheads="1"/>
          </p:cNvSpPr>
          <p:nvPr/>
        </p:nvSpPr>
        <p:spPr bwMode="auto">
          <a:xfrm>
            <a:off x="4268788" y="2698750"/>
            <a:ext cx="4667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2"/>
                </a:solidFill>
              </a:rPr>
              <a:t>r</a:t>
            </a:r>
            <a:r>
              <a:rPr lang="pt-BR" altLang="pt-BR" sz="2000" baseline="-25000">
                <a:solidFill>
                  <a:schemeClr val="tx2"/>
                </a:solidFill>
              </a:rPr>
              <a:t>2</a:t>
            </a:r>
            <a:endParaRPr lang="pt-BR" altLang="pt-BR" sz="2000">
              <a:solidFill>
                <a:schemeClr val="tx2"/>
              </a:solidFill>
            </a:endParaRPr>
          </a:p>
        </p:txBody>
      </p:sp>
      <p:sp>
        <p:nvSpPr>
          <p:cNvPr id="50215" name="Text Box 37"/>
          <p:cNvSpPr txBox="1">
            <a:spLocks noChangeArrowheads="1"/>
          </p:cNvSpPr>
          <p:nvPr/>
        </p:nvSpPr>
        <p:spPr bwMode="auto">
          <a:xfrm>
            <a:off x="4281488" y="2974975"/>
            <a:ext cx="4667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r</a:t>
            </a:r>
            <a:r>
              <a:rPr lang="pt-BR" altLang="pt-BR" sz="2000" baseline="-25000"/>
              <a:t>3</a:t>
            </a:r>
            <a:endParaRPr lang="pt-BR" altLang="pt-BR" sz="2000"/>
          </a:p>
        </p:txBody>
      </p:sp>
      <p:sp>
        <p:nvSpPr>
          <p:cNvPr id="50216" name="Text Box 38"/>
          <p:cNvSpPr txBox="1">
            <a:spLocks noChangeArrowheads="1"/>
          </p:cNvSpPr>
          <p:nvPr/>
        </p:nvSpPr>
        <p:spPr bwMode="auto">
          <a:xfrm>
            <a:off x="6577013" y="3021013"/>
            <a:ext cx="3778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D</a:t>
            </a:r>
          </a:p>
        </p:txBody>
      </p:sp>
      <p:sp>
        <p:nvSpPr>
          <p:cNvPr id="50217" name="Text Box 39"/>
          <p:cNvSpPr txBox="1">
            <a:spLocks noChangeArrowheads="1"/>
          </p:cNvSpPr>
          <p:nvPr/>
        </p:nvSpPr>
        <p:spPr bwMode="auto">
          <a:xfrm>
            <a:off x="1752600" y="6324600"/>
            <a:ext cx="5581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400"/>
              <a:t>Curva IS no modelo ampliado</a:t>
            </a:r>
          </a:p>
        </p:txBody>
      </p:sp>
      <p:sp>
        <p:nvSpPr>
          <p:cNvPr id="50218" name="Line 40"/>
          <p:cNvSpPr>
            <a:spLocks noChangeShapeType="1"/>
          </p:cNvSpPr>
          <p:nvPr/>
        </p:nvSpPr>
        <p:spPr bwMode="auto">
          <a:xfrm>
            <a:off x="5581650" y="3790950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19" name="Text Box 41"/>
          <p:cNvSpPr txBox="1">
            <a:spLocks noChangeArrowheads="1"/>
          </p:cNvSpPr>
          <p:nvPr/>
        </p:nvSpPr>
        <p:spPr bwMode="auto">
          <a:xfrm>
            <a:off x="7112000" y="3727450"/>
            <a:ext cx="7000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50220" name="Text Box 42"/>
          <p:cNvSpPr txBox="1">
            <a:spLocks noChangeArrowheads="1"/>
          </p:cNvSpPr>
          <p:nvPr/>
        </p:nvSpPr>
        <p:spPr bwMode="auto">
          <a:xfrm>
            <a:off x="4089400" y="3695700"/>
            <a:ext cx="3952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g</a:t>
            </a:r>
          </a:p>
        </p:txBody>
      </p:sp>
      <p:sp>
        <p:nvSpPr>
          <p:cNvPr id="50221" name="Line 43"/>
          <p:cNvSpPr>
            <a:spLocks noChangeShapeType="1"/>
          </p:cNvSpPr>
          <p:nvPr/>
        </p:nvSpPr>
        <p:spPr bwMode="auto">
          <a:xfrm flipH="1" flipV="1">
            <a:off x="4171950" y="4171950"/>
            <a:ext cx="1409700" cy="38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2" name="Line 44"/>
          <p:cNvSpPr>
            <a:spLocks noChangeShapeType="1"/>
          </p:cNvSpPr>
          <p:nvPr/>
        </p:nvSpPr>
        <p:spPr bwMode="auto">
          <a:xfrm flipV="1">
            <a:off x="4171950" y="234315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3" name="Line 45"/>
          <p:cNvSpPr>
            <a:spLocks noChangeShapeType="1"/>
          </p:cNvSpPr>
          <p:nvPr/>
        </p:nvSpPr>
        <p:spPr bwMode="auto">
          <a:xfrm>
            <a:off x="4171950" y="23431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4" name="Line 46"/>
          <p:cNvSpPr>
            <a:spLocks noChangeShapeType="1"/>
          </p:cNvSpPr>
          <p:nvPr/>
        </p:nvSpPr>
        <p:spPr bwMode="auto">
          <a:xfrm>
            <a:off x="4559300" y="2349500"/>
            <a:ext cx="1028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5" name="Line 47"/>
          <p:cNvSpPr>
            <a:spLocks noChangeShapeType="1"/>
          </p:cNvSpPr>
          <p:nvPr/>
        </p:nvSpPr>
        <p:spPr bwMode="auto">
          <a:xfrm flipV="1">
            <a:off x="5581650" y="234315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6" name="Line 48"/>
          <p:cNvSpPr>
            <a:spLocks noChangeShapeType="1"/>
          </p:cNvSpPr>
          <p:nvPr/>
        </p:nvSpPr>
        <p:spPr bwMode="auto">
          <a:xfrm>
            <a:off x="6591300" y="379095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7" name="Line 49"/>
          <p:cNvSpPr>
            <a:spLocks noChangeShapeType="1"/>
          </p:cNvSpPr>
          <p:nvPr/>
        </p:nvSpPr>
        <p:spPr bwMode="auto">
          <a:xfrm flipH="1">
            <a:off x="3790950" y="4572000"/>
            <a:ext cx="2800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8" name="Line 50"/>
          <p:cNvSpPr>
            <a:spLocks noChangeShapeType="1"/>
          </p:cNvSpPr>
          <p:nvPr/>
        </p:nvSpPr>
        <p:spPr bwMode="auto">
          <a:xfrm flipV="1">
            <a:off x="3790950" y="257175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29" name="Line 51"/>
          <p:cNvSpPr>
            <a:spLocks noChangeShapeType="1"/>
          </p:cNvSpPr>
          <p:nvPr/>
        </p:nvSpPr>
        <p:spPr bwMode="auto">
          <a:xfrm>
            <a:off x="3790950" y="2590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30" name="Line 52"/>
          <p:cNvSpPr>
            <a:spLocks noChangeShapeType="1"/>
          </p:cNvSpPr>
          <p:nvPr/>
        </p:nvSpPr>
        <p:spPr bwMode="auto">
          <a:xfrm flipH="1">
            <a:off x="4552950" y="2590800"/>
            <a:ext cx="2038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31" name="Line 53"/>
          <p:cNvSpPr>
            <a:spLocks noChangeShapeType="1"/>
          </p:cNvSpPr>
          <p:nvPr/>
        </p:nvSpPr>
        <p:spPr bwMode="auto">
          <a:xfrm flipV="1">
            <a:off x="6610350" y="2590800"/>
            <a:ext cx="0" cy="1200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32" name="Line 54"/>
          <p:cNvSpPr>
            <a:spLocks noChangeShapeType="1"/>
          </p:cNvSpPr>
          <p:nvPr/>
        </p:nvSpPr>
        <p:spPr bwMode="auto">
          <a:xfrm>
            <a:off x="5581650" y="4191000"/>
            <a:ext cx="0" cy="6667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33" name="Line 55"/>
          <p:cNvSpPr>
            <a:spLocks noChangeShapeType="1"/>
          </p:cNvSpPr>
          <p:nvPr/>
        </p:nvSpPr>
        <p:spPr bwMode="auto">
          <a:xfrm flipH="1">
            <a:off x="3524250" y="485775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34" name="Line 56"/>
          <p:cNvSpPr>
            <a:spLocks noChangeShapeType="1"/>
          </p:cNvSpPr>
          <p:nvPr/>
        </p:nvSpPr>
        <p:spPr bwMode="auto">
          <a:xfrm flipV="1">
            <a:off x="3524250" y="3086100"/>
            <a:ext cx="0" cy="17716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35" name="Line 57"/>
          <p:cNvSpPr>
            <a:spLocks noChangeShapeType="1"/>
          </p:cNvSpPr>
          <p:nvPr/>
        </p:nvSpPr>
        <p:spPr bwMode="auto">
          <a:xfrm>
            <a:off x="3524250" y="3086100"/>
            <a:ext cx="1028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36" name="Line 58"/>
          <p:cNvSpPr>
            <a:spLocks noChangeShapeType="1"/>
          </p:cNvSpPr>
          <p:nvPr/>
        </p:nvSpPr>
        <p:spPr bwMode="auto">
          <a:xfrm>
            <a:off x="6591300" y="4572000"/>
            <a:ext cx="0" cy="1276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37" name="Line 59"/>
          <p:cNvSpPr>
            <a:spLocks noChangeShapeType="1"/>
          </p:cNvSpPr>
          <p:nvPr/>
        </p:nvSpPr>
        <p:spPr bwMode="auto">
          <a:xfrm flipH="1">
            <a:off x="2590800" y="5829300"/>
            <a:ext cx="4000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38" name="Line 60"/>
          <p:cNvSpPr>
            <a:spLocks noChangeShapeType="1"/>
          </p:cNvSpPr>
          <p:nvPr/>
        </p:nvSpPr>
        <p:spPr bwMode="auto">
          <a:xfrm flipV="1">
            <a:off x="2590800" y="3333750"/>
            <a:ext cx="0" cy="24955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39" name="Line 61"/>
          <p:cNvSpPr>
            <a:spLocks noChangeShapeType="1"/>
          </p:cNvSpPr>
          <p:nvPr/>
        </p:nvSpPr>
        <p:spPr bwMode="auto">
          <a:xfrm>
            <a:off x="2590800" y="3333750"/>
            <a:ext cx="1962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240" name="Line 62"/>
          <p:cNvSpPr>
            <a:spLocks noChangeShapeType="1"/>
          </p:cNvSpPr>
          <p:nvPr/>
        </p:nvSpPr>
        <p:spPr bwMode="auto">
          <a:xfrm>
            <a:off x="4552950" y="333375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2319" name="Line 63"/>
          <p:cNvSpPr>
            <a:spLocks noChangeShapeType="1"/>
          </p:cNvSpPr>
          <p:nvPr/>
        </p:nvSpPr>
        <p:spPr bwMode="auto">
          <a:xfrm flipH="1">
            <a:off x="6153150" y="2686050"/>
            <a:ext cx="133350" cy="419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07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2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2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92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92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99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227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5427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16283A-7243-49DB-B372-9D3B8857579A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51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964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420812"/>
            <a:ext cx="8686800" cy="5105400"/>
          </a:xfrm>
        </p:spPr>
        <p:txBody>
          <a:bodyPr/>
          <a:lstStyle/>
          <a:p>
            <a:pPr marL="361950" indent="-361950" algn="just" eaLnBrk="1" hangingPunct="1"/>
            <a:r>
              <a:rPr lang="pt-BR" altLang="pt-BR" sz="2800" dirty="0"/>
              <a:t>A curva LM implica equilíbrio no mercado de moedas. Igualando as expressões de oferta e de demanda de moeda, encontra-se:</a:t>
            </a:r>
          </a:p>
          <a:p>
            <a:pPr marL="361950" indent="-361950" algn="ctr" eaLnBrk="1" hangingPunct="1">
              <a:buFontTx/>
              <a:buNone/>
            </a:pPr>
            <a:r>
              <a:rPr lang="pt-BR" altLang="pt-BR" sz="2800" dirty="0"/>
              <a:t>	M(r, B, R</a:t>
            </a:r>
            <a:r>
              <a:rPr lang="pt-BR" altLang="pt-BR" sz="2800" baseline="-25000" dirty="0"/>
              <a:t>3</a:t>
            </a:r>
            <a:r>
              <a:rPr lang="pt-BR" altLang="pt-BR" sz="2800" dirty="0"/>
              <a:t>, rd) = </a:t>
            </a:r>
            <a:r>
              <a:rPr lang="pt-BR" altLang="pt-BR" sz="2800" dirty="0" err="1"/>
              <a:t>P</a:t>
            </a:r>
            <a:r>
              <a:rPr lang="pt-BR" altLang="pt-BR" sz="2800" dirty="0" err="1">
                <a:sym typeface="Symbol" panose="05050102010706020507" pitchFamily="18" charset="2"/>
              </a:rPr>
              <a:t></a:t>
            </a:r>
            <a:r>
              <a:rPr lang="pt-BR" altLang="pt-BR" sz="2800" dirty="0" err="1"/>
              <a:t>m</a:t>
            </a:r>
            <a:r>
              <a:rPr lang="pt-BR" altLang="pt-BR" sz="2800" dirty="0"/>
              <a:t>(</a:t>
            </a:r>
            <a:r>
              <a:rPr lang="pt-BR" altLang="pt-BR" sz="2800" dirty="0" err="1"/>
              <a:t>r,y</a:t>
            </a:r>
            <a:r>
              <a:rPr lang="pt-BR" altLang="pt-BR" sz="2800" dirty="0"/>
              <a:t>)                       </a:t>
            </a:r>
          </a:p>
          <a:p>
            <a:pPr marL="361950" indent="-361950" eaLnBrk="1" hangingPunct="1">
              <a:buFontTx/>
              <a:buNone/>
            </a:pPr>
            <a:r>
              <a:rPr lang="pt-BR" altLang="pt-BR" sz="2800" dirty="0"/>
              <a:t>		ou</a:t>
            </a:r>
          </a:p>
          <a:p>
            <a:pPr marL="361950" indent="-361950" eaLnBrk="1" hangingPunct="1"/>
            <a:endParaRPr lang="pt-BR" altLang="pt-BR" sz="2800" dirty="0"/>
          </a:p>
          <a:p>
            <a:pPr marL="361950" indent="-361950" algn="just" eaLnBrk="1" hangingPunct="1"/>
            <a:r>
              <a:rPr lang="pt-BR" altLang="pt-BR" sz="2800" dirty="0"/>
              <a:t>Como B, R</a:t>
            </a:r>
            <a:r>
              <a:rPr lang="pt-BR" altLang="pt-BR" sz="2800" baseline="-25000" dirty="0"/>
              <a:t>3</a:t>
            </a:r>
            <a:r>
              <a:rPr lang="pt-BR" altLang="pt-BR" sz="2800" dirty="0"/>
              <a:t> e rd são definidos pelo Banco Central e, portanto, são variáveis exógenas ao modelo macroeconômico, é comum usar uma expressão mais simples para a oferta de moeda na qual se tem M(r).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3317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2400">
                <a:solidFill>
                  <a:schemeClr val="tx1"/>
                </a:solidFill>
              </a:rPr>
              <a:t>14.1 As modificações causadas pelas novas definições das funções consumo, investimento, demanda e oferta de moeda sobre as curvas IS, LM e de DA (p. 314) </a:t>
            </a:r>
          </a:p>
        </p:txBody>
      </p:sp>
      <p:sp>
        <p:nvSpPr>
          <p:cNvPr id="54278" name="Rectangle 7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FCDE5650-5E83-9991-85CD-085671482A31}"/>
                  </a:ext>
                </a:extLst>
              </p:cNvPr>
              <p:cNvSpPr txBox="1"/>
              <p:nvPr/>
            </p:nvSpPr>
            <p:spPr>
              <a:xfrm>
                <a:off x="1969170" y="3508704"/>
                <a:ext cx="4584030" cy="7934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  <m: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24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a:rPr lang="pt-BR" sz="24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rd</m:t>
                          </m:r>
                          <m: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den>
                      </m:f>
                      <m:r>
                        <a:rPr lang="pt-BR" sz="24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pt-BR" sz="24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pt-BR" sz="24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pt-BR" sz="24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FCDE5650-5E83-9991-85CD-085671482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170" y="3508704"/>
                <a:ext cx="4584030" cy="7934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4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4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4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64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4610" grpId="0" uiExpand="1" build="p" autoUpdateAnimBg="0"/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5529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3DC567-20DF-41F9-A103-37D912A220F3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52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993387" name="Line 107"/>
          <p:cNvSpPr>
            <a:spLocks noChangeShapeType="1"/>
          </p:cNvSpPr>
          <p:nvPr/>
        </p:nvSpPr>
        <p:spPr bwMode="auto">
          <a:xfrm>
            <a:off x="3175000" y="3568700"/>
            <a:ext cx="1371600" cy="1054100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>
          <a:xfrm>
            <a:off x="-12700" y="2682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2300">
                <a:solidFill>
                  <a:schemeClr val="tx1"/>
                </a:solidFill>
              </a:rPr>
              <a:t>14.1 As modificações causadas pelas novas definições das funções consumo, investimento, demanda e oferta de moeda sobre as curvas IS, LM e de DA (p. 314) </a:t>
            </a:r>
            <a:endParaRPr lang="pt-BR" altLang="pt-BR" sz="2300"/>
          </a:p>
        </p:txBody>
      </p:sp>
      <p:sp>
        <p:nvSpPr>
          <p:cNvPr id="993293" name="Text Box 13"/>
          <p:cNvSpPr txBox="1">
            <a:spLocks noChangeArrowheads="1"/>
          </p:cNvSpPr>
          <p:nvPr/>
        </p:nvSpPr>
        <p:spPr bwMode="auto">
          <a:xfrm>
            <a:off x="261938" y="1416050"/>
            <a:ext cx="3338512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Elevando a taxa de juros para r</a:t>
            </a:r>
            <a:r>
              <a:rPr lang="pt-BR" altLang="pt-BR" sz="2000" baseline="-25000"/>
              <a:t>1</a:t>
            </a:r>
            <a:r>
              <a:rPr lang="pt-BR" altLang="pt-BR" sz="2000"/>
              <a:t> &gt; r</a:t>
            </a:r>
            <a:r>
              <a:rPr lang="pt-BR" altLang="pt-BR" sz="2000" baseline="-25000"/>
              <a:t>0</a:t>
            </a:r>
            <a:r>
              <a:rPr lang="pt-BR" altLang="pt-BR" sz="2000"/>
              <a:t>. </a:t>
            </a:r>
          </a:p>
        </p:txBody>
      </p:sp>
      <p:sp>
        <p:nvSpPr>
          <p:cNvPr id="993309" name="Text Box 29"/>
          <p:cNvSpPr txBox="1">
            <a:spLocks noChangeArrowheads="1"/>
          </p:cNvSpPr>
          <p:nvPr/>
        </p:nvSpPr>
        <p:spPr bwMode="auto">
          <a:xfrm>
            <a:off x="88900" y="632460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400"/>
              <a:t>Curva LM no modelo ampliado</a:t>
            </a:r>
          </a:p>
        </p:txBody>
      </p:sp>
      <p:sp>
        <p:nvSpPr>
          <p:cNvPr id="993325" name="Line 45"/>
          <p:cNvSpPr>
            <a:spLocks noChangeShapeType="1"/>
          </p:cNvSpPr>
          <p:nvPr/>
        </p:nvSpPr>
        <p:spPr bwMode="auto">
          <a:xfrm>
            <a:off x="1493838" y="3586163"/>
            <a:ext cx="596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326" name="Line 46"/>
          <p:cNvSpPr>
            <a:spLocks noChangeShapeType="1"/>
          </p:cNvSpPr>
          <p:nvPr/>
        </p:nvSpPr>
        <p:spPr bwMode="auto">
          <a:xfrm flipV="1">
            <a:off x="4554538" y="1409700"/>
            <a:ext cx="0" cy="4387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327" name="Text Box 47"/>
          <p:cNvSpPr txBox="1">
            <a:spLocks noChangeArrowheads="1"/>
          </p:cNvSpPr>
          <p:nvPr/>
        </p:nvSpPr>
        <p:spPr bwMode="auto">
          <a:xfrm>
            <a:off x="2906713" y="2657475"/>
            <a:ext cx="8159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l(r)</a:t>
            </a:r>
          </a:p>
        </p:txBody>
      </p:sp>
      <p:sp>
        <p:nvSpPr>
          <p:cNvPr id="993328" name="Text Box 48"/>
          <p:cNvSpPr txBox="1">
            <a:spLocks noChangeArrowheads="1"/>
          </p:cNvSpPr>
          <p:nvPr/>
        </p:nvSpPr>
        <p:spPr bwMode="auto">
          <a:xfrm>
            <a:off x="4551363" y="5607050"/>
            <a:ext cx="25844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Demanda de moeda para transações</a:t>
            </a:r>
          </a:p>
        </p:txBody>
      </p:sp>
      <p:sp>
        <p:nvSpPr>
          <p:cNvPr id="993329" name="Text Box 49"/>
          <p:cNvSpPr txBox="1">
            <a:spLocks noChangeArrowheads="1"/>
          </p:cNvSpPr>
          <p:nvPr/>
        </p:nvSpPr>
        <p:spPr bwMode="auto">
          <a:xfrm>
            <a:off x="4456113" y="5141913"/>
            <a:ext cx="519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FFCC00"/>
                </a:solidFill>
              </a:rPr>
              <a:t>b’</a:t>
            </a:r>
          </a:p>
        </p:txBody>
      </p:sp>
      <p:sp>
        <p:nvSpPr>
          <p:cNvPr id="993330" name="Text Box 50"/>
          <p:cNvSpPr txBox="1">
            <a:spLocks noChangeArrowheads="1"/>
          </p:cNvSpPr>
          <p:nvPr/>
        </p:nvSpPr>
        <p:spPr bwMode="auto">
          <a:xfrm>
            <a:off x="7126288" y="3578225"/>
            <a:ext cx="5270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993331" name="Text Box 51"/>
          <p:cNvSpPr txBox="1">
            <a:spLocks noChangeArrowheads="1"/>
          </p:cNvSpPr>
          <p:nvPr/>
        </p:nvSpPr>
        <p:spPr bwMode="auto">
          <a:xfrm>
            <a:off x="5213350" y="3487738"/>
            <a:ext cx="460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y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endParaRPr lang="pt-BR" altLang="pt-BR" sz="2000">
              <a:solidFill>
                <a:srgbClr val="99FF66"/>
              </a:solidFill>
            </a:endParaRPr>
          </a:p>
        </p:txBody>
      </p:sp>
      <p:sp>
        <p:nvSpPr>
          <p:cNvPr id="993332" name="Text Box 52"/>
          <p:cNvSpPr txBox="1">
            <a:spLocks noChangeArrowheads="1"/>
          </p:cNvSpPr>
          <p:nvPr/>
        </p:nvSpPr>
        <p:spPr bwMode="auto">
          <a:xfrm>
            <a:off x="6470650" y="3505200"/>
            <a:ext cx="460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y</a:t>
            </a:r>
            <a:r>
              <a:rPr lang="pt-BR" altLang="pt-BR" sz="2000" baseline="-25000">
                <a:solidFill>
                  <a:srgbClr val="FFCC00"/>
                </a:solidFill>
              </a:rPr>
              <a:t>1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993333" name="Text Box 53"/>
          <p:cNvSpPr txBox="1">
            <a:spLocks noChangeArrowheads="1"/>
          </p:cNvSpPr>
          <p:nvPr/>
        </p:nvSpPr>
        <p:spPr bwMode="auto">
          <a:xfrm>
            <a:off x="4249738" y="1935163"/>
            <a:ext cx="46037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r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endParaRPr lang="pt-BR" altLang="pt-BR" sz="2000">
              <a:solidFill>
                <a:srgbClr val="99FF66"/>
              </a:solidFill>
            </a:endParaRPr>
          </a:p>
        </p:txBody>
      </p:sp>
      <p:sp>
        <p:nvSpPr>
          <p:cNvPr id="993334" name="Text Box 54"/>
          <p:cNvSpPr txBox="1">
            <a:spLocks noChangeArrowheads="1"/>
          </p:cNvSpPr>
          <p:nvPr/>
        </p:nvSpPr>
        <p:spPr bwMode="auto">
          <a:xfrm>
            <a:off x="4251325" y="1370013"/>
            <a:ext cx="460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993336" name="Line 56"/>
          <p:cNvSpPr>
            <a:spLocks noChangeShapeType="1"/>
          </p:cNvSpPr>
          <p:nvPr/>
        </p:nvSpPr>
        <p:spPr bwMode="auto">
          <a:xfrm>
            <a:off x="4552950" y="3579813"/>
            <a:ext cx="2476500" cy="1789112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338" name="Text Box 58"/>
          <p:cNvSpPr txBox="1">
            <a:spLocks noChangeArrowheads="1"/>
          </p:cNvSpPr>
          <p:nvPr/>
        </p:nvSpPr>
        <p:spPr bwMode="auto">
          <a:xfrm>
            <a:off x="6832600" y="5194300"/>
            <a:ext cx="89852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K(y)</a:t>
            </a:r>
          </a:p>
        </p:txBody>
      </p:sp>
      <p:sp>
        <p:nvSpPr>
          <p:cNvPr id="993339" name="Freeform 59"/>
          <p:cNvSpPr>
            <a:spLocks/>
          </p:cNvSpPr>
          <p:nvPr/>
        </p:nvSpPr>
        <p:spPr bwMode="auto">
          <a:xfrm>
            <a:off x="3292475" y="1646238"/>
            <a:ext cx="974725" cy="1349375"/>
          </a:xfrm>
          <a:custGeom>
            <a:avLst/>
            <a:gdLst>
              <a:gd name="T0" fmla="*/ 2147483646 w 1810"/>
              <a:gd name="T1" fmla="*/ 0 h 1902"/>
              <a:gd name="T2" fmla="*/ 2147483646 w 1810"/>
              <a:gd name="T3" fmla="*/ 2147483646 h 1902"/>
              <a:gd name="T4" fmla="*/ 0 w 1810"/>
              <a:gd name="T5" fmla="*/ 2147483646 h 1902"/>
              <a:gd name="T6" fmla="*/ 0 60000 65536"/>
              <a:gd name="T7" fmla="*/ 0 60000 65536"/>
              <a:gd name="T8" fmla="*/ 0 60000 65536"/>
              <a:gd name="T9" fmla="*/ 0 w 1810"/>
              <a:gd name="T10" fmla="*/ 0 h 1902"/>
              <a:gd name="T11" fmla="*/ 1810 w 1810"/>
              <a:gd name="T12" fmla="*/ 1902 h 1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0" h="1902">
                <a:moveTo>
                  <a:pt x="1810" y="0"/>
                </a:moveTo>
                <a:cubicBezTo>
                  <a:pt x="1783" y="403"/>
                  <a:pt x="1756" y="806"/>
                  <a:pt x="1454" y="1123"/>
                </a:cubicBezTo>
                <a:cubicBezTo>
                  <a:pt x="1152" y="1440"/>
                  <a:pt x="576" y="1671"/>
                  <a:pt x="0" y="1902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341" name="Text Box 61"/>
          <p:cNvSpPr txBox="1">
            <a:spLocks noChangeArrowheads="1"/>
          </p:cNvSpPr>
          <p:nvPr/>
        </p:nvSpPr>
        <p:spPr bwMode="auto">
          <a:xfrm>
            <a:off x="5502275" y="2259013"/>
            <a:ext cx="37306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A</a:t>
            </a:r>
          </a:p>
        </p:txBody>
      </p:sp>
      <p:sp>
        <p:nvSpPr>
          <p:cNvPr id="993343" name="Text Box 63"/>
          <p:cNvSpPr txBox="1">
            <a:spLocks noChangeArrowheads="1"/>
          </p:cNvSpPr>
          <p:nvPr/>
        </p:nvSpPr>
        <p:spPr bwMode="auto">
          <a:xfrm>
            <a:off x="7150100" y="1682750"/>
            <a:ext cx="59372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M</a:t>
            </a:r>
            <a:r>
              <a:rPr lang="pt-BR" altLang="pt-BR" sz="2000" baseline="-25000">
                <a:solidFill>
                  <a:srgbClr val="FFCC00"/>
                </a:solidFill>
              </a:rPr>
              <a:t>0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993344" name="Text Box 64"/>
          <p:cNvSpPr txBox="1">
            <a:spLocks noChangeArrowheads="1"/>
          </p:cNvSpPr>
          <p:nvPr/>
        </p:nvSpPr>
        <p:spPr bwMode="auto">
          <a:xfrm>
            <a:off x="6721475" y="1908175"/>
            <a:ext cx="37306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B</a:t>
            </a:r>
          </a:p>
        </p:txBody>
      </p:sp>
      <p:sp>
        <p:nvSpPr>
          <p:cNvPr id="993348" name="Text Box 68"/>
          <p:cNvSpPr txBox="1">
            <a:spLocks noChangeArrowheads="1"/>
          </p:cNvSpPr>
          <p:nvPr/>
        </p:nvSpPr>
        <p:spPr bwMode="auto">
          <a:xfrm>
            <a:off x="4687888" y="2395538"/>
            <a:ext cx="460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L</a:t>
            </a:r>
            <a:r>
              <a:rPr lang="pt-BR" altLang="pt-BR" sz="2000" baseline="-25000">
                <a:solidFill>
                  <a:srgbClr val="FFCC00"/>
                </a:solidFill>
              </a:rPr>
              <a:t>0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993350" name="Text Box 70"/>
          <p:cNvSpPr txBox="1">
            <a:spLocks noChangeArrowheads="1"/>
          </p:cNvSpPr>
          <p:nvPr/>
        </p:nvSpPr>
        <p:spPr bwMode="auto">
          <a:xfrm>
            <a:off x="4249738" y="1593850"/>
            <a:ext cx="460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r</a:t>
            </a:r>
            <a:r>
              <a:rPr lang="pt-BR" altLang="pt-BR" sz="2000" baseline="-25000">
                <a:solidFill>
                  <a:srgbClr val="FFCC00"/>
                </a:solidFill>
              </a:rPr>
              <a:t>1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993357" name="Line 77"/>
          <p:cNvSpPr>
            <a:spLocks noChangeShapeType="1"/>
          </p:cNvSpPr>
          <p:nvPr/>
        </p:nvSpPr>
        <p:spPr bwMode="auto">
          <a:xfrm flipV="1">
            <a:off x="4933950" y="1841500"/>
            <a:ext cx="2259013" cy="65405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359" name="Line 79"/>
          <p:cNvSpPr>
            <a:spLocks noChangeShapeType="1"/>
          </p:cNvSpPr>
          <p:nvPr/>
        </p:nvSpPr>
        <p:spPr bwMode="auto">
          <a:xfrm>
            <a:off x="2192338" y="3579813"/>
            <a:ext cx="2359025" cy="1855787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361" name="Text Box 81"/>
          <p:cNvSpPr txBox="1">
            <a:spLocks noChangeArrowheads="1"/>
          </p:cNvSpPr>
          <p:nvPr/>
        </p:nvSpPr>
        <p:spPr bwMode="auto">
          <a:xfrm>
            <a:off x="4479925" y="4276725"/>
            <a:ext cx="4619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a’</a:t>
            </a:r>
          </a:p>
        </p:txBody>
      </p:sp>
      <p:sp>
        <p:nvSpPr>
          <p:cNvPr id="993366" name="Text Box 86"/>
          <p:cNvSpPr txBox="1">
            <a:spLocks noChangeArrowheads="1"/>
          </p:cNvSpPr>
          <p:nvPr/>
        </p:nvSpPr>
        <p:spPr bwMode="auto">
          <a:xfrm>
            <a:off x="247650" y="3554413"/>
            <a:ext cx="245268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>
                <a:solidFill>
                  <a:schemeClr val="tx1"/>
                </a:solidFill>
              </a:rPr>
              <a:t>Demanda de moeda para especulação</a:t>
            </a:r>
          </a:p>
        </p:txBody>
      </p:sp>
      <p:sp>
        <p:nvSpPr>
          <p:cNvPr id="993382" name="Text Box 102"/>
          <p:cNvSpPr txBox="1">
            <a:spLocks noChangeArrowheads="1"/>
          </p:cNvSpPr>
          <p:nvPr/>
        </p:nvSpPr>
        <p:spPr bwMode="auto">
          <a:xfrm>
            <a:off x="3903663" y="4238625"/>
            <a:ext cx="373062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A</a:t>
            </a:r>
          </a:p>
        </p:txBody>
      </p:sp>
      <p:sp>
        <p:nvSpPr>
          <p:cNvPr id="993384" name="Text Box 104"/>
          <p:cNvSpPr txBox="1">
            <a:spLocks noChangeArrowheads="1"/>
          </p:cNvSpPr>
          <p:nvPr/>
        </p:nvSpPr>
        <p:spPr bwMode="auto">
          <a:xfrm>
            <a:off x="3998913" y="5127625"/>
            <a:ext cx="373062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B</a:t>
            </a:r>
          </a:p>
        </p:txBody>
      </p:sp>
      <p:sp>
        <p:nvSpPr>
          <p:cNvPr id="993385" name="Line 105"/>
          <p:cNvSpPr>
            <a:spLocks noChangeShapeType="1"/>
          </p:cNvSpPr>
          <p:nvPr/>
        </p:nvSpPr>
        <p:spPr bwMode="auto">
          <a:xfrm>
            <a:off x="5562600" y="3581400"/>
            <a:ext cx="0" cy="723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386" name="Line 106"/>
          <p:cNvSpPr>
            <a:spLocks noChangeShapeType="1"/>
          </p:cNvSpPr>
          <p:nvPr/>
        </p:nvSpPr>
        <p:spPr bwMode="auto">
          <a:xfrm flipH="1">
            <a:off x="4152900" y="4305300"/>
            <a:ext cx="1409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388" name="Line 108"/>
          <p:cNvSpPr>
            <a:spLocks noChangeShapeType="1"/>
          </p:cNvSpPr>
          <p:nvPr/>
        </p:nvSpPr>
        <p:spPr bwMode="auto">
          <a:xfrm flipV="1">
            <a:off x="4152900" y="2311400"/>
            <a:ext cx="0" cy="1993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389" name="Line 109"/>
          <p:cNvSpPr>
            <a:spLocks noChangeShapeType="1"/>
          </p:cNvSpPr>
          <p:nvPr/>
        </p:nvSpPr>
        <p:spPr bwMode="auto">
          <a:xfrm>
            <a:off x="4543425" y="2311400"/>
            <a:ext cx="10191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390" name="Line 110"/>
          <p:cNvSpPr>
            <a:spLocks noChangeShapeType="1"/>
          </p:cNvSpPr>
          <p:nvPr/>
        </p:nvSpPr>
        <p:spPr bwMode="auto">
          <a:xfrm>
            <a:off x="5562600" y="2311400"/>
            <a:ext cx="0" cy="1270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391" name="Line 111"/>
          <p:cNvSpPr>
            <a:spLocks noChangeShapeType="1"/>
          </p:cNvSpPr>
          <p:nvPr/>
        </p:nvSpPr>
        <p:spPr bwMode="auto">
          <a:xfrm>
            <a:off x="6807200" y="3581400"/>
            <a:ext cx="0" cy="1612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392" name="Line 112"/>
          <p:cNvSpPr>
            <a:spLocks noChangeShapeType="1"/>
          </p:cNvSpPr>
          <p:nvPr/>
        </p:nvSpPr>
        <p:spPr bwMode="auto">
          <a:xfrm flipH="1">
            <a:off x="4241800" y="5194300"/>
            <a:ext cx="256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393" name="Line 113"/>
          <p:cNvSpPr>
            <a:spLocks noChangeShapeType="1"/>
          </p:cNvSpPr>
          <p:nvPr/>
        </p:nvSpPr>
        <p:spPr bwMode="auto">
          <a:xfrm flipV="1">
            <a:off x="4241800" y="1955800"/>
            <a:ext cx="0" cy="3238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394" name="Line 114"/>
          <p:cNvSpPr>
            <a:spLocks noChangeShapeType="1"/>
          </p:cNvSpPr>
          <p:nvPr/>
        </p:nvSpPr>
        <p:spPr bwMode="auto">
          <a:xfrm flipV="1">
            <a:off x="4546600" y="1949450"/>
            <a:ext cx="2247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395" name="Line 115"/>
          <p:cNvSpPr>
            <a:spLocks noChangeShapeType="1"/>
          </p:cNvSpPr>
          <p:nvPr/>
        </p:nvSpPr>
        <p:spPr bwMode="auto">
          <a:xfrm>
            <a:off x="6807200" y="1943100"/>
            <a:ext cx="0" cy="1638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405" name="Line 125"/>
          <p:cNvSpPr>
            <a:spLocks noChangeShapeType="1"/>
          </p:cNvSpPr>
          <p:nvPr/>
        </p:nvSpPr>
        <p:spPr bwMode="auto">
          <a:xfrm>
            <a:off x="4149725" y="231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406" name="Line 126"/>
          <p:cNvSpPr>
            <a:spLocks noChangeShapeType="1"/>
          </p:cNvSpPr>
          <p:nvPr/>
        </p:nvSpPr>
        <p:spPr bwMode="auto">
          <a:xfrm flipV="1">
            <a:off x="4248150" y="194945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7" name="CaixaDeTexto 46"/>
          <p:cNvSpPr txBox="1">
            <a:spLocks noChangeArrowheads="1"/>
          </p:cNvSpPr>
          <p:nvPr/>
        </p:nvSpPr>
        <p:spPr bwMode="auto">
          <a:xfrm>
            <a:off x="5410200" y="6248400"/>
            <a:ext cx="3683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500">
                <a:solidFill>
                  <a:schemeClr val="tx1"/>
                </a:solidFill>
              </a:rPr>
              <a:t>Observe que a dedução da curva LM é, agora, no sentido anti-horário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0B2F496A-77E7-E2AD-381E-0B01D990BF4D}"/>
                  </a:ext>
                </a:extLst>
              </p:cNvPr>
              <p:cNvSpPr txBox="1"/>
              <p:nvPr/>
            </p:nvSpPr>
            <p:spPr>
              <a:xfrm>
                <a:off x="1792288" y="2920519"/>
                <a:ext cx="949325" cy="6769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80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t-BR" sz="180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d>
                            <m:dPr>
                              <m:ctrlPr>
                                <a:rPr lang="pt-BR" sz="18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1800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80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e>
                                <m:sub>
                                  <m:r>
                                    <a:rPr lang="pt-BR" sz="180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pt-BR" sz="18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180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a:rPr lang="pt-BR" sz="180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18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0B2F496A-77E7-E2AD-381E-0B01D990BF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288" y="2920519"/>
                <a:ext cx="949325" cy="6769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67D64D05-5B76-FA3F-52A8-82ADB7BB98EB}"/>
                  </a:ext>
                </a:extLst>
              </p:cNvPr>
              <p:cNvSpPr txBox="1"/>
              <p:nvPr/>
            </p:nvSpPr>
            <p:spPr>
              <a:xfrm>
                <a:off x="2430464" y="2938514"/>
                <a:ext cx="1703388" cy="6769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800" i="1" smtClean="0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t-BR" sz="1800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d>
                            <m:dPr>
                              <m:ctrlPr>
                                <a:rPr lang="pt-BR" sz="1800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1800" i="1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80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e>
                                <m:sub>
                                  <m:r>
                                    <a:rPr lang="pt-BR" sz="1800" b="0" i="0" smtClean="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pt-BR" sz="1800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1800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a:rPr lang="pt-BR" sz="1800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1800" dirty="0"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67D64D05-5B76-FA3F-52A8-82ADB7BB9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0464" y="2938514"/>
                <a:ext cx="1703388" cy="6769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93A81E83-AAF5-B0CF-0A5F-4D58F86C91FA}"/>
                  </a:ext>
                </a:extLst>
              </p:cNvPr>
              <p:cNvSpPr txBox="1"/>
              <p:nvPr/>
            </p:nvSpPr>
            <p:spPr>
              <a:xfrm>
                <a:off x="-233026" y="5229876"/>
                <a:ext cx="4584030" cy="7934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  <m: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a:rPr lang="pt-BR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rd</m:t>
                          </m:r>
                          <m: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den>
                      </m:f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93A81E83-AAF5-B0CF-0A5F-4D58F86C9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3026" y="5229876"/>
                <a:ext cx="4584030" cy="7934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99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9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9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99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9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9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99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9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99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9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9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9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99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9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99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99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93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93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99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99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99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9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9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99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99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93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93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93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93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993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993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99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93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93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99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99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1000"/>
                                        <p:tgtEl>
                                          <p:spTgt spid="99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99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000"/>
                            </p:stCondLst>
                            <p:childTnLst>
                              <p:par>
                                <p:cTn id="1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993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500"/>
                            </p:stCondLst>
                            <p:childTnLst>
                              <p:par>
                                <p:cTn id="1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99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99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000"/>
                            </p:stCondLst>
                            <p:childTnLst>
                              <p:par>
                                <p:cTn id="1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99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500"/>
                            </p:stCondLst>
                            <p:childTnLst>
                              <p:par>
                                <p:cTn id="1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99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0"/>
                            </p:stCondLst>
                            <p:childTnLst>
                              <p:par>
                                <p:cTn id="1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993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993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500"/>
                            </p:stCondLst>
                            <p:childTnLst>
                              <p:par>
                                <p:cTn id="1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99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3" dur="1000"/>
                                        <p:tgtEl>
                                          <p:spTgt spid="99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293" grpId="0"/>
      <p:bldP spid="993309" grpId="0"/>
      <p:bldP spid="993327" grpId="0"/>
      <p:bldP spid="993328" grpId="0"/>
      <p:bldP spid="993329" grpId="0"/>
      <p:bldP spid="993330" grpId="0"/>
      <p:bldP spid="993331" grpId="0"/>
      <p:bldP spid="993332" grpId="0"/>
      <p:bldP spid="993333" grpId="0"/>
      <p:bldP spid="993334" grpId="0"/>
      <p:bldP spid="993338" grpId="0"/>
      <p:bldP spid="993341" grpId="0"/>
      <p:bldP spid="993343" grpId="0"/>
      <p:bldP spid="993344" grpId="0"/>
      <p:bldP spid="993348" grpId="0"/>
      <p:bldP spid="993350" grpId="0"/>
      <p:bldP spid="993361" grpId="0"/>
      <p:bldP spid="993366" grpId="0"/>
      <p:bldP spid="993382" grpId="0"/>
      <p:bldP spid="993384" grpId="0"/>
      <p:bldP spid="47" grpId="0"/>
      <p:bldP spid="3" grpId="0"/>
      <p:bldP spid="4" grpId="0"/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5632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783EA1-D0E1-4902-85F0-5FE562CB2A5E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53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998402" name="Text Box 2"/>
          <p:cNvSpPr txBox="1">
            <a:spLocks noChangeArrowheads="1"/>
          </p:cNvSpPr>
          <p:nvPr/>
        </p:nvSpPr>
        <p:spPr bwMode="auto">
          <a:xfrm>
            <a:off x="4598988" y="1970088"/>
            <a:ext cx="460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L</a:t>
            </a:r>
            <a:r>
              <a:rPr lang="pt-BR" altLang="pt-BR" sz="2000" baseline="-25000"/>
              <a:t>1</a:t>
            </a:r>
            <a:endParaRPr lang="pt-BR" altLang="pt-BR" sz="2000"/>
          </a:p>
        </p:txBody>
      </p:sp>
      <p:sp>
        <p:nvSpPr>
          <p:cNvPr id="56325" name="Line 3"/>
          <p:cNvSpPr>
            <a:spLocks noChangeShapeType="1"/>
          </p:cNvSpPr>
          <p:nvPr/>
        </p:nvSpPr>
        <p:spPr bwMode="auto">
          <a:xfrm>
            <a:off x="3175000" y="3568700"/>
            <a:ext cx="1371600" cy="1054100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2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2800"/>
              <a:t>14.1 As modificações causadas pelas novas definições das funções sobre as curvas IS, LM e de DA </a:t>
            </a:r>
          </a:p>
        </p:txBody>
      </p:sp>
      <p:sp>
        <p:nvSpPr>
          <p:cNvPr id="998405" name="Text Box 5"/>
          <p:cNvSpPr txBox="1">
            <a:spLocks noChangeArrowheads="1"/>
          </p:cNvSpPr>
          <p:nvPr/>
        </p:nvSpPr>
        <p:spPr bwMode="auto">
          <a:xfrm>
            <a:off x="207964" y="1407553"/>
            <a:ext cx="3890962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/>
              <a:t>Se o nível de preços se elevar</a:t>
            </a:r>
            <a:r>
              <a:rPr lang="pt-BR" altLang="pt-BR" sz="2400" dirty="0">
                <a:solidFill>
                  <a:schemeClr val="tx1"/>
                </a:solidFill>
              </a:rPr>
              <a:t> </a:t>
            </a:r>
            <a:r>
              <a:rPr lang="pt-BR" altLang="pt-BR" sz="2000" dirty="0"/>
              <a:t>P</a:t>
            </a:r>
            <a:r>
              <a:rPr lang="pt-BR" altLang="pt-BR" sz="2000" baseline="-25000" dirty="0"/>
              <a:t>1</a:t>
            </a:r>
            <a:r>
              <a:rPr lang="pt-BR" altLang="pt-BR" sz="2000" dirty="0"/>
              <a:t> &gt; P</a:t>
            </a:r>
            <a:r>
              <a:rPr lang="pt-BR" altLang="pt-BR" sz="2000" baseline="-25000" dirty="0"/>
              <a:t>0</a:t>
            </a:r>
            <a:r>
              <a:rPr lang="pt-BR" altLang="pt-BR" sz="2000" dirty="0"/>
              <a:t>. </a:t>
            </a:r>
          </a:p>
        </p:txBody>
      </p:sp>
      <p:sp>
        <p:nvSpPr>
          <p:cNvPr id="56328" name="Text Box 6"/>
          <p:cNvSpPr txBox="1">
            <a:spLocks noChangeArrowheads="1"/>
          </p:cNvSpPr>
          <p:nvPr/>
        </p:nvSpPr>
        <p:spPr bwMode="auto">
          <a:xfrm>
            <a:off x="1752600" y="6324600"/>
            <a:ext cx="5581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400"/>
              <a:t>Curva LM no modelo ampliado</a:t>
            </a:r>
          </a:p>
        </p:txBody>
      </p:sp>
      <p:sp>
        <p:nvSpPr>
          <p:cNvPr id="56329" name="Line 7"/>
          <p:cNvSpPr>
            <a:spLocks noChangeShapeType="1"/>
          </p:cNvSpPr>
          <p:nvPr/>
        </p:nvSpPr>
        <p:spPr bwMode="auto">
          <a:xfrm>
            <a:off x="1493838" y="3586163"/>
            <a:ext cx="596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30" name="Line 8"/>
          <p:cNvSpPr>
            <a:spLocks noChangeShapeType="1"/>
          </p:cNvSpPr>
          <p:nvPr/>
        </p:nvSpPr>
        <p:spPr bwMode="auto">
          <a:xfrm flipV="1">
            <a:off x="4554538" y="1409700"/>
            <a:ext cx="0" cy="4387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31" name="Text Box 9"/>
          <p:cNvSpPr txBox="1">
            <a:spLocks noChangeArrowheads="1"/>
          </p:cNvSpPr>
          <p:nvPr/>
        </p:nvSpPr>
        <p:spPr bwMode="auto">
          <a:xfrm>
            <a:off x="2906713" y="2657475"/>
            <a:ext cx="8159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l(r)</a:t>
            </a:r>
          </a:p>
        </p:txBody>
      </p:sp>
      <p:sp>
        <p:nvSpPr>
          <p:cNvPr id="56332" name="Text Box 10"/>
          <p:cNvSpPr txBox="1">
            <a:spLocks noChangeArrowheads="1"/>
          </p:cNvSpPr>
          <p:nvPr/>
        </p:nvSpPr>
        <p:spPr bwMode="auto">
          <a:xfrm>
            <a:off x="4551363" y="5607050"/>
            <a:ext cx="25844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Demanda de moeda para transações</a:t>
            </a:r>
          </a:p>
        </p:txBody>
      </p:sp>
      <p:sp>
        <p:nvSpPr>
          <p:cNvPr id="56333" name="Text Box 11"/>
          <p:cNvSpPr txBox="1">
            <a:spLocks noChangeArrowheads="1"/>
          </p:cNvSpPr>
          <p:nvPr/>
        </p:nvSpPr>
        <p:spPr bwMode="auto">
          <a:xfrm>
            <a:off x="4456113" y="5141913"/>
            <a:ext cx="519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FFCC00"/>
                </a:solidFill>
              </a:rPr>
              <a:t>b’</a:t>
            </a:r>
          </a:p>
        </p:txBody>
      </p:sp>
      <p:sp>
        <p:nvSpPr>
          <p:cNvPr id="56334" name="Text Box 12"/>
          <p:cNvSpPr txBox="1">
            <a:spLocks noChangeArrowheads="1"/>
          </p:cNvSpPr>
          <p:nvPr/>
        </p:nvSpPr>
        <p:spPr bwMode="auto">
          <a:xfrm>
            <a:off x="7126288" y="3578225"/>
            <a:ext cx="5270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56335" name="Text Box 13"/>
          <p:cNvSpPr txBox="1">
            <a:spLocks noChangeArrowheads="1"/>
          </p:cNvSpPr>
          <p:nvPr/>
        </p:nvSpPr>
        <p:spPr bwMode="auto">
          <a:xfrm>
            <a:off x="5213350" y="3487738"/>
            <a:ext cx="460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y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endParaRPr lang="pt-BR" altLang="pt-BR" sz="2000">
              <a:solidFill>
                <a:srgbClr val="99FF66"/>
              </a:solidFill>
            </a:endParaRPr>
          </a:p>
        </p:txBody>
      </p:sp>
      <p:sp>
        <p:nvSpPr>
          <p:cNvPr id="56336" name="Text Box 14"/>
          <p:cNvSpPr txBox="1">
            <a:spLocks noChangeArrowheads="1"/>
          </p:cNvSpPr>
          <p:nvPr/>
        </p:nvSpPr>
        <p:spPr bwMode="auto">
          <a:xfrm>
            <a:off x="6470650" y="3505200"/>
            <a:ext cx="460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y</a:t>
            </a:r>
            <a:r>
              <a:rPr lang="pt-BR" altLang="pt-BR" sz="2000" baseline="-25000">
                <a:solidFill>
                  <a:srgbClr val="FFCC00"/>
                </a:solidFill>
              </a:rPr>
              <a:t>1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56337" name="Text Box 15"/>
          <p:cNvSpPr txBox="1">
            <a:spLocks noChangeArrowheads="1"/>
          </p:cNvSpPr>
          <p:nvPr/>
        </p:nvSpPr>
        <p:spPr bwMode="auto">
          <a:xfrm>
            <a:off x="4249738" y="1935163"/>
            <a:ext cx="46037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r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endParaRPr lang="pt-BR" altLang="pt-BR" sz="2000">
              <a:solidFill>
                <a:srgbClr val="99FF66"/>
              </a:solidFill>
            </a:endParaRPr>
          </a:p>
        </p:txBody>
      </p:sp>
      <p:sp>
        <p:nvSpPr>
          <p:cNvPr id="56338" name="Text Box 16"/>
          <p:cNvSpPr txBox="1">
            <a:spLocks noChangeArrowheads="1"/>
          </p:cNvSpPr>
          <p:nvPr/>
        </p:nvSpPr>
        <p:spPr bwMode="auto">
          <a:xfrm>
            <a:off x="4251325" y="1370013"/>
            <a:ext cx="460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56339" name="Line 17"/>
          <p:cNvSpPr>
            <a:spLocks noChangeShapeType="1"/>
          </p:cNvSpPr>
          <p:nvPr/>
        </p:nvSpPr>
        <p:spPr bwMode="auto">
          <a:xfrm>
            <a:off x="4552950" y="3579813"/>
            <a:ext cx="2476500" cy="1789112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8418" name="Line 18"/>
          <p:cNvSpPr>
            <a:spLocks noChangeShapeType="1"/>
          </p:cNvSpPr>
          <p:nvPr/>
        </p:nvSpPr>
        <p:spPr bwMode="auto">
          <a:xfrm flipV="1">
            <a:off x="4864100" y="1770063"/>
            <a:ext cx="2159000" cy="59531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41" name="Text Box 19"/>
          <p:cNvSpPr txBox="1">
            <a:spLocks noChangeArrowheads="1"/>
          </p:cNvSpPr>
          <p:nvPr/>
        </p:nvSpPr>
        <p:spPr bwMode="auto">
          <a:xfrm>
            <a:off x="6832600" y="5194300"/>
            <a:ext cx="89852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K(y)</a:t>
            </a:r>
          </a:p>
        </p:txBody>
      </p:sp>
      <p:sp>
        <p:nvSpPr>
          <p:cNvPr id="56342" name="Freeform 20"/>
          <p:cNvSpPr>
            <a:spLocks/>
          </p:cNvSpPr>
          <p:nvPr/>
        </p:nvSpPr>
        <p:spPr bwMode="auto">
          <a:xfrm>
            <a:off x="3292475" y="1646238"/>
            <a:ext cx="974725" cy="1349375"/>
          </a:xfrm>
          <a:custGeom>
            <a:avLst/>
            <a:gdLst>
              <a:gd name="T0" fmla="*/ 2147483646 w 1810"/>
              <a:gd name="T1" fmla="*/ 0 h 1902"/>
              <a:gd name="T2" fmla="*/ 2147483646 w 1810"/>
              <a:gd name="T3" fmla="*/ 2147483646 h 1902"/>
              <a:gd name="T4" fmla="*/ 0 w 1810"/>
              <a:gd name="T5" fmla="*/ 2147483646 h 1902"/>
              <a:gd name="T6" fmla="*/ 0 60000 65536"/>
              <a:gd name="T7" fmla="*/ 0 60000 65536"/>
              <a:gd name="T8" fmla="*/ 0 60000 65536"/>
              <a:gd name="T9" fmla="*/ 0 w 1810"/>
              <a:gd name="T10" fmla="*/ 0 h 1902"/>
              <a:gd name="T11" fmla="*/ 1810 w 1810"/>
              <a:gd name="T12" fmla="*/ 1902 h 1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0" h="1902">
                <a:moveTo>
                  <a:pt x="1810" y="0"/>
                </a:moveTo>
                <a:cubicBezTo>
                  <a:pt x="1783" y="403"/>
                  <a:pt x="1756" y="806"/>
                  <a:pt x="1454" y="1123"/>
                </a:cubicBezTo>
                <a:cubicBezTo>
                  <a:pt x="1152" y="1440"/>
                  <a:pt x="576" y="1671"/>
                  <a:pt x="0" y="1902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8421" name="Text Box 21"/>
          <p:cNvSpPr txBox="1">
            <a:spLocks noChangeArrowheads="1"/>
          </p:cNvSpPr>
          <p:nvPr/>
        </p:nvSpPr>
        <p:spPr bwMode="auto">
          <a:xfrm>
            <a:off x="3859213" y="3765550"/>
            <a:ext cx="373062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56344" name="Text Box 22"/>
          <p:cNvSpPr txBox="1">
            <a:spLocks noChangeArrowheads="1"/>
          </p:cNvSpPr>
          <p:nvPr/>
        </p:nvSpPr>
        <p:spPr bwMode="auto">
          <a:xfrm>
            <a:off x="5502275" y="2259013"/>
            <a:ext cx="37306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A</a:t>
            </a:r>
          </a:p>
        </p:txBody>
      </p:sp>
      <p:sp>
        <p:nvSpPr>
          <p:cNvPr id="56345" name="Text Box 23"/>
          <p:cNvSpPr txBox="1">
            <a:spLocks noChangeArrowheads="1"/>
          </p:cNvSpPr>
          <p:nvPr/>
        </p:nvSpPr>
        <p:spPr bwMode="auto">
          <a:xfrm>
            <a:off x="7150100" y="1682750"/>
            <a:ext cx="59372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M</a:t>
            </a:r>
            <a:r>
              <a:rPr lang="pt-BR" altLang="pt-BR" sz="2000" baseline="-25000">
                <a:solidFill>
                  <a:srgbClr val="FFCC00"/>
                </a:solidFill>
              </a:rPr>
              <a:t>0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56346" name="Text Box 24"/>
          <p:cNvSpPr txBox="1">
            <a:spLocks noChangeArrowheads="1"/>
          </p:cNvSpPr>
          <p:nvPr/>
        </p:nvSpPr>
        <p:spPr bwMode="auto">
          <a:xfrm>
            <a:off x="6721475" y="1908175"/>
            <a:ext cx="37306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B</a:t>
            </a:r>
          </a:p>
        </p:txBody>
      </p:sp>
      <p:sp>
        <p:nvSpPr>
          <p:cNvPr id="998425" name="Text Box 25"/>
          <p:cNvSpPr txBox="1">
            <a:spLocks noChangeArrowheads="1"/>
          </p:cNvSpPr>
          <p:nvPr/>
        </p:nvSpPr>
        <p:spPr bwMode="auto">
          <a:xfrm>
            <a:off x="4527550" y="4799013"/>
            <a:ext cx="37306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d</a:t>
            </a:r>
          </a:p>
        </p:txBody>
      </p:sp>
      <p:sp>
        <p:nvSpPr>
          <p:cNvPr id="998426" name="Text Box 26"/>
          <p:cNvSpPr txBox="1">
            <a:spLocks noChangeArrowheads="1"/>
          </p:cNvSpPr>
          <p:nvPr/>
        </p:nvSpPr>
        <p:spPr bwMode="auto">
          <a:xfrm>
            <a:off x="4865688" y="1978025"/>
            <a:ext cx="373062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998427" name="Text Box 27"/>
          <p:cNvSpPr txBox="1">
            <a:spLocks noChangeArrowheads="1"/>
          </p:cNvSpPr>
          <p:nvPr/>
        </p:nvSpPr>
        <p:spPr bwMode="auto">
          <a:xfrm>
            <a:off x="4505325" y="3790950"/>
            <a:ext cx="37306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56350" name="Text Box 28"/>
          <p:cNvSpPr txBox="1">
            <a:spLocks noChangeArrowheads="1"/>
          </p:cNvSpPr>
          <p:nvPr/>
        </p:nvSpPr>
        <p:spPr bwMode="auto">
          <a:xfrm>
            <a:off x="4687888" y="2395538"/>
            <a:ext cx="460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L</a:t>
            </a:r>
            <a:r>
              <a:rPr lang="pt-BR" altLang="pt-BR" sz="2000" baseline="-25000">
                <a:solidFill>
                  <a:srgbClr val="FFCC00"/>
                </a:solidFill>
              </a:rPr>
              <a:t>0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998429" name="Text Box 29"/>
          <p:cNvSpPr txBox="1">
            <a:spLocks noChangeArrowheads="1"/>
          </p:cNvSpPr>
          <p:nvPr/>
        </p:nvSpPr>
        <p:spPr bwMode="auto">
          <a:xfrm>
            <a:off x="6921500" y="1374775"/>
            <a:ext cx="555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M</a:t>
            </a:r>
            <a:r>
              <a:rPr lang="pt-BR" altLang="pt-BR" sz="2000" baseline="-25000"/>
              <a:t>1</a:t>
            </a:r>
            <a:endParaRPr lang="pt-BR" altLang="pt-BR" sz="2000"/>
          </a:p>
        </p:txBody>
      </p:sp>
      <p:sp>
        <p:nvSpPr>
          <p:cNvPr id="56352" name="Text Box 30"/>
          <p:cNvSpPr txBox="1">
            <a:spLocks noChangeArrowheads="1"/>
          </p:cNvSpPr>
          <p:nvPr/>
        </p:nvSpPr>
        <p:spPr bwMode="auto">
          <a:xfrm>
            <a:off x="4249738" y="1593850"/>
            <a:ext cx="460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r</a:t>
            </a:r>
            <a:r>
              <a:rPr lang="pt-BR" altLang="pt-BR" sz="2000" baseline="-25000">
                <a:solidFill>
                  <a:srgbClr val="FFCC00"/>
                </a:solidFill>
              </a:rPr>
              <a:t>1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998431" name="Text Box 31"/>
          <p:cNvSpPr txBox="1">
            <a:spLocks noChangeArrowheads="1"/>
          </p:cNvSpPr>
          <p:nvPr/>
        </p:nvSpPr>
        <p:spPr bwMode="auto">
          <a:xfrm>
            <a:off x="6140450" y="1555750"/>
            <a:ext cx="37306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D</a:t>
            </a:r>
          </a:p>
        </p:txBody>
      </p:sp>
      <p:sp>
        <p:nvSpPr>
          <p:cNvPr id="998432" name="Line 32"/>
          <p:cNvSpPr>
            <a:spLocks noChangeShapeType="1"/>
          </p:cNvSpPr>
          <p:nvPr/>
        </p:nvSpPr>
        <p:spPr bwMode="auto">
          <a:xfrm>
            <a:off x="3752850" y="3579813"/>
            <a:ext cx="798513" cy="61753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55" name="Line 33"/>
          <p:cNvSpPr>
            <a:spLocks noChangeShapeType="1"/>
          </p:cNvSpPr>
          <p:nvPr/>
        </p:nvSpPr>
        <p:spPr bwMode="auto">
          <a:xfrm flipV="1">
            <a:off x="4933950" y="1841500"/>
            <a:ext cx="2259013" cy="65405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8434" name="Line 34"/>
          <p:cNvSpPr>
            <a:spLocks noChangeShapeType="1"/>
          </p:cNvSpPr>
          <p:nvPr/>
        </p:nvSpPr>
        <p:spPr bwMode="auto">
          <a:xfrm>
            <a:off x="2670175" y="3592513"/>
            <a:ext cx="1876425" cy="15049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57" name="Line 35"/>
          <p:cNvSpPr>
            <a:spLocks noChangeShapeType="1"/>
          </p:cNvSpPr>
          <p:nvPr/>
        </p:nvSpPr>
        <p:spPr bwMode="auto">
          <a:xfrm>
            <a:off x="2192338" y="3579813"/>
            <a:ext cx="2359025" cy="1855787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58" name="Text Box 36"/>
          <p:cNvSpPr txBox="1">
            <a:spLocks noChangeArrowheads="1"/>
          </p:cNvSpPr>
          <p:nvPr/>
        </p:nvSpPr>
        <p:spPr bwMode="auto">
          <a:xfrm>
            <a:off x="4479925" y="4276725"/>
            <a:ext cx="4619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a’</a:t>
            </a:r>
          </a:p>
        </p:txBody>
      </p:sp>
      <p:sp>
        <p:nvSpPr>
          <p:cNvPr id="998437" name="Text Box 37"/>
          <p:cNvSpPr txBox="1">
            <a:spLocks noChangeArrowheads="1"/>
          </p:cNvSpPr>
          <p:nvPr/>
        </p:nvSpPr>
        <p:spPr bwMode="auto">
          <a:xfrm>
            <a:off x="4730750" y="3470275"/>
            <a:ext cx="460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2"/>
                </a:solidFill>
              </a:rPr>
              <a:t>y</a:t>
            </a:r>
            <a:r>
              <a:rPr lang="pt-BR" altLang="pt-BR" sz="2000" baseline="-25000">
                <a:solidFill>
                  <a:schemeClr val="tx2"/>
                </a:solidFill>
              </a:rPr>
              <a:t>2</a:t>
            </a:r>
            <a:endParaRPr lang="pt-BR" altLang="pt-BR" sz="2000">
              <a:solidFill>
                <a:schemeClr val="tx2"/>
              </a:solidFill>
            </a:endParaRPr>
          </a:p>
        </p:txBody>
      </p:sp>
      <p:sp>
        <p:nvSpPr>
          <p:cNvPr id="998438" name="Text Box 38"/>
          <p:cNvSpPr txBox="1">
            <a:spLocks noChangeArrowheads="1"/>
          </p:cNvSpPr>
          <p:nvPr/>
        </p:nvSpPr>
        <p:spPr bwMode="auto">
          <a:xfrm>
            <a:off x="5997575" y="3503613"/>
            <a:ext cx="460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y</a:t>
            </a:r>
            <a:r>
              <a:rPr lang="pt-BR" altLang="pt-BR" sz="2000" baseline="-25000"/>
              <a:t>3</a:t>
            </a:r>
            <a:endParaRPr lang="pt-BR" altLang="pt-BR" sz="2000"/>
          </a:p>
        </p:txBody>
      </p:sp>
      <p:sp>
        <p:nvSpPr>
          <p:cNvPr id="56361" name="Text Box 39"/>
          <p:cNvSpPr txBox="1">
            <a:spLocks noChangeArrowheads="1"/>
          </p:cNvSpPr>
          <p:nvPr/>
        </p:nvSpPr>
        <p:spPr bwMode="auto">
          <a:xfrm>
            <a:off x="247650" y="3554413"/>
            <a:ext cx="245268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Demanda de moeda para especulação</a:t>
            </a:r>
          </a:p>
        </p:txBody>
      </p:sp>
      <p:sp>
        <p:nvSpPr>
          <p:cNvPr id="56367" name="Text Box 45"/>
          <p:cNvSpPr txBox="1">
            <a:spLocks noChangeArrowheads="1"/>
          </p:cNvSpPr>
          <p:nvPr/>
        </p:nvSpPr>
        <p:spPr bwMode="auto">
          <a:xfrm>
            <a:off x="3903663" y="4238625"/>
            <a:ext cx="373062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A</a:t>
            </a:r>
          </a:p>
        </p:txBody>
      </p:sp>
      <p:sp>
        <p:nvSpPr>
          <p:cNvPr id="998446" name="Text Box 46"/>
          <p:cNvSpPr txBox="1">
            <a:spLocks noChangeArrowheads="1"/>
          </p:cNvSpPr>
          <p:nvPr/>
        </p:nvSpPr>
        <p:spPr bwMode="auto">
          <a:xfrm>
            <a:off x="3957638" y="4743450"/>
            <a:ext cx="373062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D</a:t>
            </a:r>
          </a:p>
        </p:txBody>
      </p:sp>
      <p:sp>
        <p:nvSpPr>
          <p:cNvPr id="56369" name="Text Box 47"/>
          <p:cNvSpPr txBox="1">
            <a:spLocks noChangeArrowheads="1"/>
          </p:cNvSpPr>
          <p:nvPr/>
        </p:nvSpPr>
        <p:spPr bwMode="auto">
          <a:xfrm>
            <a:off x="3998913" y="5127625"/>
            <a:ext cx="373062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B</a:t>
            </a:r>
          </a:p>
        </p:txBody>
      </p:sp>
      <p:sp>
        <p:nvSpPr>
          <p:cNvPr id="56370" name="Line 48"/>
          <p:cNvSpPr>
            <a:spLocks noChangeShapeType="1"/>
          </p:cNvSpPr>
          <p:nvPr/>
        </p:nvSpPr>
        <p:spPr bwMode="auto">
          <a:xfrm>
            <a:off x="5562600" y="3581400"/>
            <a:ext cx="0" cy="723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71" name="Line 49"/>
          <p:cNvSpPr>
            <a:spLocks noChangeShapeType="1"/>
          </p:cNvSpPr>
          <p:nvPr/>
        </p:nvSpPr>
        <p:spPr bwMode="auto">
          <a:xfrm flipH="1">
            <a:off x="4152900" y="4305300"/>
            <a:ext cx="1409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72" name="Line 50"/>
          <p:cNvSpPr>
            <a:spLocks noChangeShapeType="1"/>
          </p:cNvSpPr>
          <p:nvPr/>
        </p:nvSpPr>
        <p:spPr bwMode="auto">
          <a:xfrm flipV="1">
            <a:off x="4152900" y="2311400"/>
            <a:ext cx="0" cy="1993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73" name="Line 51"/>
          <p:cNvSpPr>
            <a:spLocks noChangeShapeType="1"/>
          </p:cNvSpPr>
          <p:nvPr/>
        </p:nvSpPr>
        <p:spPr bwMode="auto">
          <a:xfrm>
            <a:off x="4543425" y="2311400"/>
            <a:ext cx="10191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74" name="Line 52"/>
          <p:cNvSpPr>
            <a:spLocks noChangeShapeType="1"/>
          </p:cNvSpPr>
          <p:nvPr/>
        </p:nvSpPr>
        <p:spPr bwMode="auto">
          <a:xfrm>
            <a:off x="5562600" y="2311400"/>
            <a:ext cx="0" cy="1270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75" name="Line 53"/>
          <p:cNvSpPr>
            <a:spLocks noChangeShapeType="1"/>
          </p:cNvSpPr>
          <p:nvPr/>
        </p:nvSpPr>
        <p:spPr bwMode="auto">
          <a:xfrm>
            <a:off x="6807200" y="3581400"/>
            <a:ext cx="0" cy="1612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76" name="Line 54"/>
          <p:cNvSpPr>
            <a:spLocks noChangeShapeType="1"/>
          </p:cNvSpPr>
          <p:nvPr/>
        </p:nvSpPr>
        <p:spPr bwMode="auto">
          <a:xfrm flipH="1">
            <a:off x="4241800" y="5194300"/>
            <a:ext cx="256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77" name="Line 55"/>
          <p:cNvSpPr>
            <a:spLocks noChangeShapeType="1"/>
          </p:cNvSpPr>
          <p:nvPr/>
        </p:nvSpPr>
        <p:spPr bwMode="auto">
          <a:xfrm flipV="1">
            <a:off x="4241800" y="1955800"/>
            <a:ext cx="0" cy="3238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78" name="Line 56"/>
          <p:cNvSpPr>
            <a:spLocks noChangeShapeType="1"/>
          </p:cNvSpPr>
          <p:nvPr/>
        </p:nvSpPr>
        <p:spPr bwMode="auto">
          <a:xfrm flipV="1">
            <a:off x="4546600" y="1949450"/>
            <a:ext cx="2247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79" name="Line 57"/>
          <p:cNvSpPr>
            <a:spLocks noChangeShapeType="1"/>
          </p:cNvSpPr>
          <p:nvPr/>
        </p:nvSpPr>
        <p:spPr bwMode="auto">
          <a:xfrm>
            <a:off x="6807200" y="1943100"/>
            <a:ext cx="0" cy="1638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8458" name="Line 58"/>
          <p:cNvSpPr>
            <a:spLocks noChangeShapeType="1"/>
          </p:cNvSpPr>
          <p:nvPr/>
        </p:nvSpPr>
        <p:spPr bwMode="auto">
          <a:xfrm flipH="1">
            <a:off x="5029200" y="3581400"/>
            <a:ext cx="12700" cy="33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8459" name="Line 59"/>
          <p:cNvSpPr>
            <a:spLocks noChangeShapeType="1"/>
          </p:cNvSpPr>
          <p:nvPr/>
        </p:nvSpPr>
        <p:spPr bwMode="auto">
          <a:xfrm flipH="1">
            <a:off x="4152900" y="3911600"/>
            <a:ext cx="876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8460" name="Line 60"/>
          <p:cNvSpPr>
            <a:spLocks noChangeShapeType="1"/>
          </p:cNvSpPr>
          <p:nvPr/>
        </p:nvSpPr>
        <p:spPr bwMode="auto">
          <a:xfrm flipV="1">
            <a:off x="5029200" y="2311400"/>
            <a:ext cx="0" cy="1257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8461" name="Line 61"/>
          <p:cNvSpPr>
            <a:spLocks noChangeShapeType="1"/>
          </p:cNvSpPr>
          <p:nvPr/>
        </p:nvSpPr>
        <p:spPr bwMode="auto">
          <a:xfrm>
            <a:off x="6324600" y="3568700"/>
            <a:ext cx="0" cy="1270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8462" name="Line 62"/>
          <p:cNvSpPr>
            <a:spLocks noChangeShapeType="1"/>
          </p:cNvSpPr>
          <p:nvPr/>
        </p:nvSpPr>
        <p:spPr bwMode="auto">
          <a:xfrm flipH="1">
            <a:off x="4241800" y="4851400"/>
            <a:ext cx="2082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8463" name="Line 63"/>
          <p:cNvSpPr>
            <a:spLocks noChangeShapeType="1"/>
          </p:cNvSpPr>
          <p:nvPr/>
        </p:nvSpPr>
        <p:spPr bwMode="auto">
          <a:xfrm flipV="1">
            <a:off x="6324600" y="1943100"/>
            <a:ext cx="0" cy="1638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86" name="Line 64"/>
          <p:cNvSpPr>
            <a:spLocks noChangeShapeType="1"/>
          </p:cNvSpPr>
          <p:nvPr/>
        </p:nvSpPr>
        <p:spPr bwMode="auto">
          <a:xfrm>
            <a:off x="4149725" y="231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87" name="Line 65"/>
          <p:cNvSpPr>
            <a:spLocks noChangeShapeType="1"/>
          </p:cNvSpPr>
          <p:nvPr/>
        </p:nvSpPr>
        <p:spPr bwMode="auto">
          <a:xfrm flipV="1">
            <a:off x="4248150" y="194945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8466" name="Rectangle 66"/>
          <p:cNvSpPr>
            <a:spLocks noChangeArrowheads="1"/>
          </p:cNvSpPr>
          <p:nvPr/>
        </p:nvSpPr>
        <p:spPr bwMode="auto">
          <a:xfrm>
            <a:off x="7573963" y="1566863"/>
            <a:ext cx="147478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>
                <a:solidFill>
                  <a:srgbClr val="CCFFFF"/>
                </a:solidFill>
              </a:rPr>
              <a:t>Uma elevação no nível de preços desloca a curva LM para a esquerda e para cima.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00365017-255D-E370-7F01-F264AD5D9281}"/>
                  </a:ext>
                </a:extLst>
              </p:cNvPr>
              <p:cNvSpPr txBox="1"/>
              <p:nvPr/>
            </p:nvSpPr>
            <p:spPr>
              <a:xfrm>
                <a:off x="2936874" y="2965128"/>
                <a:ext cx="733427" cy="6120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600" i="1" smtClean="0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t-BR" sz="1600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d>
                            <m:dPr>
                              <m:ctrlPr>
                                <a:rPr lang="pt-BR" sz="1600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1600" i="1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60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e>
                                <m:sub>
                                  <m:r>
                                    <a:rPr lang="pt-BR" sz="1600" b="0" i="0" smtClean="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pt-BR" sz="1600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1600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a:rPr lang="pt-BR" sz="1600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1600" dirty="0"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00365017-255D-E370-7F01-F264AD5D9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874" y="2965128"/>
                <a:ext cx="733427" cy="6120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D2DAF734-AECC-5A97-55F8-7ADC7671DD0A}"/>
                  </a:ext>
                </a:extLst>
              </p:cNvPr>
              <p:cNvSpPr txBox="1"/>
              <p:nvPr/>
            </p:nvSpPr>
            <p:spPr>
              <a:xfrm>
                <a:off x="3500438" y="2996534"/>
                <a:ext cx="574676" cy="6104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t-B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d>
                            <m:dPr>
                              <m:ctrlPr>
                                <a:rPr lang="pt-B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e>
                                <m:sub>
                                  <m:r>
                                    <a:rPr lang="pt-BR" sz="16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pt-B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1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a:rPr lang="pt-BR" sz="1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D2DAF734-AECC-5A97-55F8-7ADC7671DD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438" y="2996534"/>
                <a:ext cx="574676" cy="610488"/>
              </a:xfrm>
              <a:prstGeom prst="rect">
                <a:avLst/>
              </a:prstGeom>
              <a:blipFill>
                <a:blip r:embed="rId3"/>
                <a:stretch>
                  <a:fillRect r="-63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2AFE0E43-8C81-6AC9-D6AB-370F8F7D8ECC}"/>
                  </a:ext>
                </a:extLst>
              </p:cNvPr>
              <p:cNvSpPr txBox="1"/>
              <p:nvPr/>
            </p:nvSpPr>
            <p:spPr>
              <a:xfrm>
                <a:off x="2235951" y="2972174"/>
                <a:ext cx="937462" cy="6120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t-BR" sz="16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d>
                            <m:dPr>
                              <m:ctrlPr>
                                <a:rPr lang="pt-BR" sz="16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16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60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e>
                                <m:sub>
                                  <m:r>
                                    <a:rPr lang="pt-BR" sz="1600" b="0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pt-BR" sz="16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160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a:rPr lang="pt-BR" sz="16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16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2AFE0E43-8C81-6AC9-D6AB-370F8F7D8E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951" y="2972174"/>
                <a:ext cx="937462" cy="6120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B1C61F53-F396-18FB-F933-8A17A8BBCB7E}"/>
                  </a:ext>
                </a:extLst>
              </p:cNvPr>
              <p:cNvSpPr txBox="1"/>
              <p:nvPr/>
            </p:nvSpPr>
            <p:spPr>
              <a:xfrm>
                <a:off x="1750220" y="2936829"/>
                <a:ext cx="657225" cy="6120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60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t-BR" sz="160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d>
                            <m:dPr>
                              <m:ctrlPr>
                                <a:rPr lang="pt-BR" sz="16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1600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60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e>
                                <m:sub>
                                  <m:r>
                                    <a:rPr lang="pt-BR" sz="1600" b="0" i="0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pt-BR" sz="16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160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a:rPr lang="pt-BR" sz="160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16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B1C61F53-F396-18FB-F933-8A17A8BBC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0220" y="2936829"/>
                <a:ext cx="657225" cy="6120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68C2AE52-3EE3-F8FA-B780-0FC3BD3C0727}"/>
                  </a:ext>
                </a:extLst>
              </p:cNvPr>
              <p:cNvSpPr txBox="1"/>
              <p:nvPr/>
            </p:nvSpPr>
            <p:spPr>
              <a:xfrm>
                <a:off x="-233026" y="5229876"/>
                <a:ext cx="4584030" cy="7934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  <m: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a:rPr lang="pt-BR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rd</m:t>
                          </m:r>
                          <m: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den>
                      </m:f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68C2AE52-3EE3-F8FA-B780-0FC3BD3C07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3026" y="5229876"/>
                <a:ext cx="4584030" cy="7934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8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8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998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8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98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9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98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9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9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9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9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98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98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99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9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9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9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9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9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9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9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99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98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98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998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998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99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99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98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98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8402" grpId="0"/>
      <p:bldP spid="998405" grpId="0"/>
      <p:bldP spid="998421" grpId="0"/>
      <p:bldP spid="998425" grpId="0"/>
      <p:bldP spid="998426" grpId="0"/>
      <p:bldP spid="998427" grpId="0"/>
      <p:bldP spid="998429" grpId="0"/>
      <p:bldP spid="998431" grpId="0"/>
      <p:bldP spid="998437" grpId="0"/>
      <p:bldP spid="998438" grpId="0"/>
      <p:bldP spid="998446" grpId="0"/>
      <p:bldP spid="998466" grpId="0"/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5734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6A2322-4DB6-4213-9980-3A13E11DDABF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54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998402" name="Text Box 2"/>
          <p:cNvSpPr txBox="1">
            <a:spLocks noChangeArrowheads="1"/>
          </p:cNvSpPr>
          <p:nvPr/>
        </p:nvSpPr>
        <p:spPr bwMode="auto">
          <a:xfrm>
            <a:off x="4598988" y="1970088"/>
            <a:ext cx="460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L</a:t>
            </a:r>
            <a:r>
              <a:rPr lang="pt-BR" altLang="pt-BR" sz="2000" baseline="-25000"/>
              <a:t>1</a:t>
            </a:r>
            <a:endParaRPr lang="pt-BR" altLang="pt-BR" sz="2000"/>
          </a:p>
        </p:txBody>
      </p:sp>
      <p:sp>
        <p:nvSpPr>
          <p:cNvPr id="57349" name="Line 3"/>
          <p:cNvSpPr>
            <a:spLocks noChangeShapeType="1"/>
          </p:cNvSpPr>
          <p:nvPr/>
        </p:nvSpPr>
        <p:spPr bwMode="auto">
          <a:xfrm>
            <a:off x="3175000" y="3568700"/>
            <a:ext cx="1371600" cy="1054100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35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2800"/>
              <a:t>14.1 Deslocamento da curva LM quando diminui o montante da base monetária</a:t>
            </a:r>
          </a:p>
        </p:txBody>
      </p:sp>
      <p:sp>
        <p:nvSpPr>
          <p:cNvPr id="998405" name="Text Box 5"/>
          <p:cNvSpPr txBox="1">
            <a:spLocks noChangeArrowheads="1"/>
          </p:cNvSpPr>
          <p:nvPr/>
        </p:nvSpPr>
        <p:spPr bwMode="auto">
          <a:xfrm>
            <a:off x="134938" y="1238250"/>
            <a:ext cx="3890962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CCFFFF"/>
                </a:solidFill>
              </a:rPr>
              <a:t>Se a base monetária diminui, a quantidade nominal de moeda se reduz (M</a:t>
            </a:r>
            <a:r>
              <a:rPr lang="pt-BR" altLang="pt-BR" sz="1800" baseline="-25000">
                <a:solidFill>
                  <a:srgbClr val="CCFFFF"/>
                </a:solidFill>
              </a:rPr>
              <a:t>1</a:t>
            </a:r>
            <a:r>
              <a:rPr lang="pt-BR" altLang="pt-BR" sz="1800">
                <a:solidFill>
                  <a:srgbClr val="CCFFFF"/>
                </a:solidFill>
              </a:rPr>
              <a:t> &lt; M</a:t>
            </a:r>
            <a:r>
              <a:rPr lang="pt-BR" altLang="pt-BR" sz="1800" baseline="-25000">
                <a:solidFill>
                  <a:srgbClr val="CCFFFF"/>
                </a:solidFill>
              </a:rPr>
              <a:t>0</a:t>
            </a:r>
            <a:r>
              <a:rPr lang="pt-BR" altLang="pt-BR" sz="1800">
                <a:solidFill>
                  <a:srgbClr val="CCFFFF"/>
                </a:solidFill>
              </a:rPr>
              <a:t>) para cada nível de taxa de juros , mantendo o preço estável</a:t>
            </a:r>
          </a:p>
        </p:txBody>
      </p:sp>
      <p:sp>
        <p:nvSpPr>
          <p:cNvPr id="57352" name="Text Box 6"/>
          <p:cNvSpPr txBox="1">
            <a:spLocks noChangeArrowheads="1"/>
          </p:cNvSpPr>
          <p:nvPr/>
        </p:nvSpPr>
        <p:spPr bwMode="auto">
          <a:xfrm>
            <a:off x="1752600" y="6324600"/>
            <a:ext cx="5581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400"/>
              <a:t>Curva LM no modelo ampliado</a:t>
            </a:r>
          </a:p>
        </p:txBody>
      </p:sp>
      <p:sp>
        <p:nvSpPr>
          <p:cNvPr id="57353" name="Line 7"/>
          <p:cNvSpPr>
            <a:spLocks noChangeShapeType="1"/>
          </p:cNvSpPr>
          <p:nvPr/>
        </p:nvSpPr>
        <p:spPr bwMode="auto">
          <a:xfrm>
            <a:off x="1493838" y="3586163"/>
            <a:ext cx="596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354" name="Line 8"/>
          <p:cNvSpPr>
            <a:spLocks noChangeShapeType="1"/>
          </p:cNvSpPr>
          <p:nvPr/>
        </p:nvSpPr>
        <p:spPr bwMode="auto">
          <a:xfrm flipV="1">
            <a:off x="4554538" y="1409700"/>
            <a:ext cx="0" cy="4387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355" name="Text Box 9"/>
          <p:cNvSpPr txBox="1">
            <a:spLocks noChangeArrowheads="1"/>
          </p:cNvSpPr>
          <p:nvPr/>
        </p:nvSpPr>
        <p:spPr bwMode="auto">
          <a:xfrm>
            <a:off x="2906713" y="2657475"/>
            <a:ext cx="8159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l(r)</a:t>
            </a:r>
          </a:p>
        </p:txBody>
      </p:sp>
      <p:sp>
        <p:nvSpPr>
          <p:cNvPr id="57356" name="Text Box 10"/>
          <p:cNvSpPr txBox="1">
            <a:spLocks noChangeArrowheads="1"/>
          </p:cNvSpPr>
          <p:nvPr/>
        </p:nvSpPr>
        <p:spPr bwMode="auto">
          <a:xfrm>
            <a:off x="4551363" y="5607050"/>
            <a:ext cx="25844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Demanda de moeda para transações</a:t>
            </a:r>
          </a:p>
        </p:txBody>
      </p:sp>
      <p:sp>
        <p:nvSpPr>
          <p:cNvPr id="57357" name="Text Box 11"/>
          <p:cNvSpPr txBox="1">
            <a:spLocks noChangeArrowheads="1"/>
          </p:cNvSpPr>
          <p:nvPr/>
        </p:nvSpPr>
        <p:spPr bwMode="auto">
          <a:xfrm>
            <a:off x="4456113" y="5141913"/>
            <a:ext cx="519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FFCC00"/>
                </a:solidFill>
              </a:rPr>
              <a:t>b’</a:t>
            </a:r>
          </a:p>
        </p:txBody>
      </p:sp>
      <p:sp>
        <p:nvSpPr>
          <p:cNvPr id="57358" name="Text Box 12"/>
          <p:cNvSpPr txBox="1">
            <a:spLocks noChangeArrowheads="1"/>
          </p:cNvSpPr>
          <p:nvPr/>
        </p:nvSpPr>
        <p:spPr bwMode="auto">
          <a:xfrm>
            <a:off x="7126288" y="3578225"/>
            <a:ext cx="5270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57359" name="Text Box 13"/>
          <p:cNvSpPr txBox="1">
            <a:spLocks noChangeArrowheads="1"/>
          </p:cNvSpPr>
          <p:nvPr/>
        </p:nvSpPr>
        <p:spPr bwMode="auto">
          <a:xfrm>
            <a:off x="5213350" y="3487738"/>
            <a:ext cx="460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y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endParaRPr lang="pt-BR" altLang="pt-BR" sz="2000">
              <a:solidFill>
                <a:srgbClr val="99FF66"/>
              </a:solidFill>
            </a:endParaRPr>
          </a:p>
        </p:txBody>
      </p:sp>
      <p:sp>
        <p:nvSpPr>
          <p:cNvPr id="57360" name="Text Box 14"/>
          <p:cNvSpPr txBox="1">
            <a:spLocks noChangeArrowheads="1"/>
          </p:cNvSpPr>
          <p:nvPr/>
        </p:nvSpPr>
        <p:spPr bwMode="auto">
          <a:xfrm>
            <a:off x="6470650" y="3505200"/>
            <a:ext cx="460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y</a:t>
            </a:r>
            <a:r>
              <a:rPr lang="pt-BR" altLang="pt-BR" sz="2000" baseline="-25000">
                <a:solidFill>
                  <a:srgbClr val="FFCC00"/>
                </a:solidFill>
              </a:rPr>
              <a:t>1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57361" name="Text Box 15"/>
          <p:cNvSpPr txBox="1">
            <a:spLocks noChangeArrowheads="1"/>
          </p:cNvSpPr>
          <p:nvPr/>
        </p:nvSpPr>
        <p:spPr bwMode="auto">
          <a:xfrm>
            <a:off x="4249738" y="1935163"/>
            <a:ext cx="46037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r</a:t>
            </a:r>
            <a:r>
              <a:rPr lang="pt-BR" altLang="pt-BR" sz="2000" baseline="-25000">
                <a:solidFill>
                  <a:srgbClr val="99FF66"/>
                </a:solidFill>
              </a:rPr>
              <a:t>0</a:t>
            </a:r>
            <a:endParaRPr lang="pt-BR" altLang="pt-BR" sz="2000">
              <a:solidFill>
                <a:srgbClr val="99FF66"/>
              </a:solidFill>
            </a:endParaRPr>
          </a:p>
        </p:txBody>
      </p:sp>
      <p:sp>
        <p:nvSpPr>
          <p:cNvPr id="57362" name="Text Box 16"/>
          <p:cNvSpPr txBox="1">
            <a:spLocks noChangeArrowheads="1"/>
          </p:cNvSpPr>
          <p:nvPr/>
        </p:nvSpPr>
        <p:spPr bwMode="auto">
          <a:xfrm>
            <a:off x="4251325" y="1370013"/>
            <a:ext cx="460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57363" name="Line 17"/>
          <p:cNvSpPr>
            <a:spLocks noChangeShapeType="1"/>
          </p:cNvSpPr>
          <p:nvPr/>
        </p:nvSpPr>
        <p:spPr bwMode="auto">
          <a:xfrm>
            <a:off x="4552950" y="3579813"/>
            <a:ext cx="2476500" cy="1789112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8418" name="Line 18"/>
          <p:cNvSpPr>
            <a:spLocks noChangeShapeType="1"/>
          </p:cNvSpPr>
          <p:nvPr/>
        </p:nvSpPr>
        <p:spPr bwMode="auto">
          <a:xfrm flipV="1">
            <a:off x="4864100" y="1770063"/>
            <a:ext cx="2159000" cy="59531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365" name="Text Box 19"/>
          <p:cNvSpPr txBox="1">
            <a:spLocks noChangeArrowheads="1"/>
          </p:cNvSpPr>
          <p:nvPr/>
        </p:nvSpPr>
        <p:spPr bwMode="auto">
          <a:xfrm>
            <a:off x="6832600" y="5194300"/>
            <a:ext cx="89852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K(y)</a:t>
            </a:r>
          </a:p>
        </p:txBody>
      </p:sp>
      <p:sp>
        <p:nvSpPr>
          <p:cNvPr id="57366" name="Freeform 20"/>
          <p:cNvSpPr>
            <a:spLocks/>
          </p:cNvSpPr>
          <p:nvPr/>
        </p:nvSpPr>
        <p:spPr bwMode="auto">
          <a:xfrm>
            <a:off x="3292475" y="1646238"/>
            <a:ext cx="974725" cy="1349375"/>
          </a:xfrm>
          <a:custGeom>
            <a:avLst/>
            <a:gdLst>
              <a:gd name="T0" fmla="*/ 2147483646 w 1810"/>
              <a:gd name="T1" fmla="*/ 0 h 1902"/>
              <a:gd name="T2" fmla="*/ 2147483646 w 1810"/>
              <a:gd name="T3" fmla="*/ 2147483646 h 1902"/>
              <a:gd name="T4" fmla="*/ 0 w 1810"/>
              <a:gd name="T5" fmla="*/ 2147483646 h 1902"/>
              <a:gd name="T6" fmla="*/ 0 60000 65536"/>
              <a:gd name="T7" fmla="*/ 0 60000 65536"/>
              <a:gd name="T8" fmla="*/ 0 60000 65536"/>
              <a:gd name="T9" fmla="*/ 0 w 1810"/>
              <a:gd name="T10" fmla="*/ 0 h 1902"/>
              <a:gd name="T11" fmla="*/ 1810 w 1810"/>
              <a:gd name="T12" fmla="*/ 1902 h 1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0" h="1902">
                <a:moveTo>
                  <a:pt x="1810" y="0"/>
                </a:moveTo>
                <a:cubicBezTo>
                  <a:pt x="1783" y="403"/>
                  <a:pt x="1756" y="806"/>
                  <a:pt x="1454" y="1123"/>
                </a:cubicBezTo>
                <a:cubicBezTo>
                  <a:pt x="1152" y="1440"/>
                  <a:pt x="576" y="1671"/>
                  <a:pt x="0" y="1902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8421" name="Text Box 21"/>
          <p:cNvSpPr txBox="1">
            <a:spLocks noChangeArrowheads="1"/>
          </p:cNvSpPr>
          <p:nvPr/>
        </p:nvSpPr>
        <p:spPr bwMode="auto">
          <a:xfrm>
            <a:off x="3859213" y="3765550"/>
            <a:ext cx="373062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57368" name="Text Box 22"/>
          <p:cNvSpPr txBox="1">
            <a:spLocks noChangeArrowheads="1"/>
          </p:cNvSpPr>
          <p:nvPr/>
        </p:nvSpPr>
        <p:spPr bwMode="auto">
          <a:xfrm>
            <a:off x="5502275" y="2259013"/>
            <a:ext cx="37306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A</a:t>
            </a:r>
          </a:p>
        </p:txBody>
      </p:sp>
      <p:sp>
        <p:nvSpPr>
          <p:cNvPr id="57369" name="Text Box 23"/>
          <p:cNvSpPr txBox="1">
            <a:spLocks noChangeArrowheads="1"/>
          </p:cNvSpPr>
          <p:nvPr/>
        </p:nvSpPr>
        <p:spPr bwMode="auto">
          <a:xfrm>
            <a:off x="7150100" y="1682750"/>
            <a:ext cx="59372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M</a:t>
            </a:r>
            <a:r>
              <a:rPr lang="pt-BR" altLang="pt-BR" sz="2000" baseline="-25000">
                <a:solidFill>
                  <a:srgbClr val="FFCC00"/>
                </a:solidFill>
              </a:rPr>
              <a:t>0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57370" name="Text Box 24"/>
          <p:cNvSpPr txBox="1">
            <a:spLocks noChangeArrowheads="1"/>
          </p:cNvSpPr>
          <p:nvPr/>
        </p:nvSpPr>
        <p:spPr bwMode="auto">
          <a:xfrm>
            <a:off x="6721475" y="1908175"/>
            <a:ext cx="37306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B</a:t>
            </a:r>
          </a:p>
        </p:txBody>
      </p:sp>
      <p:sp>
        <p:nvSpPr>
          <p:cNvPr id="998425" name="Text Box 25"/>
          <p:cNvSpPr txBox="1">
            <a:spLocks noChangeArrowheads="1"/>
          </p:cNvSpPr>
          <p:nvPr/>
        </p:nvSpPr>
        <p:spPr bwMode="auto">
          <a:xfrm>
            <a:off x="4527550" y="4799013"/>
            <a:ext cx="37306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d</a:t>
            </a:r>
          </a:p>
        </p:txBody>
      </p:sp>
      <p:sp>
        <p:nvSpPr>
          <p:cNvPr id="998426" name="Text Box 26"/>
          <p:cNvSpPr txBox="1">
            <a:spLocks noChangeArrowheads="1"/>
          </p:cNvSpPr>
          <p:nvPr/>
        </p:nvSpPr>
        <p:spPr bwMode="auto">
          <a:xfrm>
            <a:off x="4865688" y="1978025"/>
            <a:ext cx="373062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998427" name="Text Box 27"/>
          <p:cNvSpPr txBox="1">
            <a:spLocks noChangeArrowheads="1"/>
          </p:cNvSpPr>
          <p:nvPr/>
        </p:nvSpPr>
        <p:spPr bwMode="auto">
          <a:xfrm>
            <a:off x="4505325" y="3790950"/>
            <a:ext cx="37306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57374" name="Text Box 28"/>
          <p:cNvSpPr txBox="1">
            <a:spLocks noChangeArrowheads="1"/>
          </p:cNvSpPr>
          <p:nvPr/>
        </p:nvSpPr>
        <p:spPr bwMode="auto">
          <a:xfrm>
            <a:off x="4687888" y="2395538"/>
            <a:ext cx="460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L</a:t>
            </a:r>
            <a:r>
              <a:rPr lang="pt-BR" altLang="pt-BR" sz="2000" baseline="-25000">
                <a:solidFill>
                  <a:srgbClr val="FFCC00"/>
                </a:solidFill>
              </a:rPr>
              <a:t>0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998429" name="Text Box 29"/>
          <p:cNvSpPr txBox="1">
            <a:spLocks noChangeArrowheads="1"/>
          </p:cNvSpPr>
          <p:nvPr/>
        </p:nvSpPr>
        <p:spPr bwMode="auto">
          <a:xfrm>
            <a:off x="6921500" y="1374775"/>
            <a:ext cx="555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M</a:t>
            </a:r>
            <a:r>
              <a:rPr lang="pt-BR" altLang="pt-BR" sz="2000" baseline="-25000"/>
              <a:t>1</a:t>
            </a:r>
            <a:endParaRPr lang="pt-BR" altLang="pt-BR" sz="2000"/>
          </a:p>
        </p:txBody>
      </p:sp>
      <p:sp>
        <p:nvSpPr>
          <p:cNvPr id="57376" name="Text Box 30"/>
          <p:cNvSpPr txBox="1">
            <a:spLocks noChangeArrowheads="1"/>
          </p:cNvSpPr>
          <p:nvPr/>
        </p:nvSpPr>
        <p:spPr bwMode="auto">
          <a:xfrm>
            <a:off x="4249738" y="1593850"/>
            <a:ext cx="460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r</a:t>
            </a:r>
            <a:r>
              <a:rPr lang="pt-BR" altLang="pt-BR" sz="2000" baseline="-25000">
                <a:solidFill>
                  <a:srgbClr val="FFCC00"/>
                </a:solidFill>
              </a:rPr>
              <a:t>1</a:t>
            </a:r>
            <a:endParaRPr lang="pt-BR" altLang="pt-BR" sz="2000">
              <a:solidFill>
                <a:srgbClr val="FFCC00"/>
              </a:solidFill>
            </a:endParaRPr>
          </a:p>
        </p:txBody>
      </p:sp>
      <p:sp>
        <p:nvSpPr>
          <p:cNvPr id="998431" name="Text Box 31"/>
          <p:cNvSpPr txBox="1">
            <a:spLocks noChangeArrowheads="1"/>
          </p:cNvSpPr>
          <p:nvPr/>
        </p:nvSpPr>
        <p:spPr bwMode="auto">
          <a:xfrm>
            <a:off x="6140450" y="1555750"/>
            <a:ext cx="37306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D</a:t>
            </a:r>
          </a:p>
        </p:txBody>
      </p:sp>
      <p:sp>
        <p:nvSpPr>
          <p:cNvPr id="998432" name="Line 32"/>
          <p:cNvSpPr>
            <a:spLocks noChangeShapeType="1"/>
          </p:cNvSpPr>
          <p:nvPr/>
        </p:nvSpPr>
        <p:spPr bwMode="auto">
          <a:xfrm>
            <a:off x="3752850" y="3579813"/>
            <a:ext cx="798513" cy="61753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379" name="Line 33"/>
          <p:cNvSpPr>
            <a:spLocks noChangeShapeType="1"/>
          </p:cNvSpPr>
          <p:nvPr/>
        </p:nvSpPr>
        <p:spPr bwMode="auto">
          <a:xfrm flipV="1">
            <a:off x="4933950" y="1841500"/>
            <a:ext cx="2259013" cy="65405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8434" name="Line 34"/>
          <p:cNvSpPr>
            <a:spLocks noChangeShapeType="1"/>
          </p:cNvSpPr>
          <p:nvPr/>
        </p:nvSpPr>
        <p:spPr bwMode="auto">
          <a:xfrm>
            <a:off x="2670175" y="3592513"/>
            <a:ext cx="1876425" cy="15049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381" name="Line 35"/>
          <p:cNvSpPr>
            <a:spLocks noChangeShapeType="1"/>
          </p:cNvSpPr>
          <p:nvPr/>
        </p:nvSpPr>
        <p:spPr bwMode="auto">
          <a:xfrm>
            <a:off x="2192338" y="3579813"/>
            <a:ext cx="2359025" cy="1855787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382" name="Text Box 36"/>
          <p:cNvSpPr txBox="1">
            <a:spLocks noChangeArrowheads="1"/>
          </p:cNvSpPr>
          <p:nvPr/>
        </p:nvSpPr>
        <p:spPr bwMode="auto">
          <a:xfrm>
            <a:off x="4479925" y="4276725"/>
            <a:ext cx="4619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a’</a:t>
            </a:r>
          </a:p>
        </p:txBody>
      </p:sp>
      <p:sp>
        <p:nvSpPr>
          <p:cNvPr id="998437" name="Text Box 37"/>
          <p:cNvSpPr txBox="1">
            <a:spLocks noChangeArrowheads="1"/>
          </p:cNvSpPr>
          <p:nvPr/>
        </p:nvSpPr>
        <p:spPr bwMode="auto">
          <a:xfrm>
            <a:off x="4730750" y="3470275"/>
            <a:ext cx="460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2"/>
                </a:solidFill>
              </a:rPr>
              <a:t>y</a:t>
            </a:r>
            <a:r>
              <a:rPr lang="pt-BR" altLang="pt-BR" sz="2000" baseline="-25000">
                <a:solidFill>
                  <a:schemeClr val="tx2"/>
                </a:solidFill>
              </a:rPr>
              <a:t>2</a:t>
            </a:r>
            <a:endParaRPr lang="pt-BR" altLang="pt-BR" sz="2000">
              <a:solidFill>
                <a:schemeClr val="tx2"/>
              </a:solidFill>
            </a:endParaRPr>
          </a:p>
        </p:txBody>
      </p:sp>
      <p:sp>
        <p:nvSpPr>
          <p:cNvPr id="998438" name="Text Box 38"/>
          <p:cNvSpPr txBox="1">
            <a:spLocks noChangeArrowheads="1"/>
          </p:cNvSpPr>
          <p:nvPr/>
        </p:nvSpPr>
        <p:spPr bwMode="auto">
          <a:xfrm>
            <a:off x="5997575" y="3503613"/>
            <a:ext cx="460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y</a:t>
            </a:r>
            <a:r>
              <a:rPr lang="pt-BR" altLang="pt-BR" sz="2000" baseline="-25000"/>
              <a:t>3</a:t>
            </a:r>
            <a:endParaRPr lang="pt-BR" altLang="pt-BR" sz="2000"/>
          </a:p>
        </p:txBody>
      </p:sp>
      <p:sp>
        <p:nvSpPr>
          <p:cNvPr id="57385" name="Text Box 39"/>
          <p:cNvSpPr txBox="1">
            <a:spLocks noChangeArrowheads="1"/>
          </p:cNvSpPr>
          <p:nvPr/>
        </p:nvSpPr>
        <p:spPr bwMode="auto">
          <a:xfrm>
            <a:off x="247650" y="3554413"/>
            <a:ext cx="245268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chemeClr val="tx1"/>
                </a:solidFill>
              </a:rPr>
              <a:t>Demanda de moeda para especulação</a:t>
            </a:r>
          </a:p>
        </p:txBody>
      </p:sp>
      <p:sp>
        <p:nvSpPr>
          <p:cNvPr id="57391" name="Text Box 45"/>
          <p:cNvSpPr txBox="1">
            <a:spLocks noChangeArrowheads="1"/>
          </p:cNvSpPr>
          <p:nvPr/>
        </p:nvSpPr>
        <p:spPr bwMode="auto">
          <a:xfrm>
            <a:off x="3903663" y="4238625"/>
            <a:ext cx="373062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99FF66"/>
                </a:solidFill>
              </a:rPr>
              <a:t>A</a:t>
            </a:r>
          </a:p>
        </p:txBody>
      </p:sp>
      <p:sp>
        <p:nvSpPr>
          <p:cNvPr id="998446" name="Text Box 46"/>
          <p:cNvSpPr txBox="1">
            <a:spLocks noChangeArrowheads="1"/>
          </p:cNvSpPr>
          <p:nvPr/>
        </p:nvSpPr>
        <p:spPr bwMode="auto">
          <a:xfrm>
            <a:off x="3957638" y="4743450"/>
            <a:ext cx="373062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D</a:t>
            </a:r>
          </a:p>
        </p:txBody>
      </p:sp>
      <p:sp>
        <p:nvSpPr>
          <p:cNvPr id="57393" name="Text Box 47"/>
          <p:cNvSpPr txBox="1">
            <a:spLocks noChangeArrowheads="1"/>
          </p:cNvSpPr>
          <p:nvPr/>
        </p:nvSpPr>
        <p:spPr bwMode="auto">
          <a:xfrm>
            <a:off x="3998913" y="5127625"/>
            <a:ext cx="373062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FFCC00"/>
                </a:solidFill>
              </a:rPr>
              <a:t>B</a:t>
            </a:r>
          </a:p>
        </p:txBody>
      </p:sp>
      <p:sp>
        <p:nvSpPr>
          <p:cNvPr id="57394" name="Line 48"/>
          <p:cNvSpPr>
            <a:spLocks noChangeShapeType="1"/>
          </p:cNvSpPr>
          <p:nvPr/>
        </p:nvSpPr>
        <p:spPr bwMode="auto">
          <a:xfrm>
            <a:off x="5562600" y="3581400"/>
            <a:ext cx="0" cy="723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395" name="Line 49"/>
          <p:cNvSpPr>
            <a:spLocks noChangeShapeType="1"/>
          </p:cNvSpPr>
          <p:nvPr/>
        </p:nvSpPr>
        <p:spPr bwMode="auto">
          <a:xfrm flipH="1">
            <a:off x="4152900" y="4305300"/>
            <a:ext cx="1409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396" name="Line 50"/>
          <p:cNvSpPr>
            <a:spLocks noChangeShapeType="1"/>
          </p:cNvSpPr>
          <p:nvPr/>
        </p:nvSpPr>
        <p:spPr bwMode="auto">
          <a:xfrm flipV="1">
            <a:off x="4152900" y="2311400"/>
            <a:ext cx="0" cy="1993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397" name="Line 51"/>
          <p:cNvSpPr>
            <a:spLocks noChangeShapeType="1"/>
          </p:cNvSpPr>
          <p:nvPr/>
        </p:nvSpPr>
        <p:spPr bwMode="auto">
          <a:xfrm>
            <a:off x="4543425" y="2311400"/>
            <a:ext cx="10191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398" name="Line 52"/>
          <p:cNvSpPr>
            <a:spLocks noChangeShapeType="1"/>
          </p:cNvSpPr>
          <p:nvPr/>
        </p:nvSpPr>
        <p:spPr bwMode="auto">
          <a:xfrm>
            <a:off x="5562600" y="2311400"/>
            <a:ext cx="0" cy="1270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399" name="Line 53"/>
          <p:cNvSpPr>
            <a:spLocks noChangeShapeType="1"/>
          </p:cNvSpPr>
          <p:nvPr/>
        </p:nvSpPr>
        <p:spPr bwMode="auto">
          <a:xfrm>
            <a:off x="6807200" y="3581400"/>
            <a:ext cx="0" cy="1612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400" name="Line 54"/>
          <p:cNvSpPr>
            <a:spLocks noChangeShapeType="1"/>
          </p:cNvSpPr>
          <p:nvPr/>
        </p:nvSpPr>
        <p:spPr bwMode="auto">
          <a:xfrm flipH="1">
            <a:off x="4241800" y="5194300"/>
            <a:ext cx="256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401" name="Line 55"/>
          <p:cNvSpPr>
            <a:spLocks noChangeShapeType="1"/>
          </p:cNvSpPr>
          <p:nvPr/>
        </p:nvSpPr>
        <p:spPr bwMode="auto">
          <a:xfrm flipV="1">
            <a:off x="4241800" y="1955800"/>
            <a:ext cx="0" cy="3238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402" name="Line 56"/>
          <p:cNvSpPr>
            <a:spLocks noChangeShapeType="1"/>
          </p:cNvSpPr>
          <p:nvPr/>
        </p:nvSpPr>
        <p:spPr bwMode="auto">
          <a:xfrm flipV="1">
            <a:off x="4546600" y="1949450"/>
            <a:ext cx="2247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403" name="Line 57"/>
          <p:cNvSpPr>
            <a:spLocks noChangeShapeType="1"/>
          </p:cNvSpPr>
          <p:nvPr/>
        </p:nvSpPr>
        <p:spPr bwMode="auto">
          <a:xfrm>
            <a:off x="6807200" y="1943100"/>
            <a:ext cx="0" cy="1638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8458" name="Line 58"/>
          <p:cNvSpPr>
            <a:spLocks noChangeShapeType="1"/>
          </p:cNvSpPr>
          <p:nvPr/>
        </p:nvSpPr>
        <p:spPr bwMode="auto">
          <a:xfrm flipH="1">
            <a:off x="5029200" y="3581400"/>
            <a:ext cx="12700" cy="33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8459" name="Line 59"/>
          <p:cNvSpPr>
            <a:spLocks noChangeShapeType="1"/>
          </p:cNvSpPr>
          <p:nvPr/>
        </p:nvSpPr>
        <p:spPr bwMode="auto">
          <a:xfrm flipH="1">
            <a:off x="4152900" y="3911600"/>
            <a:ext cx="876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8460" name="Line 60"/>
          <p:cNvSpPr>
            <a:spLocks noChangeShapeType="1"/>
          </p:cNvSpPr>
          <p:nvPr/>
        </p:nvSpPr>
        <p:spPr bwMode="auto">
          <a:xfrm flipV="1">
            <a:off x="5029200" y="2311400"/>
            <a:ext cx="0" cy="1257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8461" name="Line 61"/>
          <p:cNvSpPr>
            <a:spLocks noChangeShapeType="1"/>
          </p:cNvSpPr>
          <p:nvPr/>
        </p:nvSpPr>
        <p:spPr bwMode="auto">
          <a:xfrm>
            <a:off x="6324600" y="3568700"/>
            <a:ext cx="0" cy="1270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8462" name="Line 62"/>
          <p:cNvSpPr>
            <a:spLocks noChangeShapeType="1"/>
          </p:cNvSpPr>
          <p:nvPr/>
        </p:nvSpPr>
        <p:spPr bwMode="auto">
          <a:xfrm flipH="1">
            <a:off x="4241800" y="4851400"/>
            <a:ext cx="2082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8463" name="Line 63"/>
          <p:cNvSpPr>
            <a:spLocks noChangeShapeType="1"/>
          </p:cNvSpPr>
          <p:nvPr/>
        </p:nvSpPr>
        <p:spPr bwMode="auto">
          <a:xfrm flipV="1">
            <a:off x="6324600" y="1943100"/>
            <a:ext cx="0" cy="1638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410" name="Line 64"/>
          <p:cNvSpPr>
            <a:spLocks noChangeShapeType="1"/>
          </p:cNvSpPr>
          <p:nvPr/>
        </p:nvSpPr>
        <p:spPr bwMode="auto">
          <a:xfrm>
            <a:off x="4149725" y="231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411" name="Line 65"/>
          <p:cNvSpPr>
            <a:spLocks noChangeShapeType="1"/>
          </p:cNvSpPr>
          <p:nvPr/>
        </p:nvSpPr>
        <p:spPr bwMode="auto">
          <a:xfrm flipV="1">
            <a:off x="4248150" y="1949450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8466" name="Rectangle 66"/>
          <p:cNvSpPr>
            <a:spLocks noChangeArrowheads="1"/>
          </p:cNvSpPr>
          <p:nvPr/>
        </p:nvSpPr>
        <p:spPr bwMode="auto">
          <a:xfrm>
            <a:off x="7573963" y="2090738"/>
            <a:ext cx="1474787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200">
                <a:solidFill>
                  <a:srgbClr val="CCFFFF"/>
                </a:solidFill>
              </a:rPr>
              <a:t>Uma redução na base monetária desloca a curva LM para a esquerda e para cima.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F9AFFCD5-E7F5-2DEE-4E85-69F43F0F57C1}"/>
                  </a:ext>
                </a:extLst>
              </p:cNvPr>
              <p:cNvSpPr txBox="1"/>
              <p:nvPr/>
            </p:nvSpPr>
            <p:spPr>
              <a:xfrm>
                <a:off x="3549359" y="2972174"/>
                <a:ext cx="538163" cy="5456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14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b>
                              <m:r>
                                <a:rPr lang="pt-BR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pt-BR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4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e>
                                <m:sub>
                                  <m:r>
                                    <a:rPr lang="pt-B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pt-BR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a:rPr lang="pt-B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F9AFFCD5-E7F5-2DEE-4E85-69F43F0F5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359" y="2972174"/>
                <a:ext cx="538163" cy="545662"/>
              </a:xfrm>
              <a:prstGeom prst="rect">
                <a:avLst/>
              </a:prstGeom>
              <a:blipFill>
                <a:blip r:embed="rId2"/>
                <a:stretch>
                  <a:fillRect r="-146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0DC01730-F100-BC73-33DB-0F5869C1BE07}"/>
                  </a:ext>
                </a:extLst>
              </p:cNvPr>
              <p:cNvSpPr txBox="1"/>
              <p:nvPr/>
            </p:nvSpPr>
            <p:spPr>
              <a:xfrm>
                <a:off x="-233026" y="5229876"/>
                <a:ext cx="4584030" cy="7934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  <m: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a:rPr lang="pt-BR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rd</m:t>
                          </m:r>
                          <m: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den>
                      </m:f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pt-B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0DC01730-F100-BC73-33DB-0F5869C1BE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3026" y="5229876"/>
                <a:ext cx="4584030" cy="7934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33A5AF7-DF02-54DC-6371-175AED411E4C}"/>
                  </a:ext>
                </a:extLst>
              </p:cNvPr>
              <p:cNvSpPr txBox="1"/>
              <p:nvPr/>
            </p:nvSpPr>
            <p:spPr>
              <a:xfrm>
                <a:off x="2936874" y="2965128"/>
                <a:ext cx="733427" cy="5470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400" i="1" smtClean="0">
                              <a:solidFill>
                                <a:schemeClr val="accent2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1400" b="0" i="1" smtClean="0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1400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b>
                              <m:r>
                                <a:rPr lang="pt-BR" sz="1400" b="0" i="0" smtClean="0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pt-BR" sz="1400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1400" i="1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40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e>
                                <m:sub>
                                  <m:r>
                                    <a:rPr lang="pt-BR" sz="1400" b="0" i="0" smtClean="0">
                                      <a:solidFill>
                                        <a:schemeClr val="accent2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pt-BR" sz="1400" i="1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1400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a:rPr lang="pt-BR" sz="1400">
                                  <a:solidFill>
                                    <a:schemeClr val="accent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1400" dirty="0"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33A5AF7-DF02-54DC-6371-175AED411E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874" y="2965128"/>
                <a:ext cx="733427" cy="5470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C225F33C-F805-57F4-952B-D436AE270F12}"/>
                  </a:ext>
                </a:extLst>
              </p:cNvPr>
              <p:cNvSpPr txBox="1"/>
              <p:nvPr/>
            </p:nvSpPr>
            <p:spPr>
              <a:xfrm>
                <a:off x="2141621" y="2972174"/>
                <a:ext cx="1031792" cy="5470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14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14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b>
                              <m:r>
                                <a:rPr lang="pt-BR" sz="14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pt-BR" sz="14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40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e>
                                <m:sub>
                                  <m:r>
                                    <a:rPr lang="pt-BR" sz="1400" b="0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pt-BR" sz="14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140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a:rPr lang="pt-BR" sz="1400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1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C225F33C-F805-57F4-952B-D436AE270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621" y="2972174"/>
                <a:ext cx="1031792" cy="5470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BFEE71D5-A826-EBE1-C1FB-A320D45A60AD}"/>
                  </a:ext>
                </a:extLst>
              </p:cNvPr>
              <p:cNvSpPr txBox="1"/>
              <p:nvPr/>
            </p:nvSpPr>
            <p:spPr>
              <a:xfrm>
                <a:off x="1750220" y="2936829"/>
                <a:ext cx="657225" cy="5470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40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14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140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b>
                              <m:r>
                                <a:rPr lang="pt-BR" sz="1400" b="0" i="0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pt-BR" sz="1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1400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40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e>
                                <m:sub>
                                  <m:r>
                                    <a:rPr lang="pt-BR" sz="1400" b="0" i="0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pt-BR" sz="1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sz="140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a:rPr lang="pt-BR" sz="140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14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BFEE71D5-A826-EBE1-C1FB-A320D45A6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0220" y="2936829"/>
                <a:ext cx="657225" cy="5470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8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8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998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8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8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9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98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9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9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9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9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98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98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99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9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9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9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9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99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9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9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99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98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98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998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998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99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99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98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98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8402" grpId="0"/>
      <p:bldP spid="998405" grpId="0"/>
      <p:bldP spid="998421" grpId="0"/>
      <p:bldP spid="998425" grpId="0"/>
      <p:bldP spid="998426" grpId="0"/>
      <p:bldP spid="998427" grpId="0"/>
      <p:bldP spid="998429" grpId="0"/>
      <p:bldP spid="998431" grpId="0"/>
      <p:bldP spid="998437" grpId="0"/>
      <p:bldP spid="998438" grpId="0"/>
      <p:bldP spid="998446" grpId="0"/>
      <p:bldP spid="998466" grpId="0"/>
      <p:bldP spid="2" grpId="0"/>
      <p:bldP spid="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/>
              <a:t>Exercícios</a:t>
            </a:r>
            <a:endParaRPr lang="pt-BR" altLang="pt-BR"/>
          </a:p>
        </p:txBody>
      </p:sp>
      <p:sp>
        <p:nvSpPr>
          <p:cNvPr id="583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pt-BR" sz="2800"/>
              <a:t>Usando um gráfico de quatro quadrantes tal como o da página 314, demonstre:</a:t>
            </a:r>
          </a:p>
          <a:p>
            <a:pPr algn="just"/>
            <a:r>
              <a:rPr lang="en-US" altLang="pt-BR" sz="2800"/>
              <a:t>1) o deslocamento da curva LM quando o nível de preço diminui.</a:t>
            </a:r>
          </a:p>
          <a:p>
            <a:pPr algn="just"/>
            <a:r>
              <a:rPr lang="en-US" altLang="pt-BR" sz="2800"/>
              <a:t>2) o deslocamento da curva LM quando o montante da base monetária aumenta. Observação esse mesmo tipo de deslocamento ocorrerá caso diminua a taxa do depósito compulsório ou diminua a taxa do redesconto de liquidez.</a:t>
            </a:r>
            <a:endParaRPr lang="pt-BR" altLang="pt-BR" sz="2800"/>
          </a:p>
        </p:txBody>
      </p:sp>
      <p:sp>
        <p:nvSpPr>
          <p:cNvPr id="58372" name="Espaço Reservado para Rodap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58373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F4CE08-FEAD-4328-A03F-7CDC5E3742BA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55</a:t>
            </a:fld>
            <a:endParaRPr lang="pt-BR" altLang="pt-BR" sz="1400">
              <a:solidFill>
                <a:srgbClr val="CC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5939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E6BAC6-E205-4721-B08D-0868E8CEB779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56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4714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2800">
                <a:solidFill>
                  <a:schemeClr val="tx1"/>
                </a:solidFill>
              </a:rPr>
              <a:t>14.1 As modificações causadas pelas novas definições das funções consumo, investimento, demanda e oferta de moeda sobre as curvas IS, LM e de DA</a:t>
            </a:r>
            <a:endParaRPr lang="pt-BR" altLang="pt-BR" sz="2800"/>
          </a:p>
        </p:txBody>
      </p:sp>
      <p:sp>
        <p:nvSpPr>
          <p:cNvPr id="999490" name="Rectangle 66"/>
          <p:cNvSpPr>
            <a:spLocks noChangeArrowheads="1"/>
          </p:cNvSpPr>
          <p:nvPr/>
        </p:nvSpPr>
        <p:spPr bwMode="auto">
          <a:xfrm>
            <a:off x="715963" y="2065338"/>
            <a:ext cx="7761287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2800"/>
              <a:t>Com as modificações das funções consumo, investimento e oferta de moeda derivam-se curvas IS e LM menos inclinadas.</a:t>
            </a:r>
          </a:p>
          <a:p>
            <a:pPr algn="just" eaLnBrk="1" hangingPunct="1"/>
            <a:r>
              <a:rPr lang="pt-BR" altLang="pt-BR" sz="2800"/>
              <a:t>Isto tem o efeito de afetar as eficácias das políticas fiscal e monetária em alterar o nível de PIB de equilíbrio. </a:t>
            </a:r>
          </a:p>
          <a:p>
            <a:pPr algn="just" eaLnBrk="1" hangingPunct="1"/>
            <a:r>
              <a:rPr lang="pt-BR" altLang="pt-BR" sz="2800"/>
              <a:t>No entanto, não se altera a inclinação negativa da curva de demanda agregada.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9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9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9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9490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6041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9F18D0-5894-4040-9EA7-AA3C27A346FD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57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2800"/>
              <a:t>14.1 As modificações causadas pelas novas definições das funções sobre as curvas IS, LM e de DA (p. 316)</a:t>
            </a:r>
          </a:p>
        </p:txBody>
      </p:sp>
      <p:sp>
        <p:nvSpPr>
          <p:cNvPr id="1004547" name="Rectangle 3"/>
          <p:cNvSpPr>
            <a:spLocks noChangeArrowheads="1"/>
          </p:cNvSpPr>
          <p:nvPr/>
        </p:nvSpPr>
        <p:spPr bwMode="auto">
          <a:xfrm>
            <a:off x="5573713" y="1312863"/>
            <a:ext cx="3208337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000"/>
              <a:t>Se o preço subir para P</a:t>
            </a:r>
            <a:r>
              <a:rPr lang="pt-BR" altLang="pt-BR" sz="2000" baseline="-25000"/>
              <a:t>1</a:t>
            </a:r>
            <a:r>
              <a:rPr lang="pt-BR" altLang="pt-BR" sz="2000"/>
              <a:t> ( &gt; P</a:t>
            </a:r>
            <a:r>
              <a:rPr lang="pt-BR" altLang="pt-BR" sz="2000" baseline="-25000"/>
              <a:t>0</a:t>
            </a:r>
            <a:r>
              <a:rPr lang="pt-BR" altLang="pt-BR" sz="2000"/>
              <a:t>), tanto a curva IS quanto a curva LM se deslocam para a esquerda (figuras 118 e 119, p. 313 e 314). </a:t>
            </a:r>
          </a:p>
          <a:p>
            <a:pPr eaLnBrk="1" hangingPunct="1"/>
            <a:r>
              <a:rPr lang="pt-BR" altLang="pt-BR" sz="2000"/>
              <a:t>O nível de produto cairá para y</a:t>
            </a:r>
            <a:r>
              <a:rPr lang="pt-BR" altLang="pt-BR" sz="2000" baseline="-25000"/>
              <a:t>1</a:t>
            </a:r>
            <a:r>
              <a:rPr lang="pt-BR" altLang="pt-BR" sz="2000"/>
              <a:t> </a:t>
            </a:r>
          </a:p>
          <a:p>
            <a:pPr eaLnBrk="1" hangingPunct="1"/>
            <a:r>
              <a:rPr lang="pt-BR" altLang="pt-BR" sz="2000">
                <a:solidFill>
                  <a:srgbClr val="66FFFF"/>
                </a:solidFill>
              </a:rPr>
              <a:t>e a taxa de juros pode cair, aumentar ou ficar inalterada. </a:t>
            </a:r>
          </a:p>
          <a:p>
            <a:pPr eaLnBrk="1" hangingPunct="1"/>
            <a:r>
              <a:rPr lang="pt-BR" altLang="pt-BR" sz="2000">
                <a:solidFill>
                  <a:schemeClr val="tx1"/>
                </a:solidFill>
              </a:rPr>
              <a:t>O valor da nova taxa de juros dependerá da dimensão do deslocamento para a esquerda da curva LM. </a:t>
            </a:r>
          </a:p>
        </p:txBody>
      </p:sp>
      <p:sp>
        <p:nvSpPr>
          <p:cNvPr id="1004548" name="Line 4"/>
          <p:cNvSpPr>
            <a:spLocks noChangeShapeType="1"/>
          </p:cNvSpPr>
          <p:nvPr/>
        </p:nvSpPr>
        <p:spPr bwMode="auto">
          <a:xfrm flipV="1">
            <a:off x="552450" y="1325563"/>
            <a:ext cx="0" cy="2224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4549" name="Line 5"/>
          <p:cNvSpPr>
            <a:spLocks noChangeShapeType="1"/>
          </p:cNvSpPr>
          <p:nvPr/>
        </p:nvSpPr>
        <p:spPr bwMode="auto">
          <a:xfrm>
            <a:off x="552450" y="3551238"/>
            <a:ext cx="2890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4550" name="Freeform 6"/>
          <p:cNvSpPr>
            <a:spLocks/>
          </p:cNvSpPr>
          <p:nvPr/>
        </p:nvSpPr>
        <p:spPr bwMode="auto">
          <a:xfrm>
            <a:off x="927100" y="1714500"/>
            <a:ext cx="1646238" cy="1550988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4551" name="Freeform 7"/>
          <p:cNvSpPr>
            <a:spLocks/>
          </p:cNvSpPr>
          <p:nvPr/>
        </p:nvSpPr>
        <p:spPr bwMode="auto">
          <a:xfrm>
            <a:off x="1490663" y="1514475"/>
            <a:ext cx="1646237" cy="1552575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4552" name="Freeform 8"/>
          <p:cNvSpPr>
            <a:spLocks/>
          </p:cNvSpPr>
          <p:nvPr/>
        </p:nvSpPr>
        <p:spPr bwMode="auto">
          <a:xfrm>
            <a:off x="866775" y="1389063"/>
            <a:ext cx="1731963" cy="1243012"/>
          </a:xfrm>
          <a:custGeom>
            <a:avLst/>
            <a:gdLst>
              <a:gd name="T0" fmla="*/ 0 w 2292"/>
              <a:gd name="T1" fmla="*/ 2147483646 h 1809"/>
              <a:gd name="T2" fmla="*/ 2147483646 w 2292"/>
              <a:gd name="T3" fmla="*/ 2147483646 h 1809"/>
              <a:gd name="T4" fmla="*/ 2147483646 w 2292"/>
              <a:gd name="T5" fmla="*/ 0 h 1809"/>
              <a:gd name="T6" fmla="*/ 0 60000 65536"/>
              <a:gd name="T7" fmla="*/ 0 60000 65536"/>
              <a:gd name="T8" fmla="*/ 0 60000 65536"/>
              <a:gd name="T9" fmla="*/ 0 w 2292"/>
              <a:gd name="T10" fmla="*/ 0 h 1809"/>
              <a:gd name="T11" fmla="*/ 2292 w 2292"/>
              <a:gd name="T12" fmla="*/ 1809 h 1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2" h="1809">
                <a:moveTo>
                  <a:pt x="0" y="1809"/>
                </a:moveTo>
                <a:cubicBezTo>
                  <a:pt x="356" y="1769"/>
                  <a:pt x="712" y="1730"/>
                  <a:pt x="1094" y="1428"/>
                </a:cubicBezTo>
                <a:cubicBezTo>
                  <a:pt x="1476" y="1126"/>
                  <a:pt x="1884" y="563"/>
                  <a:pt x="2292" y="0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4553" name="Freeform 9"/>
          <p:cNvSpPr>
            <a:spLocks/>
          </p:cNvSpPr>
          <p:nvPr/>
        </p:nvSpPr>
        <p:spPr bwMode="auto">
          <a:xfrm>
            <a:off x="1257300" y="2054225"/>
            <a:ext cx="1731963" cy="1243013"/>
          </a:xfrm>
          <a:custGeom>
            <a:avLst/>
            <a:gdLst>
              <a:gd name="T0" fmla="*/ 0 w 2292"/>
              <a:gd name="T1" fmla="*/ 2147483646 h 1809"/>
              <a:gd name="T2" fmla="*/ 2147483646 w 2292"/>
              <a:gd name="T3" fmla="*/ 2147483646 h 1809"/>
              <a:gd name="T4" fmla="*/ 2147483646 w 2292"/>
              <a:gd name="T5" fmla="*/ 0 h 1809"/>
              <a:gd name="T6" fmla="*/ 0 60000 65536"/>
              <a:gd name="T7" fmla="*/ 0 60000 65536"/>
              <a:gd name="T8" fmla="*/ 0 60000 65536"/>
              <a:gd name="T9" fmla="*/ 0 w 2292"/>
              <a:gd name="T10" fmla="*/ 0 h 1809"/>
              <a:gd name="T11" fmla="*/ 2292 w 2292"/>
              <a:gd name="T12" fmla="*/ 1809 h 1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2" h="1809">
                <a:moveTo>
                  <a:pt x="0" y="1809"/>
                </a:moveTo>
                <a:cubicBezTo>
                  <a:pt x="356" y="1769"/>
                  <a:pt x="712" y="1730"/>
                  <a:pt x="1094" y="1428"/>
                </a:cubicBezTo>
                <a:cubicBezTo>
                  <a:pt x="1476" y="1126"/>
                  <a:pt x="1884" y="563"/>
                  <a:pt x="2292" y="0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4554" name="Line 10"/>
          <p:cNvSpPr>
            <a:spLocks noChangeShapeType="1"/>
          </p:cNvSpPr>
          <p:nvPr/>
        </p:nvSpPr>
        <p:spPr bwMode="auto">
          <a:xfrm>
            <a:off x="552450" y="2530475"/>
            <a:ext cx="819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4555" name="Line 11"/>
          <p:cNvSpPr>
            <a:spLocks noChangeShapeType="1"/>
          </p:cNvSpPr>
          <p:nvPr/>
        </p:nvSpPr>
        <p:spPr bwMode="auto">
          <a:xfrm>
            <a:off x="1371600" y="2530475"/>
            <a:ext cx="0" cy="1020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4556" name="Line 12"/>
          <p:cNvSpPr>
            <a:spLocks noChangeShapeType="1"/>
          </p:cNvSpPr>
          <p:nvPr/>
        </p:nvSpPr>
        <p:spPr bwMode="auto">
          <a:xfrm>
            <a:off x="552450" y="2701925"/>
            <a:ext cx="18811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4557" name="Line 13"/>
          <p:cNvSpPr>
            <a:spLocks noChangeShapeType="1"/>
          </p:cNvSpPr>
          <p:nvPr/>
        </p:nvSpPr>
        <p:spPr bwMode="auto">
          <a:xfrm>
            <a:off x="2441575" y="2703513"/>
            <a:ext cx="0" cy="847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4558" name="Text Box 14"/>
          <p:cNvSpPr txBox="1">
            <a:spLocks noChangeArrowheads="1"/>
          </p:cNvSpPr>
          <p:nvPr/>
        </p:nvSpPr>
        <p:spPr bwMode="auto">
          <a:xfrm>
            <a:off x="222250" y="1316038"/>
            <a:ext cx="3746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004559" name="Text Box 15"/>
          <p:cNvSpPr txBox="1">
            <a:spLocks noChangeArrowheads="1"/>
          </p:cNvSpPr>
          <p:nvPr/>
        </p:nvSpPr>
        <p:spPr bwMode="auto">
          <a:xfrm>
            <a:off x="266700" y="2328863"/>
            <a:ext cx="373063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r</a:t>
            </a:r>
            <a:r>
              <a:rPr lang="pt-BR" altLang="pt-BR" sz="1800" baseline="-25000"/>
              <a:t>1</a:t>
            </a:r>
            <a:endParaRPr lang="pt-BR" altLang="pt-BR" sz="1800"/>
          </a:p>
        </p:txBody>
      </p:sp>
      <p:sp>
        <p:nvSpPr>
          <p:cNvPr id="1004560" name="Text Box 16"/>
          <p:cNvSpPr txBox="1">
            <a:spLocks noChangeArrowheads="1"/>
          </p:cNvSpPr>
          <p:nvPr/>
        </p:nvSpPr>
        <p:spPr bwMode="auto">
          <a:xfrm>
            <a:off x="261938" y="2559050"/>
            <a:ext cx="3746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r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endParaRPr lang="pt-BR" altLang="pt-BR" sz="1800">
              <a:solidFill>
                <a:srgbClr val="99FF66"/>
              </a:solidFill>
            </a:endParaRPr>
          </a:p>
        </p:txBody>
      </p:sp>
      <p:sp>
        <p:nvSpPr>
          <p:cNvPr id="1004561" name="Text Box 17"/>
          <p:cNvSpPr txBox="1">
            <a:spLocks noChangeArrowheads="1"/>
          </p:cNvSpPr>
          <p:nvPr/>
        </p:nvSpPr>
        <p:spPr bwMode="auto">
          <a:xfrm>
            <a:off x="1179513" y="3524250"/>
            <a:ext cx="487362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y</a:t>
            </a:r>
            <a:r>
              <a:rPr lang="pt-BR" altLang="pt-BR" sz="1800" baseline="-25000"/>
              <a:t>1</a:t>
            </a:r>
            <a:endParaRPr lang="pt-BR" altLang="pt-BR" sz="1800"/>
          </a:p>
        </p:txBody>
      </p:sp>
      <p:sp>
        <p:nvSpPr>
          <p:cNvPr id="1004562" name="Text Box 18"/>
          <p:cNvSpPr txBox="1">
            <a:spLocks noChangeArrowheads="1"/>
          </p:cNvSpPr>
          <p:nvPr/>
        </p:nvSpPr>
        <p:spPr bwMode="auto">
          <a:xfrm>
            <a:off x="2268538" y="3514725"/>
            <a:ext cx="5349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y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endParaRPr lang="pt-BR" altLang="pt-BR" sz="1800">
              <a:solidFill>
                <a:srgbClr val="99FF66"/>
              </a:solidFill>
            </a:endParaRPr>
          </a:p>
        </p:txBody>
      </p:sp>
      <p:sp>
        <p:nvSpPr>
          <p:cNvPr id="1004563" name="Text Box 19"/>
          <p:cNvSpPr txBox="1">
            <a:spLocks noChangeArrowheads="1"/>
          </p:cNvSpPr>
          <p:nvPr/>
        </p:nvSpPr>
        <p:spPr bwMode="auto">
          <a:xfrm>
            <a:off x="3121025" y="3524250"/>
            <a:ext cx="373063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004564" name="Text Box 20"/>
          <p:cNvSpPr txBox="1">
            <a:spLocks noChangeArrowheads="1"/>
          </p:cNvSpPr>
          <p:nvPr/>
        </p:nvSpPr>
        <p:spPr bwMode="auto">
          <a:xfrm>
            <a:off x="560388" y="2362200"/>
            <a:ext cx="42703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L</a:t>
            </a:r>
            <a:r>
              <a:rPr lang="pt-BR" altLang="pt-BR" sz="1800" baseline="-25000"/>
              <a:t>1</a:t>
            </a:r>
            <a:endParaRPr lang="pt-BR" altLang="pt-BR" sz="1800"/>
          </a:p>
        </p:txBody>
      </p:sp>
      <p:sp>
        <p:nvSpPr>
          <p:cNvPr id="1004565" name="Text Box 21"/>
          <p:cNvSpPr txBox="1">
            <a:spLocks noChangeArrowheads="1"/>
          </p:cNvSpPr>
          <p:nvPr/>
        </p:nvSpPr>
        <p:spPr bwMode="auto">
          <a:xfrm>
            <a:off x="660400" y="1371600"/>
            <a:ext cx="42703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I</a:t>
            </a:r>
            <a:r>
              <a:rPr lang="pt-BR" altLang="pt-BR" sz="1800" baseline="-25000"/>
              <a:t>1</a:t>
            </a:r>
            <a:endParaRPr lang="pt-BR" altLang="pt-BR" sz="1800"/>
          </a:p>
        </p:txBody>
      </p:sp>
      <p:sp>
        <p:nvSpPr>
          <p:cNvPr id="1004566" name="Text Box 22"/>
          <p:cNvSpPr txBox="1">
            <a:spLocks noChangeArrowheads="1"/>
          </p:cNvSpPr>
          <p:nvPr/>
        </p:nvSpPr>
        <p:spPr bwMode="auto">
          <a:xfrm>
            <a:off x="2520950" y="3144838"/>
            <a:ext cx="8588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S</a:t>
            </a:r>
            <a:r>
              <a:rPr lang="pt-BR" altLang="pt-BR" sz="1800" baseline="-25000"/>
              <a:t>1</a:t>
            </a:r>
            <a:r>
              <a:rPr lang="pt-BR" altLang="pt-BR" sz="1800"/>
              <a:t>(P</a:t>
            </a:r>
            <a:r>
              <a:rPr lang="pt-BR" altLang="pt-BR" sz="1800" baseline="-25000"/>
              <a:t>1</a:t>
            </a:r>
            <a:r>
              <a:rPr lang="pt-BR" altLang="pt-BR" sz="1800"/>
              <a:t>)</a:t>
            </a:r>
          </a:p>
        </p:txBody>
      </p:sp>
      <p:sp>
        <p:nvSpPr>
          <p:cNvPr id="1004567" name="Text Box 23"/>
          <p:cNvSpPr txBox="1">
            <a:spLocks noChangeArrowheads="1"/>
          </p:cNvSpPr>
          <p:nvPr/>
        </p:nvSpPr>
        <p:spPr bwMode="auto">
          <a:xfrm>
            <a:off x="944563" y="3179763"/>
            <a:ext cx="42703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L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endParaRPr lang="pt-BR" altLang="pt-BR" sz="1800">
              <a:solidFill>
                <a:srgbClr val="99FF66"/>
              </a:solidFill>
            </a:endParaRPr>
          </a:p>
        </p:txBody>
      </p:sp>
      <p:sp>
        <p:nvSpPr>
          <p:cNvPr id="1004568" name="Text Box 24"/>
          <p:cNvSpPr txBox="1">
            <a:spLocks noChangeArrowheads="1"/>
          </p:cNvSpPr>
          <p:nvPr/>
        </p:nvSpPr>
        <p:spPr bwMode="auto">
          <a:xfrm>
            <a:off x="1201738" y="1241425"/>
            <a:ext cx="42703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I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endParaRPr lang="pt-BR" altLang="pt-BR" sz="1800">
              <a:solidFill>
                <a:srgbClr val="99FF66"/>
              </a:solidFill>
            </a:endParaRPr>
          </a:p>
        </p:txBody>
      </p:sp>
      <p:sp>
        <p:nvSpPr>
          <p:cNvPr id="1004569" name="Text Box 25"/>
          <p:cNvSpPr txBox="1">
            <a:spLocks noChangeArrowheads="1"/>
          </p:cNvSpPr>
          <p:nvPr/>
        </p:nvSpPr>
        <p:spPr bwMode="auto">
          <a:xfrm>
            <a:off x="3087688" y="2851150"/>
            <a:ext cx="10382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S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r>
              <a:rPr lang="pt-BR" altLang="pt-BR" sz="1800">
                <a:solidFill>
                  <a:srgbClr val="99FF66"/>
                </a:solidFill>
              </a:rPr>
              <a:t>(P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r>
              <a:rPr lang="pt-BR" altLang="pt-BR" sz="1800">
                <a:solidFill>
                  <a:srgbClr val="99FF66"/>
                </a:solidFill>
              </a:rPr>
              <a:t>)</a:t>
            </a:r>
          </a:p>
        </p:txBody>
      </p:sp>
      <p:sp>
        <p:nvSpPr>
          <p:cNvPr id="1004570" name="Text Box 26"/>
          <p:cNvSpPr txBox="1">
            <a:spLocks noChangeArrowheads="1"/>
          </p:cNvSpPr>
          <p:nvPr/>
        </p:nvSpPr>
        <p:spPr bwMode="auto">
          <a:xfrm>
            <a:off x="2955925" y="1804988"/>
            <a:ext cx="9048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M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r>
              <a:rPr lang="pt-BR" altLang="pt-BR" sz="1800">
                <a:solidFill>
                  <a:srgbClr val="99FF66"/>
                </a:solidFill>
              </a:rPr>
              <a:t>(P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r>
              <a:rPr lang="pt-BR" altLang="pt-BR" sz="1800">
                <a:solidFill>
                  <a:srgbClr val="99FF66"/>
                </a:solidFill>
              </a:rPr>
              <a:t>)</a:t>
            </a:r>
          </a:p>
        </p:txBody>
      </p:sp>
      <p:sp>
        <p:nvSpPr>
          <p:cNvPr id="1004571" name="Text Box 27"/>
          <p:cNvSpPr txBox="1">
            <a:spLocks noChangeArrowheads="1"/>
          </p:cNvSpPr>
          <p:nvPr/>
        </p:nvSpPr>
        <p:spPr bwMode="auto">
          <a:xfrm>
            <a:off x="2251075" y="2346325"/>
            <a:ext cx="42545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E</a:t>
            </a:r>
          </a:p>
        </p:txBody>
      </p:sp>
      <p:sp>
        <p:nvSpPr>
          <p:cNvPr id="1004572" name="Text Box 28"/>
          <p:cNvSpPr txBox="1">
            <a:spLocks noChangeArrowheads="1"/>
          </p:cNvSpPr>
          <p:nvPr/>
        </p:nvSpPr>
        <p:spPr bwMode="auto">
          <a:xfrm>
            <a:off x="1268413" y="2212975"/>
            <a:ext cx="427037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F</a:t>
            </a:r>
          </a:p>
        </p:txBody>
      </p:sp>
      <p:sp>
        <p:nvSpPr>
          <p:cNvPr id="1004573" name="Text Box 29"/>
          <p:cNvSpPr txBox="1">
            <a:spLocks noChangeArrowheads="1"/>
          </p:cNvSpPr>
          <p:nvPr/>
        </p:nvSpPr>
        <p:spPr bwMode="auto">
          <a:xfrm>
            <a:off x="4002088" y="1774825"/>
            <a:ext cx="12207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Equilíbrio dos mercados de produto e de moeda</a:t>
            </a:r>
          </a:p>
        </p:txBody>
      </p:sp>
      <p:sp>
        <p:nvSpPr>
          <p:cNvPr id="1004574" name="Line 30"/>
          <p:cNvSpPr>
            <a:spLocks noChangeShapeType="1"/>
          </p:cNvSpPr>
          <p:nvPr/>
        </p:nvSpPr>
        <p:spPr bwMode="auto">
          <a:xfrm flipH="1">
            <a:off x="1273175" y="1925638"/>
            <a:ext cx="282575" cy="1651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4575" name="Line 31"/>
          <p:cNvSpPr>
            <a:spLocks noChangeShapeType="1"/>
          </p:cNvSpPr>
          <p:nvPr/>
        </p:nvSpPr>
        <p:spPr bwMode="auto">
          <a:xfrm flipH="1" flipV="1">
            <a:off x="2384425" y="1955800"/>
            <a:ext cx="293688" cy="258763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4576" name="Text Box 32"/>
          <p:cNvSpPr txBox="1">
            <a:spLocks noChangeArrowheads="1"/>
          </p:cNvSpPr>
          <p:nvPr/>
        </p:nvSpPr>
        <p:spPr bwMode="auto">
          <a:xfrm>
            <a:off x="2568575" y="1263650"/>
            <a:ext cx="876300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M</a:t>
            </a:r>
            <a:r>
              <a:rPr lang="pt-BR" altLang="pt-BR" sz="1800" baseline="-25000"/>
              <a:t>1</a:t>
            </a:r>
            <a:r>
              <a:rPr lang="pt-BR" altLang="pt-BR" sz="1800"/>
              <a:t>(P</a:t>
            </a:r>
            <a:r>
              <a:rPr lang="pt-BR" altLang="pt-BR" sz="1800" baseline="-25000"/>
              <a:t>1</a:t>
            </a:r>
            <a:r>
              <a:rPr lang="pt-BR" altLang="pt-BR" sz="1800"/>
              <a:t>)</a:t>
            </a:r>
          </a:p>
        </p:txBody>
      </p:sp>
      <p:sp>
        <p:nvSpPr>
          <p:cNvPr id="1004578" name="Text Box 34"/>
          <p:cNvSpPr txBox="1">
            <a:spLocks noChangeArrowheads="1"/>
          </p:cNvSpPr>
          <p:nvPr/>
        </p:nvSpPr>
        <p:spPr bwMode="auto">
          <a:xfrm>
            <a:off x="133350" y="4038600"/>
            <a:ext cx="4573588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dirty="0"/>
              <a:t>Por que a taxa de juros pode ter três tendências quando o nível de preços aumenta? (</a:t>
            </a:r>
            <a:r>
              <a:rPr lang="pt-BR" altLang="pt-BR" sz="2000" dirty="0" smtClean="0"/>
              <a:t>4</a:t>
            </a:r>
            <a:r>
              <a:rPr lang="pt-BR" altLang="pt-BR" sz="2000" u="sng" baseline="30000" dirty="0" smtClean="0"/>
              <a:t>o</a:t>
            </a:r>
            <a:r>
              <a:rPr lang="pt-BR" altLang="pt-BR" sz="2000" dirty="0" smtClean="0"/>
              <a:t> </a:t>
            </a:r>
            <a:r>
              <a:rPr lang="pt-BR" altLang="pt-BR" sz="2000" dirty="0"/>
              <a:t>§ p. 315)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 dirty="0"/>
              <a:t>	P</a:t>
            </a:r>
            <a:r>
              <a:rPr lang="pt-BR" altLang="pt-BR" sz="2000" dirty="0">
                <a:sym typeface="Symbol" panose="05050102010706020507" pitchFamily="18" charset="2"/>
              </a:rPr>
              <a:t>  </a:t>
            </a:r>
            <a:r>
              <a:rPr lang="pt-BR" altLang="pt-BR" sz="2000" dirty="0" err="1">
                <a:sym typeface="Symbol" panose="05050102010706020507" pitchFamily="18" charset="2"/>
              </a:rPr>
              <a:t>m</a:t>
            </a:r>
            <a:r>
              <a:rPr lang="pt-BR" altLang="pt-BR" sz="2000" baseline="30000" dirty="0" err="1">
                <a:sym typeface="Symbol" panose="05050102010706020507" pitchFamily="18" charset="2"/>
              </a:rPr>
              <a:t>s</a:t>
            </a:r>
            <a:r>
              <a:rPr lang="pt-BR" altLang="pt-BR" sz="2000" dirty="0">
                <a:sym typeface="Symbol" panose="05050102010706020507" pitchFamily="18" charset="2"/>
              </a:rPr>
              <a:t>  </a:t>
            </a:r>
            <a:r>
              <a:rPr lang="pt-BR" altLang="pt-BR" sz="2000" dirty="0"/>
              <a:t>r</a:t>
            </a:r>
            <a:r>
              <a:rPr lang="pt-BR" altLang="pt-BR" sz="2000" dirty="0">
                <a:sym typeface="Symbol" panose="05050102010706020507" pitchFamily="18" charset="2"/>
              </a:rPr>
              <a:t>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 dirty="0"/>
              <a:t>	</a:t>
            </a:r>
            <a:r>
              <a:rPr lang="pt-BR" altLang="pt-BR" sz="2000" dirty="0">
                <a:sym typeface="Symbol" panose="05050102010706020507" pitchFamily="18" charset="2"/>
              </a:rPr>
              <a:t>y   c   </a:t>
            </a:r>
            <a:r>
              <a:rPr lang="pt-BR" altLang="pt-BR" sz="2000" dirty="0" err="1">
                <a:sym typeface="Symbol" panose="05050102010706020507" pitchFamily="18" charset="2"/>
              </a:rPr>
              <a:t>m</a:t>
            </a:r>
            <a:r>
              <a:rPr lang="pt-BR" altLang="pt-BR" sz="2000" baseline="30000" dirty="0" err="1">
                <a:sym typeface="Symbol" panose="05050102010706020507" pitchFamily="18" charset="2"/>
              </a:rPr>
              <a:t>d</a:t>
            </a:r>
            <a:r>
              <a:rPr lang="pt-BR" altLang="pt-BR" sz="2000" dirty="0">
                <a:sym typeface="Symbol" panose="05050102010706020507" pitchFamily="18" charset="2"/>
              </a:rPr>
              <a:t>  r 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sz="2000" dirty="0"/>
              <a:t>O comportamento da taxa de juros dependerá desses dois elementos.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4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4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00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4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00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04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04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04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004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04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04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04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004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04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04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04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004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004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004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0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100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004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004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0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0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1000"/>
                                        <p:tgtEl>
                                          <p:spTgt spid="1004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04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04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00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004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1000"/>
                                        <p:tgtEl>
                                          <p:spTgt spid="1004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500"/>
                                        <p:tgtEl>
                                          <p:spTgt spid="100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04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04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1004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004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1004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1004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1004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500"/>
                                        <p:tgtEl>
                                          <p:spTgt spid="100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0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00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500"/>
                                        <p:tgtEl>
                                          <p:spTgt spid="100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547" grpId="0" build="p"/>
      <p:bldP spid="1004558" grpId="0"/>
      <p:bldP spid="1004559" grpId="0"/>
      <p:bldP spid="1004560" grpId="0"/>
      <p:bldP spid="1004561" grpId="0"/>
      <p:bldP spid="1004562" grpId="0"/>
      <p:bldP spid="1004563" grpId="0"/>
      <p:bldP spid="1004564" grpId="0"/>
      <p:bldP spid="1004565" grpId="0"/>
      <p:bldP spid="1004566" grpId="0"/>
      <p:bldP spid="1004567" grpId="0"/>
      <p:bldP spid="1004568" grpId="0"/>
      <p:bldP spid="1004569" grpId="0"/>
      <p:bldP spid="1004570" grpId="0"/>
      <p:bldP spid="1004571" grpId="0"/>
      <p:bldP spid="1004572" grpId="0"/>
      <p:bldP spid="1004573" grpId="0"/>
      <p:bldP spid="1004576" grpId="0"/>
      <p:bldP spid="1004578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6144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8BD3FF-1CB9-4638-9301-7271A3DDE854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58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2800"/>
              <a:t>14.1 As modificações causadas pelas novas definições das funções sobre as curvas IS, LM e de DA </a:t>
            </a:r>
          </a:p>
        </p:txBody>
      </p:sp>
      <p:sp>
        <p:nvSpPr>
          <p:cNvPr id="1001475" name="Rectangle 3"/>
          <p:cNvSpPr>
            <a:spLocks noChangeArrowheads="1"/>
          </p:cNvSpPr>
          <p:nvPr/>
        </p:nvSpPr>
        <p:spPr bwMode="auto">
          <a:xfrm>
            <a:off x="5478463" y="1728788"/>
            <a:ext cx="3570287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000"/>
              <a:t>No nível de preço P</a:t>
            </a:r>
            <a:r>
              <a:rPr lang="pt-BR" altLang="pt-BR" sz="2000" baseline="-25000"/>
              <a:t>0</a:t>
            </a:r>
            <a:r>
              <a:rPr lang="pt-BR" altLang="pt-BR" sz="2000"/>
              <a:t> tem-se o produto y</a:t>
            </a:r>
            <a:r>
              <a:rPr lang="pt-BR" altLang="pt-BR" sz="2000" baseline="-25000"/>
              <a:t>0</a:t>
            </a:r>
            <a:r>
              <a:rPr lang="pt-BR" altLang="pt-BR" sz="2000"/>
              <a:t> que equilibra simultaneamente os mercados de bens, moeda e títulos. </a:t>
            </a:r>
          </a:p>
          <a:p>
            <a:pPr eaLnBrk="1" hangingPunct="1"/>
            <a:r>
              <a:rPr lang="pt-BR" altLang="pt-BR" sz="2000"/>
              <a:t>Quando o nível de preços sobe para P</a:t>
            </a:r>
            <a:r>
              <a:rPr lang="pt-BR" altLang="pt-BR" sz="2000" baseline="-25000"/>
              <a:t>1</a:t>
            </a:r>
            <a:r>
              <a:rPr lang="pt-BR" altLang="pt-BR" sz="2000"/>
              <a:t> (&gt; P</a:t>
            </a:r>
            <a:r>
              <a:rPr lang="pt-BR" altLang="pt-BR" sz="2000" baseline="-25000"/>
              <a:t>0</a:t>
            </a:r>
            <a:r>
              <a:rPr lang="pt-BR" altLang="pt-BR" sz="2000"/>
              <a:t>), o nível de produto que equilibra simultaneamente esses mercados diminui, para y</a:t>
            </a:r>
            <a:r>
              <a:rPr lang="pt-BR" altLang="pt-BR" sz="2000" baseline="-25000"/>
              <a:t>1</a:t>
            </a:r>
            <a:r>
              <a:rPr lang="pt-BR" altLang="pt-BR" sz="2000"/>
              <a:t> (&lt; y</a:t>
            </a:r>
            <a:r>
              <a:rPr lang="pt-BR" altLang="pt-BR" sz="2000" baseline="-25000"/>
              <a:t>0</a:t>
            </a:r>
            <a:r>
              <a:rPr lang="pt-BR" altLang="pt-BR" sz="2000"/>
              <a:t>). </a:t>
            </a:r>
          </a:p>
          <a:p>
            <a:pPr eaLnBrk="1" hangingPunct="1"/>
            <a:r>
              <a:rPr lang="pt-BR" altLang="pt-BR" sz="2000"/>
              <a:t>Os pontos (y</a:t>
            </a:r>
            <a:r>
              <a:rPr lang="pt-BR" altLang="pt-BR" sz="2000" baseline="-25000"/>
              <a:t>0</a:t>
            </a:r>
            <a:r>
              <a:rPr lang="pt-BR" altLang="pt-BR" sz="2000"/>
              <a:t>, P</a:t>
            </a:r>
            <a:r>
              <a:rPr lang="pt-BR" altLang="pt-BR" sz="2000" baseline="-25000"/>
              <a:t>0</a:t>
            </a:r>
            <a:r>
              <a:rPr lang="pt-BR" altLang="pt-BR" sz="2000"/>
              <a:t>) e (y</a:t>
            </a:r>
            <a:r>
              <a:rPr lang="pt-BR" altLang="pt-BR" sz="2000" baseline="-25000"/>
              <a:t>1</a:t>
            </a:r>
            <a:r>
              <a:rPr lang="pt-BR" altLang="pt-BR" sz="2000"/>
              <a:t>, P</a:t>
            </a:r>
            <a:r>
              <a:rPr lang="pt-BR" altLang="pt-BR" sz="2000" baseline="-25000"/>
              <a:t>1</a:t>
            </a:r>
            <a:r>
              <a:rPr lang="pt-BR" altLang="pt-BR" sz="2000"/>
              <a:t>) definem a curva de demanda agregada.</a:t>
            </a:r>
          </a:p>
        </p:txBody>
      </p:sp>
      <p:sp>
        <p:nvSpPr>
          <p:cNvPr id="61446" name="Line 4"/>
          <p:cNvSpPr>
            <a:spLocks noChangeShapeType="1"/>
          </p:cNvSpPr>
          <p:nvPr/>
        </p:nvSpPr>
        <p:spPr bwMode="auto">
          <a:xfrm flipV="1">
            <a:off x="552450" y="1325563"/>
            <a:ext cx="0" cy="2224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47" name="Line 5"/>
          <p:cNvSpPr>
            <a:spLocks noChangeShapeType="1"/>
          </p:cNvSpPr>
          <p:nvPr/>
        </p:nvSpPr>
        <p:spPr bwMode="auto">
          <a:xfrm>
            <a:off x="552450" y="3551238"/>
            <a:ext cx="2890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48" name="Freeform 6"/>
          <p:cNvSpPr>
            <a:spLocks/>
          </p:cNvSpPr>
          <p:nvPr/>
        </p:nvSpPr>
        <p:spPr bwMode="auto">
          <a:xfrm>
            <a:off x="927100" y="1714500"/>
            <a:ext cx="1646238" cy="1550988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49" name="Freeform 7"/>
          <p:cNvSpPr>
            <a:spLocks/>
          </p:cNvSpPr>
          <p:nvPr/>
        </p:nvSpPr>
        <p:spPr bwMode="auto">
          <a:xfrm>
            <a:off x="1490663" y="1514475"/>
            <a:ext cx="1646237" cy="1552575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50" name="Freeform 8"/>
          <p:cNvSpPr>
            <a:spLocks/>
          </p:cNvSpPr>
          <p:nvPr/>
        </p:nvSpPr>
        <p:spPr bwMode="auto">
          <a:xfrm>
            <a:off x="866775" y="1389063"/>
            <a:ext cx="1731963" cy="1243012"/>
          </a:xfrm>
          <a:custGeom>
            <a:avLst/>
            <a:gdLst>
              <a:gd name="T0" fmla="*/ 0 w 2292"/>
              <a:gd name="T1" fmla="*/ 2147483646 h 1809"/>
              <a:gd name="T2" fmla="*/ 2147483646 w 2292"/>
              <a:gd name="T3" fmla="*/ 2147483646 h 1809"/>
              <a:gd name="T4" fmla="*/ 2147483646 w 2292"/>
              <a:gd name="T5" fmla="*/ 0 h 1809"/>
              <a:gd name="T6" fmla="*/ 0 60000 65536"/>
              <a:gd name="T7" fmla="*/ 0 60000 65536"/>
              <a:gd name="T8" fmla="*/ 0 60000 65536"/>
              <a:gd name="T9" fmla="*/ 0 w 2292"/>
              <a:gd name="T10" fmla="*/ 0 h 1809"/>
              <a:gd name="T11" fmla="*/ 2292 w 2292"/>
              <a:gd name="T12" fmla="*/ 1809 h 1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2" h="1809">
                <a:moveTo>
                  <a:pt x="0" y="1809"/>
                </a:moveTo>
                <a:cubicBezTo>
                  <a:pt x="356" y="1769"/>
                  <a:pt x="712" y="1730"/>
                  <a:pt x="1094" y="1428"/>
                </a:cubicBezTo>
                <a:cubicBezTo>
                  <a:pt x="1476" y="1126"/>
                  <a:pt x="1884" y="563"/>
                  <a:pt x="2292" y="0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51" name="Freeform 9"/>
          <p:cNvSpPr>
            <a:spLocks/>
          </p:cNvSpPr>
          <p:nvPr/>
        </p:nvSpPr>
        <p:spPr bwMode="auto">
          <a:xfrm>
            <a:off x="1257300" y="2054225"/>
            <a:ext cx="1731963" cy="1243013"/>
          </a:xfrm>
          <a:custGeom>
            <a:avLst/>
            <a:gdLst>
              <a:gd name="T0" fmla="*/ 0 w 2292"/>
              <a:gd name="T1" fmla="*/ 2147483646 h 1809"/>
              <a:gd name="T2" fmla="*/ 2147483646 w 2292"/>
              <a:gd name="T3" fmla="*/ 2147483646 h 1809"/>
              <a:gd name="T4" fmla="*/ 2147483646 w 2292"/>
              <a:gd name="T5" fmla="*/ 0 h 1809"/>
              <a:gd name="T6" fmla="*/ 0 60000 65536"/>
              <a:gd name="T7" fmla="*/ 0 60000 65536"/>
              <a:gd name="T8" fmla="*/ 0 60000 65536"/>
              <a:gd name="T9" fmla="*/ 0 w 2292"/>
              <a:gd name="T10" fmla="*/ 0 h 1809"/>
              <a:gd name="T11" fmla="*/ 2292 w 2292"/>
              <a:gd name="T12" fmla="*/ 1809 h 1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2" h="1809">
                <a:moveTo>
                  <a:pt x="0" y="1809"/>
                </a:moveTo>
                <a:cubicBezTo>
                  <a:pt x="356" y="1769"/>
                  <a:pt x="712" y="1730"/>
                  <a:pt x="1094" y="1428"/>
                </a:cubicBezTo>
                <a:cubicBezTo>
                  <a:pt x="1476" y="1126"/>
                  <a:pt x="1884" y="563"/>
                  <a:pt x="2292" y="0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52" name="Line 10"/>
          <p:cNvSpPr>
            <a:spLocks noChangeShapeType="1"/>
          </p:cNvSpPr>
          <p:nvPr/>
        </p:nvSpPr>
        <p:spPr bwMode="auto">
          <a:xfrm>
            <a:off x="552450" y="2530475"/>
            <a:ext cx="819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53" name="Line 11"/>
          <p:cNvSpPr>
            <a:spLocks noChangeShapeType="1"/>
          </p:cNvSpPr>
          <p:nvPr/>
        </p:nvSpPr>
        <p:spPr bwMode="auto">
          <a:xfrm>
            <a:off x="1371600" y="2530475"/>
            <a:ext cx="0" cy="1020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54" name="Line 12"/>
          <p:cNvSpPr>
            <a:spLocks noChangeShapeType="1"/>
          </p:cNvSpPr>
          <p:nvPr/>
        </p:nvSpPr>
        <p:spPr bwMode="auto">
          <a:xfrm>
            <a:off x="552450" y="2701925"/>
            <a:ext cx="18811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55" name="Line 13"/>
          <p:cNvSpPr>
            <a:spLocks noChangeShapeType="1"/>
          </p:cNvSpPr>
          <p:nvPr/>
        </p:nvSpPr>
        <p:spPr bwMode="auto">
          <a:xfrm>
            <a:off x="2441575" y="2703513"/>
            <a:ext cx="0" cy="847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56" name="Text Box 14"/>
          <p:cNvSpPr txBox="1">
            <a:spLocks noChangeArrowheads="1"/>
          </p:cNvSpPr>
          <p:nvPr/>
        </p:nvSpPr>
        <p:spPr bwMode="auto">
          <a:xfrm>
            <a:off x="222250" y="1316038"/>
            <a:ext cx="3746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61457" name="Text Box 15"/>
          <p:cNvSpPr txBox="1">
            <a:spLocks noChangeArrowheads="1"/>
          </p:cNvSpPr>
          <p:nvPr/>
        </p:nvSpPr>
        <p:spPr bwMode="auto">
          <a:xfrm>
            <a:off x="266700" y="2328863"/>
            <a:ext cx="373063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r</a:t>
            </a:r>
            <a:r>
              <a:rPr lang="pt-BR" altLang="pt-BR" sz="1800" baseline="-25000"/>
              <a:t>1</a:t>
            </a:r>
            <a:endParaRPr lang="pt-BR" altLang="pt-BR" sz="1800"/>
          </a:p>
        </p:txBody>
      </p:sp>
      <p:sp>
        <p:nvSpPr>
          <p:cNvPr id="61458" name="Text Box 16"/>
          <p:cNvSpPr txBox="1">
            <a:spLocks noChangeArrowheads="1"/>
          </p:cNvSpPr>
          <p:nvPr/>
        </p:nvSpPr>
        <p:spPr bwMode="auto">
          <a:xfrm>
            <a:off x="261938" y="2559050"/>
            <a:ext cx="3746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r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endParaRPr lang="pt-BR" altLang="pt-BR" sz="1800">
              <a:solidFill>
                <a:srgbClr val="99FF66"/>
              </a:solidFill>
            </a:endParaRPr>
          </a:p>
        </p:txBody>
      </p:sp>
      <p:sp>
        <p:nvSpPr>
          <p:cNvPr id="61459" name="Text Box 17"/>
          <p:cNvSpPr txBox="1">
            <a:spLocks noChangeArrowheads="1"/>
          </p:cNvSpPr>
          <p:nvPr/>
        </p:nvSpPr>
        <p:spPr bwMode="auto">
          <a:xfrm>
            <a:off x="1179513" y="3524250"/>
            <a:ext cx="487362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y</a:t>
            </a:r>
            <a:r>
              <a:rPr lang="pt-BR" altLang="pt-BR" sz="1800" baseline="-25000"/>
              <a:t>1</a:t>
            </a:r>
            <a:endParaRPr lang="pt-BR" altLang="pt-BR" sz="1800"/>
          </a:p>
        </p:txBody>
      </p:sp>
      <p:sp>
        <p:nvSpPr>
          <p:cNvPr id="61460" name="Text Box 18"/>
          <p:cNvSpPr txBox="1">
            <a:spLocks noChangeArrowheads="1"/>
          </p:cNvSpPr>
          <p:nvPr/>
        </p:nvSpPr>
        <p:spPr bwMode="auto">
          <a:xfrm>
            <a:off x="2268538" y="3514725"/>
            <a:ext cx="5349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y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endParaRPr lang="pt-BR" altLang="pt-BR" sz="1800">
              <a:solidFill>
                <a:srgbClr val="99FF66"/>
              </a:solidFill>
            </a:endParaRPr>
          </a:p>
        </p:txBody>
      </p:sp>
      <p:sp>
        <p:nvSpPr>
          <p:cNvPr id="61461" name="Text Box 19"/>
          <p:cNvSpPr txBox="1">
            <a:spLocks noChangeArrowheads="1"/>
          </p:cNvSpPr>
          <p:nvPr/>
        </p:nvSpPr>
        <p:spPr bwMode="auto">
          <a:xfrm>
            <a:off x="3121025" y="3524250"/>
            <a:ext cx="373063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61462" name="Text Box 20"/>
          <p:cNvSpPr txBox="1">
            <a:spLocks noChangeArrowheads="1"/>
          </p:cNvSpPr>
          <p:nvPr/>
        </p:nvSpPr>
        <p:spPr bwMode="auto">
          <a:xfrm>
            <a:off x="560388" y="2362200"/>
            <a:ext cx="42703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L</a:t>
            </a:r>
            <a:r>
              <a:rPr lang="pt-BR" altLang="pt-BR" sz="1800" baseline="-25000"/>
              <a:t>1</a:t>
            </a:r>
            <a:endParaRPr lang="pt-BR" altLang="pt-BR" sz="1800"/>
          </a:p>
        </p:txBody>
      </p:sp>
      <p:sp>
        <p:nvSpPr>
          <p:cNvPr id="61463" name="Text Box 21"/>
          <p:cNvSpPr txBox="1">
            <a:spLocks noChangeArrowheads="1"/>
          </p:cNvSpPr>
          <p:nvPr/>
        </p:nvSpPr>
        <p:spPr bwMode="auto">
          <a:xfrm>
            <a:off x="660400" y="1371600"/>
            <a:ext cx="42703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I</a:t>
            </a:r>
            <a:r>
              <a:rPr lang="pt-BR" altLang="pt-BR" sz="1800" baseline="-25000"/>
              <a:t>1</a:t>
            </a:r>
            <a:endParaRPr lang="pt-BR" altLang="pt-BR" sz="1800"/>
          </a:p>
        </p:txBody>
      </p:sp>
      <p:sp>
        <p:nvSpPr>
          <p:cNvPr id="61464" name="Text Box 22"/>
          <p:cNvSpPr txBox="1">
            <a:spLocks noChangeArrowheads="1"/>
          </p:cNvSpPr>
          <p:nvPr/>
        </p:nvSpPr>
        <p:spPr bwMode="auto">
          <a:xfrm>
            <a:off x="2520950" y="3144838"/>
            <a:ext cx="8588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S</a:t>
            </a:r>
            <a:r>
              <a:rPr lang="pt-BR" altLang="pt-BR" sz="1800" baseline="-25000"/>
              <a:t>1</a:t>
            </a:r>
            <a:r>
              <a:rPr lang="pt-BR" altLang="pt-BR" sz="1800"/>
              <a:t>(P</a:t>
            </a:r>
            <a:r>
              <a:rPr lang="pt-BR" altLang="pt-BR" sz="1800" baseline="-25000"/>
              <a:t>1</a:t>
            </a:r>
            <a:r>
              <a:rPr lang="pt-BR" altLang="pt-BR" sz="1800"/>
              <a:t>)</a:t>
            </a:r>
          </a:p>
        </p:txBody>
      </p:sp>
      <p:sp>
        <p:nvSpPr>
          <p:cNvPr id="61465" name="Text Box 23"/>
          <p:cNvSpPr txBox="1">
            <a:spLocks noChangeArrowheads="1"/>
          </p:cNvSpPr>
          <p:nvPr/>
        </p:nvSpPr>
        <p:spPr bwMode="auto">
          <a:xfrm>
            <a:off x="944563" y="3179763"/>
            <a:ext cx="42703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L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endParaRPr lang="pt-BR" altLang="pt-BR" sz="1800">
              <a:solidFill>
                <a:srgbClr val="99FF66"/>
              </a:solidFill>
            </a:endParaRPr>
          </a:p>
        </p:txBody>
      </p:sp>
      <p:sp>
        <p:nvSpPr>
          <p:cNvPr id="61466" name="Text Box 24"/>
          <p:cNvSpPr txBox="1">
            <a:spLocks noChangeArrowheads="1"/>
          </p:cNvSpPr>
          <p:nvPr/>
        </p:nvSpPr>
        <p:spPr bwMode="auto">
          <a:xfrm>
            <a:off x="1201738" y="1241425"/>
            <a:ext cx="42703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I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endParaRPr lang="pt-BR" altLang="pt-BR" sz="1800">
              <a:solidFill>
                <a:srgbClr val="99FF66"/>
              </a:solidFill>
            </a:endParaRPr>
          </a:p>
        </p:txBody>
      </p:sp>
      <p:sp>
        <p:nvSpPr>
          <p:cNvPr id="61467" name="Text Box 25"/>
          <p:cNvSpPr txBox="1">
            <a:spLocks noChangeArrowheads="1"/>
          </p:cNvSpPr>
          <p:nvPr/>
        </p:nvSpPr>
        <p:spPr bwMode="auto">
          <a:xfrm>
            <a:off x="3087688" y="2851150"/>
            <a:ext cx="10382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S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r>
              <a:rPr lang="pt-BR" altLang="pt-BR" sz="1800">
                <a:solidFill>
                  <a:srgbClr val="99FF66"/>
                </a:solidFill>
              </a:rPr>
              <a:t>(P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r>
              <a:rPr lang="pt-BR" altLang="pt-BR" sz="1800">
                <a:solidFill>
                  <a:srgbClr val="99FF66"/>
                </a:solidFill>
              </a:rPr>
              <a:t>)</a:t>
            </a:r>
          </a:p>
        </p:txBody>
      </p:sp>
      <p:sp>
        <p:nvSpPr>
          <p:cNvPr id="61468" name="Text Box 26"/>
          <p:cNvSpPr txBox="1">
            <a:spLocks noChangeArrowheads="1"/>
          </p:cNvSpPr>
          <p:nvPr/>
        </p:nvSpPr>
        <p:spPr bwMode="auto">
          <a:xfrm>
            <a:off x="2955925" y="1804988"/>
            <a:ext cx="9048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M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r>
              <a:rPr lang="pt-BR" altLang="pt-BR" sz="1800">
                <a:solidFill>
                  <a:srgbClr val="99FF66"/>
                </a:solidFill>
              </a:rPr>
              <a:t>(P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r>
              <a:rPr lang="pt-BR" altLang="pt-BR" sz="1800">
                <a:solidFill>
                  <a:srgbClr val="99FF66"/>
                </a:solidFill>
              </a:rPr>
              <a:t>)</a:t>
            </a:r>
          </a:p>
        </p:txBody>
      </p:sp>
      <p:sp>
        <p:nvSpPr>
          <p:cNvPr id="61469" name="Text Box 27"/>
          <p:cNvSpPr txBox="1">
            <a:spLocks noChangeArrowheads="1"/>
          </p:cNvSpPr>
          <p:nvPr/>
        </p:nvSpPr>
        <p:spPr bwMode="auto">
          <a:xfrm>
            <a:off x="2251075" y="2346325"/>
            <a:ext cx="42545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E</a:t>
            </a:r>
          </a:p>
        </p:txBody>
      </p:sp>
      <p:sp>
        <p:nvSpPr>
          <p:cNvPr id="61470" name="Text Box 28"/>
          <p:cNvSpPr txBox="1">
            <a:spLocks noChangeArrowheads="1"/>
          </p:cNvSpPr>
          <p:nvPr/>
        </p:nvSpPr>
        <p:spPr bwMode="auto">
          <a:xfrm>
            <a:off x="1268413" y="2212975"/>
            <a:ext cx="427037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F</a:t>
            </a:r>
          </a:p>
        </p:txBody>
      </p:sp>
      <p:sp>
        <p:nvSpPr>
          <p:cNvPr id="61471" name="Text Box 29"/>
          <p:cNvSpPr txBox="1">
            <a:spLocks noChangeArrowheads="1"/>
          </p:cNvSpPr>
          <p:nvPr/>
        </p:nvSpPr>
        <p:spPr bwMode="auto">
          <a:xfrm>
            <a:off x="4002088" y="1355725"/>
            <a:ext cx="12207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Equilíbrio dos mercados de produto e de moeda.</a:t>
            </a:r>
          </a:p>
        </p:txBody>
      </p:sp>
      <p:sp>
        <p:nvSpPr>
          <p:cNvPr id="1001502" name="Line 30"/>
          <p:cNvSpPr>
            <a:spLocks noChangeShapeType="1"/>
          </p:cNvSpPr>
          <p:nvPr/>
        </p:nvSpPr>
        <p:spPr bwMode="auto">
          <a:xfrm flipV="1">
            <a:off x="552450" y="4105275"/>
            <a:ext cx="0" cy="2224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1503" name="Line 31"/>
          <p:cNvSpPr>
            <a:spLocks noChangeShapeType="1"/>
          </p:cNvSpPr>
          <p:nvPr/>
        </p:nvSpPr>
        <p:spPr bwMode="auto">
          <a:xfrm>
            <a:off x="552450" y="6330950"/>
            <a:ext cx="288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1504" name="Freeform 32"/>
          <p:cNvSpPr>
            <a:spLocks/>
          </p:cNvSpPr>
          <p:nvPr/>
        </p:nvSpPr>
        <p:spPr bwMode="auto">
          <a:xfrm>
            <a:off x="900113" y="4270375"/>
            <a:ext cx="2297112" cy="1646238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1505" name="Line 33"/>
          <p:cNvSpPr>
            <a:spLocks noChangeShapeType="1"/>
          </p:cNvSpPr>
          <p:nvPr/>
        </p:nvSpPr>
        <p:spPr bwMode="auto">
          <a:xfrm>
            <a:off x="552450" y="5003800"/>
            <a:ext cx="8175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1506" name="Line 34"/>
          <p:cNvSpPr>
            <a:spLocks noChangeShapeType="1"/>
          </p:cNvSpPr>
          <p:nvPr/>
        </p:nvSpPr>
        <p:spPr bwMode="auto">
          <a:xfrm>
            <a:off x="1370013" y="4984750"/>
            <a:ext cx="0" cy="134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1507" name="Line 35"/>
          <p:cNvSpPr>
            <a:spLocks noChangeShapeType="1"/>
          </p:cNvSpPr>
          <p:nvPr/>
        </p:nvSpPr>
        <p:spPr bwMode="auto">
          <a:xfrm>
            <a:off x="552450" y="5629275"/>
            <a:ext cx="187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1508" name="Line 36"/>
          <p:cNvSpPr>
            <a:spLocks noChangeShapeType="1"/>
          </p:cNvSpPr>
          <p:nvPr/>
        </p:nvSpPr>
        <p:spPr bwMode="auto">
          <a:xfrm>
            <a:off x="2439988" y="5634038"/>
            <a:ext cx="0" cy="6969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1509" name="Text Box 37"/>
          <p:cNvSpPr txBox="1">
            <a:spLocks noChangeArrowheads="1"/>
          </p:cNvSpPr>
          <p:nvPr/>
        </p:nvSpPr>
        <p:spPr bwMode="auto">
          <a:xfrm>
            <a:off x="220663" y="4095750"/>
            <a:ext cx="37465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001510" name="Text Box 38"/>
          <p:cNvSpPr txBox="1">
            <a:spLocks noChangeArrowheads="1"/>
          </p:cNvSpPr>
          <p:nvPr/>
        </p:nvSpPr>
        <p:spPr bwMode="auto">
          <a:xfrm>
            <a:off x="93663" y="4794250"/>
            <a:ext cx="608012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P</a:t>
            </a:r>
            <a:r>
              <a:rPr lang="pt-BR" altLang="pt-BR" sz="1800" baseline="-25000"/>
              <a:t>1</a:t>
            </a:r>
            <a:endParaRPr lang="pt-BR" altLang="pt-BR" sz="1800"/>
          </a:p>
        </p:txBody>
      </p:sp>
      <p:sp>
        <p:nvSpPr>
          <p:cNvPr id="1001511" name="Text Box 39"/>
          <p:cNvSpPr txBox="1">
            <a:spLocks noChangeArrowheads="1"/>
          </p:cNvSpPr>
          <p:nvPr/>
        </p:nvSpPr>
        <p:spPr bwMode="auto">
          <a:xfrm>
            <a:off x="71438" y="5356225"/>
            <a:ext cx="554037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P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endParaRPr lang="pt-BR" altLang="pt-BR" sz="1800">
              <a:solidFill>
                <a:srgbClr val="99FF66"/>
              </a:solidFill>
            </a:endParaRPr>
          </a:p>
        </p:txBody>
      </p:sp>
      <p:sp>
        <p:nvSpPr>
          <p:cNvPr id="1001512" name="Text Box 40"/>
          <p:cNvSpPr txBox="1">
            <a:spLocks noChangeArrowheads="1"/>
          </p:cNvSpPr>
          <p:nvPr/>
        </p:nvSpPr>
        <p:spPr bwMode="auto">
          <a:xfrm>
            <a:off x="1177925" y="6302375"/>
            <a:ext cx="506413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y</a:t>
            </a:r>
            <a:r>
              <a:rPr lang="pt-BR" altLang="pt-BR" sz="1800" baseline="-25000"/>
              <a:t>1</a:t>
            </a:r>
            <a:endParaRPr lang="pt-BR" altLang="pt-BR" sz="1800"/>
          </a:p>
        </p:txBody>
      </p:sp>
      <p:sp>
        <p:nvSpPr>
          <p:cNvPr id="1001513" name="Text Box 41"/>
          <p:cNvSpPr txBox="1">
            <a:spLocks noChangeArrowheads="1"/>
          </p:cNvSpPr>
          <p:nvPr/>
        </p:nvSpPr>
        <p:spPr bwMode="auto">
          <a:xfrm>
            <a:off x="2266950" y="6294438"/>
            <a:ext cx="506413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y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endParaRPr lang="pt-BR" altLang="pt-BR" sz="1800">
              <a:solidFill>
                <a:srgbClr val="99FF66"/>
              </a:solidFill>
            </a:endParaRPr>
          </a:p>
        </p:txBody>
      </p:sp>
      <p:sp>
        <p:nvSpPr>
          <p:cNvPr id="1001514" name="Text Box 42"/>
          <p:cNvSpPr txBox="1">
            <a:spLocks noChangeArrowheads="1"/>
          </p:cNvSpPr>
          <p:nvPr/>
        </p:nvSpPr>
        <p:spPr bwMode="auto">
          <a:xfrm>
            <a:off x="3119438" y="6302375"/>
            <a:ext cx="506412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001515" name="Text Box 43"/>
          <p:cNvSpPr txBox="1">
            <a:spLocks noChangeArrowheads="1"/>
          </p:cNvSpPr>
          <p:nvPr/>
        </p:nvSpPr>
        <p:spPr bwMode="auto">
          <a:xfrm>
            <a:off x="930275" y="4097338"/>
            <a:ext cx="5207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D</a:t>
            </a:r>
            <a:r>
              <a:rPr lang="pt-BR" altLang="pt-BR" sz="1800" baseline="-25000"/>
              <a:t>0</a:t>
            </a:r>
            <a:endParaRPr lang="pt-BR" altLang="pt-BR" sz="1800"/>
          </a:p>
        </p:txBody>
      </p:sp>
      <p:sp>
        <p:nvSpPr>
          <p:cNvPr id="1001516" name="Text Box 44"/>
          <p:cNvSpPr txBox="1">
            <a:spLocks noChangeArrowheads="1"/>
          </p:cNvSpPr>
          <p:nvPr/>
        </p:nvSpPr>
        <p:spPr bwMode="auto">
          <a:xfrm>
            <a:off x="3148013" y="5686425"/>
            <a:ext cx="50323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D</a:t>
            </a:r>
            <a:r>
              <a:rPr lang="pt-BR" altLang="pt-BR" sz="1800" baseline="-25000"/>
              <a:t>0</a:t>
            </a:r>
            <a:endParaRPr lang="pt-BR" altLang="pt-BR" sz="1800"/>
          </a:p>
        </p:txBody>
      </p:sp>
      <p:sp>
        <p:nvSpPr>
          <p:cNvPr id="1001517" name="Text Box 45"/>
          <p:cNvSpPr txBox="1">
            <a:spLocks noChangeArrowheads="1"/>
          </p:cNvSpPr>
          <p:nvPr/>
        </p:nvSpPr>
        <p:spPr bwMode="auto">
          <a:xfrm>
            <a:off x="2368550" y="5273675"/>
            <a:ext cx="4254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E</a:t>
            </a:r>
          </a:p>
        </p:txBody>
      </p:sp>
      <p:sp>
        <p:nvSpPr>
          <p:cNvPr id="1001518" name="Text Box 46"/>
          <p:cNvSpPr txBox="1">
            <a:spLocks noChangeArrowheads="1"/>
          </p:cNvSpPr>
          <p:nvPr/>
        </p:nvSpPr>
        <p:spPr bwMode="auto">
          <a:xfrm>
            <a:off x="1314450" y="4668838"/>
            <a:ext cx="427038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F</a:t>
            </a:r>
          </a:p>
        </p:txBody>
      </p:sp>
      <p:sp>
        <p:nvSpPr>
          <p:cNvPr id="1001519" name="Text Box 47"/>
          <p:cNvSpPr txBox="1">
            <a:spLocks noChangeArrowheads="1"/>
          </p:cNvSpPr>
          <p:nvPr/>
        </p:nvSpPr>
        <p:spPr bwMode="auto">
          <a:xfrm>
            <a:off x="3995738" y="5030788"/>
            <a:ext cx="12207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Curva de demanda agregada</a:t>
            </a:r>
          </a:p>
        </p:txBody>
      </p:sp>
      <p:sp>
        <p:nvSpPr>
          <p:cNvPr id="61490" name="Line 48"/>
          <p:cNvSpPr>
            <a:spLocks noChangeShapeType="1"/>
          </p:cNvSpPr>
          <p:nvPr/>
        </p:nvSpPr>
        <p:spPr bwMode="auto">
          <a:xfrm flipH="1">
            <a:off x="1273175" y="1925638"/>
            <a:ext cx="282575" cy="1651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91" name="Line 49"/>
          <p:cNvSpPr>
            <a:spLocks noChangeShapeType="1"/>
          </p:cNvSpPr>
          <p:nvPr/>
        </p:nvSpPr>
        <p:spPr bwMode="auto">
          <a:xfrm flipH="1" flipV="1">
            <a:off x="2384425" y="1955800"/>
            <a:ext cx="293688" cy="258763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92" name="Text Box 50"/>
          <p:cNvSpPr txBox="1">
            <a:spLocks noChangeArrowheads="1"/>
          </p:cNvSpPr>
          <p:nvPr/>
        </p:nvSpPr>
        <p:spPr bwMode="auto">
          <a:xfrm>
            <a:off x="2568575" y="1263650"/>
            <a:ext cx="876300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M</a:t>
            </a:r>
            <a:r>
              <a:rPr lang="pt-BR" altLang="pt-BR" sz="1800" baseline="-25000"/>
              <a:t>1</a:t>
            </a:r>
            <a:r>
              <a:rPr lang="pt-BR" altLang="pt-BR" sz="1800"/>
              <a:t>(P</a:t>
            </a:r>
            <a:r>
              <a:rPr lang="pt-BR" altLang="pt-BR" sz="1800" baseline="-25000"/>
              <a:t>1</a:t>
            </a:r>
            <a:r>
              <a:rPr lang="pt-BR" altLang="pt-BR" sz="18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0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0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0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01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0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01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0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0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0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0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0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0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0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0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0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0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0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00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0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0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00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0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0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1000"/>
                                        <p:tgtEl>
                                          <p:spTgt spid="100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00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0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1475" grpId="0" build="p"/>
      <p:bldP spid="1001509" grpId="0"/>
      <p:bldP spid="1001510" grpId="0"/>
      <p:bldP spid="1001511" grpId="0"/>
      <p:bldP spid="1001512" grpId="0"/>
      <p:bldP spid="1001513" grpId="0"/>
      <p:bldP spid="1001514" grpId="0"/>
      <p:bldP spid="1001515" grpId="0"/>
      <p:bldP spid="1001516" grpId="0"/>
      <p:bldP spid="1001517" grpId="0"/>
      <p:bldP spid="1001518" grpId="0"/>
      <p:bldP spid="1001519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6246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050420-C93F-4C0F-9D0C-1ABC651A1E6A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59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2800"/>
              <a:t>14.1 As modificações causadas pelas novas definições das funções sobre as curvas IS, LM e de DA </a:t>
            </a:r>
          </a:p>
        </p:txBody>
      </p:sp>
      <p:sp>
        <p:nvSpPr>
          <p:cNvPr id="1005571" name="Rectangle 3"/>
          <p:cNvSpPr>
            <a:spLocks noChangeArrowheads="1"/>
          </p:cNvSpPr>
          <p:nvPr/>
        </p:nvSpPr>
        <p:spPr bwMode="auto">
          <a:xfrm>
            <a:off x="5478463" y="1200150"/>
            <a:ext cx="3570287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000"/>
              <a:t>A curva de demanda agregada é negativamente inclinada por duas razões (final da p. 315):</a:t>
            </a:r>
          </a:p>
          <a:p>
            <a:pPr eaLnBrk="1" hangingPunct="1">
              <a:buFontTx/>
              <a:buAutoNum type="arabicPeriod"/>
            </a:pPr>
            <a:r>
              <a:rPr lang="pt-BR" altLang="pt-BR" sz="2000"/>
              <a:t>P </a:t>
            </a:r>
            <a:r>
              <a:rPr lang="pt-BR" altLang="pt-BR" sz="2000">
                <a:sym typeface="Symbol" panose="05050102010706020507" pitchFamily="18" charset="2"/>
              </a:rPr>
              <a:t>  </a:t>
            </a:r>
            <a:r>
              <a:rPr lang="pt-BR" altLang="pt-BR" sz="2000"/>
              <a:t>a </a:t>
            </a:r>
            <a:r>
              <a:rPr lang="pt-BR" altLang="pt-BR" sz="2000">
                <a:sym typeface="Symbol" panose="05050102010706020507" pitchFamily="18" charset="2"/>
              </a:rPr>
              <a:t>  </a:t>
            </a:r>
            <a:r>
              <a:rPr lang="pt-BR" altLang="pt-BR" sz="2000"/>
              <a:t>c </a:t>
            </a:r>
            <a:r>
              <a:rPr lang="pt-BR" altLang="pt-BR" sz="2000">
                <a:sym typeface="Symbol" panose="05050102010706020507" pitchFamily="18" charset="2"/>
              </a:rPr>
              <a:t>  </a:t>
            </a:r>
            <a:r>
              <a:rPr lang="pt-BR" altLang="pt-BR" sz="2000"/>
              <a:t>y</a:t>
            </a:r>
            <a:r>
              <a:rPr lang="pt-BR" altLang="pt-BR" sz="2000">
                <a:sym typeface="Symbol" panose="05050102010706020507" pitchFamily="18" charset="2"/>
              </a:rPr>
              <a:t></a:t>
            </a:r>
            <a:endParaRPr lang="pt-BR" altLang="pt-BR" sz="2000"/>
          </a:p>
          <a:p>
            <a:pPr eaLnBrk="1" hangingPunct="1">
              <a:buFontTx/>
              <a:buAutoNum type="arabicPeriod"/>
            </a:pPr>
            <a:r>
              <a:rPr lang="pt-BR" altLang="pt-BR" sz="2000"/>
              <a:t>Independentemente do comportamento da taxa de juros,  y</a:t>
            </a:r>
            <a:r>
              <a:rPr lang="pt-BR" altLang="pt-BR" sz="2000">
                <a:sym typeface="Symbol" panose="05050102010706020507" pitchFamily="18" charset="2"/>
              </a:rPr>
              <a:t>  K</a:t>
            </a:r>
            <a:r>
              <a:rPr lang="pt-BR" altLang="pt-BR" sz="2000" baseline="30000">
                <a:sym typeface="Symbol" panose="05050102010706020507" pitchFamily="18" charset="2"/>
              </a:rPr>
              <a:t>E</a:t>
            </a:r>
            <a:r>
              <a:rPr lang="pt-BR" altLang="pt-BR" sz="2000">
                <a:sym typeface="Symbol" panose="05050102010706020507" pitchFamily="18" charset="2"/>
              </a:rPr>
              <a:t> </a:t>
            </a:r>
            <a:r>
              <a:rPr lang="pt-BR" altLang="pt-BR" sz="2000"/>
              <a:t> ik</a:t>
            </a:r>
            <a:r>
              <a:rPr lang="pt-BR" altLang="pt-BR" sz="2000" baseline="-25000"/>
              <a:t>r</a:t>
            </a:r>
            <a:r>
              <a:rPr lang="pt-BR" altLang="pt-BR" sz="2000">
                <a:sym typeface="Symbol" panose="05050102010706020507" pitchFamily="18" charset="2"/>
              </a:rPr>
              <a:t></a:t>
            </a:r>
          </a:p>
          <a:p>
            <a:pPr eaLnBrk="1" hangingPunct="1"/>
            <a:r>
              <a:rPr lang="pt-BR" altLang="pt-BR" sz="2000"/>
              <a:t>Observe que qualquer que seja a inclinação da iso- investimento, a iso-investimento que passa pelo ponto F está a esquerda da iso-investimento que passa pelo ponto E na figura 120(a). </a:t>
            </a:r>
          </a:p>
        </p:txBody>
      </p:sp>
      <p:sp>
        <p:nvSpPr>
          <p:cNvPr id="62470" name="Line 4"/>
          <p:cNvSpPr>
            <a:spLocks noChangeShapeType="1"/>
          </p:cNvSpPr>
          <p:nvPr/>
        </p:nvSpPr>
        <p:spPr bwMode="auto">
          <a:xfrm flipV="1">
            <a:off x="552450" y="1325563"/>
            <a:ext cx="0" cy="2224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471" name="Line 5"/>
          <p:cNvSpPr>
            <a:spLocks noChangeShapeType="1"/>
          </p:cNvSpPr>
          <p:nvPr/>
        </p:nvSpPr>
        <p:spPr bwMode="auto">
          <a:xfrm>
            <a:off x="552450" y="3551238"/>
            <a:ext cx="2890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472" name="Freeform 6"/>
          <p:cNvSpPr>
            <a:spLocks/>
          </p:cNvSpPr>
          <p:nvPr/>
        </p:nvSpPr>
        <p:spPr bwMode="auto">
          <a:xfrm>
            <a:off x="927100" y="1714500"/>
            <a:ext cx="1646238" cy="1550988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473" name="Freeform 7"/>
          <p:cNvSpPr>
            <a:spLocks/>
          </p:cNvSpPr>
          <p:nvPr/>
        </p:nvSpPr>
        <p:spPr bwMode="auto">
          <a:xfrm>
            <a:off x="1490663" y="1514475"/>
            <a:ext cx="1646237" cy="1552575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474" name="Freeform 8"/>
          <p:cNvSpPr>
            <a:spLocks/>
          </p:cNvSpPr>
          <p:nvPr/>
        </p:nvSpPr>
        <p:spPr bwMode="auto">
          <a:xfrm>
            <a:off x="866775" y="1389063"/>
            <a:ext cx="1731963" cy="1243012"/>
          </a:xfrm>
          <a:custGeom>
            <a:avLst/>
            <a:gdLst>
              <a:gd name="T0" fmla="*/ 0 w 2292"/>
              <a:gd name="T1" fmla="*/ 2147483646 h 1809"/>
              <a:gd name="T2" fmla="*/ 2147483646 w 2292"/>
              <a:gd name="T3" fmla="*/ 2147483646 h 1809"/>
              <a:gd name="T4" fmla="*/ 2147483646 w 2292"/>
              <a:gd name="T5" fmla="*/ 0 h 1809"/>
              <a:gd name="T6" fmla="*/ 0 60000 65536"/>
              <a:gd name="T7" fmla="*/ 0 60000 65536"/>
              <a:gd name="T8" fmla="*/ 0 60000 65536"/>
              <a:gd name="T9" fmla="*/ 0 w 2292"/>
              <a:gd name="T10" fmla="*/ 0 h 1809"/>
              <a:gd name="T11" fmla="*/ 2292 w 2292"/>
              <a:gd name="T12" fmla="*/ 1809 h 1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2" h="1809">
                <a:moveTo>
                  <a:pt x="0" y="1809"/>
                </a:moveTo>
                <a:cubicBezTo>
                  <a:pt x="356" y="1769"/>
                  <a:pt x="712" y="1730"/>
                  <a:pt x="1094" y="1428"/>
                </a:cubicBezTo>
                <a:cubicBezTo>
                  <a:pt x="1476" y="1126"/>
                  <a:pt x="1884" y="563"/>
                  <a:pt x="2292" y="0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475" name="Freeform 9"/>
          <p:cNvSpPr>
            <a:spLocks/>
          </p:cNvSpPr>
          <p:nvPr/>
        </p:nvSpPr>
        <p:spPr bwMode="auto">
          <a:xfrm>
            <a:off x="1257300" y="2054225"/>
            <a:ext cx="1731963" cy="1243013"/>
          </a:xfrm>
          <a:custGeom>
            <a:avLst/>
            <a:gdLst>
              <a:gd name="T0" fmla="*/ 0 w 2292"/>
              <a:gd name="T1" fmla="*/ 2147483646 h 1809"/>
              <a:gd name="T2" fmla="*/ 2147483646 w 2292"/>
              <a:gd name="T3" fmla="*/ 2147483646 h 1809"/>
              <a:gd name="T4" fmla="*/ 2147483646 w 2292"/>
              <a:gd name="T5" fmla="*/ 0 h 1809"/>
              <a:gd name="T6" fmla="*/ 0 60000 65536"/>
              <a:gd name="T7" fmla="*/ 0 60000 65536"/>
              <a:gd name="T8" fmla="*/ 0 60000 65536"/>
              <a:gd name="T9" fmla="*/ 0 w 2292"/>
              <a:gd name="T10" fmla="*/ 0 h 1809"/>
              <a:gd name="T11" fmla="*/ 2292 w 2292"/>
              <a:gd name="T12" fmla="*/ 1809 h 1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2" h="1809">
                <a:moveTo>
                  <a:pt x="0" y="1809"/>
                </a:moveTo>
                <a:cubicBezTo>
                  <a:pt x="356" y="1769"/>
                  <a:pt x="712" y="1730"/>
                  <a:pt x="1094" y="1428"/>
                </a:cubicBezTo>
                <a:cubicBezTo>
                  <a:pt x="1476" y="1126"/>
                  <a:pt x="1884" y="563"/>
                  <a:pt x="2292" y="0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476" name="Line 10"/>
          <p:cNvSpPr>
            <a:spLocks noChangeShapeType="1"/>
          </p:cNvSpPr>
          <p:nvPr/>
        </p:nvSpPr>
        <p:spPr bwMode="auto">
          <a:xfrm>
            <a:off x="552450" y="2530475"/>
            <a:ext cx="819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477" name="Line 11"/>
          <p:cNvSpPr>
            <a:spLocks noChangeShapeType="1"/>
          </p:cNvSpPr>
          <p:nvPr/>
        </p:nvSpPr>
        <p:spPr bwMode="auto">
          <a:xfrm>
            <a:off x="1371600" y="2530475"/>
            <a:ext cx="0" cy="1020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478" name="Line 12"/>
          <p:cNvSpPr>
            <a:spLocks noChangeShapeType="1"/>
          </p:cNvSpPr>
          <p:nvPr/>
        </p:nvSpPr>
        <p:spPr bwMode="auto">
          <a:xfrm>
            <a:off x="552450" y="2701925"/>
            <a:ext cx="18811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479" name="Line 13"/>
          <p:cNvSpPr>
            <a:spLocks noChangeShapeType="1"/>
          </p:cNvSpPr>
          <p:nvPr/>
        </p:nvSpPr>
        <p:spPr bwMode="auto">
          <a:xfrm>
            <a:off x="2441575" y="2703513"/>
            <a:ext cx="0" cy="847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480" name="Text Box 14"/>
          <p:cNvSpPr txBox="1">
            <a:spLocks noChangeArrowheads="1"/>
          </p:cNvSpPr>
          <p:nvPr/>
        </p:nvSpPr>
        <p:spPr bwMode="auto">
          <a:xfrm>
            <a:off x="222250" y="1316038"/>
            <a:ext cx="3746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62481" name="Text Box 15"/>
          <p:cNvSpPr txBox="1">
            <a:spLocks noChangeArrowheads="1"/>
          </p:cNvSpPr>
          <p:nvPr/>
        </p:nvSpPr>
        <p:spPr bwMode="auto">
          <a:xfrm>
            <a:off x="266700" y="2328863"/>
            <a:ext cx="373063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r</a:t>
            </a:r>
            <a:r>
              <a:rPr lang="pt-BR" altLang="pt-BR" sz="1800" baseline="-25000"/>
              <a:t>1</a:t>
            </a:r>
            <a:endParaRPr lang="pt-BR" altLang="pt-BR" sz="1800"/>
          </a:p>
        </p:txBody>
      </p:sp>
      <p:sp>
        <p:nvSpPr>
          <p:cNvPr id="62482" name="Text Box 16"/>
          <p:cNvSpPr txBox="1">
            <a:spLocks noChangeArrowheads="1"/>
          </p:cNvSpPr>
          <p:nvPr/>
        </p:nvSpPr>
        <p:spPr bwMode="auto">
          <a:xfrm>
            <a:off x="261938" y="2559050"/>
            <a:ext cx="3746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r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endParaRPr lang="pt-BR" altLang="pt-BR" sz="1800">
              <a:solidFill>
                <a:srgbClr val="99FF66"/>
              </a:solidFill>
            </a:endParaRPr>
          </a:p>
        </p:txBody>
      </p:sp>
      <p:sp>
        <p:nvSpPr>
          <p:cNvPr id="62483" name="Text Box 17"/>
          <p:cNvSpPr txBox="1">
            <a:spLocks noChangeArrowheads="1"/>
          </p:cNvSpPr>
          <p:nvPr/>
        </p:nvSpPr>
        <p:spPr bwMode="auto">
          <a:xfrm>
            <a:off x="1179513" y="3524250"/>
            <a:ext cx="487362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y</a:t>
            </a:r>
            <a:r>
              <a:rPr lang="pt-BR" altLang="pt-BR" sz="1800" baseline="-25000"/>
              <a:t>1</a:t>
            </a:r>
            <a:endParaRPr lang="pt-BR" altLang="pt-BR" sz="1800"/>
          </a:p>
        </p:txBody>
      </p:sp>
      <p:sp>
        <p:nvSpPr>
          <p:cNvPr id="62484" name="Text Box 18"/>
          <p:cNvSpPr txBox="1">
            <a:spLocks noChangeArrowheads="1"/>
          </p:cNvSpPr>
          <p:nvPr/>
        </p:nvSpPr>
        <p:spPr bwMode="auto">
          <a:xfrm>
            <a:off x="2268538" y="3514725"/>
            <a:ext cx="5349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y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endParaRPr lang="pt-BR" altLang="pt-BR" sz="1800">
              <a:solidFill>
                <a:srgbClr val="99FF66"/>
              </a:solidFill>
            </a:endParaRPr>
          </a:p>
        </p:txBody>
      </p:sp>
      <p:sp>
        <p:nvSpPr>
          <p:cNvPr id="62485" name="Text Box 19"/>
          <p:cNvSpPr txBox="1">
            <a:spLocks noChangeArrowheads="1"/>
          </p:cNvSpPr>
          <p:nvPr/>
        </p:nvSpPr>
        <p:spPr bwMode="auto">
          <a:xfrm>
            <a:off x="3121025" y="3524250"/>
            <a:ext cx="373063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62486" name="Text Box 20"/>
          <p:cNvSpPr txBox="1">
            <a:spLocks noChangeArrowheads="1"/>
          </p:cNvSpPr>
          <p:nvPr/>
        </p:nvSpPr>
        <p:spPr bwMode="auto">
          <a:xfrm>
            <a:off x="560388" y="2362200"/>
            <a:ext cx="42703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L</a:t>
            </a:r>
            <a:r>
              <a:rPr lang="pt-BR" altLang="pt-BR" sz="1800" baseline="-25000"/>
              <a:t>1</a:t>
            </a:r>
            <a:endParaRPr lang="pt-BR" altLang="pt-BR" sz="1800"/>
          </a:p>
        </p:txBody>
      </p:sp>
      <p:sp>
        <p:nvSpPr>
          <p:cNvPr id="62487" name="Text Box 21"/>
          <p:cNvSpPr txBox="1">
            <a:spLocks noChangeArrowheads="1"/>
          </p:cNvSpPr>
          <p:nvPr/>
        </p:nvSpPr>
        <p:spPr bwMode="auto">
          <a:xfrm>
            <a:off x="660400" y="1371600"/>
            <a:ext cx="42703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I</a:t>
            </a:r>
            <a:r>
              <a:rPr lang="pt-BR" altLang="pt-BR" sz="1800" baseline="-25000"/>
              <a:t>1</a:t>
            </a:r>
            <a:endParaRPr lang="pt-BR" altLang="pt-BR" sz="1800"/>
          </a:p>
        </p:txBody>
      </p:sp>
      <p:sp>
        <p:nvSpPr>
          <p:cNvPr id="62488" name="Text Box 22"/>
          <p:cNvSpPr txBox="1">
            <a:spLocks noChangeArrowheads="1"/>
          </p:cNvSpPr>
          <p:nvPr/>
        </p:nvSpPr>
        <p:spPr bwMode="auto">
          <a:xfrm>
            <a:off x="2520950" y="3144838"/>
            <a:ext cx="8588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S</a:t>
            </a:r>
            <a:r>
              <a:rPr lang="pt-BR" altLang="pt-BR" sz="1800" baseline="-25000"/>
              <a:t>1</a:t>
            </a:r>
            <a:r>
              <a:rPr lang="pt-BR" altLang="pt-BR" sz="1800"/>
              <a:t>(P</a:t>
            </a:r>
            <a:r>
              <a:rPr lang="pt-BR" altLang="pt-BR" sz="1800" baseline="-25000"/>
              <a:t>1</a:t>
            </a:r>
            <a:r>
              <a:rPr lang="pt-BR" altLang="pt-BR" sz="1800"/>
              <a:t>)</a:t>
            </a:r>
          </a:p>
        </p:txBody>
      </p:sp>
      <p:sp>
        <p:nvSpPr>
          <p:cNvPr id="62489" name="Text Box 23"/>
          <p:cNvSpPr txBox="1">
            <a:spLocks noChangeArrowheads="1"/>
          </p:cNvSpPr>
          <p:nvPr/>
        </p:nvSpPr>
        <p:spPr bwMode="auto">
          <a:xfrm>
            <a:off x="944563" y="3179763"/>
            <a:ext cx="42703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L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endParaRPr lang="pt-BR" altLang="pt-BR" sz="1800">
              <a:solidFill>
                <a:srgbClr val="99FF66"/>
              </a:solidFill>
            </a:endParaRPr>
          </a:p>
        </p:txBody>
      </p:sp>
      <p:sp>
        <p:nvSpPr>
          <p:cNvPr id="62490" name="Text Box 24"/>
          <p:cNvSpPr txBox="1">
            <a:spLocks noChangeArrowheads="1"/>
          </p:cNvSpPr>
          <p:nvPr/>
        </p:nvSpPr>
        <p:spPr bwMode="auto">
          <a:xfrm>
            <a:off x="1201738" y="1241425"/>
            <a:ext cx="42703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I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endParaRPr lang="pt-BR" altLang="pt-BR" sz="1800">
              <a:solidFill>
                <a:srgbClr val="99FF66"/>
              </a:solidFill>
            </a:endParaRPr>
          </a:p>
        </p:txBody>
      </p:sp>
      <p:sp>
        <p:nvSpPr>
          <p:cNvPr id="62491" name="Text Box 25"/>
          <p:cNvSpPr txBox="1">
            <a:spLocks noChangeArrowheads="1"/>
          </p:cNvSpPr>
          <p:nvPr/>
        </p:nvSpPr>
        <p:spPr bwMode="auto">
          <a:xfrm>
            <a:off x="3087688" y="2851150"/>
            <a:ext cx="10382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S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r>
              <a:rPr lang="pt-BR" altLang="pt-BR" sz="1800">
                <a:solidFill>
                  <a:srgbClr val="99FF66"/>
                </a:solidFill>
              </a:rPr>
              <a:t>(P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r>
              <a:rPr lang="pt-BR" altLang="pt-BR" sz="1800">
                <a:solidFill>
                  <a:srgbClr val="99FF66"/>
                </a:solidFill>
              </a:rPr>
              <a:t>)</a:t>
            </a:r>
          </a:p>
        </p:txBody>
      </p:sp>
      <p:sp>
        <p:nvSpPr>
          <p:cNvPr id="62492" name="Text Box 26"/>
          <p:cNvSpPr txBox="1">
            <a:spLocks noChangeArrowheads="1"/>
          </p:cNvSpPr>
          <p:nvPr/>
        </p:nvSpPr>
        <p:spPr bwMode="auto">
          <a:xfrm>
            <a:off x="2955925" y="1804988"/>
            <a:ext cx="9048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M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r>
              <a:rPr lang="pt-BR" altLang="pt-BR" sz="1800">
                <a:solidFill>
                  <a:srgbClr val="99FF66"/>
                </a:solidFill>
              </a:rPr>
              <a:t>(P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r>
              <a:rPr lang="pt-BR" altLang="pt-BR" sz="1800">
                <a:solidFill>
                  <a:srgbClr val="99FF66"/>
                </a:solidFill>
              </a:rPr>
              <a:t>)</a:t>
            </a:r>
          </a:p>
        </p:txBody>
      </p:sp>
      <p:sp>
        <p:nvSpPr>
          <p:cNvPr id="62493" name="Text Box 27"/>
          <p:cNvSpPr txBox="1">
            <a:spLocks noChangeArrowheads="1"/>
          </p:cNvSpPr>
          <p:nvPr/>
        </p:nvSpPr>
        <p:spPr bwMode="auto">
          <a:xfrm>
            <a:off x="2251075" y="2346325"/>
            <a:ext cx="42545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E</a:t>
            </a:r>
          </a:p>
        </p:txBody>
      </p:sp>
      <p:sp>
        <p:nvSpPr>
          <p:cNvPr id="62494" name="Text Box 28"/>
          <p:cNvSpPr txBox="1">
            <a:spLocks noChangeArrowheads="1"/>
          </p:cNvSpPr>
          <p:nvPr/>
        </p:nvSpPr>
        <p:spPr bwMode="auto">
          <a:xfrm>
            <a:off x="1268413" y="2212975"/>
            <a:ext cx="427037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F</a:t>
            </a:r>
          </a:p>
        </p:txBody>
      </p:sp>
      <p:sp>
        <p:nvSpPr>
          <p:cNvPr id="62495" name="Text Box 29"/>
          <p:cNvSpPr txBox="1">
            <a:spLocks noChangeArrowheads="1"/>
          </p:cNvSpPr>
          <p:nvPr/>
        </p:nvSpPr>
        <p:spPr bwMode="auto">
          <a:xfrm>
            <a:off x="4002088" y="1355725"/>
            <a:ext cx="12207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Equilíbrio dos mercados de produto e de moeda.</a:t>
            </a:r>
          </a:p>
        </p:txBody>
      </p:sp>
      <p:sp>
        <p:nvSpPr>
          <p:cNvPr id="62496" name="Line 30"/>
          <p:cNvSpPr>
            <a:spLocks noChangeShapeType="1"/>
          </p:cNvSpPr>
          <p:nvPr/>
        </p:nvSpPr>
        <p:spPr bwMode="auto">
          <a:xfrm flipV="1">
            <a:off x="552450" y="4105275"/>
            <a:ext cx="0" cy="2224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497" name="Line 31"/>
          <p:cNvSpPr>
            <a:spLocks noChangeShapeType="1"/>
          </p:cNvSpPr>
          <p:nvPr/>
        </p:nvSpPr>
        <p:spPr bwMode="auto">
          <a:xfrm>
            <a:off x="552450" y="6330950"/>
            <a:ext cx="288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498" name="Freeform 32"/>
          <p:cNvSpPr>
            <a:spLocks/>
          </p:cNvSpPr>
          <p:nvPr/>
        </p:nvSpPr>
        <p:spPr bwMode="auto">
          <a:xfrm>
            <a:off x="900113" y="4270375"/>
            <a:ext cx="2297112" cy="1646238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499" name="Line 33"/>
          <p:cNvSpPr>
            <a:spLocks noChangeShapeType="1"/>
          </p:cNvSpPr>
          <p:nvPr/>
        </p:nvSpPr>
        <p:spPr bwMode="auto">
          <a:xfrm>
            <a:off x="552450" y="5003800"/>
            <a:ext cx="8175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500" name="Line 34"/>
          <p:cNvSpPr>
            <a:spLocks noChangeShapeType="1"/>
          </p:cNvSpPr>
          <p:nvPr/>
        </p:nvSpPr>
        <p:spPr bwMode="auto">
          <a:xfrm>
            <a:off x="1370013" y="4984750"/>
            <a:ext cx="0" cy="134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501" name="Line 35"/>
          <p:cNvSpPr>
            <a:spLocks noChangeShapeType="1"/>
          </p:cNvSpPr>
          <p:nvPr/>
        </p:nvSpPr>
        <p:spPr bwMode="auto">
          <a:xfrm>
            <a:off x="552450" y="5629275"/>
            <a:ext cx="187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502" name="Line 36"/>
          <p:cNvSpPr>
            <a:spLocks noChangeShapeType="1"/>
          </p:cNvSpPr>
          <p:nvPr/>
        </p:nvSpPr>
        <p:spPr bwMode="auto">
          <a:xfrm>
            <a:off x="2439988" y="5634038"/>
            <a:ext cx="0" cy="6969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503" name="Text Box 37"/>
          <p:cNvSpPr txBox="1">
            <a:spLocks noChangeArrowheads="1"/>
          </p:cNvSpPr>
          <p:nvPr/>
        </p:nvSpPr>
        <p:spPr bwMode="auto">
          <a:xfrm>
            <a:off x="220663" y="4095750"/>
            <a:ext cx="37465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62504" name="Text Box 38"/>
          <p:cNvSpPr txBox="1">
            <a:spLocks noChangeArrowheads="1"/>
          </p:cNvSpPr>
          <p:nvPr/>
        </p:nvSpPr>
        <p:spPr bwMode="auto">
          <a:xfrm>
            <a:off x="93663" y="4794250"/>
            <a:ext cx="608012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P</a:t>
            </a:r>
            <a:r>
              <a:rPr lang="pt-BR" altLang="pt-BR" sz="1800" baseline="-25000"/>
              <a:t>1</a:t>
            </a:r>
            <a:endParaRPr lang="pt-BR" altLang="pt-BR" sz="1800"/>
          </a:p>
        </p:txBody>
      </p:sp>
      <p:sp>
        <p:nvSpPr>
          <p:cNvPr id="62505" name="Text Box 39"/>
          <p:cNvSpPr txBox="1">
            <a:spLocks noChangeArrowheads="1"/>
          </p:cNvSpPr>
          <p:nvPr/>
        </p:nvSpPr>
        <p:spPr bwMode="auto">
          <a:xfrm>
            <a:off x="71438" y="5356225"/>
            <a:ext cx="554037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P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endParaRPr lang="pt-BR" altLang="pt-BR" sz="1800">
              <a:solidFill>
                <a:srgbClr val="99FF66"/>
              </a:solidFill>
            </a:endParaRPr>
          </a:p>
        </p:txBody>
      </p:sp>
      <p:sp>
        <p:nvSpPr>
          <p:cNvPr id="62506" name="Text Box 40"/>
          <p:cNvSpPr txBox="1">
            <a:spLocks noChangeArrowheads="1"/>
          </p:cNvSpPr>
          <p:nvPr/>
        </p:nvSpPr>
        <p:spPr bwMode="auto">
          <a:xfrm>
            <a:off x="1177925" y="6302375"/>
            <a:ext cx="506413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y</a:t>
            </a:r>
            <a:r>
              <a:rPr lang="pt-BR" altLang="pt-BR" sz="1800" baseline="-25000"/>
              <a:t>1</a:t>
            </a:r>
            <a:endParaRPr lang="pt-BR" altLang="pt-BR" sz="1800"/>
          </a:p>
        </p:txBody>
      </p:sp>
      <p:sp>
        <p:nvSpPr>
          <p:cNvPr id="62507" name="Text Box 41"/>
          <p:cNvSpPr txBox="1">
            <a:spLocks noChangeArrowheads="1"/>
          </p:cNvSpPr>
          <p:nvPr/>
        </p:nvSpPr>
        <p:spPr bwMode="auto">
          <a:xfrm>
            <a:off x="2266950" y="6294438"/>
            <a:ext cx="506413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y</a:t>
            </a:r>
            <a:r>
              <a:rPr lang="pt-BR" altLang="pt-BR" sz="1800" baseline="-25000">
                <a:solidFill>
                  <a:srgbClr val="99FF66"/>
                </a:solidFill>
              </a:rPr>
              <a:t>0</a:t>
            </a:r>
            <a:endParaRPr lang="pt-BR" altLang="pt-BR" sz="1800">
              <a:solidFill>
                <a:srgbClr val="99FF66"/>
              </a:solidFill>
            </a:endParaRPr>
          </a:p>
        </p:txBody>
      </p:sp>
      <p:sp>
        <p:nvSpPr>
          <p:cNvPr id="62508" name="Text Box 42"/>
          <p:cNvSpPr txBox="1">
            <a:spLocks noChangeArrowheads="1"/>
          </p:cNvSpPr>
          <p:nvPr/>
        </p:nvSpPr>
        <p:spPr bwMode="auto">
          <a:xfrm>
            <a:off x="3119438" y="6302375"/>
            <a:ext cx="506412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62509" name="Text Box 43"/>
          <p:cNvSpPr txBox="1">
            <a:spLocks noChangeArrowheads="1"/>
          </p:cNvSpPr>
          <p:nvPr/>
        </p:nvSpPr>
        <p:spPr bwMode="auto">
          <a:xfrm>
            <a:off x="930275" y="4097338"/>
            <a:ext cx="5207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D</a:t>
            </a:r>
            <a:r>
              <a:rPr lang="pt-BR" altLang="pt-BR" sz="1800" baseline="-25000"/>
              <a:t>0</a:t>
            </a:r>
            <a:endParaRPr lang="pt-BR" altLang="pt-BR" sz="1800"/>
          </a:p>
        </p:txBody>
      </p:sp>
      <p:sp>
        <p:nvSpPr>
          <p:cNvPr id="62510" name="Text Box 44"/>
          <p:cNvSpPr txBox="1">
            <a:spLocks noChangeArrowheads="1"/>
          </p:cNvSpPr>
          <p:nvPr/>
        </p:nvSpPr>
        <p:spPr bwMode="auto">
          <a:xfrm>
            <a:off x="3148013" y="5686425"/>
            <a:ext cx="50323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D</a:t>
            </a:r>
            <a:r>
              <a:rPr lang="pt-BR" altLang="pt-BR" sz="1800" baseline="-25000"/>
              <a:t>0</a:t>
            </a:r>
            <a:endParaRPr lang="pt-BR" altLang="pt-BR" sz="1800"/>
          </a:p>
        </p:txBody>
      </p:sp>
      <p:sp>
        <p:nvSpPr>
          <p:cNvPr id="62511" name="Text Box 45"/>
          <p:cNvSpPr txBox="1">
            <a:spLocks noChangeArrowheads="1"/>
          </p:cNvSpPr>
          <p:nvPr/>
        </p:nvSpPr>
        <p:spPr bwMode="auto">
          <a:xfrm>
            <a:off x="2368550" y="5273675"/>
            <a:ext cx="4254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rgbClr val="99FF66"/>
                </a:solidFill>
              </a:rPr>
              <a:t>E</a:t>
            </a:r>
          </a:p>
        </p:txBody>
      </p:sp>
      <p:sp>
        <p:nvSpPr>
          <p:cNvPr id="62512" name="Text Box 46"/>
          <p:cNvSpPr txBox="1">
            <a:spLocks noChangeArrowheads="1"/>
          </p:cNvSpPr>
          <p:nvPr/>
        </p:nvSpPr>
        <p:spPr bwMode="auto">
          <a:xfrm>
            <a:off x="1314450" y="4668838"/>
            <a:ext cx="427038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F</a:t>
            </a:r>
          </a:p>
        </p:txBody>
      </p:sp>
      <p:sp>
        <p:nvSpPr>
          <p:cNvPr id="62513" name="Text Box 47"/>
          <p:cNvSpPr txBox="1">
            <a:spLocks noChangeArrowheads="1"/>
          </p:cNvSpPr>
          <p:nvPr/>
        </p:nvSpPr>
        <p:spPr bwMode="auto">
          <a:xfrm>
            <a:off x="3995738" y="5030788"/>
            <a:ext cx="12207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Curva de demanda agregada</a:t>
            </a:r>
          </a:p>
        </p:txBody>
      </p:sp>
      <p:sp>
        <p:nvSpPr>
          <p:cNvPr id="62514" name="Line 48"/>
          <p:cNvSpPr>
            <a:spLocks noChangeShapeType="1"/>
          </p:cNvSpPr>
          <p:nvPr/>
        </p:nvSpPr>
        <p:spPr bwMode="auto">
          <a:xfrm flipH="1">
            <a:off x="1273175" y="1925638"/>
            <a:ext cx="282575" cy="1651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515" name="Line 49"/>
          <p:cNvSpPr>
            <a:spLocks noChangeShapeType="1"/>
          </p:cNvSpPr>
          <p:nvPr/>
        </p:nvSpPr>
        <p:spPr bwMode="auto">
          <a:xfrm flipH="1" flipV="1">
            <a:off x="2384425" y="1955800"/>
            <a:ext cx="293688" cy="258763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516" name="Text Box 50"/>
          <p:cNvSpPr txBox="1">
            <a:spLocks noChangeArrowheads="1"/>
          </p:cNvSpPr>
          <p:nvPr/>
        </p:nvSpPr>
        <p:spPr bwMode="auto">
          <a:xfrm>
            <a:off x="2568575" y="1263650"/>
            <a:ext cx="876300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M</a:t>
            </a:r>
            <a:r>
              <a:rPr lang="pt-BR" altLang="pt-BR" sz="1800" baseline="-25000"/>
              <a:t>1</a:t>
            </a:r>
            <a:r>
              <a:rPr lang="pt-BR" altLang="pt-BR" sz="1800"/>
              <a:t>(P</a:t>
            </a:r>
            <a:r>
              <a:rPr lang="pt-BR" altLang="pt-BR" sz="1800" baseline="-25000"/>
              <a:t>1</a:t>
            </a:r>
            <a:r>
              <a:rPr lang="pt-BR" altLang="pt-BR" sz="18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0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0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0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00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55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Rodapé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10243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CBC4CA-DDBF-4581-94EB-D95B01FE8974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1053698" name="Text Box 2"/>
          <p:cNvSpPr txBox="1">
            <a:spLocks noChangeArrowheads="1"/>
          </p:cNvSpPr>
          <p:nvPr/>
        </p:nvSpPr>
        <p:spPr bwMode="auto">
          <a:xfrm>
            <a:off x="344488" y="2005013"/>
            <a:ext cx="8458200" cy="46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pt-BR" altLang="pt-BR" sz="2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800" dirty="0"/>
              <a:t>					</a:t>
            </a:r>
            <a:r>
              <a:rPr lang="pt-BR" altLang="pt-BR" sz="3000" dirty="0"/>
              <a:t>	                 (s + t) </a:t>
            </a:r>
            <a:r>
              <a:rPr lang="pt-BR" altLang="pt-BR" sz="3000" dirty="0">
                <a:sym typeface="Symbol" panose="05050102010706020507" pitchFamily="18" charset="2"/>
              </a:rPr>
              <a:t>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3000" dirty="0"/>
              <a:t>			a</a:t>
            </a:r>
            <a:r>
              <a:rPr lang="pt-BR" altLang="pt-BR" sz="3000" dirty="0">
                <a:sym typeface="Symbol" panose="05050102010706020507" pitchFamily="18" charset="2"/>
              </a:rPr>
              <a:t></a:t>
            </a:r>
            <a:r>
              <a:rPr lang="pt-BR" altLang="pt-BR" sz="3000" dirty="0"/>
              <a:t>  </a:t>
            </a:r>
            <a:r>
              <a:rPr lang="pt-BR" altLang="pt-BR" sz="3000" dirty="0">
                <a:sym typeface="Symbol" panose="05050102010706020507" pitchFamily="18" charset="2"/>
              </a:rPr>
              <a:t></a:t>
            </a:r>
            <a:r>
              <a:rPr lang="pt-BR" altLang="pt-BR" sz="3000" dirty="0"/>
              <a:t>   s’</a:t>
            </a:r>
            <a:r>
              <a:rPr lang="pt-BR" altLang="pt-BR" sz="3000" dirty="0">
                <a:sym typeface="Symbol" panose="05050102010706020507" pitchFamily="18" charset="2"/>
              </a:rPr>
              <a:t> </a:t>
            </a:r>
            <a:r>
              <a:rPr lang="pt-BR" altLang="pt-BR" sz="2000" dirty="0">
                <a:sym typeface="Symbol" panose="05050102010706020507" pitchFamily="18" charset="2"/>
              </a:rPr>
              <a:t>(com o mesmo yd)</a:t>
            </a:r>
            <a:r>
              <a:rPr lang="pt-BR" altLang="pt-BR" sz="3000" dirty="0">
                <a:sym typeface="Symbol" panose="05050102010706020507" pitchFamily="18" charset="2"/>
              </a:rPr>
              <a:t>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3000" dirty="0"/>
              <a:t>      					                 c</a:t>
            </a:r>
            <a:r>
              <a:rPr lang="pt-BR" altLang="pt-BR" sz="3000" dirty="0">
                <a:sym typeface="Symbol" panose="05050102010706020507" pitchFamily="18" charset="2"/>
              </a:rPr>
              <a:t></a:t>
            </a:r>
          </a:p>
          <a:p>
            <a:pPr algn="just" eaLnBrk="1" hangingPunct="1">
              <a:spcBef>
                <a:spcPct val="50000"/>
              </a:spcBef>
            </a:pPr>
            <a:r>
              <a:rPr lang="pt-BR" altLang="pt-BR" sz="2800" dirty="0">
                <a:solidFill>
                  <a:schemeClr val="tx1"/>
                </a:solidFill>
              </a:rPr>
              <a:t>Esse efeito do aumento do valor real dos ativos sobre a poupança social gera efeitos de deslocamento da curva IS. A curva IS também é deslocada se houver mudança no acesso ao crédito, ou seja, mudança na variável CR.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title"/>
          </p:nvPr>
        </p:nvSpPr>
        <p:spPr>
          <a:xfrm>
            <a:off x="1588" y="465138"/>
            <a:ext cx="9109075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3600"/>
              <a:t>Uma equação síntese para a função consumo e seus impactos no modelo IS/LM </a:t>
            </a:r>
          </a:p>
        </p:txBody>
      </p:sp>
      <p:sp>
        <p:nvSpPr>
          <p:cNvPr id="1053701" name="Line 5"/>
          <p:cNvSpPr>
            <a:spLocks noChangeShapeType="1"/>
          </p:cNvSpPr>
          <p:nvPr/>
        </p:nvSpPr>
        <p:spPr bwMode="auto">
          <a:xfrm flipV="1">
            <a:off x="6350000" y="3238500"/>
            <a:ext cx="431800" cy="3429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3702" name="Line 6"/>
          <p:cNvSpPr>
            <a:spLocks noChangeShapeType="1"/>
          </p:cNvSpPr>
          <p:nvPr/>
        </p:nvSpPr>
        <p:spPr bwMode="auto">
          <a:xfrm>
            <a:off x="6337300" y="3797300"/>
            <a:ext cx="381000" cy="2794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80990B6A-52EB-941F-03D9-DF7BAA0DBEF3}"/>
                  </a:ext>
                </a:extLst>
              </p:cNvPr>
              <p:cNvSpPr txBox="1"/>
              <p:nvPr/>
            </p:nvSpPr>
            <p:spPr>
              <a:xfrm>
                <a:off x="3141616" y="1693519"/>
                <a:ext cx="5657896" cy="805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pt-BR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pt-BR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pt-BR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pt-B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  <m:r>
                            <a:rPr lang="pt-BR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</m:d>
                      <m:r>
                        <a:rPr lang="pt-BR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pt-BR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pt-B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den>
                      </m:f>
                      <m:r>
                        <a:rPr lang="pt-BR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pt-BR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pt-BR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.</m:t>
                      </m:r>
                      <m:r>
                        <m:rPr>
                          <m:sty m:val="p"/>
                        </m:rPr>
                        <a:rPr lang="pt-BR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CR</m:t>
                      </m:r>
                    </m:oMath>
                  </m:oMathPara>
                </a14:m>
                <a:endParaRPr lang="pt-BR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80990B6A-52EB-941F-03D9-DF7BAA0DB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616" y="1693519"/>
                <a:ext cx="5657896" cy="8050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53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5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5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1053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053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053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6349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4EFF5C-59BF-4716-964D-F992DA4E3A2C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60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55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3600"/>
              <a:t>14.2   O modelo básico ampliado com curva de oferta agregada</a:t>
            </a:r>
            <a:endParaRPr lang="pt-BR" altLang="pt-BR" sz="5400"/>
          </a:p>
        </p:txBody>
      </p:sp>
      <p:sp>
        <p:nvSpPr>
          <p:cNvPr id="1006595" name="Rectangle 3"/>
          <p:cNvSpPr>
            <a:spLocks noChangeArrowheads="1"/>
          </p:cNvSpPr>
          <p:nvPr/>
        </p:nvSpPr>
        <p:spPr bwMode="auto">
          <a:xfrm>
            <a:off x="0" y="1931988"/>
            <a:ext cx="9144000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2800"/>
              <a:t>Não foram feitas modificações quanto aos elementos que definem a curva de oferta agregada. </a:t>
            </a:r>
          </a:p>
          <a:p>
            <a:pPr algn="just" eaLnBrk="1" hangingPunct="1"/>
            <a:r>
              <a:rPr lang="pt-BR" altLang="pt-BR" sz="2800"/>
              <a:t>Combinando cada uma das curvas de oferta agregada definidas nos capítulos 7 a 9 com as novas especificações para as curvas IS e LM definem-se modelos macroeconômicos alternativos.</a:t>
            </a:r>
          </a:p>
          <a:p>
            <a:pPr algn="just" eaLnBrk="1" hangingPunct="1"/>
            <a:r>
              <a:rPr lang="pt-BR" altLang="pt-BR" sz="2800"/>
              <a:t>Para dar continuidade ao curso, opta-se pela curva de oferta agregada do modelo geral dos novos keynesianos.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0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0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00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6595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55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3200" dirty="0">
                <a:solidFill>
                  <a:srgbClr val="66FFFF"/>
                </a:solidFill>
              </a:rPr>
              <a:t>14.3   Modelo macroeconômico geral ampliado dos novos keynesianos (p. 323)</a:t>
            </a:r>
          </a:p>
        </p:txBody>
      </p:sp>
      <p:sp>
        <p:nvSpPr>
          <p:cNvPr id="1024003" name="Rectangle 3"/>
          <p:cNvSpPr>
            <a:spLocks noChangeArrowheads="1"/>
          </p:cNvSpPr>
          <p:nvPr/>
        </p:nvSpPr>
        <p:spPr bwMode="auto">
          <a:xfrm>
            <a:off x="95250" y="1179513"/>
            <a:ext cx="8896350" cy="538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1950" indent="-361950">
              <a:spcBef>
                <a:spcPct val="20000"/>
              </a:spcBef>
              <a:buChar char="•"/>
              <a:tabLst>
                <a:tab pos="361950" algn="l"/>
                <a:tab pos="5200650" algn="l"/>
              </a:tabLst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61950" algn="l"/>
                <a:tab pos="5200650" algn="l"/>
              </a:tabLst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61950" algn="l"/>
                <a:tab pos="5200650" algn="l"/>
              </a:tabLst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61950" algn="l"/>
                <a:tab pos="52006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61950" algn="l"/>
                <a:tab pos="52006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52006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52006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52006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52006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2000" dirty="0"/>
              <a:t>Uma alternativa de modelo macroeconômico (ver a definição de modelo macroeconômico no final da p. 18) é combinar as curvas IS e LM com a curva de oferta agregada geral dos novos-keynesianos (esta última definida no capítulo 8): 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pt-BR" altLang="pt-BR" sz="2200" dirty="0"/>
              <a:t>    </a:t>
            </a:r>
            <a:r>
              <a:rPr lang="pt-BR" altLang="pt-BR" sz="2400" dirty="0"/>
              <a:t>y = c[y – t(y), a, CR ] + i (r, y) + g  	</a:t>
            </a:r>
            <a:r>
              <a:rPr lang="pt-BR" altLang="pt-BR" sz="2400" dirty="0">
                <a:solidFill>
                  <a:schemeClr val="tx1"/>
                </a:solidFill>
              </a:rPr>
              <a:t>equilíbrio no mercado de  		produto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pt-BR" altLang="pt-BR" sz="2400" dirty="0">
                <a:solidFill>
                  <a:schemeClr val="tx1"/>
                </a:solidFill>
              </a:rPr>
              <a:t>                  	equilíbrio no mercado de 		moeda (e de títulos)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pt-BR" altLang="pt-BR" sz="2400" dirty="0"/>
              <a:t>	y = y(N,M,K) 	</a:t>
            </a:r>
            <a:r>
              <a:rPr lang="pt-BR" altLang="pt-BR" sz="2400" dirty="0">
                <a:solidFill>
                  <a:schemeClr val="tx1"/>
                </a:solidFill>
              </a:rPr>
              <a:t>função de produção</a:t>
            </a:r>
          </a:p>
          <a:p>
            <a:pPr eaLnBrk="1" hangingPunct="1">
              <a:spcBef>
                <a:spcPct val="60000"/>
              </a:spcBef>
              <a:buFontTx/>
              <a:buNone/>
            </a:pPr>
            <a:r>
              <a:rPr lang="pt-BR" altLang="pt-BR" sz="2400" dirty="0"/>
              <a:t>		</a:t>
            </a:r>
            <a:r>
              <a:rPr lang="pt-BR" altLang="pt-BR" sz="2400" dirty="0">
                <a:solidFill>
                  <a:schemeClr val="tx1"/>
                </a:solidFill>
              </a:rPr>
              <a:t>equação de 		dos salários</a:t>
            </a:r>
          </a:p>
          <a:p>
            <a:pPr eaLnBrk="1" hangingPunct="1">
              <a:spcBef>
                <a:spcPct val="150000"/>
              </a:spcBef>
              <a:buFontTx/>
              <a:buNone/>
            </a:pPr>
            <a:r>
              <a:rPr lang="pt-BR" altLang="pt-BR" sz="2400" dirty="0"/>
              <a:t>		</a:t>
            </a:r>
            <a:r>
              <a:rPr lang="pt-BR" altLang="pt-BR" sz="2400" dirty="0">
                <a:solidFill>
                  <a:schemeClr val="tx1"/>
                </a:solidFill>
              </a:rPr>
              <a:t>curva de oferta agregada</a:t>
            </a:r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>
              <a:solidFill>
                <a:schemeClr val="tx1"/>
              </a:solidFill>
            </a:endParaRPr>
          </a:p>
        </p:txBody>
      </p:sp>
      <p:sp>
        <p:nvSpPr>
          <p:cNvPr id="1024006" name="Line 6"/>
          <p:cNvSpPr>
            <a:spLocks noChangeShapeType="1"/>
          </p:cNvSpPr>
          <p:nvPr/>
        </p:nvSpPr>
        <p:spPr bwMode="auto">
          <a:xfrm>
            <a:off x="1885950" y="4324350"/>
            <a:ext cx="24765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>
              <a:solidFill>
                <a:schemeClr val="tx1"/>
              </a:solidFill>
            </a:endParaRP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593E67D9-439B-C23A-456D-610DACE7CDFD}"/>
                  </a:ext>
                </a:extLst>
              </p:cNvPr>
              <p:cNvSpPr txBox="1"/>
              <p:nvPr/>
            </p:nvSpPr>
            <p:spPr>
              <a:xfrm>
                <a:off x="436185" y="3370002"/>
                <a:ext cx="3394829" cy="6280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𝐌</m:t>
                          </m:r>
                          <m:d>
                            <m:dPr>
                              <m:ctrlPr>
                                <a:rPr lang="pt-BR" sz="18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18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𝐫</m:t>
                              </m:r>
                              <m:r>
                                <a:rPr lang="pt-BR" sz="18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t-BR" sz="18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𝐫𝐝</m:t>
                              </m:r>
                              <m:r>
                                <a:rPr lang="pt-BR" sz="18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t-BR" sz="18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𝐁</m:t>
                              </m:r>
                              <m:r>
                                <a:rPr lang="pt-BR" sz="18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𝐑</m:t>
                                  </m:r>
                                </m:e>
                                <m:sub>
                                  <m:r>
                                    <a:rPr lang="pt-BR" sz="18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pt-BR" sz="1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𝐏</m:t>
                          </m:r>
                        </m:den>
                      </m:f>
                      <m:r>
                        <a:rPr lang="pt-BR" sz="1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𝐥</m:t>
                      </m:r>
                      <m:d>
                        <m:dPr>
                          <m:ctrlPr>
                            <a:rPr lang="pt-B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</m:d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1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593E67D9-439B-C23A-456D-610DACE7CD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85" y="3370002"/>
                <a:ext cx="3394829" cy="6280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AF834B1-D62B-F43A-FF78-4FFF98648329}"/>
                  </a:ext>
                </a:extLst>
              </p:cNvPr>
              <p:cNvSpPr txBox="1"/>
              <p:nvPr/>
            </p:nvSpPr>
            <p:spPr>
              <a:xfrm>
                <a:off x="95250" y="4969767"/>
                <a:ext cx="3394829" cy="7087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𝐖</m:t>
                      </m:r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𝐖</m:t>
                          </m:r>
                        </m:e>
                        <m:sub>
                          <m:r>
                            <a:rPr lang="pt-BR" sz="1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pt-BR" sz="1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𝜺</m:t>
                          </m:r>
                          <m:r>
                            <a:rPr lang="pt-B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f>
                            <m:fPr>
                              <m:ctrlPr>
                                <a:rPr lang="pt-BR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sz="18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18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𝐲𝐩</m:t>
                                  </m:r>
                                  <m:r>
                                    <a:rPr lang="pt-BR" sz="18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BR" sz="18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𝐲</m:t>
                                  </m:r>
                                </m:e>
                              </m:d>
                            </m:num>
                            <m:den>
                              <m:r>
                                <a:rPr lang="pt-BR" sz="18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𝐲𝐩</m:t>
                              </m:r>
                            </m:den>
                          </m:f>
                        </m:e>
                      </m:d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𝛙</m:t>
                      </m:r>
                    </m:oMath>
                  </m:oMathPara>
                </a14:m>
                <a:endParaRPr lang="pt-BR" sz="1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AF834B1-D62B-F43A-FF78-4FFF986483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" y="4969767"/>
                <a:ext cx="3394829" cy="7087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2D5BF3ED-1A22-6A34-5286-67B3BCA5DA8F}"/>
                  </a:ext>
                </a:extLst>
              </p:cNvPr>
              <p:cNvSpPr txBox="1"/>
              <p:nvPr/>
            </p:nvSpPr>
            <p:spPr>
              <a:xfrm>
                <a:off x="-304800" y="5906720"/>
                <a:ext cx="5694947" cy="6415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6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𝐏</m:t>
                      </m:r>
                      <m:r>
                        <a:rPr lang="pt-BR" sz="16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6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pt-BR" sz="16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begChr m:val="{"/>
                          <m:endChr m:val="}"/>
                          <m:ctrlPr>
                            <a:rPr lang="pt-BR" sz="16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16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sz="16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6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𝐖</m:t>
                                  </m:r>
                                </m:e>
                                <m:sub>
                                  <m:r>
                                    <a:rPr lang="pt-BR" sz="16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pt-BR" sz="16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𝐏</m:t>
                              </m:r>
                              <m:sSub>
                                <m:sSubPr>
                                  <m:ctrlPr>
                                    <a:rPr lang="pt-BR" sz="16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6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𝐌</m:t>
                                  </m:r>
                                </m:e>
                                <m:sub>
                                  <m:r>
                                    <a:rPr lang="pt-BR" sz="16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𝐄</m:t>
                                  </m:r>
                                </m:sub>
                              </m:sSub>
                              <m:r>
                                <a:rPr lang="pt-BR" sz="16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𝐓</m:t>
                              </m:r>
                            </m:den>
                          </m:f>
                          <m:r>
                            <a:rPr lang="pt-BR" sz="16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pt-BR" sz="16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16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pt-BR" sz="16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sz="16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  <m:r>
                                <a:rPr lang="pt-BR" sz="16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f>
                                <m:fPr>
                                  <m:ctrlPr>
                                    <a:rPr lang="pt-BR" sz="16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pt-BR" sz="16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1600" b="1" i="0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𝐲</m:t>
                                      </m:r>
                                      <m:r>
                                        <a:rPr lang="pt-BR" sz="1600" b="1" i="0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pt-BR" sz="1600" b="1" i="0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𝐲𝐩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pt-BR" sz="16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𝐲𝐩</m:t>
                                  </m:r>
                                </m:den>
                              </m:f>
                            </m:e>
                          </m:d>
                          <m:r>
                            <a:rPr lang="pt-BR" sz="16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pt-BR" sz="16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16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𝛙</m:t>
                              </m:r>
                            </m:num>
                            <m:den>
                              <m:r>
                                <a:rPr lang="pt-BR" sz="16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𝐏</m:t>
                              </m:r>
                              <m:sSub>
                                <m:sSubPr>
                                  <m:ctrlPr>
                                    <a:rPr lang="pt-BR" sz="16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6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𝐌</m:t>
                                  </m:r>
                                </m:e>
                                <m:sub>
                                  <m:r>
                                    <a:rPr lang="pt-BR" sz="16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𝐄</m:t>
                                  </m:r>
                                </m:sub>
                              </m:sSub>
                              <m:r>
                                <a:rPr lang="pt-BR" sz="16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𝐓</m:t>
                              </m:r>
                            </m:den>
                          </m:f>
                          <m:r>
                            <a:rPr lang="pt-BR" sz="16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pt-BR" sz="16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16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𝐏𝐦𝐩</m:t>
                              </m:r>
                            </m:num>
                            <m:den>
                              <m:r>
                                <a:rPr lang="pt-BR" sz="16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𝐏</m:t>
                              </m:r>
                              <m:sSub>
                                <m:sSubPr>
                                  <m:ctrlPr>
                                    <a:rPr lang="pt-BR" sz="16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6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𝐌</m:t>
                                  </m:r>
                                </m:e>
                                <m:sub>
                                  <m:r>
                                    <a:rPr lang="pt-BR" sz="16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𝐄</m:t>
                                  </m:r>
                                </m:sub>
                              </m:sSub>
                              <m:r>
                                <a:rPr lang="pt-BR" sz="16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𝐌𝐏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sz="16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2D5BF3ED-1A22-6A34-5286-67B3BCA5DA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4800" y="5906720"/>
                <a:ext cx="5694947" cy="6415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06" grpId="0" animBg="1"/>
      <p:bldP spid="4" grpId="0"/>
      <p:bldP spid="6" grpId="0"/>
      <p:bldP spid="7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6553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9913AF-EC1B-48FA-98C5-0816FFEDCB8B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62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55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3600" dirty="0"/>
              <a:t>14.3   Modelo macroeconômico geral ampliado dos novos keynesianos</a:t>
            </a:r>
            <a:endParaRPr lang="pt-BR" altLang="pt-BR" sz="5400" dirty="0"/>
          </a:p>
        </p:txBody>
      </p:sp>
      <p:sp>
        <p:nvSpPr>
          <p:cNvPr id="1025027" name="Rectangle 3"/>
          <p:cNvSpPr>
            <a:spLocks noChangeArrowheads="1"/>
          </p:cNvSpPr>
          <p:nvPr/>
        </p:nvSpPr>
        <p:spPr bwMode="auto">
          <a:xfrm>
            <a:off x="95250" y="1552575"/>
            <a:ext cx="8972550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1950" indent="-361950">
              <a:spcBef>
                <a:spcPct val="20000"/>
              </a:spcBef>
              <a:buChar char="•"/>
              <a:tabLst>
                <a:tab pos="361950" algn="l"/>
                <a:tab pos="5200650" algn="l"/>
              </a:tabLst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61950" algn="l"/>
                <a:tab pos="5200650" algn="l"/>
              </a:tabLst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61950" algn="l"/>
                <a:tab pos="5200650" algn="l"/>
              </a:tabLst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61950" algn="l"/>
                <a:tab pos="52006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61950" algn="l"/>
                <a:tab pos="52006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52006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52006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52006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1950" algn="l"/>
                <a:tab pos="5200650" algn="l"/>
              </a:tabLs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2400" dirty="0"/>
              <a:t>	y = c[y – t(y), a, CR ] + i (r, y) + g  	</a:t>
            </a:r>
            <a:r>
              <a:rPr lang="pt-BR" altLang="pt-BR" sz="2400" dirty="0">
                <a:solidFill>
                  <a:schemeClr val="tx1"/>
                </a:solidFill>
              </a:rPr>
              <a:t>equilíbrio no mercado de  		produto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pt-BR" altLang="pt-BR" sz="2400" dirty="0">
                <a:solidFill>
                  <a:schemeClr val="tx1"/>
                </a:solidFill>
              </a:rPr>
              <a:t>                  	</a:t>
            </a:r>
            <a:r>
              <a:rPr lang="pt-BR" altLang="pt-BR" sz="2200" dirty="0">
                <a:solidFill>
                  <a:schemeClr val="tx1"/>
                </a:solidFill>
              </a:rPr>
              <a:t>equilíbrio no mercado de 		moeda (e de títulos)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pt-BR" altLang="pt-BR" sz="2400" dirty="0"/>
              <a:t>	y = y(N,M,K) 	</a:t>
            </a:r>
            <a:r>
              <a:rPr lang="pt-BR" altLang="pt-BR" sz="2400" dirty="0">
                <a:solidFill>
                  <a:schemeClr val="tx1"/>
                </a:solidFill>
              </a:rPr>
              <a:t>função de produção</a:t>
            </a:r>
          </a:p>
          <a:p>
            <a:pPr eaLnBrk="1" hangingPunct="1">
              <a:spcBef>
                <a:spcPct val="60000"/>
              </a:spcBef>
              <a:buFontTx/>
              <a:buNone/>
            </a:pPr>
            <a:r>
              <a:rPr lang="pt-BR" altLang="pt-BR" sz="2400" dirty="0"/>
              <a:t>		</a:t>
            </a:r>
            <a:r>
              <a:rPr lang="pt-BR" altLang="pt-BR" sz="2400" dirty="0">
                <a:solidFill>
                  <a:schemeClr val="tx1"/>
                </a:solidFill>
              </a:rPr>
              <a:t>equação de determinação 			dos salários</a:t>
            </a:r>
          </a:p>
          <a:p>
            <a:pPr eaLnBrk="1" hangingPunct="1">
              <a:spcBef>
                <a:spcPct val="150000"/>
              </a:spcBef>
              <a:buFontTx/>
              <a:buNone/>
            </a:pPr>
            <a:r>
              <a:rPr lang="pt-BR" altLang="pt-BR" sz="2400" dirty="0"/>
              <a:t>		</a:t>
            </a:r>
            <a:r>
              <a:rPr lang="pt-BR" altLang="pt-BR" sz="2400" dirty="0">
                <a:solidFill>
                  <a:schemeClr val="tx1"/>
                </a:solidFill>
              </a:rPr>
              <a:t>curva de oferta agregada</a:t>
            </a:r>
          </a:p>
        </p:txBody>
      </p:sp>
      <p:sp>
        <p:nvSpPr>
          <p:cNvPr id="1025028" name="Rectangle 4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>
              <a:solidFill>
                <a:schemeClr val="tx1"/>
              </a:solidFill>
            </a:endParaRPr>
          </a:p>
        </p:txBody>
      </p:sp>
      <p:sp>
        <p:nvSpPr>
          <p:cNvPr id="1025030" name="Line 6"/>
          <p:cNvSpPr>
            <a:spLocks noChangeShapeType="1"/>
          </p:cNvSpPr>
          <p:nvPr/>
        </p:nvSpPr>
        <p:spPr bwMode="auto">
          <a:xfrm>
            <a:off x="1885950" y="3257550"/>
            <a:ext cx="24765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5031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>
              <a:solidFill>
                <a:schemeClr val="tx1"/>
              </a:solidFill>
            </a:endParaRPr>
          </a:p>
        </p:txBody>
      </p:sp>
      <p:sp>
        <p:nvSpPr>
          <p:cNvPr id="1025033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>
              <a:solidFill>
                <a:schemeClr val="tx1"/>
              </a:solidFill>
            </a:endParaRPr>
          </a:p>
        </p:txBody>
      </p:sp>
      <p:sp>
        <p:nvSpPr>
          <p:cNvPr id="1025035" name="Rectangle 11"/>
          <p:cNvSpPr>
            <a:spLocks noChangeArrowheads="1"/>
          </p:cNvSpPr>
          <p:nvPr/>
        </p:nvSpPr>
        <p:spPr bwMode="auto">
          <a:xfrm>
            <a:off x="136525" y="5741988"/>
            <a:ext cx="88550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solidFill>
                  <a:srgbClr val="66FFFF"/>
                </a:solidFill>
              </a:rPr>
              <a:t>Veja que há um sistema de cinco equações para determinar cinco variáveis endógenas: produto (y), taxa de juros (r), nível geral de preços (P), salário nominal (W) e quantidade de trabalho (N).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FEB17D85-A03A-3B04-0EE9-3417400F4B0C}"/>
                  </a:ext>
                </a:extLst>
              </p:cNvPr>
              <p:cNvSpPr txBox="1"/>
              <p:nvPr/>
            </p:nvSpPr>
            <p:spPr>
              <a:xfrm>
                <a:off x="136525" y="2477178"/>
                <a:ext cx="3394829" cy="6280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𝐌</m:t>
                          </m:r>
                          <m:d>
                            <m:dPr>
                              <m:ctrlPr>
                                <a:rPr lang="pt-BR" sz="18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18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𝐫</m:t>
                              </m:r>
                              <m:r>
                                <a:rPr lang="pt-BR" sz="18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t-BR" sz="18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𝐫𝐝</m:t>
                              </m:r>
                              <m:r>
                                <a:rPr lang="pt-BR" sz="18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t-BR" sz="18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𝐁</m:t>
                              </m:r>
                              <m:r>
                                <a:rPr lang="pt-BR" sz="18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𝐑</m:t>
                                  </m:r>
                                </m:e>
                                <m:sub>
                                  <m:r>
                                    <a:rPr lang="pt-BR" sz="18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pt-BR" sz="1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𝐏</m:t>
                          </m:r>
                        </m:den>
                      </m:f>
                      <m:r>
                        <a:rPr lang="pt-BR" sz="1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𝐥</m:t>
                      </m:r>
                      <m:d>
                        <m:dPr>
                          <m:ctrlPr>
                            <a:rPr lang="pt-B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</m:d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1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FEB17D85-A03A-3B04-0EE9-3417400F4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25" y="2477178"/>
                <a:ext cx="3394829" cy="6280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FF703C72-91A3-67EB-A2D4-88F088CF46DA}"/>
                  </a:ext>
                </a:extLst>
              </p:cNvPr>
              <p:cNvSpPr txBox="1"/>
              <p:nvPr/>
            </p:nvSpPr>
            <p:spPr>
              <a:xfrm>
                <a:off x="136525" y="3876036"/>
                <a:ext cx="3394829" cy="7087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𝐖</m:t>
                      </m:r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𝐖</m:t>
                          </m:r>
                        </m:e>
                        <m:sub>
                          <m:r>
                            <a:rPr lang="pt-B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1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pt-BR" sz="1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𝜺</m:t>
                          </m:r>
                          <m:r>
                            <a:rPr lang="pt-B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f>
                            <m:fPr>
                              <m:ctrlPr>
                                <a:rPr lang="pt-BR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sz="18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18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𝐲𝐩</m:t>
                                  </m:r>
                                  <m:r>
                                    <a:rPr lang="pt-BR" sz="18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BR" sz="18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𝐲</m:t>
                                  </m:r>
                                </m:e>
                              </m:d>
                            </m:num>
                            <m:den>
                              <m:r>
                                <a:rPr lang="pt-BR" sz="18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𝐲𝐩</m:t>
                              </m:r>
                            </m:den>
                          </m:f>
                        </m:e>
                      </m:d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1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𝛙</m:t>
                      </m:r>
                    </m:oMath>
                  </m:oMathPara>
                </a14:m>
                <a:endParaRPr lang="pt-BR" sz="1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FF703C72-91A3-67EB-A2D4-88F088CF46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25" y="3876036"/>
                <a:ext cx="3394829" cy="7087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022C639A-1AE1-9F96-DAF0-4402BC1ACE44}"/>
                  </a:ext>
                </a:extLst>
              </p:cNvPr>
              <p:cNvSpPr txBox="1"/>
              <p:nvPr/>
            </p:nvSpPr>
            <p:spPr>
              <a:xfrm>
                <a:off x="-232611" y="4805419"/>
                <a:ext cx="5694947" cy="6415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6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6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𝐏</m:t>
                      </m:r>
                      <m:r>
                        <a:rPr lang="pt-BR" sz="16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6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pt-BR" sz="16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begChr m:val="{"/>
                          <m:endChr m:val="}"/>
                          <m:ctrlPr>
                            <a:rPr lang="pt-BR" sz="16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16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sz="16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6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𝐖</m:t>
                                  </m:r>
                                </m:e>
                                <m:sub>
                                  <m:r>
                                    <a:rPr lang="pt-BR" sz="16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BR" sz="16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pt-BR" sz="16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𝐏</m:t>
                              </m:r>
                              <m:sSub>
                                <m:sSubPr>
                                  <m:ctrlPr>
                                    <a:rPr lang="pt-BR" sz="16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6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𝐌</m:t>
                                  </m:r>
                                </m:e>
                                <m:sub>
                                  <m:r>
                                    <a:rPr lang="pt-BR" sz="16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𝐄</m:t>
                                  </m:r>
                                </m:sub>
                              </m:sSub>
                              <m:r>
                                <a:rPr lang="pt-BR" sz="16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𝐓</m:t>
                              </m:r>
                            </m:den>
                          </m:f>
                          <m:r>
                            <a:rPr lang="pt-BR" sz="16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pt-BR" sz="16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16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pt-BR" sz="16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sz="16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  <m:r>
                                <a:rPr lang="pt-BR" sz="16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f>
                                <m:fPr>
                                  <m:ctrlPr>
                                    <a:rPr lang="pt-BR" sz="16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pt-BR" sz="16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1600" b="1" i="0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𝐲</m:t>
                                      </m:r>
                                      <m:r>
                                        <a:rPr lang="pt-BR" sz="1600" b="1" i="0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pt-BR" sz="1600" b="1" i="0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𝐲𝐩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pt-BR" sz="16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𝐲𝐩</m:t>
                                  </m:r>
                                </m:den>
                              </m:f>
                            </m:e>
                          </m:d>
                          <m:r>
                            <a:rPr lang="pt-BR" sz="16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pt-BR" sz="16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16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𝛙</m:t>
                              </m:r>
                            </m:num>
                            <m:den>
                              <m:r>
                                <a:rPr lang="pt-BR" sz="16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𝐏</m:t>
                              </m:r>
                              <m:sSub>
                                <m:sSubPr>
                                  <m:ctrlPr>
                                    <a:rPr lang="pt-BR" sz="16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6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𝐌</m:t>
                                  </m:r>
                                </m:e>
                                <m:sub>
                                  <m:r>
                                    <a:rPr lang="pt-BR" sz="16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𝐄</m:t>
                                  </m:r>
                                </m:sub>
                              </m:sSub>
                              <m:r>
                                <a:rPr lang="pt-BR" sz="16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𝐓</m:t>
                              </m:r>
                            </m:den>
                          </m:f>
                          <m:r>
                            <a:rPr lang="pt-BR" sz="16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pt-BR" sz="16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16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𝐏𝐦𝐩</m:t>
                              </m:r>
                            </m:num>
                            <m:den>
                              <m:r>
                                <a:rPr lang="pt-BR" sz="16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𝐏</m:t>
                              </m:r>
                              <m:sSub>
                                <m:sSubPr>
                                  <m:ctrlPr>
                                    <a:rPr lang="pt-BR" sz="16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6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𝐌</m:t>
                                  </m:r>
                                </m:e>
                                <m:sub>
                                  <m:r>
                                    <a:rPr lang="pt-BR" sz="16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𝐄</m:t>
                                  </m:r>
                                </m:sub>
                              </m:sSub>
                              <m:r>
                                <a:rPr lang="pt-BR" sz="16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𝐌𝐏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sz="16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022C639A-1AE1-9F96-DAF0-4402BC1ACE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2611" y="4805419"/>
                <a:ext cx="5694947" cy="6415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5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025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27" grpId="0"/>
      <p:bldP spid="1025028" grpId="0" animBg="1"/>
      <p:bldP spid="1025031" grpId="0" animBg="1"/>
      <p:bldP spid="1025033" grpId="0" animBg="1"/>
      <p:bldP spid="102503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6656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BE1AB3-C7DA-4B86-8D82-8B86AF4924F0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63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55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3600"/>
              <a:t>14.3   Modelo macroeconômico geral ampliado dos novos keynesianos</a:t>
            </a:r>
            <a:endParaRPr lang="pt-BR" altLang="pt-BR" sz="5400"/>
          </a:p>
        </p:txBody>
      </p:sp>
      <p:sp>
        <p:nvSpPr>
          <p:cNvPr id="1026059" name="Rectangle 11"/>
          <p:cNvSpPr>
            <a:spLocks noChangeArrowheads="1"/>
          </p:cNvSpPr>
          <p:nvPr/>
        </p:nvSpPr>
        <p:spPr bwMode="auto">
          <a:xfrm>
            <a:off x="460375" y="1985963"/>
            <a:ext cx="822642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pt-BR" altLang="pt-BR" sz="2800" dirty="0"/>
              <a:t>A inclinação negativa da curva de demanda agregada no plano </a:t>
            </a:r>
            <a:r>
              <a:rPr lang="pt-BR" altLang="pt-BR" sz="2800" dirty="0" err="1"/>
              <a:t>cartersiano</a:t>
            </a:r>
            <a:r>
              <a:rPr lang="pt-BR" altLang="pt-BR" sz="2800" dirty="0"/>
              <a:t> y </a:t>
            </a:r>
            <a:r>
              <a:rPr lang="pt-BR" altLang="pt-BR" sz="2800" i="1" dirty="0"/>
              <a:t>versus</a:t>
            </a:r>
            <a:r>
              <a:rPr lang="pt-BR" altLang="pt-BR" sz="2800" dirty="0"/>
              <a:t> P já foi </a:t>
            </a:r>
            <a:r>
              <a:rPr lang="pt-BR" altLang="pt-BR" sz="2800" dirty="0" smtClean="0"/>
              <a:t>explicada (ver o slide 59). </a:t>
            </a:r>
            <a:endParaRPr lang="pt-BR" altLang="pt-BR" sz="2800" dirty="0"/>
          </a:p>
          <a:p>
            <a:pPr algn="just" eaLnBrk="1" hangingPunct="1">
              <a:spcBef>
                <a:spcPct val="0"/>
              </a:spcBef>
            </a:pPr>
            <a:r>
              <a:rPr lang="pt-BR" altLang="pt-BR" sz="2800" dirty="0"/>
              <a:t>A curva de oferta agregada geral dos novos-</a:t>
            </a:r>
            <a:r>
              <a:rPr lang="pt-BR" altLang="pt-BR" sz="2800" dirty="0" err="1"/>
              <a:t>keynesianos</a:t>
            </a:r>
            <a:r>
              <a:rPr lang="pt-BR" altLang="pt-BR" sz="2800" dirty="0"/>
              <a:t> é positivamente inclinada no plano cartesiano y </a:t>
            </a:r>
            <a:r>
              <a:rPr lang="pt-BR" altLang="pt-BR" sz="2800" i="1" dirty="0"/>
              <a:t>versus</a:t>
            </a:r>
            <a:r>
              <a:rPr lang="pt-BR" altLang="pt-BR" sz="2800" dirty="0"/>
              <a:t> P porque:</a:t>
            </a:r>
          </a:p>
          <a:p>
            <a:pPr algn="just" eaLnBrk="1" hangingPunct="1">
              <a:spcBef>
                <a:spcPct val="0"/>
              </a:spcBef>
            </a:pPr>
            <a:endParaRPr lang="pt-BR" altLang="pt-BR" sz="2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800" dirty="0"/>
              <a:t>	y</a:t>
            </a:r>
            <a:r>
              <a:rPr lang="pt-BR" altLang="pt-BR" sz="2800" dirty="0">
                <a:sym typeface="Symbol" panose="05050102010706020507" pitchFamily="18" charset="2"/>
              </a:rPr>
              <a:t>  desemprego  W  CD  P</a:t>
            </a:r>
            <a:r>
              <a:rPr lang="pt-BR" altLang="pt-BR" sz="2800" dirty="0"/>
              <a:t>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800" dirty="0"/>
              <a:t> 							</a:t>
            </a:r>
            <a:r>
              <a:rPr lang="pt-BR" altLang="pt-BR" sz="2400" i="1" dirty="0">
                <a:solidFill>
                  <a:srgbClr val="FFCC00"/>
                </a:solidFill>
              </a:rPr>
              <a:t>mark-up constante</a:t>
            </a:r>
            <a:endParaRPr lang="pt-BR" altLang="pt-BR" sz="2400" dirty="0">
              <a:solidFill>
                <a:srgbClr val="FFCC00"/>
              </a:solidFill>
            </a:endParaRPr>
          </a:p>
        </p:txBody>
      </p:sp>
      <p:sp>
        <p:nvSpPr>
          <p:cNvPr id="1026060" name="Line 12"/>
          <p:cNvSpPr>
            <a:spLocks noChangeShapeType="1"/>
          </p:cNvSpPr>
          <p:nvPr/>
        </p:nvSpPr>
        <p:spPr bwMode="auto">
          <a:xfrm flipV="1">
            <a:off x="6686550" y="5486400"/>
            <a:ext cx="0" cy="3810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6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26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26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026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059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6758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A05A67-F91C-445B-94E7-AF315A2E24AC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64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55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3600"/>
              <a:t>14.3   Modelo macroeconômico geral ampliado dos novos keynesianos (p. 324)</a:t>
            </a:r>
            <a:endParaRPr lang="pt-BR" altLang="pt-BR" sz="5400"/>
          </a:p>
        </p:txBody>
      </p:sp>
      <p:sp>
        <p:nvSpPr>
          <p:cNvPr id="1027075" name="Rectangle 3"/>
          <p:cNvSpPr>
            <a:spLocks noChangeArrowheads="1"/>
          </p:cNvSpPr>
          <p:nvPr/>
        </p:nvSpPr>
        <p:spPr bwMode="auto">
          <a:xfrm>
            <a:off x="460375" y="1739900"/>
            <a:ext cx="8226425" cy="485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pt-BR" altLang="pt-BR" sz="2600">
                <a:solidFill>
                  <a:schemeClr val="tx1"/>
                </a:solidFill>
              </a:rPr>
              <a:t>O raciocínio por traz da curva de oferta agregada do modelo geral dos novos-keynesianos é diferente do da curva de oferta agregada do modelo básico da síntese neoclássica. 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sz="2600"/>
              <a:t>Apesar de ambas serem positivamente inclinadas no plano cartesiano y </a:t>
            </a:r>
            <a:r>
              <a:rPr lang="pt-BR" altLang="pt-BR" sz="2600" i="1"/>
              <a:t>versus</a:t>
            </a:r>
            <a:r>
              <a:rPr lang="pt-BR" altLang="pt-BR" sz="2600"/>
              <a:t> P, para a síntese neoclássica é a elevação do nível de preços que gera o aumento do produto ofertado, ao implicar  aumento da quantidade de trabalho empregada. 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sz="2600"/>
              <a:t>Para os autores novos-keynesianos, é o aumento da quantidade ofertada de produto que causa o aumento dos preços.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2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02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75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686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BA13DC-6951-4EAF-AC8C-786A957D1774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65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558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3600"/>
              <a:t>14.3   Modelo macroeconômico geral ampliado dos novos keynesianos</a:t>
            </a:r>
            <a:endParaRPr lang="pt-BR" altLang="pt-BR" sz="5400"/>
          </a:p>
        </p:txBody>
      </p:sp>
      <p:sp>
        <p:nvSpPr>
          <p:cNvPr id="1028099" name="Rectangle 3"/>
          <p:cNvSpPr>
            <a:spLocks noChangeArrowheads="1"/>
          </p:cNvSpPr>
          <p:nvPr/>
        </p:nvSpPr>
        <p:spPr bwMode="auto">
          <a:xfrm>
            <a:off x="460375" y="2012950"/>
            <a:ext cx="8226425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Aft>
                <a:spcPct val="50000"/>
              </a:spcAft>
              <a:buFontTx/>
              <a:buNone/>
            </a:pPr>
            <a:r>
              <a:rPr lang="pt-BR" altLang="pt-BR" sz="2800"/>
              <a:t>Em resumo, </a:t>
            </a:r>
          </a:p>
          <a:p>
            <a:pPr algn="just" eaLnBrk="1" hangingPunct="1">
              <a:buFontTx/>
              <a:buNone/>
            </a:pPr>
            <a:r>
              <a:rPr lang="pt-BR" altLang="pt-BR" sz="2800"/>
              <a:t>no modelo básico da síntese neoclássica tem-se: </a:t>
            </a:r>
          </a:p>
          <a:p>
            <a:pPr algn="ctr" eaLnBrk="1" hangingPunct="1">
              <a:spcAft>
                <a:spcPct val="50000"/>
              </a:spcAft>
              <a:buFontTx/>
              <a:buNone/>
            </a:pPr>
            <a:r>
              <a:rPr lang="pt-BR" altLang="pt-BR" sz="2800"/>
              <a:t>	P</a:t>
            </a:r>
            <a:r>
              <a:rPr lang="pt-BR" altLang="pt-BR" sz="2800">
                <a:sym typeface="Symbol" panose="05050102010706020507" pitchFamily="18" charset="2"/>
              </a:rPr>
              <a:t></a:t>
            </a:r>
            <a:r>
              <a:rPr lang="pt-BR" altLang="pt-BR" sz="2800"/>
              <a:t> </a:t>
            </a:r>
            <a:r>
              <a:rPr lang="pt-BR" altLang="pt-BR" sz="2800">
                <a:sym typeface="Symbol" panose="05050102010706020507" pitchFamily="18" charset="2"/>
              </a:rPr>
              <a:t></a:t>
            </a:r>
            <a:r>
              <a:rPr lang="pt-BR" altLang="pt-BR" sz="2800"/>
              <a:t> N</a:t>
            </a:r>
            <a:r>
              <a:rPr lang="pt-BR" altLang="pt-BR" sz="2800">
                <a:sym typeface="Symbol" panose="05050102010706020507" pitchFamily="18" charset="2"/>
              </a:rPr>
              <a:t></a:t>
            </a:r>
            <a:r>
              <a:rPr lang="pt-BR" altLang="pt-BR" sz="2800"/>
              <a:t>  </a:t>
            </a:r>
            <a:r>
              <a:rPr lang="pt-BR" altLang="pt-BR" sz="2800">
                <a:sym typeface="Symbol" panose="05050102010706020507" pitchFamily="18" charset="2"/>
              </a:rPr>
              <a:t></a:t>
            </a:r>
            <a:r>
              <a:rPr lang="pt-BR" altLang="pt-BR" sz="2800"/>
              <a:t> y</a:t>
            </a:r>
            <a:r>
              <a:rPr lang="pt-BR" altLang="pt-BR" sz="2800" baseline="30000"/>
              <a:t>o</a:t>
            </a:r>
            <a:r>
              <a:rPr lang="pt-BR" altLang="pt-BR" sz="2800">
                <a:sym typeface="Symbol" panose="05050102010706020507" pitchFamily="18" charset="2"/>
              </a:rPr>
              <a:t></a:t>
            </a:r>
          </a:p>
          <a:p>
            <a:pPr algn="just" eaLnBrk="1" hangingPunct="1">
              <a:buFontTx/>
              <a:buNone/>
            </a:pPr>
            <a:r>
              <a:rPr lang="pt-BR" altLang="pt-BR" sz="2800"/>
              <a:t>Para os novos-keynesianos, </a:t>
            </a:r>
          </a:p>
          <a:p>
            <a:pPr algn="ctr" eaLnBrk="1" hangingPunct="1">
              <a:spcAft>
                <a:spcPct val="50000"/>
              </a:spcAft>
              <a:buFontTx/>
              <a:buNone/>
            </a:pPr>
            <a:r>
              <a:rPr lang="pt-BR" altLang="pt-BR" sz="2800"/>
              <a:t>	y</a:t>
            </a:r>
            <a:r>
              <a:rPr lang="pt-BR" altLang="pt-BR" sz="2800" baseline="30000"/>
              <a:t>o</a:t>
            </a:r>
            <a:r>
              <a:rPr lang="pt-BR" altLang="pt-BR" sz="2800"/>
              <a:t> </a:t>
            </a:r>
            <a:r>
              <a:rPr lang="pt-BR" altLang="pt-BR" sz="2800">
                <a:sym typeface="Symbol" panose="05050102010706020507" pitchFamily="18" charset="2"/>
              </a:rPr>
              <a:t></a:t>
            </a:r>
            <a:r>
              <a:rPr lang="pt-BR" altLang="pt-BR" sz="2800"/>
              <a:t> </a:t>
            </a:r>
            <a:r>
              <a:rPr lang="pt-BR" altLang="pt-BR" sz="2800">
                <a:sym typeface="Symbol" panose="05050102010706020507" pitchFamily="18" charset="2"/>
              </a:rPr>
              <a:t></a:t>
            </a:r>
            <a:r>
              <a:rPr lang="pt-BR" altLang="pt-BR" sz="2800"/>
              <a:t> N</a:t>
            </a:r>
            <a:r>
              <a:rPr lang="pt-BR" altLang="pt-BR" sz="2800">
                <a:sym typeface="Symbol" panose="05050102010706020507" pitchFamily="18" charset="2"/>
              </a:rPr>
              <a:t></a:t>
            </a:r>
            <a:r>
              <a:rPr lang="pt-BR" altLang="pt-BR" sz="2800"/>
              <a:t>  </a:t>
            </a:r>
            <a:r>
              <a:rPr lang="pt-BR" altLang="pt-BR" sz="2800">
                <a:sym typeface="Symbol" panose="05050102010706020507" pitchFamily="18" charset="2"/>
              </a:rPr>
              <a:t></a:t>
            </a:r>
            <a:r>
              <a:rPr lang="pt-BR" altLang="pt-BR" sz="2800"/>
              <a:t> P</a:t>
            </a:r>
            <a:r>
              <a:rPr lang="pt-BR" altLang="pt-BR" sz="2800">
                <a:sym typeface="Symbol" panose="05050102010706020507" pitchFamily="18" charset="2"/>
              </a:rPr>
              <a:t></a:t>
            </a:r>
            <a:r>
              <a:rPr lang="pt-BR" altLang="pt-BR" sz="2800"/>
              <a:t> </a:t>
            </a:r>
          </a:p>
          <a:p>
            <a:pPr algn="just" eaLnBrk="1" hangingPunct="1">
              <a:buFontTx/>
              <a:buNone/>
            </a:pPr>
            <a:r>
              <a:rPr lang="pt-BR" altLang="pt-BR" sz="2400">
                <a:solidFill>
                  <a:schemeClr val="tx1"/>
                </a:solidFill>
              </a:rPr>
              <a:t>	(sendo y</a:t>
            </a:r>
            <a:r>
              <a:rPr lang="pt-BR" altLang="pt-BR" sz="2400" baseline="30000">
                <a:solidFill>
                  <a:schemeClr val="tx1"/>
                </a:solidFill>
              </a:rPr>
              <a:t>o</a:t>
            </a:r>
            <a:r>
              <a:rPr lang="pt-BR" altLang="pt-BR" sz="2400">
                <a:solidFill>
                  <a:schemeClr val="tx1"/>
                </a:solidFill>
              </a:rPr>
              <a:t> o produto ofertado, que é igual à renda em situação de equilíbrio).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2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2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028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02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28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099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6963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6EC9A3-1692-4382-A4F1-4CDF68A6DC88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66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273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3200"/>
              <a:t>14.3.1   Efeitos da política fiscal no modelo geral ampliado dos novos-keynesianos (p. 324 e 325)</a:t>
            </a:r>
          </a:p>
        </p:txBody>
      </p:sp>
      <p:sp>
        <p:nvSpPr>
          <p:cNvPr id="1042435" name="Rectangle 3"/>
          <p:cNvSpPr>
            <a:spLocks noChangeArrowheads="1"/>
          </p:cNvSpPr>
          <p:nvPr/>
        </p:nvSpPr>
        <p:spPr bwMode="auto">
          <a:xfrm>
            <a:off x="6315075" y="1727200"/>
            <a:ext cx="2676525" cy="2779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Aft>
                <a:spcPct val="50000"/>
              </a:spcAft>
              <a:buFontTx/>
              <a:buNone/>
            </a:pPr>
            <a:r>
              <a:rPr lang="pt-BR" altLang="pt-BR" sz="1800" dirty="0" smtClean="0"/>
              <a:t>1) Desenhe o estágio inicial da economia. A </a:t>
            </a:r>
            <a:r>
              <a:rPr lang="pt-BR" altLang="pt-BR" sz="1800" dirty="0"/>
              <a:t>economia está em equilíbrio inicial no ponto E. </a:t>
            </a:r>
            <a:endParaRPr lang="pt-BR" altLang="pt-BR" sz="1800" dirty="0" smtClean="0"/>
          </a:p>
          <a:p>
            <a:pPr algn="just" eaLnBrk="1" hangingPunct="1">
              <a:spcAft>
                <a:spcPct val="50000"/>
              </a:spcAft>
              <a:buFontTx/>
              <a:buNone/>
            </a:pPr>
            <a:r>
              <a:rPr lang="pt-BR" altLang="pt-BR" sz="1800" dirty="0" smtClean="0"/>
              <a:t>2) identifique o choque: </a:t>
            </a:r>
            <a:r>
              <a:rPr lang="pt-BR" altLang="pt-BR" sz="1800" dirty="0"/>
              <a:t>s</a:t>
            </a:r>
            <a:r>
              <a:rPr lang="pt-BR" altLang="pt-BR" sz="1800" dirty="0" smtClean="0"/>
              <a:t>uponha </a:t>
            </a:r>
            <a:r>
              <a:rPr lang="pt-BR" altLang="pt-BR" sz="1800" dirty="0"/>
              <a:t>que os gastos do governo aumentem, g</a:t>
            </a:r>
            <a:r>
              <a:rPr lang="pt-BR" altLang="pt-BR" sz="1800" dirty="0">
                <a:sym typeface="Symbol" panose="05050102010706020507" pitchFamily="18" charset="2"/>
              </a:rPr>
              <a:t></a:t>
            </a:r>
          </a:p>
        </p:txBody>
      </p:sp>
      <p:sp>
        <p:nvSpPr>
          <p:cNvPr id="1042436" name="Line 4"/>
          <p:cNvSpPr>
            <a:spLocks noChangeShapeType="1"/>
          </p:cNvSpPr>
          <p:nvPr/>
        </p:nvSpPr>
        <p:spPr bwMode="auto">
          <a:xfrm flipV="1">
            <a:off x="708025" y="4024313"/>
            <a:ext cx="0" cy="2093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2437" name="Line 5"/>
          <p:cNvSpPr>
            <a:spLocks noChangeShapeType="1"/>
          </p:cNvSpPr>
          <p:nvPr/>
        </p:nvSpPr>
        <p:spPr bwMode="auto">
          <a:xfrm>
            <a:off x="708025" y="6119813"/>
            <a:ext cx="3535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2438" name="Freeform 6"/>
          <p:cNvSpPr>
            <a:spLocks/>
          </p:cNvSpPr>
          <p:nvPr/>
        </p:nvSpPr>
        <p:spPr bwMode="auto">
          <a:xfrm>
            <a:off x="2749550" y="4156075"/>
            <a:ext cx="1176338" cy="1177925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2439" name="Freeform 7"/>
          <p:cNvSpPr>
            <a:spLocks/>
          </p:cNvSpPr>
          <p:nvPr/>
        </p:nvSpPr>
        <p:spPr bwMode="auto">
          <a:xfrm>
            <a:off x="1062038" y="4670425"/>
            <a:ext cx="2509837" cy="1044575"/>
          </a:xfrm>
          <a:custGeom>
            <a:avLst/>
            <a:gdLst>
              <a:gd name="T0" fmla="*/ 0 w 2292"/>
              <a:gd name="T1" fmla="*/ 2147483646 h 1809"/>
              <a:gd name="T2" fmla="*/ 2147483646 w 2292"/>
              <a:gd name="T3" fmla="*/ 2147483646 h 1809"/>
              <a:gd name="T4" fmla="*/ 2147483646 w 2292"/>
              <a:gd name="T5" fmla="*/ 0 h 1809"/>
              <a:gd name="T6" fmla="*/ 0 60000 65536"/>
              <a:gd name="T7" fmla="*/ 0 60000 65536"/>
              <a:gd name="T8" fmla="*/ 0 60000 65536"/>
              <a:gd name="T9" fmla="*/ 0 w 2292"/>
              <a:gd name="T10" fmla="*/ 0 h 1809"/>
              <a:gd name="T11" fmla="*/ 2292 w 2292"/>
              <a:gd name="T12" fmla="*/ 1809 h 1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2" h="1809">
                <a:moveTo>
                  <a:pt x="0" y="1809"/>
                </a:moveTo>
                <a:cubicBezTo>
                  <a:pt x="356" y="1769"/>
                  <a:pt x="712" y="1730"/>
                  <a:pt x="1094" y="1428"/>
                </a:cubicBezTo>
                <a:cubicBezTo>
                  <a:pt x="1476" y="1126"/>
                  <a:pt x="1884" y="563"/>
                  <a:pt x="2292" y="0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2441" name="Line 9"/>
          <p:cNvSpPr>
            <a:spLocks noChangeShapeType="1"/>
          </p:cNvSpPr>
          <p:nvPr/>
        </p:nvSpPr>
        <p:spPr bwMode="auto">
          <a:xfrm flipH="1">
            <a:off x="2047875" y="5575300"/>
            <a:ext cx="1588" cy="538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2442" name="Line 10"/>
          <p:cNvSpPr>
            <a:spLocks noChangeShapeType="1"/>
          </p:cNvSpPr>
          <p:nvPr/>
        </p:nvSpPr>
        <p:spPr bwMode="auto">
          <a:xfrm>
            <a:off x="701675" y="4921250"/>
            <a:ext cx="2527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2444" name="Text Box 12"/>
          <p:cNvSpPr txBox="1">
            <a:spLocks noChangeArrowheads="1"/>
          </p:cNvSpPr>
          <p:nvPr/>
        </p:nvSpPr>
        <p:spPr bwMode="auto">
          <a:xfrm>
            <a:off x="428625" y="4040188"/>
            <a:ext cx="3397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042445" name="Text Box 13"/>
          <p:cNvSpPr txBox="1">
            <a:spLocks noChangeArrowheads="1"/>
          </p:cNvSpPr>
          <p:nvPr/>
        </p:nvSpPr>
        <p:spPr bwMode="auto">
          <a:xfrm>
            <a:off x="419100" y="4670425"/>
            <a:ext cx="3921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r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1042446" name="Text Box 14"/>
          <p:cNvSpPr txBox="1">
            <a:spLocks noChangeArrowheads="1"/>
          </p:cNvSpPr>
          <p:nvPr/>
        </p:nvSpPr>
        <p:spPr bwMode="auto">
          <a:xfrm>
            <a:off x="411163" y="5391150"/>
            <a:ext cx="37623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r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2447" name="Text Box 15"/>
          <p:cNvSpPr txBox="1">
            <a:spLocks noChangeArrowheads="1"/>
          </p:cNvSpPr>
          <p:nvPr/>
        </p:nvSpPr>
        <p:spPr bwMode="auto">
          <a:xfrm>
            <a:off x="3067050" y="60594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y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1042448" name="Text Box 16"/>
          <p:cNvSpPr txBox="1">
            <a:spLocks noChangeArrowheads="1"/>
          </p:cNvSpPr>
          <p:nvPr/>
        </p:nvSpPr>
        <p:spPr bwMode="auto">
          <a:xfrm>
            <a:off x="1817688" y="6080125"/>
            <a:ext cx="4064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y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2449" name="Text Box 17"/>
          <p:cNvSpPr txBox="1">
            <a:spLocks noChangeArrowheads="1"/>
          </p:cNvSpPr>
          <p:nvPr/>
        </p:nvSpPr>
        <p:spPr bwMode="auto">
          <a:xfrm>
            <a:off x="3913188" y="6069013"/>
            <a:ext cx="3397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042450" name="Text Box 18"/>
          <p:cNvSpPr txBox="1">
            <a:spLocks noChangeArrowheads="1"/>
          </p:cNvSpPr>
          <p:nvPr/>
        </p:nvSpPr>
        <p:spPr bwMode="auto">
          <a:xfrm>
            <a:off x="3895725" y="5200650"/>
            <a:ext cx="411163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S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1042451" name="Text Box 19"/>
          <p:cNvSpPr txBox="1">
            <a:spLocks noChangeArrowheads="1"/>
          </p:cNvSpPr>
          <p:nvPr/>
        </p:nvSpPr>
        <p:spPr bwMode="auto">
          <a:xfrm>
            <a:off x="2733675" y="3935413"/>
            <a:ext cx="3873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I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1042452" name="Text Box 20"/>
          <p:cNvSpPr txBox="1">
            <a:spLocks noChangeArrowheads="1"/>
          </p:cNvSpPr>
          <p:nvPr/>
        </p:nvSpPr>
        <p:spPr bwMode="auto">
          <a:xfrm>
            <a:off x="2649538" y="5754688"/>
            <a:ext cx="4730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S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2453" name="Text Box 21"/>
          <p:cNvSpPr txBox="1">
            <a:spLocks noChangeArrowheads="1"/>
          </p:cNvSpPr>
          <p:nvPr/>
        </p:nvSpPr>
        <p:spPr bwMode="auto">
          <a:xfrm>
            <a:off x="3556000" y="4491038"/>
            <a:ext cx="4953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M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2454" name="Text Box 22"/>
          <p:cNvSpPr txBox="1">
            <a:spLocks noChangeArrowheads="1"/>
          </p:cNvSpPr>
          <p:nvPr/>
        </p:nvSpPr>
        <p:spPr bwMode="auto">
          <a:xfrm>
            <a:off x="1471613" y="4430713"/>
            <a:ext cx="3873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I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2456" name="Text Box 24"/>
          <p:cNvSpPr txBox="1">
            <a:spLocks noChangeArrowheads="1"/>
          </p:cNvSpPr>
          <p:nvPr/>
        </p:nvSpPr>
        <p:spPr bwMode="auto">
          <a:xfrm>
            <a:off x="1933575" y="5224463"/>
            <a:ext cx="3873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E</a:t>
            </a:r>
          </a:p>
        </p:txBody>
      </p:sp>
      <p:sp>
        <p:nvSpPr>
          <p:cNvPr id="1042457" name="Text Box 25"/>
          <p:cNvSpPr txBox="1">
            <a:spLocks noChangeArrowheads="1"/>
          </p:cNvSpPr>
          <p:nvPr/>
        </p:nvSpPr>
        <p:spPr bwMode="auto">
          <a:xfrm>
            <a:off x="3089275" y="4613275"/>
            <a:ext cx="3873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F</a:t>
            </a:r>
          </a:p>
        </p:txBody>
      </p:sp>
      <p:sp>
        <p:nvSpPr>
          <p:cNvPr id="1042458" name="Text Box 26"/>
          <p:cNvSpPr txBox="1">
            <a:spLocks noChangeArrowheads="1"/>
          </p:cNvSpPr>
          <p:nvPr/>
        </p:nvSpPr>
        <p:spPr bwMode="auto">
          <a:xfrm>
            <a:off x="4451350" y="4273550"/>
            <a:ext cx="1266825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Equilíbrio dos mercados de produto e de moeda</a:t>
            </a:r>
          </a:p>
        </p:txBody>
      </p:sp>
      <p:sp>
        <p:nvSpPr>
          <p:cNvPr id="1042461" name="Line 29"/>
          <p:cNvSpPr>
            <a:spLocks noChangeShapeType="1"/>
          </p:cNvSpPr>
          <p:nvPr/>
        </p:nvSpPr>
        <p:spPr bwMode="auto">
          <a:xfrm flipH="1">
            <a:off x="3228975" y="4922838"/>
            <a:ext cx="1588" cy="11858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2463" name="Text Box 31"/>
          <p:cNvSpPr txBox="1">
            <a:spLocks noChangeArrowheads="1"/>
          </p:cNvSpPr>
          <p:nvPr/>
        </p:nvSpPr>
        <p:spPr bwMode="auto">
          <a:xfrm>
            <a:off x="803275" y="5608638"/>
            <a:ext cx="428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L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2466" name="Line 34"/>
          <p:cNvSpPr>
            <a:spLocks noChangeShapeType="1"/>
          </p:cNvSpPr>
          <p:nvPr/>
        </p:nvSpPr>
        <p:spPr bwMode="auto">
          <a:xfrm>
            <a:off x="708025" y="5564188"/>
            <a:ext cx="1320800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2469" name="Freeform 37"/>
          <p:cNvSpPr>
            <a:spLocks/>
          </p:cNvSpPr>
          <p:nvPr/>
        </p:nvSpPr>
        <p:spPr bwMode="auto">
          <a:xfrm>
            <a:off x="1504950" y="4749800"/>
            <a:ext cx="1176338" cy="1177925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2471" name="Line 39"/>
          <p:cNvSpPr>
            <a:spLocks noChangeShapeType="1"/>
          </p:cNvSpPr>
          <p:nvPr/>
        </p:nvSpPr>
        <p:spPr bwMode="auto">
          <a:xfrm flipV="1">
            <a:off x="704850" y="1571625"/>
            <a:ext cx="0" cy="1916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2472" name="Line 40"/>
          <p:cNvSpPr>
            <a:spLocks noChangeShapeType="1"/>
          </p:cNvSpPr>
          <p:nvPr/>
        </p:nvSpPr>
        <p:spPr bwMode="auto">
          <a:xfrm>
            <a:off x="704850" y="3489325"/>
            <a:ext cx="3184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2473" name="Freeform 41"/>
          <p:cNvSpPr>
            <a:spLocks/>
          </p:cNvSpPr>
          <p:nvPr/>
        </p:nvSpPr>
        <p:spPr bwMode="auto">
          <a:xfrm>
            <a:off x="1447800" y="1681163"/>
            <a:ext cx="2165350" cy="1184275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2474" name="Freeform 42"/>
          <p:cNvSpPr>
            <a:spLocks/>
          </p:cNvSpPr>
          <p:nvPr/>
        </p:nvSpPr>
        <p:spPr bwMode="auto">
          <a:xfrm>
            <a:off x="1017588" y="1789113"/>
            <a:ext cx="2046287" cy="1266825"/>
          </a:xfrm>
          <a:custGeom>
            <a:avLst/>
            <a:gdLst>
              <a:gd name="T0" fmla="*/ 0 w 2292"/>
              <a:gd name="T1" fmla="*/ 2147483646 h 1809"/>
              <a:gd name="T2" fmla="*/ 2147483646 w 2292"/>
              <a:gd name="T3" fmla="*/ 2147483646 h 1809"/>
              <a:gd name="T4" fmla="*/ 2147483646 w 2292"/>
              <a:gd name="T5" fmla="*/ 0 h 1809"/>
              <a:gd name="T6" fmla="*/ 0 60000 65536"/>
              <a:gd name="T7" fmla="*/ 0 60000 65536"/>
              <a:gd name="T8" fmla="*/ 0 60000 65536"/>
              <a:gd name="T9" fmla="*/ 0 w 2292"/>
              <a:gd name="T10" fmla="*/ 0 h 1809"/>
              <a:gd name="T11" fmla="*/ 2292 w 2292"/>
              <a:gd name="T12" fmla="*/ 1809 h 1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2" h="1809">
                <a:moveTo>
                  <a:pt x="0" y="1809"/>
                </a:moveTo>
                <a:cubicBezTo>
                  <a:pt x="356" y="1769"/>
                  <a:pt x="712" y="1730"/>
                  <a:pt x="1094" y="1428"/>
                </a:cubicBezTo>
                <a:cubicBezTo>
                  <a:pt x="1476" y="1126"/>
                  <a:pt x="1884" y="563"/>
                  <a:pt x="2292" y="0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2476" name="Line 44"/>
          <p:cNvSpPr>
            <a:spLocks noChangeShapeType="1"/>
          </p:cNvSpPr>
          <p:nvPr/>
        </p:nvSpPr>
        <p:spPr bwMode="auto">
          <a:xfrm flipH="1">
            <a:off x="2049463" y="2757488"/>
            <a:ext cx="0" cy="7270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2477" name="Line 45"/>
          <p:cNvSpPr>
            <a:spLocks noChangeShapeType="1"/>
          </p:cNvSpPr>
          <p:nvPr/>
        </p:nvSpPr>
        <p:spPr bwMode="auto">
          <a:xfrm>
            <a:off x="704850" y="2757488"/>
            <a:ext cx="13525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2479" name="Text Box 47"/>
          <p:cNvSpPr txBox="1">
            <a:spLocks noChangeArrowheads="1"/>
          </p:cNvSpPr>
          <p:nvPr/>
        </p:nvSpPr>
        <p:spPr bwMode="auto">
          <a:xfrm>
            <a:off x="390525" y="1589088"/>
            <a:ext cx="3397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042481" name="Text Box 49"/>
          <p:cNvSpPr txBox="1">
            <a:spLocks noChangeArrowheads="1"/>
          </p:cNvSpPr>
          <p:nvPr/>
        </p:nvSpPr>
        <p:spPr bwMode="auto">
          <a:xfrm>
            <a:off x="360363" y="2601913"/>
            <a:ext cx="4238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P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2482" name="Text Box 50"/>
          <p:cNvSpPr txBox="1">
            <a:spLocks noChangeArrowheads="1"/>
          </p:cNvSpPr>
          <p:nvPr/>
        </p:nvSpPr>
        <p:spPr bwMode="auto">
          <a:xfrm>
            <a:off x="3063875" y="3435350"/>
            <a:ext cx="4064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y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1042483" name="Text Box 51"/>
          <p:cNvSpPr txBox="1">
            <a:spLocks noChangeArrowheads="1"/>
          </p:cNvSpPr>
          <p:nvPr/>
        </p:nvSpPr>
        <p:spPr bwMode="auto">
          <a:xfrm>
            <a:off x="1881188" y="3452813"/>
            <a:ext cx="3873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y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2484" name="Text Box 52"/>
          <p:cNvSpPr txBox="1">
            <a:spLocks noChangeArrowheads="1"/>
          </p:cNvSpPr>
          <p:nvPr/>
        </p:nvSpPr>
        <p:spPr bwMode="auto">
          <a:xfrm>
            <a:off x="3579813" y="3444875"/>
            <a:ext cx="3397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042485" name="Text Box 53"/>
          <p:cNvSpPr txBox="1">
            <a:spLocks noChangeArrowheads="1"/>
          </p:cNvSpPr>
          <p:nvPr/>
        </p:nvSpPr>
        <p:spPr bwMode="auto">
          <a:xfrm>
            <a:off x="3575050" y="2698750"/>
            <a:ext cx="46355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D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1042486" name="Text Box 54"/>
          <p:cNvSpPr txBox="1">
            <a:spLocks noChangeArrowheads="1"/>
          </p:cNvSpPr>
          <p:nvPr/>
        </p:nvSpPr>
        <p:spPr bwMode="auto">
          <a:xfrm>
            <a:off x="1444625" y="1447800"/>
            <a:ext cx="482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D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1042487" name="Text Box 55"/>
          <p:cNvSpPr txBox="1">
            <a:spLocks noChangeArrowheads="1"/>
          </p:cNvSpPr>
          <p:nvPr/>
        </p:nvSpPr>
        <p:spPr bwMode="auto">
          <a:xfrm>
            <a:off x="801688" y="2997200"/>
            <a:ext cx="4540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S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2488" name="Text Box 56"/>
          <p:cNvSpPr txBox="1">
            <a:spLocks noChangeArrowheads="1"/>
          </p:cNvSpPr>
          <p:nvPr/>
        </p:nvSpPr>
        <p:spPr bwMode="auto">
          <a:xfrm>
            <a:off x="2922588" y="3043238"/>
            <a:ext cx="482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D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2489" name="Text Box 57"/>
          <p:cNvSpPr txBox="1">
            <a:spLocks noChangeArrowheads="1"/>
          </p:cNvSpPr>
          <p:nvPr/>
        </p:nvSpPr>
        <p:spPr bwMode="auto">
          <a:xfrm>
            <a:off x="941388" y="1628775"/>
            <a:ext cx="4841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D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2490" name="Text Box 58"/>
          <p:cNvSpPr txBox="1">
            <a:spLocks noChangeArrowheads="1"/>
          </p:cNvSpPr>
          <p:nvPr/>
        </p:nvSpPr>
        <p:spPr bwMode="auto">
          <a:xfrm>
            <a:off x="3046413" y="1624013"/>
            <a:ext cx="43656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S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2491" name="Text Box 59"/>
          <p:cNvSpPr txBox="1">
            <a:spLocks noChangeArrowheads="1"/>
          </p:cNvSpPr>
          <p:nvPr/>
        </p:nvSpPr>
        <p:spPr bwMode="auto">
          <a:xfrm>
            <a:off x="1857375" y="2433638"/>
            <a:ext cx="3873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E</a:t>
            </a:r>
          </a:p>
        </p:txBody>
      </p:sp>
      <p:sp>
        <p:nvSpPr>
          <p:cNvPr id="1042492" name="Text Box 60"/>
          <p:cNvSpPr txBox="1">
            <a:spLocks noChangeArrowheads="1"/>
          </p:cNvSpPr>
          <p:nvPr/>
        </p:nvSpPr>
        <p:spPr bwMode="auto">
          <a:xfrm>
            <a:off x="3125788" y="2443163"/>
            <a:ext cx="3873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F</a:t>
            </a:r>
          </a:p>
        </p:txBody>
      </p:sp>
      <p:sp>
        <p:nvSpPr>
          <p:cNvPr id="1042493" name="Text Box 61"/>
          <p:cNvSpPr txBox="1">
            <a:spLocks noChangeArrowheads="1"/>
          </p:cNvSpPr>
          <p:nvPr/>
        </p:nvSpPr>
        <p:spPr bwMode="auto">
          <a:xfrm>
            <a:off x="4467225" y="2095500"/>
            <a:ext cx="138112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Curvas de oferta e de demanda agregada </a:t>
            </a:r>
          </a:p>
        </p:txBody>
      </p:sp>
      <p:sp>
        <p:nvSpPr>
          <p:cNvPr id="1042494" name="Freeform 62"/>
          <p:cNvSpPr>
            <a:spLocks/>
          </p:cNvSpPr>
          <p:nvPr/>
        </p:nvSpPr>
        <p:spPr bwMode="auto">
          <a:xfrm>
            <a:off x="979488" y="1916113"/>
            <a:ext cx="2165350" cy="1184275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2497" name="Line 65"/>
          <p:cNvSpPr>
            <a:spLocks noChangeShapeType="1"/>
          </p:cNvSpPr>
          <p:nvPr/>
        </p:nvSpPr>
        <p:spPr bwMode="auto">
          <a:xfrm flipH="1">
            <a:off x="3240088" y="2752725"/>
            <a:ext cx="0" cy="7270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2498" name="Line 66"/>
          <p:cNvSpPr>
            <a:spLocks noChangeShapeType="1"/>
          </p:cNvSpPr>
          <p:nvPr/>
        </p:nvSpPr>
        <p:spPr bwMode="auto">
          <a:xfrm flipV="1">
            <a:off x="2536825" y="5149850"/>
            <a:ext cx="835025" cy="5746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2501" name="Line 69"/>
          <p:cNvSpPr>
            <a:spLocks noChangeShapeType="1"/>
          </p:cNvSpPr>
          <p:nvPr/>
        </p:nvSpPr>
        <p:spPr bwMode="auto">
          <a:xfrm flipV="1">
            <a:off x="3154363" y="2867025"/>
            <a:ext cx="185737" cy="14922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2502" name="Line 70"/>
          <p:cNvSpPr>
            <a:spLocks noChangeShapeType="1"/>
          </p:cNvSpPr>
          <p:nvPr/>
        </p:nvSpPr>
        <p:spPr bwMode="auto">
          <a:xfrm>
            <a:off x="2032000" y="2757488"/>
            <a:ext cx="1200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1792288" y="1801813"/>
            <a:ext cx="1801812" cy="909637"/>
            <a:chOff x="1057" y="835"/>
            <a:chExt cx="679" cy="777"/>
          </a:xfrm>
        </p:grpSpPr>
        <p:sp>
          <p:nvSpPr>
            <p:cNvPr id="69690" name="AutoShape 72"/>
            <p:cNvSpPr>
              <a:spLocks/>
            </p:cNvSpPr>
            <p:nvPr/>
          </p:nvSpPr>
          <p:spPr bwMode="auto">
            <a:xfrm rot="-5400000">
              <a:off x="1239" y="1260"/>
              <a:ext cx="292" cy="411"/>
            </a:xfrm>
            <a:prstGeom prst="rightBrace">
              <a:avLst>
                <a:gd name="adj1" fmla="val 11729"/>
                <a:gd name="adj2" fmla="val 50000"/>
              </a:avLst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>
                <a:solidFill>
                  <a:schemeClr val="tx1"/>
                </a:solidFill>
              </a:endParaRPr>
            </a:p>
          </p:txBody>
        </p:sp>
        <p:sp>
          <p:nvSpPr>
            <p:cNvPr id="69691" name="Text Box 73"/>
            <p:cNvSpPr txBox="1">
              <a:spLocks noChangeArrowheads="1"/>
            </p:cNvSpPr>
            <p:nvPr/>
          </p:nvSpPr>
          <p:spPr bwMode="auto">
            <a:xfrm>
              <a:off x="1057" y="835"/>
              <a:ext cx="679" cy="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pt-BR" altLang="pt-BR" sz="1600">
                  <a:solidFill>
                    <a:srgbClr val="FFCC00"/>
                  </a:solidFill>
                </a:rPr>
                <a:t>Excesso de demanda</a:t>
              </a:r>
            </a:p>
          </p:txBody>
        </p:sp>
      </p:grpSp>
      <p:sp>
        <p:nvSpPr>
          <p:cNvPr id="1042506" name="Rectangle 74"/>
          <p:cNvSpPr>
            <a:spLocks noChangeArrowheads="1"/>
          </p:cNvSpPr>
          <p:nvPr/>
        </p:nvSpPr>
        <p:spPr bwMode="auto">
          <a:xfrm>
            <a:off x="6350733" y="4629537"/>
            <a:ext cx="264086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Aft>
                <a:spcPct val="50000"/>
              </a:spcAft>
              <a:buFontTx/>
              <a:buNone/>
            </a:pPr>
            <a:r>
              <a:rPr lang="pt-BR" altLang="pt-BR" sz="1800" dirty="0" smtClean="0"/>
              <a:t>3) </a:t>
            </a:r>
            <a:r>
              <a:rPr lang="pt-BR" altLang="pt-BR" sz="1800" dirty="0" smtClean="0"/>
              <a:t>Qual é a consequência do choque? </a:t>
            </a:r>
            <a:r>
              <a:rPr lang="pt-BR" altLang="pt-BR" sz="1800" dirty="0" smtClean="0"/>
              <a:t>No </a:t>
            </a:r>
            <a:r>
              <a:rPr lang="pt-BR" altLang="pt-BR" sz="1800" dirty="0"/>
              <a:t>ponto F há excesso de demanda agregada e P</a:t>
            </a:r>
            <a:r>
              <a:rPr lang="pt-BR" altLang="pt-BR" sz="1800" dirty="0">
                <a:sym typeface="Symbol" panose="05050102010706020507" pitchFamily="18" charset="2"/>
              </a:rPr>
              <a:t></a:t>
            </a:r>
          </a:p>
        </p:txBody>
      </p:sp>
      <p:sp>
        <p:nvSpPr>
          <p:cNvPr id="1042507" name="Text Box 75"/>
          <p:cNvSpPr txBox="1">
            <a:spLocks noChangeArrowheads="1"/>
          </p:cNvSpPr>
          <p:nvPr/>
        </p:nvSpPr>
        <p:spPr bwMode="auto">
          <a:xfrm>
            <a:off x="361950" y="2265363"/>
            <a:ext cx="4381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P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2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2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04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4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4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4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4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04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4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4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04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4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42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42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04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4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04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4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42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42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1042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042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1042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042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042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042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04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04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04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04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42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42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104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042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042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042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4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4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04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04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104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104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104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104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04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42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042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1042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1042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1" dur="500"/>
                                        <p:tgtEl>
                                          <p:spTgt spid="1042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1042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1000" fill="hold"/>
                                        <p:tgtEl>
                                          <p:spTgt spid="1042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104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1000" fill="hold"/>
                                        <p:tgtEl>
                                          <p:spTgt spid="104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104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104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04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042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042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104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042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042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1" dur="500"/>
                                        <p:tgtEl>
                                          <p:spTgt spid="1042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042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042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1042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1000" fill="hold"/>
                                        <p:tgtEl>
                                          <p:spTgt spid="1042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435" grpId="0" build="p"/>
      <p:bldP spid="1042444" grpId="0"/>
      <p:bldP spid="1042445" grpId="0"/>
      <p:bldP spid="1042446" grpId="0"/>
      <p:bldP spid="1042447" grpId="0"/>
      <p:bldP spid="1042448" grpId="0"/>
      <p:bldP spid="1042449" grpId="0"/>
      <p:bldP spid="1042450" grpId="0"/>
      <p:bldP spid="1042451" grpId="0"/>
      <p:bldP spid="1042452" grpId="0"/>
      <p:bldP spid="1042453" grpId="0"/>
      <p:bldP spid="1042454" grpId="0"/>
      <p:bldP spid="1042456" grpId="0"/>
      <p:bldP spid="1042457" grpId="0"/>
      <p:bldP spid="1042458" grpId="0"/>
      <p:bldP spid="1042463" grpId="0"/>
      <p:bldP spid="1042479" grpId="0"/>
      <p:bldP spid="1042481" grpId="0"/>
      <p:bldP spid="1042482" grpId="0"/>
      <p:bldP spid="1042483" grpId="0"/>
      <p:bldP spid="1042484" grpId="0"/>
      <p:bldP spid="1042485" grpId="0"/>
      <p:bldP spid="1042486" grpId="0"/>
      <p:bldP spid="1042487" grpId="0"/>
      <p:bldP spid="1042488" grpId="0"/>
      <p:bldP spid="1042489" grpId="0"/>
      <p:bldP spid="1042490" grpId="0"/>
      <p:bldP spid="1042491" grpId="0"/>
      <p:bldP spid="1042492" grpId="0"/>
      <p:bldP spid="1042493" grpId="0"/>
      <p:bldP spid="1042506" grpId="0" build="p"/>
      <p:bldP spid="1042507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7065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AAD01F-2E3D-492C-99E3-8D03F231A1A3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67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273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3200"/>
              <a:t>14.3.1   Efeitos da política fiscal no modelo geral ampliado dos novos-keynesianos </a:t>
            </a:r>
          </a:p>
        </p:txBody>
      </p:sp>
      <p:sp>
        <p:nvSpPr>
          <p:cNvPr id="1045507" name="Rectangle 3"/>
          <p:cNvSpPr>
            <a:spLocks noChangeArrowheads="1"/>
          </p:cNvSpPr>
          <p:nvPr/>
        </p:nvSpPr>
        <p:spPr bwMode="auto">
          <a:xfrm>
            <a:off x="5640388" y="1489563"/>
            <a:ext cx="3389312" cy="510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pt-BR" altLang="pt-BR" sz="1800" dirty="0" smtClean="0">
                <a:sym typeface="Symbol" panose="05050102010706020507" pitchFamily="18" charset="2"/>
              </a:rPr>
              <a:t>4) P</a:t>
            </a:r>
            <a:r>
              <a:rPr lang="pt-BR" altLang="pt-BR" sz="1800" dirty="0">
                <a:sym typeface="Symbol" panose="05050102010706020507" pitchFamily="18" charset="2"/>
              </a:rPr>
              <a:t>  diminui o valor real dos ativos líquidos possuídos pelo setor privado, a curva IS vai para a esquerda. </a:t>
            </a:r>
          </a:p>
          <a:p>
            <a:pPr eaLnBrk="1" hangingPunct="1">
              <a:spcAft>
                <a:spcPct val="50000"/>
              </a:spcAft>
            </a:pPr>
            <a:r>
              <a:rPr lang="pt-BR" altLang="pt-BR" sz="1800" dirty="0" smtClean="0">
                <a:sym typeface="Symbol" panose="05050102010706020507" pitchFamily="18" charset="2"/>
              </a:rPr>
              <a:t>4) P</a:t>
            </a:r>
            <a:r>
              <a:rPr lang="pt-BR" altLang="pt-BR" sz="1800" dirty="0">
                <a:sym typeface="Symbol" panose="05050102010706020507" pitchFamily="18" charset="2"/>
              </a:rPr>
              <a:t>  </a:t>
            </a:r>
            <a:r>
              <a:rPr lang="pt-BR" altLang="pt-BR" sz="1800" dirty="0" err="1">
                <a:sym typeface="Symbol" panose="05050102010706020507" pitchFamily="18" charset="2"/>
              </a:rPr>
              <a:t>m</a:t>
            </a:r>
            <a:r>
              <a:rPr lang="pt-BR" altLang="pt-BR" sz="1800" baseline="30000" dirty="0" err="1">
                <a:sym typeface="Symbol" panose="05050102010706020507" pitchFamily="18" charset="2"/>
              </a:rPr>
              <a:t>s</a:t>
            </a:r>
            <a:r>
              <a:rPr lang="pt-BR" altLang="pt-BR" sz="1800" dirty="0">
                <a:sym typeface="Symbol" panose="05050102010706020507" pitchFamily="18" charset="2"/>
              </a:rPr>
              <a:t> (ou </a:t>
            </a:r>
            <a:r>
              <a:rPr lang="pt-BR" altLang="pt-BR" sz="1800" dirty="0" err="1">
                <a:sym typeface="Symbol" panose="05050102010706020507" pitchFamily="18" charset="2"/>
              </a:rPr>
              <a:t>M</a:t>
            </a:r>
            <a:r>
              <a:rPr lang="pt-BR" altLang="pt-BR" sz="1800" baseline="30000" dirty="0" err="1">
                <a:sym typeface="Symbol" panose="05050102010706020507" pitchFamily="18" charset="2"/>
              </a:rPr>
              <a:t>d</a:t>
            </a:r>
            <a:r>
              <a:rPr lang="pt-BR" altLang="pt-BR" sz="1800" dirty="0">
                <a:sym typeface="Symbol" panose="05050102010706020507" pitchFamily="18" charset="2"/>
              </a:rPr>
              <a:t>). A curva LM vai para a esquerda.</a:t>
            </a:r>
          </a:p>
          <a:p>
            <a:pPr eaLnBrk="1" hangingPunct="1">
              <a:spcAft>
                <a:spcPct val="50000"/>
              </a:spcAft>
            </a:pPr>
            <a:r>
              <a:rPr lang="pt-BR" altLang="pt-BR" sz="1800" dirty="0" smtClean="0">
                <a:solidFill>
                  <a:schemeClr val="tx1"/>
                </a:solidFill>
                <a:sym typeface="Symbol" panose="05050102010706020507" pitchFamily="18" charset="2"/>
              </a:rPr>
              <a:t>5) Estes </a:t>
            </a:r>
            <a:r>
              <a:rPr lang="pt-BR" altLang="pt-BR" sz="1800" dirty="0">
                <a:solidFill>
                  <a:schemeClr val="tx1"/>
                </a:solidFill>
                <a:sym typeface="Symbol" panose="05050102010706020507" pitchFamily="18" charset="2"/>
              </a:rPr>
              <a:t>dois  deslocamentos têm o efeito de diminuir a demanda agregada. Trata-se de um deslocamento </a:t>
            </a:r>
            <a:r>
              <a:rPr lang="pt-BR" altLang="pt-BR" sz="1800" u="sng" dirty="0">
                <a:solidFill>
                  <a:schemeClr val="tx1"/>
                </a:solidFill>
                <a:sym typeface="Symbol" panose="05050102010706020507" pitchFamily="18" charset="2"/>
              </a:rPr>
              <a:t>ao longo da curva de demanda agregada</a:t>
            </a:r>
            <a:r>
              <a:rPr lang="pt-BR" altLang="pt-BR" sz="1800" dirty="0">
                <a:solidFill>
                  <a:schemeClr val="tx1"/>
                </a:solidFill>
                <a:sym typeface="Symbol" panose="05050102010706020507" pitchFamily="18" charset="2"/>
              </a:rPr>
              <a:t>, do ponto F ao G. </a:t>
            </a:r>
          </a:p>
          <a:p>
            <a:pPr eaLnBrk="1" hangingPunct="1">
              <a:spcAft>
                <a:spcPct val="50000"/>
              </a:spcAft>
            </a:pPr>
            <a:r>
              <a:rPr lang="pt-BR" altLang="pt-BR" sz="1800" dirty="0">
                <a:solidFill>
                  <a:schemeClr val="tx1"/>
                </a:solidFill>
                <a:sym typeface="Symbol" panose="05050102010706020507" pitchFamily="18" charset="2"/>
              </a:rPr>
              <a:t>O preço sobe até P</a:t>
            </a:r>
            <a:r>
              <a:rPr lang="pt-BR" altLang="pt-BR" sz="18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pt-BR" altLang="pt-BR" sz="1800" dirty="0">
                <a:solidFill>
                  <a:schemeClr val="tx1"/>
                </a:solidFill>
                <a:sym typeface="Symbol" panose="05050102010706020507" pitchFamily="18" charset="2"/>
              </a:rPr>
              <a:t>. </a:t>
            </a:r>
          </a:p>
        </p:txBody>
      </p:sp>
      <p:sp>
        <p:nvSpPr>
          <p:cNvPr id="70662" name="Line 4"/>
          <p:cNvSpPr>
            <a:spLocks noChangeShapeType="1"/>
          </p:cNvSpPr>
          <p:nvPr/>
        </p:nvSpPr>
        <p:spPr bwMode="auto">
          <a:xfrm flipV="1">
            <a:off x="708025" y="4024313"/>
            <a:ext cx="0" cy="2093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0663" name="Line 5"/>
          <p:cNvSpPr>
            <a:spLocks noChangeShapeType="1"/>
          </p:cNvSpPr>
          <p:nvPr/>
        </p:nvSpPr>
        <p:spPr bwMode="auto">
          <a:xfrm>
            <a:off x="708025" y="6119813"/>
            <a:ext cx="3535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0664" name="Freeform 6"/>
          <p:cNvSpPr>
            <a:spLocks/>
          </p:cNvSpPr>
          <p:nvPr/>
        </p:nvSpPr>
        <p:spPr bwMode="auto">
          <a:xfrm>
            <a:off x="2749550" y="4156075"/>
            <a:ext cx="1176338" cy="1177925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0665" name="Freeform 7"/>
          <p:cNvSpPr>
            <a:spLocks/>
          </p:cNvSpPr>
          <p:nvPr/>
        </p:nvSpPr>
        <p:spPr bwMode="auto">
          <a:xfrm>
            <a:off x="1062038" y="4670425"/>
            <a:ext cx="2509837" cy="1044575"/>
          </a:xfrm>
          <a:custGeom>
            <a:avLst/>
            <a:gdLst>
              <a:gd name="T0" fmla="*/ 0 w 2292"/>
              <a:gd name="T1" fmla="*/ 2147483646 h 1809"/>
              <a:gd name="T2" fmla="*/ 2147483646 w 2292"/>
              <a:gd name="T3" fmla="*/ 2147483646 h 1809"/>
              <a:gd name="T4" fmla="*/ 2147483646 w 2292"/>
              <a:gd name="T5" fmla="*/ 0 h 1809"/>
              <a:gd name="T6" fmla="*/ 0 60000 65536"/>
              <a:gd name="T7" fmla="*/ 0 60000 65536"/>
              <a:gd name="T8" fmla="*/ 0 60000 65536"/>
              <a:gd name="T9" fmla="*/ 0 w 2292"/>
              <a:gd name="T10" fmla="*/ 0 h 1809"/>
              <a:gd name="T11" fmla="*/ 2292 w 2292"/>
              <a:gd name="T12" fmla="*/ 1809 h 1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2" h="1809">
                <a:moveTo>
                  <a:pt x="0" y="1809"/>
                </a:moveTo>
                <a:cubicBezTo>
                  <a:pt x="356" y="1769"/>
                  <a:pt x="712" y="1730"/>
                  <a:pt x="1094" y="1428"/>
                </a:cubicBezTo>
                <a:cubicBezTo>
                  <a:pt x="1476" y="1126"/>
                  <a:pt x="1884" y="563"/>
                  <a:pt x="2292" y="0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5512" name="Line 8"/>
          <p:cNvSpPr>
            <a:spLocks noChangeShapeType="1"/>
          </p:cNvSpPr>
          <p:nvPr/>
        </p:nvSpPr>
        <p:spPr bwMode="auto">
          <a:xfrm>
            <a:off x="708025" y="5041900"/>
            <a:ext cx="16922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0667" name="Line 9"/>
          <p:cNvSpPr>
            <a:spLocks noChangeShapeType="1"/>
          </p:cNvSpPr>
          <p:nvPr/>
        </p:nvSpPr>
        <p:spPr bwMode="auto">
          <a:xfrm flipH="1">
            <a:off x="2047875" y="5575300"/>
            <a:ext cx="1588" cy="538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0668" name="Line 10"/>
          <p:cNvSpPr>
            <a:spLocks noChangeShapeType="1"/>
          </p:cNvSpPr>
          <p:nvPr/>
        </p:nvSpPr>
        <p:spPr bwMode="auto">
          <a:xfrm>
            <a:off x="701675" y="4921250"/>
            <a:ext cx="2527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5515" name="Line 11"/>
          <p:cNvSpPr>
            <a:spLocks noChangeShapeType="1"/>
          </p:cNvSpPr>
          <p:nvPr/>
        </p:nvSpPr>
        <p:spPr bwMode="auto">
          <a:xfrm>
            <a:off x="2398713" y="5030788"/>
            <a:ext cx="0" cy="1089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0670" name="Text Box 12"/>
          <p:cNvSpPr txBox="1">
            <a:spLocks noChangeArrowheads="1"/>
          </p:cNvSpPr>
          <p:nvPr/>
        </p:nvSpPr>
        <p:spPr bwMode="auto">
          <a:xfrm>
            <a:off x="428625" y="4040188"/>
            <a:ext cx="3397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0671" name="Text Box 13"/>
          <p:cNvSpPr txBox="1">
            <a:spLocks noChangeArrowheads="1"/>
          </p:cNvSpPr>
          <p:nvPr/>
        </p:nvSpPr>
        <p:spPr bwMode="auto">
          <a:xfrm>
            <a:off x="419100" y="4670425"/>
            <a:ext cx="3921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r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70672" name="Text Box 14"/>
          <p:cNvSpPr txBox="1">
            <a:spLocks noChangeArrowheads="1"/>
          </p:cNvSpPr>
          <p:nvPr/>
        </p:nvSpPr>
        <p:spPr bwMode="auto">
          <a:xfrm>
            <a:off x="411163" y="5391150"/>
            <a:ext cx="37623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r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70673" name="Text Box 15"/>
          <p:cNvSpPr txBox="1">
            <a:spLocks noChangeArrowheads="1"/>
          </p:cNvSpPr>
          <p:nvPr/>
        </p:nvSpPr>
        <p:spPr bwMode="auto">
          <a:xfrm>
            <a:off x="3067050" y="60594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y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70674" name="Text Box 16"/>
          <p:cNvSpPr txBox="1">
            <a:spLocks noChangeArrowheads="1"/>
          </p:cNvSpPr>
          <p:nvPr/>
        </p:nvSpPr>
        <p:spPr bwMode="auto">
          <a:xfrm>
            <a:off x="1817688" y="6080125"/>
            <a:ext cx="4064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y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70675" name="Text Box 17"/>
          <p:cNvSpPr txBox="1">
            <a:spLocks noChangeArrowheads="1"/>
          </p:cNvSpPr>
          <p:nvPr/>
        </p:nvSpPr>
        <p:spPr bwMode="auto">
          <a:xfrm>
            <a:off x="3913188" y="6069013"/>
            <a:ext cx="3397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70676" name="Text Box 18"/>
          <p:cNvSpPr txBox="1">
            <a:spLocks noChangeArrowheads="1"/>
          </p:cNvSpPr>
          <p:nvPr/>
        </p:nvSpPr>
        <p:spPr bwMode="auto">
          <a:xfrm>
            <a:off x="3895725" y="5200650"/>
            <a:ext cx="411163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S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70677" name="Text Box 19"/>
          <p:cNvSpPr txBox="1">
            <a:spLocks noChangeArrowheads="1"/>
          </p:cNvSpPr>
          <p:nvPr/>
        </p:nvSpPr>
        <p:spPr bwMode="auto">
          <a:xfrm>
            <a:off x="2733675" y="3935413"/>
            <a:ext cx="3873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I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70678" name="Text Box 20"/>
          <p:cNvSpPr txBox="1">
            <a:spLocks noChangeArrowheads="1"/>
          </p:cNvSpPr>
          <p:nvPr/>
        </p:nvSpPr>
        <p:spPr bwMode="auto">
          <a:xfrm>
            <a:off x="2649538" y="5754688"/>
            <a:ext cx="4730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S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70679" name="Text Box 21"/>
          <p:cNvSpPr txBox="1">
            <a:spLocks noChangeArrowheads="1"/>
          </p:cNvSpPr>
          <p:nvPr/>
        </p:nvSpPr>
        <p:spPr bwMode="auto">
          <a:xfrm>
            <a:off x="3556000" y="4491038"/>
            <a:ext cx="4953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M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70680" name="Text Box 22"/>
          <p:cNvSpPr txBox="1">
            <a:spLocks noChangeArrowheads="1"/>
          </p:cNvSpPr>
          <p:nvPr/>
        </p:nvSpPr>
        <p:spPr bwMode="auto">
          <a:xfrm>
            <a:off x="1471613" y="4430713"/>
            <a:ext cx="3873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I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5527" name="Text Box 23"/>
          <p:cNvSpPr txBox="1">
            <a:spLocks noChangeArrowheads="1"/>
          </p:cNvSpPr>
          <p:nvPr/>
        </p:nvSpPr>
        <p:spPr bwMode="auto">
          <a:xfrm>
            <a:off x="3302000" y="5570538"/>
            <a:ext cx="4730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S</a:t>
            </a:r>
            <a:r>
              <a:rPr lang="pt-BR" altLang="pt-BR" sz="1600" baseline="-25000">
                <a:solidFill>
                  <a:schemeClr val="tx1"/>
                </a:solidFill>
              </a:rPr>
              <a:t>2</a:t>
            </a:r>
            <a:endParaRPr lang="pt-BR" altLang="pt-BR" sz="1600">
              <a:solidFill>
                <a:schemeClr val="tx1"/>
              </a:solidFill>
            </a:endParaRPr>
          </a:p>
        </p:txBody>
      </p:sp>
      <p:sp>
        <p:nvSpPr>
          <p:cNvPr id="70682" name="Text Box 24"/>
          <p:cNvSpPr txBox="1">
            <a:spLocks noChangeArrowheads="1"/>
          </p:cNvSpPr>
          <p:nvPr/>
        </p:nvSpPr>
        <p:spPr bwMode="auto">
          <a:xfrm>
            <a:off x="1933575" y="5224463"/>
            <a:ext cx="3873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E</a:t>
            </a:r>
          </a:p>
        </p:txBody>
      </p:sp>
      <p:sp>
        <p:nvSpPr>
          <p:cNvPr id="70683" name="Text Box 25"/>
          <p:cNvSpPr txBox="1">
            <a:spLocks noChangeArrowheads="1"/>
          </p:cNvSpPr>
          <p:nvPr/>
        </p:nvSpPr>
        <p:spPr bwMode="auto">
          <a:xfrm>
            <a:off x="3089275" y="4613275"/>
            <a:ext cx="3873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F</a:t>
            </a:r>
          </a:p>
        </p:txBody>
      </p:sp>
      <p:sp>
        <p:nvSpPr>
          <p:cNvPr id="70684" name="Text Box 26"/>
          <p:cNvSpPr txBox="1">
            <a:spLocks noChangeArrowheads="1"/>
          </p:cNvSpPr>
          <p:nvPr/>
        </p:nvSpPr>
        <p:spPr bwMode="auto">
          <a:xfrm>
            <a:off x="4451350" y="4273550"/>
            <a:ext cx="1266825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Equilíbrio dos mercados de produto e de moeda</a:t>
            </a:r>
          </a:p>
        </p:txBody>
      </p:sp>
      <p:sp>
        <p:nvSpPr>
          <p:cNvPr id="1045531" name="Text Box 27"/>
          <p:cNvSpPr txBox="1">
            <a:spLocks noChangeArrowheads="1"/>
          </p:cNvSpPr>
          <p:nvPr/>
        </p:nvSpPr>
        <p:spPr bwMode="auto">
          <a:xfrm>
            <a:off x="2260600" y="4733925"/>
            <a:ext cx="3873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2"/>
                </a:solidFill>
              </a:rPr>
              <a:t>G</a:t>
            </a:r>
          </a:p>
        </p:txBody>
      </p:sp>
      <p:sp>
        <p:nvSpPr>
          <p:cNvPr id="1045532" name="Text Box 28"/>
          <p:cNvSpPr txBox="1">
            <a:spLocks noChangeArrowheads="1"/>
          </p:cNvSpPr>
          <p:nvPr/>
        </p:nvSpPr>
        <p:spPr bwMode="auto">
          <a:xfrm>
            <a:off x="2268538" y="6083300"/>
            <a:ext cx="4254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2"/>
                </a:solidFill>
              </a:rPr>
              <a:t>y</a:t>
            </a:r>
            <a:r>
              <a:rPr lang="pt-BR" altLang="pt-BR" sz="1600" baseline="-25000">
                <a:solidFill>
                  <a:schemeClr val="tx2"/>
                </a:solidFill>
              </a:rPr>
              <a:t>2</a:t>
            </a:r>
            <a:endParaRPr lang="pt-BR" altLang="pt-BR" sz="1600">
              <a:solidFill>
                <a:schemeClr val="tx2"/>
              </a:solidFill>
            </a:endParaRPr>
          </a:p>
        </p:txBody>
      </p:sp>
      <p:sp>
        <p:nvSpPr>
          <p:cNvPr id="70687" name="Line 29"/>
          <p:cNvSpPr>
            <a:spLocks noChangeShapeType="1"/>
          </p:cNvSpPr>
          <p:nvPr/>
        </p:nvSpPr>
        <p:spPr bwMode="auto">
          <a:xfrm flipH="1">
            <a:off x="3228975" y="4922838"/>
            <a:ext cx="1588" cy="11858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5534" name="Freeform 30"/>
          <p:cNvSpPr>
            <a:spLocks/>
          </p:cNvSpPr>
          <p:nvPr/>
        </p:nvSpPr>
        <p:spPr bwMode="auto">
          <a:xfrm>
            <a:off x="1011238" y="4306888"/>
            <a:ext cx="2508250" cy="1046162"/>
          </a:xfrm>
          <a:custGeom>
            <a:avLst/>
            <a:gdLst>
              <a:gd name="T0" fmla="*/ 0 w 2292"/>
              <a:gd name="T1" fmla="*/ 2147483646 h 1809"/>
              <a:gd name="T2" fmla="*/ 2147483646 w 2292"/>
              <a:gd name="T3" fmla="*/ 2147483646 h 1809"/>
              <a:gd name="T4" fmla="*/ 2147483646 w 2292"/>
              <a:gd name="T5" fmla="*/ 0 h 1809"/>
              <a:gd name="T6" fmla="*/ 0 60000 65536"/>
              <a:gd name="T7" fmla="*/ 0 60000 65536"/>
              <a:gd name="T8" fmla="*/ 0 60000 65536"/>
              <a:gd name="T9" fmla="*/ 0 w 2292"/>
              <a:gd name="T10" fmla="*/ 0 h 1809"/>
              <a:gd name="T11" fmla="*/ 2292 w 2292"/>
              <a:gd name="T12" fmla="*/ 1809 h 1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2" h="1809">
                <a:moveTo>
                  <a:pt x="0" y="1809"/>
                </a:moveTo>
                <a:cubicBezTo>
                  <a:pt x="356" y="1769"/>
                  <a:pt x="712" y="1730"/>
                  <a:pt x="1094" y="1428"/>
                </a:cubicBezTo>
                <a:cubicBezTo>
                  <a:pt x="1476" y="1126"/>
                  <a:pt x="1884" y="563"/>
                  <a:pt x="2292" y="0"/>
                </a:cubicBezTo>
              </a:path>
            </a:pathLst>
          </a:custGeom>
          <a:noFill/>
          <a:ln w="381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0689" name="Text Box 31"/>
          <p:cNvSpPr txBox="1">
            <a:spLocks noChangeArrowheads="1"/>
          </p:cNvSpPr>
          <p:nvPr/>
        </p:nvSpPr>
        <p:spPr bwMode="auto">
          <a:xfrm>
            <a:off x="803275" y="5608638"/>
            <a:ext cx="428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L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5536" name="Text Box 32"/>
          <p:cNvSpPr txBox="1">
            <a:spLocks noChangeArrowheads="1"/>
          </p:cNvSpPr>
          <p:nvPr/>
        </p:nvSpPr>
        <p:spPr bwMode="auto">
          <a:xfrm>
            <a:off x="3481388" y="4060825"/>
            <a:ext cx="5143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CCECFF"/>
                </a:solidFill>
              </a:rPr>
              <a:t>M</a:t>
            </a:r>
            <a:r>
              <a:rPr lang="pt-BR" altLang="pt-BR" sz="1600" baseline="-25000">
                <a:solidFill>
                  <a:srgbClr val="CCECFF"/>
                </a:solidFill>
              </a:rPr>
              <a:t>1</a:t>
            </a:r>
            <a:endParaRPr lang="pt-BR" altLang="pt-BR" sz="1600">
              <a:solidFill>
                <a:srgbClr val="CCECFF"/>
              </a:solidFill>
            </a:endParaRPr>
          </a:p>
        </p:txBody>
      </p:sp>
      <p:sp>
        <p:nvSpPr>
          <p:cNvPr id="1045537" name="Text Box 33"/>
          <p:cNvSpPr txBox="1">
            <a:spLocks noChangeArrowheads="1"/>
          </p:cNvSpPr>
          <p:nvPr/>
        </p:nvSpPr>
        <p:spPr bwMode="auto">
          <a:xfrm>
            <a:off x="747713" y="5240338"/>
            <a:ext cx="4302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CCECFF"/>
                </a:solidFill>
              </a:rPr>
              <a:t>L</a:t>
            </a:r>
            <a:r>
              <a:rPr lang="pt-BR" altLang="pt-BR" sz="1600" baseline="-25000">
                <a:solidFill>
                  <a:srgbClr val="CCECFF"/>
                </a:solidFill>
              </a:rPr>
              <a:t>1</a:t>
            </a:r>
            <a:endParaRPr lang="pt-BR" altLang="pt-BR" sz="1600">
              <a:solidFill>
                <a:srgbClr val="CCECFF"/>
              </a:solidFill>
            </a:endParaRPr>
          </a:p>
        </p:txBody>
      </p:sp>
      <p:sp>
        <p:nvSpPr>
          <p:cNvPr id="70692" name="Line 34"/>
          <p:cNvSpPr>
            <a:spLocks noChangeShapeType="1"/>
          </p:cNvSpPr>
          <p:nvPr/>
        </p:nvSpPr>
        <p:spPr bwMode="auto">
          <a:xfrm>
            <a:off x="708025" y="5564188"/>
            <a:ext cx="1320800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5539" name="Text Box 35"/>
          <p:cNvSpPr txBox="1">
            <a:spLocks noChangeArrowheads="1"/>
          </p:cNvSpPr>
          <p:nvPr/>
        </p:nvSpPr>
        <p:spPr bwMode="auto">
          <a:xfrm>
            <a:off x="411163" y="4883150"/>
            <a:ext cx="37623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2"/>
                </a:solidFill>
              </a:rPr>
              <a:t>r</a:t>
            </a:r>
            <a:r>
              <a:rPr lang="pt-BR" altLang="pt-BR" sz="1600" baseline="-25000">
                <a:solidFill>
                  <a:schemeClr val="tx2"/>
                </a:solidFill>
              </a:rPr>
              <a:t>2</a:t>
            </a:r>
            <a:endParaRPr lang="pt-BR" altLang="pt-BR" sz="1600">
              <a:solidFill>
                <a:schemeClr val="tx2"/>
              </a:solidFill>
            </a:endParaRPr>
          </a:p>
        </p:txBody>
      </p:sp>
      <p:sp>
        <p:nvSpPr>
          <p:cNvPr id="1045540" name="Text Box 36"/>
          <p:cNvSpPr txBox="1">
            <a:spLocks noChangeArrowheads="1"/>
          </p:cNvSpPr>
          <p:nvPr/>
        </p:nvSpPr>
        <p:spPr bwMode="auto">
          <a:xfrm>
            <a:off x="2081213" y="4232275"/>
            <a:ext cx="3873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I</a:t>
            </a:r>
            <a:r>
              <a:rPr lang="pt-BR" altLang="pt-BR" sz="1600" baseline="-25000">
                <a:solidFill>
                  <a:schemeClr val="tx1"/>
                </a:solidFill>
              </a:rPr>
              <a:t>2</a:t>
            </a:r>
            <a:endParaRPr lang="pt-BR" altLang="pt-BR" sz="1600">
              <a:solidFill>
                <a:schemeClr val="tx1"/>
              </a:solidFill>
            </a:endParaRPr>
          </a:p>
        </p:txBody>
      </p:sp>
      <p:sp>
        <p:nvSpPr>
          <p:cNvPr id="70695" name="Freeform 37"/>
          <p:cNvSpPr>
            <a:spLocks/>
          </p:cNvSpPr>
          <p:nvPr/>
        </p:nvSpPr>
        <p:spPr bwMode="auto">
          <a:xfrm>
            <a:off x="1504950" y="4749800"/>
            <a:ext cx="1176338" cy="1177925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5542" name="Freeform 38"/>
          <p:cNvSpPr>
            <a:spLocks/>
          </p:cNvSpPr>
          <p:nvPr/>
        </p:nvSpPr>
        <p:spPr bwMode="auto">
          <a:xfrm>
            <a:off x="2151063" y="4524375"/>
            <a:ext cx="1176337" cy="1177925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0697" name="Line 39"/>
          <p:cNvSpPr>
            <a:spLocks noChangeShapeType="1"/>
          </p:cNvSpPr>
          <p:nvPr/>
        </p:nvSpPr>
        <p:spPr bwMode="auto">
          <a:xfrm flipV="1">
            <a:off x="704850" y="1571625"/>
            <a:ext cx="0" cy="1916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0698" name="Line 40"/>
          <p:cNvSpPr>
            <a:spLocks noChangeShapeType="1"/>
          </p:cNvSpPr>
          <p:nvPr/>
        </p:nvSpPr>
        <p:spPr bwMode="auto">
          <a:xfrm>
            <a:off x="704850" y="3489325"/>
            <a:ext cx="3184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0699" name="Freeform 41"/>
          <p:cNvSpPr>
            <a:spLocks/>
          </p:cNvSpPr>
          <p:nvPr/>
        </p:nvSpPr>
        <p:spPr bwMode="auto">
          <a:xfrm>
            <a:off x="1447800" y="1681163"/>
            <a:ext cx="2165350" cy="1184275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0700" name="Freeform 42"/>
          <p:cNvSpPr>
            <a:spLocks/>
          </p:cNvSpPr>
          <p:nvPr/>
        </p:nvSpPr>
        <p:spPr bwMode="auto">
          <a:xfrm>
            <a:off x="1017588" y="1789113"/>
            <a:ext cx="2046287" cy="1266825"/>
          </a:xfrm>
          <a:custGeom>
            <a:avLst/>
            <a:gdLst>
              <a:gd name="T0" fmla="*/ 0 w 2292"/>
              <a:gd name="T1" fmla="*/ 2147483646 h 1809"/>
              <a:gd name="T2" fmla="*/ 2147483646 w 2292"/>
              <a:gd name="T3" fmla="*/ 2147483646 h 1809"/>
              <a:gd name="T4" fmla="*/ 2147483646 w 2292"/>
              <a:gd name="T5" fmla="*/ 0 h 1809"/>
              <a:gd name="T6" fmla="*/ 0 60000 65536"/>
              <a:gd name="T7" fmla="*/ 0 60000 65536"/>
              <a:gd name="T8" fmla="*/ 0 60000 65536"/>
              <a:gd name="T9" fmla="*/ 0 w 2292"/>
              <a:gd name="T10" fmla="*/ 0 h 1809"/>
              <a:gd name="T11" fmla="*/ 2292 w 2292"/>
              <a:gd name="T12" fmla="*/ 1809 h 1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2" h="1809">
                <a:moveTo>
                  <a:pt x="0" y="1809"/>
                </a:moveTo>
                <a:cubicBezTo>
                  <a:pt x="356" y="1769"/>
                  <a:pt x="712" y="1730"/>
                  <a:pt x="1094" y="1428"/>
                </a:cubicBezTo>
                <a:cubicBezTo>
                  <a:pt x="1476" y="1126"/>
                  <a:pt x="1884" y="563"/>
                  <a:pt x="2292" y="0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5547" name="Line 43"/>
          <p:cNvSpPr>
            <a:spLocks noChangeShapeType="1"/>
          </p:cNvSpPr>
          <p:nvPr/>
        </p:nvSpPr>
        <p:spPr bwMode="auto">
          <a:xfrm flipV="1">
            <a:off x="704850" y="2478088"/>
            <a:ext cx="1692275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0702" name="Line 44"/>
          <p:cNvSpPr>
            <a:spLocks noChangeShapeType="1"/>
          </p:cNvSpPr>
          <p:nvPr/>
        </p:nvSpPr>
        <p:spPr bwMode="auto">
          <a:xfrm flipH="1">
            <a:off x="2049463" y="2757488"/>
            <a:ext cx="0" cy="7270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0703" name="Line 45"/>
          <p:cNvSpPr>
            <a:spLocks noChangeShapeType="1"/>
          </p:cNvSpPr>
          <p:nvPr/>
        </p:nvSpPr>
        <p:spPr bwMode="auto">
          <a:xfrm>
            <a:off x="704850" y="2757488"/>
            <a:ext cx="13525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5550" name="Line 46"/>
          <p:cNvSpPr>
            <a:spLocks noChangeShapeType="1"/>
          </p:cNvSpPr>
          <p:nvPr/>
        </p:nvSpPr>
        <p:spPr bwMode="auto">
          <a:xfrm>
            <a:off x="2393950" y="2473325"/>
            <a:ext cx="0" cy="101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0705" name="Text Box 47"/>
          <p:cNvSpPr txBox="1">
            <a:spLocks noChangeArrowheads="1"/>
          </p:cNvSpPr>
          <p:nvPr/>
        </p:nvSpPr>
        <p:spPr bwMode="auto">
          <a:xfrm>
            <a:off x="390525" y="1589088"/>
            <a:ext cx="3397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0706" name="Text Box 48"/>
          <p:cNvSpPr txBox="1">
            <a:spLocks noChangeArrowheads="1"/>
          </p:cNvSpPr>
          <p:nvPr/>
        </p:nvSpPr>
        <p:spPr bwMode="auto">
          <a:xfrm>
            <a:off x="361950" y="2265363"/>
            <a:ext cx="4381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P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70707" name="Text Box 49"/>
          <p:cNvSpPr txBox="1">
            <a:spLocks noChangeArrowheads="1"/>
          </p:cNvSpPr>
          <p:nvPr/>
        </p:nvSpPr>
        <p:spPr bwMode="auto">
          <a:xfrm>
            <a:off x="360363" y="2601913"/>
            <a:ext cx="4238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P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70708" name="Text Box 50"/>
          <p:cNvSpPr txBox="1">
            <a:spLocks noChangeArrowheads="1"/>
          </p:cNvSpPr>
          <p:nvPr/>
        </p:nvSpPr>
        <p:spPr bwMode="auto">
          <a:xfrm>
            <a:off x="3063875" y="3435350"/>
            <a:ext cx="4064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y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70709" name="Text Box 51"/>
          <p:cNvSpPr txBox="1">
            <a:spLocks noChangeArrowheads="1"/>
          </p:cNvSpPr>
          <p:nvPr/>
        </p:nvSpPr>
        <p:spPr bwMode="auto">
          <a:xfrm>
            <a:off x="1881188" y="3452813"/>
            <a:ext cx="3873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y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70710" name="Text Box 52"/>
          <p:cNvSpPr txBox="1">
            <a:spLocks noChangeArrowheads="1"/>
          </p:cNvSpPr>
          <p:nvPr/>
        </p:nvSpPr>
        <p:spPr bwMode="auto">
          <a:xfrm>
            <a:off x="3579813" y="3444875"/>
            <a:ext cx="3397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70711" name="Text Box 53"/>
          <p:cNvSpPr txBox="1">
            <a:spLocks noChangeArrowheads="1"/>
          </p:cNvSpPr>
          <p:nvPr/>
        </p:nvSpPr>
        <p:spPr bwMode="auto">
          <a:xfrm>
            <a:off x="3575050" y="2698750"/>
            <a:ext cx="46355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D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70712" name="Text Box 54"/>
          <p:cNvSpPr txBox="1">
            <a:spLocks noChangeArrowheads="1"/>
          </p:cNvSpPr>
          <p:nvPr/>
        </p:nvSpPr>
        <p:spPr bwMode="auto">
          <a:xfrm>
            <a:off x="1444625" y="1447800"/>
            <a:ext cx="482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D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70713" name="Text Box 55"/>
          <p:cNvSpPr txBox="1">
            <a:spLocks noChangeArrowheads="1"/>
          </p:cNvSpPr>
          <p:nvPr/>
        </p:nvSpPr>
        <p:spPr bwMode="auto">
          <a:xfrm>
            <a:off x="801688" y="2997200"/>
            <a:ext cx="4540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S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70714" name="Text Box 56"/>
          <p:cNvSpPr txBox="1">
            <a:spLocks noChangeArrowheads="1"/>
          </p:cNvSpPr>
          <p:nvPr/>
        </p:nvSpPr>
        <p:spPr bwMode="auto">
          <a:xfrm>
            <a:off x="2922588" y="3043238"/>
            <a:ext cx="482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D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70715" name="Text Box 57"/>
          <p:cNvSpPr txBox="1">
            <a:spLocks noChangeArrowheads="1"/>
          </p:cNvSpPr>
          <p:nvPr/>
        </p:nvSpPr>
        <p:spPr bwMode="auto">
          <a:xfrm>
            <a:off x="941388" y="1628775"/>
            <a:ext cx="4841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D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70716" name="Text Box 58"/>
          <p:cNvSpPr txBox="1">
            <a:spLocks noChangeArrowheads="1"/>
          </p:cNvSpPr>
          <p:nvPr/>
        </p:nvSpPr>
        <p:spPr bwMode="auto">
          <a:xfrm>
            <a:off x="3046413" y="1624013"/>
            <a:ext cx="43656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S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70717" name="Text Box 59"/>
          <p:cNvSpPr txBox="1">
            <a:spLocks noChangeArrowheads="1"/>
          </p:cNvSpPr>
          <p:nvPr/>
        </p:nvSpPr>
        <p:spPr bwMode="auto">
          <a:xfrm>
            <a:off x="1857375" y="2433638"/>
            <a:ext cx="3873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E</a:t>
            </a:r>
          </a:p>
        </p:txBody>
      </p:sp>
      <p:sp>
        <p:nvSpPr>
          <p:cNvPr id="70718" name="Text Box 60"/>
          <p:cNvSpPr txBox="1">
            <a:spLocks noChangeArrowheads="1"/>
          </p:cNvSpPr>
          <p:nvPr/>
        </p:nvSpPr>
        <p:spPr bwMode="auto">
          <a:xfrm>
            <a:off x="3125788" y="2443163"/>
            <a:ext cx="3873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F</a:t>
            </a:r>
          </a:p>
        </p:txBody>
      </p:sp>
      <p:sp>
        <p:nvSpPr>
          <p:cNvPr id="70719" name="Text Box 61"/>
          <p:cNvSpPr txBox="1">
            <a:spLocks noChangeArrowheads="1"/>
          </p:cNvSpPr>
          <p:nvPr/>
        </p:nvSpPr>
        <p:spPr bwMode="auto">
          <a:xfrm>
            <a:off x="4467225" y="2095500"/>
            <a:ext cx="138112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Curvas de oferta e de demanda agregada </a:t>
            </a:r>
          </a:p>
        </p:txBody>
      </p:sp>
      <p:sp>
        <p:nvSpPr>
          <p:cNvPr id="70720" name="Freeform 62"/>
          <p:cNvSpPr>
            <a:spLocks/>
          </p:cNvSpPr>
          <p:nvPr/>
        </p:nvSpPr>
        <p:spPr bwMode="auto">
          <a:xfrm>
            <a:off x="979488" y="1916113"/>
            <a:ext cx="2165350" cy="1184275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5567" name="Text Box 63"/>
          <p:cNvSpPr txBox="1">
            <a:spLocks noChangeArrowheads="1"/>
          </p:cNvSpPr>
          <p:nvPr/>
        </p:nvSpPr>
        <p:spPr bwMode="auto">
          <a:xfrm>
            <a:off x="2193925" y="2154238"/>
            <a:ext cx="3873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045568" name="Text Box 64"/>
          <p:cNvSpPr txBox="1">
            <a:spLocks noChangeArrowheads="1"/>
          </p:cNvSpPr>
          <p:nvPr/>
        </p:nvSpPr>
        <p:spPr bwMode="auto">
          <a:xfrm>
            <a:off x="2265363" y="3457575"/>
            <a:ext cx="4254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2"/>
                </a:solidFill>
              </a:rPr>
              <a:t>y</a:t>
            </a:r>
            <a:r>
              <a:rPr lang="pt-BR" altLang="pt-BR" sz="1600" baseline="-25000">
                <a:solidFill>
                  <a:schemeClr val="tx2"/>
                </a:solidFill>
              </a:rPr>
              <a:t>2</a:t>
            </a:r>
            <a:endParaRPr lang="pt-BR" altLang="pt-BR" sz="1600">
              <a:solidFill>
                <a:schemeClr val="tx2"/>
              </a:solidFill>
            </a:endParaRPr>
          </a:p>
        </p:txBody>
      </p:sp>
      <p:sp>
        <p:nvSpPr>
          <p:cNvPr id="70723" name="Line 65"/>
          <p:cNvSpPr>
            <a:spLocks noChangeShapeType="1"/>
          </p:cNvSpPr>
          <p:nvPr/>
        </p:nvSpPr>
        <p:spPr bwMode="auto">
          <a:xfrm flipH="1">
            <a:off x="3240088" y="2752725"/>
            <a:ext cx="0" cy="7270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0724" name="Line 66"/>
          <p:cNvSpPr>
            <a:spLocks noChangeShapeType="1"/>
          </p:cNvSpPr>
          <p:nvPr/>
        </p:nvSpPr>
        <p:spPr bwMode="auto">
          <a:xfrm flipV="1">
            <a:off x="2536825" y="5149850"/>
            <a:ext cx="835025" cy="5746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5571" name="Line 67"/>
          <p:cNvSpPr>
            <a:spLocks noChangeShapeType="1"/>
          </p:cNvSpPr>
          <p:nvPr/>
        </p:nvSpPr>
        <p:spPr bwMode="auto">
          <a:xfrm flipH="1">
            <a:off x="3268663" y="5292725"/>
            <a:ext cx="350837" cy="2571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5572" name="Line 68"/>
          <p:cNvSpPr>
            <a:spLocks noChangeShapeType="1"/>
          </p:cNvSpPr>
          <p:nvPr/>
        </p:nvSpPr>
        <p:spPr bwMode="auto">
          <a:xfrm flipH="1" flipV="1">
            <a:off x="3373438" y="4464050"/>
            <a:ext cx="103187" cy="18732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0727" name="Line 69"/>
          <p:cNvSpPr>
            <a:spLocks noChangeShapeType="1"/>
          </p:cNvSpPr>
          <p:nvPr/>
        </p:nvSpPr>
        <p:spPr bwMode="auto">
          <a:xfrm flipV="1">
            <a:off x="3154363" y="2867025"/>
            <a:ext cx="185737" cy="14922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0728" name="Line 70"/>
          <p:cNvSpPr>
            <a:spLocks noChangeShapeType="1"/>
          </p:cNvSpPr>
          <p:nvPr/>
        </p:nvSpPr>
        <p:spPr bwMode="auto">
          <a:xfrm>
            <a:off x="2032000" y="2757488"/>
            <a:ext cx="1200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4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4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4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4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4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04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04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45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45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45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45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104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04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4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45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45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045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4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4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045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045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045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045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045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4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45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45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104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527" grpId="0"/>
      <p:bldP spid="1045531" grpId="0"/>
      <p:bldP spid="1045532" grpId="0"/>
      <p:bldP spid="1045536" grpId="0"/>
      <p:bldP spid="1045537" grpId="0"/>
      <p:bldP spid="1045539" grpId="0"/>
      <p:bldP spid="1045540" grpId="0"/>
      <p:bldP spid="1045567" grpId="0"/>
      <p:bldP spid="1045568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7168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9CE068-77A0-4752-A4E2-10DE9BEC1796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68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273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3200"/>
              <a:t>14.3.1   Efeitos da política fiscal no modelo geral ampliado dos novos-keynesianos </a:t>
            </a:r>
          </a:p>
        </p:txBody>
      </p:sp>
      <p:sp>
        <p:nvSpPr>
          <p:cNvPr id="1047555" name="Rectangle 3"/>
          <p:cNvSpPr>
            <a:spLocks noChangeArrowheads="1"/>
          </p:cNvSpPr>
          <p:nvPr/>
        </p:nvSpPr>
        <p:spPr bwMode="auto">
          <a:xfrm>
            <a:off x="361950" y="1525588"/>
            <a:ext cx="834390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Aft>
                <a:spcPct val="50000"/>
              </a:spcAft>
            </a:pPr>
            <a:r>
              <a:rPr lang="pt-BR" altLang="pt-BR" sz="2800">
                <a:sym typeface="Symbol" panose="05050102010706020507" pitchFamily="18" charset="2"/>
              </a:rPr>
              <a:t>Para ser atendida uma demanda maior, ocorrerá uma produção maior. </a:t>
            </a:r>
          </a:p>
          <a:p>
            <a:pPr algn="just" eaLnBrk="1" hangingPunct="1">
              <a:spcAft>
                <a:spcPct val="50000"/>
              </a:spcAft>
            </a:pPr>
            <a:r>
              <a:rPr lang="pt-BR" altLang="pt-BR" sz="2800">
                <a:sym typeface="Symbol" panose="05050102010706020507" pitchFamily="18" charset="2"/>
              </a:rPr>
              <a:t>Porém, para se gerar mais produto é necessário se empregar mais trabalho. </a:t>
            </a:r>
          </a:p>
          <a:p>
            <a:pPr algn="just" eaLnBrk="1" hangingPunct="1">
              <a:spcAft>
                <a:spcPct val="50000"/>
              </a:spcAft>
            </a:pPr>
            <a:r>
              <a:rPr lang="pt-BR" altLang="pt-BR" sz="2800">
                <a:sym typeface="Symbol" panose="05050102010706020507" pitchFamily="18" charset="2"/>
              </a:rPr>
              <a:t>O aumento de N (quantidade de trabalho) leva à diminuição da taxa de desemprego. </a:t>
            </a:r>
          </a:p>
          <a:p>
            <a:pPr algn="just" eaLnBrk="1" hangingPunct="1">
              <a:spcAft>
                <a:spcPct val="50000"/>
              </a:spcAft>
            </a:pPr>
            <a:r>
              <a:rPr lang="pt-BR" altLang="pt-BR" sz="2800">
                <a:sym typeface="Symbol" panose="05050102010706020507" pitchFamily="18" charset="2"/>
              </a:rPr>
              <a:t>A redução da taxa de desemprego permite aos trabalhadores requisitar maior salário por unidade de trabalho em relação ao que ganhavam no período anterior.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4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4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04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04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7270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DD5064-2142-430D-B2DA-3AA1E2799996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69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273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3200"/>
              <a:t>14.3.1   Efeitos da política fiscal no modelo geral ampliado dos novos-keynesianos </a:t>
            </a:r>
          </a:p>
        </p:txBody>
      </p:sp>
      <p:sp>
        <p:nvSpPr>
          <p:cNvPr id="1049603" name="Rectangle 3"/>
          <p:cNvSpPr>
            <a:spLocks noChangeArrowheads="1"/>
          </p:cNvSpPr>
          <p:nvPr/>
        </p:nvSpPr>
        <p:spPr bwMode="auto">
          <a:xfrm>
            <a:off x="5507038" y="1485579"/>
            <a:ext cx="3522662" cy="5306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pt-BR" altLang="pt-BR" sz="2200" dirty="0" smtClean="0">
                <a:sym typeface="Symbol" panose="05050102010706020507" pitchFamily="18" charset="2"/>
              </a:rPr>
              <a:t>6) Há</a:t>
            </a:r>
            <a:r>
              <a:rPr lang="pt-BR" altLang="pt-BR" sz="2200" dirty="0">
                <a:sym typeface="Symbol" panose="05050102010706020507" pitchFamily="18" charset="2"/>
              </a:rPr>
              <a:t>, assim, um aumento de W. </a:t>
            </a:r>
          </a:p>
          <a:p>
            <a:pPr eaLnBrk="1" hangingPunct="1">
              <a:spcAft>
                <a:spcPct val="50000"/>
              </a:spcAft>
            </a:pPr>
            <a:r>
              <a:rPr lang="pt-BR" altLang="pt-BR" sz="2200" dirty="0" smtClean="0">
                <a:sym typeface="Symbol" panose="05050102010706020507" pitchFamily="18" charset="2"/>
              </a:rPr>
              <a:t>7) A </a:t>
            </a:r>
            <a:r>
              <a:rPr lang="pt-BR" altLang="pt-BR" sz="2200" dirty="0">
                <a:sym typeface="Symbol" panose="05050102010706020507" pitchFamily="18" charset="2"/>
              </a:rPr>
              <a:t>alta dos salários causa um aumento dos custos de produção, que são repassados aos preços dos bens.</a:t>
            </a:r>
          </a:p>
          <a:p>
            <a:pPr eaLnBrk="1" hangingPunct="1">
              <a:spcAft>
                <a:spcPct val="50000"/>
              </a:spcAft>
            </a:pPr>
            <a:r>
              <a:rPr lang="pt-BR" altLang="pt-BR" sz="2200" dirty="0" smtClean="0">
                <a:sym typeface="Symbol" panose="05050102010706020507" pitchFamily="18" charset="2"/>
              </a:rPr>
              <a:t>8) Assim</a:t>
            </a:r>
            <a:r>
              <a:rPr lang="pt-BR" altLang="pt-BR" sz="2200" dirty="0">
                <a:sym typeface="Symbol" panose="05050102010706020507" pitchFamily="18" charset="2"/>
              </a:rPr>
              <a:t>, tem-se um deslocamento ao longo da curva de oferta agregada do ponto E de coordenadas (y</a:t>
            </a:r>
            <a:r>
              <a:rPr lang="pt-BR" altLang="pt-BR" sz="2200" baseline="-25000" dirty="0">
                <a:sym typeface="Symbol" panose="05050102010706020507" pitchFamily="18" charset="2"/>
              </a:rPr>
              <a:t>0</a:t>
            </a:r>
            <a:r>
              <a:rPr lang="pt-BR" altLang="pt-BR" sz="2200" dirty="0">
                <a:sym typeface="Symbol" panose="05050102010706020507" pitchFamily="18" charset="2"/>
              </a:rPr>
              <a:t>, P</a:t>
            </a:r>
            <a:r>
              <a:rPr lang="pt-BR" altLang="pt-BR" sz="2200" baseline="-25000" dirty="0">
                <a:sym typeface="Symbol" panose="05050102010706020507" pitchFamily="18" charset="2"/>
              </a:rPr>
              <a:t>0</a:t>
            </a:r>
            <a:r>
              <a:rPr lang="pt-BR" altLang="pt-BR" sz="2200" dirty="0">
                <a:sym typeface="Symbol" panose="05050102010706020507" pitchFamily="18" charset="2"/>
              </a:rPr>
              <a:t>) para o ponto G de coordenadas (y</a:t>
            </a:r>
            <a:r>
              <a:rPr lang="pt-BR" altLang="pt-BR" sz="2200" baseline="-25000" dirty="0">
                <a:sym typeface="Symbol" panose="05050102010706020507" pitchFamily="18" charset="2"/>
              </a:rPr>
              <a:t>2</a:t>
            </a:r>
            <a:r>
              <a:rPr lang="pt-BR" altLang="pt-BR" sz="2200" dirty="0">
                <a:sym typeface="Symbol" panose="05050102010706020507" pitchFamily="18" charset="2"/>
              </a:rPr>
              <a:t>, P</a:t>
            </a:r>
            <a:r>
              <a:rPr lang="pt-BR" altLang="pt-BR" sz="2200" baseline="-25000" dirty="0">
                <a:sym typeface="Symbol" panose="05050102010706020507" pitchFamily="18" charset="2"/>
              </a:rPr>
              <a:t>1</a:t>
            </a:r>
            <a:r>
              <a:rPr lang="pt-BR" altLang="pt-BR" sz="2200" dirty="0">
                <a:sym typeface="Symbol" panose="05050102010706020507" pitchFamily="18" charset="2"/>
              </a:rPr>
              <a:t>).</a:t>
            </a:r>
          </a:p>
        </p:txBody>
      </p:sp>
      <p:sp>
        <p:nvSpPr>
          <p:cNvPr id="1049604" name="Line 4"/>
          <p:cNvSpPr>
            <a:spLocks noChangeShapeType="1"/>
          </p:cNvSpPr>
          <p:nvPr/>
        </p:nvSpPr>
        <p:spPr bwMode="auto">
          <a:xfrm flipV="1">
            <a:off x="708025" y="4024313"/>
            <a:ext cx="0" cy="2093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05" name="Line 5"/>
          <p:cNvSpPr>
            <a:spLocks noChangeShapeType="1"/>
          </p:cNvSpPr>
          <p:nvPr/>
        </p:nvSpPr>
        <p:spPr bwMode="auto">
          <a:xfrm>
            <a:off x="708025" y="6119813"/>
            <a:ext cx="3535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06" name="Freeform 6"/>
          <p:cNvSpPr>
            <a:spLocks/>
          </p:cNvSpPr>
          <p:nvPr/>
        </p:nvSpPr>
        <p:spPr bwMode="auto">
          <a:xfrm>
            <a:off x="2749550" y="4156075"/>
            <a:ext cx="1176338" cy="1177925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07" name="Freeform 7"/>
          <p:cNvSpPr>
            <a:spLocks/>
          </p:cNvSpPr>
          <p:nvPr/>
        </p:nvSpPr>
        <p:spPr bwMode="auto">
          <a:xfrm>
            <a:off x="1062038" y="4670425"/>
            <a:ext cx="2509837" cy="1044575"/>
          </a:xfrm>
          <a:custGeom>
            <a:avLst/>
            <a:gdLst>
              <a:gd name="T0" fmla="*/ 0 w 2292"/>
              <a:gd name="T1" fmla="*/ 2147483646 h 1809"/>
              <a:gd name="T2" fmla="*/ 2147483646 w 2292"/>
              <a:gd name="T3" fmla="*/ 2147483646 h 1809"/>
              <a:gd name="T4" fmla="*/ 2147483646 w 2292"/>
              <a:gd name="T5" fmla="*/ 0 h 1809"/>
              <a:gd name="T6" fmla="*/ 0 60000 65536"/>
              <a:gd name="T7" fmla="*/ 0 60000 65536"/>
              <a:gd name="T8" fmla="*/ 0 60000 65536"/>
              <a:gd name="T9" fmla="*/ 0 w 2292"/>
              <a:gd name="T10" fmla="*/ 0 h 1809"/>
              <a:gd name="T11" fmla="*/ 2292 w 2292"/>
              <a:gd name="T12" fmla="*/ 1809 h 1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2" h="1809">
                <a:moveTo>
                  <a:pt x="0" y="1809"/>
                </a:moveTo>
                <a:cubicBezTo>
                  <a:pt x="356" y="1769"/>
                  <a:pt x="712" y="1730"/>
                  <a:pt x="1094" y="1428"/>
                </a:cubicBezTo>
                <a:cubicBezTo>
                  <a:pt x="1476" y="1126"/>
                  <a:pt x="1884" y="563"/>
                  <a:pt x="2292" y="0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08" name="Line 8"/>
          <p:cNvSpPr>
            <a:spLocks noChangeShapeType="1"/>
          </p:cNvSpPr>
          <p:nvPr/>
        </p:nvSpPr>
        <p:spPr bwMode="auto">
          <a:xfrm>
            <a:off x="708025" y="5041900"/>
            <a:ext cx="16922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09" name="Line 9"/>
          <p:cNvSpPr>
            <a:spLocks noChangeShapeType="1"/>
          </p:cNvSpPr>
          <p:nvPr/>
        </p:nvSpPr>
        <p:spPr bwMode="auto">
          <a:xfrm flipH="1">
            <a:off x="2047875" y="5575300"/>
            <a:ext cx="1588" cy="538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10" name="Line 10"/>
          <p:cNvSpPr>
            <a:spLocks noChangeShapeType="1"/>
          </p:cNvSpPr>
          <p:nvPr/>
        </p:nvSpPr>
        <p:spPr bwMode="auto">
          <a:xfrm>
            <a:off x="701675" y="4921250"/>
            <a:ext cx="2527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11" name="Line 11"/>
          <p:cNvSpPr>
            <a:spLocks noChangeShapeType="1"/>
          </p:cNvSpPr>
          <p:nvPr/>
        </p:nvSpPr>
        <p:spPr bwMode="auto">
          <a:xfrm>
            <a:off x="2398713" y="5030788"/>
            <a:ext cx="0" cy="1089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12" name="Text Box 12"/>
          <p:cNvSpPr txBox="1">
            <a:spLocks noChangeArrowheads="1"/>
          </p:cNvSpPr>
          <p:nvPr/>
        </p:nvSpPr>
        <p:spPr bwMode="auto">
          <a:xfrm>
            <a:off x="428625" y="4040188"/>
            <a:ext cx="3397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049613" name="Text Box 13"/>
          <p:cNvSpPr txBox="1">
            <a:spLocks noChangeArrowheads="1"/>
          </p:cNvSpPr>
          <p:nvPr/>
        </p:nvSpPr>
        <p:spPr bwMode="auto">
          <a:xfrm>
            <a:off x="419100" y="4670425"/>
            <a:ext cx="3921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r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1049614" name="Text Box 14"/>
          <p:cNvSpPr txBox="1">
            <a:spLocks noChangeArrowheads="1"/>
          </p:cNvSpPr>
          <p:nvPr/>
        </p:nvSpPr>
        <p:spPr bwMode="auto">
          <a:xfrm>
            <a:off x="411163" y="5391150"/>
            <a:ext cx="37623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r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9615" name="Text Box 15"/>
          <p:cNvSpPr txBox="1">
            <a:spLocks noChangeArrowheads="1"/>
          </p:cNvSpPr>
          <p:nvPr/>
        </p:nvSpPr>
        <p:spPr bwMode="auto">
          <a:xfrm>
            <a:off x="3067050" y="60594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y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1049616" name="Text Box 16"/>
          <p:cNvSpPr txBox="1">
            <a:spLocks noChangeArrowheads="1"/>
          </p:cNvSpPr>
          <p:nvPr/>
        </p:nvSpPr>
        <p:spPr bwMode="auto">
          <a:xfrm>
            <a:off x="1817688" y="6080125"/>
            <a:ext cx="4064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y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9617" name="Text Box 17"/>
          <p:cNvSpPr txBox="1">
            <a:spLocks noChangeArrowheads="1"/>
          </p:cNvSpPr>
          <p:nvPr/>
        </p:nvSpPr>
        <p:spPr bwMode="auto">
          <a:xfrm>
            <a:off x="3913188" y="6069013"/>
            <a:ext cx="3397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049618" name="Text Box 18"/>
          <p:cNvSpPr txBox="1">
            <a:spLocks noChangeArrowheads="1"/>
          </p:cNvSpPr>
          <p:nvPr/>
        </p:nvSpPr>
        <p:spPr bwMode="auto">
          <a:xfrm>
            <a:off x="3895725" y="5200650"/>
            <a:ext cx="411163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S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1049619" name="Text Box 19"/>
          <p:cNvSpPr txBox="1">
            <a:spLocks noChangeArrowheads="1"/>
          </p:cNvSpPr>
          <p:nvPr/>
        </p:nvSpPr>
        <p:spPr bwMode="auto">
          <a:xfrm>
            <a:off x="2733675" y="3935413"/>
            <a:ext cx="3873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I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1049620" name="Text Box 20"/>
          <p:cNvSpPr txBox="1">
            <a:spLocks noChangeArrowheads="1"/>
          </p:cNvSpPr>
          <p:nvPr/>
        </p:nvSpPr>
        <p:spPr bwMode="auto">
          <a:xfrm>
            <a:off x="2649538" y="5754688"/>
            <a:ext cx="4730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S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9621" name="Text Box 21"/>
          <p:cNvSpPr txBox="1">
            <a:spLocks noChangeArrowheads="1"/>
          </p:cNvSpPr>
          <p:nvPr/>
        </p:nvSpPr>
        <p:spPr bwMode="auto">
          <a:xfrm>
            <a:off x="3556000" y="4491038"/>
            <a:ext cx="4953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M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9622" name="Text Box 22"/>
          <p:cNvSpPr txBox="1">
            <a:spLocks noChangeArrowheads="1"/>
          </p:cNvSpPr>
          <p:nvPr/>
        </p:nvSpPr>
        <p:spPr bwMode="auto">
          <a:xfrm>
            <a:off x="1471613" y="4430713"/>
            <a:ext cx="3873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I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9623" name="Text Box 23"/>
          <p:cNvSpPr txBox="1">
            <a:spLocks noChangeArrowheads="1"/>
          </p:cNvSpPr>
          <p:nvPr/>
        </p:nvSpPr>
        <p:spPr bwMode="auto">
          <a:xfrm>
            <a:off x="3302000" y="5570538"/>
            <a:ext cx="4730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S</a:t>
            </a:r>
            <a:r>
              <a:rPr lang="pt-BR" altLang="pt-BR" sz="1600" baseline="-25000">
                <a:solidFill>
                  <a:schemeClr val="tx1"/>
                </a:solidFill>
              </a:rPr>
              <a:t>2</a:t>
            </a:r>
            <a:endParaRPr lang="pt-BR" altLang="pt-BR" sz="1600">
              <a:solidFill>
                <a:schemeClr val="tx1"/>
              </a:solidFill>
            </a:endParaRPr>
          </a:p>
        </p:txBody>
      </p:sp>
      <p:sp>
        <p:nvSpPr>
          <p:cNvPr id="1049624" name="Text Box 24"/>
          <p:cNvSpPr txBox="1">
            <a:spLocks noChangeArrowheads="1"/>
          </p:cNvSpPr>
          <p:nvPr/>
        </p:nvSpPr>
        <p:spPr bwMode="auto">
          <a:xfrm>
            <a:off x="1933575" y="5224463"/>
            <a:ext cx="3873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E</a:t>
            </a:r>
          </a:p>
        </p:txBody>
      </p:sp>
      <p:sp>
        <p:nvSpPr>
          <p:cNvPr id="1049625" name="Text Box 25"/>
          <p:cNvSpPr txBox="1">
            <a:spLocks noChangeArrowheads="1"/>
          </p:cNvSpPr>
          <p:nvPr/>
        </p:nvSpPr>
        <p:spPr bwMode="auto">
          <a:xfrm>
            <a:off x="3089275" y="4613275"/>
            <a:ext cx="3873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F</a:t>
            </a:r>
          </a:p>
        </p:txBody>
      </p:sp>
      <p:sp>
        <p:nvSpPr>
          <p:cNvPr id="1049626" name="Text Box 26"/>
          <p:cNvSpPr txBox="1">
            <a:spLocks noChangeArrowheads="1"/>
          </p:cNvSpPr>
          <p:nvPr/>
        </p:nvSpPr>
        <p:spPr bwMode="auto">
          <a:xfrm>
            <a:off x="4408488" y="4273550"/>
            <a:ext cx="1266825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Equilíbrio dos mercados de produto e de moeda</a:t>
            </a:r>
          </a:p>
        </p:txBody>
      </p:sp>
      <p:sp>
        <p:nvSpPr>
          <p:cNvPr id="1049627" name="Text Box 27"/>
          <p:cNvSpPr txBox="1">
            <a:spLocks noChangeArrowheads="1"/>
          </p:cNvSpPr>
          <p:nvPr/>
        </p:nvSpPr>
        <p:spPr bwMode="auto">
          <a:xfrm>
            <a:off x="2260600" y="4733925"/>
            <a:ext cx="3873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2"/>
                </a:solidFill>
              </a:rPr>
              <a:t>G</a:t>
            </a:r>
          </a:p>
        </p:txBody>
      </p:sp>
      <p:sp>
        <p:nvSpPr>
          <p:cNvPr id="1049628" name="Text Box 28"/>
          <p:cNvSpPr txBox="1">
            <a:spLocks noChangeArrowheads="1"/>
          </p:cNvSpPr>
          <p:nvPr/>
        </p:nvSpPr>
        <p:spPr bwMode="auto">
          <a:xfrm>
            <a:off x="2268538" y="6083300"/>
            <a:ext cx="4254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2"/>
                </a:solidFill>
              </a:rPr>
              <a:t>y</a:t>
            </a:r>
            <a:r>
              <a:rPr lang="pt-BR" altLang="pt-BR" sz="1600" baseline="-25000">
                <a:solidFill>
                  <a:schemeClr val="tx2"/>
                </a:solidFill>
              </a:rPr>
              <a:t>2</a:t>
            </a:r>
            <a:endParaRPr lang="pt-BR" altLang="pt-BR" sz="1600">
              <a:solidFill>
                <a:schemeClr val="tx2"/>
              </a:solidFill>
            </a:endParaRPr>
          </a:p>
        </p:txBody>
      </p:sp>
      <p:sp>
        <p:nvSpPr>
          <p:cNvPr id="1049629" name="Line 29"/>
          <p:cNvSpPr>
            <a:spLocks noChangeShapeType="1"/>
          </p:cNvSpPr>
          <p:nvPr/>
        </p:nvSpPr>
        <p:spPr bwMode="auto">
          <a:xfrm flipH="1">
            <a:off x="3228975" y="4922838"/>
            <a:ext cx="1588" cy="11858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30" name="Freeform 30"/>
          <p:cNvSpPr>
            <a:spLocks/>
          </p:cNvSpPr>
          <p:nvPr/>
        </p:nvSpPr>
        <p:spPr bwMode="auto">
          <a:xfrm>
            <a:off x="1011238" y="4306888"/>
            <a:ext cx="2508250" cy="1046162"/>
          </a:xfrm>
          <a:custGeom>
            <a:avLst/>
            <a:gdLst>
              <a:gd name="T0" fmla="*/ 0 w 2292"/>
              <a:gd name="T1" fmla="*/ 2147483646 h 1809"/>
              <a:gd name="T2" fmla="*/ 2147483646 w 2292"/>
              <a:gd name="T3" fmla="*/ 2147483646 h 1809"/>
              <a:gd name="T4" fmla="*/ 2147483646 w 2292"/>
              <a:gd name="T5" fmla="*/ 0 h 1809"/>
              <a:gd name="T6" fmla="*/ 0 60000 65536"/>
              <a:gd name="T7" fmla="*/ 0 60000 65536"/>
              <a:gd name="T8" fmla="*/ 0 60000 65536"/>
              <a:gd name="T9" fmla="*/ 0 w 2292"/>
              <a:gd name="T10" fmla="*/ 0 h 1809"/>
              <a:gd name="T11" fmla="*/ 2292 w 2292"/>
              <a:gd name="T12" fmla="*/ 1809 h 1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2" h="1809">
                <a:moveTo>
                  <a:pt x="0" y="1809"/>
                </a:moveTo>
                <a:cubicBezTo>
                  <a:pt x="356" y="1769"/>
                  <a:pt x="712" y="1730"/>
                  <a:pt x="1094" y="1428"/>
                </a:cubicBezTo>
                <a:cubicBezTo>
                  <a:pt x="1476" y="1126"/>
                  <a:pt x="1884" y="563"/>
                  <a:pt x="2292" y="0"/>
                </a:cubicBezTo>
              </a:path>
            </a:pathLst>
          </a:custGeom>
          <a:noFill/>
          <a:ln w="381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31" name="Text Box 31"/>
          <p:cNvSpPr txBox="1">
            <a:spLocks noChangeArrowheads="1"/>
          </p:cNvSpPr>
          <p:nvPr/>
        </p:nvSpPr>
        <p:spPr bwMode="auto">
          <a:xfrm>
            <a:off x="803275" y="5608638"/>
            <a:ext cx="428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L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9632" name="Text Box 32"/>
          <p:cNvSpPr txBox="1">
            <a:spLocks noChangeArrowheads="1"/>
          </p:cNvSpPr>
          <p:nvPr/>
        </p:nvSpPr>
        <p:spPr bwMode="auto">
          <a:xfrm>
            <a:off x="3481388" y="4060825"/>
            <a:ext cx="5143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CCECFF"/>
                </a:solidFill>
              </a:rPr>
              <a:t>M</a:t>
            </a:r>
            <a:r>
              <a:rPr lang="pt-BR" altLang="pt-BR" sz="1600" baseline="-25000">
                <a:solidFill>
                  <a:srgbClr val="CCECFF"/>
                </a:solidFill>
              </a:rPr>
              <a:t>1</a:t>
            </a:r>
            <a:endParaRPr lang="pt-BR" altLang="pt-BR" sz="1600">
              <a:solidFill>
                <a:srgbClr val="CCECFF"/>
              </a:solidFill>
            </a:endParaRPr>
          </a:p>
        </p:txBody>
      </p:sp>
      <p:sp>
        <p:nvSpPr>
          <p:cNvPr id="1049633" name="Text Box 33"/>
          <p:cNvSpPr txBox="1">
            <a:spLocks noChangeArrowheads="1"/>
          </p:cNvSpPr>
          <p:nvPr/>
        </p:nvSpPr>
        <p:spPr bwMode="auto">
          <a:xfrm>
            <a:off x="747713" y="5240338"/>
            <a:ext cx="4302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CCECFF"/>
                </a:solidFill>
              </a:rPr>
              <a:t>L</a:t>
            </a:r>
            <a:r>
              <a:rPr lang="pt-BR" altLang="pt-BR" sz="1600" baseline="-25000">
                <a:solidFill>
                  <a:srgbClr val="CCECFF"/>
                </a:solidFill>
              </a:rPr>
              <a:t>1</a:t>
            </a:r>
            <a:endParaRPr lang="pt-BR" altLang="pt-BR" sz="1600">
              <a:solidFill>
                <a:srgbClr val="CCECFF"/>
              </a:solidFill>
            </a:endParaRPr>
          </a:p>
        </p:txBody>
      </p:sp>
      <p:sp>
        <p:nvSpPr>
          <p:cNvPr id="1049634" name="Line 34"/>
          <p:cNvSpPr>
            <a:spLocks noChangeShapeType="1"/>
          </p:cNvSpPr>
          <p:nvPr/>
        </p:nvSpPr>
        <p:spPr bwMode="auto">
          <a:xfrm>
            <a:off x="708025" y="5564188"/>
            <a:ext cx="1320800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35" name="Text Box 35"/>
          <p:cNvSpPr txBox="1">
            <a:spLocks noChangeArrowheads="1"/>
          </p:cNvSpPr>
          <p:nvPr/>
        </p:nvSpPr>
        <p:spPr bwMode="auto">
          <a:xfrm>
            <a:off x="411163" y="4883150"/>
            <a:ext cx="37623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2"/>
                </a:solidFill>
              </a:rPr>
              <a:t>r</a:t>
            </a:r>
            <a:r>
              <a:rPr lang="pt-BR" altLang="pt-BR" sz="1600" baseline="-25000">
                <a:solidFill>
                  <a:schemeClr val="tx2"/>
                </a:solidFill>
              </a:rPr>
              <a:t>2</a:t>
            </a:r>
            <a:endParaRPr lang="pt-BR" altLang="pt-BR" sz="1600">
              <a:solidFill>
                <a:schemeClr val="tx2"/>
              </a:solidFill>
            </a:endParaRPr>
          </a:p>
        </p:txBody>
      </p:sp>
      <p:sp>
        <p:nvSpPr>
          <p:cNvPr id="1049636" name="Text Box 36"/>
          <p:cNvSpPr txBox="1">
            <a:spLocks noChangeArrowheads="1"/>
          </p:cNvSpPr>
          <p:nvPr/>
        </p:nvSpPr>
        <p:spPr bwMode="auto">
          <a:xfrm>
            <a:off x="2081213" y="4232275"/>
            <a:ext cx="3873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I</a:t>
            </a:r>
            <a:r>
              <a:rPr lang="pt-BR" altLang="pt-BR" sz="1600" baseline="-25000">
                <a:solidFill>
                  <a:schemeClr val="tx1"/>
                </a:solidFill>
              </a:rPr>
              <a:t>2</a:t>
            </a:r>
            <a:endParaRPr lang="pt-BR" altLang="pt-BR" sz="1600">
              <a:solidFill>
                <a:schemeClr val="tx1"/>
              </a:solidFill>
            </a:endParaRPr>
          </a:p>
        </p:txBody>
      </p:sp>
      <p:sp>
        <p:nvSpPr>
          <p:cNvPr id="1049637" name="Freeform 37"/>
          <p:cNvSpPr>
            <a:spLocks/>
          </p:cNvSpPr>
          <p:nvPr/>
        </p:nvSpPr>
        <p:spPr bwMode="auto">
          <a:xfrm>
            <a:off x="1504950" y="4749800"/>
            <a:ext cx="1176338" cy="1177925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38" name="Freeform 38"/>
          <p:cNvSpPr>
            <a:spLocks/>
          </p:cNvSpPr>
          <p:nvPr/>
        </p:nvSpPr>
        <p:spPr bwMode="auto">
          <a:xfrm>
            <a:off x="2151063" y="4524375"/>
            <a:ext cx="1176337" cy="1177925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39" name="Line 39"/>
          <p:cNvSpPr>
            <a:spLocks noChangeShapeType="1"/>
          </p:cNvSpPr>
          <p:nvPr/>
        </p:nvSpPr>
        <p:spPr bwMode="auto">
          <a:xfrm flipV="1">
            <a:off x="704850" y="1571625"/>
            <a:ext cx="0" cy="1916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40" name="Line 40"/>
          <p:cNvSpPr>
            <a:spLocks noChangeShapeType="1"/>
          </p:cNvSpPr>
          <p:nvPr/>
        </p:nvSpPr>
        <p:spPr bwMode="auto">
          <a:xfrm>
            <a:off x="704850" y="3489325"/>
            <a:ext cx="3184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41" name="Freeform 41"/>
          <p:cNvSpPr>
            <a:spLocks/>
          </p:cNvSpPr>
          <p:nvPr/>
        </p:nvSpPr>
        <p:spPr bwMode="auto">
          <a:xfrm>
            <a:off x="1447800" y="1681163"/>
            <a:ext cx="2165350" cy="1184275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42" name="Freeform 42"/>
          <p:cNvSpPr>
            <a:spLocks/>
          </p:cNvSpPr>
          <p:nvPr/>
        </p:nvSpPr>
        <p:spPr bwMode="auto">
          <a:xfrm>
            <a:off x="1017588" y="1789113"/>
            <a:ext cx="2046287" cy="1266825"/>
          </a:xfrm>
          <a:custGeom>
            <a:avLst/>
            <a:gdLst>
              <a:gd name="T0" fmla="*/ 0 w 2292"/>
              <a:gd name="T1" fmla="*/ 2147483646 h 1809"/>
              <a:gd name="T2" fmla="*/ 2147483646 w 2292"/>
              <a:gd name="T3" fmla="*/ 2147483646 h 1809"/>
              <a:gd name="T4" fmla="*/ 2147483646 w 2292"/>
              <a:gd name="T5" fmla="*/ 0 h 1809"/>
              <a:gd name="T6" fmla="*/ 0 60000 65536"/>
              <a:gd name="T7" fmla="*/ 0 60000 65536"/>
              <a:gd name="T8" fmla="*/ 0 60000 65536"/>
              <a:gd name="T9" fmla="*/ 0 w 2292"/>
              <a:gd name="T10" fmla="*/ 0 h 1809"/>
              <a:gd name="T11" fmla="*/ 2292 w 2292"/>
              <a:gd name="T12" fmla="*/ 1809 h 1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2" h="1809">
                <a:moveTo>
                  <a:pt x="0" y="1809"/>
                </a:moveTo>
                <a:cubicBezTo>
                  <a:pt x="356" y="1769"/>
                  <a:pt x="712" y="1730"/>
                  <a:pt x="1094" y="1428"/>
                </a:cubicBezTo>
                <a:cubicBezTo>
                  <a:pt x="1476" y="1126"/>
                  <a:pt x="1884" y="563"/>
                  <a:pt x="2292" y="0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43" name="Line 43"/>
          <p:cNvSpPr>
            <a:spLocks noChangeShapeType="1"/>
          </p:cNvSpPr>
          <p:nvPr/>
        </p:nvSpPr>
        <p:spPr bwMode="auto">
          <a:xfrm flipV="1">
            <a:off x="704850" y="2478088"/>
            <a:ext cx="1692275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44" name="Line 44"/>
          <p:cNvSpPr>
            <a:spLocks noChangeShapeType="1"/>
          </p:cNvSpPr>
          <p:nvPr/>
        </p:nvSpPr>
        <p:spPr bwMode="auto">
          <a:xfrm flipH="1">
            <a:off x="2049463" y="2757488"/>
            <a:ext cx="0" cy="7270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45" name="Line 45"/>
          <p:cNvSpPr>
            <a:spLocks noChangeShapeType="1"/>
          </p:cNvSpPr>
          <p:nvPr/>
        </p:nvSpPr>
        <p:spPr bwMode="auto">
          <a:xfrm>
            <a:off x="704850" y="2757488"/>
            <a:ext cx="13525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46" name="Line 46"/>
          <p:cNvSpPr>
            <a:spLocks noChangeShapeType="1"/>
          </p:cNvSpPr>
          <p:nvPr/>
        </p:nvSpPr>
        <p:spPr bwMode="auto">
          <a:xfrm>
            <a:off x="2393950" y="2473325"/>
            <a:ext cx="0" cy="101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47" name="Text Box 47"/>
          <p:cNvSpPr txBox="1">
            <a:spLocks noChangeArrowheads="1"/>
          </p:cNvSpPr>
          <p:nvPr/>
        </p:nvSpPr>
        <p:spPr bwMode="auto">
          <a:xfrm>
            <a:off x="390525" y="1589088"/>
            <a:ext cx="3397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049648" name="Text Box 48"/>
          <p:cNvSpPr txBox="1">
            <a:spLocks noChangeArrowheads="1"/>
          </p:cNvSpPr>
          <p:nvPr/>
        </p:nvSpPr>
        <p:spPr bwMode="auto">
          <a:xfrm>
            <a:off x="361950" y="2265363"/>
            <a:ext cx="4381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P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1049649" name="Text Box 49"/>
          <p:cNvSpPr txBox="1">
            <a:spLocks noChangeArrowheads="1"/>
          </p:cNvSpPr>
          <p:nvPr/>
        </p:nvSpPr>
        <p:spPr bwMode="auto">
          <a:xfrm>
            <a:off x="360363" y="2601913"/>
            <a:ext cx="4238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P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9650" name="Text Box 50"/>
          <p:cNvSpPr txBox="1">
            <a:spLocks noChangeArrowheads="1"/>
          </p:cNvSpPr>
          <p:nvPr/>
        </p:nvSpPr>
        <p:spPr bwMode="auto">
          <a:xfrm>
            <a:off x="3063875" y="3435350"/>
            <a:ext cx="4064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y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1049651" name="Text Box 51"/>
          <p:cNvSpPr txBox="1">
            <a:spLocks noChangeArrowheads="1"/>
          </p:cNvSpPr>
          <p:nvPr/>
        </p:nvSpPr>
        <p:spPr bwMode="auto">
          <a:xfrm>
            <a:off x="1881188" y="3452813"/>
            <a:ext cx="3873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y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9652" name="Text Box 52"/>
          <p:cNvSpPr txBox="1">
            <a:spLocks noChangeArrowheads="1"/>
          </p:cNvSpPr>
          <p:nvPr/>
        </p:nvSpPr>
        <p:spPr bwMode="auto">
          <a:xfrm>
            <a:off x="3579813" y="3444875"/>
            <a:ext cx="3397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049653" name="Text Box 53"/>
          <p:cNvSpPr txBox="1">
            <a:spLocks noChangeArrowheads="1"/>
          </p:cNvSpPr>
          <p:nvPr/>
        </p:nvSpPr>
        <p:spPr bwMode="auto">
          <a:xfrm>
            <a:off x="3575050" y="2698750"/>
            <a:ext cx="46355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D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1049654" name="Text Box 54"/>
          <p:cNvSpPr txBox="1">
            <a:spLocks noChangeArrowheads="1"/>
          </p:cNvSpPr>
          <p:nvPr/>
        </p:nvSpPr>
        <p:spPr bwMode="auto">
          <a:xfrm>
            <a:off x="1444625" y="1447800"/>
            <a:ext cx="482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D</a:t>
            </a:r>
            <a:r>
              <a:rPr lang="pt-BR" altLang="pt-BR" sz="1600" baseline="-25000"/>
              <a:t>1</a:t>
            </a:r>
            <a:endParaRPr lang="pt-BR" altLang="pt-BR" sz="1600"/>
          </a:p>
        </p:txBody>
      </p:sp>
      <p:sp>
        <p:nvSpPr>
          <p:cNvPr id="1049655" name="Text Box 55"/>
          <p:cNvSpPr txBox="1">
            <a:spLocks noChangeArrowheads="1"/>
          </p:cNvSpPr>
          <p:nvPr/>
        </p:nvSpPr>
        <p:spPr bwMode="auto">
          <a:xfrm>
            <a:off x="801688" y="2997200"/>
            <a:ext cx="4540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S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9656" name="Text Box 56"/>
          <p:cNvSpPr txBox="1">
            <a:spLocks noChangeArrowheads="1"/>
          </p:cNvSpPr>
          <p:nvPr/>
        </p:nvSpPr>
        <p:spPr bwMode="auto">
          <a:xfrm>
            <a:off x="2922588" y="3043238"/>
            <a:ext cx="482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D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9657" name="Text Box 57"/>
          <p:cNvSpPr txBox="1">
            <a:spLocks noChangeArrowheads="1"/>
          </p:cNvSpPr>
          <p:nvPr/>
        </p:nvSpPr>
        <p:spPr bwMode="auto">
          <a:xfrm>
            <a:off x="941388" y="1628775"/>
            <a:ext cx="4841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D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9658" name="Text Box 58"/>
          <p:cNvSpPr txBox="1">
            <a:spLocks noChangeArrowheads="1"/>
          </p:cNvSpPr>
          <p:nvPr/>
        </p:nvSpPr>
        <p:spPr bwMode="auto">
          <a:xfrm>
            <a:off x="3046413" y="1624013"/>
            <a:ext cx="43656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S</a:t>
            </a:r>
            <a:r>
              <a:rPr lang="pt-BR" altLang="pt-BR" sz="1600" baseline="-25000">
                <a:solidFill>
                  <a:srgbClr val="99FF66"/>
                </a:solidFill>
              </a:rPr>
              <a:t>0</a:t>
            </a:r>
            <a:endParaRPr lang="pt-BR" altLang="pt-BR" sz="1600">
              <a:solidFill>
                <a:srgbClr val="99FF66"/>
              </a:solidFill>
            </a:endParaRPr>
          </a:p>
        </p:txBody>
      </p:sp>
      <p:sp>
        <p:nvSpPr>
          <p:cNvPr id="1049659" name="Text Box 59"/>
          <p:cNvSpPr txBox="1">
            <a:spLocks noChangeArrowheads="1"/>
          </p:cNvSpPr>
          <p:nvPr/>
        </p:nvSpPr>
        <p:spPr bwMode="auto">
          <a:xfrm>
            <a:off x="1857375" y="2433638"/>
            <a:ext cx="3873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99FF66"/>
                </a:solidFill>
              </a:rPr>
              <a:t>E</a:t>
            </a:r>
          </a:p>
        </p:txBody>
      </p:sp>
      <p:sp>
        <p:nvSpPr>
          <p:cNvPr id="1049660" name="Text Box 60"/>
          <p:cNvSpPr txBox="1">
            <a:spLocks noChangeArrowheads="1"/>
          </p:cNvSpPr>
          <p:nvPr/>
        </p:nvSpPr>
        <p:spPr bwMode="auto">
          <a:xfrm>
            <a:off x="3125788" y="2443163"/>
            <a:ext cx="3873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F</a:t>
            </a:r>
          </a:p>
        </p:txBody>
      </p:sp>
      <p:sp>
        <p:nvSpPr>
          <p:cNvPr id="1049661" name="Text Box 61"/>
          <p:cNvSpPr txBox="1">
            <a:spLocks noChangeArrowheads="1"/>
          </p:cNvSpPr>
          <p:nvPr/>
        </p:nvSpPr>
        <p:spPr bwMode="auto">
          <a:xfrm>
            <a:off x="4337050" y="2095500"/>
            <a:ext cx="138112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Curvas de oferta e de demanda agregada </a:t>
            </a:r>
          </a:p>
        </p:txBody>
      </p:sp>
      <p:sp>
        <p:nvSpPr>
          <p:cNvPr id="1049662" name="Freeform 62"/>
          <p:cNvSpPr>
            <a:spLocks/>
          </p:cNvSpPr>
          <p:nvPr/>
        </p:nvSpPr>
        <p:spPr bwMode="auto">
          <a:xfrm>
            <a:off x="979488" y="1916113"/>
            <a:ext cx="2165350" cy="1184275"/>
          </a:xfrm>
          <a:custGeom>
            <a:avLst/>
            <a:gdLst>
              <a:gd name="T0" fmla="*/ 0 w 2177"/>
              <a:gd name="T1" fmla="*/ 0 h 2258"/>
              <a:gd name="T2" fmla="*/ 2147483646 w 2177"/>
              <a:gd name="T3" fmla="*/ 2147483646 h 2258"/>
              <a:gd name="T4" fmla="*/ 2147483646 w 2177"/>
              <a:gd name="T5" fmla="*/ 2147483646 h 2258"/>
              <a:gd name="T6" fmla="*/ 0 60000 65536"/>
              <a:gd name="T7" fmla="*/ 0 60000 65536"/>
              <a:gd name="T8" fmla="*/ 0 60000 65536"/>
              <a:gd name="T9" fmla="*/ 0 w 2177"/>
              <a:gd name="T10" fmla="*/ 0 h 2258"/>
              <a:gd name="T11" fmla="*/ 2177 w 2177"/>
              <a:gd name="T12" fmla="*/ 2258 h 2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258">
                <a:moveTo>
                  <a:pt x="0" y="0"/>
                </a:moveTo>
                <a:cubicBezTo>
                  <a:pt x="152" y="445"/>
                  <a:pt x="305" y="891"/>
                  <a:pt x="668" y="1267"/>
                </a:cubicBezTo>
                <a:cubicBezTo>
                  <a:pt x="1031" y="1643"/>
                  <a:pt x="1604" y="1950"/>
                  <a:pt x="2177" y="2258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63" name="Text Box 63"/>
          <p:cNvSpPr txBox="1">
            <a:spLocks noChangeArrowheads="1"/>
          </p:cNvSpPr>
          <p:nvPr/>
        </p:nvSpPr>
        <p:spPr bwMode="auto">
          <a:xfrm>
            <a:off x="2193925" y="2154238"/>
            <a:ext cx="3873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049664" name="Text Box 64"/>
          <p:cNvSpPr txBox="1">
            <a:spLocks noChangeArrowheads="1"/>
          </p:cNvSpPr>
          <p:nvPr/>
        </p:nvSpPr>
        <p:spPr bwMode="auto">
          <a:xfrm>
            <a:off x="2265363" y="3457575"/>
            <a:ext cx="4254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chemeClr val="tx2"/>
                </a:solidFill>
              </a:rPr>
              <a:t>y</a:t>
            </a:r>
            <a:r>
              <a:rPr lang="pt-BR" altLang="pt-BR" sz="1600" baseline="-25000">
                <a:solidFill>
                  <a:schemeClr val="tx2"/>
                </a:solidFill>
              </a:rPr>
              <a:t>2</a:t>
            </a:r>
            <a:endParaRPr lang="pt-BR" altLang="pt-BR" sz="1600">
              <a:solidFill>
                <a:schemeClr val="tx2"/>
              </a:solidFill>
            </a:endParaRPr>
          </a:p>
        </p:txBody>
      </p:sp>
      <p:sp>
        <p:nvSpPr>
          <p:cNvPr id="1049665" name="Line 65"/>
          <p:cNvSpPr>
            <a:spLocks noChangeShapeType="1"/>
          </p:cNvSpPr>
          <p:nvPr/>
        </p:nvSpPr>
        <p:spPr bwMode="auto">
          <a:xfrm flipH="1">
            <a:off x="3240088" y="2752725"/>
            <a:ext cx="0" cy="7270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66" name="Line 66"/>
          <p:cNvSpPr>
            <a:spLocks noChangeShapeType="1"/>
          </p:cNvSpPr>
          <p:nvPr/>
        </p:nvSpPr>
        <p:spPr bwMode="auto">
          <a:xfrm flipV="1">
            <a:off x="2536825" y="5149850"/>
            <a:ext cx="835025" cy="5746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67" name="Line 67"/>
          <p:cNvSpPr>
            <a:spLocks noChangeShapeType="1"/>
          </p:cNvSpPr>
          <p:nvPr/>
        </p:nvSpPr>
        <p:spPr bwMode="auto">
          <a:xfrm flipH="1">
            <a:off x="3268663" y="5292725"/>
            <a:ext cx="350837" cy="2571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68" name="Line 68"/>
          <p:cNvSpPr>
            <a:spLocks noChangeShapeType="1"/>
          </p:cNvSpPr>
          <p:nvPr/>
        </p:nvSpPr>
        <p:spPr bwMode="auto">
          <a:xfrm flipH="1" flipV="1">
            <a:off x="3373438" y="4464050"/>
            <a:ext cx="103187" cy="18732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69" name="Line 69"/>
          <p:cNvSpPr>
            <a:spLocks noChangeShapeType="1"/>
          </p:cNvSpPr>
          <p:nvPr/>
        </p:nvSpPr>
        <p:spPr bwMode="auto">
          <a:xfrm flipV="1">
            <a:off x="3154363" y="2867025"/>
            <a:ext cx="185737" cy="14922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9670" name="Line 70"/>
          <p:cNvSpPr>
            <a:spLocks noChangeShapeType="1"/>
          </p:cNvSpPr>
          <p:nvPr/>
        </p:nvSpPr>
        <p:spPr bwMode="auto">
          <a:xfrm>
            <a:off x="2032000" y="2757488"/>
            <a:ext cx="1200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4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4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49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4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49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49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4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49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49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4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49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49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4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4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49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04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04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04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04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49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04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04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049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049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04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049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049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04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04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04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04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04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04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04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04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04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04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04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04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04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104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04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04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04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04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104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104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104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104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104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104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04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04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104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104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104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104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104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104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104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104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104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104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104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104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104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9" dur="500"/>
                                        <p:tgtEl>
                                          <p:spTgt spid="104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4" dur="500"/>
                                        <p:tgtEl>
                                          <p:spTgt spid="104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9" dur="500"/>
                                        <p:tgtEl>
                                          <p:spTgt spid="104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603" grpId="0" build="p"/>
      <p:bldP spid="1049612" grpId="0"/>
      <p:bldP spid="1049613" grpId="0"/>
      <p:bldP spid="1049614" grpId="0"/>
      <p:bldP spid="1049615" grpId="0"/>
      <p:bldP spid="1049616" grpId="0"/>
      <p:bldP spid="1049617" grpId="0"/>
      <p:bldP spid="1049618" grpId="0"/>
      <p:bldP spid="1049619" grpId="0"/>
      <p:bldP spid="1049620" grpId="0"/>
      <p:bldP spid="1049621" grpId="0"/>
      <p:bldP spid="1049622" grpId="0"/>
      <p:bldP spid="1049623" grpId="0"/>
      <p:bldP spid="1049624" grpId="0"/>
      <p:bldP spid="1049625" grpId="0"/>
      <p:bldP spid="1049626" grpId="0"/>
      <p:bldP spid="1049627" grpId="0"/>
      <p:bldP spid="1049628" grpId="0"/>
      <p:bldP spid="1049631" grpId="0"/>
      <p:bldP spid="1049632" grpId="0"/>
      <p:bldP spid="1049633" grpId="0"/>
      <p:bldP spid="1049635" grpId="0"/>
      <p:bldP spid="1049636" grpId="0"/>
      <p:bldP spid="1049647" grpId="0"/>
      <p:bldP spid="1049648" grpId="0"/>
      <p:bldP spid="1049649" grpId="0"/>
      <p:bldP spid="1049650" grpId="0"/>
      <p:bldP spid="1049651" grpId="0"/>
      <p:bldP spid="1049652" grpId="0"/>
      <p:bldP spid="1049653" grpId="0"/>
      <p:bldP spid="1049654" grpId="0"/>
      <p:bldP spid="1049655" grpId="0"/>
      <p:bldP spid="1049656" grpId="0"/>
      <p:bldP spid="1049657" grpId="0"/>
      <p:bldP spid="1049658" grpId="0"/>
      <p:bldP spid="1049659" grpId="0"/>
      <p:bldP spid="1049660" grpId="0"/>
      <p:bldP spid="1049661" grpId="0"/>
      <p:bldP spid="1049663" grpId="0"/>
      <p:bldP spid="10496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Rodapé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11267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37CBED-26E0-4437-9F53-CA6B959CD56F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8" y="465138"/>
            <a:ext cx="9109075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3600"/>
              <a:t>Deslocamento da curva IS quando a aumenta (Figura 98, p. 250) </a:t>
            </a:r>
          </a:p>
        </p:txBody>
      </p:sp>
      <p:sp>
        <p:nvSpPr>
          <p:cNvPr id="1054723" name="Line 3"/>
          <p:cNvSpPr>
            <a:spLocks noChangeShapeType="1"/>
          </p:cNvSpPr>
          <p:nvPr/>
        </p:nvSpPr>
        <p:spPr bwMode="auto">
          <a:xfrm>
            <a:off x="1316038" y="4216400"/>
            <a:ext cx="630555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4724" name="Line 4"/>
          <p:cNvSpPr>
            <a:spLocks noChangeShapeType="1"/>
          </p:cNvSpPr>
          <p:nvPr/>
        </p:nvSpPr>
        <p:spPr bwMode="auto">
          <a:xfrm flipV="1">
            <a:off x="4549775" y="1855788"/>
            <a:ext cx="0" cy="463708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4725" name="Line 5"/>
          <p:cNvSpPr>
            <a:spLocks noChangeShapeType="1"/>
          </p:cNvSpPr>
          <p:nvPr/>
        </p:nvSpPr>
        <p:spPr bwMode="auto">
          <a:xfrm flipH="1">
            <a:off x="2833688" y="4216400"/>
            <a:ext cx="1716087" cy="1701800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4726" name="Freeform 6"/>
          <p:cNvSpPr>
            <a:spLocks/>
          </p:cNvSpPr>
          <p:nvPr/>
        </p:nvSpPr>
        <p:spPr bwMode="auto">
          <a:xfrm>
            <a:off x="2160588" y="2132013"/>
            <a:ext cx="1589087" cy="1724025"/>
          </a:xfrm>
          <a:custGeom>
            <a:avLst/>
            <a:gdLst>
              <a:gd name="T0" fmla="*/ 2147483646 w 1810"/>
              <a:gd name="T1" fmla="*/ 0 h 1902"/>
              <a:gd name="T2" fmla="*/ 2147483646 w 1810"/>
              <a:gd name="T3" fmla="*/ 2147483646 h 1902"/>
              <a:gd name="T4" fmla="*/ 0 w 1810"/>
              <a:gd name="T5" fmla="*/ 2147483646 h 1902"/>
              <a:gd name="T6" fmla="*/ 0 60000 65536"/>
              <a:gd name="T7" fmla="*/ 0 60000 65536"/>
              <a:gd name="T8" fmla="*/ 0 60000 65536"/>
              <a:gd name="T9" fmla="*/ 0 w 1810"/>
              <a:gd name="T10" fmla="*/ 0 h 1902"/>
              <a:gd name="T11" fmla="*/ 1810 w 1810"/>
              <a:gd name="T12" fmla="*/ 1902 h 1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0" h="1902">
                <a:moveTo>
                  <a:pt x="1810" y="0"/>
                </a:moveTo>
                <a:cubicBezTo>
                  <a:pt x="1783" y="403"/>
                  <a:pt x="1756" y="806"/>
                  <a:pt x="1454" y="1123"/>
                </a:cubicBezTo>
                <a:cubicBezTo>
                  <a:pt x="1152" y="1440"/>
                  <a:pt x="576" y="1671"/>
                  <a:pt x="0" y="1902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4727" name="Line 7"/>
          <p:cNvSpPr>
            <a:spLocks noChangeShapeType="1"/>
          </p:cNvSpPr>
          <p:nvPr/>
        </p:nvSpPr>
        <p:spPr bwMode="auto">
          <a:xfrm flipV="1">
            <a:off x="4027488" y="2035175"/>
            <a:ext cx="0" cy="2181225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4728" name="Freeform 8"/>
          <p:cNvSpPr>
            <a:spLocks/>
          </p:cNvSpPr>
          <p:nvPr/>
        </p:nvSpPr>
        <p:spPr bwMode="auto">
          <a:xfrm>
            <a:off x="6218238" y="2082800"/>
            <a:ext cx="1171575" cy="1690688"/>
          </a:xfrm>
          <a:custGeom>
            <a:avLst/>
            <a:gdLst>
              <a:gd name="T0" fmla="*/ 0 w 1335"/>
              <a:gd name="T1" fmla="*/ 0 h 1863"/>
              <a:gd name="T2" fmla="*/ 2147483646 w 1335"/>
              <a:gd name="T3" fmla="*/ 2147483646 h 1863"/>
              <a:gd name="T4" fmla="*/ 2147483646 w 1335"/>
              <a:gd name="T5" fmla="*/ 2147483646 h 1863"/>
              <a:gd name="T6" fmla="*/ 0 60000 65536"/>
              <a:gd name="T7" fmla="*/ 0 60000 65536"/>
              <a:gd name="T8" fmla="*/ 0 60000 65536"/>
              <a:gd name="T9" fmla="*/ 0 w 1335"/>
              <a:gd name="T10" fmla="*/ 0 h 1863"/>
              <a:gd name="T11" fmla="*/ 1335 w 1335"/>
              <a:gd name="T12" fmla="*/ 1863 h 18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5" h="1863">
                <a:moveTo>
                  <a:pt x="0" y="0"/>
                </a:moveTo>
                <a:cubicBezTo>
                  <a:pt x="100" y="413"/>
                  <a:pt x="201" y="826"/>
                  <a:pt x="423" y="1136"/>
                </a:cubicBezTo>
                <a:cubicBezTo>
                  <a:pt x="645" y="1446"/>
                  <a:pt x="990" y="1654"/>
                  <a:pt x="1335" y="1863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4729" name="Freeform 9"/>
          <p:cNvSpPr>
            <a:spLocks/>
          </p:cNvSpPr>
          <p:nvPr/>
        </p:nvSpPr>
        <p:spPr bwMode="auto">
          <a:xfrm>
            <a:off x="5165725" y="2205038"/>
            <a:ext cx="1169988" cy="1689100"/>
          </a:xfrm>
          <a:custGeom>
            <a:avLst/>
            <a:gdLst>
              <a:gd name="T0" fmla="*/ 0 w 1335"/>
              <a:gd name="T1" fmla="*/ 0 h 1863"/>
              <a:gd name="T2" fmla="*/ 2147483646 w 1335"/>
              <a:gd name="T3" fmla="*/ 2147483646 h 1863"/>
              <a:gd name="T4" fmla="*/ 2147483646 w 1335"/>
              <a:gd name="T5" fmla="*/ 2147483646 h 1863"/>
              <a:gd name="T6" fmla="*/ 0 60000 65536"/>
              <a:gd name="T7" fmla="*/ 0 60000 65536"/>
              <a:gd name="T8" fmla="*/ 0 60000 65536"/>
              <a:gd name="T9" fmla="*/ 0 w 1335"/>
              <a:gd name="T10" fmla="*/ 0 h 1863"/>
              <a:gd name="T11" fmla="*/ 1335 w 1335"/>
              <a:gd name="T12" fmla="*/ 1863 h 18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5" h="1863">
                <a:moveTo>
                  <a:pt x="0" y="0"/>
                </a:moveTo>
                <a:cubicBezTo>
                  <a:pt x="100" y="413"/>
                  <a:pt x="201" y="826"/>
                  <a:pt x="423" y="1136"/>
                </a:cubicBezTo>
                <a:cubicBezTo>
                  <a:pt x="645" y="1446"/>
                  <a:pt x="990" y="1654"/>
                  <a:pt x="1335" y="1863"/>
                </a:cubicBezTo>
              </a:path>
            </a:pathLst>
          </a:custGeom>
          <a:noFill/>
          <a:ln w="38100" cmpd="sng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4730" name="Line 10"/>
          <p:cNvSpPr>
            <a:spLocks noChangeShapeType="1"/>
          </p:cNvSpPr>
          <p:nvPr/>
        </p:nvSpPr>
        <p:spPr bwMode="auto">
          <a:xfrm>
            <a:off x="4560888" y="4216400"/>
            <a:ext cx="2538412" cy="134143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4731" name="Line 11"/>
          <p:cNvSpPr>
            <a:spLocks noChangeShapeType="1"/>
          </p:cNvSpPr>
          <p:nvPr/>
        </p:nvSpPr>
        <p:spPr bwMode="auto">
          <a:xfrm>
            <a:off x="4537075" y="4216400"/>
            <a:ext cx="1635125" cy="1881188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4732" name="Text Box 12"/>
          <p:cNvSpPr txBox="1">
            <a:spLocks noChangeArrowheads="1"/>
          </p:cNvSpPr>
          <p:nvPr/>
        </p:nvSpPr>
        <p:spPr bwMode="auto">
          <a:xfrm>
            <a:off x="2608263" y="4189413"/>
            <a:ext cx="9302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(i+g)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054733" name="Text Box 13"/>
          <p:cNvSpPr txBox="1">
            <a:spLocks noChangeArrowheads="1"/>
          </p:cNvSpPr>
          <p:nvPr/>
        </p:nvSpPr>
        <p:spPr bwMode="auto">
          <a:xfrm>
            <a:off x="1271588" y="4227513"/>
            <a:ext cx="7302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i+g</a:t>
            </a:r>
          </a:p>
        </p:txBody>
      </p:sp>
      <p:sp>
        <p:nvSpPr>
          <p:cNvPr id="1054734" name="Text Box 14"/>
          <p:cNvSpPr txBox="1">
            <a:spLocks noChangeArrowheads="1"/>
          </p:cNvSpPr>
          <p:nvPr/>
        </p:nvSpPr>
        <p:spPr bwMode="auto">
          <a:xfrm>
            <a:off x="1076325" y="3543300"/>
            <a:ext cx="125253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i(r)+g)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054735" name="Text Box 15"/>
          <p:cNvSpPr txBox="1">
            <a:spLocks noChangeArrowheads="1"/>
          </p:cNvSpPr>
          <p:nvPr/>
        </p:nvSpPr>
        <p:spPr bwMode="auto">
          <a:xfrm>
            <a:off x="3854450" y="4132263"/>
            <a:ext cx="3937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g</a:t>
            </a:r>
          </a:p>
        </p:txBody>
      </p:sp>
      <p:sp>
        <p:nvSpPr>
          <p:cNvPr id="1054736" name="Text Box 16"/>
          <p:cNvSpPr txBox="1">
            <a:spLocks noChangeArrowheads="1"/>
          </p:cNvSpPr>
          <p:nvPr/>
        </p:nvSpPr>
        <p:spPr bwMode="auto">
          <a:xfrm>
            <a:off x="1884363" y="5845175"/>
            <a:ext cx="14478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i+g = s+t</a:t>
            </a:r>
          </a:p>
        </p:txBody>
      </p:sp>
      <p:sp>
        <p:nvSpPr>
          <p:cNvPr id="1054737" name="Text Box 17"/>
          <p:cNvSpPr txBox="1">
            <a:spLocks noChangeArrowheads="1"/>
          </p:cNvSpPr>
          <p:nvPr/>
        </p:nvSpPr>
        <p:spPr bwMode="auto">
          <a:xfrm>
            <a:off x="4541838" y="6192838"/>
            <a:ext cx="7286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s+t</a:t>
            </a:r>
          </a:p>
        </p:txBody>
      </p:sp>
      <p:sp>
        <p:nvSpPr>
          <p:cNvPr id="1054738" name="Text Box 18"/>
          <p:cNvSpPr txBox="1">
            <a:spLocks noChangeArrowheads="1"/>
          </p:cNvSpPr>
          <p:nvPr/>
        </p:nvSpPr>
        <p:spPr bwMode="auto">
          <a:xfrm>
            <a:off x="4478338" y="5230813"/>
            <a:ext cx="9302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(s+t)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054739" name="Text Box 19"/>
          <p:cNvSpPr txBox="1">
            <a:spLocks noChangeArrowheads="1"/>
          </p:cNvSpPr>
          <p:nvPr/>
        </p:nvSpPr>
        <p:spPr bwMode="auto">
          <a:xfrm>
            <a:off x="6046788" y="6037263"/>
            <a:ext cx="11350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s(a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r>
              <a:rPr lang="pt-BR" altLang="pt-BR" sz="2400">
                <a:solidFill>
                  <a:srgbClr val="99FF66"/>
                </a:solidFill>
              </a:rPr>
              <a:t>)+t</a:t>
            </a:r>
          </a:p>
        </p:txBody>
      </p:sp>
      <p:sp>
        <p:nvSpPr>
          <p:cNvPr id="1054740" name="Text Box 20"/>
          <p:cNvSpPr txBox="1">
            <a:spLocks noChangeArrowheads="1"/>
          </p:cNvSpPr>
          <p:nvPr/>
        </p:nvSpPr>
        <p:spPr bwMode="auto">
          <a:xfrm>
            <a:off x="7031038" y="5437188"/>
            <a:ext cx="11684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s(a</a:t>
            </a:r>
            <a:r>
              <a:rPr lang="pt-BR" altLang="pt-BR" sz="2400" baseline="-25000"/>
              <a:t>1</a:t>
            </a:r>
            <a:r>
              <a:rPr lang="pt-BR" altLang="pt-BR" sz="2400"/>
              <a:t>)+t</a:t>
            </a:r>
          </a:p>
        </p:txBody>
      </p:sp>
      <p:sp>
        <p:nvSpPr>
          <p:cNvPr id="1054741" name="Text Box 21"/>
          <p:cNvSpPr txBox="1">
            <a:spLocks noChangeArrowheads="1"/>
          </p:cNvSpPr>
          <p:nvPr/>
        </p:nvSpPr>
        <p:spPr bwMode="auto">
          <a:xfrm>
            <a:off x="7265988" y="4208463"/>
            <a:ext cx="5556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1054742" name="Text Box 22"/>
          <p:cNvSpPr txBox="1">
            <a:spLocks noChangeArrowheads="1"/>
          </p:cNvSpPr>
          <p:nvPr/>
        </p:nvSpPr>
        <p:spPr bwMode="auto">
          <a:xfrm>
            <a:off x="5411788" y="4181475"/>
            <a:ext cx="485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y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054743" name="Text Box 23"/>
          <p:cNvSpPr txBox="1">
            <a:spLocks noChangeArrowheads="1"/>
          </p:cNvSpPr>
          <p:nvPr/>
        </p:nvSpPr>
        <p:spPr bwMode="auto">
          <a:xfrm>
            <a:off x="6524625" y="4160838"/>
            <a:ext cx="4873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y</a:t>
            </a:r>
            <a:r>
              <a:rPr lang="pt-BR" altLang="pt-BR" sz="2400" baseline="-25000"/>
              <a:t>1</a:t>
            </a:r>
            <a:endParaRPr lang="pt-BR" altLang="pt-BR" sz="2400"/>
          </a:p>
        </p:txBody>
      </p:sp>
      <p:sp>
        <p:nvSpPr>
          <p:cNvPr id="1054744" name="Text Box 24"/>
          <p:cNvSpPr txBox="1">
            <a:spLocks noChangeArrowheads="1"/>
          </p:cNvSpPr>
          <p:nvPr/>
        </p:nvSpPr>
        <p:spPr bwMode="auto">
          <a:xfrm>
            <a:off x="4194175" y="2684463"/>
            <a:ext cx="4857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r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054745" name="Text Box 25"/>
          <p:cNvSpPr txBox="1">
            <a:spLocks noChangeArrowheads="1"/>
          </p:cNvSpPr>
          <p:nvPr/>
        </p:nvSpPr>
        <p:spPr bwMode="auto">
          <a:xfrm>
            <a:off x="6262688" y="3665538"/>
            <a:ext cx="5746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S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054746" name="Text Box 26"/>
          <p:cNvSpPr txBox="1">
            <a:spLocks noChangeArrowheads="1"/>
          </p:cNvSpPr>
          <p:nvPr/>
        </p:nvSpPr>
        <p:spPr bwMode="auto">
          <a:xfrm>
            <a:off x="7348538" y="3633788"/>
            <a:ext cx="6000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S</a:t>
            </a:r>
            <a:r>
              <a:rPr lang="pt-BR" altLang="pt-BR" sz="2400" baseline="-25000"/>
              <a:t>1</a:t>
            </a:r>
            <a:endParaRPr lang="pt-BR" altLang="pt-BR" sz="2400"/>
          </a:p>
        </p:txBody>
      </p:sp>
      <p:sp>
        <p:nvSpPr>
          <p:cNvPr id="1054747" name="Text Box 27"/>
          <p:cNvSpPr txBox="1">
            <a:spLocks noChangeArrowheads="1"/>
          </p:cNvSpPr>
          <p:nvPr/>
        </p:nvSpPr>
        <p:spPr bwMode="auto">
          <a:xfrm>
            <a:off x="4826000" y="1897063"/>
            <a:ext cx="485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I</a:t>
            </a:r>
            <a:r>
              <a:rPr lang="pt-BR" altLang="pt-BR" sz="2400" baseline="-25000">
                <a:solidFill>
                  <a:srgbClr val="99FF66"/>
                </a:solidFill>
              </a:rPr>
              <a:t>0</a:t>
            </a:r>
            <a:endParaRPr lang="pt-BR" altLang="pt-BR" sz="2400">
              <a:solidFill>
                <a:srgbClr val="99FF66"/>
              </a:solidFill>
            </a:endParaRPr>
          </a:p>
        </p:txBody>
      </p:sp>
      <p:sp>
        <p:nvSpPr>
          <p:cNvPr id="1054748" name="Text Box 28"/>
          <p:cNvSpPr txBox="1">
            <a:spLocks noChangeArrowheads="1"/>
          </p:cNvSpPr>
          <p:nvPr/>
        </p:nvSpPr>
        <p:spPr bwMode="auto">
          <a:xfrm>
            <a:off x="6153150" y="1700213"/>
            <a:ext cx="4873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I</a:t>
            </a:r>
            <a:r>
              <a:rPr lang="pt-BR" altLang="pt-BR" sz="2400" baseline="-25000"/>
              <a:t>1</a:t>
            </a:r>
            <a:endParaRPr lang="pt-BR" altLang="pt-BR" sz="2400"/>
          </a:p>
        </p:txBody>
      </p:sp>
      <p:sp>
        <p:nvSpPr>
          <p:cNvPr id="1054749" name="Text Box 29"/>
          <p:cNvSpPr txBox="1">
            <a:spLocks noChangeArrowheads="1"/>
          </p:cNvSpPr>
          <p:nvPr/>
        </p:nvSpPr>
        <p:spPr bwMode="auto">
          <a:xfrm>
            <a:off x="4264025" y="1885950"/>
            <a:ext cx="485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r</a:t>
            </a:r>
          </a:p>
        </p:txBody>
      </p:sp>
      <p:sp>
        <p:nvSpPr>
          <p:cNvPr id="1054750" name="Text Box 30"/>
          <p:cNvSpPr txBox="1">
            <a:spLocks noChangeArrowheads="1"/>
          </p:cNvSpPr>
          <p:nvPr/>
        </p:nvSpPr>
        <p:spPr bwMode="auto">
          <a:xfrm>
            <a:off x="4100513" y="4481513"/>
            <a:ext cx="6953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tx1"/>
                </a:solidFill>
              </a:rPr>
              <a:t>45º</a:t>
            </a:r>
          </a:p>
        </p:txBody>
      </p:sp>
      <p:sp>
        <p:nvSpPr>
          <p:cNvPr id="1054751" name="Arc 31"/>
          <p:cNvSpPr>
            <a:spLocks/>
          </p:cNvSpPr>
          <p:nvPr/>
        </p:nvSpPr>
        <p:spPr bwMode="auto">
          <a:xfrm flipH="1" flipV="1">
            <a:off x="4352925" y="4408488"/>
            <a:ext cx="196850" cy="1270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4752" name="Text Box 32"/>
          <p:cNvSpPr txBox="1">
            <a:spLocks noChangeArrowheads="1"/>
          </p:cNvSpPr>
          <p:nvPr/>
        </p:nvSpPr>
        <p:spPr bwMode="auto">
          <a:xfrm>
            <a:off x="5421313" y="2709863"/>
            <a:ext cx="5746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99FF66"/>
                </a:solidFill>
              </a:rPr>
              <a:t>A</a:t>
            </a:r>
          </a:p>
        </p:txBody>
      </p:sp>
      <p:sp>
        <p:nvSpPr>
          <p:cNvPr id="1054753" name="Line 33"/>
          <p:cNvSpPr>
            <a:spLocks noChangeShapeType="1"/>
          </p:cNvSpPr>
          <p:nvPr/>
        </p:nvSpPr>
        <p:spPr bwMode="auto">
          <a:xfrm flipV="1">
            <a:off x="5467350" y="3122613"/>
            <a:ext cx="0" cy="109855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4754" name="Line 34"/>
          <p:cNvSpPr>
            <a:spLocks noChangeShapeType="1"/>
          </p:cNvSpPr>
          <p:nvPr/>
        </p:nvSpPr>
        <p:spPr bwMode="auto">
          <a:xfrm flipH="1">
            <a:off x="4564063" y="3124200"/>
            <a:ext cx="893762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4755" name="Text Box 35"/>
          <p:cNvSpPr txBox="1">
            <a:spLocks noChangeArrowheads="1"/>
          </p:cNvSpPr>
          <p:nvPr/>
        </p:nvSpPr>
        <p:spPr bwMode="auto">
          <a:xfrm>
            <a:off x="7629525" y="2019300"/>
            <a:ext cx="116205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rgbClr val="FFFFFF"/>
                </a:solidFill>
              </a:rPr>
              <a:t>a</a:t>
            </a:r>
            <a:r>
              <a:rPr lang="pt-BR" altLang="pt-BR" sz="2400" b="1">
                <a:solidFill>
                  <a:srgbClr val="FFFFFF"/>
                </a:solidFill>
                <a:sym typeface="Symbol" panose="05050102010706020507" pitchFamily="18" charset="2"/>
              </a:rPr>
              <a:t>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400">
                <a:solidFill>
                  <a:srgbClr val="FFFFFF"/>
                </a:solidFill>
                <a:sym typeface="Symbol" panose="05050102010706020507" pitchFamily="18" charset="2"/>
              </a:rPr>
              <a:t>a</a:t>
            </a:r>
            <a:r>
              <a:rPr lang="pt-BR" altLang="pt-BR" sz="2400" baseline="-25000">
                <a:solidFill>
                  <a:srgbClr val="FFFFFF"/>
                </a:solidFill>
                <a:sym typeface="Symbol" panose="05050102010706020507" pitchFamily="18" charset="2"/>
              </a:rPr>
              <a:t>1</a:t>
            </a:r>
            <a:r>
              <a:rPr lang="pt-BR" altLang="pt-BR" sz="2400">
                <a:solidFill>
                  <a:srgbClr val="FFFFFF"/>
                </a:solidFill>
                <a:sym typeface="Symbol" panose="05050102010706020507" pitchFamily="18" charset="2"/>
              </a:rPr>
              <a:t> &gt; a</a:t>
            </a:r>
            <a:r>
              <a:rPr lang="pt-BR" altLang="pt-BR" sz="2400" baseline="-25000">
                <a:solidFill>
                  <a:srgbClr val="FFFFFF"/>
                </a:solidFill>
                <a:sym typeface="Symbol" panose="05050102010706020507" pitchFamily="18" charset="2"/>
              </a:rPr>
              <a:t>0</a:t>
            </a:r>
          </a:p>
        </p:txBody>
      </p:sp>
      <p:sp>
        <p:nvSpPr>
          <p:cNvPr id="1054756" name="Line 36"/>
          <p:cNvSpPr>
            <a:spLocks noChangeShapeType="1"/>
          </p:cNvSpPr>
          <p:nvPr/>
        </p:nvSpPr>
        <p:spPr bwMode="auto">
          <a:xfrm flipH="1">
            <a:off x="3465513" y="3130550"/>
            <a:ext cx="1108075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4757" name="Line 37"/>
          <p:cNvSpPr>
            <a:spLocks noChangeShapeType="1"/>
          </p:cNvSpPr>
          <p:nvPr/>
        </p:nvSpPr>
        <p:spPr bwMode="auto">
          <a:xfrm flipV="1">
            <a:off x="3463925" y="3119438"/>
            <a:ext cx="0" cy="109855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4758" name="Line 38"/>
          <p:cNvSpPr>
            <a:spLocks noChangeShapeType="1"/>
          </p:cNvSpPr>
          <p:nvPr/>
        </p:nvSpPr>
        <p:spPr bwMode="auto">
          <a:xfrm flipV="1">
            <a:off x="3460750" y="4211638"/>
            <a:ext cx="0" cy="1050925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4759" name="Line 39"/>
          <p:cNvSpPr>
            <a:spLocks noChangeShapeType="1"/>
          </p:cNvSpPr>
          <p:nvPr/>
        </p:nvSpPr>
        <p:spPr bwMode="auto">
          <a:xfrm flipH="1">
            <a:off x="3452813" y="5280025"/>
            <a:ext cx="1108075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4760" name="Line 40"/>
          <p:cNvSpPr>
            <a:spLocks noChangeShapeType="1"/>
          </p:cNvSpPr>
          <p:nvPr/>
        </p:nvSpPr>
        <p:spPr bwMode="auto">
          <a:xfrm flipH="1">
            <a:off x="4554538" y="5276850"/>
            <a:ext cx="2032000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4761" name="Line 41"/>
          <p:cNvSpPr>
            <a:spLocks noChangeShapeType="1"/>
          </p:cNvSpPr>
          <p:nvPr/>
        </p:nvSpPr>
        <p:spPr bwMode="auto">
          <a:xfrm flipV="1">
            <a:off x="6597650" y="4224338"/>
            <a:ext cx="0" cy="104140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4762" name="Line 42"/>
          <p:cNvSpPr>
            <a:spLocks noChangeShapeType="1"/>
          </p:cNvSpPr>
          <p:nvPr/>
        </p:nvSpPr>
        <p:spPr bwMode="auto">
          <a:xfrm flipV="1">
            <a:off x="6597650" y="3109913"/>
            <a:ext cx="0" cy="109855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4763" name="Line 43"/>
          <p:cNvSpPr>
            <a:spLocks noChangeShapeType="1"/>
          </p:cNvSpPr>
          <p:nvPr/>
        </p:nvSpPr>
        <p:spPr bwMode="auto">
          <a:xfrm flipH="1">
            <a:off x="5465763" y="3130550"/>
            <a:ext cx="1122362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4764" name="Text Box 44"/>
          <p:cNvSpPr txBox="1">
            <a:spLocks noChangeArrowheads="1"/>
          </p:cNvSpPr>
          <p:nvPr/>
        </p:nvSpPr>
        <p:spPr bwMode="auto">
          <a:xfrm>
            <a:off x="6542088" y="2763838"/>
            <a:ext cx="5746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B</a:t>
            </a:r>
          </a:p>
        </p:txBody>
      </p:sp>
      <p:sp>
        <p:nvSpPr>
          <p:cNvPr id="1054765" name="Line 45"/>
          <p:cNvSpPr>
            <a:spLocks noChangeShapeType="1"/>
          </p:cNvSpPr>
          <p:nvPr/>
        </p:nvSpPr>
        <p:spPr bwMode="auto">
          <a:xfrm flipV="1">
            <a:off x="5470525" y="4221163"/>
            <a:ext cx="0" cy="104140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054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54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4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54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1054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4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54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54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54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54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54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054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54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54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054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054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54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54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54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54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54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1054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54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54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1000"/>
                                        <p:tgtEl>
                                          <p:spTgt spid="1054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54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54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54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54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54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54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054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54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54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105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54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54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05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105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05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054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05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1000"/>
                                        <p:tgtEl>
                                          <p:spTgt spid="105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105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54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54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105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105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54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054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000"/>
                                        <p:tgtEl>
                                          <p:spTgt spid="105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05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054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054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05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05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054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054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1000" fill="hold"/>
                                        <p:tgtEl>
                                          <p:spTgt spid="1054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1000" fill="hold"/>
                                        <p:tgtEl>
                                          <p:spTgt spid="1054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1054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1054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105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32" grpId="0"/>
      <p:bldP spid="1054733" grpId="0"/>
      <p:bldP spid="1054734" grpId="0"/>
      <p:bldP spid="1054735" grpId="0"/>
      <p:bldP spid="1054736" grpId="0"/>
      <p:bldP spid="1054737" grpId="0"/>
      <p:bldP spid="1054738" grpId="0"/>
      <p:bldP spid="1054739" grpId="0"/>
      <p:bldP spid="1054740" grpId="0"/>
      <p:bldP spid="1054741" grpId="0"/>
      <p:bldP spid="1054742" grpId="0"/>
      <p:bldP spid="1054743" grpId="0"/>
      <p:bldP spid="1054744" grpId="0"/>
      <p:bldP spid="1054745" grpId="0"/>
      <p:bldP spid="1054746" grpId="0"/>
      <p:bldP spid="1054747" grpId="0"/>
      <p:bldP spid="1054748" grpId="0"/>
      <p:bldP spid="1054749" grpId="0"/>
      <p:bldP spid="1054750" grpId="0"/>
      <p:bldP spid="1054752" grpId="0"/>
      <p:bldP spid="105476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7373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E2FBB4-67DF-4806-924D-D1E40AC8C195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70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273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3200"/>
              <a:t>14.3.1   Efeitos da política fiscal no modelo geral ampliado dos novos-keynesianos </a:t>
            </a:r>
          </a:p>
        </p:txBody>
      </p:sp>
      <p:sp>
        <p:nvSpPr>
          <p:cNvPr id="1048579" name="Rectangle 3"/>
          <p:cNvSpPr>
            <a:spLocks noChangeArrowheads="1"/>
          </p:cNvSpPr>
          <p:nvPr/>
        </p:nvSpPr>
        <p:spPr bwMode="auto">
          <a:xfrm>
            <a:off x="495300" y="2311400"/>
            <a:ext cx="809625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50000"/>
              </a:spcAft>
            </a:pPr>
            <a:r>
              <a:rPr lang="pt-BR" altLang="pt-BR" sz="2800">
                <a:sym typeface="Symbol" panose="05050102010706020507" pitchFamily="18" charset="2"/>
              </a:rPr>
              <a:t>No modelo geral dos novos-keynesianos aqui desenvolvido, uma política fiscal expansionista tem os mesmos efeitos sobre y, P, N, W e r que no modelo básico reconsiderado da Síntese Neoclássica.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4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7475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8E3A7E-2BF7-43B7-819C-5D0F3C356015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71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361950"/>
            <a:ext cx="8229600" cy="776288"/>
          </a:xfrm>
        </p:spPr>
        <p:txBody>
          <a:bodyPr/>
          <a:lstStyle/>
          <a:p>
            <a:pPr eaLnBrk="1" hangingPunct="1"/>
            <a:r>
              <a:rPr lang="pt-BR" altLang="pt-BR"/>
              <a:t>Exercício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066800"/>
            <a:ext cx="8466138" cy="566420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pt-BR" altLang="pt-BR" sz="2800"/>
              <a:t>Utilizando o raciocínio gráfico implícito na figura 127 (página 324), analise os impactos sobre a economia (em especial sobre y, P e r) de: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arenR"/>
            </a:pPr>
            <a:r>
              <a:rPr lang="pt-BR" altLang="pt-BR" sz="2800"/>
              <a:t>uma redução do volume de crédito ao consumidor (política adotada na China em 2011);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arenR"/>
            </a:pPr>
            <a:r>
              <a:rPr lang="pt-BR" altLang="pt-BR" sz="2800"/>
              <a:t>Uma redução do valor nominal dos ativos de um país, devido ao seu risco de default (A</a:t>
            </a:r>
            <a:r>
              <a:rPr lang="pt-BR" altLang="pt-BR" sz="2800">
                <a:sym typeface="Symbol" panose="05050102010706020507" pitchFamily="18" charset="2"/>
              </a:rPr>
              <a:t>), situação da Grécia em 2011 e 2012 e da Venezuela em 2017 e 2018.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arenR"/>
            </a:pPr>
            <a:r>
              <a:rPr lang="pt-BR" altLang="pt-BR" sz="2800">
                <a:sym typeface="Symbol" panose="05050102010706020507" pitchFamily="18" charset="2"/>
              </a:rPr>
              <a:t>Suponha que a economia esteja em crise e o Banco Central resolva fazer uma política de compra de títulos privados. O que ocorre na economia?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1229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7FCC36-E671-415B-B9E5-C43BF3657C2E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1588" y="465138"/>
            <a:ext cx="9109075" cy="1143000"/>
          </a:xfrm>
          <a:noFill/>
        </p:spPr>
        <p:txBody>
          <a:bodyPr/>
          <a:lstStyle/>
          <a:p>
            <a:pPr eaLnBrk="1" hangingPunct="1"/>
            <a:r>
              <a:rPr lang="pt-BR" altLang="pt-BR" sz="3600"/>
              <a:t>Uma equação síntese para a função consumo e seus impactos no modelo IS/LM </a:t>
            </a:r>
          </a:p>
        </p:txBody>
      </p:sp>
      <p:sp>
        <p:nvSpPr>
          <p:cNvPr id="1055747" name="Text Box 3"/>
          <p:cNvSpPr txBox="1">
            <a:spLocks noChangeArrowheads="1"/>
          </p:cNvSpPr>
          <p:nvPr/>
        </p:nvSpPr>
        <p:spPr bwMode="auto">
          <a:xfrm>
            <a:off x="157163" y="5446713"/>
            <a:ext cx="88249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/>
              <a:t>Se o nível de preço permanecer constante, esse deslocamento para a direita da curva IS também gerará o deslocamento da curva de demanda agregada para a direita.</a:t>
            </a:r>
          </a:p>
        </p:txBody>
      </p:sp>
      <p:pic>
        <p:nvPicPr>
          <p:cNvPr id="1055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89100"/>
            <a:ext cx="5819775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5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55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7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385763" y="547688"/>
            <a:ext cx="8262937" cy="1189037"/>
          </a:xfrm>
        </p:spPr>
        <p:txBody>
          <a:bodyPr/>
          <a:lstStyle/>
          <a:p>
            <a:r>
              <a:rPr lang="pt-BR" altLang="pt-BR" sz="3000" dirty="0" smtClean="0"/>
              <a:t>Vejam as </a:t>
            </a:r>
            <a:r>
              <a:rPr lang="pt-BR" altLang="pt-BR" sz="3000" dirty="0"/>
              <a:t>seguinte </a:t>
            </a:r>
            <a:r>
              <a:rPr lang="pt-BR" altLang="pt-BR" sz="3000" dirty="0" smtClean="0"/>
              <a:t>manchetes </a:t>
            </a:r>
            <a:r>
              <a:rPr lang="pt-BR" altLang="pt-BR" sz="3000" dirty="0"/>
              <a:t>de jornal. Como a liberação de saldos de FGTS e PIS-Pasep pode estimular a economia?</a:t>
            </a:r>
          </a:p>
        </p:txBody>
      </p:sp>
      <p:pic>
        <p:nvPicPr>
          <p:cNvPr id="13315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250" y="1951038"/>
            <a:ext cx="4699000" cy="2681287"/>
          </a:xfrm>
        </p:spPr>
      </p:pic>
      <p:sp>
        <p:nvSpPr>
          <p:cNvPr id="13316" name="Espaço Reservado para Rodap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chemeClr val="hlink"/>
                </a:solidFill>
              </a:rPr>
              <a:t>BACHA, C.J.C.; LIMA, R.A.S.   MACROECONOMIA: teorias a aplicações à economia brasileira</a:t>
            </a:r>
          </a:p>
        </p:txBody>
      </p:sp>
      <p:sp>
        <p:nvSpPr>
          <p:cNvPr id="13317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49F7EB-1C46-44E8-916A-24114C47D32D}" type="slidenum">
              <a:rPr lang="pt-BR" altLang="pt-BR" sz="1400" smtClean="0">
                <a:solidFill>
                  <a:srgbClr val="CCFFFF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pt-BR" altLang="pt-BR" sz="1400">
              <a:solidFill>
                <a:srgbClr val="CCFFFF"/>
              </a:solidFill>
            </a:endParaRPr>
          </a:p>
        </p:txBody>
      </p:sp>
      <p:pic>
        <p:nvPicPr>
          <p:cNvPr id="13318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25" y="4467225"/>
            <a:ext cx="4445000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12700</TotalTime>
  <Words>5851</Words>
  <Application>Microsoft Office PowerPoint</Application>
  <PresentationFormat>Apresentação na tela (4:3)</PresentationFormat>
  <Paragraphs>1099</Paragraphs>
  <Slides>71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71</vt:i4>
      </vt:variant>
    </vt:vector>
  </HeadingPairs>
  <TitlesOfParts>
    <vt:vector size="77" baseType="lpstr">
      <vt:lpstr>Arial</vt:lpstr>
      <vt:lpstr>Cambria Math</vt:lpstr>
      <vt:lpstr>Symbol</vt:lpstr>
      <vt:lpstr>Times New Roman</vt:lpstr>
      <vt:lpstr>Design padrão</vt:lpstr>
      <vt:lpstr>Equation</vt:lpstr>
      <vt:lpstr>Parte 4 – Integração entre microeconomia e macroeconomia e implicações sobre as políticas econômicas  Construções mais complexas das funções consumo, investimento, demanda e oferta de moeda, fazendo uso do instrumental microeconômico convencional na definição delas, permitem uma integração entre a microeconomia e a macroeconomia. Essas construções são apresentadas nos capítulos 10 a 13 do livro-texto e verifica-se como o modelo IS/LM se comporta com essas novas funções.</vt:lpstr>
      <vt:lpstr>Capítulo 14 – Modelo IS/LM ampliado (p. 311)</vt:lpstr>
      <vt:lpstr>Uma equação síntese para a função consumo e seus impactos no modelo IS/LM – capítulo 10, página 249 e 250</vt:lpstr>
      <vt:lpstr>Uma equação síntese para a função consumo e seus impactos no modelo IS/LM</vt:lpstr>
      <vt:lpstr>Uma equação síntese para a função consumo e seus impactos no modelo IS/LM </vt:lpstr>
      <vt:lpstr>Uma equação síntese para a função consumo e seus impactos no modelo IS/LM </vt:lpstr>
      <vt:lpstr>Deslocamento da curva IS quando a aumenta (Figura 98, p. 250) </vt:lpstr>
      <vt:lpstr>Uma equação síntese para a função consumo e seus impactos no modelo IS/LM </vt:lpstr>
      <vt:lpstr>Vejam as seguinte manchetes de jornal. Como a liberação de saldos de FGTS e PIS-Pasep pode estimular a economia?</vt:lpstr>
      <vt:lpstr>Deslocamento da curva IS quando aumenta CR </vt:lpstr>
      <vt:lpstr>Uma equação síntese para a função consumo e seus impactos no modelo IS/LM </vt:lpstr>
      <vt:lpstr>Exercício</vt:lpstr>
      <vt:lpstr>A nova função investimento – capítulo 11</vt:lpstr>
      <vt:lpstr>O investimento privado em estoques (p. 260 e 261) </vt:lpstr>
      <vt:lpstr>O investimento privado em estoques </vt:lpstr>
      <vt:lpstr>O investimento privado em estoques </vt:lpstr>
      <vt:lpstr>O investimento privado em estoques </vt:lpstr>
      <vt:lpstr>O investimento privado em residências (p. 261 e 262)</vt:lpstr>
      <vt:lpstr>O investimento privado em residências</vt:lpstr>
      <vt:lpstr>O investimento privado em residências</vt:lpstr>
      <vt:lpstr>O investimento privado em residências</vt:lpstr>
      <vt:lpstr>O investimento privado em residências (p. 262)</vt:lpstr>
      <vt:lpstr>O investimento privado em residências</vt:lpstr>
      <vt:lpstr>A função demanda de investimento em capital fixo (p. 263)</vt:lpstr>
      <vt:lpstr>A função demanda de investimento em capital fixo </vt:lpstr>
      <vt:lpstr>O investimento no modelo IS/LM (p. 269 e 270)</vt:lpstr>
      <vt:lpstr>O investimento no modelo IS/LM (p. 269)</vt:lpstr>
      <vt:lpstr>O investimento no modelo IS/LM</vt:lpstr>
      <vt:lpstr>O investimento no modelo IS/LM</vt:lpstr>
      <vt:lpstr>O investimento no modelo IS/LM (p. 270)</vt:lpstr>
      <vt:lpstr>O investimento no modelo IS/LM</vt:lpstr>
      <vt:lpstr>A função demanda de moeda (capítulo 12, p. 277)</vt:lpstr>
      <vt:lpstr>A função demanda de moeda</vt:lpstr>
      <vt:lpstr>A função demanda de moeda</vt:lpstr>
      <vt:lpstr>A função demanda de moeda</vt:lpstr>
      <vt:lpstr>A Função demanda de moeda</vt:lpstr>
      <vt:lpstr>A função oferta de moeda (p. 306)</vt:lpstr>
      <vt:lpstr>A função oferta de moeda</vt:lpstr>
      <vt:lpstr>A função oferta de moeda (p. 307)</vt:lpstr>
      <vt:lpstr>A função oferta de moeda</vt:lpstr>
      <vt:lpstr>A função oferta de moeda</vt:lpstr>
      <vt:lpstr>14.1 As modificações causadas pelas novas definições das funções consumo, investimento, demanda e oferta de moeda sobre as curvas IS, LM e de DA (p. 311) </vt:lpstr>
      <vt:lpstr>14.1 As modificações causadas pelas novas definições das funções sobre as curvas IS, LM e de DA (p. 313)</vt:lpstr>
      <vt:lpstr>14.1 As modificações causadas pelas novas definições das funções sobre as curvas IS, LM e de DA </vt:lpstr>
      <vt:lpstr>14.1 As modificações causadas pelas novas definições das funções sobre as curvas IS, LM e de DA </vt:lpstr>
      <vt:lpstr>Efeitos do preço sobre o valor real dos ativos</vt:lpstr>
      <vt:lpstr>Apresentação do PowerPoint</vt:lpstr>
      <vt:lpstr>Exercícios</vt:lpstr>
      <vt:lpstr>Exercício de deslocamento da curva IS quando a alíquota de tributos sobe</vt:lpstr>
      <vt:lpstr>14.1 As modificações causadas pelas novas definições das funções sobre as curvas IS, LM e de DA </vt:lpstr>
      <vt:lpstr>14.1 As modificações causadas pelas novas definições das funções consumo, investimento, demanda e oferta de moeda sobre as curvas IS, LM e de DA (p. 314) </vt:lpstr>
      <vt:lpstr>14.1 As modificações causadas pelas novas definições das funções consumo, investimento, demanda e oferta de moeda sobre as curvas IS, LM e de DA (p. 314) </vt:lpstr>
      <vt:lpstr>14.1 As modificações causadas pelas novas definições das funções sobre as curvas IS, LM e de DA </vt:lpstr>
      <vt:lpstr>14.1 Deslocamento da curva LM quando diminui o montante da base monetária</vt:lpstr>
      <vt:lpstr>Exercícios</vt:lpstr>
      <vt:lpstr>14.1 As modificações causadas pelas novas definições das funções consumo, investimento, demanda e oferta de moeda sobre as curvas IS, LM e de DA</vt:lpstr>
      <vt:lpstr>14.1 As modificações causadas pelas novas definições das funções sobre as curvas IS, LM e de DA (p. 316)</vt:lpstr>
      <vt:lpstr>14.1 As modificações causadas pelas novas definições das funções sobre as curvas IS, LM e de DA </vt:lpstr>
      <vt:lpstr>14.1 As modificações causadas pelas novas definições das funções sobre as curvas IS, LM e de DA </vt:lpstr>
      <vt:lpstr>14.2   O modelo básico ampliado com curva de oferta agregada</vt:lpstr>
      <vt:lpstr>14.3   Modelo macroeconômico geral ampliado dos novos keynesianos (p. 323)</vt:lpstr>
      <vt:lpstr>14.3   Modelo macroeconômico geral ampliado dos novos keynesianos</vt:lpstr>
      <vt:lpstr>14.3   Modelo macroeconômico geral ampliado dos novos keynesianos</vt:lpstr>
      <vt:lpstr>14.3   Modelo macroeconômico geral ampliado dos novos keynesianos (p. 324)</vt:lpstr>
      <vt:lpstr>14.3   Modelo macroeconômico geral ampliado dos novos keynesianos</vt:lpstr>
      <vt:lpstr>14.3.1   Efeitos da política fiscal no modelo geral ampliado dos novos-keynesianos (p. 324 e 325)</vt:lpstr>
      <vt:lpstr>14.3.1   Efeitos da política fiscal no modelo geral ampliado dos novos-keynesianos </vt:lpstr>
      <vt:lpstr>14.3.1   Efeitos da política fiscal no modelo geral ampliado dos novos-keynesianos </vt:lpstr>
      <vt:lpstr>14.3.1   Efeitos da política fiscal no modelo geral ampliado dos novos-keynesianos </vt:lpstr>
      <vt:lpstr>14.3.1   Efeitos da política fiscal no modelo geral ampliado dos novos-keynesianos </vt:lpstr>
      <vt:lpstr>Exercício</vt:lpstr>
    </vt:vector>
  </TitlesOfParts>
  <Company>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2 – Modelos de Demanda Agregada Compõe-se de dois capítulos (4 e  5) com distintos modelos discutindo os determinantes da demanda agregada</dc:title>
  <dc:creator>Bacha</dc:creator>
  <cp:lastModifiedBy>User</cp:lastModifiedBy>
  <cp:revision>499</cp:revision>
  <dcterms:created xsi:type="dcterms:W3CDTF">2006-03-20T19:05:43Z</dcterms:created>
  <dcterms:modified xsi:type="dcterms:W3CDTF">2024-06-11T12:54:09Z</dcterms:modified>
</cp:coreProperties>
</file>