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60" r:id="rId6"/>
    <p:sldId id="259" r:id="rId7"/>
    <p:sldId id="262" r:id="rId8"/>
    <p:sldId id="268" r:id="rId9"/>
    <p:sldId id="273" r:id="rId10"/>
    <p:sldId id="274" r:id="rId11"/>
    <p:sldId id="263" r:id="rId12"/>
    <p:sldId id="265" r:id="rId13"/>
    <p:sldId id="266" r:id="rId14"/>
    <p:sldId id="269" r:id="rId15"/>
    <p:sldId id="264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93C337-952D-4CAA-B250-F54ECC3C4AD5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779DCB1-CA62-4EC0-B7AD-008B318722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peq.fe.usp.br/minicurs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tes.ufrj.br/abrapec/viiienpec/resumos/R0370-1.pdf" TargetMode="External"/><Relationship Id="rId2" Type="http://schemas.openxmlformats.org/officeDocument/2006/relationships/hyperlink" Target="http://portal.mec.gov.br/seesp/arquivos/pdf/res1_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qnesc.sbq.org.br/online/qnesc39_3/06-EA-26-16.pdf" TargetMode="External"/><Relationship Id="rId4" Type="http://schemas.openxmlformats.org/officeDocument/2006/relationships/hyperlink" Target="http://www.anped.org.br/sites/default/files/images/651-06_delib-154-17-indic-160-17-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002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solidFill>
                  <a:srgbClr val="FF0000"/>
                </a:solidFill>
              </a:rPr>
              <a:t>Prática como Componente Curricular</a:t>
            </a:r>
            <a:endParaRPr lang="pt-BR" sz="4400" b="1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de professores de química e 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524384" y="6211669"/>
            <a:ext cx="1935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Profa</a:t>
            </a:r>
            <a:r>
              <a:rPr lang="pt-BR" dirty="0" smtClean="0"/>
              <a:t>. Joana Andrade</a:t>
            </a:r>
          </a:p>
          <a:p>
            <a:pPr algn="ctr"/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14338" name="AutoShape 2" descr="Resultado de imagem para if sertãozin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363272" cy="45720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 Comissão Permanente propõe que a carga de 400 horas desse componente comum seja compartilhada entre as unidades de origem do licenciando e os departamentos responsáveis pela oferta das disciplinas pedagógicas</a:t>
            </a:r>
            <a:r>
              <a:rPr lang="pt-BR" dirty="0" smtClean="0"/>
              <a:t>.</a:t>
            </a:r>
          </a:p>
          <a:p>
            <a:r>
              <a:rPr lang="pt-BR" dirty="0"/>
              <a:t>A título de exemplo, uma disciplina como “Didática” – ou um curso oferecido na unidade de origem do licenciando, como “Instrumentalização para o ensino” - poderá ter um terço de sua carga horária considerada como “prática como componente curricular” e o restante como “conteúdos curriculares de natureza científico-cultural ”, desde que seu conteúdo programático cubra em parte as exigências de um tipo de atividade e em parte as exigências de outro.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</a:t>
            </a:r>
            <a:r>
              <a:rPr lang="pt-BR" dirty="0" smtClean="0">
                <a:solidFill>
                  <a:schemeClr val="bg1"/>
                </a:solidFill>
              </a:rPr>
              <a:t>a USP – Programa de formação de Professores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7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034680" cy="778098"/>
          </a:xfrm>
          <a:solidFill>
            <a:schemeClr val="accent1"/>
          </a:solidFill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Exemplos</a:t>
            </a:r>
            <a:r>
              <a:rPr lang="pt-BR" dirty="0" smtClean="0"/>
              <a:t>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500" b="1" dirty="0" smtClean="0">
                <a:solidFill>
                  <a:schemeClr val="accent2"/>
                </a:solidFill>
              </a:rPr>
              <a:t>Como uma das atividades da disciplina x.</a:t>
            </a:r>
          </a:p>
          <a:p>
            <a:pPr algn="ctr">
              <a:buNone/>
            </a:pPr>
            <a:endParaRPr lang="pt-BR" b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pt-BR" dirty="0" smtClean="0"/>
              <a:t>O professor solicita trabalhos, planos de aula, seminários/simulações... do conteúdo ensinado em sala, porém não participa efetivamente do processo, apenas avalia.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Apesar de comum, esse modelo </a:t>
            </a:r>
            <a:r>
              <a:rPr lang="pt-BR" b="1" dirty="0" smtClean="0">
                <a:solidFill>
                  <a:schemeClr val="accent2"/>
                </a:solidFill>
              </a:rPr>
              <a:t>não</a:t>
            </a:r>
            <a:r>
              <a:rPr lang="pt-BR" dirty="0" smtClean="0"/>
              <a:t> é indicado pela legislação pois permanece pouco articulados com o todo da aula. Isso dificulta que o licenciando e o professor entendam como a teoria e a prática se articulam, tanto na virtualidade da sala de aula universitária quanto na concretude da sala de aula na E. B.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034680" cy="778098"/>
          </a:xfrm>
          <a:solidFill>
            <a:schemeClr val="accent1"/>
          </a:solidFill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Exemplos</a:t>
            </a:r>
            <a:r>
              <a:rPr lang="pt-BR" dirty="0" smtClean="0"/>
              <a:t>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47248" cy="48615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sz="3500" b="1" dirty="0" smtClean="0">
                <a:solidFill>
                  <a:schemeClr val="accent2"/>
                </a:solidFill>
              </a:rPr>
              <a:t>Como uma Disciplina Específica 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dirty="0" smtClean="0"/>
              <a:t>Geralmente planejada muito semelhantemente às Metodologias e Didáticas, essas disciplinas costumam focar na prática efetiva (elaboração e execução) de sequências didáticas ou projetos escolares.</a:t>
            </a:r>
          </a:p>
          <a:p>
            <a:pPr>
              <a:buNone/>
            </a:pPr>
            <a:r>
              <a:rPr lang="pt-BR" dirty="0" smtClean="0"/>
              <a:t>Costuma ser feita com ênfase de tempo e pesquisa durante o processo. Geralmente é ministrada por professores da área de ensino ou compartilhada com professores da área da química.</a:t>
            </a:r>
          </a:p>
          <a:p>
            <a:pPr>
              <a:buNone/>
            </a:pPr>
            <a:r>
              <a:rPr lang="pt-BR" dirty="0" smtClean="0">
                <a:hlinkClick r:id="rId2"/>
              </a:rPr>
              <a:t>http://www.lapeq.fe.usp.br/minicurso/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Desde que feita no decorrer do curso e com boas articulações, pode ser uma modalidade adequada.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034680" cy="778098"/>
          </a:xfrm>
          <a:solidFill>
            <a:schemeClr val="accent1"/>
          </a:solidFill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Exemplos</a:t>
            </a:r>
            <a:r>
              <a:rPr lang="pt-BR" dirty="0" smtClean="0"/>
              <a:t>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chemeClr val="accent2"/>
                </a:solidFill>
              </a:rPr>
              <a:t>Como um Projeto Interdisciplinar 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dirty="0" smtClean="0"/>
              <a:t>Essa iniciativa precisa ser elaborada pelo coletivo de docentes responsáveis pelo PCC pois o planejamento, a execução e a avaliação precisam estar articulados com os conteúdos, com o tempo e com os objetivos das disciplinas.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teatro (pesquisa do conteúdo, escrita da peça, confecção do cenário, ensaios, apresentação)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horta (planejamento, plantio, manutenção)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034680" cy="778098"/>
          </a:xfrm>
          <a:solidFill>
            <a:schemeClr val="accent1"/>
          </a:solidFill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Exemplos</a:t>
            </a:r>
            <a:r>
              <a:rPr lang="pt-BR" dirty="0" smtClean="0"/>
              <a:t>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147248" cy="4861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chemeClr val="accent2"/>
                </a:solidFill>
              </a:rPr>
              <a:t>Como TCC de TCC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dirty="0" smtClean="0"/>
              <a:t>A iniciativa prevê que </a:t>
            </a:r>
            <a:r>
              <a:rPr lang="pt-BR" dirty="0" err="1" smtClean="0"/>
              <a:t>licenciandos</a:t>
            </a:r>
            <a:r>
              <a:rPr lang="pt-BR" dirty="0" smtClean="0"/>
              <a:t> orientem trabalhos de alunos do ensino médio, com a supervisão de professores da Universidade e da Escola.</a:t>
            </a:r>
          </a:p>
          <a:p>
            <a:pPr>
              <a:buNone/>
            </a:pPr>
            <a:r>
              <a:rPr lang="pt-BR" dirty="0" smtClean="0"/>
              <a:t>Este formato pode ser feito de forma articulada com o Estágio Supervisionado e fomenta a ida à escola, o educar pela pesquisa, mobiliza o senso de responsabilidade, exige que o licenciando tenha compromisso com outro </a:t>
            </a:r>
            <a:r>
              <a:rPr lang="pt-BR" b="1" dirty="0" smtClean="0">
                <a:solidFill>
                  <a:schemeClr val="accent2"/>
                </a:solidFill>
              </a:rPr>
              <a:t>sujeito</a:t>
            </a:r>
            <a:r>
              <a:rPr lang="pt-BR" dirty="0" smtClean="0"/>
              <a:t> e não apenas com um produto a ser entregue.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2"/>
                </a:solidFill>
              </a:rPr>
              <a:t>Como recursos em disciplinas</a:t>
            </a:r>
            <a:endParaRPr lang="pt-BR" sz="3200" b="1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673424"/>
            <a:ext cx="8132440" cy="518457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Jogos (criação, avaliação, aplicação)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Situações de estudo – tema gerador (</a:t>
            </a:r>
            <a:r>
              <a:rPr lang="pt-BR" dirty="0" err="1" smtClean="0"/>
              <a:t>Gipec</a:t>
            </a:r>
            <a:r>
              <a:rPr lang="pt-B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Estudos de caso (Salete Queiroz)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Experimentação Investigativa - teórica ou prática (Ana C. </a:t>
            </a:r>
            <a:r>
              <a:rPr lang="pt-BR" dirty="0" err="1" smtClean="0"/>
              <a:t>Kassebhoemer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* Apresentação em </a:t>
            </a:r>
            <a:r>
              <a:rPr lang="pt-BR" b="1" dirty="0" smtClean="0"/>
              <a:t>banca</a:t>
            </a:r>
            <a:r>
              <a:rPr lang="pt-BR" dirty="0" smtClean="0"/>
              <a:t>, em </a:t>
            </a:r>
            <a:r>
              <a:rPr lang="pt-BR" b="1" dirty="0" smtClean="0"/>
              <a:t>pôster, </a:t>
            </a:r>
            <a:r>
              <a:rPr lang="pt-BR" b="1" i="1" dirty="0" smtClean="0"/>
              <a:t>Semana</a:t>
            </a:r>
            <a:r>
              <a:rPr lang="pt-BR" dirty="0" smtClean="0"/>
              <a:t>, </a:t>
            </a:r>
            <a:r>
              <a:rPr lang="pt-BR" b="1" dirty="0" smtClean="0"/>
              <a:t>Feira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52120" y="188640"/>
            <a:ext cx="3034680" cy="77809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Exemplos</a:t>
            </a: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2"/>
                </a:solidFill>
              </a:rPr>
              <a:t>Como PBL (</a:t>
            </a:r>
            <a:r>
              <a:rPr lang="pt-BR" sz="3200" b="1" dirty="0" err="1" smtClean="0">
                <a:solidFill>
                  <a:schemeClr val="accent2"/>
                </a:solidFill>
              </a:rPr>
              <a:t>problem</a:t>
            </a:r>
            <a:r>
              <a:rPr lang="pt-BR" sz="3200" b="1" dirty="0" smtClean="0">
                <a:solidFill>
                  <a:schemeClr val="accent2"/>
                </a:solidFill>
              </a:rPr>
              <a:t> </a:t>
            </a:r>
            <a:r>
              <a:rPr lang="pt-BR" sz="3200" b="1" dirty="0" err="1" smtClean="0">
                <a:solidFill>
                  <a:schemeClr val="accent2"/>
                </a:solidFill>
              </a:rPr>
              <a:t>based</a:t>
            </a:r>
            <a:r>
              <a:rPr lang="pt-BR" sz="3200" b="1" dirty="0" smtClean="0">
                <a:solidFill>
                  <a:schemeClr val="accent2"/>
                </a:solidFill>
              </a:rPr>
              <a:t> </a:t>
            </a:r>
            <a:r>
              <a:rPr lang="pt-BR" sz="3200" b="1" dirty="0" err="1" smtClean="0">
                <a:solidFill>
                  <a:schemeClr val="accent2"/>
                </a:solidFill>
              </a:rPr>
              <a:t>learning</a:t>
            </a:r>
            <a:r>
              <a:rPr lang="pt-BR" sz="3200" b="1" dirty="0" smtClean="0">
                <a:solidFill>
                  <a:schemeClr val="accent2"/>
                </a:solidFill>
              </a:rPr>
              <a:t>)</a:t>
            </a:r>
            <a:endParaRPr lang="pt-BR" sz="3200" b="1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673424"/>
            <a:ext cx="8132440" cy="518457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Inspiração na medicina:</a:t>
            </a:r>
          </a:p>
          <a:p>
            <a:endParaRPr lang="pt-BR" dirty="0" smtClean="0"/>
          </a:p>
          <a:p>
            <a:r>
              <a:rPr lang="pt-BR" b="1" dirty="0" smtClean="0"/>
              <a:t>Problema relevante,</a:t>
            </a:r>
          </a:p>
          <a:p>
            <a:r>
              <a:rPr lang="pt-BR" b="1" dirty="0" smtClean="0"/>
              <a:t>Investigação coletiva, </a:t>
            </a:r>
          </a:p>
          <a:p>
            <a:r>
              <a:rPr lang="pt-BR" b="1" dirty="0" smtClean="0"/>
              <a:t>Interdisciplinar, </a:t>
            </a:r>
          </a:p>
          <a:p>
            <a:r>
              <a:rPr lang="pt-BR" b="1" dirty="0" smtClean="0"/>
              <a:t>Contextualizada,  </a:t>
            </a:r>
          </a:p>
          <a:p>
            <a:r>
              <a:rPr lang="pt-BR" b="1" dirty="0" smtClean="0"/>
              <a:t>Propositiva.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52120" y="188640"/>
            <a:ext cx="3034680" cy="778098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Exemplos</a:t>
            </a: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pt-BR" dirty="0" smtClean="0"/>
              <a:t>Fundamental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91264" cy="4572000"/>
          </a:xfrm>
        </p:spPr>
        <p:txBody>
          <a:bodyPr>
            <a:normAutofit/>
          </a:bodyPr>
          <a:lstStyle/>
          <a:p>
            <a:r>
              <a:rPr lang="pt-BR" dirty="0" smtClean="0"/>
              <a:t>Que os docentes tenham consciência da importância da </a:t>
            </a:r>
            <a:r>
              <a:rPr lang="pt-BR" b="1" dirty="0" smtClean="0">
                <a:solidFill>
                  <a:schemeClr val="accent2"/>
                </a:solidFill>
              </a:rPr>
              <a:t>PRÁXIS</a:t>
            </a:r>
            <a:r>
              <a:rPr lang="pt-BR" dirty="0" smtClean="0"/>
              <a:t> pedagógica;</a:t>
            </a:r>
          </a:p>
          <a:p>
            <a:r>
              <a:rPr lang="pt-BR" dirty="0" smtClean="0"/>
              <a:t>Que a PCC esteja presente em disciplinas diversas;</a:t>
            </a:r>
          </a:p>
          <a:p>
            <a:r>
              <a:rPr lang="pt-BR" dirty="0" smtClean="0"/>
              <a:t>Que o aluno possa ser </a:t>
            </a:r>
            <a:r>
              <a:rPr lang="pt-BR" b="1" dirty="0" smtClean="0">
                <a:solidFill>
                  <a:schemeClr val="accent2"/>
                </a:solidFill>
              </a:rPr>
              <a:t>protagonista</a:t>
            </a:r>
            <a:r>
              <a:rPr lang="pt-BR" dirty="0" smtClean="0"/>
              <a:t> escolhendo os temas a serem estudados e tendo responsabilidades constitutivas e não apenas de “prestação de contas”. Eles sempre escolhem temas interdisciplinares e contextuais (o professor não)!</a:t>
            </a:r>
          </a:p>
          <a:p>
            <a:r>
              <a:rPr lang="pt-BR" dirty="0" smtClean="0"/>
              <a:t>Que os desafios sejam relevantes para a vida do aluno e da sociedade. Mas por quê? Porque a escola vai desaparecer... Só restarão as pessoas... em </a:t>
            </a:r>
            <a:r>
              <a:rPr lang="pt-BR" dirty="0" err="1" smtClean="0"/>
              <a:t>inte-relação</a:t>
            </a:r>
            <a:r>
              <a:rPr lang="pt-BR" dirty="0" smtClean="0"/>
              <a:t>... Como sempre foi.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hlinkClick r:id="rId2"/>
              </a:rPr>
              <a:t>http://portal.mec.gov.br/seesp/arquivos/pdf/res1_2.pdf</a:t>
            </a:r>
            <a:r>
              <a:rPr lang="pt-BR" dirty="0" smtClean="0"/>
              <a:t> </a:t>
            </a:r>
          </a:p>
          <a:p>
            <a:r>
              <a:rPr lang="pt-BR" u="sng" dirty="0" smtClean="0">
                <a:hlinkClick r:id="rId3"/>
              </a:rPr>
              <a:t>http://www.nutes.ufrj.br/abrapec/viiienpec/resumos/R0370-1.pdf</a:t>
            </a:r>
            <a:r>
              <a:rPr lang="pt-BR" dirty="0" smtClean="0"/>
              <a:t> </a:t>
            </a:r>
          </a:p>
          <a:p>
            <a:r>
              <a:rPr lang="pt-BR" u="sng" dirty="0" smtClean="0">
                <a:hlinkClick r:id="rId4"/>
              </a:rPr>
              <a:t>http://www.anped.org.br/sites/default/files/images/651-06_delib-154-17-indic-160-17-.pdf</a:t>
            </a:r>
            <a:r>
              <a:rPr lang="pt-BR" dirty="0" smtClean="0"/>
              <a:t> (PCC)</a:t>
            </a:r>
          </a:p>
          <a:p>
            <a:r>
              <a:rPr lang="pt-BR" u="sng" dirty="0" smtClean="0">
                <a:hlinkClick r:id="rId5"/>
              </a:rPr>
              <a:t>http://qnesc.sbq.org.br/online/qnesc39_3/06-EA-26-16.pdf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491880" y="1605269"/>
            <a:ext cx="2483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Surgem os Centros Específicos de Formação e Aperfeiçoamento do Magistério (</a:t>
            </a:r>
            <a:r>
              <a:rPr lang="pt-BR" sz="2400" b="1" dirty="0" err="1">
                <a:solidFill>
                  <a:srgbClr val="FF0000"/>
                </a:solidFill>
              </a:rPr>
              <a:t>Cefams</a:t>
            </a:r>
            <a:r>
              <a:rPr lang="pt-BR" sz="2400" b="1" dirty="0"/>
              <a:t>), criados pelo governo federal para </a:t>
            </a:r>
            <a:r>
              <a:rPr lang="pt-BR" sz="2400" b="1" dirty="0">
                <a:solidFill>
                  <a:srgbClr val="FF0000"/>
                </a:solidFill>
              </a:rPr>
              <a:t>aprofundar a formação </a:t>
            </a:r>
            <a:r>
              <a:rPr lang="pt-BR" sz="2400" b="1" dirty="0"/>
              <a:t>de professores em nível </a:t>
            </a:r>
            <a:r>
              <a:rPr lang="pt-BR" sz="2400" b="1" dirty="0" smtClean="0"/>
              <a:t>Médio.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6372200" y="1627557"/>
            <a:ext cx="25922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Com a nova LDB, institui-se a </a:t>
            </a:r>
            <a:r>
              <a:rPr lang="pt-BR" sz="2400" b="1" dirty="0">
                <a:solidFill>
                  <a:srgbClr val="FF0000"/>
                </a:solidFill>
              </a:rPr>
              <a:t>exigência de nível superior </a:t>
            </a:r>
            <a:r>
              <a:rPr lang="pt-BR" sz="2400" b="1" dirty="0"/>
              <a:t>para os professores da Educação Básica. Redes públicas e privadas e profissionais da Educação têm prazo de </a:t>
            </a:r>
            <a:r>
              <a:rPr lang="pt-BR" sz="2400" b="1" dirty="0">
                <a:solidFill>
                  <a:srgbClr val="FF0000"/>
                </a:solidFill>
              </a:rPr>
              <a:t>dez anos </a:t>
            </a:r>
            <a:r>
              <a:rPr lang="pt-BR" sz="2400" b="1" dirty="0"/>
              <a:t>para se adaptar à nova legislação. 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323528" y="1502688"/>
            <a:ext cx="29523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Os mais experientes ensinavam os mais novos. 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O ensino superior só formava Bacharéis.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Surgem as FFCL...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As licenciaturas são criadas como 3 + 1.</a:t>
            </a:r>
          </a:p>
          <a:p>
            <a:endParaRPr lang="pt-BR" sz="2000" b="1" dirty="0" smtClean="0"/>
          </a:p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(Cont. Específico </a:t>
            </a:r>
          </a:p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+ </a:t>
            </a:r>
          </a:p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Didática, Metodologias, Psicologia)</a:t>
            </a:r>
          </a:p>
          <a:p>
            <a:endParaRPr lang="pt-BR" sz="2000" b="1" dirty="0" smtClean="0"/>
          </a:p>
          <a:p>
            <a:endParaRPr lang="pt-BR" sz="2000" dirty="0"/>
          </a:p>
        </p:txBody>
      </p:sp>
      <p:sp>
        <p:nvSpPr>
          <p:cNvPr id="9" name="Seta para a direita listrada 8"/>
          <p:cNvSpPr/>
          <p:nvPr/>
        </p:nvSpPr>
        <p:spPr>
          <a:xfrm>
            <a:off x="395536" y="548680"/>
            <a:ext cx="8352928" cy="720080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listrada 9"/>
          <p:cNvSpPr/>
          <p:nvPr/>
        </p:nvSpPr>
        <p:spPr>
          <a:xfrm>
            <a:off x="323528" y="332656"/>
            <a:ext cx="8352928" cy="720080"/>
          </a:xfrm>
          <a:prstGeom prst="striped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632848" cy="93610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1930                                                      1964                              1996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39552" y="1340768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Como consequência de um movimento absolutamente arraigado na perspectiva da globalização, o início do século XXI está sendo marcado, no campo educacional: </a:t>
            </a:r>
          </a:p>
          <a:p>
            <a:endParaRPr lang="pt-BR" sz="2400" b="1" dirty="0" smtClean="0"/>
          </a:p>
          <a:p>
            <a:pPr>
              <a:buFontTx/>
              <a:buChar char="-"/>
            </a:pPr>
            <a:r>
              <a:rPr lang="pt-BR" sz="2400" dirty="0" smtClean="0"/>
              <a:t>  pela proliferação de cursos e de  Instituições de Ensino Superior; </a:t>
            </a:r>
          </a:p>
          <a:p>
            <a:pPr>
              <a:buFontTx/>
              <a:buChar char="-"/>
            </a:pPr>
            <a:r>
              <a:rPr lang="pt-BR" sz="2400" dirty="0" smtClean="0"/>
              <a:t> pela “massificação” do acesso ao Ensino Superior;</a:t>
            </a:r>
          </a:p>
          <a:p>
            <a:pPr>
              <a:buFontTx/>
              <a:buChar char="-"/>
            </a:pPr>
            <a:r>
              <a:rPr lang="pt-BR" sz="2400" dirty="0" smtClean="0"/>
              <a:t>pelo aparecimento de Programas e Políticas (bem e mal) intencionadas;</a:t>
            </a:r>
          </a:p>
          <a:p>
            <a:pPr>
              <a:buFontTx/>
              <a:buChar char="-"/>
            </a:pPr>
            <a:r>
              <a:rPr lang="pt-BR" sz="2400" dirty="0" smtClean="0"/>
              <a:t> pela declamação de discursos aparentemente valorativos e éticos, porém, com interesses financeiros restritos.</a:t>
            </a:r>
            <a:endParaRPr lang="pt-BR" sz="2400" dirty="0"/>
          </a:p>
        </p:txBody>
      </p:sp>
      <p:sp>
        <p:nvSpPr>
          <p:cNvPr id="9" name="Seta para a direita listrada 8"/>
          <p:cNvSpPr/>
          <p:nvPr/>
        </p:nvSpPr>
        <p:spPr>
          <a:xfrm>
            <a:off x="395536" y="548680"/>
            <a:ext cx="8352928" cy="720080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listrada 9"/>
          <p:cNvSpPr/>
          <p:nvPr/>
        </p:nvSpPr>
        <p:spPr>
          <a:xfrm>
            <a:off x="323528" y="332656"/>
            <a:ext cx="8352928" cy="720080"/>
          </a:xfrm>
          <a:prstGeom prst="striped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632848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dirty="0" smtClean="0"/>
              <a:t>2000...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11513" t="18540" r="9935" b="18146"/>
          <a:stretch>
            <a:fillRect/>
          </a:stretch>
        </p:blipFill>
        <p:spPr bwMode="auto">
          <a:xfrm>
            <a:off x="251520" y="1268760"/>
            <a:ext cx="87194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51520" y="0"/>
            <a:ext cx="8712968" cy="659735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55776" y="188640"/>
            <a:ext cx="4464496" cy="57606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bg1"/>
                </a:solidFill>
              </a:rPr>
              <a:t>CONSTITUIÇÃO 1988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539552" y="692696"/>
            <a:ext cx="8001272" cy="5841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83768" y="908720"/>
            <a:ext cx="4464496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LDB 1996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83568" y="1412776"/>
            <a:ext cx="7433592" cy="5445224"/>
          </a:xfrm>
          <a:prstGeom prst="ellipse">
            <a:avLst/>
          </a:prstGeom>
          <a:solidFill>
            <a:srgbClr val="00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411760" y="1916832"/>
            <a:ext cx="4464496" cy="79208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DCN - FICP – 2015</a:t>
            </a:r>
            <a:endParaRPr kumimoji="0" lang="pt-BR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pt-BR" sz="3200" dirty="0" smtClean="0"/>
              <a:t>PNE </a:t>
            </a:r>
            <a:r>
              <a:rPr lang="pt-BR" sz="2800" dirty="0" smtClean="0"/>
              <a:t>(Lei nº 13.005/2014)</a:t>
            </a:r>
            <a:r>
              <a:rPr lang="pt-BR" sz="3200" dirty="0" smtClean="0"/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115616" y="2924944"/>
            <a:ext cx="6937920" cy="4077072"/>
          </a:xfrm>
          <a:prstGeom prst="ellips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1306488" y="3717032"/>
            <a:ext cx="6649888" cy="3429000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2627784" y="3933056"/>
            <a:ext cx="4464496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Propostas Estaduais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2195736" y="4581128"/>
            <a:ext cx="5290120" cy="2492896"/>
          </a:xfrm>
          <a:prstGeom prst="ellipse">
            <a:avLst/>
          </a:prstGeom>
          <a:solidFill>
            <a:srgbClr val="00CC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2627784" y="4797152"/>
            <a:ext cx="4464496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pt-BR" sz="2600" dirty="0" smtClean="0"/>
              <a:t>PPP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2627784" y="3140968"/>
            <a:ext cx="4464496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PCN  –  BNCC </a:t>
            </a:r>
          </a:p>
        </p:txBody>
      </p:sp>
      <p:pic>
        <p:nvPicPr>
          <p:cNvPr id="3074" name="Picture 2" descr="Resultado de imagem para escola desen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45224"/>
            <a:ext cx="1041206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5" grpId="0" animBg="1"/>
      <p:bldP spid="6" grpId="0"/>
      <p:bldP spid="15" grpId="0" animBg="1"/>
      <p:bldP spid="8" grpId="0"/>
      <p:bldP spid="16" grpId="0" animBg="1"/>
      <p:bldP spid="9" grpId="0" animBg="1"/>
      <p:bldP spid="11" grpId="0"/>
      <p:bldP spid="12" grpId="0" animBg="1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PCC – Prática como Componente Curricular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16342" y="1417638"/>
            <a:ext cx="8291264" cy="3925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DCN – 2000</a:t>
            </a:r>
          </a:p>
          <a:p>
            <a:pPr>
              <a:buNone/>
            </a:pPr>
            <a:endParaRPr lang="pt-BR" sz="700" dirty="0" smtClean="0"/>
          </a:p>
          <a:p>
            <a:pPr>
              <a:buNone/>
            </a:pPr>
            <a:r>
              <a:rPr lang="pt-BR" dirty="0" smtClean="0"/>
              <a:t>Muitas inspirações:</a:t>
            </a:r>
          </a:p>
          <a:p>
            <a:r>
              <a:rPr lang="pt-BR" dirty="0" smtClean="0"/>
              <a:t>Em Lee </a:t>
            </a:r>
            <a:r>
              <a:rPr lang="pt-BR" dirty="0" err="1" smtClean="0"/>
              <a:t>Shulman</a:t>
            </a:r>
            <a:r>
              <a:rPr lang="pt-BR" dirty="0" smtClean="0"/>
              <a:t> – conhecimento pedagógico de conteúdo (PCK - </a:t>
            </a:r>
            <a:r>
              <a:rPr lang="pt-BR" dirty="0" err="1" smtClean="0"/>
              <a:t>Pedagogical</a:t>
            </a:r>
            <a:r>
              <a:rPr lang="pt-BR" dirty="0" smtClean="0"/>
              <a:t> </a:t>
            </a:r>
            <a:r>
              <a:rPr lang="pt-BR" dirty="0" err="1" smtClean="0"/>
              <a:t>Content</a:t>
            </a:r>
            <a:r>
              <a:rPr lang="pt-BR" dirty="0" smtClean="0"/>
              <a:t> </a:t>
            </a:r>
            <a:r>
              <a:rPr lang="pt-BR" dirty="0" err="1" smtClean="0"/>
              <a:t>Knowledge</a:t>
            </a:r>
            <a:r>
              <a:rPr lang="pt-BR" dirty="0" smtClean="0"/>
              <a:t>)</a:t>
            </a:r>
          </a:p>
          <a:p>
            <a:r>
              <a:rPr lang="pt-BR" dirty="0" smtClean="0"/>
              <a:t>Em D. </a:t>
            </a:r>
            <a:r>
              <a:rPr lang="pt-BR" dirty="0" err="1" smtClean="0"/>
              <a:t>Schön</a:t>
            </a:r>
            <a:r>
              <a:rPr lang="pt-BR" dirty="0" smtClean="0"/>
              <a:t> – </a:t>
            </a:r>
            <a:r>
              <a:rPr lang="pt-BR" b="1" dirty="0" smtClean="0"/>
              <a:t>epistemologia da prática</a:t>
            </a:r>
          </a:p>
          <a:p>
            <a:r>
              <a:rPr lang="pt-BR" dirty="0" smtClean="0"/>
              <a:t>Em M. </a:t>
            </a:r>
            <a:r>
              <a:rPr lang="pt-BR" dirty="0" err="1" smtClean="0"/>
              <a:t>Tardif</a:t>
            </a:r>
            <a:r>
              <a:rPr lang="pt-BR" dirty="0" smtClean="0"/>
              <a:t> – </a:t>
            </a:r>
            <a:r>
              <a:rPr lang="pt-BR" b="1" dirty="0" smtClean="0"/>
              <a:t>saberes profissionais</a:t>
            </a:r>
          </a:p>
          <a:p>
            <a:r>
              <a:rPr lang="pt-BR" dirty="0" smtClean="0"/>
              <a:t>Em P. </a:t>
            </a:r>
            <a:r>
              <a:rPr lang="pt-BR" dirty="0" err="1" smtClean="0"/>
              <a:t>Perrenoud</a:t>
            </a:r>
            <a:r>
              <a:rPr lang="pt-BR" dirty="0" smtClean="0"/>
              <a:t> – </a:t>
            </a:r>
            <a:r>
              <a:rPr lang="pt-BR" b="1" dirty="0" smtClean="0"/>
              <a:t>competências do ofício docente</a:t>
            </a:r>
          </a:p>
          <a:p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141594" y="5285725"/>
            <a:ext cx="684076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“É o encontro do conhecimento sobre um determinado </a:t>
            </a:r>
            <a:r>
              <a:rPr lang="pt-BR" sz="2400" b="1" dirty="0">
                <a:solidFill>
                  <a:schemeClr val="bg1"/>
                </a:solidFill>
              </a:rPr>
              <a:t>objeto de ensino</a:t>
            </a:r>
            <a:r>
              <a:rPr lang="pt-BR" sz="2400" dirty="0">
                <a:solidFill>
                  <a:schemeClr val="bg1"/>
                </a:solidFill>
              </a:rPr>
              <a:t>, com o conhecimento pedagógico sobre </a:t>
            </a:r>
            <a:r>
              <a:rPr lang="pt-BR" sz="2400" b="1" dirty="0">
                <a:solidFill>
                  <a:schemeClr val="bg1"/>
                </a:solidFill>
              </a:rPr>
              <a:t>como se aprende e como se ensina</a:t>
            </a:r>
            <a:r>
              <a:rPr lang="pt-BR" sz="2400" dirty="0">
                <a:solidFill>
                  <a:schemeClr val="bg1"/>
                </a:solidFill>
              </a:rPr>
              <a:t> esse conteúdo”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208912" cy="590465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Parecer CNE/CP 9/2001, Art. 12,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chemeClr val="accent2"/>
                </a:solidFill>
              </a:rPr>
              <a:t>§ 1º a prática, na matriz curricular, não poderá ficar reduzida a um espaço isolado, que a restrinja ao estágio, desarticulado do restante do curso. </a:t>
            </a:r>
          </a:p>
          <a:p>
            <a:endParaRPr lang="pt-B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</a:rPr>
              <a:t>§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2060"/>
                </a:solidFill>
              </a:rPr>
              <a:t>2º a prática deverá estar presente desde o início do curso e permear toda a formação do professor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7030A0"/>
                </a:solidFill>
              </a:rPr>
              <a:t>§ 3º a prática deve permanecer no interior das áreas ou disciplinas que constituírem os componentes curriculares de formação, e não apenas nas disciplinas pedagógicas, pois todas deverão ter a sua dimensão prática.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166320"/>
            <a:ext cx="8064896" cy="1143000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cerca de 15 anos têm aparecido diversas formas de PCC... </a:t>
            </a:r>
            <a:b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avaliações do MEC ou do CEE tem apenas reorientado.</a:t>
            </a:r>
            <a:b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a sala de aula, em muitas IES, continuam sendo ‘propriedade’ do professor.</a:t>
            </a:r>
            <a:b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Mas, o licenciando e o mercado de trabalho estão começando a exigir mais dos cursos, dos professores, da IES e, com 75% das vagas sendo oferecidas (com várias facilidades) pela iniciativa privada, os alunos estão </a:t>
            </a:r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escolhendo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</a:t>
            </a:r>
            <a:r>
              <a:rPr lang="pt-BR" dirty="0" smtClean="0">
                <a:solidFill>
                  <a:schemeClr val="bg1"/>
                </a:solidFill>
              </a:rPr>
              <a:t>a USP – Programa de formação de Professores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Em relação à </a:t>
            </a:r>
            <a:r>
              <a:rPr lang="pt-BR" dirty="0" smtClean="0"/>
              <a:t>PCC o </a:t>
            </a:r>
            <a:r>
              <a:rPr lang="pt-BR" dirty="0"/>
              <a:t>parecer CNE/CP - 9/2001 ressalta que “uma concepção de prática mais como componente curricular implica vê-la como uma dimensão do </a:t>
            </a:r>
            <a:r>
              <a:rPr lang="pt-BR" dirty="0" smtClean="0"/>
              <a:t>conhecimento (...) </a:t>
            </a:r>
            <a:r>
              <a:rPr lang="pt-BR" dirty="0"/>
              <a:t>presente nos cursos de formação no momento em que se trabalha na reflexão sobre a atividade profissional”.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[..] a </a:t>
            </a:r>
            <a:r>
              <a:rPr lang="pt-BR" dirty="0"/>
              <a:t>prática como componente curricular, em seu sentido amplo – que não se confunde com a antiga disciplina “Prática de Ensino”, então ligada aos estágios – deve ser entendida como o conjunto de atividades ligadas à formação profissional, inclusive as de natureza acadêmica, que se voltam para a compreensão das práticas educativas e de aspectos variados da cultura das instituições educacionais e suas relações com a sociedade e com as áreas de conhecimento específico. </a:t>
            </a:r>
          </a:p>
        </p:txBody>
      </p:sp>
    </p:spTree>
    <p:extLst>
      <p:ext uri="{BB962C8B-B14F-4D97-AF65-F5344CB8AC3E}">
        <p14:creationId xmlns:p14="http://schemas.microsoft.com/office/powerpoint/2010/main" val="959763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369</TotalTime>
  <Words>1192</Words>
  <Application>Microsoft Office PowerPoint</Application>
  <PresentationFormat>Apresentação na tela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Franklin Gothic Book</vt:lpstr>
      <vt:lpstr>Perpetua</vt:lpstr>
      <vt:lpstr>Wingdings</vt:lpstr>
      <vt:lpstr>Wingdings 2</vt:lpstr>
      <vt:lpstr>Patrimônio Líquido</vt:lpstr>
      <vt:lpstr>Formação de professores de química e a</vt:lpstr>
      <vt:lpstr>Apresentação do PowerPoint</vt:lpstr>
      <vt:lpstr>Apresentação do PowerPoint</vt:lpstr>
      <vt:lpstr>Apresentação do PowerPoint</vt:lpstr>
      <vt:lpstr>Apresentação do PowerPoint</vt:lpstr>
      <vt:lpstr>PCC – Prática como Componente Curricular</vt:lpstr>
      <vt:lpstr>Apresentação do PowerPoint</vt:lpstr>
      <vt:lpstr>Em cerca de 15 anos têm aparecido diversas formas de PCC...   As avaliações do MEC ou do CEE tem apenas reorientado.  E a sala de aula, em muitas IES, continuam sendo ‘propriedade’ do professor.  Mas, o licenciando e o mercado de trabalho estão começando a exigir mais dos cursos, dos professores, da IES e, com 75% das vagas sendo oferecidas (com várias facilidades) pela iniciativa privada, os alunos estão escolhendo!</vt:lpstr>
      <vt:lpstr>Na USP – Programa de formação de Professores</vt:lpstr>
      <vt:lpstr>Na USP – Programa de formação de Professores</vt:lpstr>
      <vt:lpstr>Exemplos: </vt:lpstr>
      <vt:lpstr>Exemplos: </vt:lpstr>
      <vt:lpstr>Exemplos: </vt:lpstr>
      <vt:lpstr>Exemplos: </vt:lpstr>
      <vt:lpstr>Como recursos em disciplinas</vt:lpstr>
      <vt:lpstr>Como PBL (problem based learning)</vt:lpstr>
      <vt:lpstr>Fundamental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de professores de química</dc:title>
  <dc:creator>Joana</dc:creator>
  <cp:lastModifiedBy>joana andrade</cp:lastModifiedBy>
  <cp:revision>43</cp:revision>
  <dcterms:created xsi:type="dcterms:W3CDTF">2018-02-04T15:49:12Z</dcterms:created>
  <dcterms:modified xsi:type="dcterms:W3CDTF">2018-03-05T21:01:44Z</dcterms:modified>
</cp:coreProperties>
</file>