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9"/>
  </p:notesMasterIdLst>
  <p:sldIdLst>
    <p:sldId id="257" r:id="rId2"/>
    <p:sldId id="385" r:id="rId3"/>
    <p:sldId id="258" r:id="rId4"/>
    <p:sldId id="372" r:id="rId5"/>
    <p:sldId id="259" r:id="rId6"/>
    <p:sldId id="261" r:id="rId7"/>
    <p:sldId id="260" r:id="rId8"/>
    <p:sldId id="262" r:id="rId9"/>
    <p:sldId id="386" r:id="rId10"/>
    <p:sldId id="263" r:id="rId11"/>
    <p:sldId id="264" r:id="rId12"/>
    <p:sldId id="265" r:id="rId13"/>
    <p:sldId id="377" r:id="rId14"/>
    <p:sldId id="380" r:id="rId15"/>
    <p:sldId id="387" r:id="rId16"/>
    <p:sldId id="266" r:id="rId17"/>
    <p:sldId id="267" r:id="rId18"/>
    <p:sldId id="268" r:id="rId19"/>
    <p:sldId id="270" r:id="rId20"/>
    <p:sldId id="271" r:id="rId21"/>
    <p:sldId id="272" r:id="rId22"/>
    <p:sldId id="283" r:id="rId23"/>
    <p:sldId id="280" r:id="rId24"/>
    <p:sldId id="381" r:id="rId25"/>
    <p:sldId id="379" r:id="rId26"/>
    <p:sldId id="281" r:id="rId27"/>
    <p:sldId id="282" r:id="rId28"/>
    <p:sldId id="382" r:id="rId29"/>
    <p:sldId id="284" r:id="rId30"/>
    <p:sldId id="285" r:id="rId31"/>
    <p:sldId id="286" r:id="rId32"/>
    <p:sldId id="287" r:id="rId33"/>
    <p:sldId id="288" r:id="rId34"/>
    <p:sldId id="388" r:id="rId35"/>
    <p:sldId id="289" r:id="rId36"/>
    <p:sldId id="293" r:id="rId37"/>
    <p:sldId id="391" r:id="rId38"/>
    <p:sldId id="389" r:id="rId39"/>
    <p:sldId id="294" r:id="rId40"/>
    <p:sldId id="390" r:id="rId41"/>
    <p:sldId id="295" r:id="rId42"/>
    <p:sldId id="373" r:id="rId43"/>
    <p:sldId id="392" r:id="rId44"/>
    <p:sldId id="296" r:id="rId45"/>
    <p:sldId id="297" r:id="rId46"/>
    <p:sldId id="298" r:id="rId47"/>
    <p:sldId id="393" r:id="rId48"/>
    <p:sldId id="299" r:id="rId49"/>
    <p:sldId id="290" r:id="rId50"/>
    <p:sldId id="291" r:id="rId51"/>
    <p:sldId id="394" r:id="rId52"/>
    <p:sldId id="300" r:id="rId53"/>
    <p:sldId id="301" r:id="rId54"/>
    <p:sldId id="374" r:id="rId55"/>
    <p:sldId id="302" r:id="rId56"/>
    <p:sldId id="304" r:id="rId57"/>
    <p:sldId id="395" r:id="rId58"/>
    <p:sldId id="305" r:id="rId59"/>
    <p:sldId id="306" r:id="rId60"/>
    <p:sldId id="307" r:id="rId61"/>
    <p:sldId id="375" r:id="rId62"/>
    <p:sldId id="396" r:id="rId63"/>
    <p:sldId id="308" r:id="rId64"/>
    <p:sldId id="397" r:id="rId65"/>
    <p:sldId id="309" r:id="rId66"/>
    <p:sldId id="399" r:id="rId67"/>
    <p:sldId id="400" r:id="rId68"/>
    <p:sldId id="401" r:id="rId69"/>
    <p:sldId id="402" r:id="rId70"/>
    <p:sldId id="310" r:id="rId71"/>
    <p:sldId id="383" r:id="rId72"/>
    <p:sldId id="311" r:id="rId73"/>
    <p:sldId id="403" r:id="rId74"/>
    <p:sldId id="312" r:id="rId75"/>
    <p:sldId id="313" r:id="rId76"/>
    <p:sldId id="314" r:id="rId77"/>
    <p:sldId id="315" r:id="rId78"/>
    <p:sldId id="316" r:id="rId79"/>
    <p:sldId id="322" r:id="rId80"/>
    <p:sldId id="317" r:id="rId81"/>
    <p:sldId id="318" r:id="rId82"/>
    <p:sldId id="319" r:id="rId83"/>
    <p:sldId id="404" r:id="rId84"/>
    <p:sldId id="320" r:id="rId85"/>
    <p:sldId id="323" r:id="rId86"/>
    <p:sldId id="326" r:id="rId87"/>
    <p:sldId id="325" r:id="rId88"/>
    <p:sldId id="327" r:id="rId89"/>
    <p:sldId id="328" r:id="rId90"/>
    <p:sldId id="329" r:id="rId91"/>
    <p:sldId id="405" r:id="rId92"/>
    <p:sldId id="330" r:id="rId93"/>
    <p:sldId id="331" r:id="rId94"/>
    <p:sldId id="332" r:id="rId95"/>
    <p:sldId id="333" r:id="rId96"/>
    <p:sldId id="334" r:id="rId97"/>
    <p:sldId id="335" r:id="rId98"/>
    <p:sldId id="336" r:id="rId99"/>
    <p:sldId id="337" r:id="rId100"/>
    <p:sldId id="338" r:id="rId101"/>
    <p:sldId id="408" r:id="rId102"/>
    <p:sldId id="406" r:id="rId103"/>
    <p:sldId id="339" r:id="rId104"/>
    <p:sldId id="340" r:id="rId105"/>
    <p:sldId id="409" r:id="rId106"/>
    <p:sldId id="410" r:id="rId107"/>
    <p:sldId id="341" r:id="rId108"/>
    <p:sldId id="411" r:id="rId109"/>
    <p:sldId id="342" r:id="rId110"/>
    <p:sldId id="344" r:id="rId111"/>
    <p:sldId id="345" r:id="rId112"/>
    <p:sldId id="346" r:id="rId113"/>
    <p:sldId id="347" r:id="rId114"/>
    <p:sldId id="348" r:id="rId115"/>
    <p:sldId id="349" r:id="rId116"/>
    <p:sldId id="350" r:id="rId117"/>
    <p:sldId id="351" r:id="rId118"/>
    <p:sldId id="352" r:id="rId119"/>
    <p:sldId id="353" r:id="rId120"/>
    <p:sldId id="355" r:id="rId121"/>
    <p:sldId id="356" r:id="rId122"/>
    <p:sldId id="357" r:id="rId123"/>
    <p:sldId id="412" r:id="rId124"/>
    <p:sldId id="358" r:id="rId125"/>
    <p:sldId id="359" r:id="rId126"/>
    <p:sldId id="360" r:id="rId127"/>
    <p:sldId id="361" r:id="rId128"/>
    <p:sldId id="354" r:id="rId129"/>
    <p:sldId id="362" r:id="rId130"/>
    <p:sldId id="364" r:id="rId131"/>
    <p:sldId id="365" r:id="rId132"/>
    <p:sldId id="366" r:id="rId133"/>
    <p:sldId id="367" r:id="rId134"/>
    <p:sldId id="413" r:id="rId135"/>
    <p:sldId id="368" r:id="rId136"/>
    <p:sldId id="369" r:id="rId137"/>
    <p:sldId id="370" r:id="rId1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9"/>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6CE3E-B3A6-C24D-8498-49E43595A7F0}" type="datetimeFigureOut">
              <a:rPr lang="pt-BR" smtClean="0"/>
              <a:t>18/02/2025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42459-7846-314F-8009-05DE23BAAEA0}" type="slidenum">
              <a:rPr lang="pt-BR" smtClean="0"/>
              <a:t>‹nº›</a:t>
            </a:fld>
            <a:endParaRPr lang="pt-BR"/>
          </a:p>
        </p:txBody>
      </p:sp>
    </p:spTree>
    <p:extLst>
      <p:ext uri="{BB962C8B-B14F-4D97-AF65-F5344CB8AC3E}">
        <p14:creationId xmlns:p14="http://schemas.microsoft.com/office/powerpoint/2010/main" val="19639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59B79-66B9-174D-82C5-69C1692C5E4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70B364-16E8-8143-9D6C-7AF1D0F6B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85091ED-C702-F245-B8C6-AB9E8AC9E311}"/>
              </a:ext>
            </a:extLst>
          </p:cNvPr>
          <p:cNvSpPr>
            <a:spLocks noGrp="1"/>
          </p:cNvSpPr>
          <p:nvPr>
            <p:ph type="dt" sz="half" idx="10"/>
          </p:nvPr>
        </p:nvSpPr>
        <p:spPr/>
        <p:txBody>
          <a:bodyPr/>
          <a:lstStyle/>
          <a:p>
            <a:fld id="{784F658E-5648-284E-B744-9A44FED0AEEC}" type="datetime1">
              <a:rPr lang="pt-BR" smtClean="0"/>
              <a:t>18/02/2025</a:t>
            </a:fld>
            <a:endParaRPr lang="pt-BR"/>
          </a:p>
        </p:txBody>
      </p:sp>
      <p:sp>
        <p:nvSpPr>
          <p:cNvPr id="5" name="Espaço Reservado para Rodapé 4">
            <a:extLst>
              <a:ext uri="{FF2B5EF4-FFF2-40B4-BE49-F238E27FC236}">
                <a16:creationId xmlns:a16="http://schemas.microsoft.com/office/drawing/2014/main" id="{C247BEC5-7C60-6847-B20D-3077C65240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3D7A4CD-26C1-2548-8E0A-C4557616CC3A}"/>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110767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6DE8B-6859-D64D-9D97-02AF59C2C41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2AAC17A-5B9B-E043-85FA-9FCAC84A9B2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50F2B3-6219-4449-8746-FD7863201EB0}"/>
              </a:ext>
            </a:extLst>
          </p:cNvPr>
          <p:cNvSpPr>
            <a:spLocks noGrp="1"/>
          </p:cNvSpPr>
          <p:nvPr>
            <p:ph type="dt" sz="half" idx="10"/>
          </p:nvPr>
        </p:nvSpPr>
        <p:spPr/>
        <p:txBody>
          <a:bodyPr/>
          <a:lstStyle/>
          <a:p>
            <a:fld id="{F9D06EBA-6508-F94F-9CDE-D2918F59458F}" type="datetime1">
              <a:rPr lang="pt-BR" smtClean="0"/>
              <a:t>18/02/2025</a:t>
            </a:fld>
            <a:endParaRPr lang="pt-BR"/>
          </a:p>
        </p:txBody>
      </p:sp>
      <p:sp>
        <p:nvSpPr>
          <p:cNvPr id="5" name="Espaço Reservado para Rodapé 4">
            <a:extLst>
              <a:ext uri="{FF2B5EF4-FFF2-40B4-BE49-F238E27FC236}">
                <a16:creationId xmlns:a16="http://schemas.microsoft.com/office/drawing/2014/main" id="{81FDC311-6024-EB4D-AF07-ECF29E87A2D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FD4796-B29B-1849-989B-DBF1D139C2A5}"/>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162728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8E4EEE-4FC6-B34F-95E8-30B29443899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8D542B0-A846-5F48-936F-61614CCB582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C787F59-C4CA-1D49-8948-20E64B28D5E5}"/>
              </a:ext>
            </a:extLst>
          </p:cNvPr>
          <p:cNvSpPr>
            <a:spLocks noGrp="1"/>
          </p:cNvSpPr>
          <p:nvPr>
            <p:ph type="dt" sz="half" idx="10"/>
          </p:nvPr>
        </p:nvSpPr>
        <p:spPr/>
        <p:txBody>
          <a:bodyPr/>
          <a:lstStyle/>
          <a:p>
            <a:fld id="{74297269-FB3F-0B40-B48E-AACB50BBC146}" type="datetime1">
              <a:rPr lang="pt-BR" smtClean="0"/>
              <a:t>18/02/2025</a:t>
            </a:fld>
            <a:endParaRPr lang="pt-BR"/>
          </a:p>
        </p:txBody>
      </p:sp>
      <p:sp>
        <p:nvSpPr>
          <p:cNvPr id="5" name="Espaço Reservado para Rodapé 4">
            <a:extLst>
              <a:ext uri="{FF2B5EF4-FFF2-40B4-BE49-F238E27FC236}">
                <a16:creationId xmlns:a16="http://schemas.microsoft.com/office/drawing/2014/main" id="{F83B8E12-3B65-994C-9220-D786ECEAC7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67C8C39-744C-A040-9BA5-E8C672C68C52}"/>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11691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11439-2401-E047-9C82-8297E238426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A555DB0-29B5-1B4D-BDF7-8593118354C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6260ED-E886-4941-AD7C-BA2867A7E489}"/>
              </a:ext>
            </a:extLst>
          </p:cNvPr>
          <p:cNvSpPr>
            <a:spLocks noGrp="1"/>
          </p:cNvSpPr>
          <p:nvPr>
            <p:ph type="dt" sz="half" idx="10"/>
          </p:nvPr>
        </p:nvSpPr>
        <p:spPr/>
        <p:txBody>
          <a:bodyPr/>
          <a:lstStyle/>
          <a:p>
            <a:fld id="{BF1C5E6F-5880-C54F-BA0F-21D7AD0F1D80}" type="datetime1">
              <a:rPr lang="pt-BR" smtClean="0"/>
              <a:t>18/02/2025</a:t>
            </a:fld>
            <a:endParaRPr lang="pt-BR"/>
          </a:p>
        </p:txBody>
      </p:sp>
      <p:sp>
        <p:nvSpPr>
          <p:cNvPr id="5" name="Espaço Reservado para Rodapé 4">
            <a:extLst>
              <a:ext uri="{FF2B5EF4-FFF2-40B4-BE49-F238E27FC236}">
                <a16:creationId xmlns:a16="http://schemas.microsoft.com/office/drawing/2014/main" id="{02CCC26C-AE91-4142-BE7D-B50D88F1603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69EAC38-F54F-E547-9762-4664DBACD655}"/>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321342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64F05-8A8F-5C4B-A35D-73B0D220636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59A616F-5FAE-8C40-A59A-09AA6DCAA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C10F965-5841-B541-A758-40CE02930993}"/>
              </a:ext>
            </a:extLst>
          </p:cNvPr>
          <p:cNvSpPr>
            <a:spLocks noGrp="1"/>
          </p:cNvSpPr>
          <p:nvPr>
            <p:ph type="dt" sz="half" idx="10"/>
          </p:nvPr>
        </p:nvSpPr>
        <p:spPr/>
        <p:txBody>
          <a:bodyPr/>
          <a:lstStyle/>
          <a:p>
            <a:fld id="{3EAE1333-F2ED-5345-A4D3-330369B5A3FB}" type="datetime1">
              <a:rPr lang="pt-BR" smtClean="0"/>
              <a:t>18/02/2025</a:t>
            </a:fld>
            <a:endParaRPr lang="pt-BR"/>
          </a:p>
        </p:txBody>
      </p:sp>
      <p:sp>
        <p:nvSpPr>
          <p:cNvPr id="5" name="Espaço Reservado para Rodapé 4">
            <a:extLst>
              <a:ext uri="{FF2B5EF4-FFF2-40B4-BE49-F238E27FC236}">
                <a16:creationId xmlns:a16="http://schemas.microsoft.com/office/drawing/2014/main" id="{A1CBE42D-1379-4448-88F7-6E20A715BB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0ECFBC-684B-044C-B1FE-7EB05CFC73E3}"/>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211800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DEB95-F3CA-6348-8222-2EEC76F1054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4F6BD1F-EA25-CE4C-BB7E-EBEF5DC9972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EC3AFF3-EFCF-734D-BA4F-EAFC95B74CE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F4B4FF9-AAA4-DB44-B876-01D91E8F93D1}"/>
              </a:ext>
            </a:extLst>
          </p:cNvPr>
          <p:cNvSpPr>
            <a:spLocks noGrp="1"/>
          </p:cNvSpPr>
          <p:nvPr>
            <p:ph type="dt" sz="half" idx="10"/>
          </p:nvPr>
        </p:nvSpPr>
        <p:spPr/>
        <p:txBody>
          <a:bodyPr/>
          <a:lstStyle/>
          <a:p>
            <a:fld id="{DB1BBEC7-9525-C04D-8E31-28C864B20C9F}" type="datetime1">
              <a:rPr lang="pt-BR" smtClean="0"/>
              <a:t>18/02/2025</a:t>
            </a:fld>
            <a:endParaRPr lang="pt-BR"/>
          </a:p>
        </p:txBody>
      </p:sp>
      <p:sp>
        <p:nvSpPr>
          <p:cNvPr id="6" name="Espaço Reservado para Rodapé 5">
            <a:extLst>
              <a:ext uri="{FF2B5EF4-FFF2-40B4-BE49-F238E27FC236}">
                <a16:creationId xmlns:a16="http://schemas.microsoft.com/office/drawing/2014/main" id="{BA75552B-0B19-5540-A9A2-D4B772B5C69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2EFC462-D12A-9A4F-B0B5-668C1C1F66E7}"/>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152771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447-2C08-944A-B2F7-BC612B55AA4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F6BE6A1-65B2-0B45-BD9A-0BF053A75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AE2F5D5-63BE-364C-8116-19337F2A0E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D1F533A-479D-5144-88C7-5D6C41183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103213D-C4E4-9144-9073-0AE4D548705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4E86F6E-A54B-5C42-A640-9C1ED0FC5246}"/>
              </a:ext>
            </a:extLst>
          </p:cNvPr>
          <p:cNvSpPr>
            <a:spLocks noGrp="1"/>
          </p:cNvSpPr>
          <p:nvPr>
            <p:ph type="dt" sz="half" idx="10"/>
          </p:nvPr>
        </p:nvSpPr>
        <p:spPr/>
        <p:txBody>
          <a:bodyPr/>
          <a:lstStyle/>
          <a:p>
            <a:fld id="{762F2AE4-1BA4-344D-8C74-BC23682E8018}" type="datetime1">
              <a:rPr lang="pt-BR" smtClean="0"/>
              <a:t>18/02/2025</a:t>
            </a:fld>
            <a:endParaRPr lang="pt-BR"/>
          </a:p>
        </p:txBody>
      </p:sp>
      <p:sp>
        <p:nvSpPr>
          <p:cNvPr id="8" name="Espaço Reservado para Rodapé 7">
            <a:extLst>
              <a:ext uri="{FF2B5EF4-FFF2-40B4-BE49-F238E27FC236}">
                <a16:creationId xmlns:a16="http://schemas.microsoft.com/office/drawing/2014/main" id="{80067B30-6EE0-6F45-B71B-D3579DDBB5D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C3B85C7-DDA9-CD4B-B6C8-9630FC37C26F}"/>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413226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7222C-EC17-9B49-8C7C-C8862B53D42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875040F-D604-6145-9533-54B9131CAC3A}"/>
              </a:ext>
            </a:extLst>
          </p:cNvPr>
          <p:cNvSpPr>
            <a:spLocks noGrp="1"/>
          </p:cNvSpPr>
          <p:nvPr>
            <p:ph type="dt" sz="half" idx="10"/>
          </p:nvPr>
        </p:nvSpPr>
        <p:spPr/>
        <p:txBody>
          <a:bodyPr/>
          <a:lstStyle/>
          <a:p>
            <a:fld id="{03F2B045-8F36-1E47-BD5E-798688DDF788}" type="datetime1">
              <a:rPr lang="pt-BR" smtClean="0"/>
              <a:t>18/02/2025</a:t>
            </a:fld>
            <a:endParaRPr lang="pt-BR"/>
          </a:p>
        </p:txBody>
      </p:sp>
      <p:sp>
        <p:nvSpPr>
          <p:cNvPr id="4" name="Espaço Reservado para Rodapé 3">
            <a:extLst>
              <a:ext uri="{FF2B5EF4-FFF2-40B4-BE49-F238E27FC236}">
                <a16:creationId xmlns:a16="http://schemas.microsoft.com/office/drawing/2014/main" id="{640E7E5C-9E34-1F4F-A83A-6FC9D19307E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847A7B6-7478-8145-967C-4A65B8487DA0}"/>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84521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C69265E-386D-F24C-B2E2-74E7FBCB1310}"/>
              </a:ext>
            </a:extLst>
          </p:cNvPr>
          <p:cNvSpPr>
            <a:spLocks noGrp="1"/>
          </p:cNvSpPr>
          <p:nvPr>
            <p:ph type="dt" sz="half" idx="10"/>
          </p:nvPr>
        </p:nvSpPr>
        <p:spPr/>
        <p:txBody>
          <a:bodyPr/>
          <a:lstStyle/>
          <a:p>
            <a:fld id="{3E281C5C-7C56-2E4C-80F5-1B4EE8BD780F}" type="datetime1">
              <a:rPr lang="pt-BR" smtClean="0"/>
              <a:t>18/02/2025</a:t>
            </a:fld>
            <a:endParaRPr lang="pt-BR"/>
          </a:p>
        </p:txBody>
      </p:sp>
      <p:sp>
        <p:nvSpPr>
          <p:cNvPr id="3" name="Espaço Reservado para Rodapé 2">
            <a:extLst>
              <a:ext uri="{FF2B5EF4-FFF2-40B4-BE49-F238E27FC236}">
                <a16:creationId xmlns:a16="http://schemas.microsoft.com/office/drawing/2014/main" id="{3F967ED2-01A4-B54F-88F1-B352700D043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8BD7E82-8391-4347-9A08-606EF9BE43A6}"/>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16965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CFD1C-A119-954F-A237-9F87C6A56E4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8871008-A85B-A942-B427-23141B108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E5F86CF-803B-AB42-93CD-FC4A3DF75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2983F52-7D53-1542-B1EB-9F66525AEF8F}"/>
              </a:ext>
            </a:extLst>
          </p:cNvPr>
          <p:cNvSpPr>
            <a:spLocks noGrp="1"/>
          </p:cNvSpPr>
          <p:nvPr>
            <p:ph type="dt" sz="half" idx="10"/>
          </p:nvPr>
        </p:nvSpPr>
        <p:spPr/>
        <p:txBody>
          <a:bodyPr/>
          <a:lstStyle/>
          <a:p>
            <a:fld id="{F48E0482-2F3B-114F-A53A-9BFE27F3723F}" type="datetime1">
              <a:rPr lang="pt-BR" smtClean="0"/>
              <a:t>18/02/2025</a:t>
            </a:fld>
            <a:endParaRPr lang="pt-BR"/>
          </a:p>
        </p:txBody>
      </p:sp>
      <p:sp>
        <p:nvSpPr>
          <p:cNvPr id="6" name="Espaço Reservado para Rodapé 5">
            <a:extLst>
              <a:ext uri="{FF2B5EF4-FFF2-40B4-BE49-F238E27FC236}">
                <a16:creationId xmlns:a16="http://schemas.microsoft.com/office/drawing/2014/main" id="{7F4A9232-53D1-864C-8AF8-023D6550CF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DEF61E1-7409-F642-B247-7D207712906B}"/>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384234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93C79-7072-514B-B641-B8760B07EE0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6B1C786-D8DD-6945-B19E-B7C5A0F01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2AF220E-DBFB-7D45-8402-6AF4EAE47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A12AB49-5F52-5644-9E1A-BB99F8096FE7}"/>
              </a:ext>
            </a:extLst>
          </p:cNvPr>
          <p:cNvSpPr>
            <a:spLocks noGrp="1"/>
          </p:cNvSpPr>
          <p:nvPr>
            <p:ph type="dt" sz="half" idx="10"/>
          </p:nvPr>
        </p:nvSpPr>
        <p:spPr/>
        <p:txBody>
          <a:bodyPr/>
          <a:lstStyle/>
          <a:p>
            <a:fld id="{49C95784-F991-8540-A306-BA37715C4009}" type="datetime1">
              <a:rPr lang="pt-BR" smtClean="0"/>
              <a:t>18/02/2025</a:t>
            </a:fld>
            <a:endParaRPr lang="pt-BR"/>
          </a:p>
        </p:txBody>
      </p:sp>
      <p:sp>
        <p:nvSpPr>
          <p:cNvPr id="6" name="Espaço Reservado para Rodapé 5">
            <a:extLst>
              <a:ext uri="{FF2B5EF4-FFF2-40B4-BE49-F238E27FC236}">
                <a16:creationId xmlns:a16="http://schemas.microsoft.com/office/drawing/2014/main" id="{FB8E2A5B-A7A9-A646-BED4-F34E389234E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D84B11-BB04-D148-A779-33EA66487469}"/>
              </a:ext>
            </a:extLst>
          </p:cNvPr>
          <p:cNvSpPr>
            <a:spLocks noGrp="1"/>
          </p:cNvSpPr>
          <p:nvPr>
            <p:ph type="sldNum" sz="quarter" idx="12"/>
          </p:nvPr>
        </p:nvSpPr>
        <p:spPr/>
        <p:txBody>
          <a:bodyPr/>
          <a:lstStyle/>
          <a:p>
            <a:fld id="{5EFC517F-599F-A147-AEF0-A48492F2B519}" type="slidenum">
              <a:rPr lang="pt-BR" smtClean="0"/>
              <a:t>‹nº›</a:t>
            </a:fld>
            <a:endParaRPr lang="pt-BR"/>
          </a:p>
        </p:txBody>
      </p:sp>
    </p:spTree>
    <p:extLst>
      <p:ext uri="{BB962C8B-B14F-4D97-AF65-F5344CB8AC3E}">
        <p14:creationId xmlns:p14="http://schemas.microsoft.com/office/powerpoint/2010/main" val="5548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AB140B1-675D-8D4A-BF5B-030AE3F7C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500E254-CA98-BC44-A695-10D11ED04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EA46BFE-5E5E-F94F-BFE7-38E370C90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AA29D-149B-1B40-89FA-EE15E8CE3F7E}" type="datetime1">
              <a:rPr lang="pt-BR" smtClean="0"/>
              <a:t>18/02/2025</a:t>
            </a:fld>
            <a:endParaRPr lang="pt-BR"/>
          </a:p>
        </p:txBody>
      </p:sp>
      <p:sp>
        <p:nvSpPr>
          <p:cNvPr id="5" name="Espaço Reservado para Rodapé 4">
            <a:extLst>
              <a:ext uri="{FF2B5EF4-FFF2-40B4-BE49-F238E27FC236}">
                <a16:creationId xmlns:a16="http://schemas.microsoft.com/office/drawing/2014/main" id="{979F6491-2EC5-244E-A12C-DCB9867A7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3153DA7-147C-6F44-B9E1-8FF9A51F0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C517F-599F-A147-AEF0-A48492F2B519}" type="slidenum">
              <a:rPr lang="pt-BR" smtClean="0"/>
              <a:t>‹nº›</a:t>
            </a:fld>
            <a:endParaRPr lang="pt-BR"/>
          </a:p>
        </p:txBody>
      </p:sp>
    </p:spTree>
    <p:extLst>
      <p:ext uri="{BB962C8B-B14F-4D97-AF65-F5344CB8AC3E}">
        <p14:creationId xmlns:p14="http://schemas.microsoft.com/office/powerpoint/2010/main" val="107540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applewebdata://08A71BAB-69EC-4FE1-B413-6AFFB4C75A3A/#_bookmark6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applewebdata://23D69960-3475-41F6-9FD8-0AF8F0D15BC3/#_bookmark68"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EE69-A23F-7B49-9BB5-63B7B98BFC13}"/>
              </a:ext>
            </a:extLst>
          </p:cNvPr>
          <p:cNvSpPr>
            <a:spLocks noGrp="1"/>
          </p:cNvSpPr>
          <p:nvPr>
            <p:ph type="ctrTitle"/>
          </p:nvPr>
        </p:nvSpPr>
        <p:spPr/>
        <p:txBody>
          <a:bodyPr>
            <a:normAutofit/>
          </a:bodyPr>
          <a:lstStyle/>
          <a:p>
            <a:pPr>
              <a:lnSpc>
                <a:spcPct val="150000"/>
              </a:lnSpc>
              <a:spcBef>
                <a:spcPts val="600"/>
              </a:spcBef>
            </a:pPr>
            <a:r>
              <a:rPr lang="pt-BR"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Psicanálise &amp; Desenvolvimento </a:t>
            </a:r>
            <a:r>
              <a:rPr lang="pt-BR"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br>
              <a:rPr lang="pt-BR" sz="4000" dirty="0">
                <a:effectLst/>
                <a:latin typeface="Arial" panose="020B0604020202020204" pitchFamily="34" charset="0"/>
                <a:ea typeface="Times New Roman" panose="02020603050405020304" pitchFamily="18" charset="0"/>
                <a:cs typeface="Times New Roman" panose="02020603050405020304" pitchFamily="18" charset="0"/>
              </a:rPr>
            </a:br>
            <a:r>
              <a:rPr lang="pt-BR" sz="4000" b="1" dirty="0">
                <a:effectLst/>
                <a:latin typeface="Times New Roman" panose="02020603050405020304" pitchFamily="18" charset="0"/>
                <a:ea typeface="Times New Roman" panose="02020603050405020304" pitchFamily="18" charset="0"/>
                <a:cs typeface="Times New Roman" panose="02020603050405020304" pitchFamily="18" charset="0"/>
              </a:rPr>
              <a:t>Psicanálise e Neurociências</a:t>
            </a:r>
            <a:br>
              <a:rPr lang="pt-BR"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t-BR" sz="3200" dirty="0"/>
          </a:p>
        </p:txBody>
      </p:sp>
      <p:sp>
        <p:nvSpPr>
          <p:cNvPr id="3" name="Subtítulo 2">
            <a:extLst>
              <a:ext uri="{FF2B5EF4-FFF2-40B4-BE49-F238E27FC236}">
                <a16:creationId xmlns:a16="http://schemas.microsoft.com/office/drawing/2014/main" id="{5EB024E8-9670-614F-960D-8F2B4F5CFEE6}"/>
              </a:ext>
            </a:extLst>
          </p:cNvPr>
          <p:cNvSpPr>
            <a:spLocks noGrp="1"/>
          </p:cNvSpPr>
          <p:nvPr>
            <p:ph type="subTitle" idx="1"/>
          </p:nvPr>
        </p:nvSpPr>
        <p:spPr/>
        <p:txBody>
          <a:bodyPr>
            <a:normAutofit fontScale="62500" lnSpcReduction="20000"/>
          </a:bodyPr>
          <a:lstStyle/>
          <a:p>
            <a:r>
              <a:rPr lang="pt-BR" sz="2600" b="1" dirty="0">
                <a:effectLst/>
                <a:latin typeface="Times New Roman" panose="02020603050405020304" pitchFamily="18" charset="0"/>
                <a:ea typeface="MS Mincho" panose="02020609040205080304" pitchFamily="49" charset="-128"/>
                <a:cs typeface="Times New Roman" panose="02020603050405020304" pitchFamily="18" charset="0"/>
              </a:rPr>
              <a:t>O </a:t>
            </a:r>
            <a:r>
              <a:rPr lang="pt-BR" sz="2600" b="1" dirty="0">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e a criação da subjetividade humana</a:t>
            </a:r>
          </a:p>
          <a:p>
            <a:endParaRPr lang="pt-BR"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4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AULA 6. O cérebro processa informações: </a:t>
            </a:r>
            <a:r>
              <a:rPr lang="pt-BR" sz="41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Sinfo</a:t>
            </a:r>
            <a:r>
              <a:rPr lang="pt-BR" sz="4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pt-BR" sz="41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Ginfo</a:t>
            </a:r>
            <a:endParaRPr lang="pt-BR" sz="4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b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1600" dirty="0">
                <a:latin typeface="Times New Roman" panose="02020603050405020304" pitchFamily="18" charset="0"/>
                <a:cs typeface="Times New Roman" panose="02020603050405020304" pitchFamily="18" charset="0"/>
              </a:rPr>
              <a:t>Pós-IPUSP-PSA - Primeiro Semestre de 2025</a:t>
            </a:r>
          </a:p>
          <a:p>
            <a:r>
              <a:rPr lang="pt-BR" sz="1600" dirty="0">
                <a:latin typeface="Times New Roman" panose="02020603050405020304" pitchFamily="18" charset="0"/>
                <a:cs typeface="Times New Roman" panose="02020603050405020304" pitchFamily="18" charset="0"/>
              </a:rPr>
              <a:t>Primeiro Semestre de 2025</a:t>
            </a:r>
          </a:p>
        </p:txBody>
      </p:sp>
      <p:sp>
        <p:nvSpPr>
          <p:cNvPr id="4" name="Espaço Reservado para Número de Slide 3">
            <a:extLst>
              <a:ext uri="{FF2B5EF4-FFF2-40B4-BE49-F238E27FC236}">
                <a16:creationId xmlns:a16="http://schemas.microsoft.com/office/drawing/2014/main" id="{3F3FFDAA-698B-D148-A31D-C313ACFC9C48}"/>
              </a:ext>
            </a:extLst>
          </p:cNvPr>
          <p:cNvSpPr>
            <a:spLocks noGrp="1"/>
          </p:cNvSpPr>
          <p:nvPr>
            <p:ph type="sldNum" sz="quarter" idx="12"/>
          </p:nvPr>
        </p:nvSpPr>
        <p:spPr/>
        <p:txBody>
          <a:bodyPr/>
          <a:lstStyle/>
          <a:p>
            <a:fld id="{5FA3BFB1-3607-114B-999B-3E143D630A05}" type="slidenum">
              <a:rPr lang="pt-BR" smtClean="0"/>
              <a:t>1</a:t>
            </a:fld>
            <a:endParaRPr lang="pt-BR"/>
          </a:p>
        </p:txBody>
      </p:sp>
    </p:spTree>
    <p:extLst>
      <p:ext uri="{BB962C8B-B14F-4D97-AF65-F5344CB8AC3E}">
        <p14:creationId xmlns:p14="http://schemas.microsoft.com/office/powerpoint/2010/main" val="73471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DB196-05E9-9E4A-8638-04C9216EB0EF}"/>
              </a:ext>
            </a:extLst>
          </p:cNvPr>
          <p:cNvSpPr>
            <a:spLocks noGrp="1"/>
          </p:cNvSpPr>
          <p:nvPr>
            <p:ph type="title"/>
          </p:nvPr>
        </p:nvSpPr>
        <p:spPr/>
        <p:txBody>
          <a:bodyPr>
            <a:noAutofit/>
          </a:bodyPr>
          <a:lstStyle/>
          <a:p>
            <a:b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Freud e a lei da entropia (pulsão de morte), funcionando com um princípio de proteção do sistema vivo (contra um aumento de excitação</a:t>
            </a:r>
            <a:r>
              <a:rPr lang="pt-BR" sz="2000" dirty="0">
                <a:solidFill>
                  <a:srgbClr val="000000"/>
                </a:solidFill>
                <a:latin typeface="Calibri" panose="020F0502020204030204" pitchFamily="34" charset="0"/>
                <a:ea typeface="Calibri" panose="020F0502020204030204" pitchFamily="34" charset="0"/>
                <a:cs typeface="Calibri" panose="020F0502020204030204" pitchFamily="34" charset="0"/>
              </a:rPr>
              <a:t>), o que resulta numa proteção e manutenção do sistema vivo (pulsão de vida)</a:t>
            </a:r>
            <a:endParaRPr lang="pt-BR" sz="2000" dirty="0"/>
          </a:p>
        </p:txBody>
      </p:sp>
      <p:sp>
        <p:nvSpPr>
          <p:cNvPr id="3" name="Espaço Reservado para Conteúdo 2">
            <a:extLst>
              <a:ext uri="{FF2B5EF4-FFF2-40B4-BE49-F238E27FC236}">
                <a16:creationId xmlns:a16="http://schemas.microsoft.com/office/drawing/2014/main" id="{0358F5AA-967B-F84B-BA3A-A89CE2E7AA6B}"/>
              </a:ext>
            </a:extLst>
          </p:cNvPr>
          <p:cNvSpPr>
            <a:spLocks noGrp="1"/>
          </p:cNvSpPr>
          <p:nvPr>
            <p:ph idx="1"/>
          </p:nvPr>
        </p:nvSpPr>
        <p:spPr/>
        <p:txBody>
          <a:bodyPr>
            <a:normAutofit lnSpcReduction="10000"/>
          </a:bodyPr>
          <a:lstStyle/>
          <a:p>
            <a:pPr marL="449580" indent="279400" algn="just">
              <a:lnSpc>
                <a:spcPct val="170000"/>
              </a:lnSpc>
              <a:spcAft>
                <a:spcPts val="210"/>
              </a:spcAft>
            </a:pPr>
            <a:r>
              <a:rPr lang="pt-BR" sz="2300" b="1" dirty="0">
                <a:solidFill>
                  <a:srgbClr val="00B050"/>
                </a:solidFill>
                <a:effectLst/>
                <a:latin typeface="Calibri" panose="020F0502020204030204" pitchFamily="34" charset="0"/>
                <a:ea typeface="Calibri" panose="020F0502020204030204" pitchFamily="34" charset="0"/>
              </a:rPr>
              <a:t>Muito próximo da ideia de Freud, postulando a existência da pulsão de morte e da pulsão de vida.</a:t>
            </a:r>
            <a:endParaRPr lang="pt-BR" sz="2300" dirty="0">
              <a:solidFill>
                <a:srgbClr val="000000"/>
              </a:solidFill>
              <a:effectLst/>
              <a:latin typeface="Calibri" panose="020F0502020204030204" pitchFamily="34" charset="0"/>
              <a:ea typeface="Calibri" panose="020F0502020204030204" pitchFamily="34" charset="0"/>
            </a:endParaRPr>
          </a:p>
          <a:p>
            <a:pPr marL="449580" indent="279400" algn="just">
              <a:lnSpc>
                <a:spcPct val="170000"/>
              </a:lnSpc>
              <a:spcAft>
                <a:spcPts val="210"/>
              </a:spcAft>
            </a:pPr>
            <a:r>
              <a:rPr lang="pt-BR" sz="2300" b="1" dirty="0">
                <a:solidFill>
                  <a:srgbClr val="00B050"/>
                </a:solidFill>
                <a:effectLst/>
                <a:latin typeface="Calibri" panose="020F0502020204030204" pitchFamily="34" charset="0"/>
                <a:ea typeface="Calibri" panose="020F0502020204030204" pitchFamily="34" charset="0"/>
              </a:rPr>
              <a:t>talvez a posição de Freud seja até mais elaborada do que esta, dado que é mais radical o respeito à lei da entropia universal e, ao mesmo tempo, faz com que a energia dissipada do organismo, para registar informação, corresponde a um modo de proteger a vida (de estímulos externos), para então fazer valer o princípio da entropia.</a:t>
            </a:r>
          </a:p>
          <a:p>
            <a:endParaRPr lang="pt-BR" dirty="0"/>
          </a:p>
        </p:txBody>
      </p:sp>
      <p:sp>
        <p:nvSpPr>
          <p:cNvPr id="4" name="Espaço Reservado para Número de Slide 3">
            <a:extLst>
              <a:ext uri="{FF2B5EF4-FFF2-40B4-BE49-F238E27FC236}">
                <a16:creationId xmlns:a16="http://schemas.microsoft.com/office/drawing/2014/main" id="{90325097-5C15-6649-B274-FD0B7CA031CC}"/>
              </a:ext>
            </a:extLst>
          </p:cNvPr>
          <p:cNvSpPr>
            <a:spLocks noGrp="1"/>
          </p:cNvSpPr>
          <p:nvPr>
            <p:ph type="sldNum" sz="quarter" idx="12"/>
          </p:nvPr>
        </p:nvSpPr>
        <p:spPr/>
        <p:txBody>
          <a:bodyPr/>
          <a:lstStyle/>
          <a:p>
            <a:fld id="{5EFC517F-599F-A147-AEF0-A48492F2B519}" type="slidenum">
              <a:rPr lang="pt-BR" smtClean="0"/>
              <a:t>10</a:t>
            </a:fld>
            <a:endParaRPr lang="pt-BR"/>
          </a:p>
        </p:txBody>
      </p:sp>
    </p:spTree>
    <p:extLst>
      <p:ext uri="{BB962C8B-B14F-4D97-AF65-F5344CB8AC3E}">
        <p14:creationId xmlns:p14="http://schemas.microsoft.com/office/powerpoint/2010/main" val="1192892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21405-B796-174F-AA07-858835A72864}"/>
              </a:ext>
            </a:extLst>
          </p:cNvPr>
          <p:cNvSpPr>
            <a:spLocks noGrp="1"/>
          </p:cNvSpPr>
          <p:nvPr>
            <p:ph type="title"/>
          </p:nvPr>
        </p:nvSpPr>
        <p:spPr/>
        <p:txBody>
          <a:bodyPr>
            <a:normAutofit/>
          </a:bodyPr>
          <a:lstStyle/>
          <a:p>
            <a:pPr algn="ctr"/>
            <a:r>
              <a:rPr lang="en-US" sz="4400" b="1" dirty="0">
                <a:effectLst/>
                <a:latin typeface="Calibri" panose="020F0502020204030204" pitchFamily="34" charset="0"/>
                <a:ea typeface="Calibri" panose="020F0502020204030204" pitchFamily="34" charset="0"/>
              </a:rPr>
              <a:t>Da </a:t>
            </a:r>
            <a:r>
              <a:rPr lang="en-US" sz="4400" b="1" dirty="0" err="1">
                <a:effectLst/>
                <a:latin typeface="Calibri" panose="020F0502020204030204" pitchFamily="34" charset="0"/>
                <a:ea typeface="Calibri" panose="020F0502020204030204" pitchFamily="34" charset="0"/>
              </a:rPr>
              <a:t>matéria</a:t>
            </a:r>
            <a:r>
              <a:rPr lang="en-US" sz="4400" b="1" dirty="0">
                <a:effectLst/>
                <a:latin typeface="Calibri" panose="020F0502020204030204" pitchFamily="34" charset="0"/>
                <a:ea typeface="Calibri" panose="020F0502020204030204" pitchFamily="34" charset="0"/>
              </a:rPr>
              <a:t> </a:t>
            </a:r>
            <a:r>
              <a:rPr lang="en-US" sz="4400" b="1" dirty="0" err="1">
                <a:effectLst/>
                <a:latin typeface="Calibri" panose="020F0502020204030204" pitchFamily="34" charset="0"/>
                <a:ea typeface="Calibri" panose="020F0502020204030204" pitchFamily="34" charset="0"/>
              </a:rPr>
              <a:t>inanimada</a:t>
            </a:r>
            <a:r>
              <a:rPr lang="en-US" sz="4400" b="1" dirty="0">
                <a:effectLst/>
                <a:latin typeface="Calibri" panose="020F0502020204030204" pitchFamily="34" charset="0"/>
                <a:ea typeface="Calibri" panose="020F0502020204030204" pitchFamily="34" charset="0"/>
              </a:rPr>
              <a:t> </a:t>
            </a:r>
            <a:r>
              <a:rPr lang="en-US" sz="4400" b="1" dirty="0" err="1">
                <a:effectLst/>
                <a:latin typeface="Calibri" panose="020F0502020204030204" pitchFamily="34" charset="0"/>
                <a:ea typeface="Calibri" panose="020F0502020204030204" pitchFamily="34" charset="0"/>
              </a:rPr>
              <a:t>aos</a:t>
            </a:r>
            <a:r>
              <a:rPr lang="en-US" sz="4400" b="1" dirty="0">
                <a:effectLst/>
                <a:latin typeface="Calibri" panose="020F0502020204030204" pitchFamily="34" charset="0"/>
                <a:ea typeface="Calibri" panose="020F0502020204030204" pitchFamily="34" charset="0"/>
              </a:rPr>
              <a:t> </a:t>
            </a:r>
            <a:r>
              <a:rPr lang="en-US" sz="4400" b="1" dirty="0" err="1">
                <a:effectLst/>
                <a:latin typeface="Calibri" panose="020F0502020204030204" pitchFamily="34" charset="0"/>
                <a:ea typeface="Calibri" panose="020F0502020204030204" pitchFamily="34" charset="0"/>
              </a:rPr>
              <a:t>seres</a:t>
            </a:r>
            <a:r>
              <a:rPr lang="en-US" sz="4400" b="1" dirty="0">
                <a:effectLst/>
                <a:latin typeface="Calibri" panose="020F0502020204030204" pitchFamily="34" charset="0"/>
                <a:ea typeface="Calibri" panose="020F0502020204030204" pitchFamily="34" charset="0"/>
              </a:rPr>
              <a:t> </a:t>
            </a:r>
            <a:r>
              <a:rPr lang="en-US" sz="4400" b="1" dirty="0" err="1">
                <a:effectLst/>
                <a:latin typeface="Calibri" panose="020F0502020204030204" pitchFamily="34" charset="0"/>
                <a:ea typeface="Calibri" panose="020F0502020204030204" pitchFamily="34" charset="0"/>
              </a:rPr>
              <a:t>vivos</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4C9CAB1C-1A62-CD46-BF29-A722D624BBA1}"/>
              </a:ext>
            </a:extLst>
          </p:cNvPr>
          <p:cNvSpPr>
            <a:spLocks noGrp="1"/>
          </p:cNvSpPr>
          <p:nvPr>
            <p:ph idx="1"/>
          </p:nvPr>
        </p:nvSpPr>
        <p:spPr/>
        <p:txBody>
          <a:bodyPr>
            <a:normAutofit/>
          </a:bodyPr>
          <a:lstStyle/>
          <a:p>
            <a:pPr marL="342900" lvl="0" indent="-342900" algn="just">
              <a:lnSpc>
                <a:spcPct val="150000"/>
              </a:lnSpc>
              <a:buSzPts val="1000"/>
              <a:buFont typeface="Symbol" pitchFamily="2" charset="2"/>
              <a:buChar char=""/>
              <a:tabLst>
                <a:tab pos="457200" algn="l"/>
              </a:tabLst>
            </a:pPr>
            <a:r>
              <a:rPr lang="pt-BR" sz="1800" dirty="0">
                <a:effectLst/>
                <a:latin typeface="Calibri" panose="020F0502020204030204" pitchFamily="34" charset="0"/>
                <a:ea typeface="Calibri" panose="020F0502020204030204" pitchFamily="34" charset="0"/>
              </a:rPr>
              <a:t>Assim, antes que ribossomos se comportassem como uma máquina de Turing (o protótipo teórico de todo computador digital) para produzir proteínas, por meio da “leitura” de uma fita de RNA mensageiro, criado por moléculas de DNA, membranas celulares analógicas tiveram que existir para permitir que pequenas vesículas se formassem, sequestrando em seu interior o material necessário para sustentar as primeiras formas de vida terráquea. </a:t>
            </a:r>
          </a:p>
          <a:p>
            <a:pPr marL="342900" lvl="0" indent="-342900" algn="just">
              <a:lnSpc>
                <a:spcPct val="150000"/>
              </a:lnSpc>
              <a:spcAft>
                <a:spcPts val="210"/>
              </a:spcAft>
              <a:buSzPts val="1000"/>
              <a:buFont typeface="Symbol" pitchFamily="2" charset="2"/>
              <a:buChar char=""/>
              <a:tabLst>
                <a:tab pos="457200" algn="l"/>
              </a:tabLst>
            </a:pPr>
            <a:r>
              <a:rPr lang="pt-BR" sz="1800" dirty="0">
                <a:effectLst/>
                <a:latin typeface="Calibri" panose="020F0502020204030204" pitchFamily="34" charset="0"/>
                <a:ea typeface="Calibri" panose="020F0502020204030204" pitchFamily="34" charset="0"/>
              </a:rPr>
              <a:t>No caso dos seres vivos, portanto, o melhor título para descrever esse início seria “</a:t>
            </a:r>
            <a:r>
              <a:rPr lang="pt-BR" sz="1800" dirty="0" err="1">
                <a:effectLst/>
                <a:latin typeface="Calibri" panose="020F0502020204030204" pitchFamily="34" charset="0"/>
                <a:ea typeface="Calibri" panose="020F0502020204030204" pitchFamily="34" charset="0"/>
              </a:rPr>
              <a:t>From</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BEing</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to</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BITing</a:t>
            </a:r>
            <a:r>
              <a:rPr lang="pt-BR" sz="1800" dirty="0">
                <a:effectLst/>
                <a:latin typeface="Calibri" panose="020F0502020204030204" pitchFamily="34" charset="0"/>
                <a:ea typeface="Calibri" panose="020F0502020204030204" pitchFamily="34" charset="0"/>
              </a:rPr>
              <a:t>”, ilustrando que os primeiros organismos precisaram existir antes – do ponto de vista orgânico – e, somente então, depois de acumular alguma </a:t>
            </a:r>
            <a:r>
              <a:rPr lang="pt-BR" sz="1800" dirty="0" err="1">
                <a:effectLst/>
                <a:latin typeface="Calibri" panose="020F0502020204030204" pitchFamily="34" charset="0"/>
                <a:ea typeface="Calibri" panose="020F0502020204030204" pitchFamily="34" charset="0"/>
              </a:rPr>
              <a:t>G-info</a:t>
            </a:r>
            <a:r>
              <a:rPr lang="pt-BR" sz="1800" dirty="0">
                <a:effectLst/>
                <a:latin typeface="Calibri" panose="020F0502020204030204" pitchFamily="34" charset="0"/>
                <a:ea typeface="Calibri" panose="020F0502020204030204" pitchFamily="34" charset="0"/>
              </a:rPr>
              <a:t> essencial, eles adquiriram a capacidade de transmitir bits de informação para se replicarem.</a:t>
            </a:r>
          </a:p>
          <a:p>
            <a:endParaRPr lang="pt-BR" dirty="0"/>
          </a:p>
        </p:txBody>
      </p:sp>
      <p:sp>
        <p:nvSpPr>
          <p:cNvPr id="4" name="Espaço Reservado para Número de Slide 3">
            <a:extLst>
              <a:ext uri="{FF2B5EF4-FFF2-40B4-BE49-F238E27FC236}">
                <a16:creationId xmlns:a16="http://schemas.microsoft.com/office/drawing/2014/main" id="{EF9BADAC-BA83-C546-ABE2-29A2448F04D6}"/>
              </a:ext>
            </a:extLst>
          </p:cNvPr>
          <p:cNvSpPr>
            <a:spLocks noGrp="1"/>
          </p:cNvSpPr>
          <p:nvPr>
            <p:ph type="sldNum" sz="quarter" idx="12"/>
          </p:nvPr>
        </p:nvSpPr>
        <p:spPr/>
        <p:txBody>
          <a:bodyPr/>
          <a:lstStyle/>
          <a:p>
            <a:fld id="{5EFC517F-599F-A147-AEF0-A48492F2B519}" type="slidenum">
              <a:rPr lang="pt-BR" smtClean="0"/>
              <a:t>100</a:t>
            </a:fld>
            <a:endParaRPr lang="pt-BR"/>
          </a:p>
        </p:txBody>
      </p:sp>
    </p:spTree>
    <p:extLst>
      <p:ext uri="{BB962C8B-B14F-4D97-AF65-F5344CB8AC3E}">
        <p14:creationId xmlns:p14="http://schemas.microsoft.com/office/powerpoint/2010/main" val="24486336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21405-B796-174F-AA07-858835A72864}"/>
              </a:ext>
            </a:extLst>
          </p:cNvPr>
          <p:cNvSpPr>
            <a:spLocks noGrp="1"/>
          </p:cNvSpPr>
          <p:nvPr>
            <p:ph type="title"/>
          </p:nvPr>
        </p:nvSpPr>
        <p:spPr/>
        <p:txBody>
          <a:bodyPr>
            <a:normAutofit/>
          </a:bodyPr>
          <a:lstStyle/>
          <a:p>
            <a:pPr algn="ctr"/>
            <a:r>
              <a:rPr lang="pt-BR" sz="4400" dirty="0">
                <a:solidFill>
                  <a:srgbClr val="000000"/>
                </a:solidFill>
                <a:effectLst/>
                <a:latin typeface="Calibri" panose="020F0502020204030204" pitchFamily="34" charset="0"/>
                <a:ea typeface="Calibri" panose="020F0502020204030204" pitchFamily="34" charset="0"/>
              </a:rPr>
              <a:t>Uma ontologia do ser</a:t>
            </a:r>
            <a:br>
              <a:rPr lang="pt-BR" sz="4400" dirty="0">
                <a:solidFill>
                  <a:srgbClr val="000000"/>
                </a:solidFill>
                <a:effectLst/>
                <a:latin typeface="Calibri" panose="020F0502020204030204" pitchFamily="34" charset="0"/>
                <a:ea typeface="Calibri" panose="020F0502020204030204" pitchFamily="34" charset="0"/>
              </a:rPr>
            </a:br>
            <a:r>
              <a:rPr lang="pt-BR" sz="4400" dirty="0">
                <a:solidFill>
                  <a:srgbClr val="000000"/>
                </a:solidFill>
                <a:effectLst/>
                <a:latin typeface="Calibri" panose="020F0502020204030204" pitchFamily="34" charset="0"/>
                <a:ea typeface="Calibri" panose="020F0502020204030204" pitchFamily="34" charset="0"/>
              </a:rPr>
              <a:t>como base da existência dos seres vivos</a:t>
            </a:r>
            <a:endParaRPr lang="pt-BR" dirty="0"/>
          </a:p>
        </p:txBody>
      </p:sp>
      <p:sp>
        <p:nvSpPr>
          <p:cNvPr id="3" name="Espaço Reservado para Conteúdo 2">
            <a:extLst>
              <a:ext uri="{FF2B5EF4-FFF2-40B4-BE49-F238E27FC236}">
                <a16:creationId xmlns:a16="http://schemas.microsoft.com/office/drawing/2014/main" id="{4C9CAB1C-1A62-CD46-BF29-A722D624BBA1}"/>
              </a:ext>
            </a:extLst>
          </p:cNvPr>
          <p:cNvSpPr>
            <a:spLocks noGrp="1"/>
          </p:cNvSpPr>
          <p:nvPr>
            <p:ph idx="1"/>
          </p:nvPr>
        </p:nvSpPr>
        <p:spPr/>
        <p:txBody>
          <a:bodyPr>
            <a:normAutofit/>
          </a:bodyPr>
          <a:lstStyle/>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Talvez, com estas bases neurofisiológicas possamos considerar que a necessidade de ser e continuar a ser seja uma perspectiva empírica </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NECESSIDAD DE SER E CONTINUAR A SER CORRESPONDE, POIS, A UM PRINCÍPIO DE TODO SER VIVO</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NO CASO DO SER HUMANO, ELE TAMBÉM É CONDICIONADO OU DETERMINADO A ESTE MODO DE SER DADO QUE É ESTE MODO QUE GARANTE O SER. NO ENTANTO, NO CASO DO SER HUMANO, ESTA EXPERIÊNCIA DE SER É EXPANDIDA PARA OUTROS MODOS DE SER-NO-MUNDO-COM-O-OUTRO: SOU, SOU-COM, COM-DIFERENTE-DE, SOU-PREDICÁVEL, SOU-FINITO. MODOS QUE ENVOLVEM E COLOCAM EM ANDAMENTOS OUTROS ATRIBUTOS OU CAPACIDADES PROPRIAMENTE HUMANAS</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F9BADAC-BA83-C546-ABE2-29A2448F04D6}"/>
              </a:ext>
            </a:extLst>
          </p:cNvPr>
          <p:cNvSpPr>
            <a:spLocks noGrp="1"/>
          </p:cNvSpPr>
          <p:nvPr>
            <p:ph type="sldNum" sz="quarter" idx="12"/>
          </p:nvPr>
        </p:nvSpPr>
        <p:spPr/>
        <p:txBody>
          <a:bodyPr/>
          <a:lstStyle/>
          <a:p>
            <a:fld id="{5EFC517F-599F-A147-AEF0-A48492F2B519}" type="slidenum">
              <a:rPr lang="pt-BR" smtClean="0"/>
              <a:t>101</a:t>
            </a:fld>
            <a:endParaRPr lang="pt-BR"/>
          </a:p>
        </p:txBody>
      </p:sp>
    </p:spTree>
    <p:extLst>
      <p:ext uri="{BB962C8B-B14F-4D97-AF65-F5344CB8AC3E}">
        <p14:creationId xmlns:p14="http://schemas.microsoft.com/office/powerpoint/2010/main" val="32624312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21405-B796-174F-AA07-858835A72864}"/>
              </a:ext>
            </a:extLst>
          </p:cNvPr>
          <p:cNvSpPr>
            <a:spLocks noGrp="1"/>
          </p:cNvSpPr>
          <p:nvPr>
            <p:ph type="title"/>
          </p:nvPr>
        </p:nvSpPr>
        <p:spPr/>
        <p:txBody>
          <a:bodyPr>
            <a:normAutofit/>
          </a:bodyPr>
          <a:lstStyle/>
          <a:p>
            <a:pPr algn="ctr"/>
            <a:r>
              <a:rPr lang="en-US" sz="4400" b="1" dirty="0">
                <a:effectLst/>
                <a:latin typeface="Calibri" panose="020F0502020204030204" pitchFamily="34" charset="0"/>
                <a:ea typeface="Calibri" panose="020F0502020204030204" pitchFamily="34" charset="0"/>
              </a:rPr>
              <a:t>“From </a:t>
            </a:r>
            <a:r>
              <a:rPr lang="en-US" sz="4400" b="1" dirty="0" err="1">
                <a:effectLst/>
                <a:latin typeface="Calibri" panose="020F0502020204030204" pitchFamily="34" charset="0"/>
                <a:ea typeface="Calibri" panose="020F0502020204030204" pitchFamily="34" charset="0"/>
              </a:rPr>
              <a:t>BEing</a:t>
            </a:r>
            <a:r>
              <a:rPr lang="en-US" sz="4400" b="1" dirty="0">
                <a:effectLst/>
                <a:latin typeface="Calibri" panose="020F0502020204030204" pitchFamily="34" charset="0"/>
                <a:ea typeface="Calibri" panose="020F0502020204030204" pitchFamily="34" charset="0"/>
              </a:rPr>
              <a:t> to </a:t>
            </a:r>
            <a:r>
              <a:rPr lang="en-US" sz="4400" b="1" dirty="0" err="1">
                <a:effectLst/>
                <a:latin typeface="Calibri" panose="020F0502020204030204" pitchFamily="34" charset="0"/>
                <a:ea typeface="Calibri" panose="020F0502020204030204" pitchFamily="34" charset="0"/>
              </a:rPr>
              <a:t>BITing</a:t>
            </a:r>
            <a:r>
              <a:rPr lang="en-US" sz="4400" b="1" dirty="0">
                <a:effectLst/>
                <a:latin typeface="Calibri" panose="020F0502020204030204" pitchFamily="34" charset="0"/>
                <a:ea typeface="Calibri" panose="020F0502020204030204" pitchFamily="34" charset="0"/>
              </a:rPr>
              <a:t>”</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4C9CAB1C-1A62-CD46-BF29-A722D624BBA1}"/>
              </a:ext>
            </a:extLst>
          </p:cNvPr>
          <p:cNvSpPr>
            <a:spLocks noGrp="1"/>
          </p:cNvSpPr>
          <p:nvPr>
            <p:ph idx="1"/>
          </p:nvPr>
        </p:nvSpPr>
        <p:spPr/>
        <p:txBody>
          <a:bodyPr>
            <a:normAutofit fontScale="70000" lnSpcReduction="20000"/>
          </a:bodyPr>
          <a:lstStyle/>
          <a:p>
            <a:pPr marL="342900" lvl="0" indent="-342900" algn="just">
              <a:lnSpc>
                <a:spcPct val="150000"/>
              </a:lnSpc>
              <a:buSzPts val="1000"/>
              <a:buFont typeface="Symbol" pitchFamily="2" charset="2"/>
              <a:buChar char=""/>
              <a:tabLst>
                <a:tab pos="457200" algn="l"/>
              </a:tabLst>
            </a:pPr>
            <a:r>
              <a:rPr lang="pt-BR" sz="1800" b="1" dirty="0">
                <a:solidFill>
                  <a:srgbClr val="FF0000"/>
                </a:solidFill>
                <a:effectLst/>
                <a:latin typeface="Calibri" panose="020F0502020204030204" pitchFamily="34" charset="0"/>
                <a:ea typeface="Calibri" panose="020F0502020204030204" pitchFamily="34" charset="0"/>
              </a:rPr>
              <a:t>Assim, antes que ribossomos se comportassem como uma máquina de Turing (o protótipo teórico de todo computador digital) para produzir proteínas, por meio da “leitura” de uma fita de RNA mensageiro, criado por moléculas de DNA, membranas celulares analógicas tiveram que existir para permitir que pequenas vesículas se formassem, sequestrando em seu interior o material necessário para sustentar as primeiras formas de vida terráquea.</a:t>
            </a: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FF0000"/>
                </a:solidFill>
                <a:effectLst/>
                <a:latin typeface="Calibri" panose="020F0502020204030204" pitchFamily="34" charset="0"/>
                <a:ea typeface="Calibri" panose="020F0502020204030204" pitchFamily="34" charset="0"/>
              </a:rPr>
              <a:t>No caso dos seres vivos, portanto, o melhor título para descrever esse início seria </a:t>
            </a:r>
            <a:r>
              <a:rPr lang="pt-BR" sz="1800" b="1" dirty="0">
                <a:solidFill>
                  <a:srgbClr val="00B050"/>
                </a:solidFill>
                <a:effectLst/>
                <a:latin typeface="Calibri" panose="020F0502020204030204" pitchFamily="34" charset="0"/>
                <a:ea typeface="Calibri" panose="020F0502020204030204" pitchFamily="34" charset="0"/>
              </a:rPr>
              <a:t>“</a:t>
            </a:r>
            <a:r>
              <a:rPr lang="pt-BR" sz="1800" b="1" dirty="0" err="1">
                <a:solidFill>
                  <a:srgbClr val="00B050"/>
                </a:solidFill>
                <a:effectLst/>
                <a:latin typeface="Calibri" panose="020F0502020204030204" pitchFamily="34" charset="0"/>
                <a:ea typeface="Calibri" panose="020F0502020204030204" pitchFamily="34" charset="0"/>
              </a:rPr>
              <a:t>From</a:t>
            </a:r>
            <a:r>
              <a:rPr lang="pt-BR" sz="1800" b="1" dirty="0">
                <a:solidFill>
                  <a:srgbClr val="00B050"/>
                </a:solidFill>
                <a:effectLst/>
                <a:latin typeface="Calibri" panose="020F0502020204030204" pitchFamily="34" charset="0"/>
                <a:ea typeface="Calibri" panose="020F0502020204030204" pitchFamily="34" charset="0"/>
              </a:rPr>
              <a:t> </a:t>
            </a:r>
            <a:r>
              <a:rPr lang="pt-BR" sz="1800" b="1" dirty="0" err="1">
                <a:solidFill>
                  <a:srgbClr val="00B050"/>
                </a:solidFill>
                <a:effectLst/>
                <a:latin typeface="Calibri" panose="020F0502020204030204" pitchFamily="34" charset="0"/>
                <a:ea typeface="Calibri" panose="020F0502020204030204" pitchFamily="34" charset="0"/>
              </a:rPr>
              <a:t>BEing</a:t>
            </a:r>
            <a:r>
              <a:rPr lang="pt-BR" sz="1800" b="1" dirty="0">
                <a:solidFill>
                  <a:srgbClr val="00B050"/>
                </a:solidFill>
                <a:effectLst/>
                <a:latin typeface="Calibri" panose="020F0502020204030204" pitchFamily="34" charset="0"/>
                <a:ea typeface="Calibri" panose="020F0502020204030204" pitchFamily="34" charset="0"/>
              </a:rPr>
              <a:t> </a:t>
            </a:r>
            <a:r>
              <a:rPr lang="pt-BR" sz="1800" b="1" dirty="0" err="1">
                <a:solidFill>
                  <a:srgbClr val="00B050"/>
                </a:solidFill>
                <a:effectLst/>
                <a:latin typeface="Calibri" panose="020F0502020204030204" pitchFamily="34" charset="0"/>
                <a:ea typeface="Calibri" panose="020F0502020204030204" pitchFamily="34" charset="0"/>
              </a:rPr>
              <a:t>to</a:t>
            </a:r>
            <a:r>
              <a:rPr lang="pt-BR" sz="1800" b="1" dirty="0">
                <a:solidFill>
                  <a:srgbClr val="00B050"/>
                </a:solidFill>
                <a:effectLst/>
                <a:latin typeface="Calibri" panose="020F0502020204030204" pitchFamily="34" charset="0"/>
                <a:ea typeface="Calibri" panose="020F0502020204030204" pitchFamily="34" charset="0"/>
              </a:rPr>
              <a:t> </a:t>
            </a:r>
            <a:r>
              <a:rPr lang="pt-BR" sz="1800" b="1" dirty="0" err="1">
                <a:solidFill>
                  <a:srgbClr val="00B050"/>
                </a:solidFill>
                <a:effectLst/>
                <a:latin typeface="Calibri" panose="020F0502020204030204" pitchFamily="34" charset="0"/>
                <a:ea typeface="Calibri" panose="020F0502020204030204" pitchFamily="34" charset="0"/>
              </a:rPr>
              <a:t>BITing</a:t>
            </a:r>
            <a:r>
              <a:rPr lang="pt-BR" sz="1800" b="1" dirty="0">
                <a:solidFill>
                  <a:srgbClr val="00B050"/>
                </a:solidFill>
                <a:effectLst/>
                <a:latin typeface="Calibri" panose="020F0502020204030204" pitchFamily="34" charset="0"/>
                <a:ea typeface="Calibri" panose="020F0502020204030204" pitchFamily="34" charset="0"/>
              </a:rPr>
              <a:t>”, </a:t>
            </a:r>
            <a:r>
              <a:rPr lang="pt-BR" sz="1800" b="1" dirty="0">
                <a:solidFill>
                  <a:srgbClr val="FF0000"/>
                </a:solidFill>
                <a:effectLst/>
                <a:latin typeface="Calibri" panose="020F0502020204030204" pitchFamily="34" charset="0"/>
                <a:ea typeface="Calibri" panose="020F0502020204030204" pitchFamily="34" charset="0"/>
              </a:rPr>
              <a:t>ilustrando que os primeiros organismos precisaram existir antes – do ponto de vista orgânico – e, somente então, depois de acumular alguma </a:t>
            </a:r>
            <a:r>
              <a:rPr lang="pt-BR" sz="1800" b="1" dirty="0" err="1">
                <a:solidFill>
                  <a:srgbClr val="FF0000"/>
                </a:solidFill>
                <a:effectLst/>
                <a:latin typeface="Calibri" panose="020F0502020204030204" pitchFamily="34" charset="0"/>
                <a:ea typeface="Calibri" panose="020F0502020204030204" pitchFamily="34" charset="0"/>
              </a:rPr>
              <a:t>G-info</a:t>
            </a:r>
            <a:r>
              <a:rPr lang="pt-BR" sz="1800" b="1" dirty="0">
                <a:solidFill>
                  <a:srgbClr val="FF0000"/>
                </a:solidFill>
                <a:effectLst/>
                <a:latin typeface="Calibri" panose="020F0502020204030204" pitchFamily="34" charset="0"/>
                <a:ea typeface="Calibri" panose="020F0502020204030204" pitchFamily="34" charset="0"/>
              </a:rPr>
              <a:t> essencial, eles adquiriram a capacidade de transmitir bits de informação para se replicarem.</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Talvez, com estas bases neurofisiológicas possamos considerar que a necessidade de ser e continuar a ser seja uma perspectiva empírica </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NECESSIDAD DE SER E CONTINUAR A SER CORRESPONDE, POIS, A UM PRINCÍPIO DE TODO SER VIVO</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NO CASO DO SER HUMANO, ELE TAMBÉM É CONDICIONADO OU DETERMINADO A ESTE MODO DE SER DADO QUE É ESTE MODO QUE GARANTE O SER. NO ENTANTO, NO CASO DO SER HUMANO, ESTA EXPERIÊNCIA DE SER É EXPANDIDA PARA OUTROS MODOS DE SER-NO-MUNDO-COM-O-OUTRO: SOU, SOU-COM, COM-DIFERENTE-DE, SOU-PREDICÁVEL, SOU-FINITO. MODOS QUE ENVOLVEM E COLOCAM EM ANDAMENTOS OUTROS ATRIBUTOS OU CAPACIDADES PROPRIAMENTE HUMANAS</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F9BADAC-BA83-C546-ABE2-29A2448F04D6}"/>
              </a:ext>
            </a:extLst>
          </p:cNvPr>
          <p:cNvSpPr>
            <a:spLocks noGrp="1"/>
          </p:cNvSpPr>
          <p:nvPr>
            <p:ph type="sldNum" sz="quarter" idx="12"/>
          </p:nvPr>
        </p:nvSpPr>
        <p:spPr/>
        <p:txBody>
          <a:bodyPr/>
          <a:lstStyle/>
          <a:p>
            <a:fld id="{5EFC517F-599F-A147-AEF0-A48492F2B519}" type="slidenum">
              <a:rPr lang="pt-BR" smtClean="0"/>
              <a:t>102</a:t>
            </a:fld>
            <a:endParaRPr lang="pt-BR"/>
          </a:p>
        </p:txBody>
      </p:sp>
    </p:spTree>
    <p:extLst>
      <p:ext uri="{BB962C8B-B14F-4D97-AF65-F5344CB8AC3E}">
        <p14:creationId xmlns:p14="http://schemas.microsoft.com/office/powerpoint/2010/main" val="17894009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6B50F-5926-374B-BC5F-A1FCEB95E94B}"/>
              </a:ext>
            </a:extLst>
          </p:cNvPr>
          <p:cNvSpPr>
            <a:spLocks noGrp="1"/>
          </p:cNvSpPr>
          <p:nvPr>
            <p:ph type="title"/>
          </p:nvPr>
        </p:nvSpPr>
        <p:spPr/>
        <p:txBody>
          <a:bodyPr/>
          <a:lstStyle/>
          <a:p>
            <a:pPr algn="ctr"/>
            <a:r>
              <a:rPr lang="pt-BR" sz="4400" b="1" dirty="0">
                <a:effectLst/>
                <a:latin typeface="Calibri" panose="020F0502020204030204" pitchFamily="34" charset="0"/>
                <a:ea typeface="Calibri" panose="020F0502020204030204" pitchFamily="34" charset="0"/>
              </a:rPr>
              <a:t>De </a:t>
            </a:r>
            <a:r>
              <a:rPr lang="pt-BR" sz="4400" b="1" dirty="0" err="1">
                <a:effectLst/>
                <a:latin typeface="Calibri" panose="020F0502020204030204" pitchFamily="34" charset="0"/>
                <a:ea typeface="Calibri" panose="020F0502020204030204" pitchFamily="34" charset="0"/>
              </a:rPr>
              <a:t>Ginfo</a:t>
            </a:r>
            <a:r>
              <a:rPr lang="pt-BR" sz="4400" b="1" dirty="0">
                <a:effectLst/>
                <a:latin typeface="Calibri" panose="020F0502020204030204" pitchFamily="34" charset="0"/>
                <a:ea typeface="Calibri" panose="020F0502020204030204" pitchFamily="34" charset="0"/>
              </a:rPr>
              <a:t> para </a:t>
            </a:r>
            <a:r>
              <a:rPr lang="pt-BR" sz="4400" b="1" dirty="0" err="1">
                <a:effectLst/>
                <a:latin typeface="Calibri" panose="020F0502020204030204" pitchFamily="34" charset="0"/>
                <a:ea typeface="Calibri" panose="020F0502020204030204" pitchFamily="34" charset="0"/>
              </a:rPr>
              <a:t>Sinfo</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A7034459-8101-7B49-905D-4CE96313CAF4}"/>
              </a:ext>
            </a:extLst>
          </p:cNvPr>
          <p:cNvSpPr>
            <a:spLocks noGrp="1"/>
          </p:cNvSpPr>
          <p:nvPr>
            <p:ph idx="1"/>
          </p:nvPr>
        </p:nvSpPr>
        <p:spPr/>
        <p:txBody>
          <a:bodyPr/>
          <a:lstStyle/>
          <a:p>
            <a:pPr marL="342900" lvl="0" indent="-342900" algn="just">
              <a:lnSpc>
                <a:spcPct val="150000"/>
              </a:lnSpc>
              <a:buSzPts val="1000"/>
              <a:buFont typeface="Symbol" pitchFamily="2" charset="2"/>
              <a:buChar char=""/>
              <a:tabLst>
                <a:tab pos="457200" algn="l"/>
              </a:tabLst>
            </a:pPr>
            <a:r>
              <a:rPr lang="pt-BR" sz="1700" dirty="0">
                <a:solidFill>
                  <a:srgbClr val="000000"/>
                </a:solidFill>
                <a:effectLst/>
                <a:latin typeface="Calibri" panose="020F0502020204030204" pitchFamily="34" charset="0"/>
                <a:ea typeface="Calibri" panose="020F0502020204030204" pitchFamily="34" charset="0"/>
              </a:rPr>
              <a:t>Uma vez que as “moléculas de informação”, o DNA e o RNA, passaram a transmitir informação genética para hospedeiros ou descendentes, elas se transformaram nos programadores por excelência da estrutura tridimensional inicial que define os organismos. </a:t>
            </a:r>
          </a:p>
          <a:p>
            <a:pPr marL="1143000" lvl="2" indent="-228600" algn="just">
              <a:lnSpc>
                <a:spcPct val="150000"/>
              </a:lnSpc>
              <a:buSzPts val="1000"/>
              <a:buFont typeface="Wingdings" pitchFamily="2" charset="2"/>
              <a:buChar char=""/>
              <a:tabLst>
                <a:tab pos="1371600" algn="l"/>
              </a:tabLst>
            </a:pPr>
            <a:r>
              <a:rPr lang="pt-BR" sz="1700" dirty="0">
                <a:solidFill>
                  <a:srgbClr val="000000"/>
                </a:solidFill>
                <a:effectLst/>
                <a:latin typeface="Calibri" panose="020F0502020204030204" pitchFamily="34" charset="0"/>
                <a:ea typeface="Calibri" panose="020F0502020204030204" pitchFamily="34" charset="0"/>
              </a:rPr>
              <a:t>Quando um vírus infecta uma célula hospedeira, ele usa o próprio material genético para reprogramar a sua vítima, de forma que ela passe a produzir um grande número de partículas virais.</a:t>
            </a:r>
          </a:p>
          <a:p>
            <a:pPr marL="342900" lvl="0" indent="-342900" algn="just">
              <a:lnSpc>
                <a:spcPct val="150000"/>
              </a:lnSpc>
              <a:buSzPts val="1000"/>
              <a:buFont typeface="Symbol" pitchFamily="2" charset="2"/>
              <a:buChar char=""/>
              <a:tabLst>
                <a:tab pos="457200" algn="l"/>
              </a:tabLst>
            </a:pPr>
            <a:r>
              <a:rPr lang="pt-BR" sz="1700" dirty="0">
                <a:solidFill>
                  <a:srgbClr val="000000"/>
                </a:solidFill>
                <a:effectLst/>
                <a:latin typeface="Calibri" panose="020F0502020204030204" pitchFamily="34" charset="0"/>
                <a:ea typeface="Calibri" panose="020F0502020204030204" pitchFamily="34" charset="0"/>
              </a:rPr>
              <a:t>Da mesma forma, o DNA carrega instruções digitais precisas para a construção de um organismo como uma réplica tridimensional fiel dos seus progenitores. </a:t>
            </a:r>
          </a:p>
          <a:p>
            <a:pPr marL="342900" lvl="0" indent="-342900" algn="just">
              <a:lnSpc>
                <a:spcPct val="150000"/>
              </a:lnSpc>
              <a:spcAft>
                <a:spcPts val="210"/>
              </a:spcAft>
              <a:buSzPts val="1000"/>
              <a:buFont typeface="Symbol" pitchFamily="2" charset="2"/>
              <a:buChar char=""/>
              <a:tabLst>
                <a:tab pos="457200" algn="l"/>
              </a:tabLst>
            </a:pPr>
            <a:r>
              <a:rPr lang="pt-BR" sz="1700" b="1" dirty="0">
                <a:solidFill>
                  <a:srgbClr val="FF0000"/>
                </a:solidFill>
                <a:effectLst/>
                <a:latin typeface="Calibri" panose="020F0502020204030204" pitchFamily="34" charset="0"/>
                <a:ea typeface="Calibri" panose="020F0502020204030204" pitchFamily="34" charset="0"/>
              </a:rPr>
              <a:t>Usando uma analogia moderna, o DNA e o RNA podem ser vistos como transmissores das instruções de programação – na forma de </a:t>
            </a:r>
            <a:r>
              <a:rPr lang="pt-BR" sz="1700" b="1" dirty="0" err="1">
                <a:solidFill>
                  <a:srgbClr val="FF0000"/>
                </a:solidFill>
                <a:effectLst/>
                <a:latin typeface="Calibri" panose="020F0502020204030204" pitchFamily="34" charset="0"/>
                <a:ea typeface="Calibri" panose="020F0502020204030204" pitchFamily="34" charset="0"/>
              </a:rPr>
              <a:t>S-info</a:t>
            </a:r>
            <a:r>
              <a:rPr lang="pt-BR" sz="1700" b="1" dirty="0">
                <a:solidFill>
                  <a:srgbClr val="FF0000"/>
                </a:solidFill>
                <a:effectLst/>
                <a:latin typeface="Calibri" panose="020F0502020204030204" pitchFamily="34" charset="0"/>
                <a:ea typeface="Calibri" panose="020F0502020204030204" pitchFamily="34" charset="0"/>
              </a:rPr>
              <a:t> – que permitem a impressão tridimensional de computadores orgânicos.</a:t>
            </a:r>
            <a:endParaRPr lang="pt-BR" sz="17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6AB81AB-AF05-994A-8220-0578AA8A2F5F}"/>
              </a:ext>
            </a:extLst>
          </p:cNvPr>
          <p:cNvSpPr>
            <a:spLocks noGrp="1"/>
          </p:cNvSpPr>
          <p:nvPr>
            <p:ph type="sldNum" sz="quarter" idx="12"/>
          </p:nvPr>
        </p:nvSpPr>
        <p:spPr/>
        <p:txBody>
          <a:bodyPr/>
          <a:lstStyle/>
          <a:p>
            <a:fld id="{5EFC517F-599F-A147-AEF0-A48492F2B519}" type="slidenum">
              <a:rPr lang="pt-BR" smtClean="0"/>
              <a:t>103</a:t>
            </a:fld>
            <a:endParaRPr lang="pt-BR"/>
          </a:p>
        </p:txBody>
      </p:sp>
    </p:spTree>
    <p:extLst>
      <p:ext uri="{BB962C8B-B14F-4D97-AF65-F5344CB8AC3E}">
        <p14:creationId xmlns:p14="http://schemas.microsoft.com/office/powerpoint/2010/main" val="478475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506F3-251F-BA41-898A-8DFBE5BC17C6}"/>
              </a:ext>
            </a:extLst>
          </p:cNvPr>
          <p:cNvSpPr>
            <a:spLocks noGrp="1"/>
          </p:cNvSpPr>
          <p:nvPr>
            <p:ph type="title"/>
          </p:nvPr>
        </p:nvSpPr>
        <p:spPr/>
        <p:txBody>
          <a:bodyPr>
            <a:normAutofit/>
          </a:bodyPr>
          <a:lstStyle/>
          <a:p>
            <a:pPr algn="ctr"/>
            <a:r>
              <a:rPr lang="pt-BR" sz="3200" b="1" dirty="0">
                <a:solidFill>
                  <a:srgbClr val="00B050"/>
                </a:solidFill>
                <a:effectLst/>
                <a:latin typeface="Calibri" panose="020F0502020204030204" pitchFamily="34" charset="0"/>
                <a:ea typeface="Calibri" panose="020F0502020204030204" pitchFamily="34" charset="0"/>
              </a:rPr>
              <a:t>O cérebro </a:t>
            </a:r>
            <a:br>
              <a:rPr lang="pt-BR" sz="3200" b="1" dirty="0">
                <a:solidFill>
                  <a:srgbClr val="00B050"/>
                </a:solidFill>
                <a:effectLst/>
                <a:latin typeface="Calibri" panose="020F0502020204030204" pitchFamily="34" charset="0"/>
                <a:ea typeface="Calibri" panose="020F0502020204030204" pitchFamily="34" charset="0"/>
              </a:rPr>
            </a:br>
            <a:r>
              <a:rPr lang="pt-BR" sz="3200" b="1" dirty="0">
                <a:solidFill>
                  <a:srgbClr val="00B050"/>
                </a:solidFill>
                <a:effectLst/>
                <a:latin typeface="Calibri" panose="020F0502020204030204" pitchFamily="34" charset="0"/>
                <a:ea typeface="Calibri" panose="020F0502020204030204" pitchFamily="34" charset="0"/>
              </a:rPr>
              <a:t>como processador de </a:t>
            </a:r>
            <a:r>
              <a:rPr lang="pt-BR" sz="3200" b="1" dirty="0" err="1">
                <a:solidFill>
                  <a:srgbClr val="00B050"/>
                </a:solidFill>
                <a:effectLst/>
                <a:latin typeface="Calibri" panose="020F0502020204030204" pitchFamily="34" charset="0"/>
                <a:ea typeface="Calibri" panose="020F0502020204030204" pitchFamily="34" charset="0"/>
              </a:rPr>
              <a:t>Ginfo</a:t>
            </a:r>
            <a:r>
              <a:rPr lang="pt-BR" sz="3200" b="1" dirty="0">
                <a:solidFill>
                  <a:srgbClr val="00B050"/>
                </a:solidFill>
                <a:effectLst/>
                <a:latin typeface="Calibri" panose="020F0502020204030204" pitchFamily="34" charset="0"/>
                <a:ea typeface="Calibri" panose="020F0502020204030204" pitchFamily="34" charset="0"/>
              </a:rPr>
              <a:t> usando </a:t>
            </a:r>
            <a:r>
              <a:rPr lang="pt-BR" sz="3200" b="1" dirty="0" err="1">
                <a:solidFill>
                  <a:srgbClr val="00B050"/>
                </a:solidFill>
                <a:effectLst/>
                <a:latin typeface="Calibri" panose="020F0502020204030204" pitchFamily="34" charset="0"/>
                <a:ea typeface="Calibri" panose="020F0502020204030204" pitchFamily="34" charset="0"/>
              </a:rPr>
              <a:t>Sinfo</a:t>
            </a:r>
            <a:endParaRPr lang="pt-BR" sz="3200" dirty="0"/>
          </a:p>
        </p:txBody>
      </p:sp>
      <p:sp>
        <p:nvSpPr>
          <p:cNvPr id="3" name="Espaço Reservado para Conteúdo 2">
            <a:extLst>
              <a:ext uri="{FF2B5EF4-FFF2-40B4-BE49-F238E27FC236}">
                <a16:creationId xmlns:a16="http://schemas.microsoft.com/office/drawing/2014/main" id="{BADBE903-4EA6-C240-8DEE-CE3A9BD17AF7}"/>
              </a:ext>
            </a:extLst>
          </p:cNvPr>
          <p:cNvSpPr>
            <a:spLocks noGrp="1"/>
          </p:cNvSpPr>
          <p:nvPr>
            <p:ph idx="1"/>
          </p:nvPr>
        </p:nvSpPr>
        <p:spPr/>
        <p:txBody>
          <a:bodyPr>
            <a:normAutofit fontScale="92500" lnSpcReduction="20000"/>
          </a:bodyPr>
          <a:lstStyle/>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Quando organismos mais complexos surgiram, um processo significativo de programação se fez necessário para que essas formas de vida sobrevivessem. </a:t>
            </a:r>
          </a:p>
          <a:p>
            <a:pPr marL="342900" lvl="0" indent="-342900" algn="just">
              <a:lnSpc>
                <a:spcPct val="150000"/>
              </a:lnSpc>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Ao promover o acúmulo de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e a decorrente elevação da complexidade biológica, o processo evolutivo eventualmente deu origem a cérebros: órgãos que podem estocar informação e aprender com as suas interações contínuas com o meio exterior. </a:t>
            </a:r>
            <a:endParaRPr lang="pt-BR" sz="1800" dirty="0">
              <a:effectLst/>
              <a:latin typeface="Calibri" panose="020F0502020204030204" pitchFamily="34" charset="0"/>
              <a:ea typeface="Calibri" panose="020F0502020204030204" pitchFamily="34" charset="0"/>
            </a:endParaRPr>
          </a:p>
          <a:p>
            <a:pPr marL="342900" lvl="0" indent="-342900" algn="just">
              <a:lnSpc>
                <a:spcPct val="150000"/>
              </a:lnSpc>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Em uma das encruzilhadas desse processo evolucionário, os cérebros de primata surgiram. </a:t>
            </a:r>
            <a:endParaRPr lang="pt-BR" sz="18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E, desde então, para cada ser humano, depois que a configuração tridimensional do seu cérebro é “impressa” em matéria orgânica pelas instruções contidas em seu genoma, os movimentos do seu corpo, suas interações sociais, linguagem, contato com a cultura humana e, eventualmente, tecnologias criadas por outros homens assumiram o papel de continuar a programar o mais celebrado e sofisticado de todos os computadores orgânicos, o Verdadeiro Criador de Tudo.</a:t>
            </a:r>
            <a:endParaRPr lang="pt-BR" sz="1800"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22219AE-6FBA-944A-8BDF-42113A8E91F4}"/>
              </a:ext>
            </a:extLst>
          </p:cNvPr>
          <p:cNvSpPr>
            <a:spLocks noGrp="1"/>
          </p:cNvSpPr>
          <p:nvPr>
            <p:ph type="sldNum" sz="quarter" idx="12"/>
          </p:nvPr>
        </p:nvSpPr>
        <p:spPr/>
        <p:txBody>
          <a:bodyPr/>
          <a:lstStyle/>
          <a:p>
            <a:fld id="{5EFC517F-599F-A147-AEF0-A48492F2B519}" type="slidenum">
              <a:rPr lang="pt-BR" smtClean="0"/>
              <a:t>104</a:t>
            </a:fld>
            <a:endParaRPr lang="pt-BR"/>
          </a:p>
        </p:txBody>
      </p:sp>
    </p:spTree>
    <p:extLst>
      <p:ext uri="{BB962C8B-B14F-4D97-AF65-F5344CB8AC3E}">
        <p14:creationId xmlns:p14="http://schemas.microsoft.com/office/powerpoint/2010/main" val="4216077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A4FB6-0612-664A-921B-288C1F9F11B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729A1C5-31A8-194B-9731-C93CE9D5BED8}"/>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1441532A-1038-8645-88F8-E32996C8C574}"/>
              </a:ext>
            </a:extLst>
          </p:cNvPr>
          <p:cNvSpPr>
            <a:spLocks noGrp="1"/>
          </p:cNvSpPr>
          <p:nvPr>
            <p:ph type="sldNum" sz="quarter" idx="12"/>
          </p:nvPr>
        </p:nvSpPr>
        <p:spPr/>
        <p:txBody>
          <a:bodyPr/>
          <a:lstStyle/>
          <a:p>
            <a:fld id="{5EFC517F-599F-A147-AEF0-A48492F2B519}" type="slidenum">
              <a:rPr lang="pt-BR" smtClean="0"/>
              <a:t>105</a:t>
            </a:fld>
            <a:endParaRPr lang="pt-BR"/>
          </a:p>
        </p:txBody>
      </p:sp>
    </p:spTree>
    <p:extLst>
      <p:ext uri="{BB962C8B-B14F-4D97-AF65-F5344CB8AC3E}">
        <p14:creationId xmlns:p14="http://schemas.microsoft.com/office/powerpoint/2010/main" val="4088440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5F350-C23A-AE40-857A-CAFB706192B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3E2EF33-3035-914A-91B6-B72CE9AA428C}"/>
              </a:ext>
            </a:extLst>
          </p:cNvPr>
          <p:cNvSpPr>
            <a:spLocks noGrp="1"/>
          </p:cNvSpPr>
          <p:nvPr>
            <p:ph idx="1"/>
          </p:nvPr>
        </p:nvSpPr>
        <p:spPr/>
        <p:txBody>
          <a:bodyPr>
            <a:normAutofit lnSpcReduction="10000"/>
          </a:bodyPr>
          <a:lstStyle/>
          <a:p>
            <a:pPr algn="just">
              <a:lnSpc>
                <a:spcPct val="150000"/>
              </a:lnSpc>
            </a:pPr>
            <a:r>
              <a:rPr lang="pt-BR" sz="2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Cicurel</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R., &amp; </a:t>
            </a:r>
            <a:r>
              <a:rPr lang="pt-BR" sz="2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Nicolelis</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M. (2015). </a:t>
            </a:r>
          </a:p>
          <a:p>
            <a:pPr lvl="1" algn="just">
              <a:lnSpc>
                <a:spcPct val="150000"/>
              </a:lnSpc>
            </a:pPr>
            <a:r>
              <a:rPr lang="pt-BR" b="1"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CAPÍTULO 6 - O cérebro humano como um sistema físico muito especial: o argumento da informação. </a:t>
            </a:r>
          </a:p>
          <a:p>
            <a:pPr algn="just">
              <a:lnSpc>
                <a:spcPct val="150000"/>
              </a:lnSpc>
            </a:pP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In R. </a:t>
            </a:r>
            <a:r>
              <a:rPr lang="pt-BR" sz="2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Cicurel</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&amp; M. </a:t>
            </a:r>
            <a:r>
              <a:rPr lang="pt-BR" sz="2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Nicolelis</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(Eds.), </a:t>
            </a:r>
            <a:r>
              <a:rPr lang="pt-BR" sz="2800" i="1"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O Cérebro Relativístico. Como ele funciona e por que ele não pode ser simulado por uma máquina de Turing</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Natal, Montreux, Durham, São Paulo: </a:t>
            </a:r>
            <a:r>
              <a:rPr lang="pt-BR" sz="28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Kios</a:t>
            </a:r>
            <a:r>
              <a:rPr lang="pt-BR" sz="28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Press</a:t>
            </a:r>
            <a:endParaRPr lang="pt-BR" dirty="0"/>
          </a:p>
        </p:txBody>
      </p:sp>
      <p:sp>
        <p:nvSpPr>
          <p:cNvPr id="4" name="Espaço Reservado para Número de Slide 3">
            <a:extLst>
              <a:ext uri="{FF2B5EF4-FFF2-40B4-BE49-F238E27FC236}">
                <a16:creationId xmlns:a16="http://schemas.microsoft.com/office/drawing/2014/main" id="{A2C335C6-B1A2-F74B-A19D-DE7DAE76D01C}"/>
              </a:ext>
            </a:extLst>
          </p:cNvPr>
          <p:cNvSpPr>
            <a:spLocks noGrp="1"/>
          </p:cNvSpPr>
          <p:nvPr>
            <p:ph type="sldNum" sz="quarter" idx="12"/>
          </p:nvPr>
        </p:nvSpPr>
        <p:spPr/>
        <p:txBody>
          <a:bodyPr/>
          <a:lstStyle/>
          <a:p>
            <a:fld id="{5EFC517F-599F-A147-AEF0-A48492F2B519}" type="slidenum">
              <a:rPr lang="pt-BR" smtClean="0"/>
              <a:t>106</a:t>
            </a:fld>
            <a:endParaRPr lang="pt-BR"/>
          </a:p>
        </p:txBody>
      </p:sp>
    </p:spTree>
    <p:extLst>
      <p:ext uri="{BB962C8B-B14F-4D97-AF65-F5344CB8AC3E}">
        <p14:creationId xmlns:p14="http://schemas.microsoft.com/office/powerpoint/2010/main" val="13121597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1D305-D90E-A544-A18F-530DCD30C5A4}"/>
              </a:ext>
            </a:extLst>
          </p:cNvPr>
          <p:cNvSpPr>
            <a:spLocks noGrp="1"/>
          </p:cNvSpPr>
          <p:nvPr>
            <p:ph type="title"/>
          </p:nvPr>
        </p:nvSpPr>
        <p:spPr/>
        <p:txBody>
          <a:bodyPr>
            <a:normAutofit fontScale="90000"/>
          </a:bodyPr>
          <a:lstStyle/>
          <a:p>
            <a:pPr algn="ctr"/>
            <a:r>
              <a:rPr lang="pt-BR" sz="3600" b="1" dirty="0">
                <a:latin typeface="Times New Roman" panose="02020603050405020304" pitchFamily="18" charset="0"/>
                <a:cs typeface="Times New Roman" panose="02020603050405020304" pitchFamily="18" charset="0"/>
              </a:rPr>
              <a:t>O PROCESSAMENTO DE INFORMAÇÕES </a:t>
            </a:r>
            <a:br>
              <a:rPr lang="pt-BR" sz="3600" b="1" dirty="0">
                <a:latin typeface="Times New Roman" panose="02020603050405020304" pitchFamily="18" charset="0"/>
                <a:cs typeface="Times New Roman" panose="02020603050405020304" pitchFamily="18" charset="0"/>
              </a:rPr>
            </a:b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DE FORA E DE DENTRO</a:t>
            </a:r>
          </a:p>
        </p:txBody>
      </p:sp>
      <p:sp>
        <p:nvSpPr>
          <p:cNvPr id="3" name="Espaço Reservado para Conteúdo 2">
            <a:extLst>
              <a:ext uri="{FF2B5EF4-FFF2-40B4-BE49-F238E27FC236}">
                <a16:creationId xmlns:a16="http://schemas.microsoft.com/office/drawing/2014/main" id="{1A8E50E1-CA3A-AF41-B30A-0EEEEF42E6CB}"/>
              </a:ext>
            </a:extLst>
          </p:cNvPr>
          <p:cNvSpPr>
            <a:spLocks noGrp="1"/>
          </p:cNvSpPr>
          <p:nvPr>
            <p:ph idx="1"/>
          </p:nvPr>
        </p:nvSpPr>
        <p:spPr/>
        <p:txBody>
          <a:bodyPr>
            <a:normAutofit fontScale="92500"/>
          </a:bodyPr>
          <a:lstStyle/>
          <a:p>
            <a:pPr algn="just">
              <a:lnSpc>
                <a:spcPct val="150000"/>
              </a:lnSpc>
              <a:spcAft>
                <a:spcPts val="210"/>
              </a:spcAft>
            </a:pPr>
            <a:r>
              <a:rPr lang="pt-PT" sz="2000" dirty="0">
                <a:solidFill>
                  <a:srgbClr val="FF0000"/>
                </a:solidFill>
                <a:effectLst/>
                <a:latin typeface="Times New Roman" panose="02020603050405020304" pitchFamily="18" charset="0"/>
                <a:ea typeface="Times New Roman" panose="02020603050405020304" pitchFamily="18" charset="0"/>
              </a:rPr>
              <a:t>Quando estudamos um sistema físico “S”, o nosso trabalho, usualmente, é executado do “lado de fora” de “S”. Nós medimos propriedades e a evolução temporal de “S” ao expor esse sistema a várias situações experimentais. Mas quando estudamos um cérebro humano, nós podemos obter dois diferentes tipos de informação:</a:t>
            </a:r>
          </a:p>
          <a:p>
            <a:pPr lvl="1" algn="just">
              <a:lnSpc>
                <a:spcPct val="150000"/>
              </a:lnSpc>
              <a:spcAft>
                <a:spcPts val="210"/>
              </a:spcAft>
            </a:pPr>
            <a:r>
              <a:rPr lang="pt-PT" sz="2000" dirty="0">
                <a:solidFill>
                  <a:srgbClr val="FF0000"/>
                </a:solidFill>
                <a:effectLst/>
                <a:latin typeface="Times New Roman" panose="02020603050405020304" pitchFamily="18" charset="0"/>
                <a:ea typeface="Times New Roman" panose="02020603050405020304" pitchFamily="18" charset="0"/>
              </a:rPr>
              <a:t>Aquela obtida de fora do cérebro, usando medidas experimentais como as que são obtidas de outro sistema físico (definida aqui como Tipo I, informação</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extrínseca,</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ou</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informação</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de</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err="1">
                <a:solidFill>
                  <a:srgbClr val="FF0000"/>
                </a:solidFill>
                <a:effectLst/>
                <a:latin typeface="Times New Roman" panose="02020603050405020304" pitchFamily="18" charset="0"/>
                <a:ea typeface="Times New Roman" panose="02020603050405020304" pitchFamily="18" charset="0"/>
              </a:rPr>
              <a:t>Shannon</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e</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err="1">
                <a:solidFill>
                  <a:srgbClr val="FF0000"/>
                </a:solidFill>
                <a:effectLst/>
                <a:latin typeface="Times New Roman" panose="02020603050405020304" pitchFamily="18" charset="0"/>
                <a:ea typeface="Times New Roman" panose="02020603050405020304" pitchFamily="18" charset="0"/>
              </a:rPr>
              <a:t>Turing</a:t>
            </a:r>
            <a:r>
              <a:rPr lang="pt-PT" sz="2000" dirty="0">
                <a:solidFill>
                  <a:srgbClr val="FF0000"/>
                </a:solidFill>
                <a:effectLst/>
                <a:latin typeface="Times New Roman" panose="02020603050405020304" pitchFamily="18" charset="0"/>
                <a:ea typeface="Times New Roman" panose="02020603050405020304" pitchFamily="18" charset="0"/>
              </a:rPr>
              <a:t>)</a:t>
            </a:r>
            <a:r>
              <a:rPr lang="pt-PT" sz="2000" spc="-5" dirty="0">
                <a:solidFill>
                  <a:srgbClr val="FF0000"/>
                </a:solidFill>
                <a:effectLst/>
                <a:latin typeface="Times New Roman" panose="02020603050405020304" pitchFamily="18" charset="0"/>
                <a:ea typeface="Times New Roman" panose="02020603050405020304" pitchFamily="18" charset="0"/>
              </a:rPr>
              <a:t> </a:t>
            </a:r>
          </a:p>
          <a:p>
            <a:pPr lvl="1" algn="just">
              <a:lnSpc>
                <a:spcPct val="150000"/>
              </a:lnSpc>
              <a:spcAft>
                <a:spcPts val="210"/>
              </a:spcAft>
            </a:pPr>
            <a:r>
              <a:rPr lang="pt-PT" sz="2000" dirty="0">
                <a:solidFill>
                  <a:srgbClr val="FF0000"/>
                </a:solidFill>
                <a:effectLst/>
                <a:latin typeface="Times New Roman" panose="02020603050405020304" pitchFamily="18" charset="0"/>
                <a:ea typeface="Times New Roman" panose="02020603050405020304" pitchFamily="18" charset="0"/>
              </a:rPr>
              <a:t>e</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aquela</a:t>
            </a:r>
            <a:r>
              <a:rPr lang="pt-PT" sz="2000" spc="-5" dirty="0">
                <a:solidFill>
                  <a:srgbClr val="FF0000"/>
                </a:solidFill>
                <a:effectLst/>
                <a:latin typeface="Times New Roman" panose="02020603050405020304" pitchFamily="18" charset="0"/>
                <a:ea typeface="Times New Roman" panose="02020603050405020304" pitchFamily="18" charset="0"/>
              </a:rPr>
              <a:t> </a:t>
            </a:r>
            <a:r>
              <a:rPr lang="pt-PT" sz="2000" dirty="0">
                <a:solidFill>
                  <a:srgbClr val="FF0000"/>
                </a:solidFill>
                <a:effectLst/>
                <a:latin typeface="Times New Roman" panose="02020603050405020304" pitchFamily="18" charset="0"/>
                <a:ea typeface="Times New Roman" panose="02020603050405020304" pitchFamily="18" charset="0"/>
              </a:rPr>
              <a:t>obtida de “dentro” do cérebro, através do questionamento do sujeito que possui o cérebro sob investigação (chamada aqui como Tipo II, informação intrínseca ou informação de </a:t>
            </a:r>
            <a:r>
              <a:rPr lang="pt-PT" sz="2000" dirty="0" err="1">
                <a:solidFill>
                  <a:srgbClr val="FF0000"/>
                </a:solidFill>
                <a:effectLst/>
                <a:latin typeface="Times New Roman" panose="02020603050405020304" pitchFamily="18" charset="0"/>
                <a:ea typeface="Times New Roman" panose="02020603050405020304" pitchFamily="18" charset="0"/>
              </a:rPr>
              <a:t>Gödel</a:t>
            </a:r>
            <a:r>
              <a:rPr lang="pt-PT" sz="2000" dirty="0">
                <a:solidFill>
                  <a:srgbClr val="FF0000"/>
                </a:solidFill>
                <a:effectLst/>
                <a:latin typeface="Times New Roman" panose="02020603050405020304" pitchFamily="18" charset="0"/>
                <a:ea typeface="Times New Roman" panose="02020603050405020304" pitchFamily="18" charset="0"/>
              </a:rPr>
              <a:t>).</a:t>
            </a:r>
            <a:endParaRPr lang="pt-BR" sz="2000" dirty="0">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4071AC86-92E9-6341-83A6-F8D350903949}"/>
              </a:ext>
            </a:extLst>
          </p:cNvPr>
          <p:cNvSpPr>
            <a:spLocks noGrp="1"/>
          </p:cNvSpPr>
          <p:nvPr>
            <p:ph type="sldNum" sz="quarter" idx="12"/>
          </p:nvPr>
        </p:nvSpPr>
        <p:spPr/>
        <p:txBody>
          <a:bodyPr/>
          <a:lstStyle/>
          <a:p>
            <a:fld id="{5EFC517F-599F-A147-AEF0-A48492F2B519}" type="slidenum">
              <a:rPr lang="pt-BR" smtClean="0"/>
              <a:t>107</a:t>
            </a:fld>
            <a:endParaRPr lang="pt-BR"/>
          </a:p>
        </p:txBody>
      </p:sp>
    </p:spTree>
    <p:extLst>
      <p:ext uri="{BB962C8B-B14F-4D97-AF65-F5344CB8AC3E}">
        <p14:creationId xmlns:p14="http://schemas.microsoft.com/office/powerpoint/2010/main" val="129020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1C446-0357-0B46-92F4-A9D3921010AD}"/>
              </a:ext>
            </a:extLst>
          </p:cNvPr>
          <p:cNvSpPr>
            <a:spLocks noGrp="1"/>
          </p:cNvSpPr>
          <p:nvPr>
            <p:ph type="title"/>
          </p:nvPr>
        </p:nvSpPr>
        <p:spPr/>
        <p:txBody>
          <a:bodyPr>
            <a:normAutofit/>
          </a:bodyPr>
          <a:lstStyle/>
          <a:p>
            <a:pPr algn="ctr"/>
            <a:r>
              <a:rPr lang="pt-BR" sz="3200" b="1" dirty="0"/>
              <a:t>OS TIPOS DE INFORMAÇÃO </a:t>
            </a:r>
          </a:p>
        </p:txBody>
      </p:sp>
      <p:sp>
        <p:nvSpPr>
          <p:cNvPr id="3" name="Espaço Reservado para Conteúdo 2">
            <a:extLst>
              <a:ext uri="{FF2B5EF4-FFF2-40B4-BE49-F238E27FC236}">
                <a16:creationId xmlns:a16="http://schemas.microsoft.com/office/drawing/2014/main" id="{549E80D5-E730-0F40-A311-7D7E7D75884C}"/>
              </a:ext>
            </a:extLst>
          </p:cNvPr>
          <p:cNvSpPr>
            <a:spLocks noGrp="1"/>
          </p:cNvSpPr>
          <p:nvPr>
            <p:ph idx="1"/>
          </p:nvPr>
        </p:nvSpPr>
        <p:spPr/>
        <p:txBody>
          <a:bodyPr>
            <a:normAutofit fontScale="92500" lnSpcReduction="10000"/>
          </a:bodyPr>
          <a:lstStyle/>
          <a:p>
            <a:pPr algn="just">
              <a:lnSpc>
                <a:spcPct val="150000"/>
              </a:lnSpc>
            </a:pPr>
            <a:r>
              <a:rPr lang="pt-PT" sz="2800" b="1" dirty="0">
                <a:effectLst/>
                <a:latin typeface="Times New Roman" panose="02020603050405020304" pitchFamily="18" charset="0"/>
                <a:ea typeface="Times New Roman" panose="02020603050405020304" pitchFamily="18" charset="0"/>
              </a:rPr>
              <a:t>A</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informação</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Tipo</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I</a:t>
            </a:r>
            <a:r>
              <a:rPr lang="pt-PT" sz="2800" b="1" spc="-10" dirty="0">
                <a:effectLst/>
                <a:latin typeface="Times New Roman" panose="02020603050405020304" pitchFamily="18" charset="0"/>
                <a:ea typeface="Times New Roman" panose="02020603050405020304" pitchFamily="18" charset="0"/>
              </a:rPr>
              <a:t> [</a:t>
            </a:r>
            <a:r>
              <a:rPr lang="pt-PT" sz="2800" b="1" spc="-10" dirty="0" err="1">
                <a:effectLst/>
                <a:latin typeface="Times New Roman" panose="02020603050405020304" pitchFamily="18" charset="0"/>
                <a:ea typeface="Times New Roman" panose="02020603050405020304" pitchFamily="18" charset="0"/>
              </a:rPr>
              <a:t>Sinfo</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é</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expressa</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através</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de</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uma</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sintaxe</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rígida</a:t>
            </a:r>
            <a:r>
              <a:rPr lang="pt-PT" sz="2800" b="1" spc="-10" dirty="0">
                <a:effectLst/>
                <a:latin typeface="Times New Roman" panose="02020603050405020304" pitchFamily="18" charset="0"/>
                <a:ea typeface="Times New Roman" panose="02020603050405020304" pitchFamily="18" charset="0"/>
              </a:rPr>
              <a:t> </a:t>
            </a:r>
            <a:r>
              <a:rPr lang="pt-PT" sz="2800" b="1" dirty="0">
                <a:effectLst/>
                <a:latin typeface="Times New Roman" panose="02020603050405020304" pitchFamily="18" charset="0"/>
                <a:ea typeface="Times New Roman" panose="02020603050405020304" pitchFamily="18" charset="0"/>
              </a:rPr>
              <a:t>gerada por bits e bytes. </a:t>
            </a:r>
          </a:p>
          <a:p>
            <a:pPr algn="just">
              <a:lnSpc>
                <a:spcPct val="150000"/>
              </a:lnSpc>
            </a:pPr>
            <a:r>
              <a:rPr lang="pt-PT" sz="2800" b="1" dirty="0">
                <a:effectLst/>
                <a:latin typeface="Times New Roman" panose="02020603050405020304" pitchFamily="18" charset="0"/>
                <a:ea typeface="Times New Roman" panose="02020603050405020304" pitchFamily="18" charset="0"/>
              </a:rPr>
              <a:t>Ao contrário, a informação do Tipo II [</a:t>
            </a:r>
            <a:r>
              <a:rPr lang="pt-PT" sz="2800" b="1" dirty="0" err="1">
                <a:effectLst/>
                <a:latin typeface="Times New Roman" panose="02020603050405020304" pitchFamily="18" charset="0"/>
                <a:ea typeface="Times New Roman" panose="02020603050405020304" pitchFamily="18" charset="0"/>
              </a:rPr>
              <a:t>Ginfo</a:t>
            </a:r>
            <a:r>
              <a:rPr lang="pt-PT" sz="2800" b="1" dirty="0">
                <a:effectLst/>
                <a:latin typeface="Times New Roman" panose="02020603050405020304" pitchFamily="18" charset="0"/>
                <a:ea typeface="Times New Roman" panose="02020603050405020304" pitchFamily="18" charset="0"/>
              </a:rPr>
              <a:t>], como ela é gerada diretamente por um sistema integrado (o cérebro), contém um rico espectro semântico que amplifica o significado e alcance da linguagem do sujeito: a forma pela qual ele/ela comunica os seus próprios pensamentos e </a:t>
            </a:r>
            <a:r>
              <a:rPr lang="pt-PT" sz="2800" b="1" spc="-10" dirty="0">
                <a:effectLst/>
                <a:latin typeface="Times New Roman" panose="02020603050405020304" pitchFamily="18" charset="0"/>
                <a:ea typeface="Times New Roman" panose="02020603050405020304" pitchFamily="18" charset="0"/>
              </a:rPr>
              <a:t>sentimentos.</a:t>
            </a:r>
            <a:endParaRPr lang="pt-BR" sz="28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97CE157-A003-AC41-9E8F-C500F088BAE0}"/>
              </a:ext>
            </a:extLst>
          </p:cNvPr>
          <p:cNvSpPr>
            <a:spLocks noGrp="1"/>
          </p:cNvSpPr>
          <p:nvPr>
            <p:ph type="sldNum" sz="quarter" idx="12"/>
          </p:nvPr>
        </p:nvSpPr>
        <p:spPr/>
        <p:txBody>
          <a:bodyPr/>
          <a:lstStyle/>
          <a:p>
            <a:fld id="{5EFC517F-599F-A147-AEF0-A48492F2B519}" type="slidenum">
              <a:rPr lang="pt-BR" smtClean="0"/>
              <a:t>108</a:t>
            </a:fld>
            <a:endParaRPr lang="pt-BR"/>
          </a:p>
        </p:txBody>
      </p:sp>
    </p:spTree>
    <p:extLst>
      <p:ext uri="{BB962C8B-B14F-4D97-AF65-F5344CB8AC3E}">
        <p14:creationId xmlns:p14="http://schemas.microsoft.com/office/powerpoint/2010/main" val="35441781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C607C-82DC-304B-9B6C-6930867BEDAA}"/>
              </a:ext>
            </a:extLst>
          </p:cNvPr>
          <p:cNvSpPr>
            <a:spLocks noGrp="1"/>
          </p:cNvSpPr>
          <p:nvPr>
            <p:ph type="title"/>
          </p:nvPr>
        </p:nvSpPr>
        <p:spPr/>
        <p:txBody>
          <a:bodyPr>
            <a:normAutofit/>
          </a:bodyPr>
          <a:lstStyle/>
          <a:p>
            <a:pPr algn="ctr"/>
            <a:r>
              <a:rPr lang="pt-PT" sz="3600" b="1" dirty="0">
                <a:solidFill>
                  <a:srgbClr val="00B050"/>
                </a:solidFill>
                <a:effectLst/>
                <a:latin typeface="Times New Roman" panose="02020603050405020304" pitchFamily="18" charset="0"/>
                <a:ea typeface="Times New Roman" panose="02020603050405020304" pitchFamily="18" charset="0"/>
              </a:rPr>
              <a:t>EXPERIMENTO EXPLICATIVO:</a:t>
            </a:r>
            <a:br>
              <a:rPr lang="pt-PT" sz="3600" b="1" dirty="0">
                <a:solidFill>
                  <a:srgbClr val="00B050"/>
                </a:solidFill>
                <a:effectLst/>
                <a:latin typeface="Times New Roman" panose="02020603050405020304" pitchFamily="18" charset="0"/>
                <a:ea typeface="Times New Roman" panose="02020603050405020304" pitchFamily="18" charset="0"/>
              </a:rPr>
            </a:br>
            <a:r>
              <a:rPr lang="pt-PT" sz="3600" b="1" dirty="0">
                <a:solidFill>
                  <a:srgbClr val="00B050"/>
                </a:solidFill>
                <a:effectLst/>
                <a:latin typeface="Times New Roman" panose="02020603050405020304" pitchFamily="18" charset="0"/>
                <a:ea typeface="Times New Roman" panose="02020603050405020304" pitchFamily="18" charset="0"/>
              </a:rPr>
              <a:t> FOTOS DESAGRADÁVEIS</a:t>
            </a:r>
            <a:endParaRPr lang="pt-BR" dirty="0"/>
          </a:p>
        </p:txBody>
      </p:sp>
      <p:sp>
        <p:nvSpPr>
          <p:cNvPr id="3" name="Espaço Reservado para Conteúdo 2">
            <a:extLst>
              <a:ext uri="{FF2B5EF4-FFF2-40B4-BE49-F238E27FC236}">
                <a16:creationId xmlns:a16="http://schemas.microsoft.com/office/drawing/2014/main" id="{F1180625-6FDA-5E44-A15B-2C75605611C2}"/>
              </a:ext>
            </a:extLst>
          </p:cNvPr>
          <p:cNvSpPr>
            <a:spLocks noGrp="1"/>
          </p:cNvSpPr>
          <p:nvPr>
            <p:ph idx="1"/>
          </p:nvPr>
        </p:nvSpPr>
        <p:spPr/>
        <p:txBody>
          <a:bodyPr>
            <a:normAutofit fontScale="85000" lnSpcReduction="10000"/>
          </a:bodyPr>
          <a:lstStyle/>
          <a:p>
            <a:pPr marL="342900" marR="74930" lvl="0" indent="-342900" algn="just">
              <a:lnSpc>
                <a:spcPct val="150000"/>
              </a:lnSpc>
              <a:spcAft>
                <a:spcPts val="0"/>
              </a:spcAft>
              <a:buSzPts val="1000"/>
              <a:buFont typeface="Symbol" pitchFamily="2" charset="2"/>
              <a:buChar char=""/>
              <a:tabLst>
                <a:tab pos="457200" algn="l"/>
              </a:tabLst>
            </a:pPr>
            <a:r>
              <a:rPr lang="pt-PT" sz="2000" b="1" dirty="0">
                <a:solidFill>
                  <a:srgbClr val="FF0000"/>
                </a:solidFill>
                <a:effectLst/>
                <a:latin typeface="Times New Roman" panose="02020603050405020304" pitchFamily="18" charset="0"/>
                <a:ea typeface="Times New Roman" panose="02020603050405020304" pitchFamily="18" charset="0"/>
              </a:rPr>
              <a:t>Essa diferença entre os dois tipos de informação pode ser ilustrada por um experimento teórico simples. </a:t>
            </a:r>
            <a:endParaRPr lang="pt-BR" sz="20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mj-lt"/>
              <a:buAutoNum type="alphaLcParenR"/>
            </a:pPr>
            <a:r>
              <a:rPr lang="pt-PT" sz="2000" b="1" dirty="0">
                <a:solidFill>
                  <a:srgbClr val="FF0000"/>
                </a:solidFill>
                <a:effectLst/>
                <a:latin typeface="Times New Roman" panose="02020603050405020304" pitchFamily="18" charset="0"/>
                <a:ea typeface="Times New Roman" panose="02020603050405020304" pitchFamily="18" charset="0"/>
              </a:rPr>
              <a:t>Na tentativa de descobrir o que se passa quando um paciente observa fotografias contendo imagens desagradáveis, um neurocientista pode medir algum tipo de atividade elétrica cerebral (por exemplo, o EEG) do sujeito sob observação para obter (do lado de fora) informação do Tipo I ou </a:t>
            </a:r>
            <a:r>
              <a:rPr lang="pt-PT" sz="2000" b="1" dirty="0" err="1">
                <a:solidFill>
                  <a:srgbClr val="FF0000"/>
                </a:solidFill>
                <a:effectLst/>
                <a:latin typeface="Times New Roman" panose="02020603050405020304" pitchFamily="18" charset="0"/>
                <a:ea typeface="Times New Roman" panose="02020603050405020304" pitchFamily="18" charset="0"/>
              </a:rPr>
              <a:t>Shannon-Turing</a:t>
            </a:r>
            <a:r>
              <a:rPr lang="pt-PT" sz="2000" b="1" dirty="0">
                <a:solidFill>
                  <a:srgbClr val="FF0000"/>
                </a:solidFill>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mj-lt"/>
              <a:buAutoNum type="alphaLcParenR"/>
            </a:pPr>
            <a:r>
              <a:rPr lang="pt-PT" sz="2000" b="1" dirty="0">
                <a:solidFill>
                  <a:srgbClr val="FF0000"/>
                </a:solidFill>
                <a:effectLst/>
                <a:latin typeface="Times New Roman" panose="02020603050405020304" pitchFamily="18" charset="0"/>
                <a:ea typeface="Times New Roman" panose="02020603050405020304" pitchFamily="18" charset="0"/>
              </a:rPr>
              <a:t>Por outro lado, o mesmo experimentador pode simplesmente pedir ao sujeito exposto às fotos</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que</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ele/ela</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expresse</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os</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seus</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sentimentos</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para</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obter</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informação</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Tipo</a:t>
            </a:r>
            <a:r>
              <a:rPr lang="pt-PT" sz="2000" b="1" spc="-1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II (de dentro do cérebro) ou informação </a:t>
            </a:r>
            <a:r>
              <a:rPr lang="pt-PT" sz="2000" b="1" dirty="0" err="1">
                <a:solidFill>
                  <a:srgbClr val="FF0000"/>
                </a:solidFill>
                <a:effectLst/>
                <a:latin typeface="Times New Roman" panose="02020603050405020304" pitchFamily="18" charset="0"/>
                <a:ea typeface="Times New Roman" panose="02020603050405020304" pitchFamily="18" charset="0"/>
              </a:rPr>
              <a:t>Gödeliana</a:t>
            </a:r>
            <a:r>
              <a:rPr lang="pt-PT" sz="2000" b="1" u="none" strike="noStrike" dirty="0">
                <a:solidFill>
                  <a:srgbClr val="FF0000"/>
                </a:solidFill>
                <a:effectLst/>
                <a:latin typeface="Times New Roman" panose="02020603050405020304" pitchFamily="18" charset="0"/>
                <a:ea typeface="Times New Roman" panose="02020603050405020304" pitchFamily="18" charset="0"/>
                <a:hlinkClick r:id="rId2"/>
              </a:rPr>
              <a:t>[</a:t>
            </a:r>
            <a:r>
              <a:rPr lang="pt-PT" sz="2000" b="1" u="heavy" dirty="0">
                <a:solidFill>
                  <a:srgbClr val="FF0000"/>
                </a:solidFill>
                <a:effectLst/>
                <a:uFill>
                  <a:solidFill>
                    <a:srgbClr val="0000ED"/>
                  </a:solidFill>
                </a:uFill>
                <a:latin typeface="Times New Roman" panose="02020603050405020304" pitchFamily="18" charset="0"/>
                <a:ea typeface="Times New Roman" panose="02020603050405020304" pitchFamily="18" charset="0"/>
                <a:hlinkClick r:id="rId2"/>
              </a:rPr>
              <a:t>26</a:t>
            </a:r>
            <a:r>
              <a:rPr lang="pt-PT" sz="2000" b="1" u="none" strike="noStrike" dirty="0">
                <a:solidFill>
                  <a:srgbClr val="FF0000"/>
                </a:solidFill>
                <a:effectLst/>
                <a:latin typeface="Times New Roman" panose="02020603050405020304" pitchFamily="18" charset="0"/>
                <a:ea typeface="Times New Roman" panose="02020603050405020304" pitchFamily="18" charset="0"/>
                <a:hlinkClick r:id="rId2"/>
              </a:rPr>
              <a:t>]</a:t>
            </a:r>
            <a:r>
              <a:rPr lang="pt-PT" sz="2000" b="1" dirty="0">
                <a:solidFill>
                  <a:srgbClr val="FF0000"/>
                </a:solidFill>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mj-lt"/>
              <a:buAutoNum type="alphaLcParenR"/>
            </a:pPr>
            <a:r>
              <a:rPr lang="pt-PT" sz="2000" b="1" dirty="0">
                <a:solidFill>
                  <a:srgbClr val="FF0000"/>
                </a:solidFill>
                <a:effectLst/>
                <a:latin typeface="Times New Roman" panose="02020603050405020304" pitchFamily="18" charset="0"/>
                <a:ea typeface="Times New Roman" panose="02020603050405020304" pitchFamily="18" charset="0"/>
              </a:rPr>
              <a:t>Uma vez que os dois conjuntos de dados tenham sido coletados, o neurocientista tentará correlacionar as suas medidas de EEG com o que o paciente disse.</a:t>
            </a:r>
            <a:endParaRPr lang="pt-BR" sz="20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370FFB5D-873B-3246-9719-63B7556ABDB5}"/>
              </a:ext>
            </a:extLst>
          </p:cNvPr>
          <p:cNvSpPr>
            <a:spLocks noGrp="1"/>
          </p:cNvSpPr>
          <p:nvPr>
            <p:ph type="sldNum" sz="quarter" idx="12"/>
          </p:nvPr>
        </p:nvSpPr>
        <p:spPr/>
        <p:txBody>
          <a:bodyPr/>
          <a:lstStyle/>
          <a:p>
            <a:fld id="{5EFC517F-599F-A147-AEF0-A48492F2B519}" type="slidenum">
              <a:rPr lang="pt-BR" smtClean="0"/>
              <a:t>109</a:t>
            </a:fld>
            <a:endParaRPr lang="pt-BR"/>
          </a:p>
        </p:txBody>
      </p:sp>
    </p:spTree>
    <p:extLst>
      <p:ext uri="{BB962C8B-B14F-4D97-AF65-F5344CB8AC3E}">
        <p14:creationId xmlns:p14="http://schemas.microsoft.com/office/powerpoint/2010/main" val="96173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355DB-4D64-1044-99EE-BA93179FBB12}"/>
              </a:ext>
            </a:extLst>
          </p:cNvPr>
          <p:cNvSpPr>
            <a:spLocks noGrp="1"/>
          </p:cNvSpPr>
          <p:nvPr>
            <p:ph type="title"/>
          </p:nvPr>
        </p:nvSpPr>
        <p:spPr/>
        <p:txBody>
          <a:bodyPr>
            <a:noAutofit/>
          </a:bodyPr>
          <a:lstStyle/>
          <a:p>
            <a:pPr indent="279400" algn="ctr">
              <a:lnSpc>
                <a:spcPct val="100000"/>
              </a:lnSpc>
              <a:spcAft>
                <a:spcPts val="210"/>
              </a:spcAft>
            </a:pPr>
            <a:r>
              <a:rPr lang="pt-BR" sz="2000" b="1" dirty="0">
                <a:solidFill>
                  <a:srgbClr val="00B050"/>
                </a:solidFill>
                <a:latin typeface="Calibri" panose="020F0502020204030204" pitchFamily="34" charset="0"/>
                <a:ea typeface="Calibri" panose="020F0502020204030204" pitchFamily="34" charset="0"/>
              </a:rPr>
              <a:t>ENTROPIA E </a:t>
            </a:r>
            <a:r>
              <a:rPr lang="pt-BR" sz="2000" b="1" dirty="0">
                <a:solidFill>
                  <a:srgbClr val="00B050"/>
                </a:solidFill>
                <a:effectLst/>
                <a:latin typeface="Calibri" panose="020F0502020204030204" pitchFamily="34" charset="0"/>
                <a:ea typeface="Calibri" panose="020F0502020204030204" pitchFamily="34" charset="0"/>
              </a:rPr>
              <a:t>INFORMAÇÃO</a:t>
            </a:r>
            <a:br>
              <a:rPr lang="pt-BR" sz="2000" b="1" dirty="0">
                <a:solidFill>
                  <a:srgbClr val="00B050"/>
                </a:solidFill>
                <a:effectLst/>
                <a:latin typeface="Calibri" panose="020F0502020204030204" pitchFamily="34" charset="0"/>
                <a:ea typeface="Calibri" panose="020F0502020204030204" pitchFamily="34" charset="0"/>
              </a:rPr>
            </a:br>
            <a:br>
              <a:rPr lang="pt-BR" sz="2000" b="1" dirty="0">
                <a:solidFill>
                  <a:srgbClr val="00B050"/>
                </a:solidFill>
                <a:effectLst/>
                <a:latin typeface="Calibri" panose="020F0502020204030204" pitchFamily="34" charset="0"/>
                <a:ea typeface="Calibri" panose="020F0502020204030204" pitchFamily="34" charset="0"/>
              </a:rPr>
            </a:br>
            <a:r>
              <a:rPr lang="pt-B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T</a:t>
            </a:r>
            <a:r>
              <a:rPr lang="pt-B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odo organismo, obedecendo necessariamente a lei universal da entropia, procura manter-se no menor nível entrópico possível, o que o leva a dissipar energia interna para o exterior.</a:t>
            </a:r>
            <a:r>
              <a:rPr lang="pt-BR" sz="2000" b="1" dirty="0">
                <a:solidFill>
                  <a:srgbClr val="00B050"/>
                </a:solidFill>
                <a:effectLst/>
                <a:latin typeface="Calibri" panose="020F0502020204030204" pitchFamily="34" charset="0"/>
                <a:ea typeface="Calibri" panose="020F0502020204030204" pitchFamily="34" charset="0"/>
              </a:rPr>
              <a:t> </a:t>
            </a:r>
            <a:endParaRPr lang="pt-BR" sz="1000" dirty="0"/>
          </a:p>
        </p:txBody>
      </p:sp>
      <p:sp>
        <p:nvSpPr>
          <p:cNvPr id="3" name="Espaço Reservado para Conteúdo 2">
            <a:extLst>
              <a:ext uri="{FF2B5EF4-FFF2-40B4-BE49-F238E27FC236}">
                <a16:creationId xmlns:a16="http://schemas.microsoft.com/office/drawing/2014/main" id="{1CE300EB-AA69-7A46-83E5-7B1483FCF98A}"/>
              </a:ext>
            </a:extLst>
          </p:cNvPr>
          <p:cNvSpPr>
            <a:spLocks noGrp="1"/>
          </p:cNvSpPr>
          <p:nvPr>
            <p:ph idx="1"/>
          </p:nvPr>
        </p:nvSpPr>
        <p:spPr/>
        <p:txBody>
          <a:bodyPr>
            <a:normAutofit/>
          </a:bodyPr>
          <a:lstStyle/>
          <a:p>
            <a:pPr marR="635" indent="0" algn="just">
              <a:lnSpc>
                <a:spcPct val="150000"/>
              </a:lnSpc>
              <a:spcAft>
                <a:spcPts val="725"/>
              </a:spcAft>
              <a:buNone/>
            </a:pPr>
            <a:r>
              <a:rPr lang="pt-B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Hipótese</a:t>
            </a:r>
            <a:r>
              <a:rPr lang="pt-BR"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gn="just">
              <a:lnSpc>
                <a:spcPct val="150000"/>
              </a:lnSpc>
              <a:buFont typeface="Wingdings" pitchFamily="2" charset="2"/>
              <a:buChar char=""/>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todo organismo, ao dissipar energia para manter-se no menor nível energético possível (menor grau de entropia possível), gera ou produz marcas (registros) de cada uma destas dissipações de energia.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gn="just">
              <a:lnSpc>
                <a:spcPct val="150000"/>
              </a:lnSpc>
              <a:buFont typeface="Wingdings" pitchFamily="2" charset="2"/>
              <a:buChar char=""/>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Estes registros correspondem, propriamente, às marcas geradas no organismo pelo processo de dissipação de energia; registros que “informam” (ou deixam marcas sobre o que ocorreu). </a:t>
            </a:r>
          </a:p>
          <a:p>
            <a:pPr marL="1143000" lvl="2" indent="-228600" algn="just">
              <a:lnSpc>
                <a:spcPct val="150000"/>
              </a:lnSpc>
              <a:buFont typeface="Wingdings" pitchFamily="2" charset="2"/>
              <a:buChar char=""/>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Estes registros tornam o organismo mais apto na sua tarefa de controle entrópico</a:t>
            </a:r>
            <a:endParaRPr lang="pt-B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635" indent="0" algn="just">
              <a:lnSpc>
                <a:spcPct val="150000"/>
              </a:lnSpc>
              <a:spcAft>
                <a:spcPts val="725"/>
              </a:spcAft>
              <a:buNone/>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Por exemplo, os anéis de uma árvore mostram que um quantum </a:t>
            </a:r>
            <a:r>
              <a:rPr lang="pt-BR" sz="1800" b="1"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a:t>
            </a: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de energia foi dissipada durante um tal período de tempo, e assim sucessivamente.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159E068-EB95-F44F-83F1-27B7118E5DC5}"/>
              </a:ext>
            </a:extLst>
          </p:cNvPr>
          <p:cNvSpPr>
            <a:spLocks noGrp="1"/>
          </p:cNvSpPr>
          <p:nvPr>
            <p:ph type="sldNum" sz="quarter" idx="12"/>
          </p:nvPr>
        </p:nvSpPr>
        <p:spPr/>
        <p:txBody>
          <a:bodyPr/>
          <a:lstStyle/>
          <a:p>
            <a:fld id="{5EFC517F-599F-A147-AEF0-A48492F2B519}" type="slidenum">
              <a:rPr lang="pt-BR" smtClean="0"/>
              <a:t>11</a:t>
            </a:fld>
            <a:endParaRPr lang="pt-BR"/>
          </a:p>
        </p:txBody>
      </p:sp>
    </p:spTree>
    <p:extLst>
      <p:ext uri="{BB962C8B-B14F-4D97-AF65-F5344CB8AC3E}">
        <p14:creationId xmlns:p14="http://schemas.microsoft.com/office/powerpoint/2010/main" val="28890695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26E7C-CDAF-754F-B44B-1B08AB879902}"/>
              </a:ext>
            </a:extLst>
          </p:cNvPr>
          <p:cNvSpPr>
            <a:spLocks noGrp="1"/>
          </p:cNvSpPr>
          <p:nvPr>
            <p:ph type="title"/>
          </p:nvPr>
        </p:nvSpPr>
        <p:spPr/>
        <p:txBody>
          <a:bodyPr/>
          <a:lstStyle/>
          <a:p>
            <a:pPr algn="ctr"/>
            <a:r>
              <a:rPr lang="pt-BR" b="1" dirty="0"/>
              <a:t>Comparação</a:t>
            </a:r>
            <a:r>
              <a:rPr lang="pt-BR" dirty="0"/>
              <a:t> </a:t>
            </a:r>
          </a:p>
        </p:txBody>
      </p:sp>
      <p:sp>
        <p:nvSpPr>
          <p:cNvPr id="3" name="Espaço Reservado para Conteúdo 2">
            <a:extLst>
              <a:ext uri="{FF2B5EF4-FFF2-40B4-BE49-F238E27FC236}">
                <a16:creationId xmlns:a16="http://schemas.microsoft.com/office/drawing/2014/main" id="{F33255AB-D576-7A43-9951-02A24F2E50EC}"/>
              </a:ext>
            </a:extLst>
          </p:cNvPr>
          <p:cNvSpPr>
            <a:spLocks noGrp="1"/>
          </p:cNvSpPr>
          <p:nvPr>
            <p:ph idx="1"/>
          </p:nvPr>
        </p:nvSpPr>
        <p:spPr/>
        <p:txBody>
          <a:bodyPr/>
          <a:lstStyle/>
          <a:p>
            <a:pPr>
              <a:lnSpc>
                <a:spcPct val="150000"/>
              </a:lnSpc>
            </a:pPr>
            <a:r>
              <a:rPr lang="pt-BR" sz="2000" dirty="0">
                <a:latin typeface="Times New Roman" panose="02020603050405020304" pitchFamily="18" charset="0"/>
                <a:cs typeface="Times New Roman" panose="02020603050405020304" pitchFamily="18" charset="0"/>
              </a:rPr>
              <a:t>..</a:t>
            </a:r>
          </a:p>
          <a:p>
            <a:pPr marL="0" marR="0" lvl="0" indent="279400" algn="l" defTabSz="914400" rtl="0" eaLnBrk="0" fontAlgn="base" latinLnBrk="0" hangingPunct="0">
              <a:lnSpc>
                <a:spcPct val="150000"/>
              </a:lnSpc>
              <a:spcBef>
                <a:spcPct val="0"/>
              </a:spcBef>
              <a:spcAft>
                <a:spcPct val="0"/>
              </a:spcAft>
              <a:buClrTx/>
              <a:buSzTx/>
              <a:buFontTx/>
              <a:buNone/>
              <a:tabLst/>
            </a:pPr>
            <a:r>
              <a:rPr kumimoji="0" lang="pt-BR" altLang="pt-BR" sz="2000" b="1" i="0" u="none" strike="noStrike" cap="none" normalizeH="0" baseline="0" dirty="0" err="1">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S-info</a:t>
            </a:r>
            <a:r>
              <a:rPr kumimoji="0" lang="pt-BR" altLang="pt-BR" sz="20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pt-BR" sz="2000" b="1" i="0" u="none" strike="noStrike" cap="none" normalizeH="0" baseline="0" dirty="0" err="1">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G-info</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pt-BR" altLang="pt-BR" sz="20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Conjunto de informações 				Expressa qual é o sentido</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pt-BR" altLang="pt-BR" sz="20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do tipo “atividade elétrica” cerebral			do que está acontecendo</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pt-BR" altLang="pt-BR" sz="20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Esta   informação jamais diz qual é 			e registrado como </a:t>
            </a:r>
            <a:r>
              <a:rPr kumimoji="0" lang="pt-BR" altLang="pt-BR" sz="2000" b="0" i="0" u="none" strike="noStrike" cap="none" normalizeH="0" baseline="0" dirty="0" err="1">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S-info</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pt-BR" altLang="pt-BR" sz="20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 sentido destas </a:t>
            </a:r>
            <a:r>
              <a:rPr kumimoji="0" lang="pt-BR" altLang="pt-BR" sz="2000" b="0" i="0" u="none" strike="noStrike" cap="none" normalizeH="0" baseline="0" dirty="0" err="1">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S-info</a:t>
            </a:r>
            <a:r>
              <a:rPr kumimoji="0" lang="pt-BR" altLang="pt-BR" sz="20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considerando contexto e história</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pt-BR" dirty="0"/>
          </a:p>
        </p:txBody>
      </p:sp>
      <p:sp>
        <p:nvSpPr>
          <p:cNvPr id="4" name="Rectangle 2">
            <a:extLst>
              <a:ext uri="{FF2B5EF4-FFF2-40B4-BE49-F238E27FC236}">
                <a16:creationId xmlns:a16="http://schemas.microsoft.com/office/drawing/2014/main" id="{66AFC81C-8763-E648-A295-AD899AD286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cxnSp>
        <p:nvCxnSpPr>
          <p:cNvPr id="5" name="Conector de Seta Reta 4">
            <a:extLst>
              <a:ext uri="{FF2B5EF4-FFF2-40B4-BE49-F238E27FC236}">
                <a16:creationId xmlns:a16="http://schemas.microsoft.com/office/drawing/2014/main" id="{E8AD3323-6207-124B-863E-8B4D354712D0}"/>
              </a:ext>
            </a:extLst>
          </p:cNvPr>
          <p:cNvCxnSpPr>
            <a:cxnSpLocks/>
          </p:cNvCxnSpPr>
          <p:nvPr/>
        </p:nvCxnSpPr>
        <p:spPr>
          <a:xfrm>
            <a:off x="5830429" y="2235200"/>
            <a:ext cx="0" cy="2223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Espaço Reservado para Número de Slide 5">
            <a:extLst>
              <a:ext uri="{FF2B5EF4-FFF2-40B4-BE49-F238E27FC236}">
                <a16:creationId xmlns:a16="http://schemas.microsoft.com/office/drawing/2014/main" id="{FE61E3C8-6EC0-124A-B78A-2A9F3481A557}"/>
              </a:ext>
            </a:extLst>
          </p:cNvPr>
          <p:cNvSpPr>
            <a:spLocks noGrp="1"/>
          </p:cNvSpPr>
          <p:nvPr>
            <p:ph type="sldNum" sz="quarter" idx="12"/>
          </p:nvPr>
        </p:nvSpPr>
        <p:spPr/>
        <p:txBody>
          <a:bodyPr/>
          <a:lstStyle/>
          <a:p>
            <a:fld id="{5EFC517F-599F-A147-AEF0-A48492F2B519}" type="slidenum">
              <a:rPr lang="pt-BR" smtClean="0"/>
              <a:t>110</a:t>
            </a:fld>
            <a:endParaRPr lang="pt-BR"/>
          </a:p>
        </p:txBody>
      </p:sp>
    </p:spTree>
    <p:extLst>
      <p:ext uri="{BB962C8B-B14F-4D97-AF65-F5344CB8AC3E}">
        <p14:creationId xmlns:p14="http://schemas.microsoft.com/office/powerpoint/2010/main" val="26102751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5EF7A-0CF0-8C42-9C3A-CD2734253AC7}"/>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Situação e condições históricas das medidas </a:t>
            </a:r>
          </a:p>
        </p:txBody>
      </p:sp>
      <p:sp>
        <p:nvSpPr>
          <p:cNvPr id="3" name="Espaço Reservado para Conteúdo 2">
            <a:extLst>
              <a:ext uri="{FF2B5EF4-FFF2-40B4-BE49-F238E27FC236}">
                <a16:creationId xmlns:a16="http://schemas.microsoft.com/office/drawing/2014/main" id="{EDAA1936-2C1B-E745-88CD-4DBA4F6B13A4}"/>
              </a:ext>
            </a:extLst>
          </p:cNvPr>
          <p:cNvSpPr>
            <a:spLocks noGrp="1"/>
          </p:cNvSpPr>
          <p:nvPr>
            <p:ph idx="1"/>
          </p:nvPr>
        </p:nvSpPr>
        <p:spPr/>
        <p:txBody>
          <a:bodyPr/>
          <a:lstStyle/>
          <a:p>
            <a:pPr marL="342900" marR="78740" lvl="0" indent="-342900" algn="just">
              <a:lnSpc>
                <a:spcPct val="150000"/>
              </a:lnSpc>
              <a:spcBef>
                <a:spcPts val="5"/>
              </a:spcBef>
              <a:spcAft>
                <a:spcPts val="0"/>
              </a:spcAft>
              <a:buSzPts val="1000"/>
              <a:buFont typeface="Symbol" pitchFamily="2" charset="2"/>
              <a:buChar char=""/>
              <a:tabLst>
                <a:tab pos="457200" algn="l"/>
              </a:tabLst>
            </a:pPr>
            <a:r>
              <a:rPr lang="pt-PT" sz="2000" dirty="0">
                <a:effectLst/>
                <a:latin typeface="Times New Roman" panose="02020603050405020304" pitchFamily="18" charset="0"/>
                <a:ea typeface="Times New Roman" panose="02020603050405020304" pitchFamily="18" charset="0"/>
              </a:rPr>
              <a:t>Quando nós medimos algum tipo de padrão de atividade elétrica cerebral,</a:t>
            </a:r>
            <a:r>
              <a:rPr lang="pt-PT" sz="2000" spc="14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ela</a:t>
            </a:r>
            <a:r>
              <a:rPr lang="pt-PT" sz="2000" spc="140" dirty="0">
                <a:effectLst/>
                <a:latin typeface="Times New Roman" panose="02020603050405020304" pitchFamily="18" charset="0"/>
                <a:ea typeface="Times New Roman" panose="02020603050405020304" pitchFamily="18" charset="0"/>
              </a:rPr>
              <a:t> não, </a:t>
            </a:r>
            <a:r>
              <a:rPr lang="pt-PT" sz="2000" dirty="0">
                <a:effectLst/>
                <a:latin typeface="Times New Roman" panose="02020603050405020304" pitchFamily="18" charset="0"/>
                <a:ea typeface="Times New Roman" panose="02020603050405020304" pitchFamily="18" charset="0"/>
              </a:rPr>
              <a:t>necessariamente,</a:t>
            </a:r>
            <a:r>
              <a:rPr lang="pt-PT" sz="2000" spc="14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estará</a:t>
            </a:r>
            <a:r>
              <a:rPr lang="pt-PT" sz="2000" spc="14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correlacionada</a:t>
            </a:r>
            <a:r>
              <a:rPr lang="pt-PT" sz="2000" spc="14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em</a:t>
            </a:r>
            <a:r>
              <a:rPr lang="pt-PT" sz="2000" spc="14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todas</a:t>
            </a:r>
            <a:r>
              <a:rPr lang="pt-PT" sz="2000" spc="140" dirty="0">
                <a:effectLst/>
                <a:latin typeface="Times New Roman" panose="02020603050405020304" pitchFamily="18" charset="0"/>
                <a:ea typeface="Times New Roman" panose="02020603050405020304" pitchFamily="18" charset="0"/>
              </a:rPr>
              <a:t>  </a:t>
            </a:r>
            <a:r>
              <a:rPr lang="pt-PT" sz="2000" spc="-25" dirty="0">
                <a:effectLst/>
                <a:latin typeface="Times New Roman" panose="02020603050405020304" pitchFamily="18" charset="0"/>
                <a:ea typeface="Times New Roman" panose="02020603050405020304" pitchFamily="18" charset="0"/>
              </a:rPr>
              <a:t>as</a:t>
            </a:r>
            <a:r>
              <a:rPr lang="pt-PT" sz="2000" dirty="0">
                <a:effectLst/>
                <a:latin typeface="Times New Roman" panose="02020603050405020304" pitchFamily="18" charset="0"/>
                <a:ea typeface="Times New Roman" panose="02020603050405020304" pitchFamily="18" charset="0"/>
              </a:rPr>
              <a:t> circunstâncias com o mesmo sentimento descrito pelo paciente. Anteriormente, nós explicamos que isso ocorre devido a várias</a:t>
            </a:r>
            <a:r>
              <a:rPr lang="pt-PT" sz="2000" spc="200" dirty="0">
                <a:effectLst/>
                <a:latin typeface="Times New Roman" panose="02020603050405020304" pitchFamily="18" charset="0"/>
                <a:ea typeface="Times New Roman" panose="02020603050405020304" pitchFamily="18" charset="0"/>
              </a:rPr>
              <a:t> </a:t>
            </a:r>
            <a:r>
              <a:rPr lang="pt-PT" sz="2000" dirty="0">
                <a:effectLst/>
                <a:latin typeface="Times New Roman" panose="02020603050405020304" pitchFamily="18" charset="0"/>
                <a:ea typeface="Times New Roman" panose="02020603050405020304" pitchFamily="18" charset="0"/>
              </a:rPr>
              <a:t>propriedades fisiológicas do cérebro, como:</a:t>
            </a:r>
            <a:endParaRPr lang="pt-BR" sz="2000" dirty="0">
              <a:effectLst/>
              <a:latin typeface="Times New Roman" panose="02020603050405020304" pitchFamily="18" charset="0"/>
              <a:ea typeface="Times New Roman" panose="02020603050405020304" pitchFamily="18" charset="0"/>
            </a:endParaRPr>
          </a:p>
          <a:p>
            <a:pPr marL="1257300" lvl="2" indent="-342900" algn="just">
              <a:lnSpc>
                <a:spcPct val="150000"/>
              </a:lnSpc>
              <a:spcAft>
                <a:spcPts val="210"/>
              </a:spcAft>
              <a:buSzPts val="1500"/>
              <a:buFont typeface="Times New Roman" panose="02020603050405020304" pitchFamily="18" charset="0"/>
              <a:buAutoNum type="arabicParenR"/>
              <a:tabLst>
                <a:tab pos="1088390" algn="l"/>
              </a:tabLst>
            </a:pPr>
            <a:r>
              <a:rPr lang="pt-BR" spc="0" dirty="0">
                <a:solidFill>
                  <a:srgbClr val="000000"/>
                </a:solidFill>
                <a:effectLst/>
                <a:latin typeface="Calibri" panose="020F0502020204030204" pitchFamily="34" charset="0"/>
                <a:ea typeface="Times New Roman" panose="02020603050405020304" pitchFamily="18" charset="0"/>
              </a:rPr>
              <a:t>As condições iniciais nunca são as mesmas num </a:t>
            </a:r>
            <a:r>
              <a:rPr lang="pt-BR" spc="-10" dirty="0">
                <a:solidFill>
                  <a:srgbClr val="000000"/>
                </a:solidFill>
                <a:effectLst/>
                <a:latin typeface="Calibri" panose="020F0502020204030204" pitchFamily="34" charset="0"/>
                <a:ea typeface="Times New Roman" panose="02020603050405020304" pitchFamily="18" charset="0"/>
              </a:rPr>
              <a:t>cérebro.</a:t>
            </a:r>
            <a:endParaRPr lang="pt-BR" dirty="0">
              <a:solidFill>
                <a:srgbClr val="000000"/>
              </a:solidFill>
              <a:latin typeface="Calibri" panose="020F0502020204030204" pitchFamily="34" charset="0"/>
              <a:ea typeface="Times New Roman" panose="02020603050405020304" pitchFamily="18" charset="0"/>
            </a:endParaRPr>
          </a:p>
          <a:p>
            <a:pPr marL="1257300" lvl="2" indent="-342900" algn="just">
              <a:lnSpc>
                <a:spcPct val="150000"/>
              </a:lnSpc>
              <a:spcAft>
                <a:spcPts val="210"/>
              </a:spcAft>
              <a:buSzPts val="1500"/>
              <a:buFont typeface="Times New Roman" panose="02020603050405020304" pitchFamily="18" charset="0"/>
              <a:buAutoNum type="arabicParenR"/>
              <a:tabLst>
                <a:tab pos="1088390" algn="l"/>
              </a:tabLst>
            </a:pPr>
            <a:r>
              <a:rPr lang="pt-BR" spc="0" dirty="0">
                <a:solidFill>
                  <a:srgbClr val="000000"/>
                </a:solidFill>
                <a:effectLst/>
                <a:latin typeface="Calibri" panose="020F0502020204030204" pitchFamily="34" charset="0"/>
                <a:ea typeface="Times New Roman" panose="02020603050405020304" pitchFamily="18" charset="0"/>
              </a:rPr>
              <a:t>O cérebro é um sistema complexo integrado e dinâmico. Como tal, ele pode produzir propriedades emergentes distintas com diminutas mudanças nessas condições iniciais.</a:t>
            </a:r>
          </a:p>
          <a:p>
            <a:endParaRPr lang="pt-BR" dirty="0"/>
          </a:p>
          <a:p>
            <a:endParaRPr lang="pt-BR" dirty="0"/>
          </a:p>
        </p:txBody>
      </p:sp>
      <p:sp>
        <p:nvSpPr>
          <p:cNvPr id="4" name="Espaço Reservado para Número de Slide 3">
            <a:extLst>
              <a:ext uri="{FF2B5EF4-FFF2-40B4-BE49-F238E27FC236}">
                <a16:creationId xmlns:a16="http://schemas.microsoft.com/office/drawing/2014/main" id="{293D274E-3CFE-0944-9EDB-6350A68D54BA}"/>
              </a:ext>
            </a:extLst>
          </p:cNvPr>
          <p:cNvSpPr>
            <a:spLocks noGrp="1"/>
          </p:cNvSpPr>
          <p:nvPr>
            <p:ph type="sldNum" sz="quarter" idx="12"/>
          </p:nvPr>
        </p:nvSpPr>
        <p:spPr/>
        <p:txBody>
          <a:bodyPr/>
          <a:lstStyle/>
          <a:p>
            <a:fld id="{5EFC517F-599F-A147-AEF0-A48492F2B519}" type="slidenum">
              <a:rPr lang="pt-BR" smtClean="0"/>
              <a:t>111</a:t>
            </a:fld>
            <a:endParaRPr lang="pt-BR"/>
          </a:p>
        </p:txBody>
      </p:sp>
    </p:spTree>
    <p:extLst>
      <p:ext uri="{BB962C8B-B14F-4D97-AF65-F5344CB8AC3E}">
        <p14:creationId xmlns:p14="http://schemas.microsoft.com/office/powerpoint/2010/main" val="29744860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674B5-F89E-FE43-9FCC-B348040E43D8}"/>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Não temos acesso ao cérebro em seu tempo real </a:t>
            </a:r>
          </a:p>
        </p:txBody>
      </p:sp>
      <p:sp>
        <p:nvSpPr>
          <p:cNvPr id="3" name="Espaço Reservado para Conteúdo 2">
            <a:extLst>
              <a:ext uri="{FF2B5EF4-FFF2-40B4-BE49-F238E27FC236}">
                <a16:creationId xmlns:a16="http://schemas.microsoft.com/office/drawing/2014/main" id="{5430940C-5349-D84D-AAED-49197A16690C}"/>
              </a:ext>
            </a:extLst>
          </p:cNvPr>
          <p:cNvSpPr>
            <a:spLocks noGrp="1"/>
          </p:cNvSpPr>
          <p:nvPr>
            <p:ph idx="1"/>
          </p:nvPr>
        </p:nvSpPr>
        <p:spPr/>
        <p:txBody>
          <a:bodyPr>
            <a:normAutofit fontScale="92500"/>
          </a:bodyPr>
          <a:lstStyle/>
          <a:p>
            <a:pPr marL="75565" algn="l">
              <a:lnSpc>
                <a:spcPct val="150000"/>
              </a:lnSpc>
            </a:pPr>
            <a:r>
              <a:rPr lang="pt-PT" sz="2400" dirty="0">
                <a:effectLst/>
                <a:latin typeface="Times New Roman" panose="02020603050405020304" pitchFamily="18" charset="0"/>
                <a:ea typeface="Times New Roman" panose="02020603050405020304" pitchFamily="18" charset="0"/>
              </a:rPr>
              <a:t>Portanto, </a:t>
            </a:r>
            <a:r>
              <a:rPr lang="pt-PT" sz="2400" b="1" dirty="0">
                <a:effectLst/>
                <a:latin typeface="Times New Roman" panose="02020603050405020304" pitchFamily="18" charset="0"/>
                <a:ea typeface="Times New Roman" panose="02020603050405020304" pitchFamily="18" charset="0"/>
              </a:rPr>
              <a:t>não há como medir todos os dados necessários em tempo real</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quando</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se</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lida</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com</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um</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cérebro</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vivo.</a:t>
            </a:r>
            <a:r>
              <a:rPr lang="pt-PT" sz="2400" b="1" spc="-10" dirty="0">
                <a:effectLst/>
                <a:latin typeface="Times New Roman" panose="02020603050405020304" pitchFamily="18" charset="0"/>
                <a:ea typeface="Times New Roman" panose="02020603050405020304" pitchFamily="18" charset="0"/>
              </a:rPr>
              <a:t> </a:t>
            </a:r>
            <a:endParaRPr lang="pt-BR" sz="24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2400" b="1" dirty="0">
                <a:effectLst/>
                <a:latin typeface="Times New Roman" panose="02020603050405020304" pitchFamily="18" charset="0"/>
                <a:ea typeface="Times New Roman" panose="02020603050405020304" pitchFamily="18" charset="0"/>
              </a:rPr>
              <a:t>Mesmo</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que</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nós</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fossemos</a:t>
            </a:r>
            <a:r>
              <a:rPr lang="pt-PT" sz="2400" b="1" spc="-10" dirty="0">
                <a:effectLst/>
                <a:latin typeface="Times New Roman" panose="02020603050405020304" pitchFamily="18" charset="0"/>
                <a:ea typeface="Times New Roman" panose="02020603050405020304" pitchFamily="18" charset="0"/>
              </a:rPr>
              <a:t> </a:t>
            </a:r>
            <a:r>
              <a:rPr lang="pt-PT" sz="2400" b="1" dirty="0">
                <a:effectLst/>
                <a:latin typeface="Times New Roman" panose="02020603050405020304" pitchFamily="18" charset="0"/>
                <a:ea typeface="Times New Roman" panose="02020603050405020304" pitchFamily="18" charset="0"/>
              </a:rPr>
              <a:t>capazes de obter todas as medidas necessárias, nós não saberíamos como traduzir esses dados neurofisiológicos em emoções subjetivas de um indivíduo. </a:t>
            </a:r>
            <a:endParaRPr lang="pt-BR" sz="24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2400" b="1" dirty="0">
                <a:effectLst/>
                <a:latin typeface="Times New Roman" panose="02020603050405020304" pitchFamily="18" charset="0"/>
                <a:ea typeface="Times New Roman" panose="02020603050405020304" pitchFamily="18" charset="0"/>
              </a:rPr>
              <a:t>Para isso, nós precisaríamos de um cérebro vivo para nos relatar essas emoções.</a:t>
            </a:r>
            <a:endParaRPr lang="pt-BR" sz="2400" dirty="0">
              <a:effectLst/>
              <a:latin typeface="Times New Roman" panose="02020603050405020304" pitchFamily="18" charset="0"/>
              <a:ea typeface="Times New Roman" panose="02020603050405020304" pitchFamily="18" charset="0"/>
            </a:endParaRPr>
          </a:p>
          <a:p>
            <a:pPr indent="279400" algn="l">
              <a:lnSpc>
                <a:spcPct val="103000"/>
              </a:lnSpc>
              <a:spcAft>
                <a:spcPts val="210"/>
              </a:spcAft>
            </a:pPr>
            <a:br>
              <a:rPr lang="pt-BR" sz="1500" b="1" dirty="0">
                <a:solidFill>
                  <a:srgbClr val="FF0000"/>
                </a:solidFill>
                <a:effectLst/>
                <a:latin typeface="Calibri" panose="020F0502020204030204" pitchFamily="34" charset="0"/>
                <a:ea typeface="Calibri" panose="020F0502020204030204" pitchFamily="34" charset="0"/>
              </a:rPr>
            </a:br>
            <a:r>
              <a:rPr lang="pt-PT" sz="1500" b="1" dirty="0">
                <a:solidFill>
                  <a:srgbClr val="FF0000"/>
                </a:solidFill>
                <a:effectLst/>
                <a:latin typeface="Times New Roman" panose="02020603050405020304" pitchFamily="18" charset="0"/>
                <a:ea typeface="Times New Roman" panose="02020603050405020304" pitchFamily="18" charset="0"/>
              </a:rPr>
              <a:t> </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DEAF214-A0BD-294E-A1E9-6E53B4A11C81}"/>
              </a:ext>
            </a:extLst>
          </p:cNvPr>
          <p:cNvSpPr>
            <a:spLocks noGrp="1"/>
          </p:cNvSpPr>
          <p:nvPr>
            <p:ph type="sldNum" sz="quarter" idx="12"/>
          </p:nvPr>
        </p:nvSpPr>
        <p:spPr/>
        <p:txBody>
          <a:bodyPr/>
          <a:lstStyle/>
          <a:p>
            <a:fld id="{5EFC517F-599F-A147-AEF0-A48492F2B519}" type="slidenum">
              <a:rPr lang="pt-BR" smtClean="0"/>
              <a:t>112</a:t>
            </a:fld>
            <a:endParaRPr lang="pt-BR"/>
          </a:p>
        </p:txBody>
      </p:sp>
    </p:spTree>
    <p:extLst>
      <p:ext uri="{BB962C8B-B14F-4D97-AF65-F5344CB8AC3E}">
        <p14:creationId xmlns:p14="http://schemas.microsoft.com/office/powerpoint/2010/main" val="40632547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C9E29-CD32-0C4C-95FE-B6B66558EA4F}"/>
              </a:ext>
            </a:extLst>
          </p:cNvPr>
          <p:cNvSpPr>
            <a:spLocks noGrp="1"/>
          </p:cNvSpPr>
          <p:nvPr>
            <p:ph type="title"/>
          </p:nvPr>
        </p:nvSpPr>
        <p:spPr/>
        <p:txBody>
          <a:bodyPr>
            <a:normAutofit fontScale="90000"/>
          </a:bodyPr>
          <a:lstStyle/>
          <a:p>
            <a:pPr algn="ctr"/>
            <a:r>
              <a:rPr lang="pt-PT" sz="2400" b="1" dirty="0">
                <a:solidFill>
                  <a:srgbClr val="00B050"/>
                </a:solidFill>
                <a:effectLst/>
                <a:latin typeface="Times New Roman" panose="02020603050405020304" pitchFamily="18" charset="0"/>
                <a:ea typeface="Times New Roman" panose="02020603050405020304" pitchFamily="18" charset="0"/>
              </a:rPr>
              <a:t>A IMPOSSIBILIDADE DE ESTABELECER </a:t>
            </a:r>
            <a:br>
              <a:rPr lang="pt-PT" sz="2400" b="1" dirty="0">
                <a:solidFill>
                  <a:srgbClr val="00B050"/>
                </a:solidFill>
                <a:effectLst/>
                <a:latin typeface="Times New Roman" panose="02020603050405020304" pitchFamily="18" charset="0"/>
                <a:ea typeface="Times New Roman" panose="02020603050405020304" pitchFamily="18" charset="0"/>
              </a:rPr>
            </a:br>
            <a:br>
              <a:rPr lang="pt-PT" sz="2400" b="1" dirty="0">
                <a:solidFill>
                  <a:srgbClr val="00B050"/>
                </a:solidFill>
                <a:effectLst/>
                <a:latin typeface="Times New Roman" panose="02020603050405020304" pitchFamily="18" charset="0"/>
                <a:ea typeface="Times New Roman" panose="02020603050405020304" pitchFamily="18" charset="0"/>
              </a:rPr>
            </a:br>
            <a:r>
              <a:rPr lang="pt-PT" sz="2400" b="1" dirty="0">
                <a:solidFill>
                  <a:srgbClr val="00B050"/>
                </a:solidFill>
                <a:effectLst/>
                <a:latin typeface="Times New Roman" panose="02020603050405020304" pitchFamily="18" charset="0"/>
                <a:ea typeface="Times New Roman" panose="02020603050405020304" pitchFamily="18" charset="0"/>
              </a:rPr>
              <a:t>UMA RELAÇÃO PRECISA ENTRE </a:t>
            </a:r>
            <a:r>
              <a:rPr lang="pt-PT" sz="2400" b="1" dirty="0" err="1">
                <a:solidFill>
                  <a:srgbClr val="00B050"/>
                </a:solidFill>
                <a:effectLst/>
                <a:latin typeface="Times New Roman" panose="02020603050405020304" pitchFamily="18" charset="0"/>
                <a:ea typeface="Times New Roman" panose="02020603050405020304" pitchFamily="18" charset="0"/>
              </a:rPr>
              <a:t>Sinfo</a:t>
            </a:r>
            <a:r>
              <a:rPr lang="pt-PT" sz="2400" b="1" dirty="0">
                <a:solidFill>
                  <a:srgbClr val="00B050"/>
                </a:solidFill>
                <a:effectLst/>
                <a:latin typeface="Times New Roman" panose="02020603050405020304" pitchFamily="18" charset="0"/>
                <a:ea typeface="Times New Roman" panose="02020603050405020304" pitchFamily="18" charset="0"/>
              </a:rPr>
              <a:t> e </a:t>
            </a:r>
            <a:r>
              <a:rPr lang="pt-PT" sz="2400" b="1" dirty="0" err="1">
                <a:solidFill>
                  <a:srgbClr val="00B050"/>
                </a:solidFill>
                <a:effectLst/>
                <a:latin typeface="Times New Roman" panose="02020603050405020304" pitchFamily="18" charset="0"/>
                <a:ea typeface="Times New Roman" panose="02020603050405020304" pitchFamily="18" charset="0"/>
              </a:rPr>
              <a:t>Ginfo</a:t>
            </a:r>
            <a:br>
              <a:rPr lang="pt-BR" sz="2400" dirty="0">
                <a:effectLst/>
                <a:latin typeface="Times New Roman" panose="02020603050405020304" pitchFamily="18" charset="0"/>
                <a:ea typeface="Times New Roman" panose="02020603050405020304" pitchFamily="18" charset="0"/>
              </a:rPr>
            </a:br>
            <a:endParaRPr lang="pt-BR" sz="2400" dirty="0"/>
          </a:p>
        </p:txBody>
      </p:sp>
      <p:sp>
        <p:nvSpPr>
          <p:cNvPr id="3" name="Espaço Reservado para Conteúdo 2">
            <a:extLst>
              <a:ext uri="{FF2B5EF4-FFF2-40B4-BE49-F238E27FC236}">
                <a16:creationId xmlns:a16="http://schemas.microsoft.com/office/drawing/2014/main" id="{52A2A771-62D2-604C-99CE-1D48EBA2364F}"/>
              </a:ext>
            </a:extLst>
          </p:cNvPr>
          <p:cNvSpPr>
            <a:spLocks noGrp="1"/>
          </p:cNvSpPr>
          <p:nvPr>
            <p:ph idx="1"/>
          </p:nvPr>
        </p:nvSpPr>
        <p:spPr/>
        <p:txBody>
          <a:bodyPr>
            <a:normAutofit lnSpcReduction="10000"/>
          </a:bodyPr>
          <a:lstStyle/>
          <a:p>
            <a:pPr marL="75565" marR="74295" algn="just">
              <a:lnSpc>
                <a:spcPct val="150000"/>
              </a:lnSpc>
            </a:pPr>
            <a:r>
              <a:rPr lang="pt-PT" sz="1500" b="1" dirty="0">
                <a:effectLst/>
                <a:latin typeface="Times New Roman" panose="02020603050405020304" pitchFamily="18" charset="0"/>
                <a:ea typeface="Times New Roman" panose="02020603050405020304" pitchFamily="18" charset="0"/>
              </a:rPr>
              <a:t>O fato que o cérebro humano é capaz de expressar informação tanto do Tipo I como do Tipo II, </a:t>
            </a:r>
            <a:endParaRPr lang="pt-BR" sz="15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1500" b="1" dirty="0">
                <a:effectLst/>
                <a:latin typeface="Times New Roman" panose="02020603050405020304" pitchFamily="18" charset="0"/>
                <a:ea typeface="Times New Roman" panose="02020603050405020304" pitchFamily="18" charset="0"/>
              </a:rPr>
              <a:t>e a impossibilidade de achar uma correlação precisa entre ambos, cria um desafio único para a abordagem científica tradicional.</a:t>
            </a:r>
            <a:r>
              <a:rPr lang="pt-PT" sz="1500" dirty="0">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914400" marR="74295" lvl="2" indent="0" algn="just">
              <a:lnSpc>
                <a:spcPct val="150000"/>
              </a:lnSpc>
              <a:spcAft>
                <a:spcPts val="0"/>
              </a:spcAft>
              <a:buSzPts val="1000"/>
              <a:buNone/>
              <a:tabLst>
                <a:tab pos="1371600" algn="l"/>
              </a:tabLst>
            </a:pPr>
            <a:r>
              <a:rPr lang="pt-PT" sz="1500" dirty="0">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342900" marR="74295" lvl="0" indent="-342900" algn="just">
              <a:lnSpc>
                <a:spcPct val="150000"/>
              </a:lnSpc>
              <a:spcAft>
                <a:spcPts val="0"/>
              </a:spcAft>
              <a:buSzPts val="1000"/>
              <a:buFont typeface="Symbol" pitchFamily="2" charset="2"/>
              <a:buChar char=""/>
              <a:tabLst>
                <a:tab pos="457200" algn="l"/>
              </a:tabLst>
            </a:pPr>
            <a:r>
              <a:rPr lang="pt-PT" sz="1500" dirty="0">
                <a:effectLst/>
                <a:latin typeface="Times New Roman" panose="02020603050405020304" pitchFamily="18" charset="0"/>
                <a:ea typeface="Times New Roman" panose="02020603050405020304" pitchFamily="18" charset="0"/>
              </a:rPr>
              <a:t>Isso ocorre porque esse objeto físico particular, que nós chamamos de cérebro humano, ocupa uma posição muito especial entre os alvos das ciências naturais. </a:t>
            </a:r>
            <a:endParaRPr lang="pt-BR" sz="15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1500" dirty="0">
                <a:effectLst/>
                <a:latin typeface="Times New Roman" panose="02020603050405020304" pitchFamily="18" charset="0"/>
                <a:ea typeface="Times New Roman" panose="02020603050405020304" pitchFamily="18" charset="0"/>
              </a:rPr>
              <a:t>Num cérebro, a informação obtida</a:t>
            </a:r>
            <a:r>
              <a:rPr lang="pt-PT" sz="1500" spc="200"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exteriormente</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(digital</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e</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formal)</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nunca</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será</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capaz</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de</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descrever</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por</a:t>
            </a:r>
            <a:r>
              <a:rPr lang="pt-PT" sz="1500" spc="-15"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completo a visão de realidade descrita pela informação vinda do interior do cérebro (analógica e integrada). </a:t>
            </a:r>
            <a:endParaRPr lang="pt-BR" sz="15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1500" dirty="0">
                <a:effectLst/>
                <a:latin typeface="Times New Roman" panose="02020603050405020304" pitchFamily="18" charset="0"/>
                <a:ea typeface="Times New Roman" panose="02020603050405020304" pitchFamily="18" charset="0"/>
              </a:rPr>
              <a:t>É esse relato interior que define o produto único</a:t>
            </a:r>
            <a:r>
              <a:rPr lang="pt-PT" sz="1500" spc="200"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que emerge da fusão de informação e matéria que ocorre no cérebro, possivelmente a mais poderosa dádiva computacional conferida a nós pelo processo evolutivo.</a:t>
            </a:r>
            <a:endParaRPr lang="pt-BR" sz="1500" dirty="0">
              <a:effectLst/>
              <a:latin typeface="Times New Roman" panose="02020603050405020304" pitchFamily="18" charset="0"/>
              <a:ea typeface="Times New Roman" panose="02020603050405020304" pitchFamily="18" charset="0"/>
            </a:endParaRPr>
          </a:p>
          <a:p>
            <a:pPr indent="279400" algn="l">
              <a:lnSpc>
                <a:spcPct val="103000"/>
              </a:lnSpc>
              <a:spcAft>
                <a:spcPts val="210"/>
              </a:spcAft>
            </a:pPr>
            <a:br>
              <a:rPr lang="pt-BR" sz="1500" dirty="0">
                <a:solidFill>
                  <a:srgbClr val="FF0000"/>
                </a:solidFill>
                <a:effectLst/>
                <a:latin typeface="Calibri" panose="020F0502020204030204" pitchFamily="34" charset="0"/>
                <a:ea typeface="Calibri" panose="020F0502020204030204" pitchFamily="34" charset="0"/>
              </a:rPr>
            </a:br>
            <a:r>
              <a:rPr lang="pt-PT" sz="1500" dirty="0">
                <a:solidFill>
                  <a:srgbClr val="FF0000"/>
                </a:solidFill>
                <a:effectLst/>
                <a:latin typeface="Times New Roman" panose="02020603050405020304" pitchFamily="18" charset="0"/>
                <a:ea typeface="Times New Roman" panose="02020603050405020304" pitchFamily="18" charset="0"/>
              </a:rPr>
              <a:t> </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BA87E0A-77E9-2849-87D7-CCA8A0299467}"/>
              </a:ext>
            </a:extLst>
          </p:cNvPr>
          <p:cNvSpPr>
            <a:spLocks noGrp="1"/>
          </p:cNvSpPr>
          <p:nvPr>
            <p:ph type="sldNum" sz="quarter" idx="12"/>
          </p:nvPr>
        </p:nvSpPr>
        <p:spPr/>
        <p:txBody>
          <a:bodyPr/>
          <a:lstStyle/>
          <a:p>
            <a:fld id="{5EFC517F-599F-A147-AEF0-A48492F2B519}" type="slidenum">
              <a:rPr lang="pt-BR" smtClean="0"/>
              <a:t>113</a:t>
            </a:fld>
            <a:endParaRPr lang="pt-BR"/>
          </a:p>
        </p:txBody>
      </p:sp>
    </p:spTree>
    <p:extLst>
      <p:ext uri="{BB962C8B-B14F-4D97-AF65-F5344CB8AC3E}">
        <p14:creationId xmlns:p14="http://schemas.microsoft.com/office/powerpoint/2010/main" val="39590159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1729A-CD5C-3D42-9DE4-C19FE53A9636}"/>
              </a:ext>
            </a:extLst>
          </p:cNvPr>
          <p:cNvSpPr>
            <a:spLocks noGrp="1"/>
          </p:cNvSpPr>
          <p:nvPr>
            <p:ph type="title"/>
          </p:nvPr>
        </p:nvSpPr>
        <p:spPr/>
        <p:txBody>
          <a:bodyPr>
            <a:normAutofit/>
          </a:bodyPr>
          <a:lstStyle/>
          <a:p>
            <a:pPr algn="ctr"/>
            <a:r>
              <a:rPr lang="pt-PT" sz="3200" b="1" dirty="0">
                <a:effectLst/>
                <a:latin typeface="Times New Roman" panose="02020603050405020304" pitchFamily="18" charset="0"/>
                <a:ea typeface="Times New Roman" panose="02020603050405020304" pitchFamily="18" charset="0"/>
              </a:rPr>
              <a:t>RESUMO DAS DIFERENÇAS </a:t>
            </a:r>
            <a:br>
              <a:rPr lang="pt-PT" sz="3200" b="1" dirty="0">
                <a:effectLst/>
                <a:latin typeface="Times New Roman" panose="02020603050405020304" pitchFamily="18" charset="0"/>
                <a:ea typeface="Times New Roman" panose="02020603050405020304" pitchFamily="18" charset="0"/>
              </a:rPr>
            </a:br>
            <a:r>
              <a:rPr lang="pt-PT" sz="3200" b="1" dirty="0">
                <a:effectLst/>
                <a:latin typeface="Times New Roman" panose="02020603050405020304" pitchFamily="18" charset="0"/>
                <a:ea typeface="Times New Roman" panose="02020603050405020304" pitchFamily="18" charset="0"/>
              </a:rPr>
              <a:t>ENTRE </a:t>
            </a:r>
            <a:r>
              <a:rPr lang="pt-PT" sz="3200" b="1" dirty="0" err="1">
                <a:effectLst/>
                <a:latin typeface="Times New Roman" panose="02020603050405020304" pitchFamily="18" charset="0"/>
                <a:ea typeface="Times New Roman" panose="02020603050405020304" pitchFamily="18" charset="0"/>
              </a:rPr>
              <a:t>Sinfo</a:t>
            </a:r>
            <a:r>
              <a:rPr lang="pt-PT" sz="3200" b="1" dirty="0">
                <a:effectLst/>
                <a:latin typeface="Times New Roman" panose="02020603050405020304" pitchFamily="18" charset="0"/>
                <a:ea typeface="Times New Roman" panose="02020603050405020304" pitchFamily="18" charset="0"/>
              </a:rPr>
              <a:t> e </a:t>
            </a:r>
            <a:r>
              <a:rPr lang="pt-PT" sz="3200" b="1" dirty="0" err="1">
                <a:effectLst/>
                <a:latin typeface="Times New Roman" panose="02020603050405020304" pitchFamily="18" charset="0"/>
                <a:ea typeface="Times New Roman" panose="02020603050405020304" pitchFamily="18" charset="0"/>
              </a:rPr>
              <a:t>Ginfo</a:t>
            </a:r>
            <a:endParaRPr lang="pt-BR" sz="3200" dirty="0"/>
          </a:p>
        </p:txBody>
      </p:sp>
      <p:sp>
        <p:nvSpPr>
          <p:cNvPr id="3" name="Espaço Reservado para Conteúdo 2">
            <a:extLst>
              <a:ext uri="{FF2B5EF4-FFF2-40B4-BE49-F238E27FC236}">
                <a16:creationId xmlns:a16="http://schemas.microsoft.com/office/drawing/2014/main" id="{5F74758C-30FA-F848-B80D-846E6AC3EFA6}"/>
              </a:ext>
            </a:extLst>
          </p:cNvPr>
          <p:cNvSpPr>
            <a:spLocks noGrp="1"/>
          </p:cNvSpPr>
          <p:nvPr>
            <p:ph idx="1"/>
          </p:nvPr>
        </p:nvSpPr>
        <p:spPr/>
        <p:txBody>
          <a:bodyPr>
            <a:normAutofit fontScale="85000" lnSpcReduction="10000"/>
          </a:bodyPr>
          <a:lstStyle/>
          <a:p>
            <a:pPr marL="75565" marR="82550" algn="just">
              <a:lnSpc>
                <a:spcPct val="150000"/>
              </a:lnSpc>
            </a:pPr>
            <a:r>
              <a:rPr lang="pt-PT" sz="2000" dirty="0">
                <a:effectLst/>
                <a:latin typeface="Times New Roman" panose="02020603050405020304" pitchFamily="18" charset="0"/>
                <a:ea typeface="Times New Roman" panose="02020603050405020304" pitchFamily="18" charset="0"/>
              </a:rPr>
              <a:t>Em resumo, as diferenças entre informação de </a:t>
            </a:r>
            <a:r>
              <a:rPr lang="pt-PT" sz="2000" dirty="0" err="1">
                <a:effectLst/>
                <a:latin typeface="Times New Roman" panose="02020603050405020304" pitchFamily="18" charset="0"/>
                <a:ea typeface="Times New Roman" panose="02020603050405020304" pitchFamily="18" charset="0"/>
              </a:rPr>
              <a:t>Shannon</a:t>
            </a:r>
            <a:r>
              <a:rPr lang="pt-PT" sz="2000" dirty="0">
                <a:effectLst/>
                <a:latin typeface="Times New Roman" panose="02020603050405020304" pitchFamily="18" charset="0"/>
                <a:ea typeface="Times New Roman" panose="02020603050405020304" pitchFamily="18" charset="0"/>
              </a:rPr>
              <a:t> e </a:t>
            </a:r>
            <a:r>
              <a:rPr lang="pt-PT" sz="2000" dirty="0" err="1">
                <a:effectLst/>
                <a:latin typeface="Times New Roman" panose="02020603050405020304" pitchFamily="18" charset="0"/>
                <a:ea typeface="Times New Roman" panose="02020603050405020304" pitchFamily="18" charset="0"/>
              </a:rPr>
              <a:t>Turing</a:t>
            </a:r>
            <a:r>
              <a:rPr lang="pt-PT" sz="2000" dirty="0">
                <a:effectLst/>
                <a:latin typeface="Times New Roman" panose="02020603050405020304" pitchFamily="18" charset="0"/>
                <a:ea typeface="Times New Roman" panose="02020603050405020304" pitchFamily="18" charset="0"/>
              </a:rPr>
              <a:t> e a informação </a:t>
            </a:r>
            <a:r>
              <a:rPr lang="pt-PT" sz="2000" dirty="0" err="1">
                <a:effectLst/>
                <a:latin typeface="Times New Roman" panose="02020603050405020304" pitchFamily="18" charset="0"/>
                <a:ea typeface="Times New Roman" panose="02020603050405020304" pitchFamily="18" charset="0"/>
              </a:rPr>
              <a:t>Gödeliana</a:t>
            </a:r>
            <a:r>
              <a:rPr lang="pt-PT" sz="2000" dirty="0">
                <a:effectLst/>
                <a:latin typeface="Times New Roman" panose="02020603050405020304" pitchFamily="18" charset="0"/>
                <a:ea typeface="Times New Roman" panose="02020603050405020304" pitchFamily="18" charset="0"/>
              </a:rPr>
              <a:t> podem ser descritas da seguinte forma:</a:t>
            </a:r>
            <a:endParaRPr lang="pt-BR" sz="2000" dirty="0">
              <a:effectLst/>
              <a:latin typeface="Times New Roman" panose="02020603050405020304" pitchFamily="18" charset="0"/>
              <a:ea typeface="Times New Roman" panose="02020603050405020304" pitchFamily="18" charset="0"/>
            </a:endParaRPr>
          </a:p>
          <a:p>
            <a:pPr marL="75565" marR="82550" algn="just">
              <a:lnSpc>
                <a:spcPct val="150000"/>
              </a:lnSpc>
            </a:pPr>
            <a:r>
              <a:rPr lang="pt-PT" sz="2000" dirty="0">
                <a:effectLst/>
                <a:latin typeface="Times New Roman" panose="02020603050405020304" pitchFamily="18" charset="0"/>
                <a:ea typeface="Times New Roman" panose="02020603050405020304" pitchFamily="18" charset="0"/>
              </a:rPr>
              <a:t>1. A Informação Tipo I é simbólica [ou seja, ela é o símbolo de algo]; </a:t>
            </a:r>
            <a:endParaRPr lang="pt-BR" sz="2000" dirty="0">
              <a:effectLst/>
              <a:latin typeface="Times New Roman" panose="02020603050405020304" pitchFamily="18" charset="0"/>
              <a:ea typeface="Times New Roman" panose="02020603050405020304" pitchFamily="18" charset="0"/>
            </a:endParaRPr>
          </a:p>
          <a:p>
            <a:pPr marL="1143000" marR="8255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isso significa que o recipiente de</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uma</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mensagem</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contendo</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informação</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Tipo</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I</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tem</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que</a:t>
            </a:r>
            <a:r>
              <a:rPr lang="pt-PT" spc="-2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decodificá-la para extrair o seu significado. </a:t>
            </a:r>
            <a:endParaRPr lang="pt-BR" dirty="0">
              <a:effectLst/>
              <a:latin typeface="Times New Roman" panose="02020603050405020304" pitchFamily="18" charset="0"/>
              <a:ea typeface="Times New Roman" panose="02020603050405020304" pitchFamily="18" charset="0"/>
            </a:endParaRPr>
          </a:p>
          <a:p>
            <a:pPr marL="1143000" marR="8255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Para realizar essa tarefa, obviamente, ele tem que conhecer o código antes de receber a mensagem. </a:t>
            </a:r>
            <a:endParaRPr lang="pt-BR" dirty="0">
              <a:effectLst/>
              <a:latin typeface="Times New Roman" panose="02020603050405020304" pitchFamily="18" charset="0"/>
              <a:ea typeface="Times New Roman" panose="02020603050405020304" pitchFamily="18" charset="0"/>
            </a:endParaRPr>
          </a:p>
          <a:p>
            <a:pPr marL="1143000" marR="8255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Se o código for incluído na mensagem, ele não seria acessível.</a:t>
            </a:r>
            <a:r>
              <a:rPr lang="pt-PT" spc="-5" dirty="0">
                <a:effectLst/>
                <a:latin typeface="Times New Roman" panose="02020603050405020304" pitchFamily="18"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1143000" marR="8255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Sem</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um</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código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externo,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por</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exemplo,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as</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linhas</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que</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você está</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lendo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agora</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não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fariam</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menor</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sentido,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uma</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vez</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que</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o</a:t>
            </a:r>
            <a:r>
              <a:rPr lang="pt-PT" spc="15" dirty="0">
                <a:effectLst/>
                <a:latin typeface="Times New Roman" panose="02020603050405020304" pitchFamily="18" charset="0"/>
                <a:ea typeface="Times New Roman" panose="02020603050405020304" pitchFamily="18" charset="0"/>
              </a:rPr>
              <a:t> </a:t>
            </a:r>
            <a:r>
              <a:rPr lang="pt-PT" spc="-10" dirty="0">
                <a:effectLst/>
                <a:latin typeface="Times New Roman" panose="02020603050405020304" pitchFamily="18" charset="0"/>
                <a:ea typeface="Times New Roman" panose="02020603050405020304" pitchFamily="18" charset="0"/>
              </a:rPr>
              <a:t>acesso </a:t>
            </a:r>
            <a:r>
              <a:rPr lang="pt-PT" dirty="0">
                <a:effectLst/>
                <a:latin typeface="Times New Roman" panose="02020603050405020304" pitchFamily="18" charset="0"/>
                <a:ea typeface="Times New Roman" panose="02020603050405020304" pitchFamily="18" charset="0"/>
              </a:rPr>
              <a:t>ao significado é essencial para o cérebro fazer algo com uma </a:t>
            </a:r>
            <a:r>
              <a:rPr lang="pt-PT" spc="-10" dirty="0">
                <a:effectLst/>
                <a:latin typeface="Times New Roman" panose="02020603050405020304" pitchFamily="18" charset="0"/>
                <a:ea typeface="Times New Roman" panose="02020603050405020304" pitchFamily="18" charset="0"/>
              </a:rPr>
              <a:t>mensagem.</a:t>
            </a:r>
            <a:endParaRPr lang="pt-BR"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A751F82-ED07-2645-9040-0B40C45BF639}"/>
              </a:ext>
            </a:extLst>
          </p:cNvPr>
          <p:cNvSpPr>
            <a:spLocks noGrp="1"/>
          </p:cNvSpPr>
          <p:nvPr>
            <p:ph type="sldNum" sz="quarter" idx="12"/>
          </p:nvPr>
        </p:nvSpPr>
        <p:spPr/>
        <p:txBody>
          <a:bodyPr/>
          <a:lstStyle/>
          <a:p>
            <a:fld id="{5EFC517F-599F-A147-AEF0-A48492F2B519}" type="slidenum">
              <a:rPr lang="pt-BR" smtClean="0"/>
              <a:t>114</a:t>
            </a:fld>
            <a:endParaRPr lang="pt-BR"/>
          </a:p>
        </p:txBody>
      </p:sp>
    </p:spTree>
    <p:extLst>
      <p:ext uri="{BB962C8B-B14F-4D97-AF65-F5344CB8AC3E}">
        <p14:creationId xmlns:p14="http://schemas.microsoft.com/office/powerpoint/2010/main" val="37221933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BB2A4-1C66-B241-A34B-4E820B535C4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51613D0-9F4B-844E-8CA9-6874FEAE8BBA}"/>
              </a:ext>
            </a:extLst>
          </p:cNvPr>
          <p:cNvSpPr>
            <a:spLocks noGrp="1"/>
          </p:cNvSpPr>
          <p:nvPr>
            <p:ph idx="1"/>
          </p:nvPr>
        </p:nvSpPr>
        <p:spPr/>
        <p:txBody>
          <a:bodyPr>
            <a:normAutofit fontScale="92500" lnSpcReduction="10000"/>
          </a:bodyPr>
          <a:lstStyle/>
          <a:p>
            <a:pPr marL="75565" marR="82550" algn="just">
              <a:lnSpc>
                <a:spcPct val="150000"/>
              </a:lnSpc>
            </a:pPr>
            <a:r>
              <a:rPr lang="pt-PT" sz="2000" dirty="0">
                <a:effectLst/>
                <a:latin typeface="Times New Roman" panose="02020603050405020304" pitchFamily="18" charset="0"/>
                <a:ea typeface="Times New Roman" panose="02020603050405020304" pitchFamily="18" charset="0"/>
              </a:rPr>
              <a:t>Em contraste, informação do Tipo II não precisa nenhum código para ser processada: o seu significado é reconhecido instantaneamente.</a:t>
            </a:r>
            <a:r>
              <a:rPr lang="pt-PT" sz="2000" spc="-15" dirty="0">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1143000" marR="8255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Isso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acontece</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porque</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significado</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da</a:t>
            </a:r>
            <a:r>
              <a:rPr lang="pt-PT" spc="-1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mensagem é integrado ao sistema físico – o cérebro – que gera a mensagem. </a:t>
            </a:r>
            <a:endParaRPr lang="pt-BR" dirty="0">
              <a:effectLst/>
              <a:latin typeface="Times New Roman" panose="02020603050405020304" pitchFamily="18" charset="0"/>
              <a:ea typeface="Times New Roman" panose="02020603050405020304" pitchFamily="18" charset="0"/>
            </a:endParaRPr>
          </a:p>
          <a:p>
            <a:pPr marL="2057400" marR="82550" lvl="4" indent="-228600" algn="just">
              <a:lnSpc>
                <a:spcPct val="150000"/>
              </a:lnSpc>
              <a:spcAft>
                <a:spcPts val="0"/>
              </a:spcAft>
              <a:buSzPts val="1000"/>
              <a:buFont typeface="Wingdings" pitchFamily="2" charset="2"/>
              <a:buChar char=""/>
              <a:tabLst>
                <a:tab pos="2286000" algn="l"/>
              </a:tabLst>
            </a:pPr>
            <a:r>
              <a:rPr lang="pt-PT" sz="2000" dirty="0">
                <a:effectLst/>
                <a:latin typeface="Times New Roman" panose="02020603050405020304" pitchFamily="18" charset="0"/>
                <a:ea typeface="Times New Roman" panose="02020603050405020304" pitchFamily="18" charset="0"/>
              </a:rPr>
              <a:t>Isso explicaria, por exemplo, porque um par de placas foram adicionadas às naves espaciais </a:t>
            </a:r>
            <a:r>
              <a:rPr lang="pt-PT" sz="2000" dirty="0" err="1">
                <a:effectLst/>
                <a:latin typeface="Times New Roman" panose="02020603050405020304" pitchFamily="18" charset="0"/>
                <a:ea typeface="Times New Roman" panose="02020603050405020304" pitchFamily="18" charset="0"/>
              </a:rPr>
              <a:t>Pioneer</a:t>
            </a:r>
            <a:r>
              <a:rPr lang="pt-PT" sz="2000" dirty="0">
                <a:effectLst/>
                <a:latin typeface="Times New Roman" panose="02020603050405020304" pitchFamily="18" charset="0"/>
                <a:ea typeface="Times New Roman" panose="02020603050405020304" pitchFamily="18" charset="0"/>
              </a:rPr>
              <a:t> 10 e 11, lançadas em 1972. Essas placas exibem imagens da Terra e seus habitantes – mensagens analógicas – que poderiam, de acordo com cientistas da NASA, ser mais facilmente compreendidas por alguma forma de inteligência extraterrestre que viesse a ter contato com elas.</a:t>
            </a:r>
            <a:endParaRPr lang="pt-BR" sz="2000" dirty="0">
              <a:effectLst/>
              <a:latin typeface="Times New Roman" panose="02020603050405020304" pitchFamily="18" charset="0"/>
              <a:ea typeface="Times New Roman" panose="02020603050405020304" pitchFamily="18" charset="0"/>
            </a:endParaRPr>
          </a:p>
          <a:p>
            <a:pPr marL="736600" marR="74930" indent="279400" algn="just">
              <a:lnSpc>
                <a:spcPct val="150000"/>
              </a:lnSpc>
              <a:spcAft>
                <a:spcPts val="210"/>
              </a:spcAft>
              <a:tabLst>
                <a:tab pos="1136015" algn="l"/>
              </a:tabLst>
            </a:pPr>
            <a:r>
              <a:rPr lang="pt-BR" sz="1500" dirty="0">
                <a:solidFill>
                  <a:srgbClr val="FF0000"/>
                </a:solidFill>
                <a:effectLst/>
                <a:latin typeface="Calibri" panose="020F0502020204030204" pitchFamily="34" charset="0"/>
                <a:ea typeface="Calibri" panose="020F0502020204030204" pitchFamily="34" charset="0"/>
              </a:rPr>
              <a:t> </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A278E41-DB36-8F44-B8B8-65C533DABD3B}"/>
              </a:ext>
            </a:extLst>
          </p:cNvPr>
          <p:cNvSpPr>
            <a:spLocks noGrp="1"/>
          </p:cNvSpPr>
          <p:nvPr>
            <p:ph type="sldNum" sz="quarter" idx="12"/>
          </p:nvPr>
        </p:nvSpPr>
        <p:spPr/>
        <p:txBody>
          <a:bodyPr/>
          <a:lstStyle/>
          <a:p>
            <a:fld id="{5EFC517F-599F-A147-AEF0-A48492F2B519}" type="slidenum">
              <a:rPr lang="pt-BR" smtClean="0"/>
              <a:t>115</a:t>
            </a:fld>
            <a:endParaRPr lang="pt-BR"/>
          </a:p>
        </p:txBody>
      </p:sp>
    </p:spTree>
    <p:extLst>
      <p:ext uri="{BB962C8B-B14F-4D97-AF65-F5344CB8AC3E}">
        <p14:creationId xmlns:p14="http://schemas.microsoft.com/office/powerpoint/2010/main" val="11548864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D45DF-BE76-8148-9AD7-421A3104A755}"/>
              </a:ext>
            </a:extLst>
          </p:cNvPr>
          <p:cNvSpPr>
            <a:spLocks noGrp="1"/>
          </p:cNvSpPr>
          <p:nvPr>
            <p:ph type="title"/>
          </p:nvPr>
        </p:nvSpPr>
        <p:spPr/>
        <p:txBody>
          <a:bodyPr>
            <a:normAutofit fontScale="90000"/>
          </a:bodyPr>
          <a:lstStyle/>
          <a:p>
            <a:pPr algn="ctr"/>
            <a:r>
              <a:rPr lang="pt-PT" sz="2700" b="1" dirty="0">
                <a:effectLst/>
                <a:latin typeface="Times New Roman" panose="02020603050405020304" pitchFamily="18" charset="0"/>
                <a:ea typeface="Times New Roman" panose="02020603050405020304" pitchFamily="18" charset="0"/>
              </a:rPr>
              <a:t>COMPUTADORES DIGITAIS NÃO TÊM PROCESSOS SEMÂNTICOS,</a:t>
            </a:r>
            <a:br>
              <a:rPr lang="pt-PT" sz="2700" b="1" dirty="0">
                <a:effectLst/>
                <a:latin typeface="Times New Roman" panose="02020603050405020304" pitchFamily="18" charset="0"/>
                <a:ea typeface="Times New Roman" panose="02020603050405020304" pitchFamily="18" charset="0"/>
              </a:rPr>
            </a:br>
            <a:br>
              <a:rPr lang="pt-PT" sz="2700" b="1" dirty="0">
                <a:effectLst/>
                <a:latin typeface="Times New Roman" panose="02020603050405020304" pitchFamily="18" charset="0"/>
                <a:ea typeface="Times New Roman" panose="02020603050405020304" pitchFamily="18" charset="0"/>
              </a:rPr>
            </a:br>
            <a:r>
              <a:rPr lang="pt-PT" sz="2700" b="1" dirty="0">
                <a:effectLst/>
                <a:latin typeface="Times New Roman" panose="02020603050405020304" pitchFamily="18" charset="0"/>
                <a:ea typeface="Times New Roman" panose="02020603050405020304" pitchFamily="18" charset="0"/>
              </a:rPr>
              <a:t> ELES APENAS ADMINISTRAM A SINTAXE DAS INFORMAÇÕES</a:t>
            </a:r>
            <a:endParaRPr lang="pt-BR" dirty="0"/>
          </a:p>
        </p:txBody>
      </p:sp>
      <p:sp>
        <p:nvSpPr>
          <p:cNvPr id="3" name="Espaço Reservado para Conteúdo 2">
            <a:extLst>
              <a:ext uri="{FF2B5EF4-FFF2-40B4-BE49-F238E27FC236}">
                <a16:creationId xmlns:a16="http://schemas.microsoft.com/office/drawing/2014/main" id="{E891CE5D-E9E2-C645-9931-00845A997353}"/>
              </a:ext>
            </a:extLst>
          </p:cNvPr>
          <p:cNvSpPr>
            <a:spLocks noGrp="1"/>
          </p:cNvSpPr>
          <p:nvPr>
            <p:ph idx="1"/>
          </p:nvPr>
        </p:nvSpPr>
        <p:spPr/>
        <p:txBody>
          <a:bodyPr>
            <a:normAutofit fontScale="85000" lnSpcReduction="10000"/>
          </a:bodyPr>
          <a:lstStyle/>
          <a:p>
            <a:pPr marL="342900" marR="76200" lvl="0" indent="-342900" algn="just">
              <a:lnSpc>
                <a:spcPct val="150000"/>
              </a:lnSpc>
              <a:spcAft>
                <a:spcPts val="0"/>
              </a:spcAft>
              <a:buSzPts val="1000"/>
              <a:buFont typeface="Symbol" pitchFamily="2" charset="2"/>
              <a:buChar char=""/>
              <a:tabLst>
                <a:tab pos="457200" algn="l"/>
              </a:tabLst>
            </a:pPr>
            <a:r>
              <a:rPr lang="pt-PT" sz="2000" dirty="0">
                <a:effectLst/>
                <a:latin typeface="Times New Roman" panose="02020603050405020304" pitchFamily="18" charset="0"/>
                <a:ea typeface="Times New Roman" panose="02020603050405020304" pitchFamily="18" charset="0"/>
              </a:rPr>
              <a:t>Como mencionado acima, na informação do Tipo I, o código não pode ser inserido na mensagem propriamente dita. </a:t>
            </a:r>
            <a:endParaRPr lang="pt-BR" sz="2000" dirty="0">
              <a:effectLst/>
              <a:latin typeface="Times New Roman" panose="02020603050405020304" pitchFamily="18" charset="0"/>
              <a:ea typeface="Times New Roman" panose="02020603050405020304" pitchFamily="18" charset="0"/>
            </a:endParaRPr>
          </a:p>
          <a:p>
            <a:pPr marL="1143000" marR="7620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Assim, se cérebros animais fossem capazes de processar apenas esse tipo de informação, eles teriam que necessariamente possuir algum tipo de meta-código para conseguir entender qualquer mensagem interna, transmitida por seus circuitos</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neurais.</a:t>
            </a:r>
            <a:r>
              <a:rPr lang="pt-PT" spc="-5" dirty="0">
                <a:effectLst/>
                <a:latin typeface="Times New Roman" panose="02020603050405020304" pitchFamily="18"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pPr marL="1143000" marR="7620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Mas</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para</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entender</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extrair</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algum</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significado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desse</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meta-código, o cérebro necessitaria de outro conjunto de regras intermediárias. </a:t>
            </a:r>
            <a:endParaRPr lang="pt-BR" dirty="0">
              <a:effectLst/>
              <a:latin typeface="Times New Roman" panose="02020603050405020304" pitchFamily="18" charset="0"/>
              <a:ea typeface="Times New Roman" panose="02020603050405020304" pitchFamily="18" charset="0"/>
            </a:endParaRPr>
          </a:p>
          <a:p>
            <a:pPr marL="1143000" marR="7620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Como podemos ver, quando levado ao limite, esse tipo de raciocínio gera uma regressão infinita, uma vez que um novo código sempre será</a:t>
            </a:r>
            <a:r>
              <a:rPr lang="pt-PT" spc="200"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necessário para extrair uma mensagem transmitida um nível acima. </a:t>
            </a:r>
            <a:endParaRPr lang="pt-BR" dirty="0">
              <a:effectLst/>
              <a:latin typeface="Times New Roman" panose="02020603050405020304" pitchFamily="18" charset="0"/>
              <a:ea typeface="Times New Roman" panose="02020603050405020304" pitchFamily="18" charset="0"/>
            </a:endParaRPr>
          </a:p>
          <a:p>
            <a:pPr marL="1143000" marR="7620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Essa é a razão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por que</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filósofos</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como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Daniel</a:t>
            </a:r>
            <a:r>
              <a:rPr lang="pt-PT" spc="-5" dirty="0">
                <a:effectLst/>
                <a:latin typeface="Times New Roman" panose="02020603050405020304" pitchFamily="18" charset="0"/>
                <a:ea typeface="Times New Roman" panose="02020603050405020304" pitchFamily="18" charset="0"/>
              </a:rPr>
              <a:t> </a:t>
            </a:r>
            <a:r>
              <a:rPr lang="pt-PT" dirty="0" err="1">
                <a:effectLst/>
                <a:latin typeface="Times New Roman" panose="02020603050405020304" pitchFamily="18" charset="0"/>
                <a:ea typeface="Times New Roman" panose="02020603050405020304" pitchFamily="18" charset="0"/>
              </a:rPr>
              <a:t>Dennett</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descrevem</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esse</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processo</a:t>
            </a:r>
            <a:r>
              <a:rPr lang="pt-PT" spc="-5" dirty="0">
                <a:effectLst/>
                <a:latin typeface="Times New Roman" panose="02020603050405020304" pitchFamily="18" charset="0"/>
                <a:ea typeface="Times New Roman" panose="02020603050405020304" pitchFamily="18" charset="0"/>
              </a:rPr>
              <a:t> </a:t>
            </a:r>
            <a:r>
              <a:rPr lang="pt-PT" dirty="0">
                <a:effectLst/>
                <a:latin typeface="Times New Roman" panose="02020603050405020304" pitchFamily="18" charset="0"/>
                <a:ea typeface="Times New Roman" panose="02020603050405020304" pitchFamily="18" charset="0"/>
              </a:rPr>
              <a:t>como “o espectador dentro do Teatro Cartesiano”.</a:t>
            </a:r>
            <a:endParaRPr lang="pt-BR"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81604164-19C8-A946-BD37-5E3EF6DBB8CC}"/>
              </a:ext>
            </a:extLst>
          </p:cNvPr>
          <p:cNvSpPr>
            <a:spLocks noGrp="1"/>
          </p:cNvSpPr>
          <p:nvPr>
            <p:ph type="sldNum" sz="quarter" idx="12"/>
          </p:nvPr>
        </p:nvSpPr>
        <p:spPr/>
        <p:txBody>
          <a:bodyPr/>
          <a:lstStyle/>
          <a:p>
            <a:fld id="{5EFC517F-599F-A147-AEF0-A48492F2B519}" type="slidenum">
              <a:rPr lang="pt-BR" smtClean="0"/>
              <a:t>116</a:t>
            </a:fld>
            <a:endParaRPr lang="pt-BR"/>
          </a:p>
        </p:txBody>
      </p:sp>
    </p:spTree>
    <p:extLst>
      <p:ext uri="{BB962C8B-B14F-4D97-AF65-F5344CB8AC3E}">
        <p14:creationId xmlns:p14="http://schemas.microsoft.com/office/powerpoint/2010/main" val="1673250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0DAF6-FDBD-AB4C-BF56-0FC04CB2722E}"/>
              </a:ext>
            </a:extLst>
          </p:cNvPr>
          <p:cNvSpPr>
            <a:spLocks noGrp="1"/>
          </p:cNvSpPr>
          <p:nvPr>
            <p:ph type="title"/>
          </p:nvPr>
        </p:nvSpPr>
        <p:spPr/>
        <p:txBody>
          <a:bodyPr>
            <a:normAutofit/>
          </a:bodyPr>
          <a:lstStyle/>
          <a:p>
            <a:pPr algn="ctr"/>
            <a:r>
              <a:rPr lang="pt-BR" sz="3200" b="1" dirty="0"/>
              <a:t>A necessidade infinita de um código para decodificação</a:t>
            </a:r>
            <a:br>
              <a:rPr lang="pt-BR" sz="3200" b="1" dirty="0"/>
            </a:br>
            <a:r>
              <a:rPr lang="pt-BR" sz="3200" b="1" dirty="0" err="1"/>
              <a:t>Computadors</a:t>
            </a:r>
            <a:r>
              <a:rPr lang="pt-BR" sz="3200" b="1" dirty="0"/>
              <a:t> não têm bom-senso</a:t>
            </a:r>
          </a:p>
        </p:txBody>
      </p:sp>
      <p:sp>
        <p:nvSpPr>
          <p:cNvPr id="3" name="Espaço Reservado para Conteúdo 2">
            <a:extLst>
              <a:ext uri="{FF2B5EF4-FFF2-40B4-BE49-F238E27FC236}">
                <a16:creationId xmlns:a16="http://schemas.microsoft.com/office/drawing/2014/main" id="{0854E676-2747-F14E-85CD-CEF3C202911D}"/>
              </a:ext>
            </a:extLst>
          </p:cNvPr>
          <p:cNvSpPr>
            <a:spLocks noGrp="1"/>
          </p:cNvSpPr>
          <p:nvPr>
            <p:ph idx="1"/>
          </p:nvPr>
        </p:nvSpPr>
        <p:spPr/>
        <p:txBody>
          <a:bodyPr>
            <a:normAutofit fontScale="85000" lnSpcReduction="10000"/>
          </a:bodyPr>
          <a:lstStyle/>
          <a:p>
            <a:pPr marL="75565" marR="76200" indent="0" algn="just">
              <a:lnSpc>
                <a:spcPct val="150000"/>
              </a:lnSpc>
              <a:buNone/>
            </a:pPr>
            <a:r>
              <a:rPr lang="pt-BR" sz="2400" dirty="0">
                <a:effectLst/>
                <a:latin typeface="Times New Roman" panose="02020603050405020304" pitchFamily="18" charset="0"/>
                <a:ea typeface="Calibri" panose="020F0502020204030204" pitchFamily="34" charset="0"/>
              </a:rPr>
              <a:t>A regressão infinita descrita acima justifica a nossa visão de que </a:t>
            </a:r>
            <a:r>
              <a:rPr lang="pt-BR" sz="2400" b="1" dirty="0">
                <a:effectLst/>
                <a:latin typeface="Times New Roman" panose="02020603050405020304" pitchFamily="18" charset="0"/>
                <a:ea typeface="Calibri" panose="020F0502020204030204" pitchFamily="34" charset="0"/>
              </a:rPr>
              <a:t>cérebros</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têm</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que</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ser</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considerados</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como</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sistemas</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integrados</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que</a:t>
            </a:r>
            <a:r>
              <a:rPr lang="pt-BR" sz="2400" b="1" spc="-5" dirty="0">
                <a:effectLst/>
                <a:latin typeface="Times New Roman" panose="02020603050405020304" pitchFamily="18" charset="0"/>
                <a:ea typeface="Calibri" panose="020F0502020204030204" pitchFamily="34" charset="0"/>
              </a:rPr>
              <a:t> </a:t>
            </a:r>
            <a:r>
              <a:rPr lang="pt-BR" sz="2400" b="1" dirty="0">
                <a:effectLst/>
                <a:latin typeface="Times New Roman" panose="02020603050405020304" pitchFamily="18" charset="0"/>
                <a:ea typeface="Calibri" panose="020F0502020204030204" pitchFamily="34" charset="0"/>
              </a:rPr>
              <a:t>computam usando componentes analógicos, algo que é totalmente diferente da forma pela qual computadores</a:t>
            </a:r>
            <a:r>
              <a:rPr lang="pt-BR" sz="2400" b="1" dirty="0">
                <a:effectLst/>
                <a:latin typeface="Calibri" panose="020F0502020204030204" pitchFamily="34" charset="0"/>
                <a:ea typeface="Calibri" panose="020F0502020204030204" pitchFamily="34" charset="0"/>
              </a:rPr>
              <a:t> digitais operam.</a:t>
            </a:r>
            <a:r>
              <a:rPr lang="pt-BR" sz="2400" dirty="0">
                <a:effectLst/>
                <a:latin typeface="Calibri" panose="020F0502020204030204" pitchFamily="34" charset="0"/>
                <a:ea typeface="Calibri" panose="020F0502020204030204" pitchFamily="34" charset="0"/>
              </a:rPr>
              <a:t> </a:t>
            </a:r>
          </a:p>
          <a:p>
            <a:pPr marL="1143000" marR="77470" lvl="2" indent="-228600" algn="just">
              <a:lnSpc>
                <a:spcPct val="150000"/>
              </a:lnSpc>
              <a:spcAft>
                <a:spcPts val="0"/>
              </a:spcAft>
              <a:buSzPts val="1000"/>
              <a:buFont typeface="Wingdings" pitchFamily="2" charset="2"/>
              <a:buChar char=""/>
              <a:tabLst>
                <a:tab pos="1371600" algn="l"/>
              </a:tabLst>
            </a:pPr>
            <a:r>
              <a:rPr lang="pt-PT" sz="2400" dirty="0">
                <a:effectLst/>
                <a:latin typeface="Times New Roman" panose="02020603050405020304" pitchFamily="18" charset="0"/>
                <a:ea typeface="Times New Roman" panose="02020603050405020304" pitchFamily="18" charset="0"/>
              </a:rPr>
              <a:t>Essa limitação também explica porque computadores digitais fracassam miseravelmente quando eles têm que lidar com “o significado das coisas”. </a:t>
            </a:r>
            <a:endParaRPr lang="pt-BR" sz="2400" dirty="0">
              <a:effectLst/>
              <a:latin typeface="Times New Roman" panose="02020603050405020304" pitchFamily="18" charset="0"/>
              <a:ea typeface="Times New Roman" panose="02020603050405020304" pitchFamily="18" charset="0"/>
            </a:endParaRPr>
          </a:p>
          <a:p>
            <a:pPr marL="1143000" marR="77470" lvl="2" indent="-228600" algn="just">
              <a:lnSpc>
                <a:spcPct val="150000"/>
              </a:lnSpc>
              <a:spcAft>
                <a:spcPts val="0"/>
              </a:spcAft>
              <a:buSzPts val="1000"/>
              <a:buFont typeface="Wingdings" pitchFamily="2" charset="2"/>
              <a:buChar char=""/>
              <a:tabLst>
                <a:tab pos="1371600" algn="l"/>
              </a:tabLst>
            </a:pPr>
            <a:r>
              <a:rPr lang="pt-PT" sz="2400" dirty="0">
                <a:effectLst/>
                <a:latin typeface="Times New Roman" panose="02020603050405020304" pitchFamily="18" charset="0"/>
                <a:ea typeface="Times New Roman" panose="02020603050405020304" pitchFamily="18" charset="0"/>
              </a:rPr>
              <a:t>Como </a:t>
            </a:r>
            <a:r>
              <a:rPr lang="pt-PT" sz="2400" dirty="0" err="1">
                <a:effectLst/>
                <a:latin typeface="Times New Roman" panose="02020603050405020304" pitchFamily="18" charset="0"/>
                <a:ea typeface="Times New Roman" panose="02020603050405020304" pitchFamily="18" charset="0"/>
              </a:rPr>
              <a:t>Marvin</a:t>
            </a:r>
            <a:r>
              <a:rPr lang="pt-PT" sz="2400" dirty="0">
                <a:effectLst/>
                <a:latin typeface="Times New Roman" panose="02020603050405020304" pitchFamily="18" charset="0"/>
                <a:ea typeface="Times New Roman" panose="02020603050405020304" pitchFamily="18" charset="0"/>
              </a:rPr>
              <a:t> </a:t>
            </a:r>
            <a:r>
              <a:rPr lang="pt-PT" sz="2400" dirty="0" err="1">
                <a:effectLst/>
                <a:latin typeface="Times New Roman" panose="02020603050405020304" pitchFamily="18" charset="0"/>
                <a:ea typeface="Times New Roman" panose="02020603050405020304" pitchFamily="18" charset="0"/>
              </a:rPr>
              <a:t>Minsky</a:t>
            </a:r>
            <a:r>
              <a:rPr lang="pt-PT" sz="2400" dirty="0">
                <a:effectLst/>
                <a:latin typeface="Times New Roman" panose="02020603050405020304" pitchFamily="18" charset="0"/>
                <a:ea typeface="Times New Roman" panose="02020603050405020304" pitchFamily="18" charset="0"/>
              </a:rPr>
              <a:t> reconheceu, computadores falham quando confrontados com tarefas</a:t>
            </a:r>
            <a:r>
              <a:rPr lang="pt-PT" sz="2400" spc="200" dirty="0">
                <a:effectLst/>
                <a:latin typeface="Times New Roman" panose="02020603050405020304" pitchFamily="18" charset="0"/>
                <a:ea typeface="Times New Roman" panose="02020603050405020304" pitchFamily="18" charset="0"/>
              </a:rPr>
              <a:t> </a:t>
            </a:r>
            <a:r>
              <a:rPr lang="pt-PT" sz="2400" dirty="0">
                <a:effectLst/>
                <a:latin typeface="Times New Roman" panose="02020603050405020304" pitchFamily="18" charset="0"/>
                <a:ea typeface="Times New Roman" panose="02020603050405020304" pitchFamily="18" charset="0"/>
              </a:rPr>
              <a:t>que requerem bom senso: “Eles não podem olhar dentro de uma sala e discorrer sobre ela”. </a:t>
            </a:r>
            <a:endParaRPr lang="pt-BR" sz="2400" dirty="0">
              <a:effectLst/>
              <a:latin typeface="Times New Roman" panose="02020603050405020304" pitchFamily="18" charset="0"/>
              <a:ea typeface="Times New Roman" panose="02020603050405020304" pitchFamily="18" charset="0"/>
            </a:endParaRPr>
          </a:p>
          <a:p>
            <a:pPr indent="0" algn="l">
              <a:lnSpc>
                <a:spcPct val="103000"/>
              </a:lnSpc>
              <a:spcAft>
                <a:spcPts val="210"/>
              </a:spcAft>
              <a:buNone/>
            </a:pPr>
            <a:br>
              <a:rPr lang="pt-BR" sz="1500" b="1" dirty="0">
                <a:solidFill>
                  <a:srgbClr val="FF0000"/>
                </a:solidFill>
                <a:effectLst/>
                <a:latin typeface="Calibri" panose="020F0502020204030204" pitchFamily="34" charset="0"/>
                <a:ea typeface="Calibri" panose="020F0502020204030204" pitchFamily="34" charset="0"/>
              </a:rPr>
            </a:br>
            <a:r>
              <a:rPr lang="pt-PT" sz="1500" b="1" dirty="0">
                <a:solidFill>
                  <a:srgbClr val="FF0000"/>
                </a:solidFill>
                <a:effectLst/>
                <a:latin typeface="Times New Roman" panose="02020603050405020304" pitchFamily="18" charset="0"/>
                <a:ea typeface="Times New Roman" panose="02020603050405020304" pitchFamily="18" charset="0"/>
              </a:rPr>
              <a:t> </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E69FE66-1742-094C-A7CD-76993370B448}"/>
              </a:ext>
            </a:extLst>
          </p:cNvPr>
          <p:cNvSpPr>
            <a:spLocks noGrp="1"/>
          </p:cNvSpPr>
          <p:nvPr>
            <p:ph type="sldNum" sz="quarter" idx="12"/>
          </p:nvPr>
        </p:nvSpPr>
        <p:spPr/>
        <p:txBody>
          <a:bodyPr/>
          <a:lstStyle/>
          <a:p>
            <a:fld id="{5EFC517F-599F-A147-AEF0-A48492F2B519}" type="slidenum">
              <a:rPr lang="pt-BR" smtClean="0"/>
              <a:t>117</a:t>
            </a:fld>
            <a:endParaRPr lang="pt-BR"/>
          </a:p>
        </p:txBody>
      </p:sp>
    </p:spTree>
    <p:extLst>
      <p:ext uri="{BB962C8B-B14F-4D97-AF65-F5344CB8AC3E}">
        <p14:creationId xmlns:p14="http://schemas.microsoft.com/office/powerpoint/2010/main" val="18715948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B57D1-C2F9-0841-A163-5E5C1C03FD6D}"/>
              </a:ext>
            </a:extLst>
          </p:cNvPr>
          <p:cNvSpPr>
            <a:spLocks noGrp="1"/>
          </p:cNvSpPr>
          <p:nvPr>
            <p:ph type="title"/>
          </p:nvPr>
        </p:nvSpPr>
        <p:spPr/>
        <p:txBody>
          <a:bodyPr>
            <a:normAutofit/>
          </a:bodyPr>
          <a:lstStyle/>
          <a:p>
            <a:pPr algn="ctr"/>
            <a:r>
              <a:rPr lang="pt-PT" sz="3600" b="1" dirty="0">
                <a:effectLst/>
                <a:latin typeface="Times New Roman" panose="02020603050405020304" pitchFamily="18" charset="0"/>
                <a:ea typeface="Times New Roman" panose="02020603050405020304" pitchFamily="18" charset="0"/>
              </a:rPr>
              <a:t>COMPUTADORES DIGITAIS </a:t>
            </a:r>
            <a:br>
              <a:rPr lang="pt-PT" sz="3600" b="1" dirty="0">
                <a:latin typeface="Times New Roman" panose="02020603050405020304" pitchFamily="18" charset="0"/>
                <a:ea typeface="Times New Roman" panose="02020603050405020304" pitchFamily="18" charset="0"/>
              </a:rPr>
            </a:br>
            <a:r>
              <a:rPr lang="pt-PT" sz="3600" b="1" dirty="0">
                <a:effectLst/>
                <a:latin typeface="Times New Roman" panose="02020603050405020304" pitchFamily="18" charset="0"/>
                <a:ea typeface="Times New Roman" panose="02020603050405020304" pitchFamily="18" charset="0"/>
              </a:rPr>
              <a:t>SÃO LIMITADOS</a:t>
            </a:r>
            <a:endParaRPr lang="pt-BR" dirty="0"/>
          </a:p>
        </p:txBody>
      </p:sp>
      <p:sp>
        <p:nvSpPr>
          <p:cNvPr id="3" name="Espaço Reservado para Conteúdo 2">
            <a:extLst>
              <a:ext uri="{FF2B5EF4-FFF2-40B4-BE49-F238E27FC236}">
                <a16:creationId xmlns:a16="http://schemas.microsoft.com/office/drawing/2014/main" id="{2DCCDD3D-2C79-B543-8B43-73C058AD2FF1}"/>
              </a:ext>
            </a:extLst>
          </p:cNvPr>
          <p:cNvSpPr>
            <a:spLocks noGrp="1"/>
          </p:cNvSpPr>
          <p:nvPr>
            <p:ph idx="1"/>
          </p:nvPr>
        </p:nvSpPr>
        <p:spPr/>
        <p:txBody>
          <a:bodyPr>
            <a:normAutofit fontScale="92500"/>
          </a:bodyPr>
          <a:lstStyle/>
          <a:p>
            <a:pPr marL="342900" marR="80645" lvl="0" indent="-342900" algn="just">
              <a:lnSpc>
                <a:spcPct val="150000"/>
              </a:lnSpc>
              <a:spcBef>
                <a:spcPts val="5"/>
              </a:spcBef>
              <a:spcAft>
                <a:spcPts val="0"/>
              </a:spcAft>
              <a:buSzPts val="1000"/>
              <a:buFont typeface="Symbol" pitchFamily="2" charset="2"/>
              <a:buChar char=""/>
              <a:tabLst>
                <a:tab pos="457200" algn="l"/>
              </a:tabLst>
            </a:pPr>
            <a:r>
              <a:rPr lang="pt-PT" sz="2000" b="1" dirty="0">
                <a:effectLst/>
                <a:latin typeface="Times New Roman" panose="02020603050405020304" pitchFamily="18" charset="0"/>
                <a:ea typeface="Times New Roman" panose="02020603050405020304" pitchFamily="18" charset="0"/>
              </a:rPr>
              <a:t>Isso</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acontece</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porque</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computadores</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só</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processam</a:t>
            </a:r>
            <a:r>
              <a:rPr lang="pt-PT" sz="2000" b="1" spc="3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informação</a:t>
            </a:r>
            <a:r>
              <a:rPr lang="pt-PT" sz="2000" b="1" spc="350" dirty="0">
                <a:effectLst/>
                <a:latin typeface="Times New Roman" panose="02020603050405020304" pitchFamily="18" charset="0"/>
                <a:ea typeface="Times New Roman" panose="02020603050405020304" pitchFamily="18" charset="0"/>
              </a:rPr>
              <a:t> </a:t>
            </a:r>
            <a:r>
              <a:rPr lang="pt-PT" sz="2000" b="1" spc="-25" dirty="0">
                <a:effectLst/>
                <a:latin typeface="Times New Roman" panose="02020603050405020304" pitchFamily="18" charset="0"/>
                <a:ea typeface="Times New Roman" panose="02020603050405020304" pitchFamily="18" charset="0"/>
              </a:rPr>
              <a:t>de</a:t>
            </a:r>
            <a:r>
              <a:rPr lang="pt-PT" sz="2000" b="1" dirty="0">
                <a:effectLst/>
                <a:latin typeface="Times New Roman" panose="02020603050405020304" pitchFamily="18" charset="0"/>
                <a:ea typeface="Times New Roman" panose="02020603050405020304" pitchFamily="18" charset="0"/>
              </a:rPr>
              <a:t> </a:t>
            </a:r>
            <a:r>
              <a:rPr lang="pt-PT" sz="2000" b="1" dirty="0" err="1">
                <a:effectLst/>
                <a:latin typeface="Times New Roman" panose="02020603050405020304" pitchFamily="18" charset="0"/>
                <a:ea typeface="Times New Roman" panose="02020603050405020304" pitchFamily="18" charset="0"/>
              </a:rPr>
              <a:t>Shannon</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e</a:t>
            </a:r>
            <a:r>
              <a:rPr lang="pt-PT" sz="2000" b="1" spc="-10" dirty="0">
                <a:effectLst/>
                <a:latin typeface="Times New Roman" panose="02020603050405020304" pitchFamily="18" charset="0"/>
                <a:ea typeface="Times New Roman" panose="02020603050405020304" pitchFamily="18" charset="0"/>
              </a:rPr>
              <a:t> </a:t>
            </a:r>
            <a:r>
              <a:rPr lang="pt-PT" sz="2000" b="1" dirty="0" err="1">
                <a:effectLst/>
                <a:latin typeface="Times New Roman" panose="02020603050405020304" pitchFamily="18" charset="0"/>
                <a:ea typeface="Times New Roman" panose="02020603050405020304" pitchFamily="18" charset="0"/>
              </a:rPr>
              <a:t>Turing</a:t>
            </a:r>
            <a:r>
              <a:rPr lang="pt-PT" sz="2000" b="1" dirty="0">
                <a:effectLst/>
                <a:latin typeface="Times New Roman" panose="02020603050405020304" pitchFamily="18" charset="0"/>
                <a:ea typeface="Times New Roman" panose="02020603050405020304" pitchFamily="18" charset="0"/>
              </a:rPr>
              <a:t>.</a:t>
            </a:r>
            <a:r>
              <a:rPr lang="pt-PT" sz="2000" b="1" spc="-10" dirty="0">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marR="80645" lvl="0" indent="-342900" algn="just">
              <a:lnSpc>
                <a:spcPct val="150000"/>
              </a:lnSpc>
              <a:spcBef>
                <a:spcPts val="5"/>
              </a:spcBef>
              <a:spcAft>
                <a:spcPts val="0"/>
              </a:spcAft>
              <a:buSzPts val="1000"/>
              <a:buFont typeface="Symbol" pitchFamily="2" charset="2"/>
              <a:buChar char=""/>
              <a:tabLst>
                <a:tab pos="457200" algn="l"/>
              </a:tabLst>
            </a:pPr>
            <a:r>
              <a:rPr lang="pt-PT" sz="2000" b="1" dirty="0">
                <a:effectLst/>
                <a:latin typeface="Times New Roman" panose="02020603050405020304" pitchFamily="18" charset="0"/>
                <a:ea typeface="Times New Roman" panose="02020603050405020304" pitchFamily="18" charset="0"/>
              </a:rPr>
              <a:t>A</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informação</a:t>
            </a:r>
            <a:r>
              <a:rPr lang="pt-PT" sz="2000" b="1" spc="-10" dirty="0">
                <a:effectLst/>
                <a:latin typeface="Times New Roman" panose="02020603050405020304" pitchFamily="18" charset="0"/>
                <a:ea typeface="Times New Roman" panose="02020603050405020304" pitchFamily="18" charset="0"/>
              </a:rPr>
              <a:t> </a:t>
            </a:r>
            <a:r>
              <a:rPr lang="pt-PT" sz="2000" b="1" dirty="0" err="1">
                <a:effectLst/>
                <a:latin typeface="Times New Roman" panose="02020603050405020304" pitchFamily="18" charset="0"/>
                <a:ea typeface="Times New Roman" panose="02020603050405020304" pitchFamily="18" charset="0"/>
              </a:rPr>
              <a:t>Gödeliana</a:t>
            </a:r>
            <a:r>
              <a:rPr lang="pt-PT" sz="2000" b="1" dirty="0">
                <a:effectLst/>
                <a:latin typeface="Times New Roman" panose="02020603050405020304" pitchFamily="18" charset="0"/>
                <a:ea typeface="Times New Roman" panose="02020603050405020304" pitchFamily="18" charset="0"/>
              </a:rPr>
              <a:t>,</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ou</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Tipo</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II,</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não</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pertence</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ao</a:t>
            </a:r>
            <a:r>
              <a:rPr lang="pt-PT" sz="2000" b="1" spc="-1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seu mundo</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digital.</a:t>
            </a:r>
            <a:r>
              <a:rPr lang="pt-PT" sz="2000" b="1" spc="250" dirty="0">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marR="80645" lvl="0" indent="-342900" algn="just">
              <a:lnSpc>
                <a:spcPct val="150000"/>
              </a:lnSpc>
              <a:spcBef>
                <a:spcPts val="5"/>
              </a:spcBef>
              <a:spcAft>
                <a:spcPts val="0"/>
              </a:spcAft>
              <a:buSzPts val="1000"/>
              <a:buFont typeface="Symbol" pitchFamily="2" charset="2"/>
              <a:buChar char=""/>
              <a:tabLst>
                <a:tab pos="457200" algn="l"/>
              </a:tabLst>
            </a:pPr>
            <a:r>
              <a:rPr lang="pt-PT" sz="2000" b="1" dirty="0">
                <a:effectLst/>
                <a:latin typeface="Times New Roman" panose="02020603050405020304" pitchFamily="18" charset="0"/>
                <a:ea typeface="Times New Roman" panose="02020603050405020304" pitchFamily="18" charset="0"/>
              </a:rPr>
              <a:t>Por</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isso,</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independentemente</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do</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poder</a:t>
            </a:r>
            <a:r>
              <a:rPr lang="pt-PT" sz="2000" b="1" spc="250" dirty="0">
                <a:effectLst/>
                <a:latin typeface="Times New Roman" panose="02020603050405020304" pitchFamily="18" charset="0"/>
                <a:ea typeface="Times New Roman" panose="02020603050405020304" pitchFamily="18" charset="0"/>
              </a:rPr>
              <a:t> </a:t>
            </a:r>
            <a:r>
              <a:rPr lang="pt-PT" sz="2000" b="1" dirty="0">
                <a:effectLst/>
                <a:latin typeface="Times New Roman" panose="02020603050405020304" pitchFamily="18" charset="0"/>
                <a:ea typeface="Times New Roman" panose="02020603050405020304" pitchFamily="18" charset="0"/>
              </a:rPr>
              <a:t>computacional</a:t>
            </a:r>
            <a:r>
              <a:rPr lang="pt-PT" sz="2000" b="1" spc="250" dirty="0">
                <a:effectLst/>
                <a:latin typeface="Times New Roman" panose="02020603050405020304" pitchFamily="18" charset="0"/>
                <a:ea typeface="Times New Roman" panose="02020603050405020304" pitchFamily="18" charset="0"/>
              </a:rPr>
              <a:t> </a:t>
            </a:r>
            <a:r>
              <a:rPr lang="pt-PT" sz="2000" b="1" spc="-25" dirty="0">
                <a:effectLst/>
                <a:latin typeface="Times New Roman" panose="02020603050405020304" pitchFamily="18" charset="0"/>
                <a:ea typeface="Times New Roman" panose="02020603050405020304" pitchFamily="18" charset="0"/>
              </a:rPr>
              <a:t>que</a:t>
            </a:r>
            <a:r>
              <a:rPr lang="pt-PT" sz="2000" b="1" dirty="0">
                <a:effectLst/>
                <a:latin typeface="Times New Roman" panose="02020603050405020304" pitchFamily="18" charset="0"/>
                <a:ea typeface="Times New Roman" panose="02020603050405020304" pitchFamily="18" charset="0"/>
              </a:rPr>
              <a:t> eles podem acumular, eles sempre fracassarão por completo em tarefas consideradas mundanas para qualquer ser humano.</a:t>
            </a:r>
            <a:endParaRPr lang="pt-BR" sz="2000" dirty="0">
              <a:effectLst/>
              <a:latin typeface="Times New Roman" panose="02020603050405020304" pitchFamily="18" charset="0"/>
              <a:ea typeface="Times New Roman" panose="02020603050405020304" pitchFamily="18" charset="0"/>
            </a:endParaRPr>
          </a:p>
          <a:p>
            <a:pPr marL="457200" marR="80645" algn="just">
              <a:lnSpc>
                <a:spcPct val="150000"/>
              </a:lnSpc>
              <a:spcBef>
                <a:spcPts val="5"/>
              </a:spcBef>
              <a:spcAft>
                <a:spcPts val="0"/>
              </a:spcAft>
            </a:pPr>
            <a:r>
              <a:rPr lang="pt-PT" sz="2000" b="1" dirty="0">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2000" b="1" dirty="0">
                <a:effectLst/>
                <a:latin typeface="Calibri" panose="020F0502020204030204" pitchFamily="34" charset="0"/>
                <a:ea typeface="Calibri" panose="020F0502020204030204" pitchFamily="34" charset="0"/>
              </a:rPr>
              <a:t>Nenhuma máquina de Turing pode realizar essa tarefa monumental. </a:t>
            </a:r>
            <a:endParaRPr lang="pt-BR" sz="20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2000" b="1" dirty="0">
                <a:effectLst/>
                <a:latin typeface="Calibri" panose="020F0502020204030204" pitchFamily="34" charset="0"/>
                <a:ea typeface="Calibri" panose="020F0502020204030204" pitchFamily="34" charset="0"/>
              </a:rPr>
              <a:t>Cérebros, mas não computadores, também podem lidar com conflitos potenciais ou mensagens ambíguas embutidas em amostras de informação </a:t>
            </a:r>
            <a:r>
              <a:rPr lang="pt-BR" sz="2000" b="1" dirty="0" err="1">
                <a:effectLst/>
                <a:latin typeface="Calibri" panose="020F0502020204030204" pitchFamily="34" charset="0"/>
                <a:ea typeface="Calibri" panose="020F0502020204030204" pitchFamily="34" charset="0"/>
              </a:rPr>
              <a:t>I</a:t>
            </a:r>
            <a:r>
              <a:rPr lang="pt-BR" sz="2000" b="1" dirty="0">
                <a:effectLst/>
                <a:latin typeface="Calibri" panose="020F0502020204030204" pitchFamily="34" charset="0"/>
                <a:ea typeface="Calibri" panose="020F0502020204030204" pitchFamily="34" charset="0"/>
              </a:rPr>
              <a:t> e II amostradas simultaneamente.</a:t>
            </a:r>
            <a:r>
              <a:rPr lang="pt-BR" sz="2000" dirty="0">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9FABADBF-2E3D-E342-8030-F2BFAFAEB009}"/>
              </a:ext>
            </a:extLst>
          </p:cNvPr>
          <p:cNvSpPr>
            <a:spLocks noGrp="1"/>
          </p:cNvSpPr>
          <p:nvPr>
            <p:ph type="sldNum" sz="quarter" idx="12"/>
          </p:nvPr>
        </p:nvSpPr>
        <p:spPr/>
        <p:txBody>
          <a:bodyPr/>
          <a:lstStyle/>
          <a:p>
            <a:fld id="{5EFC517F-599F-A147-AEF0-A48492F2B519}" type="slidenum">
              <a:rPr lang="pt-BR" smtClean="0"/>
              <a:t>118</a:t>
            </a:fld>
            <a:endParaRPr lang="pt-BR"/>
          </a:p>
        </p:txBody>
      </p:sp>
    </p:spTree>
    <p:extLst>
      <p:ext uri="{BB962C8B-B14F-4D97-AF65-F5344CB8AC3E}">
        <p14:creationId xmlns:p14="http://schemas.microsoft.com/office/powerpoint/2010/main" val="16994909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7DB0E-C0F4-6140-B85E-B5671AB77B00}"/>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B2C7DE74-66DF-324E-A4D4-F6EC701D4B9F}"/>
              </a:ext>
            </a:extLst>
          </p:cNvPr>
          <p:cNvSpPr>
            <a:spLocks noGrp="1"/>
          </p:cNvSpPr>
          <p:nvPr>
            <p:ph idx="1"/>
          </p:nvPr>
        </p:nvSpPr>
        <p:spPr/>
        <p:txBody>
          <a:bodyPr>
            <a:normAutofit fontScale="70000" lnSpcReduction="20000"/>
          </a:bodyPr>
          <a:lstStyle/>
          <a:p>
            <a:pPr marL="453390" indent="0" algn="just">
              <a:lnSpc>
                <a:spcPct val="150000"/>
              </a:lnSpc>
              <a:spcAft>
                <a:spcPts val="210"/>
              </a:spcAft>
              <a:buNone/>
            </a:pP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As informações processadas por um computador são, necessariamente, um conjunto de bits e, neste sentido, um conjunto de campos  magnetizados ou não-magnetizados , um conjunto de 0 ou 1.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9400" algn="just">
              <a:lnSpc>
                <a:spcPct val="150000"/>
              </a:lnSpc>
              <a:spcAft>
                <a:spcPts val="210"/>
              </a:spcAft>
            </a:pP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Nenhuma informação deste tipo, seja isoladamente, seja no seu conjunto fornece o sentido destas informações. O computador administra, liga mecanicamente estas informações, mas não tem a possibilidade de  fornecer qual o sentido destas informações</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9400" algn="just">
              <a:lnSpc>
                <a:spcPct val="150000"/>
              </a:lnSpc>
              <a:spcAft>
                <a:spcPts val="210"/>
              </a:spcAft>
            </a:pP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Note-se, por exemplo, um ar-condicionado (uma máquina cibernética) que mantém um sala a exatamente 22 graus  Celsius.  Ela o faz com precisão associando tal ou tal estado térmico da matéria (com seus sensores térmicos ou eletrônicos) àquilo que um programa, um </a:t>
            </a:r>
            <a:r>
              <a:rPr lang="pt-PT"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algorítimo</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ou uma sequência de dados (elétricos ou mecânicos) marca como sendo a expressão material (deste estado da matéria) que corresponde a 22 graus celsius.  No entanto, o que significa 22 graus celsius para cada um dos seres vivos que estão na mesma sala, ou seja o colorido ou sentido semântico vivido  (ou significado) para cada um dos presentes na sala, isto não  está inscrito , não advém, da informação  direta e simples do estado da matéria, mas sim como este estado é vivido e interpretado.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9400" algn="just">
              <a:lnSpc>
                <a:spcPct val="150000"/>
              </a:lnSpc>
              <a:spcAft>
                <a:spcPts val="210"/>
              </a:spcAft>
            </a:pP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79400" algn="just">
              <a:lnSpc>
                <a:spcPct val="150000"/>
              </a:lnSpc>
              <a:spcAft>
                <a:spcPts val="210"/>
              </a:spcAft>
            </a:pP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as informações materiais e suas sintaxes (ordem em que são dispostas) correspondem a S-</a:t>
            </a:r>
            <a:r>
              <a:rPr lang="pt-PT"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info</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o sentido dado a S-</a:t>
            </a:r>
            <a:r>
              <a:rPr lang="pt-PT"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info</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por algum ser vivo, corresponde a um outro tipo de informação, jamais determinável diretamente pelo sistema físico, e por isto denominada por </a:t>
            </a:r>
            <a:r>
              <a:rPr lang="pt-PT"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Nicolelis</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de G-</a:t>
            </a:r>
            <a:r>
              <a:rPr lang="pt-PT"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info</a:t>
            </a:r>
            <a:r>
              <a:rPr lang="pt-PT"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8219750A-26DD-EA41-BD93-8F446761393C}"/>
              </a:ext>
            </a:extLst>
          </p:cNvPr>
          <p:cNvSpPr>
            <a:spLocks noGrp="1"/>
          </p:cNvSpPr>
          <p:nvPr>
            <p:ph type="sldNum" sz="quarter" idx="12"/>
          </p:nvPr>
        </p:nvSpPr>
        <p:spPr/>
        <p:txBody>
          <a:bodyPr/>
          <a:lstStyle/>
          <a:p>
            <a:fld id="{5EFC517F-599F-A147-AEF0-A48492F2B519}" type="slidenum">
              <a:rPr lang="pt-BR" smtClean="0"/>
              <a:t>119</a:t>
            </a:fld>
            <a:endParaRPr lang="pt-BR"/>
          </a:p>
        </p:txBody>
      </p:sp>
    </p:spTree>
    <p:extLst>
      <p:ext uri="{BB962C8B-B14F-4D97-AF65-F5344CB8AC3E}">
        <p14:creationId xmlns:p14="http://schemas.microsoft.com/office/powerpoint/2010/main" val="417214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BA420-8821-AD42-B597-9F0969C4DFE2}"/>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Como as informações </a:t>
            </a: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são processadas pelos organismos?</a:t>
            </a:r>
          </a:p>
        </p:txBody>
      </p:sp>
      <p:sp>
        <p:nvSpPr>
          <p:cNvPr id="3" name="Espaço Reservado para Conteúdo 2">
            <a:extLst>
              <a:ext uri="{FF2B5EF4-FFF2-40B4-BE49-F238E27FC236}">
                <a16:creationId xmlns:a16="http://schemas.microsoft.com/office/drawing/2014/main" id="{F19B19E8-776C-2645-97C1-3D7244D11FAC}"/>
              </a:ext>
            </a:extLst>
          </p:cNvPr>
          <p:cNvSpPr>
            <a:spLocks noGrp="1"/>
          </p:cNvSpPr>
          <p:nvPr>
            <p:ph idx="1"/>
          </p:nvPr>
        </p:nvSpPr>
        <p:spPr/>
        <p:txBody>
          <a:bodyPr>
            <a:normAutofit/>
          </a:bodyPr>
          <a:lstStyle/>
          <a:p>
            <a:pPr marL="0" lvl="0" indent="0" algn="just">
              <a:lnSpc>
                <a:spcPct val="150000"/>
              </a:lnSpc>
              <a:buNone/>
            </a:pP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PADRÃO E OBJETIFICAÇÃO POSSÍVEL PARA TRATAR TODA INFORMAÇÃO</a:t>
            </a:r>
          </a:p>
          <a:p>
            <a:pPr marL="342900" lvl="0" indent="-342900" algn="just">
              <a:lnSpc>
                <a:spcPct val="150000"/>
              </a:lnSpc>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Desde o fim dos anos 1940, os conceitos de </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entropia </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a:t>
            </a:r>
            <a:r>
              <a:rPr lang="pt-B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informação </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passaram a ser relacionados intimamente, graças ao trabalho do matemático e engenheiro elétrico americano Claude Shannon. </a:t>
            </a:r>
          </a:p>
          <a:p>
            <a:pPr marL="342900" indent="-342900" algn="just">
              <a:lnSpc>
                <a:spcPct val="150000"/>
              </a:lnSpc>
              <a:buFont typeface="Symbol" pitchFamily="2" charset="2"/>
              <a:buChar char=""/>
            </a:pPr>
            <a:r>
              <a:rPr lang="pt-BR" sz="1800" b="1" dirty="0">
                <a:effectLst/>
                <a:latin typeface="Calibri" panose="020F0502020204030204" pitchFamily="34" charset="0"/>
                <a:ea typeface="Calibri" panose="020F0502020204030204" pitchFamily="34" charset="0"/>
              </a:rPr>
              <a:t>Anos antes de publicar esse trabalho revolucionário, por volta de 1937, Shannon, então aluno de mestrado no Instituto de Tecnologia de Massachusetts (MIT), tinha demonstrado que apenas usando os números 0 e 1, e a lógica derivada exclusivamente deles – conhecida como “lógica booleana”, em honra do seu criador, George </a:t>
            </a:r>
            <a:r>
              <a:rPr lang="pt-BR" sz="1800" b="1" dirty="0" err="1">
                <a:effectLst/>
                <a:latin typeface="Calibri" panose="020F0502020204030204" pitchFamily="34" charset="0"/>
                <a:ea typeface="Calibri" panose="020F0502020204030204" pitchFamily="34" charset="0"/>
              </a:rPr>
              <a:t>Boole</a:t>
            </a:r>
            <a:r>
              <a:rPr lang="pt-BR" sz="1800" b="1" dirty="0">
                <a:effectLst/>
                <a:latin typeface="Calibri" panose="020F0502020204030204" pitchFamily="34" charset="0"/>
                <a:ea typeface="Calibri" panose="020F0502020204030204" pitchFamily="34" charset="0"/>
              </a:rPr>
              <a:t> – se poderia reproduzir, em um circuito elétrico, qualquer relação lógica ou numérica.</a:t>
            </a:r>
            <a:endParaRPr lang="pt-BR" sz="1800" dirty="0">
              <a:effectLst/>
              <a:latin typeface="Calibri" panose="020F0502020204030204" pitchFamily="34" charset="0"/>
              <a:ea typeface="Calibri" panose="020F0502020204030204" pitchFamily="34" charset="0"/>
              <a:cs typeface="Calibri" panose="020F0502020204030204" pitchFamily="34" charset="0"/>
            </a:endParaRPr>
          </a:p>
          <a:p>
            <a:pPr indent="279400" algn="l">
              <a:lnSpc>
                <a:spcPct val="103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9CFEB8E-9C6A-D14D-AE41-C16203DBC9BD}"/>
              </a:ext>
            </a:extLst>
          </p:cNvPr>
          <p:cNvSpPr>
            <a:spLocks noGrp="1"/>
          </p:cNvSpPr>
          <p:nvPr>
            <p:ph type="sldNum" sz="quarter" idx="12"/>
          </p:nvPr>
        </p:nvSpPr>
        <p:spPr/>
        <p:txBody>
          <a:bodyPr/>
          <a:lstStyle/>
          <a:p>
            <a:fld id="{5EFC517F-599F-A147-AEF0-A48492F2B519}" type="slidenum">
              <a:rPr lang="pt-BR" smtClean="0"/>
              <a:t>12</a:t>
            </a:fld>
            <a:endParaRPr lang="pt-BR"/>
          </a:p>
        </p:txBody>
      </p:sp>
    </p:spTree>
    <p:extLst>
      <p:ext uri="{BB962C8B-B14F-4D97-AF65-F5344CB8AC3E}">
        <p14:creationId xmlns:p14="http://schemas.microsoft.com/office/powerpoint/2010/main" val="945431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1606C-4153-9840-8BCC-AA6D312C9C1B}"/>
              </a:ext>
            </a:extLst>
          </p:cNvPr>
          <p:cNvSpPr>
            <a:spLocks noGrp="1"/>
          </p:cNvSpPr>
          <p:nvPr>
            <p:ph type="title"/>
          </p:nvPr>
        </p:nvSpPr>
        <p:spPr/>
        <p:txBody>
          <a:bodyPr/>
          <a:lstStyle/>
          <a:p>
            <a:pPr algn="ctr"/>
            <a:r>
              <a:rPr lang="pt-PT" sz="4400" b="1" dirty="0">
                <a:solidFill>
                  <a:srgbClr val="00B050"/>
                </a:solidFill>
                <a:effectLst/>
                <a:latin typeface="Calibri" panose="020F0502020204030204" pitchFamily="34" charset="0"/>
                <a:ea typeface="Calibri" panose="020F0502020204030204" pitchFamily="34" charset="0"/>
              </a:rPr>
              <a:t>O EXEMPLO DO MEMBRO FANTASMA</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BB8D0900-8C24-8142-93C5-13C126B85887}"/>
              </a:ext>
            </a:extLst>
          </p:cNvPr>
          <p:cNvSpPr>
            <a:spLocks noGrp="1"/>
          </p:cNvSpPr>
          <p:nvPr>
            <p:ph idx="1"/>
          </p:nvPr>
        </p:nvSpPr>
        <p:spPr/>
        <p:txBody>
          <a:bodyPr>
            <a:normAutofit/>
          </a:bodyPr>
          <a:lstStyle/>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É de conhecimento geral que o modelo “</a:t>
            </a:r>
            <a:r>
              <a:rPr lang="pt-BR" sz="1800" dirty="0" err="1">
                <a:solidFill>
                  <a:srgbClr val="000000"/>
                </a:solidFill>
                <a:effectLst/>
                <a:latin typeface="Calibri" panose="020F0502020204030204" pitchFamily="34" charset="0"/>
                <a:ea typeface="Calibri" panose="020F0502020204030204" pitchFamily="34" charset="0"/>
              </a:rPr>
              <a:t>feed-forward</a:t>
            </a:r>
            <a:r>
              <a:rPr lang="pt-BR" sz="1800" dirty="0">
                <a:solidFill>
                  <a:srgbClr val="000000"/>
                </a:solidFill>
                <a:effectLst/>
                <a:latin typeface="Calibri" panose="020F0502020204030204" pitchFamily="34" charset="0"/>
                <a:ea typeface="Calibri" panose="020F0502020204030204" pitchFamily="34" charset="0"/>
              </a:rPr>
              <a:t>” digital clássico da percepção sensorial, proposto originariamente por Hubel e Wiesel, que levou ao surgimento do “problema da fusão” </a:t>
            </a:r>
            <a:r>
              <a:rPr lang="pt-BR" sz="1800" i="1" dirty="0">
                <a:solidFill>
                  <a:srgbClr val="000000"/>
                </a:solidFill>
                <a:effectLst/>
                <a:latin typeface="Calibri" panose="020F0502020204030204" pitchFamily="34" charset="0"/>
                <a:ea typeface="Calibri" panose="020F0502020204030204" pitchFamily="34" charset="0"/>
              </a:rPr>
              <a:t>a posteriori</a:t>
            </a:r>
            <a:r>
              <a:rPr lang="pt-BR" sz="1800" dirty="0">
                <a:solidFill>
                  <a:srgbClr val="000000"/>
                </a:solidFill>
                <a:effectLst/>
                <a:latin typeface="Calibri" panose="020F0502020204030204" pitchFamily="34" charset="0"/>
                <a:ea typeface="Calibri" panose="020F0502020204030204" pitchFamily="34" charset="0"/>
              </a:rPr>
              <a:t>, não consegue explicar o fenômeno do membro fantasma. </a:t>
            </a: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Portanto, nenhum modelo</a:t>
            </a:r>
            <a:r>
              <a:rPr lang="pt-BR" sz="1800" spc="20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digital do cérebro conseguiria produzir a sensação ambígua experimentada por um indivíduo que confronta a sua própria observação quando, mesmo</a:t>
            </a:r>
            <a:r>
              <a:rPr lang="pt-BR" sz="1800" spc="20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na ausência física de um de seus membros, ele ainda consegue sentir a sua presença claramente.</a:t>
            </a:r>
          </a:p>
          <a:p>
            <a:pPr marL="342900" lvl="0" indent="-342900" algn="l">
              <a:lnSpc>
                <a:spcPct val="150000"/>
              </a:lnSpc>
              <a:spcAft>
                <a:spcPts val="210"/>
              </a:spcAft>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Nós acreditamos que o fenômeno do membro fantasma poderia ser reinterpretado usando-se uma analogia com o primeiro teorema da incompletude de Gödel. Uma situação hipotética pode ilustrar essa proposição. </a:t>
            </a:r>
          </a:p>
          <a:p>
            <a:endParaRPr lang="pt-BR" dirty="0"/>
          </a:p>
        </p:txBody>
      </p:sp>
      <p:sp>
        <p:nvSpPr>
          <p:cNvPr id="4" name="Espaço Reservado para Número de Slide 3">
            <a:extLst>
              <a:ext uri="{FF2B5EF4-FFF2-40B4-BE49-F238E27FC236}">
                <a16:creationId xmlns:a16="http://schemas.microsoft.com/office/drawing/2014/main" id="{D654D9DE-0315-2341-B9E3-8442B4EAB6AF}"/>
              </a:ext>
            </a:extLst>
          </p:cNvPr>
          <p:cNvSpPr>
            <a:spLocks noGrp="1"/>
          </p:cNvSpPr>
          <p:nvPr>
            <p:ph type="sldNum" sz="quarter" idx="12"/>
          </p:nvPr>
        </p:nvSpPr>
        <p:spPr/>
        <p:txBody>
          <a:bodyPr/>
          <a:lstStyle/>
          <a:p>
            <a:fld id="{5EFC517F-599F-A147-AEF0-A48492F2B519}" type="slidenum">
              <a:rPr lang="pt-BR" smtClean="0"/>
              <a:t>120</a:t>
            </a:fld>
            <a:endParaRPr lang="pt-BR"/>
          </a:p>
        </p:txBody>
      </p:sp>
    </p:spTree>
    <p:extLst>
      <p:ext uri="{BB962C8B-B14F-4D97-AF65-F5344CB8AC3E}">
        <p14:creationId xmlns:p14="http://schemas.microsoft.com/office/powerpoint/2010/main" val="3437174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70004-B614-644F-A431-091289D328D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F1BEAA4-37C4-7F4D-9D03-B23FC5709B23}"/>
              </a:ext>
            </a:extLst>
          </p:cNvPr>
          <p:cNvSpPr>
            <a:spLocks noGrp="1"/>
          </p:cNvSpPr>
          <p:nvPr>
            <p:ph idx="1"/>
          </p:nvPr>
        </p:nvSpPr>
        <p:spPr/>
        <p:txBody>
          <a:bodyPr>
            <a:normAutofit fontScale="92500"/>
          </a:bodyPr>
          <a:lstStyle/>
          <a:p>
            <a:pPr marL="1143000" lvl="2" indent="-228600" algn="just">
              <a:lnSpc>
                <a:spcPct val="150000"/>
              </a:lnSpc>
              <a:buSzPts val="1000"/>
              <a:buFont typeface="Wingdings" pitchFamily="2" charset="2"/>
              <a:buChar char=""/>
              <a:tabLst>
                <a:tab pos="1371600" algn="l"/>
              </a:tabLst>
            </a:pPr>
            <a:r>
              <a:rPr lang="pt-BR" sz="1800" dirty="0">
                <a:solidFill>
                  <a:srgbClr val="000000"/>
                </a:solidFill>
                <a:effectLst/>
                <a:latin typeface="Calibri" panose="020F0502020204030204" pitchFamily="34" charset="0"/>
                <a:ea typeface="Calibri" panose="020F0502020204030204" pitchFamily="34" charset="0"/>
              </a:rPr>
              <a:t>Suponhamos que um paciente que acabou de ter seu braço direito amputado está se recuperando da cirurgia numa cama de hospital e não pode ver seu corpo porque esse está coberto com um lençol. </a:t>
            </a:r>
          </a:p>
          <a:p>
            <a:pPr marL="1143000" lvl="2" indent="-228600" algn="just">
              <a:lnSpc>
                <a:spcPct val="150000"/>
              </a:lnSpc>
              <a:buSzPts val="1000"/>
              <a:buFont typeface="Wingdings" pitchFamily="2" charset="2"/>
              <a:buChar char=""/>
              <a:tabLst>
                <a:tab pos="1371600" algn="l"/>
              </a:tabLst>
            </a:pPr>
            <a:r>
              <a:rPr lang="pt-BR" sz="1800" dirty="0">
                <a:solidFill>
                  <a:srgbClr val="000000"/>
                </a:solidFill>
                <a:effectLst/>
                <a:latin typeface="Calibri" panose="020F0502020204030204" pitchFamily="34" charset="0"/>
                <a:ea typeface="Calibri" panose="020F0502020204030204" pitchFamily="34" charset="0"/>
              </a:rPr>
              <a:t>De</a:t>
            </a:r>
            <a:r>
              <a:rPr lang="pt-BR" sz="1800" spc="20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repente, o cirurgião responsável pela amputação entra no quarto e se dirige ao paciente para lhe informar que, lamentavelmente, o seu braço direito</a:t>
            </a:r>
            <a:r>
              <a:rPr lang="pt-BR" sz="1800" spc="20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teve</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que</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ser</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amputado</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duas</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horas</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atrás.</a:t>
            </a:r>
            <a:r>
              <a:rPr lang="pt-BR" sz="1800" spc="60" dirty="0">
                <a:solidFill>
                  <a:srgbClr val="00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sz="1800" dirty="0">
                <a:solidFill>
                  <a:srgbClr val="000000"/>
                </a:solidFill>
                <a:effectLst/>
                <a:latin typeface="Calibri" panose="020F0502020204030204" pitchFamily="34" charset="0"/>
                <a:ea typeface="Calibri" panose="020F0502020204030204" pitchFamily="34" charset="0"/>
              </a:rPr>
              <a:t>Nesse</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momento,</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apesar</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de</a:t>
            </a:r>
            <a:r>
              <a:rPr lang="pt-BR" sz="1800" spc="6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ter</a:t>
            </a:r>
            <a:r>
              <a:rPr lang="pt-BR" sz="1800" spc="60" dirty="0">
                <a:solidFill>
                  <a:srgbClr val="000000"/>
                </a:solidFill>
                <a:effectLst/>
                <a:latin typeface="Calibri" panose="020F0502020204030204" pitchFamily="34" charset="0"/>
                <a:ea typeface="Calibri" panose="020F0502020204030204" pitchFamily="34" charset="0"/>
              </a:rPr>
              <a:t> </a:t>
            </a:r>
            <a:r>
              <a:rPr lang="pt-BR" sz="1800" spc="-20" dirty="0">
                <a:solidFill>
                  <a:srgbClr val="000000"/>
                </a:solidFill>
                <a:effectLst/>
                <a:latin typeface="Calibri" panose="020F0502020204030204" pitchFamily="34" charset="0"/>
                <a:ea typeface="Calibri" panose="020F0502020204030204" pitchFamily="34" charset="0"/>
              </a:rPr>
              <a:t>sido </a:t>
            </a:r>
            <a:r>
              <a:rPr lang="pt-BR" sz="1800" dirty="0">
                <a:solidFill>
                  <a:srgbClr val="000000"/>
                </a:solidFill>
                <a:effectLst/>
                <a:latin typeface="Calibri" panose="020F0502020204030204" pitchFamily="34" charset="0"/>
                <a:ea typeface="Calibri" panose="020F0502020204030204" pitchFamily="34" charset="0"/>
              </a:rPr>
              <a:t>informado do resultado do procedimento cirúrgico, o paciente experimenta uma contradição profunda porque ele ainda consegue sentir a presença do seu braço direito, por debaixo do lençol, graças a uma clara manifestação</a:t>
            </a:r>
            <a:r>
              <a:rPr lang="pt-BR" sz="1800" spc="200" dirty="0">
                <a:solidFill>
                  <a:srgbClr val="00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do fenômeno do braço fantasma. </a:t>
            </a:r>
          </a:p>
          <a:p>
            <a:pPr marL="1143000" lvl="2" indent="-228600" algn="just">
              <a:lnSpc>
                <a:spcPct val="150000"/>
              </a:lnSpc>
              <a:spcAft>
                <a:spcPts val="210"/>
              </a:spcAft>
              <a:buSzPts val="1000"/>
              <a:buFont typeface="Wingdings" pitchFamily="2" charset="2"/>
              <a:buChar char=""/>
              <a:tabLst>
                <a:tab pos="1371600" algn="l"/>
              </a:tabLst>
            </a:pPr>
            <a:r>
              <a:rPr lang="pt-BR" sz="1800" dirty="0">
                <a:solidFill>
                  <a:srgbClr val="000000"/>
                </a:solidFill>
                <a:effectLst/>
                <a:latin typeface="Calibri" panose="020F0502020204030204" pitchFamily="34" charset="0"/>
                <a:ea typeface="Calibri" panose="020F0502020204030204" pitchFamily="34" charset="0"/>
              </a:rPr>
              <a:t>Mesmo que o cirurgião, numa atitude totalmente inusitada, decidisse mostrar o braço amputado para convencer o paciente de que a cirurgia realmente foi realizada e o braço fisicamente removido, o nosso paciente hipotético ainda continuaria a experimentar a sua sensação fantasma.</a:t>
            </a:r>
          </a:p>
          <a:p>
            <a:endParaRPr lang="pt-BR" dirty="0"/>
          </a:p>
        </p:txBody>
      </p:sp>
      <p:sp>
        <p:nvSpPr>
          <p:cNvPr id="4" name="Espaço Reservado para Número de Slide 3">
            <a:extLst>
              <a:ext uri="{FF2B5EF4-FFF2-40B4-BE49-F238E27FC236}">
                <a16:creationId xmlns:a16="http://schemas.microsoft.com/office/drawing/2014/main" id="{2FE0D0F1-6016-B945-AE86-9D9263DF2ABA}"/>
              </a:ext>
            </a:extLst>
          </p:cNvPr>
          <p:cNvSpPr>
            <a:spLocks noGrp="1"/>
          </p:cNvSpPr>
          <p:nvPr>
            <p:ph type="sldNum" sz="quarter" idx="12"/>
          </p:nvPr>
        </p:nvSpPr>
        <p:spPr/>
        <p:txBody>
          <a:bodyPr/>
          <a:lstStyle/>
          <a:p>
            <a:fld id="{5EFC517F-599F-A147-AEF0-A48492F2B519}" type="slidenum">
              <a:rPr lang="pt-BR" smtClean="0"/>
              <a:t>121</a:t>
            </a:fld>
            <a:endParaRPr lang="pt-BR"/>
          </a:p>
        </p:txBody>
      </p:sp>
    </p:spTree>
    <p:extLst>
      <p:ext uri="{BB962C8B-B14F-4D97-AF65-F5344CB8AC3E}">
        <p14:creationId xmlns:p14="http://schemas.microsoft.com/office/powerpoint/2010/main" val="40122813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5AB97-79C8-3E41-9956-CBE301FB6C0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40BC881-83F1-5047-AA97-BB3C45582E52}"/>
              </a:ext>
            </a:extLst>
          </p:cNvPr>
          <p:cNvSpPr>
            <a:spLocks noGrp="1"/>
          </p:cNvSpPr>
          <p:nvPr>
            <p:ph idx="1"/>
          </p:nvPr>
        </p:nvSpPr>
        <p:spPr/>
        <p:txBody>
          <a:bodyPr>
            <a:normAutofit fontScale="77500" lnSpcReduction="20000"/>
          </a:bodyPr>
          <a:lstStyle/>
          <a:p>
            <a:pPr marL="342900" marR="74930" lvl="0" indent="-342900" algn="just">
              <a:lnSpc>
                <a:spcPct val="150000"/>
              </a:lnSpc>
              <a:spcAft>
                <a:spcPts val="0"/>
              </a:spcAft>
              <a:buSzPts val="1000"/>
              <a:buFont typeface="Symbol" pitchFamily="2" charset="2"/>
              <a:buChar char=""/>
              <a:tabLst>
                <a:tab pos="457200" algn="l"/>
              </a:tabLst>
            </a:pPr>
            <a:r>
              <a:rPr lang="pt-PT" sz="2000" dirty="0">
                <a:effectLst/>
                <a:latin typeface="Times New Roman" panose="02020603050405020304" pitchFamily="18" charset="0"/>
                <a:ea typeface="Times New Roman" panose="02020603050405020304" pitchFamily="18" charset="0"/>
              </a:rPr>
              <a:t>Esse exemplo extremo ilustra que a mente humana consegue lidar com situações nas quais a prova concreta da ocorrência de um fato (a realização da amputação do braço) e a sensação subjetiva experimentada pelo indivíduo (a impressão de ainda ter o braço ligado ao corpo) divergem ao ponto de se contradizerem, totalmente, mas ainda assim coexistem num mesmo cérebro. </a:t>
            </a:r>
            <a:endParaRPr lang="pt-BR" sz="20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2000" dirty="0">
                <a:effectLst/>
                <a:latin typeface="Times New Roman" panose="02020603050405020304" pitchFamily="18" charset="0"/>
                <a:ea typeface="Times New Roman" panose="02020603050405020304" pitchFamily="18" charset="0"/>
              </a:rPr>
              <a:t>Por outro lado, uma máquina de </a:t>
            </a:r>
            <a:r>
              <a:rPr lang="pt-PT" sz="2000" dirty="0" err="1">
                <a:effectLst/>
                <a:latin typeface="Times New Roman" panose="02020603050405020304" pitchFamily="18" charset="0"/>
                <a:ea typeface="Times New Roman" panose="02020603050405020304" pitchFamily="18" charset="0"/>
              </a:rPr>
              <a:t>Turing</a:t>
            </a:r>
            <a:r>
              <a:rPr lang="pt-PT" sz="2000" dirty="0">
                <a:effectLst/>
                <a:latin typeface="Times New Roman" panose="02020603050405020304" pitchFamily="18" charset="0"/>
                <a:ea typeface="Times New Roman" panose="02020603050405020304" pitchFamily="18" charset="0"/>
              </a:rPr>
              <a:t> jamais seria capaz de lidar com esse tipo de ambiguidade. </a:t>
            </a:r>
            <a:endParaRPr lang="pt-BR" sz="2000" dirty="0">
              <a:effectLst/>
              <a:latin typeface="Times New Roman" panose="02020603050405020304" pitchFamily="18" charset="0"/>
              <a:ea typeface="Times New Roman" panose="02020603050405020304" pitchFamily="18" charset="0"/>
            </a:endParaRPr>
          </a:p>
          <a:p>
            <a:pPr marL="1143000" marR="74930" lvl="2" indent="-228600" algn="just">
              <a:lnSpc>
                <a:spcPct val="150000"/>
              </a:lnSpc>
              <a:spcAft>
                <a:spcPts val="0"/>
              </a:spcAft>
              <a:buSzPts val="1000"/>
              <a:buFont typeface="Wingdings" pitchFamily="2" charset="2"/>
              <a:buChar char=""/>
              <a:tabLst>
                <a:tab pos="1371600" algn="l"/>
              </a:tabLst>
            </a:pPr>
            <a:r>
              <a:rPr lang="pt-PT" dirty="0">
                <a:effectLst/>
                <a:latin typeface="Times New Roman" panose="02020603050405020304" pitchFamily="18" charset="0"/>
                <a:ea typeface="Times New Roman" panose="02020603050405020304" pitchFamily="18" charset="0"/>
              </a:rPr>
              <a:t>Na realidade, a falta de capacidade de uma máquina de </a:t>
            </a:r>
            <a:r>
              <a:rPr lang="pt-PT" dirty="0" err="1">
                <a:effectLst/>
                <a:latin typeface="Times New Roman" panose="02020603050405020304" pitchFamily="18" charset="0"/>
                <a:ea typeface="Times New Roman" panose="02020603050405020304" pitchFamily="18" charset="0"/>
              </a:rPr>
              <a:t>Turing</a:t>
            </a:r>
            <a:r>
              <a:rPr lang="pt-PT" dirty="0">
                <a:effectLst/>
                <a:latin typeface="Times New Roman" panose="02020603050405020304" pitchFamily="18" charset="0"/>
                <a:ea typeface="Times New Roman" panose="02020603050405020304" pitchFamily="18" charset="0"/>
              </a:rPr>
              <a:t> em conviver com esse tipo de problema só seria magnificada se, como proposto anteriormente, a definição do esquema corporal se materialize como uma analogia cerebral criada por complexas interações de </a:t>
            </a:r>
            <a:r>
              <a:rPr lang="pt-PT" dirty="0" err="1">
                <a:effectLst/>
                <a:latin typeface="Times New Roman" panose="02020603050405020304" pitchFamily="18" charset="0"/>
                <a:ea typeface="Times New Roman" panose="02020603050405020304" pitchFamily="18" charset="0"/>
              </a:rPr>
              <a:t>NEMFs</a:t>
            </a:r>
            <a:r>
              <a:rPr lang="pt-PT" dirty="0">
                <a:effectLst/>
                <a:latin typeface="Times New Roman" panose="02020603050405020304" pitchFamily="18" charset="0"/>
                <a:ea typeface="Times New Roman" panose="02020603050405020304" pitchFamily="18" charset="0"/>
              </a:rPr>
              <a:t> que resultam da operação do HDACE.</a:t>
            </a:r>
            <a:endParaRPr lang="pt-BR"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2000" b="1" dirty="0">
                <a:solidFill>
                  <a:srgbClr val="FF0000"/>
                </a:solidFill>
                <a:effectLst/>
                <a:latin typeface="Times New Roman" panose="02020603050405020304" pitchFamily="18" charset="0"/>
                <a:ea typeface="Times New Roman" panose="02020603050405020304" pitchFamily="18" charset="0"/>
              </a:rPr>
              <a:t>No exemplo descrito acima, a informação </a:t>
            </a:r>
            <a:r>
              <a:rPr lang="pt-PT" sz="2000" b="1" dirty="0" err="1">
                <a:solidFill>
                  <a:srgbClr val="FF0000"/>
                </a:solidFill>
                <a:effectLst/>
                <a:latin typeface="Times New Roman" panose="02020603050405020304" pitchFamily="18" charset="0"/>
                <a:ea typeface="Times New Roman" panose="02020603050405020304" pitchFamily="18" charset="0"/>
              </a:rPr>
              <a:t>Gödeliana</a:t>
            </a:r>
            <a:r>
              <a:rPr lang="pt-PT" sz="2000" b="1" dirty="0">
                <a:solidFill>
                  <a:srgbClr val="FF0000"/>
                </a:solidFill>
                <a:effectLst/>
                <a:latin typeface="Times New Roman" panose="02020603050405020304" pitchFamily="18" charset="0"/>
                <a:ea typeface="Times New Roman" panose="02020603050405020304" pitchFamily="18" charset="0"/>
              </a:rPr>
              <a:t> gerada </a:t>
            </a:r>
            <a:r>
              <a:rPr lang="pt-PT" sz="2000" b="1" dirty="0" err="1">
                <a:solidFill>
                  <a:srgbClr val="FF0000"/>
                </a:solidFill>
                <a:effectLst/>
                <a:latin typeface="Times New Roman" panose="02020603050405020304" pitchFamily="18" charset="0"/>
                <a:ea typeface="Times New Roman" panose="02020603050405020304" pitchFamily="18" charset="0"/>
              </a:rPr>
              <a:t>intrinsicamente</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pelo</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cérebro</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do</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paciente</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amputado</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contradiz</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frontalmente</a:t>
            </a:r>
            <a:r>
              <a:rPr lang="pt-PT" sz="2000" b="1" spc="-5" dirty="0">
                <a:solidFill>
                  <a:srgbClr val="FF0000"/>
                </a:solidFill>
                <a:effectLst/>
                <a:latin typeface="Times New Roman" panose="02020603050405020304" pitchFamily="18" charset="0"/>
                <a:ea typeface="Times New Roman" panose="02020603050405020304" pitchFamily="18" charset="0"/>
              </a:rPr>
              <a:t> </a:t>
            </a:r>
            <a:r>
              <a:rPr lang="pt-PT" sz="2000" b="1" dirty="0">
                <a:solidFill>
                  <a:srgbClr val="FF0000"/>
                </a:solidFill>
                <a:effectLst/>
                <a:latin typeface="Times New Roman" panose="02020603050405020304" pitchFamily="18" charset="0"/>
                <a:ea typeface="Times New Roman" panose="02020603050405020304" pitchFamily="18" charset="0"/>
              </a:rPr>
              <a:t>a informação Tipo I (</a:t>
            </a:r>
            <a:r>
              <a:rPr lang="pt-PT" sz="2000" b="1" dirty="0" err="1">
                <a:solidFill>
                  <a:srgbClr val="FF0000"/>
                </a:solidFill>
                <a:effectLst/>
                <a:latin typeface="Times New Roman" panose="02020603050405020304" pitchFamily="18" charset="0"/>
                <a:ea typeface="Times New Roman" panose="02020603050405020304" pitchFamily="18" charset="0"/>
              </a:rPr>
              <a:t>Shannon-Turing</a:t>
            </a:r>
            <a:r>
              <a:rPr lang="pt-PT" sz="2000" b="1" dirty="0">
                <a:solidFill>
                  <a:srgbClr val="FF0000"/>
                </a:solidFill>
                <a:effectLst/>
                <a:latin typeface="Times New Roman" panose="02020603050405020304" pitchFamily="18" charset="0"/>
                <a:ea typeface="Times New Roman" panose="02020603050405020304" pitchFamily="18" charset="0"/>
              </a:rPr>
              <a:t>) gerada </a:t>
            </a:r>
            <a:r>
              <a:rPr lang="pt-PT" sz="2000" b="1" dirty="0" err="1">
                <a:solidFill>
                  <a:srgbClr val="FF0000"/>
                </a:solidFill>
                <a:effectLst/>
                <a:latin typeface="Times New Roman" panose="02020603050405020304" pitchFamily="18" charset="0"/>
                <a:ea typeface="Times New Roman" panose="02020603050405020304" pitchFamily="18" charset="0"/>
              </a:rPr>
              <a:t>extrinsicamente</a:t>
            </a:r>
            <a:r>
              <a:rPr lang="pt-PT" sz="2000" b="1" dirty="0">
                <a:solidFill>
                  <a:srgbClr val="FF0000"/>
                </a:solidFill>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2000" b="1" dirty="0">
                <a:solidFill>
                  <a:srgbClr val="FF0000"/>
                </a:solidFill>
                <a:effectLst/>
                <a:latin typeface="Times New Roman" panose="02020603050405020304" pitchFamily="18" charset="0"/>
                <a:ea typeface="Times New Roman" panose="02020603050405020304" pitchFamily="18" charset="0"/>
              </a:rPr>
              <a:t>Como tal, a existência de tal contradição só pode ser experimentada e relatada por um sujeito através da expressão da informação </a:t>
            </a:r>
            <a:r>
              <a:rPr lang="pt-PT" sz="2000" b="1" dirty="0" err="1">
                <a:solidFill>
                  <a:srgbClr val="FF0000"/>
                </a:solidFill>
                <a:effectLst/>
                <a:latin typeface="Times New Roman" panose="02020603050405020304" pitchFamily="18" charset="0"/>
                <a:ea typeface="Times New Roman" panose="02020603050405020304" pitchFamily="18" charset="0"/>
              </a:rPr>
              <a:t>Gödeliana</a:t>
            </a:r>
            <a:r>
              <a:rPr lang="pt-PT" sz="2000" b="1" dirty="0">
                <a:solidFill>
                  <a:srgbClr val="FF0000"/>
                </a:solidFill>
                <a:effectLst/>
                <a:latin typeface="Times New Roman" panose="02020603050405020304" pitchFamily="18" charset="0"/>
                <a:ea typeface="Times New Roman" panose="02020603050405020304" pitchFamily="18" charset="0"/>
              </a:rPr>
              <a:t>.</a:t>
            </a:r>
            <a:endParaRPr lang="pt-BR" sz="20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CE640549-73FC-E048-88C1-57C8A8A96B88}"/>
              </a:ext>
            </a:extLst>
          </p:cNvPr>
          <p:cNvSpPr>
            <a:spLocks noGrp="1"/>
          </p:cNvSpPr>
          <p:nvPr>
            <p:ph type="sldNum" sz="quarter" idx="12"/>
          </p:nvPr>
        </p:nvSpPr>
        <p:spPr/>
        <p:txBody>
          <a:bodyPr/>
          <a:lstStyle/>
          <a:p>
            <a:fld id="{5EFC517F-599F-A147-AEF0-A48492F2B519}" type="slidenum">
              <a:rPr lang="pt-BR" smtClean="0"/>
              <a:t>122</a:t>
            </a:fld>
            <a:endParaRPr lang="pt-BR"/>
          </a:p>
        </p:txBody>
      </p:sp>
    </p:spTree>
    <p:extLst>
      <p:ext uri="{BB962C8B-B14F-4D97-AF65-F5344CB8AC3E}">
        <p14:creationId xmlns:p14="http://schemas.microsoft.com/office/powerpoint/2010/main" val="10619542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0296B-C10C-3A4F-98AC-70686C69A43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975E972-B6D8-0448-BD87-EC02A6C52BAF}"/>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1A551C48-3F48-7846-B280-BE244392AE96}"/>
              </a:ext>
            </a:extLst>
          </p:cNvPr>
          <p:cNvSpPr>
            <a:spLocks noGrp="1"/>
          </p:cNvSpPr>
          <p:nvPr>
            <p:ph type="sldNum" sz="quarter" idx="12"/>
          </p:nvPr>
        </p:nvSpPr>
        <p:spPr/>
        <p:txBody>
          <a:bodyPr/>
          <a:lstStyle/>
          <a:p>
            <a:fld id="{5EFC517F-599F-A147-AEF0-A48492F2B519}" type="slidenum">
              <a:rPr lang="pt-BR" smtClean="0"/>
              <a:t>123</a:t>
            </a:fld>
            <a:endParaRPr lang="pt-BR"/>
          </a:p>
        </p:txBody>
      </p:sp>
    </p:spTree>
    <p:extLst>
      <p:ext uri="{BB962C8B-B14F-4D97-AF65-F5344CB8AC3E}">
        <p14:creationId xmlns:p14="http://schemas.microsoft.com/office/powerpoint/2010/main" val="33554629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4F22E-7962-DA4C-9AB8-C57C5ECA8804}"/>
              </a:ext>
            </a:extLst>
          </p:cNvPr>
          <p:cNvSpPr>
            <a:spLocks noGrp="1"/>
          </p:cNvSpPr>
          <p:nvPr>
            <p:ph type="title"/>
          </p:nvPr>
        </p:nvSpPr>
        <p:spPr/>
        <p:txBody>
          <a:bodyPr/>
          <a:lstStyle/>
          <a:p>
            <a:pPr algn="ctr"/>
            <a:r>
              <a:rPr lang="pt-PT" sz="3200" b="1" dirty="0">
                <a:effectLst/>
                <a:latin typeface="Times New Roman" panose="02020603050405020304" pitchFamily="18" charset="0"/>
                <a:ea typeface="Times New Roman" panose="02020603050405020304" pitchFamily="18" charset="0"/>
              </a:rPr>
              <a:t>IDEÓLOGOS SÃO NEGACIONISTAS</a:t>
            </a:r>
            <a:endParaRPr lang="pt-BR" dirty="0"/>
          </a:p>
        </p:txBody>
      </p:sp>
      <p:sp>
        <p:nvSpPr>
          <p:cNvPr id="3" name="Espaço Reservado para Conteúdo 2">
            <a:extLst>
              <a:ext uri="{FF2B5EF4-FFF2-40B4-BE49-F238E27FC236}">
                <a16:creationId xmlns:a16="http://schemas.microsoft.com/office/drawing/2014/main" id="{00A8A960-D7C9-B84C-AA36-D650AC819915}"/>
              </a:ext>
            </a:extLst>
          </p:cNvPr>
          <p:cNvSpPr>
            <a:spLocks noGrp="1"/>
          </p:cNvSpPr>
          <p:nvPr>
            <p:ph idx="1"/>
          </p:nvPr>
        </p:nvSpPr>
        <p:spPr/>
        <p:txBody>
          <a:bodyPr>
            <a:normAutofit lnSpcReduction="10000"/>
          </a:bodyPr>
          <a:lstStyle/>
          <a:p>
            <a:pPr marL="342900" marR="74295" lvl="0" indent="-342900" algn="just">
              <a:lnSpc>
                <a:spcPct val="150000"/>
              </a:lnSpc>
              <a:spcAft>
                <a:spcPts val="0"/>
              </a:spcAft>
              <a:buSzPts val="1000"/>
              <a:buFont typeface="Symbol" pitchFamily="2" charset="2"/>
              <a:buChar char=""/>
              <a:tabLst>
                <a:tab pos="457200" algn="l"/>
              </a:tabLst>
            </a:pPr>
            <a:r>
              <a:rPr lang="pt-PT" sz="1500" dirty="0">
                <a:solidFill>
                  <a:srgbClr val="FF0000"/>
                </a:solidFill>
                <a:effectLst/>
                <a:latin typeface="Times New Roman" panose="02020603050405020304" pitchFamily="18" charset="0"/>
                <a:ea typeface="Times New Roman" panose="02020603050405020304" pitchFamily="18" charset="0"/>
              </a:rPr>
              <a:t>Evidentemente, todas as objeções levantadas acima foram completamente ignoradas ou rejeitadas pelos pesquisadores que têm como objetivo simular o cérebro humano num computador digital. </a:t>
            </a:r>
            <a:endParaRPr lang="pt-BR" sz="1500"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1500" dirty="0">
                <a:solidFill>
                  <a:srgbClr val="FF0000"/>
                </a:solidFill>
                <a:effectLst/>
                <a:latin typeface="Times New Roman" panose="02020603050405020304" pitchFamily="18" charset="0"/>
                <a:ea typeface="Times New Roman" panose="02020603050405020304" pitchFamily="18" charset="0"/>
              </a:rPr>
              <a:t>Por exemplo, Henry </a:t>
            </a:r>
            <a:r>
              <a:rPr lang="pt-PT" sz="1500" dirty="0" err="1">
                <a:solidFill>
                  <a:srgbClr val="FF0000"/>
                </a:solidFill>
                <a:effectLst/>
                <a:latin typeface="Times New Roman" panose="02020603050405020304" pitchFamily="18" charset="0"/>
                <a:ea typeface="Times New Roman" panose="02020603050405020304" pitchFamily="18" charset="0"/>
              </a:rPr>
              <a:t>Markram</a:t>
            </a:r>
            <a:r>
              <a:rPr lang="pt-PT" sz="1500" dirty="0">
                <a:solidFill>
                  <a:srgbClr val="FF0000"/>
                </a:solidFill>
                <a:effectLst/>
                <a:latin typeface="Times New Roman" panose="02020603050405020304" pitchFamily="18" charset="0"/>
                <a:ea typeface="Times New Roman" panose="02020603050405020304" pitchFamily="18" charset="0"/>
              </a:rPr>
              <a:t>, o principal proponente do Projeto Cérebro Humano, declarou recentemente que</a:t>
            </a:r>
            <a:r>
              <a:rPr lang="pt-PT" sz="1500" u="none" strike="noStrike" dirty="0">
                <a:solidFill>
                  <a:srgbClr val="FF0000"/>
                </a:solidFill>
                <a:effectLst/>
                <a:latin typeface="Times New Roman" panose="02020603050405020304" pitchFamily="18" charset="0"/>
                <a:ea typeface="Times New Roman" panose="02020603050405020304" pitchFamily="18" charset="0"/>
                <a:hlinkClick r:id="rId2"/>
              </a:rPr>
              <a:t>[</a:t>
            </a:r>
            <a:r>
              <a:rPr lang="pt-PT" sz="1500" u="heavy" dirty="0">
                <a:solidFill>
                  <a:srgbClr val="FF0000"/>
                </a:solidFill>
                <a:effectLst/>
                <a:uFill>
                  <a:solidFill>
                    <a:srgbClr val="0000ED"/>
                  </a:solidFill>
                </a:uFill>
                <a:latin typeface="Times New Roman" panose="02020603050405020304" pitchFamily="18" charset="0"/>
                <a:ea typeface="Times New Roman" panose="02020603050405020304" pitchFamily="18" charset="0"/>
                <a:hlinkClick r:id="rId2"/>
              </a:rPr>
              <a:t>29</a:t>
            </a:r>
            <a:r>
              <a:rPr lang="pt-PT" sz="1500" u="none" strike="noStrike" dirty="0">
                <a:solidFill>
                  <a:srgbClr val="FF0000"/>
                </a:solidFill>
                <a:effectLst/>
                <a:latin typeface="Times New Roman" panose="02020603050405020304" pitchFamily="18" charset="0"/>
                <a:ea typeface="Times New Roman" panose="02020603050405020304" pitchFamily="18" charset="0"/>
                <a:hlinkClick r:id="rId2"/>
              </a:rPr>
              <a:t>]</a:t>
            </a:r>
            <a:r>
              <a:rPr lang="pt-PT" sz="1500" dirty="0">
                <a:solidFill>
                  <a:srgbClr val="FF0000"/>
                </a:solidFill>
                <a:effectLst/>
                <a:latin typeface="Times New Roman" panose="02020603050405020304" pitchFamily="18" charset="0"/>
                <a:ea typeface="Times New Roman" panose="02020603050405020304" pitchFamily="18" charset="0"/>
              </a:rPr>
              <a:t>:</a:t>
            </a:r>
            <a:endParaRPr lang="pt-BR" sz="1500" dirty="0">
              <a:effectLst/>
              <a:latin typeface="Times New Roman" panose="02020603050405020304" pitchFamily="18" charset="0"/>
              <a:ea typeface="Times New Roman" panose="02020603050405020304" pitchFamily="18" charset="0"/>
            </a:endParaRPr>
          </a:p>
          <a:p>
            <a:pPr marL="75565" algn="l">
              <a:lnSpc>
                <a:spcPct val="150000"/>
              </a:lnSpc>
            </a:pPr>
            <a:r>
              <a:rPr lang="pt-PT" sz="1500" dirty="0">
                <a:solidFill>
                  <a:srgbClr val="FF0000"/>
                </a:solidFill>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1798320" marR="76835" indent="279400" algn="just">
              <a:lnSpc>
                <a:spcPct val="150000"/>
              </a:lnSpc>
              <a:spcBef>
                <a:spcPts val="5"/>
              </a:spcBef>
              <a:spcAft>
                <a:spcPts val="210"/>
              </a:spcAft>
            </a:pPr>
            <a:r>
              <a:rPr lang="pt-BR" sz="1500" i="1" dirty="0">
                <a:solidFill>
                  <a:srgbClr val="FF0000"/>
                </a:solidFill>
                <a:effectLst/>
                <a:latin typeface="Calibri" panose="020F0502020204030204" pitchFamily="34" charset="0"/>
                <a:ea typeface="Calibri" panose="020F0502020204030204" pitchFamily="34" charset="0"/>
              </a:rPr>
              <a:t>“A consciência é somente o produto da troca massiva de informação entre um trilhão de células cerebrais... Eu não vejo porque nós não conseguiremos gerar uma mente consciente”.</a:t>
            </a:r>
            <a:endParaRPr lang="pt-BR" sz="1500" dirty="0">
              <a:solidFill>
                <a:srgbClr val="000000"/>
              </a:solidFill>
              <a:effectLst/>
              <a:latin typeface="Calibri" panose="020F0502020204030204" pitchFamily="34" charset="0"/>
              <a:ea typeface="Calibri" panose="020F0502020204030204" pitchFamily="34" charset="0"/>
            </a:endParaRPr>
          </a:p>
          <a:p>
            <a:pPr marL="342900" marR="76200" lvl="0" indent="-342900" algn="just">
              <a:lnSpc>
                <a:spcPct val="150000"/>
              </a:lnSpc>
              <a:spcBef>
                <a:spcPts val="1725"/>
              </a:spcBef>
              <a:spcAft>
                <a:spcPts val="0"/>
              </a:spcAft>
              <a:buSzPts val="1000"/>
              <a:buFont typeface="Symbol" pitchFamily="2" charset="2"/>
              <a:buChar char=""/>
              <a:tabLst>
                <a:tab pos="457200" algn="l"/>
              </a:tabLst>
            </a:pPr>
            <a:r>
              <a:rPr lang="pt-PT" sz="1500" dirty="0">
                <a:solidFill>
                  <a:srgbClr val="FF0000"/>
                </a:solidFill>
                <a:effectLst/>
                <a:latin typeface="Times New Roman" panose="02020603050405020304" pitchFamily="18" charset="0"/>
                <a:ea typeface="Times New Roman" panose="02020603050405020304" pitchFamily="18" charset="0"/>
              </a:rPr>
              <a:t>Sem meias palavras, essa declaração negligencia completamente todos os argumentos matemáticos, computacionais, evolutivos e informacionais</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discutidos</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acima.</a:t>
            </a:r>
            <a:r>
              <a:rPr lang="pt-PT" sz="1500" spc="240" dirty="0">
                <a:solidFill>
                  <a:srgbClr val="FF0000"/>
                </a:solidFill>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342900" marR="76200" lvl="0" indent="-342900" algn="just">
              <a:lnSpc>
                <a:spcPct val="150000"/>
              </a:lnSpc>
              <a:spcBef>
                <a:spcPts val="1725"/>
              </a:spcBef>
              <a:spcAft>
                <a:spcPts val="0"/>
              </a:spcAft>
              <a:buSzPts val="1000"/>
              <a:buFont typeface="Symbol" pitchFamily="2" charset="2"/>
              <a:buChar char=""/>
              <a:tabLst>
                <a:tab pos="457200" algn="l"/>
              </a:tabLst>
            </a:pPr>
            <a:r>
              <a:rPr lang="pt-PT" sz="1500" dirty="0">
                <a:solidFill>
                  <a:srgbClr val="FF0000"/>
                </a:solidFill>
                <a:effectLst/>
                <a:latin typeface="Times New Roman" panose="02020603050405020304" pitchFamily="18" charset="0"/>
                <a:ea typeface="Times New Roman" panose="02020603050405020304" pitchFamily="18" charset="0"/>
              </a:rPr>
              <a:t>De</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acordo</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com</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a</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nossa</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dirty="0">
                <a:solidFill>
                  <a:srgbClr val="FF0000"/>
                </a:solidFill>
                <a:effectLst/>
                <a:latin typeface="Times New Roman" panose="02020603050405020304" pitchFamily="18" charset="0"/>
                <a:ea typeface="Times New Roman" panose="02020603050405020304" pitchFamily="18" charset="0"/>
              </a:rPr>
              <a:t>visão,</a:t>
            </a:r>
            <a:r>
              <a:rPr lang="pt-PT" sz="1500" spc="240" dirty="0">
                <a:solidFill>
                  <a:srgbClr val="FF0000"/>
                </a:solidFill>
                <a:effectLst/>
                <a:latin typeface="Times New Roman" panose="02020603050405020304" pitchFamily="18" charset="0"/>
                <a:ea typeface="Times New Roman" panose="02020603050405020304" pitchFamily="18" charset="0"/>
              </a:rPr>
              <a:t> </a:t>
            </a:r>
            <a:r>
              <a:rPr lang="pt-PT" sz="1500" spc="-10" dirty="0">
                <a:solidFill>
                  <a:srgbClr val="FF0000"/>
                </a:solidFill>
                <a:effectLst/>
                <a:latin typeface="Times New Roman" panose="02020603050405020304" pitchFamily="18" charset="0"/>
                <a:ea typeface="Times New Roman" panose="02020603050405020304" pitchFamily="18" charset="0"/>
              </a:rPr>
              <a:t>qualquer</a:t>
            </a:r>
            <a:r>
              <a:rPr lang="pt-PT" sz="1500" dirty="0">
                <a:solidFill>
                  <a:srgbClr val="FF0000"/>
                </a:solidFill>
                <a:effectLst/>
                <a:latin typeface="Times New Roman" panose="02020603050405020304" pitchFamily="18" charset="0"/>
                <a:ea typeface="Times New Roman" panose="02020603050405020304" pitchFamily="18" charset="0"/>
              </a:rPr>
              <a:t> simulação computacional baseada apenas em dados coletados </a:t>
            </a:r>
            <a:r>
              <a:rPr lang="pt-PT" sz="1500" dirty="0" err="1">
                <a:solidFill>
                  <a:srgbClr val="FF0000"/>
                </a:solidFill>
                <a:effectLst/>
                <a:latin typeface="Times New Roman" panose="02020603050405020304" pitchFamily="18" charset="0"/>
                <a:ea typeface="Times New Roman" panose="02020603050405020304" pitchFamily="18" charset="0"/>
              </a:rPr>
              <a:t>extrinsicamente</a:t>
            </a:r>
            <a:r>
              <a:rPr lang="pt-PT" sz="1500" dirty="0">
                <a:solidFill>
                  <a:srgbClr val="FF0000"/>
                </a:solidFill>
                <a:effectLst/>
                <a:latin typeface="Times New Roman" panose="02020603050405020304" pitchFamily="18" charset="0"/>
                <a:ea typeface="Times New Roman" panose="02020603050405020304" pitchFamily="18" charset="0"/>
              </a:rPr>
              <a:t> e que se restringe a trabalhar dentro de um dado sistema formal, não tem a menor chance de reproduzir a diversidade de funções neurológicas geradas pelos sistemas biológicos não-algorítmicos que formam o cérebro de animais.</a:t>
            </a:r>
            <a:endParaRPr lang="pt-BR" sz="15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F0A861AC-F029-D141-9364-71379D0CB3BA}"/>
              </a:ext>
            </a:extLst>
          </p:cNvPr>
          <p:cNvSpPr>
            <a:spLocks noGrp="1"/>
          </p:cNvSpPr>
          <p:nvPr>
            <p:ph type="sldNum" sz="quarter" idx="12"/>
          </p:nvPr>
        </p:nvSpPr>
        <p:spPr/>
        <p:txBody>
          <a:bodyPr/>
          <a:lstStyle/>
          <a:p>
            <a:fld id="{5EFC517F-599F-A147-AEF0-A48492F2B519}" type="slidenum">
              <a:rPr lang="pt-BR" smtClean="0"/>
              <a:t>124</a:t>
            </a:fld>
            <a:endParaRPr lang="pt-BR"/>
          </a:p>
        </p:txBody>
      </p:sp>
    </p:spTree>
    <p:extLst>
      <p:ext uri="{BB962C8B-B14F-4D97-AF65-F5344CB8AC3E}">
        <p14:creationId xmlns:p14="http://schemas.microsoft.com/office/powerpoint/2010/main" val="35364979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657BD-D67A-7C43-87BE-2EB222217411}"/>
              </a:ext>
            </a:extLst>
          </p:cNvPr>
          <p:cNvSpPr>
            <a:spLocks noGrp="1"/>
          </p:cNvSpPr>
          <p:nvPr>
            <p:ph type="title"/>
          </p:nvPr>
        </p:nvSpPr>
        <p:spPr/>
        <p:txBody>
          <a:bodyPr>
            <a:normAutofit fontScale="90000"/>
          </a:bodyPr>
          <a:lstStyle/>
          <a:p>
            <a:pPr algn="ctr"/>
            <a:r>
              <a:rPr lang="pt-PT" sz="3100" b="1" dirty="0">
                <a:effectLst/>
                <a:latin typeface="Times New Roman" panose="02020603050405020304" pitchFamily="18" charset="0"/>
                <a:ea typeface="Times New Roman" panose="02020603050405020304" pitchFamily="18" charset="0"/>
              </a:rPr>
              <a:t>INFORMAÇÕES SEMÂNTICAS, SUBJETIVAS, </a:t>
            </a:r>
            <a:br>
              <a:rPr lang="pt-PT" sz="3100" b="1" dirty="0">
                <a:effectLst/>
                <a:latin typeface="Times New Roman" panose="02020603050405020304" pitchFamily="18" charset="0"/>
                <a:ea typeface="Times New Roman" panose="02020603050405020304" pitchFamily="18" charset="0"/>
              </a:rPr>
            </a:br>
            <a:r>
              <a:rPr lang="pt-PT" sz="3100" b="1" dirty="0">
                <a:effectLst/>
                <a:latin typeface="Times New Roman" panose="02020603050405020304" pitchFamily="18" charset="0"/>
                <a:ea typeface="Times New Roman" panose="02020603050405020304" pitchFamily="18" charset="0"/>
              </a:rPr>
              <a:t>NÃO SÃO MENOS REAIS </a:t>
            </a:r>
            <a:br>
              <a:rPr lang="pt-PT" sz="3100" b="1" dirty="0">
                <a:effectLst/>
                <a:latin typeface="Times New Roman" panose="02020603050405020304" pitchFamily="18" charset="0"/>
                <a:ea typeface="Times New Roman" panose="02020603050405020304" pitchFamily="18" charset="0"/>
              </a:rPr>
            </a:br>
            <a:r>
              <a:rPr lang="pt-PT" sz="3100" b="1" dirty="0">
                <a:effectLst/>
                <a:latin typeface="Times New Roman" panose="02020603050405020304" pitchFamily="18" charset="0"/>
                <a:ea typeface="Times New Roman" panose="02020603050405020304" pitchFamily="18" charset="0"/>
              </a:rPr>
              <a:t>QUE INFORMAÇÕES OBJETIVAS</a:t>
            </a:r>
            <a:endParaRPr lang="pt-BR" dirty="0"/>
          </a:p>
        </p:txBody>
      </p:sp>
      <p:sp>
        <p:nvSpPr>
          <p:cNvPr id="3" name="Espaço Reservado para Conteúdo 2">
            <a:extLst>
              <a:ext uri="{FF2B5EF4-FFF2-40B4-BE49-F238E27FC236}">
                <a16:creationId xmlns:a16="http://schemas.microsoft.com/office/drawing/2014/main" id="{06F647C5-BA3F-C947-B047-980844C5BF58}"/>
              </a:ext>
            </a:extLst>
          </p:cNvPr>
          <p:cNvSpPr>
            <a:spLocks noGrp="1"/>
          </p:cNvSpPr>
          <p:nvPr>
            <p:ph idx="1"/>
          </p:nvPr>
        </p:nvSpPr>
        <p:spPr/>
        <p:txBody>
          <a:bodyPr>
            <a:normAutofit/>
          </a:bodyPr>
          <a:lstStyle/>
          <a:p>
            <a:pPr marL="457200" indent="0" algn="just">
              <a:lnSpc>
                <a:spcPct val="103000"/>
              </a:lnSpc>
              <a:spcAft>
                <a:spcPts val="210"/>
              </a:spcAft>
              <a:buNone/>
            </a:pPr>
            <a:r>
              <a:rPr lang="pt-PT" sz="1800" b="1" dirty="0">
                <a:effectLst/>
                <a:latin typeface="Times New Roman" panose="02020603050405020304" pitchFamily="18" charset="0"/>
                <a:ea typeface="Times New Roman" panose="02020603050405020304" pitchFamily="18" charset="0"/>
              </a:rPr>
              <a:t>Nessa altura, nós também devemos salientar que a informação Tipo II não é menos “real” que a do Tipo I; ela não só exibe efetividade causal, isto é, desencadeia mudanças morfológicas e funcionais no cérebro, mas também</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é</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unicamente</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ligada</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à</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história</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integrada</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de</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cada</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cérebro</a:t>
            </a:r>
            <a:r>
              <a:rPr lang="pt-PT" sz="1800" b="1" spc="-15" dirty="0">
                <a:effectLst/>
                <a:latin typeface="Times New Roman" panose="02020603050405020304" pitchFamily="18" charset="0"/>
                <a:ea typeface="Times New Roman" panose="02020603050405020304" pitchFamily="18" charset="0"/>
              </a:rPr>
              <a:t> </a:t>
            </a:r>
            <a:r>
              <a:rPr lang="pt-PT" sz="1800" b="1" dirty="0">
                <a:effectLst/>
                <a:latin typeface="Times New Roman" panose="02020603050405020304" pitchFamily="18" charset="0"/>
                <a:ea typeface="Times New Roman" panose="02020603050405020304" pitchFamily="18" charset="0"/>
              </a:rPr>
              <a:t>individual. </a:t>
            </a:r>
            <a:endParaRPr lang="pt-BR" sz="1800" dirty="0">
              <a:effectLst/>
              <a:latin typeface="Times New Roman" panose="02020603050405020304" pitchFamily="18" charset="0"/>
              <a:ea typeface="Times New Roman" panose="02020603050405020304" pitchFamily="18" charset="0"/>
            </a:endParaRPr>
          </a:p>
          <a:p>
            <a:pPr marL="457200" indent="279400" algn="just">
              <a:lnSpc>
                <a:spcPct val="103000"/>
              </a:lnSpc>
              <a:spcAft>
                <a:spcPts val="210"/>
              </a:spcAft>
            </a:pPr>
            <a:r>
              <a:rPr lang="pt-BR" sz="1800" b="1" dirty="0">
                <a:effectLst/>
                <a:latin typeface="Calibri" panose="020F0502020204030204" pitchFamily="34" charset="0"/>
                <a:ea typeface="Calibri" panose="020F0502020204030204" pitchFamily="34" charset="0"/>
              </a:rPr>
              <a:t> </a:t>
            </a:r>
            <a:endParaRPr lang="pt-BR" sz="1800" dirty="0">
              <a:effectLst/>
              <a:latin typeface="Calibri" panose="020F0502020204030204" pitchFamily="34" charset="0"/>
              <a:ea typeface="Calibri" panose="020F0502020204030204" pitchFamily="34" charset="0"/>
            </a:endParaRPr>
          </a:p>
          <a:p>
            <a:pPr marL="342900" marR="78740" lvl="0" indent="-342900" algn="just">
              <a:lnSpc>
                <a:spcPct val="150000"/>
              </a:lnSpc>
              <a:spcAft>
                <a:spcPts val="0"/>
              </a:spcAft>
              <a:buSzPts val="1000"/>
              <a:buFont typeface="Symbol" pitchFamily="2" charset="2"/>
              <a:buChar char=""/>
              <a:tabLst>
                <a:tab pos="1127760" algn="l"/>
              </a:tabLst>
            </a:pPr>
            <a:r>
              <a:rPr lang="pt-PT" sz="1800" b="1" dirty="0">
                <a:effectLst/>
                <a:latin typeface="Times New Roman" panose="02020603050405020304" pitchFamily="18" charset="0"/>
                <a:ea typeface="Times New Roman" panose="02020603050405020304" pitchFamily="18" charset="0"/>
              </a:rPr>
              <a:t>Essencialmente, a informação </a:t>
            </a:r>
            <a:r>
              <a:rPr lang="pt-PT" sz="1800" b="1" dirty="0" err="1">
                <a:effectLst/>
                <a:latin typeface="Times New Roman" panose="02020603050405020304" pitchFamily="18" charset="0"/>
                <a:ea typeface="Times New Roman" panose="02020603050405020304" pitchFamily="18" charset="0"/>
              </a:rPr>
              <a:t>Gödeliana</a:t>
            </a:r>
            <a:r>
              <a:rPr lang="pt-PT" sz="1800" b="1" dirty="0">
                <a:effectLst/>
                <a:latin typeface="Times New Roman" panose="02020603050405020304" pitchFamily="18" charset="0"/>
                <a:ea typeface="Times New Roman" panose="02020603050405020304" pitchFamily="18" charset="0"/>
              </a:rPr>
              <a:t> descreve o ponto de vista único de cada um dos nossos enredos de vida individual, influenciando profundamente as crenças, pensamentos, decisões e comportamentos de cada indivíduo. </a:t>
            </a:r>
            <a:endParaRPr lang="pt-BR" sz="1800" dirty="0">
              <a:effectLst/>
              <a:latin typeface="Times New Roman" panose="02020603050405020304" pitchFamily="18" charset="0"/>
              <a:ea typeface="Times New Roman" panose="02020603050405020304" pitchFamily="18" charset="0"/>
            </a:endParaRPr>
          </a:p>
          <a:p>
            <a:pPr marL="1127760" indent="279400" algn="just">
              <a:lnSpc>
                <a:spcPct val="103000"/>
              </a:lnSpc>
              <a:spcAft>
                <a:spcPts val="210"/>
              </a:spcAft>
            </a:pPr>
            <a:r>
              <a:rPr lang="pt-BR" sz="1800" b="1" dirty="0">
                <a:effectLst/>
                <a:latin typeface="Calibri" panose="020F0502020204030204" pitchFamily="34" charset="0"/>
                <a:ea typeface="Calibri" panose="020F0502020204030204" pitchFamily="34" charset="0"/>
              </a:rPr>
              <a:t> </a:t>
            </a:r>
            <a:endParaRPr lang="pt-BR" sz="1800" dirty="0">
              <a:effectLst/>
              <a:latin typeface="Calibri" panose="020F0502020204030204" pitchFamily="34" charset="0"/>
              <a:ea typeface="Calibri" panose="020F0502020204030204" pitchFamily="34" charset="0"/>
            </a:endParaRPr>
          </a:p>
          <a:p>
            <a:pPr marL="342900" marR="78740" lvl="0" indent="-342900" algn="just">
              <a:lnSpc>
                <a:spcPct val="150000"/>
              </a:lnSpc>
              <a:spcAft>
                <a:spcPts val="0"/>
              </a:spcAft>
              <a:buSzPts val="1000"/>
              <a:buFont typeface="Symbol" pitchFamily="2" charset="2"/>
              <a:buChar char=""/>
              <a:tabLst>
                <a:tab pos="1127760" algn="l"/>
              </a:tabLst>
            </a:pPr>
            <a:r>
              <a:rPr lang="pt-PT" sz="1800" b="1" dirty="0">
                <a:effectLst/>
                <a:latin typeface="Times New Roman" panose="02020603050405020304" pitchFamily="18" charset="0"/>
                <a:ea typeface="Times New Roman" panose="02020603050405020304" pitchFamily="18" charset="0"/>
              </a:rPr>
              <a:t>No limite, a informação do Tipo II contribui para a definição da estrutura e funções dos nossos cérebros que geram os nossos </a:t>
            </a:r>
            <a:r>
              <a:rPr lang="pt-PT" sz="1800" b="1" spc="-10" dirty="0">
                <a:effectLst/>
                <a:latin typeface="Times New Roman" panose="02020603050405020304" pitchFamily="18" charset="0"/>
                <a:ea typeface="Times New Roman" panose="02020603050405020304" pitchFamily="18" charset="0"/>
              </a:rPr>
              <a:t>comportamentos.</a:t>
            </a:r>
            <a:endParaRPr lang="pt-BR" sz="18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5A7D36E2-CD56-9A4A-B69F-4B163DBE72A6}"/>
              </a:ext>
            </a:extLst>
          </p:cNvPr>
          <p:cNvSpPr>
            <a:spLocks noGrp="1"/>
          </p:cNvSpPr>
          <p:nvPr>
            <p:ph type="sldNum" sz="quarter" idx="12"/>
          </p:nvPr>
        </p:nvSpPr>
        <p:spPr/>
        <p:txBody>
          <a:bodyPr/>
          <a:lstStyle/>
          <a:p>
            <a:fld id="{5EFC517F-599F-A147-AEF0-A48492F2B519}" type="slidenum">
              <a:rPr lang="pt-BR" smtClean="0"/>
              <a:t>125</a:t>
            </a:fld>
            <a:endParaRPr lang="pt-BR"/>
          </a:p>
        </p:txBody>
      </p:sp>
    </p:spTree>
    <p:extLst>
      <p:ext uri="{BB962C8B-B14F-4D97-AF65-F5344CB8AC3E}">
        <p14:creationId xmlns:p14="http://schemas.microsoft.com/office/powerpoint/2010/main" val="2742726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1A179-6A5D-CA4C-A11D-BB47955CA3C4}"/>
              </a:ext>
            </a:extLst>
          </p:cNvPr>
          <p:cNvSpPr>
            <a:spLocks noGrp="1"/>
          </p:cNvSpPr>
          <p:nvPr>
            <p:ph type="title"/>
          </p:nvPr>
        </p:nvSpPr>
        <p:spPr/>
        <p:txBody>
          <a:bodyPr>
            <a:normAutofit/>
          </a:bodyPr>
          <a:lstStyle/>
          <a:p>
            <a:r>
              <a:rPr lang="pt-BR"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Daniel </a:t>
            </a:r>
            <a:r>
              <a:rPr lang="pt-BR"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Stern, por sua vez, procurou encontrar um modo de fazer essa composição e diálogo entre dados subjetivos e objetivos. </a:t>
            </a:r>
            <a:endParaRPr lang="pt-BR" dirty="0"/>
          </a:p>
        </p:txBody>
      </p:sp>
      <p:sp>
        <p:nvSpPr>
          <p:cNvPr id="3" name="Espaço Reservado para Conteúdo 2">
            <a:extLst>
              <a:ext uri="{FF2B5EF4-FFF2-40B4-BE49-F238E27FC236}">
                <a16:creationId xmlns:a16="http://schemas.microsoft.com/office/drawing/2014/main" id="{BCD9AB61-4A65-E04A-A05A-C8F893EED1DA}"/>
              </a:ext>
            </a:extLst>
          </p:cNvPr>
          <p:cNvSpPr>
            <a:spLocks noGrp="1"/>
          </p:cNvSpPr>
          <p:nvPr>
            <p:ph idx="1"/>
          </p:nvPr>
        </p:nvSpPr>
        <p:spPr/>
        <p:txBody>
          <a:bodyPr>
            <a:normAutofit fontScale="77500" lnSpcReduction="20000"/>
          </a:bodyPr>
          <a:lstStyle/>
          <a:p>
            <a:pPr marL="899160" algn="just">
              <a:lnSpc>
                <a:spcPct val="155000"/>
              </a:lnSpc>
            </a:pPr>
            <a:r>
              <a:rPr lang="pt-BR" sz="1800" dirty="0">
                <a:effectLst/>
                <a:latin typeface="Times New Roman" panose="02020603050405020304" pitchFamily="18" charset="0"/>
                <a:ea typeface="Times New Roman" panose="02020603050405020304" pitchFamily="18" charset="0"/>
              </a:rPr>
              <a:t>Para Stern os dados advindos de observações objetivas, experimentais, são limitados na sua apreensão, dado seu foco e incapacidade para apreenderem o contexto sistêmico-histórico mais amplo da história de um indivíduo, referindo-se, então, à necessidade de observações descritivas, ou seja, de observações que pudessem aprender esse contexto da história no decorrer do tempo de vida do bebê, ou seja, uma descrição que pudesse inserir os dados empíricos-objetivos, pontuais, num contexto histórico-dinâmico, só apreensível subjetivamente. </a:t>
            </a:r>
          </a:p>
          <a:p>
            <a:pPr marL="899160" algn="just">
              <a:lnSpc>
                <a:spcPct val="155000"/>
              </a:lnSpc>
            </a:pPr>
            <a:r>
              <a:rPr lang="pt-BR" sz="1800" dirty="0">
                <a:effectLst/>
                <a:latin typeface="Times New Roman" panose="02020603050405020304" pitchFamily="18" charset="0"/>
                <a:ea typeface="Times New Roman" panose="02020603050405020304" pitchFamily="18" charset="0"/>
              </a:rPr>
              <a:t>Stern tem como objetivo compor aquilo que é possível apreender via observação empírica direta (especialmente com o uso da microfilmagem), com aquilo que advém da observação clínica, Stern quer integrar o bebê observado com o bebê clínico, por assim dizer: </a:t>
            </a:r>
          </a:p>
          <a:p>
            <a:pPr marL="899160" algn="just">
              <a:lnSpc>
                <a:spcPct val="155000"/>
              </a:lnSpc>
            </a:pPr>
            <a:r>
              <a:rPr lang="pt-BR" sz="1800" dirty="0">
                <a:effectLst/>
                <a:latin typeface="Times New Roman" panose="02020603050405020304" pitchFamily="18" charset="0"/>
                <a:ea typeface="Times New Roman" panose="02020603050405020304" pitchFamily="18" charset="0"/>
              </a:rPr>
              <a:t> </a:t>
            </a:r>
          </a:p>
          <a:p>
            <a:pPr marL="899160" algn="just">
              <a:lnSpc>
                <a:spcPct val="155000"/>
              </a:lnSpc>
            </a:pPr>
            <a:r>
              <a:rPr lang="pt-BR" sz="1800" dirty="0">
                <a:effectLst/>
                <a:highlight>
                  <a:srgbClr val="FFFF00"/>
                </a:highlight>
                <a:latin typeface="Times New Roman" panose="02020603050405020304" pitchFamily="18" charset="0"/>
                <a:ea typeface="Times New Roman" panose="02020603050405020304" pitchFamily="18" charset="0"/>
              </a:rPr>
              <a:t>&lt;cit.&gt;</a:t>
            </a:r>
            <a:r>
              <a:rPr lang="pt-BR" sz="1800" dirty="0">
                <a:effectLst/>
                <a:latin typeface="Times New Roman" panose="02020603050405020304" pitchFamily="18" charset="0"/>
                <a:ea typeface="Times New Roman" panose="02020603050405020304" pitchFamily="18" charset="0"/>
              </a:rPr>
              <a:t>Ambas as abordagens são indispensáveis para a presente tarefa de pensar a respeito do desenvolvimento do senso do eu do bebê. O bebê clínico infunde vida subjetiva no bebê observado, enquanto o bebê observado aponta para as teorias gerais sobre as quais podemos construir a vida subjetiva inferida do bebê clínico. </a:t>
            </a:r>
            <a:r>
              <a:rPr lang="pt-BR" sz="1800" dirty="0">
                <a:effectLst/>
                <a:highlight>
                  <a:srgbClr val="FFFF00"/>
                </a:highlight>
                <a:latin typeface="Times New Roman" panose="02020603050405020304" pitchFamily="18" charset="0"/>
                <a:ea typeface="Times New Roman" panose="02020603050405020304" pitchFamily="18" charset="0"/>
              </a:rPr>
              <a:t>&lt;/</a:t>
            </a:r>
            <a:r>
              <a:rPr lang="pt-BR" sz="1800" dirty="0" err="1">
                <a:effectLst/>
                <a:highlight>
                  <a:srgbClr val="FFFF00"/>
                </a:highlight>
                <a:latin typeface="Times New Roman" panose="02020603050405020304" pitchFamily="18" charset="0"/>
                <a:ea typeface="Times New Roman" panose="02020603050405020304" pitchFamily="18" charset="0"/>
              </a:rPr>
              <a:t>cit</a:t>
            </a:r>
            <a:r>
              <a:rPr lang="pt-BR" sz="1800" dirty="0">
                <a:effectLst/>
                <a:highlight>
                  <a:srgbClr val="FFFF00"/>
                </a:highlight>
                <a:latin typeface="Times New Roman" panose="02020603050405020304" pitchFamily="18" charset="0"/>
                <a:ea typeface="Times New Roman" panose="02020603050405020304" pitchFamily="18" charset="0"/>
              </a:rPr>
              <a:t>&gt;</a:t>
            </a:r>
            <a:endParaRPr lang="pt-BR" sz="1800" dirty="0">
              <a:solidFill>
                <a:srgbClr val="000000"/>
              </a:solidFill>
              <a:effectLst/>
              <a:latin typeface="Calibri" panose="020F0502020204030204" pitchFamily="34" charset="0"/>
              <a:ea typeface="Calibri" panose="020F0502020204030204" pitchFamily="34" charset="0"/>
            </a:endParaRPr>
          </a:p>
          <a:p>
            <a:pPr algn="just"/>
            <a:r>
              <a:rPr lang="pt-BR" sz="1800" dirty="0">
                <a:effectLst/>
                <a:latin typeface="Times New Roman" panose="02020603050405020304" pitchFamily="18" charset="0"/>
                <a:ea typeface="Times New Roman" panose="02020603050405020304" pitchFamily="18" charset="0"/>
              </a:rPr>
              <a:t>Stern 1985/1992, p. 11.</a:t>
            </a:r>
          </a:p>
          <a:p>
            <a:endParaRPr lang="pt-BR" dirty="0"/>
          </a:p>
        </p:txBody>
      </p:sp>
      <p:sp>
        <p:nvSpPr>
          <p:cNvPr id="4" name="Espaço Reservado para Número de Slide 3">
            <a:extLst>
              <a:ext uri="{FF2B5EF4-FFF2-40B4-BE49-F238E27FC236}">
                <a16:creationId xmlns:a16="http://schemas.microsoft.com/office/drawing/2014/main" id="{895E8385-26B9-0847-ABAB-7CEEE7ED0CBE}"/>
              </a:ext>
            </a:extLst>
          </p:cNvPr>
          <p:cNvSpPr>
            <a:spLocks noGrp="1"/>
          </p:cNvSpPr>
          <p:nvPr>
            <p:ph type="sldNum" sz="quarter" idx="12"/>
          </p:nvPr>
        </p:nvSpPr>
        <p:spPr/>
        <p:txBody>
          <a:bodyPr/>
          <a:lstStyle/>
          <a:p>
            <a:fld id="{5EFC517F-599F-A147-AEF0-A48492F2B519}" type="slidenum">
              <a:rPr lang="pt-BR" smtClean="0"/>
              <a:t>126</a:t>
            </a:fld>
            <a:endParaRPr lang="pt-BR"/>
          </a:p>
        </p:txBody>
      </p:sp>
    </p:spTree>
    <p:extLst>
      <p:ext uri="{BB962C8B-B14F-4D97-AF65-F5344CB8AC3E}">
        <p14:creationId xmlns:p14="http://schemas.microsoft.com/office/powerpoint/2010/main" val="16868460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10A54-1436-D249-844F-6A535457B809}"/>
              </a:ext>
            </a:extLst>
          </p:cNvPr>
          <p:cNvSpPr>
            <a:spLocks noGrp="1"/>
          </p:cNvSpPr>
          <p:nvPr>
            <p:ph type="title"/>
          </p:nvPr>
        </p:nvSpPr>
        <p:spPr/>
        <p:txBody>
          <a:bodyPr/>
          <a:lstStyle/>
          <a:p>
            <a:pPr algn="ctr"/>
            <a:r>
              <a:rPr lang="pt-PT" sz="3200" b="1" dirty="0">
                <a:effectLst/>
                <a:latin typeface="Times New Roman" panose="02020603050405020304" pitchFamily="18" charset="0"/>
                <a:ea typeface="Times New Roman" panose="02020603050405020304" pitchFamily="18" charset="0"/>
                <a:cs typeface="Times New Roman" panose="02020603050405020304" pitchFamily="18" charset="0"/>
              </a:rPr>
              <a:t>O EFEITO PLACEBO</a:t>
            </a:r>
            <a:endParaRPr lang="pt-BR" dirty="0"/>
          </a:p>
        </p:txBody>
      </p:sp>
      <p:sp>
        <p:nvSpPr>
          <p:cNvPr id="3" name="Espaço Reservado para Conteúdo 2">
            <a:extLst>
              <a:ext uri="{FF2B5EF4-FFF2-40B4-BE49-F238E27FC236}">
                <a16:creationId xmlns:a16="http://schemas.microsoft.com/office/drawing/2014/main" id="{06EF1D1B-1ADB-A74F-854F-F98BFF902BBC}"/>
              </a:ext>
            </a:extLst>
          </p:cNvPr>
          <p:cNvSpPr>
            <a:spLocks noGrp="1"/>
          </p:cNvSpPr>
          <p:nvPr>
            <p:ph idx="1"/>
          </p:nvPr>
        </p:nvSpPr>
        <p:spPr/>
        <p:txBody>
          <a:bodyPr/>
          <a:lstStyle/>
          <a:p>
            <a:pPr marL="342900" marR="74295" lvl="0" indent="-342900" algn="just">
              <a:lnSpc>
                <a:spcPct val="150000"/>
              </a:lnSpc>
              <a:spcAft>
                <a:spcPts val="0"/>
              </a:spcAft>
              <a:buSzPts val="1000"/>
              <a:buFont typeface="Symbol" pitchFamily="2" charset="2"/>
              <a:buChar char=""/>
              <a:tabLst>
                <a:tab pos="457200" algn="l"/>
              </a:tabLst>
            </a:pPr>
            <a:r>
              <a:rPr lang="pt-PT" sz="1500" b="1" dirty="0">
                <a:effectLst/>
                <a:latin typeface="Times New Roman" panose="02020603050405020304" pitchFamily="18" charset="0"/>
                <a:ea typeface="Times New Roman" panose="02020603050405020304" pitchFamily="18" charset="0"/>
              </a:rPr>
              <a:t>A informação Tipo II é tão real e importante para qualquer um de nós que o estudo dos seus efeitos pode nos ajudar a explicar uma série de fenômenos extremamente peculiares, como por exemplo, o efeito Placebo.</a:t>
            </a:r>
            <a:r>
              <a:rPr lang="pt-PT" sz="1500" dirty="0">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457200" indent="279400" algn="just">
              <a:lnSpc>
                <a:spcPct val="103000"/>
              </a:lnSpc>
              <a:spcAft>
                <a:spcPts val="210"/>
              </a:spcAft>
            </a:pPr>
            <a:r>
              <a:rPr lang="pt-BR" sz="1500" dirty="0">
                <a:effectLst/>
                <a:latin typeface="Calibri" panose="020F0502020204030204" pitchFamily="34" charset="0"/>
                <a:ea typeface="Calibri" panose="020F0502020204030204" pitchFamily="34" charset="0"/>
              </a:rPr>
              <a:t> </a:t>
            </a:r>
          </a:p>
          <a:p>
            <a:pPr marL="1143000" marR="74295" lvl="2" indent="-228600" algn="just">
              <a:lnSpc>
                <a:spcPct val="150000"/>
              </a:lnSpc>
              <a:spcAft>
                <a:spcPts val="0"/>
              </a:spcAft>
              <a:buSzPts val="1000"/>
              <a:buFont typeface="Wingdings" pitchFamily="2" charset="2"/>
              <a:buChar char=""/>
              <a:tabLst>
                <a:tab pos="1371600" algn="l"/>
              </a:tabLst>
            </a:pPr>
            <a:r>
              <a:rPr lang="pt-PT" sz="1500" dirty="0">
                <a:effectLst/>
                <a:latin typeface="Times New Roman" panose="02020603050405020304" pitchFamily="18" charset="0"/>
                <a:ea typeface="Times New Roman" panose="02020603050405020304" pitchFamily="18" charset="0"/>
              </a:rPr>
              <a:t>Muito bem conhecido dos profissionais da área da saúde, o efeito placebo</a:t>
            </a:r>
            <a:r>
              <a:rPr lang="pt-PT" sz="1500" spc="200" dirty="0">
                <a:effectLst/>
                <a:latin typeface="Times New Roman" panose="02020603050405020304" pitchFamily="18" charset="0"/>
                <a:ea typeface="Times New Roman" panose="02020603050405020304" pitchFamily="18" charset="0"/>
              </a:rPr>
              <a:t> </a:t>
            </a:r>
            <a:r>
              <a:rPr lang="pt-PT" sz="1500" dirty="0">
                <a:effectLst/>
                <a:latin typeface="Times New Roman" panose="02020603050405020304" pitchFamily="18" charset="0"/>
                <a:ea typeface="Times New Roman" panose="02020603050405020304" pitchFamily="18" charset="0"/>
              </a:rPr>
              <a:t>se refere ao fato que pacientes podem apresentar melhora clínica significativa ao receberem como tratamento uma substância farmacologicamente inerte – como um tablete de farinha – que foi recomendada pelo seu médico pessoal como “um tratamento novo com grande potencial de cura” para a sua doença. Em outras palavras, a simples sugestão – comunicada através de informação Tipo II - de uma pessoa de extrema confiança – o médico pessoal – pode levar um paciente a exibir melhora do seu quadro clínico após ingerir uma “pílula miraculosa” que, sem o seu conhecimento, é composta apenas de farinha”.</a:t>
            </a:r>
            <a:endParaRPr lang="pt-BR" sz="15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6137A2A6-D286-5D49-8B52-276133DD4DA4}"/>
              </a:ext>
            </a:extLst>
          </p:cNvPr>
          <p:cNvSpPr>
            <a:spLocks noGrp="1"/>
          </p:cNvSpPr>
          <p:nvPr>
            <p:ph type="sldNum" sz="quarter" idx="12"/>
          </p:nvPr>
        </p:nvSpPr>
        <p:spPr/>
        <p:txBody>
          <a:bodyPr/>
          <a:lstStyle/>
          <a:p>
            <a:fld id="{5EFC517F-599F-A147-AEF0-A48492F2B519}" type="slidenum">
              <a:rPr lang="pt-BR" smtClean="0"/>
              <a:t>127</a:t>
            </a:fld>
            <a:endParaRPr lang="pt-BR"/>
          </a:p>
        </p:txBody>
      </p:sp>
    </p:spTree>
    <p:extLst>
      <p:ext uri="{BB962C8B-B14F-4D97-AF65-F5344CB8AC3E}">
        <p14:creationId xmlns:p14="http://schemas.microsoft.com/office/powerpoint/2010/main" val="31237228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B12BD-B5DD-BF4F-908A-F6A7C7BF338C}"/>
              </a:ext>
            </a:extLst>
          </p:cNvPr>
          <p:cNvSpPr>
            <a:spLocks noGrp="1"/>
          </p:cNvSpPr>
          <p:nvPr>
            <p:ph type="title"/>
          </p:nvPr>
        </p:nvSpPr>
        <p:spPr/>
        <p:txBody>
          <a:bodyPr>
            <a:normAutofit/>
          </a:bodyPr>
          <a:lstStyle/>
          <a:p>
            <a:pPr algn="ctr"/>
            <a:r>
              <a:rPr lang="pt-PT" sz="3600" b="1" dirty="0">
                <a:effectLst/>
                <a:latin typeface="Times New Roman" panose="02020603050405020304" pitchFamily="18" charset="0"/>
                <a:ea typeface="Times New Roman" panose="02020603050405020304" pitchFamily="18" charset="0"/>
              </a:rPr>
              <a:t>A TEORIA DO CÉREBRO RELATIVÍSTICO</a:t>
            </a:r>
            <a:br>
              <a:rPr lang="pt-BR" sz="4400" dirty="0">
                <a:effectLst/>
                <a:latin typeface="Times New Roman" panose="02020603050405020304" pitchFamily="18" charset="0"/>
                <a:ea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3F1B6E1-C8DF-5247-B141-BA5902C325BD}"/>
              </a:ext>
            </a:extLst>
          </p:cNvPr>
          <p:cNvSpPr>
            <a:spLocks noGrp="1"/>
          </p:cNvSpPr>
          <p:nvPr>
            <p:ph idx="1"/>
          </p:nvPr>
        </p:nvSpPr>
        <p:spPr/>
        <p:txBody>
          <a:bodyPr>
            <a:normAutofit lnSpcReduction="10000"/>
          </a:bodyPr>
          <a:lstStyle/>
          <a:p>
            <a:pPr marL="342900" marR="74930" lvl="0" indent="-342900" algn="just">
              <a:lnSpc>
                <a:spcPct val="150000"/>
              </a:lnSpc>
              <a:spcAft>
                <a:spcPts val="0"/>
              </a:spcAft>
              <a:buSzPts val="1000"/>
              <a:buFont typeface="Symbol" pitchFamily="2" charset="2"/>
              <a:buChar char=""/>
              <a:tabLst>
                <a:tab pos="457200" algn="l"/>
              </a:tabLst>
            </a:pPr>
            <a:r>
              <a:rPr lang="pt-PT" sz="2000" b="1" dirty="0">
                <a:effectLst/>
                <a:latin typeface="Times New Roman" panose="02020603050405020304" pitchFamily="18" charset="0"/>
                <a:ea typeface="Times New Roman" panose="02020603050405020304" pitchFamily="18" charset="0"/>
              </a:rPr>
              <a:t>Como descrito no Capítulo 2, em contraste com as propostas que sugerem que o cérebro deveria ser considerado como um sistema digital, nós propusemos uma nova teoria para explicar o funcionamento cerebral: a teoria do cérebro </a:t>
            </a:r>
            <a:r>
              <a:rPr lang="pt-PT" sz="2000" b="1" dirty="0" err="1">
                <a:effectLst/>
                <a:latin typeface="Times New Roman" panose="02020603050405020304" pitchFamily="18" charset="0"/>
                <a:ea typeface="Times New Roman" panose="02020603050405020304" pitchFamily="18" charset="0"/>
              </a:rPr>
              <a:t>relativístico</a:t>
            </a:r>
            <a:r>
              <a:rPr lang="pt-PT" sz="2000" b="1" dirty="0">
                <a:effectLs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2000" b="1" dirty="0">
                <a:effectLst/>
                <a:latin typeface="Times New Roman" panose="02020603050405020304" pitchFamily="18" charset="0"/>
                <a:ea typeface="Times New Roman" panose="02020603050405020304" pitchFamily="18" charset="0"/>
              </a:rPr>
              <a:t>De acordo com essa teoria, NEMFS seriam responsáveis pela criação de um </a:t>
            </a:r>
            <a:r>
              <a:rPr lang="pt-PT" sz="2000" b="1" i="1" dirty="0">
                <a:effectLst/>
                <a:latin typeface="Times New Roman" panose="02020603050405020304" pitchFamily="18" charset="0"/>
                <a:ea typeface="Times New Roman" panose="02020603050405020304" pitchFamily="18" charset="0"/>
              </a:rPr>
              <a:t>continuum</a:t>
            </a:r>
            <a:r>
              <a:rPr lang="pt-PT" sz="2000" b="1" dirty="0">
                <a:effectLst/>
                <a:latin typeface="Times New Roman" panose="02020603050405020304" pitchFamily="18" charset="0"/>
                <a:ea typeface="Times New Roman" panose="02020603050405020304" pitchFamily="18" charset="0"/>
              </a:rPr>
              <a:t> </a:t>
            </a:r>
            <a:r>
              <a:rPr lang="pt-PT" sz="2000" b="1" dirty="0" err="1">
                <a:effectLst/>
                <a:latin typeface="Times New Roman" panose="02020603050405020304" pitchFamily="18" charset="0"/>
                <a:ea typeface="Times New Roman" panose="02020603050405020304" pitchFamily="18" charset="0"/>
              </a:rPr>
              <a:t>espaço-temporal</a:t>
            </a:r>
            <a:r>
              <a:rPr lang="pt-PT" sz="2000" b="1" dirty="0">
                <a:effectLst/>
                <a:latin typeface="Times New Roman" panose="02020603050405020304" pitchFamily="18" charset="0"/>
                <a:ea typeface="Times New Roman" panose="02020603050405020304" pitchFamily="18" charset="0"/>
              </a:rPr>
              <a:t> cerebral de onde emergiria o espaço mental. </a:t>
            </a:r>
            <a:endParaRPr lang="pt-BR" sz="2000" dirty="0">
              <a:effectLst/>
              <a:latin typeface="Times New Roman" panose="02020603050405020304" pitchFamily="18" charset="0"/>
              <a:ea typeface="Times New Roman" panose="02020603050405020304" pitchFamily="18" charset="0"/>
            </a:endParaRPr>
          </a:p>
          <a:p>
            <a:pPr marL="1143000" marR="74930" lvl="2" indent="-228600" algn="just">
              <a:lnSpc>
                <a:spcPct val="150000"/>
              </a:lnSpc>
              <a:spcAft>
                <a:spcPts val="0"/>
              </a:spcAft>
              <a:buSzPts val="1000"/>
              <a:buFont typeface="Wingdings" pitchFamily="2" charset="2"/>
              <a:buChar char=""/>
              <a:tabLst>
                <a:tab pos="1371600" algn="l"/>
              </a:tabLst>
            </a:pPr>
            <a:r>
              <a:rPr lang="pt-PT" b="1" dirty="0">
                <a:effectLst/>
                <a:latin typeface="Times New Roman" panose="02020603050405020304" pitchFamily="18" charset="0"/>
                <a:ea typeface="Times New Roman" panose="02020603050405020304" pitchFamily="18" charset="0"/>
              </a:rPr>
              <a:t>O espaço mental seria responsável por todas as propriedades emergentes do cérebro que definem as funções cerebrais superiores e os comportamentos produzidos pelo sistema nervoso </a:t>
            </a:r>
            <a:r>
              <a:rPr lang="pt-PT" b="1" spc="-10" dirty="0">
                <a:effectLst/>
                <a:latin typeface="Times New Roman" panose="02020603050405020304" pitchFamily="18" charset="0"/>
                <a:ea typeface="Times New Roman" panose="02020603050405020304" pitchFamily="18" charset="0"/>
              </a:rPr>
              <a:t>central.</a:t>
            </a:r>
            <a:endParaRPr lang="pt-BR" dirty="0">
              <a:effectLst/>
              <a:latin typeface="Times New Roman" panose="02020603050405020304" pitchFamily="18" charset="0"/>
              <a:ea typeface="Times New Roman" panose="02020603050405020304" pitchFamily="18" charset="0"/>
            </a:endParaRPr>
          </a:p>
          <a:p>
            <a:pPr indent="279400" algn="l">
              <a:lnSpc>
                <a:spcPct val="103000"/>
              </a:lnSpc>
              <a:spcAft>
                <a:spcPts val="210"/>
              </a:spcAft>
            </a:pPr>
            <a:br>
              <a:rPr lang="pt-BR" sz="1500" dirty="0">
                <a:solidFill>
                  <a:srgbClr val="000000"/>
                </a:solidFill>
                <a:effectLst/>
                <a:latin typeface="Calibri" panose="020F0502020204030204" pitchFamily="34" charset="0"/>
                <a:ea typeface="Calibri" panose="020F0502020204030204" pitchFamily="34" charset="0"/>
              </a:rPr>
            </a:br>
            <a:r>
              <a:rPr lang="pt-PT" sz="1500" dirty="0">
                <a:solidFill>
                  <a:srgbClr val="000000"/>
                </a:solidFill>
                <a:effectLst/>
                <a:latin typeface="Times New Roman" panose="02020603050405020304" pitchFamily="18" charset="0"/>
                <a:ea typeface="Times New Roman" panose="02020603050405020304" pitchFamily="18" charset="0"/>
              </a:rPr>
              <a:t> </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CB8CC35-8F5E-8C48-A55B-E3686CF7B314}"/>
              </a:ext>
            </a:extLst>
          </p:cNvPr>
          <p:cNvSpPr>
            <a:spLocks noGrp="1"/>
          </p:cNvSpPr>
          <p:nvPr>
            <p:ph type="sldNum" sz="quarter" idx="12"/>
          </p:nvPr>
        </p:nvSpPr>
        <p:spPr/>
        <p:txBody>
          <a:bodyPr/>
          <a:lstStyle/>
          <a:p>
            <a:fld id="{5EFC517F-599F-A147-AEF0-A48492F2B519}" type="slidenum">
              <a:rPr lang="pt-BR" smtClean="0"/>
              <a:t>128</a:t>
            </a:fld>
            <a:endParaRPr lang="pt-BR"/>
          </a:p>
        </p:txBody>
      </p:sp>
    </p:spTree>
    <p:extLst>
      <p:ext uri="{BB962C8B-B14F-4D97-AF65-F5344CB8AC3E}">
        <p14:creationId xmlns:p14="http://schemas.microsoft.com/office/powerpoint/2010/main" val="13389159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A0265-516A-F548-80D5-00F2FF0EA66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8F44164-A92F-8848-ADA8-BB45046FD606}"/>
              </a:ext>
            </a:extLst>
          </p:cNvPr>
          <p:cNvSpPr>
            <a:spLocks noGrp="1"/>
          </p:cNvSpPr>
          <p:nvPr>
            <p:ph idx="1"/>
          </p:nvPr>
        </p:nvSpPr>
        <p:spPr/>
        <p:txBody>
          <a:bodyPr/>
          <a:lstStyle/>
          <a:p>
            <a:pPr marL="342900" marR="74930" lvl="0" indent="-342900" algn="just">
              <a:lnSpc>
                <a:spcPct val="150000"/>
              </a:lnSpc>
              <a:spcAft>
                <a:spcPts val="0"/>
              </a:spcAft>
              <a:buSzPts val="1000"/>
              <a:buFont typeface="Symbol" pitchFamily="2" charset="2"/>
              <a:buChar char=""/>
              <a:tabLst>
                <a:tab pos="457200" algn="l"/>
              </a:tabLst>
            </a:pPr>
            <a:r>
              <a:rPr lang="pt-PT" sz="1500" b="1" dirty="0">
                <a:solidFill>
                  <a:srgbClr val="FF0000"/>
                </a:solidFill>
                <a:effectLst/>
                <a:latin typeface="Times New Roman" panose="02020603050405020304" pitchFamily="18" charset="0"/>
                <a:ea typeface="Times New Roman" panose="02020603050405020304" pitchFamily="18" charset="0"/>
              </a:rPr>
              <a:t>Nesta monografia, nós propomos que </a:t>
            </a:r>
            <a:r>
              <a:rPr lang="pt-PT" sz="1500" b="1" dirty="0" err="1">
                <a:solidFill>
                  <a:srgbClr val="FF0000"/>
                </a:solidFill>
                <a:effectLst/>
                <a:latin typeface="Times New Roman" panose="02020603050405020304" pitchFamily="18" charset="0"/>
                <a:ea typeface="Times New Roman" panose="02020603050405020304" pitchFamily="18" charset="0"/>
              </a:rPr>
              <a:t>NEMFs</a:t>
            </a:r>
            <a:r>
              <a:rPr lang="pt-PT" sz="1500" b="1" dirty="0">
                <a:solidFill>
                  <a:srgbClr val="FF0000"/>
                </a:solidFill>
                <a:effectLst/>
                <a:latin typeface="Times New Roman" panose="02020603050405020304" pitchFamily="18" charset="0"/>
                <a:ea typeface="Times New Roman" panose="02020603050405020304" pitchFamily="18" charset="0"/>
              </a:rPr>
              <a:t> poderiam agir continuamente sobre redes neuronais localizadas à distância, construindo um sistema de retroalimentação fechado contínuo entre os dois níveis computacionais do cérebro – um digital e um analógico – que define o HDACE.</a:t>
            </a:r>
            <a:r>
              <a:rPr lang="pt-PT" sz="1500" dirty="0">
                <a:solidFill>
                  <a:srgbClr val="FF0000"/>
                </a:solidFill>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1143000" marR="74930" lvl="2" indent="-228600" algn="just">
              <a:lnSpc>
                <a:spcPct val="150000"/>
              </a:lnSpc>
              <a:spcAft>
                <a:spcPts val="0"/>
              </a:spcAft>
              <a:buSzPts val="1000"/>
              <a:buFont typeface="Wingdings" pitchFamily="2" charset="2"/>
              <a:buChar char=""/>
              <a:tabLst>
                <a:tab pos="1371600" algn="l"/>
              </a:tabLst>
            </a:pPr>
            <a:r>
              <a:rPr lang="pt-PT" sz="1500" b="1" dirty="0">
                <a:solidFill>
                  <a:srgbClr val="FF0000"/>
                </a:solidFill>
                <a:effectLst/>
                <a:latin typeface="Times New Roman" panose="02020603050405020304" pitchFamily="18" charset="0"/>
                <a:ea typeface="Times New Roman" panose="02020603050405020304" pitchFamily="18" charset="0"/>
              </a:rPr>
              <a:t>Na nossa visão, a utilização desse modo híbrido, analógico-digital de operação confere ao cérebro várias vantagens computacionais e evolutivas. </a:t>
            </a:r>
            <a:endParaRPr lang="pt-BR" sz="15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1500" dirty="0">
                <a:solidFill>
                  <a:srgbClr val="FF0000"/>
                </a:solidFill>
                <a:effectLst/>
                <a:latin typeface="Times New Roman" panose="02020603050405020304" pitchFamily="18" charset="0"/>
                <a:ea typeface="Times New Roman" panose="02020603050405020304" pitchFamily="18" charset="0"/>
              </a:rPr>
              <a:t>Em termos computacionais, o HDACE permite ao sistema nervoso construir constantemente um “computador analógico” interno que varia continuamente ao integrar diversas fontes neurais de informação, enquanto, ao mesmo tempo, ele realiza o processamento de novos sinais de entrada, provenientes do mundo exterior, de forma muito mais eficiente e com maior capacidade de generalização do que um computador digital. </a:t>
            </a:r>
            <a:endParaRPr lang="pt-BR" sz="15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1500" dirty="0">
                <a:solidFill>
                  <a:srgbClr val="FF0000"/>
                </a:solidFill>
                <a:effectLst/>
                <a:latin typeface="Times New Roman" panose="02020603050405020304" pitchFamily="18" charset="0"/>
                <a:ea typeface="Times New Roman" panose="02020603050405020304" pitchFamily="18" charset="0"/>
              </a:rPr>
              <a:t>Assim, da mesma forma que uma proteína, o cérebro realizaria suas computações confiando apenas nas leis da física, expressas no domínio analógico dos </a:t>
            </a:r>
            <a:r>
              <a:rPr lang="pt-PT" sz="1500" dirty="0" err="1">
                <a:solidFill>
                  <a:srgbClr val="FF0000"/>
                </a:solidFill>
                <a:effectLst/>
                <a:latin typeface="Times New Roman" panose="02020603050405020304" pitchFamily="18" charset="0"/>
                <a:ea typeface="Times New Roman" panose="02020603050405020304" pitchFamily="18" charset="0"/>
              </a:rPr>
              <a:t>NEMFs</a:t>
            </a:r>
            <a:r>
              <a:rPr lang="pt-PT" sz="1500" dirty="0">
                <a:solidFill>
                  <a:srgbClr val="FF0000"/>
                </a:solidFill>
                <a:effectLst/>
                <a:latin typeface="Times New Roman" panose="02020603050405020304" pitchFamily="18" charset="0"/>
                <a:ea typeface="Times New Roman" panose="02020603050405020304" pitchFamily="18" charset="0"/>
              </a:rPr>
              <a:t>, ao invés de se basear num algoritmo executado num sistema digital.</a:t>
            </a:r>
            <a:endParaRPr lang="pt-BR" sz="15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C398AA92-5A27-044B-BED2-240127C109F5}"/>
              </a:ext>
            </a:extLst>
          </p:cNvPr>
          <p:cNvSpPr>
            <a:spLocks noGrp="1"/>
          </p:cNvSpPr>
          <p:nvPr>
            <p:ph type="sldNum" sz="quarter" idx="12"/>
          </p:nvPr>
        </p:nvSpPr>
        <p:spPr/>
        <p:txBody>
          <a:bodyPr/>
          <a:lstStyle/>
          <a:p>
            <a:fld id="{5EFC517F-599F-A147-AEF0-A48492F2B519}" type="slidenum">
              <a:rPr lang="pt-BR" smtClean="0"/>
              <a:t>129</a:t>
            </a:fld>
            <a:endParaRPr lang="pt-BR"/>
          </a:p>
        </p:txBody>
      </p:sp>
    </p:spTree>
    <p:extLst>
      <p:ext uri="{BB962C8B-B14F-4D97-AF65-F5344CB8AC3E}">
        <p14:creationId xmlns:p14="http://schemas.microsoft.com/office/powerpoint/2010/main" val="717183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C88A6-F8DF-1548-8A62-4EB305CC490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9D23E02-02E9-AE49-BD14-3CBF1758A86E}"/>
              </a:ext>
            </a:extLst>
          </p:cNvPr>
          <p:cNvSpPr>
            <a:spLocks noGrp="1"/>
          </p:cNvSpPr>
          <p:nvPr>
            <p:ph idx="1"/>
          </p:nvPr>
        </p:nvSpPr>
        <p:spPr/>
        <p:txBody>
          <a:bodyPr>
            <a:normAutofit fontScale="85000" lnSpcReduction="10000"/>
          </a:bodyPr>
          <a:lstStyle/>
          <a:p>
            <a:pPr marL="342900" lvl="0" indent="-342900" algn="just">
              <a:lnSpc>
                <a:spcPct val="150000"/>
              </a:lnSpc>
              <a:buFont typeface="Symbol" pitchFamily="2" charset="2"/>
              <a:buChar char=""/>
            </a:pPr>
            <a:r>
              <a:rPr lang="pt-BR" sz="2800" dirty="0">
                <a:effectLst/>
                <a:latin typeface="Calibri" panose="020F0502020204030204" pitchFamily="34" charset="0"/>
                <a:ea typeface="Calibri" panose="020F0502020204030204" pitchFamily="34" charset="0"/>
                <a:cs typeface="Calibri" panose="020F0502020204030204" pitchFamily="34" charset="0"/>
              </a:rPr>
              <a:t>Aos 32 anos, como cientista do mais tradicional laboratório privado americano, o Bell </a:t>
            </a:r>
            <a:r>
              <a:rPr lang="pt-BR" sz="2800" dirty="0" err="1">
                <a:effectLst/>
                <a:latin typeface="Calibri" panose="020F0502020204030204" pitchFamily="34" charset="0"/>
                <a:ea typeface="Calibri" panose="020F0502020204030204" pitchFamily="34" charset="0"/>
                <a:cs typeface="Calibri" panose="020F0502020204030204" pitchFamily="34" charset="0"/>
              </a:rPr>
              <a:t>Labs</a:t>
            </a:r>
            <a:r>
              <a:rPr lang="pt-BR" sz="2800" dirty="0">
                <a:effectLst/>
                <a:latin typeface="Calibri" panose="020F0502020204030204" pitchFamily="34" charset="0"/>
                <a:ea typeface="Calibri" panose="020F0502020204030204" pitchFamily="34" charset="0"/>
                <a:cs typeface="Calibri" panose="020F0502020204030204" pitchFamily="34" charset="0"/>
              </a:rPr>
              <a:t>, em 1948, Shannon publicou um trabalho seminal de 79 páginas no jornal técnico da sua companhia. </a:t>
            </a:r>
            <a:r>
              <a:rPr lang="pt-BR" sz="2800" b="1" dirty="0">
                <a:effectLst/>
                <a:latin typeface="Calibri" panose="020F0502020204030204" pitchFamily="34" charset="0"/>
                <a:ea typeface="Calibri" panose="020F0502020204030204" pitchFamily="34" charset="0"/>
                <a:cs typeface="Calibri" panose="020F0502020204030204" pitchFamily="34" charset="0"/>
              </a:rPr>
              <a:t>Em The </a:t>
            </a:r>
            <a:r>
              <a:rPr lang="pt-BR" sz="2800" b="1" dirty="0" err="1">
                <a:effectLst/>
                <a:latin typeface="Calibri" panose="020F0502020204030204" pitchFamily="34" charset="0"/>
                <a:ea typeface="Calibri" panose="020F0502020204030204" pitchFamily="34" charset="0"/>
                <a:cs typeface="Calibri" panose="020F0502020204030204" pitchFamily="34" charset="0"/>
              </a:rPr>
              <a:t>Mathematical</a:t>
            </a:r>
            <a:r>
              <a:rPr lang="pt-BR" sz="2800" b="1" dirty="0">
                <a:effectLst/>
                <a:latin typeface="Calibri" panose="020F0502020204030204" pitchFamily="34" charset="0"/>
                <a:ea typeface="Calibri" panose="020F0502020204030204" pitchFamily="34" charset="0"/>
                <a:cs typeface="Calibri" panose="020F0502020204030204" pitchFamily="34" charset="0"/>
              </a:rPr>
              <a:t> </a:t>
            </a:r>
            <a:r>
              <a:rPr lang="pt-BR" sz="2800" b="1" dirty="0" err="1">
                <a:effectLst/>
                <a:latin typeface="Calibri" panose="020F0502020204030204" pitchFamily="34" charset="0"/>
                <a:ea typeface="Calibri" panose="020F0502020204030204" pitchFamily="34" charset="0"/>
                <a:cs typeface="Calibri" panose="020F0502020204030204" pitchFamily="34" charset="0"/>
              </a:rPr>
              <a:t>Theory</a:t>
            </a:r>
            <a:r>
              <a:rPr lang="pt-BR" sz="2800" b="1" dirty="0">
                <a:effectLst/>
                <a:latin typeface="Calibri" panose="020F0502020204030204" pitchFamily="34" charset="0"/>
                <a:ea typeface="Calibri" panose="020F0502020204030204" pitchFamily="34" charset="0"/>
                <a:cs typeface="Calibri" panose="020F0502020204030204" pitchFamily="34" charset="0"/>
              </a:rPr>
              <a:t> </a:t>
            </a:r>
            <a:r>
              <a:rPr lang="pt-BR" sz="2800" b="1" dirty="0" err="1">
                <a:effectLst/>
                <a:latin typeface="Calibri" panose="020F0502020204030204" pitchFamily="34" charset="0"/>
                <a:ea typeface="Calibri" panose="020F0502020204030204" pitchFamily="34" charset="0"/>
                <a:cs typeface="Calibri" panose="020F0502020204030204" pitchFamily="34" charset="0"/>
              </a:rPr>
              <a:t>of</a:t>
            </a:r>
            <a:r>
              <a:rPr lang="pt-BR" sz="2800" b="1" dirty="0">
                <a:effectLst/>
                <a:latin typeface="Calibri" panose="020F0502020204030204" pitchFamily="34" charset="0"/>
                <a:ea typeface="Calibri" panose="020F0502020204030204" pitchFamily="34" charset="0"/>
                <a:cs typeface="Calibri" panose="020F0502020204030204" pitchFamily="34" charset="0"/>
              </a:rPr>
              <a:t> Communication [A teoria matemática da informação], Shannon descreveu, pela primeira vez, a informação de forma quantitativa. </a:t>
            </a:r>
            <a:endParaRPr lang="pt-B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10"/>
              </a:spcAft>
              <a:buFont typeface="Symbol" pitchFamily="2" charset="2"/>
              <a:buChar char=""/>
            </a:pPr>
            <a:r>
              <a:rPr lang="pt-BR" sz="2800" b="1" dirty="0">
                <a:effectLst/>
                <a:latin typeface="Calibri" panose="020F0502020204030204" pitchFamily="34" charset="0"/>
                <a:ea typeface="Calibri" panose="020F0502020204030204" pitchFamily="34" charset="0"/>
                <a:cs typeface="Calibri" panose="020F0502020204030204" pitchFamily="34" charset="0"/>
              </a:rPr>
              <a:t>O mesmo trabalho foi imortalizado como o berço teórico de um dos mais influentes conceitos matemáticos criados no século XX: o “bit”, que desde então passou a ser usado como a unidade de mensuração da informação</a:t>
            </a:r>
            <a:r>
              <a:rPr lang="pt-BR" sz="2800" dirty="0">
                <a:effectLst/>
                <a:latin typeface="Calibri" panose="020F0502020204030204" pitchFamily="34" charset="0"/>
                <a:ea typeface="Calibri" panose="020F0502020204030204" pitchFamily="34" charset="0"/>
                <a:cs typeface="Calibri" panose="020F0502020204030204" pitchFamily="34" charset="0"/>
              </a:rPr>
              <a:t>.</a:t>
            </a:r>
          </a:p>
          <a:p>
            <a:endParaRPr lang="pt-BR" dirty="0"/>
          </a:p>
        </p:txBody>
      </p:sp>
      <p:sp>
        <p:nvSpPr>
          <p:cNvPr id="4" name="Espaço Reservado para Número de Slide 3">
            <a:extLst>
              <a:ext uri="{FF2B5EF4-FFF2-40B4-BE49-F238E27FC236}">
                <a16:creationId xmlns:a16="http://schemas.microsoft.com/office/drawing/2014/main" id="{3DA47758-174A-9F4A-AC9F-5110246B13F4}"/>
              </a:ext>
            </a:extLst>
          </p:cNvPr>
          <p:cNvSpPr>
            <a:spLocks noGrp="1"/>
          </p:cNvSpPr>
          <p:nvPr>
            <p:ph type="sldNum" sz="quarter" idx="12"/>
          </p:nvPr>
        </p:nvSpPr>
        <p:spPr/>
        <p:txBody>
          <a:bodyPr/>
          <a:lstStyle/>
          <a:p>
            <a:fld id="{5EFC517F-599F-A147-AEF0-A48492F2B519}" type="slidenum">
              <a:rPr lang="pt-BR" smtClean="0"/>
              <a:t>13</a:t>
            </a:fld>
            <a:endParaRPr lang="pt-BR"/>
          </a:p>
        </p:txBody>
      </p:sp>
    </p:spTree>
    <p:extLst>
      <p:ext uri="{BB962C8B-B14F-4D97-AF65-F5344CB8AC3E}">
        <p14:creationId xmlns:p14="http://schemas.microsoft.com/office/powerpoint/2010/main" val="12517707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9A53B-80CC-7F4B-B15A-E072544167B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CC47C08-73B8-454D-8284-9170C88C4EA1}"/>
              </a:ext>
            </a:extLst>
          </p:cNvPr>
          <p:cNvSpPr>
            <a:spLocks noGrp="1"/>
          </p:cNvSpPr>
          <p:nvPr>
            <p:ph idx="1"/>
          </p:nvPr>
        </p:nvSpPr>
        <p:spPr/>
        <p:txBody>
          <a:bodyPr/>
          <a:lstStyle/>
          <a:p>
            <a:pPr algn="just">
              <a:lnSpc>
                <a:spcPct val="150000"/>
              </a:lnSpc>
            </a:pPr>
            <a:r>
              <a:rPr lang="pt-PT" sz="2400" b="1" dirty="0">
                <a:solidFill>
                  <a:srgbClr val="FF0000"/>
                </a:solidFill>
                <a:effectLst/>
                <a:latin typeface="Times New Roman" panose="02020603050405020304" pitchFamily="18" charset="0"/>
                <a:ea typeface="Times New Roman" panose="02020603050405020304" pitchFamily="18" charset="0"/>
              </a:rPr>
              <a:t>Outra vantagem conferida por esse modelo é que a computação analógica é quase instantânea e não requer o tipo de precisão que máquinas digitais exigem para realizar uma tarefa envolvendo o reconhecimento de padrões. </a:t>
            </a:r>
            <a:r>
              <a:rPr lang="pt-PT" sz="2400" dirty="0">
                <a:effectLst/>
                <a:latin typeface="Times New Roman" panose="02020603050405020304" pitchFamily="18" charset="0"/>
                <a:ea typeface="Times New Roman" panose="02020603050405020304" pitchFamily="18" charset="0"/>
              </a:rPr>
              <a:t>Ao invés, computadores analógicos constroem uma analogia interna e a comparam globalmente com uma nova mensagem vinda da periferia do corpo, ao invés de decompor essa mensagem em seus componentes, como uma máquina digital faria.</a:t>
            </a:r>
            <a:endParaRPr lang="pt-BR" sz="24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38CC6BC1-0E75-2B4A-9DCC-25E5893DF6E7}"/>
              </a:ext>
            </a:extLst>
          </p:cNvPr>
          <p:cNvSpPr>
            <a:spLocks noGrp="1"/>
          </p:cNvSpPr>
          <p:nvPr>
            <p:ph type="sldNum" sz="quarter" idx="12"/>
          </p:nvPr>
        </p:nvSpPr>
        <p:spPr/>
        <p:txBody>
          <a:bodyPr/>
          <a:lstStyle/>
          <a:p>
            <a:fld id="{5EFC517F-599F-A147-AEF0-A48492F2B519}" type="slidenum">
              <a:rPr lang="pt-BR" smtClean="0"/>
              <a:t>130</a:t>
            </a:fld>
            <a:endParaRPr lang="pt-BR"/>
          </a:p>
        </p:txBody>
      </p:sp>
    </p:spTree>
    <p:extLst>
      <p:ext uri="{BB962C8B-B14F-4D97-AF65-F5344CB8AC3E}">
        <p14:creationId xmlns:p14="http://schemas.microsoft.com/office/powerpoint/2010/main" val="19543823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B8F52-335C-BA40-BD19-18CBB67A9EC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271BBF0-7F46-514D-9063-6482B7FBFEA6}"/>
              </a:ext>
            </a:extLst>
          </p:cNvPr>
          <p:cNvSpPr>
            <a:spLocks noGrp="1"/>
          </p:cNvSpPr>
          <p:nvPr>
            <p:ph idx="1"/>
          </p:nvPr>
        </p:nvSpPr>
        <p:spPr/>
        <p:txBody>
          <a:bodyPr>
            <a:normAutofit fontScale="92500" lnSpcReduction="10000"/>
          </a:bodyPr>
          <a:lstStyle/>
          <a:p>
            <a:pPr marL="342900" marR="74295" lvl="0" indent="-342900" algn="just">
              <a:lnSpc>
                <a:spcPct val="150000"/>
              </a:lnSpc>
              <a:spcBef>
                <a:spcPts val="350"/>
              </a:spcBef>
              <a:spcAft>
                <a:spcPts val="0"/>
              </a:spcAft>
              <a:buSzPts val="1000"/>
              <a:buFont typeface="Symbol" pitchFamily="2" charset="2"/>
              <a:buChar char=""/>
              <a:tabLst>
                <a:tab pos="457200" algn="l"/>
              </a:tabLst>
            </a:pPr>
            <a:r>
              <a:rPr lang="pt-PT" sz="1800" b="1" dirty="0">
                <a:solidFill>
                  <a:srgbClr val="FF0000"/>
                </a:solidFill>
                <a:effectLst/>
                <a:latin typeface="Times New Roman" panose="02020603050405020304" pitchFamily="18" charset="0"/>
                <a:ea typeface="Times New Roman" panose="02020603050405020304" pitchFamily="18" charset="0"/>
              </a:rPr>
              <a:t>Em outras palavras, cérebros maiores necessitam de uma substância branca mais volumosa porque é a partir dessas verdadeiras “bobinas biológicas” que surgem </a:t>
            </a:r>
            <a:r>
              <a:rPr lang="pt-PT" sz="1800" b="1" dirty="0" err="1">
                <a:solidFill>
                  <a:srgbClr val="FF0000"/>
                </a:solidFill>
                <a:effectLst/>
                <a:latin typeface="Times New Roman" panose="02020603050405020304" pitchFamily="18" charset="0"/>
                <a:ea typeface="Times New Roman" panose="02020603050405020304" pitchFamily="18" charset="0"/>
              </a:rPr>
              <a:t>NEMFs</a:t>
            </a:r>
            <a:r>
              <a:rPr lang="pt-PT" sz="1800" b="1" dirty="0">
                <a:solidFill>
                  <a:srgbClr val="FF0000"/>
                </a:solidFill>
                <a:effectLst/>
                <a:latin typeface="Times New Roman" panose="02020603050405020304" pitchFamily="18" charset="0"/>
                <a:ea typeface="Times New Roman" panose="02020603050405020304" pitchFamily="18" charset="0"/>
              </a:rPr>
              <a:t> potentes o suficiente para produzir a “cola” que amalgama o componente digital (neurônios) de todo o cérebro numa única entidade integrada.</a:t>
            </a:r>
            <a:endParaRPr lang="pt-BR" sz="1800" dirty="0">
              <a:effectLst/>
              <a:latin typeface="Times New Roman" panose="02020603050405020304" pitchFamily="18" charset="0"/>
              <a:ea typeface="Times New Roman" panose="02020603050405020304" pitchFamily="18" charset="0"/>
            </a:endParaRPr>
          </a:p>
          <a:p>
            <a:pPr marL="457200" indent="279400" algn="just">
              <a:lnSpc>
                <a:spcPct val="103000"/>
              </a:lnSpc>
              <a:spcAft>
                <a:spcPts val="210"/>
              </a:spcAft>
            </a:pP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342900" marR="74295" lvl="0" indent="-342900" algn="just">
              <a:lnSpc>
                <a:spcPct val="150000"/>
              </a:lnSpc>
              <a:spcBef>
                <a:spcPts val="350"/>
              </a:spcBef>
              <a:spcAft>
                <a:spcPts val="0"/>
              </a:spcAft>
              <a:buSzPts val="1000"/>
              <a:buFont typeface="Symbol" pitchFamily="2" charset="2"/>
              <a:buChar char=""/>
              <a:tabLst>
                <a:tab pos="457200" algn="l"/>
              </a:tabLst>
            </a:pPr>
            <a:r>
              <a:rPr lang="pt-PT" sz="1800" dirty="0">
                <a:solidFill>
                  <a:srgbClr val="FF0000"/>
                </a:solidFill>
                <a:effectLst/>
                <a:latin typeface="Times New Roman" panose="02020603050405020304" pitchFamily="18" charset="0"/>
                <a:ea typeface="Times New Roman" panose="02020603050405020304" pitchFamily="18" charset="0"/>
              </a:rPr>
              <a:t>A teoria do cérebro </a:t>
            </a:r>
            <a:r>
              <a:rPr lang="pt-PT" sz="1800" dirty="0" err="1">
                <a:solidFill>
                  <a:srgbClr val="FF0000"/>
                </a:solidFill>
                <a:effectLst/>
                <a:latin typeface="Times New Roman" panose="02020603050405020304" pitchFamily="18" charset="0"/>
                <a:ea typeface="Times New Roman" panose="02020603050405020304" pitchFamily="18" charset="0"/>
              </a:rPr>
              <a:t>relativístico</a:t>
            </a:r>
            <a:r>
              <a:rPr lang="pt-PT" sz="1800" dirty="0">
                <a:solidFill>
                  <a:srgbClr val="FF0000"/>
                </a:solidFill>
                <a:effectLst/>
                <a:latin typeface="Times New Roman" panose="02020603050405020304" pitchFamily="18" charset="0"/>
                <a:ea typeface="Times New Roman" panose="02020603050405020304" pitchFamily="18" charset="0"/>
              </a:rPr>
              <a:t> prevê que os cérebros de primatas em geral e o de seres humanos em particular devem ter experimentado um crescimento explosivo da substância branca durante o processo evolutivo, quando comparado com outros animais. Assim, depois de milhões de anos passados refinando a interação ótima entre os componentes digital e analógico do cérebro, a vantagem evolucional obtida pela geração de </a:t>
            </a:r>
            <a:r>
              <a:rPr lang="pt-PT" sz="1800" dirty="0" err="1">
                <a:solidFill>
                  <a:srgbClr val="FF0000"/>
                </a:solidFill>
                <a:effectLst/>
                <a:latin typeface="Times New Roman" panose="02020603050405020304" pitchFamily="18" charset="0"/>
                <a:ea typeface="Times New Roman" panose="02020603050405020304" pitchFamily="18" charset="0"/>
              </a:rPr>
              <a:t>NEMFs</a:t>
            </a:r>
            <a:r>
              <a:rPr lang="pt-PT" sz="1800" dirty="0">
                <a:solidFill>
                  <a:srgbClr val="FF0000"/>
                </a:solidFill>
                <a:effectLst/>
                <a:latin typeface="Times New Roman" panose="02020603050405020304" pitchFamily="18" charset="0"/>
                <a:ea typeface="Times New Roman" panose="02020603050405020304" pitchFamily="18" charset="0"/>
              </a:rPr>
              <a:t> potentes poderia ter se manifestado pelo surgimento progressivo das funções cerebrais superiores observadas em primatas, que atingiram o seu pico com o aparecimento, aproximadamente 100 mil anos atrás, do sistema nervoso central da nossa própria espécie.</a:t>
            </a:r>
            <a:endParaRPr lang="pt-BR" sz="18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2FD3F5C3-CA3A-954D-9105-8F06B45EFAA0}"/>
              </a:ext>
            </a:extLst>
          </p:cNvPr>
          <p:cNvSpPr>
            <a:spLocks noGrp="1"/>
          </p:cNvSpPr>
          <p:nvPr>
            <p:ph type="sldNum" sz="quarter" idx="12"/>
          </p:nvPr>
        </p:nvSpPr>
        <p:spPr/>
        <p:txBody>
          <a:bodyPr/>
          <a:lstStyle/>
          <a:p>
            <a:fld id="{5EFC517F-599F-A147-AEF0-A48492F2B519}" type="slidenum">
              <a:rPr lang="pt-BR" smtClean="0"/>
              <a:t>131</a:t>
            </a:fld>
            <a:endParaRPr lang="pt-BR"/>
          </a:p>
        </p:txBody>
      </p:sp>
    </p:spTree>
    <p:extLst>
      <p:ext uri="{BB962C8B-B14F-4D97-AF65-F5344CB8AC3E}">
        <p14:creationId xmlns:p14="http://schemas.microsoft.com/office/powerpoint/2010/main" val="39772810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93F9-7D5F-B14C-BA5D-D76CC9D29B6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CECEB17-9BE1-774F-A049-E2F4FB78F008}"/>
              </a:ext>
            </a:extLst>
          </p:cNvPr>
          <p:cNvSpPr>
            <a:spLocks noGrp="1"/>
          </p:cNvSpPr>
          <p:nvPr>
            <p:ph idx="1"/>
          </p:nvPr>
        </p:nvSpPr>
        <p:spPr/>
        <p:txBody>
          <a:bodyPr>
            <a:normAutofit lnSpcReduction="10000"/>
          </a:bodyPr>
          <a:lstStyle/>
          <a:p>
            <a:pPr marL="342900" marR="74295" lvl="0" indent="-342900" algn="just">
              <a:lnSpc>
                <a:spcPct val="150000"/>
              </a:lnSpc>
              <a:spcAft>
                <a:spcPts val="0"/>
              </a:spcAft>
              <a:buSzPts val="1000"/>
              <a:buFont typeface="Symbol" pitchFamily="2" charset="2"/>
              <a:buChar char=""/>
              <a:tabLst>
                <a:tab pos="457200" algn="l"/>
              </a:tabLst>
            </a:pPr>
            <a:r>
              <a:rPr lang="pt-PT" sz="2400" b="1" dirty="0">
                <a:solidFill>
                  <a:srgbClr val="FF0000"/>
                </a:solidFill>
                <a:effectLst/>
                <a:latin typeface="Times New Roman" panose="02020603050405020304" pitchFamily="18" charset="0"/>
                <a:ea typeface="Times New Roman" panose="02020603050405020304" pitchFamily="18" charset="0"/>
              </a:rPr>
              <a:t>O</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tipo</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de</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sincronização</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cerebral</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a</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que</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nós</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nos</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referimos</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só</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pode</a:t>
            </a:r>
            <a:r>
              <a:rPr lang="pt-PT" sz="2400" b="1" spc="-5"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ser criado e medido por um sinal analógico (como os campos eletromagnéticos), uma vez que um grau de imprecisão é requerido para</a:t>
            </a:r>
            <a:r>
              <a:rPr lang="pt-PT" sz="2400" b="1" spc="400" dirty="0">
                <a:solidFill>
                  <a:srgbClr val="FF0000"/>
                </a:solidFill>
                <a:effectLst/>
                <a:latin typeface="Times New Roman" panose="02020603050405020304" pitchFamily="18" charset="0"/>
                <a:ea typeface="Times New Roman" panose="02020603050405020304" pitchFamily="18" charset="0"/>
              </a:rPr>
              <a:t> </a:t>
            </a:r>
            <a:r>
              <a:rPr lang="pt-PT" sz="2400" b="1" dirty="0">
                <a:solidFill>
                  <a:srgbClr val="FF0000"/>
                </a:solidFill>
                <a:effectLst/>
                <a:latin typeface="Times New Roman" panose="02020603050405020304" pitchFamily="18" charset="0"/>
                <a:ea typeface="Times New Roman" panose="02020603050405020304" pitchFamily="18" charset="0"/>
              </a:rPr>
              <a:t>que o sistema opere com um nível de adaptabilidade apropriado. </a:t>
            </a:r>
            <a:endParaRPr lang="pt-BR" sz="2400" dirty="0">
              <a:effectLst/>
              <a:latin typeface="Times New Roman" panose="02020603050405020304" pitchFamily="18" charset="0"/>
              <a:ea typeface="Times New Roman" panose="02020603050405020304" pitchFamily="18" charset="0"/>
            </a:endParaRPr>
          </a:p>
          <a:p>
            <a:pPr marL="457200" indent="279400" algn="just">
              <a:lnSpc>
                <a:spcPct val="103000"/>
              </a:lnSpc>
              <a:spcAft>
                <a:spcPts val="210"/>
              </a:spcAft>
            </a:pPr>
            <a:r>
              <a:rPr lang="pt-BR" sz="2400" b="1" dirty="0">
                <a:solidFill>
                  <a:srgbClr val="FF0000"/>
                </a:solidFill>
                <a:effectLst/>
                <a:latin typeface="Calibri" panose="020F0502020204030204" pitchFamily="34" charset="0"/>
                <a:ea typeface="Calibri" panose="020F0502020204030204" pitchFamily="34" charset="0"/>
              </a:rPr>
              <a:t> </a:t>
            </a:r>
            <a:endParaRPr lang="pt-BR" sz="2400" dirty="0">
              <a:solidFill>
                <a:srgbClr val="000000"/>
              </a:solidFill>
              <a:effectLst/>
              <a:latin typeface="Calibri" panose="020F0502020204030204" pitchFamily="34" charset="0"/>
              <a:ea typeface="Calibri" panose="020F0502020204030204" pitchFamily="34" charset="0"/>
            </a:endParaRPr>
          </a:p>
          <a:p>
            <a:pPr marL="1143000" marR="74295" lvl="2" indent="-228600" algn="just">
              <a:lnSpc>
                <a:spcPct val="150000"/>
              </a:lnSpc>
              <a:spcAft>
                <a:spcPts val="0"/>
              </a:spcAft>
              <a:buSzPts val="1000"/>
              <a:buFont typeface="Wingdings" pitchFamily="2" charset="2"/>
              <a:buChar char=""/>
              <a:tabLst>
                <a:tab pos="1371600" algn="l"/>
              </a:tabLst>
            </a:pPr>
            <a:r>
              <a:rPr lang="pt-PT" sz="2400" b="1" dirty="0">
                <a:solidFill>
                  <a:srgbClr val="FF0000"/>
                </a:solidFill>
                <a:effectLst/>
                <a:latin typeface="Times New Roman" panose="02020603050405020304" pitchFamily="18" charset="0"/>
                <a:ea typeface="Times New Roman" panose="02020603050405020304" pitchFamily="18" charset="0"/>
              </a:rPr>
              <a:t>Uma sincronização obtida por meios digitais, por outro lado, não permitiria o funcionamento adequado desse processo devido à inerente rigidez da precisão obtida com sistemas digitais.</a:t>
            </a:r>
            <a:endParaRPr lang="pt-BR" sz="2400"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13EA1E4-203D-7C40-BA1C-BD7A9DF539D2}"/>
              </a:ext>
            </a:extLst>
          </p:cNvPr>
          <p:cNvSpPr>
            <a:spLocks noGrp="1"/>
          </p:cNvSpPr>
          <p:nvPr>
            <p:ph type="sldNum" sz="quarter" idx="12"/>
          </p:nvPr>
        </p:nvSpPr>
        <p:spPr/>
        <p:txBody>
          <a:bodyPr/>
          <a:lstStyle/>
          <a:p>
            <a:fld id="{5EFC517F-599F-A147-AEF0-A48492F2B519}" type="slidenum">
              <a:rPr lang="pt-BR" smtClean="0"/>
              <a:t>132</a:t>
            </a:fld>
            <a:endParaRPr lang="pt-BR"/>
          </a:p>
        </p:txBody>
      </p:sp>
    </p:spTree>
    <p:extLst>
      <p:ext uri="{BB962C8B-B14F-4D97-AF65-F5344CB8AC3E}">
        <p14:creationId xmlns:p14="http://schemas.microsoft.com/office/powerpoint/2010/main" val="32449541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30BDF-6017-5F4F-A9C8-7BE30A26788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E971458-6FE4-FC41-8E39-3421B9016E89}"/>
              </a:ext>
            </a:extLst>
          </p:cNvPr>
          <p:cNvSpPr>
            <a:spLocks noGrp="1"/>
          </p:cNvSpPr>
          <p:nvPr>
            <p:ph idx="1"/>
          </p:nvPr>
        </p:nvSpPr>
        <p:spPr/>
        <p:txBody>
          <a:bodyPr/>
          <a:lstStyle/>
          <a:p>
            <a:pPr marL="342900" marR="74930" lvl="0" indent="-342900" algn="just">
              <a:lnSpc>
                <a:spcPct val="150000"/>
              </a:lnSpc>
              <a:spcAft>
                <a:spcPts val="0"/>
              </a:spcAft>
              <a:buSzPts val="1000"/>
              <a:buFont typeface="Symbol" pitchFamily="2" charset="2"/>
              <a:buChar char=""/>
              <a:tabLst>
                <a:tab pos="457200" algn="l"/>
              </a:tabLst>
            </a:pPr>
            <a:r>
              <a:rPr lang="pt-PT" sz="1800" dirty="0">
                <a:solidFill>
                  <a:srgbClr val="FF0000"/>
                </a:solidFill>
                <a:effectLst/>
                <a:latin typeface="Times New Roman" panose="02020603050405020304" pitchFamily="18" charset="0"/>
                <a:ea typeface="Times New Roman" panose="02020603050405020304" pitchFamily="18" charset="0"/>
              </a:rPr>
              <a:t>De acordo com a nossa teoria, quando uma “analogia cerebral” é construída num dado momento do tempo, ela contém, além do “motor” computacional analógico, expectativas manifestas através de uma onda de atividade neural antecipatória que cria uma hipótese interna do cérebro do que pode ocorrer no momento seguinte, de acordo com a experiência prévia adquirida por um indivíduo. Nós chamamos esse sinal antecipatório do “ponto de vista próprio do cérebro” (</a:t>
            </a:r>
            <a:r>
              <a:rPr lang="pt-PT" sz="1800" dirty="0" err="1">
                <a:solidFill>
                  <a:srgbClr val="FF0000"/>
                </a:solidFill>
                <a:effectLst/>
                <a:latin typeface="Times New Roman" panose="02020603050405020304" pitchFamily="18" charset="0"/>
                <a:ea typeface="Times New Roman" panose="02020603050405020304" pitchFamily="18" charset="0"/>
              </a:rPr>
              <a:t>Nicolelis</a:t>
            </a:r>
            <a:r>
              <a:rPr lang="pt-PT" sz="1800" dirty="0">
                <a:solidFill>
                  <a:srgbClr val="FF0000"/>
                </a:solidFill>
                <a:effectLst/>
                <a:latin typeface="Times New Roman" panose="02020603050405020304" pitchFamily="18" charset="0"/>
                <a:ea typeface="Times New Roman" panose="02020603050405020304" pitchFamily="18" charset="0"/>
              </a:rPr>
              <a:t> 2011).</a:t>
            </a:r>
            <a:endParaRPr lang="pt-BR" sz="18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SzPts val="1000"/>
              <a:buFont typeface="Symbol" pitchFamily="2" charset="2"/>
              <a:buChar char=""/>
              <a:tabLst>
                <a:tab pos="457200" algn="l"/>
              </a:tabLst>
            </a:pPr>
            <a:r>
              <a:rPr lang="pt-PT" sz="1800" dirty="0">
                <a:solidFill>
                  <a:srgbClr val="FF0000"/>
                </a:solidFill>
                <a:effectLst/>
                <a:latin typeface="Times New Roman" panose="02020603050405020304" pitchFamily="18" charset="0"/>
                <a:ea typeface="Times New Roman" panose="02020603050405020304" pitchFamily="18" charset="0"/>
              </a:rPr>
              <a:t>Esse “ponto de vista próprio do cérebro” se refere a um tipo de informação antecipatória não discursiva, não discreta e não verbal que é empregada pelo cérebro para construir representações internas e processar informação </a:t>
            </a:r>
            <a:r>
              <a:rPr lang="pt-PT" sz="1800" dirty="0" err="1">
                <a:solidFill>
                  <a:srgbClr val="FF0000"/>
                </a:solidFill>
                <a:effectLst/>
                <a:latin typeface="Times New Roman" panose="02020603050405020304" pitchFamily="18" charset="0"/>
                <a:ea typeface="Times New Roman" panose="02020603050405020304" pitchFamily="18" charset="0"/>
              </a:rPr>
              <a:t>Gödeliana</a:t>
            </a:r>
            <a:r>
              <a:rPr lang="pt-PT" sz="1800" dirty="0">
                <a:solidFill>
                  <a:srgbClr val="FF0000"/>
                </a:solidFill>
                <a:effectLst/>
                <a:latin typeface="Times New Roman" panose="02020603050405020304" pitchFamily="18" charset="0"/>
                <a:ea typeface="Times New Roman" panose="02020603050405020304" pitchFamily="18" charset="0"/>
              </a:rPr>
              <a:t>. O termo </a:t>
            </a:r>
            <a:r>
              <a:rPr lang="pt-PT" sz="1800" dirty="0" err="1">
                <a:solidFill>
                  <a:srgbClr val="FF0000"/>
                </a:solidFill>
                <a:effectLst/>
                <a:latin typeface="Times New Roman" panose="02020603050405020304" pitchFamily="18" charset="0"/>
                <a:ea typeface="Times New Roman" panose="02020603050405020304" pitchFamily="18" charset="0"/>
              </a:rPr>
              <a:t>relativístico</a:t>
            </a:r>
            <a:r>
              <a:rPr lang="pt-PT" sz="1800" dirty="0">
                <a:solidFill>
                  <a:srgbClr val="FF0000"/>
                </a:solidFill>
                <a:effectLst/>
                <a:latin typeface="Times New Roman" panose="02020603050405020304" pitchFamily="18" charset="0"/>
                <a:ea typeface="Times New Roman" panose="02020603050405020304" pitchFamily="18" charset="0"/>
              </a:rPr>
              <a:t> advém desse conceito central, uma vez que ele descreve a noção que tudo que os nossos cérebros realizam revolve ao redor da sua </a:t>
            </a:r>
            <a:r>
              <a:rPr lang="pt-PT" sz="1800" dirty="0" err="1">
                <a:solidFill>
                  <a:srgbClr val="FF0000"/>
                </a:solidFill>
                <a:effectLst/>
                <a:latin typeface="Times New Roman" panose="02020603050405020304" pitchFamily="18" charset="0"/>
                <a:ea typeface="Times New Roman" panose="02020603050405020304" pitchFamily="18" charset="0"/>
              </a:rPr>
              <a:t>perspectiva</a:t>
            </a:r>
            <a:r>
              <a:rPr lang="pt-PT" sz="1800" dirty="0">
                <a:solidFill>
                  <a:srgbClr val="FF0000"/>
                </a:solidFill>
                <a:effectLst/>
                <a:latin typeface="Times New Roman" panose="02020603050405020304" pitchFamily="18" charset="0"/>
                <a:ea typeface="Times New Roman" panose="02020603050405020304" pitchFamily="18" charset="0"/>
              </a:rPr>
              <a:t> interna e à sua representação da realidade material.</a:t>
            </a:r>
            <a:endParaRPr lang="pt-BR" sz="1800" dirty="0">
              <a:effectLst/>
              <a:latin typeface="Times New Roman" panose="02020603050405020304" pitchFamily="18" charset="0"/>
              <a:ea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F76A967E-1D52-2A42-8ECA-F6F6A1C3053D}"/>
              </a:ext>
            </a:extLst>
          </p:cNvPr>
          <p:cNvSpPr>
            <a:spLocks noGrp="1"/>
          </p:cNvSpPr>
          <p:nvPr>
            <p:ph type="sldNum" sz="quarter" idx="12"/>
          </p:nvPr>
        </p:nvSpPr>
        <p:spPr/>
        <p:txBody>
          <a:bodyPr/>
          <a:lstStyle/>
          <a:p>
            <a:fld id="{5EFC517F-599F-A147-AEF0-A48492F2B519}" type="slidenum">
              <a:rPr lang="pt-BR" smtClean="0"/>
              <a:t>133</a:t>
            </a:fld>
            <a:endParaRPr lang="pt-BR"/>
          </a:p>
        </p:txBody>
      </p:sp>
    </p:spTree>
    <p:extLst>
      <p:ext uri="{BB962C8B-B14F-4D97-AF65-F5344CB8AC3E}">
        <p14:creationId xmlns:p14="http://schemas.microsoft.com/office/powerpoint/2010/main" val="14123546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C6717-64FE-F348-9258-C000B718C2C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DA8AAA0-18D1-404D-8BA1-430BA48A7674}"/>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A96494CA-1673-2149-AB44-64558D7246C5}"/>
              </a:ext>
            </a:extLst>
          </p:cNvPr>
          <p:cNvSpPr>
            <a:spLocks noGrp="1"/>
          </p:cNvSpPr>
          <p:nvPr>
            <p:ph type="sldNum" sz="quarter" idx="12"/>
          </p:nvPr>
        </p:nvSpPr>
        <p:spPr/>
        <p:txBody>
          <a:bodyPr/>
          <a:lstStyle/>
          <a:p>
            <a:fld id="{5EFC517F-599F-A147-AEF0-A48492F2B519}" type="slidenum">
              <a:rPr lang="pt-BR" smtClean="0"/>
              <a:t>134</a:t>
            </a:fld>
            <a:endParaRPr lang="pt-BR"/>
          </a:p>
        </p:txBody>
      </p:sp>
    </p:spTree>
    <p:extLst>
      <p:ext uri="{BB962C8B-B14F-4D97-AF65-F5344CB8AC3E}">
        <p14:creationId xmlns:p14="http://schemas.microsoft.com/office/powerpoint/2010/main" val="7613191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79636-7403-124E-A51E-18AC44713B12}"/>
              </a:ext>
            </a:extLst>
          </p:cNvPr>
          <p:cNvSpPr>
            <a:spLocks noGrp="1"/>
          </p:cNvSpPr>
          <p:nvPr>
            <p:ph type="title"/>
          </p:nvPr>
        </p:nvSpPr>
        <p:spPr/>
        <p:txBody>
          <a:bodyPr/>
          <a:lstStyle/>
          <a:p>
            <a:r>
              <a:rPr lang="pt-BR" sz="4400" b="1" dirty="0">
                <a:solidFill>
                  <a:srgbClr val="000000"/>
                </a:solidFill>
                <a:effectLst/>
                <a:latin typeface="Calibri" panose="020F0502020204030204" pitchFamily="34" charset="0"/>
                <a:ea typeface="Calibri" panose="020F0502020204030204" pitchFamily="34" charset="0"/>
              </a:rPr>
              <a:t>DAMASIO</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51BD106F-4AD8-4545-B15C-DC50CAEE8737}"/>
              </a:ext>
            </a:extLst>
          </p:cNvPr>
          <p:cNvSpPr>
            <a:spLocks noGrp="1"/>
          </p:cNvSpPr>
          <p:nvPr>
            <p:ph idx="1"/>
          </p:nvPr>
        </p:nvSpPr>
        <p:spPr/>
        <p:txBody>
          <a:bodyPr>
            <a:normAutofit fontScale="62500" lnSpcReduction="20000"/>
          </a:bodyPr>
          <a:lstStyle/>
          <a:p>
            <a:pPr indent="0" algn="just">
              <a:lnSpc>
                <a:spcPct val="160000"/>
              </a:lnSpc>
              <a:spcAft>
                <a:spcPts val="210"/>
              </a:spcAft>
              <a:buNone/>
            </a:pPr>
            <a:r>
              <a:rPr lang="pt-BR" sz="2400" b="1" dirty="0">
                <a:solidFill>
                  <a:srgbClr val="00B050"/>
                </a:solidFill>
                <a:effectLst/>
                <a:latin typeface="Calibri" panose="020F0502020204030204" pitchFamily="34" charset="0"/>
                <a:ea typeface="Calibri" panose="020F0502020204030204" pitchFamily="34" charset="0"/>
              </a:rPr>
              <a:t>O que </a:t>
            </a:r>
            <a:r>
              <a:rPr lang="pt-BR" sz="2400" b="1" dirty="0" err="1">
                <a:solidFill>
                  <a:srgbClr val="00B050"/>
                </a:solidFill>
                <a:effectLst/>
                <a:latin typeface="Calibri" panose="020F0502020204030204" pitchFamily="34" charset="0"/>
                <a:ea typeface="Calibri" panose="020F0502020204030204" pitchFamily="34" charset="0"/>
              </a:rPr>
              <a:t>Damasio</a:t>
            </a:r>
            <a:r>
              <a:rPr lang="pt-BR" sz="2400" b="1" dirty="0">
                <a:solidFill>
                  <a:srgbClr val="00B050"/>
                </a:solidFill>
                <a:effectLst/>
                <a:latin typeface="Calibri" panose="020F0502020204030204" pitchFamily="34" charset="0"/>
                <a:ea typeface="Calibri" panose="020F0502020204030204" pitchFamily="34" charset="0"/>
              </a:rPr>
              <a:t> fala sobre a introspecção, como meio ou veículo para obtermos informação, destaca não só a sua validade mas também como sendo um caminho mais seguro para obtermos a compreensão de fenômenos humanos.</a:t>
            </a:r>
            <a:r>
              <a:rPr lang="pt-BR" sz="2400" dirty="0">
                <a:solidFill>
                  <a:srgbClr val="000000"/>
                </a:solidFill>
                <a:effectLst/>
                <a:latin typeface="Calibri" panose="020F0502020204030204" pitchFamily="34" charset="0"/>
                <a:ea typeface="Calibri" panose="020F0502020204030204" pitchFamily="34" charset="0"/>
              </a:rPr>
              <a:t> </a:t>
            </a:r>
          </a:p>
          <a:p>
            <a:pPr marL="457200" indent="-457200" algn="just">
              <a:lnSpc>
                <a:spcPct val="160000"/>
              </a:lnSpc>
              <a:spcAft>
                <a:spcPts val="210"/>
              </a:spcAft>
            </a:pPr>
            <a:r>
              <a:rPr lang="pt-BR" sz="24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a:t>
            </a:r>
            <a:r>
              <a:rPr lang="pt-BR" sz="24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Damasio</a:t>
            </a:r>
            <a:r>
              <a:rPr lang="pt-BR" sz="24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2022, p. 11)</a:t>
            </a:r>
            <a:endParaRPr lang="pt-BR" sz="2400" dirty="0">
              <a:solidFill>
                <a:srgbClr val="000000"/>
              </a:solidFill>
              <a:effectLst/>
              <a:latin typeface="Calibri" panose="020F0502020204030204" pitchFamily="34" charset="0"/>
              <a:ea typeface="Calibri" panose="020F0502020204030204" pitchFamily="34" charset="0"/>
            </a:endParaRPr>
          </a:p>
          <a:p>
            <a:pPr marL="342900" marR="74930" lvl="0" indent="-342900" algn="just">
              <a:lnSpc>
                <a:spcPct val="160000"/>
              </a:lnSpc>
              <a:spcAft>
                <a:spcPts val="0"/>
              </a:spcAft>
              <a:buFont typeface="Symbol" pitchFamily="2" charset="2"/>
              <a:buChar char=""/>
            </a:pPr>
            <a:r>
              <a:rPr lang="pt-PT" sz="2400" dirty="0">
                <a:effectLst/>
                <a:latin typeface="Times New Roman" panose="02020603050405020304" pitchFamily="18" charset="0"/>
                <a:ea typeface="Calibri" panose="020F0502020204030204" pitchFamily="34" charset="0"/>
                <a:cs typeface="Calibri" panose="020F0502020204030204" pitchFamily="34" charset="0"/>
              </a:rPr>
              <a:t>Antes de prosseguirmos, preciso dizer algumas palavras sobre</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como</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procedo</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ao</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investigar</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fenômenos</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mentais.</a:t>
            </a:r>
            <a:r>
              <a:rPr lang="pt-PT" sz="2400" spc="-10" dirty="0">
                <a:effectLst/>
                <a:latin typeface="Times New Roman" panose="02020603050405020304" pitchFamily="18" charset="0"/>
                <a:ea typeface="Calibri" panose="020F0502020204030204" pitchFamily="34" charset="0"/>
                <a:cs typeface="Calibri" panose="020F0502020204030204" pitchFamily="34" charset="0"/>
              </a:rPr>
              <a:t> </a:t>
            </a:r>
            <a:r>
              <a:rPr lang="pt-PT" sz="2400" dirty="0">
                <a:effectLst/>
                <a:latin typeface="Times New Roman" panose="02020603050405020304" pitchFamily="18" charset="0"/>
                <a:ea typeface="Calibri" panose="020F0502020204030204" pitchFamily="34" charset="0"/>
                <a:cs typeface="Calibri" panose="020F0502020204030204" pitchFamily="34" charset="0"/>
              </a:rPr>
              <a:t>Sem dúvida, a abordagem começa com os próprios fenômenos mentais, quando indivíduos singulares se dedicam à </a:t>
            </a:r>
            <a:r>
              <a:rPr lang="pt-PT" sz="2400" dirty="0" err="1">
                <a:effectLst/>
                <a:latin typeface="Times New Roman" panose="02020603050405020304" pitchFamily="18" charset="0"/>
                <a:ea typeface="Calibri" panose="020F0502020204030204" pitchFamily="34" charset="0"/>
                <a:cs typeface="Calibri" panose="020F0502020204030204" pitchFamily="34" charset="0"/>
              </a:rPr>
              <a:t>introspecção</a:t>
            </a:r>
            <a:r>
              <a:rPr lang="pt-PT" sz="2400" dirty="0">
                <a:effectLst/>
                <a:latin typeface="Times New Roman" panose="02020603050405020304" pitchFamily="18" charset="0"/>
                <a:ea typeface="Calibri" panose="020F0502020204030204" pitchFamily="34" charset="0"/>
                <a:cs typeface="Calibri" panose="020F0502020204030204" pitchFamily="34" charset="0"/>
              </a:rPr>
              <a:t> e relatam suas observações. </a:t>
            </a:r>
            <a:endParaRPr lang="pt-BR" sz="2400" dirty="0">
              <a:effectLst/>
              <a:latin typeface="Times New Roman" panose="02020603050405020304" pitchFamily="18" charset="0"/>
              <a:ea typeface="Calibri" panose="020F0502020204030204" pitchFamily="34" charset="0"/>
              <a:cs typeface="Calibri" panose="020F0502020204030204" pitchFamily="34" charset="0"/>
            </a:endParaRPr>
          </a:p>
          <a:p>
            <a:pPr marL="742950" marR="74930" lvl="1" indent="-285750" algn="just">
              <a:lnSpc>
                <a:spcPct val="160000"/>
              </a:lnSpc>
              <a:spcAft>
                <a:spcPts val="0"/>
              </a:spcAft>
              <a:buFont typeface="Courier New" panose="02070309020205020404" pitchFamily="49" charset="0"/>
              <a:buChar char="o"/>
            </a:pPr>
            <a:r>
              <a:rPr lang="pt-PT" dirty="0">
                <a:solidFill>
                  <a:srgbClr val="FF0000"/>
                </a:solidFill>
                <a:effectLst/>
                <a:latin typeface="Times New Roman" panose="02020603050405020304" pitchFamily="18" charset="0"/>
                <a:ea typeface="Times New Roman" panose="02020603050405020304" pitchFamily="18" charset="0"/>
              </a:rPr>
              <a:t>A </a:t>
            </a:r>
            <a:r>
              <a:rPr lang="pt-PT" dirty="0" err="1">
                <a:solidFill>
                  <a:srgbClr val="FF0000"/>
                </a:solidFill>
                <a:effectLst/>
                <a:latin typeface="Times New Roman" panose="02020603050405020304" pitchFamily="18" charset="0"/>
                <a:ea typeface="Times New Roman" panose="02020603050405020304" pitchFamily="18" charset="0"/>
              </a:rPr>
              <a:t>introspecção</a:t>
            </a:r>
            <a:r>
              <a:rPr lang="pt-PT" dirty="0">
                <a:solidFill>
                  <a:srgbClr val="FF0000"/>
                </a:solidFill>
                <a:effectLst/>
                <a:latin typeface="Times New Roman" panose="02020603050405020304" pitchFamily="18" charset="0"/>
                <a:ea typeface="Times New Roman" panose="02020603050405020304" pitchFamily="18" charset="0"/>
              </a:rPr>
              <a:t> tem seus limites, mas não tem rival, muito menos substituto. Ela fornece a única janela direta para os fenômenos que queremos compreender e serviu notavelmente ao gênio científico e artístico de William James,</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Sigmund</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Freud,</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Marcel</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Proust</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e</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err="1">
                <a:solidFill>
                  <a:srgbClr val="FF0000"/>
                </a:solidFill>
                <a:effectLst/>
                <a:latin typeface="Times New Roman" panose="02020603050405020304" pitchFamily="18" charset="0"/>
                <a:ea typeface="Times New Roman" panose="02020603050405020304" pitchFamily="18" charset="0"/>
              </a:rPr>
              <a:t>Virginia</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err="1">
                <a:solidFill>
                  <a:srgbClr val="FF0000"/>
                </a:solidFill>
                <a:effectLst/>
                <a:latin typeface="Times New Roman" panose="02020603050405020304" pitchFamily="18" charset="0"/>
                <a:ea typeface="Times New Roman" panose="02020603050405020304" pitchFamily="18" charset="0"/>
              </a:rPr>
              <a:t>Woolf</a:t>
            </a:r>
            <a:r>
              <a:rPr lang="pt-PT" dirty="0">
                <a:solidFill>
                  <a:srgbClr val="FF0000"/>
                </a:solidFill>
                <a:effectLst/>
                <a:latin typeface="Times New Roman" panose="02020603050405020304" pitchFamily="18" charset="0"/>
                <a:ea typeface="Times New Roman" panose="02020603050405020304" pitchFamily="18" charset="0"/>
              </a:rPr>
              <a:t>.</a:t>
            </a:r>
            <a:r>
              <a:rPr lang="pt-PT" spc="-25" dirty="0">
                <a:solidFill>
                  <a:srgbClr val="FF0000"/>
                </a:solidFill>
                <a:effectLst/>
                <a:latin typeface="Times New Roman" panose="02020603050405020304" pitchFamily="18" charset="0"/>
                <a:ea typeface="Times New Roman" panose="02020603050405020304" pitchFamily="18" charset="0"/>
              </a:rPr>
              <a:t> </a:t>
            </a:r>
            <a:r>
              <a:rPr lang="pt-PT" dirty="0">
                <a:solidFill>
                  <a:srgbClr val="FF0000"/>
                </a:solidFill>
                <a:effectLst/>
                <a:latin typeface="Times New Roman" panose="02020603050405020304" pitchFamily="18" charset="0"/>
                <a:ea typeface="Times New Roman" panose="02020603050405020304" pitchFamily="18" charset="0"/>
              </a:rPr>
              <a:t>Mais de um século depois, podemos dizer que logramos alguns avanços, mas a realização deles permanece algo </a:t>
            </a:r>
            <a:r>
              <a:rPr lang="pt-PT" spc="-10" dirty="0">
                <a:solidFill>
                  <a:srgbClr val="FF0000"/>
                </a:solidFill>
                <a:effectLst/>
                <a:latin typeface="Times New Roman" panose="02020603050405020304" pitchFamily="18" charset="0"/>
                <a:ea typeface="Times New Roman" panose="02020603050405020304" pitchFamily="18" charset="0"/>
              </a:rPr>
              <a:t>extraordinário.</a:t>
            </a:r>
            <a:endParaRPr lang="pt-BR"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5B740EC7-169B-4D4C-8048-1BA5D197E461}"/>
              </a:ext>
            </a:extLst>
          </p:cNvPr>
          <p:cNvSpPr>
            <a:spLocks noGrp="1"/>
          </p:cNvSpPr>
          <p:nvPr>
            <p:ph type="sldNum" sz="quarter" idx="12"/>
          </p:nvPr>
        </p:nvSpPr>
        <p:spPr/>
        <p:txBody>
          <a:bodyPr/>
          <a:lstStyle/>
          <a:p>
            <a:fld id="{5EFC517F-599F-A147-AEF0-A48492F2B519}" type="slidenum">
              <a:rPr lang="pt-BR" smtClean="0"/>
              <a:t>135</a:t>
            </a:fld>
            <a:endParaRPr lang="pt-BR"/>
          </a:p>
        </p:txBody>
      </p:sp>
    </p:spTree>
    <p:extLst>
      <p:ext uri="{BB962C8B-B14F-4D97-AF65-F5344CB8AC3E}">
        <p14:creationId xmlns:p14="http://schemas.microsoft.com/office/powerpoint/2010/main" val="2714905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F54D-80CA-C34C-8258-3807B3D4CDB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CA9D98F-07D4-B54B-9D7B-93D9C11D98D9}"/>
              </a:ext>
            </a:extLst>
          </p:cNvPr>
          <p:cNvSpPr>
            <a:spLocks noGrp="1"/>
          </p:cNvSpPr>
          <p:nvPr>
            <p:ph idx="1"/>
          </p:nvPr>
        </p:nvSpPr>
        <p:spPr/>
        <p:txBody>
          <a:bodyPr>
            <a:normAutofit fontScale="92500" lnSpcReduction="20000"/>
          </a:bodyPr>
          <a:lstStyle/>
          <a:p>
            <a:pPr marL="342900" marR="74295" lvl="0" indent="-342900" algn="just">
              <a:lnSpc>
                <a:spcPct val="150000"/>
              </a:lnSpc>
              <a:spcAft>
                <a:spcPts val="0"/>
              </a:spcAft>
              <a:buFont typeface="Symbol" pitchFamily="2" charset="2"/>
              <a:buChar char=""/>
              <a:tabLst>
                <a:tab pos="2130425" algn="l"/>
                <a:tab pos="2886710" algn="l"/>
                <a:tab pos="3605530" algn="l"/>
                <a:tab pos="4495165" algn="l"/>
              </a:tabLst>
            </a:pP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Os resultados da </a:t>
            </a:r>
            <a:r>
              <a:rPr lang="pt-PT" sz="2000"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introspecção</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agora podem ser associados e enriquecidos por resultados obtidos com a aplicação de outros métodos que também se ocupam de fenômenos</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mentais,</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porém</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os</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investigam</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forma</a:t>
            </a:r>
            <a:r>
              <a:rPr lang="pt-PT" sz="2000" spc="-7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indireta, </a:t>
            </a:r>
            <a:r>
              <a:rPr lang="pt-PT" sz="2000" spc="-1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concentrando-se</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2000" spc="-3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em</a:t>
            </a:r>
            <a:r>
              <a:rPr lang="pt-PT"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2000" dirty="0">
              <a:effectLst/>
              <a:latin typeface="Times New Roman" panose="02020603050405020304" pitchFamily="18" charset="0"/>
              <a:ea typeface="Calibri" panose="020F0502020204030204" pitchFamily="34" charset="0"/>
              <a:cs typeface="Calibri" panose="020F0502020204030204" pitchFamily="34" charset="0"/>
            </a:endParaRPr>
          </a:p>
          <a:p>
            <a:pPr marL="1143000" marR="74295" lvl="2" indent="-228600" algn="just">
              <a:lnSpc>
                <a:spcPct val="150000"/>
              </a:lnSpc>
              <a:spcAft>
                <a:spcPts val="0"/>
              </a:spcAft>
              <a:buFont typeface="Wingdings" pitchFamily="2" charset="2"/>
              <a:buChar char=""/>
              <a:tabLst>
                <a:tab pos="2130425" algn="l"/>
                <a:tab pos="2886710" algn="l"/>
                <a:tab pos="3605530" algn="l"/>
                <a:tab pos="4495165" algn="l"/>
              </a:tabLst>
            </a:pPr>
            <a:r>
              <a:rPr lang="pt-PT" spc="-20" dirty="0">
                <a:solidFill>
                  <a:srgbClr val="FF0000"/>
                </a:solidFill>
                <a:effectLst/>
                <a:latin typeface="Times New Roman" panose="02020603050405020304" pitchFamily="18" charset="0"/>
                <a:ea typeface="Times New Roman" panose="02020603050405020304" pitchFamily="18" charset="0"/>
              </a:rPr>
              <a:t>(a)</a:t>
            </a:r>
            <a:r>
              <a:rPr lang="pt-PT" dirty="0">
                <a:solidFill>
                  <a:srgbClr val="FF0000"/>
                </a:solidFill>
                <a:effectLst/>
                <a:latin typeface="Times New Roman" panose="02020603050405020304" pitchFamily="18" charset="0"/>
                <a:ea typeface="Times New Roman" panose="02020603050405020304" pitchFamily="18" charset="0"/>
              </a:rPr>
              <a:t> </a:t>
            </a:r>
            <a:r>
              <a:rPr lang="pt-PT" spc="-20" dirty="0">
                <a:solidFill>
                  <a:srgbClr val="FF0000"/>
                </a:solidFill>
                <a:effectLst/>
                <a:latin typeface="Times New Roman" panose="02020603050405020304" pitchFamily="18" charset="0"/>
                <a:ea typeface="Times New Roman" panose="02020603050405020304" pitchFamily="18" charset="0"/>
              </a:rPr>
              <a:t>suas</a:t>
            </a:r>
            <a:r>
              <a:rPr lang="pt-PT" dirty="0">
                <a:solidFill>
                  <a:srgbClr val="FF0000"/>
                </a:solidFill>
                <a:effectLst/>
                <a:latin typeface="Times New Roman" panose="02020603050405020304" pitchFamily="18" charset="0"/>
                <a:ea typeface="Times New Roman" panose="02020603050405020304" pitchFamily="18" charset="0"/>
              </a:rPr>
              <a:t> </a:t>
            </a:r>
            <a:r>
              <a:rPr lang="pt-PT" spc="-10" dirty="0">
                <a:solidFill>
                  <a:srgbClr val="FF0000"/>
                </a:solidFill>
                <a:effectLst/>
                <a:latin typeface="Times New Roman" panose="02020603050405020304" pitchFamily="18" charset="0"/>
                <a:ea typeface="Times New Roman" panose="02020603050405020304" pitchFamily="18" charset="0"/>
              </a:rPr>
              <a:t>manifestações </a:t>
            </a:r>
            <a:r>
              <a:rPr lang="pt-PT" dirty="0">
                <a:solidFill>
                  <a:srgbClr val="FF0000"/>
                </a:solidFill>
                <a:effectLst/>
                <a:latin typeface="Times New Roman" panose="02020603050405020304" pitchFamily="18" charset="0"/>
                <a:ea typeface="Times New Roman" panose="02020603050405020304" pitchFamily="18" charset="0"/>
              </a:rPr>
              <a:t>comportamentais </a:t>
            </a:r>
            <a:endParaRPr lang="pt-BR" dirty="0">
              <a:effectLst/>
              <a:latin typeface="Times New Roman" panose="02020603050405020304" pitchFamily="18" charset="0"/>
              <a:ea typeface="Times New Roman" panose="02020603050405020304" pitchFamily="18" charset="0"/>
            </a:endParaRPr>
          </a:p>
          <a:p>
            <a:pPr marL="1143000" marR="74295" lvl="2" indent="-228600" algn="just">
              <a:lnSpc>
                <a:spcPct val="150000"/>
              </a:lnSpc>
              <a:spcAft>
                <a:spcPts val="0"/>
              </a:spcAft>
              <a:buFont typeface="Wingdings" pitchFamily="2" charset="2"/>
              <a:buChar char=""/>
              <a:tabLst>
                <a:tab pos="2130425" algn="l"/>
                <a:tab pos="2886710" algn="l"/>
                <a:tab pos="3605530" algn="l"/>
                <a:tab pos="4495165" algn="l"/>
              </a:tabLst>
            </a:pPr>
            <a:r>
              <a:rPr lang="pt-PT" dirty="0">
                <a:solidFill>
                  <a:srgbClr val="FF0000"/>
                </a:solidFill>
                <a:effectLst/>
                <a:latin typeface="Times New Roman" panose="02020603050405020304" pitchFamily="18" charset="0"/>
                <a:ea typeface="Times New Roman" panose="02020603050405020304" pitchFamily="18" charset="0"/>
              </a:rPr>
              <a:t>e (b) seus correlatos biológicos, neurofisiológicos, </a:t>
            </a:r>
            <a:r>
              <a:rPr lang="pt-PT" dirty="0" err="1">
                <a:solidFill>
                  <a:srgbClr val="FF0000"/>
                </a:solidFill>
                <a:effectLst/>
                <a:latin typeface="Times New Roman" panose="02020603050405020304" pitchFamily="18" charset="0"/>
                <a:ea typeface="Times New Roman" panose="02020603050405020304" pitchFamily="18" charset="0"/>
              </a:rPr>
              <a:t>psicoquímicos</a:t>
            </a:r>
            <a:r>
              <a:rPr lang="pt-PT" dirty="0">
                <a:solidFill>
                  <a:srgbClr val="FF0000"/>
                </a:solidFill>
                <a:effectLst/>
                <a:latin typeface="Times New Roman" panose="02020603050405020304" pitchFamily="18" charset="0"/>
                <a:ea typeface="Times New Roman" panose="02020603050405020304" pitchFamily="18" charset="0"/>
              </a:rPr>
              <a:t> e sociais. </a:t>
            </a:r>
            <a:endParaRPr lang="pt-BR" dirty="0">
              <a:effectLst/>
              <a:latin typeface="Times New Roman" panose="02020603050405020304" pitchFamily="18" charset="0"/>
              <a:ea typeface="Times New Roman" panose="02020603050405020304" pitchFamily="18" charset="0"/>
            </a:endParaRPr>
          </a:p>
          <a:p>
            <a:pPr marL="75565" marR="74295" algn="just">
              <a:lnSpc>
                <a:spcPct val="150000"/>
              </a:lnSpc>
              <a:spcAft>
                <a:spcPts val="0"/>
              </a:spcAft>
              <a:tabLst>
                <a:tab pos="2130425" algn="l"/>
                <a:tab pos="2886710" algn="l"/>
                <a:tab pos="3605530" algn="l"/>
                <a:tab pos="4495165" algn="l"/>
              </a:tabLst>
            </a:pPr>
            <a:r>
              <a:rPr lang="pt-PT" sz="2000" dirty="0">
                <a:effectLst/>
                <a:highlight>
                  <a:srgbClr val="FFFF00"/>
                </a:highlight>
                <a:latin typeface="Times New Roman" panose="02020603050405020304" pitchFamily="18" charset="0"/>
                <a:ea typeface="Times New Roman" panose="02020603050405020304" pitchFamily="18" charset="0"/>
              </a:rPr>
              <a:t> </a:t>
            </a:r>
            <a:endParaRPr lang="pt-BR" sz="2000" dirty="0">
              <a:effectLst/>
              <a:latin typeface="Times New Roman" panose="02020603050405020304" pitchFamily="18" charset="0"/>
              <a:ea typeface="Times New Roman" panose="02020603050405020304" pitchFamily="18" charset="0"/>
            </a:endParaRPr>
          </a:p>
          <a:p>
            <a:pPr marL="75565" marR="77470" algn="just">
              <a:lnSpc>
                <a:spcPct val="150000"/>
              </a:lnSpc>
              <a:spcBef>
                <a:spcPts val="320"/>
              </a:spcBef>
              <a:spcAft>
                <a:spcPts val="0"/>
              </a:spcAft>
            </a:pPr>
            <a:r>
              <a:rPr lang="pt-PT" sz="2000" dirty="0">
                <a:solidFill>
                  <a:srgbClr val="FF0000"/>
                </a:solidFill>
                <a:effectLst/>
                <a:latin typeface="Times New Roman" panose="02020603050405020304" pitchFamily="18" charset="0"/>
                <a:ea typeface="Times New Roman" panose="02020603050405020304" pitchFamily="18" charset="0"/>
              </a:rPr>
              <a:t>Em décadas recentes, vários avanços técnicos revolucionaram esses métodos e lhes deram um poder considerável. </a:t>
            </a:r>
            <a:r>
              <a:rPr lang="pt-PT" sz="2000" dirty="0">
                <a:effectLst/>
                <a:highlight>
                  <a:srgbClr val="FFFF00"/>
                </a:highlight>
                <a:latin typeface="Times New Roman" panose="02020603050405020304" pitchFamily="18" charset="0"/>
                <a:ea typeface="Times New Roman" panose="02020603050405020304" pitchFamily="18" charset="0"/>
              </a:rPr>
              <a:t>O texto que você</a:t>
            </a:r>
            <a:r>
              <a:rPr lang="pt-PT" sz="2000" spc="-5" dirty="0">
                <a:effectLst/>
                <a:highlight>
                  <a:srgbClr val="FFFF00"/>
                </a:highlight>
                <a:latin typeface="Times New Roman" panose="02020603050405020304" pitchFamily="18" charset="0"/>
                <a:ea typeface="Times New Roman" panose="02020603050405020304" pitchFamily="18" charset="0"/>
              </a:rPr>
              <a:t> </a:t>
            </a:r>
            <a:r>
              <a:rPr lang="pt-PT" sz="2000" dirty="0">
                <a:effectLst/>
                <a:highlight>
                  <a:srgbClr val="FFFF00"/>
                </a:highlight>
                <a:latin typeface="Times New Roman" panose="02020603050405020304" pitchFamily="18" charset="0"/>
                <a:ea typeface="Times New Roman" panose="02020603050405020304" pitchFamily="18" charset="0"/>
              </a:rPr>
              <a:t>está prestes a ler</a:t>
            </a:r>
            <a:r>
              <a:rPr lang="pt-PT" sz="2000" spc="-5" dirty="0">
                <a:effectLst/>
                <a:highlight>
                  <a:srgbClr val="FFFF00"/>
                </a:highlight>
                <a:latin typeface="Times New Roman" panose="02020603050405020304" pitchFamily="18" charset="0"/>
                <a:ea typeface="Times New Roman" panose="02020603050405020304" pitchFamily="18" charset="0"/>
              </a:rPr>
              <a:t> </a:t>
            </a:r>
            <a:r>
              <a:rPr lang="pt-PT" sz="2000" dirty="0">
                <a:effectLst/>
                <a:highlight>
                  <a:srgbClr val="FFFF00"/>
                </a:highlight>
                <a:latin typeface="Times New Roman" panose="02020603050405020304" pitchFamily="18" charset="0"/>
                <a:ea typeface="Times New Roman" panose="02020603050405020304" pitchFamily="18" charset="0"/>
              </a:rPr>
              <a:t>baseia-se em resultados extraídos</a:t>
            </a:r>
            <a:r>
              <a:rPr lang="pt-PT" sz="2000" spc="-5" dirty="0">
                <a:effectLst/>
                <a:highlight>
                  <a:srgbClr val="FFFF00"/>
                </a:highlight>
                <a:latin typeface="Times New Roman" panose="02020603050405020304" pitchFamily="18" charset="0"/>
                <a:ea typeface="Times New Roman" panose="02020603050405020304" pitchFamily="18" charset="0"/>
              </a:rPr>
              <a:t> </a:t>
            </a:r>
            <a:r>
              <a:rPr lang="pt-PT" sz="2000" spc="-25" dirty="0">
                <a:effectLst/>
                <a:highlight>
                  <a:srgbClr val="FFFF00"/>
                </a:highlight>
                <a:latin typeface="Times New Roman" panose="02020603050405020304" pitchFamily="18" charset="0"/>
                <a:ea typeface="Times New Roman" panose="02020603050405020304" pitchFamily="18" charset="0"/>
              </a:rPr>
              <a:t>de </a:t>
            </a:r>
            <a:r>
              <a:rPr lang="pt-PT" sz="2000" dirty="0">
                <a:effectLst/>
                <a:highlight>
                  <a:srgbClr val="FFFF00"/>
                </a:highlight>
                <a:latin typeface="Times New Roman" panose="02020603050405020304" pitchFamily="18" charset="0"/>
                <a:ea typeface="Times New Roman" panose="02020603050405020304" pitchFamily="18" charset="0"/>
              </a:rPr>
              <a:t>uma integração desses esforços científicos formais com os resultados da </a:t>
            </a:r>
            <a:r>
              <a:rPr lang="pt-PT" sz="2000" dirty="0" err="1">
                <a:effectLst/>
                <a:highlight>
                  <a:srgbClr val="FFFF00"/>
                </a:highlight>
                <a:latin typeface="Times New Roman" panose="02020603050405020304" pitchFamily="18" charset="0"/>
                <a:ea typeface="Times New Roman" panose="02020603050405020304" pitchFamily="18" charset="0"/>
              </a:rPr>
              <a:t>introspecção</a:t>
            </a:r>
            <a:r>
              <a:rPr lang="pt-PT" sz="2000" dirty="0">
                <a:effectLst/>
                <a:highlight>
                  <a:srgbClr val="FFFF00"/>
                </a:highlight>
                <a:latin typeface="Times New Roman" panose="02020603050405020304" pitchFamily="18" charset="0"/>
                <a:ea typeface="Times New Roman" panose="02020603050405020304" pitchFamily="18" charset="0"/>
              </a:rPr>
              <a:t>.</a:t>
            </a:r>
            <a:endParaRPr lang="pt-BR" sz="2000" dirty="0">
              <a:effectLst/>
              <a:latin typeface="Times New Roman" panose="02020603050405020304" pitchFamily="18" charset="0"/>
              <a:ea typeface="Times New Roman" panose="02020603050405020304" pitchFamily="18" charset="0"/>
            </a:endParaRPr>
          </a:p>
          <a:p>
            <a:pPr>
              <a:lnSpc>
                <a:spcPct val="150000"/>
              </a:lnSpc>
            </a:pPr>
            <a:r>
              <a:rPr lang="pt-BR" sz="20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a:t>
            </a:r>
            <a:r>
              <a:rPr lang="pt-BR" sz="2000" dirty="0" err="1">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Damasio</a:t>
            </a:r>
            <a:r>
              <a:rPr lang="pt-BR" sz="2000" dirty="0">
                <a:solidFill>
                  <a:srgbClr val="000000"/>
                </a:solidFill>
                <a:effectLst/>
                <a:latin typeface="Helvetica Neue" panose="02000503000000020004" pitchFamily="2" charset="0"/>
                <a:ea typeface="Calibri" panose="020F0502020204030204" pitchFamily="34" charset="0"/>
                <a:cs typeface="Helvetica Neue" panose="02000503000000020004" pitchFamily="2" charset="0"/>
              </a:rPr>
              <a:t>, 2022, p. 11)</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E769362-3B3F-9144-8AF7-F09D707BD0CB}"/>
              </a:ext>
            </a:extLst>
          </p:cNvPr>
          <p:cNvSpPr>
            <a:spLocks noGrp="1"/>
          </p:cNvSpPr>
          <p:nvPr>
            <p:ph type="sldNum" sz="quarter" idx="12"/>
          </p:nvPr>
        </p:nvSpPr>
        <p:spPr/>
        <p:txBody>
          <a:bodyPr/>
          <a:lstStyle/>
          <a:p>
            <a:fld id="{5EFC517F-599F-A147-AEF0-A48492F2B519}" type="slidenum">
              <a:rPr lang="pt-BR" smtClean="0"/>
              <a:t>136</a:t>
            </a:fld>
            <a:endParaRPr lang="pt-BR"/>
          </a:p>
        </p:txBody>
      </p:sp>
    </p:spTree>
    <p:extLst>
      <p:ext uri="{BB962C8B-B14F-4D97-AF65-F5344CB8AC3E}">
        <p14:creationId xmlns:p14="http://schemas.microsoft.com/office/powerpoint/2010/main" val="10209312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FF1AC-B8B8-AF4A-B878-F0FD9E46D813}"/>
              </a:ext>
            </a:extLst>
          </p:cNvPr>
          <p:cNvSpPr>
            <a:spLocks noGrp="1"/>
          </p:cNvSpPr>
          <p:nvPr>
            <p:ph type="title"/>
          </p:nvPr>
        </p:nvSpPr>
        <p:spPr/>
        <p:txBody>
          <a:bodyPr>
            <a:normAutofit/>
          </a:bodyPr>
          <a:lstStyle/>
          <a:p>
            <a:pPr marL="0" marR="77470" indent="0">
              <a:lnSpc>
                <a:spcPct val="122000"/>
              </a:lnSpc>
              <a:spcBef>
                <a:spcPts val="320"/>
              </a:spcBef>
              <a:spcAft>
                <a:spcPts val="0"/>
              </a:spcAft>
            </a:pPr>
            <a:r>
              <a:rPr lang="pt-PT" sz="2200" b="1" dirty="0">
                <a:solidFill>
                  <a:srgbClr val="00B050"/>
                </a:solidFill>
                <a:effectLst/>
                <a:latin typeface="Times New Roman" panose="02020603050405020304" pitchFamily="18" charset="0"/>
                <a:ea typeface="Times New Roman" panose="02020603050405020304" pitchFamily="18" charset="0"/>
                <a:sym typeface="Wingdings" pitchFamily="2" charset="2"/>
              </a:rPr>
              <a:t></a:t>
            </a:r>
            <a:r>
              <a:rPr lang="pt-PT" sz="2200" b="1" dirty="0">
                <a:solidFill>
                  <a:srgbClr val="00B050"/>
                </a:solidFill>
                <a:effectLst/>
                <a:latin typeface="Times New Roman" panose="02020603050405020304" pitchFamily="18" charset="0"/>
                <a:ea typeface="Times New Roman" panose="02020603050405020304" pitchFamily="18" charset="0"/>
              </a:rPr>
              <a:t> Alguns paralelos</a:t>
            </a:r>
            <a:br>
              <a:rPr lang="pt-BR" sz="2200" dirty="0">
                <a:effectLst/>
                <a:latin typeface="Times New Roman" panose="02020603050405020304" pitchFamily="18" charset="0"/>
                <a:ea typeface="Times New Roman" panose="02020603050405020304" pitchFamily="18" charset="0"/>
              </a:rPr>
            </a:br>
            <a:r>
              <a:rPr lang="pt-PT" sz="2200" b="1" dirty="0">
                <a:solidFill>
                  <a:srgbClr val="00B050"/>
                </a:solidFill>
                <a:effectLst/>
                <a:latin typeface="Times New Roman" panose="02020603050405020304" pitchFamily="18" charset="0"/>
                <a:ea typeface="Times New Roman" panose="02020603050405020304" pitchFamily="18" charset="0"/>
              </a:rPr>
              <a:t>Stern: observação objetiva + descritivas (ou subjetivas)</a:t>
            </a:r>
            <a:br>
              <a:rPr lang="pt-BR" sz="2200" dirty="0">
                <a:effectLst/>
                <a:latin typeface="Times New Roman" panose="02020603050405020304" pitchFamily="18" charset="0"/>
                <a:ea typeface="Times New Roman" panose="02020603050405020304" pitchFamily="18" charset="0"/>
              </a:rPr>
            </a:br>
            <a:r>
              <a:rPr lang="pt-PT" sz="2200" b="1" dirty="0" err="1">
                <a:solidFill>
                  <a:srgbClr val="00B050"/>
                </a:solidFill>
                <a:effectLst/>
                <a:latin typeface="Times New Roman" panose="02020603050405020304" pitchFamily="18" charset="0"/>
                <a:ea typeface="Times New Roman" panose="02020603050405020304" pitchFamily="18" charset="0"/>
              </a:rPr>
              <a:t>Nicolelis</a:t>
            </a:r>
            <a:r>
              <a:rPr lang="pt-PT" sz="2200" b="1" dirty="0">
                <a:solidFill>
                  <a:srgbClr val="00B050"/>
                </a:solidFill>
                <a:effectLst/>
                <a:latin typeface="Times New Roman" panose="02020603050405020304" pitchFamily="18" charset="0"/>
                <a:ea typeface="Times New Roman" panose="02020603050405020304" pitchFamily="18" charset="0"/>
              </a:rPr>
              <a:t>:  S-</a:t>
            </a:r>
            <a:r>
              <a:rPr lang="pt-PT" sz="2200" b="1" dirty="0" err="1">
                <a:solidFill>
                  <a:srgbClr val="00B050"/>
                </a:solidFill>
                <a:effectLst/>
                <a:latin typeface="Times New Roman" panose="02020603050405020304" pitchFamily="18" charset="0"/>
                <a:ea typeface="Times New Roman" panose="02020603050405020304" pitchFamily="18" charset="0"/>
              </a:rPr>
              <a:t>info</a:t>
            </a:r>
            <a:r>
              <a:rPr lang="pt-PT" sz="2200" b="1" dirty="0">
                <a:solidFill>
                  <a:srgbClr val="00B050"/>
                </a:solidFill>
                <a:effectLst/>
                <a:latin typeface="Times New Roman" panose="02020603050405020304" pitchFamily="18" charset="0"/>
                <a:ea typeface="Times New Roman" panose="02020603050405020304" pitchFamily="18" charset="0"/>
              </a:rPr>
              <a:t> + G-</a:t>
            </a:r>
            <a:r>
              <a:rPr lang="pt-PT" sz="2200" b="1" dirty="0" err="1">
                <a:solidFill>
                  <a:srgbClr val="00B050"/>
                </a:solidFill>
                <a:effectLst/>
                <a:latin typeface="Times New Roman" panose="02020603050405020304" pitchFamily="18" charset="0"/>
                <a:ea typeface="Times New Roman" panose="02020603050405020304" pitchFamily="18" charset="0"/>
              </a:rPr>
              <a:t>info</a:t>
            </a:r>
            <a:endParaRPr lang="pt-BR" dirty="0"/>
          </a:p>
        </p:txBody>
      </p:sp>
      <p:sp>
        <p:nvSpPr>
          <p:cNvPr id="3" name="Espaço Reservado para Conteúdo 2">
            <a:extLst>
              <a:ext uri="{FF2B5EF4-FFF2-40B4-BE49-F238E27FC236}">
                <a16:creationId xmlns:a16="http://schemas.microsoft.com/office/drawing/2014/main" id="{25B72847-047B-CA46-A013-0F4B71DF7F1D}"/>
              </a:ext>
            </a:extLst>
          </p:cNvPr>
          <p:cNvSpPr>
            <a:spLocks noGrp="1"/>
          </p:cNvSpPr>
          <p:nvPr>
            <p:ph idx="1"/>
          </p:nvPr>
        </p:nvSpPr>
        <p:spPr/>
        <p:txBody>
          <a:bodyPr>
            <a:normAutofit fontScale="77500" lnSpcReduction="20000"/>
          </a:bodyPr>
          <a:lstStyle/>
          <a:p>
            <a:pPr marL="75565" marR="77470" algn="just">
              <a:lnSpc>
                <a:spcPct val="150000"/>
              </a:lnSpc>
              <a:spcBef>
                <a:spcPts val="320"/>
              </a:spcBef>
              <a:spcAft>
                <a:spcPts val="0"/>
              </a:spcAft>
            </a:pPr>
            <a:endParaRPr lang="pt-BR" sz="1500" dirty="0">
              <a:effectLst/>
              <a:latin typeface="Times New Roman" panose="02020603050405020304" pitchFamily="18" charset="0"/>
              <a:ea typeface="Times New Roman" panose="02020603050405020304" pitchFamily="18" charset="0"/>
            </a:endParaRPr>
          </a:p>
          <a:p>
            <a:pPr marL="342900" marR="74930" lvl="0" indent="-342900" algn="just">
              <a:lnSpc>
                <a:spcPct val="150000"/>
              </a:lnSpc>
              <a:spcAft>
                <a:spcPts val="0"/>
              </a:spcAft>
              <a:buFont typeface="Symbol" pitchFamily="2" charset="2"/>
              <a:buChar char=""/>
            </a:pP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Não há mérito em reclamar das imperfeições da auto- observação</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seus</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óbvios</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limites,</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tampouco</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em</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reclamar</a:t>
            </a:r>
            <a:r>
              <a:rPr lang="pt-PT" sz="1500" b="1" spc="-25"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PT" sz="15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da natureza indireta das ciências que tratam de fenômenos mentais. Não existe outro modo de proceder, e as técnicas multifacetadas que hoje são o estado da arte contribuem bastante para minimizar as dificuldades.</a:t>
            </a:r>
            <a:endParaRPr lang="pt-BR" sz="1500" dirty="0">
              <a:effectLst/>
              <a:latin typeface="Times New Roman" panose="02020603050405020304" pitchFamily="18" charset="0"/>
              <a:ea typeface="Calibri" panose="020F0502020204030204" pitchFamily="34" charset="0"/>
              <a:cs typeface="Calibri" panose="020F0502020204030204" pitchFamily="34" charset="0"/>
            </a:endParaRPr>
          </a:p>
          <a:p>
            <a:pPr marL="342900" marR="74930" lvl="0" indent="-342900" algn="just">
              <a:lnSpc>
                <a:spcPct val="150000"/>
              </a:lnSpc>
              <a:spcAft>
                <a:spcPts val="0"/>
              </a:spcAft>
              <a:buFont typeface="Symbol" pitchFamily="2" charset="2"/>
              <a:buChar char=""/>
            </a:pPr>
            <a:r>
              <a:rPr lang="pt-PT" sz="1500" dirty="0">
                <a:effectLst/>
                <a:latin typeface="Times New Roman" panose="02020603050405020304" pitchFamily="18" charset="0"/>
                <a:ea typeface="Calibri" panose="020F0502020204030204" pitchFamily="34" charset="0"/>
                <a:cs typeface="Calibri" panose="020F0502020204030204" pitchFamily="34" charset="0"/>
              </a:rPr>
              <a:t>Um último alerta: os dados gerados por essa abordagem </a:t>
            </a:r>
            <a:r>
              <a:rPr lang="pt-PT" sz="1500" dirty="0" err="1">
                <a:effectLst/>
                <a:latin typeface="Times New Roman" panose="02020603050405020304" pitchFamily="18" charset="0"/>
                <a:ea typeface="Calibri" panose="020F0502020204030204" pitchFamily="34" charset="0"/>
                <a:cs typeface="Calibri" panose="020F0502020204030204" pitchFamily="34" charset="0"/>
              </a:rPr>
              <a:t>multiestratégica</a:t>
            </a:r>
            <a:r>
              <a:rPr lang="pt-PT" sz="1500" dirty="0">
                <a:effectLst/>
                <a:latin typeface="Times New Roman" panose="02020603050405020304" pitchFamily="18" charset="0"/>
                <a:ea typeface="Calibri" panose="020F0502020204030204" pitchFamily="34" charset="0"/>
                <a:cs typeface="Calibri" panose="020F0502020204030204" pitchFamily="34" charset="0"/>
              </a:rPr>
              <a:t> requerem interpretação. </a:t>
            </a:r>
            <a:endParaRPr lang="pt-BR" sz="1500" dirty="0">
              <a:effectLst/>
              <a:latin typeface="Times New Roman" panose="02020603050405020304" pitchFamily="18" charset="0"/>
              <a:ea typeface="Calibri" panose="020F0502020204030204" pitchFamily="34" charset="0"/>
              <a:cs typeface="Calibri" panose="020F0502020204030204" pitchFamily="34" charset="0"/>
            </a:endParaRPr>
          </a:p>
          <a:p>
            <a:pPr marL="742950" marR="74930" lvl="1" indent="-285750" algn="just">
              <a:lnSpc>
                <a:spcPct val="150000"/>
              </a:lnSpc>
              <a:spcAft>
                <a:spcPts val="0"/>
              </a:spcAft>
              <a:buFont typeface="Courier New" panose="02070309020205020404" pitchFamily="49" charset="0"/>
              <a:buChar char="o"/>
            </a:pPr>
            <a:r>
              <a:rPr lang="pt-PT" sz="1500" dirty="0">
                <a:effectLst/>
                <a:latin typeface="Times New Roman" panose="02020603050405020304" pitchFamily="18" charset="0"/>
                <a:ea typeface="Times New Roman" panose="02020603050405020304" pitchFamily="18" charset="0"/>
              </a:rPr>
              <a:t>Eles sugerem ideias e teorias destinadas a explicar fatos do melhor modo possível. </a:t>
            </a:r>
            <a:endParaRPr lang="pt-BR" sz="15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Courier New" panose="02070309020205020404" pitchFamily="49" charset="0"/>
              <a:buChar char="o"/>
            </a:pPr>
            <a:r>
              <a:rPr lang="pt-PT" sz="1500" dirty="0">
                <a:effectLst/>
                <a:latin typeface="Times New Roman" panose="02020603050405020304" pitchFamily="18" charset="0"/>
                <a:ea typeface="Times New Roman" panose="02020603050405020304" pitchFamily="18" charset="0"/>
              </a:rPr>
              <a:t>Algumas ideias e teorias encaixam-se muito bem nos dados e são bem convincentes, mas não se engane: também precisam ser tratadas como hipóteses, submetidas a testes experimentais apropriados e corroboradas ou não por evidências. </a:t>
            </a:r>
            <a:endParaRPr lang="pt-BR" sz="15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Courier New" panose="02070309020205020404" pitchFamily="49" charset="0"/>
              <a:buChar char="o"/>
            </a:pPr>
            <a:r>
              <a:rPr lang="pt-PT" sz="1500" dirty="0">
                <a:solidFill>
                  <a:srgbClr val="FF0000"/>
                </a:solidFill>
                <a:effectLst/>
                <a:latin typeface="Times New Roman" panose="02020603050405020304" pitchFamily="18" charset="0"/>
                <a:ea typeface="Times New Roman" panose="02020603050405020304" pitchFamily="18" charset="0"/>
              </a:rPr>
              <a:t>Não devemos confundir teoria, por mais sedutora que seja, com fatos verificados. </a:t>
            </a:r>
            <a:endParaRPr lang="pt-BR" sz="1500" dirty="0">
              <a:effectLst/>
              <a:latin typeface="Times New Roman" panose="02020603050405020304" pitchFamily="18" charset="0"/>
              <a:ea typeface="Times New Roman" panose="02020603050405020304" pitchFamily="18" charset="0"/>
            </a:endParaRPr>
          </a:p>
          <a:p>
            <a:pPr marL="742950" marR="74930" lvl="1" indent="-285750" algn="just">
              <a:lnSpc>
                <a:spcPct val="150000"/>
              </a:lnSpc>
              <a:spcAft>
                <a:spcPts val="0"/>
              </a:spcAft>
              <a:buFont typeface="Courier New" panose="02070309020205020404" pitchFamily="49" charset="0"/>
              <a:buChar char="o"/>
            </a:pPr>
            <a:r>
              <a:rPr lang="pt-PT" sz="1500" dirty="0">
                <a:effectLst/>
                <a:latin typeface="Times New Roman" panose="02020603050405020304" pitchFamily="18" charset="0"/>
                <a:ea typeface="Times New Roman" panose="02020603050405020304" pitchFamily="18" charset="0"/>
              </a:rPr>
              <a:t>Por outro lado, também é verdade que, ao discutirmos fenômenos tão complexos como os eventos mentais, muitas vezes temos de nos contentar com a plausibilidade quando a comprovação não está ao alcance.</a:t>
            </a:r>
            <a:endParaRPr lang="pt-BR" sz="1500" dirty="0">
              <a:effectLst/>
              <a:latin typeface="Times New Roman" panose="02020603050405020304" pitchFamily="18" charset="0"/>
              <a:ea typeface="Times New Roman" panose="02020603050405020304" pitchFamily="18" charset="0"/>
            </a:endParaRPr>
          </a:p>
          <a:p>
            <a:pPr marL="75565" marR="74930" indent="190500" algn="just">
              <a:lnSpc>
                <a:spcPct val="122000"/>
              </a:lnSpc>
            </a:pPr>
            <a:r>
              <a:rPr lang="pt-PT" sz="1500" dirty="0">
                <a:effectLst/>
                <a:latin typeface="Times New Roman" panose="02020603050405020304" pitchFamily="18" charset="0"/>
                <a:ea typeface="Times New Roman" panose="02020603050405020304" pitchFamily="18" charset="0"/>
              </a:rPr>
              <a:t> </a:t>
            </a:r>
            <a:endParaRPr lang="pt-BR" sz="1500" dirty="0">
              <a:effectLst/>
              <a:latin typeface="Times New Roman" panose="02020603050405020304" pitchFamily="18" charset="0"/>
              <a:ea typeface="Times New Roman" panose="02020603050405020304" pitchFamily="18" charset="0"/>
            </a:endParaRPr>
          </a:p>
          <a:p>
            <a:pPr marL="0" indent="0" algn="just">
              <a:spcAft>
                <a:spcPts val="210"/>
              </a:spcAft>
              <a:buNone/>
            </a:pPr>
            <a:r>
              <a:rPr lang="pt-BR" sz="1500" dirty="0" err="1">
                <a:solidFill>
                  <a:srgbClr val="000000"/>
                </a:solidFill>
                <a:effectLst/>
                <a:latin typeface="Calibri" panose="020F0502020204030204" pitchFamily="34" charset="0"/>
                <a:ea typeface="Calibri" panose="020F0502020204030204" pitchFamily="34" charset="0"/>
              </a:rPr>
              <a:t>Damasio</a:t>
            </a:r>
            <a:r>
              <a:rPr lang="pt-BR" sz="1500" dirty="0">
                <a:solidFill>
                  <a:srgbClr val="000000"/>
                </a:solidFill>
                <a:effectLst/>
                <a:latin typeface="Calibri" panose="020F0502020204030204" pitchFamily="34" charset="0"/>
                <a:ea typeface="Calibri" panose="020F0502020204030204" pitchFamily="34" charset="0"/>
              </a:rPr>
              <a:t>, A. R. (2022). </a:t>
            </a:r>
            <a:r>
              <a:rPr lang="pt-BR" sz="1500" i="1" dirty="0">
                <a:solidFill>
                  <a:srgbClr val="000000"/>
                </a:solidFill>
                <a:effectLst/>
                <a:latin typeface="Calibri" panose="020F0502020204030204" pitchFamily="34" charset="0"/>
                <a:ea typeface="Calibri" panose="020F0502020204030204" pitchFamily="34" charset="0"/>
              </a:rPr>
              <a:t>Sentir e saber. As origens da consciência</a:t>
            </a:r>
            <a:r>
              <a:rPr lang="pt-BR" sz="1500" dirty="0">
                <a:solidFill>
                  <a:srgbClr val="000000"/>
                </a:solidFill>
                <a:effectLst/>
                <a:latin typeface="Calibri" panose="020F0502020204030204" pitchFamily="34" charset="0"/>
                <a:ea typeface="Calibri" panose="020F0502020204030204" pitchFamily="34" charset="0"/>
              </a:rPr>
              <a:t>. São Paulo: Companhia das Letras.</a:t>
            </a:r>
          </a:p>
          <a:p>
            <a:pPr marL="75565" marR="74930" indent="0" algn="just">
              <a:lnSpc>
                <a:spcPct val="122000"/>
              </a:lnSpc>
              <a:buNone/>
            </a:pPr>
            <a:r>
              <a:rPr lang="pt-BR" sz="1500" dirty="0">
                <a:solidFill>
                  <a:srgbClr val="000000"/>
                </a:solidFill>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747648FB-077C-4E46-9A4C-664715D92E19}"/>
              </a:ext>
            </a:extLst>
          </p:cNvPr>
          <p:cNvSpPr>
            <a:spLocks noGrp="1"/>
          </p:cNvSpPr>
          <p:nvPr>
            <p:ph type="sldNum" sz="quarter" idx="12"/>
          </p:nvPr>
        </p:nvSpPr>
        <p:spPr/>
        <p:txBody>
          <a:bodyPr/>
          <a:lstStyle/>
          <a:p>
            <a:fld id="{5EFC517F-599F-A147-AEF0-A48492F2B519}" type="slidenum">
              <a:rPr lang="pt-BR" smtClean="0"/>
              <a:t>137</a:t>
            </a:fld>
            <a:endParaRPr lang="pt-BR"/>
          </a:p>
        </p:txBody>
      </p:sp>
    </p:spTree>
    <p:extLst>
      <p:ext uri="{BB962C8B-B14F-4D97-AF65-F5344CB8AC3E}">
        <p14:creationId xmlns:p14="http://schemas.microsoft.com/office/powerpoint/2010/main" val="263513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5DF0D-6562-E545-8B0D-D9F28182557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11255A0-6385-E44E-A162-D3D43B2480A4}"/>
              </a:ext>
            </a:extLst>
          </p:cNvPr>
          <p:cNvSpPr>
            <a:spLocks noGrp="1"/>
          </p:cNvSpPr>
          <p:nvPr>
            <p:ph idx="1"/>
          </p:nvPr>
        </p:nvSpPr>
        <p:spPr/>
        <p:txBody>
          <a:bodyPr/>
          <a:lstStyle/>
          <a:p>
            <a:pPr algn="just">
              <a:lnSpc>
                <a:spcPct val="150000"/>
              </a:lnSpc>
            </a:pPr>
            <a:r>
              <a:rPr lang="pt-BR" sz="2800" b="1" dirty="0">
                <a:effectLst/>
                <a:latin typeface="Calibri" panose="020F0502020204030204" pitchFamily="34" charset="0"/>
                <a:ea typeface="Calibri" panose="020F0502020204030204" pitchFamily="34" charset="0"/>
              </a:rPr>
              <a:t>Com essa descoberta, Shannon inaugurou a era dos circuitos digitais que, junto com a invenção do transistor, no mesmo Bell </a:t>
            </a:r>
            <a:r>
              <a:rPr lang="pt-BR" sz="2800" b="1" dirty="0" err="1">
                <a:effectLst/>
                <a:latin typeface="Calibri" panose="020F0502020204030204" pitchFamily="34" charset="0"/>
                <a:ea typeface="Calibri" panose="020F0502020204030204" pitchFamily="34" charset="0"/>
              </a:rPr>
              <a:t>Labs</a:t>
            </a:r>
            <a:r>
              <a:rPr lang="pt-BR" sz="2800" b="1" dirty="0">
                <a:effectLst/>
                <a:latin typeface="Calibri" panose="020F0502020204030204" pitchFamily="34" charset="0"/>
                <a:ea typeface="Calibri" panose="020F0502020204030204" pitchFamily="34" charset="0"/>
              </a:rPr>
              <a:t>, e o arcabouço teórico de uma máquina computacional provido por Alan Turing, fez com que computadores digitais se tornassem realidade, mudando profundamente a forma de vida da humanidade nas oito décadas seguintes.</a:t>
            </a:r>
            <a:endParaRPr lang="pt-BR" sz="2800"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A39E416-B1B6-B74D-9135-728B1C585467}"/>
              </a:ext>
            </a:extLst>
          </p:cNvPr>
          <p:cNvSpPr>
            <a:spLocks noGrp="1"/>
          </p:cNvSpPr>
          <p:nvPr>
            <p:ph type="sldNum" sz="quarter" idx="12"/>
          </p:nvPr>
        </p:nvSpPr>
        <p:spPr/>
        <p:txBody>
          <a:bodyPr/>
          <a:lstStyle/>
          <a:p>
            <a:fld id="{5EFC517F-599F-A147-AEF0-A48492F2B519}" type="slidenum">
              <a:rPr lang="pt-BR" smtClean="0"/>
              <a:t>14</a:t>
            </a:fld>
            <a:endParaRPr lang="pt-BR"/>
          </a:p>
        </p:txBody>
      </p:sp>
    </p:spTree>
    <p:extLst>
      <p:ext uri="{BB962C8B-B14F-4D97-AF65-F5344CB8AC3E}">
        <p14:creationId xmlns:p14="http://schemas.microsoft.com/office/powerpoint/2010/main" val="173912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1EFA9-2817-5048-B3A7-9BFA79B4F86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055C280-931C-EE4C-9C1A-99E81E130099}"/>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20965F74-4E36-C549-9EEF-A37F08B1EE97}"/>
              </a:ext>
            </a:extLst>
          </p:cNvPr>
          <p:cNvSpPr>
            <a:spLocks noGrp="1"/>
          </p:cNvSpPr>
          <p:nvPr>
            <p:ph type="sldNum" sz="quarter" idx="12"/>
          </p:nvPr>
        </p:nvSpPr>
        <p:spPr/>
        <p:txBody>
          <a:bodyPr/>
          <a:lstStyle/>
          <a:p>
            <a:fld id="{5EFC517F-599F-A147-AEF0-A48492F2B519}" type="slidenum">
              <a:rPr lang="pt-BR" smtClean="0"/>
              <a:t>15</a:t>
            </a:fld>
            <a:endParaRPr lang="pt-BR"/>
          </a:p>
        </p:txBody>
      </p:sp>
    </p:spTree>
    <p:extLst>
      <p:ext uri="{BB962C8B-B14F-4D97-AF65-F5344CB8AC3E}">
        <p14:creationId xmlns:p14="http://schemas.microsoft.com/office/powerpoint/2010/main" val="201012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93E48-E5DE-3E49-8D3B-CE4F27E8AED3}"/>
              </a:ext>
            </a:extLst>
          </p:cNvPr>
          <p:cNvSpPr>
            <a:spLocks noGrp="1"/>
          </p:cNvSpPr>
          <p:nvPr>
            <p:ph type="title"/>
          </p:nvPr>
        </p:nvSpPr>
        <p:spPr/>
        <p:txBody>
          <a:bodyPr>
            <a:noAutofit/>
          </a:bodyPr>
          <a:lstStyle/>
          <a:p>
            <a:pPr algn="ctr"/>
            <a:r>
              <a:rPr lang="pt-BR" sz="2800" b="1" dirty="0">
                <a:effectLst/>
                <a:latin typeface="Times New Roman" panose="02020603050405020304" pitchFamily="18" charset="0"/>
                <a:ea typeface="Calibri" panose="020F0502020204030204" pitchFamily="34" charset="0"/>
                <a:cs typeface="Calibri" panose="020F0502020204030204" pitchFamily="34" charset="0"/>
              </a:rPr>
              <a:t>Shannon </a:t>
            </a:r>
            <a:r>
              <a:rPr lang="pt-BR" sz="2800" b="1" dirty="0">
                <a:latin typeface="Times New Roman" panose="02020603050405020304" pitchFamily="18" charset="0"/>
                <a:ea typeface="Calibri" panose="020F0502020204030204" pitchFamily="34" charset="0"/>
                <a:cs typeface="Calibri" panose="020F0502020204030204" pitchFamily="34" charset="0"/>
              </a:rPr>
              <a:t>e </a:t>
            </a:r>
            <a:r>
              <a:rPr lang="pt-BR" sz="2800" b="1" dirty="0">
                <a:effectLst/>
                <a:latin typeface="Times New Roman" panose="02020603050405020304" pitchFamily="18" charset="0"/>
                <a:ea typeface="Calibri" panose="020F0502020204030204" pitchFamily="34" charset="0"/>
                <a:cs typeface="Calibri" panose="020F0502020204030204" pitchFamily="34" charset="0"/>
              </a:rPr>
              <a:t>o conceito matemático de “bit”</a:t>
            </a:r>
            <a:br>
              <a:rPr lang="pt-BR" sz="2800" b="1" dirty="0">
                <a:effectLst/>
                <a:latin typeface="Times New Roman" panose="02020603050405020304" pitchFamily="18" charset="0"/>
                <a:ea typeface="Calibri" panose="020F0502020204030204" pitchFamily="34" charset="0"/>
                <a:cs typeface="Calibri" panose="020F0502020204030204" pitchFamily="34" charset="0"/>
              </a:rPr>
            </a:b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CLAUDE SHANNON</a:t>
            </a:r>
            <a:br>
              <a:rPr lang="en-US" sz="1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Shannon, C. E., &amp; Weaver, W. (1949).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The Mathematical Theory of Communication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teoria</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matemática</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informação</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1200" dirty="0">
                <a:effectLst/>
                <a:latin typeface="Times New Roman" panose="02020603050405020304" pitchFamily="18" charset="0"/>
                <a:ea typeface="Times New Roman" panose="02020603050405020304" pitchFamily="18" charset="0"/>
                <a:cs typeface="Times New Roman" panose="02020603050405020304" pitchFamily="18" charset="0"/>
              </a:rPr>
              <a:t>Urbana, IL: </a:t>
            </a:r>
            <a:r>
              <a:rPr lang="pt-BR" sz="1200" dirty="0" err="1">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pt-B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200"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pt-BR" sz="1200" dirty="0">
                <a:effectLst/>
                <a:latin typeface="Times New Roman" panose="02020603050405020304" pitchFamily="18" charset="0"/>
                <a:ea typeface="Times New Roman" panose="02020603050405020304" pitchFamily="18" charset="0"/>
                <a:cs typeface="Times New Roman" panose="02020603050405020304" pitchFamily="18" charset="0"/>
              </a:rPr>
              <a:t> Illinois Press</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pt-BR" sz="1200" b="1" dirty="0">
                <a:solidFill>
                  <a:srgbClr val="00B050"/>
                </a:solidFill>
                <a:effectLst/>
                <a:latin typeface="Times New Roman" panose="02020603050405020304" pitchFamily="18" charset="0"/>
                <a:ea typeface="Calibri" panose="020F0502020204030204" pitchFamily="34" charset="0"/>
                <a:cs typeface="Calibri" panose="020F0502020204030204" pitchFamily="34" charset="0"/>
              </a:rPr>
            </a:br>
            <a:endParaRPr lang="pt-BR" sz="12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8E956382-FC92-6141-8008-CA1C1A87D3BA}"/>
              </a:ext>
            </a:extLst>
          </p:cNvPr>
          <p:cNvSpPr>
            <a:spLocks noGrp="1"/>
          </p:cNvSpPr>
          <p:nvPr>
            <p:ph idx="1"/>
          </p:nvPr>
        </p:nvSpPr>
        <p:spPr/>
        <p:txBody>
          <a:bodyPr>
            <a:noAutofit/>
          </a:bodyPr>
          <a:lstStyle/>
          <a:p>
            <a:pPr marL="342900" lvl="0" indent="-342900" algn="just">
              <a:lnSpc>
                <a:spcPct val="150000"/>
              </a:lnSpc>
              <a:buFont typeface="Symbol" pitchFamily="2" charset="2"/>
              <a:buChar char=""/>
            </a:pPr>
            <a:r>
              <a:rPr lang="pt-BR" sz="2000" b="1" dirty="0">
                <a:effectLst/>
                <a:latin typeface="Times New Roman" panose="02020603050405020304" pitchFamily="18" charset="0"/>
                <a:ea typeface="Times New Roman" panose="02020603050405020304" pitchFamily="18" charset="0"/>
                <a:cs typeface="Calibri" panose="020F0502020204030204" pitchFamily="34" charset="0"/>
              </a:rPr>
              <a:t>Definição:</a:t>
            </a:r>
            <a:endParaRPr lang="pt-BR" sz="20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buFont typeface="Courier New" panose="02070309020205020404" pitchFamily="49" charset="0"/>
              <a:buChar char="o"/>
            </a:pPr>
            <a:r>
              <a:rPr lang="pt-BR" sz="2000" dirty="0">
                <a:effectLst/>
                <a:latin typeface="Times New Roman" panose="02020603050405020304" pitchFamily="18" charset="0"/>
                <a:ea typeface="Times New Roman" panose="02020603050405020304" pitchFamily="18" charset="0"/>
              </a:rPr>
              <a:t>O "bit" é a menor unidade de informação possível em um sistema digital. </a:t>
            </a:r>
            <a:endParaRPr lang="pt-BR" sz="2000" dirty="0">
              <a:effectLst/>
              <a:latin typeface="Calibri" panose="020F0502020204030204" pitchFamily="34" charset="0"/>
              <a:ea typeface="Calibri" panose="020F0502020204030204" pitchFamily="34" charset="0"/>
            </a:endParaRPr>
          </a:p>
          <a:p>
            <a:pPr marL="1143000" lvl="2" indent="-228600" algn="just">
              <a:lnSpc>
                <a:spcPct val="150000"/>
              </a:lnSpc>
              <a:buFont typeface="Wingdings" pitchFamily="2" charset="2"/>
              <a:buChar char=""/>
            </a:pPr>
            <a:r>
              <a:rPr lang="pt-BR" dirty="0">
                <a:effectLst/>
                <a:latin typeface="Times New Roman" panose="02020603050405020304" pitchFamily="18" charset="0"/>
                <a:ea typeface="Times New Roman" panose="02020603050405020304" pitchFamily="18" charset="0"/>
              </a:rPr>
              <a:t>Ele pode representar dois estados diferentes: 0 ou 1.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buFont typeface="Wingdings" pitchFamily="2" charset="2"/>
              <a:buChar char=""/>
            </a:pPr>
            <a:r>
              <a:rPr lang="pt-BR" dirty="0">
                <a:effectLst/>
                <a:latin typeface="Times New Roman" panose="02020603050405020304" pitchFamily="18" charset="0"/>
                <a:ea typeface="Times New Roman" panose="02020603050405020304" pitchFamily="18" charset="0"/>
              </a:rPr>
              <a:t>Imagine um interruptor de luz que pode estar "ligado" ou "desligado" – o bit funciona de maneira semelhante, indicando um desses dois estados.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spcAft>
                <a:spcPts val="210"/>
              </a:spcAft>
              <a:buFont typeface="Wingdings" pitchFamily="2" charset="2"/>
              <a:buChar char=""/>
            </a:pPr>
            <a:r>
              <a:rPr lang="pt-BR" dirty="0">
                <a:effectLst/>
                <a:latin typeface="Times New Roman" panose="02020603050405020304" pitchFamily="18" charset="0"/>
                <a:ea typeface="Times New Roman" panose="02020603050405020304" pitchFamily="18" charset="0"/>
              </a:rPr>
              <a:t>Ele é a base de toda a informação que vemos em computadores e dispositivos eletrônicos, combinando esses estados simples para formar instruções mais complexas e dados, como textos, imagens e vídeos.</a:t>
            </a:r>
            <a:endParaRPr lang="pt-BR" dirty="0">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27B7B524-801E-C648-B71D-D3E199F66121}"/>
              </a:ext>
            </a:extLst>
          </p:cNvPr>
          <p:cNvSpPr>
            <a:spLocks noGrp="1"/>
          </p:cNvSpPr>
          <p:nvPr>
            <p:ph type="sldNum" sz="quarter" idx="12"/>
          </p:nvPr>
        </p:nvSpPr>
        <p:spPr/>
        <p:txBody>
          <a:bodyPr/>
          <a:lstStyle/>
          <a:p>
            <a:fld id="{5EFC517F-599F-A147-AEF0-A48492F2B519}" type="slidenum">
              <a:rPr lang="pt-BR" smtClean="0"/>
              <a:t>16</a:t>
            </a:fld>
            <a:endParaRPr lang="pt-BR"/>
          </a:p>
        </p:txBody>
      </p:sp>
    </p:spTree>
    <p:extLst>
      <p:ext uri="{BB962C8B-B14F-4D97-AF65-F5344CB8AC3E}">
        <p14:creationId xmlns:p14="http://schemas.microsoft.com/office/powerpoint/2010/main" val="361510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FF0C5-AB3B-3C46-97AA-DAC8260B6F7C}"/>
              </a:ext>
            </a:extLst>
          </p:cNvPr>
          <p:cNvSpPr>
            <a:spLocks noGrp="1"/>
          </p:cNvSpPr>
          <p:nvPr>
            <p:ph type="title"/>
          </p:nvPr>
        </p:nvSpPr>
        <p:spPr/>
        <p:txBody>
          <a:bodyPr>
            <a:normAutofit/>
          </a:bodyPr>
          <a:lstStyle/>
          <a:p>
            <a:pPr algn="ctr"/>
            <a:r>
              <a:rPr lang="pt-BR" sz="3200" b="1" dirty="0">
                <a:effectLst/>
                <a:latin typeface="Times New Roman" panose="02020603050405020304" pitchFamily="18" charset="0"/>
                <a:ea typeface="Times New Roman" panose="02020603050405020304" pitchFamily="18" charset="0"/>
                <a:cs typeface="Calibri" panose="020F0502020204030204" pitchFamily="34" charset="0"/>
              </a:rPr>
              <a:t>Definição Baseada na Obra de Claude Shannon:</a:t>
            </a:r>
            <a:endParaRPr lang="pt-BR" sz="3200" dirty="0"/>
          </a:p>
        </p:txBody>
      </p:sp>
      <p:sp>
        <p:nvSpPr>
          <p:cNvPr id="3" name="Espaço Reservado para Conteúdo 2">
            <a:extLst>
              <a:ext uri="{FF2B5EF4-FFF2-40B4-BE49-F238E27FC236}">
                <a16:creationId xmlns:a16="http://schemas.microsoft.com/office/drawing/2014/main" id="{26807CB7-7339-074E-BD35-4F419A555C42}"/>
              </a:ext>
            </a:extLst>
          </p:cNvPr>
          <p:cNvSpPr>
            <a:spLocks noGrp="1"/>
          </p:cNvSpPr>
          <p:nvPr>
            <p:ph idx="1"/>
          </p:nvPr>
        </p:nvSpPr>
        <p:spPr/>
        <p:txBody>
          <a:bodyPr>
            <a:noAutofit/>
          </a:bodyPr>
          <a:lstStyle/>
          <a:p>
            <a:pPr marL="457200" lvl="1" indent="0" algn="just">
              <a:lnSpc>
                <a:spcPct val="150000"/>
              </a:lnSpc>
              <a:buNone/>
            </a:pPr>
            <a:r>
              <a:rPr lang="pt-BR" sz="1400" dirty="0">
                <a:effectLst/>
                <a:latin typeface="Times New Roman" panose="02020603050405020304" pitchFamily="18" charset="0"/>
                <a:ea typeface="Times New Roman" panose="02020603050405020304" pitchFamily="18" charset="0"/>
              </a:rPr>
              <a:t>Na obra </a:t>
            </a:r>
            <a:r>
              <a:rPr lang="pt-BR" sz="1400" i="1" dirty="0">
                <a:effectLst/>
                <a:latin typeface="Times New Roman" panose="02020603050405020304" pitchFamily="18" charset="0"/>
                <a:ea typeface="Times New Roman" panose="02020603050405020304" pitchFamily="18" charset="0"/>
              </a:rPr>
              <a:t>The </a:t>
            </a:r>
            <a:r>
              <a:rPr lang="pt-BR" sz="1400" i="1" dirty="0" err="1">
                <a:effectLst/>
                <a:latin typeface="Times New Roman" panose="02020603050405020304" pitchFamily="18" charset="0"/>
                <a:ea typeface="Times New Roman" panose="02020603050405020304" pitchFamily="18" charset="0"/>
              </a:rPr>
              <a:t>Mathematical</a:t>
            </a:r>
            <a:r>
              <a:rPr lang="pt-BR" sz="1400" i="1" dirty="0">
                <a:effectLst/>
                <a:latin typeface="Times New Roman" panose="02020603050405020304" pitchFamily="18" charset="0"/>
                <a:ea typeface="Times New Roman" panose="02020603050405020304" pitchFamily="18" charset="0"/>
              </a:rPr>
              <a:t> </a:t>
            </a:r>
            <a:r>
              <a:rPr lang="pt-BR" sz="1400" i="1" dirty="0" err="1">
                <a:effectLst/>
                <a:latin typeface="Times New Roman" panose="02020603050405020304" pitchFamily="18" charset="0"/>
                <a:ea typeface="Times New Roman" panose="02020603050405020304" pitchFamily="18" charset="0"/>
              </a:rPr>
              <a:t>Theory</a:t>
            </a:r>
            <a:r>
              <a:rPr lang="pt-BR" sz="1400" i="1" dirty="0">
                <a:effectLst/>
                <a:latin typeface="Times New Roman" panose="02020603050405020304" pitchFamily="18" charset="0"/>
                <a:ea typeface="Times New Roman" panose="02020603050405020304" pitchFamily="18" charset="0"/>
              </a:rPr>
              <a:t> </a:t>
            </a:r>
            <a:r>
              <a:rPr lang="pt-BR" sz="1400" i="1" dirty="0" err="1">
                <a:effectLst/>
                <a:latin typeface="Times New Roman" panose="02020603050405020304" pitchFamily="18" charset="0"/>
                <a:ea typeface="Times New Roman" panose="02020603050405020304" pitchFamily="18" charset="0"/>
              </a:rPr>
              <a:t>of</a:t>
            </a:r>
            <a:r>
              <a:rPr lang="pt-BR" sz="1400" i="1" dirty="0">
                <a:effectLst/>
                <a:latin typeface="Times New Roman" panose="02020603050405020304" pitchFamily="18" charset="0"/>
                <a:ea typeface="Times New Roman" panose="02020603050405020304" pitchFamily="18" charset="0"/>
              </a:rPr>
              <a:t> Communication</a:t>
            </a:r>
            <a:r>
              <a:rPr lang="pt-BR" sz="1400" dirty="0">
                <a:effectLst/>
                <a:latin typeface="Times New Roman" panose="02020603050405020304" pitchFamily="18" charset="0"/>
                <a:ea typeface="Times New Roman" panose="02020603050405020304" pitchFamily="18" charset="0"/>
              </a:rPr>
              <a:t>, Claude Shannon introduziu o conceito de "bit" como a unidade fundamental para quantificar informação em um sistema. </a:t>
            </a:r>
            <a:endParaRPr lang="pt-BR" sz="1400" dirty="0">
              <a:effectLst/>
              <a:latin typeface="Calibri" panose="020F0502020204030204" pitchFamily="34" charset="0"/>
              <a:ea typeface="Calibri" panose="020F0502020204030204" pitchFamily="34" charset="0"/>
            </a:endParaRPr>
          </a:p>
          <a:p>
            <a:pPr marL="1143000" lvl="2" indent="-228600" algn="just">
              <a:lnSpc>
                <a:spcPct val="150000"/>
              </a:lnSpc>
              <a:buFont typeface="Wingdings" pitchFamily="2" charset="2"/>
              <a:buChar char=""/>
            </a:pPr>
            <a:r>
              <a:rPr lang="pt-BR" sz="1400" dirty="0">
                <a:effectLst/>
                <a:latin typeface="Times New Roman" panose="02020603050405020304" pitchFamily="18" charset="0"/>
                <a:ea typeface="Times New Roman" panose="02020603050405020304" pitchFamily="18" charset="0"/>
              </a:rPr>
              <a:t>O termo "bit" é uma abreviação de "</a:t>
            </a:r>
            <a:r>
              <a:rPr lang="pt-BR" sz="1400" dirty="0" err="1">
                <a:effectLst/>
                <a:latin typeface="Times New Roman" panose="02020603050405020304" pitchFamily="18" charset="0"/>
                <a:ea typeface="Times New Roman" panose="02020603050405020304" pitchFamily="18" charset="0"/>
              </a:rPr>
              <a:t>binary</a:t>
            </a:r>
            <a:r>
              <a:rPr lang="pt-BR" sz="1400" dirty="0">
                <a:effectLst/>
                <a:latin typeface="Times New Roman" panose="02020603050405020304" pitchFamily="18" charset="0"/>
                <a:ea typeface="Times New Roman" panose="02020603050405020304" pitchFamily="18" charset="0"/>
              </a:rPr>
              <a:t> </a:t>
            </a:r>
            <a:r>
              <a:rPr lang="pt-BR" sz="1400" dirty="0" err="1">
                <a:effectLst/>
                <a:latin typeface="Times New Roman" panose="02020603050405020304" pitchFamily="18" charset="0"/>
                <a:ea typeface="Times New Roman" panose="02020603050405020304" pitchFamily="18" charset="0"/>
              </a:rPr>
              <a:t>digit</a:t>
            </a:r>
            <a:r>
              <a:rPr lang="pt-BR" sz="1400" dirty="0">
                <a:effectLst/>
                <a:latin typeface="Times New Roman" panose="02020603050405020304" pitchFamily="18" charset="0"/>
                <a:ea typeface="Times New Roman" panose="02020603050405020304" pitchFamily="18" charset="0"/>
              </a:rPr>
              <a:t>" e refere-se a um dos dois possíveis estados (0 ou 1) que podem ser usados para codificar e transmitir informação digitalmente.</a:t>
            </a:r>
            <a:endParaRPr lang="pt-BR" sz="1400" dirty="0">
              <a:effectLst/>
              <a:latin typeface="Calibri" panose="020F0502020204030204" pitchFamily="34" charset="0"/>
              <a:ea typeface="Calibri" panose="020F0502020204030204" pitchFamily="34" charset="0"/>
            </a:endParaRPr>
          </a:p>
          <a:p>
            <a:pPr marL="457200" lvl="1" indent="0" algn="just">
              <a:lnSpc>
                <a:spcPct val="150000"/>
              </a:lnSpc>
              <a:buNone/>
            </a:pPr>
            <a:r>
              <a:rPr lang="pt-BR" sz="1400" dirty="0">
                <a:effectLst/>
                <a:latin typeface="Times New Roman" panose="02020603050405020304" pitchFamily="18" charset="0"/>
                <a:ea typeface="Times New Roman" panose="02020603050405020304" pitchFamily="18" charset="0"/>
              </a:rPr>
              <a:t>De acordo com Shannon, um bit mede a quantidade de incerteza ou escolha entre duas alternativas igualmente prováveis. </a:t>
            </a:r>
            <a:endParaRPr lang="pt-BR" sz="1400" dirty="0">
              <a:effectLst/>
              <a:latin typeface="Calibri" panose="020F0502020204030204" pitchFamily="34" charset="0"/>
              <a:ea typeface="Calibri" panose="020F0502020204030204" pitchFamily="34" charset="0"/>
            </a:endParaRPr>
          </a:p>
          <a:p>
            <a:pPr marL="1143000" lvl="2" indent="-228600" algn="just">
              <a:lnSpc>
                <a:spcPct val="150000"/>
              </a:lnSpc>
              <a:buFont typeface="Wingdings" pitchFamily="2" charset="2"/>
              <a:buChar char=""/>
            </a:pPr>
            <a:r>
              <a:rPr lang="pt-BR" sz="1400" dirty="0">
                <a:effectLst/>
                <a:latin typeface="Times New Roman" panose="02020603050405020304" pitchFamily="18" charset="0"/>
                <a:ea typeface="Times New Roman" panose="02020603050405020304" pitchFamily="18" charset="0"/>
              </a:rPr>
              <a:t>Em um sistema de comunicação, cada bit representa uma escolha binária e a quantidade de informação é calculada com base nas probabilidades dos eventos que ocorrem. </a:t>
            </a:r>
            <a:endParaRPr lang="pt-BR" sz="1400" dirty="0">
              <a:effectLst/>
              <a:latin typeface="Calibri" panose="020F0502020204030204" pitchFamily="34" charset="0"/>
              <a:ea typeface="Calibri" panose="020F0502020204030204" pitchFamily="34" charset="0"/>
            </a:endParaRPr>
          </a:p>
          <a:p>
            <a:pPr marL="1143000" lvl="2" indent="-228600" algn="just">
              <a:lnSpc>
                <a:spcPct val="150000"/>
              </a:lnSpc>
              <a:buFont typeface="Wingdings" pitchFamily="2" charset="2"/>
              <a:buChar char=""/>
            </a:pPr>
            <a:r>
              <a:rPr lang="pt-BR" sz="1400" dirty="0">
                <a:effectLst/>
                <a:latin typeface="Times New Roman" panose="02020603050405020304" pitchFamily="18" charset="0"/>
                <a:ea typeface="Times New Roman" panose="02020603050405020304" pitchFamily="18" charset="0"/>
              </a:rPr>
              <a:t>Shannon definiu a quantidade de informação HH de uma fonte de mensagem em termos de entropia, que é a média do número de bits necessários para codificar uma mensagem considerando todas as suas possíveis ocorrências.</a:t>
            </a:r>
            <a:endParaRPr lang="pt-BR" sz="1400" dirty="0">
              <a:effectLst/>
              <a:latin typeface="Calibri" panose="020F0502020204030204" pitchFamily="34" charset="0"/>
              <a:ea typeface="Calibri" panose="020F0502020204030204" pitchFamily="34" charset="0"/>
            </a:endParaRPr>
          </a:p>
          <a:p>
            <a:pPr marL="0" lvl="0" indent="0" algn="just">
              <a:lnSpc>
                <a:spcPct val="150000"/>
              </a:lnSpc>
              <a:buNone/>
            </a:pPr>
            <a:r>
              <a:rPr lang="pt-BR" sz="12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Citação de Shannon:</a:t>
            </a:r>
            <a:r>
              <a:rPr lang="pt-BR"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200" dirty="0">
                <a:solidFill>
                  <a:srgbClr val="00B050"/>
                </a:solidFill>
                <a:effectLst/>
                <a:latin typeface="Times New Roman" panose="02020603050405020304" pitchFamily="18" charset="0"/>
                <a:ea typeface="Times New Roman" panose="02020603050405020304" pitchFamily="18" charset="0"/>
              </a:rPr>
              <a:t>"The choice of a logarithmic base corresponds to the choice of a unit for measuring information. If the base 2 is used the resulting units may be called binary digits, or more briefly bits.” </a:t>
            </a:r>
            <a:r>
              <a:rPr lang="pt-BR" sz="1200" dirty="0">
                <a:solidFill>
                  <a:srgbClr val="00B050"/>
                </a:solidFill>
                <a:effectLst/>
                <a:latin typeface="Times New Roman" panose="02020603050405020304" pitchFamily="18" charset="0"/>
                <a:ea typeface="Times New Roman" panose="02020603050405020304" pitchFamily="18" charset="0"/>
              </a:rPr>
              <a:t>(</a:t>
            </a:r>
            <a:r>
              <a:rPr lang="pt-BR" sz="1200" i="1" dirty="0">
                <a:solidFill>
                  <a:srgbClr val="00B050"/>
                </a:solidFill>
                <a:effectLst/>
                <a:latin typeface="Times New Roman" panose="02020603050405020304" pitchFamily="18" charset="0"/>
                <a:ea typeface="Times New Roman" panose="02020603050405020304" pitchFamily="18" charset="0"/>
              </a:rPr>
              <a:t>The </a:t>
            </a:r>
            <a:r>
              <a:rPr lang="pt-BR" sz="1200" i="1" dirty="0" err="1">
                <a:solidFill>
                  <a:srgbClr val="00B050"/>
                </a:solidFill>
                <a:effectLst/>
                <a:latin typeface="Times New Roman" panose="02020603050405020304" pitchFamily="18" charset="0"/>
                <a:ea typeface="Times New Roman" panose="02020603050405020304" pitchFamily="18" charset="0"/>
              </a:rPr>
              <a:t>Mathematical</a:t>
            </a:r>
            <a:r>
              <a:rPr lang="pt-BR" sz="1200" i="1" dirty="0">
                <a:solidFill>
                  <a:srgbClr val="00B050"/>
                </a:solidFill>
                <a:effectLst/>
                <a:latin typeface="Times New Roman" panose="02020603050405020304" pitchFamily="18" charset="0"/>
                <a:ea typeface="Times New Roman" panose="02020603050405020304" pitchFamily="18" charset="0"/>
              </a:rPr>
              <a:t> </a:t>
            </a:r>
            <a:r>
              <a:rPr lang="pt-BR" sz="1200" i="1" dirty="0" err="1">
                <a:solidFill>
                  <a:srgbClr val="00B050"/>
                </a:solidFill>
                <a:effectLst/>
                <a:latin typeface="Times New Roman" panose="02020603050405020304" pitchFamily="18" charset="0"/>
                <a:ea typeface="Times New Roman" panose="02020603050405020304" pitchFamily="18" charset="0"/>
              </a:rPr>
              <a:t>Theory</a:t>
            </a:r>
            <a:r>
              <a:rPr lang="pt-BR" sz="1200" i="1" dirty="0">
                <a:solidFill>
                  <a:srgbClr val="00B050"/>
                </a:solidFill>
                <a:effectLst/>
                <a:latin typeface="Times New Roman" panose="02020603050405020304" pitchFamily="18" charset="0"/>
                <a:ea typeface="Times New Roman" panose="02020603050405020304" pitchFamily="18" charset="0"/>
              </a:rPr>
              <a:t> </a:t>
            </a:r>
            <a:r>
              <a:rPr lang="pt-BR" sz="1200" i="1" dirty="0" err="1">
                <a:solidFill>
                  <a:srgbClr val="00B050"/>
                </a:solidFill>
                <a:effectLst/>
                <a:latin typeface="Times New Roman" panose="02020603050405020304" pitchFamily="18" charset="0"/>
                <a:ea typeface="Times New Roman" panose="02020603050405020304" pitchFamily="18" charset="0"/>
              </a:rPr>
              <a:t>of</a:t>
            </a:r>
            <a:r>
              <a:rPr lang="pt-BR" sz="1200" i="1" dirty="0">
                <a:solidFill>
                  <a:srgbClr val="00B050"/>
                </a:solidFill>
                <a:effectLst/>
                <a:latin typeface="Times New Roman" panose="02020603050405020304" pitchFamily="18" charset="0"/>
                <a:ea typeface="Times New Roman" panose="02020603050405020304" pitchFamily="18" charset="0"/>
              </a:rPr>
              <a:t> Communication</a:t>
            </a:r>
            <a:r>
              <a:rPr lang="pt-BR" sz="1200" dirty="0">
                <a:solidFill>
                  <a:srgbClr val="00B050"/>
                </a:solidFill>
                <a:effectLst/>
                <a:latin typeface="Times New Roman" panose="02020603050405020304" pitchFamily="18" charset="0"/>
                <a:ea typeface="Times New Roman" panose="02020603050405020304" pitchFamily="18" charset="0"/>
              </a:rPr>
              <a:t>, p. 13)</a:t>
            </a:r>
            <a:endParaRPr lang="pt-B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lnSpc>
                <a:spcPct val="150000"/>
              </a:lnSpc>
              <a:buNone/>
            </a:pPr>
            <a:r>
              <a:rPr lang="pt-BR" sz="1200" b="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Referência Bibliográfica Completa:</a:t>
            </a:r>
            <a:r>
              <a:rPr lang="pt-BR"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200" dirty="0">
                <a:solidFill>
                  <a:srgbClr val="00B050"/>
                </a:solidFill>
                <a:effectLst/>
                <a:latin typeface="Times New Roman" panose="02020603050405020304" pitchFamily="18" charset="0"/>
                <a:ea typeface="Times New Roman" panose="02020603050405020304" pitchFamily="18" charset="0"/>
              </a:rPr>
              <a:t>Shannon, C. E., &amp; Weaver, W. (1949). </a:t>
            </a:r>
            <a:r>
              <a:rPr lang="en-US" sz="1200" i="1" dirty="0">
                <a:solidFill>
                  <a:srgbClr val="00B050"/>
                </a:solidFill>
                <a:effectLst/>
                <a:latin typeface="Times New Roman" panose="02020603050405020304" pitchFamily="18" charset="0"/>
                <a:ea typeface="Times New Roman" panose="02020603050405020304" pitchFamily="18" charset="0"/>
              </a:rPr>
              <a:t>The Mathematical Theory of Communication</a:t>
            </a:r>
            <a:r>
              <a:rPr lang="en-US" sz="1200" dirty="0">
                <a:solidFill>
                  <a:srgbClr val="00B050"/>
                </a:solidFill>
                <a:effectLst/>
                <a:latin typeface="Times New Roman" panose="02020603050405020304" pitchFamily="18" charset="0"/>
                <a:ea typeface="Times New Roman" panose="02020603050405020304" pitchFamily="18" charset="0"/>
              </a:rPr>
              <a:t>. </a:t>
            </a:r>
            <a:r>
              <a:rPr lang="pt-BR" sz="1200" dirty="0">
                <a:solidFill>
                  <a:srgbClr val="00B050"/>
                </a:solidFill>
                <a:effectLst/>
                <a:latin typeface="Times New Roman" panose="02020603050405020304" pitchFamily="18" charset="0"/>
                <a:ea typeface="Times New Roman" panose="02020603050405020304" pitchFamily="18" charset="0"/>
              </a:rPr>
              <a:t>Urbana, IL: </a:t>
            </a:r>
            <a:r>
              <a:rPr lang="pt-BR" sz="1200" dirty="0" err="1">
                <a:solidFill>
                  <a:srgbClr val="00B050"/>
                </a:solidFill>
                <a:effectLst/>
                <a:latin typeface="Times New Roman" panose="02020603050405020304" pitchFamily="18" charset="0"/>
                <a:ea typeface="Times New Roman" panose="02020603050405020304" pitchFamily="18" charset="0"/>
              </a:rPr>
              <a:t>University</a:t>
            </a:r>
            <a:r>
              <a:rPr lang="pt-BR" sz="1200" dirty="0">
                <a:solidFill>
                  <a:srgbClr val="00B050"/>
                </a:solidFill>
                <a:effectLst/>
                <a:latin typeface="Times New Roman" panose="02020603050405020304" pitchFamily="18" charset="0"/>
                <a:ea typeface="Times New Roman" panose="02020603050405020304" pitchFamily="18" charset="0"/>
              </a:rPr>
              <a:t> </a:t>
            </a:r>
            <a:r>
              <a:rPr lang="pt-BR" sz="1200" dirty="0" err="1">
                <a:solidFill>
                  <a:srgbClr val="00B050"/>
                </a:solidFill>
                <a:effectLst/>
                <a:latin typeface="Times New Roman" panose="02020603050405020304" pitchFamily="18" charset="0"/>
                <a:ea typeface="Times New Roman" panose="02020603050405020304" pitchFamily="18" charset="0"/>
              </a:rPr>
              <a:t>of</a:t>
            </a:r>
            <a:r>
              <a:rPr lang="pt-BR" sz="1200" dirty="0">
                <a:solidFill>
                  <a:srgbClr val="00B050"/>
                </a:solidFill>
                <a:effectLst/>
                <a:latin typeface="Times New Roman" panose="02020603050405020304" pitchFamily="18" charset="0"/>
                <a:ea typeface="Times New Roman" panose="02020603050405020304" pitchFamily="18" charset="0"/>
              </a:rPr>
              <a:t> Illinois Press.</a:t>
            </a:r>
            <a:endParaRPr lang="pt-BR" sz="12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34241263-78BA-F94D-8AA5-351DD505A866}"/>
              </a:ext>
            </a:extLst>
          </p:cNvPr>
          <p:cNvSpPr>
            <a:spLocks noGrp="1"/>
          </p:cNvSpPr>
          <p:nvPr>
            <p:ph type="sldNum" sz="quarter" idx="12"/>
          </p:nvPr>
        </p:nvSpPr>
        <p:spPr/>
        <p:txBody>
          <a:bodyPr/>
          <a:lstStyle/>
          <a:p>
            <a:fld id="{5EFC517F-599F-A147-AEF0-A48492F2B519}" type="slidenum">
              <a:rPr lang="pt-BR" smtClean="0"/>
              <a:t>17</a:t>
            </a:fld>
            <a:endParaRPr lang="pt-BR"/>
          </a:p>
        </p:txBody>
      </p:sp>
    </p:spTree>
    <p:extLst>
      <p:ext uri="{BB962C8B-B14F-4D97-AF65-F5344CB8AC3E}">
        <p14:creationId xmlns:p14="http://schemas.microsoft.com/office/powerpoint/2010/main" val="303345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BE44F-9CB0-0748-8077-6B318CF1A98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FC33B3C-AA7B-8D4B-A767-8E19995C4F98}"/>
              </a:ext>
            </a:extLst>
          </p:cNvPr>
          <p:cNvSpPr>
            <a:spLocks noGrp="1"/>
          </p:cNvSpPr>
          <p:nvPr>
            <p:ph idx="1"/>
          </p:nvPr>
        </p:nvSpPr>
        <p:spPr/>
        <p:txBody>
          <a:bodyPr>
            <a:normAutofit/>
          </a:bodyPr>
          <a:lstStyle/>
          <a:p>
            <a:pPr marL="0" indent="0" algn="just">
              <a:lnSpc>
                <a:spcPct val="150000"/>
              </a:lnSpc>
              <a:buNone/>
            </a:pPr>
            <a:r>
              <a:rPr lang="pt-BR" dirty="0">
                <a:effectLst/>
                <a:latin typeface="Times New Roman" panose="02020603050405020304" pitchFamily="18" charset="0"/>
                <a:ea typeface="Times New Roman" panose="02020603050405020304" pitchFamily="18" charset="0"/>
              </a:rPr>
              <a:t>Nessa obra (</a:t>
            </a:r>
            <a:r>
              <a:rPr lang="en-US" sz="2800" i="1" dirty="0">
                <a:effectLst/>
                <a:latin typeface="Times New Roman" panose="02020603050405020304" pitchFamily="18" charset="0"/>
                <a:ea typeface="Times New Roman" panose="02020603050405020304" pitchFamily="18" charset="0"/>
              </a:rPr>
              <a:t>The Mathematical Theory of Communication</a:t>
            </a:r>
            <a:r>
              <a:rPr lang="pt-BR" dirty="0">
                <a:effectLst/>
                <a:latin typeface="Times New Roman" panose="02020603050405020304" pitchFamily="18" charset="0"/>
                <a:ea typeface="Times New Roman" panose="02020603050405020304" pitchFamily="18" charset="0"/>
              </a:rPr>
              <a:t>), Shannon estabelece que, ao medir a informação com base 2, obtemos os "bits", que são a unidade padrão para quantificar a informação em termos de escolhas binárias e probabilidade de eventos. Esse conceito revolucionou o campo das telecomunicações e a compreensão de como dados podem ser transmitidos e processados de forma eficiente.</a:t>
            </a:r>
            <a:endParaRPr lang="pt-BR" dirty="0">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4EE24F1-112B-8642-8AAA-A93A7C7BB9EC}"/>
              </a:ext>
            </a:extLst>
          </p:cNvPr>
          <p:cNvSpPr>
            <a:spLocks noGrp="1"/>
          </p:cNvSpPr>
          <p:nvPr>
            <p:ph type="sldNum" sz="quarter" idx="12"/>
          </p:nvPr>
        </p:nvSpPr>
        <p:spPr/>
        <p:txBody>
          <a:bodyPr/>
          <a:lstStyle/>
          <a:p>
            <a:fld id="{5EFC517F-599F-A147-AEF0-A48492F2B519}" type="slidenum">
              <a:rPr lang="pt-BR" smtClean="0"/>
              <a:t>18</a:t>
            </a:fld>
            <a:endParaRPr lang="pt-BR"/>
          </a:p>
        </p:txBody>
      </p:sp>
    </p:spTree>
    <p:extLst>
      <p:ext uri="{BB962C8B-B14F-4D97-AF65-F5344CB8AC3E}">
        <p14:creationId xmlns:p14="http://schemas.microsoft.com/office/powerpoint/2010/main" val="359860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2CD25-808A-364B-B5C9-0E6B56A0EF81}"/>
              </a:ext>
            </a:extLst>
          </p:cNvPr>
          <p:cNvSpPr>
            <a:spLocks noGrp="1"/>
          </p:cNvSpPr>
          <p:nvPr>
            <p:ph type="title"/>
          </p:nvPr>
        </p:nvSpPr>
        <p:spPr/>
        <p:txBody>
          <a:bodyPr>
            <a:normAutofit/>
          </a:bodyPr>
          <a:lstStyle/>
          <a:p>
            <a:pPr algn="ctr"/>
            <a:r>
              <a:rPr lang="pt-BR" sz="3600" b="1" dirty="0">
                <a:effectLst/>
                <a:latin typeface="Times New Roman" panose="02020603050405020304" pitchFamily="18" charset="0"/>
                <a:ea typeface="Calibri" panose="020F0502020204030204" pitchFamily="34" charset="0"/>
              </a:rPr>
              <a:t>Os </a:t>
            </a:r>
            <a:r>
              <a:rPr lang="pt-BR" sz="3600" b="1" dirty="0" err="1">
                <a:effectLst/>
                <a:latin typeface="Times New Roman" panose="02020603050405020304" pitchFamily="18" charset="0"/>
                <a:ea typeface="Calibri" panose="020F0502020204030204" pitchFamily="34" charset="0"/>
              </a:rPr>
              <a:t>BITs</a:t>
            </a:r>
            <a:r>
              <a:rPr lang="pt-BR" sz="3600" b="1" dirty="0">
                <a:effectLst/>
                <a:latin typeface="Times New Roman" panose="02020603050405020304" pitchFamily="18" charset="0"/>
                <a:ea typeface="Calibri" panose="020F0502020204030204" pitchFamily="34" charset="0"/>
              </a:rPr>
              <a:t> e os computadores</a:t>
            </a:r>
            <a:endParaRPr lang="pt-BR" sz="3600" dirty="0"/>
          </a:p>
        </p:txBody>
      </p:sp>
      <p:sp>
        <p:nvSpPr>
          <p:cNvPr id="3" name="Espaço Reservado para Conteúdo 2">
            <a:extLst>
              <a:ext uri="{FF2B5EF4-FFF2-40B4-BE49-F238E27FC236}">
                <a16:creationId xmlns:a16="http://schemas.microsoft.com/office/drawing/2014/main" id="{5FA422C2-3B87-3243-939C-C2F3EB8DC395}"/>
              </a:ext>
            </a:extLst>
          </p:cNvPr>
          <p:cNvSpPr>
            <a:spLocks noGrp="1"/>
          </p:cNvSpPr>
          <p:nvPr>
            <p:ph idx="1"/>
          </p:nvPr>
        </p:nvSpPr>
        <p:spPr/>
        <p:txBody>
          <a:bodyPr>
            <a:normAutofit fontScale="77500" lnSpcReduction="20000"/>
          </a:bodyPr>
          <a:lstStyle/>
          <a:p>
            <a:pPr marL="342900" lvl="0" indent="-342900" algn="just">
              <a:lnSpc>
                <a:spcPct val="150000"/>
              </a:lnSpc>
              <a:buFont typeface="Symbol" pitchFamily="2" charset="2"/>
              <a:buChar char=""/>
            </a:pPr>
            <a:r>
              <a:rPr lang="pt-BR" sz="1800" dirty="0">
                <a:effectLst/>
                <a:latin typeface="Times New Roman" panose="02020603050405020304" pitchFamily="18" charset="0"/>
                <a:ea typeface="Calibri" panose="020F0502020204030204" pitchFamily="34" charset="0"/>
                <a:cs typeface="Calibri" panose="020F0502020204030204" pitchFamily="34" charset="0"/>
              </a:rPr>
              <a:t>Um bit, por definição, é a menor unidade de informação e só pode ter </a:t>
            </a:r>
            <a:r>
              <a:rPr lang="pt-BR" sz="1800" b="1" dirty="0">
                <a:effectLst/>
                <a:latin typeface="Times New Roman" panose="02020603050405020304" pitchFamily="18" charset="0"/>
                <a:ea typeface="Calibri" panose="020F0502020204030204" pitchFamily="34" charset="0"/>
                <a:cs typeface="Calibri" panose="020F0502020204030204" pitchFamily="34" charset="0"/>
              </a:rPr>
              <a:t>um único valor</a:t>
            </a:r>
            <a:r>
              <a:rPr lang="pt-BR" sz="1800" dirty="0">
                <a:effectLst/>
                <a:latin typeface="Times New Roman" panose="02020603050405020304" pitchFamily="18" charset="0"/>
                <a:ea typeface="Calibri" panose="020F0502020204030204" pitchFamily="34" charset="0"/>
                <a:cs typeface="Calibri" panose="020F0502020204030204" pitchFamily="34" charset="0"/>
              </a:rPr>
              <a:t>: 0 ou 1. Ele não é composto por múltiplos zeros e uns; ele </a:t>
            </a:r>
            <a:r>
              <a:rPr lang="pt-BR" sz="1800" b="1" dirty="0">
                <a:effectLst/>
                <a:latin typeface="Times New Roman" panose="02020603050405020304" pitchFamily="18" charset="0"/>
                <a:ea typeface="Calibri" panose="020F0502020204030204" pitchFamily="34" charset="0"/>
                <a:cs typeface="Calibri" panose="020F0502020204030204" pitchFamily="34" charset="0"/>
              </a:rPr>
              <a:t>é apenas um</a:t>
            </a:r>
            <a:r>
              <a:rPr lang="pt-BR" sz="1800" dirty="0">
                <a:effectLst/>
                <a:latin typeface="Times New Roman" panose="02020603050405020304" pitchFamily="18" charset="0"/>
                <a:ea typeface="Calibri" panose="020F0502020204030204" pitchFamily="34" charset="0"/>
                <a:cs typeface="Calibri" panose="020F0502020204030204" pitchFamily="34" charset="0"/>
              </a:rPr>
              <a:t> desses dois estados.</a:t>
            </a:r>
          </a:p>
          <a:p>
            <a:pPr algn="just">
              <a:lnSpc>
                <a:spcPct val="150000"/>
              </a:lnSpc>
            </a:pPr>
            <a:r>
              <a:rPr lang="pt-BR" sz="1800" dirty="0">
                <a:effectLst/>
                <a:latin typeface="Times New Roman" panose="02020603050405020304" pitchFamily="18" charset="0"/>
                <a:ea typeface="Times New Roman" panose="02020603050405020304" pitchFamily="18" charset="0"/>
              </a:rPr>
              <a:t>Quando falamos de "16 bits", "32 bits" ou até "64 bits", estamos nos referindo a </a:t>
            </a:r>
            <a:r>
              <a:rPr lang="pt-BR" sz="1800" b="1" dirty="0">
                <a:effectLst/>
                <a:latin typeface="Times New Roman" panose="02020603050405020304" pitchFamily="18" charset="0"/>
                <a:ea typeface="Times New Roman" panose="02020603050405020304" pitchFamily="18" charset="0"/>
              </a:rPr>
              <a:t>grupos de bits</a:t>
            </a:r>
            <a:r>
              <a:rPr lang="pt-BR" sz="1800" dirty="0">
                <a:effectLst/>
                <a:latin typeface="Times New Roman" panose="02020603050405020304" pitchFamily="18" charset="0"/>
                <a:ea typeface="Times New Roman" panose="02020603050405020304" pitchFamily="18" charset="0"/>
              </a:rPr>
              <a:t>, que formam uma estrutura maior chamada de </a:t>
            </a:r>
            <a:r>
              <a:rPr lang="pt-BR" sz="1800" b="1" dirty="0">
                <a:effectLst/>
                <a:latin typeface="Times New Roman" panose="02020603050405020304" pitchFamily="18" charset="0"/>
                <a:ea typeface="Times New Roman" panose="02020603050405020304" pitchFamily="18" charset="0"/>
              </a:rPr>
              <a:t>palavra</a:t>
            </a:r>
            <a:r>
              <a:rPr lang="pt-BR" sz="1800" dirty="0">
                <a:effectLst/>
                <a:latin typeface="Times New Roman" panose="02020603050405020304" pitchFamily="18" charset="0"/>
                <a:ea typeface="Times New Roman" panose="02020603050405020304" pitchFamily="18" charset="0"/>
              </a:rPr>
              <a:t> (ou </a:t>
            </a:r>
            <a:r>
              <a:rPr lang="pt-BR" sz="1800" b="1" dirty="0" err="1">
                <a:effectLst/>
                <a:latin typeface="Times New Roman" panose="02020603050405020304" pitchFamily="18" charset="0"/>
                <a:ea typeface="Times New Roman" panose="02020603050405020304" pitchFamily="18" charset="0"/>
              </a:rPr>
              <a:t>word</a:t>
            </a:r>
            <a:r>
              <a:rPr lang="pt-BR" sz="1800" dirty="0">
                <a:effectLst/>
                <a:latin typeface="Times New Roman" panose="02020603050405020304" pitchFamily="18" charset="0"/>
                <a:ea typeface="Times New Roman" panose="02020603050405020304" pitchFamily="18" charset="0"/>
              </a:rPr>
              <a:t>). Por exemplo:</a:t>
            </a: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1 bit</a:t>
            </a:r>
            <a:r>
              <a:rPr lang="pt-BR" sz="1800" dirty="0">
                <a:effectLst/>
                <a:latin typeface="Times New Roman" panose="02020603050405020304" pitchFamily="18" charset="0"/>
                <a:ea typeface="Calibri" panose="020F0502020204030204" pitchFamily="34" charset="0"/>
              </a:rPr>
              <a:t>: pode ser 0 ou 1.</a:t>
            </a:r>
            <a:endParaRPr lang="pt-BR" sz="18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8 bits</a:t>
            </a:r>
            <a:r>
              <a:rPr lang="pt-BR" sz="1800" dirty="0">
                <a:effectLst/>
                <a:latin typeface="Times New Roman" panose="02020603050405020304" pitchFamily="18" charset="0"/>
                <a:ea typeface="Calibri" panose="020F0502020204030204" pitchFamily="34" charset="0"/>
              </a:rPr>
              <a:t>: é um </a:t>
            </a:r>
            <a:r>
              <a:rPr lang="pt-BR" sz="1800" b="1" dirty="0">
                <a:effectLst/>
                <a:latin typeface="Times New Roman" panose="02020603050405020304" pitchFamily="18" charset="0"/>
                <a:ea typeface="Calibri" panose="020F0502020204030204" pitchFamily="34" charset="0"/>
              </a:rPr>
              <a:t>byte</a:t>
            </a:r>
            <a:r>
              <a:rPr lang="pt-BR" sz="1800" dirty="0">
                <a:effectLst/>
                <a:latin typeface="Times New Roman" panose="02020603050405020304" pitchFamily="18" charset="0"/>
                <a:ea typeface="Calibri" panose="020F0502020204030204" pitchFamily="34" charset="0"/>
              </a:rPr>
              <a:t>, que pode representar 256 combinações diferentes (de 00000000 a 11111111).</a:t>
            </a:r>
            <a:endParaRPr lang="pt-BR" sz="18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16 bits</a:t>
            </a:r>
            <a:r>
              <a:rPr lang="pt-BR" sz="1800" dirty="0">
                <a:effectLst/>
                <a:latin typeface="Times New Roman" panose="02020603050405020304" pitchFamily="18" charset="0"/>
                <a:ea typeface="Calibri" panose="020F0502020204030204" pitchFamily="34" charset="0"/>
              </a:rPr>
              <a:t>: pode representar 65.536 combinações diferentes (de 0000000000000000 a 1111111111111111).</a:t>
            </a:r>
            <a:endParaRPr lang="pt-BR" sz="18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32 bits</a:t>
            </a:r>
            <a:r>
              <a:rPr lang="pt-BR" sz="1800" dirty="0">
                <a:effectLst/>
                <a:latin typeface="Times New Roman" panose="02020603050405020304" pitchFamily="18" charset="0"/>
                <a:ea typeface="Calibri" panose="020F0502020204030204" pitchFamily="34" charset="0"/>
              </a:rPr>
              <a:t>: forma um grupo que pode representar mais de 4 bilhões de combinações diferentes.</a:t>
            </a:r>
            <a:endParaRPr lang="pt-BR" sz="1800" dirty="0">
              <a:effectLst/>
              <a:latin typeface="Calibri" panose="020F0502020204030204" pitchFamily="34" charset="0"/>
              <a:ea typeface="Calibri" panose="020F0502020204030204" pitchFamily="34" charset="0"/>
            </a:endParaRPr>
          </a:p>
          <a:p>
            <a:pPr algn="just">
              <a:lnSpc>
                <a:spcPct val="150000"/>
              </a:lnSpc>
            </a:pPr>
            <a:r>
              <a:rPr lang="pt-BR" sz="1800" dirty="0">
                <a:effectLst/>
                <a:latin typeface="Times New Roman" panose="02020603050405020304" pitchFamily="18" charset="0"/>
                <a:ea typeface="Times New Roman" panose="02020603050405020304" pitchFamily="18" charset="0"/>
              </a:rPr>
              <a:t>Esses grupos de bits são usados para armazenar e manipular dados de maneira mais complexa, como números inteiros, caracteres, cores, ou endereços de memória, dependendo do contexto em que são aplicados. Então, um bit isolado é apenas um 0 ou 1, mas, quando agrupados em blocos (como 16 ou 32 bits), eles formam sequências maiores que são usadas para representar mais informações.</a:t>
            </a:r>
          </a:p>
          <a:p>
            <a:endParaRPr lang="pt-BR" dirty="0"/>
          </a:p>
        </p:txBody>
      </p:sp>
      <p:sp>
        <p:nvSpPr>
          <p:cNvPr id="4" name="Espaço Reservado para Número de Slide 3">
            <a:extLst>
              <a:ext uri="{FF2B5EF4-FFF2-40B4-BE49-F238E27FC236}">
                <a16:creationId xmlns:a16="http://schemas.microsoft.com/office/drawing/2014/main" id="{AFB88806-DDB6-A34D-8B34-A83703452297}"/>
              </a:ext>
            </a:extLst>
          </p:cNvPr>
          <p:cNvSpPr>
            <a:spLocks noGrp="1"/>
          </p:cNvSpPr>
          <p:nvPr>
            <p:ph type="sldNum" sz="quarter" idx="12"/>
          </p:nvPr>
        </p:nvSpPr>
        <p:spPr/>
        <p:txBody>
          <a:bodyPr/>
          <a:lstStyle/>
          <a:p>
            <a:fld id="{5EFC517F-599F-A147-AEF0-A48492F2B519}" type="slidenum">
              <a:rPr lang="pt-BR" smtClean="0"/>
              <a:t>19</a:t>
            </a:fld>
            <a:endParaRPr lang="pt-BR"/>
          </a:p>
        </p:txBody>
      </p:sp>
    </p:spTree>
    <p:extLst>
      <p:ext uri="{BB962C8B-B14F-4D97-AF65-F5344CB8AC3E}">
        <p14:creationId xmlns:p14="http://schemas.microsoft.com/office/powerpoint/2010/main" val="360045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792-F1F5-0E46-B450-44C87C5BC1F6}"/>
              </a:ext>
            </a:extLst>
          </p:cNvPr>
          <p:cNvSpPr>
            <a:spLocks noGrp="1"/>
          </p:cNvSpPr>
          <p:nvPr>
            <p:ph type="title"/>
          </p:nvPr>
        </p:nvSpPr>
        <p:spPr/>
        <p:txBody>
          <a:bodyPr/>
          <a:lstStyle/>
          <a:p>
            <a:pPr algn="ct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SUMÁRIO DO LIVRO</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BD87671-DB88-6141-8FDF-55E1DEDBFC34}"/>
              </a:ext>
            </a:extLst>
          </p:cNvPr>
          <p:cNvSpPr>
            <a:spLocks noGrp="1"/>
          </p:cNvSpPr>
          <p:nvPr>
            <p:ph idx="1"/>
          </p:nvPr>
        </p:nvSpPr>
        <p:spPr/>
        <p:txBody>
          <a:bodyPr>
            <a:normAutofit lnSpcReduction="10000"/>
          </a:bodyPr>
          <a:lstStyle/>
          <a:p>
            <a:pPr algn="just">
              <a:lnSpc>
                <a:spcPct val="150000"/>
              </a:lnSpc>
              <a:spcBef>
                <a:spcPts val="600"/>
              </a:spcBef>
            </a:pPr>
            <a:r>
              <a:rPr lang="pt-BR" sz="1000" b="1" dirty="0">
                <a:effectLst/>
                <a:latin typeface="Times New Roman" panose="02020603050405020304" pitchFamily="18" charset="0"/>
                <a:ea typeface="MS Mincho" panose="02020609040205080304" pitchFamily="49" charset="-128"/>
                <a:cs typeface="Times New Roman" panose="02020603050405020304" pitchFamily="18" charset="0"/>
              </a:rPr>
              <a:t>CAPÍTULO 1.</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NO PRINCÍPIO…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CAPÍTULO 2. O VERDADEIRO CRIADOR DE TUDO ENTRA EM CENA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700" b="1" dirty="0">
                <a:solidFill>
                  <a:srgbClr val="FF0000"/>
                </a:solidFill>
                <a:effectLst/>
                <a:latin typeface="Times New Roman" panose="02020603050405020304" pitchFamily="18" charset="0"/>
                <a:ea typeface="Source Sans Pro" panose="020B0503030403020204" pitchFamily="34" charset="0"/>
                <a:cs typeface="Times New Roman" panose="02020603050405020304" pitchFamily="18" charset="0"/>
              </a:rPr>
              <a:t>CAPÍTULO 3. O CÉREBRO E A INFORMAÇÃO: UM </a:t>
            </a:r>
            <a:r>
              <a:rPr lang="pt-BR" sz="1700" b="1" i="1" dirty="0">
                <a:solidFill>
                  <a:srgbClr val="FF0000"/>
                </a:solidFill>
                <a:effectLst/>
                <a:latin typeface="Times New Roman" panose="02020603050405020304" pitchFamily="18" charset="0"/>
                <a:ea typeface="Source Sans Pro" panose="020B0503030403020204" pitchFamily="34" charset="0"/>
                <a:cs typeface="Times New Roman" panose="02020603050405020304" pitchFamily="18" charset="0"/>
              </a:rPr>
              <a:t>BIT</a:t>
            </a:r>
            <a:r>
              <a:rPr lang="pt-BR" sz="1700" b="1" dirty="0">
                <a:solidFill>
                  <a:srgbClr val="FF0000"/>
                </a:solidFill>
                <a:effectLst/>
                <a:latin typeface="Times New Roman" panose="02020603050405020304" pitchFamily="18" charset="0"/>
                <a:ea typeface="Source Sans Pro" panose="020B0503030403020204" pitchFamily="34" charset="0"/>
                <a:cs typeface="Times New Roman" panose="02020603050405020304" pitchFamily="18" charset="0"/>
              </a:rPr>
              <a:t> DE SHANNON, UM PUNHADO DE GÖDEL</a:t>
            </a:r>
            <a:endParaRPr lang="pt-BR"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INJETANDO DINÂMICA NO CÉREBRO: SOLENOIDES BIOLÓGICOS E PRINCÍPIOS FUNCIONAIS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5.</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TEORIA RELATIVÍSTICA DO CÉREBRO: COMO TUDO SE RESUME A UM MÍSERO PICOTESLA DE MAGNETISMO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6.</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POR QUE O VERDADEIRO CRIADOR NÃO É UMA MÁQUINA DE TURING?</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7.</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SINCRONIZANDO CÉREBROS PARA GERAR COMPORTAMENTOS SOCIAIS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8.</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CASO EM FAVOR DE UMA COSMOLOGIA CENTRADA NO CÉREBRO HUMANO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9.</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CONSTRUINDO UM UNIVERSO COM ESPAÇO, TEMPO E MATEMÁTICA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10.</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AS VERDADEIRAS ORIGENS DA DESCRIÇÃO MATEMÁTICA DO UNIVERSO;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11.</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ABSTRAÇÕES MENTAIS, VÍRUS INFORMACIONAIS E</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HIPERCONECTIVIDADE CRIAM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LETAIS, ESCOLAS DE PENSAMENTO E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ZEITGEIST</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12.</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O VÍCIO DIGITAL ESTÁ MUDANDO O NOSSO CÉREBRO</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SUICÍDIO OU IMORTALIDADE: A ESCOLHA DECISIVA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LONGA CAMINHADA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31D9797-788F-414C-B2B7-FACCC370FDAF}"/>
              </a:ext>
            </a:extLst>
          </p:cNvPr>
          <p:cNvSpPr>
            <a:spLocks noGrp="1"/>
          </p:cNvSpPr>
          <p:nvPr>
            <p:ph type="sldNum" sz="quarter" idx="12"/>
          </p:nvPr>
        </p:nvSpPr>
        <p:spPr/>
        <p:txBody>
          <a:bodyPr/>
          <a:lstStyle/>
          <a:p>
            <a:fld id="{86E381C6-3CE7-354A-88D5-C98944E9A1C1}" type="slidenum">
              <a:rPr lang="pt-BR" smtClean="0"/>
              <a:t>2</a:t>
            </a:fld>
            <a:endParaRPr lang="pt-BR"/>
          </a:p>
        </p:txBody>
      </p:sp>
    </p:spTree>
    <p:extLst>
      <p:ext uri="{BB962C8B-B14F-4D97-AF65-F5344CB8AC3E}">
        <p14:creationId xmlns:p14="http://schemas.microsoft.com/office/powerpoint/2010/main" val="233562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8675F-4A2C-AF41-AD7E-9037CE006CFB}"/>
              </a:ext>
            </a:extLst>
          </p:cNvPr>
          <p:cNvSpPr>
            <a:spLocks noGrp="1"/>
          </p:cNvSpPr>
          <p:nvPr>
            <p:ph type="title"/>
          </p:nvPr>
        </p:nvSpPr>
        <p:spPr/>
        <p:txBody>
          <a:bodyPr>
            <a:noAutofit/>
          </a:bodyPr>
          <a:lstStyle/>
          <a:p>
            <a:r>
              <a:rPr lang="pt-BR" sz="1800" b="1" dirty="0">
                <a:effectLst/>
                <a:latin typeface="Times New Roman" panose="02020603050405020304" pitchFamily="18" charset="0"/>
                <a:ea typeface="Times New Roman" panose="02020603050405020304" pitchFamily="18" charset="0"/>
              </a:rPr>
              <a:t>ARQUITETURA DOS COMPUTADORES PARA PROCESSAR DADOS</a:t>
            </a:r>
            <a:br>
              <a:rPr lang="pt-BR" sz="1800" b="1" dirty="0">
                <a:effectLst/>
                <a:latin typeface="Times New Roman" panose="02020603050405020304" pitchFamily="18" charset="0"/>
                <a:ea typeface="Times New Roman" panose="02020603050405020304" pitchFamily="18" charset="0"/>
              </a:rPr>
            </a:br>
            <a:br>
              <a:rPr lang="pt-BR" sz="1800" b="1" dirty="0">
                <a:effectLst/>
                <a:latin typeface="Times New Roman" panose="02020603050405020304" pitchFamily="18" charset="0"/>
                <a:ea typeface="Times New Roman" panose="02020603050405020304" pitchFamily="18" charset="0"/>
              </a:rPr>
            </a:br>
            <a:r>
              <a:rPr lang="pt-BR" sz="1800" dirty="0">
                <a:effectLst/>
                <a:latin typeface="Times New Roman" panose="02020603050405020304" pitchFamily="18" charset="0"/>
                <a:ea typeface="Times New Roman" panose="02020603050405020304" pitchFamily="18" charset="0"/>
              </a:rPr>
              <a:t>Quando falamos em </a:t>
            </a:r>
            <a:r>
              <a:rPr lang="pt-BR" sz="1800" b="1" dirty="0">
                <a:effectLst/>
                <a:latin typeface="Times New Roman" panose="02020603050405020304" pitchFamily="18" charset="0"/>
                <a:ea typeface="Times New Roman" panose="02020603050405020304" pitchFamily="18" charset="0"/>
              </a:rPr>
              <a:t>16 bits</a:t>
            </a:r>
            <a:r>
              <a:rPr lang="pt-BR" sz="1800" dirty="0">
                <a:effectLst/>
                <a:latin typeface="Times New Roman" panose="02020603050405020304" pitchFamily="18" charset="0"/>
                <a:ea typeface="Times New Roman" panose="02020603050405020304" pitchFamily="18" charset="0"/>
              </a:rPr>
              <a:t>, </a:t>
            </a:r>
            <a:r>
              <a:rPr lang="pt-BR" sz="1800" b="1" dirty="0">
                <a:effectLst/>
                <a:latin typeface="Times New Roman" panose="02020603050405020304" pitchFamily="18" charset="0"/>
                <a:ea typeface="Times New Roman" panose="02020603050405020304" pitchFamily="18" charset="0"/>
              </a:rPr>
              <a:t>32 bits</a:t>
            </a:r>
            <a:r>
              <a:rPr lang="pt-BR" sz="1800" dirty="0">
                <a:effectLst/>
                <a:latin typeface="Times New Roman" panose="02020603050405020304" pitchFamily="18" charset="0"/>
                <a:ea typeface="Times New Roman" panose="02020603050405020304" pitchFamily="18" charset="0"/>
              </a:rPr>
              <a:t> ou </a:t>
            </a:r>
            <a:r>
              <a:rPr lang="pt-BR" sz="1800" b="1" dirty="0">
                <a:effectLst/>
                <a:latin typeface="Times New Roman" panose="02020603050405020304" pitchFamily="18" charset="0"/>
                <a:ea typeface="Times New Roman" panose="02020603050405020304" pitchFamily="18" charset="0"/>
              </a:rPr>
              <a:t>64 bits</a:t>
            </a:r>
            <a:r>
              <a:rPr lang="pt-BR" sz="1800" dirty="0">
                <a:effectLst/>
                <a:latin typeface="Times New Roman" panose="02020603050405020304" pitchFamily="18" charset="0"/>
                <a:ea typeface="Times New Roman" panose="02020603050405020304" pitchFamily="18" charset="0"/>
              </a:rPr>
              <a:t> em relação a computadores, estamos nos referindo à </a:t>
            </a:r>
            <a:r>
              <a:rPr lang="pt-BR" sz="1800" b="1" dirty="0">
                <a:effectLst/>
                <a:latin typeface="Times New Roman" panose="02020603050405020304" pitchFamily="18" charset="0"/>
                <a:ea typeface="Times New Roman" panose="02020603050405020304" pitchFamily="18" charset="0"/>
              </a:rPr>
              <a:t>arquitetura do processador</a:t>
            </a:r>
            <a:r>
              <a:rPr lang="pt-BR" sz="1800" dirty="0">
                <a:effectLst/>
                <a:latin typeface="Times New Roman" panose="02020603050405020304" pitchFamily="18" charset="0"/>
                <a:ea typeface="Times New Roman" panose="02020603050405020304" pitchFamily="18" charset="0"/>
              </a:rPr>
              <a:t>, à </a:t>
            </a:r>
            <a:r>
              <a:rPr lang="pt-BR" sz="1800" b="1" dirty="0">
                <a:effectLst/>
                <a:latin typeface="Times New Roman" panose="02020603050405020304" pitchFamily="18" charset="0"/>
                <a:ea typeface="Times New Roman" panose="02020603050405020304" pitchFamily="18" charset="0"/>
              </a:rPr>
              <a:t>quantidade de dados</a:t>
            </a:r>
            <a:r>
              <a:rPr lang="pt-BR" sz="1800" dirty="0">
                <a:effectLst/>
                <a:latin typeface="Times New Roman" panose="02020603050405020304" pitchFamily="18" charset="0"/>
                <a:ea typeface="Times New Roman" panose="02020603050405020304" pitchFamily="18" charset="0"/>
              </a:rPr>
              <a:t> que ele pode processar simultaneamente ou ao tamanho dos </a:t>
            </a:r>
            <a:r>
              <a:rPr lang="pt-BR" sz="1800" b="1" dirty="0">
                <a:effectLst/>
                <a:latin typeface="Times New Roman" panose="02020603050405020304" pitchFamily="18" charset="0"/>
                <a:ea typeface="Times New Roman" panose="02020603050405020304" pitchFamily="18" charset="0"/>
              </a:rPr>
              <a:t>endereços de memória</a:t>
            </a:r>
            <a:r>
              <a:rPr lang="pt-BR" sz="1800" dirty="0">
                <a:effectLst/>
                <a:latin typeface="Times New Roman" panose="02020603050405020304" pitchFamily="18" charset="0"/>
                <a:ea typeface="Times New Roman" panose="02020603050405020304" pitchFamily="18" charset="0"/>
              </a:rPr>
              <a:t> que ele pode usar. Isso se relaciona diretamente com o poder e a capacidade do sistema. </a:t>
            </a:r>
            <a:endParaRPr lang="pt-BR" sz="1800" dirty="0"/>
          </a:p>
        </p:txBody>
      </p:sp>
      <p:sp>
        <p:nvSpPr>
          <p:cNvPr id="3" name="Espaço Reservado para Conteúdo 2">
            <a:extLst>
              <a:ext uri="{FF2B5EF4-FFF2-40B4-BE49-F238E27FC236}">
                <a16:creationId xmlns:a16="http://schemas.microsoft.com/office/drawing/2014/main" id="{4EEB53F7-2E73-A740-B2F8-DA2D0F815B00}"/>
              </a:ext>
            </a:extLst>
          </p:cNvPr>
          <p:cNvSpPr>
            <a:spLocks noGrp="1"/>
          </p:cNvSpPr>
          <p:nvPr>
            <p:ph idx="1"/>
          </p:nvPr>
        </p:nvSpPr>
        <p:spPr/>
        <p:txBody>
          <a:bodyPr>
            <a:noAutofit/>
          </a:bodyPr>
          <a:lstStyle/>
          <a:p>
            <a:pPr marL="0" indent="0" algn="just">
              <a:lnSpc>
                <a:spcPct val="150000"/>
              </a:lnSpc>
              <a:buNone/>
            </a:pPr>
            <a:r>
              <a:rPr lang="pt-BR" sz="1500" dirty="0">
                <a:effectLst/>
                <a:latin typeface="Times New Roman" panose="02020603050405020304" pitchFamily="18" charset="0"/>
                <a:ea typeface="Times New Roman" panose="02020603050405020304" pitchFamily="18" charset="0"/>
              </a:rPr>
              <a:t>Vamos ver o que isso significa em cada caso:</a:t>
            </a:r>
          </a:p>
          <a:p>
            <a:pPr marL="0" indent="0" algn="just">
              <a:lnSpc>
                <a:spcPct val="150000"/>
              </a:lnSpc>
              <a:buNone/>
            </a:pPr>
            <a:r>
              <a:rPr lang="pt-BR" sz="1500" b="1" dirty="0">
                <a:effectLst/>
                <a:latin typeface="Times New Roman" panose="02020603050405020304" pitchFamily="18" charset="0"/>
                <a:ea typeface="Times New Roman" panose="02020603050405020304" pitchFamily="18" charset="0"/>
              </a:rPr>
              <a:t>1. Tamanho da Palavra (Word </a:t>
            </a:r>
            <a:r>
              <a:rPr lang="pt-BR" sz="1500" b="1" dirty="0" err="1">
                <a:effectLst/>
                <a:latin typeface="Times New Roman" panose="02020603050405020304" pitchFamily="18" charset="0"/>
                <a:ea typeface="Times New Roman" panose="02020603050405020304" pitchFamily="18" charset="0"/>
              </a:rPr>
              <a:t>Size</a:t>
            </a:r>
            <a:r>
              <a:rPr lang="pt-BR" sz="1500" b="1" dirty="0">
                <a:effectLst/>
                <a:latin typeface="Times New Roman" panose="02020603050405020304" pitchFamily="18" charset="0"/>
                <a:ea typeface="Times New Roman" panose="02020603050405020304" pitchFamily="18" charset="0"/>
              </a:rPr>
              <a:t>):</a:t>
            </a:r>
          </a:p>
          <a:p>
            <a:pPr lvl="1" algn="just">
              <a:lnSpc>
                <a:spcPct val="150000"/>
              </a:lnSpc>
              <a:spcAft>
                <a:spcPts val="210"/>
              </a:spcAft>
              <a:buSzPts val="1000"/>
              <a:tabLst>
                <a:tab pos="457200" algn="l"/>
              </a:tabLst>
            </a:pPr>
            <a:r>
              <a:rPr lang="pt-BR" sz="1500" dirty="0">
                <a:effectLst/>
                <a:latin typeface="Times New Roman" panose="02020603050405020304" pitchFamily="18" charset="0"/>
                <a:ea typeface="Calibri" panose="020F0502020204030204" pitchFamily="34" charset="0"/>
              </a:rPr>
              <a:t>A palavra é a quantidade de bits que o processador pode manipular ou processar de uma vez só. Se um processador é de </a:t>
            </a:r>
            <a:r>
              <a:rPr lang="pt-BR" sz="1500" b="1" dirty="0">
                <a:effectLst/>
                <a:latin typeface="Times New Roman" panose="02020603050405020304" pitchFamily="18" charset="0"/>
                <a:ea typeface="Calibri" panose="020F0502020204030204" pitchFamily="34" charset="0"/>
              </a:rPr>
              <a:t>32 bits</a:t>
            </a:r>
            <a:r>
              <a:rPr lang="pt-BR" sz="1500" dirty="0">
                <a:effectLst/>
                <a:latin typeface="Times New Roman" panose="02020603050405020304" pitchFamily="18" charset="0"/>
                <a:ea typeface="Calibri" panose="020F0502020204030204" pitchFamily="34" charset="0"/>
              </a:rPr>
              <a:t>, isso significa que ele pode trabalhar com </a:t>
            </a:r>
            <a:r>
              <a:rPr lang="pt-BR" sz="1500" b="1" dirty="0">
                <a:effectLst/>
                <a:latin typeface="Times New Roman" panose="02020603050405020304" pitchFamily="18" charset="0"/>
                <a:ea typeface="Calibri" panose="020F0502020204030204" pitchFamily="34" charset="0"/>
              </a:rPr>
              <a:t>32 bits de dados</a:t>
            </a:r>
            <a:r>
              <a:rPr lang="pt-BR" sz="1500" dirty="0">
                <a:effectLst/>
                <a:latin typeface="Times New Roman" panose="02020603050405020304" pitchFamily="18" charset="0"/>
                <a:ea typeface="Calibri" panose="020F0502020204030204" pitchFamily="34" charset="0"/>
              </a:rPr>
              <a:t> (ou 4 bytes) de cada vez em uma operação. Um processador de </a:t>
            </a:r>
            <a:r>
              <a:rPr lang="pt-BR" sz="1500" b="1" dirty="0">
                <a:effectLst/>
                <a:latin typeface="Times New Roman" panose="02020603050405020304" pitchFamily="18" charset="0"/>
                <a:ea typeface="Calibri" panose="020F0502020204030204" pitchFamily="34" charset="0"/>
              </a:rPr>
              <a:t>64 bits</a:t>
            </a:r>
            <a:r>
              <a:rPr lang="pt-BR" sz="1500" dirty="0">
                <a:effectLst/>
                <a:latin typeface="Times New Roman" panose="02020603050405020304" pitchFamily="18" charset="0"/>
                <a:ea typeface="Calibri" panose="020F0502020204030204" pitchFamily="34" charset="0"/>
              </a:rPr>
              <a:t> consegue lidar com </a:t>
            </a:r>
            <a:r>
              <a:rPr lang="pt-BR" sz="1500" b="1" dirty="0">
                <a:effectLst/>
                <a:latin typeface="Times New Roman" panose="02020603050405020304" pitchFamily="18" charset="0"/>
                <a:ea typeface="Calibri" panose="020F0502020204030204" pitchFamily="34" charset="0"/>
              </a:rPr>
              <a:t>64 bits de dados</a:t>
            </a:r>
            <a:r>
              <a:rPr lang="pt-BR" sz="1500" dirty="0">
                <a:effectLst/>
                <a:latin typeface="Times New Roman" panose="02020603050405020304" pitchFamily="18" charset="0"/>
                <a:ea typeface="Calibri" panose="020F0502020204030204" pitchFamily="34" charset="0"/>
              </a:rPr>
              <a:t> (ou 8 bytes) em uma única operação.</a:t>
            </a:r>
            <a:endParaRPr lang="pt-BR" sz="1500" dirty="0">
              <a:effectLst/>
              <a:latin typeface="Calibri" panose="020F0502020204030204" pitchFamily="34" charset="0"/>
              <a:ea typeface="Calibri" panose="020F0502020204030204" pitchFamily="34" charset="0"/>
            </a:endParaRPr>
          </a:p>
          <a:p>
            <a:pPr marL="0" indent="0" algn="just">
              <a:lnSpc>
                <a:spcPct val="150000"/>
              </a:lnSpc>
              <a:buNone/>
            </a:pPr>
            <a:r>
              <a:rPr lang="pt-BR" sz="1500" b="1" dirty="0">
                <a:effectLst/>
                <a:latin typeface="Times New Roman" panose="02020603050405020304" pitchFamily="18" charset="0"/>
                <a:ea typeface="Times New Roman" panose="02020603050405020304" pitchFamily="18" charset="0"/>
              </a:rPr>
              <a:t>2. Capacidade de Endereçamento de Memória:</a:t>
            </a:r>
          </a:p>
          <a:p>
            <a:pPr lvl="1" algn="just">
              <a:lnSpc>
                <a:spcPct val="150000"/>
              </a:lnSpc>
              <a:spcAft>
                <a:spcPts val="210"/>
              </a:spcAft>
              <a:buSzPts val="1000"/>
              <a:tabLst>
                <a:tab pos="457200" algn="l"/>
              </a:tabLst>
            </a:pPr>
            <a:r>
              <a:rPr lang="pt-BR" sz="1500" dirty="0">
                <a:effectLst/>
                <a:latin typeface="Times New Roman" panose="02020603050405020304" pitchFamily="18" charset="0"/>
                <a:ea typeface="Calibri" panose="020F0502020204030204" pitchFamily="34" charset="0"/>
              </a:rPr>
              <a:t>Outra característica importante é a capacidade de endereçamento de memória. Em um sistema </a:t>
            </a:r>
            <a:r>
              <a:rPr lang="pt-BR" sz="1500" b="1" dirty="0">
                <a:effectLst/>
                <a:latin typeface="Times New Roman" panose="02020603050405020304" pitchFamily="18" charset="0"/>
                <a:ea typeface="Calibri" panose="020F0502020204030204" pitchFamily="34" charset="0"/>
              </a:rPr>
              <a:t>32 bits</a:t>
            </a:r>
            <a:r>
              <a:rPr lang="pt-BR" sz="1500" dirty="0">
                <a:effectLst/>
                <a:latin typeface="Times New Roman" panose="02020603050405020304" pitchFamily="18" charset="0"/>
                <a:ea typeface="Calibri" panose="020F0502020204030204" pitchFamily="34" charset="0"/>
              </a:rPr>
              <a:t>, o processador pode endereçar até 232232 endereços de memória, o que equivale a um máximo de </a:t>
            </a:r>
            <a:r>
              <a:rPr lang="pt-BR" sz="1500" b="1" dirty="0">
                <a:effectLst/>
                <a:latin typeface="Times New Roman" panose="02020603050405020304" pitchFamily="18" charset="0"/>
                <a:ea typeface="Calibri" panose="020F0502020204030204" pitchFamily="34" charset="0"/>
              </a:rPr>
              <a:t>4 GB de memória RAM</a:t>
            </a:r>
            <a:r>
              <a:rPr lang="pt-BR" sz="1500" dirty="0">
                <a:effectLst/>
                <a:latin typeface="Times New Roman" panose="02020603050405020304" pitchFamily="18" charset="0"/>
                <a:ea typeface="Calibri" panose="020F0502020204030204" pitchFamily="34" charset="0"/>
              </a:rPr>
              <a:t>. Já em um sistema </a:t>
            </a:r>
            <a:r>
              <a:rPr lang="pt-BR" sz="1500" b="1" dirty="0">
                <a:effectLst/>
                <a:latin typeface="Times New Roman" panose="02020603050405020304" pitchFamily="18" charset="0"/>
                <a:ea typeface="Calibri" panose="020F0502020204030204" pitchFamily="34" charset="0"/>
              </a:rPr>
              <a:t>64 bits</a:t>
            </a:r>
            <a:r>
              <a:rPr lang="pt-BR" sz="1500" dirty="0">
                <a:effectLst/>
                <a:latin typeface="Times New Roman" panose="02020603050405020304" pitchFamily="18" charset="0"/>
                <a:ea typeface="Calibri" panose="020F0502020204030204" pitchFamily="34" charset="0"/>
              </a:rPr>
              <a:t>, o processador pode endereçar até 264264 endereços, que é uma quantidade muito maior (teoricamente até </a:t>
            </a:r>
            <a:r>
              <a:rPr lang="pt-BR" sz="1500" b="1" dirty="0">
                <a:effectLst/>
                <a:latin typeface="Times New Roman" panose="02020603050405020304" pitchFamily="18" charset="0"/>
                <a:ea typeface="Calibri" panose="020F0502020204030204" pitchFamily="34" charset="0"/>
              </a:rPr>
              <a:t>16 </a:t>
            </a:r>
            <a:r>
              <a:rPr lang="pt-BR" sz="1500" b="1" dirty="0" err="1">
                <a:effectLst/>
                <a:latin typeface="Times New Roman" panose="02020603050405020304" pitchFamily="18" charset="0"/>
                <a:ea typeface="Calibri" panose="020F0502020204030204" pitchFamily="34" charset="0"/>
              </a:rPr>
              <a:t>exabytes</a:t>
            </a:r>
            <a:r>
              <a:rPr lang="pt-BR" sz="1500" dirty="0">
                <a:effectLst/>
                <a:latin typeface="Times New Roman" panose="02020603050405020304" pitchFamily="18" charset="0"/>
                <a:ea typeface="Calibri" panose="020F0502020204030204" pitchFamily="34" charset="0"/>
              </a:rPr>
              <a:t>), embora na prática isso seja limitado pelo hardware e software disponível.</a:t>
            </a:r>
          </a:p>
        </p:txBody>
      </p:sp>
      <p:sp>
        <p:nvSpPr>
          <p:cNvPr id="4" name="Espaço Reservado para Número de Slide 3">
            <a:extLst>
              <a:ext uri="{FF2B5EF4-FFF2-40B4-BE49-F238E27FC236}">
                <a16:creationId xmlns:a16="http://schemas.microsoft.com/office/drawing/2014/main" id="{1240E37B-F98C-0C44-B85C-7B8F3A1C8BD1}"/>
              </a:ext>
            </a:extLst>
          </p:cNvPr>
          <p:cNvSpPr>
            <a:spLocks noGrp="1"/>
          </p:cNvSpPr>
          <p:nvPr>
            <p:ph type="sldNum" sz="quarter" idx="12"/>
          </p:nvPr>
        </p:nvSpPr>
        <p:spPr/>
        <p:txBody>
          <a:bodyPr/>
          <a:lstStyle/>
          <a:p>
            <a:fld id="{5EFC517F-599F-A147-AEF0-A48492F2B519}" type="slidenum">
              <a:rPr lang="pt-BR" smtClean="0"/>
              <a:t>20</a:t>
            </a:fld>
            <a:endParaRPr lang="pt-BR"/>
          </a:p>
        </p:txBody>
      </p:sp>
    </p:spTree>
    <p:extLst>
      <p:ext uri="{BB962C8B-B14F-4D97-AF65-F5344CB8AC3E}">
        <p14:creationId xmlns:p14="http://schemas.microsoft.com/office/powerpoint/2010/main" val="217446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50BC0-58AD-6545-B86A-706762160B7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C63CA1A-A53E-6C42-BBA4-5DC6E29DA1F4}"/>
              </a:ext>
            </a:extLst>
          </p:cNvPr>
          <p:cNvSpPr>
            <a:spLocks noGrp="1"/>
          </p:cNvSpPr>
          <p:nvPr>
            <p:ph idx="1"/>
          </p:nvPr>
        </p:nvSpPr>
        <p:spPr/>
        <p:txBody>
          <a:bodyPr>
            <a:normAutofit/>
          </a:bodyPr>
          <a:lstStyle/>
          <a:p>
            <a:pPr marL="0" indent="0" algn="just">
              <a:lnSpc>
                <a:spcPct val="150000"/>
              </a:lnSpc>
              <a:buNone/>
            </a:pPr>
            <a: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t>3. Compatibilidade de Software:</a:t>
            </a:r>
          </a:p>
          <a:p>
            <a:pPr marL="342900" lvl="0" indent="-342900" algn="just">
              <a:lnSpc>
                <a:spcPct val="150000"/>
              </a:lnSpc>
              <a:spcAft>
                <a:spcPts val="210"/>
              </a:spcAft>
              <a:buSzPts val="1000"/>
              <a:buFont typeface="Symbol" pitchFamily="2" charset="2"/>
              <a:buChar char=""/>
              <a:tabLst>
                <a:tab pos="457200" algn="l"/>
              </a:tabLst>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O termo também se refere ao tipo de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software</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que o processador suporta. Sistemas operacionais e aplicativos podem ser projetados para processadores de 16, 32 ou 64 bits. Por exemplo:</a:t>
            </a:r>
          </a:p>
          <a:p>
            <a:pPr marL="742950" lvl="1" indent="-285750" algn="just">
              <a:lnSpc>
                <a:spcPct val="150000"/>
              </a:lnSpc>
              <a:spcAft>
                <a:spcPts val="210"/>
              </a:spcAft>
              <a:buSzPts val="1000"/>
              <a:buFont typeface="Courier New" panose="02070309020205020404" pitchFamily="49" charset="0"/>
              <a:buChar char="o"/>
              <a:tabLst>
                <a:tab pos="914400" algn="l"/>
              </a:tabLst>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Um sistema operacional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32 bits</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só pode usar no máximo 4 GB de RAM e só pode rodar aplicativos desenhados para essa arquitetura.</a:t>
            </a:r>
          </a:p>
          <a:p>
            <a:pPr marL="742950" lvl="1" indent="-285750" algn="just">
              <a:lnSpc>
                <a:spcPct val="150000"/>
              </a:lnSpc>
              <a:spcAft>
                <a:spcPts val="210"/>
              </a:spcAft>
              <a:buSzPts val="1000"/>
              <a:buFont typeface="Courier New" panose="02070309020205020404" pitchFamily="49" charset="0"/>
              <a:buChar char="o"/>
              <a:tabLst>
                <a:tab pos="914400" algn="l"/>
              </a:tabLst>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Um sistema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64 bits</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pode usar muito mais memória e também é compatível com aplicativos 64 bits (que são mais eficientes e rápidos). Além disso, ele também pode rodar aplicativos 32 bits, mas não aplicativos 16 bits.</a:t>
            </a:r>
          </a:p>
        </p:txBody>
      </p:sp>
      <p:sp>
        <p:nvSpPr>
          <p:cNvPr id="4" name="Espaço Reservado para Número de Slide 3">
            <a:extLst>
              <a:ext uri="{FF2B5EF4-FFF2-40B4-BE49-F238E27FC236}">
                <a16:creationId xmlns:a16="http://schemas.microsoft.com/office/drawing/2014/main" id="{EBD6F859-1088-8244-ACB4-892E91591E88}"/>
              </a:ext>
            </a:extLst>
          </p:cNvPr>
          <p:cNvSpPr>
            <a:spLocks noGrp="1"/>
          </p:cNvSpPr>
          <p:nvPr>
            <p:ph type="sldNum" sz="quarter" idx="12"/>
          </p:nvPr>
        </p:nvSpPr>
        <p:spPr/>
        <p:txBody>
          <a:bodyPr/>
          <a:lstStyle/>
          <a:p>
            <a:fld id="{5EFC517F-599F-A147-AEF0-A48492F2B519}" type="slidenum">
              <a:rPr lang="pt-BR" smtClean="0"/>
              <a:t>21</a:t>
            </a:fld>
            <a:endParaRPr lang="pt-BR"/>
          </a:p>
        </p:txBody>
      </p:sp>
    </p:spTree>
    <p:extLst>
      <p:ext uri="{BB962C8B-B14F-4D97-AF65-F5344CB8AC3E}">
        <p14:creationId xmlns:p14="http://schemas.microsoft.com/office/powerpoint/2010/main" val="53920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50BC0-58AD-6545-B86A-706762160B76}"/>
              </a:ext>
            </a:extLst>
          </p:cNvPr>
          <p:cNvSpPr>
            <a:spLocks noGrp="1"/>
          </p:cNvSpPr>
          <p:nvPr>
            <p:ph type="title"/>
          </p:nvPr>
        </p:nvSpPr>
        <p:spPr/>
        <p:txBody>
          <a:bodyPr/>
          <a:lstStyle/>
          <a:p>
            <a:r>
              <a:rPr lang="pt-BR" sz="4400" b="1" dirty="0">
                <a:effectLst/>
                <a:latin typeface="Times New Roman" panose="02020603050405020304" pitchFamily="18" charset="0"/>
                <a:ea typeface="Times New Roman" panose="02020603050405020304" pitchFamily="18" charset="0"/>
              </a:rPr>
              <a:t>Resumindo:</a:t>
            </a:r>
            <a:endParaRPr lang="pt-BR" dirty="0"/>
          </a:p>
        </p:txBody>
      </p:sp>
      <p:sp>
        <p:nvSpPr>
          <p:cNvPr id="3" name="Espaço Reservado para Conteúdo 2">
            <a:extLst>
              <a:ext uri="{FF2B5EF4-FFF2-40B4-BE49-F238E27FC236}">
                <a16:creationId xmlns:a16="http://schemas.microsoft.com/office/drawing/2014/main" id="{AC63CA1A-A53E-6C42-BBA4-5DC6E29DA1F4}"/>
              </a:ext>
            </a:extLst>
          </p:cNvPr>
          <p:cNvSpPr>
            <a:spLocks noGrp="1"/>
          </p:cNvSpPr>
          <p:nvPr>
            <p:ph idx="1"/>
          </p:nvPr>
        </p:nvSpPr>
        <p:spPr/>
        <p:txBody>
          <a:bodyPr>
            <a:noAutofit/>
          </a:bodyPr>
          <a:lstStyle/>
          <a:p>
            <a:pPr marL="342900" lvl="0" indent="-342900" algn="just">
              <a:lnSpc>
                <a:spcPct val="150000"/>
              </a:lnSpc>
              <a:spcAft>
                <a:spcPts val="210"/>
              </a:spcAft>
              <a:buSzPts val="1000"/>
              <a:buFont typeface="Symbol" pitchFamily="2" charset="2"/>
              <a:buChar char=""/>
              <a:tabLst>
                <a:tab pos="457200" algn="l"/>
              </a:tabLst>
            </a:pPr>
            <a:r>
              <a:rPr lang="pt-BR" sz="1700" b="1" dirty="0">
                <a:effectLst/>
                <a:latin typeface="Calibri" panose="020F0502020204030204" pitchFamily="34" charset="0"/>
                <a:ea typeface="Calibri" panose="020F0502020204030204" pitchFamily="34" charset="0"/>
              </a:rPr>
              <a:t>16 bits</a:t>
            </a:r>
            <a:r>
              <a:rPr lang="pt-BR" sz="1700" dirty="0">
                <a:effectLst/>
                <a:latin typeface="Times New Roman" panose="02020603050405020304" pitchFamily="18" charset="0"/>
                <a:ea typeface="Calibri" panose="020F0502020204030204" pitchFamily="34" charset="0"/>
              </a:rPr>
              <a:t>: Era comum em processadores mais antigos (como nos primeiros computadores pessoais dos anos 80), limitados a 65.536 combinações para operações e endereçamento de memória.</a:t>
            </a:r>
            <a:endParaRPr lang="pt-BR" sz="17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700" b="1" dirty="0">
                <a:effectLst/>
                <a:latin typeface="Calibri" panose="020F0502020204030204" pitchFamily="34" charset="0"/>
                <a:ea typeface="Calibri" panose="020F0502020204030204" pitchFamily="34" charset="0"/>
              </a:rPr>
              <a:t>32 bits</a:t>
            </a:r>
            <a:r>
              <a:rPr lang="pt-BR" sz="1700" dirty="0">
                <a:effectLst/>
                <a:latin typeface="Times New Roman" panose="02020603050405020304" pitchFamily="18" charset="0"/>
                <a:ea typeface="Calibri" panose="020F0502020204030204" pitchFamily="34" charset="0"/>
              </a:rPr>
              <a:t>: Mais comum nos anos 90 e 2000, permitindo até 4 GB de RAM e processando palavras de 32 bits de cada vez.</a:t>
            </a:r>
            <a:endParaRPr lang="pt-BR" sz="17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700" b="1" dirty="0">
                <a:effectLst/>
                <a:latin typeface="Calibri" panose="020F0502020204030204" pitchFamily="34" charset="0"/>
                <a:ea typeface="Calibri" panose="020F0502020204030204" pitchFamily="34" charset="0"/>
              </a:rPr>
              <a:t>64 bits</a:t>
            </a:r>
            <a:r>
              <a:rPr lang="pt-BR" sz="1700" dirty="0">
                <a:effectLst/>
                <a:latin typeface="Times New Roman" panose="02020603050405020304" pitchFamily="18" charset="0"/>
                <a:ea typeface="Calibri" panose="020F0502020204030204" pitchFamily="34" charset="0"/>
              </a:rPr>
              <a:t>: A arquitetura atual mais comum, suportando uma quantidade de memória muito maior e mais eficiente para computação moderna.</a:t>
            </a:r>
            <a:endParaRPr lang="pt-BR" sz="1700" dirty="0">
              <a:effectLst/>
              <a:latin typeface="Calibri" panose="020F0502020204030204" pitchFamily="34" charset="0"/>
              <a:ea typeface="Calibri" panose="020F0502020204030204" pitchFamily="34" charset="0"/>
            </a:endParaRPr>
          </a:p>
          <a:p>
            <a:pPr algn="just">
              <a:lnSpc>
                <a:spcPct val="150000"/>
              </a:lnSpc>
            </a:pPr>
            <a:r>
              <a:rPr lang="pt-BR" sz="1700" dirty="0">
                <a:effectLst/>
                <a:latin typeface="Times New Roman" panose="02020603050405020304" pitchFamily="18" charset="0"/>
                <a:ea typeface="Times New Roman" panose="02020603050405020304" pitchFamily="18" charset="0"/>
              </a:rPr>
              <a:t>Esses números, portanto, descrevem a capacidade do processador de lidar com quantidades maiores de dados e acessar mais memória, influenciando diretamente a performance e a complexidade dos sistemas que podem ser executados</a:t>
            </a:r>
            <a:endParaRPr lang="pt-BR" sz="1700" dirty="0"/>
          </a:p>
        </p:txBody>
      </p:sp>
      <p:sp>
        <p:nvSpPr>
          <p:cNvPr id="4" name="Espaço Reservado para Número de Slide 3">
            <a:extLst>
              <a:ext uri="{FF2B5EF4-FFF2-40B4-BE49-F238E27FC236}">
                <a16:creationId xmlns:a16="http://schemas.microsoft.com/office/drawing/2014/main" id="{825F26C1-7CA6-2641-A74E-2953226E4AA9}"/>
              </a:ext>
            </a:extLst>
          </p:cNvPr>
          <p:cNvSpPr>
            <a:spLocks noGrp="1"/>
          </p:cNvSpPr>
          <p:nvPr>
            <p:ph type="sldNum" sz="quarter" idx="12"/>
          </p:nvPr>
        </p:nvSpPr>
        <p:spPr/>
        <p:txBody>
          <a:bodyPr/>
          <a:lstStyle/>
          <a:p>
            <a:fld id="{5EFC517F-599F-A147-AEF0-A48492F2B519}" type="slidenum">
              <a:rPr lang="pt-BR" smtClean="0"/>
              <a:t>22</a:t>
            </a:fld>
            <a:endParaRPr lang="pt-BR"/>
          </a:p>
        </p:txBody>
      </p:sp>
    </p:spTree>
    <p:extLst>
      <p:ext uri="{BB962C8B-B14F-4D97-AF65-F5344CB8AC3E}">
        <p14:creationId xmlns:p14="http://schemas.microsoft.com/office/powerpoint/2010/main" val="105382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5959A-2530-CF46-A550-388E4027A400}"/>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9E19B4FC-F3C0-BC48-BAE0-CA3F7C996A53}"/>
              </a:ext>
            </a:extLst>
          </p:cNvPr>
          <p:cNvSpPr>
            <a:spLocks noGrp="1"/>
          </p:cNvSpPr>
          <p:nvPr>
            <p:ph idx="1"/>
          </p:nvPr>
        </p:nvSpPr>
        <p:spPr/>
        <p:txBody>
          <a:bodyPr>
            <a:normAutofit/>
          </a:bodyPr>
          <a:lstStyle/>
          <a:p>
            <a:pPr algn="just">
              <a:lnSpc>
                <a:spcPct val="150000"/>
              </a:lnSpc>
            </a:pPr>
            <a:r>
              <a:rPr lang="pt-BR" sz="1800" dirty="0">
                <a:effectLst/>
                <a:latin typeface="Times New Roman" panose="02020603050405020304" pitchFamily="18" charset="0"/>
                <a:ea typeface="Times New Roman" panose="02020603050405020304" pitchFamily="18" charset="0"/>
              </a:rPr>
              <a:t>No nível mais elementar, as </a:t>
            </a:r>
            <a:r>
              <a:rPr lang="pt-BR" sz="1800" b="1" dirty="0">
                <a:effectLst/>
                <a:latin typeface="Times New Roman" panose="02020603050405020304" pitchFamily="18" charset="0"/>
                <a:ea typeface="Times New Roman" panose="02020603050405020304" pitchFamily="18" charset="0"/>
              </a:rPr>
              <a:t>linguagens de máquina</a:t>
            </a:r>
            <a:r>
              <a:rPr lang="pt-BR" sz="1800" dirty="0">
                <a:effectLst/>
                <a:latin typeface="Times New Roman" panose="02020603050405020304" pitchFamily="18" charset="0"/>
                <a:ea typeface="Times New Roman" panose="02020603050405020304" pitchFamily="18" charset="0"/>
              </a:rPr>
              <a:t> são projetadas para corresponder à arquitetura do processador. Elas se baseiam em </a:t>
            </a:r>
            <a:r>
              <a:rPr lang="pt-BR" sz="1800" b="1" dirty="0">
                <a:effectLst/>
                <a:latin typeface="Times New Roman" panose="02020603050405020304" pitchFamily="18" charset="0"/>
                <a:ea typeface="Times New Roman" panose="02020603050405020304" pitchFamily="18" charset="0"/>
              </a:rPr>
              <a:t>palavras</a:t>
            </a:r>
            <a:r>
              <a:rPr lang="pt-BR" sz="1800" dirty="0">
                <a:effectLst/>
                <a:latin typeface="Times New Roman" panose="02020603050405020304" pitchFamily="18" charset="0"/>
                <a:ea typeface="Times New Roman" panose="02020603050405020304" pitchFamily="18" charset="0"/>
              </a:rPr>
              <a:t> que podem ter 16, 32, 64, ou até 128 bits, dependendo da arquitetura e do tipo de instrução. Essas instruções binárias são usadas para manipular dados, interagir com a memória e realizar operações lógicas e aritméticas, sendo a base para todas as operações de software em um sistema computacional.</a:t>
            </a:r>
          </a:p>
          <a:p>
            <a:pPr algn="just">
              <a:lnSpc>
                <a:spcPct val="150000"/>
              </a:lnSpc>
            </a:pPr>
            <a:r>
              <a:rPr lang="pt-BR" sz="1800" dirty="0">
                <a:effectLst/>
                <a:latin typeface="Times New Roman" panose="02020603050405020304" pitchFamily="18" charset="0"/>
                <a:ea typeface="Times New Roman" panose="02020603050405020304" pitchFamily="18" charset="0"/>
              </a:rPr>
              <a:t>Para desenvolver software em níveis mais altos, os programadores usam </a:t>
            </a:r>
            <a:r>
              <a:rPr lang="pt-BR" sz="1800" b="1" dirty="0">
                <a:effectLst/>
                <a:latin typeface="Times New Roman" panose="02020603050405020304" pitchFamily="18" charset="0"/>
                <a:ea typeface="Times New Roman" panose="02020603050405020304" pitchFamily="18" charset="0"/>
              </a:rPr>
              <a:t>linguagens de programação </a:t>
            </a:r>
            <a:r>
              <a:rPr lang="pt-BR" sz="1800" b="1" dirty="0" err="1">
                <a:effectLst/>
                <a:latin typeface="Times New Roman" panose="02020603050405020304" pitchFamily="18" charset="0"/>
                <a:ea typeface="Times New Roman" panose="02020603050405020304" pitchFamily="18" charset="0"/>
              </a:rPr>
              <a:t>assembly</a:t>
            </a:r>
            <a:r>
              <a:rPr lang="pt-BR" sz="1800" dirty="0">
                <a:effectLst/>
                <a:latin typeface="Times New Roman" panose="02020603050405020304" pitchFamily="18" charset="0"/>
                <a:ea typeface="Times New Roman" panose="02020603050405020304" pitchFamily="18" charset="0"/>
              </a:rPr>
              <a:t> que são traduzidas diretamente para essas instruções binárias da linguagem de máquina.</a:t>
            </a:r>
            <a:br>
              <a:rPr lang="pt-BR" sz="1800" dirty="0">
                <a:solidFill>
                  <a:srgbClr val="000000"/>
                </a:solidFill>
                <a:effectLst/>
                <a:latin typeface="Calibri" panose="020F0502020204030204" pitchFamily="34" charset="0"/>
                <a:ea typeface="Calibri" panose="020F0502020204030204" pitchFamily="34" charset="0"/>
              </a:rPr>
            </a:br>
            <a:r>
              <a:rPr lang="pt-BR" sz="1800" dirty="0">
                <a:solidFill>
                  <a:srgbClr val="000000"/>
                </a:solidFill>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74AAB40F-C78D-A740-8658-CEF6687385D2}"/>
              </a:ext>
            </a:extLst>
          </p:cNvPr>
          <p:cNvSpPr>
            <a:spLocks noGrp="1"/>
          </p:cNvSpPr>
          <p:nvPr>
            <p:ph type="sldNum" sz="quarter" idx="12"/>
          </p:nvPr>
        </p:nvSpPr>
        <p:spPr/>
        <p:txBody>
          <a:bodyPr/>
          <a:lstStyle/>
          <a:p>
            <a:fld id="{5EFC517F-599F-A147-AEF0-A48492F2B519}" type="slidenum">
              <a:rPr lang="pt-BR" smtClean="0"/>
              <a:t>23</a:t>
            </a:fld>
            <a:endParaRPr lang="pt-BR"/>
          </a:p>
        </p:txBody>
      </p:sp>
    </p:spTree>
    <p:extLst>
      <p:ext uri="{BB962C8B-B14F-4D97-AF65-F5344CB8AC3E}">
        <p14:creationId xmlns:p14="http://schemas.microsoft.com/office/powerpoint/2010/main" val="318239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A99BE-1030-0C4D-B155-4A0E21454FC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D23F795-8D1C-0440-90FD-2F9FE7503B9C}"/>
              </a:ext>
            </a:extLst>
          </p:cNvPr>
          <p:cNvSpPr>
            <a:spLocks noGrp="1"/>
          </p:cNvSpPr>
          <p:nvPr>
            <p:ph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3072A97-3369-EE4F-8F44-C785AEBA57EF}"/>
              </a:ext>
            </a:extLst>
          </p:cNvPr>
          <p:cNvSpPr>
            <a:spLocks noGrp="1"/>
          </p:cNvSpPr>
          <p:nvPr>
            <p:ph type="sldNum" sz="quarter" idx="12"/>
          </p:nvPr>
        </p:nvSpPr>
        <p:spPr/>
        <p:txBody>
          <a:bodyPr/>
          <a:lstStyle/>
          <a:p>
            <a:fld id="{5EFC517F-599F-A147-AEF0-A48492F2B519}" type="slidenum">
              <a:rPr lang="pt-BR" smtClean="0"/>
              <a:t>24</a:t>
            </a:fld>
            <a:endParaRPr lang="pt-BR"/>
          </a:p>
        </p:txBody>
      </p:sp>
    </p:spTree>
    <p:extLst>
      <p:ext uri="{BB962C8B-B14F-4D97-AF65-F5344CB8AC3E}">
        <p14:creationId xmlns:p14="http://schemas.microsoft.com/office/powerpoint/2010/main" val="131842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7D671-BE15-094C-AD1B-0784952E1126}"/>
              </a:ext>
            </a:extLst>
          </p:cNvPr>
          <p:cNvSpPr>
            <a:spLocks noGrp="1"/>
          </p:cNvSpPr>
          <p:nvPr>
            <p:ph type="title"/>
          </p:nvPr>
        </p:nvSpPr>
        <p:spPr/>
        <p:txBody>
          <a:bodyPr>
            <a:normAutofit/>
          </a:bodyPr>
          <a:lstStyle/>
          <a:p>
            <a:pPr algn="ctr"/>
            <a:r>
              <a:rPr lang="pt-BR" sz="2800" b="1" dirty="0">
                <a:effectLst/>
                <a:latin typeface="Calibri" panose="020F0502020204030204" pitchFamily="34" charset="0"/>
                <a:ea typeface="Calibri" panose="020F0502020204030204" pitchFamily="34" charset="0"/>
              </a:rPr>
              <a:t>A TEORIA DA INFORMAÇÃO </a:t>
            </a:r>
            <a:br>
              <a:rPr lang="pt-BR" sz="2800" dirty="0">
                <a:effectLst/>
                <a:latin typeface="Calibri" panose="020F0502020204030204" pitchFamily="34" charset="0"/>
                <a:ea typeface="Calibri" panose="020F0502020204030204" pitchFamily="34" charset="0"/>
              </a:rPr>
            </a:br>
            <a:br>
              <a:rPr lang="pt-BR" sz="2800" dirty="0">
                <a:effectLst/>
                <a:latin typeface="Calibri" panose="020F0502020204030204" pitchFamily="34" charset="0"/>
                <a:ea typeface="Calibri" panose="020F0502020204030204" pitchFamily="34" charset="0"/>
              </a:rPr>
            </a:br>
            <a:r>
              <a:rPr lang="pt-BR" sz="2800" b="1" dirty="0">
                <a:effectLst/>
                <a:latin typeface="Calibri" panose="020F0502020204030204" pitchFamily="34" charset="0"/>
                <a:ea typeface="Calibri" panose="020F0502020204030204" pitchFamily="34" charset="0"/>
              </a:rPr>
              <a:t>As informações processadas pelo cérebro: </a:t>
            </a:r>
            <a:r>
              <a:rPr lang="pt-BR" sz="2800" b="1" dirty="0" err="1">
                <a:effectLst/>
                <a:latin typeface="Calibri" panose="020F0502020204030204" pitchFamily="34" charset="0"/>
                <a:ea typeface="Calibri" panose="020F0502020204030204" pitchFamily="34" charset="0"/>
              </a:rPr>
              <a:t>Sinfo</a:t>
            </a:r>
            <a:r>
              <a:rPr lang="pt-BR" sz="2800" b="1" dirty="0">
                <a:effectLst/>
                <a:latin typeface="Calibri" panose="020F0502020204030204" pitchFamily="34" charset="0"/>
                <a:ea typeface="Calibri" panose="020F0502020204030204" pitchFamily="34" charset="0"/>
              </a:rPr>
              <a:t> e </a:t>
            </a:r>
            <a:r>
              <a:rPr lang="pt-BR" sz="2800" b="1" dirty="0" err="1">
                <a:effectLst/>
                <a:latin typeface="Calibri" panose="020F0502020204030204" pitchFamily="34" charset="0"/>
                <a:ea typeface="Calibri" panose="020F0502020204030204" pitchFamily="34" charset="0"/>
              </a:rPr>
              <a:t>Ginfo</a:t>
            </a:r>
            <a:endParaRPr lang="pt-BR" sz="2800" dirty="0"/>
          </a:p>
        </p:txBody>
      </p:sp>
      <p:sp>
        <p:nvSpPr>
          <p:cNvPr id="3" name="Espaço Reservado para Conteúdo 2">
            <a:extLst>
              <a:ext uri="{FF2B5EF4-FFF2-40B4-BE49-F238E27FC236}">
                <a16:creationId xmlns:a16="http://schemas.microsoft.com/office/drawing/2014/main" id="{99B3E865-3D6F-CE4D-B3CB-66E545454F4B}"/>
              </a:ext>
            </a:extLst>
          </p:cNvPr>
          <p:cNvSpPr>
            <a:spLocks noGrp="1"/>
          </p:cNvSpPr>
          <p:nvPr>
            <p:ph idx="1"/>
          </p:nvPr>
        </p:nvSpPr>
        <p:spPr/>
        <p:txBody>
          <a:bodyPr>
            <a:normAutofit fontScale="85000" lnSpcReduction="20000"/>
          </a:bodyPr>
          <a:lstStyle/>
          <a:p>
            <a:pPr lvl="0" algn="just">
              <a:lnSpc>
                <a:spcPct val="150000"/>
              </a:lnSpc>
              <a:buSzPts val="1000"/>
              <a:tabLst>
                <a:tab pos="457200" algn="l"/>
              </a:tabLst>
            </a:pPr>
            <a:r>
              <a:rPr lang="pt-BR" sz="3200" dirty="0">
                <a:solidFill>
                  <a:srgbClr val="FF0000"/>
                </a:solidFill>
                <a:effectLst/>
                <a:latin typeface="Calibri" panose="020F0502020204030204" pitchFamily="34" charset="0"/>
                <a:ea typeface="Calibri" panose="020F0502020204030204" pitchFamily="34" charset="0"/>
              </a:rPr>
              <a:t>Shannon não considerou outros aspectos normalmente vinculados à informação, como contexto, semântica ou significado. </a:t>
            </a:r>
            <a:endParaRPr lang="pt-BR" sz="32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SzPts val="1000"/>
              <a:buFont typeface="Symbol" pitchFamily="2" charset="2"/>
              <a:buChar char=""/>
              <a:tabLst>
                <a:tab pos="457200" algn="l"/>
              </a:tabLst>
            </a:pPr>
            <a:r>
              <a:rPr lang="pt-BR" sz="3200" dirty="0">
                <a:solidFill>
                  <a:srgbClr val="000000"/>
                </a:solidFill>
                <a:effectLst/>
                <a:latin typeface="Calibri" panose="020F0502020204030204" pitchFamily="34" charset="0"/>
                <a:ea typeface="Calibri" panose="020F0502020204030204" pitchFamily="34" charset="0"/>
              </a:rPr>
              <a:t>De acordo com Shannon, todos esses conceitos introduziam complicações desnecessárias para tentar solucionar o problema que ele se propunha resolver.</a:t>
            </a:r>
          </a:p>
          <a:p>
            <a:pPr marL="342900" indent="-342900" algn="just">
              <a:lnSpc>
                <a:spcPct val="150000"/>
              </a:lnSpc>
              <a:buSzPts val="1000"/>
              <a:buFont typeface="Symbol" pitchFamily="2" charset="2"/>
              <a:buChar char=""/>
              <a:tabLst>
                <a:tab pos="457200" algn="l"/>
              </a:tabLst>
            </a:pPr>
            <a:r>
              <a:rPr lang="pt-BR" sz="3200" dirty="0">
                <a:solidFill>
                  <a:srgbClr val="00B050"/>
                </a:solidFill>
                <a:latin typeface="Times New Roman" panose="02020603050405020304" pitchFamily="18" charset="0"/>
                <a:cs typeface="Times New Roman" panose="02020603050405020304" pitchFamily="18" charset="0"/>
              </a:rPr>
              <a:t>A partir de </a:t>
            </a:r>
            <a:r>
              <a:rPr lang="pt-BR" sz="3200" dirty="0" err="1">
                <a:solidFill>
                  <a:srgbClr val="00B050"/>
                </a:solidFill>
                <a:latin typeface="Times New Roman" panose="02020603050405020304" pitchFamily="18" charset="0"/>
                <a:cs typeface="Times New Roman" panose="02020603050405020304" pitchFamily="18" charset="0"/>
              </a:rPr>
              <a:t>Shanon</a:t>
            </a:r>
            <a:r>
              <a:rPr lang="pt-BR" sz="3200" dirty="0">
                <a:solidFill>
                  <a:srgbClr val="00B050"/>
                </a:solidFill>
                <a:latin typeface="Times New Roman" panose="02020603050405020304" pitchFamily="18" charset="0"/>
                <a:cs typeface="Times New Roman" panose="02020603050405020304" pitchFamily="18" charset="0"/>
              </a:rPr>
              <a:t>, </a:t>
            </a:r>
            <a:r>
              <a:rPr lang="pt-BR" sz="3200" dirty="0" err="1">
                <a:solidFill>
                  <a:srgbClr val="00B050"/>
                </a:solidFill>
                <a:latin typeface="Times New Roman" panose="02020603050405020304" pitchFamily="18" charset="0"/>
                <a:cs typeface="Times New Roman" panose="02020603050405020304" pitchFamily="18" charset="0"/>
              </a:rPr>
              <a:t>Nicolelis</a:t>
            </a:r>
            <a:r>
              <a:rPr lang="pt-BR" sz="3200" dirty="0">
                <a:solidFill>
                  <a:srgbClr val="00B050"/>
                </a:solidFill>
                <a:latin typeface="Times New Roman" panose="02020603050405020304" pitchFamily="18" charset="0"/>
                <a:cs typeface="Times New Roman" panose="02020603050405020304" pitchFamily="18" charset="0"/>
              </a:rPr>
              <a:t> considera, pois, que todo sistema vivo processa informações deste tipo, que ele denominou de </a:t>
            </a:r>
            <a:r>
              <a:rPr lang="pt-BR" sz="3200" dirty="0" err="1">
                <a:solidFill>
                  <a:srgbClr val="00B050"/>
                </a:solidFill>
                <a:latin typeface="Times New Roman" panose="02020603050405020304" pitchFamily="18" charset="0"/>
                <a:cs typeface="Times New Roman" panose="02020603050405020304" pitchFamily="18" charset="0"/>
              </a:rPr>
              <a:t>Sinfo</a:t>
            </a:r>
            <a:r>
              <a:rPr lang="pt-BR" sz="3200" dirty="0">
                <a:solidFill>
                  <a:srgbClr val="00B050"/>
                </a:solidFill>
                <a:latin typeface="Times New Roman" panose="02020603050405020304" pitchFamily="18" charset="0"/>
                <a:cs typeface="Times New Roman" panose="02020603050405020304" pitchFamily="18" charset="0"/>
              </a:rPr>
              <a:t>.</a:t>
            </a:r>
            <a:endParaRPr lang="pt-BR" sz="3200" dirty="0">
              <a:solidFill>
                <a:srgbClr val="000000"/>
              </a:solidFill>
              <a:effectLst/>
              <a:latin typeface="Calibri" panose="020F0502020204030204" pitchFamily="34" charset="0"/>
              <a:ea typeface="Calibri" panose="020F0502020204030204" pitchFamily="34" charset="0"/>
            </a:endParaRPr>
          </a:p>
          <a:p>
            <a:pPr algn="just">
              <a:lnSpc>
                <a:spcPct val="150000"/>
              </a:lnSpc>
            </a:pPr>
            <a:endParaRPr lang="pt-BR" sz="3200" dirty="0"/>
          </a:p>
        </p:txBody>
      </p:sp>
      <p:sp>
        <p:nvSpPr>
          <p:cNvPr id="4" name="Espaço Reservado para Número de Slide 3">
            <a:extLst>
              <a:ext uri="{FF2B5EF4-FFF2-40B4-BE49-F238E27FC236}">
                <a16:creationId xmlns:a16="http://schemas.microsoft.com/office/drawing/2014/main" id="{C2E979BC-FF8F-384E-862D-3CBF94CC904A}"/>
              </a:ext>
            </a:extLst>
          </p:cNvPr>
          <p:cNvSpPr>
            <a:spLocks noGrp="1"/>
          </p:cNvSpPr>
          <p:nvPr>
            <p:ph type="sldNum" sz="quarter" idx="12"/>
          </p:nvPr>
        </p:nvSpPr>
        <p:spPr/>
        <p:txBody>
          <a:bodyPr/>
          <a:lstStyle/>
          <a:p>
            <a:fld id="{5EFC517F-599F-A147-AEF0-A48492F2B519}" type="slidenum">
              <a:rPr lang="pt-BR" smtClean="0"/>
              <a:t>25</a:t>
            </a:fld>
            <a:endParaRPr lang="pt-BR"/>
          </a:p>
        </p:txBody>
      </p:sp>
    </p:spTree>
    <p:extLst>
      <p:ext uri="{BB962C8B-B14F-4D97-AF65-F5344CB8AC3E}">
        <p14:creationId xmlns:p14="http://schemas.microsoft.com/office/powerpoint/2010/main" val="268132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79F3B-E602-7C42-AF42-3D5E0996E6E6}"/>
              </a:ext>
            </a:extLst>
          </p:cNvPr>
          <p:cNvSpPr>
            <a:spLocks noGrp="1"/>
          </p:cNvSpPr>
          <p:nvPr>
            <p:ph type="title"/>
          </p:nvPr>
        </p:nvSpPr>
        <p:spPr/>
        <p:txBody>
          <a:bodyPr>
            <a:normAutofit/>
          </a:bodyPr>
          <a:lstStyle/>
          <a:p>
            <a:pPr algn="ctr"/>
            <a:r>
              <a:rPr lang="pt-BR" sz="2800" b="1" dirty="0" err="1">
                <a:latin typeface="Times New Roman" panose="02020603050405020304" pitchFamily="18" charset="0"/>
                <a:cs typeface="Times New Roman" panose="02020603050405020304" pitchFamily="18" charset="0"/>
              </a:rPr>
              <a:t>Sinfo</a:t>
            </a:r>
            <a:r>
              <a:rPr lang="pt-BR" sz="2800" b="1" dirty="0">
                <a:latin typeface="Times New Roman" panose="02020603050405020304" pitchFamily="18" charset="0"/>
                <a:cs typeface="Times New Roman" panose="02020603050405020304" pitchFamily="18" charset="0"/>
              </a:rPr>
              <a:t> corresponde, então, a um dos aspectos da informação:</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o aspecto mecânico ou a sintaxe da informação</a:t>
            </a:r>
          </a:p>
        </p:txBody>
      </p:sp>
      <p:sp>
        <p:nvSpPr>
          <p:cNvPr id="3" name="Espaço Reservado para Conteúdo 2">
            <a:extLst>
              <a:ext uri="{FF2B5EF4-FFF2-40B4-BE49-F238E27FC236}">
                <a16:creationId xmlns:a16="http://schemas.microsoft.com/office/drawing/2014/main" id="{BB0C0ED8-CC1E-5B41-8698-7BD8B18AB5B4}"/>
              </a:ext>
            </a:extLst>
          </p:cNvPr>
          <p:cNvSpPr>
            <a:spLocks noGrp="1"/>
          </p:cNvSpPr>
          <p:nvPr>
            <p:ph idx="1"/>
          </p:nvPr>
        </p:nvSpPr>
        <p:spPr/>
        <p:txBody>
          <a:bodyPr>
            <a:normAutofit/>
          </a:bodyPr>
          <a:lstStyle/>
          <a:p>
            <a:pPr marL="0" lvl="0" indent="0" algn="just">
              <a:lnSpc>
                <a:spcPct val="150000"/>
              </a:lnSpc>
              <a:spcAft>
                <a:spcPts val="210"/>
              </a:spcAft>
              <a:buSzPts val="1000"/>
              <a:buNone/>
              <a:tabLst>
                <a:tab pos="457200" algn="l"/>
              </a:tabLst>
            </a:pPr>
            <a:r>
              <a:rPr lang="pt-BR" sz="1800" b="1" dirty="0">
                <a:solidFill>
                  <a:srgbClr val="00B050"/>
                </a:solidFill>
                <a:latin typeface="Calibri" panose="020F0502020204030204" pitchFamily="34" charset="0"/>
                <a:ea typeface="Calibri" panose="020F0502020204030204" pitchFamily="34" charset="0"/>
              </a:rPr>
              <a:t>COMENTÁRIO</a:t>
            </a:r>
          </a:p>
          <a:p>
            <a:pPr marL="342900" indent="-342900" algn="just">
              <a:lnSpc>
                <a:spcPct val="150000"/>
              </a:lnSpc>
              <a:spcAft>
                <a:spcPts val="210"/>
              </a:spcAft>
              <a:buSzPts val="1000"/>
              <a:buFont typeface="Symbol" pitchFamily="2" charset="2"/>
              <a:buChar char=""/>
              <a:tabLst>
                <a:tab pos="457200" algn="l"/>
              </a:tabLst>
            </a:pPr>
            <a:r>
              <a:rPr lang="pt-BR" sz="1800" dirty="0">
                <a:solidFill>
                  <a:srgbClr val="FF0000"/>
                </a:solidFill>
                <a:effectLst/>
                <a:latin typeface="Calibri" panose="020F0502020204030204" pitchFamily="34" charset="0"/>
                <a:ea typeface="Calibri" panose="020F0502020204030204" pitchFamily="34" charset="0"/>
              </a:rPr>
              <a:t>Shannon não considerou outros aspectos normalmente vinculados à informação, como </a:t>
            </a:r>
            <a:r>
              <a:rPr lang="pt-BR" sz="1800" b="1" dirty="0">
                <a:solidFill>
                  <a:srgbClr val="FF0000"/>
                </a:solidFill>
                <a:effectLst/>
                <a:latin typeface="Calibri" panose="020F0502020204030204" pitchFamily="34" charset="0"/>
                <a:ea typeface="Calibri" panose="020F0502020204030204" pitchFamily="34" charset="0"/>
              </a:rPr>
              <a:t>contexto</a:t>
            </a:r>
            <a:r>
              <a:rPr lang="pt-BR" sz="1800" dirty="0">
                <a:solidFill>
                  <a:srgbClr val="FF0000"/>
                </a:solidFill>
                <a:effectLst/>
                <a:latin typeface="Calibri" panose="020F0502020204030204" pitchFamily="34" charset="0"/>
                <a:ea typeface="Calibri" panose="020F0502020204030204" pitchFamily="34" charset="0"/>
              </a:rPr>
              <a:t>, </a:t>
            </a:r>
            <a:r>
              <a:rPr lang="pt-BR" sz="1800" b="1" dirty="0">
                <a:solidFill>
                  <a:srgbClr val="FF0000"/>
                </a:solidFill>
                <a:effectLst/>
                <a:latin typeface="Calibri" panose="020F0502020204030204" pitchFamily="34" charset="0"/>
                <a:ea typeface="Calibri" panose="020F0502020204030204" pitchFamily="34" charset="0"/>
              </a:rPr>
              <a:t>semântica</a:t>
            </a:r>
            <a:r>
              <a:rPr lang="pt-BR" sz="1800" dirty="0">
                <a:solidFill>
                  <a:srgbClr val="FF0000"/>
                </a:solidFill>
                <a:effectLst/>
                <a:latin typeface="Calibri" panose="020F0502020204030204" pitchFamily="34" charset="0"/>
                <a:ea typeface="Calibri" panose="020F0502020204030204" pitchFamily="34" charset="0"/>
              </a:rPr>
              <a:t> ou </a:t>
            </a:r>
            <a:r>
              <a:rPr lang="pt-BR" sz="1800" b="1" dirty="0">
                <a:solidFill>
                  <a:srgbClr val="FF0000"/>
                </a:solidFill>
                <a:effectLst/>
                <a:latin typeface="Calibri" panose="020F0502020204030204" pitchFamily="34" charset="0"/>
                <a:ea typeface="Calibri" panose="020F0502020204030204" pitchFamily="34" charset="0"/>
              </a:rPr>
              <a:t>significado</a:t>
            </a: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00B050"/>
                </a:solidFill>
                <a:effectLst/>
                <a:latin typeface="Calibri" panose="020F0502020204030204" pitchFamily="34" charset="0"/>
                <a:ea typeface="Calibri" panose="020F0502020204030204" pitchFamily="34" charset="0"/>
              </a:rPr>
              <a:t>PARECE, POIS, SER JUSTAMENTE AÍ (contexto, semântica ou significado) QUE RESIDE A SIMPLIFICAÇÃO DO MODO DE TRATAR OU CONSIDERAR AS INFORMAÇÕES NO CASO DO SEU PROCESSAMENTO PELOS SERES HUMANOS, DADO QUE, NOS SERES HUMANOS NÃO HÁ INFORMAÇÃO QUE NÃO SEJA PROCESSADA EM FUNÇÃO DO CONTEXTO, </a:t>
            </a:r>
            <a:r>
              <a:rPr lang="pt-BR" sz="1800" b="1" dirty="0">
                <a:solidFill>
                  <a:srgbClr val="00B050"/>
                </a:solidFill>
                <a:latin typeface="Calibri" panose="020F0502020204030204" pitchFamily="34" charset="0"/>
                <a:ea typeface="Calibri" panose="020F0502020204030204" pitchFamily="34" charset="0"/>
              </a:rPr>
              <a:t>DA </a:t>
            </a:r>
            <a:r>
              <a:rPr lang="pt-BR" sz="1800" b="1" dirty="0">
                <a:solidFill>
                  <a:srgbClr val="00B050"/>
                </a:solidFill>
                <a:effectLst/>
                <a:latin typeface="Calibri" panose="020F0502020204030204" pitchFamily="34" charset="0"/>
                <a:ea typeface="Calibri" panose="020F0502020204030204" pitchFamily="34" charset="0"/>
              </a:rPr>
              <a:t>SEMÂNTICA OU DE SEU SIGNIFICADO.</a:t>
            </a: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00B050"/>
                </a:solidFill>
                <a:latin typeface="Calibri" panose="020F0502020204030204" pitchFamily="34" charset="0"/>
                <a:ea typeface="Calibri" panose="020F0502020204030204" pitchFamily="34" charset="0"/>
                <a:sym typeface="Wingdings" pitchFamily="2" charset="2"/>
              </a:rPr>
              <a:t> </a:t>
            </a:r>
            <a:r>
              <a:rPr lang="pt-BR" sz="1800" b="1" dirty="0">
                <a:solidFill>
                  <a:srgbClr val="FF0000"/>
                </a:solidFill>
                <a:effectLst/>
                <a:latin typeface="Calibri" panose="020F0502020204030204" pitchFamily="34" charset="0"/>
                <a:ea typeface="Calibri" panose="020F0502020204030204" pitchFamily="34" charset="0"/>
              </a:rPr>
              <a:t>contexto</a:t>
            </a:r>
            <a:r>
              <a:rPr lang="pt-BR" sz="1800" dirty="0">
                <a:solidFill>
                  <a:srgbClr val="FF0000"/>
                </a:solidFill>
                <a:effectLst/>
                <a:latin typeface="Calibri" panose="020F0502020204030204" pitchFamily="34" charset="0"/>
                <a:ea typeface="Calibri" panose="020F0502020204030204" pitchFamily="34" charset="0"/>
              </a:rPr>
              <a:t>, </a:t>
            </a:r>
            <a:r>
              <a:rPr lang="pt-BR" sz="1800" b="1" dirty="0">
                <a:solidFill>
                  <a:srgbClr val="FF0000"/>
                </a:solidFill>
                <a:effectLst/>
                <a:latin typeface="Calibri" panose="020F0502020204030204" pitchFamily="34" charset="0"/>
                <a:ea typeface="Calibri" panose="020F0502020204030204" pitchFamily="34" charset="0"/>
              </a:rPr>
              <a:t>semântica</a:t>
            </a:r>
            <a:r>
              <a:rPr lang="pt-BR" sz="1800" dirty="0">
                <a:solidFill>
                  <a:srgbClr val="FF0000"/>
                </a:solidFill>
                <a:effectLst/>
                <a:latin typeface="Calibri" panose="020F0502020204030204" pitchFamily="34" charset="0"/>
                <a:ea typeface="Calibri" panose="020F0502020204030204" pitchFamily="34" charset="0"/>
              </a:rPr>
              <a:t> ou </a:t>
            </a:r>
            <a:r>
              <a:rPr lang="pt-BR" sz="1800" b="1" dirty="0">
                <a:solidFill>
                  <a:srgbClr val="FF0000"/>
                </a:solidFill>
                <a:effectLst/>
                <a:latin typeface="Calibri" panose="020F0502020204030204" pitchFamily="34" charset="0"/>
                <a:ea typeface="Calibri" panose="020F0502020204030204" pitchFamily="34" charset="0"/>
              </a:rPr>
              <a:t>significado</a:t>
            </a:r>
            <a:r>
              <a:rPr lang="pt-BR" sz="1800" b="1" dirty="0">
                <a:solidFill>
                  <a:srgbClr val="FF0000"/>
                </a:solidFill>
                <a:latin typeface="Calibri" panose="020F0502020204030204" pitchFamily="34" charset="0"/>
                <a:ea typeface="Calibri" panose="020F0502020204030204" pitchFamily="34" charset="0"/>
              </a:rPr>
              <a:t> </a:t>
            </a:r>
            <a:r>
              <a:rPr lang="pt-BR" sz="1800" b="1" dirty="0">
                <a:solidFill>
                  <a:srgbClr val="00B050"/>
                </a:solidFill>
                <a:latin typeface="Calibri" panose="020F0502020204030204" pitchFamily="34" charset="0"/>
                <a:ea typeface="Calibri" panose="020F0502020204030204" pitchFamily="34" charset="0"/>
              </a:rPr>
              <a:t>correspondem a outros aspectos das informações </a:t>
            </a:r>
            <a:endParaRPr lang="pt-BR" sz="1800" dirty="0">
              <a:solidFill>
                <a:srgbClr val="00B05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AB7357F2-1B3E-DD40-91C8-9E489AF706A6}"/>
              </a:ext>
            </a:extLst>
          </p:cNvPr>
          <p:cNvSpPr>
            <a:spLocks noGrp="1"/>
          </p:cNvSpPr>
          <p:nvPr>
            <p:ph type="sldNum" sz="quarter" idx="12"/>
          </p:nvPr>
        </p:nvSpPr>
        <p:spPr/>
        <p:txBody>
          <a:bodyPr/>
          <a:lstStyle/>
          <a:p>
            <a:fld id="{5EFC517F-599F-A147-AEF0-A48492F2B519}" type="slidenum">
              <a:rPr lang="pt-BR" smtClean="0"/>
              <a:t>26</a:t>
            </a:fld>
            <a:endParaRPr lang="pt-BR"/>
          </a:p>
        </p:txBody>
      </p:sp>
    </p:spTree>
    <p:extLst>
      <p:ext uri="{BB962C8B-B14F-4D97-AF65-F5344CB8AC3E}">
        <p14:creationId xmlns:p14="http://schemas.microsoft.com/office/powerpoint/2010/main" val="193155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BE9D4-E14B-3E4A-93AB-F607FAE38924}"/>
              </a:ext>
            </a:extLst>
          </p:cNvPr>
          <p:cNvSpPr>
            <a:spLocks noGrp="1"/>
          </p:cNvSpPr>
          <p:nvPr>
            <p:ph type="title"/>
          </p:nvPr>
        </p:nvSpPr>
        <p:spPr/>
        <p:txBody>
          <a:bodyPr>
            <a:normAutofit/>
          </a:bodyPr>
          <a:lstStyle/>
          <a:p>
            <a:pPr algn="ctr"/>
            <a:r>
              <a:rPr lang="pt-BR" sz="2800" b="1" dirty="0">
                <a:effectLst/>
                <a:latin typeface="Calibri" panose="020F0502020204030204" pitchFamily="34" charset="0"/>
                <a:ea typeface="Calibri" panose="020F0502020204030204" pitchFamily="34" charset="0"/>
              </a:rPr>
              <a:t>Outros aspectos da informação: contexto</a:t>
            </a:r>
            <a:r>
              <a:rPr lang="pt-BR" sz="2800" dirty="0">
                <a:effectLst/>
                <a:latin typeface="Calibri" panose="020F0502020204030204" pitchFamily="34" charset="0"/>
                <a:ea typeface="Calibri" panose="020F0502020204030204" pitchFamily="34" charset="0"/>
              </a:rPr>
              <a:t>, </a:t>
            </a:r>
            <a:r>
              <a:rPr lang="pt-BR" sz="2800" b="1" dirty="0">
                <a:effectLst/>
                <a:latin typeface="Calibri" panose="020F0502020204030204" pitchFamily="34" charset="0"/>
                <a:ea typeface="Calibri" panose="020F0502020204030204" pitchFamily="34" charset="0"/>
              </a:rPr>
              <a:t>semântica</a:t>
            </a:r>
            <a:r>
              <a:rPr lang="pt-BR" sz="2800" dirty="0">
                <a:effectLst/>
                <a:latin typeface="Calibri" panose="020F0502020204030204" pitchFamily="34" charset="0"/>
                <a:ea typeface="Calibri" panose="020F0502020204030204" pitchFamily="34" charset="0"/>
              </a:rPr>
              <a:t> ou </a:t>
            </a:r>
            <a:r>
              <a:rPr lang="pt-BR" sz="2800" b="1" dirty="0">
                <a:effectLst/>
                <a:latin typeface="Calibri" panose="020F0502020204030204" pitchFamily="34" charset="0"/>
                <a:ea typeface="Calibri" panose="020F0502020204030204" pitchFamily="34" charset="0"/>
              </a:rPr>
              <a:t>significado.</a:t>
            </a:r>
            <a:r>
              <a:rPr lang="pt-BR" sz="2800" b="1" dirty="0">
                <a:latin typeface="Calibri" panose="020F0502020204030204" pitchFamily="34" charset="0"/>
                <a:ea typeface="Calibri" panose="020F0502020204030204" pitchFamily="34" charset="0"/>
              </a:rPr>
              <a:t> </a:t>
            </a:r>
            <a:br>
              <a:rPr lang="pt-BR" sz="2800" b="1" dirty="0">
                <a:latin typeface="Calibri" panose="020F0502020204030204" pitchFamily="34" charset="0"/>
                <a:ea typeface="Calibri" panose="020F0502020204030204" pitchFamily="34" charset="0"/>
              </a:rPr>
            </a:br>
            <a:br>
              <a:rPr lang="pt-BR" sz="2800" b="1" dirty="0">
                <a:latin typeface="Calibri" panose="020F0502020204030204" pitchFamily="34" charset="0"/>
                <a:ea typeface="Calibri" panose="020F0502020204030204" pitchFamily="34" charset="0"/>
              </a:rPr>
            </a:br>
            <a:r>
              <a:rPr lang="pt-BR" sz="2800" b="1" dirty="0">
                <a:latin typeface="Calibri" panose="020F0502020204030204" pitchFamily="34" charset="0"/>
                <a:ea typeface="Calibri" panose="020F0502020204030204" pitchFamily="34" charset="0"/>
              </a:rPr>
              <a:t>O aspectos geral, sistêmico ou SEMÂNTICO da informação</a:t>
            </a:r>
            <a:endParaRPr lang="pt-BR" sz="2800" dirty="0"/>
          </a:p>
        </p:txBody>
      </p:sp>
      <p:sp>
        <p:nvSpPr>
          <p:cNvPr id="3" name="Espaço Reservado para Conteúdo 2">
            <a:extLst>
              <a:ext uri="{FF2B5EF4-FFF2-40B4-BE49-F238E27FC236}">
                <a16:creationId xmlns:a16="http://schemas.microsoft.com/office/drawing/2014/main" id="{CB6C3DA6-0BD9-1047-83EA-3359609DC735}"/>
              </a:ext>
            </a:extLst>
          </p:cNvPr>
          <p:cNvSpPr>
            <a:spLocks noGrp="1"/>
          </p:cNvSpPr>
          <p:nvPr>
            <p:ph idx="1"/>
          </p:nvPr>
        </p:nvSpPr>
        <p:spPr/>
        <p:txBody>
          <a:bodyPr>
            <a:normAutofit lnSpcReduction="10000"/>
          </a:bodyPr>
          <a:lstStyle/>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Basicamente, a nossa teoria propõe que seres vivos dissipam energia para sustentar um processo de auto-organização que permite a informação ser incorporada à sua matéria orgânica, de sorte a formar ilhas de entropia reduzida que valentemente tentam frear, mesmo que em escala infinitesimal, a tendência dominante de todo o universo em migrar para um estado de aleatoriedade terminal.</a:t>
            </a:r>
            <a:endPar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Embora parte dessa informação possa ser descrita pela formulação clássica de Shannon, concluímos que, na sua vasta maioria, o processo de auto-organização leva à incorporação de um tipo diferente de informação no tecido orgânico.</a:t>
            </a:r>
            <a:r>
              <a:rPr lang="pt-B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210"/>
              </a:spcAft>
              <a:buSzPts val="1000"/>
              <a:buFont typeface="Courier New" panose="02070309020205020404" pitchFamily="49" charset="0"/>
              <a:buChar char="o"/>
              <a:tabLst>
                <a:tab pos="914400" algn="l"/>
              </a:tabLst>
            </a:pP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Ronald e eu decidimos batizá-la de “informação </a:t>
            </a:r>
            <a:r>
              <a:rPr lang="pt-BR" sz="1800" b="1" dirty="0" err="1">
                <a:effectLst/>
                <a:latin typeface="Times New Roman" panose="02020603050405020304" pitchFamily="18" charset="0"/>
                <a:ea typeface="Calibri" panose="020F0502020204030204" pitchFamily="34" charset="0"/>
                <a:cs typeface="Times New Roman" panose="02020603050405020304" pitchFamily="18" charset="0"/>
              </a:rPr>
              <a:t>gödeliana</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em homenagem a um dos maiores matemáticos e lógicos do século XX, Kurt Gödel, que demonstrou as limitações inerentes a qualquer sistema formal, expresso, ironicamente, em linguagem </a:t>
            </a:r>
            <a:r>
              <a:rPr lang="pt-BR" sz="1800" dirty="0" err="1">
                <a:effectLst/>
                <a:latin typeface="Times New Roman" panose="02020603050405020304" pitchFamily="18" charset="0"/>
                <a:ea typeface="Calibri" panose="020F0502020204030204" pitchFamily="34" charset="0"/>
                <a:cs typeface="Times New Roman" panose="02020603050405020304" pitchFamily="18" charset="0"/>
              </a:rPr>
              <a:t>shannoniana</a:t>
            </a: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pt-BR" dirty="0"/>
          </a:p>
        </p:txBody>
      </p:sp>
      <p:sp>
        <p:nvSpPr>
          <p:cNvPr id="4" name="Espaço Reservado para Número de Slide 3">
            <a:extLst>
              <a:ext uri="{FF2B5EF4-FFF2-40B4-BE49-F238E27FC236}">
                <a16:creationId xmlns:a16="http://schemas.microsoft.com/office/drawing/2014/main" id="{69C5E8B2-6BEB-5345-A27C-97C863A67861}"/>
              </a:ext>
            </a:extLst>
          </p:cNvPr>
          <p:cNvSpPr>
            <a:spLocks noGrp="1"/>
          </p:cNvSpPr>
          <p:nvPr>
            <p:ph type="sldNum" sz="quarter" idx="12"/>
          </p:nvPr>
        </p:nvSpPr>
        <p:spPr/>
        <p:txBody>
          <a:bodyPr/>
          <a:lstStyle/>
          <a:p>
            <a:fld id="{5EFC517F-599F-A147-AEF0-A48492F2B519}" type="slidenum">
              <a:rPr lang="pt-BR" smtClean="0"/>
              <a:t>27</a:t>
            </a:fld>
            <a:endParaRPr lang="pt-BR"/>
          </a:p>
        </p:txBody>
      </p:sp>
    </p:spTree>
    <p:extLst>
      <p:ext uri="{BB962C8B-B14F-4D97-AF65-F5344CB8AC3E}">
        <p14:creationId xmlns:p14="http://schemas.microsoft.com/office/powerpoint/2010/main" val="3908076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265F4-5BA3-3248-95EE-06746C65D384}"/>
              </a:ext>
            </a:extLst>
          </p:cNvPr>
          <p:cNvSpPr>
            <a:spLocks noGrp="1"/>
          </p:cNvSpPr>
          <p:nvPr>
            <p:ph type="title"/>
          </p:nvPr>
        </p:nvSpPr>
        <p:spPr/>
        <p:txBody>
          <a:bodyPr>
            <a:normAutofit fontScale="90000"/>
          </a:bodyPr>
          <a:lstStyle/>
          <a:p>
            <a:pPr algn="ctr"/>
            <a:r>
              <a:rPr lang="pt-BR" sz="3600" b="1" dirty="0">
                <a:latin typeface="Times New Roman" panose="02020603050405020304" pitchFamily="18" charset="0"/>
                <a:cs typeface="Times New Roman" panose="02020603050405020304" pitchFamily="18" charset="0"/>
              </a:rPr>
              <a:t>     </a:t>
            </a:r>
            <a:r>
              <a:rPr lang="pt-BR" sz="3600" b="1" dirty="0" err="1">
                <a:latin typeface="Times New Roman" panose="02020603050405020304" pitchFamily="18" charset="0"/>
                <a:cs typeface="Times New Roman" panose="02020603050405020304" pitchFamily="18" charset="0"/>
              </a:rPr>
              <a:t>Sinfo</a:t>
            </a:r>
            <a:r>
              <a:rPr lang="pt-BR" sz="3600" b="1" dirty="0">
                <a:latin typeface="Times New Roman" panose="02020603050405020304" pitchFamily="18" charset="0"/>
                <a:cs typeface="Times New Roman" panose="02020603050405020304" pitchFamily="18" charset="0"/>
              </a:rPr>
              <a:t>   		&amp;    		</a:t>
            </a:r>
            <a:r>
              <a:rPr lang="pt-BR" sz="3600" b="1" dirty="0" err="1">
                <a:latin typeface="Times New Roman" panose="02020603050405020304" pitchFamily="18" charset="0"/>
                <a:cs typeface="Times New Roman" panose="02020603050405020304" pitchFamily="18" charset="0"/>
              </a:rPr>
              <a:t>Ginfo</a:t>
            </a:r>
            <a:br>
              <a:rPr lang="pt-BR" sz="3600" b="1" dirty="0">
                <a:latin typeface="Times New Roman" panose="02020603050405020304" pitchFamily="18" charset="0"/>
                <a:cs typeface="Times New Roman" panose="02020603050405020304" pitchFamily="18" charset="0"/>
              </a:rPr>
            </a:b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            SINTAXE  	        &amp;    		SEMÂNTICA</a:t>
            </a:r>
          </a:p>
        </p:txBody>
      </p:sp>
      <p:sp>
        <p:nvSpPr>
          <p:cNvPr id="3" name="Espaço Reservado para Conteúdo 2">
            <a:extLst>
              <a:ext uri="{FF2B5EF4-FFF2-40B4-BE49-F238E27FC236}">
                <a16:creationId xmlns:a16="http://schemas.microsoft.com/office/drawing/2014/main" id="{64B24466-F392-1540-B881-FDCB58AEE36A}"/>
              </a:ext>
            </a:extLst>
          </p:cNvPr>
          <p:cNvSpPr>
            <a:spLocks noGrp="1"/>
          </p:cNvSpPr>
          <p:nvPr>
            <p:ph idx="1"/>
          </p:nvPr>
        </p:nvSpPr>
        <p:spPr/>
        <p:txBody>
          <a:bodyPr>
            <a:normAutofit fontScale="70000" lnSpcReduction="20000"/>
          </a:bodyPr>
          <a:lstStyle/>
          <a:p>
            <a:pPr algn="just">
              <a:lnSpc>
                <a:spcPct val="150000"/>
              </a:lnSpc>
            </a:pPr>
            <a:endParaRPr lang="pt-BR" b="1" dirty="0">
              <a:latin typeface="Times New Roman" panose="02020603050405020304" pitchFamily="18" charset="0"/>
              <a:cs typeface="Times New Roman" panose="02020603050405020304" pitchFamily="18" charset="0"/>
            </a:endParaRPr>
          </a:p>
          <a:p>
            <a:pPr algn="just">
              <a:lnSpc>
                <a:spcPct val="150000"/>
              </a:lnSpc>
            </a:pPr>
            <a:r>
              <a:rPr lang="pt-BR" b="1" dirty="0" err="1">
                <a:latin typeface="Times New Roman" panose="02020603050405020304" pitchFamily="18" charset="0"/>
                <a:cs typeface="Times New Roman" panose="02020603050405020304" pitchFamily="18" charset="0"/>
              </a:rPr>
              <a:t>Sinfo</a:t>
            </a:r>
            <a:r>
              <a:rPr lang="pt-BR" dirty="0">
                <a:latin typeface="Times New Roman" panose="02020603050405020304" pitchFamily="18" charset="0"/>
                <a:cs typeface="Times New Roman" panose="02020603050405020304" pitchFamily="18" charset="0"/>
              </a:rPr>
              <a:t> = ao reduzir uma informação a seus aspectos objetivos, redutíveis a unidades (sim e não; 0 e 1), toda informação, neste sentido, é um soma de unidades que têm uma determinação ordenada sequencial-causal, uma </a:t>
            </a:r>
            <a:r>
              <a:rPr lang="pt-BR" b="1" dirty="0">
                <a:latin typeface="Times New Roman" panose="02020603050405020304" pitchFamily="18" charset="0"/>
                <a:cs typeface="Times New Roman" panose="02020603050405020304" pitchFamily="18" charset="0"/>
              </a:rPr>
              <a:t>SINTAXE</a:t>
            </a:r>
            <a:r>
              <a:rPr lang="pt-BR" dirty="0">
                <a:latin typeface="Times New Roman" panose="02020603050405020304" pitchFamily="18" charset="0"/>
                <a:cs typeface="Times New Roman" panose="02020603050405020304" pitchFamily="18" charset="0"/>
              </a:rPr>
              <a:t> linear (tal como peças de dominó que transmitem movimento causal mecânico)</a:t>
            </a:r>
          </a:p>
          <a:p>
            <a:pPr algn="just">
              <a:lnSpc>
                <a:spcPct val="150000"/>
              </a:lnSpc>
            </a:pPr>
            <a:endParaRPr lang="pt-BR" dirty="0">
              <a:latin typeface="Times New Roman" panose="02020603050405020304" pitchFamily="18" charset="0"/>
              <a:cs typeface="Times New Roman" panose="02020603050405020304" pitchFamily="18" charset="0"/>
            </a:endParaRPr>
          </a:p>
          <a:p>
            <a:pPr algn="just">
              <a:lnSpc>
                <a:spcPct val="150000"/>
              </a:lnSpc>
            </a:pPr>
            <a:r>
              <a:rPr lang="pt-BR" b="1" dirty="0" err="1">
                <a:latin typeface="Times New Roman" panose="02020603050405020304" pitchFamily="18" charset="0"/>
                <a:cs typeface="Times New Roman" panose="02020603050405020304" pitchFamily="18" charset="0"/>
              </a:rPr>
              <a:t>Ginfo</a:t>
            </a:r>
            <a:r>
              <a:rPr lang="pt-BR" dirty="0">
                <a:latin typeface="Times New Roman" panose="02020603050405020304" pitchFamily="18" charset="0"/>
                <a:cs typeface="Times New Roman" panose="02020603050405020304" pitchFamily="18" charset="0"/>
              </a:rPr>
              <a:t> = ao considerar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contexto</a:t>
            </a:r>
            <a:r>
              <a:rPr lang="pt-BR" dirty="0">
                <a:latin typeface="Times New Roman" panose="02020603050405020304" pitchFamily="18" charset="0"/>
                <a:ea typeface="Calibri" panose="020F0502020204030204" pitchFamily="34" charset="0"/>
                <a:cs typeface="Times New Roman" panose="02020603050405020304" pitchFamily="18" charset="0"/>
              </a:rPr>
              <a:t> e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significado</a:t>
            </a:r>
            <a:r>
              <a:rPr lang="pt-BR" dirty="0">
                <a:effectLst/>
                <a:latin typeface="Times New Roman" panose="02020603050405020304" pitchFamily="18" charset="0"/>
                <a:ea typeface="Calibri" panose="020F0502020204030204" pitchFamily="34" charset="0"/>
                <a:cs typeface="Times New Roman" panose="02020603050405020304" pitchFamily="18" charset="0"/>
              </a:rPr>
              <a:t> em termos gerais, sistêmicos, inclusive com a inserção da noção de tempo (passado, presente, futuro), temos outro aspecto das informações, o seu sentido ou a sua </a:t>
            </a:r>
            <a:r>
              <a:rPr lang="pt-BR" b="1" dirty="0">
                <a:effectLst/>
                <a:latin typeface="Times New Roman" panose="02020603050405020304" pitchFamily="18" charset="0"/>
                <a:ea typeface="Calibri" panose="020F0502020204030204" pitchFamily="34" charset="0"/>
                <a:cs typeface="Times New Roman" panose="02020603050405020304" pitchFamily="18" charset="0"/>
              </a:rPr>
              <a:t>SEMÂNTICA</a:t>
            </a:r>
            <a:r>
              <a:rPr lang="pt-BR"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5623FCD6-1594-DA40-B78F-0A12010AB081}"/>
              </a:ext>
            </a:extLst>
          </p:cNvPr>
          <p:cNvSpPr>
            <a:spLocks noGrp="1"/>
          </p:cNvSpPr>
          <p:nvPr>
            <p:ph type="sldNum" sz="quarter" idx="12"/>
          </p:nvPr>
        </p:nvSpPr>
        <p:spPr/>
        <p:txBody>
          <a:bodyPr/>
          <a:lstStyle/>
          <a:p>
            <a:fld id="{5EFC517F-599F-A147-AEF0-A48492F2B519}" type="slidenum">
              <a:rPr lang="pt-BR" smtClean="0"/>
              <a:t>28</a:t>
            </a:fld>
            <a:endParaRPr lang="pt-BR"/>
          </a:p>
        </p:txBody>
      </p:sp>
    </p:spTree>
    <p:extLst>
      <p:ext uri="{BB962C8B-B14F-4D97-AF65-F5344CB8AC3E}">
        <p14:creationId xmlns:p14="http://schemas.microsoft.com/office/powerpoint/2010/main" val="55783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C5891-F550-654B-9565-4DAEA27E124E}"/>
              </a:ext>
            </a:extLst>
          </p:cNvPr>
          <p:cNvSpPr>
            <a:spLocks noGrp="1"/>
          </p:cNvSpPr>
          <p:nvPr>
            <p:ph type="title"/>
          </p:nvPr>
        </p:nvSpPr>
        <p:spPr/>
        <p:txBody>
          <a:bodyPr>
            <a:normAutofit/>
          </a:bodyPr>
          <a:lstStyle/>
          <a:p>
            <a:pPr algn="ctr"/>
            <a:r>
              <a:rPr lang="pt-BR" sz="2400" b="1" dirty="0">
                <a:latin typeface="Times New Roman" panose="02020603050405020304" pitchFamily="18" charset="0"/>
                <a:cs typeface="Times New Roman" panose="02020603050405020304" pitchFamily="18" charset="0"/>
              </a:rPr>
              <a:t>SINTAXE </a:t>
            </a:r>
            <a:br>
              <a:rPr lang="pt-BR" sz="2400" b="1" dirty="0">
                <a:latin typeface="Times New Roman" panose="02020603050405020304" pitchFamily="18" charset="0"/>
                <a:cs typeface="Times New Roman" panose="02020603050405020304" pitchFamily="18" charset="0"/>
              </a:rPr>
            </a:b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E REDE DE DETERMINAÇÕES CAUSAIS OBJETIVAS LINEARES</a:t>
            </a:r>
          </a:p>
        </p:txBody>
      </p:sp>
      <p:sp>
        <p:nvSpPr>
          <p:cNvPr id="3" name="Espaço Reservado para Conteúdo 2">
            <a:extLst>
              <a:ext uri="{FF2B5EF4-FFF2-40B4-BE49-F238E27FC236}">
                <a16:creationId xmlns:a16="http://schemas.microsoft.com/office/drawing/2014/main" id="{4588EAFC-1407-AD47-8FB3-6E083DDD4141}"/>
              </a:ext>
            </a:extLst>
          </p:cNvPr>
          <p:cNvSpPr>
            <a:spLocks noGrp="1"/>
          </p:cNvSpPr>
          <p:nvPr>
            <p:ph idx="1"/>
          </p:nvPr>
        </p:nvSpPr>
        <p:spPr/>
        <p:txBody>
          <a:bodyPr>
            <a:normAutofit/>
          </a:bodyPr>
          <a:lstStyle/>
          <a:p>
            <a:pPr marL="514350" indent="-28575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Há um processo físico que faz com que uma informação – em termos quantitativos e qualitativos (intensidades materiais, do tipo intensidade de um campo elétrico, intensidade de uma excitação, ou seja, qualquer dado físico que possa ser quantificável para referir-se a dados quantitativos que indicam a intensidade da informação) – seja transmitida em termos de uma sequência de causas e efeitos numa série de determinação causal linear sem lacunas.  </a:t>
            </a:r>
          </a:p>
          <a:p>
            <a:pPr marL="514350" indent="-28575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Mais ainda, uma informação pode, por sua vez, determinar outras informação, outros processos, outras dinâmicas, e isto pode ser apreendido pela explicação causal (numa linda de relações de causa e efeitos sem lacunas... tal como uma longa série de determinações de movimento entre peças de um dominó). Isto fornece a sintaxe de toda informação, a SINTAXE que descreve o seu caminho.</a:t>
            </a:r>
            <a:endParaRPr lang="pt-BR" sz="1800" b="1"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E3B52AEE-F68A-784A-9298-2480B0BA0901}"/>
              </a:ext>
            </a:extLst>
          </p:cNvPr>
          <p:cNvSpPr>
            <a:spLocks noGrp="1"/>
          </p:cNvSpPr>
          <p:nvPr>
            <p:ph type="sldNum" sz="quarter" idx="12"/>
          </p:nvPr>
        </p:nvSpPr>
        <p:spPr/>
        <p:txBody>
          <a:bodyPr/>
          <a:lstStyle/>
          <a:p>
            <a:fld id="{5EFC517F-599F-A147-AEF0-A48492F2B519}" type="slidenum">
              <a:rPr lang="pt-BR" smtClean="0"/>
              <a:t>29</a:t>
            </a:fld>
            <a:endParaRPr lang="pt-BR"/>
          </a:p>
        </p:txBody>
      </p:sp>
    </p:spTree>
    <p:extLst>
      <p:ext uri="{BB962C8B-B14F-4D97-AF65-F5344CB8AC3E}">
        <p14:creationId xmlns:p14="http://schemas.microsoft.com/office/powerpoint/2010/main" val="331505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7F16F-46CC-A444-A1C4-772F4B1CECA8}"/>
              </a:ext>
            </a:extLst>
          </p:cNvPr>
          <p:cNvSpPr>
            <a:spLocks noGrp="1"/>
          </p:cNvSpPr>
          <p:nvPr>
            <p:ph type="title"/>
          </p:nvPr>
        </p:nvSpPr>
        <p:spPr/>
        <p:txBody>
          <a:bodyPr>
            <a:noAutofit/>
          </a:bodyPr>
          <a:lstStyle/>
          <a:p>
            <a:pPr algn="ct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Informações e modos de processar informações pelo cérebro:</a:t>
            </a:r>
            <a:br>
              <a:rPr lang="pt-B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pt-B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000" b="1" dirty="0" err="1">
                <a:effectLst/>
                <a:latin typeface="Times New Roman" panose="02020603050405020304" pitchFamily="18" charset="0"/>
                <a:ea typeface="Calibri" panose="020F0502020204030204" pitchFamily="34" charset="0"/>
                <a:cs typeface="Times New Roman" panose="02020603050405020304" pitchFamily="18" charset="0"/>
              </a:rPr>
              <a:t>S-info</a:t>
            </a:r>
            <a:r>
              <a:rPr lang="pt-BR" sz="4000" b="1" dirty="0">
                <a:effectLst/>
                <a:latin typeface="Times New Roman" panose="02020603050405020304" pitchFamily="18" charset="0"/>
                <a:ea typeface="Calibri" panose="020F0502020204030204" pitchFamily="34" charset="0"/>
                <a:cs typeface="Times New Roman" panose="02020603050405020304" pitchFamily="18" charset="0"/>
              </a:rPr>
              <a:t> e </a:t>
            </a:r>
            <a:r>
              <a:rPr lang="pt-BR" sz="4000" b="1" dirty="0" err="1">
                <a:effectLst/>
                <a:latin typeface="Times New Roman" panose="02020603050405020304" pitchFamily="18" charset="0"/>
                <a:ea typeface="Calibri" panose="020F0502020204030204" pitchFamily="34" charset="0"/>
                <a:cs typeface="Times New Roman" panose="02020603050405020304" pitchFamily="18" charset="0"/>
              </a:rPr>
              <a:t>G-info</a:t>
            </a:r>
            <a:endParaRPr lang="pt-BR" sz="40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5E169F33-0D3B-D943-9B45-7ECCD37A77AD}"/>
              </a:ext>
            </a:extLst>
          </p:cNvPr>
          <p:cNvSpPr>
            <a:spLocks noGrp="1"/>
          </p:cNvSpPr>
          <p:nvPr>
            <p:ph idx="1"/>
          </p:nvPr>
        </p:nvSpPr>
        <p:spPr/>
        <p:txBody>
          <a:bodyPr>
            <a:normAutofit fontScale="85000" lnSpcReduction="10000"/>
          </a:bodyPr>
          <a:lstStyle/>
          <a:p>
            <a:pPr algn="just">
              <a:lnSpc>
                <a:spcPct val="170000"/>
              </a:lnSpc>
            </a:pPr>
            <a:r>
              <a:rPr lang="pt-BR" sz="2400" dirty="0" err="1">
                <a:effectLst/>
                <a:latin typeface="Helvetica Neue" panose="02000503000000020004" pitchFamily="2" charset="0"/>
              </a:rPr>
              <a:t>Cicurel</a:t>
            </a:r>
            <a:r>
              <a:rPr lang="pt-BR" sz="2400" dirty="0">
                <a:effectLst/>
                <a:latin typeface="Helvetica Neue" panose="02000503000000020004" pitchFamily="2" charset="0"/>
              </a:rPr>
              <a:t>, R., &amp; </a:t>
            </a:r>
            <a:r>
              <a:rPr lang="pt-BR" sz="2400" dirty="0" err="1">
                <a:effectLst/>
                <a:latin typeface="Helvetica Neue" panose="02000503000000020004" pitchFamily="2" charset="0"/>
              </a:rPr>
              <a:t>Nicolelis</a:t>
            </a:r>
            <a:r>
              <a:rPr lang="pt-BR" sz="2400" dirty="0">
                <a:effectLst/>
                <a:latin typeface="Helvetica Neue" panose="02000503000000020004" pitchFamily="2" charset="0"/>
              </a:rPr>
              <a:t>, M. (2015). </a:t>
            </a:r>
            <a:r>
              <a:rPr lang="pt-BR" sz="2400" b="1" dirty="0">
                <a:effectLst/>
                <a:latin typeface="Helvetica Neue" panose="02000503000000020004" pitchFamily="2" charset="0"/>
              </a:rPr>
              <a:t>CAPÍTULO 6 - O cérebro humano como um sistema físico muito especial: o argumento da informação</a:t>
            </a:r>
            <a:r>
              <a:rPr lang="pt-BR" sz="2400" dirty="0">
                <a:effectLst/>
                <a:latin typeface="Helvetica Neue" panose="02000503000000020004" pitchFamily="2" charset="0"/>
              </a:rPr>
              <a:t>. In R. </a:t>
            </a:r>
            <a:r>
              <a:rPr lang="pt-BR" sz="2400" dirty="0" err="1">
                <a:effectLst/>
                <a:latin typeface="Helvetica Neue" panose="02000503000000020004" pitchFamily="2" charset="0"/>
              </a:rPr>
              <a:t>Cicurel</a:t>
            </a:r>
            <a:r>
              <a:rPr lang="pt-BR" sz="2400" dirty="0">
                <a:effectLst/>
                <a:latin typeface="Helvetica Neue" panose="02000503000000020004" pitchFamily="2" charset="0"/>
              </a:rPr>
              <a:t> &amp; M. </a:t>
            </a:r>
            <a:r>
              <a:rPr lang="pt-BR" sz="2400" dirty="0" err="1">
                <a:effectLst/>
                <a:latin typeface="Helvetica Neue" panose="02000503000000020004" pitchFamily="2" charset="0"/>
              </a:rPr>
              <a:t>Nicolelis</a:t>
            </a:r>
            <a:r>
              <a:rPr lang="pt-BR" sz="2400" dirty="0">
                <a:effectLst/>
                <a:latin typeface="Helvetica Neue" panose="02000503000000020004" pitchFamily="2" charset="0"/>
              </a:rPr>
              <a:t> (Eds.), </a:t>
            </a:r>
            <a:r>
              <a:rPr lang="pt-BR" sz="2400" i="1" dirty="0">
                <a:effectLst/>
                <a:latin typeface="Helvetica Neue" panose="02000503000000020004" pitchFamily="2" charset="0"/>
              </a:rPr>
              <a:t>O Cérebro Relativístico. Como ele funciona e por que ele não pode ser simulado por uma máquina de Turing</a:t>
            </a:r>
            <a:r>
              <a:rPr lang="pt-BR" sz="2400" dirty="0">
                <a:effectLst/>
                <a:latin typeface="Helvetica Neue" panose="02000503000000020004" pitchFamily="2" charset="0"/>
              </a:rPr>
              <a:t>. Natal, Montreux, Durham, São Paulo: </a:t>
            </a:r>
            <a:r>
              <a:rPr lang="pt-BR" sz="2400" dirty="0" err="1">
                <a:effectLst/>
                <a:latin typeface="Helvetica Neue" panose="02000503000000020004" pitchFamily="2" charset="0"/>
              </a:rPr>
              <a:t>Kios</a:t>
            </a:r>
            <a:r>
              <a:rPr lang="pt-BR" sz="2400" dirty="0">
                <a:effectLst/>
                <a:latin typeface="Helvetica Neue" panose="02000503000000020004" pitchFamily="2" charset="0"/>
              </a:rPr>
              <a:t> Press .</a:t>
            </a:r>
          </a:p>
          <a:p>
            <a:pPr algn="just">
              <a:lnSpc>
                <a:spcPct val="170000"/>
              </a:lnSpc>
            </a:pPr>
            <a:endParaRPr lang="pt-BR" sz="2400" dirty="0">
              <a:effectLst/>
              <a:latin typeface="Helvetica Neue" panose="02000503000000020004" pitchFamily="2" charset="0"/>
            </a:endParaRPr>
          </a:p>
          <a:p>
            <a:pPr algn="just">
              <a:lnSpc>
                <a:spcPct val="170000"/>
              </a:lnSpc>
            </a:pPr>
            <a:r>
              <a:rPr lang="pt-BR" sz="2400" dirty="0" err="1">
                <a:solidFill>
                  <a:srgbClr val="000000"/>
                </a:solidFill>
                <a:effectLst/>
                <a:latin typeface="Helvetica Neue" panose="02000503000000020004" pitchFamily="2" charset="0"/>
              </a:rPr>
              <a:t>Nicolelis</a:t>
            </a:r>
            <a:r>
              <a:rPr lang="pt-BR" sz="2400" dirty="0">
                <a:solidFill>
                  <a:srgbClr val="000000"/>
                </a:solidFill>
                <a:effectLst/>
                <a:latin typeface="Helvetica Neue" panose="02000503000000020004" pitchFamily="2" charset="0"/>
              </a:rPr>
              <a:t>, M. (2024). </a:t>
            </a:r>
            <a:r>
              <a:rPr lang="pt-BR" sz="2400" b="1" dirty="0">
                <a:solidFill>
                  <a:srgbClr val="000000"/>
                </a:solidFill>
                <a:effectLst/>
                <a:latin typeface="Helvetica Neue" panose="02000503000000020004" pitchFamily="2" charset="0"/>
              </a:rPr>
              <a:t>Capítulo 3. O Cérebro e a informação: um Bit de </a:t>
            </a:r>
            <a:r>
              <a:rPr lang="pt-BR" sz="2400" b="1" dirty="0" err="1">
                <a:solidFill>
                  <a:srgbClr val="000000"/>
                </a:solidFill>
                <a:effectLst/>
                <a:latin typeface="Helvetica Neue" panose="02000503000000020004" pitchFamily="2" charset="0"/>
              </a:rPr>
              <a:t>Shanon</a:t>
            </a:r>
            <a:r>
              <a:rPr lang="pt-BR" sz="2400" b="1" dirty="0">
                <a:solidFill>
                  <a:srgbClr val="000000"/>
                </a:solidFill>
                <a:effectLst/>
                <a:latin typeface="Helvetica Neue" panose="02000503000000020004" pitchFamily="2" charset="0"/>
              </a:rPr>
              <a:t>, um punhado de GÖDEL</a:t>
            </a:r>
            <a:r>
              <a:rPr lang="pt-BR" sz="2400" dirty="0">
                <a:solidFill>
                  <a:srgbClr val="000000"/>
                </a:solidFill>
                <a:effectLst/>
                <a:latin typeface="Helvetica Neue" panose="02000503000000020004" pitchFamily="2" charset="0"/>
              </a:rPr>
              <a:t>. In </a:t>
            </a:r>
            <a:r>
              <a:rPr lang="pt-BR" sz="2400" i="1" dirty="0">
                <a:solidFill>
                  <a:srgbClr val="000000"/>
                </a:solidFill>
                <a:effectLst/>
                <a:latin typeface="Helvetica Neue" panose="02000503000000020004" pitchFamily="2" charset="0"/>
              </a:rPr>
              <a:t>O verdadeiro criador de tudo. Como o cérebro humano esculpiu o universo como nós o conhecemos</a:t>
            </a:r>
            <a:r>
              <a:rPr lang="pt-BR" sz="2400" dirty="0">
                <a:solidFill>
                  <a:srgbClr val="000000"/>
                </a:solidFill>
                <a:effectLst/>
                <a:latin typeface="Helvetica Neue" panose="02000503000000020004" pitchFamily="2" charset="0"/>
              </a:rPr>
              <a:t> (6 ed., pp. 47-74). São Paulo: Planeta.</a:t>
            </a:r>
          </a:p>
          <a:p>
            <a:pPr algn="just">
              <a:lnSpc>
                <a:spcPct val="170000"/>
              </a:lnSpc>
            </a:pPr>
            <a:endParaRPr lang="pt-BR" sz="2400" dirty="0">
              <a:effectLst/>
              <a:latin typeface="Helvetica Neue" panose="02000503000000020004" pitchFamily="2" charset="0"/>
            </a:endParaRPr>
          </a:p>
          <a:p>
            <a:endParaRPr lang="pt-BR" sz="1200" dirty="0">
              <a:effectLst/>
              <a:latin typeface="Helvetica Neue" panose="02000503000000020004" pitchFamily="2" charset="0"/>
            </a:endParaRPr>
          </a:p>
          <a:p>
            <a:endParaRPr lang="pt-BR" dirty="0"/>
          </a:p>
        </p:txBody>
      </p:sp>
      <p:sp>
        <p:nvSpPr>
          <p:cNvPr id="4" name="Espaço Reservado para Número de Slide 3">
            <a:extLst>
              <a:ext uri="{FF2B5EF4-FFF2-40B4-BE49-F238E27FC236}">
                <a16:creationId xmlns:a16="http://schemas.microsoft.com/office/drawing/2014/main" id="{7ADFE360-FA28-7449-B982-16F378D8D252}"/>
              </a:ext>
            </a:extLst>
          </p:cNvPr>
          <p:cNvSpPr>
            <a:spLocks noGrp="1"/>
          </p:cNvSpPr>
          <p:nvPr>
            <p:ph type="sldNum" sz="quarter" idx="12"/>
          </p:nvPr>
        </p:nvSpPr>
        <p:spPr/>
        <p:txBody>
          <a:bodyPr/>
          <a:lstStyle/>
          <a:p>
            <a:fld id="{5EFC517F-599F-A147-AEF0-A48492F2B519}" type="slidenum">
              <a:rPr lang="pt-BR" smtClean="0"/>
              <a:t>3</a:t>
            </a:fld>
            <a:endParaRPr lang="pt-BR"/>
          </a:p>
        </p:txBody>
      </p:sp>
    </p:spTree>
    <p:extLst>
      <p:ext uri="{BB962C8B-B14F-4D97-AF65-F5344CB8AC3E}">
        <p14:creationId xmlns:p14="http://schemas.microsoft.com/office/powerpoint/2010/main" val="13689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C5891-F550-654B-9565-4DAEA27E124E}"/>
              </a:ext>
            </a:extLst>
          </p:cNvPr>
          <p:cNvSpPr>
            <a:spLocks noGrp="1"/>
          </p:cNvSpPr>
          <p:nvPr>
            <p:ph type="title"/>
          </p:nvPr>
        </p:nvSpPr>
        <p:spPr/>
        <p:txBody>
          <a:bodyPr>
            <a:normAutofit/>
          </a:bodyPr>
          <a:lstStyle/>
          <a:p>
            <a:pPr algn="ctr"/>
            <a:r>
              <a:rPr lang="pt-BR" sz="2000" b="1" dirty="0">
                <a:latin typeface="Times New Roman" panose="02020603050405020304" pitchFamily="18" charset="0"/>
                <a:cs typeface="Times New Roman" panose="02020603050405020304" pitchFamily="18" charset="0"/>
              </a:rPr>
              <a:t>SEMÂNTICA</a:t>
            </a:r>
            <a:br>
              <a:rPr lang="pt-BR" sz="2000" b="1" dirty="0">
                <a:latin typeface="Times New Roman" panose="02020603050405020304" pitchFamily="18" charset="0"/>
                <a:cs typeface="Times New Roman" panose="02020603050405020304" pitchFamily="18" charset="0"/>
              </a:rPr>
            </a:br>
            <a:br>
              <a:rPr lang="pt-BR" sz="2000" b="1" dirty="0">
                <a:latin typeface="Times New Roman" panose="02020603050405020304" pitchFamily="18" charset="0"/>
                <a:cs typeface="Times New Roman" panose="02020603050405020304" pitchFamily="18" charset="0"/>
              </a:rPr>
            </a:br>
            <a:r>
              <a:rPr lang="pt-BR" sz="2000" b="1" dirty="0">
                <a:latin typeface="Times New Roman" panose="02020603050405020304" pitchFamily="18" charset="0"/>
                <a:cs typeface="Times New Roman" panose="02020603050405020304" pitchFamily="18" charset="0"/>
              </a:rPr>
              <a:t>O SENTIDO GERAL SISTÊMICO QUE ORIENTAM E ORGANIZAM O TODO</a:t>
            </a:r>
          </a:p>
        </p:txBody>
      </p:sp>
      <p:sp>
        <p:nvSpPr>
          <p:cNvPr id="3" name="Espaço Reservado para Conteúdo 2">
            <a:extLst>
              <a:ext uri="{FF2B5EF4-FFF2-40B4-BE49-F238E27FC236}">
                <a16:creationId xmlns:a16="http://schemas.microsoft.com/office/drawing/2014/main" id="{4588EAFC-1407-AD47-8FB3-6E083DDD4141}"/>
              </a:ext>
            </a:extLst>
          </p:cNvPr>
          <p:cNvSpPr>
            <a:spLocks noGrp="1"/>
          </p:cNvSpPr>
          <p:nvPr>
            <p:ph idx="1"/>
          </p:nvPr>
        </p:nvSpPr>
        <p:spPr/>
        <p:txBody>
          <a:bodyPr>
            <a:noAutofit/>
          </a:bodyPr>
          <a:lstStyle/>
          <a:p>
            <a:pPr marL="571500" indent="-342900" algn="just">
              <a:lnSpc>
                <a:spcPct val="17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Por outro lado, nenhuma sintaxe oferece qual é o sentido de uma determinada informação, o sentido depende de uma interpretação da sintaxe (das quantidades e qualidades intensivas presentes no processo). </a:t>
            </a:r>
          </a:p>
          <a:p>
            <a:pPr marL="571500" indent="-342900" algn="just">
              <a:lnSpc>
                <a:spcPct val="17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A SEMÂNTICA não advém da sintaxe, mas é algo que, mesmo dependendo da sintaxe, recebe um sentido que não vem dela. </a:t>
            </a:r>
          </a:p>
          <a:p>
            <a:pPr marL="1028700" lvl="1" indent="-342900" algn="just">
              <a:lnSpc>
                <a:spcPct val="170000"/>
              </a:lnSpc>
              <a:spcAft>
                <a:spcPts val="210"/>
              </a:spcAft>
            </a:pPr>
            <a:r>
              <a:rPr lang="pt-BR" sz="1600" b="1" dirty="0">
                <a:solidFill>
                  <a:srgbClr val="00B050"/>
                </a:solidFill>
                <a:effectLst/>
                <a:latin typeface="Calibri" panose="020F0502020204030204" pitchFamily="34" charset="0"/>
                <a:ea typeface="Calibri" panose="020F0502020204030204" pitchFamily="34" charset="0"/>
              </a:rPr>
              <a:t>Nos podemos dizer coisas do tipo “a galinha voou para dentro da casa”, mas não encontramos sentido em dizer “a voou casa para galinha dentro a da”; também podemos dizer “o azul voou para dentro do </a:t>
            </a:r>
            <a:r>
              <a:rPr lang="pt-BR" sz="1600" b="1" dirty="0" err="1">
                <a:solidFill>
                  <a:srgbClr val="00B050"/>
                </a:solidFill>
                <a:effectLst/>
                <a:latin typeface="Calibri" panose="020F0502020204030204" pitchFamily="34" charset="0"/>
                <a:ea typeface="Calibri" panose="020F0502020204030204" pitchFamily="34" charset="0"/>
              </a:rPr>
              <a:t>drogrado</a:t>
            </a:r>
            <a:r>
              <a:rPr lang="pt-BR" sz="1600" b="1" dirty="0">
                <a:solidFill>
                  <a:srgbClr val="00B050"/>
                </a:solidFill>
                <a:effectLst/>
                <a:latin typeface="Calibri" panose="020F0502020204030204" pitchFamily="34" charset="0"/>
                <a:ea typeface="Calibri" panose="020F0502020204030204" pitchFamily="34" charset="0"/>
              </a:rPr>
              <a:t>”, ainda que isto pareça ser sem sentido. No entanto, o sentido destas frases pode ser dado por algum “interpretante” que projeta nessa sintaxe o que aquilo pode significar para alguém. </a:t>
            </a:r>
            <a:endParaRPr lang="pt-BR" sz="16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C4FE628B-65AC-D24A-8CB6-46B31366E28E}"/>
              </a:ext>
            </a:extLst>
          </p:cNvPr>
          <p:cNvSpPr>
            <a:spLocks noGrp="1"/>
          </p:cNvSpPr>
          <p:nvPr>
            <p:ph type="sldNum" sz="quarter" idx="12"/>
          </p:nvPr>
        </p:nvSpPr>
        <p:spPr/>
        <p:txBody>
          <a:bodyPr/>
          <a:lstStyle/>
          <a:p>
            <a:fld id="{5EFC517F-599F-A147-AEF0-A48492F2B519}" type="slidenum">
              <a:rPr lang="pt-BR" smtClean="0"/>
              <a:t>30</a:t>
            </a:fld>
            <a:endParaRPr lang="pt-BR"/>
          </a:p>
        </p:txBody>
      </p:sp>
    </p:spTree>
    <p:extLst>
      <p:ext uri="{BB962C8B-B14F-4D97-AF65-F5344CB8AC3E}">
        <p14:creationId xmlns:p14="http://schemas.microsoft.com/office/powerpoint/2010/main" val="191048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29D81-673D-694E-AF88-7DE7686D5388}"/>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Uma sintaxe depende de um código externo </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para ter sentido</a:t>
            </a:r>
          </a:p>
        </p:txBody>
      </p:sp>
      <p:sp>
        <p:nvSpPr>
          <p:cNvPr id="3" name="Espaço Reservado para Conteúdo 2">
            <a:extLst>
              <a:ext uri="{FF2B5EF4-FFF2-40B4-BE49-F238E27FC236}">
                <a16:creationId xmlns:a16="http://schemas.microsoft.com/office/drawing/2014/main" id="{AB8E2ABB-5981-6E47-84E6-802FAA059688}"/>
              </a:ext>
            </a:extLst>
          </p:cNvPr>
          <p:cNvSpPr>
            <a:spLocks noGrp="1"/>
          </p:cNvSpPr>
          <p:nvPr>
            <p:ph idx="1"/>
          </p:nvPr>
        </p:nvSpPr>
        <p:spPr/>
        <p:txBody>
          <a:bodyPr>
            <a:normAutofit fontScale="55000" lnSpcReduction="20000"/>
          </a:bodyPr>
          <a:lstStyle/>
          <a:p>
            <a:pPr marL="514350" indent="-285750" algn="just">
              <a:lnSpc>
                <a:spcPct val="170000"/>
              </a:lnSpc>
              <a:spcAft>
                <a:spcPts val="210"/>
              </a:spcAft>
            </a:pPr>
            <a:r>
              <a:rPr lang="pt-BR" sz="2800" b="1" dirty="0">
                <a:solidFill>
                  <a:srgbClr val="00B050"/>
                </a:solidFill>
                <a:effectLst/>
                <a:latin typeface="Calibri" panose="020F0502020204030204" pitchFamily="34" charset="0"/>
                <a:ea typeface="Calibri" panose="020F0502020204030204" pitchFamily="34" charset="0"/>
              </a:rPr>
              <a:t>Por exemplo, você pode ter, num computador, uma série de informação (campos magnetizados e não magnetizados, zero e uns), mas o sentido deles é dado por um código ou programa externo. Ou seja, o ser humano informa ao computador (por meio de receitas, algoritmos; ou programas, conjunto articulados de algoritmos para determinados fins) qual é o sentido a ser dado a tal ou tal informação, ou conjunto de informações</a:t>
            </a:r>
          </a:p>
          <a:p>
            <a:pPr marL="514350" indent="-285750" algn="just">
              <a:lnSpc>
                <a:spcPct val="170000"/>
              </a:lnSpc>
              <a:spcAft>
                <a:spcPts val="210"/>
              </a:spcAft>
            </a:pPr>
            <a:r>
              <a:rPr lang="pt-BR" sz="2800" b="1" dirty="0">
                <a:solidFill>
                  <a:srgbClr val="00B050"/>
                </a:solidFill>
                <a:effectLst/>
                <a:latin typeface="Calibri" panose="020F0502020204030204" pitchFamily="34" charset="0"/>
                <a:ea typeface="Calibri" panose="020F0502020204030204" pitchFamily="34" charset="0"/>
              </a:rPr>
              <a:t> Logo, existe um outro tipo de informação que dá o sentido dos acontecimentos, ou seja, fornece a semântica da informação.</a:t>
            </a:r>
          </a:p>
          <a:p>
            <a:pPr marL="514350" indent="-285750" algn="just">
              <a:lnSpc>
                <a:spcPct val="170000"/>
              </a:lnSpc>
              <a:spcAft>
                <a:spcPts val="210"/>
              </a:spcAft>
            </a:pPr>
            <a:endParaRPr lang="pt-BR" sz="2800" dirty="0">
              <a:solidFill>
                <a:srgbClr val="000000"/>
              </a:solidFill>
              <a:effectLst/>
              <a:latin typeface="Calibri" panose="020F0502020204030204" pitchFamily="34" charset="0"/>
              <a:ea typeface="Calibri" panose="020F0502020204030204" pitchFamily="34" charset="0"/>
            </a:endParaRPr>
          </a:p>
          <a:p>
            <a:pPr indent="279400" algn="just">
              <a:lnSpc>
                <a:spcPct val="170000"/>
              </a:lnSpc>
              <a:spcAft>
                <a:spcPts val="210"/>
              </a:spcAft>
            </a:pPr>
            <a:r>
              <a:rPr lang="pt-BR" sz="2800" b="1" dirty="0" err="1">
                <a:solidFill>
                  <a:srgbClr val="00B050"/>
                </a:solidFill>
                <a:effectLst/>
                <a:latin typeface="Calibri" panose="020F0502020204030204" pitchFamily="34" charset="0"/>
                <a:ea typeface="Calibri" panose="020F0502020204030204" pitchFamily="34" charset="0"/>
              </a:rPr>
              <a:t>Nicolelis</a:t>
            </a:r>
            <a:r>
              <a:rPr lang="pt-BR" sz="2800" b="1" dirty="0">
                <a:solidFill>
                  <a:srgbClr val="00B050"/>
                </a:solidFill>
                <a:effectLst/>
                <a:latin typeface="Calibri" panose="020F0502020204030204" pitchFamily="34" charset="0"/>
                <a:ea typeface="Calibri" panose="020F0502020204030204" pitchFamily="34" charset="0"/>
              </a:rPr>
              <a:t> e </a:t>
            </a:r>
            <a:r>
              <a:rPr lang="pt-BR" sz="2800" b="1" dirty="0" err="1">
                <a:solidFill>
                  <a:srgbClr val="00B050"/>
                </a:solidFill>
                <a:effectLst/>
                <a:latin typeface="Calibri" panose="020F0502020204030204" pitchFamily="34" charset="0"/>
                <a:ea typeface="Calibri" panose="020F0502020204030204" pitchFamily="34" charset="0"/>
              </a:rPr>
              <a:t>Cicurel</a:t>
            </a:r>
            <a:r>
              <a:rPr lang="pt-BR" sz="2800" b="1" dirty="0">
                <a:solidFill>
                  <a:srgbClr val="00B050"/>
                </a:solidFill>
                <a:effectLst/>
                <a:latin typeface="Calibri" panose="020F0502020204030204" pitchFamily="34" charset="0"/>
                <a:ea typeface="Calibri" panose="020F0502020204030204" pitchFamily="34" charset="0"/>
              </a:rPr>
              <a:t> denominam a informação-sintaxe como sendo </a:t>
            </a:r>
            <a:r>
              <a:rPr lang="pt-BR" sz="2800" b="1" dirty="0" err="1">
                <a:solidFill>
                  <a:srgbClr val="00B050"/>
                </a:solidFill>
                <a:effectLst/>
                <a:latin typeface="Calibri" panose="020F0502020204030204" pitchFamily="34" charset="0"/>
                <a:ea typeface="Calibri" panose="020F0502020204030204" pitchFamily="34" charset="0"/>
              </a:rPr>
              <a:t>S-info</a:t>
            </a:r>
            <a:r>
              <a:rPr lang="pt-BR" sz="2800" b="1" dirty="0">
                <a:solidFill>
                  <a:srgbClr val="00B050"/>
                </a:solidFill>
                <a:effectLst/>
                <a:latin typeface="Calibri" panose="020F0502020204030204" pitchFamily="34" charset="0"/>
                <a:ea typeface="Calibri" panose="020F0502020204030204" pitchFamily="34" charset="0"/>
              </a:rPr>
              <a:t> (informação do tipo descrita por </a:t>
            </a:r>
            <a:r>
              <a:rPr lang="pt-BR" sz="2800" b="1" dirty="0" err="1">
                <a:solidFill>
                  <a:srgbClr val="00B050"/>
                </a:solidFill>
                <a:effectLst/>
                <a:latin typeface="Calibri" panose="020F0502020204030204" pitchFamily="34" charset="0"/>
                <a:ea typeface="Calibri" panose="020F0502020204030204" pitchFamily="34" charset="0"/>
              </a:rPr>
              <a:t>Shanon</a:t>
            </a:r>
            <a:r>
              <a:rPr lang="pt-BR" sz="2800" b="1" dirty="0">
                <a:solidFill>
                  <a:srgbClr val="00B050"/>
                </a:solidFill>
                <a:effectLst/>
                <a:latin typeface="Calibri" panose="020F0502020204030204" pitchFamily="34" charset="0"/>
                <a:ea typeface="Calibri" panose="020F0502020204030204" pitchFamily="34" charset="0"/>
              </a:rPr>
              <a:t>) e a informação-semântica como sendo </a:t>
            </a:r>
            <a:r>
              <a:rPr lang="pt-BR" sz="2800" b="1" dirty="0" err="1">
                <a:solidFill>
                  <a:srgbClr val="00B050"/>
                </a:solidFill>
                <a:effectLst/>
                <a:latin typeface="Calibri" panose="020F0502020204030204" pitchFamily="34" charset="0"/>
                <a:ea typeface="Calibri" panose="020F0502020204030204" pitchFamily="34" charset="0"/>
              </a:rPr>
              <a:t>G-info</a:t>
            </a:r>
            <a:r>
              <a:rPr lang="pt-BR" sz="2800" b="1" dirty="0">
                <a:solidFill>
                  <a:srgbClr val="00B050"/>
                </a:solidFill>
                <a:effectLst/>
                <a:latin typeface="Calibri" panose="020F0502020204030204" pitchFamily="34" charset="0"/>
                <a:ea typeface="Calibri" panose="020F0502020204030204" pitchFamily="34" charset="0"/>
              </a:rPr>
              <a:t> (informação que não poderia ser determina por nenhum sistema formal, informação do tipo apontada por </a:t>
            </a:r>
            <a:r>
              <a:rPr lang="pt-BR" sz="2800" b="1" dirty="0" err="1">
                <a:solidFill>
                  <a:srgbClr val="00B050"/>
                </a:solidFill>
                <a:effectLst/>
                <a:latin typeface="Calibri" panose="020F0502020204030204" pitchFamily="34" charset="0"/>
                <a:ea typeface="Calibri" panose="020F0502020204030204" pitchFamily="34" charset="0"/>
              </a:rPr>
              <a:t>Godel</a:t>
            </a:r>
            <a:r>
              <a:rPr lang="pt-BR" sz="2800" b="1" dirty="0">
                <a:solidFill>
                  <a:srgbClr val="00B050"/>
                </a:solidFill>
                <a:effectLst/>
                <a:latin typeface="Calibri" panose="020F0502020204030204" pitchFamily="34" charset="0"/>
                <a:ea typeface="Calibri" panose="020F0502020204030204" pitchFamily="34" charset="0"/>
              </a:rPr>
              <a:t>)</a:t>
            </a:r>
            <a:endParaRPr lang="pt-BR" sz="2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6324BBAF-F646-934E-B405-1326C9ECA6E8}"/>
              </a:ext>
            </a:extLst>
          </p:cNvPr>
          <p:cNvSpPr>
            <a:spLocks noGrp="1"/>
          </p:cNvSpPr>
          <p:nvPr>
            <p:ph type="sldNum" sz="quarter" idx="12"/>
          </p:nvPr>
        </p:nvSpPr>
        <p:spPr/>
        <p:txBody>
          <a:bodyPr/>
          <a:lstStyle/>
          <a:p>
            <a:fld id="{5EFC517F-599F-A147-AEF0-A48492F2B519}" type="slidenum">
              <a:rPr lang="pt-BR" smtClean="0"/>
              <a:t>31</a:t>
            </a:fld>
            <a:endParaRPr lang="pt-BR"/>
          </a:p>
        </p:txBody>
      </p:sp>
    </p:spTree>
    <p:extLst>
      <p:ext uri="{BB962C8B-B14F-4D97-AF65-F5344CB8AC3E}">
        <p14:creationId xmlns:p14="http://schemas.microsoft.com/office/powerpoint/2010/main" val="291530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47B65-1767-F64E-BB04-A0C3FC9ACABC}"/>
              </a:ext>
            </a:extLst>
          </p:cNvPr>
          <p:cNvSpPr>
            <a:spLocks noGrp="1"/>
          </p:cNvSpPr>
          <p:nvPr>
            <p:ph type="title"/>
          </p:nvPr>
        </p:nvSpPr>
        <p:spPr/>
        <p:txBody>
          <a:bodyPr>
            <a:normAutofit/>
          </a:bodyPr>
          <a:lstStyle/>
          <a:p>
            <a:pPr algn="ct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Principais diferenças entre </a:t>
            </a:r>
            <a:br>
              <a:rPr lang="pt-B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pt-B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2800" b="1" dirty="0" err="1">
                <a:effectLst/>
                <a:latin typeface="Times New Roman" panose="02020603050405020304" pitchFamily="18" charset="0"/>
                <a:ea typeface="Calibri" panose="020F0502020204030204" pitchFamily="34" charset="0"/>
                <a:cs typeface="Times New Roman" panose="02020603050405020304" pitchFamily="18" charset="0"/>
              </a:rPr>
              <a:t>Sinfo</a:t>
            </a: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 e </a:t>
            </a:r>
            <a:r>
              <a:rPr lang="pt-BR" sz="2800" b="1" dirty="0" err="1">
                <a:effectLst/>
                <a:latin typeface="Times New Roman" panose="02020603050405020304" pitchFamily="18" charset="0"/>
                <a:ea typeface="Calibri" panose="020F0502020204030204" pitchFamily="34" charset="0"/>
                <a:cs typeface="Times New Roman" panose="02020603050405020304" pitchFamily="18" charset="0"/>
              </a:rPr>
              <a:t>Ginfo</a:t>
            </a:r>
            <a:endParaRPr lang="pt-BR" sz="28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8DC88E51-ADE8-D648-8A5F-E7C4F2EA84D4}"/>
              </a:ext>
            </a:extLst>
          </p:cNvPr>
          <p:cNvSpPr>
            <a:spLocks noGrp="1"/>
          </p:cNvSpPr>
          <p:nvPr>
            <p:ph idx="1"/>
          </p:nvPr>
        </p:nvSpPr>
        <p:spPr/>
        <p:txBody>
          <a:bodyPr>
            <a:normAutofit/>
          </a:bodyPr>
          <a:lstStyle/>
          <a:p>
            <a:pPr marL="342900" lvl="0" indent="-342900" algn="just">
              <a:lnSpc>
                <a:spcPct val="150000"/>
              </a:lnSpc>
              <a:buSzPts val="1000"/>
              <a:buFont typeface="Symbol" pitchFamily="2" charset="2"/>
              <a:buChar char=""/>
              <a:tabLst>
                <a:tab pos="457200" algn="l"/>
              </a:tabLst>
            </a:pPr>
            <a:r>
              <a:rPr lang="pt-BR" sz="2000" b="1" dirty="0">
                <a:solidFill>
                  <a:srgbClr val="FF0000"/>
                </a:solidFill>
                <a:effectLst/>
                <a:latin typeface="Calibri" panose="020F0502020204030204" pitchFamily="34" charset="0"/>
                <a:ea typeface="Calibri" panose="020F0502020204030204" pitchFamily="34" charset="0"/>
              </a:rPr>
              <a:t>Para começar, em vez de se valer de um código binário e digital, a informação </a:t>
            </a:r>
            <a:r>
              <a:rPr lang="pt-BR" sz="2000" b="1" dirty="0" err="1">
                <a:solidFill>
                  <a:srgbClr val="FF0000"/>
                </a:solidFill>
                <a:effectLst/>
                <a:latin typeface="Calibri" panose="020F0502020204030204" pitchFamily="34" charset="0"/>
                <a:ea typeface="Calibri" panose="020F0502020204030204" pitchFamily="34" charset="0"/>
              </a:rPr>
              <a:t>gödeliana</a:t>
            </a:r>
            <a:r>
              <a:rPr lang="pt-BR" sz="2000" b="1" dirty="0">
                <a:solidFill>
                  <a:srgbClr val="FF0000"/>
                </a:solidFill>
                <a:effectLst/>
                <a:latin typeface="Calibri" panose="020F0502020204030204" pitchFamily="34" charset="0"/>
                <a:ea typeface="Calibri" panose="020F0502020204030204" pitchFamily="34" charset="0"/>
              </a:rPr>
              <a:t> é contínua e analógica,</a:t>
            </a:r>
            <a:r>
              <a:rPr lang="pt-BR" sz="2000" dirty="0">
                <a:solidFill>
                  <a:srgbClr val="FF0000"/>
                </a:solidFill>
                <a:effectLst/>
                <a:latin typeface="Calibri" panose="020F0502020204030204" pitchFamily="34" charset="0"/>
                <a:ea typeface="Calibri" panose="020F0502020204030204" pitchFamily="34" charset="0"/>
              </a:rPr>
              <a:t> </a:t>
            </a:r>
            <a:r>
              <a:rPr lang="pt-BR" sz="2000" dirty="0">
                <a:solidFill>
                  <a:srgbClr val="000000"/>
                </a:solidFill>
                <a:effectLst/>
                <a:latin typeface="Calibri" panose="020F0502020204030204" pitchFamily="34" charset="0"/>
                <a:ea typeface="Calibri" panose="020F0502020204030204" pitchFamily="34" charset="0"/>
              </a:rPr>
              <a:t>dado que o processo de incorporação na matéria orgânica é abastecido pelo processo de dissipação de energia dos seres vivos. </a:t>
            </a:r>
          </a:p>
          <a:p>
            <a:pPr marL="342900" lvl="0" indent="-342900" algn="just">
              <a:lnSpc>
                <a:spcPct val="150000"/>
              </a:lnSpc>
              <a:buSzPts val="1000"/>
              <a:buFont typeface="Symbol" pitchFamily="2" charset="2"/>
              <a:buChar char=""/>
              <a:tabLst>
                <a:tab pos="457200" algn="l"/>
              </a:tabLst>
            </a:pPr>
            <a:r>
              <a:rPr lang="pt-BR" sz="2000" dirty="0">
                <a:solidFill>
                  <a:srgbClr val="000000"/>
                </a:solidFill>
                <a:effectLst/>
                <a:latin typeface="Calibri" panose="020F0502020204030204" pitchFamily="34" charset="0"/>
                <a:ea typeface="Calibri" panose="020F0502020204030204" pitchFamily="34" charset="0"/>
              </a:rPr>
              <a:t>A informação </a:t>
            </a:r>
            <a:r>
              <a:rPr lang="pt-BR" sz="2000" dirty="0" err="1">
                <a:solidFill>
                  <a:srgbClr val="000000"/>
                </a:solidFill>
                <a:effectLst/>
                <a:latin typeface="Calibri" panose="020F0502020204030204" pitchFamily="34" charset="0"/>
                <a:ea typeface="Calibri" panose="020F0502020204030204" pitchFamily="34" charset="0"/>
              </a:rPr>
              <a:t>gödeliana</a:t>
            </a:r>
            <a:r>
              <a:rPr lang="pt-BR" sz="2000" dirty="0">
                <a:solidFill>
                  <a:srgbClr val="000000"/>
                </a:solidFill>
                <a:effectLst/>
                <a:latin typeface="Calibri" panose="020F0502020204030204" pitchFamily="34" charset="0"/>
                <a:ea typeface="Calibri" panose="020F0502020204030204" pitchFamily="34" charset="0"/>
              </a:rPr>
              <a:t> não pode ser digitalizada nem </a:t>
            </a:r>
            <a:r>
              <a:rPr lang="pt-BR" sz="2000" dirty="0" err="1">
                <a:solidFill>
                  <a:srgbClr val="000000"/>
                </a:solidFill>
                <a:effectLst/>
                <a:latin typeface="Calibri" panose="020F0502020204030204" pitchFamily="34" charset="0"/>
                <a:ea typeface="Calibri" panose="020F0502020204030204" pitchFamily="34" charset="0"/>
              </a:rPr>
              <a:t>discretizada</a:t>
            </a:r>
            <a:r>
              <a:rPr lang="pt-BR" sz="2000" dirty="0">
                <a:solidFill>
                  <a:srgbClr val="000000"/>
                </a:solidFill>
                <a:effectLst/>
                <a:latin typeface="Calibri" panose="020F0502020204030204" pitchFamily="34" charset="0"/>
                <a:ea typeface="Calibri" panose="020F0502020204030204" pitchFamily="34" charset="0"/>
              </a:rPr>
              <a:t> e ser tratada como bits de informação </a:t>
            </a:r>
            <a:r>
              <a:rPr lang="pt-BR" sz="2000" dirty="0" err="1">
                <a:solidFill>
                  <a:srgbClr val="000000"/>
                </a:solidFill>
                <a:effectLst/>
                <a:latin typeface="Calibri" panose="020F0502020204030204" pitchFamily="34" charset="0"/>
                <a:ea typeface="Calibri" panose="020F0502020204030204" pitchFamily="34" charset="0"/>
              </a:rPr>
              <a:t>shannoniana</a:t>
            </a:r>
            <a:r>
              <a:rPr lang="pt-BR" sz="2000" dirty="0">
                <a:solidFill>
                  <a:srgbClr val="000000"/>
                </a:solidFill>
                <a:effectLst/>
                <a:latin typeface="Calibri" panose="020F0502020204030204" pitchFamily="34" charset="0"/>
                <a:ea typeface="Calibri" panose="020F0502020204030204" pitchFamily="34" charset="0"/>
              </a:rPr>
              <a:t>. </a:t>
            </a:r>
          </a:p>
          <a:p>
            <a:pPr marL="342900" lvl="0" indent="-342900" algn="just">
              <a:lnSpc>
                <a:spcPct val="150000"/>
              </a:lnSpc>
              <a:spcAft>
                <a:spcPts val="210"/>
              </a:spcAft>
              <a:buSzPts val="1000"/>
              <a:buFont typeface="Symbol" pitchFamily="2" charset="2"/>
              <a:buChar char=""/>
              <a:tabLst>
                <a:tab pos="457200" algn="l"/>
              </a:tabLst>
            </a:pPr>
            <a:r>
              <a:rPr lang="pt-BR" sz="2000" dirty="0">
                <a:solidFill>
                  <a:srgbClr val="000000"/>
                </a:solidFill>
                <a:effectLst/>
                <a:latin typeface="Calibri" panose="020F0502020204030204" pitchFamily="34" charset="0"/>
                <a:ea typeface="Calibri" panose="020F0502020204030204" pitchFamily="34" charset="0"/>
              </a:rPr>
              <a:t>Quanto mais complexo um organismo, mais informação </a:t>
            </a:r>
            <a:r>
              <a:rPr lang="pt-BR" sz="2000" dirty="0" err="1">
                <a:solidFill>
                  <a:srgbClr val="000000"/>
                </a:solidFill>
                <a:effectLst/>
                <a:latin typeface="Calibri" panose="020F0502020204030204" pitchFamily="34" charset="0"/>
                <a:ea typeface="Calibri" panose="020F0502020204030204" pitchFamily="34" charset="0"/>
              </a:rPr>
              <a:t>gödeliana</a:t>
            </a:r>
            <a:r>
              <a:rPr lang="pt-BR" sz="2000" dirty="0">
                <a:solidFill>
                  <a:srgbClr val="000000"/>
                </a:solidFill>
                <a:effectLst/>
                <a:latin typeface="Calibri" panose="020F0502020204030204" pitchFamily="34" charset="0"/>
                <a:ea typeface="Calibri" panose="020F0502020204030204" pitchFamily="34" charset="0"/>
              </a:rPr>
              <a:t> é depositada na matéria orgânica que o constitui.</a:t>
            </a:r>
          </a:p>
        </p:txBody>
      </p:sp>
      <p:sp>
        <p:nvSpPr>
          <p:cNvPr id="4" name="Espaço Reservado para Número de Slide 3">
            <a:extLst>
              <a:ext uri="{FF2B5EF4-FFF2-40B4-BE49-F238E27FC236}">
                <a16:creationId xmlns:a16="http://schemas.microsoft.com/office/drawing/2014/main" id="{F42CE479-F832-EE4E-B38B-065DAEE72A66}"/>
              </a:ext>
            </a:extLst>
          </p:cNvPr>
          <p:cNvSpPr>
            <a:spLocks noGrp="1"/>
          </p:cNvSpPr>
          <p:nvPr>
            <p:ph type="sldNum" sz="quarter" idx="12"/>
          </p:nvPr>
        </p:nvSpPr>
        <p:spPr/>
        <p:txBody>
          <a:bodyPr/>
          <a:lstStyle/>
          <a:p>
            <a:fld id="{5EFC517F-599F-A147-AEF0-A48492F2B519}" type="slidenum">
              <a:rPr lang="pt-BR" smtClean="0"/>
              <a:t>32</a:t>
            </a:fld>
            <a:endParaRPr lang="pt-BR"/>
          </a:p>
        </p:txBody>
      </p:sp>
    </p:spTree>
    <p:extLst>
      <p:ext uri="{BB962C8B-B14F-4D97-AF65-F5344CB8AC3E}">
        <p14:creationId xmlns:p14="http://schemas.microsoft.com/office/powerpoint/2010/main" val="2855597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1C170-6E79-DA4F-A225-BAF9A07650D2}"/>
              </a:ext>
            </a:extLst>
          </p:cNvPr>
          <p:cNvSpPr>
            <a:spLocks noGrp="1"/>
          </p:cNvSpPr>
          <p:nvPr>
            <p:ph type="title"/>
          </p:nvPr>
        </p:nvSpPr>
        <p:spPr/>
        <p:txBody>
          <a:bodyPr>
            <a:normAutofit/>
          </a:bodyPr>
          <a:lstStyle/>
          <a:p>
            <a:r>
              <a:rPr lang="pt-BR" sz="4400" b="1" dirty="0">
                <a:latin typeface="Calibri" panose="020F0502020204030204" pitchFamily="34" charset="0"/>
                <a:ea typeface="Calibri" panose="020F0502020204030204" pitchFamily="34" charset="0"/>
              </a:rPr>
              <a:t>A</a:t>
            </a:r>
            <a:r>
              <a:rPr lang="pt-BR" sz="4400" b="1" dirty="0">
                <a:effectLst/>
                <a:latin typeface="Calibri" panose="020F0502020204030204" pitchFamily="34" charset="0"/>
                <a:ea typeface="Calibri" panose="020F0502020204030204" pitchFamily="34" charset="0"/>
              </a:rPr>
              <a:t> informação-</a:t>
            </a:r>
            <a:r>
              <a:rPr lang="pt-BR" sz="4400" b="1" dirty="0" err="1">
                <a:effectLst/>
                <a:latin typeface="Calibri" panose="020F0502020204030204" pitchFamily="34" charset="0"/>
                <a:ea typeface="Calibri" panose="020F0502020204030204" pitchFamily="34" charset="0"/>
              </a:rPr>
              <a:t>gödeliana</a:t>
            </a:r>
            <a:r>
              <a:rPr lang="pt-BR" sz="4400" b="1" dirty="0">
                <a:effectLst/>
                <a:latin typeface="Calibri" panose="020F0502020204030204" pitchFamily="34" charset="0"/>
                <a:ea typeface="Calibri" panose="020F0502020204030204" pitchFamily="34" charset="0"/>
              </a:rPr>
              <a:t> poderia ser considerada:</a:t>
            </a:r>
            <a:endParaRPr lang="pt-BR" dirty="0"/>
          </a:p>
        </p:txBody>
      </p:sp>
      <p:sp>
        <p:nvSpPr>
          <p:cNvPr id="3" name="Espaço Reservado para Conteúdo 2">
            <a:extLst>
              <a:ext uri="{FF2B5EF4-FFF2-40B4-BE49-F238E27FC236}">
                <a16:creationId xmlns:a16="http://schemas.microsoft.com/office/drawing/2014/main" id="{BD656A70-23E8-BC40-BEC5-8FD4FB27FD65}"/>
              </a:ext>
            </a:extLst>
          </p:cNvPr>
          <p:cNvSpPr>
            <a:spLocks noGrp="1"/>
          </p:cNvSpPr>
          <p:nvPr>
            <p:ph idx="1"/>
          </p:nvPr>
        </p:nvSpPr>
        <p:spPr/>
        <p:txBody>
          <a:bodyPr>
            <a:normAutofit lnSpcReduction="10000"/>
          </a:bodyPr>
          <a:lstStyle/>
          <a:p>
            <a:pPr marL="742950" lvl="1" indent="-285750" algn="just">
              <a:lnSpc>
                <a:spcPct val="150000"/>
              </a:lnSpc>
              <a:buFont typeface="+mj-lt"/>
              <a:buAutoNum type="alphaLcParenR"/>
            </a:pPr>
            <a:r>
              <a:rPr lang="pt-BR" sz="1500" b="1" dirty="0">
                <a:solidFill>
                  <a:srgbClr val="00B050"/>
                </a:solidFill>
                <a:effectLst/>
                <a:latin typeface="Calibri" panose="020F0502020204030204" pitchFamily="34" charset="0"/>
                <a:ea typeface="Calibri" panose="020F0502020204030204" pitchFamily="34" charset="0"/>
              </a:rPr>
              <a:t>Uma informação que é construída tendo o sistema vivo, como um todo, e não como um acontecimento objetivo específico, mais ainda, a informação-</a:t>
            </a:r>
            <a:r>
              <a:rPr lang="pt-BR" sz="1500" b="1" dirty="0" err="1">
                <a:solidFill>
                  <a:srgbClr val="00B050"/>
                </a:solidFill>
                <a:effectLst/>
                <a:latin typeface="Calibri" panose="020F0502020204030204" pitchFamily="34" charset="0"/>
                <a:ea typeface="Calibri" panose="020F0502020204030204" pitchFamily="34" charset="0"/>
              </a:rPr>
              <a:t>gödeliana</a:t>
            </a:r>
            <a:r>
              <a:rPr lang="pt-BR" sz="1500" b="1" dirty="0">
                <a:solidFill>
                  <a:srgbClr val="00B050"/>
                </a:solidFill>
                <a:effectLst/>
                <a:latin typeface="Calibri" panose="020F0502020204030204" pitchFamily="34" charset="0"/>
                <a:ea typeface="Calibri" panose="020F0502020204030204" pitchFamily="34" charset="0"/>
              </a:rPr>
              <a:t> considera a história do sistema</a:t>
            </a:r>
            <a:r>
              <a:rPr lang="pt-BR" sz="1500" b="1" dirty="0">
                <a:solidFill>
                  <a:srgbClr val="00B050"/>
                </a:solidFill>
                <a:latin typeface="Calibri" panose="020F0502020204030204" pitchFamily="34" charset="0"/>
                <a:ea typeface="Calibri" panose="020F0502020204030204" pitchFamily="34" charset="0"/>
              </a:rPr>
              <a:t> e </a:t>
            </a:r>
            <a:r>
              <a:rPr lang="pt-BR" sz="1500" b="1" dirty="0">
                <a:solidFill>
                  <a:srgbClr val="00B050"/>
                </a:solidFill>
                <a:effectLst/>
                <a:latin typeface="Calibri" panose="020F0502020204030204" pitchFamily="34" charset="0"/>
                <a:ea typeface="Calibri" panose="020F0502020204030204" pitchFamily="34" charset="0"/>
              </a:rPr>
              <a:t>sua projeção ou expectativa futura</a:t>
            </a:r>
            <a:endParaRPr lang="pt-BR" sz="1500" dirty="0">
              <a:solidFill>
                <a:srgbClr val="00B050"/>
              </a:solidFill>
              <a:effectLst/>
              <a:latin typeface="Calibri" panose="020F0502020204030204" pitchFamily="34" charset="0"/>
              <a:ea typeface="Calibri" panose="020F0502020204030204" pitchFamily="34" charset="0"/>
            </a:endParaRPr>
          </a:p>
          <a:p>
            <a:pPr marL="742950" lvl="1" indent="-285750" algn="just">
              <a:lnSpc>
                <a:spcPct val="150000"/>
              </a:lnSpc>
              <a:buFont typeface="+mj-lt"/>
              <a:buAutoNum type="alphaLcParenR"/>
            </a:pPr>
            <a:r>
              <a:rPr lang="pt-BR" sz="1500" b="1" dirty="0">
                <a:solidFill>
                  <a:srgbClr val="00B050"/>
                </a:solidFill>
                <a:effectLst/>
                <a:latin typeface="Calibri" panose="020F0502020204030204" pitchFamily="34" charset="0"/>
                <a:ea typeface="Calibri" panose="020F0502020204030204" pitchFamily="34" charset="0"/>
              </a:rPr>
              <a:t>A informação-</a:t>
            </a:r>
            <a:r>
              <a:rPr lang="pt-BR" sz="1500" b="1" dirty="0" err="1">
                <a:solidFill>
                  <a:srgbClr val="00B050"/>
                </a:solidFill>
                <a:effectLst/>
                <a:latin typeface="Calibri" panose="020F0502020204030204" pitchFamily="34" charset="0"/>
                <a:ea typeface="Calibri" panose="020F0502020204030204" pitchFamily="34" charset="0"/>
              </a:rPr>
              <a:t>gödeliana</a:t>
            </a:r>
            <a:r>
              <a:rPr lang="pt-BR" sz="1500" b="1" dirty="0">
                <a:solidFill>
                  <a:srgbClr val="00B050"/>
                </a:solidFill>
                <a:effectLst/>
                <a:latin typeface="Calibri" panose="020F0502020204030204" pitchFamily="34" charset="0"/>
                <a:ea typeface="Calibri" panose="020F0502020204030204" pitchFamily="34" charset="0"/>
              </a:rPr>
              <a:t> pode ser duas ou mais coisas ao mesmo tempo, ter dois ou mais sentidos, ao mesmo tempo, mais ainda, pode paradoxalmente, ter e não ter um determinado sentido, podendo variar ao longo do tempo e ao longo das situações. Ela pode ser um paradoxo ou ter a lógica de um paradoxo (o que seria impossível para a </a:t>
            </a:r>
            <a:r>
              <a:rPr lang="pt-BR" sz="1500" b="1" dirty="0" err="1">
                <a:solidFill>
                  <a:srgbClr val="00B050"/>
                </a:solidFill>
                <a:effectLst/>
                <a:latin typeface="Calibri" panose="020F0502020204030204" pitchFamily="34" charset="0"/>
                <a:ea typeface="Calibri" panose="020F0502020204030204" pitchFamily="34" charset="0"/>
              </a:rPr>
              <a:t>shanon-information</a:t>
            </a:r>
            <a:r>
              <a:rPr lang="pt-BR" sz="1500" b="1" dirty="0">
                <a:solidFill>
                  <a:srgbClr val="00B050"/>
                </a:solidFill>
                <a:effectLst/>
                <a:latin typeface="Calibri" panose="020F0502020204030204" pitchFamily="34" charset="0"/>
                <a:ea typeface="Calibri" panose="020F0502020204030204" pitchFamily="34" charset="0"/>
              </a:rPr>
              <a:t>).</a:t>
            </a:r>
          </a:p>
          <a:p>
            <a:pPr marL="742950" lvl="1" indent="-285750" algn="just">
              <a:lnSpc>
                <a:spcPct val="150000"/>
              </a:lnSpc>
              <a:buFont typeface="+mj-lt"/>
              <a:buAutoNum type="alphaLcParenR"/>
            </a:pPr>
            <a:r>
              <a:rPr lang="pt-BR" sz="1500" b="1" dirty="0">
                <a:solidFill>
                  <a:srgbClr val="00B050"/>
                </a:solidFill>
                <a:effectLst/>
                <a:latin typeface="Calibri" panose="020F0502020204030204" pitchFamily="34" charset="0"/>
                <a:ea typeface="Calibri" panose="020F0502020204030204" pitchFamily="34" charset="0"/>
              </a:rPr>
              <a:t>Noutros termos, a informação-</a:t>
            </a:r>
            <a:r>
              <a:rPr lang="pt-BR" sz="1500" b="1" dirty="0" err="1">
                <a:solidFill>
                  <a:srgbClr val="00B050"/>
                </a:solidFill>
                <a:effectLst/>
                <a:latin typeface="Calibri" panose="020F0502020204030204" pitchFamily="34" charset="0"/>
                <a:ea typeface="Calibri" panose="020F0502020204030204" pitchFamily="34" charset="0"/>
              </a:rPr>
              <a:t>gödeliana</a:t>
            </a:r>
            <a:r>
              <a:rPr lang="pt-BR" sz="1500" b="1" dirty="0">
                <a:solidFill>
                  <a:srgbClr val="00B050"/>
                </a:solidFill>
                <a:effectLst/>
                <a:latin typeface="Calibri" panose="020F0502020204030204" pitchFamily="34" charset="0"/>
                <a:ea typeface="Calibri" panose="020F0502020204030204" pitchFamily="34" charset="0"/>
              </a:rPr>
              <a:t> é subjetiva, por excelência, impossível de ser objetivada totalmente, ainda que possa, por plasticidade, comportasse como se fosse objetiva</a:t>
            </a:r>
            <a:endParaRPr lang="pt-BR" sz="1500" dirty="0">
              <a:solidFill>
                <a:srgbClr val="00B05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10"/>
              </a:spcAft>
              <a:buFont typeface="+mj-lt"/>
              <a:buAutoNum type="alphaLcParenR"/>
            </a:pPr>
            <a:r>
              <a:rPr lang="pt-BR" sz="1500" b="1" dirty="0">
                <a:solidFill>
                  <a:srgbClr val="00B050"/>
                </a:solidFill>
                <a:effectLst/>
                <a:latin typeface="Calibri" panose="020F0502020204030204" pitchFamily="34" charset="0"/>
                <a:ea typeface="Calibri" panose="020F0502020204030204" pitchFamily="34" charset="0"/>
              </a:rPr>
              <a:t>A informação-</a:t>
            </a:r>
            <a:r>
              <a:rPr lang="pt-BR" sz="1500" b="1" dirty="0" err="1">
                <a:solidFill>
                  <a:srgbClr val="00B050"/>
                </a:solidFill>
                <a:effectLst/>
                <a:latin typeface="Calibri" panose="020F0502020204030204" pitchFamily="34" charset="0"/>
                <a:ea typeface="Calibri" panose="020F0502020204030204" pitchFamily="34" charset="0"/>
              </a:rPr>
              <a:t>gödeliana</a:t>
            </a:r>
            <a:r>
              <a:rPr lang="pt-BR" sz="1500" b="1" dirty="0">
                <a:solidFill>
                  <a:srgbClr val="00B050"/>
                </a:solidFill>
                <a:effectLst/>
                <a:latin typeface="Calibri" panose="020F0502020204030204" pitchFamily="34" charset="0"/>
                <a:ea typeface="Calibri" panose="020F0502020204030204" pitchFamily="34" charset="0"/>
              </a:rPr>
              <a:t> pode ser e não ser, pode ser uma brincadeira, uma ironia, ter um sentido singular e universal, fixo e diverso etc. </a:t>
            </a:r>
          </a:p>
          <a:p>
            <a:pPr marL="742950" lvl="1" indent="-285750" algn="just">
              <a:lnSpc>
                <a:spcPct val="150000"/>
              </a:lnSpc>
              <a:spcAft>
                <a:spcPts val="210"/>
              </a:spcAft>
              <a:buFont typeface="+mj-lt"/>
              <a:buAutoNum type="alphaLcParenR"/>
            </a:pPr>
            <a:r>
              <a:rPr lang="pt-BR" sz="1500" b="1" dirty="0">
                <a:solidFill>
                  <a:srgbClr val="00B050"/>
                </a:solidFill>
                <a:effectLst/>
                <a:latin typeface="Calibri" panose="020F0502020204030204" pitchFamily="34" charset="0"/>
                <a:ea typeface="Calibri" panose="020F0502020204030204" pitchFamily="34" charset="0"/>
              </a:rPr>
              <a:t>A informação-</a:t>
            </a:r>
            <a:r>
              <a:rPr lang="pt-BR" sz="1500" b="1" dirty="0" err="1">
                <a:solidFill>
                  <a:srgbClr val="00B050"/>
                </a:solidFill>
                <a:effectLst/>
                <a:latin typeface="Calibri" panose="020F0502020204030204" pitchFamily="34" charset="0"/>
                <a:ea typeface="Calibri" panose="020F0502020204030204" pitchFamily="34" charset="0"/>
              </a:rPr>
              <a:t>gödeliana</a:t>
            </a:r>
            <a:r>
              <a:rPr lang="pt-BR" sz="1500" b="1" dirty="0">
                <a:solidFill>
                  <a:srgbClr val="00B050"/>
                </a:solidFill>
                <a:effectLst/>
                <a:latin typeface="Calibri" panose="020F0502020204030204" pitchFamily="34" charset="0"/>
                <a:ea typeface="Calibri" panose="020F0502020204030204" pitchFamily="34" charset="0"/>
              </a:rPr>
              <a:t> depende do funcionamento sistêmico e contextual, tendo como princípio o próprio ser e continuar a ser do sistema vivo.</a:t>
            </a:r>
            <a:endParaRPr lang="pt-BR" sz="1500" dirty="0">
              <a:solidFill>
                <a:srgbClr val="00B05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CB2316CE-DFD1-B74B-BC8A-0F453A8E5139}"/>
              </a:ext>
            </a:extLst>
          </p:cNvPr>
          <p:cNvSpPr>
            <a:spLocks noGrp="1"/>
          </p:cNvSpPr>
          <p:nvPr>
            <p:ph type="sldNum" sz="quarter" idx="12"/>
          </p:nvPr>
        </p:nvSpPr>
        <p:spPr/>
        <p:txBody>
          <a:bodyPr/>
          <a:lstStyle/>
          <a:p>
            <a:fld id="{5EFC517F-599F-A147-AEF0-A48492F2B519}" type="slidenum">
              <a:rPr lang="pt-BR" smtClean="0"/>
              <a:t>33</a:t>
            </a:fld>
            <a:endParaRPr lang="pt-BR"/>
          </a:p>
        </p:txBody>
      </p:sp>
    </p:spTree>
    <p:extLst>
      <p:ext uri="{BB962C8B-B14F-4D97-AF65-F5344CB8AC3E}">
        <p14:creationId xmlns:p14="http://schemas.microsoft.com/office/powerpoint/2010/main" val="275183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8B03F-D60C-3744-891B-3E8BF7BDE9C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7F5BA2A-5894-7749-8BC9-1D0870E6FDCF}"/>
              </a:ext>
            </a:extLst>
          </p:cNvPr>
          <p:cNvSpPr>
            <a:spLocks noGrp="1"/>
          </p:cNvSpPr>
          <p:nvPr>
            <p:ph idx="1"/>
          </p:nvPr>
        </p:nvSpPr>
        <p:spPr/>
        <p:txBody>
          <a:bodyPr>
            <a:normAutofit fontScale="92500" lnSpcReduction="20000"/>
          </a:bodyPr>
          <a:lstStyle/>
          <a:p>
            <a:pPr algn="just">
              <a:lnSpc>
                <a:spcPct val="150000"/>
              </a:lnSpc>
            </a:pPr>
            <a:r>
              <a:rPr lang="pt-BR" sz="2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f</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 informação-</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gödeliana</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fornece, pois, o sentido de uma informação objetiva </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S-info</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(ou de um conjunto de informações), e este sentido não é a soma de todas as </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S-info</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que compõem uma informação complexa. Veja, por exemplo, quadro tais como os de Paul </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Signac</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e George </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Seraut</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apesar de compostos numa perspectiva chamada </a:t>
            </a:r>
            <a:r>
              <a:rPr lang="pt-BR"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pontilismo</a:t>
            </a:r>
            <a:r>
              <a:rPr lang="pt-BR"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 composição feita por um conjunto de pontos), são evidentemente mais do que a soma dos pontos. Os pontos são dados objetivos, o sentido é um dado subjetivo.</a:t>
            </a:r>
            <a:endParaRPr lang="pt-BR" dirty="0">
              <a:solidFill>
                <a:srgbClr val="00B050"/>
              </a:solidFill>
              <a:latin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4368BFBC-71CA-C840-A968-7A407C287BFA}"/>
              </a:ext>
            </a:extLst>
          </p:cNvPr>
          <p:cNvSpPr>
            <a:spLocks noGrp="1"/>
          </p:cNvSpPr>
          <p:nvPr>
            <p:ph type="sldNum" sz="quarter" idx="12"/>
          </p:nvPr>
        </p:nvSpPr>
        <p:spPr/>
        <p:txBody>
          <a:bodyPr/>
          <a:lstStyle/>
          <a:p>
            <a:fld id="{5EFC517F-599F-A147-AEF0-A48492F2B519}" type="slidenum">
              <a:rPr lang="pt-BR" smtClean="0"/>
              <a:t>34</a:t>
            </a:fld>
            <a:endParaRPr lang="pt-BR"/>
          </a:p>
        </p:txBody>
      </p:sp>
    </p:spTree>
    <p:extLst>
      <p:ext uri="{BB962C8B-B14F-4D97-AF65-F5344CB8AC3E}">
        <p14:creationId xmlns:p14="http://schemas.microsoft.com/office/powerpoint/2010/main" val="4192556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558C0-3A29-8E4D-B08B-90B30B53CC64}"/>
              </a:ext>
            </a:extLst>
          </p:cNvPr>
          <p:cNvSpPr>
            <a:spLocks noGrp="1"/>
          </p:cNvSpPr>
          <p:nvPr>
            <p:ph type="title"/>
          </p:nvPr>
        </p:nvSpPr>
        <p:spPr/>
        <p:txBody>
          <a:bodyPr>
            <a:noAutofit/>
          </a:bodyPr>
          <a:lstStyle/>
          <a:p>
            <a:br>
              <a:rPr lang="pt-BR" sz="1600" dirty="0">
                <a:solidFill>
                  <a:srgbClr val="000000"/>
                </a:solidFill>
                <a:effectLst/>
                <a:latin typeface="Calibri" panose="020F0502020204030204" pitchFamily="34" charset="0"/>
                <a:ea typeface="Calibri" panose="020F0502020204030204" pitchFamily="34" charset="0"/>
              </a:rPr>
            </a:br>
            <a:endParaRPr lang="pt-BR" sz="1600" dirty="0"/>
          </a:p>
        </p:txBody>
      </p:sp>
      <p:sp>
        <p:nvSpPr>
          <p:cNvPr id="3" name="Espaço Reservado para Conteúdo 2">
            <a:extLst>
              <a:ext uri="{FF2B5EF4-FFF2-40B4-BE49-F238E27FC236}">
                <a16:creationId xmlns:a16="http://schemas.microsoft.com/office/drawing/2014/main" id="{7CD5229E-9482-7648-BC07-5E46F9A44DBF}"/>
              </a:ext>
            </a:extLst>
          </p:cNvPr>
          <p:cNvSpPr>
            <a:spLocks noGrp="1"/>
          </p:cNvSpPr>
          <p:nvPr>
            <p:ph idx="1"/>
          </p:nvPr>
        </p:nvSpPr>
        <p:spPr/>
        <p:txBody>
          <a:bodyPr/>
          <a:lstStyle/>
          <a:p>
            <a:pPr marL="0" indent="0">
              <a:buNone/>
            </a:pPr>
            <a:endParaRPr lang="pt-BR" dirty="0"/>
          </a:p>
        </p:txBody>
      </p:sp>
      <p:pic>
        <p:nvPicPr>
          <p:cNvPr id="4" name="Imagem 3" descr="Imagem de desenho infantil&#10;&#10;Descrição gerada automaticamente com confiança baixa">
            <a:extLst>
              <a:ext uri="{FF2B5EF4-FFF2-40B4-BE49-F238E27FC236}">
                <a16:creationId xmlns:a16="http://schemas.microsoft.com/office/drawing/2014/main" id="{108515E3-75D1-C24B-B7FF-4E3B815BE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956" y="1903923"/>
            <a:ext cx="3541606" cy="4273040"/>
          </a:xfrm>
          <a:prstGeom prst="rect">
            <a:avLst/>
          </a:prstGeom>
        </p:spPr>
      </p:pic>
      <p:pic>
        <p:nvPicPr>
          <p:cNvPr id="5" name="Imagem 4" descr="Desenho de um tapete&#10;&#10;Descrição gerada automaticamente com confiança baixa">
            <a:extLst>
              <a:ext uri="{FF2B5EF4-FFF2-40B4-BE49-F238E27FC236}">
                <a16:creationId xmlns:a16="http://schemas.microsoft.com/office/drawing/2014/main" id="{BBDEF578-C975-3A43-BE00-8E809DEF7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317" y="1778269"/>
            <a:ext cx="2413483" cy="4446045"/>
          </a:xfrm>
          <a:prstGeom prst="rect">
            <a:avLst/>
          </a:prstGeom>
        </p:spPr>
      </p:pic>
      <p:pic>
        <p:nvPicPr>
          <p:cNvPr id="6" name="Imagem 5">
            <a:extLst>
              <a:ext uri="{FF2B5EF4-FFF2-40B4-BE49-F238E27FC236}">
                <a16:creationId xmlns:a16="http://schemas.microsoft.com/office/drawing/2014/main" id="{3A9E0B78-C093-5441-9180-D89FA38C2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097" y="1799006"/>
            <a:ext cx="2574836" cy="4457255"/>
          </a:xfrm>
          <a:prstGeom prst="rect">
            <a:avLst/>
          </a:prstGeom>
        </p:spPr>
      </p:pic>
      <p:sp>
        <p:nvSpPr>
          <p:cNvPr id="7" name="Espaço Reservado para Número de Slide 6">
            <a:extLst>
              <a:ext uri="{FF2B5EF4-FFF2-40B4-BE49-F238E27FC236}">
                <a16:creationId xmlns:a16="http://schemas.microsoft.com/office/drawing/2014/main" id="{0BBD808E-4229-1843-9A34-033BD6163BEE}"/>
              </a:ext>
            </a:extLst>
          </p:cNvPr>
          <p:cNvSpPr>
            <a:spLocks noGrp="1"/>
          </p:cNvSpPr>
          <p:nvPr>
            <p:ph type="sldNum" sz="quarter" idx="12"/>
          </p:nvPr>
        </p:nvSpPr>
        <p:spPr/>
        <p:txBody>
          <a:bodyPr/>
          <a:lstStyle/>
          <a:p>
            <a:fld id="{5EFC517F-599F-A147-AEF0-A48492F2B519}" type="slidenum">
              <a:rPr lang="pt-BR" smtClean="0"/>
              <a:t>35</a:t>
            </a:fld>
            <a:endParaRPr lang="pt-BR"/>
          </a:p>
        </p:txBody>
      </p:sp>
    </p:spTree>
    <p:extLst>
      <p:ext uri="{BB962C8B-B14F-4D97-AF65-F5344CB8AC3E}">
        <p14:creationId xmlns:p14="http://schemas.microsoft.com/office/powerpoint/2010/main" val="71968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0DFEF-BC49-F643-BDAE-8E8DBD41ED57}"/>
              </a:ext>
            </a:extLst>
          </p:cNvPr>
          <p:cNvSpPr>
            <a:spLocks noGrp="1"/>
          </p:cNvSpPr>
          <p:nvPr>
            <p:ph type="title"/>
          </p:nvPr>
        </p:nvSpPr>
        <p:spPr/>
        <p:txBody>
          <a:bodyPr>
            <a:normAutofit/>
          </a:bodyPr>
          <a:lstStyle/>
          <a:p>
            <a:pPr algn="ctr"/>
            <a:r>
              <a:rPr lang="pt-BR" sz="3600" dirty="0">
                <a:solidFill>
                  <a:srgbClr val="00B050"/>
                </a:solidFill>
                <a:latin typeface="Times New Roman" panose="02020603050405020304" pitchFamily="18" charset="0"/>
                <a:cs typeface="Times New Roman" panose="02020603050405020304" pitchFamily="18" charset="0"/>
              </a:rPr>
              <a:t>Exemplo: ribossomos, série de aminoácidos</a:t>
            </a:r>
          </a:p>
        </p:txBody>
      </p:sp>
      <p:sp>
        <p:nvSpPr>
          <p:cNvPr id="3" name="Espaço Reservado para Conteúdo 2">
            <a:extLst>
              <a:ext uri="{FF2B5EF4-FFF2-40B4-BE49-F238E27FC236}">
                <a16:creationId xmlns:a16="http://schemas.microsoft.com/office/drawing/2014/main" id="{E52EDF47-FD1B-2942-A074-238D66A2EBC0}"/>
              </a:ext>
            </a:extLst>
          </p:cNvPr>
          <p:cNvSpPr>
            <a:spLocks noGrp="1"/>
          </p:cNvSpPr>
          <p:nvPr>
            <p:ph idx="1"/>
          </p:nvPr>
        </p:nvSpPr>
        <p:spPr/>
        <p:txBody>
          <a:bodyPr>
            <a:normAutofit/>
          </a:bodyPr>
          <a:lstStyle/>
          <a:p>
            <a:pPr marL="0" lvl="0" indent="0" algn="just">
              <a:lnSpc>
                <a:spcPct val="150000"/>
              </a:lnSpc>
              <a:buSzPts val="1000"/>
              <a:buNone/>
              <a:tabLst>
                <a:tab pos="457200" algn="l"/>
              </a:tabLst>
            </a:pPr>
            <a:r>
              <a:rPr lang="pt-BR" sz="2000" dirty="0">
                <a:solidFill>
                  <a:srgbClr val="000000"/>
                </a:solidFill>
                <a:effectLst/>
                <a:latin typeface="Calibri" panose="020F0502020204030204" pitchFamily="34" charset="0"/>
                <a:ea typeface="Calibri" panose="020F0502020204030204" pitchFamily="34" charset="0"/>
              </a:rPr>
              <a:t>Uma série de exemplos nos ajudará a clarificar as principais diferenças entre as duas formas de informação. </a:t>
            </a:r>
          </a:p>
          <a:p>
            <a:pPr marL="742950" lvl="1" indent="-285750" algn="just">
              <a:lnSpc>
                <a:spcPct val="150000"/>
              </a:lnSpc>
              <a:buFont typeface="+mj-lt"/>
              <a:buAutoNum type="alphaLcParenR"/>
            </a:pPr>
            <a:r>
              <a:rPr lang="pt-BR" sz="2000" dirty="0">
                <a:solidFill>
                  <a:srgbClr val="00B050"/>
                </a:solidFill>
                <a:latin typeface="Times New Roman" panose="02020603050405020304" pitchFamily="18" charset="0"/>
                <a:cs typeface="Times New Roman" panose="02020603050405020304" pitchFamily="18" charset="0"/>
              </a:rPr>
              <a:t>Processo de translação que ocorre nos ribossomos</a:t>
            </a:r>
          </a:p>
          <a:p>
            <a:pPr marL="742950" lvl="1" indent="-285750" algn="just">
              <a:lnSpc>
                <a:spcPct val="150000"/>
              </a:lnSpc>
              <a:buFont typeface="+mj-lt"/>
              <a:buAutoNum type="alphaLcParenR"/>
            </a:pPr>
            <a:r>
              <a:rPr lang="pt-BR" dirty="0">
                <a:solidFill>
                  <a:srgbClr val="00B050"/>
                </a:solidFill>
                <a:latin typeface="Times New Roman" panose="02020603050405020304" pitchFamily="18" charset="0"/>
                <a:cs typeface="Times New Roman" panose="02020603050405020304" pitchFamily="18" charset="0"/>
              </a:rPr>
              <a:t>Chá com Madeleine</a:t>
            </a:r>
          </a:p>
          <a:p>
            <a:pPr marL="742950" lvl="1" indent="-285750" algn="just">
              <a:lnSpc>
                <a:spcPct val="150000"/>
              </a:lnSpc>
              <a:buFont typeface="+mj-lt"/>
              <a:buAutoNum type="alphaLcParenR"/>
            </a:pPr>
            <a:r>
              <a:rPr lang="pt-BR" dirty="0">
                <a:solidFill>
                  <a:srgbClr val="00B050"/>
                </a:solidFill>
              </a:rPr>
              <a:t>Terceiro exemplo: a comunhão de </a:t>
            </a:r>
            <a:r>
              <a:rPr lang="pt-BR" dirty="0" err="1">
                <a:solidFill>
                  <a:srgbClr val="00B050"/>
                </a:solidFill>
              </a:rPr>
              <a:t>S-info</a:t>
            </a:r>
            <a:r>
              <a:rPr lang="pt-BR" dirty="0">
                <a:solidFill>
                  <a:srgbClr val="00B050"/>
                </a:solidFill>
              </a:rPr>
              <a:t> com </a:t>
            </a:r>
            <a:r>
              <a:rPr lang="pt-BR" dirty="0" err="1">
                <a:solidFill>
                  <a:srgbClr val="00B050"/>
                </a:solidFill>
              </a:rPr>
              <a:t>G-info</a:t>
            </a:r>
            <a:r>
              <a:rPr lang="pt-BR" dirty="0">
                <a:solidFill>
                  <a:srgbClr val="00B050"/>
                </a:solidFill>
              </a:rPr>
              <a:t> numa </a:t>
            </a:r>
            <a:r>
              <a:rPr lang="pt-BR" dirty="0" err="1">
                <a:solidFill>
                  <a:srgbClr val="00B050"/>
                </a:solidFill>
              </a:rPr>
              <a:t>Brainnet</a:t>
            </a:r>
            <a:endParaRPr lang="pt-BR" dirty="0"/>
          </a:p>
        </p:txBody>
      </p:sp>
      <p:sp>
        <p:nvSpPr>
          <p:cNvPr id="4" name="Espaço Reservado para Número de Slide 3">
            <a:extLst>
              <a:ext uri="{FF2B5EF4-FFF2-40B4-BE49-F238E27FC236}">
                <a16:creationId xmlns:a16="http://schemas.microsoft.com/office/drawing/2014/main" id="{9923D9EB-2EE3-3F4D-B0CA-1196927E25DE}"/>
              </a:ext>
            </a:extLst>
          </p:cNvPr>
          <p:cNvSpPr>
            <a:spLocks noGrp="1"/>
          </p:cNvSpPr>
          <p:nvPr>
            <p:ph type="sldNum" sz="quarter" idx="12"/>
          </p:nvPr>
        </p:nvSpPr>
        <p:spPr/>
        <p:txBody>
          <a:bodyPr/>
          <a:lstStyle/>
          <a:p>
            <a:fld id="{5EFC517F-599F-A147-AEF0-A48492F2B519}" type="slidenum">
              <a:rPr lang="pt-BR" smtClean="0"/>
              <a:t>36</a:t>
            </a:fld>
            <a:endParaRPr lang="pt-BR"/>
          </a:p>
        </p:txBody>
      </p:sp>
    </p:spTree>
    <p:extLst>
      <p:ext uri="{BB962C8B-B14F-4D97-AF65-F5344CB8AC3E}">
        <p14:creationId xmlns:p14="http://schemas.microsoft.com/office/powerpoint/2010/main" val="32728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0DFEF-BC49-F643-BDAE-8E8DBD41ED57}"/>
              </a:ext>
            </a:extLst>
          </p:cNvPr>
          <p:cNvSpPr>
            <a:spLocks noGrp="1"/>
          </p:cNvSpPr>
          <p:nvPr>
            <p:ph type="title"/>
          </p:nvPr>
        </p:nvSpPr>
        <p:spPr/>
        <p:txBody>
          <a:bodyPr>
            <a:normAutofit/>
          </a:bodyPr>
          <a:lstStyle/>
          <a:p>
            <a:pPr algn="ctr"/>
            <a:r>
              <a:rPr lang="pt-BR" sz="3600" dirty="0">
                <a:solidFill>
                  <a:srgbClr val="00B050"/>
                </a:solidFill>
                <a:latin typeface="Times New Roman" panose="02020603050405020304" pitchFamily="18" charset="0"/>
                <a:cs typeface="Times New Roman" panose="02020603050405020304" pitchFamily="18" charset="0"/>
              </a:rPr>
              <a:t>Primeiro exemplo;</a:t>
            </a:r>
            <a:br>
              <a:rPr lang="pt-BR" sz="3600" dirty="0">
                <a:solidFill>
                  <a:srgbClr val="00B050"/>
                </a:solidFill>
                <a:latin typeface="Times New Roman" panose="02020603050405020304" pitchFamily="18" charset="0"/>
                <a:cs typeface="Times New Roman" panose="02020603050405020304" pitchFamily="18" charset="0"/>
              </a:rPr>
            </a:br>
            <a:r>
              <a:rPr lang="pt-BR" sz="3600" dirty="0">
                <a:solidFill>
                  <a:srgbClr val="00B050"/>
                </a:solidFill>
                <a:latin typeface="Times New Roman" panose="02020603050405020304" pitchFamily="18" charset="0"/>
                <a:cs typeface="Times New Roman" panose="02020603050405020304" pitchFamily="18" charset="0"/>
              </a:rPr>
              <a:t>Processo de translação que ocorre nos ribossomos </a:t>
            </a:r>
          </a:p>
        </p:txBody>
      </p:sp>
      <p:sp>
        <p:nvSpPr>
          <p:cNvPr id="3" name="Espaço Reservado para Conteúdo 2">
            <a:extLst>
              <a:ext uri="{FF2B5EF4-FFF2-40B4-BE49-F238E27FC236}">
                <a16:creationId xmlns:a16="http://schemas.microsoft.com/office/drawing/2014/main" id="{E52EDF47-FD1B-2942-A074-238D66A2EBC0}"/>
              </a:ext>
            </a:extLst>
          </p:cNvPr>
          <p:cNvSpPr>
            <a:spLocks noGrp="1"/>
          </p:cNvSpPr>
          <p:nvPr>
            <p:ph idx="1"/>
          </p:nvPr>
        </p:nvSpPr>
        <p:spPr/>
        <p:txBody>
          <a:bodyPr>
            <a:normAutofit/>
          </a:bodyPr>
          <a:lstStyle/>
          <a:p>
            <a:pPr marL="742950" lvl="1" indent="-285750" algn="just">
              <a:lnSpc>
                <a:spcPct val="150000"/>
              </a:lnSpc>
              <a:buFont typeface="+mj-lt"/>
              <a:buAutoNum type="alphaLcParenR"/>
            </a:pPr>
            <a:r>
              <a:rPr lang="pt-BR" sz="2000" dirty="0">
                <a:solidFill>
                  <a:srgbClr val="000000"/>
                </a:solidFill>
                <a:effectLst/>
                <a:latin typeface="Calibri" panose="020F0502020204030204" pitchFamily="34" charset="0"/>
                <a:ea typeface="Calibri" panose="020F0502020204030204" pitchFamily="34" charset="0"/>
              </a:rPr>
              <a:t>Por exemplo, a partir do processo de translação que ocorre nos </a:t>
            </a:r>
            <a:r>
              <a:rPr lang="pt-BR" sz="2000" dirty="0">
                <a:solidFill>
                  <a:srgbClr val="FF0000"/>
                </a:solidFill>
                <a:effectLst/>
                <a:latin typeface="Calibri" panose="020F0502020204030204" pitchFamily="34" charset="0"/>
                <a:ea typeface="Calibri" panose="020F0502020204030204" pitchFamily="34" charset="0"/>
              </a:rPr>
              <a:t>ribossomos, aminoácidos individuais </a:t>
            </a:r>
            <a:r>
              <a:rPr lang="pt-BR" sz="2000" dirty="0">
                <a:solidFill>
                  <a:srgbClr val="000000"/>
                </a:solidFill>
                <a:effectLst/>
                <a:latin typeface="Calibri" panose="020F0502020204030204" pitchFamily="34" charset="0"/>
                <a:ea typeface="Calibri" panose="020F0502020204030204" pitchFamily="34" charset="0"/>
              </a:rPr>
              <a:t>são conectados em série para gerar a cadeia linear de uma proteína. </a:t>
            </a:r>
          </a:p>
          <a:p>
            <a:pPr marL="914400" indent="279400" algn="just">
              <a:lnSpc>
                <a:spcPct val="150000"/>
              </a:lnSpc>
            </a:pPr>
            <a:r>
              <a:rPr lang="pt-BR" sz="2000" dirty="0">
                <a:solidFill>
                  <a:srgbClr val="000000"/>
                </a:solidFill>
                <a:effectLst/>
                <a:latin typeface="Calibri" panose="020F0502020204030204" pitchFamily="34" charset="0"/>
                <a:ea typeface="Calibri" panose="020F0502020204030204" pitchFamily="34" charset="0"/>
              </a:rPr>
              <a:t>No processo de dissipação de energia ocorrido durante a translação, informação </a:t>
            </a:r>
            <a:r>
              <a:rPr lang="pt-BR" sz="2000" dirty="0" err="1">
                <a:solidFill>
                  <a:srgbClr val="000000"/>
                </a:solidFill>
                <a:effectLst/>
                <a:latin typeface="Calibri" panose="020F0502020204030204" pitchFamily="34" charset="0"/>
                <a:ea typeface="Calibri" panose="020F0502020204030204" pitchFamily="34" charset="0"/>
              </a:rPr>
              <a:t>gödeliana</a:t>
            </a:r>
            <a:r>
              <a:rPr lang="pt-BR" sz="2000" dirty="0">
                <a:solidFill>
                  <a:srgbClr val="000000"/>
                </a:solidFill>
                <a:effectLst/>
                <a:latin typeface="Calibri" panose="020F0502020204030204" pitchFamily="34" charset="0"/>
                <a:ea typeface="Calibri" panose="020F0502020204030204" pitchFamily="34" charset="0"/>
              </a:rPr>
              <a:t> é estocada nessa cadeia linear proteica. </a:t>
            </a:r>
          </a:p>
          <a:p>
            <a:pPr marL="914400" indent="279400" algn="just">
              <a:lnSpc>
                <a:spcPct val="150000"/>
              </a:lnSpc>
            </a:pPr>
            <a:r>
              <a:rPr lang="pt-BR" sz="2000" dirty="0">
                <a:solidFill>
                  <a:srgbClr val="000000"/>
                </a:solidFill>
                <a:effectLst/>
                <a:latin typeface="Calibri" panose="020F0502020204030204" pitchFamily="34" charset="0"/>
                <a:ea typeface="Calibri" panose="020F0502020204030204" pitchFamily="34" charset="0"/>
              </a:rPr>
              <a:t>Para apreciarmos o que essa informação representa, todavia, a cadeia linear de aminoácidos original precisa se “torcer” a fim de assumir a sua configuração tridimensional final, também conhecida como “estrutura terciária”. </a:t>
            </a:r>
          </a:p>
          <a:p>
            <a:endParaRPr lang="pt-BR" dirty="0"/>
          </a:p>
        </p:txBody>
      </p:sp>
      <p:sp>
        <p:nvSpPr>
          <p:cNvPr id="4" name="Espaço Reservado para Número de Slide 3">
            <a:extLst>
              <a:ext uri="{FF2B5EF4-FFF2-40B4-BE49-F238E27FC236}">
                <a16:creationId xmlns:a16="http://schemas.microsoft.com/office/drawing/2014/main" id="{9923D9EB-2EE3-3F4D-B0CA-1196927E25DE}"/>
              </a:ext>
            </a:extLst>
          </p:cNvPr>
          <p:cNvSpPr>
            <a:spLocks noGrp="1"/>
          </p:cNvSpPr>
          <p:nvPr>
            <p:ph type="sldNum" sz="quarter" idx="12"/>
          </p:nvPr>
        </p:nvSpPr>
        <p:spPr/>
        <p:txBody>
          <a:bodyPr/>
          <a:lstStyle/>
          <a:p>
            <a:fld id="{5EFC517F-599F-A147-AEF0-A48492F2B519}" type="slidenum">
              <a:rPr lang="pt-BR" smtClean="0"/>
              <a:t>37</a:t>
            </a:fld>
            <a:endParaRPr lang="pt-BR"/>
          </a:p>
        </p:txBody>
      </p:sp>
    </p:spTree>
    <p:extLst>
      <p:ext uri="{BB962C8B-B14F-4D97-AF65-F5344CB8AC3E}">
        <p14:creationId xmlns:p14="http://schemas.microsoft.com/office/powerpoint/2010/main" val="905168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0DFEF-BC49-F643-BDAE-8E8DBD41ED57}"/>
              </a:ext>
            </a:extLst>
          </p:cNvPr>
          <p:cNvSpPr>
            <a:spLocks noGrp="1"/>
          </p:cNvSpPr>
          <p:nvPr>
            <p:ph type="title"/>
          </p:nvPr>
        </p:nvSpPr>
        <p:spPr/>
        <p:txBody>
          <a:bodyPr>
            <a:normAutofit/>
          </a:bodyPr>
          <a:lstStyle/>
          <a:p>
            <a:pPr algn="ctr"/>
            <a:endParaRPr lang="pt-BR" sz="3600" dirty="0">
              <a:solidFill>
                <a:srgbClr val="00B050"/>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E52EDF47-FD1B-2942-A074-238D66A2EBC0}"/>
              </a:ext>
            </a:extLst>
          </p:cNvPr>
          <p:cNvSpPr>
            <a:spLocks noGrp="1"/>
          </p:cNvSpPr>
          <p:nvPr>
            <p:ph idx="1"/>
          </p:nvPr>
        </p:nvSpPr>
        <p:spPr/>
        <p:txBody>
          <a:bodyPr>
            <a:noAutofit/>
          </a:bodyPr>
          <a:lstStyle/>
          <a:p>
            <a:pPr marL="914400" indent="279400" algn="just">
              <a:lnSpc>
                <a:spcPct val="150000"/>
              </a:lnSpc>
              <a:spcAft>
                <a:spcPts val="210"/>
              </a:spcAft>
            </a:pPr>
            <a:r>
              <a:rPr lang="pt-BR" sz="1400" dirty="0">
                <a:solidFill>
                  <a:srgbClr val="000000"/>
                </a:solidFill>
                <a:effectLst/>
                <a:latin typeface="Calibri" panose="020F0502020204030204" pitchFamily="34" charset="0"/>
                <a:ea typeface="Calibri" panose="020F0502020204030204" pitchFamily="34" charset="0"/>
              </a:rPr>
              <a:t>Além disso, múltiplas cadeias proteicas já na sua configuração terciária precisam interagir umas com as outras para constituir a estrutura quaternária dos complexos proteicos; por exemplo, no caso da hemoglobina, a proteína transportadora de oxigênio encontrada no interior das células vermelhas do sangue. Somente quando essa estrutura quaternária é formada a hemoglobina pode se ligar ao oxigênio e realizar a sua função precípua.</a:t>
            </a:r>
          </a:p>
          <a:p>
            <a:pPr marL="1348740" indent="279400" algn="just">
              <a:lnSpc>
                <a:spcPct val="150000"/>
              </a:lnSpc>
              <a:spcAft>
                <a:spcPts val="210"/>
              </a:spcAft>
            </a:pPr>
            <a:r>
              <a:rPr lang="pt-BR" sz="14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400" b="1" dirty="0">
                <a:solidFill>
                  <a:srgbClr val="00B050"/>
                </a:solidFill>
                <a:effectLst/>
                <a:latin typeface="Calibri" panose="020F0502020204030204" pitchFamily="34" charset="0"/>
                <a:ea typeface="Calibri" panose="020F0502020204030204" pitchFamily="34" charset="0"/>
              </a:rPr>
              <a:t> Será que a </a:t>
            </a:r>
            <a:r>
              <a:rPr lang="pt-BR" sz="1400" b="1" dirty="0" err="1">
                <a:solidFill>
                  <a:srgbClr val="00B050"/>
                </a:solidFill>
                <a:effectLst/>
                <a:latin typeface="Calibri" panose="020F0502020204030204" pitchFamily="34" charset="0"/>
                <a:ea typeface="Calibri" panose="020F0502020204030204" pitchFamily="34" charset="0"/>
              </a:rPr>
              <a:t>infomação-gödeliana</a:t>
            </a:r>
            <a:r>
              <a:rPr lang="pt-BR" sz="1400" b="1" dirty="0">
                <a:solidFill>
                  <a:srgbClr val="00B050"/>
                </a:solidFill>
                <a:effectLst/>
                <a:latin typeface="Calibri" panose="020F0502020204030204" pitchFamily="34" charset="0"/>
                <a:ea typeface="Calibri" panose="020F0502020204030204" pitchFamily="34" charset="0"/>
              </a:rPr>
              <a:t> poderia ter uma dinâmica teleológica de funcionamento? Considerando o sistema e o </a:t>
            </a:r>
            <a:r>
              <a:rPr lang="pt-BR" sz="1400" b="1" i="1" dirty="0" err="1">
                <a:solidFill>
                  <a:srgbClr val="00B050"/>
                </a:solidFill>
                <a:effectLst/>
                <a:latin typeface="Calibri" panose="020F0502020204030204" pitchFamily="34" charset="0"/>
                <a:ea typeface="Calibri" panose="020F0502020204030204" pitchFamily="34" charset="0"/>
              </a:rPr>
              <a:t>telos</a:t>
            </a:r>
            <a:r>
              <a:rPr lang="pt-BR" sz="1400" b="1" dirty="0">
                <a:solidFill>
                  <a:srgbClr val="00B050"/>
                </a:solidFill>
                <a:effectLst/>
                <a:latin typeface="Calibri" panose="020F0502020204030204" pitchFamily="34" charset="0"/>
                <a:ea typeface="Calibri" panose="020F0502020204030204" pitchFamily="34" charset="0"/>
              </a:rPr>
              <a:t> onde chegar? Tese difícil de defender! </a:t>
            </a:r>
            <a:endParaRPr lang="pt-BR" sz="14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sz="1400" dirty="0">
                <a:solidFill>
                  <a:srgbClr val="000000"/>
                </a:solidFill>
                <a:effectLst/>
                <a:latin typeface="Calibri" panose="020F0502020204030204" pitchFamily="34" charset="0"/>
                <a:ea typeface="Calibri" panose="020F0502020204030204" pitchFamily="34" charset="0"/>
              </a:rPr>
              <a:t>Embora as cadeias lineares proteicas assumam a sua configuração terciária rapidamente quando colocadas no seu meio apropriado, tentar prever a estrutura tridimensional final a partir de uma cadeia proteica linear inicial usando um algoritmo computacional digital é extremamente difícil. </a:t>
            </a:r>
          </a:p>
          <a:p>
            <a:pPr marL="1143000" lvl="2" indent="-228600" algn="just">
              <a:lnSpc>
                <a:spcPct val="150000"/>
              </a:lnSpc>
              <a:spcAft>
                <a:spcPts val="210"/>
              </a:spcAft>
              <a:buSzPts val="1000"/>
              <a:buFont typeface="Wingdings" pitchFamily="2" charset="2"/>
              <a:buChar char=""/>
              <a:tabLst>
                <a:tab pos="1371600" algn="l"/>
              </a:tabLst>
            </a:pPr>
            <a:r>
              <a:rPr lang="pt-BR" sz="1400" dirty="0">
                <a:solidFill>
                  <a:srgbClr val="000000"/>
                </a:solidFill>
                <a:effectLst/>
                <a:latin typeface="Calibri" panose="020F0502020204030204" pitchFamily="34" charset="0"/>
                <a:ea typeface="Calibri" panose="020F0502020204030204" pitchFamily="34" charset="0"/>
              </a:rPr>
              <a:t>Na nossa terminologia, a informação </a:t>
            </a:r>
            <a:r>
              <a:rPr lang="pt-BR" sz="1400" dirty="0" err="1">
                <a:solidFill>
                  <a:srgbClr val="000000"/>
                </a:solidFill>
                <a:effectLst/>
                <a:latin typeface="Calibri" panose="020F0502020204030204" pitchFamily="34" charset="0"/>
                <a:ea typeface="Calibri" panose="020F0502020204030204" pitchFamily="34" charset="0"/>
              </a:rPr>
              <a:t>gödeliana</a:t>
            </a:r>
            <a:r>
              <a:rPr lang="pt-BR" sz="1400" dirty="0">
                <a:solidFill>
                  <a:srgbClr val="000000"/>
                </a:solidFill>
                <a:effectLst/>
                <a:latin typeface="Calibri" panose="020F0502020204030204" pitchFamily="34" charset="0"/>
                <a:ea typeface="Calibri" panose="020F0502020204030204" pitchFamily="34" charset="0"/>
              </a:rPr>
              <a:t> embutida na cadeia linear proteica manifesta-se diretamente (isto é, ela computa) durante o processo físico natural de torção que gera a estrutura tridimensional da proteína. </a:t>
            </a:r>
          </a:p>
        </p:txBody>
      </p:sp>
      <p:sp>
        <p:nvSpPr>
          <p:cNvPr id="4" name="Espaço Reservado para Número de Slide 3">
            <a:extLst>
              <a:ext uri="{FF2B5EF4-FFF2-40B4-BE49-F238E27FC236}">
                <a16:creationId xmlns:a16="http://schemas.microsoft.com/office/drawing/2014/main" id="{9923D9EB-2EE3-3F4D-B0CA-1196927E25DE}"/>
              </a:ext>
            </a:extLst>
          </p:cNvPr>
          <p:cNvSpPr>
            <a:spLocks noGrp="1"/>
          </p:cNvSpPr>
          <p:nvPr>
            <p:ph type="sldNum" sz="quarter" idx="12"/>
          </p:nvPr>
        </p:nvSpPr>
        <p:spPr/>
        <p:txBody>
          <a:bodyPr/>
          <a:lstStyle/>
          <a:p>
            <a:fld id="{5EFC517F-599F-A147-AEF0-A48492F2B519}" type="slidenum">
              <a:rPr lang="pt-BR" smtClean="0"/>
              <a:t>38</a:t>
            </a:fld>
            <a:endParaRPr lang="pt-BR"/>
          </a:p>
        </p:txBody>
      </p:sp>
    </p:spTree>
    <p:extLst>
      <p:ext uri="{BB962C8B-B14F-4D97-AF65-F5344CB8AC3E}">
        <p14:creationId xmlns:p14="http://schemas.microsoft.com/office/powerpoint/2010/main" val="317979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C6D08-EA00-434C-B13E-68F79FEC1EC9}"/>
              </a:ext>
            </a:extLst>
          </p:cNvPr>
          <p:cNvSpPr>
            <a:spLocks noGrp="1"/>
          </p:cNvSpPr>
          <p:nvPr>
            <p:ph type="title"/>
          </p:nvPr>
        </p:nvSpPr>
        <p:spPr/>
        <p:txBody>
          <a:bodyPr/>
          <a:lstStyle/>
          <a:p>
            <a:pPr algn="ctr"/>
            <a:r>
              <a:rPr lang="pt-BR" dirty="0"/>
              <a:t>A cadeia linear não pode ser </a:t>
            </a:r>
            <a:r>
              <a:rPr lang="pt-BR" dirty="0" err="1"/>
              <a:t>predizível</a:t>
            </a:r>
            <a:r>
              <a:rPr lang="pt-BR" dirty="0"/>
              <a:t>...</a:t>
            </a:r>
          </a:p>
        </p:txBody>
      </p:sp>
      <p:sp>
        <p:nvSpPr>
          <p:cNvPr id="3" name="Espaço Reservado para Conteúdo 2">
            <a:extLst>
              <a:ext uri="{FF2B5EF4-FFF2-40B4-BE49-F238E27FC236}">
                <a16:creationId xmlns:a16="http://schemas.microsoft.com/office/drawing/2014/main" id="{A8B02635-7BBB-B641-A491-89A905D783C7}"/>
              </a:ext>
            </a:extLst>
          </p:cNvPr>
          <p:cNvSpPr>
            <a:spLocks noGrp="1"/>
          </p:cNvSpPr>
          <p:nvPr>
            <p:ph idx="1"/>
          </p:nvPr>
        </p:nvSpPr>
        <p:spPr/>
        <p:txBody>
          <a:bodyPr/>
          <a:lstStyle/>
          <a:p>
            <a:pPr marL="1143000" lvl="2" indent="-228600" algn="just">
              <a:lnSpc>
                <a:spcPct val="150000"/>
              </a:lnSpc>
              <a:buSzPts val="1000"/>
              <a:buFont typeface="Wingdings" pitchFamily="2" charset="2"/>
              <a:buChar char=""/>
              <a:tabLst>
                <a:tab pos="1371600" algn="l"/>
              </a:tabLst>
            </a:pPr>
            <a:r>
              <a:rPr lang="pt-BR" sz="2400" dirty="0">
                <a:solidFill>
                  <a:srgbClr val="000000"/>
                </a:solidFill>
                <a:effectLst/>
                <a:latin typeface="Calibri" panose="020F0502020204030204" pitchFamily="34" charset="0"/>
                <a:ea typeface="Calibri" panose="020F0502020204030204" pitchFamily="34" charset="0"/>
              </a:rPr>
              <a:t>O mesmo processo, quando abordado em termos de lógica digital, pode se tornar não tratável ou não computável (o Capítulo 6 apresenta uma discussão detalhada desses termos), o que </a:t>
            </a:r>
            <a:r>
              <a:rPr lang="pt-BR" sz="2400" dirty="0">
                <a:solidFill>
                  <a:srgbClr val="FF0000"/>
                </a:solidFill>
                <a:effectLst/>
                <a:latin typeface="Calibri" panose="020F0502020204030204" pitchFamily="34" charset="0"/>
                <a:ea typeface="Calibri" panose="020F0502020204030204" pitchFamily="34" charset="0"/>
              </a:rPr>
              <a:t>basicamente significa que nenhuma predição confiável da estrutura tridimensional da proteína em questão pode ser feita a partir da cadeia linear de aminoácidos que a define. </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644452B-C6D0-2E45-8D04-D2E19897FB4E}"/>
              </a:ext>
            </a:extLst>
          </p:cNvPr>
          <p:cNvSpPr>
            <a:spLocks noGrp="1"/>
          </p:cNvSpPr>
          <p:nvPr>
            <p:ph type="sldNum" sz="quarter" idx="12"/>
          </p:nvPr>
        </p:nvSpPr>
        <p:spPr/>
        <p:txBody>
          <a:bodyPr/>
          <a:lstStyle/>
          <a:p>
            <a:fld id="{5EFC517F-599F-A147-AEF0-A48492F2B519}" type="slidenum">
              <a:rPr lang="pt-BR" smtClean="0"/>
              <a:t>39</a:t>
            </a:fld>
            <a:endParaRPr lang="pt-BR"/>
          </a:p>
        </p:txBody>
      </p:sp>
    </p:spTree>
    <p:extLst>
      <p:ext uri="{BB962C8B-B14F-4D97-AF65-F5344CB8AC3E}">
        <p14:creationId xmlns:p14="http://schemas.microsoft.com/office/powerpoint/2010/main" val="137815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7F16F-46CC-A444-A1C4-772F4B1CECA8}"/>
              </a:ext>
            </a:extLst>
          </p:cNvPr>
          <p:cNvSpPr>
            <a:spLocks noGrp="1"/>
          </p:cNvSpPr>
          <p:nvPr>
            <p:ph type="title"/>
          </p:nvPr>
        </p:nvSpPr>
        <p:spPr/>
        <p:txBody>
          <a:bodyPr>
            <a:normAutofit/>
          </a:bodyPr>
          <a:lstStyle/>
          <a:p>
            <a:pPr algn="ctr"/>
            <a:endParaRPr lang="pt-BR" sz="2800" dirty="0"/>
          </a:p>
        </p:txBody>
      </p:sp>
      <p:sp>
        <p:nvSpPr>
          <p:cNvPr id="3" name="Espaço Reservado para Conteúdo 2">
            <a:extLst>
              <a:ext uri="{FF2B5EF4-FFF2-40B4-BE49-F238E27FC236}">
                <a16:creationId xmlns:a16="http://schemas.microsoft.com/office/drawing/2014/main" id="{5E169F33-0D3B-D943-9B45-7ECCD37A77AD}"/>
              </a:ext>
            </a:extLst>
          </p:cNvPr>
          <p:cNvSpPr>
            <a:spLocks noGrp="1"/>
          </p:cNvSpPr>
          <p:nvPr>
            <p:ph idx="1"/>
          </p:nvPr>
        </p:nvSpPr>
        <p:spPr/>
        <p:txBody>
          <a:bodyPr>
            <a:normAutofit/>
          </a:bodyPr>
          <a:lstStyle/>
          <a:p>
            <a:pPr algn="just">
              <a:lnSpc>
                <a:spcPct val="170000"/>
              </a:lnSpc>
            </a:pPr>
            <a:r>
              <a:rPr lang="pt-BR" sz="2400" dirty="0" err="1">
                <a:effectLst/>
                <a:latin typeface="Helvetica Neue" panose="02000503000000020004" pitchFamily="2" charset="0"/>
              </a:rPr>
              <a:t>Cicurel</a:t>
            </a:r>
            <a:r>
              <a:rPr lang="pt-BR" sz="2400" dirty="0">
                <a:effectLst/>
                <a:latin typeface="Helvetica Neue" panose="02000503000000020004" pitchFamily="2" charset="0"/>
              </a:rPr>
              <a:t>, R., &amp; </a:t>
            </a:r>
            <a:r>
              <a:rPr lang="pt-BR" sz="2400" dirty="0" err="1">
                <a:effectLst/>
                <a:latin typeface="Helvetica Neue" panose="02000503000000020004" pitchFamily="2" charset="0"/>
              </a:rPr>
              <a:t>Nicolelis</a:t>
            </a:r>
            <a:r>
              <a:rPr lang="pt-BR" sz="2400" dirty="0">
                <a:effectLst/>
                <a:latin typeface="Helvetica Neue" panose="02000503000000020004" pitchFamily="2" charset="0"/>
              </a:rPr>
              <a:t>, M. (2015). </a:t>
            </a:r>
            <a:r>
              <a:rPr lang="pt-BR" sz="2400" b="1" dirty="0">
                <a:effectLst/>
                <a:latin typeface="Helvetica Neue" panose="02000503000000020004" pitchFamily="2" charset="0"/>
              </a:rPr>
              <a:t>CAPÍTULO 6 - O cérebro humano como um sistema físico muito especial: o argumento da informação</a:t>
            </a:r>
            <a:r>
              <a:rPr lang="pt-BR" sz="2400" dirty="0">
                <a:effectLst/>
                <a:latin typeface="Helvetica Neue" panose="02000503000000020004" pitchFamily="2" charset="0"/>
              </a:rPr>
              <a:t>. In R. </a:t>
            </a:r>
            <a:r>
              <a:rPr lang="pt-BR" sz="2400" dirty="0" err="1">
                <a:effectLst/>
                <a:latin typeface="Helvetica Neue" panose="02000503000000020004" pitchFamily="2" charset="0"/>
              </a:rPr>
              <a:t>Cicurel</a:t>
            </a:r>
            <a:r>
              <a:rPr lang="pt-BR" sz="2400" dirty="0">
                <a:effectLst/>
                <a:latin typeface="Helvetica Neue" panose="02000503000000020004" pitchFamily="2" charset="0"/>
              </a:rPr>
              <a:t> &amp; M. </a:t>
            </a:r>
            <a:r>
              <a:rPr lang="pt-BR" sz="2400" dirty="0" err="1">
                <a:effectLst/>
                <a:latin typeface="Helvetica Neue" panose="02000503000000020004" pitchFamily="2" charset="0"/>
              </a:rPr>
              <a:t>Nicolelis</a:t>
            </a:r>
            <a:r>
              <a:rPr lang="pt-BR" sz="2400" dirty="0">
                <a:effectLst/>
                <a:latin typeface="Helvetica Neue" panose="02000503000000020004" pitchFamily="2" charset="0"/>
              </a:rPr>
              <a:t> (Eds.), </a:t>
            </a:r>
            <a:r>
              <a:rPr lang="pt-BR" sz="2400" i="1" dirty="0">
                <a:effectLst/>
                <a:latin typeface="Helvetica Neue" panose="02000503000000020004" pitchFamily="2" charset="0"/>
              </a:rPr>
              <a:t>O Cérebro Relativístico. Como ele funciona e por que ele não pode ser simulado por uma máquina de Turing</a:t>
            </a:r>
            <a:r>
              <a:rPr lang="pt-BR" sz="2400" dirty="0">
                <a:effectLst/>
                <a:latin typeface="Helvetica Neue" panose="02000503000000020004" pitchFamily="2" charset="0"/>
              </a:rPr>
              <a:t>. Natal, Montreux, Durham, São Paulo: </a:t>
            </a:r>
            <a:r>
              <a:rPr lang="pt-BR" sz="2400" dirty="0" err="1">
                <a:effectLst/>
                <a:latin typeface="Helvetica Neue" panose="02000503000000020004" pitchFamily="2" charset="0"/>
              </a:rPr>
              <a:t>Kios</a:t>
            </a:r>
            <a:r>
              <a:rPr lang="pt-BR" sz="2400" dirty="0">
                <a:effectLst/>
                <a:latin typeface="Helvetica Neue" panose="02000503000000020004" pitchFamily="2" charset="0"/>
              </a:rPr>
              <a:t> Press .</a:t>
            </a:r>
          </a:p>
          <a:p>
            <a:pPr algn="just">
              <a:lnSpc>
                <a:spcPct val="170000"/>
              </a:lnSpc>
            </a:pPr>
            <a:endParaRPr lang="pt-BR" sz="2400" dirty="0">
              <a:effectLst/>
              <a:latin typeface="Helvetica Neue" panose="02000503000000020004" pitchFamily="2" charset="0"/>
            </a:endParaRPr>
          </a:p>
          <a:p>
            <a:pPr algn="just">
              <a:lnSpc>
                <a:spcPct val="170000"/>
              </a:lnSpc>
            </a:pPr>
            <a:endParaRPr lang="pt-BR" sz="2400" dirty="0">
              <a:effectLst/>
              <a:latin typeface="Helvetica Neue" panose="02000503000000020004" pitchFamily="2" charset="0"/>
            </a:endParaRPr>
          </a:p>
          <a:p>
            <a:endParaRPr lang="pt-BR" sz="1200" dirty="0">
              <a:effectLst/>
              <a:latin typeface="Helvetica Neue" panose="02000503000000020004" pitchFamily="2" charset="0"/>
            </a:endParaRPr>
          </a:p>
          <a:p>
            <a:endParaRPr lang="pt-BR" dirty="0"/>
          </a:p>
        </p:txBody>
      </p:sp>
      <p:sp>
        <p:nvSpPr>
          <p:cNvPr id="4" name="Espaço Reservado para Número de Slide 3">
            <a:extLst>
              <a:ext uri="{FF2B5EF4-FFF2-40B4-BE49-F238E27FC236}">
                <a16:creationId xmlns:a16="http://schemas.microsoft.com/office/drawing/2014/main" id="{57757D4F-CCF1-0248-B3C0-C6887DF53828}"/>
              </a:ext>
            </a:extLst>
          </p:cNvPr>
          <p:cNvSpPr>
            <a:spLocks noGrp="1"/>
          </p:cNvSpPr>
          <p:nvPr>
            <p:ph type="sldNum" sz="quarter" idx="12"/>
          </p:nvPr>
        </p:nvSpPr>
        <p:spPr/>
        <p:txBody>
          <a:bodyPr/>
          <a:lstStyle/>
          <a:p>
            <a:fld id="{5EFC517F-599F-A147-AEF0-A48492F2B519}" type="slidenum">
              <a:rPr lang="pt-BR" smtClean="0"/>
              <a:t>4</a:t>
            </a:fld>
            <a:endParaRPr lang="pt-BR"/>
          </a:p>
        </p:txBody>
      </p:sp>
    </p:spTree>
    <p:extLst>
      <p:ext uri="{BB962C8B-B14F-4D97-AF65-F5344CB8AC3E}">
        <p14:creationId xmlns:p14="http://schemas.microsoft.com/office/powerpoint/2010/main" val="266718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C6D08-EA00-434C-B13E-68F79FEC1EC9}"/>
              </a:ext>
            </a:extLst>
          </p:cNvPr>
          <p:cNvSpPr>
            <a:spLocks noGrp="1"/>
          </p:cNvSpPr>
          <p:nvPr>
            <p:ph type="title"/>
          </p:nvPr>
        </p:nvSpPr>
        <p:spPr/>
        <p:txBody>
          <a:bodyPr/>
          <a:lstStyle/>
          <a:p>
            <a:pPr algn="ctr"/>
            <a:r>
              <a:rPr lang="pt-BR" b="1" dirty="0" err="1"/>
              <a:t>G-info</a:t>
            </a:r>
            <a:r>
              <a:rPr lang="pt-BR" b="1" dirty="0"/>
              <a:t> é analógica, nunca digital</a:t>
            </a:r>
          </a:p>
        </p:txBody>
      </p:sp>
      <p:sp>
        <p:nvSpPr>
          <p:cNvPr id="3" name="Espaço Reservado para Conteúdo 2">
            <a:extLst>
              <a:ext uri="{FF2B5EF4-FFF2-40B4-BE49-F238E27FC236}">
                <a16:creationId xmlns:a16="http://schemas.microsoft.com/office/drawing/2014/main" id="{A8B02635-7BBB-B641-A491-89A905D783C7}"/>
              </a:ext>
            </a:extLst>
          </p:cNvPr>
          <p:cNvSpPr>
            <a:spLocks noGrp="1"/>
          </p:cNvSpPr>
          <p:nvPr>
            <p:ph idx="1"/>
          </p:nvPr>
        </p:nvSpPr>
        <p:spPr/>
        <p:txBody>
          <a:bodyPr>
            <a:normAutofit lnSpcReduction="10000"/>
          </a:bodyPr>
          <a:lstStyle/>
          <a:p>
            <a:pPr marL="1143000" lvl="2" indent="-228600" algn="just">
              <a:lnSpc>
                <a:spcPct val="150000"/>
              </a:lnSpc>
              <a:spcAft>
                <a:spcPts val="210"/>
              </a:spcAft>
              <a:buSzPts val="1000"/>
              <a:buFont typeface="Wingdings" pitchFamily="2" charset="2"/>
              <a:buChar char=""/>
              <a:tabLst>
                <a:tab pos="1371600" algn="l"/>
              </a:tabLst>
            </a:pPr>
            <a:r>
              <a:rPr lang="pt-BR" sz="2400" dirty="0">
                <a:solidFill>
                  <a:srgbClr val="000000"/>
                </a:solidFill>
                <a:effectLst/>
                <a:latin typeface="Calibri" panose="020F0502020204030204" pitchFamily="34" charset="0"/>
                <a:ea typeface="Calibri" panose="020F0502020204030204" pitchFamily="34" charset="0"/>
              </a:rPr>
              <a:t>Essa é a razão pela qual nos referimos à informação </a:t>
            </a:r>
            <a:r>
              <a:rPr lang="pt-BR" sz="2400" dirty="0" err="1">
                <a:solidFill>
                  <a:srgbClr val="000000"/>
                </a:solidFill>
                <a:effectLst/>
                <a:latin typeface="Calibri" panose="020F0502020204030204" pitchFamily="34" charset="0"/>
                <a:ea typeface="Calibri" panose="020F0502020204030204" pitchFamily="34" charset="0"/>
              </a:rPr>
              <a:t>gödeliana</a:t>
            </a:r>
            <a:r>
              <a:rPr lang="pt-BR" sz="2400" dirty="0">
                <a:solidFill>
                  <a:srgbClr val="000000"/>
                </a:solidFill>
                <a:effectLst/>
                <a:latin typeface="Calibri" panose="020F0502020204030204" pitchFamily="34" charset="0"/>
                <a:ea typeface="Calibri" panose="020F0502020204030204" pitchFamily="34" charset="0"/>
              </a:rPr>
              <a:t> como sendo de natureza analógica, em vez de digital. </a:t>
            </a:r>
            <a:r>
              <a:rPr lang="pt-BR" sz="2400" b="1" dirty="0">
                <a:solidFill>
                  <a:srgbClr val="FF0000"/>
                </a:solidFill>
                <a:effectLst/>
                <a:latin typeface="Calibri" panose="020F0502020204030204" pitchFamily="34" charset="0"/>
                <a:ea typeface="Calibri" panose="020F0502020204030204" pitchFamily="34" charset="0"/>
              </a:rPr>
              <a:t>Em outras palavras, a </a:t>
            </a:r>
            <a:r>
              <a:rPr lang="pt-BR" sz="2400" b="1" dirty="0" err="1">
                <a:solidFill>
                  <a:srgbClr val="FF0000"/>
                </a:solidFill>
                <a:effectLst/>
                <a:latin typeface="Calibri" panose="020F0502020204030204" pitchFamily="34" charset="0"/>
                <a:ea typeface="Calibri" panose="020F0502020204030204" pitchFamily="34" charset="0"/>
              </a:rPr>
              <a:t>G-info</a:t>
            </a:r>
            <a:r>
              <a:rPr lang="pt-BR" sz="2400" b="1" dirty="0">
                <a:solidFill>
                  <a:srgbClr val="FF0000"/>
                </a:solidFill>
                <a:effectLst/>
                <a:latin typeface="Calibri" panose="020F0502020204030204" pitchFamily="34" charset="0"/>
                <a:ea typeface="Calibri" panose="020F0502020204030204" pitchFamily="34" charset="0"/>
              </a:rPr>
              <a:t> (apelido que criamos para ela) não pode ser reduzida a uma representação ou a uma descrição digital porque a sua manifestação integral depende de um processo contínuo – ou analógico – de transformação da estrutura orgânica de um sistema biológico dependente das leis da física e da química e não pode ser reconstruída nem copiada por um algoritmo rodando em um computador digital.</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644452B-C6D0-2E45-8D04-D2E19897FB4E}"/>
              </a:ext>
            </a:extLst>
          </p:cNvPr>
          <p:cNvSpPr>
            <a:spLocks noGrp="1"/>
          </p:cNvSpPr>
          <p:nvPr>
            <p:ph type="sldNum" sz="quarter" idx="12"/>
          </p:nvPr>
        </p:nvSpPr>
        <p:spPr/>
        <p:txBody>
          <a:bodyPr/>
          <a:lstStyle/>
          <a:p>
            <a:fld id="{5EFC517F-599F-A147-AEF0-A48492F2B519}" type="slidenum">
              <a:rPr lang="pt-BR" smtClean="0"/>
              <a:t>40</a:t>
            </a:fld>
            <a:endParaRPr lang="pt-BR"/>
          </a:p>
        </p:txBody>
      </p:sp>
    </p:spTree>
    <p:extLst>
      <p:ext uri="{BB962C8B-B14F-4D97-AF65-F5344CB8AC3E}">
        <p14:creationId xmlns:p14="http://schemas.microsoft.com/office/powerpoint/2010/main" val="158647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91055-1F44-DA4C-ABA2-C10E1A40CDEC}"/>
              </a:ext>
            </a:extLst>
          </p:cNvPr>
          <p:cNvSpPr>
            <a:spLocks noGrp="1"/>
          </p:cNvSpPr>
          <p:nvPr>
            <p:ph type="title"/>
          </p:nvPr>
        </p:nvSpPr>
        <p:spPr/>
        <p:txBody>
          <a:bodyPr/>
          <a:lstStyle/>
          <a:p>
            <a:pPr algn="ctr"/>
            <a:r>
              <a:rPr lang="pt-BR" b="1" dirty="0"/>
              <a:t>A semântica leva em consideração a história</a:t>
            </a:r>
            <a:br>
              <a:rPr lang="pt-BR" b="1" dirty="0"/>
            </a:br>
            <a:r>
              <a:rPr lang="pt-BR" b="1" dirty="0" err="1"/>
              <a:t>G-info</a:t>
            </a:r>
            <a:r>
              <a:rPr lang="pt-BR" b="1" dirty="0"/>
              <a:t> é contextual e temporal</a:t>
            </a:r>
          </a:p>
        </p:txBody>
      </p:sp>
      <p:sp>
        <p:nvSpPr>
          <p:cNvPr id="3" name="Espaço Reservado para Conteúdo 2">
            <a:extLst>
              <a:ext uri="{FF2B5EF4-FFF2-40B4-BE49-F238E27FC236}">
                <a16:creationId xmlns:a16="http://schemas.microsoft.com/office/drawing/2014/main" id="{FEA18EB6-27DE-2643-84D3-30517C7FEB86}"/>
              </a:ext>
            </a:extLst>
          </p:cNvPr>
          <p:cNvSpPr>
            <a:spLocks noGrp="1"/>
          </p:cNvSpPr>
          <p:nvPr>
            <p:ph idx="1"/>
          </p:nvPr>
        </p:nvSpPr>
        <p:spPr/>
        <p:txBody>
          <a:bodyPr>
            <a:normAutofit/>
          </a:bodyPr>
          <a:lstStyle/>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Se 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depende de “um processo contínuo – ou analógico – de transformação da estrutura orgânica de um sistema biológico dependente das leis da física e da química” isto pode significar que 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corresponde a uma informação dinâmica que leva em consideração tanto o estado atual do sistema biológico quanto a sua história, </a:t>
            </a: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00B050"/>
                </a:solidFill>
                <a:effectLst/>
                <a:latin typeface="Calibri" panose="020F0502020204030204" pitchFamily="34" charset="0"/>
                <a:ea typeface="Calibri" panose="020F0502020204030204" pitchFamily="34" charset="0"/>
              </a:rPr>
              <a:t>mais ainda, leva em consideração seu passado, seu presente e sua projeção futura; mais ainda, ao colocar o sistema biológico na história da sua existência 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da sentido aos acontecimentos existenciais (ou ela mesmo, é o próprio sentido dos acontecimentos existenciais) e, neste sentido, temos a inserção da subjetividade (de todo ser vivo) como animando todo sistema orgânico.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963B560D-6715-2544-B171-1D78746BA3C0}"/>
              </a:ext>
            </a:extLst>
          </p:cNvPr>
          <p:cNvSpPr>
            <a:spLocks noGrp="1"/>
          </p:cNvSpPr>
          <p:nvPr>
            <p:ph type="sldNum" sz="quarter" idx="12"/>
          </p:nvPr>
        </p:nvSpPr>
        <p:spPr/>
        <p:txBody>
          <a:bodyPr/>
          <a:lstStyle/>
          <a:p>
            <a:fld id="{5EFC517F-599F-A147-AEF0-A48492F2B519}" type="slidenum">
              <a:rPr lang="pt-BR" smtClean="0"/>
              <a:t>41</a:t>
            </a:fld>
            <a:endParaRPr lang="pt-BR"/>
          </a:p>
        </p:txBody>
      </p:sp>
    </p:spTree>
    <p:extLst>
      <p:ext uri="{BB962C8B-B14F-4D97-AF65-F5344CB8AC3E}">
        <p14:creationId xmlns:p14="http://schemas.microsoft.com/office/powerpoint/2010/main" val="2011065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7EC17-2AC5-3B45-AD19-04F720C8BF8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B9911AC-E972-BC42-BD28-A0FECC006D47}"/>
              </a:ext>
            </a:extLst>
          </p:cNvPr>
          <p:cNvSpPr>
            <a:spLocks noGrp="1"/>
          </p:cNvSpPr>
          <p:nvPr>
            <p:ph idx="1"/>
          </p:nvPr>
        </p:nvSpPr>
        <p:spPr/>
        <p:txBody>
          <a:bodyPr>
            <a:normAutofit lnSpcReduction="10000"/>
          </a:bodyPr>
          <a:lstStyle/>
          <a:p>
            <a:pPr algn="just">
              <a:lnSpc>
                <a:spcPct val="150000"/>
              </a:lnSpc>
            </a:pPr>
            <a:r>
              <a:rPr lang="pt-BR" sz="2800" b="1" dirty="0">
                <a:solidFill>
                  <a:srgbClr val="00B050"/>
                </a:solidFill>
                <a:effectLst/>
                <a:latin typeface="Calibri" panose="020F0502020204030204" pitchFamily="34" charset="0"/>
                <a:ea typeface="Calibri" panose="020F0502020204030204" pitchFamily="34" charset="0"/>
              </a:rPr>
              <a:t>A inserção deste sistema nas leis da natureza (entropia, segunda lei da termodinâmica) corresponde a mais um dos elementos que determinam a existência do sistema e, talvez, tenha colocado, lado a lado, como forças existenciais determinantes, a entropia e a necessidade de ser, continuar a ser do sistema... talvez, paradoxalmente, realizando a natureza, mas também separando-se dela. </a:t>
            </a:r>
            <a:endParaRPr lang="pt-BR" dirty="0"/>
          </a:p>
          <a:p>
            <a:endParaRPr lang="pt-BR" dirty="0"/>
          </a:p>
        </p:txBody>
      </p:sp>
      <p:sp>
        <p:nvSpPr>
          <p:cNvPr id="4" name="Espaço Reservado para Número de Slide 3">
            <a:extLst>
              <a:ext uri="{FF2B5EF4-FFF2-40B4-BE49-F238E27FC236}">
                <a16:creationId xmlns:a16="http://schemas.microsoft.com/office/drawing/2014/main" id="{54196695-DD56-2946-A912-FFA903BCDA9E}"/>
              </a:ext>
            </a:extLst>
          </p:cNvPr>
          <p:cNvSpPr>
            <a:spLocks noGrp="1"/>
          </p:cNvSpPr>
          <p:nvPr>
            <p:ph type="sldNum" sz="quarter" idx="12"/>
          </p:nvPr>
        </p:nvSpPr>
        <p:spPr/>
        <p:txBody>
          <a:bodyPr/>
          <a:lstStyle/>
          <a:p>
            <a:fld id="{5EFC517F-599F-A147-AEF0-A48492F2B519}" type="slidenum">
              <a:rPr lang="pt-BR" smtClean="0"/>
              <a:t>42</a:t>
            </a:fld>
            <a:endParaRPr lang="pt-BR"/>
          </a:p>
        </p:txBody>
      </p:sp>
    </p:spTree>
    <p:extLst>
      <p:ext uri="{BB962C8B-B14F-4D97-AF65-F5344CB8AC3E}">
        <p14:creationId xmlns:p14="http://schemas.microsoft.com/office/powerpoint/2010/main" val="118882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82260-B270-8448-8BE3-FA8484EA2CE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B2D2693-A4DA-A540-950A-598C1AEE3CB0}"/>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3ADBA8DF-45AC-A646-964F-3D6CF559CCD3}"/>
              </a:ext>
            </a:extLst>
          </p:cNvPr>
          <p:cNvSpPr>
            <a:spLocks noGrp="1"/>
          </p:cNvSpPr>
          <p:nvPr>
            <p:ph type="sldNum" sz="quarter" idx="12"/>
          </p:nvPr>
        </p:nvSpPr>
        <p:spPr/>
        <p:txBody>
          <a:bodyPr/>
          <a:lstStyle/>
          <a:p>
            <a:fld id="{5EFC517F-599F-A147-AEF0-A48492F2B519}" type="slidenum">
              <a:rPr lang="pt-BR" smtClean="0"/>
              <a:t>43</a:t>
            </a:fld>
            <a:endParaRPr lang="pt-BR"/>
          </a:p>
        </p:txBody>
      </p:sp>
    </p:spTree>
    <p:extLst>
      <p:ext uri="{BB962C8B-B14F-4D97-AF65-F5344CB8AC3E}">
        <p14:creationId xmlns:p14="http://schemas.microsoft.com/office/powerpoint/2010/main" val="2226834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0469C-6E2D-404A-8459-22172AD8D284}"/>
              </a:ext>
            </a:extLst>
          </p:cNvPr>
          <p:cNvSpPr>
            <a:spLocks noGrp="1"/>
          </p:cNvSpPr>
          <p:nvPr>
            <p:ph type="title"/>
          </p:nvPr>
        </p:nvSpPr>
        <p:spPr/>
        <p:txBody>
          <a:bodyPr/>
          <a:lstStyle/>
          <a:p>
            <a:pPr algn="ctr"/>
            <a:r>
              <a:rPr lang="pt-BR" dirty="0">
                <a:solidFill>
                  <a:srgbClr val="00B050"/>
                </a:solidFill>
                <a:latin typeface="Times New Roman" panose="02020603050405020304" pitchFamily="18" charset="0"/>
                <a:cs typeface="Times New Roman" panose="02020603050405020304" pitchFamily="18" charset="0"/>
              </a:rPr>
              <a:t>Segundo exemplo: chá com </a:t>
            </a:r>
            <a:r>
              <a:rPr lang="pt-BR" dirty="0" err="1">
                <a:solidFill>
                  <a:srgbClr val="00B050"/>
                </a:solidFill>
                <a:latin typeface="Times New Roman" panose="02020603050405020304" pitchFamily="18" charset="0"/>
                <a:cs typeface="Times New Roman" panose="02020603050405020304" pitchFamily="18" charset="0"/>
              </a:rPr>
              <a:t>madeleine</a:t>
            </a:r>
            <a:endParaRPr lang="pt-BR" dirty="0">
              <a:solidFill>
                <a:srgbClr val="00B050"/>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2A96867-8340-274C-90E8-87F08B3E536F}"/>
              </a:ext>
            </a:extLst>
          </p:cNvPr>
          <p:cNvSpPr>
            <a:spLocks noGrp="1"/>
          </p:cNvSpPr>
          <p:nvPr>
            <p:ph idx="1"/>
          </p:nvPr>
        </p:nvSpPr>
        <p:spPr>
          <a:xfrm>
            <a:off x="838200" y="1825624"/>
            <a:ext cx="10515600" cy="4552597"/>
          </a:xfrm>
        </p:spPr>
        <p:txBody>
          <a:bodyPr>
            <a:noAutofit/>
          </a:bodyPr>
          <a:lstStyle/>
          <a:p>
            <a:pPr marL="457200" lvl="1" indent="0" algn="just">
              <a:lnSpc>
                <a:spcPct val="150000"/>
              </a:lnSpc>
              <a:buNone/>
            </a:pPr>
            <a:r>
              <a:rPr lang="pt-BR" sz="1200" dirty="0" err="1">
                <a:solidFill>
                  <a:srgbClr val="000000"/>
                </a:solidFill>
                <a:latin typeface="Calibri" panose="020F0502020204030204" pitchFamily="34" charset="0"/>
                <a:ea typeface="Calibri" panose="020F0502020204030204" pitchFamily="34" charset="0"/>
              </a:rPr>
              <a:t>b</a:t>
            </a:r>
            <a:r>
              <a:rPr lang="pt-BR" sz="1200" dirty="0">
                <a:solidFill>
                  <a:srgbClr val="000000"/>
                </a:solidFill>
                <a:latin typeface="Calibri" panose="020F0502020204030204" pitchFamily="34" charset="0"/>
                <a:ea typeface="Calibri" panose="020F0502020204030204" pitchFamily="34" charset="0"/>
              </a:rPr>
              <a:t>) </a:t>
            </a:r>
            <a:r>
              <a:rPr lang="pt-BR" sz="1200" dirty="0">
                <a:solidFill>
                  <a:srgbClr val="000000"/>
                </a:solidFill>
                <a:effectLst/>
                <a:latin typeface="Calibri" panose="020F0502020204030204" pitchFamily="34" charset="0"/>
                <a:ea typeface="Calibri" panose="020F0502020204030204" pitchFamily="34" charset="0"/>
              </a:rPr>
              <a:t>Considere agora um segundo e mais complexo exemplo. Suponha que um casal recém-casado esteja desfrutando um café da manhã na sua lua de mel em uma varanda de hotel, de frente para o mar Egeu, na ilha de </a:t>
            </a:r>
            <a:r>
              <a:rPr lang="pt-BR" sz="1200" dirty="0" err="1">
                <a:solidFill>
                  <a:srgbClr val="000000"/>
                </a:solidFill>
                <a:effectLst/>
                <a:latin typeface="Calibri" panose="020F0502020204030204" pitchFamily="34" charset="0"/>
                <a:ea typeface="Calibri" panose="020F0502020204030204" pitchFamily="34" charset="0"/>
              </a:rPr>
              <a:t>Santorini</a:t>
            </a:r>
            <a:r>
              <a:rPr lang="pt-BR" sz="1200" dirty="0">
                <a:solidFill>
                  <a:srgbClr val="000000"/>
                </a:solidFill>
                <a:effectLst/>
                <a:latin typeface="Calibri" panose="020F0502020204030204" pitchFamily="34" charset="0"/>
                <a:ea typeface="Calibri" panose="020F0502020204030204" pitchFamily="34" charset="0"/>
              </a:rPr>
              <a:t>, na Grécia. Enquanto um típico amanhecer grego, com todo o esplendor homérico, descortina-se à frente, o casal se dá as mãos como precursor da troca de um beijo apaixonado. </a:t>
            </a:r>
          </a:p>
          <a:p>
            <a:pPr marL="914400" indent="279400" algn="just">
              <a:lnSpc>
                <a:spcPct val="150000"/>
              </a:lnSpc>
            </a:pPr>
            <a:r>
              <a:rPr lang="pt-BR" sz="1200" dirty="0">
                <a:solidFill>
                  <a:srgbClr val="000000"/>
                </a:solidFill>
                <a:effectLst/>
                <a:latin typeface="Calibri" panose="020F0502020204030204" pitchFamily="34" charset="0"/>
                <a:ea typeface="Calibri" panose="020F0502020204030204" pitchFamily="34" charset="0"/>
              </a:rPr>
              <a:t>Agora, avancemos cinquenta anos. Na mesma data em que completariam meio século de núpcias, o único membro sobrevivente daquela manhã, a viúva, retorna à mesma varanda de hotel em </a:t>
            </a:r>
            <a:r>
              <a:rPr lang="pt-BR" sz="1200" dirty="0" err="1">
                <a:solidFill>
                  <a:srgbClr val="000000"/>
                </a:solidFill>
                <a:effectLst/>
                <a:latin typeface="Calibri" panose="020F0502020204030204" pitchFamily="34" charset="0"/>
                <a:ea typeface="Calibri" panose="020F0502020204030204" pitchFamily="34" charset="0"/>
              </a:rPr>
              <a:t>Santorini</a:t>
            </a:r>
            <a:r>
              <a:rPr lang="pt-BR" sz="1200" dirty="0">
                <a:solidFill>
                  <a:srgbClr val="000000"/>
                </a:solidFill>
                <a:effectLst/>
                <a:latin typeface="Calibri" panose="020F0502020204030204" pitchFamily="34" charset="0"/>
                <a:ea typeface="Calibri" panose="020F0502020204030204" pitchFamily="34" charset="0"/>
              </a:rPr>
              <a:t> para desfrutar o mesmo café da manhã grego ao amanhecer. </a:t>
            </a:r>
          </a:p>
          <a:p>
            <a:pPr marL="914400" indent="279400" algn="just">
              <a:lnSpc>
                <a:spcPct val="150000"/>
              </a:lnSpc>
              <a:spcAft>
                <a:spcPts val="210"/>
              </a:spcAft>
            </a:pPr>
            <a:r>
              <a:rPr lang="pt-BR" sz="1200" dirty="0">
                <a:solidFill>
                  <a:srgbClr val="000000"/>
                </a:solidFill>
                <a:effectLst/>
                <a:latin typeface="Calibri" panose="020F0502020204030204" pitchFamily="34" charset="0"/>
                <a:ea typeface="Calibri" panose="020F0502020204030204" pitchFamily="34" charset="0"/>
              </a:rPr>
              <a:t>No momento em que ela degusta o primeiro sabor de seu desjejum solitário, embora cinquenta anos tenham se passado, ela subitamente experimenta a mesma sensação, a mesma mistura de afeto e paixão, produzida por um acariciar de mãos, seguido de um beijo furtivo, compartilhados com o seu amado, meio século antes. </a:t>
            </a:r>
          </a:p>
          <a:p>
            <a:pPr marL="440055" indent="459105" algn="just">
              <a:lnSpc>
                <a:spcPct val="150000"/>
              </a:lnSpc>
              <a:spcAft>
                <a:spcPts val="210"/>
              </a:spcAft>
            </a:pPr>
            <a:r>
              <a:rPr lang="pt-BR" sz="12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200" b="1" dirty="0">
                <a:solidFill>
                  <a:srgbClr val="00B050"/>
                </a:solidFill>
                <a:effectLst/>
                <a:latin typeface="Calibri" panose="020F0502020204030204" pitchFamily="34" charset="0"/>
                <a:ea typeface="Calibri" panose="020F0502020204030204" pitchFamily="34" charset="0"/>
              </a:rPr>
              <a:t> Tal como o “chá com </a:t>
            </a:r>
            <a:r>
              <a:rPr lang="pt-BR" sz="1200" b="1" dirty="0" err="1">
                <a:solidFill>
                  <a:srgbClr val="00B050"/>
                </a:solidFill>
                <a:effectLst/>
                <a:latin typeface="Calibri" panose="020F0502020204030204" pitchFamily="34" charset="0"/>
                <a:ea typeface="Calibri" panose="020F0502020204030204" pitchFamily="34" charset="0"/>
              </a:rPr>
              <a:t>madeleine</a:t>
            </a:r>
            <a:r>
              <a:rPr lang="pt-BR" sz="1200" b="1" dirty="0">
                <a:solidFill>
                  <a:srgbClr val="00B050"/>
                </a:solidFill>
                <a:effectLst/>
                <a:latin typeface="Calibri" panose="020F0502020204030204" pitchFamily="34" charset="0"/>
                <a:ea typeface="Calibri" panose="020F0502020204030204" pitchFamily="34" charset="0"/>
              </a:rPr>
              <a:t>” em Proust</a:t>
            </a:r>
            <a:endParaRPr lang="pt-BR" sz="1200" dirty="0">
              <a:solidFill>
                <a:srgbClr val="000000"/>
              </a:solidFill>
              <a:effectLst/>
              <a:latin typeface="Calibri" panose="020F0502020204030204" pitchFamily="34" charset="0"/>
              <a:ea typeface="Calibri" panose="020F0502020204030204" pitchFamily="34" charset="0"/>
            </a:endParaRPr>
          </a:p>
          <a:p>
            <a:pPr marL="899160" indent="279400" algn="just">
              <a:lnSpc>
                <a:spcPct val="150000"/>
              </a:lnSpc>
              <a:spcAft>
                <a:spcPts val="210"/>
              </a:spcAft>
            </a:pPr>
            <a:r>
              <a:rPr lang="pt-BR" sz="1200" dirty="0">
                <a:solidFill>
                  <a:srgbClr val="000000"/>
                </a:solidFill>
                <a:effectLst/>
                <a:latin typeface="Calibri" panose="020F0502020204030204" pitchFamily="34" charset="0"/>
                <a:ea typeface="Calibri" panose="020F0502020204030204" pitchFamily="34" charset="0"/>
              </a:rPr>
              <a:t>Embora o céu esteja nublado em seu retorno àquela varanda, naquele momento ela se sente quase transportada de volta a um raiar de manhã, ocorrido décadas antes, uma vez mais sentindo o doce frescor de uma brisa matinal que acaricia os seus cabelos enquanto ela desfruta da companhia do amor de sua vida. </a:t>
            </a:r>
          </a:p>
          <a:p>
            <a:pPr marL="899160" indent="279400" algn="just">
              <a:lnSpc>
                <a:spcPct val="150000"/>
              </a:lnSpc>
              <a:spcAft>
                <a:spcPts val="210"/>
              </a:spcAft>
            </a:pPr>
            <a:r>
              <a:rPr lang="pt-BR" sz="1200" dirty="0">
                <a:solidFill>
                  <a:srgbClr val="000000"/>
                </a:solidFill>
                <a:effectLst/>
                <a:latin typeface="Calibri" panose="020F0502020204030204" pitchFamily="34" charset="0"/>
                <a:ea typeface="Calibri" panose="020F0502020204030204" pitchFamily="34" charset="0"/>
              </a:rPr>
              <a:t>Para todos os efeitos e todos os propósitos, a viúva experimentou as mesmas sensações e os mesmos sentimentos que afloraram há cinquenta anos. </a:t>
            </a:r>
          </a:p>
        </p:txBody>
      </p:sp>
      <p:sp>
        <p:nvSpPr>
          <p:cNvPr id="4" name="Espaço Reservado para Número de Slide 3">
            <a:extLst>
              <a:ext uri="{FF2B5EF4-FFF2-40B4-BE49-F238E27FC236}">
                <a16:creationId xmlns:a16="http://schemas.microsoft.com/office/drawing/2014/main" id="{80A08800-5A5A-F44A-BAD5-A604989FB68B}"/>
              </a:ext>
            </a:extLst>
          </p:cNvPr>
          <p:cNvSpPr>
            <a:spLocks noGrp="1"/>
          </p:cNvSpPr>
          <p:nvPr>
            <p:ph type="sldNum" sz="quarter" idx="12"/>
          </p:nvPr>
        </p:nvSpPr>
        <p:spPr/>
        <p:txBody>
          <a:bodyPr/>
          <a:lstStyle/>
          <a:p>
            <a:fld id="{5EFC517F-599F-A147-AEF0-A48492F2B519}" type="slidenum">
              <a:rPr lang="pt-BR" smtClean="0"/>
              <a:t>44</a:t>
            </a:fld>
            <a:endParaRPr lang="pt-BR"/>
          </a:p>
        </p:txBody>
      </p:sp>
    </p:spTree>
    <p:extLst>
      <p:ext uri="{BB962C8B-B14F-4D97-AF65-F5344CB8AC3E}">
        <p14:creationId xmlns:p14="http://schemas.microsoft.com/office/powerpoint/2010/main" val="1582983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DEA72-9ABA-7141-A498-08BD4C0DF0C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963869C-8FD5-AC4D-AA3B-27020527D197}"/>
              </a:ext>
            </a:extLst>
          </p:cNvPr>
          <p:cNvSpPr>
            <a:spLocks noGrp="1"/>
          </p:cNvSpPr>
          <p:nvPr>
            <p:ph idx="1"/>
          </p:nvPr>
        </p:nvSpPr>
        <p:spPr/>
        <p:txBody>
          <a:bodyPr>
            <a:normAutofit fontScale="92500" lnSpcReduction="20000"/>
          </a:bodyPr>
          <a:lstStyle/>
          <a:p>
            <a:pPr marL="899160"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De acordo com a minha interpretação, na realidade o que ela experimentou na segunda visita a </a:t>
            </a:r>
            <a:r>
              <a:rPr lang="pt-BR" sz="1800" dirty="0" err="1">
                <a:solidFill>
                  <a:srgbClr val="000000"/>
                </a:solidFill>
                <a:effectLst/>
                <a:latin typeface="Calibri" panose="020F0502020204030204" pitchFamily="34" charset="0"/>
                <a:ea typeface="Calibri" panose="020F0502020204030204" pitchFamily="34" charset="0"/>
              </a:rPr>
              <a:t>Santorini</a:t>
            </a:r>
            <a:r>
              <a:rPr lang="pt-BR" sz="1800" dirty="0">
                <a:solidFill>
                  <a:srgbClr val="000000"/>
                </a:solidFill>
                <a:effectLst/>
                <a:latin typeface="Calibri" panose="020F0502020204030204" pitchFamily="34" charset="0"/>
                <a:ea typeface="Calibri" panose="020F0502020204030204" pitchFamily="34" charset="0"/>
              </a:rPr>
              <a:t> é uma clara reativação de um </a:t>
            </a:r>
            <a:r>
              <a:rPr lang="pt-BR" sz="1800" dirty="0">
                <a:solidFill>
                  <a:srgbClr val="00B050"/>
                </a:solidFill>
                <a:effectLst/>
                <a:latin typeface="Calibri" panose="020F0502020204030204" pitchFamily="34" charset="0"/>
                <a:ea typeface="Calibri" panose="020F0502020204030204" pitchFamily="34" charset="0"/>
              </a:rPr>
              <a:t>padrão de informação </a:t>
            </a:r>
            <a:r>
              <a:rPr lang="pt-BR" sz="1800" dirty="0" err="1">
                <a:solidFill>
                  <a:srgbClr val="00B050"/>
                </a:solidFill>
                <a:effectLst/>
                <a:latin typeface="Calibri" panose="020F0502020204030204" pitchFamily="34" charset="0"/>
                <a:ea typeface="Calibri" panose="020F0502020204030204" pitchFamily="34" charset="0"/>
              </a:rPr>
              <a:t>gödeliana</a:t>
            </a:r>
            <a:r>
              <a:rPr lang="pt-BR" sz="1800" dirty="0">
                <a:solidFill>
                  <a:srgbClr val="00B05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que havia sido embutido em suas memórias neuronais e lá permanecido, por dezenas de anos, até ser abruptamente reativado no instante em que o seu sistema gustativo se reencontrou com a mesma culinária grega. </a:t>
            </a:r>
          </a:p>
          <a:p>
            <a:pPr marL="89916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o que foi reavivado e tornado presente foi o sentido do acontecimento passado, associado a seus referentes empíricos que, agora, recebem a projeção da memória, reavivando ou dando sentido ao presente, o sentido da memória... a subjetividade, paradoxalmente, história e para além da história (como se o tempo não houvesse passado), revive o que ficou na memória do </a:t>
            </a:r>
            <a:r>
              <a:rPr lang="pt-BR" sz="1800" b="1" dirty="0" err="1">
                <a:solidFill>
                  <a:srgbClr val="00B050"/>
                </a:solidFill>
                <a:effectLst/>
                <a:latin typeface="Calibri" panose="020F0502020204030204" pitchFamily="34" charset="0"/>
                <a:ea typeface="Calibri" panose="020F0502020204030204" pitchFamily="34" charset="0"/>
              </a:rPr>
              <a:t>Brainnet</a:t>
            </a:r>
            <a:r>
              <a:rPr lang="pt-BR" sz="1800" b="1" dirty="0">
                <a:solidFill>
                  <a:srgbClr val="00B050"/>
                </a:solidFill>
                <a:effectLst/>
                <a:latin typeface="Calibri" panose="020F0502020204030204" pitchFamily="34" charset="0"/>
                <a:ea typeface="Calibri" panose="020F0502020204030204" pitchFamily="34" charset="0"/>
              </a:rPr>
              <a:t> e todas as suas conexões</a:t>
            </a:r>
            <a:endParaRPr lang="pt-BR" sz="1800" dirty="0">
              <a:solidFill>
                <a:srgbClr val="000000"/>
              </a:solidFill>
              <a:effectLst/>
              <a:latin typeface="Calibri" panose="020F0502020204030204" pitchFamily="34" charset="0"/>
              <a:ea typeface="Calibri" panose="020F0502020204030204" pitchFamily="34" charset="0"/>
            </a:endParaRPr>
          </a:p>
          <a:p>
            <a:pPr marL="89916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isto é bem mais comum, bem mais banal, do que pensamos. Não é um caso raro, pelo contrário, é o cotidiano existência que dá sentido a nossa existência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D57C932-13DC-4F48-8EAD-475D7960F7C9}"/>
              </a:ext>
            </a:extLst>
          </p:cNvPr>
          <p:cNvSpPr>
            <a:spLocks noGrp="1"/>
          </p:cNvSpPr>
          <p:nvPr>
            <p:ph type="sldNum" sz="quarter" idx="12"/>
          </p:nvPr>
        </p:nvSpPr>
        <p:spPr/>
        <p:txBody>
          <a:bodyPr/>
          <a:lstStyle/>
          <a:p>
            <a:fld id="{5EFC517F-599F-A147-AEF0-A48492F2B519}" type="slidenum">
              <a:rPr lang="pt-BR" smtClean="0"/>
              <a:t>45</a:t>
            </a:fld>
            <a:endParaRPr lang="pt-BR"/>
          </a:p>
        </p:txBody>
      </p:sp>
    </p:spTree>
    <p:extLst>
      <p:ext uri="{BB962C8B-B14F-4D97-AF65-F5344CB8AC3E}">
        <p14:creationId xmlns:p14="http://schemas.microsoft.com/office/powerpoint/2010/main" val="2070182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DA805-0005-A147-B2AF-39032F1301D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6479E40-3228-B14C-A3E9-9F1396386FB2}"/>
              </a:ext>
            </a:extLst>
          </p:cNvPr>
          <p:cNvSpPr>
            <a:spLocks noGrp="1"/>
          </p:cNvSpPr>
          <p:nvPr>
            <p:ph idx="1"/>
          </p:nvPr>
        </p:nvSpPr>
        <p:spPr/>
        <p:txBody>
          <a:bodyPr>
            <a:normAutofit lnSpcReduction="10000"/>
          </a:bodyPr>
          <a:lstStyle/>
          <a:p>
            <a:pPr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E, ainda assim, a despeito de várias tentativas, ela não conseguiu descrever em palavras todas as recordações e os sentimentos de suavidade, amor e perda. </a:t>
            </a:r>
          </a:p>
          <a:p>
            <a:pPr marL="89916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 falta de palavras se deu, basicamente, porque, embora a informação </a:t>
            </a:r>
            <a:r>
              <a:rPr lang="pt-BR" sz="1800" dirty="0" err="1">
                <a:solidFill>
                  <a:srgbClr val="000000"/>
                </a:solidFill>
                <a:effectLst/>
                <a:latin typeface="Calibri" panose="020F0502020204030204" pitchFamily="34" charset="0"/>
                <a:ea typeface="Calibri" panose="020F0502020204030204" pitchFamily="34" charset="0"/>
              </a:rPr>
              <a:t>gödeliana</a:t>
            </a:r>
            <a:r>
              <a:rPr lang="pt-BR" sz="1800" dirty="0">
                <a:solidFill>
                  <a:srgbClr val="000000"/>
                </a:solidFill>
                <a:effectLst/>
                <a:latin typeface="Calibri" panose="020F0502020204030204" pitchFamily="34" charset="0"/>
                <a:ea typeface="Calibri" panose="020F0502020204030204" pitchFamily="34" charset="0"/>
              </a:rPr>
              <a:t> possa ser parcialmente projetada em informação </a:t>
            </a:r>
            <a:r>
              <a:rPr lang="pt-BR" sz="1800" dirty="0" err="1">
                <a:solidFill>
                  <a:srgbClr val="000000"/>
                </a:solidFill>
                <a:effectLst/>
                <a:latin typeface="Calibri" panose="020F0502020204030204" pitchFamily="34" charset="0"/>
                <a:ea typeface="Calibri" panose="020F0502020204030204" pitchFamily="34" charset="0"/>
              </a:rPr>
              <a:t>shannoniana</a:t>
            </a:r>
            <a:r>
              <a:rPr lang="pt-BR" sz="1800" dirty="0">
                <a:solidFill>
                  <a:srgbClr val="000000"/>
                </a:solidFill>
                <a:effectLst/>
                <a:latin typeface="Calibri" panose="020F0502020204030204" pitchFamily="34" charset="0"/>
                <a:ea typeface="Calibri" panose="020F0502020204030204" pitchFamily="34" charset="0"/>
              </a:rPr>
              <a:t> (ou </a:t>
            </a:r>
            <a:r>
              <a:rPr lang="pt-BR" sz="1800" dirty="0" err="1">
                <a:solidFill>
                  <a:srgbClr val="000000"/>
                </a:solidFill>
                <a:effectLst/>
                <a:latin typeface="Calibri" panose="020F0502020204030204" pitchFamily="34" charset="0"/>
                <a:ea typeface="Calibri" panose="020F0502020204030204" pitchFamily="34" charset="0"/>
              </a:rPr>
              <a:t>S-info</a:t>
            </a:r>
            <a:r>
              <a:rPr lang="pt-BR" sz="1800" dirty="0">
                <a:solidFill>
                  <a:srgbClr val="000000"/>
                </a:solidFill>
                <a:effectLst/>
                <a:latin typeface="Calibri" panose="020F0502020204030204" pitchFamily="34" charset="0"/>
                <a:ea typeface="Calibri" panose="020F0502020204030204" pitchFamily="34" charset="0"/>
              </a:rPr>
              <a:t>) e transmitida pela linguagem oral ou escrita, ela não pode ser completamente expressa nem descrita por meio dessa projeção digital.</a:t>
            </a:r>
          </a:p>
          <a:p>
            <a:pPr marL="89916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Sim. Uma grande parte do que foi vivido não é enunciável discursivamente, em palavras, dado que estas </a:t>
            </a:r>
            <a:r>
              <a:rPr lang="pt-BR" sz="1800" b="1" dirty="0" err="1">
                <a:solidFill>
                  <a:srgbClr val="00B050"/>
                </a:solidFill>
                <a:effectLst/>
                <a:latin typeface="Calibri" panose="020F0502020204030204" pitchFamily="34" charset="0"/>
                <a:ea typeface="Calibri" panose="020F0502020204030204" pitchFamily="34" charset="0"/>
              </a:rPr>
              <a:t>objetificam</a:t>
            </a:r>
            <a:r>
              <a:rPr lang="pt-BR" sz="1800" b="1" dirty="0">
                <a:solidFill>
                  <a:srgbClr val="00B050"/>
                </a:solidFill>
                <a:effectLst/>
                <a:latin typeface="Calibri" panose="020F0502020204030204" pitchFamily="34" charset="0"/>
                <a:ea typeface="Calibri" panose="020F0502020204030204" pitchFamily="34" charset="0"/>
              </a:rPr>
              <a:t> a experiência; dado que o sentido afetivo da memória carrega um colorido semântico que (considerando a história) pode tanto interpretar, quanto recuperá-la tal qual, enfim, o sentido existencial das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podem ser e não ser A, podem ser e não ser o que são... dependendo da conjuntura atual e da forma como a experiência está sendo processada.</a:t>
            </a:r>
            <a:endParaRPr lang="pt-BR" sz="1800" dirty="0">
              <a:solidFill>
                <a:srgbClr val="000000"/>
              </a:solidFill>
              <a:effectLst/>
              <a:latin typeface="Calibri" panose="020F0502020204030204" pitchFamily="34" charset="0"/>
              <a:ea typeface="Calibri" panose="020F0502020204030204" pitchFamily="34" charset="0"/>
            </a:endParaRPr>
          </a:p>
          <a:p>
            <a:pPr indent="0" algn="just">
              <a:lnSpc>
                <a:spcPct val="150000"/>
              </a:lnSpc>
              <a:spcAft>
                <a:spcPts val="210"/>
              </a:spcAft>
              <a:buNone/>
            </a:pP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3AB4568-22CD-194A-9871-37B678A6BC65}"/>
              </a:ext>
            </a:extLst>
          </p:cNvPr>
          <p:cNvSpPr>
            <a:spLocks noGrp="1"/>
          </p:cNvSpPr>
          <p:nvPr>
            <p:ph type="sldNum" sz="quarter" idx="12"/>
          </p:nvPr>
        </p:nvSpPr>
        <p:spPr/>
        <p:txBody>
          <a:bodyPr/>
          <a:lstStyle/>
          <a:p>
            <a:fld id="{5EFC517F-599F-A147-AEF0-A48492F2B519}" type="slidenum">
              <a:rPr lang="pt-BR" smtClean="0"/>
              <a:t>46</a:t>
            </a:fld>
            <a:endParaRPr lang="pt-BR"/>
          </a:p>
        </p:txBody>
      </p:sp>
    </p:spTree>
    <p:extLst>
      <p:ext uri="{BB962C8B-B14F-4D97-AF65-F5344CB8AC3E}">
        <p14:creationId xmlns:p14="http://schemas.microsoft.com/office/powerpoint/2010/main" val="1485031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AFB9A-0865-7841-BD3B-4ABEE4460CA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14C40F8-2A0B-B041-ADB0-01C0B477806C}"/>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E32EBA8B-0140-D641-A4A8-B6139AB1095B}"/>
              </a:ext>
            </a:extLst>
          </p:cNvPr>
          <p:cNvSpPr>
            <a:spLocks noGrp="1"/>
          </p:cNvSpPr>
          <p:nvPr>
            <p:ph type="sldNum" sz="quarter" idx="12"/>
          </p:nvPr>
        </p:nvSpPr>
        <p:spPr/>
        <p:txBody>
          <a:bodyPr/>
          <a:lstStyle/>
          <a:p>
            <a:fld id="{5EFC517F-599F-A147-AEF0-A48492F2B519}" type="slidenum">
              <a:rPr lang="pt-BR" smtClean="0"/>
              <a:t>47</a:t>
            </a:fld>
            <a:endParaRPr lang="pt-BR"/>
          </a:p>
        </p:txBody>
      </p:sp>
    </p:spTree>
    <p:extLst>
      <p:ext uri="{BB962C8B-B14F-4D97-AF65-F5344CB8AC3E}">
        <p14:creationId xmlns:p14="http://schemas.microsoft.com/office/powerpoint/2010/main" val="221581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C66B4-1713-C748-8381-BBF0E8CAD09C}"/>
              </a:ext>
            </a:extLst>
          </p:cNvPr>
          <p:cNvSpPr>
            <a:spLocks noGrp="1"/>
          </p:cNvSpPr>
          <p:nvPr>
            <p:ph type="title"/>
          </p:nvPr>
        </p:nvSpPr>
        <p:spPr/>
        <p:txBody>
          <a:bodyPr>
            <a:normAutofit fontScale="90000"/>
          </a:bodyPr>
          <a:lstStyle/>
          <a:p>
            <a:pPr algn="ctr"/>
            <a:r>
              <a:rPr lang="pt-BR" b="1" dirty="0">
                <a:solidFill>
                  <a:srgbClr val="00B050"/>
                </a:solidFill>
              </a:rPr>
              <a:t>Terceiro exemplo:</a:t>
            </a:r>
            <a:br>
              <a:rPr lang="pt-BR" b="1" dirty="0">
                <a:solidFill>
                  <a:srgbClr val="00B050"/>
                </a:solidFill>
              </a:rPr>
            </a:br>
            <a:r>
              <a:rPr lang="pt-BR" b="1" dirty="0">
                <a:solidFill>
                  <a:srgbClr val="00B050"/>
                </a:solidFill>
              </a:rPr>
              <a:t> a comunhão de </a:t>
            </a:r>
            <a:r>
              <a:rPr lang="pt-BR" b="1" dirty="0" err="1">
                <a:solidFill>
                  <a:srgbClr val="00B050"/>
                </a:solidFill>
              </a:rPr>
              <a:t>S-info</a:t>
            </a:r>
            <a:r>
              <a:rPr lang="pt-BR" b="1" dirty="0">
                <a:solidFill>
                  <a:srgbClr val="00B050"/>
                </a:solidFill>
              </a:rPr>
              <a:t> com </a:t>
            </a:r>
            <a:r>
              <a:rPr lang="pt-BR" b="1" dirty="0" err="1">
                <a:solidFill>
                  <a:srgbClr val="00B050"/>
                </a:solidFill>
              </a:rPr>
              <a:t>G-info</a:t>
            </a:r>
            <a:r>
              <a:rPr lang="pt-BR" b="1" dirty="0">
                <a:solidFill>
                  <a:srgbClr val="00B050"/>
                </a:solidFill>
              </a:rPr>
              <a:t> numa </a:t>
            </a:r>
            <a:r>
              <a:rPr lang="pt-BR" b="1" dirty="0" err="1">
                <a:solidFill>
                  <a:srgbClr val="00B050"/>
                </a:solidFill>
              </a:rPr>
              <a:t>Brainnet</a:t>
            </a:r>
            <a:endParaRPr lang="pt-BR" b="1" dirty="0">
              <a:solidFill>
                <a:srgbClr val="00B050"/>
              </a:solidFill>
            </a:endParaRPr>
          </a:p>
        </p:txBody>
      </p:sp>
      <p:sp>
        <p:nvSpPr>
          <p:cNvPr id="3" name="Espaço Reservado para Conteúdo 2">
            <a:extLst>
              <a:ext uri="{FF2B5EF4-FFF2-40B4-BE49-F238E27FC236}">
                <a16:creationId xmlns:a16="http://schemas.microsoft.com/office/drawing/2014/main" id="{7191FA67-1493-7545-B59B-5B1EA1189587}"/>
              </a:ext>
            </a:extLst>
          </p:cNvPr>
          <p:cNvSpPr>
            <a:spLocks noGrp="1"/>
          </p:cNvSpPr>
          <p:nvPr>
            <p:ph idx="1"/>
          </p:nvPr>
        </p:nvSpPr>
        <p:spPr/>
        <p:txBody>
          <a:bodyPr>
            <a:normAutofit fontScale="92500" lnSpcReduction="10000"/>
          </a:bodyPr>
          <a:lstStyle/>
          <a:p>
            <a:pPr marL="457200" lvl="1" indent="0" algn="just">
              <a:lnSpc>
                <a:spcPct val="150000"/>
              </a:lnSpc>
              <a:buNone/>
            </a:pPr>
            <a:r>
              <a:rPr lang="pt-BR" sz="1500" dirty="0">
                <a:solidFill>
                  <a:srgbClr val="000000"/>
                </a:solidFill>
                <a:effectLst/>
                <a:latin typeface="Calibri" panose="020F0502020204030204" pitchFamily="34" charset="0"/>
                <a:ea typeface="Calibri" panose="020F0502020204030204" pitchFamily="34" charset="0"/>
              </a:rPr>
              <a:t>O último exemplo nos ilustra duas propriedades interessantes. Primeiro, durante o café da manhã do jovem casal, uma série de sinais sensoriais (gustativos, visuais, auditivos e táteis) foram inicialmente traduzidos em </a:t>
            </a:r>
            <a:r>
              <a:rPr lang="pt-BR" sz="1500" dirty="0" err="1">
                <a:solidFill>
                  <a:srgbClr val="000000"/>
                </a:solidFill>
                <a:effectLst/>
                <a:latin typeface="Calibri" panose="020F0502020204030204" pitchFamily="34" charset="0"/>
                <a:ea typeface="Calibri" panose="020F0502020204030204" pitchFamily="34" charset="0"/>
              </a:rPr>
              <a:t>S-info</a:t>
            </a:r>
            <a:r>
              <a:rPr lang="pt-BR" sz="1500" dirty="0">
                <a:solidFill>
                  <a:srgbClr val="000000"/>
                </a:solidFill>
                <a:effectLst/>
                <a:latin typeface="Calibri" panose="020F0502020204030204" pitchFamily="34" charset="0"/>
                <a:ea typeface="Calibri" panose="020F0502020204030204" pitchFamily="34" charset="0"/>
              </a:rPr>
              <a:t> e transmitidos ao cérebro dos dois indivíduos que interagiam. </a:t>
            </a:r>
          </a:p>
          <a:p>
            <a:pPr marL="899160" indent="279400" algn="just">
              <a:lnSpc>
                <a:spcPct val="150000"/>
              </a:lnSpc>
              <a:spcAft>
                <a:spcPts val="210"/>
              </a:spcAft>
            </a:pPr>
            <a:r>
              <a:rPr lang="pt-BR" sz="1500"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500" dirty="0">
                <a:solidFill>
                  <a:srgbClr val="00B050"/>
                </a:solidFill>
                <a:effectLst/>
                <a:latin typeface="Calibri" panose="020F0502020204030204" pitchFamily="34" charset="0"/>
                <a:ea typeface="Calibri" panose="020F0502020204030204" pitchFamily="34" charset="0"/>
              </a:rPr>
              <a:t> Suponhamos, aqui, Proust descrevendo, com palavras, estes acontecimentos</a:t>
            </a:r>
            <a:endParaRPr lang="pt-BR" sz="15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Uma vez que essas mensagens multimodais alcançaram os cérebros, suas relações mútuas e as potenciais associações causais foram comparadas com o ponto de vista de cada um dos dois cérebros, construído e atualizado continuamente durante a vida de cada um deles. </a:t>
            </a:r>
          </a:p>
          <a:p>
            <a:pPr marL="89916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Há memórias compartilhadas, não porque vemos as mesmas coisas, mas porque compartilhamos nós mesmos com o outro, apoiados numa memória ou experiência comum... a recuperação objetiva da memória mostraria diferenças.... dando que cada cérebro tem sua </a:t>
            </a:r>
            <a:r>
              <a:rPr lang="pt-BR" sz="1800" b="1" dirty="0" err="1">
                <a:solidFill>
                  <a:srgbClr val="00B050"/>
                </a:solidFill>
                <a:effectLst/>
                <a:latin typeface="Calibri" panose="020F0502020204030204" pitchFamily="34" charset="0"/>
                <a:ea typeface="Calibri" panose="020F0502020204030204" pitchFamily="34" charset="0"/>
              </a:rPr>
              <a:t>Brainnet</a:t>
            </a:r>
            <a:r>
              <a:rPr lang="pt-BR" sz="1800" b="1" dirty="0">
                <a:solidFill>
                  <a:srgbClr val="00B050"/>
                </a:solidFill>
                <a:effectLst/>
                <a:latin typeface="Calibri" panose="020F0502020204030204" pitchFamily="34" charset="0"/>
                <a:ea typeface="Calibri" panose="020F0502020204030204" pitchFamily="34" charset="0"/>
              </a:rPr>
              <a:t> e dá seus sentidos, ao mesmo tempo que compartilha os sentidos e a experiência vivida.</a:t>
            </a:r>
            <a:endParaRPr lang="pt-BR" sz="1800" dirty="0">
              <a:solidFill>
                <a:srgbClr val="000000"/>
              </a:solidFill>
              <a:effectLst/>
              <a:latin typeface="Calibri" panose="020F0502020204030204" pitchFamily="34" charset="0"/>
              <a:ea typeface="Calibri" panose="020F0502020204030204" pitchFamily="34" charset="0"/>
            </a:endParaRPr>
          </a:p>
          <a:p>
            <a:pPr indent="0" algn="just">
              <a:lnSpc>
                <a:spcPct val="150000"/>
              </a:lnSpc>
              <a:spcAft>
                <a:spcPts val="210"/>
              </a:spcAft>
              <a:buNone/>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7D009BE1-5998-C84A-B26A-A4DED18D989C}"/>
              </a:ext>
            </a:extLst>
          </p:cNvPr>
          <p:cNvSpPr>
            <a:spLocks noGrp="1"/>
          </p:cNvSpPr>
          <p:nvPr>
            <p:ph type="sldNum" sz="quarter" idx="12"/>
          </p:nvPr>
        </p:nvSpPr>
        <p:spPr/>
        <p:txBody>
          <a:bodyPr/>
          <a:lstStyle/>
          <a:p>
            <a:fld id="{5EFC517F-599F-A147-AEF0-A48492F2B519}" type="slidenum">
              <a:rPr lang="pt-BR" smtClean="0"/>
              <a:t>48</a:t>
            </a:fld>
            <a:endParaRPr lang="pt-BR"/>
          </a:p>
        </p:txBody>
      </p:sp>
    </p:spTree>
    <p:extLst>
      <p:ext uri="{BB962C8B-B14F-4D97-AF65-F5344CB8AC3E}">
        <p14:creationId xmlns:p14="http://schemas.microsoft.com/office/powerpoint/2010/main" val="3627700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7B2FA-5E01-4644-BC18-65E408921F8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5D9953-EA2E-8C43-8DD9-981DC3406650}"/>
              </a:ext>
            </a:extLst>
          </p:cNvPr>
          <p:cNvSpPr>
            <a:spLocks noGrp="1"/>
          </p:cNvSpPr>
          <p:nvPr>
            <p:ph idx="1"/>
          </p:nvPr>
        </p:nvSpPr>
        <p:spPr/>
        <p:txBody>
          <a:bodyPr>
            <a:normAutofit/>
          </a:bodyPr>
          <a:lstStyle/>
          <a:p>
            <a:pPr marL="899160"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O resultado dessa comparação foi então imediatamente incorporado no córtex dos dois cérebros na forma de informação </a:t>
            </a:r>
            <a:r>
              <a:rPr lang="pt-BR" sz="1800" dirty="0" err="1">
                <a:solidFill>
                  <a:srgbClr val="000000"/>
                </a:solidFill>
                <a:effectLst/>
                <a:latin typeface="Calibri" panose="020F0502020204030204" pitchFamily="34" charset="0"/>
                <a:ea typeface="Calibri" panose="020F0502020204030204" pitchFamily="34" charset="0"/>
              </a:rPr>
              <a:t>gödeliana</a:t>
            </a:r>
            <a:r>
              <a:rPr lang="pt-BR" sz="1800" dirty="0">
                <a:solidFill>
                  <a:srgbClr val="000000"/>
                </a:solidFill>
                <a:effectLst/>
                <a:latin typeface="Calibri" panose="020F0502020204030204" pitchFamily="34" charset="0"/>
                <a:ea typeface="Calibri" panose="020F0502020204030204" pitchFamily="34" charset="0"/>
              </a:rPr>
              <a:t> contínua. </a:t>
            </a:r>
          </a:p>
          <a:p>
            <a:pPr marL="89916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a:t>
            </a:r>
            <a:r>
              <a:rPr lang="pt-BR" sz="1800" b="1" dirty="0" err="1">
                <a:solidFill>
                  <a:srgbClr val="00B050"/>
                </a:solidFill>
                <a:effectLst/>
                <a:latin typeface="Calibri" panose="020F0502020204030204" pitchFamily="34" charset="0"/>
                <a:ea typeface="Calibri" panose="020F0502020204030204" pitchFamily="34" charset="0"/>
              </a:rPr>
              <a:t>brainnet</a:t>
            </a:r>
            <a:r>
              <a:rPr lang="pt-BR" sz="1800" b="1" dirty="0">
                <a:solidFill>
                  <a:srgbClr val="00B050"/>
                </a:solidFill>
                <a:effectLst/>
                <a:latin typeface="Calibri" panose="020F0502020204030204" pitchFamily="34" charset="0"/>
                <a:ea typeface="Calibri" panose="020F0502020204030204" pitchFamily="34" charset="0"/>
              </a:rPr>
              <a:t> é um sistema dinâmico (tal como a chama de uma vela) a processar informações </a:t>
            </a:r>
            <a:r>
              <a:rPr lang="pt-BR" sz="1800" b="1" dirty="0" err="1">
                <a:solidFill>
                  <a:srgbClr val="00B050"/>
                </a:solidFill>
                <a:effectLst/>
                <a:latin typeface="Calibri" panose="020F0502020204030204" pitchFamily="34" charset="0"/>
                <a:ea typeface="Calibri" panose="020F0502020204030204" pitchFamily="34" charset="0"/>
              </a:rPr>
              <a:t>G-infor</a:t>
            </a:r>
            <a:r>
              <a:rPr lang="pt-BR" sz="1800" b="1" dirty="0">
                <a:solidFill>
                  <a:srgbClr val="00B050"/>
                </a:solidFill>
                <a:effectLst/>
                <a:latin typeface="Calibri" panose="020F0502020204030204" pitchFamily="34" charset="0"/>
                <a:ea typeface="Calibri" panose="020F0502020204030204" pitchFamily="34" charset="0"/>
              </a:rPr>
              <a:t> e </a:t>
            </a:r>
            <a:r>
              <a:rPr lang="pt-BR" sz="1800" b="1" dirty="0" err="1">
                <a:solidFill>
                  <a:srgbClr val="00B050"/>
                </a:solidFill>
                <a:effectLst/>
                <a:latin typeface="Calibri" panose="020F0502020204030204" pitchFamily="34" charset="0"/>
                <a:ea typeface="Calibri" panose="020F0502020204030204" pitchFamily="34" charset="0"/>
              </a:rPr>
              <a:t>S-info</a:t>
            </a:r>
            <a:r>
              <a:rPr lang="pt-BR" sz="1800" b="1" dirty="0">
                <a:solidFill>
                  <a:srgbClr val="00B050"/>
                </a:solidFill>
                <a:effectLst/>
                <a:latin typeface="Calibri" panose="020F0502020204030204" pitchFamily="34" charset="0"/>
                <a:ea typeface="Calibri" panose="020F0502020204030204" pitchFamily="34" charset="0"/>
              </a:rPr>
              <a:t>. </a:t>
            </a:r>
          </a:p>
          <a:p>
            <a:pPr marL="899160" indent="279400" algn="just">
              <a:lnSpc>
                <a:spcPct val="150000"/>
              </a:lnSpc>
              <a:spcAft>
                <a:spcPts val="210"/>
              </a:spcAft>
            </a:pPr>
            <a:endParaRPr lang="pt-BR" sz="1800" b="1" dirty="0">
              <a:solidFill>
                <a:srgbClr val="00B050"/>
              </a:solidFill>
              <a:latin typeface="Calibri" panose="020F0502020204030204" pitchFamily="34" charset="0"/>
              <a:ea typeface="Calibri" panose="020F0502020204030204" pitchFamily="34" charset="0"/>
            </a:endParaRPr>
          </a:p>
          <a:p>
            <a:pPr marL="899160" indent="279400" algn="just">
              <a:lnSpc>
                <a:spcPct val="150000"/>
              </a:lnSpc>
              <a:spcAft>
                <a:spcPts val="210"/>
              </a:spcAft>
            </a:pPr>
            <a:r>
              <a:rPr lang="pt-BR" sz="1800" b="1" dirty="0">
                <a:effectLst/>
                <a:latin typeface="Calibri" panose="020F0502020204030204" pitchFamily="34" charset="0"/>
                <a:ea typeface="Calibri" panose="020F0502020204030204" pitchFamily="34" charset="0"/>
              </a:rPr>
              <a:t>Essa operação indica que o cérebro humano está continuamente transformando </a:t>
            </a:r>
            <a:r>
              <a:rPr lang="pt-BR" sz="1800" b="1" dirty="0" err="1">
                <a:effectLst/>
                <a:latin typeface="Calibri" panose="020F0502020204030204" pitchFamily="34" charset="0"/>
                <a:ea typeface="Calibri" panose="020F0502020204030204" pitchFamily="34" charset="0"/>
              </a:rPr>
              <a:t>S-info</a:t>
            </a:r>
            <a:r>
              <a:rPr lang="pt-BR" sz="1800" b="1" dirty="0">
                <a:effectLst/>
                <a:latin typeface="Calibri" panose="020F0502020204030204" pitchFamily="34" charset="0"/>
                <a:ea typeface="Calibri" panose="020F0502020204030204" pitchFamily="34" charset="0"/>
              </a:rPr>
              <a:t>, amostrada do mundo exterior por uma matriz diversificada de órgãos sensores periféricos (olhos, ouvidos, pele, língua), em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e estocando esta última na forma de registros mnemônicos. </a:t>
            </a:r>
            <a:endParaRPr lang="pt-BR" sz="1800"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F216AB5-AAC7-0E4D-811E-19E505F8D3F2}"/>
              </a:ext>
            </a:extLst>
          </p:cNvPr>
          <p:cNvSpPr>
            <a:spLocks noGrp="1"/>
          </p:cNvSpPr>
          <p:nvPr>
            <p:ph type="sldNum" sz="quarter" idx="12"/>
          </p:nvPr>
        </p:nvSpPr>
        <p:spPr/>
        <p:txBody>
          <a:bodyPr/>
          <a:lstStyle/>
          <a:p>
            <a:fld id="{5EFC517F-599F-A147-AEF0-A48492F2B519}" type="slidenum">
              <a:rPr lang="pt-BR" smtClean="0"/>
              <a:t>49</a:t>
            </a:fld>
            <a:endParaRPr lang="pt-BR"/>
          </a:p>
        </p:txBody>
      </p:sp>
    </p:spTree>
    <p:extLst>
      <p:ext uri="{BB962C8B-B14F-4D97-AF65-F5344CB8AC3E}">
        <p14:creationId xmlns:p14="http://schemas.microsoft.com/office/powerpoint/2010/main" val="277935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FE7DF-4C0D-B348-B223-370F4613C201}"/>
              </a:ext>
            </a:extLst>
          </p:cNvPr>
          <p:cNvSpPr>
            <a:spLocks noGrp="1"/>
          </p:cNvSpPr>
          <p:nvPr>
            <p:ph type="title"/>
          </p:nvPr>
        </p:nvSpPr>
        <p:spPr/>
        <p:txBody>
          <a:bodyPr>
            <a:noAutofit/>
          </a:bodyPr>
          <a:lstStyle/>
          <a:p>
            <a:pPr algn="ctr"/>
            <a:r>
              <a:rPr lang="pt-BR" sz="3200" b="1" dirty="0">
                <a:latin typeface="Times New Roman" panose="02020603050405020304" pitchFamily="18" charset="0"/>
                <a:cs typeface="Times New Roman" panose="02020603050405020304" pitchFamily="18" charset="0"/>
              </a:rPr>
              <a:t>A ENTROPIA COMO LEI UNIVERSAL</a:t>
            </a:r>
            <a:endParaRPr lang="pt-BR" sz="3200" dirty="0"/>
          </a:p>
        </p:txBody>
      </p:sp>
      <p:sp>
        <p:nvSpPr>
          <p:cNvPr id="3" name="Espaço Reservado para Conteúdo 2">
            <a:extLst>
              <a:ext uri="{FF2B5EF4-FFF2-40B4-BE49-F238E27FC236}">
                <a16:creationId xmlns:a16="http://schemas.microsoft.com/office/drawing/2014/main" id="{26B15F85-6E38-3C45-8E5D-63080D66F61E}"/>
              </a:ext>
            </a:extLst>
          </p:cNvPr>
          <p:cNvSpPr>
            <a:spLocks noGrp="1"/>
          </p:cNvSpPr>
          <p:nvPr>
            <p:ph idx="1"/>
          </p:nvPr>
        </p:nvSpPr>
        <p:spPr/>
        <p:txBody>
          <a:bodyPr>
            <a:normAutofit/>
          </a:bodyPr>
          <a:lstStyle/>
          <a:p>
            <a:pPr marL="0" indent="0" algn="just">
              <a:lnSpc>
                <a:spcPct val="170000"/>
              </a:lnSpc>
              <a:buNone/>
            </a:pPr>
            <a:r>
              <a:rPr lang="pt-BR" sz="1500" dirty="0">
                <a:solidFill>
                  <a:srgbClr val="000000"/>
                </a:solidFill>
                <a:effectLst/>
                <a:latin typeface="Times New Roman" panose="02020603050405020304" pitchFamily="18" charset="0"/>
                <a:ea typeface="Times New Roman" panose="02020603050405020304" pitchFamily="18" charset="0"/>
              </a:rPr>
              <a:t>A </a:t>
            </a:r>
            <a:r>
              <a:rPr lang="pt-BR" sz="1500" b="1" dirty="0">
                <a:solidFill>
                  <a:srgbClr val="000000"/>
                </a:solidFill>
                <a:effectLst/>
                <a:latin typeface="Times New Roman" panose="02020603050405020304" pitchFamily="18" charset="0"/>
                <a:ea typeface="Times New Roman" panose="02020603050405020304" pitchFamily="18" charset="0"/>
              </a:rPr>
              <a:t>lei universal da entropia</a:t>
            </a:r>
            <a:r>
              <a:rPr lang="pt-BR" sz="1500" dirty="0">
                <a:solidFill>
                  <a:srgbClr val="000000"/>
                </a:solidFill>
                <a:effectLst/>
                <a:latin typeface="Times New Roman" panose="02020603050405020304" pitchFamily="18" charset="0"/>
                <a:ea typeface="Times New Roman" panose="02020603050405020304" pitchFamily="18" charset="0"/>
              </a:rPr>
              <a:t>, também conhecida como a </a:t>
            </a:r>
            <a:r>
              <a:rPr lang="pt-BR" sz="1500" b="1" dirty="0">
                <a:solidFill>
                  <a:srgbClr val="000000"/>
                </a:solidFill>
                <a:effectLst/>
                <a:latin typeface="Times New Roman" panose="02020603050405020304" pitchFamily="18" charset="0"/>
                <a:ea typeface="Times New Roman" panose="02020603050405020304" pitchFamily="18" charset="0"/>
              </a:rPr>
              <a:t>segunda lei da termodinâmica</a:t>
            </a:r>
            <a:r>
              <a:rPr lang="pt-BR" sz="1500" dirty="0">
                <a:solidFill>
                  <a:srgbClr val="000000"/>
                </a:solidFill>
                <a:effectLst/>
                <a:latin typeface="Times New Roman" panose="02020603050405020304" pitchFamily="18" charset="0"/>
                <a:ea typeface="Times New Roman" panose="02020603050405020304" pitchFamily="18" charset="0"/>
              </a:rPr>
              <a:t>, afirma que, em um sistema fechado, a entropia total — que é uma medida da desordem ou aleatoriedade — tende a aumentar com o tempo. Essa lei tem implicações fundamentais em vários processos físicos e define a direção natural dos fenômenos. Vamos explorá-la em mais detalhes:</a:t>
            </a:r>
            <a:endParaRPr lang="pt-BR" sz="1500" dirty="0">
              <a:latin typeface="Times New Roman" panose="02020603050405020304" pitchFamily="18" charset="0"/>
              <a:ea typeface="Times New Roman" panose="02020603050405020304" pitchFamily="18" charset="0"/>
            </a:endParaRPr>
          </a:p>
          <a:p>
            <a:pPr marL="0" indent="0" algn="just">
              <a:lnSpc>
                <a:spcPct val="170000"/>
              </a:lnSpc>
              <a:buNone/>
            </a:pPr>
            <a:r>
              <a:rPr lang="pt-BR" sz="1500" b="1" dirty="0">
                <a:solidFill>
                  <a:srgbClr val="000000"/>
                </a:solidFill>
                <a:effectLst/>
                <a:latin typeface="Times New Roman" panose="02020603050405020304" pitchFamily="18" charset="0"/>
                <a:ea typeface="Times New Roman" panose="02020603050405020304" pitchFamily="18" charset="0"/>
              </a:rPr>
              <a:t>Definição de Entropia: </a:t>
            </a:r>
            <a:r>
              <a:rPr lang="pt-BR" sz="1500" b="1" dirty="0">
                <a:solidFill>
                  <a:srgbClr val="000000"/>
                </a:solidFill>
                <a:latin typeface="Calibri" panose="020F0502020204030204" pitchFamily="34" charset="0"/>
                <a:ea typeface="Times New Roman" panose="02020603050405020304" pitchFamily="18" charset="0"/>
              </a:rPr>
              <a:t> </a:t>
            </a:r>
            <a:r>
              <a:rPr lang="pt-BR" sz="1500" dirty="0">
                <a:solidFill>
                  <a:srgbClr val="000000"/>
                </a:solidFill>
                <a:effectLst/>
                <a:latin typeface="Times New Roman" panose="02020603050405020304" pitchFamily="18" charset="0"/>
                <a:ea typeface="Times New Roman" panose="02020603050405020304" pitchFamily="18" charset="0"/>
              </a:rPr>
              <a:t>Entropia é um conceito central na termodinâmica e representa o grau de desordem ou dispersão de energia em um sistema. Em termos simples, é a tendência natural dos sistemas físicos de evoluírem para um estado de maior desorganização e dispersão de energia. Quanto maior a entropia, mais desorganizado o sistema.</a:t>
            </a:r>
          </a:p>
          <a:p>
            <a:pPr marL="0" indent="0" algn="just">
              <a:lnSpc>
                <a:spcPct val="170000"/>
              </a:lnSpc>
              <a:buNone/>
            </a:pPr>
            <a:r>
              <a:rPr lang="pt-BR" sz="2400" b="1" dirty="0">
                <a:solidFill>
                  <a:srgbClr val="00B050"/>
                </a:solidFill>
                <a:effectLst/>
                <a:latin typeface="Calibri" panose="020F0502020204030204" pitchFamily="34" charset="0"/>
                <a:ea typeface="Calibri" panose="020F0502020204030204" pitchFamily="34" charset="0"/>
              </a:rPr>
              <a:t>Cada organismo procura o menor grau entrópico possível, defendendo-se de estímulos externos (e concomitantemente protegendo a si mesmo)</a:t>
            </a:r>
            <a:endParaRPr lang="pt-BR" sz="24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70000"/>
              </a:lnSpc>
              <a:buNone/>
            </a:pPr>
            <a:endParaRPr lang="pt-BR" sz="1800" b="1" dirty="0">
              <a:solidFill>
                <a:srgbClr val="000000"/>
              </a:solidFill>
              <a:latin typeface="Times New Roman" panose="02020603050405020304" pitchFamily="18" charset="0"/>
              <a:ea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081D6703-23D3-004E-AA65-F8CE8F56A990}"/>
              </a:ext>
            </a:extLst>
          </p:cNvPr>
          <p:cNvSpPr>
            <a:spLocks noGrp="1"/>
          </p:cNvSpPr>
          <p:nvPr>
            <p:ph type="sldNum" sz="quarter" idx="12"/>
          </p:nvPr>
        </p:nvSpPr>
        <p:spPr/>
        <p:txBody>
          <a:bodyPr/>
          <a:lstStyle/>
          <a:p>
            <a:fld id="{5EFC517F-599F-A147-AEF0-A48492F2B519}" type="slidenum">
              <a:rPr lang="pt-BR" smtClean="0"/>
              <a:t>5</a:t>
            </a:fld>
            <a:endParaRPr lang="pt-BR"/>
          </a:p>
        </p:txBody>
      </p:sp>
    </p:spTree>
    <p:extLst>
      <p:ext uri="{BB962C8B-B14F-4D97-AF65-F5344CB8AC3E}">
        <p14:creationId xmlns:p14="http://schemas.microsoft.com/office/powerpoint/2010/main" val="3430501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77AC4-4FA8-E44E-8A83-9E20DA00C3A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28DA7C3-F284-2141-BCF4-6FF1FAEC2A6F}"/>
              </a:ext>
            </a:extLst>
          </p:cNvPr>
          <p:cNvSpPr>
            <a:spLocks noGrp="1"/>
          </p:cNvSpPr>
          <p:nvPr>
            <p:ph idx="1"/>
          </p:nvPr>
        </p:nvSpPr>
        <p:spPr/>
        <p:txBody>
          <a:bodyPr>
            <a:normAutofit fontScale="85000" lnSpcReduction="10000"/>
          </a:bodyPr>
          <a:lstStyle/>
          <a:p>
            <a:pPr marL="899160"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Por outro lado, quando há estímulo sensorial similar ao de uma experiência prévia, como o degustar de uma mesma iguaria, em um mesmo ambiente visitado, esses registros mnemônicos de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estocados décadas antes, podem ser subitamente reconvertidos, pelo menos de forma parcial, em fluxos de </a:t>
            </a:r>
            <a:r>
              <a:rPr lang="pt-BR" sz="1800" dirty="0" err="1">
                <a:solidFill>
                  <a:srgbClr val="000000"/>
                </a:solidFill>
                <a:effectLst/>
                <a:latin typeface="Calibri" panose="020F0502020204030204" pitchFamily="34" charset="0"/>
                <a:ea typeface="Calibri" panose="020F0502020204030204" pitchFamily="34" charset="0"/>
              </a:rPr>
              <a:t>S-info</a:t>
            </a:r>
            <a:r>
              <a:rPr lang="pt-BR" sz="1800" dirty="0">
                <a:solidFill>
                  <a:srgbClr val="000000"/>
                </a:solidFill>
                <a:effectLst/>
                <a:latin typeface="Calibri" panose="020F0502020204030204" pitchFamily="34" charset="0"/>
                <a:ea typeface="Calibri" panose="020F0502020204030204" pitchFamily="34" charset="0"/>
              </a:rPr>
              <a:t> usados para comunicação interpessoal (Figura 3.2). </a:t>
            </a:r>
            <a:r>
              <a:rPr lang="pt-BR" sz="1800" b="1" dirty="0">
                <a:solidFill>
                  <a:srgbClr val="FF0000"/>
                </a:solidFill>
                <a:effectLst/>
                <a:latin typeface="Calibri" panose="020F0502020204030204" pitchFamily="34" charset="0"/>
                <a:ea typeface="Calibri" panose="020F0502020204030204" pitchFamily="34" charset="0"/>
              </a:rPr>
              <a:t>De acordo com a nossa visão, a fração de </a:t>
            </a:r>
            <a:r>
              <a:rPr lang="pt-BR" sz="1800" b="1" dirty="0" err="1">
                <a:solidFill>
                  <a:srgbClr val="FF0000"/>
                </a:solidFill>
                <a:effectLst/>
                <a:latin typeface="Calibri" panose="020F0502020204030204" pitchFamily="34" charset="0"/>
                <a:ea typeface="Calibri" panose="020F0502020204030204" pitchFamily="34" charset="0"/>
              </a:rPr>
              <a:t>G-info</a:t>
            </a:r>
            <a:r>
              <a:rPr lang="pt-BR" sz="1800" b="1" dirty="0">
                <a:solidFill>
                  <a:srgbClr val="FF0000"/>
                </a:solidFill>
                <a:effectLst/>
                <a:latin typeface="Calibri" panose="020F0502020204030204" pitchFamily="34" charset="0"/>
                <a:ea typeface="Calibri" panose="020F0502020204030204" pitchFamily="34" charset="0"/>
              </a:rPr>
              <a:t> que não pode ser reconvertida em </a:t>
            </a:r>
            <a:r>
              <a:rPr lang="pt-BR" sz="1800" b="1" dirty="0" err="1">
                <a:solidFill>
                  <a:srgbClr val="FF0000"/>
                </a:solidFill>
                <a:effectLst/>
                <a:latin typeface="Calibri" panose="020F0502020204030204" pitchFamily="34" charset="0"/>
                <a:ea typeface="Calibri" panose="020F0502020204030204" pitchFamily="34" charset="0"/>
              </a:rPr>
              <a:t>S-info</a:t>
            </a:r>
            <a:r>
              <a:rPr lang="pt-BR" sz="1800" b="1" dirty="0">
                <a:solidFill>
                  <a:srgbClr val="FF0000"/>
                </a:solidFill>
                <a:effectLst/>
                <a:latin typeface="Calibri" panose="020F0502020204030204" pitchFamily="34" charset="0"/>
                <a:ea typeface="Calibri" panose="020F0502020204030204" pitchFamily="34" charset="0"/>
              </a:rPr>
              <a:t> não poderá ser verbalizada.</a:t>
            </a:r>
            <a:r>
              <a:rPr lang="pt-BR" sz="1800" dirty="0">
                <a:solidFill>
                  <a:srgbClr val="000000"/>
                </a:solidFill>
                <a:effectLst/>
                <a:latin typeface="Calibri" panose="020F0502020204030204" pitchFamily="34" charset="0"/>
                <a:ea typeface="Calibri" panose="020F0502020204030204" pitchFamily="34" charset="0"/>
              </a:rPr>
              <a:t> </a:t>
            </a:r>
          </a:p>
          <a:p>
            <a:pPr indent="279400" algn="just">
              <a:lnSpc>
                <a:spcPct val="150000"/>
              </a:lnSpc>
              <a:spcAft>
                <a:spcPts val="210"/>
              </a:spcAft>
            </a:pPr>
            <a:r>
              <a:rPr lang="pt-BR" sz="1800"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dirty="0">
                <a:solidFill>
                  <a:srgbClr val="00B050"/>
                </a:solidFill>
                <a:effectLst/>
                <a:latin typeface="Calibri" panose="020F0502020204030204" pitchFamily="34" charset="0"/>
                <a:ea typeface="Calibri" panose="020F0502020204030204" pitchFamily="34" charset="0"/>
              </a:rPr>
              <a:t> pergunta: “não poderá ser verbalizada” ou não poderá ser objetivada? </a:t>
            </a:r>
            <a:endParaRPr lang="pt-BR" sz="1800" dirty="0">
              <a:solidFill>
                <a:srgbClr val="000000"/>
              </a:solidFill>
              <a:effectLst/>
              <a:latin typeface="Calibri" panose="020F0502020204030204" pitchFamily="34" charset="0"/>
              <a:ea typeface="Calibri" panose="020F0502020204030204" pitchFamily="34" charset="0"/>
            </a:endParaRPr>
          </a:p>
          <a:p>
            <a:pPr marL="899160"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pPr marL="89916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Em vez disso, a sua manifestação se dará na forma de emoções e sentimentos experimentados de modo único pelo indivíduo. </a:t>
            </a:r>
          </a:p>
          <a:p>
            <a:pPr marL="899160" indent="279400" algn="just">
              <a:lnSpc>
                <a:spcPct val="150000"/>
              </a:lnSpc>
              <a:spcAft>
                <a:spcPts val="210"/>
              </a:spcAft>
            </a:pPr>
            <a:r>
              <a:rPr lang="pt-BR" sz="1800"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dirty="0">
                <a:solidFill>
                  <a:srgbClr val="00B050"/>
                </a:solidFill>
                <a:effectLst/>
                <a:latin typeface="Calibri" panose="020F0502020204030204" pitchFamily="34" charset="0"/>
                <a:ea typeface="Calibri" panose="020F0502020204030204" pitchFamily="34" charset="0"/>
              </a:rPr>
              <a:t> A </a:t>
            </a:r>
            <a:r>
              <a:rPr lang="pt-BR" sz="1800" dirty="0" err="1">
                <a:solidFill>
                  <a:srgbClr val="00B050"/>
                </a:solidFill>
                <a:effectLst/>
                <a:latin typeface="Calibri" panose="020F0502020204030204" pitchFamily="34" charset="0"/>
                <a:ea typeface="Calibri" panose="020F0502020204030204" pitchFamily="34" charset="0"/>
              </a:rPr>
              <a:t>G-info</a:t>
            </a:r>
            <a:r>
              <a:rPr lang="pt-BR" sz="1800" dirty="0">
                <a:solidFill>
                  <a:srgbClr val="00B050"/>
                </a:solidFill>
                <a:effectLst/>
                <a:latin typeface="Calibri" panose="020F0502020204030204" pitchFamily="34" charset="0"/>
                <a:ea typeface="Calibri" panose="020F0502020204030204" pitchFamily="34" charset="0"/>
              </a:rPr>
              <a:t> é a unidade semântica que sentido às experiências vividas, considerando a história, passada-presente-futura[expectativa]  vivida pelo sistema orgânico, com ou sem consciência de que isto está ocorrendo.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4FB9E72-C56B-2248-95B7-327D33B04EEB}"/>
              </a:ext>
            </a:extLst>
          </p:cNvPr>
          <p:cNvSpPr>
            <a:spLocks noGrp="1"/>
          </p:cNvSpPr>
          <p:nvPr>
            <p:ph type="sldNum" sz="quarter" idx="12"/>
          </p:nvPr>
        </p:nvSpPr>
        <p:spPr/>
        <p:txBody>
          <a:bodyPr/>
          <a:lstStyle/>
          <a:p>
            <a:fld id="{5EFC517F-599F-A147-AEF0-A48492F2B519}" type="slidenum">
              <a:rPr lang="pt-BR" smtClean="0"/>
              <a:t>50</a:t>
            </a:fld>
            <a:endParaRPr lang="pt-BR"/>
          </a:p>
        </p:txBody>
      </p:sp>
    </p:spTree>
    <p:extLst>
      <p:ext uri="{BB962C8B-B14F-4D97-AF65-F5344CB8AC3E}">
        <p14:creationId xmlns:p14="http://schemas.microsoft.com/office/powerpoint/2010/main" val="340255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3B3FF-F633-0B48-8D32-2E55EADFE7D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7D4511E-E4A3-1349-B007-56D6211468E9}"/>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BE52C113-C9FD-134B-868F-38B5F47D0EF3}"/>
              </a:ext>
            </a:extLst>
          </p:cNvPr>
          <p:cNvSpPr>
            <a:spLocks noGrp="1"/>
          </p:cNvSpPr>
          <p:nvPr>
            <p:ph type="sldNum" sz="quarter" idx="12"/>
          </p:nvPr>
        </p:nvSpPr>
        <p:spPr/>
        <p:txBody>
          <a:bodyPr/>
          <a:lstStyle/>
          <a:p>
            <a:fld id="{5EFC517F-599F-A147-AEF0-A48492F2B519}" type="slidenum">
              <a:rPr lang="pt-BR" smtClean="0"/>
              <a:t>51</a:t>
            </a:fld>
            <a:endParaRPr lang="pt-BR"/>
          </a:p>
        </p:txBody>
      </p:sp>
    </p:spTree>
    <p:extLst>
      <p:ext uri="{BB962C8B-B14F-4D97-AF65-F5344CB8AC3E}">
        <p14:creationId xmlns:p14="http://schemas.microsoft.com/office/powerpoint/2010/main" val="1168336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28C05-4262-AB4F-890C-8F825440E15E}"/>
              </a:ext>
            </a:extLst>
          </p:cNvPr>
          <p:cNvSpPr>
            <a:spLocks noGrp="1"/>
          </p:cNvSpPr>
          <p:nvPr>
            <p:ph type="title"/>
          </p:nvPr>
        </p:nvSpPr>
        <p:spPr/>
        <p:txBody>
          <a:bodyPr>
            <a:normAutofit/>
          </a:bodyPr>
          <a:lstStyle/>
          <a:p>
            <a:pPr algn="ctr"/>
            <a:r>
              <a:rPr lang="pt-BR" sz="2800" b="1" dirty="0">
                <a:solidFill>
                  <a:srgbClr val="00B050"/>
                </a:solidFill>
                <a:effectLst/>
                <a:latin typeface="Calibri" panose="020F0502020204030204" pitchFamily="34" charset="0"/>
                <a:ea typeface="Calibri" panose="020F0502020204030204" pitchFamily="34" charset="0"/>
              </a:rPr>
              <a:t>A INFORMAÇÃO HUMANA , </a:t>
            </a:r>
            <a:r>
              <a:rPr lang="pt-BR" sz="2800" b="1" dirty="0">
                <a:solidFill>
                  <a:srgbClr val="00B050"/>
                </a:solidFill>
                <a:latin typeface="Calibri" panose="020F0502020204030204" pitchFamily="34" charset="0"/>
                <a:ea typeface="Calibri" panose="020F0502020204030204" pitchFamily="34" charset="0"/>
              </a:rPr>
              <a:t>PROCESSADA PELO CÉREBRO,</a:t>
            </a:r>
            <a:br>
              <a:rPr lang="pt-BR" sz="2800" b="1" dirty="0">
                <a:solidFill>
                  <a:srgbClr val="00B050"/>
                </a:solidFill>
                <a:latin typeface="Calibri" panose="020F0502020204030204" pitchFamily="34" charset="0"/>
                <a:ea typeface="Calibri" panose="020F0502020204030204" pitchFamily="34" charset="0"/>
              </a:rPr>
            </a:br>
            <a:r>
              <a:rPr lang="pt-BR" sz="2800" b="1" dirty="0">
                <a:solidFill>
                  <a:srgbClr val="00B050"/>
                </a:solidFill>
                <a:latin typeface="Calibri" panose="020F0502020204030204" pitchFamily="34" charset="0"/>
                <a:ea typeface="Calibri" panose="020F0502020204030204" pitchFamily="34" charset="0"/>
              </a:rPr>
              <a:t> </a:t>
            </a:r>
            <a:br>
              <a:rPr lang="pt-BR" sz="2800" b="1" dirty="0">
                <a:solidFill>
                  <a:srgbClr val="00B050"/>
                </a:solidFill>
                <a:latin typeface="Calibri" panose="020F0502020204030204" pitchFamily="34" charset="0"/>
                <a:ea typeface="Calibri" panose="020F0502020204030204" pitchFamily="34" charset="0"/>
              </a:rPr>
            </a:br>
            <a:r>
              <a:rPr lang="pt-BR" sz="2800" b="1" dirty="0">
                <a:solidFill>
                  <a:srgbClr val="00B050"/>
                </a:solidFill>
                <a:effectLst/>
                <a:latin typeface="Calibri" panose="020F0502020204030204" pitchFamily="34" charset="0"/>
                <a:ea typeface="Calibri" panose="020F0502020204030204" pitchFamily="34" charset="0"/>
              </a:rPr>
              <a:t>COMUNGA    S-INFO    COM     G-INFO</a:t>
            </a:r>
            <a:endParaRPr lang="pt-BR" sz="2800" dirty="0"/>
          </a:p>
        </p:txBody>
      </p:sp>
      <p:sp>
        <p:nvSpPr>
          <p:cNvPr id="3" name="Espaço Reservado para Conteúdo 2">
            <a:extLst>
              <a:ext uri="{FF2B5EF4-FFF2-40B4-BE49-F238E27FC236}">
                <a16:creationId xmlns:a16="http://schemas.microsoft.com/office/drawing/2014/main" id="{AFA90A08-3B6B-0645-9A0B-68E3B197EBF0}"/>
              </a:ext>
            </a:extLst>
          </p:cNvPr>
          <p:cNvSpPr>
            <a:spLocks noGrp="1"/>
          </p:cNvSpPr>
          <p:nvPr>
            <p:ph idx="1"/>
          </p:nvPr>
        </p:nvSpPr>
        <p:spPr/>
        <p:txBody>
          <a:bodyPr>
            <a:normAutofit lnSpcReduction="10000"/>
          </a:bodyPr>
          <a:lstStyle/>
          <a:p>
            <a:pPr marL="342900" lvl="0" indent="-342900" algn="just">
              <a:lnSpc>
                <a:spcPct val="150000"/>
              </a:lnSpc>
              <a:buSzPts val="1000"/>
              <a:buFont typeface="Symbol" pitchFamily="2" charset="2"/>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rPr>
              <a:t>Por isso, quando Ronald e eu nos referimos a essa forma tão humana de experimentar o efeito da reativação das nossas memórias, postulamos que não existe fluxo de </a:t>
            </a:r>
            <a:r>
              <a:rPr lang="pt-BR" sz="2400" dirty="0" err="1">
                <a:solidFill>
                  <a:srgbClr val="000000"/>
                </a:solidFill>
                <a:effectLst/>
                <a:latin typeface="Calibri" panose="020F0502020204030204" pitchFamily="34" charset="0"/>
                <a:ea typeface="Calibri" panose="020F0502020204030204" pitchFamily="34" charset="0"/>
              </a:rPr>
              <a:t>S-info</a:t>
            </a:r>
            <a:r>
              <a:rPr lang="pt-BR" sz="2400" dirty="0">
                <a:solidFill>
                  <a:srgbClr val="000000"/>
                </a:solidFill>
                <a:effectLst/>
                <a:latin typeface="Calibri" panose="020F0502020204030204" pitchFamily="34" charset="0"/>
                <a:ea typeface="Calibri" panose="020F0502020204030204" pitchFamily="34" charset="0"/>
              </a:rPr>
              <a:t>, algoritmo matemático, computador digital ou qualquer forma de inteligência artificial que se aproxime de reproduzir ou emular aquilo que cada um de nós experimenta cotidianamente na nossa mente. </a:t>
            </a:r>
          </a:p>
          <a:p>
            <a:pPr marL="342900" lvl="0" indent="-342900" algn="just">
              <a:lnSpc>
                <a:spcPct val="150000"/>
              </a:lnSpc>
              <a:spcAft>
                <a:spcPts val="210"/>
              </a:spcAft>
              <a:buSzPts val="1000"/>
              <a:buFont typeface="Symbol" pitchFamily="2" charset="2"/>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rPr>
              <a:t>Basicamente, a </a:t>
            </a:r>
            <a:r>
              <a:rPr lang="pt-BR" sz="2400" dirty="0" err="1">
                <a:solidFill>
                  <a:srgbClr val="000000"/>
                </a:solidFill>
                <a:effectLst/>
                <a:latin typeface="Calibri" panose="020F0502020204030204" pitchFamily="34" charset="0"/>
                <a:ea typeface="Calibri" panose="020F0502020204030204" pitchFamily="34" charset="0"/>
              </a:rPr>
              <a:t>S-info</a:t>
            </a:r>
            <a:r>
              <a:rPr lang="pt-BR" sz="2400" dirty="0">
                <a:solidFill>
                  <a:srgbClr val="000000"/>
                </a:solidFill>
                <a:effectLst/>
                <a:latin typeface="Calibri" panose="020F0502020204030204" pitchFamily="34" charset="0"/>
                <a:ea typeface="Calibri" panose="020F0502020204030204" pitchFamily="34" charset="0"/>
              </a:rPr>
              <a:t> por si só é insuficiente para descrever de forma abrangente tudo o que o cérebro humano é capaz de armazenar, experimentar e expressar. </a:t>
            </a:r>
          </a:p>
          <a:p>
            <a:endParaRPr lang="pt-BR" dirty="0"/>
          </a:p>
        </p:txBody>
      </p:sp>
      <p:sp>
        <p:nvSpPr>
          <p:cNvPr id="4" name="Espaço Reservado para Número de Slide 3">
            <a:extLst>
              <a:ext uri="{FF2B5EF4-FFF2-40B4-BE49-F238E27FC236}">
                <a16:creationId xmlns:a16="http://schemas.microsoft.com/office/drawing/2014/main" id="{EC22B6D8-83A2-9C4E-A2ED-77FFB7118E18}"/>
              </a:ext>
            </a:extLst>
          </p:cNvPr>
          <p:cNvSpPr>
            <a:spLocks noGrp="1"/>
          </p:cNvSpPr>
          <p:nvPr>
            <p:ph type="sldNum" sz="quarter" idx="12"/>
          </p:nvPr>
        </p:nvSpPr>
        <p:spPr/>
        <p:txBody>
          <a:bodyPr/>
          <a:lstStyle/>
          <a:p>
            <a:fld id="{5EFC517F-599F-A147-AEF0-A48492F2B519}" type="slidenum">
              <a:rPr lang="pt-BR" smtClean="0"/>
              <a:t>52</a:t>
            </a:fld>
            <a:endParaRPr lang="pt-BR"/>
          </a:p>
        </p:txBody>
      </p:sp>
    </p:spTree>
    <p:extLst>
      <p:ext uri="{BB962C8B-B14F-4D97-AF65-F5344CB8AC3E}">
        <p14:creationId xmlns:p14="http://schemas.microsoft.com/office/powerpoint/2010/main" val="4172391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0B5A3-B28C-6E48-9810-00BBCB7F14F9}"/>
              </a:ext>
            </a:extLst>
          </p:cNvPr>
          <p:cNvSpPr>
            <a:spLocks noGrp="1"/>
          </p:cNvSpPr>
          <p:nvPr>
            <p:ph type="title"/>
          </p:nvPr>
        </p:nvSpPr>
        <p:spPr/>
        <p:txBody>
          <a:bodyPr>
            <a:normAutofit/>
          </a:bodyPr>
          <a:lstStyle/>
          <a:p>
            <a:pPr algn="ctr"/>
            <a:r>
              <a:rPr lang="pt-BR" sz="3600" b="1" dirty="0">
                <a:solidFill>
                  <a:srgbClr val="00B050"/>
                </a:solidFill>
                <a:latin typeface="Times New Roman" panose="02020603050405020304" pitchFamily="18" charset="0"/>
                <a:cs typeface="Times New Roman" panose="02020603050405020304" pitchFamily="18" charset="0"/>
              </a:rPr>
              <a:t>Máquinas não são humanas</a:t>
            </a:r>
          </a:p>
        </p:txBody>
      </p:sp>
      <p:sp>
        <p:nvSpPr>
          <p:cNvPr id="3" name="Espaço Reservado para Conteúdo 2">
            <a:extLst>
              <a:ext uri="{FF2B5EF4-FFF2-40B4-BE49-F238E27FC236}">
                <a16:creationId xmlns:a16="http://schemas.microsoft.com/office/drawing/2014/main" id="{77B3A61B-DF8F-DF44-A7DA-6C540A136B91}"/>
              </a:ext>
            </a:extLst>
          </p:cNvPr>
          <p:cNvSpPr>
            <a:spLocks noGrp="1"/>
          </p:cNvSpPr>
          <p:nvPr>
            <p:ph idx="1"/>
          </p:nvPr>
        </p:nvSpPr>
        <p:spPr/>
        <p:txBody>
          <a:bodyPr>
            <a:normAutofit fontScale="92500" lnSpcReduction="20000"/>
          </a:bodyPr>
          <a:lstStyle/>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MÁQUINAS SERÃO SEMPRE MÁQUINAS PROCESSANDO S-INFO; </a:t>
            </a: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O SENTIDO DAS INFORMAÇÕES (G-INFO) É UMA PROPRIEDADE DOS SERES VIVOS, EM ESPECIAL DO HOMEM.</a:t>
            </a: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rPr>
              <a:t>LOGO, NENHUMA MÁQUINA PODERÁ SIMULAR O FUNCIONAMENTO DE UM SER HUMANO... a não ser 	dirigido por um conjunto de instruções (</a:t>
            </a:r>
            <a:r>
              <a:rPr lang="pt-BR" sz="1800" b="1" dirty="0" err="1">
                <a:solidFill>
                  <a:srgbClr val="00B050"/>
                </a:solidFill>
                <a:effectLst/>
                <a:latin typeface="Calibri" panose="020F0502020204030204" pitchFamily="34" charset="0"/>
                <a:ea typeface="Calibri" panose="020F0502020204030204" pitchFamily="34" charset="0"/>
              </a:rPr>
              <a:t>algorítimos</a:t>
            </a:r>
            <a:r>
              <a:rPr lang="pt-BR" sz="1800" b="1" dirty="0">
                <a:solidFill>
                  <a:srgbClr val="00B050"/>
                </a:solidFill>
                <a:effectLst/>
                <a:latin typeface="Calibri" panose="020F0502020204030204" pitchFamily="34" charset="0"/>
                <a:ea typeface="Calibri" panose="020F0502020204030204" pitchFamily="34" charset="0"/>
              </a:rPr>
              <a:t>) que dizem qual o sentido a ser dado às </a:t>
            </a:r>
            <a:r>
              <a:rPr lang="pt-BR" sz="1800" b="1" dirty="0" err="1">
                <a:solidFill>
                  <a:srgbClr val="00B050"/>
                </a:solidFill>
                <a:effectLst/>
                <a:latin typeface="Calibri" panose="020F0502020204030204" pitchFamily="34" charset="0"/>
                <a:ea typeface="Calibri" panose="020F0502020204030204" pitchFamily="34" charset="0"/>
              </a:rPr>
              <a:t>S-info</a:t>
            </a:r>
            <a:r>
              <a:rPr lang="pt-BR" sz="1800" b="1" dirty="0">
                <a:solidFill>
                  <a:srgbClr val="00B050"/>
                </a:solidFill>
                <a:effectLst/>
                <a:latin typeface="Calibri" panose="020F0502020204030204" pitchFamily="34" charset="0"/>
                <a:ea typeface="Calibri" panose="020F0502020204030204" pitchFamily="34" charset="0"/>
              </a:rPr>
              <a:t>, mas, 	mesmo assim, entre máquinas só há </a:t>
            </a:r>
            <a:r>
              <a:rPr lang="pt-BR" sz="1800" b="1" dirty="0" err="1">
                <a:solidFill>
                  <a:srgbClr val="00B050"/>
                </a:solidFill>
                <a:effectLst/>
                <a:latin typeface="Calibri" panose="020F0502020204030204" pitchFamily="34" charset="0"/>
                <a:ea typeface="Calibri" panose="020F0502020204030204" pitchFamily="34" charset="0"/>
              </a:rPr>
              <a:t>S-info</a:t>
            </a:r>
            <a:r>
              <a:rPr lang="pt-BR" sz="1800" b="1" dirty="0">
                <a:solidFill>
                  <a:srgbClr val="00B050"/>
                </a:solidFill>
                <a:effectLst/>
                <a:latin typeface="Calibri" panose="020F0502020204030204" pitchFamily="34" charset="0"/>
                <a:ea typeface="Calibri" panose="020F0502020204030204" pitchFamily="34" charset="0"/>
              </a:rPr>
              <a:t> e entre humanos se impõe a presença determinante da 	semântica (das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a:t>
            </a:r>
          </a:p>
          <a:p>
            <a:pPr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2200" dirty="0">
                <a:solidFill>
                  <a:srgbClr val="000000"/>
                </a:solidFill>
                <a:effectLst/>
                <a:latin typeface="Calibri" panose="020F0502020204030204" pitchFamily="34" charset="0"/>
                <a:ea typeface="Calibri" panose="020F0502020204030204" pitchFamily="34" charset="0"/>
              </a:rPr>
              <a:t>Portanto, a existência da </a:t>
            </a:r>
            <a:r>
              <a:rPr lang="pt-BR" sz="2200" dirty="0" err="1">
                <a:solidFill>
                  <a:srgbClr val="000000"/>
                </a:solidFill>
                <a:effectLst/>
                <a:latin typeface="Calibri" panose="020F0502020204030204" pitchFamily="34" charset="0"/>
                <a:ea typeface="Calibri" panose="020F0502020204030204" pitchFamily="34" charset="0"/>
              </a:rPr>
              <a:t>G-info</a:t>
            </a:r>
            <a:r>
              <a:rPr lang="pt-BR" sz="2200" dirty="0">
                <a:solidFill>
                  <a:srgbClr val="000000"/>
                </a:solidFill>
                <a:effectLst/>
                <a:latin typeface="Calibri" panose="020F0502020204030204" pitchFamily="34" charset="0"/>
                <a:ea typeface="Calibri" panose="020F0502020204030204" pitchFamily="34" charset="0"/>
              </a:rPr>
              <a:t> define uma das razões centrais pelas quais computadores digitais nunca serão capazes de reproduzir os trabalhos intrínsecos e as maravilhas criadas pelo cérebro humano. </a:t>
            </a:r>
          </a:p>
          <a:p>
            <a:pPr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58ED0F3-D69D-5840-90EF-0D1D7455B492}"/>
              </a:ext>
            </a:extLst>
          </p:cNvPr>
          <p:cNvSpPr>
            <a:spLocks noGrp="1"/>
          </p:cNvSpPr>
          <p:nvPr>
            <p:ph type="sldNum" sz="quarter" idx="12"/>
          </p:nvPr>
        </p:nvSpPr>
        <p:spPr/>
        <p:txBody>
          <a:bodyPr/>
          <a:lstStyle/>
          <a:p>
            <a:fld id="{5EFC517F-599F-A147-AEF0-A48492F2B519}" type="slidenum">
              <a:rPr lang="pt-BR" smtClean="0"/>
              <a:t>53</a:t>
            </a:fld>
            <a:endParaRPr lang="pt-BR"/>
          </a:p>
        </p:txBody>
      </p:sp>
    </p:spTree>
    <p:extLst>
      <p:ext uri="{BB962C8B-B14F-4D97-AF65-F5344CB8AC3E}">
        <p14:creationId xmlns:p14="http://schemas.microsoft.com/office/powerpoint/2010/main" val="3932677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0B5A3-B28C-6E48-9810-00BBCB7F14F9}"/>
              </a:ext>
            </a:extLst>
          </p:cNvPr>
          <p:cNvSpPr>
            <a:spLocks noGrp="1"/>
          </p:cNvSpPr>
          <p:nvPr>
            <p:ph type="title"/>
          </p:nvPr>
        </p:nvSpPr>
        <p:spPr/>
        <p:txBody>
          <a:bodyPr>
            <a:normAutofit/>
          </a:bodyPr>
          <a:lstStyle/>
          <a:p>
            <a:pPr algn="ctr"/>
            <a:r>
              <a:rPr lang="pt-BR" sz="3600" b="1" dirty="0">
                <a:solidFill>
                  <a:srgbClr val="00B050"/>
                </a:solidFill>
                <a:latin typeface="Times New Roman" panose="02020603050405020304" pitchFamily="18" charset="0"/>
                <a:cs typeface="Times New Roman" panose="02020603050405020304" pitchFamily="18" charset="0"/>
              </a:rPr>
              <a:t>Máquinas cibernéticas</a:t>
            </a:r>
          </a:p>
        </p:txBody>
      </p:sp>
      <p:sp>
        <p:nvSpPr>
          <p:cNvPr id="3" name="Espaço Reservado para Conteúdo 2">
            <a:extLst>
              <a:ext uri="{FF2B5EF4-FFF2-40B4-BE49-F238E27FC236}">
                <a16:creationId xmlns:a16="http://schemas.microsoft.com/office/drawing/2014/main" id="{77B3A61B-DF8F-DF44-A7DA-6C540A136B91}"/>
              </a:ext>
            </a:extLst>
          </p:cNvPr>
          <p:cNvSpPr>
            <a:spLocks noGrp="1"/>
          </p:cNvSpPr>
          <p:nvPr>
            <p:ph idx="1"/>
          </p:nvPr>
        </p:nvSpPr>
        <p:spPr/>
        <p:txBody>
          <a:bodyPr>
            <a:normAutofit fontScale="92500" lnSpcReduction="10000"/>
          </a:bodyPr>
          <a:lstStyle/>
          <a:p>
            <a:pPr marL="792480" indent="-342900" algn="just">
              <a:lnSpc>
                <a:spcPct val="150000"/>
              </a:lnSpc>
              <a:spcAft>
                <a:spcPts val="210"/>
              </a:spcAft>
            </a:pPr>
            <a:r>
              <a:rPr lang="pt-BR" sz="2400" dirty="0">
                <a:solidFill>
                  <a:srgbClr val="00B050"/>
                </a:solidFill>
                <a:latin typeface="Calibri" panose="020F0502020204030204" pitchFamily="34" charset="0"/>
                <a:ea typeface="Calibri" panose="020F0502020204030204" pitchFamily="34" charset="0"/>
              </a:rPr>
              <a:t>A</a:t>
            </a:r>
            <a:r>
              <a:rPr lang="pt-BR" sz="2400" dirty="0">
                <a:solidFill>
                  <a:srgbClr val="00B050"/>
                </a:solidFill>
                <a:effectLst/>
                <a:latin typeface="Calibri" panose="020F0502020204030204" pitchFamily="34" charset="0"/>
                <a:ea typeface="Calibri" panose="020F0502020204030204" pitchFamily="34" charset="0"/>
              </a:rPr>
              <a:t>s máquinas cibernéticas são sempre máquinas e usam padrões (logo, não podem processar singularidades individuais e momentâneas (a não ser remetendo-as a padrões)</a:t>
            </a:r>
          </a:p>
          <a:p>
            <a:pPr marL="792480" indent="-342900" algn="just">
              <a:lnSpc>
                <a:spcPct val="150000"/>
              </a:lnSpc>
              <a:spcAft>
                <a:spcPts val="210"/>
              </a:spcAft>
            </a:pPr>
            <a:r>
              <a:rPr lang="pt-BR" sz="2400" dirty="0">
                <a:solidFill>
                  <a:srgbClr val="00B050"/>
                </a:solidFill>
                <a:effectLst/>
                <a:latin typeface="Calibri" panose="020F0502020204030204" pitchFamily="34" charset="0"/>
                <a:ea typeface="Calibri" panose="020F0502020204030204" pitchFamily="34" charset="0"/>
              </a:rPr>
              <a:t>As máquinas cibernéticas agem mecanicamente, não lhes é imputada a capacidade de pensar, de escolher; elas agem segundo seus programas ou </a:t>
            </a:r>
            <a:r>
              <a:rPr lang="pt-BR" sz="2400" dirty="0" err="1">
                <a:solidFill>
                  <a:srgbClr val="00B050"/>
                </a:solidFill>
                <a:effectLst/>
                <a:latin typeface="Calibri" panose="020F0502020204030204" pitchFamily="34" charset="0"/>
                <a:ea typeface="Calibri" panose="020F0502020204030204" pitchFamily="34" charset="0"/>
              </a:rPr>
              <a:t>algorítimos</a:t>
            </a:r>
            <a:r>
              <a:rPr lang="pt-BR" sz="2400" dirty="0">
                <a:solidFill>
                  <a:srgbClr val="00B050"/>
                </a:solidFill>
                <a:effectLst/>
                <a:latin typeface="Calibri" panose="020F0502020204030204" pitchFamily="34" charset="0"/>
                <a:ea typeface="Calibri" panose="020F0502020204030204" pitchFamily="34" charset="0"/>
              </a:rPr>
              <a:t>.</a:t>
            </a:r>
          </a:p>
          <a:p>
            <a:pPr marL="792480" indent="-342900" algn="just">
              <a:lnSpc>
                <a:spcPct val="150000"/>
              </a:lnSpc>
              <a:spcAft>
                <a:spcPts val="210"/>
              </a:spcAft>
            </a:pPr>
            <a:r>
              <a:rPr lang="pt-BR" sz="2400" dirty="0">
                <a:solidFill>
                  <a:srgbClr val="00B050"/>
                </a:solidFill>
                <a:effectLst/>
                <a:latin typeface="Calibri" panose="020F0502020204030204" pitchFamily="34" charset="0"/>
                <a:ea typeface="Calibri" panose="020F0502020204030204" pitchFamily="34" charset="0"/>
              </a:rPr>
              <a:t>Note-se o exemplo simples de u</a:t>
            </a:r>
            <a:r>
              <a:rPr lang="pt-BR" sz="2400" dirty="0">
                <a:solidFill>
                  <a:srgbClr val="00B050"/>
                </a:solidFill>
                <a:latin typeface="Calibri" panose="020F0502020204030204" pitchFamily="34" charset="0"/>
                <a:ea typeface="Calibri" panose="020F0502020204030204" pitchFamily="34" charset="0"/>
              </a:rPr>
              <a:t>m </a:t>
            </a:r>
            <a:r>
              <a:rPr lang="pt-BR" sz="2400" dirty="0">
                <a:solidFill>
                  <a:srgbClr val="00B050"/>
                </a:solidFill>
                <a:effectLst/>
                <a:latin typeface="Calibri" panose="020F0502020204030204" pitchFamily="34" charset="0"/>
                <a:ea typeface="Calibri" panose="020F0502020204030204" pitchFamily="34" charset="0"/>
              </a:rPr>
              <a:t>ar-condicionado que mantém, com precisão, a temperatura de uma sala nos seus 22 graus C; mas não pode caracterizar, controlar ou objetivar a maneira como cada uma das pessoas da sala sente os 22</a:t>
            </a:r>
            <a:r>
              <a:rPr lang="pt-BR" sz="2400" dirty="0">
                <a:solidFill>
                  <a:srgbClr val="00B050"/>
                </a:solidFill>
                <a:latin typeface="Calibri" panose="020F0502020204030204" pitchFamily="34" charset="0"/>
                <a:ea typeface="Calibri" panose="020F0502020204030204" pitchFamily="34" charset="0"/>
              </a:rPr>
              <a:t> graus</a:t>
            </a:r>
            <a:r>
              <a:rPr lang="pt-BR" sz="2400" dirty="0">
                <a:solidFill>
                  <a:srgbClr val="00B050"/>
                </a:solidFill>
                <a:effectLst/>
                <a:latin typeface="Calibri" panose="020F0502020204030204" pitchFamily="34" charset="0"/>
                <a:ea typeface="Calibri" panose="020F0502020204030204" pitchFamily="34" charset="0"/>
              </a:rPr>
              <a:t> C.</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D0E7B33-463B-5B48-BAF4-5958218A69F7}"/>
              </a:ext>
            </a:extLst>
          </p:cNvPr>
          <p:cNvSpPr>
            <a:spLocks noGrp="1"/>
          </p:cNvSpPr>
          <p:nvPr>
            <p:ph type="sldNum" sz="quarter" idx="12"/>
          </p:nvPr>
        </p:nvSpPr>
        <p:spPr/>
        <p:txBody>
          <a:bodyPr/>
          <a:lstStyle/>
          <a:p>
            <a:fld id="{5EFC517F-599F-A147-AEF0-A48492F2B519}" type="slidenum">
              <a:rPr lang="pt-BR" smtClean="0"/>
              <a:t>54</a:t>
            </a:fld>
            <a:endParaRPr lang="pt-BR"/>
          </a:p>
        </p:txBody>
      </p:sp>
    </p:spTree>
    <p:extLst>
      <p:ext uri="{BB962C8B-B14F-4D97-AF65-F5344CB8AC3E}">
        <p14:creationId xmlns:p14="http://schemas.microsoft.com/office/powerpoint/2010/main" val="4276226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15B17-1CDA-8444-8233-8F9F0FE298E7}"/>
              </a:ext>
            </a:extLst>
          </p:cNvPr>
          <p:cNvSpPr>
            <a:spLocks noGrp="1"/>
          </p:cNvSpPr>
          <p:nvPr>
            <p:ph type="title"/>
          </p:nvPr>
        </p:nvSpPr>
        <p:spPr/>
        <p:txBody>
          <a:bodyPr>
            <a:normAutofit/>
          </a:bodyPr>
          <a:lstStyle/>
          <a:p>
            <a:pPr algn="ctr"/>
            <a:r>
              <a:rPr lang="pt-BR" sz="3200" b="1" dirty="0">
                <a:solidFill>
                  <a:srgbClr val="00B050"/>
                </a:solidFill>
                <a:latin typeface="Times New Roman" panose="02020603050405020304" pitchFamily="18" charset="0"/>
                <a:cs typeface="Times New Roman" panose="02020603050405020304" pitchFamily="18" charset="0"/>
              </a:rPr>
              <a:t>A dissipação de energia com e sem sentido para o sistema</a:t>
            </a:r>
          </a:p>
        </p:txBody>
      </p:sp>
      <p:sp>
        <p:nvSpPr>
          <p:cNvPr id="3" name="Espaço Reservado para Conteúdo 2">
            <a:extLst>
              <a:ext uri="{FF2B5EF4-FFF2-40B4-BE49-F238E27FC236}">
                <a16:creationId xmlns:a16="http://schemas.microsoft.com/office/drawing/2014/main" id="{8B477A79-1F0E-A64A-B1FE-EF28D3164DB8}"/>
              </a:ext>
            </a:extLst>
          </p:cNvPr>
          <p:cNvSpPr>
            <a:spLocks noGrp="1"/>
          </p:cNvSpPr>
          <p:nvPr>
            <p:ph idx="1"/>
          </p:nvPr>
        </p:nvSpPr>
        <p:spPr/>
        <p:txBody>
          <a:bodyPr>
            <a:normAutofit/>
          </a:bodyPr>
          <a:lstStyle/>
          <a:p>
            <a:pPr indent="0" algn="l">
              <a:lnSpc>
                <a:spcPct val="103000"/>
              </a:lnSpc>
              <a:spcAft>
                <a:spcPts val="210"/>
              </a:spcAft>
              <a:buNone/>
            </a:pP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Computadores digitais dissipam energia na forma de calor e campos eletromagnéticos inócuos, </a:t>
            </a:r>
          </a:p>
          <a:p>
            <a:pPr indent="0">
              <a:lnSpc>
                <a:spcPct val="103000"/>
              </a:lnSpc>
              <a:spcAft>
                <a:spcPts val="210"/>
              </a:spcAft>
              <a:buNone/>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quer dizer, sem sentido para o sistema </a:t>
            </a:r>
            <a:endPar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0" algn="l">
              <a:lnSpc>
                <a:spcPct val="103000"/>
              </a:lnSpc>
              <a:spcAft>
                <a:spcPts val="210"/>
              </a:spcAft>
              <a:buNone/>
            </a:pP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enquanto o cérebro animal, e principalmente o humano, utiliza o seu processo de dissipação de energia para acumular </a:t>
            </a:r>
            <a:r>
              <a:rPr lang="pt-B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G-info</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seu tecido neural (Capítulo 6).</a:t>
            </a:r>
          </a:p>
          <a:p>
            <a:pPr marL="449580" indent="279400" algn="just">
              <a:lnSpc>
                <a:spcPct val="150000"/>
              </a:lnSpc>
              <a:spcAft>
                <a:spcPts val="21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ou seja, gasta energia para dar sentido a suas experiências existenciais</a:t>
            </a:r>
            <a:endPar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9105" algn="just">
              <a:lnSpc>
                <a:spcPct val="150000"/>
              </a:lnSpc>
              <a:spcAft>
                <a:spcPts val="21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pensar no exemplo das crianças anencefálicas</a:t>
            </a:r>
            <a:endPar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DD10DA0D-D268-754C-A544-44F61385A477}"/>
              </a:ext>
            </a:extLst>
          </p:cNvPr>
          <p:cNvSpPr>
            <a:spLocks noGrp="1"/>
          </p:cNvSpPr>
          <p:nvPr>
            <p:ph type="sldNum" sz="quarter" idx="12"/>
          </p:nvPr>
        </p:nvSpPr>
        <p:spPr/>
        <p:txBody>
          <a:bodyPr/>
          <a:lstStyle/>
          <a:p>
            <a:fld id="{5EFC517F-599F-A147-AEF0-A48492F2B519}" type="slidenum">
              <a:rPr lang="pt-BR" smtClean="0"/>
              <a:t>55</a:t>
            </a:fld>
            <a:endParaRPr lang="pt-BR"/>
          </a:p>
        </p:txBody>
      </p:sp>
    </p:spTree>
    <p:extLst>
      <p:ext uri="{BB962C8B-B14F-4D97-AF65-F5344CB8AC3E}">
        <p14:creationId xmlns:p14="http://schemas.microsoft.com/office/powerpoint/2010/main" val="2399878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B0D9E-E2B0-5A44-87DA-E7DD1182F20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381BDE6-5B2E-CF49-B506-B573CC209976}"/>
              </a:ext>
            </a:extLst>
          </p:cNvPr>
          <p:cNvSpPr>
            <a:spLocks noGrp="1"/>
          </p:cNvSpPr>
          <p:nvPr>
            <p:ph idx="1"/>
          </p:nvPr>
        </p:nvSpPr>
        <p:spPr/>
        <p:txBody>
          <a:bodyPr>
            <a:normAutofit fontScale="85000" lnSpcReduction="20000"/>
          </a:bodyPr>
          <a:lstStyle/>
          <a:p>
            <a:pPr marL="612775" indent="279400" algn="l">
              <a:lnSpc>
                <a:spcPct val="150000"/>
              </a:lnSpc>
              <a:spcAft>
                <a:spcPts val="1180"/>
              </a:spcAft>
            </a:pPr>
            <a:r>
              <a:rPr lang="pt-BR" sz="1800" dirty="0">
                <a:solidFill>
                  <a:srgbClr val="000000"/>
                </a:solidFill>
                <a:effectLst/>
                <a:latin typeface="Calibri" panose="020F0502020204030204" pitchFamily="34" charset="0"/>
                <a:ea typeface="Calibri" panose="020F0502020204030204" pitchFamily="34" charset="0"/>
              </a:rPr>
              <a:t> </a:t>
            </a:r>
          </a:p>
          <a:p>
            <a:pPr marL="222250" indent="0" algn="just">
              <a:lnSpc>
                <a:spcPct val="150000"/>
              </a:lnSpc>
              <a:spcAft>
                <a:spcPts val="2765"/>
              </a:spcAft>
              <a:buNone/>
            </a:pPr>
            <a:endParaRPr lang="pt-BR" sz="1800" dirty="0">
              <a:solidFill>
                <a:srgbClr val="000000"/>
              </a:solidFill>
              <a:effectLst/>
              <a:latin typeface="Calibri" panose="020F0502020204030204" pitchFamily="34" charset="0"/>
              <a:ea typeface="Calibri" panose="020F0502020204030204" pitchFamily="34" charset="0"/>
            </a:endParaRPr>
          </a:p>
          <a:p>
            <a:pPr marL="222250" indent="0" algn="just">
              <a:lnSpc>
                <a:spcPct val="150000"/>
              </a:lnSpc>
              <a:spcAft>
                <a:spcPts val="2765"/>
              </a:spcAft>
              <a:buNone/>
            </a:pPr>
            <a:endParaRPr lang="pt-BR" sz="1800" dirty="0">
              <a:solidFill>
                <a:srgbClr val="000000"/>
              </a:solidFill>
              <a:latin typeface="Calibri" panose="020F0502020204030204" pitchFamily="34" charset="0"/>
              <a:ea typeface="Calibri" panose="020F0502020204030204" pitchFamily="34" charset="0"/>
            </a:endParaRPr>
          </a:p>
          <a:p>
            <a:pPr marL="222250" indent="0" algn="just">
              <a:lnSpc>
                <a:spcPct val="150000"/>
              </a:lnSpc>
              <a:spcAft>
                <a:spcPts val="2765"/>
              </a:spcAft>
              <a:buNone/>
            </a:pPr>
            <a:endParaRPr lang="pt-BR" sz="1800" dirty="0">
              <a:solidFill>
                <a:srgbClr val="000000"/>
              </a:solidFill>
              <a:effectLst/>
              <a:latin typeface="Calibri" panose="020F0502020204030204" pitchFamily="34" charset="0"/>
              <a:ea typeface="Calibri" panose="020F0502020204030204" pitchFamily="34" charset="0"/>
            </a:endParaRPr>
          </a:p>
          <a:p>
            <a:pPr marL="222250" indent="0" algn="just">
              <a:lnSpc>
                <a:spcPct val="150000"/>
              </a:lnSpc>
              <a:spcAft>
                <a:spcPts val="2765"/>
              </a:spcAft>
              <a:buNone/>
            </a:pPr>
            <a:r>
              <a:rPr lang="pt-BR" sz="1800" dirty="0">
                <a:solidFill>
                  <a:srgbClr val="000000"/>
                </a:solidFill>
                <a:effectLst/>
                <a:latin typeface="Calibri" panose="020F0502020204030204" pitchFamily="34" charset="0"/>
                <a:ea typeface="Calibri" panose="020F0502020204030204" pitchFamily="34" charset="0"/>
              </a:rPr>
              <a:t>Figura 3.2 Diagrama esquemático representando o processo de conversão de informação </a:t>
            </a:r>
            <a:r>
              <a:rPr lang="pt-BR" sz="1800" dirty="0" err="1">
                <a:solidFill>
                  <a:srgbClr val="000000"/>
                </a:solidFill>
                <a:effectLst/>
                <a:latin typeface="Calibri" panose="020F0502020204030204" pitchFamily="34" charset="0"/>
                <a:ea typeface="Calibri" panose="020F0502020204030204" pitchFamily="34" charset="0"/>
              </a:rPr>
              <a:t>shannoniana</a:t>
            </a:r>
            <a:r>
              <a:rPr lang="pt-BR" sz="1800" dirty="0">
                <a:solidFill>
                  <a:srgbClr val="000000"/>
                </a:solidFill>
                <a:effectLst/>
                <a:latin typeface="Calibri" panose="020F0502020204030204" pitchFamily="34" charset="0"/>
                <a:ea typeface="Calibri" panose="020F0502020204030204" pitchFamily="34" charset="0"/>
              </a:rPr>
              <a:t> em informação </a:t>
            </a:r>
            <a:r>
              <a:rPr lang="pt-BR" sz="1800" dirty="0" err="1">
                <a:solidFill>
                  <a:srgbClr val="000000"/>
                </a:solidFill>
                <a:effectLst/>
                <a:latin typeface="Calibri" panose="020F0502020204030204" pitchFamily="34" charset="0"/>
                <a:ea typeface="Calibri" panose="020F0502020204030204" pitchFamily="34" charset="0"/>
              </a:rPr>
              <a:t>gödeliana</a:t>
            </a:r>
            <a:r>
              <a:rPr lang="pt-BR" sz="1800" dirty="0">
                <a:solidFill>
                  <a:srgbClr val="000000"/>
                </a:solidFill>
                <a:effectLst/>
                <a:latin typeface="Calibri" panose="020F0502020204030204" pitchFamily="34" charset="0"/>
                <a:ea typeface="Calibri" panose="020F0502020204030204" pitchFamily="34" charset="0"/>
              </a:rPr>
              <a:t>, a geração de abstrações mentais, e a construção do universo humano como a nossa melhor tentativa de representar e dar significado para o cosmos. (Ilustração por Custódio Rosa)</a:t>
            </a:r>
          </a:p>
          <a:p>
            <a:endParaRPr lang="pt-BR" dirty="0"/>
          </a:p>
        </p:txBody>
      </p:sp>
      <p:pic>
        <p:nvPicPr>
          <p:cNvPr id="4" name="Picture 7556" descr="Diagrama&#10;&#10;Descrição gerada automaticamente">
            <a:extLst>
              <a:ext uri="{FF2B5EF4-FFF2-40B4-BE49-F238E27FC236}">
                <a16:creationId xmlns:a16="http://schemas.microsoft.com/office/drawing/2014/main" id="{A08A2D10-9B94-394D-AE5C-DD4CF9237734}"/>
              </a:ext>
            </a:extLst>
          </p:cNvPr>
          <p:cNvPicPr>
            <a:picLocks/>
          </p:cNvPicPr>
          <p:nvPr/>
        </p:nvPicPr>
        <p:blipFill>
          <a:blip r:embed="rId2"/>
          <a:stretch>
            <a:fillRect/>
          </a:stretch>
        </p:blipFill>
        <p:spPr>
          <a:xfrm>
            <a:off x="2506133" y="116769"/>
            <a:ext cx="5858934" cy="4432653"/>
          </a:xfrm>
          <a:prstGeom prst="rect">
            <a:avLst/>
          </a:prstGeom>
        </p:spPr>
      </p:pic>
      <p:sp>
        <p:nvSpPr>
          <p:cNvPr id="5" name="Espaço Reservado para Número de Slide 4">
            <a:extLst>
              <a:ext uri="{FF2B5EF4-FFF2-40B4-BE49-F238E27FC236}">
                <a16:creationId xmlns:a16="http://schemas.microsoft.com/office/drawing/2014/main" id="{2213D7BB-5CB6-BC4E-8C11-B4F50DD78842}"/>
              </a:ext>
            </a:extLst>
          </p:cNvPr>
          <p:cNvSpPr>
            <a:spLocks noGrp="1"/>
          </p:cNvSpPr>
          <p:nvPr>
            <p:ph type="sldNum" sz="quarter" idx="12"/>
          </p:nvPr>
        </p:nvSpPr>
        <p:spPr/>
        <p:txBody>
          <a:bodyPr/>
          <a:lstStyle/>
          <a:p>
            <a:fld id="{5EFC517F-599F-A147-AEF0-A48492F2B519}" type="slidenum">
              <a:rPr lang="pt-BR" smtClean="0"/>
              <a:t>56</a:t>
            </a:fld>
            <a:endParaRPr lang="pt-BR"/>
          </a:p>
        </p:txBody>
      </p:sp>
    </p:spTree>
    <p:extLst>
      <p:ext uri="{BB962C8B-B14F-4D97-AF65-F5344CB8AC3E}">
        <p14:creationId xmlns:p14="http://schemas.microsoft.com/office/powerpoint/2010/main" val="1662958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6F477-AA61-274B-B41D-8777D7DE620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ACECDAD-DCC2-9742-B7CF-A20EE1A04241}"/>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6ABE4A94-BB3E-2949-BE1C-8416B009B590}"/>
              </a:ext>
            </a:extLst>
          </p:cNvPr>
          <p:cNvSpPr>
            <a:spLocks noGrp="1"/>
          </p:cNvSpPr>
          <p:nvPr>
            <p:ph type="sldNum" sz="quarter" idx="12"/>
          </p:nvPr>
        </p:nvSpPr>
        <p:spPr/>
        <p:txBody>
          <a:bodyPr/>
          <a:lstStyle/>
          <a:p>
            <a:fld id="{5EFC517F-599F-A147-AEF0-A48492F2B519}" type="slidenum">
              <a:rPr lang="pt-BR" smtClean="0"/>
              <a:t>57</a:t>
            </a:fld>
            <a:endParaRPr lang="pt-BR"/>
          </a:p>
        </p:txBody>
      </p:sp>
    </p:spTree>
    <p:extLst>
      <p:ext uri="{BB962C8B-B14F-4D97-AF65-F5344CB8AC3E}">
        <p14:creationId xmlns:p14="http://schemas.microsoft.com/office/powerpoint/2010/main" val="1098781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B0975-B8BA-4D44-8A11-4ABFDD666EB7}"/>
              </a:ext>
            </a:extLst>
          </p:cNvPr>
          <p:cNvSpPr>
            <a:spLocks noGrp="1"/>
          </p:cNvSpPr>
          <p:nvPr>
            <p:ph type="title"/>
          </p:nvPr>
        </p:nvSpPr>
        <p:spPr/>
        <p:txBody>
          <a:bodyPr/>
          <a:lstStyle/>
          <a:p>
            <a:pPr algn="ctr"/>
            <a:r>
              <a:rPr lang="pt-BR" sz="4400" b="1" dirty="0">
                <a:solidFill>
                  <a:srgbClr val="00B050"/>
                </a:solidFill>
                <a:effectLst/>
                <a:latin typeface="Calibri" panose="020F0502020204030204" pitchFamily="34" charset="0"/>
                <a:ea typeface="Calibri" panose="020F0502020204030204" pitchFamily="34" charset="0"/>
              </a:rPr>
              <a:t>A DOR NO MEMBRO FANTASMA</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216953FD-0780-FA47-B68D-519E1E278B32}"/>
              </a:ext>
            </a:extLst>
          </p:cNvPr>
          <p:cNvSpPr>
            <a:spLocks noGrp="1"/>
          </p:cNvSpPr>
          <p:nvPr>
            <p:ph idx="1"/>
          </p:nvPr>
        </p:nvSpPr>
        <p:spPr/>
        <p:txBody>
          <a:bodyPr/>
          <a:lstStyle/>
          <a:p>
            <a:pPr marL="342900" lvl="0" indent="-342900" algn="just">
              <a:lnSpc>
                <a:spcPct val="150000"/>
              </a:lnSpc>
              <a:spcAft>
                <a:spcPts val="490"/>
              </a:spcAft>
              <a:buSzPts val="1000"/>
              <a:buFont typeface="Symbol" pitchFamily="2" charset="2"/>
              <a:buChar char=""/>
              <a:tabLst>
                <a:tab pos="457200" algn="l"/>
              </a:tabLst>
            </a:pPr>
            <a:r>
              <a:rPr lang="pt-BR" dirty="0">
                <a:solidFill>
                  <a:srgbClr val="000000"/>
                </a:solidFill>
                <a:effectLst/>
                <a:latin typeface="Calibri" panose="020F0502020204030204" pitchFamily="34" charset="0"/>
                <a:ea typeface="Calibri" panose="020F0502020204030204" pitchFamily="34" charset="0"/>
              </a:rPr>
              <a:t>Um dos fenômenos produzidos pelo cérebro humano que mais me fascina, a sensação do membro fantasma, pode ser usado para explicar um pouco mais as diferenças entre </a:t>
            </a:r>
            <a:r>
              <a:rPr lang="pt-BR" dirty="0" err="1">
                <a:solidFill>
                  <a:srgbClr val="000000"/>
                </a:solidFill>
                <a:effectLst/>
                <a:latin typeface="Calibri" panose="020F0502020204030204" pitchFamily="34" charset="0"/>
                <a:ea typeface="Calibri" panose="020F0502020204030204" pitchFamily="34" charset="0"/>
              </a:rPr>
              <a:t>Sinfo</a:t>
            </a:r>
            <a:r>
              <a:rPr lang="pt-BR" dirty="0">
                <a:solidFill>
                  <a:srgbClr val="000000"/>
                </a:solidFill>
                <a:effectLst/>
                <a:latin typeface="Calibri" panose="020F0502020204030204" pitchFamily="34" charset="0"/>
                <a:ea typeface="Calibri" panose="020F0502020204030204" pitchFamily="34" charset="0"/>
              </a:rPr>
              <a:t> e </a:t>
            </a:r>
            <a:r>
              <a:rPr lang="pt-BR" dirty="0" err="1">
                <a:solidFill>
                  <a:srgbClr val="000000"/>
                </a:solidFill>
                <a:effectLst/>
                <a:latin typeface="Calibri" panose="020F0502020204030204" pitchFamily="34" charset="0"/>
                <a:ea typeface="Calibri" panose="020F0502020204030204" pitchFamily="34" charset="0"/>
              </a:rPr>
              <a:t>G-info</a:t>
            </a:r>
            <a:r>
              <a:rPr lang="pt-BR" dirty="0">
                <a:solidFill>
                  <a:srgbClr val="000000"/>
                </a:solidFill>
                <a:effectLst/>
                <a:latin typeface="Calibri" panose="020F0502020204030204" pitchFamily="34" charset="0"/>
                <a:ea typeface="Calibri" panose="020F0502020204030204" pitchFamily="34" charset="0"/>
              </a:rPr>
              <a:t>, uma vez que ilustra como o nosso sistema nervoso, diferente de computadores digitais, lida com mensagens potencialmente conflitantes e ambíguas.</a:t>
            </a:r>
          </a:p>
          <a:p>
            <a:endParaRPr lang="pt-BR" dirty="0"/>
          </a:p>
        </p:txBody>
      </p:sp>
      <p:sp>
        <p:nvSpPr>
          <p:cNvPr id="4" name="Espaço Reservado para Número de Slide 3">
            <a:extLst>
              <a:ext uri="{FF2B5EF4-FFF2-40B4-BE49-F238E27FC236}">
                <a16:creationId xmlns:a16="http://schemas.microsoft.com/office/drawing/2014/main" id="{8B47164C-CBE9-EA4C-8B9B-69C8F74327C4}"/>
              </a:ext>
            </a:extLst>
          </p:cNvPr>
          <p:cNvSpPr>
            <a:spLocks noGrp="1"/>
          </p:cNvSpPr>
          <p:nvPr>
            <p:ph type="sldNum" sz="quarter" idx="12"/>
          </p:nvPr>
        </p:nvSpPr>
        <p:spPr/>
        <p:txBody>
          <a:bodyPr/>
          <a:lstStyle/>
          <a:p>
            <a:fld id="{5EFC517F-599F-A147-AEF0-A48492F2B519}" type="slidenum">
              <a:rPr lang="pt-BR" smtClean="0"/>
              <a:t>58</a:t>
            </a:fld>
            <a:endParaRPr lang="pt-BR"/>
          </a:p>
        </p:txBody>
      </p:sp>
    </p:spTree>
    <p:extLst>
      <p:ext uri="{BB962C8B-B14F-4D97-AF65-F5344CB8AC3E}">
        <p14:creationId xmlns:p14="http://schemas.microsoft.com/office/powerpoint/2010/main" val="3900582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BE798-E194-6D44-91A9-FB7CB93E4901}"/>
              </a:ext>
            </a:extLst>
          </p:cNvPr>
          <p:cNvSpPr>
            <a:spLocks noGrp="1"/>
          </p:cNvSpPr>
          <p:nvPr>
            <p:ph type="title"/>
          </p:nvPr>
        </p:nvSpPr>
        <p:spPr/>
        <p:txBody>
          <a:bodyPr>
            <a:normAutofit fontScale="90000"/>
          </a:bodyPr>
          <a:lstStyle/>
          <a:p>
            <a:r>
              <a:rPr lang="pt-BR" sz="3100" dirty="0">
                <a:solidFill>
                  <a:srgbClr val="000000"/>
                </a:solidFill>
                <a:effectLst/>
                <a:latin typeface="Calibri" panose="020F0502020204030204" pitchFamily="34" charset="0"/>
                <a:ea typeface="Calibri" panose="020F0502020204030204" pitchFamily="34" charset="0"/>
              </a:rPr>
              <a:t>Suponha, por exemplo, que um paciente, que passou pelo infortúnio de ter sua perna direita amputada cirurgicamente, esteja em repouso em seu leito hospitalar.</a:t>
            </a:r>
            <a:endParaRPr lang="pt-BR" dirty="0"/>
          </a:p>
        </p:txBody>
      </p:sp>
      <p:sp>
        <p:nvSpPr>
          <p:cNvPr id="3" name="Espaço Reservado para Conteúdo 2">
            <a:extLst>
              <a:ext uri="{FF2B5EF4-FFF2-40B4-BE49-F238E27FC236}">
                <a16:creationId xmlns:a16="http://schemas.microsoft.com/office/drawing/2014/main" id="{BA708026-066B-DB4E-9296-73F200E9B0E3}"/>
              </a:ext>
            </a:extLst>
          </p:cNvPr>
          <p:cNvSpPr>
            <a:spLocks noGrp="1"/>
          </p:cNvSpPr>
          <p:nvPr>
            <p:ph idx="1"/>
          </p:nvPr>
        </p:nvSpPr>
        <p:spPr/>
        <p:txBody>
          <a:bodyPr>
            <a:normAutofit fontScale="92500" lnSpcReduction="20000"/>
          </a:bodyPr>
          <a:lstStyle/>
          <a:p>
            <a:pPr marL="73533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Deitado e coberto com um lençol e um cobertor, ele não tem como visualizar a parte inferior do corpo.</a:t>
            </a:r>
          </a:p>
          <a:p>
            <a:pPr marL="73533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Nesse instante, o cirurgião ortopédico que realizou a amputação aproxima-se do leito e informa que, desafortunadamente, a sua perna direita teve de ser amputada há algumas horas devido a uma infecção intratável. </a:t>
            </a:r>
          </a:p>
          <a:p>
            <a:pPr marL="73533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Apesar de receber essa informação e estar perfeitamente a par do ocorrido, o paciente enfrenta uma sensação de contradição profunda, porque ele ainda sente a sua perna direita por debaixo do lençol e do cobertor, devido a uma evidente manifestação da sensação do membro fantasma, fenômeno muito conhecido, que afeta quase 90% dos amputados. </a:t>
            </a:r>
          </a:p>
          <a:p>
            <a:pPr marL="73533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Em todos esses casos, os pacientes relatam sentir a presença do membro amputado, bem como inúmeras sensações táteis, incluindo dor e movimentos da parte que não existe mais, muito tempo após (meses ou anos) a realização da amputação cirúrgica.</a:t>
            </a:r>
          </a:p>
          <a:p>
            <a:endParaRPr lang="pt-BR" dirty="0"/>
          </a:p>
        </p:txBody>
      </p:sp>
      <p:sp>
        <p:nvSpPr>
          <p:cNvPr id="4" name="Espaço Reservado para Número de Slide 3">
            <a:extLst>
              <a:ext uri="{FF2B5EF4-FFF2-40B4-BE49-F238E27FC236}">
                <a16:creationId xmlns:a16="http://schemas.microsoft.com/office/drawing/2014/main" id="{A239DABD-2A4E-EA42-BFB5-6385D802495C}"/>
              </a:ext>
            </a:extLst>
          </p:cNvPr>
          <p:cNvSpPr>
            <a:spLocks noGrp="1"/>
          </p:cNvSpPr>
          <p:nvPr>
            <p:ph type="sldNum" sz="quarter" idx="12"/>
          </p:nvPr>
        </p:nvSpPr>
        <p:spPr/>
        <p:txBody>
          <a:bodyPr/>
          <a:lstStyle/>
          <a:p>
            <a:fld id="{5EFC517F-599F-A147-AEF0-A48492F2B519}" type="slidenum">
              <a:rPr lang="pt-BR" smtClean="0"/>
              <a:t>59</a:t>
            </a:fld>
            <a:endParaRPr lang="pt-BR"/>
          </a:p>
        </p:txBody>
      </p:sp>
    </p:spTree>
    <p:extLst>
      <p:ext uri="{BB962C8B-B14F-4D97-AF65-F5344CB8AC3E}">
        <p14:creationId xmlns:p14="http://schemas.microsoft.com/office/powerpoint/2010/main" val="42840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FE7DF-4C0D-B348-B223-370F4613C201}"/>
              </a:ext>
            </a:extLst>
          </p:cNvPr>
          <p:cNvSpPr>
            <a:spLocks noGrp="1"/>
          </p:cNvSpPr>
          <p:nvPr>
            <p:ph type="title"/>
          </p:nvPr>
        </p:nvSpPr>
        <p:spPr/>
        <p:txBody>
          <a:bodyPr/>
          <a:lstStyle/>
          <a:p>
            <a:pPr algn="ctr"/>
            <a:r>
              <a:rPr lang="pt-BR" sz="4400" b="1" dirty="0">
                <a:effectLst/>
                <a:latin typeface="Times New Roman" panose="02020603050405020304" pitchFamily="18" charset="0"/>
                <a:ea typeface="Calibri" panose="020F0502020204030204" pitchFamily="34" charset="0"/>
                <a:cs typeface="Times New Roman" panose="02020603050405020304" pitchFamily="18" charset="0"/>
              </a:rPr>
              <a:t>A segunda lei da termodinâmica</a:t>
            </a:r>
            <a:endParaRPr lang="pt-BR"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6B15F85-6E38-3C45-8E5D-63080D66F61E}"/>
              </a:ext>
            </a:extLst>
          </p:cNvPr>
          <p:cNvSpPr>
            <a:spLocks noGrp="1"/>
          </p:cNvSpPr>
          <p:nvPr>
            <p:ph idx="1"/>
          </p:nvPr>
        </p:nvSpPr>
        <p:spPr/>
        <p:txBody>
          <a:bodyPr>
            <a:normAutofit fontScale="77500" lnSpcReduction="20000"/>
          </a:bodyPr>
          <a:lstStyle/>
          <a:p>
            <a:pPr marL="0" indent="0" algn="just">
              <a:lnSpc>
                <a:spcPct val="170000"/>
              </a:lnSpc>
              <a:buNone/>
            </a:pPr>
            <a:r>
              <a:rPr lang="pt-BR" sz="1900" dirty="0">
                <a:solidFill>
                  <a:srgbClr val="000000"/>
                </a:solidFill>
                <a:effectLst/>
                <a:latin typeface="Times New Roman" panose="02020603050405020304" pitchFamily="18" charset="0"/>
                <a:ea typeface="Times New Roman" panose="02020603050405020304" pitchFamily="18" charset="0"/>
              </a:rPr>
              <a:t>A segunda lei da termodinâmica formaliza o comportamento da entropia e pode ser expressa de várias maneiras, mas a mais comum é:</a:t>
            </a:r>
            <a:endParaRPr lang="pt-BR" sz="1900" dirty="0">
              <a:solidFill>
                <a:srgbClr val="000000"/>
              </a:solidFill>
              <a:effectLst/>
              <a:latin typeface="Calibri" panose="020F0502020204030204" pitchFamily="34" charset="0"/>
              <a:ea typeface="Calibri" panose="020F0502020204030204" pitchFamily="34" charset="0"/>
            </a:endParaRPr>
          </a:p>
          <a:p>
            <a:pPr marL="800100" lvl="1" indent="-342900" algn="just">
              <a:lnSpc>
                <a:spcPct val="170000"/>
              </a:lnSpc>
              <a:spcAft>
                <a:spcPts val="210"/>
              </a:spcAft>
              <a:buFont typeface="+mj-lt"/>
              <a:buAutoNum type="arabicPeriod"/>
              <a:tabLst>
                <a:tab pos="457200" algn="l"/>
              </a:tabLst>
            </a:pPr>
            <a:r>
              <a:rPr lang="pt-BR" sz="1900" b="1" dirty="0">
                <a:solidFill>
                  <a:srgbClr val="000000"/>
                </a:solidFill>
                <a:effectLst/>
                <a:latin typeface="Times New Roman" panose="02020603050405020304" pitchFamily="18" charset="0"/>
                <a:ea typeface="Times New Roman" panose="02020603050405020304" pitchFamily="18" charset="0"/>
              </a:rPr>
              <a:t>Em sistemas fechados</a:t>
            </a:r>
            <a:r>
              <a:rPr lang="pt-BR" sz="1900" dirty="0">
                <a:solidFill>
                  <a:srgbClr val="000000"/>
                </a:solidFill>
                <a:effectLst/>
                <a:latin typeface="Times New Roman" panose="02020603050405020304" pitchFamily="18" charset="0"/>
                <a:ea typeface="Times New Roman" panose="02020603050405020304" pitchFamily="18" charset="0"/>
              </a:rPr>
              <a:t>, a entropia nunca diminui; ela pode permanecer constante (no caso de processos reversíveis) ou aumentar (em processos irreversíveis). Isso significa que, em qualquer processo natural, o sistema sempre evoluirá para um estado de maior desordem.</a:t>
            </a:r>
            <a:endParaRPr lang="pt-BR" sz="1900" dirty="0">
              <a:solidFill>
                <a:srgbClr val="000000"/>
              </a:solidFill>
              <a:effectLst/>
              <a:latin typeface="Calibri" panose="020F0502020204030204" pitchFamily="34" charset="0"/>
              <a:ea typeface="Calibri" panose="020F0502020204030204" pitchFamily="34" charset="0"/>
            </a:endParaRPr>
          </a:p>
          <a:p>
            <a:pPr marL="800100" lvl="1" indent="-342900" algn="just">
              <a:lnSpc>
                <a:spcPct val="170000"/>
              </a:lnSpc>
              <a:spcAft>
                <a:spcPts val="210"/>
              </a:spcAft>
              <a:buFont typeface="+mj-lt"/>
              <a:buAutoNum type="arabicPeriod"/>
              <a:tabLst>
                <a:tab pos="457200" algn="l"/>
              </a:tabLst>
            </a:pPr>
            <a:r>
              <a:rPr lang="pt-BR" sz="1900" b="1" dirty="0">
                <a:solidFill>
                  <a:srgbClr val="000000"/>
                </a:solidFill>
                <a:effectLst/>
                <a:latin typeface="Times New Roman" panose="02020603050405020304" pitchFamily="18" charset="0"/>
                <a:ea typeface="Times New Roman" panose="02020603050405020304" pitchFamily="18" charset="0"/>
              </a:rPr>
              <a:t>Processos espontâneos</a:t>
            </a:r>
            <a:r>
              <a:rPr lang="pt-BR" sz="1900" dirty="0">
                <a:solidFill>
                  <a:srgbClr val="000000"/>
                </a:solidFill>
                <a:effectLst/>
                <a:latin typeface="Times New Roman" panose="02020603050405020304" pitchFamily="18" charset="0"/>
                <a:ea typeface="Times New Roman" panose="02020603050405020304" pitchFamily="18" charset="0"/>
              </a:rPr>
              <a:t> — ou seja, aqueles que ocorrem sem a necessidade de energia externa — sempre aumentam a entropia de um sistema fechado.</a:t>
            </a:r>
            <a:endParaRPr lang="pt-BR" sz="1900" b="1" dirty="0">
              <a:solidFill>
                <a:srgbClr val="000000"/>
              </a:solidFill>
              <a:effectLst/>
              <a:latin typeface="Times New Roman" panose="02020603050405020304" pitchFamily="18" charset="0"/>
              <a:ea typeface="Times New Roman" panose="02020603050405020304" pitchFamily="18" charset="0"/>
            </a:endParaRPr>
          </a:p>
          <a:p>
            <a:pPr marL="0" lvl="0" indent="0" algn="just">
              <a:lnSpc>
                <a:spcPct val="170000"/>
              </a:lnSpc>
              <a:spcAft>
                <a:spcPts val="210"/>
              </a:spcAft>
              <a:buNone/>
              <a:tabLst>
                <a:tab pos="457200" algn="l"/>
              </a:tabLst>
            </a:pPr>
            <a:r>
              <a:rPr lang="pt-BR" sz="1500" b="1" dirty="0">
                <a:solidFill>
                  <a:srgbClr val="000000"/>
                </a:solidFill>
                <a:effectLst/>
                <a:latin typeface="Times New Roman" panose="02020603050405020304" pitchFamily="18" charset="0"/>
                <a:ea typeface="Times New Roman" panose="02020603050405020304" pitchFamily="18" charset="0"/>
              </a:rPr>
              <a:t>Exemplos Práticos:</a:t>
            </a:r>
            <a:endParaRPr lang="pt-BR" sz="15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70000"/>
              </a:lnSpc>
              <a:spcAft>
                <a:spcPts val="210"/>
              </a:spcAft>
              <a:buFont typeface="+mj-lt"/>
              <a:buAutoNum type="arabicPeriod"/>
              <a:tabLst>
                <a:tab pos="457200" algn="l"/>
              </a:tabLst>
            </a:pPr>
            <a:r>
              <a:rPr lang="pt-BR" sz="1500" b="1" dirty="0">
                <a:solidFill>
                  <a:srgbClr val="000000"/>
                </a:solidFill>
                <a:effectLst/>
                <a:latin typeface="Times New Roman" panose="02020603050405020304" pitchFamily="18" charset="0"/>
                <a:ea typeface="Times New Roman" panose="02020603050405020304" pitchFamily="18" charset="0"/>
              </a:rPr>
              <a:t>Mistura de substâncias</a:t>
            </a:r>
            <a:r>
              <a:rPr lang="pt-BR" sz="1500" dirty="0">
                <a:solidFill>
                  <a:srgbClr val="000000"/>
                </a:solidFill>
                <a:effectLst/>
                <a:latin typeface="Times New Roman" panose="02020603050405020304" pitchFamily="18" charset="0"/>
                <a:ea typeface="Times New Roman" panose="02020603050405020304" pitchFamily="18" charset="0"/>
              </a:rPr>
              <a:t>: Quando dois gases se misturam, a entropia aumenta, pois os átomos se distribuem de forma mais desordenada no espaço.</a:t>
            </a:r>
            <a:endParaRPr lang="pt-BR" sz="15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70000"/>
              </a:lnSpc>
              <a:spcAft>
                <a:spcPts val="210"/>
              </a:spcAft>
              <a:buFont typeface="+mj-lt"/>
              <a:buAutoNum type="arabicPeriod"/>
              <a:tabLst>
                <a:tab pos="457200" algn="l"/>
              </a:tabLst>
            </a:pPr>
            <a:r>
              <a:rPr lang="pt-BR" sz="1500" b="1" dirty="0">
                <a:solidFill>
                  <a:srgbClr val="000000"/>
                </a:solidFill>
                <a:effectLst/>
                <a:latin typeface="Times New Roman" panose="02020603050405020304" pitchFamily="18" charset="0"/>
                <a:ea typeface="Times New Roman" panose="02020603050405020304" pitchFamily="18" charset="0"/>
              </a:rPr>
              <a:t>Calor fluindo de um corpo quente para um corpo frio</a:t>
            </a:r>
            <a:r>
              <a:rPr lang="pt-BR" sz="1500" dirty="0">
                <a:solidFill>
                  <a:srgbClr val="000000"/>
                </a:solidFill>
                <a:effectLst/>
                <a:latin typeface="Times New Roman" panose="02020603050405020304" pitchFamily="18" charset="0"/>
                <a:ea typeface="Times New Roman" panose="02020603050405020304" pitchFamily="18" charset="0"/>
              </a:rPr>
              <a:t>: Quando dois corpos com diferentes temperaturas entram em contato, o calor naturalmente flui do corpo mais quente para o corpo mais frio até que ambos atinjam a mesma temperatura, aumentando a entropia total do sistema.</a:t>
            </a:r>
            <a:endParaRPr lang="pt-BR" sz="15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E7575AD3-3661-3F4B-9758-3459579EB95D}"/>
              </a:ext>
            </a:extLst>
          </p:cNvPr>
          <p:cNvSpPr>
            <a:spLocks noGrp="1"/>
          </p:cNvSpPr>
          <p:nvPr>
            <p:ph type="sldNum" sz="quarter" idx="12"/>
          </p:nvPr>
        </p:nvSpPr>
        <p:spPr/>
        <p:txBody>
          <a:bodyPr/>
          <a:lstStyle/>
          <a:p>
            <a:fld id="{5EFC517F-599F-A147-AEF0-A48492F2B519}" type="slidenum">
              <a:rPr lang="pt-BR" smtClean="0"/>
              <a:t>6</a:t>
            </a:fld>
            <a:endParaRPr lang="pt-BR"/>
          </a:p>
        </p:txBody>
      </p:sp>
    </p:spTree>
    <p:extLst>
      <p:ext uri="{BB962C8B-B14F-4D97-AF65-F5344CB8AC3E}">
        <p14:creationId xmlns:p14="http://schemas.microsoft.com/office/powerpoint/2010/main" val="2393260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A7D32-62FD-4342-A6EB-A68EEC4023D6}"/>
              </a:ext>
            </a:extLst>
          </p:cNvPr>
          <p:cNvSpPr>
            <a:spLocks noGrp="1"/>
          </p:cNvSpPr>
          <p:nvPr>
            <p:ph type="title"/>
          </p:nvPr>
        </p:nvSpPr>
        <p:spPr/>
        <p:txBody>
          <a:bodyPr>
            <a:normAutofit/>
          </a:bodyPr>
          <a:lstStyle/>
          <a:p>
            <a:pPr algn="ctr"/>
            <a:r>
              <a:rPr lang="pt-BR" sz="3200" b="1" dirty="0"/>
              <a:t>Não é lógico, mesmo assim, </a:t>
            </a:r>
            <a:br>
              <a:rPr lang="pt-BR" sz="3200" b="1" dirty="0"/>
            </a:br>
            <a:r>
              <a:rPr lang="pt-BR" sz="3200" b="1" dirty="0"/>
              <a:t>o paciente sente dor num membro que já não existe!</a:t>
            </a:r>
          </a:p>
        </p:txBody>
      </p:sp>
      <p:sp>
        <p:nvSpPr>
          <p:cNvPr id="3" name="Espaço Reservado para Conteúdo 2">
            <a:extLst>
              <a:ext uri="{FF2B5EF4-FFF2-40B4-BE49-F238E27FC236}">
                <a16:creationId xmlns:a16="http://schemas.microsoft.com/office/drawing/2014/main" id="{84199D1B-78BB-7A45-A40D-852CFA52700E}"/>
              </a:ext>
            </a:extLst>
          </p:cNvPr>
          <p:cNvSpPr>
            <a:spLocks noGrp="1"/>
          </p:cNvSpPr>
          <p:nvPr>
            <p:ph idx="1"/>
          </p:nvPr>
        </p:nvSpPr>
        <p:spPr/>
        <p:txBody>
          <a:bodyPr>
            <a:normAutofit fontScale="92500" lnSpcReduction="10000"/>
          </a:bodyPr>
          <a:lstStyle/>
          <a:p>
            <a:pPr marL="51435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Pelo fato de o nosso paciente hipotético ainda sentir a presença da sua perna amputada sob o lençol, ele insiste com o cirurgião que a perna não foi amputada e que tudo se trata de um grande mal-entendido, de erro médico. </a:t>
            </a:r>
          </a:p>
          <a:p>
            <a:pPr marL="51435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Chocado com a resposta do paciente cuja vida ele acabara de salvar, o cirurgião, em um ato impensado, e sem nenhum tato, mostra a perna amputada ao paciente para tentar convencê-lo de que a cirurgia de amputação realmente ocorreu, como ele havia confirmado. </a:t>
            </a:r>
          </a:p>
          <a:p>
            <a:pPr marL="51435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Ainda assim, a despeito de ver e identificar a própria perna amputada, o paciente continua experimentando e descrevendo ao médico a sensação de que aquela perna continua ligada ao seu corpo.</a:t>
            </a:r>
          </a:p>
          <a:p>
            <a:pPr marL="514350" indent="-28575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 Ele, inclusive, relata que o seu pé direito está se mexendo no momento em que ele conversa com o cirurgião, apesar de a perna amputada permanecer imóvel nas mãos do doutor.</a:t>
            </a:r>
          </a:p>
        </p:txBody>
      </p:sp>
      <p:sp>
        <p:nvSpPr>
          <p:cNvPr id="4" name="Espaço Reservado para Número de Slide 3">
            <a:extLst>
              <a:ext uri="{FF2B5EF4-FFF2-40B4-BE49-F238E27FC236}">
                <a16:creationId xmlns:a16="http://schemas.microsoft.com/office/drawing/2014/main" id="{D45883C6-D009-E34F-BAEB-BEB70A0C3B06}"/>
              </a:ext>
            </a:extLst>
          </p:cNvPr>
          <p:cNvSpPr>
            <a:spLocks noGrp="1"/>
          </p:cNvSpPr>
          <p:nvPr>
            <p:ph type="sldNum" sz="quarter" idx="12"/>
          </p:nvPr>
        </p:nvSpPr>
        <p:spPr/>
        <p:txBody>
          <a:bodyPr/>
          <a:lstStyle/>
          <a:p>
            <a:fld id="{5EFC517F-599F-A147-AEF0-A48492F2B519}" type="slidenum">
              <a:rPr lang="pt-BR" smtClean="0"/>
              <a:t>60</a:t>
            </a:fld>
            <a:endParaRPr lang="pt-BR"/>
          </a:p>
        </p:txBody>
      </p:sp>
    </p:spTree>
    <p:extLst>
      <p:ext uri="{BB962C8B-B14F-4D97-AF65-F5344CB8AC3E}">
        <p14:creationId xmlns:p14="http://schemas.microsoft.com/office/powerpoint/2010/main" val="3374937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A7D32-62FD-4342-A6EB-A68EEC4023D6}"/>
              </a:ext>
            </a:extLst>
          </p:cNvPr>
          <p:cNvSpPr>
            <a:spLocks noGrp="1"/>
          </p:cNvSpPr>
          <p:nvPr>
            <p:ph type="title"/>
          </p:nvPr>
        </p:nvSpPr>
        <p:spPr/>
        <p:txBody>
          <a:bodyPr>
            <a:normAutofit/>
          </a:bodyPr>
          <a:lstStyle/>
          <a:p>
            <a:pPr algn="ctr"/>
            <a:r>
              <a:rPr lang="pt-BR" sz="3200" b="1" dirty="0"/>
              <a:t>Divergência entre a realidade </a:t>
            </a:r>
            <a:br>
              <a:rPr lang="pt-BR" sz="3200" b="1" dirty="0"/>
            </a:br>
            <a:r>
              <a:rPr lang="pt-BR" sz="3200" b="1" dirty="0"/>
              <a:t>e a sensação (ou mesmo, percepção) da realidade</a:t>
            </a:r>
          </a:p>
        </p:txBody>
      </p:sp>
      <p:sp>
        <p:nvSpPr>
          <p:cNvPr id="3" name="Espaço Reservado para Conteúdo 2">
            <a:extLst>
              <a:ext uri="{FF2B5EF4-FFF2-40B4-BE49-F238E27FC236}">
                <a16:creationId xmlns:a16="http://schemas.microsoft.com/office/drawing/2014/main" id="{84199D1B-78BB-7A45-A40D-852CFA52700E}"/>
              </a:ext>
            </a:extLst>
          </p:cNvPr>
          <p:cNvSpPr>
            <a:spLocks noGrp="1"/>
          </p:cNvSpPr>
          <p:nvPr>
            <p:ph idx="1"/>
          </p:nvPr>
        </p:nvSpPr>
        <p:spPr/>
        <p:txBody>
          <a:bodyPr>
            <a:normAutofit fontScale="92500" lnSpcReduction="10000"/>
          </a:bodyPr>
          <a:lstStyle/>
          <a:p>
            <a:pPr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Essa cena hipotética serve apenas para ilustrar como a mente humana é capaz de lidar com casos nos quais a realidade (não ter mais uma perna) e a sensação experimentada (sentir um membro fantasma) divergem, mas coexistem no cérebro. </a:t>
            </a:r>
          </a:p>
          <a:p>
            <a:pPr marL="44958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Note-se também os casos de alucinação psicótica, mas também, de forma muito mais sútil, as reconstruções fantasiosas da memória, ou as construções psíquicas que “inventam fatos”, dentre eles as tantas cenas de sedução que não ocorreram factualmente... na psicanálise, temos uma quantidade enorme de evidências deste tipo</a:t>
            </a:r>
            <a:endParaRPr lang="pt-BR" sz="1800" dirty="0">
              <a:solidFill>
                <a:srgbClr val="000000"/>
              </a:solidFill>
              <a:effectLst/>
              <a:latin typeface="Calibri" panose="020F0502020204030204" pitchFamily="34" charset="0"/>
              <a:ea typeface="Calibri" panose="020F0502020204030204" pitchFamily="34" charset="0"/>
            </a:endParaRPr>
          </a:p>
          <a:p>
            <a:pPr indent="459105"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memória é uma construção afetiva e não um registro factual</a:t>
            </a:r>
            <a:endParaRPr lang="pt-BR" sz="1800" dirty="0">
              <a:solidFill>
                <a:srgbClr val="000000"/>
              </a:solidFill>
              <a:effectLst/>
              <a:latin typeface="Calibri" panose="020F0502020204030204" pitchFamily="34" charset="0"/>
              <a:ea typeface="Calibri" panose="020F0502020204030204" pitchFamily="34" charset="0"/>
            </a:endParaRPr>
          </a:p>
          <a:p>
            <a:pPr marL="44958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qual computador poderia ver a memória como fornecendo um sentido para a história e não a construção de uma história?</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81FB1F02-7AF1-ED4F-B9E4-C48F47633CB0}"/>
              </a:ext>
            </a:extLst>
          </p:cNvPr>
          <p:cNvSpPr>
            <a:spLocks noGrp="1"/>
          </p:cNvSpPr>
          <p:nvPr>
            <p:ph type="sldNum" sz="quarter" idx="12"/>
          </p:nvPr>
        </p:nvSpPr>
        <p:spPr/>
        <p:txBody>
          <a:bodyPr/>
          <a:lstStyle/>
          <a:p>
            <a:fld id="{5EFC517F-599F-A147-AEF0-A48492F2B519}" type="slidenum">
              <a:rPr lang="pt-BR" smtClean="0"/>
              <a:t>61</a:t>
            </a:fld>
            <a:endParaRPr lang="pt-BR"/>
          </a:p>
        </p:txBody>
      </p:sp>
    </p:spTree>
    <p:extLst>
      <p:ext uri="{BB962C8B-B14F-4D97-AF65-F5344CB8AC3E}">
        <p14:creationId xmlns:p14="http://schemas.microsoft.com/office/powerpoint/2010/main" val="3585007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191A4-EF16-874A-A9A6-D902F659A1B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FDD24F3-FE4D-B841-AB2A-66A01969B9D8}"/>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B59CF039-AECC-3645-AC60-EE2CE10DB9A1}"/>
              </a:ext>
            </a:extLst>
          </p:cNvPr>
          <p:cNvSpPr>
            <a:spLocks noGrp="1"/>
          </p:cNvSpPr>
          <p:nvPr>
            <p:ph type="sldNum" sz="quarter" idx="12"/>
          </p:nvPr>
        </p:nvSpPr>
        <p:spPr/>
        <p:txBody>
          <a:bodyPr/>
          <a:lstStyle/>
          <a:p>
            <a:fld id="{5EFC517F-599F-A147-AEF0-A48492F2B519}" type="slidenum">
              <a:rPr lang="pt-BR" smtClean="0"/>
              <a:t>62</a:t>
            </a:fld>
            <a:endParaRPr lang="pt-BR"/>
          </a:p>
        </p:txBody>
      </p:sp>
    </p:spTree>
    <p:extLst>
      <p:ext uri="{BB962C8B-B14F-4D97-AF65-F5344CB8AC3E}">
        <p14:creationId xmlns:p14="http://schemas.microsoft.com/office/powerpoint/2010/main" val="1570410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317CF-5756-274B-8A7C-9859B6BC341A}"/>
              </a:ext>
            </a:extLst>
          </p:cNvPr>
          <p:cNvSpPr>
            <a:spLocks noGrp="1"/>
          </p:cNvSpPr>
          <p:nvPr>
            <p:ph type="title"/>
          </p:nvPr>
        </p:nvSpPr>
        <p:spPr/>
        <p:txBody>
          <a:bodyPr>
            <a:noAutofit/>
          </a:bodyPr>
          <a:lstStyle/>
          <a:p>
            <a:pPr algn="ctr"/>
            <a:r>
              <a:rPr lang="pt-BR" sz="2800" b="1" dirty="0">
                <a:latin typeface="Times New Roman" panose="02020603050405020304" pitchFamily="18" charset="0"/>
                <a:cs typeface="Times New Roman" panose="02020603050405020304" pitchFamily="18" charset="0"/>
              </a:rPr>
              <a:t>Um computador não pode lidar com este tipo de ambiguidade, onde algo é e não é verdadeiro,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algo é </a:t>
            </a:r>
            <a:r>
              <a:rPr lang="pt-BR" sz="2800" b="1" dirty="0" err="1">
                <a:latin typeface="Times New Roman" panose="02020603050405020304" pitchFamily="18" charset="0"/>
                <a:cs typeface="Times New Roman" panose="02020603050405020304" pitchFamily="18" charset="0"/>
              </a:rPr>
              <a:t>x</a:t>
            </a:r>
            <a:r>
              <a:rPr lang="pt-BR" sz="2800" b="1" dirty="0">
                <a:latin typeface="Times New Roman" panose="02020603050405020304" pitchFamily="18" charset="0"/>
                <a:cs typeface="Times New Roman" panose="02020603050405020304" pitchFamily="18" charset="0"/>
              </a:rPr>
              <a:t> (zero) e ao mesmo tempo </a:t>
            </a:r>
            <a:r>
              <a:rPr lang="pt-BR" sz="2800" b="1" dirty="0" err="1">
                <a:latin typeface="Times New Roman" panose="02020603050405020304" pitchFamily="18" charset="0"/>
                <a:cs typeface="Times New Roman" panose="02020603050405020304" pitchFamily="18" charset="0"/>
              </a:rPr>
              <a:t>y</a:t>
            </a:r>
            <a:r>
              <a:rPr lang="pt-BR" sz="2800" b="1" dirty="0">
                <a:latin typeface="Times New Roman" panose="02020603050405020304" pitchFamily="18" charset="0"/>
                <a:cs typeface="Times New Roman" panose="02020603050405020304" pitchFamily="18" charset="0"/>
              </a:rPr>
              <a:t> (1)</a:t>
            </a:r>
          </a:p>
        </p:txBody>
      </p:sp>
      <p:sp>
        <p:nvSpPr>
          <p:cNvPr id="3" name="Espaço Reservado para Conteúdo 2">
            <a:extLst>
              <a:ext uri="{FF2B5EF4-FFF2-40B4-BE49-F238E27FC236}">
                <a16:creationId xmlns:a16="http://schemas.microsoft.com/office/drawing/2014/main" id="{50C3BBE3-9338-E047-AA12-8B632DDD9152}"/>
              </a:ext>
            </a:extLst>
          </p:cNvPr>
          <p:cNvSpPr>
            <a:spLocks noGrp="1"/>
          </p:cNvSpPr>
          <p:nvPr>
            <p:ph idx="1"/>
          </p:nvPr>
        </p:nvSpPr>
        <p:spPr/>
        <p:txBody>
          <a:bodyPr>
            <a:normAutofit lnSpcReduction="10000"/>
          </a:bodyPr>
          <a:lstStyle/>
          <a:p>
            <a:pPr marL="514350" indent="-285750" algn="just">
              <a:lnSpc>
                <a:spcPct val="150000"/>
              </a:lnSpc>
              <a:spcAft>
                <a:spcPts val="210"/>
              </a:spcAft>
            </a:pPr>
            <a:r>
              <a:rPr lang="pt-BR" sz="1800" b="1" dirty="0">
                <a:solidFill>
                  <a:srgbClr val="C00000"/>
                </a:solidFill>
                <a:effectLst/>
                <a:latin typeface="Calibri" panose="020F0502020204030204" pitchFamily="34" charset="0"/>
                <a:ea typeface="Calibri" panose="020F0502020204030204" pitchFamily="34" charset="0"/>
              </a:rPr>
              <a:t>Um computador digital, todavia, não daria conta dessa ambiguidade.</a:t>
            </a:r>
            <a:r>
              <a:rPr lang="pt-BR" sz="1800" dirty="0">
                <a:solidFill>
                  <a:srgbClr val="C00000"/>
                </a:solidFill>
                <a:effectLst/>
                <a:latin typeface="Calibri" panose="020F0502020204030204" pitchFamily="34" charset="0"/>
                <a:ea typeface="Calibri" panose="020F0502020204030204" pitchFamily="34" charset="0"/>
              </a:rPr>
              <a:t> </a:t>
            </a:r>
          </a:p>
          <a:p>
            <a:pPr marL="514350" indent="-285750" algn="just">
              <a:lnSpc>
                <a:spcPct val="150000"/>
              </a:lnSpc>
              <a:spcAft>
                <a:spcPts val="210"/>
              </a:spcAft>
            </a:pPr>
            <a:r>
              <a:rPr lang="pt-BR" sz="1800" b="1" dirty="0">
                <a:solidFill>
                  <a:srgbClr val="C00000"/>
                </a:solidFill>
                <a:effectLst/>
                <a:latin typeface="Calibri" panose="020F0502020204030204" pitchFamily="34" charset="0"/>
                <a:ea typeface="Calibri" panose="020F0502020204030204" pitchFamily="34" charset="0"/>
              </a:rPr>
              <a:t>Ele cessaria de operar o seu programa porque a sua lógica digital não conseguiria lidar com a dubiedade da situação. </a:t>
            </a:r>
          </a:p>
          <a:p>
            <a:pPr marL="514350" indent="-285750" algn="just">
              <a:lnSpc>
                <a:spcPct val="150000"/>
              </a:lnSpc>
              <a:spcAft>
                <a:spcPts val="210"/>
              </a:spcAft>
            </a:pPr>
            <a:r>
              <a:rPr lang="pt-BR" sz="1800" b="1" dirty="0">
                <a:solidFill>
                  <a:srgbClr val="C00000"/>
                </a:solidFill>
                <a:effectLst/>
                <a:latin typeface="Calibri" panose="020F0502020204030204" pitchFamily="34" charset="0"/>
                <a:ea typeface="Calibri" panose="020F0502020204030204" pitchFamily="34" charset="0"/>
              </a:rPr>
              <a:t>Para um computador digital que funciona à base de </a:t>
            </a:r>
            <a:r>
              <a:rPr lang="pt-BR" sz="1800" b="1" dirty="0" err="1">
                <a:solidFill>
                  <a:srgbClr val="C00000"/>
                </a:solidFill>
                <a:effectLst/>
                <a:latin typeface="Calibri" panose="020F0502020204030204" pitchFamily="34" charset="0"/>
                <a:ea typeface="Calibri" panose="020F0502020204030204" pitchFamily="34" charset="0"/>
              </a:rPr>
              <a:t>S-info</a:t>
            </a:r>
            <a:r>
              <a:rPr lang="pt-BR" sz="1800" b="1" dirty="0">
                <a:solidFill>
                  <a:srgbClr val="C00000"/>
                </a:solidFill>
                <a:effectLst/>
                <a:latin typeface="Calibri" panose="020F0502020204030204" pitchFamily="34" charset="0"/>
                <a:ea typeface="Calibri" panose="020F0502020204030204" pitchFamily="34" charset="0"/>
              </a:rPr>
              <a:t>, a perna ou permanecia ligada ao corpo do paciente (0), ou tinha sido amputada de vez (1). Não existiria estado intermediário. </a:t>
            </a:r>
          </a:p>
          <a:p>
            <a:pPr marL="514350" indent="-285750" algn="just">
              <a:lnSpc>
                <a:spcPct val="150000"/>
              </a:lnSpc>
              <a:spcAft>
                <a:spcPts val="210"/>
              </a:spcAft>
            </a:pPr>
            <a:r>
              <a:rPr lang="pt-BR" sz="1800" b="1" dirty="0">
                <a:solidFill>
                  <a:srgbClr val="C00000"/>
                </a:solidFill>
                <a:latin typeface="Calibri" panose="020F0502020204030204" pitchFamily="34" charset="0"/>
                <a:ea typeface="Calibri" panose="020F0502020204030204" pitchFamily="34" charset="0"/>
              </a:rPr>
              <a:t>A</a:t>
            </a:r>
            <a:r>
              <a:rPr lang="pt-BR" sz="1800" b="1" dirty="0">
                <a:solidFill>
                  <a:srgbClr val="C00000"/>
                </a:solidFill>
                <a:effectLst/>
                <a:latin typeface="Calibri" panose="020F0502020204030204" pitchFamily="34" charset="0"/>
                <a:ea typeface="Calibri" panose="020F0502020204030204" pitchFamily="34" charset="0"/>
              </a:rPr>
              <a:t>o contrário, para o cérebro humano, funcionando na base da </a:t>
            </a:r>
            <a:r>
              <a:rPr lang="pt-BR" sz="1800" b="1" dirty="0" err="1">
                <a:solidFill>
                  <a:srgbClr val="C00000"/>
                </a:solidFill>
                <a:effectLst/>
                <a:latin typeface="Calibri" panose="020F0502020204030204" pitchFamily="34" charset="0"/>
                <a:ea typeface="Calibri" panose="020F0502020204030204" pitchFamily="34" charset="0"/>
              </a:rPr>
              <a:t>G-info</a:t>
            </a:r>
            <a:r>
              <a:rPr lang="pt-BR" sz="1800" b="1" dirty="0">
                <a:solidFill>
                  <a:srgbClr val="C00000"/>
                </a:solidFill>
                <a:effectLst/>
                <a:latin typeface="Calibri" panose="020F0502020204030204" pitchFamily="34" charset="0"/>
                <a:ea typeface="Calibri" panose="020F0502020204030204" pitchFamily="34" charset="0"/>
              </a:rPr>
              <a:t>, ambos os estados podem coexistir a ponto de o paciente se queixar de uma coceira na perna inexistente.</a:t>
            </a:r>
            <a:endParaRPr lang="pt-BR" sz="1800" dirty="0">
              <a:solidFill>
                <a:srgbClr val="000000"/>
              </a:solidFill>
              <a:effectLst/>
              <a:latin typeface="Calibri" panose="020F0502020204030204" pitchFamily="34" charset="0"/>
              <a:ea typeface="Calibri" panose="020F0502020204030204" pitchFamily="34" charset="0"/>
            </a:endParaRPr>
          </a:p>
          <a:p>
            <a:pPr marL="44958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memória afetiva e memória factual</a:t>
            </a:r>
            <a:endParaRPr lang="pt-BR" sz="1800" dirty="0">
              <a:solidFill>
                <a:srgbClr val="000000"/>
              </a:solidFill>
              <a:effectLst/>
              <a:latin typeface="Calibri" panose="020F0502020204030204" pitchFamily="34" charset="0"/>
              <a:ea typeface="Calibri" panose="020F0502020204030204" pitchFamily="34" charset="0"/>
            </a:endParaRPr>
          </a:p>
          <a:p>
            <a:pPr marL="44958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como na histérica, a anatomia é uma ficção!</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D917929-1F40-7B44-AA8E-D9692E303622}"/>
              </a:ext>
            </a:extLst>
          </p:cNvPr>
          <p:cNvSpPr>
            <a:spLocks noGrp="1"/>
          </p:cNvSpPr>
          <p:nvPr>
            <p:ph type="sldNum" sz="quarter" idx="12"/>
          </p:nvPr>
        </p:nvSpPr>
        <p:spPr/>
        <p:txBody>
          <a:bodyPr/>
          <a:lstStyle/>
          <a:p>
            <a:fld id="{5EFC517F-599F-A147-AEF0-A48492F2B519}" type="slidenum">
              <a:rPr lang="pt-BR" smtClean="0"/>
              <a:t>63</a:t>
            </a:fld>
            <a:endParaRPr lang="pt-BR"/>
          </a:p>
        </p:txBody>
      </p:sp>
    </p:spTree>
    <p:extLst>
      <p:ext uri="{BB962C8B-B14F-4D97-AF65-F5344CB8AC3E}">
        <p14:creationId xmlns:p14="http://schemas.microsoft.com/office/powerpoint/2010/main" val="342134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CF8E0-26AC-444C-B5F8-31E447B1EC5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2C6E9CF-312B-A140-A815-58AE70976ECA}"/>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9457D179-6F48-714C-BF23-6E21BEC32D8B}"/>
              </a:ext>
            </a:extLst>
          </p:cNvPr>
          <p:cNvSpPr>
            <a:spLocks noGrp="1"/>
          </p:cNvSpPr>
          <p:nvPr>
            <p:ph type="sldNum" sz="quarter" idx="12"/>
          </p:nvPr>
        </p:nvSpPr>
        <p:spPr/>
        <p:txBody>
          <a:bodyPr/>
          <a:lstStyle/>
          <a:p>
            <a:fld id="{5EFC517F-599F-A147-AEF0-A48492F2B519}" type="slidenum">
              <a:rPr lang="pt-BR" smtClean="0"/>
              <a:t>64</a:t>
            </a:fld>
            <a:endParaRPr lang="pt-BR"/>
          </a:p>
        </p:txBody>
      </p:sp>
    </p:spTree>
    <p:extLst>
      <p:ext uri="{BB962C8B-B14F-4D97-AF65-F5344CB8AC3E}">
        <p14:creationId xmlns:p14="http://schemas.microsoft.com/office/powerpoint/2010/main" val="2527037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4675D-6E0D-9046-ADB7-24FD5E82141C}"/>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Um modelo para explicar a dor no membro fantasma</a:t>
            </a:r>
          </a:p>
        </p:txBody>
      </p:sp>
      <p:sp>
        <p:nvSpPr>
          <p:cNvPr id="3" name="Espaço Reservado para Conteúdo 2">
            <a:extLst>
              <a:ext uri="{FF2B5EF4-FFF2-40B4-BE49-F238E27FC236}">
                <a16:creationId xmlns:a16="http://schemas.microsoft.com/office/drawing/2014/main" id="{5ADB0A14-5ECA-FC42-9041-F912124D5360}"/>
              </a:ext>
            </a:extLst>
          </p:cNvPr>
          <p:cNvSpPr>
            <a:spLocks noGrp="1"/>
          </p:cNvSpPr>
          <p:nvPr>
            <p:ph idx="1"/>
          </p:nvPr>
        </p:nvSpPr>
        <p:spPr/>
        <p:txBody>
          <a:bodyPr/>
          <a:lstStyle/>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Os modelos clássicos de operação do sistema nervoso, como o proposto por David Hubel e Torsten Wiesel nos anos 1960, não explicam de maneira alguma o fenômeno da sensação do membro fantasma, basicamente porque eles se valem apenas de </a:t>
            </a:r>
            <a:r>
              <a:rPr lang="pt-BR" sz="1800" dirty="0" err="1">
                <a:solidFill>
                  <a:srgbClr val="000000"/>
                </a:solidFill>
                <a:effectLst/>
                <a:latin typeface="Calibri" panose="020F0502020204030204" pitchFamily="34" charset="0"/>
                <a:ea typeface="Calibri" panose="020F0502020204030204" pitchFamily="34" charset="0"/>
              </a:rPr>
              <a:t>S-info</a:t>
            </a:r>
            <a:r>
              <a:rPr lang="pt-BR" sz="1800" dirty="0">
                <a:solidFill>
                  <a:srgbClr val="000000"/>
                </a:solidFill>
                <a:effectLst/>
                <a:latin typeface="Calibri" panose="020F0502020204030204" pitchFamily="34" charset="0"/>
                <a:ea typeface="Calibri" panose="020F0502020204030204" pitchFamily="34" charset="0"/>
              </a:rPr>
              <a:t> para descrever as funções cerebrais. </a:t>
            </a: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Ronald e eu acreditamos que o fenômeno da sensação do membro fantasma pode ser reinterpretado de acordo com uma analogia com o primeiro teorema da incompletude de Kurt Gödel. </a:t>
            </a:r>
          </a:p>
          <a:p>
            <a:pPr marL="342900" lvl="0" indent="-342900" algn="just">
              <a:lnSpc>
                <a:spcPct val="150000"/>
              </a:lnSpc>
              <a:spcAft>
                <a:spcPts val="210"/>
              </a:spcAft>
              <a:buSzPts val="1000"/>
              <a:buFont typeface="Symbol" pitchFamily="2" charset="2"/>
              <a:buChar char=""/>
              <a:tabLst>
                <a:tab pos="457200" algn="l"/>
              </a:tabLst>
            </a:pPr>
            <a:r>
              <a:rPr lang="pt-BR" sz="1800" dirty="0">
                <a:solidFill>
                  <a:srgbClr val="C00000"/>
                </a:solidFill>
                <a:effectLst/>
                <a:latin typeface="Calibri" panose="020F0502020204030204" pitchFamily="34" charset="0"/>
                <a:ea typeface="Calibri" panose="020F0502020204030204" pitchFamily="34" charset="0"/>
              </a:rPr>
              <a:t>Essa foi a principal razão que nos levou a usar o nome de Gödel para batizar a definição para o tipo de informação a ser embutida fisicamente no tecido nervoso; </a:t>
            </a:r>
            <a:r>
              <a:rPr lang="pt-BR" sz="1800" b="1" dirty="0">
                <a:solidFill>
                  <a:srgbClr val="C00000"/>
                </a:solidFill>
                <a:effectLst/>
                <a:latin typeface="Calibri" panose="020F0502020204030204" pitchFamily="34" charset="0"/>
                <a:ea typeface="Calibri" panose="020F0502020204030204" pitchFamily="34" charset="0"/>
              </a:rPr>
              <a:t>porque é o tipo de informação capaz de explicar coisas como a intuição matemática, um atributo humano único que, de acordo com Gödel, é fundamental – acima do formalismo sintático – para decidir enigmas matemáticos</a:t>
            </a:r>
            <a:r>
              <a:rPr lang="pt-BR" sz="1800" dirty="0">
                <a:solidFill>
                  <a:srgbClr val="C00000"/>
                </a:solidFill>
                <a:effectLst/>
                <a:latin typeface="Calibri" panose="020F0502020204030204" pitchFamily="34" charset="0"/>
                <a:ea typeface="Calibri" panose="020F0502020204030204" pitchFamily="34" charset="0"/>
              </a:rPr>
              <a:t>.</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D5EBE1D-92AD-9041-9F96-8CCD9E1CA90E}"/>
              </a:ext>
            </a:extLst>
          </p:cNvPr>
          <p:cNvSpPr>
            <a:spLocks noGrp="1"/>
          </p:cNvSpPr>
          <p:nvPr>
            <p:ph type="sldNum" sz="quarter" idx="12"/>
          </p:nvPr>
        </p:nvSpPr>
        <p:spPr/>
        <p:txBody>
          <a:bodyPr/>
          <a:lstStyle/>
          <a:p>
            <a:fld id="{5EFC517F-599F-A147-AEF0-A48492F2B519}" type="slidenum">
              <a:rPr lang="pt-BR" smtClean="0"/>
              <a:t>65</a:t>
            </a:fld>
            <a:endParaRPr lang="pt-BR"/>
          </a:p>
        </p:txBody>
      </p:sp>
    </p:spTree>
    <p:extLst>
      <p:ext uri="{BB962C8B-B14F-4D97-AF65-F5344CB8AC3E}">
        <p14:creationId xmlns:p14="http://schemas.microsoft.com/office/powerpoint/2010/main" val="4248417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F43EA-C087-D44D-88E7-597D93C3532B}"/>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que diz o Primeiro Teorema da Incompletude de Gödel? </a:t>
            </a:r>
          </a:p>
        </p:txBody>
      </p:sp>
      <p:sp>
        <p:nvSpPr>
          <p:cNvPr id="3" name="Espaço Reservado para Conteúdo 2">
            <a:extLst>
              <a:ext uri="{FF2B5EF4-FFF2-40B4-BE49-F238E27FC236}">
                <a16:creationId xmlns:a16="http://schemas.microsoft.com/office/drawing/2014/main" id="{C6C6D688-2952-EC45-9260-8C72DAAE2BEE}"/>
              </a:ext>
            </a:extLst>
          </p:cNvPr>
          <p:cNvSpPr>
            <a:spLocks noGrp="1"/>
          </p:cNvSpPr>
          <p:nvPr>
            <p:ph idx="1"/>
          </p:nvPr>
        </p:nvSpPr>
        <p:spPr/>
        <p:txBody>
          <a:bodyPr>
            <a:normAutofit fontScale="70000" lnSpcReduction="20000"/>
          </a:bodyPr>
          <a:lstStyle/>
          <a:p>
            <a:pPr algn="just">
              <a:lnSpc>
                <a:spcPct val="170000"/>
              </a:lnSpc>
            </a:pPr>
            <a:r>
              <a:rPr lang="pt-BR" b="0" i="0" u="none" strike="noStrike" dirty="0">
                <a:solidFill>
                  <a:srgbClr val="404040"/>
                </a:solidFill>
                <a:effectLst/>
                <a:latin typeface="Inter"/>
              </a:rPr>
              <a:t>O </a:t>
            </a:r>
            <a:r>
              <a:rPr lang="pt-BR" b="1" i="0" u="none" strike="noStrike" dirty="0">
                <a:solidFill>
                  <a:srgbClr val="404040"/>
                </a:solidFill>
                <a:effectLst/>
                <a:latin typeface="Inter"/>
              </a:rPr>
              <a:t>Primeiro Teorema da Incompletude de Gödel</a:t>
            </a:r>
            <a:r>
              <a:rPr lang="pt-BR" b="0" i="0" u="none" strike="noStrike" dirty="0">
                <a:solidFill>
                  <a:srgbClr val="404040"/>
                </a:solidFill>
                <a:effectLst/>
                <a:latin typeface="Inter"/>
              </a:rPr>
              <a:t> é um resultado fundamental da lógica matemática, descoberto por Kurt Gödel em 1931. Em termos simples, ele diz o seguinte:</a:t>
            </a:r>
          </a:p>
          <a:p>
            <a:pPr lvl="1" algn="just">
              <a:lnSpc>
                <a:spcPct val="170000"/>
              </a:lnSpc>
            </a:pPr>
            <a:r>
              <a:rPr lang="pt-BR" b="1" dirty="0">
                <a:effectLst/>
              </a:rPr>
              <a:t>"Em qualquer sistema matemático suficientemente complexo (que inclua a aritmética básica), sempre haverá afirmações verdadeiras que não podem ser provadas dentro desse sistema."</a:t>
            </a:r>
            <a:endParaRPr lang="pt-BR" dirty="0">
              <a:effectLst/>
            </a:endParaRPr>
          </a:p>
          <a:p>
            <a:pPr algn="just">
              <a:lnSpc>
                <a:spcPct val="170000"/>
              </a:lnSpc>
            </a:pPr>
            <a:r>
              <a:rPr lang="pt-BR" b="0" i="0" u="none" strike="noStrike" dirty="0">
                <a:solidFill>
                  <a:srgbClr val="404040"/>
                </a:solidFill>
                <a:effectLst/>
                <a:latin typeface="Inter"/>
              </a:rPr>
              <a:t>Imagine que você tem um conjunto de regras (um sistema matemático) para resolver problemas e provar coisas. Gödel mostrou que, se esse sistema for poderoso o suficiente para lidar com operações básicas como soma e multiplicação, </a:t>
            </a:r>
            <a:r>
              <a:rPr lang="pt-BR" b="1" i="0" u="none" strike="noStrike" dirty="0">
                <a:solidFill>
                  <a:srgbClr val="404040"/>
                </a:solidFill>
                <a:effectLst/>
                <a:latin typeface="Inter"/>
              </a:rPr>
              <a:t>não importa o quanto você o aprimore, sempre haverá verdades que ele não conseguirá provar</a:t>
            </a:r>
            <a:r>
              <a:rPr lang="pt-BR" b="0" i="0" u="none" strike="noStrike" dirty="0">
                <a:solidFill>
                  <a:srgbClr val="404040"/>
                </a:solidFill>
                <a:effectLst/>
                <a:latin typeface="Inter"/>
              </a:rPr>
              <a:t>. É como se o sistema tivesse "buracos" que não podem ser preenchidos.</a:t>
            </a:r>
          </a:p>
          <a:p>
            <a:endParaRPr lang="pt-BR" dirty="0"/>
          </a:p>
        </p:txBody>
      </p:sp>
      <p:sp>
        <p:nvSpPr>
          <p:cNvPr id="4" name="Espaço Reservado para Número de Slide 3">
            <a:extLst>
              <a:ext uri="{FF2B5EF4-FFF2-40B4-BE49-F238E27FC236}">
                <a16:creationId xmlns:a16="http://schemas.microsoft.com/office/drawing/2014/main" id="{600AAFD0-1516-E04F-B043-B19A7E48F34A}"/>
              </a:ext>
            </a:extLst>
          </p:cNvPr>
          <p:cNvSpPr>
            <a:spLocks noGrp="1"/>
          </p:cNvSpPr>
          <p:nvPr>
            <p:ph type="sldNum" sz="quarter" idx="12"/>
          </p:nvPr>
        </p:nvSpPr>
        <p:spPr/>
        <p:txBody>
          <a:bodyPr/>
          <a:lstStyle/>
          <a:p>
            <a:fld id="{5EFC517F-599F-A147-AEF0-A48492F2B519}" type="slidenum">
              <a:rPr lang="pt-BR" smtClean="0"/>
              <a:t>66</a:t>
            </a:fld>
            <a:endParaRPr lang="pt-BR"/>
          </a:p>
        </p:txBody>
      </p:sp>
    </p:spTree>
    <p:extLst>
      <p:ext uri="{BB962C8B-B14F-4D97-AF65-F5344CB8AC3E}">
        <p14:creationId xmlns:p14="http://schemas.microsoft.com/office/powerpoint/2010/main" val="2813532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3547-170B-EE4F-83C5-4485B342AB0A}"/>
              </a:ext>
            </a:extLst>
          </p:cNvPr>
          <p:cNvSpPr>
            <a:spLocks noGrp="1"/>
          </p:cNvSpPr>
          <p:nvPr>
            <p:ph type="title"/>
          </p:nvPr>
        </p:nvSpPr>
        <p:spPr/>
        <p:txBody>
          <a:bodyPr>
            <a:normAutofit/>
          </a:bodyPr>
          <a:lstStyle/>
          <a:p>
            <a:pPr algn="ctr"/>
            <a:r>
              <a:rPr lang="pt-BR" sz="3200" b="1" i="0" u="none" strike="noStrike" dirty="0">
                <a:solidFill>
                  <a:srgbClr val="404040"/>
                </a:solidFill>
                <a:effectLst/>
                <a:latin typeface="Inter"/>
              </a:rPr>
              <a:t>Por que isso é importante?</a:t>
            </a:r>
            <a:endParaRPr lang="pt-BR" sz="3200" dirty="0"/>
          </a:p>
        </p:txBody>
      </p:sp>
      <p:sp>
        <p:nvSpPr>
          <p:cNvPr id="3" name="Espaço Reservado para Conteúdo 2">
            <a:extLst>
              <a:ext uri="{FF2B5EF4-FFF2-40B4-BE49-F238E27FC236}">
                <a16:creationId xmlns:a16="http://schemas.microsoft.com/office/drawing/2014/main" id="{5D8A3B0C-CD0A-364A-A877-AF2CB53615B7}"/>
              </a:ext>
            </a:extLst>
          </p:cNvPr>
          <p:cNvSpPr>
            <a:spLocks noGrp="1"/>
          </p:cNvSpPr>
          <p:nvPr>
            <p:ph idx="1"/>
          </p:nvPr>
        </p:nvSpPr>
        <p:spPr/>
        <p:txBody>
          <a:bodyPr>
            <a:normAutofit fontScale="77500" lnSpcReduction="20000"/>
          </a:bodyPr>
          <a:lstStyle/>
          <a:p>
            <a:pPr algn="just">
              <a:lnSpc>
                <a:spcPct val="160000"/>
              </a:lnSpc>
              <a:buFont typeface="+mj-lt"/>
              <a:buAutoNum type="arabicPeriod"/>
            </a:pPr>
            <a:r>
              <a:rPr lang="pt-BR" b="1" i="0" u="none" strike="noStrike" dirty="0">
                <a:solidFill>
                  <a:srgbClr val="404040"/>
                </a:solidFill>
                <a:effectLst/>
                <a:latin typeface="Inter"/>
              </a:rPr>
              <a:t>Limites da matemática</a:t>
            </a:r>
            <a:r>
              <a:rPr lang="pt-BR" b="0" i="0" u="none" strike="noStrike" dirty="0">
                <a:solidFill>
                  <a:srgbClr val="404040"/>
                </a:solidFill>
                <a:effectLst/>
                <a:latin typeface="Inter"/>
              </a:rPr>
              <a:t>: Gödel mostrou que a matemática não pode ser completamente "fechada" ou autossuficiente. Sempre haverá questões que escapam à nossa capacidade de provar, mesmo que sejam verdadeiras.</a:t>
            </a:r>
          </a:p>
          <a:p>
            <a:pPr algn="just">
              <a:lnSpc>
                <a:spcPct val="160000"/>
              </a:lnSpc>
              <a:buFont typeface="+mj-lt"/>
              <a:buAutoNum type="arabicPeriod"/>
            </a:pPr>
            <a:r>
              <a:rPr lang="pt-BR" b="1" i="0" u="none" strike="noStrike" dirty="0">
                <a:solidFill>
                  <a:srgbClr val="404040"/>
                </a:solidFill>
                <a:effectLst/>
                <a:latin typeface="Inter"/>
              </a:rPr>
              <a:t>Verdades além da prova</a:t>
            </a:r>
            <a:r>
              <a:rPr lang="pt-BR" b="0" i="0" u="none" strike="noStrike" dirty="0">
                <a:solidFill>
                  <a:srgbClr val="404040"/>
                </a:solidFill>
                <a:effectLst/>
                <a:latin typeface="Inter"/>
              </a:rPr>
              <a:t>: Existem afirmações que são verdadeiras, mas que não podem ser demonstradas usando as regras do sistema. Isso significa que a verdade nem sempre depende da nossa capacidade de prová-la.</a:t>
            </a:r>
          </a:p>
          <a:p>
            <a:pPr algn="just">
              <a:lnSpc>
                <a:spcPct val="160000"/>
              </a:lnSpc>
              <a:buFont typeface="+mj-lt"/>
              <a:buAutoNum type="arabicPeriod"/>
            </a:pPr>
            <a:r>
              <a:rPr lang="pt-BR" b="1" i="0" u="none" strike="noStrike" dirty="0">
                <a:solidFill>
                  <a:srgbClr val="404040"/>
                </a:solidFill>
                <a:effectLst/>
                <a:latin typeface="Inter"/>
              </a:rPr>
              <a:t>Impacto na filosofia e ciência</a:t>
            </a:r>
            <a:r>
              <a:rPr lang="pt-BR" b="0" i="0" u="none" strike="noStrike" dirty="0">
                <a:solidFill>
                  <a:srgbClr val="404040"/>
                </a:solidFill>
                <a:effectLst/>
                <a:latin typeface="Inter"/>
              </a:rPr>
              <a:t>: O teorema tem implicações profundas não só na matemática, mas também na computação, filosofia e até na inteligência</a:t>
            </a:r>
          </a:p>
          <a:p>
            <a:endParaRPr lang="pt-BR" dirty="0"/>
          </a:p>
        </p:txBody>
      </p:sp>
      <p:sp>
        <p:nvSpPr>
          <p:cNvPr id="4" name="Espaço Reservado para Número de Slide 3">
            <a:extLst>
              <a:ext uri="{FF2B5EF4-FFF2-40B4-BE49-F238E27FC236}">
                <a16:creationId xmlns:a16="http://schemas.microsoft.com/office/drawing/2014/main" id="{41EC2C2D-0AEA-F746-A61F-F3C47D9245BC}"/>
              </a:ext>
            </a:extLst>
          </p:cNvPr>
          <p:cNvSpPr>
            <a:spLocks noGrp="1"/>
          </p:cNvSpPr>
          <p:nvPr>
            <p:ph type="sldNum" sz="quarter" idx="12"/>
          </p:nvPr>
        </p:nvSpPr>
        <p:spPr/>
        <p:txBody>
          <a:bodyPr/>
          <a:lstStyle/>
          <a:p>
            <a:fld id="{5EFC517F-599F-A147-AEF0-A48492F2B519}" type="slidenum">
              <a:rPr lang="pt-BR" smtClean="0"/>
              <a:t>67</a:t>
            </a:fld>
            <a:endParaRPr lang="pt-BR"/>
          </a:p>
        </p:txBody>
      </p:sp>
    </p:spTree>
    <p:extLst>
      <p:ext uri="{BB962C8B-B14F-4D97-AF65-F5344CB8AC3E}">
        <p14:creationId xmlns:p14="http://schemas.microsoft.com/office/powerpoint/2010/main" val="2845252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47AA2-47EC-7744-B9ED-0D5FD4979DBE}"/>
              </a:ext>
            </a:extLst>
          </p:cNvPr>
          <p:cNvSpPr>
            <a:spLocks noGrp="1"/>
          </p:cNvSpPr>
          <p:nvPr>
            <p:ph type="title"/>
          </p:nvPr>
        </p:nvSpPr>
        <p:spPr/>
        <p:txBody>
          <a:bodyPr>
            <a:noAutofit/>
          </a:bodyPr>
          <a:lstStyle/>
          <a:p>
            <a:pPr algn="ctr"/>
            <a:r>
              <a:rPr lang="pt-BR" sz="3200" dirty="0"/>
              <a:t>A dor no membro amputado não poderia ser explicada por um sistema matemático, por mais complexo que seja, </a:t>
            </a:r>
            <a:br>
              <a:rPr lang="pt-BR" sz="3200" dirty="0"/>
            </a:br>
            <a:r>
              <a:rPr lang="pt-BR" sz="3200" dirty="0"/>
              <a:t>como o da computação</a:t>
            </a:r>
          </a:p>
        </p:txBody>
      </p:sp>
      <p:sp>
        <p:nvSpPr>
          <p:cNvPr id="3" name="Espaço Reservado para Conteúdo 2">
            <a:extLst>
              <a:ext uri="{FF2B5EF4-FFF2-40B4-BE49-F238E27FC236}">
                <a16:creationId xmlns:a16="http://schemas.microsoft.com/office/drawing/2014/main" id="{983BA95B-87FC-4A4E-B767-420672E4D874}"/>
              </a:ext>
            </a:extLst>
          </p:cNvPr>
          <p:cNvSpPr>
            <a:spLocks noGrp="1"/>
          </p:cNvSpPr>
          <p:nvPr>
            <p:ph idx="1"/>
          </p:nvPr>
        </p:nvSpPr>
        <p:spPr/>
        <p:txBody>
          <a:bodyPr>
            <a:normAutofit fontScale="77500" lnSpcReduction="20000"/>
          </a:bodyPr>
          <a:lstStyle/>
          <a:p>
            <a:pPr marL="342900" lvl="0" indent="-342900" algn="just">
              <a:lnSpc>
                <a:spcPct val="150000"/>
              </a:lnSpc>
              <a:buSzPts val="1000"/>
              <a:buFont typeface="Symbol" pitchFamily="2" charset="2"/>
              <a:buChar char=""/>
              <a:tabLst>
                <a:tab pos="457200" algn="l"/>
              </a:tabLst>
            </a:pPr>
            <a:r>
              <a:rPr lang="pt-BR" sz="2800" dirty="0">
                <a:solidFill>
                  <a:srgbClr val="000000"/>
                </a:solidFill>
                <a:effectLst/>
                <a:latin typeface="Calibri" panose="020F0502020204030204" pitchFamily="34" charset="0"/>
                <a:ea typeface="Calibri" panose="020F0502020204030204" pitchFamily="34" charset="0"/>
              </a:rPr>
              <a:t>Ronald e eu acreditamos que o fenômeno da sensação do membro fantasma pode ser reinterpretado de acordo com uma analogia com o primeiro teorema da incompletude de Kurt Gödel. </a:t>
            </a:r>
          </a:p>
          <a:p>
            <a:pPr marL="342900" lvl="0" indent="-342900" algn="just">
              <a:lnSpc>
                <a:spcPct val="150000"/>
              </a:lnSpc>
              <a:buSzPts val="1000"/>
              <a:buFont typeface="Symbol" pitchFamily="2" charset="2"/>
              <a:buChar char=""/>
              <a:tabLst>
                <a:tab pos="457200" algn="l"/>
              </a:tabLst>
            </a:pPr>
            <a:endParaRPr lang="pt-BR" sz="2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2800" dirty="0">
                <a:solidFill>
                  <a:srgbClr val="C00000"/>
                </a:solidFill>
                <a:effectLst/>
                <a:latin typeface="Calibri" panose="020F0502020204030204" pitchFamily="34" charset="0"/>
                <a:ea typeface="Calibri" panose="020F0502020204030204" pitchFamily="34" charset="0"/>
              </a:rPr>
              <a:t>Essa foi a principal razão que nos levou a usar o nome de Gödel para batizar a definição para o tipo de informação a ser embutida fisicamente no tecido nervoso; </a:t>
            </a:r>
            <a:r>
              <a:rPr lang="pt-BR" sz="2800" b="1" dirty="0">
                <a:solidFill>
                  <a:srgbClr val="C00000"/>
                </a:solidFill>
                <a:effectLst/>
                <a:latin typeface="Calibri" panose="020F0502020204030204" pitchFamily="34" charset="0"/>
                <a:ea typeface="Calibri" panose="020F0502020204030204" pitchFamily="34" charset="0"/>
              </a:rPr>
              <a:t>porque é o tipo de informação capaz de explicar coisas como a intuição matemática, um atributo humano único que, de acordo com Gödel, é fundamental – acima do formalismo sintático – para decidir enigmas matemáticos</a:t>
            </a:r>
            <a:r>
              <a:rPr lang="pt-BR" sz="2800" dirty="0">
                <a:solidFill>
                  <a:srgbClr val="C00000"/>
                </a:solidFill>
                <a:effectLst/>
                <a:latin typeface="Calibri" panose="020F0502020204030204" pitchFamily="34" charset="0"/>
                <a:ea typeface="Calibri" panose="020F0502020204030204" pitchFamily="34" charset="0"/>
              </a:rPr>
              <a:t>.</a:t>
            </a:r>
            <a:endParaRPr lang="pt-BR" sz="2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320E82D-2027-ED40-8236-D3DA3E13D103}"/>
              </a:ext>
            </a:extLst>
          </p:cNvPr>
          <p:cNvSpPr>
            <a:spLocks noGrp="1"/>
          </p:cNvSpPr>
          <p:nvPr>
            <p:ph type="sldNum" sz="quarter" idx="12"/>
          </p:nvPr>
        </p:nvSpPr>
        <p:spPr/>
        <p:txBody>
          <a:bodyPr/>
          <a:lstStyle/>
          <a:p>
            <a:fld id="{5EFC517F-599F-A147-AEF0-A48492F2B519}" type="slidenum">
              <a:rPr lang="pt-BR" smtClean="0"/>
              <a:t>68</a:t>
            </a:fld>
            <a:endParaRPr lang="pt-BR"/>
          </a:p>
        </p:txBody>
      </p:sp>
    </p:spTree>
    <p:extLst>
      <p:ext uri="{BB962C8B-B14F-4D97-AF65-F5344CB8AC3E}">
        <p14:creationId xmlns:p14="http://schemas.microsoft.com/office/powerpoint/2010/main" val="362578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6102F-03CC-424F-B398-BCDC7C3E28C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44DEEE9-36FB-5141-91D3-DD9697526F97}"/>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0A281B00-62BC-3C43-8F3D-F0707104300C}"/>
              </a:ext>
            </a:extLst>
          </p:cNvPr>
          <p:cNvSpPr>
            <a:spLocks noGrp="1"/>
          </p:cNvSpPr>
          <p:nvPr>
            <p:ph type="sldNum" sz="quarter" idx="12"/>
          </p:nvPr>
        </p:nvSpPr>
        <p:spPr/>
        <p:txBody>
          <a:bodyPr/>
          <a:lstStyle/>
          <a:p>
            <a:fld id="{5EFC517F-599F-A147-AEF0-A48492F2B519}" type="slidenum">
              <a:rPr lang="pt-BR" smtClean="0"/>
              <a:t>69</a:t>
            </a:fld>
            <a:endParaRPr lang="pt-BR"/>
          </a:p>
        </p:txBody>
      </p:sp>
    </p:spTree>
    <p:extLst>
      <p:ext uri="{BB962C8B-B14F-4D97-AF65-F5344CB8AC3E}">
        <p14:creationId xmlns:p14="http://schemas.microsoft.com/office/powerpoint/2010/main" val="181564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0E289-311C-6D48-B1FB-AA03C72E4E2C}"/>
              </a:ext>
            </a:extLst>
          </p:cNvPr>
          <p:cNvSpPr>
            <a:spLocks noGrp="1"/>
          </p:cNvSpPr>
          <p:nvPr>
            <p:ph type="title"/>
          </p:nvPr>
        </p:nvSpPr>
        <p:spPr/>
        <p:txBody>
          <a:bodyPr>
            <a:noAutofit/>
          </a:bodyPr>
          <a:lstStyle/>
          <a:p>
            <a:pPr algn="ctr"/>
            <a:r>
              <a:rPr lang="pt-BR" sz="3200" b="1" dirty="0">
                <a:solidFill>
                  <a:srgbClr val="000000"/>
                </a:solidFill>
                <a:latin typeface="Times New Roman" panose="02020603050405020304" pitchFamily="18" charset="0"/>
                <a:ea typeface="Times New Roman" panose="02020603050405020304" pitchFamily="18" charset="0"/>
              </a:rPr>
              <a:t>O</a:t>
            </a:r>
            <a:r>
              <a:rPr lang="pt-BR" sz="3200" b="1" dirty="0">
                <a:solidFill>
                  <a:srgbClr val="000000"/>
                </a:solidFill>
                <a:effectLst/>
                <a:latin typeface="Times New Roman" panose="02020603050405020304" pitchFamily="18" charset="0"/>
                <a:ea typeface="Times New Roman" panose="02020603050405020304" pitchFamily="18" charset="0"/>
              </a:rPr>
              <a:t> universo como um todo </a:t>
            </a:r>
            <a:br>
              <a:rPr lang="pt-BR" sz="3200" b="1" dirty="0">
                <a:solidFill>
                  <a:srgbClr val="000000"/>
                </a:solidFill>
                <a:effectLst/>
                <a:latin typeface="Times New Roman" panose="02020603050405020304" pitchFamily="18" charset="0"/>
                <a:ea typeface="Times New Roman" panose="02020603050405020304" pitchFamily="18" charset="0"/>
              </a:rPr>
            </a:br>
            <a:r>
              <a:rPr lang="pt-BR" sz="3200" b="1" dirty="0">
                <a:solidFill>
                  <a:srgbClr val="000000"/>
                </a:solidFill>
                <a:effectLst/>
                <a:latin typeface="Times New Roman" panose="02020603050405020304" pitchFamily="18" charset="0"/>
                <a:ea typeface="Times New Roman" panose="02020603050405020304" pitchFamily="18" charset="0"/>
              </a:rPr>
              <a:t>está caminhando em direção </a:t>
            </a:r>
            <a:br>
              <a:rPr lang="pt-BR" sz="3200" b="1" dirty="0">
                <a:solidFill>
                  <a:srgbClr val="000000"/>
                </a:solidFill>
                <a:effectLst/>
                <a:latin typeface="Times New Roman" panose="02020603050405020304" pitchFamily="18" charset="0"/>
                <a:ea typeface="Times New Roman" panose="02020603050405020304" pitchFamily="18" charset="0"/>
              </a:rPr>
            </a:br>
            <a:r>
              <a:rPr lang="pt-BR" sz="3200" b="1" dirty="0">
                <a:solidFill>
                  <a:srgbClr val="000000"/>
                </a:solidFill>
                <a:latin typeface="Times New Roman" panose="02020603050405020304" pitchFamily="18" charset="0"/>
                <a:ea typeface="Times New Roman" panose="02020603050405020304" pitchFamily="18" charset="0"/>
              </a:rPr>
              <a:t>a</a:t>
            </a:r>
            <a:r>
              <a:rPr lang="pt-BR" sz="3200" b="1" dirty="0">
                <a:solidFill>
                  <a:srgbClr val="000000"/>
                </a:solidFill>
                <a:effectLst/>
                <a:latin typeface="Times New Roman" panose="02020603050405020304" pitchFamily="18" charset="0"/>
                <a:ea typeface="Times New Roman" panose="02020603050405020304" pitchFamily="18" charset="0"/>
              </a:rPr>
              <a:t> um estado de entropia máxima</a:t>
            </a:r>
            <a:endParaRPr lang="pt-BR" sz="3200" b="1" dirty="0"/>
          </a:p>
        </p:txBody>
      </p:sp>
      <p:sp>
        <p:nvSpPr>
          <p:cNvPr id="3" name="Espaço Reservado para Conteúdo 2">
            <a:extLst>
              <a:ext uri="{FF2B5EF4-FFF2-40B4-BE49-F238E27FC236}">
                <a16:creationId xmlns:a16="http://schemas.microsoft.com/office/drawing/2014/main" id="{0B0E9E90-8352-6F4F-8CCA-D4E69E0965F6}"/>
              </a:ext>
            </a:extLst>
          </p:cNvPr>
          <p:cNvSpPr>
            <a:spLocks noGrp="1"/>
          </p:cNvSpPr>
          <p:nvPr>
            <p:ph idx="1"/>
          </p:nvPr>
        </p:nvSpPr>
        <p:spPr/>
        <p:txBody>
          <a:bodyPr>
            <a:normAutofit fontScale="55000" lnSpcReduction="20000"/>
          </a:bodyPr>
          <a:lstStyle/>
          <a:p>
            <a:pPr indent="0" algn="just">
              <a:lnSpc>
                <a:spcPct val="170000"/>
              </a:lnSpc>
              <a:spcAft>
                <a:spcPts val="210"/>
              </a:spcAft>
              <a:buNone/>
            </a:pPr>
            <a:r>
              <a:rPr lang="pt-BR" sz="3300" dirty="0">
                <a:solidFill>
                  <a:srgbClr val="000000"/>
                </a:solidFill>
                <a:effectLst/>
                <a:latin typeface="Times New Roman" panose="02020603050405020304" pitchFamily="18" charset="0"/>
                <a:ea typeface="Times New Roman" panose="02020603050405020304" pitchFamily="18" charset="0"/>
              </a:rPr>
              <a:t>No contexto cosmológico, a segunda lei da termodinâmica sugere que o </a:t>
            </a:r>
            <a:r>
              <a:rPr lang="pt-BR" sz="3300" b="1" dirty="0">
                <a:solidFill>
                  <a:srgbClr val="000000"/>
                </a:solidFill>
                <a:effectLst/>
                <a:latin typeface="Times New Roman" panose="02020603050405020304" pitchFamily="18" charset="0"/>
                <a:ea typeface="Times New Roman" panose="02020603050405020304" pitchFamily="18" charset="0"/>
              </a:rPr>
              <a:t>universo</a:t>
            </a:r>
            <a:r>
              <a:rPr lang="pt-BR" sz="3300" dirty="0">
                <a:solidFill>
                  <a:srgbClr val="000000"/>
                </a:solidFill>
                <a:effectLst/>
                <a:latin typeface="Times New Roman" panose="02020603050405020304" pitchFamily="18" charset="0"/>
                <a:ea typeface="Times New Roman" panose="02020603050405020304" pitchFamily="18" charset="0"/>
              </a:rPr>
              <a:t> como um todo está caminhando em direção a um estado de </a:t>
            </a:r>
            <a:r>
              <a:rPr lang="pt-BR" sz="3300" b="1" dirty="0">
                <a:solidFill>
                  <a:srgbClr val="000000"/>
                </a:solidFill>
                <a:effectLst/>
                <a:latin typeface="Times New Roman" panose="02020603050405020304" pitchFamily="18" charset="0"/>
                <a:ea typeface="Times New Roman" panose="02020603050405020304" pitchFamily="18" charset="0"/>
              </a:rPr>
              <a:t>entropia máxima</a:t>
            </a:r>
            <a:r>
              <a:rPr lang="pt-BR" sz="3300" dirty="0">
                <a:solidFill>
                  <a:srgbClr val="000000"/>
                </a:solidFill>
                <a:effectLst/>
                <a:latin typeface="Times New Roman" panose="02020603050405020304" pitchFamily="18" charset="0"/>
                <a:ea typeface="Times New Roman" panose="02020603050405020304" pitchFamily="18" charset="0"/>
              </a:rPr>
              <a:t>. Isso leva à ideia de que, com o tempo, toda a energia utilizável se dispersará, e o universo poderá alcançar um estado de "morte térmica", no qual não há mais gradientes de energia para sustentar processos dinâmicos.</a:t>
            </a:r>
            <a:endParaRPr lang="pt-BR" sz="3300" dirty="0">
              <a:solidFill>
                <a:srgbClr val="000000"/>
              </a:solidFill>
              <a:effectLst/>
              <a:latin typeface="Calibri" panose="020F0502020204030204" pitchFamily="34" charset="0"/>
              <a:ea typeface="Calibri" panose="020F0502020204030204" pitchFamily="34" charset="0"/>
            </a:endParaRPr>
          </a:p>
          <a:p>
            <a:pPr indent="0" algn="just">
              <a:lnSpc>
                <a:spcPct val="170000"/>
              </a:lnSpc>
              <a:spcAft>
                <a:spcPts val="210"/>
              </a:spcAft>
              <a:buNone/>
            </a:pPr>
            <a:r>
              <a:rPr lang="pt-BR" sz="2200" b="1" dirty="0">
                <a:solidFill>
                  <a:srgbClr val="000000"/>
                </a:solidFill>
                <a:effectLst/>
                <a:latin typeface="Times New Roman" panose="02020603050405020304" pitchFamily="18" charset="0"/>
                <a:ea typeface="Times New Roman" panose="02020603050405020304" pitchFamily="18" charset="0"/>
              </a:rPr>
              <a:t>Implicações Gerais:</a:t>
            </a:r>
            <a:endParaRPr lang="pt-BR" sz="2200" dirty="0">
              <a:solidFill>
                <a:srgbClr val="000000"/>
              </a:solidFill>
              <a:effectLst/>
              <a:latin typeface="Calibri" panose="020F0502020204030204" pitchFamily="34" charset="0"/>
              <a:ea typeface="Calibri" panose="020F0502020204030204" pitchFamily="34" charset="0"/>
            </a:endParaRPr>
          </a:p>
          <a:p>
            <a:pPr marL="800100" lvl="1" indent="-342900" algn="just">
              <a:lnSpc>
                <a:spcPct val="170000"/>
              </a:lnSpc>
              <a:spcAft>
                <a:spcPts val="210"/>
              </a:spcAft>
              <a:buSzPts val="1000"/>
              <a:buFont typeface="Symbol" pitchFamily="2" charset="2"/>
              <a:buChar char=""/>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rPr>
              <a:t>Irreversibilidade dos processos naturais</a:t>
            </a:r>
            <a:r>
              <a:rPr lang="pt-BR" sz="1800" dirty="0">
                <a:solidFill>
                  <a:srgbClr val="000000"/>
                </a:solidFill>
                <a:effectLst/>
                <a:latin typeface="Times New Roman" panose="02020603050405020304" pitchFamily="18" charset="0"/>
                <a:ea typeface="Times New Roman" panose="02020603050405020304" pitchFamily="18" charset="0"/>
              </a:rPr>
              <a:t>: Processos como a quebra de um copo, o derretimento de gelo ou a expansão de gases são irreversíveis, porque sempre aumentam a entropia.</a:t>
            </a:r>
            <a:endParaRPr lang="pt-BR" sz="1800" dirty="0">
              <a:solidFill>
                <a:srgbClr val="000000"/>
              </a:solidFill>
              <a:effectLst/>
              <a:latin typeface="Calibri" panose="020F0502020204030204" pitchFamily="34" charset="0"/>
              <a:ea typeface="Calibri" panose="020F0502020204030204" pitchFamily="34" charset="0"/>
            </a:endParaRPr>
          </a:p>
          <a:p>
            <a:pPr marL="800100" lvl="1" indent="-342900" algn="just">
              <a:lnSpc>
                <a:spcPct val="170000"/>
              </a:lnSpc>
              <a:spcAft>
                <a:spcPts val="210"/>
              </a:spcAft>
              <a:buSzPts val="1000"/>
              <a:buFont typeface="Symbol" pitchFamily="2" charset="2"/>
              <a:buChar char=""/>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rPr>
              <a:t>Eficiência dos sistemas</a:t>
            </a:r>
            <a:r>
              <a:rPr lang="pt-BR" sz="1800" dirty="0">
                <a:solidFill>
                  <a:srgbClr val="000000"/>
                </a:solidFill>
                <a:effectLst/>
                <a:latin typeface="Times New Roman" panose="02020603050405020304" pitchFamily="18" charset="0"/>
                <a:ea typeface="Times New Roman" panose="02020603050405020304" pitchFamily="18" charset="0"/>
              </a:rPr>
              <a:t>: Motores, reações químicas e outros sistemas que realizam trabalho sempre operam com uma perda de energia na forma de calor disperso, que contribui para o aumento da entropia</a:t>
            </a:r>
            <a:r>
              <a:rPr lang="pt-BR" dirty="0">
                <a:solidFill>
                  <a:srgbClr val="000000"/>
                </a:solidFill>
                <a:effectLst/>
                <a:latin typeface="Times New Roman" panose="02020603050405020304" pitchFamily="18" charset="0"/>
                <a:ea typeface="Times New Roman" panose="02020603050405020304" pitchFamily="18" charset="0"/>
              </a:rPr>
              <a:t>.</a:t>
            </a:r>
            <a:endParaRPr lang="pt-BR" dirty="0">
              <a:solidFill>
                <a:srgbClr val="000000"/>
              </a:solidFill>
              <a:effectLst/>
              <a:latin typeface="Calibri" panose="020F0502020204030204" pitchFamily="34" charset="0"/>
              <a:ea typeface="Times New Roman" panose="02020603050405020304" pitchFamily="18" charset="0"/>
            </a:endParaRPr>
          </a:p>
          <a:p>
            <a:pPr marL="0" lvl="0" indent="0" algn="just">
              <a:lnSpc>
                <a:spcPct val="170000"/>
              </a:lnSpc>
              <a:spcAft>
                <a:spcPts val="210"/>
              </a:spcAft>
              <a:buSzPts val="1000"/>
              <a:buNone/>
              <a:tabLst>
                <a:tab pos="457200" algn="l"/>
              </a:tabLst>
            </a:pPr>
            <a:r>
              <a:rPr lang="pt-BR" sz="3600" b="1" dirty="0">
                <a:solidFill>
                  <a:srgbClr val="000000"/>
                </a:solidFill>
                <a:effectLst/>
                <a:latin typeface="Times New Roman" panose="02020603050405020304" pitchFamily="18" charset="0"/>
                <a:ea typeface="Times New Roman" panose="02020603050405020304" pitchFamily="18" charset="0"/>
              </a:rPr>
              <a:t>Portanto, a lei da entropia nos dá uma direção para o tempo, pois processos naturais tendem a ocorrer em uma direção que aumenta a desordem.</a:t>
            </a:r>
            <a:endParaRPr lang="pt-BR" sz="3600" b="1"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A3C081E4-8519-5445-8BFC-F8749EDA2D25}"/>
              </a:ext>
            </a:extLst>
          </p:cNvPr>
          <p:cNvSpPr>
            <a:spLocks noGrp="1"/>
          </p:cNvSpPr>
          <p:nvPr>
            <p:ph type="sldNum" sz="quarter" idx="12"/>
          </p:nvPr>
        </p:nvSpPr>
        <p:spPr/>
        <p:txBody>
          <a:bodyPr/>
          <a:lstStyle/>
          <a:p>
            <a:fld id="{5EFC517F-599F-A147-AEF0-A48492F2B519}" type="slidenum">
              <a:rPr lang="pt-BR" smtClean="0"/>
              <a:t>7</a:t>
            </a:fld>
            <a:endParaRPr lang="pt-BR"/>
          </a:p>
        </p:txBody>
      </p:sp>
    </p:spTree>
    <p:extLst>
      <p:ext uri="{BB962C8B-B14F-4D97-AF65-F5344CB8AC3E}">
        <p14:creationId xmlns:p14="http://schemas.microsoft.com/office/powerpoint/2010/main" val="386166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EF279-93A4-2B49-BB2E-D0D22C6A744B}"/>
              </a:ext>
            </a:extLst>
          </p:cNvPr>
          <p:cNvSpPr>
            <a:spLocks noGrp="1"/>
          </p:cNvSpPr>
          <p:nvPr>
            <p:ph type="title"/>
          </p:nvPr>
        </p:nvSpPr>
        <p:spPr/>
        <p:txBody>
          <a:bodyPr/>
          <a:lstStyle/>
          <a:p>
            <a:pPr algn="ctr"/>
            <a:r>
              <a:rPr lang="pt-BR" dirty="0">
                <a:solidFill>
                  <a:srgbClr val="00B050"/>
                </a:solidFill>
              </a:rPr>
              <a:t>Caracterizando as </a:t>
            </a:r>
            <a:r>
              <a:rPr lang="pt-BR" dirty="0" err="1">
                <a:solidFill>
                  <a:srgbClr val="00B050"/>
                </a:solidFill>
              </a:rPr>
              <a:t>G-info</a:t>
            </a:r>
            <a:endParaRPr lang="pt-BR" dirty="0">
              <a:solidFill>
                <a:srgbClr val="00B050"/>
              </a:solidFill>
            </a:endParaRPr>
          </a:p>
        </p:txBody>
      </p:sp>
      <p:sp>
        <p:nvSpPr>
          <p:cNvPr id="3" name="Espaço Reservado para Conteúdo 2">
            <a:extLst>
              <a:ext uri="{FF2B5EF4-FFF2-40B4-BE49-F238E27FC236}">
                <a16:creationId xmlns:a16="http://schemas.microsoft.com/office/drawing/2014/main" id="{3DD1E7C8-C1F4-9D42-BBC2-E319894782E6}"/>
              </a:ext>
            </a:extLst>
          </p:cNvPr>
          <p:cNvSpPr>
            <a:spLocks noGrp="1"/>
          </p:cNvSpPr>
          <p:nvPr>
            <p:ph idx="1"/>
          </p:nvPr>
        </p:nvSpPr>
        <p:spPr/>
        <p:txBody>
          <a:bodyPr>
            <a:normAutofit/>
          </a:bodyPr>
          <a:lstStyle/>
          <a:p>
            <a:pPr marL="0" lvl="0" indent="0" algn="just">
              <a:lnSpc>
                <a:spcPct val="150000"/>
              </a:lnSpc>
              <a:buSzPts val="1000"/>
              <a:buNone/>
              <a:tabLst>
                <a:tab pos="1127760" algn="l"/>
              </a:tabLst>
            </a:pPr>
            <a:r>
              <a:rPr lang="pt-BR" sz="2400" dirty="0">
                <a:solidFill>
                  <a:srgbClr val="000000"/>
                </a:solidFill>
                <a:effectLst/>
                <a:latin typeface="Calibri" panose="020F0502020204030204" pitchFamily="34" charset="0"/>
                <a:ea typeface="Calibri" panose="020F0502020204030204" pitchFamily="34" charset="0"/>
              </a:rPr>
              <a:t>Os exemplos da lua de mel em </a:t>
            </a:r>
            <a:r>
              <a:rPr lang="pt-BR" sz="2400" dirty="0" err="1">
                <a:solidFill>
                  <a:srgbClr val="000000"/>
                </a:solidFill>
                <a:effectLst/>
                <a:latin typeface="Calibri" panose="020F0502020204030204" pitchFamily="34" charset="0"/>
                <a:ea typeface="Calibri" panose="020F0502020204030204" pitchFamily="34" charset="0"/>
              </a:rPr>
              <a:t>Santorini</a:t>
            </a:r>
            <a:r>
              <a:rPr lang="pt-BR" sz="2400" dirty="0">
                <a:solidFill>
                  <a:srgbClr val="000000"/>
                </a:solidFill>
                <a:effectLst/>
                <a:latin typeface="Calibri" panose="020F0502020204030204" pitchFamily="34" charset="0"/>
                <a:ea typeface="Calibri" panose="020F0502020204030204" pitchFamily="34" charset="0"/>
              </a:rPr>
              <a:t> e do paciente com membro fantasma revelam outra diferença essencial entre </a:t>
            </a:r>
            <a:r>
              <a:rPr lang="pt-BR" sz="2400" dirty="0" err="1">
                <a:solidFill>
                  <a:srgbClr val="000000"/>
                </a:solidFill>
                <a:effectLst/>
                <a:latin typeface="Calibri" panose="020F0502020204030204" pitchFamily="34" charset="0"/>
                <a:ea typeface="Calibri" panose="020F0502020204030204" pitchFamily="34" charset="0"/>
              </a:rPr>
              <a:t>S-info</a:t>
            </a:r>
            <a:r>
              <a:rPr lang="pt-BR" sz="2400" dirty="0">
                <a:solidFill>
                  <a:srgbClr val="000000"/>
                </a:solidFill>
                <a:effectLst/>
                <a:latin typeface="Calibri" panose="020F0502020204030204" pitchFamily="34" charset="0"/>
                <a:ea typeface="Calibri" panose="020F0502020204030204" pitchFamily="34" charset="0"/>
              </a:rPr>
              <a:t> e </a:t>
            </a:r>
            <a:r>
              <a:rPr lang="pt-BR" sz="2400" dirty="0" err="1">
                <a:solidFill>
                  <a:srgbClr val="000000"/>
                </a:solidFill>
                <a:effectLst/>
                <a:latin typeface="Calibri" panose="020F0502020204030204" pitchFamily="34" charset="0"/>
                <a:ea typeface="Calibri" panose="020F0502020204030204" pitchFamily="34" charset="0"/>
              </a:rPr>
              <a:t>G-info</a:t>
            </a:r>
            <a:r>
              <a:rPr lang="pt-BR" sz="2400" dirty="0">
                <a:solidFill>
                  <a:srgbClr val="000000"/>
                </a:solidFill>
                <a:effectLst/>
                <a:latin typeface="Calibri" panose="020F0502020204030204" pitchFamily="34" charset="0"/>
                <a:ea typeface="Calibri" panose="020F0502020204030204" pitchFamily="34" charset="0"/>
              </a:rPr>
              <a:t>;</a:t>
            </a:r>
          </a:p>
          <a:p>
            <a:pPr marL="742950" lvl="1" indent="-285750" algn="just">
              <a:lnSpc>
                <a:spcPct val="150000"/>
              </a:lnSpc>
              <a:buFont typeface="+mj-lt"/>
              <a:buAutoNum type="alphaLcParenR"/>
            </a:pPr>
            <a:r>
              <a:rPr lang="pt-BR" dirty="0">
                <a:solidFill>
                  <a:srgbClr val="000000"/>
                </a:solidFill>
                <a:effectLst/>
                <a:latin typeface="Calibri" panose="020F0502020204030204" pitchFamily="34" charset="0"/>
                <a:ea typeface="Calibri" panose="020F0502020204030204" pitchFamily="34" charset="0"/>
              </a:rPr>
              <a:t>enquanto a </a:t>
            </a:r>
            <a:r>
              <a:rPr lang="pt-BR" dirty="0" err="1">
                <a:solidFill>
                  <a:srgbClr val="000000"/>
                </a:solidFill>
                <a:effectLst/>
                <a:latin typeface="Calibri" panose="020F0502020204030204" pitchFamily="34" charset="0"/>
                <a:ea typeface="Calibri" panose="020F0502020204030204" pitchFamily="34" charset="0"/>
              </a:rPr>
              <a:t>S-info</a:t>
            </a:r>
            <a:r>
              <a:rPr lang="pt-BR" dirty="0">
                <a:solidFill>
                  <a:srgbClr val="000000"/>
                </a:solidFill>
                <a:effectLst/>
                <a:latin typeface="Calibri" panose="020F0502020204030204" pitchFamily="34" charset="0"/>
                <a:ea typeface="Calibri" panose="020F0502020204030204" pitchFamily="34" charset="0"/>
              </a:rPr>
              <a:t> trata principalmente da sintaxe de uma mensagem, </a:t>
            </a:r>
          </a:p>
          <a:p>
            <a:pPr marL="742950" lvl="1" indent="-285750" algn="just">
              <a:lnSpc>
                <a:spcPct val="150000"/>
              </a:lnSpc>
              <a:spcAft>
                <a:spcPts val="210"/>
              </a:spcAft>
              <a:buFont typeface="+mj-lt"/>
              <a:buAutoNum type="alphaLcParenR"/>
            </a:pPr>
            <a:r>
              <a:rPr lang="pt-BR" dirty="0">
                <a:solidFill>
                  <a:srgbClr val="000000"/>
                </a:solidFill>
                <a:effectLst/>
                <a:latin typeface="Calibri" panose="020F0502020204030204" pitchFamily="34" charset="0"/>
                <a:ea typeface="Calibri" panose="020F0502020204030204" pitchFamily="34" charset="0"/>
              </a:rPr>
              <a:t>a </a:t>
            </a:r>
            <a:r>
              <a:rPr lang="pt-BR" dirty="0" err="1">
                <a:solidFill>
                  <a:srgbClr val="000000"/>
                </a:solidFill>
                <a:effectLst/>
                <a:latin typeface="Calibri" panose="020F0502020204030204" pitchFamily="34" charset="0"/>
                <a:ea typeface="Calibri" panose="020F0502020204030204" pitchFamily="34" charset="0"/>
              </a:rPr>
              <a:t>G-info</a:t>
            </a:r>
            <a:r>
              <a:rPr lang="pt-BR" dirty="0">
                <a:solidFill>
                  <a:srgbClr val="000000"/>
                </a:solidFill>
                <a:effectLst/>
                <a:latin typeface="Calibri" panose="020F0502020204030204" pitchFamily="34" charset="0"/>
                <a:ea typeface="Calibri" panose="020F0502020204030204" pitchFamily="34" charset="0"/>
              </a:rPr>
              <a:t> está envolvida com a nossa capacidade de conferir significado a eventos externos e objetos e expressar a semântica ou a ambiguidade nas mensagens que recebemos e transmitimos.</a:t>
            </a:r>
            <a:endParaRPr lang="pt-BR" dirty="0"/>
          </a:p>
        </p:txBody>
      </p:sp>
      <p:sp>
        <p:nvSpPr>
          <p:cNvPr id="4" name="Espaço Reservado para Número de Slide 3">
            <a:extLst>
              <a:ext uri="{FF2B5EF4-FFF2-40B4-BE49-F238E27FC236}">
                <a16:creationId xmlns:a16="http://schemas.microsoft.com/office/drawing/2014/main" id="{81E7D6C0-41BD-0C40-9863-89C5CD7C4963}"/>
              </a:ext>
            </a:extLst>
          </p:cNvPr>
          <p:cNvSpPr>
            <a:spLocks noGrp="1"/>
          </p:cNvSpPr>
          <p:nvPr>
            <p:ph type="sldNum" sz="quarter" idx="12"/>
          </p:nvPr>
        </p:nvSpPr>
        <p:spPr/>
        <p:txBody>
          <a:bodyPr/>
          <a:lstStyle/>
          <a:p>
            <a:fld id="{5EFC517F-599F-A147-AEF0-A48492F2B519}" type="slidenum">
              <a:rPr lang="pt-BR" smtClean="0"/>
              <a:t>70</a:t>
            </a:fld>
            <a:endParaRPr lang="pt-BR"/>
          </a:p>
        </p:txBody>
      </p:sp>
    </p:spTree>
    <p:extLst>
      <p:ext uri="{BB962C8B-B14F-4D97-AF65-F5344CB8AC3E}">
        <p14:creationId xmlns:p14="http://schemas.microsoft.com/office/powerpoint/2010/main" val="427830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4CF10-E83C-054B-957C-E0EE61EE5C9F}"/>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Dar sentido aos acontecimentos existenciais</a:t>
            </a:r>
          </a:p>
        </p:txBody>
      </p:sp>
      <p:sp>
        <p:nvSpPr>
          <p:cNvPr id="3" name="Espaço Reservado para Conteúdo 2">
            <a:extLst>
              <a:ext uri="{FF2B5EF4-FFF2-40B4-BE49-F238E27FC236}">
                <a16:creationId xmlns:a16="http://schemas.microsoft.com/office/drawing/2014/main" id="{37184C34-B611-1940-A339-395EE20CE9E1}"/>
              </a:ext>
            </a:extLst>
          </p:cNvPr>
          <p:cNvSpPr>
            <a:spLocks noGrp="1"/>
          </p:cNvSpPr>
          <p:nvPr>
            <p:ph idx="1"/>
          </p:nvPr>
        </p:nvSpPr>
        <p:spPr/>
        <p:txBody>
          <a:bodyPr>
            <a:normAutofit fontScale="92500"/>
          </a:bodyPr>
          <a:lstStyle/>
          <a:p>
            <a:pPr marL="1120140" indent="0" algn="just">
              <a:lnSpc>
                <a:spcPct val="150000"/>
              </a:lnSpc>
              <a:spcAft>
                <a:spcPts val="210"/>
              </a:spcAft>
              <a:buNone/>
            </a:pP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corresponde ao processo de dar sentido às experiências existenciais, um processo que depende do presente, do passado e das expectativas (conscientes e inconscientes) futuras. </a:t>
            </a:r>
          </a:p>
          <a:p>
            <a:pPr marL="1577340" lvl="1"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se </a:t>
            </a:r>
            <a:r>
              <a:rPr lang="pt-BR" sz="1800" b="1" dirty="0" err="1">
                <a:solidFill>
                  <a:srgbClr val="00B050"/>
                </a:solidFill>
                <a:effectLst/>
                <a:latin typeface="Calibri" panose="020F0502020204030204" pitchFamily="34" charset="0"/>
                <a:ea typeface="Calibri" panose="020F0502020204030204" pitchFamily="34" charset="0"/>
              </a:rPr>
              <a:t>S-info</a:t>
            </a:r>
            <a:r>
              <a:rPr lang="pt-BR" sz="1800" b="1" dirty="0">
                <a:solidFill>
                  <a:srgbClr val="00B050"/>
                </a:solidFill>
                <a:effectLst/>
                <a:latin typeface="Calibri" panose="020F0502020204030204" pitchFamily="34" charset="0"/>
                <a:ea typeface="Calibri" panose="020F0502020204030204" pitchFamily="34" charset="0"/>
              </a:rPr>
              <a:t> é sintaxe; </a:t>
            </a:r>
            <a:endParaRPr lang="pt-BR" sz="1800" b="1" dirty="0">
              <a:solidFill>
                <a:srgbClr val="00B050"/>
              </a:solidFill>
              <a:effectLst/>
              <a:latin typeface="Calibri" panose="020F0502020204030204" pitchFamily="34" charset="0"/>
              <a:ea typeface="Calibri" panose="020F0502020204030204" pitchFamily="34" charset="0"/>
              <a:sym typeface="Wingdings" pitchFamily="2" charset="2"/>
            </a:endParaRPr>
          </a:p>
          <a:p>
            <a:pPr marL="1577340" lvl="1"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é semântica</a:t>
            </a:r>
          </a:p>
          <a:p>
            <a:pPr marL="1577340" lvl="1"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pPr marL="940435" indent="0" algn="just">
              <a:lnSpc>
                <a:spcPct val="150000"/>
              </a:lnSpc>
              <a:spcAft>
                <a:spcPts val="210"/>
              </a:spcAft>
              <a:buNone/>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noção de ELABORAÇÃO IMAGIATIVA, em </a:t>
            </a:r>
            <a:r>
              <a:rPr lang="pt-BR" sz="1800" b="1" dirty="0" err="1">
                <a:solidFill>
                  <a:srgbClr val="00B050"/>
                </a:solidFill>
                <a:effectLst/>
                <a:latin typeface="Calibri" panose="020F0502020204030204" pitchFamily="34" charset="0"/>
                <a:ea typeface="Calibri" panose="020F0502020204030204" pitchFamily="34" charset="0"/>
              </a:rPr>
              <a:t>Winnicott</a:t>
            </a:r>
            <a:r>
              <a:rPr lang="pt-BR" sz="1800" b="1" dirty="0">
                <a:solidFill>
                  <a:srgbClr val="00B050"/>
                </a:solidFill>
                <a:effectLst/>
                <a:latin typeface="Calibri" panose="020F0502020204030204" pitchFamily="34" charset="0"/>
                <a:ea typeface="Calibri" panose="020F0502020204030204" pitchFamily="34" charset="0"/>
              </a:rPr>
              <a:t>, parece ter o mesmo objetivo e a mesma natureza. É uma característica constitucional, sempre presente desse que haja um sistemas nervoso central operativo [ainda que possa ser imaturo]  - talvez expressão do funcionamento do SNC enquanto expressão da unidade biológica existente [o que, para </a:t>
            </a:r>
            <a:r>
              <a:rPr lang="pt-BR" sz="1800" b="1" dirty="0" err="1">
                <a:solidFill>
                  <a:srgbClr val="00B050"/>
                </a:solidFill>
                <a:effectLst/>
                <a:latin typeface="Calibri" panose="020F0502020204030204" pitchFamily="34" charset="0"/>
                <a:ea typeface="Calibri" panose="020F0502020204030204" pitchFamily="34" charset="0"/>
              </a:rPr>
              <a:t>Winnicott</a:t>
            </a:r>
            <a:r>
              <a:rPr lang="pt-BR" sz="1800" b="1" dirty="0">
                <a:solidFill>
                  <a:srgbClr val="00B050"/>
                </a:solidFill>
                <a:effectLst/>
                <a:latin typeface="Calibri" panose="020F0502020204030204" pitchFamily="34" charset="0"/>
                <a:ea typeface="Calibri" panose="020F0502020204030204" pitchFamily="34" charset="0"/>
              </a:rPr>
              <a:t>, seria a existência psicossomática]</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01BF925-8EA3-274A-88F3-CD365687E5A9}"/>
              </a:ext>
            </a:extLst>
          </p:cNvPr>
          <p:cNvSpPr>
            <a:spLocks noGrp="1"/>
          </p:cNvSpPr>
          <p:nvPr>
            <p:ph type="sldNum" sz="quarter" idx="12"/>
          </p:nvPr>
        </p:nvSpPr>
        <p:spPr/>
        <p:txBody>
          <a:bodyPr/>
          <a:lstStyle/>
          <a:p>
            <a:fld id="{5EFC517F-599F-A147-AEF0-A48492F2B519}" type="slidenum">
              <a:rPr lang="pt-BR" smtClean="0"/>
              <a:t>71</a:t>
            </a:fld>
            <a:endParaRPr lang="pt-BR"/>
          </a:p>
        </p:txBody>
      </p:sp>
    </p:spTree>
    <p:extLst>
      <p:ext uri="{BB962C8B-B14F-4D97-AF65-F5344CB8AC3E}">
        <p14:creationId xmlns:p14="http://schemas.microsoft.com/office/powerpoint/2010/main" val="3866921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39F8F-4365-FA4E-996F-3C7BEAD74D0B}"/>
              </a:ext>
            </a:extLst>
          </p:cNvPr>
          <p:cNvSpPr>
            <a:spLocks noGrp="1"/>
          </p:cNvSpPr>
          <p:nvPr>
            <p:ph type="title"/>
          </p:nvPr>
        </p:nvSpPr>
        <p:spPr/>
        <p:txBody>
          <a:bodyPr/>
          <a:lstStyle/>
          <a:p>
            <a:pPr algn="ctr"/>
            <a:r>
              <a:rPr lang="pt-BR" b="1" dirty="0">
                <a:latin typeface="Times New Roman" panose="02020603050405020304" pitchFamily="18" charset="0"/>
                <a:cs typeface="Times New Roman" panose="02020603050405020304" pitchFamily="18" charset="0"/>
              </a:rPr>
              <a:t>Diferença entre</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 </a:t>
            </a:r>
            <a:r>
              <a:rPr lang="pt-BR" b="1" dirty="0" err="1">
                <a:latin typeface="Times New Roman" panose="02020603050405020304" pitchFamily="18" charset="0"/>
                <a:cs typeface="Times New Roman" panose="02020603050405020304" pitchFamily="18" charset="0"/>
              </a:rPr>
              <a:t>G-info</a:t>
            </a:r>
            <a:r>
              <a:rPr lang="pt-BR" b="1" dirty="0">
                <a:latin typeface="Times New Roman" panose="02020603050405020304" pitchFamily="18" charset="0"/>
                <a:cs typeface="Times New Roman" panose="02020603050405020304" pitchFamily="18" charset="0"/>
              </a:rPr>
              <a:t>       e       </a:t>
            </a:r>
            <a:r>
              <a:rPr lang="pt-BR" b="1" dirty="0" err="1">
                <a:latin typeface="Times New Roman" panose="02020603050405020304" pitchFamily="18" charset="0"/>
                <a:cs typeface="Times New Roman" panose="02020603050405020304" pitchFamily="18" charset="0"/>
              </a:rPr>
              <a:t>S-info</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91B965FA-2AE4-5142-A6CF-EF1EB5E684F4}"/>
              </a:ext>
            </a:extLst>
          </p:cNvPr>
          <p:cNvSpPr>
            <a:spLocks noGrp="1"/>
          </p:cNvSpPr>
          <p:nvPr>
            <p:ph idx="1"/>
          </p:nvPr>
        </p:nvSpPr>
        <p:spPr/>
        <p:txBody>
          <a:bodyPr/>
          <a:lstStyle/>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Diferentemente da </a:t>
            </a:r>
            <a:r>
              <a:rPr lang="pt-BR" sz="1800" b="1" dirty="0" err="1">
                <a:effectLst/>
                <a:latin typeface="Calibri" panose="020F0502020204030204" pitchFamily="34" charset="0"/>
                <a:ea typeface="Calibri" panose="020F0502020204030204" pitchFamily="34" charset="0"/>
              </a:rPr>
              <a:t>S-info</a:t>
            </a:r>
            <a:r>
              <a:rPr lang="pt-BR" sz="1800" b="1" dirty="0">
                <a:effectLst/>
                <a:latin typeface="Calibri" panose="020F0502020204030204" pitchFamily="34" charset="0"/>
                <a:ea typeface="Calibri" panose="020F0502020204030204" pitchFamily="34" charset="0"/>
              </a:rPr>
              <a:t>, que pode ser expressa independentemente do meio em que é transmitida – cabos elétricos, nervos, ondas de rádio –, a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depende de maneira integral da sua incorporação física na matéria orgânica para exercer o efeito de eficiência causal em um organismo.</a:t>
            </a:r>
            <a:r>
              <a:rPr lang="pt-BR" sz="1800" dirty="0">
                <a:effectLst/>
                <a:latin typeface="Calibri" panose="020F0502020204030204" pitchFamily="34" charset="0"/>
                <a:ea typeface="Calibri" panose="020F0502020204030204" pitchFamily="34" charset="0"/>
              </a:rPr>
              <a:t> </a:t>
            </a:r>
          </a:p>
          <a:p>
            <a:pPr marL="449580" indent="279400" algn="just">
              <a:lnSpc>
                <a:spcPct val="150000"/>
              </a:lnSpc>
              <a:spcAft>
                <a:spcPts val="210"/>
              </a:spcAft>
            </a:pPr>
            <a:r>
              <a:rPr lang="pt-BR" sz="1800" dirty="0">
                <a:effectLst/>
                <a:latin typeface="Calibri" panose="020F0502020204030204" pitchFamily="34" charset="0"/>
                <a:ea typeface="Calibri" panose="020F0502020204030204" pitchFamily="34" charset="0"/>
              </a:rPr>
              <a:t>Pense nos anéis da nossa árvore suíça e no processo contínuo de adição de anéis anuais, representando secas, mudanças de manchas solares e períodos de alta precipitação. </a:t>
            </a:r>
          </a:p>
          <a:p>
            <a:pPr marL="449580" indent="279400" algn="just">
              <a:lnSpc>
                <a:spcPct val="150000"/>
              </a:lnSpc>
              <a:spcAft>
                <a:spcPts val="210"/>
              </a:spcAft>
            </a:pPr>
            <a:r>
              <a:rPr lang="pt-BR" sz="1800" b="1" dirty="0">
                <a:effectLst/>
                <a:latin typeface="Calibri" panose="020F0502020204030204" pitchFamily="34" charset="0"/>
                <a:ea typeface="Calibri" panose="020F0502020204030204" pitchFamily="34" charset="0"/>
              </a:rPr>
              <a:t>Não há como dissociar esse tipo de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do arcabouço orgânico que define a história da árvore.</a:t>
            </a:r>
            <a:r>
              <a:rPr lang="pt-BR" sz="1800" dirty="0">
                <a:effectLst/>
                <a:latin typeface="Calibri" panose="020F0502020204030204" pitchFamily="34" charset="0"/>
                <a:ea typeface="Calibri" panose="020F0502020204030204" pitchFamily="34" charset="0"/>
              </a:rPr>
              <a:t> </a:t>
            </a:r>
          </a:p>
          <a:p>
            <a:pPr marL="449580" indent="279400" algn="just">
              <a:lnSpc>
                <a:spcPct val="150000"/>
              </a:lnSpc>
              <a:spcAft>
                <a:spcPts val="210"/>
              </a:spcAft>
            </a:pPr>
            <a:r>
              <a:rPr lang="pt-BR" sz="1800" b="1" dirty="0">
                <a:effectLst/>
                <a:latin typeface="Calibri" panose="020F0502020204030204" pitchFamily="34" charset="0"/>
                <a:ea typeface="Calibri" panose="020F0502020204030204" pitchFamily="34" charset="0"/>
              </a:rPr>
              <a:t>Em outras palavras, na nossa definição de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e, ao contrário da </a:t>
            </a:r>
            <a:r>
              <a:rPr lang="pt-BR" sz="1800" b="1" dirty="0" err="1">
                <a:effectLst/>
                <a:latin typeface="Calibri" panose="020F0502020204030204" pitchFamily="34" charset="0"/>
                <a:ea typeface="Calibri" panose="020F0502020204030204" pitchFamily="34" charset="0"/>
              </a:rPr>
              <a:t>S-info</a:t>
            </a:r>
            <a:r>
              <a:rPr lang="pt-BR" sz="1800" b="1" dirty="0">
                <a:effectLst/>
                <a:latin typeface="Calibri" panose="020F0502020204030204" pitchFamily="34" charset="0"/>
                <a:ea typeface="Calibri" panose="020F0502020204030204" pitchFamily="34" charset="0"/>
              </a:rPr>
              <a:t>, o meio em que essa informação é embutida importa – e muito.</a:t>
            </a:r>
            <a:endParaRPr lang="pt-BR" sz="1800" dirty="0">
              <a:effectLst/>
              <a:latin typeface="Calibri" panose="020F0502020204030204" pitchFamily="34" charset="0"/>
              <a:ea typeface="Calibri" panose="020F0502020204030204" pitchFamily="34" charset="0"/>
            </a:endParaRPr>
          </a:p>
          <a:p>
            <a:pPr indent="279400" algn="l">
              <a:lnSpc>
                <a:spcPct val="103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88332F54-B998-A74F-B4F4-DA747D5C13CB}"/>
              </a:ext>
            </a:extLst>
          </p:cNvPr>
          <p:cNvSpPr>
            <a:spLocks noGrp="1"/>
          </p:cNvSpPr>
          <p:nvPr>
            <p:ph type="sldNum" sz="quarter" idx="12"/>
          </p:nvPr>
        </p:nvSpPr>
        <p:spPr/>
        <p:txBody>
          <a:bodyPr/>
          <a:lstStyle/>
          <a:p>
            <a:fld id="{5EFC517F-599F-A147-AEF0-A48492F2B519}" type="slidenum">
              <a:rPr lang="pt-BR" smtClean="0"/>
              <a:t>72</a:t>
            </a:fld>
            <a:endParaRPr lang="pt-BR"/>
          </a:p>
        </p:txBody>
      </p:sp>
    </p:spTree>
    <p:extLst>
      <p:ext uri="{BB962C8B-B14F-4D97-AF65-F5344CB8AC3E}">
        <p14:creationId xmlns:p14="http://schemas.microsoft.com/office/powerpoint/2010/main" val="2444395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9AA38-DC12-A749-B637-1BCE79DB78D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AC266E8-AFCD-724A-A2E9-553047D9A6BB}"/>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32925492-66D6-314F-B433-966A7CDEF9AB}"/>
              </a:ext>
            </a:extLst>
          </p:cNvPr>
          <p:cNvSpPr>
            <a:spLocks noGrp="1"/>
          </p:cNvSpPr>
          <p:nvPr>
            <p:ph type="sldNum" sz="quarter" idx="12"/>
          </p:nvPr>
        </p:nvSpPr>
        <p:spPr/>
        <p:txBody>
          <a:bodyPr/>
          <a:lstStyle/>
          <a:p>
            <a:fld id="{5EFC517F-599F-A147-AEF0-A48492F2B519}" type="slidenum">
              <a:rPr lang="pt-BR" smtClean="0"/>
              <a:t>73</a:t>
            </a:fld>
            <a:endParaRPr lang="pt-BR"/>
          </a:p>
        </p:txBody>
      </p:sp>
    </p:spTree>
    <p:extLst>
      <p:ext uri="{BB962C8B-B14F-4D97-AF65-F5344CB8AC3E}">
        <p14:creationId xmlns:p14="http://schemas.microsoft.com/office/powerpoint/2010/main" val="3815680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0A20E-3F81-9E44-B006-E12998341A28}"/>
              </a:ext>
            </a:extLst>
          </p:cNvPr>
          <p:cNvSpPr>
            <a:spLocks noGrp="1"/>
          </p:cNvSpPr>
          <p:nvPr>
            <p:ph type="title"/>
          </p:nvPr>
        </p:nvSpPr>
        <p:spPr/>
        <p:txBody>
          <a:bodyPr/>
          <a:lstStyle/>
          <a:p>
            <a:pPr algn="ctr"/>
            <a:r>
              <a:rPr lang="pt-BR" sz="3600" b="1" dirty="0">
                <a:effectLst/>
                <a:latin typeface="Calibri" panose="020F0502020204030204" pitchFamily="34" charset="0"/>
                <a:ea typeface="Calibri" panose="020F0502020204030204" pitchFamily="34" charset="0"/>
              </a:rPr>
              <a:t>O EFEITO PLACEBO</a:t>
            </a:r>
            <a:endParaRPr lang="pt-BR" dirty="0"/>
          </a:p>
        </p:txBody>
      </p:sp>
      <p:sp>
        <p:nvSpPr>
          <p:cNvPr id="3" name="Espaço Reservado para Conteúdo 2">
            <a:extLst>
              <a:ext uri="{FF2B5EF4-FFF2-40B4-BE49-F238E27FC236}">
                <a16:creationId xmlns:a16="http://schemas.microsoft.com/office/drawing/2014/main" id="{BFE2D2E9-705F-6D40-83CD-4AB6F5F77804}"/>
              </a:ext>
            </a:extLst>
          </p:cNvPr>
          <p:cNvSpPr>
            <a:spLocks noGrp="1"/>
          </p:cNvSpPr>
          <p:nvPr>
            <p:ph idx="1"/>
          </p:nvPr>
        </p:nvSpPr>
        <p:spPr/>
        <p:txBody>
          <a:bodyPr>
            <a:normAutofit/>
          </a:bodyPr>
          <a:lstStyle/>
          <a:p>
            <a:pPr marL="342900" lvl="0" indent="-342900" algn="just">
              <a:lnSpc>
                <a:spcPct val="150000"/>
              </a:lnSpc>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A eficiência causal da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pode ser ilustrada por outro fenômeno bem conhecido: o efeito placebo. </a:t>
            </a:r>
          </a:p>
          <a:p>
            <a:pPr marL="4572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Profissionais da área de saúde lidam diariamente com ele – refere-se ao fato de que uma porcentagem significativa de pacientes pode exibir melhora clínica mensurável ao receber uma substância totalmente inerte, como uma pílula de farinha, taxada por um médico como “um tratamento novo ou uma cura revolucionária”. </a:t>
            </a:r>
          </a:p>
          <a:p>
            <a:pPr marL="4572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Ou seja, uma vez informado por um profissional que lhe inspira respeito e autoridade profissional de que a medicação ajudará de forma decisiva no tratamento, uma fração substancial de pacientes passa a acreditar nessa possibilidade. </a:t>
            </a:r>
          </a:p>
          <a:p>
            <a:pPr marL="45720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E, de fato, em muitos pacientes a melhora clínica é documentada.</a:t>
            </a:r>
          </a:p>
          <a:p>
            <a:endParaRPr lang="pt-BR" dirty="0"/>
          </a:p>
        </p:txBody>
      </p:sp>
      <p:sp>
        <p:nvSpPr>
          <p:cNvPr id="4" name="Espaço Reservado para Número de Slide 3">
            <a:extLst>
              <a:ext uri="{FF2B5EF4-FFF2-40B4-BE49-F238E27FC236}">
                <a16:creationId xmlns:a16="http://schemas.microsoft.com/office/drawing/2014/main" id="{F9CF5840-4077-D84C-8741-D4E35BCE4AFB}"/>
              </a:ext>
            </a:extLst>
          </p:cNvPr>
          <p:cNvSpPr>
            <a:spLocks noGrp="1"/>
          </p:cNvSpPr>
          <p:nvPr>
            <p:ph type="sldNum" sz="quarter" idx="12"/>
          </p:nvPr>
        </p:nvSpPr>
        <p:spPr/>
        <p:txBody>
          <a:bodyPr/>
          <a:lstStyle/>
          <a:p>
            <a:fld id="{5EFC517F-599F-A147-AEF0-A48492F2B519}" type="slidenum">
              <a:rPr lang="pt-BR" smtClean="0"/>
              <a:t>74</a:t>
            </a:fld>
            <a:endParaRPr lang="pt-BR"/>
          </a:p>
        </p:txBody>
      </p:sp>
    </p:spTree>
    <p:extLst>
      <p:ext uri="{BB962C8B-B14F-4D97-AF65-F5344CB8AC3E}">
        <p14:creationId xmlns:p14="http://schemas.microsoft.com/office/powerpoint/2010/main" val="4256369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5E5D1-EDAF-0346-A399-0E53812F9912}"/>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Os efeitos da sugestão</a:t>
            </a:r>
          </a:p>
        </p:txBody>
      </p:sp>
      <p:sp>
        <p:nvSpPr>
          <p:cNvPr id="3" name="Espaço Reservado para Conteúdo 2">
            <a:extLst>
              <a:ext uri="{FF2B5EF4-FFF2-40B4-BE49-F238E27FC236}">
                <a16:creationId xmlns:a16="http://schemas.microsoft.com/office/drawing/2014/main" id="{0139EBA1-1FEF-1143-BA06-C9C98F7BE35F}"/>
              </a:ext>
            </a:extLst>
          </p:cNvPr>
          <p:cNvSpPr>
            <a:spLocks noGrp="1"/>
          </p:cNvSpPr>
          <p:nvPr>
            <p:ph idx="1"/>
          </p:nvPr>
        </p:nvSpPr>
        <p:spPr/>
        <p:txBody>
          <a:bodyPr>
            <a:normAutofit/>
          </a:bodyPr>
          <a:lstStyle/>
          <a:p>
            <a:pPr marL="457200" indent="0" algn="just">
              <a:lnSpc>
                <a:spcPct val="150000"/>
              </a:lnSpc>
              <a:buNone/>
            </a:pPr>
            <a:r>
              <a:rPr lang="pt-BR" sz="1600" dirty="0">
                <a:solidFill>
                  <a:srgbClr val="000000"/>
                </a:solidFill>
                <a:effectLst/>
                <a:latin typeface="Calibri" panose="020F0502020204030204" pitchFamily="34" charset="0"/>
                <a:ea typeface="Calibri" panose="020F0502020204030204" pitchFamily="34" charset="0"/>
              </a:rPr>
              <a:t>Curiosamente, quanto mais a configuração do placebo se aproxima da visão que os pacientes têm de uma terapia eficaz, melhor o efeito clínico.</a:t>
            </a:r>
          </a:p>
          <a:p>
            <a:pPr marL="1200150" lvl="1" indent="-285750" algn="just">
              <a:lnSpc>
                <a:spcPct val="150000"/>
              </a:lnSpc>
            </a:pPr>
            <a:r>
              <a:rPr lang="pt-BR" sz="1600" dirty="0">
                <a:solidFill>
                  <a:srgbClr val="000000"/>
                </a:solidFill>
                <a:effectLst/>
                <a:latin typeface="Calibri" panose="020F0502020204030204" pitchFamily="34" charset="0"/>
                <a:ea typeface="Calibri" panose="020F0502020204030204" pitchFamily="34" charset="0"/>
              </a:rPr>
              <a:t>Por exemplo, alguns estudos sugerem que, se o placebo é apresentado na forma de pílulas grandes, de “cores quentes”, o resultado é maximizado.</a:t>
            </a:r>
          </a:p>
          <a:p>
            <a:pPr marL="1200150" lvl="1" indent="-285750" algn="just">
              <a:lnSpc>
                <a:spcPct val="150000"/>
              </a:lnSpc>
            </a:pPr>
            <a:r>
              <a:rPr lang="pt-BR" sz="1600" dirty="0">
                <a:solidFill>
                  <a:srgbClr val="000000"/>
                </a:solidFill>
                <a:effectLst/>
                <a:latin typeface="Calibri" panose="020F0502020204030204" pitchFamily="34" charset="0"/>
                <a:ea typeface="Calibri" panose="020F0502020204030204" pitchFamily="34" charset="0"/>
              </a:rPr>
              <a:t>Essas observações sugerem a interpretação de que a crença cultural sobre a medicina pode desempenhar papel importante ou um fator de motivação na ocorrência do efeito placebo.</a:t>
            </a:r>
          </a:p>
          <a:p>
            <a:pPr marL="457200" indent="0" algn="just">
              <a:lnSpc>
                <a:spcPct val="150000"/>
              </a:lnSpc>
              <a:buNone/>
            </a:pP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Clr>
                <a:srgbClr val="FF0000"/>
              </a:buClr>
              <a:buFont typeface="Wingdings" pitchFamily="2" charset="2"/>
              <a:buChar char=""/>
            </a:pPr>
            <a:r>
              <a:rPr lang="pt-B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Ora, isto nada mais é do que o feito afetivo da sugestão e da </a:t>
            </a:r>
            <a:r>
              <a:rPr lang="pt-BR" sz="1800" b="1"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auto-sugestão</a:t>
            </a:r>
            <a:r>
              <a:rPr lang="pt-B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que é a base de diversos “milagres” e de diversas ações indiretas das ideias e dos valores-afetivos sobre um sistema vivo,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6860DA5-FF39-0247-A17C-3DACD90D18DE}"/>
              </a:ext>
            </a:extLst>
          </p:cNvPr>
          <p:cNvSpPr>
            <a:spLocks noGrp="1"/>
          </p:cNvSpPr>
          <p:nvPr>
            <p:ph type="sldNum" sz="quarter" idx="12"/>
          </p:nvPr>
        </p:nvSpPr>
        <p:spPr/>
        <p:txBody>
          <a:bodyPr/>
          <a:lstStyle/>
          <a:p>
            <a:fld id="{5EFC517F-599F-A147-AEF0-A48492F2B519}" type="slidenum">
              <a:rPr lang="pt-BR" smtClean="0"/>
              <a:t>75</a:t>
            </a:fld>
            <a:endParaRPr lang="pt-BR"/>
          </a:p>
        </p:txBody>
      </p:sp>
    </p:spTree>
    <p:extLst>
      <p:ext uri="{BB962C8B-B14F-4D97-AF65-F5344CB8AC3E}">
        <p14:creationId xmlns:p14="http://schemas.microsoft.com/office/powerpoint/2010/main" val="13136593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DCC6A-D3EE-2D44-8A75-69193D4C8C97}"/>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poder, imaginário, do médico</a:t>
            </a:r>
          </a:p>
        </p:txBody>
      </p:sp>
      <p:sp>
        <p:nvSpPr>
          <p:cNvPr id="3" name="Espaço Reservado para Conteúdo 2">
            <a:extLst>
              <a:ext uri="{FF2B5EF4-FFF2-40B4-BE49-F238E27FC236}">
                <a16:creationId xmlns:a16="http://schemas.microsoft.com/office/drawing/2014/main" id="{26B6CE82-FF9F-4D41-BA72-9653F7577205}"/>
              </a:ext>
            </a:extLst>
          </p:cNvPr>
          <p:cNvSpPr>
            <a:spLocks noGrp="1"/>
          </p:cNvSpPr>
          <p:nvPr>
            <p:ph idx="1"/>
          </p:nvPr>
        </p:nvSpPr>
        <p:spPr/>
        <p:txBody>
          <a:bodyPr>
            <a:normAutofit fontScale="92500" lnSpcReduction="10000"/>
          </a:bodyPr>
          <a:lstStyle/>
          <a:p>
            <a:pPr marL="914400" indent="-457200" algn="just">
              <a:lnSpc>
                <a:spcPct val="150000"/>
              </a:lnSpc>
              <a:spcAft>
                <a:spcPts val="210"/>
              </a:spcAft>
            </a:pP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Aqui, o efeito placebo pode ser explicado pela ação direta no tecido neural da mensagem, específica sobre o “tratamento revolucionário”, transmitida ao paciente pelo médico.</a:t>
            </a:r>
          </a:p>
          <a:p>
            <a:pPr marL="914400" indent="-457200" algn="just">
              <a:lnSpc>
                <a:spcPct val="150000"/>
              </a:lnSpc>
              <a:spcAft>
                <a:spcPts val="210"/>
              </a:spcAft>
            </a:pPr>
            <a:r>
              <a:rPr lang="pt-B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Embora a mensagem seja de início transmitida na forma de </a:t>
            </a:r>
            <a:r>
              <a:rPr lang="pt-BR"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S-info</a:t>
            </a:r>
            <a:r>
              <a:rPr lang="pt-B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encapsulada na fala do médico, uma vez que é recebida pelo cérebro do paciente, ela é confrontada com as expectativas e as crenças internas desse indivíduo e estocada na forma de </a:t>
            </a:r>
            <a:r>
              <a:rPr lang="pt-BR"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G-info</a:t>
            </a:r>
            <a:r>
              <a:rPr lang="pt-B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92CD318B-0B04-2B44-A661-87AA6958E8A0}"/>
              </a:ext>
            </a:extLst>
          </p:cNvPr>
          <p:cNvSpPr>
            <a:spLocks noGrp="1"/>
          </p:cNvSpPr>
          <p:nvPr>
            <p:ph type="sldNum" sz="quarter" idx="12"/>
          </p:nvPr>
        </p:nvSpPr>
        <p:spPr/>
        <p:txBody>
          <a:bodyPr/>
          <a:lstStyle/>
          <a:p>
            <a:fld id="{5EFC517F-599F-A147-AEF0-A48492F2B519}" type="slidenum">
              <a:rPr lang="pt-BR" smtClean="0"/>
              <a:t>76</a:t>
            </a:fld>
            <a:endParaRPr lang="pt-BR"/>
          </a:p>
        </p:txBody>
      </p:sp>
    </p:spTree>
    <p:extLst>
      <p:ext uri="{BB962C8B-B14F-4D97-AF65-F5344CB8AC3E}">
        <p14:creationId xmlns:p14="http://schemas.microsoft.com/office/powerpoint/2010/main" val="3517790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BD37E-8752-9A42-B3CC-1419BEEE3D4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F5AB56F-CD7B-3A42-93CF-C21BF9EFB3B8}"/>
              </a:ext>
            </a:extLst>
          </p:cNvPr>
          <p:cNvSpPr>
            <a:spLocks noGrp="1"/>
          </p:cNvSpPr>
          <p:nvPr>
            <p:ph idx="1"/>
          </p:nvPr>
        </p:nvSpPr>
        <p:spPr/>
        <p:txBody>
          <a:bodyPr>
            <a:normAutofit fontScale="92500" lnSpcReduction="20000"/>
          </a:bodyPr>
          <a:lstStyle/>
          <a:p>
            <a:pPr marL="44958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Ao reforçar a crença original do paciente e que um tratamento ou uma cura milagrosa para a sua doença deve existir, a mensagem conduzida pelo medicamento placebo age, então, diretamente nos neurônios de seu cérebro, levando à secreção de neurotransmissores e hormônios, os quais podem gerar a produção de atividade elétrica neuronal que, por exemplo, amplifica o sistema imune do paciente e oferece melhor combate à doença de base.  </a:t>
            </a:r>
          </a:p>
          <a:p>
            <a:pPr marL="44958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De acordo com a nossa teoria, a ligação </a:t>
            </a:r>
            <a:r>
              <a:rPr lang="pt-BR" sz="1800" dirty="0" err="1">
                <a:solidFill>
                  <a:srgbClr val="000000"/>
                </a:solidFill>
                <a:effectLst/>
                <a:latin typeface="Calibri" panose="020F0502020204030204" pitchFamily="34" charset="0"/>
                <a:ea typeface="Calibri" panose="020F0502020204030204" pitchFamily="34" charset="0"/>
              </a:rPr>
              <a:t>neuroimunológica</a:t>
            </a:r>
            <a:r>
              <a:rPr lang="pt-BR" sz="1800" dirty="0">
                <a:solidFill>
                  <a:srgbClr val="000000"/>
                </a:solidFill>
                <a:effectLst/>
                <a:latin typeface="Calibri" panose="020F0502020204030204" pitchFamily="34" charset="0"/>
                <a:ea typeface="Calibri" panose="020F0502020204030204" pitchFamily="34" charset="0"/>
              </a:rPr>
              <a:t> seria consequência da eficiência causal que o acúmulo de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pode ter no tecido neuronal.</a:t>
            </a:r>
          </a:p>
          <a:p>
            <a:pPr marL="449580"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pPr marL="449580"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toma-se, então, como pressuposto, que a memória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que os sentidos e valores semânticos afetivos veiculados via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têm um certo poder de ação sobre o </a:t>
            </a:r>
            <a:r>
              <a:rPr lang="pt-BR" sz="1800" b="1" dirty="0" err="1">
                <a:solidFill>
                  <a:srgbClr val="00B050"/>
                </a:solidFill>
                <a:effectLst/>
                <a:latin typeface="Calibri" panose="020F0502020204030204" pitchFamily="34" charset="0"/>
                <a:ea typeface="Calibri" panose="020F0502020204030204" pitchFamily="34" charset="0"/>
              </a:rPr>
              <a:t>BodyBrain</a:t>
            </a:r>
            <a:r>
              <a:rPr lang="pt-BR" sz="1800" b="1" dirty="0">
                <a:solidFill>
                  <a:srgbClr val="00B050"/>
                </a:solidFill>
                <a:effectLst/>
                <a:latin typeface="Calibri" panose="020F0502020204030204" pitchFamily="34" charset="0"/>
                <a:ea typeface="Calibri" panose="020F0502020204030204" pitchFamily="34" charset="0"/>
              </a:rPr>
              <a:t>... guardadas, evidentemente, certos limites...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não pode fazer milagres...</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a:p>
            <a:endParaRPr lang="pt-BR" dirty="0"/>
          </a:p>
        </p:txBody>
      </p:sp>
      <p:sp>
        <p:nvSpPr>
          <p:cNvPr id="4" name="Espaço Reservado para Número de Slide 3">
            <a:extLst>
              <a:ext uri="{FF2B5EF4-FFF2-40B4-BE49-F238E27FC236}">
                <a16:creationId xmlns:a16="http://schemas.microsoft.com/office/drawing/2014/main" id="{6E4795C1-95D2-5E46-A4D7-24784935DE0F}"/>
              </a:ext>
            </a:extLst>
          </p:cNvPr>
          <p:cNvSpPr>
            <a:spLocks noGrp="1"/>
          </p:cNvSpPr>
          <p:nvPr>
            <p:ph type="sldNum" sz="quarter" idx="12"/>
          </p:nvPr>
        </p:nvSpPr>
        <p:spPr/>
        <p:txBody>
          <a:bodyPr/>
          <a:lstStyle/>
          <a:p>
            <a:fld id="{5EFC517F-599F-A147-AEF0-A48492F2B519}" type="slidenum">
              <a:rPr lang="pt-BR" smtClean="0"/>
              <a:t>77</a:t>
            </a:fld>
            <a:endParaRPr lang="pt-BR"/>
          </a:p>
        </p:txBody>
      </p:sp>
    </p:spTree>
    <p:extLst>
      <p:ext uri="{BB962C8B-B14F-4D97-AF65-F5344CB8AC3E}">
        <p14:creationId xmlns:p14="http://schemas.microsoft.com/office/powerpoint/2010/main" val="2723289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E5951-907F-344A-BD30-9975062B40FA}"/>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ser humano da sentido a sua existência</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A sintaxe não tem o poder de dar o sentido</a:t>
            </a:r>
          </a:p>
        </p:txBody>
      </p:sp>
      <p:sp>
        <p:nvSpPr>
          <p:cNvPr id="3" name="Espaço Reservado para Conteúdo 2">
            <a:extLst>
              <a:ext uri="{FF2B5EF4-FFF2-40B4-BE49-F238E27FC236}">
                <a16:creationId xmlns:a16="http://schemas.microsoft.com/office/drawing/2014/main" id="{8D4A96AA-AA38-B54A-BB2B-F05669528D14}"/>
              </a:ext>
            </a:extLst>
          </p:cNvPr>
          <p:cNvSpPr>
            <a:spLocks noGrp="1"/>
          </p:cNvSpPr>
          <p:nvPr>
            <p:ph idx="1"/>
          </p:nvPr>
        </p:nvSpPr>
        <p:spPr/>
        <p:txBody>
          <a:bodyPr>
            <a:normAutofit fontScale="62500" lnSpcReduction="20000"/>
          </a:bodyPr>
          <a:lstStyle/>
          <a:p>
            <a:pPr marL="571500" indent="-342900" algn="just">
              <a:lnSpc>
                <a:spcPct val="150000"/>
              </a:lnSpc>
              <a:spcAft>
                <a:spcPts val="210"/>
              </a:spcAft>
            </a:pPr>
            <a:r>
              <a:rPr lang="pt-BR" sz="3000" b="1" dirty="0">
                <a:effectLst/>
                <a:latin typeface="Calibri" panose="020F0502020204030204" pitchFamily="34" charset="0"/>
                <a:ea typeface="Calibri" panose="020F0502020204030204" pitchFamily="34" charset="0"/>
              </a:rPr>
              <a:t>O efeito placebo também reforça a nossa proposta de que </a:t>
            </a:r>
          </a:p>
          <a:p>
            <a:pPr marL="571500" indent="-342900" algn="just">
              <a:lnSpc>
                <a:spcPct val="150000"/>
              </a:lnSpc>
              <a:spcAft>
                <a:spcPts val="210"/>
              </a:spcAft>
            </a:pPr>
            <a:endParaRPr lang="pt-BR" sz="3000" b="1" dirty="0">
              <a:effectLst/>
              <a:latin typeface="Calibri" panose="020F0502020204030204" pitchFamily="34" charset="0"/>
              <a:ea typeface="Calibri" panose="020F0502020204030204" pitchFamily="34" charset="0"/>
            </a:endParaRPr>
          </a:p>
          <a:p>
            <a:pPr marL="1028700" lvl="1" indent="-342900" algn="just">
              <a:lnSpc>
                <a:spcPct val="150000"/>
              </a:lnSpc>
              <a:spcAft>
                <a:spcPts val="210"/>
              </a:spcAft>
            </a:pPr>
            <a:r>
              <a:rPr lang="pt-BR" sz="3000" b="1" dirty="0">
                <a:effectLst/>
                <a:latin typeface="Calibri" panose="020F0502020204030204" pitchFamily="34" charset="0"/>
                <a:ea typeface="Calibri" panose="020F0502020204030204" pitchFamily="34" charset="0"/>
              </a:rPr>
              <a:t>a </a:t>
            </a:r>
            <a:r>
              <a:rPr lang="pt-BR" sz="3000" b="1" dirty="0" err="1">
                <a:effectLst/>
                <a:latin typeface="Calibri" panose="020F0502020204030204" pitchFamily="34" charset="0"/>
                <a:ea typeface="Calibri" panose="020F0502020204030204" pitchFamily="34" charset="0"/>
              </a:rPr>
              <a:t>S-info</a:t>
            </a:r>
            <a:r>
              <a:rPr lang="pt-BR" sz="3000" b="1" dirty="0">
                <a:effectLst/>
                <a:latin typeface="Calibri" panose="020F0502020204030204" pitchFamily="34" charset="0"/>
                <a:ea typeface="Calibri" panose="020F0502020204030204" pitchFamily="34" charset="0"/>
              </a:rPr>
              <a:t> é expressa com a sintaxe rígida dos números inteiros, bits e bytes, </a:t>
            </a:r>
          </a:p>
          <a:p>
            <a:pPr marL="1028700" lvl="1" indent="-342900" algn="just">
              <a:lnSpc>
                <a:spcPct val="150000"/>
              </a:lnSpc>
              <a:spcAft>
                <a:spcPts val="210"/>
              </a:spcAft>
            </a:pPr>
            <a:endParaRPr lang="pt-BR" sz="3000" b="1" dirty="0">
              <a:effectLst/>
              <a:latin typeface="Calibri" panose="020F0502020204030204" pitchFamily="34" charset="0"/>
              <a:ea typeface="Calibri" panose="020F0502020204030204" pitchFamily="34" charset="0"/>
            </a:endParaRPr>
          </a:p>
          <a:p>
            <a:pPr marL="1028700" lvl="1" indent="-342900" algn="just">
              <a:lnSpc>
                <a:spcPct val="150000"/>
              </a:lnSpc>
              <a:spcAft>
                <a:spcPts val="210"/>
              </a:spcAft>
            </a:pPr>
            <a:r>
              <a:rPr lang="pt-BR" sz="3000" b="1" dirty="0">
                <a:effectLst/>
                <a:latin typeface="Calibri" panose="020F0502020204030204" pitchFamily="34" charset="0"/>
                <a:ea typeface="Calibri" panose="020F0502020204030204" pitchFamily="34" charset="0"/>
              </a:rPr>
              <a:t>enquanto a </a:t>
            </a:r>
            <a:r>
              <a:rPr lang="pt-BR" sz="3000" b="1" dirty="0" err="1">
                <a:effectLst/>
                <a:latin typeface="Calibri" panose="020F0502020204030204" pitchFamily="34" charset="0"/>
                <a:ea typeface="Calibri" panose="020F0502020204030204" pitchFamily="34" charset="0"/>
              </a:rPr>
              <a:t>G-info</a:t>
            </a:r>
            <a:r>
              <a:rPr lang="pt-BR" sz="3000" b="1" dirty="0">
                <a:effectLst/>
                <a:latin typeface="Calibri" panose="020F0502020204030204" pitchFamily="34" charset="0"/>
                <a:ea typeface="Calibri" panose="020F0502020204030204" pitchFamily="34" charset="0"/>
              </a:rPr>
              <a:t>, por ser estocada por um sistema físico integrado (o cérebro), representa um rico espectro analógico de associações de causa-efeito e semântica que amplifica o significado e o alcance da linguagem de uma pessoa, a principal forma pela qual ela comunica pensamentos, emoções, sentimentos, expectativas e crenças profundamente arraigadas em sua mente.</a:t>
            </a:r>
            <a:br>
              <a:rPr lang="pt-BR" sz="3000" dirty="0">
                <a:solidFill>
                  <a:srgbClr val="000000"/>
                </a:solidFill>
                <a:effectLst/>
                <a:latin typeface="Calibri" panose="020F0502020204030204" pitchFamily="34" charset="0"/>
                <a:ea typeface="Calibri" panose="020F0502020204030204" pitchFamily="34" charset="0"/>
              </a:rPr>
            </a:br>
            <a:r>
              <a:rPr lang="pt-BR" sz="3000" dirty="0">
                <a:solidFill>
                  <a:srgbClr val="000000"/>
                </a:solidFill>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189332A6-2340-1544-A127-47B785043A90}"/>
              </a:ext>
            </a:extLst>
          </p:cNvPr>
          <p:cNvSpPr>
            <a:spLocks noGrp="1"/>
          </p:cNvSpPr>
          <p:nvPr>
            <p:ph type="sldNum" sz="quarter" idx="12"/>
          </p:nvPr>
        </p:nvSpPr>
        <p:spPr/>
        <p:txBody>
          <a:bodyPr/>
          <a:lstStyle/>
          <a:p>
            <a:fld id="{5EFC517F-599F-A147-AEF0-A48492F2B519}" type="slidenum">
              <a:rPr lang="pt-BR" smtClean="0"/>
              <a:t>78</a:t>
            </a:fld>
            <a:endParaRPr lang="pt-BR"/>
          </a:p>
        </p:txBody>
      </p:sp>
    </p:spTree>
    <p:extLst>
      <p:ext uri="{BB962C8B-B14F-4D97-AF65-F5344CB8AC3E}">
        <p14:creationId xmlns:p14="http://schemas.microsoft.com/office/powerpoint/2010/main" val="762386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64031-7243-7743-AE32-3312CD22E459}"/>
              </a:ext>
            </a:extLst>
          </p:cNvPr>
          <p:cNvSpPr>
            <a:spLocks noGrp="1"/>
          </p:cNvSpPr>
          <p:nvPr>
            <p:ph type="title"/>
          </p:nvPr>
        </p:nvSpPr>
        <p:spPr/>
        <p:txBody>
          <a:bodyPr>
            <a:normAutofit/>
          </a:bodyPr>
          <a:lstStyle/>
          <a:p>
            <a:pPr algn="ctr"/>
            <a:r>
              <a:rPr lang="pt-BR" sz="2700" b="1" dirty="0">
                <a:solidFill>
                  <a:srgbClr val="00B050"/>
                </a:solidFill>
                <a:effectLst/>
                <a:latin typeface="Calibri" panose="020F0502020204030204" pitchFamily="34" charset="0"/>
                <a:ea typeface="Calibri" panose="020F0502020204030204" pitchFamily="34" charset="0"/>
              </a:rPr>
              <a:t>A PLASTICIDADE DAS G-INFO... </a:t>
            </a:r>
            <a:br>
              <a:rPr lang="pt-BR" sz="2700" b="1" dirty="0">
                <a:solidFill>
                  <a:srgbClr val="00B050"/>
                </a:solidFill>
                <a:effectLst/>
                <a:latin typeface="Calibri" panose="020F0502020204030204" pitchFamily="34" charset="0"/>
                <a:ea typeface="Calibri" panose="020F0502020204030204" pitchFamily="34" charset="0"/>
              </a:rPr>
            </a:br>
            <a:br>
              <a:rPr lang="pt-BR" sz="2700" b="1" dirty="0">
                <a:solidFill>
                  <a:srgbClr val="00B050"/>
                </a:solidFill>
                <a:effectLst/>
                <a:latin typeface="Calibri" panose="020F0502020204030204" pitchFamily="34" charset="0"/>
                <a:ea typeface="Calibri" panose="020F0502020204030204" pitchFamily="34" charset="0"/>
              </a:rPr>
            </a:br>
            <a:r>
              <a:rPr lang="pt-BR" sz="2700" b="1" dirty="0">
                <a:solidFill>
                  <a:srgbClr val="00B050"/>
                </a:solidFill>
                <a:effectLst/>
                <a:latin typeface="Calibri" panose="020F0502020204030204" pitchFamily="34" charset="0"/>
                <a:ea typeface="Calibri" panose="020F0502020204030204" pitchFamily="34" charset="0"/>
              </a:rPr>
              <a:t>sempre DEPENDENDO DE CADA ORGANISMO E SUA HISTÓRIA</a:t>
            </a:r>
            <a:endParaRPr lang="pt-BR" dirty="0"/>
          </a:p>
        </p:txBody>
      </p:sp>
      <p:sp>
        <p:nvSpPr>
          <p:cNvPr id="3" name="Espaço Reservado para Conteúdo 2">
            <a:extLst>
              <a:ext uri="{FF2B5EF4-FFF2-40B4-BE49-F238E27FC236}">
                <a16:creationId xmlns:a16="http://schemas.microsoft.com/office/drawing/2014/main" id="{C50C0C9C-756C-3B48-A15D-B3B94693D46A}"/>
              </a:ext>
            </a:extLst>
          </p:cNvPr>
          <p:cNvSpPr>
            <a:spLocks noGrp="1"/>
          </p:cNvSpPr>
          <p:nvPr>
            <p:ph idx="1"/>
          </p:nvPr>
        </p:nvSpPr>
        <p:spPr/>
        <p:txBody>
          <a:bodyPr>
            <a:normAutofit fontScale="92500" lnSpcReduction="10000"/>
          </a:bodyPr>
          <a:lstStyle/>
          <a:p>
            <a:pPr marL="342900" lvl="0" indent="-342900" algn="just">
              <a:lnSpc>
                <a:spcPct val="150000"/>
              </a:lnSpc>
              <a:buSzPts val="1000"/>
              <a:buFont typeface="Symbol" pitchFamily="2" charset="2"/>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rPr>
              <a:t>Outra característica importante da </a:t>
            </a:r>
            <a:r>
              <a:rPr lang="pt-BR" sz="2400" dirty="0" err="1">
                <a:solidFill>
                  <a:srgbClr val="000000"/>
                </a:solidFill>
                <a:effectLst/>
                <a:latin typeface="Calibri" panose="020F0502020204030204" pitchFamily="34" charset="0"/>
                <a:ea typeface="Calibri" panose="020F0502020204030204" pitchFamily="34" charset="0"/>
              </a:rPr>
              <a:t>G-info</a:t>
            </a:r>
            <a:r>
              <a:rPr lang="pt-BR" sz="2400" dirty="0">
                <a:solidFill>
                  <a:srgbClr val="000000"/>
                </a:solidFill>
                <a:effectLst/>
                <a:latin typeface="Calibri" panose="020F0502020204030204" pitchFamily="34" charset="0"/>
                <a:ea typeface="Calibri" panose="020F0502020204030204" pitchFamily="34" charset="0"/>
              </a:rPr>
              <a:t> é que a sua quantidade e a sua complexidade variam de organismo para organismo. </a:t>
            </a:r>
          </a:p>
          <a:p>
            <a:pPr marL="742950" lvl="1" indent="-285750" algn="just">
              <a:lnSpc>
                <a:spcPct val="150000"/>
              </a:lnSpc>
              <a:buFont typeface="+mj-lt"/>
              <a:buAutoNum type="alphaLcParenR"/>
            </a:pPr>
            <a:r>
              <a:rPr lang="pt-BR" dirty="0">
                <a:solidFill>
                  <a:srgbClr val="000000"/>
                </a:solidFill>
                <a:effectLst/>
                <a:latin typeface="Calibri" panose="020F0502020204030204" pitchFamily="34" charset="0"/>
                <a:ea typeface="Calibri" panose="020F0502020204030204" pitchFamily="34" charset="0"/>
              </a:rPr>
              <a:t>Isso implica que, em contraste com a </a:t>
            </a:r>
            <a:r>
              <a:rPr lang="pt-BR" dirty="0" err="1">
                <a:solidFill>
                  <a:srgbClr val="000000"/>
                </a:solidFill>
                <a:effectLst/>
                <a:latin typeface="Calibri" panose="020F0502020204030204" pitchFamily="34" charset="0"/>
                <a:ea typeface="Calibri" panose="020F0502020204030204" pitchFamily="34" charset="0"/>
              </a:rPr>
              <a:t>S-info</a:t>
            </a:r>
            <a:r>
              <a:rPr lang="pt-BR" dirty="0">
                <a:solidFill>
                  <a:srgbClr val="000000"/>
                </a:solidFill>
                <a:effectLst/>
                <a:latin typeface="Calibri" panose="020F0502020204030204" pitchFamily="34" charset="0"/>
                <a:ea typeface="Calibri" panose="020F0502020204030204" pitchFamily="34" charset="0"/>
              </a:rPr>
              <a:t>, que aumenta com a entropia do sistema, </a:t>
            </a:r>
          </a:p>
          <a:p>
            <a:pPr marL="742950" lvl="1" indent="-285750" algn="just">
              <a:lnSpc>
                <a:spcPct val="150000"/>
              </a:lnSpc>
              <a:spcAft>
                <a:spcPts val="210"/>
              </a:spcAft>
              <a:buFont typeface="+mj-lt"/>
              <a:buAutoNum type="alphaLcParenR"/>
            </a:pPr>
            <a:r>
              <a:rPr lang="pt-BR" dirty="0">
                <a:solidFill>
                  <a:srgbClr val="000000"/>
                </a:solidFill>
                <a:effectLst/>
                <a:latin typeface="Calibri" panose="020F0502020204030204" pitchFamily="34" charset="0"/>
                <a:ea typeface="Calibri" panose="020F0502020204030204" pitchFamily="34" charset="0"/>
              </a:rPr>
              <a:t>a </a:t>
            </a:r>
            <a:r>
              <a:rPr lang="pt-BR" dirty="0" err="1">
                <a:solidFill>
                  <a:srgbClr val="000000"/>
                </a:solidFill>
                <a:effectLst/>
                <a:latin typeface="Calibri" panose="020F0502020204030204" pitchFamily="34" charset="0"/>
                <a:ea typeface="Calibri" panose="020F0502020204030204" pitchFamily="34" charset="0"/>
              </a:rPr>
              <a:t>G-info</a:t>
            </a:r>
            <a:r>
              <a:rPr lang="pt-BR" dirty="0">
                <a:solidFill>
                  <a:srgbClr val="000000"/>
                </a:solidFill>
                <a:effectLst/>
                <a:latin typeface="Calibri" panose="020F0502020204030204" pitchFamily="34" charset="0"/>
                <a:ea typeface="Calibri" panose="020F0502020204030204" pitchFamily="34" charset="0"/>
              </a:rPr>
              <a:t> cresce em complexidade com a redução de entropia resultante da manutenção ou da ampliação das ilhas (organismos), que se mantém fora do equilíbrio termodinâmico. </a:t>
            </a:r>
          </a:p>
          <a:p>
            <a:pPr marL="457200" indent="279400" algn="just">
              <a:lnSpc>
                <a:spcPct val="150000"/>
              </a:lnSpc>
              <a:spcAft>
                <a:spcPts val="210"/>
              </a:spcAft>
            </a:pPr>
            <a:r>
              <a:rPr lang="pt-BR" sz="24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2400" b="1" dirty="0">
                <a:solidFill>
                  <a:srgbClr val="00B050"/>
                </a:solidFill>
                <a:effectLst/>
                <a:latin typeface="Calibri" panose="020F0502020204030204" pitchFamily="34" charset="0"/>
                <a:ea typeface="Calibri" panose="020F0502020204030204" pitchFamily="34" charset="0"/>
              </a:rPr>
              <a:t> A </a:t>
            </a:r>
            <a:r>
              <a:rPr lang="pt-BR" sz="2400" b="1" dirty="0" err="1">
                <a:solidFill>
                  <a:srgbClr val="00B050"/>
                </a:solidFill>
                <a:effectLst/>
                <a:latin typeface="Calibri" panose="020F0502020204030204" pitchFamily="34" charset="0"/>
                <a:ea typeface="Calibri" panose="020F0502020204030204" pitchFamily="34" charset="0"/>
              </a:rPr>
              <a:t>G-info</a:t>
            </a:r>
            <a:r>
              <a:rPr lang="pt-BR" sz="2400" b="1" dirty="0">
                <a:solidFill>
                  <a:srgbClr val="00B050"/>
                </a:solidFill>
                <a:effectLst/>
                <a:latin typeface="Calibri" panose="020F0502020204030204" pitchFamily="34" charset="0"/>
                <a:ea typeface="Calibri" panose="020F0502020204030204" pitchFamily="34" charset="0"/>
              </a:rPr>
              <a:t> está em função da proteção do sistema, contra estímulos externos</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8DBF5E0-8A4A-E04C-A6D8-1117E742A96F}"/>
              </a:ext>
            </a:extLst>
          </p:cNvPr>
          <p:cNvSpPr>
            <a:spLocks noGrp="1"/>
          </p:cNvSpPr>
          <p:nvPr>
            <p:ph type="sldNum" sz="quarter" idx="12"/>
          </p:nvPr>
        </p:nvSpPr>
        <p:spPr/>
        <p:txBody>
          <a:bodyPr/>
          <a:lstStyle/>
          <a:p>
            <a:fld id="{5EFC517F-599F-A147-AEF0-A48492F2B519}" type="slidenum">
              <a:rPr lang="pt-BR" smtClean="0"/>
              <a:t>79</a:t>
            </a:fld>
            <a:endParaRPr lang="pt-BR"/>
          </a:p>
        </p:txBody>
      </p:sp>
    </p:spTree>
    <p:extLst>
      <p:ext uri="{BB962C8B-B14F-4D97-AF65-F5344CB8AC3E}">
        <p14:creationId xmlns:p14="http://schemas.microsoft.com/office/powerpoint/2010/main" val="227662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53824-32CE-E643-963B-6498D8811E2C}"/>
              </a:ext>
            </a:extLst>
          </p:cNvPr>
          <p:cNvSpPr>
            <a:spLocks noGrp="1"/>
          </p:cNvSpPr>
          <p:nvPr>
            <p:ph type="title"/>
          </p:nvPr>
        </p:nvSpPr>
        <p:spPr/>
        <p:txBody>
          <a:bodyPr>
            <a:normAutofit/>
          </a:bodyPr>
          <a:lstStyle/>
          <a:p>
            <a:pPr algn="ct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Entropia nos organismos vivos</a:t>
            </a:r>
            <a:b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“Viver é dissipar energia para poder embutir informação na massa orgânica do organismo”</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A6D89C23-D8C1-6642-9C01-AA61645156EB}"/>
              </a:ext>
            </a:extLst>
          </p:cNvPr>
          <p:cNvSpPr>
            <a:spLocks noGrp="1"/>
          </p:cNvSpPr>
          <p:nvPr>
            <p:ph idx="1"/>
          </p:nvPr>
        </p:nvSpPr>
        <p:spPr/>
        <p:txBody>
          <a:bodyPr>
            <a:noAutofit/>
          </a:bodyPr>
          <a:lstStyle/>
          <a:p>
            <a:pPr marL="514350" indent="-285750" algn="just">
              <a:lnSpc>
                <a:spcPct val="150000"/>
              </a:lnSpc>
              <a:spcAft>
                <a:spcPts val="210"/>
              </a:spcAft>
            </a:pPr>
            <a:r>
              <a:rPr lang="pt-BR" sz="1400" b="1" dirty="0">
                <a:solidFill>
                  <a:srgbClr val="00B050"/>
                </a:solidFill>
                <a:effectLst/>
                <a:latin typeface="Calibri" panose="020F0502020204030204" pitchFamily="34" charset="0"/>
                <a:ea typeface="Calibri" panose="020F0502020204030204" pitchFamily="34" charset="0"/>
              </a:rPr>
              <a:t>Cada organismo procura o menor grau entrópico possível, defendendo-se de estímulos externos (e concomitantemente protegendo a si mesmo)</a:t>
            </a:r>
          </a:p>
          <a:p>
            <a:pPr marL="514350" indent="-285750" algn="just">
              <a:lnSpc>
                <a:spcPct val="150000"/>
              </a:lnSpc>
              <a:spcAft>
                <a:spcPts val="210"/>
              </a:spcAft>
            </a:pPr>
            <a:r>
              <a:rPr lang="pt-BR" sz="1400" b="1" dirty="0">
                <a:solidFill>
                  <a:srgbClr val="00B050"/>
                </a:solidFill>
                <a:effectLst/>
                <a:latin typeface="Calibri" panose="020F0502020204030204" pitchFamily="34" charset="0"/>
                <a:ea typeface="Calibri" panose="020F0502020204030204" pitchFamily="34" charset="0"/>
              </a:rPr>
              <a:t>Muito próximo da concepção freudiana que justificaria a suposição das pulsões de vida e de morte</a:t>
            </a:r>
            <a:endParaRPr lang="pt-BR" sz="1400" dirty="0">
              <a:solidFill>
                <a:srgbClr val="000000"/>
              </a:solidFill>
              <a:latin typeface="Calibri" panose="020F0502020204030204" pitchFamily="34" charset="0"/>
              <a:ea typeface="Calibri" panose="020F0502020204030204" pitchFamily="34" charset="0"/>
            </a:endParaRPr>
          </a:p>
          <a:p>
            <a:pPr marL="514350" indent="-285750" algn="just">
              <a:lnSpc>
                <a:spcPct val="150000"/>
              </a:lnSpc>
              <a:spcAft>
                <a:spcPts val="210"/>
              </a:spcAft>
            </a:pPr>
            <a:r>
              <a:rPr lang="pt-BR" sz="1400" b="1" dirty="0">
                <a:solidFill>
                  <a:srgbClr val="00B050"/>
                </a:solidFill>
                <a:effectLst/>
                <a:latin typeface="Calibri" panose="020F0502020204030204" pitchFamily="34" charset="0"/>
                <a:ea typeface="Calibri" panose="020F0502020204030204" pitchFamily="34" charset="0"/>
              </a:rPr>
              <a:t>PERGUNTA: Por que a dissipação de energia embute informação na massa orgânica do cérebro? Em que sentido a dissipação fixa a energia no cérebro? </a:t>
            </a:r>
            <a:endParaRPr lang="pt-BR" sz="1400" dirty="0">
              <a:solidFill>
                <a:srgbClr val="000000"/>
              </a:solidFill>
              <a:latin typeface="Calibri" panose="020F0502020204030204" pitchFamily="34" charset="0"/>
              <a:ea typeface="Calibri" panose="020F0502020204030204" pitchFamily="34" charset="0"/>
            </a:endParaRPr>
          </a:p>
          <a:p>
            <a:pPr marL="971550" lvl="1" indent="-285750" algn="just">
              <a:lnSpc>
                <a:spcPct val="150000"/>
              </a:lnSpc>
              <a:spcAft>
                <a:spcPts val="210"/>
              </a:spcAft>
            </a:pPr>
            <a:r>
              <a:rPr lang="pt-BR" sz="1400" b="1" dirty="0">
                <a:solidFill>
                  <a:srgbClr val="00B050"/>
                </a:solidFill>
                <a:effectLst/>
                <a:latin typeface="Calibri" panose="020F0502020204030204" pitchFamily="34" charset="0"/>
                <a:ea typeface="Calibri" panose="020F0502020204030204" pitchFamily="34" charset="0"/>
              </a:rPr>
              <a:t>Hipótese</a:t>
            </a:r>
            <a:r>
              <a:rPr lang="pt-BR" sz="1400" dirty="0">
                <a:solidFill>
                  <a:srgbClr val="00B050"/>
                </a:solidFill>
                <a:effectLst/>
                <a:latin typeface="Calibri" panose="020F0502020204030204" pitchFamily="34" charset="0"/>
                <a:ea typeface="Calibri" panose="020F0502020204030204" pitchFamily="34" charset="0"/>
              </a:rPr>
              <a:t>: todo organismo, ao dissipar energia para manter-se no menor nível energético possível (menor grau de entropia possível), ocorrem marcas-registros dessa dissipação de energia. Estes registros correspondem, propriamente, às marcas geradas no organismo pelo processo de dissipação de energia. Estas marcas podem ser consideradas “informações” do processo de dissipação energética. Os anéis de uma árvore mostram que um quantum </a:t>
            </a:r>
            <a:r>
              <a:rPr lang="pt-BR" sz="1400" dirty="0" err="1">
                <a:solidFill>
                  <a:srgbClr val="00B050"/>
                </a:solidFill>
                <a:effectLst/>
                <a:latin typeface="Calibri" panose="020F0502020204030204" pitchFamily="34" charset="0"/>
                <a:ea typeface="Calibri" panose="020F0502020204030204" pitchFamily="34" charset="0"/>
              </a:rPr>
              <a:t>x</a:t>
            </a:r>
            <a:r>
              <a:rPr lang="pt-BR" sz="1400" dirty="0">
                <a:solidFill>
                  <a:srgbClr val="00B050"/>
                </a:solidFill>
                <a:effectLst/>
                <a:latin typeface="Calibri" panose="020F0502020204030204" pitchFamily="34" charset="0"/>
                <a:ea typeface="Calibri" panose="020F0502020204030204" pitchFamily="34" charset="0"/>
              </a:rPr>
              <a:t> de energia foi dissipada durante um tal período de tempo, e assim sucessivamente. Todo processo entrópico, toda dissipação de energia, realizada por um organismo, deixa, necessariamente, marcas do processo.</a:t>
            </a:r>
          </a:p>
          <a:p>
            <a:pPr marL="971550" lvl="1" indent="-285750" algn="just">
              <a:lnSpc>
                <a:spcPct val="150000"/>
              </a:lnSpc>
              <a:spcAft>
                <a:spcPts val="210"/>
              </a:spcAft>
            </a:pPr>
            <a:r>
              <a:rPr lang="pt-BR" sz="1400" b="1" dirty="0">
                <a:solidFill>
                  <a:srgbClr val="FF0000"/>
                </a:solidFill>
                <a:effectLst/>
                <a:latin typeface="Calibri" panose="020F0502020204030204" pitchFamily="34" charset="0"/>
                <a:ea typeface="Calibri" panose="020F0502020204030204" pitchFamily="34" charset="0"/>
              </a:rPr>
              <a:t>“embutir informação” </a:t>
            </a:r>
            <a:r>
              <a:rPr lang="pt-BR" sz="1400" b="1" dirty="0">
                <a:solidFill>
                  <a:srgbClr val="00B050"/>
                </a:solidFill>
                <a:effectLst/>
                <a:latin typeface="Calibri" panose="020F0502020204030204" pitchFamily="34" charset="0"/>
                <a:ea typeface="Calibri" panose="020F0502020204030204" pitchFamily="34" charset="0"/>
              </a:rPr>
              <a:t>não é o objetivo (mas o efeito secundário); o efeito primário é dado pela lei universal da entropia</a:t>
            </a:r>
            <a:endParaRPr lang="pt-BR" sz="1400" b="1"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B820D3B1-1292-4543-ABE7-3663C6C6AE21}"/>
              </a:ext>
            </a:extLst>
          </p:cNvPr>
          <p:cNvSpPr>
            <a:spLocks noGrp="1"/>
          </p:cNvSpPr>
          <p:nvPr>
            <p:ph type="sldNum" sz="quarter" idx="12"/>
          </p:nvPr>
        </p:nvSpPr>
        <p:spPr/>
        <p:txBody>
          <a:bodyPr/>
          <a:lstStyle/>
          <a:p>
            <a:fld id="{5EFC517F-599F-A147-AEF0-A48492F2B519}" type="slidenum">
              <a:rPr lang="pt-BR" smtClean="0"/>
              <a:t>8</a:t>
            </a:fld>
            <a:endParaRPr lang="pt-BR"/>
          </a:p>
        </p:txBody>
      </p:sp>
    </p:spTree>
    <p:extLst>
      <p:ext uri="{BB962C8B-B14F-4D97-AF65-F5344CB8AC3E}">
        <p14:creationId xmlns:p14="http://schemas.microsoft.com/office/powerpoint/2010/main" val="291831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4319B-79D9-2840-BCD9-350E83327DBD}"/>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Os organismos </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necessitam dar sentidos a seus acontecimentos existenciais</a:t>
            </a:r>
          </a:p>
        </p:txBody>
      </p:sp>
      <p:sp>
        <p:nvSpPr>
          <p:cNvPr id="3" name="Espaço Reservado para Conteúdo 2">
            <a:extLst>
              <a:ext uri="{FF2B5EF4-FFF2-40B4-BE49-F238E27FC236}">
                <a16:creationId xmlns:a16="http://schemas.microsoft.com/office/drawing/2014/main" id="{6DA11501-9C6C-D546-A6C8-036EFECC3408}"/>
              </a:ext>
            </a:extLst>
          </p:cNvPr>
          <p:cNvSpPr>
            <a:spLocks noGrp="1"/>
          </p:cNvSpPr>
          <p:nvPr>
            <p:ph idx="1"/>
          </p:nvPr>
        </p:nvSpPr>
        <p:spPr/>
        <p:txBody>
          <a:bodyPr/>
          <a:lstStyle/>
          <a:p>
            <a:pPr marL="571500" indent="-342900" algn="just">
              <a:lnSpc>
                <a:spcPct val="150000"/>
              </a:lnSpc>
              <a:spcAft>
                <a:spcPts val="210"/>
              </a:spcAft>
            </a:pPr>
            <a:r>
              <a:rPr lang="pt-BR" sz="2400" dirty="0">
                <a:solidFill>
                  <a:srgbClr val="000000"/>
                </a:solidFill>
                <a:effectLst/>
                <a:latin typeface="Calibri" panose="020F0502020204030204" pitchFamily="34" charset="0"/>
                <a:ea typeface="Calibri" panose="020F0502020204030204" pitchFamily="34" charset="0"/>
              </a:rPr>
              <a:t>Isso significa que, enquanto a </a:t>
            </a:r>
            <a:r>
              <a:rPr lang="pt-BR" sz="2400" dirty="0" err="1">
                <a:solidFill>
                  <a:srgbClr val="000000"/>
                </a:solidFill>
                <a:effectLst/>
                <a:latin typeface="Calibri" panose="020F0502020204030204" pitchFamily="34" charset="0"/>
                <a:ea typeface="Calibri" panose="020F0502020204030204" pitchFamily="34" charset="0"/>
              </a:rPr>
              <a:t>S-info</a:t>
            </a:r>
            <a:r>
              <a:rPr lang="pt-BR" sz="2400" dirty="0">
                <a:solidFill>
                  <a:srgbClr val="000000"/>
                </a:solidFill>
                <a:effectLst/>
                <a:latin typeface="Calibri" panose="020F0502020204030204" pitchFamily="34" charset="0"/>
                <a:ea typeface="Calibri" panose="020F0502020204030204" pitchFamily="34" charset="0"/>
              </a:rPr>
              <a:t> está correlacionada com o grau de incerteza e surpresa em um canal que transmite mensagens, </a:t>
            </a:r>
          </a:p>
          <a:p>
            <a:pPr marL="571500" indent="-342900" algn="just">
              <a:lnSpc>
                <a:spcPct val="150000"/>
              </a:lnSpc>
              <a:spcAft>
                <a:spcPts val="210"/>
              </a:spcAft>
            </a:pPr>
            <a:r>
              <a:rPr lang="pt-BR" sz="2400" dirty="0">
                <a:solidFill>
                  <a:srgbClr val="000000"/>
                </a:solidFill>
                <a:effectLst/>
                <a:latin typeface="Calibri" panose="020F0502020204030204" pitchFamily="34" charset="0"/>
                <a:ea typeface="Calibri" panose="020F0502020204030204" pitchFamily="34" charset="0"/>
              </a:rPr>
              <a:t>a </a:t>
            </a:r>
            <a:r>
              <a:rPr lang="pt-BR" sz="2400" dirty="0" err="1">
                <a:solidFill>
                  <a:srgbClr val="000000"/>
                </a:solidFill>
                <a:effectLst/>
                <a:latin typeface="Calibri" panose="020F0502020204030204" pitchFamily="34" charset="0"/>
                <a:ea typeface="Calibri" panose="020F0502020204030204" pitchFamily="34" charset="0"/>
              </a:rPr>
              <a:t>G-info</a:t>
            </a:r>
            <a:r>
              <a:rPr lang="pt-BR" sz="2400" dirty="0">
                <a:solidFill>
                  <a:srgbClr val="000000"/>
                </a:solidFill>
                <a:effectLst/>
                <a:latin typeface="Calibri" panose="020F0502020204030204" pitchFamily="34" charset="0"/>
                <a:ea typeface="Calibri" panose="020F0502020204030204" pitchFamily="34" charset="0"/>
              </a:rPr>
              <a:t> aumenta conforme os níveis de complexidade </a:t>
            </a:r>
            <a:r>
              <a:rPr lang="pt-BR" sz="2400" dirty="0" err="1">
                <a:solidFill>
                  <a:srgbClr val="000000"/>
                </a:solidFill>
                <a:effectLst/>
                <a:latin typeface="Calibri" panose="020F0502020204030204" pitchFamily="34" charset="0"/>
                <a:ea typeface="Calibri" panose="020F0502020204030204" pitchFamily="34" charset="0"/>
              </a:rPr>
              <a:t>anátomo</a:t>
            </a:r>
            <a:r>
              <a:rPr lang="pt-BR" sz="2400" dirty="0">
                <a:solidFill>
                  <a:srgbClr val="000000"/>
                </a:solidFill>
                <a:effectLst/>
                <a:latin typeface="Calibri" panose="020F0502020204030204" pitchFamily="34" charset="0"/>
                <a:ea typeface="Calibri" panose="020F0502020204030204" pitchFamily="34" charset="0"/>
              </a:rPr>
              <a:t>-funcional, adaptabilidade, estabilidade e capacidade de sobrevivência de um organismo – em suma, a habilidade de erigir defesas contra a desintegração. </a:t>
            </a:r>
          </a:p>
          <a:p>
            <a:pPr marL="457200" indent="279400" algn="just">
              <a:lnSpc>
                <a:spcPct val="150000"/>
              </a:lnSpc>
            </a:pPr>
            <a:r>
              <a:rPr lang="pt-BR" sz="2400" b="1" dirty="0">
                <a:solidFill>
                  <a:srgbClr val="C00000"/>
                </a:solidFill>
                <a:effectLst/>
                <a:latin typeface="Calibri" panose="020F0502020204030204" pitchFamily="34" charset="0"/>
                <a:ea typeface="Calibri" panose="020F0502020204030204" pitchFamily="34" charset="0"/>
              </a:rPr>
              <a:t>Quanto mais complexo um ser vivo é, mais </a:t>
            </a:r>
            <a:r>
              <a:rPr lang="pt-BR" sz="2400" b="1" dirty="0" err="1">
                <a:solidFill>
                  <a:srgbClr val="C00000"/>
                </a:solidFill>
                <a:effectLst/>
                <a:latin typeface="Calibri" panose="020F0502020204030204" pitchFamily="34" charset="0"/>
                <a:ea typeface="Calibri" panose="020F0502020204030204" pitchFamily="34" charset="0"/>
              </a:rPr>
              <a:t>G-info</a:t>
            </a:r>
            <a:r>
              <a:rPr lang="pt-BR" sz="2400" b="1" dirty="0">
                <a:solidFill>
                  <a:srgbClr val="C00000"/>
                </a:solidFill>
                <a:effectLst/>
                <a:latin typeface="Calibri" panose="020F0502020204030204" pitchFamily="34" charset="0"/>
                <a:ea typeface="Calibri" panose="020F0502020204030204" pitchFamily="34" charset="0"/>
              </a:rPr>
              <a:t> ele acumulou. </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9A3C137-2E20-5F4A-B51C-388E8AD9661B}"/>
              </a:ext>
            </a:extLst>
          </p:cNvPr>
          <p:cNvSpPr>
            <a:spLocks noGrp="1"/>
          </p:cNvSpPr>
          <p:nvPr>
            <p:ph type="sldNum" sz="quarter" idx="12"/>
          </p:nvPr>
        </p:nvSpPr>
        <p:spPr/>
        <p:txBody>
          <a:bodyPr/>
          <a:lstStyle/>
          <a:p>
            <a:fld id="{5EFC517F-599F-A147-AEF0-A48492F2B519}" type="slidenum">
              <a:rPr lang="pt-BR" smtClean="0"/>
              <a:t>80</a:t>
            </a:fld>
            <a:endParaRPr lang="pt-BR"/>
          </a:p>
        </p:txBody>
      </p:sp>
    </p:spTree>
    <p:extLst>
      <p:ext uri="{BB962C8B-B14F-4D97-AF65-F5344CB8AC3E}">
        <p14:creationId xmlns:p14="http://schemas.microsoft.com/office/powerpoint/2010/main" val="1848138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034B8-CC4C-194D-B048-2FB61A8C8F2F}"/>
              </a:ext>
            </a:extLst>
          </p:cNvPr>
          <p:cNvSpPr>
            <a:spLocks noGrp="1"/>
          </p:cNvSpPr>
          <p:nvPr>
            <p:ph type="title"/>
          </p:nvPr>
        </p:nvSpPr>
        <p:spPr/>
        <p:txBody>
          <a:bodyPr>
            <a:normAutofit/>
          </a:bodyPr>
          <a:lstStyle/>
          <a:p>
            <a:pPr algn="ctr"/>
            <a:r>
              <a:rPr lang="pt-BR" sz="3200" b="1" dirty="0"/>
              <a:t>Sem sentido, </a:t>
            </a:r>
            <a:br>
              <a:rPr lang="pt-BR" sz="3200" b="1" dirty="0"/>
            </a:br>
            <a:r>
              <a:rPr lang="pt-BR" sz="3200" b="1" dirty="0"/>
              <a:t>não é possível existir e orientar-se na vida</a:t>
            </a:r>
          </a:p>
        </p:txBody>
      </p:sp>
      <p:sp>
        <p:nvSpPr>
          <p:cNvPr id="3" name="Espaço Reservado para Conteúdo 2">
            <a:extLst>
              <a:ext uri="{FF2B5EF4-FFF2-40B4-BE49-F238E27FC236}">
                <a16:creationId xmlns:a16="http://schemas.microsoft.com/office/drawing/2014/main" id="{CD40E2C3-B832-1340-A67B-BABD1254C509}"/>
              </a:ext>
            </a:extLst>
          </p:cNvPr>
          <p:cNvSpPr>
            <a:spLocks noGrp="1"/>
          </p:cNvSpPr>
          <p:nvPr>
            <p:ph idx="1"/>
          </p:nvPr>
        </p:nvSpPr>
        <p:spPr/>
        <p:txBody>
          <a:bodyPr>
            <a:normAutofit/>
          </a:bodyPr>
          <a:lstStyle/>
          <a:p>
            <a:pPr indent="0" algn="just">
              <a:lnSpc>
                <a:spcPct val="150000"/>
              </a:lnSpc>
              <a:spcAft>
                <a:spcPts val="210"/>
              </a:spcAft>
              <a:buNone/>
            </a:pPr>
            <a:r>
              <a:rPr lang="pt-BR" sz="2000" dirty="0">
                <a:solidFill>
                  <a:srgbClr val="000000"/>
                </a:solidFill>
                <a:effectLst/>
                <a:latin typeface="Calibri" panose="020F0502020204030204" pitchFamily="34" charset="0"/>
                <a:ea typeface="Calibri" panose="020F0502020204030204" pitchFamily="34" charset="0"/>
              </a:rPr>
              <a:t>8 Ao dissipar energia para permitir que </a:t>
            </a:r>
            <a:r>
              <a:rPr lang="pt-BR" sz="2000" dirty="0" err="1">
                <a:solidFill>
                  <a:srgbClr val="000000"/>
                </a:solidFill>
                <a:effectLst/>
                <a:latin typeface="Calibri" panose="020F0502020204030204" pitchFamily="34" charset="0"/>
                <a:ea typeface="Calibri" panose="020F0502020204030204" pitchFamily="34" charset="0"/>
              </a:rPr>
              <a:t>G-info</a:t>
            </a:r>
            <a:r>
              <a:rPr lang="pt-BR" sz="2000" dirty="0">
                <a:solidFill>
                  <a:srgbClr val="000000"/>
                </a:solidFill>
                <a:effectLst/>
                <a:latin typeface="Calibri" panose="020F0502020204030204" pitchFamily="34" charset="0"/>
                <a:ea typeface="Calibri" panose="020F0502020204030204" pitchFamily="34" charset="0"/>
              </a:rPr>
              <a:t> seja incorporada, os organismos tentam maximizar a sua existência, aprimorando suas formas de buscar energia derivada do Sol, e eventualmente se replicar de forma a passar o seu DNA para futuras gerações.</a:t>
            </a:r>
          </a:p>
          <a:p>
            <a:pPr indent="0" algn="just">
              <a:lnSpc>
                <a:spcPct val="150000"/>
              </a:lnSpc>
              <a:spcAft>
                <a:spcPts val="210"/>
              </a:spcAft>
              <a:buNone/>
            </a:pPr>
            <a:endParaRPr lang="pt-BR" sz="2000" dirty="0">
              <a:solidFill>
                <a:srgbClr val="000000"/>
              </a:solidFill>
              <a:effectLst/>
              <a:latin typeface="Calibri" panose="020F0502020204030204" pitchFamily="34" charset="0"/>
              <a:ea typeface="Calibri" panose="020F0502020204030204" pitchFamily="34" charset="0"/>
            </a:endParaRPr>
          </a:p>
          <a:p>
            <a:pPr indent="279400" algn="l">
              <a:lnSpc>
                <a:spcPct val="103000"/>
              </a:lnSpc>
              <a:spcAft>
                <a:spcPts val="210"/>
              </a:spcAft>
            </a:pPr>
            <a:r>
              <a:rPr lang="pt-BR" sz="2000" dirty="0">
                <a:solidFill>
                  <a:srgbClr val="00B050"/>
                </a:solidFill>
                <a:effectLst/>
                <a:latin typeface="Calibri" panose="020F0502020204030204" pitchFamily="34" charset="0"/>
                <a:ea typeface="Calibri" panose="020F0502020204030204" pitchFamily="34" charset="0"/>
              </a:rPr>
              <a:t>O SER HUMANO VISA MANTER-SE NUM GRAU DE ENTROPIA QUE GARANTA SUA EXISTÊNCIA</a:t>
            </a:r>
          </a:p>
          <a:p>
            <a:pPr indent="279400" algn="l">
              <a:lnSpc>
                <a:spcPct val="103000"/>
              </a:lnSpc>
              <a:spcAft>
                <a:spcPts val="210"/>
              </a:spcAft>
            </a:pPr>
            <a:r>
              <a:rPr lang="pt-BR" sz="2000" dirty="0">
                <a:solidFill>
                  <a:srgbClr val="00B050"/>
                </a:solidFill>
                <a:effectLst/>
                <a:latin typeface="Calibri" panose="020F0502020204030204" pitchFamily="34" charset="0"/>
                <a:ea typeface="Calibri" panose="020F0502020204030204" pitchFamily="34" charset="0"/>
              </a:rPr>
              <a:t>GINFO COMO MODO DE SER SEMÂNTICO DO SER HUMANO, VISANDO MANTER UM GRAU DE 	BAIXA ENTROPIA INTERNA (EVITANDO OS AVANÇOS DE ESTIMULAÇÃO E DE ENTROPIA 	EXTERNA, DIRIGIDA AO ENTE EXISTENTE), E NESTE SENTIDO, A SEMÂNTICA EXISTENCIAL 	DO SER VIVO É O QUE GARANTE QUE VIDA EXISTA E SE REALIZE</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75BA968B-31C5-3141-A72C-72B70FC420FD}"/>
              </a:ext>
            </a:extLst>
          </p:cNvPr>
          <p:cNvSpPr>
            <a:spLocks noGrp="1"/>
          </p:cNvSpPr>
          <p:nvPr>
            <p:ph type="sldNum" sz="quarter" idx="12"/>
          </p:nvPr>
        </p:nvSpPr>
        <p:spPr/>
        <p:txBody>
          <a:bodyPr/>
          <a:lstStyle/>
          <a:p>
            <a:fld id="{5EFC517F-599F-A147-AEF0-A48492F2B519}" type="slidenum">
              <a:rPr lang="pt-BR" smtClean="0"/>
              <a:t>81</a:t>
            </a:fld>
            <a:endParaRPr lang="pt-BR"/>
          </a:p>
        </p:txBody>
      </p:sp>
    </p:spTree>
    <p:extLst>
      <p:ext uri="{BB962C8B-B14F-4D97-AF65-F5344CB8AC3E}">
        <p14:creationId xmlns:p14="http://schemas.microsoft.com/office/powerpoint/2010/main" val="2378759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6C97B-D9A4-6D47-90C3-2F8353B0CA0E}"/>
              </a:ext>
            </a:extLst>
          </p:cNvPr>
          <p:cNvSpPr>
            <a:spLocks noGrp="1"/>
          </p:cNvSpPr>
          <p:nvPr>
            <p:ph type="title"/>
          </p:nvPr>
        </p:nvSpPr>
        <p:spPr/>
        <p:txBody>
          <a:bodyPr>
            <a:normAutofit/>
          </a:bodyPr>
          <a:lstStyle/>
          <a:p>
            <a:pPr algn="ctr"/>
            <a:r>
              <a:rPr lang="pt-BR" sz="3600" b="1" dirty="0">
                <a:effectLst/>
                <a:latin typeface="Times New Roman" panose="02020603050405020304" pitchFamily="18" charset="0"/>
                <a:ea typeface="Calibri" panose="020F0502020204030204" pitchFamily="34" charset="0"/>
                <a:cs typeface="Times New Roman" panose="02020603050405020304" pitchFamily="18" charset="0"/>
              </a:rPr>
              <a:t>A GINFO É, PRIMORDIALMENTE, INCONSCIENTE</a:t>
            </a:r>
            <a:r>
              <a:rPr lang="pt-BR" sz="3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pt-BR" dirty="0"/>
          </a:p>
        </p:txBody>
      </p:sp>
      <p:sp>
        <p:nvSpPr>
          <p:cNvPr id="3" name="Espaço Reservado para Conteúdo 2">
            <a:extLst>
              <a:ext uri="{FF2B5EF4-FFF2-40B4-BE49-F238E27FC236}">
                <a16:creationId xmlns:a16="http://schemas.microsoft.com/office/drawing/2014/main" id="{98D63E91-D2C4-764E-A019-A59B438F4F6C}"/>
              </a:ext>
            </a:extLst>
          </p:cNvPr>
          <p:cNvSpPr>
            <a:spLocks noGrp="1"/>
          </p:cNvSpPr>
          <p:nvPr>
            <p:ph idx="1"/>
          </p:nvPr>
        </p:nvSpPr>
        <p:spPr/>
        <p:txBody>
          <a:bodyPr/>
          <a:lstStyle/>
          <a:p>
            <a:pPr marL="342900" lvl="0" indent="-342900" algn="just">
              <a:lnSpc>
                <a:spcPct val="150000"/>
              </a:lnSpc>
              <a:buSzPts val="1000"/>
              <a:buFont typeface="Symbol" pitchFamily="2" charset="2"/>
              <a:buChar char=""/>
              <a:tabLst>
                <a:tab pos="457200" algn="l"/>
              </a:tabLst>
            </a:pPr>
            <a:r>
              <a:rPr lang="pt-BR" sz="2400" b="1" dirty="0">
                <a:effectLst/>
                <a:latin typeface="Calibri" panose="020F0502020204030204" pitchFamily="34" charset="0"/>
                <a:ea typeface="Calibri" panose="020F0502020204030204" pitchFamily="34" charset="0"/>
              </a:rPr>
              <a:t>Nos seres humanos, esse processo alcança o ápice quando se usa </a:t>
            </a:r>
            <a:r>
              <a:rPr lang="pt-BR" sz="2400" b="1" dirty="0" err="1">
                <a:effectLst/>
                <a:latin typeface="Calibri" panose="020F0502020204030204" pitchFamily="34" charset="0"/>
                <a:ea typeface="Calibri" panose="020F0502020204030204" pitchFamily="34" charset="0"/>
              </a:rPr>
              <a:t>G-info</a:t>
            </a:r>
            <a:r>
              <a:rPr lang="pt-BR" sz="2400" b="1" dirty="0">
                <a:effectLst/>
                <a:latin typeface="Calibri" panose="020F0502020204030204" pitchFamily="34" charset="0"/>
                <a:ea typeface="Calibri" panose="020F0502020204030204" pitchFamily="34" charset="0"/>
              </a:rPr>
              <a:t> para gerar conhecimento, cultura, tecnologias e recrutar grandes grupos sociais para colaborações coletivas que melhoram em demasia as nossas chances de adaptação para as mudanças do meio ambiente.</a:t>
            </a:r>
            <a:endParaRPr lang="pt-BR" sz="2400" dirty="0">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2400" b="1" dirty="0">
                <a:effectLst/>
                <a:latin typeface="Calibri" panose="020F0502020204030204" pitchFamily="34" charset="0"/>
                <a:ea typeface="Calibri" panose="020F0502020204030204" pitchFamily="34" charset="0"/>
              </a:rPr>
              <a:t>A </a:t>
            </a:r>
            <a:r>
              <a:rPr lang="pt-BR" sz="2400" b="1" dirty="0" err="1">
                <a:effectLst/>
                <a:latin typeface="Calibri" panose="020F0502020204030204" pitchFamily="34" charset="0"/>
                <a:ea typeface="Calibri" panose="020F0502020204030204" pitchFamily="34" charset="0"/>
              </a:rPr>
              <a:t>G-info</a:t>
            </a:r>
            <a:r>
              <a:rPr lang="pt-BR" sz="2400" b="1" dirty="0">
                <a:effectLst/>
                <a:latin typeface="Calibri" panose="020F0502020204030204" pitchFamily="34" charset="0"/>
                <a:ea typeface="Calibri" panose="020F0502020204030204" pitchFamily="34" charset="0"/>
              </a:rPr>
              <a:t> pode, por exemplo, explicar por que a maior parte do processamento neural é executada inconscientemente.</a:t>
            </a:r>
            <a:r>
              <a:rPr lang="pt-BR" sz="2400" dirty="0">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961365AF-A3D4-1C4F-BD84-F64FB9FCC9DD}"/>
              </a:ext>
            </a:extLst>
          </p:cNvPr>
          <p:cNvSpPr>
            <a:spLocks noGrp="1"/>
          </p:cNvSpPr>
          <p:nvPr>
            <p:ph type="sldNum" sz="quarter" idx="12"/>
          </p:nvPr>
        </p:nvSpPr>
        <p:spPr/>
        <p:txBody>
          <a:bodyPr/>
          <a:lstStyle/>
          <a:p>
            <a:fld id="{5EFC517F-599F-A147-AEF0-A48492F2B519}" type="slidenum">
              <a:rPr lang="pt-BR" smtClean="0"/>
              <a:t>82</a:t>
            </a:fld>
            <a:endParaRPr lang="pt-BR"/>
          </a:p>
        </p:txBody>
      </p:sp>
    </p:spTree>
    <p:extLst>
      <p:ext uri="{BB962C8B-B14F-4D97-AF65-F5344CB8AC3E}">
        <p14:creationId xmlns:p14="http://schemas.microsoft.com/office/powerpoint/2010/main" val="2805819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7FE46-9FFB-7A4B-AB35-20806344E1B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1D1354B-AB97-0F44-B02D-BD1DC0C4E564}"/>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1E36DE30-534D-5E4D-992A-268F2287964A}"/>
              </a:ext>
            </a:extLst>
          </p:cNvPr>
          <p:cNvSpPr>
            <a:spLocks noGrp="1"/>
          </p:cNvSpPr>
          <p:nvPr>
            <p:ph type="sldNum" sz="quarter" idx="12"/>
          </p:nvPr>
        </p:nvSpPr>
        <p:spPr/>
        <p:txBody>
          <a:bodyPr/>
          <a:lstStyle/>
          <a:p>
            <a:fld id="{5EFC517F-599F-A147-AEF0-A48492F2B519}" type="slidenum">
              <a:rPr lang="pt-BR" smtClean="0"/>
              <a:t>83</a:t>
            </a:fld>
            <a:endParaRPr lang="pt-BR"/>
          </a:p>
        </p:txBody>
      </p:sp>
    </p:spTree>
    <p:extLst>
      <p:ext uri="{BB962C8B-B14F-4D97-AF65-F5344CB8AC3E}">
        <p14:creationId xmlns:p14="http://schemas.microsoft.com/office/powerpoint/2010/main" val="41989204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EA46C-EF68-8D4E-9329-E90382535659}"/>
              </a:ext>
            </a:extLst>
          </p:cNvPr>
          <p:cNvSpPr>
            <a:spLocks noGrp="1"/>
          </p:cNvSpPr>
          <p:nvPr>
            <p:ph type="title"/>
          </p:nvPr>
        </p:nvSpPr>
        <p:spPr/>
        <p:txBody>
          <a:bodyPr/>
          <a:lstStyle/>
          <a:p>
            <a:pPr algn="ctr"/>
            <a:r>
              <a:rPr lang="pt-BR" sz="3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EXPERIMENTO QUE COMPROVA ESTA TESE</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6F7937F6-6F10-F848-AC4C-43F3B14E42E6}"/>
              </a:ext>
            </a:extLst>
          </p:cNvPr>
          <p:cNvSpPr>
            <a:spLocks noGrp="1"/>
          </p:cNvSpPr>
          <p:nvPr>
            <p:ph idx="1"/>
          </p:nvPr>
        </p:nvSpPr>
        <p:spPr/>
        <p:txBody>
          <a:bodyPr>
            <a:normAutofit fontScale="77500" lnSpcReduction="20000"/>
          </a:bodyPr>
          <a:lstStyle/>
          <a:p>
            <a:pPr indent="0" algn="just">
              <a:lnSpc>
                <a:spcPct val="150000"/>
              </a:lnSpc>
              <a:spcAft>
                <a:spcPts val="210"/>
              </a:spcAft>
              <a:buNone/>
            </a:pPr>
            <a:r>
              <a:rPr lang="pt-BR" sz="1800" dirty="0">
                <a:solidFill>
                  <a:srgbClr val="000000"/>
                </a:solidFill>
                <a:effectLst/>
                <a:latin typeface="Calibri" panose="020F0502020204030204" pitchFamily="34" charset="0"/>
                <a:ea typeface="Calibri" panose="020F0502020204030204" pitchFamily="34" charset="0"/>
              </a:rPr>
              <a:t>Por exemplo, a descrição de um experimento que se transformou em um clássico da literatura </a:t>
            </a:r>
            <a:r>
              <a:rPr lang="pt-BR" sz="1800" dirty="0" err="1">
                <a:solidFill>
                  <a:srgbClr val="000000"/>
                </a:solidFill>
                <a:effectLst/>
                <a:latin typeface="Calibri" panose="020F0502020204030204" pitchFamily="34" charset="0"/>
                <a:ea typeface="Calibri" panose="020F0502020204030204" pitchFamily="34" charset="0"/>
              </a:rPr>
              <a:t>neurocientífica</a:t>
            </a:r>
            <a:r>
              <a:rPr lang="pt-BR" sz="1800" dirty="0">
                <a:solidFill>
                  <a:srgbClr val="000000"/>
                </a:solidFill>
                <a:effectLst/>
                <a:latin typeface="Calibri" panose="020F0502020204030204" pitchFamily="34" charset="0"/>
                <a:ea typeface="Calibri" panose="020F0502020204030204" pitchFamily="34" charset="0"/>
              </a:rPr>
              <a:t>, idealizado e conduzido pelo </a:t>
            </a:r>
            <a:r>
              <a:rPr lang="pt-BR" sz="1800" dirty="0" err="1">
                <a:solidFill>
                  <a:srgbClr val="000000"/>
                </a:solidFill>
                <a:effectLst/>
                <a:latin typeface="Calibri" panose="020F0502020204030204" pitchFamily="34" charset="0"/>
                <a:ea typeface="Calibri" panose="020F0502020204030204" pitchFamily="34" charset="0"/>
              </a:rPr>
              <a:t>neurofisiologista</a:t>
            </a:r>
            <a:r>
              <a:rPr lang="pt-BR" sz="1800" dirty="0">
                <a:solidFill>
                  <a:srgbClr val="000000"/>
                </a:solidFill>
                <a:effectLst/>
                <a:latin typeface="Calibri" panose="020F0502020204030204" pitchFamily="34" charset="0"/>
                <a:ea typeface="Calibri" panose="020F0502020204030204" pitchFamily="34" charset="0"/>
              </a:rPr>
              <a:t> americano Benjamin </a:t>
            </a:r>
            <a:r>
              <a:rPr lang="pt-BR" sz="1800" dirty="0" err="1">
                <a:solidFill>
                  <a:srgbClr val="000000"/>
                </a:solidFill>
                <a:effectLst/>
                <a:latin typeface="Calibri" panose="020F0502020204030204" pitchFamily="34" charset="0"/>
                <a:ea typeface="Calibri" panose="020F0502020204030204" pitchFamily="34" charset="0"/>
              </a:rPr>
              <a:t>Libet</a:t>
            </a:r>
            <a:r>
              <a:rPr lang="pt-BR" sz="1800" dirty="0">
                <a:solidFill>
                  <a:srgbClr val="000000"/>
                </a:solidFill>
                <a:effectLst/>
                <a:latin typeface="Calibri" panose="020F0502020204030204" pitchFamily="34" charset="0"/>
                <a:ea typeface="Calibri" panose="020F0502020204030204" pitchFamily="34" charset="0"/>
              </a:rPr>
              <a:t>, pode solidificar ainda mais o conceito de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descrito nos parágrafos anteriores.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Nesse experimento (Figura 3.3), um indivíduo se senta na frente de um monitor no qual uma esfera se move ao longo de uma imagem de um relógio de parede.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O indivíduo usa uma touca que permite a um experimentador registrar continuamente, de forma não invasiva, a atividade elétrica de seu cérebro, usando a técnica clássica do eletroencefalograma (EEG).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Para executar esse experimento, o voluntário é instruído a realizar uma tarefa motora muito simples: quando achar conveniente, deverá pressionar um botão, colocado em uma mesa, logo à frente, usando o indicador. “Nada mais fácil.”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Para tornar o experimento mais interessante, </a:t>
            </a:r>
            <a:r>
              <a:rPr lang="pt-BR" sz="1800" dirty="0" err="1">
                <a:solidFill>
                  <a:srgbClr val="000000"/>
                </a:solidFill>
                <a:effectLst/>
                <a:latin typeface="Calibri" panose="020F0502020204030204" pitchFamily="34" charset="0"/>
                <a:ea typeface="Calibri" panose="020F0502020204030204" pitchFamily="34" charset="0"/>
              </a:rPr>
              <a:t>Libet</a:t>
            </a:r>
            <a:r>
              <a:rPr lang="pt-BR" sz="1800" dirty="0">
                <a:solidFill>
                  <a:srgbClr val="000000"/>
                </a:solidFill>
                <a:effectLst/>
                <a:latin typeface="Calibri" panose="020F0502020204030204" pitchFamily="34" charset="0"/>
                <a:ea typeface="Calibri" panose="020F0502020204030204" pitchFamily="34" charset="0"/>
              </a:rPr>
              <a:t> pediu aos voluntários que usassem a esfera se movendo no monitor para identificar o momento em que eles sentiram o desejo consciente de flexionar o dedo e apertar o tal botão. </a:t>
            </a:r>
          </a:p>
          <a:p>
            <a:pPr marL="91440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Usando esse aparato muito simples, </a:t>
            </a:r>
            <a:r>
              <a:rPr lang="pt-BR" sz="1800" dirty="0" err="1">
                <a:solidFill>
                  <a:srgbClr val="000000"/>
                </a:solidFill>
                <a:effectLst/>
                <a:latin typeface="Calibri" panose="020F0502020204030204" pitchFamily="34" charset="0"/>
                <a:ea typeface="Calibri" panose="020F0502020204030204" pitchFamily="34" charset="0"/>
              </a:rPr>
              <a:t>Libet</a:t>
            </a:r>
            <a:r>
              <a:rPr lang="pt-BR" sz="1800" dirty="0">
                <a:solidFill>
                  <a:srgbClr val="000000"/>
                </a:solidFill>
                <a:effectLst/>
                <a:latin typeface="Calibri" panose="020F0502020204030204" pitchFamily="34" charset="0"/>
                <a:ea typeface="Calibri" panose="020F0502020204030204" pitchFamily="34" charset="0"/>
              </a:rPr>
              <a:t> passou a registrar três momentos distintos, os quais estão representados na Figura 3.3.</a:t>
            </a:r>
          </a:p>
          <a:p>
            <a:endParaRPr lang="pt-BR" dirty="0"/>
          </a:p>
        </p:txBody>
      </p:sp>
      <p:sp>
        <p:nvSpPr>
          <p:cNvPr id="4" name="Espaço Reservado para Número de Slide 3">
            <a:extLst>
              <a:ext uri="{FF2B5EF4-FFF2-40B4-BE49-F238E27FC236}">
                <a16:creationId xmlns:a16="http://schemas.microsoft.com/office/drawing/2014/main" id="{64075675-AFB3-F641-984B-B0E920C470C7}"/>
              </a:ext>
            </a:extLst>
          </p:cNvPr>
          <p:cNvSpPr>
            <a:spLocks noGrp="1"/>
          </p:cNvSpPr>
          <p:nvPr>
            <p:ph type="sldNum" sz="quarter" idx="12"/>
          </p:nvPr>
        </p:nvSpPr>
        <p:spPr/>
        <p:txBody>
          <a:bodyPr/>
          <a:lstStyle/>
          <a:p>
            <a:fld id="{5EFC517F-599F-A147-AEF0-A48492F2B519}" type="slidenum">
              <a:rPr lang="pt-BR" smtClean="0"/>
              <a:t>84</a:t>
            </a:fld>
            <a:endParaRPr lang="pt-BR"/>
          </a:p>
        </p:txBody>
      </p:sp>
    </p:spTree>
    <p:extLst>
      <p:ext uri="{BB962C8B-B14F-4D97-AF65-F5344CB8AC3E}">
        <p14:creationId xmlns:p14="http://schemas.microsoft.com/office/powerpoint/2010/main" val="562218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C946F-6FA4-0540-8B7D-83F95BAABFA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5226272-57EE-E746-B86F-DB0F45C3E250}"/>
              </a:ext>
            </a:extLst>
          </p:cNvPr>
          <p:cNvSpPr>
            <a:spLocks noGrp="1"/>
          </p:cNvSpPr>
          <p:nvPr>
            <p:ph idx="1"/>
          </p:nvPr>
        </p:nvSpPr>
        <p:spPr/>
        <p:txBody>
          <a:bodyPr/>
          <a:lstStyle/>
          <a:p>
            <a:pPr marL="342900" lvl="0" indent="-342900" algn="just" fontAlgn="base">
              <a:lnSpc>
                <a:spcPct val="150000"/>
              </a:lnSpc>
              <a:spcAft>
                <a:spcPts val="210"/>
              </a:spcAft>
              <a:buClr>
                <a:srgbClr val="000000"/>
              </a:buClr>
              <a:buSzPts val="1500"/>
              <a:buFont typeface="+mj-lt"/>
              <a:buAutoNum type="arabicPeriod"/>
            </a:pPr>
            <a:r>
              <a:rPr lang="pt-B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 momento em que o voluntário apertou o botão, medido automaticamente.</a:t>
            </a:r>
          </a:p>
          <a:p>
            <a:pPr marL="342900" lvl="0" indent="-342900" algn="just" fontAlgn="base">
              <a:lnSpc>
                <a:spcPct val="150000"/>
              </a:lnSpc>
              <a:spcAft>
                <a:spcPts val="210"/>
              </a:spcAft>
              <a:buClr>
                <a:srgbClr val="000000"/>
              </a:buClr>
              <a:buSzPts val="1500"/>
              <a:buFont typeface="+mj-lt"/>
              <a:buAutoNum type="arabicPeriod"/>
            </a:pPr>
            <a:r>
              <a:rPr lang="pt-B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Quando decidiu conscientemente apertar o botão, medido pelo tempo indicado pelo voluntário usando a esfera no monitor.</a:t>
            </a:r>
          </a:p>
          <a:p>
            <a:pPr marL="342900" lvl="0" indent="-342900" algn="just" fontAlgn="base">
              <a:lnSpc>
                <a:spcPct val="150000"/>
              </a:lnSpc>
              <a:spcAft>
                <a:spcPts val="490"/>
              </a:spcAft>
              <a:buClr>
                <a:srgbClr val="000000"/>
              </a:buClr>
              <a:buSzPts val="1500"/>
              <a:buFont typeface="+mj-lt"/>
              <a:buAutoNum type="arabicPeriod"/>
            </a:pPr>
            <a:r>
              <a:rPr lang="pt-B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 instante em que o estado do cérebro do voluntário começou a mudar, identificado pela mudança do traçado do EEG.</a:t>
            </a:r>
          </a:p>
          <a:p>
            <a:endParaRPr lang="pt-BR" dirty="0"/>
          </a:p>
        </p:txBody>
      </p:sp>
      <p:sp>
        <p:nvSpPr>
          <p:cNvPr id="4" name="Espaço Reservado para Número de Slide 3">
            <a:extLst>
              <a:ext uri="{FF2B5EF4-FFF2-40B4-BE49-F238E27FC236}">
                <a16:creationId xmlns:a16="http://schemas.microsoft.com/office/drawing/2014/main" id="{32DC34A8-E5EB-C242-A2A9-5F5D70F2C25F}"/>
              </a:ext>
            </a:extLst>
          </p:cNvPr>
          <p:cNvSpPr>
            <a:spLocks noGrp="1"/>
          </p:cNvSpPr>
          <p:nvPr>
            <p:ph type="sldNum" sz="quarter" idx="12"/>
          </p:nvPr>
        </p:nvSpPr>
        <p:spPr/>
        <p:txBody>
          <a:bodyPr/>
          <a:lstStyle/>
          <a:p>
            <a:fld id="{5EFC517F-599F-A147-AEF0-A48492F2B519}" type="slidenum">
              <a:rPr lang="pt-BR" smtClean="0"/>
              <a:t>85</a:t>
            </a:fld>
            <a:endParaRPr lang="pt-BR"/>
          </a:p>
        </p:txBody>
      </p:sp>
    </p:spTree>
    <p:extLst>
      <p:ext uri="{BB962C8B-B14F-4D97-AF65-F5344CB8AC3E}">
        <p14:creationId xmlns:p14="http://schemas.microsoft.com/office/powerpoint/2010/main" val="41004254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AB343-31A7-524C-8B5D-E4BF86AF854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9A22C0E-684F-0540-9677-375EBE47E5D0}"/>
              </a:ext>
            </a:extLst>
          </p:cNvPr>
          <p:cNvSpPr>
            <a:spLocks noGrp="1"/>
          </p:cNvSpPr>
          <p:nvPr>
            <p:ph idx="1"/>
          </p:nvPr>
        </p:nvSpPr>
        <p:spPr/>
        <p:txBody>
          <a:bodyPr/>
          <a:lstStyle/>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endParaRPr>
          </a:p>
          <a:p>
            <a:r>
              <a:rPr lang="pt-BR" sz="1800" dirty="0">
                <a:solidFill>
                  <a:srgbClr val="000000"/>
                </a:solidFill>
                <a:effectLst/>
                <a:latin typeface="Calibri" panose="020F0502020204030204" pitchFamily="34" charset="0"/>
                <a:ea typeface="Calibri" panose="020F0502020204030204" pitchFamily="34" charset="0"/>
              </a:rPr>
              <a:t>Figura 3.3. O arranjo do experimento clássico de Benjamin </a:t>
            </a:r>
            <a:r>
              <a:rPr lang="pt-BR" sz="1800" dirty="0" err="1">
                <a:solidFill>
                  <a:srgbClr val="000000"/>
                </a:solidFill>
                <a:effectLst/>
                <a:latin typeface="Calibri" panose="020F0502020204030204" pitchFamily="34" charset="0"/>
                <a:ea typeface="Calibri" panose="020F0502020204030204" pitchFamily="34" charset="0"/>
              </a:rPr>
              <a:t>Libet</a:t>
            </a:r>
            <a:r>
              <a:rPr lang="pt-BR" sz="1800" dirty="0">
                <a:solidFill>
                  <a:srgbClr val="000000"/>
                </a:solidFill>
                <a:effectLst/>
                <a:latin typeface="Calibri" panose="020F0502020204030204" pitchFamily="34" charset="0"/>
                <a:ea typeface="Calibri" panose="020F0502020204030204" pitchFamily="34" charset="0"/>
              </a:rPr>
              <a:t>. (Ilustração por Custódio Rosa)</a:t>
            </a:r>
          </a:p>
          <a:p>
            <a:endParaRPr lang="pt-BR" dirty="0"/>
          </a:p>
        </p:txBody>
      </p:sp>
      <p:pic>
        <p:nvPicPr>
          <p:cNvPr id="4" name="Picture 9639" descr="Diagrama&#10;&#10;Descrição gerada automaticamente">
            <a:extLst>
              <a:ext uri="{FF2B5EF4-FFF2-40B4-BE49-F238E27FC236}">
                <a16:creationId xmlns:a16="http://schemas.microsoft.com/office/drawing/2014/main" id="{6D32D547-99CD-3847-A660-5C2ED04B83F3}"/>
              </a:ext>
            </a:extLst>
          </p:cNvPr>
          <p:cNvPicPr>
            <a:picLocks/>
          </p:cNvPicPr>
          <p:nvPr/>
        </p:nvPicPr>
        <p:blipFill>
          <a:blip r:embed="rId2"/>
          <a:stretch>
            <a:fillRect/>
          </a:stretch>
        </p:blipFill>
        <p:spPr>
          <a:xfrm>
            <a:off x="3447345" y="1270089"/>
            <a:ext cx="4394200" cy="3543300"/>
          </a:xfrm>
          <a:prstGeom prst="rect">
            <a:avLst/>
          </a:prstGeom>
        </p:spPr>
      </p:pic>
      <p:sp>
        <p:nvSpPr>
          <p:cNvPr id="5" name="Espaço Reservado para Número de Slide 4">
            <a:extLst>
              <a:ext uri="{FF2B5EF4-FFF2-40B4-BE49-F238E27FC236}">
                <a16:creationId xmlns:a16="http://schemas.microsoft.com/office/drawing/2014/main" id="{F424660C-38F7-8741-AED2-24B3A6CC7849}"/>
              </a:ext>
            </a:extLst>
          </p:cNvPr>
          <p:cNvSpPr>
            <a:spLocks noGrp="1"/>
          </p:cNvSpPr>
          <p:nvPr>
            <p:ph type="sldNum" sz="quarter" idx="12"/>
          </p:nvPr>
        </p:nvSpPr>
        <p:spPr/>
        <p:txBody>
          <a:bodyPr/>
          <a:lstStyle/>
          <a:p>
            <a:fld id="{5EFC517F-599F-A147-AEF0-A48492F2B519}" type="slidenum">
              <a:rPr lang="pt-BR" smtClean="0"/>
              <a:t>86</a:t>
            </a:fld>
            <a:endParaRPr lang="pt-BR"/>
          </a:p>
        </p:txBody>
      </p:sp>
    </p:spTree>
    <p:extLst>
      <p:ext uri="{BB962C8B-B14F-4D97-AF65-F5344CB8AC3E}">
        <p14:creationId xmlns:p14="http://schemas.microsoft.com/office/powerpoint/2010/main" val="3700379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80F74-E173-E840-B1B2-7532A3FC47A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9D1179A-7807-E848-AC47-9F17398A8579}"/>
              </a:ext>
            </a:extLst>
          </p:cNvPr>
          <p:cNvSpPr>
            <a:spLocks noGrp="1"/>
          </p:cNvSpPr>
          <p:nvPr>
            <p:ph idx="1"/>
          </p:nvPr>
        </p:nvSpPr>
        <p:spPr/>
        <p:txBody>
          <a:bodyPr>
            <a:normAutofit fontScale="85000" lnSpcReduction="10000"/>
          </a:bodyPr>
          <a:lstStyle/>
          <a:p>
            <a:pPr marL="1687195" indent="279400" algn="l">
              <a:lnSpc>
                <a:spcPct val="150000"/>
              </a:lnSpc>
              <a:spcAft>
                <a:spcPts val="1180"/>
              </a:spcAft>
            </a:pPr>
            <a:r>
              <a:rPr lang="pt-BR" sz="1800" dirty="0">
                <a:solidFill>
                  <a:srgbClr val="000000"/>
                </a:solidFill>
                <a:effectLst/>
                <a:latin typeface="Calibri" panose="020F0502020204030204" pitchFamily="34" charset="0"/>
                <a:ea typeface="Calibri" panose="020F0502020204030204" pitchFamily="34" charset="0"/>
              </a:rPr>
              <a:t> </a:t>
            </a:r>
          </a:p>
          <a:p>
            <a:pPr marL="969645"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 Figura 3.3 mostra que, quando esses três momentos são plotados em um mesmo gráfico, observa-se que, enquanto a decisão consciente tomada pelo voluntário para apertar o botão – e indicada por ele mesmo – tende a ocorrer por volta de duzentos milissegundos antes de o seu dedo apertar o botão; o aumento da atividade elétrica do seu cérebro, segundo EEG, tende a ocorrer por volta de quinhentos milissegundos antes de o voluntário mover o dedo, ou seja, por volta de trezentos milissegundos antes de o indivíduo ter plena consciência do ato motor que ele pretende realizar.</a:t>
            </a:r>
          </a:p>
          <a:p>
            <a:pPr marL="342900" lvl="0" indent="-342900" algn="just">
              <a:lnSpc>
                <a:spcPct val="150000"/>
              </a:lnSpc>
              <a:spcAft>
                <a:spcPts val="210"/>
              </a:spcAft>
              <a:buSzPts val="1000"/>
              <a:buFont typeface="Symbol" pitchFamily="2" charset="2"/>
              <a:buChar char=""/>
              <a:tabLst>
                <a:tab pos="457200" algn="l"/>
              </a:tabLst>
            </a:pPr>
            <a:endParaRPr lang="pt-BR" sz="1800" b="1" dirty="0">
              <a:solidFill>
                <a:srgbClr val="FF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FF0000"/>
                </a:solidFill>
                <a:effectLst/>
                <a:latin typeface="Calibri" panose="020F0502020204030204" pitchFamily="34" charset="0"/>
                <a:ea typeface="Calibri" panose="020F0502020204030204" pitchFamily="34" charset="0"/>
              </a:rPr>
              <a:t>Embora existam interpretações conflitantes do experimento, a maioria dos cientistas tende a interpretar esses achados como demonstração categórica de que grande parte do que o cérebro humano faz ocorre de forma inconsciente.</a:t>
            </a: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 </a:t>
            </a:r>
            <a:r>
              <a:rPr lang="pt-BR" sz="1800" b="1" dirty="0">
                <a:solidFill>
                  <a:srgbClr val="00B050"/>
                </a:solidFill>
                <a:effectLst/>
                <a:latin typeface="Calibri" panose="020F0502020204030204" pitchFamily="34" charset="0"/>
                <a:ea typeface="Calibri" panose="020F0502020204030204" pitchFamily="34" charset="0"/>
              </a:rPr>
              <a:t>O SER HUMANO AGE, PRIMEIRO INCONSCIENTEMENTE E SÓ DEPOIS A INFORMAÇÃO DESTA AÇÃO CHEGA À CONSCIÊNCIA</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pPr indent="0" algn="l">
              <a:lnSpc>
                <a:spcPct val="103000"/>
              </a:lnSpc>
              <a:spcAft>
                <a:spcPts val="210"/>
              </a:spcAft>
              <a:buNone/>
            </a:pPr>
            <a:endParaRPr lang="pt-BR" sz="1800" dirty="0">
              <a:solidFill>
                <a:srgbClr val="000000"/>
              </a:solidFill>
              <a:effectLst/>
              <a:latin typeface="Calibri" panose="020F0502020204030204" pitchFamily="34" charset="0"/>
              <a:ea typeface="Calibri" panose="020F0502020204030204" pitchFamily="34" charset="0"/>
            </a:endParaRPr>
          </a:p>
          <a:p>
            <a:pPr marL="969645"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70A450A-C1F3-9B48-B43C-3311751A050E}"/>
              </a:ext>
            </a:extLst>
          </p:cNvPr>
          <p:cNvSpPr>
            <a:spLocks noGrp="1"/>
          </p:cNvSpPr>
          <p:nvPr>
            <p:ph type="sldNum" sz="quarter" idx="12"/>
          </p:nvPr>
        </p:nvSpPr>
        <p:spPr/>
        <p:txBody>
          <a:bodyPr/>
          <a:lstStyle/>
          <a:p>
            <a:fld id="{5EFC517F-599F-A147-AEF0-A48492F2B519}" type="slidenum">
              <a:rPr lang="pt-BR" smtClean="0"/>
              <a:t>87</a:t>
            </a:fld>
            <a:endParaRPr lang="pt-BR"/>
          </a:p>
        </p:txBody>
      </p:sp>
    </p:spTree>
    <p:extLst>
      <p:ext uri="{BB962C8B-B14F-4D97-AF65-F5344CB8AC3E}">
        <p14:creationId xmlns:p14="http://schemas.microsoft.com/office/powerpoint/2010/main" val="13407157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D510B-746D-C84C-BFDA-370D4582BF9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DDA0533-D70E-9E4B-B5EE-A4D911A8615A}"/>
              </a:ext>
            </a:extLst>
          </p:cNvPr>
          <p:cNvSpPr>
            <a:spLocks noGrp="1"/>
          </p:cNvSpPr>
          <p:nvPr>
            <p:ph idx="1"/>
          </p:nvPr>
        </p:nvSpPr>
        <p:spPr/>
        <p:txBody>
          <a:bodyPr>
            <a:normAutofit/>
          </a:bodyPr>
          <a:lstStyle/>
          <a:p>
            <a:pPr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Com base nessa visão, uma vez que a modulação do EEG ocorre trezentos milissegundos antes de o indivíduo ter consciência de sua decisão de apertar o botão, ele (e todos nós) não seria capaz de expressar livre-arbítrio no processo de decisão de seu movimento.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O ponto aqui não é entrar nessa controvérsia (pelo menos não agora). </a:t>
            </a:r>
          </a:p>
          <a:p>
            <a:pPr marL="914400" indent="279400" algn="just">
              <a:lnSpc>
                <a:spcPct val="150000"/>
              </a:lnSpc>
            </a:pPr>
            <a:r>
              <a:rPr lang="pt-BR" sz="1800" dirty="0">
                <a:solidFill>
                  <a:srgbClr val="000000"/>
                </a:solidFill>
                <a:effectLst/>
                <a:latin typeface="Calibri" panose="020F0502020204030204" pitchFamily="34" charset="0"/>
                <a:ea typeface="Calibri" panose="020F0502020204030204" pitchFamily="34" charset="0"/>
              </a:rPr>
              <a:t>Ainda assim, Ronald e eu temos uma interpretação alternativa para esse resultado. </a:t>
            </a:r>
          </a:p>
          <a:p>
            <a:pPr marL="914400"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Enquanto a maioria tende a focar no fato de que, quinhentos milissegundos antes de apertar o botão, o cérebro do voluntário já está ocupado, mesmo que de forma inconsciente, Ronald e eu fazemos a seguinte indagação: quais outros processos precederam e causaram essa modulação da atividade elétrica capturada pelo EEG, em primeiro lugar? De onde vem esse sinal de EEG? </a:t>
            </a:r>
          </a:p>
          <a:p>
            <a:endParaRPr lang="pt-BR" dirty="0"/>
          </a:p>
        </p:txBody>
      </p:sp>
      <p:sp>
        <p:nvSpPr>
          <p:cNvPr id="4" name="Espaço Reservado para Número de Slide 3">
            <a:extLst>
              <a:ext uri="{FF2B5EF4-FFF2-40B4-BE49-F238E27FC236}">
                <a16:creationId xmlns:a16="http://schemas.microsoft.com/office/drawing/2014/main" id="{41A01CB9-E959-7140-B27B-3AF91D715EBC}"/>
              </a:ext>
            </a:extLst>
          </p:cNvPr>
          <p:cNvSpPr>
            <a:spLocks noGrp="1"/>
          </p:cNvSpPr>
          <p:nvPr>
            <p:ph type="sldNum" sz="quarter" idx="12"/>
          </p:nvPr>
        </p:nvSpPr>
        <p:spPr/>
        <p:txBody>
          <a:bodyPr/>
          <a:lstStyle/>
          <a:p>
            <a:fld id="{5EFC517F-599F-A147-AEF0-A48492F2B519}" type="slidenum">
              <a:rPr lang="pt-BR" smtClean="0"/>
              <a:t>88</a:t>
            </a:fld>
            <a:endParaRPr lang="pt-BR"/>
          </a:p>
        </p:txBody>
      </p:sp>
    </p:spTree>
    <p:extLst>
      <p:ext uri="{BB962C8B-B14F-4D97-AF65-F5344CB8AC3E}">
        <p14:creationId xmlns:p14="http://schemas.microsoft.com/office/powerpoint/2010/main" val="42233760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AD570-FE95-2E42-9023-B4621951626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46127E2-E717-3E43-A6E3-98776691D457}"/>
              </a:ext>
            </a:extLst>
          </p:cNvPr>
          <p:cNvSpPr>
            <a:spLocks noGrp="1"/>
          </p:cNvSpPr>
          <p:nvPr>
            <p:ph idx="1"/>
          </p:nvPr>
        </p:nvSpPr>
        <p:spPr/>
        <p:txBody>
          <a:bodyPr>
            <a:normAutofit lnSpcReduction="10000"/>
          </a:bodyPr>
          <a:lstStyle/>
          <a:p>
            <a:pPr marL="914400" indent="0" algn="just">
              <a:lnSpc>
                <a:spcPct val="150000"/>
              </a:lnSpc>
              <a:buNone/>
            </a:pPr>
            <a:r>
              <a:rPr lang="pt-BR" sz="2400" dirty="0">
                <a:solidFill>
                  <a:srgbClr val="000000"/>
                </a:solidFill>
                <a:effectLst/>
                <a:latin typeface="Calibri" panose="020F0502020204030204" pitchFamily="34" charset="0"/>
                <a:ea typeface="Calibri" panose="020F0502020204030204" pitchFamily="34" charset="0"/>
              </a:rPr>
              <a:t>Como resposta as essas perguntas, propomos que, antes dos quinhentos milissegundos que separam o começo da mudança do traçado do EEG e o apertar do botão, o cérebro dos voluntários estava ocupado acessando </a:t>
            </a:r>
            <a:r>
              <a:rPr lang="pt-BR" sz="2400" dirty="0" err="1">
                <a:solidFill>
                  <a:srgbClr val="000000"/>
                </a:solidFill>
                <a:effectLst/>
                <a:latin typeface="Calibri" panose="020F0502020204030204" pitchFamily="34" charset="0"/>
                <a:ea typeface="Calibri" panose="020F0502020204030204" pitchFamily="34" charset="0"/>
              </a:rPr>
              <a:t>G-info</a:t>
            </a:r>
            <a:r>
              <a:rPr lang="pt-BR" sz="2400" dirty="0">
                <a:solidFill>
                  <a:srgbClr val="000000"/>
                </a:solidFill>
                <a:effectLst/>
                <a:latin typeface="Calibri" panose="020F0502020204030204" pitchFamily="34" charset="0"/>
                <a:ea typeface="Calibri" panose="020F0502020204030204" pitchFamily="34" charset="0"/>
              </a:rPr>
              <a:t> dos seus depósitos corticais – e provavelmente também de estruturas </a:t>
            </a:r>
            <a:r>
              <a:rPr lang="pt-BR" sz="2400" dirty="0" err="1">
                <a:solidFill>
                  <a:srgbClr val="000000"/>
                </a:solidFill>
                <a:effectLst/>
                <a:latin typeface="Calibri" panose="020F0502020204030204" pitchFamily="34" charset="0"/>
                <a:ea typeface="Calibri" panose="020F0502020204030204" pitchFamily="34" charset="0"/>
              </a:rPr>
              <a:t>subcorticais</a:t>
            </a:r>
            <a:r>
              <a:rPr lang="pt-BR" sz="2400" dirty="0">
                <a:solidFill>
                  <a:srgbClr val="000000"/>
                </a:solidFill>
                <a:effectLst/>
                <a:latin typeface="Calibri" panose="020F0502020204030204" pitchFamily="34" charset="0"/>
                <a:ea typeface="Calibri" panose="020F0502020204030204" pitchFamily="34" charset="0"/>
              </a:rPr>
              <a:t> cuja atividade não é registrada pelo EEG. Uma vez que essa </a:t>
            </a:r>
            <a:r>
              <a:rPr lang="pt-BR" sz="2400" dirty="0" err="1">
                <a:solidFill>
                  <a:srgbClr val="000000"/>
                </a:solidFill>
                <a:effectLst/>
                <a:latin typeface="Calibri" panose="020F0502020204030204" pitchFamily="34" charset="0"/>
                <a:ea typeface="Calibri" panose="020F0502020204030204" pitchFamily="34" charset="0"/>
              </a:rPr>
              <a:t>G-info</a:t>
            </a:r>
            <a:r>
              <a:rPr lang="pt-BR" sz="2400" dirty="0">
                <a:solidFill>
                  <a:srgbClr val="000000"/>
                </a:solidFill>
                <a:effectLst/>
                <a:latin typeface="Calibri" panose="020F0502020204030204" pitchFamily="34" charset="0"/>
                <a:ea typeface="Calibri" panose="020F0502020204030204" pitchFamily="34" charset="0"/>
              </a:rPr>
              <a:t> foi acessada – inconscientemente –, ela passou a ser projetada na forma de </a:t>
            </a:r>
            <a:r>
              <a:rPr lang="pt-BR" sz="2400" dirty="0" err="1">
                <a:solidFill>
                  <a:srgbClr val="000000"/>
                </a:solidFill>
                <a:effectLst/>
                <a:latin typeface="Calibri" panose="020F0502020204030204" pitchFamily="34" charset="0"/>
                <a:ea typeface="Calibri" panose="020F0502020204030204" pitchFamily="34" charset="0"/>
              </a:rPr>
              <a:t>S-info</a:t>
            </a:r>
            <a:r>
              <a:rPr lang="pt-BR" sz="2400" dirty="0">
                <a:solidFill>
                  <a:srgbClr val="000000"/>
                </a:solidFill>
                <a:effectLst/>
                <a:latin typeface="Calibri" panose="020F0502020204030204" pitchFamily="34" charset="0"/>
                <a:ea typeface="Calibri" panose="020F0502020204030204" pitchFamily="34" charset="0"/>
              </a:rPr>
              <a:t>, formando o padrão de atividade elétrica capturado pelo EEG meio segundo antes que algum voluntário apertasse o famoso botão. </a:t>
            </a:r>
          </a:p>
          <a:p>
            <a:endParaRPr lang="pt-BR" dirty="0"/>
          </a:p>
        </p:txBody>
      </p:sp>
      <p:sp>
        <p:nvSpPr>
          <p:cNvPr id="4" name="Espaço Reservado para Número de Slide 3">
            <a:extLst>
              <a:ext uri="{FF2B5EF4-FFF2-40B4-BE49-F238E27FC236}">
                <a16:creationId xmlns:a16="http://schemas.microsoft.com/office/drawing/2014/main" id="{65A3A6D1-26C6-1246-8AD5-DC4ACEC6C50A}"/>
              </a:ext>
            </a:extLst>
          </p:cNvPr>
          <p:cNvSpPr>
            <a:spLocks noGrp="1"/>
          </p:cNvSpPr>
          <p:nvPr>
            <p:ph type="sldNum" sz="quarter" idx="12"/>
          </p:nvPr>
        </p:nvSpPr>
        <p:spPr/>
        <p:txBody>
          <a:bodyPr/>
          <a:lstStyle/>
          <a:p>
            <a:fld id="{5EFC517F-599F-A147-AEF0-A48492F2B519}" type="slidenum">
              <a:rPr lang="pt-BR" smtClean="0"/>
              <a:t>89</a:t>
            </a:fld>
            <a:endParaRPr lang="pt-BR"/>
          </a:p>
        </p:txBody>
      </p:sp>
    </p:spTree>
    <p:extLst>
      <p:ext uri="{BB962C8B-B14F-4D97-AF65-F5344CB8AC3E}">
        <p14:creationId xmlns:p14="http://schemas.microsoft.com/office/powerpoint/2010/main" val="29851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CD797-AFD3-F140-B877-2BB53C79DD0B}"/>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A lei da entropia e a dissipação de energia como drives universais, associados à manutenção dos sistemas vivos</a:t>
            </a:r>
          </a:p>
        </p:txBody>
      </p:sp>
      <p:sp>
        <p:nvSpPr>
          <p:cNvPr id="3" name="Espaço Reservado para Conteúdo 2">
            <a:extLst>
              <a:ext uri="{FF2B5EF4-FFF2-40B4-BE49-F238E27FC236}">
                <a16:creationId xmlns:a16="http://schemas.microsoft.com/office/drawing/2014/main" id="{D6E30C2E-F1C0-B64B-B143-72132112713D}"/>
              </a:ext>
            </a:extLst>
          </p:cNvPr>
          <p:cNvSpPr>
            <a:spLocks noGrp="1"/>
          </p:cNvSpPr>
          <p:nvPr>
            <p:ph idx="1"/>
          </p:nvPr>
        </p:nvSpPr>
        <p:spPr/>
        <p:txBody>
          <a:bodyPr>
            <a:normAutofit/>
          </a:bodyPr>
          <a:lstStyle/>
          <a:p>
            <a:pPr>
              <a:lnSpc>
                <a:spcPct val="150000"/>
              </a:lnSpc>
            </a:pPr>
            <a:r>
              <a:rPr lang="pt-BR" sz="2400" dirty="0">
                <a:effectLst/>
                <a:latin typeface="Times New Roman" panose="02020603050405020304" pitchFamily="18" charset="0"/>
                <a:cs typeface="Times New Roman" panose="02020603050405020304" pitchFamily="18" charset="0"/>
              </a:rPr>
              <a:t>“Energia solar sendo dissipada para que informação seja embutida diretamente na matéria orgânica que define a estrutura do tronco da árvore. </a:t>
            </a:r>
          </a:p>
          <a:p>
            <a:pPr>
              <a:lnSpc>
                <a:spcPct val="150000"/>
              </a:lnSpc>
            </a:pPr>
            <a:r>
              <a:rPr lang="pt-BR" sz="2400" dirty="0">
                <a:effectLst/>
                <a:latin typeface="Times New Roman" panose="02020603050405020304" pitchFamily="18" charset="0"/>
                <a:cs typeface="Times New Roman" panose="02020603050405020304" pitchFamily="18" charset="0"/>
              </a:rPr>
              <a:t>Esta é a chave:</a:t>
            </a:r>
          </a:p>
          <a:p>
            <a:pPr lvl="1">
              <a:lnSpc>
                <a:spcPct val="150000"/>
              </a:lnSpc>
            </a:pPr>
            <a:r>
              <a:rPr lang="pt-BR" dirty="0">
                <a:effectLst/>
                <a:latin typeface="Times New Roman" panose="02020603050405020304" pitchFamily="18" charset="0"/>
                <a:cs typeface="Times New Roman" panose="02020603050405020304" pitchFamily="18" charset="0"/>
              </a:rPr>
              <a:t>energia usada para que informação seja armazenada no tecido orgânico, a fim de maximizar a redução de entropia local necessária para a árvore sobreviver mais um dia, e continuar coletando mais energia, embutindo mais informação no seu arcabouço orgânico e resistindo à sua própria aniquilação!”</a:t>
            </a:r>
          </a:p>
        </p:txBody>
      </p:sp>
      <p:sp>
        <p:nvSpPr>
          <p:cNvPr id="4" name="Espaço Reservado para Número de Slide 3">
            <a:extLst>
              <a:ext uri="{FF2B5EF4-FFF2-40B4-BE49-F238E27FC236}">
                <a16:creationId xmlns:a16="http://schemas.microsoft.com/office/drawing/2014/main" id="{823A8047-59F8-394D-BD78-8EE4A9269F58}"/>
              </a:ext>
            </a:extLst>
          </p:cNvPr>
          <p:cNvSpPr>
            <a:spLocks noGrp="1"/>
          </p:cNvSpPr>
          <p:nvPr>
            <p:ph type="sldNum" sz="quarter" idx="12"/>
          </p:nvPr>
        </p:nvSpPr>
        <p:spPr/>
        <p:txBody>
          <a:bodyPr/>
          <a:lstStyle/>
          <a:p>
            <a:fld id="{5EFC517F-599F-A147-AEF0-A48492F2B519}" type="slidenum">
              <a:rPr lang="pt-BR" smtClean="0"/>
              <a:t>9</a:t>
            </a:fld>
            <a:endParaRPr lang="pt-BR"/>
          </a:p>
        </p:txBody>
      </p:sp>
    </p:spTree>
    <p:extLst>
      <p:ext uri="{BB962C8B-B14F-4D97-AF65-F5344CB8AC3E}">
        <p14:creationId xmlns:p14="http://schemas.microsoft.com/office/powerpoint/2010/main" val="3630718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CA450-94AE-9843-92C8-DF54443BC0C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B6AAD00-B236-BC4A-A669-22D321629969}"/>
              </a:ext>
            </a:extLst>
          </p:cNvPr>
          <p:cNvSpPr>
            <a:spLocks noGrp="1"/>
          </p:cNvSpPr>
          <p:nvPr>
            <p:ph idx="1"/>
          </p:nvPr>
        </p:nvSpPr>
        <p:spPr/>
        <p:txBody>
          <a:bodyPr>
            <a:normAutofit fontScale="85000" lnSpcReduction="10000"/>
          </a:bodyPr>
          <a:lstStyle/>
          <a:p>
            <a:pPr marL="914400" indent="0" algn="just">
              <a:lnSpc>
                <a:spcPct val="150000"/>
              </a:lnSpc>
              <a:buNone/>
            </a:pP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Em outras palavras: </a:t>
            </a:r>
            <a:r>
              <a:rPr lang="pt-BR" sz="1800" b="1" dirty="0">
                <a:solidFill>
                  <a:srgbClr val="FF0000"/>
                </a:solidFill>
                <a:effectLst/>
                <a:latin typeface="Calibri" panose="020F0502020204030204" pitchFamily="34" charset="0"/>
                <a:ea typeface="Calibri" panose="020F0502020204030204" pitchFamily="34" charset="0"/>
              </a:rPr>
              <a:t>uma vez que a </a:t>
            </a:r>
            <a:r>
              <a:rPr lang="pt-BR" sz="1800" b="1" dirty="0" err="1">
                <a:solidFill>
                  <a:srgbClr val="FF0000"/>
                </a:solidFill>
                <a:effectLst/>
                <a:latin typeface="Calibri" panose="020F0502020204030204" pitchFamily="34" charset="0"/>
                <a:ea typeface="Calibri" panose="020F0502020204030204" pitchFamily="34" charset="0"/>
              </a:rPr>
              <a:t>G-info</a:t>
            </a:r>
            <a:r>
              <a:rPr lang="pt-BR" sz="1800" b="1" dirty="0">
                <a:solidFill>
                  <a:srgbClr val="FF0000"/>
                </a:solidFill>
                <a:effectLst/>
                <a:latin typeface="Calibri" panose="020F0502020204030204" pitchFamily="34" charset="0"/>
                <a:ea typeface="Calibri" panose="020F0502020204030204" pitchFamily="34" charset="0"/>
              </a:rPr>
              <a:t> de alta dimensão foi projetada para </a:t>
            </a:r>
            <a:r>
              <a:rPr lang="pt-BR" sz="1800" b="1" dirty="0" err="1">
                <a:solidFill>
                  <a:srgbClr val="FF0000"/>
                </a:solidFill>
                <a:effectLst/>
                <a:latin typeface="Calibri" panose="020F0502020204030204" pitchFamily="34" charset="0"/>
                <a:ea typeface="Calibri" panose="020F0502020204030204" pitchFamily="34" charset="0"/>
              </a:rPr>
              <a:t>S-info</a:t>
            </a:r>
            <a:r>
              <a:rPr lang="pt-BR" sz="1800" b="1" dirty="0">
                <a:solidFill>
                  <a:srgbClr val="FF0000"/>
                </a:solidFill>
                <a:effectLst/>
                <a:latin typeface="Calibri" panose="020F0502020204030204" pitchFamily="34" charset="0"/>
                <a:ea typeface="Calibri" panose="020F0502020204030204" pitchFamily="34" charset="0"/>
              </a:rPr>
              <a:t> de baixa dimensão, um programa motor executável foi criado e transmitido, por feixes de nervos – equivalente neurobiológico dos canais de comunicação de Shannon –, dos neurônios do córtex motor para os da medula espinhal, e de lá para os músculos, para que o movimento desejado fosse finalmente executado.</a:t>
            </a: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10"/>
              </a:spcAft>
              <a:buSzPts val="1000"/>
              <a:buFont typeface="Symbol" pitchFamily="2" charset="2"/>
              <a:buChar char=""/>
              <a:tabLst>
                <a:tab pos="457200" algn="l"/>
              </a:tabLst>
            </a:pPr>
            <a:r>
              <a:rPr lang="pt-BR" sz="1800" b="1" dirty="0">
                <a:solidFill>
                  <a:srgbClr val="FF0000"/>
                </a:solidFill>
                <a:effectLst/>
                <a:latin typeface="Calibri" panose="020F0502020204030204" pitchFamily="34" charset="0"/>
                <a:ea typeface="Calibri" panose="020F0502020204030204" pitchFamily="34" charset="0"/>
              </a:rPr>
              <a:t>De acordo com a nossa interpretação, portanto, a </a:t>
            </a:r>
            <a:r>
              <a:rPr lang="pt-BR" sz="1800" b="1" dirty="0" err="1">
                <a:solidFill>
                  <a:srgbClr val="FF0000"/>
                </a:solidFill>
                <a:effectLst/>
                <a:latin typeface="Calibri" panose="020F0502020204030204" pitchFamily="34" charset="0"/>
                <a:ea typeface="Calibri" panose="020F0502020204030204" pitchFamily="34" charset="0"/>
              </a:rPr>
              <a:t>G-info</a:t>
            </a:r>
            <a:r>
              <a:rPr lang="pt-BR" sz="1800" b="1" dirty="0">
                <a:solidFill>
                  <a:srgbClr val="FF0000"/>
                </a:solidFill>
                <a:effectLst/>
                <a:latin typeface="Calibri" panose="020F0502020204030204" pitchFamily="34" charset="0"/>
                <a:ea typeface="Calibri" panose="020F0502020204030204" pitchFamily="34" charset="0"/>
              </a:rPr>
              <a:t> foi a verdadeira fonte da mensagem que, uma vez projetada na forma de </a:t>
            </a:r>
            <a:r>
              <a:rPr lang="pt-BR" sz="1800" b="1" dirty="0" err="1">
                <a:solidFill>
                  <a:srgbClr val="FF0000"/>
                </a:solidFill>
                <a:effectLst/>
                <a:latin typeface="Calibri" panose="020F0502020204030204" pitchFamily="34" charset="0"/>
                <a:ea typeface="Calibri" panose="020F0502020204030204" pitchFamily="34" charset="0"/>
              </a:rPr>
              <a:t>S-info</a:t>
            </a:r>
            <a:r>
              <a:rPr lang="pt-BR" sz="1800" b="1" dirty="0">
                <a:solidFill>
                  <a:srgbClr val="FF0000"/>
                </a:solidFill>
                <a:effectLst/>
                <a:latin typeface="Calibri" panose="020F0502020204030204" pitchFamily="34" charset="0"/>
                <a:ea typeface="Calibri" panose="020F0502020204030204" pitchFamily="34" charset="0"/>
              </a:rPr>
              <a:t>, detectou-se pelo EEG, quinhentos milissegundos antes da execução do movimento.</a:t>
            </a:r>
            <a:r>
              <a:rPr lang="pt-BR" sz="1800" dirty="0">
                <a:solidFill>
                  <a:srgbClr val="FF0000"/>
                </a:solidFill>
                <a:effectLst/>
                <a:latin typeface="Calibri" panose="020F0502020204030204" pitchFamily="34" charset="0"/>
                <a:ea typeface="Calibri" panose="020F0502020204030204" pitchFamily="34" charset="0"/>
              </a:rPr>
              <a:t> </a:t>
            </a:r>
            <a:r>
              <a:rPr lang="pt-BR" sz="1800" dirty="0">
                <a:solidFill>
                  <a:srgbClr val="000000"/>
                </a:solidFill>
                <a:effectLst/>
                <a:latin typeface="Calibri" panose="020F0502020204030204" pitchFamily="34" charset="0"/>
                <a:ea typeface="Calibri" panose="020F0502020204030204" pitchFamily="34" charset="0"/>
              </a:rPr>
              <a:t> </a:t>
            </a:r>
          </a:p>
          <a:p>
            <a:pPr indent="279400" algn="just">
              <a:lnSpc>
                <a:spcPct val="150000"/>
              </a:lnSpc>
              <a:spcAft>
                <a:spcPts val="210"/>
              </a:spcAft>
            </a:pPr>
            <a:r>
              <a:rPr lang="pt-BR" sz="1800" dirty="0">
                <a:solidFill>
                  <a:srgbClr val="000000"/>
                </a:solidFill>
                <a:effectLst/>
                <a:latin typeface="Calibri" panose="020F0502020204030204" pitchFamily="34" charset="0"/>
                <a:ea typeface="Calibri" panose="020F0502020204030204" pitchFamily="34" charset="0"/>
              </a:rPr>
              <a:t>A propósito, segundo essa visão, a detecção de atividade no EEG quinhentos milissegundos antes do movimento do dedo não necessariamente nega a existência do livre-arbítrio, uma vez que este pode ter se manifestado antes da produção de qualquer sinal de EEG, durante o processo de acesso e leitura de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cortical, como parte da preparação de um movimento futuro.</a:t>
            </a:r>
          </a:p>
          <a:p>
            <a:endParaRPr lang="pt-BR" dirty="0"/>
          </a:p>
        </p:txBody>
      </p:sp>
      <p:sp>
        <p:nvSpPr>
          <p:cNvPr id="4" name="Espaço Reservado para Número de Slide 3">
            <a:extLst>
              <a:ext uri="{FF2B5EF4-FFF2-40B4-BE49-F238E27FC236}">
                <a16:creationId xmlns:a16="http://schemas.microsoft.com/office/drawing/2014/main" id="{A2A74E34-906E-294D-AA02-3C3873BAC9AC}"/>
              </a:ext>
            </a:extLst>
          </p:cNvPr>
          <p:cNvSpPr>
            <a:spLocks noGrp="1"/>
          </p:cNvSpPr>
          <p:nvPr>
            <p:ph type="sldNum" sz="quarter" idx="12"/>
          </p:nvPr>
        </p:nvSpPr>
        <p:spPr/>
        <p:txBody>
          <a:bodyPr/>
          <a:lstStyle/>
          <a:p>
            <a:fld id="{5EFC517F-599F-A147-AEF0-A48492F2B519}" type="slidenum">
              <a:rPr lang="pt-BR" smtClean="0"/>
              <a:t>90</a:t>
            </a:fld>
            <a:endParaRPr lang="pt-BR"/>
          </a:p>
        </p:txBody>
      </p:sp>
    </p:spTree>
    <p:extLst>
      <p:ext uri="{BB962C8B-B14F-4D97-AF65-F5344CB8AC3E}">
        <p14:creationId xmlns:p14="http://schemas.microsoft.com/office/powerpoint/2010/main" val="3769206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CF327-EFAC-4046-ADD0-6D10227E8CD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45BF6AA-E6BA-BD49-9AE9-1B59D27A7E68}"/>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41BCAAA1-2BB3-A845-B029-120B18DD0BB9}"/>
              </a:ext>
            </a:extLst>
          </p:cNvPr>
          <p:cNvSpPr>
            <a:spLocks noGrp="1"/>
          </p:cNvSpPr>
          <p:nvPr>
            <p:ph type="sldNum" sz="quarter" idx="12"/>
          </p:nvPr>
        </p:nvSpPr>
        <p:spPr/>
        <p:txBody>
          <a:bodyPr/>
          <a:lstStyle/>
          <a:p>
            <a:fld id="{5EFC517F-599F-A147-AEF0-A48492F2B519}" type="slidenum">
              <a:rPr lang="pt-BR" smtClean="0"/>
              <a:t>91</a:t>
            </a:fld>
            <a:endParaRPr lang="pt-BR"/>
          </a:p>
        </p:txBody>
      </p:sp>
    </p:spTree>
    <p:extLst>
      <p:ext uri="{BB962C8B-B14F-4D97-AF65-F5344CB8AC3E}">
        <p14:creationId xmlns:p14="http://schemas.microsoft.com/office/powerpoint/2010/main" val="10551396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D7D1E-015B-1545-8ECD-BAFFFCA39902}"/>
              </a:ext>
            </a:extLst>
          </p:cNvPr>
          <p:cNvSpPr>
            <a:spLocks noGrp="1"/>
          </p:cNvSpPr>
          <p:nvPr>
            <p:ph type="title"/>
          </p:nvPr>
        </p:nvSpPr>
        <p:spPr/>
        <p:txBody>
          <a:bodyPr/>
          <a:lstStyle/>
          <a:p>
            <a:pPr algn="ctr"/>
            <a:r>
              <a:rPr lang="pt-BR" sz="3200" b="1" dirty="0">
                <a:solidFill>
                  <a:srgbClr val="00B050"/>
                </a:solidFill>
                <a:effectLst/>
                <a:latin typeface="Calibri" panose="020F0502020204030204" pitchFamily="34" charset="0"/>
                <a:ea typeface="Calibri" panose="020F0502020204030204" pitchFamily="34" charset="0"/>
              </a:rPr>
              <a:t>RELAÇÃO ENTRE SINFO </a:t>
            </a:r>
            <a:r>
              <a:rPr lang="pt-BR" sz="3200" b="1" dirty="0">
                <a:solidFill>
                  <a:srgbClr val="00B050"/>
                </a:solidFill>
                <a:latin typeface="Calibri" panose="020F0502020204030204" pitchFamily="34" charset="0"/>
                <a:ea typeface="Calibri" panose="020F0502020204030204" pitchFamily="34" charset="0"/>
              </a:rPr>
              <a:t>E </a:t>
            </a:r>
            <a:r>
              <a:rPr lang="pt-BR" sz="3200" b="1" dirty="0">
                <a:solidFill>
                  <a:srgbClr val="00B050"/>
                </a:solidFill>
                <a:effectLst/>
                <a:latin typeface="Calibri" panose="020F0502020204030204" pitchFamily="34" charset="0"/>
                <a:ea typeface="Calibri" panose="020F0502020204030204" pitchFamily="34" charset="0"/>
              </a:rPr>
              <a:t>GINFO</a:t>
            </a:r>
            <a:endParaRPr lang="pt-BR" dirty="0"/>
          </a:p>
        </p:txBody>
      </p:sp>
      <p:sp>
        <p:nvSpPr>
          <p:cNvPr id="3" name="Espaço Reservado para Conteúdo 2">
            <a:extLst>
              <a:ext uri="{FF2B5EF4-FFF2-40B4-BE49-F238E27FC236}">
                <a16:creationId xmlns:a16="http://schemas.microsoft.com/office/drawing/2014/main" id="{BAB344B7-6D79-004C-A858-34C6E6EC4715}"/>
              </a:ext>
            </a:extLst>
          </p:cNvPr>
          <p:cNvSpPr>
            <a:spLocks noGrp="1"/>
          </p:cNvSpPr>
          <p:nvPr>
            <p:ph idx="1"/>
          </p:nvPr>
        </p:nvSpPr>
        <p:spPr/>
        <p:txBody>
          <a:bodyPr>
            <a:normAutofit/>
          </a:bodyPr>
          <a:lstStyle/>
          <a:p>
            <a:pPr marL="514350" indent="-285750" algn="just">
              <a:lnSpc>
                <a:spcPct val="150000"/>
              </a:lnSpc>
              <a:spcAft>
                <a:spcPts val="210"/>
              </a:spcAft>
            </a:pPr>
            <a:r>
              <a:rPr lang="pt-BR" sz="1800" b="1" dirty="0">
                <a:solidFill>
                  <a:srgbClr val="FF0000"/>
                </a:solidFill>
                <a:effectLst/>
                <a:latin typeface="Calibri" panose="020F0502020204030204" pitchFamily="34" charset="0"/>
                <a:ea typeface="Calibri" panose="020F0502020204030204" pitchFamily="34" charset="0"/>
              </a:rPr>
              <a:t>O cérebro humano é um sistema integrado dinâmico e complexo, por isso produz diferentes tipos de propriedades emergentes como resultado de mudanças extremamente pequenas nas suas condições inicias.</a:t>
            </a:r>
            <a:r>
              <a:rPr lang="pt-BR" sz="1800" dirty="0">
                <a:solidFill>
                  <a:srgbClr val="FF0000"/>
                </a:solidFill>
                <a:effectLst/>
                <a:latin typeface="Calibri" panose="020F0502020204030204" pitchFamily="34" charset="0"/>
                <a:ea typeface="Calibri" panose="020F0502020204030204" pitchFamily="34" charset="0"/>
              </a:rPr>
              <a:t> </a:t>
            </a:r>
            <a:endParaRPr lang="pt-BR" sz="1800" dirty="0">
              <a:solidFill>
                <a:srgbClr val="FF0000"/>
              </a:solidFill>
              <a:latin typeface="Calibri" panose="020F0502020204030204" pitchFamily="34" charset="0"/>
              <a:ea typeface="Calibri" panose="020F0502020204030204" pitchFamily="34" charset="0"/>
            </a:endParaRPr>
          </a:p>
          <a:p>
            <a:pPr marL="514350" indent="-285750" algn="just">
              <a:lnSpc>
                <a:spcPct val="150000"/>
              </a:lnSpc>
              <a:spcAft>
                <a:spcPts val="210"/>
              </a:spcAft>
            </a:pPr>
            <a:r>
              <a:rPr lang="pt-BR" sz="1800" b="1" dirty="0">
                <a:solidFill>
                  <a:srgbClr val="FF0000"/>
                </a:solidFill>
                <a:effectLst/>
                <a:latin typeface="Calibri" panose="020F0502020204030204" pitchFamily="34" charset="0"/>
                <a:ea typeface="Calibri" panose="020F0502020204030204" pitchFamily="34" charset="0"/>
              </a:rPr>
              <a:t>Como o cérebro humano é capaz de expressar tanto </a:t>
            </a:r>
            <a:r>
              <a:rPr lang="pt-BR" sz="1800" b="1" dirty="0" err="1">
                <a:solidFill>
                  <a:srgbClr val="FF0000"/>
                </a:solidFill>
                <a:effectLst/>
                <a:latin typeface="Calibri" panose="020F0502020204030204" pitchFamily="34" charset="0"/>
                <a:ea typeface="Calibri" panose="020F0502020204030204" pitchFamily="34" charset="0"/>
              </a:rPr>
              <a:t>Sinfo</a:t>
            </a:r>
            <a:r>
              <a:rPr lang="pt-BR" sz="1800" b="1" dirty="0">
                <a:solidFill>
                  <a:srgbClr val="FF0000"/>
                </a:solidFill>
                <a:effectLst/>
                <a:latin typeface="Calibri" panose="020F0502020204030204" pitchFamily="34" charset="0"/>
                <a:ea typeface="Calibri" panose="020F0502020204030204" pitchFamily="34" charset="0"/>
              </a:rPr>
              <a:t> como </a:t>
            </a:r>
            <a:r>
              <a:rPr lang="pt-BR" sz="1800" b="1" dirty="0" err="1">
                <a:solidFill>
                  <a:srgbClr val="FF0000"/>
                </a:solidFill>
                <a:effectLst/>
                <a:latin typeface="Calibri" panose="020F0502020204030204" pitchFamily="34" charset="0"/>
                <a:ea typeface="Calibri" panose="020F0502020204030204" pitchFamily="34" charset="0"/>
              </a:rPr>
              <a:t>G-info</a:t>
            </a:r>
            <a:r>
              <a:rPr lang="pt-BR" sz="1800" b="1" dirty="0">
                <a:solidFill>
                  <a:srgbClr val="FF0000"/>
                </a:solidFill>
                <a:effectLst/>
                <a:latin typeface="Calibri" panose="020F0502020204030204" pitchFamily="34" charset="0"/>
                <a:ea typeface="Calibri" panose="020F0502020204030204" pitchFamily="34" charset="0"/>
              </a:rPr>
              <a:t>, e, dada a impossibilidade de encontrar uma correlação perfeita entre ambas, a abordagem científica tradicional enfrenta um desafio único quando confrontada com o dilema de medir a atividade cerebral. </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10"/>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eles se sobrepõem, a </a:t>
            </a:r>
            <a:r>
              <a:rPr lang="pt-BR" sz="1800" b="1" dirty="0" err="1">
                <a:solidFill>
                  <a:srgbClr val="00B050"/>
                </a:solidFill>
                <a:effectLst/>
                <a:latin typeface="Calibri" panose="020F0502020204030204" pitchFamily="34" charset="0"/>
                <a:ea typeface="Calibri" panose="020F0502020204030204" pitchFamily="34" charset="0"/>
              </a:rPr>
              <a:t>G-info</a:t>
            </a:r>
            <a:r>
              <a:rPr lang="pt-BR" sz="1800" b="1" dirty="0">
                <a:solidFill>
                  <a:srgbClr val="00B050"/>
                </a:solidFill>
                <a:effectLst/>
                <a:latin typeface="Calibri" panose="020F0502020204030204" pitchFamily="34" charset="0"/>
                <a:ea typeface="Calibri" panose="020F0502020204030204" pitchFamily="34" charset="0"/>
              </a:rPr>
              <a:t> joga “sistema e sentido” à </a:t>
            </a:r>
            <a:r>
              <a:rPr lang="pt-BR" sz="1800" b="1" dirty="0" err="1">
                <a:solidFill>
                  <a:srgbClr val="00B050"/>
                </a:solidFill>
                <a:effectLst/>
                <a:latin typeface="Calibri" panose="020F0502020204030204" pitchFamily="34" charset="0"/>
                <a:ea typeface="Calibri" panose="020F0502020204030204" pitchFamily="34" charset="0"/>
              </a:rPr>
              <a:t>S-info</a:t>
            </a:r>
            <a:r>
              <a:rPr lang="pt-BR" sz="1800" b="1" dirty="0">
                <a:solidFill>
                  <a:srgbClr val="00B050"/>
                </a:solidFill>
                <a:effectLst/>
                <a:latin typeface="Calibri" panose="020F0502020204030204" pitchFamily="34" charset="0"/>
                <a:ea typeface="Calibri" panose="020F0502020204030204" pitchFamily="34" charset="0"/>
              </a:rPr>
              <a:t>; irredutíveis uma a outra</a:t>
            </a:r>
          </a:p>
          <a:p>
            <a:pPr algn="just"/>
            <a:r>
              <a:rPr lang="pt-BR" sz="1800" b="1" dirty="0">
                <a:solidFill>
                  <a:srgbClr val="00B050"/>
                </a:solidFill>
                <a:latin typeface="Calibri" panose="020F0502020204030204" pitchFamily="34" charset="0"/>
                <a:ea typeface="Calibri" panose="020F0502020204030204" pitchFamily="34" charset="0"/>
              </a:rPr>
              <a:t>É curioso lembrar como Daniel Stern comunga informações subjetivas com objetivas, no estudo do desenvolvimento infantil: </a:t>
            </a:r>
            <a:r>
              <a:rPr lang="pt-BR" sz="1800" b="1" dirty="0">
                <a:solidFill>
                  <a:srgbClr val="00B050"/>
                </a:solidFill>
                <a:effectLst/>
                <a:latin typeface="Times"/>
              </a:rPr>
              <a:t>“o infante da clínica sopra vida subjetiva na criança observada”. (Stern 1985/1992, p. 11.</a:t>
            </a:r>
            <a:r>
              <a:rPr lang="pt-BR" sz="1800" b="1" dirty="0">
                <a:solidFill>
                  <a:srgbClr val="00B050"/>
                </a:solidFill>
                <a:latin typeface="Times"/>
              </a:rPr>
              <a:t>)</a:t>
            </a:r>
            <a:endParaRPr lang="pt-BR" sz="1800" b="1" dirty="0">
              <a:solidFill>
                <a:srgbClr val="00B050"/>
              </a:solidFill>
              <a:effectLst/>
              <a:latin typeface="Times"/>
            </a:endParaRPr>
          </a:p>
          <a:p>
            <a:pPr indent="279400" algn="just">
              <a:lnSpc>
                <a:spcPct val="150000"/>
              </a:lnSpc>
              <a:spcAft>
                <a:spcPts val="210"/>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D8D120A-94FD-7245-9C8B-7D9AC78D7200}"/>
              </a:ext>
            </a:extLst>
          </p:cNvPr>
          <p:cNvSpPr>
            <a:spLocks noGrp="1"/>
          </p:cNvSpPr>
          <p:nvPr>
            <p:ph type="sldNum" sz="quarter" idx="12"/>
          </p:nvPr>
        </p:nvSpPr>
        <p:spPr/>
        <p:txBody>
          <a:bodyPr/>
          <a:lstStyle/>
          <a:p>
            <a:fld id="{5EFC517F-599F-A147-AEF0-A48492F2B519}" type="slidenum">
              <a:rPr lang="pt-BR" smtClean="0"/>
              <a:t>92</a:t>
            </a:fld>
            <a:endParaRPr lang="pt-BR"/>
          </a:p>
        </p:txBody>
      </p:sp>
    </p:spTree>
    <p:extLst>
      <p:ext uri="{BB962C8B-B14F-4D97-AF65-F5344CB8AC3E}">
        <p14:creationId xmlns:p14="http://schemas.microsoft.com/office/powerpoint/2010/main" val="14183076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7704-BC95-AF4A-B087-E6BD12618897}"/>
              </a:ext>
            </a:extLst>
          </p:cNvPr>
          <p:cNvSpPr>
            <a:spLocks noGrp="1"/>
          </p:cNvSpPr>
          <p:nvPr>
            <p:ph type="title"/>
          </p:nvPr>
        </p:nvSpPr>
        <p:spPr/>
        <p:txBody>
          <a:bodyPr>
            <a:normAutofit/>
          </a:bodyPr>
          <a:lstStyle/>
          <a:p>
            <a:pPr algn="ctr"/>
            <a:r>
              <a:rPr lang="pt-BR" sz="2400" b="1" dirty="0"/>
              <a:t>Só o sistema físico, apreensível pelas explicações neuronais e suas relações físico-químicas, não é suficiente para explicar o sentido dado à existência do sistema</a:t>
            </a:r>
          </a:p>
        </p:txBody>
      </p:sp>
      <p:sp>
        <p:nvSpPr>
          <p:cNvPr id="3" name="Espaço Reservado para Conteúdo 2">
            <a:extLst>
              <a:ext uri="{FF2B5EF4-FFF2-40B4-BE49-F238E27FC236}">
                <a16:creationId xmlns:a16="http://schemas.microsoft.com/office/drawing/2014/main" id="{B0F6A202-C6B0-B243-B6E9-AFE082E7E697}"/>
              </a:ext>
            </a:extLst>
          </p:cNvPr>
          <p:cNvSpPr>
            <a:spLocks noGrp="1"/>
          </p:cNvSpPr>
          <p:nvPr>
            <p:ph idx="1"/>
          </p:nvPr>
        </p:nvSpPr>
        <p:spPr/>
        <p:txBody>
          <a:bodyPr/>
          <a:lstStyle/>
          <a:p>
            <a:pPr marL="342900" lvl="0" indent="-342900" algn="just">
              <a:lnSpc>
                <a:spcPct val="150000"/>
              </a:lnSpc>
              <a:buSzPts val="1000"/>
              <a:buFont typeface="Symbol" pitchFamily="2" charset="2"/>
              <a:buChar char=""/>
              <a:tabLst>
                <a:tab pos="457200" algn="l"/>
              </a:tabLst>
            </a:pPr>
            <a:r>
              <a:rPr lang="pt-B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Digo isso porque o objeto físico cérebro humano ocupa uma posição extremamente particular entre todos os objetos estudados pelas ciências naturais. </a:t>
            </a:r>
          </a:p>
          <a:p>
            <a:pPr marL="742950" lvl="1" indent="-285750" algn="just">
              <a:lnSpc>
                <a:spcPct val="150000"/>
              </a:lnSpc>
              <a:buFont typeface="+mj-lt"/>
              <a:buAutoNum type="alphaLcParenR"/>
            </a:pPr>
            <a:r>
              <a:rPr lang="pt-B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caso do cérebro, a informação externa (digital e formal) nunca será capaz de produzir um relato completo da realidade representada pela informação interna (analógica e integrada) do sistema. </a:t>
            </a:r>
          </a:p>
          <a:p>
            <a:pPr marL="342900" lvl="0" indent="-342900" algn="just">
              <a:lnSpc>
                <a:spcPct val="150000"/>
              </a:lnSpc>
              <a:spcAft>
                <a:spcPts val="210"/>
              </a:spcAft>
              <a:buSzPts val="1000"/>
              <a:buFont typeface="Symbol" pitchFamily="2" charset="2"/>
              <a:buChar char=""/>
              <a:tabLst>
                <a:tab pos="457200" algn="l"/>
              </a:tabLst>
            </a:pPr>
            <a:r>
              <a:rPr lang="pt-B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 essa informação interna cerebral que define a verdadeira singularidade, a joia rara, que emerge do processo de fusão entre informação e matéria neural, indiscutivelmente o mais poderoso e incomparável legado computacional concedido a todos nós pelo processo de evolução natural.</a:t>
            </a:r>
          </a:p>
          <a:p>
            <a:endParaRPr lang="pt-BR" dirty="0"/>
          </a:p>
        </p:txBody>
      </p:sp>
      <p:sp>
        <p:nvSpPr>
          <p:cNvPr id="4" name="Espaço Reservado para Número de Slide 3">
            <a:extLst>
              <a:ext uri="{FF2B5EF4-FFF2-40B4-BE49-F238E27FC236}">
                <a16:creationId xmlns:a16="http://schemas.microsoft.com/office/drawing/2014/main" id="{29DA9BB0-9767-E447-A81F-26ACC74F7B8E}"/>
              </a:ext>
            </a:extLst>
          </p:cNvPr>
          <p:cNvSpPr>
            <a:spLocks noGrp="1"/>
          </p:cNvSpPr>
          <p:nvPr>
            <p:ph type="sldNum" sz="quarter" idx="12"/>
          </p:nvPr>
        </p:nvSpPr>
        <p:spPr/>
        <p:txBody>
          <a:bodyPr/>
          <a:lstStyle/>
          <a:p>
            <a:fld id="{5EFC517F-599F-A147-AEF0-A48492F2B519}" type="slidenum">
              <a:rPr lang="pt-BR" smtClean="0"/>
              <a:t>93</a:t>
            </a:fld>
            <a:endParaRPr lang="pt-BR"/>
          </a:p>
        </p:txBody>
      </p:sp>
    </p:spTree>
    <p:extLst>
      <p:ext uri="{BB962C8B-B14F-4D97-AF65-F5344CB8AC3E}">
        <p14:creationId xmlns:p14="http://schemas.microsoft.com/office/powerpoint/2010/main" val="3126485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877C-1737-D948-BA7E-F4917A590155}"/>
              </a:ext>
            </a:extLst>
          </p:cNvPr>
          <p:cNvSpPr>
            <a:spLocks noGrp="1"/>
          </p:cNvSpPr>
          <p:nvPr>
            <p:ph type="title"/>
          </p:nvPr>
        </p:nvSpPr>
        <p:spPr/>
        <p:txBody>
          <a:bodyPr>
            <a:normAutofit/>
          </a:bodyPr>
          <a:lstStyle/>
          <a:p>
            <a:r>
              <a:rPr lang="pt-BR" sz="2200" b="1" dirty="0">
                <a:solidFill>
                  <a:srgbClr val="00B050"/>
                </a:solidFill>
                <a:effectLst/>
                <a:latin typeface="Calibri" panose="020F0502020204030204" pitchFamily="34" charset="0"/>
                <a:ea typeface="Calibri" panose="020F0502020204030204" pitchFamily="34" charset="0"/>
              </a:rPr>
              <a:t>RESUMO DAS DIFERENÇAS ENTRE </a:t>
            </a:r>
            <a:r>
              <a:rPr lang="pt-BR" sz="2200" b="1" dirty="0" err="1">
                <a:solidFill>
                  <a:srgbClr val="00B050"/>
                </a:solidFill>
                <a:effectLst/>
                <a:latin typeface="Calibri" panose="020F0502020204030204" pitchFamily="34" charset="0"/>
                <a:ea typeface="Calibri" panose="020F0502020204030204" pitchFamily="34" charset="0"/>
              </a:rPr>
              <a:t>S-info</a:t>
            </a:r>
            <a:r>
              <a:rPr lang="pt-BR" sz="2200" b="1" dirty="0">
                <a:solidFill>
                  <a:srgbClr val="00B050"/>
                </a:solidFill>
                <a:effectLst/>
                <a:latin typeface="Calibri" panose="020F0502020204030204" pitchFamily="34" charset="0"/>
                <a:ea typeface="Calibri" panose="020F0502020204030204" pitchFamily="34" charset="0"/>
              </a:rPr>
              <a:t> e </a:t>
            </a:r>
            <a:r>
              <a:rPr lang="pt-BR" sz="2200" b="1" dirty="0" err="1">
                <a:solidFill>
                  <a:srgbClr val="00B050"/>
                </a:solidFill>
                <a:effectLst/>
                <a:latin typeface="Calibri" panose="020F0502020204030204" pitchFamily="34" charset="0"/>
                <a:ea typeface="Calibri" panose="020F0502020204030204" pitchFamily="34" charset="0"/>
              </a:rPr>
              <a:t>G-info</a:t>
            </a:r>
            <a:br>
              <a:rPr lang="pt-BR" sz="2200" b="1" dirty="0">
                <a:solidFill>
                  <a:srgbClr val="00B050"/>
                </a:solidFill>
                <a:effectLst/>
                <a:latin typeface="Calibri" panose="020F0502020204030204" pitchFamily="34" charset="0"/>
                <a:ea typeface="Calibri" panose="020F0502020204030204" pitchFamily="34" charset="0"/>
              </a:rPr>
            </a:br>
            <a:br>
              <a:rPr lang="pt-BR" sz="2200" b="1" dirty="0">
                <a:solidFill>
                  <a:srgbClr val="00B050"/>
                </a:solidFill>
                <a:effectLst/>
                <a:latin typeface="Calibri" panose="020F0502020204030204" pitchFamily="34" charset="0"/>
                <a:ea typeface="Calibri" panose="020F0502020204030204" pitchFamily="34" charset="0"/>
              </a:rPr>
            </a:br>
            <a:r>
              <a:rPr lang="pt-BR" sz="2200" b="1" dirty="0">
                <a:effectLst/>
                <a:latin typeface="Calibri" panose="020F0502020204030204" pitchFamily="34" charset="0"/>
                <a:ea typeface="Calibri" panose="020F0502020204030204" pitchFamily="34" charset="0"/>
              </a:rPr>
              <a:t>De modo geral, as diferenças entre </a:t>
            </a:r>
            <a:r>
              <a:rPr lang="pt-BR" sz="2200" b="1" dirty="0" err="1">
                <a:effectLst/>
                <a:latin typeface="Calibri" panose="020F0502020204030204" pitchFamily="34" charset="0"/>
                <a:ea typeface="Calibri" panose="020F0502020204030204" pitchFamily="34" charset="0"/>
              </a:rPr>
              <a:t>S-info</a:t>
            </a:r>
            <a:r>
              <a:rPr lang="pt-BR" sz="2200" b="1" dirty="0">
                <a:effectLst/>
                <a:latin typeface="Calibri" panose="020F0502020204030204" pitchFamily="34" charset="0"/>
                <a:ea typeface="Calibri" panose="020F0502020204030204" pitchFamily="34" charset="0"/>
              </a:rPr>
              <a:t> e </a:t>
            </a:r>
            <a:r>
              <a:rPr lang="pt-BR" sz="2200" b="1" dirty="0" err="1">
                <a:effectLst/>
                <a:latin typeface="Calibri" panose="020F0502020204030204" pitchFamily="34" charset="0"/>
                <a:ea typeface="Calibri" panose="020F0502020204030204" pitchFamily="34" charset="0"/>
              </a:rPr>
              <a:t>G-info</a:t>
            </a:r>
            <a:r>
              <a:rPr lang="pt-BR" sz="2200" b="1" dirty="0">
                <a:effectLst/>
                <a:latin typeface="Calibri" panose="020F0502020204030204" pitchFamily="34" charset="0"/>
                <a:ea typeface="Calibri" panose="020F0502020204030204" pitchFamily="34" charset="0"/>
              </a:rPr>
              <a:t> podem ser resumidas da seguinte maneira: </a:t>
            </a:r>
            <a:endParaRPr lang="pt-BR" b="1" dirty="0"/>
          </a:p>
        </p:txBody>
      </p:sp>
      <p:sp>
        <p:nvSpPr>
          <p:cNvPr id="3" name="Espaço Reservado para Conteúdo 2">
            <a:extLst>
              <a:ext uri="{FF2B5EF4-FFF2-40B4-BE49-F238E27FC236}">
                <a16:creationId xmlns:a16="http://schemas.microsoft.com/office/drawing/2014/main" id="{520CD047-681A-2F4B-B5C1-63DCDECCF857}"/>
              </a:ext>
            </a:extLst>
          </p:cNvPr>
          <p:cNvSpPr>
            <a:spLocks noGrp="1"/>
          </p:cNvSpPr>
          <p:nvPr>
            <p:ph idx="1"/>
          </p:nvPr>
        </p:nvSpPr>
        <p:spPr/>
        <p:txBody>
          <a:bodyPr>
            <a:normAutofit/>
          </a:bodyPr>
          <a:lstStyle/>
          <a:p>
            <a:pPr marL="1143000" lvl="2" indent="-228600" algn="just">
              <a:lnSpc>
                <a:spcPct val="150000"/>
              </a:lnSpc>
              <a:buSzPts val="1000"/>
              <a:buFont typeface="Wingdings" pitchFamily="2" charset="2"/>
              <a:buChar char=""/>
              <a:tabLst>
                <a:tab pos="1371600" algn="l"/>
              </a:tabLst>
            </a:pPr>
            <a:r>
              <a:rPr lang="pt-BR" b="1" dirty="0">
                <a:effectLst/>
                <a:latin typeface="Calibri" panose="020F0502020204030204" pitchFamily="34" charset="0"/>
                <a:ea typeface="Calibri" panose="020F0502020204030204" pitchFamily="34" charset="0"/>
              </a:rPr>
              <a:t>a </a:t>
            </a:r>
            <a:r>
              <a:rPr lang="pt-BR" b="1" dirty="0" err="1">
                <a:effectLst/>
                <a:latin typeface="Calibri" panose="020F0502020204030204" pitchFamily="34" charset="0"/>
                <a:ea typeface="Calibri" panose="020F0502020204030204" pitchFamily="34" charset="0"/>
              </a:rPr>
              <a:t>S-info</a:t>
            </a:r>
            <a:r>
              <a:rPr lang="pt-BR" b="1" dirty="0">
                <a:effectLst/>
                <a:latin typeface="Calibri" panose="020F0502020204030204" pitchFamily="34" charset="0"/>
                <a:ea typeface="Calibri" panose="020F0502020204030204" pitchFamily="34" charset="0"/>
              </a:rPr>
              <a:t> é simbólica, o que significa que o recipiente de uma mensagem contendo </a:t>
            </a:r>
            <a:r>
              <a:rPr lang="pt-BR" b="1" dirty="0" err="1">
                <a:effectLst/>
                <a:latin typeface="Calibri" panose="020F0502020204030204" pitchFamily="34" charset="0"/>
                <a:ea typeface="Calibri" panose="020F0502020204030204" pitchFamily="34" charset="0"/>
              </a:rPr>
              <a:t>S-info</a:t>
            </a:r>
            <a:r>
              <a:rPr lang="pt-BR" b="1" dirty="0">
                <a:effectLst/>
                <a:latin typeface="Calibri" panose="020F0502020204030204" pitchFamily="34" charset="0"/>
                <a:ea typeface="Calibri" panose="020F0502020204030204" pitchFamily="34" charset="0"/>
              </a:rPr>
              <a:t> tem que decodificá-la para extrair significado dela.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b="1" dirty="0">
                <a:effectLst/>
                <a:latin typeface="Calibri" panose="020F0502020204030204" pitchFamily="34" charset="0"/>
                <a:ea typeface="Calibri" panose="020F0502020204030204" pitchFamily="34" charset="0"/>
              </a:rPr>
              <a:t>Para isso, ele necessita saber o código antes de receber a mensagem.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b="1" dirty="0">
                <a:effectLst/>
                <a:latin typeface="Calibri" panose="020F0502020204030204" pitchFamily="34" charset="0"/>
                <a:ea typeface="Calibri" panose="020F0502020204030204" pitchFamily="34" charset="0"/>
              </a:rPr>
              <a:t>Se o código não for incluído na mensagem, ela não será acessível para o seu interlocutor.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b="1" dirty="0">
                <a:effectLst/>
                <a:latin typeface="Calibri" panose="020F0502020204030204" pitchFamily="34" charset="0"/>
                <a:ea typeface="Calibri" panose="020F0502020204030204" pitchFamily="34" charset="0"/>
              </a:rPr>
              <a:t>Sem um código externo prévio, por exemplo, as linhas que você está lendo neste momento não fariam sentido para você. </a:t>
            </a:r>
            <a:endParaRPr lang="pt-BR" dirty="0">
              <a:effectLst/>
              <a:latin typeface="Calibri" panose="020F0502020204030204" pitchFamily="34" charset="0"/>
              <a:ea typeface="Calibri" panose="020F0502020204030204" pitchFamily="34" charset="0"/>
            </a:endParaRPr>
          </a:p>
          <a:p>
            <a:pPr marL="1143000" lvl="2" indent="-228600" algn="just">
              <a:lnSpc>
                <a:spcPct val="150000"/>
              </a:lnSpc>
              <a:spcAft>
                <a:spcPts val="210"/>
              </a:spcAft>
              <a:buSzPts val="1000"/>
              <a:buFont typeface="Wingdings" pitchFamily="2" charset="2"/>
              <a:buChar char=""/>
              <a:tabLst>
                <a:tab pos="1371600" algn="l"/>
              </a:tabLst>
            </a:pPr>
            <a:r>
              <a:rPr lang="pt-BR" b="1" dirty="0">
                <a:effectLst/>
                <a:latin typeface="Calibri" panose="020F0502020204030204" pitchFamily="34" charset="0"/>
                <a:ea typeface="Calibri" panose="020F0502020204030204" pitchFamily="34" charset="0"/>
              </a:rPr>
              <a:t>O significado é fundamental para que o cérebro faça algo com uma mensagem. </a:t>
            </a:r>
            <a:endParaRPr lang="pt-BR"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33EADD0-A77B-1945-8DA6-A44C52BEA912}"/>
              </a:ext>
            </a:extLst>
          </p:cNvPr>
          <p:cNvSpPr>
            <a:spLocks noGrp="1"/>
          </p:cNvSpPr>
          <p:nvPr>
            <p:ph type="sldNum" sz="quarter" idx="12"/>
          </p:nvPr>
        </p:nvSpPr>
        <p:spPr/>
        <p:txBody>
          <a:bodyPr/>
          <a:lstStyle/>
          <a:p>
            <a:fld id="{5EFC517F-599F-A147-AEF0-A48492F2B519}" type="slidenum">
              <a:rPr lang="pt-BR" smtClean="0"/>
              <a:t>94</a:t>
            </a:fld>
            <a:endParaRPr lang="pt-BR"/>
          </a:p>
        </p:txBody>
      </p:sp>
    </p:spTree>
    <p:extLst>
      <p:ext uri="{BB962C8B-B14F-4D97-AF65-F5344CB8AC3E}">
        <p14:creationId xmlns:p14="http://schemas.microsoft.com/office/powerpoint/2010/main" val="2271330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1DADF-6936-5544-98B7-521F6C88170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013EC47-281B-0A41-8BC8-A6EFEB938FB8}"/>
              </a:ext>
            </a:extLst>
          </p:cNvPr>
          <p:cNvSpPr>
            <a:spLocks noGrp="1"/>
          </p:cNvSpPr>
          <p:nvPr>
            <p:ph idx="1"/>
          </p:nvPr>
        </p:nvSpPr>
        <p:spPr/>
        <p:txBody>
          <a:bodyPr/>
          <a:lstStyle/>
          <a:p>
            <a:pPr marL="0" lvl="0" indent="0" algn="just">
              <a:lnSpc>
                <a:spcPct val="150000"/>
              </a:lnSpc>
              <a:buSzPts val="1000"/>
              <a:buNone/>
              <a:tabLst>
                <a:tab pos="457200" algn="l"/>
              </a:tabLst>
            </a:pPr>
            <a:r>
              <a:rPr lang="pt-BR" sz="2400" b="1" dirty="0">
                <a:effectLst/>
                <a:latin typeface="Calibri" panose="020F0502020204030204" pitchFamily="34" charset="0"/>
                <a:ea typeface="Calibri" panose="020F0502020204030204" pitchFamily="34" charset="0"/>
              </a:rPr>
              <a:t>Por outro lado, a </a:t>
            </a:r>
            <a:r>
              <a:rPr lang="pt-BR" sz="2400" b="1" dirty="0" err="1">
                <a:effectLst/>
                <a:latin typeface="Calibri" panose="020F0502020204030204" pitchFamily="34" charset="0"/>
                <a:ea typeface="Calibri" panose="020F0502020204030204" pitchFamily="34" charset="0"/>
              </a:rPr>
              <a:t>Ginfo</a:t>
            </a:r>
            <a:r>
              <a:rPr lang="pt-BR" sz="2400" b="1" dirty="0">
                <a:effectLst/>
                <a:latin typeface="Calibri" panose="020F0502020204030204" pitchFamily="34" charset="0"/>
                <a:ea typeface="Calibri" panose="020F0502020204030204" pitchFamily="34" charset="0"/>
              </a:rPr>
              <a:t> não precisa de código para ser processada: o seu significado é reconhecido instantaneamente pelo cérebro humano. </a:t>
            </a:r>
            <a:endParaRPr lang="pt-BR" sz="2400" dirty="0">
              <a:effectLst/>
              <a:latin typeface="Calibri" panose="020F0502020204030204" pitchFamily="34" charset="0"/>
              <a:ea typeface="Calibri" panose="020F0502020204030204" pitchFamily="34" charset="0"/>
            </a:endParaRPr>
          </a:p>
          <a:p>
            <a:pPr marL="1143000" lvl="2" indent="-228600" algn="just">
              <a:lnSpc>
                <a:spcPct val="150000"/>
              </a:lnSpc>
              <a:buSzPts val="1000"/>
              <a:buFont typeface="Wingdings" pitchFamily="2" charset="2"/>
              <a:buChar char=""/>
              <a:tabLst>
                <a:tab pos="1371600" algn="l"/>
              </a:tabLst>
            </a:pPr>
            <a:r>
              <a:rPr lang="pt-BR" sz="2400" b="1" dirty="0">
                <a:effectLst/>
                <a:latin typeface="Calibri" panose="020F0502020204030204" pitchFamily="34" charset="0"/>
                <a:ea typeface="Calibri" panose="020F0502020204030204" pitchFamily="34" charset="0"/>
              </a:rPr>
              <a:t>Isso se dá porque o significado dessa mensagem é provido pelo cérebro que gera ou recebe essa mensagem. </a:t>
            </a:r>
            <a:endParaRPr lang="pt-BR" sz="2400" dirty="0">
              <a:effectLst/>
              <a:latin typeface="Calibri" panose="020F0502020204030204" pitchFamily="34" charset="0"/>
              <a:ea typeface="Calibri" panose="020F0502020204030204" pitchFamily="34" charset="0"/>
            </a:endParaRPr>
          </a:p>
          <a:p>
            <a:pPr marL="1143000" lvl="2" indent="-228600" algn="just">
              <a:lnSpc>
                <a:spcPct val="150000"/>
              </a:lnSpc>
              <a:spcAft>
                <a:spcPts val="210"/>
              </a:spcAft>
              <a:buSzPts val="1000"/>
              <a:buFont typeface="Wingdings" pitchFamily="2" charset="2"/>
              <a:buChar char=""/>
              <a:tabLst>
                <a:tab pos="1371600" algn="l"/>
              </a:tabLst>
            </a:pPr>
            <a:r>
              <a:rPr lang="pt-BR" sz="2400" b="1" dirty="0">
                <a:effectLst/>
                <a:latin typeface="Calibri" panose="020F0502020204030204" pitchFamily="34" charset="0"/>
                <a:ea typeface="Calibri" panose="020F0502020204030204" pitchFamily="34" charset="0"/>
              </a:rPr>
              <a:t>Como o linguista norte-americano Noam Chomsky disse: “A coisa mais importante na linguagem é aquilo que não foi dito”.</a:t>
            </a:r>
            <a:endParaRPr lang="pt-BR" sz="2400"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201B6AC-A183-D349-9E6D-334F961A4293}"/>
              </a:ext>
            </a:extLst>
          </p:cNvPr>
          <p:cNvSpPr>
            <a:spLocks noGrp="1"/>
          </p:cNvSpPr>
          <p:nvPr>
            <p:ph type="sldNum" sz="quarter" idx="12"/>
          </p:nvPr>
        </p:nvSpPr>
        <p:spPr/>
        <p:txBody>
          <a:bodyPr/>
          <a:lstStyle/>
          <a:p>
            <a:fld id="{5EFC517F-599F-A147-AEF0-A48492F2B519}" type="slidenum">
              <a:rPr lang="pt-BR" smtClean="0"/>
              <a:t>95</a:t>
            </a:fld>
            <a:endParaRPr lang="pt-BR"/>
          </a:p>
        </p:txBody>
      </p:sp>
    </p:spTree>
    <p:extLst>
      <p:ext uri="{BB962C8B-B14F-4D97-AF65-F5344CB8AC3E}">
        <p14:creationId xmlns:p14="http://schemas.microsoft.com/office/powerpoint/2010/main" val="2801050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32A8C-0F9A-1349-8780-93A509A08D83}"/>
              </a:ext>
            </a:extLst>
          </p:cNvPr>
          <p:cNvSpPr>
            <a:spLocks noGrp="1"/>
          </p:cNvSpPr>
          <p:nvPr>
            <p:ph type="title"/>
          </p:nvPr>
        </p:nvSpPr>
        <p:spPr/>
        <p:txBody>
          <a:bodyPr>
            <a:normAutofit/>
          </a:bodyPr>
          <a:lstStyle/>
          <a:p>
            <a:pPr algn="ctr"/>
            <a:r>
              <a:rPr lang="pt-BR" sz="4000" b="1" dirty="0">
                <a:effectLst/>
                <a:latin typeface="Calibri" panose="020F0502020204030204" pitchFamily="34" charset="0"/>
                <a:ea typeface="Calibri" panose="020F0502020204030204" pitchFamily="34" charset="0"/>
              </a:rPr>
              <a:t>POR QUE PRECISAMOS DA NOÇÃO DE </a:t>
            </a:r>
            <a:r>
              <a:rPr lang="pt-BR" sz="4000" b="1" dirty="0" err="1">
                <a:effectLst/>
                <a:latin typeface="Calibri" panose="020F0502020204030204" pitchFamily="34" charset="0"/>
                <a:ea typeface="Calibri" panose="020F0502020204030204" pitchFamily="34" charset="0"/>
              </a:rPr>
              <a:t>Ginfo</a:t>
            </a:r>
            <a:r>
              <a:rPr lang="pt-BR" sz="4000" b="1" dirty="0">
                <a:effectLst/>
                <a:latin typeface="Calibri" panose="020F0502020204030204" pitchFamily="34" charset="0"/>
                <a:ea typeface="Calibri" panose="020F0502020204030204" pitchFamily="34" charset="0"/>
              </a:rPr>
              <a:t>?</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9B6A7A1D-2C0C-8D4E-9C10-5E988CA866B5}"/>
              </a:ext>
            </a:extLst>
          </p:cNvPr>
          <p:cNvSpPr>
            <a:spLocks noGrp="1"/>
          </p:cNvSpPr>
          <p:nvPr>
            <p:ph idx="1"/>
          </p:nvPr>
        </p:nvSpPr>
        <p:spPr/>
        <p:txBody>
          <a:bodyPr>
            <a:normAutofit fontScale="85000" lnSpcReduction="20000"/>
          </a:bodyPr>
          <a:lstStyle/>
          <a:p>
            <a:pPr indent="0" algn="just">
              <a:lnSpc>
                <a:spcPct val="160000"/>
              </a:lnSpc>
              <a:spcAft>
                <a:spcPts val="210"/>
              </a:spcAft>
              <a:buNone/>
            </a:pPr>
            <a:r>
              <a:rPr lang="pt-BR" sz="1500" b="1" dirty="0">
                <a:solidFill>
                  <a:srgbClr val="FF0000"/>
                </a:solidFill>
                <a:effectLst/>
                <a:latin typeface="Calibri" panose="020F0502020204030204" pitchFamily="34" charset="0"/>
                <a:ea typeface="Calibri" panose="020F0502020204030204" pitchFamily="34" charset="0"/>
              </a:rPr>
              <a:t>Nesse ponto você deve estar se perguntando: o conceito de </a:t>
            </a:r>
            <a:r>
              <a:rPr lang="pt-BR" sz="1500" b="1" dirty="0" err="1">
                <a:solidFill>
                  <a:srgbClr val="FF0000"/>
                </a:solidFill>
                <a:effectLst/>
                <a:latin typeface="Calibri" panose="020F0502020204030204" pitchFamily="34" charset="0"/>
                <a:ea typeface="Calibri" panose="020F0502020204030204" pitchFamily="34" charset="0"/>
              </a:rPr>
              <a:t>G-info</a:t>
            </a:r>
            <a:r>
              <a:rPr lang="pt-BR" sz="1500" b="1" dirty="0">
                <a:solidFill>
                  <a:srgbClr val="FF0000"/>
                </a:solidFill>
                <a:effectLst/>
                <a:latin typeface="Calibri" panose="020F0502020204030204" pitchFamily="34" charset="0"/>
                <a:ea typeface="Calibri" panose="020F0502020204030204" pitchFamily="34" charset="0"/>
              </a:rPr>
              <a:t> é realmente necessário? Depois de toda essa discussão, a minha resposta só pode ser um categórico “sim”! </a:t>
            </a:r>
            <a:endParaRPr lang="pt-BR" sz="15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60000"/>
              </a:lnSpc>
              <a:buSzPts val="1000"/>
              <a:buFont typeface="Symbol" pitchFamily="2" charset="2"/>
              <a:buChar char=""/>
              <a:tabLst>
                <a:tab pos="457200" algn="l"/>
              </a:tabLst>
            </a:pPr>
            <a:r>
              <a:rPr lang="pt-BR" sz="1500" b="1" dirty="0">
                <a:solidFill>
                  <a:srgbClr val="FF0000"/>
                </a:solidFill>
                <a:effectLst/>
                <a:latin typeface="Calibri" panose="020F0502020204030204" pitchFamily="34" charset="0"/>
                <a:ea typeface="Calibri" panose="020F0502020204030204" pitchFamily="34" charset="0"/>
              </a:rPr>
              <a:t>Como vimos, a introdução da </a:t>
            </a:r>
            <a:r>
              <a:rPr lang="pt-BR" sz="1500" b="1" dirty="0" err="1">
                <a:solidFill>
                  <a:srgbClr val="FF0000"/>
                </a:solidFill>
                <a:effectLst/>
                <a:latin typeface="Calibri" panose="020F0502020204030204" pitchFamily="34" charset="0"/>
                <a:ea typeface="Calibri" panose="020F0502020204030204" pitchFamily="34" charset="0"/>
              </a:rPr>
              <a:t>G-info</a:t>
            </a:r>
            <a:r>
              <a:rPr lang="pt-BR" sz="1500" b="1" dirty="0">
                <a:solidFill>
                  <a:srgbClr val="FF0000"/>
                </a:solidFill>
                <a:effectLst/>
                <a:latin typeface="Calibri" panose="020F0502020204030204" pitchFamily="34" charset="0"/>
                <a:ea typeface="Calibri" panose="020F0502020204030204" pitchFamily="34" charset="0"/>
              </a:rPr>
              <a:t> nos permitiu derivar uma série muito interessante de outros corolários e hipóteses. </a:t>
            </a:r>
            <a:r>
              <a:rPr lang="pt-BR" sz="1500" b="1" dirty="0">
                <a:solidFill>
                  <a:srgbClr val="00B050"/>
                </a:solidFill>
                <a:effectLst/>
                <a:latin typeface="Calibri" panose="020F0502020204030204" pitchFamily="34" charset="0"/>
                <a:ea typeface="Calibri" panose="020F0502020204030204" pitchFamily="34" charset="0"/>
              </a:rPr>
              <a:t>Primeiro, ela nos ofereceu uma base teórica para definir organismos como uma nova classe de computador</a:t>
            </a:r>
            <a:r>
              <a:rPr lang="pt-BR" sz="1500" b="1" dirty="0">
                <a:solidFill>
                  <a:srgbClr val="FF0000"/>
                </a:solidFill>
                <a:effectLst/>
                <a:latin typeface="Calibri" panose="020F0502020204030204" pitchFamily="34" charset="0"/>
                <a:ea typeface="Calibri" panose="020F0502020204030204" pitchFamily="34" charset="0"/>
              </a:rPr>
              <a:t>. Tradicionalmente, existem muitas formas de computadores construídos pelo homem: </a:t>
            </a:r>
            <a:endParaRPr lang="pt-BR" sz="15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60000"/>
              </a:lnSpc>
              <a:buSzPts val="1000"/>
              <a:buFont typeface="Wingdings" pitchFamily="2" charset="2"/>
              <a:buChar char=""/>
              <a:tabLst>
                <a:tab pos="1828800" algn="l"/>
              </a:tabLst>
            </a:pPr>
            <a:r>
              <a:rPr lang="pt-BR" sz="1500" b="1" dirty="0">
                <a:solidFill>
                  <a:srgbClr val="FF0000"/>
                </a:solidFill>
                <a:effectLst/>
                <a:latin typeface="Calibri" panose="020F0502020204030204" pitchFamily="34" charset="0"/>
                <a:ea typeface="Calibri" panose="020F0502020204030204" pitchFamily="34" charset="0"/>
              </a:rPr>
              <a:t>computadores mecânicos, como o ábaco e a máquina diferencial construída por Charles Babbage; </a:t>
            </a:r>
            <a:endParaRPr lang="pt-BR" sz="15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60000"/>
              </a:lnSpc>
              <a:buSzPts val="1000"/>
              <a:buFont typeface="Wingdings" pitchFamily="2" charset="2"/>
              <a:buChar char=""/>
              <a:tabLst>
                <a:tab pos="1828800" algn="l"/>
              </a:tabLst>
            </a:pPr>
            <a:r>
              <a:rPr lang="pt-BR" sz="1500" b="1" dirty="0">
                <a:solidFill>
                  <a:srgbClr val="FF0000"/>
                </a:solidFill>
                <a:effectLst/>
                <a:latin typeface="Calibri" panose="020F0502020204030204" pitchFamily="34" charset="0"/>
                <a:ea typeface="Calibri" panose="020F0502020204030204" pitchFamily="34" charset="0"/>
              </a:rPr>
              <a:t>computadores analógicos, como a régua de cálculo; </a:t>
            </a:r>
            <a:endParaRPr lang="pt-BR" sz="15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60000"/>
              </a:lnSpc>
              <a:buSzPts val="1000"/>
              <a:buFont typeface="Wingdings" pitchFamily="2" charset="2"/>
              <a:buChar char=""/>
              <a:tabLst>
                <a:tab pos="1828800" algn="l"/>
              </a:tabLst>
            </a:pPr>
            <a:r>
              <a:rPr lang="pt-BR" sz="1500" b="1" dirty="0">
                <a:solidFill>
                  <a:srgbClr val="FF0000"/>
                </a:solidFill>
                <a:effectLst/>
                <a:latin typeface="Calibri" panose="020F0502020204030204" pitchFamily="34" charset="0"/>
                <a:ea typeface="Calibri" panose="020F0502020204030204" pitchFamily="34" charset="0"/>
              </a:rPr>
              <a:t>computadores digitais, como o laptop em que estou digitando neste momento; </a:t>
            </a:r>
            <a:endParaRPr lang="pt-BR" sz="15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60000"/>
              </a:lnSpc>
              <a:spcAft>
                <a:spcPts val="210"/>
              </a:spcAft>
              <a:buSzPts val="1000"/>
              <a:buFont typeface="Wingdings" pitchFamily="2" charset="2"/>
              <a:buChar char=""/>
              <a:tabLst>
                <a:tab pos="1828800" algn="l"/>
              </a:tabLst>
            </a:pPr>
            <a:r>
              <a:rPr lang="pt-BR" sz="1500" b="1" dirty="0">
                <a:solidFill>
                  <a:srgbClr val="FF0000"/>
                </a:solidFill>
                <a:effectLst/>
                <a:latin typeface="Calibri" panose="020F0502020204030204" pitchFamily="34" charset="0"/>
                <a:ea typeface="Calibri" panose="020F0502020204030204" pitchFamily="34" charset="0"/>
              </a:rPr>
              <a:t>e até computadores quânticos, que prometem revolucionar a computação. </a:t>
            </a:r>
            <a:endParaRPr lang="pt-BR" sz="1500" dirty="0">
              <a:solidFill>
                <a:srgbClr val="000000"/>
              </a:solidFill>
              <a:effectLst/>
              <a:latin typeface="Calibri" panose="020F0502020204030204" pitchFamily="34" charset="0"/>
              <a:ea typeface="Calibri" panose="020F0502020204030204" pitchFamily="34" charset="0"/>
            </a:endParaRPr>
          </a:p>
          <a:p>
            <a:pPr>
              <a:lnSpc>
                <a:spcPct val="160000"/>
              </a:lnSpc>
            </a:pPr>
            <a:r>
              <a:rPr lang="pt-BR" sz="1800" b="1" dirty="0">
                <a:solidFill>
                  <a:srgbClr val="FF0000"/>
                </a:solidFill>
                <a:effectLst/>
                <a:latin typeface="Calibri" panose="020F0502020204030204" pitchFamily="34" charset="0"/>
                <a:ea typeface="Calibri" panose="020F0502020204030204" pitchFamily="34" charset="0"/>
              </a:rPr>
              <a:t>Ronald e eu propomos que os organismos possam ser considerados uma classe diferente de sistemas computacionais e nos referimos a eles como </a:t>
            </a:r>
            <a:r>
              <a:rPr lang="pt-BR" sz="1800" b="1" dirty="0">
                <a:solidFill>
                  <a:srgbClr val="00B050"/>
                </a:solidFill>
                <a:effectLst/>
                <a:latin typeface="Calibri" panose="020F0502020204030204" pitchFamily="34" charset="0"/>
                <a:ea typeface="Calibri" panose="020F0502020204030204" pitchFamily="34" charset="0"/>
              </a:rPr>
              <a:t>computadores orgânicos </a:t>
            </a:r>
            <a:r>
              <a:rPr lang="pt-BR" sz="1800" b="1" dirty="0">
                <a:solidFill>
                  <a:srgbClr val="FF0000"/>
                </a:solidFill>
                <a:effectLst/>
                <a:latin typeface="Calibri" panose="020F0502020204030204" pitchFamily="34" charset="0"/>
                <a:ea typeface="Calibri" panose="020F0502020204030204" pitchFamily="34" charset="0"/>
              </a:rPr>
              <a:t>– sistemas nos quais a computação é executada pela estrutura orgânica tridimensional que os define como seres vivos.</a:t>
            </a:r>
            <a:r>
              <a:rPr lang="pt-BR" dirty="0">
                <a:effectLst/>
              </a:rPr>
              <a:t> </a:t>
            </a:r>
            <a:endParaRPr lang="pt-BR" dirty="0"/>
          </a:p>
        </p:txBody>
      </p:sp>
      <p:sp>
        <p:nvSpPr>
          <p:cNvPr id="4" name="Espaço Reservado para Número de Slide 3">
            <a:extLst>
              <a:ext uri="{FF2B5EF4-FFF2-40B4-BE49-F238E27FC236}">
                <a16:creationId xmlns:a16="http://schemas.microsoft.com/office/drawing/2014/main" id="{B491962A-2993-AD41-9375-040D9B14E520}"/>
              </a:ext>
            </a:extLst>
          </p:cNvPr>
          <p:cNvSpPr>
            <a:spLocks noGrp="1"/>
          </p:cNvSpPr>
          <p:nvPr>
            <p:ph type="sldNum" sz="quarter" idx="12"/>
          </p:nvPr>
        </p:nvSpPr>
        <p:spPr/>
        <p:txBody>
          <a:bodyPr/>
          <a:lstStyle/>
          <a:p>
            <a:fld id="{5EFC517F-599F-A147-AEF0-A48492F2B519}" type="slidenum">
              <a:rPr lang="pt-BR" smtClean="0"/>
              <a:t>96</a:t>
            </a:fld>
            <a:endParaRPr lang="pt-BR"/>
          </a:p>
        </p:txBody>
      </p:sp>
    </p:spTree>
    <p:extLst>
      <p:ext uri="{BB962C8B-B14F-4D97-AF65-F5344CB8AC3E}">
        <p14:creationId xmlns:p14="http://schemas.microsoft.com/office/powerpoint/2010/main" val="3641898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E5E9D-59BE-CA4D-87B7-5CC78F0B1CF9}"/>
              </a:ext>
            </a:extLst>
          </p:cNvPr>
          <p:cNvSpPr>
            <a:spLocks noGrp="1"/>
          </p:cNvSpPr>
          <p:nvPr>
            <p:ph type="title"/>
          </p:nvPr>
        </p:nvSpPr>
        <p:spPr/>
        <p:txBody>
          <a:bodyPr>
            <a:normAutofit/>
          </a:bodyPr>
          <a:lstStyle/>
          <a:p>
            <a:pPr algn="ctr"/>
            <a:r>
              <a:rPr lang="pt-BR" sz="3600" b="1" dirty="0">
                <a:effectLst/>
                <a:latin typeface="Calibri" panose="020F0502020204030204" pitchFamily="34" charset="0"/>
                <a:ea typeface="Calibri" panose="020F0502020204030204" pitchFamily="34" charset="0"/>
              </a:rPr>
              <a:t>APLICABILIDADE DO CONCEITO </a:t>
            </a:r>
            <a:br>
              <a:rPr lang="pt-BR" sz="3600" b="1" dirty="0">
                <a:effectLst/>
                <a:latin typeface="Calibri" panose="020F0502020204030204" pitchFamily="34" charset="0"/>
                <a:ea typeface="Calibri" panose="020F0502020204030204" pitchFamily="34" charset="0"/>
              </a:rPr>
            </a:br>
            <a:r>
              <a:rPr lang="pt-BR" sz="3600" b="1" dirty="0">
                <a:effectLst/>
                <a:latin typeface="Calibri" panose="020F0502020204030204" pitchFamily="34" charset="0"/>
                <a:ea typeface="Calibri" panose="020F0502020204030204" pitchFamily="34" charset="0"/>
              </a:rPr>
              <a:t>DE COMPUTADOR ORGÂNICO</a:t>
            </a:r>
            <a:endParaRPr lang="pt-BR" dirty="0"/>
          </a:p>
        </p:txBody>
      </p:sp>
      <p:sp>
        <p:nvSpPr>
          <p:cNvPr id="3" name="Espaço Reservado para Conteúdo 2">
            <a:extLst>
              <a:ext uri="{FF2B5EF4-FFF2-40B4-BE49-F238E27FC236}">
                <a16:creationId xmlns:a16="http://schemas.microsoft.com/office/drawing/2014/main" id="{32F346D0-ED90-5449-802C-178AB60E55D7}"/>
              </a:ext>
            </a:extLst>
          </p:cNvPr>
          <p:cNvSpPr>
            <a:spLocks noGrp="1"/>
          </p:cNvSpPr>
          <p:nvPr>
            <p:ph idx="1"/>
          </p:nvPr>
        </p:nvSpPr>
        <p:spPr/>
        <p:txBody>
          <a:bodyPr>
            <a:normAutofit/>
          </a:bodyPr>
          <a:lstStyle/>
          <a:p>
            <a:pPr indent="0" algn="just">
              <a:lnSpc>
                <a:spcPct val="150000"/>
              </a:lnSpc>
              <a:spcAft>
                <a:spcPts val="210"/>
              </a:spcAft>
              <a:buNone/>
            </a:pPr>
            <a:r>
              <a:rPr lang="pt-BR" sz="1500" dirty="0">
                <a:solidFill>
                  <a:srgbClr val="000000"/>
                </a:solidFill>
                <a:effectLst/>
                <a:latin typeface="Calibri" panose="020F0502020204030204" pitchFamily="34" charset="0"/>
                <a:ea typeface="Calibri" panose="020F0502020204030204" pitchFamily="34" charset="0"/>
              </a:rPr>
              <a:t>O nosso conceito de computador orgânico pode ser aplicado também aos múltiplos níveis de organização desses organismos: </a:t>
            </a:r>
          </a:p>
          <a:p>
            <a:pPr marL="1143000" lvl="2" indent="-228600" algn="just">
              <a:lnSpc>
                <a:spcPct val="150000"/>
              </a:lnSpc>
              <a:buSzPts val="1000"/>
              <a:buFont typeface="Wingdings" pitchFamily="2" charset="2"/>
              <a:buChar char=""/>
              <a:tabLst>
                <a:tab pos="1371600" algn="l"/>
              </a:tabLst>
            </a:pPr>
            <a:r>
              <a:rPr lang="pt-BR" sz="1500" dirty="0">
                <a:solidFill>
                  <a:srgbClr val="000000"/>
                </a:solidFill>
                <a:effectLst/>
                <a:latin typeface="Calibri" panose="020F0502020204030204" pitchFamily="34" charset="0"/>
                <a:ea typeface="Calibri" panose="020F0502020204030204" pitchFamily="34" charset="0"/>
              </a:rPr>
              <a:t>das </a:t>
            </a:r>
            <a:r>
              <a:rPr lang="pt-BR" sz="1500" dirty="0" err="1">
                <a:solidFill>
                  <a:srgbClr val="000000"/>
                </a:solidFill>
                <a:effectLst/>
                <a:latin typeface="Calibri" panose="020F0502020204030204" pitchFamily="34" charset="0"/>
                <a:ea typeface="Calibri" panose="020F0502020204030204" pitchFamily="34" charset="0"/>
              </a:rPr>
              <a:t>nanomáquinas</a:t>
            </a:r>
            <a:r>
              <a:rPr lang="pt-BR" sz="1500" dirty="0">
                <a:solidFill>
                  <a:srgbClr val="000000"/>
                </a:solidFill>
                <a:effectLst/>
                <a:latin typeface="Calibri" panose="020F0502020204030204" pitchFamily="34" charset="0"/>
                <a:ea typeface="Calibri" panose="020F0502020204030204" pitchFamily="34" charset="0"/>
              </a:rPr>
              <a:t> intracelulares que operam pelo trabalho sincronizado de diversas proteínas interligadas (como complexos proteicos ou estruturas formadas pela mistura de proteínas e </a:t>
            </a:r>
            <a:r>
              <a:rPr lang="pt-BR" sz="1500" dirty="0" err="1">
                <a:solidFill>
                  <a:srgbClr val="000000"/>
                </a:solidFill>
                <a:effectLst/>
                <a:latin typeface="Calibri" panose="020F0502020204030204" pitchFamily="34" charset="0"/>
                <a:ea typeface="Calibri" panose="020F0502020204030204" pitchFamily="34" charset="0"/>
              </a:rPr>
              <a:t>lípides</a:t>
            </a:r>
            <a:r>
              <a:rPr lang="pt-BR" sz="1500" dirty="0">
                <a:solidFill>
                  <a:srgbClr val="000000"/>
                </a:solidFill>
                <a:effectLst/>
                <a:latin typeface="Calibri" panose="020F0502020204030204" pitchFamily="34" charset="0"/>
                <a:ea typeface="Calibri" panose="020F0502020204030204" pitchFamily="34" charset="0"/>
              </a:rPr>
              <a:t> – por exemplo, a membrana celular) </a:t>
            </a:r>
          </a:p>
          <a:p>
            <a:pPr marL="1143000" lvl="2" indent="-228600" algn="just">
              <a:lnSpc>
                <a:spcPct val="150000"/>
              </a:lnSpc>
              <a:buSzPts val="1000"/>
              <a:buFont typeface="Wingdings" pitchFamily="2" charset="2"/>
              <a:buChar char=""/>
              <a:tabLst>
                <a:tab pos="1371600" algn="l"/>
              </a:tabLst>
            </a:pPr>
            <a:r>
              <a:rPr lang="pt-BR" sz="1500" dirty="0">
                <a:solidFill>
                  <a:srgbClr val="000000"/>
                </a:solidFill>
                <a:effectLst/>
                <a:latin typeface="Calibri" panose="020F0502020204030204" pitchFamily="34" charset="0"/>
                <a:ea typeface="Calibri" panose="020F0502020204030204" pitchFamily="34" charset="0"/>
              </a:rPr>
              <a:t>a grupos de genes que precisam trabalhar em conjunto para codificar um atributo físico qualquer. </a:t>
            </a:r>
          </a:p>
          <a:p>
            <a:pPr marL="1143000" lvl="2" indent="-228600" algn="just">
              <a:lnSpc>
                <a:spcPct val="150000"/>
              </a:lnSpc>
              <a:buSzPts val="1000"/>
              <a:buFont typeface="Wingdings" pitchFamily="2" charset="2"/>
              <a:buChar char=""/>
              <a:tabLst>
                <a:tab pos="1371600" algn="l"/>
              </a:tabLst>
            </a:pPr>
            <a:r>
              <a:rPr lang="pt-BR" sz="1500" dirty="0">
                <a:solidFill>
                  <a:srgbClr val="000000"/>
                </a:solidFill>
                <a:effectLst/>
                <a:latin typeface="Calibri" panose="020F0502020204030204" pitchFamily="34" charset="0"/>
                <a:ea typeface="Calibri" panose="020F0502020204030204" pitchFamily="34" charset="0"/>
              </a:rPr>
              <a:t>Em uma escala espacial um pouco maior, exemplos de computadores orgânicos incluem as </a:t>
            </a:r>
            <a:r>
              <a:rPr lang="pt-BR" sz="1500" dirty="0" err="1">
                <a:solidFill>
                  <a:srgbClr val="000000"/>
                </a:solidFill>
                <a:effectLst/>
                <a:latin typeface="Calibri" panose="020F0502020204030204" pitchFamily="34" charset="0"/>
                <a:ea typeface="Calibri" panose="020F0502020204030204" pitchFamily="34" charset="0"/>
              </a:rPr>
              <a:t>microfábricas</a:t>
            </a:r>
            <a:r>
              <a:rPr lang="pt-BR" sz="1500" dirty="0">
                <a:solidFill>
                  <a:srgbClr val="000000"/>
                </a:solidFill>
                <a:effectLst/>
                <a:latin typeface="Calibri" panose="020F0502020204030204" pitchFamily="34" charset="0"/>
                <a:ea typeface="Calibri" panose="020F0502020204030204" pitchFamily="34" charset="0"/>
              </a:rPr>
              <a:t> de energia celular (mitocôndrias e cloroplastos) altamente complexas que permitem a animais e plantas permanecerem vivos, ou grupos de células que definem um tipo de tecido orgânico, incluindo as vastas redes de neurônios formadoras do cérebro animal. </a:t>
            </a:r>
          </a:p>
          <a:p>
            <a:pPr marL="1143000" lvl="2" indent="-228600" algn="just">
              <a:lnSpc>
                <a:spcPct val="150000"/>
              </a:lnSpc>
              <a:spcAft>
                <a:spcPts val="210"/>
              </a:spcAft>
              <a:buSzPts val="1000"/>
              <a:buFont typeface="Wingdings" pitchFamily="2" charset="2"/>
              <a:buChar char=""/>
              <a:tabLst>
                <a:tab pos="1371600" algn="l"/>
              </a:tabLst>
            </a:pPr>
            <a:r>
              <a:rPr lang="pt-BR" sz="1500" dirty="0">
                <a:solidFill>
                  <a:srgbClr val="000000"/>
                </a:solidFill>
                <a:effectLst/>
                <a:latin typeface="Calibri" panose="020F0502020204030204" pitchFamily="34" charset="0"/>
                <a:ea typeface="Calibri" panose="020F0502020204030204" pitchFamily="34" charset="0"/>
              </a:rPr>
              <a:t>Por fim, </a:t>
            </a:r>
            <a:r>
              <a:rPr lang="pt-BR" sz="1500" dirty="0" err="1">
                <a:solidFill>
                  <a:srgbClr val="000000"/>
                </a:solidFill>
                <a:effectLst/>
                <a:latin typeface="Calibri" panose="020F0502020204030204" pitchFamily="34" charset="0"/>
                <a:ea typeface="Calibri" panose="020F0502020204030204" pitchFamily="34" charset="0"/>
              </a:rPr>
              <a:t>Brainets</a:t>
            </a:r>
            <a:r>
              <a:rPr lang="pt-BR" sz="1500" dirty="0">
                <a:solidFill>
                  <a:srgbClr val="000000"/>
                </a:solidFill>
                <a:effectLst/>
                <a:latin typeface="Calibri" panose="020F0502020204030204" pitchFamily="34" charset="0"/>
                <a:ea typeface="Calibri" panose="020F0502020204030204" pitchFamily="34" charset="0"/>
              </a:rPr>
              <a:t> formadas por um número elevado de cérebros individuais, que interagem de forma síncrona para produzir computações resultantes da interação de grupos de animais ou de seres humanos, também definem exemplos de computadores orgânicos.</a:t>
            </a:r>
          </a:p>
          <a:p>
            <a:endParaRPr lang="pt-BR" dirty="0"/>
          </a:p>
        </p:txBody>
      </p:sp>
      <p:sp>
        <p:nvSpPr>
          <p:cNvPr id="4" name="Espaço Reservado para Número de Slide 3">
            <a:extLst>
              <a:ext uri="{FF2B5EF4-FFF2-40B4-BE49-F238E27FC236}">
                <a16:creationId xmlns:a16="http://schemas.microsoft.com/office/drawing/2014/main" id="{D0658B34-72A1-6440-8328-183FF79B80F5}"/>
              </a:ext>
            </a:extLst>
          </p:cNvPr>
          <p:cNvSpPr>
            <a:spLocks noGrp="1"/>
          </p:cNvSpPr>
          <p:nvPr>
            <p:ph type="sldNum" sz="quarter" idx="12"/>
          </p:nvPr>
        </p:nvSpPr>
        <p:spPr/>
        <p:txBody>
          <a:bodyPr/>
          <a:lstStyle/>
          <a:p>
            <a:fld id="{5EFC517F-599F-A147-AEF0-A48492F2B519}" type="slidenum">
              <a:rPr lang="pt-BR" smtClean="0"/>
              <a:t>97</a:t>
            </a:fld>
            <a:endParaRPr lang="pt-BR"/>
          </a:p>
        </p:txBody>
      </p:sp>
    </p:spTree>
    <p:extLst>
      <p:ext uri="{BB962C8B-B14F-4D97-AF65-F5344CB8AC3E}">
        <p14:creationId xmlns:p14="http://schemas.microsoft.com/office/powerpoint/2010/main" val="30573874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29B52-2505-5140-96C3-4A0854E97425}"/>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Hardware </a:t>
            </a:r>
            <a:r>
              <a:rPr lang="pt-BR" sz="2800" b="1" dirty="0" err="1">
                <a:latin typeface="Times New Roman" panose="02020603050405020304" pitchFamily="18" charset="0"/>
                <a:cs typeface="Times New Roman" panose="02020603050405020304" pitchFamily="18" charset="0"/>
              </a:rPr>
              <a:t>s</a:t>
            </a:r>
            <a:r>
              <a:rPr lang="pt-BR" sz="2800" b="1" dirty="0">
                <a:latin typeface="Times New Roman" panose="02020603050405020304" pitchFamily="18" charset="0"/>
                <a:cs typeface="Times New Roman" panose="02020603050405020304" pitchFamily="18" charset="0"/>
              </a:rPr>
              <a:t> software são uma coisa só nos computadores humanos</a:t>
            </a:r>
          </a:p>
        </p:txBody>
      </p:sp>
      <p:sp>
        <p:nvSpPr>
          <p:cNvPr id="3" name="Espaço Reservado para Conteúdo 2">
            <a:extLst>
              <a:ext uri="{FF2B5EF4-FFF2-40B4-BE49-F238E27FC236}">
                <a16:creationId xmlns:a16="http://schemas.microsoft.com/office/drawing/2014/main" id="{743D843B-6F78-3A43-942C-7579B05A28F8}"/>
              </a:ext>
            </a:extLst>
          </p:cNvPr>
          <p:cNvSpPr>
            <a:spLocks noGrp="1"/>
          </p:cNvSpPr>
          <p:nvPr>
            <p:ph idx="1"/>
          </p:nvPr>
        </p:nvSpPr>
        <p:spPr/>
        <p:txBody>
          <a:bodyPr/>
          <a:lstStyle/>
          <a:p>
            <a:pPr marL="457200" indent="0" algn="just">
              <a:lnSpc>
                <a:spcPct val="150000"/>
              </a:lnSpc>
              <a:buNone/>
            </a:pPr>
            <a:r>
              <a:rPr lang="pt-BR" sz="1800" dirty="0">
                <a:solidFill>
                  <a:srgbClr val="000000"/>
                </a:solidFill>
                <a:effectLst/>
                <a:latin typeface="Calibri" panose="020F0502020204030204" pitchFamily="34" charset="0"/>
                <a:ea typeface="Calibri" panose="020F0502020204030204" pitchFamily="34" charset="0"/>
              </a:rPr>
              <a:t>Embora uma distinção entre hardware e software não possa ser feita no caso dos computadores orgânicos, esses sistemas computacionais biológicos usam uma mistura de </a:t>
            </a:r>
            <a:r>
              <a:rPr lang="pt-BR" sz="1800" dirty="0" err="1">
                <a:solidFill>
                  <a:srgbClr val="000000"/>
                </a:solidFill>
                <a:effectLst/>
                <a:latin typeface="Calibri" panose="020F0502020204030204" pitchFamily="34" charset="0"/>
                <a:ea typeface="Calibri" panose="020F0502020204030204" pitchFamily="34" charset="0"/>
              </a:rPr>
              <a:t>S-info</a:t>
            </a:r>
            <a:r>
              <a:rPr lang="pt-BR" sz="1800" dirty="0">
                <a:solidFill>
                  <a:srgbClr val="000000"/>
                </a:solidFill>
                <a:effectLst/>
                <a:latin typeface="Calibri" panose="020F0502020204030204" pitchFamily="34" charset="0"/>
                <a:ea typeface="Calibri" panose="020F0502020204030204" pitchFamily="34" charset="0"/>
              </a:rPr>
              <a:t> e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durante a sua operação. </a:t>
            </a:r>
          </a:p>
          <a:p>
            <a:pPr marL="342900" lvl="0" indent="-342900" algn="just">
              <a:lnSpc>
                <a:spcPct val="150000"/>
              </a:lnSpc>
              <a:spcAft>
                <a:spcPts val="210"/>
              </a:spcAft>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Ainda assim, à medida que a complexidade orgânica aumenta, cresce também o papel desempenhado pela </a:t>
            </a:r>
            <a:r>
              <a:rPr lang="pt-BR" sz="1800" dirty="0" err="1">
                <a:solidFill>
                  <a:srgbClr val="000000"/>
                </a:solidFill>
                <a:effectLst/>
                <a:latin typeface="Calibri" panose="020F0502020204030204" pitchFamily="34" charset="0"/>
                <a:ea typeface="Calibri" panose="020F0502020204030204" pitchFamily="34" charset="0"/>
              </a:rPr>
              <a:t>G-info</a:t>
            </a:r>
            <a:r>
              <a:rPr lang="pt-BR" sz="1800" dirty="0">
                <a:solidFill>
                  <a:srgbClr val="000000"/>
                </a:solidFill>
                <a:effectLst/>
                <a:latin typeface="Calibri" panose="020F0502020204030204" pitchFamily="34" charset="0"/>
                <a:ea typeface="Calibri" panose="020F0502020204030204" pitchFamily="34" charset="0"/>
              </a:rPr>
              <a:t>, uma vez que ela é analógica por natureza, significando que não pode ser totalmente descrita por sinais digitais. </a:t>
            </a:r>
          </a:p>
          <a:p>
            <a:pPr marL="342900" lvl="0" indent="-342900" algn="just">
              <a:lnSpc>
                <a:spcPct val="150000"/>
              </a:lnSpc>
              <a:buSzPts val="1000"/>
              <a:buFont typeface="Symbol" pitchFamily="2" charset="2"/>
              <a:buChar char=""/>
              <a:tabLst>
                <a:tab pos="457200" algn="l"/>
              </a:tabLst>
            </a:pPr>
            <a:r>
              <a:rPr lang="pt-BR" sz="1500" dirty="0">
                <a:solidFill>
                  <a:srgbClr val="000000"/>
                </a:solidFill>
                <a:effectLst/>
                <a:latin typeface="Calibri" panose="020F0502020204030204" pitchFamily="34" charset="0"/>
                <a:ea typeface="Calibri" panose="020F0502020204030204" pitchFamily="34" charset="0"/>
              </a:rPr>
              <a:t>Em outras palavras, a </a:t>
            </a:r>
            <a:r>
              <a:rPr lang="pt-BR" sz="1500" dirty="0" err="1">
                <a:solidFill>
                  <a:srgbClr val="000000"/>
                </a:solidFill>
                <a:effectLst/>
                <a:latin typeface="Calibri" panose="020F0502020204030204" pitchFamily="34" charset="0"/>
                <a:ea typeface="Calibri" panose="020F0502020204030204" pitchFamily="34" charset="0"/>
              </a:rPr>
              <a:t>G-info</a:t>
            </a:r>
            <a:r>
              <a:rPr lang="pt-BR" sz="1500" dirty="0">
                <a:solidFill>
                  <a:srgbClr val="000000"/>
                </a:solidFill>
                <a:effectLst/>
                <a:latin typeface="Calibri" panose="020F0502020204030204" pitchFamily="34" charset="0"/>
                <a:ea typeface="Calibri" panose="020F0502020204030204" pitchFamily="34" charset="0"/>
              </a:rPr>
              <a:t> não pode ser carregada, extraída ou simulada adequadamente por um sistema digital. </a:t>
            </a:r>
          </a:p>
          <a:p>
            <a:pPr marL="742950" lvl="1" indent="-285750" algn="just">
              <a:lnSpc>
                <a:spcPct val="150000"/>
              </a:lnSpc>
              <a:spcAft>
                <a:spcPts val="210"/>
              </a:spcAft>
              <a:buFont typeface="+mj-lt"/>
              <a:buAutoNum type="alphaLcParenR"/>
            </a:pPr>
            <a:r>
              <a:rPr lang="pt-BR" sz="1500" dirty="0">
                <a:solidFill>
                  <a:srgbClr val="000000"/>
                </a:solidFill>
                <a:effectLst/>
                <a:latin typeface="Calibri" panose="020F0502020204030204" pitchFamily="34" charset="0"/>
                <a:ea typeface="Calibri" panose="020F0502020204030204" pitchFamily="34" charset="0"/>
              </a:rPr>
              <a:t>Isso não significa, todavia, que os computadores orgânicos não possam ser programados. Muito pelo contrário, conforme veremos nos Capítulos 7 e 11.</a:t>
            </a:r>
          </a:p>
          <a:p>
            <a:endParaRPr lang="pt-BR" dirty="0"/>
          </a:p>
        </p:txBody>
      </p:sp>
      <p:sp>
        <p:nvSpPr>
          <p:cNvPr id="4" name="Espaço Reservado para Número de Slide 3">
            <a:extLst>
              <a:ext uri="{FF2B5EF4-FFF2-40B4-BE49-F238E27FC236}">
                <a16:creationId xmlns:a16="http://schemas.microsoft.com/office/drawing/2014/main" id="{40A3282B-B58D-7347-8C4E-25C8918CE80E}"/>
              </a:ext>
            </a:extLst>
          </p:cNvPr>
          <p:cNvSpPr>
            <a:spLocks noGrp="1"/>
          </p:cNvSpPr>
          <p:nvPr>
            <p:ph type="sldNum" sz="quarter" idx="12"/>
          </p:nvPr>
        </p:nvSpPr>
        <p:spPr/>
        <p:txBody>
          <a:bodyPr/>
          <a:lstStyle/>
          <a:p>
            <a:fld id="{5EFC517F-599F-A147-AEF0-A48492F2B519}" type="slidenum">
              <a:rPr lang="pt-BR" smtClean="0"/>
              <a:t>98</a:t>
            </a:fld>
            <a:endParaRPr lang="pt-BR"/>
          </a:p>
        </p:txBody>
      </p:sp>
    </p:spTree>
    <p:extLst>
      <p:ext uri="{BB962C8B-B14F-4D97-AF65-F5344CB8AC3E}">
        <p14:creationId xmlns:p14="http://schemas.microsoft.com/office/powerpoint/2010/main" val="10879248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B0463-6CAE-6048-A7E5-0BACF003B8A1}"/>
              </a:ext>
            </a:extLst>
          </p:cNvPr>
          <p:cNvSpPr>
            <a:spLocks noGrp="1"/>
          </p:cNvSpPr>
          <p:nvPr>
            <p:ph type="title"/>
          </p:nvPr>
        </p:nvSpPr>
        <p:spPr/>
        <p:txBody>
          <a:bodyPr>
            <a:normAutofit/>
          </a:bodyPr>
          <a:lstStyle/>
          <a:p>
            <a:pPr algn="ctr"/>
            <a:r>
              <a:rPr lang="pt-BR" sz="3600" b="1" dirty="0" err="1">
                <a:effectLst/>
                <a:latin typeface="Calibri" panose="020F0502020204030204" pitchFamily="34" charset="0"/>
                <a:ea typeface="Calibri" panose="020F0502020204030204" pitchFamily="34" charset="0"/>
              </a:rPr>
              <a:t>Ginfo</a:t>
            </a:r>
            <a:r>
              <a:rPr lang="pt-BR" sz="3600" b="1" dirty="0">
                <a:effectLst/>
                <a:latin typeface="Calibri" panose="020F0502020204030204" pitchFamily="34" charset="0"/>
                <a:ea typeface="Calibri" panose="020F0502020204030204" pitchFamily="34" charset="0"/>
              </a:rPr>
              <a:t> </a:t>
            </a:r>
            <a:r>
              <a:rPr lang="pt-BR" sz="3600" b="1" dirty="0">
                <a:latin typeface="Calibri" panose="020F0502020204030204" pitchFamily="34" charset="0"/>
                <a:ea typeface="Calibri" panose="020F0502020204030204" pitchFamily="34" charset="0"/>
              </a:rPr>
              <a:t>é</a:t>
            </a:r>
            <a:r>
              <a:rPr lang="pt-BR" sz="3600" b="1" dirty="0">
                <a:effectLst/>
                <a:latin typeface="Calibri" panose="020F0502020204030204" pitchFamily="34" charset="0"/>
                <a:ea typeface="Calibri" panose="020F0502020204030204" pitchFamily="34" charset="0"/>
              </a:rPr>
              <a:t> base e fundamento do processo </a:t>
            </a:r>
            <a:br>
              <a:rPr lang="pt-BR" sz="3600" b="1" dirty="0">
                <a:effectLst/>
                <a:latin typeface="Calibri" panose="020F0502020204030204" pitchFamily="34" charset="0"/>
                <a:ea typeface="Calibri" panose="020F0502020204030204" pitchFamily="34" charset="0"/>
              </a:rPr>
            </a:br>
            <a:r>
              <a:rPr lang="pt-BR" sz="3600" b="1" dirty="0">
                <a:effectLst/>
                <a:latin typeface="Calibri" panose="020F0502020204030204" pitchFamily="34" charset="0"/>
                <a:ea typeface="Calibri" panose="020F0502020204030204" pitchFamily="34" charset="0"/>
              </a:rPr>
              <a:t>que leva a manter a unidade orgânica dos seres vivos</a:t>
            </a:r>
            <a:endParaRPr lang="pt-BR" dirty="0"/>
          </a:p>
        </p:txBody>
      </p:sp>
      <p:sp>
        <p:nvSpPr>
          <p:cNvPr id="3" name="Espaço Reservado para Conteúdo 2">
            <a:extLst>
              <a:ext uri="{FF2B5EF4-FFF2-40B4-BE49-F238E27FC236}">
                <a16:creationId xmlns:a16="http://schemas.microsoft.com/office/drawing/2014/main" id="{3263F6BA-20A3-F749-8841-DE50BED12FA2}"/>
              </a:ext>
            </a:extLst>
          </p:cNvPr>
          <p:cNvSpPr>
            <a:spLocks noGrp="1"/>
          </p:cNvSpPr>
          <p:nvPr>
            <p:ph idx="1"/>
          </p:nvPr>
        </p:nvSpPr>
        <p:spPr/>
        <p:txBody>
          <a:bodyPr>
            <a:normAutofit fontScale="92500" lnSpcReduction="20000"/>
          </a:bodyPr>
          <a:lstStyle/>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À medida que a vida evoluiu na Terra, os organismos primitivos incapazes de replicar a si mesmos, uma vez que o RNA e o DNA ainda não estavam disponíveis, passaram a ser formados por vesículas simples e pequenas, circundadas por uma membrana. </a:t>
            </a: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Dentro desses organismos rudimentares, poucas reações químicas ocorriam para manter a vida dos seus hospedeiros por breves períodos de tempo. </a:t>
            </a:r>
          </a:p>
          <a:p>
            <a:pPr marL="342900" lvl="0" indent="-342900" algn="just">
              <a:lnSpc>
                <a:spcPct val="150000"/>
              </a:lnSpc>
              <a:buSzPts val="1000"/>
              <a:buFont typeface="Symbol" pitchFamily="2" charset="2"/>
              <a:buChar char=""/>
              <a:tabLst>
                <a:tab pos="457200" algn="l"/>
              </a:tabLst>
            </a:pPr>
            <a:r>
              <a:rPr lang="pt-BR" sz="1800" dirty="0">
                <a:solidFill>
                  <a:srgbClr val="000000"/>
                </a:solidFill>
                <a:effectLst/>
                <a:latin typeface="Calibri" panose="020F0502020204030204" pitchFamily="34" charset="0"/>
                <a:ea typeface="Calibri" panose="020F0502020204030204" pitchFamily="34" charset="0"/>
              </a:rPr>
              <a:t>Nesse estágio, a variação cíclica da luz solar e as condições do ambiente externo serviam como principais influências capazes de programar todos os organismos vivos da Terra. </a:t>
            </a:r>
          </a:p>
          <a:p>
            <a:pPr marL="342900" lvl="0" indent="-342900" algn="just">
              <a:lnSpc>
                <a:spcPct val="150000"/>
              </a:lnSpc>
              <a:spcAft>
                <a:spcPts val="210"/>
              </a:spcAft>
              <a:buSzPts val="1000"/>
              <a:buFont typeface="Symbol" pitchFamily="2" charset="2"/>
              <a:buChar char=""/>
              <a:tabLst>
                <a:tab pos="457200" algn="l"/>
              </a:tabLst>
            </a:pPr>
            <a:r>
              <a:rPr lang="pt-BR" sz="1800" b="1" dirty="0">
                <a:effectLst/>
                <a:latin typeface="Calibri" panose="020F0502020204030204" pitchFamily="34" charset="0"/>
                <a:ea typeface="Calibri" panose="020F0502020204030204" pitchFamily="34" charset="0"/>
              </a:rPr>
              <a:t>Essa visão sugere que </a:t>
            </a:r>
            <a:r>
              <a:rPr lang="pt-BR" sz="1800" b="1" dirty="0" err="1">
                <a:effectLst/>
                <a:latin typeface="Calibri" panose="020F0502020204030204" pitchFamily="34" charset="0"/>
                <a:ea typeface="Calibri" panose="020F0502020204030204" pitchFamily="34" charset="0"/>
              </a:rPr>
              <a:t>G-info</a:t>
            </a:r>
            <a:r>
              <a:rPr lang="pt-BR" sz="1800" b="1" dirty="0">
                <a:effectLst/>
                <a:latin typeface="Calibri" panose="020F0502020204030204" pitchFamily="34" charset="0"/>
                <a:ea typeface="Calibri" panose="020F0502020204030204" pitchFamily="34" charset="0"/>
              </a:rPr>
              <a:t> (analógica), depositada pelo processo de dissipação de energia nos primeiros traços de matéria orgânica que surgiram no nosso planeta, precedeu o uso de </a:t>
            </a:r>
            <a:r>
              <a:rPr lang="pt-BR" sz="1800" b="1" dirty="0" err="1">
                <a:effectLst/>
                <a:latin typeface="Calibri" panose="020F0502020204030204" pitchFamily="34" charset="0"/>
                <a:ea typeface="Calibri" panose="020F0502020204030204" pitchFamily="34" charset="0"/>
              </a:rPr>
              <a:t>S-info</a:t>
            </a:r>
            <a:r>
              <a:rPr lang="pt-BR" sz="1800" b="1" dirty="0">
                <a:effectLst/>
                <a:latin typeface="Calibri" panose="020F0502020204030204" pitchFamily="34" charset="0"/>
                <a:ea typeface="Calibri" panose="020F0502020204030204" pitchFamily="34" charset="0"/>
              </a:rPr>
              <a:t> (digital) por organismos, uma vez que a </a:t>
            </a:r>
            <a:r>
              <a:rPr lang="pt-BR" sz="1800" b="1" dirty="0" err="1">
                <a:effectLst/>
                <a:latin typeface="Calibri" panose="020F0502020204030204" pitchFamily="34" charset="0"/>
                <a:ea typeface="Calibri" panose="020F0502020204030204" pitchFamily="34" charset="0"/>
              </a:rPr>
              <a:t>Sinfo</a:t>
            </a:r>
            <a:r>
              <a:rPr lang="pt-BR" sz="1800" b="1" dirty="0">
                <a:effectLst/>
                <a:latin typeface="Calibri" panose="020F0502020204030204" pitchFamily="34" charset="0"/>
                <a:ea typeface="Calibri" panose="020F0502020204030204" pitchFamily="34" charset="0"/>
              </a:rPr>
              <a:t> tornou-se disponível apenas quando surgiram mecanismos de replicação da vida, baseados em DNA e RNA.</a:t>
            </a:r>
            <a:r>
              <a:rPr lang="pt-BR" sz="1800" dirty="0">
                <a:effectLst/>
                <a:latin typeface="Calibri" panose="020F0502020204030204" pitchFamily="34" charset="0"/>
                <a:ea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798770E1-6765-4148-876B-E3D0DFE61EF1}"/>
              </a:ext>
            </a:extLst>
          </p:cNvPr>
          <p:cNvSpPr>
            <a:spLocks noGrp="1"/>
          </p:cNvSpPr>
          <p:nvPr>
            <p:ph type="sldNum" sz="quarter" idx="12"/>
          </p:nvPr>
        </p:nvSpPr>
        <p:spPr/>
        <p:txBody>
          <a:bodyPr/>
          <a:lstStyle/>
          <a:p>
            <a:fld id="{5EFC517F-599F-A147-AEF0-A48492F2B519}" type="slidenum">
              <a:rPr lang="pt-BR" smtClean="0"/>
              <a:t>99</a:t>
            </a:fld>
            <a:endParaRPr lang="pt-BR"/>
          </a:p>
        </p:txBody>
      </p:sp>
    </p:spTree>
    <p:extLst>
      <p:ext uri="{BB962C8B-B14F-4D97-AF65-F5344CB8AC3E}">
        <p14:creationId xmlns:p14="http://schemas.microsoft.com/office/powerpoint/2010/main" val="27313956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16205</Words>
  <Application>Microsoft Macintosh PowerPoint</Application>
  <PresentationFormat>Widescreen</PresentationFormat>
  <Paragraphs>710</Paragraphs>
  <Slides>137</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137</vt:i4>
      </vt:variant>
    </vt:vector>
  </HeadingPairs>
  <TitlesOfParts>
    <vt:vector size="148" baseType="lpstr">
      <vt:lpstr>Arial</vt:lpstr>
      <vt:lpstr>Calibri</vt:lpstr>
      <vt:lpstr>Calibri Light</vt:lpstr>
      <vt:lpstr>Courier New</vt:lpstr>
      <vt:lpstr>Helvetica Neue</vt:lpstr>
      <vt:lpstr>Inter</vt:lpstr>
      <vt:lpstr>Symbol</vt:lpstr>
      <vt:lpstr>Times</vt:lpstr>
      <vt:lpstr>Times New Roman</vt:lpstr>
      <vt:lpstr>Wingdings</vt:lpstr>
      <vt:lpstr>Tema do Office</vt:lpstr>
      <vt:lpstr>Psicanálise &amp; Desenvolvimento X Psicanálise e Neurociências </vt:lpstr>
      <vt:lpstr>SUMÁRIO DO LIVRO </vt:lpstr>
      <vt:lpstr>Informações e modos de processar informações pelo cérebro:   S-info e G-info</vt:lpstr>
      <vt:lpstr>Apresentação do PowerPoint</vt:lpstr>
      <vt:lpstr>A ENTROPIA COMO LEI UNIVERSAL</vt:lpstr>
      <vt:lpstr>A segunda lei da termodinâmica</vt:lpstr>
      <vt:lpstr>O universo como um todo  está caminhando em direção  a um estado de entropia máxima</vt:lpstr>
      <vt:lpstr>Entropia nos organismos vivos  “Viver é dissipar energia para poder embutir informação na massa orgânica do organismo” </vt:lpstr>
      <vt:lpstr>A lei da entropia e a dissipação de energia como drives universais, associados à manutenção dos sistemas vivos</vt:lpstr>
      <vt:lpstr> Freud e a lei da entropia (pulsão de morte), funcionando com um princípio de proteção do sistema vivo (contra um aumento de excitação), o que resulta numa proteção e manutenção do sistema vivo (pulsão de vida)</vt:lpstr>
      <vt:lpstr>ENTROPIA E INFORMAÇÃO  Todo organismo, obedecendo necessariamente a lei universal da entropia, procura manter-se no menor nível entrópico possível, o que o leva a dissipar energia interna para o exterior. </vt:lpstr>
      <vt:lpstr>Como as informações  são processadas pelos organismos?</vt:lpstr>
      <vt:lpstr>Apresentação do PowerPoint</vt:lpstr>
      <vt:lpstr>Apresentação do PowerPoint</vt:lpstr>
      <vt:lpstr>Apresentação do PowerPoint</vt:lpstr>
      <vt:lpstr>Shannon e o conceito matemático de “bit” CLAUDE SHANNON Shannon, C. E., &amp; Weaver, W. (1949).  The Mathematical Theory of Communication [A teoria matemática da informação].  Urbana, IL: University of Illinois Press  </vt:lpstr>
      <vt:lpstr>Definição Baseada na Obra de Claude Shannon:</vt:lpstr>
      <vt:lpstr>Apresentação do PowerPoint</vt:lpstr>
      <vt:lpstr>Os BITs e os computadores</vt:lpstr>
      <vt:lpstr>ARQUITETURA DOS COMPUTADORES PARA PROCESSAR DADOS  Quando falamos em 16 bits, 32 bits ou 64 bits em relação a computadores, estamos nos referindo à arquitetura do processador, à quantidade de dados que ele pode processar simultaneamente ou ao tamanho dos endereços de memória que ele pode usar. Isso se relaciona diretamente com o poder e a capacidade do sistema. </vt:lpstr>
      <vt:lpstr>Apresentação do PowerPoint</vt:lpstr>
      <vt:lpstr>Resumindo:</vt:lpstr>
      <vt:lpstr>Apresentação do PowerPoint</vt:lpstr>
      <vt:lpstr>Apresentação do PowerPoint</vt:lpstr>
      <vt:lpstr>A TEORIA DA INFORMAÇÃO   As informações processadas pelo cérebro: Sinfo e Ginfo</vt:lpstr>
      <vt:lpstr>Sinfo corresponde, então, a um dos aspectos da informação:   o aspecto mecânico ou a sintaxe da informação</vt:lpstr>
      <vt:lpstr>Outros aspectos da informação: contexto, semântica ou significado.   O aspectos geral, sistêmico ou SEMÂNTICO da informação</vt:lpstr>
      <vt:lpstr>     Sinfo     &amp;      Ginfo              SINTAXE           &amp;      SEMÂNTICA</vt:lpstr>
      <vt:lpstr>SINTAXE   E REDE DE DETERMINAÇÕES CAUSAIS OBJETIVAS LINEARES</vt:lpstr>
      <vt:lpstr>SEMÂNTICA  O SENTIDO GERAL SISTÊMICO QUE ORIENTAM E ORGANIZAM O TODO</vt:lpstr>
      <vt:lpstr>Uma sintaxe depende de um código externo  para ter sentido</vt:lpstr>
      <vt:lpstr>Principais diferenças entre   Sinfo e Ginfo</vt:lpstr>
      <vt:lpstr>A informação-gödeliana poderia ser considerada:</vt:lpstr>
      <vt:lpstr>Apresentação do PowerPoint</vt:lpstr>
      <vt:lpstr> </vt:lpstr>
      <vt:lpstr>Exemplo: ribossomos, série de aminoácidos</vt:lpstr>
      <vt:lpstr>Primeiro exemplo; Processo de translação que ocorre nos ribossomos </vt:lpstr>
      <vt:lpstr>Apresentação do PowerPoint</vt:lpstr>
      <vt:lpstr>A cadeia linear não pode ser predizível...</vt:lpstr>
      <vt:lpstr>G-info é analógica, nunca digital</vt:lpstr>
      <vt:lpstr>A semântica leva em consideração a história G-info é contextual e temporal</vt:lpstr>
      <vt:lpstr>Apresentação do PowerPoint</vt:lpstr>
      <vt:lpstr>Apresentação do PowerPoint</vt:lpstr>
      <vt:lpstr>Segundo exemplo: chá com madeleine</vt:lpstr>
      <vt:lpstr>Apresentação do PowerPoint</vt:lpstr>
      <vt:lpstr>Apresentação do PowerPoint</vt:lpstr>
      <vt:lpstr>Apresentação do PowerPoint</vt:lpstr>
      <vt:lpstr>Terceiro exemplo:  a comunhão de S-info com G-info numa Brainnet</vt:lpstr>
      <vt:lpstr>Apresentação do PowerPoint</vt:lpstr>
      <vt:lpstr>Apresentação do PowerPoint</vt:lpstr>
      <vt:lpstr>Apresentação do PowerPoint</vt:lpstr>
      <vt:lpstr>A INFORMAÇÃO HUMANA , PROCESSADA PELO CÉREBRO,   COMUNGA    S-INFO    COM     G-INFO</vt:lpstr>
      <vt:lpstr>Máquinas não são humanas</vt:lpstr>
      <vt:lpstr>Máquinas cibernéticas</vt:lpstr>
      <vt:lpstr>A dissipação de energia com e sem sentido para o sistema</vt:lpstr>
      <vt:lpstr>Apresentação do PowerPoint</vt:lpstr>
      <vt:lpstr>Apresentação do PowerPoint</vt:lpstr>
      <vt:lpstr>A DOR NO MEMBRO FANTASMA </vt:lpstr>
      <vt:lpstr>Suponha, por exemplo, que um paciente, que passou pelo infortúnio de ter sua perna direita amputada cirurgicamente, esteja em repouso em seu leito hospitalar.</vt:lpstr>
      <vt:lpstr>Não é lógico, mesmo assim,  o paciente sente dor num membro que já não existe!</vt:lpstr>
      <vt:lpstr>Divergência entre a realidade  e a sensação (ou mesmo, percepção) da realidade</vt:lpstr>
      <vt:lpstr>Apresentação do PowerPoint</vt:lpstr>
      <vt:lpstr>Um computador não pode lidar com este tipo de ambiguidade, onde algo é e não é verdadeiro,  algo é x (zero) e ao mesmo tempo y (1)</vt:lpstr>
      <vt:lpstr>Apresentação do PowerPoint</vt:lpstr>
      <vt:lpstr>Um modelo para explicar a dor no membro fantasma</vt:lpstr>
      <vt:lpstr>O que diz o Primeiro Teorema da Incompletude de Gödel? </vt:lpstr>
      <vt:lpstr>Por que isso é importante?</vt:lpstr>
      <vt:lpstr>A dor no membro amputado não poderia ser explicada por um sistema matemático, por mais complexo que seja,  como o da computação</vt:lpstr>
      <vt:lpstr>Apresentação do PowerPoint</vt:lpstr>
      <vt:lpstr>Caracterizando as G-info</vt:lpstr>
      <vt:lpstr>Dar sentido aos acontecimentos existenciais</vt:lpstr>
      <vt:lpstr>Diferença entre  G-info       e       S-info</vt:lpstr>
      <vt:lpstr>Apresentação do PowerPoint</vt:lpstr>
      <vt:lpstr>O EFEITO PLACEBO</vt:lpstr>
      <vt:lpstr>Os efeitos da sugestão</vt:lpstr>
      <vt:lpstr>O poder, imaginário, do médico</vt:lpstr>
      <vt:lpstr>Apresentação do PowerPoint</vt:lpstr>
      <vt:lpstr>O ser humano da sentido a sua existência A sintaxe não tem o poder de dar o sentido</vt:lpstr>
      <vt:lpstr>A PLASTICIDADE DAS G-INFO...   sempre DEPENDENDO DE CADA ORGANISMO E SUA HISTÓRIA</vt:lpstr>
      <vt:lpstr>Os organismos  necessitam dar sentidos a seus acontecimentos existenciais</vt:lpstr>
      <vt:lpstr>Sem sentido,  não é possível existir e orientar-se na vida</vt:lpstr>
      <vt:lpstr>A GINFO É, PRIMORDIALMENTE, INCONSCIENTE </vt:lpstr>
      <vt:lpstr>Apresentação do PowerPoint</vt:lpstr>
      <vt:lpstr>EXPERIMENTO QUE COMPROVA ESTA TESE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RELAÇÃO ENTRE SINFO E GINFO</vt:lpstr>
      <vt:lpstr>Só o sistema físico, apreensível pelas explicações neuronais e suas relações físico-químicas, não é suficiente para explicar o sentido dado à existência do sistema</vt:lpstr>
      <vt:lpstr>RESUMO DAS DIFERENÇAS ENTRE S-info e G-info  De modo geral, as diferenças entre S-info e G-info podem ser resumidas da seguinte maneira: </vt:lpstr>
      <vt:lpstr>Apresentação do PowerPoint</vt:lpstr>
      <vt:lpstr>POR QUE PRECISAMOS DA NOÇÃO DE Ginfo? </vt:lpstr>
      <vt:lpstr>APLICABILIDADE DO CONCEITO  DE COMPUTADOR ORGÂNICO</vt:lpstr>
      <vt:lpstr>Hardware s software são uma coisa só nos computadores humanos</vt:lpstr>
      <vt:lpstr>Ginfo é base e fundamento do processo  que leva a manter a unidade orgânica dos seres vivos</vt:lpstr>
      <vt:lpstr>Da matéria inanimada aos seres vivos </vt:lpstr>
      <vt:lpstr>Uma ontologia do ser como base da existência dos seres vivos</vt:lpstr>
      <vt:lpstr>“From BEing to BITing” </vt:lpstr>
      <vt:lpstr>De Ginfo para Sinfo </vt:lpstr>
      <vt:lpstr>O cérebro  como processador de Ginfo usando Sinfo</vt:lpstr>
      <vt:lpstr>Apresentação do PowerPoint</vt:lpstr>
      <vt:lpstr>Apresentação do PowerPoint</vt:lpstr>
      <vt:lpstr>O PROCESSAMENTO DE INFORMAÇÕES   DE FORA E DE DENTRO</vt:lpstr>
      <vt:lpstr>OS TIPOS DE INFORMAÇÃO </vt:lpstr>
      <vt:lpstr>EXPERIMENTO EXPLICATIVO:  FOTOS DESAGRADÁVEIS</vt:lpstr>
      <vt:lpstr>Comparação </vt:lpstr>
      <vt:lpstr>Situação e condições históricas das medidas </vt:lpstr>
      <vt:lpstr>Não temos acesso ao cérebro em seu tempo real </vt:lpstr>
      <vt:lpstr>A IMPOSSIBILIDADE DE ESTABELECER   UMA RELAÇÃO PRECISA ENTRE Sinfo e Ginfo </vt:lpstr>
      <vt:lpstr>RESUMO DAS DIFERENÇAS  ENTRE Sinfo e Ginfo</vt:lpstr>
      <vt:lpstr>Apresentação do PowerPoint</vt:lpstr>
      <vt:lpstr>COMPUTADORES DIGITAIS NÃO TÊM PROCESSOS SEMÂNTICOS,   ELES APENAS ADMINISTRAM A SINTAXE DAS INFORMAÇÕES</vt:lpstr>
      <vt:lpstr>A necessidade infinita de um código para decodificação Computadors não têm bom-senso</vt:lpstr>
      <vt:lpstr>COMPUTADORES DIGITAIS  SÃO LIMITADOS</vt:lpstr>
      <vt:lpstr>Apresentação do PowerPoint</vt:lpstr>
      <vt:lpstr>O EXEMPLO DO MEMBRO FANTASMA </vt:lpstr>
      <vt:lpstr>Apresentação do PowerPoint</vt:lpstr>
      <vt:lpstr>Apresentação do PowerPoint</vt:lpstr>
      <vt:lpstr>Apresentação do PowerPoint</vt:lpstr>
      <vt:lpstr>IDEÓLOGOS SÃO NEGACIONISTAS</vt:lpstr>
      <vt:lpstr>INFORMAÇÕES SEMÂNTICAS, SUBJETIVAS,  NÃO SÃO MENOS REAIS  QUE INFORMAÇÕES OBJETIVAS</vt:lpstr>
      <vt:lpstr>Daniel Stern, por sua vez, procurou encontrar um modo de fazer essa composição e diálogo entre dados subjetivos e objetivos. </vt:lpstr>
      <vt:lpstr>O EFEITO PLACEBO</vt:lpstr>
      <vt:lpstr>A TEORIA DO CÉREBRO RELATIVÍSTICO </vt:lpstr>
      <vt:lpstr>Apresentação do PowerPoint</vt:lpstr>
      <vt:lpstr>Apresentação do PowerPoint</vt:lpstr>
      <vt:lpstr>Apresentação do PowerPoint</vt:lpstr>
      <vt:lpstr>Apresentação do PowerPoint</vt:lpstr>
      <vt:lpstr>Apresentação do PowerPoint</vt:lpstr>
      <vt:lpstr>Apresentação do PowerPoint</vt:lpstr>
      <vt:lpstr>DAMASIO </vt:lpstr>
      <vt:lpstr>Apresentação do PowerPoint</vt:lpstr>
      <vt:lpstr> Alguns paralelos Stern: observação objetiva + descritivas (ou subjetivas) Nicolelis:  S-info + G-info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X Psicanálise e Neurociências </dc:title>
  <dc:creator>Leopoldo Fulgencio</dc:creator>
  <cp:lastModifiedBy>Leopoldo Fulgencio</cp:lastModifiedBy>
  <cp:revision>27</cp:revision>
  <dcterms:created xsi:type="dcterms:W3CDTF">2024-10-29T16:27:07Z</dcterms:created>
  <dcterms:modified xsi:type="dcterms:W3CDTF">2025-02-18T16:09:45Z</dcterms:modified>
</cp:coreProperties>
</file>