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E75A-CBF3-4884-BB9B-F394FC1F0D14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D9BD55-7E15-4611-A4BB-F46E0CB5FD5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E75A-CBF3-4884-BB9B-F394FC1F0D14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BD55-7E15-4611-A4BB-F46E0CB5FD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ED9BD55-7E15-4611-A4BB-F46E0CB5FD5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E75A-CBF3-4884-BB9B-F394FC1F0D14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E75A-CBF3-4884-BB9B-F394FC1F0D14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ED9BD55-7E15-4611-A4BB-F46E0CB5FD5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E75A-CBF3-4884-BB9B-F394FC1F0D14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D9BD55-7E15-4611-A4BB-F46E0CB5FD5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408E75A-CBF3-4884-BB9B-F394FC1F0D14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BD55-7E15-4611-A4BB-F46E0CB5FD5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E75A-CBF3-4884-BB9B-F394FC1F0D14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ED9BD55-7E15-4611-A4BB-F46E0CB5FD5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E75A-CBF3-4884-BB9B-F394FC1F0D14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ED9BD55-7E15-4611-A4BB-F46E0CB5FD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E75A-CBF3-4884-BB9B-F394FC1F0D14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D9BD55-7E15-4611-A4BB-F46E0CB5FD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D9BD55-7E15-4611-A4BB-F46E0CB5FD5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E75A-CBF3-4884-BB9B-F394FC1F0D14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ED9BD55-7E15-4611-A4BB-F46E0CB5FD5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408E75A-CBF3-4884-BB9B-F394FC1F0D14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408E75A-CBF3-4884-BB9B-F394FC1F0D14}" type="datetimeFigureOut">
              <a:rPr lang="pt-BR" smtClean="0"/>
              <a:pPr/>
              <a:t>26/2/2018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D9BD55-7E15-4611-A4BB-F46E0CB5FD5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051720" y="948690"/>
            <a:ext cx="4572000" cy="63094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FACULDADE  DE  DIREITO  DA  UNIVERSIDADE  DE  SÃO  PAULO</a:t>
            </a: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DEPARTAMENTO  DE  DIREITO  DO  ESTADO</a:t>
            </a: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TEORIA  GERAL  DO  ESTADO  I</a:t>
            </a: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abril/2018  </a:t>
            </a: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Docente responsável: 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Profa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. Dra. Eunice Aparecida de Jesus Prudente</a:t>
            </a:r>
          </a:p>
          <a:p>
            <a:endParaRPr lang="pt-BR" sz="1400" dirty="0">
              <a:latin typeface="Arial" pitchFamily="34" charset="0"/>
              <a:cs typeface="Arial" pitchFamily="34" charset="0"/>
            </a:endParaRPr>
          </a:p>
          <a:p>
            <a:endParaRPr lang="pt-BR" sz="1400" dirty="0" smtClean="0">
              <a:latin typeface="Arial" pitchFamily="34" charset="0"/>
              <a:cs typeface="Arial" pitchFamily="34" charset="0"/>
            </a:endParaRPr>
          </a:p>
          <a:p>
            <a:endParaRPr lang="pt-BR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Povo  -  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populus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- elemento (material) pessoal do Estado</a:t>
            </a: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* matriz quantitativa e primária = população</a:t>
            </a:r>
          </a:p>
          <a:p>
            <a:pPr algn="just"/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Bonavides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,  Paulo (Ciência Política, p. 68)</a:t>
            </a:r>
          </a:p>
          <a:p>
            <a:pPr algn="just"/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endParaRPr lang="pt-BR" sz="1400" dirty="0">
              <a:latin typeface="Arial" pitchFamily="34" charset="0"/>
              <a:cs typeface="Arial" pitchFamily="34" charset="0"/>
            </a:endParaRPr>
          </a:p>
          <a:p>
            <a:endParaRPr lang="pt-BR" sz="1400" dirty="0">
              <a:latin typeface="Arial" pitchFamily="34" charset="0"/>
              <a:cs typeface="Arial" pitchFamily="34" charset="0"/>
            </a:endParaRPr>
          </a:p>
          <a:p>
            <a:endParaRPr lang="pt-BR" sz="1400" dirty="0" smtClean="0">
              <a:latin typeface="Arial" pitchFamily="34" charset="0"/>
              <a:cs typeface="Arial" pitchFamily="34" charset="0"/>
            </a:endParaRPr>
          </a:p>
          <a:p>
            <a:endParaRPr lang="pt-BR" sz="1400" dirty="0">
              <a:latin typeface="Arial" pitchFamily="34" charset="0"/>
              <a:cs typeface="Arial" pitchFamily="34" charset="0"/>
            </a:endParaRPr>
          </a:p>
          <a:p>
            <a:endParaRPr lang="pt-BR" sz="1400" dirty="0" smtClean="0">
              <a:latin typeface="Arial" pitchFamily="34" charset="0"/>
              <a:cs typeface="Arial" pitchFamily="34" charset="0"/>
            </a:endParaRPr>
          </a:p>
          <a:p>
            <a:endParaRPr lang="pt-BR" sz="1400" dirty="0">
              <a:latin typeface="Arial" pitchFamily="34" charset="0"/>
              <a:cs typeface="Arial" pitchFamily="34" charset="0"/>
            </a:endParaRPr>
          </a:p>
          <a:p>
            <a:endParaRPr lang="pt-BR" sz="1400" dirty="0" smtClean="0">
              <a:latin typeface="Arial" pitchFamily="34" charset="0"/>
              <a:cs typeface="Arial" pitchFamily="34" charset="0"/>
            </a:endParaRPr>
          </a:p>
          <a:p>
            <a:endParaRPr lang="pt-BR" sz="1400" dirty="0">
              <a:latin typeface="Arial" pitchFamily="34" charset="0"/>
              <a:cs typeface="Arial" pitchFamily="34" charset="0"/>
            </a:endParaRPr>
          </a:p>
          <a:p>
            <a:endParaRPr lang="pt-BR" sz="1400" dirty="0" smtClean="0">
              <a:latin typeface="Arial" pitchFamily="34" charset="0"/>
              <a:cs typeface="Arial" pitchFamily="34" charset="0"/>
            </a:endParaRPr>
          </a:p>
          <a:p>
            <a:endParaRPr lang="pt-BR" sz="1400" dirty="0">
              <a:latin typeface="Arial" pitchFamily="34" charset="0"/>
              <a:cs typeface="Arial" pitchFamily="34" charset="0"/>
            </a:endParaRPr>
          </a:p>
          <a:p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751344"/>
            <a:ext cx="4572000" cy="5509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Aspecto Objetivo: " o mesmo povo objeto da atividade do Estado“</a:t>
            </a:r>
          </a:p>
          <a:p>
            <a:pPr algn="just"/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                             o direito positivo diz quem é cidadão e como se integra o povo  </a:t>
            </a:r>
          </a:p>
          <a:p>
            <a:pPr algn="just"/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                             as constituições organizam o elemento povo como partícipe do Estado</a:t>
            </a:r>
          </a:p>
          <a:p>
            <a:pPr algn="just"/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Exemplo: VIDE  CF, 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art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12 - São brasileiros:</a:t>
            </a: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I - natos:</a:t>
            </a: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    critérios</a:t>
            </a: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a) jus 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solis</a:t>
            </a: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b) jus 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sanguinis</a:t>
            </a: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c) jus 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sanguinis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e jus 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solis</a:t>
            </a: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II - naturalizados:</a:t>
            </a: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     aquisição da nacionalidade brasileira conforme disposição de  lei </a:t>
            </a: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§ 2º A lei não poderá estabelecer distinção entre brasileiros natos e naturalizados,</a:t>
            </a: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        salvo nos casos previstos nesta Constituição.</a:t>
            </a: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1166843"/>
            <a:ext cx="4572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A CF/88  discrimina positivamente os brasileiros natos em relação aos naturalizados, em três artigos: art. 12, § 3º; art. 5º, LI e art. 89,VII.</a:t>
            </a:r>
          </a:p>
          <a:p>
            <a:endParaRPr lang="pt-BR" dirty="0" smtClean="0"/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Em tempos globalizados...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O grande desenvolvimento do comércio internacional e a interdependência fática entre os Estados tornam cada vez mais importantes as relações internacionais. É mediante o intercâmbio tecnológico, político, militar, científico que são compartilhadas as políticas públicas para proteção ambiental, pacificação de conflitos, etc. Enfim  pela cooperação internacional se busca superar   sentimentos e discriminações nacionalistas 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95736" y="1700808"/>
            <a:ext cx="4572000" cy="35702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" ... todas as pessoas presentes no território do Estado, num determinado momento, inclusive estrangeiros e apátridas, fazem parte da população. É por conseguinte, a população, sob esse aspecto um dado essencialmente quantitativo que independe de qualquer laço jurídico ao poder estatal“</a:t>
            </a:r>
          </a:p>
          <a:p>
            <a:pPr algn="just"/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195736" y="2276872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* expressão numérica = número de habitantes ( vide CF, art. 45, § 1º ; art. 182, §1º )</a:t>
            </a: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Povo - Carga emocional acumulada: povinho; povão; "cheiro de povo"</a:t>
            </a: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                                                     " homem do povo”</a:t>
            </a:r>
            <a:endParaRPr lang="pt-BR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2136339"/>
            <a:ext cx="4572000" cy="38164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Povo e Nação</a:t>
            </a:r>
          </a:p>
          <a:p>
            <a:endParaRPr lang="pt-BR" sz="1600" dirty="0">
              <a:latin typeface="Arial" pitchFamily="34" charset="0"/>
              <a:cs typeface="Arial" pitchFamily="34" charset="0"/>
            </a:endParaRPr>
          </a:p>
          <a:p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Nação -  Comunidade de nascimento - pessoas vinculadas por valores culturais/históricos</a:t>
            </a: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              ( religiosidades/ 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linguas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/ etnias/costumes )</a:t>
            </a:r>
          </a:p>
          <a:p>
            <a:endParaRPr lang="pt-BR" sz="1600" dirty="0">
              <a:latin typeface="Arial" pitchFamily="34" charset="0"/>
              <a:cs typeface="Arial" pitchFamily="34" charset="0"/>
            </a:endParaRPr>
          </a:p>
          <a:p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Povo   -   Sociedade política - 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pesoas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vinculadas pelo Direito = conjunto dos cidadãos</a:t>
            </a:r>
          </a:p>
          <a:p>
            <a:endParaRPr lang="pt-BR" sz="1600" dirty="0">
              <a:latin typeface="Arial" pitchFamily="34" charset="0"/>
              <a:cs typeface="Arial" pitchFamily="34" charset="0"/>
            </a:endParaRPr>
          </a:p>
          <a:p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               * Estado de Israel - 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estado-nação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                 Povo Palestino -= nação sem e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stado</a:t>
            </a:r>
            <a:r>
              <a:rPr lang="pt-BR" dirty="0" smtClean="0"/>
              <a:t>?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339752" y="1916832"/>
            <a:ext cx="4572000" cy="36009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O'Donnel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, G. (Anotações para uma Teoria do Estado):</a:t>
            </a:r>
          </a:p>
          <a:p>
            <a:pPr algn="just"/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"A nação é a curva de solidariedade que une o "nós" definido pela participação comum no território delimitado pelo Estado. O Estado demarca uma nação frente a outras no cenário</a:t>
            </a: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internacional. Esta demarcação tende a engendrar um "nós" definido por contraposição e diferença em relação a "eles" de tal cenário“.</a:t>
            </a:r>
          </a:p>
          <a:p>
            <a:pPr algn="just"/>
            <a:endParaRPr lang="pt-BR" sz="1600" dirty="0">
              <a:latin typeface="Arial" pitchFamily="34" charset="0"/>
              <a:cs typeface="Arial" pitchFamily="34" charset="0"/>
            </a:endParaRP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051720" y="836712"/>
            <a:ext cx="480628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Exemplos/Estados formados por diferentes "grupos nacionais" cuja Constituição os unifica como povo: Espanha, Rússia, Nigéria, Suíça, atribuindo os mesmos direitos e deveres.</a:t>
            </a:r>
          </a:p>
          <a:p>
            <a:pPr algn="just"/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979712" y="3356992"/>
            <a:ext cx="43559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  Notícia histórica importante: séc. XVIII - Doutrina da Soberania Popular - 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J.J.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Rousseau (Contrato Social)  - futura conquista do sufrágio universal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1166843"/>
            <a:ext cx="4572000" cy="329320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Reale, Miguel ( op.cit., p. 158 )</a:t>
            </a:r>
          </a:p>
          <a:p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"Como a história nos demonstra, o povo decide de seu destino soberanamente, até contra o Direito positivo, mas, uma vez constituído o Estado, os poderes dos povos se contêm nos limites da capacidade que o ordenamento jurídico atribui à instituição estatal. A soberania é, pois, aquele Direito que caracteriza o Estado como pessoa de Direito por excelência, dotada de poderes jurídicos primários destinados à realização do bem comum."</a:t>
            </a: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1340768"/>
            <a:ext cx="4572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Jellinek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, G. (Teoria Geral do Estado)</a:t>
            </a:r>
          </a:p>
          <a:p>
            <a:pPr algn="just"/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Aspectos subjetivos e objetivos do Povo</a:t>
            </a:r>
          </a:p>
          <a:p>
            <a:pPr algn="just"/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Aspecto Subjetivo: cidadãos sujeitos de direitos e de deveres</a:t>
            </a:r>
          </a:p>
          <a:p>
            <a:pPr algn="just"/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Exemplo: CF, art. 1º, parágrafo único "Todo poder emana do povo, que o exerce por meio de representantes eleitos, ou diretamente, nos termos desta Constituição."</a:t>
            </a: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889844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art. 14 -"A soberania popular será exercida pelo sufrágio universal e pelo voto direto e secreto, com valor igual para todos,e, nos termos da lei,mediante:</a:t>
            </a: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I - plebiscito</a:t>
            </a: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II - referendo</a:t>
            </a: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III - iniciativa popular</a:t>
            </a: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§ 1º O alistamento eleitoral e o voto são:</a:t>
            </a: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I - obrigatórios para os maiores de dezoito anos;</a:t>
            </a: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II - facultativos para:</a:t>
            </a: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a) os analfabetos;</a:t>
            </a: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b) os maiores de setenta anos;</a:t>
            </a: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c) os maiores de dezesseis anos e menores de dezoito anos.</a:t>
            </a:r>
          </a:p>
          <a:p>
            <a:pPr algn="just"/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§ 2º Não podem alistar-se como eleitores os estrangeiros e, durante o período do serviço militar obrigatório os conscritos."</a:t>
            </a: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</TotalTime>
  <Words>798</Words>
  <Application>Microsoft Office PowerPoint</Application>
  <PresentationFormat>Apresentação na tela (4:3)</PresentationFormat>
  <Paragraphs>104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Cívico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2929375</dc:creator>
  <cp:lastModifiedBy>eunice.a</cp:lastModifiedBy>
  <cp:revision>10</cp:revision>
  <dcterms:created xsi:type="dcterms:W3CDTF">2012-05-02T20:26:13Z</dcterms:created>
  <dcterms:modified xsi:type="dcterms:W3CDTF">2018-02-26T14:27:18Z</dcterms:modified>
</cp:coreProperties>
</file>