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6"/>
  </p:notesMasterIdLst>
  <p:handoutMasterIdLst>
    <p:handoutMasterId r:id="rId87"/>
  </p:handoutMasterIdLst>
  <p:sldIdLst>
    <p:sldId id="381" r:id="rId2"/>
    <p:sldId id="488" r:id="rId3"/>
    <p:sldId id="383" r:id="rId4"/>
    <p:sldId id="384" r:id="rId5"/>
    <p:sldId id="414" r:id="rId6"/>
    <p:sldId id="385" r:id="rId7"/>
    <p:sldId id="386" r:id="rId8"/>
    <p:sldId id="387" r:id="rId9"/>
    <p:sldId id="388" r:id="rId10"/>
    <p:sldId id="389" r:id="rId11"/>
    <p:sldId id="415" r:id="rId12"/>
    <p:sldId id="390" r:id="rId13"/>
    <p:sldId id="391" r:id="rId14"/>
    <p:sldId id="392" r:id="rId15"/>
    <p:sldId id="416" r:id="rId16"/>
    <p:sldId id="394" r:id="rId17"/>
    <p:sldId id="395" r:id="rId18"/>
    <p:sldId id="422" r:id="rId19"/>
    <p:sldId id="420" r:id="rId20"/>
    <p:sldId id="421" r:id="rId21"/>
    <p:sldId id="423" r:id="rId22"/>
    <p:sldId id="426" r:id="rId23"/>
    <p:sldId id="424" r:id="rId24"/>
    <p:sldId id="425" r:id="rId25"/>
    <p:sldId id="430" r:id="rId26"/>
    <p:sldId id="431" r:id="rId27"/>
    <p:sldId id="436" r:id="rId28"/>
    <p:sldId id="432" r:id="rId29"/>
    <p:sldId id="435" r:id="rId30"/>
    <p:sldId id="439" r:id="rId31"/>
    <p:sldId id="438" r:id="rId32"/>
    <p:sldId id="440" r:id="rId33"/>
    <p:sldId id="437" r:id="rId34"/>
    <p:sldId id="434" r:id="rId35"/>
    <p:sldId id="433" r:id="rId36"/>
    <p:sldId id="400" r:id="rId37"/>
    <p:sldId id="489" r:id="rId38"/>
    <p:sldId id="402" r:id="rId39"/>
    <p:sldId id="403" r:id="rId40"/>
    <p:sldId id="490" r:id="rId41"/>
    <p:sldId id="441" r:id="rId42"/>
    <p:sldId id="404" r:id="rId43"/>
    <p:sldId id="444" r:id="rId44"/>
    <p:sldId id="446" r:id="rId45"/>
    <p:sldId id="447" r:id="rId46"/>
    <p:sldId id="491" r:id="rId47"/>
    <p:sldId id="458" r:id="rId48"/>
    <p:sldId id="492" r:id="rId49"/>
    <p:sldId id="493" r:id="rId50"/>
    <p:sldId id="494" r:id="rId51"/>
    <p:sldId id="495" r:id="rId52"/>
    <p:sldId id="448" r:id="rId53"/>
    <p:sldId id="449" r:id="rId54"/>
    <p:sldId id="450" r:id="rId55"/>
    <p:sldId id="451" r:id="rId56"/>
    <p:sldId id="452" r:id="rId57"/>
    <p:sldId id="453" r:id="rId58"/>
    <p:sldId id="454" r:id="rId59"/>
    <p:sldId id="455" r:id="rId60"/>
    <p:sldId id="456" r:id="rId61"/>
    <p:sldId id="457" r:id="rId62"/>
    <p:sldId id="459" r:id="rId63"/>
    <p:sldId id="408" r:id="rId64"/>
    <p:sldId id="409" r:id="rId65"/>
    <p:sldId id="410" r:id="rId66"/>
    <p:sldId id="411" r:id="rId67"/>
    <p:sldId id="412" r:id="rId68"/>
    <p:sldId id="413" r:id="rId69"/>
    <p:sldId id="460" r:id="rId70"/>
    <p:sldId id="474" r:id="rId71"/>
    <p:sldId id="473" r:id="rId72"/>
    <p:sldId id="475" r:id="rId73"/>
    <p:sldId id="476" r:id="rId74"/>
    <p:sldId id="477" r:id="rId75"/>
    <p:sldId id="478" r:id="rId76"/>
    <p:sldId id="479" r:id="rId77"/>
    <p:sldId id="480" r:id="rId78"/>
    <p:sldId id="481" r:id="rId79"/>
    <p:sldId id="482" r:id="rId80"/>
    <p:sldId id="483" r:id="rId81"/>
    <p:sldId id="484" r:id="rId82"/>
    <p:sldId id="485" r:id="rId83"/>
    <p:sldId id="486" r:id="rId84"/>
    <p:sldId id="487" r:id="rId8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66FF"/>
    <a:srgbClr val="E9EDF4"/>
    <a:srgbClr val="D0D8E8"/>
    <a:srgbClr val="E9EAF4"/>
    <a:srgbClr val="E9EAED"/>
    <a:srgbClr val="008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734" y="0"/>
            <a:ext cx="3038145" cy="465743"/>
          </a:xfrm>
          <a:prstGeom prst="rect">
            <a:avLst/>
          </a:prstGeom>
        </p:spPr>
        <p:txBody>
          <a:bodyPr vert="horz" lIns="88139" tIns="44070" rIns="88139" bIns="44070" rtlCol="0"/>
          <a:lstStyle>
            <a:lvl1pPr algn="r">
              <a:defRPr sz="1200"/>
            </a:lvl1pPr>
          </a:lstStyle>
          <a:p>
            <a:fld id="{F1AF9826-E3CF-445D-B015-256ED06AAE0D}" type="datetimeFigureOut">
              <a:rPr lang="en-US" smtClean="0"/>
              <a:t>3/7/2020</a:t>
            </a:fld>
            <a:endParaRPr lang="en-US"/>
          </a:p>
        </p:txBody>
      </p:sp>
      <p:sp>
        <p:nvSpPr>
          <p:cNvPr id="4" name="Footer Placeholder 3"/>
          <p:cNvSpPr>
            <a:spLocks noGrp="1"/>
          </p:cNvSpPr>
          <p:nvPr>
            <p:ph type="ftr" sz="quarter" idx="2"/>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8139" tIns="44070" rIns="88139" bIns="44070" rtlCol="0" anchor="b"/>
          <a:lstStyle>
            <a:lvl1pPr algn="r">
              <a:defRPr sz="1200"/>
            </a:lvl1pPr>
          </a:lstStyle>
          <a:p>
            <a:fld id="{4194F0E9-2C5B-46CC-B4AA-DCEB76235213}" type="slidenum">
              <a:rPr lang="en-US" smtClean="0"/>
              <a:t>‹#›</a:t>
            </a:fld>
            <a:endParaRPr lang="en-US"/>
          </a:p>
        </p:txBody>
      </p:sp>
    </p:spTree>
    <p:extLst>
      <p:ext uri="{BB962C8B-B14F-4D97-AF65-F5344CB8AC3E}">
        <p14:creationId xmlns:p14="http://schemas.microsoft.com/office/powerpoint/2010/main" val="1403512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64" tIns="46582" rIns="93164" bIns="46582"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734" y="1"/>
            <a:ext cx="3038145" cy="464205"/>
          </a:xfrm>
          <a:prstGeom prst="rect">
            <a:avLst/>
          </a:prstGeom>
        </p:spPr>
        <p:txBody>
          <a:bodyPr vert="horz" wrap="square" lIns="93164" tIns="46582" rIns="93164" bIns="46582" numCol="1" anchor="t" anchorCtr="0" compatLnSpc="1">
            <a:prstTxWarp prst="textNoShape">
              <a:avLst/>
            </a:prstTxWarp>
          </a:bodyPr>
          <a:lstStyle>
            <a:lvl1pPr algn="r">
              <a:defRPr sz="1200">
                <a:latin typeface="Calibri" pitchFamily="34" charset="0"/>
              </a:defRPr>
            </a:lvl1pPr>
          </a:lstStyle>
          <a:p>
            <a:pPr>
              <a:defRPr/>
            </a:pPr>
            <a:fld id="{2AADBA35-245A-4D3B-ADF0-4822775E385D}" type="datetimeFigureOut">
              <a:rPr lang="en-US"/>
              <a:pPr>
                <a:defRPr/>
              </a:pPr>
              <a:t>3/7/2020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pPr lvl="0"/>
            <a:endParaRPr lang="en-US" noProof="0" dirty="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93164" tIns="46582" rIns="93164" bIns="4658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93164" tIns="46582" rIns="93164" bIns="46582"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wrap="square" lIns="93164" tIns="46582" rIns="93164" bIns="46582" numCol="1" anchor="b" anchorCtr="0" compatLnSpc="1">
            <a:prstTxWarp prst="textNoShape">
              <a:avLst/>
            </a:prstTxWarp>
          </a:bodyPr>
          <a:lstStyle>
            <a:lvl1pPr algn="r">
              <a:defRPr sz="1200">
                <a:latin typeface="Calibri" pitchFamily="34" charset="0"/>
              </a:defRPr>
            </a:lvl1pPr>
          </a:lstStyle>
          <a:p>
            <a:pPr>
              <a:defRPr/>
            </a:pPr>
            <a:fld id="{FDB88B98-FBC4-4BF7-A31C-6FF397804605}" type="slidenum">
              <a:rPr lang="en-US"/>
              <a:pPr>
                <a:defRPr/>
              </a:pPr>
              <a:t>‹#›</a:t>
            </a:fld>
            <a:endParaRPr lang="en-US"/>
          </a:p>
        </p:txBody>
      </p:sp>
    </p:spTree>
    <p:extLst>
      <p:ext uri="{BB962C8B-B14F-4D97-AF65-F5344CB8AC3E}">
        <p14:creationId xmlns:p14="http://schemas.microsoft.com/office/powerpoint/2010/main" val="2254793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hapel dome with cloud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UD cover logo up.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088063"/>
            <a:ext cx="14478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57201"/>
            <a:ext cx="4800600" cy="3143250"/>
          </a:xfrm>
        </p:spPr>
        <p:txBody>
          <a:bodyPr/>
          <a:lstStyle/>
          <a:p>
            <a:r>
              <a:rPr lang="en-US"/>
              <a:t>Click to edit Master title style</a:t>
            </a:r>
            <a:endParaRPr lang="en-US" dirty="0"/>
          </a:p>
        </p:txBody>
      </p:sp>
      <p:sp>
        <p:nvSpPr>
          <p:cNvPr id="3" name="Subtitle 2"/>
          <p:cNvSpPr>
            <a:spLocks noGrp="1"/>
          </p:cNvSpPr>
          <p:nvPr>
            <p:ph type="subTitle" idx="1"/>
          </p:nvPr>
        </p:nvSpPr>
        <p:spPr>
          <a:xfrm>
            <a:off x="685800" y="3886200"/>
            <a:ext cx="472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D8A79DEF-E8A8-4C4B-8395-F526767A5399}" type="datetimeFigureOut">
              <a:rPr lang="en-US"/>
              <a:pPr>
                <a:defRPr/>
              </a:pPr>
              <a:t>3/7/2020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9918D50-11C1-47DE-9697-1AF3248D6B81}" type="slidenum">
              <a:rPr lang="en-US"/>
              <a:pPr>
                <a:defRPr/>
              </a:pPr>
              <a:t>‹#›</a:t>
            </a:fld>
            <a:endParaRPr lang="en-US"/>
          </a:p>
        </p:txBody>
      </p:sp>
    </p:spTree>
    <p:extLst>
      <p:ext uri="{BB962C8B-B14F-4D97-AF65-F5344CB8AC3E}">
        <p14:creationId xmlns:p14="http://schemas.microsoft.com/office/powerpoint/2010/main" val="417727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EB4F9EA-78D2-4B2E-B260-7FE39D946B03}" type="datetimeFigureOut">
              <a:rPr lang="en-US"/>
              <a:pPr>
                <a:defRPr/>
              </a:pPr>
              <a:t>3/7/2020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487341-490E-443E-9151-B61644E30931}" type="slidenum">
              <a:rPr lang="en-US"/>
              <a:pPr>
                <a:defRPr/>
              </a:pPr>
              <a:t>‹#›</a:t>
            </a:fld>
            <a:endParaRPr lang="en-US"/>
          </a:p>
        </p:txBody>
      </p:sp>
    </p:spTree>
    <p:extLst>
      <p:ext uri="{BB962C8B-B14F-4D97-AF65-F5344CB8AC3E}">
        <p14:creationId xmlns:p14="http://schemas.microsoft.com/office/powerpoint/2010/main" val="229933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592967-BAEE-493F-B4A4-0A21A015E191}" type="datetimeFigureOut">
              <a:rPr lang="en-US"/>
              <a:pPr>
                <a:defRPr/>
              </a:pPr>
              <a:t>3/7/2020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03B1A1-871F-4949-AF52-391E4953B296}" type="slidenum">
              <a:rPr lang="en-US"/>
              <a:pPr>
                <a:defRPr/>
              </a:pPr>
              <a:t>‹#›</a:t>
            </a:fld>
            <a:endParaRPr lang="en-US"/>
          </a:p>
        </p:txBody>
      </p:sp>
    </p:spTree>
    <p:extLst>
      <p:ext uri="{BB962C8B-B14F-4D97-AF65-F5344CB8AC3E}">
        <p14:creationId xmlns:p14="http://schemas.microsoft.com/office/powerpoint/2010/main" val="144008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304800" y="1219200"/>
            <a:ext cx="853440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C3DF031-90A3-47C5-BEF0-472AE124D590}" type="datetimeFigureOut">
              <a:rPr lang="en-US"/>
              <a:pPr>
                <a:defRPr/>
              </a:pPr>
              <a:t>3/7/2020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3DE9CF-FE15-4E6A-8F51-8270EF50DA5A}" type="slidenum">
              <a:rPr lang="en-US"/>
              <a:pPr>
                <a:defRPr/>
              </a:pPr>
              <a:t>‹#›</a:t>
            </a:fld>
            <a:endParaRPr lang="en-US"/>
          </a:p>
        </p:txBody>
      </p:sp>
    </p:spTree>
    <p:extLst>
      <p:ext uri="{BB962C8B-B14F-4D97-AF65-F5344CB8AC3E}">
        <p14:creationId xmlns:p14="http://schemas.microsoft.com/office/powerpoint/2010/main" val="68801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59EBB09-1E68-448F-8A2D-E12B1A4A0684}" type="datetimeFigureOut">
              <a:rPr lang="en-US"/>
              <a:pPr>
                <a:defRPr/>
              </a:pPr>
              <a:t>3/7/2020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E92F66-330D-434D-AD73-742BBA5B29E5}" type="slidenum">
              <a:rPr lang="en-US"/>
              <a:pPr>
                <a:defRPr/>
              </a:pPr>
              <a:t>‹#›</a:t>
            </a:fld>
            <a:endParaRPr lang="en-US"/>
          </a:p>
        </p:txBody>
      </p:sp>
    </p:spTree>
    <p:extLst>
      <p:ext uri="{BB962C8B-B14F-4D97-AF65-F5344CB8AC3E}">
        <p14:creationId xmlns:p14="http://schemas.microsoft.com/office/powerpoint/2010/main" val="154290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rot="5400000">
            <a:off x="150813" y="3733800"/>
            <a:ext cx="5335588" cy="1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71596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2209800" cy="45259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124200" y="1600200"/>
            <a:ext cx="5562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516C8586-7450-40F9-A9B2-38A546004C8A}" type="datetimeFigureOut">
              <a:rPr lang="en-US"/>
              <a:pPr>
                <a:defRPr/>
              </a:pPr>
              <a:t>3/7/2020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FCDD71F2-329E-41B6-A77C-15F004AF7E8F}" type="slidenum">
              <a:rPr lang="en-US"/>
              <a:pPr>
                <a:defRPr/>
              </a:pPr>
              <a:t>‹#›</a:t>
            </a:fld>
            <a:endParaRPr lang="en-US"/>
          </a:p>
        </p:txBody>
      </p:sp>
    </p:spTree>
    <p:extLst>
      <p:ext uri="{BB962C8B-B14F-4D97-AF65-F5344CB8AC3E}">
        <p14:creationId xmlns:p14="http://schemas.microsoft.com/office/powerpoint/2010/main" val="239189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304800" y="1219200"/>
            <a:ext cx="853440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a:lvl1pPr>
          </a:lstStyle>
          <a:p>
            <a:pPr>
              <a:defRPr/>
            </a:pPr>
            <a:fld id="{D32EB14D-914E-4C84-BC8E-BB0EACEB4EC8}" type="datetimeFigureOut">
              <a:rPr lang="en-US"/>
              <a:pPr>
                <a:defRPr/>
              </a:pPr>
              <a:t>3/7/2020</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FFAE2EA3-9D05-4C94-938E-BFA9F4DCF86C}" type="slidenum">
              <a:rPr lang="en-US"/>
              <a:pPr>
                <a:defRPr/>
              </a:pPr>
              <a:t>‹#›</a:t>
            </a:fld>
            <a:endParaRPr lang="en-US"/>
          </a:p>
        </p:txBody>
      </p:sp>
    </p:spTree>
    <p:extLst>
      <p:ext uri="{BB962C8B-B14F-4D97-AF65-F5344CB8AC3E}">
        <p14:creationId xmlns:p14="http://schemas.microsoft.com/office/powerpoint/2010/main" val="82997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304800" y="1219200"/>
            <a:ext cx="853440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4CB8FFF4-26E5-4EFB-83D3-9DA09EBDA05A}" type="datetimeFigureOut">
              <a:rPr lang="en-US"/>
              <a:pPr>
                <a:defRPr/>
              </a:pPr>
              <a:t>3/7/2020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E5C73EE-BEE7-462C-B642-EE22307AF230}" type="slidenum">
              <a:rPr lang="en-US"/>
              <a:pPr>
                <a:defRPr/>
              </a:pPr>
              <a:t>‹#›</a:t>
            </a:fld>
            <a:endParaRPr lang="en-US"/>
          </a:p>
        </p:txBody>
      </p:sp>
    </p:spTree>
    <p:extLst>
      <p:ext uri="{BB962C8B-B14F-4D97-AF65-F5344CB8AC3E}">
        <p14:creationId xmlns:p14="http://schemas.microsoft.com/office/powerpoint/2010/main" val="243034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57EC38-AB0F-43D2-992F-6F3431A37B6C}" type="datetimeFigureOut">
              <a:rPr lang="en-US"/>
              <a:pPr>
                <a:defRPr/>
              </a:pPr>
              <a:t>3/7/2020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A4FC8B3-A6BD-4D30-9AB7-7F67D07E0DD1}" type="slidenum">
              <a:rPr lang="en-US"/>
              <a:pPr>
                <a:defRPr/>
              </a:pPr>
              <a:t>‹#›</a:t>
            </a:fld>
            <a:endParaRPr lang="en-US"/>
          </a:p>
        </p:txBody>
      </p:sp>
    </p:spTree>
    <p:extLst>
      <p:ext uri="{BB962C8B-B14F-4D97-AF65-F5344CB8AC3E}">
        <p14:creationId xmlns:p14="http://schemas.microsoft.com/office/powerpoint/2010/main" val="295907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79A31D-AB15-4A56-BDC4-BDA49701311B}" type="datetimeFigureOut">
              <a:rPr lang="en-US"/>
              <a:pPr>
                <a:defRPr/>
              </a:pPr>
              <a:t>3/7/2020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13E009-8D3E-4FA5-AA35-74E3ED54DAD5}" type="slidenum">
              <a:rPr lang="en-US"/>
              <a:pPr>
                <a:defRPr/>
              </a:pPr>
              <a:t>‹#›</a:t>
            </a:fld>
            <a:endParaRPr lang="en-US"/>
          </a:p>
        </p:txBody>
      </p:sp>
    </p:spTree>
    <p:extLst>
      <p:ext uri="{BB962C8B-B14F-4D97-AF65-F5344CB8AC3E}">
        <p14:creationId xmlns:p14="http://schemas.microsoft.com/office/powerpoint/2010/main" val="420963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0CE6E8B-4893-4A84-B312-A97DC2627D42}" type="datetimeFigureOut">
              <a:rPr lang="en-US"/>
              <a:pPr>
                <a:defRPr/>
              </a:pPr>
              <a:t>3/7/2020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7F58B6-D947-46F7-B110-0E45A7BBBE3F}" type="slidenum">
              <a:rPr lang="en-US"/>
              <a:pPr>
                <a:defRPr/>
              </a:pPr>
              <a:t>‹#›</a:t>
            </a:fld>
            <a:endParaRPr lang="en-US"/>
          </a:p>
        </p:txBody>
      </p:sp>
    </p:spTree>
    <p:extLst>
      <p:ext uri="{BB962C8B-B14F-4D97-AF65-F5344CB8AC3E}">
        <p14:creationId xmlns:p14="http://schemas.microsoft.com/office/powerpoint/2010/main" val="371953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F7EA6B82-E64B-41E2-B734-6D224A0CB265}" type="datetimeFigureOut">
              <a:rPr lang="en-US"/>
              <a:pPr>
                <a:defRPr/>
              </a:pPr>
              <a:t>3/7/2020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561D2AB-2662-43A5-9CEB-716B975BF222}" type="slidenum">
              <a:rPr lang="en-US"/>
              <a:pPr>
                <a:defRPr/>
              </a:pPr>
              <a:t>‹#›</a:t>
            </a:fld>
            <a:endParaRPr lang="en-US"/>
          </a:p>
        </p:txBody>
      </p:sp>
      <p:pic>
        <p:nvPicPr>
          <p:cNvPr id="1031" name="Picture 4" descr="UD cover logo up.gi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088063"/>
            <a:ext cx="14478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7" r:id="rId1"/>
    <p:sldLayoutId id="2147484148" r:id="rId2"/>
    <p:sldLayoutId id="2147484141" r:id="rId3"/>
    <p:sldLayoutId id="2147484149" r:id="rId4"/>
    <p:sldLayoutId id="2147484150" r:id="rId5"/>
    <p:sldLayoutId id="2147484151" r:id="rId6"/>
    <p:sldLayoutId id="2147484142" r:id="rId7"/>
    <p:sldLayoutId id="2147484143" r:id="rId8"/>
    <p:sldLayoutId id="2147484144" r:id="rId9"/>
    <p:sldLayoutId id="2147484145" r:id="rId10"/>
    <p:sldLayoutId id="2147484146" r:id="rId11"/>
  </p:sldLayoutIdLst>
  <p:txStyles>
    <p:titleStyle>
      <a:lvl1pPr algn="ctr" rtl="0" eaLnBrk="0" fontAlgn="base" hangingPunct="0">
        <a:spcBef>
          <a:spcPct val="0"/>
        </a:spcBef>
        <a:spcAft>
          <a:spcPct val="0"/>
        </a:spcAft>
        <a:defRPr sz="4400" kern="1200">
          <a:solidFill>
            <a:srgbClr val="002060"/>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002060"/>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rgbClr val="002060"/>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rgbClr val="002060"/>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rgbClr val="002060"/>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rgbClr val="002060"/>
          </a:solidFill>
          <a:latin typeface="Calibri" pitchFamily="34" charset="0"/>
        </a:defRPr>
      </a:lvl6pPr>
      <a:lvl7pPr marL="914400" algn="ctr" rtl="0" fontAlgn="base">
        <a:spcBef>
          <a:spcPct val="0"/>
        </a:spcBef>
        <a:spcAft>
          <a:spcPct val="0"/>
        </a:spcAft>
        <a:defRPr sz="4400">
          <a:solidFill>
            <a:srgbClr val="002060"/>
          </a:solidFill>
          <a:latin typeface="Calibri" pitchFamily="34" charset="0"/>
        </a:defRPr>
      </a:lvl7pPr>
      <a:lvl8pPr marL="1371600" algn="ctr" rtl="0" fontAlgn="base">
        <a:spcBef>
          <a:spcPct val="0"/>
        </a:spcBef>
        <a:spcAft>
          <a:spcPct val="0"/>
        </a:spcAft>
        <a:defRPr sz="4400">
          <a:solidFill>
            <a:srgbClr val="002060"/>
          </a:solidFill>
          <a:latin typeface="Calibri" pitchFamily="34" charset="0"/>
        </a:defRPr>
      </a:lvl8pPr>
      <a:lvl9pPr marL="1828800" algn="ctr" rtl="0" fontAlgn="base">
        <a:spcBef>
          <a:spcPct val="0"/>
        </a:spcBef>
        <a:spcAft>
          <a:spcPct val="0"/>
        </a:spcAft>
        <a:defRPr sz="4400">
          <a:solidFill>
            <a:srgbClr val="00206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2060"/>
          </a:solidFill>
          <a:latin typeface="+mj-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rgbClr val="002060"/>
          </a:solidFill>
          <a:latin typeface="+mj-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rgbClr val="002060"/>
          </a:solidFill>
          <a:latin typeface="+mj-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rgbClr val="002060"/>
          </a:solidFill>
          <a:latin typeface="+mj-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rgbClr val="002060"/>
          </a:solidFill>
          <a:latin typeface="+mj-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533400" y="457200"/>
            <a:ext cx="5486400" cy="4495800"/>
          </a:xfrm>
        </p:spPr>
        <p:txBody>
          <a:bodyPr/>
          <a:lstStyle/>
          <a:p>
            <a:pPr eaLnBrk="1" hangingPunct="1">
              <a:defRPr/>
            </a:pPr>
            <a:r>
              <a:rPr lang="en-US" sz="3200" b="1" dirty="0">
                <a:latin typeface="Times New Roman" panose="02020603050405020304" pitchFamily="18" charset="0"/>
                <a:cs typeface="Times New Roman" panose="02020603050405020304" pitchFamily="18" charset="0"/>
              </a:rPr>
              <a:t>Eliminating Sexual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Harassment in Classrooms and Educational Workplaces: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A View from the United States</a:t>
            </a:r>
            <a:br>
              <a:rPr lang="en-US" sz="3200" b="1" dirty="0">
                <a:latin typeface="Times New Roman" panose="02020603050405020304" pitchFamily="18" charset="0"/>
                <a:cs typeface="Times New Roman" panose="02020603050405020304" pitchFamily="18" charset="0"/>
              </a:rPr>
            </a:br>
            <a:br>
              <a:rPr lang="en-US" sz="3200" b="1"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São Paulo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Faculty of Law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São Paulo, Brazil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March 12, 2020</a:t>
            </a:r>
            <a:br>
              <a:rPr lang="en-US" sz="2800" dirty="0">
                <a:latin typeface="Times New Roman" panose="02020603050405020304" pitchFamily="18" charset="0"/>
                <a:cs typeface="Times New Roman" panose="02020603050405020304" pitchFamily="18" charset="0"/>
              </a:rPr>
            </a:br>
            <a:br>
              <a:rPr lang="en-US" sz="2800" b="1" dirty="0">
                <a:latin typeface="Times New Roman" pitchFamily="18" charset="0"/>
              </a:rPr>
            </a:br>
            <a:endParaRPr lang="en-US" altLang="en-US" sz="2800" b="1" dirty="0">
              <a:ea typeface="ＭＳ Ｐゴシック" pitchFamily="34" charset="-128"/>
            </a:endParaRPr>
          </a:p>
        </p:txBody>
      </p:sp>
      <p:sp>
        <p:nvSpPr>
          <p:cNvPr id="2" name="Subtitle 1"/>
          <p:cNvSpPr>
            <a:spLocks noGrp="1"/>
          </p:cNvSpPr>
          <p:nvPr>
            <p:ph type="subTitle" idx="1"/>
          </p:nvPr>
        </p:nvSpPr>
        <p:spPr>
          <a:xfrm>
            <a:off x="1524000" y="4953000"/>
            <a:ext cx="3886200" cy="1752600"/>
          </a:xfrm>
        </p:spPr>
        <p:txBody>
          <a:bodyPr/>
          <a:lstStyle/>
          <a:p>
            <a:pPr algn="l" eaLnBrk="1" hangingPunct="1">
              <a:spcBef>
                <a:spcPct val="0"/>
              </a:spcBef>
            </a:pPr>
            <a:r>
              <a:rPr lang="en-US" altLang="en-US" sz="2000" dirty="0">
                <a:solidFill>
                  <a:schemeClr val="tx2">
                    <a:lumMod val="50000"/>
                  </a:schemeClr>
                </a:solidFill>
                <a:latin typeface="Times New Roman" pitchFamily="18" charset="0"/>
              </a:rPr>
              <a:t>Charles J. Russo, J.D., Ed.D.</a:t>
            </a:r>
            <a:br>
              <a:rPr lang="en-US" altLang="en-US" sz="2000" dirty="0">
                <a:solidFill>
                  <a:schemeClr val="tx2">
                    <a:lumMod val="50000"/>
                  </a:schemeClr>
                </a:solidFill>
                <a:latin typeface="Times New Roman" pitchFamily="18" charset="0"/>
              </a:rPr>
            </a:br>
            <a:r>
              <a:rPr lang="en-US" altLang="en-US" sz="2000" dirty="0">
                <a:solidFill>
                  <a:schemeClr val="tx2">
                    <a:lumMod val="50000"/>
                  </a:schemeClr>
                </a:solidFill>
                <a:latin typeface="Times New Roman" pitchFamily="18" charset="0"/>
              </a:rPr>
              <a:t>Panzer Chair in Education &amp; </a:t>
            </a:r>
          </a:p>
          <a:p>
            <a:pPr algn="l" eaLnBrk="1" hangingPunct="1">
              <a:spcBef>
                <a:spcPct val="0"/>
              </a:spcBef>
            </a:pPr>
            <a:r>
              <a:rPr lang="en-US" altLang="en-US" sz="2000" dirty="0">
                <a:solidFill>
                  <a:schemeClr val="tx2">
                    <a:lumMod val="50000"/>
                  </a:schemeClr>
                </a:solidFill>
                <a:latin typeface="Times New Roman" pitchFamily="18" charset="0"/>
              </a:rPr>
              <a:t>Research Prof. of Law                </a:t>
            </a:r>
          </a:p>
          <a:p>
            <a:pPr algn="l" eaLnBrk="1" hangingPunct="1">
              <a:spcBef>
                <a:spcPct val="0"/>
              </a:spcBef>
            </a:pPr>
            <a:r>
              <a:rPr lang="en-US" altLang="en-US" sz="2000" dirty="0">
                <a:solidFill>
                  <a:schemeClr val="tx2">
                    <a:lumMod val="50000"/>
                  </a:schemeClr>
                </a:solidFill>
                <a:latin typeface="Times New Roman" pitchFamily="18" charset="0"/>
              </a:rPr>
              <a:t>University of Dayton (OH USA)</a:t>
            </a:r>
          </a:p>
          <a:p>
            <a:pPr algn="l" eaLnBrk="1" hangingPunct="1">
              <a:spcBef>
                <a:spcPct val="0"/>
              </a:spcBef>
            </a:pPr>
            <a:r>
              <a:rPr lang="en-US" altLang="en-US" sz="2000" dirty="0">
                <a:solidFill>
                  <a:schemeClr val="tx2">
                    <a:lumMod val="50000"/>
                  </a:schemeClr>
                </a:solidFill>
                <a:latin typeface="Times New Roman" pitchFamily="18" charset="0"/>
              </a:rPr>
              <a:t>001-937-229-3722</a:t>
            </a:r>
          </a:p>
          <a:p>
            <a:pPr algn="l" eaLnBrk="1" hangingPunct="1">
              <a:spcBef>
                <a:spcPct val="0"/>
              </a:spcBef>
            </a:pPr>
            <a:r>
              <a:rPr lang="en-US" altLang="en-US" sz="2000" dirty="0">
                <a:solidFill>
                  <a:schemeClr val="tx2">
                    <a:lumMod val="50000"/>
                  </a:schemeClr>
                </a:solidFill>
                <a:latin typeface="Times New Roman" pitchFamily="18" charset="0"/>
              </a:rPr>
              <a:t>crusso1@udayton.edu</a:t>
            </a:r>
          </a:p>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latin typeface="Times New Roman" panose="02020603050405020304" pitchFamily="18" charset="0"/>
                <a:cs typeface="Times New Roman" panose="02020603050405020304" pitchFamily="18" charset="0"/>
              </a:rPr>
              <a:t>Cannon v. University of Chicago</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Supreme Court concluded that Cannon had an implied cause of action for monetary damages under Title IX. Still, more than a decade would pass before the federal courts applied Title IX to fight sexual harassment in schools.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289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Times Have Changed</a:t>
            </a:r>
          </a:p>
        </p:txBody>
      </p:sp>
      <p:sp>
        <p:nvSpPr>
          <p:cNvPr id="3" name="Content Placeholder 2"/>
          <p:cNvSpPr>
            <a:spLocks noGrp="1"/>
          </p:cNvSpPr>
          <p:nvPr>
            <p:ph idx="1"/>
          </p:nvPr>
        </p:nvSpPr>
        <p:spPr/>
        <p:txBody>
          <a:bodyPr/>
          <a:lstStyle/>
          <a:p>
            <a:endParaRPr lang="en-US" dirty="0"/>
          </a:p>
          <a:p>
            <a:pPr marL="0" indent="0">
              <a:buNone/>
            </a:pPr>
            <a:endParaRPr lang="en-US" dirty="0"/>
          </a:p>
        </p:txBody>
      </p:sp>
      <p:pic>
        <p:nvPicPr>
          <p:cNvPr id="4" name="Content Placeholder 3" descr=" ">
            <a:hlinkClick r:id="rId2"/>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600200"/>
            <a:ext cx="6248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6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4000" dirty="0">
                <a:latin typeface="Times New Roman" panose="02020603050405020304" pitchFamily="18" charset="0"/>
                <a:cs typeface="Times New Roman" panose="02020603050405020304" pitchFamily="18" charset="0"/>
              </a:rPr>
              <a:t>II.  A) Students: K-12</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 Overview</a:t>
            </a:r>
            <a:endParaRPr lang="en-US" sz="4000" dirty="0"/>
          </a:p>
        </p:txBody>
      </p:sp>
      <p:sp>
        <p:nvSpPr>
          <p:cNvPr id="3" name="Content Placeholder 2"/>
          <p:cNvSpPr>
            <a:spLocks noGrp="1"/>
          </p:cNvSpPr>
          <p:nvPr>
            <p:ph idx="1"/>
          </p:nvPr>
        </p:nvSpPr>
        <p:spPr>
          <a:xfrm>
            <a:off x="228600" y="1295400"/>
            <a:ext cx="8686800" cy="48307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three cases from K-12 schools are essential because they established widely-used precedent:</a:t>
            </a:r>
          </a:p>
          <a:p>
            <a:pPr marL="0" indent="0" algn="ctr">
              <a:lnSpc>
                <a:spcPct val="150000"/>
              </a:lnSpc>
              <a:spcBef>
                <a:spcPts val="0"/>
              </a:spcBef>
              <a:buNone/>
            </a:pPr>
            <a:r>
              <a:rPr lang="en-US" sz="2800" b="1" dirty="0">
                <a:latin typeface="Times New Roman" panose="02020603050405020304" pitchFamily="18" charset="0"/>
                <a:cs typeface="Times New Roman" panose="02020603050405020304" pitchFamily="18" charset="0"/>
              </a:rPr>
              <a:t>Teacher on Student Sexual Harassment</a:t>
            </a:r>
          </a:p>
          <a:p>
            <a:pPr marL="0" indent="0">
              <a:lnSpc>
                <a:spcPct val="150000"/>
              </a:lnSpc>
              <a:spcBef>
                <a:spcPts val="0"/>
              </a:spcBef>
              <a:buNone/>
            </a:pPr>
            <a:r>
              <a:rPr lang="en-US" sz="2800" i="1" dirty="0">
                <a:latin typeface="Times New Roman" panose="02020603050405020304" pitchFamily="18" charset="0"/>
                <a:cs typeface="Times New Roman" panose="02020603050405020304" pitchFamily="18" charset="0"/>
              </a:rPr>
              <a:t>Franklin v. Gwinnett </a:t>
            </a:r>
            <a:r>
              <a:rPr lang="en-US" sz="2800" i="1" dirty="0" err="1">
                <a:latin typeface="Times New Roman" panose="02020603050405020304" pitchFamily="18" charset="0"/>
                <a:cs typeface="Times New Roman" panose="02020603050405020304" pitchFamily="18" charset="0"/>
              </a:rPr>
              <a:t>Cnty</a:t>
            </a:r>
            <a:r>
              <a:rPr lang="en-US" sz="2800" i="1" dirty="0">
                <a:latin typeface="Times New Roman" panose="02020603050405020304" pitchFamily="18" charset="0"/>
                <a:cs typeface="Times New Roman" panose="02020603050405020304" pitchFamily="18" charset="0"/>
              </a:rPr>
              <a:t>. Pub. Schs</a:t>
            </a:r>
            <a:r>
              <a:rPr lang="en-US" sz="2800" dirty="0">
                <a:latin typeface="Times New Roman" panose="02020603050405020304" pitchFamily="18" charset="0"/>
                <a:cs typeface="Times New Roman" panose="02020603050405020304" pitchFamily="18" charset="0"/>
              </a:rPr>
              <a:t>, 503 U.S. 60 (1992)</a:t>
            </a:r>
          </a:p>
          <a:p>
            <a:pPr marL="0" indent="0" algn="ctr">
              <a:lnSpc>
                <a:spcPct val="150000"/>
              </a:lnSpc>
              <a:spcBef>
                <a:spcPts val="0"/>
              </a:spcBef>
              <a:buNone/>
            </a:pPr>
            <a:r>
              <a:rPr lang="en-US" sz="2800" b="1" dirty="0">
                <a:latin typeface="Times New Roman" panose="02020603050405020304" pitchFamily="18" charset="0"/>
                <a:cs typeface="Times New Roman" panose="02020603050405020304" pitchFamily="18" charset="0"/>
              </a:rPr>
              <a:t>Peer-to-Peer Sexual Harassment</a:t>
            </a:r>
          </a:p>
          <a:p>
            <a:pPr marL="0" indent="0">
              <a:lnSpc>
                <a:spcPct val="150000"/>
              </a:lnSpc>
              <a:spcBef>
                <a:spcPts val="0"/>
              </a:spcBef>
              <a:buNone/>
            </a:pPr>
            <a:r>
              <a:rPr lang="en-US" sz="2800" i="1" dirty="0" err="1">
                <a:latin typeface="Times New Roman" panose="02020603050405020304" pitchFamily="18" charset="0"/>
                <a:cs typeface="Times New Roman" panose="02020603050405020304" pitchFamily="18" charset="0"/>
              </a:rPr>
              <a:t>Gebser</a:t>
            </a:r>
            <a:r>
              <a:rPr lang="en-US" sz="2800" i="1" dirty="0">
                <a:latin typeface="Times New Roman" panose="02020603050405020304" pitchFamily="18" charset="0"/>
                <a:cs typeface="Times New Roman" panose="02020603050405020304" pitchFamily="18" charset="0"/>
              </a:rPr>
              <a:t> v. Lago Vista Indep. Sch. Dist.</a:t>
            </a:r>
            <a:r>
              <a:rPr lang="en-US" sz="2800" dirty="0">
                <a:latin typeface="Times New Roman" panose="02020603050405020304" pitchFamily="18" charset="0"/>
                <a:cs typeface="Times New Roman" panose="02020603050405020304" pitchFamily="18" charset="0"/>
              </a:rPr>
              <a:t>, 524 U.S. 274 (1998)</a:t>
            </a:r>
          </a:p>
          <a:p>
            <a:pPr marL="0" indent="0">
              <a:lnSpc>
                <a:spcPct val="150000"/>
              </a:lnSpc>
              <a:spcBef>
                <a:spcPts val="0"/>
              </a:spcBef>
              <a:buNone/>
            </a:pPr>
            <a:r>
              <a:rPr lang="en-US" sz="2800" i="1" dirty="0">
                <a:latin typeface="Times New Roman" panose="02020603050405020304" pitchFamily="18" charset="0"/>
                <a:cs typeface="Times New Roman" panose="02020603050405020304" pitchFamily="18" charset="0"/>
              </a:rPr>
              <a:t>Davis v. Monroe Cnty. Bd. of Educ.</a:t>
            </a:r>
            <a:r>
              <a:rPr lang="en-US" sz="2800" dirty="0">
                <a:latin typeface="Times New Roman" panose="02020603050405020304" pitchFamily="18" charset="0"/>
                <a:cs typeface="Times New Roman" panose="02020603050405020304" pitchFamily="18" charset="0"/>
              </a:rPr>
              <a:t>, 526 U.S. 629 (1999)</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01018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93838"/>
          </a:xfrm>
        </p:spPr>
        <p:txBody>
          <a:bodyPr/>
          <a:lstStyle/>
          <a:p>
            <a:r>
              <a:rPr lang="en-US" sz="4000" dirty="0">
                <a:latin typeface="Times New Roman" panose="02020603050405020304" pitchFamily="18" charset="0"/>
                <a:cs typeface="Times New Roman" panose="02020603050405020304" pitchFamily="18" charset="0"/>
              </a:rPr>
              <a:t>II.  A) Students: K-12</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i="1" dirty="0">
                <a:latin typeface="Times New Roman" panose="02020603050405020304" pitchFamily="18" charset="0"/>
                <a:cs typeface="Times New Roman" panose="02020603050405020304" pitchFamily="18" charset="0"/>
              </a:rPr>
              <a:t>Franklin v. Gwinnett County Public Schools</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Franklin</a:t>
            </a:r>
            <a:r>
              <a:rPr lang="en-US" sz="2800" dirty="0">
                <a:latin typeface="Times New Roman" panose="02020603050405020304" pitchFamily="18" charset="0"/>
                <a:cs typeface="Times New Roman" panose="02020603050405020304" pitchFamily="18" charset="0"/>
              </a:rPr>
              <a:t>, 1992) involved a high school sophomore in Georgia with whom a male teacher developed a “special” friendship such that he had private meetings with her, allowed her to enter classes late, and engaged her in sexually oriented conversations.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41890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teacher’s conduct worsened to the point that he forced the student to engage in three acts of “coercive intercourse” (p. 63) at school.  The teacher was allowed to resign and his supervisor retired. Neither faced any criminal charges. After lower federal courts rejected the student’s Title IX claim in </a:t>
            </a:r>
            <a:r>
              <a:rPr lang="en-US" sz="2800" i="1" dirty="0">
                <a:latin typeface="Times New Roman" panose="02020603050405020304" pitchFamily="18" charset="0"/>
                <a:cs typeface="Times New Roman" panose="02020603050405020304" pitchFamily="18" charset="0"/>
              </a:rPr>
              <a:t>Franklin</a:t>
            </a:r>
            <a:r>
              <a:rPr lang="en-US" sz="2800" dirty="0">
                <a:latin typeface="Times New Roman" panose="02020603050405020304" pitchFamily="18" charset="0"/>
                <a:cs typeface="Times New Roman" panose="02020603050405020304" pitchFamily="18" charset="0"/>
              </a:rPr>
              <a:t>, the Supreme Court unanimously reversed in her favor.</a:t>
            </a:r>
          </a:p>
          <a:p>
            <a:pPr marL="0" indent="0">
              <a:buNone/>
            </a:pPr>
            <a:endParaRPr lang="en-US" dirty="0"/>
          </a:p>
        </p:txBody>
      </p:sp>
    </p:spTree>
    <p:extLst>
      <p:ext uri="{BB962C8B-B14F-4D97-AF65-F5344CB8AC3E}">
        <p14:creationId xmlns:p14="http://schemas.microsoft.com/office/powerpoint/2010/main" val="3163816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so doing, the </a:t>
            </a:r>
            <a:r>
              <a:rPr lang="en-US" sz="2800" i="1" dirty="0">
                <a:latin typeface="Times New Roman" panose="02020603050405020304" pitchFamily="18" charset="0"/>
                <a:cs typeface="Times New Roman" panose="02020603050405020304" pitchFamily="18" charset="0"/>
              </a:rPr>
              <a:t>Franklin</a:t>
            </a:r>
            <a:r>
              <a:rPr lang="en-US" sz="2800" dirty="0">
                <a:latin typeface="Times New Roman" panose="02020603050405020304" pitchFamily="18" charset="0"/>
                <a:cs typeface="Times New Roman" panose="02020603050405020304" pitchFamily="18" charset="0"/>
              </a:rPr>
              <a:t> Court expanded the scope of Title IX by applying it, as noted, to sexual harassment in a school setting for the first time, interpreting the law as implying a private right of action. </a:t>
            </a:r>
          </a:p>
          <a:p>
            <a:pPr marL="0" indent="0">
              <a:buNone/>
            </a:pPr>
            <a:endParaRPr lang="en-US" dirty="0"/>
          </a:p>
        </p:txBody>
      </p:sp>
    </p:spTree>
    <p:extLst>
      <p:ext uri="{BB962C8B-B14F-4D97-AF65-F5344CB8AC3E}">
        <p14:creationId xmlns:p14="http://schemas.microsoft.com/office/powerpoint/2010/main" val="1474660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According to the Supreme Court, because nothing in congressional intent in enacting Title IX prevented individuals from bringing suits for monetary damages for sexual harassment, the student was free to pursue her claim because denying her the opportunity to do so would have left her without legal recourse. </a:t>
            </a:r>
          </a:p>
          <a:p>
            <a:pPr marL="0" indent="0">
              <a:buNone/>
            </a:pPr>
            <a:endParaRPr lang="en-US" dirty="0"/>
          </a:p>
        </p:txBody>
      </p:sp>
    </p:spTree>
    <p:extLst>
      <p:ext uri="{BB962C8B-B14F-4D97-AF65-F5344CB8AC3E}">
        <p14:creationId xmlns:p14="http://schemas.microsoft.com/office/powerpoint/2010/main" val="3626410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a:t>
            </a:r>
            <a:r>
              <a:rPr lang="en-US" sz="2800" i="1" dirty="0">
                <a:latin typeface="Times New Roman" panose="02020603050405020304" pitchFamily="18" charset="0"/>
                <a:cs typeface="Times New Roman" panose="02020603050405020304" pitchFamily="18" charset="0"/>
              </a:rPr>
              <a:t>Franklin</a:t>
            </a:r>
            <a:r>
              <a:rPr lang="en-US" sz="2800" dirty="0">
                <a:latin typeface="Times New Roman" panose="02020603050405020304" pitchFamily="18" charset="0"/>
                <a:cs typeface="Times New Roman" panose="02020603050405020304" pitchFamily="18" charset="0"/>
              </a:rPr>
              <a:t> Court essentially reasoned that if Title IX were to help prevent sexual misconduct in schools, it had to have remedies such as the monetary damages imposed on those who violate its provisions.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other words, the Court asked about what good was a statute if it did not create a remedy?</a:t>
            </a:r>
          </a:p>
          <a:p>
            <a:pPr marL="0" indent="0">
              <a:buNone/>
            </a:pPr>
            <a:endParaRPr lang="en-US" dirty="0"/>
          </a:p>
        </p:txBody>
      </p:sp>
    </p:spTree>
    <p:extLst>
      <p:ext uri="{BB962C8B-B14F-4D97-AF65-F5344CB8AC3E}">
        <p14:creationId xmlns:p14="http://schemas.microsoft.com/office/powerpoint/2010/main" val="259476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a:xfrm>
            <a:off x="381000" y="1417638"/>
            <a:ext cx="8305800" cy="4708525"/>
          </a:xfrm>
        </p:spPr>
        <p:txBody>
          <a:bodyPr/>
          <a:lstStyle/>
          <a:p>
            <a:pPr marL="0" indent="0">
              <a:lnSpc>
                <a:spcPct val="150000"/>
              </a:lnSpc>
              <a:spcBef>
                <a:spcPts val="0"/>
              </a:spcBef>
              <a:buNone/>
            </a:pPr>
            <a:r>
              <a:rPr lang="en-US" sz="2800" i="1" dirty="0" err="1">
                <a:latin typeface="Times New Roman" panose="02020603050405020304" pitchFamily="18" charset="0"/>
                <a:cs typeface="Times New Roman" panose="02020603050405020304" pitchFamily="18" charset="0"/>
              </a:rPr>
              <a:t>Gebser</a:t>
            </a:r>
            <a:r>
              <a:rPr lang="en-US" sz="2800" i="1" dirty="0">
                <a:latin typeface="Times New Roman" panose="02020603050405020304" pitchFamily="18" charset="0"/>
                <a:cs typeface="Times New Roman" panose="02020603050405020304" pitchFamily="18" charset="0"/>
              </a:rPr>
              <a:t> v. Lago Vista Independent School District</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Gebser</a:t>
            </a:r>
            <a:r>
              <a:rPr lang="en-US" sz="2800" dirty="0">
                <a:latin typeface="Times New Roman" panose="02020603050405020304" pitchFamily="18" charset="0"/>
                <a:cs typeface="Times New Roman" panose="02020603050405020304" pitchFamily="18" charset="0"/>
              </a:rPr>
              <a:t>, 1998) arose in Texas when a teacher made sexually suggestive comments to an 8</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grade student who joined his book discussion club. He initiated sexual contact with the student on visiting her home on the pretext of giving her a book, eventually engaging her in sexual relations regularly, always off of school property.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66265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student did not complain due to uncertainty about how to behave and because she wished to continue having the teacher for class.</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More than a year later, when parents of other students complained about the teacher’s behavior, he apologized but the principal failed to notify the superintendent who also served as the district’s Title IX coordinator.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019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12x18 12&quot;x18&quot; Wholesale Combo USA American &amp; Brazil ...">
            <a:extLst>
              <a:ext uri="{FF2B5EF4-FFF2-40B4-BE49-F238E27FC236}">
                <a16:creationId xmlns:a16="http://schemas.microsoft.com/office/drawing/2014/main" id="{98F32064-7B33-4839-8CB5-9C9D1DF094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000" b="7500"/>
          <a:stretch/>
        </p:blipFill>
        <p:spPr bwMode="auto">
          <a:xfrm>
            <a:off x="304800" y="685800"/>
            <a:ext cx="85344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112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When a police officer discovered the teacher and student engaged in sexual relations in a parked car, he was arrested. Unlike in </a:t>
            </a:r>
            <a:r>
              <a:rPr lang="en-US" sz="2800" i="1" dirty="0">
                <a:latin typeface="Times New Roman" panose="02020603050405020304" pitchFamily="18" charset="0"/>
                <a:cs typeface="Times New Roman" panose="02020603050405020304" pitchFamily="18" charset="0"/>
              </a:rPr>
              <a:t>Franklin</a:t>
            </a:r>
            <a:r>
              <a:rPr lang="en-US" sz="2800" dirty="0">
                <a:latin typeface="Times New Roman" panose="02020603050405020304" pitchFamily="18" charset="0"/>
                <a:cs typeface="Times New Roman" panose="02020603050405020304" pitchFamily="18" charset="0"/>
              </a:rPr>
              <a:t>, the board promptly fired the teacher and his teaching license was revoked. The student and her mother unsuccessfully filed suit in federal court, seeking monetary damages under Title IX for the teacher’s actions.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28355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Teacher on Student</a:t>
            </a:r>
            <a:endParaRPr lang="en-US" sz="4000" dirty="0"/>
          </a:p>
        </p:txBody>
      </p:sp>
      <p:sp>
        <p:nvSpPr>
          <p:cNvPr id="3" name="Content Placeholder 2"/>
          <p:cNvSpPr>
            <a:spLocks noGrp="1"/>
          </p:cNvSpPr>
          <p:nvPr>
            <p:ph idx="1"/>
          </p:nvPr>
        </p:nvSpPr>
        <p:spPr>
          <a:xfrm>
            <a:off x="457200" y="1219200"/>
            <a:ext cx="8229600" cy="49069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On further review, the Supreme Court affirmed that the board was not liable under Title IX for the teacher’s misconduct because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1. 	an official who, at a minimum, had the authority 	to institute corrective measures, lacked actual 	notice of his misbehavior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2. 	such that the board and its officials were not 	deliberately indifferent to his behavior.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13789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295400"/>
            <a:ext cx="6781800" cy="4373562"/>
          </a:xfrm>
          <a:prstGeom prst="rect">
            <a:avLst/>
          </a:prstGeom>
        </p:spPr>
      </p:pic>
    </p:spTree>
    <p:extLst>
      <p:ext uri="{BB962C8B-B14F-4D97-AF65-F5344CB8AC3E}">
        <p14:creationId xmlns:p14="http://schemas.microsoft.com/office/powerpoint/2010/main" val="815804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c) Peer-to-Peer</a:t>
            </a:r>
            <a:endParaRPr lang="en-US" sz="4000" dirty="0"/>
          </a:p>
        </p:txBody>
      </p:sp>
      <p:sp>
        <p:nvSpPr>
          <p:cNvPr id="3" name="Content Placeholder 2"/>
          <p:cNvSpPr>
            <a:spLocks noGrp="1"/>
          </p:cNvSpPr>
          <p:nvPr>
            <p:ph idx="1"/>
          </p:nvPr>
        </p:nvSpPr>
        <p:spPr>
          <a:xfrm>
            <a:off x="381000" y="1219200"/>
            <a:ext cx="8305800" cy="49069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a:t>
            </a:r>
            <a:r>
              <a:rPr lang="en-US" sz="2800" i="1" dirty="0">
                <a:latin typeface="Times New Roman" panose="02020603050405020304" pitchFamily="18" charset="0"/>
                <a:cs typeface="Times New Roman" panose="02020603050405020304" pitchFamily="18" charset="0"/>
              </a:rPr>
              <a:t>Davis v. Monroe County Board of Education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Davis</a:t>
            </a:r>
            <a:r>
              <a:rPr lang="en-US" sz="2800" dirty="0">
                <a:latin typeface="Times New Roman" panose="02020603050405020304" pitchFamily="18" charset="0"/>
                <a:cs typeface="Times New Roman" panose="02020603050405020304" pitchFamily="18" charset="0"/>
              </a:rPr>
              <a:t>, 1999) a male fifth grader in Georgia sexually harassed a female classmate over five months, by repeatedly trying to touch her inappropriately and by making verbal requests for sexual relations. While the student and her parents reported the male’s behavior and repeatedly sought intervention, school officials failed to act.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5889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c) Peer-to-Peer</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Consequently, the female’s grades suffered because she was unable to concentrate on school work and her father found a suicide note she wrote. Moreover, there was evidence that the female was not the only target of the male’s behavior. The harassment did not stop until the male pled guilty to charges of sexual battery.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10020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c) Peer-to-Peer</a:t>
            </a:r>
            <a:endParaRPr lang="en-US" sz="4000" dirty="0"/>
          </a:p>
        </p:txBody>
      </p:sp>
      <p:sp>
        <p:nvSpPr>
          <p:cNvPr id="3" name="Content Placeholder 2"/>
          <p:cNvSpPr>
            <a:spLocks noGrp="1"/>
          </p:cNvSpPr>
          <p:nvPr>
            <p:ph idx="1"/>
          </p:nvPr>
        </p:nvSpPr>
        <p:spPr>
          <a:xfrm>
            <a:off x="457200" y="1295400"/>
            <a:ext cx="8229600" cy="4830763"/>
          </a:xfrm>
        </p:spPr>
        <p:txBody>
          <a:bodyPr/>
          <a:lstStyle/>
          <a:p>
            <a:pPr marL="0" indent="0">
              <a:lnSpc>
                <a:spcPct val="150000"/>
              </a:lnSpc>
              <a:buNone/>
            </a:pPr>
            <a:r>
              <a:rPr lang="en-US" sz="2600" dirty="0">
                <a:latin typeface="Times New Roman" panose="02020603050405020304" pitchFamily="18" charset="0"/>
                <a:cs typeface="Times New Roman" panose="02020603050405020304" pitchFamily="18" charset="0"/>
              </a:rPr>
              <a:t>After lower federal courts rejected the claims of the student and her parents, the Supreme Court reversed in their favor. As a threshold issue, the Court pointed out that the board, as a </a:t>
            </a:r>
            <a:r>
              <a:rPr lang="en-US" sz="2600" b="1" dirty="0">
                <a:latin typeface="Times New Roman" panose="02020603050405020304" pitchFamily="18" charset="0"/>
                <a:cs typeface="Times New Roman" panose="02020603050405020304" pitchFamily="18" charset="0"/>
              </a:rPr>
              <a:t>recipient of federal financial assistance</a:t>
            </a:r>
            <a:r>
              <a:rPr lang="en-US" sz="2600" dirty="0">
                <a:latin typeface="Times New Roman" panose="02020603050405020304" pitchFamily="18" charset="0"/>
                <a:cs typeface="Times New Roman" panose="02020603050405020304" pitchFamily="18" charset="0"/>
              </a:rPr>
              <a:t>, was liable because Title IX applies “to circumstances wherein the </a:t>
            </a:r>
            <a:r>
              <a:rPr lang="en-US" sz="2600" b="1" dirty="0">
                <a:latin typeface="Times New Roman" panose="02020603050405020304" pitchFamily="18" charset="0"/>
                <a:cs typeface="Times New Roman" panose="02020603050405020304" pitchFamily="18" charset="0"/>
              </a:rPr>
              <a:t>recipient exercises substantial control over both the harasser and the context in which the known harassment occurs </a:t>
            </a:r>
            <a:r>
              <a:rPr lang="en-US" sz="2600" dirty="0">
                <a:latin typeface="Times New Roman" panose="02020603050405020304" pitchFamily="18"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Davis</a:t>
            </a:r>
            <a:r>
              <a:rPr lang="en-US" sz="2600" dirty="0">
                <a:latin typeface="Times New Roman" panose="02020603050405020304" pitchFamily="18" charset="0"/>
                <a:cs typeface="Times New Roman" panose="02020603050405020304" pitchFamily="18" charset="0"/>
              </a:rPr>
              <a:t>, p. 646).”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74297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c) Peer-to-Peer</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a:t>
            </a:r>
            <a:r>
              <a:rPr lang="en-US" sz="2800" i="1" dirty="0">
                <a:latin typeface="Times New Roman" panose="02020603050405020304" pitchFamily="18" charset="0"/>
                <a:cs typeface="Times New Roman" panose="02020603050405020304" pitchFamily="18" charset="0"/>
              </a:rPr>
              <a:t>Davis </a:t>
            </a:r>
            <a:r>
              <a:rPr lang="en-US" sz="2800" dirty="0">
                <a:latin typeface="Times New Roman" panose="02020603050405020304" pitchFamily="18" charset="0"/>
                <a:cs typeface="Times New Roman" panose="02020603050405020304" pitchFamily="18" charset="0"/>
              </a:rPr>
              <a:t>Court added that boards “are properly held liable in damages only when they are </a:t>
            </a:r>
            <a:r>
              <a:rPr lang="en-US" sz="2800" b="1" dirty="0">
                <a:latin typeface="Times New Roman" panose="02020603050405020304" pitchFamily="18" charset="0"/>
                <a:cs typeface="Times New Roman" panose="02020603050405020304" pitchFamily="18" charset="0"/>
              </a:rPr>
              <a:t>deliberately indifferent </a:t>
            </a:r>
            <a:r>
              <a:rPr lang="en-US" sz="2800" dirty="0">
                <a:latin typeface="Times New Roman" panose="02020603050405020304" pitchFamily="18" charset="0"/>
                <a:cs typeface="Times New Roman" panose="02020603050405020304" pitchFamily="18" charset="0"/>
              </a:rPr>
              <a:t>to sexual harassment, of which they have </a:t>
            </a:r>
            <a:r>
              <a:rPr lang="en-US" sz="2800" b="1" dirty="0">
                <a:latin typeface="Times New Roman" panose="02020603050405020304" pitchFamily="18" charset="0"/>
                <a:cs typeface="Times New Roman" panose="02020603050405020304" pitchFamily="18" charset="0"/>
              </a:rPr>
              <a:t>actual knowledge</a:t>
            </a:r>
            <a:r>
              <a:rPr lang="en-US" sz="2800" dirty="0">
                <a:latin typeface="Times New Roman" panose="02020603050405020304" pitchFamily="18" charset="0"/>
                <a:cs typeface="Times New Roman" panose="02020603050405020304" pitchFamily="18" charset="0"/>
              </a:rPr>
              <a:t>, that is so </a:t>
            </a:r>
            <a:r>
              <a:rPr lang="en-US" sz="2800" b="1" dirty="0">
                <a:latin typeface="Times New Roman" panose="02020603050405020304" pitchFamily="18" charset="0"/>
                <a:cs typeface="Times New Roman" panose="02020603050405020304" pitchFamily="18" charset="0"/>
              </a:rPr>
              <a:t>severe, pervasive, and objectively offensive</a:t>
            </a:r>
            <a:r>
              <a:rPr lang="en-US" sz="2800" dirty="0">
                <a:latin typeface="Times New Roman" panose="02020603050405020304" pitchFamily="18" charset="0"/>
                <a:cs typeface="Times New Roman" panose="02020603050405020304" pitchFamily="18" charset="0"/>
              </a:rPr>
              <a:t> that it can be said to </a:t>
            </a:r>
            <a:r>
              <a:rPr lang="en-US" sz="2800" b="1" dirty="0">
                <a:latin typeface="Times New Roman" panose="02020603050405020304" pitchFamily="18" charset="0"/>
                <a:cs typeface="Times New Roman" panose="02020603050405020304" pitchFamily="18" charset="0"/>
              </a:rPr>
              <a:t>deprive the victims of access to the educational opportunities </a:t>
            </a:r>
            <a:r>
              <a:rPr lang="en-US" sz="2800" dirty="0">
                <a:latin typeface="Times New Roman" panose="02020603050405020304" pitchFamily="18" charset="0"/>
                <a:cs typeface="Times New Roman" panose="02020603050405020304" pitchFamily="18" charset="0"/>
              </a:rPr>
              <a:t>or benefits provided by the school (p. 650).”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32528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c) Peer-to-Peer</a:t>
            </a:r>
            <a:endParaRPr lang="en-US" sz="4000" dirty="0"/>
          </a:p>
        </p:txBody>
      </p:sp>
      <p:sp>
        <p:nvSpPr>
          <p:cNvPr id="3" name="Content Placeholder 2"/>
          <p:cNvSpPr>
            <a:spLocks noGrp="1"/>
          </p:cNvSpPr>
          <p:nvPr>
            <p:ph idx="1"/>
          </p:nvPr>
        </p:nvSpPr>
        <p:spPr>
          <a:xfrm>
            <a:off x="228600" y="1417638"/>
            <a:ext cx="8610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Over the ensuing years, litigation is fairly evenly divided as students win some cases and boards win others based on the extent to which educational officials comply, or fail to comply, with Supreme Court precedent and their own policies.</a:t>
            </a:r>
          </a:p>
          <a:p>
            <a:pPr marL="0" indent="0">
              <a:lnSpc>
                <a:spcPct val="150000"/>
              </a:lnSpc>
              <a:spcBef>
                <a:spcPts val="0"/>
              </a:spcBef>
              <a:buNone/>
            </a:pPr>
            <a:r>
              <a:rPr lang="en-US" sz="2800" b="1" dirty="0">
                <a:latin typeface="Times New Roman" panose="02020603050405020304" pitchFamily="18" charset="0"/>
                <a:cs typeface="Times New Roman" panose="02020603050405020304" pitchFamily="18" charset="0"/>
              </a:rPr>
              <a:t>Plus</a:t>
            </a:r>
            <a:r>
              <a:rPr lang="en-US" sz="2800" dirty="0">
                <a:latin typeface="Times New Roman" panose="02020603050405020304" pitchFamily="18" charset="0"/>
                <a:cs typeface="Times New Roman" panose="02020603050405020304" pitchFamily="18" charset="0"/>
              </a:rPr>
              <a:t>, courts have started to use the </a:t>
            </a:r>
            <a:r>
              <a:rPr lang="en-US" sz="2800" i="1" dirty="0">
                <a:latin typeface="Times New Roman" panose="02020603050405020304" pitchFamily="18" charset="0"/>
                <a:cs typeface="Times New Roman" panose="02020603050405020304" pitchFamily="18" charset="0"/>
              </a:rPr>
              <a:t>Davis</a:t>
            </a:r>
            <a:r>
              <a:rPr lang="en-US" sz="2800" dirty="0">
                <a:latin typeface="Times New Roman" panose="02020603050405020304" pitchFamily="18" charset="0"/>
                <a:cs typeface="Times New Roman" panose="02020603050405020304" pitchFamily="18" charset="0"/>
              </a:rPr>
              <a:t> standards in cases of harassment based on disability, race, and religion.</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13278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a:lstStyle/>
          <a:p>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d) Sexual Orientation</a:t>
            </a:r>
            <a:endParaRPr lang="en-US" sz="4000" dirty="0"/>
          </a:p>
        </p:txBody>
      </p:sp>
      <p:sp>
        <p:nvSpPr>
          <p:cNvPr id="3" name="Content Placeholder 2"/>
          <p:cNvSpPr>
            <a:spLocks noGrp="1"/>
          </p:cNvSpPr>
          <p:nvPr>
            <p:ph idx="1"/>
          </p:nvPr>
        </p:nvSpPr>
        <p:spPr>
          <a:xfrm>
            <a:off x="457200" y="1371600"/>
            <a:ext cx="8229600" cy="47545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first case involving sexual orientation harassment in a school arose in Wisconsin [</a:t>
            </a:r>
            <a:r>
              <a:rPr lang="en-US" sz="2800" i="1" dirty="0" err="1">
                <a:latin typeface="Times New Roman" panose="02020603050405020304" pitchFamily="18" charset="0"/>
                <a:cs typeface="Times New Roman" panose="02020603050405020304" pitchFamily="18" charset="0"/>
              </a:rPr>
              <a:t>Nabozny</a:t>
            </a:r>
            <a:r>
              <a:rPr lang="en-US" sz="2800" i="1" dirty="0">
                <a:latin typeface="Times New Roman" panose="02020603050405020304" pitchFamily="18" charset="0"/>
                <a:cs typeface="Times New Roman" panose="02020603050405020304" pitchFamily="18" charset="0"/>
              </a:rPr>
              <a:t> v. </a:t>
            </a:r>
            <a:r>
              <a:rPr lang="en-US" sz="2800" i="1" dirty="0" err="1">
                <a:latin typeface="Times New Roman" panose="02020603050405020304" pitchFamily="18" charset="0"/>
                <a:cs typeface="Times New Roman" panose="02020603050405020304" pitchFamily="18" charset="0"/>
              </a:rPr>
              <a:t>Podlesny</a:t>
            </a:r>
            <a:r>
              <a:rPr lang="en-US" sz="2800" dirty="0">
                <a:latin typeface="Times New Roman" panose="02020603050405020304" pitchFamily="18" charset="0"/>
                <a:cs typeface="Times New Roman" panose="02020603050405020304" pitchFamily="18" charset="0"/>
              </a:rPr>
              <a:t>, 92 F.3d 446 (7th Cir. 1996)]. The Seventh Circuit ruled that a student who was gay could proceed with his equal protection claims against educational officials in middle and high school because they failed to protect him from harassment by peers based on his sexual preference.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9722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d) Sexual Orientation</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California, former students who were, or were perceived as being, lesbian, gay, and/or bisexual, sued school officials alleging that they were harmed by educators’ failure to respond to complaints of peer-on-peer homosexual harassment.</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042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Outline</a:t>
            </a:r>
            <a:endParaRPr lang="en-US" altLang="en-US" sz="4000" dirty="0">
              <a:ea typeface="ＭＳ Ｐゴシック" pitchFamily="34" charset="-128"/>
            </a:endParaRPr>
          </a:p>
        </p:txBody>
      </p:sp>
      <p:sp>
        <p:nvSpPr>
          <p:cNvPr id="8195" name="Content Placeholder 2"/>
          <p:cNvSpPr>
            <a:spLocks noGrp="1"/>
          </p:cNvSpPr>
          <p:nvPr>
            <p:ph idx="1"/>
          </p:nvPr>
        </p:nvSpPr>
        <p:spPr>
          <a:xfrm>
            <a:off x="533400" y="1417638"/>
            <a:ext cx="8229600" cy="48307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I. 	Introduction: Title IX: History, Background</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II. 	A) Title IX and Students: K-12</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a)  Teacher on Student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b)  Student on Student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c)  Sexual Orientation</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d)  Transgender</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e)  Other Developments	</a:t>
            </a:r>
            <a:endParaRPr lang="en-US" sz="2800" dirty="0">
              <a:ea typeface="+mn-ea"/>
              <a:cs typeface="+mn-cs"/>
            </a:endParaRPr>
          </a:p>
          <a:p>
            <a:pPr marL="0" indent="0">
              <a:buNone/>
              <a:defRPr/>
            </a:pPr>
            <a:endParaRPr lang="en-US" dirty="0">
              <a:ea typeface="+mn-ea"/>
              <a:cs typeface="+mn-cs"/>
            </a:endParaRPr>
          </a:p>
          <a:p>
            <a:pPr marL="0" indent="0">
              <a:buNone/>
              <a:defRPr/>
            </a:pPr>
            <a:endParaRPr lang="en-US" dirty="0">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d) Sexual Orientation</a:t>
            </a:r>
            <a:endParaRPr lang="en-US" sz="4000" dirty="0"/>
          </a:p>
        </p:txBody>
      </p:sp>
      <p:sp>
        <p:nvSpPr>
          <p:cNvPr id="3" name="Content Placeholder 2"/>
          <p:cNvSpPr>
            <a:spLocks noGrp="1"/>
          </p:cNvSpPr>
          <p:nvPr>
            <p:ph idx="1"/>
          </p:nvPr>
        </p:nvSpPr>
        <p:spPr>
          <a:xfrm>
            <a:off x="457200" y="1371600"/>
            <a:ext cx="8229600" cy="47545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Affirming the denial of the officials’ motion for summary judgment that would have essentially dismissed the suit, partially based on Title IX, the Ninth Circuit observed that when the alleged incidents occurred, the students’ rights to be free from intentional discrimination due to sexual orientation were clearly established [</a:t>
            </a:r>
            <a:r>
              <a:rPr lang="en-US" sz="2800" i="1" dirty="0">
                <a:latin typeface="Times New Roman" panose="02020603050405020304" pitchFamily="18" charset="0"/>
                <a:cs typeface="Times New Roman" panose="02020603050405020304" pitchFamily="18" charset="0"/>
              </a:rPr>
              <a:t>Flores v. Morgan Hill Unified School 		Dist</a:t>
            </a:r>
            <a:r>
              <a:rPr lang="en-US" sz="2800" dirty="0">
                <a:latin typeface="Times New Roman" panose="02020603050405020304" pitchFamily="18" charset="0"/>
                <a:cs typeface="Times New Roman" panose="02020603050405020304" pitchFamily="18" charset="0"/>
              </a:rPr>
              <a:t>rict, 324 F.3d 1130 (9th Cir. 2003)].</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22390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d) Sexual Orientation</a:t>
            </a:r>
            <a:endParaRPr lang="en-US" sz="4000" dirty="0"/>
          </a:p>
        </p:txBody>
      </p:sp>
      <p:sp>
        <p:nvSpPr>
          <p:cNvPr id="3" name="Content Placeholder 2"/>
          <p:cNvSpPr>
            <a:spLocks noGrp="1"/>
          </p:cNvSpPr>
          <p:nvPr>
            <p:ph idx="1"/>
          </p:nvPr>
        </p:nvSpPr>
        <p:spPr>
          <a:xfrm>
            <a:off x="457200" y="1219200"/>
            <a:ext cx="8229600" cy="49069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federal trial court in Connecticut granted a school board’s motion for summary judgment when the parents of a nine-year-old filed suit under Title IX and other laws alleging that officials failed to respond adequately after peers called him “gay” for asking a classmate if he loved him and expressing his love for the other child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t>
            </a:r>
            <a:r>
              <a:rPr lang="en-US" sz="2800" i="1" dirty="0" err="1">
                <a:latin typeface="Times New Roman" panose="02020603050405020304" pitchFamily="18" charset="0"/>
                <a:cs typeface="Times New Roman" panose="02020603050405020304" pitchFamily="18" charset="0"/>
              </a:rPr>
              <a:t>Levarge</a:t>
            </a:r>
            <a:r>
              <a:rPr lang="en-US" sz="2800" i="1" dirty="0">
                <a:latin typeface="Times New Roman" panose="02020603050405020304" pitchFamily="18" charset="0"/>
                <a:cs typeface="Times New Roman" panose="02020603050405020304" pitchFamily="18" charset="0"/>
              </a:rPr>
              <a:t> v. Preston Bd. of Educ.</a:t>
            </a:r>
            <a:r>
              <a:rPr lang="en-US" sz="2800" dirty="0">
                <a:latin typeface="Times New Roman" panose="02020603050405020304" pitchFamily="18" charset="0"/>
                <a:cs typeface="Times New Roman" panose="02020603050405020304" pitchFamily="18" charset="0"/>
              </a:rPr>
              <a:t>, 552 F. Supp.2d 248 	(D. Conn. 2008)].  </a:t>
            </a:r>
          </a:p>
          <a:p>
            <a:pPr marL="0" indent="0">
              <a:buNone/>
            </a:pPr>
            <a:endParaRPr lang="en-US" dirty="0"/>
          </a:p>
        </p:txBody>
      </p:sp>
    </p:spTree>
    <p:extLst>
      <p:ext uri="{BB962C8B-B14F-4D97-AF65-F5344CB8AC3E}">
        <p14:creationId xmlns:p14="http://schemas.microsoft.com/office/powerpoint/2010/main" val="3955761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d) Sexual Orientation</a:t>
            </a:r>
            <a:endParaRPr lang="en-US" sz="4000" dirty="0"/>
          </a:p>
        </p:txBody>
      </p:sp>
      <p:sp>
        <p:nvSpPr>
          <p:cNvPr id="3" name="Content Placeholder 2"/>
          <p:cNvSpPr>
            <a:spLocks noGrp="1"/>
          </p:cNvSpPr>
          <p:nvPr>
            <p:ph idx="1"/>
          </p:nvPr>
        </p:nvSpPr>
        <p:spPr>
          <a:xfrm>
            <a:off x="457200" y="1371600"/>
            <a:ext cx="8229600" cy="47545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court rejected the parental claims that their son was subjected to a sexually hostile educational environment and was treated differently from peers based on his perceived sexual orientation given evidence of how officials intervened on his behalf to punish students who harassed the boy.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00681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p:cNvSpPr>
            <a:spLocks noGrp="1"/>
          </p:cNvSpPr>
          <p:nvPr>
            <p:ph idx="1"/>
          </p:nvPr>
        </p:nvSpPr>
        <p:spPr>
          <a:xfrm>
            <a:off x="381000" y="1524000"/>
            <a:ext cx="8305800" cy="46021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An emerging issue concerns transgender students. The Supreme Court of Maine decided that under state law school officials discriminated against a transgender student, who was born biologically male, based on her sexual orientation [Doe v. Regional Sch. Unit 26, 86 A.3d 600 (Me. 2014)].</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63998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buNone/>
            </a:pPr>
            <a:r>
              <a:rPr lang="en-US" sz="2800" dirty="0">
                <a:latin typeface="Times New Roman" panose="02020603050405020304" pitchFamily="18" charset="0"/>
                <a:cs typeface="Times New Roman" panose="02020603050405020304" pitchFamily="18" charset="0"/>
              </a:rPr>
              <a:t>In a dispute which began during the 2006-2007 school year when the student was in fourth grade, the court ruled that educators violated her rights by directing her to use the unisex staff restroom rather that the girls’ communal bathroom.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8881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a:t>
            </a:r>
            <a:r>
              <a:rPr lang="en-US" sz="2800" i="1" dirty="0">
                <a:latin typeface="Times New Roman" panose="02020603050405020304" pitchFamily="18" charset="0"/>
                <a:cs typeface="Times New Roman" panose="02020603050405020304" pitchFamily="18" charset="0"/>
              </a:rPr>
              <a:t>G.G. ex rel. Grimm v. Gloucester </a:t>
            </a:r>
            <a:r>
              <a:rPr lang="en-US" sz="2800" i="1" dirty="0" err="1">
                <a:latin typeface="Times New Roman" panose="02020603050405020304" pitchFamily="18" charset="0"/>
                <a:cs typeface="Times New Roman" panose="02020603050405020304" pitchFamily="18" charset="0"/>
              </a:rPr>
              <a:t>Cnty</a:t>
            </a:r>
            <a:r>
              <a:rPr lang="en-US" sz="2800" i="1" dirty="0">
                <a:latin typeface="Times New Roman" panose="02020603050405020304" pitchFamily="18" charset="0"/>
                <a:cs typeface="Times New Roman" panose="02020603050405020304" pitchFamily="18" charset="0"/>
              </a:rPr>
              <a:t>. Sch. Bd.</a:t>
            </a:r>
            <a:r>
              <a:rPr lang="en-US" sz="2800" dirty="0">
                <a:latin typeface="Times New Roman" panose="02020603050405020304" pitchFamily="18" charset="0"/>
                <a:cs typeface="Times New Roman" panose="02020603050405020304" pitchFamily="18" charset="0"/>
              </a:rPr>
              <a:t>,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 transgender student in Virginia was initially unsuccessfully in challenging a school board policy requiring students to use restrooms consistent with their sexes at birth rather than the genders with which they identify.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72301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p:cNvSpPr>
            <a:spLocks noGrp="1"/>
          </p:cNvSpPr>
          <p:nvPr>
            <p:ph idx="1"/>
          </p:nvPr>
        </p:nvSpPr>
        <p:spPr>
          <a:xfrm>
            <a:off x="304800" y="1066800"/>
            <a:ext cx="8382000" cy="50593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On further review, a divided Fourth Circuit, in </a:t>
            </a:r>
            <a:r>
              <a:rPr lang="en-US" sz="2800" i="1" dirty="0">
                <a:latin typeface="Times New Roman" panose="02020603050405020304" pitchFamily="18" charset="0"/>
                <a:cs typeface="Times New Roman" panose="02020603050405020304" pitchFamily="18" charset="0"/>
              </a:rPr>
              <a:t>G.G. ex rel. Grimm v. Gloucester </a:t>
            </a:r>
            <a:r>
              <a:rPr lang="en-US" sz="2800" i="1" dirty="0" err="1">
                <a:latin typeface="Times New Roman" panose="02020603050405020304" pitchFamily="18" charset="0"/>
                <a:cs typeface="Times New Roman" panose="02020603050405020304" pitchFamily="18" charset="0"/>
              </a:rPr>
              <a:t>Cnty</a:t>
            </a:r>
            <a:r>
              <a:rPr lang="en-US" sz="2800" i="1" dirty="0">
                <a:latin typeface="Times New Roman" panose="02020603050405020304" pitchFamily="18" charset="0"/>
                <a:cs typeface="Times New Roman" panose="02020603050405020304" pitchFamily="18" charset="0"/>
              </a:rPr>
              <a:t>. Sch. Bd.</a:t>
            </a:r>
            <a:r>
              <a:rPr lang="en-US" sz="2800" dirty="0">
                <a:latin typeface="Times New Roman" panose="02020603050405020304" pitchFamily="18" charset="0"/>
                <a:cs typeface="Times New Roman" panose="02020603050405020304" pitchFamily="18" charset="0"/>
              </a:rPr>
              <a:t> [822 F.3d 709 (4th Cir. 2016)] reversed and remanded in favor of the student. The court interpreted the policy as involving an educational program under Title IX, thereby granting deference to a “Dear Colleague” Letter from the Departments of Education and Justice interpreting a Title IX regulation as applied to the policy.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066805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1748-76D7-4513-8C36-CBB2773B5298}"/>
              </a:ext>
            </a:extLst>
          </p:cNvPr>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a:extLst>
              <a:ext uri="{FF2B5EF4-FFF2-40B4-BE49-F238E27FC236}">
                <a16:creationId xmlns:a16="http://schemas.microsoft.com/office/drawing/2014/main" id="{05F0256D-C45E-4694-A223-E1437B625F2E}"/>
              </a:ext>
            </a:extLst>
          </p:cNvPr>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Following the publication of the “Dear Colleague” letter, there was a significant rise in litigation on school policies regulating access to bathrooms and locker rooms.</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On February 22, 2017, though, the U.S. Departments of Education and Justice withdrew the earlier “Dear Colleague” guidance letters on transgender students.  </a:t>
            </a:r>
          </a:p>
          <a:p>
            <a:pPr marL="0" indent="0">
              <a:buNone/>
            </a:pPr>
            <a:endParaRPr lang="en-US" dirty="0"/>
          </a:p>
        </p:txBody>
      </p:sp>
    </p:spTree>
    <p:extLst>
      <p:ext uri="{BB962C8B-B14F-4D97-AF65-F5344CB8AC3E}">
        <p14:creationId xmlns:p14="http://schemas.microsoft.com/office/powerpoint/2010/main" val="2001129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p:cNvSpPr>
            <a:spLocks noGrp="1"/>
          </p:cNvSpPr>
          <p:nvPr>
            <p:ph idx="1"/>
          </p:nvPr>
        </p:nvSpPr>
        <p:spPr/>
        <p:txBody>
          <a:bodyPr/>
          <a:lstStyle/>
          <a:p>
            <a:pPr marL="0" indent="0">
              <a:lnSpc>
                <a:spcPct val="150000"/>
              </a:lnSpc>
              <a:buNone/>
            </a:pPr>
            <a:r>
              <a:rPr lang="en-US" sz="2800" dirty="0">
                <a:latin typeface="Times New Roman" panose="02020603050405020304" pitchFamily="18" charset="0"/>
                <a:cs typeface="Times New Roman" panose="02020603050405020304" pitchFamily="18" charset="0"/>
              </a:rPr>
              <a:t>On appeal, the Supreme Court, 137 S. Ct. 369 (2017), vacated and remanded in light of the  newer guidance issued jointly by the Departments of Education and Justice on February 22, 2017, rescinding the earlier “Dear Colleague” Letter, calling for further consideration.</a:t>
            </a:r>
          </a:p>
        </p:txBody>
      </p:sp>
    </p:spTree>
    <p:extLst>
      <p:ext uri="{BB962C8B-B14F-4D97-AF65-F5344CB8AC3E}">
        <p14:creationId xmlns:p14="http://schemas.microsoft.com/office/powerpoint/2010/main" val="2469430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p:cNvSpPr>
            <a:spLocks noGrp="1"/>
          </p:cNvSpPr>
          <p:nvPr>
            <p:ph idx="1"/>
          </p:nvPr>
        </p:nvSpPr>
        <p:spPr>
          <a:xfrm>
            <a:off x="405353" y="1524000"/>
            <a:ext cx="8229600" cy="45259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student again sued the board, claiming that its policy of bathroom assignment based on students’ biological sex, rather than gender identity, violated Title IX and the Fourteenth Amendment’s Equal Protection Clause. </a:t>
            </a:r>
          </a:p>
        </p:txBody>
      </p:sp>
    </p:spTree>
    <p:extLst>
      <p:ext uri="{BB962C8B-B14F-4D97-AF65-F5344CB8AC3E}">
        <p14:creationId xmlns:p14="http://schemas.microsoft.com/office/powerpoint/2010/main" val="299774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Outline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  Employees</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a) Title VII and Sexual Harassment</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	      	b) Sexual Orientation-Transgender	</a:t>
            </a:r>
            <a:endParaRPr lang="en-US" sz="2800" dirty="0"/>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III. 	Recommendations for Practice</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IV.	Conclusion</a:t>
            </a:r>
          </a:p>
          <a:p>
            <a:pPr marL="0" indent="0">
              <a:buNone/>
            </a:pPr>
            <a:endParaRPr lang="en-US" sz="2800" dirty="0"/>
          </a:p>
        </p:txBody>
      </p:sp>
    </p:spTree>
    <p:extLst>
      <p:ext uri="{BB962C8B-B14F-4D97-AF65-F5344CB8AC3E}">
        <p14:creationId xmlns:p14="http://schemas.microsoft.com/office/powerpoint/2010/main" val="30019432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59EC3-C6DD-4E94-BD11-DF2329685C77}"/>
              </a:ext>
            </a:extLst>
          </p:cNvPr>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a:extLst>
              <a:ext uri="{FF2B5EF4-FFF2-40B4-BE49-F238E27FC236}">
                <a16:creationId xmlns:a16="http://schemas.microsoft.com/office/drawing/2014/main" id="{C1303790-0CD2-4D33-BFAB-0F03FCF98082}"/>
              </a:ext>
            </a:extLst>
          </p:cNvPr>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When, on remand, the student amended the complaint, a federal trial court in Virginia rejected the board’s motion to dismiss because under intermediate scrutiny, the Title IX claims were per se actionable under a gender stereotyping theory. [</a:t>
            </a:r>
            <a:r>
              <a:rPr lang="en-US" sz="2800" i="1" dirty="0">
                <a:latin typeface="Times New Roman" panose="02020603050405020304" pitchFamily="18" charset="0"/>
                <a:cs typeface="Times New Roman" panose="02020603050405020304" pitchFamily="18" charset="0"/>
              </a:rPr>
              <a:t>Grimm v. Gloucester </a:t>
            </a:r>
            <a:r>
              <a:rPr lang="en-US" sz="2800" i="1" dirty="0" err="1">
                <a:latin typeface="Times New Roman" panose="02020603050405020304" pitchFamily="18" charset="0"/>
                <a:cs typeface="Times New Roman" panose="02020603050405020304" pitchFamily="18" charset="0"/>
              </a:rPr>
              <a:t>Cnty</a:t>
            </a:r>
            <a:r>
              <a:rPr lang="en-US" sz="2800" i="1" dirty="0">
                <a:latin typeface="Times New Roman" panose="02020603050405020304" pitchFamily="18" charset="0"/>
                <a:cs typeface="Times New Roman" panose="02020603050405020304" pitchFamily="18" charset="0"/>
              </a:rPr>
              <a:t>. Sch. Bd.</a:t>
            </a:r>
            <a:r>
              <a:rPr lang="en-US" sz="2800" dirty="0">
                <a:latin typeface="Times New Roman" panose="02020603050405020304" pitchFamily="18" charset="0"/>
                <a:cs typeface="Times New Roman" panose="02020603050405020304" pitchFamily="18" charset="0"/>
              </a:rPr>
              <a:t>, 302 F. Supp.3d 730 (E.D. Va. 2018)]</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75177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Transgender</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upshot is that transgender students have largely, but not always, succeeded in being able to use the restrooms and locker facilities of their choices.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61144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Other Developments</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 2012 “Dear Colleague” letter from the Department of Education reduced the burden of proof from beyond a reasonable doubt to a preponderance of the evidence.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This is an issue that has impacted higher education more than K-12 schools.</a:t>
            </a:r>
          </a:p>
          <a:p>
            <a:pPr marL="0" indent="0">
              <a:lnSpc>
                <a:spcPct val="150000"/>
              </a:lnSpc>
              <a:spcBef>
                <a:spcPts val="0"/>
              </a:spcBef>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4698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e)  Other Developments</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Not surprisingly, litigation has ensued with mixed results as a significant number of males have succeeded.</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Then, on February 22, 2017, the Departments of Education and Justice issued a newer guidance rescinding the earlier “Dear Colleague” Letter, calling for further consideration. It is available at https://www.justice.gov/crt/page/file/942021/download.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162914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lstStyle/>
          <a:p>
            <a:pPr marL="0" indent="0">
              <a:spcBef>
                <a:spcPts val="0"/>
              </a:spcBef>
              <a:buNone/>
            </a:pPr>
            <a:r>
              <a:rPr lang="en-US" sz="4000" dirty="0">
                <a:latin typeface="Times New Roman" panose="02020603050405020304" pitchFamily="18" charset="0"/>
                <a:cs typeface="Times New Roman" panose="02020603050405020304" pitchFamily="18" charset="0"/>
              </a:rPr>
              <a:t>II. B)  Employees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 Title VII and Sexual Harassment</a:t>
            </a:r>
            <a:br>
              <a:rPr lang="en-US" sz="4000" dirty="0">
                <a:latin typeface="Times New Roman" panose="02020603050405020304" pitchFamily="18" charset="0"/>
                <a:cs typeface="Times New Roman" panose="02020603050405020304" pitchFamily="18" charset="0"/>
              </a:rPr>
            </a:br>
            <a:endParaRPr lang="en-US" sz="4000" dirty="0"/>
          </a:p>
        </p:txBody>
      </p:sp>
      <p:sp>
        <p:nvSpPr>
          <p:cNvPr id="3" name="Content Placeholder 2"/>
          <p:cNvSpPr>
            <a:spLocks noGrp="1"/>
          </p:cNvSpPr>
          <p:nvPr>
            <p:ph idx="1"/>
          </p:nvPr>
        </p:nvSpPr>
        <p:spPr>
          <a:xfrm>
            <a:off x="457200" y="1417638"/>
            <a:ext cx="8229600" cy="45259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Employees must typically file claims under Title VII not Title IX.</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Title VII of the Civil Rights Act of 1964 (Title VII, 42 U.S.C. §§ 2000 </a:t>
            </a:r>
            <a:r>
              <a:rPr lang="en-US" sz="2800" i="1" dirty="0">
                <a:latin typeface="Times New Roman" panose="02020603050405020304" pitchFamily="18" charset="0"/>
                <a:cs typeface="Times New Roman" panose="02020603050405020304" pitchFamily="18" charset="0"/>
              </a:rPr>
              <a:t>et seq</a:t>
            </a:r>
            <a:r>
              <a:rPr lang="en-US" sz="2800" dirty="0">
                <a:latin typeface="Times New Roman" panose="02020603050405020304" pitchFamily="18" charset="0"/>
                <a:cs typeface="Times New Roman" panose="02020603050405020304" pitchFamily="18" charset="0"/>
              </a:rPr>
              <a:t>.) the most significant federal anti-discrimination statute addressing employment.</a:t>
            </a:r>
          </a:p>
          <a:p>
            <a:pPr marL="0" indent="0">
              <a:buNone/>
            </a:pPr>
            <a:endParaRPr lang="en-US" dirty="0"/>
          </a:p>
        </p:txBody>
      </p:sp>
    </p:spTree>
    <p:extLst>
      <p:ext uri="{BB962C8B-B14F-4D97-AF65-F5344CB8AC3E}">
        <p14:creationId xmlns:p14="http://schemas.microsoft.com/office/powerpoint/2010/main" val="9031543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a:xfrm>
            <a:off x="304800" y="1066800"/>
            <a:ext cx="8382000" cy="50593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relevant part, Title VII reads that:</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It shall be an unlawful employment practice for an employer:</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(1) to fail or refuse to hire or to discharge any individual, or otherwise to discriminate against any individual with respect to his compensation, terms, conditions, or privileges of employment, because of such individual’s race, color, religion, sex, or national origin; or</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63680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buNone/>
            </a:pPr>
            <a:r>
              <a:rPr lang="en-US" sz="2800" dirty="0">
                <a:latin typeface="Times New Roman" panose="02020603050405020304" pitchFamily="18" charset="0"/>
                <a:cs typeface="Times New Roman" panose="02020603050405020304" pitchFamily="18" charset="0"/>
              </a:rPr>
              <a:t>(2) to limit, segregate, or classify his employees or applicants for employment in any way which would deprive or tend to deprive any individual of employment opportunities or otherwise adversely affect his status as an employee, because of such individual’s race, color, religion, sex, or national origin (42 §§ U.S.C. 2000e-2(a)).</a:t>
            </a:r>
            <a:r>
              <a:rPr lang="en-US" sz="2800"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37935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 Title VII</a:t>
            </a:r>
            <a:endParaRPr lang="en-US"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Title VII claims for sexual discrimination permit courts to award relief such as back pay but ordinarily not reinstatement or punitive damages against defendants.</a:t>
            </a:r>
          </a:p>
          <a:p>
            <a:pPr marL="0" indent="0">
              <a:buNone/>
            </a:pPr>
            <a:endParaRPr lang="en-US" dirty="0"/>
          </a:p>
        </p:txBody>
      </p:sp>
    </p:spTree>
    <p:extLst>
      <p:ext uri="{BB962C8B-B14F-4D97-AF65-F5344CB8AC3E}">
        <p14:creationId xmlns:p14="http://schemas.microsoft.com/office/powerpoint/2010/main" val="39618841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a:xfrm>
            <a:off x="457200" y="1295400"/>
            <a:ext cx="8229600" cy="48307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first Supreme Court case on sexual discrimination in </a:t>
            </a:r>
            <a:r>
              <a:rPr lang="en-US" sz="2800" i="1" dirty="0">
                <a:latin typeface="Times New Roman" panose="02020603050405020304" pitchFamily="18" charset="0"/>
                <a:cs typeface="Times New Roman" panose="02020603050405020304" pitchFamily="18" charset="0"/>
              </a:rPr>
              <a:t>Meritor Savings Bank FSB v. Vinson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Meritor</a:t>
            </a:r>
            <a:r>
              <a:rPr lang="en-US" sz="2800" dirty="0">
                <a:latin typeface="Times New Roman" panose="02020603050405020304" pitchFamily="18" charset="0"/>
                <a:cs typeface="Times New Roman" panose="02020603050405020304" pitchFamily="18" charset="0"/>
              </a:rPr>
              <a:t>) [477 U.S. 57 (1986)]. In </a:t>
            </a:r>
            <a:r>
              <a:rPr lang="en-US" sz="2800" i="1" dirty="0">
                <a:latin typeface="Times New Roman" panose="02020603050405020304" pitchFamily="18" charset="0"/>
                <a:cs typeface="Times New Roman" panose="02020603050405020304" pitchFamily="18" charset="0"/>
              </a:rPr>
              <a:t>Meritor</a:t>
            </a:r>
            <a:r>
              <a:rPr lang="en-US" sz="2800" dirty="0">
                <a:latin typeface="Times New Roman" panose="02020603050405020304" pitchFamily="18" charset="0"/>
                <a:cs typeface="Times New Roman" panose="02020603050405020304" pitchFamily="18" charset="0"/>
              </a:rPr>
              <a:t>, a female bank employee in Washington, D.C., who went on sick leave and was fired sued officials based on her supervisor’s demands for sexual relations. The employee acquiesced to the supervisor’s repeated demands, filed a complaint. </a:t>
            </a:r>
            <a:endParaRPr lang="en-US" sz="2800" b="1"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58769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buNone/>
            </a:pPr>
            <a:r>
              <a:rPr lang="en-US" sz="2800" dirty="0">
                <a:latin typeface="Times New Roman" panose="02020603050405020304" pitchFamily="18" charset="0"/>
                <a:cs typeface="Times New Roman" panose="02020603050405020304" pitchFamily="18" charset="0"/>
              </a:rPr>
              <a:t>The Justices, interpreting Title VII as not being limited to economic or tangible discrimination, affirmed that “[w]</a:t>
            </a:r>
            <a:r>
              <a:rPr lang="en-US" sz="2800" dirty="0" err="1">
                <a:latin typeface="Times New Roman" panose="02020603050405020304" pitchFamily="18" charset="0"/>
                <a:cs typeface="Times New Roman" panose="02020603050405020304" pitchFamily="18" charset="0"/>
              </a:rPr>
              <a:t>ithout</a:t>
            </a:r>
            <a:r>
              <a:rPr lang="en-US" sz="2800" dirty="0">
                <a:latin typeface="Times New Roman" panose="02020603050405020304" pitchFamily="18" charset="0"/>
                <a:cs typeface="Times New Roman" panose="02020603050405020304" pitchFamily="18" charset="0"/>
              </a:rPr>
              <a:t> question, when a supervisor sexually harasses a subordinate because of the subordinate’s sex, that supervisor ‘discriminate(s)’ on the basis of sex (p. 64)” and that “a claim of ‘hostile environment’ sex discrimination is actionable under Title VII (p. 73).”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53749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0200"/>
            <a:ext cx="8229600" cy="3908901"/>
          </a:xfrm>
          <a:prstGeom prst="rect">
            <a:avLst/>
          </a:prstGeom>
        </p:spPr>
      </p:pic>
    </p:spTree>
    <p:extLst>
      <p:ext uri="{BB962C8B-B14F-4D97-AF65-F5344CB8AC3E}">
        <p14:creationId xmlns:p14="http://schemas.microsoft.com/office/powerpoint/2010/main" val="23560482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a:t>
            </a:r>
            <a:r>
              <a:rPr lang="en-US" sz="2800" i="1" dirty="0">
                <a:latin typeface="Times New Roman" panose="02020603050405020304" pitchFamily="18" charset="0"/>
                <a:cs typeface="Times New Roman" panose="02020603050405020304" pitchFamily="18" charset="0"/>
              </a:rPr>
              <a:t>Meritor</a:t>
            </a:r>
            <a:r>
              <a:rPr lang="en-US" sz="2800" dirty="0">
                <a:latin typeface="Times New Roman" panose="02020603050405020304" pitchFamily="18" charset="0"/>
                <a:cs typeface="Times New Roman" panose="02020603050405020304" pitchFamily="18" charset="0"/>
              </a:rPr>
              <a:t>, the Supreme Court enunciated the five elements in a claim of sexual discrimination due to a hostile work environment, an offense that is ordinarily established by a series of incidents.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912436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While the same criteria also can apply in cases of quid pro quo (“this for that,” often sexual favors) harassment, insofar as its parameters are more readily established than hostile work environment, discussion here is limited to the latter.</a:t>
            </a:r>
          </a:p>
          <a:p>
            <a:pPr marL="0" indent="0">
              <a:lnSpc>
                <a:spcPct val="15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207477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first element claims for in hostile work environment sexual discrimination requires plaintiffs to belong to a protected category. Because most suits are filed by women, this element is satisfied on its face when women file claims. </a:t>
            </a:r>
          </a:p>
          <a:p>
            <a:pPr marL="0" indent="0">
              <a:lnSpc>
                <a:spcPct val="150000"/>
              </a:lnSpc>
              <a:spcBef>
                <a:spcPts val="0"/>
              </a:spcBef>
              <a:buNone/>
            </a:pPr>
            <a:endParaRPr lang="en-US" sz="2800" dirty="0"/>
          </a:p>
          <a:p>
            <a:pPr marL="0" indent="0">
              <a:buNone/>
            </a:pPr>
            <a:endParaRPr lang="en-US" dirty="0"/>
          </a:p>
        </p:txBody>
      </p:sp>
    </p:spTree>
    <p:extLst>
      <p:ext uri="{BB962C8B-B14F-4D97-AF65-F5344CB8AC3E}">
        <p14:creationId xmlns:p14="http://schemas.microsoft.com/office/powerpoint/2010/main" val="20819708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Second, plaintiffs must have been subjected to unwelcomed sexual harassment. In other words, “the conduct must be unwelcomed in the sense that the employee did not solicit or incite it, and in the sense that the employee regarded the conduct as undesirable or offensive.”</a:t>
            </a: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74129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 Title VII</a:t>
            </a:r>
            <a:endParaRPr lang="en-US" dirty="0"/>
          </a:p>
        </p:txBody>
      </p:sp>
      <p:sp>
        <p:nvSpPr>
          <p:cNvPr id="3" name="Content Placeholder 2"/>
          <p:cNvSpPr>
            <a:spLocks noGrp="1"/>
          </p:cNvSpPr>
          <p:nvPr>
            <p:ph idx="1"/>
          </p:nvPr>
        </p:nvSpPr>
        <p:spPr>
          <a:xfrm>
            <a:off x="304800" y="1066800"/>
            <a:ext cx="8382000" cy="5059363"/>
          </a:xfrm>
        </p:spPr>
        <p:txBody>
          <a:bodyPr/>
          <a:lstStyle/>
          <a:p>
            <a:pPr marL="0" indent="0">
              <a:lnSpc>
                <a:spcPct val="150000"/>
              </a:lnSpc>
              <a:buNone/>
            </a:pPr>
            <a:r>
              <a:rPr lang="en-US" sz="2800" dirty="0">
                <a:latin typeface="Times New Roman" panose="02020603050405020304" pitchFamily="18" charset="0"/>
                <a:cs typeface="Times New Roman" panose="02020603050405020304" pitchFamily="18" charset="0"/>
              </a:rPr>
              <a:t>Third, the harassment must have been based on sex such as when “harassing behavior lack[s] a sexually explicit content but [is] directed at women and motivated by animus against women” or by “behavior that is not directed at a particular individual or group of individuals, but is disproportionately more offensive or demeaning to one sex.”   [Cf. </a:t>
            </a:r>
            <a:r>
              <a:rPr lang="en-US" sz="2800" i="1" dirty="0">
                <a:latin typeface="Times New Roman" panose="02020603050405020304" pitchFamily="18" charset="0"/>
                <a:cs typeface="Times New Roman" panose="02020603050405020304" pitchFamily="18" charset="0"/>
              </a:rPr>
              <a:t>Robinson v. Jacksonville Shipyards</a:t>
            </a:r>
            <a:r>
              <a:rPr lang="en-US" sz="2800" dirty="0">
                <a:latin typeface="Times New Roman" panose="02020603050405020304" pitchFamily="18" charset="0"/>
                <a:cs typeface="Times New Roman" panose="02020603050405020304" pitchFamily="18" charset="0"/>
              </a:rPr>
              <a:t> </a:t>
            </a:r>
            <a:r>
              <a:rPr lang="sv-SE" sz="2800" dirty="0">
                <a:latin typeface="Times New Roman" panose="02020603050405020304" pitchFamily="18" charset="0"/>
                <a:cs typeface="Times New Roman" panose="02020603050405020304" pitchFamily="18" charset="0"/>
              </a:rPr>
              <a:t>760 F. Supp. 1486, 1522 (M.D. Fla. 1991)]</a:t>
            </a:r>
            <a:endParaRPr lang="en-US" sz="2800" dirty="0">
              <a:latin typeface="Times New Roman" panose="02020603050405020304" pitchFamily="18" charset="0"/>
              <a:cs typeface="Times New Roman" panose="02020603050405020304" pitchFamily="18" charset="0"/>
            </a:endParaRPr>
          </a:p>
          <a:p>
            <a:pPr marL="0" indent="0">
              <a:lnSpc>
                <a:spcPct val="150000"/>
              </a:lnSpc>
              <a:buNone/>
            </a:pPr>
            <a:r>
              <a:rPr lang="en-US" sz="2800" dirty="0">
                <a:latin typeface="Times New Roman" panose="02020603050405020304" pitchFamily="18" charset="0"/>
                <a:cs typeface="Times New Roman" panose="02020603050405020304" pitchFamily="18" charset="0"/>
              </a:rPr>
              <a:t>(1991)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21748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 Title VII</a:t>
            </a:r>
            <a:endParaRPr lang="en-US" dirty="0"/>
          </a:p>
        </p:txBody>
      </p:sp>
      <p:sp>
        <p:nvSpPr>
          <p:cNvPr id="3" name="Content Placeholder 2"/>
          <p:cNvSpPr>
            <a:spLocks noGrp="1"/>
          </p:cNvSpPr>
          <p:nvPr>
            <p:ph idx="1"/>
          </p:nvPr>
        </p:nvSpPr>
        <p:spPr>
          <a:xfrm>
            <a:off x="457200" y="1371600"/>
            <a:ext cx="8229600" cy="47545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Fourth, the harassment must affect a term, condition, or privilege of employment to such a degree that it creates an abusive work environment. In other words, the harassment must be so pervasive as to alter working conditions to the point that, under the totality of the circumstances, it seriously affects the psychological well-being of plaintiffs.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964005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p:txBody>
          <a:bodyPr/>
          <a:lstStyle/>
          <a:p>
            <a:pPr marL="0" indent="0">
              <a:lnSpc>
                <a:spcPct val="150000"/>
              </a:lnSpc>
              <a:buNone/>
            </a:pPr>
            <a:r>
              <a:rPr lang="en-US" sz="2800" dirty="0">
                <a:latin typeface="Times New Roman" panose="02020603050405020304" pitchFamily="18" charset="0"/>
                <a:cs typeface="Times New Roman" panose="02020603050405020304" pitchFamily="18" charset="0"/>
              </a:rPr>
              <a:t>The fifth element is that employers knew or should have known of the harassment but failed to take prompt remedial action.</a:t>
            </a:r>
          </a:p>
          <a:p>
            <a:pPr marL="0" indent="0">
              <a:lnSpc>
                <a:spcPct val="150000"/>
              </a:lnSpc>
              <a:buNone/>
            </a:pPr>
            <a:r>
              <a:rPr lang="en-US" sz="2800" dirty="0">
                <a:latin typeface="Times New Roman" panose="02020603050405020304" pitchFamily="18" charset="0"/>
                <a:cs typeface="Times New Roman" panose="02020603050405020304" pitchFamily="18" charset="0"/>
              </a:rPr>
              <a:t>Cf. Notice is a thread running through cases involving students.</a:t>
            </a:r>
          </a:p>
          <a:p>
            <a:pPr marL="0" indent="0">
              <a:lnSpc>
                <a:spcPct val="150000"/>
              </a:lnSpc>
              <a:buNone/>
            </a:pPr>
            <a:endParaRPr lang="en-US" sz="28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575817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a:xfrm>
            <a:off x="457200" y="1417638"/>
            <a:ext cx="8229600" cy="46323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Cf. </a:t>
            </a:r>
            <a:r>
              <a:rPr lang="en-US" sz="2800" i="1" dirty="0">
                <a:latin typeface="Times New Roman" panose="02020603050405020304" pitchFamily="18" charset="0"/>
                <a:cs typeface="Times New Roman" panose="02020603050405020304" pitchFamily="18" charset="0"/>
              </a:rPr>
              <a:t>Harris v. Forklift Systems</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Harris</a:t>
            </a:r>
            <a:r>
              <a:rPr lang="en-US" sz="2800" dirty="0">
                <a:latin typeface="Times New Roman" panose="02020603050405020304" pitchFamily="18" charset="0"/>
                <a:cs typeface="Times New Roman" panose="02020603050405020304" pitchFamily="18" charset="0"/>
              </a:rPr>
              <a:t>,) [510 U.S. 17 (1993)] was filed by a female executive in Tennessee who quit her job after the company president made inappropriate sexual comments to her about business dealings, suggesting she must have engaged in sexual relations with a client in order to obtain a contract. </a:t>
            </a:r>
          </a:p>
          <a:p>
            <a:pPr marL="0" indent="0">
              <a:buNone/>
            </a:pPr>
            <a:endParaRPr lang="en-US" dirty="0"/>
          </a:p>
        </p:txBody>
      </p:sp>
    </p:spTree>
    <p:extLst>
      <p:ext uri="{BB962C8B-B14F-4D97-AF65-F5344CB8AC3E}">
        <p14:creationId xmlns:p14="http://schemas.microsoft.com/office/powerpoint/2010/main" val="11447581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 Title VII</a:t>
            </a:r>
            <a:endParaRPr lang="en-US" dirty="0"/>
          </a:p>
        </p:txBody>
      </p:sp>
      <p:sp>
        <p:nvSpPr>
          <p:cNvPr id="3" name="Content Placeholder 2"/>
          <p:cNvSpPr>
            <a:spLocks noGrp="1"/>
          </p:cNvSpPr>
          <p:nvPr>
            <p:ph idx="1"/>
          </p:nvPr>
        </p:nvSpPr>
        <p:spPr>
          <a:xfrm>
            <a:off x="457200" y="1066800"/>
            <a:ext cx="8229600" cy="50593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Agreeing that the president’s behavior was actionable, in </a:t>
            </a:r>
            <a:r>
              <a:rPr lang="en-US" sz="2800" i="1" dirty="0">
                <a:latin typeface="Times New Roman" panose="02020603050405020304" pitchFamily="18" charset="0"/>
                <a:cs typeface="Times New Roman" panose="02020603050405020304" pitchFamily="18" charset="0"/>
              </a:rPr>
              <a:t>Harris</a:t>
            </a:r>
            <a:r>
              <a:rPr lang="en-US" sz="2800" dirty="0">
                <a:latin typeface="Times New Roman" panose="02020603050405020304" pitchFamily="18" charset="0"/>
                <a:cs typeface="Times New Roman" panose="02020603050405020304" pitchFamily="18" charset="0"/>
              </a:rPr>
              <a:t> the Justices decided that they would evaluate whether an environment is hostile or abusive by examining such factors as frequency and severity of the conduct as well as whether it was physically threatening or humiliating, rather than merely consisting of offensive utterances, and whether it unreasonably interfered with one’s work performance. </a:t>
            </a:r>
          </a:p>
          <a:p>
            <a:pPr marL="0" indent="0">
              <a:buNone/>
            </a:pPr>
            <a:endParaRPr lang="en-US" dirty="0"/>
          </a:p>
        </p:txBody>
      </p:sp>
    </p:spTree>
    <p:extLst>
      <p:ext uri="{BB962C8B-B14F-4D97-AF65-F5344CB8AC3E}">
        <p14:creationId xmlns:p14="http://schemas.microsoft.com/office/powerpoint/2010/main" val="38789071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a:xfrm>
            <a:off x="381000" y="1417638"/>
            <a:ext cx="83058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Court thought that in order for employers to be liable under Title VII, abusive work environments need not seriously affect employees’ psychological well-being or lead to tangible job losses.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On remand, the Sixth Circuit and a federal trial court in Tennessee affirmed judgments in favor of the employee.</a:t>
            </a:r>
          </a:p>
          <a:p>
            <a:pPr marL="0" indent="0">
              <a:buNone/>
            </a:pPr>
            <a:endParaRPr lang="en-US"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8718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 Title IX </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Title IX of the Education Amendments of 1972 (Title IX) was originally enacted to prohibit discrimination in intercollegiate sports based on sex to ensure gender equity. </a:t>
            </a:r>
            <a:endParaRPr lang="en-US" sz="2800" dirty="0"/>
          </a:p>
          <a:p>
            <a:pPr marL="0" indent="0">
              <a:lnSpc>
                <a:spcPct val="200000"/>
              </a:lnSpc>
              <a:spcBef>
                <a:spcPts val="0"/>
              </a:spcBef>
              <a:buNone/>
            </a:pPr>
            <a:endParaRPr lang="en-US" sz="2800" dirty="0"/>
          </a:p>
          <a:p>
            <a:pPr marL="0" indent="0">
              <a:lnSpc>
                <a:spcPct val="200000"/>
              </a:lnSpc>
              <a:spcBef>
                <a:spcPts val="0"/>
              </a:spcBef>
              <a:buNone/>
            </a:pPr>
            <a:endParaRPr lang="en-US" sz="2800" dirty="0"/>
          </a:p>
        </p:txBody>
      </p:sp>
    </p:spTree>
    <p:extLst>
      <p:ext uri="{BB962C8B-B14F-4D97-AF65-F5344CB8AC3E}">
        <p14:creationId xmlns:p14="http://schemas.microsoft.com/office/powerpoint/2010/main" val="3835139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 Title VII</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Supreme Court addressed same-sex sexual harassment for the first time in </a:t>
            </a:r>
            <a:r>
              <a:rPr lang="en-US" sz="2800" i="1" dirty="0" err="1">
                <a:latin typeface="Times New Roman" panose="02020603050405020304" pitchFamily="18" charset="0"/>
                <a:cs typeface="Times New Roman" panose="02020603050405020304" pitchFamily="18" charset="0"/>
              </a:rPr>
              <a:t>Oncale</a:t>
            </a:r>
            <a:r>
              <a:rPr lang="en-US" sz="2800" i="1" dirty="0">
                <a:latin typeface="Times New Roman" panose="02020603050405020304" pitchFamily="18" charset="0"/>
                <a:cs typeface="Times New Roman" panose="02020603050405020304" pitchFamily="18" charset="0"/>
              </a:rPr>
              <a:t> v. Sundowner Offshore Services</a:t>
            </a:r>
            <a:r>
              <a:rPr lang="en-US" sz="2800" dirty="0">
                <a:latin typeface="Times New Roman" panose="02020603050405020304" pitchFamily="18" charset="0"/>
                <a:cs typeface="Times New Roman" panose="02020603050405020304" pitchFamily="18" charset="0"/>
              </a:rPr>
              <a:t> [ 523 U.S. 75 (1998)], a case involving a male worker on oil rig in Louisiana.</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67248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 Title VII</a:t>
            </a:r>
            <a:endParaRPr lang="en-US"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Justices ruled that same-sex sexual harassment, involving a male worker on an eight-man platform crew who alleged that he was forcibly subjected to humiliating sex-related actions by some of his male co-workers in the presence of the rest of the crew and was physically assaulted and threatened with rape by another worker, was actionable under Title VII.</a:t>
            </a:r>
          </a:p>
          <a:p>
            <a:pPr marL="0" indent="0">
              <a:buNone/>
            </a:pPr>
            <a:endParaRPr lang="en-US" dirty="0"/>
          </a:p>
        </p:txBody>
      </p:sp>
    </p:spTree>
    <p:extLst>
      <p:ext uri="{BB962C8B-B14F-4D97-AF65-F5344CB8AC3E}">
        <p14:creationId xmlns:p14="http://schemas.microsoft.com/office/powerpoint/2010/main" val="13551169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Sexual Orientation/ Transgender</a:t>
            </a:r>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an early case from Minnesota, the Eighth Circuit rejected a female teacher’s claim that her school board created a hostile work environment in permitting a male teacher who is transgender to use a faculty restroom for women. [</a:t>
            </a:r>
            <a:r>
              <a:rPr lang="en-US" sz="2800" i="1" dirty="0">
                <a:latin typeface="Times New Roman" panose="02020603050405020304" pitchFamily="18" charset="0"/>
                <a:cs typeface="Times New Roman" panose="02020603050405020304" pitchFamily="18" charset="0"/>
              </a:rPr>
              <a:t>Cruzan v. Special School District, No. 1, </a:t>
            </a:r>
            <a:r>
              <a:rPr lang="en-US" sz="2800" dirty="0">
                <a:latin typeface="Times New Roman" panose="02020603050405020304" pitchFamily="18" charset="0"/>
                <a:cs typeface="Times New Roman" panose="02020603050405020304" pitchFamily="18" charset="0"/>
              </a:rPr>
              <a:t>294 F.3d 981 (8th Cir. 2002)]</a:t>
            </a:r>
          </a:p>
          <a:p>
            <a:pPr marL="0" indent="0">
              <a:lnSpc>
                <a:spcPct val="150000"/>
              </a:lnSpc>
              <a:spcBef>
                <a:spcPts val="0"/>
              </a:spcBef>
              <a:buNone/>
            </a:pPr>
            <a:endParaRPr lang="en-US" sz="2800" dirty="0"/>
          </a:p>
          <a:p>
            <a:pPr marL="0" indent="0">
              <a:buNone/>
            </a:pPr>
            <a:endParaRPr lang="en-US" dirty="0"/>
          </a:p>
        </p:txBody>
      </p:sp>
    </p:spTree>
    <p:extLst>
      <p:ext uri="{BB962C8B-B14F-4D97-AF65-F5344CB8AC3E}">
        <p14:creationId xmlns:p14="http://schemas.microsoft.com/office/powerpoint/2010/main" val="23969387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 Sexual Orientation/ Transgender</a:t>
            </a:r>
            <a:endParaRPr lang="en-US" dirty="0"/>
          </a:p>
        </p:txBody>
      </p:sp>
      <p:sp>
        <p:nvSpPr>
          <p:cNvPr id="3" name="Content Placeholder 2"/>
          <p:cNvSpPr>
            <a:spLocks noGrp="1"/>
          </p:cNvSpPr>
          <p:nvPr>
            <p:ph idx="1"/>
          </p:nvPr>
        </p:nvSpPr>
        <p:spPr>
          <a:xfrm>
            <a:off x="381000" y="1295400"/>
            <a:ext cx="8229600" cy="4396581"/>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Rejecting the female’s claim, the court noted that she neither suffered an adverse employment action nor did the arrangement affect a term, condition, or privilege of her employment because she had convenient access to numerous other restrooms. </a:t>
            </a:r>
          </a:p>
          <a:p>
            <a:pPr marL="0" indent="0">
              <a:lnSpc>
                <a:spcPct val="150000"/>
              </a:lnSpc>
              <a:buNone/>
            </a:pPr>
            <a:endParaRPr lang="en-US" sz="28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905379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 Sexual Orientation/ Transgender</a:t>
            </a:r>
            <a:endParaRPr lang="en-US"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court also affirmed that the teacher lacked a claim for religious discrimination because she failed to inform the board of her belief and she did not suffer an adverse employment action.</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396331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 Sexual Orientation/ Transgender</a:t>
            </a:r>
            <a:endParaRPr lang="en-US"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 school district police officer in Nevada who was born male but was in the process of transitioning to female sued the board for a variety of claims including gender discrimination, retaliation, and emotional distress. [</a:t>
            </a:r>
            <a:r>
              <a:rPr lang="en-US" sz="2800" i="1" dirty="0">
                <a:latin typeface="Times New Roman" panose="02020603050405020304" pitchFamily="18" charset="0"/>
                <a:cs typeface="Times New Roman" panose="02020603050405020304" pitchFamily="18" charset="0"/>
              </a:rPr>
              <a:t>Roberts v. Clark County School District, </a:t>
            </a:r>
            <a:r>
              <a:rPr lang="en-US" sz="2800" dirty="0">
                <a:latin typeface="Times New Roman" panose="02020603050405020304" pitchFamily="18" charset="0"/>
                <a:cs typeface="Times New Roman" panose="02020603050405020304" pitchFamily="18" charset="0"/>
              </a:rPr>
              <a:t>215 F. Supp.3d 1001 (D. Nev. 2016)]</a:t>
            </a:r>
          </a:p>
        </p:txBody>
      </p:sp>
    </p:spTree>
    <p:extLst>
      <p:ext uri="{BB962C8B-B14F-4D97-AF65-F5344CB8AC3E}">
        <p14:creationId xmlns:p14="http://schemas.microsoft.com/office/powerpoint/2010/main" val="14044064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 Sexual Orientation/ Transgender</a:t>
            </a:r>
            <a:endParaRPr lang="en-US"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In a largely procedural order, the federal trial court refused to grant the board’s request to compel the officer to provide medical files about the intimate nature of his transition process.</a:t>
            </a:r>
          </a:p>
          <a:p>
            <a:pPr marL="0" indent="0">
              <a:lnSpc>
                <a:spcPct val="150000"/>
              </a:lnSpc>
              <a:spcBef>
                <a:spcPts val="0"/>
              </a:spcBef>
              <a:buNone/>
            </a:pPr>
            <a:endParaRPr lang="en-US" sz="2800" dirty="0"/>
          </a:p>
          <a:p>
            <a:pPr marL="0" indent="0">
              <a:lnSpc>
                <a:spcPct val="150000"/>
              </a:lnSpc>
              <a:spcBef>
                <a:spcPts val="0"/>
              </a:spcBef>
              <a:buNone/>
            </a:pPr>
            <a:endParaRPr lang="en-US" sz="2800" dirty="0"/>
          </a:p>
          <a:p>
            <a:pPr marL="0" indent="0">
              <a:buNone/>
            </a:pPr>
            <a:endParaRPr lang="en-US" dirty="0"/>
          </a:p>
        </p:txBody>
      </p:sp>
    </p:spTree>
    <p:extLst>
      <p:ext uri="{BB962C8B-B14F-4D97-AF65-F5344CB8AC3E}">
        <p14:creationId xmlns:p14="http://schemas.microsoft.com/office/powerpoint/2010/main" val="3033498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 Sexual Orientation/ Transgender</a:t>
            </a:r>
            <a:endParaRPr lang="en-US"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court did direct the officer to produce specific documents evidencing his “garden-variety” emotional distress claim based on discrimination and retaliation because he was denied the use of men's restrooms until he provided proof he was biologically male.</a:t>
            </a:r>
          </a:p>
          <a:p>
            <a:pPr marL="0" indent="0">
              <a:buNone/>
            </a:pPr>
            <a:endParaRPr lang="en-US" dirty="0"/>
          </a:p>
        </p:txBody>
      </p:sp>
    </p:spTree>
    <p:extLst>
      <p:ext uri="{BB962C8B-B14F-4D97-AF65-F5344CB8AC3E}">
        <p14:creationId xmlns:p14="http://schemas.microsoft.com/office/powerpoint/2010/main" val="1824842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b) Sexual Orientation/ Transgender</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buNone/>
            </a:pPr>
            <a:r>
              <a:rPr lang="en-US" sz="2800" dirty="0">
                <a:latin typeface="Times New Roman" panose="02020603050405020304" pitchFamily="18" charset="0"/>
                <a:cs typeface="Times New Roman" panose="02020603050405020304" pitchFamily="18" charset="0"/>
              </a:rPr>
              <a:t>Having heard oral arguments on Oct. 8, 2019, the Supreme Court is expected to resolve whether Title VII’s prohibition against discrimination covers sexual orientation in </a:t>
            </a:r>
            <a:r>
              <a:rPr lang="en-US" sz="2800" i="1" dirty="0">
                <a:latin typeface="Times New Roman" panose="02020603050405020304" pitchFamily="18" charset="0"/>
                <a:cs typeface="Times New Roman" panose="02020603050405020304" pitchFamily="18" charset="0"/>
              </a:rPr>
              <a:t>Bostock v. Clayton Cnty., Ga.</a:t>
            </a:r>
            <a:r>
              <a:rPr lang="en-US" sz="2800" dirty="0">
                <a:latin typeface="Times New Roman" panose="02020603050405020304" pitchFamily="18" charset="0"/>
                <a:cs typeface="Times New Roman" panose="02020603050405020304" pitchFamily="18" charset="0"/>
              </a:rPr>
              <a:t>, 894 F.3d 1335 (11th Cir. 2018), </a:t>
            </a:r>
            <a:r>
              <a:rPr lang="en-US" sz="2800" i="1" dirty="0">
                <a:latin typeface="Times New Roman" panose="02020603050405020304" pitchFamily="18" charset="0"/>
                <a:cs typeface="Times New Roman" panose="02020603050405020304" pitchFamily="18" charset="0"/>
              </a:rPr>
              <a:t>cert. granted</a:t>
            </a:r>
            <a:r>
              <a:rPr lang="en-US" sz="2800" dirty="0">
                <a:latin typeface="Times New Roman" panose="02020603050405020304" pitchFamily="18" charset="0"/>
                <a:cs typeface="Times New Roman" panose="02020603050405020304" pitchFamily="18" charset="0"/>
              </a:rPr>
              <a:t>, 139 S. Ct. 1599 (2019) and </a:t>
            </a:r>
            <a:r>
              <a:rPr lang="en-US" sz="2800" i="1" dirty="0">
                <a:latin typeface="Times New Roman" panose="02020603050405020304" pitchFamily="18" charset="0"/>
                <a:cs typeface="Times New Roman" panose="02020603050405020304" pitchFamily="18" charset="0"/>
              </a:rPr>
              <a:t>Altitude Express v. </a:t>
            </a:r>
            <a:r>
              <a:rPr lang="en-US" sz="2800" i="1" dirty="0" err="1">
                <a:latin typeface="Times New Roman" panose="02020603050405020304" pitchFamily="18" charset="0"/>
                <a:cs typeface="Times New Roman" panose="02020603050405020304" pitchFamily="18" charset="0"/>
              </a:rPr>
              <a:t>Zarda</a:t>
            </a:r>
            <a:r>
              <a:rPr lang="en-US" sz="2800" dirty="0">
                <a:latin typeface="Times New Roman" panose="02020603050405020304" pitchFamily="18" charset="0"/>
                <a:cs typeface="Times New Roman" panose="02020603050405020304" pitchFamily="18" charset="0"/>
              </a:rPr>
              <a:t>, 83 F.3d 100 (2d Cir. 2018), </a:t>
            </a:r>
            <a:r>
              <a:rPr lang="en-US" sz="2800" i="1" dirty="0">
                <a:latin typeface="Times New Roman" panose="02020603050405020304" pitchFamily="18" charset="0"/>
                <a:cs typeface="Times New Roman" panose="02020603050405020304" pitchFamily="18" charset="0"/>
              </a:rPr>
              <a:t>cert. granted</a:t>
            </a:r>
            <a:r>
              <a:rPr lang="en-US" sz="2800" dirty="0">
                <a:latin typeface="Times New Roman" panose="02020603050405020304" pitchFamily="18" charset="0"/>
                <a:cs typeface="Times New Roman" panose="02020603050405020304" pitchFamily="18" charset="0"/>
              </a:rPr>
              <a:t>, 139 S. Ct. 1599 (2019).</a:t>
            </a:r>
          </a:p>
        </p:txBody>
      </p:sp>
    </p:spTree>
    <p:extLst>
      <p:ext uri="{BB962C8B-B14F-4D97-AF65-F5344CB8AC3E}">
        <p14:creationId xmlns:p14="http://schemas.microsoft.com/office/powerpoint/2010/main" val="13346492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Supreme Court will also address the rights of those who are transgender in </a:t>
            </a:r>
            <a:r>
              <a:rPr lang="en-US" sz="2800" i="1" dirty="0">
                <a:latin typeface="Times New Roman" panose="02020603050405020304" pitchFamily="18" charset="0"/>
                <a:cs typeface="Times New Roman" panose="02020603050405020304" pitchFamily="18" charset="0"/>
              </a:rPr>
              <a:t>R.G &amp; G.R. Harris Funeral Homes v. Equal Employment Opportunity Comm’n</a:t>
            </a:r>
            <a:r>
              <a:rPr lang="en-US" sz="2800" dirty="0">
                <a:latin typeface="Times New Roman" panose="02020603050405020304" pitchFamily="18" charset="0"/>
                <a:cs typeface="Times New Roman" panose="02020603050405020304" pitchFamily="18" charset="0"/>
              </a:rPr>
              <a:t>, 884 F.3d 560 (6th Cir. 2018), </a:t>
            </a:r>
            <a:r>
              <a:rPr lang="en-US" sz="2800" i="1" dirty="0">
                <a:latin typeface="Times New Roman" panose="02020603050405020304" pitchFamily="18" charset="0"/>
                <a:cs typeface="Times New Roman" panose="02020603050405020304" pitchFamily="18" charset="0"/>
              </a:rPr>
              <a:t>cert. granted</a:t>
            </a:r>
            <a:r>
              <a:rPr lang="en-US" sz="2800" dirty="0">
                <a:latin typeface="Times New Roman" panose="02020603050405020304" pitchFamily="18" charset="0"/>
                <a:cs typeface="Times New Roman" panose="02020603050405020304" pitchFamily="18" charset="0"/>
              </a:rPr>
              <a:t>, 139 S. Ct. 1599 (2019).</a:t>
            </a:r>
          </a:p>
        </p:txBody>
      </p:sp>
    </p:spTree>
    <p:extLst>
      <p:ext uri="{BB962C8B-B14F-4D97-AF65-F5344CB8AC3E}">
        <p14:creationId xmlns:p14="http://schemas.microsoft.com/office/powerpoint/2010/main" val="89772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Title IX</a:t>
            </a:r>
            <a:endParaRPr lang="en-US" sz="4000" dirty="0"/>
          </a:p>
        </p:txBody>
      </p:sp>
      <p:sp>
        <p:nvSpPr>
          <p:cNvPr id="3" name="Content Placeholder 2"/>
          <p:cNvSpPr>
            <a:spLocks noGrp="1"/>
          </p:cNvSpPr>
          <p:nvPr>
            <p:ph idx="1"/>
          </p:nvPr>
        </p:nvSpPr>
        <p:spPr>
          <a:xfrm>
            <a:off x="457200" y="1417638"/>
            <a:ext cx="8229600" cy="4708525"/>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Pursuant to Title IX, “[n]o person in the United States shall, on the basis of sex, be excluded from participation in, be denied the benefits of, or be subjected to discrimination under any education program or activity receiving Federal financial assistance ....”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20 U.S.C.§1681(a)</a:t>
            </a:r>
          </a:p>
        </p:txBody>
      </p:sp>
    </p:spTree>
    <p:extLst>
      <p:ext uri="{BB962C8B-B14F-4D97-AF65-F5344CB8AC3E}">
        <p14:creationId xmlns:p14="http://schemas.microsoft.com/office/powerpoint/2010/main" val="11332080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143000"/>
            <a:ext cx="7848600" cy="4572000"/>
          </a:xfrm>
          <a:prstGeom prst="rect">
            <a:avLst/>
          </a:prstGeom>
        </p:spPr>
      </p:pic>
    </p:spTree>
    <p:extLst>
      <p:ext uri="{BB962C8B-B14F-4D97-AF65-F5344CB8AC3E}">
        <p14:creationId xmlns:p14="http://schemas.microsoft.com/office/powerpoint/2010/main" val="33822770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First, institutions must ensure that they have clearly written, up-to-date, policies in place prohibiting sexual harassment while taking proactive steps to prevent it from occurring. Institutions must have teams in place to ensure that the policies are followed.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223728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a:xfrm>
            <a:off x="457200" y="1433349"/>
            <a:ext cx="8229600" cy="45259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Second, when reviewing policies, leaders should include representatives of various stakeholders in their learning communities such as a member of the board of trustees, the board’s attorney, faculty and staff members, and students.</a:t>
            </a:r>
          </a:p>
          <a:p>
            <a:pPr marL="0" indent="0">
              <a:lnSpc>
                <a:spcPct val="150000"/>
              </a:lnSpc>
              <a:spcBef>
                <a:spcPts val="0"/>
              </a:spcBef>
              <a:buNone/>
            </a:pPr>
            <a:endParaRPr lang="en-US" sz="2800" dirty="0"/>
          </a:p>
          <a:p>
            <a:pPr marL="0" indent="0">
              <a:buNone/>
            </a:pPr>
            <a:endParaRPr lang="en-US" dirty="0"/>
          </a:p>
        </p:txBody>
      </p:sp>
    </p:spTree>
    <p:extLst>
      <p:ext uri="{BB962C8B-B14F-4D97-AF65-F5344CB8AC3E}">
        <p14:creationId xmlns:p14="http://schemas.microsoft.com/office/powerpoint/2010/main" val="2699723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Third, leaders should ensure that their sexual harassment policies are aligned with other policies such as codes of conduct in faculty, staff, and student handbooks.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147677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dirty="0">
                <a:latin typeface="Times New Roman" panose="02020603050405020304" pitchFamily="18" charset="0"/>
                <a:cs typeface="Times New Roman" panose="02020603050405020304" pitchFamily="18" charset="0"/>
              </a:rPr>
              <a:t>Fourth, policies should prohibit all forms of sexual harassment so that all know what is expected. </a:t>
            </a:r>
            <a:endParaRPr lang="en-US" dirty="0"/>
          </a:p>
        </p:txBody>
      </p:sp>
    </p:spTree>
    <p:extLst>
      <p:ext uri="{BB962C8B-B14F-4D97-AF65-F5344CB8AC3E}">
        <p14:creationId xmlns:p14="http://schemas.microsoft.com/office/powerpoint/2010/main" val="23476135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a:xfrm>
            <a:off x="483124" y="1219200"/>
            <a:ext cx="8229600" cy="49831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Policies should: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a) clearly and unambiguously prohibit inappropriate sexual conduct, whether verbal, physical, or electronic such as inappropriate photographs, t-shirts with offensive messages, sexually offensive notes or letters, whether hard copy or electronically, and sexual graffiti on school property, between and among faculty, staff, and students; </a:t>
            </a:r>
          </a:p>
          <a:p>
            <a:pPr marL="0" indent="0">
              <a:buNone/>
            </a:pPr>
            <a:endParaRPr lang="en-US" dirty="0"/>
          </a:p>
        </p:txBody>
      </p:sp>
    </p:spTree>
    <p:extLst>
      <p:ext uri="{BB962C8B-B14F-4D97-AF65-F5344CB8AC3E}">
        <p14:creationId xmlns:p14="http://schemas.microsoft.com/office/powerpoint/2010/main" val="20398206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b) declare that protection extends to harassment whether based on the actions of teachers, peers, same-sex, opposite-sex, or actual or perceived sexual orientations; </a:t>
            </a: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258131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600"/>
              </a:spcBef>
              <a:buNone/>
            </a:pPr>
            <a:r>
              <a:rPr lang="en-US" sz="2800" dirty="0">
                <a:latin typeface="Times New Roman" panose="02020603050405020304" pitchFamily="18" charset="0"/>
                <a:cs typeface="Times New Roman" panose="02020603050405020304" pitchFamily="18" charset="0"/>
              </a:rPr>
              <a:t>c) spell out sanctions for offenders up to and including termination of employment or expulsion, consistent with procedures from disciplinary policies, with provision for progressive sanctions depending on the nature of the harassment.</a:t>
            </a:r>
          </a:p>
          <a:p>
            <a:pPr marL="0" indent="0">
              <a:lnSpc>
                <a:spcPct val="150000"/>
              </a:lnSpc>
              <a:spcBef>
                <a:spcPts val="600"/>
              </a:spcBef>
              <a:buNone/>
            </a:pPr>
            <a:endParaRPr lang="en-US" sz="2800" dirty="0"/>
          </a:p>
          <a:p>
            <a:pPr marL="0" indent="0">
              <a:buNone/>
            </a:pPr>
            <a:endParaRPr lang="en-US" dirty="0"/>
          </a:p>
        </p:txBody>
      </p:sp>
    </p:spTree>
    <p:extLst>
      <p:ext uri="{BB962C8B-B14F-4D97-AF65-F5344CB8AC3E}">
        <p14:creationId xmlns:p14="http://schemas.microsoft.com/office/powerpoint/2010/main" val="18214922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a:xfrm>
            <a:off x="457200" y="1143000"/>
            <a:ext cx="8229600" cy="49831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Fifth, policies should include procedures by which students, faculty, and staff can make and resolve sexual harassment complaints. Procedures should: </a:t>
            </a:r>
          </a:p>
          <a:p>
            <a:pPr marL="514350" indent="-514350">
              <a:lnSpc>
                <a:spcPct val="150000"/>
              </a:lnSpc>
              <a:spcBef>
                <a:spcPts val="0"/>
              </a:spcBef>
              <a:buAutoNum type="alphaLcParenR"/>
            </a:pPr>
            <a:r>
              <a:rPr lang="en-US" sz="2800" dirty="0">
                <a:latin typeface="Times New Roman" panose="02020603050405020304" pitchFamily="18" charset="0"/>
                <a:cs typeface="Times New Roman" panose="02020603050405020304" pitchFamily="18" charset="0"/>
              </a:rPr>
              <a:t>include clear, and specific, language on how, and with whom, individuals can file complaints;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045217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b) identify multiple persons with whom complaints can be lodged to ensure that the accused is not the party with whom a complaint must be filed; and </a:t>
            </a:r>
          </a:p>
          <a:p>
            <a:pPr marL="0" indent="0">
              <a:lnSpc>
                <a:spcPct val="15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c) ensure that all parties receive procedural due process with the presumption of innocence for the accused.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3606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latin typeface="Times New Roman" panose="02020603050405020304" pitchFamily="18" charset="0"/>
                <a:cs typeface="Times New Roman" panose="02020603050405020304" pitchFamily="18" charset="0"/>
              </a:rPr>
              <a:t>Cannon v. University of Chicago</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first case extending the reach of Title IX was </a:t>
            </a:r>
            <a:r>
              <a:rPr lang="en-US" sz="2800" i="1" dirty="0">
                <a:latin typeface="Times New Roman" panose="02020603050405020304" pitchFamily="18" charset="0"/>
                <a:cs typeface="Times New Roman" panose="02020603050405020304" pitchFamily="18" charset="0"/>
              </a:rPr>
              <a:t>Cannon v. University of Chicago</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Cannon</a:t>
            </a:r>
            <a:r>
              <a:rPr lang="en-US" sz="2800" dirty="0">
                <a:latin typeface="Times New Roman" panose="02020603050405020304" pitchFamily="18" charset="0"/>
                <a:cs typeface="Times New Roman" panose="02020603050405020304" pitchFamily="18" charset="0"/>
              </a:rPr>
              <a:t>, 1979). In </a:t>
            </a:r>
            <a:r>
              <a:rPr lang="en-US" sz="2800" i="1" dirty="0">
                <a:latin typeface="Times New Roman" panose="02020603050405020304" pitchFamily="18" charset="0"/>
                <a:cs typeface="Times New Roman" panose="02020603050405020304" pitchFamily="18" charset="0"/>
              </a:rPr>
              <a:t>Cannon</a:t>
            </a:r>
            <a:r>
              <a:rPr lang="en-US" sz="2800" dirty="0">
                <a:latin typeface="Times New Roman" panose="02020603050405020304" pitchFamily="18" charset="0"/>
                <a:cs typeface="Times New Roman" panose="02020603050405020304" pitchFamily="18" charset="0"/>
              </a:rPr>
              <a:t>, a female applicant sued two private medical schools under Title IX claiming that as recipients of federal financial assistance they unlawfully discriminated against her due to her gender when she was denied admission.</a:t>
            </a:r>
            <a:endParaRPr lang="en-US" sz="2800" dirty="0"/>
          </a:p>
        </p:txBody>
      </p:sp>
    </p:spTree>
    <p:extLst>
      <p:ext uri="{BB962C8B-B14F-4D97-AF65-F5344CB8AC3E}">
        <p14:creationId xmlns:p14="http://schemas.microsoft.com/office/powerpoint/2010/main" val="13063003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Sixth, policies should be included in faculty, staff, and student handbooks as well as on institutional websites. In K-12 schools, materials should be sent home to parents so all members of school communities can be aware of their responsibilities.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101816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b="1"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Seventh, policies should make professional development opportunities available for faculty and staff to make them more aware of how to address incidents of sexual harassment.</a:t>
            </a:r>
          </a:p>
          <a:p>
            <a:pPr marL="0" indent="0">
              <a:lnSpc>
                <a:spcPct val="150000"/>
              </a:lnSpc>
              <a:spcBef>
                <a:spcPts val="0"/>
              </a:spcBef>
              <a:buNone/>
            </a:pPr>
            <a:r>
              <a:rPr lang="en-US" sz="2800" i="1" dirty="0">
                <a:latin typeface="Times New Roman" panose="02020603050405020304" pitchFamily="18" charset="0"/>
                <a:cs typeface="Times New Roman" panose="02020603050405020304" pitchFamily="18" charset="0"/>
              </a:rPr>
              <a:t>e.g.</a:t>
            </a:r>
            <a:r>
              <a:rPr lang="en-US" sz="2800" dirty="0">
                <a:latin typeface="Times New Roman" panose="02020603050405020304" pitchFamily="18" charset="0"/>
                <a:cs typeface="Times New Roman" panose="02020603050405020304" pitchFamily="18" charset="0"/>
              </a:rPr>
              <a:t>, U Dayton has an annual on-line course.</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575327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Eighth, policies should mandate anti-sexual harassment instruction for all students, esp. on teams, to make them aware of the need to avoid such unacceptable behavior.</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991974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III. Recommendations for Practice</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Ninth, as with other policies, anti-harassment should be reviewed regularly to ensure that they are up-to-date with latest developments in federal and state law.</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799697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IV. Conclusion</a:t>
            </a:r>
          </a:p>
        </p:txBody>
      </p:sp>
      <p:sp>
        <p:nvSpPr>
          <p:cNvPr id="3" name="Content Placeholder 2"/>
          <p:cNvSpPr>
            <a:spLocks noGrp="1"/>
          </p:cNvSpPr>
          <p:nvPr>
            <p:ph idx="1"/>
          </p:nvPr>
        </p:nvSpPr>
        <p:spPr/>
        <p:txBody>
          <a:bodyPr/>
          <a:lstStyle/>
          <a:p>
            <a:pPr marL="0" indent="0">
              <a:buNone/>
            </a:pPr>
            <a:endParaRPr lang="en-US" dirty="0"/>
          </a:p>
          <a:p>
            <a:pPr marL="0" indent="0" algn="ctr">
              <a:spcBef>
                <a:spcPts val="0"/>
              </a:spcBef>
              <a:buNone/>
            </a:pPr>
            <a:r>
              <a:rPr lang="en-US" sz="3600" dirty="0">
                <a:latin typeface="Times New Roman" panose="02020603050405020304" pitchFamily="18" charset="0"/>
                <a:cs typeface="Times New Roman" panose="02020603050405020304" pitchFamily="18" charset="0"/>
              </a:rPr>
              <a:t>Thanks for Listening and Participating</a:t>
            </a:r>
          </a:p>
          <a:p>
            <a:pPr marL="0" indent="0" algn="ctr">
              <a:spcBef>
                <a:spcPts val="0"/>
              </a:spcBef>
              <a:buNone/>
            </a:pPr>
            <a:endParaRPr lang="en-US" sz="3600" dirty="0">
              <a:latin typeface="Times New Roman" panose="02020603050405020304" pitchFamily="18" charset="0"/>
              <a:cs typeface="Times New Roman" panose="02020603050405020304" pitchFamily="18" charset="0"/>
            </a:endParaRPr>
          </a:p>
          <a:p>
            <a:pPr marL="0" indent="0" algn="ctr">
              <a:spcBef>
                <a:spcPts val="0"/>
              </a:spcBef>
              <a:buNone/>
            </a:pPr>
            <a:r>
              <a:rPr lang="en-US" sz="3600" dirty="0" err="1">
                <a:latin typeface="Times New Roman" panose="02020603050405020304" pitchFamily="18" charset="0"/>
                <a:cs typeface="Times New Roman" panose="02020603050405020304" pitchFamily="18" charset="0"/>
              </a:rPr>
              <a:t>Muito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Obrigado</a:t>
            </a:r>
            <a:endParaRPr lang="en-US" sz="3600" dirty="0">
              <a:latin typeface="Times New Roman" panose="02020603050405020304" pitchFamily="18" charset="0"/>
              <a:cs typeface="Times New Roman" panose="02020603050405020304" pitchFamily="18" charset="0"/>
            </a:endParaRPr>
          </a:p>
          <a:p>
            <a:pPr marL="0" indent="0" algn="ctr">
              <a:spcBef>
                <a:spcPts val="0"/>
              </a:spcBef>
              <a:buNone/>
            </a:pPr>
            <a:endParaRPr lang="en-US" sz="3600" dirty="0">
              <a:latin typeface="Times New Roman" panose="02020603050405020304" pitchFamily="18" charset="0"/>
              <a:cs typeface="Times New Roman" panose="02020603050405020304" pitchFamily="18" charset="0"/>
            </a:endParaRPr>
          </a:p>
          <a:p>
            <a:pPr marL="0" indent="0" algn="ctr">
              <a:spcBef>
                <a:spcPts val="0"/>
              </a:spcBef>
              <a:buNone/>
            </a:pPr>
            <a:r>
              <a:rPr lang="en-US" sz="3600" dirty="0">
                <a:latin typeface="Times New Roman" panose="02020603050405020304" pitchFamily="18" charset="0"/>
                <a:cs typeface="Times New Roman" panose="02020603050405020304" pitchFamily="18" charset="0"/>
              </a:rPr>
              <a:t>Knowledge is Power</a:t>
            </a:r>
          </a:p>
          <a:p>
            <a:pPr marL="0" indent="0" algn="ctr">
              <a:spcBef>
                <a:spcPts val="0"/>
              </a:spcBef>
              <a:buNone/>
            </a:pPr>
            <a:r>
              <a:rPr lang="en-US" sz="3600" dirty="0">
                <a:latin typeface="Times New Roman" panose="02020603050405020304" pitchFamily="18" charset="0"/>
                <a:cs typeface="Times New Roman" panose="02020603050405020304" pitchFamily="18" charset="0"/>
              </a:rPr>
              <a:t>Francis Bacon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1733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latin typeface="Times New Roman" panose="02020603050405020304" pitchFamily="18" charset="0"/>
                <a:cs typeface="Times New Roman" panose="02020603050405020304" pitchFamily="18" charset="0"/>
              </a:rPr>
              <a:t>Cannon v. University of Chicago</a:t>
            </a:r>
            <a:endParaRPr lang="en-US" sz="4000" dirty="0"/>
          </a:p>
        </p:txBody>
      </p:sp>
      <p:sp>
        <p:nvSpPr>
          <p:cNvPr id="3" name="Content Placeholder 2"/>
          <p:cNvSpPr>
            <a:spLocks noGrp="1"/>
          </p:cNvSpPr>
          <p:nvPr>
            <p:ph idx="1"/>
          </p:nvPr>
        </p:nvSpPr>
        <p:spPr/>
        <p:txBody>
          <a:bodyPr/>
          <a:lstStyle/>
          <a:p>
            <a:pPr marL="0" indent="0">
              <a:lnSpc>
                <a:spcPct val="150000"/>
              </a:lnSpc>
              <a:buNone/>
            </a:pPr>
            <a:r>
              <a:rPr lang="en-US" sz="2800" dirty="0">
                <a:latin typeface="Times New Roman" panose="02020603050405020304" pitchFamily="18" charset="0"/>
                <a:cs typeface="Times New Roman" panose="02020603050405020304" pitchFamily="18" charset="0"/>
              </a:rPr>
              <a:t>The Court reasoned that insofar as Cannon was a member of the class Title IX was designed to protect and its legislative history evidenced an intent to permit a private cause of action, such a remedy was consistent with the statute’s approach because discrimination due to sex was a concern for the federal government.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15635006"/>
      </p:ext>
    </p:extLst>
  </p:cSld>
  <p:clrMapOvr>
    <a:masterClrMapping/>
  </p:clrMapOvr>
</p:sld>
</file>

<file path=ppt/theme/theme1.xml><?xml version="1.0" encoding="utf-8"?>
<a:theme xmlns:a="http://schemas.openxmlformats.org/drawingml/2006/main" name="BO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BOT presentation</Template>
  <TotalTime>4546</TotalTime>
  <Words>4576</Words>
  <Application>Microsoft Office PowerPoint</Application>
  <PresentationFormat>On-screen Show (4:3)</PresentationFormat>
  <Paragraphs>231</Paragraphs>
  <Slides>84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84</vt:i4>
      </vt:variant>
    </vt:vector>
  </HeadingPairs>
  <TitlesOfParts>
    <vt:vector size="88" baseType="lpstr">
      <vt:lpstr>Arial</vt:lpstr>
      <vt:lpstr>Calibri</vt:lpstr>
      <vt:lpstr>Times New Roman</vt:lpstr>
      <vt:lpstr>BOT presentation</vt:lpstr>
      <vt:lpstr>Eliminating Sexual  Harassment in Classrooms and Educational Workplaces:  A View from the United States  University of São Paulo  Faculty of Law  São Paulo, Brazil  March 12, 2020  </vt:lpstr>
      <vt:lpstr>PowerPoint Presentation</vt:lpstr>
      <vt:lpstr>Outline</vt:lpstr>
      <vt:lpstr>Outline</vt:lpstr>
      <vt:lpstr>PowerPoint Presentation</vt:lpstr>
      <vt:lpstr>II. Title IX </vt:lpstr>
      <vt:lpstr>Title IX</vt:lpstr>
      <vt:lpstr>Cannon v. University of Chicago</vt:lpstr>
      <vt:lpstr>Cannon v. University of Chicago</vt:lpstr>
      <vt:lpstr>Cannon v. University of Chicago</vt:lpstr>
      <vt:lpstr>Times Have Changed</vt:lpstr>
      <vt:lpstr>II.  A) Students: K-12 a) Overview</vt:lpstr>
      <vt:lpstr>II.  A) Students: K-12 b) Teacher on Student</vt:lpstr>
      <vt:lpstr>b) Teacher on Student</vt:lpstr>
      <vt:lpstr>b) Teacher on Student</vt:lpstr>
      <vt:lpstr>b) Teacher on Student</vt:lpstr>
      <vt:lpstr>b) Teacher on Student</vt:lpstr>
      <vt:lpstr>b) Teacher on Student</vt:lpstr>
      <vt:lpstr>b) Teacher on Student</vt:lpstr>
      <vt:lpstr>b) Teacher on Student</vt:lpstr>
      <vt:lpstr>b) Teacher on Student</vt:lpstr>
      <vt:lpstr>PowerPoint Presentation</vt:lpstr>
      <vt:lpstr> c) Peer-to-Peer</vt:lpstr>
      <vt:lpstr>c) Peer-to-Peer</vt:lpstr>
      <vt:lpstr>c) Peer-to-Peer</vt:lpstr>
      <vt:lpstr>c) Peer-to-Peer</vt:lpstr>
      <vt:lpstr>c) Peer-to-Peer</vt:lpstr>
      <vt:lpstr> d) Sexual Orientation</vt:lpstr>
      <vt:lpstr>d) Sexual Orientation</vt:lpstr>
      <vt:lpstr>d) Sexual Orientation</vt:lpstr>
      <vt:lpstr>d) Sexual Orientation</vt:lpstr>
      <vt:lpstr>d) Sexual Orientation</vt:lpstr>
      <vt:lpstr> e) Transgender</vt:lpstr>
      <vt:lpstr>e) Transgender</vt:lpstr>
      <vt:lpstr>e) Transgender</vt:lpstr>
      <vt:lpstr>e) Transgender</vt:lpstr>
      <vt:lpstr>e) Transgender</vt:lpstr>
      <vt:lpstr>e) Transgender</vt:lpstr>
      <vt:lpstr>e) Transgender</vt:lpstr>
      <vt:lpstr>e) Transgender</vt:lpstr>
      <vt:lpstr>e) Transgender</vt:lpstr>
      <vt:lpstr>e)  Other Developments</vt:lpstr>
      <vt:lpstr>e)  Other Developments</vt:lpstr>
      <vt:lpstr>II. B)  Employees a) Title VII and Sexual Harassment </vt:lpstr>
      <vt:lpstr>a) Title VII</vt:lpstr>
      <vt:lpstr>a) Title VII</vt:lpstr>
      <vt:lpstr>a) Title VII</vt:lpstr>
      <vt:lpstr>a) Title VII</vt:lpstr>
      <vt:lpstr>a) Title VII</vt:lpstr>
      <vt:lpstr>a) Title VII</vt:lpstr>
      <vt:lpstr>a) Title VII</vt:lpstr>
      <vt:lpstr>a) Title VII</vt:lpstr>
      <vt:lpstr>a) Title VII</vt:lpstr>
      <vt:lpstr>a) Title VII</vt:lpstr>
      <vt:lpstr>a) Title VII</vt:lpstr>
      <vt:lpstr>a) Title VII</vt:lpstr>
      <vt:lpstr>a) Title VII</vt:lpstr>
      <vt:lpstr>a) Title VII</vt:lpstr>
      <vt:lpstr>a) Title VII</vt:lpstr>
      <vt:lpstr>a) Title VII</vt:lpstr>
      <vt:lpstr>a) Title VII</vt:lpstr>
      <vt:lpstr>b) Sexual Orientation/ Transgender</vt:lpstr>
      <vt:lpstr>b) Sexual Orientation/ Transgender</vt:lpstr>
      <vt:lpstr>b) Sexual Orientation/ Transgender</vt:lpstr>
      <vt:lpstr>b) Sexual Orientation/ Transgender</vt:lpstr>
      <vt:lpstr>b) Sexual Orientation/ Transgender</vt:lpstr>
      <vt:lpstr>b) Sexual Orientation/ Transgender</vt:lpstr>
      <vt:lpstr>b) Sexual Orientation/ Transgender</vt:lpstr>
      <vt:lpstr>III. Recommendations for Practice</vt:lpstr>
      <vt:lpstr>PowerPoint Presentation</vt:lpstr>
      <vt:lpstr>III. Recommendations for Practice</vt:lpstr>
      <vt:lpstr>III. Recommendations for Practice</vt:lpstr>
      <vt:lpstr>III. Recommendations for Practice</vt:lpstr>
      <vt:lpstr>III. Recommendations for Practice</vt:lpstr>
      <vt:lpstr>III. Recommendations for Practice</vt:lpstr>
      <vt:lpstr>III. Recommendations for Practice</vt:lpstr>
      <vt:lpstr>III. Recommendations for Practice</vt:lpstr>
      <vt:lpstr>III. Recommendations for Practice</vt:lpstr>
      <vt:lpstr>III. Recommendations for Practice</vt:lpstr>
      <vt:lpstr>III. Recommendations for Practice</vt:lpstr>
      <vt:lpstr>III. Recommendations for Practice</vt:lpstr>
      <vt:lpstr>III. Recommendations for Practice</vt:lpstr>
      <vt:lpstr>III. Recommendations for Practice</vt:lpstr>
      <vt:lpstr>IV. Conclusion</vt:lpstr>
    </vt:vector>
  </TitlesOfParts>
  <Company>University of Dayton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wilsonmc</dc:creator>
  <cp:lastModifiedBy>Charlie Russo</cp:lastModifiedBy>
  <cp:revision>445</cp:revision>
  <cp:lastPrinted>2020-02-27T20:30:07Z</cp:lastPrinted>
  <dcterms:created xsi:type="dcterms:W3CDTF">2010-04-27T14:44:17Z</dcterms:created>
  <dcterms:modified xsi:type="dcterms:W3CDTF">2020-03-08T01:43:34Z</dcterms:modified>
</cp:coreProperties>
</file>