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5" r:id="rId3"/>
    <p:sldId id="304" r:id="rId4"/>
    <p:sldId id="262" r:id="rId5"/>
    <p:sldId id="257" r:id="rId6"/>
    <p:sldId id="258" r:id="rId7"/>
    <p:sldId id="259" r:id="rId8"/>
    <p:sldId id="260" r:id="rId9"/>
    <p:sldId id="261" r:id="rId10"/>
    <p:sldId id="268" r:id="rId11"/>
    <p:sldId id="265" r:id="rId12"/>
    <p:sldId id="269" r:id="rId13"/>
    <p:sldId id="263" r:id="rId14"/>
    <p:sldId id="295" r:id="rId15"/>
    <p:sldId id="271" r:id="rId16"/>
    <p:sldId id="270" r:id="rId17"/>
    <p:sldId id="273" r:id="rId18"/>
    <p:sldId id="29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76" r:id="rId27"/>
    <p:sldId id="282" r:id="rId28"/>
    <p:sldId id="284" r:id="rId29"/>
    <p:sldId id="285" r:id="rId30"/>
    <p:sldId id="283" r:id="rId31"/>
    <p:sldId id="286" r:id="rId32"/>
    <p:sldId id="266" r:id="rId33"/>
    <p:sldId id="264" r:id="rId34"/>
    <p:sldId id="287" r:id="rId35"/>
    <p:sldId id="288" r:id="rId36"/>
    <p:sldId id="290" r:id="rId37"/>
    <p:sldId id="291" r:id="rId38"/>
    <p:sldId id="292" r:id="rId39"/>
    <p:sldId id="267" r:id="rId40"/>
    <p:sldId id="272" r:id="rId41"/>
    <p:sldId id="289" r:id="rId42"/>
    <p:sldId id="294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FF"/>
    <a:srgbClr val="FA36C7"/>
    <a:srgbClr val="A60A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0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593F-8E8A-4F13-9B1A-AE3DDC8A7F19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8F0A-143A-4F93-BBD2-3DE8BB11D2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7368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593F-8E8A-4F13-9B1A-AE3DDC8A7F19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8F0A-143A-4F93-BBD2-3DE8BB11D2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5928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593F-8E8A-4F13-9B1A-AE3DDC8A7F19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8F0A-143A-4F93-BBD2-3DE8BB11D2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0917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593F-8E8A-4F13-9B1A-AE3DDC8A7F19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8F0A-143A-4F93-BBD2-3DE8BB11D2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9659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593F-8E8A-4F13-9B1A-AE3DDC8A7F19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8F0A-143A-4F93-BBD2-3DE8BB11D2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4879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593F-8E8A-4F13-9B1A-AE3DDC8A7F19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8F0A-143A-4F93-BBD2-3DE8BB11D2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894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593F-8E8A-4F13-9B1A-AE3DDC8A7F19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8F0A-143A-4F93-BBD2-3DE8BB11D2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6476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593F-8E8A-4F13-9B1A-AE3DDC8A7F19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8F0A-143A-4F93-BBD2-3DE8BB11D2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421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593F-8E8A-4F13-9B1A-AE3DDC8A7F19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8F0A-143A-4F93-BBD2-3DE8BB11D2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0410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593F-8E8A-4F13-9B1A-AE3DDC8A7F19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8F0A-143A-4F93-BBD2-3DE8BB11D2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8548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593F-8E8A-4F13-9B1A-AE3DDC8A7F19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8F0A-143A-4F93-BBD2-3DE8BB11D2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3702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D593F-8E8A-4F13-9B1A-AE3DDC8A7F19}" type="datetimeFigureOut">
              <a:rPr lang="pt-BR" smtClean="0"/>
              <a:t>18/03/2019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58F0A-143A-4F93-BBD2-3DE8BB11D2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096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thelma.okay@usp.br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32754"/>
            <a:ext cx="9144000" cy="1236373"/>
          </a:xfrm>
        </p:spPr>
        <p:txBody>
          <a:bodyPr>
            <a:normAutofit/>
          </a:bodyPr>
          <a:lstStyle/>
          <a:p>
            <a:r>
              <a:rPr lang="pt-BR" sz="5400" b="1" dirty="0" smtClean="0"/>
              <a:t>Clonagem e expressão gênica </a:t>
            </a:r>
            <a:endParaRPr lang="pt-BR" sz="54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pt-BR" sz="2600" dirty="0" smtClean="0">
                <a:solidFill>
                  <a:schemeClr val="tx1"/>
                </a:solidFill>
              </a:rPr>
              <a:t>Disciplina de Graduação da Faculdade de Saúde Pública - IMT2003</a:t>
            </a:r>
          </a:p>
          <a:p>
            <a:pPr algn="just"/>
            <a:endParaRPr lang="pt-BR" sz="2600" dirty="0" smtClean="0">
              <a:solidFill>
                <a:schemeClr val="tx1"/>
              </a:solidFill>
            </a:endParaRPr>
          </a:p>
          <a:p>
            <a:pPr algn="just"/>
            <a:r>
              <a:rPr lang="pt-BR" sz="2600" dirty="0" smtClean="0">
                <a:solidFill>
                  <a:schemeClr val="tx1"/>
                </a:solidFill>
              </a:rPr>
              <a:t>Thelma S. </a:t>
            </a:r>
            <a:r>
              <a:rPr lang="pt-BR" sz="2600" dirty="0" err="1" smtClean="0">
                <a:solidFill>
                  <a:schemeClr val="tx1"/>
                </a:solidFill>
              </a:rPr>
              <a:t>Okay</a:t>
            </a:r>
            <a:r>
              <a:rPr lang="pt-BR" sz="2600" dirty="0" smtClean="0">
                <a:solidFill>
                  <a:schemeClr val="tx1"/>
                </a:solidFill>
              </a:rPr>
              <a:t> – Profa. Associada do Departamento de Pediatria da Faculdade de Medicina da USP e do Instituto de Medicina Tropical de São Paulo (IMT-USP)           </a:t>
            </a:r>
            <a:r>
              <a:rPr lang="pt-BR" sz="2600" dirty="0" smtClean="0">
                <a:solidFill>
                  <a:schemeClr val="tx1"/>
                </a:solidFill>
                <a:hlinkClick r:id="rId2"/>
              </a:rPr>
              <a:t>thelma.okay@usp.br</a:t>
            </a:r>
            <a:r>
              <a:rPr lang="pt-BR" sz="2600" dirty="0" smtClean="0">
                <a:solidFill>
                  <a:schemeClr val="tx1"/>
                </a:solidFill>
              </a:rPr>
              <a:t>                 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428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2566"/>
          </a:xfrm>
        </p:spPr>
        <p:txBody>
          <a:bodyPr/>
          <a:lstStyle/>
          <a:p>
            <a:pPr algn="ctr"/>
            <a:r>
              <a:rPr lang="pt-BR" b="1" dirty="0" smtClean="0"/>
              <a:t>1- Plasmídeos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6601691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t-BR" dirty="0" smtClean="0"/>
              <a:t>Plasmídeos possuem </a:t>
            </a:r>
            <a:r>
              <a:rPr lang="pt-BR" dirty="0"/>
              <a:t>3 sítios essenciais:</a:t>
            </a:r>
          </a:p>
          <a:p>
            <a:pPr marL="0" indent="0">
              <a:buNone/>
            </a:pPr>
            <a:r>
              <a:rPr lang="pt-BR" dirty="0"/>
              <a:t>- </a:t>
            </a:r>
            <a:r>
              <a:rPr lang="pt-BR" sz="2400" dirty="0"/>
              <a:t>Uma origem de replicação (designada </a:t>
            </a:r>
            <a:r>
              <a:rPr lang="pt-BR" sz="2400" dirty="0" err="1"/>
              <a:t>ori</a:t>
            </a:r>
            <a:r>
              <a:rPr lang="pt-BR" sz="2400" dirty="0"/>
              <a:t> nas </a:t>
            </a:r>
            <a:r>
              <a:rPr lang="pt-BR" sz="2400" dirty="0" smtClean="0"/>
              <a:t>bactérias): essencial </a:t>
            </a:r>
            <a:r>
              <a:rPr lang="pt-BR" sz="2400" dirty="0"/>
              <a:t>para a sua replicação e transmissão para a </a:t>
            </a:r>
            <a:r>
              <a:rPr lang="pt-BR" sz="2400" dirty="0" smtClean="0"/>
              <a:t>descendência</a:t>
            </a:r>
            <a:endParaRPr lang="pt-BR" sz="2400" dirty="0"/>
          </a:p>
          <a:p>
            <a:pPr marL="0" indent="0">
              <a:buNone/>
            </a:pPr>
            <a:r>
              <a:rPr lang="pt-BR" sz="2400" dirty="0"/>
              <a:t>- Uma marca genética de </a:t>
            </a:r>
            <a:r>
              <a:rPr lang="pt-BR" sz="2400" dirty="0" smtClean="0"/>
              <a:t>seleção: características </a:t>
            </a:r>
            <a:r>
              <a:rPr lang="pt-BR" sz="2400" dirty="0"/>
              <a:t>únicas que </a:t>
            </a:r>
            <a:r>
              <a:rPr lang="pt-BR" sz="2400" dirty="0" smtClean="0"/>
              <a:t>permitam que sejam selecionados por uma característica específica (genes </a:t>
            </a:r>
            <a:r>
              <a:rPr lang="pt-BR" sz="2400" dirty="0"/>
              <a:t>de resistência a </a:t>
            </a:r>
            <a:r>
              <a:rPr lang="pt-BR" sz="2400" dirty="0" smtClean="0"/>
              <a:t>antibióticos)</a:t>
            </a:r>
            <a:endParaRPr lang="pt-BR" sz="2400" dirty="0"/>
          </a:p>
          <a:p>
            <a:pPr marL="0" indent="0">
              <a:buNone/>
            </a:pPr>
            <a:r>
              <a:rPr lang="pt-BR" sz="2400" dirty="0"/>
              <a:t>- Um sítio de clonagem múltipla (</a:t>
            </a:r>
            <a:r>
              <a:rPr lang="pt-BR" sz="2400" dirty="0" smtClean="0"/>
              <a:t>MCS): trata-se de sítio </a:t>
            </a:r>
            <a:r>
              <a:rPr lang="pt-BR" sz="2400" dirty="0"/>
              <a:t>que </a:t>
            </a:r>
            <a:r>
              <a:rPr lang="pt-BR" sz="2400" dirty="0" smtClean="0"/>
              <a:t>contém </a:t>
            </a:r>
            <a:r>
              <a:rPr lang="pt-BR" sz="2400" dirty="0"/>
              <a:t>as sequências reconhecidas pelas enzimas de restrição. Normalmente um sítio para cada enzima, para que esta possa </a:t>
            </a:r>
            <a:r>
              <a:rPr lang="pt-BR" sz="2400" dirty="0" smtClean="0"/>
              <a:t>“cortar e abrir</a:t>
            </a:r>
            <a:r>
              <a:rPr lang="pt-BR" sz="2400" dirty="0"/>
              <a:t>” o plasmídeo e </a:t>
            </a:r>
            <a:r>
              <a:rPr lang="pt-BR" sz="2400" dirty="0" smtClean="0"/>
              <a:t>neste espaço possa ser colocado o “inserto”. Este </a:t>
            </a:r>
            <a:r>
              <a:rPr lang="pt-BR" sz="2400" dirty="0"/>
              <a:t>sítio não é </a:t>
            </a:r>
            <a:r>
              <a:rPr lang="pt-BR" sz="2400" dirty="0" smtClean="0"/>
              <a:t>obrigatório</a:t>
            </a:r>
            <a:endParaRPr lang="pt-BR" sz="2400" dirty="0"/>
          </a:p>
          <a:p>
            <a:endParaRPr 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891" y="2302019"/>
            <a:ext cx="38100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2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4519"/>
          </a:xfrm>
        </p:spPr>
        <p:txBody>
          <a:bodyPr/>
          <a:lstStyle/>
          <a:p>
            <a:pPr algn="ctr"/>
            <a:r>
              <a:rPr lang="pt-BR" b="1" dirty="0" smtClean="0"/>
              <a:t>2- Bacteriófagos ou fagos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202873"/>
            <a:ext cx="5760027" cy="3974090"/>
          </a:xfrm>
        </p:spPr>
        <p:txBody>
          <a:bodyPr>
            <a:normAutofit lnSpcReduction="10000"/>
          </a:bodyPr>
          <a:lstStyle/>
          <a:p>
            <a:r>
              <a:rPr lang="pt-BR" sz="2400" b="1" dirty="0"/>
              <a:t>Fagos: </a:t>
            </a:r>
            <a:r>
              <a:rPr lang="pt-BR" sz="2400" dirty="0"/>
              <a:t>também chamado </a:t>
            </a:r>
            <a:r>
              <a:rPr lang="pt-BR" sz="2400" b="1" dirty="0"/>
              <a:t>bacteriófago</a:t>
            </a:r>
            <a:r>
              <a:rPr lang="pt-BR" sz="2400" dirty="0"/>
              <a:t> é um tipo de  vírus que infecta especificamente bactérias</a:t>
            </a:r>
          </a:p>
          <a:p>
            <a:r>
              <a:rPr lang="pt-BR" sz="2400" dirty="0"/>
              <a:t> Os fagos consistem em uma proteína exterior protetora e o material genético (dupla hélice em 95% dos fagos conhecidos) dentro da cápsula de 5-650 </a:t>
            </a:r>
            <a:r>
              <a:rPr lang="pt-BR" sz="2400" dirty="0" err="1"/>
              <a:t>Kbp</a:t>
            </a:r>
            <a:r>
              <a:rPr lang="pt-BR" sz="2400" dirty="0"/>
              <a:t> (1 </a:t>
            </a:r>
            <a:r>
              <a:rPr lang="pt-BR" sz="2400" dirty="0" err="1"/>
              <a:t>Kpb</a:t>
            </a:r>
            <a:r>
              <a:rPr lang="pt-BR" sz="2400" dirty="0"/>
              <a:t> = 1.000 pares de bases)</a:t>
            </a:r>
          </a:p>
          <a:p>
            <a:r>
              <a:rPr lang="pt-BR" sz="2400" dirty="0"/>
              <a:t>Os fagos foram descobertos independentemente por Frederick </a:t>
            </a:r>
            <a:r>
              <a:rPr lang="pt-BR" sz="2400" dirty="0" err="1"/>
              <a:t>Twort</a:t>
            </a:r>
            <a:r>
              <a:rPr lang="pt-BR" sz="2400" dirty="0"/>
              <a:t>  em 1915 e por Félix D’</a:t>
            </a:r>
            <a:r>
              <a:rPr lang="pt-BR" sz="2400" dirty="0" err="1"/>
              <a:t>Herelle</a:t>
            </a:r>
            <a:r>
              <a:rPr lang="pt-BR" sz="2400" dirty="0"/>
              <a:t> em 1917</a:t>
            </a:r>
          </a:p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227" y="2202873"/>
            <a:ext cx="446722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8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2566"/>
          </a:xfrm>
        </p:spPr>
        <p:txBody>
          <a:bodyPr/>
          <a:lstStyle/>
          <a:p>
            <a:pPr algn="ctr"/>
            <a:r>
              <a:rPr lang="pt-BR" b="1" dirty="0" smtClean="0"/>
              <a:t>2- Fagos </a:t>
            </a:r>
            <a:endParaRPr lang="pt-BR" b="1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838200" y="1825625"/>
            <a:ext cx="6373091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400" dirty="0" smtClean="0"/>
              <a:t>Após injetarem as bactérias, os fagos podem seguir 2 caminhos:</a:t>
            </a:r>
          </a:p>
          <a:p>
            <a:r>
              <a:rPr lang="pt-BR" sz="2400" b="1" dirty="0" smtClean="0"/>
              <a:t>Ciclo lítico: </a:t>
            </a:r>
            <a:r>
              <a:rPr lang="pt-BR" sz="2400" dirty="0" smtClean="0"/>
              <a:t>após injetarem o DNA viral na bactéria, haverá replicação do DNA viral e produção de proteínas virais que formarão novos bacteriófagos que causaram a lise da célula para se libertarem</a:t>
            </a:r>
          </a:p>
          <a:p>
            <a:r>
              <a:rPr lang="pt-BR" sz="2400" b="1" dirty="0" smtClean="0"/>
              <a:t>Ciclo lisogênico: </a:t>
            </a:r>
            <a:r>
              <a:rPr lang="pt-BR" sz="2400" dirty="0" smtClean="0"/>
              <a:t>o DNA viral após ser injetado dentro da bactéria, vai se integrar ao DNA bacteriano e ser replicado juntamente quando a bactéria se reproduzir, passando o DNA do bacteriófago para a sua descendência </a:t>
            </a:r>
            <a:endParaRPr lang="pt-BR" sz="24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0" y="2367982"/>
            <a:ext cx="4227802" cy="238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7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0611"/>
          </a:xfrm>
        </p:spPr>
        <p:txBody>
          <a:bodyPr/>
          <a:lstStyle/>
          <a:p>
            <a:pPr algn="ctr"/>
            <a:r>
              <a:rPr lang="pt-BR" b="1" dirty="0" smtClean="0"/>
              <a:t>3- </a:t>
            </a:r>
            <a:r>
              <a:rPr lang="pt-BR" b="1" dirty="0" err="1" smtClean="0"/>
              <a:t>Cosmídeo</a:t>
            </a:r>
            <a:r>
              <a:rPr lang="pt-BR" b="1" dirty="0" smtClean="0"/>
              <a:t> </a:t>
            </a:r>
            <a:endParaRPr lang="pt-BR" b="1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838200" y="1825625"/>
            <a:ext cx="6518564" cy="4351338"/>
          </a:xfrm>
        </p:spPr>
        <p:txBody>
          <a:bodyPr>
            <a:normAutofit lnSpcReduction="10000"/>
          </a:bodyPr>
          <a:lstStyle/>
          <a:p>
            <a:r>
              <a:rPr lang="pt-BR" sz="2400" dirty="0" err="1" smtClean="0"/>
              <a:t>Cosmídeo</a:t>
            </a:r>
            <a:r>
              <a:rPr lang="pt-BR" sz="2400" dirty="0" smtClean="0"/>
              <a:t>: trata-se de um híbrido entre um plasmídeo e um fago lambda</a:t>
            </a:r>
          </a:p>
          <a:p>
            <a:r>
              <a:rPr lang="pt-BR" sz="2400" dirty="0" smtClean="0"/>
              <a:t>Do plasmídeo, o </a:t>
            </a:r>
            <a:r>
              <a:rPr lang="pt-BR" sz="2400" dirty="0" err="1" smtClean="0"/>
              <a:t>cosmídeo</a:t>
            </a:r>
            <a:r>
              <a:rPr lang="pt-BR" sz="2400" dirty="0" smtClean="0"/>
              <a:t> vai reter um sítio de origem de replicação (</a:t>
            </a:r>
            <a:r>
              <a:rPr lang="pt-BR" sz="2400" dirty="0" err="1" smtClean="0"/>
              <a:t>ori</a:t>
            </a:r>
            <a:r>
              <a:rPr lang="pt-BR" sz="2400" dirty="0" smtClean="0"/>
              <a:t>) e uma marca genética de seleção (por exemplo a resistência a um antibiótico)</a:t>
            </a:r>
          </a:p>
          <a:p>
            <a:r>
              <a:rPr lang="pt-BR" sz="2400" dirty="0" smtClean="0"/>
              <a:t>Do fago lambda, o </a:t>
            </a:r>
            <a:r>
              <a:rPr lang="pt-BR" sz="2400" dirty="0" err="1" smtClean="0"/>
              <a:t>cosmídeo</a:t>
            </a:r>
            <a:r>
              <a:rPr lang="pt-BR" sz="2400" dirty="0" smtClean="0"/>
              <a:t> vai reter a extremidade </a:t>
            </a:r>
            <a:r>
              <a:rPr lang="pt-BR" sz="2400" b="1" i="1" dirty="0" smtClean="0"/>
              <a:t>cos</a:t>
            </a:r>
            <a:r>
              <a:rPr lang="pt-BR" sz="2400" b="1" dirty="0" smtClean="0"/>
              <a:t> </a:t>
            </a:r>
            <a:r>
              <a:rPr lang="pt-BR" sz="2400" dirty="0" smtClean="0"/>
              <a:t>(geralmente uma, mais recentemente foram descritas duas) </a:t>
            </a:r>
          </a:p>
          <a:p>
            <a:r>
              <a:rPr lang="pt-BR" sz="2400" dirty="0" smtClean="0"/>
              <a:t>São usados para a clonagem de fragmentos de </a:t>
            </a:r>
            <a:r>
              <a:rPr lang="pt-BR" sz="2400" dirty="0"/>
              <a:t>D</a:t>
            </a:r>
            <a:r>
              <a:rPr lang="pt-BR" sz="2400" dirty="0" smtClean="0"/>
              <a:t>NA superiores a 45 </a:t>
            </a:r>
            <a:r>
              <a:rPr lang="pt-BR" sz="2400" dirty="0" err="1" smtClean="0"/>
              <a:t>kb</a:t>
            </a:r>
            <a:endParaRPr lang="pt-BR" sz="2400" dirty="0" smtClean="0"/>
          </a:p>
          <a:p>
            <a:r>
              <a:rPr lang="en-US" sz="2400" dirty="0"/>
              <a:t> </a:t>
            </a:r>
            <a:r>
              <a:rPr lang="en-US" sz="2400" dirty="0" err="1"/>
              <a:t>D</a:t>
            </a:r>
            <a:r>
              <a:rPr lang="en-US" sz="2400" dirty="0" err="1" smtClean="0"/>
              <a:t>escritos</a:t>
            </a:r>
            <a:r>
              <a:rPr lang="en-US" sz="2400" dirty="0" smtClean="0"/>
              <a:t> </a:t>
            </a:r>
            <a:r>
              <a:rPr lang="en-US" sz="2400" dirty="0" err="1" smtClean="0"/>
              <a:t>por</a:t>
            </a:r>
            <a:r>
              <a:rPr lang="en-US" sz="2400" dirty="0" smtClean="0"/>
              <a:t> Collins &amp; </a:t>
            </a:r>
            <a:r>
              <a:rPr lang="en-US" sz="2400" dirty="0" err="1" smtClean="0"/>
              <a:t>Hohn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1978</a:t>
            </a:r>
            <a:endParaRPr lang="pt-BR" sz="2400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745" y="2240107"/>
            <a:ext cx="381000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4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6866"/>
          </a:xfrm>
        </p:spPr>
        <p:txBody>
          <a:bodyPr/>
          <a:lstStyle/>
          <a:p>
            <a:pPr algn="ctr"/>
            <a:r>
              <a:rPr lang="pt-BR" b="1" dirty="0" smtClean="0"/>
              <a:t>4- PAC (P1-derived Artificial </a:t>
            </a:r>
            <a:r>
              <a:rPr lang="pt-BR" b="1" dirty="0" err="1" smtClean="0"/>
              <a:t>Chromosome</a:t>
            </a:r>
            <a:r>
              <a:rPr lang="pt-BR" b="1" dirty="0" smtClean="0"/>
              <a:t>)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631373"/>
            <a:ext cx="5230091" cy="4545590"/>
          </a:xfrm>
        </p:spPr>
        <p:txBody>
          <a:bodyPr>
            <a:normAutofit lnSpcReduction="10000"/>
          </a:bodyPr>
          <a:lstStyle/>
          <a:p>
            <a:r>
              <a:rPr lang="pt-BR" sz="2400" dirty="0" smtClean="0"/>
              <a:t>O bacteriófago P1 de </a:t>
            </a:r>
            <a:r>
              <a:rPr lang="pt-BR" sz="2400" i="1" dirty="0" smtClean="0"/>
              <a:t>E. coli </a:t>
            </a:r>
            <a:r>
              <a:rPr lang="pt-BR" sz="2400" dirty="0" smtClean="0"/>
              <a:t>é similar ao fago lambda pois existe na </a:t>
            </a:r>
            <a:r>
              <a:rPr lang="pt-BR" sz="2400" i="1" dirty="0" smtClean="0"/>
              <a:t>E. coli </a:t>
            </a:r>
            <a:r>
              <a:rPr lang="pt-BR" sz="2400" dirty="0" smtClean="0"/>
              <a:t>na forma de pró-fago </a:t>
            </a:r>
          </a:p>
          <a:p>
            <a:r>
              <a:rPr lang="pt-BR" sz="2400" dirty="0" smtClean="0"/>
              <a:t>O PAC-P1 existe na </a:t>
            </a:r>
            <a:r>
              <a:rPr lang="pt-BR" sz="2400" dirty="0" err="1" smtClean="0"/>
              <a:t>E.coli</a:t>
            </a:r>
            <a:r>
              <a:rPr lang="pt-BR" sz="2400" dirty="0" smtClean="0"/>
              <a:t> como um plasmídeo pois não se encontra integrado ao cromossomo </a:t>
            </a:r>
          </a:p>
          <a:p>
            <a:r>
              <a:rPr lang="pt-BR" sz="2400" dirty="0" smtClean="0"/>
              <a:t>PAC-P1 permite a clonagem de grandes fragmentos de DNA (algumas centenas de </a:t>
            </a:r>
            <a:r>
              <a:rPr lang="pt-BR" sz="2400" dirty="0" err="1" smtClean="0"/>
              <a:t>kb</a:t>
            </a:r>
            <a:r>
              <a:rPr lang="pt-BR" sz="2400" dirty="0" smtClean="0"/>
              <a:t>)</a:t>
            </a:r>
          </a:p>
          <a:p>
            <a:r>
              <a:rPr lang="pt-BR" sz="2400" dirty="0" smtClean="0"/>
              <a:t>Permite a clonagem e propagação de um DNA quimérico sob forma de um plasmídeo PAC-P1 dentro de bactérias </a:t>
            </a:r>
            <a:r>
              <a:rPr lang="pt-BR" sz="2400" i="1" dirty="0" err="1" smtClean="0"/>
              <a:t>E.coli</a:t>
            </a:r>
            <a:r>
              <a:rPr lang="pt-BR" sz="2400" i="1" dirty="0" smtClean="0"/>
              <a:t> </a:t>
            </a:r>
            <a:endParaRPr lang="pt-BR" sz="2400" i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175" y="2006346"/>
            <a:ext cx="5532726" cy="265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1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6310"/>
          </a:xfrm>
        </p:spPr>
        <p:txBody>
          <a:bodyPr/>
          <a:lstStyle/>
          <a:p>
            <a:pPr algn="ctr"/>
            <a:r>
              <a:rPr lang="pt-BR" b="1" dirty="0"/>
              <a:t>6</a:t>
            </a:r>
            <a:r>
              <a:rPr lang="pt-BR" b="1" dirty="0" smtClean="0"/>
              <a:t>- </a:t>
            </a:r>
            <a:r>
              <a:rPr lang="pt-BR" b="1" dirty="0" err="1" smtClean="0"/>
              <a:t>Yeast</a:t>
            </a:r>
            <a:r>
              <a:rPr lang="pt-BR" b="1" dirty="0" smtClean="0"/>
              <a:t> Artificial </a:t>
            </a:r>
            <a:r>
              <a:rPr lang="pt-BR" b="1" dirty="0" err="1" smtClean="0"/>
              <a:t>Chromosome</a:t>
            </a:r>
            <a:r>
              <a:rPr lang="pt-BR" b="1" dirty="0" smtClean="0"/>
              <a:t> (YAC)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36016"/>
            <a:ext cx="5915891" cy="4351338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Yeast artificial chromosomes (YACs</a:t>
            </a:r>
            <a:r>
              <a:rPr lang="en-US" b="1" dirty="0" smtClean="0"/>
              <a:t>):</a:t>
            </a:r>
            <a:r>
              <a:rPr lang="en-US" dirty="0"/>
              <a:t> </a:t>
            </a:r>
            <a:r>
              <a:rPr lang="en-US" dirty="0" err="1" smtClean="0"/>
              <a:t>cromossomos</a:t>
            </a:r>
            <a:r>
              <a:rPr lang="en-US" dirty="0" smtClean="0"/>
              <a:t> </a:t>
            </a:r>
            <a:r>
              <a:rPr lang="en-US" dirty="0" err="1" smtClean="0"/>
              <a:t>produzidos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engenharia</a:t>
            </a:r>
            <a:r>
              <a:rPr lang="en-US" dirty="0" smtClean="0"/>
              <a:t> </a:t>
            </a:r>
            <a:r>
              <a:rPr lang="en-US" dirty="0" err="1" smtClean="0"/>
              <a:t>genética</a:t>
            </a:r>
            <a:r>
              <a:rPr lang="en-US" dirty="0" smtClean="0"/>
              <a:t> </a:t>
            </a:r>
            <a:r>
              <a:rPr lang="en-US" dirty="0" err="1" smtClean="0"/>
              <a:t>derivados</a:t>
            </a:r>
            <a:r>
              <a:rPr lang="en-US" dirty="0" smtClean="0"/>
              <a:t> do DNA da </a:t>
            </a:r>
            <a:r>
              <a:rPr lang="en-US" dirty="0" err="1" smtClean="0"/>
              <a:t>levedura</a:t>
            </a:r>
            <a:r>
              <a:rPr lang="en-US" dirty="0" smtClean="0"/>
              <a:t> </a:t>
            </a:r>
            <a:r>
              <a:rPr lang="en-US" i="1" dirty="0" smtClean="0"/>
              <a:t>Saccharomyces </a:t>
            </a:r>
            <a:r>
              <a:rPr lang="en-US" b="1" dirty="0" smtClean="0"/>
              <a:t>cerevisiae</a:t>
            </a:r>
            <a:r>
              <a:rPr lang="en-US" dirty="0" smtClean="0"/>
              <a:t>, que </a:t>
            </a:r>
            <a:r>
              <a:rPr lang="en-US" dirty="0" err="1" smtClean="0"/>
              <a:t>posteriormente</a:t>
            </a:r>
            <a:r>
              <a:rPr lang="en-US" dirty="0" smtClean="0"/>
              <a:t> </a:t>
            </a:r>
            <a:r>
              <a:rPr lang="en-US" dirty="0" err="1" smtClean="0"/>
              <a:t>será</a:t>
            </a:r>
            <a:r>
              <a:rPr lang="en-US" dirty="0" smtClean="0"/>
              <a:t> </a:t>
            </a:r>
            <a:r>
              <a:rPr lang="en-US" dirty="0" err="1" smtClean="0"/>
              <a:t>ligado</a:t>
            </a:r>
            <a:r>
              <a:rPr lang="en-US" dirty="0" smtClean="0"/>
              <a:t> a um </a:t>
            </a:r>
            <a:r>
              <a:rPr lang="en-US" dirty="0" err="1" smtClean="0"/>
              <a:t>plasmídeo</a:t>
            </a:r>
            <a:r>
              <a:rPr lang="en-US" dirty="0" smtClean="0"/>
              <a:t> </a:t>
            </a:r>
            <a:r>
              <a:rPr lang="en-US" dirty="0" err="1" smtClean="0"/>
              <a:t>bacteriano</a:t>
            </a:r>
            <a:r>
              <a:rPr lang="en-US" dirty="0" smtClean="0"/>
              <a:t> </a:t>
            </a:r>
            <a:r>
              <a:rPr lang="en-US" dirty="0" err="1" smtClean="0"/>
              <a:t>através</a:t>
            </a:r>
            <a:r>
              <a:rPr lang="en-US" dirty="0" smtClean="0"/>
              <a:t> da </a:t>
            </a:r>
            <a:r>
              <a:rPr lang="en-US" dirty="0" err="1" smtClean="0"/>
              <a:t>inserção</a:t>
            </a:r>
            <a:r>
              <a:rPr lang="en-US" dirty="0" smtClean="0"/>
              <a:t> de </a:t>
            </a:r>
            <a:r>
              <a:rPr lang="en-US" dirty="0" err="1" smtClean="0"/>
              <a:t>fragmentos</a:t>
            </a:r>
            <a:r>
              <a:rPr lang="en-US" dirty="0" smtClean="0"/>
              <a:t> de </a:t>
            </a:r>
            <a:r>
              <a:rPr lang="en-US" dirty="0" err="1" smtClean="0"/>
              <a:t>dNA</a:t>
            </a:r>
            <a:r>
              <a:rPr lang="en-US" dirty="0" smtClean="0"/>
              <a:t> de 100-1000 kb</a:t>
            </a:r>
          </a:p>
          <a:p>
            <a:r>
              <a:rPr lang="en-US" dirty="0" smtClean="0"/>
              <a:t>As </a:t>
            </a:r>
            <a:r>
              <a:rPr lang="en-US" dirty="0" err="1" smtClean="0"/>
              <a:t>sequências</a:t>
            </a:r>
            <a:r>
              <a:rPr lang="en-US" dirty="0" smtClean="0"/>
              <a:t> </a:t>
            </a:r>
            <a:r>
              <a:rPr lang="en-US" dirty="0" err="1" smtClean="0"/>
              <a:t>inseridas</a:t>
            </a:r>
            <a:r>
              <a:rPr lang="en-US" dirty="0" smtClean="0"/>
              <a:t> (</a:t>
            </a:r>
            <a:r>
              <a:rPr lang="en-US" dirty="0" err="1" smtClean="0"/>
              <a:t>insertos</a:t>
            </a:r>
            <a:r>
              <a:rPr lang="en-US" dirty="0" smtClean="0"/>
              <a:t>) </a:t>
            </a:r>
            <a:r>
              <a:rPr lang="en-US" dirty="0" err="1" smtClean="0"/>
              <a:t>podem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clonadas</a:t>
            </a:r>
            <a:r>
              <a:rPr lang="en-US" dirty="0" smtClean="0"/>
              <a:t>, </a:t>
            </a:r>
            <a:r>
              <a:rPr lang="en-US" dirty="0" err="1" smtClean="0"/>
              <a:t>sequenciadas</a:t>
            </a:r>
            <a:r>
              <a:rPr lang="en-US" dirty="0" smtClean="0"/>
              <a:t> e </a:t>
            </a:r>
            <a:r>
              <a:rPr lang="en-US" dirty="0" err="1" smtClean="0"/>
              <a:t>mapeadas</a:t>
            </a:r>
            <a:r>
              <a:rPr lang="en-US" dirty="0" smtClean="0"/>
              <a:t> no </a:t>
            </a:r>
            <a:r>
              <a:rPr lang="en-US" dirty="0" err="1" smtClean="0"/>
              <a:t>genoma</a:t>
            </a:r>
            <a:r>
              <a:rPr lang="en-US" dirty="0" smtClean="0"/>
              <a:t> </a:t>
            </a:r>
          </a:p>
          <a:p>
            <a:r>
              <a:rPr lang="pt-BR" dirty="0" smtClean="0"/>
              <a:t>Os principais componentes de um YAC são o ARS, o centrômero e os </a:t>
            </a:r>
            <a:r>
              <a:rPr lang="pt-BR" dirty="0" err="1" smtClean="0"/>
              <a:t>telômeros</a:t>
            </a:r>
            <a:r>
              <a:rPr lang="pt-BR" dirty="0" smtClean="0"/>
              <a:t> de </a:t>
            </a:r>
            <a:r>
              <a:rPr lang="pt-BR" i="1" dirty="0" smtClean="0"/>
              <a:t>S. </a:t>
            </a:r>
            <a:r>
              <a:rPr lang="pt-BR" i="1" dirty="0" err="1" smtClean="0"/>
              <a:t>cerevisiae</a:t>
            </a:r>
            <a:r>
              <a:rPr lang="pt-BR" dirty="0" smtClean="0"/>
              <a:t>. Adicionalmente, genes que atuam como marcadores podem ser aproveitados, como a resistência a antibióticos e um marcador visível, para poder identificar as leveduras transformadas. Sem estas sequências, o cromossomo não será estável durante a replicação extracelular e não se distinguiria das colônias sem o vetor </a:t>
            </a:r>
            <a:endParaRPr lang="en-US" dirty="0" smtClean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361" y="1922318"/>
            <a:ext cx="4408439" cy="360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2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0219"/>
          </a:xfrm>
        </p:spPr>
        <p:txBody>
          <a:bodyPr/>
          <a:lstStyle/>
          <a:p>
            <a:pPr algn="ctr"/>
            <a:r>
              <a:rPr lang="pt-BR" b="1" dirty="0"/>
              <a:t>5</a:t>
            </a:r>
            <a:r>
              <a:rPr lang="pt-BR" b="1" dirty="0" smtClean="0"/>
              <a:t>- </a:t>
            </a:r>
            <a:r>
              <a:rPr lang="pt-BR" b="1" dirty="0" err="1" smtClean="0"/>
              <a:t>Bacterial</a:t>
            </a:r>
            <a:r>
              <a:rPr lang="pt-BR" b="1" dirty="0" smtClean="0"/>
              <a:t> Artificial </a:t>
            </a:r>
            <a:r>
              <a:rPr lang="pt-BR" b="1" dirty="0" err="1" smtClean="0"/>
              <a:t>Chromosome</a:t>
            </a:r>
            <a:r>
              <a:rPr lang="pt-BR" b="1" dirty="0" smtClean="0"/>
              <a:t> (BAC)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960708"/>
            <a:ext cx="5188527" cy="4055630"/>
          </a:xfrm>
        </p:spPr>
        <p:txBody>
          <a:bodyPr>
            <a:normAutofit fontScale="85000" lnSpcReduction="20000"/>
          </a:bodyPr>
          <a:lstStyle/>
          <a:p>
            <a:r>
              <a:rPr lang="pt-BR" dirty="0" smtClean="0"/>
              <a:t>Um cromossomo bacteriano artificial (BAC) é uma construção de DNA baseada em um plasmídeo de fertilidade funcional (ou plasmídeo F), usado para transformar e clonar em bactérias, geralmente na E. coli.</a:t>
            </a:r>
          </a:p>
          <a:p>
            <a:r>
              <a:rPr lang="pt-BR" dirty="0" smtClean="0"/>
              <a:t>Os plasmídeos F desempenham um papel crucial porque contêm genes de partição que promovem a distribuição uniforme de plasmídeos após a divisão celular bacteriana</a:t>
            </a:r>
          </a:p>
          <a:p>
            <a:r>
              <a:rPr lang="pt-BR" dirty="0" smtClean="0"/>
              <a:t>O tamanho normal de inserção do cromossomo artificial bacteriano é de 150-350 </a:t>
            </a:r>
            <a:r>
              <a:rPr lang="pt-BR" dirty="0" err="1" smtClean="0"/>
              <a:t>kbp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896" y="1960708"/>
            <a:ext cx="4584065" cy="39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5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0574"/>
          </a:xfrm>
        </p:spPr>
        <p:txBody>
          <a:bodyPr/>
          <a:lstStyle/>
          <a:p>
            <a:pPr algn="ctr"/>
            <a:r>
              <a:rPr lang="pt-BR" b="1" dirty="0" smtClean="0"/>
              <a:t>Etapas da clonagem molecular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96291"/>
            <a:ext cx="10515600" cy="4680672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/>
              <a:t>1) Selecionar o modelo do estudo: doença infecciosa - toxoplasmose 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975" y="2025794"/>
            <a:ext cx="6600825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5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02780"/>
            <a:ext cx="10515600" cy="923348"/>
          </a:xfrm>
        </p:spPr>
        <p:txBody>
          <a:bodyPr/>
          <a:lstStyle/>
          <a:p>
            <a:pPr algn="ctr"/>
            <a:r>
              <a:rPr lang="pt-BR" b="1" dirty="0" smtClean="0"/>
              <a:t>Selecionar um gene alvo </a:t>
            </a:r>
            <a:endParaRPr lang="pt-BR" b="1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5070762" y="1808014"/>
            <a:ext cx="5455227" cy="38862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dirty="0" smtClean="0"/>
              <a:t>Gene B1 de </a:t>
            </a:r>
            <a:r>
              <a:rPr lang="pt-BR" sz="2400" i="1" dirty="0" smtClean="0"/>
              <a:t>Toxoplasma </a:t>
            </a:r>
            <a:r>
              <a:rPr lang="pt-BR" sz="2400" i="1" dirty="0" err="1" smtClean="0"/>
              <a:t>gondii</a:t>
            </a:r>
            <a:endParaRPr lang="pt-BR" sz="2400" i="1" dirty="0" smtClean="0"/>
          </a:p>
          <a:p>
            <a:pPr marL="0" indent="0">
              <a:buNone/>
            </a:pPr>
            <a:endParaRPr lang="pt-BR" sz="2400" i="1" dirty="0" smtClean="0"/>
          </a:p>
          <a:p>
            <a:pPr lvl="1"/>
            <a:r>
              <a:rPr lang="pt-BR" sz="2000" dirty="0" smtClean="0"/>
              <a:t>Codifica uma proteína de função desconhecida  </a:t>
            </a:r>
          </a:p>
          <a:p>
            <a:pPr lvl="1"/>
            <a:r>
              <a:rPr lang="pt-BR" sz="2000" dirty="0" smtClean="0"/>
              <a:t>35 cópias deste gene por parasito</a:t>
            </a:r>
          </a:p>
          <a:p>
            <a:pPr lvl="1"/>
            <a:r>
              <a:rPr lang="pt-BR" sz="2000" dirty="0" smtClean="0"/>
              <a:t>Mais de 2 </a:t>
            </a:r>
            <a:r>
              <a:rPr lang="pt-BR" sz="2000" dirty="0" err="1" smtClean="0"/>
              <a:t>kb</a:t>
            </a:r>
            <a:r>
              <a:rPr lang="pt-BR" sz="2000" dirty="0" smtClean="0"/>
              <a:t> de extensão </a:t>
            </a:r>
          </a:p>
          <a:p>
            <a:pPr lvl="1"/>
            <a:r>
              <a:rPr lang="pt-BR" sz="2000" dirty="0" smtClean="0"/>
              <a:t>Possui </a:t>
            </a:r>
            <a:r>
              <a:rPr lang="pt-BR" sz="2000" dirty="0" err="1" smtClean="0"/>
              <a:t>éxons</a:t>
            </a:r>
            <a:r>
              <a:rPr lang="pt-BR" sz="2000" dirty="0" smtClean="0"/>
              <a:t> e </a:t>
            </a:r>
            <a:r>
              <a:rPr lang="pt-BR" sz="2000" dirty="0" err="1" smtClean="0"/>
              <a:t>íntrons</a:t>
            </a:r>
            <a:endParaRPr lang="pt-BR" sz="2000" dirty="0" smtClean="0"/>
          </a:p>
          <a:p>
            <a:pPr lvl="1"/>
            <a:r>
              <a:rPr lang="pt-BR" sz="2000" dirty="0" smtClean="0"/>
              <a:t>Selecionar um par de </a:t>
            </a:r>
            <a:r>
              <a:rPr lang="pt-BR" sz="2000" dirty="0" err="1" smtClean="0"/>
              <a:t>primers</a:t>
            </a:r>
            <a:r>
              <a:rPr lang="pt-BR" sz="2000" dirty="0" smtClean="0"/>
              <a:t> (sequências curtas de DNA simples fita) para serem usadas na PCR </a:t>
            </a:r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51111"/>
            <a:ext cx="3650674" cy="485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8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14325"/>
            <a:ext cx="10515600" cy="815975"/>
          </a:xfrm>
        </p:spPr>
        <p:txBody>
          <a:bodyPr/>
          <a:lstStyle/>
          <a:p>
            <a:pPr algn="ctr"/>
            <a:r>
              <a:rPr lang="pt-BR" b="1" dirty="0" smtClean="0"/>
              <a:t>Etapas da clonagem molecular 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368425"/>
            <a:ext cx="10515600" cy="990311"/>
          </a:xfrm>
        </p:spPr>
        <p:txBody>
          <a:bodyPr/>
          <a:lstStyle/>
          <a:p>
            <a:pPr marL="0" indent="0">
              <a:buNone/>
            </a:pPr>
            <a:r>
              <a:rPr lang="pt-BR" sz="2400" dirty="0" smtClean="0"/>
              <a:t>2) </a:t>
            </a:r>
            <a:r>
              <a:rPr lang="pt-BR" sz="2400" dirty="0"/>
              <a:t>Amplificar um fragmento de um gene do </a:t>
            </a:r>
            <a:r>
              <a:rPr lang="pt-BR" sz="2400" i="1" dirty="0"/>
              <a:t>Toxoplasma </a:t>
            </a:r>
            <a:r>
              <a:rPr lang="pt-BR" sz="2400" i="1" dirty="0" err="1"/>
              <a:t>gondii</a:t>
            </a:r>
            <a:r>
              <a:rPr lang="pt-BR" sz="2400" i="1" dirty="0"/>
              <a:t> </a:t>
            </a:r>
            <a:r>
              <a:rPr lang="pt-BR" sz="2400" dirty="0"/>
              <a:t>utilizando como ferramenta a </a:t>
            </a:r>
            <a:r>
              <a:rPr lang="pt-BR" sz="2400" dirty="0" err="1"/>
              <a:t>Polymerase</a:t>
            </a:r>
            <a:r>
              <a:rPr lang="pt-BR" sz="2400" dirty="0"/>
              <a:t> Chain </a:t>
            </a:r>
            <a:r>
              <a:rPr lang="pt-BR" sz="2400" dirty="0" err="1"/>
              <a:t>Reaction</a:t>
            </a:r>
            <a:r>
              <a:rPr lang="pt-BR" sz="2400" dirty="0"/>
              <a:t> (PCR</a:t>
            </a:r>
            <a:r>
              <a:rPr lang="pt-BR" sz="2400" dirty="0" smtClean="0"/>
              <a:t>)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5291" y="2252229"/>
            <a:ext cx="5748482" cy="431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8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7648"/>
          </a:xfrm>
        </p:spPr>
        <p:txBody>
          <a:bodyPr/>
          <a:lstStyle/>
          <a:p>
            <a:pPr algn="ctr"/>
            <a:r>
              <a:rPr lang="pt-BR" b="1" dirty="0" smtClean="0"/>
              <a:t>Dogma central da Biologia Molecular </a:t>
            </a: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09" y="2669164"/>
            <a:ext cx="9698182" cy="225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5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13171"/>
            <a:ext cx="10515600" cy="923348"/>
          </a:xfrm>
        </p:spPr>
        <p:txBody>
          <a:bodyPr/>
          <a:lstStyle/>
          <a:p>
            <a:pPr algn="ctr"/>
            <a:r>
              <a:rPr lang="pt-BR" b="1" dirty="0" err="1" smtClean="0"/>
              <a:t>Polymerase</a:t>
            </a:r>
            <a:r>
              <a:rPr lang="pt-BR" b="1" dirty="0" smtClean="0"/>
              <a:t> Chain </a:t>
            </a:r>
            <a:r>
              <a:rPr lang="pt-BR" b="1" dirty="0" err="1" smtClean="0"/>
              <a:t>Reaction</a:t>
            </a:r>
            <a:r>
              <a:rPr lang="pt-BR" b="1" dirty="0" smtClean="0"/>
              <a:t> (PCR)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28698" y="1825625"/>
            <a:ext cx="6012873" cy="4351338"/>
          </a:xfrm>
        </p:spPr>
        <p:txBody>
          <a:bodyPr>
            <a:normAutofit/>
          </a:bodyPr>
          <a:lstStyle/>
          <a:p>
            <a:r>
              <a:rPr lang="pt-BR" sz="2400" dirty="0"/>
              <a:t>A reação em cadeia da polimerase (</a:t>
            </a:r>
            <a:r>
              <a:rPr lang="pt-BR" sz="2400" dirty="0" smtClean="0"/>
              <a:t>PCR- </a:t>
            </a:r>
            <a:r>
              <a:rPr lang="pt-BR" sz="2400" dirty="0" err="1" smtClean="0"/>
              <a:t>Polymerase</a:t>
            </a:r>
            <a:r>
              <a:rPr lang="pt-BR" sz="2400" dirty="0" smtClean="0"/>
              <a:t> Chain </a:t>
            </a:r>
            <a:r>
              <a:rPr lang="pt-BR" sz="2400" dirty="0" err="1" smtClean="0"/>
              <a:t>Reaction</a:t>
            </a:r>
            <a:r>
              <a:rPr lang="pt-BR" sz="2400" dirty="0" smtClean="0"/>
              <a:t>) </a:t>
            </a:r>
            <a:r>
              <a:rPr lang="pt-BR" sz="2400" dirty="0"/>
              <a:t>é um método amplamente utilizado em biologia molecular para fazer muitas cópias de um segmento de DNA </a:t>
            </a:r>
            <a:r>
              <a:rPr lang="pt-BR" sz="2400" dirty="0" smtClean="0"/>
              <a:t>específico</a:t>
            </a:r>
          </a:p>
          <a:p>
            <a:r>
              <a:rPr lang="pt-BR" sz="2400" dirty="0" smtClean="0"/>
              <a:t>Usando a PCR</a:t>
            </a:r>
            <a:r>
              <a:rPr lang="pt-BR" sz="2400" dirty="0"/>
              <a:t>, uma única cópia (ou mais) de uma sequência de DNA é exponencialmente amplificada para gerar milhares a milhões de cópias a mais desse segmento de DNA </a:t>
            </a:r>
            <a:r>
              <a:rPr lang="pt-BR" sz="2400" dirty="0" smtClean="0"/>
              <a:t>específico</a:t>
            </a:r>
          </a:p>
          <a:p>
            <a:r>
              <a:rPr lang="pt-BR" sz="2400" dirty="0" smtClean="0"/>
              <a:t>A PCR </a:t>
            </a:r>
            <a:r>
              <a:rPr lang="pt-BR" sz="2400" dirty="0"/>
              <a:t>é </a:t>
            </a:r>
            <a:r>
              <a:rPr lang="pt-BR" sz="2400" dirty="0" smtClean="0"/>
              <a:t>uma </a:t>
            </a:r>
            <a:r>
              <a:rPr lang="pt-BR" sz="2400" dirty="0"/>
              <a:t>técnica </a:t>
            </a:r>
            <a:r>
              <a:rPr lang="pt-BR" sz="2400" dirty="0" smtClean="0"/>
              <a:t>amplamente utilizada em  laboratórios clínicos e de pesquisa </a:t>
            </a:r>
            <a:endParaRPr lang="pt-BR" sz="2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327" y="2192482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6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</p:spPr>
        <p:txBody>
          <a:bodyPr/>
          <a:lstStyle/>
          <a:p>
            <a:pPr algn="ctr"/>
            <a:r>
              <a:rPr lang="pt-BR" b="1" dirty="0" err="1" smtClean="0"/>
              <a:t>Denaturação</a:t>
            </a:r>
            <a:r>
              <a:rPr lang="pt-BR" b="1" dirty="0" smtClean="0"/>
              <a:t> 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497" y="1608613"/>
            <a:ext cx="7718205" cy="513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7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2800" y="276225"/>
            <a:ext cx="10515600" cy="968375"/>
          </a:xfrm>
        </p:spPr>
        <p:txBody>
          <a:bodyPr/>
          <a:lstStyle/>
          <a:p>
            <a:pPr algn="ctr"/>
            <a:r>
              <a:rPr lang="pt-BR" b="1" dirty="0" err="1" smtClean="0"/>
              <a:t>Annealing</a:t>
            </a:r>
            <a:r>
              <a:rPr lang="pt-BR" b="1" dirty="0" smtClean="0"/>
              <a:t> (ligação dos </a:t>
            </a:r>
            <a:r>
              <a:rPr lang="pt-BR" b="1" dirty="0" err="1" smtClean="0"/>
              <a:t>primers</a:t>
            </a:r>
            <a:r>
              <a:rPr lang="pt-BR" b="1" dirty="0" smtClean="0"/>
              <a:t> ao DNA alvo)  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597" y="1430813"/>
            <a:ext cx="7718205" cy="513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50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/>
          <a:lstStyle/>
          <a:p>
            <a:pPr algn="ctr"/>
            <a:r>
              <a:rPr lang="pt-BR" b="1" dirty="0" smtClean="0"/>
              <a:t>Extensão (polimerização da nova fita de DNA) 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297" y="1371600"/>
            <a:ext cx="7718205" cy="513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54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30201"/>
            <a:ext cx="10515600" cy="774699"/>
          </a:xfrm>
        </p:spPr>
        <p:txBody>
          <a:bodyPr/>
          <a:lstStyle/>
          <a:p>
            <a:pPr algn="ctr"/>
            <a:r>
              <a:rPr lang="pt-BR" b="1" dirty="0" smtClean="0"/>
              <a:t>Fim do primeiro ciclo de amplificação 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597" y="1308100"/>
            <a:ext cx="7718205" cy="513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6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9475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/>
              <a:t>A amplificação é exponencial 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897" y="1519713"/>
            <a:ext cx="7718205" cy="513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70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/>
          <a:lstStyle/>
          <a:p>
            <a:pPr algn="ctr"/>
            <a:r>
              <a:rPr lang="pt-BR" b="1" dirty="0" err="1" smtClean="0"/>
              <a:t>Polymerase</a:t>
            </a:r>
            <a:r>
              <a:rPr lang="pt-BR" b="1" dirty="0" smtClean="0"/>
              <a:t> Chain </a:t>
            </a:r>
            <a:r>
              <a:rPr lang="pt-BR" b="1" dirty="0" err="1" smtClean="0"/>
              <a:t>Reaction</a:t>
            </a:r>
            <a:r>
              <a:rPr lang="pt-BR" b="1" dirty="0" smtClean="0"/>
              <a:t> 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835150"/>
            <a:ext cx="6248400" cy="46863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6275" y="1978025"/>
            <a:ext cx="2381250" cy="220027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6275" y="4465637"/>
            <a:ext cx="2605785" cy="190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7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54001"/>
            <a:ext cx="10515600" cy="914399"/>
          </a:xfrm>
        </p:spPr>
        <p:txBody>
          <a:bodyPr/>
          <a:lstStyle/>
          <a:p>
            <a:pPr algn="ctr"/>
            <a:r>
              <a:rPr lang="pt-BR" b="1" dirty="0" smtClean="0"/>
              <a:t>Detecção do material amplificado 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800" y="3259969"/>
            <a:ext cx="3441700" cy="324604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" y="1902267"/>
            <a:ext cx="5438775" cy="447675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7937" y="1564897"/>
            <a:ext cx="3019425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5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8261" y="301625"/>
            <a:ext cx="11534339" cy="981075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/>
              <a:t>Isolamento e purificação do fragmento amplificado 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61" y="2019300"/>
            <a:ext cx="4399881" cy="364811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627" y="1610466"/>
            <a:ext cx="6191250" cy="253365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852" y="4268872"/>
            <a:ext cx="6169025" cy="191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4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8300" y="365125"/>
            <a:ext cx="11455400" cy="879475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/>
              <a:t>Preparo do amplificado: enzimas de restrição </a:t>
            </a:r>
            <a:endParaRPr lang="pt-BR" b="1" dirty="0"/>
          </a:p>
        </p:txBody>
      </p:sp>
      <p:sp>
        <p:nvSpPr>
          <p:cNvPr id="3" name="Retângulo 2"/>
          <p:cNvSpPr/>
          <p:nvPr/>
        </p:nvSpPr>
        <p:spPr>
          <a:xfrm>
            <a:off x="558800" y="2096657"/>
            <a:ext cx="6527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As enzimas de restrição são fundamentais para a manipulação do </a:t>
            </a:r>
            <a:r>
              <a:rPr lang="pt-BR" sz="2400" dirty="0" smtClean="0"/>
              <a:t>DNA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/>
              <a:t>Para </a:t>
            </a:r>
            <a:r>
              <a:rPr lang="pt-BR" sz="2400" dirty="0"/>
              <a:t>que o DNA recombinante seja originado é necessária a ação das enzimas de restrição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Denominadas </a:t>
            </a:r>
            <a:r>
              <a:rPr lang="pt-BR" sz="2400" dirty="0" err="1" smtClean="0"/>
              <a:t>endonucleases</a:t>
            </a:r>
            <a:r>
              <a:rPr lang="pt-BR" sz="2400" dirty="0" smtClean="0"/>
              <a:t> </a:t>
            </a:r>
            <a:r>
              <a:rPr lang="pt-BR" sz="2400" dirty="0"/>
              <a:t>de restrição, são enzimas bacterianas que reconhecem sequências de pares de bases específicas na molécula de DNA e as cortam nesses </a:t>
            </a:r>
            <a:r>
              <a:rPr lang="pt-BR" sz="2400" dirty="0" smtClean="0"/>
              <a:t>pontos</a:t>
            </a: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Pode-se dizer que são “tesouras moleculares</a:t>
            </a:r>
            <a:r>
              <a:rPr lang="pt-BR" dirty="0"/>
              <a:t>”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325" y="1848121"/>
            <a:ext cx="3530394" cy="215319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588" y="4158745"/>
            <a:ext cx="307874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7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44237" y="323562"/>
            <a:ext cx="11076708" cy="892175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/>
              <a:t>Transcrição e tradução: procariotos x eucariotos </a:t>
            </a:r>
            <a:endParaRPr lang="pt-BR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037" y="1605394"/>
            <a:ext cx="6726382" cy="504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2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5675"/>
          </a:xfrm>
        </p:spPr>
        <p:txBody>
          <a:bodyPr/>
          <a:lstStyle/>
          <a:p>
            <a:pPr algn="ctr"/>
            <a:r>
              <a:rPr lang="pt-BR" b="1" dirty="0" smtClean="0"/>
              <a:t>Preparo do vetor: enzimas de restrição </a:t>
            </a: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300" y="2263774"/>
            <a:ext cx="4876800" cy="27432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00" y="2263774"/>
            <a:ext cx="54483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72837"/>
            <a:ext cx="10515600" cy="823476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/>
              <a:t>Preparo do vetor de clonagem (plasmídeo)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2143125"/>
            <a:ext cx="6927850" cy="409575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889500" y="2143125"/>
            <a:ext cx="229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Fragmento do gene a ser inserido </a:t>
            </a:r>
            <a:endParaRPr lang="pt-BR" dirty="0"/>
          </a:p>
        </p:txBody>
      </p:sp>
      <p:cxnSp>
        <p:nvCxnSpPr>
          <p:cNvPr id="6" name="Conector de seta reta 5"/>
          <p:cNvCxnSpPr/>
          <p:nvPr/>
        </p:nvCxnSpPr>
        <p:spPr>
          <a:xfrm>
            <a:off x="2768600" y="2044700"/>
            <a:ext cx="825500" cy="10541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flipH="1">
            <a:off x="4889500" y="3200400"/>
            <a:ext cx="1219200" cy="4699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295400" y="1690688"/>
            <a:ext cx="276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Enzima de restrição 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108700" y="2789456"/>
            <a:ext cx="148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Enzima de restrição 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7924800" y="16383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Gene = inserto 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7480300" y="5435600"/>
            <a:ext cx="119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Plasmídeo 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9436100" y="4610100"/>
            <a:ext cx="215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Inserto + plasmídeo = DNA recombinante </a:t>
            </a:r>
            <a:endParaRPr lang="pt-BR" dirty="0"/>
          </a:p>
        </p:txBody>
      </p:sp>
      <p:sp>
        <p:nvSpPr>
          <p:cNvPr id="17" name="Elipse 16"/>
          <p:cNvSpPr/>
          <p:nvPr/>
        </p:nvSpPr>
        <p:spPr>
          <a:xfrm>
            <a:off x="7480300" y="32004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/>
          <p:nvPr/>
        </p:nvSpPr>
        <p:spPr>
          <a:xfrm>
            <a:off x="8788400" y="3784600"/>
            <a:ext cx="1016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/>
          <p:cNvSpPr/>
          <p:nvPr/>
        </p:nvSpPr>
        <p:spPr>
          <a:xfrm>
            <a:off x="9575800" y="2789456"/>
            <a:ext cx="215900" cy="2204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9855200" y="2649756"/>
            <a:ext cx="1962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Enzima DNA </a:t>
            </a:r>
            <a:r>
              <a:rPr lang="pt-BR" dirty="0" err="1" smtClean="0"/>
              <a:t>ligase</a:t>
            </a:r>
            <a:r>
              <a:rPr lang="pt-BR" dirty="0" smtClean="0"/>
              <a:t> (liga o inserto ao plasmídeo)</a:t>
            </a:r>
            <a:endParaRPr lang="pt-BR" dirty="0"/>
          </a:p>
        </p:txBody>
      </p:sp>
      <p:cxnSp>
        <p:nvCxnSpPr>
          <p:cNvPr id="22" name="Conector de seta reta 21"/>
          <p:cNvCxnSpPr/>
          <p:nvPr/>
        </p:nvCxnSpPr>
        <p:spPr>
          <a:xfrm flipH="1" flipV="1">
            <a:off x="1765300" y="3098800"/>
            <a:ext cx="1320800" cy="33698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317500" y="2649756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Sítio de origem  </a:t>
            </a:r>
            <a:r>
              <a:rPr lang="pt-BR" b="1" dirty="0" err="1" smtClean="0"/>
              <a:t>ori</a:t>
            </a:r>
            <a:endParaRPr lang="pt-BR" b="1" dirty="0"/>
          </a:p>
        </p:txBody>
      </p:sp>
      <p:cxnSp>
        <p:nvCxnSpPr>
          <p:cNvPr id="29" name="Conector reto 28"/>
          <p:cNvCxnSpPr/>
          <p:nvPr/>
        </p:nvCxnSpPr>
        <p:spPr>
          <a:xfrm>
            <a:off x="3937000" y="5435600"/>
            <a:ext cx="12700" cy="647700"/>
          </a:xfrm>
          <a:prstGeom prst="line">
            <a:avLst/>
          </a:prstGeom>
          <a:ln>
            <a:solidFill>
              <a:srgbClr val="FA36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/>
          <p:cNvCxnSpPr/>
          <p:nvPr/>
        </p:nvCxnSpPr>
        <p:spPr>
          <a:xfrm flipH="1">
            <a:off x="1765300" y="6083300"/>
            <a:ext cx="2184400" cy="0"/>
          </a:xfrm>
          <a:prstGeom prst="straightConnector1">
            <a:avLst/>
          </a:prstGeom>
          <a:ln>
            <a:solidFill>
              <a:srgbClr val="FA36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ixaDeTexto 31"/>
          <p:cNvSpPr txBox="1"/>
          <p:nvPr/>
        </p:nvSpPr>
        <p:spPr>
          <a:xfrm>
            <a:off x="304800" y="5480566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Marca de seleção (resistência a antibiótico)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315652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45" y="402496"/>
            <a:ext cx="10772566" cy="590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9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/>
              <a:t>Etapa de transformação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71500" y="1825625"/>
            <a:ext cx="5130800" cy="4351338"/>
          </a:xfrm>
        </p:spPr>
        <p:txBody>
          <a:bodyPr>
            <a:normAutofit/>
          </a:bodyPr>
          <a:lstStyle/>
          <a:p>
            <a:r>
              <a:rPr lang="pt-BR" sz="2400" dirty="0" smtClean="0"/>
              <a:t>Nesta etapa o plasmídeo + inserto (DNA recombinante) são colocados dentro da célula hospedeira que é a bactéria </a:t>
            </a:r>
          </a:p>
          <a:p>
            <a:r>
              <a:rPr lang="pt-BR" sz="2400" dirty="0" smtClean="0"/>
              <a:t>Este processo ocorre porque o </a:t>
            </a:r>
            <a:r>
              <a:rPr lang="pt-BR" sz="2400" dirty="0"/>
              <a:t>c</a:t>
            </a:r>
            <a:r>
              <a:rPr lang="pt-BR" sz="2400" dirty="0" smtClean="0"/>
              <a:t>loreto de cálcio aumenta a permeabilidade da membrana das bactérias</a:t>
            </a:r>
          </a:p>
          <a:p>
            <a:r>
              <a:rPr lang="pt-BR" sz="2400" dirty="0" smtClean="0"/>
              <a:t>Ao mesmo tempo, a mudança brusca de temperatura (choque térmico) atrai a molécula de DNA recombinante (plasmídeo + inserto) para dentro da bactéria 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300" y="1825625"/>
            <a:ext cx="5487017" cy="4119563"/>
          </a:xfrm>
          <a:prstGeom prst="rect">
            <a:avLst/>
          </a:prstGeom>
        </p:spPr>
      </p:pic>
      <p:cxnSp>
        <p:nvCxnSpPr>
          <p:cNvPr id="5" name="Conector de Seta Reta 4"/>
          <p:cNvCxnSpPr/>
          <p:nvPr/>
        </p:nvCxnSpPr>
        <p:spPr>
          <a:xfrm flipH="1">
            <a:off x="10598727" y="1465118"/>
            <a:ext cx="20782" cy="18080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9559636" y="1143000"/>
            <a:ext cx="2275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42</a:t>
            </a:r>
            <a:r>
              <a:rPr lang="pt-BR" sz="1400" b="1" baseline="30000" dirty="0" smtClean="0"/>
              <a:t>0</a:t>
            </a:r>
            <a:r>
              <a:rPr lang="pt-BR" sz="1400" b="1" dirty="0" smtClean="0"/>
              <a:t>C por 30-40 segundos </a:t>
            </a:r>
            <a:endParaRPr lang="pt-BR" sz="1400" b="1" dirty="0"/>
          </a:p>
        </p:txBody>
      </p:sp>
    </p:spTree>
    <p:extLst>
      <p:ext uri="{BB962C8B-B14F-4D97-AF65-F5344CB8AC3E}">
        <p14:creationId xmlns:p14="http://schemas.microsoft.com/office/powerpoint/2010/main" val="150068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0575"/>
          </a:xfrm>
        </p:spPr>
        <p:txBody>
          <a:bodyPr/>
          <a:lstStyle/>
          <a:p>
            <a:pPr algn="ctr"/>
            <a:r>
              <a:rPr lang="pt-BR" b="1" dirty="0" smtClean="0"/>
              <a:t>Multiplicação do DNA recombinante </a:t>
            </a: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88" y="1729988"/>
            <a:ext cx="3638962" cy="170853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756025"/>
            <a:ext cx="3638550" cy="2847975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308600" y="4704771"/>
            <a:ext cx="657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Clone bacteriano </a:t>
            </a:r>
            <a:r>
              <a:rPr lang="pt-BR" b="1" dirty="0" smtClean="0"/>
              <a:t>positivo</a:t>
            </a:r>
            <a:r>
              <a:rPr lang="pt-BR" dirty="0" smtClean="0"/>
              <a:t> (com o DNA recombinante = resistente à ampicilina )    </a:t>
            </a:r>
            <a:r>
              <a:rPr lang="pt-BR" b="1" dirty="0" smtClean="0"/>
              <a:t>colônia bacteriana branca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Clone bacteriano </a:t>
            </a:r>
            <a:r>
              <a:rPr lang="pt-BR" b="1" dirty="0" smtClean="0"/>
              <a:t>negativo</a:t>
            </a:r>
            <a:r>
              <a:rPr lang="pt-BR" dirty="0" smtClean="0"/>
              <a:t> (sem DNA recombinante = sensível à ampicilina)      </a:t>
            </a:r>
            <a:r>
              <a:rPr lang="pt-BR" b="1" dirty="0" smtClean="0"/>
              <a:t>colônia bacteriana azul</a:t>
            </a:r>
          </a:p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DNA recombinante = plasmídeo + inserto (DNA de interesse) 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775" y="1615688"/>
            <a:ext cx="3270250" cy="2845118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4476750" y="2082800"/>
            <a:ext cx="200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Meio de cultura com ampicilina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3603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7484"/>
          </a:xfrm>
        </p:spPr>
        <p:txBody>
          <a:bodyPr/>
          <a:lstStyle/>
          <a:p>
            <a:pPr algn="ctr"/>
            <a:r>
              <a:rPr lang="pt-BR" b="1" dirty="0" smtClean="0"/>
              <a:t>Gene </a:t>
            </a:r>
            <a:r>
              <a:rPr lang="pt-BR" b="1" dirty="0" err="1" smtClean="0"/>
              <a:t>lacZ</a:t>
            </a:r>
            <a:r>
              <a:rPr lang="pt-BR" b="1" dirty="0" smtClean="0"/>
              <a:t> dos plasmídeos do tipo </a:t>
            </a:r>
            <a:r>
              <a:rPr lang="pt-BR" b="1" dirty="0" err="1" smtClean="0"/>
              <a:t>pUC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46100" y="1549400"/>
            <a:ext cx="6108700" cy="5041900"/>
          </a:xfrm>
        </p:spPr>
        <p:txBody>
          <a:bodyPr>
            <a:normAutofit fontScale="85000" lnSpcReduction="20000"/>
          </a:bodyPr>
          <a:lstStyle/>
          <a:p>
            <a:r>
              <a:rPr lang="pt-BR" sz="2400" dirty="0" smtClean="0"/>
              <a:t>Plasmídeos </a:t>
            </a:r>
            <a:r>
              <a:rPr lang="pt-BR" sz="2400" dirty="0" err="1" smtClean="0"/>
              <a:t>pUC</a:t>
            </a:r>
            <a:r>
              <a:rPr lang="pt-BR" sz="2400" dirty="0" smtClean="0"/>
              <a:t> possuem o gene </a:t>
            </a:r>
            <a:r>
              <a:rPr lang="pt-BR" sz="2400" dirty="0" err="1" smtClean="0"/>
              <a:t>lacZ</a:t>
            </a:r>
            <a:r>
              <a:rPr lang="pt-BR" sz="2400" dirty="0" smtClean="0"/>
              <a:t> que codifica a enzima beta-</a:t>
            </a:r>
            <a:r>
              <a:rPr lang="pt-BR" sz="2400" dirty="0" err="1" smtClean="0"/>
              <a:t>galactosidase</a:t>
            </a:r>
            <a:endParaRPr lang="pt-BR" sz="2400" dirty="0" smtClean="0"/>
          </a:p>
          <a:p>
            <a:r>
              <a:rPr lang="pt-BR" sz="2400" dirty="0" smtClean="0"/>
              <a:t>A inserção do DNA “estranho” no sítio de clonagem causa a interrupção do gene </a:t>
            </a:r>
            <a:r>
              <a:rPr lang="pt-BR" sz="2400" dirty="0" err="1" smtClean="0"/>
              <a:t>lacZ</a:t>
            </a:r>
            <a:r>
              <a:rPr lang="pt-BR" sz="2400" dirty="0" smtClean="0"/>
              <a:t>, levando à perda da função da beta-</a:t>
            </a:r>
            <a:r>
              <a:rPr lang="pt-BR" sz="2400" dirty="0" err="1" smtClean="0"/>
              <a:t>galactosidase</a:t>
            </a:r>
            <a:r>
              <a:rPr lang="pt-BR" sz="2400" dirty="0" smtClean="0"/>
              <a:t> (= resistência à ampicilina) </a:t>
            </a:r>
          </a:p>
          <a:p>
            <a:pPr marL="0" indent="0">
              <a:buNone/>
            </a:pPr>
            <a:endParaRPr lang="pt-BR" sz="2400" dirty="0" smtClean="0"/>
          </a:p>
          <a:p>
            <a:r>
              <a:rPr lang="pt-BR" sz="2400" dirty="0" smtClean="0"/>
              <a:t>Nas colônias brancas a beta-</a:t>
            </a:r>
            <a:r>
              <a:rPr lang="pt-BR" sz="2400" dirty="0" err="1" smtClean="0"/>
              <a:t>galactosidase</a:t>
            </a:r>
            <a:r>
              <a:rPr lang="pt-BR" sz="2400" dirty="0" smtClean="0"/>
              <a:t> é </a:t>
            </a:r>
            <a:r>
              <a:rPr lang="pt-BR" sz="2400" b="1" dirty="0" smtClean="0"/>
              <a:t>inativa</a:t>
            </a:r>
            <a:r>
              <a:rPr lang="pt-BR" sz="2400" dirty="0"/>
              <a:t> </a:t>
            </a:r>
            <a:r>
              <a:rPr lang="pt-BR" sz="2400" dirty="0" smtClean="0"/>
              <a:t>pois o DNA recombinante (plasmídeo + inserto) foi inserido no local do gene </a:t>
            </a:r>
            <a:r>
              <a:rPr lang="pt-BR" sz="2400" dirty="0" err="1" smtClean="0"/>
              <a:t>lacZ</a:t>
            </a:r>
            <a:r>
              <a:rPr lang="pt-BR" sz="2400" dirty="0" smtClean="0"/>
              <a:t>, inativando o gene, consequentemente o substrato da enzima beta-</a:t>
            </a:r>
            <a:r>
              <a:rPr lang="pt-BR" sz="2400" dirty="0" err="1" smtClean="0"/>
              <a:t>galactosidase</a:t>
            </a:r>
            <a:r>
              <a:rPr lang="pt-BR" sz="2400" dirty="0" smtClean="0"/>
              <a:t> (X-</a:t>
            </a:r>
            <a:r>
              <a:rPr lang="pt-BR" sz="2400" dirty="0" err="1" smtClean="0"/>
              <a:t>gal</a:t>
            </a:r>
            <a:r>
              <a:rPr lang="pt-BR" sz="2400" dirty="0" smtClean="0"/>
              <a:t>) não é clivado e a colônia bacteriana permanece com coloração branca  </a:t>
            </a:r>
          </a:p>
          <a:p>
            <a:pPr marL="0" indent="0">
              <a:buNone/>
            </a:pPr>
            <a:endParaRPr lang="pt-BR" sz="2400" dirty="0" smtClean="0"/>
          </a:p>
          <a:p>
            <a:r>
              <a:rPr lang="pt-BR" sz="2400" dirty="0" smtClean="0"/>
              <a:t>Colônias azuis têm a beta-</a:t>
            </a:r>
            <a:r>
              <a:rPr lang="pt-BR" sz="2400" dirty="0" err="1" smtClean="0"/>
              <a:t>galactosidase</a:t>
            </a:r>
            <a:r>
              <a:rPr lang="pt-BR" sz="2400" dirty="0" smtClean="0"/>
              <a:t> </a:t>
            </a:r>
            <a:r>
              <a:rPr lang="pt-BR" sz="2400" b="1" dirty="0" smtClean="0"/>
              <a:t>ativa</a:t>
            </a:r>
            <a:r>
              <a:rPr lang="pt-BR" sz="2400" dirty="0" smtClean="0"/>
              <a:t>, mas não possuem o DNA recombinante inserido; o substrato da enzima beta-</a:t>
            </a:r>
            <a:r>
              <a:rPr lang="pt-BR" sz="2400" dirty="0" err="1" smtClean="0"/>
              <a:t>galactosidase</a:t>
            </a:r>
            <a:r>
              <a:rPr lang="pt-BR" sz="2400" dirty="0" smtClean="0"/>
              <a:t> (X-</a:t>
            </a:r>
            <a:r>
              <a:rPr lang="pt-BR" sz="2400" dirty="0" err="1" smtClean="0"/>
              <a:t>gal</a:t>
            </a:r>
            <a:r>
              <a:rPr lang="pt-BR" sz="2400" dirty="0" smtClean="0"/>
              <a:t>)  é clivado dando origem a coloração azul </a:t>
            </a:r>
            <a:endParaRPr 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900" y="2157279"/>
            <a:ext cx="4533900" cy="315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92548"/>
            <a:ext cx="10515600" cy="965200"/>
          </a:xfrm>
        </p:spPr>
        <p:txBody>
          <a:bodyPr>
            <a:noAutofit/>
          </a:bodyPr>
          <a:lstStyle/>
          <a:p>
            <a:pPr algn="ctr"/>
            <a:r>
              <a:rPr lang="pt-BR" sz="3600" b="1" dirty="0" smtClean="0"/>
              <a:t>Seleção de clones positivos, expansão do clone positivo em cultura e extração do DNA </a:t>
            </a:r>
            <a:r>
              <a:rPr lang="pt-BR" sz="3600" b="1" dirty="0" err="1" smtClean="0"/>
              <a:t>plasmidial</a:t>
            </a:r>
            <a:r>
              <a:rPr lang="pt-BR" sz="3600" b="1" dirty="0" smtClean="0"/>
              <a:t> </a:t>
            </a:r>
            <a:endParaRPr lang="pt-BR" sz="36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198" y="2131434"/>
            <a:ext cx="5729817" cy="429736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175" y="2328861"/>
            <a:ext cx="314325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2281" y="365125"/>
            <a:ext cx="11077861" cy="996687"/>
          </a:xfrm>
        </p:spPr>
        <p:txBody>
          <a:bodyPr>
            <a:noAutofit/>
          </a:bodyPr>
          <a:lstStyle/>
          <a:p>
            <a:pPr algn="ctr"/>
            <a:r>
              <a:rPr lang="pt-BR" sz="3600" b="1" dirty="0" smtClean="0"/>
              <a:t>PCR para confirmar que o DNA do inserto se encontra dentro do plasmídeo </a:t>
            </a:r>
            <a:endParaRPr lang="pt-BR" sz="36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45" y="2006983"/>
            <a:ext cx="6345238" cy="423015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162" y="2006983"/>
            <a:ext cx="3546475" cy="327366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7526768" y="5485240"/>
            <a:ext cx="414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Fonte de DNA é a colônia bacteriana branca (contendo o DNA recombinante) </a:t>
            </a:r>
            <a:endParaRPr lang="pt-BR" b="1" dirty="0"/>
          </a:p>
        </p:txBody>
      </p:sp>
      <p:cxnSp>
        <p:nvCxnSpPr>
          <p:cNvPr id="8" name="Conector de Seta Reta 7"/>
          <p:cNvCxnSpPr/>
          <p:nvPr/>
        </p:nvCxnSpPr>
        <p:spPr>
          <a:xfrm>
            <a:off x="8229600" y="4447309"/>
            <a:ext cx="10391" cy="10390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695700" y="3885461"/>
            <a:ext cx="221674" cy="1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7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2720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/>
              <a:t>Confirmação do clone positivo e sequenciamento </a:t>
            </a: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264" y="1524000"/>
            <a:ext cx="5909542" cy="255671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654" y="4406872"/>
            <a:ext cx="3371830" cy="231724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8011390" y="4473369"/>
            <a:ext cx="32696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Sequenciamento do inserto e comparação com as sequências depositadas no </a:t>
            </a:r>
            <a:r>
              <a:rPr lang="pt-BR" dirty="0" err="1" smtClean="0"/>
              <a:t>GenBank</a:t>
            </a:r>
            <a:r>
              <a:rPr lang="pt-BR" dirty="0" smtClean="0"/>
              <a:t>, com cálculo da porcentagem de similaridade  </a:t>
            </a:r>
            <a:endParaRPr lang="pt-BR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82" y="2023318"/>
            <a:ext cx="2870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3512127" y="2023318"/>
            <a:ext cx="10027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r>
              <a:rPr lang="pt-BR" dirty="0" smtClean="0"/>
              <a:t>1</a:t>
            </a:r>
            <a:r>
              <a:rPr lang="pt-BR" baseline="30000" dirty="0" smtClean="0"/>
              <a:t>0</a:t>
            </a:r>
            <a:r>
              <a:rPr lang="pt-BR" dirty="0" smtClean="0"/>
              <a:t> PCR</a:t>
            </a:r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r>
              <a:rPr lang="pt-BR" dirty="0" smtClean="0"/>
              <a:t>2</a:t>
            </a:r>
            <a:r>
              <a:rPr lang="pt-BR" baseline="30000" dirty="0" smtClean="0"/>
              <a:t>0</a:t>
            </a:r>
            <a:r>
              <a:rPr lang="pt-BR" dirty="0" smtClean="0"/>
              <a:t> PCR</a:t>
            </a:r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620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39" y="377687"/>
            <a:ext cx="11552921" cy="610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8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/>
          <a:lstStyle/>
          <a:p>
            <a:pPr algn="ctr"/>
            <a:r>
              <a:rPr lang="pt-BR" b="1" dirty="0" smtClean="0"/>
              <a:t>DNA recombinante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pt-BR" sz="2400" dirty="0" smtClean="0"/>
              <a:t>A </a:t>
            </a:r>
            <a:r>
              <a:rPr lang="pt-BR" sz="2400" dirty="0"/>
              <a:t>tecnologia do DNA recombinante </a:t>
            </a:r>
            <a:r>
              <a:rPr lang="pt-BR" sz="2400" dirty="0" smtClean="0"/>
              <a:t>engloba </a:t>
            </a:r>
            <a:r>
              <a:rPr lang="pt-BR" sz="2400" dirty="0"/>
              <a:t>um conjunto de técnicas que permitem a manipulação do DNA</a:t>
            </a:r>
          </a:p>
          <a:p>
            <a:r>
              <a:rPr lang="pt-BR" sz="2400" dirty="0" smtClean="0"/>
              <a:t>A técnica central aplicada ao DNA recombinante é a clonagem molecular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380" y="3435646"/>
            <a:ext cx="7347239" cy="264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4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9614"/>
          </a:xfrm>
        </p:spPr>
        <p:txBody>
          <a:bodyPr>
            <a:normAutofit/>
          </a:bodyPr>
          <a:lstStyle/>
          <a:p>
            <a:pPr algn="ctr"/>
            <a:r>
              <a:rPr lang="pt-BR" sz="4000" b="1" dirty="0" smtClean="0"/>
              <a:t>Aplicações da Tecnologia do DNA recombinante </a:t>
            </a:r>
            <a:endParaRPr lang="pt-BR" sz="4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5323609" cy="4351338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pt-BR" dirty="0"/>
              <a:t>Contribuição para estudos </a:t>
            </a:r>
            <a:r>
              <a:rPr lang="pt-BR" dirty="0" err="1" smtClean="0"/>
              <a:t>genômicos</a:t>
            </a:r>
            <a:endParaRPr lang="pt-BR" dirty="0"/>
          </a:p>
          <a:p>
            <a:pPr fontAlgn="base"/>
            <a:r>
              <a:rPr lang="pt-BR" dirty="0" smtClean="0"/>
              <a:t>Desenvolvimento de plantas e animais transgênicos</a:t>
            </a:r>
            <a:endParaRPr lang="pt-BR" dirty="0"/>
          </a:p>
          <a:p>
            <a:pPr fontAlgn="base"/>
            <a:r>
              <a:rPr lang="pt-BR" dirty="0"/>
              <a:t>Produção de </a:t>
            </a:r>
            <a:r>
              <a:rPr lang="pt-BR" dirty="0" smtClean="0"/>
              <a:t>medicamentos</a:t>
            </a:r>
          </a:p>
          <a:p>
            <a:pPr fontAlgn="base"/>
            <a:r>
              <a:rPr lang="pt-BR" dirty="0" smtClean="0"/>
              <a:t>Produção </a:t>
            </a:r>
            <a:r>
              <a:rPr lang="pt-BR" dirty="0"/>
              <a:t>de diversas proteínas, como o hormônio de crescimento e a </a:t>
            </a:r>
            <a:r>
              <a:rPr lang="pt-BR" dirty="0" smtClean="0"/>
              <a:t>insulina recombinantes humanas </a:t>
            </a:r>
          </a:p>
          <a:p>
            <a:pPr fontAlgn="base"/>
            <a:r>
              <a:rPr lang="pt-BR" dirty="0" smtClean="0"/>
              <a:t>Desenvolvimento de </a:t>
            </a:r>
            <a:r>
              <a:rPr lang="pt-BR" dirty="0"/>
              <a:t>vacinas </a:t>
            </a:r>
            <a:r>
              <a:rPr lang="pt-BR" dirty="0" smtClean="0"/>
              <a:t>sintéticas (contendo antígenos recombinantes) </a:t>
            </a:r>
          </a:p>
          <a:p>
            <a:pPr marL="0" indent="0" fontAlgn="base">
              <a:buNone/>
            </a:pPr>
            <a:endParaRPr lang="pt-BR" dirty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6194" y="1793697"/>
            <a:ext cx="2227606" cy="180298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637" y="1947391"/>
            <a:ext cx="2029853" cy="135125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688" y="3596686"/>
            <a:ext cx="1954923" cy="244186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6114" y="4001294"/>
            <a:ext cx="3248025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3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49383"/>
            <a:ext cx="10515600" cy="820882"/>
          </a:xfrm>
        </p:spPr>
        <p:txBody>
          <a:bodyPr/>
          <a:lstStyle/>
          <a:p>
            <a:pPr algn="ctr"/>
            <a:r>
              <a:rPr lang="pt-BR" b="1" dirty="0" smtClean="0"/>
              <a:t>Vetores de expressão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350817"/>
            <a:ext cx="7017327" cy="5185061"/>
          </a:xfrm>
        </p:spPr>
        <p:txBody>
          <a:bodyPr>
            <a:noAutofit/>
          </a:bodyPr>
          <a:lstStyle/>
          <a:p>
            <a:r>
              <a:rPr lang="pt-BR" sz="2400" dirty="0" smtClean="0"/>
              <a:t>Vetores de expressão permitem a obtenção do produto do gene clonado (= proteína correspondente) </a:t>
            </a:r>
          </a:p>
          <a:p>
            <a:r>
              <a:rPr lang="pt-BR" sz="2400" dirty="0" smtClean="0"/>
              <a:t>Se </a:t>
            </a:r>
            <a:r>
              <a:rPr lang="pt-BR" sz="2400" dirty="0"/>
              <a:t>os elementos genéticos permitem a expressão em células bacterianas, este é um vetor de expressão </a:t>
            </a:r>
            <a:r>
              <a:rPr lang="pt-BR" sz="2400" dirty="0" smtClean="0"/>
              <a:t>procarioto (tipo mais usado em pesquisas devido à simplicidade) </a:t>
            </a:r>
          </a:p>
          <a:p>
            <a:r>
              <a:rPr lang="pt-BR" sz="2400" dirty="0"/>
              <a:t>B</a:t>
            </a:r>
            <a:r>
              <a:rPr lang="pt-BR" sz="2400" dirty="0" smtClean="0"/>
              <a:t>actérias </a:t>
            </a:r>
            <a:r>
              <a:rPr lang="pt-BR" sz="2400" dirty="0"/>
              <a:t>não são capazes de processar o </a:t>
            </a:r>
            <a:r>
              <a:rPr lang="pt-BR" sz="2400" dirty="0" err="1" smtClean="0"/>
              <a:t>mRNA</a:t>
            </a:r>
            <a:r>
              <a:rPr lang="pt-BR" sz="2400" dirty="0" smtClean="0"/>
              <a:t> </a:t>
            </a:r>
            <a:r>
              <a:rPr lang="pt-BR" sz="2400" dirty="0"/>
              <a:t>de </a:t>
            </a:r>
            <a:r>
              <a:rPr lang="pt-BR" sz="2400" dirty="0" smtClean="0"/>
              <a:t>eucariotos. Nestes casos, os </a:t>
            </a:r>
            <a:r>
              <a:rPr lang="pt-BR" sz="2400" dirty="0"/>
              <a:t>insertos </a:t>
            </a:r>
            <a:r>
              <a:rPr lang="pt-BR" sz="2400" dirty="0" smtClean="0"/>
              <a:t>devem </a:t>
            </a:r>
            <a:r>
              <a:rPr lang="pt-BR" sz="2400" dirty="0"/>
              <a:t>ser derivados de bibliotecas de </a:t>
            </a:r>
            <a:r>
              <a:rPr lang="pt-BR" sz="2400" dirty="0" err="1" smtClean="0"/>
              <a:t>cDNA</a:t>
            </a:r>
            <a:r>
              <a:rPr lang="pt-BR" sz="2400" dirty="0" smtClean="0"/>
              <a:t> ou deve-se usar vetores </a:t>
            </a:r>
            <a:r>
              <a:rPr lang="pt-BR" sz="2400" dirty="0"/>
              <a:t>de expressão </a:t>
            </a:r>
            <a:r>
              <a:rPr lang="pt-BR" sz="2400" dirty="0" smtClean="0"/>
              <a:t>eucariotos </a:t>
            </a:r>
          </a:p>
          <a:p>
            <a:r>
              <a:rPr lang="pt-BR" sz="2400" dirty="0" smtClean="0"/>
              <a:t>Os </a:t>
            </a:r>
            <a:r>
              <a:rPr lang="pt-BR" sz="2400" dirty="0"/>
              <a:t>vetores de expressão são utilizados quando </a:t>
            </a:r>
            <a:r>
              <a:rPr lang="pt-BR" sz="2400" dirty="0" smtClean="0"/>
              <a:t>se busca uma </a:t>
            </a:r>
            <a:r>
              <a:rPr lang="pt-BR" sz="2400" dirty="0"/>
              <a:t>determinada </a:t>
            </a:r>
            <a:r>
              <a:rPr lang="pt-BR" sz="2400" dirty="0" smtClean="0"/>
              <a:t>sequência (gene) e parte-se da proteína que foi por ela codificada</a:t>
            </a:r>
            <a:endParaRPr lang="pt-BR" sz="2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5527" y="1999635"/>
            <a:ext cx="3821257" cy="286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481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81998"/>
            <a:ext cx="10515600" cy="840220"/>
          </a:xfrm>
        </p:spPr>
        <p:txBody>
          <a:bodyPr/>
          <a:lstStyle/>
          <a:p>
            <a:pPr algn="ctr"/>
            <a:r>
              <a:rPr lang="pt-BR" b="1" dirty="0" smtClean="0"/>
              <a:t>Tipos de vetores de expressão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199" y="1631373"/>
            <a:ext cx="5607627" cy="4991676"/>
          </a:xfrm>
        </p:spPr>
        <p:txBody>
          <a:bodyPr>
            <a:normAutofit lnSpcReduction="10000"/>
          </a:bodyPr>
          <a:lstStyle/>
          <a:p>
            <a:r>
              <a:rPr lang="pt-BR" sz="2200" b="1" dirty="0" smtClean="0"/>
              <a:t>Vetores de fusão </a:t>
            </a:r>
            <a:r>
              <a:rPr lang="pt-BR" sz="2200" b="1" dirty="0" err="1" smtClean="0"/>
              <a:t>transcricional</a:t>
            </a:r>
            <a:r>
              <a:rPr lang="pt-BR" sz="2200" b="1" dirty="0" smtClean="0"/>
              <a:t>: </a:t>
            </a:r>
            <a:r>
              <a:rPr lang="pt-BR" sz="2200" dirty="0" smtClean="0"/>
              <a:t>na </a:t>
            </a:r>
            <a:r>
              <a:rPr lang="pt-BR" sz="2200" dirty="0"/>
              <a:t>fusão </a:t>
            </a:r>
            <a:r>
              <a:rPr lang="pt-BR" sz="2200" dirty="0" err="1"/>
              <a:t>transcricional</a:t>
            </a:r>
            <a:r>
              <a:rPr lang="pt-BR" sz="2200" dirty="0"/>
              <a:t>, o promotor e o gene constituem uma unidade </a:t>
            </a:r>
            <a:r>
              <a:rPr lang="pt-BR" sz="2200" dirty="0" err="1"/>
              <a:t>transcricional</a:t>
            </a:r>
            <a:r>
              <a:rPr lang="pt-BR" sz="2200" dirty="0"/>
              <a:t>, isto é, a transcrição iniciada a </a:t>
            </a:r>
            <a:r>
              <a:rPr lang="pt-BR" sz="2200" dirty="0" smtClean="0"/>
              <a:t>partir </a:t>
            </a:r>
            <a:r>
              <a:rPr lang="pt-BR" sz="2200" dirty="0"/>
              <a:t>do promotor continua através do gene clonado. O </a:t>
            </a:r>
            <a:r>
              <a:rPr lang="pt-BR" sz="2200" dirty="0" smtClean="0"/>
              <a:t>vetor </a:t>
            </a:r>
            <a:r>
              <a:rPr lang="pt-BR" sz="2200" dirty="0"/>
              <a:t>fornece o promotor. O inserto contém os sinais de tradução – RBS e </a:t>
            </a:r>
            <a:r>
              <a:rPr lang="pt-BR" sz="2200" dirty="0" smtClean="0"/>
              <a:t>códon </a:t>
            </a:r>
            <a:r>
              <a:rPr lang="pt-BR" sz="2200" dirty="0"/>
              <a:t>de iniciação da tradução. É produzida </a:t>
            </a:r>
            <a:r>
              <a:rPr lang="pt-BR" sz="2200" dirty="0" smtClean="0"/>
              <a:t>uma proteína </a:t>
            </a:r>
            <a:r>
              <a:rPr lang="pt-BR" sz="2200" b="1" dirty="0"/>
              <a:t>nativa</a:t>
            </a:r>
            <a:r>
              <a:rPr lang="pt-BR" sz="2200" dirty="0"/>
              <a:t> </a:t>
            </a:r>
            <a:endParaRPr lang="pt-BR" sz="2200" dirty="0" smtClean="0"/>
          </a:p>
          <a:p>
            <a:r>
              <a:rPr lang="pt-BR" sz="2200" b="1" dirty="0" smtClean="0"/>
              <a:t>Vetores de fusão </a:t>
            </a:r>
            <a:r>
              <a:rPr lang="pt-BR" sz="2200" b="1" dirty="0" err="1" smtClean="0"/>
              <a:t>traducional</a:t>
            </a:r>
            <a:r>
              <a:rPr lang="pt-BR" sz="2200" b="1" dirty="0"/>
              <a:t>: </a:t>
            </a:r>
            <a:r>
              <a:rPr lang="pt-BR" sz="2200" dirty="0"/>
              <a:t>n</a:t>
            </a:r>
            <a:r>
              <a:rPr lang="pt-BR" sz="2200" dirty="0" smtClean="0"/>
              <a:t>a </a:t>
            </a:r>
            <a:r>
              <a:rPr lang="pt-BR" sz="2200" dirty="0"/>
              <a:t>fusão </a:t>
            </a:r>
            <a:r>
              <a:rPr lang="pt-BR" sz="2200" dirty="0" err="1"/>
              <a:t>traducional</a:t>
            </a:r>
            <a:r>
              <a:rPr lang="pt-BR" sz="2200" dirty="0"/>
              <a:t> também se forma uma unidade </a:t>
            </a:r>
            <a:r>
              <a:rPr lang="pt-BR" sz="2200" dirty="0" err="1"/>
              <a:t>transcricional</a:t>
            </a:r>
            <a:r>
              <a:rPr lang="pt-BR" sz="2200" dirty="0"/>
              <a:t>. O </a:t>
            </a:r>
            <a:r>
              <a:rPr lang="pt-BR" sz="2200" dirty="0" smtClean="0"/>
              <a:t>vetor </a:t>
            </a:r>
            <a:r>
              <a:rPr lang="pt-BR" sz="2200" dirty="0"/>
              <a:t>fornece o promotor e os sinais de tradução. É produzida </a:t>
            </a:r>
            <a:r>
              <a:rPr lang="pt-BR" sz="2200" dirty="0" smtClean="0"/>
              <a:t>uma proteína </a:t>
            </a:r>
            <a:r>
              <a:rPr lang="pt-BR" sz="2200" dirty="0"/>
              <a:t>de </a:t>
            </a:r>
            <a:r>
              <a:rPr lang="pt-BR" sz="2200" b="1" dirty="0" smtClean="0"/>
              <a:t>fusão</a:t>
            </a:r>
            <a:r>
              <a:rPr lang="pt-BR" sz="2200" dirty="0" smtClean="0"/>
              <a:t> (proteína </a:t>
            </a:r>
            <a:r>
              <a:rPr lang="pt-BR" sz="2200" b="1" dirty="0" smtClean="0"/>
              <a:t>híbrida</a:t>
            </a:r>
            <a:r>
              <a:rPr lang="pt-BR" sz="2200" dirty="0" smtClean="0"/>
              <a:t>), </a:t>
            </a:r>
            <a:r>
              <a:rPr lang="pt-BR" sz="2200" dirty="0"/>
              <a:t>em que parte do produto da tradução (proteína ou </a:t>
            </a:r>
            <a:r>
              <a:rPr lang="pt-BR" sz="2200" dirty="0" err="1" smtClean="0"/>
              <a:t>polipepeptídeo</a:t>
            </a:r>
            <a:r>
              <a:rPr lang="pt-BR" sz="2200" dirty="0" smtClean="0"/>
              <a:t>) </a:t>
            </a:r>
            <a:r>
              <a:rPr lang="pt-BR" sz="2200" dirty="0"/>
              <a:t>é </a:t>
            </a:r>
            <a:r>
              <a:rPr lang="pt-BR" sz="2200" dirty="0" smtClean="0"/>
              <a:t>derivada </a:t>
            </a:r>
            <a:r>
              <a:rPr lang="pt-BR" sz="2200" dirty="0"/>
              <a:t>do inserto e parte do </a:t>
            </a:r>
            <a:r>
              <a:rPr lang="pt-BR" sz="2200" dirty="0" smtClean="0"/>
              <a:t>vetor</a:t>
            </a:r>
            <a:endParaRPr lang="pt-BR" sz="22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427" y="2186708"/>
            <a:ext cx="4907973" cy="368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9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5138"/>
          </a:xfrm>
        </p:spPr>
        <p:txBody>
          <a:bodyPr/>
          <a:lstStyle/>
          <a:p>
            <a:pPr algn="ctr"/>
            <a:r>
              <a:rPr lang="pt-BR" b="1" dirty="0" smtClean="0"/>
              <a:t>Biblioteca de DNA (genômica) 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589813"/>
            <a:ext cx="6196445" cy="4862945"/>
          </a:xfrm>
        </p:spPr>
        <p:txBody>
          <a:bodyPr>
            <a:normAutofit fontScale="77500" lnSpcReduction="20000"/>
          </a:bodyPr>
          <a:lstStyle/>
          <a:p>
            <a:r>
              <a:rPr lang="pt-BR" b="1" dirty="0"/>
              <a:t>Biblioteca de DNA</a:t>
            </a:r>
            <a:r>
              <a:rPr lang="pt-BR" dirty="0"/>
              <a:t> é o conjunto dos fragmentos de restrição </a:t>
            </a:r>
            <a:r>
              <a:rPr lang="pt-BR" dirty="0" smtClean="0"/>
              <a:t>de DNA adquiridos </a:t>
            </a:r>
            <a:r>
              <a:rPr lang="pt-BR" dirty="0"/>
              <a:t>a partir de enzimas que realizam o corte do material </a:t>
            </a:r>
            <a:r>
              <a:rPr lang="pt-BR" dirty="0" smtClean="0"/>
              <a:t>genético que foram posteriormente clonados </a:t>
            </a:r>
          </a:p>
          <a:p>
            <a:r>
              <a:rPr lang="pt-BR" dirty="0" smtClean="0"/>
              <a:t>Quando </a:t>
            </a:r>
            <a:r>
              <a:rPr lang="pt-BR" dirty="0"/>
              <a:t>obtemos toda a sequência de DNA de um organismo é formada a </a:t>
            </a:r>
            <a:r>
              <a:rPr lang="pt-BR" dirty="0" smtClean="0"/>
              <a:t>“Biblioteca genômica”</a:t>
            </a:r>
          </a:p>
          <a:p>
            <a:r>
              <a:rPr lang="pt-BR" dirty="0"/>
              <a:t> </a:t>
            </a:r>
            <a:r>
              <a:rPr lang="pt-BR" dirty="0" smtClean="0"/>
              <a:t>Os tipos </a:t>
            </a:r>
            <a:r>
              <a:rPr lang="pt-BR" dirty="0"/>
              <a:t>de biblioteca de DNA possíveis dependem do </a:t>
            </a:r>
            <a:r>
              <a:rPr lang="pt-BR" dirty="0" smtClean="0"/>
              <a:t>vetor </a:t>
            </a:r>
            <a:r>
              <a:rPr lang="pt-BR" dirty="0"/>
              <a:t>de clonagem </a:t>
            </a:r>
            <a:r>
              <a:rPr lang="pt-BR" dirty="0" smtClean="0"/>
              <a:t>escolhido</a:t>
            </a:r>
          </a:p>
          <a:p>
            <a:r>
              <a:rPr lang="pt-BR" dirty="0" smtClean="0"/>
              <a:t>Após </a:t>
            </a:r>
            <a:r>
              <a:rPr lang="pt-BR" dirty="0"/>
              <a:t>a escolha do </a:t>
            </a:r>
            <a:r>
              <a:rPr lang="pt-BR" dirty="0" smtClean="0"/>
              <a:t>vetor</a:t>
            </a:r>
            <a:r>
              <a:rPr lang="pt-BR" dirty="0"/>
              <a:t>, opta-se ou por uma biblioteca genômica ou por uma biblioteca de </a:t>
            </a:r>
            <a:r>
              <a:rPr lang="pt-BR" dirty="0" err="1" smtClean="0"/>
              <a:t>cDNA</a:t>
            </a:r>
            <a:endParaRPr lang="pt-BR" dirty="0" smtClean="0"/>
          </a:p>
          <a:p>
            <a:r>
              <a:rPr lang="pt-BR" dirty="0"/>
              <a:t>Em genética, DNA complementar (</a:t>
            </a:r>
            <a:r>
              <a:rPr lang="pt-BR" b="1" dirty="0" err="1"/>
              <a:t>cDNA</a:t>
            </a:r>
            <a:r>
              <a:rPr lang="pt-BR" dirty="0"/>
              <a:t>) é o DNA sintetizado a partir de uma molécula de RNA mensageiro, cujos </a:t>
            </a:r>
            <a:r>
              <a:rPr lang="pt-BR" dirty="0" err="1"/>
              <a:t>íntrons</a:t>
            </a:r>
            <a:r>
              <a:rPr lang="pt-BR" dirty="0"/>
              <a:t> já foram removidos, ou seja, o </a:t>
            </a:r>
            <a:r>
              <a:rPr lang="pt-BR" dirty="0" err="1"/>
              <a:t>mRNA</a:t>
            </a:r>
            <a:r>
              <a:rPr lang="pt-BR" dirty="0"/>
              <a:t> já passou pelo processo de </a:t>
            </a:r>
            <a:r>
              <a:rPr lang="pt-BR" dirty="0" err="1" smtClean="0"/>
              <a:t>splicing</a:t>
            </a:r>
            <a:r>
              <a:rPr lang="pt-BR" dirty="0" smtClean="0"/>
              <a:t>. A produção de </a:t>
            </a:r>
            <a:r>
              <a:rPr lang="pt-BR" dirty="0" err="1" smtClean="0"/>
              <a:t>cDNA</a:t>
            </a:r>
            <a:r>
              <a:rPr lang="pt-BR" dirty="0" smtClean="0"/>
              <a:t> é catalisada </a:t>
            </a:r>
            <a:r>
              <a:rPr lang="pt-BR" dirty="0"/>
              <a:t>pela enzima </a:t>
            </a:r>
            <a:r>
              <a:rPr lang="pt-BR" dirty="0" err="1"/>
              <a:t>transcriptase</a:t>
            </a:r>
            <a:r>
              <a:rPr lang="pt-BR" dirty="0"/>
              <a:t> </a:t>
            </a:r>
            <a:r>
              <a:rPr lang="pt-BR" dirty="0" smtClean="0"/>
              <a:t>reversa 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809" y="2111017"/>
            <a:ext cx="4230991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0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23561"/>
            <a:ext cx="10515600" cy="757093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/>
              <a:t>Construção de uma biblioteca genômica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23898" y="1683329"/>
            <a:ext cx="6570519" cy="4540827"/>
          </a:xfrm>
        </p:spPr>
        <p:txBody>
          <a:bodyPr>
            <a:normAutofit fontScale="62500" lnSpcReduction="20000"/>
          </a:bodyPr>
          <a:lstStyle/>
          <a:p>
            <a:r>
              <a:rPr lang="pt-BR" sz="3200" dirty="0" smtClean="0"/>
              <a:t>A biblioteca genômica inclui </a:t>
            </a:r>
            <a:r>
              <a:rPr lang="pt-BR" sz="3200" dirty="0"/>
              <a:t>fragmentos significativos da totalidade do genoma de uma célula ou </a:t>
            </a:r>
            <a:r>
              <a:rPr lang="pt-BR" sz="3200" dirty="0" smtClean="0"/>
              <a:t>organismo</a:t>
            </a:r>
          </a:p>
          <a:p>
            <a:r>
              <a:rPr lang="pt-BR" sz="3200" dirty="0" smtClean="0"/>
              <a:t>Estão </a:t>
            </a:r>
            <a:r>
              <a:rPr lang="pt-BR" sz="3200" dirty="0"/>
              <a:t>presentes nessa biblioteca as regiões </a:t>
            </a:r>
            <a:r>
              <a:rPr lang="pt-BR" sz="3200" dirty="0" err="1"/>
              <a:t>codificantes</a:t>
            </a:r>
            <a:r>
              <a:rPr lang="pt-BR" sz="3200" dirty="0"/>
              <a:t> </a:t>
            </a:r>
            <a:r>
              <a:rPr lang="pt-BR" sz="3200" dirty="0" smtClean="0"/>
              <a:t>(</a:t>
            </a:r>
            <a:r>
              <a:rPr lang="pt-BR" sz="3200" dirty="0" err="1"/>
              <a:t>é</a:t>
            </a:r>
            <a:r>
              <a:rPr lang="pt-BR" sz="3200" dirty="0" err="1" smtClean="0"/>
              <a:t>xons</a:t>
            </a:r>
            <a:r>
              <a:rPr lang="pt-BR" sz="3200" dirty="0"/>
              <a:t>), e também as regiões não </a:t>
            </a:r>
            <a:r>
              <a:rPr lang="pt-BR" sz="3200" dirty="0" err="1"/>
              <a:t>codificantes</a:t>
            </a:r>
            <a:r>
              <a:rPr lang="pt-BR" sz="3200" dirty="0"/>
              <a:t> </a:t>
            </a:r>
            <a:r>
              <a:rPr lang="pt-BR" sz="3200" dirty="0" smtClean="0"/>
              <a:t>(</a:t>
            </a:r>
            <a:r>
              <a:rPr lang="pt-BR" sz="3200" dirty="0" err="1" smtClean="0"/>
              <a:t>íntrons</a:t>
            </a:r>
            <a:r>
              <a:rPr lang="pt-BR" sz="3200" dirty="0" smtClean="0"/>
              <a:t>)</a:t>
            </a:r>
          </a:p>
          <a:p>
            <a:r>
              <a:rPr lang="pt-BR" sz="3200" dirty="0" smtClean="0"/>
              <a:t>Quando se </a:t>
            </a:r>
            <a:r>
              <a:rPr lang="pt-BR" sz="3200" dirty="0"/>
              <a:t>almeja estudar </a:t>
            </a:r>
            <a:r>
              <a:rPr lang="pt-BR" sz="3200" dirty="0" smtClean="0"/>
              <a:t>uma região não </a:t>
            </a:r>
            <a:r>
              <a:rPr lang="pt-BR" sz="3200" dirty="0" err="1"/>
              <a:t>codificante</a:t>
            </a:r>
            <a:r>
              <a:rPr lang="pt-BR" sz="3200" dirty="0"/>
              <a:t>, porém importante para a regulação da transcrição, utiliza-se este tipo de </a:t>
            </a:r>
            <a:r>
              <a:rPr lang="pt-BR" sz="3200" dirty="0" smtClean="0"/>
              <a:t>biblioteca</a:t>
            </a:r>
            <a:endParaRPr lang="pt-BR" sz="3200" dirty="0"/>
          </a:p>
          <a:p>
            <a:r>
              <a:rPr lang="pt-BR" sz="3200" dirty="0" smtClean="0"/>
              <a:t>Etapas: isolamento do DNA; cortar o </a:t>
            </a:r>
            <a:r>
              <a:rPr lang="pt-BR" sz="3200" dirty="0"/>
              <a:t>DNA </a:t>
            </a:r>
            <a:r>
              <a:rPr lang="pt-BR" sz="3200" dirty="0" smtClean="0"/>
              <a:t>isolado em fragmentos com enzimas </a:t>
            </a:r>
            <a:r>
              <a:rPr lang="pt-BR" sz="3200" dirty="0"/>
              <a:t>de restrição produzindo fragmentos de tamanho compatível com o </a:t>
            </a:r>
            <a:r>
              <a:rPr lang="pt-BR" sz="3200" dirty="0" smtClean="0"/>
              <a:t>vetor </a:t>
            </a:r>
            <a:r>
              <a:rPr lang="pt-BR" sz="3200" dirty="0"/>
              <a:t>de </a:t>
            </a:r>
            <a:r>
              <a:rPr lang="pt-BR" sz="3200" dirty="0" smtClean="0"/>
              <a:t>clonagem; ligação </a:t>
            </a:r>
            <a:r>
              <a:rPr lang="pt-BR" sz="3200" dirty="0"/>
              <a:t>desses fragmentos ao vector, usando o bacteriófago λ que se comporta como um vírus da </a:t>
            </a:r>
            <a:r>
              <a:rPr lang="pt-BR" sz="3200" i="1" dirty="0"/>
              <a:t>E. </a:t>
            </a:r>
            <a:r>
              <a:rPr lang="pt-BR" sz="3200" i="1" dirty="0" smtClean="0"/>
              <a:t>coli</a:t>
            </a:r>
            <a:r>
              <a:rPr lang="pt-BR" sz="3200" dirty="0" smtClean="0"/>
              <a:t>;  introdução </a:t>
            </a:r>
            <a:r>
              <a:rPr lang="pt-BR" sz="3200" dirty="0"/>
              <a:t>do DNA recombinante nas células hospedeiras de E. </a:t>
            </a:r>
            <a:r>
              <a:rPr lang="pt-BR" sz="3200" dirty="0" smtClean="0"/>
              <a:t>coli </a:t>
            </a:r>
            <a:endParaRPr lang="pt-BR" sz="3200" dirty="0"/>
          </a:p>
          <a:p>
            <a:r>
              <a:rPr lang="pt-BR" sz="3200" dirty="0"/>
              <a:t>Quando se pretende obter um certo fragmento da biblioteca é necessário fazer o </a:t>
            </a:r>
            <a:r>
              <a:rPr lang="pt-BR" sz="3200" dirty="0" err="1"/>
              <a:t>screening</a:t>
            </a:r>
            <a:r>
              <a:rPr lang="pt-BR" sz="3200" dirty="0"/>
              <a:t> (rastreamento), utilizando sondas de </a:t>
            </a:r>
            <a:r>
              <a:rPr lang="pt-BR" sz="3200" dirty="0" smtClean="0"/>
              <a:t>DNA, identificando e selecionando os </a:t>
            </a:r>
            <a:r>
              <a:rPr lang="pt-BR" sz="3200" dirty="0"/>
              <a:t>clones que </a:t>
            </a:r>
            <a:r>
              <a:rPr lang="pt-BR" sz="3200" dirty="0" smtClean="0"/>
              <a:t>contêm </a:t>
            </a:r>
            <a:r>
              <a:rPr lang="pt-BR" sz="3200" dirty="0"/>
              <a:t>o fragmento de </a:t>
            </a:r>
            <a:r>
              <a:rPr lang="pt-BR" sz="3200" dirty="0" smtClean="0"/>
              <a:t>interesse</a:t>
            </a:r>
            <a:endParaRPr lang="pt-BR" sz="3200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098" y="1830290"/>
            <a:ext cx="4304149" cy="39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8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30043"/>
            <a:ext cx="10515600" cy="809047"/>
          </a:xfrm>
        </p:spPr>
        <p:txBody>
          <a:bodyPr/>
          <a:lstStyle/>
          <a:p>
            <a:pPr algn="ctr"/>
            <a:r>
              <a:rPr lang="pt-BR" b="1" dirty="0" smtClean="0"/>
              <a:t>Biblioteca de </a:t>
            </a:r>
            <a:r>
              <a:rPr lang="pt-BR" b="1" dirty="0" err="1" smtClean="0"/>
              <a:t>cDNA</a:t>
            </a:r>
            <a:r>
              <a:rPr lang="pt-BR" b="1" dirty="0" smtClean="0"/>
              <a:t> (expressão) 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199" y="1683327"/>
            <a:ext cx="6809509" cy="4738254"/>
          </a:xfrm>
        </p:spPr>
        <p:txBody>
          <a:bodyPr>
            <a:noAutofit/>
          </a:bodyPr>
          <a:lstStyle/>
          <a:p>
            <a:r>
              <a:rPr lang="pt-BR" sz="2400" dirty="0"/>
              <a:t>A</a:t>
            </a:r>
            <a:r>
              <a:rPr lang="pt-BR" sz="2400" dirty="0" smtClean="0"/>
              <a:t>rranjo </a:t>
            </a:r>
            <a:r>
              <a:rPr lang="pt-BR" sz="2400" dirty="0"/>
              <a:t>de cópias de </a:t>
            </a:r>
            <a:r>
              <a:rPr lang="pt-BR" sz="2400" dirty="0" err="1" smtClean="0"/>
              <a:t>cDNA</a:t>
            </a:r>
            <a:r>
              <a:rPr lang="pt-BR" sz="2400" dirty="0" smtClean="0"/>
              <a:t> representando uma </a:t>
            </a:r>
            <a:r>
              <a:rPr lang="pt-BR" sz="2400" dirty="0"/>
              <a:t>população de </a:t>
            </a:r>
            <a:r>
              <a:rPr lang="pt-BR" sz="2400" dirty="0" err="1" smtClean="0"/>
              <a:t>mRNAs</a:t>
            </a:r>
            <a:endParaRPr lang="pt-BR" sz="2400" dirty="0" smtClean="0"/>
          </a:p>
          <a:p>
            <a:r>
              <a:rPr lang="pt-BR" sz="2400" dirty="0" smtClean="0"/>
              <a:t>O objetivo da biblioteca de </a:t>
            </a:r>
            <a:r>
              <a:rPr lang="pt-BR" sz="2400" dirty="0" err="1" smtClean="0"/>
              <a:t>cDNA</a:t>
            </a:r>
            <a:r>
              <a:rPr lang="pt-BR" sz="2400" dirty="0" smtClean="0"/>
              <a:t> é </a:t>
            </a:r>
            <a:r>
              <a:rPr lang="pt-BR" sz="2400" dirty="0"/>
              <a:t>gerar </a:t>
            </a:r>
            <a:r>
              <a:rPr lang="pt-BR" sz="2400" dirty="0" err="1"/>
              <a:t>ESTs</a:t>
            </a:r>
            <a:r>
              <a:rPr lang="pt-BR" sz="2400" dirty="0"/>
              <a:t> (</a:t>
            </a:r>
            <a:r>
              <a:rPr lang="pt-BR" sz="2400" dirty="0" err="1"/>
              <a:t>Expressed</a:t>
            </a:r>
            <a:r>
              <a:rPr lang="pt-BR" sz="2400" dirty="0"/>
              <a:t> </a:t>
            </a:r>
            <a:r>
              <a:rPr lang="pt-BR" sz="2400" dirty="0" err="1"/>
              <a:t>Sequence</a:t>
            </a:r>
            <a:r>
              <a:rPr lang="pt-BR" sz="2400" dirty="0"/>
              <a:t> </a:t>
            </a:r>
            <a:r>
              <a:rPr lang="pt-BR" sz="2400" dirty="0" err="1"/>
              <a:t>Tags</a:t>
            </a:r>
            <a:r>
              <a:rPr lang="pt-BR" sz="2400" dirty="0"/>
              <a:t>) que </a:t>
            </a:r>
            <a:r>
              <a:rPr lang="pt-BR" sz="2400" dirty="0" smtClean="0"/>
              <a:t>representem os </a:t>
            </a:r>
            <a:r>
              <a:rPr lang="pt-BR" sz="2400" dirty="0"/>
              <a:t>genes expressos </a:t>
            </a:r>
            <a:r>
              <a:rPr lang="pt-BR" sz="2400" dirty="0" smtClean="0"/>
              <a:t>em determinadas células ou tecidos, e em determinadas condições (repouso, estresse, gene induzido, gene inibido, gene suprimido) </a:t>
            </a:r>
          </a:p>
          <a:p>
            <a:r>
              <a:rPr lang="pt-BR" sz="2400" dirty="0" smtClean="0"/>
              <a:t>Pré-requisitos</a:t>
            </a:r>
            <a:r>
              <a:rPr lang="pt-BR" sz="2400" dirty="0"/>
              <a:t>: </a:t>
            </a:r>
            <a:r>
              <a:rPr lang="pt-BR" sz="2400" dirty="0" smtClean="0"/>
              <a:t>a </a:t>
            </a:r>
            <a:r>
              <a:rPr lang="pt-BR" sz="2400" dirty="0"/>
              <a:t>biblioteca </a:t>
            </a:r>
            <a:r>
              <a:rPr lang="pt-BR" sz="2400" dirty="0" smtClean="0"/>
              <a:t>deve conter clones em quantidade e qualidade suficientes </a:t>
            </a:r>
            <a:r>
              <a:rPr lang="pt-BR" sz="2400" dirty="0"/>
              <a:t>para </a:t>
            </a:r>
            <a:r>
              <a:rPr lang="pt-BR" sz="2400" dirty="0" smtClean="0"/>
              <a:t>representarem os </a:t>
            </a:r>
            <a:r>
              <a:rPr lang="pt-BR" sz="2400" dirty="0" err="1"/>
              <a:t>mRNAs</a:t>
            </a:r>
            <a:r>
              <a:rPr lang="pt-BR" sz="2400" dirty="0"/>
              <a:t>, incluindo aqueles com reduzido número de cópias, que são normalmente </a:t>
            </a:r>
            <a:r>
              <a:rPr lang="pt-BR" sz="2400" dirty="0" smtClean="0"/>
              <a:t>os de maior interesse</a:t>
            </a:r>
            <a:endParaRPr lang="pt-BR" sz="24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507" y="1859973"/>
            <a:ext cx="2808257" cy="415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13171"/>
            <a:ext cx="10515600" cy="861002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/>
              <a:t>Diferenças entre os tipos de biblioteca</a:t>
            </a:r>
            <a:endParaRPr lang="pt-BR" b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836" y="1517795"/>
            <a:ext cx="6809509" cy="510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9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261216"/>
            <a:ext cx="10515600" cy="829830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/>
              <a:t>Genômica</a:t>
            </a:r>
            <a:endParaRPr lang="pt-BR" b="1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88373" y="1340428"/>
            <a:ext cx="5545282" cy="5044789"/>
          </a:xfrm>
        </p:spPr>
        <p:txBody>
          <a:bodyPr>
            <a:noAutofit/>
          </a:bodyPr>
          <a:lstStyle/>
          <a:p>
            <a:r>
              <a:rPr lang="pt-BR" sz="2000" b="1" dirty="0"/>
              <a:t>Genômica</a:t>
            </a:r>
            <a:r>
              <a:rPr lang="pt-BR" sz="2000" dirty="0"/>
              <a:t> </a:t>
            </a:r>
            <a:r>
              <a:rPr lang="pt-BR" sz="2000" dirty="0" smtClean="0"/>
              <a:t>é o ramo </a:t>
            </a:r>
            <a:r>
              <a:rPr lang="pt-BR" sz="2000" dirty="0"/>
              <a:t>da </a:t>
            </a:r>
            <a:r>
              <a:rPr lang="pt-BR" sz="2000" dirty="0" smtClean="0"/>
              <a:t>bioquímica que </a:t>
            </a:r>
            <a:r>
              <a:rPr lang="pt-BR" sz="2000" dirty="0"/>
              <a:t>estuda o </a:t>
            </a:r>
            <a:r>
              <a:rPr lang="pt-BR" sz="2000" dirty="0" smtClean="0"/>
              <a:t>genoma completo </a:t>
            </a:r>
            <a:r>
              <a:rPr lang="pt-BR" sz="2000" dirty="0"/>
              <a:t>de um </a:t>
            </a:r>
            <a:r>
              <a:rPr lang="pt-BR" sz="2000" dirty="0" smtClean="0"/>
              <a:t>organismo</a:t>
            </a:r>
          </a:p>
          <a:p>
            <a:r>
              <a:rPr lang="pt-BR" sz="2000" dirty="0" smtClean="0"/>
              <a:t>A genômica pode </a:t>
            </a:r>
            <a:r>
              <a:rPr lang="pt-BR" sz="2000" dirty="0"/>
              <a:t>se dedicar a determinar a </a:t>
            </a:r>
            <a:r>
              <a:rPr lang="pt-BR" sz="2000" dirty="0" smtClean="0"/>
              <a:t>sequência </a:t>
            </a:r>
            <a:r>
              <a:rPr lang="pt-BR" sz="2000" dirty="0"/>
              <a:t>completa </a:t>
            </a:r>
            <a:r>
              <a:rPr lang="pt-BR" sz="2000" dirty="0" smtClean="0"/>
              <a:t>do DNA de </a:t>
            </a:r>
            <a:r>
              <a:rPr lang="pt-BR" sz="2000" dirty="0"/>
              <a:t>organismos ou apenas o mapeamento </a:t>
            </a:r>
            <a:r>
              <a:rPr lang="pt-BR" sz="2000" dirty="0" smtClean="0"/>
              <a:t>do DNA em escala</a:t>
            </a:r>
            <a:r>
              <a:rPr lang="pt-BR" sz="2000" dirty="0"/>
              <a:t> </a:t>
            </a:r>
            <a:r>
              <a:rPr lang="pt-BR" sz="2000" dirty="0" smtClean="0"/>
              <a:t>genética menor</a:t>
            </a:r>
          </a:p>
          <a:p>
            <a:r>
              <a:rPr lang="pt-BR" sz="2000" dirty="0" smtClean="0"/>
              <a:t>Dividida em genômica estrutural e genômica funcional</a:t>
            </a:r>
          </a:p>
          <a:p>
            <a:r>
              <a:rPr lang="pt-BR" sz="2000" b="1" dirty="0" smtClean="0"/>
              <a:t>Genômica estrutural</a:t>
            </a:r>
            <a:r>
              <a:rPr lang="pt-BR" sz="2000" dirty="0"/>
              <a:t>: </a:t>
            </a:r>
            <a:r>
              <a:rPr lang="pt-BR" sz="2000" dirty="0" smtClean="0"/>
              <a:t>tem </a:t>
            </a:r>
            <a:r>
              <a:rPr lang="pt-BR" sz="2000" dirty="0"/>
              <a:t>como objetivo caracterizar e localizar os </a:t>
            </a:r>
            <a:r>
              <a:rPr lang="pt-BR" sz="2000" dirty="0" smtClean="0"/>
              <a:t>vários genes de um genoma </a:t>
            </a:r>
            <a:endParaRPr lang="pt-BR" sz="2000" dirty="0"/>
          </a:p>
          <a:p>
            <a:r>
              <a:rPr lang="pt-BR" sz="2000" b="1" dirty="0" smtClean="0"/>
              <a:t>Genômica funcional: </a:t>
            </a:r>
            <a:r>
              <a:rPr lang="pt-BR" sz="2000" dirty="0"/>
              <a:t>descreve a função de genes e </a:t>
            </a:r>
            <a:r>
              <a:rPr lang="pt-BR" sz="2000" dirty="0" smtClean="0"/>
              <a:t>proteínas, concentrando-se em aspectos </a:t>
            </a:r>
            <a:r>
              <a:rPr lang="pt-BR" sz="2000" dirty="0"/>
              <a:t>dinâmicos, tais como a </a:t>
            </a:r>
            <a:r>
              <a:rPr lang="pt-BR" sz="2000" dirty="0" smtClean="0"/>
              <a:t>transcrição de </a:t>
            </a:r>
            <a:r>
              <a:rPr lang="pt-BR" sz="2000" dirty="0"/>
              <a:t>um </a:t>
            </a:r>
            <a:r>
              <a:rPr lang="pt-BR" sz="2000" dirty="0" smtClean="0"/>
              <a:t>gene, a tradução e interações </a:t>
            </a:r>
            <a:r>
              <a:rPr lang="pt-BR" sz="2000" dirty="0"/>
              <a:t>entre proteínas, em oposição aos aspectos estáticos da </a:t>
            </a:r>
            <a:r>
              <a:rPr lang="pt-BR" sz="2000" dirty="0" smtClean="0"/>
              <a:t>genômica</a:t>
            </a:r>
            <a:endParaRPr lang="pt-BR" sz="20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655" y="1587211"/>
            <a:ext cx="5320145" cy="4301837"/>
          </a:xfrm>
          <a:prstGeom prst="rect">
            <a:avLst/>
          </a:prstGeom>
        </p:spPr>
      </p:pic>
      <p:cxnSp>
        <p:nvCxnSpPr>
          <p:cNvPr id="9" name="Conector de Seta Reta 8"/>
          <p:cNvCxnSpPr/>
          <p:nvPr/>
        </p:nvCxnSpPr>
        <p:spPr>
          <a:xfrm>
            <a:off x="9954491" y="1091046"/>
            <a:ext cx="10391" cy="6650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36435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80555"/>
            <a:ext cx="10515600" cy="706583"/>
          </a:xfrm>
        </p:spPr>
        <p:txBody>
          <a:bodyPr>
            <a:normAutofit/>
          </a:bodyPr>
          <a:lstStyle/>
          <a:p>
            <a:pPr algn="ctr"/>
            <a:r>
              <a:rPr lang="pt-BR" b="1" dirty="0" err="1" smtClean="0"/>
              <a:t>Transcriptômica</a:t>
            </a:r>
            <a:r>
              <a:rPr lang="pt-BR" b="1" dirty="0" smtClean="0"/>
              <a:t>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09972" y="1704108"/>
            <a:ext cx="5929819" cy="4779821"/>
          </a:xfrm>
        </p:spPr>
        <p:txBody>
          <a:bodyPr>
            <a:normAutofit fontScale="70000" lnSpcReduction="20000"/>
          </a:bodyPr>
          <a:lstStyle/>
          <a:p>
            <a:r>
              <a:rPr lang="pt-BR" sz="3400" b="1" dirty="0" err="1" smtClean="0"/>
              <a:t>Transcriptômica</a:t>
            </a:r>
            <a:r>
              <a:rPr lang="pt-BR" sz="3400" dirty="0" smtClean="0"/>
              <a:t> é o estudo do conjunto </a:t>
            </a:r>
            <a:r>
              <a:rPr lang="pt-BR" sz="3400" dirty="0"/>
              <a:t>completo de transcritos </a:t>
            </a:r>
            <a:r>
              <a:rPr lang="pt-BR" sz="3400" dirty="0" smtClean="0"/>
              <a:t>(</a:t>
            </a:r>
            <a:r>
              <a:rPr lang="pt-BR" sz="3400" dirty="0" err="1" smtClean="0"/>
              <a:t>RNAs</a:t>
            </a:r>
            <a:r>
              <a:rPr lang="pt-BR" sz="3400" dirty="0" smtClean="0"/>
              <a:t> mensageiros, ribossômicos, transportadores e </a:t>
            </a:r>
            <a:r>
              <a:rPr lang="pt-BR" sz="3400" dirty="0" err="1" smtClean="0"/>
              <a:t>micro-RNAs</a:t>
            </a:r>
            <a:r>
              <a:rPr lang="pt-BR" sz="3400" dirty="0" smtClean="0"/>
              <a:t>) de </a:t>
            </a:r>
            <a:r>
              <a:rPr lang="pt-BR" sz="3400" dirty="0"/>
              <a:t>um dado organismo, órgão, tecido ou linhagem celular. Portanto, </a:t>
            </a:r>
            <a:r>
              <a:rPr lang="pt-BR" sz="3400" dirty="0" smtClean="0"/>
              <a:t>é </a:t>
            </a:r>
            <a:r>
              <a:rPr lang="pt-BR" sz="3400" dirty="0"/>
              <a:t>o reflexo direto da </a:t>
            </a:r>
            <a:r>
              <a:rPr lang="pt-BR" sz="3400" dirty="0" smtClean="0"/>
              <a:t>expressão de genes</a:t>
            </a:r>
          </a:p>
          <a:p>
            <a:pPr marL="0" indent="0">
              <a:buNone/>
            </a:pPr>
            <a:endParaRPr lang="pt-BR" sz="3400" dirty="0" smtClean="0"/>
          </a:p>
          <a:p>
            <a:r>
              <a:rPr lang="pt-BR" sz="3400" dirty="0" smtClean="0"/>
              <a:t>O </a:t>
            </a:r>
            <a:r>
              <a:rPr lang="pt-BR" sz="3400" dirty="0"/>
              <a:t>perfil do </a:t>
            </a:r>
            <a:r>
              <a:rPr lang="pt-BR" sz="3400" dirty="0" err="1"/>
              <a:t>transcritoma</a:t>
            </a:r>
            <a:r>
              <a:rPr lang="pt-BR" sz="3400" dirty="0"/>
              <a:t> pode variar segundo o momento (numa dada fase do </a:t>
            </a:r>
            <a:r>
              <a:rPr lang="pt-BR" sz="3400" i="1" dirty="0"/>
              <a:t>ciclo celular</a:t>
            </a:r>
            <a:r>
              <a:rPr lang="pt-BR" sz="3400" dirty="0"/>
              <a:t>, por exemplo), estado fisiológico, estímulos físicos, químicos, biológicos ou doenças. Como são os RNAm os codificadores </a:t>
            </a:r>
            <a:r>
              <a:rPr lang="pt-BR" sz="3400" dirty="0" smtClean="0"/>
              <a:t>de proteínas, e</a:t>
            </a:r>
            <a:r>
              <a:rPr lang="pt-BR" sz="3400" dirty="0"/>
              <a:t>, portanto, o centro dos </a:t>
            </a:r>
            <a:r>
              <a:rPr lang="pt-BR" sz="3400" dirty="0" smtClean="0"/>
              <a:t>interesses </a:t>
            </a:r>
            <a:r>
              <a:rPr lang="pt-BR" sz="3400" dirty="0"/>
              <a:t>da pesquisa de </a:t>
            </a:r>
            <a:r>
              <a:rPr lang="pt-BR" sz="3400" i="1" dirty="0"/>
              <a:t>genômica </a:t>
            </a:r>
            <a:r>
              <a:rPr lang="pt-BR" sz="3400" i="1" dirty="0" smtClean="0"/>
              <a:t>funcional</a:t>
            </a:r>
            <a:r>
              <a:rPr lang="pt-BR" sz="3400" dirty="0"/>
              <a:t>,</a:t>
            </a:r>
            <a:r>
              <a:rPr lang="pt-BR" sz="3400" dirty="0" smtClean="0"/>
              <a:t> </a:t>
            </a:r>
            <a:r>
              <a:rPr lang="pt-BR" sz="3400" dirty="0"/>
              <a:t>na prática ficou estabelecido que o </a:t>
            </a:r>
            <a:r>
              <a:rPr lang="pt-BR" sz="3400" dirty="0" err="1"/>
              <a:t>transcritoma</a:t>
            </a:r>
            <a:r>
              <a:rPr lang="pt-BR" sz="3400" dirty="0"/>
              <a:t> abrange o conjunto </a:t>
            </a:r>
            <a:r>
              <a:rPr lang="pt-BR" sz="3400" dirty="0" smtClean="0"/>
              <a:t>de todos os </a:t>
            </a:r>
            <a:r>
              <a:rPr lang="pt-BR" sz="3400" dirty="0" err="1" smtClean="0"/>
              <a:t>RNAs</a:t>
            </a:r>
            <a:r>
              <a:rPr lang="pt-BR" sz="3400" dirty="0" smtClean="0"/>
              <a:t> de uma espécie </a:t>
            </a:r>
          </a:p>
          <a:p>
            <a:endParaRPr lang="pt-BR" sz="18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692" y="1911927"/>
            <a:ext cx="4756624" cy="3855028"/>
          </a:xfrm>
          <a:prstGeom prst="rect">
            <a:avLst/>
          </a:prstGeom>
        </p:spPr>
      </p:pic>
      <p:cxnSp>
        <p:nvCxnSpPr>
          <p:cNvPr id="6" name="Conector de Seta Reta 5"/>
          <p:cNvCxnSpPr/>
          <p:nvPr/>
        </p:nvCxnSpPr>
        <p:spPr>
          <a:xfrm flipH="1">
            <a:off x="11076709" y="2639292"/>
            <a:ext cx="363682" cy="6338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7089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86501"/>
            <a:ext cx="10515600" cy="711028"/>
          </a:xfrm>
        </p:spPr>
        <p:txBody>
          <a:bodyPr>
            <a:normAutofit/>
          </a:bodyPr>
          <a:lstStyle/>
          <a:p>
            <a:pPr algn="ctr"/>
            <a:r>
              <a:rPr lang="pt-BR" b="1" dirty="0" err="1" smtClean="0"/>
              <a:t>Proteômica</a:t>
            </a:r>
            <a:r>
              <a:rPr lang="pt-BR" b="1" dirty="0" smtClean="0"/>
              <a:t>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199" y="1444336"/>
            <a:ext cx="5479473" cy="5008419"/>
          </a:xfrm>
        </p:spPr>
        <p:txBody>
          <a:bodyPr>
            <a:normAutofit/>
          </a:bodyPr>
          <a:lstStyle/>
          <a:p>
            <a:r>
              <a:rPr lang="pt-BR" sz="2400" b="1" dirty="0" err="1" smtClean="0"/>
              <a:t>Proteômica</a:t>
            </a:r>
            <a:r>
              <a:rPr lang="pt-BR" sz="2400" dirty="0"/>
              <a:t> é uma área da </a:t>
            </a:r>
            <a:r>
              <a:rPr lang="pt-BR" sz="2400" dirty="0" smtClean="0"/>
              <a:t>biotecnologia</a:t>
            </a:r>
            <a:r>
              <a:rPr lang="pt-BR" sz="2400" dirty="0"/>
              <a:t>, </a:t>
            </a:r>
            <a:r>
              <a:rPr lang="pt-BR" sz="2400" dirty="0" smtClean="0"/>
              <a:t>da biologia  celular e da bioquímica</a:t>
            </a:r>
          </a:p>
          <a:p>
            <a:r>
              <a:rPr lang="pt-BR" sz="2400" dirty="0" smtClean="0"/>
              <a:t>A </a:t>
            </a:r>
            <a:r>
              <a:rPr lang="pt-BR" sz="2400" dirty="0" err="1"/>
              <a:t>p</a:t>
            </a:r>
            <a:r>
              <a:rPr lang="pt-BR" sz="2400" dirty="0" err="1" smtClean="0"/>
              <a:t>roteômica</a:t>
            </a:r>
            <a:r>
              <a:rPr lang="pt-BR" sz="2400" dirty="0" smtClean="0"/>
              <a:t> </a:t>
            </a:r>
            <a:r>
              <a:rPr lang="pt-BR" sz="2400" dirty="0"/>
              <a:t>consiste na análise global e em larga escala </a:t>
            </a:r>
            <a:r>
              <a:rPr lang="pt-BR" sz="2400" dirty="0" smtClean="0"/>
              <a:t>dos </a:t>
            </a:r>
            <a:r>
              <a:rPr lang="pt-BR" sz="2400" dirty="0" err="1" smtClean="0"/>
              <a:t>proteomas</a:t>
            </a:r>
            <a:r>
              <a:rPr lang="pt-BR" sz="2400" dirty="0" smtClean="0"/>
              <a:t> (conjunto de proteínas e suas variantes, expressas </a:t>
            </a:r>
            <a:r>
              <a:rPr lang="pt-BR" sz="2400" dirty="0"/>
              <a:t>em uma amostra biológica, ou seja, em um organismo, tecido, </a:t>
            </a:r>
            <a:r>
              <a:rPr lang="pt-BR" sz="2400" dirty="0" err="1"/>
              <a:t>biofluido</a:t>
            </a:r>
            <a:r>
              <a:rPr lang="pt-BR" sz="2400" dirty="0"/>
              <a:t> ou </a:t>
            </a:r>
            <a:r>
              <a:rPr lang="pt-BR" sz="2400" dirty="0" smtClean="0"/>
              <a:t>célula</a:t>
            </a:r>
            <a:endParaRPr lang="pt-BR" sz="2400" baseline="30000" dirty="0"/>
          </a:p>
          <a:p>
            <a:r>
              <a:rPr lang="pt-BR" sz="2400" dirty="0" smtClean="0"/>
              <a:t>Ela </a:t>
            </a:r>
            <a:r>
              <a:rPr lang="pt-BR" sz="2400" dirty="0"/>
              <a:t>inclui técnicas que permitem identificar, quantificar e estudar a expressão proteica e modificações pós-</a:t>
            </a:r>
            <a:r>
              <a:rPr lang="pt-BR" sz="2400" dirty="0" err="1"/>
              <a:t>traducionais</a:t>
            </a:r>
            <a:r>
              <a:rPr lang="pt-BR" sz="2400" dirty="0"/>
              <a:t> das </a:t>
            </a:r>
            <a:r>
              <a:rPr lang="pt-BR" sz="2400" dirty="0" smtClean="0"/>
              <a:t>proteínas </a:t>
            </a:r>
            <a:endParaRPr 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76" y="1931439"/>
            <a:ext cx="4627265" cy="3743268"/>
          </a:xfrm>
          <a:prstGeom prst="rect">
            <a:avLst/>
          </a:prstGeom>
        </p:spPr>
      </p:pic>
      <p:cxnSp>
        <p:nvCxnSpPr>
          <p:cNvPr id="12" name="Conector de Seta Reta 11"/>
          <p:cNvCxnSpPr/>
          <p:nvPr/>
        </p:nvCxnSpPr>
        <p:spPr>
          <a:xfrm flipH="1">
            <a:off x="10671463" y="4083627"/>
            <a:ext cx="82088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156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8656"/>
          </a:xfrm>
        </p:spPr>
        <p:txBody>
          <a:bodyPr/>
          <a:lstStyle/>
          <a:p>
            <a:pPr algn="ctr"/>
            <a:r>
              <a:rPr lang="pt-BR" b="1" dirty="0" smtClean="0"/>
              <a:t>Clonagem molecular: definições </a:t>
            </a:r>
            <a:endParaRPr lang="pt-BR" b="1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838200" y="1506682"/>
            <a:ext cx="6123709" cy="5122717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A </a:t>
            </a:r>
            <a:r>
              <a:rPr lang="pt-BR" b="1" dirty="0"/>
              <a:t>clonagem molecular</a:t>
            </a:r>
            <a:r>
              <a:rPr lang="pt-BR" dirty="0"/>
              <a:t> </a:t>
            </a:r>
            <a:r>
              <a:rPr lang="pt-BR" dirty="0" smtClean="0"/>
              <a:t>se refere a um </a:t>
            </a:r>
            <a:r>
              <a:rPr lang="pt-BR" dirty="0"/>
              <a:t>conjunto de métodos experimentais de biologia molecular que são usados para montar moléculas de </a:t>
            </a:r>
            <a:r>
              <a:rPr lang="pt-BR" dirty="0" smtClean="0"/>
              <a:t>DNA recombinante (DNA que não é natural) e </a:t>
            </a:r>
            <a:r>
              <a:rPr lang="pt-BR" dirty="0"/>
              <a:t>para direcionar a sua </a:t>
            </a:r>
            <a:r>
              <a:rPr lang="pt-BR" dirty="0" smtClean="0"/>
              <a:t>replicação dentro de um </a:t>
            </a:r>
            <a:r>
              <a:rPr lang="pt-BR" dirty="0"/>
              <a:t>organismo </a:t>
            </a:r>
            <a:r>
              <a:rPr lang="pt-BR" dirty="0" smtClean="0"/>
              <a:t>hospedeiro</a:t>
            </a:r>
            <a:r>
              <a:rPr lang="pt-BR" dirty="0"/>
              <a:t> </a:t>
            </a:r>
            <a:r>
              <a:rPr lang="pt-BR" dirty="0" smtClean="0"/>
              <a:t>(vetor de clonagem)</a:t>
            </a:r>
          </a:p>
          <a:p>
            <a:r>
              <a:rPr lang="pt-BR" dirty="0"/>
              <a:t> O termo </a:t>
            </a:r>
            <a:r>
              <a:rPr lang="pt-BR" dirty="0" smtClean="0"/>
              <a:t>clonagem é </a:t>
            </a:r>
            <a:r>
              <a:rPr lang="pt-BR" dirty="0"/>
              <a:t>utilizado para indicar que o método envolve a replicação </a:t>
            </a:r>
            <a:r>
              <a:rPr lang="pt-BR" dirty="0" smtClean="0"/>
              <a:t>de uma </a:t>
            </a:r>
            <a:r>
              <a:rPr lang="pt-BR" dirty="0"/>
              <a:t>molécula por </a:t>
            </a:r>
            <a:r>
              <a:rPr lang="pt-BR" dirty="0" smtClean="0"/>
              <a:t>meio de técnica na qual se </a:t>
            </a:r>
            <a:r>
              <a:rPr lang="pt-BR" dirty="0"/>
              <a:t>vai produzir uma população de células que possuem moléculas de </a:t>
            </a:r>
            <a:r>
              <a:rPr lang="pt-BR" dirty="0" smtClean="0"/>
              <a:t>DNA idênticas</a:t>
            </a:r>
          </a:p>
          <a:p>
            <a:r>
              <a:rPr lang="pt-BR" dirty="0" smtClean="0"/>
              <a:t>Outros nomes utilizados e que têm o mesmo significado: </a:t>
            </a:r>
            <a:r>
              <a:rPr lang="pt-BR" b="1" dirty="0" smtClean="0"/>
              <a:t>engenharia genética, manipulação gênica, clonagem gênica, tecnologia </a:t>
            </a:r>
            <a:r>
              <a:rPr lang="pt-BR" b="1" dirty="0"/>
              <a:t>do DNA </a:t>
            </a:r>
            <a:r>
              <a:rPr lang="pt-BR" b="1" dirty="0" smtClean="0"/>
              <a:t>recombinante, modificação genética</a:t>
            </a:r>
          </a:p>
          <a:p>
            <a:r>
              <a:rPr lang="pt-BR" dirty="0" smtClean="0"/>
              <a:t>A </a:t>
            </a:r>
            <a:r>
              <a:rPr lang="pt-BR" dirty="0"/>
              <a:t>clonagem molecular normalmente utiliza sequências de </a:t>
            </a:r>
            <a:r>
              <a:rPr lang="pt-BR" dirty="0" smtClean="0"/>
              <a:t>DNA de </a:t>
            </a:r>
            <a:r>
              <a:rPr lang="pt-BR" dirty="0"/>
              <a:t>dois organismos diferentes: a espécie que é a fonte do </a:t>
            </a:r>
            <a:r>
              <a:rPr lang="pt-BR" dirty="0" smtClean="0"/>
              <a:t>DNA que vai ser clonado (por exemplo um fragmento de um gene humano) e </a:t>
            </a:r>
            <a:r>
              <a:rPr lang="pt-BR" dirty="0"/>
              <a:t>a espécie que servirá de hospedeiro vivo para a replicação </a:t>
            </a:r>
            <a:r>
              <a:rPr lang="pt-BR" dirty="0" smtClean="0"/>
              <a:t>do DNA recombinante (o vetor de clonagem) </a:t>
            </a:r>
            <a:endParaRPr lang="pt-BR" sz="2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036" y="2088572"/>
            <a:ext cx="3948544" cy="296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731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80555"/>
            <a:ext cx="10515600" cy="820881"/>
          </a:xfrm>
        </p:spPr>
        <p:txBody>
          <a:bodyPr/>
          <a:lstStyle/>
          <a:p>
            <a:pPr algn="ctr"/>
            <a:r>
              <a:rPr lang="pt-BR" b="1" dirty="0" err="1" smtClean="0"/>
              <a:t>Metabolômica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693719"/>
            <a:ext cx="5947064" cy="4478482"/>
          </a:xfrm>
        </p:spPr>
        <p:txBody>
          <a:bodyPr>
            <a:normAutofit fontScale="85000" lnSpcReduction="20000"/>
          </a:bodyPr>
          <a:lstStyle/>
          <a:p>
            <a:r>
              <a:rPr lang="pt-BR" b="1" dirty="0" err="1" smtClean="0"/>
              <a:t>Metabolômica</a:t>
            </a:r>
            <a:r>
              <a:rPr lang="pt-BR" b="1" dirty="0"/>
              <a:t>:</a:t>
            </a:r>
            <a:r>
              <a:rPr lang="pt-BR" b="1" dirty="0" smtClean="0"/>
              <a:t> </a:t>
            </a:r>
            <a:r>
              <a:rPr lang="pt-BR" dirty="0" smtClean="0"/>
              <a:t>identificação</a:t>
            </a:r>
            <a:r>
              <a:rPr lang="pt-BR" b="1" dirty="0" smtClean="0"/>
              <a:t> </a:t>
            </a:r>
            <a:r>
              <a:rPr lang="pt-BR" dirty="0" smtClean="0"/>
              <a:t>e quantificação do </a:t>
            </a:r>
            <a:r>
              <a:rPr lang="pt-BR" dirty="0"/>
              <a:t>conjunto de </a:t>
            </a:r>
            <a:r>
              <a:rPr lang="pt-BR" dirty="0" smtClean="0"/>
              <a:t>metabólitos-  </a:t>
            </a:r>
            <a:r>
              <a:rPr lang="pt-BR" dirty="0"/>
              <a:t>o </a:t>
            </a:r>
            <a:r>
              <a:rPr lang="pt-BR" dirty="0" err="1"/>
              <a:t>metaboloma</a:t>
            </a:r>
            <a:r>
              <a:rPr lang="pt-BR" dirty="0"/>
              <a:t> - produzidos e/ou modificados por </a:t>
            </a:r>
            <a:r>
              <a:rPr lang="pt-BR" dirty="0" smtClean="0"/>
              <a:t>um organismo</a:t>
            </a:r>
          </a:p>
          <a:p>
            <a:r>
              <a:rPr lang="pt-BR" dirty="0" smtClean="0"/>
              <a:t>O</a:t>
            </a:r>
            <a:r>
              <a:rPr lang="pt-BR" dirty="0"/>
              <a:t> </a:t>
            </a:r>
            <a:r>
              <a:rPr lang="pt-BR" b="1" dirty="0" err="1"/>
              <a:t>metaboloma</a:t>
            </a:r>
            <a:r>
              <a:rPr lang="pt-BR" dirty="0"/>
              <a:t> representa o conjunto de todos os metabólitos </a:t>
            </a:r>
            <a:r>
              <a:rPr lang="pt-BR" dirty="0" smtClean="0"/>
              <a:t>de uma</a:t>
            </a:r>
            <a:r>
              <a:rPr lang="pt-BR" dirty="0"/>
              <a:t> célula, fluido biológico, tecido ou organismo, sendo estas substâncias consideradas os produtos finais dos processos </a:t>
            </a:r>
            <a:r>
              <a:rPr lang="pt-BR" dirty="0" smtClean="0"/>
              <a:t>celulares</a:t>
            </a:r>
          </a:p>
          <a:p>
            <a:r>
              <a:rPr lang="pt-BR" dirty="0" smtClean="0"/>
              <a:t> </a:t>
            </a:r>
            <a:r>
              <a:rPr lang="pt-BR" dirty="0"/>
              <a:t>Enquanto os dados de </a:t>
            </a:r>
            <a:r>
              <a:rPr lang="pt-BR" dirty="0" smtClean="0"/>
              <a:t>expressão </a:t>
            </a:r>
            <a:r>
              <a:rPr lang="pt-BR" dirty="0"/>
              <a:t>gênica de </a:t>
            </a:r>
            <a:r>
              <a:rPr lang="pt-BR" dirty="0" err="1" smtClean="0"/>
              <a:t>mRNA</a:t>
            </a:r>
            <a:r>
              <a:rPr lang="pt-BR" dirty="0"/>
              <a:t> e </a:t>
            </a:r>
            <a:r>
              <a:rPr lang="pt-BR" dirty="0" smtClean="0"/>
              <a:t>as análises </a:t>
            </a:r>
            <a:r>
              <a:rPr lang="pt-BR" dirty="0" err="1" smtClean="0"/>
              <a:t>proteômicas</a:t>
            </a:r>
            <a:r>
              <a:rPr lang="pt-BR" dirty="0" smtClean="0"/>
              <a:t> fornecem </a:t>
            </a:r>
            <a:r>
              <a:rPr lang="pt-BR" dirty="0"/>
              <a:t>parte das informações dos eventos que ocorrem na célula ou </a:t>
            </a:r>
            <a:r>
              <a:rPr lang="pt-BR" dirty="0" smtClean="0"/>
              <a:t>no organismo</a:t>
            </a:r>
            <a:r>
              <a:rPr lang="pt-BR" dirty="0"/>
              <a:t>, o perfil metabólico pode fornecer um panorama geral sobre o estado </a:t>
            </a:r>
            <a:r>
              <a:rPr lang="pt-BR" dirty="0" smtClean="0"/>
              <a:t>fisiológico da célula ou do organismo </a:t>
            </a:r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203" y="1952220"/>
            <a:ext cx="4627265" cy="3743268"/>
          </a:xfrm>
          <a:prstGeom prst="rect">
            <a:avLst/>
          </a:prstGeom>
        </p:spPr>
      </p:pic>
      <p:cxnSp>
        <p:nvCxnSpPr>
          <p:cNvPr id="9" name="Conector de Seta Reta 8"/>
          <p:cNvCxnSpPr/>
          <p:nvPr/>
        </p:nvCxnSpPr>
        <p:spPr>
          <a:xfrm flipV="1">
            <a:off x="8801100" y="4468091"/>
            <a:ext cx="10391" cy="8624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250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13171"/>
            <a:ext cx="10515600" cy="767483"/>
          </a:xfrm>
        </p:spPr>
        <p:txBody>
          <a:bodyPr/>
          <a:lstStyle/>
          <a:p>
            <a:pPr algn="ctr"/>
            <a:r>
              <a:rPr lang="pt-BR" b="1" dirty="0" smtClean="0"/>
              <a:t>Vetor de clonagem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13164"/>
            <a:ext cx="7121235" cy="4873337"/>
          </a:xfrm>
        </p:spPr>
        <p:txBody>
          <a:bodyPr>
            <a:normAutofit fontScale="25000" lnSpcReduction="20000"/>
          </a:bodyPr>
          <a:lstStyle/>
          <a:p>
            <a:r>
              <a:rPr lang="pt-BR" sz="8000" b="1" dirty="0"/>
              <a:t>V</a:t>
            </a:r>
            <a:r>
              <a:rPr lang="pt-BR" sz="8000" b="1" dirty="0" smtClean="0"/>
              <a:t>etor </a:t>
            </a:r>
            <a:r>
              <a:rPr lang="pt-BR" sz="8000" b="1" dirty="0"/>
              <a:t>de </a:t>
            </a:r>
            <a:r>
              <a:rPr lang="pt-BR" sz="8000" b="1" dirty="0" smtClean="0"/>
              <a:t>clonagem: </a:t>
            </a:r>
            <a:r>
              <a:rPr lang="pt-BR" sz="8000" dirty="0" smtClean="0"/>
              <a:t>molécula </a:t>
            </a:r>
            <a:r>
              <a:rPr lang="pt-BR" sz="8000" dirty="0"/>
              <a:t>de DNA que leva </a:t>
            </a:r>
            <a:r>
              <a:rPr lang="pt-BR" sz="8000" dirty="0" smtClean="0"/>
              <a:t>o </a:t>
            </a:r>
            <a:r>
              <a:rPr lang="pt-BR" sz="8000" dirty="0"/>
              <a:t>DNA </a:t>
            </a:r>
            <a:r>
              <a:rPr lang="pt-BR" sz="8000" dirty="0" smtClean="0"/>
              <a:t>alvo até a célula hospedeira, e aí </a:t>
            </a:r>
            <a:r>
              <a:rPr lang="pt-BR" sz="8000" dirty="0"/>
              <a:t>se </a:t>
            </a:r>
            <a:r>
              <a:rPr lang="pt-BR" sz="8000" dirty="0" smtClean="0"/>
              <a:t>replica</a:t>
            </a:r>
          </a:p>
          <a:p>
            <a:r>
              <a:rPr lang="pt-BR" sz="8000" dirty="0" smtClean="0"/>
              <a:t>Um vetor </a:t>
            </a:r>
            <a:r>
              <a:rPr lang="pt-BR" sz="8000" dirty="0"/>
              <a:t>de clonagem deve apresentar uma sequência que </a:t>
            </a:r>
            <a:r>
              <a:rPr lang="pt-BR" sz="8000" dirty="0" smtClean="0"/>
              <a:t>permita </a:t>
            </a:r>
            <a:r>
              <a:rPr lang="pt-BR" sz="8000" dirty="0"/>
              <a:t>a sua replicação no interior de uma célula </a:t>
            </a:r>
            <a:r>
              <a:rPr lang="pt-BR" sz="8000" dirty="0" smtClean="0"/>
              <a:t>hospedeira, por exemplo, uma bactéria</a:t>
            </a:r>
          </a:p>
          <a:p>
            <a:r>
              <a:rPr lang="pt-BR" sz="8000" dirty="0" smtClean="0"/>
              <a:t>O vetor deve </a:t>
            </a:r>
            <a:r>
              <a:rPr lang="pt-BR" sz="8000" dirty="0"/>
              <a:t>apresentar um local de clonagem, isto é, um local para inserir o DNA </a:t>
            </a:r>
            <a:r>
              <a:rPr lang="pt-BR" sz="8000" dirty="0" smtClean="0"/>
              <a:t>alvo (sítio de clonagem) </a:t>
            </a:r>
            <a:endParaRPr lang="pt-BR" sz="8000" dirty="0"/>
          </a:p>
          <a:p>
            <a:r>
              <a:rPr lang="pt-BR" sz="8000" dirty="0" smtClean="0"/>
              <a:t>O </a:t>
            </a:r>
            <a:r>
              <a:rPr lang="pt-BR" sz="8000" dirty="0"/>
              <a:t>procedimento de clonagem, independentemente do </a:t>
            </a:r>
            <a:r>
              <a:rPr lang="pt-BR" sz="8000" dirty="0" smtClean="0"/>
              <a:t>vetor</a:t>
            </a:r>
            <a:r>
              <a:rPr lang="pt-BR" sz="8000" dirty="0"/>
              <a:t>, engloba uma fase inicial de tratamento do </a:t>
            </a:r>
            <a:r>
              <a:rPr lang="pt-BR" sz="8000" dirty="0" smtClean="0"/>
              <a:t>vetor </a:t>
            </a:r>
            <a:r>
              <a:rPr lang="pt-BR" sz="8000" dirty="0"/>
              <a:t>e do DNA em estudo </a:t>
            </a:r>
            <a:r>
              <a:rPr lang="pt-BR" sz="8000" dirty="0" smtClean="0"/>
              <a:t>(por exemplo, um fragmento de </a:t>
            </a:r>
            <a:r>
              <a:rPr lang="pt-BR" sz="8000" dirty="0"/>
              <a:t>D</a:t>
            </a:r>
            <a:r>
              <a:rPr lang="pt-BR" sz="8000" dirty="0" smtClean="0"/>
              <a:t>NA humano que foi amplificado por PCR) com </a:t>
            </a:r>
            <a:r>
              <a:rPr lang="pt-BR" sz="8000" b="1" dirty="0"/>
              <a:t>enzimas de restrição</a:t>
            </a:r>
            <a:r>
              <a:rPr lang="pt-BR" sz="8000" dirty="0"/>
              <a:t>, de modo a originar </a:t>
            </a:r>
            <a:r>
              <a:rPr lang="pt-BR" sz="8000" dirty="0" smtClean="0"/>
              <a:t>extremidades complementares</a:t>
            </a:r>
          </a:p>
          <a:p>
            <a:r>
              <a:rPr lang="pt-BR" sz="8000" dirty="0" smtClean="0"/>
              <a:t>O </a:t>
            </a:r>
            <a:r>
              <a:rPr lang="pt-BR" sz="8000" dirty="0"/>
              <a:t>passo seguinte corresponde à união do DNA alvo ao </a:t>
            </a:r>
            <a:r>
              <a:rPr lang="pt-BR" sz="8000" dirty="0" smtClean="0"/>
              <a:t>vetor de clonagem com a ajuda da enzima </a:t>
            </a:r>
            <a:r>
              <a:rPr lang="pt-BR" sz="8000" b="1" dirty="0"/>
              <a:t>DNA </a:t>
            </a:r>
            <a:r>
              <a:rPr lang="pt-BR" sz="8000" b="1" dirty="0" err="1" smtClean="0"/>
              <a:t>ligase</a:t>
            </a:r>
            <a:endParaRPr lang="pt-BR" sz="8000" b="1" dirty="0" smtClean="0"/>
          </a:p>
          <a:p>
            <a:r>
              <a:rPr lang="pt-BR" sz="8000" dirty="0" smtClean="0"/>
              <a:t>Depois, introduz-se </a:t>
            </a:r>
            <a:r>
              <a:rPr lang="pt-BR" sz="8000" dirty="0"/>
              <a:t>o DNA alvo na célula hospedeira por </a:t>
            </a:r>
            <a:r>
              <a:rPr lang="pt-BR" sz="8000" dirty="0" smtClean="0"/>
              <a:t>meio de uma reação de </a:t>
            </a:r>
            <a:r>
              <a:rPr lang="pt-BR" sz="8000" b="1" dirty="0" smtClean="0"/>
              <a:t>transformação</a:t>
            </a:r>
          </a:p>
          <a:p>
            <a:r>
              <a:rPr lang="pt-BR" sz="8000" dirty="0" smtClean="0"/>
              <a:t> </a:t>
            </a:r>
            <a:r>
              <a:rPr lang="pt-BR" sz="8000" dirty="0"/>
              <a:t>Finalmente, </a:t>
            </a:r>
            <a:r>
              <a:rPr lang="pt-BR" sz="8000" dirty="0" smtClean="0"/>
              <a:t>selecionam-se </a:t>
            </a:r>
            <a:r>
              <a:rPr lang="pt-BR" sz="8000" dirty="0"/>
              <a:t>as células que contêm o DNA </a:t>
            </a:r>
            <a:r>
              <a:rPr lang="pt-BR" sz="8000" dirty="0" smtClean="0"/>
              <a:t>recombinante (plasmídeo + DNA inserido) recorrendo </a:t>
            </a:r>
            <a:r>
              <a:rPr lang="pt-BR" sz="8000" dirty="0"/>
              <a:t>a </a:t>
            </a:r>
            <a:r>
              <a:rPr lang="pt-BR" sz="8000" dirty="0" smtClean="0"/>
              <a:t>marcadores, por exemplo, de resistência </a:t>
            </a:r>
            <a:r>
              <a:rPr lang="pt-BR" sz="8000" dirty="0"/>
              <a:t>a </a:t>
            </a:r>
            <a:r>
              <a:rPr lang="pt-BR" sz="8000" dirty="0" smtClean="0"/>
              <a:t>antibióticos</a:t>
            </a:r>
            <a:endParaRPr lang="pt-BR" sz="8000" dirty="0"/>
          </a:p>
          <a:p>
            <a:pPr marL="0" indent="0">
              <a:buNone/>
            </a:pPr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435" y="1870363"/>
            <a:ext cx="3685310" cy="276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87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2565"/>
          </a:xfrm>
        </p:spPr>
        <p:txBody>
          <a:bodyPr/>
          <a:lstStyle/>
          <a:p>
            <a:pPr algn="ctr"/>
            <a:r>
              <a:rPr lang="pt-BR" b="1" dirty="0" smtClean="0"/>
              <a:t>Características do vetor de clonagem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7131627" cy="435133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t-BR" b="1" dirty="0"/>
              <a:t>Algumas características que um vetor de clonagem deve apresentar</a:t>
            </a:r>
            <a:r>
              <a:rPr lang="pt-BR" b="1" dirty="0" smtClean="0"/>
              <a:t>:</a:t>
            </a:r>
          </a:p>
          <a:p>
            <a:pPr marL="0" indent="0">
              <a:buNone/>
            </a:pPr>
            <a:endParaRPr lang="pt-BR" b="1" dirty="0"/>
          </a:p>
          <a:p>
            <a:r>
              <a:rPr lang="pt-BR" sz="2400" dirty="0"/>
              <a:t>Possuir locais de reconhecimento para enzimas de restrição (sítios de restrição para enzimas específicas)</a:t>
            </a:r>
          </a:p>
          <a:p>
            <a:r>
              <a:rPr lang="pt-BR" sz="2400" dirty="0"/>
              <a:t>Permitir a replicação de DNA exógeno </a:t>
            </a:r>
            <a:endParaRPr lang="pt-BR" sz="2400" dirty="0" smtClean="0"/>
          </a:p>
          <a:p>
            <a:r>
              <a:rPr lang="pt-BR" sz="2400" dirty="0" smtClean="0"/>
              <a:t>Ser </a:t>
            </a:r>
            <a:r>
              <a:rPr lang="pt-BR" sz="2400" dirty="0"/>
              <a:t>de fácil isolamento</a:t>
            </a:r>
          </a:p>
          <a:p>
            <a:r>
              <a:rPr lang="pt-BR" sz="2400" dirty="0"/>
              <a:t>Ter pequenas dimensões</a:t>
            </a:r>
          </a:p>
          <a:p>
            <a:r>
              <a:rPr lang="pt-BR" sz="2400" dirty="0"/>
              <a:t>Permitir a multiplicação do DNA de interesse (humano por exemplo) juntamente com o DNA do vetor, produzindo um elevado número de cópias da sequência alvo (humana) 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071" y="2462646"/>
            <a:ext cx="3821835" cy="262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35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71607"/>
            <a:ext cx="10515600" cy="902566"/>
          </a:xfrm>
        </p:spPr>
        <p:txBody>
          <a:bodyPr/>
          <a:lstStyle/>
          <a:p>
            <a:pPr algn="ctr"/>
            <a:r>
              <a:rPr lang="pt-BR" b="1" dirty="0" smtClean="0"/>
              <a:t>Tipos de vetor de clonagem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75509"/>
            <a:ext cx="6695209" cy="5049982"/>
          </a:xfrm>
        </p:spPr>
        <p:txBody>
          <a:bodyPr>
            <a:normAutofit fontScale="92500" lnSpcReduction="10000"/>
          </a:bodyPr>
          <a:lstStyle/>
          <a:p>
            <a:r>
              <a:rPr lang="pt-BR" sz="2200" dirty="0"/>
              <a:t>Existem 6</a:t>
            </a:r>
            <a:r>
              <a:rPr lang="pt-BR" sz="2200" dirty="0" smtClean="0"/>
              <a:t> </a:t>
            </a:r>
            <a:r>
              <a:rPr lang="pt-BR" sz="2200" dirty="0"/>
              <a:t>tipos de vetores de clonagem:  plasmídeos, fagos, </a:t>
            </a:r>
            <a:r>
              <a:rPr lang="pt-BR" sz="2200" dirty="0" err="1" smtClean="0"/>
              <a:t>cosmídeos</a:t>
            </a:r>
            <a:r>
              <a:rPr lang="pt-BR" sz="2200" dirty="0" smtClean="0"/>
              <a:t>, PAC (P1 Artificial </a:t>
            </a:r>
            <a:r>
              <a:rPr lang="pt-BR" sz="2200" dirty="0" err="1"/>
              <a:t>C</a:t>
            </a:r>
            <a:r>
              <a:rPr lang="pt-BR" sz="2200" dirty="0" err="1" smtClean="0"/>
              <a:t>hromosome</a:t>
            </a:r>
            <a:r>
              <a:rPr lang="pt-BR" sz="2200" dirty="0" smtClean="0"/>
              <a:t>), YAC (</a:t>
            </a:r>
            <a:r>
              <a:rPr lang="pt-BR" sz="2200" dirty="0" err="1" smtClean="0"/>
              <a:t>Yeast</a:t>
            </a:r>
            <a:r>
              <a:rPr lang="pt-BR" sz="2200" dirty="0" smtClean="0"/>
              <a:t> Artificial </a:t>
            </a:r>
            <a:r>
              <a:rPr lang="pt-BR" sz="2200" dirty="0" err="1" smtClean="0"/>
              <a:t>Chromosomes</a:t>
            </a:r>
            <a:r>
              <a:rPr lang="pt-BR" sz="2200" dirty="0"/>
              <a:t>)e BAC (</a:t>
            </a:r>
            <a:r>
              <a:rPr lang="pt-BR" sz="2200" dirty="0" err="1"/>
              <a:t>Bacterial</a:t>
            </a:r>
            <a:r>
              <a:rPr lang="pt-BR" sz="2200" dirty="0"/>
              <a:t> Artificial </a:t>
            </a:r>
            <a:r>
              <a:rPr lang="pt-BR" sz="2200" dirty="0" err="1"/>
              <a:t>Chromosome</a:t>
            </a:r>
            <a:r>
              <a:rPr lang="pt-BR" sz="2200" dirty="0"/>
              <a:t>) </a:t>
            </a:r>
          </a:p>
          <a:p>
            <a:r>
              <a:rPr lang="pt-BR" sz="2200" dirty="0" smtClean="0"/>
              <a:t>Plasmídeos: são </a:t>
            </a:r>
            <a:r>
              <a:rPr lang="pt-BR" sz="2200" dirty="0"/>
              <a:t>pequenos segmentos de DNA circular com replicação independente, presentes em </a:t>
            </a:r>
            <a:r>
              <a:rPr lang="pt-BR" sz="2200" dirty="0" smtClean="0"/>
              <a:t>bactérias</a:t>
            </a:r>
          </a:p>
          <a:p>
            <a:r>
              <a:rPr lang="pt-BR" sz="2200" dirty="0"/>
              <a:t>Uma célula bacteriana pode conter vários plasmídeos. Por possuir o seu próprio DNA, o plasmídeo pode conter genes relacionados </a:t>
            </a:r>
            <a:r>
              <a:rPr lang="pt-BR" sz="2200" dirty="0" smtClean="0"/>
              <a:t>à resistência a </a:t>
            </a:r>
            <a:r>
              <a:rPr lang="pt-BR" sz="2200" dirty="0"/>
              <a:t>antibióticos, garantindo a sobrevivência da </a:t>
            </a:r>
            <a:r>
              <a:rPr lang="pt-BR" sz="2200" dirty="0" smtClean="0"/>
              <a:t>bactéria</a:t>
            </a:r>
          </a:p>
          <a:p>
            <a:r>
              <a:rPr lang="pt-BR" sz="2200" dirty="0" smtClean="0"/>
              <a:t>Essa </a:t>
            </a:r>
            <a:r>
              <a:rPr lang="pt-BR" sz="2200" dirty="0"/>
              <a:t>condição torna algumas infecções por bactérias difíceis de serem </a:t>
            </a:r>
            <a:r>
              <a:rPr lang="pt-BR" sz="2200" dirty="0" smtClean="0"/>
              <a:t>controladas pois basta o aparecimento de um “clone bacteriano” com um plasmídeo de resistência, que ele será capaz de “passar” o plasmídeo a outras bactérias e desta forma perpetuar a resistência daquela bactéria e seus descendentes a um determinado antibiótico</a:t>
            </a:r>
          </a:p>
          <a:p>
            <a:r>
              <a:rPr lang="pt-BR" sz="2200" dirty="0"/>
              <a:t>Quando os plasmídeos </a:t>
            </a:r>
            <a:r>
              <a:rPr lang="pt-BR" sz="2200" dirty="0" smtClean="0"/>
              <a:t>se integram ao </a:t>
            </a:r>
            <a:r>
              <a:rPr lang="pt-BR" sz="2200" dirty="0"/>
              <a:t>cromossomo bacteriano são chamados de </a:t>
            </a:r>
            <a:r>
              <a:rPr lang="pt-BR" sz="2200" b="1" dirty="0" err="1" smtClean="0"/>
              <a:t>epissomos</a:t>
            </a:r>
            <a:r>
              <a:rPr lang="pt-BR" sz="2200" dirty="0" smtClean="0"/>
              <a:t> </a:t>
            </a:r>
            <a:endParaRPr lang="pt-BR" sz="22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673" y="1995054"/>
            <a:ext cx="3512127" cy="351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36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9048"/>
          </a:xfrm>
        </p:spPr>
        <p:txBody>
          <a:bodyPr/>
          <a:lstStyle/>
          <a:p>
            <a:pPr algn="ctr"/>
            <a:r>
              <a:rPr lang="pt-BR" b="1" dirty="0" smtClean="0"/>
              <a:t>1- Plasmídeos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65118"/>
            <a:ext cx="7495309" cy="5185064"/>
          </a:xfrm>
        </p:spPr>
        <p:txBody>
          <a:bodyPr>
            <a:normAutofit lnSpcReduction="10000"/>
          </a:bodyPr>
          <a:lstStyle/>
          <a:p>
            <a:r>
              <a:rPr lang="pt-BR" sz="2400" dirty="0" smtClean="0"/>
              <a:t>Bactérias possuem DNA cromossômico (bacteriano) e o(s) DNA(s) </a:t>
            </a:r>
            <a:r>
              <a:rPr lang="pt-BR" sz="2400" dirty="0" err="1" smtClean="0"/>
              <a:t>plasmidial</a:t>
            </a:r>
            <a:r>
              <a:rPr lang="pt-BR" sz="2400" dirty="0" smtClean="0"/>
              <a:t> (ais) </a:t>
            </a:r>
          </a:p>
          <a:p>
            <a:r>
              <a:rPr lang="pt-BR" sz="2400" b="1" dirty="0"/>
              <a:t>Plasmídeos</a:t>
            </a:r>
            <a:r>
              <a:rPr lang="pt-BR" sz="2400" dirty="0"/>
              <a:t> </a:t>
            </a:r>
            <a:r>
              <a:rPr lang="pt-BR" sz="2400" dirty="0" smtClean="0"/>
              <a:t>são moléculas circulares de DNA dupla fita, capazes </a:t>
            </a:r>
            <a:r>
              <a:rPr lang="pt-BR" sz="2400" dirty="0"/>
              <a:t>de se reproduzir independentemente </a:t>
            </a:r>
            <a:r>
              <a:rPr lang="pt-BR" sz="2400" dirty="0" smtClean="0"/>
              <a:t>do DNA cromossômico da bactéria</a:t>
            </a:r>
          </a:p>
          <a:p>
            <a:r>
              <a:rPr lang="pt-BR" sz="2400" dirty="0" smtClean="0"/>
              <a:t>O tamanho do plasmídeo varia </a:t>
            </a:r>
            <a:r>
              <a:rPr lang="pt-BR" sz="2400" dirty="0"/>
              <a:t>entre poucos </a:t>
            </a:r>
            <a:r>
              <a:rPr lang="pt-BR" sz="2400" dirty="0" smtClean="0"/>
              <a:t>milhares, </a:t>
            </a:r>
            <a:r>
              <a:rPr lang="pt-BR" sz="2400" dirty="0"/>
              <a:t>a mais de cem </a:t>
            </a:r>
            <a:r>
              <a:rPr lang="pt-BR" sz="2400" dirty="0" smtClean="0"/>
              <a:t>mil pares de base </a:t>
            </a:r>
          </a:p>
          <a:p>
            <a:r>
              <a:rPr lang="pt-BR" sz="2400" dirty="0" smtClean="0"/>
              <a:t>Existem </a:t>
            </a:r>
            <a:r>
              <a:rPr lang="pt-BR" sz="2400" dirty="0"/>
              <a:t>entre </a:t>
            </a:r>
            <a:r>
              <a:rPr lang="pt-BR" sz="2400" dirty="0" smtClean="0"/>
              <a:t>uma cópia (grandes plasmídeos), </a:t>
            </a:r>
            <a:r>
              <a:rPr lang="pt-BR" sz="2400" dirty="0"/>
              <a:t>até várias dezenas de cópias de um mesmo plasmídeo </a:t>
            </a:r>
            <a:r>
              <a:rPr lang="pt-BR" sz="2400" dirty="0" smtClean="0"/>
              <a:t>em uma única</a:t>
            </a:r>
            <a:r>
              <a:rPr lang="pt-BR" sz="2400" dirty="0"/>
              <a:t> </a:t>
            </a:r>
            <a:r>
              <a:rPr lang="pt-BR" sz="2400" dirty="0" smtClean="0"/>
              <a:t>bactéria</a:t>
            </a:r>
          </a:p>
          <a:p>
            <a:r>
              <a:rPr lang="pt-BR" sz="2400" dirty="0" smtClean="0"/>
              <a:t>A</a:t>
            </a:r>
            <a:r>
              <a:rPr lang="pt-BR" sz="2400" dirty="0"/>
              <a:t> </a:t>
            </a:r>
            <a:r>
              <a:rPr lang="pt-BR" sz="2400" dirty="0" smtClean="0"/>
              <a:t>replicação do </a:t>
            </a:r>
            <a:r>
              <a:rPr lang="pt-BR" sz="2400" dirty="0"/>
              <a:t>DNA </a:t>
            </a:r>
            <a:r>
              <a:rPr lang="pt-BR" sz="2400" dirty="0" err="1" smtClean="0"/>
              <a:t>plasmidial</a:t>
            </a:r>
            <a:r>
              <a:rPr lang="pt-BR" sz="2400" dirty="0" smtClean="0"/>
              <a:t> </a:t>
            </a:r>
            <a:r>
              <a:rPr lang="pt-BR" sz="2400" dirty="0"/>
              <a:t>é feita pela mesma maquinaria celular que realiza a replicação do DNA </a:t>
            </a:r>
            <a:r>
              <a:rPr lang="pt-BR" sz="2400" dirty="0" smtClean="0"/>
              <a:t>cromossômico</a:t>
            </a:r>
            <a:r>
              <a:rPr lang="pt-BR" sz="2400" dirty="0"/>
              <a:t>, à mesma velocidade ou a uma velocidade superior (o que provoca um número elevado de cópias do plasmídeo na </a:t>
            </a:r>
            <a:r>
              <a:rPr lang="pt-BR" sz="2400" dirty="0" smtClean="0"/>
              <a:t>bactéria</a:t>
            </a:r>
          </a:p>
          <a:p>
            <a:pPr marL="0" indent="0">
              <a:buNone/>
            </a:pPr>
            <a:endParaRPr lang="pt-BR" sz="22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818" y="2304184"/>
            <a:ext cx="2763982" cy="241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5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2025</Words>
  <Application>Microsoft Office PowerPoint</Application>
  <PresentationFormat>Widescreen</PresentationFormat>
  <Paragraphs>199</Paragraphs>
  <Slides>50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Tema do Office</vt:lpstr>
      <vt:lpstr>Clonagem e expressão gênica </vt:lpstr>
      <vt:lpstr>Dogma central da Biologia Molecular </vt:lpstr>
      <vt:lpstr>Transcrição e tradução: procariotos x eucariotos </vt:lpstr>
      <vt:lpstr>DNA recombinante </vt:lpstr>
      <vt:lpstr>Clonagem molecular: definições </vt:lpstr>
      <vt:lpstr>Vetor de clonagem</vt:lpstr>
      <vt:lpstr>Características do vetor de clonagem </vt:lpstr>
      <vt:lpstr>Tipos de vetor de clonagem </vt:lpstr>
      <vt:lpstr>1- Plasmídeos </vt:lpstr>
      <vt:lpstr>1- Plasmídeos</vt:lpstr>
      <vt:lpstr>2- Bacteriófagos ou fagos</vt:lpstr>
      <vt:lpstr>2- Fagos </vt:lpstr>
      <vt:lpstr>3- Cosmídeo </vt:lpstr>
      <vt:lpstr>4- PAC (P1-derived Artificial Chromosome) </vt:lpstr>
      <vt:lpstr>6- Yeast Artificial Chromosome (YAC) </vt:lpstr>
      <vt:lpstr>5- Bacterial Artificial Chromosome (BAC) </vt:lpstr>
      <vt:lpstr>Etapas da clonagem molecular </vt:lpstr>
      <vt:lpstr>Selecionar um gene alvo </vt:lpstr>
      <vt:lpstr>Etapas da clonagem molecular  </vt:lpstr>
      <vt:lpstr>Polymerase Chain Reaction (PCR) </vt:lpstr>
      <vt:lpstr>Denaturação </vt:lpstr>
      <vt:lpstr>Annealing (ligação dos primers ao DNA alvo)  </vt:lpstr>
      <vt:lpstr>Extensão (polimerização da nova fita de DNA) </vt:lpstr>
      <vt:lpstr>Fim do primeiro ciclo de amplificação </vt:lpstr>
      <vt:lpstr>A amplificação é exponencial </vt:lpstr>
      <vt:lpstr>Polymerase Chain Reaction </vt:lpstr>
      <vt:lpstr>Detecção do material amplificado </vt:lpstr>
      <vt:lpstr>Isolamento e purificação do fragmento amplificado </vt:lpstr>
      <vt:lpstr>Preparo do amplificado: enzimas de restrição </vt:lpstr>
      <vt:lpstr>Preparo do vetor: enzimas de restrição </vt:lpstr>
      <vt:lpstr>Preparo do vetor de clonagem (plasmídeo)</vt:lpstr>
      <vt:lpstr>Apresentação do PowerPoint</vt:lpstr>
      <vt:lpstr>Etapa de transformação</vt:lpstr>
      <vt:lpstr>Multiplicação do DNA recombinante </vt:lpstr>
      <vt:lpstr>Gene lacZ dos plasmídeos do tipo pUC</vt:lpstr>
      <vt:lpstr>Seleção de clones positivos, expansão do clone positivo em cultura e extração do DNA plasmidial </vt:lpstr>
      <vt:lpstr>PCR para confirmar que o DNA do inserto se encontra dentro do plasmídeo </vt:lpstr>
      <vt:lpstr>Confirmação do clone positivo e sequenciamento </vt:lpstr>
      <vt:lpstr>Apresentação do PowerPoint</vt:lpstr>
      <vt:lpstr>Aplicações da Tecnologia do DNA recombinante </vt:lpstr>
      <vt:lpstr>Vetores de expressão </vt:lpstr>
      <vt:lpstr>Tipos de vetores de expressão </vt:lpstr>
      <vt:lpstr>Biblioteca de DNA (genômica)  </vt:lpstr>
      <vt:lpstr>Construção de uma biblioteca genômica</vt:lpstr>
      <vt:lpstr>Biblioteca de cDNA (expressão)  </vt:lpstr>
      <vt:lpstr>Diferenças entre os tipos de biblioteca</vt:lpstr>
      <vt:lpstr>Genômica</vt:lpstr>
      <vt:lpstr>Transcriptômica </vt:lpstr>
      <vt:lpstr>Proteômica </vt:lpstr>
      <vt:lpstr>Metabolômica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Clonagem e expressão gênica</dc:title>
  <dc:creator>sorologia</dc:creator>
  <cp:lastModifiedBy>sorologia</cp:lastModifiedBy>
  <cp:revision>140</cp:revision>
  <dcterms:created xsi:type="dcterms:W3CDTF">2019-03-13T17:01:04Z</dcterms:created>
  <dcterms:modified xsi:type="dcterms:W3CDTF">2019-03-18T12:44:37Z</dcterms:modified>
</cp:coreProperties>
</file>