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1"/>
  </p:notesMasterIdLst>
  <p:sldIdLst>
    <p:sldId id="285" r:id="rId2"/>
    <p:sldId id="257" r:id="rId3"/>
    <p:sldId id="258" r:id="rId4"/>
    <p:sldId id="259" r:id="rId5"/>
    <p:sldId id="261" r:id="rId6"/>
    <p:sldId id="260" r:id="rId7"/>
    <p:sldId id="262" r:id="rId8"/>
    <p:sldId id="263" r:id="rId9"/>
    <p:sldId id="264" r:id="rId10"/>
    <p:sldId id="265" r:id="rId11"/>
    <p:sldId id="266" r:id="rId12"/>
    <p:sldId id="267" r:id="rId13"/>
    <p:sldId id="268" r:id="rId14"/>
    <p:sldId id="277" r:id="rId15"/>
    <p:sldId id="269" r:id="rId16"/>
    <p:sldId id="270" r:id="rId17"/>
    <p:sldId id="271" r:id="rId18"/>
    <p:sldId id="272" r:id="rId19"/>
    <p:sldId id="273" r:id="rId20"/>
    <p:sldId id="274" r:id="rId21"/>
    <p:sldId id="275" r:id="rId22"/>
    <p:sldId id="276" r:id="rId23"/>
    <p:sldId id="278" r:id="rId24"/>
    <p:sldId id="279" r:id="rId25"/>
    <p:sldId id="280" r:id="rId26"/>
    <p:sldId id="281" r:id="rId27"/>
    <p:sldId id="282" r:id="rId28"/>
    <p:sldId id="283" r:id="rId29"/>
    <p:sldId id="284" r:id="rId30"/>
  </p:sldIdLst>
  <p:sldSz cx="9144000" cy="6858000" type="screen4x3"/>
  <p:notesSz cx="6950075" cy="9236075"/>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3011699" cy="461804"/>
          </a:xfrm>
          <a:prstGeom prst="rect">
            <a:avLst/>
          </a:prstGeom>
        </p:spPr>
        <p:txBody>
          <a:bodyPr vert="horz" lIns="92492" tIns="46246" rIns="92492" bIns="46246" rtlCol="0"/>
          <a:lstStyle>
            <a:lvl1pPr algn="l">
              <a:defRPr sz="1200"/>
            </a:lvl1pPr>
          </a:lstStyle>
          <a:p>
            <a:endParaRPr lang="pt-BR"/>
          </a:p>
        </p:txBody>
      </p:sp>
      <p:sp>
        <p:nvSpPr>
          <p:cNvPr id="3" name="Espaço Reservado para Data 2"/>
          <p:cNvSpPr>
            <a:spLocks noGrp="1"/>
          </p:cNvSpPr>
          <p:nvPr>
            <p:ph type="dt" idx="1"/>
          </p:nvPr>
        </p:nvSpPr>
        <p:spPr>
          <a:xfrm>
            <a:off x="3936768" y="0"/>
            <a:ext cx="3011699" cy="461804"/>
          </a:xfrm>
          <a:prstGeom prst="rect">
            <a:avLst/>
          </a:prstGeom>
        </p:spPr>
        <p:txBody>
          <a:bodyPr vert="horz" lIns="92492" tIns="46246" rIns="92492" bIns="46246" rtlCol="0"/>
          <a:lstStyle>
            <a:lvl1pPr algn="r">
              <a:defRPr sz="1200"/>
            </a:lvl1pPr>
          </a:lstStyle>
          <a:p>
            <a:fld id="{3BA4B31B-FBE2-4AE3-B833-685980B5DD83}" type="datetimeFigureOut">
              <a:rPr lang="pt-BR" smtClean="0"/>
              <a:t>31/05/2011</a:t>
            </a:fld>
            <a:endParaRPr lang="pt-BR"/>
          </a:p>
        </p:txBody>
      </p:sp>
      <p:sp>
        <p:nvSpPr>
          <p:cNvPr id="4" name="Espaço Reservado para Imagem de Slide 3"/>
          <p:cNvSpPr>
            <a:spLocks noGrp="1" noRot="1" noChangeAspect="1"/>
          </p:cNvSpPr>
          <p:nvPr>
            <p:ph type="sldImg" idx="2"/>
          </p:nvPr>
        </p:nvSpPr>
        <p:spPr>
          <a:xfrm>
            <a:off x="1165225" y="692150"/>
            <a:ext cx="4619625" cy="3463925"/>
          </a:xfrm>
          <a:prstGeom prst="rect">
            <a:avLst/>
          </a:prstGeom>
          <a:noFill/>
          <a:ln w="12700">
            <a:solidFill>
              <a:prstClr val="black"/>
            </a:solidFill>
          </a:ln>
        </p:spPr>
        <p:txBody>
          <a:bodyPr vert="horz" lIns="92492" tIns="46246" rIns="92492" bIns="46246" rtlCol="0" anchor="ctr"/>
          <a:lstStyle/>
          <a:p>
            <a:endParaRPr lang="pt-BR"/>
          </a:p>
        </p:txBody>
      </p:sp>
      <p:sp>
        <p:nvSpPr>
          <p:cNvPr id="5" name="Espaço Reservado para Anotações 4"/>
          <p:cNvSpPr>
            <a:spLocks noGrp="1"/>
          </p:cNvSpPr>
          <p:nvPr>
            <p:ph type="body" sz="quarter" idx="3"/>
          </p:nvPr>
        </p:nvSpPr>
        <p:spPr>
          <a:xfrm>
            <a:off x="695008" y="4387136"/>
            <a:ext cx="5560060" cy="4156234"/>
          </a:xfrm>
          <a:prstGeom prst="rect">
            <a:avLst/>
          </a:prstGeom>
        </p:spPr>
        <p:txBody>
          <a:bodyPr vert="horz" lIns="92492" tIns="46246" rIns="92492" bIns="46246" rtlCol="0"/>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6" name="Espaço Reservado para Rodapé 5"/>
          <p:cNvSpPr>
            <a:spLocks noGrp="1"/>
          </p:cNvSpPr>
          <p:nvPr>
            <p:ph type="ftr" sz="quarter" idx="4"/>
          </p:nvPr>
        </p:nvSpPr>
        <p:spPr>
          <a:xfrm>
            <a:off x="0" y="8772668"/>
            <a:ext cx="3011699" cy="461804"/>
          </a:xfrm>
          <a:prstGeom prst="rect">
            <a:avLst/>
          </a:prstGeom>
        </p:spPr>
        <p:txBody>
          <a:bodyPr vert="horz" lIns="92492" tIns="46246" rIns="92492" bIns="46246" rtlCol="0" anchor="b"/>
          <a:lstStyle>
            <a:lvl1pPr algn="l">
              <a:defRPr sz="1200"/>
            </a:lvl1pPr>
          </a:lstStyle>
          <a:p>
            <a:endParaRPr lang="pt-BR"/>
          </a:p>
        </p:txBody>
      </p:sp>
      <p:sp>
        <p:nvSpPr>
          <p:cNvPr id="7" name="Espaço Reservado para Número de Slide 6"/>
          <p:cNvSpPr>
            <a:spLocks noGrp="1"/>
          </p:cNvSpPr>
          <p:nvPr>
            <p:ph type="sldNum" sz="quarter" idx="5"/>
          </p:nvPr>
        </p:nvSpPr>
        <p:spPr>
          <a:xfrm>
            <a:off x="3936768" y="8772668"/>
            <a:ext cx="3011699" cy="461804"/>
          </a:xfrm>
          <a:prstGeom prst="rect">
            <a:avLst/>
          </a:prstGeom>
        </p:spPr>
        <p:txBody>
          <a:bodyPr vert="horz" lIns="92492" tIns="46246" rIns="92492" bIns="46246" rtlCol="0" anchor="b"/>
          <a:lstStyle>
            <a:lvl1pPr algn="r">
              <a:defRPr sz="1200"/>
            </a:lvl1pPr>
          </a:lstStyle>
          <a:p>
            <a:fld id="{1098A9AB-EFA1-4061-90FA-EFD2DFCFD7C2}" type="slidenum">
              <a:rPr lang="pt-BR" smtClean="0"/>
              <a:t>‹nº›</a:t>
            </a:fld>
            <a:endParaRPr lang="pt-BR"/>
          </a:p>
        </p:txBody>
      </p:sp>
    </p:spTree>
    <p:extLst>
      <p:ext uri="{BB962C8B-B14F-4D97-AF65-F5344CB8AC3E}">
        <p14:creationId xmlns:p14="http://schemas.microsoft.com/office/powerpoint/2010/main" val="11468459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10"/>
          </p:nvPr>
        </p:nvSpPr>
        <p:spPr/>
        <p:txBody>
          <a:bodyPr/>
          <a:lstStyle/>
          <a:p>
            <a:fld id="{1098A9AB-EFA1-4061-90FA-EFD2DFCFD7C2}" type="slidenum">
              <a:rPr lang="pt-BR" smtClean="0"/>
              <a:t>29</a:t>
            </a:fld>
            <a:endParaRPr lang="pt-BR"/>
          </a:p>
        </p:txBody>
      </p:sp>
    </p:spTree>
    <p:extLst>
      <p:ext uri="{BB962C8B-B14F-4D97-AF65-F5344CB8AC3E}">
        <p14:creationId xmlns:p14="http://schemas.microsoft.com/office/powerpoint/2010/main" val="29287884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pt-BR" smtClean="0"/>
              <a:t>Clique para editar o título mestre</a:t>
            </a:r>
            <a:endParaRPr lang="pt-BR"/>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smtClean="0"/>
              <a:t>Clique para editar o estilo do subtítulo mestre</a:t>
            </a:r>
            <a:endParaRPr lang="pt-BR"/>
          </a:p>
        </p:txBody>
      </p:sp>
      <p:sp>
        <p:nvSpPr>
          <p:cNvPr id="4" name="Espaço Reservado para Data 3"/>
          <p:cNvSpPr>
            <a:spLocks noGrp="1"/>
          </p:cNvSpPr>
          <p:nvPr>
            <p:ph type="dt" sz="half" idx="10"/>
          </p:nvPr>
        </p:nvSpPr>
        <p:spPr/>
        <p:txBody>
          <a:bodyPr/>
          <a:lstStyle/>
          <a:p>
            <a:fld id="{CEA7511B-142A-4002-AB6A-E21B5E479D27}" type="datetimeFigureOut">
              <a:rPr lang="pt-BR" smtClean="0"/>
              <a:t>31/05/2011</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1ED03346-5BD1-42C6-9E01-F1305B0870C4}" type="slidenum">
              <a:rPr lang="pt-BR" smtClean="0"/>
              <a:t>‹nº›</a:t>
            </a:fld>
            <a:endParaRPr lang="pt-BR"/>
          </a:p>
        </p:txBody>
      </p:sp>
    </p:spTree>
    <p:extLst>
      <p:ext uri="{BB962C8B-B14F-4D97-AF65-F5344CB8AC3E}">
        <p14:creationId xmlns:p14="http://schemas.microsoft.com/office/powerpoint/2010/main" val="28303302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Texto Vertical 2"/>
          <p:cNvSpPr>
            <a:spLocks noGrp="1"/>
          </p:cNvSpPr>
          <p:nvPr>
            <p:ph type="body" orient="vert" idx="1"/>
          </p:nvPr>
        </p:nvSpPr>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CEA7511B-142A-4002-AB6A-E21B5E479D27}" type="datetimeFigureOut">
              <a:rPr lang="pt-BR" smtClean="0"/>
              <a:t>31/05/2011</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1ED03346-5BD1-42C6-9E01-F1305B0870C4}" type="slidenum">
              <a:rPr lang="pt-BR" smtClean="0"/>
              <a:t>‹nº›</a:t>
            </a:fld>
            <a:endParaRPr lang="pt-BR"/>
          </a:p>
        </p:txBody>
      </p:sp>
    </p:spTree>
    <p:extLst>
      <p:ext uri="{BB962C8B-B14F-4D97-AF65-F5344CB8AC3E}">
        <p14:creationId xmlns:p14="http://schemas.microsoft.com/office/powerpoint/2010/main" val="29075887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pt-BR" smtClean="0"/>
              <a:t>Clique para editar o título mestre</a:t>
            </a:r>
            <a:endParaRPr lang="pt-BR"/>
          </a:p>
        </p:txBody>
      </p:sp>
      <p:sp>
        <p:nvSpPr>
          <p:cNvPr id="3" name="Espaço Reservado para Texto Vertical 2"/>
          <p:cNvSpPr>
            <a:spLocks noGrp="1"/>
          </p:cNvSpPr>
          <p:nvPr>
            <p:ph type="body" orient="vert" idx="1"/>
          </p:nvPr>
        </p:nvSpPr>
        <p:spPr>
          <a:xfrm>
            <a:off x="457200" y="274638"/>
            <a:ext cx="6019800" cy="5851525"/>
          </a:xfrm>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CEA7511B-142A-4002-AB6A-E21B5E479D27}" type="datetimeFigureOut">
              <a:rPr lang="pt-BR" smtClean="0"/>
              <a:t>31/05/2011</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1ED03346-5BD1-42C6-9E01-F1305B0870C4}" type="slidenum">
              <a:rPr lang="pt-BR" smtClean="0"/>
              <a:t>‹nº›</a:t>
            </a:fld>
            <a:endParaRPr lang="pt-BR"/>
          </a:p>
        </p:txBody>
      </p:sp>
    </p:spTree>
    <p:extLst>
      <p:ext uri="{BB962C8B-B14F-4D97-AF65-F5344CB8AC3E}">
        <p14:creationId xmlns:p14="http://schemas.microsoft.com/office/powerpoint/2010/main" val="20373228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Conteúdo 2"/>
          <p:cNvSpPr>
            <a:spLocks noGrp="1"/>
          </p:cNvSpPr>
          <p:nvPr>
            <p:ph idx="1"/>
          </p:nvPr>
        </p:nvSpPr>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CEA7511B-142A-4002-AB6A-E21B5E479D27}" type="datetimeFigureOut">
              <a:rPr lang="pt-BR" smtClean="0"/>
              <a:t>31/05/2011</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1ED03346-5BD1-42C6-9E01-F1305B0870C4}" type="slidenum">
              <a:rPr lang="pt-BR" smtClean="0"/>
              <a:t>‹nº›</a:t>
            </a:fld>
            <a:endParaRPr lang="pt-BR"/>
          </a:p>
        </p:txBody>
      </p:sp>
    </p:spTree>
    <p:extLst>
      <p:ext uri="{BB962C8B-B14F-4D97-AF65-F5344CB8AC3E}">
        <p14:creationId xmlns:p14="http://schemas.microsoft.com/office/powerpoint/2010/main" val="21937159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pt-BR" smtClean="0"/>
              <a:t>Clique para editar o título mestre</a:t>
            </a:r>
            <a:endParaRPr lang="pt-BR"/>
          </a:p>
        </p:txBody>
      </p:sp>
      <p:sp>
        <p:nvSpPr>
          <p:cNvPr id="3" name="Espaço Reservado para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 texto mestre</a:t>
            </a:r>
          </a:p>
        </p:txBody>
      </p:sp>
      <p:sp>
        <p:nvSpPr>
          <p:cNvPr id="4" name="Espaço Reservado para Data 3"/>
          <p:cNvSpPr>
            <a:spLocks noGrp="1"/>
          </p:cNvSpPr>
          <p:nvPr>
            <p:ph type="dt" sz="half" idx="10"/>
          </p:nvPr>
        </p:nvSpPr>
        <p:spPr/>
        <p:txBody>
          <a:bodyPr/>
          <a:lstStyle/>
          <a:p>
            <a:fld id="{CEA7511B-142A-4002-AB6A-E21B5E479D27}" type="datetimeFigureOut">
              <a:rPr lang="pt-BR" smtClean="0"/>
              <a:t>31/05/2011</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1ED03346-5BD1-42C6-9E01-F1305B0870C4}" type="slidenum">
              <a:rPr lang="pt-BR" smtClean="0"/>
              <a:t>‹nº›</a:t>
            </a:fld>
            <a:endParaRPr lang="pt-BR"/>
          </a:p>
        </p:txBody>
      </p:sp>
    </p:spTree>
    <p:extLst>
      <p:ext uri="{BB962C8B-B14F-4D97-AF65-F5344CB8AC3E}">
        <p14:creationId xmlns:p14="http://schemas.microsoft.com/office/powerpoint/2010/main" val="1649397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Conteúd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onteúd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Data 4"/>
          <p:cNvSpPr>
            <a:spLocks noGrp="1"/>
          </p:cNvSpPr>
          <p:nvPr>
            <p:ph type="dt" sz="half" idx="10"/>
          </p:nvPr>
        </p:nvSpPr>
        <p:spPr/>
        <p:txBody>
          <a:bodyPr/>
          <a:lstStyle/>
          <a:p>
            <a:fld id="{CEA7511B-142A-4002-AB6A-E21B5E479D27}" type="datetimeFigureOut">
              <a:rPr lang="pt-BR" smtClean="0"/>
              <a:t>31/05/2011</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1ED03346-5BD1-42C6-9E01-F1305B0870C4}" type="slidenum">
              <a:rPr lang="pt-BR" smtClean="0"/>
              <a:t>‹nº›</a:t>
            </a:fld>
            <a:endParaRPr lang="pt-BR"/>
          </a:p>
        </p:txBody>
      </p:sp>
    </p:spTree>
    <p:extLst>
      <p:ext uri="{BB962C8B-B14F-4D97-AF65-F5344CB8AC3E}">
        <p14:creationId xmlns:p14="http://schemas.microsoft.com/office/powerpoint/2010/main" val="28046381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pt-BR" smtClean="0"/>
              <a:t>Clique para editar o título mestre</a:t>
            </a:r>
            <a:endParaRPr lang="pt-BR"/>
          </a:p>
        </p:txBody>
      </p:sp>
      <p:sp>
        <p:nvSpPr>
          <p:cNvPr id="3" name="Espaço Reservado para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4" name="Espaço Reservado para Conteú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6" name="Espaço Reservado para Conteú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7" name="Espaço Reservado para Data 6"/>
          <p:cNvSpPr>
            <a:spLocks noGrp="1"/>
          </p:cNvSpPr>
          <p:nvPr>
            <p:ph type="dt" sz="half" idx="10"/>
          </p:nvPr>
        </p:nvSpPr>
        <p:spPr/>
        <p:txBody>
          <a:bodyPr/>
          <a:lstStyle/>
          <a:p>
            <a:fld id="{CEA7511B-142A-4002-AB6A-E21B5E479D27}" type="datetimeFigureOut">
              <a:rPr lang="pt-BR" smtClean="0"/>
              <a:t>31/05/2011</a:t>
            </a:fld>
            <a:endParaRPr lang="pt-BR"/>
          </a:p>
        </p:txBody>
      </p:sp>
      <p:sp>
        <p:nvSpPr>
          <p:cNvPr id="8" name="Espaço Reservado para Rodapé 7"/>
          <p:cNvSpPr>
            <a:spLocks noGrp="1"/>
          </p:cNvSpPr>
          <p:nvPr>
            <p:ph type="ftr" sz="quarter" idx="11"/>
          </p:nvPr>
        </p:nvSpPr>
        <p:spPr/>
        <p:txBody>
          <a:bodyPr/>
          <a:lstStyle/>
          <a:p>
            <a:endParaRPr lang="pt-BR"/>
          </a:p>
        </p:txBody>
      </p:sp>
      <p:sp>
        <p:nvSpPr>
          <p:cNvPr id="9" name="Espaço Reservado para Número de Slide 8"/>
          <p:cNvSpPr>
            <a:spLocks noGrp="1"/>
          </p:cNvSpPr>
          <p:nvPr>
            <p:ph type="sldNum" sz="quarter" idx="12"/>
          </p:nvPr>
        </p:nvSpPr>
        <p:spPr/>
        <p:txBody>
          <a:bodyPr/>
          <a:lstStyle/>
          <a:p>
            <a:fld id="{1ED03346-5BD1-42C6-9E01-F1305B0870C4}" type="slidenum">
              <a:rPr lang="pt-BR" smtClean="0"/>
              <a:t>‹nº›</a:t>
            </a:fld>
            <a:endParaRPr lang="pt-BR"/>
          </a:p>
        </p:txBody>
      </p:sp>
    </p:spTree>
    <p:extLst>
      <p:ext uri="{BB962C8B-B14F-4D97-AF65-F5344CB8AC3E}">
        <p14:creationId xmlns:p14="http://schemas.microsoft.com/office/powerpoint/2010/main" val="7163850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Data 2"/>
          <p:cNvSpPr>
            <a:spLocks noGrp="1"/>
          </p:cNvSpPr>
          <p:nvPr>
            <p:ph type="dt" sz="half" idx="10"/>
          </p:nvPr>
        </p:nvSpPr>
        <p:spPr/>
        <p:txBody>
          <a:bodyPr/>
          <a:lstStyle/>
          <a:p>
            <a:fld id="{CEA7511B-142A-4002-AB6A-E21B5E479D27}" type="datetimeFigureOut">
              <a:rPr lang="pt-BR" smtClean="0"/>
              <a:t>31/05/2011</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p:txBody>
          <a:bodyPr/>
          <a:lstStyle/>
          <a:p>
            <a:fld id="{1ED03346-5BD1-42C6-9E01-F1305B0870C4}" type="slidenum">
              <a:rPr lang="pt-BR" smtClean="0"/>
              <a:t>‹nº›</a:t>
            </a:fld>
            <a:endParaRPr lang="pt-BR"/>
          </a:p>
        </p:txBody>
      </p:sp>
    </p:spTree>
    <p:extLst>
      <p:ext uri="{BB962C8B-B14F-4D97-AF65-F5344CB8AC3E}">
        <p14:creationId xmlns:p14="http://schemas.microsoft.com/office/powerpoint/2010/main" val="36794106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CEA7511B-142A-4002-AB6A-E21B5E479D27}" type="datetimeFigureOut">
              <a:rPr lang="pt-BR" smtClean="0"/>
              <a:t>31/05/2011</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1ED03346-5BD1-42C6-9E01-F1305B0870C4}" type="slidenum">
              <a:rPr lang="pt-BR" smtClean="0"/>
              <a:t>‹nº›</a:t>
            </a:fld>
            <a:endParaRPr lang="pt-BR"/>
          </a:p>
        </p:txBody>
      </p:sp>
    </p:spTree>
    <p:extLst>
      <p:ext uri="{BB962C8B-B14F-4D97-AF65-F5344CB8AC3E}">
        <p14:creationId xmlns:p14="http://schemas.microsoft.com/office/powerpoint/2010/main" val="36005387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pt-BR" smtClean="0"/>
              <a:t>Clique para editar o título mestre</a:t>
            </a:r>
            <a:endParaRPr lang="pt-BR"/>
          </a:p>
        </p:txBody>
      </p:sp>
      <p:sp>
        <p:nvSpPr>
          <p:cNvPr id="3" name="Espaço Reservado para Conteú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Espaço Reservado para Data 4"/>
          <p:cNvSpPr>
            <a:spLocks noGrp="1"/>
          </p:cNvSpPr>
          <p:nvPr>
            <p:ph type="dt" sz="half" idx="10"/>
          </p:nvPr>
        </p:nvSpPr>
        <p:spPr/>
        <p:txBody>
          <a:bodyPr/>
          <a:lstStyle/>
          <a:p>
            <a:fld id="{CEA7511B-142A-4002-AB6A-E21B5E479D27}" type="datetimeFigureOut">
              <a:rPr lang="pt-BR" smtClean="0"/>
              <a:t>31/05/2011</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1ED03346-5BD1-42C6-9E01-F1305B0870C4}" type="slidenum">
              <a:rPr lang="pt-BR" smtClean="0"/>
              <a:t>‹nº›</a:t>
            </a:fld>
            <a:endParaRPr lang="pt-BR"/>
          </a:p>
        </p:txBody>
      </p:sp>
    </p:spTree>
    <p:extLst>
      <p:ext uri="{BB962C8B-B14F-4D97-AF65-F5344CB8AC3E}">
        <p14:creationId xmlns:p14="http://schemas.microsoft.com/office/powerpoint/2010/main" val="27352265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pt-BR" smtClean="0"/>
              <a:t>Clique para editar o título mestre</a:t>
            </a:r>
            <a:endParaRPr lang="pt-BR"/>
          </a:p>
        </p:txBody>
      </p:sp>
      <p:sp>
        <p:nvSpPr>
          <p:cNvPr id="3" name="Espaço Reservado para Imagem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Espaço Reservado para Data 4"/>
          <p:cNvSpPr>
            <a:spLocks noGrp="1"/>
          </p:cNvSpPr>
          <p:nvPr>
            <p:ph type="dt" sz="half" idx="10"/>
          </p:nvPr>
        </p:nvSpPr>
        <p:spPr/>
        <p:txBody>
          <a:bodyPr/>
          <a:lstStyle/>
          <a:p>
            <a:fld id="{CEA7511B-142A-4002-AB6A-E21B5E479D27}" type="datetimeFigureOut">
              <a:rPr lang="pt-BR" smtClean="0"/>
              <a:t>31/05/2011</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1ED03346-5BD1-42C6-9E01-F1305B0870C4}" type="slidenum">
              <a:rPr lang="pt-BR" smtClean="0"/>
              <a:t>‹nº›</a:t>
            </a:fld>
            <a:endParaRPr lang="pt-BR"/>
          </a:p>
        </p:txBody>
      </p:sp>
    </p:spTree>
    <p:extLst>
      <p:ext uri="{BB962C8B-B14F-4D97-AF65-F5344CB8AC3E}">
        <p14:creationId xmlns:p14="http://schemas.microsoft.com/office/powerpoint/2010/main" val="17874099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t-BR" smtClean="0"/>
              <a:t>Clique para editar o título mestre</a:t>
            </a:r>
            <a:endParaRPr lang="pt-BR"/>
          </a:p>
        </p:txBody>
      </p:sp>
      <p:sp>
        <p:nvSpPr>
          <p:cNvPr id="3" name="Espaço Reservado para Tex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EA7511B-142A-4002-AB6A-E21B5E479D27}" type="datetimeFigureOut">
              <a:rPr lang="pt-BR" smtClean="0"/>
              <a:t>31/05/2011</a:t>
            </a:fld>
            <a:endParaRPr lang="pt-BR"/>
          </a:p>
        </p:txBody>
      </p:sp>
      <p:sp>
        <p:nvSpPr>
          <p:cNvPr id="5" name="Espaço Reservado para Rodapé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ED03346-5BD1-42C6-9E01-F1305B0870C4}" type="slidenum">
              <a:rPr lang="pt-BR" smtClean="0"/>
              <a:t>‹nº›</a:t>
            </a:fld>
            <a:endParaRPr lang="pt-BR"/>
          </a:p>
        </p:txBody>
      </p:sp>
    </p:spTree>
    <p:extLst>
      <p:ext uri="{BB962C8B-B14F-4D97-AF65-F5344CB8AC3E}">
        <p14:creationId xmlns:p14="http://schemas.microsoft.com/office/powerpoint/2010/main" val="22390396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634678"/>
            <a:ext cx="8229600" cy="1570186"/>
          </a:xfrm>
        </p:spPr>
        <p:txBody>
          <a:bodyPr>
            <a:normAutofit/>
          </a:bodyPr>
          <a:lstStyle/>
          <a:p>
            <a:r>
              <a:rPr lang="pt-BR" b="1" dirty="0" smtClean="0">
                <a:effectLst>
                  <a:outerShdw blurRad="38100" dist="38100" dir="2700000" algn="tl">
                    <a:srgbClr val="000000">
                      <a:alpha val="43137"/>
                    </a:srgbClr>
                  </a:outerShdw>
                </a:effectLst>
              </a:rPr>
              <a:t>DÉFICITS PÚBLICOS: CONCEITOS, IMPLICAÇÕES E FINANCIAMENTO</a:t>
            </a:r>
            <a:endParaRPr lang="pt-BR" dirty="0"/>
          </a:p>
        </p:txBody>
      </p:sp>
      <p:sp>
        <p:nvSpPr>
          <p:cNvPr id="3" name="Espaço Reservado para Conteúdo 2"/>
          <p:cNvSpPr>
            <a:spLocks noGrp="1"/>
          </p:cNvSpPr>
          <p:nvPr>
            <p:ph idx="1"/>
          </p:nvPr>
        </p:nvSpPr>
        <p:spPr>
          <a:xfrm>
            <a:off x="457200" y="3140968"/>
            <a:ext cx="8229600" cy="2985195"/>
          </a:xfrm>
        </p:spPr>
        <p:txBody>
          <a:bodyPr/>
          <a:lstStyle/>
          <a:p>
            <a:pPr marL="0" indent="0" algn="ctr">
              <a:buNone/>
            </a:pPr>
            <a:r>
              <a:rPr lang="pt-BR" b="1" u="sng" dirty="0">
                <a:effectLst>
                  <a:outerShdw blurRad="38100" dist="38100" dir="2700000" algn="tl">
                    <a:srgbClr val="000000">
                      <a:alpha val="43137"/>
                    </a:srgbClr>
                  </a:outerShdw>
                </a:effectLst>
              </a:rPr>
              <a:t>PROF. DR. SIEGFRIED BENDER</a:t>
            </a:r>
          </a:p>
          <a:p>
            <a:pPr marL="0" indent="0" algn="ctr">
              <a:buNone/>
            </a:pPr>
            <a:r>
              <a:rPr lang="pt-BR" b="1" dirty="0">
                <a:effectLst>
                  <a:outerShdw blurRad="38100" dist="38100" dir="2700000" algn="tl">
                    <a:srgbClr val="000000">
                      <a:alpha val="43137"/>
                    </a:srgbClr>
                  </a:outerShdw>
                </a:effectLst>
              </a:rPr>
              <a:t>DEPARTAMENTO DE ECONOMIA</a:t>
            </a:r>
          </a:p>
          <a:p>
            <a:pPr marL="0" indent="0" algn="ctr">
              <a:buNone/>
            </a:pPr>
            <a:r>
              <a:rPr lang="pt-BR" b="1" dirty="0">
                <a:effectLst>
                  <a:outerShdw blurRad="38100" dist="38100" dir="2700000" algn="tl">
                    <a:srgbClr val="000000">
                      <a:alpha val="43137"/>
                    </a:srgbClr>
                  </a:outerShdw>
                </a:effectLst>
              </a:rPr>
              <a:t>FACULDADE DE ECONOMIA, ADMINISTRAÇÃO E CONTABILIDADE</a:t>
            </a:r>
          </a:p>
          <a:p>
            <a:pPr marL="0" indent="0" algn="ctr">
              <a:buNone/>
            </a:pPr>
            <a:r>
              <a:rPr lang="pt-BR" b="1" dirty="0">
                <a:effectLst>
                  <a:outerShdw blurRad="38100" dist="38100" dir="2700000" algn="tl">
                    <a:srgbClr val="000000">
                      <a:alpha val="43137"/>
                    </a:srgbClr>
                  </a:outerShdw>
                </a:effectLst>
              </a:rPr>
              <a:t>UNIVERSIDADE DE SÃO PAULO</a:t>
            </a:r>
            <a:endParaRPr lang="pt-BR" dirty="0"/>
          </a:p>
        </p:txBody>
      </p:sp>
    </p:spTree>
    <p:extLst>
      <p:ext uri="{BB962C8B-B14F-4D97-AF65-F5344CB8AC3E}">
        <p14:creationId xmlns:p14="http://schemas.microsoft.com/office/powerpoint/2010/main" val="833074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0" y="0"/>
            <a:ext cx="9180512" cy="6858000"/>
          </a:xfrm>
        </p:spPr>
        <p:txBody>
          <a:bodyPr>
            <a:normAutofit fontScale="85000" lnSpcReduction="10000"/>
          </a:bodyPr>
          <a:lstStyle/>
          <a:p>
            <a:pPr algn="ctr"/>
            <a:r>
              <a:rPr lang="pt-BR" sz="2000" b="1" u="sng" dirty="0" smtClean="0">
                <a:effectLst>
                  <a:outerShdw blurRad="38100" dist="38100" dir="2700000" algn="tl">
                    <a:srgbClr val="000000">
                      <a:alpha val="43137"/>
                    </a:srgbClr>
                  </a:outerShdw>
                </a:effectLst>
              </a:rPr>
              <a:t>RELAÇÕES ENTRE TESOURO E BANCO CENTRAL: DA COMPRA E VENDA DE TÍTULOS PÚBLICOS</a:t>
            </a:r>
          </a:p>
          <a:p>
            <a:pPr algn="just"/>
            <a:r>
              <a:rPr lang="pt-BR" sz="2000" dirty="0" smtClean="0"/>
              <a:t>A OUTRA FONTE E, NA VERDADE, A PRINCIPAL FORMA DE OPERAÇÃO ATIVA DO B.C. QUE LEVA A ALTERAÇÕES NA OFERTA DE MOEDA NA ECONOMIA, CONSTITUI-SE DA COMPRA E VENDA DE TÍTULOS DO TESOURO. NESSE SENTIDO, CABE PRIMEIRAMENTE ESTABELECER A RELAÇÃO INTRÍNSECA EXISTENTE, NO ÂMBITO DO SETOR PÚBLICO, ENTRE O TESOURO - A INSTÂNCIA DE EXECUÇÃO DE GASTOS PÚBLICOS - E O BANCO CENTRAL - A INSTÂNCIA DEFINIDORA DA FORMA DE FINANCIAMENTO DE EVENTUAIS EXCESSOS DE GASTOS PÚBLICOS.</a:t>
            </a:r>
          </a:p>
          <a:p>
            <a:pPr algn="just"/>
            <a:endParaRPr lang="pt-BR" sz="2000" dirty="0" smtClean="0"/>
          </a:p>
          <a:p>
            <a:pPr algn="just"/>
            <a:r>
              <a:rPr lang="pt-BR" sz="2000" b="1" u="sng" dirty="0" smtClean="0">
                <a:effectLst>
                  <a:outerShdw blurRad="38100" dist="38100" dir="2700000" algn="tl">
                    <a:srgbClr val="000000">
                      <a:alpha val="43137"/>
                    </a:srgbClr>
                  </a:outerShdw>
                </a:effectLst>
              </a:rPr>
              <a:t>O TESOURO</a:t>
            </a:r>
            <a:endParaRPr lang="pt-BR" sz="2000" b="1" u="sng" dirty="0">
              <a:effectLst>
                <a:outerShdw blurRad="38100" dist="38100" dir="2700000" algn="tl">
                  <a:srgbClr val="000000">
                    <a:alpha val="43137"/>
                  </a:srgbClr>
                </a:outerShdw>
              </a:effectLst>
            </a:endParaRPr>
          </a:p>
          <a:p>
            <a:pPr algn="just"/>
            <a:r>
              <a:rPr lang="pt-BR" sz="2000" dirty="0" smtClean="0"/>
              <a:t> O TESOURO, TEM UMA ATUAÇÃO DEFINIDA ESTRITAMENTE PELO ORÇAMENTO PÚBLICO, POIS, QUALQUER AÇÃO DESENVOLVIDA NO ÂMBITO DO SETOR PÚBLICO NECESSITA (EXPLÍCITA OU IMPLICITAMENTE) DE AUTORIZAÇÃO PREVISTA NA </a:t>
            </a:r>
            <a:r>
              <a:rPr lang="pt-BR" sz="2000" b="1" dirty="0" smtClean="0">
                <a:effectLst>
                  <a:outerShdw blurRad="38100" dist="38100" dir="2700000" algn="tl">
                    <a:srgbClr val="000000">
                      <a:alpha val="43137"/>
                    </a:srgbClr>
                  </a:outerShdw>
                </a:effectLst>
              </a:rPr>
              <a:t>LEI ORÇAMENTÁRIA ANUAL (LOA)</a:t>
            </a:r>
            <a:r>
              <a:rPr lang="pt-BR" sz="2000" dirty="0" smtClean="0"/>
              <a:t>. AO SETOR PÚBLICO NÃO É PASSÍVEL QUALQUER ATIVIDADE QUE NÃO AUTORIZADA PELA LOA, SENDO QUE AS METAS PARA A ELABORAÇÃO DA PROPOSTA ORÇAMENTÁRIA ANUAL (LOA) SÃO DEFINIDAS PELO </a:t>
            </a:r>
            <a:r>
              <a:rPr lang="pt-BR" sz="2000" b="1" dirty="0" smtClean="0">
                <a:effectLst>
                  <a:outerShdw blurRad="38100" dist="38100" dir="2700000" algn="tl">
                    <a:srgbClr val="000000">
                      <a:alpha val="43137"/>
                    </a:srgbClr>
                  </a:outerShdw>
                </a:effectLst>
              </a:rPr>
              <a:t>PLANO PLURIANUAL (PPA)</a:t>
            </a:r>
            <a:r>
              <a:rPr lang="pt-BR" sz="2000" dirty="0" smtClean="0"/>
              <a:t> E PRIORIZADAS PELA </a:t>
            </a:r>
            <a:r>
              <a:rPr lang="pt-BR" sz="2000" b="1" dirty="0" smtClean="0">
                <a:effectLst>
                  <a:outerShdw blurRad="38100" dist="38100" dir="2700000" algn="tl">
                    <a:srgbClr val="000000">
                      <a:alpha val="43137"/>
                    </a:srgbClr>
                  </a:outerShdw>
                </a:effectLst>
              </a:rPr>
              <a:t>LEI DE DIRETRIZES ORÇAMENTÁRIAS (LDO)</a:t>
            </a:r>
            <a:r>
              <a:rPr lang="pt-BR" sz="2000" dirty="0" smtClean="0"/>
              <a:t>.</a:t>
            </a:r>
          </a:p>
          <a:p>
            <a:pPr algn="just"/>
            <a:endParaRPr lang="pt-BR" sz="2000" dirty="0"/>
          </a:p>
          <a:p>
            <a:pPr algn="just"/>
            <a:r>
              <a:rPr lang="pt-BR" sz="2000" dirty="0" smtClean="0"/>
              <a:t>PORTANTO, O </a:t>
            </a:r>
            <a:r>
              <a:rPr lang="pt-BR" sz="2000" b="1" dirty="0" smtClean="0">
                <a:effectLst>
                  <a:outerShdw blurRad="38100" dist="38100" dir="2700000" algn="tl">
                    <a:srgbClr val="000000">
                      <a:alpha val="43137"/>
                    </a:srgbClr>
                  </a:outerShdw>
                </a:effectLst>
              </a:rPr>
              <a:t>CICLO ORÇAMENTÁRIO</a:t>
            </a:r>
            <a:r>
              <a:rPr lang="pt-BR" sz="2000" dirty="0" smtClean="0"/>
              <a:t> NO BRASIL CONSISTE DE TRÊS PEÇAS ORÇAMENTÁRIAS. PRIMEIRAMENTE O </a:t>
            </a:r>
            <a:r>
              <a:rPr lang="pt-BR" sz="2000" b="1" dirty="0" smtClean="0">
                <a:effectLst>
                  <a:outerShdw blurRad="38100" dist="38100" dir="2700000" algn="tl">
                    <a:srgbClr val="000000">
                      <a:alpha val="43137"/>
                    </a:srgbClr>
                  </a:outerShdw>
                </a:effectLst>
              </a:rPr>
              <a:t>PPA</a:t>
            </a:r>
            <a:r>
              <a:rPr lang="pt-BR" sz="2000" dirty="0" smtClean="0"/>
              <a:t>, O QUAL ESTABELECE AS DIRETRIZES, OBJETIVOS E METAS, DE FORMA REGIONALIZADA, DA ADMINISTRAÇÃO PÚBLICA, SENDO APROVADO NO PRIMEIRO ANO DE MANDATO E VÁLIDO PARA OS QUATRO ANOS SEGUINTES. A SEGUIR A </a:t>
            </a:r>
            <a:r>
              <a:rPr lang="pt-BR" sz="2000" b="1" dirty="0" smtClean="0">
                <a:effectLst>
                  <a:outerShdw blurRad="38100" dist="38100" dir="2700000" algn="tl">
                    <a:srgbClr val="000000">
                      <a:alpha val="43137"/>
                    </a:srgbClr>
                  </a:outerShdw>
                </a:effectLst>
              </a:rPr>
              <a:t>LDO</a:t>
            </a:r>
            <a:r>
              <a:rPr lang="pt-BR" sz="2000" dirty="0" smtClean="0"/>
              <a:t> PRIORIZA AS METAS DO </a:t>
            </a:r>
            <a:r>
              <a:rPr lang="pt-BR" sz="2000" b="1" dirty="0" smtClean="0">
                <a:effectLst>
                  <a:outerShdw blurRad="38100" dist="38100" dir="2700000" algn="tl">
                    <a:srgbClr val="000000">
                      <a:alpha val="43137"/>
                    </a:srgbClr>
                  </a:outerShdw>
                </a:effectLst>
              </a:rPr>
              <a:t>PPA</a:t>
            </a:r>
            <a:r>
              <a:rPr lang="pt-BR" sz="2000" dirty="0" smtClean="0"/>
              <a:t> E ORIENTA A ELABORAÇÃO DA </a:t>
            </a:r>
            <a:r>
              <a:rPr lang="pt-BR" sz="2000" b="1" dirty="0" smtClean="0">
                <a:effectLst>
                  <a:outerShdw blurRad="38100" dist="38100" dir="2700000" algn="tl">
                    <a:srgbClr val="000000">
                      <a:alpha val="43137"/>
                    </a:srgbClr>
                  </a:outerShdw>
                </a:effectLst>
              </a:rPr>
              <a:t>LOA</a:t>
            </a:r>
            <a:r>
              <a:rPr lang="pt-BR" sz="2000" dirty="0" smtClean="0"/>
              <a:t>, TENDO VALIDADE PARA O ANO SEGUINTE. FINALMENTE, A </a:t>
            </a:r>
            <a:r>
              <a:rPr lang="pt-BR" sz="2000" b="1" dirty="0" smtClean="0">
                <a:effectLst>
                  <a:outerShdw blurRad="38100" dist="38100" dir="2700000" algn="tl">
                    <a:srgbClr val="000000">
                      <a:alpha val="43137"/>
                    </a:srgbClr>
                  </a:outerShdw>
                </a:effectLst>
              </a:rPr>
              <a:t>LOA</a:t>
            </a:r>
            <a:r>
              <a:rPr lang="pt-BR" sz="2000" dirty="0" smtClean="0"/>
              <a:t> DEFINE PARA O EXERCÍCIO FISCAL ANUAL TODAS AS ATIVIDADES E CORRESPONDENTES DESPESAS A SEREM EXERCIDAS PELO SETOR PÚBLICO, NA ADMINISTRAÇÃO DIRETA E INDIRETA. OU SEJA, NO CASO DO BRASIL, O CICLO ORÇAMENTÁRIO MANIFESTA UMA INTEGRAÇÃO ENTRE PLANEJAMENTO E O PROCESSO ORÇAMENTÁRIO ESTRITO (ANUAL). </a:t>
            </a:r>
          </a:p>
          <a:p>
            <a:pPr algn="just"/>
            <a:endParaRPr lang="pt-BR" sz="2000" dirty="0"/>
          </a:p>
          <a:p>
            <a:pPr algn="just"/>
            <a:endParaRPr lang="pt-BR" sz="2000" dirty="0"/>
          </a:p>
        </p:txBody>
      </p:sp>
    </p:spTree>
    <p:extLst>
      <p:ext uri="{BB962C8B-B14F-4D97-AF65-F5344CB8AC3E}">
        <p14:creationId xmlns:p14="http://schemas.microsoft.com/office/powerpoint/2010/main" val="1159296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0" y="0"/>
            <a:ext cx="9144000" cy="6858000"/>
          </a:xfrm>
        </p:spPr>
        <p:txBody>
          <a:bodyPr>
            <a:normAutofit fontScale="77500" lnSpcReduction="20000"/>
          </a:bodyPr>
          <a:lstStyle/>
          <a:p>
            <a:r>
              <a:rPr lang="pt-BR" sz="2000" b="1" u="sng" dirty="0" smtClean="0">
                <a:effectLst>
                  <a:outerShdw blurRad="38100" dist="38100" dir="2700000" algn="tl">
                    <a:srgbClr val="000000">
                      <a:alpha val="43137"/>
                    </a:srgbClr>
                  </a:outerShdw>
                </a:effectLst>
              </a:rPr>
              <a:t>DO DÉFICIT FISCAL DO TESOURO E SEU FINANCIAMENTO</a:t>
            </a:r>
          </a:p>
          <a:p>
            <a:pPr algn="just"/>
            <a:r>
              <a:rPr lang="pt-BR" sz="2000" dirty="0" smtClean="0"/>
              <a:t>O </a:t>
            </a:r>
            <a:r>
              <a:rPr lang="pt-BR" sz="2000" dirty="0"/>
              <a:t>EXCESSO DE GASTOS PÚBLICOS EFETUADOS PELO TESOURO (E APROVADOS EM ORÇAMENTO), ISTO É, GASTOS NÃO COBERTOS PELA ARRECADAÇÃO TRIBUTÁRIA, </a:t>
            </a:r>
            <a:r>
              <a:rPr lang="pt-BR" sz="2000" dirty="0" smtClean="0"/>
              <a:t>SÃO </a:t>
            </a:r>
            <a:r>
              <a:rPr lang="pt-BR" sz="2000" dirty="0"/>
              <a:t>EXCLUSIVAMENTE FINANCIADOS MEDIANTE A EMISSÃO DE TÍTULOS DO </a:t>
            </a:r>
            <a:r>
              <a:rPr lang="pt-BR" sz="2000" dirty="0" smtClean="0"/>
              <a:t>TESOURO (B), COM A VENDA </a:t>
            </a:r>
            <a:r>
              <a:rPr lang="pt-BR" sz="2000" dirty="0"/>
              <a:t>DOS MESMOS AO </a:t>
            </a:r>
            <a:r>
              <a:rPr lang="pt-BR" sz="2000" dirty="0" smtClean="0"/>
              <a:t>SETOR PRIVADO  </a:t>
            </a:r>
            <a:r>
              <a:rPr lang="pt-BR" sz="2000" dirty="0"/>
              <a:t>E/OU </a:t>
            </a:r>
            <a:r>
              <a:rPr lang="pt-BR" sz="2000" dirty="0" smtClean="0"/>
              <a:t>VENDA AO B.C.. ATRAVÉS DA VENDA DESSES TÍTULOS, O TESOURO OBTÉM RECURSOS MONETÁRIOS (M) PARA FINANCIAR SEU EXCESSO DE GASTOS.  </a:t>
            </a:r>
          </a:p>
          <a:p>
            <a:pPr algn="just"/>
            <a:endParaRPr lang="pt-BR" sz="2000" dirty="0" smtClean="0"/>
          </a:p>
          <a:p>
            <a:pPr algn="just"/>
            <a:r>
              <a:rPr lang="pt-BR" sz="2000" u="sng" dirty="0" smtClean="0"/>
              <a:t>DÉFICIT FISCAL (TESOURO)</a:t>
            </a:r>
            <a:r>
              <a:rPr lang="pt-BR" sz="2000" dirty="0" smtClean="0"/>
              <a:t>:    </a:t>
            </a:r>
            <a:r>
              <a:rPr lang="pt-BR" sz="2000" b="1" dirty="0" smtClean="0">
                <a:effectLst>
                  <a:outerShdw blurRad="38100" dist="38100" dir="2700000" algn="tl">
                    <a:srgbClr val="000000">
                      <a:alpha val="43137"/>
                    </a:srgbClr>
                  </a:outerShdw>
                </a:effectLst>
              </a:rPr>
              <a:t>[</a:t>
            </a:r>
            <a:r>
              <a:rPr lang="pt-BR" sz="2000" b="1" dirty="0" err="1" smtClean="0">
                <a:effectLst>
                  <a:outerShdw blurRad="38100" dist="38100" dir="2700000" algn="tl">
                    <a:srgbClr val="000000">
                      <a:alpha val="43137"/>
                    </a:srgbClr>
                  </a:outerShdw>
                </a:effectLst>
              </a:rPr>
              <a:t>G</a:t>
            </a:r>
            <a:r>
              <a:rPr lang="pt-BR" sz="2000" b="1" baseline="-25000" dirty="0" err="1" smtClean="0">
                <a:effectLst>
                  <a:outerShdw blurRad="38100" dist="38100" dir="2700000" algn="tl">
                    <a:srgbClr val="000000">
                      <a:alpha val="43137"/>
                    </a:srgbClr>
                  </a:outerShdw>
                </a:effectLst>
              </a:rPr>
              <a:t>t</a:t>
            </a:r>
            <a:r>
              <a:rPr lang="pt-BR" sz="2000" b="1" dirty="0" smtClean="0">
                <a:effectLst>
                  <a:outerShdw blurRad="38100" dist="38100" dir="2700000" algn="tl">
                    <a:srgbClr val="000000">
                      <a:alpha val="43137"/>
                    </a:srgbClr>
                  </a:outerShdw>
                </a:effectLst>
              </a:rPr>
              <a:t> + </a:t>
            </a:r>
            <a:r>
              <a:rPr lang="pt-BR" sz="2000" b="1" dirty="0" err="1" smtClean="0">
                <a:effectLst>
                  <a:outerShdw blurRad="38100" dist="38100" dir="2700000" algn="tl">
                    <a:srgbClr val="000000">
                      <a:alpha val="43137"/>
                    </a:srgbClr>
                  </a:outerShdw>
                </a:effectLst>
              </a:rPr>
              <a:t>Ig</a:t>
            </a:r>
            <a:r>
              <a:rPr lang="pt-BR" sz="2000" b="1" baseline="-25000" dirty="0" err="1" smtClean="0">
                <a:effectLst>
                  <a:outerShdw blurRad="38100" dist="38100" dir="2700000" algn="tl">
                    <a:srgbClr val="000000">
                      <a:alpha val="43137"/>
                    </a:srgbClr>
                  </a:outerShdw>
                </a:effectLst>
              </a:rPr>
              <a:t>t</a:t>
            </a:r>
            <a:r>
              <a:rPr lang="pt-BR" sz="2000" b="1" dirty="0" smtClean="0">
                <a:effectLst>
                  <a:outerShdw blurRad="38100" dist="38100" dir="2700000" algn="tl">
                    <a:srgbClr val="000000">
                      <a:alpha val="43137"/>
                    </a:srgbClr>
                  </a:outerShdw>
                </a:effectLst>
              </a:rPr>
              <a:t> – </a:t>
            </a:r>
            <a:r>
              <a:rPr lang="pt-BR" sz="2000" b="1" dirty="0" err="1" smtClean="0">
                <a:effectLst>
                  <a:outerShdw blurRad="38100" dist="38100" dir="2700000" algn="tl">
                    <a:srgbClr val="000000">
                      <a:alpha val="43137"/>
                    </a:srgbClr>
                  </a:outerShdw>
                </a:effectLst>
              </a:rPr>
              <a:t>T</a:t>
            </a:r>
            <a:r>
              <a:rPr lang="pt-BR" sz="2000" b="1" baseline="-25000" dirty="0" err="1" smtClean="0">
                <a:effectLst>
                  <a:outerShdw blurRad="38100" dist="38100" dir="2700000" algn="tl">
                    <a:srgbClr val="000000">
                      <a:alpha val="43137"/>
                    </a:srgbClr>
                  </a:outerShdw>
                </a:effectLst>
              </a:rPr>
              <a:t>t</a:t>
            </a:r>
            <a:r>
              <a:rPr lang="pt-BR" sz="2000" b="1" dirty="0" smtClean="0">
                <a:effectLst>
                  <a:outerShdw blurRad="38100" dist="38100" dir="2700000" algn="tl">
                    <a:srgbClr val="000000">
                      <a:alpha val="43137"/>
                    </a:srgbClr>
                  </a:outerShdw>
                </a:effectLst>
              </a:rPr>
              <a:t>] + [i.B</a:t>
            </a:r>
            <a:r>
              <a:rPr lang="pt-BR" sz="2000" b="1" baseline="-25000" dirty="0" smtClean="0">
                <a:effectLst>
                  <a:outerShdw blurRad="38100" dist="38100" dir="2700000" algn="tl">
                    <a:srgbClr val="000000">
                      <a:alpha val="43137"/>
                    </a:srgbClr>
                  </a:outerShdw>
                </a:effectLst>
              </a:rPr>
              <a:t>t-1</a:t>
            </a:r>
            <a:r>
              <a:rPr lang="pt-BR" sz="2000" b="1" dirty="0" smtClean="0">
                <a:effectLst>
                  <a:outerShdw blurRad="38100" dist="38100" dir="2700000" algn="tl">
                    <a:srgbClr val="000000">
                      <a:alpha val="43137"/>
                    </a:srgbClr>
                  </a:outerShdw>
                </a:effectLst>
              </a:rPr>
              <a:t> + i*.B*</a:t>
            </a:r>
            <a:r>
              <a:rPr lang="pt-BR" sz="2000" b="1" baseline="-25000" dirty="0" smtClean="0">
                <a:effectLst>
                  <a:outerShdw blurRad="38100" dist="38100" dir="2700000" algn="tl">
                    <a:srgbClr val="000000">
                      <a:alpha val="43137"/>
                    </a:srgbClr>
                  </a:outerShdw>
                </a:effectLst>
              </a:rPr>
              <a:t>t-1</a:t>
            </a:r>
            <a:r>
              <a:rPr lang="pt-BR" sz="2000" b="1" dirty="0" smtClean="0">
                <a:effectLst>
                  <a:outerShdw blurRad="38100" dist="38100" dir="2700000" algn="tl">
                    <a:srgbClr val="000000">
                      <a:alpha val="43137"/>
                    </a:srgbClr>
                  </a:outerShdw>
                </a:effectLst>
              </a:rPr>
              <a:t>]  =  (</a:t>
            </a:r>
            <a:r>
              <a:rPr lang="pt-BR" sz="2000" b="1" dirty="0" err="1">
                <a:effectLst>
                  <a:outerShdw blurRad="38100" dist="38100" dir="2700000" algn="tl">
                    <a:srgbClr val="000000">
                      <a:alpha val="43137"/>
                    </a:srgbClr>
                  </a:outerShdw>
                </a:effectLst>
              </a:rPr>
              <a:t>B</a:t>
            </a:r>
            <a:r>
              <a:rPr lang="pt-BR" sz="2000" b="1" baseline="-25000" dirty="0" err="1">
                <a:effectLst>
                  <a:outerShdw blurRad="38100" dist="38100" dir="2700000" algn="tl">
                    <a:srgbClr val="000000">
                      <a:alpha val="43137"/>
                    </a:srgbClr>
                  </a:outerShdw>
                </a:effectLst>
              </a:rPr>
              <a:t>t</a:t>
            </a:r>
            <a:r>
              <a:rPr lang="pt-BR" sz="2000" b="1" dirty="0">
                <a:effectLst>
                  <a:outerShdw blurRad="38100" dist="38100" dir="2700000" algn="tl">
                    <a:srgbClr val="000000">
                      <a:alpha val="43137"/>
                    </a:srgbClr>
                  </a:outerShdw>
                </a:effectLst>
              </a:rPr>
              <a:t> – B</a:t>
            </a:r>
            <a:r>
              <a:rPr lang="pt-BR" sz="2000" b="1" baseline="-25000" dirty="0">
                <a:effectLst>
                  <a:outerShdw blurRad="38100" dist="38100" dir="2700000" algn="tl">
                    <a:srgbClr val="000000">
                      <a:alpha val="43137"/>
                    </a:srgbClr>
                  </a:outerShdw>
                </a:effectLst>
              </a:rPr>
              <a:t>t-1</a:t>
            </a:r>
            <a:r>
              <a:rPr lang="pt-BR" sz="2000" b="1" dirty="0">
                <a:effectLst>
                  <a:outerShdw blurRad="38100" dist="38100" dir="2700000" algn="tl">
                    <a:srgbClr val="000000">
                      <a:alpha val="43137"/>
                    </a:srgbClr>
                  </a:outerShdw>
                </a:effectLst>
              </a:rPr>
              <a:t>) </a:t>
            </a:r>
            <a:endParaRPr lang="pt-BR" sz="2000" b="1" dirty="0" smtClean="0">
              <a:effectLst>
                <a:outerShdw blurRad="38100" dist="38100" dir="2700000" algn="tl">
                  <a:srgbClr val="000000">
                    <a:alpha val="43137"/>
                  </a:srgbClr>
                </a:outerShdw>
              </a:effectLst>
            </a:endParaRPr>
          </a:p>
          <a:p>
            <a:pPr algn="just"/>
            <a:endParaRPr lang="pt-BR" sz="2000" b="1" dirty="0" smtClean="0">
              <a:effectLst>
                <a:outerShdw blurRad="38100" dist="38100" dir="2700000" algn="tl">
                  <a:srgbClr val="000000">
                    <a:alpha val="43137"/>
                  </a:srgbClr>
                </a:outerShdw>
              </a:effectLst>
            </a:endParaRPr>
          </a:p>
          <a:p>
            <a:pPr algn="just"/>
            <a:r>
              <a:rPr lang="pt-BR" sz="2000" dirty="0"/>
              <a:t> </a:t>
            </a:r>
            <a:r>
              <a:rPr lang="pt-BR" sz="2000" dirty="0" smtClean="0"/>
              <a:t>                                     </a:t>
            </a:r>
            <a:r>
              <a:rPr lang="pt-BR" sz="2000" u="sng" dirty="0" smtClean="0"/>
              <a:t>ONDE</a:t>
            </a:r>
            <a:r>
              <a:rPr lang="pt-BR" sz="2000" dirty="0" smtClean="0"/>
              <a:t>:   (</a:t>
            </a:r>
            <a:r>
              <a:rPr lang="pt-BR" sz="2000" dirty="0" err="1" smtClean="0"/>
              <a:t>B</a:t>
            </a:r>
            <a:r>
              <a:rPr lang="pt-BR" sz="2000" baseline="-25000" dirty="0" err="1" smtClean="0"/>
              <a:t>t</a:t>
            </a:r>
            <a:r>
              <a:rPr lang="pt-BR" sz="2000" dirty="0" smtClean="0"/>
              <a:t> </a:t>
            </a:r>
            <a:r>
              <a:rPr lang="pt-BR" sz="2000" dirty="0"/>
              <a:t>– </a:t>
            </a:r>
            <a:r>
              <a:rPr lang="pt-BR" sz="2000" dirty="0" smtClean="0"/>
              <a:t>B</a:t>
            </a:r>
            <a:r>
              <a:rPr lang="pt-BR" sz="2000" baseline="-25000" dirty="0" smtClean="0"/>
              <a:t>t-1</a:t>
            </a:r>
            <a:r>
              <a:rPr lang="pt-BR" sz="2000" dirty="0" smtClean="0"/>
              <a:t>)  =  ∆</a:t>
            </a:r>
            <a:r>
              <a:rPr lang="pt-BR" sz="2000" dirty="0" err="1" smtClean="0"/>
              <a:t>B</a:t>
            </a:r>
            <a:r>
              <a:rPr lang="pt-BR" sz="2000" baseline="-25000" dirty="0" err="1" smtClean="0"/>
              <a:t>t</a:t>
            </a:r>
            <a:r>
              <a:rPr lang="pt-BR" sz="2000" dirty="0" smtClean="0"/>
              <a:t>  = EMISSÃO DE  NOVOS TÍTULOS DO TESOURO</a:t>
            </a:r>
          </a:p>
          <a:p>
            <a:pPr algn="just"/>
            <a:r>
              <a:rPr lang="pt-BR" sz="2000" dirty="0" smtClean="0"/>
              <a:t>                                                     [</a:t>
            </a:r>
            <a:r>
              <a:rPr lang="pt-BR" sz="2000" dirty="0" err="1"/>
              <a:t>G</a:t>
            </a:r>
            <a:r>
              <a:rPr lang="pt-BR" sz="2000" baseline="-25000" dirty="0" err="1"/>
              <a:t>t</a:t>
            </a:r>
            <a:r>
              <a:rPr lang="pt-BR" sz="2000" dirty="0"/>
              <a:t> + </a:t>
            </a:r>
            <a:r>
              <a:rPr lang="pt-BR" sz="2000" dirty="0" err="1"/>
              <a:t>Ig</a:t>
            </a:r>
            <a:r>
              <a:rPr lang="pt-BR" sz="2000" baseline="-25000" dirty="0" err="1"/>
              <a:t>t</a:t>
            </a:r>
            <a:r>
              <a:rPr lang="pt-BR" sz="2000" dirty="0"/>
              <a:t> – </a:t>
            </a:r>
            <a:r>
              <a:rPr lang="pt-BR" sz="2000" dirty="0" err="1"/>
              <a:t>T</a:t>
            </a:r>
            <a:r>
              <a:rPr lang="pt-BR" sz="2000" baseline="-25000" dirty="0" err="1"/>
              <a:t>t</a:t>
            </a:r>
            <a:r>
              <a:rPr lang="pt-BR" sz="2000" dirty="0" smtClean="0"/>
              <a:t>] = GASTOS E RECEITAS CORRENTES (EXCETO JUROS)  E </a:t>
            </a:r>
          </a:p>
          <a:p>
            <a:pPr algn="just"/>
            <a:r>
              <a:rPr lang="pt-BR" sz="2000" dirty="0" smtClean="0"/>
              <a:t>                                                                               GASTOS DE </a:t>
            </a:r>
            <a:r>
              <a:rPr lang="pt-BR" sz="2000" dirty="0" smtClean="0"/>
              <a:t>CAPITAL = RESULTADO PRIMÁRIO</a:t>
            </a:r>
            <a:endParaRPr lang="pt-BR" sz="2000" dirty="0" smtClean="0"/>
          </a:p>
          <a:p>
            <a:pPr algn="just"/>
            <a:r>
              <a:rPr lang="pt-BR" sz="2000" dirty="0" smtClean="0"/>
              <a:t>                                                     [i.B</a:t>
            </a:r>
            <a:r>
              <a:rPr lang="pt-BR" sz="2000" baseline="-25000" dirty="0" smtClean="0"/>
              <a:t>t-1</a:t>
            </a:r>
            <a:r>
              <a:rPr lang="pt-BR" sz="2000" dirty="0" smtClean="0"/>
              <a:t> </a:t>
            </a:r>
            <a:r>
              <a:rPr lang="pt-BR" sz="2000" dirty="0"/>
              <a:t>+ </a:t>
            </a:r>
            <a:r>
              <a:rPr lang="pt-BR" sz="2000" dirty="0" smtClean="0"/>
              <a:t>i*.B*</a:t>
            </a:r>
            <a:r>
              <a:rPr lang="pt-BR" sz="2000" baseline="-25000" dirty="0" smtClean="0"/>
              <a:t>t-1</a:t>
            </a:r>
            <a:r>
              <a:rPr lang="pt-BR" sz="2000" dirty="0" smtClean="0"/>
              <a:t>] = GASTOS COM JUROS SOBRE DÍVIDA INTERNA E DÍVIDA </a:t>
            </a:r>
          </a:p>
          <a:p>
            <a:pPr algn="just"/>
            <a:r>
              <a:rPr lang="pt-BR" sz="2000" dirty="0"/>
              <a:t> </a:t>
            </a:r>
            <a:r>
              <a:rPr lang="pt-BR" sz="2000" dirty="0" smtClean="0"/>
              <a:t>                                                                                   EXTERNA  DO </a:t>
            </a:r>
            <a:r>
              <a:rPr lang="pt-BR" sz="2000" dirty="0" smtClean="0"/>
              <a:t>TESOURO = CONTA JUROS</a:t>
            </a:r>
            <a:endParaRPr lang="pt-BR" sz="2000" dirty="0" smtClean="0"/>
          </a:p>
          <a:p>
            <a:pPr algn="just"/>
            <a:r>
              <a:rPr lang="pt-BR" sz="2000" b="1" u="sng" dirty="0" smtClean="0">
                <a:effectLst>
                  <a:outerShdw blurRad="38100" dist="38100" dir="2700000" algn="tl">
                    <a:srgbClr val="000000">
                      <a:alpha val="43137"/>
                    </a:srgbClr>
                  </a:outerShdw>
                </a:effectLst>
              </a:rPr>
              <a:t>O BANCO CENTRAL E OS TÍTULOS DO TESOURO</a:t>
            </a:r>
            <a:endParaRPr lang="pt-BR" sz="2000" b="1" u="sng" dirty="0">
              <a:effectLst>
                <a:outerShdw blurRad="38100" dist="38100" dir="2700000" algn="tl">
                  <a:srgbClr val="000000">
                    <a:alpha val="43137"/>
                  </a:srgbClr>
                </a:outerShdw>
              </a:effectLst>
            </a:endParaRPr>
          </a:p>
          <a:p>
            <a:pPr marL="0" indent="0" algn="just">
              <a:buNone/>
            </a:pPr>
            <a:r>
              <a:rPr lang="pt-BR" sz="2000" dirty="0"/>
              <a:t> </a:t>
            </a:r>
            <a:r>
              <a:rPr lang="pt-BR" sz="2000" dirty="0" smtClean="0"/>
              <a:t>      QUANDO </a:t>
            </a:r>
            <a:r>
              <a:rPr lang="pt-BR" sz="2000" dirty="0"/>
              <a:t>O B.C. COMPRA TÍTULOS DO TESOURO, EMITE MOEDA PRIMÁRIA (AUMENTA A BASE MONETÁRIA) </a:t>
            </a:r>
            <a:r>
              <a:rPr lang="pt-BR" sz="2000" dirty="0" smtClean="0"/>
              <a:t>PARA FINANCIAR </a:t>
            </a:r>
            <a:r>
              <a:rPr lang="pt-BR" sz="2000" dirty="0"/>
              <a:t>ESSA COMPRA DE TÍTULOS. ISTO É, O B.C. PELA </a:t>
            </a:r>
            <a:r>
              <a:rPr lang="pt-BR" sz="2000" dirty="0" smtClean="0"/>
              <a:t>COMPRA </a:t>
            </a:r>
            <a:r>
              <a:rPr lang="pt-BR" sz="2000" dirty="0"/>
              <a:t>DE TÍTULOS PÚBLICOS, AUMENTA EM SEU ATIVO A POSSE DE TÍTULOS DO </a:t>
            </a:r>
            <a:r>
              <a:rPr lang="pt-BR" sz="2000" dirty="0" smtClean="0"/>
              <a:t>TESOURO (B</a:t>
            </a:r>
            <a:r>
              <a:rPr lang="pt-BR" sz="2000" baseline="30000" dirty="0" smtClean="0"/>
              <a:t>BC</a:t>
            </a:r>
            <a:r>
              <a:rPr lang="pt-BR" sz="2000" dirty="0" smtClean="0"/>
              <a:t>) </a:t>
            </a:r>
            <a:r>
              <a:rPr lang="pt-BR" sz="2000" dirty="0"/>
              <a:t>E, SIMULTANEAMENTE, </a:t>
            </a:r>
            <a:r>
              <a:rPr lang="pt-BR" sz="2000" dirty="0" smtClean="0"/>
              <a:t>NO PASSIVO, AUMENTA </a:t>
            </a:r>
            <a:r>
              <a:rPr lang="pt-BR" sz="2000" dirty="0"/>
              <a:t>A BASE </a:t>
            </a:r>
            <a:r>
              <a:rPr lang="pt-BR" sz="2000" dirty="0" smtClean="0"/>
              <a:t>MONETÁRIA: M.</a:t>
            </a:r>
          </a:p>
          <a:p>
            <a:pPr algn="just"/>
            <a:endParaRPr lang="pt-BR" sz="2000" dirty="0" smtClean="0"/>
          </a:p>
          <a:p>
            <a:pPr algn="just"/>
            <a:r>
              <a:rPr lang="pt-BR" sz="2000" u="sng" dirty="0" smtClean="0"/>
              <a:t>PORTANTO, NA COMPRA DE TÍTULOS TESOURO PELO BC</a:t>
            </a:r>
            <a:r>
              <a:rPr lang="pt-BR" sz="2000" dirty="0" smtClean="0"/>
              <a:t>: </a:t>
            </a:r>
          </a:p>
          <a:p>
            <a:pPr algn="just"/>
            <a:r>
              <a:rPr lang="pt-BR" sz="2000" dirty="0"/>
              <a:t> </a:t>
            </a:r>
            <a:r>
              <a:rPr lang="pt-BR" sz="2000" dirty="0" smtClean="0"/>
              <a:t>ACRÉSCIMO NO ATIVO DO BC = </a:t>
            </a:r>
            <a:r>
              <a:rPr lang="pt-BR" sz="2000" b="1" dirty="0" smtClean="0"/>
              <a:t>(</a:t>
            </a:r>
            <a:r>
              <a:rPr lang="pt-BR" sz="2000" b="1" dirty="0" err="1" smtClean="0"/>
              <a:t>B</a:t>
            </a:r>
            <a:r>
              <a:rPr lang="pt-BR" sz="2000" b="1" baseline="30000" dirty="0" err="1" smtClean="0"/>
              <a:t>BC</a:t>
            </a:r>
            <a:r>
              <a:rPr lang="pt-BR" sz="2000" b="1" baseline="-25000" dirty="0" err="1" smtClean="0"/>
              <a:t>t</a:t>
            </a:r>
            <a:r>
              <a:rPr lang="pt-BR" sz="2000" b="1" dirty="0" smtClean="0"/>
              <a:t> – B</a:t>
            </a:r>
            <a:r>
              <a:rPr lang="pt-BR" sz="2000" b="1" baseline="30000" dirty="0" smtClean="0"/>
              <a:t>BC</a:t>
            </a:r>
            <a:r>
              <a:rPr lang="pt-BR" sz="2000" b="1" baseline="-25000" dirty="0" smtClean="0"/>
              <a:t>t-1</a:t>
            </a:r>
            <a:r>
              <a:rPr lang="pt-BR" sz="2000" b="1" dirty="0" smtClean="0"/>
              <a:t>) </a:t>
            </a:r>
            <a:r>
              <a:rPr lang="pt-BR" sz="2000" dirty="0" smtClean="0"/>
              <a:t>= ACRÉSCIMO DO PASSIVO MONETÁRIO = </a:t>
            </a:r>
            <a:r>
              <a:rPr lang="pt-BR" sz="2000" b="1" dirty="0" smtClean="0"/>
              <a:t>(</a:t>
            </a:r>
            <a:r>
              <a:rPr lang="pt-BR" sz="2000" b="1" dirty="0" err="1" smtClean="0"/>
              <a:t>M</a:t>
            </a:r>
            <a:r>
              <a:rPr lang="pt-BR" sz="2000" b="1" baseline="-25000" dirty="0" err="1" smtClean="0"/>
              <a:t>t</a:t>
            </a:r>
            <a:r>
              <a:rPr lang="pt-BR" sz="2000" b="1" dirty="0" smtClean="0"/>
              <a:t> – M</a:t>
            </a:r>
            <a:r>
              <a:rPr lang="pt-BR" sz="2000" b="1" baseline="-25000" dirty="0" smtClean="0"/>
              <a:t>t-1</a:t>
            </a:r>
            <a:r>
              <a:rPr lang="pt-BR" sz="2000" b="1" dirty="0" smtClean="0"/>
              <a:t>)</a:t>
            </a:r>
          </a:p>
          <a:p>
            <a:pPr algn="just"/>
            <a:endParaRPr lang="pt-BR" sz="2000" dirty="0"/>
          </a:p>
          <a:p>
            <a:pPr algn="just"/>
            <a:r>
              <a:rPr lang="pt-BR" sz="2000" dirty="0" smtClean="0"/>
              <a:t>E O ACRÉSCIMO DO PASSIVO MONETÁRIO (BASE MONETÁRIA) GERA AUMENTO DA OFERTA DE MOEDA. </a:t>
            </a:r>
          </a:p>
          <a:p>
            <a:pPr algn="just"/>
            <a:endParaRPr lang="pt-BR" sz="2000" dirty="0"/>
          </a:p>
          <a:p>
            <a:pPr marL="0" indent="0" algn="just">
              <a:buNone/>
            </a:pPr>
            <a:r>
              <a:rPr lang="pt-BR" sz="2000" dirty="0" smtClean="0"/>
              <a:t>COM COMPRA E VENDA DE TÍTULOS PÚBLICOS (DO TESOURO), O BANCO CENTRAL EFETUA BASICAMENTE DOIS TIPOS DE AÇÕES DE POLÍTICA MONETÁRIA:</a:t>
            </a:r>
          </a:p>
          <a:p>
            <a:pPr algn="just"/>
            <a:r>
              <a:rPr lang="pt-BR" sz="2000" dirty="0"/>
              <a:t> </a:t>
            </a:r>
            <a:r>
              <a:rPr lang="pt-BR" sz="2000" dirty="0" smtClean="0"/>
              <a:t>                  </a:t>
            </a:r>
            <a:r>
              <a:rPr lang="pt-BR" sz="2000" b="1" dirty="0" smtClean="0"/>
              <a:t>OPERAÇÕES DE MERCADO ABERTO</a:t>
            </a:r>
          </a:p>
          <a:p>
            <a:pPr algn="just"/>
            <a:r>
              <a:rPr lang="pt-BR" sz="2000" b="1" dirty="0"/>
              <a:t> </a:t>
            </a:r>
            <a:r>
              <a:rPr lang="pt-BR" sz="2000" b="1" dirty="0" smtClean="0"/>
              <a:t>                  OPERAÇÕES DE FINANCIAMENTO DO DÉFICIT FISCAL</a:t>
            </a:r>
            <a:endParaRPr lang="pt-BR" sz="2000" b="1" dirty="0"/>
          </a:p>
        </p:txBody>
      </p:sp>
    </p:spTree>
    <p:extLst>
      <p:ext uri="{BB962C8B-B14F-4D97-AF65-F5344CB8AC3E}">
        <p14:creationId xmlns:p14="http://schemas.microsoft.com/office/powerpoint/2010/main" val="24466760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0" y="0"/>
            <a:ext cx="9144000" cy="6858000"/>
          </a:xfrm>
        </p:spPr>
        <p:txBody>
          <a:bodyPr>
            <a:normAutofit/>
          </a:bodyPr>
          <a:lstStyle/>
          <a:p>
            <a:pPr algn="just"/>
            <a:r>
              <a:rPr lang="pt-BR" sz="1600" b="1" u="sng" dirty="0" smtClean="0">
                <a:effectLst>
                  <a:outerShdw blurRad="38100" dist="38100" dir="2700000" algn="tl">
                    <a:srgbClr val="000000">
                      <a:alpha val="43137"/>
                    </a:srgbClr>
                  </a:outerShdw>
                </a:effectLst>
              </a:rPr>
              <a:t>OPERAÇÕES DE POLÍTICA MONETÁRIA COM TÍTULOS PÚBLICOS EMITIDOS PELO TESOURO</a:t>
            </a:r>
          </a:p>
          <a:p>
            <a:pPr algn="just"/>
            <a:r>
              <a:rPr lang="pt-BR" sz="1600" u="sng" dirty="0" smtClean="0"/>
              <a:t>OPERAÇÕES DE MERCADO ABERTO</a:t>
            </a:r>
            <a:r>
              <a:rPr lang="pt-BR" sz="1600" dirty="0" smtClean="0"/>
              <a:t> SÃO TRANSAÇÕES DE COMPRAS OU VENDAS DE TÍTULOS DO TESOURO ENTRE O BANCO CENTRAL E O SETOR PRIVADO, ALTERANDO ASSIM O VALOR DESTE ATIVO NO BANCO CENTRAL E, CORRESPONDENTEMENTE TAMBÉM ALTERANDO O VALOR DO PASSIVO MONETÁRIO DO BC (BASE MONETÁRIA).  ESSAS OPERAÇÕES SÃO LEVADAS A EFEITO PELO BANCO CENTRAL COM O OBJETIVO EXCLUSIVO DE ALTERAR A OFERTA DE MOEDA DA ECONOMIA E ALTERAR A TAXA DE JUROS VIGENTE NOS MERCADOS FINANCEIROS. SÃO OPERAÇÕES EXCLUSIVAS DE POLÍTICA MONETÁRIA.</a:t>
            </a:r>
          </a:p>
          <a:p>
            <a:pPr algn="just"/>
            <a:endParaRPr lang="pt-BR" sz="1600" dirty="0"/>
          </a:p>
          <a:p>
            <a:pPr algn="just"/>
            <a:r>
              <a:rPr lang="pt-BR" sz="1600" u="sng" dirty="0" smtClean="0"/>
              <a:t>OPERAÇÕES DE FINANCIAMENTO DO DÉFICIT PÚBLICO</a:t>
            </a:r>
            <a:r>
              <a:rPr lang="pt-BR" sz="1600" dirty="0" smtClean="0"/>
              <a:t>, CONSISTE DE COMPRAS DE TÍTULOS PÚBLICOS PELO B.C., QUANDO DE EMISSÕES DESTES PELO TESOURO NO INTUITO DE FINANCIAR O SEU EXCESSO DE GASTOS. EM DECORRÊNCIA DISTO, O BANCO CENTRAL AUMENTA O VALOR DE SEU ATIVO (O ACRÉSCIMO DE TÍTULOS TESOURO EM CARTEIRA DO BC) E, SIMULTANEAMENTE, EMITE MOEDA PRIMÁRIA (AUMENTA A BASE MONETÁRIA) PARA FINANCIAR ESSA COMPRA DE TÍTULOS PÚBLICOS EMITIDOS PELO TESOURO. OU SEJA, POR ESSA OPERAÇÃO, O BANCO CENTRAL EXECUTA UMA POLÍTICA MONETÁRIA DE FINANCIAMENTO MONETÁRIO (PELO MENOS EM PARTE) DO DÉFICIT PÚBLICO INCORRIDO PELO TESOURO  E, COM ISSO, AUMENTA A OFERTA DE MOEDA NA ECONOMIA.</a:t>
            </a:r>
          </a:p>
          <a:p>
            <a:pPr algn="just"/>
            <a:endParaRPr lang="pt-BR" sz="1600" dirty="0" smtClean="0"/>
          </a:p>
          <a:p>
            <a:pPr algn="just"/>
            <a:r>
              <a:rPr lang="pt-BR" sz="1600" dirty="0"/>
              <a:t> </a:t>
            </a:r>
            <a:r>
              <a:rPr lang="pt-BR" sz="1600" dirty="0" smtClean="0"/>
              <a:t>                                          </a:t>
            </a:r>
            <a:r>
              <a:rPr lang="pt-BR" sz="1600" b="1" dirty="0" smtClean="0"/>
              <a:t>ATIVO      </a:t>
            </a:r>
            <a:r>
              <a:rPr lang="pt-BR" sz="1600" dirty="0" smtClean="0"/>
              <a:t>                           </a:t>
            </a:r>
            <a:r>
              <a:rPr lang="pt-BR" sz="1600" b="1" dirty="0" smtClean="0"/>
              <a:t> PASSIVO</a:t>
            </a:r>
          </a:p>
          <a:p>
            <a:pPr algn="just"/>
            <a:endParaRPr lang="pt-BR" sz="1600" dirty="0"/>
          </a:p>
          <a:p>
            <a:pPr algn="just"/>
            <a:r>
              <a:rPr lang="pt-BR" sz="1600" dirty="0" smtClean="0"/>
              <a:t>                                 DIVISAS   (DI)                                BASE MONETÁRIA (M)</a:t>
            </a:r>
          </a:p>
          <a:p>
            <a:pPr algn="just"/>
            <a:endParaRPr lang="pt-BR" sz="1600" dirty="0"/>
          </a:p>
          <a:p>
            <a:pPr algn="just"/>
            <a:r>
              <a:rPr lang="pt-BR" sz="1600" dirty="0" smtClean="0"/>
              <a:t>                                   TÍTULOS TESOURO (B</a:t>
            </a:r>
            <a:r>
              <a:rPr lang="pt-BR" sz="1600" baseline="30000" dirty="0" smtClean="0"/>
              <a:t>BC</a:t>
            </a:r>
            <a:r>
              <a:rPr lang="pt-BR" sz="1600" dirty="0" smtClean="0"/>
              <a:t>)</a:t>
            </a:r>
          </a:p>
        </p:txBody>
      </p:sp>
      <p:cxnSp>
        <p:nvCxnSpPr>
          <p:cNvPr id="5" name="Conector reto 4"/>
          <p:cNvCxnSpPr/>
          <p:nvPr/>
        </p:nvCxnSpPr>
        <p:spPr>
          <a:xfrm>
            <a:off x="1835696" y="4725144"/>
            <a:ext cx="4536504"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Conector reto 6"/>
          <p:cNvCxnSpPr/>
          <p:nvPr/>
        </p:nvCxnSpPr>
        <p:spPr>
          <a:xfrm>
            <a:off x="4067944" y="4365104"/>
            <a:ext cx="0" cy="208823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Conector de seta reta 8"/>
          <p:cNvCxnSpPr/>
          <p:nvPr/>
        </p:nvCxnSpPr>
        <p:spPr>
          <a:xfrm flipV="1">
            <a:off x="1691680" y="5517232"/>
            <a:ext cx="0" cy="36004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 name="Conector de seta reta 10"/>
          <p:cNvCxnSpPr/>
          <p:nvPr/>
        </p:nvCxnSpPr>
        <p:spPr>
          <a:xfrm>
            <a:off x="1907704" y="5517232"/>
            <a:ext cx="0" cy="36004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3" name="Conector de seta reta 12"/>
          <p:cNvCxnSpPr/>
          <p:nvPr/>
        </p:nvCxnSpPr>
        <p:spPr>
          <a:xfrm flipV="1">
            <a:off x="4211960" y="4869160"/>
            <a:ext cx="0" cy="432048"/>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5" name="Conector de seta reta 14"/>
          <p:cNvCxnSpPr/>
          <p:nvPr/>
        </p:nvCxnSpPr>
        <p:spPr>
          <a:xfrm>
            <a:off x="4355976" y="4869160"/>
            <a:ext cx="0" cy="432048"/>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690885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0" y="0"/>
            <a:ext cx="9144000" cy="6858000"/>
          </a:xfrm>
        </p:spPr>
        <p:txBody>
          <a:bodyPr>
            <a:normAutofit/>
          </a:bodyPr>
          <a:lstStyle/>
          <a:p>
            <a:r>
              <a:rPr lang="pt-BR" sz="2000" b="1" u="sng" dirty="0" smtClean="0">
                <a:effectLst>
                  <a:outerShdw blurRad="38100" dist="38100" dir="2700000" algn="tl">
                    <a:srgbClr val="000000">
                      <a:alpha val="43137"/>
                    </a:srgbClr>
                  </a:outerShdw>
                </a:effectLst>
              </a:rPr>
              <a:t>INSTRUMENTOS DE POLÍTICA MONETÁRIA</a:t>
            </a:r>
          </a:p>
          <a:p>
            <a:r>
              <a:rPr lang="pt-BR" sz="1600" dirty="0" smtClean="0"/>
              <a:t>A POLÍTICA MONETÁRIA, MEDIANTE OPERAÇÕES DE POLÍTICA MONETÁRIA, INFLUI SOBRE O EQUILÍBRIO DOS MERCADOS MONETÁRIO-FINANCEIRO POR MEIO DE DOIS MODOS ALTERNATIVOS DE ATUAÇÃO:</a:t>
            </a:r>
          </a:p>
          <a:p>
            <a:r>
              <a:rPr lang="pt-BR" sz="1600" dirty="0" smtClean="0"/>
              <a:t>                    </a:t>
            </a:r>
            <a:r>
              <a:rPr lang="pt-BR" sz="1600" u="sng" dirty="0" smtClean="0"/>
              <a:t>A POLÍTICA MONETÁRIA OBJETIVA CONTROLAR A OFERTA DE  MOEDA NA ECONOMIA</a:t>
            </a:r>
            <a:r>
              <a:rPr lang="pt-BR" sz="1600" dirty="0" smtClean="0"/>
              <a:t>, </a:t>
            </a:r>
          </a:p>
          <a:p>
            <a:r>
              <a:rPr lang="pt-BR" sz="1600" dirty="0"/>
              <a:t> </a:t>
            </a:r>
            <a:r>
              <a:rPr lang="pt-BR" sz="1600" dirty="0" smtClean="0"/>
              <a:t>                   RESULTANDO  ENTÃO QUE A TAXA DE JURO SERÁ DETERMINADA PELO MERCADO </a:t>
            </a:r>
          </a:p>
          <a:p>
            <a:r>
              <a:rPr lang="pt-BR" sz="1600" dirty="0"/>
              <a:t> </a:t>
            </a:r>
            <a:r>
              <a:rPr lang="pt-BR" sz="1600" dirty="0" smtClean="0"/>
              <a:t>                   MONETÁRIO EM RESPOSTA AO CONTROLE DA OFERTA DE MOEDA PELO BC. O BC CONTROLA </a:t>
            </a:r>
          </a:p>
          <a:p>
            <a:r>
              <a:rPr lang="pt-BR" sz="1600" dirty="0"/>
              <a:t> </a:t>
            </a:r>
            <a:r>
              <a:rPr lang="pt-BR" sz="1600" dirty="0" smtClean="0"/>
              <a:t>                   A OFERTA DE MOEDA MEDIANTE OPERAÇÕES DE MERCADO ABERTO;</a:t>
            </a:r>
          </a:p>
          <a:p>
            <a:endParaRPr lang="pt-BR" sz="1600" dirty="0"/>
          </a:p>
          <a:p>
            <a:r>
              <a:rPr lang="pt-BR" sz="1600" dirty="0" smtClean="0"/>
              <a:t>                     </a:t>
            </a:r>
            <a:r>
              <a:rPr lang="pt-BR" sz="1600" u="sng" dirty="0" smtClean="0"/>
              <a:t>A POLÍTICA MONETÁRIA OBJETIVA CONTROLAR O NÍVEL DA TAXA DE JUROS</a:t>
            </a:r>
            <a:r>
              <a:rPr lang="pt-BR" sz="1600" dirty="0" smtClean="0"/>
              <a:t>, </a:t>
            </a:r>
          </a:p>
          <a:p>
            <a:r>
              <a:rPr lang="pt-BR" sz="1600" dirty="0"/>
              <a:t> </a:t>
            </a:r>
            <a:r>
              <a:rPr lang="pt-BR" sz="1600" dirty="0" smtClean="0"/>
              <a:t>                    RESULTANDO ENTÃO QUE A OFERTA DE MOEDA NA ECONOMIA SERÁ DETERMINADA PELO</a:t>
            </a:r>
          </a:p>
          <a:p>
            <a:r>
              <a:rPr lang="pt-BR" sz="1600" dirty="0"/>
              <a:t> </a:t>
            </a:r>
            <a:r>
              <a:rPr lang="pt-BR" sz="1600" dirty="0" smtClean="0"/>
              <a:t>                    MERCADO MONETÁRIO EM RESPOSTA AO CONTROLE DA TAXA DE JUROS PELO BC. O BC </a:t>
            </a:r>
          </a:p>
          <a:p>
            <a:r>
              <a:rPr lang="pt-BR" sz="1600" dirty="0"/>
              <a:t> </a:t>
            </a:r>
            <a:r>
              <a:rPr lang="pt-BR" sz="1600" dirty="0" smtClean="0"/>
              <a:t>                    “FIXA” A TAXA DE JUROS E ACEITA, VIA OPERAÇÕES DE MERCADO ABERTO, OFERTAR OU </a:t>
            </a:r>
          </a:p>
          <a:p>
            <a:r>
              <a:rPr lang="pt-BR" sz="1600" dirty="0"/>
              <a:t> </a:t>
            </a:r>
            <a:r>
              <a:rPr lang="pt-BR" sz="1600" dirty="0" smtClean="0"/>
              <a:t>                     COMPRAR A QUANTIDADE DE TÍTULOS DO TESOURO QUE O MERCADO DEMANDAR A ESSA </a:t>
            </a:r>
          </a:p>
          <a:p>
            <a:r>
              <a:rPr lang="pt-BR" sz="1600" dirty="0"/>
              <a:t> </a:t>
            </a:r>
            <a:r>
              <a:rPr lang="pt-BR" sz="1600" dirty="0" smtClean="0"/>
              <a:t>                     TAXA DE JUROS “FIXA”.</a:t>
            </a:r>
          </a:p>
          <a:p>
            <a:endParaRPr lang="pt-BR" sz="1600" dirty="0"/>
          </a:p>
          <a:p>
            <a:r>
              <a:rPr lang="pt-BR" sz="1600" dirty="0" smtClean="0"/>
              <a:t>                     </a:t>
            </a:r>
            <a:r>
              <a:rPr lang="pt-BR" sz="1600" b="1" dirty="0" smtClean="0"/>
              <a:t>EM SUMA, O BC NÃO CONSEGUE CONTROLAR SIMULTANEAMENTE A OFERTA DE MOEDA  </a:t>
            </a:r>
          </a:p>
          <a:p>
            <a:r>
              <a:rPr lang="pt-BR" sz="1600" b="1" dirty="0"/>
              <a:t> </a:t>
            </a:r>
            <a:r>
              <a:rPr lang="pt-BR" sz="1600" b="1" dirty="0" smtClean="0"/>
              <a:t>                    E A TAXA DE JUROS NO MERCADO MONETÁRIO.</a:t>
            </a:r>
          </a:p>
          <a:p>
            <a:pPr marL="0" indent="0">
              <a:buNone/>
            </a:pPr>
            <a:endParaRPr lang="pt-BR" sz="1600" dirty="0"/>
          </a:p>
          <a:p>
            <a:r>
              <a:rPr lang="pt-BR" sz="1600" dirty="0"/>
              <a:t>   </a:t>
            </a:r>
            <a:r>
              <a:rPr lang="pt-BR" sz="1600" dirty="0" smtClean="0"/>
              <a:t>                                                                            </a:t>
            </a:r>
            <a:r>
              <a:rPr lang="pt-BR" sz="1600" b="1" u="sng" dirty="0" smtClean="0"/>
              <a:t>EQUILÍBRIO DO MERCADO MONETÁRIO</a:t>
            </a:r>
            <a:r>
              <a:rPr lang="pt-BR" sz="1600" b="1" dirty="0" smtClean="0"/>
              <a:t>:</a:t>
            </a:r>
            <a:r>
              <a:rPr lang="pt-BR" sz="1600" dirty="0" smtClean="0"/>
              <a:t>    </a:t>
            </a:r>
            <a:r>
              <a:rPr lang="pt-BR" sz="1600" b="1" dirty="0" smtClean="0">
                <a:effectLst>
                  <a:outerShdw blurRad="38100" dist="38100" dir="2700000" algn="tl">
                    <a:srgbClr val="000000">
                      <a:alpha val="43137"/>
                    </a:srgbClr>
                  </a:outerShdw>
                </a:effectLst>
              </a:rPr>
              <a:t>M1  </a:t>
            </a:r>
            <a:r>
              <a:rPr lang="pt-BR" sz="1600" b="1" dirty="0">
                <a:effectLst>
                  <a:outerShdw blurRad="38100" dist="38100" dir="2700000" algn="tl">
                    <a:srgbClr val="000000">
                      <a:alpha val="43137"/>
                    </a:srgbClr>
                  </a:outerShdw>
                </a:effectLst>
              </a:rPr>
              <a:t>=  M</a:t>
            </a:r>
            <a:r>
              <a:rPr lang="pt-BR" sz="1600" b="1" baseline="30000" dirty="0">
                <a:effectLst>
                  <a:outerShdw blurRad="38100" dist="38100" dir="2700000" algn="tl">
                    <a:srgbClr val="000000">
                      <a:alpha val="43137"/>
                    </a:srgbClr>
                  </a:outerShdw>
                </a:effectLst>
              </a:rPr>
              <a:t>D</a:t>
            </a:r>
            <a:r>
              <a:rPr lang="pt-BR" sz="1600" b="1" dirty="0">
                <a:effectLst>
                  <a:outerShdw blurRad="38100" dist="38100" dir="2700000" algn="tl">
                    <a:srgbClr val="000000">
                      <a:alpha val="43137"/>
                    </a:srgbClr>
                  </a:outerShdw>
                </a:effectLst>
              </a:rPr>
              <a:t>(i, Y</a:t>
            </a:r>
            <a:r>
              <a:rPr lang="pt-BR" sz="1600" b="1" baseline="-25000" dirty="0">
                <a:effectLst>
                  <a:outerShdw blurRad="38100" dist="38100" dir="2700000" algn="tl">
                    <a:srgbClr val="000000">
                      <a:alpha val="43137"/>
                    </a:srgbClr>
                  </a:outerShdw>
                </a:effectLst>
              </a:rPr>
              <a:t>0</a:t>
            </a:r>
            <a:r>
              <a:rPr lang="pt-BR" sz="1600" b="1" dirty="0" smtClean="0">
                <a:effectLst>
                  <a:outerShdw blurRad="38100" dist="38100" dir="2700000" algn="tl">
                    <a:srgbClr val="000000">
                      <a:alpha val="43137"/>
                    </a:srgbClr>
                  </a:outerShdw>
                </a:effectLst>
              </a:rPr>
              <a:t>)          </a:t>
            </a:r>
            <a:r>
              <a:rPr lang="pt-BR" sz="1600" dirty="0" smtClean="0"/>
              <a:t> </a:t>
            </a:r>
          </a:p>
          <a:p>
            <a:r>
              <a:rPr lang="pt-BR" sz="1600" dirty="0"/>
              <a:t> </a:t>
            </a:r>
            <a:r>
              <a:rPr lang="pt-BR" sz="1600" dirty="0" smtClean="0"/>
              <a:t>                                                                                                       </a:t>
            </a:r>
            <a:r>
              <a:rPr lang="pt-BR" sz="1600" u="sng" dirty="0" smtClean="0"/>
              <a:t>ONDE</a:t>
            </a:r>
            <a:r>
              <a:rPr lang="pt-BR" sz="1600" dirty="0"/>
              <a:t>:  M1 = OFERTA DE MOEDA</a:t>
            </a:r>
          </a:p>
          <a:p>
            <a:r>
              <a:rPr lang="pt-BR" sz="1600" dirty="0"/>
              <a:t>                                                                                   </a:t>
            </a:r>
            <a:r>
              <a:rPr lang="pt-BR" sz="1600" dirty="0" smtClean="0"/>
              <a:t>                                   M</a:t>
            </a:r>
            <a:r>
              <a:rPr lang="pt-BR" sz="1600" baseline="30000" dirty="0" smtClean="0"/>
              <a:t>D</a:t>
            </a:r>
            <a:r>
              <a:rPr lang="pt-BR" sz="1600" dirty="0" smtClean="0"/>
              <a:t> </a:t>
            </a:r>
            <a:r>
              <a:rPr lang="pt-BR" sz="1600" dirty="0"/>
              <a:t>= DEMANDA POR MOEDA</a:t>
            </a:r>
          </a:p>
          <a:p>
            <a:r>
              <a:rPr lang="pt-BR" sz="1600" dirty="0"/>
              <a:t>                                                                                    </a:t>
            </a:r>
            <a:r>
              <a:rPr lang="pt-BR" sz="1600" dirty="0" smtClean="0"/>
              <a:t>                                       </a:t>
            </a:r>
            <a:r>
              <a:rPr lang="pt-BR" sz="1600" dirty="0"/>
              <a:t>i = TAXA NOMINAL DE JUROS</a:t>
            </a:r>
          </a:p>
          <a:p>
            <a:r>
              <a:rPr lang="pt-BR" sz="1600" dirty="0"/>
              <a:t>                                                                                    </a:t>
            </a:r>
            <a:r>
              <a:rPr lang="pt-BR" sz="1600" dirty="0" smtClean="0"/>
              <a:t>                                      </a:t>
            </a:r>
            <a:r>
              <a:rPr lang="pt-BR" sz="1600" dirty="0"/>
              <a:t>Y</a:t>
            </a:r>
            <a:r>
              <a:rPr lang="pt-BR" sz="1600" baseline="-25000" dirty="0"/>
              <a:t> </a:t>
            </a:r>
            <a:r>
              <a:rPr lang="pt-BR" sz="1600" dirty="0"/>
              <a:t>= NÍVEL DE RENDA DA ECONOMIA</a:t>
            </a:r>
          </a:p>
        </p:txBody>
      </p:sp>
      <p:cxnSp>
        <p:nvCxnSpPr>
          <p:cNvPr id="5" name="Conector de seta reta 4"/>
          <p:cNvCxnSpPr/>
          <p:nvPr/>
        </p:nvCxnSpPr>
        <p:spPr>
          <a:xfrm flipV="1">
            <a:off x="1547664" y="5013176"/>
            <a:ext cx="0" cy="1584176"/>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 name="Conector de seta reta 6"/>
          <p:cNvCxnSpPr/>
          <p:nvPr/>
        </p:nvCxnSpPr>
        <p:spPr>
          <a:xfrm>
            <a:off x="1547664" y="6597352"/>
            <a:ext cx="2736304"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 name="Conector reto 8"/>
          <p:cNvCxnSpPr/>
          <p:nvPr/>
        </p:nvCxnSpPr>
        <p:spPr>
          <a:xfrm>
            <a:off x="2285746" y="5013176"/>
            <a:ext cx="1710190" cy="136815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Conector de seta reta 12"/>
          <p:cNvCxnSpPr/>
          <p:nvPr/>
        </p:nvCxnSpPr>
        <p:spPr>
          <a:xfrm>
            <a:off x="1547664" y="5517232"/>
            <a:ext cx="1368152" cy="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5" name="Conector de seta reta 14"/>
          <p:cNvCxnSpPr/>
          <p:nvPr/>
        </p:nvCxnSpPr>
        <p:spPr>
          <a:xfrm>
            <a:off x="2915816" y="5553236"/>
            <a:ext cx="0" cy="1044116"/>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7" name="Conector de seta reta 16"/>
          <p:cNvCxnSpPr/>
          <p:nvPr/>
        </p:nvCxnSpPr>
        <p:spPr>
          <a:xfrm flipV="1">
            <a:off x="3023828" y="5661248"/>
            <a:ext cx="0" cy="936104"/>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9" name="Conector de seta reta 18"/>
          <p:cNvCxnSpPr/>
          <p:nvPr/>
        </p:nvCxnSpPr>
        <p:spPr>
          <a:xfrm flipH="1">
            <a:off x="1547664" y="5661248"/>
            <a:ext cx="1476164" cy="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3" name="CaixaDeTexto 22"/>
          <p:cNvSpPr txBox="1"/>
          <p:nvPr/>
        </p:nvSpPr>
        <p:spPr>
          <a:xfrm>
            <a:off x="2735450" y="6546830"/>
            <a:ext cx="468398" cy="338554"/>
          </a:xfrm>
          <a:prstGeom prst="rect">
            <a:avLst/>
          </a:prstGeom>
          <a:noFill/>
        </p:spPr>
        <p:txBody>
          <a:bodyPr wrap="none" rtlCol="0">
            <a:spAutoFit/>
          </a:bodyPr>
          <a:lstStyle/>
          <a:p>
            <a:r>
              <a:rPr lang="pt-BR" sz="1600" b="1" dirty="0" smtClean="0">
                <a:effectLst>
                  <a:outerShdw blurRad="38100" dist="38100" dir="2700000" algn="tl">
                    <a:srgbClr val="000000">
                      <a:alpha val="43137"/>
                    </a:srgbClr>
                  </a:outerShdw>
                </a:effectLst>
              </a:rPr>
              <a:t>M1</a:t>
            </a:r>
            <a:endParaRPr lang="pt-BR" sz="1600" b="1" dirty="0">
              <a:effectLst>
                <a:outerShdw blurRad="38100" dist="38100" dir="2700000" algn="tl">
                  <a:srgbClr val="000000">
                    <a:alpha val="43137"/>
                  </a:srgbClr>
                </a:outerShdw>
              </a:effectLst>
            </a:endParaRPr>
          </a:p>
        </p:txBody>
      </p:sp>
      <p:sp>
        <p:nvSpPr>
          <p:cNvPr id="24" name="CaixaDeTexto 23"/>
          <p:cNvSpPr txBox="1"/>
          <p:nvPr/>
        </p:nvSpPr>
        <p:spPr>
          <a:xfrm>
            <a:off x="1331640" y="5435932"/>
            <a:ext cx="240772" cy="369332"/>
          </a:xfrm>
          <a:prstGeom prst="rect">
            <a:avLst/>
          </a:prstGeom>
          <a:noFill/>
        </p:spPr>
        <p:txBody>
          <a:bodyPr wrap="none" rtlCol="0">
            <a:spAutoFit/>
          </a:bodyPr>
          <a:lstStyle/>
          <a:p>
            <a:r>
              <a:rPr lang="pt-BR" b="1" dirty="0">
                <a:effectLst>
                  <a:outerShdw blurRad="38100" dist="38100" dir="2700000" algn="tl">
                    <a:srgbClr val="000000">
                      <a:alpha val="43137"/>
                    </a:srgbClr>
                  </a:outerShdw>
                </a:effectLst>
              </a:rPr>
              <a:t>i</a:t>
            </a:r>
          </a:p>
        </p:txBody>
      </p:sp>
      <p:sp>
        <p:nvSpPr>
          <p:cNvPr id="25" name="CaixaDeTexto 24"/>
          <p:cNvSpPr txBox="1"/>
          <p:nvPr/>
        </p:nvSpPr>
        <p:spPr>
          <a:xfrm rot="2389851">
            <a:off x="2508066" y="5385029"/>
            <a:ext cx="1641796" cy="369332"/>
          </a:xfrm>
          <a:prstGeom prst="rect">
            <a:avLst/>
          </a:prstGeom>
          <a:noFill/>
        </p:spPr>
        <p:txBody>
          <a:bodyPr wrap="none" rtlCol="0">
            <a:spAutoFit/>
          </a:bodyPr>
          <a:lstStyle/>
          <a:p>
            <a:r>
              <a:rPr lang="pt-BR" b="1" dirty="0">
                <a:effectLst>
                  <a:outerShdw blurRad="38100" dist="38100" dir="2700000" algn="tl">
                    <a:srgbClr val="000000">
                      <a:alpha val="43137"/>
                    </a:srgbClr>
                  </a:outerShdw>
                </a:effectLst>
              </a:rPr>
              <a:t>M1  =  M</a:t>
            </a:r>
            <a:r>
              <a:rPr lang="pt-BR" b="1" baseline="30000" dirty="0">
                <a:effectLst>
                  <a:outerShdw blurRad="38100" dist="38100" dir="2700000" algn="tl">
                    <a:srgbClr val="000000">
                      <a:alpha val="43137"/>
                    </a:srgbClr>
                  </a:outerShdw>
                </a:effectLst>
              </a:rPr>
              <a:t>D</a:t>
            </a:r>
            <a:r>
              <a:rPr lang="pt-BR" b="1" dirty="0">
                <a:effectLst>
                  <a:outerShdw blurRad="38100" dist="38100" dir="2700000" algn="tl">
                    <a:srgbClr val="000000">
                      <a:alpha val="43137"/>
                    </a:srgbClr>
                  </a:outerShdw>
                </a:effectLst>
              </a:rPr>
              <a:t>(i, Y</a:t>
            </a:r>
            <a:r>
              <a:rPr lang="pt-BR" b="1" baseline="-25000" dirty="0">
                <a:effectLst>
                  <a:outerShdw blurRad="38100" dist="38100" dir="2700000" algn="tl">
                    <a:srgbClr val="000000">
                      <a:alpha val="43137"/>
                    </a:srgbClr>
                  </a:outerShdw>
                </a:effectLst>
              </a:rPr>
              <a:t>0</a:t>
            </a:r>
            <a:r>
              <a:rPr lang="pt-BR" b="1" dirty="0">
                <a:effectLst>
                  <a:outerShdw blurRad="38100" dist="38100" dir="2700000" algn="tl">
                    <a:srgbClr val="000000">
                      <a:alpha val="43137"/>
                    </a:srgbClr>
                  </a:outerShdw>
                </a:effectLst>
              </a:rPr>
              <a:t>)</a:t>
            </a:r>
            <a:endParaRPr lang="pt-BR" dirty="0"/>
          </a:p>
        </p:txBody>
      </p:sp>
    </p:spTree>
    <p:extLst>
      <p:ext uri="{BB962C8B-B14F-4D97-AF65-F5344CB8AC3E}">
        <p14:creationId xmlns:p14="http://schemas.microsoft.com/office/powerpoint/2010/main" val="25314322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0" y="0"/>
            <a:ext cx="9144000" cy="6858000"/>
          </a:xfrm>
        </p:spPr>
        <p:txBody>
          <a:bodyPr>
            <a:normAutofit fontScale="85000" lnSpcReduction="10000"/>
          </a:bodyPr>
          <a:lstStyle/>
          <a:p>
            <a:pPr algn="just"/>
            <a:r>
              <a:rPr lang="pt-BR" sz="2000" dirty="0" smtClean="0"/>
              <a:t>OS BANCOS CENTRAIS ATUAIS OPERAM A POLÍTICA MONETÁRIA AJUSTANDO A TAXA DE JUROS PARA MANTER A ECONOMIA PRÓXIMA À INFLAÇÃO META </a:t>
            </a:r>
            <a:r>
              <a:rPr lang="pt-BR" sz="2000" b="1" dirty="0"/>
              <a:t>(∏</a:t>
            </a:r>
            <a:r>
              <a:rPr lang="pt-BR" sz="2000" b="1" baseline="-25000" dirty="0"/>
              <a:t>META</a:t>
            </a:r>
            <a:r>
              <a:rPr lang="pt-BR" sz="2000" b="1" dirty="0"/>
              <a:t>)</a:t>
            </a:r>
            <a:r>
              <a:rPr lang="pt-BR" sz="2000" dirty="0" smtClean="0"/>
              <a:t> QUANDO O PRODUTO ESTIVER EM SEU EQUILÍBRIO DE PLENO EMPREGO </a:t>
            </a:r>
            <a:r>
              <a:rPr lang="pt-BR" sz="2000" b="1" dirty="0"/>
              <a:t>(Y</a:t>
            </a:r>
            <a:r>
              <a:rPr lang="pt-BR" sz="2000" b="1" baseline="-25000" dirty="0"/>
              <a:t>P</a:t>
            </a:r>
            <a:r>
              <a:rPr lang="pt-BR" sz="2000" b="1" dirty="0"/>
              <a:t>)</a:t>
            </a:r>
            <a:r>
              <a:rPr lang="pt-BR" sz="2000" dirty="0" smtClean="0"/>
              <a:t>, POIS A INFLAÇÃO SE MANTÉM CONSTANTE SOMENTE AO NÍVEL DE EQUILÍBRIO DE PLENO EMPREGO.</a:t>
            </a:r>
          </a:p>
          <a:p>
            <a:pPr algn="just"/>
            <a:endParaRPr lang="pt-BR" sz="2000" dirty="0"/>
          </a:p>
          <a:p>
            <a:pPr algn="just"/>
            <a:r>
              <a:rPr lang="pt-BR" sz="2000" dirty="0" smtClean="0"/>
              <a:t>A RAZÃO DE PORQUE OS BANCOS CENTRAIS TEM UM PAPEL ATIVO, É PORQUE A ECONOMIA ESTÁ SUJEITA A TODO TIPO DE DISTÚRBIO QUE RESULTA EM DESLOCAMENTO DA INFLAÇÃO </a:t>
            </a:r>
            <a:r>
              <a:rPr lang="pt-BR" sz="2000" b="1" dirty="0" smtClean="0"/>
              <a:t>(∏)</a:t>
            </a:r>
            <a:r>
              <a:rPr lang="pt-BR" sz="2000" dirty="0" smtClean="0"/>
              <a:t> DA SUA META </a:t>
            </a:r>
            <a:r>
              <a:rPr lang="pt-BR" sz="2000" b="1" dirty="0" smtClean="0"/>
              <a:t>(</a:t>
            </a:r>
            <a:r>
              <a:rPr lang="pt-BR" sz="2000" b="1" dirty="0"/>
              <a:t>∏</a:t>
            </a:r>
            <a:r>
              <a:rPr lang="pt-BR" sz="2000" b="1" baseline="-25000" dirty="0" smtClean="0"/>
              <a:t>META</a:t>
            </a:r>
            <a:r>
              <a:rPr lang="pt-BR" sz="2000" b="1" dirty="0" smtClean="0"/>
              <a:t>)</a:t>
            </a:r>
            <a:r>
              <a:rPr lang="pt-BR" sz="2000" dirty="0" smtClean="0"/>
              <a:t> E/OU DO PRODUTO </a:t>
            </a:r>
            <a:r>
              <a:rPr lang="pt-BR" sz="2000" b="1" dirty="0" smtClean="0"/>
              <a:t>(Y)</a:t>
            </a:r>
            <a:r>
              <a:rPr lang="pt-BR" sz="2000" dirty="0" smtClean="0"/>
              <a:t> DE SEU EQUILÍBRIO DE PLENO EMPREGO </a:t>
            </a:r>
            <a:r>
              <a:rPr lang="pt-BR" sz="2000" b="1" dirty="0" smtClean="0"/>
              <a:t>(</a:t>
            </a:r>
            <a:r>
              <a:rPr lang="pt-BR" sz="2000" b="1" dirty="0"/>
              <a:t>Y</a:t>
            </a:r>
            <a:r>
              <a:rPr lang="pt-BR" sz="2000" b="1" baseline="-25000" dirty="0"/>
              <a:t>P</a:t>
            </a:r>
            <a:r>
              <a:rPr lang="pt-BR" sz="2000" b="1" dirty="0" smtClean="0"/>
              <a:t>)</a:t>
            </a:r>
            <a:r>
              <a:rPr lang="pt-BR" sz="2000" dirty="0" smtClean="0"/>
              <a:t>. ESSES DESVIOS DA INFLAÇÃO DA META E DO PRODUTO DE PLENO EMPREGO CAUSAM “CUSTO SOCIAL”. ALÉM DISSO, ESSES CHOQUES PRODUZEM ALTERAÇÕES NA INFLAÇÃO QUE, DADO A INÉRCIA (INDEXAÇÃO-FORMAL OU EXPECTACIONAL-INFORMAL), SÃO PERSISTENTES E CUSTOSAS DE SEREM ELIMINADAS. PORTANTO, HÁ UM PAPEL PARA A INTERVENÇÃO DO BANCO CENTRAL NA ECONOMIA COM OBJETIVO DE MINIMIZAR AS FLUTUAÇÕES DE EMPREGO E INFLAÇÃO DA META E, ASSIM, MINIMIZAR O CUSTO SOCIAL PRODUZIDO POR ESSES CHOQUES. A FUNÇÃO DE PERDA SOCIAL NORMALMENTE UTILIZADA É DO TIPO:  </a:t>
            </a:r>
            <a:r>
              <a:rPr lang="pt-BR" sz="2000" b="1" dirty="0" smtClean="0">
                <a:effectLst>
                  <a:outerShdw blurRad="38100" dist="38100" dir="2700000" algn="tl">
                    <a:srgbClr val="000000">
                      <a:alpha val="43137"/>
                    </a:srgbClr>
                  </a:outerShdw>
                </a:effectLst>
              </a:rPr>
              <a:t>PERDA SOCIAL = (Y – Y</a:t>
            </a:r>
            <a:r>
              <a:rPr lang="pt-BR" sz="2000" b="1" baseline="-25000" dirty="0" smtClean="0">
                <a:effectLst>
                  <a:outerShdw blurRad="38100" dist="38100" dir="2700000" algn="tl">
                    <a:srgbClr val="000000">
                      <a:alpha val="43137"/>
                    </a:srgbClr>
                  </a:outerShdw>
                </a:effectLst>
              </a:rPr>
              <a:t>P</a:t>
            </a:r>
            <a:r>
              <a:rPr lang="pt-BR" sz="2000" b="1" dirty="0" smtClean="0">
                <a:effectLst>
                  <a:outerShdw blurRad="38100" dist="38100" dir="2700000" algn="tl">
                    <a:srgbClr val="000000">
                      <a:alpha val="43137"/>
                    </a:srgbClr>
                  </a:outerShdw>
                </a:effectLst>
              </a:rPr>
              <a:t>)</a:t>
            </a:r>
            <a:r>
              <a:rPr lang="pt-BR" sz="2000" b="1" baseline="30000" dirty="0" smtClean="0">
                <a:effectLst>
                  <a:outerShdw blurRad="38100" dist="38100" dir="2700000" algn="tl">
                    <a:srgbClr val="000000">
                      <a:alpha val="43137"/>
                    </a:srgbClr>
                  </a:outerShdw>
                </a:effectLst>
              </a:rPr>
              <a:t>2</a:t>
            </a:r>
            <a:r>
              <a:rPr lang="pt-BR" sz="2000" b="1" dirty="0" smtClean="0">
                <a:effectLst>
                  <a:outerShdw blurRad="38100" dist="38100" dir="2700000" algn="tl">
                    <a:srgbClr val="000000">
                      <a:alpha val="43137"/>
                    </a:srgbClr>
                  </a:outerShdw>
                </a:effectLst>
              </a:rPr>
              <a:t> + (∏ - ∏</a:t>
            </a:r>
            <a:r>
              <a:rPr lang="pt-BR" sz="2000" b="1" baseline="-25000" dirty="0" smtClean="0">
                <a:effectLst>
                  <a:outerShdw blurRad="38100" dist="38100" dir="2700000" algn="tl">
                    <a:srgbClr val="000000">
                      <a:alpha val="43137"/>
                    </a:srgbClr>
                  </a:outerShdw>
                </a:effectLst>
              </a:rPr>
              <a:t>META</a:t>
            </a:r>
            <a:r>
              <a:rPr lang="pt-BR" sz="2000" b="1" dirty="0" smtClean="0">
                <a:effectLst>
                  <a:outerShdw blurRad="38100" dist="38100" dir="2700000" algn="tl">
                    <a:srgbClr val="000000">
                      <a:alpha val="43137"/>
                    </a:srgbClr>
                  </a:outerShdw>
                </a:effectLst>
              </a:rPr>
              <a:t>)</a:t>
            </a:r>
            <a:r>
              <a:rPr lang="pt-BR" sz="2000" b="1" baseline="30000" dirty="0" smtClean="0">
                <a:effectLst>
                  <a:outerShdw blurRad="38100" dist="38100" dir="2700000" algn="tl">
                    <a:srgbClr val="000000">
                      <a:alpha val="43137"/>
                    </a:srgbClr>
                  </a:outerShdw>
                </a:effectLst>
              </a:rPr>
              <a:t>2</a:t>
            </a:r>
            <a:r>
              <a:rPr lang="pt-BR" sz="2000" dirty="0" smtClean="0"/>
              <a:t> .</a:t>
            </a:r>
          </a:p>
          <a:p>
            <a:pPr algn="just"/>
            <a:endParaRPr lang="pt-BR" sz="2000" dirty="0"/>
          </a:p>
          <a:p>
            <a:pPr algn="just"/>
            <a:r>
              <a:rPr lang="pt-BR" sz="2000" dirty="0" smtClean="0"/>
              <a:t>EM CORRESPONDÊNCIA A ESSA FUNÇÃO DE PERDA SOCIAL, OS BANCOS CENTRAIS ATUAIS, NO INTUITO DE MINIMIZAR ESSA FUNÇÃO DE PERDA SOCIAL, SEGUEM UMA REGRA MONETÁRIA DE FIXAÇÃO DA TAXA DE JUROS (REAL) DO TIPO DE REGRA DE TAYLOR, A QUAL EMBUTE AS PREFERÊNCIAS DO BC (ENTRE INFLAÇÃO E DESEMPREGO) E QUE É DO SEGUINTE TIPO:</a:t>
            </a:r>
          </a:p>
          <a:p>
            <a:pPr algn="just"/>
            <a:r>
              <a:rPr lang="pt-BR" sz="2000" b="1" dirty="0" smtClean="0">
                <a:effectLst>
                  <a:outerShdw blurRad="38100" dist="38100" dir="2700000" algn="tl">
                    <a:srgbClr val="000000">
                      <a:alpha val="43137"/>
                    </a:srgbClr>
                  </a:outerShdw>
                </a:effectLst>
              </a:rPr>
              <a:t>                                   REGRA DE JUROS:  (r – </a:t>
            </a:r>
            <a:r>
              <a:rPr lang="pt-BR" sz="2000" b="1" dirty="0" err="1" smtClean="0">
                <a:effectLst>
                  <a:outerShdw blurRad="38100" dist="38100" dir="2700000" algn="tl">
                    <a:srgbClr val="000000">
                      <a:alpha val="43137"/>
                    </a:srgbClr>
                  </a:outerShdw>
                </a:effectLst>
              </a:rPr>
              <a:t>r</a:t>
            </a:r>
            <a:r>
              <a:rPr lang="pt-BR" sz="2000" b="1" baseline="-25000" dirty="0" err="1" smtClean="0">
                <a:effectLst>
                  <a:outerShdw blurRad="38100" dist="38100" dir="2700000" algn="tl">
                    <a:srgbClr val="000000">
                      <a:alpha val="43137"/>
                    </a:srgbClr>
                  </a:outerShdw>
                </a:effectLst>
              </a:rPr>
              <a:t>EQ</a:t>
            </a:r>
            <a:r>
              <a:rPr lang="pt-BR" sz="2000" b="1" baseline="-25000" dirty="0" smtClean="0">
                <a:effectLst>
                  <a:outerShdw blurRad="38100" dist="38100" dir="2700000" algn="tl">
                    <a:srgbClr val="000000">
                      <a:alpha val="43137"/>
                    </a:srgbClr>
                  </a:outerShdw>
                </a:effectLst>
              </a:rPr>
              <a:t>.</a:t>
            </a:r>
            <a:r>
              <a:rPr lang="pt-BR" sz="2000" b="1" dirty="0" smtClean="0">
                <a:effectLst>
                  <a:outerShdw blurRad="38100" dist="38100" dir="2700000" algn="tl">
                    <a:srgbClr val="000000">
                      <a:alpha val="43137"/>
                    </a:srgbClr>
                  </a:outerShdw>
                </a:effectLst>
              </a:rPr>
              <a:t>) =</a:t>
            </a:r>
            <a:r>
              <a:rPr lang="pt-BR" sz="2000" dirty="0" smtClean="0"/>
              <a:t> </a:t>
            </a:r>
            <a:r>
              <a:rPr lang="pt-BR" sz="2000" b="1" dirty="0" smtClean="0">
                <a:effectLst>
                  <a:outerShdw blurRad="38100" dist="38100" dir="2700000" algn="tl">
                    <a:srgbClr val="000000">
                      <a:alpha val="43137"/>
                    </a:srgbClr>
                  </a:outerShdw>
                </a:effectLst>
                <a:sym typeface="Symbol"/>
              </a:rPr>
              <a:t>.</a:t>
            </a:r>
            <a:r>
              <a:rPr lang="pt-BR" sz="2000" b="1" dirty="0" smtClean="0">
                <a:effectLst>
                  <a:outerShdw blurRad="38100" dist="38100" dir="2700000" algn="tl">
                    <a:srgbClr val="000000">
                      <a:alpha val="43137"/>
                    </a:srgbClr>
                  </a:outerShdw>
                </a:effectLst>
              </a:rPr>
              <a:t>(</a:t>
            </a:r>
            <a:r>
              <a:rPr lang="pt-BR" sz="2000" b="1" dirty="0">
                <a:effectLst>
                  <a:outerShdw blurRad="38100" dist="38100" dir="2700000" algn="tl">
                    <a:srgbClr val="000000">
                      <a:alpha val="43137"/>
                    </a:srgbClr>
                  </a:outerShdw>
                </a:effectLst>
              </a:rPr>
              <a:t>Y – Y</a:t>
            </a:r>
            <a:r>
              <a:rPr lang="pt-BR" sz="2000" b="1" baseline="-25000" dirty="0">
                <a:effectLst>
                  <a:outerShdw blurRad="38100" dist="38100" dir="2700000" algn="tl">
                    <a:srgbClr val="000000">
                      <a:alpha val="43137"/>
                    </a:srgbClr>
                  </a:outerShdw>
                </a:effectLst>
              </a:rPr>
              <a:t>P</a:t>
            </a:r>
            <a:r>
              <a:rPr lang="pt-BR" sz="2000" b="1" dirty="0" smtClean="0">
                <a:effectLst>
                  <a:outerShdw blurRad="38100" dist="38100" dir="2700000" algn="tl">
                    <a:srgbClr val="000000">
                      <a:alpha val="43137"/>
                    </a:srgbClr>
                  </a:outerShdw>
                </a:effectLst>
              </a:rPr>
              <a:t>) </a:t>
            </a:r>
            <a:r>
              <a:rPr lang="pt-BR" sz="2000" b="1" dirty="0">
                <a:effectLst>
                  <a:outerShdw blurRad="38100" dist="38100" dir="2700000" algn="tl">
                    <a:srgbClr val="000000">
                      <a:alpha val="43137"/>
                    </a:srgbClr>
                  </a:outerShdw>
                </a:effectLst>
              </a:rPr>
              <a:t>+ </a:t>
            </a:r>
            <a:r>
              <a:rPr lang="el-GR" sz="2000" b="1" dirty="0" smtClean="0">
                <a:effectLst>
                  <a:outerShdw blurRad="38100" dist="38100" dir="2700000" algn="tl">
                    <a:srgbClr val="000000">
                      <a:alpha val="43137"/>
                    </a:srgbClr>
                  </a:outerShdw>
                </a:effectLst>
              </a:rPr>
              <a:t>β</a:t>
            </a:r>
            <a:r>
              <a:rPr lang="pt-BR" sz="2000" b="1" dirty="0" smtClean="0">
                <a:effectLst>
                  <a:outerShdw blurRad="38100" dist="38100" dir="2700000" algn="tl">
                    <a:srgbClr val="000000">
                      <a:alpha val="43137"/>
                    </a:srgbClr>
                  </a:outerShdw>
                </a:effectLst>
              </a:rPr>
              <a:t>.(</a:t>
            </a:r>
            <a:r>
              <a:rPr lang="pt-BR" sz="2000" b="1" dirty="0">
                <a:effectLst>
                  <a:outerShdw blurRad="38100" dist="38100" dir="2700000" algn="tl">
                    <a:srgbClr val="000000">
                      <a:alpha val="43137"/>
                    </a:srgbClr>
                  </a:outerShdw>
                </a:effectLst>
              </a:rPr>
              <a:t>∏ - ∏</a:t>
            </a:r>
            <a:r>
              <a:rPr lang="pt-BR" sz="2000" b="1" baseline="-25000" dirty="0">
                <a:effectLst>
                  <a:outerShdw blurRad="38100" dist="38100" dir="2700000" algn="tl">
                    <a:srgbClr val="000000">
                      <a:alpha val="43137"/>
                    </a:srgbClr>
                  </a:outerShdw>
                </a:effectLst>
              </a:rPr>
              <a:t>META</a:t>
            </a:r>
            <a:r>
              <a:rPr lang="pt-BR" sz="2000" b="1" dirty="0" smtClean="0">
                <a:effectLst>
                  <a:outerShdw blurRad="38100" dist="38100" dir="2700000" algn="tl">
                    <a:srgbClr val="000000">
                      <a:alpha val="43137"/>
                    </a:srgbClr>
                  </a:outerShdw>
                </a:effectLst>
              </a:rPr>
              <a:t>)</a:t>
            </a:r>
          </a:p>
          <a:p>
            <a:pPr algn="just"/>
            <a:endParaRPr lang="pt-BR" sz="2000" b="1" dirty="0">
              <a:effectLst>
                <a:outerShdw blurRad="38100" dist="38100" dir="2700000" algn="tl">
                  <a:srgbClr val="000000">
                    <a:alpha val="43137"/>
                  </a:srgbClr>
                </a:outerShdw>
              </a:effectLst>
            </a:endParaRPr>
          </a:p>
          <a:p>
            <a:pPr algn="just"/>
            <a:r>
              <a:rPr lang="pt-BR" sz="2000" b="1" dirty="0" smtClean="0">
                <a:effectLst>
                  <a:outerShdw blurRad="38100" dist="38100" dir="2700000" algn="tl">
                    <a:srgbClr val="000000">
                      <a:alpha val="43137"/>
                    </a:srgbClr>
                  </a:outerShdw>
                </a:effectLst>
              </a:rPr>
              <a:t>                                            </a:t>
            </a:r>
            <a:r>
              <a:rPr lang="pt-BR" sz="2000" u="sng" dirty="0" smtClean="0"/>
              <a:t>ONDE</a:t>
            </a:r>
            <a:r>
              <a:rPr lang="pt-BR" sz="2000" dirty="0" smtClean="0"/>
              <a:t>: r = JUROS REAIS DETERMINADOS PELA POLÍTICA MONETÁRIA</a:t>
            </a:r>
          </a:p>
          <a:p>
            <a:pPr algn="just"/>
            <a:r>
              <a:rPr lang="pt-BR" sz="2000" dirty="0"/>
              <a:t> </a:t>
            </a:r>
            <a:r>
              <a:rPr lang="pt-BR" sz="2000" dirty="0" smtClean="0"/>
              <a:t>                                                       </a:t>
            </a:r>
            <a:r>
              <a:rPr lang="pt-BR" sz="2000" dirty="0" err="1" smtClean="0"/>
              <a:t>r</a:t>
            </a:r>
            <a:r>
              <a:rPr lang="pt-BR" sz="2000" baseline="-25000" dirty="0" err="1" smtClean="0"/>
              <a:t>EQ</a:t>
            </a:r>
            <a:r>
              <a:rPr lang="pt-BR" sz="2000" baseline="-25000" dirty="0" smtClean="0"/>
              <a:t>.</a:t>
            </a:r>
            <a:r>
              <a:rPr lang="pt-BR" sz="2000" dirty="0" smtClean="0"/>
              <a:t>= JUROS REAIS DE EQUILÍBRIO DE PLENO EMPREGO</a:t>
            </a:r>
          </a:p>
          <a:p>
            <a:pPr algn="just"/>
            <a:r>
              <a:rPr lang="pt-BR" sz="2000" dirty="0"/>
              <a:t> </a:t>
            </a:r>
            <a:r>
              <a:rPr lang="pt-BR" sz="2000" dirty="0" smtClean="0"/>
              <a:t>                                                        </a:t>
            </a:r>
            <a:r>
              <a:rPr lang="pt-BR" sz="2000" dirty="0" smtClean="0">
                <a:sym typeface="Symbol"/>
              </a:rPr>
              <a:t> = SENSIBILIDADE DO BC À FLUTUAÇÕES NO PRODUTO</a:t>
            </a:r>
          </a:p>
          <a:p>
            <a:pPr algn="just"/>
            <a:r>
              <a:rPr lang="pt-BR" sz="2000" dirty="0" smtClean="0"/>
              <a:t>                                                         </a:t>
            </a:r>
            <a:r>
              <a:rPr lang="el-GR" sz="2000" dirty="0" smtClean="0"/>
              <a:t>β</a:t>
            </a:r>
            <a:r>
              <a:rPr lang="pt-BR" sz="2000" dirty="0" smtClean="0"/>
              <a:t> = SENSIBILIDADE DO BC A DESVIOS DA INFLAÇÃO DA META</a:t>
            </a:r>
          </a:p>
          <a:p>
            <a:pPr algn="just"/>
            <a:endParaRPr lang="pt-BR" sz="2000" dirty="0" smtClean="0"/>
          </a:p>
        </p:txBody>
      </p:sp>
    </p:spTree>
    <p:extLst>
      <p:ext uri="{BB962C8B-B14F-4D97-AF65-F5344CB8AC3E}">
        <p14:creationId xmlns:p14="http://schemas.microsoft.com/office/powerpoint/2010/main" val="32489082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0" y="0"/>
            <a:ext cx="9144000" cy="6858000"/>
          </a:xfrm>
        </p:spPr>
        <p:txBody>
          <a:bodyPr>
            <a:normAutofit fontScale="92500"/>
          </a:bodyPr>
          <a:lstStyle/>
          <a:p>
            <a:r>
              <a:rPr lang="pt-BR" sz="2000" b="1" u="sng" dirty="0" smtClean="0">
                <a:effectLst>
                  <a:outerShdw blurRad="38100" dist="38100" dir="2700000" algn="tl">
                    <a:srgbClr val="000000">
                      <a:alpha val="43137"/>
                    </a:srgbClr>
                  </a:outerShdw>
                </a:effectLst>
              </a:rPr>
              <a:t>O DÉFICIT/SUPERÁVIT CONSOLIDADO DO SETOR PÚBLICO</a:t>
            </a:r>
            <a:endParaRPr lang="pt-BR" sz="2000" b="1" u="sng" dirty="0">
              <a:effectLst>
                <a:outerShdw blurRad="38100" dist="38100" dir="2700000" algn="tl">
                  <a:srgbClr val="000000">
                    <a:alpha val="43137"/>
                  </a:srgbClr>
                </a:outerShdw>
              </a:effectLst>
            </a:endParaRPr>
          </a:p>
          <a:p>
            <a:pPr algn="just"/>
            <a:r>
              <a:rPr lang="pt-BR" sz="2000" dirty="0" smtClean="0"/>
              <a:t>VIMOS QUE O TESOURO FINANCIA SEU DÉFICIT MEDIANTE EMISSÃO DE NOVOS TÍTULOS DO TESOURO, OS QUAIS SÃO ADQUIRIDOS PELO SETOR PRIVADO E/OU PELO BANCO CENTRAL:</a:t>
            </a:r>
          </a:p>
          <a:p>
            <a:endParaRPr lang="pt-BR" sz="2000" dirty="0" smtClean="0"/>
          </a:p>
          <a:p>
            <a:r>
              <a:rPr lang="pt-BR" sz="2000" dirty="0"/>
              <a:t>DÉFICIT FISCAL (TESOURO): </a:t>
            </a:r>
            <a:r>
              <a:rPr lang="pt-BR" sz="2000" b="1" dirty="0" smtClean="0">
                <a:effectLst>
                  <a:outerShdw blurRad="38100" dist="38100" dir="2700000" algn="tl">
                    <a:srgbClr val="000000">
                      <a:alpha val="43137"/>
                    </a:srgbClr>
                  </a:outerShdw>
                </a:effectLst>
              </a:rPr>
              <a:t>[</a:t>
            </a:r>
            <a:r>
              <a:rPr lang="pt-BR" sz="2000" b="1" dirty="0" err="1">
                <a:effectLst>
                  <a:outerShdw blurRad="38100" dist="38100" dir="2700000" algn="tl">
                    <a:srgbClr val="000000">
                      <a:alpha val="43137"/>
                    </a:srgbClr>
                  </a:outerShdw>
                </a:effectLst>
              </a:rPr>
              <a:t>G</a:t>
            </a:r>
            <a:r>
              <a:rPr lang="pt-BR" sz="2000" b="1" baseline="-25000" dirty="0" err="1">
                <a:effectLst>
                  <a:outerShdw blurRad="38100" dist="38100" dir="2700000" algn="tl">
                    <a:srgbClr val="000000">
                      <a:alpha val="43137"/>
                    </a:srgbClr>
                  </a:outerShdw>
                </a:effectLst>
              </a:rPr>
              <a:t>t</a:t>
            </a:r>
            <a:r>
              <a:rPr lang="pt-BR" sz="2000" b="1" dirty="0">
                <a:effectLst>
                  <a:outerShdw blurRad="38100" dist="38100" dir="2700000" algn="tl">
                    <a:srgbClr val="000000">
                      <a:alpha val="43137"/>
                    </a:srgbClr>
                  </a:outerShdw>
                </a:effectLst>
              </a:rPr>
              <a:t> + </a:t>
            </a:r>
            <a:r>
              <a:rPr lang="pt-BR" sz="2000" b="1" dirty="0" err="1">
                <a:effectLst>
                  <a:outerShdw blurRad="38100" dist="38100" dir="2700000" algn="tl">
                    <a:srgbClr val="000000">
                      <a:alpha val="43137"/>
                    </a:srgbClr>
                  </a:outerShdw>
                </a:effectLst>
              </a:rPr>
              <a:t>Ig</a:t>
            </a:r>
            <a:r>
              <a:rPr lang="pt-BR" sz="2000" b="1" baseline="-25000" dirty="0" err="1">
                <a:effectLst>
                  <a:outerShdw blurRad="38100" dist="38100" dir="2700000" algn="tl">
                    <a:srgbClr val="000000">
                      <a:alpha val="43137"/>
                    </a:srgbClr>
                  </a:outerShdw>
                </a:effectLst>
              </a:rPr>
              <a:t>t</a:t>
            </a:r>
            <a:r>
              <a:rPr lang="pt-BR" sz="2000" b="1" dirty="0">
                <a:effectLst>
                  <a:outerShdw blurRad="38100" dist="38100" dir="2700000" algn="tl">
                    <a:srgbClr val="000000">
                      <a:alpha val="43137"/>
                    </a:srgbClr>
                  </a:outerShdw>
                </a:effectLst>
              </a:rPr>
              <a:t> – </a:t>
            </a:r>
            <a:r>
              <a:rPr lang="pt-BR" sz="2000" b="1" dirty="0" err="1">
                <a:effectLst>
                  <a:outerShdw blurRad="38100" dist="38100" dir="2700000" algn="tl">
                    <a:srgbClr val="000000">
                      <a:alpha val="43137"/>
                    </a:srgbClr>
                  </a:outerShdw>
                </a:effectLst>
              </a:rPr>
              <a:t>T</a:t>
            </a:r>
            <a:r>
              <a:rPr lang="pt-BR" sz="2000" b="1" baseline="-25000" dirty="0" err="1">
                <a:effectLst>
                  <a:outerShdw blurRad="38100" dist="38100" dir="2700000" algn="tl">
                    <a:srgbClr val="000000">
                      <a:alpha val="43137"/>
                    </a:srgbClr>
                  </a:outerShdw>
                </a:effectLst>
              </a:rPr>
              <a:t>t</a:t>
            </a:r>
            <a:r>
              <a:rPr lang="pt-BR" sz="2000" b="1" dirty="0">
                <a:effectLst>
                  <a:outerShdw blurRad="38100" dist="38100" dir="2700000" algn="tl">
                    <a:srgbClr val="000000">
                      <a:alpha val="43137"/>
                    </a:srgbClr>
                  </a:outerShdw>
                </a:effectLst>
              </a:rPr>
              <a:t>] + [i.B</a:t>
            </a:r>
            <a:r>
              <a:rPr lang="pt-BR" sz="2000" b="1" baseline="-25000" dirty="0">
                <a:effectLst>
                  <a:outerShdw blurRad="38100" dist="38100" dir="2700000" algn="tl">
                    <a:srgbClr val="000000">
                      <a:alpha val="43137"/>
                    </a:srgbClr>
                  </a:outerShdw>
                </a:effectLst>
              </a:rPr>
              <a:t>t-1</a:t>
            </a:r>
            <a:r>
              <a:rPr lang="pt-BR" sz="2000" b="1" dirty="0">
                <a:effectLst>
                  <a:outerShdw blurRad="38100" dist="38100" dir="2700000" algn="tl">
                    <a:srgbClr val="000000">
                      <a:alpha val="43137"/>
                    </a:srgbClr>
                  </a:outerShdw>
                </a:effectLst>
              </a:rPr>
              <a:t> + i*.B*</a:t>
            </a:r>
            <a:r>
              <a:rPr lang="pt-BR" sz="2000" b="1" baseline="-25000" dirty="0">
                <a:effectLst>
                  <a:outerShdw blurRad="38100" dist="38100" dir="2700000" algn="tl">
                    <a:srgbClr val="000000">
                      <a:alpha val="43137"/>
                    </a:srgbClr>
                  </a:outerShdw>
                </a:effectLst>
              </a:rPr>
              <a:t>t-1</a:t>
            </a:r>
            <a:r>
              <a:rPr lang="pt-BR" sz="2000" b="1" dirty="0" smtClean="0">
                <a:effectLst>
                  <a:outerShdw blurRad="38100" dist="38100" dir="2700000" algn="tl">
                    <a:srgbClr val="000000">
                      <a:alpha val="43137"/>
                    </a:srgbClr>
                  </a:outerShdw>
                </a:effectLst>
              </a:rPr>
              <a:t>] = (</a:t>
            </a:r>
            <a:r>
              <a:rPr lang="pt-BR" sz="2000" b="1" dirty="0" err="1">
                <a:effectLst>
                  <a:outerShdw blurRad="38100" dist="38100" dir="2700000" algn="tl">
                    <a:srgbClr val="000000">
                      <a:alpha val="43137"/>
                    </a:srgbClr>
                  </a:outerShdw>
                </a:effectLst>
              </a:rPr>
              <a:t>B</a:t>
            </a:r>
            <a:r>
              <a:rPr lang="pt-BR" sz="2000" b="1" baseline="-25000" dirty="0" err="1">
                <a:effectLst>
                  <a:outerShdw blurRad="38100" dist="38100" dir="2700000" algn="tl">
                    <a:srgbClr val="000000">
                      <a:alpha val="43137"/>
                    </a:srgbClr>
                  </a:outerShdw>
                </a:effectLst>
              </a:rPr>
              <a:t>t</a:t>
            </a:r>
            <a:r>
              <a:rPr lang="pt-BR" sz="2000" b="1" dirty="0">
                <a:effectLst>
                  <a:outerShdw blurRad="38100" dist="38100" dir="2700000" algn="tl">
                    <a:srgbClr val="000000">
                      <a:alpha val="43137"/>
                    </a:srgbClr>
                  </a:outerShdw>
                </a:effectLst>
              </a:rPr>
              <a:t> – B</a:t>
            </a:r>
            <a:r>
              <a:rPr lang="pt-BR" sz="2000" b="1" baseline="-25000" dirty="0">
                <a:effectLst>
                  <a:outerShdw blurRad="38100" dist="38100" dir="2700000" algn="tl">
                    <a:srgbClr val="000000">
                      <a:alpha val="43137"/>
                    </a:srgbClr>
                  </a:outerShdw>
                </a:effectLst>
              </a:rPr>
              <a:t>t-1</a:t>
            </a:r>
            <a:r>
              <a:rPr lang="pt-BR" sz="2000" b="1" dirty="0" smtClean="0">
                <a:effectLst>
                  <a:outerShdw blurRad="38100" dist="38100" dir="2700000" algn="tl">
                    <a:srgbClr val="000000">
                      <a:alpha val="43137"/>
                    </a:srgbClr>
                  </a:outerShdw>
                </a:effectLst>
              </a:rPr>
              <a:t>) + </a:t>
            </a:r>
            <a:r>
              <a:rPr lang="pt-BR" sz="2000" b="1" dirty="0">
                <a:effectLst>
                  <a:outerShdw blurRad="38100" dist="38100" dir="2700000" algn="tl">
                    <a:srgbClr val="000000">
                      <a:alpha val="43137"/>
                    </a:srgbClr>
                  </a:outerShdw>
                </a:effectLst>
              </a:rPr>
              <a:t>(</a:t>
            </a:r>
            <a:r>
              <a:rPr lang="pt-BR" sz="2000" b="1" dirty="0" smtClean="0">
                <a:effectLst>
                  <a:outerShdw blurRad="38100" dist="38100" dir="2700000" algn="tl">
                    <a:srgbClr val="000000">
                      <a:alpha val="43137"/>
                    </a:srgbClr>
                  </a:outerShdw>
                </a:effectLst>
              </a:rPr>
              <a:t>B*</a:t>
            </a:r>
            <a:r>
              <a:rPr lang="pt-BR" sz="2000" b="1" baseline="-25000" dirty="0" smtClean="0">
                <a:effectLst>
                  <a:outerShdw blurRad="38100" dist="38100" dir="2700000" algn="tl">
                    <a:srgbClr val="000000">
                      <a:alpha val="43137"/>
                    </a:srgbClr>
                  </a:outerShdw>
                </a:effectLst>
              </a:rPr>
              <a:t>t</a:t>
            </a:r>
            <a:r>
              <a:rPr lang="pt-BR" sz="2000" b="1" dirty="0" smtClean="0">
                <a:effectLst>
                  <a:outerShdw blurRad="38100" dist="38100" dir="2700000" algn="tl">
                    <a:srgbClr val="000000">
                      <a:alpha val="43137"/>
                    </a:srgbClr>
                  </a:outerShdw>
                </a:effectLst>
              </a:rPr>
              <a:t> </a:t>
            </a:r>
            <a:r>
              <a:rPr lang="pt-BR" sz="2000" b="1" dirty="0">
                <a:effectLst>
                  <a:outerShdw blurRad="38100" dist="38100" dir="2700000" algn="tl">
                    <a:srgbClr val="000000">
                      <a:alpha val="43137"/>
                    </a:srgbClr>
                  </a:outerShdw>
                </a:effectLst>
              </a:rPr>
              <a:t>– </a:t>
            </a:r>
            <a:r>
              <a:rPr lang="pt-BR" sz="2000" b="1" dirty="0" smtClean="0">
                <a:effectLst>
                  <a:outerShdw blurRad="38100" dist="38100" dir="2700000" algn="tl">
                    <a:srgbClr val="000000">
                      <a:alpha val="43137"/>
                    </a:srgbClr>
                  </a:outerShdw>
                </a:effectLst>
              </a:rPr>
              <a:t>B*</a:t>
            </a:r>
            <a:r>
              <a:rPr lang="pt-BR" sz="2000" b="1" baseline="-25000" dirty="0" smtClean="0">
                <a:effectLst>
                  <a:outerShdw blurRad="38100" dist="38100" dir="2700000" algn="tl">
                    <a:srgbClr val="000000">
                      <a:alpha val="43137"/>
                    </a:srgbClr>
                  </a:outerShdw>
                </a:effectLst>
              </a:rPr>
              <a:t>t-1</a:t>
            </a:r>
            <a:r>
              <a:rPr lang="pt-BR" sz="2000" b="1" dirty="0">
                <a:effectLst>
                  <a:outerShdw blurRad="38100" dist="38100" dir="2700000" algn="tl">
                    <a:srgbClr val="000000">
                      <a:alpha val="43137"/>
                    </a:srgbClr>
                  </a:outerShdw>
                </a:effectLst>
              </a:rPr>
              <a:t>)</a:t>
            </a:r>
            <a:endParaRPr lang="pt-BR" sz="2000" b="1" dirty="0" smtClean="0">
              <a:effectLst>
                <a:outerShdw blurRad="38100" dist="38100" dir="2700000" algn="tl">
                  <a:srgbClr val="000000">
                    <a:alpha val="43137"/>
                  </a:srgbClr>
                </a:outerShdw>
              </a:effectLst>
            </a:endParaRPr>
          </a:p>
          <a:p>
            <a:endParaRPr lang="pt-BR" sz="2000" dirty="0"/>
          </a:p>
          <a:p>
            <a:r>
              <a:rPr lang="pt-BR" sz="1800" u="sng" dirty="0" smtClean="0"/>
              <a:t>ONDE</a:t>
            </a:r>
            <a:r>
              <a:rPr lang="pt-BR" sz="1800" dirty="0" smtClean="0"/>
              <a:t>: </a:t>
            </a:r>
          </a:p>
          <a:p>
            <a:r>
              <a:rPr lang="pt-BR" sz="1800" b="1" dirty="0" smtClean="0"/>
              <a:t>[(</a:t>
            </a:r>
            <a:r>
              <a:rPr lang="pt-BR" sz="1800" b="1" dirty="0" err="1"/>
              <a:t>B</a:t>
            </a:r>
            <a:r>
              <a:rPr lang="pt-BR" sz="1800" b="1" baseline="-25000" dirty="0" err="1"/>
              <a:t>t</a:t>
            </a:r>
            <a:r>
              <a:rPr lang="pt-BR" sz="1800" b="1" dirty="0"/>
              <a:t> – B</a:t>
            </a:r>
            <a:r>
              <a:rPr lang="pt-BR" sz="1800" b="1" baseline="-25000" dirty="0"/>
              <a:t>t-1</a:t>
            </a:r>
            <a:r>
              <a:rPr lang="pt-BR" sz="1800" b="1" dirty="0"/>
              <a:t>) + (B*</a:t>
            </a:r>
            <a:r>
              <a:rPr lang="pt-BR" sz="1800" b="1" baseline="-25000" dirty="0"/>
              <a:t>t</a:t>
            </a:r>
            <a:r>
              <a:rPr lang="pt-BR" sz="1800" b="1" dirty="0"/>
              <a:t> – B*</a:t>
            </a:r>
            <a:r>
              <a:rPr lang="pt-BR" sz="1800" b="1" baseline="-25000" dirty="0"/>
              <a:t>t-1</a:t>
            </a:r>
            <a:r>
              <a:rPr lang="pt-BR" sz="1800" b="1" dirty="0" smtClean="0"/>
              <a:t>)] </a:t>
            </a:r>
            <a:r>
              <a:rPr lang="pt-BR" sz="1800" dirty="0" smtClean="0"/>
              <a:t>= EMISSÃO TOTAL DE TÍTULOS (NACIONAIS E INTERNACIONAIS) </a:t>
            </a:r>
          </a:p>
          <a:p>
            <a:r>
              <a:rPr lang="pt-BR" sz="1800" dirty="0"/>
              <a:t> </a:t>
            </a:r>
            <a:r>
              <a:rPr lang="pt-BR" sz="1800" dirty="0" smtClean="0"/>
              <a:t>                                               PELO TESOURO</a:t>
            </a:r>
          </a:p>
          <a:p>
            <a:r>
              <a:rPr lang="pt-BR" sz="1800" dirty="0" smtClean="0"/>
              <a:t> </a:t>
            </a:r>
            <a:r>
              <a:rPr lang="pt-BR" sz="1800" b="1" dirty="0"/>
              <a:t>(</a:t>
            </a:r>
            <a:r>
              <a:rPr lang="pt-BR" sz="1800" b="1" dirty="0" err="1"/>
              <a:t>B</a:t>
            </a:r>
            <a:r>
              <a:rPr lang="pt-BR" sz="1800" b="1" baseline="-25000" dirty="0" err="1"/>
              <a:t>t</a:t>
            </a:r>
            <a:r>
              <a:rPr lang="pt-BR" sz="1800" b="1" dirty="0"/>
              <a:t> – B</a:t>
            </a:r>
            <a:r>
              <a:rPr lang="pt-BR" sz="1800" b="1" baseline="-25000" dirty="0"/>
              <a:t>t-1</a:t>
            </a:r>
            <a:r>
              <a:rPr lang="pt-BR" sz="1800" b="1" dirty="0"/>
              <a:t>)</a:t>
            </a:r>
            <a:r>
              <a:rPr lang="pt-BR" sz="1800" dirty="0"/>
              <a:t> </a:t>
            </a:r>
            <a:r>
              <a:rPr lang="pt-BR" sz="1800" dirty="0" smtClean="0"/>
              <a:t>= EMISSÃO TÍTULOS NACIONAIS TESOURO = </a:t>
            </a:r>
            <a:r>
              <a:rPr lang="pt-BR" sz="2600" b="1" dirty="0" smtClean="0"/>
              <a:t>[</a:t>
            </a:r>
            <a:r>
              <a:rPr lang="pt-BR" sz="1800" b="1" dirty="0" smtClean="0"/>
              <a:t>(</a:t>
            </a:r>
            <a:r>
              <a:rPr lang="pt-BR" sz="1800" b="1" dirty="0" err="1" smtClean="0"/>
              <a:t>B</a:t>
            </a:r>
            <a:r>
              <a:rPr lang="pt-BR" sz="1800" b="1" baseline="30000" dirty="0" err="1" smtClean="0"/>
              <a:t>SP</a:t>
            </a:r>
            <a:r>
              <a:rPr lang="pt-BR" sz="1800" b="1" baseline="-25000" dirty="0" err="1" smtClean="0"/>
              <a:t>t</a:t>
            </a:r>
            <a:r>
              <a:rPr lang="pt-BR" sz="1800" b="1" dirty="0" smtClean="0"/>
              <a:t> </a:t>
            </a:r>
            <a:r>
              <a:rPr lang="pt-BR" sz="1800" b="1" dirty="0"/>
              <a:t>– </a:t>
            </a:r>
            <a:r>
              <a:rPr lang="pt-BR" sz="1800" b="1" dirty="0" smtClean="0"/>
              <a:t>B</a:t>
            </a:r>
            <a:r>
              <a:rPr lang="pt-BR" sz="1800" b="1" baseline="30000" dirty="0" smtClean="0"/>
              <a:t>SP</a:t>
            </a:r>
            <a:r>
              <a:rPr lang="pt-BR" sz="1800" b="1" baseline="-25000" dirty="0" smtClean="0"/>
              <a:t>t-1</a:t>
            </a:r>
            <a:r>
              <a:rPr lang="pt-BR" sz="1800" b="1" dirty="0"/>
              <a:t>) </a:t>
            </a:r>
            <a:r>
              <a:rPr lang="pt-BR" sz="1800" b="1" dirty="0" smtClean="0"/>
              <a:t>+ </a:t>
            </a:r>
            <a:r>
              <a:rPr lang="pt-BR" sz="1800" b="1" dirty="0"/>
              <a:t>(</a:t>
            </a:r>
            <a:r>
              <a:rPr lang="pt-BR" sz="1800" b="1" dirty="0" err="1" smtClean="0"/>
              <a:t>B</a:t>
            </a:r>
            <a:r>
              <a:rPr lang="pt-BR" sz="1800" b="1" baseline="30000" dirty="0" err="1" smtClean="0"/>
              <a:t>BC</a:t>
            </a:r>
            <a:r>
              <a:rPr lang="pt-BR" sz="1800" b="1" baseline="-25000" dirty="0" err="1" smtClean="0"/>
              <a:t>t</a:t>
            </a:r>
            <a:r>
              <a:rPr lang="pt-BR" sz="1800" b="1" dirty="0" smtClean="0"/>
              <a:t> </a:t>
            </a:r>
            <a:r>
              <a:rPr lang="pt-BR" sz="1800" b="1" dirty="0"/>
              <a:t>– </a:t>
            </a:r>
            <a:r>
              <a:rPr lang="pt-BR" sz="1800" b="1" dirty="0" smtClean="0"/>
              <a:t>B</a:t>
            </a:r>
            <a:r>
              <a:rPr lang="pt-BR" sz="1800" b="1" baseline="30000" dirty="0" smtClean="0"/>
              <a:t>BC</a:t>
            </a:r>
            <a:r>
              <a:rPr lang="pt-BR" sz="1800" b="1" baseline="-25000" dirty="0" smtClean="0"/>
              <a:t>t-1</a:t>
            </a:r>
            <a:r>
              <a:rPr lang="pt-BR" sz="1800" b="1" dirty="0" smtClean="0"/>
              <a:t>)</a:t>
            </a:r>
            <a:r>
              <a:rPr lang="pt-BR" sz="2600" b="1" dirty="0" smtClean="0"/>
              <a:t>]</a:t>
            </a:r>
            <a:r>
              <a:rPr lang="pt-BR" sz="1800" dirty="0" smtClean="0"/>
              <a:t> </a:t>
            </a:r>
          </a:p>
          <a:p>
            <a:r>
              <a:rPr lang="pt-BR" sz="1800" dirty="0"/>
              <a:t> </a:t>
            </a:r>
            <a:r>
              <a:rPr lang="pt-BR" sz="1800" dirty="0" smtClean="0"/>
              <a:t>                </a:t>
            </a:r>
            <a:r>
              <a:rPr lang="pt-BR" sz="1800" b="1" dirty="0" smtClean="0"/>
              <a:t>(</a:t>
            </a:r>
            <a:r>
              <a:rPr lang="pt-BR" sz="1800" b="1" dirty="0" err="1"/>
              <a:t>B</a:t>
            </a:r>
            <a:r>
              <a:rPr lang="pt-BR" sz="1800" b="1" baseline="30000" dirty="0" err="1"/>
              <a:t>SP</a:t>
            </a:r>
            <a:r>
              <a:rPr lang="pt-BR" sz="1800" b="1" baseline="-25000" dirty="0" err="1"/>
              <a:t>t</a:t>
            </a:r>
            <a:r>
              <a:rPr lang="pt-BR" sz="1800" b="1" dirty="0"/>
              <a:t> – B</a:t>
            </a:r>
            <a:r>
              <a:rPr lang="pt-BR" sz="1800" b="1" baseline="30000" dirty="0"/>
              <a:t>SP</a:t>
            </a:r>
            <a:r>
              <a:rPr lang="pt-BR" sz="1800" b="1" baseline="-25000" dirty="0"/>
              <a:t>t-1</a:t>
            </a:r>
            <a:r>
              <a:rPr lang="pt-BR" sz="1800" b="1" dirty="0" smtClean="0"/>
              <a:t>)</a:t>
            </a:r>
            <a:r>
              <a:rPr lang="pt-BR" sz="1800" dirty="0" smtClean="0"/>
              <a:t> = TÍTULOS (NACIONAIS) DO TESOURO ADQUIRIDOS PELO SETOR PRIVADO</a:t>
            </a:r>
          </a:p>
          <a:p>
            <a:r>
              <a:rPr lang="pt-BR" sz="1800" dirty="0"/>
              <a:t> </a:t>
            </a:r>
            <a:r>
              <a:rPr lang="pt-BR" sz="1800" dirty="0" smtClean="0"/>
              <a:t>                </a:t>
            </a:r>
            <a:r>
              <a:rPr lang="pt-BR" sz="1800" b="1" dirty="0" smtClean="0"/>
              <a:t>(</a:t>
            </a:r>
            <a:r>
              <a:rPr lang="pt-BR" sz="1800" b="1" dirty="0" err="1"/>
              <a:t>B</a:t>
            </a:r>
            <a:r>
              <a:rPr lang="pt-BR" sz="1800" b="1" baseline="30000" dirty="0" err="1"/>
              <a:t>BC</a:t>
            </a:r>
            <a:r>
              <a:rPr lang="pt-BR" sz="1800" b="1" baseline="-25000" dirty="0" err="1"/>
              <a:t>t</a:t>
            </a:r>
            <a:r>
              <a:rPr lang="pt-BR" sz="1800" b="1" dirty="0"/>
              <a:t> – B</a:t>
            </a:r>
            <a:r>
              <a:rPr lang="pt-BR" sz="1800" b="1" baseline="30000" dirty="0"/>
              <a:t>BC</a:t>
            </a:r>
            <a:r>
              <a:rPr lang="pt-BR" sz="1800" b="1" baseline="-25000" dirty="0"/>
              <a:t>t-1</a:t>
            </a:r>
            <a:r>
              <a:rPr lang="pt-BR" sz="1800" b="1" dirty="0" smtClean="0"/>
              <a:t>)</a:t>
            </a:r>
            <a:r>
              <a:rPr lang="pt-BR" sz="1800" dirty="0" smtClean="0"/>
              <a:t> = TÍTULOS (NACIONAIS) DO TESOURO ADQUIRIDOS PELO BANCO CENTRAL</a:t>
            </a:r>
          </a:p>
          <a:p>
            <a:endParaRPr lang="pt-BR" sz="1800" dirty="0" smtClean="0"/>
          </a:p>
          <a:p>
            <a:r>
              <a:rPr lang="pt-BR" sz="1800" dirty="0" smtClean="0"/>
              <a:t> </a:t>
            </a:r>
            <a:r>
              <a:rPr lang="pt-BR" sz="1800" b="1" dirty="0" smtClean="0"/>
              <a:t>(</a:t>
            </a:r>
            <a:r>
              <a:rPr lang="pt-BR" sz="1800" b="1" dirty="0"/>
              <a:t>B*</a:t>
            </a:r>
            <a:r>
              <a:rPr lang="pt-BR" sz="1800" b="1" baseline="-25000" dirty="0"/>
              <a:t>t</a:t>
            </a:r>
            <a:r>
              <a:rPr lang="pt-BR" sz="1800" b="1" dirty="0"/>
              <a:t> – B*</a:t>
            </a:r>
            <a:r>
              <a:rPr lang="pt-BR" sz="1800" b="1" baseline="-25000" dirty="0"/>
              <a:t>t-1</a:t>
            </a:r>
            <a:r>
              <a:rPr lang="pt-BR" sz="1800" b="1" dirty="0" smtClean="0"/>
              <a:t>) </a:t>
            </a:r>
            <a:r>
              <a:rPr lang="pt-BR" sz="1800" dirty="0" smtClean="0"/>
              <a:t>= EMISSÃO TÍTULOS INTERNACIONAIS PELO TESOURO E ADQUIRIDOS NO EXTERIOR</a:t>
            </a:r>
          </a:p>
          <a:p>
            <a:endParaRPr lang="pt-BR" sz="2000" dirty="0"/>
          </a:p>
          <a:p>
            <a:pPr marL="0" indent="0">
              <a:buNone/>
            </a:pPr>
            <a:r>
              <a:rPr lang="pt-BR" sz="2000" u="sng" dirty="0" smtClean="0"/>
              <a:t>RESULTANDO</a:t>
            </a:r>
            <a:r>
              <a:rPr lang="pt-BR" sz="2000" dirty="0" smtClean="0"/>
              <a:t>: </a:t>
            </a:r>
            <a:r>
              <a:rPr lang="pt-BR" sz="2000" b="1" dirty="0" smtClean="0">
                <a:effectLst>
                  <a:outerShdw blurRad="38100" dist="38100" dir="2700000" algn="tl">
                    <a:srgbClr val="000000">
                      <a:alpha val="43137"/>
                    </a:srgbClr>
                  </a:outerShdw>
                </a:effectLst>
              </a:rPr>
              <a:t>[</a:t>
            </a:r>
            <a:r>
              <a:rPr lang="pt-BR" sz="2000" b="1" dirty="0" err="1">
                <a:effectLst>
                  <a:outerShdw blurRad="38100" dist="38100" dir="2700000" algn="tl">
                    <a:srgbClr val="000000">
                      <a:alpha val="43137"/>
                    </a:srgbClr>
                  </a:outerShdw>
                </a:effectLst>
              </a:rPr>
              <a:t>G</a:t>
            </a:r>
            <a:r>
              <a:rPr lang="pt-BR" sz="2000" b="1" baseline="-25000" dirty="0" err="1">
                <a:effectLst>
                  <a:outerShdw blurRad="38100" dist="38100" dir="2700000" algn="tl">
                    <a:srgbClr val="000000">
                      <a:alpha val="43137"/>
                    </a:srgbClr>
                  </a:outerShdw>
                </a:effectLst>
              </a:rPr>
              <a:t>t</a:t>
            </a:r>
            <a:r>
              <a:rPr lang="pt-BR" sz="2000" b="1" dirty="0">
                <a:effectLst>
                  <a:outerShdw blurRad="38100" dist="38100" dir="2700000" algn="tl">
                    <a:srgbClr val="000000">
                      <a:alpha val="43137"/>
                    </a:srgbClr>
                  </a:outerShdw>
                </a:effectLst>
              </a:rPr>
              <a:t> + </a:t>
            </a:r>
            <a:r>
              <a:rPr lang="pt-BR" sz="2000" b="1" dirty="0" err="1">
                <a:effectLst>
                  <a:outerShdw blurRad="38100" dist="38100" dir="2700000" algn="tl">
                    <a:srgbClr val="000000">
                      <a:alpha val="43137"/>
                    </a:srgbClr>
                  </a:outerShdw>
                </a:effectLst>
              </a:rPr>
              <a:t>Ig</a:t>
            </a:r>
            <a:r>
              <a:rPr lang="pt-BR" sz="2000" b="1" baseline="-25000" dirty="0" err="1">
                <a:effectLst>
                  <a:outerShdw blurRad="38100" dist="38100" dir="2700000" algn="tl">
                    <a:srgbClr val="000000">
                      <a:alpha val="43137"/>
                    </a:srgbClr>
                  </a:outerShdw>
                </a:effectLst>
              </a:rPr>
              <a:t>t</a:t>
            </a:r>
            <a:r>
              <a:rPr lang="pt-BR" sz="2000" b="1" dirty="0">
                <a:effectLst>
                  <a:outerShdw blurRad="38100" dist="38100" dir="2700000" algn="tl">
                    <a:srgbClr val="000000">
                      <a:alpha val="43137"/>
                    </a:srgbClr>
                  </a:outerShdw>
                </a:effectLst>
              </a:rPr>
              <a:t> – </a:t>
            </a:r>
            <a:r>
              <a:rPr lang="pt-BR" sz="2000" b="1" dirty="0" err="1">
                <a:effectLst>
                  <a:outerShdw blurRad="38100" dist="38100" dir="2700000" algn="tl">
                    <a:srgbClr val="000000">
                      <a:alpha val="43137"/>
                    </a:srgbClr>
                  </a:outerShdw>
                </a:effectLst>
              </a:rPr>
              <a:t>T</a:t>
            </a:r>
            <a:r>
              <a:rPr lang="pt-BR" sz="2000" b="1" baseline="-25000" dirty="0" err="1">
                <a:effectLst>
                  <a:outerShdw blurRad="38100" dist="38100" dir="2700000" algn="tl">
                    <a:srgbClr val="000000">
                      <a:alpha val="43137"/>
                    </a:srgbClr>
                  </a:outerShdw>
                </a:effectLst>
              </a:rPr>
              <a:t>t</a:t>
            </a:r>
            <a:r>
              <a:rPr lang="pt-BR" sz="2000" b="1" dirty="0" smtClean="0">
                <a:effectLst>
                  <a:outerShdw blurRad="38100" dist="38100" dir="2700000" algn="tl">
                    <a:srgbClr val="000000">
                      <a:alpha val="43137"/>
                    </a:srgbClr>
                  </a:outerShdw>
                </a:effectLst>
              </a:rPr>
              <a:t>]+[i.B</a:t>
            </a:r>
            <a:r>
              <a:rPr lang="pt-BR" sz="2000" b="1" baseline="-25000" dirty="0" smtClean="0">
                <a:effectLst>
                  <a:outerShdw blurRad="38100" dist="38100" dir="2700000" algn="tl">
                    <a:srgbClr val="000000">
                      <a:alpha val="43137"/>
                    </a:srgbClr>
                  </a:outerShdw>
                </a:effectLst>
              </a:rPr>
              <a:t>t-1</a:t>
            </a:r>
            <a:r>
              <a:rPr lang="pt-BR" sz="2000" b="1" dirty="0" smtClean="0">
                <a:effectLst>
                  <a:outerShdw blurRad="38100" dist="38100" dir="2700000" algn="tl">
                    <a:srgbClr val="000000">
                      <a:alpha val="43137"/>
                    </a:srgbClr>
                  </a:outerShdw>
                </a:effectLst>
              </a:rPr>
              <a:t> + </a:t>
            </a:r>
            <a:r>
              <a:rPr lang="pt-BR" sz="2000" b="1" dirty="0">
                <a:effectLst>
                  <a:outerShdw blurRad="38100" dist="38100" dir="2700000" algn="tl">
                    <a:srgbClr val="000000">
                      <a:alpha val="43137"/>
                    </a:srgbClr>
                  </a:outerShdw>
                </a:effectLst>
              </a:rPr>
              <a:t>i*.B*</a:t>
            </a:r>
            <a:r>
              <a:rPr lang="pt-BR" sz="2000" b="1" baseline="-25000" dirty="0">
                <a:effectLst>
                  <a:outerShdw blurRad="38100" dist="38100" dir="2700000" algn="tl">
                    <a:srgbClr val="000000">
                      <a:alpha val="43137"/>
                    </a:srgbClr>
                  </a:outerShdw>
                </a:effectLst>
              </a:rPr>
              <a:t>t-1</a:t>
            </a:r>
            <a:r>
              <a:rPr lang="pt-BR" sz="2000" b="1" dirty="0">
                <a:effectLst>
                  <a:outerShdw blurRad="38100" dist="38100" dir="2700000" algn="tl">
                    <a:srgbClr val="000000">
                      <a:alpha val="43137"/>
                    </a:srgbClr>
                  </a:outerShdw>
                </a:effectLst>
              </a:rPr>
              <a:t>] </a:t>
            </a:r>
            <a:r>
              <a:rPr lang="pt-BR" sz="2000" b="1" dirty="0" smtClean="0">
                <a:effectLst>
                  <a:outerShdw blurRad="38100" dist="38100" dir="2700000" algn="tl">
                    <a:srgbClr val="000000">
                      <a:alpha val="43137"/>
                    </a:srgbClr>
                  </a:outerShdw>
                </a:effectLst>
              </a:rPr>
              <a:t> =  </a:t>
            </a:r>
            <a:r>
              <a:rPr lang="pt-BR" sz="2800" b="1" dirty="0" smtClean="0">
                <a:effectLst>
                  <a:outerShdw blurRad="38100" dist="38100" dir="2700000" algn="tl">
                    <a:srgbClr val="000000">
                      <a:alpha val="43137"/>
                    </a:srgbClr>
                  </a:outerShdw>
                </a:effectLst>
              </a:rPr>
              <a:t>[</a:t>
            </a:r>
            <a:r>
              <a:rPr lang="pt-BR" sz="2000" b="1" dirty="0" smtClean="0">
                <a:effectLst>
                  <a:outerShdw blurRad="38100" dist="38100" dir="2700000" algn="tl">
                    <a:srgbClr val="000000">
                      <a:alpha val="43137"/>
                    </a:srgbClr>
                  </a:outerShdw>
                </a:effectLst>
              </a:rPr>
              <a:t>(</a:t>
            </a:r>
            <a:r>
              <a:rPr lang="pt-BR" sz="2000" b="1" dirty="0" err="1">
                <a:effectLst>
                  <a:outerShdw blurRad="38100" dist="38100" dir="2700000" algn="tl">
                    <a:srgbClr val="000000">
                      <a:alpha val="43137"/>
                    </a:srgbClr>
                  </a:outerShdw>
                </a:effectLst>
              </a:rPr>
              <a:t>B</a:t>
            </a:r>
            <a:r>
              <a:rPr lang="pt-BR" sz="2000" b="1" baseline="30000" dirty="0" err="1">
                <a:effectLst>
                  <a:outerShdw blurRad="38100" dist="38100" dir="2700000" algn="tl">
                    <a:srgbClr val="000000">
                      <a:alpha val="43137"/>
                    </a:srgbClr>
                  </a:outerShdw>
                </a:effectLst>
              </a:rPr>
              <a:t>SP</a:t>
            </a:r>
            <a:r>
              <a:rPr lang="pt-BR" sz="2000" b="1" baseline="-25000" dirty="0" err="1">
                <a:effectLst>
                  <a:outerShdw blurRad="38100" dist="38100" dir="2700000" algn="tl">
                    <a:srgbClr val="000000">
                      <a:alpha val="43137"/>
                    </a:srgbClr>
                  </a:outerShdw>
                </a:effectLst>
              </a:rPr>
              <a:t>t</a:t>
            </a:r>
            <a:r>
              <a:rPr lang="pt-BR" sz="2000" b="1" dirty="0">
                <a:effectLst>
                  <a:outerShdw blurRad="38100" dist="38100" dir="2700000" algn="tl">
                    <a:srgbClr val="000000">
                      <a:alpha val="43137"/>
                    </a:srgbClr>
                  </a:outerShdw>
                </a:effectLst>
              </a:rPr>
              <a:t> – B</a:t>
            </a:r>
            <a:r>
              <a:rPr lang="pt-BR" sz="2000" b="1" baseline="30000" dirty="0">
                <a:effectLst>
                  <a:outerShdw blurRad="38100" dist="38100" dir="2700000" algn="tl">
                    <a:srgbClr val="000000">
                      <a:alpha val="43137"/>
                    </a:srgbClr>
                  </a:outerShdw>
                </a:effectLst>
              </a:rPr>
              <a:t>SP</a:t>
            </a:r>
            <a:r>
              <a:rPr lang="pt-BR" sz="2000" b="1" baseline="-25000" dirty="0">
                <a:effectLst>
                  <a:outerShdw blurRad="38100" dist="38100" dir="2700000" algn="tl">
                    <a:srgbClr val="000000">
                      <a:alpha val="43137"/>
                    </a:srgbClr>
                  </a:outerShdw>
                </a:effectLst>
              </a:rPr>
              <a:t>t-1</a:t>
            </a:r>
            <a:r>
              <a:rPr lang="pt-BR" sz="2000" b="1" dirty="0" smtClean="0">
                <a:effectLst>
                  <a:outerShdw blurRad="38100" dist="38100" dir="2700000" algn="tl">
                    <a:srgbClr val="000000">
                      <a:alpha val="43137"/>
                    </a:srgbClr>
                  </a:outerShdw>
                </a:effectLst>
              </a:rPr>
              <a:t>) + (</a:t>
            </a:r>
            <a:r>
              <a:rPr lang="pt-BR" sz="2000" b="1" dirty="0" err="1">
                <a:effectLst>
                  <a:outerShdw blurRad="38100" dist="38100" dir="2700000" algn="tl">
                    <a:srgbClr val="000000">
                      <a:alpha val="43137"/>
                    </a:srgbClr>
                  </a:outerShdw>
                </a:effectLst>
              </a:rPr>
              <a:t>B</a:t>
            </a:r>
            <a:r>
              <a:rPr lang="pt-BR" sz="2000" b="1" baseline="30000" dirty="0" err="1">
                <a:effectLst>
                  <a:outerShdw blurRad="38100" dist="38100" dir="2700000" algn="tl">
                    <a:srgbClr val="000000">
                      <a:alpha val="43137"/>
                    </a:srgbClr>
                  </a:outerShdw>
                </a:effectLst>
              </a:rPr>
              <a:t>BC</a:t>
            </a:r>
            <a:r>
              <a:rPr lang="pt-BR" sz="2000" b="1" baseline="-25000" dirty="0" err="1">
                <a:effectLst>
                  <a:outerShdw blurRad="38100" dist="38100" dir="2700000" algn="tl">
                    <a:srgbClr val="000000">
                      <a:alpha val="43137"/>
                    </a:srgbClr>
                  </a:outerShdw>
                </a:effectLst>
              </a:rPr>
              <a:t>t</a:t>
            </a:r>
            <a:r>
              <a:rPr lang="pt-BR" sz="2000" b="1" dirty="0">
                <a:effectLst>
                  <a:outerShdw blurRad="38100" dist="38100" dir="2700000" algn="tl">
                    <a:srgbClr val="000000">
                      <a:alpha val="43137"/>
                    </a:srgbClr>
                  </a:outerShdw>
                </a:effectLst>
              </a:rPr>
              <a:t> – B</a:t>
            </a:r>
            <a:r>
              <a:rPr lang="pt-BR" sz="2000" b="1" baseline="30000" dirty="0">
                <a:effectLst>
                  <a:outerShdw blurRad="38100" dist="38100" dir="2700000" algn="tl">
                    <a:srgbClr val="000000">
                      <a:alpha val="43137"/>
                    </a:srgbClr>
                  </a:outerShdw>
                </a:effectLst>
              </a:rPr>
              <a:t>BC</a:t>
            </a:r>
            <a:r>
              <a:rPr lang="pt-BR" sz="2000" b="1" baseline="-25000" dirty="0">
                <a:effectLst>
                  <a:outerShdw blurRad="38100" dist="38100" dir="2700000" algn="tl">
                    <a:srgbClr val="000000">
                      <a:alpha val="43137"/>
                    </a:srgbClr>
                  </a:outerShdw>
                </a:effectLst>
              </a:rPr>
              <a:t>t-1</a:t>
            </a:r>
            <a:r>
              <a:rPr lang="pt-BR" sz="2000" b="1" dirty="0" smtClean="0">
                <a:effectLst>
                  <a:outerShdw blurRad="38100" dist="38100" dir="2700000" algn="tl">
                    <a:srgbClr val="000000">
                      <a:alpha val="43137"/>
                    </a:srgbClr>
                  </a:outerShdw>
                </a:effectLst>
              </a:rPr>
              <a:t>) + </a:t>
            </a:r>
            <a:r>
              <a:rPr lang="pt-BR" sz="2200" b="1" dirty="0">
                <a:effectLst>
                  <a:outerShdw blurRad="38100" dist="38100" dir="2700000" algn="tl">
                    <a:srgbClr val="000000">
                      <a:alpha val="43137"/>
                    </a:srgbClr>
                  </a:outerShdw>
                </a:effectLst>
              </a:rPr>
              <a:t>(B*</a:t>
            </a:r>
            <a:r>
              <a:rPr lang="pt-BR" sz="2200" b="1" baseline="-25000" dirty="0">
                <a:effectLst>
                  <a:outerShdw blurRad="38100" dist="38100" dir="2700000" algn="tl">
                    <a:srgbClr val="000000">
                      <a:alpha val="43137"/>
                    </a:srgbClr>
                  </a:outerShdw>
                </a:effectLst>
              </a:rPr>
              <a:t>t</a:t>
            </a:r>
            <a:r>
              <a:rPr lang="pt-BR" sz="2200" b="1" dirty="0">
                <a:effectLst>
                  <a:outerShdw blurRad="38100" dist="38100" dir="2700000" algn="tl">
                    <a:srgbClr val="000000">
                      <a:alpha val="43137"/>
                    </a:srgbClr>
                  </a:outerShdw>
                </a:effectLst>
              </a:rPr>
              <a:t> – B*</a:t>
            </a:r>
            <a:r>
              <a:rPr lang="pt-BR" sz="2200" b="1" baseline="-25000" dirty="0">
                <a:effectLst>
                  <a:outerShdw blurRad="38100" dist="38100" dir="2700000" algn="tl">
                    <a:srgbClr val="000000">
                      <a:alpha val="43137"/>
                    </a:srgbClr>
                  </a:outerShdw>
                </a:effectLst>
              </a:rPr>
              <a:t>t-1</a:t>
            </a:r>
            <a:r>
              <a:rPr lang="pt-BR" sz="2200" b="1" dirty="0">
                <a:effectLst>
                  <a:outerShdw blurRad="38100" dist="38100" dir="2700000" algn="tl">
                    <a:srgbClr val="000000">
                      <a:alpha val="43137"/>
                    </a:srgbClr>
                  </a:outerShdw>
                </a:effectLst>
              </a:rPr>
              <a:t>)</a:t>
            </a:r>
            <a:r>
              <a:rPr lang="pt-BR" sz="2800" b="1" dirty="0" smtClean="0">
                <a:effectLst>
                  <a:outerShdw blurRad="38100" dist="38100" dir="2700000" algn="tl">
                    <a:srgbClr val="000000">
                      <a:alpha val="43137"/>
                    </a:srgbClr>
                  </a:outerShdw>
                </a:effectLst>
              </a:rPr>
              <a:t>]</a:t>
            </a:r>
            <a:endParaRPr lang="pt-BR" sz="2000" b="1" dirty="0" smtClean="0">
              <a:effectLst>
                <a:outerShdw blurRad="38100" dist="38100" dir="2700000" algn="tl">
                  <a:srgbClr val="000000">
                    <a:alpha val="43137"/>
                  </a:srgbClr>
                </a:outerShdw>
              </a:effectLst>
            </a:endParaRPr>
          </a:p>
          <a:p>
            <a:pPr marL="0" indent="0">
              <a:buNone/>
            </a:pPr>
            <a:endParaRPr lang="pt-BR" sz="2000" b="1" dirty="0">
              <a:effectLst>
                <a:outerShdw blurRad="38100" dist="38100" dir="2700000" algn="tl">
                  <a:srgbClr val="000000">
                    <a:alpha val="43137"/>
                  </a:srgbClr>
                </a:outerShdw>
              </a:effectLst>
            </a:endParaRPr>
          </a:p>
          <a:p>
            <a:pPr marL="0" indent="0">
              <a:buNone/>
            </a:pPr>
            <a:r>
              <a:rPr lang="pt-BR" sz="2000" b="1" dirty="0" smtClean="0">
                <a:effectLst>
                  <a:outerShdw blurRad="38100" dist="38100" dir="2700000" algn="tl">
                    <a:srgbClr val="000000">
                      <a:alpha val="43137"/>
                    </a:srgbClr>
                  </a:outerShdw>
                </a:effectLst>
              </a:rPr>
              <a:t>        </a:t>
            </a:r>
          </a:p>
          <a:p>
            <a:endParaRPr lang="pt-BR" sz="2000" dirty="0" smtClean="0"/>
          </a:p>
          <a:p>
            <a:endParaRPr lang="pt-BR" sz="2000" dirty="0"/>
          </a:p>
        </p:txBody>
      </p:sp>
      <p:sp>
        <p:nvSpPr>
          <p:cNvPr id="2" name="Chave direita 1"/>
          <p:cNvSpPr/>
          <p:nvPr/>
        </p:nvSpPr>
        <p:spPr>
          <a:xfrm rot="16200000">
            <a:off x="4411100" y="133518"/>
            <a:ext cx="432047" cy="2990565"/>
          </a:xfrm>
          <a:prstGeom prst="rightBrace">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pt-BR" dirty="0"/>
          </a:p>
        </p:txBody>
      </p:sp>
      <p:sp>
        <p:nvSpPr>
          <p:cNvPr id="4" name="Chave direita 3"/>
          <p:cNvSpPr/>
          <p:nvPr/>
        </p:nvSpPr>
        <p:spPr>
          <a:xfrm rot="16200000">
            <a:off x="7272301" y="512676"/>
            <a:ext cx="432046" cy="2232248"/>
          </a:xfrm>
          <a:prstGeom prst="rightBrace">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pt-BR"/>
          </a:p>
        </p:txBody>
      </p:sp>
      <p:sp>
        <p:nvSpPr>
          <p:cNvPr id="5" name="CaixaDeTexto 4"/>
          <p:cNvSpPr txBox="1"/>
          <p:nvPr/>
        </p:nvSpPr>
        <p:spPr>
          <a:xfrm>
            <a:off x="3203848" y="1124744"/>
            <a:ext cx="2918556" cy="307777"/>
          </a:xfrm>
          <a:prstGeom prst="rect">
            <a:avLst/>
          </a:prstGeom>
          <a:noFill/>
          <a:ln>
            <a:solidFill>
              <a:schemeClr val="tx1"/>
            </a:solidFill>
          </a:ln>
        </p:spPr>
        <p:txBody>
          <a:bodyPr wrap="none" rtlCol="0">
            <a:spAutoFit/>
          </a:bodyPr>
          <a:lstStyle/>
          <a:p>
            <a:r>
              <a:rPr lang="pt-BR" sz="1400" b="1" dirty="0" smtClean="0">
                <a:effectLst>
                  <a:outerShdw blurRad="38100" dist="38100" dir="2700000" algn="tl">
                    <a:srgbClr val="000000">
                      <a:alpha val="43137"/>
                    </a:srgbClr>
                  </a:outerShdw>
                </a:effectLst>
              </a:rPr>
              <a:t>“DÉFICIT” ENTRE GASTOS E RECEITAS</a:t>
            </a:r>
            <a:endParaRPr lang="pt-BR" sz="1400" b="1" dirty="0">
              <a:effectLst>
                <a:outerShdw blurRad="38100" dist="38100" dir="2700000" algn="tl">
                  <a:srgbClr val="000000">
                    <a:alpha val="43137"/>
                  </a:srgbClr>
                </a:outerShdw>
              </a:effectLst>
            </a:endParaRPr>
          </a:p>
        </p:txBody>
      </p:sp>
      <p:sp>
        <p:nvSpPr>
          <p:cNvPr id="6" name="CaixaDeTexto 5"/>
          <p:cNvSpPr txBox="1"/>
          <p:nvPr/>
        </p:nvSpPr>
        <p:spPr>
          <a:xfrm>
            <a:off x="6372200" y="1124744"/>
            <a:ext cx="2359941" cy="307777"/>
          </a:xfrm>
          <a:prstGeom prst="rect">
            <a:avLst/>
          </a:prstGeom>
          <a:noFill/>
          <a:ln>
            <a:solidFill>
              <a:schemeClr val="tx1"/>
            </a:solidFill>
          </a:ln>
        </p:spPr>
        <p:txBody>
          <a:bodyPr wrap="none" rtlCol="0">
            <a:spAutoFit/>
          </a:bodyPr>
          <a:lstStyle/>
          <a:p>
            <a:r>
              <a:rPr lang="pt-BR" sz="1400" b="1" dirty="0" smtClean="0">
                <a:effectLst>
                  <a:outerShdw blurRad="38100" dist="38100" dir="2700000" algn="tl">
                    <a:srgbClr val="000000">
                      <a:alpha val="43137"/>
                    </a:srgbClr>
                  </a:outerShdw>
                </a:effectLst>
              </a:rPr>
              <a:t>FINANCIAMENTO DO DÉFICIT</a:t>
            </a:r>
            <a:endParaRPr lang="pt-BR" sz="1400" b="1" dirty="0">
              <a:effectLst>
                <a:outerShdw blurRad="38100" dist="38100" dir="2700000" algn="tl">
                  <a:srgbClr val="000000">
                    <a:alpha val="43137"/>
                  </a:srgbClr>
                </a:outerShdw>
              </a:effectLst>
            </a:endParaRPr>
          </a:p>
        </p:txBody>
      </p:sp>
      <p:sp>
        <p:nvSpPr>
          <p:cNvPr id="7" name="CaixaDeTexto 6"/>
          <p:cNvSpPr txBox="1"/>
          <p:nvPr/>
        </p:nvSpPr>
        <p:spPr>
          <a:xfrm>
            <a:off x="2790228" y="2215897"/>
            <a:ext cx="1637756" cy="276999"/>
          </a:xfrm>
          <a:prstGeom prst="rect">
            <a:avLst/>
          </a:prstGeom>
          <a:noFill/>
          <a:ln>
            <a:solidFill>
              <a:schemeClr val="tx1"/>
            </a:solidFill>
          </a:ln>
        </p:spPr>
        <p:txBody>
          <a:bodyPr wrap="none" rtlCol="0">
            <a:spAutoFit/>
          </a:bodyPr>
          <a:lstStyle/>
          <a:p>
            <a:r>
              <a:rPr lang="en-US" sz="1200" b="1" dirty="0" smtClean="0">
                <a:effectLst>
                  <a:outerShdw blurRad="38100" dist="38100" dir="2700000" algn="tl">
                    <a:srgbClr val="000000">
                      <a:alpha val="43137"/>
                    </a:srgbClr>
                  </a:outerShdw>
                </a:effectLst>
              </a:rPr>
              <a:t>RESULTADO PRIMÁRIO</a:t>
            </a:r>
            <a:endParaRPr lang="pt-BR" sz="1200" b="1" dirty="0">
              <a:effectLst>
                <a:outerShdw blurRad="38100" dist="38100" dir="2700000" algn="tl">
                  <a:srgbClr val="000000">
                    <a:alpha val="43137"/>
                  </a:srgbClr>
                </a:outerShdw>
              </a:effectLst>
            </a:endParaRPr>
          </a:p>
        </p:txBody>
      </p:sp>
      <p:sp>
        <p:nvSpPr>
          <p:cNvPr id="8" name="CaixaDeTexto 7"/>
          <p:cNvSpPr txBox="1"/>
          <p:nvPr/>
        </p:nvSpPr>
        <p:spPr>
          <a:xfrm>
            <a:off x="4716016" y="2204864"/>
            <a:ext cx="1196290" cy="276999"/>
          </a:xfrm>
          <a:prstGeom prst="rect">
            <a:avLst/>
          </a:prstGeom>
          <a:noFill/>
          <a:ln>
            <a:solidFill>
              <a:schemeClr val="tx1"/>
            </a:solidFill>
          </a:ln>
        </p:spPr>
        <p:txBody>
          <a:bodyPr wrap="none" rtlCol="0">
            <a:spAutoFit/>
          </a:bodyPr>
          <a:lstStyle/>
          <a:p>
            <a:r>
              <a:rPr lang="en-US" sz="1200" b="1" dirty="0" smtClean="0">
                <a:effectLst>
                  <a:outerShdw blurRad="38100" dist="38100" dir="2700000" algn="tl">
                    <a:srgbClr val="000000">
                      <a:alpha val="43137"/>
                    </a:srgbClr>
                  </a:outerShdw>
                </a:effectLst>
              </a:rPr>
              <a:t>DESPESA JUROS</a:t>
            </a:r>
            <a:endParaRPr lang="pt-BR" sz="1200" b="1" dirty="0">
              <a:effectLst>
                <a:outerShdw blurRad="38100" dist="38100" dir="2700000" algn="tl">
                  <a:srgbClr val="000000">
                    <a:alpha val="43137"/>
                  </a:srgbClr>
                </a:outerShdw>
              </a:effectLst>
            </a:endParaRPr>
          </a:p>
        </p:txBody>
      </p:sp>
      <p:sp>
        <p:nvSpPr>
          <p:cNvPr id="10" name="Seta para a direita 9"/>
          <p:cNvSpPr/>
          <p:nvPr/>
        </p:nvSpPr>
        <p:spPr>
          <a:xfrm rot="16200000">
            <a:off x="3570783" y="1923727"/>
            <a:ext cx="207749" cy="35452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1" name="Seta para a direita 10"/>
          <p:cNvSpPr/>
          <p:nvPr/>
        </p:nvSpPr>
        <p:spPr>
          <a:xfrm rot="16200000">
            <a:off x="5153581" y="1922349"/>
            <a:ext cx="216023" cy="34900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Tree>
    <p:extLst>
      <p:ext uri="{BB962C8B-B14F-4D97-AF65-F5344CB8AC3E}">
        <p14:creationId xmlns:p14="http://schemas.microsoft.com/office/powerpoint/2010/main" val="20905015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0" y="0"/>
            <a:ext cx="9144000" cy="6858000"/>
          </a:xfrm>
        </p:spPr>
        <p:txBody>
          <a:bodyPr>
            <a:normAutofit/>
          </a:bodyPr>
          <a:lstStyle/>
          <a:p>
            <a:pPr algn="just"/>
            <a:r>
              <a:rPr lang="pt-BR" sz="2000" dirty="0" smtClean="0"/>
              <a:t>NO ENTANTO, VIMOS QUE O BANCO CENTRAL NA AQUISIÇÃO DE TÍTULOS DO TESOURO E QUE AUMENTA O VALOR DE SEU ATIVO INCORRE, SIMULTANEAMENTE, NO AUMENTO DE SEU PASSIVO MONETÁRIO, ISTO É, AUMENTA A BASE MONETÁRIA. EM OUTROS TERMOS, DISTO RESULTA QUE:</a:t>
            </a:r>
          </a:p>
          <a:p>
            <a:pPr algn="just"/>
            <a:endParaRPr lang="pt-BR" sz="2000" dirty="0" smtClean="0"/>
          </a:p>
          <a:p>
            <a:pPr algn="just"/>
            <a:r>
              <a:rPr lang="pt-BR" sz="2000" dirty="0" smtClean="0"/>
              <a:t>               </a:t>
            </a:r>
            <a:r>
              <a:rPr lang="pt-BR" sz="2000" b="1" dirty="0" smtClean="0">
                <a:effectLst>
                  <a:outerShdw blurRad="38100" dist="38100" dir="2700000" algn="tl">
                    <a:srgbClr val="000000">
                      <a:alpha val="43137"/>
                    </a:srgbClr>
                  </a:outerShdw>
                </a:effectLst>
              </a:rPr>
              <a:t>(</a:t>
            </a:r>
            <a:r>
              <a:rPr lang="pt-BR" sz="2000" b="1" dirty="0" err="1">
                <a:effectLst>
                  <a:outerShdw blurRad="38100" dist="38100" dir="2700000" algn="tl">
                    <a:srgbClr val="000000">
                      <a:alpha val="43137"/>
                    </a:srgbClr>
                  </a:outerShdw>
                </a:effectLst>
              </a:rPr>
              <a:t>B</a:t>
            </a:r>
            <a:r>
              <a:rPr lang="pt-BR" sz="2000" b="1" baseline="30000" dirty="0" err="1">
                <a:effectLst>
                  <a:outerShdw blurRad="38100" dist="38100" dir="2700000" algn="tl">
                    <a:srgbClr val="000000">
                      <a:alpha val="43137"/>
                    </a:srgbClr>
                  </a:outerShdw>
                </a:effectLst>
              </a:rPr>
              <a:t>BC</a:t>
            </a:r>
            <a:r>
              <a:rPr lang="pt-BR" sz="2000" b="1" baseline="-25000" dirty="0" err="1">
                <a:effectLst>
                  <a:outerShdw blurRad="38100" dist="38100" dir="2700000" algn="tl">
                    <a:srgbClr val="000000">
                      <a:alpha val="43137"/>
                    </a:srgbClr>
                  </a:outerShdw>
                </a:effectLst>
              </a:rPr>
              <a:t>t</a:t>
            </a:r>
            <a:r>
              <a:rPr lang="pt-BR" sz="2000" b="1" dirty="0">
                <a:effectLst>
                  <a:outerShdw blurRad="38100" dist="38100" dir="2700000" algn="tl">
                    <a:srgbClr val="000000">
                      <a:alpha val="43137"/>
                    </a:srgbClr>
                  </a:outerShdw>
                </a:effectLst>
              </a:rPr>
              <a:t> – B</a:t>
            </a:r>
            <a:r>
              <a:rPr lang="pt-BR" sz="2000" b="1" baseline="30000" dirty="0">
                <a:effectLst>
                  <a:outerShdw blurRad="38100" dist="38100" dir="2700000" algn="tl">
                    <a:srgbClr val="000000">
                      <a:alpha val="43137"/>
                    </a:srgbClr>
                  </a:outerShdw>
                </a:effectLst>
              </a:rPr>
              <a:t>BC</a:t>
            </a:r>
            <a:r>
              <a:rPr lang="pt-BR" sz="2000" b="1" baseline="-25000" dirty="0">
                <a:effectLst>
                  <a:outerShdw blurRad="38100" dist="38100" dir="2700000" algn="tl">
                    <a:srgbClr val="000000">
                      <a:alpha val="43137"/>
                    </a:srgbClr>
                  </a:outerShdw>
                </a:effectLst>
              </a:rPr>
              <a:t>t-1</a:t>
            </a:r>
            <a:r>
              <a:rPr lang="pt-BR" sz="2000" b="1" dirty="0">
                <a:effectLst>
                  <a:outerShdw blurRad="38100" dist="38100" dir="2700000" algn="tl">
                    <a:srgbClr val="000000">
                      <a:alpha val="43137"/>
                    </a:srgbClr>
                  </a:outerShdw>
                </a:effectLst>
              </a:rPr>
              <a:t>) =</a:t>
            </a:r>
            <a:r>
              <a:rPr lang="pt-BR" sz="2000" dirty="0"/>
              <a:t> TÍTULOS (NACIONAIS) DO TESOURO ADQUIRIDOS </a:t>
            </a:r>
            <a:r>
              <a:rPr lang="pt-BR" sz="2000" dirty="0" smtClean="0"/>
              <a:t>PELO</a:t>
            </a:r>
          </a:p>
          <a:p>
            <a:pPr algn="just"/>
            <a:r>
              <a:rPr lang="pt-BR" sz="2000" dirty="0"/>
              <a:t> </a:t>
            </a:r>
            <a:r>
              <a:rPr lang="pt-BR" sz="2000" dirty="0" smtClean="0"/>
              <a:t>               B.C. EM SEU ATIVO </a:t>
            </a:r>
            <a:r>
              <a:rPr lang="pt-BR" sz="2000" b="1" dirty="0" smtClean="0">
                <a:effectLst>
                  <a:outerShdw blurRad="38100" dist="38100" dir="2700000" algn="tl">
                    <a:srgbClr val="000000">
                      <a:alpha val="43137"/>
                    </a:srgbClr>
                  </a:outerShdw>
                </a:effectLst>
              </a:rPr>
              <a:t>= (</a:t>
            </a:r>
            <a:r>
              <a:rPr lang="pt-BR" sz="2000" b="1" dirty="0" err="1" smtClean="0">
                <a:effectLst>
                  <a:outerShdw blurRad="38100" dist="38100" dir="2700000" algn="tl">
                    <a:srgbClr val="000000">
                      <a:alpha val="43137"/>
                    </a:srgbClr>
                  </a:outerShdw>
                </a:effectLst>
              </a:rPr>
              <a:t>M</a:t>
            </a:r>
            <a:r>
              <a:rPr lang="pt-BR" sz="2000" b="1" baseline="-25000" dirty="0" err="1" smtClean="0">
                <a:effectLst>
                  <a:outerShdw blurRad="38100" dist="38100" dir="2700000" algn="tl">
                    <a:srgbClr val="000000">
                      <a:alpha val="43137"/>
                    </a:srgbClr>
                  </a:outerShdw>
                </a:effectLst>
              </a:rPr>
              <a:t>t</a:t>
            </a:r>
            <a:r>
              <a:rPr lang="pt-BR" sz="2000" b="1" dirty="0" smtClean="0">
                <a:effectLst>
                  <a:outerShdw blurRad="38100" dist="38100" dir="2700000" algn="tl">
                    <a:srgbClr val="000000">
                      <a:alpha val="43137"/>
                    </a:srgbClr>
                  </a:outerShdw>
                </a:effectLst>
              </a:rPr>
              <a:t> – M</a:t>
            </a:r>
            <a:r>
              <a:rPr lang="pt-BR" sz="2000" b="1" baseline="-25000" dirty="0" smtClean="0">
                <a:effectLst>
                  <a:outerShdw blurRad="38100" dist="38100" dir="2700000" algn="tl">
                    <a:srgbClr val="000000">
                      <a:alpha val="43137"/>
                    </a:srgbClr>
                  </a:outerShdw>
                </a:effectLst>
              </a:rPr>
              <a:t>t-1</a:t>
            </a:r>
            <a:r>
              <a:rPr lang="pt-BR" sz="2000" b="1" dirty="0" smtClean="0">
                <a:effectLst>
                  <a:outerShdw blurRad="38100" dist="38100" dir="2700000" algn="tl">
                    <a:srgbClr val="000000">
                      <a:alpha val="43137"/>
                    </a:srgbClr>
                  </a:outerShdw>
                </a:effectLst>
              </a:rPr>
              <a:t>) =</a:t>
            </a:r>
            <a:r>
              <a:rPr lang="pt-BR" sz="2000" dirty="0" smtClean="0"/>
              <a:t> AUMENTO DA BASE MONETÁRIA</a:t>
            </a:r>
          </a:p>
          <a:p>
            <a:pPr algn="just"/>
            <a:endParaRPr lang="pt-BR" sz="2000" dirty="0"/>
          </a:p>
          <a:p>
            <a:pPr algn="just"/>
            <a:r>
              <a:rPr lang="pt-BR" sz="2000" dirty="0" smtClean="0"/>
              <a:t>ALÉM DISSO, VIMOS TAMBÉM QUE O BANCO CENTRAL PODE INTERVIR NO MERCADO DE DIVISAS INTERNACIONAIS, COMPRANDO OU VENDENDO DIVISAS E, COM ISSO, ALTERANDO O VALOR DE SEU ATIVO DIVISAS INTERNACIONAIS. ESSA INTERVENÇÃO, QUANDO NÃO ESTERILIZADA POR OPERAÇÕES DE MERCADO ABERTO, RESULTA EM CORRESPONDENTES ALTERAÇÕES NO PASSIVO MONETÁRIO DO B.C., COM COMPRAS (VENDAS) DE DIVISAS AUMENTANDO (REDUZINDO) A BASE MONETÁRIA. OU SEJA:</a:t>
            </a:r>
          </a:p>
          <a:p>
            <a:pPr algn="just"/>
            <a:endParaRPr lang="pt-BR" sz="2000" dirty="0"/>
          </a:p>
          <a:p>
            <a:pPr algn="just"/>
            <a:r>
              <a:rPr lang="pt-BR" sz="2000" dirty="0" smtClean="0"/>
              <a:t>                  </a:t>
            </a:r>
            <a:r>
              <a:rPr lang="pt-BR" sz="2000" b="1" dirty="0" smtClean="0">
                <a:effectLst>
                  <a:outerShdw blurRad="38100" dist="38100" dir="2700000" algn="tl">
                    <a:srgbClr val="000000">
                      <a:alpha val="43137"/>
                    </a:srgbClr>
                  </a:outerShdw>
                </a:effectLst>
              </a:rPr>
              <a:t>(</a:t>
            </a:r>
            <a:r>
              <a:rPr lang="pt-BR" sz="2000" b="1" dirty="0" err="1" smtClean="0">
                <a:effectLst>
                  <a:outerShdw blurRad="38100" dist="38100" dir="2700000" algn="tl">
                    <a:srgbClr val="000000">
                      <a:alpha val="43137"/>
                    </a:srgbClr>
                  </a:outerShdw>
                </a:effectLst>
              </a:rPr>
              <a:t>DI</a:t>
            </a:r>
            <a:r>
              <a:rPr lang="pt-BR" sz="2000" b="1" baseline="30000" dirty="0" err="1" smtClean="0">
                <a:effectLst>
                  <a:outerShdw blurRad="38100" dist="38100" dir="2700000" algn="tl">
                    <a:srgbClr val="000000">
                      <a:alpha val="43137"/>
                    </a:srgbClr>
                  </a:outerShdw>
                </a:effectLst>
              </a:rPr>
              <a:t>BC</a:t>
            </a:r>
            <a:r>
              <a:rPr lang="pt-BR" sz="2000" b="1" baseline="-25000" dirty="0" err="1" smtClean="0">
                <a:effectLst>
                  <a:outerShdw blurRad="38100" dist="38100" dir="2700000" algn="tl">
                    <a:srgbClr val="000000">
                      <a:alpha val="43137"/>
                    </a:srgbClr>
                  </a:outerShdw>
                </a:effectLst>
              </a:rPr>
              <a:t>t</a:t>
            </a:r>
            <a:r>
              <a:rPr lang="pt-BR" sz="2000" b="1" dirty="0" smtClean="0">
                <a:effectLst>
                  <a:outerShdw blurRad="38100" dist="38100" dir="2700000" algn="tl">
                    <a:srgbClr val="000000">
                      <a:alpha val="43137"/>
                    </a:srgbClr>
                  </a:outerShdw>
                </a:effectLst>
              </a:rPr>
              <a:t> – DI</a:t>
            </a:r>
            <a:r>
              <a:rPr lang="pt-BR" sz="2000" b="1" baseline="30000" dirty="0" smtClean="0">
                <a:effectLst>
                  <a:outerShdw blurRad="38100" dist="38100" dir="2700000" algn="tl">
                    <a:srgbClr val="000000">
                      <a:alpha val="43137"/>
                    </a:srgbClr>
                  </a:outerShdw>
                </a:effectLst>
              </a:rPr>
              <a:t>BC</a:t>
            </a:r>
            <a:r>
              <a:rPr lang="pt-BR" sz="2000" b="1" baseline="-25000" dirty="0" smtClean="0">
                <a:effectLst>
                  <a:outerShdw blurRad="38100" dist="38100" dir="2700000" algn="tl">
                    <a:srgbClr val="000000">
                      <a:alpha val="43137"/>
                    </a:srgbClr>
                  </a:outerShdw>
                </a:effectLst>
              </a:rPr>
              <a:t>t-1</a:t>
            </a:r>
            <a:r>
              <a:rPr lang="pt-BR" sz="2000" b="1" dirty="0" smtClean="0">
                <a:effectLst>
                  <a:outerShdw blurRad="38100" dist="38100" dir="2700000" algn="tl">
                    <a:srgbClr val="000000">
                      <a:alpha val="43137"/>
                    </a:srgbClr>
                  </a:outerShdw>
                </a:effectLst>
              </a:rPr>
              <a:t>) =</a:t>
            </a:r>
            <a:r>
              <a:rPr lang="pt-BR" sz="2000" dirty="0" smtClean="0"/>
              <a:t> COMPRA/VENDA (NÃO ESTERILIZADA) DE DIVISAS PELO</a:t>
            </a:r>
          </a:p>
          <a:p>
            <a:pPr algn="just"/>
            <a:r>
              <a:rPr lang="pt-BR" sz="2000" dirty="0"/>
              <a:t> </a:t>
            </a:r>
            <a:r>
              <a:rPr lang="pt-BR" sz="2000" dirty="0" smtClean="0"/>
              <a:t>                 BANCO CENTRAL </a:t>
            </a:r>
            <a:r>
              <a:rPr lang="pt-BR" sz="2000" b="1" dirty="0">
                <a:effectLst>
                  <a:outerShdw blurRad="38100" dist="38100" dir="2700000" algn="tl">
                    <a:srgbClr val="000000">
                      <a:alpha val="43137"/>
                    </a:srgbClr>
                  </a:outerShdw>
                </a:effectLst>
              </a:rPr>
              <a:t>= (</a:t>
            </a:r>
            <a:r>
              <a:rPr lang="pt-BR" sz="2000" b="1" dirty="0" err="1">
                <a:effectLst>
                  <a:outerShdw blurRad="38100" dist="38100" dir="2700000" algn="tl">
                    <a:srgbClr val="000000">
                      <a:alpha val="43137"/>
                    </a:srgbClr>
                  </a:outerShdw>
                </a:effectLst>
              </a:rPr>
              <a:t>M</a:t>
            </a:r>
            <a:r>
              <a:rPr lang="pt-BR" sz="2000" b="1" baseline="-25000" dirty="0" err="1">
                <a:effectLst>
                  <a:outerShdw blurRad="38100" dist="38100" dir="2700000" algn="tl">
                    <a:srgbClr val="000000">
                      <a:alpha val="43137"/>
                    </a:srgbClr>
                  </a:outerShdw>
                </a:effectLst>
              </a:rPr>
              <a:t>t</a:t>
            </a:r>
            <a:r>
              <a:rPr lang="pt-BR" sz="2000" b="1" dirty="0">
                <a:effectLst>
                  <a:outerShdw blurRad="38100" dist="38100" dir="2700000" algn="tl">
                    <a:srgbClr val="000000">
                      <a:alpha val="43137"/>
                    </a:srgbClr>
                  </a:outerShdw>
                </a:effectLst>
              </a:rPr>
              <a:t> – M</a:t>
            </a:r>
            <a:r>
              <a:rPr lang="pt-BR" sz="2000" b="1" baseline="-25000" dirty="0">
                <a:effectLst>
                  <a:outerShdw blurRad="38100" dist="38100" dir="2700000" algn="tl">
                    <a:srgbClr val="000000">
                      <a:alpha val="43137"/>
                    </a:srgbClr>
                  </a:outerShdw>
                </a:effectLst>
              </a:rPr>
              <a:t>t-1</a:t>
            </a:r>
            <a:r>
              <a:rPr lang="pt-BR" sz="2000" b="1" dirty="0">
                <a:effectLst>
                  <a:outerShdw blurRad="38100" dist="38100" dir="2700000" algn="tl">
                    <a:srgbClr val="000000">
                      <a:alpha val="43137"/>
                    </a:srgbClr>
                  </a:outerShdw>
                </a:effectLst>
              </a:rPr>
              <a:t>) =</a:t>
            </a:r>
            <a:r>
              <a:rPr lang="pt-BR" sz="2000" dirty="0"/>
              <a:t> </a:t>
            </a:r>
            <a:r>
              <a:rPr lang="pt-BR" sz="2000" dirty="0" smtClean="0"/>
              <a:t>ALTERAÇÃO </a:t>
            </a:r>
            <a:r>
              <a:rPr lang="pt-BR" sz="2000" dirty="0"/>
              <a:t>DA BASE MONETÁRIA</a:t>
            </a:r>
            <a:endParaRPr lang="pt-BR" sz="2000" dirty="0" smtClean="0"/>
          </a:p>
          <a:p>
            <a:r>
              <a:rPr lang="pt-BR" sz="2000" dirty="0" smtClean="0"/>
              <a:t> </a:t>
            </a:r>
            <a:endParaRPr lang="pt-BR" sz="2000" dirty="0"/>
          </a:p>
        </p:txBody>
      </p:sp>
    </p:spTree>
    <p:extLst>
      <p:ext uri="{BB962C8B-B14F-4D97-AF65-F5344CB8AC3E}">
        <p14:creationId xmlns:p14="http://schemas.microsoft.com/office/powerpoint/2010/main" val="129077201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0" y="0"/>
            <a:ext cx="9144000" cy="6858000"/>
          </a:xfrm>
        </p:spPr>
        <p:txBody>
          <a:bodyPr>
            <a:normAutofit lnSpcReduction="10000"/>
          </a:bodyPr>
          <a:lstStyle/>
          <a:p>
            <a:pPr algn="just"/>
            <a:r>
              <a:rPr lang="pt-BR" sz="2000" dirty="0" smtClean="0"/>
              <a:t>NA CONSOLIDAÇÃO DO DÉFICIT DO TESOURO COM O RESULTADO DO BANCO CENTRAL, DE FORMA A OBTER O ENDIVIDAMENTO LÍQUIDO DO SETOR PÚBLICO COMO UM TODO (TESOURO + BC) JUNTO AO SETOR PRIVADO E INTERNACIONAL, OBTÉM-SE QUE O DÉFICIT CONSOLIDADO DO SETOR PÚBLICO É O SEGUINTE:</a:t>
            </a:r>
          </a:p>
          <a:p>
            <a:endParaRPr lang="pt-BR" sz="2000" dirty="0" smtClean="0"/>
          </a:p>
          <a:p>
            <a:r>
              <a:rPr lang="pt-BR" sz="2000" u="sng" dirty="0" smtClean="0"/>
              <a:t>IDENTIDADE DO DÉFICIT CONSOLIDADO DO SETOR PÚBLICO:</a:t>
            </a:r>
          </a:p>
          <a:p>
            <a:r>
              <a:rPr lang="pt-BR" sz="2000" dirty="0"/>
              <a:t> </a:t>
            </a:r>
            <a:r>
              <a:rPr lang="pt-BR" sz="2000" b="1" dirty="0">
                <a:effectLst>
                  <a:outerShdw blurRad="38100" dist="38100" dir="2700000" algn="tl">
                    <a:srgbClr val="000000">
                      <a:alpha val="43137"/>
                    </a:srgbClr>
                  </a:outerShdw>
                </a:effectLst>
              </a:rPr>
              <a:t>[</a:t>
            </a:r>
            <a:r>
              <a:rPr lang="pt-BR" sz="2000" b="1" dirty="0" err="1">
                <a:effectLst>
                  <a:outerShdw blurRad="38100" dist="38100" dir="2700000" algn="tl">
                    <a:srgbClr val="000000">
                      <a:alpha val="43137"/>
                    </a:srgbClr>
                  </a:outerShdw>
                </a:effectLst>
              </a:rPr>
              <a:t>G</a:t>
            </a:r>
            <a:r>
              <a:rPr lang="pt-BR" sz="2000" b="1" baseline="-25000" dirty="0" err="1">
                <a:effectLst>
                  <a:outerShdw blurRad="38100" dist="38100" dir="2700000" algn="tl">
                    <a:srgbClr val="000000">
                      <a:alpha val="43137"/>
                    </a:srgbClr>
                  </a:outerShdw>
                </a:effectLst>
              </a:rPr>
              <a:t>t</a:t>
            </a:r>
            <a:r>
              <a:rPr lang="pt-BR" sz="2000" b="1" dirty="0">
                <a:effectLst>
                  <a:outerShdw blurRad="38100" dist="38100" dir="2700000" algn="tl">
                    <a:srgbClr val="000000">
                      <a:alpha val="43137"/>
                    </a:srgbClr>
                  </a:outerShdw>
                </a:effectLst>
              </a:rPr>
              <a:t> + </a:t>
            </a:r>
            <a:r>
              <a:rPr lang="pt-BR" sz="2000" b="1" dirty="0" err="1">
                <a:effectLst>
                  <a:outerShdw blurRad="38100" dist="38100" dir="2700000" algn="tl">
                    <a:srgbClr val="000000">
                      <a:alpha val="43137"/>
                    </a:srgbClr>
                  </a:outerShdw>
                </a:effectLst>
              </a:rPr>
              <a:t>Ig</a:t>
            </a:r>
            <a:r>
              <a:rPr lang="pt-BR" sz="2000" b="1" baseline="-25000" dirty="0" err="1">
                <a:effectLst>
                  <a:outerShdw blurRad="38100" dist="38100" dir="2700000" algn="tl">
                    <a:srgbClr val="000000">
                      <a:alpha val="43137"/>
                    </a:srgbClr>
                  </a:outerShdw>
                </a:effectLst>
              </a:rPr>
              <a:t>t</a:t>
            </a:r>
            <a:r>
              <a:rPr lang="pt-BR" sz="2000" b="1" dirty="0">
                <a:effectLst>
                  <a:outerShdw blurRad="38100" dist="38100" dir="2700000" algn="tl">
                    <a:srgbClr val="000000">
                      <a:alpha val="43137"/>
                    </a:srgbClr>
                  </a:outerShdw>
                </a:effectLst>
              </a:rPr>
              <a:t> – </a:t>
            </a:r>
            <a:r>
              <a:rPr lang="pt-BR" sz="2000" b="1" dirty="0" smtClean="0">
                <a:effectLst>
                  <a:outerShdw blurRad="38100" dist="38100" dir="2700000" algn="tl">
                    <a:srgbClr val="000000">
                      <a:alpha val="43137"/>
                    </a:srgbClr>
                  </a:outerShdw>
                </a:effectLst>
              </a:rPr>
              <a:t>T</a:t>
            </a:r>
            <a:r>
              <a:rPr lang="pt-BR" sz="2000" b="1" baseline="-25000" dirty="0" smtClean="0">
                <a:effectLst>
                  <a:outerShdw blurRad="38100" dist="38100" dir="2700000" algn="tl">
                    <a:srgbClr val="000000">
                      <a:alpha val="43137"/>
                    </a:srgbClr>
                  </a:outerShdw>
                </a:effectLst>
              </a:rPr>
              <a:t>C t</a:t>
            </a:r>
            <a:r>
              <a:rPr lang="pt-BR" sz="2000" b="1" dirty="0" smtClean="0">
                <a:effectLst>
                  <a:outerShdw blurRad="38100" dist="38100" dir="2700000" algn="tl">
                    <a:srgbClr val="000000">
                      <a:alpha val="43137"/>
                    </a:srgbClr>
                  </a:outerShdw>
                </a:effectLst>
              </a:rPr>
              <a:t>] </a:t>
            </a:r>
            <a:r>
              <a:rPr lang="pt-BR" sz="2000" b="1" dirty="0">
                <a:effectLst>
                  <a:outerShdw blurRad="38100" dist="38100" dir="2700000" algn="tl">
                    <a:srgbClr val="000000">
                      <a:alpha val="43137"/>
                    </a:srgbClr>
                  </a:outerShdw>
                </a:effectLst>
              </a:rPr>
              <a:t>+ [</a:t>
            </a:r>
            <a:r>
              <a:rPr lang="pt-BR" sz="2000" b="1" dirty="0" smtClean="0">
                <a:effectLst>
                  <a:outerShdw blurRad="38100" dist="38100" dir="2700000" algn="tl">
                    <a:srgbClr val="000000">
                      <a:alpha val="43137"/>
                    </a:srgbClr>
                  </a:outerShdw>
                </a:effectLst>
              </a:rPr>
              <a:t>i.B</a:t>
            </a:r>
            <a:r>
              <a:rPr lang="pt-BR" sz="2000" b="1" baseline="-25000" dirty="0" smtClean="0">
                <a:effectLst>
                  <a:outerShdw blurRad="38100" dist="38100" dir="2700000" algn="tl">
                    <a:srgbClr val="000000">
                      <a:alpha val="43137"/>
                    </a:srgbClr>
                  </a:outerShdw>
                </a:effectLst>
              </a:rPr>
              <a:t>L</a:t>
            </a:r>
            <a:r>
              <a:rPr lang="pt-BR" sz="2000" b="1" baseline="30000" dirty="0" smtClean="0">
                <a:effectLst>
                  <a:outerShdw blurRad="38100" dist="38100" dir="2700000" algn="tl">
                    <a:srgbClr val="000000">
                      <a:alpha val="43137"/>
                    </a:srgbClr>
                  </a:outerShdw>
                </a:effectLst>
              </a:rPr>
              <a:t>SP</a:t>
            </a:r>
            <a:r>
              <a:rPr lang="pt-BR" sz="2000" b="1" baseline="-25000" dirty="0" smtClean="0">
                <a:effectLst>
                  <a:outerShdw blurRad="38100" dist="38100" dir="2700000" algn="tl">
                    <a:srgbClr val="000000">
                      <a:alpha val="43137"/>
                    </a:srgbClr>
                  </a:outerShdw>
                </a:effectLst>
              </a:rPr>
              <a:t>t-1</a:t>
            </a:r>
            <a:r>
              <a:rPr lang="pt-BR" sz="2000" b="1" dirty="0" smtClean="0">
                <a:effectLst>
                  <a:outerShdw blurRad="38100" dist="38100" dir="2700000" algn="tl">
                    <a:srgbClr val="000000">
                      <a:alpha val="43137"/>
                    </a:srgbClr>
                  </a:outerShdw>
                </a:effectLst>
              </a:rPr>
              <a:t> </a:t>
            </a:r>
            <a:r>
              <a:rPr lang="pt-BR" sz="2000" b="1" dirty="0">
                <a:effectLst>
                  <a:outerShdw blurRad="38100" dist="38100" dir="2700000" algn="tl">
                    <a:srgbClr val="000000">
                      <a:alpha val="43137"/>
                    </a:srgbClr>
                  </a:outerShdw>
                </a:effectLst>
              </a:rPr>
              <a:t>+ i*.</a:t>
            </a:r>
            <a:r>
              <a:rPr lang="pt-BR" sz="2000" b="1" dirty="0" smtClean="0">
                <a:effectLst>
                  <a:outerShdw blurRad="38100" dist="38100" dir="2700000" algn="tl">
                    <a:srgbClr val="000000">
                      <a:alpha val="43137"/>
                    </a:srgbClr>
                  </a:outerShdw>
                </a:effectLst>
              </a:rPr>
              <a:t>B</a:t>
            </a:r>
            <a:r>
              <a:rPr lang="pt-BR" sz="2000" b="1" baseline="-25000" dirty="0" smtClean="0">
                <a:effectLst>
                  <a:outerShdw blurRad="38100" dist="38100" dir="2700000" algn="tl">
                    <a:srgbClr val="000000">
                      <a:alpha val="43137"/>
                    </a:srgbClr>
                  </a:outerShdw>
                </a:effectLst>
              </a:rPr>
              <a:t>L</a:t>
            </a:r>
            <a:r>
              <a:rPr lang="pt-BR" sz="2000" b="1" dirty="0" smtClean="0">
                <a:effectLst>
                  <a:outerShdw blurRad="38100" dist="38100" dir="2700000" algn="tl">
                    <a:srgbClr val="000000">
                      <a:alpha val="43137"/>
                    </a:srgbClr>
                  </a:outerShdw>
                </a:effectLst>
              </a:rPr>
              <a:t>*</a:t>
            </a:r>
            <a:r>
              <a:rPr lang="pt-BR" sz="2000" b="1" baseline="-25000" dirty="0" smtClean="0">
                <a:effectLst>
                  <a:outerShdw blurRad="38100" dist="38100" dir="2700000" algn="tl">
                    <a:srgbClr val="000000">
                      <a:alpha val="43137"/>
                    </a:srgbClr>
                  </a:outerShdw>
                </a:effectLst>
              </a:rPr>
              <a:t>t-1</a:t>
            </a:r>
            <a:r>
              <a:rPr lang="pt-BR" sz="2000" b="1" dirty="0">
                <a:effectLst>
                  <a:outerShdw blurRad="38100" dist="38100" dir="2700000" algn="tl">
                    <a:srgbClr val="000000">
                      <a:alpha val="43137"/>
                    </a:srgbClr>
                  </a:outerShdw>
                </a:effectLst>
              </a:rPr>
              <a:t>] = </a:t>
            </a:r>
            <a:r>
              <a:rPr lang="pt-BR" sz="2000" b="1" dirty="0" smtClean="0">
                <a:effectLst>
                  <a:outerShdw blurRad="38100" dist="38100" dir="2700000" algn="tl">
                    <a:srgbClr val="000000">
                      <a:alpha val="43137"/>
                    </a:srgbClr>
                  </a:outerShdw>
                </a:effectLst>
              </a:rPr>
              <a:t> (</a:t>
            </a:r>
            <a:r>
              <a:rPr lang="pt-BR" sz="2000" b="1" dirty="0" err="1" smtClean="0">
                <a:effectLst>
                  <a:outerShdw blurRad="38100" dist="38100" dir="2700000" algn="tl">
                    <a:srgbClr val="000000">
                      <a:alpha val="43137"/>
                    </a:srgbClr>
                  </a:outerShdw>
                </a:effectLst>
              </a:rPr>
              <a:t>B</a:t>
            </a:r>
            <a:r>
              <a:rPr lang="pt-BR" sz="2000" b="1" baseline="-25000" dirty="0" err="1" smtClean="0">
                <a:effectLst>
                  <a:outerShdw blurRad="38100" dist="38100" dir="2700000" algn="tl">
                    <a:srgbClr val="000000">
                      <a:alpha val="43137"/>
                    </a:srgbClr>
                  </a:outerShdw>
                </a:effectLst>
              </a:rPr>
              <a:t>L</a:t>
            </a:r>
            <a:r>
              <a:rPr lang="pt-BR" sz="2000" b="1" baseline="30000" dirty="0" err="1" smtClean="0">
                <a:effectLst>
                  <a:outerShdw blurRad="38100" dist="38100" dir="2700000" algn="tl">
                    <a:srgbClr val="000000">
                      <a:alpha val="43137"/>
                    </a:srgbClr>
                  </a:outerShdw>
                </a:effectLst>
              </a:rPr>
              <a:t>SP</a:t>
            </a:r>
            <a:r>
              <a:rPr lang="pt-BR" sz="2000" b="1" baseline="-25000" dirty="0" err="1" smtClean="0">
                <a:effectLst>
                  <a:outerShdw blurRad="38100" dist="38100" dir="2700000" algn="tl">
                    <a:srgbClr val="000000">
                      <a:alpha val="43137"/>
                    </a:srgbClr>
                  </a:outerShdw>
                </a:effectLst>
              </a:rPr>
              <a:t>t</a:t>
            </a:r>
            <a:r>
              <a:rPr lang="pt-BR" sz="2000" b="1" dirty="0" smtClean="0">
                <a:effectLst>
                  <a:outerShdw blurRad="38100" dist="38100" dir="2700000" algn="tl">
                    <a:srgbClr val="000000">
                      <a:alpha val="43137"/>
                    </a:srgbClr>
                  </a:outerShdw>
                </a:effectLst>
              </a:rPr>
              <a:t> </a:t>
            </a:r>
            <a:r>
              <a:rPr lang="pt-BR" sz="2000" b="1" dirty="0">
                <a:effectLst>
                  <a:outerShdw blurRad="38100" dist="38100" dir="2700000" algn="tl">
                    <a:srgbClr val="000000">
                      <a:alpha val="43137"/>
                    </a:srgbClr>
                  </a:outerShdw>
                </a:effectLst>
              </a:rPr>
              <a:t>– </a:t>
            </a:r>
            <a:r>
              <a:rPr lang="pt-BR" sz="2000" b="1" dirty="0" smtClean="0">
                <a:effectLst>
                  <a:outerShdw blurRad="38100" dist="38100" dir="2700000" algn="tl">
                    <a:srgbClr val="000000">
                      <a:alpha val="43137"/>
                    </a:srgbClr>
                  </a:outerShdw>
                </a:effectLst>
              </a:rPr>
              <a:t>B</a:t>
            </a:r>
            <a:r>
              <a:rPr lang="pt-BR" sz="2000" b="1" baseline="-25000" dirty="0" smtClean="0">
                <a:effectLst>
                  <a:outerShdw blurRad="38100" dist="38100" dir="2700000" algn="tl">
                    <a:srgbClr val="000000">
                      <a:alpha val="43137"/>
                    </a:srgbClr>
                  </a:outerShdw>
                </a:effectLst>
              </a:rPr>
              <a:t>L</a:t>
            </a:r>
            <a:r>
              <a:rPr lang="pt-BR" sz="2000" b="1" baseline="30000" dirty="0" smtClean="0">
                <a:effectLst>
                  <a:outerShdw blurRad="38100" dist="38100" dir="2700000" algn="tl">
                    <a:srgbClr val="000000">
                      <a:alpha val="43137"/>
                    </a:srgbClr>
                  </a:outerShdw>
                </a:effectLst>
              </a:rPr>
              <a:t>SP</a:t>
            </a:r>
            <a:r>
              <a:rPr lang="pt-BR" sz="2000" b="1" baseline="-25000" dirty="0" smtClean="0">
                <a:effectLst>
                  <a:outerShdw blurRad="38100" dist="38100" dir="2700000" algn="tl">
                    <a:srgbClr val="000000">
                      <a:alpha val="43137"/>
                    </a:srgbClr>
                  </a:outerShdw>
                </a:effectLst>
              </a:rPr>
              <a:t>t-1</a:t>
            </a:r>
            <a:r>
              <a:rPr lang="pt-BR" sz="2000" b="1" dirty="0">
                <a:effectLst>
                  <a:outerShdw blurRad="38100" dist="38100" dir="2700000" algn="tl">
                    <a:srgbClr val="000000">
                      <a:alpha val="43137"/>
                    </a:srgbClr>
                  </a:outerShdw>
                </a:effectLst>
              </a:rPr>
              <a:t>) </a:t>
            </a:r>
            <a:r>
              <a:rPr lang="pt-BR" sz="2000" b="1" dirty="0" smtClean="0">
                <a:effectLst>
                  <a:outerShdw blurRad="38100" dist="38100" dir="2700000" algn="tl">
                    <a:srgbClr val="000000">
                      <a:alpha val="43137"/>
                    </a:srgbClr>
                  </a:outerShdw>
                </a:effectLst>
              </a:rPr>
              <a:t> +  </a:t>
            </a:r>
            <a:r>
              <a:rPr lang="pt-BR" sz="2000" b="1" dirty="0">
                <a:effectLst>
                  <a:outerShdw blurRad="38100" dist="38100" dir="2700000" algn="tl">
                    <a:srgbClr val="000000">
                      <a:alpha val="43137"/>
                    </a:srgbClr>
                  </a:outerShdw>
                </a:effectLst>
              </a:rPr>
              <a:t>(</a:t>
            </a:r>
            <a:r>
              <a:rPr lang="pt-BR" sz="2000" b="1" dirty="0" smtClean="0">
                <a:effectLst>
                  <a:outerShdw blurRad="38100" dist="38100" dir="2700000" algn="tl">
                    <a:srgbClr val="000000">
                      <a:alpha val="43137"/>
                    </a:srgbClr>
                  </a:outerShdw>
                </a:effectLst>
              </a:rPr>
              <a:t>B</a:t>
            </a:r>
            <a:r>
              <a:rPr lang="pt-BR" sz="2000" b="1" baseline="-25000" dirty="0" smtClean="0">
                <a:effectLst>
                  <a:outerShdw blurRad="38100" dist="38100" dir="2700000" algn="tl">
                    <a:srgbClr val="000000">
                      <a:alpha val="43137"/>
                    </a:srgbClr>
                  </a:outerShdw>
                </a:effectLst>
              </a:rPr>
              <a:t>L</a:t>
            </a:r>
            <a:r>
              <a:rPr lang="pt-BR" sz="2000" b="1" dirty="0" smtClean="0">
                <a:effectLst>
                  <a:outerShdw blurRad="38100" dist="38100" dir="2700000" algn="tl">
                    <a:srgbClr val="000000">
                      <a:alpha val="43137"/>
                    </a:srgbClr>
                  </a:outerShdw>
                </a:effectLst>
              </a:rPr>
              <a:t>*</a:t>
            </a:r>
            <a:r>
              <a:rPr lang="pt-BR" sz="2000" b="1" baseline="-25000" dirty="0" smtClean="0">
                <a:effectLst>
                  <a:outerShdw blurRad="38100" dist="38100" dir="2700000" algn="tl">
                    <a:srgbClr val="000000">
                      <a:alpha val="43137"/>
                    </a:srgbClr>
                  </a:outerShdw>
                </a:effectLst>
              </a:rPr>
              <a:t>t</a:t>
            </a:r>
            <a:r>
              <a:rPr lang="pt-BR" sz="2000" b="1" dirty="0" smtClean="0">
                <a:effectLst>
                  <a:outerShdw blurRad="38100" dist="38100" dir="2700000" algn="tl">
                    <a:srgbClr val="000000">
                      <a:alpha val="43137"/>
                    </a:srgbClr>
                  </a:outerShdw>
                </a:effectLst>
              </a:rPr>
              <a:t> </a:t>
            </a:r>
            <a:r>
              <a:rPr lang="pt-BR" sz="2000" b="1" dirty="0">
                <a:effectLst>
                  <a:outerShdw blurRad="38100" dist="38100" dir="2700000" algn="tl">
                    <a:srgbClr val="000000">
                      <a:alpha val="43137"/>
                    </a:srgbClr>
                  </a:outerShdw>
                </a:effectLst>
              </a:rPr>
              <a:t>– </a:t>
            </a:r>
            <a:r>
              <a:rPr lang="pt-BR" sz="2000" b="1" dirty="0" smtClean="0">
                <a:effectLst>
                  <a:outerShdw blurRad="38100" dist="38100" dir="2700000" algn="tl">
                    <a:srgbClr val="000000">
                      <a:alpha val="43137"/>
                    </a:srgbClr>
                  </a:outerShdw>
                </a:effectLst>
              </a:rPr>
              <a:t>B</a:t>
            </a:r>
            <a:r>
              <a:rPr lang="pt-BR" sz="2000" b="1" baseline="-25000" dirty="0" smtClean="0">
                <a:effectLst>
                  <a:outerShdw blurRad="38100" dist="38100" dir="2700000" algn="tl">
                    <a:srgbClr val="000000">
                      <a:alpha val="43137"/>
                    </a:srgbClr>
                  </a:outerShdw>
                </a:effectLst>
              </a:rPr>
              <a:t>L</a:t>
            </a:r>
            <a:r>
              <a:rPr lang="pt-BR" sz="2000" b="1" dirty="0" smtClean="0">
                <a:effectLst>
                  <a:outerShdw blurRad="38100" dist="38100" dir="2700000" algn="tl">
                    <a:srgbClr val="000000">
                      <a:alpha val="43137"/>
                    </a:srgbClr>
                  </a:outerShdw>
                </a:effectLst>
              </a:rPr>
              <a:t>*</a:t>
            </a:r>
            <a:r>
              <a:rPr lang="pt-BR" sz="2000" b="1" baseline="-25000" dirty="0" smtClean="0">
                <a:effectLst>
                  <a:outerShdw blurRad="38100" dist="38100" dir="2700000" algn="tl">
                    <a:srgbClr val="000000">
                      <a:alpha val="43137"/>
                    </a:srgbClr>
                  </a:outerShdw>
                </a:effectLst>
              </a:rPr>
              <a:t>t-1</a:t>
            </a:r>
            <a:r>
              <a:rPr lang="pt-BR" sz="2000" b="1" dirty="0" smtClean="0">
                <a:effectLst>
                  <a:outerShdw blurRad="38100" dist="38100" dir="2700000" algn="tl">
                    <a:srgbClr val="000000">
                      <a:alpha val="43137"/>
                    </a:srgbClr>
                  </a:outerShdw>
                </a:effectLst>
              </a:rPr>
              <a:t>)  +  </a:t>
            </a:r>
            <a:r>
              <a:rPr lang="pt-BR" sz="2000" b="1" dirty="0">
                <a:effectLst>
                  <a:outerShdw blurRad="38100" dist="38100" dir="2700000" algn="tl">
                    <a:srgbClr val="000000">
                      <a:alpha val="43137"/>
                    </a:srgbClr>
                  </a:outerShdw>
                </a:effectLst>
              </a:rPr>
              <a:t>(</a:t>
            </a:r>
            <a:r>
              <a:rPr lang="pt-BR" sz="2000" b="1" dirty="0" err="1">
                <a:effectLst>
                  <a:outerShdw blurRad="38100" dist="38100" dir="2700000" algn="tl">
                    <a:srgbClr val="000000">
                      <a:alpha val="43137"/>
                    </a:srgbClr>
                  </a:outerShdw>
                </a:effectLst>
              </a:rPr>
              <a:t>M</a:t>
            </a:r>
            <a:r>
              <a:rPr lang="pt-BR" sz="2000" b="1" baseline="-25000" dirty="0" err="1">
                <a:effectLst>
                  <a:outerShdw blurRad="38100" dist="38100" dir="2700000" algn="tl">
                    <a:srgbClr val="000000">
                      <a:alpha val="43137"/>
                    </a:srgbClr>
                  </a:outerShdw>
                </a:effectLst>
              </a:rPr>
              <a:t>t</a:t>
            </a:r>
            <a:r>
              <a:rPr lang="pt-BR" sz="2000" b="1" dirty="0">
                <a:effectLst>
                  <a:outerShdw blurRad="38100" dist="38100" dir="2700000" algn="tl">
                    <a:srgbClr val="000000">
                      <a:alpha val="43137"/>
                    </a:srgbClr>
                  </a:outerShdw>
                </a:effectLst>
              </a:rPr>
              <a:t> – M</a:t>
            </a:r>
            <a:r>
              <a:rPr lang="pt-BR" sz="2000" b="1" baseline="-25000" dirty="0">
                <a:effectLst>
                  <a:outerShdw blurRad="38100" dist="38100" dir="2700000" algn="tl">
                    <a:srgbClr val="000000">
                      <a:alpha val="43137"/>
                    </a:srgbClr>
                  </a:outerShdw>
                </a:effectLst>
              </a:rPr>
              <a:t>t-1</a:t>
            </a:r>
            <a:r>
              <a:rPr lang="pt-BR" sz="2000" b="1" dirty="0" smtClean="0">
                <a:effectLst>
                  <a:outerShdw blurRad="38100" dist="38100" dir="2700000" algn="tl">
                    <a:srgbClr val="000000">
                      <a:alpha val="43137"/>
                    </a:srgbClr>
                  </a:outerShdw>
                </a:effectLst>
              </a:rPr>
              <a:t>)</a:t>
            </a:r>
          </a:p>
          <a:p>
            <a:endParaRPr lang="pt-BR" sz="2000" b="1" dirty="0">
              <a:effectLst>
                <a:outerShdw blurRad="38100" dist="38100" dir="2700000" algn="tl">
                  <a:srgbClr val="000000">
                    <a:alpha val="43137"/>
                  </a:srgbClr>
                </a:outerShdw>
              </a:effectLst>
            </a:endParaRPr>
          </a:p>
          <a:p>
            <a:r>
              <a:rPr lang="pt-BR" sz="2000" u="sng" dirty="0" smtClean="0"/>
              <a:t>ONDE</a:t>
            </a:r>
            <a:r>
              <a:rPr lang="pt-BR" sz="2000" dirty="0" smtClean="0"/>
              <a:t>:</a:t>
            </a:r>
          </a:p>
          <a:p>
            <a:r>
              <a:rPr lang="pt-BR" sz="2000" dirty="0"/>
              <a:t> </a:t>
            </a:r>
            <a:r>
              <a:rPr lang="pt-BR" sz="2000" dirty="0" smtClean="0"/>
              <a:t>              </a:t>
            </a:r>
            <a:r>
              <a:rPr lang="pt-BR" sz="2000" b="1" dirty="0" smtClean="0">
                <a:effectLst>
                  <a:outerShdw blurRad="38100" dist="38100" dir="2700000" algn="tl">
                    <a:srgbClr val="000000">
                      <a:alpha val="43137"/>
                    </a:srgbClr>
                  </a:outerShdw>
                </a:effectLst>
              </a:rPr>
              <a:t>B</a:t>
            </a:r>
            <a:r>
              <a:rPr lang="pt-BR" sz="2000" b="1" baseline="-25000" dirty="0" smtClean="0">
                <a:effectLst>
                  <a:outerShdw blurRad="38100" dist="38100" dir="2700000" algn="tl">
                    <a:srgbClr val="000000">
                      <a:alpha val="43137"/>
                    </a:srgbClr>
                  </a:outerShdw>
                </a:effectLst>
              </a:rPr>
              <a:t>L</a:t>
            </a:r>
            <a:r>
              <a:rPr lang="pt-BR" sz="2000" b="1" baseline="30000" dirty="0" smtClean="0">
                <a:effectLst>
                  <a:outerShdw blurRad="38100" dist="38100" dir="2700000" algn="tl">
                    <a:srgbClr val="000000">
                      <a:alpha val="43137"/>
                    </a:srgbClr>
                  </a:outerShdw>
                </a:effectLst>
              </a:rPr>
              <a:t>SP</a:t>
            </a:r>
            <a:r>
              <a:rPr lang="pt-BR" sz="2000" b="1" dirty="0" smtClean="0">
                <a:effectLst>
                  <a:outerShdw blurRad="38100" dist="38100" dir="2700000" algn="tl">
                    <a:srgbClr val="000000">
                      <a:alpha val="43137"/>
                    </a:srgbClr>
                  </a:outerShdw>
                </a:effectLst>
              </a:rPr>
              <a:t>  = (B</a:t>
            </a:r>
            <a:r>
              <a:rPr lang="pt-BR" sz="2000" b="1" baseline="30000" dirty="0" smtClean="0">
                <a:effectLst>
                  <a:outerShdw blurRad="38100" dist="38100" dir="2700000" algn="tl">
                    <a:srgbClr val="000000">
                      <a:alpha val="43137"/>
                    </a:srgbClr>
                  </a:outerShdw>
                </a:effectLst>
              </a:rPr>
              <a:t>SP</a:t>
            </a:r>
            <a:r>
              <a:rPr lang="pt-BR" sz="2000" b="1" dirty="0" smtClean="0">
                <a:effectLst>
                  <a:outerShdw blurRad="38100" dist="38100" dir="2700000" algn="tl">
                    <a:srgbClr val="000000">
                      <a:alpha val="43137"/>
                    </a:srgbClr>
                  </a:outerShdw>
                </a:effectLst>
              </a:rPr>
              <a:t> – B</a:t>
            </a:r>
            <a:r>
              <a:rPr lang="pt-BR" sz="2000" b="1" baseline="-25000" dirty="0" smtClean="0">
                <a:effectLst>
                  <a:outerShdw blurRad="38100" dist="38100" dir="2700000" algn="tl">
                    <a:srgbClr val="000000">
                      <a:alpha val="43137"/>
                    </a:srgbClr>
                  </a:outerShdw>
                </a:effectLst>
              </a:rPr>
              <a:t>P</a:t>
            </a:r>
            <a:r>
              <a:rPr lang="pt-BR" sz="2000" b="1" baseline="30000" dirty="0" smtClean="0">
                <a:effectLst>
                  <a:outerShdw blurRad="38100" dist="38100" dir="2700000" algn="tl">
                    <a:srgbClr val="000000">
                      <a:alpha val="43137"/>
                    </a:srgbClr>
                  </a:outerShdw>
                </a:effectLst>
              </a:rPr>
              <a:t>BC</a:t>
            </a:r>
            <a:r>
              <a:rPr lang="pt-BR" sz="2000" b="1" dirty="0" smtClean="0">
                <a:effectLst>
                  <a:outerShdw blurRad="38100" dist="38100" dir="2700000" algn="tl">
                    <a:srgbClr val="000000">
                      <a:alpha val="43137"/>
                    </a:srgbClr>
                  </a:outerShdw>
                </a:effectLst>
              </a:rPr>
              <a:t>)  =</a:t>
            </a:r>
            <a:r>
              <a:rPr lang="pt-BR" sz="2000" dirty="0" smtClean="0"/>
              <a:t>  POSSE DE TÍTULOS DO SETOR PÚBLICO (TESOURO) </a:t>
            </a:r>
          </a:p>
          <a:p>
            <a:r>
              <a:rPr lang="pt-BR" sz="2000" dirty="0"/>
              <a:t> </a:t>
            </a:r>
            <a:r>
              <a:rPr lang="pt-BR" sz="2000" dirty="0" smtClean="0"/>
              <a:t>                                                   PELO SETOR PRIVADO LÍQUIDO DE TÍTULOS PRIVADOS</a:t>
            </a:r>
          </a:p>
          <a:p>
            <a:r>
              <a:rPr lang="pt-BR" sz="2000" dirty="0"/>
              <a:t> </a:t>
            </a:r>
            <a:r>
              <a:rPr lang="pt-BR" sz="2000" dirty="0" smtClean="0"/>
              <a:t>                                                   EM PODER DO SETOR PÚBLICO </a:t>
            </a:r>
          </a:p>
          <a:p>
            <a:endParaRPr lang="pt-BR" sz="2000" dirty="0"/>
          </a:p>
          <a:p>
            <a:r>
              <a:rPr lang="pt-BR" sz="2000" dirty="0" smtClean="0"/>
              <a:t>                </a:t>
            </a:r>
            <a:r>
              <a:rPr lang="pt-BR" sz="2000" b="1" dirty="0" smtClean="0">
                <a:effectLst>
                  <a:outerShdw blurRad="38100" dist="38100" dir="2700000" algn="tl">
                    <a:srgbClr val="000000">
                      <a:alpha val="43137"/>
                    </a:srgbClr>
                  </a:outerShdw>
                </a:effectLst>
              </a:rPr>
              <a:t>B</a:t>
            </a:r>
            <a:r>
              <a:rPr lang="pt-BR" sz="2000" b="1" baseline="-25000" dirty="0" smtClean="0">
                <a:effectLst>
                  <a:outerShdw blurRad="38100" dist="38100" dir="2700000" algn="tl">
                    <a:srgbClr val="000000">
                      <a:alpha val="43137"/>
                    </a:srgbClr>
                  </a:outerShdw>
                </a:effectLst>
              </a:rPr>
              <a:t>L</a:t>
            </a:r>
            <a:r>
              <a:rPr lang="pt-BR" sz="2000" b="1" dirty="0" smtClean="0">
                <a:effectLst>
                  <a:outerShdw blurRad="38100" dist="38100" dir="2700000" algn="tl">
                    <a:srgbClr val="000000">
                      <a:alpha val="43137"/>
                    </a:srgbClr>
                  </a:outerShdw>
                </a:effectLst>
              </a:rPr>
              <a:t>* = (B* - DI</a:t>
            </a:r>
            <a:r>
              <a:rPr lang="pt-BR" sz="2000" b="1" baseline="30000" dirty="0" smtClean="0">
                <a:effectLst>
                  <a:outerShdw blurRad="38100" dist="38100" dir="2700000" algn="tl">
                    <a:srgbClr val="000000">
                      <a:alpha val="43137"/>
                    </a:srgbClr>
                  </a:outerShdw>
                </a:effectLst>
              </a:rPr>
              <a:t>BC</a:t>
            </a:r>
            <a:r>
              <a:rPr lang="pt-BR" sz="2000" b="1" dirty="0" smtClean="0">
                <a:effectLst>
                  <a:outerShdw blurRad="38100" dist="38100" dir="2700000" algn="tl">
                    <a:srgbClr val="000000">
                      <a:alpha val="43137"/>
                    </a:srgbClr>
                  </a:outerShdw>
                </a:effectLst>
              </a:rPr>
              <a:t>)  = </a:t>
            </a:r>
            <a:r>
              <a:rPr lang="pt-BR" sz="2000" dirty="0" smtClean="0"/>
              <a:t> ENDIVIDAMENTO DO SETOR PÚBLICO JUNTO A </a:t>
            </a:r>
          </a:p>
          <a:p>
            <a:r>
              <a:rPr lang="pt-BR" sz="2000" dirty="0"/>
              <a:t> </a:t>
            </a:r>
            <a:r>
              <a:rPr lang="pt-BR" sz="2000" dirty="0" smtClean="0"/>
              <a:t>                                                 CREDORES INTERNACIONAIS LÍQUIDO DO VALOR DAS </a:t>
            </a:r>
          </a:p>
          <a:p>
            <a:r>
              <a:rPr lang="pt-BR" sz="2000" dirty="0"/>
              <a:t> </a:t>
            </a:r>
            <a:r>
              <a:rPr lang="pt-BR" sz="2000" dirty="0" smtClean="0"/>
              <a:t>                                                 DIVISAS INTERNACIONAIS DO SETOR PÚBLICO </a:t>
            </a:r>
          </a:p>
          <a:p>
            <a:endParaRPr lang="pt-BR" sz="2000" dirty="0"/>
          </a:p>
          <a:p>
            <a:r>
              <a:rPr lang="pt-BR" sz="2000" dirty="0" smtClean="0"/>
              <a:t>                 </a:t>
            </a:r>
            <a:r>
              <a:rPr lang="pt-BR" sz="2000" b="1" dirty="0" smtClean="0">
                <a:effectLst>
                  <a:outerShdw blurRad="38100" dist="38100" dir="2700000" algn="tl">
                    <a:srgbClr val="000000">
                      <a:alpha val="43137"/>
                    </a:srgbClr>
                  </a:outerShdw>
                </a:effectLst>
              </a:rPr>
              <a:t>M =</a:t>
            </a:r>
            <a:r>
              <a:rPr lang="pt-BR" sz="2000" dirty="0" smtClean="0"/>
              <a:t> BASE MONETÁRIA</a:t>
            </a:r>
          </a:p>
          <a:p>
            <a:endParaRPr lang="pt-BR" sz="2000" dirty="0" smtClean="0"/>
          </a:p>
          <a:p>
            <a:r>
              <a:rPr lang="pt-BR" sz="2000" dirty="0"/>
              <a:t> </a:t>
            </a:r>
            <a:r>
              <a:rPr lang="pt-BR" sz="2000" dirty="0" smtClean="0"/>
              <a:t>                </a:t>
            </a:r>
            <a:r>
              <a:rPr lang="pt-BR" sz="2000" b="1" dirty="0" smtClean="0">
                <a:effectLst>
                  <a:outerShdw blurRad="38100" dist="38100" dir="2700000" algn="tl">
                    <a:srgbClr val="000000">
                      <a:alpha val="43137"/>
                    </a:srgbClr>
                  </a:outerShdw>
                </a:effectLst>
              </a:rPr>
              <a:t>T</a:t>
            </a:r>
            <a:r>
              <a:rPr lang="pt-BR" sz="2000" b="1" baseline="-25000" dirty="0" smtClean="0">
                <a:effectLst>
                  <a:outerShdw blurRad="38100" dist="38100" dir="2700000" algn="tl">
                    <a:srgbClr val="000000">
                      <a:alpha val="43137"/>
                    </a:srgbClr>
                  </a:outerShdw>
                </a:effectLst>
              </a:rPr>
              <a:t>C</a:t>
            </a:r>
            <a:r>
              <a:rPr lang="pt-BR" sz="2000" b="1" dirty="0" smtClean="0">
                <a:effectLst>
                  <a:outerShdw blurRad="38100" dist="38100" dir="2700000" algn="tl">
                    <a:srgbClr val="000000">
                      <a:alpha val="43137"/>
                    </a:srgbClr>
                  </a:outerShdw>
                </a:effectLst>
              </a:rPr>
              <a:t>  = (</a:t>
            </a:r>
            <a:r>
              <a:rPr lang="pt-BR" sz="2000" b="1" dirty="0" smtClean="0">
                <a:effectLst>
                  <a:outerShdw blurRad="38100" dist="38100" dir="2700000" algn="tl">
                    <a:srgbClr val="000000">
                      <a:alpha val="43137"/>
                    </a:srgbClr>
                  </a:outerShdw>
                </a:effectLst>
              </a:rPr>
              <a:t>TRIBUTOS </a:t>
            </a:r>
            <a:r>
              <a:rPr lang="pt-BR" sz="2000" b="1" dirty="0" smtClean="0">
                <a:effectLst>
                  <a:outerShdw blurRad="38100" dist="38100" dir="2700000" algn="tl">
                    <a:srgbClr val="000000">
                      <a:alpha val="43137"/>
                    </a:srgbClr>
                  </a:outerShdw>
                </a:effectLst>
              </a:rPr>
              <a:t>+ LUCRO/PREJUÍZO DO BC) =</a:t>
            </a:r>
            <a:r>
              <a:rPr lang="pt-BR" sz="2000" dirty="0" smtClean="0"/>
              <a:t> RECEITAS CONSOLIDADAS</a:t>
            </a:r>
            <a:endParaRPr lang="pt-BR" sz="2000" dirty="0"/>
          </a:p>
        </p:txBody>
      </p:sp>
    </p:spTree>
    <p:extLst>
      <p:ext uri="{BB962C8B-B14F-4D97-AF65-F5344CB8AC3E}">
        <p14:creationId xmlns:p14="http://schemas.microsoft.com/office/powerpoint/2010/main" val="412360383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0" y="0"/>
            <a:ext cx="9144000" cy="6858000"/>
          </a:xfrm>
        </p:spPr>
        <p:txBody>
          <a:bodyPr>
            <a:normAutofit fontScale="85000" lnSpcReduction="20000"/>
          </a:bodyPr>
          <a:lstStyle/>
          <a:p>
            <a:pPr algn="just"/>
            <a:r>
              <a:rPr lang="pt-BR" sz="2000" b="1" u="sng" dirty="0" smtClean="0"/>
              <a:t>NO INTUITO DE FACILITAR A ANÁLISE DAS IMPLICAÇÕES DA IDENTIDADE DO DÉFICIT CONSOLIDADO DO SETOR PÚBLICO, PODEMOS EFETUAR AS SEGUINTES SIMPLIFICAÇÕES</a:t>
            </a:r>
            <a:r>
              <a:rPr lang="pt-BR" sz="2000" b="1" dirty="0" smtClean="0"/>
              <a:t>:</a:t>
            </a:r>
            <a:r>
              <a:rPr lang="pt-BR" sz="2000" dirty="0" smtClean="0"/>
              <a:t>    </a:t>
            </a:r>
          </a:p>
          <a:p>
            <a:pPr algn="just"/>
            <a:r>
              <a:rPr lang="pt-BR" sz="2000" b="1" dirty="0"/>
              <a:t> </a:t>
            </a:r>
            <a:r>
              <a:rPr lang="pt-BR" sz="2000" b="1" dirty="0" smtClean="0"/>
              <a:t>                                  #</a:t>
            </a:r>
            <a:r>
              <a:rPr lang="pt-BR" sz="2000" dirty="0" smtClean="0"/>
              <a:t> SÓ HÁ ENDIVIDAMENTO NACIONAL: </a:t>
            </a:r>
            <a:r>
              <a:rPr lang="pt-BR" sz="2000" b="1" dirty="0" smtClean="0"/>
              <a:t>B* = 0</a:t>
            </a:r>
          </a:p>
          <a:p>
            <a:pPr algn="just"/>
            <a:r>
              <a:rPr lang="pt-BR" sz="2000" dirty="0"/>
              <a:t> </a:t>
            </a:r>
            <a:r>
              <a:rPr lang="pt-BR" sz="2000" dirty="0" smtClean="0"/>
              <a:t>                                  </a:t>
            </a:r>
            <a:r>
              <a:rPr lang="pt-BR" sz="2000" b="1" dirty="0" smtClean="0"/>
              <a:t>#</a:t>
            </a:r>
            <a:r>
              <a:rPr lang="pt-BR" sz="2000" dirty="0" smtClean="0"/>
              <a:t> O BC NÃO POSSUI ATIVOS DO SETOR PRIVADO: </a:t>
            </a:r>
            <a:r>
              <a:rPr lang="pt-BR" sz="2000" b="1" dirty="0" smtClean="0"/>
              <a:t>B</a:t>
            </a:r>
            <a:r>
              <a:rPr lang="pt-BR" sz="2000" b="1" baseline="-25000" dirty="0" smtClean="0"/>
              <a:t>P</a:t>
            </a:r>
            <a:r>
              <a:rPr lang="pt-BR" sz="2000" b="1" baseline="30000" dirty="0" smtClean="0"/>
              <a:t>BC</a:t>
            </a:r>
            <a:r>
              <a:rPr lang="pt-BR" sz="2000" b="1" dirty="0" smtClean="0"/>
              <a:t> = 0 </a:t>
            </a:r>
          </a:p>
          <a:p>
            <a:pPr algn="just"/>
            <a:r>
              <a:rPr lang="pt-BR" sz="2000" dirty="0"/>
              <a:t> </a:t>
            </a:r>
            <a:r>
              <a:rPr lang="pt-BR" sz="2000" dirty="0" smtClean="0"/>
              <a:t>                                  </a:t>
            </a:r>
            <a:r>
              <a:rPr lang="pt-BR" sz="2000" b="1" dirty="0" smtClean="0"/>
              <a:t>#</a:t>
            </a:r>
            <a:r>
              <a:rPr lang="pt-BR" sz="2000" dirty="0" smtClean="0"/>
              <a:t> O LUCRO/PREJUÍZO DO BC É INSIGNIFICANTE: </a:t>
            </a:r>
            <a:r>
              <a:rPr lang="pt-BR" sz="2000" b="1" dirty="0" smtClean="0"/>
              <a:t>T</a:t>
            </a:r>
            <a:r>
              <a:rPr lang="pt-BR" sz="2000" b="1" baseline="-25000" dirty="0" smtClean="0"/>
              <a:t>C</a:t>
            </a:r>
            <a:r>
              <a:rPr lang="pt-BR" sz="2000" b="1" dirty="0" smtClean="0"/>
              <a:t> = T</a:t>
            </a:r>
          </a:p>
          <a:p>
            <a:pPr algn="just"/>
            <a:r>
              <a:rPr lang="pt-BR" sz="2000" dirty="0"/>
              <a:t> </a:t>
            </a:r>
            <a:r>
              <a:rPr lang="pt-BR" sz="2000" dirty="0" smtClean="0"/>
              <a:t>                                  </a:t>
            </a:r>
            <a:r>
              <a:rPr lang="pt-BR" sz="2000" b="1" dirty="0" smtClean="0"/>
              <a:t>#</a:t>
            </a:r>
            <a:r>
              <a:rPr lang="pt-BR" sz="2000" dirty="0" smtClean="0"/>
              <a:t> A RECEITA INTERNACIONAL COM DIVISAS É INSIGNIFICANTE: </a:t>
            </a:r>
            <a:r>
              <a:rPr lang="pt-BR" sz="2000" b="1" dirty="0" smtClean="0"/>
              <a:t>i*.DI = 0</a:t>
            </a:r>
          </a:p>
          <a:p>
            <a:pPr algn="just"/>
            <a:endParaRPr lang="pt-BR" sz="2000" dirty="0"/>
          </a:p>
          <a:p>
            <a:pPr algn="just"/>
            <a:r>
              <a:rPr lang="pt-BR" sz="2000" u="sng" dirty="0" smtClean="0"/>
              <a:t>DISTO RESULTA UM DÉFICIT CONSOLIDADO DO SETOR PÚBLICO SIMPLIFICADO COM</a:t>
            </a:r>
            <a:r>
              <a:rPr lang="pt-BR" sz="2000" dirty="0" smtClean="0"/>
              <a:t>:</a:t>
            </a:r>
          </a:p>
          <a:p>
            <a:pPr algn="just"/>
            <a:r>
              <a:rPr lang="pt-BR" sz="2000" dirty="0"/>
              <a:t> </a:t>
            </a:r>
            <a:r>
              <a:rPr lang="pt-BR" sz="2000" dirty="0" smtClean="0"/>
              <a:t>          </a:t>
            </a:r>
            <a:r>
              <a:rPr lang="pt-BR" sz="2800" b="1" dirty="0" smtClean="0">
                <a:effectLst>
                  <a:outerShdw blurRad="38100" dist="38100" dir="2700000" algn="tl">
                    <a:srgbClr val="000000">
                      <a:alpha val="43137"/>
                    </a:srgbClr>
                  </a:outerShdw>
                </a:effectLst>
              </a:rPr>
              <a:t>[</a:t>
            </a:r>
            <a:r>
              <a:rPr lang="pt-BR" sz="2000" b="1" dirty="0" smtClean="0">
                <a:effectLst>
                  <a:outerShdw blurRad="38100" dist="38100" dir="2700000" algn="tl">
                    <a:srgbClr val="000000">
                      <a:alpha val="43137"/>
                    </a:srgbClr>
                  </a:outerShdw>
                </a:effectLst>
              </a:rPr>
              <a:t>(</a:t>
            </a:r>
            <a:r>
              <a:rPr lang="pt-BR" sz="2000" b="1" dirty="0" err="1" smtClean="0">
                <a:effectLst>
                  <a:outerShdw blurRad="38100" dist="38100" dir="2700000" algn="tl">
                    <a:srgbClr val="000000">
                      <a:alpha val="43137"/>
                    </a:srgbClr>
                  </a:outerShdw>
                </a:effectLst>
              </a:rPr>
              <a:t>G</a:t>
            </a:r>
            <a:r>
              <a:rPr lang="pt-BR" sz="2000" b="1" baseline="-25000" dirty="0" err="1" smtClean="0">
                <a:effectLst>
                  <a:outerShdw blurRad="38100" dist="38100" dir="2700000" algn="tl">
                    <a:srgbClr val="000000">
                      <a:alpha val="43137"/>
                    </a:srgbClr>
                  </a:outerShdw>
                </a:effectLst>
              </a:rPr>
              <a:t>t</a:t>
            </a:r>
            <a:r>
              <a:rPr lang="pt-BR" sz="2000" b="1" dirty="0" smtClean="0">
                <a:effectLst>
                  <a:outerShdw blurRad="38100" dist="38100" dir="2700000" algn="tl">
                    <a:srgbClr val="000000">
                      <a:alpha val="43137"/>
                    </a:srgbClr>
                  </a:outerShdw>
                </a:effectLst>
              </a:rPr>
              <a:t> </a:t>
            </a:r>
            <a:r>
              <a:rPr lang="pt-BR" sz="2000" b="1" dirty="0">
                <a:effectLst>
                  <a:outerShdw blurRad="38100" dist="38100" dir="2700000" algn="tl">
                    <a:srgbClr val="000000">
                      <a:alpha val="43137"/>
                    </a:srgbClr>
                  </a:outerShdw>
                </a:effectLst>
              </a:rPr>
              <a:t>+ </a:t>
            </a:r>
            <a:r>
              <a:rPr lang="pt-BR" sz="2000" b="1" dirty="0" err="1">
                <a:effectLst>
                  <a:outerShdw blurRad="38100" dist="38100" dir="2700000" algn="tl">
                    <a:srgbClr val="000000">
                      <a:alpha val="43137"/>
                    </a:srgbClr>
                  </a:outerShdw>
                </a:effectLst>
              </a:rPr>
              <a:t>Ig</a:t>
            </a:r>
            <a:r>
              <a:rPr lang="pt-BR" sz="2000" b="1" baseline="-25000" dirty="0" err="1">
                <a:effectLst>
                  <a:outerShdw blurRad="38100" dist="38100" dir="2700000" algn="tl">
                    <a:srgbClr val="000000">
                      <a:alpha val="43137"/>
                    </a:srgbClr>
                  </a:outerShdw>
                </a:effectLst>
              </a:rPr>
              <a:t>t</a:t>
            </a:r>
            <a:r>
              <a:rPr lang="pt-BR" sz="2000" b="1" dirty="0">
                <a:effectLst>
                  <a:outerShdw blurRad="38100" dist="38100" dir="2700000" algn="tl">
                    <a:srgbClr val="000000">
                      <a:alpha val="43137"/>
                    </a:srgbClr>
                  </a:outerShdw>
                </a:effectLst>
              </a:rPr>
              <a:t> – </a:t>
            </a:r>
            <a:r>
              <a:rPr lang="pt-BR" sz="2000" b="1" dirty="0" err="1" smtClean="0">
                <a:effectLst>
                  <a:outerShdw blurRad="38100" dist="38100" dir="2700000" algn="tl">
                    <a:srgbClr val="000000">
                      <a:alpha val="43137"/>
                    </a:srgbClr>
                  </a:outerShdw>
                </a:effectLst>
              </a:rPr>
              <a:t>T</a:t>
            </a:r>
            <a:r>
              <a:rPr lang="pt-BR" sz="2000" b="1" baseline="-25000" dirty="0" err="1" smtClean="0">
                <a:effectLst>
                  <a:outerShdw blurRad="38100" dist="38100" dir="2700000" algn="tl">
                    <a:srgbClr val="000000">
                      <a:alpha val="43137"/>
                    </a:srgbClr>
                  </a:outerShdw>
                </a:effectLst>
              </a:rPr>
              <a:t>t</a:t>
            </a:r>
            <a:r>
              <a:rPr lang="pt-BR" sz="2000" b="1" dirty="0" smtClean="0">
                <a:effectLst>
                  <a:outerShdw blurRad="38100" dist="38100" dir="2700000" algn="tl">
                    <a:srgbClr val="000000">
                      <a:alpha val="43137"/>
                    </a:srgbClr>
                  </a:outerShdw>
                </a:effectLst>
              </a:rPr>
              <a:t>) + (</a:t>
            </a:r>
            <a:r>
              <a:rPr lang="pt-BR" sz="2000" b="1" dirty="0" err="1" smtClean="0">
                <a:effectLst>
                  <a:outerShdw blurRad="38100" dist="38100" dir="2700000" algn="tl">
                    <a:srgbClr val="000000">
                      <a:alpha val="43137"/>
                    </a:srgbClr>
                  </a:outerShdw>
                </a:effectLst>
              </a:rPr>
              <a:t>DI</a:t>
            </a:r>
            <a:r>
              <a:rPr lang="pt-BR" sz="2000" b="1" baseline="-25000" dirty="0" err="1" smtClean="0">
                <a:effectLst>
                  <a:outerShdw blurRad="38100" dist="38100" dir="2700000" algn="tl">
                    <a:srgbClr val="000000">
                      <a:alpha val="43137"/>
                    </a:srgbClr>
                  </a:outerShdw>
                </a:effectLst>
              </a:rPr>
              <a:t>t</a:t>
            </a:r>
            <a:r>
              <a:rPr lang="pt-BR" sz="2000" b="1" dirty="0" smtClean="0">
                <a:effectLst>
                  <a:outerShdw blurRad="38100" dist="38100" dir="2700000" algn="tl">
                    <a:srgbClr val="000000">
                      <a:alpha val="43137"/>
                    </a:srgbClr>
                  </a:outerShdw>
                </a:effectLst>
              </a:rPr>
              <a:t> – DI</a:t>
            </a:r>
            <a:r>
              <a:rPr lang="pt-BR" sz="2000" b="1" baseline="-25000" dirty="0" smtClean="0">
                <a:effectLst>
                  <a:outerShdw blurRad="38100" dist="38100" dir="2700000" algn="tl">
                    <a:srgbClr val="000000">
                      <a:alpha val="43137"/>
                    </a:srgbClr>
                  </a:outerShdw>
                </a:effectLst>
              </a:rPr>
              <a:t>t-1</a:t>
            </a:r>
            <a:r>
              <a:rPr lang="pt-BR" sz="2000" b="1" dirty="0">
                <a:effectLst>
                  <a:outerShdw blurRad="38100" dist="38100" dir="2700000" algn="tl">
                    <a:srgbClr val="000000">
                      <a:alpha val="43137"/>
                    </a:srgbClr>
                  </a:outerShdw>
                </a:effectLst>
              </a:rPr>
              <a:t>)</a:t>
            </a:r>
            <a:r>
              <a:rPr lang="pt-BR" sz="2000" b="1" dirty="0" smtClean="0">
                <a:effectLst>
                  <a:outerShdw blurRad="38100" dist="38100" dir="2700000" algn="tl">
                    <a:srgbClr val="000000">
                      <a:alpha val="43137"/>
                    </a:srgbClr>
                  </a:outerShdw>
                </a:effectLst>
              </a:rPr>
              <a:t> + (i.B</a:t>
            </a:r>
            <a:r>
              <a:rPr lang="pt-BR" sz="2000" b="1" baseline="-25000" dirty="0" smtClean="0">
                <a:effectLst>
                  <a:outerShdw blurRad="38100" dist="38100" dir="2700000" algn="tl">
                    <a:srgbClr val="000000">
                      <a:alpha val="43137"/>
                    </a:srgbClr>
                  </a:outerShdw>
                </a:effectLst>
              </a:rPr>
              <a:t>t-1</a:t>
            </a:r>
            <a:r>
              <a:rPr lang="pt-BR" sz="2000" b="1" dirty="0" smtClean="0">
                <a:effectLst>
                  <a:outerShdw blurRad="38100" dist="38100" dir="2700000" algn="tl">
                    <a:srgbClr val="000000">
                      <a:alpha val="43137"/>
                    </a:srgbClr>
                  </a:outerShdw>
                </a:effectLst>
              </a:rPr>
              <a:t>)</a:t>
            </a:r>
            <a:r>
              <a:rPr lang="pt-BR" sz="2800" b="1" dirty="0" smtClean="0">
                <a:effectLst>
                  <a:outerShdw blurRad="38100" dist="38100" dir="2700000" algn="tl">
                    <a:srgbClr val="000000">
                      <a:alpha val="43137"/>
                    </a:srgbClr>
                  </a:outerShdw>
                </a:effectLst>
              </a:rPr>
              <a:t>]</a:t>
            </a:r>
            <a:r>
              <a:rPr lang="pt-BR" sz="2000" b="1" dirty="0" smtClean="0">
                <a:effectLst>
                  <a:outerShdw blurRad="38100" dist="38100" dir="2700000" algn="tl">
                    <a:srgbClr val="000000">
                      <a:alpha val="43137"/>
                    </a:srgbClr>
                  </a:outerShdw>
                </a:effectLst>
              </a:rPr>
              <a:t>  =  </a:t>
            </a:r>
            <a:r>
              <a:rPr lang="pt-BR" sz="2800" b="1" dirty="0" smtClean="0">
                <a:effectLst>
                  <a:outerShdw blurRad="38100" dist="38100" dir="2700000" algn="tl">
                    <a:srgbClr val="000000">
                      <a:alpha val="43137"/>
                    </a:srgbClr>
                  </a:outerShdw>
                </a:effectLst>
              </a:rPr>
              <a:t>[</a:t>
            </a:r>
            <a:r>
              <a:rPr lang="pt-BR" sz="2000" b="1" dirty="0" smtClean="0">
                <a:effectLst>
                  <a:outerShdw blurRad="38100" dist="38100" dir="2700000" algn="tl">
                    <a:srgbClr val="000000">
                      <a:alpha val="43137"/>
                    </a:srgbClr>
                  </a:outerShdw>
                </a:effectLst>
              </a:rPr>
              <a:t>(</a:t>
            </a:r>
            <a:r>
              <a:rPr lang="pt-BR" sz="2000" b="1" dirty="0" err="1" smtClean="0">
                <a:effectLst>
                  <a:outerShdw blurRad="38100" dist="38100" dir="2700000" algn="tl">
                    <a:srgbClr val="000000">
                      <a:alpha val="43137"/>
                    </a:srgbClr>
                  </a:outerShdw>
                </a:effectLst>
              </a:rPr>
              <a:t>B</a:t>
            </a:r>
            <a:r>
              <a:rPr lang="pt-BR" sz="2000" b="1" baseline="30000" dirty="0" err="1" smtClean="0">
                <a:effectLst>
                  <a:outerShdw blurRad="38100" dist="38100" dir="2700000" algn="tl">
                    <a:srgbClr val="000000">
                      <a:alpha val="43137"/>
                    </a:srgbClr>
                  </a:outerShdw>
                </a:effectLst>
              </a:rPr>
              <a:t>SP</a:t>
            </a:r>
            <a:r>
              <a:rPr lang="pt-BR" sz="2000" b="1" baseline="-25000" dirty="0" err="1" smtClean="0">
                <a:effectLst>
                  <a:outerShdw blurRad="38100" dist="38100" dir="2700000" algn="tl">
                    <a:srgbClr val="000000">
                      <a:alpha val="43137"/>
                    </a:srgbClr>
                  </a:outerShdw>
                </a:effectLst>
              </a:rPr>
              <a:t>t</a:t>
            </a:r>
            <a:r>
              <a:rPr lang="pt-BR" sz="2000" b="1" dirty="0" smtClean="0">
                <a:effectLst>
                  <a:outerShdw blurRad="38100" dist="38100" dir="2700000" algn="tl">
                    <a:srgbClr val="000000">
                      <a:alpha val="43137"/>
                    </a:srgbClr>
                  </a:outerShdw>
                </a:effectLst>
              </a:rPr>
              <a:t> </a:t>
            </a:r>
            <a:r>
              <a:rPr lang="pt-BR" sz="2000" b="1" dirty="0">
                <a:effectLst>
                  <a:outerShdw blurRad="38100" dist="38100" dir="2700000" algn="tl">
                    <a:srgbClr val="000000">
                      <a:alpha val="43137"/>
                    </a:srgbClr>
                  </a:outerShdw>
                </a:effectLst>
              </a:rPr>
              <a:t>– </a:t>
            </a:r>
            <a:r>
              <a:rPr lang="pt-BR" sz="2000" b="1" dirty="0" smtClean="0">
                <a:effectLst>
                  <a:outerShdw blurRad="38100" dist="38100" dir="2700000" algn="tl">
                    <a:srgbClr val="000000">
                      <a:alpha val="43137"/>
                    </a:srgbClr>
                  </a:outerShdw>
                </a:effectLst>
              </a:rPr>
              <a:t>B</a:t>
            </a:r>
            <a:r>
              <a:rPr lang="pt-BR" sz="2000" b="1" baseline="30000" dirty="0" smtClean="0">
                <a:effectLst>
                  <a:outerShdw blurRad="38100" dist="38100" dir="2700000" algn="tl">
                    <a:srgbClr val="000000">
                      <a:alpha val="43137"/>
                    </a:srgbClr>
                  </a:outerShdw>
                </a:effectLst>
              </a:rPr>
              <a:t>SP</a:t>
            </a:r>
            <a:r>
              <a:rPr lang="pt-BR" sz="2000" b="1" baseline="-25000" dirty="0" smtClean="0">
                <a:effectLst>
                  <a:outerShdw blurRad="38100" dist="38100" dir="2700000" algn="tl">
                    <a:srgbClr val="000000">
                      <a:alpha val="43137"/>
                    </a:srgbClr>
                  </a:outerShdw>
                </a:effectLst>
              </a:rPr>
              <a:t>t-1</a:t>
            </a:r>
            <a:r>
              <a:rPr lang="pt-BR" sz="2000" b="1" dirty="0">
                <a:effectLst>
                  <a:outerShdw blurRad="38100" dist="38100" dir="2700000" algn="tl">
                    <a:srgbClr val="000000">
                      <a:alpha val="43137"/>
                    </a:srgbClr>
                  </a:outerShdw>
                </a:effectLst>
              </a:rPr>
              <a:t>) + </a:t>
            </a:r>
            <a:r>
              <a:rPr lang="pt-BR" sz="2000" b="1" dirty="0" smtClean="0">
                <a:effectLst>
                  <a:outerShdw blurRad="38100" dist="38100" dir="2700000" algn="tl">
                    <a:srgbClr val="000000">
                      <a:alpha val="43137"/>
                    </a:srgbClr>
                  </a:outerShdw>
                </a:effectLst>
              </a:rPr>
              <a:t>(</a:t>
            </a:r>
            <a:r>
              <a:rPr lang="pt-BR" sz="2000" b="1" dirty="0" err="1">
                <a:effectLst>
                  <a:outerShdw blurRad="38100" dist="38100" dir="2700000" algn="tl">
                    <a:srgbClr val="000000">
                      <a:alpha val="43137"/>
                    </a:srgbClr>
                  </a:outerShdw>
                </a:effectLst>
              </a:rPr>
              <a:t>M</a:t>
            </a:r>
            <a:r>
              <a:rPr lang="pt-BR" sz="2000" b="1" baseline="-25000" dirty="0" err="1" smtClean="0">
                <a:effectLst>
                  <a:outerShdw blurRad="38100" dist="38100" dir="2700000" algn="tl">
                    <a:srgbClr val="000000">
                      <a:alpha val="43137"/>
                    </a:srgbClr>
                  </a:outerShdw>
                </a:effectLst>
              </a:rPr>
              <a:t>t</a:t>
            </a:r>
            <a:r>
              <a:rPr lang="pt-BR" sz="2000" b="1" dirty="0" smtClean="0">
                <a:effectLst>
                  <a:outerShdw blurRad="38100" dist="38100" dir="2700000" algn="tl">
                    <a:srgbClr val="000000">
                      <a:alpha val="43137"/>
                    </a:srgbClr>
                  </a:outerShdw>
                </a:effectLst>
              </a:rPr>
              <a:t> </a:t>
            </a:r>
            <a:r>
              <a:rPr lang="pt-BR" sz="2000" b="1" dirty="0">
                <a:effectLst>
                  <a:outerShdw blurRad="38100" dist="38100" dir="2700000" algn="tl">
                    <a:srgbClr val="000000">
                      <a:alpha val="43137"/>
                    </a:srgbClr>
                  </a:outerShdw>
                </a:effectLst>
              </a:rPr>
              <a:t>– </a:t>
            </a:r>
            <a:r>
              <a:rPr lang="pt-BR" sz="2000" b="1" dirty="0" smtClean="0">
                <a:effectLst>
                  <a:outerShdw blurRad="38100" dist="38100" dir="2700000" algn="tl">
                    <a:srgbClr val="000000">
                      <a:alpha val="43137"/>
                    </a:srgbClr>
                  </a:outerShdw>
                </a:effectLst>
              </a:rPr>
              <a:t>M</a:t>
            </a:r>
            <a:r>
              <a:rPr lang="pt-BR" sz="2000" b="1" baseline="-25000" dirty="0" smtClean="0">
                <a:effectLst>
                  <a:outerShdw blurRad="38100" dist="38100" dir="2700000" algn="tl">
                    <a:srgbClr val="000000">
                      <a:alpha val="43137"/>
                    </a:srgbClr>
                  </a:outerShdw>
                </a:effectLst>
              </a:rPr>
              <a:t>t-1</a:t>
            </a:r>
            <a:r>
              <a:rPr lang="pt-BR" sz="2000" b="1" dirty="0" smtClean="0">
                <a:effectLst>
                  <a:outerShdw blurRad="38100" dist="38100" dir="2700000" algn="tl">
                    <a:srgbClr val="000000">
                      <a:alpha val="43137"/>
                    </a:srgbClr>
                  </a:outerShdw>
                </a:effectLst>
              </a:rPr>
              <a:t>)</a:t>
            </a:r>
            <a:r>
              <a:rPr lang="pt-BR" sz="2800" b="1" dirty="0" smtClean="0">
                <a:effectLst>
                  <a:outerShdw blurRad="38100" dist="38100" dir="2700000" algn="tl">
                    <a:srgbClr val="000000">
                      <a:alpha val="43137"/>
                    </a:srgbClr>
                  </a:outerShdw>
                </a:effectLst>
              </a:rPr>
              <a:t>]</a:t>
            </a:r>
          </a:p>
          <a:p>
            <a:pPr algn="just"/>
            <a:endParaRPr lang="pt-BR" sz="2800" b="1" dirty="0">
              <a:effectLst>
                <a:outerShdw blurRad="38100" dist="38100" dir="2700000" algn="tl">
                  <a:srgbClr val="000000">
                    <a:alpha val="43137"/>
                  </a:srgbClr>
                </a:outerShdw>
              </a:effectLst>
            </a:endParaRPr>
          </a:p>
          <a:p>
            <a:pPr algn="just"/>
            <a:r>
              <a:rPr lang="pt-BR" sz="2800" b="1" dirty="0" smtClean="0">
                <a:effectLst>
                  <a:outerShdw blurRad="38100" dist="38100" dir="2700000" algn="tl">
                    <a:srgbClr val="000000">
                      <a:alpha val="43137"/>
                    </a:srgbClr>
                  </a:outerShdw>
                </a:effectLst>
              </a:rPr>
              <a:t>                        DEF.</a:t>
            </a:r>
            <a:r>
              <a:rPr lang="pt-BR" sz="2800" b="1" baseline="30000" dirty="0" smtClean="0">
                <a:effectLst>
                  <a:outerShdw blurRad="38100" dist="38100" dir="2700000" algn="tl">
                    <a:srgbClr val="000000">
                      <a:alpha val="43137"/>
                    </a:srgbClr>
                  </a:outerShdw>
                </a:effectLst>
              </a:rPr>
              <a:t>CONS.</a:t>
            </a:r>
            <a:r>
              <a:rPr lang="pt-BR" sz="2800" b="1" dirty="0" smtClean="0">
                <a:effectLst>
                  <a:outerShdw blurRad="38100" dist="38100" dir="2700000" algn="tl">
                    <a:srgbClr val="000000">
                      <a:alpha val="43137"/>
                    </a:srgbClr>
                  </a:outerShdw>
                </a:effectLst>
              </a:rPr>
              <a:t> = </a:t>
            </a:r>
            <a:r>
              <a:rPr lang="pt-BR" sz="3600" b="1" dirty="0">
                <a:effectLst>
                  <a:outerShdw blurRad="38100" dist="38100" dir="2700000" algn="tl">
                    <a:srgbClr val="000000">
                      <a:alpha val="43137"/>
                    </a:srgbClr>
                  </a:outerShdw>
                </a:effectLst>
              </a:rPr>
              <a:t>[</a:t>
            </a:r>
            <a:r>
              <a:rPr lang="pt-BR" sz="2800" b="1" dirty="0">
                <a:effectLst>
                  <a:outerShdw blurRad="38100" dist="38100" dir="2700000" algn="tl">
                    <a:srgbClr val="000000">
                      <a:alpha val="43137"/>
                    </a:srgbClr>
                  </a:outerShdw>
                </a:effectLst>
              </a:rPr>
              <a:t>(</a:t>
            </a:r>
            <a:r>
              <a:rPr lang="pt-BR" sz="2800" b="1" dirty="0" err="1">
                <a:effectLst>
                  <a:outerShdw blurRad="38100" dist="38100" dir="2700000" algn="tl">
                    <a:srgbClr val="000000">
                      <a:alpha val="43137"/>
                    </a:srgbClr>
                  </a:outerShdw>
                </a:effectLst>
              </a:rPr>
              <a:t>B</a:t>
            </a:r>
            <a:r>
              <a:rPr lang="pt-BR" sz="2800" b="1" baseline="30000" dirty="0" err="1">
                <a:effectLst>
                  <a:outerShdw blurRad="38100" dist="38100" dir="2700000" algn="tl">
                    <a:srgbClr val="000000">
                      <a:alpha val="43137"/>
                    </a:srgbClr>
                  </a:outerShdw>
                </a:effectLst>
              </a:rPr>
              <a:t>SP</a:t>
            </a:r>
            <a:r>
              <a:rPr lang="pt-BR" sz="2800" b="1" baseline="-25000" dirty="0" err="1">
                <a:effectLst>
                  <a:outerShdw blurRad="38100" dist="38100" dir="2700000" algn="tl">
                    <a:srgbClr val="000000">
                      <a:alpha val="43137"/>
                    </a:srgbClr>
                  </a:outerShdw>
                </a:effectLst>
              </a:rPr>
              <a:t>t</a:t>
            </a:r>
            <a:r>
              <a:rPr lang="pt-BR" sz="2800" b="1" dirty="0">
                <a:effectLst>
                  <a:outerShdw blurRad="38100" dist="38100" dir="2700000" algn="tl">
                    <a:srgbClr val="000000">
                      <a:alpha val="43137"/>
                    </a:srgbClr>
                  </a:outerShdw>
                </a:effectLst>
              </a:rPr>
              <a:t> – B</a:t>
            </a:r>
            <a:r>
              <a:rPr lang="pt-BR" sz="2800" b="1" baseline="30000" dirty="0">
                <a:effectLst>
                  <a:outerShdw blurRad="38100" dist="38100" dir="2700000" algn="tl">
                    <a:srgbClr val="000000">
                      <a:alpha val="43137"/>
                    </a:srgbClr>
                  </a:outerShdw>
                </a:effectLst>
              </a:rPr>
              <a:t>SP</a:t>
            </a:r>
            <a:r>
              <a:rPr lang="pt-BR" sz="2800" b="1" baseline="-25000" dirty="0">
                <a:effectLst>
                  <a:outerShdw blurRad="38100" dist="38100" dir="2700000" algn="tl">
                    <a:srgbClr val="000000">
                      <a:alpha val="43137"/>
                    </a:srgbClr>
                  </a:outerShdw>
                </a:effectLst>
              </a:rPr>
              <a:t>t-1</a:t>
            </a:r>
            <a:r>
              <a:rPr lang="pt-BR" sz="2800" b="1" dirty="0">
                <a:effectLst>
                  <a:outerShdw blurRad="38100" dist="38100" dir="2700000" algn="tl">
                    <a:srgbClr val="000000">
                      <a:alpha val="43137"/>
                    </a:srgbClr>
                  </a:outerShdw>
                </a:effectLst>
              </a:rPr>
              <a:t>) + (</a:t>
            </a:r>
            <a:r>
              <a:rPr lang="pt-BR" sz="2800" b="1" dirty="0" err="1">
                <a:effectLst>
                  <a:outerShdw blurRad="38100" dist="38100" dir="2700000" algn="tl">
                    <a:srgbClr val="000000">
                      <a:alpha val="43137"/>
                    </a:srgbClr>
                  </a:outerShdw>
                </a:effectLst>
              </a:rPr>
              <a:t>M</a:t>
            </a:r>
            <a:r>
              <a:rPr lang="pt-BR" sz="2800" b="1" baseline="-25000" dirty="0" err="1">
                <a:effectLst>
                  <a:outerShdw blurRad="38100" dist="38100" dir="2700000" algn="tl">
                    <a:srgbClr val="000000">
                      <a:alpha val="43137"/>
                    </a:srgbClr>
                  </a:outerShdw>
                </a:effectLst>
              </a:rPr>
              <a:t>t</a:t>
            </a:r>
            <a:r>
              <a:rPr lang="pt-BR" sz="2800" b="1" dirty="0">
                <a:effectLst>
                  <a:outerShdw blurRad="38100" dist="38100" dir="2700000" algn="tl">
                    <a:srgbClr val="000000">
                      <a:alpha val="43137"/>
                    </a:srgbClr>
                  </a:outerShdw>
                </a:effectLst>
              </a:rPr>
              <a:t> – M</a:t>
            </a:r>
            <a:r>
              <a:rPr lang="pt-BR" sz="2800" b="1" baseline="-25000" dirty="0">
                <a:effectLst>
                  <a:outerShdw blurRad="38100" dist="38100" dir="2700000" algn="tl">
                    <a:srgbClr val="000000">
                      <a:alpha val="43137"/>
                    </a:srgbClr>
                  </a:outerShdw>
                </a:effectLst>
              </a:rPr>
              <a:t>t-1</a:t>
            </a:r>
            <a:r>
              <a:rPr lang="pt-BR" sz="2800" b="1" dirty="0" smtClean="0">
                <a:effectLst>
                  <a:outerShdw blurRad="38100" dist="38100" dir="2700000" algn="tl">
                    <a:srgbClr val="000000">
                      <a:alpha val="43137"/>
                    </a:srgbClr>
                  </a:outerShdw>
                </a:effectLst>
              </a:rPr>
              <a:t>)</a:t>
            </a:r>
            <a:r>
              <a:rPr lang="pt-BR" sz="3600" b="1" dirty="0" smtClean="0">
                <a:effectLst>
                  <a:outerShdw blurRad="38100" dist="38100" dir="2700000" algn="tl">
                    <a:srgbClr val="000000">
                      <a:alpha val="43137"/>
                    </a:srgbClr>
                  </a:outerShdw>
                </a:effectLst>
              </a:rPr>
              <a:t>]</a:t>
            </a:r>
          </a:p>
          <a:p>
            <a:pPr algn="just"/>
            <a:r>
              <a:rPr lang="pt-BR" sz="3600" b="1" dirty="0">
                <a:effectLst>
                  <a:outerShdw blurRad="38100" dist="38100" dir="2700000" algn="tl">
                    <a:srgbClr val="000000">
                      <a:alpha val="43137"/>
                    </a:srgbClr>
                  </a:outerShdw>
                </a:effectLst>
              </a:rPr>
              <a:t> </a:t>
            </a:r>
            <a:r>
              <a:rPr lang="pt-BR" sz="3600" b="1" dirty="0" smtClean="0">
                <a:effectLst>
                  <a:outerShdw blurRad="38100" dist="38100" dir="2700000" algn="tl">
                    <a:srgbClr val="000000">
                      <a:alpha val="43137"/>
                    </a:srgbClr>
                  </a:outerShdw>
                </a:effectLst>
              </a:rPr>
              <a:t>                   </a:t>
            </a:r>
            <a:r>
              <a:rPr lang="pt-BR" sz="2200" u="sng" dirty="0" smtClean="0"/>
              <a:t>ONDE</a:t>
            </a:r>
            <a:r>
              <a:rPr lang="pt-BR" sz="2200" dirty="0" smtClean="0"/>
              <a:t>:  </a:t>
            </a:r>
            <a:r>
              <a:rPr lang="pt-BR" sz="2200" b="1" dirty="0" smtClean="0"/>
              <a:t>DEF.</a:t>
            </a:r>
            <a:r>
              <a:rPr lang="pt-BR" sz="2200" b="1" baseline="30000" dirty="0" smtClean="0"/>
              <a:t>CONS.</a:t>
            </a:r>
            <a:r>
              <a:rPr lang="pt-BR" sz="2200" dirty="0" smtClean="0"/>
              <a:t> = DÉFICIT CONSOLIDADO DO SETOR PÚBLICO </a:t>
            </a:r>
          </a:p>
          <a:p>
            <a:pPr algn="just"/>
            <a:r>
              <a:rPr lang="pt-BR" sz="2200" dirty="0"/>
              <a:t> </a:t>
            </a:r>
            <a:r>
              <a:rPr lang="pt-BR" sz="2200" dirty="0" smtClean="0"/>
              <a:t>                                               </a:t>
            </a:r>
            <a:r>
              <a:rPr lang="pt-BR" sz="2200" b="1" dirty="0" smtClean="0"/>
              <a:t>DEF.</a:t>
            </a:r>
            <a:r>
              <a:rPr lang="pt-BR" sz="2200" b="1" baseline="30000" dirty="0" smtClean="0"/>
              <a:t>CONS.</a:t>
            </a:r>
            <a:r>
              <a:rPr lang="pt-BR" sz="2200" b="1" dirty="0" smtClean="0"/>
              <a:t> = </a:t>
            </a:r>
            <a:r>
              <a:rPr lang="pt-BR" sz="2000" b="1" dirty="0"/>
              <a:t>[</a:t>
            </a:r>
            <a:r>
              <a:rPr lang="pt-BR" sz="2400" b="1" dirty="0"/>
              <a:t>(</a:t>
            </a:r>
            <a:r>
              <a:rPr lang="pt-BR" sz="2400" b="1" dirty="0" err="1"/>
              <a:t>G</a:t>
            </a:r>
            <a:r>
              <a:rPr lang="pt-BR" sz="2400" b="1" baseline="-25000" dirty="0" err="1"/>
              <a:t>t</a:t>
            </a:r>
            <a:r>
              <a:rPr lang="pt-BR" sz="2400" b="1" dirty="0"/>
              <a:t> + </a:t>
            </a:r>
            <a:r>
              <a:rPr lang="pt-BR" sz="2400" b="1" dirty="0" err="1"/>
              <a:t>Ig</a:t>
            </a:r>
            <a:r>
              <a:rPr lang="pt-BR" sz="2400" b="1" baseline="-25000" dirty="0" err="1"/>
              <a:t>t</a:t>
            </a:r>
            <a:r>
              <a:rPr lang="pt-BR" sz="2400" b="1" dirty="0"/>
              <a:t> – </a:t>
            </a:r>
            <a:r>
              <a:rPr lang="pt-BR" sz="2400" b="1" dirty="0" err="1"/>
              <a:t>T</a:t>
            </a:r>
            <a:r>
              <a:rPr lang="pt-BR" sz="2400" b="1" baseline="-25000" dirty="0" err="1"/>
              <a:t>t</a:t>
            </a:r>
            <a:r>
              <a:rPr lang="pt-BR" sz="2400" b="1" dirty="0"/>
              <a:t>) + (</a:t>
            </a:r>
            <a:r>
              <a:rPr lang="pt-BR" sz="2400" b="1" dirty="0" err="1"/>
              <a:t>DI</a:t>
            </a:r>
            <a:r>
              <a:rPr lang="pt-BR" sz="2400" b="1" baseline="-25000" dirty="0" err="1"/>
              <a:t>t</a:t>
            </a:r>
            <a:r>
              <a:rPr lang="pt-BR" sz="2400" b="1" dirty="0"/>
              <a:t> – DI</a:t>
            </a:r>
            <a:r>
              <a:rPr lang="pt-BR" sz="2400" b="1" baseline="-25000" dirty="0"/>
              <a:t>t-1</a:t>
            </a:r>
            <a:r>
              <a:rPr lang="pt-BR" sz="2400" b="1" dirty="0"/>
              <a:t>) + (i.B</a:t>
            </a:r>
            <a:r>
              <a:rPr lang="pt-BR" sz="2400" b="1" baseline="-25000" dirty="0"/>
              <a:t>t-1</a:t>
            </a:r>
            <a:r>
              <a:rPr lang="pt-BR" sz="2400" b="1" dirty="0"/>
              <a:t>)</a:t>
            </a:r>
            <a:r>
              <a:rPr lang="pt-BR" sz="2000" b="1" dirty="0"/>
              <a:t>]</a:t>
            </a:r>
            <a:r>
              <a:rPr lang="pt-BR" sz="2400" dirty="0"/>
              <a:t> </a:t>
            </a:r>
            <a:endParaRPr lang="pt-BR" sz="2400" dirty="0" smtClean="0"/>
          </a:p>
          <a:p>
            <a:pPr algn="just"/>
            <a:r>
              <a:rPr lang="pt-BR" sz="2400" dirty="0"/>
              <a:t> </a:t>
            </a:r>
            <a:r>
              <a:rPr lang="pt-BR" sz="2400" dirty="0" smtClean="0"/>
              <a:t>                                            </a:t>
            </a:r>
            <a:r>
              <a:rPr lang="pt-BR" sz="2000" b="1" dirty="0" smtClean="0"/>
              <a:t>[</a:t>
            </a:r>
            <a:r>
              <a:rPr lang="pt-BR" sz="2400" b="1" dirty="0" smtClean="0"/>
              <a:t>(</a:t>
            </a:r>
            <a:r>
              <a:rPr lang="pt-BR" sz="2400" b="1" dirty="0" err="1" smtClean="0"/>
              <a:t>B</a:t>
            </a:r>
            <a:r>
              <a:rPr lang="pt-BR" sz="2400" b="1" baseline="30000" dirty="0" err="1" smtClean="0"/>
              <a:t>SP</a:t>
            </a:r>
            <a:r>
              <a:rPr lang="pt-BR" sz="2400" b="1" baseline="-25000" dirty="0" err="1" smtClean="0"/>
              <a:t>t</a:t>
            </a:r>
            <a:r>
              <a:rPr lang="pt-BR" sz="2400" b="1" dirty="0" smtClean="0"/>
              <a:t>– </a:t>
            </a:r>
            <a:r>
              <a:rPr lang="pt-BR" sz="2400" b="1" dirty="0"/>
              <a:t>B</a:t>
            </a:r>
            <a:r>
              <a:rPr lang="pt-BR" sz="2400" b="1" baseline="30000" dirty="0"/>
              <a:t>SP</a:t>
            </a:r>
            <a:r>
              <a:rPr lang="pt-BR" sz="2400" b="1" baseline="-25000" dirty="0"/>
              <a:t>t-1</a:t>
            </a:r>
            <a:r>
              <a:rPr lang="pt-BR" sz="2400" b="1" dirty="0" smtClean="0"/>
              <a:t>)+(</a:t>
            </a:r>
            <a:r>
              <a:rPr lang="pt-BR" sz="2400" b="1" dirty="0" err="1"/>
              <a:t>M</a:t>
            </a:r>
            <a:r>
              <a:rPr lang="pt-BR" sz="2400" b="1" baseline="-25000" dirty="0" err="1"/>
              <a:t>t</a:t>
            </a:r>
            <a:r>
              <a:rPr lang="pt-BR" sz="2400" b="1" dirty="0"/>
              <a:t> – M</a:t>
            </a:r>
            <a:r>
              <a:rPr lang="pt-BR" sz="2400" b="1" baseline="-25000" dirty="0"/>
              <a:t>t-1</a:t>
            </a:r>
            <a:r>
              <a:rPr lang="pt-BR" sz="2400" b="1" dirty="0" smtClean="0"/>
              <a:t>)</a:t>
            </a:r>
            <a:r>
              <a:rPr lang="pt-BR" sz="2000" b="1" dirty="0" smtClean="0"/>
              <a:t>]</a:t>
            </a:r>
            <a:r>
              <a:rPr lang="pt-BR" sz="2000" dirty="0" smtClean="0"/>
              <a:t> = FINANCIAMENTO DO DEF.</a:t>
            </a:r>
            <a:r>
              <a:rPr lang="pt-BR" sz="2000" baseline="30000" dirty="0" smtClean="0"/>
              <a:t>CONS.</a:t>
            </a:r>
            <a:r>
              <a:rPr lang="pt-BR" sz="2000" dirty="0" smtClean="0"/>
              <a:t> </a:t>
            </a:r>
          </a:p>
          <a:p>
            <a:pPr algn="just"/>
            <a:endParaRPr lang="pt-BR" sz="2800" b="1" dirty="0" smtClean="0">
              <a:effectLst>
                <a:outerShdw blurRad="38100" dist="38100" dir="2700000" algn="tl">
                  <a:srgbClr val="000000">
                    <a:alpha val="43137"/>
                  </a:srgbClr>
                </a:outerShdw>
              </a:effectLst>
            </a:endParaRPr>
          </a:p>
          <a:p>
            <a:pPr marL="0" indent="0" algn="just">
              <a:buNone/>
            </a:pPr>
            <a:r>
              <a:rPr lang="pt-BR" sz="2000" dirty="0" smtClean="0"/>
              <a:t>EM SUMA, O DÉFICIT DO SETOR PÚBLICO É GERADO POR UM EXCESSO DE GASTOS PRIMÁRIOS DO SETOR PÚBLICO </a:t>
            </a:r>
            <a:r>
              <a:rPr lang="pt-BR" sz="2000" b="1" dirty="0" smtClean="0">
                <a:effectLst>
                  <a:outerShdw blurRad="38100" dist="38100" dir="2700000" algn="tl">
                    <a:srgbClr val="000000">
                      <a:alpha val="43137"/>
                    </a:srgbClr>
                  </a:outerShdw>
                </a:effectLst>
              </a:rPr>
              <a:t>(</a:t>
            </a:r>
            <a:r>
              <a:rPr lang="pt-BR" sz="2000" b="1" dirty="0" err="1">
                <a:effectLst>
                  <a:outerShdw blurRad="38100" dist="38100" dir="2700000" algn="tl">
                    <a:srgbClr val="000000">
                      <a:alpha val="43137"/>
                    </a:srgbClr>
                  </a:outerShdw>
                </a:effectLst>
              </a:rPr>
              <a:t>G</a:t>
            </a:r>
            <a:r>
              <a:rPr lang="pt-BR" sz="2000" b="1" baseline="-25000" dirty="0" err="1">
                <a:effectLst>
                  <a:outerShdw blurRad="38100" dist="38100" dir="2700000" algn="tl">
                    <a:srgbClr val="000000">
                      <a:alpha val="43137"/>
                    </a:srgbClr>
                  </a:outerShdw>
                </a:effectLst>
              </a:rPr>
              <a:t>t</a:t>
            </a:r>
            <a:r>
              <a:rPr lang="pt-BR" sz="2000" b="1" dirty="0">
                <a:effectLst>
                  <a:outerShdw blurRad="38100" dist="38100" dir="2700000" algn="tl">
                    <a:srgbClr val="000000">
                      <a:alpha val="43137"/>
                    </a:srgbClr>
                  </a:outerShdw>
                </a:effectLst>
              </a:rPr>
              <a:t> + </a:t>
            </a:r>
            <a:r>
              <a:rPr lang="pt-BR" sz="2000" b="1" dirty="0" err="1">
                <a:effectLst>
                  <a:outerShdw blurRad="38100" dist="38100" dir="2700000" algn="tl">
                    <a:srgbClr val="000000">
                      <a:alpha val="43137"/>
                    </a:srgbClr>
                  </a:outerShdw>
                </a:effectLst>
              </a:rPr>
              <a:t>Ig</a:t>
            </a:r>
            <a:r>
              <a:rPr lang="pt-BR" sz="2000" b="1" baseline="-25000" dirty="0" err="1">
                <a:effectLst>
                  <a:outerShdw blurRad="38100" dist="38100" dir="2700000" algn="tl">
                    <a:srgbClr val="000000">
                      <a:alpha val="43137"/>
                    </a:srgbClr>
                  </a:outerShdw>
                </a:effectLst>
              </a:rPr>
              <a:t>t</a:t>
            </a:r>
            <a:r>
              <a:rPr lang="pt-BR" sz="2000" b="1" dirty="0">
                <a:effectLst>
                  <a:outerShdw blurRad="38100" dist="38100" dir="2700000" algn="tl">
                    <a:srgbClr val="000000">
                      <a:alpha val="43137"/>
                    </a:srgbClr>
                  </a:outerShdw>
                </a:effectLst>
              </a:rPr>
              <a:t> – </a:t>
            </a:r>
            <a:r>
              <a:rPr lang="pt-BR" sz="2000" b="1" dirty="0" err="1">
                <a:effectLst>
                  <a:outerShdw blurRad="38100" dist="38100" dir="2700000" algn="tl">
                    <a:srgbClr val="000000">
                      <a:alpha val="43137"/>
                    </a:srgbClr>
                  </a:outerShdw>
                </a:effectLst>
              </a:rPr>
              <a:t>T</a:t>
            </a:r>
            <a:r>
              <a:rPr lang="pt-BR" sz="2000" b="1" baseline="-25000" dirty="0" err="1">
                <a:effectLst>
                  <a:outerShdw blurRad="38100" dist="38100" dir="2700000" algn="tl">
                    <a:srgbClr val="000000">
                      <a:alpha val="43137"/>
                    </a:srgbClr>
                  </a:outerShdw>
                </a:effectLst>
              </a:rPr>
              <a:t>t</a:t>
            </a:r>
            <a:r>
              <a:rPr lang="pt-BR" sz="2000" b="1" dirty="0">
                <a:effectLst>
                  <a:outerShdw blurRad="38100" dist="38100" dir="2700000" algn="tl">
                    <a:srgbClr val="000000">
                      <a:alpha val="43137"/>
                    </a:srgbClr>
                  </a:outerShdw>
                </a:effectLst>
              </a:rPr>
              <a:t>)</a:t>
            </a:r>
            <a:r>
              <a:rPr lang="pt-BR" sz="2000" dirty="0"/>
              <a:t>, </a:t>
            </a:r>
            <a:r>
              <a:rPr lang="pt-BR" sz="2000" dirty="0" smtClean="0"/>
              <a:t>POR COMPRAS DE </a:t>
            </a:r>
            <a:r>
              <a:rPr lang="pt-BR" sz="2000" dirty="0"/>
              <a:t>DIVISAS </a:t>
            </a:r>
            <a:r>
              <a:rPr lang="pt-BR" sz="2000" b="1" dirty="0">
                <a:effectLst>
                  <a:outerShdw blurRad="38100" dist="38100" dir="2700000" algn="tl">
                    <a:srgbClr val="000000">
                      <a:alpha val="43137"/>
                    </a:srgbClr>
                  </a:outerShdw>
                </a:effectLst>
              </a:rPr>
              <a:t>(</a:t>
            </a:r>
            <a:r>
              <a:rPr lang="pt-BR" sz="2000" b="1" dirty="0" err="1">
                <a:effectLst>
                  <a:outerShdw blurRad="38100" dist="38100" dir="2700000" algn="tl">
                    <a:srgbClr val="000000">
                      <a:alpha val="43137"/>
                    </a:srgbClr>
                  </a:outerShdw>
                </a:effectLst>
              </a:rPr>
              <a:t>DI</a:t>
            </a:r>
            <a:r>
              <a:rPr lang="pt-BR" sz="2000" b="1" baseline="-25000" dirty="0" err="1">
                <a:effectLst>
                  <a:outerShdw blurRad="38100" dist="38100" dir="2700000" algn="tl">
                    <a:srgbClr val="000000">
                      <a:alpha val="43137"/>
                    </a:srgbClr>
                  </a:outerShdw>
                </a:effectLst>
              </a:rPr>
              <a:t>t</a:t>
            </a:r>
            <a:r>
              <a:rPr lang="pt-BR" sz="2000" b="1" dirty="0">
                <a:effectLst>
                  <a:outerShdw blurRad="38100" dist="38100" dir="2700000" algn="tl">
                    <a:srgbClr val="000000">
                      <a:alpha val="43137"/>
                    </a:srgbClr>
                  </a:outerShdw>
                </a:effectLst>
              </a:rPr>
              <a:t> – DI</a:t>
            </a:r>
            <a:r>
              <a:rPr lang="pt-BR" sz="2000" b="1" baseline="-25000" dirty="0">
                <a:effectLst>
                  <a:outerShdw blurRad="38100" dist="38100" dir="2700000" algn="tl">
                    <a:srgbClr val="000000">
                      <a:alpha val="43137"/>
                    </a:srgbClr>
                  </a:outerShdw>
                </a:effectLst>
              </a:rPr>
              <a:t>t-1</a:t>
            </a:r>
            <a:r>
              <a:rPr lang="pt-BR" sz="2000" b="1" dirty="0">
                <a:effectLst>
                  <a:outerShdw blurRad="38100" dist="38100" dir="2700000" algn="tl">
                    <a:srgbClr val="000000">
                      <a:alpha val="43137"/>
                    </a:srgbClr>
                  </a:outerShdw>
                </a:effectLst>
              </a:rPr>
              <a:t>)</a:t>
            </a:r>
            <a:r>
              <a:rPr lang="pt-BR" sz="2000" dirty="0"/>
              <a:t> </a:t>
            </a:r>
            <a:r>
              <a:rPr lang="pt-BR" sz="2000" dirty="0" smtClean="0"/>
              <a:t>E/OU PAGAMENTOS DE JUROS SOBRE A DÍVIDA PÚBLICA EM PODER DO SETOR PRIVADO </a:t>
            </a:r>
            <a:r>
              <a:rPr lang="pt-BR" sz="2000" b="1" dirty="0" smtClean="0">
                <a:effectLst>
                  <a:outerShdw blurRad="38100" dist="38100" dir="2700000" algn="tl">
                    <a:srgbClr val="000000">
                      <a:alpha val="43137"/>
                    </a:srgbClr>
                  </a:outerShdw>
                </a:effectLst>
              </a:rPr>
              <a:t>(</a:t>
            </a:r>
            <a:r>
              <a:rPr lang="pt-BR" sz="2000" b="1" dirty="0">
                <a:effectLst>
                  <a:outerShdw blurRad="38100" dist="38100" dir="2700000" algn="tl">
                    <a:srgbClr val="000000">
                      <a:alpha val="43137"/>
                    </a:srgbClr>
                  </a:outerShdw>
                </a:effectLst>
              </a:rPr>
              <a:t>i.B</a:t>
            </a:r>
            <a:r>
              <a:rPr lang="pt-BR" sz="2000" b="1" baseline="-25000" dirty="0">
                <a:effectLst>
                  <a:outerShdw blurRad="38100" dist="38100" dir="2700000" algn="tl">
                    <a:srgbClr val="000000">
                      <a:alpha val="43137"/>
                    </a:srgbClr>
                  </a:outerShdw>
                </a:effectLst>
              </a:rPr>
              <a:t>t-1</a:t>
            </a:r>
            <a:r>
              <a:rPr lang="pt-BR" sz="2000" b="1" dirty="0">
                <a:effectLst>
                  <a:outerShdw blurRad="38100" dist="38100" dir="2700000" algn="tl">
                    <a:srgbClr val="000000">
                      <a:alpha val="43137"/>
                    </a:srgbClr>
                  </a:outerShdw>
                </a:effectLst>
              </a:rPr>
              <a:t>)</a:t>
            </a:r>
            <a:r>
              <a:rPr lang="pt-BR" sz="2000" dirty="0"/>
              <a:t>. </a:t>
            </a:r>
            <a:r>
              <a:rPr lang="pt-BR" sz="2000" dirty="0" smtClean="0"/>
              <a:t>O FINANCIAMENTO DESTE DÉFICIT DO SETOR PÚBLICO SE DÁ COM EMISSÃO DE NOVOS TÍTULOS DO TESOURO E QUE SÃO ADQUIRIDOS PELO SETOR PRIVADO </a:t>
            </a:r>
            <a:r>
              <a:rPr lang="pt-BR" sz="2000" b="1" dirty="0" smtClean="0">
                <a:effectLst>
                  <a:outerShdw blurRad="38100" dist="38100" dir="2700000" algn="tl">
                    <a:srgbClr val="000000">
                      <a:alpha val="43137"/>
                    </a:srgbClr>
                  </a:outerShdw>
                </a:effectLst>
              </a:rPr>
              <a:t>(</a:t>
            </a:r>
            <a:r>
              <a:rPr lang="pt-BR" sz="2000" b="1" dirty="0" err="1">
                <a:effectLst>
                  <a:outerShdw blurRad="38100" dist="38100" dir="2700000" algn="tl">
                    <a:srgbClr val="000000">
                      <a:alpha val="43137"/>
                    </a:srgbClr>
                  </a:outerShdw>
                </a:effectLst>
              </a:rPr>
              <a:t>B</a:t>
            </a:r>
            <a:r>
              <a:rPr lang="pt-BR" sz="2000" b="1" baseline="30000" dirty="0" err="1">
                <a:effectLst>
                  <a:outerShdw blurRad="38100" dist="38100" dir="2700000" algn="tl">
                    <a:srgbClr val="000000">
                      <a:alpha val="43137"/>
                    </a:srgbClr>
                  </a:outerShdw>
                </a:effectLst>
              </a:rPr>
              <a:t>SP</a:t>
            </a:r>
            <a:r>
              <a:rPr lang="pt-BR" sz="2000" b="1" baseline="-25000" dirty="0" err="1">
                <a:effectLst>
                  <a:outerShdw blurRad="38100" dist="38100" dir="2700000" algn="tl">
                    <a:srgbClr val="000000">
                      <a:alpha val="43137"/>
                    </a:srgbClr>
                  </a:outerShdw>
                </a:effectLst>
              </a:rPr>
              <a:t>t</a:t>
            </a:r>
            <a:r>
              <a:rPr lang="pt-BR" sz="2000" b="1" dirty="0">
                <a:effectLst>
                  <a:outerShdw blurRad="38100" dist="38100" dir="2700000" algn="tl">
                    <a:srgbClr val="000000">
                      <a:alpha val="43137"/>
                    </a:srgbClr>
                  </a:outerShdw>
                </a:effectLst>
              </a:rPr>
              <a:t> – B</a:t>
            </a:r>
            <a:r>
              <a:rPr lang="pt-BR" sz="2000" b="1" baseline="30000" dirty="0">
                <a:effectLst>
                  <a:outerShdw blurRad="38100" dist="38100" dir="2700000" algn="tl">
                    <a:srgbClr val="000000">
                      <a:alpha val="43137"/>
                    </a:srgbClr>
                  </a:outerShdw>
                </a:effectLst>
              </a:rPr>
              <a:t>SP</a:t>
            </a:r>
            <a:r>
              <a:rPr lang="pt-BR" sz="2000" b="1" baseline="-25000" dirty="0">
                <a:effectLst>
                  <a:outerShdw blurRad="38100" dist="38100" dir="2700000" algn="tl">
                    <a:srgbClr val="000000">
                      <a:alpha val="43137"/>
                    </a:srgbClr>
                  </a:outerShdw>
                </a:effectLst>
              </a:rPr>
              <a:t>t-1</a:t>
            </a:r>
            <a:r>
              <a:rPr lang="pt-BR" sz="2000" b="1" dirty="0">
                <a:effectLst>
                  <a:outerShdw blurRad="38100" dist="38100" dir="2700000" algn="tl">
                    <a:srgbClr val="000000">
                      <a:alpha val="43137"/>
                    </a:srgbClr>
                  </a:outerShdw>
                </a:effectLst>
              </a:rPr>
              <a:t>)</a:t>
            </a:r>
            <a:r>
              <a:rPr lang="pt-BR" sz="2000" dirty="0" smtClean="0"/>
              <a:t>, E/OU ADQUIRIDOS PELO B.C., SENDO QUE ESTES ÚLTIMOS RESULTAM EM EMISSÃO DE MOEDA PRIMÁRIA (BASE MONETÁRIA: </a:t>
            </a:r>
            <a:r>
              <a:rPr lang="pt-BR" sz="2000" b="1" dirty="0" smtClean="0">
                <a:effectLst>
                  <a:outerShdw blurRad="38100" dist="38100" dir="2700000" algn="tl">
                    <a:srgbClr val="000000">
                      <a:alpha val="43137"/>
                    </a:srgbClr>
                  </a:outerShdw>
                </a:effectLst>
              </a:rPr>
              <a:t>(</a:t>
            </a:r>
            <a:r>
              <a:rPr lang="pt-BR" sz="2000" b="1" dirty="0" err="1">
                <a:effectLst>
                  <a:outerShdw blurRad="38100" dist="38100" dir="2700000" algn="tl">
                    <a:srgbClr val="000000">
                      <a:alpha val="43137"/>
                    </a:srgbClr>
                  </a:outerShdw>
                </a:effectLst>
              </a:rPr>
              <a:t>M</a:t>
            </a:r>
            <a:r>
              <a:rPr lang="pt-BR" sz="2000" b="1" baseline="-25000" dirty="0" err="1">
                <a:effectLst>
                  <a:outerShdw blurRad="38100" dist="38100" dir="2700000" algn="tl">
                    <a:srgbClr val="000000">
                      <a:alpha val="43137"/>
                    </a:srgbClr>
                  </a:outerShdw>
                </a:effectLst>
              </a:rPr>
              <a:t>t</a:t>
            </a:r>
            <a:r>
              <a:rPr lang="pt-BR" sz="2000" b="1" dirty="0">
                <a:effectLst>
                  <a:outerShdw blurRad="38100" dist="38100" dir="2700000" algn="tl">
                    <a:srgbClr val="000000">
                      <a:alpha val="43137"/>
                    </a:srgbClr>
                  </a:outerShdw>
                </a:effectLst>
              </a:rPr>
              <a:t> – M</a:t>
            </a:r>
            <a:r>
              <a:rPr lang="pt-BR" sz="2000" b="1" baseline="-25000" dirty="0">
                <a:effectLst>
                  <a:outerShdw blurRad="38100" dist="38100" dir="2700000" algn="tl">
                    <a:srgbClr val="000000">
                      <a:alpha val="43137"/>
                    </a:srgbClr>
                  </a:outerShdw>
                </a:effectLst>
              </a:rPr>
              <a:t>t-1</a:t>
            </a:r>
            <a:r>
              <a:rPr lang="pt-BR" sz="2000" b="1" dirty="0" smtClean="0">
                <a:effectLst>
                  <a:outerShdw blurRad="38100" dist="38100" dir="2700000" algn="tl">
                    <a:srgbClr val="000000">
                      <a:alpha val="43137"/>
                    </a:srgbClr>
                  </a:outerShdw>
                </a:effectLst>
              </a:rPr>
              <a:t>)</a:t>
            </a:r>
            <a:r>
              <a:rPr lang="pt-BR" sz="2000" dirty="0" smtClean="0"/>
              <a:t>) E, PORTANTO, IMPLICAM NUMA EXPANSÃO DOS MEIOS DE PAGAMENTO (OU OFERTA DE MOEDA: </a:t>
            </a:r>
            <a:r>
              <a:rPr lang="pt-BR" sz="2000" b="1" dirty="0" smtClean="0">
                <a:effectLst>
                  <a:outerShdw blurRad="38100" dist="38100" dir="2700000" algn="tl">
                    <a:srgbClr val="000000">
                      <a:alpha val="43137"/>
                    </a:srgbClr>
                  </a:outerShdw>
                </a:effectLst>
              </a:rPr>
              <a:t>(M1</a:t>
            </a:r>
            <a:r>
              <a:rPr lang="pt-BR" sz="2000" b="1" baseline="-25000" dirty="0" smtClean="0">
                <a:effectLst>
                  <a:outerShdw blurRad="38100" dist="38100" dir="2700000" algn="tl">
                    <a:srgbClr val="000000">
                      <a:alpha val="43137"/>
                    </a:srgbClr>
                  </a:outerShdw>
                </a:effectLst>
              </a:rPr>
              <a:t>t</a:t>
            </a:r>
            <a:r>
              <a:rPr lang="pt-BR" sz="2000" b="1" dirty="0" smtClean="0">
                <a:effectLst>
                  <a:outerShdw blurRad="38100" dist="38100" dir="2700000" algn="tl">
                    <a:srgbClr val="000000">
                      <a:alpha val="43137"/>
                    </a:srgbClr>
                  </a:outerShdw>
                </a:effectLst>
              </a:rPr>
              <a:t> – M1</a:t>
            </a:r>
            <a:r>
              <a:rPr lang="pt-BR" sz="2000" b="1" baseline="-25000" dirty="0" smtClean="0">
                <a:effectLst>
                  <a:outerShdw blurRad="38100" dist="38100" dir="2700000" algn="tl">
                    <a:srgbClr val="000000">
                      <a:alpha val="43137"/>
                    </a:srgbClr>
                  </a:outerShdw>
                </a:effectLst>
              </a:rPr>
              <a:t>t-1</a:t>
            </a:r>
            <a:r>
              <a:rPr lang="pt-BR" sz="2000" b="1" dirty="0" smtClean="0">
                <a:effectLst>
                  <a:outerShdw blurRad="38100" dist="38100" dir="2700000" algn="tl">
                    <a:srgbClr val="000000">
                      <a:alpha val="43137"/>
                    </a:srgbClr>
                  </a:outerShdw>
                </a:effectLst>
              </a:rPr>
              <a:t>)</a:t>
            </a:r>
            <a:r>
              <a:rPr lang="pt-BR" sz="2000" dirty="0" smtClean="0"/>
              <a:t>) NA ECONOMIA.                        </a:t>
            </a:r>
            <a:endParaRPr lang="pt-BR" sz="2000" dirty="0"/>
          </a:p>
        </p:txBody>
      </p:sp>
      <p:sp>
        <p:nvSpPr>
          <p:cNvPr id="2" name="Chave direita 1"/>
          <p:cNvSpPr/>
          <p:nvPr/>
        </p:nvSpPr>
        <p:spPr>
          <a:xfrm rot="5400000">
            <a:off x="2303748" y="1016732"/>
            <a:ext cx="504056" cy="3168352"/>
          </a:xfrm>
          <a:prstGeom prst="rightBrace">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pt-BR"/>
          </a:p>
        </p:txBody>
      </p:sp>
    </p:spTree>
    <p:extLst>
      <p:ext uri="{BB962C8B-B14F-4D97-AF65-F5344CB8AC3E}">
        <p14:creationId xmlns:p14="http://schemas.microsoft.com/office/powerpoint/2010/main" val="249295623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0" y="0"/>
            <a:ext cx="9144000" cy="6858000"/>
          </a:xfrm>
        </p:spPr>
        <p:txBody>
          <a:bodyPr>
            <a:normAutofit fontScale="85000" lnSpcReduction="20000"/>
          </a:bodyPr>
          <a:lstStyle/>
          <a:p>
            <a:r>
              <a:rPr lang="pt-BR" sz="2000" b="1" u="sng" dirty="0" smtClean="0">
                <a:effectLst>
                  <a:outerShdw blurRad="38100" dist="38100" dir="2700000" algn="tl">
                    <a:srgbClr val="000000">
                      <a:alpha val="43137"/>
                    </a:srgbClr>
                  </a:outerShdw>
                </a:effectLst>
              </a:rPr>
              <a:t>EMISSÃO MONETÁRIA, SENHORIAGEM E IMPOSTO INFLACIONÁRIO</a:t>
            </a:r>
          </a:p>
          <a:p>
            <a:pPr algn="just"/>
            <a:r>
              <a:rPr lang="pt-BR" sz="2000" dirty="0" smtClean="0"/>
              <a:t>DO EXPOSTO ATÉ AQUI, CONCLUI-SE QUE UM DADO DÉFICIT DO SETOR PÚBLICO É FINANCIADO POR EMISSÃO DE TÍTULOS ADQUIRIDOS PELO B.C., OS QUAIS RESULTAM EM EMISSÃO MONETÁRIA, E/OU POR EMISSÃO DE TÍTULOS PÚBLICOS ADQUIRIDOS PELO SETOR </a:t>
            </a:r>
            <a:r>
              <a:rPr lang="pt-BR" sz="2000" dirty="0" smtClean="0"/>
              <a:t>PRIVADO (OS QUAIS, POR SUA VEZ, </a:t>
            </a:r>
            <a:r>
              <a:rPr lang="pt-BR" sz="2000" dirty="0" smtClean="0"/>
              <a:t>NÃO RESULTAM EM ALTERAÇÃO DA OFERTA DE MOEDA NA </a:t>
            </a:r>
            <a:r>
              <a:rPr lang="pt-BR" sz="2000" dirty="0" smtClean="0"/>
              <a:t>ECONOMIA):</a:t>
            </a:r>
            <a:endParaRPr lang="pt-BR" sz="2000" dirty="0"/>
          </a:p>
          <a:p>
            <a:r>
              <a:rPr lang="pt-BR" sz="2000" b="1" dirty="0" smtClean="0">
                <a:effectLst>
                  <a:outerShdw blurRad="38100" dist="38100" dir="2700000" algn="tl">
                    <a:srgbClr val="000000">
                      <a:alpha val="43137"/>
                    </a:srgbClr>
                  </a:outerShdw>
                </a:effectLst>
              </a:rPr>
              <a:t>                       </a:t>
            </a:r>
          </a:p>
          <a:p>
            <a:r>
              <a:rPr lang="pt-BR" sz="2000" b="1" dirty="0" smtClean="0">
                <a:effectLst>
                  <a:outerShdw blurRad="38100" dist="38100" dir="2700000" algn="tl">
                    <a:srgbClr val="000000">
                      <a:alpha val="43137"/>
                    </a:srgbClr>
                  </a:outerShdw>
                </a:effectLst>
              </a:rPr>
              <a:t>      DEF.</a:t>
            </a:r>
            <a:r>
              <a:rPr lang="pt-BR" sz="2000" b="1" baseline="30000" dirty="0" smtClean="0">
                <a:effectLst>
                  <a:outerShdw blurRad="38100" dist="38100" dir="2700000" algn="tl">
                    <a:srgbClr val="000000">
                      <a:alpha val="43137"/>
                    </a:srgbClr>
                  </a:outerShdw>
                </a:effectLst>
              </a:rPr>
              <a:t>CONS</a:t>
            </a:r>
            <a:r>
              <a:rPr lang="pt-BR" sz="2000" b="1" baseline="30000" dirty="0">
                <a:effectLst>
                  <a:outerShdw blurRad="38100" dist="38100" dir="2700000" algn="tl">
                    <a:srgbClr val="000000">
                      <a:alpha val="43137"/>
                    </a:srgbClr>
                  </a:outerShdw>
                </a:effectLst>
              </a:rPr>
              <a:t>.</a:t>
            </a:r>
            <a:r>
              <a:rPr lang="pt-BR" sz="2000" b="1" dirty="0">
                <a:effectLst>
                  <a:outerShdw blurRad="38100" dist="38100" dir="2700000" algn="tl">
                    <a:srgbClr val="000000">
                      <a:alpha val="43137"/>
                    </a:srgbClr>
                  </a:outerShdw>
                </a:effectLst>
              </a:rPr>
              <a:t> </a:t>
            </a:r>
            <a:r>
              <a:rPr lang="pt-BR" sz="2000" b="1" dirty="0" smtClean="0">
                <a:effectLst>
                  <a:outerShdw blurRad="38100" dist="38100" dir="2700000" algn="tl">
                    <a:srgbClr val="000000">
                      <a:alpha val="43137"/>
                    </a:srgbClr>
                  </a:outerShdw>
                </a:effectLst>
              </a:rPr>
              <a:t>= (</a:t>
            </a:r>
            <a:r>
              <a:rPr lang="pt-BR" sz="2000" b="1" dirty="0" err="1">
                <a:effectLst>
                  <a:outerShdw blurRad="38100" dist="38100" dir="2700000" algn="tl">
                    <a:srgbClr val="000000">
                      <a:alpha val="43137"/>
                    </a:srgbClr>
                  </a:outerShdw>
                </a:effectLst>
              </a:rPr>
              <a:t>B</a:t>
            </a:r>
            <a:r>
              <a:rPr lang="pt-BR" sz="2000" b="1" baseline="-25000" dirty="0" err="1">
                <a:effectLst>
                  <a:outerShdw blurRad="38100" dist="38100" dir="2700000" algn="tl">
                    <a:srgbClr val="000000">
                      <a:alpha val="43137"/>
                    </a:srgbClr>
                  </a:outerShdw>
                </a:effectLst>
              </a:rPr>
              <a:t>t</a:t>
            </a:r>
            <a:r>
              <a:rPr lang="pt-BR" sz="2000" b="1" dirty="0">
                <a:effectLst>
                  <a:outerShdw blurRad="38100" dist="38100" dir="2700000" algn="tl">
                    <a:srgbClr val="000000">
                      <a:alpha val="43137"/>
                    </a:srgbClr>
                  </a:outerShdw>
                </a:effectLst>
              </a:rPr>
              <a:t> – B</a:t>
            </a:r>
            <a:r>
              <a:rPr lang="pt-BR" sz="2000" b="1" baseline="-25000" dirty="0">
                <a:effectLst>
                  <a:outerShdw blurRad="38100" dist="38100" dir="2700000" algn="tl">
                    <a:srgbClr val="000000">
                      <a:alpha val="43137"/>
                    </a:srgbClr>
                  </a:outerShdw>
                </a:effectLst>
              </a:rPr>
              <a:t>t-1</a:t>
            </a:r>
            <a:r>
              <a:rPr lang="pt-BR" sz="2000" b="1" dirty="0">
                <a:effectLst>
                  <a:outerShdw blurRad="38100" dist="38100" dir="2700000" algn="tl">
                    <a:srgbClr val="000000">
                      <a:alpha val="43137"/>
                    </a:srgbClr>
                  </a:outerShdw>
                </a:effectLst>
              </a:rPr>
              <a:t>) </a:t>
            </a:r>
            <a:r>
              <a:rPr lang="pt-BR" sz="2000" dirty="0"/>
              <a:t>= EMISSÃO TÍTULOS NACIONAIS TESOURO = </a:t>
            </a:r>
            <a:r>
              <a:rPr lang="pt-BR" sz="1800" b="1" dirty="0">
                <a:effectLst>
                  <a:outerShdw blurRad="38100" dist="38100" dir="2700000" algn="tl">
                    <a:srgbClr val="000000">
                      <a:alpha val="43137"/>
                    </a:srgbClr>
                  </a:outerShdw>
                </a:effectLst>
              </a:rPr>
              <a:t>[</a:t>
            </a:r>
            <a:r>
              <a:rPr lang="pt-BR" sz="2000" b="1" dirty="0">
                <a:effectLst>
                  <a:outerShdw blurRad="38100" dist="38100" dir="2700000" algn="tl">
                    <a:srgbClr val="000000">
                      <a:alpha val="43137"/>
                    </a:srgbClr>
                  </a:outerShdw>
                </a:effectLst>
              </a:rPr>
              <a:t>(</a:t>
            </a:r>
            <a:r>
              <a:rPr lang="pt-BR" sz="2000" b="1" dirty="0" err="1">
                <a:effectLst>
                  <a:outerShdw blurRad="38100" dist="38100" dir="2700000" algn="tl">
                    <a:srgbClr val="000000">
                      <a:alpha val="43137"/>
                    </a:srgbClr>
                  </a:outerShdw>
                </a:effectLst>
              </a:rPr>
              <a:t>B</a:t>
            </a:r>
            <a:r>
              <a:rPr lang="pt-BR" sz="2000" b="1" baseline="30000" dirty="0" err="1">
                <a:effectLst>
                  <a:outerShdw blurRad="38100" dist="38100" dir="2700000" algn="tl">
                    <a:srgbClr val="000000">
                      <a:alpha val="43137"/>
                    </a:srgbClr>
                  </a:outerShdw>
                </a:effectLst>
              </a:rPr>
              <a:t>SP</a:t>
            </a:r>
            <a:r>
              <a:rPr lang="pt-BR" sz="2000" b="1" baseline="-25000" dirty="0" err="1">
                <a:effectLst>
                  <a:outerShdw blurRad="38100" dist="38100" dir="2700000" algn="tl">
                    <a:srgbClr val="000000">
                      <a:alpha val="43137"/>
                    </a:srgbClr>
                  </a:outerShdw>
                </a:effectLst>
              </a:rPr>
              <a:t>t</a:t>
            </a:r>
            <a:r>
              <a:rPr lang="pt-BR" sz="2000" b="1" dirty="0">
                <a:effectLst>
                  <a:outerShdw blurRad="38100" dist="38100" dir="2700000" algn="tl">
                    <a:srgbClr val="000000">
                      <a:alpha val="43137"/>
                    </a:srgbClr>
                  </a:outerShdw>
                </a:effectLst>
              </a:rPr>
              <a:t> – B</a:t>
            </a:r>
            <a:r>
              <a:rPr lang="pt-BR" sz="2000" b="1" baseline="30000" dirty="0">
                <a:effectLst>
                  <a:outerShdw blurRad="38100" dist="38100" dir="2700000" algn="tl">
                    <a:srgbClr val="000000">
                      <a:alpha val="43137"/>
                    </a:srgbClr>
                  </a:outerShdw>
                </a:effectLst>
              </a:rPr>
              <a:t>SP</a:t>
            </a:r>
            <a:r>
              <a:rPr lang="pt-BR" sz="2000" b="1" baseline="-25000" dirty="0">
                <a:effectLst>
                  <a:outerShdw blurRad="38100" dist="38100" dir="2700000" algn="tl">
                    <a:srgbClr val="000000">
                      <a:alpha val="43137"/>
                    </a:srgbClr>
                  </a:outerShdw>
                </a:effectLst>
              </a:rPr>
              <a:t>t-1</a:t>
            </a:r>
            <a:r>
              <a:rPr lang="pt-BR" sz="2000" b="1" dirty="0">
                <a:effectLst>
                  <a:outerShdw blurRad="38100" dist="38100" dir="2700000" algn="tl">
                    <a:srgbClr val="000000">
                      <a:alpha val="43137"/>
                    </a:srgbClr>
                  </a:outerShdw>
                </a:effectLst>
              </a:rPr>
              <a:t>) + (</a:t>
            </a:r>
            <a:r>
              <a:rPr lang="pt-BR" sz="2000" b="1" dirty="0" err="1">
                <a:effectLst>
                  <a:outerShdw blurRad="38100" dist="38100" dir="2700000" algn="tl">
                    <a:srgbClr val="000000">
                      <a:alpha val="43137"/>
                    </a:srgbClr>
                  </a:outerShdw>
                </a:effectLst>
              </a:rPr>
              <a:t>B</a:t>
            </a:r>
            <a:r>
              <a:rPr lang="pt-BR" sz="2000" b="1" baseline="30000" dirty="0" err="1">
                <a:effectLst>
                  <a:outerShdw blurRad="38100" dist="38100" dir="2700000" algn="tl">
                    <a:srgbClr val="000000">
                      <a:alpha val="43137"/>
                    </a:srgbClr>
                  </a:outerShdw>
                </a:effectLst>
              </a:rPr>
              <a:t>BC</a:t>
            </a:r>
            <a:r>
              <a:rPr lang="pt-BR" sz="2000" b="1" baseline="-25000" dirty="0" err="1">
                <a:effectLst>
                  <a:outerShdw blurRad="38100" dist="38100" dir="2700000" algn="tl">
                    <a:srgbClr val="000000">
                      <a:alpha val="43137"/>
                    </a:srgbClr>
                  </a:outerShdw>
                </a:effectLst>
              </a:rPr>
              <a:t>t</a:t>
            </a:r>
            <a:r>
              <a:rPr lang="pt-BR" sz="2000" b="1" dirty="0">
                <a:effectLst>
                  <a:outerShdw blurRad="38100" dist="38100" dir="2700000" algn="tl">
                    <a:srgbClr val="000000">
                      <a:alpha val="43137"/>
                    </a:srgbClr>
                  </a:outerShdw>
                </a:effectLst>
              </a:rPr>
              <a:t> – B</a:t>
            </a:r>
            <a:r>
              <a:rPr lang="pt-BR" sz="2000" b="1" baseline="30000" dirty="0">
                <a:effectLst>
                  <a:outerShdw blurRad="38100" dist="38100" dir="2700000" algn="tl">
                    <a:srgbClr val="000000">
                      <a:alpha val="43137"/>
                    </a:srgbClr>
                  </a:outerShdw>
                </a:effectLst>
              </a:rPr>
              <a:t>BC</a:t>
            </a:r>
            <a:r>
              <a:rPr lang="pt-BR" sz="2000" b="1" baseline="-25000" dirty="0">
                <a:effectLst>
                  <a:outerShdw blurRad="38100" dist="38100" dir="2700000" algn="tl">
                    <a:srgbClr val="000000">
                      <a:alpha val="43137"/>
                    </a:srgbClr>
                  </a:outerShdw>
                </a:effectLst>
              </a:rPr>
              <a:t>t-1</a:t>
            </a:r>
            <a:r>
              <a:rPr lang="pt-BR" sz="2000" b="1" dirty="0" smtClean="0">
                <a:effectLst>
                  <a:outerShdw blurRad="38100" dist="38100" dir="2700000" algn="tl">
                    <a:srgbClr val="000000">
                      <a:alpha val="43137"/>
                    </a:srgbClr>
                  </a:outerShdw>
                </a:effectLst>
              </a:rPr>
              <a:t>)</a:t>
            </a:r>
            <a:r>
              <a:rPr lang="pt-BR" sz="1800" b="1" dirty="0" smtClean="0">
                <a:effectLst>
                  <a:outerShdw blurRad="38100" dist="38100" dir="2700000" algn="tl">
                    <a:srgbClr val="000000">
                      <a:alpha val="43137"/>
                    </a:srgbClr>
                  </a:outerShdw>
                </a:effectLst>
              </a:rPr>
              <a:t>]</a:t>
            </a:r>
          </a:p>
          <a:p>
            <a:endParaRPr lang="pt-BR" sz="2000" b="1" dirty="0">
              <a:effectLst>
                <a:outerShdw blurRad="38100" dist="38100" dir="2700000" algn="tl">
                  <a:srgbClr val="000000">
                    <a:alpha val="43137"/>
                  </a:srgbClr>
                </a:outerShdw>
              </a:effectLst>
            </a:endParaRPr>
          </a:p>
          <a:p>
            <a:r>
              <a:rPr lang="pt-BR" sz="2000" b="1" dirty="0" smtClean="0">
                <a:effectLst>
                  <a:outerShdw blurRad="38100" dist="38100" dir="2700000" algn="tl">
                    <a:srgbClr val="000000">
                      <a:alpha val="43137"/>
                    </a:srgbClr>
                  </a:outerShdw>
                </a:effectLst>
              </a:rPr>
              <a:t>       DEF.</a:t>
            </a:r>
            <a:r>
              <a:rPr lang="pt-BR" sz="2000" b="1" baseline="30000" dirty="0" smtClean="0">
                <a:effectLst>
                  <a:outerShdw blurRad="38100" dist="38100" dir="2700000" algn="tl">
                    <a:srgbClr val="000000">
                      <a:alpha val="43137"/>
                    </a:srgbClr>
                  </a:outerShdw>
                </a:effectLst>
              </a:rPr>
              <a:t>CONS.</a:t>
            </a:r>
            <a:r>
              <a:rPr lang="pt-BR" sz="2000" b="1" dirty="0" smtClean="0">
                <a:effectLst>
                  <a:outerShdw blurRad="38100" dist="38100" dir="2700000" algn="tl">
                    <a:srgbClr val="000000">
                      <a:alpha val="43137"/>
                    </a:srgbClr>
                  </a:outerShdw>
                </a:effectLst>
              </a:rPr>
              <a:t> </a:t>
            </a:r>
            <a:r>
              <a:rPr lang="pt-BR" sz="2000" b="1" dirty="0">
                <a:effectLst>
                  <a:outerShdw blurRad="38100" dist="38100" dir="2700000" algn="tl">
                    <a:srgbClr val="000000">
                      <a:alpha val="43137"/>
                    </a:srgbClr>
                  </a:outerShdw>
                </a:effectLst>
              </a:rPr>
              <a:t>= </a:t>
            </a:r>
            <a:r>
              <a:rPr lang="pt-BR" sz="2800" b="1" dirty="0">
                <a:effectLst>
                  <a:outerShdw blurRad="38100" dist="38100" dir="2700000" algn="tl">
                    <a:srgbClr val="000000">
                      <a:alpha val="43137"/>
                    </a:srgbClr>
                  </a:outerShdw>
                </a:effectLst>
              </a:rPr>
              <a:t>[</a:t>
            </a:r>
            <a:r>
              <a:rPr lang="pt-BR" sz="2000" b="1" dirty="0">
                <a:effectLst>
                  <a:outerShdw blurRad="38100" dist="38100" dir="2700000" algn="tl">
                    <a:srgbClr val="000000">
                      <a:alpha val="43137"/>
                    </a:srgbClr>
                  </a:outerShdw>
                </a:effectLst>
              </a:rPr>
              <a:t>(</a:t>
            </a:r>
            <a:r>
              <a:rPr lang="pt-BR" sz="2000" b="1" dirty="0" err="1">
                <a:effectLst>
                  <a:outerShdw blurRad="38100" dist="38100" dir="2700000" algn="tl">
                    <a:srgbClr val="000000">
                      <a:alpha val="43137"/>
                    </a:srgbClr>
                  </a:outerShdw>
                </a:effectLst>
              </a:rPr>
              <a:t>B</a:t>
            </a:r>
            <a:r>
              <a:rPr lang="pt-BR" sz="2000" b="1" baseline="30000" dirty="0" err="1">
                <a:effectLst>
                  <a:outerShdw blurRad="38100" dist="38100" dir="2700000" algn="tl">
                    <a:srgbClr val="000000">
                      <a:alpha val="43137"/>
                    </a:srgbClr>
                  </a:outerShdw>
                </a:effectLst>
              </a:rPr>
              <a:t>SP</a:t>
            </a:r>
            <a:r>
              <a:rPr lang="pt-BR" sz="2000" b="1" baseline="-25000" dirty="0" err="1">
                <a:effectLst>
                  <a:outerShdw blurRad="38100" dist="38100" dir="2700000" algn="tl">
                    <a:srgbClr val="000000">
                      <a:alpha val="43137"/>
                    </a:srgbClr>
                  </a:outerShdw>
                </a:effectLst>
              </a:rPr>
              <a:t>t</a:t>
            </a:r>
            <a:r>
              <a:rPr lang="pt-BR" sz="2000" b="1" dirty="0">
                <a:effectLst>
                  <a:outerShdw blurRad="38100" dist="38100" dir="2700000" algn="tl">
                    <a:srgbClr val="000000">
                      <a:alpha val="43137"/>
                    </a:srgbClr>
                  </a:outerShdw>
                </a:effectLst>
              </a:rPr>
              <a:t> – B</a:t>
            </a:r>
            <a:r>
              <a:rPr lang="pt-BR" sz="2000" b="1" baseline="30000" dirty="0">
                <a:effectLst>
                  <a:outerShdw blurRad="38100" dist="38100" dir="2700000" algn="tl">
                    <a:srgbClr val="000000">
                      <a:alpha val="43137"/>
                    </a:srgbClr>
                  </a:outerShdw>
                </a:effectLst>
              </a:rPr>
              <a:t>SP</a:t>
            </a:r>
            <a:r>
              <a:rPr lang="pt-BR" sz="2000" b="1" baseline="-25000" dirty="0">
                <a:effectLst>
                  <a:outerShdw blurRad="38100" dist="38100" dir="2700000" algn="tl">
                    <a:srgbClr val="000000">
                      <a:alpha val="43137"/>
                    </a:srgbClr>
                  </a:outerShdw>
                </a:effectLst>
              </a:rPr>
              <a:t>t-1</a:t>
            </a:r>
            <a:r>
              <a:rPr lang="pt-BR" sz="2000" b="1" dirty="0">
                <a:effectLst>
                  <a:outerShdw blurRad="38100" dist="38100" dir="2700000" algn="tl">
                    <a:srgbClr val="000000">
                      <a:alpha val="43137"/>
                    </a:srgbClr>
                  </a:outerShdw>
                </a:effectLst>
              </a:rPr>
              <a:t>) + (</a:t>
            </a:r>
            <a:r>
              <a:rPr lang="pt-BR" sz="2000" b="1" dirty="0" err="1">
                <a:effectLst>
                  <a:outerShdw blurRad="38100" dist="38100" dir="2700000" algn="tl">
                    <a:srgbClr val="000000">
                      <a:alpha val="43137"/>
                    </a:srgbClr>
                  </a:outerShdw>
                </a:effectLst>
              </a:rPr>
              <a:t>M</a:t>
            </a:r>
            <a:r>
              <a:rPr lang="pt-BR" sz="2000" b="1" baseline="-25000" dirty="0" err="1">
                <a:effectLst>
                  <a:outerShdw blurRad="38100" dist="38100" dir="2700000" algn="tl">
                    <a:srgbClr val="000000">
                      <a:alpha val="43137"/>
                    </a:srgbClr>
                  </a:outerShdw>
                </a:effectLst>
              </a:rPr>
              <a:t>t</a:t>
            </a:r>
            <a:r>
              <a:rPr lang="pt-BR" sz="2000" b="1" dirty="0">
                <a:effectLst>
                  <a:outerShdw blurRad="38100" dist="38100" dir="2700000" algn="tl">
                    <a:srgbClr val="000000">
                      <a:alpha val="43137"/>
                    </a:srgbClr>
                  </a:outerShdw>
                </a:effectLst>
              </a:rPr>
              <a:t> – M</a:t>
            </a:r>
            <a:r>
              <a:rPr lang="pt-BR" sz="2000" b="1" baseline="-25000" dirty="0">
                <a:effectLst>
                  <a:outerShdw blurRad="38100" dist="38100" dir="2700000" algn="tl">
                    <a:srgbClr val="000000">
                      <a:alpha val="43137"/>
                    </a:srgbClr>
                  </a:outerShdw>
                </a:effectLst>
              </a:rPr>
              <a:t>t-1</a:t>
            </a:r>
            <a:r>
              <a:rPr lang="pt-BR" sz="2000" b="1" dirty="0" smtClean="0">
                <a:effectLst>
                  <a:outerShdw blurRad="38100" dist="38100" dir="2700000" algn="tl">
                    <a:srgbClr val="000000">
                      <a:alpha val="43137"/>
                    </a:srgbClr>
                  </a:outerShdw>
                </a:effectLst>
              </a:rPr>
              <a:t>)</a:t>
            </a:r>
            <a:r>
              <a:rPr lang="pt-BR" sz="2800" b="1" dirty="0" smtClean="0">
                <a:effectLst>
                  <a:outerShdw blurRad="38100" dist="38100" dir="2700000" algn="tl">
                    <a:srgbClr val="000000">
                      <a:alpha val="43137"/>
                    </a:srgbClr>
                  </a:outerShdw>
                </a:effectLst>
              </a:rPr>
              <a:t>],    </a:t>
            </a:r>
            <a:r>
              <a:rPr lang="pt-BR" sz="2200" b="1" dirty="0" smtClean="0">
                <a:effectLst>
                  <a:outerShdw blurRad="38100" dist="38100" dir="2700000" algn="tl">
                    <a:srgbClr val="000000">
                      <a:alpha val="43137"/>
                    </a:srgbClr>
                  </a:outerShdw>
                </a:effectLst>
              </a:rPr>
              <a:t>POIS: </a:t>
            </a:r>
            <a:r>
              <a:rPr lang="pt-BR" sz="2200" dirty="0" smtClean="0"/>
              <a:t> </a:t>
            </a:r>
            <a:r>
              <a:rPr lang="pt-BR" sz="2200" b="1" dirty="0">
                <a:effectLst>
                  <a:outerShdw blurRad="38100" dist="38100" dir="2700000" algn="tl">
                    <a:srgbClr val="000000">
                      <a:alpha val="43137"/>
                    </a:srgbClr>
                  </a:outerShdw>
                </a:effectLst>
              </a:rPr>
              <a:t>(</a:t>
            </a:r>
            <a:r>
              <a:rPr lang="pt-BR" sz="2200" b="1" dirty="0" err="1">
                <a:effectLst>
                  <a:outerShdw blurRad="38100" dist="38100" dir="2700000" algn="tl">
                    <a:srgbClr val="000000">
                      <a:alpha val="43137"/>
                    </a:srgbClr>
                  </a:outerShdw>
                </a:effectLst>
              </a:rPr>
              <a:t>B</a:t>
            </a:r>
            <a:r>
              <a:rPr lang="pt-BR" sz="2200" b="1" baseline="30000" dirty="0" err="1">
                <a:effectLst>
                  <a:outerShdw blurRad="38100" dist="38100" dir="2700000" algn="tl">
                    <a:srgbClr val="000000">
                      <a:alpha val="43137"/>
                    </a:srgbClr>
                  </a:outerShdw>
                </a:effectLst>
              </a:rPr>
              <a:t>BC</a:t>
            </a:r>
            <a:r>
              <a:rPr lang="pt-BR" sz="2200" b="1" baseline="-25000" dirty="0" err="1">
                <a:effectLst>
                  <a:outerShdw blurRad="38100" dist="38100" dir="2700000" algn="tl">
                    <a:srgbClr val="000000">
                      <a:alpha val="43137"/>
                    </a:srgbClr>
                  </a:outerShdw>
                </a:effectLst>
              </a:rPr>
              <a:t>t</a:t>
            </a:r>
            <a:r>
              <a:rPr lang="pt-BR" sz="2200" b="1" dirty="0">
                <a:effectLst>
                  <a:outerShdw blurRad="38100" dist="38100" dir="2700000" algn="tl">
                    <a:srgbClr val="000000">
                      <a:alpha val="43137"/>
                    </a:srgbClr>
                  </a:outerShdw>
                </a:effectLst>
              </a:rPr>
              <a:t> – B</a:t>
            </a:r>
            <a:r>
              <a:rPr lang="pt-BR" sz="2200" b="1" baseline="30000" dirty="0">
                <a:effectLst>
                  <a:outerShdw blurRad="38100" dist="38100" dir="2700000" algn="tl">
                    <a:srgbClr val="000000">
                      <a:alpha val="43137"/>
                    </a:srgbClr>
                  </a:outerShdw>
                </a:effectLst>
              </a:rPr>
              <a:t>BC</a:t>
            </a:r>
            <a:r>
              <a:rPr lang="pt-BR" sz="2200" b="1" baseline="-25000" dirty="0">
                <a:effectLst>
                  <a:outerShdw blurRad="38100" dist="38100" dir="2700000" algn="tl">
                    <a:srgbClr val="000000">
                      <a:alpha val="43137"/>
                    </a:srgbClr>
                  </a:outerShdw>
                </a:effectLst>
              </a:rPr>
              <a:t>t-1</a:t>
            </a:r>
            <a:r>
              <a:rPr lang="pt-BR" sz="2200" b="1" dirty="0">
                <a:effectLst>
                  <a:outerShdw blurRad="38100" dist="38100" dir="2700000" algn="tl">
                    <a:srgbClr val="000000">
                      <a:alpha val="43137"/>
                    </a:srgbClr>
                  </a:outerShdw>
                </a:effectLst>
              </a:rPr>
              <a:t>) </a:t>
            </a:r>
            <a:r>
              <a:rPr lang="pt-BR" sz="2200" b="1" dirty="0" smtClean="0">
                <a:effectLst>
                  <a:outerShdw blurRad="38100" dist="38100" dir="2700000" algn="tl">
                    <a:srgbClr val="000000">
                      <a:alpha val="43137"/>
                    </a:srgbClr>
                  </a:outerShdw>
                </a:effectLst>
              </a:rPr>
              <a:t>=</a:t>
            </a:r>
            <a:r>
              <a:rPr lang="pt-BR" sz="2200" b="1" dirty="0">
                <a:effectLst>
                  <a:outerShdw blurRad="38100" dist="38100" dir="2700000" algn="tl">
                    <a:srgbClr val="000000">
                      <a:alpha val="43137"/>
                    </a:srgbClr>
                  </a:outerShdw>
                </a:effectLst>
              </a:rPr>
              <a:t> (</a:t>
            </a:r>
            <a:r>
              <a:rPr lang="pt-BR" sz="2200" b="1" dirty="0" err="1">
                <a:effectLst>
                  <a:outerShdw blurRad="38100" dist="38100" dir="2700000" algn="tl">
                    <a:srgbClr val="000000">
                      <a:alpha val="43137"/>
                    </a:srgbClr>
                  </a:outerShdw>
                </a:effectLst>
              </a:rPr>
              <a:t>M</a:t>
            </a:r>
            <a:r>
              <a:rPr lang="pt-BR" sz="2200" b="1" baseline="-25000" dirty="0" err="1">
                <a:effectLst>
                  <a:outerShdw blurRad="38100" dist="38100" dir="2700000" algn="tl">
                    <a:srgbClr val="000000">
                      <a:alpha val="43137"/>
                    </a:srgbClr>
                  </a:outerShdw>
                </a:effectLst>
              </a:rPr>
              <a:t>t</a:t>
            </a:r>
            <a:r>
              <a:rPr lang="pt-BR" sz="2200" b="1" dirty="0">
                <a:effectLst>
                  <a:outerShdw blurRad="38100" dist="38100" dir="2700000" algn="tl">
                    <a:srgbClr val="000000">
                      <a:alpha val="43137"/>
                    </a:srgbClr>
                  </a:outerShdw>
                </a:effectLst>
              </a:rPr>
              <a:t> – M</a:t>
            </a:r>
            <a:r>
              <a:rPr lang="pt-BR" sz="2200" b="1" baseline="-25000" dirty="0">
                <a:effectLst>
                  <a:outerShdw blurRad="38100" dist="38100" dir="2700000" algn="tl">
                    <a:srgbClr val="000000">
                      <a:alpha val="43137"/>
                    </a:srgbClr>
                  </a:outerShdw>
                </a:effectLst>
              </a:rPr>
              <a:t>t-1</a:t>
            </a:r>
            <a:r>
              <a:rPr lang="pt-BR" sz="2200" b="1" dirty="0">
                <a:effectLst>
                  <a:outerShdw blurRad="38100" dist="38100" dir="2700000" algn="tl">
                    <a:srgbClr val="000000">
                      <a:alpha val="43137"/>
                    </a:srgbClr>
                  </a:outerShdw>
                </a:effectLst>
              </a:rPr>
              <a:t>)</a:t>
            </a:r>
            <a:endParaRPr lang="pt-BR" sz="2200" b="1" dirty="0" smtClean="0">
              <a:effectLst>
                <a:outerShdw blurRad="38100" dist="38100" dir="2700000" algn="tl">
                  <a:srgbClr val="000000">
                    <a:alpha val="43137"/>
                  </a:srgbClr>
                </a:outerShdw>
              </a:effectLst>
            </a:endParaRPr>
          </a:p>
          <a:p>
            <a:endParaRPr lang="pt-BR" sz="2800" b="1" dirty="0" smtClean="0">
              <a:effectLst>
                <a:outerShdw blurRad="38100" dist="38100" dir="2700000" algn="tl">
                  <a:srgbClr val="000000">
                    <a:alpha val="43137"/>
                  </a:srgbClr>
                </a:outerShdw>
              </a:effectLst>
            </a:endParaRPr>
          </a:p>
          <a:p>
            <a:r>
              <a:rPr lang="pt-BR" sz="2000" u="sng" dirty="0" smtClean="0"/>
              <a:t>DIVIDINDO-SE PELO NÍVEL GERAL DE PREÇOS (P), OBTÉM-SE</a:t>
            </a:r>
            <a:r>
              <a:rPr lang="pt-BR" sz="2000" dirty="0" smtClean="0"/>
              <a:t>: </a:t>
            </a:r>
          </a:p>
          <a:p>
            <a:r>
              <a:rPr lang="pt-BR" sz="2000" dirty="0" smtClean="0"/>
              <a:t>(DEF.</a:t>
            </a:r>
            <a:r>
              <a:rPr lang="pt-BR" sz="2000" baseline="30000" dirty="0" smtClean="0"/>
              <a:t>CONS.</a:t>
            </a:r>
            <a:r>
              <a:rPr lang="pt-BR" sz="2000" dirty="0" smtClean="0"/>
              <a:t>/P) = (</a:t>
            </a:r>
            <a:r>
              <a:rPr lang="pt-BR" sz="2000" dirty="0" err="1" smtClean="0"/>
              <a:t>d</a:t>
            </a:r>
            <a:r>
              <a:rPr lang="pt-BR" sz="2000" baseline="30000" dirty="0" err="1" smtClean="0"/>
              <a:t>C</a:t>
            </a:r>
            <a:r>
              <a:rPr lang="pt-BR" sz="2000" dirty="0" smtClean="0"/>
              <a:t>)= </a:t>
            </a:r>
            <a:r>
              <a:rPr lang="pt-BR" sz="2800" dirty="0" smtClean="0"/>
              <a:t>{</a:t>
            </a:r>
            <a:r>
              <a:rPr lang="pt-BR" sz="2000" dirty="0" smtClean="0"/>
              <a:t>[(</a:t>
            </a:r>
            <a:r>
              <a:rPr lang="pt-BR" sz="2000" dirty="0" err="1"/>
              <a:t>B</a:t>
            </a:r>
            <a:r>
              <a:rPr lang="pt-BR" sz="2000" baseline="30000" dirty="0" err="1"/>
              <a:t>SP</a:t>
            </a:r>
            <a:r>
              <a:rPr lang="pt-BR" sz="2000" baseline="-25000" dirty="0" err="1"/>
              <a:t>t</a:t>
            </a:r>
            <a:r>
              <a:rPr lang="pt-BR" sz="2000" dirty="0"/>
              <a:t> – B</a:t>
            </a:r>
            <a:r>
              <a:rPr lang="pt-BR" sz="2000" baseline="30000" dirty="0"/>
              <a:t>SP</a:t>
            </a:r>
            <a:r>
              <a:rPr lang="pt-BR" sz="2000" baseline="-25000" dirty="0"/>
              <a:t>t-1</a:t>
            </a:r>
            <a:r>
              <a:rPr lang="pt-BR" sz="2000" dirty="0" smtClean="0"/>
              <a:t>)/P] </a:t>
            </a:r>
            <a:r>
              <a:rPr lang="pt-BR" sz="2000" dirty="0"/>
              <a:t>+ </a:t>
            </a:r>
            <a:r>
              <a:rPr lang="pt-BR" sz="2000" dirty="0" smtClean="0"/>
              <a:t>[(</a:t>
            </a:r>
            <a:r>
              <a:rPr lang="pt-BR" sz="2000" dirty="0" err="1"/>
              <a:t>M</a:t>
            </a:r>
            <a:r>
              <a:rPr lang="pt-BR" sz="2000" baseline="-25000" dirty="0" err="1"/>
              <a:t>t</a:t>
            </a:r>
            <a:r>
              <a:rPr lang="pt-BR" sz="2000" dirty="0"/>
              <a:t> – M</a:t>
            </a:r>
            <a:r>
              <a:rPr lang="pt-BR" sz="2000" baseline="-25000" dirty="0"/>
              <a:t>t-1</a:t>
            </a:r>
            <a:r>
              <a:rPr lang="pt-BR" sz="2000" dirty="0" smtClean="0"/>
              <a:t>)/P]</a:t>
            </a:r>
            <a:r>
              <a:rPr lang="pt-BR" sz="2800" dirty="0" smtClean="0"/>
              <a:t>}</a:t>
            </a:r>
          </a:p>
          <a:p>
            <a:endParaRPr lang="pt-BR" sz="2800" dirty="0" smtClean="0"/>
          </a:p>
          <a:p>
            <a:r>
              <a:rPr lang="pt-BR" sz="2000" u="sng" dirty="0" smtClean="0"/>
              <a:t>NOTANDO-SE QUE</a:t>
            </a:r>
            <a:r>
              <a:rPr lang="pt-BR" sz="2000" dirty="0" smtClean="0"/>
              <a:t>: </a:t>
            </a:r>
            <a:r>
              <a:rPr lang="pt-BR" sz="2000" dirty="0"/>
              <a:t>(</a:t>
            </a:r>
            <a:r>
              <a:rPr lang="pt-BR" sz="2000" dirty="0" err="1"/>
              <a:t>B</a:t>
            </a:r>
            <a:r>
              <a:rPr lang="pt-BR" sz="2000" baseline="30000" dirty="0" err="1"/>
              <a:t>SP</a:t>
            </a:r>
            <a:r>
              <a:rPr lang="pt-BR" sz="2000" baseline="-25000" dirty="0" err="1"/>
              <a:t>t</a:t>
            </a:r>
            <a:r>
              <a:rPr lang="pt-BR" sz="2000" dirty="0"/>
              <a:t> – B</a:t>
            </a:r>
            <a:r>
              <a:rPr lang="pt-BR" sz="2000" baseline="30000" dirty="0"/>
              <a:t>SP</a:t>
            </a:r>
            <a:r>
              <a:rPr lang="pt-BR" sz="2000" baseline="-25000" dirty="0"/>
              <a:t>t-1</a:t>
            </a:r>
            <a:r>
              <a:rPr lang="pt-BR" sz="2000" dirty="0" smtClean="0"/>
              <a:t>) = ∆</a:t>
            </a:r>
            <a:r>
              <a:rPr lang="pt-BR" sz="2000" dirty="0" err="1" smtClean="0"/>
              <a:t>B</a:t>
            </a:r>
            <a:r>
              <a:rPr lang="pt-BR" sz="2000" baseline="30000" dirty="0" err="1" smtClean="0"/>
              <a:t>SP</a:t>
            </a:r>
            <a:r>
              <a:rPr lang="pt-BR" sz="2000" baseline="-25000" dirty="0" err="1" smtClean="0"/>
              <a:t>t</a:t>
            </a:r>
            <a:r>
              <a:rPr lang="pt-BR" sz="2000" dirty="0" smtClean="0"/>
              <a:t>    E QUE:  (</a:t>
            </a:r>
            <a:r>
              <a:rPr lang="pt-BR" sz="2000" dirty="0" err="1"/>
              <a:t>M</a:t>
            </a:r>
            <a:r>
              <a:rPr lang="pt-BR" sz="2000" baseline="-25000" dirty="0" err="1"/>
              <a:t>t</a:t>
            </a:r>
            <a:r>
              <a:rPr lang="pt-BR" sz="2000" dirty="0"/>
              <a:t> – M</a:t>
            </a:r>
            <a:r>
              <a:rPr lang="pt-BR" sz="2000" baseline="-25000" dirty="0"/>
              <a:t>t-1</a:t>
            </a:r>
            <a:r>
              <a:rPr lang="pt-BR" sz="2000" dirty="0" smtClean="0"/>
              <a:t>) = ∆</a:t>
            </a:r>
            <a:r>
              <a:rPr lang="pt-BR" sz="2000" dirty="0" err="1" smtClean="0"/>
              <a:t>M</a:t>
            </a:r>
            <a:r>
              <a:rPr lang="pt-BR" sz="2000" baseline="-25000" dirty="0" err="1" smtClean="0"/>
              <a:t>t</a:t>
            </a:r>
            <a:r>
              <a:rPr lang="pt-BR" sz="2000" dirty="0"/>
              <a:t> </a:t>
            </a:r>
            <a:r>
              <a:rPr lang="pt-BR" sz="2000" dirty="0" smtClean="0"/>
              <a:t>, RESULTA QUE:</a:t>
            </a:r>
          </a:p>
          <a:p>
            <a:endParaRPr lang="pt-BR" sz="2000" dirty="0" smtClean="0"/>
          </a:p>
          <a:p>
            <a:r>
              <a:rPr lang="pt-BR" sz="2000" dirty="0" smtClean="0"/>
              <a:t>                         </a:t>
            </a:r>
            <a:r>
              <a:rPr lang="pt-BR" sz="2000" b="1" dirty="0" smtClean="0">
                <a:effectLst>
                  <a:outerShdw blurRad="38100" dist="38100" dir="2700000" algn="tl">
                    <a:srgbClr val="000000">
                      <a:alpha val="43137"/>
                    </a:srgbClr>
                  </a:outerShdw>
                </a:effectLst>
              </a:rPr>
              <a:t>(</a:t>
            </a:r>
            <a:r>
              <a:rPr lang="pt-BR" sz="2000" b="1" dirty="0" err="1" smtClean="0">
                <a:effectLst>
                  <a:outerShdw blurRad="38100" dist="38100" dir="2700000" algn="tl">
                    <a:srgbClr val="000000">
                      <a:alpha val="43137"/>
                    </a:srgbClr>
                  </a:outerShdw>
                </a:effectLst>
              </a:rPr>
              <a:t>d</a:t>
            </a:r>
            <a:r>
              <a:rPr lang="pt-BR" sz="2000" b="1" baseline="30000" dirty="0" err="1" smtClean="0">
                <a:effectLst>
                  <a:outerShdw blurRad="38100" dist="38100" dir="2700000" algn="tl">
                    <a:srgbClr val="000000">
                      <a:alpha val="43137"/>
                    </a:srgbClr>
                  </a:outerShdw>
                </a:effectLst>
              </a:rPr>
              <a:t>CONS</a:t>
            </a:r>
            <a:r>
              <a:rPr lang="pt-BR" sz="2000" b="1" baseline="30000" dirty="0" smtClean="0">
                <a:effectLst>
                  <a:outerShdw blurRad="38100" dist="38100" dir="2700000" algn="tl">
                    <a:srgbClr val="000000">
                      <a:alpha val="43137"/>
                    </a:srgbClr>
                  </a:outerShdw>
                </a:effectLst>
              </a:rPr>
              <a:t>.</a:t>
            </a:r>
            <a:r>
              <a:rPr lang="pt-BR" sz="2000" b="1" dirty="0" smtClean="0">
                <a:effectLst>
                  <a:outerShdw blurRad="38100" dist="38100" dir="2700000" algn="tl">
                    <a:srgbClr val="000000">
                      <a:alpha val="43137"/>
                    </a:srgbClr>
                  </a:outerShdw>
                </a:effectLst>
              </a:rPr>
              <a:t>)= [∆</a:t>
            </a:r>
            <a:r>
              <a:rPr lang="pt-BR" sz="2000" b="1" dirty="0" err="1" smtClean="0">
                <a:effectLst>
                  <a:outerShdw blurRad="38100" dist="38100" dir="2700000" algn="tl">
                    <a:srgbClr val="000000">
                      <a:alpha val="43137"/>
                    </a:srgbClr>
                  </a:outerShdw>
                </a:effectLst>
              </a:rPr>
              <a:t>B</a:t>
            </a:r>
            <a:r>
              <a:rPr lang="pt-BR" sz="2000" b="1" baseline="30000" dirty="0" err="1" smtClean="0">
                <a:effectLst>
                  <a:outerShdw blurRad="38100" dist="38100" dir="2700000" algn="tl">
                    <a:srgbClr val="000000">
                      <a:alpha val="43137"/>
                    </a:srgbClr>
                  </a:outerShdw>
                </a:effectLst>
              </a:rPr>
              <a:t>SP</a:t>
            </a:r>
            <a:r>
              <a:rPr lang="pt-BR" sz="2000" b="1" baseline="-25000" dirty="0" err="1" smtClean="0">
                <a:effectLst>
                  <a:outerShdw blurRad="38100" dist="38100" dir="2700000" algn="tl">
                    <a:srgbClr val="000000">
                      <a:alpha val="43137"/>
                    </a:srgbClr>
                  </a:outerShdw>
                </a:effectLst>
              </a:rPr>
              <a:t>t</a:t>
            </a:r>
            <a:r>
              <a:rPr lang="pt-BR" sz="2000" b="1" dirty="0" smtClean="0">
                <a:effectLst>
                  <a:outerShdw blurRad="38100" dist="38100" dir="2700000" algn="tl">
                    <a:srgbClr val="000000">
                      <a:alpha val="43137"/>
                    </a:srgbClr>
                  </a:outerShdw>
                </a:effectLst>
              </a:rPr>
              <a:t>/P]  + [∆</a:t>
            </a:r>
            <a:r>
              <a:rPr lang="pt-BR" sz="2000" b="1" dirty="0" err="1" smtClean="0">
                <a:effectLst>
                  <a:outerShdw blurRad="38100" dist="38100" dir="2700000" algn="tl">
                    <a:srgbClr val="000000">
                      <a:alpha val="43137"/>
                    </a:srgbClr>
                  </a:outerShdw>
                </a:effectLst>
              </a:rPr>
              <a:t>M</a:t>
            </a:r>
            <a:r>
              <a:rPr lang="pt-BR" sz="2000" b="1" baseline="-25000" dirty="0" err="1" smtClean="0">
                <a:effectLst>
                  <a:outerShdw blurRad="38100" dist="38100" dir="2700000" algn="tl">
                    <a:srgbClr val="000000">
                      <a:alpha val="43137"/>
                    </a:srgbClr>
                  </a:outerShdw>
                </a:effectLst>
              </a:rPr>
              <a:t>t</a:t>
            </a:r>
            <a:r>
              <a:rPr lang="pt-BR" sz="2000" b="1" dirty="0" smtClean="0">
                <a:effectLst>
                  <a:outerShdw blurRad="38100" dist="38100" dir="2700000" algn="tl">
                    <a:srgbClr val="000000">
                      <a:alpha val="43137"/>
                    </a:srgbClr>
                  </a:outerShdw>
                </a:effectLst>
              </a:rPr>
              <a:t>/P]</a:t>
            </a:r>
          </a:p>
          <a:p>
            <a:endParaRPr lang="pt-BR" sz="2000" dirty="0" smtClean="0"/>
          </a:p>
          <a:p>
            <a:r>
              <a:rPr lang="pt-BR" sz="2000" dirty="0"/>
              <a:t> </a:t>
            </a:r>
            <a:r>
              <a:rPr lang="pt-BR" sz="2000" dirty="0" smtClean="0"/>
              <a:t>                                </a:t>
            </a:r>
            <a:r>
              <a:rPr lang="pt-BR" sz="2000" u="sng" dirty="0" smtClean="0"/>
              <a:t>ONDE</a:t>
            </a:r>
            <a:r>
              <a:rPr lang="pt-BR" sz="2000" dirty="0" smtClean="0"/>
              <a:t>: (</a:t>
            </a:r>
            <a:r>
              <a:rPr lang="pt-BR" sz="2000" dirty="0" err="1" smtClean="0"/>
              <a:t>d</a:t>
            </a:r>
            <a:r>
              <a:rPr lang="pt-BR" sz="2000" baseline="30000" dirty="0" err="1" smtClean="0"/>
              <a:t>CONS</a:t>
            </a:r>
            <a:r>
              <a:rPr lang="pt-BR" sz="2000" baseline="30000" dirty="0" smtClean="0"/>
              <a:t>.</a:t>
            </a:r>
            <a:r>
              <a:rPr lang="pt-BR" sz="2000" dirty="0" smtClean="0"/>
              <a:t>) = DÉFICIT PÚBLICO CONSOLIDADO EM TERMOS REAIS</a:t>
            </a:r>
          </a:p>
          <a:p>
            <a:r>
              <a:rPr lang="pt-BR" sz="2000" dirty="0" smtClean="0"/>
              <a:t>                                              [</a:t>
            </a:r>
            <a:r>
              <a:rPr lang="pt-BR" sz="2000" dirty="0"/>
              <a:t>∆</a:t>
            </a:r>
            <a:r>
              <a:rPr lang="pt-BR" sz="2000" dirty="0" err="1"/>
              <a:t>B</a:t>
            </a:r>
            <a:r>
              <a:rPr lang="pt-BR" sz="2000" baseline="30000" dirty="0" err="1"/>
              <a:t>SP</a:t>
            </a:r>
            <a:r>
              <a:rPr lang="pt-BR" sz="2000" baseline="-25000" dirty="0" err="1"/>
              <a:t>t</a:t>
            </a:r>
            <a:r>
              <a:rPr lang="pt-BR" sz="2000" dirty="0"/>
              <a:t>/P</a:t>
            </a:r>
            <a:r>
              <a:rPr lang="pt-BR" sz="2000" dirty="0" smtClean="0"/>
              <a:t>] = VARIAÇÃO EM TERMOS REAIS DA DÍVIDA </a:t>
            </a:r>
          </a:p>
          <a:p>
            <a:r>
              <a:rPr lang="pt-BR" sz="2000" dirty="0"/>
              <a:t> </a:t>
            </a:r>
            <a:r>
              <a:rPr lang="pt-BR" sz="2000" dirty="0" smtClean="0"/>
              <a:t>                                                                  PÚBLICO NO SETOR PRIVADO</a:t>
            </a:r>
          </a:p>
          <a:p>
            <a:r>
              <a:rPr lang="pt-BR" sz="2000" dirty="0" smtClean="0"/>
              <a:t>                                               [</a:t>
            </a:r>
            <a:r>
              <a:rPr lang="pt-BR" sz="2000" dirty="0"/>
              <a:t>∆</a:t>
            </a:r>
            <a:r>
              <a:rPr lang="pt-BR" sz="2000" dirty="0" err="1"/>
              <a:t>M</a:t>
            </a:r>
            <a:r>
              <a:rPr lang="pt-BR" sz="2000" baseline="-25000" dirty="0" err="1"/>
              <a:t>t</a:t>
            </a:r>
            <a:r>
              <a:rPr lang="pt-BR" sz="2000" dirty="0"/>
              <a:t>/P</a:t>
            </a:r>
            <a:r>
              <a:rPr lang="pt-BR" sz="2000" dirty="0" smtClean="0"/>
              <a:t>] = VARIAÇÃO EM TEMOS REAIS DA BASE </a:t>
            </a:r>
          </a:p>
          <a:p>
            <a:r>
              <a:rPr lang="pt-BR" sz="2000" dirty="0"/>
              <a:t> </a:t>
            </a:r>
            <a:r>
              <a:rPr lang="pt-BR" sz="2000" dirty="0" smtClean="0"/>
              <a:t>                                                                 MONETÁRIA (OU DÍVIDA NÃO ONEROSA DO</a:t>
            </a:r>
          </a:p>
          <a:p>
            <a:r>
              <a:rPr lang="pt-BR" sz="2000" dirty="0"/>
              <a:t> </a:t>
            </a:r>
            <a:r>
              <a:rPr lang="pt-BR" sz="2000" dirty="0" smtClean="0"/>
              <a:t>                                                                 SETOR PÚBLICO)</a:t>
            </a:r>
          </a:p>
          <a:p>
            <a:endParaRPr lang="pt-BR" sz="2000" dirty="0"/>
          </a:p>
        </p:txBody>
      </p:sp>
    </p:spTree>
    <p:extLst>
      <p:ext uri="{BB962C8B-B14F-4D97-AF65-F5344CB8AC3E}">
        <p14:creationId xmlns:p14="http://schemas.microsoft.com/office/powerpoint/2010/main" val="32856047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99392"/>
            <a:ext cx="8229600" cy="850106"/>
          </a:xfrm>
        </p:spPr>
        <p:txBody>
          <a:bodyPr/>
          <a:lstStyle/>
          <a:p>
            <a:r>
              <a:rPr lang="pt-BR" b="1" u="sng" dirty="0" smtClean="0">
                <a:effectLst>
                  <a:outerShdw blurRad="38100" dist="38100" dir="2700000" algn="tl">
                    <a:srgbClr val="000000">
                      <a:alpha val="43137"/>
                    </a:srgbClr>
                  </a:outerShdw>
                </a:effectLst>
              </a:rPr>
              <a:t>SUMÁRIO</a:t>
            </a:r>
            <a:endParaRPr lang="pt-BR" b="1" u="sng" dirty="0">
              <a:effectLst>
                <a:outerShdw blurRad="38100" dist="38100" dir="2700000" algn="tl">
                  <a:srgbClr val="000000">
                    <a:alpha val="43137"/>
                  </a:srgbClr>
                </a:outerShdw>
              </a:effectLst>
            </a:endParaRPr>
          </a:p>
        </p:txBody>
      </p:sp>
      <p:sp>
        <p:nvSpPr>
          <p:cNvPr id="3" name="Espaço Reservado para Conteúdo 2"/>
          <p:cNvSpPr>
            <a:spLocks noGrp="1"/>
          </p:cNvSpPr>
          <p:nvPr>
            <p:ph idx="1"/>
          </p:nvPr>
        </p:nvSpPr>
        <p:spPr>
          <a:xfrm>
            <a:off x="0" y="620688"/>
            <a:ext cx="9108504" cy="6408712"/>
          </a:xfrm>
        </p:spPr>
        <p:txBody>
          <a:bodyPr>
            <a:normAutofit fontScale="92500" lnSpcReduction="20000"/>
          </a:bodyPr>
          <a:lstStyle/>
          <a:p>
            <a:r>
              <a:rPr lang="pt-BR" sz="2000" b="1" dirty="0" smtClean="0">
                <a:effectLst>
                  <a:outerShdw blurRad="38100" dist="38100" dir="2700000" algn="tl">
                    <a:srgbClr val="000000">
                      <a:alpha val="43137"/>
                    </a:srgbClr>
                  </a:outerShdw>
                </a:effectLst>
              </a:rPr>
              <a:t>(I) O BANCO CENTRAL E A OFERTA DE MOEDA</a:t>
            </a:r>
            <a:endParaRPr lang="pt-BR" sz="1600" b="1" dirty="0">
              <a:effectLst>
                <a:outerShdw blurRad="38100" dist="38100" dir="2700000" algn="tl">
                  <a:srgbClr val="000000">
                    <a:alpha val="43137"/>
                  </a:srgbClr>
                </a:outerShdw>
              </a:effectLst>
            </a:endParaRPr>
          </a:p>
          <a:p>
            <a:pPr lvl="1"/>
            <a:r>
              <a:rPr lang="pt-BR" sz="1600" dirty="0" smtClean="0"/>
              <a:t>A BASE MONETÁRIA E A OFERTA DE MOEDA NA ECONOMIA</a:t>
            </a:r>
          </a:p>
          <a:p>
            <a:pPr lvl="1"/>
            <a:r>
              <a:rPr lang="pt-BR" sz="1600" dirty="0" smtClean="0"/>
              <a:t>FATORES QUE AFETAM A BASE MONETÁRIA</a:t>
            </a:r>
          </a:p>
          <a:p>
            <a:pPr lvl="1"/>
            <a:r>
              <a:rPr lang="pt-BR" sz="1600" dirty="0" smtClean="0"/>
              <a:t>INTERVENÇÕES DO BANCO CENTRAL NO MERCADO DE DIVISAS</a:t>
            </a:r>
          </a:p>
          <a:p>
            <a:pPr lvl="1"/>
            <a:r>
              <a:rPr lang="pt-BR" sz="1600" dirty="0" smtClean="0"/>
              <a:t>RELAÇÕES ENTRE O BANCO CENTRAL  E O TESOURO: COMPRA E VENDA DE TÍTULOS DO TESOURO PELO BANCO CENTRAL</a:t>
            </a:r>
          </a:p>
          <a:p>
            <a:pPr lvl="1"/>
            <a:r>
              <a:rPr lang="pt-BR" sz="1600" dirty="0" smtClean="0"/>
              <a:t>INSTRUMENTOS DE POLÍTICA MONETÁRIA</a:t>
            </a:r>
          </a:p>
          <a:p>
            <a:pPr lvl="1"/>
            <a:r>
              <a:rPr lang="pt-BR" sz="1600" dirty="0"/>
              <a:t>A POLÍTICA MONETÁRIA E REGRAS DE DETERMINAÇÃO DE </a:t>
            </a:r>
            <a:r>
              <a:rPr lang="pt-BR" sz="1600" dirty="0" smtClean="0"/>
              <a:t>JUROS</a:t>
            </a:r>
          </a:p>
          <a:p>
            <a:pPr lvl="1"/>
            <a:endParaRPr lang="pt-BR" sz="1600" dirty="0" smtClean="0"/>
          </a:p>
          <a:p>
            <a:pPr marL="457200" lvl="1" indent="0">
              <a:buNone/>
            </a:pPr>
            <a:r>
              <a:rPr lang="pt-BR" sz="2200" b="1" dirty="0">
                <a:effectLst>
                  <a:outerShdw blurRad="38100" dist="38100" dir="2700000" algn="tl">
                    <a:srgbClr val="000000">
                      <a:alpha val="43137"/>
                    </a:srgbClr>
                  </a:outerShdw>
                </a:effectLst>
              </a:rPr>
              <a:t>(II) DÉFICIT CONSOLIDADO DO SETOR </a:t>
            </a:r>
            <a:r>
              <a:rPr lang="pt-BR" sz="2200" b="1" dirty="0" smtClean="0">
                <a:effectLst>
                  <a:outerShdw blurRad="38100" dist="38100" dir="2700000" algn="tl">
                    <a:srgbClr val="000000">
                      <a:alpha val="43137"/>
                    </a:srgbClr>
                  </a:outerShdw>
                </a:effectLst>
              </a:rPr>
              <a:t>PÚBLICO E A OFERTA DE MOEDA</a:t>
            </a:r>
            <a:endParaRPr lang="pt-BR" sz="2200" dirty="0" smtClean="0"/>
          </a:p>
          <a:p>
            <a:pPr lvl="1"/>
            <a:r>
              <a:rPr lang="pt-BR" sz="1600" dirty="0" smtClean="0"/>
              <a:t>TESOURO E O PROCESSO ORÇAMENTÁRIO NO BRASIL</a:t>
            </a:r>
          </a:p>
          <a:p>
            <a:pPr lvl="1"/>
            <a:r>
              <a:rPr lang="pt-BR" sz="1600" dirty="0" smtClean="0"/>
              <a:t>RELAÇÕES ENTRE TESOURO E BANCO CENTRAL</a:t>
            </a:r>
          </a:p>
          <a:p>
            <a:pPr lvl="1"/>
            <a:r>
              <a:rPr lang="pt-BR" sz="1600" dirty="0" smtClean="0"/>
              <a:t>FINANCIAMENTO DO DÉFICIT DO TESOURO</a:t>
            </a:r>
          </a:p>
          <a:p>
            <a:pPr lvl="1"/>
            <a:r>
              <a:rPr lang="pt-BR" sz="1600" dirty="0" smtClean="0"/>
              <a:t>OPERAÇÕES DO BANCO CENTRAL COM TÍTULOS DO TESOURO</a:t>
            </a:r>
          </a:p>
          <a:p>
            <a:pPr lvl="1"/>
            <a:r>
              <a:rPr lang="pt-BR" sz="1600" dirty="0" smtClean="0"/>
              <a:t>DÉFICIT  CONSOLIDADO DO SETOR PÚBLICO E A BASE MONETÁRIA</a:t>
            </a:r>
          </a:p>
          <a:p>
            <a:pPr marL="457200" lvl="1" indent="0">
              <a:buNone/>
            </a:pPr>
            <a:endParaRPr lang="pt-BR" sz="2000" dirty="0"/>
          </a:p>
          <a:p>
            <a:pPr marL="457200" lvl="1" indent="0">
              <a:buNone/>
            </a:pPr>
            <a:r>
              <a:rPr lang="pt-BR" sz="2000" b="1" dirty="0">
                <a:effectLst>
                  <a:outerShdw blurRad="38100" dist="38100" dir="2700000" algn="tl">
                    <a:srgbClr val="000000">
                      <a:alpha val="43137"/>
                    </a:srgbClr>
                  </a:outerShdw>
                </a:effectLst>
              </a:rPr>
              <a:t>(III) EMISSÃO MONETÁRIA, SENHORIAGEM E IMPOSTO INFLACIONÁRIO</a:t>
            </a:r>
            <a:endParaRPr lang="pt-BR" sz="2000" b="1" dirty="0" smtClean="0">
              <a:effectLst>
                <a:outerShdw blurRad="38100" dist="38100" dir="2700000" algn="tl">
                  <a:srgbClr val="000000">
                    <a:alpha val="43137"/>
                  </a:srgbClr>
                </a:outerShdw>
              </a:effectLst>
            </a:endParaRPr>
          </a:p>
          <a:p>
            <a:pPr lvl="1"/>
            <a:r>
              <a:rPr lang="pt-BR" sz="1600" dirty="0" smtClean="0"/>
              <a:t>SENHORIAGEM</a:t>
            </a:r>
          </a:p>
          <a:p>
            <a:pPr lvl="1"/>
            <a:r>
              <a:rPr lang="pt-BR" sz="1600" dirty="0" smtClean="0"/>
              <a:t>IMPOSTO INFLACIONÁRIO</a:t>
            </a:r>
          </a:p>
          <a:p>
            <a:pPr lvl="1"/>
            <a:r>
              <a:rPr lang="pt-BR" sz="1600" dirty="0" smtClean="0"/>
              <a:t>CURVA DE LAFFER</a:t>
            </a:r>
          </a:p>
          <a:p>
            <a:pPr lvl="1"/>
            <a:endParaRPr lang="pt-BR" sz="1600" dirty="0"/>
          </a:p>
          <a:p>
            <a:pPr marL="457200" lvl="1" indent="0">
              <a:buNone/>
            </a:pPr>
            <a:r>
              <a:rPr lang="pt-BR" sz="2000" b="1" dirty="0" smtClean="0">
                <a:effectLst>
                  <a:outerShdw blurRad="38100" dist="38100" dir="2700000" algn="tl">
                    <a:srgbClr val="000000">
                      <a:alpha val="43137"/>
                    </a:srgbClr>
                  </a:outerShdw>
                </a:effectLst>
              </a:rPr>
              <a:t>(IV) DOS CONCEITOS E MEDIDAS DE DÉFICIT PÚBLICO</a:t>
            </a:r>
          </a:p>
          <a:p>
            <a:pPr lvl="1"/>
            <a:r>
              <a:rPr lang="pt-BR" sz="1600" dirty="0" smtClean="0"/>
              <a:t>CONCEITOS E RELAÇÕES ENTRE CONCEITOS DE DÉFICIT PÚBLICO</a:t>
            </a:r>
          </a:p>
          <a:p>
            <a:pPr lvl="1"/>
            <a:r>
              <a:rPr lang="pt-BR" sz="1600" dirty="0" smtClean="0"/>
              <a:t>ENDOGENEIDADE DO DÉFICIT PÚBLICO</a:t>
            </a:r>
          </a:p>
          <a:p>
            <a:pPr lvl="1"/>
            <a:r>
              <a:rPr lang="pt-BR" sz="1600" dirty="0" smtClean="0"/>
              <a:t>IMPULSO FISCAL, OU COMPONENTE ESTRUTURAL DA POLÍTICA FISCAL</a:t>
            </a:r>
          </a:p>
          <a:p>
            <a:pPr lvl="1"/>
            <a:r>
              <a:rPr lang="pt-BR" sz="1600" dirty="0" smtClean="0"/>
              <a:t>COMPONENTE DISCRICIONÁRIO DA POLÍTICA FISCAL</a:t>
            </a:r>
          </a:p>
          <a:p>
            <a:pPr marL="457200" lvl="1" indent="0">
              <a:buNone/>
            </a:pPr>
            <a:endParaRPr lang="pt-BR" sz="1600" dirty="0"/>
          </a:p>
          <a:p>
            <a:pPr marL="457200" lvl="1" indent="0">
              <a:buNone/>
            </a:pPr>
            <a:endParaRPr lang="pt-BR" sz="1600" dirty="0" smtClean="0"/>
          </a:p>
        </p:txBody>
      </p:sp>
    </p:spTree>
    <p:extLst>
      <p:ext uri="{BB962C8B-B14F-4D97-AF65-F5344CB8AC3E}">
        <p14:creationId xmlns:p14="http://schemas.microsoft.com/office/powerpoint/2010/main" val="20644682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0" y="0"/>
            <a:ext cx="9144000" cy="6858000"/>
          </a:xfrm>
        </p:spPr>
        <p:txBody>
          <a:bodyPr>
            <a:normAutofit lnSpcReduction="10000"/>
          </a:bodyPr>
          <a:lstStyle/>
          <a:p>
            <a:r>
              <a:rPr lang="pt-BR" sz="2000" b="1" u="sng" dirty="0" smtClean="0">
                <a:effectLst>
                  <a:outerShdw blurRad="38100" dist="38100" dir="2700000" algn="tl">
                    <a:srgbClr val="000000">
                      <a:alpha val="43137"/>
                    </a:srgbClr>
                  </a:outerShdw>
                </a:effectLst>
              </a:rPr>
              <a:t>DEFINIÇÃO</a:t>
            </a:r>
            <a:r>
              <a:rPr lang="pt-BR" sz="2000" b="1" dirty="0" smtClean="0">
                <a:effectLst>
                  <a:outerShdw blurRad="38100" dist="38100" dir="2700000" algn="tl">
                    <a:srgbClr val="000000">
                      <a:alpha val="43137"/>
                    </a:srgbClr>
                  </a:outerShdw>
                </a:effectLst>
              </a:rPr>
              <a:t>:</a:t>
            </a:r>
          </a:p>
          <a:p>
            <a:r>
              <a:rPr lang="pt-BR" sz="2000" dirty="0"/>
              <a:t> </a:t>
            </a:r>
            <a:r>
              <a:rPr lang="pt-BR" sz="2000" dirty="0" smtClean="0"/>
              <a:t>                  DEFINE-SE SENHORIAGEM DO SETOR PÚBLICO </a:t>
            </a:r>
            <a:r>
              <a:rPr lang="pt-BR" sz="2000" b="1" dirty="0" smtClean="0">
                <a:effectLst>
                  <a:outerShdw blurRad="38100" dist="38100" dir="2700000" algn="tl">
                    <a:srgbClr val="000000">
                      <a:alpha val="43137"/>
                    </a:srgbClr>
                  </a:outerShdw>
                </a:effectLst>
              </a:rPr>
              <a:t>(SE)</a:t>
            </a:r>
            <a:r>
              <a:rPr lang="pt-BR" sz="2000" dirty="0" smtClean="0"/>
              <a:t>, COMO SENDO O </a:t>
            </a:r>
          </a:p>
          <a:p>
            <a:r>
              <a:rPr lang="pt-BR" sz="2000" dirty="0"/>
              <a:t> </a:t>
            </a:r>
            <a:r>
              <a:rPr lang="pt-BR" sz="2000" dirty="0" smtClean="0"/>
              <a:t>                  TOTAL DE RECURSOS REAIS OBTIDOS PELO GOVERNO JUNTO AO SETOR </a:t>
            </a:r>
          </a:p>
          <a:p>
            <a:r>
              <a:rPr lang="pt-BR" sz="2000" dirty="0"/>
              <a:t> </a:t>
            </a:r>
            <a:r>
              <a:rPr lang="pt-BR" sz="2000" dirty="0" smtClean="0"/>
              <a:t>                   PRIVADO MEDIANTE EMISSÃO DE MOEDA (PRIMÁRIA).</a:t>
            </a:r>
          </a:p>
          <a:p>
            <a:endParaRPr lang="pt-BR" sz="2000" dirty="0"/>
          </a:p>
          <a:p>
            <a:r>
              <a:rPr lang="pt-BR" sz="2000" b="1" dirty="0" smtClean="0">
                <a:effectLst>
                  <a:outerShdw blurRad="38100" dist="38100" dir="2700000" algn="tl">
                    <a:srgbClr val="000000">
                      <a:alpha val="43137"/>
                    </a:srgbClr>
                  </a:outerShdw>
                </a:effectLst>
              </a:rPr>
              <a:t>                          SENHORIAGEM (SE) = </a:t>
            </a:r>
            <a:r>
              <a:rPr lang="pt-BR" sz="2000" b="1" dirty="0">
                <a:effectLst>
                  <a:outerShdw blurRad="38100" dist="38100" dir="2700000" algn="tl">
                    <a:srgbClr val="000000">
                      <a:alpha val="43137"/>
                    </a:srgbClr>
                  </a:outerShdw>
                </a:effectLst>
              </a:rPr>
              <a:t>[(</a:t>
            </a:r>
            <a:r>
              <a:rPr lang="pt-BR" sz="2000" b="1" dirty="0" err="1">
                <a:effectLst>
                  <a:outerShdw blurRad="38100" dist="38100" dir="2700000" algn="tl">
                    <a:srgbClr val="000000">
                      <a:alpha val="43137"/>
                    </a:srgbClr>
                  </a:outerShdw>
                </a:effectLst>
              </a:rPr>
              <a:t>M</a:t>
            </a:r>
            <a:r>
              <a:rPr lang="pt-BR" sz="2000" b="1" baseline="-25000" dirty="0" err="1">
                <a:effectLst>
                  <a:outerShdw blurRad="38100" dist="38100" dir="2700000" algn="tl">
                    <a:srgbClr val="000000">
                      <a:alpha val="43137"/>
                    </a:srgbClr>
                  </a:outerShdw>
                </a:effectLst>
              </a:rPr>
              <a:t>t</a:t>
            </a:r>
            <a:r>
              <a:rPr lang="pt-BR" sz="2000" b="1" dirty="0">
                <a:effectLst>
                  <a:outerShdw blurRad="38100" dist="38100" dir="2700000" algn="tl">
                    <a:srgbClr val="000000">
                      <a:alpha val="43137"/>
                    </a:srgbClr>
                  </a:outerShdw>
                </a:effectLst>
              </a:rPr>
              <a:t> – M</a:t>
            </a:r>
            <a:r>
              <a:rPr lang="pt-BR" sz="2000" b="1" baseline="-25000" dirty="0">
                <a:effectLst>
                  <a:outerShdw blurRad="38100" dist="38100" dir="2700000" algn="tl">
                    <a:srgbClr val="000000">
                      <a:alpha val="43137"/>
                    </a:srgbClr>
                  </a:outerShdw>
                </a:effectLst>
              </a:rPr>
              <a:t>t-1</a:t>
            </a:r>
            <a:r>
              <a:rPr lang="pt-BR" sz="2000" b="1" dirty="0">
                <a:effectLst>
                  <a:outerShdw blurRad="38100" dist="38100" dir="2700000" algn="tl">
                    <a:srgbClr val="000000">
                      <a:alpha val="43137"/>
                    </a:srgbClr>
                  </a:outerShdw>
                </a:effectLst>
              </a:rPr>
              <a:t>)/P</a:t>
            </a:r>
            <a:r>
              <a:rPr lang="pt-BR" sz="2000" b="1" dirty="0" smtClean="0">
                <a:effectLst>
                  <a:outerShdw blurRad="38100" dist="38100" dir="2700000" algn="tl">
                    <a:srgbClr val="000000">
                      <a:alpha val="43137"/>
                    </a:srgbClr>
                  </a:outerShdw>
                </a:effectLst>
              </a:rPr>
              <a:t>] = </a:t>
            </a:r>
            <a:r>
              <a:rPr lang="pt-BR" sz="2000" b="1" dirty="0">
                <a:effectLst>
                  <a:outerShdw blurRad="38100" dist="38100" dir="2700000" algn="tl">
                    <a:srgbClr val="000000">
                      <a:alpha val="43137"/>
                    </a:srgbClr>
                  </a:outerShdw>
                </a:effectLst>
              </a:rPr>
              <a:t>[∆</a:t>
            </a:r>
            <a:r>
              <a:rPr lang="pt-BR" sz="2000" b="1" dirty="0" err="1">
                <a:effectLst>
                  <a:outerShdw blurRad="38100" dist="38100" dir="2700000" algn="tl">
                    <a:srgbClr val="000000">
                      <a:alpha val="43137"/>
                    </a:srgbClr>
                  </a:outerShdw>
                </a:effectLst>
              </a:rPr>
              <a:t>M</a:t>
            </a:r>
            <a:r>
              <a:rPr lang="pt-BR" sz="2000" b="1" baseline="-25000" dirty="0" err="1">
                <a:effectLst>
                  <a:outerShdw blurRad="38100" dist="38100" dir="2700000" algn="tl">
                    <a:srgbClr val="000000">
                      <a:alpha val="43137"/>
                    </a:srgbClr>
                  </a:outerShdw>
                </a:effectLst>
              </a:rPr>
              <a:t>t</a:t>
            </a:r>
            <a:r>
              <a:rPr lang="pt-BR" sz="2000" b="1" dirty="0">
                <a:effectLst>
                  <a:outerShdw blurRad="38100" dist="38100" dir="2700000" algn="tl">
                    <a:srgbClr val="000000">
                      <a:alpha val="43137"/>
                    </a:srgbClr>
                  </a:outerShdw>
                </a:effectLst>
              </a:rPr>
              <a:t>/P</a:t>
            </a:r>
            <a:r>
              <a:rPr lang="pt-BR" sz="2000" b="1" dirty="0" smtClean="0">
                <a:effectLst>
                  <a:outerShdw blurRad="38100" dist="38100" dir="2700000" algn="tl">
                    <a:srgbClr val="000000">
                      <a:alpha val="43137"/>
                    </a:srgbClr>
                  </a:outerShdw>
                </a:effectLst>
              </a:rPr>
              <a:t>]</a:t>
            </a:r>
          </a:p>
          <a:p>
            <a:endParaRPr lang="pt-BR" sz="2000" b="1" dirty="0">
              <a:effectLst>
                <a:outerShdw blurRad="38100" dist="38100" dir="2700000" algn="tl">
                  <a:srgbClr val="000000">
                    <a:alpha val="43137"/>
                  </a:srgbClr>
                </a:outerShdw>
              </a:effectLst>
            </a:endParaRPr>
          </a:p>
          <a:p>
            <a:r>
              <a:rPr lang="pt-BR" sz="2000" b="1" u="sng" dirty="0" smtClean="0">
                <a:effectLst>
                  <a:outerShdw blurRad="38100" dist="38100" dir="2700000" algn="tl">
                    <a:srgbClr val="000000">
                      <a:alpha val="43137"/>
                    </a:srgbClr>
                  </a:outerShdw>
                </a:effectLst>
              </a:rPr>
              <a:t>EXPRESSÕES ALTERNATIVAS PARA A SENHORIAGEM</a:t>
            </a:r>
            <a:r>
              <a:rPr lang="pt-BR" sz="2000" b="1" dirty="0" smtClean="0">
                <a:effectLst>
                  <a:outerShdw blurRad="38100" dist="38100" dir="2700000" algn="tl">
                    <a:srgbClr val="000000">
                      <a:alpha val="43137"/>
                    </a:srgbClr>
                  </a:outerShdw>
                </a:effectLst>
              </a:rPr>
              <a:t>:</a:t>
            </a:r>
          </a:p>
          <a:p>
            <a:r>
              <a:rPr lang="pt-BR" sz="2000" b="1" dirty="0" smtClean="0">
                <a:effectLst>
                  <a:outerShdw blurRad="38100" dist="38100" dir="2700000" algn="tl">
                    <a:srgbClr val="000000">
                      <a:alpha val="43137"/>
                    </a:srgbClr>
                  </a:outerShdw>
                </a:effectLst>
              </a:rPr>
              <a:t>  </a:t>
            </a:r>
            <a:r>
              <a:rPr lang="pt-BR" sz="2000" b="1" dirty="0" smtClean="0">
                <a:effectLst>
                  <a:outerShdw blurRad="38100" dist="38100" dir="2700000" algn="tl">
                    <a:srgbClr val="000000">
                      <a:alpha val="43137"/>
                    </a:srgbClr>
                  </a:outerShdw>
                </a:effectLst>
              </a:rPr>
              <a:t>POR DEFINIÇÃO</a:t>
            </a:r>
            <a:r>
              <a:rPr lang="pt-BR" sz="2000" b="1" dirty="0" smtClean="0">
                <a:effectLst>
                  <a:outerShdw blurRad="38100" dist="38100" dir="2700000" algn="tl">
                    <a:srgbClr val="000000">
                      <a:alpha val="43137"/>
                    </a:srgbClr>
                  </a:outerShdw>
                </a:effectLst>
              </a:rPr>
              <a:t>: </a:t>
            </a:r>
            <a:r>
              <a:rPr lang="pt-BR" sz="2000" b="1" dirty="0" smtClean="0">
                <a:effectLst>
                  <a:outerShdw blurRad="38100" dist="38100" dir="2700000" algn="tl">
                    <a:srgbClr val="000000">
                      <a:alpha val="43137"/>
                    </a:srgbClr>
                  </a:outerShdw>
                </a:effectLst>
              </a:rPr>
              <a:t>        (</a:t>
            </a:r>
            <a:r>
              <a:rPr lang="pt-BR" sz="2000" b="1" dirty="0">
                <a:effectLst>
                  <a:outerShdw blurRad="38100" dist="38100" dir="2700000" algn="tl">
                    <a:srgbClr val="000000">
                      <a:alpha val="43137"/>
                    </a:srgbClr>
                  </a:outerShdw>
                </a:effectLst>
              </a:rPr>
              <a:t>SE</a:t>
            </a:r>
            <a:r>
              <a:rPr lang="pt-BR" sz="2000" b="1" dirty="0" smtClean="0">
                <a:effectLst>
                  <a:outerShdw blurRad="38100" dist="38100" dir="2700000" algn="tl">
                    <a:srgbClr val="000000">
                      <a:alpha val="43137"/>
                    </a:srgbClr>
                  </a:outerShdw>
                </a:effectLst>
              </a:rPr>
              <a:t>)  =  </a:t>
            </a:r>
            <a:r>
              <a:rPr lang="pt-BR" sz="2000" b="1" dirty="0">
                <a:effectLst>
                  <a:outerShdw blurRad="38100" dist="38100" dir="2700000" algn="tl">
                    <a:srgbClr val="000000">
                      <a:alpha val="43137"/>
                    </a:srgbClr>
                  </a:outerShdw>
                </a:effectLst>
              </a:rPr>
              <a:t>[(</a:t>
            </a:r>
            <a:r>
              <a:rPr lang="pt-BR" sz="2000" b="1" dirty="0" err="1">
                <a:effectLst>
                  <a:outerShdw blurRad="38100" dist="38100" dir="2700000" algn="tl">
                    <a:srgbClr val="000000">
                      <a:alpha val="43137"/>
                    </a:srgbClr>
                  </a:outerShdw>
                </a:effectLst>
              </a:rPr>
              <a:t>M</a:t>
            </a:r>
            <a:r>
              <a:rPr lang="pt-BR" sz="2000" b="1" baseline="-25000" dirty="0" err="1">
                <a:effectLst>
                  <a:outerShdw blurRad="38100" dist="38100" dir="2700000" algn="tl">
                    <a:srgbClr val="000000">
                      <a:alpha val="43137"/>
                    </a:srgbClr>
                  </a:outerShdw>
                </a:effectLst>
              </a:rPr>
              <a:t>t</a:t>
            </a:r>
            <a:r>
              <a:rPr lang="pt-BR" sz="2000" b="1" dirty="0">
                <a:effectLst>
                  <a:outerShdw blurRad="38100" dist="38100" dir="2700000" algn="tl">
                    <a:srgbClr val="000000">
                      <a:alpha val="43137"/>
                    </a:srgbClr>
                  </a:outerShdw>
                </a:effectLst>
              </a:rPr>
              <a:t> – M</a:t>
            </a:r>
            <a:r>
              <a:rPr lang="pt-BR" sz="2000" b="1" baseline="-25000" dirty="0">
                <a:effectLst>
                  <a:outerShdw blurRad="38100" dist="38100" dir="2700000" algn="tl">
                    <a:srgbClr val="000000">
                      <a:alpha val="43137"/>
                    </a:srgbClr>
                  </a:outerShdw>
                </a:effectLst>
              </a:rPr>
              <a:t>t-1</a:t>
            </a:r>
            <a:r>
              <a:rPr lang="pt-BR" sz="2000" b="1" dirty="0">
                <a:effectLst>
                  <a:outerShdw blurRad="38100" dist="38100" dir="2700000" algn="tl">
                    <a:srgbClr val="000000">
                      <a:alpha val="43137"/>
                    </a:srgbClr>
                  </a:outerShdw>
                </a:effectLst>
              </a:rPr>
              <a:t>)/P</a:t>
            </a:r>
            <a:r>
              <a:rPr lang="pt-BR" sz="2000" b="1" dirty="0" smtClean="0">
                <a:effectLst>
                  <a:outerShdw blurRad="38100" dist="38100" dir="2700000" algn="tl">
                    <a:srgbClr val="000000">
                      <a:alpha val="43137"/>
                    </a:srgbClr>
                  </a:outerShdw>
                </a:effectLst>
              </a:rPr>
              <a:t>] </a:t>
            </a:r>
            <a:r>
              <a:rPr lang="pt-BR" sz="2000" b="1" dirty="0" smtClean="0">
                <a:effectLst>
                  <a:outerShdw blurRad="38100" dist="38100" dir="2700000" algn="tl">
                    <a:srgbClr val="000000">
                      <a:alpha val="43137"/>
                    </a:srgbClr>
                  </a:outerShdw>
                </a:effectLst>
              </a:rPr>
              <a:t> =  [</a:t>
            </a:r>
            <a:r>
              <a:rPr lang="pt-BR" sz="2000" b="1" dirty="0">
                <a:effectLst>
                  <a:outerShdw blurRad="38100" dist="38100" dir="2700000" algn="tl">
                    <a:srgbClr val="000000">
                      <a:alpha val="43137"/>
                    </a:srgbClr>
                  </a:outerShdw>
                </a:effectLst>
              </a:rPr>
              <a:t>∆</a:t>
            </a:r>
            <a:r>
              <a:rPr lang="pt-BR" sz="2000" b="1" dirty="0" err="1">
                <a:effectLst>
                  <a:outerShdw blurRad="38100" dist="38100" dir="2700000" algn="tl">
                    <a:srgbClr val="000000">
                      <a:alpha val="43137"/>
                    </a:srgbClr>
                  </a:outerShdw>
                </a:effectLst>
              </a:rPr>
              <a:t>M</a:t>
            </a:r>
            <a:r>
              <a:rPr lang="pt-BR" sz="2000" b="1" baseline="-25000" dirty="0" err="1">
                <a:effectLst>
                  <a:outerShdw blurRad="38100" dist="38100" dir="2700000" algn="tl">
                    <a:srgbClr val="000000">
                      <a:alpha val="43137"/>
                    </a:srgbClr>
                  </a:outerShdw>
                </a:effectLst>
              </a:rPr>
              <a:t>t</a:t>
            </a:r>
            <a:r>
              <a:rPr lang="pt-BR" sz="2000" b="1" dirty="0">
                <a:effectLst>
                  <a:outerShdw blurRad="38100" dist="38100" dir="2700000" algn="tl">
                    <a:srgbClr val="000000">
                      <a:alpha val="43137"/>
                    </a:srgbClr>
                  </a:outerShdw>
                </a:effectLst>
              </a:rPr>
              <a:t>/P]</a:t>
            </a:r>
            <a:endParaRPr lang="pt-BR" sz="2000" b="1" dirty="0" smtClean="0">
              <a:effectLst>
                <a:outerShdw blurRad="38100" dist="38100" dir="2700000" algn="tl">
                  <a:srgbClr val="000000">
                    <a:alpha val="43137"/>
                  </a:srgbClr>
                </a:outerShdw>
              </a:effectLst>
            </a:endParaRPr>
          </a:p>
          <a:p>
            <a:r>
              <a:rPr lang="pt-BR" sz="2000" dirty="0" smtClean="0"/>
              <a:t>  PORTANTO: </a:t>
            </a:r>
            <a:r>
              <a:rPr lang="pt-BR" sz="2000" dirty="0" smtClean="0"/>
              <a:t>  (</a:t>
            </a:r>
            <a:r>
              <a:rPr lang="pt-BR" sz="2000" dirty="0"/>
              <a:t>SE) = [∆</a:t>
            </a:r>
            <a:r>
              <a:rPr lang="pt-BR" sz="2000" dirty="0" err="1"/>
              <a:t>M</a:t>
            </a:r>
            <a:r>
              <a:rPr lang="pt-BR" sz="2000" baseline="-25000" dirty="0" err="1"/>
              <a:t>t</a:t>
            </a:r>
            <a:r>
              <a:rPr lang="pt-BR" sz="2000" dirty="0"/>
              <a:t>/P]</a:t>
            </a:r>
            <a:r>
              <a:rPr lang="pt-BR" sz="2000" dirty="0" smtClean="0"/>
              <a:t>. (M /M)</a:t>
            </a:r>
          </a:p>
          <a:p>
            <a:r>
              <a:rPr lang="pt-BR" sz="2000" dirty="0" smtClean="0"/>
              <a:t>                        </a:t>
            </a:r>
            <a:r>
              <a:rPr lang="pt-BR" sz="2000" dirty="0" smtClean="0"/>
              <a:t>  (</a:t>
            </a:r>
            <a:r>
              <a:rPr lang="pt-BR" sz="2000" dirty="0" smtClean="0"/>
              <a:t>SE) = [</a:t>
            </a:r>
            <a:r>
              <a:rPr lang="pt-BR" sz="2000" dirty="0"/>
              <a:t>∆</a:t>
            </a:r>
            <a:r>
              <a:rPr lang="pt-BR" sz="2000" dirty="0" err="1"/>
              <a:t>M</a:t>
            </a:r>
            <a:r>
              <a:rPr lang="pt-BR" sz="2000" baseline="-25000" dirty="0" err="1"/>
              <a:t>t</a:t>
            </a:r>
            <a:r>
              <a:rPr lang="pt-BR" sz="2000" dirty="0" smtClean="0"/>
              <a:t>/M].(M/P)</a:t>
            </a:r>
          </a:p>
          <a:p>
            <a:endParaRPr lang="pt-BR" sz="2000" dirty="0"/>
          </a:p>
          <a:p>
            <a:r>
              <a:rPr lang="pt-BR" sz="2000" dirty="0" smtClean="0"/>
              <a:t>FAZENDO: </a:t>
            </a:r>
            <a:r>
              <a:rPr lang="pt-BR" sz="2000" dirty="0" smtClean="0"/>
              <a:t>  [</a:t>
            </a:r>
            <a:r>
              <a:rPr lang="pt-BR" sz="2000" dirty="0"/>
              <a:t>∆</a:t>
            </a:r>
            <a:r>
              <a:rPr lang="pt-BR" sz="2000" dirty="0" err="1"/>
              <a:t>M</a:t>
            </a:r>
            <a:r>
              <a:rPr lang="pt-BR" sz="2000" baseline="-25000" dirty="0" err="1"/>
              <a:t>t</a:t>
            </a:r>
            <a:r>
              <a:rPr lang="pt-BR" sz="2000" dirty="0"/>
              <a:t>/M</a:t>
            </a:r>
            <a:r>
              <a:rPr lang="pt-BR" sz="2000" dirty="0" smtClean="0"/>
              <a:t>] </a:t>
            </a:r>
            <a:r>
              <a:rPr lang="pt-BR" sz="2000" dirty="0" smtClean="0"/>
              <a:t> =  </a:t>
            </a:r>
            <a:r>
              <a:rPr lang="pt-BR" sz="2000" dirty="0" smtClean="0"/>
              <a:t>TAXA DE EXPANSÃO DA BASE MONETÁRIA </a:t>
            </a:r>
            <a:r>
              <a:rPr lang="pt-BR" sz="2000" dirty="0" smtClean="0"/>
              <a:t> =  </a:t>
            </a:r>
            <a:r>
              <a:rPr lang="el-GR" sz="2000" dirty="0" smtClean="0"/>
              <a:t>μ</a:t>
            </a:r>
            <a:endParaRPr lang="pt-BR" sz="2000" dirty="0" smtClean="0"/>
          </a:p>
          <a:p>
            <a:endParaRPr lang="pt-BR" sz="2000" dirty="0" smtClean="0"/>
          </a:p>
          <a:p>
            <a:r>
              <a:rPr lang="pt-BR" sz="2000" dirty="0" smtClean="0"/>
              <a:t>RESULTA QUE:</a:t>
            </a:r>
            <a:r>
              <a:rPr lang="pt-BR" sz="2000" dirty="0"/>
              <a:t> </a:t>
            </a:r>
            <a:r>
              <a:rPr lang="pt-BR" sz="2000" dirty="0" smtClean="0"/>
              <a:t> </a:t>
            </a:r>
            <a:r>
              <a:rPr lang="pt-BR" sz="2000" dirty="0" smtClean="0"/>
              <a:t>               </a:t>
            </a:r>
            <a:r>
              <a:rPr lang="pt-BR" sz="2000" b="1" dirty="0" smtClean="0">
                <a:effectLst>
                  <a:outerShdw blurRad="38100" dist="38100" dir="2700000" algn="tl">
                    <a:srgbClr val="000000">
                      <a:alpha val="43137"/>
                    </a:srgbClr>
                  </a:outerShdw>
                </a:effectLst>
              </a:rPr>
              <a:t>(</a:t>
            </a:r>
            <a:r>
              <a:rPr lang="pt-BR" sz="2000" b="1" dirty="0">
                <a:effectLst>
                  <a:outerShdw blurRad="38100" dist="38100" dir="2700000" algn="tl">
                    <a:srgbClr val="000000">
                      <a:alpha val="43137"/>
                    </a:srgbClr>
                  </a:outerShdw>
                </a:effectLst>
              </a:rPr>
              <a:t>SE</a:t>
            </a:r>
            <a:r>
              <a:rPr lang="pt-BR" sz="2000" b="1" dirty="0" smtClean="0">
                <a:effectLst>
                  <a:outerShdw blurRad="38100" dist="38100" dir="2700000" algn="tl">
                    <a:srgbClr val="000000">
                      <a:alpha val="43137"/>
                    </a:srgbClr>
                  </a:outerShdw>
                </a:effectLst>
              </a:rPr>
              <a:t>)  </a:t>
            </a:r>
            <a:r>
              <a:rPr lang="pt-BR" sz="2000" b="1" dirty="0">
                <a:effectLst>
                  <a:outerShdw blurRad="38100" dist="38100" dir="2700000" algn="tl">
                    <a:srgbClr val="000000">
                      <a:alpha val="43137"/>
                    </a:srgbClr>
                  </a:outerShdw>
                </a:effectLst>
              </a:rPr>
              <a:t>= </a:t>
            </a:r>
            <a:r>
              <a:rPr lang="pt-BR" sz="2000" b="1" dirty="0" smtClean="0">
                <a:effectLst>
                  <a:outerShdw blurRad="38100" dist="38100" dir="2700000" algn="tl">
                    <a:srgbClr val="000000">
                      <a:alpha val="43137"/>
                    </a:srgbClr>
                  </a:outerShdw>
                </a:effectLst>
              </a:rPr>
              <a:t> </a:t>
            </a:r>
            <a:r>
              <a:rPr lang="el-GR" sz="2000" b="1" dirty="0" smtClean="0">
                <a:effectLst>
                  <a:outerShdw blurRad="38100" dist="38100" dir="2700000" algn="tl">
                    <a:srgbClr val="000000">
                      <a:alpha val="43137"/>
                    </a:srgbClr>
                  </a:outerShdw>
                </a:effectLst>
              </a:rPr>
              <a:t>μ</a:t>
            </a:r>
            <a:r>
              <a:rPr lang="pt-BR" sz="2000" b="1" dirty="0" smtClean="0">
                <a:effectLst>
                  <a:outerShdw blurRad="38100" dist="38100" dir="2700000" algn="tl">
                    <a:srgbClr val="000000">
                      <a:alpha val="43137"/>
                    </a:srgbClr>
                  </a:outerShdw>
                </a:effectLst>
              </a:rPr>
              <a:t>.(</a:t>
            </a:r>
            <a:r>
              <a:rPr lang="pt-BR" sz="2000" b="1" dirty="0">
                <a:effectLst>
                  <a:outerShdw blurRad="38100" dist="38100" dir="2700000" algn="tl">
                    <a:srgbClr val="000000">
                      <a:alpha val="43137"/>
                    </a:srgbClr>
                  </a:outerShdw>
                </a:effectLst>
              </a:rPr>
              <a:t>M/P</a:t>
            </a:r>
            <a:r>
              <a:rPr lang="pt-BR" sz="2000" b="1" dirty="0" smtClean="0">
                <a:effectLst>
                  <a:outerShdw blurRad="38100" dist="38100" dir="2700000" algn="tl">
                    <a:srgbClr val="000000">
                      <a:alpha val="43137"/>
                    </a:srgbClr>
                  </a:outerShdw>
                </a:effectLst>
              </a:rPr>
              <a:t>)</a:t>
            </a:r>
          </a:p>
          <a:p>
            <a:endParaRPr lang="pt-BR" sz="2000" dirty="0" smtClean="0"/>
          </a:p>
          <a:p>
            <a:r>
              <a:rPr lang="pt-BR" sz="2000" dirty="0"/>
              <a:t> </a:t>
            </a:r>
            <a:r>
              <a:rPr lang="pt-BR" sz="2000" dirty="0" smtClean="0"/>
              <a:t>                                   </a:t>
            </a:r>
            <a:r>
              <a:rPr lang="pt-BR" sz="2000" u="sng" dirty="0" smtClean="0"/>
              <a:t>ONDE</a:t>
            </a:r>
            <a:r>
              <a:rPr lang="pt-BR" sz="2000" dirty="0" smtClean="0"/>
              <a:t>: (M/P) = ESTOQUE REAL DE MOEDA E DETERMINADO NO </a:t>
            </a:r>
          </a:p>
          <a:p>
            <a:r>
              <a:rPr lang="pt-BR" sz="2000" dirty="0"/>
              <a:t> </a:t>
            </a:r>
            <a:r>
              <a:rPr lang="pt-BR" sz="2000" dirty="0" smtClean="0"/>
              <a:t>                                                               EQUILÍBRIO DO MERCADO MONETÁRIO</a:t>
            </a:r>
          </a:p>
          <a:p>
            <a:r>
              <a:rPr lang="pt-BR" sz="2000" dirty="0"/>
              <a:t> </a:t>
            </a:r>
            <a:r>
              <a:rPr lang="pt-BR" sz="2000" dirty="0" smtClean="0"/>
              <a:t>                                                  </a:t>
            </a:r>
            <a:r>
              <a:rPr lang="el-GR" sz="2000" dirty="0" smtClean="0"/>
              <a:t>μ</a:t>
            </a:r>
            <a:r>
              <a:rPr lang="pt-BR" sz="2000" dirty="0" smtClean="0"/>
              <a:t> = A TAXA DE EXPANSÃO DA MOEDA E É DECISÃO DA</a:t>
            </a:r>
          </a:p>
          <a:p>
            <a:r>
              <a:rPr lang="pt-BR" sz="2000" dirty="0"/>
              <a:t> </a:t>
            </a:r>
            <a:r>
              <a:rPr lang="pt-BR" sz="2000" dirty="0" smtClean="0"/>
              <a:t>                                                         POLÍTICA MONETÁRIA</a:t>
            </a:r>
            <a:endParaRPr lang="pt-BR" sz="2000" dirty="0"/>
          </a:p>
        </p:txBody>
      </p:sp>
    </p:spTree>
    <p:extLst>
      <p:ext uri="{BB962C8B-B14F-4D97-AF65-F5344CB8AC3E}">
        <p14:creationId xmlns:p14="http://schemas.microsoft.com/office/powerpoint/2010/main" val="123861232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0" y="0"/>
            <a:ext cx="9144000" cy="6858000"/>
          </a:xfrm>
        </p:spPr>
        <p:txBody>
          <a:bodyPr>
            <a:normAutofit fontScale="85000" lnSpcReduction="20000"/>
          </a:bodyPr>
          <a:lstStyle/>
          <a:p>
            <a:r>
              <a:rPr lang="pt-BR" sz="2000" b="1" u="sng" dirty="0" smtClean="0">
                <a:effectLst>
                  <a:outerShdw blurRad="38100" dist="38100" dir="2700000" algn="tl">
                    <a:srgbClr val="000000">
                      <a:alpha val="43137"/>
                    </a:srgbClr>
                  </a:outerShdw>
                </a:effectLst>
              </a:rPr>
              <a:t>COMPOSIÇÃO DA SENHORIAGEM</a:t>
            </a:r>
            <a:r>
              <a:rPr lang="pt-BR" sz="2000" b="1" dirty="0" smtClean="0">
                <a:effectLst>
                  <a:outerShdw blurRad="38100" dist="38100" dir="2700000" algn="tl">
                    <a:srgbClr val="000000">
                      <a:alpha val="43137"/>
                    </a:srgbClr>
                  </a:outerShdw>
                </a:effectLst>
              </a:rPr>
              <a:t>:</a:t>
            </a:r>
            <a:endParaRPr lang="pt-BR" sz="2000" dirty="0" smtClean="0">
              <a:effectLst>
                <a:outerShdw blurRad="38100" dist="38100" dir="2700000" algn="tl">
                  <a:srgbClr val="000000">
                    <a:alpha val="43137"/>
                  </a:srgbClr>
                </a:outerShdw>
              </a:effectLst>
            </a:endParaRPr>
          </a:p>
          <a:p>
            <a:r>
              <a:rPr lang="pt-BR" sz="2000" dirty="0" smtClean="0"/>
              <a:t>ESTOQUE REAL DE MOEDA: </a:t>
            </a:r>
            <a:r>
              <a:rPr lang="pt-BR" sz="2000" b="1" dirty="0" smtClean="0"/>
              <a:t>(M/P)</a:t>
            </a:r>
            <a:r>
              <a:rPr lang="pt-BR" sz="2000" dirty="0" smtClean="0"/>
              <a:t> = DETERMINADO NO EQUILÍBRIO DO MERCADO </a:t>
            </a:r>
          </a:p>
          <a:p>
            <a:r>
              <a:rPr lang="pt-BR" sz="2000" dirty="0"/>
              <a:t> </a:t>
            </a:r>
            <a:r>
              <a:rPr lang="pt-BR" sz="2000" dirty="0" smtClean="0"/>
              <a:t>                                                                 MONETÁRIO: </a:t>
            </a:r>
            <a:r>
              <a:rPr lang="pt-BR" sz="2000" b="1" dirty="0"/>
              <a:t>[(</a:t>
            </a:r>
            <a:r>
              <a:rPr lang="pt-BR" sz="2000" b="1" dirty="0" smtClean="0"/>
              <a:t>M/P)</a:t>
            </a:r>
            <a:r>
              <a:rPr lang="pt-BR" sz="2000" b="1" baseline="30000" dirty="0" smtClean="0"/>
              <a:t>D</a:t>
            </a:r>
            <a:r>
              <a:rPr lang="pt-BR" sz="2000" b="1" dirty="0" smtClean="0"/>
              <a:t> = </a:t>
            </a:r>
            <a:r>
              <a:rPr lang="pt-BR" sz="2000" b="1" dirty="0"/>
              <a:t>(M/P</a:t>
            </a:r>
            <a:r>
              <a:rPr lang="pt-BR" sz="2000" b="1" dirty="0" smtClean="0"/>
              <a:t>)]</a:t>
            </a:r>
            <a:r>
              <a:rPr lang="pt-BR" sz="2000" dirty="0" smtClean="0"/>
              <a:t>.</a:t>
            </a:r>
          </a:p>
          <a:p>
            <a:r>
              <a:rPr lang="pt-BR" sz="2000" u="sng" dirty="0" smtClean="0"/>
              <a:t>DIFERENCIANDO, OBTÉM-SE</a:t>
            </a:r>
            <a:r>
              <a:rPr lang="pt-BR" sz="2000" dirty="0" smtClean="0"/>
              <a:t>:</a:t>
            </a:r>
          </a:p>
          <a:p>
            <a:r>
              <a:rPr lang="pt-BR" sz="2000" dirty="0" smtClean="0"/>
              <a:t>∆(M/P) = [(P.</a:t>
            </a:r>
            <a:r>
              <a:rPr lang="pt-BR" sz="2000" dirty="0"/>
              <a:t> </a:t>
            </a:r>
            <a:r>
              <a:rPr lang="pt-BR" sz="2000" dirty="0" smtClean="0"/>
              <a:t>∆M – M.</a:t>
            </a:r>
            <a:r>
              <a:rPr lang="pt-BR" sz="2000" dirty="0"/>
              <a:t> </a:t>
            </a:r>
            <a:r>
              <a:rPr lang="pt-BR" sz="2000" dirty="0" smtClean="0"/>
              <a:t>∆P)/P</a:t>
            </a:r>
            <a:r>
              <a:rPr lang="pt-BR" sz="2000" baseline="30000" dirty="0" smtClean="0"/>
              <a:t>2</a:t>
            </a:r>
            <a:r>
              <a:rPr lang="pt-BR" sz="2000" dirty="0" smtClean="0"/>
              <a:t>] = (∆M/P) – (M/P).(∆P/P)</a:t>
            </a:r>
          </a:p>
          <a:p>
            <a:endParaRPr lang="pt-BR" sz="2000" dirty="0" smtClean="0"/>
          </a:p>
          <a:p>
            <a:r>
              <a:rPr lang="pt-BR" sz="2000" u="sng" dirty="0" smtClean="0"/>
              <a:t>REARRANJANDO OS TERMOS</a:t>
            </a:r>
            <a:r>
              <a:rPr lang="pt-BR" sz="2000" dirty="0" smtClean="0"/>
              <a:t>:</a:t>
            </a:r>
          </a:p>
          <a:p>
            <a:r>
              <a:rPr lang="pt-BR" sz="2000" dirty="0"/>
              <a:t>(∆M/P</a:t>
            </a:r>
            <a:r>
              <a:rPr lang="pt-BR" sz="2000" dirty="0" smtClean="0"/>
              <a:t>) = </a:t>
            </a:r>
            <a:r>
              <a:rPr lang="pt-BR" sz="2000" dirty="0"/>
              <a:t>∆(M/P) </a:t>
            </a:r>
            <a:r>
              <a:rPr lang="pt-BR" sz="2000" dirty="0" smtClean="0"/>
              <a:t> +  (</a:t>
            </a:r>
            <a:r>
              <a:rPr lang="pt-BR" sz="2000" dirty="0"/>
              <a:t>M/P).(∆P/P</a:t>
            </a:r>
            <a:r>
              <a:rPr lang="pt-BR" sz="2000" dirty="0" smtClean="0"/>
              <a:t>)</a:t>
            </a:r>
          </a:p>
          <a:p>
            <a:endParaRPr lang="pt-BR" sz="2000" dirty="0" smtClean="0"/>
          </a:p>
          <a:p>
            <a:r>
              <a:rPr lang="pt-BR" sz="2000" dirty="0" smtClean="0"/>
              <a:t>FAZENDO: </a:t>
            </a:r>
            <a:r>
              <a:rPr lang="pt-BR" sz="2000" dirty="0"/>
              <a:t>(∆P/P</a:t>
            </a:r>
            <a:r>
              <a:rPr lang="pt-BR" sz="2000" dirty="0" smtClean="0"/>
              <a:t>) = </a:t>
            </a:r>
            <a:r>
              <a:rPr lang="pt-BR" sz="2000" dirty="0"/>
              <a:t>∏</a:t>
            </a:r>
            <a:r>
              <a:rPr lang="pt-BR" sz="2000" dirty="0" smtClean="0"/>
              <a:t> = TAXA DE INFLAÇÃO, </a:t>
            </a:r>
          </a:p>
          <a:p>
            <a:r>
              <a:rPr lang="pt-BR" sz="2000" u="sng" dirty="0" smtClean="0"/>
              <a:t>OBTÉM-SE QUE</a:t>
            </a:r>
            <a:r>
              <a:rPr lang="pt-BR" sz="2000" dirty="0" smtClean="0"/>
              <a:t>:</a:t>
            </a:r>
            <a:r>
              <a:rPr lang="pt-BR" sz="2000" dirty="0"/>
              <a:t> </a:t>
            </a:r>
            <a:r>
              <a:rPr lang="pt-BR" sz="2000" dirty="0" smtClean="0"/>
              <a:t>    </a:t>
            </a:r>
            <a:r>
              <a:rPr lang="pt-BR" sz="2000" b="1" dirty="0" smtClean="0">
                <a:effectLst>
                  <a:outerShdw blurRad="38100" dist="38100" dir="2700000" algn="tl">
                    <a:srgbClr val="000000">
                      <a:alpha val="43137"/>
                    </a:srgbClr>
                  </a:outerShdw>
                </a:effectLst>
              </a:rPr>
              <a:t>(</a:t>
            </a:r>
            <a:r>
              <a:rPr lang="pt-BR" sz="2000" b="1" dirty="0">
                <a:effectLst>
                  <a:outerShdw blurRad="38100" dist="38100" dir="2700000" algn="tl">
                    <a:srgbClr val="000000">
                      <a:alpha val="43137"/>
                    </a:srgbClr>
                  </a:outerShdw>
                </a:effectLst>
              </a:rPr>
              <a:t>∆M/P) </a:t>
            </a:r>
            <a:r>
              <a:rPr lang="pt-BR" sz="2000" b="1" dirty="0" smtClean="0">
                <a:effectLst>
                  <a:outerShdw blurRad="38100" dist="38100" dir="2700000" algn="tl">
                    <a:srgbClr val="000000">
                      <a:alpha val="43137"/>
                    </a:srgbClr>
                  </a:outerShdw>
                </a:effectLst>
              </a:rPr>
              <a:t>= (SE) = </a:t>
            </a:r>
            <a:r>
              <a:rPr lang="pt-BR" sz="2000" b="1" dirty="0">
                <a:effectLst>
                  <a:outerShdw blurRad="38100" dist="38100" dir="2700000" algn="tl">
                    <a:srgbClr val="000000">
                      <a:alpha val="43137"/>
                    </a:srgbClr>
                  </a:outerShdw>
                </a:effectLst>
              </a:rPr>
              <a:t>∆(M/P)  + </a:t>
            </a:r>
            <a:r>
              <a:rPr lang="pt-BR" sz="2000" b="1" dirty="0" smtClean="0">
                <a:effectLst>
                  <a:outerShdw blurRad="38100" dist="38100" dir="2700000" algn="tl">
                    <a:srgbClr val="000000">
                      <a:alpha val="43137"/>
                    </a:srgbClr>
                  </a:outerShdw>
                </a:effectLst>
              </a:rPr>
              <a:t>∏.(M/P)</a:t>
            </a:r>
          </a:p>
          <a:p>
            <a:endParaRPr lang="pt-BR" sz="2000" dirty="0"/>
          </a:p>
          <a:p>
            <a:r>
              <a:rPr lang="pt-BR" sz="2000" dirty="0" smtClean="0"/>
              <a:t>                                           </a:t>
            </a:r>
            <a:r>
              <a:rPr lang="pt-BR" sz="2000" u="sng" dirty="0" smtClean="0"/>
              <a:t>ONDE</a:t>
            </a:r>
            <a:r>
              <a:rPr lang="pt-BR" sz="2000" dirty="0" smtClean="0"/>
              <a:t>: </a:t>
            </a:r>
            <a:r>
              <a:rPr lang="pt-BR" sz="2000" b="1" dirty="0"/>
              <a:t>∆(M/P</a:t>
            </a:r>
            <a:r>
              <a:rPr lang="pt-BR" sz="2000" b="1" dirty="0" smtClean="0"/>
              <a:t>)</a:t>
            </a:r>
            <a:r>
              <a:rPr lang="pt-BR" sz="2000" dirty="0" smtClean="0"/>
              <a:t> = VARIAÇÃO DO ESTOQUE REAL DE MOEDA</a:t>
            </a:r>
          </a:p>
          <a:p>
            <a:r>
              <a:rPr lang="pt-BR" sz="2000" dirty="0"/>
              <a:t> </a:t>
            </a:r>
            <a:r>
              <a:rPr lang="pt-BR" sz="2000" dirty="0" smtClean="0"/>
              <a:t>                                                      </a:t>
            </a:r>
            <a:r>
              <a:rPr lang="pt-BR" sz="2000" b="1" dirty="0" smtClean="0"/>
              <a:t>∏</a:t>
            </a:r>
            <a:r>
              <a:rPr lang="pt-BR" sz="2000" b="1" dirty="0"/>
              <a:t>.(M/P</a:t>
            </a:r>
            <a:r>
              <a:rPr lang="pt-BR" sz="2000" b="1" dirty="0" smtClean="0"/>
              <a:t>)</a:t>
            </a:r>
            <a:r>
              <a:rPr lang="pt-BR" sz="2000" dirty="0" smtClean="0"/>
              <a:t> = ARRECADAÇÃO DE </a:t>
            </a:r>
            <a:r>
              <a:rPr lang="pt-BR" sz="2000" u="sng" dirty="0" smtClean="0"/>
              <a:t>IMPOSTO INFLACIONÁRIO</a:t>
            </a:r>
            <a:r>
              <a:rPr lang="pt-BR" sz="2000" dirty="0" smtClean="0"/>
              <a:t>, </a:t>
            </a:r>
          </a:p>
          <a:p>
            <a:r>
              <a:rPr lang="pt-BR" sz="2000" dirty="0"/>
              <a:t> </a:t>
            </a:r>
            <a:r>
              <a:rPr lang="pt-BR" sz="2000" dirty="0" smtClean="0"/>
              <a:t>                                                                         O QUAL É UM IMPOSTO IMPLÍCITO E NÃO </a:t>
            </a:r>
          </a:p>
          <a:p>
            <a:r>
              <a:rPr lang="pt-BR" sz="2000" dirty="0"/>
              <a:t> </a:t>
            </a:r>
            <a:r>
              <a:rPr lang="pt-BR" sz="2000" dirty="0" smtClean="0"/>
              <a:t>                                                                        FORMAL,ONDE (∏) É A ALÍQUOTA DO IMPOSTO</a:t>
            </a:r>
          </a:p>
          <a:p>
            <a:r>
              <a:rPr lang="pt-BR" sz="2000" dirty="0"/>
              <a:t> </a:t>
            </a:r>
            <a:r>
              <a:rPr lang="pt-BR" sz="2000" dirty="0" smtClean="0"/>
              <a:t>                                                                         E (M/P) É A BASE DO IMPOSTO</a:t>
            </a:r>
          </a:p>
          <a:p>
            <a:endParaRPr lang="pt-BR" sz="2000" dirty="0"/>
          </a:p>
          <a:p>
            <a:pPr algn="just"/>
            <a:r>
              <a:rPr lang="pt-BR" sz="2000" b="1" dirty="0" smtClean="0">
                <a:effectLst>
                  <a:outerShdw blurRad="38100" dist="38100" dir="2700000" algn="tl">
                    <a:srgbClr val="000000">
                      <a:alpha val="43137"/>
                    </a:srgbClr>
                  </a:outerShdw>
                </a:effectLst>
              </a:rPr>
              <a:t>EM SUMA, A SENHORIAGEM PODE SER DECOMPOSTA ENTRE ALTERAÇÃO DO ESTOQUE REAL DE MOEDA NA ECONOMIA MAIS O IMPOSTO </a:t>
            </a:r>
            <a:r>
              <a:rPr lang="pt-BR" sz="2000" b="1" dirty="0" smtClean="0">
                <a:effectLst>
                  <a:outerShdw blurRad="38100" dist="38100" dir="2700000" algn="tl">
                    <a:srgbClr val="000000">
                      <a:alpha val="43137"/>
                    </a:srgbClr>
                  </a:outerShdw>
                </a:effectLst>
              </a:rPr>
              <a:t>INFLACIONÁRIO (“UM IMPOSTO IMPLÍCITO COMO RESULTADO DA EMISSÃO MONETÁRIA”). </a:t>
            </a:r>
            <a:endParaRPr lang="pt-BR" sz="2000" b="1" dirty="0" smtClean="0">
              <a:effectLst>
                <a:outerShdw blurRad="38100" dist="38100" dir="2700000" algn="tl">
                  <a:srgbClr val="000000">
                    <a:alpha val="43137"/>
                  </a:srgbClr>
                </a:outerShdw>
              </a:effectLst>
            </a:endParaRPr>
          </a:p>
          <a:p>
            <a:endParaRPr lang="pt-BR" sz="2000" dirty="0" smtClean="0"/>
          </a:p>
          <a:p>
            <a:pPr algn="just"/>
            <a:r>
              <a:rPr lang="pt-BR" sz="2000" dirty="0" smtClean="0"/>
              <a:t>NOTE-SE QUE, SE NÃO HÁ CRESCIMENTO NA ECONOMIA E A TAXA DE JUROS ESTÁ CONSTANTE (ESTADO ESTACIONÁRIO), ENTÃO TEREMOS: ∆</a:t>
            </a:r>
            <a:r>
              <a:rPr lang="pt-BR" sz="2000" dirty="0"/>
              <a:t>(M/P</a:t>
            </a:r>
            <a:r>
              <a:rPr lang="pt-BR" sz="2000" dirty="0" smtClean="0"/>
              <a:t>) = 0, RESULTANDO ENTÃO QUE:  SENHORIAGEM = IMPOSTO INFLACIONÁRIO (“SE”  =  “∏</a:t>
            </a:r>
            <a:r>
              <a:rPr lang="pt-BR" sz="2000" dirty="0"/>
              <a:t>.(M/P</a:t>
            </a:r>
            <a:r>
              <a:rPr lang="pt-BR" sz="2000" dirty="0" smtClean="0"/>
              <a:t>)”).</a:t>
            </a:r>
            <a:endParaRPr lang="pt-BR" sz="2000" dirty="0"/>
          </a:p>
        </p:txBody>
      </p:sp>
    </p:spTree>
    <p:extLst>
      <p:ext uri="{BB962C8B-B14F-4D97-AF65-F5344CB8AC3E}">
        <p14:creationId xmlns:p14="http://schemas.microsoft.com/office/powerpoint/2010/main" val="239818533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36512" y="0"/>
            <a:ext cx="9180512" cy="6858000"/>
          </a:xfrm>
        </p:spPr>
        <p:txBody>
          <a:bodyPr>
            <a:normAutofit/>
          </a:bodyPr>
          <a:lstStyle/>
          <a:p>
            <a:pPr algn="just"/>
            <a:r>
              <a:rPr lang="pt-BR" sz="2000" dirty="0" smtClean="0"/>
              <a:t> </a:t>
            </a:r>
            <a:r>
              <a:rPr lang="pt-BR" sz="2000" b="1" u="sng" dirty="0" smtClean="0">
                <a:effectLst>
                  <a:outerShdw blurRad="38100" dist="38100" dir="2700000" algn="tl">
                    <a:srgbClr val="000000">
                      <a:alpha val="43137"/>
                    </a:srgbClr>
                  </a:outerShdw>
                </a:effectLst>
              </a:rPr>
              <a:t>IMPOSTO INFLACIONÁRIO (I.I.) E A CURVA DE LAFFER</a:t>
            </a:r>
            <a:endParaRPr lang="pt-BR" sz="2000" b="1" u="sng" dirty="0">
              <a:effectLst>
                <a:outerShdw blurRad="38100" dist="38100" dir="2700000" algn="tl">
                  <a:srgbClr val="000000">
                    <a:alpha val="43137"/>
                  </a:srgbClr>
                </a:outerShdw>
              </a:effectLst>
            </a:endParaRPr>
          </a:p>
          <a:p>
            <a:pPr algn="just"/>
            <a:r>
              <a:rPr lang="pt-BR" sz="1800" dirty="0" smtClean="0"/>
              <a:t>VIMOS QUE:   IMPOSTO INFLACIONÁRIO </a:t>
            </a:r>
            <a:r>
              <a:rPr lang="pt-BR" sz="1800" b="1" dirty="0" smtClean="0">
                <a:effectLst>
                  <a:outerShdw blurRad="38100" dist="38100" dir="2700000" algn="tl">
                    <a:srgbClr val="000000">
                      <a:alpha val="43137"/>
                    </a:srgbClr>
                  </a:outerShdw>
                </a:effectLst>
              </a:rPr>
              <a:t>(I.I.) = </a:t>
            </a:r>
            <a:r>
              <a:rPr lang="pt-BR" sz="1800" b="1" dirty="0">
                <a:effectLst>
                  <a:outerShdw blurRad="38100" dist="38100" dir="2700000" algn="tl">
                    <a:srgbClr val="000000">
                      <a:alpha val="43137"/>
                    </a:srgbClr>
                  </a:outerShdw>
                </a:effectLst>
              </a:rPr>
              <a:t>∏.(M/P</a:t>
            </a:r>
            <a:r>
              <a:rPr lang="pt-BR" sz="1800" b="1" dirty="0" smtClean="0">
                <a:effectLst>
                  <a:outerShdw blurRad="38100" dist="38100" dir="2700000" algn="tl">
                    <a:srgbClr val="000000">
                      <a:alpha val="43137"/>
                    </a:srgbClr>
                  </a:outerShdw>
                </a:effectLst>
              </a:rPr>
              <a:t>)</a:t>
            </a:r>
            <a:r>
              <a:rPr lang="pt-BR" sz="1800" dirty="0" smtClean="0"/>
              <a:t>,   </a:t>
            </a:r>
            <a:r>
              <a:rPr lang="pt-BR" sz="1800" dirty="0" smtClean="0"/>
              <a:t> ONDE: ALÍQUOTA DO I.I. </a:t>
            </a:r>
            <a:r>
              <a:rPr lang="pt-BR" sz="1800" dirty="0"/>
              <a:t>É</a:t>
            </a:r>
            <a:r>
              <a:rPr lang="pt-BR" sz="1800" dirty="0" smtClean="0"/>
              <a:t> (</a:t>
            </a:r>
            <a:r>
              <a:rPr lang="pt-BR" sz="1800" b="1" dirty="0">
                <a:effectLst>
                  <a:outerShdw blurRad="38100" dist="38100" dir="2700000" algn="tl">
                    <a:srgbClr val="000000">
                      <a:alpha val="43137"/>
                    </a:srgbClr>
                  </a:outerShdw>
                </a:effectLst>
              </a:rPr>
              <a:t>∏</a:t>
            </a:r>
            <a:r>
              <a:rPr lang="pt-BR" sz="1800" dirty="0" smtClean="0"/>
              <a:t>) E </a:t>
            </a:r>
          </a:p>
          <a:p>
            <a:pPr algn="just"/>
            <a:r>
              <a:rPr lang="pt-BR" sz="1800" dirty="0"/>
              <a:t> </a:t>
            </a:r>
            <a:r>
              <a:rPr lang="pt-BR" sz="1800" dirty="0" smtClean="0"/>
              <a:t>                                                                                                                    </a:t>
            </a:r>
            <a:r>
              <a:rPr lang="pt-BR" sz="1800" dirty="0" smtClean="0"/>
              <a:t>A BASE DO I.I. É (</a:t>
            </a:r>
            <a:r>
              <a:rPr lang="pt-BR" sz="1800" b="1" dirty="0">
                <a:effectLst>
                  <a:outerShdw blurRad="38100" dist="38100" dir="2700000" algn="tl">
                    <a:srgbClr val="000000">
                      <a:alpha val="43137"/>
                    </a:srgbClr>
                  </a:outerShdw>
                </a:effectLst>
              </a:rPr>
              <a:t>M/P</a:t>
            </a:r>
            <a:r>
              <a:rPr lang="pt-BR" sz="1800" dirty="0" smtClean="0"/>
              <a:t>)</a:t>
            </a:r>
            <a:endParaRPr lang="pt-BR" sz="1800" dirty="0"/>
          </a:p>
          <a:p>
            <a:pPr algn="just"/>
            <a:r>
              <a:rPr lang="pt-BR" sz="1800" u="sng" dirty="0" smtClean="0"/>
              <a:t>O QUE ACONTECE SE HÁ AUMENTO DA TAXA DE INFLAÇÃO (ALÍQUOTA DO IMPOSTO)</a:t>
            </a:r>
            <a:r>
              <a:rPr lang="pt-BR" sz="1800" dirty="0" smtClean="0"/>
              <a:t>?</a:t>
            </a:r>
          </a:p>
          <a:p>
            <a:pPr algn="just"/>
            <a:r>
              <a:rPr lang="pt-BR" sz="1800" dirty="0"/>
              <a:t> </a:t>
            </a:r>
            <a:r>
              <a:rPr lang="pt-BR" sz="1800" dirty="0" smtClean="0"/>
              <a:t>                     SE  AUMENTA </a:t>
            </a:r>
            <a:r>
              <a:rPr lang="pt-BR" sz="1800" b="1" dirty="0" smtClean="0">
                <a:effectLst>
                  <a:outerShdw blurRad="38100" dist="38100" dir="2700000" algn="tl">
                    <a:srgbClr val="000000">
                      <a:alpha val="43137"/>
                    </a:srgbClr>
                  </a:outerShdw>
                </a:effectLst>
              </a:rPr>
              <a:t>“</a:t>
            </a:r>
            <a:r>
              <a:rPr lang="pt-BR" sz="1800" dirty="0" smtClean="0"/>
              <a:t>   </a:t>
            </a:r>
            <a:r>
              <a:rPr lang="pt-BR" sz="1800" b="1" dirty="0" smtClean="0">
                <a:effectLst>
                  <a:outerShdw blurRad="38100" dist="38100" dir="2700000" algn="tl">
                    <a:srgbClr val="000000">
                      <a:alpha val="43137"/>
                    </a:srgbClr>
                  </a:outerShdw>
                </a:effectLst>
              </a:rPr>
              <a:t>∏” </a:t>
            </a:r>
            <a:r>
              <a:rPr lang="pt-BR" sz="1800" dirty="0" smtClean="0"/>
              <a:t>(TAXA DE INFLAÇÃO = ALÍQUOTA IMPLÍCITA DO I.I.), ENTÃO</a:t>
            </a:r>
          </a:p>
          <a:p>
            <a:pPr algn="just"/>
            <a:r>
              <a:rPr lang="pt-BR" sz="1800" dirty="0"/>
              <a:t> </a:t>
            </a:r>
            <a:r>
              <a:rPr lang="pt-BR" sz="1800" dirty="0" smtClean="0"/>
              <a:t>                     AUMENTA A TAXA NOMINAL DE JUROS:  </a:t>
            </a:r>
            <a:r>
              <a:rPr lang="pt-BR" sz="1800" b="1" dirty="0" smtClean="0">
                <a:effectLst>
                  <a:outerShdw blurRad="38100" dist="38100" dir="2700000" algn="tl">
                    <a:srgbClr val="000000">
                      <a:alpha val="43137"/>
                    </a:srgbClr>
                  </a:outerShdw>
                </a:effectLst>
              </a:rPr>
              <a:t>“   i = (r + </a:t>
            </a:r>
            <a:r>
              <a:rPr lang="pt-BR" sz="1800" b="1" dirty="0">
                <a:effectLst>
                  <a:outerShdw blurRad="38100" dist="38100" dir="2700000" algn="tl">
                    <a:srgbClr val="000000">
                      <a:alpha val="43137"/>
                    </a:srgbClr>
                  </a:outerShdw>
                </a:effectLst>
              </a:rPr>
              <a:t>∏</a:t>
            </a:r>
            <a:r>
              <a:rPr lang="pt-BR" sz="1800" b="1" dirty="0" smtClean="0">
                <a:effectLst>
                  <a:outerShdw blurRad="38100" dist="38100" dir="2700000" algn="tl">
                    <a:srgbClr val="000000">
                      <a:alpha val="43137"/>
                    </a:srgbClr>
                  </a:outerShdw>
                </a:effectLst>
              </a:rPr>
              <a:t>)”.</a:t>
            </a:r>
          </a:p>
          <a:p>
            <a:pPr algn="just"/>
            <a:endParaRPr lang="pt-BR" sz="1800" b="1" dirty="0">
              <a:effectLst>
                <a:outerShdw blurRad="38100" dist="38100" dir="2700000" algn="tl">
                  <a:srgbClr val="000000">
                    <a:alpha val="43137"/>
                  </a:srgbClr>
                </a:outerShdw>
              </a:effectLst>
            </a:endParaRPr>
          </a:p>
          <a:p>
            <a:pPr algn="just"/>
            <a:r>
              <a:rPr lang="pt-BR" sz="1800" b="1" dirty="0" smtClean="0">
                <a:effectLst>
                  <a:outerShdw blurRad="38100" dist="38100" dir="2700000" algn="tl">
                    <a:srgbClr val="000000">
                      <a:alpha val="43137"/>
                    </a:srgbClr>
                  </a:outerShdw>
                </a:effectLst>
              </a:rPr>
              <a:t>                       </a:t>
            </a:r>
            <a:r>
              <a:rPr lang="pt-BR" sz="1800" dirty="0" smtClean="0"/>
              <a:t>POR OUTRO LADO, SE AUMENTA </a:t>
            </a:r>
            <a:r>
              <a:rPr lang="pt-BR" sz="1800" b="1" dirty="0" smtClean="0">
                <a:effectLst>
                  <a:outerShdw blurRad="38100" dist="38100" dir="2700000" algn="tl">
                    <a:srgbClr val="000000">
                      <a:alpha val="43137"/>
                    </a:srgbClr>
                  </a:outerShdw>
                </a:effectLst>
              </a:rPr>
              <a:t>“ i”</a:t>
            </a:r>
            <a:r>
              <a:rPr lang="pt-BR" sz="1800" dirty="0" smtClean="0"/>
              <a:t>, ENTÃO REDUZ-SE A DEMANDA POR</a:t>
            </a:r>
          </a:p>
          <a:p>
            <a:pPr algn="just"/>
            <a:r>
              <a:rPr lang="pt-BR" sz="1800" dirty="0"/>
              <a:t> </a:t>
            </a:r>
            <a:r>
              <a:rPr lang="pt-BR" sz="1800" dirty="0" smtClean="0"/>
              <a:t>                      MOEDA </a:t>
            </a:r>
            <a:r>
              <a:rPr lang="pt-BR" sz="1800" b="1" dirty="0" smtClean="0">
                <a:effectLst>
                  <a:outerShdw blurRad="38100" dist="38100" dir="2700000" algn="tl">
                    <a:srgbClr val="000000">
                      <a:alpha val="43137"/>
                    </a:srgbClr>
                  </a:outerShdw>
                </a:effectLst>
              </a:rPr>
              <a:t>“ M</a:t>
            </a:r>
            <a:r>
              <a:rPr lang="pt-BR" sz="1800" b="1" baseline="30000" dirty="0" smtClean="0">
                <a:effectLst>
                  <a:outerShdw blurRad="38100" dist="38100" dir="2700000" algn="tl">
                    <a:srgbClr val="000000">
                      <a:alpha val="43137"/>
                    </a:srgbClr>
                  </a:outerShdw>
                </a:effectLst>
              </a:rPr>
              <a:t>D</a:t>
            </a:r>
            <a:r>
              <a:rPr lang="pt-BR" sz="1800" b="1" dirty="0" smtClean="0">
                <a:effectLst>
                  <a:outerShdw blurRad="38100" dist="38100" dir="2700000" algn="tl">
                    <a:srgbClr val="000000">
                      <a:alpha val="43137"/>
                    </a:srgbClr>
                  </a:outerShdw>
                </a:effectLst>
              </a:rPr>
              <a:t>(  i, Y)”</a:t>
            </a:r>
            <a:r>
              <a:rPr lang="pt-BR" sz="1800" dirty="0" smtClean="0"/>
              <a:t> E, CONSEQUENTEMENTE, NO EQUILÍBRIO DO MERCADO</a:t>
            </a:r>
          </a:p>
          <a:p>
            <a:pPr algn="just"/>
            <a:r>
              <a:rPr lang="pt-BR" sz="1800" dirty="0"/>
              <a:t> </a:t>
            </a:r>
            <a:r>
              <a:rPr lang="pt-BR" sz="1800" dirty="0" smtClean="0"/>
              <a:t>                      MONETÁRIO REDUZ-SE O ESTOQUE REAL DE MOEDA </a:t>
            </a:r>
            <a:r>
              <a:rPr lang="pt-BR" sz="1800" b="1" dirty="0" smtClean="0">
                <a:effectLst>
                  <a:outerShdw blurRad="38100" dist="38100" dir="2700000" algn="tl">
                    <a:srgbClr val="000000">
                      <a:alpha val="43137"/>
                    </a:srgbClr>
                  </a:outerShdw>
                </a:effectLst>
              </a:rPr>
              <a:t>“ (M/P)”</a:t>
            </a:r>
            <a:r>
              <a:rPr lang="pt-BR" sz="1800" dirty="0" smtClean="0"/>
              <a:t>, O QUAL É A BASE</a:t>
            </a:r>
          </a:p>
          <a:p>
            <a:pPr algn="just"/>
            <a:r>
              <a:rPr lang="pt-BR" sz="1800" dirty="0"/>
              <a:t> </a:t>
            </a:r>
            <a:r>
              <a:rPr lang="pt-BR" sz="1800" dirty="0" smtClean="0"/>
              <a:t>                      IMPLÍCITA DO IMPOSTO INFLACIONÁRIO. </a:t>
            </a:r>
          </a:p>
          <a:p>
            <a:pPr algn="just"/>
            <a:r>
              <a:rPr lang="pt-BR" sz="1800" dirty="0"/>
              <a:t> </a:t>
            </a:r>
            <a:r>
              <a:rPr lang="pt-BR" sz="1800" dirty="0" smtClean="0"/>
              <a:t>                      </a:t>
            </a:r>
            <a:r>
              <a:rPr lang="pt-BR" sz="1800" b="1" dirty="0" smtClean="0">
                <a:effectLst>
                  <a:outerShdw blurRad="38100" dist="38100" dir="2700000" algn="tl">
                    <a:srgbClr val="000000">
                      <a:alpha val="43137"/>
                    </a:srgbClr>
                  </a:outerShdw>
                </a:effectLst>
              </a:rPr>
              <a:t>EM SUMA: “</a:t>
            </a:r>
            <a:r>
              <a:rPr lang="pt-BR" sz="1800" dirty="0" smtClean="0"/>
              <a:t> </a:t>
            </a:r>
            <a:r>
              <a:rPr lang="pt-BR" sz="1800" b="1" dirty="0" smtClean="0">
                <a:effectLst>
                  <a:outerShdw blurRad="38100" dist="38100" dir="2700000" algn="tl">
                    <a:srgbClr val="000000">
                      <a:alpha val="43137"/>
                    </a:srgbClr>
                  </a:outerShdw>
                </a:effectLst>
              </a:rPr>
              <a:t>∏”</a:t>
            </a:r>
            <a:r>
              <a:rPr lang="pt-BR" sz="1800" b="1" dirty="0">
                <a:effectLst>
                  <a:outerShdw blurRad="38100" dist="38100" dir="2700000" algn="tl">
                    <a:srgbClr val="000000">
                      <a:alpha val="43137"/>
                    </a:srgbClr>
                  </a:outerShdw>
                </a:effectLst>
              </a:rPr>
              <a:t> </a:t>
            </a:r>
            <a:r>
              <a:rPr lang="pt-BR" sz="1800" b="1" dirty="0" smtClean="0">
                <a:effectLst>
                  <a:outerShdw blurRad="38100" dist="38100" dir="2700000" algn="tl">
                    <a:srgbClr val="000000">
                      <a:alpha val="43137"/>
                    </a:srgbClr>
                  </a:outerShdw>
                </a:effectLst>
              </a:rPr>
              <a:t>(ALÍQUOTA I.I.)  </a:t>
            </a:r>
            <a:r>
              <a:rPr lang="pt-BR" sz="1800" b="1" dirty="0">
                <a:effectLst>
                  <a:outerShdw blurRad="38100" dist="38100" dir="2700000" algn="tl">
                    <a:srgbClr val="000000">
                      <a:alpha val="43137"/>
                    </a:srgbClr>
                  </a:outerShdw>
                </a:effectLst>
              </a:rPr>
              <a:t>HÁ “ i</a:t>
            </a:r>
            <a:r>
              <a:rPr lang="pt-BR" sz="1800" b="1" dirty="0" smtClean="0">
                <a:effectLst>
                  <a:outerShdw blurRad="38100" dist="38100" dir="2700000" algn="tl">
                    <a:srgbClr val="000000">
                      <a:alpha val="43137"/>
                    </a:srgbClr>
                  </a:outerShdw>
                </a:effectLst>
              </a:rPr>
              <a:t>” E RESULTA:  (M/P)</a:t>
            </a:r>
            <a:r>
              <a:rPr lang="pt-BR" sz="1800" b="1" baseline="30000" dirty="0" smtClean="0">
                <a:effectLst>
                  <a:outerShdw blurRad="38100" dist="38100" dir="2700000" algn="tl">
                    <a:srgbClr val="000000">
                      <a:alpha val="43137"/>
                    </a:srgbClr>
                  </a:outerShdw>
                </a:effectLst>
              </a:rPr>
              <a:t>D</a:t>
            </a:r>
            <a:r>
              <a:rPr lang="pt-BR" sz="1800" b="1" dirty="0" smtClean="0">
                <a:effectLst>
                  <a:outerShdw blurRad="38100" dist="38100" dir="2700000" algn="tl">
                    <a:srgbClr val="000000">
                      <a:alpha val="43137"/>
                    </a:srgbClr>
                  </a:outerShdw>
                </a:effectLst>
              </a:rPr>
              <a:t> =  (M/P) (BASE I.I.)</a:t>
            </a:r>
            <a:endParaRPr lang="pt-BR" sz="1800" dirty="0"/>
          </a:p>
          <a:p>
            <a:pPr algn="just"/>
            <a:r>
              <a:rPr lang="pt-BR" sz="1800" dirty="0" smtClean="0"/>
              <a:t>                      </a:t>
            </a:r>
            <a:r>
              <a:rPr lang="pt-BR" sz="1800" b="1" dirty="0" smtClean="0">
                <a:effectLst>
                  <a:outerShdw blurRad="38100" dist="38100" dir="2700000" algn="tl">
                    <a:srgbClr val="000000">
                      <a:alpha val="43137"/>
                    </a:srgbClr>
                  </a:outerShdw>
                </a:effectLst>
              </a:rPr>
              <a:t>PORTANTO:  [</a:t>
            </a:r>
            <a:r>
              <a:rPr lang="pt-BR" sz="1800" b="1" dirty="0">
                <a:effectLst>
                  <a:outerShdw blurRad="38100" dist="38100" dir="2700000" algn="tl">
                    <a:srgbClr val="000000">
                      <a:alpha val="43137"/>
                    </a:srgbClr>
                  </a:outerShdw>
                </a:effectLst>
              </a:rPr>
              <a:t>∏.(M/P</a:t>
            </a:r>
            <a:r>
              <a:rPr lang="pt-BR" sz="1800" b="1" dirty="0" smtClean="0">
                <a:effectLst>
                  <a:outerShdw blurRad="38100" dist="38100" dir="2700000" algn="tl">
                    <a:srgbClr val="000000">
                      <a:alpha val="43137"/>
                    </a:srgbClr>
                  </a:outerShdw>
                </a:effectLst>
              </a:rPr>
              <a:t>)] = I.I. PODE AUMENTAR ( ) OU CAIR ( )</a:t>
            </a:r>
          </a:p>
          <a:p>
            <a:endParaRPr lang="pt-BR" sz="2000" b="1" dirty="0">
              <a:effectLst>
                <a:outerShdw blurRad="38100" dist="38100" dir="2700000" algn="tl">
                  <a:srgbClr val="000000">
                    <a:alpha val="43137"/>
                  </a:srgbClr>
                </a:outerShdw>
              </a:effectLst>
            </a:endParaRPr>
          </a:p>
          <a:p>
            <a:endParaRPr lang="pt-BR" sz="2000" b="1" dirty="0" smtClean="0">
              <a:effectLst>
                <a:outerShdw blurRad="38100" dist="38100" dir="2700000" algn="tl">
                  <a:srgbClr val="000000">
                    <a:alpha val="43137"/>
                  </a:srgbClr>
                </a:outerShdw>
              </a:effectLst>
            </a:endParaRPr>
          </a:p>
          <a:p>
            <a:r>
              <a:rPr lang="pt-BR" sz="2000" dirty="0"/>
              <a:t> </a:t>
            </a:r>
          </a:p>
        </p:txBody>
      </p:sp>
      <p:cxnSp>
        <p:nvCxnSpPr>
          <p:cNvPr id="5" name="Conector de seta reta 4"/>
          <p:cNvCxnSpPr/>
          <p:nvPr/>
        </p:nvCxnSpPr>
        <p:spPr>
          <a:xfrm flipV="1">
            <a:off x="3059832" y="1340768"/>
            <a:ext cx="0" cy="36004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 name="Conector de seta reta 6"/>
          <p:cNvCxnSpPr/>
          <p:nvPr/>
        </p:nvCxnSpPr>
        <p:spPr>
          <a:xfrm flipV="1">
            <a:off x="5508104" y="1628800"/>
            <a:ext cx="0" cy="36004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 name="Conector de seta reta 10"/>
          <p:cNvCxnSpPr/>
          <p:nvPr/>
        </p:nvCxnSpPr>
        <p:spPr>
          <a:xfrm flipV="1">
            <a:off x="2051720" y="4221088"/>
            <a:ext cx="0" cy="2160240"/>
          </a:xfrm>
          <a:prstGeom prst="straightConnector1">
            <a:avLst/>
          </a:prstGeom>
          <a:ln w="571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3" name="Conector de seta reta 12"/>
          <p:cNvCxnSpPr/>
          <p:nvPr/>
        </p:nvCxnSpPr>
        <p:spPr>
          <a:xfrm>
            <a:off x="2051720" y="6381328"/>
            <a:ext cx="4392488" cy="0"/>
          </a:xfrm>
          <a:prstGeom prst="straightConnector1">
            <a:avLst/>
          </a:prstGeom>
          <a:ln w="571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9" name="Forma livre 18"/>
          <p:cNvSpPr/>
          <p:nvPr/>
        </p:nvSpPr>
        <p:spPr>
          <a:xfrm>
            <a:off x="2053087" y="4998765"/>
            <a:ext cx="3269411" cy="1376156"/>
          </a:xfrm>
          <a:custGeom>
            <a:avLst/>
            <a:gdLst>
              <a:gd name="connsiteX0" fmla="*/ 0 w 3269411"/>
              <a:gd name="connsiteY0" fmla="*/ 1376156 h 1376156"/>
              <a:gd name="connsiteX1" fmla="*/ 1518249 w 3269411"/>
              <a:gd name="connsiteY1" fmla="*/ 4556 h 1376156"/>
              <a:gd name="connsiteX2" fmla="*/ 3243532 w 3269411"/>
              <a:gd name="connsiteY2" fmla="*/ 901703 h 1376156"/>
              <a:gd name="connsiteX3" fmla="*/ 3243532 w 3269411"/>
              <a:gd name="connsiteY3" fmla="*/ 901703 h 1376156"/>
              <a:gd name="connsiteX4" fmla="*/ 3243532 w 3269411"/>
              <a:gd name="connsiteY4" fmla="*/ 901703 h 1376156"/>
              <a:gd name="connsiteX5" fmla="*/ 3269411 w 3269411"/>
              <a:gd name="connsiteY5" fmla="*/ 927582 h 13761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269411" h="1376156">
                <a:moveTo>
                  <a:pt x="0" y="1376156"/>
                </a:moveTo>
                <a:cubicBezTo>
                  <a:pt x="488830" y="729893"/>
                  <a:pt x="977660" y="83631"/>
                  <a:pt x="1518249" y="4556"/>
                </a:cubicBezTo>
                <a:cubicBezTo>
                  <a:pt x="2058838" y="-74519"/>
                  <a:pt x="3243532" y="901703"/>
                  <a:pt x="3243532" y="901703"/>
                </a:cubicBezTo>
                <a:lnTo>
                  <a:pt x="3243532" y="901703"/>
                </a:lnTo>
                <a:lnTo>
                  <a:pt x="3243532" y="901703"/>
                </a:lnTo>
                <a:lnTo>
                  <a:pt x="3269411" y="927582"/>
                </a:lnTo>
              </a:path>
            </a:pathLst>
          </a:cu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
        <p:nvSpPr>
          <p:cNvPr id="20" name="CaixaDeTexto 19"/>
          <p:cNvSpPr txBox="1"/>
          <p:nvPr/>
        </p:nvSpPr>
        <p:spPr>
          <a:xfrm>
            <a:off x="827584" y="4293096"/>
            <a:ext cx="1208792" cy="461665"/>
          </a:xfrm>
          <a:prstGeom prst="rect">
            <a:avLst/>
          </a:prstGeom>
          <a:noFill/>
          <a:ln>
            <a:solidFill>
              <a:schemeClr val="tx1"/>
            </a:solidFill>
          </a:ln>
        </p:spPr>
        <p:txBody>
          <a:bodyPr wrap="none" rtlCol="0">
            <a:spAutoFit/>
          </a:bodyPr>
          <a:lstStyle/>
          <a:p>
            <a:r>
              <a:rPr lang="pt-BR" sz="1200" b="1" dirty="0" smtClean="0">
                <a:effectLst>
                  <a:outerShdw blurRad="38100" dist="38100" dir="2700000" algn="tl">
                    <a:srgbClr val="000000">
                      <a:alpha val="43137"/>
                    </a:srgbClr>
                  </a:outerShdw>
                </a:effectLst>
              </a:rPr>
              <a:t>IMPOSTO</a:t>
            </a:r>
          </a:p>
          <a:p>
            <a:r>
              <a:rPr lang="pt-BR" sz="1200" b="1" dirty="0" smtClean="0">
                <a:effectLst>
                  <a:outerShdw blurRad="38100" dist="38100" dir="2700000" algn="tl">
                    <a:srgbClr val="000000">
                      <a:alpha val="43137"/>
                    </a:srgbClr>
                  </a:outerShdw>
                </a:effectLst>
              </a:rPr>
              <a:t>INFLACIONÁRIO</a:t>
            </a:r>
            <a:endParaRPr lang="pt-BR" sz="1200" b="1" dirty="0">
              <a:effectLst>
                <a:outerShdw blurRad="38100" dist="38100" dir="2700000" algn="tl">
                  <a:srgbClr val="000000">
                    <a:alpha val="43137"/>
                  </a:srgbClr>
                </a:outerShdw>
              </a:effectLst>
            </a:endParaRPr>
          </a:p>
        </p:txBody>
      </p:sp>
      <p:sp>
        <p:nvSpPr>
          <p:cNvPr id="21" name="CaixaDeTexto 20"/>
          <p:cNvSpPr txBox="1"/>
          <p:nvPr/>
        </p:nvSpPr>
        <p:spPr>
          <a:xfrm>
            <a:off x="5324602" y="6351711"/>
            <a:ext cx="831574" cy="461665"/>
          </a:xfrm>
          <a:prstGeom prst="rect">
            <a:avLst/>
          </a:prstGeom>
          <a:noFill/>
          <a:ln>
            <a:solidFill>
              <a:schemeClr val="tx1"/>
            </a:solidFill>
          </a:ln>
        </p:spPr>
        <p:txBody>
          <a:bodyPr wrap="none" rtlCol="0">
            <a:spAutoFit/>
          </a:bodyPr>
          <a:lstStyle/>
          <a:p>
            <a:r>
              <a:rPr lang="pt-BR" sz="1200" b="1" dirty="0" smtClean="0">
                <a:effectLst>
                  <a:outerShdw blurRad="38100" dist="38100" dir="2700000" algn="tl">
                    <a:srgbClr val="000000">
                      <a:alpha val="43137"/>
                    </a:srgbClr>
                  </a:outerShdw>
                </a:effectLst>
              </a:rPr>
              <a:t>TAXA DE </a:t>
            </a:r>
          </a:p>
          <a:p>
            <a:r>
              <a:rPr lang="pt-BR" sz="1200" b="1" dirty="0" smtClean="0">
                <a:effectLst>
                  <a:outerShdw blurRad="38100" dist="38100" dir="2700000" algn="tl">
                    <a:srgbClr val="000000">
                      <a:alpha val="43137"/>
                    </a:srgbClr>
                  </a:outerShdw>
                </a:effectLst>
              </a:rPr>
              <a:t>INFLAÇÃO</a:t>
            </a:r>
            <a:endParaRPr lang="pt-BR" sz="1200" b="1" dirty="0">
              <a:effectLst>
                <a:outerShdw blurRad="38100" dist="38100" dir="2700000" algn="tl">
                  <a:srgbClr val="000000">
                    <a:alpha val="43137"/>
                  </a:srgbClr>
                </a:outerShdw>
              </a:effectLst>
            </a:endParaRPr>
          </a:p>
        </p:txBody>
      </p:sp>
      <p:cxnSp>
        <p:nvCxnSpPr>
          <p:cNvPr id="25" name="Conector reto 24"/>
          <p:cNvCxnSpPr/>
          <p:nvPr/>
        </p:nvCxnSpPr>
        <p:spPr>
          <a:xfrm>
            <a:off x="3635896" y="5003321"/>
            <a:ext cx="51896" cy="1348390"/>
          </a:xfrm>
          <a:prstGeom prst="line">
            <a:avLst/>
          </a:prstGeom>
          <a:ln w="19050">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27" name="Conector reto 26"/>
          <p:cNvCxnSpPr/>
          <p:nvPr/>
        </p:nvCxnSpPr>
        <p:spPr>
          <a:xfrm flipH="1">
            <a:off x="2053087" y="4998765"/>
            <a:ext cx="1575361" cy="4556"/>
          </a:xfrm>
          <a:prstGeom prst="line">
            <a:avLst/>
          </a:prstGeom>
          <a:ln w="19050">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30" name="CaixaDeTexto 29"/>
          <p:cNvSpPr txBox="1"/>
          <p:nvPr/>
        </p:nvSpPr>
        <p:spPr>
          <a:xfrm>
            <a:off x="4788024" y="5939988"/>
            <a:ext cx="1231427" cy="369332"/>
          </a:xfrm>
          <a:prstGeom prst="rect">
            <a:avLst/>
          </a:prstGeom>
          <a:noFill/>
          <a:ln>
            <a:solidFill>
              <a:schemeClr val="tx1"/>
            </a:solidFill>
          </a:ln>
        </p:spPr>
        <p:txBody>
          <a:bodyPr wrap="none" rtlCol="0">
            <a:spAutoFit/>
          </a:bodyPr>
          <a:lstStyle/>
          <a:p>
            <a:r>
              <a:rPr lang="pt-BR" sz="1400" b="1" dirty="0" smtClean="0">
                <a:effectLst>
                  <a:outerShdw blurRad="38100" dist="38100" dir="2700000" algn="tl">
                    <a:srgbClr val="000000">
                      <a:alpha val="43137"/>
                    </a:srgbClr>
                  </a:outerShdw>
                </a:effectLst>
              </a:rPr>
              <a:t>I.I. = </a:t>
            </a:r>
            <a:r>
              <a:rPr lang="pt-BR" sz="1400" b="1" dirty="0">
                <a:effectLst>
                  <a:outerShdw blurRad="38100" dist="38100" dir="2700000" algn="tl">
                    <a:srgbClr val="000000">
                      <a:alpha val="43137"/>
                    </a:srgbClr>
                  </a:outerShdw>
                </a:effectLst>
              </a:rPr>
              <a:t>∏.(M/P)</a:t>
            </a:r>
            <a:r>
              <a:rPr lang="pt-BR" dirty="0" smtClean="0"/>
              <a:t> </a:t>
            </a:r>
            <a:endParaRPr lang="pt-BR" dirty="0"/>
          </a:p>
        </p:txBody>
      </p:sp>
      <p:sp>
        <p:nvSpPr>
          <p:cNvPr id="31" name="CaixaDeTexto 30"/>
          <p:cNvSpPr txBox="1"/>
          <p:nvPr/>
        </p:nvSpPr>
        <p:spPr>
          <a:xfrm>
            <a:off x="3460671" y="6372036"/>
            <a:ext cx="1183337" cy="369332"/>
          </a:xfrm>
          <a:prstGeom prst="rect">
            <a:avLst/>
          </a:prstGeom>
          <a:noFill/>
        </p:spPr>
        <p:txBody>
          <a:bodyPr wrap="none" rtlCol="0">
            <a:spAutoFit/>
          </a:bodyPr>
          <a:lstStyle/>
          <a:p>
            <a:r>
              <a:rPr lang="pt-BR" dirty="0" smtClean="0"/>
              <a:t> </a:t>
            </a:r>
            <a:r>
              <a:rPr lang="pt-BR" b="1" dirty="0" smtClean="0">
                <a:effectLst>
                  <a:outerShdw blurRad="38100" dist="38100" dir="2700000" algn="tl">
                    <a:srgbClr val="000000">
                      <a:alpha val="43137"/>
                    </a:srgbClr>
                  </a:outerShdw>
                </a:effectLst>
              </a:rPr>
              <a:t>∏</a:t>
            </a:r>
            <a:r>
              <a:rPr lang="pt-BR" b="1" baseline="-25000" dirty="0" smtClean="0">
                <a:effectLst>
                  <a:outerShdw blurRad="38100" dist="38100" dir="2700000" algn="tl">
                    <a:srgbClr val="000000">
                      <a:alpha val="43137"/>
                    </a:srgbClr>
                  </a:outerShdw>
                </a:effectLst>
              </a:rPr>
              <a:t>MÁX. DE I.I.</a:t>
            </a:r>
            <a:endParaRPr lang="pt-BR" dirty="0"/>
          </a:p>
        </p:txBody>
      </p:sp>
      <p:sp>
        <p:nvSpPr>
          <p:cNvPr id="32" name="CaixaDeTexto 31"/>
          <p:cNvSpPr txBox="1"/>
          <p:nvPr/>
        </p:nvSpPr>
        <p:spPr>
          <a:xfrm>
            <a:off x="827584" y="4869160"/>
            <a:ext cx="1221809" cy="307777"/>
          </a:xfrm>
          <a:prstGeom prst="rect">
            <a:avLst/>
          </a:prstGeom>
          <a:noFill/>
        </p:spPr>
        <p:txBody>
          <a:bodyPr wrap="none" rtlCol="0">
            <a:spAutoFit/>
          </a:bodyPr>
          <a:lstStyle/>
          <a:p>
            <a:r>
              <a:rPr lang="pt-BR" sz="1400" b="1" dirty="0" smtClean="0">
                <a:effectLst>
                  <a:outerShdw blurRad="38100" dist="38100" dir="2700000" algn="tl">
                    <a:srgbClr val="000000">
                      <a:alpha val="43137"/>
                    </a:srgbClr>
                  </a:outerShdw>
                </a:effectLst>
              </a:rPr>
              <a:t>(I.I.) MÁXIMO</a:t>
            </a:r>
            <a:endParaRPr lang="pt-BR" sz="1400" b="1" dirty="0">
              <a:effectLst>
                <a:outerShdw blurRad="38100" dist="38100" dir="2700000" algn="tl">
                  <a:srgbClr val="000000">
                    <a:alpha val="43137"/>
                  </a:srgbClr>
                </a:outerShdw>
              </a:effectLst>
            </a:endParaRPr>
          </a:p>
        </p:txBody>
      </p:sp>
      <p:sp>
        <p:nvSpPr>
          <p:cNvPr id="33" name="CaixaDeTexto 32"/>
          <p:cNvSpPr txBox="1"/>
          <p:nvPr/>
        </p:nvSpPr>
        <p:spPr>
          <a:xfrm>
            <a:off x="2627784" y="4499828"/>
            <a:ext cx="2509918" cy="369332"/>
          </a:xfrm>
          <a:prstGeom prst="rect">
            <a:avLst/>
          </a:prstGeom>
          <a:noFill/>
          <a:ln>
            <a:solidFill>
              <a:schemeClr val="tx1"/>
            </a:solidFill>
          </a:ln>
        </p:spPr>
        <p:txBody>
          <a:bodyPr wrap="none" rtlCol="0">
            <a:spAutoFit/>
          </a:bodyPr>
          <a:lstStyle/>
          <a:p>
            <a:r>
              <a:rPr lang="pt-BR" b="1" u="sng" dirty="0" smtClean="0">
                <a:effectLst>
                  <a:outerShdw blurRad="38100" dist="38100" dir="2700000" algn="tl">
                    <a:srgbClr val="000000">
                      <a:alpha val="43137"/>
                    </a:srgbClr>
                  </a:outerShdw>
                </a:effectLst>
              </a:rPr>
              <a:t>CURVA DE LAFFER DE I.I.</a:t>
            </a:r>
            <a:endParaRPr lang="pt-BR" b="1" u="sng" dirty="0">
              <a:effectLst>
                <a:outerShdw blurRad="38100" dist="38100" dir="2700000" algn="tl">
                  <a:srgbClr val="000000">
                    <a:alpha val="43137"/>
                  </a:srgbClr>
                </a:outerShdw>
              </a:effectLst>
            </a:endParaRPr>
          </a:p>
        </p:txBody>
      </p:sp>
      <p:cxnSp>
        <p:nvCxnSpPr>
          <p:cNvPr id="35" name="Conector de seta reta 34"/>
          <p:cNvCxnSpPr/>
          <p:nvPr/>
        </p:nvCxnSpPr>
        <p:spPr>
          <a:xfrm flipV="1">
            <a:off x="4788024" y="2276872"/>
            <a:ext cx="0" cy="36004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7" name="Conector de seta reta 36"/>
          <p:cNvCxnSpPr/>
          <p:nvPr/>
        </p:nvCxnSpPr>
        <p:spPr>
          <a:xfrm>
            <a:off x="2483768" y="2708920"/>
            <a:ext cx="0" cy="36004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9" name="Conector de seta reta 38"/>
          <p:cNvCxnSpPr/>
          <p:nvPr/>
        </p:nvCxnSpPr>
        <p:spPr>
          <a:xfrm flipV="1">
            <a:off x="2987824" y="2636912"/>
            <a:ext cx="0" cy="288032"/>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1" name="Conector de seta reta 40"/>
          <p:cNvCxnSpPr/>
          <p:nvPr/>
        </p:nvCxnSpPr>
        <p:spPr>
          <a:xfrm>
            <a:off x="6660232" y="2996952"/>
            <a:ext cx="0" cy="36004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4" name="Conector de seta reta 43"/>
          <p:cNvCxnSpPr/>
          <p:nvPr/>
        </p:nvCxnSpPr>
        <p:spPr>
          <a:xfrm flipV="1">
            <a:off x="5148064" y="3573016"/>
            <a:ext cx="0" cy="36004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6" name="Conector de seta reta 45"/>
          <p:cNvCxnSpPr/>
          <p:nvPr/>
        </p:nvCxnSpPr>
        <p:spPr>
          <a:xfrm>
            <a:off x="6516216" y="3681028"/>
            <a:ext cx="0" cy="396044"/>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8" name="Conector de seta reta 47"/>
          <p:cNvCxnSpPr/>
          <p:nvPr/>
        </p:nvCxnSpPr>
        <p:spPr>
          <a:xfrm>
            <a:off x="7452320" y="3681028"/>
            <a:ext cx="0" cy="396044"/>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1" name="Conector de seta reta 50"/>
          <p:cNvCxnSpPr/>
          <p:nvPr/>
        </p:nvCxnSpPr>
        <p:spPr>
          <a:xfrm flipV="1">
            <a:off x="6084168" y="3933056"/>
            <a:ext cx="0" cy="36004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3" name="Conector de seta reta 52"/>
          <p:cNvCxnSpPr/>
          <p:nvPr/>
        </p:nvCxnSpPr>
        <p:spPr>
          <a:xfrm>
            <a:off x="7164288" y="4077072"/>
            <a:ext cx="0" cy="36004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59" name="CaixaDeTexto 58"/>
          <p:cNvSpPr txBox="1"/>
          <p:nvPr/>
        </p:nvSpPr>
        <p:spPr>
          <a:xfrm>
            <a:off x="6372200" y="4564285"/>
            <a:ext cx="2583849" cy="1384995"/>
          </a:xfrm>
          <a:prstGeom prst="rect">
            <a:avLst/>
          </a:prstGeom>
          <a:noFill/>
          <a:ln>
            <a:solidFill>
              <a:schemeClr val="tx1"/>
            </a:solidFill>
          </a:ln>
        </p:spPr>
        <p:txBody>
          <a:bodyPr wrap="none" rtlCol="0">
            <a:spAutoFit/>
          </a:bodyPr>
          <a:lstStyle/>
          <a:p>
            <a:r>
              <a:rPr lang="pt-BR" sz="1200" b="1" dirty="0" smtClean="0">
                <a:effectLst>
                  <a:outerShdw blurRad="38100" dist="38100" dir="2700000" algn="tl">
                    <a:srgbClr val="000000">
                      <a:alpha val="43137"/>
                    </a:srgbClr>
                  </a:outerShdw>
                </a:effectLst>
              </a:rPr>
              <a:t>IMPOSTO INFLACIONÁRIO “ÓTIMO”</a:t>
            </a:r>
          </a:p>
          <a:p>
            <a:r>
              <a:rPr lang="pt-BR" sz="1200" b="1" dirty="0" smtClean="0">
                <a:effectLst>
                  <a:outerShdw blurRad="38100" dist="38100" dir="2700000" algn="tl">
                    <a:srgbClr val="000000">
                      <a:alpha val="43137"/>
                    </a:srgbClr>
                  </a:outerShdw>
                </a:effectLst>
              </a:rPr>
              <a:t> É AQUELE NÍVEL DE INFLAÇÃO QUE</a:t>
            </a:r>
          </a:p>
          <a:p>
            <a:r>
              <a:rPr lang="pt-BR" sz="1200" b="1" dirty="0" smtClean="0">
                <a:effectLst>
                  <a:outerShdw blurRad="38100" dist="38100" dir="2700000" algn="tl">
                    <a:srgbClr val="000000">
                      <a:alpha val="43137"/>
                    </a:srgbClr>
                  </a:outerShdw>
                </a:effectLst>
              </a:rPr>
              <a:t>MAXIMIZA A ARRECADAÇÃO DE  I.I.</a:t>
            </a:r>
          </a:p>
          <a:p>
            <a:r>
              <a:rPr lang="pt-BR" sz="1200" b="1" dirty="0" smtClean="0">
                <a:effectLst>
                  <a:outerShdw blurRad="38100" dist="38100" dir="2700000" algn="tl">
                    <a:srgbClr val="000000">
                      <a:alpha val="43137"/>
                    </a:srgbClr>
                  </a:outerShdw>
                </a:effectLst>
              </a:rPr>
              <a:t> EM ESTADO ESTACIONÁRIO. O NÍVEL </a:t>
            </a:r>
          </a:p>
          <a:p>
            <a:r>
              <a:rPr lang="pt-BR" sz="1200" b="1" dirty="0" smtClean="0">
                <a:effectLst>
                  <a:outerShdw blurRad="38100" dist="38100" dir="2700000" algn="tl">
                    <a:srgbClr val="000000">
                      <a:alpha val="43137"/>
                    </a:srgbClr>
                  </a:outerShdw>
                </a:effectLst>
              </a:rPr>
              <a:t>DESSA TAXA “ÓTIMA” DE INFLAÇÃO</a:t>
            </a:r>
          </a:p>
          <a:p>
            <a:r>
              <a:rPr lang="pt-BR" sz="1200" b="1" dirty="0" smtClean="0">
                <a:effectLst>
                  <a:outerShdw blurRad="38100" dist="38100" dir="2700000" algn="tl">
                    <a:srgbClr val="000000">
                      <a:alpha val="43137"/>
                    </a:srgbClr>
                  </a:outerShdw>
                </a:effectLst>
              </a:rPr>
              <a:t>DEPENDE DA FUNÇÃO DEMANDA </a:t>
            </a:r>
          </a:p>
          <a:p>
            <a:r>
              <a:rPr lang="pt-BR" sz="1200" b="1" dirty="0" smtClean="0">
                <a:effectLst>
                  <a:outerShdw blurRad="38100" dist="38100" dir="2700000" algn="tl">
                    <a:srgbClr val="000000">
                      <a:alpha val="43137"/>
                    </a:srgbClr>
                  </a:outerShdw>
                </a:effectLst>
              </a:rPr>
              <a:t>POR MOEDA UTILIZADA.</a:t>
            </a:r>
            <a:endParaRPr lang="pt-BR" sz="1200" b="1" dirty="0">
              <a:effectLst>
                <a:outerShdw blurRad="38100" dist="38100" dir="2700000" algn="tl">
                  <a:srgbClr val="000000">
                    <a:alpha val="43137"/>
                  </a:srgbClr>
                </a:outerShdw>
              </a:effectLst>
            </a:endParaRPr>
          </a:p>
        </p:txBody>
      </p:sp>
      <p:cxnSp>
        <p:nvCxnSpPr>
          <p:cNvPr id="4" name="Conector de seta reta 3"/>
          <p:cNvCxnSpPr/>
          <p:nvPr/>
        </p:nvCxnSpPr>
        <p:spPr>
          <a:xfrm flipV="1">
            <a:off x="2771800" y="3645024"/>
            <a:ext cx="0" cy="36004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4430127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0" y="0"/>
            <a:ext cx="9144000" cy="6858000"/>
          </a:xfrm>
        </p:spPr>
        <p:txBody>
          <a:bodyPr>
            <a:normAutofit fontScale="92500" lnSpcReduction="20000"/>
          </a:bodyPr>
          <a:lstStyle/>
          <a:p>
            <a:r>
              <a:rPr lang="pt-BR" sz="2000" b="1" u="sng" dirty="0" smtClean="0">
                <a:effectLst>
                  <a:outerShdw blurRad="38100" dist="38100" dir="2700000" algn="tl">
                    <a:srgbClr val="000000">
                      <a:alpha val="43137"/>
                    </a:srgbClr>
                  </a:outerShdw>
                </a:effectLst>
              </a:rPr>
              <a:t>CONCEITOS E MEDIDAS DE DÉFICIT PÚBLICO (TESOURO)</a:t>
            </a:r>
          </a:p>
          <a:p>
            <a:r>
              <a:rPr lang="pt-BR" sz="2000" dirty="0" smtClean="0">
                <a:effectLst>
                  <a:outerShdw blurRad="38100" dist="38100" dir="2700000" algn="tl">
                    <a:srgbClr val="000000">
                      <a:alpha val="43137"/>
                    </a:srgbClr>
                  </a:outerShdw>
                </a:effectLst>
              </a:rPr>
              <a:t>(I)</a:t>
            </a:r>
            <a:r>
              <a:rPr lang="pt-BR" sz="2000" dirty="0" smtClean="0"/>
              <a:t> </a:t>
            </a:r>
            <a:r>
              <a:rPr lang="pt-BR" sz="2000" u="sng" dirty="0" smtClean="0">
                <a:effectLst>
                  <a:outerShdw blurRad="38100" dist="38100" dir="2700000" algn="tl">
                    <a:srgbClr val="000000">
                      <a:alpha val="43137"/>
                    </a:srgbClr>
                  </a:outerShdw>
                </a:effectLst>
              </a:rPr>
              <a:t>DÉFICIT PÚBLICO CONVENCIONAL</a:t>
            </a:r>
            <a:r>
              <a:rPr lang="pt-BR" sz="2000" dirty="0" smtClean="0">
                <a:effectLst>
                  <a:outerShdw blurRad="38100" dist="38100" dir="2700000" algn="tl">
                    <a:srgbClr val="000000">
                      <a:alpha val="43137"/>
                    </a:srgbClr>
                  </a:outerShdw>
                </a:effectLst>
              </a:rPr>
              <a:t>:</a:t>
            </a:r>
          </a:p>
          <a:p>
            <a:r>
              <a:rPr lang="pt-BR" sz="2000" dirty="0"/>
              <a:t> </a:t>
            </a:r>
            <a:r>
              <a:rPr lang="pt-BR" sz="2000" dirty="0" smtClean="0"/>
              <a:t>NOMINAL:  </a:t>
            </a:r>
            <a:r>
              <a:rPr lang="pt-BR" sz="2000" b="1" dirty="0" err="1" smtClean="0">
                <a:effectLst>
                  <a:outerShdw blurRad="38100" dist="38100" dir="2700000" algn="tl">
                    <a:srgbClr val="000000">
                      <a:alpha val="43137"/>
                    </a:srgbClr>
                  </a:outerShdw>
                </a:effectLst>
              </a:rPr>
              <a:t>DEF</a:t>
            </a:r>
            <a:r>
              <a:rPr lang="pt-BR" sz="2000" b="1" baseline="30000" dirty="0" err="1" smtClean="0">
                <a:effectLst>
                  <a:outerShdw blurRad="38100" dist="38100" dir="2700000" algn="tl">
                    <a:srgbClr val="000000">
                      <a:alpha val="43137"/>
                    </a:srgbClr>
                  </a:outerShdw>
                </a:effectLst>
              </a:rPr>
              <a:t>cv</a:t>
            </a:r>
            <a:r>
              <a:rPr lang="pt-BR" sz="2000" b="1" dirty="0" smtClean="0">
                <a:effectLst>
                  <a:outerShdw blurRad="38100" dist="38100" dir="2700000" algn="tl">
                    <a:srgbClr val="000000">
                      <a:alpha val="43137"/>
                    </a:srgbClr>
                  </a:outerShdw>
                </a:effectLst>
              </a:rPr>
              <a:t> = [TOTAL DE DESPESAS NOMINAIS – TOTAL DE RECEITAS NOMINAIS]</a:t>
            </a:r>
            <a:endParaRPr lang="pt-BR" sz="2000" dirty="0"/>
          </a:p>
          <a:p>
            <a:r>
              <a:rPr lang="pt-BR" sz="2000" dirty="0" smtClean="0"/>
              <a:t>             </a:t>
            </a:r>
            <a:r>
              <a:rPr lang="pt-BR" sz="2000" b="1" dirty="0" smtClean="0">
                <a:effectLst>
                  <a:outerShdw blurRad="38100" dist="38100" dir="2700000" algn="tl">
                    <a:srgbClr val="000000">
                      <a:alpha val="43137"/>
                    </a:srgbClr>
                  </a:outerShdw>
                </a:effectLst>
              </a:rPr>
              <a:t>         </a:t>
            </a:r>
            <a:r>
              <a:rPr lang="pt-BR" sz="2000" b="1" dirty="0" err="1" smtClean="0">
                <a:effectLst>
                  <a:outerShdw blurRad="38100" dist="38100" dir="2700000" algn="tl">
                    <a:srgbClr val="000000">
                      <a:alpha val="43137"/>
                    </a:srgbClr>
                  </a:outerShdw>
                </a:effectLst>
              </a:rPr>
              <a:t>DEF</a:t>
            </a:r>
            <a:r>
              <a:rPr lang="pt-BR" sz="2000" b="1" baseline="30000" dirty="0" err="1" smtClean="0">
                <a:effectLst>
                  <a:outerShdw blurRad="38100" dist="38100" dir="2700000" algn="tl">
                    <a:srgbClr val="000000">
                      <a:alpha val="43137"/>
                    </a:srgbClr>
                  </a:outerShdw>
                </a:effectLst>
              </a:rPr>
              <a:t>cv</a:t>
            </a:r>
            <a:r>
              <a:rPr lang="pt-BR" sz="2000" b="1" dirty="0" smtClean="0">
                <a:effectLst>
                  <a:outerShdw blurRad="38100" dist="38100" dir="2700000" algn="tl">
                    <a:srgbClr val="000000">
                      <a:alpha val="43137"/>
                    </a:srgbClr>
                  </a:outerShdw>
                </a:effectLst>
              </a:rPr>
              <a:t> =</a:t>
            </a:r>
            <a:r>
              <a:rPr lang="pt-BR" sz="2000" dirty="0" smtClean="0"/>
              <a:t> </a:t>
            </a:r>
            <a:r>
              <a:rPr lang="pt-BR" sz="2800" b="1" dirty="0" smtClean="0">
                <a:effectLst>
                  <a:outerShdw blurRad="38100" dist="38100" dir="2700000" algn="tl">
                    <a:srgbClr val="000000">
                      <a:alpha val="43137"/>
                    </a:srgbClr>
                  </a:outerShdw>
                </a:effectLst>
              </a:rPr>
              <a:t>[</a:t>
            </a:r>
            <a:r>
              <a:rPr lang="pt-BR" sz="2000" b="1" dirty="0" smtClean="0">
                <a:effectLst>
                  <a:outerShdw blurRad="38100" dist="38100" dir="2700000" algn="tl">
                    <a:srgbClr val="000000">
                      <a:alpha val="43137"/>
                    </a:srgbClr>
                  </a:outerShdw>
                </a:effectLst>
              </a:rPr>
              <a:t>(</a:t>
            </a:r>
            <a:r>
              <a:rPr lang="pt-BR" sz="2000" b="1" dirty="0" err="1">
                <a:effectLst>
                  <a:outerShdw blurRad="38100" dist="38100" dir="2700000" algn="tl">
                    <a:srgbClr val="000000">
                      <a:alpha val="43137"/>
                    </a:srgbClr>
                  </a:outerShdw>
                </a:effectLst>
              </a:rPr>
              <a:t>G</a:t>
            </a:r>
            <a:r>
              <a:rPr lang="pt-BR" sz="2000" b="1" baseline="-25000" dirty="0" err="1">
                <a:effectLst>
                  <a:outerShdw blurRad="38100" dist="38100" dir="2700000" algn="tl">
                    <a:srgbClr val="000000">
                      <a:alpha val="43137"/>
                    </a:srgbClr>
                  </a:outerShdw>
                </a:effectLst>
              </a:rPr>
              <a:t>t</a:t>
            </a:r>
            <a:r>
              <a:rPr lang="pt-BR" sz="2000" b="1" dirty="0">
                <a:effectLst>
                  <a:outerShdw blurRad="38100" dist="38100" dir="2700000" algn="tl">
                    <a:srgbClr val="000000">
                      <a:alpha val="43137"/>
                    </a:srgbClr>
                  </a:outerShdw>
                </a:effectLst>
              </a:rPr>
              <a:t> + </a:t>
            </a:r>
            <a:r>
              <a:rPr lang="pt-BR" sz="2000" b="1" dirty="0" err="1">
                <a:effectLst>
                  <a:outerShdw blurRad="38100" dist="38100" dir="2700000" algn="tl">
                    <a:srgbClr val="000000">
                      <a:alpha val="43137"/>
                    </a:srgbClr>
                  </a:outerShdw>
                </a:effectLst>
              </a:rPr>
              <a:t>Ig</a:t>
            </a:r>
            <a:r>
              <a:rPr lang="pt-BR" sz="2000" b="1" baseline="-25000" dirty="0" err="1">
                <a:effectLst>
                  <a:outerShdw blurRad="38100" dist="38100" dir="2700000" algn="tl">
                    <a:srgbClr val="000000">
                      <a:alpha val="43137"/>
                    </a:srgbClr>
                  </a:outerShdw>
                </a:effectLst>
              </a:rPr>
              <a:t>t</a:t>
            </a:r>
            <a:r>
              <a:rPr lang="pt-BR" sz="2000" b="1" dirty="0">
                <a:effectLst>
                  <a:outerShdw blurRad="38100" dist="38100" dir="2700000" algn="tl">
                    <a:srgbClr val="000000">
                      <a:alpha val="43137"/>
                    </a:srgbClr>
                  </a:outerShdw>
                </a:effectLst>
              </a:rPr>
              <a:t> – </a:t>
            </a:r>
            <a:r>
              <a:rPr lang="pt-BR" sz="2000" b="1" dirty="0" err="1">
                <a:effectLst>
                  <a:outerShdw blurRad="38100" dist="38100" dir="2700000" algn="tl">
                    <a:srgbClr val="000000">
                      <a:alpha val="43137"/>
                    </a:srgbClr>
                  </a:outerShdw>
                </a:effectLst>
              </a:rPr>
              <a:t>T</a:t>
            </a:r>
            <a:r>
              <a:rPr lang="pt-BR" sz="2000" b="1" baseline="-25000" dirty="0" err="1">
                <a:effectLst>
                  <a:outerShdw blurRad="38100" dist="38100" dir="2700000" algn="tl">
                    <a:srgbClr val="000000">
                      <a:alpha val="43137"/>
                    </a:srgbClr>
                  </a:outerShdw>
                </a:effectLst>
              </a:rPr>
              <a:t>t</a:t>
            </a:r>
            <a:r>
              <a:rPr lang="pt-BR" sz="2000" b="1" dirty="0">
                <a:effectLst>
                  <a:outerShdw blurRad="38100" dist="38100" dir="2700000" algn="tl">
                    <a:srgbClr val="000000">
                      <a:alpha val="43137"/>
                    </a:srgbClr>
                  </a:outerShdw>
                </a:effectLst>
              </a:rPr>
              <a:t>) </a:t>
            </a:r>
            <a:r>
              <a:rPr lang="pt-BR" sz="2000" b="1" dirty="0" smtClean="0">
                <a:effectLst>
                  <a:outerShdw blurRad="38100" dist="38100" dir="2700000" algn="tl">
                    <a:srgbClr val="000000">
                      <a:alpha val="43137"/>
                    </a:srgbClr>
                  </a:outerShdw>
                </a:effectLst>
              </a:rPr>
              <a:t>+ </a:t>
            </a:r>
            <a:r>
              <a:rPr lang="pt-BR" sz="2000" b="1" dirty="0">
                <a:effectLst>
                  <a:outerShdw blurRad="38100" dist="38100" dir="2700000" algn="tl">
                    <a:srgbClr val="000000">
                      <a:alpha val="43137"/>
                    </a:srgbClr>
                  </a:outerShdw>
                </a:effectLst>
              </a:rPr>
              <a:t>(i.B</a:t>
            </a:r>
            <a:r>
              <a:rPr lang="pt-BR" sz="2000" b="1" baseline="-25000" dirty="0">
                <a:effectLst>
                  <a:outerShdw blurRad="38100" dist="38100" dir="2700000" algn="tl">
                    <a:srgbClr val="000000">
                      <a:alpha val="43137"/>
                    </a:srgbClr>
                  </a:outerShdw>
                </a:effectLst>
              </a:rPr>
              <a:t>t-1</a:t>
            </a:r>
            <a:r>
              <a:rPr lang="pt-BR" sz="2000" b="1" dirty="0" smtClean="0">
                <a:effectLst>
                  <a:outerShdw blurRad="38100" dist="38100" dir="2700000" algn="tl">
                    <a:srgbClr val="000000">
                      <a:alpha val="43137"/>
                    </a:srgbClr>
                  </a:outerShdw>
                </a:effectLst>
              </a:rPr>
              <a:t>)</a:t>
            </a:r>
            <a:r>
              <a:rPr lang="pt-BR" sz="2800" b="1" dirty="0" smtClean="0">
                <a:effectLst>
                  <a:outerShdw blurRad="38100" dist="38100" dir="2700000" algn="tl">
                    <a:srgbClr val="000000">
                      <a:alpha val="43137"/>
                    </a:srgbClr>
                  </a:outerShdw>
                </a:effectLst>
              </a:rPr>
              <a:t>]</a:t>
            </a:r>
          </a:p>
          <a:p>
            <a:endParaRPr lang="pt-BR" sz="2800" b="1" dirty="0">
              <a:effectLst>
                <a:outerShdw blurRad="38100" dist="38100" dir="2700000" algn="tl">
                  <a:srgbClr val="000000">
                    <a:alpha val="43137"/>
                  </a:srgbClr>
                </a:outerShdw>
              </a:effectLst>
            </a:endParaRPr>
          </a:p>
          <a:p>
            <a:r>
              <a:rPr lang="pt-BR" sz="2000" dirty="0" smtClean="0"/>
              <a:t>TERMOS REAIS: </a:t>
            </a:r>
            <a:r>
              <a:rPr lang="pt-BR" sz="2000" b="1" dirty="0" smtClean="0">
                <a:effectLst>
                  <a:outerShdw blurRad="38100" dist="38100" dir="2700000" algn="tl">
                    <a:srgbClr val="000000">
                      <a:alpha val="43137"/>
                    </a:srgbClr>
                  </a:outerShdw>
                </a:effectLst>
              </a:rPr>
              <a:t>(</a:t>
            </a:r>
            <a:r>
              <a:rPr lang="pt-BR" sz="2000" b="1" dirty="0" err="1" smtClean="0">
                <a:effectLst>
                  <a:outerShdw blurRad="38100" dist="38100" dir="2700000" algn="tl">
                    <a:srgbClr val="000000">
                      <a:alpha val="43137"/>
                    </a:srgbClr>
                  </a:outerShdw>
                </a:effectLst>
              </a:rPr>
              <a:t>DEF</a:t>
            </a:r>
            <a:r>
              <a:rPr lang="pt-BR" sz="2000" b="1" baseline="30000" dirty="0" err="1" smtClean="0">
                <a:effectLst>
                  <a:outerShdw blurRad="38100" dist="38100" dir="2700000" algn="tl">
                    <a:srgbClr val="000000">
                      <a:alpha val="43137"/>
                    </a:srgbClr>
                  </a:outerShdw>
                </a:effectLst>
              </a:rPr>
              <a:t>cv</a:t>
            </a:r>
            <a:r>
              <a:rPr lang="pt-BR" sz="2000" b="1" dirty="0" smtClean="0">
                <a:effectLst>
                  <a:outerShdw blurRad="38100" dist="38100" dir="2700000" algn="tl">
                    <a:srgbClr val="000000">
                      <a:alpha val="43137"/>
                    </a:srgbClr>
                  </a:outerShdw>
                </a:effectLst>
              </a:rPr>
              <a:t>/P) = </a:t>
            </a:r>
            <a:r>
              <a:rPr lang="pt-BR" sz="2000" b="1" dirty="0" err="1" smtClean="0">
                <a:effectLst>
                  <a:outerShdw blurRad="38100" dist="38100" dir="2700000" algn="tl">
                    <a:srgbClr val="000000">
                      <a:alpha val="43137"/>
                    </a:srgbClr>
                  </a:outerShdw>
                </a:effectLst>
              </a:rPr>
              <a:t>d</a:t>
            </a:r>
            <a:r>
              <a:rPr lang="pt-BR" sz="2000" b="1" baseline="30000" dirty="0" err="1" smtClean="0">
                <a:effectLst>
                  <a:outerShdw blurRad="38100" dist="38100" dir="2700000" algn="tl">
                    <a:srgbClr val="000000">
                      <a:alpha val="43137"/>
                    </a:srgbClr>
                  </a:outerShdw>
                </a:effectLst>
              </a:rPr>
              <a:t>cv</a:t>
            </a:r>
            <a:r>
              <a:rPr lang="pt-BR" sz="2000" b="1" dirty="0">
                <a:effectLst>
                  <a:outerShdw blurRad="38100" dist="38100" dir="2700000" algn="tl">
                    <a:srgbClr val="000000">
                      <a:alpha val="43137"/>
                    </a:srgbClr>
                  </a:outerShdw>
                </a:effectLst>
              </a:rPr>
              <a:t> </a:t>
            </a:r>
            <a:r>
              <a:rPr lang="pt-BR" sz="2000" b="1" dirty="0" smtClean="0">
                <a:effectLst>
                  <a:outerShdw blurRad="38100" dist="38100" dir="2700000" algn="tl">
                    <a:srgbClr val="000000">
                      <a:alpha val="43137"/>
                    </a:srgbClr>
                  </a:outerShdw>
                </a:effectLst>
              </a:rPr>
              <a:t>=</a:t>
            </a:r>
            <a:r>
              <a:rPr lang="pt-BR" sz="2000" dirty="0" smtClean="0"/>
              <a:t> </a:t>
            </a:r>
            <a:r>
              <a:rPr lang="pt-BR" sz="2800" b="1" dirty="0">
                <a:effectLst>
                  <a:outerShdw blurRad="38100" dist="38100" dir="2700000" algn="tl">
                    <a:srgbClr val="000000">
                      <a:alpha val="43137"/>
                    </a:srgbClr>
                  </a:outerShdw>
                </a:effectLst>
              </a:rPr>
              <a:t>[</a:t>
            </a:r>
            <a:r>
              <a:rPr lang="pt-BR" sz="2000" b="1" dirty="0">
                <a:effectLst>
                  <a:outerShdw blurRad="38100" dist="38100" dir="2700000" algn="tl">
                    <a:srgbClr val="000000">
                      <a:alpha val="43137"/>
                    </a:srgbClr>
                  </a:outerShdw>
                </a:effectLst>
              </a:rPr>
              <a:t>(</a:t>
            </a:r>
            <a:r>
              <a:rPr lang="pt-BR" sz="2000" b="1" dirty="0" err="1">
                <a:effectLst>
                  <a:outerShdw blurRad="38100" dist="38100" dir="2700000" algn="tl">
                    <a:srgbClr val="000000">
                      <a:alpha val="43137"/>
                    </a:srgbClr>
                  </a:outerShdw>
                </a:effectLst>
              </a:rPr>
              <a:t>G</a:t>
            </a:r>
            <a:r>
              <a:rPr lang="pt-BR" sz="2000" b="1" baseline="-25000" dirty="0" err="1">
                <a:effectLst>
                  <a:outerShdw blurRad="38100" dist="38100" dir="2700000" algn="tl">
                    <a:srgbClr val="000000">
                      <a:alpha val="43137"/>
                    </a:srgbClr>
                  </a:outerShdw>
                </a:effectLst>
              </a:rPr>
              <a:t>t</a:t>
            </a:r>
            <a:r>
              <a:rPr lang="pt-BR" sz="2000" b="1" dirty="0">
                <a:effectLst>
                  <a:outerShdw blurRad="38100" dist="38100" dir="2700000" algn="tl">
                    <a:srgbClr val="000000">
                      <a:alpha val="43137"/>
                    </a:srgbClr>
                  </a:outerShdw>
                </a:effectLst>
              </a:rPr>
              <a:t> + </a:t>
            </a:r>
            <a:r>
              <a:rPr lang="pt-BR" sz="2000" b="1" dirty="0" err="1">
                <a:effectLst>
                  <a:outerShdw blurRad="38100" dist="38100" dir="2700000" algn="tl">
                    <a:srgbClr val="000000">
                      <a:alpha val="43137"/>
                    </a:srgbClr>
                  </a:outerShdw>
                </a:effectLst>
              </a:rPr>
              <a:t>Ig</a:t>
            </a:r>
            <a:r>
              <a:rPr lang="pt-BR" sz="2000" b="1" baseline="-25000" dirty="0" err="1">
                <a:effectLst>
                  <a:outerShdw blurRad="38100" dist="38100" dir="2700000" algn="tl">
                    <a:srgbClr val="000000">
                      <a:alpha val="43137"/>
                    </a:srgbClr>
                  </a:outerShdw>
                </a:effectLst>
              </a:rPr>
              <a:t>t</a:t>
            </a:r>
            <a:r>
              <a:rPr lang="pt-BR" sz="2000" b="1" dirty="0">
                <a:effectLst>
                  <a:outerShdw blurRad="38100" dist="38100" dir="2700000" algn="tl">
                    <a:srgbClr val="000000">
                      <a:alpha val="43137"/>
                    </a:srgbClr>
                  </a:outerShdw>
                </a:effectLst>
              </a:rPr>
              <a:t> – </a:t>
            </a:r>
            <a:r>
              <a:rPr lang="pt-BR" sz="2000" b="1" dirty="0" err="1">
                <a:effectLst>
                  <a:outerShdw blurRad="38100" dist="38100" dir="2700000" algn="tl">
                    <a:srgbClr val="000000">
                      <a:alpha val="43137"/>
                    </a:srgbClr>
                  </a:outerShdw>
                </a:effectLst>
              </a:rPr>
              <a:t>T</a:t>
            </a:r>
            <a:r>
              <a:rPr lang="pt-BR" sz="2000" b="1" baseline="-25000" dirty="0" err="1">
                <a:effectLst>
                  <a:outerShdw blurRad="38100" dist="38100" dir="2700000" algn="tl">
                    <a:srgbClr val="000000">
                      <a:alpha val="43137"/>
                    </a:srgbClr>
                  </a:outerShdw>
                </a:effectLst>
              </a:rPr>
              <a:t>t</a:t>
            </a:r>
            <a:r>
              <a:rPr lang="pt-BR" sz="2000" b="1" dirty="0" smtClean="0">
                <a:effectLst>
                  <a:outerShdw blurRad="38100" dist="38100" dir="2700000" algn="tl">
                    <a:srgbClr val="000000">
                      <a:alpha val="43137"/>
                    </a:srgbClr>
                  </a:outerShdw>
                </a:effectLst>
              </a:rPr>
              <a:t>)/P </a:t>
            </a:r>
            <a:r>
              <a:rPr lang="pt-BR" sz="2000" b="1" dirty="0">
                <a:effectLst>
                  <a:outerShdw blurRad="38100" dist="38100" dir="2700000" algn="tl">
                    <a:srgbClr val="000000">
                      <a:alpha val="43137"/>
                    </a:srgbClr>
                  </a:outerShdw>
                </a:effectLst>
              </a:rPr>
              <a:t>+ (i.B</a:t>
            </a:r>
            <a:r>
              <a:rPr lang="pt-BR" sz="2000" b="1" baseline="-25000" dirty="0">
                <a:effectLst>
                  <a:outerShdw blurRad="38100" dist="38100" dir="2700000" algn="tl">
                    <a:srgbClr val="000000">
                      <a:alpha val="43137"/>
                    </a:srgbClr>
                  </a:outerShdw>
                </a:effectLst>
              </a:rPr>
              <a:t>t-1</a:t>
            </a:r>
            <a:r>
              <a:rPr lang="pt-BR" sz="2000" b="1" dirty="0" smtClean="0">
                <a:effectLst>
                  <a:outerShdw blurRad="38100" dist="38100" dir="2700000" algn="tl">
                    <a:srgbClr val="000000">
                      <a:alpha val="43137"/>
                    </a:srgbClr>
                  </a:outerShdw>
                </a:effectLst>
              </a:rPr>
              <a:t>)/P</a:t>
            </a:r>
            <a:r>
              <a:rPr lang="pt-BR" sz="2800" b="1" dirty="0" smtClean="0">
                <a:effectLst>
                  <a:outerShdw blurRad="38100" dist="38100" dir="2700000" algn="tl">
                    <a:srgbClr val="000000">
                      <a:alpha val="43137"/>
                    </a:srgbClr>
                  </a:outerShdw>
                </a:effectLst>
              </a:rPr>
              <a:t>]</a:t>
            </a:r>
          </a:p>
          <a:p>
            <a:endParaRPr lang="pt-BR" sz="2000" dirty="0">
              <a:effectLst>
                <a:outerShdw blurRad="38100" dist="38100" dir="2700000" algn="tl">
                  <a:srgbClr val="000000">
                    <a:alpha val="43137"/>
                  </a:srgbClr>
                </a:outerShdw>
              </a:effectLst>
            </a:endParaRPr>
          </a:p>
          <a:p>
            <a:r>
              <a:rPr lang="pt-BR" sz="2000" dirty="0" smtClean="0">
                <a:effectLst>
                  <a:outerShdw blurRad="38100" dist="38100" dir="2700000" algn="tl">
                    <a:srgbClr val="000000">
                      <a:alpha val="43137"/>
                    </a:srgbClr>
                  </a:outerShdw>
                </a:effectLst>
              </a:rPr>
              <a:t>(II) </a:t>
            </a:r>
            <a:r>
              <a:rPr lang="pt-BR" sz="2000" u="sng" dirty="0" smtClean="0">
                <a:effectLst>
                  <a:outerShdw blurRad="38100" dist="38100" dir="2700000" algn="tl">
                    <a:srgbClr val="000000">
                      <a:alpha val="43137"/>
                    </a:srgbClr>
                  </a:outerShdw>
                </a:effectLst>
              </a:rPr>
              <a:t>DÉFICIT PÚBLICO PRIMÁRIO</a:t>
            </a:r>
            <a:r>
              <a:rPr lang="pt-BR" sz="2000" dirty="0" smtClean="0">
                <a:effectLst>
                  <a:outerShdw blurRad="38100" dist="38100" dir="2700000" algn="tl">
                    <a:srgbClr val="000000">
                      <a:alpha val="43137"/>
                    </a:srgbClr>
                  </a:outerShdw>
                </a:effectLst>
              </a:rPr>
              <a:t>:</a:t>
            </a:r>
          </a:p>
          <a:p>
            <a:r>
              <a:rPr lang="pt-BR" sz="2000" dirty="0"/>
              <a:t> </a:t>
            </a:r>
            <a:r>
              <a:rPr lang="pt-BR" sz="2000" dirty="0" smtClean="0"/>
              <a:t>NOMINAL:  </a:t>
            </a:r>
            <a:r>
              <a:rPr lang="pt-BR" sz="2000" b="1" dirty="0" smtClean="0">
                <a:effectLst>
                  <a:outerShdw blurRad="38100" dist="38100" dir="2700000" algn="tl">
                    <a:srgbClr val="000000">
                      <a:alpha val="43137"/>
                    </a:srgbClr>
                  </a:outerShdw>
                </a:effectLst>
              </a:rPr>
              <a:t>DPR = [TOTAL DE DESPESAS CORRENTES (EXCETO JUROS) E INVESTIMENTO</a:t>
            </a:r>
          </a:p>
          <a:p>
            <a:r>
              <a:rPr lang="pt-BR" sz="2000" b="1" dirty="0">
                <a:effectLst>
                  <a:outerShdw blurRad="38100" dist="38100" dir="2700000" algn="tl">
                    <a:srgbClr val="000000">
                      <a:alpha val="43137"/>
                    </a:srgbClr>
                  </a:outerShdw>
                </a:effectLst>
              </a:rPr>
              <a:t> </a:t>
            </a:r>
            <a:r>
              <a:rPr lang="pt-BR" sz="2000" b="1" dirty="0" smtClean="0">
                <a:effectLst>
                  <a:outerShdw blurRad="38100" dist="38100" dir="2700000" algn="tl">
                    <a:srgbClr val="000000">
                      <a:alpha val="43137"/>
                    </a:srgbClr>
                  </a:outerShdw>
                </a:effectLst>
              </a:rPr>
              <a:t>                                    – TOTAL DE RECEITAS]</a:t>
            </a:r>
            <a:endParaRPr lang="pt-BR" sz="2000" dirty="0" smtClean="0"/>
          </a:p>
          <a:p>
            <a:r>
              <a:rPr lang="pt-BR" sz="2000" dirty="0"/>
              <a:t> </a:t>
            </a:r>
            <a:r>
              <a:rPr lang="pt-BR" sz="2000" dirty="0" smtClean="0"/>
              <a:t>                       </a:t>
            </a:r>
            <a:r>
              <a:rPr lang="pt-BR" sz="2000" b="1" dirty="0" smtClean="0">
                <a:effectLst>
                  <a:outerShdw blurRad="38100" dist="38100" dir="2700000" algn="tl">
                    <a:srgbClr val="000000">
                      <a:alpha val="43137"/>
                    </a:srgbClr>
                  </a:outerShdw>
                </a:effectLst>
              </a:rPr>
              <a:t>DPR = </a:t>
            </a:r>
            <a:r>
              <a:rPr lang="pt-BR" sz="2800" b="1" dirty="0" smtClean="0">
                <a:effectLst>
                  <a:outerShdw blurRad="38100" dist="38100" dir="2700000" algn="tl">
                    <a:srgbClr val="000000">
                      <a:alpha val="43137"/>
                    </a:srgbClr>
                  </a:outerShdw>
                </a:effectLst>
              </a:rPr>
              <a:t>[</a:t>
            </a:r>
            <a:r>
              <a:rPr lang="pt-BR" sz="2000" b="1" dirty="0" err="1" smtClean="0">
                <a:effectLst>
                  <a:outerShdw blurRad="38100" dist="38100" dir="2700000" algn="tl">
                    <a:srgbClr val="000000">
                      <a:alpha val="43137"/>
                    </a:srgbClr>
                  </a:outerShdw>
                </a:effectLst>
              </a:rPr>
              <a:t>G</a:t>
            </a:r>
            <a:r>
              <a:rPr lang="pt-BR" sz="2000" b="1" baseline="-25000" dirty="0" err="1" smtClean="0">
                <a:effectLst>
                  <a:outerShdw blurRad="38100" dist="38100" dir="2700000" algn="tl">
                    <a:srgbClr val="000000">
                      <a:alpha val="43137"/>
                    </a:srgbClr>
                  </a:outerShdw>
                </a:effectLst>
              </a:rPr>
              <a:t>t</a:t>
            </a:r>
            <a:r>
              <a:rPr lang="pt-BR" sz="2000" b="1" dirty="0" smtClean="0">
                <a:effectLst>
                  <a:outerShdw blurRad="38100" dist="38100" dir="2700000" algn="tl">
                    <a:srgbClr val="000000">
                      <a:alpha val="43137"/>
                    </a:srgbClr>
                  </a:outerShdw>
                </a:effectLst>
              </a:rPr>
              <a:t> </a:t>
            </a:r>
            <a:r>
              <a:rPr lang="pt-BR" sz="2000" b="1" dirty="0">
                <a:effectLst>
                  <a:outerShdw blurRad="38100" dist="38100" dir="2700000" algn="tl">
                    <a:srgbClr val="000000">
                      <a:alpha val="43137"/>
                    </a:srgbClr>
                  </a:outerShdw>
                </a:effectLst>
              </a:rPr>
              <a:t>+ </a:t>
            </a:r>
            <a:r>
              <a:rPr lang="pt-BR" sz="2000" b="1" dirty="0" err="1">
                <a:effectLst>
                  <a:outerShdw blurRad="38100" dist="38100" dir="2700000" algn="tl">
                    <a:srgbClr val="000000">
                      <a:alpha val="43137"/>
                    </a:srgbClr>
                  </a:outerShdw>
                </a:effectLst>
              </a:rPr>
              <a:t>Ig</a:t>
            </a:r>
            <a:r>
              <a:rPr lang="pt-BR" sz="2000" b="1" baseline="-25000" dirty="0" err="1">
                <a:effectLst>
                  <a:outerShdw blurRad="38100" dist="38100" dir="2700000" algn="tl">
                    <a:srgbClr val="000000">
                      <a:alpha val="43137"/>
                    </a:srgbClr>
                  </a:outerShdw>
                </a:effectLst>
              </a:rPr>
              <a:t>t</a:t>
            </a:r>
            <a:r>
              <a:rPr lang="pt-BR" sz="2000" b="1" dirty="0">
                <a:effectLst>
                  <a:outerShdw blurRad="38100" dist="38100" dir="2700000" algn="tl">
                    <a:srgbClr val="000000">
                      <a:alpha val="43137"/>
                    </a:srgbClr>
                  </a:outerShdw>
                </a:effectLst>
              </a:rPr>
              <a:t> – </a:t>
            </a:r>
            <a:r>
              <a:rPr lang="pt-BR" sz="2000" b="1" dirty="0" err="1" smtClean="0">
                <a:effectLst>
                  <a:outerShdw blurRad="38100" dist="38100" dir="2700000" algn="tl">
                    <a:srgbClr val="000000">
                      <a:alpha val="43137"/>
                    </a:srgbClr>
                  </a:outerShdw>
                </a:effectLst>
              </a:rPr>
              <a:t>T</a:t>
            </a:r>
            <a:r>
              <a:rPr lang="pt-BR" sz="2000" b="1" baseline="-25000" dirty="0" err="1" smtClean="0">
                <a:effectLst>
                  <a:outerShdw blurRad="38100" dist="38100" dir="2700000" algn="tl">
                    <a:srgbClr val="000000">
                      <a:alpha val="43137"/>
                    </a:srgbClr>
                  </a:outerShdw>
                </a:effectLst>
              </a:rPr>
              <a:t>t</a:t>
            </a:r>
            <a:r>
              <a:rPr lang="pt-BR" sz="2800" b="1" dirty="0" smtClean="0">
                <a:effectLst>
                  <a:outerShdw blurRad="38100" dist="38100" dir="2700000" algn="tl">
                    <a:srgbClr val="000000">
                      <a:alpha val="43137"/>
                    </a:srgbClr>
                  </a:outerShdw>
                </a:effectLst>
              </a:rPr>
              <a:t>]</a:t>
            </a:r>
          </a:p>
          <a:p>
            <a:endParaRPr lang="pt-BR" sz="2000" b="1" dirty="0" smtClean="0">
              <a:effectLst>
                <a:outerShdw blurRad="38100" dist="38100" dir="2700000" algn="tl">
                  <a:srgbClr val="000000">
                    <a:alpha val="43137"/>
                  </a:srgbClr>
                </a:outerShdw>
              </a:effectLst>
            </a:endParaRPr>
          </a:p>
          <a:p>
            <a:r>
              <a:rPr lang="pt-BR" sz="2000" dirty="0" smtClean="0"/>
              <a:t>TERMOS REAIS: </a:t>
            </a:r>
            <a:r>
              <a:rPr lang="pt-BR" sz="2000" b="1" dirty="0" smtClean="0">
                <a:effectLst>
                  <a:outerShdw blurRad="38100" dist="38100" dir="2700000" algn="tl">
                    <a:srgbClr val="000000">
                      <a:alpha val="43137"/>
                    </a:srgbClr>
                  </a:outerShdw>
                </a:effectLst>
              </a:rPr>
              <a:t>(DPR/P) = </a:t>
            </a:r>
            <a:r>
              <a:rPr lang="pt-BR" sz="2000" b="1" dirty="0" err="1" smtClean="0">
                <a:effectLst>
                  <a:outerShdw blurRad="38100" dist="38100" dir="2700000" algn="tl">
                    <a:srgbClr val="000000">
                      <a:alpha val="43137"/>
                    </a:srgbClr>
                  </a:outerShdw>
                </a:effectLst>
              </a:rPr>
              <a:t>d</a:t>
            </a:r>
            <a:r>
              <a:rPr lang="pt-BR" sz="2000" b="1" baseline="30000" dirty="0" err="1" smtClean="0">
                <a:effectLst>
                  <a:outerShdw blurRad="38100" dist="38100" dir="2700000" algn="tl">
                    <a:srgbClr val="000000">
                      <a:alpha val="43137"/>
                    </a:srgbClr>
                  </a:outerShdw>
                </a:effectLst>
              </a:rPr>
              <a:t>PR</a:t>
            </a:r>
            <a:r>
              <a:rPr lang="pt-BR" sz="2000" b="1" dirty="0" smtClean="0">
                <a:effectLst>
                  <a:outerShdw blurRad="38100" dist="38100" dir="2700000" algn="tl">
                    <a:srgbClr val="000000">
                      <a:alpha val="43137"/>
                    </a:srgbClr>
                  </a:outerShdw>
                </a:effectLst>
              </a:rPr>
              <a:t> </a:t>
            </a:r>
            <a:r>
              <a:rPr lang="pt-BR" sz="2000" b="1" dirty="0">
                <a:effectLst>
                  <a:outerShdw blurRad="38100" dist="38100" dir="2700000" algn="tl">
                    <a:srgbClr val="000000">
                      <a:alpha val="43137"/>
                    </a:srgbClr>
                  </a:outerShdw>
                </a:effectLst>
              </a:rPr>
              <a:t>= </a:t>
            </a:r>
            <a:r>
              <a:rPr lang="pt-BR" sz="2800" b="1" dirty="0" smtClean="0">
                <a:effectLst>
                  <a:outerShdw blurRad="38100" dist="38100" dir="2700000" algn="tl">
                    <a:srgbClr val="000000">
                      <a:alpha val="43137"/>
                    </a:srgbClr>
                  </a:outerShdw>
                </a:effectLst>
              </a:rPr>
              <a:t>[(</a:t>
            </a:r>
            <a:r>
              <a:rPr lang="pt-BR" sz="2000" b="1" dirty="0" err="1" smtClean="0">
                <a:effectLst>
                  <a:outerShdw blurRad="38100" dist="38100" dir="2700000" algn="tl">
                    <a:srgbClr val="000000">
                      <a:alpha val="43137"/>
                    </a:srgbClr>
                  </a:outerShdw>
                </a:effectLst>
              </a:rPr>
              <a:t>G</a:t>
            </a:r>
            <a:r>
              <a:rPr lang="pt-BR" sz="2000" b="1" baseline="-25000" dirty="0" err="1" smtClean="0">
                <a:effectLst>
                  <a:outerShdw blurRad="38100" dist="38100" dir="2700000" algn="tl">
                    <a:srgbClr val="000000">
                      <a:alpha val="43137"/>
                    </a:srgbClr>
                  </a:outerShdw>
                </a:effectLst>
              </a:rPr>
              <a:t>t</a:t>
            </a:r>
            <a:r>
              <a:rPr lang="pt-BR" sz="2000" b="1" dirty="0" smtClean="0">
                <a:effectLst>
                  <a:outerShdw blurRad="38100" dist="38100" dir="2700000" algn="tl">
                    <a:srgbClr val="000000">
                      <a:alpha val="43137"/>
                    </a:srgbClr>
                  </a:outerShdw>
                </a:effectLst>
              </a:rPr>
              <a:t> </a:t>
            </a:r>
            <a:r>
              <a:rPr lang="pt-BR" sz="2000" b="1" dirty="0">
                <a:effectLst>
                  <a:outerShdw blurRad="38100" dist="38100" dir="2700000" algn="tl">
                    <a:srgbClr val="000000">
                      <a:alpha val="43137"/>
                    </a:srgbClr>
                  </a:outerShdw>
                </a:effectLst>
              </a:rPr>
              <a:t>+ </a:t>
            </a:r>
            <a:r>
              <a:rPr lang="pt-BR" sz="2000" b="1" dirty="0" err="1">
                <a:effectLst>
                  <a:outerShdw blurRad="38100" dist="38100" dir="2700000" algn="tl">
                    <a:srgbClr val="000000">
                      <a:alpha val="43137"/>
                    </a:srgbClr>
                  </a:outerShdw>
                </a:effectLst>
              </a:rPr>
              <a:t>Ig</a:t>
            </a:r>
            <a:r>
              <a:rPr lang="pt-BR" sz="2000" b="1" baseline="-25000" dirty="0" err="1">
                <a:effectLst>
                  <a:outerShdw blurRad="38100" dist="38100" dir="2700000" algn="tl">
                    <a:srgbClr val="000000">
                      <a:alpha val="43137"/>
                    </a:srgbClr>
                  </a:outerShdw>
                </a:effectLst>
              </a:rPr>
              <a:t>t</a:t>
            </a:r>
            <a:r>
              <a:rPr lang="pt-BR" sz="2000" b="1" dirty="0">
                <a:effectLst>
                  <a:outerShdw blurRad="38100" dist="38100" dir="2700000" algn="tl">
                    <a:srgbClr val="000000">
                      <a:alpha val="43137"/>
                    </a:srgbClr>
                  </a:outerShdw>
                </a:effectLst>
              </a:rPr>
              <a:t> – </a:t>
            </a:r>
            <a:r>
              <a:rPr lang="pt-BR" sz="2000" b="1" dirty="0" err="1" smtClean="0">
                <a:effectLst>
                  <a:outerShdw blurRad="38100" dist="38100" dir="2700000" algn="tl">
                    <a:srgbClr val="000000">
                      <a:alpha val="43137"/>
                    </a:srgbClr>
                  </a:outerShdw>
                </a:effectLst>
              </a:rPr>
              <a:t>T</a:t>
            </a:r>
            <a:r>
              <a:rPr lang="pt-BR" sz="2000" b="1" baseline="-25000" dirty="0" err="1" smtClean="0">
                <a:effectLst>
                  <a:outerShdw blurRad="38100" dist="38100" dir="2700000" algn="tl">
                    <a:srgbClr val="000000">
                      <a:alpha val="43137"/>
                    </a:srgbClr>
                  </a:outerShdw>
                </a:effectLst>
              </a:rPr>
              <a:t>t</a:t>
            </a:r>
            <a:r>
              <a:rPr lang="pt-BR" sz="2800" b="1" dirty="0" smtClean="0">
                <a:effectLst>
                  <a:outerShdw blurRad="38100" dist="38100" dir="2700000" algn="tl">
                    <a:srgbClr val="000000">
                      <a:alpha val="43137"/>
                    </a:srgbClr>
                  </a:outerShdw>
                </a:effectLst>
              </a:rPr>
              <a:t>)</a:t>
            </a:r>
            <a:r>
              <a:rPr lang="pt-BR" sz="2000" b="1" dirty="0" smtClean="0">
                <a:effectLst>
                  <a:outerShdw blurRad="38100" dist="38100" dir="2700000" algn="tl">
                    <a:srgbClr val="000000">
                      <a:alpha val="43137"/>
                    </a:srgbClr>
                  </a:outerShdw>
                </a:effectLst>
              </a:rPr>
              <a:t>/P</a:t>
            </a:r>
            <a:r>
              <a:rPr lang="pt-BR" sz="2800" b="1" dirty="0" smtClean="0">
                <a:effectLst>
                  <a:outerShdw blurRad="38100" dist="38100" dir="2700000" algn="tl">
                    <a:srgbClr val="000000">
                      <a:alpha val="43137"/>
                    </a:srgbClr>
                  </a:outerShdw>
                </a:effectLst>
              </a:rPr>
              <a:t>]</a:t>
            </a:r>
            <a:endParaRPr lang="pt-BR" sz="2000" dirty="0" smtClean="0"/>
          </a:p>
          <a:p>
            <a:endParaRPr lang="pt-BR" sz="2000" dirty="0"/>
          </a:p>
          <a:p>
            <a:r>
              <a:rPr lang="pt-BR" sz="2000" dirty="0" smtClean="0">
                <a:effectLst>
                  <a:outerShdw blurRad="38100" dist="38100" dir="2700000" algn="tl">
                    <a:srgbClr val="000000">
                      <a:alpha val="43137"/>
                    </a:srgbClr>
                  </a:outerShdw>
                </a:effectLst>
              </a:rPr>
              <a:t>(III) </a:t>
            </a:r>
            <a:r>
              <a:rPr lang="pt-BR" sz="2000" u="sng" dirty="0" smtClean="0">
                <a:effectLst>
                  <a:outerShdw blurRad="38100" dist="38100" dir="2700000" algn="tl">
                    <a:srgbClr val="000000">
                      <a:alpha val="43137"/>
                    </a:srgbClr>
                  </a:outerShdw>
                </a:effectLst>
              </a:rPr>
              <a:t>DÉFICIT PÚBLICO OPERACIONAL</a:t>
            </a:r>
            <a:r>
              <a:rPr lang="pt-BR" sz="2000" dirty="0" smtClean="0">
                <a:effectLst>
                  <a:outerShdw blurRad="38100" dist="38100" dir="2700000" algn="tl">
                    <a:srgbClr val="000000">
                      <a:alpha val="43137"/>
                    </a:srgbClr>
                  </a:outerShdw>
                </a:effectLst>
              </a:rPr>
              <a:t>:</a:t>
            </a:r>
          </a:p>
          <a:p>
            <a:r>
              <a:rPr lang="pt-BR" sz="2000" dirty="0" smtClean="0"/>
              <a:t>NOMINAL:   </a:t>
            </a:r>
            <a:r>
              <a:rPr lang="pt-BR" sz="2000" b="1" dirty="0" smtClean="0">
                <a:effectLst>
                  <a:outerShdw blurRad="38100" dist="38100" dir="2700000" algn="tl">
                    <a:srgbClr val="000000">
                      <a:alpha val="43137"/>
                    </a:srgbClr>
                  </a:outerShdw>
                </a:effectLst>
              </a:rPr>
              <a:t>DOP = [TOTAL DAS DESPESAS E RECEITAS, </a:t>
            </a:r>
            <a:r>
              <a:rPr lang="pt-BR" sz="2000" b="1" smtClean="0">
                <a:effectLst>
                  <a:outerShdw blurRad="38100" dist="38100" dir="2700000" algn="tl">
                    <a:srgbClr val="000000">
                      <a:alpha val="43137"/>
                    </a:srgbClr>
                  </a:outerShdw>
                </a:effectLst>
              </a:rPr>
              <a:t>EXCETO </a:t>
            </a:r>
            <a:r>
              <a:rPr lang="pt-BR" sz="2000" b="1" smtClean="0">
                <a:effectLst>
                  <a:outerShdw blurRad="38100" dist="38100" dir="2700000" algn="tl">
                    <a:srgbClr val="000000">
                      <a:alpha val="43137"/>
                    </a:srgbClr>
                  </a:outerShdw>
                </a:effectLst>
              </a:rPr>
              <a:t>COMPONENTE </a:t>
            </a:r>
            <a:endParaRPr lang="pt-BR" sz="2000" b="1" dirty="0" smtClean="0">
              <a:effectLst>
                <a:outerShdw blurRad="38100" dist="38100" dir="2700000" algn="tl">
                  <a:srgbClr val="000000">
                    <a:alpha val="43137"/>
                  </a:srgbClr>
                </a:outerShdw>
              </a:effectLst>
            </a:endParaRPr>
          </a:p>
          <a:p>
            <a:r>
              <a:rPr lang="pt-BR" sz="2000" b="1" dirty="0">
                <a:effectLst>
                  <a:outerShdw blurRad="38100" dist="38100" dir="2700000" algn="tl">
                    <a:srgbClr val="000000">
                      <a:alpha val="43137"/>
                    </a:srgbClr>
                  </a:outerShdw>
                </a:effectLst>
              </a:rPr>
              <a:t> </a:t>
            </a:r>
            <a:r>
              <a:rPr lang="pt-BR" sz="2000" b="1" dirty="0" smtClean="0">
                <a:effectLst>
                  <a:outerShdw blurRad="38100" dist="38100" dir="2700000" algn="tl">
                    <a:srgbClr val="000000">
                      <a:alpha val="43137"/>
                    </a:srgbClr>
                  </a:outerShdw>
                </a:effectLst>
              </a:rPr>
              <a:t>                                    INFLACIONÁRIO NO PAGAMENTO DE JUROS]</a:t>
            </a:r>
          </a:p>
          <a:p>
            <a:r>
              <a:rPr lang="pt-BR" sz="2000" dirty="0"/>
              <a:t> </a:t>
            </a:r>
            <a:r>
              <a:rPr lang="pt-BR" sz="2000" dirty="0" smtClean="0"/>
              <a:t>                      </a:t>
            </a:r>
            <a:r>
              <a:rPr lang="pt-BR" sz="2000" b="1" dirty="0" smtClean="0">
                <a:effectLst>
                  <a:outerShdw blurRad="38100" dist="38100" dir="2700000" algn="tl">
                    <a:srgbClr val="000000">
                      <a:alpha val="43137"/>
                    </a:srgbClr>
                  </a:outerShdw>
                </a:effectLst>
              </a:rPr>
              <a:t>DOP =</a:t>
            </a:r>
            <a:r>
              <a:rPr lang="pt-BR" sz="2000" dirty="0" smtClean="0"/>
              <a:t> </a:t>
            </a:r>
            <a:r>
              <a:rPr lang="pt-BR" sz="2800" b="1" dirty="0">
                <a:effectLst>
                  <a:outerShdw blurRad="38100" dist="38100" dir="2700000" algn="tl">
                    <a:srgbClr val="000000">
                      <a:alpha val="43137"/>
                    </a:srgbClr>
                  </a:outerShdw>
                </a:effectLst>
              </a:rPr>
              <a:t>[</a:t>
            </a:r>
            <a:r>
              <a:rPr lang="pt-BR" sz="2000" b="1" dirty="0">
                <a:effectLst>
                  <a:outerShdw blurRad="38100" dist="38100" dir="2700000" algn="tl">
                    <a:srgbClr val="000000">
                      <a:alpha val="43137"/>
                    </a:srgbClr>
                  </a:outerShdw>
                </a:effectLst>
              </a:rPr>
              <a:t>(</a:t>
            </a:r>
            <a:r>
              <a:rPr lang="pt-BR" sz="2000" b="1" dirty="0" err="1">
                <a:effectLst>
                  <a:outerShdw blurRad="38100" dist="38100" dir="2700000" algn="tl">
                    <a:srgbClr val="000000">
                      <a:alpha val="43137"/>
                    </a:srgbClr>
                  </a:outerShdw>
                </a:effectLst>
              </a:rPr>
              <a:t>G</a:t>
            </a:r>
            <a:r>
              <a:rPr lang="pt-BR" sz="2000" b="1" baseline="-25000" dirty="0" err="1">
                <a:effectLst>
                  <a:outerShdw blurRad="38100" dist="38100" dir="2700000" algn="tl">
                    <a:srgbClr val="000000">
                      <a:alpha val="43137"/>
                    </a:srgbClr>
                  </a:outerShdw>
                </a:effectLst>
              </a:rPr>
              <a:t>t</a:t>
            </a:r>
            <a:r>
              <a:rPr lang="pt-BR" sz="2000" b="1" dirty="0">
                <a:effectLst>
                  <a:outerShdw blurRad="38100" dist="38100" dir="2700000" algn="tl">
                    <a:srgbClr val="000000">
                      <a:alpha val="43137"/>
                    </a:srgbClr>
                  </a:outerShdw>
                </a:effectLst>
              </a:rPr>
              <a:t> + </a:t>
            </a:r>
            <a:r>
              <a:rPr lang="pt-BR" sz="2000" b="1" dirty="0" err="1">
                <a:effectLst>
                  <a:outerShdw blurRad="38100" dist="38100" dir="2700000" algn="tl">
                    <a:srgbClr val="000000">
                      <a:alpha val="43137"/>
                    </a:srgbClr>
                  </a:outerShdw>
                </a:effectLst>
              </a:rPr>
              <a:t>Ig</a:t>
            </a:r>
            <a:r>
              <a:rPr lang="pt-BR" sz="2000" b="1" baseline="-25000" dirty="0" err="1">
                <a:effectLst>
                  <a:outerShdw blurRad="38100" dist="38100" dir="2700000" algn="tl">
                    <a:srgbClr val="000000">
                      <a:alpha val="43137"/>
                    </a:srgbClr>
                  </a:outerShdw>
                </a:effectLst>
              </a:rPr>
              <a:t>t</a:t>
            </a:r>
            <a:r>
              <a:rPr lang="pt-BR" sz="2000" b="1" dirty="0">
                <a:effectLst>
                  <a:outerShdw blurRad="38100" dist="38100" dir="2700000" algn="tl">
                    <a:srgbClr val="000000">
                      <a:alpha val="43137"/>
                    </a:srgbClr>
                  </a:outerShdw>
                </a:effectLst>
              </a:rPr>
              <a:t> – </a:t>
            </a:r>
            <a:r>
              <a:rPr lang="pt-BR" sz="2000" b="1" dirty="0" err="1">
                <a:effectLst>
                  <a:outerShdw blurRad="38100" dist="38100" dir="2700000" algn="tl">
                    <a:srgbClr val="000000">
                      <a:alpha val="43137"/>
                    </a:srgbClr>
                  </a:outerShdw>
                </a:effectLst>
              </a:rPr>
              <a:t>T</a:t>
            </a:r>
            <a:r>
              <a:rPr lang="pt-BR" sz="2000" b="1" baseline="-25000" dirty="0" err="1">
                <a:effectLst>
                  <a:outerShdw blurRad="38100" dist="38100" dir="2700000" algn="tl">
                    <a:srgbClr val="000000">
                      <a:alpha val="43137"/>
                    </a:srgbClr>
                  </a:outerShdw>
                </a:effectLst>
              </a:rPr>
              <a:t>t</a:t>
            </a:r>
            <a:r>
              <a:rPr lang="pt-BR" sz="2000" b="1" dirty="0">
                <a:effectLst>
                  <a:outerShdw blurRad="38100" dist="38100" dir="2700000" algn="tl">
                    <a:srgbClr val="000000">
                      <a:alpha val="43137"/>
                    </a:srgbClr>
                  </a:outerShdw>
                </a:effectLst>
              </a:rPr>
              <a:t>) + </a:t>
            </a:r>
            <a:r>
              <a:rPr lang="pt-BR" sz="2000" b="1" dirty="0" smtClean="0">
                <a:effectLst>
                  <a:outerShdw blurRad="38100" dist="38100" dir="2700000" algn="tl">
                    <a:srgbClr val="000000">
                      <a:alpha val="43137"/>
                    </a:srgbClr>
                  </a:outerShdw>
                </a:effectLst>
              </a:rPr>
              <a:t>(r.B</a:t>
            </a:r>
            <a:r>
              <a:rPr lang="pt-BR" sz="2000" b="1" baseline="-25000" dirty="0" smtClean="0">
                <a:effectLst>
                  <a:outerShdw blurRad="38100" dist="38100" dir="2700000" algn="tl">
                    <a:srgbClr val="000000">
                      <a:alpha val="43137"/>
                    </a:srgbClr>
                  </a:outerShdw>
                </a:effectLst>
              </a:rPr>
              <a:t>t-1</a:t>
            </a:r>
            <a:r>
              <a:rPr lang="pt-BR" sz="2000" b="1" dirty="0" smtClean="0">
                <a:effectLst>
                  <a:outerShdw blurRad="38100" dist="38100" dir="2700000" algn="tl">
                    <a:srgbClr val="000000">
                      <a:alpha val="43137"/>
                    </a:srgbClr>
                  </a:outerShdw>
                </a:effectLst>
              </a:rPr>
              <a:t>)</a:t>
            </a:r>
            <a:r>
              <a:rPr lang="pt-BR" sz="2800" b="1" dirty="0" smtClean="0">
                <a:effectLst>
                  <a:outerShdw blurRad="38100" dist="38100" dir="2700000" algn="tl">
                    <a:srgbClr val="000000">
                      <a:alpha val="43137"/>
                    </a:srgbClr>
                  </a:outerShdw>
                </a:effectLst>
              </a:rPr>
              <a:t>]</a:t>
            </a:r>
            <a:r>
              <a:rPr lang="pt-BR" sz="2200" dirty="0" smtClean="0"/>
              <a:t>,   ONDE: (i - ∏) = r = TAXA REAL E JUROS</a:t>
            </a:r>
          </a:p>
          <a:p>
            <a:endParaRPr lang="pt-BR" sz="2200" dirty="0" smtClean="0"/>
          </a:p>
          <a:p>
            <a:r>
              <a:rPr lang="pt-BR" sz="2400" dirty="0"/>
              <a:t>TERMOS REAIS: </a:t>
            </a:r>
            <a:r>
              <a:rPr lang="pt-BR" sz="2400" b="1" dirty="0">
                <a:effectLst>
                  <a:outerShdw blurRad="38100" dist="38100" dir="2700000" algn="tl">
                    <a:srgbClr val="000000">
                      <a:alpha val="43137"/>
                    </a:srgbClr>
                  </a:outerShdw>
                </a:effectLst>
              </a:rPr>
              <a:t>(</a:t>
            </a:r>
            <a:r>
              <a:rPr lang="pt-BR" sz="2400" b="1" dirty="0" smtClean="0">
                <a:effectLst>
                  <a:outerShdw blurRad="38100" dist="38100" dir="2700000" algn="tl">
                    <a:srgbClr val="000000">
                      <a:alpha val="43137"/>
                    </a:srgbClr>
                  </a:outerShdw>
                </a:effectLst>
              </a:rPr>
              <a:t>DOP/P</a:t>
            </a:r>
            <a:r>
              <a:rPr lang="pt-BR" sz="2400" b="1" dirty="0">
                <a:effectLst>
                  <a:outerShdw blurRad="38100" dist="38100" dir="2700000" algn="tl">
                    <a:srgbClr val="000000">
                      <a:alpha val="43137"/>
                    </a:srgbClr>
                  </a:outerShdw>
                </a:effectLst>
              </a:rPr>
              <a:t>) = </a:t>
            </a:r>
            <a:r>
              <a:rPr lang="pt-BR" sz="2400" b="1" dirty="0" err="1" smtClean="0">
                <a:effectLst>
                  <a:outerShdw blurRad="38100" dist="38100" dir="2700000" algn="tl">
                    <a:srgbClr val="000000">
                      <a:alpha val="43137"/>
                    </a:srgbClr>
                  </a:outerShdw>
                </a:effectLst>
              </a:rPr>
              <a:t>d</a:t>
            </a:r>
            <a:r>
              <a:rPr lang="pt-BR" sz="2400" b="1" baseline="30000" dirty="0" err="1" smtClean="0">
                <a:effectLst>
                  <a:outerShdw blurRad="38100" dist="38100" dir="2700000" algn="tl">
                    <a:srgbClr val="000000">
                      <a:alpha val="43137"/>
                    </a:srgbClr>
                  </a:outerShdw>
                </a:effectLst>
              </a:rPr>
              <a:t>OP</a:t>
            </a:r>
            <a:r>
              <a:rPr lang="pt-BR" sz="2400" b="1" dirty="0" smtClean="0">
                <a:effectLst>
                  <a:outerShdw blurRad="38100" dist="38100" dir="2700000" algn="tl">
                    <a:srgbClr val="000000">
                      <a:alpha val="43137"/>
                    </a:srgbClr>
                  </a:outerShdw>
                </a:effectLst>
              </a:rPr>
              <a:t> </a:t>
            </a:r>
            <a:r>
              <a:rPr lang="pt-BR" sz="2400" b="1" dirty="0">
                <a:effectLst>
                  <a:outerShdw blurRad="38100" dist="38100" dir="2700000" algn="tl">
                    <a:srgbClr val="000000">
                      <a:alpha val="43137"/>
                    </a:srgbClr>
                  </a:outerShdw>
                </a:effectLst>
              </a:rPr>
              <a:t>=</a:t>
            </a:r>
            <a:r>
              <a:rPr lang="pt-BR" sz="2400" dirty="0"/>
              <a:t> </a:t>
            </a:r>
            <a:r>
              <a:rPr lang="pt-BR" sz="2400" b="1" dirty="0">
                <a:effectLst>
                  <a:outerShdw blurRad="38100" dist="38100" dir="2700000" algn="tl">
                    <a:srgbClr val="000000">
                      <a:alpha val="43137"/>
                    </a:srgbClr>
                  </a:outerShdw>
                </a:effectLst>
              </a:rPr>
              <a:t>[(</a:t>
            </a:r>
            <a:r>
              <a:rPr lang="pt-BR" sz="2400" b="1" dirty="0" err="1">
                <a:effectLst>
                  <a:outerShdw blurRad="38100" dist="38100" dir="2700000" algn="tl">
                    <a:srgbClr val="000000">
                      <a:alpha val="43137"/>
                    </a:srgbClr>
                  </a:outerShdw>
                </a:effectLst>
              </a:rPr>
              <a:t>G</a:t>
            </a:r>
            <a:r>
              <a:rPr lang="pt-BR" sz="2400" b="1" baseline="-25000" dirty="0" err="1">
                <a:effectLst>
                  <a:outerShdw blurRad="38100" dist="38100" dir="2700000" algn="tl">
                    <a:srgbClr val="000000">
                      <a:alpha val="43137"/>
                    </a:srgbClr>
                  </a:outerShdw>
                </a:effectLst>
              </a:rPr>
              <a:t>t</a:t>
            </a:r>
            <a:r>
              <a:rPr lang="pt-BR" sz="2400" b="1" dirty="0">
                <a:effectLst>
                  <a:outerShdw blurRad="38100" dist="38100" dir="2700000" algn="tl">
                    <a:srgbClr val="000000">
                      <a:alpha val="43137"/>
                    </a:srgbClr>
                  </a:outerShdw>
                </a:effectLst>
              </a:rPr>
              <a:t> + </a:t>
            </a:r>
            <a:r>
              <a:rPr lang="pt-BR" sz="2400" b="1" dirty="0" err="1">
                <a:effectLst>
                  <a:outerShdw blurRad="38100" dist="38100" dir="2700000" algn="tl">
                    <a:srgbClr val="000000">
                      <a:alpha val="43137"/>
                    </a:srgbClr>
                  </a:outerShdw>
                </a:effectLst>
              </a:rPr>
              <a:t>Ig</a:t>
            </a:r>
            <a:r>
              <a:rPr lang="pt-BR" sz="2400" b="1" baseline="-25000" dirty="0" err="1">
                <a:effectLst>
                  <a:outerShdw blurRad="38100" dist="38100" dir="2700000" algn="tl">
                    <a:srgbClr val="000000">
                      <a:alpha val="43137"/>
                    </a:srgbClr>
                  </a:outerShdw>
                </a:effectLst>
              </a:rPr>
              <a:t>t</a:t>
            </a:r>
            <a:r>
              <a:rPr lang="pt-BR" sz="2400" b="1" dirty="0">
                <a:effectLst>
                  <a:outerShdw blurRad="38100" dist="38100" dir="2700000" algn="tl">
                    <a:srgbClr val="000000">
                      <a:alpha val="43137"/>
                    </a:srgbClr>
                  </a:outerShdw>
                </a:effectLst>
              </a:rPr>
              <a:t> – </a:t>
            </a:r>
            <a:r>
              <a:rPr lang="pt-BR" sz="2400" b="1" dirty="0" err="1">
                <a:effectLst>
                  <a:outerShdw blurRad="38100" dist="38100" dir="2700000" algn="tl">
                    <a:srgbClr val="000000">
                      <a:alpha val="43137"/>
                    </a:srgbClr>
                  </a:outerShdw>
                </a:effectLst>
              </a:rPr>
              <a:t>T</a:t>
            </a:r>
            <a:r>
              <a:rPr lang="pt-BR" sz="2400" b="1" baseline="-25000" dirty="0" err="1">
                <a:effectLst>
                  <a:outerShdw blurRad="38100" dist="38100" dir="2700000" algn="tl">
                    <a:srgbClr val="000000">
                      <a:alpha val="43137"/>
                    </a:srgbClr>
                  </a:outerShdw>
                </a:effectLst>
              </a:rPr>
              <a:t>t</a:t>
            </a:r>
            <a:r>
              <a:rPr lang="pt-BR" sz="2400" b="1" dirty="0">
                <a:effectLst>
                  <a:outerShdw blurRad="38100" dist="38100" dir="2700000" algn="tl">
                    <a:srgbClr val="000000">
                      <a:alpha val="43137"/>
                    </a:srgbClr>
                  </a:outerShdw>
                </a:effectLst>
              </a:rPr>
              <a:t>)/P + </a:t>
            </a:r>
            <a:r>
              <a:rPr lang="pt-BR" sz="2400" b="1" dirty="0" smtClean="0">
                <a:effectLst>
                  <a:outerShdw blurRad="38100" dist="38100" dir="2700000" algn="tl">
                    <a:srgbClr val="000000">
                      <a:alpha val="43137"/>
                    </a:srgbClr>
                  </a:outerShdw>
                </a:effectLst>
              </a:rPr>
              <a:t>(r.B</a:t>
            </a:r>
            <a:r>
              <a:rPr lang="pt-BR" sz="2400" b="1" baseline="-25000" dirty="0" smtClean="0">
                <a:effectLst>
                  <a:outerShdw blurRad="38100" dist="38100" dir="2700000" algn="tl">
                    <a:srgbClr val="000000">
                      <a:alpha val="43137"/>
                    </a:srgbClr>
                  </a:outerShdw>
                </a:effectLst>
              </a:rPr>
              <a:t>t-1</a:t>
            </a:r>
            <a:r>
              <a:rPr lang="pt-BR" sz="2400" b="1" dirty="0">
                <a:effectLst>
                  <a:outerShdw blurRad="38100" dist="38100" dir="2700000" algn="tl">
                    <a:srgbClr val="000000">
                      <a:alpha val="43137"/>
                    </a:srgbClr>
                  </a:outerShdw>
                </a:effectLst>
              </a:rPr>
              <a:t>)/P]</a:t>
            </a:r>
            <a:endParaRPr lang="pt-BR" sz="2200" dirty="0"/>
          </a:p>
        </p:txBody>
      </p:sp>
    </p:spTree>
    <p:extLst>
      <p:ext uri="{BB962C8B-B14F-4D97-AF65-F5344CB8AC3E}">
        <p14:creationId xmlns:p14="http://schemas.microsoft.com/office/powerpoint/2010/main" val="66587187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0" y="0"/>
            <a:ext cx="9144000" cy="6858000"/>
          </a:xfrm>
        </p:spPr>
        <p:txBody>
          <a:bodyPr>
            <a:normAutofit fontScale="77500" lnSpcReduction="20000"/>
          </a:bodyPr>
          <a:lstStyle/>
          <a:p>
            <a:r>
              <a:rPr lang="pt-BR" sz="2000" b="1" u="sng" dirty="0" smtClean="0">
                <a:effectLst>
                  <a:outerShdw blurRad="38100" dist="38100" dir="2700000" algn="tl">
                    <a:srgbClr val="000000">
                      <a:alpha val="43137"/>
                    </a:srgbClr>
                  </a:outerShdw>
                </a:effectLst>
              </a:rPr>
              <a:t>RELAÇÕES ENTRE CONCEITOS DE DÉFICIT PÚBLICO</a:t>
            </a:r>
            <a:r>
              <a:rPr lang="pt-BR" sz="2000" b="1" dirty="0" smtClean="0">
                <a:effectLst>
                  <a:outerShdw blurRad="38100" dist="38100" dir="2700000" algn="tl">
                    <a:srgbClr val="000000">
                      <a:alpha val="43137"/>
                    </a:srgbClr>
                  </a:outerShdw>
                </a:effectLst>
              </a:rPr>
              <a:t>:</a:t>
            </a:r>
            <a:endParaRPr lang="pt-BR" sz="2000" b="1" u="sng" dirty="0" smtClean="0">
              <a:effectLst>
                <a:outerShdw blurRad="38100" dist="38100" dir="2700000" algn="tl">
                  <a:srgbClr val="000000">
                    <a:alpha val="43137"/>
                  </a:srgbClr>
                </a:outerShdw>
              </a:effectLst>
            </a:endParaRPr>
          </a:p>
          <a:p>
            <a:r>
              <a:rPr lang="pt-BR" sz="2000" b="1" u="sng" dirty="0" smtClean="0">
                <a:effectLst>
                  <a:outerShdw blurRad="38100" dist="38100" dir="2700000" algn="tl">
                    <a:srgbClr val="000000">
                      <a:alpha val="43137"/>
                    </a:srgbClr>
                  </a:outerShdw>
                </a:effectLst>
              </a:rPr>
              <a:t>NOMINAL</a:t>
            </a:r>
            <a:r>
              <a:rPr lang="pt-BR" sz="2000" b="1" dirty="0" smtClean="0">
                <a:effectLst>
                  <a:outerShdw blurRad="38100" dist="38100" dir="2700000" algn="tl">
                    <a:srgbClr val="000000">
                      <a:alpha val="43137"/>
                    </a:srgbClr>
                  </a:outerShdw>
                </a:effectLst>
              </a:rPr>
              <a:t>				</a:t>
            </a:r>
            <a:r>
              <a:rPr lang="pt-BR" sz="2000" b="1" u="sng" dirty="0" smtClean="0">
                <a:effectLst>
                  <a:outerShdw blurRad="38100" dist="38100" dir="2700000" algn="tl">
                    <a:srgbClr val="000000">
                      <a:alpha val="43137"/>
                    </a:srgbClr>
                  </a:outerShdw>
                </a:effectLst>
              </a:rPr>
              <a:t>EM TERMOS REAIS</a:t>
            </a:r>
          </a:p>
          <a:p>
            <a:r>
              <a:rPr lang="pt-BR" sz="2000" dirty="0"/>
              <a:t> </a:t>
            </a:r>
            <a:r>
              <a:rPr lang="pt-BR" sz="2000" b="1" dirty="0">
                <a:effectLst>
                  <a:outerShdw blurRad="38100" dist="38100" dir="2700000" algn="tl">
                    <a:srgbClr val="000000">
                      <a:alpha val="43137"/>
                    </a:srgbClr>
                  </a:outerShdw>
                </a:effectLst>
              </a:rPr>
              <a:t> </a:t>
            </a:r>
            <a:r>
              <a:rPr lang="pt-BR" sz="2000" b="1" dirty="0" err="1">
                <a:effectLst>
                  <a:outerShdw blurRad="38100" dist="38100" dir="2700000" algn="tl">
                    <a:srgbClr val="000000">
                      <a:alpha val="43137"/>
                    </a:srgbClr>
                  </a:outerShdw>
                </a:effectLst>
              </a:rPr>
              <a:t>DEF</a:t>
            </a:r>
            <a:r>
              <a:rPr lang="pt-BR" sz="2000" b="1" baseline="30000" dirty="0" err="1">
                <a:effectLst>
                  <a:outerShdw blurRad="38100" dist="38100" dir="2700000" algn="tl">
                    <a:srgbClr val="000000">
                      <a:alpha val="43137"/>
                    </a:srgbClr>
                  </a:outerShdw>
                </a:effectLst>
              </a:rPr>
              <a:t>cv</a:t>
            </a:r>
            <a:r>
              <a:rPr lang="pt-BR" sz="2000" b="1" dirty="0">
                <a:effectLst>
                  <a:outerShdw blurRad="38100" dist="38100" dir="2700000" algn="tl">
                    <a:srgbClr val="000000">
                      <a:alpha val="43137"/>
                    </a:srgbClr>
                  </a:outerShdw>
                </a:effectLst>
              </a:rPr>
              <a:t> =</a:t>
            </a:r>
            <a:r>
              <a:rPr lang="pt-BR" sz="2000" dirty="0"/>
              <a:t> </a:t>
            </a:r>
            <a:r>
              <a:rPr lang="pt-BR" sz="2800" b="1" dirty="0">
                <a:effectLst>
                  <a:outerShdw blurRad="38100" dist="38100" dir="2700000" algn="tl">
                    <a:srgbClr val="000000">
                      <a:alpha val="43137"/>
                    </a:srgbClr>
                  </a:outerShdw>
                </a:effectLst>
              </a:rPr>
              <a:t>[</a:t>
            </a:r>
            <a:r>
              <a:rPr lang="pt-BR" sz="2000" b="1" dirty="0">
                <a:effectLst>
                  <a:outerShdw blurRad="38100" dist="38100" dir="2700000" algn="tl">
                    <a:srgbClr val="000000">
                      <a:alpha val="43137"/>
                    </a:srgbClr>
                  </a:outerShdw>
                </a:effectLst>
              </a:rPr>
              <a:t>(</a:t>
            </a:r>
            <a:r>
              <a:rPr lang="pt-BR" sz="2000" b="1" dirty="0" err="1">
                <a:effectLst>
                  <a:outerShdw blurRad="38100" dist="38100" dir="2700000" algn="tl">
                    <a:srgbClr val="000000">
                      <a:alpha val="43137"/>
                    </a:srgbClr>
                  </a:outerShdw>
                </a:effectLst>
              </a:rPr>
              <a:t>G</a:t>
            </a:r>
            <a:r>
              <a:rPr lang="pt-BR" sz="2000" b="1" baseline="-25000" dirty="0" err="1">
                <a:effectLst>
                  <a:outerShdw blurRad="38100" dist="38100" dir="2700000" algn="tl">
                    <a:srgbClr val="000000">
                      <a:alpha val="43137"/>
                    </a:srgbClr>
                  </a:outerShdw>
                </a:effectLst>
              </a:rPr>
              <a:t>t</a:t>
            </a:r>
            <a:r>
              <a:rPr lang="pt-BR" sz="2000" b="1" dirty="0">
                <a:effectLst>
                  <a:outerShdw blurRad="38100" dist="38100" dir="2700000" algn="tl">
                    <a:srgbClr val="000000">
                      <a:alpha val="43137"/>
                    </a:srgbClr>
                  </a:outerShdw>
                </a:effectLst>
              </a:rPr>
              <a:t> + </a:t>
            </a:r>
            <a:r>
              <a:rPr lang="pt-BR" sz="2000" b="1" dirty="0" err="1">
                <a:effectLst>
                  <a:outerShdw blurRad="38100" dist="38100" dir="2700000" algn="tl">
                    <a:srgbClr val="000000">
                      <a:alpha val="43137"/>
                    </a:srgbClr>
                  </a:outerShdw>
                </a:effectLst>
              </a:rPr>
              <a:t>Ig</a:t>
            </a:r>
            <a:r>
              <a:rPr lang="pt-BR" sz="2000" b="1" baseline="-25000" dirty="0" err="1">
                <a:effectLst>
                  <a:outerShdw blurRad="38100" dist="38100" dir="2700000" algn="tl">
                    <a:srgbClr val="000000">
                      <a:alpha val="43137"/>
                    </a:srgbClr>
                  </a:outerShdw>
                </a:effectLst>
              </a:rPr>
              <a:t>t</a:t>
            </a:r>
            <a:r>
              <a:rPr lang="pt-BR" sz="2000" b="1" dirty="0">
                <a:effectLst>
                  <a:outerShdw blurRad="38100" dist="38100" dir="2700000" algn="tl">
                    <a:srgbClr val="000000">
                      <a:alpha val="43137"/>
                    </a:srgbClr>
                  </a:outerShdw>
                </a:effectLst>
              </a:rPr>
              <a:t> – </a:t>
            </a:r>
            <a:r>
              <a:rPr lang="pt-BR" sz="2000" b="1" dirty="0" err="1">
                <a:effectLst>
                  <a:outerShdw blurRad="38100" dist="38100" dir="2700000" algn="tl">
                    <a:srgbClr val="000000">
                      <a:alpha val="43137"/>
                    </a:srgbClr>
                  </a:outerShdw>
                </a:effectLst>
              </a:rPr>
              <a:t>T</a:t>
            </a:r>
            <a:r>
              <a:rPr lang="pt-BR" sz="2000" b="1" baseline="-25000" dirty="0" err="1">
                <a:effectLst>
                  <a:outerShdw blurRad="38100" dist="38100" dir="2700000" algn="tl">
                    <a:srgbClr val="000000">
                      <a:alpha val="43137"/>
                    </a:srgbClr>
                  </a:outerShdw>
                </a:effectLst>
              </a:rPr>
              <a:t>t</a:t>
            </a:r>
            <a:r>
              <a:rPr lang="pt-BR" sz="2000" b="1" dirty="0">
                <a:effectLst>
                  <a:outerShdw blurRad="38100" dist="38100" dir="2700000" algn="tl">
                    <a:srgbClr val="000000">
                      <a:alpha val="43137"/>
                    </a:srgbClr>
                  </a:outerShdw>
                </a:effectLst>
              </a:rPr>
              <a:t>) + (i.B</a:t>
            </a:r>
            <a:r>
              <a:rPr lang="pt-BR" sz="2000" b="1" baseline="-25000" dirty="0">
                <a:effectLst>
                  <a:outerShdw blurRad="38100" dist="38100" dir="2700000" algn="tl">
                    <a:srgbClr val="000000">
                      <a:alpha val="43137"/>
                    </a:srgbClr>
                  </a:outerShdw>
                </a:effectLst>
              </a:rPr>
              <a:t>t-1</a:t>
            </a:r>
            <a:r>
              <a:rPr lang="pt-BR" sz="2000" b="1" dirty="0" smtClean="0">
                <a:effectLst>
                  <a:outerShdw blurRad="38100" dist="38100" dir="2700000" algn="tl">
                    <a:srgbClr val="000000">
                      <a:alpha val="43137"/>
                    </a:srgbClr>
                  </a:outerShdw>
                </a:effectLst>
              </a:rPr>
              <a:t>)</a:t>
            </a:r>
            <a:r>
              <a:rPr lang="pt-BR" sz="2800" b="1" dirty="0" smtClean="0">
                <a:effectLst>
                  <a:outerShdw blurRad="38100" dist="38100" dir="2700000" algn="tl">
                    <a:srgbClr val="000000">
                      <a:alpha val="43137"/>
                    </a:srgbClr>
                  </a:outerShdw>
                </a:effectLst>
              </a:rPr>
              <a:t>]</a:t>
            </a:r>
            <a:r>
              <a:rPr lang="pt-BR" sz="2000" dirty="0" smtClean="0"/>
              <a:t>		</a:t>
            </a:r>
            <a:r>
              <a:rPr lang="pt-BR" sz="2000" b="1" dirty="0" err="1" smtClean="0">
                <a:effectLst>
                  <a:outerShdw blurRad="38100" dist="38100" dir="2700000" algn="tl">
                    <a:srgbClr val="000000">
                      <a:alpha val="43137"/>
                    </a:srgbClr>
                  </a:outerShdw>
                </a:effectLst>
              </a:rPr>
              <a:t>d</a:t>
            </a:r>
            <a:r>
              <a:rPr lang="pt-BR" sz="2000" b="1" baseline="30000" dirty="0" err="1" smtClean="0">
                <a:effectLst>
                  <a:outerShdw blurRad="38100" dist="38100" dir="2700000" algn="tl">
                    <a:srgbClr val="000000">
                      <a:alpha val="43137"/>
                    </a:srgbClr>
                  </a:outerShdw>
                </a:effectLst>
              </a:rPr>
              <a:t>cv</a:t>
            </a:r>
            <a:r>
              <a:rPr lang="pt-BR" sz="2000" b="1" dirty="0" smtClean="0">
                <a:effectLst>
                  <a:outerShdw blurRad="38100" dist="38100" dir="2700000" algn="tl">
                    <a:srgbClr val="000000">
                      <a:alpha val="43137"/>
                    </a:srgbClr>
                  </a:outerShdw>
                </a:effectLst>
              </a:rPr>
              <a:t> </a:t>
            </a:r>
            <a:r>
              <a:rPr lang="pt-BR" sz="2000" b="1" dirty="0">
                <a:effectLst>
                  <a:outerShdw blurRad="38100" dist="38100" dir="2700000" algn="tl">
                    <a:srgbClr val="000000">
                      <a:alpha val="43137"/>
                    </a:srgbClr>
                  </a:outerShdw>
                </a:effectLst>
              </a:rPr>
              <a:t>=</a:t>
            </a:r>
            <a:r>
              <a:rPr lang="pt-BR" sz="2000" dirty="0"/>
              <a:t> </a:t>
            </a:r>
            <a:r>
              <a:rPr lang="pt-BR" sz="2000" b="1" dirty="0">
                <a:effectLst>
                  <a:outerShdw blurRad="38100" dist="38100" dir="2700000" algn="tl">
                    <a:srgbClr val="000000">
                      <a:alpha val="43137"/>
                    </a:srgbClr>
                  </a:outerShdw>
                </a:effectLst>
              </a:rPr>
              <a:t>[(</a:t>
            </a:r>
            <a:r>
              <a:rPr lang="pt-BR" sz="2000" b="1" dirty="0" err="1">
                <a:effectLst>
                  <a:outerShdw blurRad="38100" dist="38100" dir="2700000" algn="tl">
                    <a:srgbClr val="000000">
                      <a:alpha val="43137"/>
                    </a:srgbClr>
                  </a:outerShdw>
                </a:effectLst>
              </a:rPr>
              <a:t>G</a:t>
            </a:r>
            <a:r>
              <a:rPr lang="pt-BR" sz="2000" b="1" baseline="-25000" dirty="0" err="1">
                <a:effectLst>
                  <a:outerShdw blurRad="38100" dist="38100" dir="2700000" algn="tl">
                    <a:srgbClr val="000000">
                      <a:alpha val="43137"/>
                    </a:srgbClr>
                  </a:outerShdw>
                </a:effectLst>
              </a:rPr>
              <a:t>t</a:t>
            </a:r>
            <a:r>
              <a:rPr lang="pt-BR" sz="2000" b="1" dirty="0">
                <a:effectLst>
                  <a:outerShdw blurRad="38100" dist="38100" dir="2700000" algn="tl">
                    <a:srgbClr val="000000">
                      <a:alpha val="43137"/>
                    </a:srgbClr>
                  </a:outerShdw>
                </a:effectLst>
              </a:rPr>
              <a:t> + </a:t>
            </a:r>
            <a:r>
              <a:rPr lang="pt-BR" sz="2000" b="1" dirty="0" err="1">
                <a:effectLst>
                  <a:outerShdw blurRad="38100" dist="38100" dir="2700000" algn="tl">
                    <a:srgbClr val="000000">
                      <a:alpha val="43137"/>
                    </a:srgbClr>
                  </a:outerShdw>
                </a:effectLst>
              </a:rPr>
              <a:t>Ig</a:t>
            </a:r>
            <a:r>
              <a:rPr lang="pt-BR" sz="2000" b="1" baseline="-25000" dirty="0" err="1">
                <a:effectLst>
                  <a:outerShdw blurRad="38100" dist="38100" dir="2700000" algn="tl">
                    <a:srgbClr val="000000">
                      <a:alpha val="43137"/>
                    </a:srgbClr>
                  </a:outerShdw>
                </a:effectLst>
              </a:rPr>
              <a:t>t</a:t>
            </a:r>
            <a:r>
              <a:rPr lang="pt-BR" sz="2000" b="1" dirty="0">
                <a:effectLst>
                  <a:outerShdw blurRad="38100" dist="38100" dir="2700000" algn="tl">
                    <a:srgbClr val="000000">
                      <a:alpha val="43137"/>
                    </a:srgbClr>
                  </a:outerShdw>
                </a:effectLst>
              </a:rPr>
              <a:t> – </a:t>
            </a:r>
            <a:r>
              <a:rPr lang="pt-BR" sz="2000" b="1" dirty="0" err="1">
                <a:effectLst>
                  <a:outerShdw blurRad="38100" dist="38100" dir="2700000" algn="tl">
                    <a:srgbClr val="000000">
                      <a:alpha val="43137"/>
                    </a:srgbClr>
                  </a:outerShdw>
                </a:effectLst>
              </a:rPr>
              <a:t>T</a:t>
            </a:r>
            <a:r>
              <a:rPr lang="pt-BR" sz="2000" b="1" baseline="-25000" dirty="0" err="1">
                <a:effectLst>
                  <a:outerShdw blurRad="38100" dist="38100" dir="2700000" algn="tl">
                    <a:srgbClr val="000000">
                      <a:alpha val="43137"/>
                    </a:srgbClr>
                  </a:outerShdw>
                </a:effectLst>
              </a:rPr>
              <a:t>t</a:t>
            </a:r>
            <a:r>
              <a:rPr lang="pt-BR" sz="2000" b="1" dirty="0">
                <a:effectLst>
                  <a:outerShdw blurRad="38100" dist="38100" dir="2700000" algn="tl">
                    <a:srgbClr val="000000">
                      <a:alpha val="43137"/>
                    </a:srgbClr>
                  </a:outerShdw>
                </a:effectLst>
              </a:rPr>
              <a:t>)/P + (i.B</a:t>
            </a:r>
            <a:r>
              <a:rPr lang="pt-BR" sz="2000" b="1" baseline="-25000" dirty="0">
                <a:effectLst>
                  <a:outerShdw blurRad="38100" dist="38100" dir="2700000" algn="tl">
                    <a:srgbClr val="000000">
                      <a:alpha val="43137"/>
                    </a:srgbClr>
                  </a:outerShdw>
                </a:effectLst>
              </a:rPr>
              <a:t>t-1</a:t>
            </a:r>
            <a:r>
              <a:rPr lang="pt-BR" sz="2000" b="1" dirty="0">
                <a:effectLst>
                  <a:outerShdw blurRad="38100" dist="38100" dir="2700000" algn="tl">
                    <a:srgbClr val="000000">
                      <a:alpha val="43137"/>
                    </a:srgbClr>
                  </a:outerShdw>
                </a:effectLst>
              </a:rPr>
              <a:t>)/P</a:t>
            </a:r>
            <a:r>
              <a:rPr lang="pt-BR" sz="2000" b="1" dirty="0" smtClean="0">
                <a:effectLst>
                  <a:outerShdw blurRad="38100" dist="38100" dir="2700000" algn="tl">
                    <a:srgbClr val="000000">
                      <a:alpha val="43137"/>
                    </a:srgbClr>
                  </a:outerShdw>
                </a:effectLst>
              </a:rPr>
              <a:t>]</a:t>
            </a:r>
          </a:p>
          <a:p>
            <a:r>
              <a:rPr lang="pt-BR" sz="2000" b="1" dirty="0" smtClean="0">
                <a:effectLst>
                  <a:outerShdw blurRad="38100" dist="38100" dir="2700000" algn="tl">
                    <a:srgbClr val="000000">
                      <a:alpha val="43137"/>
                    </a:srgbClr>
                  </a:outerShdw>
                </a:effectLst>
              </a:rPr>
              <a:t> </a:t>
            </a:r>
            <a:r>
              <a:rPr lang="pt-BR" sz="2000" b="1" dirty="0">
                <a:effectLst>
                  <a:outerShdw blurRad="38100" dist="38100" dir="2700000" algn="tl">
                    <a:srgbClr val="000000">
                      <a:alpha val="43137"/>
                    </a:srgbClr>
                  </a:outerShdw>
                </a:effectLst>
              </a:rPr>
              <a:t>DPR = </a:t>
            </a:r>
            <a:r>
              <a:rPr lang="pt-BR" sz="2800" b="1" dirty="0">
                <a:effectLst>
                  <a:outerShdw blurRad="38100" dist="38100" dir="2700000" algn="tl">
                    <a:srgbClr val="000000">
                      <a:alpha val="43137"/>
                    </a:srgbClr>
                  </a:outerShdw>
                </a:effectLst>
              </a:rPr>
              <a:t>[</a:t>
            </a:r>
            <a:r>
              <a:rPr lang="pt-BR" sz="2000" b="1" dirty="0" err="1">
                <a:effectLst>
                  <a:outerShdw blurRad="38100" dist="38100" dir="2700000" algn="tl">
                    <a:srgbClr val="000000">
                      <a:alpha val="43137"/>
                    </a:srgbClr>
                  </a:outerShdw>
                </a:effectLst>
              </a:rPr>
              <a:t>G</a:t>
            </a:r>
            <a:r>
              <a:rPr lang="pt-BR" sz="2000" b="1" baseline="-25000" dirty="0" err="1">
                <a:effectLst>
                  <a:outerShdw blurRad="38100" dist="38100" dir="2700000" algn="tl">
                    <a:srgbClr val="000000">
                      <a:alpha val="43137"/>
                    </a:srgbClr>
                  </a:outerShdw>
                </a:effectLst>
              </a:rPr>
              <a:t>t</a:t>
            </a:r>
            <a:r>
              <a:rPr lang="pt-BR" sz="2000" b="1" dirty="0">
                <a:effectLst>
                  <a:outerShdw blurRad="38100" dist="38100" dir="2700000" algn="tl">
                    <a:srgbClr val="000000">
                      <a:alpha val="43137"/>
                    </a:srgbClr>
                  </a:outerShdw>
                </a:effectLst>
              </a:rPr>
              <a:t> + </a:t>
            </a:r>
            <a:r>
              <a:rPr lang="pt-BR" sz="2000" b="1" dirty="0" err="1">
                <a:effectLst>
                  <a:outerShdw blurRad="38100" dist="38100" dir="2700000" algn="tl">
                    <a:srgbClr val="000000">
                      <a:alpha val="43137"/>
                    </a:srgbClr>
                  </a:outerShdw>
                </a:effectLst>
              </a:rPr>
              <a:t>Ig</a:t>
            </a:r>
            <a:r>
              <a:rPr lang="pt-BR" sz="2000" b="1" baseline="-25000" dirty="0" err="1">
                <a:effectLst>
                  <a:outerShdw blurRad="38100" dist="38100" dir="2700000" algn="tl">
                    <a:srgbClr val="000000">
                      <a:alpha val="43137"/>
                    </a:srgbClr>
                  </a:outerShdw>
                </a:effectLst>
              </a:rPr>
              <a:t>t</a:t>
            </a:r>
            <a:r>
              <a:rPr lang="pt-BR" sz="2000" b="1" dirty="0">
                <a:effectLst>
                  <a:outerShdw blurRad="38100" dist="38100" dir="2700000" algn="tl">
                    <a:srgbClr val="000000">
                      <a:alpha val="43137"/>
                    </a:srgbClr>
                  </a:outerShdw>
                </a:effectLst>
              </a:rPr>
              <a:t> – </a:t>
            </a:r>
            <a:r>
              <a:rPr lang="pt-BR" sz="2000" b="1" dirty="0" err="1">
                <a:effectLst>
                  <a:outerShdw blurRad="38100" dist="38100" dir="2700000" algn="tl">
                    <a:srgbClr val="000000">
                      <a:alpha val="43137"/>
                    </a:srgbClr>
                  </a:outerShdw>
                </a:effectLst>
              </a:rPr>
              <a:t>T</a:t>
            </a:r>
            <a:r>
              <a:rPr lang="pt-BR" sz="2000" b="1" baseline="-25000" dirty="0" err="1">
                <a:effectLst>
                  <a:outerShdw blurRad="38100" dist="38100" dir="2700000" algn="tl">
                    <a:srgbClr val="000000">
                      <a:alpha val="43137"/>
                    </a:srgbClr>
                  </a:outerShdw>
                </a:effectLst>
              </a:rPr>
              <a:t>t</a:t>
            </a:r>
            <a:r>
              <a:rPr lang="pt-BR" sz="2800" b="1" dirty="0">
                <a:effectLst>
                  <a:outerShdw blurRad="38100" dist="38100" dir="2700000" algn="tl">
                    <a:srgbClr val="000000">
                      <a:alpha val="43137"/>
                    </a:srgbClr>
                  </a:outerShdw>
                </a:effectLst>
              </a:rPr>
              <a:t>] </a:t>
            </a:r>
            <a:r>
              <a:rPr lang="pt-BR" sz="2000" b="1" dirty="0" smtClean="0">
                <a:effectLst>
                  <a:outerShdw blurRad="38100" dist="38100" dir="2700000" algn="tl">
                    <a:srgbClr val="000000">
                      <a:alpha val="43137"/>
                    </a:srgbClr>
                  </a:outerShdw>
                </a:effectLst>
              </a:rPr>
              <a:t>			</a:t>
            </a:r>
            <a:r>
              <a:rPr lang="pt-BR" sz="2000" b="1" dirty="0" err="1" smtClean="0">
                <a:effectLst>
                  <a:outerShdw blurRad="38100" dist="38100" dir="2700000" algn="tl">
                    <a:srgbClr val="000000">
                      <a:alpha val="43137"/>
                    </a:srgbClr>
                  </a:outerShdw>
                </a:effectLst>
              </a:rPr>
              <a:t>d</a:t>
            </a:r>
            <a:r>
              <a:rPr lang="pt-BR" sz="2000" b="1" baseline="30000" dirty="0" err="1" smtClean="0">
                <a:effectLst>
                  <a:outerShdw blurRad="38100" dist="38100" dir="2700000" algn="tl">
                    <a:srgbClr val="000000">
                      <a:alpha val="43137"/>
                    </a:srgbClr>
                  </a:outerShdw>
                </a:effectLst>
              </a:rPr>
              <a:t>PR</a:t>
            </a:r>
            <a:r>
              <a:rPr lang="pt-BR" sz="2000" b="1" dirty="0" smtClean="0">
                <a:effectLst>
                  <a:outerShdw blurRad="38100" dist="38100" dir="2700000" algn="tl">
                    <a:srgbClr val="000000">
                      <a:alpha val="43137"/>
                    </a:srgbClr>
                  </a:outerShdw>
                </a:effectLst>
              </a:rPr>
              <a:t> </a:t>
            </a:r>
            <a:r>
              <a:rPr lang="pt-BR" sz="2000" b="1" dirty="0">
                <a:effectLst>
                  <a:outerShdw blurRad="38100" dist="38100" dir="2700000" algn="tl">
                    <a:srgbClr val="000000">
                      <a:alpha val="43137"/>
                    </a:srgbClr>
                  </a:outerShdw>
                </a:effectLst>
              </a:rPr>
              <a:t>= [(</a:t>
            </a:r>
            <a:r>
              <a:rPr lang="pt-BR" sz="2000" b="1" dirty="0" err="1">
                <a:effectLst>
                  <a:outerShdw blurRad="38100" dist="38100" dir="2700000" algn="tl">
                    <a:srgbClr val="000000">
                      <a:alpha val="43137"/>
                    </a:srgbClr>
                  </a:outerShdw>
                </a:effectLst>
              </a:rPr>
              <a:t>G</a:t>
            </a:r>
            <a:r>
              <a:rPr lang="pt-BR" sz="2000" b="1" baseline="-25000" dirty="0" err="1">
                <a:effectLst>
                  <a:outerShdw blurRad="38100" dist="38100" dir="2700000" algn="tl">
                    <a:srgbClr val="000000">
                      <a:alpha val="43137"/>
                    </a:srgbClr>
                  </a:outerShdw>
                </a:effectLst>
              </a:rPr>
              <a:t>t</a:t>
            </a:r>
            <a:r>
              <a:rPr lang="pt-BR" sz="2000" b="1" dirty="0">
                <a:effectLst>
                  <a:outerShdw blurRad="38100" dist="38100" dir="2700000" algn="tl">
                    <a:srgbClr val="000000">
                      <a:alpha val="43137"/>
                    </a:srgbClr>
                  </a:outerShdw>
                </a:effectLst>
              </a:rPr>
              <a:t> + </a:t>
            </a:r>
            <a:r>
              <a:rPr lang="pt-BR" sz="2000" b="1" dirty="0" err="1">
                <a:effectLst>
                  <a:outerShdw blurRad="38100" dist="38100" dir="2700000" algn="tl">
                    <a:srgbClr val="000000">
                      <a:alpha val="43137"/>
                    </a:srgbClr>
                  </a:outerShdw>
                </a:effectLst>
              </a:rPr>
              <a:t>Ig</a:t>
            </a:r>
            <a:r>
              <a:rPr lang="pt-BR" sz="2000" b="1" baseline="-25000" dirty="0" err="1">
                <a:effectLst>
                  <a:outerShdw blurRad="38100" dist="38100" dir="2700000" algn="tl">
                    <a:srgbClr val="000000">
                      <a:alpha val="43137"/>
                    </a:srgbClr>
                  </a:outerShdw>
                </a:effectLst>
              </a:rPr>
              <a:t>t</a:t>
            </a:r>
            <a:r>
              <a:rPr lang="pt-BR" sz="2000" b="1" dirty="0">
                <a:effectLst>
                  <a:outerShdw blurRad="38100" dist="38100" dir="2700000" algn="tl">
                    <a:srgbClr val="000000">
                      <a:alpha val="43137"/>
                    </a:srgbClr>
                  </a:outerShdw>
                </a:effectLst>
              </a:rPr>
              <a:t> – </a:t>
            </a:r>
            <a:r>
              <a:rPr lang="pt-BR" sz="2000" b="1" dirty="0" err="1">
                <a:effectLst>
                  <a:outerShdw blurRad="38100" dist="38100" dir="2700000" algn="tl">
                    <a:srgbClr val="000000">
                      <a:alpha val="43137"/>
                    </a:srgbClr>
                  </a:outerShdw>
                </a:effectLst>
              </a:rPr>
              <a:t>T</a:t>
            </a:r>
            <a:r>
              <a:rPr lang="pt-BR" sz="2000" b="1" baseline="-25000" dirty="0" err="1">
                <a:effectLst>
                  <a:outerShdw blurRad="38100" dist="38100" dir="2700000" algn="tl">
                    <a:srgbClr val="000000">
                      <a:alpha val="43137"/>
                    </a:srgbClr>
                  </a:outerShdw>
                </a:effectLst>
              </a:rPr>
              <a:t>t</a:t>
            </a:r>
            <a:r>
              <a:rPr lang="pt-BR" sz="2000" b="1" dirty="0">
                <a:effectLst>
                  <a:outerShdw blurRad="38100" dist="38100" dir="2700000" algn="tl">
                    <a:srgbClr val="000000">
                      <a:alpha val="43137"/>
                    </a:srgbClr>
                  </a:outerShdw>
                </a:effectLst>
              </a:rPr>
              <a:t>)/P]</a:t>
            </a:r>
            <a:r>
              <a:rPr lang="pt-BR" sz="2000" b="1" dirty="0" smtClean="0">
                <a:effectLst>
                  <a:outerShdw blurRad="38100" dist="38100" dir="2700000" algn="tl">
                    <a:srgbClr val="000000">
                      <a:alpha val="43137"/>
                    </a:srgbClr>
                  </a:outerShdw>
                </a:effectLst>
              </a:rPr>
              <a:t> </a:t>
            </a:r>
          </a:p>
          <a:p>
            <a:r>
              <a:rPr lang="pt-BR" sz="2000" b="1" dirty="0" smtClean="0">
                <a:effectLst>
                  <a:outerShdw blurRad="38100" dist="38100" dir="2700000" algn="tl">
                    <a:srgbClr val="000000">
                      <a:alpha val="43137"/>
                    </a:srgbClr>
                  </a:outerShdw>
                </a:effectLst>
              </a:rPr>
              <a:t> </a:t>
            </a:r>
            <a:r>
              <a:rPr lang="pt-BR" sz="2000" b="1" dirty="0">
                <a:effectLst>
                  <a:outerShdw blurRad="38100" dist="38100" dir="2700000" algn="tl">
                    <a:srgbClr val="000000">
                      <a:alpha val="43137"/>
                    </a:srgbClr>
                  </a:outerShdw>
                </a:effectLst>
              </a:rPr>
              <a:t>DOP =</a:t>
            </a:r>
            <a:r>
              <a:rPr lang="pt-BR" sz="2000" dirty="0"/>
              <a:t> </a:t>
            </a:r>
            <a:r>
              <a:rPr lang="pt-BR" sz="2800" b="1" dirty="0">
                <a:effectLst>
                  <a:outerShdw blurRad="38100" dist="38100" dir="2700000" algn="tl">
                    <a:srgbClr val="000000">
                      <a:alpha val="43137"/>
                    </a:srgbClr>
                  </a:outerShdw>
                </a:effectLst>
              </a:rPr>
              <a:t>[</a:t>
            </a:r>
            <a:r>
              <a:rPr lang="pt-BR" sz="2000" b="1" dirty="0">
                <a:effectLst>
                  <a:outerShdw blurRad="38100" dist="38100" dir="2700000" algn="tl">
                    <a:srgbClr val="000000">
                      <a:alpha val="43137"/>
                    </a:srgbClr>
                  </a:outerShdw>
                </a:effectLst>
              </a:rPr>
              <a:t>(</a:t>
            </a:r>
            <a:r>
              <a:rPr lang="pt-BR" sz="2000" b="1" dirty="0" err="1">
                <a:effectLst>
                  <a:outerShdw blurRad="38100" dist="38100" dir="2700000" algn="tl">
                    <a:srgbClr val="000000">
                      <a:alpha val="43137"/>
                    </a:srgbClr>
                  </a:outerShdw>
                </a:effectLst>
              </a:rPr>
              <a:t>G</a:t>
            </a:r>
            <a:r>
              <a:rPr lang="pt-BR" sz="2000" b="1" baseline="-25000" dirty="0" err="1">
                <a:effectLst>
                  <a:outerShdw blurRad="38100" dist="38100" dir="2700000" algn="tl">
                    <a:srgbClr val="000000">
                      <a:alpha val="43137"/>
                    </a:srgbClr>
                  </a:outerShdw>
                </a:effectLst>
              </a:rPr>
              <a:t>t</a:t>
            </a:r>
            <a:r>
              <a:rPr lang="pt-BR" sz="2000" b="1" dirty="0">
                <a:effectLst>
                  <a:outerShdw blurRad="38100" dist="38100" dir="2700000" algn="tl">
                    <a:srgbClr val="000000">
                      <a:alpha val="43137"/>
                    </a:srgbClr>
                  </a:outerShdw>
                </a:effectLst>
              </a:rPr>
              <a:t> + </a:t>
            </a:r>
            <a:r>
              <a:rPr lang="pt-BR" sz="2000" b="1" dirty="0" err="1">
                <a:effectLst>
                  <a:outerShdw blurRad="38100" dist="38100" dir="2700000" algn="tl">
                    <a:srgbClr val="000000">
                      <a:alpha val="43137"/>
                    </a:srgbClr>
                  </a:outerShdw>
                </a:effectLst>
              </a:rPr>
              <a:t>Ig</a:t>
            </a:r>
            <a:r>
              <a:rPr lang="pt-BR" sz="2000" b="1" baseline="-25000" dirty="0" err="1">
                <a:effectLst>
                  <a:outerShdw blurRad="38100" dist="38100" dir="2700000" algn="tl">
                    <a:srgbClr val="000000">
                      <a:alpha val="43137"/>
                    </a:srgbClr>
                  </a:outerShdw>
                </a:effectLst>
              </a:rPr>
              <a:t>t</a:t>
            </a:r>
            <a:r>
              <a:rPr lang="pt-BR" sz="2000" b="1" dirty="0">
                <a:effectLst>
                  <a:outerShdw blurRad="38100" dist="38100" dir="2700000" algn="tl">
                    <a:srgbClr val="000000">
                      <a:alpha val="43137"/>
                    </a:srgbClr>
                  </a:outerShdw>
                </a:effectLst>
              </a:rPr>
              <a:t> – </a:t>
            </a:r>
            <a:r>
              <a:rPr lang="pt-BR" sz="2000" b="1" dirty="0" err="1">
                <a:effectLst>
                  <a:outerShdw blurRad="38100" dist="38100" dir="2700000" algn="tl">
                    <a:srgbClr val="000000">
                      <a:alpha val="43137"/>
                    </a:srgbClr>
                  </a:outerShdw>
                </a:effectLst>
              </a:rPr>
              <a:t>T</a:t>
            </a:r>
            <a:r>
              <a:rPr lang="pt-BR" sz="2000" b="1" baseline="-25000" dirty="0" err="1">
                <a:effectLst>
                  <a:outerShdw blurRad="38100" dist="38100" dir="2700000" algn="tl">
                    <a:srgbClr val="000000">
                      <a:alpha val="43137"/>
                    </a:srgbClr>
                  </a:outerShdw>
                </a:effectLst>
              </a:rPr>
              <a:t>t</a:t>
            </a:r>
            <a:r>
              <a:rPr lang="pt-BR" sz="2000" b="1" dirty="0">
                <a:effectLst>
                  <a:outerShdw blurRad="38100" dist="38100" dir="2700000" algn="tl">
                    <a:srgbClr val="000000">
                      <a:alpha val="43137"/>
                    </a:srgbClr>
                  </a:outerShdw>
                </a:effectLst>
              </a:rPr>
              <a:t>) + (r.B</a:t>
            </a:r>
            <a:r>
              <a:rPr lang="pt-BR" sz="2000" b="1" baseline="-25000" dirty="0">
                <a:effectLst>
                  <a:outerShdw blurRad="38100" dist="38100" dir="2700000" algn="tl">
                    <a:srgbClr val="000000">
                      <a:alpha val="43137"/>
                    </a:srgbClr>
                  </a:outerShdw>
                </a:effectLst>
              </a:rPr>
              <a:t>t-1</a:t>
            </a:r>
            <a:r>
              <a:rPr lang="pt-BR" sz="2000" b="1" dirty="0" smtClean="0">
                <a:effectLst>
                  <a:outerShdw blurRad="38100" dist="38100" dir="2700000" algn="tl">
                    <a:srgbClr val="000000">
                      <a:alpha val="43137"/>
                    </a:srgbClr>
                  </a:outerShdw>
                </a:effectLst>
              </a:rPr>
              <a:t>)</a:t>
            </a:r>
            <a:r>
              <a:rPr lang="pt-BR" sz="2800" b="1" dirty="0" smtClean="0">
                <a:effectLst>
                  <a:outerShdw blurRad="38100" dist="38100" dir="2700000" algn="tl">
                    <a:srgbClr val="000000">
                      <a:alpha val="43137"/>
                    </a:srgbClr>
                  </a:outerShdw>
                </a:effectLst>
              </a:rPr>
              <a:t>]	</a:t>
            </a:r>
            <a:r>
              <a:rPr lang="pt-BR" sz="2000" b="1" dirty="0" smtClean="0">
                <a:effectLst>
                  <a:outerShdw blurRad="38100" dist="38100" dir="2700000" algn="tl">
                    <a:srgbClr val="000000">
                      <a:alpha val="43137"/>
                    </a:srgbClr>
                  </a:outerShdw>
                </a:effectLst>
              </a:rPr>
              <a:t>	</a:t>
            </a:r>
            <a:r>
              <a:rPr lang="pt-BR" sz="2000" b="1" dirty="0" err="1" smtClean="0">
                <a:effectLst>
                  <a:outerShdw blurRad="38100" dist="38100" dir="2700000" algn="tl">
                    <a:srgbClr val="000000">
                      <a:alpha val="43137"/>
                    </a:srgbClr>
                  </a:outerShdw>
                </a:effectLst>
              </a:rPr>
              <a:t>d</a:t>
            </a:r>
            <a:r>
              <a:rPr lang="pt-BR" sz="2000" b="1" baseline="30000" dirty="0" err="1" smtClean="0">
                <a:effectLst>
                  <a:outerShdw blurRad="38100" dist="38100" dir="2700000" algn="tl">
                    <a:srgbClr val="000000">
                      <a:alpha val="43137"/>
                    </a:srgbClr>
                  </a:outerShdw>
                </a:effectLst>
              </a:rPr>
              <a:t>OP</a:t>
            </a:r>
            <a:r>
              <a:rPr lang="pt-BR" sz="2000" b="1" dirty="0" smtClean="0">
                <a:effectLst>
                  <a:outerShdw blurRad="38100" dist="38100" dir="2700000" algn="tl">
                    <a:srgbClr val="000000">
                      <a:alpha val="43137"/>
                    </a:srgbClr>
                  </a:outerShdw>
                </a:effectLst>
              </a:rPr>
              <a:t> </a:t>
            </a:r>
            <a:r>
              <a:rPr lang="pt-BR" sz="2000" b="1" dirty="0">
                <a:effectLst>
                  <a:outerShdw blurRad="38100" dist="38100" dir="2700000" algn="tl">
                    <a:srgbClr val="000000">
                      <a:alpha val="43137"/>
                    </a:srgbClr>
                  </a:outerShdw>
                </a:effectLst>
              </a:rPr>
              <a:t>=</a:t>
            </a:r>
            <a:r>
              <a:rPr lang="pt-BR" sz="2000" dirty="0"/>
              <a:t> </a:t>
            </a:r>
            <a:r>
              <a:rPr lang="pt-BR" sz="2000" b="1" dirty="0">
                <a:effectLst>
                  <a:outerShdw blurRad="38100" dist="38100" dir="2700000" algn="tl">
                    <a:srgbClr val="000000">
                      <a:alpha val="43137"/>
                    </a:srgbClr>
                  </a:outerShdw>
                </a:effectLst>
              </a:rPr>
              <a:t>[(</a:t>
            </a:r>
            <a:r>
              <a:rPr lang="pt-BR" sz="2000" b="1" dirty="0" err="1">
                <a:effectLst>
                  <a:outerShdw blurRad="38100" dist="38100" dir="2700000" algn="tl">
                    <a:srgbClr val="000000">
                      <a:alpha val="43137"/>
                    </a:srgbClr>
                  </a:outerShdw>
                </a:effectLst>
              </a:rPr>
              <a:t>G</a:t>
            </a:r>
            <a:r>
              <a:rPr lang="pt-BR" sz="2000" b="1" baseline="-25000" dirty="0" err="1">
                <a:effectLst>
                  <a:outerShdw blurRad="38100" dist="38100" dir="2700000" algn="tl">
                    <a:srgbClr val="000000">
                      <a:alpha val="43137"/>
                    </a:srgbClr>
                  </a:outerShdw>
                </a:effectLst>
              </a:rPr>
              <a:t>t</a:t>
            </a:r>
            <a:r>
              <a:rPr lang="pt-BR" sz="2000" b="1" dirty="0">
                <a:effectLst>
                  <a:outerShdw blurRad="38100" dist="38100" dir="2700000" algn="tl">
                    <a:srgbClr val="000000">
                      <a:alpha val="43137"/>
                    </a:srgbClr>
                  </a:outerShdw>
                </a:effectLst>
              </a:rPr>
              <a:t> + </a:t>
            </a:r>
            <a:r>
              <a:rPr lang="pt-BR" sz="2000" b="1" dirty="0" err="1">
                <a:effectLst>
                  <a:outerShdw blurRad="38100" dist="38100" dir="2700000" algn="tl">
                    <a:srgbClr val="000000">
                      <a:alpha val="43137"/>
                    </a:srgbClr>
                  </a:outerShdw>
                </a:effectLst>
              </a:rPr>
              <a:t>Ig</a:t>
            </a:r>
            <a:r>
              <a:rPr lang="pt-BR" sz="2000" b="1" baseline="-25000" dirty="0" err="1">
                <a:effectLst>
                  <a:outerShdw blurRad="38100" dist="38100" dir="2700000" algn="tl">
                    <a:srgbClr val="000000">
                      <a:alpha val="43137"/>
                    </a:srgbClr>
                  </a:outerShdw>
                </a:effectLst>
              </a:rPr>
              <a:t>t</a:t>
            </a:r>
            <a:r>
              <a:rPr lang="pt-BR" sz="2000" b="1" dirty="0">
                <a:effectLst>
                  <a:outerShdw blurRad="38100" dist="38100" dir="2700000" algn="tl">
                    <a:srgbClr val="000000">
                      <a:alpha val="43137"/>
                    </a:srgbClr>
                  </a:outerShdw>
                </a:effectLst>
              </a:rPr>
              <a:t> – </a:t>
            </a:r>
            <a:r>
              <a:rPr lang="pt-BR" sz="2000" b="1" dirty="0" err="1">
                <a:effectLst>
                  <a:outerShdw blurRad="38100" dist="38100" dir="2700000" algn="tl">
                    <a:srgbClr val="000000">
                      <a:alpha val="43137"/>
                    </a:srgbClr>
                  </a:outerShdw>
                </a:effectLst>
              </a:rPr>
              <a:t>T</a:t>
            </a:r>
            <a:r>
              <a:rPr lang="pt-BR" sz="2000" b="1" baseline="-25000" dirty="0" err="1">
                <a:effectLst>
                  <a:outerShdw blurRad="38100" dist="38100" dir="2700000" algn="tl">
                    <a:srgbClr val="000000">
                      <a:alpha val="43137"/>
                    </a:srgbClr>
                  </a:outerShdw>
                </a:effectLst>
              </a:rPr>
              <a:t>t</a:t>
            </a:r>
            <a:r>
              <a:rPr lang="pt-BR" sz="2000" b="1" dirty="0">
                <a:effectLst>
                  <a:outerShdw blurRad="38100" dist="38100" dir="2700000" algn="tl">
                    <a:srgbClr val="000000">
                      <a:alpha val="43137"/>
                    </a:srgbClr>
                  </a:outerShdw>
                </a:effectLst>
              </a:rPr>
              <a:t>)/P + (r.B</a:t>
            </a:r>
            <a:r>
              <a:rPr lang="pt-BR" sz="2000" b="1" baseline="-25000" dirty="0">
                <a:effectLst>
                  <a:outerShdw blurRad="38100" dist="38100" dir="2700000" algn="tl">
                    <a:srgbClr val="000000">
                      <a:alpha val="43137"/>
                    </a:srgbClr>
                  </a:outerShdw>
                </a:effectLst>
              </a:rPr>
              <a:t>t-1</a:t>
            </a:r>
            <a:r>
              <a:rPr lang="pt-BR" sz="2000" b="1" dirty="0">
                <a:effectLst>
                  <a:outerShdw blurRad="38100" dist="38100" dir="2700000" algn="tl">
                    <a:srgbClr val="000000">
                      <a:alpha val="43137"/>
                    </a:srgbClr>
                  </a:outerShdw>
                </a:effectLst>
              </a:rPr>
              <a:t>)/P</a:t>
            </a:r>
            <a:r>
              <a:rPr lang="pt-BR" sz="2000" b="1" dirty="0" smtClean="0">
                <a:effectLst>
                  <a:outerShdw blurRad="38100" dist="38100" dir="2700000" algn="tl">
                    <a:srgbClr val="000000">
                      <a:alpha val="43137"/>
                    </a:srgbClr>
                  </a:outerShdw>
                </a:effectLst>
              </a:rPr>
              <a:t>]</a:t>
            </a:r>
          </a:p>
          <a:p>
            <a:endParaRPr lang="pt-BR" sz="2000" dirty="0" smtClean="0"/>
          </a:p>
          <a:p>
            <a:r>
              <a:rPr lang="pt-BR" sz="2000" u="sng" dirty="0" smtClean="0"/>
              <a:t>PORTANTO</a:t>
            </a:r>
            <a:r>
              <a:rPr lang="pt-BR" sz="2000" dirty="0" smtClean="0"/>
              <a:t>:</a:t>
            </a:r>
          </a:p>
          <a:p>
            <a:r>
              <a:rPr lang="pt-BR" sz="2100" b="1" dirty="0" err="1" smtClean="0">
                <a:effectLst>
                  <a:outerShdw blurRad="38100" dist="38100" dir="2700000" algn="tl">
                    <a:srgbClr val="000000">
                      <a:alpha val="43137"/>
                    </a:srgbClr>
                  </a:outerShdw>
                </a:effectLst>
              </a:rPr>
              <a:t>DEF</a:t>
            </a:r>
            <a:r>
              <a:rPr lang="pt-BR" sz="2100" b="1" baseline="30000" dirty="0" err="1" smtClean="0">
                <a:effectLst>
                  <a:outerShdw blurRad="38100" dist="38100" dir="2700000" algn="tl">
                    <a:srgbClr val="000000">
                      <a:alpha val="43137"/>
                    </a:srgbClr>
                  </a:outerShdw>
                </a:effectLst>
              </a:rPr>
              <a:t>cv</a:t>
            </a:r>
            <a:r>
              <a:rPr lang="pt-BR" sz="2100" b="1" baseline="30000" dirty="0" smtClean="0">
                <a:effectLst>
                  <a:outerShdw blurRad="38100" dist="38100" dir="2700000" algn="tl">
                    <a:srgbClr val="000000">
                      <a:alpha val="43137"/>
                    </a:srgbClr>
                  </a:outerShdw>
                </a:effectLst>
              </a:rPr>
              <a:t>  </a:t>
            </a:r>
            <a:r>
              <a:rPr lang="pt-BR" sz="2100" b="1" dirty="0" smtClean="0">
                <a:effectLst>
                  <a:outerShdw blurRad="38100" dist="38100" dir="2700000" algn="tl">
                    <a:srgbClr val="000000">
                      <a:alpha val="43137"/>
                    </a:srgbClr>
                  </a:outerShdw>
                </a:effectLst>
              </a:rPr>
              <a:t> =  [DPR  + </a:t>
            </a:r>
            <a:r>
              <a:rPr lang="pt-BR" sz="2100" b="1" dirty="0">
                <a:effectLst>
                  <a:outerShdw blurRad="38100" dist="38100" dir="2700000" algn="tl">
                    <a:srgbClr val="000000">
                      <a:alpha val="43137"/>
                    </a:srgbClr>
                  </a:outerShdw>
                </a:effectLst>
              </a:rPr>
              <a:t>(i.B</a:t>
            </a:r>
            <a:r>
              <a:rPr lang="pt-BR" sz="2100" b="1" baseline="-25000" dirty="0">
                <a:effectLst>
                  <a:outerShdw blurRad="38100" dist="38100" dir="2700000" algn="tl">
                    <a:srgbClr val="000000">
                      <a:alpha val="43137"/>
                    </a:srgbClr>
                  </a:outerShdw>
                </a:effectLst>
              </a:rPr>
              <a:t>t-1</a:t>
            </a:r>
            <a:r>
              <a:rPr lang="pt-BR" sz="2100" b="1" dirty="0" smtClean="0">
                <a:effectLst>
                  <a:outerShdw blurRad="38100" dist="38100" dir="2700000" algn="tl">
                    <a:srgbClr val="000000">
                      <a:alpha val="43137"/>
                    </a:srgbClr>
                  </a:outerShdw>
                </a:effectLst>
              </a:rPr>
              <a:t>)]			 </a:t>
            </a:r>
            <a:r>
              <a:rPr lang="pt-BR" sz="2100" b="1" dirty="0" err="1" smtClean="0">
                <a:effectLst>
                  <a:outerShdw blurRad="38100" dist="38100" dir="2700000" algn="tl">
                    <a:srgbClr val="000000">
                      <a:alpha val="43137"/>
                    </a:srgbClr>
                  </a:outerShdw>
                </a:effectLst>
              </a:rPr>
              <a:t>d</a:t>
            </a:r>
            <a:r>
              <a:rPr lang="pt-BR" sz="2100" b="1" baseline="30000" dirty="0" err="1" smtClean="0">
                <a:effectLst>
                  <a:outerShdw blurRad="38100" dist="38100" dir="2700000" algn="tl">
                    <a:srgbClr val="000000">
                      <a:alpha val="43137"/>
                    </a:srgbClr>
                  </a:outerShdw>
                </a:effectLst>
              </a:rPr>
              <a:t>cv</a:t>
            </a:r>
            <a:r>
              <a:rPr lang="pt-BR" sz="2100" b="1" dirty="0" smtClean="0">
                <a:effectLst>
                  <a:outerShdw blurRad="38100" dist="38100" dir="2700000" algn="tl">
                    <a:srgbClr val="000000">
                      <a:alpha val="43137"/>
                    </a:srgbClr>
                  </a:outerShdw>
                </a:effectLst>
              </a:rPr>
              <a:t>  =  [</a:t>
            </a:r>
            <a:r>
              <a:rPr lang="pt-BR" sz="2100" b="1" dirty="0" err="1" smtClean="0">
                <a:effectLst>
                  <a:outerShdw blurRad="38100" dist="38100" dir="2700000" algn="tl">
                    <a:srgbClr val="000000">
                      <a:alpha val="43137"/>
                    </a:srgbClr>
                  </a:outerShdw>
                </a:effectLst>
              </a:rPr>
              <a:t>dPR</a:t>
            </a:r>
            <a:r>
              <a:rPr lang="pt-BR" sz="2100" b="1" dirty="0" smtClean="0">
                <a:effectLst>
                  <a:outerShdw blurRad="38100" dist="38100" dir="2700000" algn="tl">
                    <a:srgbClr val="000000">
                      <a:alpha val="43137"/>
                    </a:srgbClr>
                  </a:outerShdw>
                </a:effectLst>
              </a:rPr>
              <a:t>  + </a:t>
            </a:r>
            <a:r>
              <a:rPr lang="pt-BR" sz="2100" b="1" dirty="0">
                <a:effectLst>
                  <a:outerShdw blurRad="38100" dist="38100" dir="2700000" algn="tl">
                    <a:srgbClr val="000000">
                      <a:alpha val="43137"/>
                    </a:srgbClr>
                  </a:outerShdw>
                </a:effectLst>
              </a:rPr>
              <a:t>(i.Bt-1)/</a:t>
            </a:r>
            <a:r>
              <a:rPr lang="pt-BR" sz="2100" b="1" dirty="0" smtClean="0">
                <a:effectLst>
                  <a:outerShdw blurRad="38100" dist="38100" dir="2700000" algn="tl">
                    <a:srgbClr val="000000">
                      <a:alpha val="43137"/>
                    </a:srgbClr>
                  </a:outerShdw>
                </a:effectLst>
              </a:rPr>
              <a:t>P]</a:t>
            </a:r>
          </a:p>
          <a:p>
            <a:r>
              <a:rPr lang="pt-BR" sz="2100" b="1" dirty="0">
                <a:effectLst>
                  <a:outerShdw blurRad="38100" dist="38100" dir="2700000" algn="tl">
                    <a:srgbClr val="000000">
                      <a:alpha val="43137"/>
                    </a:srgbClr>
                  </a:outerShdw>
                </a:effectLst>
              </a:rPr>
              <a:t>DOP </a:t>
            </a:r>
            <a:r>
              <a:rPr lang="pt-BR" sz="2100" b="1" dirty="0" smtClean="0">
                <a:effectLst>
                  <a:outerShdw blurRad="38100" dist="38100" dir="2700000" algn="tl">
                    <a:srgbClr val="000000">
                      <a:alpha val="43137"/>
                    </a:srgbClr>
                  </a:outerShdw>
                </a:effectLst>
              </a:rPr>
              <a:t> =  [</a:t>
            </a:r>
            <a:r>
              <a:rPr lang="pt-BR" sz="2100" b="1" dirty="0">
                <a:effectLst>
                  <a:outerShdw blurRad="38100" dist="38100" dir="2700000" algn="tl">
                    <a:srgbClr val="000000">
                      <a:alpha val="43137"/>
                    </a:srgbClr>
                  </a:outerShdw>
                </a:effectLst>
              </a:rPr>
              <a:t>DPR </a:t>
            </a:r>
            <a:r>
              <a:rPr lang="pt-BR" sz="2100" b="1" dirty="0" smtClean="0">
                <a:effectLst>
                  <a:outerShdw blurRad="38100" dist="38100" dir="2700000" algn="tl">
                    <a:srgbClr val="000000">
                      <a:alpha val="43137"/>
                    </a:srgbClr>
                  </a:outerShdw>
                </a:effectLst>
              </a:rPr>
              <a:t> + </a:t>
            </a:r>
            <a:r>
              <a:rPr lang="pt-BR" sz="2100" b="1" dirty="0">
                <a:effectLst>
                  <a:outerShdw blurRad="38100" dist="38100" dir="2700000" algn="tl">
                    <a:srgbClr val="000000">
                      <a:alpha val="43137"/>
                    </a:srgbClr>
                  </a:outerShdw>
                </a:effectLst>
              </a:rPr>
              <a:t>(r.B</a:t>
            </a:r>
            <a:r>
              <a:rPr lang="pt-BR" sz="2100" b="1" baseline="-25000" dirty="0">
                <a:effectLst>
                  <a:outerShdw blurRad="38100" dist="38100" dir="2700000" algn="tl">
                    <a:srgbClr val="000000">
                      <a:alpha val="43137"/>
                    </a:srgbClr>
                  </a:outerShdw>
                </a:effectLst>
              </a:rPr>
              <a:t>t-1</a:t>
            </a:r>
            <a:r>
              <a:rPr lang="pt-BR" sz="2100" b="1" dirty="0">
                <a:effectLst>
                  <a:outerShdw blurRad="38100" dist="38100" dir="2700000" algn="tl">
                    <a:srgbClr val="000000">
                      <a:alpha val="43137"/>
                    </a:srgbClr>
                  </a:outerShdw>
                </a:effectLst>
              </a:rPr>
              <a:t>)] </a:t>
            </a:r>
            <a:r>
              <a:rPr lang="pt-BR" sz="2100" b="1" dirty="0" smtClean="0">
                <a:effectLst>
                  <a:outerShdw blurRad="38100" dist="38100" dir="2700000" algn="tl">
                    <a:srgbClr val="000000">
                      <a:alpha val="43137"/>
                    </a:srgbClr>
                  </a:outerShdw>
                </a:effectLst>
              </a:rPr>
              <a:t>			 </a:t>
            </a:r>
            <a:r>
              <a:rPr lang="pt-BR" sz="2100" b="1" dirty="0" err="1" smtClean="0">
                <a:effectLst>
                  <a:outerShdw blurRad="38100" dist="38100" dir="2700000" algn="tl">
                    <a:srgbClr val="000000">
                      <a:alpha val="43137"/>
                    </a:srgbClr>
                  </a:outerShdw>
                </a:effectLst>
              </a:rPr>
              <a:t>d</a:t>
            </a:r>
            <a:r>
              <a:rPr lang="pt-BR" sz="2100" b="1" baseline="30000" dirty="0" err="1" smtClean="0">
                <a:effectLst>
                  <a:outerShdw blurRad="38100" dist="38100" dir="2700000" algn="tl">
                    <a:srgbClr val="000000">
                      <a:alpha val="43137"/>
                    </a:srgbClr>
                  </a:outerShdw>
                </a:effectLst>
              </a:rPr>
              <a:t>OP</a:t>
            </a:r>
            <a:r>
              <a:rPr lang="pt-BR" sz="2100" b="1" dirty="0" smtClean="0">
                <a:effectLst>
                  <a:outerShdw blurRad="38100" dist="38100" dir="2700000" algn="tl">
                    <a:srgbClr val="000000">
                      <a:alpha val="43137"/>
                    </a:srgbClr>
                  </a:outerShdw>
                </a:effectLst>
              </a:rPr>
              <a:t> =  [</a:t>
            </a:r>
            <a:r>
              <a:rPr lang="pt-BR" sz="2100" b="1" dirty="0" err="1" smtClean="0">
                <a:effectLst>
                  <a:outerShdw blurRad="38100" dist="38100" dir="2700000" algn="tl">
                    <a:srgbClr val="000000">
                      <a:alpha val="43137"/>
                    </a:srgbClr>
                  </a:outerShdw>
                </a:effectLst>
              </a:rPr>
              <a:t>d</a:t>
            </a:r>
            <a:r>
              <a:rPr lang="pt-BR" sz="2100" b="1" baseline="30000" dirty="0" err="1" smtClean="0">
                <a:effectLst>
                  <a:outerShdw blurRad="38100" dist="38100" dir="2700000" algn="tl">
                    <a:srgbClr val="000000">
                      <a:alpha val="43137"/>
                    </a:srgbClr>
                  </a:outerShdw>
                </a:effectLst>
              </a:rPr>
              <a:t>PR</a:t>
            </a:r>
            <a:r>
              <a:rPr lang="pt-BR" sz="2100" b="1" dirty="0" smtClean="0">
                <a:effectLst>
                  <a:outerShdw blurRad="38100" dist="38100" dir="2700000" algn="tl">
                    <a:srgbClr val="000000">
                      <a:alpha val="43137"/>
                    </a:srgbClr>
                  </a:outerShdw>
                </a:effectLst>
              </a:rPr>
              <a:t>  + </a:t>
            </a:r>
            <a:r>
              <a:rPr lang="pt-BR" sz="2100" b="1" dirty="0">
                <a:effectLst>
                  <a:outerShdw blurRad="38100" dist="38100" dir="2700000" algn="tl">
                    <a:srgbClr val="000000">
                      <a:alpha val="43137"/>
                    </a:srgbClr>
                  </a:outerShdw>
                </a:effectLst>
              </a:rPr>
              <a:t>(r.B</a:t>
            </a:r>
            <a:r>
              <a:rPr lang="pt-BR" sz="2100" b="1" baseline="-25000" dirty="0">
                <a:effectLst>
                  <a:outerShdw blurRad="38100" dist="38100" dir="2700000" algn="tl">
                    <a:srgbClr val="000000">
                      <a:alpha val="43137"/>
                    </a:srgbClr>
                  </a:outerShdw>
                </a:effectLst>
              </a:rPr>
              <a:t>t-1</a:t>
            </a:r>
            <a:r>
              <a:rPr lang="pt-BR" sz="2100" b="1" dirty="0">
                <a:effectLst>
                  <a:outerShdw blurRad="38100" dist="38100" dir="2700000" algn="tl">
                    <a:srgbClr val="000000">
                      <a:alpha val="43137"/>
                    </a:srgbClr>
                  </a:outerShdw>
                </a:effectLst>
              </a:rPr>
              <a:t>)/</a:t>
            </a:r>
            <a:r>
              <a:rPr lang="pt-BR" sz="2100" b="1" dirty="0" smtClean="0">
                <a:effectLst>
                  <a:outerShdw blurRad="38100" dist="38100" dir="2700000" algn="tl">
                    <a:srgbClr val="000000">
                      <a:alpha val="43137"/>
                    </a:srgbClr>
                  </a:outerShdw>
                </a:effectLst>
              </a:rPr>
              <a:t>P]                 </a:t>
            </a:r>
          </a:p>
          <a:p>
            <a:r>
              <a:rPr lang="pt-BR" sz="2100" b="1" dirty="0">
                <a:effectLst>
                  <a:outerShdw blurRad="38100" dist="38100" dir="2700000" algn="tl">
                    <a:srgbClr val="000000">
                      <a:alpha val="43137"/>
                    </a:srgbClr>
                  </a:outerShdw>
                </a:effectLst>
              </a:rPr>
              <a:t>DPR </a:t>
            </a:r>
            <a:r>
              <a:rPr lang="pt-BR" sz="2100" b="1" dirty="0" smtClean="0">
                <a:effectLst>
                  <a:outerShdw blurRad="38100" dist="38100" dir="2700000" algn="tl">
                    <a:srgbClr val="000000">
                      <a:alpha val="43137"/>
                    </a:srgbClr>
                  </a:outerShdw>
                </a:effectLst>
              </a:rPr>
              <a:t> =  [</a:t>
            </a:r>
            <a:r>
              <a:rPr lang="pt-BR" sz="2100" b="1" dirty="0">
                <a:effectLst>
                  <a:outerShdw blurRad="38100" dist="38100" dir="2700000" algn="tl">
                    <a:srgbClr val="000000">
                      <a:alpha val="43137"/>
                    </a:srgbClr>
                  </a:outerShdw>
                </a:effectLst>
              </a:rPr>
              <a:t>DOP </a:t>
            </a:r>
            <a:r>
              <a:rPr lang="pt-BR" sz="2100" b="1" dirty="0" smtClean="0">
                <a:effectLst>
                  <a:outerShdw blurRad="38100" dist="38100" dir="2700000" algn="tl">
                    <a:srgbClr val="000000">
                      <a:alpha val="43137"/>
                    </a:srgbClr>
                  </a:outerShdw>
                </a:effectLst>
              </a:rPr>
              <a:t> - </a:t>
            </a:r>
            <a:r>
              <a:rPr lang="pt-BR" sz="2100" b="1" dirty="0">
                <a:effectLst>
                  <a:outerShdw blurRad="38100" dist="38100" dir="2700000" algn="tl">
                    <a:srgbClr val="000000">
                      <a:alpha val="43137"/>
                    </a:srgbClr>
                  </a:outerShdw>
                </a:effectLst>
              </a:rPr>
              <a:t>(r.B</a:t>
            </a:r>
            <a:r>
              <a:rPr lang="pt-BR" sz="2100" b="1" baseline="-25000" dirty="0">
                <a:effectLst>
                  <a:outerShdw blurRad="38100" dist="38100" dir="2700000" algn="tl">
                    <a:srgbClr val="000000">
                      <a:alpha val="43137"/>
                    </a:srgbClr>
                  </a:outerShdw>
                </a:effectLst>
              </a:rPr>
              <a:t>t-1</a:t>
            </a:r>
            <a:r>
              <a:rPr lang="pt-BR" sz="2100" b="1" dirty="0">
                <a:effectLst>
                  <a:outerShdw blurRad="38100" dist="38100" dir="2700000" algn="tl">
                    <a:srgbClr val="000000">
                      <a:alpha val="43137"/>
                    </a:srgbClr>
                  </a:outerShdw>
                </a:effectLst>
              </a:rPr>
              <a:t>)] </a:t>
            </a:r>
            <a:r>
              <a:rPr lang="pt-BR" sz="2100" b="1" dirty="0" smtClean="0">
                <a:effectLst>
                  <a:outerShdw blurRad="38100" dist="38100" dir="2700000" algn="tl">
                    <a:srgbClr val="000000">
                      <a:alpha val="43137"/>
                    </a:srgbClr>
                  </a:outerShdw>
                </a:effectLst>
              </a:rPr>
              <a:t>			 </a:t>
            </a:r>
            <a:r>
              <a:rPr lang="pt-BR" sz="2100" b="1" dirty="0" err="1" smtClean="0">
                <a:effectLst>
                  <a:outerShdw blurRad="38100" dist="38100" dir="2700000" algn="tl">
                    <a:srgbClr val="000000">
                      <a:alpha val="43137"/>
                    </a:srgbClr>
                  </a:outerShdw>
                </a:effectLst>
              </a:rPr>
              <a:t>d</a:t>
            </a:r>
            <a:r>
              <a:rPr lang="pt-BR" sz="2100" b="1" baseline="30000" dirty="0" err="1" smtClean="0">
                <a:effectLst>
                  <a:outerShdw blurRad="38100" dist="38100" dir="2700000" algn="tl">
                    <a:srgbClr val="000000">
                      <a:alpha val="43137"/>
                    </a:srgbClr>
                  </a:outerShdw>
                </a:effectLst>
              </a:rPr>
              <a:t>PR</a:t>
            </a:r>
            <a:r>
              <a:rPr lang="pt-BR" sz="2100" b="1" dirty="0" smtClean="0">
                <a:effectLst>
                  <a:outerShdw blurRad="38100" dist="38100" dir="2700000" algn="tl">
                    <a:srgbClr val="000000">
                      <a:alpha val="43137"/>
                    </a:srgbClr>
                  </a:outerShdw>
                </a:effectLst>
              </a:rPr>
              <a:t>  = [</a:t>
            </a:r>
            <a:r>
              <a:rPr lang="pt-BR" sz="2100" b="1" dirty="0" err="1" smtClean="0">
                <a:effectLst>
                  <a:outerShdw blurRad="38100" dist="38100" dir="2700000" algn="tl">
                    <a:srgbClr val="000000">
                      <a:alpha val="43137"/>
                    </a:srgbClr>
                  </a:outerShdw>
                </a:effectLst>
              </a:rPr>
              <a:t>d</a:t>
            </a:r>
            <a:r>
              <a:rPr lang="pt-BR" sz="2100" b="1" baseline="30000" dirty="0" err="1" smtClean="0">
                <a:effectLst>
                  <a:outerShdw blurRad="38100" dist="38100" dir="2700000" algn="tl">
                    <a:srgbClr val="000000">
                      <a:alpha val="43137"/>
                    </a:srgbClr>
                  </a:outerShdw>
                </a:effectLst>
              </a:rPr>
              <a:t>OP</a:t>
            </a:r>
            <a:r>
              <a:rPr lang="pt-BR" sz="2100" b="1" dirty="0" smtClean="0">
                <a:effectLst>
                  <a:outerShdw blurRad="38100" dist="38100" dir="2700000" algn="tl">
                    <a:srgbClr val="000000">
                      <a:alpha val="43137"/>
                    </a:srgbClr>
                  </a:outerShdw>
                </a:effectLst>
              </a:rPr>
              <a:t>  - </a:t>
            </a:r>
            <a:r>
              <a:rPr lang="pt-BR" sz="2100" b="1" dirty="0">
                <a:effectLst>
                  <a:outerShdw blurRad="38100" dist="38100" dir="2700000" algn="tl">
                    <a:srgbClr val="000000">
                      <a:alpha val="43137"/>
                    </a:srgbClr>
                  </a:outerShdw>
                </a:effectLst>
              </a:rPr>
              <a:t>(r.B</a:t>
            </a:r>
            <a:r>
              <a:rPr lang="pt-BR" sz="2100" b="1" baseline="-25000" dirty="0">
                <a:effectLst>
                  <a:outerShdw blurRad="38100" dist="38100" dir="2700000" algn="tl">
                    <a:srgbClr val="000000">
                      <a:alpha val="43137"/>
                    </a:srgbClr>
                  </a:outerShdw>
                </a:effectLst>
              </a:rPr>
              <a:t>t-1</a:t>
            </a:r>
            <a:r>
              <a:rPr lang="pt-BR" sz="2100" b="1" dirty="0">
                <a:effectLst>
                  <a:outerShdw blurRad="38100" dist="38100" dir="2700000" algn="tl">
                    <a:srgbClr val="000000">
                      <a:alpha val="43137"/>
                    </a:srgbClr>
                  </a:outerShdw>
                </a:effectLst>
              </a:rPr>
              <a:t>)/</a:t>
            </a:r>
            <a:r>
              <a:rPr lang="pt-BR" sz="2100" b="1" dirty="0" smtClean="0">
                <a:effectLst>
                  <a:outerShdw blurRad="38100" dist="38100" dir="2700000" algn="tl">
                    <a:srgbClr val="000000">
                      <a:alpha val="43137"/>
                    </a:srgbClr>
                  </a:outerShdw>
                </a:effectLst>
              </a:rPr>
              <a:t>P]</a:t>
            </a:r>
          </a:p>
          <a:p>
            <a:endParaRPr lang="pt-BR" sz="2100" b="1" dirty="0">
              <a:effectLst>
                <a:outerShdw blurRad="38100" dist="38100" dir="2700000" algn="tl">
                  <a:srgbClr val="000000">
                    <a:alpha val="43137"/>
                  </a:srgbClr>
                </a:outerShdw>
              </a:effectLst>
            </a:endParaRPr>
          </a:p>
          <a:p>
            <a:r>
              <a:rPr lang="pt-BR" sz="2100" u="sng" dirty="0" smtClean="0"/>
              <a:t>E DE  (</a:t>
            </a:r>
            <a:r>
              <a:rPr lang="pt-BR" sz="2100" u="sng" dirty="0" err="1"/>
              <a:t>DEF</a:t>
            </a:r>
            <a:r>
              <a:rPr lang="pt-BR" sz="2100" u="sng" baseline="30000" dirty="0" err="1"/>
              <a:t>cv</a:t>
            </a:r>
            <a:r>
              <a:rPr lang="pt-BR" sz="2100" u="sng" baseline="30000" dirty="0"/>
              <a:t> </a:t>
            </a:r>
            <a:r>
              <a:rPr lang="pt-BR" sz="2100" u="sng" dirty="0" smtClean="0"/>
              <a:t>, DOP) RESULTA QUE</a:t>
            </a:r>
            <a:r>
              <a:rPr lang="pt-BR" sz="2100" dirty="0" smtClean="0"/>
              <a:t>:</a:t>
            </a:r>
            <a:endParaRPr lang="pt-BR" sz="2100" dirty="0"/>
          </a:p>
          <a:p>
            <a:r>
              <a:rPr lang="pt-BR" sz="2100" b="1" dirty="0" err="1">
                <a:effectLst>
                  <a:outerShdw blurRad="38100" dist="38100" dir="2700000" algn="tl">
                    <a:srgbClr val="000000">
                      <a:alpha val="43137"/>
                    </a:srgbClr>
                  </a:outerShdw>
                </a:effectLst>
              </a:rPr>
              <a:t>DEF</a:t>
            </a:r>
            <a:r>
              <a:rPr lang="pt-BR" sz="2100" b="1" baseline="30000" dirty="0" err="1">
                <a:effectLst>
                  <a:outerShdw blurRad="38100" dist="38100" dir="2700000" algn="tl">
                    <a:srgbClr val="000000">
                      <a:alpha val="43137"/>
                    </a:srgbClr>
                  </a:outerShdw>
                </a:effectLst>
              </a:rPr>
              <a:t>cv</a:t>
            </a:r>
            <a:r>
              <a:rPr lang="pt-BR" sz="2100" b="1" baseline="30000" dirty="0">
                <a:effectLst>
                  <a:outerShdw blurRad="38100" dist="38100" dir="2700000" algn="tl">
                    <a:srgbClr val="000000">
                      <a:alpha val="43137"/>
                    </a:srgbClr>
                  </a:outerShdw>
                </a:effectLst>
              </a:rPr>
              <a:t> </a:t>
            </a:r>
            <a:r>
              <a:rPr lang="pt-BR" sz="2100" b="1" dirty="0">
                <a:effectLst>
                  <a:outerShdw blurRad="38100" dist="38100" dir="2700000" algn="tl">
                    <a:srgbClr val="000000">
                      <a:alpha val="43137"/>
                    </a:srgbClr>
                  </a:outerShdw>
                </a:effectLst>
              </a:rPr>
              <a:t> </a:t>
            </a:r>
            <a:r>
              <a:rPr lang="pt-BR" sz="2100" b="1" dirty="0" smtClean="0">
                <a:effectLst>
                  <a:outerShdw blurRad="38100" dist="38100" dir="2700000" algn="tl">
                    <a:srgbClr val="000000">
                      <a:alpha val="43137"/>
                    </a:srgbClr>
                  </a:outerShdw>
                </a:effectLst>
              </a:rPr>
              <a:t>= [</a:t>
            </a:r>
            <a:r>
              <a:rPr lang="pt-BR" sz="2100" b="1" dirty="0">
                <a:effectLst>
                  <a:outerShdw blurRad="38100" dist="38100" dir="2700000" algn="tl">
                    <a:srgbClr val="000000">
                      <a:alpha val="43137"/>
                    </a:srgbClr>
                  </a:outerShdw>
                </a:effectLst>
              </a:rPr>
              <a:t>DOP </a:t>
            </a:r>
            <a:r>
              <a:rPr lang="pt-BR" sz="2100" b="1" dirty="0" smtClean="0">
                <a:effectLst>
                  <a:outerShdw blurRad="38100" dist="38100" dir="2700000" algn="tl">
                    <a:srgbClr val="000000">
                      <a:alpha val="43137"/>
                    </a:srgbClr>
                  </a:outerShdw>
                </a:effectLst>
              </a:rPr>
              <a:t> + </a:t>
            </a:r>
            <a:r>
              <a:rPr lang="pt-BR" sz="2100" b="1" dirty="0">
                <a:effectLst>
                  <a:outerShdw blurRad="38100" dist="38100" dir="2700000" algn="tl">
                    <a:srgbClr val="000000">
                      <a:alpha val="43137"/>
                    </a:srgbClr>
                  </a:outerShdw>
                </a:effectLst>
              </a:rPr>
              <a:t>(∏.B</a:t>
            </a:r>
            <a:r>
              <a:rPr lang="pt-BR" sz="2100" b="1" baseline="-25000" dirty="0">
                <a:effectLst>
                  <a:outerShdw blurRad="38100" dist="38100" dir="2700000" algn="tl">
                    <a:srgbClr val="000000">
                      <a:alpha val="43137"/>
                    </a:srgbClr>
                  </a:outerShdw>
                </a:effectLst>
              </a:rPr>
              <a:t>t-1</a:t>
            </a:r>
            <a:r>
              <a:rPr lang="pt-BR" sz="2100" b="1" dirty="0" smtClean="0">
                <a:effectLst>
                  <a:outerShdw blurRad="38100" dist="38100" dir="2700000" algn="tl">
                    <a:srgbClr val="000000">
                      <a:alpha val="43137"/>
                    </a:srgbClr>
                  </a:outerShdw>
                </a:effectLst>
              </a:rPr>
              <a:t>)] 			</a:t>
            </a:r>
            <a:r>
              <a:rPr lang="pt-BR" sz="2100" b="1" dirty="0" err="1" smtClean="0">
                <a:effectLst>
                  <a:outerShdw blurRad="38100" dist="38100" dir="2700000" algn="tl">
                    <a:srgbClr val="000000">
                      <a:alpha val="43137"/>
                    </a:srgbClr>
                  </a:outerShdw>
                </a:effectLst>
              </a:rPr>
              <a:t>d</a:t>
            </a:r>
            <a:r>
              <a:rPr lang="pt-BR" sz="2100" b="1" baseline="30000" dirty="0" err="1" smtClean="0">
                <a:effectLst>
                  <a:outerShdw blurRad="38100" dist="38100" dir="2700000" algn="tl">
                    <a:srgbClr val="000000">
                      <a:alpha val="43137"/>
                    </a:srgbClr>
                  </a:outerShdw>
                </a:effectLst>
              </a:rPr>
              <a:t>cv</a:t>
            </a:r>
            <a:r>
              <a:rPr lang="pt-BR" sz="2100" b="1" baseline="30000" dirty="0" smtClean="0">
                <a:effectLst>
                  <a:outerShdw blurRad="38100" dist="38100" dir="2700000" algn="tl">
                    <a:srgbClr val="000000">
                      <a:alpha val="43137"/>
                    </a:srgbClr>
                  </a:outerShdw>
                </a:effectLst>
              </a:rPr>
              <a:t> </a:t>
            </a:r>
            <a:r>
              <a:rPr lang="pt-BR" sz="2100" b="1" dirty="0" smtClean="0">
                <a:effectLst>
                  <a:outerShdw blurRad="38100" dist="38100" dir="2700000" algn="tl">
                    <a:srgbClr val="000000">
                      <a:alpha val="43137"/>
                    </a:srgbClr>
                  </a:outerShdw>
                </a:effectLst>
              </a:rPr>
              <a:t> </a:t>
            </a:r>
            <a:r>
              <a:rPr lang="pt-BR" sz="2100" b="1" dirty="0">
                <a:effectLst>
                  <a:outerShdw blurRad="38100" dist="38100" dir="2700000" algn="tl">
                    <a:srgbClr val="000000">
                      <a:alpha val="43137"/>
                    </a:srgbClr>
                  </a:outerShdw>
                </a:effectLst>
              </a:rPr>
              <a:t>= </a:t>
            </a:r>
            <a:r>
              <a:rPr lang="pt-BR" sz="2100" b="1" dirty="0" smtClean="0">
                <a:effectLst>
                  <a:outerShdw blurRad="38100" dist="38100" dir="2700000" algn="tl">
                    <a:srgbClr val="000000">
                      <a:alpha val="43137"/>
                    </a:srgbClr>
                  </a:outerShdw>
                </a:effectLst>
              </a:rPr>
              <a:t>[</a:t>
            </a:r>
            <a:r>
              <a:rPr lang="pt-BR" sz="2100" b="1" dirty="0" err="1" smtClean="0">
                <a:effectLst>
                  <a:outerShdw blurRad="38100" dist="38100" dir="2700000" algn="tl">
                    <a:srgbClr val="000000">
                      <a:alpha val="43137"/>
                    </a:srgbClr>
                  </a:outerShdw>
                </a:effectLst>
              </a:rPr>
              <a:t>d</a:t>
            </a:r>
            <a:r>
              <a:rPr lang="pt-BR" sz="2100" b="1" baseline="30000" dirty="0" err="1" smtClean="0">
                <a:effectLst>
                  <a:outerShdw blurRad="38100" dist="38100" dir="2700000" algn="tl">
                    <a:srgbClr val="000000">
                      <a:alpha val="43137"/>
                    </a:srgbClr>
                  </a:outerShdw>
                </a:effectLst>
              </a:rPr>
              <a:t>OP</a:t>
            </a:r>
            <a:r>
              <a:rPr lang="pt-BR" sz="2100" b="1" dirty="0" smtClean="0">
                <a:effectLst>
                  <a:outerShdw blurRad="38100" dist="38100" dir="2700000" algn="tl">
                    <a:srgbClr val="000000">
                      <a:alpha val="43137"/>
                    </a:srgbClr>
                  </a:outerShdw>
                </a:effectLst>
              </a:rPr>
              <a:t>  </a:t>
            </a:r>
            <a:r>
              <a:rPr lang="pt-BR" sz="2100" b="1" dirty="0">
                <a:effectLst>
                  <a:outerShdw blurRad="38100" dist="38100" dir="2700000" algn="tl">
                    <a:srgbClr val="000000">
                      <a:alpha val="43137"/>
                    </a:srgbClr>
                  </a:outerShdw>
                </a:effectLst>
              </a:rPr>
              <a:t>+ </a:t>
            </a:r>
            <a:r>
              <a:rPr lang="pt-BR" sz="2100" b="1" dirty="0" smtClean="0">
                <a:effectLst>
                  <a:outerShdw blurRad="38100" dist="38100" dir="2700000" algn="tl">
                    <a:srgbClr val="000000">
                      <a:alpha val="43137"/>
                    </a:srgbClr>
                  </a:outerShdw>
                </a:effectLst>
              </a:rPr>
              <a:t>(∏.</a:t>
            </a:r>
            <a:r>
              <a:rPr lang="pt-BR" sz="2100" b="1" dirty="0">
                <a:effectLst>
                  <a:outerShdw blurRad="38100" dist="38100" dir="2700000" algn="tl">
                    <a:srgbClr val="000000">
                      <a:alpha val="43137"/>
                    </a:srgbClr>
                  </a:outerShdw>
                </a:effectLst>
              </a:rPr>
              <a:t>B</a:t>
            </a:r>
            <a:r>
              <a:rPr lang="pt-BR" sz="2100" b="1" baseline="-25000" dirty="0">
                <a:effectLst>
                  <a:outerShdw blurRad="38100" dist="38100" dir="2700000" algn="tl">
                    <a:srgbClr val="000000">
                      <a:alpha val="43137"/>
                    </a:srgbClr>
                  </a:outerShdw>
                </a:effectLst>
              </a:rPr>
              <a:t>t-1</a:t>
            </a:r>
            <a:r>
              <a:rPr lang="pt-BR" sz="2100" b="1" dirty="0">
                <a:effectLst>
                  <a:outerShdw blurRad="38100" dist="38100" dir="2700000" algn="tl">
                    <a:srgbClr val="000000">
                      <a:alpha val="43137"/>
                    </a:srgbClr>
                  </a:outerShdw>
                </a:effectLst>
              </a:rPr>
              <a:t>)/</a:t>
            </a:r>
            <a:r>
              <a:rPr lang="pt-BR" sz="2100" b="1" dirty="0" smtClean="0">
                <a:effectLst>
                  <a:outerShdw blurRad="38100" dist="38100" dir="2700000" algn="tl">
                    <a:srgbClr val="000000">
                      <a:alpha val="43137"/>
                    </a:srgbClr>
                  </a:outerShdw>
                </a:effectLst>
              </a:rPr>
              <a:t>P],  POIS: i = (r+∏)         (i–r) = ∏</a:t>
            </a:r>
          </a:p>
          <a:p>
            <a:endParaRPr lang="pt-BR" sz="2000" b="1" dirty="0">
              <a:effectLst>
                <a:outerShdw blurRad="38100" dist="38100" dir="2700000" algn="tl">
                  <a:srgbClr val="000000">
                    <a:alpha val="43137"/>
                  </a:srgbClr>
                </a:outerShdw>
              </a:effectLst>
            </a:endParaRPr>
          </a:p>
          <a:p>
            <a:r>
              <a:rPr lang="pt-BR" sz="2000" u="sng" dirty="0" smtClean="0"/>
              <a:t>OBSERVAÇÕES</a:t>
            </a:r>
            <a:r>
              <a:rPr lang="pt-BR" sz="2000" dirty="0" smtClean="0"/>
              <a:t>:</a:t>
            </a:r>
          </a:p>
          <a:p>
            <a:r>
              <a:rPr lang="pt-BR" sz="2000" b="1" dirty="0">
                <a:effectLst>
                  <a:outerShdw blurRad="38100" dist="38100" dir="2700000" algn="tl">
                    <a:srgbClr val="000000">
                      <a:alpha val="43137"/>
                    </a:srgbClr>
                  </a:outerShdw>
                </a:effectLst>
              </a:rPr>
              <a:t>(∏.B</a:t>
            </a:r>
            <a:r>
              <a:rPr lang="pt-BR" sz="2000" b="1" baseline="-25000" dirty="0">
                <a:effectLst>
                  <a:outerShdw blurRad="38100" dist="38100" dir="2700000" algn="tl">
                    <a:srgbClr val="000000">
                      <a:alpha val="43137"/>
                    </a:srgbClr>
                  </a:outerShdw>
                </a:effectLst>
              </a:rPr>
              <a:t>t-1</a:t>
            </a:r>
            <a:r>
              <a:rPr lang="pt-BR" sz="2000" b="1" dirty="0">
                <a:effectLst>
                  <a:outerShdw blurRad="38100" dist="38100" dir="2700000" algn="tl">
                    <a:srgbClr val="000000">
                      <a:alpha val="43137"/>
                    </a:srgbClr>
                  </a:outerShdw>
                </a:effectLst>
              </a:rPr>
              <a:t>)/</a:t>
            </a:r>
            <a:r>
              <a:rPr lang="pt-BR" sz="2000" b="1" dirty="0" smtClean="0">
                <a:effectLst>
                  <a:outerShdw blurRad="38100" dist="38100" dir="2700000" algn="tl">
                    <a:srgbClr val="000000">
                      <a:alpha val="43137"/>
                    </a:srgbClr>
                  </a:outerShdw>
                </a:effectLst>
              </a:rPr>
              <a:t>P  =</a:t>
            </a:r>
            <a:r>
              <a:rPr lang="pt-BR" sz="2000" dirty="0" smtClean="0"/>
              <a:t> SÃO PAGAMENTOS DE JUROS EM TERMOS REAIS INDUZIDOS </a:t>
            </a:r>
          </a:p>
          <a:p>
            <a:r>
              <a:rPr lang="pt-BR" sz="2000" dirty="0"/>
              <a:t> </a:t>
            </a:r>
            <a:r>
              <a:rPr lang="pt-BR" sz="2000" dirty="0" smtClean="0"/>
              <a:t>                      IMPLICITAMENTE PELA INFLAÇÃO. PODE-SE RACIONALIZAR-LOS COMO </a:t>
            </a:r>
          </a:p>
          <a:p>
            <a:r>
              <a:rPr lang="pt-BR" sz="2000" dirty="0"/>
              <a:t> </a:t>
            </a:r>
            <a:r>
              <a:rPr lang="pt-BR" sz="2000" dirty="0" smtClean="0"/>
              <a:t>                      EQUIVALENTES A PAGAMENTOS DE AMORTIZAÇÃO QUANTO AO SEU </a:t>
            </a:r>
          </a:p>
          <a:p>
            <a:r>
              <a:rPr lang="pt-BR" sz="2000" dirty="0"/>
              <a:t> </a:t>
            </a:r>
            <a:r>
              <a:rPr lang="pt-BR" sz="2000" dirty="0" smtClean="0"/>
              <a:t>                      IMPACTO ECONÔMICO, ISTO É, NÃO SIGNIFICAM NOVA RENDA AOS </a:t>
            </a:r>
          </a:p>
          <a:p>
            <a:r>
              <a:rPr lang="pt-BR" sz="2000" dirty="0"/>
              <a:t> </a:t>
            </a:r>
            <a:r>
              <a:rPr lang="pt-BR" sz="2000" dirty="0" smtClean="0"/>
              <a:t>                      DETENTORES DA ATIVOS E SÃO SUPOSTOS SEREM REINVESTIDOS EM </a:t>
            </a:r>
          </a:p>
          <a:p>
            <a:r>
              <a:rPr lang="pt-BR" sz="2000" dirty="0"/>
              <a:t> </a:t>
            </a:r>
            <a:r>
              <a:rPr lang="pt-BR" sz="2000" dirty="0" smtClean="0"/>
              <a:t>                      TÍTULOS PÚBLICOS DE FORMA A MANTEREM CONSTANTE (DADO OS </a:t>
            </a:r>
          </a:p>
          <a:p>
            <a:r>
              <a:rPr lang="pt-BR" sz="2000" dirty="0"/>
              <a:t> </a:t>
            </a:r>
            <a:r>
              <a:rPr lang="pt-BR" sz="2000" dirty="0" smtClean="0"/>
              <a:t>                      JUROS REAIS) O ESTOQUE REAL DE DÍVIDA PÚBLICA E, PORTANTO, NÃO </a:t>
            </a:r>
          </a:p>
          <a:p>
            <a:r>
              <a:rPr lang="pt-BR" sz="2000" dirty="0"/>
              <a:t> </a:t>
            </a:r>
            <a:r>
              <a:rPr lang="pt-BR" sz="2000" dirty="0" smtClean="0"/>
              <a:t>                      AFETAM O DISPÊNDIO AGREGADO PRIVADO.</a:t>
            </a:r>
          </a:p>
          <a:p>
            <a:endParaRPr lang="pt-BR" sz="2000" b="1" dirty="0">
              <a:effectLst>
                <a:outerShdw blurRad="38100" dist="38100" dir="2700000" algn="tl">
                  <a:srgbClr val="000000">
                    <a:alpha val="43137"/>
                  </a:srgbClr>
                </a:outerShdw>
              </a:effectLst>
            </a:endParaRPr>
          </a:p>
          <a:p>
            <a:r>
              <a:rPr lang="pt-BR" sz="2000" b="1" dirty="0" smtClean="0">
                <a:effectLst>
                  <a:outerShdw blurRad="38100" dist="38100" dir="2700000" algn="tl">
                    <a:srgbClr val="000000">
                      <a:alpha val="43137"/>
                    </a:srgbClr>
                  </a:outerShdw>
                </a:effectLst>
              </a:rPr>
              <a:t>SE  INFLAÇÃO FOR NULA (∏ = 0),  ENTÃO:    (</a:t>
            </a:r>
            <a:r>
              <a:rPr lang="pt-BR" sz="2000" b="1" dirty="0" err="1" smtClean="0">
                <a:effectLst>
                  <a:outerShdw blurRad="38100" dist="38100" dir="2700000" algn="tl">
                    <a:srgbClr val="000000">
                      <a:alpha val="43137"/>
                    </a:srgbClr>
                  </a:outerShdw>
                </a:effectLst>
              </a:rPr>
              <a:t>DEF</a:t>
            </a:r>
            <a:r>
              <a:rPr lang="pt-BR" sz="2000" b="1" baseline="30000" dirty="0" err="1" smtClean="0">
                <a:effectLst>
                  <a:outerShdw blurRad="38100" dist="38100" dir="2700000" algn="tl">
                    <a:srgbClr val="000000">
                      <a:alpha val="43137"/>
                    </a:srgbClr>
                  </a:outerShdw>
                </a:effectLst>
              </a:rPr>
              <a:t>cv</a:t>
            </a:r>
            <a:r>
              <a:rPr lang="pt-BR" sz="2000" b="1" baseline="30000" dirty="0" smtClean="0">
                <a:effectLst>
                  <a:outerShdw blurRad="38100" dist="38100" dir="2700000" algn="tl">
                    <a:srgbClr val="000000">
                      <a:alpha val="43137"/>
                    </a:srgbClr>
                  </a:outerShdw>
                </a:effectLst>
              </a:rPr>
              <a:t> </a:t>
            </a:r>
            <a:r>
              <a:rPr lang="pt-BR" sz="2000" b="1" dirty="0" smtClean="0">
                <a:effectLst>
                  <a:outerShdw blurRad="38100" dist="38100" dir="2700000" algn="tl">
                    <a:srgbClr val="000000">
                      <a:alpha val="43137"/>
                    </a:srgbClr>
                  </a:outerShdw>
                </a:effectLst>
              </a:rPr>
              <a:t> </a:t>
            </a:r>
            <a:r>
              <a:rPr lang="pt-BR" sz="2000" b="1" dirty="0">
                <a:effectLst>
                  <a:outerShdw blurRad="38100" dist="38100" dir="2700000" algn="tl">
                    <a:srgbClr val="000000">
                      <a:alpha val="43137"/>
                    </a:srgbClr>
                  </a:outerShdw>
                </a:effectLst>
              </a:rPr>
              <a:t>= </a:t>
            </a:r>
            <a:r>
              <a:rPr lang="pt-BR" sz="2000" b="1" dirty="0" smtClean="0">
                <a:effectLst>
                  <a:outerShdw blurRad="38100" dist="38100" dir="2700000" algn="tl">
                    <a:srgbClr val="000000">
                      <a:alpha val="43137"/>
                    </a:srgbClr>
                  </a:outerShdw>
                </a:effectLst>
              </a:rPr>
              <a:t>DOP)   E   (</a:t>
            </a:r>
            <a:r>
              <a:rPr lang="pt-BR" sz="2000" b="1" dirty="0" err="1" smtClean="0">
                <a:effectLst>
                  <a:outerShdw blurRad="38100" dist="38100" dir="2700000" algn="tl">
                    <a:srgbClr val="000000">
                      <a:alpha val="43137"/>
                    </a:srgbClr>
                  </a:outerShdw>
                </a:effectLst>
              </a:rPr>
              <a:t>d</a:t>
            </a:r>
            <a:r>
              <a:rPr lang="pt-BR" sz="2000" b="1" baseline="30000" dirty="0" err="1" smtClean="0">
                <a:effectLst>
                  <a:outerShdw blurRad="38100" dist="38100" dir="2700000" algn="tl">
                    <a:srgbClr val="000000">
                      <a:alpha val="43137"/>
                    </a:srgbClr>
                  </a:outerShdw>
                </a:effectLst>
              </a:rPr>
              <a:t>cv</a:t>
            </a:r>
            <a:r>
              <a:rPr lang="pt-BR" sz="2000" b="1" baseline="30000" dirty="0" smtClean="0">
                <a:effectLst>
                  <a:outerShdw blurRad="38100" dist="38100" dir="2700000" algn="tl">
                    <a:srgbClr val="000000">
                      <a:alpha val="43137"/>
                    </a:srgbClr>
                  </a:outerShdw>
                </a:effectLst>
              </a:rPr>
              <a:t> </a:t>
            </a:r>
            <a:r>
              <a:rPr lang="pt-BR" sz="2000" b="1" dirty="0" smtClean="0">
                <a:effectLst>
                  <a:outerShdw blurRad="38100" dist="38100" dir="2700000" algn="tl">
                    <a:srgbClr val="000000">
                      <a:alpha val="43137"/>
                    </a:srgbClr>
                  </a:outerShdw>
                </a:effectLst>
              </a:rPr>
              <a:t>  =  </a:t>
            </a:r>
            <a:r>
              <a:rPr lang="pt-BR" sz="2000" b="1" dirty="0" err="1" smtClean="0">
                <a:effectLst>
                  <a:outerShdw blurRad="38100" dist="38100" dir="2700000" algn="tl">
                    <a:srgbClr val="000000">
                      <a:alpha val="43137"/>
                    </a:srgbClr>
                  </a:outerShdw>
                </a:effectLst>
              </a:rPr>
              <a:t>d</a:t>
            </a:r>
            <a:r>
              <a:rPr lang="pt-BR" sz="2000" b="1" baseline="30000" dirty="0" err="1" smtClean="0">
                <a:effectLst>
                  <a:outerShdw blurRad="38100" dist="38100" dir="2700000" algn="tl">
                    <a:srgbClr val="000000">
                      <a:alpha val="43137"/>
                    </a:srgbClr>
                  </a:outerShdw>
                </a:effectLst>
              </a:rPr>
              <a:t>OP</a:t>
            </a:r>
            <a:r>
              <a:rPr lang="pt-BR" sz="2000" b="1" dirty="0" smtClean="0">
                <a:effectLst>
                  <a:outerShdw blurRad="38100" dist="38100" dir="2700000" algn="tl">
                    <a:srgbClr val="000000">
                      <a:alpha val="43137"/>
                    </a:srgbClr>
                  </a:outerShdw>
                </a:effectLst>
              </a:rPr>
              <a:t>)</a:t>
            </a:r>
            <a:endParaRPr lang="pt-BR" sz="2000" dirty="0"/>
          </a:p>
        </p:txBody>
      </p:sp>
      <p:sp>
        <p:nvSpPr>
          <p:cNvPr id="6" name="Seta para a direita 5"/>
          <p:cNvSpPr/>
          <p:nvPr/>
        </p:nvSpPr>
        <p:spPr>
          <a:xfrm>
            <a:off x="7956376" y="3248980"/>
            <a:ext cx="288032" cy="180020"/>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Tree>
    <p:extLst>
      <p:ext uri="{BB962C8B-B14F-4D97-AF65-F5344CB8AC3E}">
        <p14:creationId xmlns:p14="http://schemas.microsoft.com/office/powerpoint/2010/main" val="72960730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0" y="0"/>
            <a:ext cx="9144000" cy="6858000"/>
          </a:xfrm>
        </p:spPr>
        <p:txBody>
          <a:bodyPr>
            <a:normAutofit fontScale="85000" lnSpcReduction="20000"/>
          </a:bodyPr>
          <a:lstStyle/>
          <a:p>
            <a:r>
              <a:rPr lang="pt-BR" sz="2000" b="1" u="sng" dirty="0" smtClean="0">
                <a:effectLst>
                  <a:outerShdw blurRad="38100" dist="38100" dir="2700000" algn="tl">
                    <a:srgbClr val="000000">
                      <a:alpha val="43137"/>
                    </a:srgbClr>
                  </a:outerShdw>
                </a:effectLst>
              </a:rPr>
              <a:t>SOBRE A  NÃO ACURACIDADE DA MEDIDA NÃO AJUSTADA DO DÉFICIT PÚBLICO</a:t>
            </a:r>
          </a:p>
          <a:p>
            <a:endParaRPr lang="pt-BR" sz="2000" b="1" u="sng" dirty="0" smtClean="0"/>
          </a:p>
          <a:p>
            <a:r>
              <a:rPr lang="pt-BR" sz="2000" u="sng" dirty="0" smtClean="0"/>
              <a:t> A NATUREZA DA QUESTÃO</a:t>
            </a:r>
            <a:r>
              <a:rPr lang="pt-BR" sz="2000" dirty="0" smtClean="0"/>
              <a:t>:</a:t>
            </a:r>
            <a:endParaRPr lang="pt-BR" sz="2000" u="sng" dirty="0" smtClean="0"/>
          </a:p>
          <a:p>
            <a:r>
              <a:rPr lang="pt-BR" sz="2000" b="1" dirty="0" smtClean="0">
                <a:effectLst>
                  <a:outerShdw blurRad="38100" dist="38100" dir="2700000" algn="tl">
                    <a:srgbClr val="000000">
                      <a:alpha val="43137"/>
                    </a:srgbClr>
                  </a:outerShdw>
                </a:effectLst>
              </a:rPr>
              <a:t>SEJA O PRODUTO DE EQUILÍBRIO:  Y = C + I + G</a:t>
            </a:r>
          </a:p>
          <a:p>
            <a:r>
              <a:rPr lang="pt-BR" sz="2000" u="sng" dirty="0" smtClean="0"/>
              <a:t>MAS</a:t>
            </a:r>
            <a:r>
              <a:rPr lang="pt-BR" sz="2000" dirty="0" smtClean="0"/>
              <a:t>: C = </a:t>
            </a:r>
            <a:r>
              <a:rPr lang="pt-BR" sz="2000" dirty="0" err="1" smtClean="0"/>
              <a:t>c.Y</a:t>
            </a:r>
            <a:r>
              <a:rPr lang="pt-BR" sz="2000" baseline="-25000" dirty="0" err="1" smtClean="0"/>
              <a:t>d</a:t>
            </a:r>
            <a:r>
              <a:rPr lang="pt-BR" sz="2000" dirty="0" smtClean="0"/>
              <a:t> = c.(Y – T)</a:t>
            </a:r>
          </a:p>
          <a:p>
            <a:r>
              <a:rPr lang="pt-BR" sz="2000" u="sng" dirty="0" smtClean="0"/>
              <a:t>PORTANTO</a:t>
            </a:r>
            <a:r>
              <a:rPr lang="pt-BR" sz="2000" dirty="0" smtClean="0"/>
              <a:t>:</a:t>
            </a:r>
          </a:p>
          <a:p>
            <a:r>
              <a:rPr lang="pt-BR" sz="2000" dirty="0" smtClean="0"/>
              <a:t>Y = </a:t>
            </a:r>
            <a:r>
              <a:rPr lang="pt-BR" sz="2000" dirty="0" err="1" smtClean="0"/>
              <a:t>c.Y</a:t>
            </a:r>
            <a:r>
              <a:rPr lang="pt-BR" sz="2000" dirty="0" smtClean="0"/>
              <a:t> – </a:t>
            </a:r>
            <a:r>
              <a:rPr lang="pt-BR" sz="2000" dirty="0" err="1" smtClean="0"/>
              <a:t>c.T</a:t>
            </a:r>
            <a:r>
              <a:rPr lang="pt-BR" sz="2000" dirty="0" smtClean="0"/>
              <a:t> + I + G</a:t>
            </a:r>
          </a:p>
          <a:p>
            <a:r>
              <a:rPr lang="pt-BR" sz="2000" dirty="0" smtClean="0"/>
              <a:t>(1 - c).Y = I + G – </a:t>
            </a:r>
            <a:r>
              <a:rPr lang="pt-BR" sz="2000" dirty="0" err="1" smtClean="0"/>
              <a:t>c.T</a:t>
            </a:r>
            <a:r>
              <a:rPr lang="pt-BR" sz="2000" dirty="0" smtClean="0"/>
              <a:t>  =  I + G – T  + (1 – c).T</a:t>
            </a:r>
          </a:p>
          <a:p>
            <a:r>
              <a:rPr lang="pt-BR" sz="2000" u="sng" dirty="0" smtClean="0"/>
              <a:t>MAS</a:t>
            </a:r>
            <a:r>
              <a:rPr lang="pt-BR" sz="2000" dirty="0" smtClean="0"/>
              <a:t>: DÉFICIT: D = (G – T)</a:t>
            </a:r>
          </a:p>
          <a:p>
            <a:r>
              <a:rPr lang="pt-BR" sz="2000" u="sng" dirty="0" smtClean="0"/>
              <a:t>PORTANTO</a:t>
            </a:r>
            <a:r>
              <a:rPr lang="pt-BR" sz="2000" dirty="0" smtClean="0"/>
              <a:t>:</a:t>
            </a:r>
          </a:p>
          <a:p>
            <a:r>
              <a:rPr lang="pt-BR" sz="2000" dirty="0" smtClean="0"/>
              <a:t>(1 – c).Y = I + D + (1 – c)T</a:t>
            </a:r>
          </a:p>
          <a:p>
            <a:endParaRPr lang="pt-BR" sz="2000" dirty="0" smtClean="0"/>
          </a:p>
          <a:p>
            <a:r>
              <a:rPr lang="pt-BR" sz="2000" u="sng" dirty="0" smtClean="0"/>
              <a:t>OU SEJA, A RENDA DE EQUILÍBRIO SERÁ</a:t>
            </a:r>
            <a:r>
              <a:rPr lang="pt-BR" sz="2000" dirty="0" smtClean="0"/>
              <a:t>:</a:t>
            </a:r>
          </a:p>
          <a:p>
            <a:r>
              <a:rPr lang="pt-BR" sz="2000" dirty="0"/>
              <a:t> </a:t>
            </a:r>
            <a:r>
              <a:rPr lang="pt-BR" sz="2000" dirty="0" smtClean="0"/>
              <a:t>        </a:t>
            </a:r>
            <a:r>
              <a:rPr lang="pt-BR" sz="2000" b="1" dirty="0" smtClean="0">
                <a:effectLst>
                  <a:outerShdw blurRad="38100" dist="38100" dir="2700000" algn="tl">
                    <a:srgbClr val="000000">
                      <a:alpha val="43137"/>
                    </a:srgbClr>
                  </a:outerShdw>
                </a:effectLst>
              </a:rPr>
              <a:t>Y = [I+D+(1-c).T]/(1 – c)</a:t>
            </a:r>
            <a:r>
              <a:rPr lang="pt-BR" sz="2000" dirty="0" smtClean="0"/>
              <a:t>,   ONDE : 1/(1-c) = MULTIPLICADOR DE GASTOS AUTÔNOMOS</a:t>
            </a:r>
          </a:p>
          <a:p>
            <a:r>
              <a:rPr lang="pt-BR" sz="2000" dirty="0"/>
              <a:t> </a:t>
            </a:r>
            <a:r>
              <a:rPr lang="pt-BR" sz="2000" dirty="0" smtClean="0"/>
              <a:t>                                                                    </a:t>
            </a:r>
            <a:r>
              <a:rPr lang="pt-BR" sz="2000" dirty="0"/>
              <a:t>[I+D+(1-c).T</a:t>
            </a:r>
            <a:r>
              <a:rPr lang="pt-BR" sz="2000" dirty="0" smtClean="0"/>
              <a:t>] = GASTOS AUTÔNOMOS</a:t>
            </a:r>
          </a:p>
          <a:p>
            <a:r>
              <a:rPr lang="pt-BR" sz="2000" dirty="0"/>
              <a:t> </a:t>
            </a:r>
            <a:r>
              <a:rPr lang="pt-BR" sz="2000" dirty="0" smtClean="0"/>
              <a:t>                                                                </a:t>
            </a:r>
          </a:p>
          <a:p>
            <a:endParaRPr lang="pt-BR" sz="2000" b="1" dirty="0"/>
          </a:p>
          <a:p>
            <a:pPr algn="just"/>
            <a:r>
              <a:rPr lang="pt-BR" sz="2000" b="1" dirty="0" smtClean="0"/>
              <a:t>PORTANTO, O QUE ESSE RESULTADO PRESSUPÕE É QUE, DADO OS GASTOS AUTÔNOMOS, A RENDA DE EQUILÍBRIO SERÁ UM MÚLTIPLO DESSES GASTOS AUTÔNOMOS.</a:t>
            </a:r>
          </a:p>
          <a:p>
            <a:pPr algn="just"/>
            <a:endParaRPr lang="pt-BR" sz="2000" b="1" dirty="0"/>
          </a:p>
          <a:p>
            <a:pPr algn="just"/>
            <a:r>
              <a:rPr lang="pt-BR" sz="2000" b="1" u="sng" dirty="0" smtClean="0">
                <a:effectLst>
                  <a:outerShdw blurRad="38100" dist="38100" dir="2700000" algn="tl">
                    <a:srgbClr val="000000">
                      <a:alpha val="43137"/>
                    </a:srgbClr>
                  </a:outerShdw>
                </a:effectLst>
              </a:rPr>
              <a:t>A QUESTÃO QUE SE COLOCA É A SEGUINTE</a:t>
            </a:r>
            <a:r>
              <a:rPr lang="pt-BR" sz="2000" b="1" dirty="0" smtClean="0">
                <a:effectLst>
                  <a:outerShdw blurRad="38100" dist="38100" dir="2700000" algn="tl">
                    <a:srgbClr val="000000">
                      <a:alpha val="43137"/>
                    </a:srgbClr>
                  </a:outerShdw>
                </a:effectLst>
              </a:rPr>
              <a:t>:</a:t>
            </a:r>
          </a:p>
          <a:p>
            <a:pPr algn="just"/>
            <a:r>
              <a:rPr lang="pt-BR" sz="2000" b="1" dirty="0" smtClean="0"/>
              <a:t>O DÉFICIT </a:t>
            </a:r>
            <a:r>
              <a:rPr lang="pt-BR" sz="2000" b="1" dirty="0" smtClean="0">
                <a:effectLst>
                  <a:outerShdw blurRad="38100" dist="38100" dir="2700000" algn="tl">
                    <a:srgbClr val="000000">
                      <a:alpha val="43137"/>
                    </a:srgbClr>
                  </a:outerShdw>
                </a:effectLst>
              </a:rPr>
              <a:t>(D)</a:t>
            </a:r>
            <a:r>
              <a:rPr lang="pt-BR" sz="2000" b="1" dirty="0" smtClean="0"/>
              <a:t> E OS TRIBUTOS </a:t>
            </a:r>
            <a:r>
              <a:rPr lang="pt-BR" sz="2000" b="1" dirty="0" smtClean="0">
                <a:effectLst>
                  <a:outerShdw blurRad="38100" dist="38100" dir="2700000" algn="tl">
                    <a:srgbClr val="000000">
                      <a:alpha val="43137"/>
                    </a:srgbClr>
                  </a:outerShdw>
                </a:effectLst>
              </a:rPr>
              <a:t>(T)</a:t>
            </a:r>
            <a:r>
              <a:rPr lang="pt-BR" sz="2000" b="1" dirty="0" smtClean="0"/>
              <a:t> SÃO AUTÔNOMOS? É POSSÍVEL DIZER, PELA SIMPLES MENSURAÇÃO DO DÉFICIT E DA TRIBUTAÇÃO</a:t>
            </a:r>
            <a:r>
              <a:rPr lang="pt-BR" sz="2000" b="1" dirty="0"/>
              <a:t> </a:t>
            </a:r>
            <a:r>
              <a:rPr lang="pt-BR" sz="2000" b="1" dirty="0" smtClean="0"/>
              <a:t>(“NÃO AJUSTADOS”) QUE A POLÍTICA FISCAL É EXPANSIVA OU CONTRACIONISTA E, PORTANTO, ELEVANDO OU REDUZINDO AUTONOMAMENTE (I.E., EXOGENAMENTE) A RENDA DE EQUILÍBRIO NA ECONOMIA?</a:t>
            </a:r>
          </a:p>
          <a:p>
            <a:endParaRPr lang="pt-BR" sz="2000" b="1" dirty="0"/>
          </a:p>
          <a:p>
            <a:pPr marL="0" indent="0">
              <a:buNone/>
            </a:pPr>
            <a:endParaRPr lang="pt-BR" sz="2000" b="1" dirty="0" smtClean="0"/>
          </a:p>
          <a:p>
            <a:endParaRPr lang="pt-BR" sz="2000" b="1" dirty="0"/>
          </a:p>
          <a:p>
            <a:endParaRPr lang="pt-BR" sz="2000" b="1" dirty="0"/>
          </a:p>
        </p:txBody>
      </p:sp>
    </p:spTree>
    <p:extLst>
      <p:ext uri="{BB962C8B-B14F-4D97-AF65-F5344CB8AC3E}">
        <p14:creationId xmlns:p14="http://schemas.microsoft.com/office/powerpoint/2010/main" val="46020994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0" y="0"/>
            <a:ext cx="9144000" cy="6858000"/>
          </a:xfrm>
        </p:spPr>
        <p:txBody>
          <a:bodyPr>
            <a:normAutofit/>
          </a:bodyPr>
          <a:lstStyle/>
          <a:p>
            <a:r>
              <a:rPr lang="pt-BR" sz="2000" dirty="0" smtClean="0"/>
              <a:t> </a:t>
            </a:r>
            <a:r>
              <a:rPr lang="pt-BR" sz="2000" b="1" u="sng" dirty="0" smtClean="0">
                <a:effectLst>
                  <a:outerShdw blurRad="38100" dist="38100" dir="2700000" algn="tl">
                    <a:srgbClr val="000000">
                      <a:alpha val="43137"/>
                    </a:srgbClr>
                  </a:outerShdw>
                </a:effectLst>
              </a:rPr>
              <a:t>SABEMOS QUE NA MEDIDA DO DÉFICIT (D) HÁ</a:t>
            </a:r>
            <a:r>
              <a:rPr lang="pt-BR" sz="2000" b="1" dirty="0" smtClean="0">
                <a:effectLst>
                  <a:outerShdw blurRad="38100" dist="38100" dir="2700000" algn="tl">
                    <a:srgbClr val="000000">
                      <a:alpha val="43137"/>
                    </a:srgbClr>
                  </a:outerShdw>
                </a:effectLst>
              </a:rPr>
              <a:t>:</a:t>
            </a:r>
          </a:p>
          <a:p>
            <a:endParaRPr lang="pt-BR" sz="2000" dirty="0" smtClean="0"/>
          </a:p>
          <a:p>
            <a:r>
              <a:rPr lang="pt-BR" sz="2000" dirty="0"/>
              <a:t> </a:t>
            </a:r>
            <a:r>
              <a:rPr lang="pt-BR" sz="2000" dirty="0" smtClean="0"/>
              <a:t>                 </a:t>
            </a:r>
            <a:r>
              <a:rPr lang="pt-BR" sz="2000" u="sng" dirty="0" smtClean="0">
                <a:effectLst>
                  <a:outerShdw blurRad="38100" dist="38100" dir="2700000" algn="tl">
                    <a:srgbClr val="000000">
                      <a:alpha val="43137"/>
                    </a:srgbClr>
                  </a:outerShdw>
                </a:effectLst>
              </a:rPr>
              <a:t>COMPONENTES CÍCLICOS</a:t>
            </a:r>
            <a:r>
              <a:rPr lang="pt-BR" sz="2000" dirty="0" smtClean="0"/>
              <a:t> QUE SÃO FUNÇÃO DO HIATO (Y</a:t>
            </a:r>
            <a:r>
              <a:rPr lang="pt-BR" sz="2000" baseline="-25000" dirty="0" smtClean="0"/>
              <a:t>P</a:t>
            </a:r>
            <a:r>
              <a:rPr lang="pt-BR" sz="2000" dirty="0" smtClean="0"/>
              <a:t> – Y)</a:t>
            </a:r>
          </a:p>
          <a:p>
            <a:endParaRPr lang="pt-BR" sz="2000" dirty="0" smtClean="0"/>
          </a:p>
          <a:p>
            <a:r>
              <a:rPr lang="pt-BR" sz="2000" dirty="0"/>
              <a:t> </a:t>
            </a:r>
            <a:r>
              <a:rPr lang="pt-BR" sz="2000" dirty="0" smtClean="0"/>
              <a:t>                  </a:t>
            </a:r>
            <a:r>
              <a:rPr lang="pt-BR" sz="2000" u="sng" dirty="0" smtClean="0">
                <a:effectLst>
                  <a:outerShdw blurRad="38100" dist="38100" dir="2700000" algn="tl">
                    <a:srgbClr val="000000">
                      <a:alpha val="43137"/>
                    </a:srgbClr>
                  </a:outerShdw>
                </a:effectLst>
              </a:rPr>
              <a:t>COMPONENTES ESTRUTURAIS</a:t>
            </a:r>
            <a:r>
              <a:rPr lang="pt-BR" sz="2000" dirty="0" smtClean="0"/>
              <a:t> E SÃO FUNÇÃO DA TENDÊNCIA DE Y</a:t>
            </a:r>
            <a:r>
              <a:rPr lang="pt-BR" sz="2000" baseline="-25000" dirty="0" smtClean="0"/>
              <a:t>P</a:t>
            </a:r>
            <a:r>
              <a:rPr lang="pt-BR" sz="2000" dirty="0" smtClean="0"/>
              <a:t> </a:t>
            </a:r>
          </a:p>
          <a:p>
            <a:endParaRPr lang="pt-BR" sz="2000" dirty="0" smtClean="0"/>
          </a:p>
          <a:p>
            <a:r>
              <a:rPr lang="pt-BR" sz="2000" dirty="0"/>
              <a:t> </a:t>
            </a:r>
            <a:r>
              <a:rPr lang="pt-BR" sz="2000" dirty="0" smtClean="0"/>
              <a:t>                 </a:t>
            </a:r>
            <a:r>
              <a:rPr lang="pt-BR" sz="2000" u="sng" dirty="0" smtClean="0">
                <a:effectLst>
                  <a:outerShdw blurRad="38100" dist="38100" dir="2700000" algn="tl">
                    <a:srgbClr val="000000">
                      <a:alpha val="43137"/>
                    </a:srgbClr>
                  </a:outerShdw>
                </a:effectLst>
              </a:rPr>
              <a:t>COMPONENTES DISCRICIONÁRIOS</a:t>
            </a:r>
            <a:r>
              <a:rPr lang="pt-BR" sz="2000" dirty="0" smtClean="0"/>
              <a:t> (CONJUNTURAIS) E QUE DEPENDEM </a:t>
            </a:r>
          </a:p>
          <a:p>
            <a:r>
              <a:rPr lang="pt-BR" sz="2000" dirty="0"/>
              <a:t> </a:t>
            </a:r>
            <a:r>
              <a:rPr lang="pt-BR" sz="2000" dirty="0" smtClean="0"/>
              <a:t>                 DE DECISÃO AUTÔNOMA DE POLÍTICA FISCAL DO GOVERNO</a:t>
            </a:r>
          </a:p>
          <a:p>
            <a:endParaRPr lang="pt-BR" sz="2000" dirty="0" smtClean="0"/>
          </a:p>
          <a:p>
            <a:endParaRPr lang="pt-BR" sz="2000" dirty="0"/>
          </a:p>
          <a:p>
            <a:pPr algn="just"/>
            <a:r>
              <a:rPr lang="pt-BR" sz="2000" b="1" dirty="0" smtClean="0">
                <a:effectLst>
                  <a:outerShdw blurRad="38100" dist="38100" dir="2700000" algn="tl">
                    <a:srgbClr val="000000">
                      <a:alpha val="43137"/>
                    </a:srgbClr>
                  </a:outerShdw>
                </a:effectLst>
              </a:rPr>
              <a:t>PORTANTO, A MEDIDA NÃO AJUSTADA DO DÉFICIT PÚBLICO NÃO É TOTALMENTE EXÓGENA E, ASSIM, É UM INDICADOR POBRE (OU IMPRECISO) DA NATUREZA DA POLÍTICA FISCAL SUBJACENTE (EXPANSIVA, NEUTRA OU RECESSIVA).</a:t>
            </a:r>
            <a:endParaRPr lang="pt-BR" sz="20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90700019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0" y="0"/>
            <a:ext cx="9144000" cy="6858000"/>
          </a:xfrm>
        </p:spPr>
        <p:txBody>
          <a:bodyPr>
            <a:normAutofit/>
          </a:bodyPr>
          <a:lstStyle/>
          <a:p>
            <a:pPr marL="0" indent="0">
              <a:buNone/>
            </a:pPr>
            <a:r>
              <a:rPr lang="pt-BR" sz="2000" dirty="0"/>
              <a:t> </a:t>
            </a:r>
            <a:r>
              <a:rPr lang="pt-BR" sz="2000" dirty="0" smtClean="0"/>
              <a:t>     </a:t>
            </a:r>
            <a:r>
              <a:rPr lang="pt-BR" sz="2000" u="sng" dirty="0" smtClean="0"/>
              <a:t>SEJA O DÉFICIT NÃO AJUSTADO</a:t>
            </a:r>
            <a:r>
              <a:rPr lang="pt-BR" sz="2000" dirty="0" smtClean="0"/>
              <a:t>:  </a:t>
            </a:r>
            <a:r>
              <a:rPr lang="pt-BR" sz="2000" b="1" dirty="0" smtClean="0">
                <a:effectLst>
                  <a:outerShdw blurRad="38100" dist="38100" dir="2700000" algn="tl">
                    <a:srgbClr val="000000">
                      <a:alpha val="43137"/>
                    </a:srgbClr>
                  </a:outerShdw>
                </a:effectLst>
              </a:rPr>
              <a:t>D = (G – T)</a:t>
            </a:r>
          </a:p>
          <a:p>
            <a:endParaRPr lang="pt-BR" sz="2000" dirty="0"/>
          </a:p>
          <a:p>
            <a:r>
              <a:rPr lang="pt-BR" sz="2000" u="sng" dirty="0" smtClean="0"/>
              <a:t>SUPONHA</a:t>
            </a:r>
            <a:r>
              <a:rPr lang="pt-BR" sz="2000" dirty="0" smtClean="0"/>
              <a:t>:</a:t>
            </a:r>
            <a:r>
              <a:rPr lang="pt-BR" sz="2000" b="1" dirty="0" smtClean="0">
                <a:effectLst>
                  <a:outerShdw blurRad="38100" dist="38100" dir="2700000" algn="tl">
                    <a:srgbClr val="000000">
                      <a:alpha val="43137"/>
                    </a:srgbClr>
                  </a:outerShdw>
                </a:effectLst>
              </a:rPr>
              <a:t> G = G</a:t>
            </a:r>
            <a:r>
              <a:rPr lang="pt-BR" sz="2000" b="1" baseline="-25000" dirty="0" smtClean="0">
                <a:effectLst>
                  <a:outerShdw blurRad="38100" dist="38100" dir="2700000" algn="tl">
                    <a:srgbClr val="000000">
                      <a:alpha val="43137"/>
                    </a:srgbClr>
                  </a:outerShdw>
                </a:effectLst>
              </a:rPr>
              <a:t>AJ</a:t>
            </a:r>
            <a:r>
              <a:rPr lang="pt-BR" sz="2000" b="1" dirty="0" smtClean="0">
                <a:effectLst>
                  <a:outerShdw blurRad="38100" dist="38100" dir="2700000" algn="tl">
                    <a:srgbClr val="000000">
                      <a:alpha val="43137"/>
                    </a:srgbClr>
                  </a:outerShdw>
                </a:effectLst>
              </a:rPr>
              <a:t> + a.(Y</a:t>
            </a:r>
            <a:r>
              <a:rPr lang="pt-BR" sz="2000" b="1" baseline="-25000" dirty="0" smtClean="0">
                <a:effectLst>
                  <a:outerShdw blurRad="38100" dist="38100" dir="2700000" algn="tl">
                    <a:srgbClr val="000000">
                      <a:alpha val="43137"/>
                    </a:srgbClr>
                  </a:outerShdw>
                </a:effectLst>
              </a:rPr>
              <a:t>P</a:t>
            </a:r>
            <a:r>
              <a:rPr lang="pt-BR" sz="2000" b="1" dirty="0" smtClean="0">
                <a:effectLst>
                  <a:outerShdw blurRad="38100" dist="38100" dir="2700000" algn="tl">
                    <a:srgbClr val="000000">
                      <a:alpha val="43137"/>
                    </a:srgbClr>
                  </a:outerShdw>
                </a:effectLst>
              </a:rPr>
              <a:t> – Y)</a:t>
            </a:r>
          </a:p>
          <a:p>
            <a:r>
              <a:rPr lang="pt-BR" sz="2000" dirty="0"/>
              <a:t> </a:t>
            </a:r>
            <a:r>
              <a:rPr lang="pt-BR" sz="2000" dirty="0" smtClean="0"/>
              <a:t>                                               </a:t>
            </a:r>
            <a:r>
              <a:rPr lang="pt-BR" sz="2000" u="sng" dirty="0" smtClean="0"/>
              <a:t>ONDE</a:t>
            </a:r>
            <a:r>
              <a:rPr lang="pt-BR" sz="2000" dirty="0" smtClean="0"/>
              <a:t>: </a:t>
            </a:r>
            <a:r>
              <a:rPr lang="pt-BR" sz="2000" dirty="0"/>
              <a:t>G</a:t>
            </a:r>
            <a:r>
              <a:rPr lang="pt-BR" sz="2000" baseline="-25000" dirty="0"/>
              <a:t>AJ</a:t>
            </a:r>
            <a:r>
              <a:rPr lang="pt-BR" sz="2000" dirty="0" smtClean="0"/>
              <a:t> = GASTOS AJUSTADOS CICLICAMENTE</a:t>
            </a:r>
          </a:p>
          <a:p>
            <a:r>
              <a:rPr lang="pt-BR" sz="2000" dirty="0" smtClean="0"/>
              <a:t>                                                              a</a:t>
            </a:r>
            <a:r>
              <a:rPr lang="pt-BR" sz="2000" dirty="0"/>
              <a:t>.(Y</a:t>
            </a:r>
            <a:r>
              <a:rPr lang="pt-BR" sz="2000" baseline="-25000" dirty="0"/>
              <a:t>P</a:t>
            </a:r>
            <a:r>
              <a:rPr lang="pt-BR" sz="2000" dirty="0"/>
              <a:t> – Y</a:t>
            </a:r>
            <a:r>
              <a:rPr lang="pt-BR" sz="2000" dirty="0" smtClean="0"/>
              <a:t>) = COMPONENTE CÍCLICO</a:t>
            </a:r>
          </a:p>
          <a:p>
            <a:r>
              <a:rPr lang="pt-BR" sz="2000" dirty="0"/>
              <a:t> </a:t>
            </a:r>
            <a:r>
              <a:rPr lang="pt-BR" sz="2000" dirty="0" smtClean="0"/>
              <a:t>                                                </a:t>
            </a:r>
            <a:r>
              <a:rPr lang="pt-BR" sz="2000" u="sng" dirty="0" smtClean="0"/>
              <a:t>PORTANTO:  SE</a:t>
            </a:r>
            <a:r>
              <a:rPr lang="pt-BR" sz="2000" dirty="0" smtClean="0"/>
              <a:t>: Y &lt; Y</a:t>
            </a:r>
            <a:r>
              <a:rPr lang="pt-BR" sz="2000" baseline="-25000" dirty="0" smtClean="0"/>
              <a:t>P</a:t>
            </a:r>
            <a:r>
              <a:rPr lang="pt-BR" sz="2000" dirty="0" smtClean="0"/>
              <a:t>  ENTÃO: G &gt; </a:t>
            </a:r>
            <a:r>
              <a:rPr lang="pt-BR" sz="2000" dirty="0"/>
              <a:t>G</a:t>
            </a:r>
            <a:r>
              <a:rPr lang="pt-BR" sz="2000" baseline="-25000" dirty="0"/>
              <a:t>AJ</a:t>
            </a:r>
            <a:endParaRPr lang="pt-BR" sz="2000" dirty="0" smtClean="0"/>
          </a:p>
          <a:p>
            <a:r>
              <a:rPr lang="pt-BR" sz="2000" dirty="0"/>
              <a:t> </a:t>
            </a:r>
            <a:r>
              <a:rPr lang="pt-BR" sz="2000" dirty="0" smtClean="0"/>
              <a:t>                                                                              Y &gt; Y</a:t>
            </a:r>
            <a:r>
              <a:rPr lang="pt-BR" sz="2000" baseline="-25000" dirty="0" smtClean="0"/>
              <a:t>P</a:t>
            </a:r>
            <a:r>
              <a:rPr lang="pt-BR" sz="2000" dirty="0" smtClean="0"/>
              <a:t>  ENTÃO: G &lt; G</a:t>
            </a:r>
            <a:r>
              <a:rPr lang="pt-BR" sz="2000" baseline="-25000" dirty="0" smtClean="0"/>
              <a:t>AJ</a:t>
            </a:r>
            <a:r>
              <a:rPr lang="pt-BR" sz="2000" dirty="0" smtClean="0"/>
              <a:t> </a:t>
            </a:r>
          </a:p>
          <a:p>
            <a:r>
              <a:rPr lang="pt-BR" sz="2000" dirty="0"/>
              <a:t> </a:t>
            </a:r>
            <a:r>
              <a:rPr lang="pt-BR" sz="2000" dirty="0" smtClean="0"/>
              <a:t>                    </a:t>
            </a:r>
            <a:r>
              <a:rPr lang="pt-BR" sz="2000" b="1" dirty="0" smtClean="0">
                <a:effectLst>
                  <a:outerShdw blurRad="38100" dist="38100" dir="2700000" algn="tl">
                    <a:srgbClr val="000000">
                      <a:alpha val="43137"/>
                    </a:srgbClr>
                  </a:outerShdw>
                </a:effectLst>
              </a:rPr>
              <a:t>T = T</a:t>
            </a:r>
            <a:r>
              <a:rPr lang="pt-BR" sz="2000" b="1" baseline="-25000" dirty="0" smtClean="0">
                <a:effectLst>
                  <a:outerShdw blurRad="38100" dist="38100" dir="2700000" algn="tl">
                    <a:srgbClr val="000000">
                      <a:alpha val="43137"/>
                    </a:srgbClr>
                  </a:outerShdw>
                </a:effectLst>
              </a:rPr>
              <a:t>AJ</a:t>
            </a:r>
            <a:r>
              <a:rPr lang="pt-BR" sz="2000" b="1" dirty="0" smtClean="0">
                <a:effectLst>
                  <a:outerShdw blurRad="38100" dist="38100" dir="2700000" algn="tl">
                    <a:srgbClr val="000000">
                      <a:alpha val="43137"/>
                    </a:srgbClr>
                  </a:outerShdw>
                </a:effectLst>
              </a:rPr>
              <a:t> + b.(Y – Y</a:t>
            </a:r>
            <a:r>
              <a:rPr lang="pt-BR" sz="2000" b="1" baseline="-25000" dirty="0" smtClean="0">
                <a:effectLst>
                  <a:outerShdw blurRad="38100" dist="38100" dir="2700000" algn="tl">
                    <a:srgbClr val="000000">
                      <a:alpha val="43137"/>
                    </a:srgbClr>
                  </a:outerShdw>
                </a:effectLst>
              </a:rPr>
              <a:t>P</a:t>
            </a:r>
            <a:r>
              <a:rPr lang="pt-BR" sz="2000" b="1" dirty="0" smtClean="0">
                <a:effectLst>
                  <a:outerShdw blurRad="38100" dist="38100" dir="2700000" algn="tl">
                    <a:srgbClr val="000000">
                      <a:alpha val="43137"/>
                    </a:srgbClr>
                  </a:outerShdw>
                </a:effectLst>
              </a:rPr>
              <a:t>)</a:t>
            </a:r>
          </a:p>
          <a:p>
            <a:r>
              <a:rPr lang="pt-BR" sz="2000" dirty="0"/>
              <a:t> </a:t>
            </a:r>
            <a:r>
              <a:rPr lang="pt-BR" sz="2000" dirty="0" smtClean="0"/>
              <a:t>                                                </a:t>
            </a:r>
            <a:r>
              <a:rPr lang="pt-BR" sz="2000" u="sng" dirty="0" smtClean="0"/>
              <a:t>ONDE</a:t>
            </a:r>
            <a:r>
              <a:rPr lang="pt-BR" sz="2000" dirty="0" smtClean="0"/>
              <a:t>: </a:t>
            </a:r>
            <a:r>
              <a:rPr lang="pt-BR" sz="2000" dirty="0"/>
              <a:t>T</a:t>
            </a:r>
            <a:r>
              <a:rPr lang="pt-BR" sz="2000" baseline="-25000" dirty="0"/>
              <a:t>AJ</a:t>
            </a:r>
            <a:r>
              <a:rPr lang="pt-BR" sz="2000" dirty="0"/>
              <a:t> </a:t>
            </a:r>
            <a:r>
              <a:rPr lang="pt-BR" sz="2000" dirty="0" smtClean="0"/>
              <a:t>= TRIBUTOS AJUSTADOS CICLICAMENTE</a:t>
            </a:r>
          </a:p>
          <a:p>
            <a:r>
              <a:rPr lang="pt-BR" sz="2000" dirty="0" smtClean="0"/>
              <a:t>                                                               b</a:t>
            </a:r>
            <a:r>
              <a:rPr lang="pt-BR" sz="2000" dirty="0"/>
              <a:t>.(Y – Y</a:t>
            </a:r>
            <a:r>
              <a:rPr lang="pt-BR" sz="2000" baseline="-25000" dirty="0"/>
              <a:t>P</a:t>
            </a:r>
            <a:r>
              <a:rPr lang="pt-BR" sz="2000" dirty="0" smtClean="0"/>
              <a:t>) = COMPONENTE CÍCLICO</a:t>
            </a:r>
          </a:p>
          <a:p>
            <a:r>
              <a:rPr lang="pt-BR" sz="2000" dirty="0" smtClean="0"/>
              <a:t>                                                  </a:t>
            </a:r>
            <a:r>
              <a:rPr lang="pt-BR" sz="2000" u="sng" dirty="0" smtClean="0"/>
              <a:t>PORTANTO</a:t>
            </a:r>
            <a:r>
              <a:rPr lang="pt-BR" sz="2000" u="sng" dirty="0"/>
              <a:t>:  SE</a:t>
            </a:r>
            <a:r>
              <a:rPr lang="pt-BR" sz="2000" dirty="0"/>
              <a:t>: Y &lt; Y</a:t>
            </a:r>
            <a:r>
              <a:rPr lang="pt-BR" sz="2000" baseline="-25000" dirty="0"/>
              <a:t>P</a:t>
            </a:r>
            <a:r>
              <a:rPr lang="pt-BR" sz="2000" dirty="0"/>
              <a:t>  ENTÃO: </a:t>
            </a:r>
            <a:r>
              <a:rPr lang="pt-BR" sz="2000" dirty="0" smtClean="0"/>
              <a:t>T &lt; T</a:t>
            </a:r>
            <a:r>
              <a:rPr lang="pt-BR" sz="2000" baseline="-25000" dirty="0" smtClean="0"/>
              <a:t>AJ</a:t>
            </a:r>
            <a:endParaRPr lang="pt-BR" sz="2000" dirty="0"/>
          </a:p>
          <a:p>
            <a:r>
              <a:rPr lang="pt-BR" sz="2000" dirty="0"/>
              <a:t>                                                                               Y &gt; Y</a:t>
            </a:r>
            <a:r>
              <a:rPr lang="pt-BR" sz="2000" baseline="-25000" dirty="0"/>
              <a:t>P</a:t>
            </a:r>
            <a:r>
              <a:rPr lang="pt-BR" sz="2000" dirty="0"/>
              <a:t>  ENTÃO: </a:t>
            </a:r>
            <a:r>
              <a:rPr lang="pt-BR" sz="2000" dirty="0" smtClean="0"/>
              <a:t>T &gt; T</a:t>
            </a:r>
            <a:r>
              <a:rPr lang="pt-BR" sz="2000" baseline="-25000" dirty="0" smtClean="0"/>
              <a:t>AJ</a:t>
            </a:r>
            <a:endParaRPr lang="pt-BR" sz="2000" dirty="0" smtClean="0"/>
          </a:p>
          <a:p>
            <a:r>
              <a:rPr lang="pt-BR" sz="2000" dirty="0"/>
              <a:t> </a:t>
            </a:r>
            <a:r>
              <a:rPr lang="pt-BR" sz="2000" dirty="0" smtClean="0"/>
              <a:t>  </a:t>
            </a:r>
            <a:endParaRPr lang="pt-BR" sz="2000" dirty="0"/>
          </a:p>
        </p:txBody>
      </p:sp>
      <p:cxnSp>
        <p:nvCxnSpPr>
          <p:cNvPr id="5" name="Conector de seta reta 4"/>
          <p:cNvCxnSpPr/>
          <p:nvPr/>
        </p:nvCxnSpPr>
        <p:spPr>
          <a:xfrm flipV="1">
            <a:off x="827584" y="4365104"/>
            <a:ext cx="0" cy="1944216"/>
          </a:xfrm>
          <a:prstGeom prst="straightConnector1">
            <a:avLst/>
          </a:prstGeom>
          <a:ln w="571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 name="Conector de seta reta 6"/>
          <p:cNvCxnSpPr/>
          <p:nvPr/>
        </p:nvCxnSpPr>
        <p:spPr>
          <a:xfrm>
            <a:off x="827584" y="6309320"/>
            <a:ext cx="3240360" cy="0"/>
          </a:xfrm>
          <a:prstGeom prst="straightConnector1">
            <a:avLst/>
          </a:prstGeom>
          <a:ln w="571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8" name="Forma livre 7"/>
          <p:cNvSpPr/>
          <p:nvPr/>
        </p:nvSpPr>
        <p:spPr>
          <a:xfrm>
            <a:off x="899592" y="4653136"/>
            <a:ext cx="2841087" cy="1221453"/>
          </a:xfrm>
          <a:custGeom>
            <a:avLst/>
            <a:gdLst>
              <a:gd name="connsiteX0" fmla="*/ 0 w 2760453"/>
              <a:gd name="connsiteY0" fmla="*/ 1095554 h 1104181"/>
              <a:gd name="connsiteX1" fmla="*/ 8626 w 2760453"/>
              <a:gd name="connsiteY1" fmla="*/ 879894 h 1104181"/>
              <a:gd name="connsiteX2" fmla="*/ 17253 w 2760453"/>
              <a:gd name="connsiteY2" fmla="*/ 854015 h 1104181"/>
              <a:gd name="connsiteX3" fmla="*/ 25879 w 2760453"/>
              <a:gd name="connsiteY3" fmla="*/ 819509 h 1104181"/>
              <a:gd name="connsiteX4" fmla="*/ 43132 w 2760453"/>
              <a:gd name="connsiteY4" fmla="*/ 707366 h 1104181"/>
              <a:gd name="connsiteX5" fmla="*/ 51758 w 2760453"/>
              <a:gd name="connsiteY5" fmla="*/ 672860 h 1104181"/>
              <a:gd name="connsiteX6" fmla="*/ 69011 w 2760453"/>
              <a:gd name="connsiteY6" fmla="*/ 577969 h 1104181"/>
              <a:gd name="connsiteX7" fmla="*/ 86264 w 2760453"/>
              <a:gd name="connsiteY7" fmla="*/ 543464 h 1104181"/>
              <a:gd name="connsiteX8" fmla="*/ 112143 w 2760453"/>
              <a:gd name="connsiteY8" fmla="*/ 491705 h 1104181"/>
              <a:gd name="connsiteX9" fmla="*/ 129396 w 2760453"/>
              <a:gd name="connsiteY9" fmla="*/ 431320 h 1104181"/>
              <a:gd name="connsiteX10" fmla="*/ 146649 w 2760453"/>
              <a:gd name="connsiteY10" fmla="*/ 405441 h 1104181"/>
              <a:gd name="connsiteX11" fmla="*/ 172528 w 2760453"/>
              <a:gd name="connsiteY11" fmla="*/ 336430 h 1104181"/>
              <a:gd name="connsiteX12" fmla="*/ 224287 w 2760453"/>
              <a:gd name="connsiteY12" fmla="*/ 258792 h 1104181"/>
              <a:gd name="connsiteX13" fmla="*/ 258792 w 2760453"/>
              <a:gd name="connsiteY13" fmla="*/ 207034 h 1104181"/>
              <a:gd name="connsiteX14" fmla="*/ 267419 w 2760453"/>
              <a:gd name="connsiteY14" fmla="*/ 181154 h 1104181"/>
              <a:gd name="connsiteX15" fmla="*/ 293298 w 2760453"/>
              <a:gd name="connsiteY15" fmla="*/ 163901 h 1104181"/>
              <a:gd name="connsiteX16" fmla="*/ 353683 w 2760453"/>
              <a:gd name="connsiteY16" fmla="*/ 94890 h 1104181"/>
              <a:gd name="connsiteX17" fmla="*/ 396815 w 2760453"/>
              <a:gd name="connsiteY17" fmla="*/ 60384 h 1104181"/>
              <a:gd name="connsiteX18" fmla="*/ 422694 w 2760453"/>
              <a:gd name="connsiteY18" fmla="*/ 34505 h 1104181"/>
              <a:gd name="connsiteX19" fmla="*/ 483079 w 2760453"/>
              <a:gd name="connsiteY19" fmla="*/ 0 h 1104181"/>
              <a:gd name="connsiteX20" fmla="*/ 733245 w 2760453"/>
              <a:gd name="connsiteY20" fmla="*/ 8626 h 1104181"/>
              <a:gd name="connsiteX21" fmla="*/ 785004 w 2760453"/>
              <a:gd name="connsiteY21" fmla="*/ 25879 h 1104181"/>
              <a:gd name="connsiteX22" fmla="*/ 836762 w 2760453"/>
              <a:gd name="connsiteY22" fmla="*/ 77637 h 1104181"/>
              <a:gd name="connsiteX23" fmla="*/ 888521 w 2760453"/>
              <a:gd name="connsiteY23" fmla="*/ 112143 h 1104181"/>
              <a:gd name="connsiteX24" fmla="*/ 897147 w 2760453"/>
              <a:gd name="connsiteY24" fmla="*/ 138022 h 1104181"/>
              <a:gd name="connsiteX25" fmla="*/ 931653 w 2760453"/>
              <a:gd name="connsiteY25" fmla="*/ 189781 h 1104181"/>
              <a:gd name="connsiteX26" fmla="*/ 948905 w 2760453"/>
              <a:gd name="connsiteY26" fmla="*/ 215660 h 1104181"/>
              <a:gd name="connsiteX27" fmla="*/ 966158 w 2760453"/>
              <a:gd name="connsiteY27" fmla="*/ 241539 h 1104181"/>
              <a:gd name="connsiteX28" fmla="*/ 992037 w 2760453"/>
              <a:gd name="connsiteY28" fmla="*/ 293298 h 1104181"/>
              <a:gd name="connsiteX29" fmla="*/ 1000664 w 2760453"/>
              <a:gd name="connsiteY29" fmla="*/ 319177 h 1104181"/>
              <a:gd name="connsiteX30" fmla="*/ 1043796 w 2760453"/>
              <a:gd name="connsiteY30" fmla="*/ 379562 h 1104181"/>
              <a:gd name="connsiteX31" fmla="*/ 1052422 w 2760453"/>
              <a:gd name="connsiteY31" fmla="*/ 405441 h 1104181"/>
              <a:gd name="connsiteX32" fmla="*/ 1069675 w 2760453"/>
              <a:gd name="connsiteY32" fmla="*/ 431320 h 1104181"/>
              <a:gd name="connsiteX33" fmla="*/ 1086928 w 2760453"/>
              <a:gd name="connsiteY33" fmla="*/ 483079 h 1104181"/>
              <a:gd name="connsiteX34" fmla="*/ 1121434 w 2760453"/>
              <a:gd name="connsiteY34" fmla="*/ 534837 h 1104181"/>
              <a:gd name="connsiteX35" fmla="*/ 1147313 w 2760453"/>
              <a:gd name="connsiteY35" fmla="*/ 595222 h 1104181"/>
              <a:gd name="connsiteX36" fmla="*/ 1155939 w 2760453"/>
              <a:gd name="connsiteY36" fmla="*/ 621101 h 1104181"/>
              <a:gd name="connsiteX37" fmla="*/ 1173192 w 2760453"/>
              <a:gd name="connsiteY37" fmla="*/ 646981 h 1104181"/>
              <a:gd name="connsiteX38" fmla="*/ 1207698 w 2760453"/>
              <a:gd name="connsiteY38" fmla="*/ 724618 h 1104181"/>
              <a:gd name="connsiteX39" fmla="*/ 1233577 w 2760453"/>
              <a:gd name="connsiteY39" fmla="*/ 793630 h 1104181"/>
              <a:gd name="connsiteX40" fmla="*/ 1259456 w 2760453"/>
              <a:gd name="connsiteY40" fmla="*/ 819509 h 1104181"/>
              <a:gd name="connsiteX41" fmla="*/ 1302588 w 2760453"/>
              <a:gd name="connsiteY41" fmla="*/ 897147 h 1104181"/>
              <a:gd name="connsiteX42" fmla="*/ 1345721 w 2760453"/>
              <a:gd name="connsiteY42" fmla="*/ 948905 h 1104181"/>
              <a:gd name="connsiteX43" fmla="*/ 1388853 w 2760453"/>
              <a:gd name="connsiteY43" fmla="*/ 966158 h 1104181"/>
              <a:gd name="connsiteX44" fmla="*/ 1440611 w 2760453"/>
              <a:gd name="connsiteY44" fmla="*/ 1009290 h 1104181"/>
              <a:gd name="connsiteX45" fmla="*/ 1466490 w 2760453"/>
              <a:gd name="connsiteY45" fmla="*/ 1035169 h 1104181"/>
              <a:gd name="connsiteX46" fmla="*/ 1492370 w 2760453"/>
              <a:gd name="connsiteY46" fmla="*/ 1052422 h 1104181"/>
              <a:gd name="connsiteX47" fmla="*/ 1552754 w 2760453"/>
              <a:gd name="connsiteY47" fmla="*/ 1078301 h 1104181"/>
              <a:gd name="connsiteX48" fmla="*/ 1587260 w 2760453"/>
              <a:gd name="connsiteY48" fmla="*/ 1086928 h 1104181"/>
              <a:gd name="connsiteX49" fmla="*/ 1639019 w 2760453"/>
              <a:gd name="connsiteY49" fmla="*/ 1104181 h 1104181"/>
              <a:gd name="connsiteX50" fmla="*/ 1880558 w 2760453"/>
              <a:gd name="connsiteY50" fmla="*/ 1095554 h 1104181"/>
              <a:gd name="connsiteX51" fmla="*/ 1923690 w 2760453"/>
              <a:gd name="connsiteY51" fmla="*/ 1078301 h 1104181"/>
              <a:gd name="connsiteX52" fmla="*/ 1984075 w 2760453"/>
              <a:gd name="connsiteY52" fmla="*/ 1052422 h 1104181"/>
              <a:gd name="connsiteX53" fmla="*/ 2035834 w 2760453"/>
              <a:gd name="connsiteY53" fmla="*/ 1017917 h 1104181"/>
              <a:gd name="connsiteX54" fmla="*/ 2087592 w 2760453"/>
              <a:gd name="connsiteY54" fmla="*/ 992037 h 1104181"/>
              <a:gd name="connsiteX55" fmla="*/ 2113471 w 2760453"/>
              <a:gd name="connsiteY55" fmla="*/ 966158 h 1104181"/>
              <a:gd name="connsiteX56" fmla="*/ 2173856 w 2760453"/>
              <a:gd name="connsiteY56" fmla="*/ 923026 h 1104181"/>
              <a:gd name="connsiteX57" fmla="*/ 2216988 w 2760453"/>
              <a:gd name="connsiteY57" fmla="*/ 888520 h 1104181"/>
              <a:gd name="connsiteX58" fmla="*/ 2268747 w 2760453"/>
              <a:gd name="connsiteY58" fmla="*/ 836762 h 1104181"/>
              <a:gd name="connsiteX59" fmla="*/ 2303253 w 2760453"/>
              <a:gd name="connsiteY59" fmla="*/ 810883 h 1104181"/>
              <a:gd name="connsiteX60" fmla="*/ 2355011 w 2760453"/>
              <a:gd name="connsiteY60" fmla="*/ 759124 h 1104181"/>
              <a:gd name="connsiteX61" fmla="*/ 2380890 w 2760453"/>
              <a:gd name="connsiteY61" fmla="*/ 741871 h 1104181"/>
              <a:gd name="connsiteX62" fmla="*/ 2432649 w 2760453"/>
              <a:gd name="connsiteY62" fmla="*/ 672860 h 1104181"/>
              <a:gd name="connsiteX63" fmla="*/ 2449902 w 2760453"/>
              <a:gd name="connsiteY63" fmla="*/ 646981 h 1104181"/>
              <a:gd name="connsiteX64" fmla="*/ 2475781 w 2760453"/>
              <a:gd name="connsiteY64" fmla="*/ 629728 h 1104181"/>
              <a:gd name="connsiteX65" fmla="*/ 2536166 w 2760453"/>
              <a:gd name="connsiteY65" fmla="*/ 543464 h 1104181"/>
              <a:gd name="connsiteX66" fmla="*/ 2579298 w 2760453"/>
              <a:gd name="connsiteY66" fmla="*/ 465826 h 1104181"/>
              <a:gd name="connsiteX67" fmla="*/ 2596551 w 2760453"/>
              <a:gd name="connsiteY67" fmla="*/ 439947 h 1104181"/>
              <a:gd name="connsiteX68" fmla="*/ 2605177 w 2760453"/>
              <a:gd name="connsiteY68" fmla="*/ 414067 h 1104181"/>
              <a:gd name="connsiteX69" fmla="*/ 2613804 w 2760453"/>
              <a:gd name="connsiteY69" fmla="*/ 379562 h 1104181"/>
              <a:gd name="connsiteX70" fmla="*/ 2631056 w 2760453"/>
              <a:gd name="connsiteY70" fmla="*/ 353683 h 1104181"/>
              <a:gd name="connsiteX71" fmla="*/ 2648309 w 2760453"/>
              <a:gd name="connsiteY71" fmla="*/ 301924 h 1104181"/>
              <a:gd name="connsiteX72" fmla="*/ 2656936 w 2760453"/>
              <a:gd name="connsiteY72" fmla="*/ 276045 h 1104181"/>
              <a:gd name="connsiteX73" fmla="*/ 2665562 w 2760453"/>
              <a:gd name="connsiteY73" fmla="*/ 250166 h 1104181"/>
              <a:gd name="connsiteX74" fmla="*/ 2682815 w 2760453"/>
              <a:gd name="connsiteY74" fmla="*/ 215660 h 1104181"/>
              <a:gd name="connsiteX75" fmla="*/ 2691441 w 2760453"/>
              <a:gd name="connsiteY75" fmla="*/ 189781 h 1104181"/>
              <a:gd name="connsiteX76" fmla="*/ 2708694 w 2760453"/>
              <a:gd name="connsiteY76" fmla="*/ 163901 h 1104181"/>
              <a:gd name="connsiteX77" fmla="*/ 2743200 w 2760453"/>
              <a:gd name="connsiteY77" fmla="*/ 86264 h 1104181"/>
              <a:gd name="connsiteX78" fmla="*/ 2760453 w 2760453"/>
              <a:gd name="connsiteY78" fmla="*/ 43132 h 11041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Lst>
            <a:rect l="l" t="t" r="r" b="b"/>
            <a:pathLst>
              <a:path w="2760453" h="1104181">
                <a:moveTo>
                  <a:pt x="0" y="1095554"/>
                </a:moveTo>
                <a:cubicBezTo>
                  <a:pt x="2875" y="1023667"/>
                  <a:pt x="3500" y="951655"/>
                  <a:pt x="8626" y="879894"/>
                </a:cubicBezTo>
                <a:cubicBezTo>
                  <a:pt x="9274" y="870824"/>
                  <a:pt x="14755" y="862758"/>
                  <a:pt x="17253" y="854015"/>
                </a:cubicBezTo>
                <a:cubicBezTo>
                  <a:pt x="20510" y="842615"/>
                  <a:pt x="23554" y="831135"/>
                  <a:pt x="25879" y="819509"/>
                </a:cubicBezTo>
                <a:cubicBezTo>
                  <a:pt x="42552" y="736141"/>
                  <a:pt x="26563" y="798496"/>
                  <a:pt x="43132" y="707366"/>
                </a:cubicBezTo>
                <a:cubicBezTo>
                  <a:pt x="45253" y="695701"/>
                  <a:pt x="49433" y="684486"/>
                  <a:pt x="51758" y="672860"/>
                </a:cubicBezTo>
                <a:cubicBezTo>
                  <a:pt x="53928" y="662008"/>
                  <a:pt x="64388" y="591839"/>
                  <a:pt x="69011" y="577969"/>
                </a:cubicBezTo>
                <a:cubicBezTo>
                  <a:pt x="73077" y="565770"/>
                  <a:pt x="81199" y="555284"/>
                  <a:pt x="86264" y="543464"/>
                </a:cubicBezTo>
                <a:cubicBezTo>
                  <a:pt x="107694" y="493460"/>
                  <a:pt x="78985" y="541441"/>
                  <a:pt x="112143" y="491705"/>
                </a:cubicBezTo>
                <a:cubicBezTo>
                  <a:pt x="114905" y="480656"/>
                  <a:pt x="123211" y="443690"/>
                  <a:pt x="129396" y="431320"/>
                </a:cubicBezTo>
                <a:cubicBezTo>
                  <a:pt x="134032" y="422047"/>
                  <a:pt x="140898" y="414067"/>
                  <a:pt x="146649" y="405441"/>
                </a:cubicBezTo>
                <a:cubicBezTo>
                  <a:pt x="154116" y="383041"/>
                  <a:pt x="162211" y="357064"/>
                  <a:pt x="172528" y="336430"/>
                </a:cubicBezTo>
                <a:cubicBezTo>
                  <a:pt x="193381" y="294724"/>
                  <a:pt x="199000" y="294916"/>
                  <a:pt x="224287" y="258792"/>
                </a:cubicBezTo>
                <a:cubicBezTo>
                  <a:pt x="236178" y="241805"/>
                  <a:pt x="252235" y="226705"/>
                  <a:pt x="258792" y="207034"/>
                </a:cubicBezTo>
                <a:cubicBezTo>
                  <a:pt x="261668" y="198407"/>
                  <a:pt x="261738" y="188255"/>
                  <a:pt x="267419" y="181154"/>
                </a:cubicBezTo>
                <a:cubicBezTo>
                  <a:pt x="273896" y="173058"/>
                  <a:pt x="284672" y="169652"/>
                  <a:pt x="293298" y="163901"/>
                </a:cubicBezTo>
                <a:cubicBezTo>
                  <a:pt x="333555" y="103517"/>
                  <a:pt x="310551" y="123645"/>
                  <a:pt x="353683" y="94890"/>
                </a:cubicBezTo>
                <a:cubicBezTo>
                  <a:pt x="392268" y="37013"/>
                  <a:pt x="346815" y="93718"/>
                  <a:pt x="396815" y="60384"/>
                </a:cubicBezTo>
                <a:cubicBezTo>
                  <a:pt x="406966" y="53617"/>
                  <a:pt x="413322" y="42315"/>
                  <a:pt x="422694" y="34505"/>
                </a:cubicBezTo>
                <a:cubicBezTo>
                  <a:pt x="440986" y="19262"/>
                  <a:pt x="461982" y="10548"/>
                  <a:pt x="483079" y="0"/>
                </a:cubicBezTo>
                <a:cubicBezTo>
                  <a:pt x="566468" y="2875"/>
                  <a:pt x="650112" y="1500"/>
                  <a:pt x="733245" y="8626"/>
                </a:cubicBezTo>
                <a:cubicBezTo>
                  <a:pt x="751365" y="10179"/>
                  <a:pt x="785004" y="25879"/>
                  <a:pt x="785004" y="25879"/>
                </a:cubicBezTo>
                <a:cubicBezTo>
                  <a:pt x="802257" y="43132"/>
                  <a:pt x="816461" y="64103"/>
                  <a:pt x="836762" y="77637"/>
                </a:cubicBezTo>
                <a:lnTo>
                  <a:pt x="888521" y="112143"/>
                </a:lnTo>
                <a:cubicBezTo>
                  <a:pt x="891396" y="120769"/>
                  <a:pt x="892731" y="130073"/>
                  <a:pt x="897147" y="138022"/>
                </a:cubicBezTo>
                <a:cubicBezTo>
                  <a:pt x="907217" y="156148"/>
                  <a:pt x="920151" y="172528"/>
                  <a:pt x="931653" y="189781"/>
                </a:cubicBezTo>
                <a:lnTo>
                  <a:pt x="948905" y="215660"/>
                </a:lnTo>
                <a:cubicBezTo>
                  <a:pt x="954656" y="224286"/>
                  <a:pt x="962879" y="231703"/>
                  <a:pt x="966158" y="241539"/>
                </a:cubicBezTo>
                <a:cubicBezTo>
                  <a:pt x="987842" y="306586"/>
                  <a:pt x="958592" y="226407"/>
                  <a:pt x="992037" y="293298"/>
                </a:cubicBezTo>
                <a:cubicBezTo>
                  <a:pt x="996103" y="301431"/>
                  <a:pt x="995620" y="311611"/>
                  <a:pt x="1000664" y="319177"/>
                </a:cubicBezTo>
                <a:cubicBezTo>
                  <a:pt x="1048000" y="390179"/>
                  <a:pt x="1008055" y="296165"/>
                  <a:pt x="1043796" y="379562"/>
                </a:cubicBezTo>
                <a:cubicBezTo>
                  <a:pt x="1047378" y="387920"/>
                  <a:pt x="1048356" y="397308"/>
                  <a:pt x="1052422" y="405441"/>
                </a:cubicBezTo>
                <a:cubicBezTo>
                  <a:pt x="1057059" y="414714"/>
                  <a:pt x="1065464" y="421846"/>
                  <a:pt x="1069675" y="431320"/>
                </a:cubicBezTo>
                <a:cubicBezTo>
                  <a:pt x="1077061" y="447939"/>
                  <a:pt x="1076840" y="467947"/>
                  <a:pt x="1086928" y="483079"/>
                </a:cubicBezTo>
                <a:lnTo>
                  <a:pt x="1121434" y="534837"/>
                </a:lnTo>
                <a:cubicBezTo>
                  <a:pt x="1141662" y="595527"/>
                  <a:pt x="1115336" y="520609"/>
                  <a:pt x="1147313" y="595222"/>
                </a:cubicBezTo>
                <a:cubicBezTo>
                  <a:pt x="1150895" y="603580"/>
                  <a:pt x="1151873" y="612968"/>
                  <a:pt x="1155939" y="621101"/>
                </a:cubicBezTo>
                <a:cubicBezTo>
                  <a:pt x="1160576" y="630374"/>
                  <a:pt x="1168981" y="637507"/>
                  <a:pt x="1173192" y="646981"/>
                </a:cubicBezTo>
                <a:cubicBezTo>
                  <a:pt x="1214254" y="739369"/>
                  <a:pt x="1168653" y="666052"/>
                  <a:pt x="1207698" y="724618"/>
                </a:cubicBezTo>
                <a:cubicBezTo>
                  <a:pt x="1214644" y="752405"/>
                  <a:pt x="1216226" y="769339"/>
                  <a:pt x="1233577" y="793630"/>
                </a:cubicBezTo>
                <a:cubicBezTo>
                  <a:pt x="1240668" y="803557"/>
                  <a:pt x="1250830" y="810883"/>
                  <a:pt x="1259456" y="819509"/>
                </a:cubicBezTo>
                <a:cubicBezTo>
                  <a:pt x="1274640" y="865058"/>
                  <a:pt x="1263040" y="837824"/>
                  <a:pt x="1302588" y="897147"/>
                </a:cubicBezTo>
                <a:cubicBezTo>
                  <a:pt x="1314512" y="915034"/>
                  <a:pt x="1326743" y="937044"/>
                  <a:pt x="1345721" y="948905"/>
                </a:cubicBezTo>
                <a:cubicBezTo>
                  <a:pt x="1358852" y="957112"/>
                  <a:pt x="1374476" y="960407"/>
                  <a:pt x="1388853" y="966158"/>
                </a:cubicBezTo>
                <a:cubicBezTo>
                  <a:pt x="1464459" y="1041764"/>
                  <a:pt x="1368552" y="949240"/>
                  <a:pt x="1440611" y="1009290"/>
                </a:cubicBezTo>
                <a:cubicBezTo>
                  <a:pt x="1449983" y="1017100"/>
                  <a:pt x="1457118" y="1027359"/>
                  <a:pt x="1466490" y="1035169"/>
                </a:cubicBezTo>
                <a:cubicBezTo>
                  <a:pt x="1474455" y="1041806"/>
                  <a:pt x="1483368" y="1047278"/>
                  <a:pt x="1492370" y="1052422"/>
                </a:cubicBezTo>
                <a:cubicBezTo>
                  <a:pt x="1515378" y="1065569"/>
                  <a:pt x="1528556" y="1071387"/>
                  <a:pt x="1552754" y="1078301"/>
                </a:cubicBezTo>
                <a:cubicBezTo>
                  <a:pt x="1564154" y="1081558"/>
                  <a:pt x="1575904" y="1083521"/>
                  <a:pt x="1587260" y="1086928"/>
                </a:cubicBezTo>
                <a:cubicBezTo>
                  <a:pt x="1604679" y="1092154"/>
                  <a:pt x="1639019" y="1104181"/>
                  <a:pt x="1639019" y="1104181"/>
                </a:cubicBezTo>
                <a:cubicBezTo>
                  <a:pt x="1719532" y="1101305"/>
                  <a:pt x="1800325" y="1102848"/>
                  <a:pt x="1880558" y="1095554"/>
                </a:cubicBezTo>
                <a:cubicBezTo>
                  <a:pt x="1895979" y="1094152"/>
                  <a:pt x="1909191" y="1083738"/>
                  <a:pt x="1923690" y="1078301"/>
                </a:cubicBezTo>
                <a:cubicBezTo>
                  <a:pt x="1955427" y="1066400"/>
                  <a:pt x="1950407" y="1072623"/>
                  <a:pt x="1984075" y="1052422"/>
                </a:cubicBezTo>
                <a:cubicBezTo>
                  <a:pt x="2001855" y="1041754"/>
                  <a:pt x="2016163" y="1024475"/>
                  <a:pt x="2035834" y="1017917"/>
                </a:cubicBezTo>
                <a:cubicBezTo>
                  <a:pt x="2061771" y="1009271"/>
                  <a:pt x="2065295" y="1010618"/>
                  <a:pt x="2087592" y="992037"/>
                </a:cubicBezTo>
                <a:cubicBezTo>
                  <a:pt x="2096964" y="984227"/>
                  <a:pt x="2104208" y="974097"/>
                  <a:pt x="2113471" y="966158"/>
                </a:cubicBezTo>
                <a:cubicBezTo>
                  <a:pt x="2132192" y="950112"/>
                  <a:pt x="2153378" y="936678"/>
                  <a:pt x="2173856" y="923026"/>
                </a:cubicBezTo>
                <a:cubicBezTo>
                  <a:pt x="2221211" y="851994"/>
                  <a:pt x="2159296" y="933392"/>
                  <a:pt x="2216988" y="888520"/>
                </a:cubicBezTo>
                <a:cubicBezTo>
                  <a:pt x="2236248" y="873540"/>
                  <a:pt x="2249228" y="851401"/>
                  <a:pt x="2268747" y="836762"/>
                </a:cubicBezTo>
                <a:cubicBezTo>
                  <a:pt x="2280249" y="828136"/>
                  <a:pt x="2292566" y="820501"/>
                  <a:pt x="2303253" y="810883"/>
                </a:cubicBezTo>
                <a:cubicBezTo>
                  <a:pt x="2321389" y="794561"/>
                  <a:pt x="2334710" y="772658"/>
                  <a:pt x="2355011" y="759124"/>
                </a:cubicBezTo>
                <a:cubicBezTo>
                  <a:pt x="2363637" y="753373"/>
                  <a:pt x="2373954" y="749577"/>
                  <a:pt x="2380890" y="741871"/>
                </a:cubicBezTo>
                <a:cubicBezTo>
                  <a:pt x="2400126" y="720498"/>
                  <a:pt x="2416699" y="696785"/>
                  <a:pt x="2432649" y="672860"/>
                </a:cubicBezTo>
                <a:cubicBezTo>
                  <a:pt x="2438400" y="664234"/>
                  <a:pt x="2442571" y="654312"/>
                  <a:pt x="2449902" y="646981"/>
                </a:cubicBezTo>
                <a:cubicBezTo>
                  <a:pt x="2457233" y="639650"/>
                  <a:pt x="2467155" y="635479"/>
                  <a:pt x="2475781" y="629728"/>
                </a:cubicBezTo>
                <a:cubicBezTo>
                  <a:pt x="2518262" y="566007"/>
                  <a:pt x="2497846" y="594557"/>
                  <a:pt x="2536166" y="543464"/>
                </a:cubicBezTo>
                <a:cubicBezTo>
                  <a:pt x="2551349" y="497913"/>
                  <a:pt x="2539748" y="525150"/>
                  <a:pt x="2579298" y="465826"/>
                </a:cubicBezTo>
                <a:lnTo>
                  <a:pt x="2596551" y="439947"/>
                </a:lnTo>
                <a:cubicBezTo>
                  <a:pt x="2599426" y="431320"/>
                  <a:pt x="2602679" y="422810"/>
                  <a:pt x="2605177" y="414067"/>
                </a:cubicBezTo>
                <a:cubicBezTo>
                  <a:pt x="2608434" y="402667"/>
                  <a:pt x="2609134" y="390459"/>
                  <a:pt x="2613804" y="379562"/>
                </a:cubicBezTo>
                <a:cubicBezTo>
                  <a:pt x="2617888" y="370033"/>
                  <a:pt x="2626845" y="363157"/>
                  <a:pt x="2631056" y="353683"/>
                </a:cubicBezTo>
                <a:cubicBezTo>
                  <a:pt x="2638442" y="337064"/>
                  <a:pt x="2642558" y="319177"/>
                  <a:pt x="2648309" y="301924"/>
                </a:cubicBezTo>
                <a:lnTo>
                  <a:pt x="2656936" y="276045"/>
                </a:lnTo>
                <a:cubicBezTo>
                  <a:pt x="2659811" y="267419"/>
                  <a:pt x="2661496" y="258299"/>
                  <a:pt x="2665562" y="250166"/>
                </a:cubicBezTo>
                <a:cubicBezTo>
                  <a:pt x="2671313" y="238664"/>
                  <a:pt x="2677749" y="227480"/>
                  <a:pt x="2682815" y="215660"/>
                </a:cubicBezTo>
                <a:cubicBezTo>
                  <a:pt x="2686397" y="207302"/>
                  <a:pt x="2687375" y="197914"/>
                  <a:pt x="2691441" y="189781"/>
                </a:cubicBezTo>
                <a:cubicBezTo>
                  <a:pt x="2696078" y="180508"/>
                  <a:pt x="2704483" y="173375"/>
                  <a:pt x="2708694" y="163901"/>
                </a:cubicBezTo>
                <a:cubicBezTo>
                  <a:pt x="2749756" y="71513"/>
                  <a:pt x="2704155" y="144830"/>
                  <a:pt x="2743200" y="86264"/>
                </a:cubicBezTo>
                <a:cubicBezTo>
                  <a:pt x="2753859" y="54284"/>
                  <a:pt x="2747759" y="68517"/>
                  <a:pt x="2760453" y="43132"/>
                </a:cubicBezTo>
              </a:path>
            </a:pathLst>
          </a:cu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cxnSp>
        <p:nvCxnSpPr>
          <p:cNvPr id="10" name="Conector reto 9"/>
          <p:cNvCxnSpPr/>
          <p:nvPr/>
        </p:nvCxnSpPr>
        <p:spPr>
          <a:xfrm>
            <a:off x="827584" y="5322498"/>
            <a:ext cx="3096344"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CaixaDeTexto 10"/>
          <p:cNvSpPr txBox="1"/>
          <p:nvPr/>
        </p:nvSpPr>
        <p:spPr>
          <a:xfrm>
            <a:off x="2195736" y="4365104"/>
            <a:ext cx="3076804" cy="584775"/>
          </a:xfrm>
          <a:prstGeom prst="rect">
            <a:avLst/>
          </a:prstGeom>
          <a:noFill/>
          <a:ln>
            <a:solidFill>
              <a:schemeClr val="tx1"/>
            </a:solidFill>
          </a:ln>
        </p:spPr>
        <p:txBody>
          <a:bodyPr wrap="none" rtlCol="0">
            <a:spAutoFit/>
          </a:bodyPr>
          <a:lstStyle/>
          <a:p>
            <a:pPr algn="ctr"/>
            <a:r>
              <a:rPr lang="pt-BR" sz="2000" b="1" dirty="0" smtClean="0">
                <a:effectLst>
                  <a:outerShdw blurRad="38100" dist="38100" dir="2700000" algn="tl">
                    <a:srgbClr val="000000">
                      <a:alpha val="43137"/>
                    </a:srgbClr>
                  </a:outerShdw>
                </a:effectLst>
              </a:rPr>
              <a:t>(</a:t>
            </a:r>
            <a:r>
              <a:rPr lang="pt-BR" sz="2000" b="1" dirty="0" err="1" smtClean="0">
                <a:effectLst>
                  <a:outerShdw blurRad="38100" dist="38100" dir="2700000" algn="tl">
                    <a:srgbClr val="000000">
                      <a:alpha val="43137"/>
                    </a:srgbClr>
                  </a:outerShdw>
                </a:effectLst>
              </a:rPr>
              <a:t>G</a:t>
            </a:r>
            <a:r>
              <a:rPr lang="pt-BR" sz="2000" b="1" baseline="-25000" dirty="0" err="1" smtClean="0">
                <a:effectLst>
                  <a:outerShdw blurRad="38100" dist="38100" dir="2700000" algn="tl">
                    <a:srgbClr val="000000">
                      <a:alpha val="43137"/>
                    </a:srgbClr>
                  </a:outerShdw>
                </a:effectLst>
              </a:rPr>
              <a:t>t</a:t>
            </a:r>
            <a:r>
              <a:rPr lang="pt-BR" sz="2000" b="1" dirty="0" smtClean="0">
                <a:effectLst>
                  <a:outerShdw blurRad="38100" dist="38100" dir="2700000" algn="tl">
                    <a:srgbClr val="000000">
                      <a:alpha val="43137"/>
                    </a:srgbClr>
                  </a:outerShdw>
                </a:effectLst>
              </a:rPr>
              <a:t>)</a:t>
            </a:r>
            <a:r>
              <a:rPr lang="pt-BR" dirty="0" smtClean="0"/>
              <a:t> </a:t>
            </a:r>
          </a:p>
          <a:p>
            <a:r>
              <a:rPr lang="pt-BR" sz="1200" b="1" dirty="0" smtClean="0">
                <a:effectLst>
                  <a:outerShdw blurRad="38100" dist="38100" dir="2700000" algn="tl">
                    <a:srgbClr val="000000">
                      <a:alpha val="43137"/>
                    </a:srgbClr>
                  </a:outerShdw>
                </a:effectLst>
              </a:rPr>
              <a:t>ÚNICA VARIÁVEL OBSERVÁVEL DIRETAMENTE</a:t>
            </a:r>
            <a:endParaRPr lang="pt-BR" sz="1200" b="1" dirty="0">
              <a:effectLst>
                <a:outerShdw blurRad="38100" dist="38100" dir="2700000" algn="tl">
                  <a:srgbClr val="000000">
                    <a:alpha val="43137"/>
                  </a:srgbClr>
                </a:outerShdw>
              </a:effectLst>
            </a:endParaRPr>
          </a:p>
        </p:txBody>
      </p:sp>
      <p:sp>
        <p:nvSpPr>
          <p:cNvPr id="12" name="CaixaDeTexto 11"/>
          <p:cNvSpPr txBox="1"/>
          <p:nvPr/>
        </p:nvSpPr>
        <p:spPr>
          <a:xfrm>
            <a:off x="3923928" y="5157192"/>
            <a:ext cx="622799" cy="369332"/>
          </a:xfrm>
          <a:prstGeom prst="rect">
            <a:avLst/>
          </a:prstGeom>
          <a:noFill/>
          <a:ln>
            <a:solidFill>
              <a:schemeClr val="tx1"/>
            </a:solidFill>
          </a:ln>
        </p:spPr>
        <p:txBody>
          <a:bodyPr wrap="none" rtlCol="0">
            <a:spAutoFit/>
          </a:bodyPr>
          <a:lstStyle/>
          <a:p>
            <a:r>
              <a:rPr lang="pt-BR" b="1" dirty="0" smtClean="0">
                <a:effectLst>
                  <a:outerShdw blurRad="38100" dist="38100" dir="2700000" algn="tl">
                    <a:srgbClr val="000000">
                      <a:alpha val="43137"/>
                    </a:srgbClr>
                  </a:outerShdw>
                </a:effectLst>
              </a:rPr>
              <a:t>(G</a:t>
            </a:r>
            <a:r>
              <a:rPr lang="pt-BR" b="1" baseline="-25000" dirty="0" smtClean="0">
                <a:effectLst>
                  <a:outerShdw blurRad="38100" dist="38100" dir="2700000" algn="tl">
                    <a:srgbClr val="000000">
                      <a:alpha val="43137"/>
                    </a:srgbClr>
                  </a:outerShdw>
                </a:effectLst>
              </a:rPr>
              <a:t>AJ</a:t>
            </a:r>
            <a:r>
              <a:rPr lang="pt-BR" b="1" dirty="0" smtClean="0">
                <a:effectLst>
                  <a:outerShdw blurRad="38100" dist="38100" dir="2700000" algn="tl">
                    <a:srgbClr val="000000">
                      <a:alpha val="43137"/>
                    </a:srgbClr>
                  </a:outerShdw>
                </a:effectLst>
              </a:rPr>
              <a:t>)</a:t>
            </a:r>
            <a:endParaRPr lang="pt-BR" b="1" dirty="0">
              <a:effectLst>
                <a:outerShdw blurRad="38100" dist="38100" dir="2700000" algn="tl">
                  <a:srgbClr val="000000">
                    <a:alpha val="43137"/>
                  </a:srgbClr>
                </a:outerShdw>
              </a:effectLst>
            </a:endParaRPr>
          </a:p>
        </p:txBody>
      </p:sp>
      <p:sp>
        <p:nvSpPr>
          <p:cNvPr id="13" name="CaixaDeTexto 12"/>
          <p:cNvSpPr txBox="1"/>
          <p:nvPr/>
        </p:nvSpPr>
        <p:spPr>
          <a:xfrm>
            <a:off x="3419872" y="6309320"/>
            <a:ext cx="1168910" cy="369332"/>
          </a:xfrm>
          <a:prstGeom prst="rect">
            <a:avLst/>
          </a:prstGeom>
          <a:noFill/>
        </p:spPr>
        <p:txBody>
          <a:bodyPr wrap="none" rtlCol="0">
            <a:spAutoFit/>
          </a:bodyPr>
          <a:lstStyle/>
          <a:p>
            <a:r>
              <a:rPr lang="pt-BR" b="1" dirty="0" smtClean="0">
                <a:effectLst>
                  <a:outerShdw blurRad="38100" dist="38100" dir="2700000" algn="tl">
                    <a:srgbClr val="000000">
                      <a:alpha val="43137"/>
                    </a:srgbClr>
                  </a:outerShdw>
                </a:effectLst>
              </a:rPr>
              <a:t>TEMPO (t)</a:t>
            </a:r>
            <a:endParaRPr lang="pt-BR" b="1" dirty="0">
              <a:effectLst>
                <a:outerShdw blurRad="38100" dist="38100" dir="2700000" algn="tl">
                  <a:srgbClr val="000000">
                    <a:alpha val="43137"/>
                  </a:srgbClr>
                </a:outerShdw>
              </a:effectLst>
            </a:endParaRPr>
          </a:p>
        </p:txBody>
      </p:sp>
      <p:sp>
        <p:nvSpPr>
          <p:cNvPr id="14" name="CaixaDeTexto 13"/>
          <p:cNvSpPr txBox="1"/>
          <p:nvPr/>
        </p:nvSpPr>
        <p:spPr>
          <a:xfrm rot="16200000">
            <a:off x="4661" y="5117065"/>
            <a:ext cx="1295098" cy="369332"/>
          </a:xfrm>
          <a:prstGeom prst="rect">
            <a:avLst/>
          </a:prstGeom>
          <a:noFill/>
        </p:spPr>
        <p:txBody>
          <a:bodyPr wrap="none" rtlCol="0">
            <a:spAutoFit/>
          </a:bodyPr>
          <a:lstStyle/>
          <a:p>
            <a:r>
              <a:rPr lang="pt-BR" b="1" dirty="0" smtClean="0">
                <a:effectLst>
                  <a:outerShdw blurRad="38100" dist="38100" dir="2700000" algn="tl">
                    <a:srgbClr val="000000">
                      <a:alpha val="43137"/>
                    </a:srgbClr>
                  </a:outerShdw>
                </a:effectLst>
              </a:rPr>
              <a:t>GASTOS (G)</a:t>
            </a:r>
            <a:endParaRPr lang="pt-BR" b="1" dirty="0">
              <a:effectLst>
                <a:outerShdw blurRad="38100" dist="38100" dir="2700000" algn="tl">
                  <a:srgbClr val="000000">
                    <a:alpha val="43137"/>
                  </a:srgbClr>
                </a:outerShdw>
              </a:effectLst>
            </a:endParaRPr>
          </a:p>
        </p:txBody>
      </p:sp>
      <p:cxnSp>
        <p:nvCxnSpPr>
          <p:cNvPr id="9" name="Conector de seta reta 8"/>
          <p:cNvCxnSpPr/>
          <p:nvPr/>
        </p:nvCxnSpPr>
        <p:spPr>
          <a:xfrm flipH="1" flipV="1">
            <a:off x="5796136" y="4437112"/>
            <a:ext cx="72008" cy="2056874"/>
          </a:xfrm>
          <a:prstGeom prst="straightConnector1">
            <a:avLst/>
          </a:prstGeom>
          <a:ln w="571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6" name="Conector de seta reta 15"/>
          <p:cNvCxnSpPr/>
          <p:nvPr/>
        </p:nvCxnSpPr>
        <p:spPr>
          <a:xfrm>
            <a:off x="5868144" y="6493986"/>
            <a:ext cx="3024336" cy="0"/>
          </a:xfrm>
          <a:prstGeom prst="straightConnector1">
            <a:avLst/>
          </a:prstGeom>
          <a:ln w="571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8" name="Conector reto 17"/>
          <p:cNvCxnSpPr>
            <a:endCxn id="21" idx="1"/>
          </p:cNvCxnSpPr>
          <p:nvPr/>
        </p:nvCxnSpPr>
        <p:spPr>
          <a:xfrm flipV="1">
            <a:off x="6130903" y="4324454"/>
            <a:ext cx="2401537" cy="169683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9" name="Forma livre 18"/>
          <p:cNvSpPr/>
          <p:nvPr/>
        </p:nvSpPr>
        <p:spPr>
          <a:xfrm>
            <a:off x="6452558" y="4106174"/>
            <a:ext cx="2001960" cy="2156603"/>
          </a:xfrm>
          <a:custGeom>
            <a:avLst/>
            <a:gdLst>
              <a:gd name="connsiteX0" fmla="*/ 345057 w 2001960"/>
              <a:gd name="connsiteY0" fmla="*/ 2156603 h 2156603"/>
              <a:gd name="connsiteX1" fmla="*/ 327804 w 2001960"/>
              <a:gd name="connsiteY1" fmla="*/ 2087592 h 2156603"/>
              <a:gd name="connsiteX2" fmla="*/ 284672 w 2001960"/>
              <a:gd name="connsiteY2" fmla="*/ 2027207 h 2156603"/>
              <a:gd name="connsiteX3" fmla="*/ 276046 w 2001960"/>
              <a:gd name="connsiteY3" fmla="*/ 2001328 h 2156603"/>
              <a:gd name="connsiteX4" fmla="*/ 232914 w 2001960"/>
              <a:gd name="connsiteY4" fmla="*/ 1923690 h 2156603"/>
              <a:gd name="connsiteX5" fmla="*/ 181155 w 2001960"/>
              <a:gd name="connsiteY5" fmla="*/ 1846052 h 2156603"/>
              <a:gd name="connsiteX6" fmla="*/ 163902 w 2001960"/>
              <a:gd name="connsiteY6" fmla="*/ 1820173 h 2156603"/>
              <a:gd name="connsiteX7" fmla="*/ 146650 w 2001960"/>
              <a:gd name="connsiteY7" fmla="*/ 1785668 h 2156603"/>
              <a:gd name="connsiteX8" fmla="*/ 120770 w 2001960"/>
              <a:gd name="connsiteY8" fmla="*/ 1759788 h 2156603"/>
              <a:gd name="connsiteX9" fmla="*/ 86265 w 2001960"/>
              <a:gd name="connsiteY9" fmla="*/ 1708030 h 2156603"/>
              <a:gd name="connsiteX10" fmla="*/ 69012 w 2001960"/>
              <a:gd name="connsiteY10" fmla="*/ 1682151 h 2156603"/>
              <a:gd name="connsiteX11" fmla="*/ 60385 w 2001960"/>
              <a:gd name="connsiteY11" fmla="*/ 1647645 h 2156603"/>
              <a:gd name="connsiteX12" fmla="*/ 43133 w 2001960"/>
              <a:gd name="connsiteY12" fmla="*/ 1613139 h 2156603"/>
              <a:gd name="connsiteX13" fmla="*/ 25880 w 2001960"/>
              <a:gd name="connsiteY13" fmla="*/ 1544128 h 2156603"/>
              <a:gd name="connsiteX14" fmla="*/ 0 w 2001960"/>
              <a:gd name="connsiteY14" fmla="*/ 1449237 h 2156603"/>
              <a:gd name="connsiteX15" fmla="*/ 8627 w 2001960"/>
              <a:gd name="connsiteY15" fmla="*/ 1086928 h 2156603"/>
              <a:gd name="connsiteX16" fmla="*/ 25880 w 2001960"/>
              <a:gd name="connsiteY16" fmla="*/ 1035169 h 2156603"/>
              <a:gd name="connsiteX17" fmla="*/ 51759 w 2001960"/>
              <a:gd name="connsiteY17" fmla="*/ 974784 h 2156603"/>
              <a:gd name="connsiteX18" fmla="*/ 77638 w 2001960"/>
              <a:gd name="connsiteY18" fmla="*/ 948905 h 2156603"/>
              <a:gd name="connsiteX19" fmla="*/ 112144 w 2001960"/>
              <a:gd name="connsiteY19" fmla="*/ 940279 h 2156603"/>
              <a:gd name="connsiteX20" fmla="*/ 207034 w 2001960"/>
              <a:gd name="connsiteY20" fmla="*/ 914400 h 2156603"/>
              <a:gd name="connsiteX21" fmla="*/ 500333 w 2001960"/>
              <a:gd name="connsiteY21" fmla="*/ 923026 h 2156603"/>
              <a:gd name="connsiteX22" fmla="*/ 526212 w 2001960"/>
              <a:gd name="connsiteY22" fmla="*/ 931652 h 2156603"/>
              <a:gd name="connsiteX23" fmla="*/ 612476 w 2001960"/>
              <a:gd name="connsiteY23" fmla="*/ 957532 h 2156603"/>
              <a:gd name="connsiteX24" fmla="*/ 638355 w 2001960"/>
              <a:gd name="connsiteY24" fmla="*/ 966158 h 2156603"/>
              <a:gd name="connsiteX25" fmla="*/ 698740 w 2001960"/>
              <a:gd name="connsiteY25" fmla="*/ 1000664 h 2156603"/>
              <a:gd name="connsiteX26" fmla="*/ 759125 w 2001960"/>
              <a:gd name="connsiteY26" fmla="*/ 1017917 h 2156603"/>
              <a:gd name="connsiteX27" fmla="*/ 776378 w 2001960"/>
              <a:gd name="connsiteY27" fmla="*/ 1043796 h 2156603"/>
              <a:gd name="connsiteX28" fmla="*/ 802257 w 2001960"/>
              <a:gd name="connsiteY28" fmla="*/ 1052422 h 2156603"/>
              <a:gd name="connsiteX29" fmla="*/ 828136 w 2001960"/>
              <a:gd name="connsiteY29" fmla="*/ 1069675 h 2156603"/>
              <a:gd name="connsiteX30" fmla="*/ 854016 w 2001960"/>
              <a:gd name="connsiteY30" fmla="*/ 1095554 h 2156603"/>
              <a:gd name="connsiteX31" fmla="*/ 940280 w 2001960"/>
              <a:gd name="connsiteY31" fmla="*/ 1147313 h 2156603"/>
              <a:gd name="connsiteX32" fmla="*/ 1000665 w 2001960"/>
              <a:gd name="connsiteY32" fmla="*/ 1181818 h 2156603"/>
              <a:gd name="connsiteX33" fmla="*/ 1026544 w 2001960"/>
              <a:gd name="connsiteY33" fmla="*/ 1207698 h 2156603"/>
              <a:gd name="connsiteX34" fmla="*/ 1078302 w 2001960"/>
              <a:gd name="connsiteY34" fmla="*/ 1242203 h 2156603"/>
              <a:gd name="connsiteX35" fmla="*/ 1130061 w 2001960"/>
              <a:gd name="connsiteY35" fmla="*/ 1276709 h 2156603"/>
              <a:gd name="connsiteX36" fmla="*/ 1181819 w 2001960"/>
              <a:gd name="connsiteY36" fmla="*/ 1319841 h 2156603"/>
              <a:gd name="connsiteX37" fmla="*/ 1207699 w 2001960"/>
              <a:gd name="connsiteY37" fmla="*/ 1328468 h 2156603"/>
              <a:gd name="connsiteX38" fmla="*/ 1259457 w 2001960"/>
              <a:gd name="connsiteY38" fmla="*/ 1354347 h 2156603"/>
              <a:gd name="connsiteX39" fmla="*/ 1285336 w 2001960"/>
              <a:gd name="connsiteY39" fmla="*/ 1380226 h 2156603"/>
              <a:gd name="connsiteX40" fmla="*/ 1319842 w 2001960"/>
              <a:gd name="connsiteY40" fmla="*/ 1388852 h 2156603"/>
              <a:gd name="connsiteX41" fmla="*/ 1475117 w 2001960"/>
              <a:gd name="connsiteY41" fmla="*/ 1414732 h 2156603"/>
              <a:gd name="connsiteX42" fmla="*/ 1751163 w 2001960"/>
              <a:gd name="connsiteY42" fmla="*/ 1406105 h 2156603"/>
              <a:gd name="connsiteX43" fmla="*/ 1828800 w 2001960"/>
              <a:gd name="connsiteY43" fmla="*/ 1345720 h 2156603"/>
              <a:gd name="connsiteX44" fmla="*/ 1863306 w 2001960"/>
              <a:gd name="connsiteY44" fmla="*/ 1293962 h 2156603"/>
              <a:gd name="connsiteX45" fmla="*/ 1915065 w 2001960"/>
              <a:gd name="connsiteY45" fmla="*/ 1242203 h 2156603"/>
              <a:gd name="connsiteX46" fmla="*/ 1949570 w 2001960"/>
              <a:gd name="connsiteY46" fmla="*/ 1190445 h 2156603"/>
              <a:gd name="connsiteX47" fmla="*/ 1975450 w 2001960"/>
              <a:gd name="connsiteY47" fmla="*/ 1138686 h 2156603"/>
              <a:gd name="connsiteX48" fmla="*/ 1984076 w 2001960"/>
              <a:gd name="connsiteY48" fmla="*/ 1112807 h 2156603"/>
              <a:gd name="connsiteX49" fmla="*/ 2001329 w 2001960"/>
              <a:gd name="connsiteY49" fmla="*/ 1086928 h 2156603"/>
              <a:gd name="connsiteX50" fmla="*/ 1992702 w 2001960"/>
              <a:gd name="connsiteY50" fmla="*/ 759124 h 2156603"/>
              <a:gd name="connsiteX51" fmla="*/ 1984076 w 2001960"/>
              <a:gd name="connsiteY51" fmla="*/ 707366 h 2156603"/>
              <a:gd name="connsiteX52" fmla="*/ 1940944 w 2001960"/>
              <a:gd name="connsiteY52" fmla="*/ 595222 h 2156603"/>
              <a:gd name="connsiteX53" fmla="*/ 1932317 w 2001960"/>
              <a:gd name="connsiteY53" fmla="*/ 569343 h 2156603"/>
              <a:gd name="connsiteX54" fmla="*/ 1915065 w 2001960"/>
              <a:gd name="connsiteY54" fmla="*/ 543464 h 2156603"/>
              <a:gd name="connsiteX55" fmla="*/ 1889185 w 2001960"/>
              <a:gd name="connsiteY55" fmla="*/ 491705 h 2156603"/>
              <a:gd name="connsiteX56" fmla="*/ 1863306 w 2001960"/>
              <a:gd name="connsiteY56" fmla="*/ 439947 h 2156603"/>
              <a:gd name="connsiteX57" fmla="*/ 1846053 w 2001960"/>
              <a:gd name="connsiteY57" fmla="*/ 388188 h 2156603"/>
              <a:gd name="connsiteX58" fmla="*/ 1828800 w 2001960"/>
              <a:gd name="connsiteY58" fmla="*/ 353683 h 2156603"/>
              <a:gd name="connsiteX59" fmla="*/ 1811548 w 2001960"/>
              <a:gd name="connsiteY59" fmla="*/ 301924 h 2156603"/>
              <a:gd name="connsiteX60" fmla="*/ 1802921 w 2001960"/>
              <a:gd name="connsiteY60" fmla="*/ 276045 h 2156603"/>
              <a:gd name="connsiteX61" fmla="*/ 1794295 w 2001960"/>
              <a:gd name="connsiteY61" fmla="*/ 250166 h 2156603"/>
              <a:gd name="connsiteX62" fmla="*/ 1777042 w 2001960"/>
              <a:gd name="connsiteY62" fmla="*/ 224286 h 2156603"/>
              <a:gd name="connsiteX63" fmla="*/ 1768416 w 2001960"/>
              <a:gd name="connsiteY63" fmla="*/ 189781 h 2156603"/>
              <a:gd name="connsiteX64" fmla="*/ 1751163 w 2001960"/>
              <a:gd name="connsiteY64" fmla="*/ 138022 h 2156603"/>
              <a:gd name="connsiteX65" fmla="*/ 1742536 w 2001960"/>
              <a:gd name="connsiteY65" fmla="*/ 112143 h 2156603"/>
              <a:gd name="connsiteX66" fmla="*/ 1716657 w 2001960"/>
              <a:gd name="connsiteY66" fmla="*/ 51758 h 2156603"/>
              <a:gd name="connsiteX67" fmla="*/ 1699404 w 2001960"/>
              <a:gd name="connsiteY67" fmla="*/ 0 h 21566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Lst>
            <a:rect l="l" t="t" r="r" b="b"/>
            <a:pathLst>
              <a:path w="2001960" h="2156603">
                <a:moveTo>
                  <a:pt x="345057" y="2156603"/>
                </a:moveTo>
                <a:cubicBezTo>
                  <a:pt x="341775" y="2140193"/>
                  <a:pt x="336648" y="2105279"/>
                  <a:pt x="327804" y="2087592"/>
                </a:cubicBezTo>
                <a:cubicBezTo>
                  <a:pt x="321498" y="2074981"/>
                  <a:pt x="290531" y="2035019"/>
                  <a:pt x="284672" y="2027207"/>
                </a:cubicBezTo>
                <a:cubicBezTo>
                  <a:pt x="281797" y="2018581"/>
                  <a:pt x="279628" y="2009686"/>
                  <a:pt x="276046" y="2001328"/>
                </a:cubicBezTo>
                <a:cubicBezTo>
                  <a:pt x="265240" y="1976113"/>
                  <a:pt x="247227" y="1946182"/>
                  <a:pt x="232914" y="1923690"/>
                </a:cubicBezTo>
                <a:cubicBezTo>
                  <a:pt x="216215" y="1897450"/>
                  <a:pt x="198408" y="1871931"/>
                  <a:pt x="181155" y="1846052"/>
                </a:cubicBezTo>
                <a:cubicBezTo>
                  <a:pt x="175404" y="1837426"/>
                  <a:pt x="168538" y="1829446"/>
                  <a:pt x="163902" y="1820173"/>
                </a:cubicBezTo>
                <a:cubicBezTo>
                  <a:pt x="158151" y="1808671"/>
                  <a:pt x="154124" y="1796132"/>
                  <a:pt x="146650" y="1785668"/>
                </a:cubicBezTo>
                <a:cubicBezTo>
                  <a:pt x="139559" y="1775740"/>
                  <a:pt x="128260" y="1769418"/>
                  <a:pt x="120770" y="1759788"/>
                </a:cubicBezTo>
                <a:cubicBezTo>
                  <a:pt x="108040" y="1743421"/>
                  <a:pt x="97767" y="1725283"/>
                  <a:pt x="86265" y="1708030"/>
                </a:cubicBezTo>
                <a:lnTo>
                  <a:pt x="69012" y="1682151"/>
                </a:lnTo>
                <a:cubicBezTo>
                  <a:pt x="66136" y="1670649"/>
                  <a:pt x="64548" y="1658746"/>
                  <a:pt x="60385" y="1647645"/>
                </a:cubicBezTo>
                <a:cubicBezTo>
                  <a:pt x="55870" y="1635604"/>
                  <a:pt x="47199" y="1625339"/>
                  <a:pt x="43133" y="1613139"/>
                </a:cubicBezTo>
                <a:cubicBezTo>
                  <a:pt x="35635" y="1590644"/>
                  <a:pt x="33378" y="1566623"/>
                  <a:pt x="25880" y="1544128"/>
                </a:cubicBezTo>
                <a:cubicBezTo>
                  <a:pt x="3990" y="1478459"/>
                  <a:pt x="12194" y="1510202"/>
                  <a:pt x="0" y="1449237"/>
                </a:cubicBezTo>
                <a:cubicBezTo>
                  <a:pt x="2876" y="1328467"/>
                  <a:pt x="1091" y="1207497"/>
                  <a:pt x="8627" y="1086928"/>
                </a:cubicBezTo>
                <a:cubicBezTo>
                  <a:pt x="9761" y="1068777"/>
                  <a:pt x="20129" y="1052422"/>
                  <a:pt x="25880" y="1035169"/>
                </a:cubicBezTo>
                <a:cubicBezTo>
                  <a:pt x="32920" y="1014048"/>
                  <a:pt x="38433" y="993440"/>
                  <a:pt x="51759" y="974784"/>
                </a:cubicBezTo>
                <a:cubicBezTo>
                  <a:pt x="58850" y="964857"/>
                  <a:pt x="67046" y="954958"/>
                  <a:pt x="77638" y="948905"/>
                </a:cubicBezTo>
                <a:cubicBezTo>
                  <a:pt x="87932" y="943023"/>
                  <a:pt x="100788" y="943686"/>
                  <a:pt x="112144" y="940279"/>
                </a:cubicBezTo>
                <a:cubicBezTo>
                  <a:pt x="199705" y="914011"/>
                  <a:pt x="128418" y="930122"/>
                  <a:pt x="207034" y="914400"/>
                </a:cubicBezTo>
                <a:cubicBezTo>
                  <a:pt x="304800" y="917275"/>
                  <a:pt x="402667" y="917747"/>
                  <a:pt x="500333" y="923026"/>
                </a:cubicBezTo>
                <a:cubicBezTo>
                  <a:pt x="509413" y="923517"/>
                  <a:pt x="517469" y="929154"/>
                  <a:pt x="526212" y="931652"/>
                </a:cubicBezTo>
                <a:cubicBezTo>
                  <a:pt x="617468" y="957726"/>
                  <a:pt x="489479" y="916534"/>
                  <a:pt x="612476" y="957532"/>
                </a:cubicBezTo>
                <a:lnTo>
                  <a:pt x="638355" y="966158"/>
                </a:lnTo>
                <a:cubicBezTo>
                  <a:pt x="664345" y="983485"/>
                  <a:pt x="668095" y="987530"/>
                  <a:pt x="698740" y="1000664"/>
                </a:cubicBezTo>
                <a:cubicBezTo>
                  <a:pt x="716062" y="1008088"/>
                  <a:pt x="741620" y="1013541"/>
                  <a:pt x="759125" y="1017917"/>
                </a:cubicBezTo>
                <a:cubicBezTo>
                  <a:pt x="764876" y="1026543"/>
                  <a:pt x="768282" y="1037319"/>
                  <a:pt x="776378" y="1043796"/>
                </a:cubicBezTo>
                <a:cubicBezTo>
                  <a:pt x="783478" y="1049476"/>
                  <a:pt x="794124" y="1048356"/>
                  <a:pt x="802257" y="1052422"/>
                </a:cubicBezTo>
                <a:cubicBezTo>
                  <a:pt x="811530" y="1057059"/>
                  <a:pt x="820171" y="1063038"/>
                  <a:pt x="828136" y="1069675"/>
                </a:cubicBezTo>
                <a:cubicBezTo>
                  <a:pt x="837508" y="1077485"/>
                  <a:pt x="844386" y="1088064"/>
                  <a:pt x="854016" y="1095554"/>
                </a:cubicBezTo>
                <a:cubicBezTo>
                  <a:pt x="941047" y="1163245"/>
                  <a:pt x="871988" y="1104630"/>
                  <a:pt x="940280" y="1147313"/>
                </a:cubicBezTo>
                <a:cubicBezTo>
                  <a:pt x="999964" y="1184616"/>
                  <a:pt x="949821" y="1164871"/>
                  <a:pt x="1000665" y="1181818"/>
                </a:cubicBezTo>
                <a:cubicBezTo>
                  <a:pt x="1009291" y="1190445"/>
                  <a:pt x="1016914" y="1200208"/>
                  <a:pt x="1026544" y="1207698"/>
                </a:cubicBezTo>
                <a:cubicBezTo>
                  <a:pt x="1042911" y="1220428"/>
                  <a:pt x="1063640" y="1227541"/>
                  <a:pt x="1078302" y="1242203"/>
                </a:cubicBezTo>
                <a:cubicBezTo>
                  <a:pt x="1110612" y="1274513"/>
                  <a:pt x="1092608" y="1264225"/>
                  <a:pt x="1130061" y="1276709"/>
                </a:cubicBezTo>
                <a:cubicBezTo>
                  <a:pt x="1149139" y="1295787"/>
                  <a:pt x="1157800" y="1307831"/>
                  <a:pt x="1181819" y="1319841"/>
                </a:cubicBezTo>
                <a:cubicBezTo>
                  <a:pt x="1189952" y="1323908"/>
                  <a:pt x="1199566" y="1324401"/>
                  <a:pt x="1207699" y="1328468"/>
                </a:cubicBezTo>
                <a:cubicBezTo>
                  <a:pt x="1274593" y="1361914"/>
                  <a:pt x="1194406" y="1332662"/>
                  <a:pt x="1259457" y="1354347"/>
                </a:cubicBezTo>
                <a:cubicBezTo>
                  <a:pt x="1268083" y="1362973"/>
                  <a:pt x="1274744" y="1374173"/>
                  <a:pt x="1285336" y="1380226"/>
                </a:cubicBezTo>
                <a:cubicBezTo>
                  <a:pt x="1295630" y="1386108"/>
                  <a:pt x="1308486" y="1385445"/>
                  <a:pt x="1319842" y="1388852"/>
                </a:cubicBezTo>
                <a:cubicBezTo>
                  <a:pt x="1417469" y="1418140"/>
                  <a:pt x="1328687" y="1402529"/>
                  <a:pt x="1475117" y="1414732"/>
                </a:cubicBezTo>
                <a:cubicBezTo>
                  <a:pt x="1567132" y="1411856"/>
                  <a:pt x="1659253" y="1411357"/>
                  <a:pt x="1751163" y="1406105"/>
                </a:cubicBezTo>
                <a:cubicBezTo>
                  <a:pt x="1783291" y="1404269"/>
                  <a:pt x="1815956" y="1364986"/>
                  <a:pt x="1828800" y="1345720"/>
                </a:cubicBezTo>
                <a:cubicBezTo>
                  <a:pt x="1840302" y="1328467"/>
                  <a:pt x="1848644" y="1308624"/>
                  <a:pt x="1863306" y="1293962"/>
                </a:cubicBezTo>
                <a:cubicBezTo>
                  <a:pt x="1880559" y="1276709"/>
                  <a:pt x="1901531" y="1262505"/>
                  <a:pt x="1915065" y="1242203"/>
                </a:cubicBezTo>
                <a:cubicBezTo>
                  <a:pt x="1926567" y="1224950"/>
                  <a:pt x="1943013" y="1210116"/>
                  <a:pt x="1949570" y="1190445"/>
                </a:cubicBezTo>
                <a:cubicBezTo>
                  <a:pt x="1961476" y="1154730"/>
                  <a:pt x="1953153" y="1172132"/>
                  <a:pt x="1975450" y="1138686"/>
                </a:cubicBezTo>
                <a:cubicBezTo>
                  <a:pt x="1978325" y="1130060"/>
                  <a:pt x="1980010" y="1120940"/>
                  <a:pt x="1984076" y="1112807"/>
                </a:cubicBezTo>
                <a:cubicBezTo>
                  <a:pt x="1988713" y="1103534"/>
                  <a:pt x="2001076" y="1097293"/>
                  <a:pt x="2001329" y="1086928"/>
                </a:cubicBezTo>
                <a:cubicBezTo>
                  <a:pt x="2003994" y="977655"/>
                  <a:pt x="1997665" y="868317"/>
                  <a:pt x="1992702" y="759124"/>
                </a:cubicBezTo>
                <a:cubicBezTo>
                  <a:pt x="1991908" y="741651"/>
                  <a:pt x="1988583" y="724266"/>
                  <a:pt x="1984076" y="707366"/>
                </a:cubicBezTo>
                <a:cubicBezTo>
                  <a:pt x="1955287" y="599404"/>
                  <a:pt x="1969852" y="662671"/>
                  <a:pt x="1940944" y="595222"/>
                </a:cubicBezTo>
                <a:cubicBezTo>
                  <a:pt x="1937362" y="586864"/>
                  <a:pt x="1936384" y="577476"/>
                  <a:pt x="1932317" y="569343"/>
                </a:cubicBezTo>
                <a:cubicBezTo>
                  <a:pt x="1927681" y="560070"/>
                  <a:pt x="1919701" y="552737"/>
                  <a:pt x="1915065" y="543464"/>
                </a:cubicBezTo>
                <a:cubicBezTo>
                  <a:pt x="1879355" y="472043"/>
                  <a:pt x="1938622" y="565860"/>
                  <a:pt x="1889185" y="491705"/>
                </a:cubicBezTo>
                <a:cubicBezTo>
                  <a:pt x="1857728" y="397331"/>
                  <a:pt x="1907896" y="540275"/>
                  <a:pt x="1863306" y="439947"/>
                </a:cubicBezTo>
                <a:cubicBezTo>
                  <a:pt x="1855920" y="423328"/>
                  <a:pt x="1854186" y="404454"/>
                  <a:pt x="1846053" y="388188"/>
                </a:cubicBezTo>
                <a:cubicBezTo>
                  <a:pt x="1840302" y="376686"/>
                  <a:pt x="1833576" y="365623"/>
                  <a:pt x="1828800" y="353683"/>
                </a:cubicBezTo>
                <a:cubicBezTo>
                  <a:pt x="1822046" y="336798"/>
                  <a:pt x="1817299" y="319177"/>
                  <a:pt x="1811548" y="301924"/>
                </a:cubicBezTo>
                <a:lnTo>
                  <a:pt x="1802921" y="276045"/>
                </a:lnTo>
                <a:cubicBezTo>
                  <a:pt x="1800046" y="267419"/>
                  <a:pt x="1799339" y="257732"/>
                  <a:pt x="1794295" y="250166"/>
                </a:cubicBezTo>
                <a:lnTo>
                  <a:pt x="1777042" y="224286"/>
                </a:lnTo>
                <a:cubicBezTo>
                  <a:pt x="1774167" y="212784"/>
                  <a:pt x="1771823" y="201137"/>
                  <a:pt x="1768416" y="189781"/>
                </a:cubicBezTo>
                <a:cubicBezTo>
                  <a:pt x="1763190" y="172362"/>
                  <a:pt x="1756914" y="155275"/>
                  <a:pt x="1751163" y="138022"/>
                </a:cubicBezTo>
                <a:cubicBezTo>
                  <a:pt x="1748287" y="129396"/>
                  <a:pt x="1744741" y="120965"/>
                  <a:pt x="1742536" y="112143"/>
                </a:cubicBezTo>
                <a:cubicBezTo>
                  <a:pt x="1731396" y="67579"/>
                  <a:pt x="1740487" y="87502"/>
                  <a:pt x="1716657" y="51758"/>
                </a:cubicBezTo>
                <a:cubicBezTo>
                  <a:pt x="1706472" y="11014"/>
                  <a:pt x="1713334" y="27856"/>
                  <a:pt x="1699404" y="0"/>
                </a:cubicBezTo>
              </a:path>
            </a:pathLst>
          </a:cu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21" name="CaixaDeTexto 20"/>
          <p:cNvSpPr txBox="1"/>
          <p:nvPr/>
        </p:nvSpPr>
        <p:spPr>
          <a:xfrm>
            <a:off x="8532440" y="4139788"/>
            <a:ext cx="622799" cy="369332"/>
          </a:xfrm>
          <a:prstGeom prst="rect">
            <a:avLst/>
          </a:prstGeom>
          <a:noFill/>
          <a:ln>
            <a:solidFill>
              <a:schemeClr val="tx1"/>
            </a:solidFill>
          </a:ln>
        </p:spPr>
        <p:txBody>
          <a:bodyPr wrap="none" rtlCol="0">
            <a:spAutoFit/>
          </a:bodyPr>
          <a:lstStyle/>
          <a:p>
            <a:r>
              <a:rPr lang="pt-BR" b="1" dirty="0" smtClean="0">
                <a:effectLst>
                  <a:outerShdw blurRad="38100" dist="38100" dir="2700000" algn="tl">
                    <a:srgbClr val="000000">
                      <a:alpha val="43137"/>
                    </a:srgbClr>
                  </a:outerShdw>
                </a:effectLst>
              </a:rPr>
              <a:t>(G</a:t>
            </a:r>
            <a:r>
              <a:rPr lang="pt-BR" b="1" baseline="-25000" dirty="0" smtClean="0">
                <a:effectLst>
                  <a:outerShdw blurRad="38100" dist="38100" dir="2700000" algn="tl">
                    <a:srgbClr val="000000">
                      <a:alpha val="43137"/>
                    </a:srgbClr>
                  </a:outerShdw>
                </a:effectLst>
              </a:rPr>
              <a:t>AJ</a:t>
            </a:r>
            <a:r>
              <a:rPr lang="pt-BR" b="1" dirty="0" smtClean="0">
                <a:effectLst>
                  <a:outerShdw blurRad="38100" dist="38100" dir="2700000" algn="tl">
                    <a:srgbClr val="000000">
                      <a:alpha val="43137"/>
                    </a:srgbClr>
                  </a:outerShdw>
                </a:effectLst>
              </a:rPr>
              <a:t>)</a:t>
            </a:r>
            <a:endParaRPr lang="pt-BR" b="1" dirty="0">
              <a:effectLst>
                <a:outerShdw blurRad="38100" dist="38100" dir="2700000" algn="tl">
                  <a:srgbClr val="000000">
                    <a:alpha val="43137"/>
                  </a:srgbClr>
                </a:outerShdw>
              </a:effectLst>
            </a:endParaRPr>
          </a:p>
        </p:txBody>
      </p:sp>
      <p:sp>
        <p:nvSpPr>
          <p:cNvPr id="22" name="CaixaDeTexto 21"/>
          <p:cNvSpPr txBox="1"/>
          <p:nvPr/>
        </p:nvSpPr>
        <p:spPr>
          <a:xfrm>
            <a:off x="7884368" y="3779748"/>
            <a:ext cx="529312" cy="369332"/>
          </a:xfrm>
          <a:prstGeom prst="rect">
            <a:avLst/>
          </a:prstGeom>
          <a:noFill/>
          <a:ln>
            <a:solidFill>
              <a:schemeClr val="tx1"/>
            </a:solidFill>
          </a:ln>
        </p:spPr>
        <p:txBody>
          <a:bodyPr wrap="none" rtlCol="0">
            <a:spAutoFit/>
          </a:bodyPr>
          <a:lstStyle/>
          <a:p>
            <a:r>
              <a:rPr lang="pt-BR" b="1" dirty="0" smtClean="0">
                <a:effectLst>
                  <a:outerShdw blurRad="38100" dist="38100" dir="2700000" algn="tl">
                    <a:srgbClr val="000000">
                      <a:alpha val="43137"/>
                    </a:srgbClr>
                  </a:outerShdw>
                </a:effectLst>
              </a:rPr>
              <a:t>(</a:t>
            </a:r>
            <a:r>
              <a:rPr lang="pt-BR" b="1" dirty="0" err="1" smtClean="0">
                <a:effectLst>
                  <a:outerShdw blurRad="38100" dist="38100" dir="2700000" algn="tl">
                    <a:srgbClr val="000000">
                      <a:alpha val="43137"/>
                    </a:srgbClr>
                  </a:outerShdw>
                </a:effectLst>
              </a:rPr>
              <a:t>G</a:t>
            </a:r>
            <a:r>
              <a:rPr lang="pt-BR" b="1" baseline="-25000" dirty="0" err="1" smtClean="0">
                <a:effectLst>
                  <a:outerShdw blurRad="38100" dist="38100" dir="2700000" algn="tl">
                    <a:srgbClr val="000000">
                      <a:alpha val="43137"/>
                    </a:srgbClr>
                  </a:outerShdw>
                </a:effectLst>
              </a:rPr>
              <a:t>t</a:t>
            </a:r>
            <a:r>
              <a:rPr lang="pt-BR" b="1" dirty="0" smtClean="0">
                <a:effectLst>
                  <a:outerShdw blurRad="38100" dist="38100" dir="2700000" algn="tl">
                    <a:srgbClr val="000000">
                      <a:alpha val="43137"/>
                    </a:srgbClr>
                  </a:outerShdw>
                </a:effectLst>
              </a:rPr>
              <a:t>)</a:t>
            </a:r>
            <a:endParaRPr lang="pt-BR"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02551500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0" y="0"/>
            <a:ext cx="9144000" cy="6858000"/>
          </a:xfrm>
        </p:spPr>
        <p:txBody>
          <a:bodyPr>
            <a:normAutofit fontScale="92500" lnSpcReduction="10000"/>
          </a:bodyPr>
          <a:lstStyle/>
          <a:p>
            <a:r>
              <a:rPr lang="pt-BR" sz="2000" dirty="0" smtClean="0"/>
              <a:t> </a:t>
            </a:r>
            <a:r>
              <a:rPr lang="pt-BR" sz="2000" u="sng" dirty="0" smtClean="0"/>
              <a:t>SUBSTITUINDO-SE NA EQUAÇÃO DO DÉFICIT, OBTÉM-SE QUE</a:t>
            </a:r>
            <a:r>
              <a:rPr lang="pt-BR" sz="2000" dirty="0" smtClean="0"/>
              <a:t>:</a:t>
            </a:r>
            <a:endParaRPr lang="pt-BR" sz="2000" dirty="0"/>
          </a:p>
          <a:p>
            <a:pPr algn="ctr"/>
            <a:r>
              <a:rPr lang="pt-BR" sz="2000" b="1" dirty="0" smtClean="0">
                <a:effectLst>
                  <a:outerShdw blurRad="38100" dist="38100" dir="2700000" algn="tl">
                    <a:srgbClr val="000000">
                      <a:alpha val="43137"/>
                    </a:srgbClr>
                  </a:outerShdw>
                </a:effectLst>
              </a:rPr>
              <a:t>D = (G – T)  =  [</a:t>
            </a:r>
            <a:r>
              <a:rPr lang="pt-BR" sz="2000" b="1" dirty="0">
                <a:effectLst>
                  <a:outerShdw blurRad="38100" dist="38100" dir="2700000" algn="tl">
                    <a:srgbClr val="000000">
                      <a:alpha val="43137"/>
                    </a:srgbClr>
                  </a:outerShdw>
                </a:effectLst>
              </a:rPr>
              <a:t>G</a:t>
            </a:r>
            <a:r>
              <a:rPr lang="pt-BR" sz="2000" b="1" baseline="-25000" dirty="0">
                <a:effectLst>
                  <a:outerShdw blurRad="38100" dist="38100" dir="2700000" algn="tl">
                    <a:srgbClr val="000000">
                      <a:alpha val="43137"/>
                    </a:srgbClr>
                  </a:outerShdw>
                </a:effectLst>
              </a:rPr>
              <a:t>AJ</a:t>
            </a:r>
            <a:r>
              <a:rPr lang="pt-BR" sz="2000" b="1" dirty="0">
                <a:effectLst>
                  <a:outerShdw blurRad="38100" dist="38100" dir="2700000" algn="tl">
                    <a:srgbClr val="000000">
                      <a:alpha val="43137"/>
                    </a:srgbClr>
                  </a:outerShdw>
                </a:effectLst>
              </a:rPr>
              <a:t> + a.(Y</a:t>
            </a:r>
            <a:r>
              <a:rPr lang="pt-BR" sz="2000" b="1" baseline="-25000" dirty="0">
                <a:effectLst>
                  <a:outerShdw blurRad="38100" dist="38100" dir="2700000" algn="tl">
                    <a:srgbClr val="000000">
                      <a:alpha val="43137"/>
                    </a:srgbClr>
                  </a:outerShdw>
                </a:effectLst>
              </a:rPr>
              <a:t>P</a:t>
            </a:r>
            <a:r>
              <a:rPr lang="pt-BR" sz="2000" b="1" dirty="0">
                <a:effectLst>
                  <a:outerShdw blurRad="38100" dist="38100" dir="2700000" algn="tl">
                    <a:srgbClr val="000000">
                      <a:alpha val="43137"/>
                    </a:srgbClr>
                  </a:outerShdw>
                </a:effectLst>
              </a:rPr>
              <a:t> – Y</a:t>
            </a:r>
            <a:r>
              <a:rPr lang="pt-BR" sz="2000" b="1" dirty="0" smtClean="0">
                <a:effectLst>
                  <a:outerShdw blurRad="38100" dist="38100" dir="2700000" algn="tl">
                    <a:srgbClr val="000000">
                      <a:alpha val="43137"/>
                    </a:srgbClr>
                  </a:outerShdw>
                </a:effectLst>
              </a:rPr>
              <a:t>)] – [</a:t>
            </a:r>
            <a:r>
              <a:rPr lang="pt-BR" sz="2000" b="1" dirty="0">
                <a:effectLst>
                  <a:outerShdw blurRad="38100" dist="38100" dir="2700000" algn="tl">
                    <a:srgbClr val="000000">
                      <a:alpha val="43137"/>
                    </a:srgbClr>
                  </a:outerShdw>
                </a:effectLst>
              </a:rPr>
              <a:t>T</a:t>
            </a:r>
            <a:r>
              <a:rPr lang="pt-BR" sz="2000" b="1" baseline="-25000" dirty="0">
                <a:effectLst>
                  <a:outerShdw blurRad="38100" dist="38100" dir="2700000" algn="tl">
                    <a:srgbClr val="000000">
                      <a:alpha val="43137"/>
                    </a:srgbClr>
                  </a:outerShdw>
                </a:effectLst>
              </a:rPr>
              <a:t>AJ</a:t>
            </a:r>
            <a:r>
              <a:rPr lang="pt-BR" sz="2000" b="1" dirty="0">
                <a:effectLst>
                  <a:outerShdw blurRad="38100" dist="38100" dir="2700000" algn="tl">
                    <a:srgbClr val="000000">
                      <a:alpha val="43137"/>
                    </a:srgbClr>
                  </a:outerShdw>
                </a:effectLst>
              </a:rPr>
              <a:t> + b.(Y – Y</a:t>
            </a:r>
            <a:r>
              <a:rPr lang="pt-BR" sz="2000" b="1" baseline="-25000" dirty="0">
                <a:effectLst>
                  <a:outerShdw blurRad="38100" dist="38100" dir="2700000" algn="tl">
                    <a:srgbClr val="000000">
                      <a:alpha val="43137"/>
                    </a:srgbClr>
                  </a:outerShdw>
                </a:effectLst>
              </a:rPr>
              <a:t>P</a:t>
            </a:r>
            <a:r>
              <a:rPr lang="pt-BR" sz="2000" b="1" dirty="0" smtClean="0">
                <a:effectLst>
                  <a:outerShdw blurRad="38100" dist="38100" dir="2700000" algn="tl">
                    <a:srgbClr val="000000">
                      <a:alpha val="43137"/>
                    </a:srgbClr>
                  </a:outerShdw>
                </a:effectLst>
              </a:rPr>
              <a:t>)]</a:t>
            </a:r>
          </a:p>
          <a:p>
            <a:endParaRPr lang="pt-BR" sz="2000" b="1" dirty="0" smtClean="0">
              <a:effectLst>
                <a:outerShdw blurRad="38100" dist="38100" dir="2700000" algn="tl">
                  <a:srgbClr val="000000">
                    <a:alpha val="43137"/>
                  </a:srgbClr>
                </a:outerShdw>
              </a:effectLst>
            </a:endParaRPr>
          </a:p>
          <a:p>
            <a:r>
              <a:rPr lang="pt-BR" sz="2000" u="sng" dirty="0" smtClean="0"/>
              <a:t>PORTANTO</a:t>
            </a:r>
            <a:r>
              <a:rPr lang="pt-BR" sz="2000" dirty="0" smtClean="0"/>
              <a:t>:</a:t>
            </a:r>
          </a:p>
          <a:p>
            <a:r>
              <a:rPr lang="pt-BR" sz="2000" b="1" dirty="0">
                <a:effectLst>
                  <a:outerShdw blurRad="38100" dist="38100" dir="2700000" algn="tl">
                    <a:srgbClr val="000000">
                      <a:alpha val="43137"/>
                    </a:srgbClr>
                  </a:outerShdw>
                </a:effectLst>
              </a:rPr>
              <a:t> </a:t>
            </a:r>
            <a:r>
              <a:rPr lang="pt-BR" sz="2000" b="1" dirty="0" smtClean="0">
                <a:effectLst>
                  <a:outerShdw blurRad="38100" dist="38100" dir="2700000" algn="tl">
                    <a:srgbClr val="000000">
                      <a:alpha val="43137"/>
                    </a:srgbClr>
                  </a:outerShdw>
                </a:effectLst>
              </a:rPr>
              <a:t>                                D = (G – T) = (</a:t>
            </a:r>
            <a:r>
              <a:rPr lang="pt-BR" sz="2000" b="1" dirty="0">
                <a:effectLst>
                  <a:outerShdw blurRad="38100" dist="38100" dir="2700000" algn="tl">
                    <a:srgbClr val="000000">
                      <a:alpha val="43137"/>
                    </a:srgbClr>
                  </a:outerShdw>
                </a:effectLst>
              </a:rPr>
              <a:t>G</a:t>
            </a:r>
            <a:r>
              <a:rPr lang="pt-BR" sz="2000" b="1" baseline="-25000" dirty="0">
                <a:effectLst>
                  <a:outerShdw blurRad="38100" dist="38100" dir="2700000" algn="tl">
                    <a:srgbClr val="000000">
                      <a:alpha val="43137"/>
                    </a:srgbClr>
                  </a:outerShdw>
                </a:effectLst>
              </a:rPr>
              <a:t>AJ</a:t>
            </a:r>
            <a:r>
              <a:rPr lang="pt-BR" sz="2000" b="1" dirty="0">
                <a:effectLst>
                  <a:outerShdw blurRad="38100" dist="38100" dir="2700000" algn="tl">
                    <a:srgbClr val="000000">
                      <a:alpha val="43137"/>
                    </a:srgbClr>
                  </a:outerShdw>
                </a:effectLst>
              </a:rPr>
              <a:t> </a:t>
            </a:r>
            <a:r>
              <a:rPr lang="pt-BR" sz="2000" b="1" dirty="0" smtClean="0">
                <a:effectLst>
                  <a:outerShdw blurRad="38100" dist="38100" dir="2700000" algn="tl">
                    <a:srgbClr val="000000">
                      <a:alpha val="43137"/>
                    </a:srgbClr>
                  </a:outerShdw>
                </a:effectLst>
              </a:rPr>
              <a:t>– T</a:t>
            </a:r>
            <a:r>
              <a:rPr lang="pt-BR" sz="2000" b="1" baseline="-25000" dirty="0" smtClean="0">
                <a:effectLst>
                  <a:outerShdw blurRad="38100" dist="38100" dir="2700000" algn="tl">
                    <a:srgbClr val="000000">
                      <a:alpha val="43137"/>
                    </a:srgbClr>
                  </a:outerShdw>
                </a:effectLst>
              </a:rPr>
              <a:t>AJ</a:t>
            </a:r>
            <a:r>
              <a:rPr lang="pt-BR" sz="2000" b="1" dirty="0" smtClean="0">
                <a:effectLst>
                  <a:outerShdw blurRad="38100" dist="38100" dir="2700000" algn="tl">
                    <a:srgbClr val="000000">
                      <a:alpha val="43137"/>
                    </a:srgbClr>
                  </a:outerShdw>
                </a:effectLst>
              </a:rPr>
              <a:t>) + (a + b).</a:t>
            </a:r>
            <a:r>
              <a:rPr lang="pt-BR" sz="2000" b="1" dirty="0">
                <a:effectLst>
                  <a:outerShdw blurRad="38100" dist="38100" dir="2700000" algn="tl">
                    <a:srgbClr val="000000">
                      <a:alpha val="43137"/>
                    </a:srgbClr>
                  </a:outerShdw>
                </a:effectLst>
              </a:rPr>
              <a:t> (Y</a:t>
            </a:r>
            <a:r>
              <a:rPr lang="pt-BR" sz="2000" b="1" baseline="-25000" dirty="0">
                <a:effectLst>
                  <a:outerShdw blurRad="38100" dist="38100" dir="2700000" algn="tl">
                    <a:srgbClr val="000000">
                      <a:alpha val="43137"/>
                    </a:srgbClr>
                  </a:outerShdw>
                </a:effectLst>
              </a:rPr>
              <a:t>P</a:t>
            </a:r>
            <a:r>
              <a:rPr lang="pt-BR" sz="2000" b="1" dirty="0">
                <a:effectLst>
                  <a:outerShdw blurRad="38100" dist="38100" dir="2700000" algn="tl">
                    <a:srgbClr val="000000">
                      <a:alpha val="43137"/>
                    </a:srgbClr>
                  </a:outerShdw>
                </a:effectLst>
              </a:rPr>
              <a:t> – Y</a:t>
            </a:r>
            <a:r>
              <a:rPr lang="pt-BR" sz="2000" b="1" dirty="0" smtClean="0">
                <a:effectLst>
                  <a:outerShdw blurRad="38100" dist="38100" dir="2700000" algn="tl">
                    <a:srgbClr val="000000">
                      <a:alpha val="43137"/>
                    </a:srgbClr>
                  </a:outerShdw>
                </a:effectLst>
              </a:rPr>
              <a:t>)</a:t>
            </a:r>
          </a:p>
          <a:p>
            <a:endParaRPr lang="pt-BR" sz="2000" b="1" dirty="0" smtClean="0">
              <a:effectLst>
                <a:outerShdw blurRad="38100" dist="38100" dir="2700000" algn="tl">
                  <a:srgbClr val="000000">
                    <a:alpha val="43137"/>
                  </a:srgbClr>
                </a:outerShdw>
              </a:effectLst>
            </a:endParaRPr>
          </a:p>
          <a:p>
            <a:endParaRPr lang="pt-BR" sz="2000" b="1" dirty="0">
              <a:effectLst>
                <a:outerShdw blurRad="38100" dist="38100" dir="2700000" algn="tl">
                  <a:srgbClr val="000000">
                    <a:alpha val="43137"/>
                  </a:srgbClr>
                </a:outerShdw>
              </a:effectLst>
            </a:endParaRPr>
          </a:p>
          <a:p>
            <a:r>
              <a:rPr lang="pt-BR" sz="2000" b="1" dirty="0" smtClean="0">
                <a:effectLst>
                  <a:outerShdw blurRad="38100" dist="38100" dir="2700000" algn="tl">
                    <a:srgbClr val="000000">
                      <a:alpha val="43137"/>
                    </a:srgbClr>
                  </a:outerShdw>
                </a:effectLst>
              </a:rPr>
              <a:t>                        </a:t>
            </a:r>
            <a:r>
              <a:rPr lang="pt-BR" sz="2000" u="sng" dirty="0" smtClean="0"/>
              <a:t>ONDE</a:t>
            </a:r>
            <a:r>
              <a:rPr lang="pt-BR" sz="2000" dirty="0" smtClean="0"/>
              <a:t>: </a:t>
            </a:r>
            <a:r>
              <a:rPr lang="pt-BR" sz="2000" b="1" dirty="0" smtClean="0">
                <a:effectLst>
                  <a:outerShdw blurRad="38100" dist="38100" dir="2700000" algn="tl">
                    <a:srgbClr val="000000">
                      <a:alpha val="43137"/>
                    </a:srgbClr>
                  </a:outerShdw>
                </a:effectLst>
              </a:rPr>
              <a:t>(G </a:t>
            </a:r>
            <a:r>
              <a:rPr lang="pt-BR" sz="2000" b="1" dirty="0">
                <a:effectLst>
                  <a:outerShdw blurRad="38100" dist="38100" dir="2700000" algn="tl">
                    <a:srgbClr val="000000">
                      <a:alpha val="43137"/>
                    </a:srgbClr>
                  </a:outerShdw>
                </a:effectLst>
              </a:rPr>
              <a:t>– T) </a:t>
            </a:r>
            <a:r>
              <a:rPr lang="pt-BR" sz="2000" dirty="0" smtClean="0"/>
              <a:t>= </a:t>
            </a:r>
            <a:r>
              <a:rPr lang="pt-BR" sz="2000" u="sng" dirty="0" smtClean="0"/>
              <a:t>DÉFICIT NÃO AJUSTADO</a:t>
            </a:r>
            <a:r>
              <a:rPr lang="pt-BR" sz="2000" dirty="0" smtClean="0"/>
              <a:t>  </a:t>
            </a:r>
            <a:r>
              <a:rPr lang="pt-BR" sz="2000" b="1" dirty="0" smtClean="0">
                <a:effectLst>
                  <a:outerShdw blurRad="38100" dist="38100" dir="2700000" algn="tl">
                    <a:srgbClr val="000000">
                      <a:alpha val="43137"/>
                    </a:srgbClr>
                  </a:outerShdw>
                </a:effectLst>
              </a:rPr>
              <a:t>(D)</a:t>
            </a:r>
          </a:p>
          <a:p>
            <a:endParaRPr lang="pt-BR" sz="2000" b="1" dirty="0" smtClean="0">
              <a:effectLst>
                <a:outerShdw blurRad="38100" dist="38100" dir="2700000" algn="tl">
                  <a:srgbClr val="000000">
                    <a:alpha val="43137"/>
                  </a:srgbClr>
                </a:outerShdw>
              </a:effectLst>
            </a:endParaRPr>
          </a:p>
          <a:p>
            <a:r>
              <a:rPr lang="pt-BR" sz="2000" b="1" dirty="0">
                <a:effectLst>
                  <a:outerShdw blurRad="38100" dist="38100" dir="2700000" algn="tl">
                    <a:srgbClr val="000000">
                      <a:alpha val="43137"/>
                    </a:srgbClr>
                  </a:outerShdw>
                </a:effectLst>
              </a:rPr>
              <a:t> </a:t>
            </a:r>
            <a:r>
              <a:rPr lang="pt-BR" sz="2000" b="1" dirty="0" smtClean="0">
                <a:effectLst>
                  <a:outerShdw blurRad="38100" dist="38100" dir="2700000" algn="tl">
                    <a:srgbClr val="000000">
                      <a:alpha val="43137"/>
                    </a:srgbClr>
                  </a:outerShdw>
                </a:effectLst>
              </a:rPr>
              <a:t>                                   (</a:t>
            </a:r>
            <a:r>
              <a:rPr lang="pt-BR" sz="2000" b="1" dirty="0">
                <a:effectLst>
                  <a:outerShdw blurRad="38100" dist="38100" dir="2700000" algn="tl">
                    <a:srgbClr val="000000">
                      <a:alpha val="43137"/>
                    </a:srgbClr>
                  </a:outerShdw>
                </a:effectLst>
              </a:rPr>
              <a:t>G</a:t>
            </a:r>
            <a:r>
              <a:rPr lang="pt-BR" sz="2000" b="1" baseline="-25000" dirty="0">
                <a:effectLst>
                  <a:outerShdw blurRad="38100" dist="38100" dir="2700000" algn="tl">
                    <a:srgbClr val="000000">
                      <a:alpha val="43137"/>
                    </a:srgbClr>
                  </a:outerShdw>
                </a:effectLst>
              </a:rPr>
              <a:t>AJ</a:t>
            </a:r>
            <a:r>
              <a:rPr lang="pt-BR" sz="2000" b="1" dirty="0">
                <a:effectLst>
                  <a:outerShdw blurRad="38100" dist="38100" dir="2700000" algn="tl">
                    <a:srgbClr val="000000">
                      <a:alpha val="43137"/>
                    </a:srgbClr>
                  </a:outerShdw>
                </a:effectLst>
              </a:rPr>
              <a:t> – T</a:t>
            </a:r>
            <a:r>
              <a:rPr lang="pt-BR" sz="2000" b="1" baseline="-25000" dirty="0">
                <a:effectLst>
                  <a:outerShdw blurRad="38100" dist="38100" dir="2700000" algn="tl">
                    <a:srgbClr val="000000">
                      <a:alpha val="43137"/>
                    </a:srgbClr>
                  </a:outerShdw>
                </a:effectLst>
              </a:rPr>
              <a:t>AJ</a:t>
            </a:r>
            <a:r>
              <a:rPr lang="pt-BR" sz="2000" b="1" dirty="0" smtClean="0">
                <a:effectLst>
                  <a:outerShdw blurRad="38100" dist="38100" dir="2700000" algn="tl">
                    <a:srgbClr val="000000">
                      <a:alpha val="43137"/>
                    </a:srgbClr>
                  </a:outerShdw>
                </a:effectLst>
              </a:rPr>
              <a:t>) </a:t>
            </a:r>
            <a:r>
              <a:rPr lang="pt-BR" sz="2000" dirty="0" smtClean="0"/>
              <a:t>= </a:t>
            </a:r>
            <a:r>
              <a:rPr lang="pt-BR" sz="2000" u="sng" dirty="0" smtClean="0"/>
              <a:t>DÉFICIT AJUSTADO CICLICAMENTE</a:t>
            </a:r>
            <a:r>
              <a:rPr lang="pt-BR" sz="2000" dirty="0" smtClean="0"/>
              <a:t>  </a:t>
            </a:r>
            <a:r>
              <a:rPr lang="pt-BR" sz="2000" b="1" dirty="0" smtClean="0">
                <a:effectLst>
                  <a:outerShdw blurRad="38100" dist="38100" dir="2700000" algn="tl">
                    <a:srgbClr val="000000">
                      <a:alpha val="43137"/>
                    </a:srgbClr>
                  </a:outerShdw>
                </a:effectLst>
              </a:rPr>
              <a:t>(D</a:t>
            </a:r>
            <a:r>
              <a:rPr lang="pt-BR" sz="2000" b="1" baseline="30000" dirty="0" smtClean="0">
                <a:effectLst>
                  <a:outerShdw blurRad="38100" dist="38100" dir="2700000" algn="tl">
                    <a:srgbClr val="000000">
                      <a:alpha val="43137"/>
                    </a:srgbClr>
                  </a:outerShdw>
                </a:effectLst>
              </a:rPr>
              <a:t>AJUSTADO</a:t>
            </a:r>
            <a:r>
              <a:rPr lang="pt-BR" sz="2000" b="1" dirty="0" smtClean="0">
                <a:effectLst>
                  <a:outerShdw blurRad="38100" dist="38100" dir="2700000" algn="tl">
                    <a:srgbClr val="000000">
                      <a:alpha val="43137"/>
                    </a:srgbClr>
                  </a:outerShdw>
                </a:effectLst>
              </a:rPr>
              <a:t>)</a:t>
            </a:r>
            <a:r>
              <a:rPr lang="pt-BR" sz="2000" dirty="0" smtClean="0"/>
              <a:t>,</a:t>
            </a:r>
          </a:p>
          <a:p>
            <a:r>
              <a:rPr lang="pt-BR" sz="2000" dirty="0"/>
              <a:t> </a:t>
            </a:r>
            <a:r>
              <a:rPr lang="pt-BR" sz="2000" dirty="0" smtClean="0"/>
              <a:t>                                                        OU </a:t>
            </a:r>
            <a:r>
              <a:rPr lang="pt-BR" sz="2000" u="sng" dirty="0" smtClean="0"/>
              <a:t>COMPONENTE  ESTRUTURAL DO DÉFICIT</a:t>
            </a:r>
          </a:p>
          <a:p>
            <a:endParaRPr lang="pt-BR" sz="2000" b="1" dirty="0" smtClean="0">
              <a:effectLst>
                <a:outerShdw blurRad="38100" dist="38100" dir="2700000" algn="tl">
                  <a:srgbClr val="000000">
                    <a:alpha val="43137"/>
                  </a:srgbClr>
                </a:outerShdw>
              </a:effectLst>
            </a:endParaRPr>
          </a:p>
          <a:p>
            <a:r>
              <a:rPr lang="pt-BR" sz="2000" b="1" dirty="0" smtClean="0">
                <a:effectLst>
                  <a:outerShdw blurRad="38100" dist="38100" dir="2700000" algn="tl">
                    <a:srgbClr val="000000">
                      <a:alpha val="43137"/>
                    </a:srgbClr>
                  </a:outerShdw>
                </a:effectLst>
              </a:rPr>
              <a:t>                                     (</a:t>
            </a:r>
            <a:r>
              <a:rPr lang="pt-BR" sz="2000" b="1" dirty="0">
                <a:effectLst>
                  <a:outerShdw blurRad="38100" dist="38100" dir="2700000" algn="tl">
                    <a:srgbClr val="000000">
                      <a:alpha val="43137"/>
                    </a:srgbClr>
                  </a:outerShdw>
                </a:effectLst>
              </a:rPr>
              <a:t>a + b). (Y</a:t>
            </a:r>
            <a:r>
              <a:rPr lang="pt-BR" sz="2000" b="1" baseline="-25000" dirty="0">
                <a:effectLst>
                  <a:outerShdw blurRad="38100" dist="38100" dir="2700000" algn="tl">
                    <a:srgbClr val="000000">
                      <a:alpha val="43137"/>
                    </a:srgbClr>
                  </a:outerShdw>
                </a:effectLst>
              </a:rPr>
              <a:t>P</a:t>
            </a:r>
            <a:r>
              <a:rPr lang="pt-BR" sz="2000" b="1" dirty="0">
                <a:effectLst>
                  <a:outerShdw blurRad="38100" dist="38100" dir="2700000" algn="tl">
                    <a:srgbClr val="000000">
                      <a:alpha val="43137"/>
                    </a:srgbClr>
                  </a:outerShdw>
                </a:effectLst>
              </a:rPr>
              <a:t> – Y</a:t>
            </a:r>
            <a:r>
              <a:rPr lang="pt-BR" sz="2000" b="1" dirty="0" smtClean="0">
                <a:effectLst>
                  <a:outerShdw blurRad="38100" dist="38100" dir="2700000" algn="tl">
                    <a:srgbClr val="000000">
                      <a:alpha val="43137"/>
                    </a:srgbClr>
                  </a:outerShdw>
                </a:effectLst>
              </a:rPr>
              <a:t>) </a:t>
            </a:r>
            <a:r>
              <a:rPr lang="pt-BR" sz="2000" dirty="0" smtClean="0"/>
              <a:t>= </a:t>
            </a:r>
            <a:r>
              <a:rPr lang="pt-BR" sz="2000" u="sng" dirty="0" smtClean="0"/>
              <a:t>COMPONENTE CÍCLICO DO DÉFICIT</a:t>
            </a:r>
            <a:r>
              <a:rPr lang="pt-BR" sz="2000" dirty="0" smtClean="0"/>
              <a:t>  </a:t>
            </a:r>
            <a:r>
              <a:rPr lang="pt-BR" sz="2000" b="1" dirty="0" smtClean="0">
                <a:effectLst>
                  <a:outerShdw blurRad="38100" dist="38100" dir="2700000" algn="tl">
                    <a:srgbClr val="000000">
                      <a:alpha val="43137"/>
                    </a:srgbClr>
                  </a:outerShdw>
                </a:effectLst>
              </a:rPr>
              <a:t>(D</a:t>
            </a:r>
            <a:r>
              <a:rPr lang="pt-BR" sz="2000" b="1" baseline="30000" dirty="0" smtClean="0">
                <a:effectLst>
                  <a:outerShdw blurRad="38100" dist="38100" dir="2700000" algn="tl">
                    <a:srgbClr val="000000">
                      <a:alpha val="43137"/>
                    </a:srgbClr>
                  </a:outerShdw>
                </a:effectLst>
              </a:rPr>
              <a:t>CÍCLICO</a:t>
            </a:r>
            <a:r>
              <a:rPr lang="pt-BR" sz="2000" b="1" dirty="0" smtClean="0">
                <a:effectLst>
                  <a:outerShdw blurRad="38100" dist="38100" dir="2700000" algn="tl">
                    <a:srgbClr val="000000">
                      <a:alpha val="43137"/>
                    </a:srgbClr>
                  </a:outerShdw>
                </a:effectLst>
              </a:rPr>
              <a:t> )</a:t>
            </a:r>
          </a:p>
          <a:p>
            <a:r>
              <a:rPr lang="pt-BR" sz="2000" b="1" dirty="0">
                <a:effectLst>
                  <a:outerShdw blurRad="38100" dist="38100" dir="2700000" algn="tl">
                    <a:srgbClr val="000000">
                      <a:alpha val="43137"/>
                    </a:srgbClr>
                  </a:outerShdw>
                </a:effectLst>
              </a:rPr>
              <a:t> </a:t>
            </a:r>
            <a:r>
              <a:rPr lang="pt-BR" sz="2000" b="1" dirty="0" smtClean="0">
                <a:effectLst>
                  <a:outerShdw blurRad="38100" dist="38100" dir="2700000" algn="tl">
                    <a:srgbClr val="000000">
                      <a:alpha val="43137"/>
                    </a:srgbClr>
                  </a:outerShdw>
                </a:effectLst>
              </a:rPr>
              <a:t>                                     </a:t>
            </a:r>
          </a:p>
          <a:p>
            <a:r>
              <a:rPr lang="pt-BR" sz="2000" b="1" dirty="0">
                <a:effectLst>
                  <a:outerShdw blurRad="38100" dist="38100" dir="2700000" algn="tl">
                    <a:srgbClr val="000000">
                      <a:alpha val="43137"/>
                    </a:srgbClr>
                  </a:outerShdw>
                </a:effectLst>
              </a:rPr>
              <a:t> </a:t>
            </a:r>
            <a:r>
              <a:rPr lang="pt-BR" sz="2000" b="1" u="sng" dirty="0" smtClean="0">
                <a:effectLst>
                  <a:outerShdw blurRad="38100" dist="38100" dir="2700000" algn="tl">
                    <a:srgbClr val="000000">
                      <a:alpha val="43137"/>
                    </a:srgbClr>
                  </a:outerShdw>
                </a:effectLst>
              </a:rPr>
              <a:t>EM SUMA</a:t>
            </a:r>
            <a:r>
              <a:rPr lang="pt-BR" sz="2000" b="1" dirty="0" smtClean="0">
                <a:effectLst>
                  <a:outerShdw blurRad="38100" dist="38100" dir="2700000" algn="tl">
                    <a:srgbClr val="000000">
                      <a:alpha val="43137"/>
                    </a:srgbClr>
                  </a:outerShdw>
                </a:effectLst>
              </a:rPr>
              <a:t>:       </a:t>
            </a:r>
            <a:r>
              <a:rPr lang="pt-BR" sz="3000" b="1" dirty="0" smtClean="0">
                <a:effectLst>
                  <a:outerShdw blurRad="38100" dist="38100" dir="2700000" algn="tl">
                    <a:srgbClr val="000000">
                      <a:alpha val="43137"/>
                    </a:srgbClr>
                  </a:outerShdw>
                </a:effectLst>
              </a:rPr>
              <a:t>D = [D</a:t>
            </a:r>
            <a:r>
              <a:rPr lang="pt-BR" sz="3000" b="1" baseline="30000" dirty="0" smtClean="0">
                <a:effectLst>
                  <a:outerShdw blurRad="38100" dist="38100" dir="2700000" algn="tl">
                    <a:srgbClr val="000000">
                      <a:alpha val="43137"/>
                    </a:srgbClr>
                  </a:outerShdw>
                </a:effectLst>
              </a:rPr>
              <a:t>AJUSTADO </a:t>
            </a:r>
            <a:r>
              <a:rPr lang="pt-BR" sz="3000" b="1" dirty="0" smtClean="0">
                <a:effectLst>
                  <a:outerShdw blurRad="38100" dist="38100" dir="2700000" algn="tl">
                    <a:srgbClr val="000000">
                      <a:alpha val="43137"/>
                    </a:srgbClr>
                  </a:outerShdw>
                </a:effectLst>
              </a:rPr>
              <a:t> + D</a:t>
            </a:r>
            <a:r>
              <a:rPr lang="pt-BR" sz="3000" b="1" baseline="30000" dirty="0" smtClean="0">
                <a:effectLst>
                  <a:outerShdw blurRad="38100" dist="38100" dir="2700000" algn="tl">
                    <a:srgbClr val="000000">
                      <a:alpha val="43137"/>
                    </a:srgbClr>
                  </a:outerShdw>
                </a:effectLst>
              </a:rPr>
              <a:t>CÍCLICO</a:t>
            </a:r>
            <a:r>
              <a:rPr lang="pt-BR" sz="3000" b="1" dirty="0" smtClean="0">
                <a:effectLst>
                  <a:outerShdw blurRad="38100" dist="38100" dir="2700000" algn="tl">
                    <a:srgbClr val="000000">
                      <a:alpha val="43137"/>
                    </a:srgbClr>
                  </a:outerShdw>
                </a:effectLst>
              </a:rPr>
              <a:t>]</a:t>
            </a:r>
          </a:p>
          <a:p>
            <a:endParaRPr lang="pt-BR" sz="2000" b="1" dirty="0" smtClean="0">
              <a:effectLst>
                <a:outerShdw blurRad="38100" dist="38100" dir="2700000" algn="tl">
                  <a:srgbClr val="000000">
                    <a:alpha val="43137"/>
                  </a:srgbClr>
                </a:outerShdw>
              </a:effectLst>
            </a:endParaRPr>
          </a:p>
          <a:p>
            <a:endParaRPr lang="pt-BR" sz="2000" b="1" dirty="0" smtClean="0">
              <a:effectLst>
                <a:outerShdw blurRad="38100" dist="38100" dir="2700000" algn="tl">
                  <a:srgbClr val="000000">
                    <a:alpha val="43137"/>
                  </a:srgbClr>
                </a:outerShdw>
              </a:effectLst>
            </a:endParaRPr>
          </a:p>
          <a:p>
            <a:r>
              <a:rPr lang="pt-BR" sz="2000" dirty="0" smtClean="0"/>
              <a:t>                         </a:t>
            </a:r>
            <a:r>
              <a:rPr lang="pt-BR" sz="2000" u="sng" dirty="0" smtClean="0"/>
              <a:t>PORTANTO</a:t>
            </a:r>
            <a:r>
              <a:rPr lang="pt-BR" sz="2000" u="sng" dirty="0"/>
              <a:t>:  SE</a:t>
            </a:r>
            <a:r>
              <a:rPr lang="pt-BR" sz="2000" dirty="0"/>
              <a:t>: </a:t>
            </a:r>
            <a:r>
              <a:rPr lang="pt-BR" sz="2000" dirty="0" smtClean="0"/>
              <a:t>  </a:t>
            </a:r>
            <a:r>
              <a:rPr lang="pt-BR" sz="2000" b="1" dirty="0" smtClean="0">
                <a:effectLst>
                  <a:outerShdw blurRad="38100" dist="38100" dir="2700000" algn="tl">
                    <a:srgbClr val="000000">
                      <a:alpha val="43137"/>
                    </a:srgbClr>
                  </a:outerShdw>
                </a:effectLst>
              </a:rPr>
              <a:t>Y </a:t>
            </a:r>
            <a:r>
              <a:rPr lang="pt-BR" sz="2000" b="1" dirty="0">
                <a:effectLst>
                  <a:outerShdw blurRad="38100" dist="38100" dir="2700000" algn="tl">
                    <a:srgbClr val="000000">
                      <a:alpha val="43137"/>
                    </a:srgbClr>
                  </a:outerShdw>
                </a:effectLst>
              </a:rPr>
              <a:t>&lt; Y</a:t>
            </a:r>
            <a:r>
              <a:rPr lang="pt-BR" sz="2000" b="1" baseline="-25000" dirty="0">
                <a:effectLst>
                  <a:outerShdw blurRad="38100" dist="38100" dir="2700000" algn="tl">
                    <a:srgbClr val="000000">
                      <a:alpha val="43137"/>
                    </a:srgbClr>
                  </a:outerShdw>
                </a:effectLst>
              </a:rPr>
              <a:t>P</a:t>
            </a:r>
            <a:r>
              <a:rPr lang="pt-BR" sz="2000" b="1" dirty="0">
                <a:effectLst>
                  <a:outerShdw blurRad="38100" dist="38100" dir="2700000" algn="tl">
                    <a:srgbClr val="000000">
                      <a:alpha val="43137"/>
                    </a:srgbClr>
                  </a:outerShdw>
                </a:effectLst>
              </a:rPr>
              <a:t>  </a:t>
            </a:r>
            <a:r>
              <a:rPr lang="pt-BR" sz="2000" b="1" dirty="0" smtClean="0">
                <a:effectLst>
                  <a:outerShdw blurRad="38100" dist="38100" dir="2700000" algn="tl">
                    <a:srgbClr val="000000">
                      <a:alpha val="43137"/>
                    </a:srgbClr>
                  </a:outerShdw>
                </a:effectLst>
              </a:rPr>
              <a:t>  ENTÃO</a:t>
            </a:r>
            <a:r>
              <a:rPr lang="pt-BR" sz="2000" b="1" dirty="0">
                <a:effectLst>
                  <a:outerShdw blurRad="38100" dist="38100" dir="2700000" algn="tl">
                    <a:srgbClr val="000000">
                      <a:alpha val="43137"/>
                    </a:srgbClr>
                  </a:outerShdw>
                </a:effectLst>
              </a:rPr>
              <a:t>: </a:t>
            </a:r>
            <a:r>
              <a:rPr lang="pt-BR" sz="2000" b="1" dirty="0" smtClean="0">
                <a:effectLst>
                  <a:outerShdw blurRad="38100" dist="38100" dir="2700000" algn="tl">
                    <a:srgbClr val="000000">
                      <a:alpha val="43137"/>
                    </a:srgbClr>
                  </a:outerShdw>
                </a:effectLst>
              </a:rPr>
              <a:t>  D = (G – T)  &gt;  D</a:t>
            </a:r>
            <a:r>
              <a:rPr lang="pt-BR" sz="2000" b="1" baseline="30000" dirty="0" smtClean="0">
                <a:effectLst>
                  <a:outerShdw blurRad="38100" dist="38100" dir="2700000" algn="tl">
                    <a:srgbClr val="000000">
                      <a:alpha val="43137"/>
                    </a:srgbClr>
                  </a:outerShdw>
                </a:effectLst>
              </a:rPr>
              <a:t>AJUSTADO</a:t>
            </a:r>
            <a:r>
              <a:rPr lang="pt-BR" sz="2000" b="1" dirty="0" smtClean="0">
                <a:effectLst>
                  <a:outerShdw blurRad="38100" dist="38100" dir="2700000" algn="tl">
                    <a:srgbClr val="000000">
                      <a:alpha val="43137"/>
                    </a:srgbClr>
                  </a:outerShdw>
                </a:effectLst>
              </a:rPr>
              <a:t> = (G</a:t>
            </a:r>
            <a:r>
              <a:rPr lang="pt-BR" sz="2000" b="1" baseline="-25000" dirty="0" smtClean="0">
                <a:effectLst>
                  <a:outerShdw blurRad="38100" dist="38100" dir="2700000" algn="tl">
                    <a:srgbClr val="000000">
                      <a:alpha val="43137"/>
                    </a:srgbClr>
                  </a:outerShdw>
                </a:effectLst>
              </a:rPr>
              <a:t>AJ</a:t>
            </a:r>
            <a:r>
              <a:rPr lang="pt-BR" sz="2000" b="1" dirty="0" smtClean="0">
                <a:effectLst>
                  <a:outerShdw blurRad="38100" dist="38100" dir="2700000" algn="tl">
                    <a:srgbClr val="000000">
                      <a:alpha val="43137"/>
                    </a:srgbClr>
                  </a:outerShdw>
                </a:effectLst>
              </a:rPr>
              <a:t> </a:t>
            </a:r>
            <a:r>
              <a:rPr lang="pt-BR" sz="2000" b="1" dirty="0">
                <a:effectLst>
                  <a:outerShdw blurRad="38100" dist="38100" dir="2700000" algn="tl">
                    <a:srgbClr val="000000">
                      <a:alpha val="43137"/>
                    </a:srgbClr>
                  </a:outerShdw>
                </a:effectLst>
              </a:rPr>
              <a:t>– T</a:t>
            </a:r>
            <a:r>
              <a:rPr lang="pt-BR" sz="2000" b="1" baseline="-25000" dirty="0">
                <a:effectLst>
                  <a:outerShdw blurRad="38100" dist="38100" dir="2700000" algn="tl">
                    <a:srgbClr val="000000">
                      <a:alpha val="43137"/>
                    </a:srgbClr>
                  </a:outerShdw>
                </a:effectLst>
              </a:rPr>
              <a:t>AJ</a:t>
            </a:r>
            <a:r>
              <a:rPr lang="pt-BR" sz="2000" b="1" dirty="0" smtClean="0">
                <a:effectLst>
                  <a:outerShdw blurRad="38100" dist="38100" dir="2700000" algn="tl">
                    <a:srgbClr val="000000">
                      <a:alpha val="43137"/>
                    </a:srgbClr>
                  </a:outerShdw>
                </a:effectLst>
              </a:rPr>
              <a:t>)</a:t>
            </a:r>
          </a:p>
          <a:p>
            <a:endParaRPr lang="pt-BR" sz="2000" b="1" dirty="0">
              <a:effectLst>
                <a:outerShdw blurRad="38100" dist="38100" dir="2700000" algn="tl">
                  <a:srgbClr val="000000">
                    <a:alpha val="43137"/>
                  </a:srgbClr>
                </a:outerShdw>
              </a:effectLst>
            </a:endParaRPr>
          </a:p>
          <a:p>
            <a:r>
              <a:rPr lang="pt-BR" sz="2000" b="1" dirty="0">
                <a:effectLst>
                  <a:outerShdw blurRad="38100" dist="38100" dir="2700000" algn="tl">
                    <a:srgbClr val="000000">
                      <a:alpha val="43137"/>
                    </a:srgbClr>
                  </a:outerShdw>
                </a:effectLst>
              </a:rPr>
              <a:t>                                                     </a:t>
            </a:r>
            <a:r>
              <a:rPr lang="pt-BR" sz="2000" b="1" dirty="0" smtClean="0">
                <a:effectLst>
                  <a:outerShdw blurRad="38100" dist="38100" dir="2700000" algn="tl">
                    <a:srgbClr val="000000">
                      <a:alpha val="43137"/>
                    </a:srgbClr>
                  </a:outerShdw>
                </a:effectLst>
              </a:rPr>
              <a:t>    Y </a:t>
            </a:r>
            <a:r>
              <a:rPr lang="pt-BR" sz="2000" b="1" dirty="0">
                <a:effectLst>
                  <a:outerShdw blurRad="38100" dist="38100" dir="2700000" algn="tl">
                    <a:srgbClr val="000000">
                      <a:alpha val="43137"/>
                    </a:srgbClr>
                  </a:outerShdw>
                </a:effectLst>
              </a:rPr>
              <a:t>&gt; Y</a:t>
            </a:r>
            <a:r>
              <a:rPr lang="pt-BR" sz="2000" b="1" baseline="-25000" dirty="0">
                <a:effectLst>
                  <a:outerShdw blurRad="38100" dist="38100" dir="2700000" algn="tl">
                    <a:srgbClr val="000000">
                      <a:alpha val="43137"/>
                    </a:srgbClr>
                  </a:outerShdw>
                </a:effectLst>
              </a:rPr>
              <a:t>P</a:t>
            </a:r>
            <a:r>
              <a:rPr lang="pt-BR" sz="2000" b="1" dirty="0">
                <a:effectLst>
                  <a:outerShdw blurRad="38100" dist="38100" dir="2700000" algn="tl">
                    <a:srgbClr val="000000">
                      <a:alpha val="43137"/>
                    </a:srgbClr>
                  </a:outerShdw>
                </a:effectLst>
              </a:rPr>
              <a:t>  </a:t>
            </a:r>
            <a:r>
              <a:rPr lang="pt-BR" sz="2000" b="1" dirty="0" smtClean="0">
                <a:effectLst>
                  <a:outerShdw blurRad="38100" dist="38100" dir="2700000" algn="tl">
                    <a:srgbClr val="000000">
                      <a:alpha val="43137"/>
                    </a:srgbClr>
                  </a:outerShdw>
                </a:effectLst>
              </a:rPr>
              <a:t>  ENTÃO</a:t>
            </a:r>
            <a:r>
              <a:rPr lang="pt-BR" sz="2000" b="1" dirty="0">
                <a:effectLst>
                  <a:outerShdw blurRad="38100" dist="38100" dir="2700000" algn="tl">
                    <a:srgbClr val="000000">
                      <a:alpha val="43137"/>
                    </a:srgbClr>
                  </a:outerShdw>
                </a:effectLst>
              </a:rPr>
              <a:t>: </a:t>
            </a:r>
            <a:r>
              <a:rPr lang="pt-BR" sz="2000" b="1" dirty="0" smtClean="0">
                <a:effectLst>
                  <a:outerShdw blurRad="38100" dist="38100" dir="2700000" algn="tl">
                    <a:srgbClr val="000000">
                      <a:alpha val="43137"/>
                    </a:srgbClr>
                  </a:outerShdw>
                </a:effectLst>
              </a:rPr>
              <a:t>  D </a:t>
            </a:r>
            <a:r>
              <a:rPr lang="pt-BR" sz="2000" b="1" dirty="0">
                <a:effectLst>
                  <a:outerShdw blurRad="38100" dist="38100" dir="2700000" algn="tl">
                    <a:srgbClr val="000000">
                      <a:alpha val="43137"/>
                    </a:srgbClr>
                  </a:outerShdw>
                </a:effectLst>
              </a:rPr>
              <a:t>= (G – T)</a:t>
            </a:r>
            <a:r>
              <a:rPr lang="pt-BR" sz="2000" b="1" dirty="0" smtClean="0">
                <a:effectLst>
                  <a:outerShdw blurRad="38100" dist="38100" dir="2700000" algn="tl">
                    <a:srgbClr val="000000">
                      <a:alpha val="43137"/>
                    </a:srgbClr>
                  </a:outerShdw>
                </a:effectLst>
              </a:rPr>
              <a:t>  &lt;  D</a:t>
            </a:r>
            <a:r>
              <a:rPr lang="pt-BR" sz="2000" b="1" baseline="30000" dirty="0" smtClean="0">
                <a:effectLst>
                  <a:outerShdw blurRad="38100" dist="38100" dir="2700000" algn="tl">
                    <a:srgbClr val="000000">
                      <a:alpha val="43137"/>
                    </a:srgbClr>
                  </a:outerShdw>
                </a:effectLst>
              </a:rPr>
              <a:t>AJUSTADO</a:t>
            </a:r>
            <a:r>
              <a:rPr lang="pt-BR" sz="2000" b="1" dirty="0" smtClean="0">
                <a:effectLst>
                  <a:outerShdw blurRad="38100" dist="38100" dir="2700000" algn="tl">
                    <a:srgbClr val="000000">
                      <a:alpha val="43137"/>
                    </a:srgbClr>
                  </a:outerShdw>
                </a:effectLst>
              </a:rPr>
              <a:t> = (G</a:t>
            </a:r>
            <a:r>
              <a:rPr lang="pt-BR" sz="2000" b="1" baseline="-25000" dirty="0" smtClean="0">
                <a:effectLst>
                  <a:outerShdw blurRad="38100" dist="38100" dir="2700000" algn="tl">
                    <a:srgbClr val="000000">
                      <a:alpha val="43137"/>
                    </a:srgbClr>
                  </a:outerShdw>
                </a:effectLst>
              </a:rPr>
              <a:t>AJ</a:t>
            </a:r>
            <a:r>
              <a:rPr lang="pt-BR" sz="2000" b="1" dirty="0" smtClean="0">
                <a:effectLst>
                  <a:outerShdw blurRad="38100" dist="38100" dir="2700000" algn="tl">
                    <a:srgbClr val="000000">
                      <a:alpha val="43137"/>
                    </a:srgbClr>
                  </a:outerShdw>
                </a:effectLst>
              </a:rPr>
              <a:t> </a:t>
            </a:r>
            <a:r>
              <a:rPr lang="pt-BR" sz="2000" b="1" dirty="0">
                <a:effectLst>
                  <a:outerShdw blurRad="38100" dist="38100" dir="2700000" algn="tl">
                    <a:srgbClr val="000000">
                      <a:alpha val="43137"/>
                    </a:srgbClr>
                  </a:outerShdw>
                </a:effectLst>
              </a:rPr>
              <a:t>– T</a:t>
            </a:r>
            <a:r>
              <a:rPr lang="pt-BR" sz="2000" b="1" baseline="-25000" dirty="0">
                <a:effectLst>
                  <a:outerShdw blurRad="38100" dist="38100" dir="2700000" algn="tl">
                    <a:srgbClr val="000000">
                      <a:alpha val="43137"/>
                    </a:srgbClr>
                  </a:outerShdw>
                </a:effectLst>
              </a:rPr>
              <a:t>AJ</a:t>
            </a:r>
            <a:r>
              <a:rPr lang="pt-BR" sz="2000" b="1" dirty="0">
                <a:effectLst>
                  <a:outerShdw blurRad="38100" dist="38100" dir="2700000" algn="tl">
                    <a:srgbClr val="000000">
                      <a:alpha val="43137"/>
                    </a:srgbClr>
                  </a:outerShdw>
                </a:effectLst>
              </a:rPr>
              <a:t>)</a:t>
            </a:r>
          </a:p>
        </p:txBody>
      </p:sp>
    </p:spTree>
    <p:extLst>
      <p:ext uri="{BB962C8B-B14F-4D97-AF65-F5344CB8AC3E}">
        <p14:creationId xmlns:p14="http://schemas.microsoft.com/office/powerpoint/2010/main" val="336211890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0" y="0"/>
            <a:ext cx="9144000" cy="6858000"/>
          </a:xfrm>
        </p:spPr>
        <p:txBody>
          <a:bodyPr>
            <a:normAutofit fontScale="92500" lnSpcReduction="20000"/>
          </a:bodyPr>
          <a:lstStyle/>
          <a:p>
            <a:r>
              <a:rPr lang="pt-BR" sz="2000" dirty="0" smtClean="0"/>
              <a:t> </a:t>
            </a:r>
            <a:r>
              <a:rPr lang="pt-BR" sz="2000" u="sng" dirty="0" smtClean="0"/>
              <a:t>DEFINE-SE</a:t>
            </a:r>
            <a:r>
              <a:rPr lang="pt-BR" sz="2000" dirty="0" smtClean="0"/>
              <a:t>:</a:t>
            </a:r>
          </a:p>
          <a:p>
            <a:r>
              <a:rPr lang="pt-BR" sz="2000" dirty="0"/>
              <a:t> </a:t>
            </a:r>
            <a:r>
              <a:rPr lang="pt-BR" sz="2000" dirty="0" smtClean="0"/>
              <a:t>                 </a:t>
            </a:r>
            <a:r>
              <a:rPr lang="pt-BR" sz="2000" b="1" u="sng" dirty="0" smtClean="0">
                <a:effectLst>
                  <a:outerShdw blurRad="38100" dist="38100" dir="2700000" algn="tl">
                    <a:srgbClr val="000000">
                      <a:alpha val="43137"/>
                    </a:srgbClr>
                  </a:outerShdw>
                </a:effectLst>
              </a:rPr>
              <a:t>IMPULSO FISCAL</a:t>
            </a:r>
            <a:r>
              <a:rPr lang="pt-BR" sz="2000" dirty="0" smtClean="0">
                <a:effectLst>
                  <a:outerShdw blurRad="38100" dist="38100" dir="2700000" algn="tl">
                    <a:srgbClr val="000000">
                      <a:alpha val="43137"/>
                    </a:srgbClr>
                  </a:outerShdw>
                </a:effectLst>
              </a:rPr>
              <a:t> </a:t>
            </a:r>
            <a:r>
              <a:rPr lang="pt-BR" sz="2000" dirty="0" smtClean="0"/>
              <a:t>COMO O COMPONENTE ESTRUTURAL DO DÉFICIT E O </a:t>
            </a:r>
          </a:p>
          <a:p>
            <a:r>
              <a:rPr lang="pt-BR" sz="2000" dirty="0"/>
              <a:t> </a:t>
            </a:r>
            <a:r>
              <a:rPr lang="pt-BR" sz="2000" dirty="0" smtClean="0"/>
              <a:t>                 MESMO MOSTRA A NATUREZA (EXPANSIVA, NEUTRA O RECESSIVA) DA </a:t>
            </a:r>
          </a:p>
          <a:p>
            <a:r>
              <a:rPr lang="pt-BR" sz="2000" dirty="0"/>
              <a:t> </a:t>
            </a:r>
            <a:r>
              <a:rPr lang="pt-BR" sz="2000" dirty="0" smtClean="0"/>
              <a:t>                 POLÍTICA FISCAL VIGENTE:</a:t>
            </a:r>
          </a:p>
          <a:p>
            <a:endParaRPr lang="pt-BR" sz="2000" dirty="0"/>
          </a:p>
          <a:p>
            <a:r>
              <a:rPr lang="pt-BR" sz="2000" dirty="0" smtClean="0"/>
              <a:t>                  </a:t>
            </a:r>
            <a:r>
              <a:rPr lang="pt-BR" sz="2600" b="1" u="sng" dirty="0" smtClean="0">
                <a:effectLst>
                  <a:outerShdw blurRad="38100" dist="38100" dir="2700000" algn="tl">
                    <a:srgbClr val="000000">
                      <a:alpha val="43137"/>
                    </a:srgbClr>
                  </a:outerShdw>
                </a:effectLst>
              </a:rPr>
              <a:t>IMPULSO FISCAL</a:t>
            </a:r>
            <a:r>
              <a:rPr lang="pt-BR" sz="2600" b="1" dirty="0" smtClean="0">
                <a:effectLst>
                  <a:outerShdw blurRad="38100" dist="38100" dir="2700000" algn="tl">
                    <a:srgbClr val="000000">
                      <a:alpha val="43137"/>
                    </a:srgbClr>
                  </a:outerShdw>
                </a:effectLst>
              </a:rPr>
              <a:t>:</a:t>
            </a:r>
            <a:r>
              <a:rPr lang="pt-BR" sz="2600" dirty="0" smtClean="0"/>
              <a:t>  </a:t>
            </a:r>
            <a:r>
              <a:rPr lang="pt-BR" sz="2600" b="1" dirty="0" smtClean="0">
                <a:effectLst>
                  <a:outerShdw blurRad="38100" dist="38100" dir="2700000" algn="tl">
                    <a:srgbClr val="000000">
                      <a:alpha val="43137"/>
                    </a:srgbClr>
                  </a:outerShdw>
                </a:effectLst>
              </a:rPr>
              <a:t>(</a:t>
            </a:r>
            <a:r>
              <a:rPr lang="pt-BR" sz="2600" b="1" dirty="0">
                <a:effectLst>
                  <a:outerShdw blurRad="38100" dist="38100" dir="2700000" algn="tl">
                    <a:srgbClr val="000000">
                      <a:alpha val="43137"/>
                    </a:srgbClr>
                  </a:outerShdw>
                </a:effectLst>
              </a:rPr>
              <a:t>D</a:t>
            </a:r>
            <a:r>
              <a:rPr lang="pt-BR" sz="2600" b="1" baseline="30000" dirty="0">
                <a:effectLst>
                  <a:outerShdw blurRad="38100" dist="38100" dir="2700000" algn="tl">
                    <a:srgbClr val="000000">
                      <a:alpha val="43137"/>
                    </a:srgbClr>
                  </a:outerShdw>
                </a:effectLst>
              </a:rPr>
              <a:t>AJUSTADO</a:t>
            </a:r>
            <a:r>
              <a:rPr lang="pt-BR" sz="2600" b="1" dirty="0" smtClean="0">
                <a:effectLst>
                  <a:outerShdw blurRad="38100" dist="38100" dir="2700000" algn="tl">
                    <a:srgbClr val="000000">
                      <a:alpha val="43137"/>
                    </a:srgbClr>
                  </a:outerShdw>
                </a:effectLst>
              </a:rPr>
              <a:t>) =</a:t>
            </a:r>
            <a:r>
              <a:rPr lang="pt-BR" sz="2600" dirty="0" smtClean="0"/>
              <a:t> </a:t>
            </a:r>
            <a:r>
              <a:rPr lang="pt-BR" sz="2600" b="1" dirty="0">
                <a:effectLst>
                  <a:outerShdw blurRad="38100" dist="38100" dir="2700000" algn="tl">
                    <a:srgbClr val="000000">
                      <a:alpha val="43137"/>
                    </a:srgbClr>
                  </a:outerShdw>
                </a:effectLst>
              </a:rPr>
              <a:t>(G</a:t>
            </a:r>
            <a:r>
              <a:rPr lang="pt-BR" sz="2600" b="1" baseline="-25000" dirty="0">
                <a:effectLst>
                  <a:outerShdw blurRad="38100" dist="38100" dir="2700000" algn="tl">
                    <a:srgbClr val="000000">
                      <a:alpha val="43137"/>
                    </a:srgbClr>
                  </a:outerShdw>
                </a:effectLst>
              </a:rPr>
              <a:t>AJ</a:t>
            </a:r>
            <a:r>
              <a:rPr lang="pt-BR" sz="2600" b="1" dirty="0">
                <a:effectLst>
                  <a:outerShdw blurRad="38100" dist="38100" dir="2700000" algn="tl">
                    <a:srgbClr val="000000">
                      <a:alpha val="43137"/>
                    </a:srgbClr>
                  </a:outerShdw>
                </a:effectLst>
              </a:rPr>
              <a:t> – T</a:t>
            </a:r>
            <a:r>
              <a:rPr lang="pt-BR" sz="2600" b="1" baseline="-25000" dirty="0">
                <a:effectLst>
                  <a:outerShdw blurRad="38100" dist="38100" dir="2700000" algn="tl">
                    <a:srgbClr val="000000">
                      <a:alpha val="43137"/>
                    </a:srgbClr>
                  </a:outerShdw>
                </a:effectLst>
              </a:rPr>
              <a:t>AJ</a:t>
            </a:r>
            <a:r>
              <a:rPr lang="pt-BR" sz="2600" b="1" dirty="0" smtClean="0">
                <a:effectLst>
                  <a:outerShdw blurRad="38100" dist="38100" dir="2700000" algn="tl">
                    <a:srgbClr val="000000">
                      <a:alpha val="43137"/>
                    </a:srgbClr>
                  </a:outerShdw>
                </a:effectLst>
              </a:rPr>
              <a:t>)</a:t>
            </a:r>
            <a:r>
              <a:rPr lang="pt-BR" sz="2000" b="1" dirty="0" smtClean="0">
                <a:effectLst>
                  <a:outerShdw blurRad="38100" dist="38100" dir="2700000" algn="tl">
                    <a:srgbClr val="000000">
                      <a:alpha val="43137"/>
                    </a:srgbClr>
                  </a:outerShdw>
                </a:effectLst>
              </a:rPr>
              <a:t>,</a:t>
            </a:r>
          </a:p>
          <a:p>
            <a:r>
              <a:rPr lang="pt-BR" sz="2000" b="1" dirty="0">
                <a:effectLst>
                  <a:outerShdw blurRad="38100" dist="38100" dir="2700000" algn="tl">
                    <a:srgbClr val="000000">
                      <a:alpha val="43137"/>
                    </a:srgbClr>
                  </a:outerShdw>
                </a:effectLst>
              </a:rPr>
              <a:t> </a:t>
            </a:r>
            <a:r>
              <a:rPr lang="pt-BR" sz="2000" b="1" dirty="0" smtClean="0">
                <a:effectLst>
                  <a:outerShdw blurRad="38100" dist="38100" dir="2700000" algn="tl">
                    <a:srgbClr val="000000">
                      <a:alpha val="43137"/>
                    </a:srgbClr>
                  </a:outerShdw>
                </a:effectLst>
              </a:rPr>
              <a:t>                                                                              EXPANSÃO FISCAL: </a:t>
            </a:r>
            <a:r>
              <a:rPr lang="pt-BR" sz="2000" b="1" dirty="0">
                <a:effectLst>
                  <a:outerShdw blurRad="38100" dist="38100" dir="2700000" algn="tl">
                    <a:srgbClr val="000000">
                      <a:alpha val="43137"/>
                    </a:srgbClr>
                  </a:outerShdw>
                </a:effectLst>
              </a:rPr>
              <a:t>(D</a:t>
            </a:r>
            <a:r>
              <a:rPr lang="pt-BR" sz="2000" b="1" baseline="30000" dirty="0">
                <a:effectLst>
                  <a:outerShdw blurRad="38100" dist="38100" dir="2700000" algn="tl">
                    <a:srgbClr val="000000">
                      <a:alpha val="43137"/>
                    </a:srgbClr>
                  </a:outerShdw>
                </a:effectLst>
              </a:rPr>
              <a:t>AJUSTADO</a:t>
            </a:r>
            <a:r>
              <a:rPr lang="pt-BR" sz="2000" b="1" dirty="0" smtClean="0">
                <a:effectLst>
                  <a:outerShdw blurRad="38100" dist="38100" dir="2700000" algn="tl">
                    <a:srgbClr val="000000">
                      <a:alpha val="43137"/>
                    </a:srgbClr>
                  </a:outerShdw>
                </a:effectLst>
              </a:rPr>
              <a:t>) &gt; 0</a:t>
            </a:r>
          </a:p>
          <a:p>
            <a:r>
              <a:rPr lang="pt-BR" sz="2000" b="1" dirty="0">
                <a:effectLst>
                  <a:outerShdw blurRad="38100" dist="38100" dir="2700000" algn="tl">
                    <a:srgbClr val="000000">
                      <a:alpha val="43137"/>
                    </a:srgbClr>
                  </a:outerShdw>
                </a:effectLst>
              </a:rPr>
              <a:t> </a:t>
            </a:r>
            <a:r>
              <a:rPr lang="pt-BR" sz="2000" b="1" dirty="0" smtClean="0">
                <a:effectLst>
                  <a:outerShdw blurRad="38100" dist="38100" dir="2700000" algn="tl">
                    <a:srgbClr val="000000">
                      <a:alpha val="43137"/>
                    </a:srgbClr>
                  </a:outerShdw>
                </a:effectLst>
              </a:rPr>
              <a:t>                                                                              CONTRAÇÃO FISCAL: </a:t>
            </a:r>
            <a:r>
              <a:rPr lang="pt-BR" sz="2000" b="1" dirty="0">
                <a:effectLst>
                  <a:outerShdw blurRad="38100" dist="38100" dir="2700000" algn="tl">
                    <a:srgbClr val="000000">
                      <a:alpha val="43137"/>
                    </a:srgbClr>
                  </a:outerShdw>
                </a:effectLst>
              </a:rPr>
              <a:t>(D</a:t>
            </a:r>
            <a:r>
              <a:rPr lang="pt-BR" sz="2000" b="1" baseline="30000" dirty="0">
                <a:effectLst>
                  <a:outerShdw blurRad="38100" dist="38100" dir="2700000" algn="tl">
                    <a:srgbClr val="000000">
                      <a:alpha val="43137"/>
                    </a:srgbClr>
                  </a:outerShdw>
                </a:effectLst>
              </a:rPr>
              <a:t>AJUSTADO</a:t>
            </a:r>
            <a:r>
              <a:rPr lang="pt-BR" sz="2000" b="1" dirty="0">
                <a:effectLst>
                  <a:outerShdw blurRad="38100" dist="38100" dir="2700000" algn="tl">
                    <a:srgbClr val="000000">
                      <a:alpha val="43137"/>
                    </a:srgbClr>
                  </a:outerShdw>
                </a:effectLst>
              </a:rPr>
              <a:t>) </a:t>
            </a:r>
            <a:r>
              <a:rPr lang="pt-BR" sz="2000" b="1" dirty="0" smtClean="0">
                <a:effectLst>
                  <a:outerShdw blurRad="38100" dist="38100" dir="2700000" algn="tl">
                    <a:srgbClr val="000000">
                      <a:alpha val="43137"/>
                    </a:srgbClr>
                  </a:outerShdw>
                </a:effectLst>
              </a:rPr>
              <a:t>&lt; </a:t>
            </a:r>
            <a:r>
              <a:rPr lang="pt-BR" sz="2000" b="1" dirty="0">
                <a:effectLst>
                  <a:outerShdw blurRad="38100" dist="38100" dir="2700000" algn="tl">
                    <a:srgbClr val="000000">
                      <a:alpha val="43137"/>
                    </a:srgbClr>
                  </a:outerShdw>
                </a:effectLst>
              </a:rPr>
              <a:t>0</a:t>
            </a:r>
            <a:r>
              <a:rPr lang="pt-BR" sz="2000" dirty="0" smtClean="0"/>
              <a:t>    </a:t>
            </a:r>
          </a:p>
          <a:p>
            <a:endParaRPr lang="pt-BR" sz="2000" dirty="0"/>
          </a:p>
          <a:p>
            <a:endParaRPr lang="pt-BR" sz="2000" dirty="0" smtClean="0"/>
          </a:p>
          <a:p>
            <a:pPr algn="just"/>
            <a:r>
              <a:rPr lang="pt-BR" sz="2000" dirty="0"/>
              <a:t> </a:t>
            </a:r>
            <a:r>
              <a:rPr lang="pt-BR" sz="2000" dirty="0" smtClean="0"/>
              <a:t>                  </a:t>
            </a:r>
            <a:r>
              <a:rPr lang="pt-BR" sz="2000" b="1" u="sng" dirty="0" smtClean="0">
                <a:effectLst>
                  <a:outerShdw blurRad="38100" dist="38100" dir="2700000" algn="tl">
                    <a:srgbClr val="000000">
                      <a:alpha val="43137"/>
                    </a:srgbClr>
                  </a:outerShdw>
                </a:effectLst>
              </a:rPr>
              <a:t>O COMPONENTE DISCRICIONÁRIO</a:t>
            </a:r>
            <a:r>
              <a:rPr lang="pt-BR" sz="2000" dirty="0" smtClean="0"/>
              <a:t> DA POLÍTICA FISCAL É USUALMENTE </a:t>
            </a:r>
          </a:p>
          <a:p>
            <a:pPr algn="just"/>
            <a:r>
              <a:rPr lang="pt-BR" sz="2000" dirty="0"/>
              <a:t> </a:t>
            </a:r>
            <a:r>
              <a:rPr lang="pt-BR" sz="2000" dirty="0" smtClean="0"/>
              <a:t>                  MENSURADO PELA VARIAÇÃO DO COMPONENTE AJUSTADO OU</a:t>
            </a:r>
          </a:p>
          <a:p>
            <a:pPr algn="just"/>
            <a:r>
              <a:rPr lang="pt-BR" sz="2000" dirty="0"/>
              <a:t> </a:t>
            </a:r>
            <a:r>
              <a:rPr lang="pt-BR" sz="2000" dirty="0" smtClean="0"/>
              <a:t>                  ESTRUTURAL DO DÉFICIT (E É TAMBÉM CHAMANDO DE “FISCAL STANCE”):</a:t>
            </a:r>
          </a:p>
          <a:p>
            <a:endParaRPr lang="pt-BR" sz="2000" dirty="0" smtClean="0"/>
          </a:p>
          <a:p>
            <a:endParaRPr lang="pt-BR" sz="2000" dirty="0"/>
          </a:p>
          <a:p>
            <a:r>
              <a:rPr lang="pt-BR" sz="2000" dirty="0" smtClean="0"/>
              <a:t>                   </a:t>
            </a:r>
            <a:r>
              <a:rPr lang="pt-BR" sz="2600" dirty="0" smtClean="0"/>
              <a:t> </a:t>
            </a:r>
            <a:r>
              <a:rPr lang="pt-BR" sz="2600" b="1" u="sng" dirty="0" smtClean="0">
                <a:effectLst>
                  <a:outerShdw blurRad="38100" dist="38100" dir="2700000" algn="tl">
                    <a:srgbClr val="000000">
                      <a:alpha val="43137"/>
                    </a:srgbClr>
                  </a:outerShdw>
                </a:effectLst>
              </a:rPr>
              <a:t>COMPONENTE </a:t>
            </a:r>
            <a:r>
              <a:rPr lang="pt-BR" sz="2600" b="1" u="sng" dirty="0">
                <a:effectLst>
                  <a:outerShdw blurRad="38100" dist="38100" dir="2700000" algn="tl">
                    <a:srgbClr val="000000">
                      <a:alpha val="43137"/>
                    </a:srgbClr>
                  </a:outerShdw>
                </a:effectLst>
              </a:rPr>
              <a:t>DISCRICIONÁRIO</a:t>
            </a:r>
            <a:r>
              <a:rPr lang="pt-BR" sz="2600" b="1" dirty="0" smtClean="0">
                <a:effectLst>
                  <a:outerShdw blurRad="38100" dist="38100" dir="2700000" algn="tl">
                    <a:srgbClr val="000000">
                      <a:alpha val="43137"/>
                    </a:srgbClr>
                  </a:outerShdw>
                </a:effectLst>
              </a:rPr>
              <a:t> = ∆(</a:t>
            </a:r>
            <a:r>
              <a:rPr lang="pt-BR" sz="2600" b="1" dirty="0">
                <a:effectLst>
                  <a:outerShdw blurRad="38100" dist="38100" dir="2700000" algn="tl">
                    <a:srgbClr val="000000">
                      <a:alpha val="43137"/>
                    </a:srgbClr>
                  </a:outerShdw>
                </a:effectLst>
              </a:rPr>
              <a:t>D</a:t>
            </a:r>
            <a:r>
              <a:rPr lang="pt-BR" sz="2600" b="1" baseline="30000" dirty="0">
                <a:effectLst>
                  <a:outerShdw blurRad="38100" dist="38100" dir="2700000" algn="tl">
                    <a:srgbClr val="000000">
                      <a:alpha val="43137"/>
                    </a:srgbClr>
                  </a:outerShdw>
                </a:effectLst>
              </a:rPr>
              <a:t>AJUSTADO</a:t>
            </a:r>
            <a:r>
              <a:rPr lang="pt-BR" sz="2600" b="1" dirty="0" smtClean="0">
                <a:effectLst>
                  <a:outerShdw blurRad="38100" dist="38100" dir="2700000" algn="tl">
                    <a:srgbClr val="000000">
                      <a:alpha val="43137"/>
                    </a:srgbClr>
                  </a:outerShdw>
                </a:effectLst>
              </a:rPr>
              <a:t>) </a:t>
            </a:r>
            <a:r>
              <a:rPr lang="pt-BR" sz="2600" b="1" dirty="0">
                <a:effectLst>
                  <a:outerShdw blurRad="38100" dist="38100" dir="2700000" algn="tl">
                    <a:srgbClr val="000000">
                      <a:alpha val="43137"/>
                    </a:srgbClr>
                  </a:outerShdw>
                </a:effectLst>
              </a:rPr>
              <a:t>=</a:t>
            </a:r>
            <a:r>
              <a:rPr lang="pt-BR" sz="2600" dirty="0"/>
              <a:t> </a:t>
            </a:r>
            <a:r>
              <a:rPr lang="pt-BR" sz="2600" b="1" dirty="0">
                <a:effectLst>
                  <a:outerShdw blurRad="38100" dist="38100" dir="2700000" algn="tl">
                    <a:srgbClr val="000000">
                      <a:alpha val="43137"/>
                    </a:srgbClr>
                  </a:outerShdw>
                </a:effectLst>
              </a:rPr>
              <a:t>∆</a:t>
            </a:r>
            <a:r>
              <a:rPr lang="pt-BR" sz="2600" b="1" dirty="0" smtClean="0">
                <a:effectLst>
                  <a:outerShdw blurRad="38100" dist="38100" dir="2700000" algn="tl">
                    <a:srgbClr val="000000">
                      <a:alpha val="43137"/>
                    </a:srgbClr>
                  </a:outerShdw>
                </a:effectLst>
              </a:rPr>
              <a:t>(</a:t>
            </a:r>
            <a:r>
              <a:rPr lang="pt-BR" sz="2600" b="1" dirty="0">
                <a:effectLst>
                  <a:outerShdw blurRad="38100" dist="38100" dir="2700000" algn="tl">
                    <a:srgbClr val="000000">
                      <a:alpha val="43137"/>
                    </a:srgbClr>
                  </a:outerShdw>
                </a:effectLst>
              </a:rPr>
              <a:t>G</a:t>
            </a:r>
            <a:r>
              <a:rPr lang="pt-BR" sz="2600" b="1" baseline="-25000" dirty="0">
                <a:effectLst>
                  <a:outerShdw blurRad="38100" dist="38100" dir="2700000" algn="tl">
                    <a:srgbClr val="000000">
                      <a:alpha val="43137"/>
                    </a:srgbClr>
                  </a:outerShdw>
                </a:effectLst>
              </a:rPr>
              <a:t>AJ</a:t>
            </a:r>
            <a:r>
              <a:rPr lang="pt-BR" sz="2600" b="1" dirty="0">
                <a:effectLst>
                  <a:outerShdw blurRad="38100" dist="38100" dir="2700000" algn="tl">
                    <a:srgbClr val="000000">
                      <a:alpha val="43137"/>
                    </a:srgbClr>
                  </a:outerShdw>
                </a:effectLst>
              </a:rPr>
              <a:t> – T</a:t>
            </a:r>
            <a:r>
              <a:rPr lang="pt-BR" sz="2600" b="1" baseline="-25000" dirty="0">
                <a:effectLst>
                  <a:outerShdw blurRad="38100" dist="38100" dir="2700000" algn="tl">
                    <a:srgbClr val="000000">
                      <a:alpha val="43137"/>
                    </a:srgbClr>
                  </a:outerShdw>
                </a:effectLst>
              </a:rPr>
              <a:t>AJ</a:t>
            </a:r>
            <a:r>
              <a:rPr lang="pt-BR" sz="2600" b="1" dirty="0" smtClean="0">
                <a:effectLst>
                  <a:outerShdw blurRad="38100" dist="38100" dir="2700000" algn="tl">
                    <a:srgbClr val="000000">
                      <a:alpha val="43137"/>
                    </a:srgbClr>
                  </a:outerShdw>
                </a:effectLst>
              </a:rPr>
              <a:t>)</a:t>
            </a:r>
          </a:p>
          <a:p>
            <a:pPr marL="0" indent="0">
              <a:buNone/>
            </a:pPr>
            <a:endParaRPr lang="pt-BR" sz="2000" b="1" dirty="0">
              <a:effectLst>
                <a:outerShdw blurRad="38100" dist="38100" dir="2700000" algn="tl">
                  <a:srgbClr val="000000">
                    <a:alpha val="43137"/>
                  </a:srgbClr>
                </a:outerShdw>
              </a:effectLst>
            </a:endParaRPr>
          </a:p>
          <a:p>
            <a:pPr algn="just"/>
            <a:r>
              <a:rPr lang="pt-BR" sz="2000" b="1" dirty="0" smtClean="0">
                <a:effectLst>
                  <a:outerShdw blurRad="38100" dist="38100" dir="2700000" algn="tl">
                    <a:srgbClr val="000000">
                      <a:alpha val="43137"/>
                    </a:srgbClr>
                  </a:outerShdw>
                </a:effectLst>
              </a:rPr>
              <a:t>PORTANTO, A MEDIDA DO </a:t>
            </a:r>
            <a:r>
              <a:rPr lang="pt-BR" sz="2000" b="1" u="sng" dirty="0" smtClean="0">
                <a:effectLst>
                  <a:outerShdw blurRad="38100" dist="38100" dir="2700000" algn="tl">
                    <a:srgbClr val="000000">
                      <a:alpha val="43137"/>
                    </a:srgbClr>
                  </a:outerShdw>
                </a:effectLst>
              </a:rPr>
              <a:t>IMPULSO FISCAL</a:t>
            </a:r>
            <a:r>
              <a:rPr lang="pt-BR" sz="2000" b="1" dirty="0" smtClean="0">
                <a:effectLst>
                  <a:outerShdw blurRad="38100" dist="38100" dir="2700000" algn="tl">
                    <a:srgbClr val="000000">
                      <a:alpha val="43137"/>
                    </a:srgbClr>
                  </a:outerShdw>
                </a:effectLst>
              </a:rPr>
              <a:t> MOSTRA A NATUREZA DA POLÍTICA FISCAL, ISTO É, QUAL A SUA CONTRIBUIÇÃO PARA A DEMANDA AGREGADA DE FORMA ESTRUTURAL (PERMANENTE), ENQUANTO QUE O </a:t>
            </a:r>
            <a:r>
              <a:rPr lang="pt-BR" sz="2000" b="1" u="sng" dirty="0" smtClean="0">
                <a:effectLst>
                  <a:outerShdw blurRad="38100" dist="38100" dir="2700000" algn="tl">
                    <a:srgbClr val="000000">
                      <a:alpha val="43137"/>
                    </a:srgbClr>
                  </a:outerShdw>
                </a:effectLst>
              </a:rPr>
              <a:t>COMPONENTE DISCRICIONÁRIO</a:t>
            </a:r>
            <a:r>
              <a:rPr lang="pt-BR" sz="2000" b="1" dirty="0" smtClean="0">
                <a:effectLst>
                  <a:outerShdw blurRad="38100" dist="38100" dir="2700000" algn="tl">
                    <a:srgbClr val="000000">
                      <a:alpha val="43137"/>
                    </a:srgbClr>
                  </a:outerShdw>
                </a:effectLst>
              </a:rPr>
              <a:t> MOSTRA COMO A POLÍTICA FISCAL É ALTERADA DE FORMA TEMPORÁRIA, ALTERANDO O COMPONENTE ESTRUTURAL EM DADO PERÍODO, AO LONGO DO CICLO ECONÔMICO.</a:t>
            </a:r>
            <a:endParaRPr lang="pt-BR" sz="2000" b="1" dirty="0" smtClean="0"/>
          </a:p>
          <a:p>
            <a:r>
              <a:rPr lang="pt-BR" sz="2000" dirty="0"/>
              <a:t> </a:t>
            </a:r>
            <a:r>
              <a:rPr lang="pt-BR" sz="2000" dirty="0" smtClean="0"/>
              <a:t>                        </a:t>
            </a:r>
            <a:endParaRPr lang="pt-BR" sz="2000" dirty="0"/>
          </a:p>
        </p:txBody>
      </p:sp>
    </p:spTree>
    <p:extLst>
      <p:ext uri="{BB962C8B-B14F-4D97-AF65-F5344CB8AC3E}">
        <p14:creationId xmlns:p14="http://schemas.microsoft.com/office/powerpoint/2010/main" val="30257661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99392"/>
            <a:ext cx="9144000" cy="648072"/>
          </a:xfrm>
        </p:spPr>
        <p:txBody>
          <a:bodyPr>
            <a:normAutofit/>
          </a:bodyPr>
          <a:lstStyle/>
          <a:p>
            <a:r>
              <a:rPr lang="pt-BR" sz="3600" b="1" u="sng" dirty="0" smtClean="0">
                <a:effectLst>
                  <a:outerShdw blurRad="38100" dist="38100" dir="2700000" algn="tl">
                    <a:srgbClr val="000000">
                      <a:alpha val="43137"/>
                    </a:srgbClr>
                  </a:outerShdw>
                </a:effectLst>
              </a:rPr>
              <a:t>O BANCO CENTRAL E A OFERTA DE MOEDA</a:t>
            </a:r>
            <a:endParaRPr lang="pt-BR" sz="3600" b="1" u="sng" dirty="0">
              <a:effectLst>
                <a:outerShdw blurRad="38100" dist="38100" dir="2700000" algn="tl">
                  <a:srgbClr val="000000">
                    <a:alpha val="43137"/>
                  </a:srgbClr>
                </a:outerShdw>
              </a:effectLst>
            </a:endParaRPr>
          </a:p>
        </p:txBody>
      </p:sp>
      <p:sp>
        <p:nvSpPr>
          <p:cNvPr id="3" name="Espaço Reservado para Conteúdo 2"/>
          <p:cNvSpPr>
            <a:spLocks noGrp="1"/>
          </p:cNvSpPr>
          <p:nvPr>
            <p:ph idx="1"/>
          </p:nvPr>
        </p:nvSpPr>
        <p:spPr>
          <a:xfrm>
            <a:off x="0" y="548680"/>
            <a:ext cx="9144000" cy="6336704"/>
          </a:xfrm>
        </p:spPr>
        <p:txBody>
          <a:bodyPr>
            <a:normAutofit fontScale="47500" lnSpcReduction="20000"/>
          </a:bodyPr>
          <a:lstStyle/>
          <a:p>
            <a:pPr algn="just"/>
            <a:r>
              <a:rPr lang="pt-BR" dirty="0" smtClean="0"/>
              <a:t>O BANCO CENTRAL, COMO QUALQUER INSTITUIÇÃO FINANCEIRA POSSUI APLICAÇÕES ATIVAS, AS QUAIS GERAM RENDIMENTO, E A DIFERENÇA ENTRE SEU ATIVO E PASSIVO RESULTA NO PATRIMÔNIO LÍQUIDO DO BANCO CENTRAL. O LUCRO DO BANCO CENTRAL, DECORRENTE DOS RENDIMENTOS DAS OPERAÇÕES ATIVAS COM DEDUÇÃO DAS DESPESAS OPERACIONAIS, CONSTITUI A VARIAÇÃO DO SEU PATRIMÔNIO LÍQUIDO.</a:t>
            </a:r>
          </a:p>
          <a:p>
            <a:pPr algn="just"/>
            <a:endParaRPr lang="pt-BR" dirty="0" smtClean="0"/>
          </a:p>
          <a:p>
            <a:pPr algn="just"/>
            <a:r>
              <a:rPr lang="pt-BR" u="sng" dirty="0" smtClean="0"/>
              <a:t>OU SEJA</a:t>
            </a:r>
            <a:r>
              <a:rPr lang="pt-BR" dirty="0" smtClean="0"/>
              <a:t>:</a:t>
            </a:r>
            <a:endParaRPr lang="pt-BR" dirty="0"/>
          </a:p>
          <a:p>
            <a:pPr algn="just"/>
            <a:r>
              <a:rPr lang="pt-BR" b="1" dirty="0" smtClean="0">
                <a:effectLst>
                  <a:outerShdw blurRad="38100" dist="38100" dir="2700000" algn="tl">
                    <a:srgbClr val="000000">
                      <a:alpha val="43137"/>
                    </a:srgbClr>
                  </a:outerShdw>
                </a:effectLst>
              </a:rPr>
              <a:t>O BALANÇO DO BANCO CENTRAL MOSTRA A IDENTIDADE:    ATIVO DO BC  =  PASSIVO  +  PAT.LÍQUIDO</a:t>
            </a:r>
          </a:p>
          <a:p>
            <a:pPr algn="just"/>
            <a:r>
              <a:rPr lang="pt-BR" b="1" dirty="0" smtClean="0">
                <a:effectLst>
                  <a:outerShdw blurRad="38100" dist="38100" dir="2700000" algn="tl">
                    <a:srgbClr val="000000">
                      <a:alpha val="43137"/>
                    </a:srgbClr>
                  </a:outerShdw>
                </a:effectLst>
              </a:rPr>
              <a:t>LUCRO DO BC = (RECEITAS OPERACIONAIS – DESPESAS OPERACIONAIS + GANHO DE CAPITAL) = VARIAÇÃO</a:t>
            </a:r>
          </a:p>
          <a:p>
            <a:pPr algn="just"/>
            <a:r>
              <a:rPr lang="pt-BR" b="1" dirty="0">
                <a:effectLst>
                  <a:outerShdw blurRad="38100" dist="38100" dir="2700000" algn="tl">
                    <a:srgbClr val="000000">
                      <a:alpha val="43137"/>
                    </a:srgbClr>
                  </a:outerShdw>
                </a:effectLst>
              </a:rPr>
              <a:t> </a:t>
            </a:r>
            <a:r>
              <a:rPr lang="pt-BR" b="1" dirty="0" smtClean="0">
                <a:effectLst>
                  <a:outerShdw blurRad="38100" dist="38100" dir="2700000" algn="tl">
                    <a:srgbClr val="000000">
                      <a:alpha val="43137"/>
                    </a:srgbClr>
                  </a:outerShdw>
                </a:effectLst>
              </a:rPr>
              <a:t>                                                                                                                                                                       DO PAT. LÍQUIDO. </a:t>
            </a:r>
          </a:p>
          <a:p>
            <a:pPr algn="just"/>
            <a:endParaRPr lang="pt-BR" dirty="0"/>
          </a:p>
          <a:p>
            <a:pPr algn="just"/>
            <a:r>
              <a:rPr lang="pt-BR" u="sng" dirty="0" smtClean="0"/>
              <a:t>O ATIVO DO BANCO CENTRAL</a:t>
            </a:r>
            <a:r>
              <a:rPr lang="pt-BR" dirty="0" smtClean="0"/>
              <a:t>, EM TERMOS AGREGADOS, CONSTITUI-SE DO MONTANTE (ESTOQUE) DE DIVISAS INTERNACIONAIS DO GOVERNO, MAIS O TOTAL DO ESTOQUE DE CRÉDITO DOMÉSTICO CONCEDIDO PELO BANCO CENTRAL QUE, POR SUA VEZ, COMPÕEM-SE DOS TÍTULOS PÚBLICOS ADQUIRIDOS DO TESOURO E DE OUTROS TÍTULOS PRIVADOS EM CARTEIRA DO BANCO CENTRAL.</a:t>
            </a:r>
          </a:p>
          <a:p>
            <a:pPr algn="just"/>
            <a:endParaRPr lang="pt-BR" dirty="0"/>
          </a:p>
          <a:p>
            <a:pPr algn="just"/>
            <a:r>
              <a:rPr lang="pt-BR" u="sng" dirty="0" smtClean="0"/>
              <a:t>OU SEJA</a:t>
            </a:r>
            <a:r>
              <a:rPr lang="pt-BR" dirty="0" smtClean="0"/>
              <a:t>:</a:t>
            </a:r>
          </a:p>
          <a:p>
            <a:pPr algn="just"/>
            <a:r>
              <a:rPr lang="pt-BR" b="1" dirty="0" smtClean="0">
                <a:effectLst>
                  <a:outerShdw blurRad="38100" dist="38100" dir="2700000" algn="tl">
                    <a:srgbClr val="000000">
                      <a:alpha val="43137"/>
                    </a:srgbClr>
                  </a:outerShdw>
                </a:effectLst>
              </a:rPr>
              <a:t>ATIVO DO BC = [RESERVAS + CRÉDITO DOMÉSTICO (= TÍTULOS TESOURO + TÍTULOS PRIVADOS)]</a:t>
            </a:r>
          </a:p>
          <a:p>
            <a:pPr algn="just"/>
            <a:endParaRPr lang="pt-BR" dirty="0"/>
          </a:p>
          <a:p>
            <a:pPr algn="just"/>
            <a:r>
              <a:rPr lang="pt-BR" u="sng" dirty="0" smtClean="0"/>
              <a:t>O PASSIVO DO BANCO CENTRAL</a:t>
            </a:r>
            <a:r>
              <a:rPr lang="pt-BR" dirty="0" smtClean="0"/>
              <a:t>, COMPÕEM-SE DA EMISSÃO DE MOEDA PRIMÁRIA (BASE MONETÁRIA = “M”) EFETUADA PARA FINANCIAR AS OPERAÇÕES ATIVAS DO BANCO CENTRAL.</a:t>
            </a:r>
          </a:p>
          <a:p>
            <a:pPr algn="just"/>
            <a:endParaRPr lang="pt-BR" dirty="0"/>
          </a:p>
          <a:p>
            <a:pPr algn="just"/>
            <a:r>
              <a:rPr lang="pt-BR" u="sng" dirty="0" smtClean="0"/>
              <a:t>EM  SUMA</a:t>
            </a:r>
            <a:r>
              <a:rPr lang="pt-BR" dirty="0" smtClean="0"/>
              <a:t>:                                                     </a:t>
            </a:r>
            <a:r>
              <a:rPr lang="pt-BR" b="1" dirty="0" smtClean="0"/>
              <a:t>BALANÇO DO BANCO CENTRAL</a:t>
            </a:r>
          </a:p>
          <a:p>
            <a:pPr algn="just"/>
            <a:r>
              <a:rPr lang="pt-BR" dirty="0"/>
              <a:t> </a:t>
            </a:r>
            <a:r>
              <a:rPr lang="pt-BR" dirty="0" smtClean="0"/>
              <a:t>                                        </a:t>
            </a:r>
            <a:r>
              <a:rPr lang="pt-BR" b="1" dirty="0" smtClean="0"/>
              <a:t> ATIVO   </a:t>
            </a:r>
            <a:r>
              <a:rPr lang="pt-BR" dirty="0" smtClean="0"/>
              <a:t>                                                           </a:t>
            </a:r>
            <a:r>
              <a:rPr lang="pt-BR" b="1" dirty="0" smtClean="0"/>
              <a:t>PASSIVO</a:t>
            </a:r>
          </a:p>
          <a:p>
            <a:pPr algn="just"/>
            <a:r>
              <a:rPr lang="pt-BR" dirty="0"/>
              <a:t> </a:t>
            </a:r>
            <a:r>
              <a:rPr lang="pt-BR" dirty="0" smtClean="0"/>
              <a:t>                                        DIVISAS  INTERNACIONAIS  (DI</a:t>
            </a:r>
            <a:r>
              <a:rPr lang="pt-BR" baseline="30000" dirty="0" smtClean="0"/>
              <a:t>BC</a:t>
            </a:r>
            <a:r>
              <a:rPr lang="pt-BR" dirty="0" smtClean="0"/>
              <a:t>)              BASE MONETÁRIA  (MOEDA PRIMÁRIA = “M”)</a:t>
            </a:r>
          </a:p>
          <a:p>
            <a:pPr algn="just"/>
            <a:endParaRPr lang="pt-BR" dirty="0" smtClean="0"/>
          </a:p>
          <a:p>
            <a:pPr algn="just"/>
            <a:r>
              <a:rPr lang="pt-BR" dirty="0"/>
              <a:t> </a:t>
            </a:r>
            <a:r>
              <a:rPr lang="pt-BR" dirty="0" smtClean="0"/>
              <a:t>                                          CRÉDITO DOMÉSTICO                               PATRIMÔNIO LÍQUIDO</a:t>
            </a:r>
          </a:p>
          <a:p>
            <a:pPr algn="just"/>
            <a:r>
              <a:rPr lang="pt-BR" dirty="0"/>
              <a:t> </a:t>
            </a:r>
            <a:r>
              <a:rPr lang="pt-BR" dirty="0" smtClean="0"/>
              <a:t>                                               TÍTULOS TESOURO   (B</a:t>
            </a:r>
            <a:r>
              <a:rPr lang="pt-BR" baseline="30000" dirty="0" smtClean="0"/>
              <a:t>BC</a:t>
            </a:r>
            <a:r>
              <a:rPr lang="pt-BR" dirty="0" smtClean="0"/>
              <a:t>)</a:t>
            </a:r>
          </a:p>
          <a:p>
            <a:pPr algn="just"/>
            <a:r>
              <a:rPr lang="pt-BR" dirty="0"/>
              <a:t> </a:t>
            </a:r>
            <a:r>
              <a:rPr lang="pt-BR" dirty="0" smtClean="0"/>
              <a:t>                                               TÍTULOS PRIVADOS  (B</a:t>
            </a:r>
            <a:r>
              <a:rPr lang="pt-BR" baseline="-25000" dirty="0" smtClean="0"/>
              <a:t>P</a:t>
            </a:r>
            <a:r>
              <a:rPr lang="pt-BR" baseline="30000" dirty="0" smtClean="0"/>
              <a:t>BC</a:t>
            </a:r>
            <a:r>
              <a:rPr lang="pt-BR" dirty="0" smtClean="0"/>
              <a:t>)</a:t>
            </a:r>
            <a:endParaRPr lang="pt-BR" dirty="0"/>
          </a:p>
        </p:txBody>
      </p:sp>
      <p:cxnSp>
        <p:nvCxnSpPr>
          <p:cNvPr id="6" name="Conector reto 5"/>
          <p:cNvCxnSpPr/>
          <p:nvPr/>
        </p:nvCxnSpPr>
        <p:spPr>
          <a:xfrm flipV="1">
            <a:off x="1979712" y="5445224"/>
            <a:ext cx="6912768" cy="36004"/>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Conector reto 9"/>
          <p:cNvCxnSpPr/>
          <p:nvPr/>
        </p:nvCxnSpPr>
        <p:spPr>
          <a:xfrm>
            <a:off x="1979712" y="5229200"/>
            <a:ext cx="6912768" cy="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Conector reto 13"/>
          <p:cNvCxnSpPr/>
          <p:nvPr/>
        </p:nvCxnSpPr>
        <p:spPr>
          <a:xfrm>
            <a:off x="4788024" y="5229200"/>
            <a:ext cx="36004" cy="162880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799776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0" y="0"/>
            <a:ext cx="9144000" cy="6858000"/>
          </a:xfrm>
        </p:spPr>
        <p:txBody>
          <a:bodyPr>
            <a:normAutofit fontScale="92500" lnSpcReduction="20000"/>
          </a:bodyPr>
          <a:lstStyle/>
          <a:p>
            <a:pPr algn="just"/>
            <a:r>
              <a:rPr lang="pt-BR" sz="2000" dirty="0" smtClean="0"/>
              <a:t>A OFERTA DE MOEDA NA ECONOMIA, OU TOTAL DE MEIOS DE PAGAMENTO (“M1”), CONSTITUI-SE DO TOTAL (ESTOQUE) DE MOEDA PRIMÁRIA EMITIDA (“M”) MAIS O TOTAL (ESTOQUE) DE DEPÓSITOS A VISTA EXISTENTE NOS BANCOS COMERCIAS.</a:t>
            </a:r>
          </a:p>
          <a:p>
            <a:pPr algn="just"/>
            <a:endParaRPr lang="pt-BR" sz="2000" dirty="0"/>
          </a:p>
          <a:p>
            <a:pPr algn="just"/>
            <a:r>
              <a:rPr lang="pt-BR" sz="2000" u="sng" dirty="0" smtClean="0"/>
              <a:t>OU SEJA</a:t>
            </a:r>
            <a:r>
              <a:rPr lang="pt-BR" sz="2000" dirty="0" smtClean="0"/>
              <a:t>:</a:t>
            </a:r>
          </a:p>
          <a:p>
            <a:pPr algn="just"/>
            <a:r>
              <a:rPr lang="pt-BR" sz="2000" dirty="0"/>
              <a:t> </a:t>
            </a:r>
            <a:r>
              <a:rPr lang="pt-BR" sz="2000" dirty="0" smtClean="0"/>
              <a:t>        </a:t>
            </a:r>
            <a:r>
              <a:rPr lang="pt-BR" sz="2000" b="1" dirty="0" smtClean="0">
                <a:effectLst>
                  <a:outerShdw blurRad="38100" dist="38100" dir="2700000" algn="tl">
                    <a:srgbClr val="000000">
                      <a:alpha val="43137"/>
                    </a:srgbClr>
                  </a:outerShdw>
                </a:effectLst>
              </a:rPr>
              <a:t>MEIOS DE PAGAMENTO:  </a:t>
            </a:r>
            <a:r>
              <a:rPr lang="pt-BR" sz="2000" dirty="0" smtClean="0"/>
              <a:t> </a:t>
            </a:r>
            <a:r>
              <a:rPr lang="pt-BR" sz="2000" b="1" dirty="0" smtClean="0">
                <a:effectLst>
                  <a:outerShdw blurRad="38100" dist="38100" dir="2700000" algn="tl">
                    <a:srgbClr val="000000">
                      <a:alpha val="43137"/>
                    </a:srgbClr>
                  </a:outerShdw>
                </a:effectLst>
              </a:rPr>
              <a:t>M1  =  [BASE MONETÁRIA + DEP. VISTA]  =  [M + D.V.]</a:t>
            </a:r>
          </a:p>
          <a:p>
            <a:pPr algn="just"/>
            <a:endParaRPr lang="pt-BR" sz="2000" dirty="0"/>
          </a:p>
          <a:p>
            <a:pPr algn="just"/>
            <a:r>
              <a:rPr lang="pt-BR" sz="2000" dirty="0" smtClean="0"/>
              <a:t>TODAVIA, A CONCESSÃO DE EMPRÉSTIMOS BANCÁRIOS E CONSEQUENTE CRIAÇÃO DE DEPÓSITOS A VISTA PELOS BANCOS COMERCIAIS, EM RAZÃO DAS REGRAS DE DEPÓSITO COMPULSÓRIO JUNTO AO BANCO CENTRAL QUE OS MESMOS DEVEM ATENDER, SÃO UM MÚLTIPLO (“MULTIPLICADOR BANCÁRIO”) DA MOEDA PRIMÁRIA (BASE MONETÁRIA) EMITIDA PELO BANCO CENTRAL.</a:t>
            </a:r>
            <a:r>
              <a:rPr lang="pt-BR" sz="2000" dirty="0"/>
              <a:t> </a:t>
            </a:r>
            <a:r>
              <a:rPr lang="pt-BR" sz="2000" dirty="0" smtClean="0"/>
              <a:t>DISTO RESULTA QUE, O TOTAL DE MEIOS DE PAGAMENTO EXISTENTE NA ECONOMIA É UM MÚLTIPLO DA MOEDA PRIMÁRIA (BASE MONETÁRIA) EMITIDA PELO BANCO CENTRAL.</a:t>
            </a:r>
          </a:p>
          <a:p>
            <a:endParaRPr lang="pt-BR" sz="2000" dirty="0"/>
          </a:p>
          <a:p>
            <a:r>
              <a:rPr lang="pt-BR" sz="2000" u="sng" dirty="0" smtClean="0"/>
              <a:t>EM SUMA</a:t>
            </a:r>
            <a:r>
              <a:rPr lang="pt-BR" sz="2000" dirty="0" smtClean="0"/>
              <a:t>:  </a:t>
            </a:r>
          </a:p>
          <a:p>
            <a:r>
              <a:rPr lang="pt-BR" sz="2000" dirty="0"/>
              <a:t> </a:t>
            </a:r>
            <a:r>
              <a:rPr lang="pt-BR" sz="2000" dirty="0" smtClean="0"/>
              <a:t>                     </a:t>
            </a:r>
            <a:r>
              <a:rPr lang="pt-BR" sz="2000" b="1" dirty="0" smtClean="0">
                <a:effectLst>
                  <a:outerShdw blurRad="38100" dist="38100" dir="2700000" algn="tl">
                    <a:srgbClr val="000000">
                      <a:alpha val="43137"/>
                    </a:srgbClr>
                  </a:outerShdw>
                </a:effectLst>
              </a:rPr>
              <a:t>DEP. VISTA = </a:t>
            </a:r>
            <a:r>
              <a:rPr lang="pt-BR" sz="2000" b="1" dirty="0" smtClean="0">
                <a:effectLst>
                  <a:outerShdw blurRad="38100" dist="38100" dir="2700000" algn="tl">
                    <a:srgbClr val="000000">
                      <a:alpha val="43137"/>
                    </a:srgbClr>
                  </a:outerShdw>
                </a:effectLst>
                <a:sym typeface="Symbol"/>
              </a:rPr>
              <a:t>.M,         ONDE:     =  MULTIPLICADOR BANCÁRIO</a:t>
            </a:r>
            <a:endParaRPr lang="pt-BR" sz="2000" b="1" dirty="0" smtClean="0">
              <a:effectLst>
                <a:outerShdw blurRad="38100" dist="38100" dir="2700000" algn="tl">
                  <a:srgbClr val="000000">
                    <a:alpha val="43137"/>
                  </a:srgbClr>
                </a:outerShdw>
              </a:effectLst>
            </a:endParaRPr>
          </a:p>
          <a:p>
            <a:r>
              <a:rPr lang="pt-BR" sz="2000" b="1" dirty="0">
                <a:effectLst>
                  <a:outerShdw blurRad="38100" dist="38100" dir="2700000" algn="tl">
                    <a:srgbClr val="000000">
                      <a:alpha val="43137"/>
                    </a:srgbClr>
                  </a:outerShdw>
                </a:effectLst>
              </a:rPr>
              <a:t> </a:t>
            </a:r>
            <a:r>
              <a:rPr lang="pt-BR" sz="2000" b="1" dirty="0" smtClean="0">
                <a:effectLst>
                  <a:outerShdw blurRad="38100" dist="38100" dir="2700000" algn="tl">
                    <a:srgbClr val="000000">
                      <a:alpha val="43137"/>
                    </a:srgbClr>
                  </a:outerShdw>
                </a:effectLst>
              </a:rPr>
              <a:t>                     M1 = [M + DEP. VISTA] = (1+</a:t>
            </a:r>
            <a:r>
              <a:rPr lang="pt-BR" sz="2000" b="1" dirty="0" smtClean="0">
                <a:effectLst>
                  <a:outerShdw blurRad="38100" dist="38100" dir="2700000" algn="tl">
                    <a:srgbClr val="000000">
                      <a:alpha val="43137"/>
                    </a:srgbClr>
                  </a:outerShdw>
                </a:effectLst>
                <a:sym typeface="Symbol"/>
              </a:rPr>
              <a:t>).M</a:t>
            </a:r>
          </a:p>
          <a:p>
            <a:endParaRPr lang="pt-BR" sz="2000" b="1" dirty="0" smtClean="0">
              <a:effectLst>
                <a:outerShdw blurRad="38100" dist="38100" dir="2700000" algn="tl">
                  <a:srgbClr val="000000">
                    <a:alpha val="43137"/>
                  </a:srgbClr>
                </a:outerShdw>
              </a:effectLst>
              <a:sym typeface="Symbol"/>
            </a:endParaRPr>
          </a:p>
          <a:p>
            <a:endParaRPr lang="pt-BR" sz="2000" b="1" dirty="0" smtClean="0">
              <a:effectLst>
                <a:outerShdw blurRad="38100" dist="38100" dir="2700000" algn="tl">
                  <a:srgbClr val="000000">
                    <a:alpha val="43137"/>
                  </a:srgbClr>
                </a:outerShdw>
              </a:effectLst>
              <a:sym typeface="Symbol"/>
            </a:endParaRPr>
          </a:p>
          <a:p>
            <a:r>
              <a:rPr lang="pt-BR" sz="2000" b="1" u="sng" dirty="0" smtClean="0">
                <a:effectLst>
                  <a:outerShdw blurRad="38100" dist="38100" dir="2700000" algn="tl">
                    <a:srgbClr val="000000">
                      <a:alpha val="43137"/>
                    </a:srgbClr>
                  </a:outerShdw>
                </a:effectLst>
                <a:sym typeface="Symbol"/>
              </a:rPr>
              <a:t>CONCLUSÃO</a:t>
            </a:r>
            <a:r>
              <a:rPr lang="pt-BR" sz="2000" b="1" dirty="0" smtClean="0">
                <a:effectLst>
                  <a:outerShdw blurRad="38100" dist="38100" dir="2700000" algn="tl">
                    <a:srgbClr val="000000">
                      <a:alpha val="43137"/>
                    </a:srgbClr>
                  </a:outerShdw>
                </a:effectLst>
                <a:sym typeface="Symbol"/>
              </a:rPr>
              <a:t>:</a:t>
            </a:r>
          </a:p>
          <a:p>
            <a:pPr algn="just"/>
            <a:r>
              <a:rPr lang="pt-BR" sz="2000" b="1" dirty="0" smtClean="0">
                <a:effectLst>
                  <a:outerShdw blurRad="38100" dist="38100" dir="2700000" algn="tl">
                    <a:srgbClr val="000000">
                      <a:alpha val="43137"/>
                    </a:srgbClr>
                  </a:outerShdw>
                </a:effectLst>
                <a:sym typeface="Symbol"/>
              </a:rPr>
              <a:t>O BANCO CENTRAL AO DETERMINAR A BASE MONETÁRIA DA ECONOMIA (ISTO É, ESTOQUE DE MOEDA PRIMÁRIA “M”), DETERMINA O TOTAL DE MEIOS DE PAGAMENTO (“M1”) EM CIRCULAÇÃO, OU SEJA DETERMINA A OFERTA DE MOEDA EXISTENTE NA ECONOMIA.</a:t>
            </a:r>
            <a:endParaRPr lang="pt-BR" sz="2000" b="1" dirty="0" smtClean="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4896078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0" y="0"/>
            <a:ext cx="9144000" cy="6858000"/>
          </a:xfrm>
        </p:spPr>
        <p:txBody>
          <a:bodyPr>
            <a:normAutofit/>
          </a:bodyPr>
          <a:lstStyle/>
          <a:p>
            <a:pPr algn="just"/>
            <a:r>
              <a:rPr lang="pt-BR" sz="2000" dirty="0" smtClean="0"/>
              <a:t>O MERCADO MONETÁRIO, A CADA INSTANTE, ESTABELECE O SEU EQUILÍBRIO ENTRE A OFERTA DE MOEDA (DETERMINADA PELO BANCO CENTRAL) E A DEMANDA DE MOEDA DOS AGENTES ECONÔMICOS, DETERMINANDO A TAXA DE JUROS (BÁSICA) DE EQUILÍBRIO, PARA DADO NÍVEL DE RENDA EXISTENTE NA ECONOMIA.</a:t>
            </a:r>
          </a:p>
          <a:p>
            <a:pPr algn="just"/>
            <a:endParaRPr lang="pt-BR" sz="2000" dirty="0"/>
          </a:p>
          <a:p>
            <a:pPr algn="just"/>
            <a:r>
              <a:rPr lang="pt-BR" sz="2000" dirty="0" smtClean="0"/>
              <a:t>EM SUMA, DO EQUILÍBRIO DO MERCADO MONETÁRIO, ENTRE A OFERTA DE MOEDA NA ECONOMIA (M1) DETERMINADA PELO BANCO CENTRAL E A DEMANDA POR MOEDA (M</a:t>
            </a:r>
            <a:r>
              <a:rPr lang="pt-BR" sz="2000" baseline="30000" dirty="0" smtClean="0"/>
              <a:t>D</a:t>
            </a:r>
            <a:r>
              <a:rPr lang="pt-BR" sz="2000" dirty="0" smtClean="0"/>
              <a:t>) DOS AGENTES ECONÔMICOS, RESULTA A TAXA DE JUROS BÁSICA DE EQUILÍBRIO DOS MERCADOS FINANCEIROS.</a:t>
            </a:r>
          </a:p>
          <a:p>
            <a:endParaRPr lang="pt-BR" sz="2000" dirty="0"/>
          </a:p>
          <a:p>
            <a:r>
              <a:rPr lang="pt-BR" sz="2000" u="sng" dirty="0" smtClean="0"/>
              <a:t>OU SEJA</a:t>
            </a:r>
            <a:r>
              <a:rPr lang="pt-BR" sz="2000" dirty="0" smtClean="0"/>
              <a:t>:      </a:t>
            </a:r>
            <a:r>
              <a:rPr lang="pt-BR" sz="2000" b="1" dirty="0" smtClean="0">
                <a:effectLst>
                  <a:outerShdw blurRad="38100" dist="38100" dir="2700000" algn="tl">
                    <a:srgbClr val="000000">
                      <a:alpha val="43137"/>
                    </a:srgbClr>
                  </a:outerShdw>
                </a:effectLst>
              </a:rPr>
              <a:t>M1  =  M</a:t>
            </a:r>
            <a:r>
              <a:rPr lang="pt-BR" sz="2000" b="1" baseline="30000" dirty="0" smtClean="0">
                <a:effectLst>
                  <a:outerShdw blurRad="38100" dist="38100" dir="2700000" algn="tl">
                    <a:srgbClr val="000000">
                      <a:alpha val="43137"/>
                    </a:srgbClr>
                  </a:outerShdw>
                </a:effectLst>
              </a:rPr>
              <a:t>D</a:t>
            </a:r>
            <a:r>
              <a:rPr lang="pt-BR" sz="2000" b="1" dirty="0" smtClean="0">
                <a:effectLst>
                  <a:outerShdw blurRad="38100" dist="38100" dir="2700000" algn="tl">
                    <a:srgbClr val="000000">
                      <a:alpha val="43137"/>
                    </a:srgbClr>
                  </a:outerShdw>
                </a:effectLst>
              </a:rPr>
              <a:t>(i, Y</a:t>
            </a:r>
            <a:r>
              <a:rPr lang="pt-BR" sz="2000" b="1" baseline="-25000" dirty="0" smtClean="0">
                <a:effectLst>
                  <a:outerShdw blurRad="38100" dist="38100" dir="2700000" algn="tl">
                    <a:srgbClr val="000000">
                      <a:alpha val="43137"/>
                    </a:srgbClr>
                  </a:outerShdw>
                </a:effectLst>
              </a:rPr>
              <a:t>0</a:t>
            </a:r>
            <a:r>
              <a:rPr lang="pt-BR" sz="2000" b="1" dirty="0" smtClean="0">
                <a:effectLst>
                  <a:outerShdw blurRad="38100" dist="38100" dir="2700000" algn="tl">
                    <a:srgbClr val="000000">
                      <a:alpha val="43137"/>
                    </a:srgbClr>
                  </a:outerShdw>
                </a:effectLst>
              </a:rPr>
              <a:t>),   </a:t>
            </a:r>
            <a:r>
              <a:rPr lang="pt-BR" sz="2000" u="sng" dirty="0" smtClean="0"/>
              <a:t>ONDE</a:t>
            </a:r>
            <a:r>
              <a:rPr lang="pt-BR" sz="2000" dirty="0" smtClean="0"/>
              <a:t>:  M1 = OFERTA DE MOEDA = (1+</a:t>
            </a:r>
            <a:r>
              <a:rPr lang="pt-BR" sz="2000" dirty="0">
                <a:sym typeface="Symbol"/>
              </a:rPr>
              <a:t>).</a:t>
            </a:r>
            <a:r>
              <a:rPr lang="pt-BR" sz="2000" dirty="0" smtClean="0">
                <a:sym typeface="Symbol"/>
              </a:rPr>
              <a:t>M</a:t>
            </a:r>
          </a:p>
          <a:p>
            <a:r>
              <a:rPr lang="pt-BR" sz="2000" dirty="0">
                <a:sym typeface="Symbol"/>
              </a:rPr>
              <a:t> </a:t>
            </a:r>
            <a:r>
              <a:rPr lang="pt-BR" sz="2000" dirty="0" smtClean="0">
                <a:sym typeface="Symbol"/>
              </a:rPr>
              <a:t>                                                                      M  = BASE MONETÁRIA</a:t>
            </a:r>
          </a:p>
          <a:p>
            <a:r>
              <a:rPr lang="pt-BR" sz="2000" dirty="0">
                <a:sym typeface="Symbol"/>
              </a:rPr>
              <a:t> </a:t>
            </a:r>
            <a:r>
              <a:rPr lang="pt-BR" sz="2000" dirty="0" smtClean="0">
                <a:sym typeface="Symbol"/>
              </a:rPr>
              <a:t>                                                                 </a:t>
            </a:r>
            <a:r>
              <a:rPr lang="pt-BR" sz="2000" dirty="0" smtClean="0"/>
              <a:t>(</a:t>
            </a:r>
            <a:r>
              <a:rPr lang="pt-BR" sz="2000" dirty="0"/>
              <a:t>1+</a:t>
            </a:r>
            <a:r>
              <a:rPr lang="pt-BR" sz="2000" dirty="0">
                <a:sym typeface="Symbol"/>
              </a:rPr>
              <a:t></a:t>
            </a:r>
            <a:r>
              <a:rPr lang="pt-BR" sz="2000" dirty="0" smtClean="0">
                <a:sym typeface="Symbol"/>
              </a:rPr>
              <a:t>) = MULTIPLICADOR DE MEIOS DE PGTO.</a:t>
            </a:r>
            <a:endParaRPr lang="pt-BR" sz="2000" dirty="0" smtClean="0"/>
          </a:p>
          <a:p>
            <a:r>
              <a:rPr lang="pt-BR" sz="2000" dirty="0"/>
              <a:t> </a:t>
            </a:r>
            <a:r>
              <a:rPr lang="pt-BR" sz="2000" dirty="0" smtClean="0"/>
              <a:t>                                                                     M</a:t>
            </a:r>
            <a:r>
              <a:rPr lang="pt-BR" sz="2000" baseline="30000" dirty="0" smtClean="0"/>
              <a:t>D</a:t>
            </a:r>
            <a:r>
              <a:rPr lang="pt-BR" sz="2000" dirty="0" smtClean="0"/>
              <a:t> = DEMANDA POR MOEDA</a:t>
            </a:r>
          </a:p>
          <a:p>
            <a:r>
              <a:rPr lang="pt-BR" sz="2000" dirty="0"/>
              <a:t> </a:t>
            </a:r>
            <a:r>
              <a:rPr lang="pt-BR" sz="2000" dirty="0" smtClean="0"/>
              <a:t>                                                                          i = TAXA NOMINAL DE JUROS</a:t>
            </a:r>
          </a:p>
          <a:p>
            <a:r>
              <a:rPr lang="pt-BR" sz="2000" dirty="0"/>
              <a:t> </a:t>
            </a:r>
            <a:r>
              <a:rPr lang="pt-BR" sz="2000" dirty="0" smtClean="0"/>
              <a:t>                                                                          Y</a:t>
            </a:r>
            <a:r>
              <a:rPr lang="pt-BR" sz="2000" baseline="-25000" dirty="0" smtClean="0"/>
              <a:t> </a:t>
            </a:r>
            <a:r>
              <a:rPr lang="pt-BR" sz="2000" dirty="0" smtClean="0"/>
              <a:t>= NÍVEL DE RENDA DA ECONOMIA</a:t>
            </a:r>
            <a:endParaRPr lang="pt-BR" sz="2000" dirty="0"/>
          </a:p>
        </p:txBody>
      </p:sp>
      <p:cxnSp>
        <p:nvCxnSpPr>
          <p:cNvPr id="4" name="Conector de seta reta 3"/>
          <p:cNvCxnSpPr/>
          <p:nvPr/>
        </p:nvCxnSpPr>
        <p:spPr>
          <a:xfrm flipV="1">
            <a:off x="755576" y="4705399"/>
            <a:ext cx="0" cy="1819945"/>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 name="Conector de seta reta 5"/>
          <p:cNvCxnSpPr/>
          <p:nvPr/>
        </p:nvCxnSpPr>
        <p:spPr>
          <a:xfrm>
            <a:off x="755576" y="6525344"/>
            <a:ext cx="2088232"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 name="Conector reto 7"/>
          <p:cNvCxnSpPr/>
          <p:nvPr/>
        </p:nvCxnSpPr>
        <p:spPr>
          <a:xfrm>
            <a:off x="1007604" y="4869160"/>
            <a:ext cx="1300885" cy="1224136"/>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9" name="CaixaDeTexto 8"/>
          <p:cNvSpPr txBox="1"/>
          <p:nvPr/>
        </p:nvSpPr>
        <p:spPr>
          <a:xfrm>
            <a:off x="2287117" y="5807005"/>
            <a:ext cx="4733155" cy="646331"/>
          </a:xfrm>
          <a:prstGeom prst="rect">
            <a:avLst/>
          </a:prstGeom>
          <a:noFill/>
          <a:ln>
            <a:solidFill>
              <a:schemeClr val="tx1"/>
            </a:solidFill>
          </a:ln>
        </p:spPr>
        <p:txBody>
          <a:bodyPr wrap="none" rtlCol="0">
            <a:spAutoFit/>
          </a:bodyPr>
          <a:lstStyle/>
          <a:p>
            <a:r>
              <a:rPr lang="pt-BR" sz="1200" b="1" dirty="0" smtClean="0"/>
              <a:t>O EQUILÍBRIO DO MERCADO MONETÁRIO, DADO O NÍVEL DE RENDA Y</a:t>
            </a:r>
            <a:r>
              <a:rPr lang="pt-BR" sz="1200" b="1" baseline="-25000" dirty="0" smtClean="0"/>
              <a:t>0</a:t>
            </a:r>
            <a:r>
              <a:rPr lang="pt-BR" sz="1200" b="1" dirty="0" smtClean="0"/>
              <a:t>,</a:t>
            </a:r>
          </a:p>
          <a:p>
            <a:r>
              <a:rPr lang="pt-BR" sz="1200" b="1" dirty="0" smtClean="0"/>
              <a:t>MOSTRA UMA RELAÇÃO INVERSA ENTRE A TAXA NOMINAL DE JUROS E </a:t>
            </a:r>
          </a:p>
          <a:p>
            <a:r>
              <a:rPr lang="pt-BR" sz="1200" b="1" dirty="0" smtClean="0"/>
              <a:t>A OFERTA DE MOEDA NA ECONOMIA.</a:t>
            </a:r>
            <a:endParaRPr lang="pt-BR" sz="1200" b="1" dirty="0"/>
          </a:p>
        </p:txBody>
      </p:sp>
      <p:cxnSp>
        <p:nvCxnSpPr>
          <p:cNvPr id="11" name="Conector reto 10"/>
          <p:cNvCxnSpPr/>
          <p:nvPr/>
        </p:nvCxnSpPr>
        <p:spPr>
          <a:xfrm flipV="1">
            <a:off x="1259632" y="5075312"/>
            <a:ext cx="0" cy="1450032"/>
          </a:xfrm>
          <a:prstGeom prst="line">
            <a:avLst/>
          </a:prstGeom>
          <a:ln w="19050">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14" name="Conector reto 13"/>
          <p:cNvCxnSpPr/>
          <p:nvPr/>
        </p:nvCxnSpPr>
        <p:spPr>
          <a:xfrm flipV="1">
            <a:off x="1979712" y="5765776"/>
            <a:ext cx="0" cy="759568"/>
          </a:xfrm>
          <a:prstGeom prst="line">
            <a:avLst/>
          </a:prstGeom>
          <a:ln w="19050">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16" name="Conector reto 15"/>
          <p:cNvCxnSpPr/>
          <p:nvPr/>
        </p:nvCxnSpPr>
        <p:spPr>
          <a:xfrm flipH="1">
            <a:off x="755576" y="5085184"/>
            <a:ext cx="504056" cy="0"/>
          </a:xfrm>
          <a:prstGeom prst="line">
            <a:avLst/>
          </a:prstGeom>
          <a:ln w="19050">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18" name="Conector reto 17"/>
          <p:cNvCxnSpPr/>
          <p:nvPr/>
        </p:nvCxnSpPr>
        <p:spPr>
          <a:xfrm flipH="1">
            <a:off x="755576" y="5733256"/>
            <a:ext cx="1224136" cy="0"/>
          </a:xfrm>
          <a:prstGeom prst="line">
            <a:avLst/>
          </a:prstGeom>
          <a:ln w="19050">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19" name="CaixaDeTexto 18"/>
          <p:cNvSpPr txBox="1"/>
          <p:nvPr/>
        </p:nvSpPr>
        <p:spPr>
          <a:xfrm>
            <a:off x="971600" y="6505599"/>
            <a:ext cx="490840" cy="307777"/>
          </a:xfrm>
          <a:prstGeom prst="rect">
            <a:avLst/>
          </a:prstGeom>
          <a:noFill/>
        </p:spPr>
        <p:txBody>
          <a:bodyPr wrap="none" rtlCol="0">
            <a:spAutoFit/>
          </a:bodyPr>
          <a:lstStyle/>
          <a:p>
            <a:r>
              <a:rPr lang="pt-BR" sz="1400" b="1" dirty="0" smtClean="0">
                <a:effectLst>
                  <a:outerShdw blurRad="38100" dist="38100" dir="2700000" algn="tl">
                    <a:srgbClr val="000000">
                      <a:alpha val="43137"/>
                    </a:srgbClr>
                  </a:outerShdw>
                </a:effectLst>
              </a:rPr>
              <a:t>M1</a:t>
            </a:r>
            <a:r>
              <a:rPr lang="pt-BR" sz="1400" b="1" baseline="-25000" dirty="0" smtClean="0">
                <a:effectLst>
                  <a:outerShdw blurRad="38100" dist="38100" dir="2700000" algn="tl">
                    <a:srgbClr val="000000">
                      <a:alpha val="43137"/>
                    </a:srgbClr>
                  </a:outerShdw>
                </a:effectLst>
              </a:rPr>
              <a:t>0</a:t>
            </a:r>
            <a:endParaRPr lang="pt-BR" sz="1400" b="1" dirty="0">
              <a:effectLst>
                <a:outerShdw blurRad="38100" dist="38100" dir="2700000" algn="tl">
                  <a:srgbClr val="000000">
                    <a:alpha val="43137"/>
                  </a:srgbClr>
                </a:outerShdw>
              </a:effectLst>
            </a:endParaRPr>
          </a:p>
        </p:txBody>
      </p:sp>
      <p:sp>
        <p:nvSpPr>
          <p:cNvPr id="20" name="CaixaDeTexto 19"/>
          <p:cNvSpPr txBox="1"/>
          <p:nvPr/>
        </p:nvSpPr>
        <p:spPr>
          <a:xfrm>
            <a:off x="1763688" y="6505599"/>
            <a:ext cx="494046" cy="307777"/>
          </a:xfrm>
          <a:prstGeom prst="rect">
            <a:avLst/>
          </a:prstGeom>
          <a:noFill/>
        </p:spPr>
        <p:txBody>
          <a:bodyPr wrap="none" rtlCol="0">
            <a:spAutoFit/>
          </a:bodyPr>
          <a:lstStyle/>
          <a:p>
            <a:r>
              <a:rPr lang="pt-BR" sz="1400" b="1" dirty="0" smtClean="0">
                <a:effectLst>
                  <a:outerShdw blurRad="38100" dist="38100" dir="2700000" algn="tl">
                    <a:srgbClr val="000000">
                      <a:alpha val="43137"/>
                    </a:srgbClr>
                  </a:outerShdw>
                </a:effectLst>
              </a:rPr>
              <a:t>M1</a:t>
            </a:r>
            <a:r>
              <a:rPr lang="pt-BR" sz="1400" b="1" baseline="-25000" dirty="0" smtClean="0">
                <a:effectLst>
                  <a:outerShdw blurRad="38100" dist="38100" dir="2700000" algn="tl">
                    <a:srgbClr val="000000">
                      <a:alpha val="43137"/>
                    </a:srgbClr>
                  </a:outerShdw>
                </a:effectLst>
              </a:rPr>
              <a:t>1</a:t>
            </a:r>
            <a:endParaRPr lang="pt-BR" sz="1400" b="1" dirty="0">
              <a:effectLst>
                <a:outerShdw blurRad="38100" dist="38100" dir="2700000" algn="tl">
                  <a:srgbClr val="000000">
                    <a:alpha val="43137"/>
                  </a:srgbClr>
                </a:outerShdw>
              </a:effectLst>
            </a:endParaRPr>
          </a:p>
        </p:txBody>
      </p:sp>
      <p:sp>
        <p:nvSpPr>
          <p:cNvPr id="21" name="CaixaDeTexto 20"/>
          <p:cNvSpPr txBox="1"/>
          <p:nvPr/>
        </p:nvSpPr>
        <p:spPr>
          <a:xfrm>
            <a:off x="467544" y="4921423"/>
            <a:ext cx="290464" cy="307777"/>
          </a:xfrm>
          <a:prstGeom prst="rect">
            <a:avLst/>
          </a:prstGeom>
          <a:noFill/>
        </p:spPr>
        <p:txBody>
          <a:bodyPr wrap="none" rtlCol="0">
            <a:spAutoFit/>
          </a:bodyPr>
          <a:lstStyle/>
          <a:p>
            <a:r>
              <a:rPr lang="pt-BR" sz="1400" b="1" dirty="0" smtClean="0">
                <a:effectLst>
                  <a:outerShdw blurRad="38100" dist="38100" dir="2700000" algn="tl">
                    <a:srgbClr val="000000">
                      <a:alpha val="43137"/>
                    </a:srgbClr>
                  </a:outerShdw>
                </a:effectLst>
              </a:rPr>
              <a:t>i</a:t>
            </a:r>
            <a:r>
              <a:rPr lang="pt-BR" sz="1400" b="1" baseline="-25000" dirty="0" smtClean="0">
                <a:effectLst>
                  <a:outerShdw blurRad="38100" dist="38100" dir="2700000" algn="tl">
                    <a:srgbClr val="000000">
                      <a:alpha val="43137"/>
                    </a:srgbClr>
                  </a:outerShdw>
                </a:effectLst>
              </a:rPr>
              <a:t>0</a:t>
            </a:r>
            <a:endParaRPr lang="pt-BR" sz="1400" b="1" dirty="0">
              <a:effectLst>
                <a:outerShdw blurRad="38100" dist="38100" dir="2700000" algn="tl">
                  <a:srgbClr val="000000">
                    <a:alpha val="43137"/>
                  </a:srgbClr>
                </a:outerShdw>
              </a:effectLst>
            </a:endParaRPr>
          </a:p>
        </p:txBody>
      </p:sp>
      <p:sp>
        <p:nvSpPr>
          <p:cNvPr id="22" name="CaixaDeTexto 21"/>
          <p:cNvSpPr txBox="1"/>
          <p:nvPr/>
        </p:nvSpPr>
        <p:spPr>
          <a:xfrm>
            <a:off x="467544" y="5569495"/>
            <a:ext cx="290464" cy="307777"/>
          </a:xfrm>
          <a:prstGeom prst="rect">
            <a:avLst/>
          </a:prstGeom>
          <a:noFill/>
        </p:spPr>
        <p:txBody>
          <a:bodyPr wrap="none" rtlCol="0">
            <a:spAutoFit/>
          </a:bodyPr>
          <a:lstStyle/>
          <a:p>
            <a:r>
              <a:rPr lang="pt-BR" sz="1400" b="1" dirty="0" smtClean="0">
                <a:effectLst>
                  <a:outerShdw blurRad="38100" dist="38100" dir="2700000" algn="tl">
                    <a:srgbClr val="000000">
                      <a:alpha val="43137"/>
                    </a:srgbClr>
                  </a:outerShdw>
                </a:effectLst>
              </a:rPr>
              <a:t>i</a:t>
            </a:r>
            <a:r>
              <a:rPr lang="pt-BR" sz="1400" b="1" baseline="-25000" dirty="0" smtClean="0">
                <a:effectLst>
                  <a:outerShdw blurRad="38100" dist="38100" dir="2700000" algn="tl">
                    <a:srgbClr val="000000">
                      <a:alpha val="43137"/>
                    </a:srgbClr>
                  </a:outerShdw>
                </a:effectLst>
              </a:rPr>
              <a:t>1</a:t>
            </a:r>
            <a:endParaRPr lang="pt-BR" sz="1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6450774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0" y="0"/>
            <a:ext cx="9144000" cy="6858000"/>
          </a:xfrm>
        </p:spPr>
        <p:txBody>
          <a:bodyPr>
            <a:normAutofit/>
          </a:bodyPr>
          <a:lstStyle/>
          <a:p>
            <a:pPr algn="ctr"/>
            <a:r>
              <a:rPr lang="pt-BR" sz="2000" b="1" u="sng" dirty="0" smtClean="0">
                <a:effectLst>
                  <a:outerShdw blurRad="38100" dist="38100" dir="2700000" algn="tl">
                    <a:srgbClr val="000000">
                      <a:alpha val="43137"/>
                    </a:srgbClr>
                  </a:outerShdw>
                </a:effectLst>
              </a:rPr>
              <a:t>DOS FATORES QUE AFETAM A BASE MONETÁRIA</a:t>
            </a:r>
          </a:p>
          <a:p>
            <a:endParaRPr lang="pt-BR" sz="2000" dirty="0"/>
          </a:p>
          <a:p>
            <a:pPr algn="just"/>
            <a:r>
              <a:rPr lang="pt-BR" sz="2000" dirty="0" smtClean="0"/>
              <a:t>COMO VIMOS, AS OPERAÇÕES ATIVAS DO BANCO CENTRAL LEVAM A ALTERAÇÕES NO PASSIVO MONETÁRIO (BASE MONETÁRIA) DO BANCO CENTRAL E, PORTANTO, A ALTERAÇÕES NA OFERTA DE MOEDA DA ECONOMIA, AS QUAIS, POR SUA VEZ, RESULTAM EM ALTERAÇÕES NA TAXA DE JUROS BÁSICA DE EQUILÍBRIO DOS MERCADOS MONETÁRIO-FINANCEIRO.</a:t>
            </a:r>
          </a:p>
          <a:p>
            <a:pPr algn="just"/>
            <a:endParaRPr lang="pt-BR" sz="2000" dirty="0"/>
          </a:p>
          <a:p>
            <a:pPr algn="just"/>
            <a:r>
              <a:rPr lang="pt-BR" sz="2000" dirty="0" smtClean="0"/>
              <a:t>HÁ DUAS OPERAÇÕES ATIVAS PRINCIPAIS, PELAS QUAIS O BANCO CENTRAL AFETA A OFERTA DE MOEDA E TAXA DE JUROS NA ECONOMIA. SÃO ELAS: </a:t>
            </a:r>
          </a:p>
          <a:p>
            <a:pPr algn="just"/>
            <a:endParaRPr lang="pt-BR" sz="2000" dirty="0" smtClean="0"/>
          </a:p>
          <a:p>
            <a:pPr algn="just"/>
            <a:r>
              <a:rPr lang="pt-BR" sz="2000" dirty="0"/>
              <a:t> </a:t>
            </a:r>
            <a:r>
              <a:rPr lang="pt-BR" sz="2000" dirty="0" smtClean="0"/>
              <a:t>                  </a:t>
            </a:r>
            <a:r>
              <a:rPr lang="pt-BR" sz="2000" b="1" dirty="0" smtClean="0"/>
              <a:t>A COMPRA E VENDA DE RESERVAS INTERNACIONAIS, </a:t>
            </a:r>
            <a:r>
              <a:rPr lang="pt-BR" sz="2000" dirty="0" smtClean="0"/>
              <a:t>E </a:t>
            </a:r>
          </a:p>
          <a:p>
            <a:pPr algn="just"/>
            <a:endParaRPr lang="pt-BR" sz="2000" dirty="0" smtClean="0"/>
          </a:p>
          <a:p>
            <a:pPr algn="just"/>
            <a:r>
              <a:rPr lang="pt-BR" sz="2000" dirty="0"/>
              <a:t> </a:t>
            </a:r>
            <a:r>
              <a:rPr lang="pt-BR" sz="2000" dirty="0" smtClean="0"/>
              <a:t>                  </a:t>
            </a:r>
            <a:r>
              <a:rPr lang="pt-BR" sz="2000" b="1" dirty="0" smtClean="0"/>
              <a:t>A COMPRA E VENDA DE TÍTULOS PÚBLICOS DO TESOURO</a:t>
            </a:r>
            <a:r>
              <a:rPr lang="pt-BR" sz="2000" dirty="0" smtClean="0"/>
              <a:t>.</a:t>
            </a:r>
            <a:endParaRPr lang="pt-BR" sz="2000" dirty="0"/>
          </a:p>
        </p:txBody>
      </p:sp>
    </p:spTree>
    <p:extLst>
      <p:ext uri="{BB962C8B-B14F-4D97-AF65-F5344CB8AC3E}">
        <p14:creationId xmlns:p14="http://schemas.microsoft.com/office/powerpoint/2010/main" val="28846176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0" y="0"/>
            <a:ext cx="9144000" cy="6858000"/>
          </a:xfrm>
        </p:spPr>
        <p:txBody>
          <a:bodyPr>
            <a:normAutofit fontScale="77500" lnSpcReduction="20000"/>
          </a:bodyPr>
          <a:lstStyle/>
          <a:p>
            <a:pPr algn="ctr"/>
            <a:r>
              <a:rPr lang="pt-BR" sz="2000" b="1" u="sng" dirty="0" smtClean="0">
                <a:effectLst>
                  <a:outerShdw blurRad="38100" dist="38100" dir="2700000" algn="tl">
                    <a:srgbClr val="000000">
                      <a:alpha val="43137"/>
                    </a:srgbClr>
                  </a:outerShdw>
                </a:effectLst>
              </a:rPr>
              <a:t>DA COMPRA E  VENDA DE RESERVAS INTERNACIONAIS</a:t>
            </a:r>
          </a:p>
          <a:p>
            <a:pPr algn="just"/>
            <a:r>
              <a:rPr lang="pt-BR" sz="2000" dirty="0" smtClean="0"/>
              <a:t>O BALANÇO DE PAGAMENTOS CONSTITUI-SE DE UMA PEÇA CONTÁBIL DE REGISTRO DE TODAS AS TRANSAÇÕES (OFICIAIS) ENTRE RESIDENTES E NÃO-RESIDENTES DE UM PAÍS EM DETERMINADO PERÍODO (ANO). </a:t>
            </a:r>
          </a:p>
          <a:p>
            <a:pPr algn="just"/>
            <a:r>
              <a:rPr lang="pt-BR" sz="2000" b="1" u="sng" dirty="0" smtClean="0">
                <a:effectLst>
                  <a:outerShdw blurRad="38100" dist="38100" dir="2700000" algn="tl">
                    <a:srgbClr val="000000">
                      <a:alpha val="43137"/>
                    </a:srgbClr>
                  </a:outerShdw>
                </a:effectLst>
              </a:rPr>
              <a:t>O BALANÇO DE PAGAMENTOS É COMPOSTO PELAS </a:t>
            </a:r>
            <a:r>
              <a:rPr lang="pt-BR" sz="2000" b="1" u="sng" dirty="0" smtClean="0">
                <a:effectLst>
                  <a:outerShdw blurRad="38100" dist="38100" dir="2700000" algn="tl">
                    <a:srgbClr val="000000">
                      <a:alpha val="43137"/>
                    </a:srgbClr>
                  </a:outerShdw>
                </a:effectLst>
              </a:rPr>
              <a:t>SEGUINTES </a:t>
            </a:r>
            <a:r>
              <a:rPr lang="pt-BR" sz="2000" b="1" u="sng" dirty="0" smtClean="0">
                <a:effectLst>
                  <a:outerShdw blurRad="38100" dist="38100" dir="2700000" algn="tl">
                    <a:srgbClr val="000000">
                      <a:alpha val="43137"/>
                    </a:srgbClr>
                  </a:outerShdw>
                </a:effectLst>
              </a:rPr>
              <a:t>CONTAS</a:t>
            </a:r>
            <a:r>
              <a:rPr lang="pt-BR" sz="2000" b="1" dirty="0" smtClean="0">
                <a:effectLst>
                  <a:outerShdw blurRad="38100" dist="38100" dir="2700000" algn="tl">
                    <a:srgbClr val="000000">
                      <a:alpha val="43137"/>
                    </a:srgbClr>
                  </a:outerShdw>
                </a:effectLst>
              </a:rPr>
              <a:t>:</a:t>
            </a:r>
            <a:endParaRPr lang="pt-BR" sz="2000" dirty="0">
              <a:effectLst>
                <a:outerShdw blurRad="38100" dist="38100" dir="2700000" algn="tl">
                  <a:srgbClr val="000000">
                    <a:alpha val="43137"/>
                  </a:srgbClr>
                </a:outerShdw>
              </a:effectLst>
            </a:endParaRPr>
          </a:p>
          <a:p>
            <a:pPr algn="just"/>
            <a:r>
              <a:rPr lang="pt-BR" sz="2000" b="1" dirty="0" smtClean="0">
                <a:effectLst>
                  <a:outerShdw blurRad="38100" dist="38100" dir="2700000" algn="tl">
                    <a:srgbClr val="000000">
                      <a:alpha val="43137"/>
                    </a:srgbClr>
                  </a:outerShdw>
                </a:effectLst>
              </a:rPr>
              <a:t>(I) </a:t>
            </a:r>
            <a:r>
              <a:rPr lang="pt-BR" sz="2000" b="1" u="sng" dirty="0" smtClean="0">
                <a:effectLst>
                  <a:outerShdw blurRad="38100" dist="38100" dir="2700000" algn="tl">
                    <a:srgbClr val="000000">
                      <a:alpha val="43137"/>
                    </a:srgbClr>
                  </a:outerShdw>
                </a:effectLst>
              </a:rPr>
              <a:t>CONTA CORRENTE</a:t>
            </a:r>
            <a:r>
              <a:rPr lang="pt-BR" sz="2000" b="1" dirty="0" smtClean="0">
                <a:effectLst>
                  <a:outerShdw blurRad="38100" dist="38100" dir="2700000" algn="tl">
                    <a:srgbClr val="000000">
                      <a:alpha val="43137"/>
                    </a:srgbClr>
                  </a:outerShdw>
                </a:effectLst>
              </a:rPr>
              <a:t>:</a:t>
            </a:r>
            <a:r>
              <a:rPr lang="pt-BR" sz="2000" dirty="0" smtClean="0"/>
              <a:t>   EXIBE FLUXOS QUE AFETAM DIRETAMENTE A RENDA NACIONAL.</a:t>
            </a:r>
          </a:p>
          <a:p>
            <a:pPr algn="just"/>
            <a:r>
              <a:rPr lang="pt-BR" sz="2000" dirty="0" smtClean="0"/>
              <a:t>     </a:t>
            </a:r>
            <a:r>
              <a:rPr lang="pt-BR" sz="2000" b="1" dirty="0" smtClean="0"/>
              <a:t>(1.1) </a:t>
            </a:r>
            <a:r>
              <a:rPr lang="pt-BR" sz="2000" dirty="0" smtClean="0"/>
              <a:t>BALANÇO COMERCIAL</a:t>
            </a:r>
          </a:p>
          <a:p>
            <a:pPr algn="just"/>
            <a:r>
              <a:rPr lang="pt-BR" sz="2000" dirty="0" smtClean="0"/>
              <a:t>     </a:t>
            </a:r>
            <a:r>
              <a:rPr lang="pt-BR" sz="2000" b="1" dirty="0" smtClean="0"/>
              <a:t>(1.2)</a:t>
            </a:r>
            <a:r>
              <a:rPr lang="pt-BR" sz="2000" dirty="0" smtClean="0"/>
              <a:t> BALANÇO DE SERVIÇOS</a:t>
            </a:r>
          </a:p>
          <a:p>
            <a:pPr algn="just"/>
            <a:r>
              <a:rPr lang="pt-BR" sz="2000" dirty="0" smtClean="0"/>
              <a:t>     </a:t>
            </a:r>
            <a:r>
              <a:rPr lang="pt-BR" sz="2000" b="1" dirty="0" smtClean="0"/>
              <a:t>(1.3) </a:t>
            </a:r>
            <a:r>
              <a:rPr lang="pt-BR" sz="2000" dirty="0" smtClean="0"/>
              <a:t>BALANÇO DE RENDAS</a:t>
            </a:r>
          </a:p>
          <a:p>
            <a:pPr algn="just"/>
            <a:r>
              <a:rPr lang="pt-BR" sz="2000" dirty="0" smtClean="0"/>
              <a:t>     </a:t>
            </a:r>
            <a:r>
              <a:rPr lang="pt-BR" sz="2000" b="1" dirty="0" smtClean="0"/>
              <a:t>(1.4) </a:t>
            </a:r>
            <a:r>
              <a:rPr lang="pt-BR" sz="2000" dirty="0" smtClean="0"/>
              <a:t>TRANSFERÊNCIAS UNILATERAIS CORRENTES</a:t>
            </a:r>
          </a:p>
          <a:p>
            <a:pPr algn="just"/>
            <a:r>
              <a:rPr lang="pt-BR" sz="2000" b="1" dirty="0" smtClean="0">
                <a:effectLst>
                  <a:outerShdw blurRad="38100" dist="38100" dir="2700000" algn="tl">
                    <a:srgbClr val="000000">
                      <a:alpha val="43137"/>
                    </a:srgbClr>
                  </a:outerShdw>
                </a:effectLst>
              </a:rPr>
              <a:t>(II) </a:t>
            </a:r>
            <a:r>
              <a:rPr lang="pt-BR" sz="2000" b="1" u="sng" dirty="0" smtClean="0">
                <a:effectLst>
                  <a:outerShdw blurRad="38100" dist="38100" dir="2700000" algn="tl">
                    <a:srgbClr val="000000">
                      <a:alpha val="43137"/>
                    </a:srgbClr>
                  </a:outerShdw>
                </a:effectLst>
              </a:rPr>
              <a:t>CONTA CAPITAL E FINANCEIRA</a:t>
            </a:r>
            <a:r>
              <a:rPr lang="pt-BR" sz="2000" b="1" dirty="0" smtClean="0">
                <a:effectLst>
                  <a:outerShdw blurRad="38100" dist="38100" dir="2700000" algn="tl">
                    <a:srgbClr val="000000">
                      <a:alpha val="43137"/>
                    </a:srgbClr>
                  </a:outerShdw>
                </a:effectLst>
              </a:rPr>
              <a:t>: </a:t>
            </a:r>
            <a:r>
              <a:rPr lang="pt-BR" sz="2000" dirty="0" smtClean="0"/>
              <a:t>REGISTRA AS TRANSAÇÕES QUE FINANCIAM A CONTA CORRENTE E É </a:t>
            </a:r>
          </a:p>
          <a:p>
            <a:pPr algn="just"/>
            <a:r>
              <a:rPr lang="pt-BR" sz="2000" dirty="0"/>
              <a:t> </a:t>
            </a:r>
            <a:r>
              <a:rPr lang="pt-BR" sz="2000" dirty="0" smtClean="0"/>
              <a:t>                                        CONSTITUÍDO PELOS FLUXOS DE TODOS OS ATIVOS INTERNACIONAIS QUE</a:t>
            </a:r>
          </a:p>
          <a:p>
            <a:pPr algn="just"/>
            <a:r>
              <a:rPr lang="pt-BR" sz="2000" dirty="0"/>
              <a:t> </a:t>
            </a:r>
            <a:r>
              <a:rPr lang="pt-BR" sz="2000" dirty="0" smtClean="0"/>
              <a:t>                                        AFETARÃO A RENDA NACIONAL FUTURA.</a:t>
            </a:r>
          </a:p>
          <a:p>
            <a:pPr algn="just"/>
            <a:r>
              <a:rPr lang="pt-BR" sz="2000" dirty="0" smtClean="0"/>
              <a:t>     </a:t>
            </a:r>
            <a:r>
              <a:rPr lang="pt-BR" sz="2000" b="1" u="sng" dirty="0" smtClean="0"/>
              <a:t>(II.A)</a:t>
            </a:r>
            <a:r>
              <a:rPr lang="pt-BR" sz="2000" u="sng" dirty="0" smtClean="0">
                <a:effectLst>
                  <a:outerShdw blurRad="38100" dist="38100" dir="2700000" algn="tl">
                    <a:srgbClr val="000000">
                      <a:alpha val="43137"/>
                    </a:srgbClr>
                  </a:outerShdw>
                </a:effectLst>
              </a:rPr>
              <a:t> MOVIMENTO DE CAPITAIS AUTÔNOMOS:</a:t>
            </a:r>
            <a:endParaRPr lang="pt-BR" sz="2000" b="1" dirty="0" smtClean="0">
              <a:effectLst>
                <a:outerShdw blurRad="38100" dist="38100" dir="2700000" algn="tl">
                  <a:srgbClr val="000000">
                    <a:alpha val="43137"/>
                  </a:srgbClr>
                </a:outerShdw>
              </a:effectLst>
            </a:endParaRPr>
          </a:p>
          <a:p>
            <a:pPr algn="just"/>
            <a:r>
              <a:rPr lang="pt-BR" sz="2000" dirty="0" smtClean="0"/>
              <a:t>     </a:t>
            </a:r>
            <a:r>
              <a:rPr lang="pt-BR" sz="2000" b="1" dirty="0" smtClean="0"/>
              <a:t>(2.1)</a:t>
            </a:r>
            <a:r>
              <a:rPr lang="pt-BR" sz="2000" dirty="0" smtClean="0"/>
              <a:t> CONTA CAPITAL</a:t>
            </a:r>
          </a:p>
          <a:p>
            <a:pPr algn="just"/>
            <a:r>
              <a:rPr lang="pt-BR" sz="2000" dirty="0" smtClean="0"/>
              <a:t>     </a:t>
            </a:r>
            <a:r>
              <a:rPr lang="pt-BR" sz="2000" b="1" dirty="0" smtClean="0"/>
              <a:t>(2.2)</a:t>
            </a:r>
            <a:r>
              <a:rPr lang="pt-BR" sz="2000" dirty="0" smtClean="0"/>
              <a:t> CONTA FINANCEIRA</a:t>
            </a:r>
            <a:endParaRPr lang="pt-BR" sz="2000" u="sng" dirty="0" smtClean="0"/>
          </a:p>
          <a:p>
            <a:pPr algn="just"/>
            <a:r>
              <a:rPr lang="pt-BR" sz="2000" dirty="0" smtClean="0"/>
              <a:t>              </a:t>
            </a:r>
            <a:r>
              <a:rPr lang="pt-BR" sz="2000" b="1" dirty="0" smtClean="0"/>
              <a:t>(2.2.1)</a:t>
            </a:r>
            <a:r>
              <a:rPr lang="pt-BR" sz="2000" dirty="0" smtClean="0"/>
              <a:t> INVESTIMENTOS, EMPRÉSTIMOS E APLICAÇÕES VOLUNTÁRIOS</a:t>
            </a:r>
          </a:p>
          <a:p>
            <a:pPr algn="just"/>
            <a:r>
              <a:rPr lang="pt-BR" sz="2000" b="1" dirty="0" smtClean="0">
                <a:effectLst>
                  <a:outerShdw blurRad="38100" dist="38100" dir="2700000" algn="tl">
                    <a:srgbClr val="000000">
                      <a:alpha val="43137"/>
                    </a:srgbClr>
                  </a:outerShdw>
                </a:effectLst>
              </a:rPr>
              <a:t>[(I) - (II.A)] </a:t>
            </a:r>
            <a:r>
              <a:rPr lang="pt-BR" sz="2000" b="1" u="sng" dirty="0">
                <a:effectLst>
                  <a:outerShdw blurRad="38100" dist="38100" dir="2700000" algn="tl">
                    <a:srgbClr val="000000">
                      <a:alpha val="43137"/>
                    </a:srgbClr>
                  </a:outerShdw>
                </a:effectLst>
              </a:rPr>
              <a:t>SALDO DO BALANÇO DE PAGAMENTOS (= VARIAÇÃO DE RESERVAS)</a:t>
            </a:r>
            <a:endParaRPr lang="pt-BR" sz="2000" b="1" u="sng" dirty="0" smtClean="0">
              <a:effectLst>
                <a:outerShdw blurRad="38100" dist="38100" dir="2700000" algn="tl">
                  <a:srgbClr val="000000">
                    <a:alpha val="43137"/>
                  </a:srgbClr>
                </a:outerShdw>
              </a:effectLst>
            </a:endParaRPr>
          </a:p>
          <a:p>
            <a:pPr algn="just"/>
            <a:r>
              <a:rPr lang="pt-BR" sz="2000" dirty="0" smtClean="0"/>
              <a:t>     </a:t>
            </a:r>
            <a:r>
              <a:rPr lang="pt-BR" sz="2000" b="1" u="sng" dirty="0" smtClean="0"/>
              <a:t>(II.B)</a:t>
            </a:r>
            <a:r>
              <a:rPr lang="pt-BR" sz="2000" u="sng" dirty="0" smtClean="0">
                <a:effectLst>
                  <a:outerShdw blurRad="38100" dist="38100" dir="2700000" algn="tl">
                    <a:srgbClr val="000000">
                      <a:alpha val="43137"/>
                    </a:srgbClr>
                  </a:outerShdw>
                </a:effectLst>
              </a:rPr>
              <a:t> MOVIMENTO DE CAPITAIS COMPENSATÓRIOS:</a:t>
            </a:r>
          </a:p>
          <a:p>
            <a:pPr algn="just"/>
            <a:r>
              <a:rPr lang="pt-BR" sz="2000" dirty="0" smtClean="0"/>
              <a:t>              </a:t>
            </a:r>
            <a:r>
              <a:rPr lang="pt-BR" sz="2000" b="1" dirty="0" smtClean="0"/>
              <a:t>(2.2.2)</a:t>
            </a:r>
            <a:r>
              <a:rPr lang="pt-BR" sz="2000" dirty="0" smtClean="0"/>
              <a:t> FINANCIAMENTOS DE REGULARIZAÇÃO </a:t>
            </a:r>
          </a:p>
          <a:p>
            <a:pPr algn="just"/>
            <a:r>
              <a:rPr lang="pt-BR" sz="2000" dirty="0" smtClean="0"/>
              <a:t>              </a:t>
            </a:r>
            <a:r>
              <a:rPr lang="pt-BR" sz="2000" b="1" dirty="0" smtClean="0"/>
              <a:t>(2.2.3) CONTA CAIXA</a:t>
            </a:r>
            <a:endParaRPr lang="pt-BR" sz="2000" dirty="0" smtClean="0"/>
          </a:p>
          <a:p>
            <a:pPr algn="just"/>
            <a:r>
              <a:rPr lang="pt-BR" sz="2000" b="1" dirty="0" smtClean="0">
                <a:effectLst>
                  <a:outerShdw blurRad="38100" dist="38100" dir="2700000" algn="tl">
                    <a:srgbClr val="000000">
                      <a:alpha val="43137"/>
                    </a:srgbClr>
                  </a:outerShdw>
                </a:effectLst>
              </a:rPr>
              <a:t>(III) </a:t>
            </a:r>
            <a:r>
              <a:rPr lang="pt-BR" sz="2000" b="1" u="sng" dirty="0" smtClean="0">
                <a:effectLst>
                  <a:outerShdw blurRad="38100" dist="38100" dir="2700000" algn="tl">
                    <a:srgbClr val="000000">
                      <a:alpha val="43137"/>
                    </a:srgbClr>
                  </a:outerShdw>
                </a:effectLst>
              </a:rPr>
              <a:t>TOTAL DO BALANÇO DE PAGAMENTOS </a:t>
            </a:r>
            <a:r>
              <a:rPr lang="pt-BR" sz="2000" b="1" dirty="0" smtClean="0">
                <a:effectLst>
                  <a:outerShdw blurRad="38100" dist="38100" dir="2700000" algn="tl">
                    <a:srgbClr val="000000">
                      <a:alpha val="43137"/>
                    </a:srgbClr>
                  </a:outerShdw>
                </a:effectLst>
              </a:rPr>
              <a:t>= 0</a:t>
            </a:r>
          </a:p>
          <a:p>
            <a:pPr algn="just"/>
            <a:endParaRPr lang="pt-BR" sz="2000" b="1" dirty="0"/>
          </a:p>
          <a:p>
            <a:pPr algn="just"/>
            <a:r>
              <a:rPr lang="pt-BR" sz="2000" b="1" dirty="0" smtClean="0"/>
              <a:t>EM SUMA, SUPONDO AUSÊNCIA DE FINANCIAMENTOS DE REGULARIZAÇÃO, TEMOS QUE A VARIAÇÃO DE DIVISAS INTERNACIONAIS DO BANCO CENTRAL CONSTITUI-SE DE:</a:t>
            </a:r>
          </a:p>
          <a:p>
            <a:pPr algn="just"/>
            <a:r>
              <a:rPr lang="pt-BR" sz="2000" b="1" dirty="0" smtClean="0">
                <a:effectLst>
                  <a:outerShdw blurRad="38100" dist="38100" dir="2700000" algn="tl">
                    <a:srgbClr val="000000">
                      <a:alpha val="43137"/>
                    </a:srgbClr>
                  </a:outerShdw>
                </a:effectLst>
              </a:rPr>
              <a:t>            DÉFICIT/SUPERÁVIT DO B.P.  =  [CONTA CORRENTE + MOVIMENTO DE CAPITAIS AUTÔNOMOS]</a:t>
            </a:r>
          </a:p>
          <a:p>
            <a:pPr algn="just"/>
            <a:r>
              <a:rPr lang="pt-BR" sz="2000" b="1" u="sng" dirty="0" smtClean="0"/>
              <a:t>OU SEJA</a:t>
            </a:r>
            <a:r>
              <a:rPr lang="pt-BR" sz="2000" b="1" dirty="0" smtClean="0"/>
              <a:t>:</a:t>
            </a:r>
          </a:p>
          <a:p>
            <a:pPr algn="just"/>
            <a:r>
              <a:rPr lang="pt-BR" sz="2000" b="1" dirty="0" smtClean="0">
                <a:effectLst>
                  <a:outerShdw blurRad="38100" dist="38100" dir="2700000" algn="tl">
                    <a:srgbClr val="000000">
                      <a:alpha val="43137"/>
                    </a:srgbClr>
                  </a:outerShdw>
                </a:effectLst>
              </a:rPr>
              <a:t>            VARIAÇÃO DE RESERVAS DO B.C.  =  SALDO (DÉFICIT/SUPERÁVIT)  DO  B.P.</a:t>
            </a:r>
          </a:p>
          <a:p>
            <a:pPr algn="just"/>
            <a:endParaRPr lang="pt-BR" sz="2000" b="1" dirty="0"/>
          </a:p>
        </p:txBody>
      </p:sp>
    </p:spTree>
    <p:extLst>
      <p:ext uri="{BB962C8B-B14F-4D97-AF65-F5344CB8AC3E}">
        <p14:creationId xmlns:p14="http://schemas.microsoft.com/office/powerpoint/2010/main" val="3759149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0" y="0"/>
            <a:ext cx="9144000" cy="6858000"/>
          </a:xfrm>
        </p:spPr>
        <p:txBody>
          <a:bodyPr>
            <a:normAutofit/>
          </a:bodyPr>
          <a:lstStyle/>
          <a:p>
            <a:pPr algn="just"/>
            <a:r>
              <a:rPr lang="pt-BR" sz="2000" dirty="0" smtClean="0"/>
              <a:t>TODAVIA, A VARIAÇÃO DE RESERVAS, COMO RESULTANTE DO BALANÇO DE PAGAMENTOS, DEPENDE DIRETAMENTE DA POLÍTICA CAMBIAL EM VIGOR:</a:t>
            </a:r>
          </a:p>
          <a:p>
            <a:pPr algn="just"/>
            <a:endParaRPr lang="pt-BR" sz="2000" dirty="0"/>
          </a:p>
          <a:p>
            <a:pPr algn="just"/>
            <a:r>
              <a:rPr lang="pt-BR" sz="2000" dirty="0" smtClean="0"/>
              <a:t> </a:t>
            </a:r>
            <a:r>
              <a:rPr lang="pt-BR" sz="2000" b="1" u="sng" dirty="0" smtClean="0"/>
              <a:t>O CASO DE TAXA DE CÂMBIO FIXA, OU ADMINISTRADA (OU “FLUTUAÇÃO SUJA”)</a:t>
            </a:r>
            <a:r>
              <a:rPr lang="pt-BR" sz="2000" b="1" dirty="0" smtClean="0"/>
              <a:t>:</a:t>
            </a:r>
          </a:p>
          <a:p>
            <a:pPr algn="just"/>
            <a:r>
              <a:rPr lang="pt-BR" sz="2000" dirty="0"/>
              <a:t> </a:t>
            </a:r>
            <a:r>
              <a:rPr lang="pt-BR" sz="2000" dirty="0" smtClean="0"/>
              <a:t>             NESTE CASO, HÁ INTERVENÇÃO DO B.C. NO MERCADO DE DIVISAS </a:t>
            </a:r>
          </a:p>
          <a:p>
            <a:pPr algn="just"/>
            <a:r>
              <a:rPr lang="pt-BR" sz="2000" dirty="0"/>
              <a:t> </a:t>
            </a:r>
            <a:r>
              <a:rPr lang="pt-BR" sz="2000" dirty="0" smtClean="0"/>
              <a:t>             INTERNACIONAIS  PARA SUSTENTAR DETERMINADA TAXA CAMBIAL E, </a:t>
            </a:r>
          </a:p>
          <a:p>
            <a:pPr algn="just"/>
            <a:r>
              <a:rPr lang="pt-BR" sz="2000" dirty="0"/>
              <a:t> </a:t>
            </a:r>
            <a:r>
              <a:rPr lang="pt-BR" sz="2000" dirty="0" smtClean="0"/>
              <a:t>             ENTÃO, O B.P. PODE REGISTRAR SUPERÁVIT/DÉFICIT NO SALDO DO B.P., O </a:t>
            </a:r>
          </a:p>
          <a:p>
            <a:pPr algn="just"/>
            <a:r>
              <a:rPr lang="pt-BR" sz="2000" dirty="0"/>
              <a:t> </a:t>
            </a:r>
            <a:r>
              <a:rPr lang="pt-BR" sz="2000" dirty="0" smtClean="0"/>
              <a:t>             QUE IMPLICA EM ACUMULAÇÃO/DESACUMULAÇÃO DE RESERVAS </a:t>
            </a:r>
          </a:p>
          <a:p>
            <a:pPr algn="just"/>
            <a:r>
              <a:rPr lang="pt-BR" sz="2000" dirty="0"/>
              <a:t> </a:t>
            </a:r>
            <a:r>
              <a:rPr lang="pt-BR" sz="2000" dirty="0" smtClean="0"/>
              <a:t>             INTERNACIONAIS PELO B.C..</a:t>
            </a:r>
          </a:p>
          <a:p>
            <a:pPr algn="just"/>
            <a:endParaRPr lang="pt-BR" sz="2000" dirty="0"/>
          </a:p>
          <a:p>
            <a:pPr algn="just"/>
            <a:r>
              <a:rPr lang="pt-BR" sz="2000" b="1" dirty="0" smtClean="0"/>
              <a:t>   </a:t>
            </a:r>
            <a:r>
              <a:rPr lang="pt-BR" sz="2000" b="1" u="sng" dirty="0" smtClean="0"/>
              <a:t>O CASO DA TAXA DE CÂMBIO PERFEITAMENTE FLEXÍVEL</a:t>
            </a:r>
            <a:r>
              <a:rPr lang="pt-BR" sz="2000" b="1" dirty="0" smtClean="0"/>
              <a:t>:</a:t>
            </a:r>
          </a:p>
          <a:p>
            <a:pPr algn="just"/>
            <a:r>
              <a:rPr lang="pt-BR" sz="2000" dirty="0"/>
              <a:t> </a:t>
            </a:r>
            <a:r>
              <a:rPr lang="pt-BR" sz="2000" dirty="0" smtClean="0"/>
              <a:t>             NESTE CASO, O B.C. NÃO INTERVÉM NO MERCADO CAMBIAL, A TAXA DE </a:t>
            </a:r>
          </a:p>
          <a:p>
            <a:pPr algn="just"/>
            <a:r>
              <a:rPr lang="pt-BR" sz="2000" dirty="0"/>
              <a:t> </a:t>
            </a:r>
            <a:r>
              <a:rPr lang="pt-BR" sz="2000" dirty="0" smtClean="0"/>
              <a:t>             CÂMBIO SERÁ DETERMINADA ESTRITAMENTE PELA OFERTA E DEMANDA </a:t>
            </a:r>
          </a:p>
          <a:p>
            <a:pPr algn="just"/>
            <a:r>
              <a:rPr lang="pt-BR" sz="2000" dirty="0"/>
              <a:t> </a:t>
            </a:r>
            <a:r>
              <a:rPr lang="pt-BR" sz="2000" dirty="0" smtClean="0"/>
              <a:t>             PRIVADA DE DIVISAS E RESULTA NUM SALDO DO B.P. EQUILIBRADO, OU </a:t>
            </a:r>
          </a:p>
          <a:p>
            <a:pPr algn="just"/>
            <a:r>
              <a:rPr lang="pt-BR" sz="2000" dirty="0"/>
              <a:t> </a:t>
            </a:r>
            <a:r>
              <a:rPr lang="pt-BR" sz="2000" dirty="0" smtClean="0"/>
              <a:t>             SEJA, IMPLICANDO EM VARIAÇÃO NULA DAS RESERVAS DO B.C. </a:t>
            </a:r>
          </a:p>
          <a:p>
            <a:pPr algn="just"/>
            <a:endParaRPr lang="pt-BR" sz="2000" dirty="0"/>
          </a:p>
          <a:p>
            <a:pPr algn="just"/>
            <a:r>
              <a:rPr lang="pt-BR" sz="2000" b="1" dirty="0" smtClean="0">
                <a:effectLst>
                  <a:outerShdw blurRad="38100" dist="38100" dir="2700000" algn="tl">
                    <a:srgbClr val="000000">
                      <a:alpha val="43137"/>
                    </a:srgbClr>
                  </a:outerShdw>
                </a:effectLst>
              </a:rPr>
              <a:t>EM SUMA, A VARIAÇÃO DE RESERVAS DO B.C. OCORRE SOMENTE NOS CASOS EM QUE O B.C. INTERVÉM NO MERCADO CAMBIAL, ISTO É, QUANDO A POLÍTICA CAMBIAL É DE TAXA DE CÂMBIO FIXA OU ADMINISTRADA.</a:t>
            </a:r>
            <a:endParaRPr lang="pt-BR" sz="20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5071456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0" y="0"/>
            <a:ext cx="9144000" cy="6858000"/>
          </a:xfrm>
        </p:spPr>
        <p:txBody>
          <a:bodyPr>
            <a:normAutofit fontScale="92500" lnSpcReduction="10000"/>
          </a:bodyPr>
          <a:lstStyle/>
          <a:p>
            <a:r>
              <a:rPr lang="pt-BR" sz="2000" b="1" u="sng" dirty="0" smtClean="0">
                <a:effectLst>
                  <a:outerShdw blurRad="38100" dist="38100" dir="2700000" algn="tl">
                    <a:srgbClr val="000000">
                      <a:alpha val="43137"/>
                    </a:srgbClr>
                  </a:outerShdw>
                </a:effectLst>
              </a:rPr>
              <a:t>O MERCADO DE DIVISAS INTERNACIONAIS</a:t>
            </a:r>
            <a:r>
              <a:rPr lang="pt-BR" sz="2000" dirty="0" smtClean="0"/>
              <a:t> </a:t>
            </a:r>
          </a:p>
          <a:p>
            <a:endParaRPr lang="pt-BR" sz="2000" dirty="0"/>
          </a:p>
          <a:p>
            <a:endParaRPr lang="pt-BR" sz="2000" dirty="0" smtClean="0"/>
          </a:p>
          <a:p>
            <a:endParaRPr lang="pt-BR" sz="2000" dirty="0"/>
          </a:p>
          <a:p>
            <a:endParaRPr lang="pt-BR" sz="2000" dirty="0" smtClean="0"/>
          </a:p>
          <a:p>
            <a:endParaRPr lang="pt-BR" sz="2000" dirty="0"/>
          </a:p>
          <a:p>
            <a:endParaRPr lang="pt-BR" sz="2000" dirty="0" smtClean="0"/>
          </a:p>
          <a:p>
            <a:endParaRPr lang="pt-BR" sz="2000" dirty="0"/>
          </a:p>
          <a:p>
            <a:endParaRPr lang="pt-BR" sz="2000" dirty="0" smtClean="0"/>
          </a:p>
          <a:p>
            <a:endParaRPr lang="pt-BR" sz="2000" dirty="0"/>
          </a:p>
          <a:p>
            <a:endParaRPr lang="pt-BR" sz="2000" dirty="0" smtClean="0"/>
          </a:p>
          <a:p>
            <a:endParaRPr lang="pt-BR" sz="2000" dirty="0" smtClean="0"/>
          </a:p>
          <a:p>
            <a:endParaRPr lang="pt-BR" sz="2000" dirty="0"/>
          </a:p>
          <a:p>
            <a:pPr marL="0" indent="0">
              <a:buNone/>
            </a:pPr>
            <a:endParaRPr lang="pt-BR" sz="2000" dirty="0"/>
          </a:p>
          <a:p>
            <a:endParaRPr lang="pt-BR" sz="2000" dirty="0" smtClean="0"/>
          </a:p>
          <a:p>
            <a:r>
              <a:rPr lang="pt-BR" sz="2000" dirty="0"/>
              <a:t> </a:t>
            </a:r>
            <a:r>
              <a:rPr lang="pt-BR" sz="2000" dirty="0" smtClean="0"/>
              <a:t>               </a:t>
            </a:r>
            <a:r>
              <a:rPr lang="pt-BR" sz="2000" b="1" dirty="0" smtClean="0"/>
              <a:t> ATIVO                              PASSIVO</a:t>
            </a:r>
          </a:p>
          <a:p>
            <a:r>
              <a:rPr lang="pt-BR" sz="1600" dirty="0" smtClean="0"/>
              <a:t>          DIVISAS INTERNACIONAIS              BASE MONETÁRIA (M)</a:t>
            </a:r>
          </a:p>
          <a:p>
            <a:r>
              <a:rPr lang="pt-BR" sz="1600" dirty="0" smtClean="0"/>
              <a:t>           DO BC   (DI</a:t>
            </a:r>
            <a:r>
              <a:rPr lang="pt-BR" sz="1600" baseline="30000" dirty="0" smtClean="0"/>
              <a:t>BC</a:t>
            </a:r>
            <a:r>
              <a:rPr lang="pt-BR" sz="1600" dirty="0" smtClean="0"/>
              <a:t>)</a:t>
            </a:r>
          </a:p>
          <a:p>
            <a:endParaRPr lang="pt-BR" sz="1600" dirty="0"/>
          </a:p>
          <a:p>
            <a:r>
              <a:rPr lang="pt-BR" sz="1600" dirty="0" smtClean="0"/>
              <a:t>            CRÉDITO DOMÉSTICO</a:t>
            </a:r>
          </a:p>
          <a:p>
            <a:r>
              <a:rPr lang="pt-BR" sz="1600" dirty="0" smtClean="0"/>
              <a:t>               TÍTULOS TESOURO   (B</a:t>
            </a:r>
            <a:r>
              <a:rPr lang="pt-BR" sz="1600" baseline="30000" dirty="0" smtClean="0"/>
              <a:t>BC</a:t>
            </a:r>
            <a:r>
              <a:rPr lang="pt-BR" sz="1600" dirty="0" smtClean="0"/>
              <a:t>)</a:t>
            </a:r>
          </a:p>
          <a:p>
            <a:r>
              <a:rPr lang="pt-BR" sz="1600" dirty="0" smtClean="0"/>
              <a:t>               TÍTULOS PRIVADOS  (B</a:t>
            </a:r>
            <a:r>
              <a:rPr lang="pt-BR" sz="1600" baseline="-25000" dirty="0" smtClean="0"/>
              <a:t>P</a:t>
            </a:r>
            <a:r>
              <a:rPr lang="pt-BR" sz="1600" baseline="30000" dirty="0" smtClean="0"/>
              <a:t>BC</a:t>
            </a:r>
            <a:r>
              <a:rPr lang="pt-BR" sz="1600" dirty="0" smtClean="0"/>
              <a:t>)</a:t>
            </a:r>
          </a:p>
          <a:p>
            <a:endParaRPr lang="pt-BR" sz="2000" dirty="0"/>
          </a:p>
        </p:txBody>
      </p:sp>
      <p:cxnSp>
        <p:nvCxnSpPr>
          <p:cNvPr id="5" name="Conector de seta reta 4"/>
          <p:cNvCxnSpPr/>
          <p:nvPr/>
        </p:nvCxnSpPr>
        <p:spPr>
          <a:xfrm flipH="1" flipV="1">
            <a:off x="2267744" y="548680"/>
            <a:ext cx="72008" cy="3528392"/>
          </a:xfrm>
          <a:prstGeom prst="straightConnector1">
            <a:avLst/>
          </a:prstGeom>
          <a:ln w="571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 name="Conector de seta reta 7"/>
          <p:cNvCxnSpPr/>
          <p:nvPr/>
        </p:nvCxnSpPr>
        <p:spPr>
          <a:xfrm>
            <a:off x="2339752" y="4077072"/>
            <a:ext cx="4928422" cy="0"/>
          </a:xfrm>
          <a:prstGeom prst="straightConnector1">
            <a:avLst/>
          </a:prstGeom>
          <a:ln w="571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 name="Conector reto 9"/>
          <p:cNvCxnSpPr/>
          <p:nvPr/>
        </p:nvCxnSpPr>
        <p:spPr>
          <a:xfrm>
            <a:off x="2915816" y="548680"/>
            <a:ext cx="2880320" cy="2565866"/>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Conector reto 11"/>
          <p:cNvCxnSpPr/>
          <p:nvPr/>
        </p:nvCxnSpPr>
        <p:spPr>
          <a:xfrm flipV="1">
            <a:off x="2915816" y="404664"/>
            <a:ext cx="3096344" cy="3024336"/>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Conector reto 13"/>
          <p:cNvCxnSpPr/>
          <p:nvPr/>
        </p:nvCxnSpPr>
        <p:spPr>
          <a:xfrm>
            <a:off x="2303748" y="1196752"/>
            <a:ext cx="2916324" cy="0"/>
          </a:xfrm>
          <a:prstGeom prst="line">
            <a:avLst/>
          </a:prstGeom>
          <a:ln w="285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6" name="Conector reto 15"/>
          <p:cNvCxnSpPr/>
          <p:nvPr/>
        </p:nvCxnSpPr>
        <p:spPr>
          <a:xfrm>
            <a:off x="2303748" y="2708920"/>
            <a:ext cx="2988332" cy="0"/>
          </a:xfrm>
          <a:prstGeom prst="line">
            <a:avLst/>
          </a:prstGeom>
          <a:ln w="285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8" name="Conector reto 17"/>
          <p:cNvCxnSpPr/>
          <p:nvPr/>
        </p:nvCxnSpPr>
        <p:spPr>
          <a:xfrm flipH="1">
            <a:off x="2303748" y="1916832"/>
            <a:ext cx="2160240" cy="0"/>
          </a:xfrm>
          <a:prstGeom prst="line">
            <a:avLst/>
          </a:prstGeom>
          <a:ln w="285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0" name="Conector reto 19"/>
          <p:cNvCxnSpPr/>
          <p:nvPr/>
        </p:nvCxnSpPr>
        <p:spPr>
          <a:xfrm>
            <a:off x="4067944" y="188640"/>
            <a:ext cx="2304256" cy="2016224"/>
          </a:xfrm>
          <a:prstGeom prst="line">
            <a:avLst/>
          </a:prstGeom>
          <a:ln w="38100">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24" name="Conector reto 23"/>
          <p:cNvCxnSpPr/>
          <p:nvPr/>
        </p:nvCxnSpPr>
        <p:spPr>
          <a:xfrm flipV="1">
            <a:off x="4427984" y="1412776"/>
            <a:ext cx="2088232" cy="2141076"/>
          </a:xfrm>
          <a:prstGeom prst="line">
            <a:avLst/>
          </a:prstGeom>
          <a:ln w="38100">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27" name="CaixaDeTexto 26"/>
          <p:cNvSpPr txBox="1"/>
          <p:nvPr/>
        </p:nvSpPr>
        <p:spPr>
          <a:xfrm>
            <a:off x="5796136" y="2852936"/>
            <a:ext cx="2944076" cy="523220"/>
          </a:xfrm>
          <a:prstGeom prst="rect">
            <a:avLst/>
          </a:prstGeom>
          <a:noFill/>
          <a:ln>
            <a:solidFill>
              <a:schemeClr val="tx1"/>
            </a:solidFill>
          </a:ln>
        </p:spPr>
        <p:txBody>
          <a:bodyPr wrap="none" rtlCol="0">
            <a:spAutoFit/>
          </a:bodyPr>
          <a:lstStyle/>
          <a:p>
            <a:r>
              <a:rPr lang="pt-BR" sz="1400" b="1" u="sng" dirty="0" smtClean="0">
                <a:effectLst>
                  <a:outerShdw blurRad="38100" dist="38100" dir="2700000" algn="tl">
                    <a:srgbClr val="000000">
                      <a:alpha val="43137"/>
                    </a:srgbClr>
                  </a:outerShdw>
                </a:effectLst>
              </a:rPr>
              <a:t>DEMANDA PRIVADA DE DIVISAS (D</a:t>
            </a:r>
            <a:r>
              <a:rPr lang="pt-BR" sz="1400" b="1" u="sng" baseline="30000" dirty="0" smtClean="0">
                <a:effectLst>
                  <a:outerShdw blurRad="38100" dist="38100" dir="2700000" algn="tl">
                    <a:srgbClr val="000000">
                      <a:alpha val="43137"/>
                    </a:srgbClr>
                  </a:outerShdw>
                </a:effectLst>
              </a:rPr>
              <a:t>P</a:t>
            </a:r>
            <a:r>
              <a:rPr lang="pt-BR" sz="1400" b="1" u="sng" dirty="0" smtClean="0">
                <a:effectLst>
                  <a:outerShdw blurRad="38100" dist="38100" dir="2700000" algn="tl">
                    <a:srgbClr val="000000">
                      <a:alpha val="43137"/>
                    </a:srgbClr>
                  </a:outerShdw>
                </a:effectLst>
              </a:rPr>
              <a:t>)</a:t>
            </a:r>
          </a:p>
          <a:p>
            <a:r>
              <a:rPr lang="pt-BR" sz="1400" dirty="0" smtClean="0"/>
              <a:t>(IMPORTAÇÕES, SAÍDAS DE CAPITAL)</a:t>
            </a:r>
            <a:endParaRPr lang="pt-BR" sz="1400" dirty="0"/>
          </a:p>
        </p:txBody>
      </p:sp>
      <p:sp>
        <p:nvSpPr>
          <p:cNvPr id="28" name="CaixaDeTexto 27"/>
          <p:cNvSpPr txBox="1"/>
          <p:nvPr/>
        </p:nvSpPr>
        <p:spPr>
          <a:xfrm>
            <a:off x="6024262" y="97468"/>
            <a:ext cx="3084242" cy="523220"/>
          </a:xfrm>
          <a:prstGeom prst="rect">
            <a:avLst/>
          </a:prstGeom>
          <a:noFill/>
          <a:ln>
            <a:solidFill>
              <a:schemeClr val="tx1"/>
            </a:solidFill>
          </a:ln>
        </p:spPr>
        <p:txBody>
          <a:bodyPr wrap="none" rtlCol="0">
            <a:spAutoFit/>
          </a:bodyPr>
          <a:lstStyle/>
          <a:p>
            <a:r>
              <a:rPr lang="pt-BR" sz="1400" b="1" u="sng" dirty="0" smtClean="0">
                <a:effectLst>
                  <a:outerShdw blurRad="38100" dist="38100" dir="2700000" algn="tl">
                    <a:srgbClr val="000000">
                      <a:alpha val="43137"/>
                    </a:srgbClr>
                  </a:outerShdw>
                </a:effectLst>
              </a:rPr>
              <a:t>OFERTA PRIVADA DE DIVISAS (O</a:t>
            </a:r>
            <a:r>
              <a:rPr lang="pt-BR" sz="1400" b="1" u="sng" baseline="30000" dirty="0" smtClean="0">
                <a:effectLst>
                  <a:outerShdw blurRad="38100" dist="38100" dir="2700000" algn="tl">
                    <a:srgbClr val="000000">
                      <a:alpha val="43137"/>
                    </a:srgbClr>
                  </a:outerShdw>
                </a:effectLst>
              </a:rPr>
              <a:t>P</a:t>
            </a:r>
            <a:r>
              <a:rPr lang="pt-BR" sz="1400" b="1" u="sng" dirty="0" smtClean="0">
                <a:effectLst>
                  <a:outerShdw blurRad="38100" dist="38100" dir="2700000" algn="tl">
                    <a:srgbClr val="000000">
                      <a:alpha val="43137"/>
                    </a:srgbClr>
                  </a:outerShdw>
                </a:effectLst>
              </a:rPr>
              <a:t>)</a:t>
            </a:r>
          </a:p>
          <a:p>
            <a:r>
              <a:rPr lang="pt-BR" sz="1400" dirty="0" smtClean="0"/>
              <a:t>(EXPORTAÇÕES, ENTRADAS DE CAPITAL)</a:t>
            </a:r>
            <a:endParaRPr lang="pt-BR" sz="1400" dirty="0"/>
          </a:p>
        </p:txBody>
      </p:sp>
      <p:sp>
        <p:nvSpPr>
          <p:cNvPr id="29" name="CaixaDeTexto 28"/>
          <p:cNvSpPr txBox="1"/>
          <p:nvPr/>
        </p:nvSpPr>
        <p:spPr>
          <a:xfrm>
            <a:off x="5868144" y="836712"/>
            <a:ext cx="2480294" cy="584775"/>
          </a:xfrm>
          <a:prstGeom prst="rect">
            <a:avLst/>
          </a:prstGeom>
          <a:noFill/>
          <a:ln>
            <a:solidFill>
              <a:schemeClr val="tx1"/>
            </a:solidFill>
          </a:ln>
        </p:spPr>
        <p:txBody>
          <a:bodyPr wrap="none" rtlCol="0">
            <a:spAutoFit/>
          </a:bodyPr>
          <a:lstStyle/>
          <a:p>
            <a:r>
              <a:rPr lang="pt-BR" sz="1600" b="1" u="sng" dirty="0" smtClean="0">
                <a:effectLst>
                  <a:outerShdw blurRad="38100" dist="38100" dir="2700000" algn="tl">
                    <a:srgbClr val="000000">
                      <a:alpha val="43137"/>
                    </a:srgbClr>
                  </a:outerShdw>
                </a:effectLst>
              </a:rPr>
              <a:t>[O</a:t>
            </a:r>
            <a:r>
              <a:rPr lang="pt-BR" sz="1600" b="1" u="sng" baseline="30000" dirty="0" smtClean="0">
                <a:effectLst>
                  <a:outerShdw blurRad="38100" dist="38100" dir="2700000" algn="tl">
                    <a:srgbClr val="000000">
                      <a:alpha val="43137"/>
                    </a:srgbClr>
                  </a:outerShdw>
                </a:effectLst>
              </a:rPr>
              <a:t>P</a:t>
            </a:r>
            <a:r>
              <a:rPr lang="pt-BR" sz="1600" b="1" u="sng" dirty="0" smtClean="0">
                <a:effectLst>
                  <a:outerShdw blurRad="38100" dist="38100" dir="2700000" algn="tl">
                    <a:srgbClr val="000000">
                      <a:alpha val="43137"/>
                    </a:srgbClr>
                  </a:outerShdw>
                </a:effectLst>
              </a:rPr>
              <a:t> + B.C. VENDE DIVISAS]</a:t>
            </a:r>
          </a:p>
          <a:p>
            <a:r>
              <a:rPr lang="pt-BR" sz="1600" b="1" dirty="0">
                <a:effectLst>
                  <a:outerShdw blurRad="38100" dist="38100" dir="2700000" algn="tl">
                    <a:srgbClr val="000000">
                      <a:alpha val="43137"/>
                    </a:srgbClr>
                  </a:outerShdw>
                </a:effectLst>
              </a:rPr>
              <a:t>(</a:t>
            </a:r>
            <a:r>
              <a:rPr lang="pt-BR" sz="1600" b="1" dirty="0" smtClean="0">
                <a:effectLst>
                  <a:outerShdw blurRad="38100" dist="38100" dir="2700000" algn="tl">
                    <a:srgbClr val="000000">
                      <a:alpha val="43137"/>
                    </a:srgbClr>
                  </a:outerShdw>
                </a:effectLst>
              </a:rPr>
              <a:t>DESACUMULA  RESERVAS)</a:t>
            </a:r>
            <a:endParaRPr lang="pt-BR" sz="1600" b="1" dirty="0">
              <a:effectLst>
                <a:outerShdw blurRad="38100" dist="38100" dir="2700000" algn="tl">
                  <a:srgbClr val="000000">
                    <a:alpha val="43137"/>
                  </a:srgbClr>
                </a:outerShdw>
              </a:effectLst>
            </a:endParaRPr>
          </a:p>
        </p:txBody>
      </p:sp>
      <p:sp>
        <p:nvSpPr>
          <p:cNvPr id="30" name="CaixaDeTexto 29"/>
          <p:cNvSpPr txBox="1"/>
          <p:nvPr/>
        </p:nvSpPr>
        <p:spPr>
          <a:xfrm>
            <a:off x="6372200" y="1988840"/>
            <a:ext cx="2594493" cy="584775"/>
          </a:xfrm>
          <a:prstGeom prst="rect">
            <a:avLst/>
          </a:prstGeom>
          <a:noFill/>
          <a:ln>
            <a:solidFill>
              <a:schemeClr val="tx1"/>
            </a:solidFill>
          </a:ln>
        </p:spPr>
        <p:txBody>
          <a:bodyPr wrap="none" rtlCol="0">
            <a:spAutoFit/>
          </a:bodyPr>
          <a:lstStyle/>
          <a:p>
            <a:r>
              <a:rPr lang="pt-BR" sz="1600" b="1" u="sng" dirty="0" smtClean="0">
                <a:effectLst>
                  <a:outerShdw blurRad="38100" dist="38100" dir="2700000" algn="tl">
                    <a:srgbClr val="000000">
                      <a:alpha val="43137"/>
                    </a:srgbClr>
                  </a:outerShdw>
                </a:effectLst>
              </a:rPr>
              <a:t>[D</a:t>
            </a:r>
            <a:r>
              <a:rPr lang="pt-BR" sz="1600" b="1" u="sng" baseline="30000" dirty="0" smtClean="0">
                <a:effectLst>
                  <a:outerShdw blurRad="38100" dist="38100" dir="2700000" algn="tl">
                    <a:srgbClr val="000000">
                      <a:alpha val="43137"/>
                    </a:srgbClr>
                  </a:outerShdw>
                </a:effectLst>
              </a:rPr>
              <a:t>P</a:t>
            </a:r>
            <a:r>
              <a:rPr lang="pt-BR" sz="1600" b="1" u="sng" dirty="0" smtClean="0">
                <a:effectLst>
                  <a:outerShdw blurRad="38100" dist="38100" dir="2700000" algn="tl">
                    <a:srgbClr val="000000">
                      <a:alpha val="43137"/>
                    </a:srgbClr>
                  </a:outerShdw>
                </a:effectLst>
              </a:rPr>
              <a:t> + B.C. COMPRA DIVISAS]</a:t>
            </a:r>
          </a:p>
          <a:p>
            <a:r>
              <a:rPr lang="pt-BR" sz="1600" b="1" dirty="0" smtClean="0">
                <a:effectLst>
                  <a:outerShdw blurRad="38100" dist="38100" dir="2700000" algn="tl">
                    <a:srgbClr val="000000">
                      <a:alpha val="43137"/>
                    </a:srgbClr>
                  </a:outerShdw>
                </a:effectLst>
              </a:rPr>
              <a:t>(ACUMULA RESERVAS)</a:t>
            </a:r>
            <a:endParaRPr lang="pt-BR" sz="1600" b="1" dirty="0">
              <a:effectLst>
                <a:outerShdw blurRad="38100" dist="38100" dir="2700000" algn="tl">
                  <a:srgbClr val="000000">
                    <a:alpha val="43137"/>
                  </a:srgbClr>
                </a:outerShdw>
              </a:effectLst>
            </a:endParaRPr>
          </a:p>
        </p:txBody>
      </p:sp>
      <p:sp>
        <p:nvSpPr>
          <p:cNvPr id="31" name="Chave esquerda 30"/>
          <p:cNvSpPr/>
          <p:nvPr/>
        </p:nvSpPr>
        <p:spPr>
          <a:xfrm rot="5400000">
            <a:off x="4247963" y="224645"/>
            <a:ext cx="360040" cy="1584177"/>
          </a:xfrm>
          <a:prstGeom prst="leftBrace">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pt-BR"/>
          </a:p>
        </p:txBody>
      </p:sp>
      <p:sp>
        <p:nvSpPr>
          <p:cNvPr id="32" name="Chave direita 31"/>
          <p:cNvSpPr/>
          <p:nvPr/>
        </p:nvSpPr>
        <p:spPr>
          <a:xfrm rot="5400000">
            <a:off x="4310619" y="2087501"/>
            <a:ext cx="360040" cy="1602882"/>
          </a:xfrm>
          <a:prstGeom prst="rightBrace">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pt-BR"/>
          </a:p>
        </p:txBody>
      </p:sp>
      <p:sp>
        <p:nvSpPr>
          <p:cNvPr id="33" name="CaixaDeTexto 32"/>
          <p:cNvSpPr txBox="1"/>
          <p:nvPr/>
        </p:nvSpPr>
        <p:spPr>
          <a:xfrm>
            <a:off x="3275856" y="548680"/>
            <a:ext cx="2309857" cy="307777"/>
          </a:xfrm>
          <a:prstGeom prst="rect">
            <a:avLst/>
          </a:prstGeom>
          <a:noFill/>
          <a:ln>
            <a:solidFill>
              <a:schemeClr val="tx1"/>
            </a:solidFill>
          </a:ln>
        </p:spPr>
        <p:txBody>
          <a:bodyPr wrap="square" rtlCol="0">
            <a:spAutoFit/>
          </a:bodyPr>
          <a:lstStyle/>
          <a:p>
            <a:r>
              <a:rPr lang="pt-BR" sz="1400" b="1" dirty="0" smtClean="0">
                <a:effectLst>
                  <a:outerShdw blurRad="38100" dist="38100" dir="2700000" algn="tl">
                    <a:srgbClr val="000000">
                      <a:alpha val="43137"/>
                    </a:srgbClr>
                  </a:outerShdw>
                </a:effectLst>
              </a:rPr>
              <a:t>SALDO SUPERÁVIT NO B.P.</a:t>
            </a:r>
            <a:endParaRPr lang="pt-BR" sz="1400" b="1" dirty="0">
              <a:effectLst>
                <a:outerShdw blurRad="38100" dist="38100" dir="2700000" algn="tl">
                  <a:srgbClr val="000000">
                    <a:alpha val="43137"/>
                  </a:srgbClr>
                </a:outerShdw>
              </a:effectLst>
            </a:endParaRPr>
          </a:p>
        </p:txBody>
      </p:sp>
      <p:sp>
        <p:nvSpPr>
          <p:cNvPr id="34" name="CaixaDeTexto 33"/>
          <p:cNvSpPr txBox="1"/>
          <p:nvPr/>
        </p:nvSpPr>
        <p:spPr>
          <a:xfrm>
            <a:off x="3563888" y="3068960"/>
            <a:ext cx="1884298" cy="307777"/>
          </a:xfrm>
          <a:prstGeom prst="rect">
            <a:avLst/>
          </a:prstGeom>
          <a:noFill/>
          <a:ln>
            <a:solidFill>
              <a:schemeClr val="tx1"/>
            </a:solidFill>
          </a:ln>
        </p:spPr>
        <p:txBody>
          <a:bodyPr wrap="none" rtlCol="0">
            <a:spAutoFit/>
          </a:bodyPr>
          <a:lstStyle/>
          <a:p>
            <a:r>
              <a:rPr lang="pt-BR" sz="1400" b="1" dirty="0" smtClean="0">
                <a:effectLst>
                  <a:outerShdw blurRad="38100" dist="38100" dir="2700000" algn="tl">
                    <a:srgbClr val="000000">
                      <a:alpha val="43137"/>
                    </a:srgbClr>
                  </a:outerShdw>
                </a:effectLst>
              </a:rPr>
              <a:t>SALDO DÉFICIT NO B.P.</a:t>
            </a:r>
            <a:endParaRPr lang="pt-BR" sz="1400" b="1" dirty="0">
              <a:effectLst>
                <a:outerShdw blurRad="38100" dist="38100" dir="2700000" algn="tl">
                  <a:srgbClr val="000000">
                    <a:alpha val="43137"/>
                  </a:srgbClr>
                </a:outerShdw>
              </a:effectLst>
            </a:endParaRPr>
          </a:p>
        </p:txBody>
      </p:sp>
      <p:sp>
        <p:nvSpPr>
          <p:cNvPr id="35" name="CaixaDeTexto 34"/>
          <p:cNvSpPr txBox="1"/>
          <p:nvPr/>
        </p:nvSpPr>
        <p:spPr>
          <a:xfrm>
            <a:off x="323528" y="1772816"/>
            <a:ext cx="1967333" cy="523220"/>
          </a:xfrm>
          <a:prstGeom prst="rect">
            <a:avLst/>
          </a:prstGeom>
          <a:noFill/>
        </p:spPr>
        <p:txBody>
          <a:bodyPr wrap="none" rtlCol="0">
            <a:spAutoFit/>
          </a:bodyPr>
          <a:lstStyle/>
          <a:p>
            <a:r>
              <a:rPr lang="pt-BR" sz="1400" b="1" dirty="0" smtClean="0">
                <a:effectLst>
                  <a:outerShdw blurRad="38100" dist="38100" dir="2700000" algn="tl">
                    <a:srgbClr val="000000">
                      <a:alpha val="43137"/>
                    </a:srgbClr>
                  </a:outerShdw>
                </a:effectLst>
              </a:rPr>
              <a:t>CÂMBIO DE EQUILÍBRIO</a:t>
            </a:r>
          </a:p>
          <a:p>
            <a:r>
              <a:rPr lang="pt-BR" sz="1400" b="1" dirty="0" smtClean="0">
                <a:effectLst>
                  <a:outerShdw blurRad="38100" dist="38100" dir="2700000" algn="tl">
                    <a:srgbClr val="000000">
                      <a:alpha val="43137"/>
                    </a:srgbClr>
                  </a:outerShdw>
                </a:effectLst>
              </a:rPr>
              <a:t>(LIVRE FLUTUAÇÃO)</a:t>
            </a:r>
            <a:endParaRPr lang="pt-BR" sz="1400" b="1" dirty="0">
              <a:effectLst>
                <a:outerShdw blurRad="38100" dist="38100" dir="2700000" algn="tl">
                  <a:srgbClr val="000000">
                    <a:alpha val="43137"/>
                  </a:srgbClr>
                </a:outerShdw>
              </a:effectLst>
            </a:endParaRPr>
          </a:p>
        </p:txBody>
      </p:sp>
      <p:sp>
        <p:nvSpPr>
          <p:cNvPr id="36" name="CaixaDeTexto 35"/>
          <p:cNvSpPr txBox="1"/>
          <p:nvPr/>
        </p:nvSpPr>
        <p:spPr>
          <a:xfrm>
            <a:off x="251520" y="908720"/>
            <a:ext cx="2108141" cy="523220"/>
          </a:xfrm>
          <a:prstGeom prst="rect">
            <a:avLst/>
          </a:prstGeom>
          <a:noFill/>
        </p:spPr>
        <p:txBody>
          <a:bodyPr wrap="none" rtlCol="0">
            <a:spAutoFit/>
          </a:bodyPr>
          <a:lstStyle/>
          <a:p>
            <a:r>
              <a:rPr lang="pt-BR" sz="1400" b="1" dirty="0" smtClean="0">
                <a:effectLst>
                  <a:outerShdw blurRad="38100" dist="38100" dir="2700000" algn="tl">
                    <a:srgbClr val="000000">
                      <a:alpha val="43137"/>
                    </a:srgbClr>
                  </a:outerShdw>
                </a:effectLst>
              </a:rPr>
              <a:t>CÂMBIO ADMINISTRADO </a:t>
            </a:r>
          </a:p>
          <a:p>
            <a:r>
              <a:rPr lang="pt-BR" sz="1400" b="1" dirty="0" smtClean="0">
                <a:effectLst>
                  <a:outerShdw blurRad="38100" dist="38100" dir="2700000" algn="tl">
                    <a:srgbClr val="000000">
                      <a:alpha val="43137"/>
                    </a:srgbClr>
                  </a:outerShdw>
                </a:effectLst>
              </a:rPr>
              <a:t>DE SUPERAVIT NO B.P.</a:t>
            </a:r>
            <a:endParaRPr lang="pt-BR" sz="1400" b="1" dirty="0">
              <a:effectLst>
                <a:outerShdw blurRad="38100" dist="38100" dir="2700000" algn="tl">
                  <a:srgbClr val="000000">
                    <a:alpha val="43137"/>
                  </a:srgbClr>
                </a:outerShdw>
              </a:effectLst>
            </a:endParaRPr>
          </a:p>
        </p:txBody>
      </p:sp>
      <p:sp>
        <p:nvSpPr>
          <p:cNvPr id="37" name="CaixaDeTexto 36"/>
          <p:cNvSpPr txBox="1"/>
          <p:nvPr/>
        </p:nvSpPr>
        <p:spPr>
          <a:xfrm>
            <a:off x="251520" y="2564904"/>
            <a:ext cx="2068067" cy="523220"/>
          </a:xfrm>
          <a:prstGeom prst="rect">
            <a:avLst/>
          </a:prstGeom>
          <a:noFill/>
        </p:spPr>
        <p:txBody>
          <a:bodyPr wrap="none" rtlCol="0">
            <a:spAutoFit/>
          </a:bodyPr>
          <a:lstStyle/>
          <a:p>
            <a:r>
              <a:rPr lang="pt-BR" sz="1400" b="1" dirty="0" smtClean="0">
                <a:effectLst>
                  <a:outerShdw blurRad="38100" dist="38100" dir="2700000" algn="tl">
                    <a:srgbClr val="000000">
                      <a:alpha val="43137"/>
                    </a:srgbClr>
                  </a:outerShdw>
                </a:effectLst>
              </a:rPr>
              <a:t>CÂMBIO ADMINISTRADO</a:t>
            </a:r>
          </a:p>
          <a:p>
            <a:r>
              <a:rPr lang="pt-BR" sz="1400" b="1" dirty="0" smtClean="0">
                <a:effectLst>
                  <a:outerShdw blurRad="38100" dist="38100" dir="2700000" algn="tl">
                    <a:srgbClr val="000000">
                      <a:alpha val="43137"/>
                    </a:srgbClr>
                  </a:outerShdw>
                </a:effectLst>
              </a:rPr>
              <a:t>DE DÉFICIT NO B.P.</a:t>
            </a:r>
            <a:endParaRPr lang="pt-BR" sz="1400" b="1" dirty="0">
              <a:effectLst>
                <a:outerShdw blurRad="38100" dist="38100" dir="2700000" algn="tl">
                  <a:srgbClr val="000000">
                    <a:alpha val="43137"/>
                  </a:srgbClr>
                </a:outerShdw>
              </a:effectLst>
            </a:endParaRPr>
          </a:p>
        </p:txBody>
      </p:sp>
      <p:sp>
        <p:nvSpPr>
          <p:cNvPr id="39" name="CaixaDeTexto 38"/>
          <p:cNvSpPr txBox="1"/>
          <p:nvPr/>
        </p:nvSpPr>
        <p:spPr>
          <a:xfrm>
            <a:off x="4355976" y="4077072"/>
            <a:ext cx="2654188" cy="369332"/>
          </a:xfrm>
          <a:prstGeom prst="rect">
            <a:avLst/>
          </a:prstGeom>
          <a:noFill/>
        </p:spPr>
        <p:txBody>
          <a:bodyPr wrap="none" rtlCol="0">
            <a:spAutoFit/>
          </a:bodyPr>
          <a:lstStyle/>
          <a:p>
            <a:r>
              <a:rPr lang="pt-BR" b="1" dirty="0" smtClean="0">
                <a:effectLst>
                  <a:outerShdw blurRad="38100" dist="38100" dir="2700000" algn="tl">
                    <a:srgbClr val="000000">
                      <a:alpha val="43137"/>
                    </a:srgbClr>
                  </a:outerShdw>
                </a:effectLst>
              </a:rPr>
              <a:t>DIVISAS INTERNACIONAIS</a:t>
            </a:r>
            <a:endParaRPr lang="pt-BR" b="1" dirty="0">
              <a:effectLst>
                <a:outerShdw blurRad="38100" dist="38100" dir="2700000" algn="tl">
                  <a:srgbClr val="000000">
                    <a:alpha val="43137"/>
                  </a:srgbClr>
                </a:outerShdw>
              </a:effectLst>
            </a:endParaRPr>
          </a:p>
        </p:txBody>
      </p:sp>
      <p:cxnSp>
        <p:nvCxnSpPr>
          <p:cNvPr id="6" name="Conector reto 5"/>
          <p:cNvCxnSpPr>
            <a:stCxn id="31" idx="2"/>
          </p:cNvCxnSpPr>
          <p:nvPr/>
        </p:nvCxnSpPr>
        <p:spPr>
          <a:xfrm>
            <a:off x="3635895" y="1196754"/>
            <a:ext cx="53303" cy="2880318"/>
          </a:xfrm>
          <a:prstGeom prst="line">
            <a:avLst/>
          </a:prstGeom>
          <a:ln w="285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9" name="Conector reto 8"/>
          <p:cNvCxnSpPr>
            <a:stCxn id="31" idx="0"/>
          </p:cNvCxnSpPr>
          <p:nvPr/>
        </p:nvCxnSpPr>
        <p:spPr>
          <a:xfrm>
            <a:off x="5220072" y="1196754"/>
            <a:ext cx="144016" cy="2880318"/>
          </a:xfrm>
          <a:prstGeom prst="line">
            <a:avLst/>
          </a:prstGeom>
          <a:ln w="285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2" name="Conector reto 21"/>
          <p:cNvCxnSpPr/>
          <p:nvPr/>
        </p:nvCxnSpPr>
        <p:spPr>
          <a:xfrm>
            <a:off x="3059832" y="4797152"/>
            <a:ext cx="36004" cy="1944216"/>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Conector reto 25"/>
          <p:cNvCxnSpPr/>
          <p:nvPr/>
        </p:nvCxnSpPr>
        <p:spPr>
          <a:xfrm>
            <a:off x="539552" y="5085184"/>
            <a:ext cx="4752528"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 name="Conector de seta reta 42"/>
          <p:cNvCxnSpPr/>
          <p:nvPr/>
        </p:nvCxnSpPr>
        <p:spPr>
          <a:xfrm flipV="1">
            <a:off x="539552" y="5157192"/>
            <a:ext cx="0" cy="432048"/>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5" name="Conector de seta reta 44"/>
          <p:cNvCxnSpPr/>
          <p:nvPr/>
        </p:nvCxnSpPr>
        <p:spPr>
          <a:xfrm>
            <a:off x="755576" y="5157192"/>
            <a:ext cx="0" cy="432048"/>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7" name="Conector de seta reta 46"/>
          <p:cNvCxnSpPr/>
          <p:nvPr/>
        </p:nvCxnSpPr>
        <p:spPr>
          <a:xfrm flipV="1">
            <a:off x="3203848" y="5085184"/>
            <a:ext cx="0" cy="432048"/>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9" name="Conector de seta reta 48"/>
          <p:cNvCxnSpPr/>
          <p:nvPr/>
        </p:nvCxnSpPr>
        <p:spPr>
          <a:xfrm>
            <a:off x="3347864" y="5157192"/>
            <a:ext cx="0" cy="36004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 name="Conector reto 3"/>
          <p:cNvCxnSpPr/>
          <p:nvPr/>
        </p:nvCxnSpPr>
        <p:spPr>
          <a:xfrm>
            <a:off x="539552" y="4797152"/>
            <a:ext cx="4752528"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7" name="CaixaDeTexto 6"/>
          <p:cNvSpPr txBox="1"/>
          <p:nvPr/>
        </p:nvSpPr>
        <p:spPr>
          <a:xfrm>
            <a:off x="1504815" y="4437112"/>
            <a:ext cx="3139193" cy="369332"/>
          </a:xfrm>
          <a:prstGeom prst="rect">
            <a:avLst/>
          </a:prstGeom>
          <a:noFill/>
        </p:spPr>
        <p:txBody>
          <a:bodyPr wrap="none" rtlCol="0">
            <a:spAutoFit/>
          </a:bodyPr>
          <a:lstStyle/>
          <a:p>
            <a:r>
              <a:rPr lang="pt-BR" b="1" dirty="0">
                <a:effectLst>
                  <a:outerShdw blurRad="38100" dist="38100" dir="2700000" algn="tl">
                    <a:srgbClr val="000000">
                      <a:alpha val="43137"/>
                    </a:srgbClr>
                  </a:outerShdw>
                </a:effectLst>
              </a:rPr>
              <a:t>BALANÇO DO BANCO CENTRAL</a:t>
            </a:r>
          </a:p>
        </p:txBody>
      </p:sp>
    </p:spTree>
    <p:extLst>
      <p:ext uri="{BB962C8B-B14F-4D97-AF65-F5344CB8AC3E}">
        <p14:creationId xmlns:p14="http://schemas.microsoft.com/office/powerpoint/2010/main" val="2887464665"/>
      </p:ext>
    </p:extLst>
  </p:cSld>
  <p:clrMapOvr>
    <a:masterClrMapping/>
  </p:clrMapOvr>
</p:sld>
</file>

<file path=ppt/theme/theme1.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1488</TotalTime>
  <Words>5875</Words>
  <Application>Microsoft Office PowerPoint</Application>
  <PresentationFormat>Apresentação na tela (4:3)</PresentationFormat>
  <Paragraphs>542</Paragraphs>
  <Slides>29</Slides>
  <Notes>1</Notes>
  <HiddenSlides>0</HiddenSlides>
  <MMClips>0</MMClips>
  <ScaleCrop>false</ScaleCrop>
  <HeadingPairs>
    <vt:vector size="4" baseType="variant">
      <vt:variant>
        <vt:lpstr>Tema</vt:lpstr>
      </vt:variant>
      <vt:variant>
        <vt:i4>1</vt:i4>
      </vt:variant>
      <vt:variant>
        <vt:lpstr>Títulos de slides</vt:lpstr>
      </vt:variant>
      <vt:variant>
        <vt:i4>29</vt:i4>
      </vt:variant>
    </vt:vector>
  </HeadingPairs>
  <TitlesOfParts>
    <vt:vector size="30" baseType="lpstr">
      <vt:lpstr>Tema do Office</vt:lpstr>
      <vt:lpstr>DÉFICITS PÚBLICOS: CONCEITOS, IMPLICAÇÕES E FINANCIAMENTO</vt:lpstr>
      <vt:lpstr>SUMÁRIO</vt:lpstr>
      <vt:lpstr>O BANCO CENTRAL E A OFERTA DE MOEDA</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SUSTENTABILIDADE FISCAL E DÍVIDA PÚBLICA</dc:title>
  <dc:creator>Windows User</dc:creator>
  <cp:lastModifiedBy>Siegfried Bender</cp:lastModifiedBy>
  <cp:revision>258</cp:revision>
  <cp:lastPrinted>2011-05-31T03:47:50Z</cp:lastPrinted>
  <dcterms:created xsi:type="dcterms:W3CDTF">2015-06-15T23:50:15Z</dcterms:created>
  <dcterms:modified xsi:type="dcterms:W3CDTF">2011-05-31T04:39:40Z</dcterms:modified>
</cp:coreProperties>
</file>