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23"/>
  </p:notesMasterIdLst>
  <p:handoutMasterIdLst>
    <p:handoutMasterId r:id="rId24"/>
  </p:handoutMasterIdLst>
  <p:sldIdLst>
    <p:sldId id="267" r:id="rId2"/>
    <p:sldId id="270" r:id="rId3"/>
    <p:sldId id="306" r:id="rId4"/>
    <p:sldId id="307" r:id="rId5"/>
    <p:sldId id="292" r:id="rId6"/>
    <p:sldId id="294" r:id="rId7"/>
    <p:sldId id="309" r:id="rId8"/>
    <p:sldId id="310" r:id="rId9"/>
    <p:sldId id="311" r:id="rId10"/>
    <p:sldId id="308" r:id="rId11"/>
    <p:sldId id="312" r:id="rId12"/>
    <p:sldId id="297" r:id="rId13"/>
    <p:sldId id="298" r:id="rId14"/>
    <p:sldId id="299" r:id="rId15"/>
    <p:sldId id="304" r:id="rId16"/>
    <p:sldId id="285" r:id="rId17"/>
    <p:sldId id="301" r:id="rId18"/>
    <p:sldId id="287" r:id="rId19"/>
    <p:sldId id="305" r:id="rId20"/>
    <p:sldId id="288" r:id="rId21"/>
    <p:sldId id="296" r:id="rId22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60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4" autoAdjust="0"/>
    <p:restoredTop sz="94660"/>
  </p:normalViewPr>
  <p:slideViewPr>
    <p:cSldViewPr>
      <p:cViewPr varScale="1">
        <p:scale>
          <a:sx n="82" d="100"/>
          <a:sy n="82" d="100"/>
        </p:scale>
        <p:origin x="612" y="96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460A1C-D1F4-4CFE-B6C9-3ED59017E028}" type="datetimeFigureOut">
              <a:rPr lang="pt-BR"/>
              <a:pPr>
                <a:defRPr/>
              </a:pPr>
              <a:t>03/04/2019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9CCCDD8-9E36-4430-B62B-14999A80FD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55A2F2-C3C1-499F-BB06-36D9DFFBE958}" type="datetimeFigureOut">
              <a:rPr lang="pt-BR"/>
              <a:pPr>
                <a:defRPr/>
              </a:pPr>
              <a:t>03/04/2019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D17B42E7-BE0D-4224-AC0A-D54231B6ADF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>
            <a:grpSpLocks/>
          </p:cNvGrpSpPr>
          <p:nvPr/>
        </p:nvGrpSpPr>
        <p:grpSpPr bwMode="auto">
          <a:xfrm>
            <a:off x="1219200" y="1600200"/>
            <a:ext cx="9739313" cy="73025"/>
            <a:chOff x="914400" y="1200150"/>
            <a:chExt cx="7306712" cy="54864"/>
          </a:xfrm>
        </p:grpSpPr>
        <p:sp>
          <p:nvSpPr>
            <p:cNvPr id="5" name="Elipse 7"/>
            <p:cNvSpPr/>
            <p:nvPr/>
          </p:nvSpPr>
          <p:spPr>
            <a:xfrm>
              <a:off x="8166327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6" name="Elipse 8"/>
            <p:cNvSpPr/>
            <p:nvPr/>
          </p:nvSpPr>
          <p:spPr>
            <a:xfrm>
              <a:off x="914400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7" name="Grupo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8" name="Conector reto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upo 12"/>
          <p:cNvGrpSpPr>
            <a:grpSpLocks/>
          </p:cNvGrpSpPr>
          <p:nvPr/>
        </p:nvGrpSpPr>
        <p:grpSpPr bwMode="auto">
          <a:xfrm>
            <a:off x="1219200" y="4851400"/>
            <a:ext cx="9739313" cy="73025"/>
            <a:chOff x="914400" y="3638550"/>
            <a:chExt cx="7306712" cy="54864"/>
          </a:xfrm>
        </p:grpSpPr>
        <p:sp>
          <p:nvSpPr>
            <p:cNvPr id="11" name="Elipse 13"/>
            <p:cNvSpPr/>
            <p:nvPr/>
          </p:nvSpPr>
          <p:spPr>
            <a:xfrm>
              <a:off x="8166327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12" name="Elipse 14"/>
            <p:cNvSpPr/>
            <p:nvPr/>
          </p:nvSpPr>
          <p:spPr>
            <a:xfrm>
              <a:off x="914400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13" name="Grupo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4" name="Conector reto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C086D0F-A074-4CC0-BE94-7C8DF674DA31}" type="datetimeFigureOut">
              <a:rPr lang="pt-BR"/>
              <a:pPr>
                <a:defRPr/>
              </a:pPr>
              <a:t>03/04/2019</a:t>
            </a:fld>
            <a:endParaRPr lang="pt-BR" dirty="0"/>
          </a:p>
        </p:txBody>
      </p:sp>
      <p:sp>
        <p:nvSpPr>
          <p:cNvPr id="1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E24359A-30B0-48FF-A984-009A9EB1444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9705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1168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Online 2"/>
          <p:cNvSpPr>
            <a:spLocks noGrp="1"/>
          </p:cNvSpPr>
          <p:nvPr>
            <p:ph type="clipArt" sz="half" idx="1"/>
          </p:nvPr>
        </p:nvSpPr>
        <p:spPr>
          <a:xfrm>
            <a:off x="1219200" y="1803400"/>
            <a:ext cx="4799013" cy="4267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70613" y="1803400"/>
            <a:ext cx="4799012" cy="4267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D04D-E41C-4DFB-BC38-43C157D563AA}" type="datetimeFigureOut">
              <a:rPr lang="pt-BR"/>
              <a:pPr>
                <a:defRPr/>
              </a:pPr>
              <a:t>03/04/2019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9C1E-7911-457E-ADBE-71E3EA6BEE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666232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1168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9200" y="1803400"/>
            <a:ext cx="4799013" cy="4267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70613" y="1803400"/>
            <a:ext cx="4799012" cy="4267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44758-E957-4D42-A771-7BD67BEF13D8}" type="datetimeFigureOut">
              <a:rPr lang="pt-BR"/>
              <a:pPr>
                <a:defRPr/>
              </a:pPr>
              <a:t>03/04/2019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BFF52-548E-4738-BCEE-C30D81CD1A5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563959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7E8F-B0B0-4044-A0A9-D219D17E462B}" type="datetimeFigureOut">
              <a:rPr lang="pt-BR"/>
              <a:pPr>
                <a:defRPr/>
              </a:pPr>
              <a:t>03/04/2019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037A-A70E-4678-9B5C-EC9A2D4AAF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761526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22D4-312C-48A0-9E54-3FD67C02F9E9}" type="datetimeFigureOut">
              <a:rPr lang="pt-BR"/>
              <a:pPr>
                <a:defRPr/>
              </a:pPr>
              <a:t>03/04/2019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285A-C062-4AA7-AC8E-5DC2A008B2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904938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E448-E9EC-4753-A542-6CA729921C4D}" type="datetimeFigureOut">
              <a:rPr lang="pt-BR"/>
              <a:pPr>
                <a:defRPr/>
              </a:pPr>
              <a:t>03/04/2019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3325C-F159-454F-896D-31D17C5F52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810842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0103-3897-4091-A17A-1CCFC9DFBD86}" type="datetimeFigureOut">
              <a:rPr lang="pt-BR"/>
              <a:pPr>
                <a:defRPr/>
              </a:pPr>
              <a:t>03/04/2019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0EBF-2392-4F6A-8B67-EDD56792392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236863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34E4-788F-4DEF-9C62-5398ECBFBAEE}" type="datetimeFigureOut">
              <a:rPr lang="pt-BR"/>
              <a:pPr>
                <a:defRPr/>
              </a:pPr>
              <a:t>03/04/2019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0A17-567E-404D-93C4-3EE8BA73A7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630723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74136-5B84-4F95-A580-21D628C289B8}" type="datetimeFigureOut">
              <a:rPr lang="pt-BR"/>
              <a:pPr>
                <a:defRPr/>
              </a:pPr>
              <a:t>03/04/2019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82A2-C640-46EF-9925-388C3DCEAA5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685775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3817-9086-4626-BB85-2B055C4CC60A}" type="datetimeFigureOut">
              <a:rPr lang="pt-BR"/>
              <a:pPr>
                <a:defRPr/>
              </a:pPr>
              <a:t>03/04/2019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2E93-A974-41AD-B212-D753CE73ACA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531182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ítulo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77DF-9679-4823-A17F-3495AAED8CB5}" type="datetimeFigureOut">
              <a:rPr lang="pt-BR"/>
              <a:pPr>
                <a:defRPr/>
              </a:pPr>
              <a:t>03/04/2019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70E52-21FD-4C9F-BF0D-BB75F2AEDD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44422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3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219200" y="431800"/>
            <a:ext cx="97504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33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219200" y="1803400"/>
            <a:ext cx="97504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837613" y="6172200"/>
            <a:ext cx="121761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406619A-7A65-4B4E-A3C8-88975F2F2F43}" type="datetimeFigureOut">
              <a:rPr lang="pt-BR"/>
              <a:pPr>
                <a:defRPr/>
              </a:pPr>
              <a:t>03/04/2019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741521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58425" y="6172200"/>
            <a:ext cx="7112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BC9BEF4-23CB-4BD8-A44C-EFBA46CC0D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anose="02030602050306030303" pitchFamily="18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4931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5093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256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5/5f/Jos%C3%A9_Joaquim_da_Cunha_Azeredo_Coutinho.jpg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t.wikipedia.org/wiki/Ficheiro:Calixt33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data:image/png;base64,iVBORw0KGgoAAAANSUhEUgAAABUAAAAVCAMAAACeyVWkAAAAUVBMVEUxYrLF0+vD0enG1OzE0urE0+o1ZbbC0ejD0uk8bL05aboyY7M2ZrczY7Q8bb06ars3Z7g4aLkyYrM0ZLU9br4xYbI6a7s3aLg7a7w0ZbU9bb64TMrYAAAASklEQVR4XnXIxwHEMAzAMEq209v1sv+gWYDBEzxF4S+udhOFURS+IniLYBfBJIKbaHxE4xCVRVQ6UfmJgYdIVpHMIrmLxPS8RH8C5R0bZN8+lMYAAAAASUVORK5CYII=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Joaquim_Nabuco_-_1902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ctrTitle"/>
          </p:nvPr>
        </p:nvSpPr>
        <p:spPr>
          <a:xfrm>
            <a:off x="1341438" y="2708275"/>
            <a:ext cx="10153650" cy="1625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4400" dirty="0"/>
              <a:t>Aula </a:t>
            </a:r>
            <a:r>
              <a:rPr lang="pt-BR" altLang="pt-BR" sz="4400" dirty="0" smtClean="0"/>
              <a:t>08:</a:t>
            </a:r>
            <a:r>
              <a:rPr lang="pt-BR" altLang="pt-BR" sz="4400" dirty="0"/>
              <a:t/>
            </a:r>
            <a:br>
              <a:rPr lang="pt-BR" altLang="pt-BR" sz="4400" dirty="0"/>
            </a:br>
            <a:r>
              <a:rPr lang="pt-BR" altLang="pt-BR" sz="4400" dirty="0"/>
              <a:t/>
            </a:r>
            <a:br>
              <a:rPr lang="pt-BR" altLang="pt-BR" sz="4400" dirty="0"/>
            </a:br>
            <a:r>
              <a:rPr lang="pt-BR" altLang="pt-BR" sz="4400" dirty="0"/>
              <a:t>Liberalismo, Escravidão e Abolicionismo (II)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8563" y="5013325"/>
            <a:ext cx="9429750" cy="99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pt-BR" altLang="pt-BR" cap="none" dirty="0"/>
          </a:p>
          <a:p>
            <a:pPr eaLnBrk="1" hangingPunct="1">
              <a:spcBef>
                <a:spcPct val="0"/>
              </a:spcBef>
              <a:defRPr/>
            </a:pPr>
            <a:endParaRPr lang="pt-BR" altLang="pt-BR" cap="none" dirty="0"/>
          </a:p>
          <a:p>
            <a:pPr eaLnBrk="1" hangingPunct="1">
              <a:spcBef>
                <a:spcPct val="0"/>
              </a:spcBef>
              <a:defRPr/>
            </a:pPr>
            <a:r>
              <a:rPr lang="pt-BR" altLang="pt-BR" cap="none" dirty="0" err="1"/>
              <a:t>Rec</a:t>
            </a:r>
            <a:r>
              <a:rPr lang="pt-BR" altLang="pt-BR" cap="none" dirty="0"/>
              <a:t> 3402 Desenvolvimento e pensamento econômico Brasileiro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BR" altLang="pt-BR" cap="none" dirty="0"/>
              <a:t>1º </a:t>
            </a:r>
            <a:r>
              <a:rPr lang="pt-BR" altLang="pt-BR" cap="none"/>
              <a:t>semestre </a:t>
            </a:r>
            <a:r>
              <a:rPr lang="pt-BR" altLang="pt-BR" cap="none" smtClean="0"/>
              <a:t>2019</a:t>
            </a:r>
            <a:endParaRPr lang="pt-BR" altLang="pt-BR" cap="none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79BB55-B8D4-461C-BE7C-0B29D0C83218}" type="slidenum">
              <a:rPr lang="pt-BR" altLang="pt-BR" smtClean="0">
                <a:latin typeface="Verdana" panose="020B0604030504040204" pitchFamily="34" charset="0"/>
              </a:rPr>
              <a:pPr/>
              <a:t>10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538" y="260350"/>
            <a:ext cx="9844087" cy="1031875"/>
          </a:xfrm>
        </p:spPr>
        <p:txBody>
          <a:bodyPr/>
          <a:lstStyle/>
          <a:p>
            <a:pPr eaLnBrk="1" hangingPunct="1"/>
            <a:r>
              <a:rPr lang="pt-BR" altLang="pt-BR"/>
              <a:t>Portugal, Brasil: defesa da escravidão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492250"/>
            <a:ext cx="11090275" cy="4679950"/>
          </a:xfrm>
        </p:spPr>
        <p:txBody>
          <a:bodyPr/>
          <a:lstStyle/>
          <a:p>
            <a:pPr eaLnBrk="1" hangingPunct="1"/>
            <a:r>
              <a:rPr lang="pt-BR" altLang="pt-BR" dirty="0"/>
              <a:t>inicio Escravidão Africana defesa cristã pois a Igreja Católica não condenou a escravidão negra</a:t>
            </a:r>
          </a:p>
          <a:p>
            <a:pPr lvl="1" eaLnBrk="1" hangingPunct="1"/>
            <a:r>
              <a:rPr lang="pt-BR" altLang="pt-BR" dirty="0"/>
              <a:t>Idade Média: escravidão como castigo divino; uma punição para os hereges</a:t>
            </a:r>
          </a:p>
          <a:p>
            <a:pPr lvl="1" eaLnBrk="1" hangingPunct="1"/>
            <a:r>
              <a:rPr lang="pt-BR" altLang="pt-BR" dirty="0"/>
              <a:t>Idade Moderna: reconhecimento expresso da validade da instituição escravidão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dirty="0"/>
              <a:t>Brasil: Padre Antônio Vieira com base em Santo Agostinho: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 a escravidão não é um pecado, mas o pecado justifica a escravidão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a escravidão para aqueles que foram aprisionados em guerra justa – guerra contra o pecado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Mais do que isto escravidão é condição de redenção, purgação dos pecados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dirty="0"/>
              <a:t>Senhores deveriam conduzir os escravos nesta redenção, neste sentido condena-se os exageros dos senhores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dirty="0"/>
              <a:t>Brasil – inicio XIX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dirty="0"/>
              <a:t>Razão cristã difícil de ser usada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/>
              <a:t>Debates religiosos – inversão da razão cristã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dirty="0">
                <a:solidFill>
                  <a:schemeClr val="accent1"/>
                </a:solidFill>
              </a:rPr>
              <a:t>igualdade entre os homens e fraternidade cristã</a:t>
            </a:r>
          </a:p>
          <a:p>
            <a:pPr lvl="2"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8904694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1219200" y="476250"/>
            <a:ext cx="9750425" cy="720725"/>
          </a:xfrm>
        </p:spPr>
        <p:txBody>
          <a:bodyPr/>
          <a:lstStyle/>
          <a:p>
            <a:pPr eaLnBrk="1" hangingPunct="1"/>
            <a:r>
              <a:rPr lang="pt-BR" altLang="pt-BR" smtClean="0"/>
              <a:t>O abolicionismo europeu (EUA)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549275" y="1341438"/>
            <a:ext cx="11161713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 dirty="0" smtClean="0"/>
              <a:t>Abolicionismo (por trás das pressões pelo fim do tráfico no Brasil) europeu duas fontes principais especialmente no século XVIII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 smtClean="0"/>
              <a:t>Debates religiosos: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 dirty="0" smtClean="0"/>
              <a:t>Movimento Quaker (Inglaterra e EUA): vê a escravidão como um pecado e inverte a tese cristã 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sz="1400" dirty="0" smtClean="0"/>
              <a:t>Onde existe escravidão – existe subversão dos bons costumes 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sz="1400" dirty="0" smtClean="0"/>
              <a:t>“Grande despertar” e “Sociedade pela abolição da escravidão”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 dirty="0" smtClean="0"/>
              <a:t>Difusão da ideia de igualdade dos homens e fraternidade cristã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 smtClean="0"/>
              <a:t>Iluminismo (parte)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 dirty="0" smtClean="0"/>
              <a:t>Concepção de liberdade como um direito natural dentro do </a:t>
            </a:r>
            <a:r>
              <a:rPr lang="pt-BR" altLang="pt-BR" sz="1600" dirty="0" err="1" smtClean="0"/>
              <a:t>jusnaturalismo</a:t>
            </a:r>
            <a:r>
              <a:rPr lang="pt-BR" altLang="pt-BR" sz="1600" dirty="0" smtClean="0"/>
              <a:t>, especialmente em Rousseau </a:t>
            </a:r>
          </a:p>
          <a:p>
            <a:pPr lvl="3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1400" dirty="0" smtClean="0"/>
              <a:t>verbete sobre comércio de escravos da enciclopédia – considera este comércio como nulo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dirty="0" smtClean="0"/>
              <a:t>Questões econômicas existem mas são secundárias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 smtClean="0"/>
              <a:t>Fisiocratas  (</a:t>
            </a:r>
            <a:r>
              <a:rPr lang="pt-BR" altLang="pt-BR" sz="1800" dirty="0" err="1" smtClean="0"/>
              <a:t>Turgot</a:t>
            </a:r>
            <a:r>
              <a:rPr lang="pt-BR" altLang="pt-BR" sz="1800" dirty="0" smtClean="0"/>
              <a:t>): superioridade do trabalho livre  faz cálculos econômicos (os quais exerceram nos EUA forte influencia sobre Benjamin Franklin)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 dirty="0" smtClean="0"/>
              <a:t>Implícito em Smith falta de incentivos na escravidão à ganhos de produtividade (não participa nos frutos do trabalho) </a:t>
            </a:r>
          </a:p>
        </p:txBody>
      </p:sp>
      <p:sp>
        <p:nvSpPr>
          <p:cNvPr id="19460" name="AutoShape 5" descr="9k="/>
          <p:cNvSpPr>
            <a:spLocks noChangeAspect="1" noChangeArrowheads="1"/>
          </p:cNvSpPr>
          <p:nvPr/>
        </p:nvSpPr>
        <p:spPr bwMode="auto">
          <a:xfrm>
            <a:off x="0" y="-22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77831" name="Picture 7" descr="codigo_neg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2133600"/>
            <a:ext cx="15509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0198100" y="37893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000"/>
              <a:t>Não sou um homem e um irmão?</a:t>
            </a:r>
          </a:p>
        </p:txBody>
      </p:sp>
    </p:spTree>
    <p:extLst>
      <p:ext uri="{BB962C8B-B14F-4D97-AF65-F5344CB8AC3E}">
        <p14:creationId xmlns:p14="http://schemas.microsoft.com/office/powerpoint/2010/main" val="3578037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765175" y="188913"/>
            <a:ext cx="10183813" cy="936625"/>
          </a:xfrm>
        </p:spPr>
        <p:txBody>
          <a:bodyPr/>
          <a:lstStyle/>
          <a:p>
            <a:pPr eaLnBrk="1" hangingPunct="1"/>
            <a:r>
              <a:rPr lang="pt-BR" altLang="pt-BR" sz="2800"/>
              <a:t>A defesa de D. José </a:t>
            </a:r>
            <a:r>
              <a:rPr lang="pt-BR" altLang="pt-BR" sz="1800"/>
              <a:t>Joaquim da Cunha de</a:t>
            </a:r>
            <a:r>
              <a:rPr lang="pt-BR" altLang="pt-BR" sz="2800"/>
              <a:t> Azeredo Coutinho (1742 -1821)</a:t>
            </a:r>
          </a:p>
        </p:txBody>
      </p:sp>
      <p:sp>
        <p:nvSpPr>
          <p:cNvPr id="20483" name="Rectangle 5"/>
          <p:cNvSpPr>
            <a:spLocks noGrp="1"/>
          </p:cNvSpPr>
          <p:nvPr>
            <p:ph type="body" sz="half" idx="2"/>
          </p:nvPr>
        </p:nvSpPr>
        <p:spPr>
          <a:xfrm>
            <a:off x="3862388" y="1268413"/>
            <a:ext cx="7920037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/>
              <a:t>Senhor de Engenho em Campos, Bispo de Pernambuco e depois de Elvas, Inquisidor-Mor do Santo Oficio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1798 (1808): “Uma análise sobre a justiça do comércio do resgate dos escravos da Costa da África”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/>
              <a:t>Conhece literatura abolicionista européia e enfrenta os iluministas, especialmente jusnaturalismo – contratualistas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Base em Aristóteles e São Tomas de Aquino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/>
              <a:t>Não existe um estado de natureza com indivíduos livres e iguais, homem nasce em sociedade, é um ser social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Sociedade é natural, não homens livres e iguais, homem nasce em sociedade e dela deriva seus direitos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Direitos naturais são os da sociedade e  aqueles necessários a preservação e ao progresso desta sociedade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/>
              <a:t>Desigualdade faz parte da sociedade desde o princípio; escravidão, e não a liberdade, é natural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sz="1400"/>
              <a:t>Se liberdade individual é natural como só descobrimos isto agora ?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/>
              <a:t>Trabalho escravo sempre foi uma necessidade social (especialmente quando existir escassez de população e excesso de terra)</a:t>
            </a:r>
          </a:p>
        </p:txBody>
      </p:sp>
      <p:pic>
        <p:nvPicPr>
          <p:cNvPr id="20484" name="Picture 7" descr="Ficheiro:José Joaquim da Cunha Azeredo Coutinh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484313"/>
            <a:ext cx="344011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9797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981075"/>
          </a:xfrm>
        </p:spPr>
        <p:txBody>
          <a:bodyPr/>
          <a:lstStyle/>
          <a:p>
            <a:pPr eaLnBrk="1" hangingPunct="1"/>
            <a:r>
              <a:rPr lang="pt-BR" altLang="pt-BR"/>
              <a:t>Ainda D. José Azeredo Coutinho 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838200" y="1557338"/>
            <a:ext cx="10131425" cy="475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/>
              <a:t>Escravidão é justificada pela necessidade que dela tem uma sociedade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/>
              <a:t>Primazia do coletivo sobre o individual, do todo sobre as partes, critica ao individualismo da ilustração e do liberalismo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Portugal precisa da escravidão, neste sentido a escravidão se justifica e tb o trafico de escravos é justo pela lei da sobrevivência da sociedade portuguesa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Mas é justo para a África?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/>
              <a:t>Se não for Portugal outros comprarão e aqui volta ao argumento da evangelização e da civilização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/>
              <a:t>Escravização (por portugueses, europeus e católicos) é civilizacional (melhor que sejam eles do que outros)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Razão cristã é lateral, importante é a razão colonial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/>
              <a:t>Este argumento é a base para a defesa do tráfico e da escravidão</a:t>
            </a:r>
          </a:p>
        </p:txBody>
      </p:sp>
    </p:spTree>
    <p:extLst>
      <p:ext uri="{BB962C8B-B14F-4D97-AF65-F5344CB8AC3E}">
        <p14:creationId xmlns:p14="http://schemas.microsoft.com/office/powerpoint/2010/main" val="199969230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981075" y="0"/>
            <a:ext cx="9750425" cy="908720"/>
          </a:xfrm>
        </p:spPr>
        <p:txBody>
          <a:bodyPr/>
          <a:lstStyle/>
          <a:p>
            <a:pPr eaLnBrk="1" hangingPunct="1"/>
            <a:r>
              <a:rPr lang="pt-BR" altLang="pt-BR" dirty="0"/>
              <a:t>A critica inicial a escravidão no Brasil independente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xfrm>
            <a:off x="405780" y="908720"/>
            <a:ext cx="11376645" cy="5615905"/>
          </a:xfrm>
        </p:spPr>
        <p:txBody>
          <a:bodyPr/>
          <a:lstStyle/>
          <a:p>
            <a:pPr eaLnBrk="1" hangingPunct="1"/>
            <a:r>
              <a:rPr lang="pt-BR" altLang="pt-BR" sz="2800" dirty="0"/>
              <a:t>Independência traz um novo </a:t>
            </a:r>
            <a:r>
              <a:rPr lang="pt-BR" altLang="pt-BR" sz="2800" dirty="0" smtClean="0"/>
              <a:t>problema: configuração </a:t>
            </a:r>
            <a:r>
              <a:rPr lang="pt-BR" altLang="pt-BR" sz="2800" dirty="0"/>
              <a:t>de uma nação </a:t>
            </a:r>
          </a:p>
          <a:p>
            <a:pPr marL="301625" lvl="1" indent="0" eaLnBrk="1" hangingPunct="1">
              <a:buNone/>
            </a:pPr>
            <a:r>
              <a:rPr lang="pt-BR" altLang="pt-BR" sz="2400" dirty="0" smtClean="0"/>
              <a:t>José Bonifácio: Unidade, centralização e monarquia constitucional</a:t>
            </a:r>
          </a:p>
          <a:p>
            <a:pPr marL="301625" lvl="1" indent="0" eaLnBrk="1" hangingPunct="1">
              <a:buNone/>
            </a:pPr>
            <a:r>
              <a:rPr lang="pt-BR" altLang="pt-BR" sz="2400" dirty="0"/>
              <a:t>	</a:t>
            </a:r>
            <a:r>
              <a:rPr lang="pt-BR" altLang="pt-BR" sz="2400" dirty="0" smtClean="0"/>
              <a:t>	      “Projeto para o Brasil”: civilizar o Brasil</a:t>
            </a:r>
          </a:p>
          <a:p>
            <a:pPr lvl="1" eaLnBrk="1" hangingPunct="1"/>
            <a:r>
              <a:rPr lang="pt-BR" altLang="pt-BR" sz="2400" dirty="0" smtClean="0"/>
              <a:t>Questão </a:t>
            </a:r>
            <a:r>
              <a:rPr lang="pt-BR" altLang="pt-BR" sz="2400" dirty="0"/>
              <a:t>da formação da nação: </a:t>
            </a:r>
            <a:r>
              <a:rPr lang="pt-BR" altLang="pt-BR" sz="2400" dirty="0" smtClean="0"/>
              <a:t>homogeneização</a:t>
            </a:r>
          </a:p>
          <a:p>
            <a:pPr lvl="3" eaLnBrk="1" hangingPunct="1"/>
            <a:r>
              <a:rPr lang="pt-BR" altLang="pt-BR" sz="2000" dirty="0" smtClean="0"/>
              <a:t>Brasil: forte heterogeneidade racial, cultural, com tendências a indolência e a ignorância</a:t>
            </a:r>
          </a:p>
          <a:p>
            <a:pPr lvl="3" eaLnBrk="1" hangingPunct="1"/>
            <a:r>
              <a:rPr lang="pt-BR" altLang="pt-BR" sz="2000" dirty="0" smtClean="0"/>
              <a:t>Mestiçagem (superioridade branca), fim da escravidão, integração indígena</a:t>
            </a:r>
          </a:p>
          <a:p>
            <a:pPr eaLnBrk="1" hangingPunct="1"/>
            <a:r>
              <a:rPr lang="pt-BR" altLang="pt-BR" sz="2800" dirty="0" smtClean="0"/>
              <a:t>“</a:t>
            </a:r>
            <a:r>
              <a:rPr lang="pt-BR" altLang="pt-BR" sz="2800" dirty="0"/>
              <a:t>Representação” de José Bonifácio de Andrada e Silva </a:t>
            </a:r>
            <a:r>
              <a:rPr lang="pt-BR" altLang="pt-BR" sz="2800" dirty="0" smtClean="0"/>
              <a:t>à Assembleia </a:t>
            </a:r>
            <a:r>
              <a:rPr lang="pt-BR" altLang="pt-BR" sz="2800" dirty="0"/>
              <a:t>Constituinte de 1823 </a:t>
            </a:r>
            <a:r>
              <a:rPr lang="pt-BR" altLang="pt-BR" sz="2800" dirty="0" smtClean="0"/>
              <a:t>(pede fim </a:t>
            </a:r>
            <a:r>
              <a:rPr lang="pt-BR" altLang="pt-BR" sz="2800" dirty="0"/>
              <a:t>da escravidão):</a:t>
            </a:r>
          </a:p>
          <a:p>
            <a:pPr lvl="1" eaLnBrk="1" hangingPunct="1"/>
            <a:r>
              <a:rPr lang="pt-BR" altLang="pt-BR" sz="2400" dirty="0"/>
              <a:t>Antes era interesse da metrópole manter colônia desunida e desprotegida; agora é necessário uma nação homogênea, deve se ter cuidado com o esfacelamento e os ataques externos </a:t>
            </a:r>
          </a:p>
          <a:p>
            <a:pPr lvl="2" eaLnBrk="1" hangingPunct="1"/>
            <a:r>
              <a:rPr lang="pt-BR" altLang="pt-BR" sz="2000" dirty="0"/>
              <a:t>“Sem o fim do trafico e da escravidão nunca o Brasil firmará a sua independência nacional”</a:t>
            </a:r>
          </a:p>
          <a:p>
            <a:pPr lvl="3" eaLnBrk="1" hangingPunct="1"/>
            <a:r>
              <a:rPr lang="pt-BR" altLang="pt-BR" sz="1800" i="1" dirty="0">
                <a:solidFill>
                  <a:srgbClr val="86041A"/>
                </a:solidFill>
              </a:rPr>
              <a:t>A escravidão é o cancro que rói as entranhas do Brasil e é o veneno que inviabiliza a </a:t>
            </a:r>
            <a:r>
              <a:rPr lang="pt-BR" altLang="pt-BR" sz="1800" i="1" dirty="0" smtClean="0">
                <a:solidFill>
                  <a:srgbClr val="86041A"/>
                </a:solidFill>
              </a:rPr>
              <a:t>nacionalidade</a:t>
            </a:r>
          </a:p>
          <a:p>
            <a:pPr lvl="2" eaLnBrk="1" hangingPunct="1"/>
            <a:r>
              <a:rPr lang="pt-BR" altLang="pt-BR" sz="2000" dirty="0"/>
              <a:t>Problemas religiosos </a:t>
            </a:r>
            <a:r>
              <a:rPr lang="pt-BR" altLang="pt-BR" sz="2000" dirty="0" smtClean="0"/>
              <a:t>em torno da escravidão acabam </a:t>
            </a:r>
            <a:r>
              <a:rPr lang="pt-BR" altLang="pt-BR" sz="2000" dirty="0"/>
              <a:t>indo para um segundo plano</a:t>
            </a:r>
          </a:p>
          <a:p>
            <a:pPr lvl="3" eaLnBrk="1" hangingPunct="1"/>
            <a:endParaRPr lang="pt-BR" altLang="pt-BR" sz="1800" i="1" dirty="0">
              <a:solidFill>
                <a:srgbClr val="86041A"/>
              </a:solidFill>
            </a:endParaRPr>
          </a:p>
          <a:p>
            <a:pPr marL="301625" lvl="1" indent="0" eaLnBrk="1" hangingPunct="1">
              <a:buNone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909116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772" y="764704"/>
            <a:ext cx="7776863" cy="5616624"/>
          </a:xfrm>
        </p:spPr>
        <p:txBody>
          <a:bodyPr>
            <a:normAutofit fontScale="85000" lnSpcReduction="20000"/>
          </a:bodyPr>
          <a:lstStyle/>
          <a:p>
            <a:pPr lvl="1" eaLnBrk="1" hangingPunct="1"/>
            <a:r>
              <a:rPr lang="pt-BR" altLang="pt-BR" sz="2800" dirty="0"/>
              <a:t>Abolicionismo europeu (direito natural, pecado, fisiocracia) também na </a:t>
            </a:r>
            <a:r>
              <a:rPr lang="pt-BR" altLang="pt-BR" sz="2800" dirty="0" smtClean="0"/>
              <a:t>arguição mas ...</a:t>
            </a:r>
            <a:endParaRPr lang="pt-BR" altLang="pt-BR" sz="2800" dirty="0"/>
          </a:p>
          <a:p>
            <a:pPr lvl="2" eaLnBrk="1" hangingPunct="1"/>
            <a:r>
              <a:rPr lang="pt-BR" altLang="pt-BR" sz="2600" dirty="0" smtClean="0"/>
              <a:t>Fim da escravidão é importante para ampliar a homogeneidade da nação </a:t>
            </a:r>
            <a:endParaRPr lang="pt-BR" altLang="pt-BR" sz="2400" dirty="0" smtClean="0"/>
          </a:p>
          <a:p>
            <a:pPr lvl="1" eaLnBrk="1" hangingPunct="1"/>
            <a:r>
              <a:rPr lang="pt-BR" altLang="pt-BR" sz="2800" dirty="0" smtClean="0"/>
              <a:t>Escravidão </a:t>
            </a:r>
            <a:r>
              <a:rPr lang="pt-BR" altLang="pt-BR" sz="2800" dirty="0"/>
              <a:t>impede a formação nacional por três motivos: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t-BR" altLang="pt-BR" sz="2400" dirty="0"/>
              <a:t>por introduzir um inimigo interno e colocar em risco a segurança interna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t-BR" altLang="pt-BR" sz="2400" dirty="0"/>
              <a:t>inviabilizando a formação de um exército e assim ameaçar a segurança externa, 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pt-BR" altLang="pt-BR" sz="2400" dirty="0"/>
              <a:t>Por ser incompatível com a liberdade individual e com o governo liberal</a:t>
            </a:r>
          </a:p>
          <a:p>
            <a:pPr lvl="1" eaLnBrk="1" hangingPunct="1"/>
            <a:r>
              <a:rPr lang="pt-BR" altLang="pt-BR" sz="2800" dirty="0" smtClean="0"/>
              <a:t>Defende </a:t>
            </a:r>
            <a:r>
              <a:rPr lang="pt-BR" altLang="pt-BR" sz="2800" dirty="0"/>
              <a:t>uma erradicação </a:t>
            </a:r>
            <a:r>
              <a:rPr lang="pt-BR" altLang="pt-BR" sz="2800" dirty="0" smtClean="0"/>
              <a:t>paulatina</a:t>
            </a:r>
          </a:p>
          <a:p>
            <a:pPr lvl="2" eaLnBrk="1" hangingPunct="1"/>
            <a:r>
              <a:rPr lang="pt-BR" altLang="pt-BR" sz="2600" dirty="0" smtClean="0"/>
              <a:t>Primeiro relações “escravo –</a:t>
            </a:r>
            <a:r>
              <a:rPr lang="pt-BR" altLang="pt-BR" sz="2600" dirty="0" err="1" smtClean="0"/>
              <a:t>Srs</a:t>
            </a:r>
            <a:r>
              <a:rPr lang="pt-BR" altLang="pt-BR" sz="2600" dirty="0" smtClean="0"/>
              <a:t>” passam a ser mediadas por Estado (diminuir arbítrio, limitar exploração, justiça do Estado) </a:t>
            </a:r>
          </a:p>
          <a:p>
            <a:pPr lvl="2" eaLnBrk="1" hangingPunct="1"/>
            <a:r>
              <a:rPr lang="pt-BR" altLang="pt-BR" sz="2600" dirty="0" smtClean="0"/>
              <a:t>acabar com poder inconteste de Sr. sobre escravo</a:t>
            </a:r>
          </a:p>
          <a:p>
            <a:pPr lvl="3" eaLnBrk="1" hangingPunct="1"/>
            <a:r>
              <a:rPr lang="pt-BR" altLang="pt-BR" sz="2400" dirty="0" smtClean="0"/>
              <a:t>Este poder se extrapolava sobre resto da sociedade mesmo libertos pobres  </a:t>
            </a:r>
            <a:endParaRPr lang="pt-BR" altLang="pt-BR" sz="2400" dirty="0"/>
          </a:p>
          <a:p>
            <a:endParaRPr lang="pt-BR" dirty="0"/>
          </a:p>
        </p:txBody>
      </p:sp>
      <p:pic>
        <p:nvPicPr>
          <p:cNvPr id="4" name="Picture 5" descr="250px-Calixt3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75" y="548680"/>
            <a:ext cx="2987933" cy="412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 Explicativo Retangular com Cantos Arredondados 6"/>
          <p:cNvSpPr/>
          <p:nvPr/>
        </p:nvSpPr>
        <p:spPr>
          <a:xfrm>
            <a:off x="8470675" y="4883740"/>
            <a:ext cx="3240361" cy="1512168"/>
          </a:xfrm>
          <a:prstGeom prst="wedgeRoundRectCallout">
            <a:avLst>
              <a:gd name="adj1" fmla="val -76120"/>
              <a:gd name="adj2" fmla="val -221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Busca fazer com que poder publico transponha as barreiras do poder privado </a:t>
            </a:r>
          </a:p>
          <a:p>
            <a:pPr algn="ctr"/>
            <a:r>
              <a:rPr lang="pt-BR" sz="2000" dirty="0" smtClean="0"/>
              <a:t>Busca submeter poder privado ao Estado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241203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765175"/>
          </a:xfrm>
        </p:spPr>
        <p:txBody>
          <a:bodyPr/>
          <a:lstStyle/>
          <a:p>
            <a:pPr eaLnBrk="1" hangingPunct="1"/>
            <a:r>
              <a:rPr lang="pt-BR" altLang="pt-BR"/>
              <a:t>Debates Brasil imperial 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549275" y="1268413"/>
            <a:ext cx="11090275" cy="5184775"/>
          </a:xfrm>
        </p:spPr>
        <p:txBody>
          <a:bodyPr/>
          <a:lstStyle/>
          <a:p>
            <a:pPr eaLnBrk="1" hangingPunct="1"/>
            <a:r>
              <a:rPr lang="pt-BR" altLang="pt-BR" dirty="0"/>
              <a:t>Inicialmente em torno das </a:t>
            </a:r>
            <a:r>
              <a:rPr lang="pt-BR" altLang="pt-BR" dirty="0" smtClean="0"/>
              <a:t>ideias </a:t>
            </a:r>
            <a:r>
              <a:rPr lang="pt-BR" altLang="pt-BR" dirty="0"/>
              <a:t>de José Bonifácio e Azeredo Coutinho </a:t>
            </a:r>
          </a:p>
          <a:p>
            <a:pPr lvl="1" eaLnBrk="1" hangingPunct="1"/>
            <a:r>
              <a:rPr lang="pt-BR" altLang="pt-BR" dirty="0"/>
              <a:t>Estes último transpostos para uma sociedade não mais colonial, mas onde escravidão fora algo natural e era algo necessário</a:t>
            </a:r>
          </a:p>
          <a:p>
            <a:pPr eaLnBrk="1" hangingPunct="1"/>
            <a:r>
              <a:rPr lang="pt-BR" altLang="pt-BR" dirty="0"/>
              <a:t>Debates são mornos depois do fim do tráfico até 1866/1867</a:t>
            </a:r>
          </a:p>
          <a:p>
            <a:pPr lvl="1" eaLnBrk="1" hangingPunct="1"/>
            <a:r>
              <a:rPr lang="pt-BR" altLang="pt-BR" dirty="0"/>
              <a:t>Resposta a uma mensagem da Junta Francesa de Emancipação e o levantamento novamente do problema da escravidão por D. Pedro na fala do trono de 67 e ao pedir projetos de emancipação no Conselho de Estado</a:t>
            </a:r>
          </a:p>
          <a:p>
            <a:pPr lvl="2" eaLnBrk="1" hangingPunct="1"/>
            <a:r>
              <a:rPr lang="pt-BR" altLang="pt-BR" dirty="0"/>
              <a:t>Abolição é uma questão de momento oportuno</a:t>
            </a:r>
          </a:p>
          <a:p>
            <a:pPr lvl="1" eaLnBrk="1" hangingPunct="1"/>
            <a:r>
              <a:rPr lang="pt-BR" altLang="pt-BR" dirty="0"/>
              <a:t>Reações e debates bastante grandes com posicionamentos próximos aos de Bonifácio e Azeredo Coutinho</a:t>
            </a:r>
          </a:p>
          <a:p>
            <a:pPr lvl="1" eaLnBrk="1" hangingPunct="1"/>
            <a:r>
              <a:rPr lang="pt-BR" altLang="pt-BR" dirty="0"/>
              <a:t>Expoentes:</a:t>
            </a:r>
          </a:p>
          <a:p>
            <a:pPr lvl="2" eaLnBrk="1" hangingPunct="1"/>
            <a:r>
              <a:rPr lang="pt-BR" altLang="pt-BR" dirty="0"/>
              <a:t>Defendendo a manutenção da escravidão:  José de Alencar (Cartas de Erasmo - 1867)</a:t>
            </a:r>
          </a:p>
          <a:p>
            <a:pPr lvl="2" eaLnBrk="1" hangingPunct="1"/>
            <a:r>
              <a:rPr lang="pt-BR" altLang="pt-BR" dirty="0"/>
              <a:t>Defendendo a abolição: Joaquim Nabuco (O Abolicionista - 1883) </a:t>
            </a:r>
          </a:p>
          <a:p>
            <a:pPr lvl="3" eaLnBrk="1" hangingPunct="1"/>
            <a:r>
              <a:rPr lang="pt-BR" altLang="pt-BR" dirty="0"/>
              <a:t>Guardadas as diferenças de contexto usam argumentos da primeira metade do século XIX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15364" name="AutoShape 5" descr="2Q=="/>
          <p:cNvSpPr>
            <a:spLocks noChangeAspect="1" noChangeArrowheads="1"/>
          </p:cNvSpPr>
          <p:nvPr/>
        </p:nvSpPr>
        <p:spPr bwMode="auto">
          <a:xfrm>
            <a:off x="0" y="0"/>
            <a:ext cx="1543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5" name="AutoShape 7" descr="2Q=="/>
          <p:cNvSpPr>
            <a:spLocks noChangeAspect="1" noChangeArrowheads="1"/>
          </p:cNvSpPr>
          <p:nvPr/>
        </p:nvSpPr>
        <p:spPr bwMode="auto">
          <a:xfrm>
            <a:off x="5322888" y="2667000"/>
            <a:ext cx="15430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José de Alen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836613"/>
            <a:ext cx="4595812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220px-Joaquim_Nabuco_-_190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765175"/>
            <a:ext cx="45862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414463" y="5949950"/>
            <a:ext cx="2951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Joaquim Nabuco 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7534275" y="5949950"/>
            <a:ext cx="2951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José de Alencar </a:t>
            </a:r>
          </a:p>
        </p:txBody>
      </p:sp>
    </p:spTree>
    <p:extLst>
      <p:ext uri="{BB962C8B-B14F-4D97-AF65-F5344CB8AC3E}">
        <p14:creationId xmlns:p14="http://schemas.microsoft.com/office/powerpoint/2010/main" val="80187900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3214092" y="116632"/>
            <a:ext cx="9750425" cy="836613"/>
          </a:xfrm>
        </p:spPr>
        <p:txBody>
          <a:bodyPr/>
          <a:lstStyle/>
          <a:p>
            <a:pPr eaLnBrk="1" hangingPunct="1"/>
            <a:r>
              <a:rPr lang="pt-BR" altLang="pt-BR" dirty="0"/>
              <a:t>José de Alencar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405780" y="891729"/>
            <a:ext cx="11377264" cy="504001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 dirty="0"/>
              <a:t>Cartas ao Imperador com o nome de Erasmo (As novas cartas de Erasmo – 2,3, 4)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dirty="0"/>
              <a:t>C</a:t>
            </a:r>
            <a:r>
              <a:rPr lang="pt-BR" altLang="pt-BR" sz="2000" dirty="0" smtClean="0"/>
              <a:t>ritica </a:t>
            </a:r>
            <a:r>
              <a:rPr lang="pt-BR" altLang="pt-BR" sz="2000" dirty="0"/>
              <a:t>“letrados </a:t>
            </a:r>
            <a:r>
              <a:rPr lang="pt-BR" altLang="pt-BR" sz="2000" dirty="0" smtClean="0"/>
              <a:t>(filantropos) franceses</a:t>
            </a:r>
            <a:r>
              <a:rPr lang="pt-BR" altLang="pt-BR" sz="2000" dirty="0"/>
              <a:t>” </a:t>
            </a:r>
            <a:r>
              <a:rPr lang="pt-BR" altLang="pt-BR" sz="2000" dirty="0" smtClean="0"/>
              <a:t>(que não tem cacife moral para a crítica) e  </a:t>
            </a:r>
            <a:r>
              <a:rPr lang="pt-BR" altLang="pt-BR" sz="2000" dirty="0"/>
              <a:t>afirma que escravidão: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foi (e é) um fato social  e faz parte da história dos povos (recupera Azeredo sem cita-lo)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Representou uma passo importante na construção da civilização </a:t>
            </a:r>
            <a:r>
              <a:rPr lang="pt-BR" altLang="pt-BR" sz="1800" dirty="0" smtClean="0"/>
              <a:t>(no processo de acumulação, o </a:t>
            </a:r>
            <a:r>
              <a:rPr lang="pt-BR" altLang="pt-BR" sz="1800" dirty="0"/>
              <a:t>primeiro capital do homem foi o próprio homem)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Se ela renasceu no século XVI é que ela fora necessária e impulsionou o desenvolvimento destas terras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Escravidão enquanto cumprir missão civilizadora – merece respeito </a:t>
            </a:r>
            <a:r>
              <a:rPr lang="pt-BR" altLang="pt-BR" sz="1800" dirty="0" smtClean="0"/>
              <a:t>e não </a:t>
            </a:r>
            <a:r>
              <a:rPr lang="pt-BR" altLang="pt-BR" sz="1800" dirty="0"/>
              <a:t>pode ser revogada pela arrogância das </a:t>
            </a:r>
            <a:r>
              <a:rPr lang="pt-BR" altLang="pt-BR" sz="1800" dirty="0" smtClean="0"/>
              <a:t>teorias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dirty="0" smtClean="0"/>
              <a:t>Moralidade </a:t>
            </a:r>
            <a:r>
              <a:rPr lang="pt-BR" altLang="pt-BR" sz="2000" dirty="0"/>
              <a:t>e direito são relativos às circunstancias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Toda lei é justa e útil se melhora uma situação, o que não é o caso da abolição pois escravidão ainda é importante para o Brasil e civilizacional para os africanos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 dirty="0"/>
              <a:t>Cuidado com abolição e </a:t>
            </a:r>
            <a:r>
              <a:rPr lang="pt-BR" altLang="pt-BR" sz="1600" u="sng" dirty="0"/>
              <a:t>pauperização</a:t>
            </a:r>
            <a:r>
              <a:rPr lang="pt-BR" altLang="pt-BR" sz="1600" dirty="0"/>
              <a:t> abandono dos africanos – se liberdade é difundida como um meio de se atingir a felicidade, isto provavelmente não </a:t>
            </a:r>
            <a:r>
              <a:rPr lang="pt-BR" altLang="pt-BR" sz="1600" dirty="0" smtClean="0"/>
              <a:t>ocorrerá (proletário francês em pior situação que escravo brasileiro)</a:t>
            </a:r>
            <a:endParaRPr lang="pt-BR" altLang="pt-BR" sz="1600" dirty="0"/>
          </a:p>
          <a:p>
            <a:pPr lvl="2" eaLnBrk="1" hangingPunct="1">
              <a:lnSpc>
                <a:spcPct val="80000"/>
              </a:lnSpc>
            </a:pPr>
            <a:r>
              <a:rPr lang="pt-BR" altLang="pt-BR" sz="1600" dirty="0"/>
              <a:t>Cuidado tendência a guerra civil com abolição, especialmente se for progressiva,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/>
              <a:t>Quando não for mais útil ou necessária se extinguirá por si </a:t>
            </a:r>
            <a:r>
              <a:rPr lang="pt-BR" altLang="pt-BR" sz="1800" dirty="0" smtClean="0"/>
              <a:t>só 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 dirty="0" smtClean="0"/>
              <a:t>quando </a:t>
            </a:r>
            <a:r>
              <a:rPr lang="pt-BR" altLang="pt-BR" sz="1600" dirty="0"/>
              <a:t>a população livre </a:t>
            </a:r>
            <a:r>
              <a:rPr lang="pt-BR" altLang="pt-BR" sz="1600" dirty="0" smtClean="0"/>
              <a:t>crescer – trabalho livre expulsa o trabalho escravo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dirty="0" smtClean="0"/>
              <a:t> </a:t>
            </a:r>
            <a:r>
              <a:rPr lang="pt-BR" altLang="pt-BR" sz="1800" dirty="0"/>
              <a:t>escravidão não foi criada por lei e não deve ser extinta por </a:t>
            </a:r>
            <a:r>
              <a:rPr lang="pt-BR" altLang="pt-BR" sz="1800" dirty="0" smtClean="0"/>
              <a:t>uma</a:t>
            </a:r>
            <a:r>
              <a:rPr lang="pt-BR" altLang="pt-BR" dirty="0"/>
              <a:t>.</a:t>
            </a:r>
            <a:endParaRPr lang="pt-BR" altLang="pt-BR" sz="1800" dirty="0" smtClean="0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pontos na visão de Alencar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9796" y="1803400"/>
            <a:ext cx="7272807" cy="42672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 tese racista: branco com raça superior  e sua missão civilizatória – civilizar os inferiores </a:t>
            </a:r>
          </a:p>
          <a:p>
            <a:r>
              <a:rPr lang="pt-BR" dirty="0" smtClean="0"/>
              <a:t>O medo: sem que branco fosse claramente superior numericamente, abolição seria um suicídio</a:t>
            </a:r>
          </a:p>
          <a:p>
            <a:pPr lvl="1"/>
            <a:r>
              <a:rPr lang="pt-BR" dirty="0" smtClean="0"/>
              <a:t>Alencar exagera no numero de escravos </a:t>
            </a:r>
          </a:p>
          <a:p>
            <a:pPr lvl="1"/>
            <a:r>
              <a:rPr lang="pt-BR" dirty="0" smtClean="0"/>
              <a:t>Mas se abolição vier, e se vier por etapas seria pior, pode-se ter uma guerra social motivada por rancor e ódio</a:t>
            </a:r>
          </a:p>
          <a:p>
            <a:r>
              <a:rPr lang="pt-BR" dirty="0" smtClean="0"/>
              <a:t>Abolição: </a:t>
            </a:r>
          </a:p>
          <a:p>
            <a:pPr lvl="1"/>
            <a:r>
              <a:rPr lang="pt-BR" dirty="0" smtClean="0"/>
              <a:t>Escravo: pauperismo e miséria </a:t>
            </a:r>
          </a:p>
          <a:p>
            <a:pPr lvl="1"/>
            <a:r>
              <a:rPr lang="pt-BR" dirty="0" err="1" smtClean="0"/>
              <a:t>Sr</a:t>
            </a:r>
            <a:r>
              <a:rPr lang="pt-BR" dirty="0" smtClean="0"/>
              <a:t> – ruina econômica</a:t>
            </a:r>
          </a:p>
          <a:p>
            <a:pPr lvl="1"/>
            <a:r>
              <a:rPr lang="pt-BR" dirty="0" smtClean="0"/>
              <a:t>País: bancarrota pela destruição das bases da riqueza nacional </a:t>
            </a:r>
          </a:p>
          <a:p>
            <a:pPr marL="603250" lvl="2" indent="0">
              <a:buNone/>
            </a:pPr>
            <a:r>
              <a:rPr lang="pt-BR" dirty="0" smtClean="0"/>
              <a:t>	</a:t>
            </a:r>
            <a:r>
              <a:rPr lang="pt-BR" sz="2200" dirty="0" smtClean="0"/>
              <a:t>  Insurreição e guerra social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684" y="1340768"/>
            <a:ext cx="2873236" cy="43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0646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/>
          </p:cNvSpPr>
          <p:nvPr>
            <p:ph type="body" sz="half" idx="2"/>
          </p:nvPr>
        </p:nvSpPr>
        <p:spPr>
          <a:xfrm>
            <a:off x="838200" y="620713"/>
            <a:ext cx="10872788" cy="5976937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pt-BR" altLang="pt-BR" dirty="0">
                <a:solidFill>
                  <a:schemeClr val="hlink"/>
                </a:solidFill>
              </a:rPr>
              <a:t>Aula passada: questão da escravidão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  <a:defRPr/>
            </a:pPr>
            <a:r>
              <a:rPr lang="pt-BR" altLang="pt-BR" dirty="0">
                <a:solidFill>
                  <a:schemeClr val="hlink"/>
                </a:solidFill>
              </a:rPr>
              <a:t> Primeiro momento de um debate: 1ª metade do XIX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dirty="0">
                <a:solidFill>
                  <a:schemeClr val="hlink"/>
                </a:solidFill>
              </a:rPr>
              <a:t>Vinda da família real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dirty="0">
                <a:solidFill>
                  <a:schemeClr val="hlink"/>
                </a:solidFill>
              </a:rPr>
              <a:t>Independência – constituição de uma nação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dirty="0">
                <a:solidFill>
                  <a:schemeClr val="hlink"/>
                </a:solidFill>
              </a:rPr>
              <a:t>Pressões externas (GB) – pelo fim do trafico de escravos</a:t>
            </a:r>
          </a:p>
          <a:p>
            <a:pPr marL="381000" indent="-38100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pt-BR" altLang="pt-BR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028700" y="0"/>
            <a:ext cx="9750425" cy="1168400"/>
          </a:xfrm>
        </p:spPr>
        <p:txBody>
          <a:bodyPr/>
          <a:lstStyle/>
          <a:p>
            <a:pPr eaLnBrk="1" hangingPunct="1"/>
            <a:r>
              <a:rPr lang="pt-BR" altLang="pt-BR"/>
              <a:t>Joaquim Nabuco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549275" y="1341438"/>
            <a:ext cx="11089753" cy="518390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dirty="0"/>
              <a:t>Defesa da abolição – semelhante a Bonifácio (citado)</a:t>
            </a:r>
          </a:p>
          <a:p>
            <a:pPr lvl="1" eaLnBrk="1" hangingPunct="1">
              <a:defRPr/>
            </a:pPr>
            <a:r>
              <a:rPr lang="pt-BR" altLang="pt-BR" dirty="0"/>
              <a:t>Problema não é religioso ou filantrópico, problema é de </a:t>
            </a:r>
            <a:r>
              <a:rPr lang="pt-BR" altLang="pt-BR" u="sng" dirty="0"/>
              <a:t>constituição de uma nação </a:t>
            </a:r>
            <a:endParaRPr lang="pt-BR" altLang="pt-BR" u="sng" dirty="0" smtClean="0"/>
          </a:p>
          <a:p>
            <a:pPr lvl="3" eaLnBrk="1" hangingPunct="1">
              <a:defRPr/>
            </a:pPr>
            <a:r>
              <a:rPr lang="pt-BR" altLang="pt-BR" dirty="0" smtClean="0"/>
              <a:t>Existe até um ataque ao clero por não ter se colocado expressamente do lado dos escravos </a:t>
            </a:r>
            <a:endParaRPr lang="pt-BR" altLang="pt-BR" dirty="0"/>
          </a:p>
          <a:p>
            <a:pPr lvl="2" eaLnBrk="1" hangingPunct="1">
              <a:defRPr/>
            </a:pPr>
            <a:r>
              <a:rPr lang="pt-BR" altLang="pt-BR" dirty="0"/>
              <a:t>Escravidão impede a formação de uma verdadeira </a:t>
            </a:r>
            <a:r>
              <a:rPr lang="pt-BR" altLang="pt-BR" dirty="0" smtClean="0"/>
              <a:t>nacionalidade e da plena cidadania</a:t>
            </a:r>
            <a:endParaRPr lang="pt-BR" altLang="pt-BR" dirty="0"/>
          </a:p>
          <a:p>
            <a:pPr lvl="1" eaLnBrk="1" hangingPunct="1">
              <a:defRPr/>
            </a:pPr>
            <a:r>
              <a:rPr lang="pt-BR" altLang="pt-BR" dirty="0"/>
              <a:t>Questão ética e problema de direitos sociais (humanos)</a:t>
            </a:r>
          </a:p>
          <a:p>
            <a:pPr lvl="2" eaLnBrk="1" hangingPunct="1">
              <a:defRPr/>
            </a:pPr>
            <a:r>
              <a:rPr lang="pt-BR" altLang="pt-BR" dirty="0"/>
              <a:t>Liderança D. Pedro II</a:t>
            </a:r>
          </a:p>
          <a:p>
            <a:pPr lvl="1" eaLnBrk="1" hangingPunct="1">
              <a:defRPr/>
            </a:pPr>
            <a:r>
              <a:rPr lang="pt-BR" altLang="pt-BR" dirty="0"/>
              <a:t>Usa fato dos </a:t>
            </a:r>
            <a:r>
              <a:rPr lang="pt-BR" altLang="pt-BR" dirty="0" err="1"/>
              <a:t>ex-escravos</a:t>
            </a:r>
            <a:r>
              <a:rPr lang="pt-BR" altLang="pt-BR" dirty="0"/>
              <a:t> terem lutado na guerra do Paraguai – isto foi um enorme risco</a:t>
            </a:r>
          </a:p>
          <a:p>
            <a:pPr lvl="1" eaLnBrk="1" hangingPunct="1">
              <a:defRPr/>
            </a:pPr>
            <a:r>
              <a:rPr lang="pt-BR" altLang="pt-BR" dirty="0"/>
              <a:t>Argumento de fundar uma sociedade sobre iguais</a:t>
            </a:r>
          </a:p>
          <a:p>
            <a:pPr lvl="2" eaLnBrk="1" hangingPunct="1">
              <a:defRPr/>
            </a:pPr>
            <a:r>
              <a:rPr lang="pt-BR" altLang="pt-BR" dirty="0"/>
              <a:t>Com escravidão diminui-se a cidadania do homem livre , especialmente o não detentor de escravos</a:t>
            </a:r>
          </a:p>
          <a:p>
            <a:pPr lvl="3" eaLnBrk="1" hangingPunct="1">
              <a:defRPr/>
            </a:pPr>
            <a:r>
              <a:rPr lang="pt-BR" altLang="pt-BR" dirty="0"/>
              <a:t>Brasil mestiçagem, divisão não é uma questão de raça, mestiçagem politica (confusão entre escavo e livre) diminui a cidadania</a:t>
            </a:r>
          </a:p>
          <a:p>
            <a:pPr lvl="2" eaLnBrk="1" hangingPunct="1">
              <a:defRPr/>
            </a:pPr>
            <a:r>
              <a:rPr lang="pt-BR" altLang="pt-BR" dirty="0"/>
              <a:t>Abolição é necessária a generalização da cidadania </a:t>
            </a:r>
          </a:p>
          <a:p>
            <a:pPr lvl="1" eaLnBrk="1" hangingPunct="1">
              <a:defRPr/>
            </a:pPr>
            <a:r>
              <a:rPr lang="pt-BR" altLang="pt-BR" dirty="0"/>
              <a:t>trabalho livre aparece e a Incompatibilidade escravidão x economia moderna</a:t>
            </a:r>
          </a:p>
          <a:p>
            <a:pPr lvl="2" eaLnBrk="1" hangingPunct="1">
              <a:defRPr/>
            </a:pPr>
            <a:r>
              <a:rPr lang="pt-BR" altLang="pt-BR" dirty="0"/>
              <a:t>Escravidão = desperdício, inclusive do ponto de vista ecológico</a:t>
            </a:r>
          </a:p>
          <a:p>
            <a:pPr lvl="1" eaLnBrk="1" hangingPunct="1">
              <a:defRPr/>
            </a:pPr>
            <a:endParaRPr lang="pt-BR" altLang="pt-BR" dirty="0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693738" y="1803400"/>
            <a:ext cx="11017250" cy="4267200"/>
          </a:xfrm>
        </p:spPr>
        <p:txBody>
          <a:bodyPr/>
          <a:lstStyle/>
          <a:p>
            <a:r>
              <a:rPr lang="pt-BR" altLang="pt-BR" dirty="0"/>
              <a:t>Brasil  debate não exatamente sobre princípios </a:t>
            </a:r>
          </a:p>
          <a:p>
            <a:pPr lvl="1"/>
            <a:r>
              <a:rPr lang="pt-BR" altLang="pt-BR" dirty="0"/>
              <a:t>questões </a:t>
            </a:r>
            <a:r>
              <a:rPr lang="pt-BR" altLang="pt-BR" dirty="0" smtClean="0"/>
              <a:t>filantrópicas </a:t>
            </a:r>
            <a:r>
              <a:rPr lang="pt-BR" altLang="pt-BR" dirty="0"/>
              <a:t>ou de cunho liberal (direitos naturais) um pouco afastadas do debate</a:t>
            </a:r>
          </a:p>
          <a:p>
            <a:pPr lvl="1"/>
            <a:r>
              <a:rPr lang="pt-BR" altLang="pt-BR" dirty="0"/>
              <a:t>Questão religiosa se muito presente no passado com virada na </a:t>
            </a:r>
            <a:r>
              <a:rPr lang="pt-BR" altLang="pt-BR" dirty="0" err="1"/>
              <a:t>fe</a:t>
            </a:r>
            <a:r>
              <a:rPr lang="pt-BR" altLang="pt-BR" dirty="0"/>
              <a:t> cristã </a:t>
            </a:r>
            <a:r>
              <a:rPr lang="pt-BR" altLang="pt-BR" dirty="0" err="1"/>
              <a:t>tb</a:t>
            </a:r>
            <a:r>
              <a:rPr lang="pt-BR" altLang="pt-BR" dirty="0"/>
              <a:t> fora dos debates</a:t>
            </a:r>
          </a:p>
          <a:p>
            <a:r>
              <a:rPr lang="pt-BR" altLang="pt-BR" dirty="0"/>
              <a:t>Brasil – prevalece problemas mais pragmáticos - questão nacional; mas com interpretações diferentes da razão nacional</a:t>
            </a:r>
          </a:p>
          <a:p>
            <a:pPr lvl="1"/>
            <a:r>
              <a:rPr lang="pt-BR" altLang="pt-BR" dirty="0"/>
              <a:t>Alencar – a necessidade da nação – de seus produtores </a:t>
            </a:r>
          </a:p>
          <a:p>
            <a:pPr lvl="1"/>
            <a:r>
              <a:rPr lang="pt-BR" altLang="pt-BR" dirty="0"/>
              <a:t>Nabuco – o problema da nacionalidade dividida</a:t>
            </a:r>
          </a:p>
          <a:p>
            <a:r>
              <a:rPr lang="pt-BR" altLang="pt-BR" dirty="0"/>
              <a:t>Impasse liberalismo x escravidão no Brasil é </a:t>
            </a:r>
            <a:r>
              <a:rPr lang="pt-BR" altLang="pt-BR" dirty="0" err="1"/>
              <a:t>so</a:t>
            </a:r>
            <a:r>
              <a:rPr lang="pt-BR" altLang="pt-BR" dirty="0"/>
              <a:t> um paradoxo verbal só há contradição com um interpretação purista de liberalismo com defesa do trabalho livre o que não existiu no Brasil imperial nem mesmo entre os abolicionistas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765175"/>
          </a:xfrm>
        </p:spPr>
        <p:txBody>
          <a:bodyPr/>
          <a:lstStyle/>
          <a:p>
            <a:pPr eaLnBrk="1" hangingPunct="1"/>
            <a:r>
              <a:rPr lang="pt-BR" altLang="pt-BR" smtClean="0"/>
              <a:t>Debate em torno do fim do tráfico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549275" y="1196975"/>
            <a:ext cx="11161713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mtClean="0">
                <a:solidFill>
                  <a:schemeClr val="hlink"/>
                </a:solidFill>
              </a:rPr>
              <a:t>Por que GB exerce pressão? Resposta mais comum: mercado consumidor, , mas.... 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mtClean="0">
                <a:solidFill>
                  <a:schemeClr val="hlink"/>
                </a:solidFill>
              </a:rPr>
              <a:t>Pressão colonos da GB sobre Coroa: igualdade de condições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mtClean="0">
                <a:solidFill>
                  <a:schemeClr val="hlink"/>
                </a:solidFill>
              </a:rPr>
              <a:t>Debates entre grupos na GB: industriais x gdes comerciantes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mtClean="0">
                <a:solidFill>
                  <a:schemeClr val="hlink"/>
                </a:solidFill>
              </a:rPr>
              <a:t>Pressão dos abolicionistas – religiosos, iluministas</a:t>
            </a:r>
          </a:p>
          <a:p>
            <a:pPr eaLnBrk="1" hangingPunct="1"/>
            <a:r>
              <a:rPr lang="pt-BR" altLang="pt-BR" smtClean="0"/>
              <a:t>Debate jurídico inglês: quanto àqueles (ingleses) que foram punidos por GB no tráfico: cidadão inglês é livre para fazer comércio, </a:t>
            </a:r>
          </a:p>
          <a:p>
            <a:pPr lvl="1" eaLnBrk="1" hangingPunct="1"/>
            <a:r>
              <a:rPr lang="pt-BR" altLang="pt-BR" smtClean="0"/>
              <a:t>Ou seja a Magna Carta lhe daria o direito inalienável de comercializar, e comercializar o que bem quisesse (inclusive escravos) e tendo direito às suas propriedades independente se o bem é imóvel, móvel ou “semimovente”</a:t>
            </a:r>
          </a:p>
          <a:p>
            <a:pPr eaLnBrk="1" hangingPunct="1"/>
            <a:r>
              <a:rPr lang="pt-BR" altLang="pt-BR" smtClean="0"/>
              <a:t>Esta argumentação é a base no Brasil da compatibilização liberalismo e escravidão: o importante é o direito a livre iniciativa e à propriedade</a:t>
            </a:r>
          </a:p>
          <a:p>
            <a:pPr lvl="1" eaLnBrk="1" hangingPunct="1"/>
            <a:r>
              <a:rPr lang="pt-BR" altLang="pt-BR" smtClean="0"/>
              <a:t>Para alguns no Brasil: A posição inglesa de combate e mesmo as ações que buscam impedir o trafico de escravos é anti-liberal </a:t>
            </a:r>
          </a:p>
          <a:p>
            <a:pPr lvl="1" eaLnBrk="1" hangingPunct="1"/>
            <a:r>
              <a:rPr lang="pt-BR" altLang="pt-BR" smtClean="0"/>
              <a:t>Este argumento servirá inclusive de base para a defesa da abolição com indenização nos debates futuros (sexagenário etc.) </a:t>
            </a:r>
          </a:p>
        </p:txBody>
      </p:sp>
    </p:spTree>
    <p:extLst>
      <p:ext uri="{BB962C8B-B14F-4D97-AF65-F5344CB8AC3E}">
        <p14:creationId xmlns:p14="http://schemas.microsoft.com/office/powerpoint/2010/main" val="15881181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1219200" y="476250"/>
            <a:ext cx="9750425" cy="720725"/>
          </a:xfrm>
        </p:spPr>
        <p:txBody>
          <a:bodyPr/>
          <a:lstStyle/>
          <a:p>
            <a:pPr eaLnBrk="1" hangingPunct="1"/>
            <a:r>
              <a:rPr lang="pt-BR" altLang="pt-BR" smtClean="0"/>
              <a:t>O abolicionismo europeu (EUA)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549275" y="1341438"/>
            <a:ext cx="11161713" cy="511175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pt-BR" altLang="pt-BR" sz="1800" smtClean="0"/>
              <a:t>Ataque ao tráfico de escravos no Brasil feito, inicialmente mais de fora do que dentro (algumas exceções)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/>
              <a:t>Abolicionismo (por trás das pressões pelo fim do tráfico no Brasil) europeu duas fontes principais especialmente no século XVIII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smtClean="0"/>
              <a:t>Debates religiosos: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 smtClean="0"/>
              <a:t>Movimento Quaker (Inglaterra e EUA): vê a escravidão como um pecado e inverte a tese cristã 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sz="1400" smtClean="0"/>
              <a:t>Onde existe escravidão – existe subversão dos bons costumes </a:t>
            </a:r>
          </a:p>
          <a:p>
            <a:pPr lvl="3" eaLnBrk="1" hangingPunct="1">
              <a:lnSpc>
                <a:spcPct val="80000"/>
              </a:lnSpc>
            </a:pPr>
            <a:r>
              <a:rPr lang="pt-BR" altLang="pt-BR" sz="1400" smtClean="0"/>
              <a:t>“Grande despertar” e “Sociedade pela abolição da escravidão”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 smtClean="0"/>
              <a:t>Difusão da idéia de igualdade dos homens e fraternidade cristã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smtClean="0"/>
              <a:t>Iluminismo (parte)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 smtClean="0"/>
              <a:t>Concepção de liberdade como um direito natural dentro do jusnaturalismo, especialmente em Rousseau </a:t>
            </a:r>
          </a:p>
          <a:p>
            <a:pPr lvl="3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1400" smtClean="0"/>
              <a:t>verbete sobre comércio de escravos da enciclopédia – considera este comércio como nulo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/>
              <a:t>Questões econômicas existem mas são secundárias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1800" smtClean="0"/>
              <a:t>Fisiocratas  (Turgot): superioridade do trabalho livre  faz cálculos econômicos (os quais exerceram nos EUA forte influencia sobre Benjamin Franklin)</a:t>
            </a:r>
          </a:p>
          <a:p>
            <a:pPr lvl="2" eaLnBrk="1" hangingPunct="1">
              <a:lnSpc>
                <a:spcPct val="80000"/>
              </a:lnSpc>
            </a:pPr>
            <a:r>
              <a:rPr lang="pt-BR" altLang="pt-BR" sz="1600" smtClean="0"/>
              <a:t>Implícito em Smith falta de incentivos na escravidão à ganhos de produtividade (não participa nos frutos do trabalho) </a:t>
            </a:r>
          </a:p>
        </p:txBody>
      </p:sp>
      <p:sp>
        <p:nvSpPr>
          <p:cNvPr id="19460" name="AutoShape 5" descr="9k="/>
          <p:cNvSpPr>
            <a:spLocks noChangeAspect="1" noChangeArrowheads="1"/>
          </p:cNvSpPr>
          <p:nvPr/>
        </p:nvSpPr>
        <p:spPr bwMode="auto">
          <a:xfrm>
            <a:off x="0" y="-22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77831" name="Picture 7" descr="codigo_neg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2133600"/>
            <a:ext cx="155098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0198100" y="37893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000"/>
              <a:t>Não sou um homem e um irmão?</a:t>
            </a:r>
          </a:p>
        </p:txBody>
      </p:sp>
    </p:spTree>
    <p:extLst>
      <p:ext uri="{BB962C8B-B14F-4D97-AF65-F5344CB8AC3E}">
        <p14:creationId xmlns:p14="http://schemas.microsoft.com/office/powerpoint/2010/main" val="3171314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/>
          </p:cNvSpPr>
          <p:nvPr>
            <p:ph type="body" sz="half" idx="2"/>
          </p:nvPr>
        </p:nvSpPr>
        <p:spPr>
          <a:xfrm>
            <a:off x="405781" y="404813"/>
            <a:ext cx="11233248" cy="5976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pt-BR" altLang="pt-BR" sz="3200" dirty="0">
                <a:solidFill>
                  <a:schemeClr val="hlink"/>
                </a:solidFill>
              </a:rPr>
              <a:t>Por que GB exerce pressão? </a:t>
            </a:r>
            <a:r>
              <a:rPr lang="pt-BR" altLang="pt-BR" sz="2800" dirty="0">
                <a:solidFill>
                  <a:schemeClr val="hlink"/>
                </a:solidFill>
              </a:rPr>
              <a:t>Resposta mais comum: mercado consumidor, , mas....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sz="2400" dirty="0">
                <a:solidFill>
                  <a:schemeClr val="hlink"/>
                </a:solidFill>
              </a:rPr>
              <a:t>Pressão colonos da GB sobre Coroa: igualdade de condições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sz="2800" dirty="0">
                <a:solidFill>
                  <a:schemeClr val="hlink"/>
                </a:solidFill>
              </a:rPr>
              <a:t>Abolicionismo europeu: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sz="2400" dirty="0">
                <a:solidFill>
                  <a:schemeClr val="hlink"/>
                </a:solidFill>
              </a:rPr>
              <a:t>Debates religiosos (Quaker: escravidão como um pecado; igualdade entre os homens e fraternidade cristã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sz="2400" dirty="0">
                <a:solidFill>
                  <a:schemeClr val="hlink"/>
                </a:solidFill>
              </a:rPr>
              <a:t>Iluminismo: individualismo; liberdade e igualdade como um direito fundamental (natural)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pt-BR" altLang="pt-BR" sz="2000" dirty="0">
                <a:solidFill>
                  <a:schemeClr val="hlink"/>
                </a:solidFill>
              </a:rPr>
              <a:t>Segundo plano: Fisiocracia: superioridade do trabalho livre</a:t>
            </a:r>
          </a:p>
          <a:p>
            <a:pPr lvl="2" eaLnBrk="1" hangingPunct="1">
              <a:defRPr/>
            </a:pPr>
            <a:r>
              <a:rPr lang="pt-BR" altLang="pt-BR" sz="2400" dirty="0"/>
              <a:t>Cuidado: Debate jurídico em relação àqueles (ingleses) que foram punidos por GB no tráfico: cidadão inglês é livre para fazer comércio, </a:t>
            </a:r>
          </a:p>
          <a:p>
            <a:pPr lvl="3" eaLnBrk="1" hangingPunct="1">
              <a:defRPr/>
            </a:pPr>
            <a:r>
              <a:rPr lang="pt-BR" altLang="pt-BR" sz="2000" dirty="0"/>
              <a:t>Ou seja a Magna carta dá o direito inalienável de comercializar, e comercializar o que bem quisesse (inclusive escravos) e tendo direito às suas propriedades independente se o bem é imóvel, móvel ou “</a:t>
            </a:r>
            <a:r>
              <a:rPr lang="pt-BR" altLang="pt-BR" sz="2000" dirty="0" err="1"/>
              <a:t>semimovente</a:t>
            </a:r>
            <a:r>
              <a:rPr lang="pt-BR" altLang="pt-BR" sz="2000" dirty="0"/>
              <a:t>”</a:t>
            </a:r>
          </a:p>
          <a:p>
            <a:pPr lvl="3" eaLnBrk="1" hangingPunct="1">
              <a:defRPr/>
            </a:pPr>
            <a:r>
              <a:rPr lang="pt-BR" altLang="pt-BR" sz="2000" dirty="0"/>
              <a:t>Para alguns no Brasil: A posição inglesa de combate e mesmo as ações que buscam impedir o trafico de escravos é </a:t>
            </a:r>
            <a:r>
              <a:rPr lang="pt-BR" altLang="pt-BR" sz="2000" dirty="0" err="1"/>
              <a:t>anti-liberal</a:t>
            </a:r>
            <a:endParaRPr lang="pt-BR" altLang="pt-BR" sz="2000" dirty="0"/>
          </a:p>
          <a:p>
            <a:pPr lvl="3" eaLnBrk="1" hangingPunct="1">
              <a:defRPr/>
            </a:pPr>
            <a:r>
              <a:rPr lang="pt-BR" altLang="pt-BR" sz="2000" dirty="0"/>
              <a:t>Esta argumentação é a base no Brasil da compatibilização liberalismo e escravidão: o importante é o direito a livre iniciativa e à propriedade</a:t>
            </a:r>
            <a:r>
              <a:rPr lang="pt-BR" altLang="pt-BR" sz="2400" dirty="0">
                <a:solidFill>
                  <a:schemeClr val="hlink"/>
                </a:solidFill>
              </a:rPr>
              <a:t>.</a:t>
            </a:r>
            <a:endParaRPr lang="pt-BR" altLang="pt-BR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79BB55-B8D4-461C-BE7C-0B29D0C83218}" type="slidenum">
              <a:rPr lang="pt-BR" altLang="pt-BR" smtClean="0">
                <a:latin typeface="Verdana" panose="020B0604030504040204" pitchFamily="34" charset="0"/>
              </a:rPr>
              <a:pPr/>
              <a:t>6</a:t>
            </a:fld>
            <a:endParaRPr lang="pt-BR" altLang="pt-BR">
              <a:latin typeface="Verdana" panose="020B060403050404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538" y="260350"/>
            <a:ext cx="9844087" cy="1031875"/>
          </a:xfrm>
        </p:spPr>
        <p:txBody>
          <a:bodyPr/>
          <a:lstStyle/>
          <a:p>
            <a:pPr eaLnBrk="1" hangingPunct="1"/>
            <a:r>
              <a:rPr lang="pt-BR" altLang="pt-BR"/>
              <a:t>Portugal, Brasil: defesa da escravidão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492250"/>
            <a:ext cx="11090275" cy="4679950"/>
          </a:xfrm>
        </p:spPr>
        <p:txBody>
          <a:bodyPr/>
          <a:lstStyle/>
          <a:p>
            <a:pPr eaLnBrk="1" hangingPunct="1"/>
            <a:r>
              <a:rPr lang="pt-BR" altLang="pt-BR" dirty="0"/>
              <a:t>inicio Escravidão Africana defesa cristã pois a Igreja Católica não condenou a escravidão negra</a:t>
            </a:r>
          </a:p>
          <a:p>
            <a:pPr lvl="1" eaLnBrk="1" hangingPunct="1"/>
            <a:r>
              <a:rPr lang="pt-BR" altLang="pt-BR" dirty="0"/>
              <a:t>Idade Média: escravidão como castigo divino; uma punição para os hereges</a:t>
            </a:r>
          </a:p>
          <a:p>
            <a:pPr lvl="1" eaLnBrk="1" hangingPunct="1"/>
            <a:r>
              <a:rPr lang="pt-BR" altLang="pt-BR" dirty="0"/>
              <a:t>Idade Moderna: reconhecimento expresso da validade da instituição escravidão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dirty="0"/>
              <a:t>Brasil: Padre Antônio Vieira com base em Santo Agostinho:</a:t>
            </a:r>
          </a:p>
          <a:p>
            <a:pPr lvl="2" eaLnBrk="1" hangingPunct="1"/>
            <a:endParaRPr lang="pt-BR" altLang="pt-BR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 defesa da escravidão no Brasil no século XVIII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sz="half" idx="2"/>
          </p:nvPr>
        </p:nvSpPr>
        <p:spPr>
          <a:xfrm>
            <a:off x="5230813" y="1803400"/>
            <a:ext cx="5738812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mtClean="0"/>
              <a:t>Prevalece a defesa cristã da escravidão que teve entre um dos principais expoentes: o  jesuíta Padre Vieira ainda no século XVII 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mtClean="0"/>
              <a:t>Sermões da decada de 30 (especialmente sermão de 1633), cartas e sermões dos anos 60 (XVII)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mtClean="0"/>
              <a:t>No Século XVIII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mtClean="0"/>
              <a:t>Jorge Benci “A economia cristã dos senhores no governo dos escravos” (1705)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mtClean="0"/>
              <a:t>Padre Manuel Ribeiro da Rocha – “O Etíope resgatado, empenhado, sustentado, corrigido, instruído e libertado” (1758)</a:t>
            </a:r>
          </a:p>
        </p:txBody>
      </p:sp>
      <p:pic>
        <p:nvPicPr>
          <p:cNvPr id="21508" name="Picture 6" descr="Resultado de imagem para Padre Vieir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1075" y="1803400"/>
            <a:ext cx="3441700" cy="4267200"/>
          </a:xfrm>
          <a:noFill/>
        </p:spPr>
      </p:pic>
    </p:spTree>
    <p:extLst>
      <p:ext uri="{BB962C8B-B14F-4D97-AF65-F5344CB8AC3E}">
        <p14:creationId xmlns:p14="http://schemas.microsoft.com/office/powerpoint/2010/main" val="1437496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693738"/>
          </a:xfrm>
        </p:spPr>
        <p:txBody>
          <a:bodyPr/>
          <a:lstStyle/>
          <a:p>
            <a:r>
              <a:rPr lang="pt-BR" altLang="pt-BR" smtClean="0"/>
              <a:t>Escritos de Vieira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400" y="1196975"/>
            <a:ext cx="11376025" cy="5400675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dirty="0" smtClean="0"/>
              <a:t>Varias  fases acompanhando a sua trajetória </a:t>
            </a:r>
          </a:p>
          <a:p>
            <a:pPr lvl="2">
              <a:defRPr/>
            </a:pPr>
            <a:r>
              <a:rPr lang="pt-BR" dirty="0" smtClean="0"/>
              <a:t>Nasce em Lisboa – se transfere para o Brasil com 6 anos, entra para o Noviciado da Cia de Jesus (Ba, </a:t>
            </a:r>
            <a:r>
              <a:rPr lang="pt-BR" dirty="0" err="1" smtClean="0"/>
              <a:t>Pe</a:t>
            </a:r>
            <a:r>
              <a:rPr lang="pt-BR" dirty="0" smtClean="0"/>
              <a:t>) </a:t>
            </a:r>
          </a:p>
          <a:p>
            <a:pPr>
              <a:defRPr/>
            </a:pPr>
            <a:r>
              <a:rPr lang="pt-BR" dirty="0" smtClean="0"/>
              <a:t>1ª Fase: Escritos iniciais – professor da Cia de Jesus no Brasil</a:t>
            </a:r>
          </a:p>
          <a:p>
            <a:pPr lvl="1">
              <a:defRPr/>
            </a:pPr>
            <a:r>
              <a:rPr lang="pt-BR" dirty="0" smtClean="0"/>
              <a:t>Reflexões sobre escravidão, escravidão negros x índios, comportamento dos Srs. no trato com o gentio – justificativas teológicos dos processos de conquista</a:t>
            </a:r>
          </a:p>
          <a:p>
            <a:pPr lvl="2">
              <a:defRPr/>
            </a:pPr>
            <a:r>
              <a:rPr lang="pt-BR" dirty="0" smtClean="0"/>
              <a:t>Reflexões sobre invasões ao NE (Ba e </a:t>
            </a:r>
            <a:r>
              <a:rPr lang="pt-BR" dirty="0" err="1" smtClean="0"/>
              <a:t>Pe</a:t>
            </a:r>
            <a:r>
              <a:rPr lang="pt-BR" dirty="0" smtClean="0"/>
              <a:t>) por holandeses – força dos opositores x castigo de Deus </a:t>
            </a:r>
          </a:p>
          <a:p>
            <a:pPr>
              <a:defRPr/>
            </a:pPr>
            <a:r>
              <a:rPr lang="pt-BR" dirty="0" smtClean="0"/>
              <a:t>2ª fase – anos 40 (restauração e aproximação com Afonso IV)</a:t>
            </a:r>
          </a:p>
          <a:p>
            <a:pPr lvl="1">
              <a:defRPr/>
            </a:pPr>
            <a:r>
              <a:rPr lang="pt-BR" dirty="0" smtClean="0"/>
              <a:t>Recomendações ao Príncipe (a criação dos seus inimigos: nobreza e Santo Oficio)</a:t>
            </a:r>
          </a:p>
          <a:p>
            <a:pPr lvl="2">
              <a:defRPr/>
            </a:pPr>
            <a:r>
              <a:rPr lang="pt-BR" dirty="0" smtClean="0"/>
              <a:t>Impostos, meritocracia na formação da Burocracia, a constituição das companhias de navegação e comércio, aproximação com judeus e cristãos novos.</a:t>
            </a:r>
          </a:p>
          <a:p>
            <a:pPr>
              <a:defRPr/>
            </a:pPr>
            <a:r>
              <a:rPr lang="pt-BR" dirty="0" smtClean="0"/>
              <a:t>3ª fase: anos 50 retorno ao Maranhão </a:t>
            </a:r>
          </a:p>
          <a:p>
            <a:pPr lvl="2">
              <a:defRPr/>
            </a:pPr>
            <a:r>
              <a:rPr lang="pt-BR" dirty="0" smtClean="0"/>
              <a:t>Remédios para o desenvolvimento da colônia (Amazônia) – questão da escravidão e dos indígenas - Conflito com colonos e com Santo Oficio</a:t>
            </a:r>
          </a:p>
          <a:p>
            <a:pPr>
              <a:defRPr/>
            </a:pPr>
            <a:r>
              <a:rPr lang="pt-BR" dirty="0" smtClean="0"/>
              <a:t>4ª fase: anos 60: as defesas (e ataques) de Vieira  em Portugal</a:t>
            </a:r>
          </a:p>
          <a:p>
            <a:pPr>
              <a:defRPr/>
            </a:pPr>
            <a:r>
              <a:rPr lang="pt-BR" dirty="0" smtClean="0"/>
              <a:t>5ª fase: os anos em Roma e a volta (Portugal e ao Brasil)</a:t>
            </a:r>
          </a:p>
          <a:p>
            <a:pPr lvl="1">
              <a:defRPr/>
            </a:pPr>
            <a:endParaRPr lang="pt-BR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7102475" y="1773238"/>
            <a:ext cx="4392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/>
            <a:r>
              <a:rPr lang="pt-BR" altLang="pt-BR" b="1">
                <a:solidFill>
                  <a:srgbClr val="FF0000"/>
                </a:solidFill>
              </a:rPr>
              <a:t>Sermão de Nossa Sra. do Rosário (1633)</a:t>
            </a:r>
          </a:p>
        </p:txBody>
      </p:sp>
      <p:cxnSp>
        <p:nvCxnSpPr>
          <p:cNvPr id="7" name="Conector Angulado 6"/>
          <p:cNvCxnSpPr/>
          <p:nvPr/>
        </p:nvCxnSpPr>
        <p:spPr>
          <a:xfrm rot="10800000" flipV="1">
            <a:off x="7318375" y="2060575"/>
            <a:ext cx="1079500" cy="647700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452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9275" y="692150"/>
            <a:ext cx="11090275" cy="59769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pt-BR" altLang="pt-BR" dirty="0" smtClean="0"/>
              <a:t>Contrário a escravidão do negro da terra (índios) mas não do negro africano (Etíope)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dirty="0" smtClean="0"/>
              <a:t>Nota-se certo incomodo e alguma dubiedade na defesa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altLang="pt-BR" dirty="0" smtClean="0"/>
              <a:t>Defesa da escravidão com base em Santo Agostinho: a escravidão não é um pecado, mas o pecado justifica a escravidão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dirty="0" smtClean="0"/>
              <a:t>Não se defende a escravidão por si - reconhecida como algo comparável ao inferno – pelo menos no Brasil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dirty="0" smtClean="0"/>
              <a:t>mas defende a escravidão para aqueles que foram aprisionados em guerra justa – guerra contra o pecado </a:t>
            </a:r>
          </a:p>
          <a:p>
            <a:pPr marL="836750" lvl="2" indent="0" eaLnBrk="1" hangingPunct="1">
              <a:lnSpc>
                <a:spcPct val="80000"/>
              </a:lnSpc>
              <a:defRPr/>
            </a:pPr>
            <a:r>
              <a:rPr lang="pt-BR" altLang="pt-BR" dirty="0" smtClean="0"/>
              <a:t> Pecadores aqueles que tiveram a oportunidade de “verem a Luz” , de “entenderem a palavra de Deus” mas a negaram e a combateram - Daqui a ideia de Guerra Justa</a:t>
            </a:r>
          </a:p>
          <a:p>
            <a:pPr marL="836750" lvl="2" indent="0" eaLnBrk="1" hangingPunct="1">
              <a:lnSpc>
                <a:spcPct val="80000"/>
              </a:lnSpc>
              <a:defRPr/>
            </a:pPr>
            <a:r>
              <a:rPr lang="pt-BR" altLang="pt-BR" dirty="0" smtClean="0"/>
              <a:t>Africanos (etíopes) são descendentes  de </a:t>
            </a:r>
            <a:r>
              <a:rPr lang="pt-BR" altLang="pt-BR" dirty="0" err="1" smtClean="0"/>
              <a:t>Cam</a:t>
            </a:r>
            <a:r>
              <a:rPr lang="pt-BR" altLang="pt-BR" dirty="0" smtClean="0"/>
              <a:t> (filho maldito de Noé) – linhagem de pecadores condenada ao inferno se não houver uma redenção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dirty="0" smtClean="0"/>
              <a:t>Mais do que isto escravidão é condição de redenção, purgação dos pecados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pt-BR" altLang="pt-BR" dirty="0" smtClean="0"/>
              <a:t>Escravidão é uma benção para os africanos pois traz os etíopes para o cristianismos </a:t>
            </a:r>
          </a:p>
          <a:p>
            <a:pPr marL="904875" lvl="3" indent="0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pt-BR" altLang="pt-BR" dirty="0" smtClean="0"/>
              <a:t>(escravidão e catequese </a:t>
            </a:r>
            <a:r>
              <a:rPr lang="pt-BR" altLang="pt-BR" smtClean="0"/>
              <a:t>se completam)</a:t>
            </a:r>
            <a:endParaRPr lang="pt-BR" altLang="pt-BR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altLang="pt-BR" dirty="0"/>
              <a:t>Senhores deveriam conduzir os escravos nesta redenção, neste sentido condena-se os exageros dos </a:t>
            </a:r>
            <a:r>
              <a:rPr lang="pt-BR" altLang="pt-BR" dirty="0" smtClean="0"/>
              <a:t>senhores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altLang="pt-BR" dirty="0" smtClean="0"/>
              <a:t>Índios não são a principio pecadores, precisam ser tutelados e catequizados (não escravizados )</a:t>
            </a:r>
            <a:endParaRPr lang="pt-BR" altLang="pt-BR" dirty="0"/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870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0000000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Classic_16x9">
    <a:dk1>
      <a:srgbClr val="6A3A20"/>
    </a:dk1>
    <a:lt1>
      <a:sysClr val="window" lastClr="FFFFFF"/>
    </a:lt1>
    <a:dk2>
      <a:srgbClr val="000000"/>
    </a:dk2>
    <a:lt2>
      <a:srgbClr val="FFEDB9"/>
    </a:lt2>
    <a:accent1>
      <a:srgbClr val="6A3A20"/>
    </a:accent1>
    <a:accent2>
      <a:srgbClr val="B4914C"/>
    </a:accent2>
    <a:accent3>
      <a:srgbClr val="610606"/>
    </a:accent3>
    <a:accent4>
      <a:srgbClr val="2B3742"/>
    </a:accent4>
    <a:accent5>
      <a:srgbClr val="787A41"/>
    </a:accent5>
    <a:accent6>
      <a:srgbClr val="B95E14"/>
    </a:accent6>
    <a:hlink>
      <a:srgbClr val="2B3742"/>
    </a:hlink>
    <a:folHlink>
      <a:srgbClr val="C1A56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Ppt0000000</Template>
  <TotalTime>0</TotalTime>
  <Words>2716</Words>
  <Application>Microsoft Office PowerPoint</Application>
  <PresentationFormat>Personalizar</PresentationFormat>
  <Paragraphs>213</Paragraphs>
  <Slides>21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Constantia</vt:lpstr>
      <vt:lpstr>Verdana</vt:lpstr>
      <vt:lpstr>Wingdings</vt:lpstr>
      <vt:lpstr>Ppt0000000</vt:lpstr>
      <vt:lpstr>Aula 08:  Liberalismo, Escravidão e Abolicionismo (II)</vt:lpstr>
      <vt:lpstr>Apresentação do PowerPoint</vt:lpstr>
      <vt:lpstr>Debate em torno do fim do tráfico</vt:lpstr>
      <vt:lpstr>O abolicionismo europeu (EUA)</vt:lpstr>
      <vt:lpstr>Apresentação do PowerPoint</vt:lpstr>
      <vt:lpstr>Portugal, Brasil: defesa da escravidão</vt:lpstr>
      <vt:lpstr>A defesa da escravidão no Brasil no século XVIII</vt:lpstr>
      <vt:lpstr>Escritos de Vieira </vt:lpstr>
      <vt:lpstr>Apresentação do PowerPoint</vt:lpstr>
      <vt:lpstr>Portugal, Brasil: defesa da escravidão</vt:lpstr>
      <vt:lpstr>O abolicionismo europeu (EUA)</vt:lpstr>
      <vt:lpstr>A defesa de D. José Joaquim da Cunha de Azeredo Coutinho (1742 -1821)</vt:lpstr>
      <vt:lpstr>Ainda D. José Azeredo Coutinho </vt:lpstr>
      <vt:lpstr>A critica inicial a escravidão no Brasil independente</vt:lpstr>
      <vt:lpstr>Apresentação do PowerPoint</vt:lpstr>
      <vt:lpstr>Debates Brasil imperial </vt:lpstr>
      <vt:lpstr>Apresentação do PowerPoint</vt:lpstr>
      <vt:lpstr>José de Alencar</vt:lpstr>
      <vt:lpstr>Outros pontos na visão de Alencar </vt:lpstr>
      <vt:lpstr>Joaquim Nabuco</vt:lpstr>
      <vt:lpstr>Apresentação do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02:  Existe um historia do pensamento econômico brasileiro ?</dc:title>
  <dc:creator/>
  <cp:keywords/>
  <cp:lastModifiedBy/>
  <cp:revision>17</cp:revision>
  <dcterms:created xsi:type="dcterms:W3CDTF">2013-02-28T14:35:11Z</dcterms:created>
  <dcterms:modified xsi:type="dcterms:W3CDTF">2019-04-03T15:06:30Z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