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70" r:id="rId13"/>
    <p:sldId id="271" r:id="rId14"/>
    <p:sldId id="267" r:id="rId15"/>
    <p:sldId id="268" r:id="rId16"/>
    <p:sldId id="269" r:id="rId17"/>
  </p:sldIdLst>
  <p:sldSz cx="12192000" cy="6858000"/>
  <p:notesSz cx="6858000" cy="99472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-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532C23-4CE8-00C1-6647-190EB28B0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C9DA2A8-B96D-6036-4508-FF3101F50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D42C6A-6D36-6E3B-D7E4-57B83C396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EE5D-2C02-4BA1-9407-9665462D21D4}" type="datetimeFigureOut">
              <a:rPr lang="pt-BR" smtClean="0"/>
              <a:t>20/03/2023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93197E-E9F9-361C-227E-AB4B6EE57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FCCC04-B1F8-1800-E690-E19FF9BA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6840-61A7-43C7-870E-CCF72430B0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4958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ABD660-7E65-30B4-6BBA-0FAA278FE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211C50B-6E41-575E-2471-FB8A2DFD9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8B16A8-F3A6-253B-B6FD-897A9999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EE5D-2C02-4BA1-9407-9665462D21D4}" type="datetimeFigureOut">
              <a:rPr lang="pt-BR" smtClean="0"/>
              <a:t>20/03/2023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DB86A2-977A-8841-0391-E966F8E1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638B1F-3A7B-903B-0584-8D827C9A2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6840-61A7-43C7-870E-CCF72430B0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4940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12D55B-C59D-C15E-F2E7-EEE7AF4B6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1D65D45-DDDD-6B7E-DAF3-BB49B702C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A48448-5D72-B9EA-9E81-F804F3342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EE5D-2C02-4BA1-9407-9665462D21D4}" type="datetimeFigureOut">
              <a:rPr lang="pt-BR" smtClean="0"/>
              <a:t>20/03/2023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1CB7A03-41A1-6CA6-5AB5-D8667E636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05783C-EAF0-1F1A-C029-BC282FD2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6840-61A7-43C7-870E-CCF72430B0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8566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1790FD-1BC1-DD74-C9C1-3E0B5B34A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33BDC5-70D3-5DA7-8F3B-45C0816AA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F3E2B1-B84B-B29C-466A-D12815EAD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EE5D-2C02-4BA1-9407-9665462D21D4}" type="datetimeFigureOut">
              <a:rPr lang="pt-BR" smtClean="0"/>
              <a:t>20/03/2023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775D87-381D-8162-7E9C-24A018D75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3E2E95-897D-FF1A-E2AE-34AE91051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6840-61A7-43C7-870E-CCF72430B0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8994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D4ECF-B608-1AF9-46A0-7A4191516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0956A98-E3E9-3488-56DA-1A67582B5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D67410-E9E0-CD87-42CD-E9380130B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EE5D-2C02-4BA1-9407-9665462D21D4}" type="datetimeFigureOut">
              <a:rPr lang="pt-BR" smtClean="0"/>
              <a:t>20/03/2023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6EE56E-D229-6756-85B2-AD9A4DBE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6FCD80-2BF4-BABC-16CD-660EBD17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6840-61A7-43C7-870E-CCF72430B0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39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272DCA-7B0C-875C-6FF8-B485BBACD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4C0CB3-C62D-7381-9C50-33A6F264A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36F79D0-2421-769B-991F-C19DDBA1C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001CE3-51A3-93F5-3EB8-FA9978AEE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EE5D-2C02-4BA1-9407-9665462D21D4}" type="datetimeFigureOut">
              <a:rPr lang="pt-BR" smtClean="0"/>
              <a:t>20/03/2023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119E3FE-1DAD-2104-67C9-2628217D7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663C819-A618-176B-F644-A2F6F3BD5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6840-61A7-43C7-870E-CCF72430B0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6648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3EE18A-D12C-C88E-6794-13AEF19C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81910F-8FE9-BE05-04B6-062ADF774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791BE9A-D7F6-A97C-AAA3-2FFE741CF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F21D8EF-D52D-E150-C589-D0F6A30834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0353212-3A5C-970C-96C7-10358B3FB0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53F91E9-F337-98CB-6F7B-D0C2400A6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EE5D-2C02-4BA1-9407-9665462D21D4}" type="datetimeFigureOut">
              <a:rPr lang="pt-BR" smtClean="0"/>
              <a:t>20/03/2023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40F9F75-6A73-032A-3ED3-4072DFC93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FA6A253-4CC2-4A52-D029-ABD415805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6840-61A7-43C7-870E-CCF72430B0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74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E93F02-59BA-EF62-7068-8AA00FE91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DF533CF-82B7-5153-0F9A-4B7DC3A93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EE5D-2C02-4BA1-9407-9665462D21D4}" type="datetimeFigureOut">
              <a:rPr lang="pt-BR" smtClean="0"/>
              <a:t>20/03/2023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CB18488-15E2-6543-5180-35373284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2130DC0-D392-65F2-A922-4C6EB1E13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6840-61A7-43C7-870E-CCF72430B0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8232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BF057F2-DA7C-DE6F-202D-7DA7290E7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EE5D-2C02-4BA1-9407-9665462D21D4}" type="datetimeFigureOut">
              <a:rPr lang="pt-BR" smtClean="0"/>
              <a:t>20/03/2023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E7BA7E7-7FFE-4141-9A06-5BDFFACCA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52FB497-614E-BA48-56E0-E735F00DB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6840-61A7-43C7-870E-CCF72430B0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040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8E89E-41D2-3C40-08C7-3384A4E10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35D37E-567C-DEB9-8C62-7C9845C3D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C3351A1-933D-8793-F286-0A9556576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5DA2119-55F5-E7B2-54A5-DAF7739A2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EE5D-2C02-4BA1-9407-9665462D21D4}" type="datetimeFigureOut">
              <a:rPr lang="pt-BR" smtClean="0"/>
              <a:t>20/03/2023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7BC8C6-8D80-72BE-4E32-BA1490B54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4C5CF95-260C-37BE-975E-1E837D70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6840-61A7-43C7-870E-CCF72430B0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650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95757-783C-4EEE-D887-F4E813E19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DC213F6-F7F5-70A6-A6E9-937EB9F73C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5431B57-E3B5-6328-72A0-7830DBDEA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FCD458-9063-6639-9668-BDEE5DD3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EE5D-2C02-4BA1-9407-9665462D21D4}" type="datetimeFigureOut">
              <a:rPr lang="pt-BR" smtClean="0"/>
              <a:t>20/03/2023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B1CA0A5-9483-E51D-89FF-1A656642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E08CA99-36DF-6DF5-F6E9-F1D70EAA0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66840-61A7-43C7-870E-CCF72430B0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822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FD322D0-9462-ACCD-F1CE-4B62463B9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E666B8F-3DE7-D468-D6C9-3B5F091DF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49E587-C61A-E962-B032-B103514FE4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1EE5D-2C02-4BA1-9407-9665462D21D4}" type="datetimeFigureOut">
              <a:rPr lang="pt-BR" smtClean="0"/>
              <a:t>20/03/2023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B0C7A5-31AC-ABC6-8706-CC1B393DA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E081E5-4660-4515-4C90-54CE41D59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66840-61A7-43C7-870E-CCF72430B0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484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S1bJHw6GNUVfmk8EI72W0UXsjN0vCZd6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etesb.sp.gov.br/infoaguas/" TargetMode="External"/><Relationship Id="rId7" Type="http://schemas.openxmlformats.org/officeDocument/2006/relationships/hyperlink" Target="https://www.ibge.gov.br/apps/atlas_saneamento/#/home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atageo.ambiente.sp.gov.br/" TargetMode="External"/><Relationship Id="rId5" Type="http://schemas.openxmlformats.org/officeDocument/2006/relationships/hyperlink" Target="https://dadosabertos.ana.gov.br/datasets/17ab037199864f02bfcf0e41190f9407_2/explore?location=-23.322551%2C-47.948921%2C8.23" TargetMode="External"/><Relationship Id="rId4" Type="http://schemas.openxmlformats.org/officeDocument/2006/relationships/hyperlink" Target="https://www.snirh.gov.br/gestorpc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C67DAD-51B7-16BB-C589-3344ABCBF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3309" y="0"/>
            <a:ext cx="9144000" cy="23876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Análise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integrada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bacias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hidrográficas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779D3C-947A-5B2B-273A-7C4BB76B5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5693" y="4812568"/>
            <a:ext cx="5509541" cy="170594"/>
          </a:xfrm>
        </p:spPr>
        <p:txBody>
          <a:bodyPr>
            <a:normAutofit fontScale="25000" lnSpcReduction="20000"/>
          </a:bodyPr>
          <a:lstStyle/>
          <a:p>
            <a:endParaRPr lang="pt-BR" dirty="0"/>
          </a:p>
        </p:txBody>
      </p:sp>
      <p:pic>
        <p:nvPicPr>
          <p:cNvPr id="1026" name="Picture 2" descr="Cross Section of a Watershed">
            <a:extLst>
              <a:ext uri="{FF2B5EF4-FFF2-40B4-BE49-F238E27FC236}">
                <a16:creationId xmlns:a16="http://schemas.microsoft.com/office/drawing/2014/main" id="{2D353F84-DFFA-20B2-7B0A-870B3C6BC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579" y="2624244"/>
            <a:ext cx="6404841" cy="41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9F39EFC-921F-228D-BED0-BC628066B072}"/>
              </a:ext>
            </a:extLst>
          </p:cNvPr>
          <p:cNvSpPr txBox="1"/>
          <p:nvPr/>
        </p:nvSpPr>
        <p:spPr>
          <a:xfrm>
            <a:off x="6858000" y="0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https://www.nvca.on.ca/planning-permits/integrated-watershed-management</a:t>
            </a:r>
          </a:p>
        </p:txBody>
      </p:sp>
    </p:spTree>
    <p:extLst>
      <p:ext uri="{BB962C8B-B14F-4D97-AF65-F5344CB8AC3E}">
        <p14:creationId xmlns:p14="http://schemas.microsoft.com/office/powerpoint/2010/main" val="532403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4D773E7-6497-E592-5351-C13F31725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59" t="34641" r="28162" b="24052"/>
          <a:stretch/>
        </p:blipFill>
        <p:spPr>
          <a:xfrm>
            <a:off x="2160495" y="596153"/>
            <a:ext cx="7871009" cy="566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84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FDE9123-EB76-4632-6877-83A6587C8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53" t="16732" r="29779" b="46405"/>
          <a:stretch/>
        </p:blipFill>
        <p:spPr>
          <a:xfrm>
            <a:off x="2420471" y="627529"/>
            <a:ext cx="7628045" cy="520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37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92EE909-128D-506B-4414-0D015FEA0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107" y="769428"/>
            <a:ext cx="8689889" cy="592601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B35C58-6CD0-868F-5D20-13E5B95BF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156" y="1774557"/>
            <a:ext cx="2739132" cy="129713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6828B65-B221-71C2-F8BC-D8DDB4C0F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8" y="1343901"/>
            <a:ext cx="2232130" cy="129713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08FA736-CED5-83A9-B63D-B38036D6F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877" y="2394263"/>
            <a:ext cx="2232130" cy="129713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5E209D8-3C6B-6D96-25B7-A4FEC17C6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888" y="5560864"/>
            <a:ext cx="1837062" cy="129713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95F148D-1A70-8E43-C718-A5E9448E8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8212" y="5132593"/>
            <a:ext cx="2401283" cy="105592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A682361-2E0E-0AA4-88A4-7545686F8E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7367" y="4604074"/>
            <a:ext cx="2554768" cy="129713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E16FA6A-D8AD-A45F-8BF4-187DD0531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2026" y="0"/>
            <a:ext cx="2870821" cy="1297137"/>
          </a:xfrm>
          <a:prstGeom prst="rect">
            <a:avLst/>
          </a:prstGeom>
        </p:spPr>
      </p:pic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F4B62BD8-62BC-7FCB-5564-DD8759AF658E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740848" y="1992469"/>
            <a:ext cx="411580" cy="6606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688CD3DB-D73A-2B0B-52F1-70EBDD812DF8}"/>
              </a:ext>
            </a:extLst>
          </p:cNvPr>
          <p:cNvCxnSpPr>
            <a:cxnSpLocks/>
          </p:cNvCxnSpPr>
          <p:nvPr/>
        </p:nvCxnSpPr>
        <p:spPr>
          <a:xfrm>
            <a:off x="4094432" y="1297138"/>
            <a:ext cx="537124" cy="3403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37C700AD-213C-F5EB-4EE2-11AF50E2836A}"/>
              </a:ext>
            </a:extLst>
          </p:cNvPr>
          <p:cNvCxnSpPr>
            <a:cxnSpLocks/>
          </p:cNvCxnSpPr>
          <p:nvPr/>
        </p:nvCxnSpPr>
        <p:spPr>
          <a:xfrm flipH="1">
            <a:off x="7276398" y="3071695"/>
            <a:ext cx="754579" cy="10148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327380CA-739A-4608-5DA7-B2B289BE96EF}"/>
              </a:ext>
            </a:extLst>
          </p:cNvPr>
          <p:cNvCxnSpPr>
            <a:stCxn id="8" idx="1"/>
          </p:cNvCxnSpPr>
          <p:nvPr/>
        </p:nvCxnSpPr>
        <p:spPr>
          <a:xfrm flipH="1">
            <a:off x="9164092" y="3042831"/>
            <a:ext cx="549785" cy="8146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B4D24188-961A-39AB-3701-747A600D90D3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8348244" y="5163979"/>
            <a:ext cx="579969" cy="4965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EC8AF884-C00C-E5A2-08E7-CC8924103CBC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5976420" y="4994016"/>
            <a:ext cx="1412705" cy="5668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A65595A7-A4DC-545E-3C9C-2CF122698D60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4252135" y="4591959"/>
            <a:ext cx="1890508" cy="6606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B9FD1B8E-6DDC-BB5A-32A6-E36204EB78AE}"/>
              </a:ext>
            </a:extLst>
          </p:cNvPr>
          <p:cNvSpPr txBox="1"/>
          <p:nvPr/>
        </p:nvSpPr>
        <p:spPr>
          <a:xfrm>
            <a:off x="6682772" y="337380"/>
            <a:ext cx="4949302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1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Unidades de gerenciamento dos Recursos Hídricos do Estado de São Paulo</a:t>
            </a:r>
          </a:p>
        </p:txBody>
      </p:sp>
    </p:spTree>
    <p:extLst>
      <p:ext uri="{BB962C8B-B14F-4D97-AF65-F5344CB8AC3E}">
        <p14:creationId xmlns:p14="http://schemas.microsoft.com/office/powerpoint/2010/main" val="1963359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5B3E0-9C2C-7DCB-846F-6CC60866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Tarefa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relatório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situação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2023,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incluindo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possíveis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efeitos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mudanças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climáticas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DD4B2B-BC78-250B-344F-6DBF01934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Objetivo</a:t>
            </a:r>
            <a:r>
              <a:rPr lang="en-US" dirty="0"/>
              <a:t> </a:t>
            </a:r>
            <a:r>
              <a:rPr lang="en-US" dirty="0" err="1"/>
              <a:t>pedagógico</a:t>
            </a:r>
            <a:r>
              <a:rPr lang="en-US" dirty="0"/>
              <a:t>: </a:t>
            </a:r>
            <a:r>
              <a:rPr lang="en-US" dirty="0" err="1"/>
              <a:t>treinar</a:t>
            </a:r>
            <a:r>
              <a:rPr lang="en-US" dirty="0"/>
              <a:t> o </a:t>
            </a:r>
            <a:r>
              <a:rPr lang="en-US" dirty="0" err="1"/>
              <a:t>aluno</a:t>
            </a:r>
            <a:r>
              <a:rPr lang="en-US" dirty="0"/>
              <a:t> a </a:t>
            </a:r>
            <a:r>
              <a:rPr lang="en-US" dirty="0" err="1"/>
              <a:t>coletar</a:t>
            </a:r>
            <a:r>
              <a:rPr lang="en-US" dirty="0"/>
              <a:t> </a:t>
            </a:r>
            <a:r>
              <a:rPr lang="en-US" dirty="0" err="1"/>
              <a:t>informações</a:t>
            </a:r>
            <a:r>
              <a:rPr lang="en-US" dirty="0"/>
              <a:t>, </a:t>
            </a:r>
            <a:r>
              <a:rPr lang="en-US" dirty="0" err="1"/>
              <a:t>interpretá</a:t>
            </a:r>
            <a:r>
              <a:rPr lang="en-US" dirty="0"/>
              <a:t>-las e </a:t>
            </a:r>
            <a:r>
              <a:rPr lang="en-US" dirty="0" err="1"/>
              <a:t>resumí</a:t>
            </a:r>
            <a:r>
              <a:rPr lang="en-US" dirty="0"/>
              <a:t>-las </a:t>
            </a:r>
            <a:r>
              <a:rPr lang="en-US" dirty="0" err="1"/>
              <a:t>na</a:t>
            </a:r>
            <a:r>
              <a:rPr lang="en-US" dirty="0"/>
              <a:t> forma de </a:t>
            </a:r>
            <a:r>
              <a:rPr lang="en-US" dirty="0" err="1"/>
              <a:t>relatório</a:t>
            </a:r>
            <a:r>
              <a:rPr lang="en-US" dirty="0"/>
              <a:t>.</a:t>
            </a:r>
          </a:p>
          <a:p>
            <a:r>
              <a:rPr lang="en-US" dirty="0" err="1"/>
              <a:t>Objetivo</a:t>
            </a:r>
            <a:r>
              <a:rPr lang="en-US" dirty="0"/>
              <a:t> </a:t>
            </a:r>
            <a:r>
              <a:rPr lang="en-US" dirty="0" err="1"/>
              <a:t>prático</a:t>
            </a:r>
            <a:r>
              <a:rPr lang="en-US" dirty="0"/>
              <a:t>: </a:t>
            </a:r>
            <a:r>
              <a:rPr lang="en-US" dirty="0" err="1"/>
              <a:t>preparar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alunos</a:t>
            </a:r>
            <a:r>
              <a:rPr lang="en-US" dirty="0"/>
              <a:t> para o mercado de </a:t>
            </a:r>
            <a:r>
              <a:rPr lang="en-US" dirty="0" err="1"/>
              <a:t>trabalho</a:t>
            </a:r>
            <a:r>
              <a:rPr lang="en-US" dirty="0"/>
              <a:t>, </a:t>
            </a:r>
            <a:r>
              <a:rPr lang="en-US" dirty="0" err="1"/>
              <a:t>exercitando</a:t>
            </a:r>
            <a:r>
              <a:rPr lang="en-US" dirty="0"/>
              <a:t> </a:t>
            </a:r>
            <a:r>
              <a:rPr lang="en-US" dirty="0" err="1"/>
              <a:t>tarefas</a:t>
            </a:r>
            <a:r>
              <a:rPr lang="en-US" dirty="0"/>
              <a:t> </a:t>
            </a:r>
            <a:r>
              <a:rPr lang="en-US" dirty="0" err="1"/>
              <a:t>rotineiras</a:t>
            </a:r>
            <a:r>
              <a:rPr lang="en-US" dirty="0"/>
              <a:t> de um </a:t>
            </a:r>
            <a:r>
              <a:rPr lang="en-US" dirty="0" err="1"/>
              <a:t>analista</a:t>
            </a:r>
            <a:r>
              <a:rPr lang="en-US" dirty="0"/>
              <a:t> de dados.</a:t>
            </a:r>
          </a:p>
          <a:p>
            <a:r>
              <a:rPr lang="en-US" dirty="0"/>
              <a:t>Modus operandi: a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três</a:t>
            </a:r>
            <a:r>
              <a:rPr lang="en-US" dirty="0"/>
              <a:t> aulas </a:t>
            </a:r>
            <a:r>
              <a:rPr lang="en-US" dirty="0" err="1"/>
              <a:t>apresentação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o </a:t>
            </a:r>
            <a:r>
              <a:rPr lang="en-US" dirty="0" err="1"/>
              <a:t>andamento</a:t>
            </a:r>
            <a:r>
              <a:rPr lang="en-US" dirty="0"/>
              <a:t> dos </a:t>
            </a:r>
            <a:r>
              <a:rPr lang="en-US" dirty="0" err="1"/>
              <a:t>trabalhos</a:t>
            </a:r>
            <a:r>
              <a:rPr lang="en-US" dirty="0"/>
              <a:t>. </a:t>
            </a:r>
            <a:r>
              <a:rPr lang="en-US" dirty="0" err="1"/>
              <a:t>Entrega</a:t>
            </a:r>
            <a:r>
              <a:rPr lang="en-US" dirty="0"/>
              <a:t> final dos </a:t>
            </a:r>
            <a:r>
              <a:rPr lang="en-US" dirty="0" err="1"/>
              <a:t>relatórios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duas </a:t>
            </a:r>
            <a:r>
              <a:rPr lang="en-US" dirty="0" err="1"/>
              <a:t>semanas</a:t>
            </a:r>
            <a:r>
              <a:rPr lang="en-US" dirty="0"/>
              <a:t> </a:t>
            </a:r>
            <a:r>
              <a:rPr lang="en-US" dirty="0" err="1"/>
              <a:t>após</a:t>
            </a:r>
            <a:r>
              <a:rPr lang="en-US" dirty="0"/>
              <a:t> a </a:t>
            </a:r>
            <a:r>
              <a:rPr lang="en-US" dirty="0" err="1"/>
              <a:t>última</a:t>
            </a:r>
            <a:r>
              <a:rPr lang="en-US" dirty="0"/>
              <a:t> </a:t>
            </a:r>
            <a:r>
              <a:rPr lang="en-US" dirty="0" err="1"/>
              <a:t>apresentação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  <a:r>
              <a:rPr lang="en-US" dirty="0" err="1"/>
              <a:t>Avaliação</a:t>
            </a:r>
            <a:r>
              <a:rPr lang="en-US" dirty="0"/>
              <a:t>: nota </a:t>
            </a:r>
            <a:r>
              <a:rPr lang="en-US" dirty="0" err="1"/>
              <a:t>baseada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leitura</a:t>
            </a:r>
            <a:r>
              <a:rPr lang="en-US" dirty="0"/>
              <a:t> </a:t>
            </a:r>
            <a:r>
              <a:rPr lang="en-US" dirty="0" err="1"/>
              <a:t>detalhada</a:t>
            </a:r>
            <a:r>
              <a:rPr lang="en-US" dirty="0"/>
              <a:t> de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relatório</a:t>
            </a:r>
            <a:r>
              <a:rPr lang="en-US" dirty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0875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B03E6BA-1867-24E6-6173-313FAE5C7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03" t="12549" r="21397" b="9804"/>
          <a:stretch/>
        </p:blipFill>
        <p:spPr>
          <a:xfrm>
            <a:off x="2752163" y="170330"/>
            <a:ext cx="6149881" cy="6320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3782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EDEBE35-941F-82C7-78A4-E8D5570580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76" t="20943" r="26545" b="8758"/>
          <a:stretch/>
        </p:blipFill>
        <p:spPr>
          <a:xfrm>
            <a:off x="273422" y="699247"/>
            <a:ext cx="4814048" cy="5897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EC9240F-2A46-9059-6D9E-3C065F003651}"/>
              </a:ext>
            </a:extLst>
          </p:cNvPr>
          <p:cNvSpPr txBox="1"/>
          <p:nvPr/>
        </p:nvSpPr>
        <p:spPr>
          <a:xfrm>
            <a:off x="2680446" y="152400"/>
            <a:ext cx="7901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hlinkClick r:id="rId3"/>
              </a:rPr>
              <a:t>https://drive.google.com/drive/folders/1S1bJHw6GNUVfmk8EI72W0UXsjN0vCZd6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D2B8F11-2468-663A-B743-9F41086C4C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61" t="11986" r="25985" b="10196"/>
          <a:stretch/>
        </p:blipFill>
        <p:spPr>
          <a:xfrm>
            <a:off x="4839854" y="521732"/>
            <a:ext cx="4655608" cy="6183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C929CB7-48B5-BF31-23F6-AD88DEB488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12" t="11852" r="23102" b="10196"/>
          <a:stretch/>
        </p:blipFill>
        <p:spPr>
          <a:xfrm>
            <a:off x="7536392" y="997040"/>
            <a:ext cx="4655608" cy="5345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546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39EB07-2EF8-A924-0C26-80155DC3C0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65" t="11894" r="27132" b="10720"/>
          <a:stretch/>
        </p:blipFill>
        <p:spPr>
          <a:xfrm>
            <a:off x="3048000" y="139092"/>
            <a:ext cx="4347882" cy="6084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F744CB5-DFB0-E7B9-5425-71F8A0F78D33}"/>
              </a:ext>
            </a:extLst>
          </p:cNvPr>
          <p:cNvSpPr txBox="1"/>
          <p:nvPr/>
        </p:nvSpPr>
        <p:spPr>
          <a:xfrm>
            <a:off x="7708624" y="41560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https://cetesb.sp.gov.br/infoaguas/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EAF0A54-948D-79D6-4CBA-1B19A9E74D05}"/>
              </a:ext>
            </a:extLst>
          </p:cNvPr>
          <p:cNvSpPr txBox="1"/>
          <p:nvPr/>
        </p:nvSpPr>
        <p:spPr>
          <a:xfrm>
            <a:off x="7777018" y="1745414"/>
            <a:ext cx="7086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4"/>
              </a:rPr>
              <a:t>https://www.snirh.gov.br/gestorpcd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921BB5A-C63E-31DB-EDF3-712966857C54}"/>
              </a:ext>
            </a:extLst>
          </p:cNvPr>
          <p:cNvSpPr txBox="1"/>
          <p:nvPr/>
        </p:nvSpPr>
        <p:spPr>
          <a:xfrm>
            <a:off x="7664799" y="4743254"/>
            <a:ext cx="45272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https://dadosabertos.ana.gov.br/datasets/</a:t>
            </a:r>
          </a:p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17ab037199864f02bfcf0e41190f9407_2/</a:t>
            </a:r>
          </a:p>
          <a:p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explore?location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=-23.322551%2C-47.948921%2C8.23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AA05DB0-6CB9-DB61-F481-D89425CCB569}"/>
              </a:ext>
            </a:extLst>
          </p:cNvPr>
          <p:cNvSpPr txBox="1"/>
          <p:nvPr/>
        </p:nvSpPr>
        <p:spPr>
          <a:xfrm>
            <a:off x="7708624" y="2442900"/>
            <a:ext cx="361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hlinkClick r:id="rId6"/>
              </a:rPr>
              <a:t>https://datageo.ambiente.sp.gov.br/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C63F2F9-438A-16C5-68A0-ADA9FBCCD7A1}"/>
              </a:ext>
            </a:extLst>
          </p:cNvPr>
          <p:cNvSpPr txBox="1"/>
          <p:nvPr/>
        </p:nvSpPr>
        <p:spPr>
          <a:xfrm>
            <a:off x="7560814" y="3291843"/>
            <a:ext cx="4044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7"/>
              </a:rPr>
              <a:t>https://www.ibge.gov.br/apps/atlas_saneamento/#/home/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0452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1A54B7A-7976-61D6-9A8A-2BBCF0C54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18" t="19260" r="19167" b="27677"/>
          <a:stretch/>
        </p:blipFill>
        <p:spPr>
          <a:xfrm>
            <a:off x="2132657" y="218141"/>
            <a:ext cx="6105907" cy="6281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D8A9269-BBAD-78CE-E35B-33BC0506FB5C}"/>
              </a:ext>
            </a:extLst>
          </p:cNvPr>
          <p:cNvSpPr txBox="1"/>
          <p:nvPr/>
        </p:nvSpPr>
        <p:spPr>
          <a:xfrm>
            <a:off x="5517776" y="6568398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file:///C:/Users/lamar/Dropbox/PC/Downloads/Nottawasga_Valley_IWMP_2019.pdf</a:t>
            </a:r>
          </a:p>
        </p:txBody>
      </p:sp>
    </p:spTree>
    <p:extLst>
      <p:ext uri="{BB962C8B-B14F-4D97-AF65-F5344CB8AC3E}">
        <p14:creationId xmlns:p14="http://schemas.microsoft.com/office/powerpoint/2010/main" val="3351898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22A741B-49FC-D7AD-4D5A-2EF692DA3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09" t="31765" r="6875" b="38954"/>
          <a:stretch/>
        </p:blipFill>
        <p:spPr>
          <a:xfrm>
            <a:off x="552824" y="1771207"/>
            <a:ext cx="11245022" cy="3096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B1383A0-E7F8-56AA-AE2C-0A90F7937A63}"/>
              </a:ext>
            </a:extLst>
          </p:cNvPr>
          <p:cNvSpPr txBox="1"/>
          <p:nvPr/>
        </p:nvSpPr>
        <p:spPr>
          <a:xfrm>
            <a:off x="5517776" y="6568398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file:///C:/Users/lamar/Dropbox/PC/Downloads/Nottawasga_Valley_IWMP_2019.pdf</a:t>
            </a:r>
          </a:p>
        </p:txBody>
      </p:sp>
    </p:spTree>
    <p:extLst>
      <p:ext uri="{BB962C8B-B14F-4D97-AF65-F5344CB8AC3E}">
        <p14:creationId xmlns:p14="http://schemas.microsoft.com/office/powerpoint/2010/main" val="235293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91C816E-6A02-F9E6-462B-2A526865E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53" t="28497" r="4853" b="17516"/>
          <a:stretch/>
        </p:blipFill>
        <p:spPr>
          <a:xfrm>
            <a:off x="869577" y="618564"/>
            <a:ext cx="10176918" cy="4921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7093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5ACD53E-4103-CD6A-80D3-6B120773E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18" t="17913" r="17424" b="33872"/>
          <a:stretch/>
        </p:blipFill>
        <p:spPr>
          <a:xfrm>
            <a:off x="678873" y="323001"/>
            <a:ext cx="9998893" cy="534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60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FAB7D54-E3DA-75FF-5792-96DDF9D88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15" t="29495" r="17121" b="29428"/>
          <a:stretch/>
        </p:blipFill>
        <p:spPr>
          <a:xfrm>
            <a:off x="1708726" y="973894"/>
            <a:ext cx="9273811" cy="417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33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F9F189F-0924-CF75-DA46-C67899862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7" t="53064" r="17197" b="20134"/>
          <a:stretch/>
        </p:blipFill>
        <p:spPr>
          <a:xfrm>
            <a:off x="1681018" y="1782618"/>
            <a:ext cx="9837413" cy="290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37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giões Administrativas do Estado de São Paulo, 2012. Governo do Estado de São Paulo, Secretaria de Planejamento e Desenvolvimento Regional, Coordenadoria de Planejamento e Avaliação, Instituto Geográfico e Cartográfico. Acervo Apesp">
            <a:extLst>
              <a:ext uri="{FF2B5EF4-FFF2-40B4-BE49-F238E27FC236}">
                <a16:creationId xmlns:a16="http://schemas.microsoft.com/office/drawing/2014/main" id="{72533771-E7E3-D3CB-AA52-054B250AD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06" y="316901"/>
            <a:ext cx="9493692" cy="621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628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drografia">
            <a:extLst>
              <a:ext uri="{FF2B5EF4-FFF2-40B4-BE49-F238E27FC236}">
                <a16:creationId xmlns:a16="http://schemas.microsoft.com/office/drawing/2014/main" id="{F21C2B7F-43DF-0FBB-6FC2-9242F4C74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8" y="-88051"/>
            <a:ext cx="10422031" cy="678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9367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251</Words>
  <Application>Microsoft Office PowerPoint</Application>
  <PresentationFormat>Widescreen</PresentationFormat>
  <Paragraphs>18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do Office</vt:lpstr>
      <vt:lpstr>Análise integrada de bacias hidrográficas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Tarefa: relatório de situação 2023, incluindo possíveis efeitos das mudanças climáticas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Análise integrada de bacias hidrográficas</dc:title>
  <dc:creator>Luiz Martinelli</dc:creator>
  <cp:lastModifiedBy>Luiz Martinelli</cp:lastModifiedBy>
  <cp:revision>7</cp:revision>
  <cp:lastPrinted>2023-03-20T12:50:36Z</cp:lastPrinted>
  <dcterms:created xsi:type="dcterms:W3CDTF">2023-03-20T12:13:38Z</dcterms:created>
  <dcterms:modified xsi:type="dcterms:W3CDTF">2023-03-20T19:49:25Z</dcterms:modified>
</cp:coreProperties>
</file>