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7"/>
  </p:handoutMasterIdLst>
  <p:sldIdLst>
    <p:sldId id="256" r:id="rId2"/>
    <p:sldId id="325" r:id="rId3"/>
    <p:sldId id="329" r:id="rId4"/>
    <p:sldId id="327" r:id="rId5"/>
    <p:sldId id="342" r:id="rId6"/>
    <p:sldId id="328" r:id="rId7"/>
    <p:sldId id="330" r:id="rId8"/>
    <p:sldId id="331" r:id="rId9"/>
    <p:sldId id="332" r:id="rId10"/>
    <p:sldId id="333" r:id="rId11"/>
    <p:sldId id="335" r:id="rId12"/>
    <p:sldId id="336" r:id="rId13"/>
    <p:sldId id="338" r:id="rId14"/>
    <p:sldId id="339" r:id="rId15"/>
    <p:sldId id="341" r:id="rId16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1" autoAdjust="0"/>
    <p:restoredTop sz="94235" autoAdjust="0"/>
  </p:normalViewPr>
  <p:slideViewPr>
    <p:cSldViewPr snapToGrid="0" snapToObjects="1">
      <p:cViewPr varScale="1">
        <p:scale>
          <a:sx n="86" d="100"/>
          <a:sy n="86" d="100"/>
        </p:scale>
        <p:origin x="18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1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084" y="0"/>
            <a:ext cx="289041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1142A-B64D-48CA-B3B2-650DFDF48EE8}" type="datetimeFigureOut">
              <a:rPr lang="pt-BR" smtClean="0"/>
              <a:pPr/>
              <a:t>26/08/2020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89041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084" y="9428164"/>
            <a:ext cx="289041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BE04-2413-4705-B917-A8A790AF535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115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197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8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2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1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0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4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5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28701E-CAF4-4159-9B3E-41C86DFFA30D}" type="datetimeFigureOut">
              <a:rPr lang="en-US" smtClean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F1D00-BD13-4404-86B0-79703945A0A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210" y="4984823"/>
            <a:ext cx="5801096" cy="134495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entury"/>
                <a:cs typeface="Century"/>
              </a:rPr>
              <a:t>DIREITO PENAL ECONÔMICO:</a:t>
            </a:r>
            <a:br>
              <a:rPr lang="en-US" sz="2400" dirty="0">
                <a:solidFill>
                  <a:schemeClr val="tx1"/>
                </a:solidFill>
                <a:latin typeface="Century"/>
                <a:cs typeface="Century"/>
              </a:rPr>
            </a:br>
            <a:r>
              <a:rPr lang="en-US" sz="2400" dirty="0" err="1">
                <a:solidFill>
                  <a:schemeClr val="tx1"/>
                </a:solidFill>
                <a:latin typeface="Century"/>
                <a:cs typeface="Century"/>
              </a:rPr>
              <a:t>relações</a:t>
            </a:r>
            <a:r>
              <a:rPr lang="en-US" sz="2400" dirty="0">
                <a:solidFill>
                  <a:schemeClr val="tx1"/>
                </a:solidFill>
                <a:latin typeface="Century"/>
                <a:cs typeface="Century"/>
              </a:rPr>
              <a:t> com o Direito administrativo</a:t>
            </a:r>
            <a:br>
              <a:rPr lang="en-US" sz="2400" dirty="0">
                <a:solidFill>
                  <a:schemeClr val="accent2"/>
                </a:solidFill>
                <a:latin typeface="Century"/>
                <a:cs typeface="Century"/>
              </a:rPr>
            </a:br>
            <a:endParaRPr lang="en-US" sz="2000" dirty="0">
              <a:solidFill>
                <a:schemeClr val="tx1"/>
              </a:solidFill>
              <a:latin typeface="Century"/>
              <a:cs typeface="Century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8533" y="1040524"/>
            <a:ext cx="3846269" cy="9334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"/>
                <a:ea typeface="+mj-ea"/>
                <a:cs typeface="Century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entury"/>
              <a:ea typeface="+mj-ea"/>
              <a:cs typeface="Century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209" y="4518098"/>
            <a:ext cx="8545487" cy="9334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uLnTx/>
              <a:uFillTx/>
              <a:latin typeface="Century"/>
              <a:ea typeface="+mj-ea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418552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b="1"/>
              <a:t>Efeitos “perversos”: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Contagem de prazos prescricionais 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“A materialidade do delito já encontra-se estabelecida pela atuação da Receita / Fazenda, bastando a apuração da autoria.”</a:t>
            </a:r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en-US"/>
          </a:p>
          <a:p>
            <a:pPr defTabSz="914400">
              <a:lnSpc>
                <a:spcPct val="90000"/>
              </a:lnSpc>
              <a:buClr>
                <a:schemeClr val="accent1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E os demais setores do Direito Penal Econômico?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Crimes financeiros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Crimes da lei de licitações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Crimes ambientais e Termo de Ajustamento de Conduta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Crimes ambientais e novo Código Florestal</a:t>
            </a:r>
          </a:p>
        </p:txBody>
      </p:sp>
    </p:spTree>
    <p:extLst>
      <p:ext uri="{BB962C8B-B14F-4D97-AF65-F5344CB8AC3E}">
        <p14:creationId xmlns:p14="http://schemas.microsoft.com/office/powerpoint/2010/main" val="171921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Direito comparado: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Portugal: Lei das contra-ordenações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Espanha: Critérios para evitar o “ne bis in idem”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França: admite o sancionamento duplo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Itália: Lei 689/81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Alemanha: OWiG</a:t>
            </a:r>
          </a:p>
        </p:txBody>
      </p:sp>
    </p:spTree>
    <p:extLst>
      <p:ext uri="{BB962C8B-B14F-4D97-AF65-F5344CB8AC3E}">
        <p14:creationId xmlns:p14="http://schemas.microsoft.com/office/powerpoint/2010/main" val="20248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Soluções?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Tipicidade 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Antijuridicidade ?</a:t>
            </a:r>
          </a:p>
          <a:p>
            <a:pPr marL="971550" lvl="1" indent="-5143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/>
              <a:t>Teoria dos círculos concêntricos</a:t>
            </a:r>
          </a:p>
          <a:p>
            <a:pPr marL="971550" lvl="1" indent="-51435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/>
              <a:t>Unidade do ordenamento jurídico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Fundamento da sanção? 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Unidade do </a:t>
            </a:r>
            <a:r>
              <a:rPr lang="en-US" i="1"/>
              <a:t>Jus puniendi</a:t>
            </a:r>
            <a:r>
              <a:rPr lang="en-US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53417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/>
              <a:t>CPP, Art. 93. </a:t>
            </a:r>
            <a:r>
              <a:rPr lang="en-US" i="1"/>
              <a:t>Se o reconhecimento da existência da infração penal depender de decisão sobre questão diversa da prevista no artigo anterior, da competência do juízo cível, e se neste houver sido proposta ação para resolvê-la, o juiz criminal poderá, desde que essa questão seja de difícil solução e não verse sobre direito cuja prova a lei civil limite, suspender o curso do processo, após a inquirição das testemunhas e realização das outras provas de natureza urgente.</a:t>
            </a:r>
          </a:p>
        </p:txBody>
      </p:sp>
    </p:spTree>
    <p:extLst>
      <p:ext uri="{BB962C8B-B14F-4D97-AF65-F5344CB8AC3E}">
        <p14:creationId xmlns:p14="http://schemas.microsoft.com/office/powerpoint/2010/main" val="207194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 dirty="0" err="1"/>
              <a:t>Proposta</a:t>
            </a:r>
            <a:r>
              <a:rPr lang="en-US" b="1" dirty="0"/>
              <a:t>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/>
              <a:t>Uma </a:t>
            </a:r>
            <a:r>
              <a:rPr lang="en-US" dirty="0" err="1"/>
              <a:t>só</a:t>
            </a:r>
            <a:r>
              <a:rPr lang="en-US" dirty="0"/>
              <a:t> </a:t>
            </a:r>
            <a:r>
              <a:rPr lang="en-US" dirty="0" err="1"/>
              <a:t>instância</a:t>
            </a:r>
            <a:endParaRPr lang="en-US" dirty="0"/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 err="1"/>
              <a:t>Critérios</a:t>
            </a:r>
            <a:r>
              <a:rPr lang="en-US" dirty="0"/>
              <a:t> de politica </a:t>
            </a:r>
            <a:r>
              <a:rPr lang="en-US" dirty="0" err="1"/>
              <a:t>sancionadora</a:t>
            </a:r>
            <a:endParaRPr lang="en-US" dirty="0"/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i="1" dirty="0"/>
              <a:t>“Ne bis in idem </a:t>
            </a:r>
            <a:r>
              <a:rPr lang="en-US" dirty="0"/>
              <a:t>transversal”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 err="1"/>
              <a:t>Princípio</a:t>
            </a:r>
            <a:r>
              <a:rPr lang="en-US" dirty="0"/>
              <a:t> da </a:t>
            </a:r>
            <a:r>
              <a:rPr lang="en-US" dirty="0" err="1"/>
              <a:t>proporcionalidade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4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/>
              <a:t>Direito penal econômico</a:t>
            </a:r>
            <a:endParaRPr lang="en-US" sz="5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/>
              <a:t>Direito Penal </a:t>
            </a:r>
            <a:r>
              <a:rPr lang="en-US" dirty="0" err="1"/>
              <a:t>Econômico</a:t>
            </a:r>
            <a:r>
              <a:rPr lang="en-US" dirty="0"/>
              <a:t> </a:t>
            </a:r>
            <a:r>
              <a:rPr lang="en-US" dirty="0" err="1"/>
              <a:t>incide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realidades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reguladas</a:t>
            </a:r>
            <a:r>
              <a:rPr lang="en-US" dirty="0"/>
              <a:t> </a:t>
            </a:r>
            <a:r>
              <a:rPr lang="en-US" dirty="0" err="1"/>
              <a:t>juridicamente</a:t>
            </a:r>
            <a:r>
              <a:rPr lang="en-US" dirty="0"/>
              <a:t>;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/>
              <a:t>Ex.: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bancária</a:t>
            </a:r>
            <a:r>
              <a:rPr lang="en-US" dirty="0"/>
              <a:t> é </a:t>
            </a:r>
            <a:r>
              <a:rPr lang="en-US" dirty="0" err="1"/>
              <a:t>regulada</a:t>
            </a:r>
            <a:r>
              <a:rPr lang="en-US" dirty="0"/>
              <a:t> por </a:t>
            </a:r>
            <a:r>
              <a:rPr lang="en-US" dirty="0" err="1"/>
              <a:t>normas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, que </a:t>
            </a:r>
            <a:r>
              <a:rPr lang="en-US" dirty="0" err="1"/>
              <a:t>determinam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se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agir</a:t>
            </a:r>
            <a:r>
              <a:rPr lang="en-US" dirty="0"/>
              <a:t> e </a:t>
            </a:r>
            <a:r>
              <a:rPr lang="en-US" dirty="0" err="1"/>
              <a:t>cominam</a:t>
            </a:r>
            <a:r>
              <a:rPr lang="en-US" dirty="0"/>
              <a:t> </a:t>
            </a:r>
            <a:r>
              <a:rPr lang="en-US" dirty="0" err="1"/>
              <a:t>sanções</a:t>
            </a:r>
            <a:r>
              <a:rPr lang="en-US" dirty="0"/>
              <a:t> a </a:t>
            </a:r>
            <a:r>
              <a:rPr lang="en-US" dirty="0" err="1"/>
              <a:t>atos</a:t>
            </a:r>
            <a:r>
              <a:rPr lang="en-US" dirty="0"/>
              <a:t> </a:t>
            </a:r>
            <a:r>
              <a:rPr lang="en-US" dirty="0" err="1"/>
              <a:t>considerados</a:t>
            </a:r>
            <a:r>
              <a:rPr lang="en-US" dirty="0"/>
              <a:t> </a:t>
            </a:r>
            <a:r>
              <a:rPr lang="en-US" dirty="0" err="1"/>
              <a:t>ilícitos</a:t>
            </a:r>
            <a:r>
              <a:rPr lang="en-US" dirty="0"/>
              <a:t>;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 err="1"/>
              <a:t>Interrelacionamento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se </a:t>
            </a:r>
            <a:r>
              <a:rPr lang="en-US" dirty="0" err="1"/>
              <a:t>dar</a:t>
            </a:r>
            <a:r>
              <a:rPr lang="en-US" dirty="0"/>
              <a:t> com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ambiental</a:t>
            </a:r>
            <a:r>
              <a:rPr lang="en-US" dirty="0"/>
              <a:t>, com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tributário</a:t>
            </a:r>
            <a:r>
              <a:rPr lang="en-US" dirty="0"/>
              <a:t>, com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econômico</a:t>
            </a:r>
            <a:r>
              <a:rPr lang="en-US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401527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b="1">
                <a:solidFill>
                  <a:srgbClr val="FFFFFF"/>
                </a:solidFill>
              </a:rPr>
              <a:t>Relacionamento entre as instâncias penal e administrativa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>Pós-Graduação em Direito Econômico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713286" y="804333"/>
            <a:ext cx="4729502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“Acessoriedade” administrativa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Característica presente em todo o direito penal econômico!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Como essas instâncias jurídicas se inter-relacionam? 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Quais as consequências desse inter-relacionamento na prática?</a:t>
            </a:r>
          </a:p>
          <a:p>
            <a:pPr defTabSz="914400">
              <a:lnSpc>
                <a:spcPct val="90000"/>
              </a:lnSpc>
              <a:buClr>
                <a:schemeClr val="accent1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2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b="1">
                <a:solidFill>
                  <a:srgbClr val="FFFFFF"/>
                </a:solidFill>
              </a:rPr>
              <a:t>Relacionamento entre as instâncias penal e administrativa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>Pós-Graduação em Direito Econômico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713286" y="804333"/>
            <a:ext cx="4729502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en-US"/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en-US"/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/>
              <a:t>Vamos discutir a relação?</a:t>
            </a:r>
          </a:p>
        </p:txBody>
      </p:sp>
    </p:spTree>
    <p:extLst>
      <p:ext uri="{BB962C8B-B14F-4D97-AF65-F5344CB8AC3E}">
        <p14:creationId xmlns:p14="http://schemas.microsoft.com/office/powerpoint/2010/main" val="105148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0515" y="643461"/>
            <a:ext cx="5740884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E84449-ACC1-4280-AF3C-E347AB3B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852" y="4735775"/>
            <a:ext cx="5255248" cy="12457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TIPICIDADE E ILICITUDE</a:t>
            </a: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23434" y="2290355"/>
            <a:ext cx="5571069" cy="2277283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2F91CD-4DF6-47CE-A9B7-EA521F874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4851" y="965864"/>
            <a:ext cx="5255249" cy="3450370"/>
          </a:xfrm>
        </p:spPr>
        <p:txBody>
          <a:bodyPr vert="horz" lIns="45720" tIns="45720" rIns="45720" bIns="45720" rtlCol="0" anchor="b">
            <a:normAutofit/>
          </a:bodyPr>
          <a:lstStyle/>
          <a:p>
            <a:r>
              <a:rPr lang="en-US" sz="1700" dirty="0" err="1">
                <a:solidFill>
                  <a:srgbClr val="FFFFFF"/>
                </a:solidFill>
              </a:rPr>
              <a:t>Complementação</a:t>
            </a:r>
            <a:r>
              <a:rPr lang="en-US" sz="1700" dirty="0">
                <a:solidFill>
                  <a:srgbClr val="FFFFFF"/>
                </a:solidFill>
              </a:rPr>
              <a:t> do </a:t>
            </a:r>
            <a:r>
              <a:rPr lang="en-US" sz="1700" dirty="0" err="1">
                <a:solidFill>
                  <a:srgbClr val="FFFFFF"/>
                </a:solidFill>
              </a:rPr>
              <a:t>tipo</a:t>
            </a:r>
            <a:r>
              <a:rPr lang="en-US" sz="1700" dirty="0">
                <a:solidFill>
                  <a:srgbClr val="FFFFFF"/>
                </a:solidFill>
              </a:rPr>
              <a:t>:</a:t>
            </a:r>
          </a:p>
          <a:p>
            <a:r>
              <a:rPr lang="en-US" sz="1700" dirty="0" err="1">
                <a:solidFill>
                  <a:srgbClr val="FFFFFF"/>
                </a:solidFill>
              </a:rPr>
              <a:t>Conceitos</a:t>
            </a: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 err="1">
                <a:solidFill>
                  <a:srgbClr val="FFFFFF"/>
                </a:solidFill>
              </a:rPr>
              <a:t>Definições</a:t>
            </a:r>
            <a:r>
              <a:rPr lang="en-US" sz="1700" dirty="0">
                <a:solidFill>
                  <a:srgbClr val="FFFFFF"/>
                </a:solidFill>
              </a:rPr>
              <a:t> </a:t>
            </a:r>
            <a:r>
              <a:rPr lang="en-US" sz="1700" dirty="0" err="1">
                <a:solidFill>
                  <a:srgbClr val="FFFFFF"/>
                </a:solidFill>
              </a:rPr>
              <a:t>legislativas</a:t>
            </a: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 err="1">
                <a:solidFill>
                  <a:srgbClr val="FFFFFF"/>
                </a:solidFill>
              </a:rPr>
              <a:t>Definições</a:t>
            </a:r>
            <a:r>
              <a:rPr lang="en-US" sz="1700" dirty="0">
                <a:solidFill>
                  <a:srgbClr val="FFFFFF"/>
                </a:solidFill>
              </a:rPr>
              <a:t> </a:t>
            </a:r>
            <a:r>
              <a:rPr lang="en-US" sz="1700" dirty="0" err="1">
                <a:solidFill>
                  <a:srgbClr val="FFFFFF"/>
                </a:solidFill>
              </a:rPr>
              <a:t>regulamentares</a:t>
            </a: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Atos </a:t>
            </a:r>
            <a:r>
              <a:rPr lang="en-US" sz="1700" dirty="0" err="1">
                <a:solidFill>
                  <a:srgbClr val="FFFFFF"/>
                </a:solidFill>
              </a:rPr>
              <a:t>administrativos</a:t>
            </a:r>
            <a:endParaRPr lang="en-US" sz="1700" dirty="0">
              <a:solidFill>
                <a:srgbClr val="FFFFFF"/>
              </a:solidFill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43237" y="4576004"/>
            <a:ext cx="3429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400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2169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 dirty="0"/>
              <a:t>E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fica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prática</a:t>
            </a:r>
            <a:r>
              <a:rPr lang="en-US" b="1" dirty="0"/>
              <a:t>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dirty="0"/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dirty="0"/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jurisprudência</a:t>
            </a:r>
            <a:r>
              <a:rPr lang="en-US" dirty="0"/>
              <a:t>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dirty="0"/>
              <a:t>“As </a:t>
            </a:r>
            <a:r>
              <a:rPr lang="en-US" dirty="0" err="1"/>
              <a:t>instâncias</a:t>
            </a:r>
            <a:r>
              <a:rPr lang="en-US" dirty="0"/>
              <a:t> </a:t>
            </a:r>
            <a:r>
              <a:rPr lang="en-US" dirty="0" err="1"/>
              <a:t>administrativa</a:t>
            </a:r>
            <a:r>
              <a:rPr lang="en-US" dirty="0"/>
              <a:t> e penal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b="1" dirty="0" err="1"/>
              <a:t>independentes</a:t>
            </a:r>
            <a:r>
              <a:rPr lang="en-US" dirty="0"/>
              <a:t>.”</a:t>
            </a:r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 dirty="0"/>
              <a:t>MAS...</a:t>
            </a:r>
          </a:p>
          <a:p>
            <a:pPr defTabSz="914400">
              <a:lnSpc>
                <a:spcPct val="90000"/>
              </a:lnSpc>
              <a:buClr>
                <a:schemeClr val="accent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3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Crimes tributários  </a:t>
            </a:r>
            <a:r>
              <a:rPr lang="en-US"/>
              <a:t>(cenário pré-HC 81.611 / STF):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condenação na área penal e ausência de tributo devido;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possibilidade de condenação penal sem autuação fiscal;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 propositura da ação penal acabava subtraindo o direito de questionar o lançamento provisório do tributo.</a:t>
            </a:r>
          </a:p>
        </p:txBody>
      </p:sp>
    </p:spTree>
    <p:extLst>
      <p:ext uri="{BB962C8B-B14F-4D97-AF65-F5344CB8AC3E}">
        <p14:creationId xmlns:p14="http://schemas.microsoft.com/office/powerpoint/2010/main" val="246100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HC 81.611 </a:t>
            </a:r>
            <a:r>
              <a:rPr lang="en-US"/>
              <a:t>(Rel. Min. Sepúlveda Pertence, julgado pelo Pleno do STF):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vinculou as instâncias: esfera penal deve aguardar o lançamento definitivo do tributo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não resolveu todos os problemas!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elemento normativo do tipo?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condição de procedibilidade?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prescrição?</a:t>
            </a:r>
          </a:p>
        </p:txBody>
      </p:sp>
    </p:spTree>
    <p:extLst>
      <p:ext uri="{BB962C8B-B14F-4D97-AF65-F5344CB8AC3E}">
        <p14:creationId xmlns:p14="http://schemas.microsoft.com/office/powerpoint/2010/main" val="335280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 err="1"/>
              <a:t>Relacionamento</a:t>
            </a:r>
            <a:r>
              <a:rPr lang="en-US" sz="3100" b="1" dirty="0"/>
              <a:t> entre as </a:t>
            </a:r>
            <a:r>
              <a:rPr lang="en-US" sz="3100" b="1" dirty="0" err="1"/>
              <a:t>instâncias</a:t>
            </a:r>
            <a:r>
              <a:rPr lang="en-US" sz="3100" b="1" dirty="0"/>
              <a:t> penal e </a:t>
            </a:r>
            <a:r>
              <a:rPr lang="en-US" sz="3100" b="1" dirty="0" err="1"/>
              <a:t>administrativa</a:t>
            </a:r>
            <a:endParaRPr lang="en-US" sz="31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8096" y="2286000"/>
            <a:ext cx="601370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b="1"/>
              <a:t>Súmula vinculante n. 24:</a:t>
            </a:r>
          </a:p>
          <a:p>
            <a:pPr marL="457200" indent="-457200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/>
              <a:t>“Não se tipifica crime material contra a ordem tributária, previsto no artigo 1º, inciso I, da Lei nº 8.137/90, antes do lançamento definitivo do tributo.”</a:t>
            </a:r>
          </a:p>
          <a:p>
            <a:pPr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endParaRPr lang="en-US"/>
          </a:p>
          <a:p>
            <a:pPr defTabSz="914400">
              <a:lnSpc>
                <a:spcPct val="90000"/>
              </a:lnSpc>
              <a:buClr>
                <a:schemeClr val="accent1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83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583</Words>
  <Application>Microsoft Office PowerPoint</Application>
  <PresentationFormat>Apresentação na tela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</vt:lpstr>
      <vt:lpstr>Tw Cen MT</vt:lpstr>
      <vt:lpstr>Tw Cen MT Condensed</vt:lpstr>
      <vt:lpstr>Wingdings</vt:lpstr>
      <vt:lpstr>Wingdings 3</vt:lpstr>
      <vt:lpstr>Integral</vt:lpstr>
      <vt:lpstr>DIREITO PENAL ECONÔMICO: relações com o Direito administrativo </vt:lpstr>
      <vt:lpstr>Direito penal econômico</vt:lpstr>
      <vt:lpstr>Relacionamento entre as instâncias penal e administrativa Pós-Graduação em Direito Econômico</vt:lpstr>
      <vt:lpstr>Relacionamento entre as instâncias penal e administrativa Pós-Graduação em Direito Econômico</vt:lpstr>
      <vt:lpstr>TIPICIDADE E ILICITUDE</vt:lpstr>
      <vt:lpstr>Relacionamento entre as instâncias penal e administrativa </vt:lpstr>
      <vt:lpstr>Relacionamento entre as instâncias penal e administrativa</vt:lpstr>
      <vt:lpstr>Relacionamento entre as instâncias penal e administrativa</vt:lpstr>
      <vt:lpstr>Relacionamento entre as instâncias penal e administrativa</vt:lpstr>
      <vt:lpstr>Relacionamento entre as instâncias penal e administrativa </vt:lpstr>
      <vt:lpstr>Relacionamento entre as instâncias penal e administrativa</vt:lpstr>
      <vt:lpstr>Relacionamento entre as instâncias penal e administrativa</vt:lpstr>
      <vt:lpstr>Relacionamento entre as instâncias penal e administrativa</vt:lpstr>
      <vt:lpstr>Relacionamento entre as instâncias penal e administrativa</vt:lpstr>
      <vt:lpstr>Relacionamento entre as instâncias penal e administrativa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PENAL ECONÔMICO: relações com o Direito administrativo</dc:title>
  <dc:creator>Helena Regina Lobo da Costa</dc:creator>
  <cp:lastModifiedBy>Helena Regina Lobo da Costa</cp:lastModifiedBy>
  <cp:revision>2</cp:revision>
  <dcterms:created xsi:type="dcterms:W3CDTF">2020-08-27T01:36:04Z</dcterms:created>
  <dcterms:modified xsi:type="dcterms:W3CDTF">2020-08-27T01:39:46Z</dcterms:modified>
</cp:coreProperties>
</file>