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sldIdLst>
    <p:sldId id="256" r:id="rId2"/>
    <p:sldId id="340" r:id="rId3"/>
    <p:sldId id="341" r:id="rId4"/>
    <p:sldId id="323" r:id="rId5"/>
    <p:sldId id="326" r:id="rId6"/>
    <p:sldId id="327" r:id="rId7"/>
    <p:sldId id="328" r:id="rId8"/>
    <p:sldId id="329" r:id="rId9"/>
    <p:sldId id="330" r:id="rId10"/>
    <p:sldId id="331" r:id="rId11"/>
    <p:sldId id="333" r:id="rId12"/>
    <p:sldId id="334" r:id="rId13"/>
    <p:sldId id="335" r:id="rId14"/>
    <p:sldId id="336" r:id="rId15"/>
    <p:sldId id="338" r:id="rId16"/>
    <p:sldId id="33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23/08/2017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19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71F6-D29D-48B2-BD63-968BF76B4B39}" type="datetimeFigureOut">
              <a:rPr lang="pt-BR" smtClean="0"/>
              <a:t>23/08/2017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AAAF48D-FEF6-4685-9715-4EC29E1B6E69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5A171F6-D29D-48B2-BD63-968BF76B4B39}" type="datetimeFigureOut">
              <a:rPr lang="pt-BR" smtClean="0"/>
              <a:t>23/08/2017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2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ccanoa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8280920" cy="4968552"/>
          </a:xfrm>
        </p:spPr>
        <p:txBody>
          <a:bodyPr/>
          <a:lstStyle/>
          <a:p>
            <a:pPr algn="ctr"/>
            <a:r>
              <a:rPr lang="pt-BR" sz="7200" dirty="0" smtClean="0">
                <a:solidFill>
                  <a:srgbClr val="FF9900"/>
                </a:solidFill>
              </a:rPr>
              <a:t>SEL 0440 </a:t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7200" dirty="0" smtClean="0">
                <a:solidFill>
                  <a:srgbClr val="FF9900"/>
                </a:solidFill>
              </a:rPr>
              <a:t>INSTALAÇÃOES ELÉTRICAS</a:t>
            </a:r>
            <a:br>
              <a:rPr lang="pt-BR" sz="7200" dirty="0" smtClean="0">
                <a:solidFill>
                  <a:srgbClr val="FF9900"/>
                </a:solidFill>
              </a:rPr>
            </a:br>
            <a:r>
              <a:rPr lang="pt-BR" sz="5000" dirty="0" smtClean="0">
                <a:solidFill>
                  <a:srgbClr val="FF9900"/>
                </a:solidFill>
              </a:rPr>
              <a:t>Aula 4 - Projeto de Instalações Elétricas... </a:t>
            </a:r>
            <a:r>
              <a:rPr lang="pt-BR" sz="3600" dirty="0" smtClean="0">
                <a:solidFill>
                  <a:srgbClr val="FF9900"/>
                </a:solidFill>
              </a:rPr>
              <a:t>continuação</a:t>
            </a:r>
            <a:endParaRPr lang="pt-BR" sz="5000" dirty="0">
              <a:solidFill>
                <a:srgbClr val="FF99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1800" y="5647783"/>
            <a:ext cx="6189583" cy="116559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Profa. Dra. Ana Carolina Canoas Asada</a:t>
            </a:r>
            <a:br>
              <a:rPr lang="pt-BR" dirty="0" smtClean="0"/>
            </a:br>
            <a:r>
              <a:rPr lang="pt-BR" dirty="0" smtClean="0">
                <a:hlinkClick r:id="rId2"/>
              </a:rPr>
              <a:t>accanoas@gmail.com</a:t>
            </a:r>
            <a:endParaRPr lang="pt-BR" dirty="0" smtClean="0"/>
          </a:p>
          <a:p>
            <a:r>
              <a:rPr lang="pt-BR" dirty="0" smtClean="0"/>
              <a:t>Sala 2995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0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391128" cy="4464496"/>
          </a:xfrm>
        </p:spPr>
        <p:txBody>
          <a:bodyPr>
            <a:noAutofit/>
          </a:bodyPr>
          <a:lstStyle/>
          <a:p>
            <a:r>
              <a:rPr lang="pt-BR" sz="2400" dirty="0" smtClean="0"/>
              <a:t>Deve-se </a:t>
            </a:r>
            <a:r>
              <a:rPr lang="pt-BR" sz="2400" dirty="0"/>
              <a:t>evitar projetar circuitos terminais muito </a:t>
            </a:r>
            <a:r>
              <a:rPr lang="pt-BR" sz="2400" dirty="0" smtClean="0"/>
              <a:t>carregados (</a:t>
            </a:r>
            <a:r>
              <a:rPr lang="pt-BR" sz="2400" dirty="0"/>
              <a:t>elevada potencia nominal), pois</a:t>
            </a:r>
          </a:p>
          <a:p>
            <a:pPr lvl="1"/>
            <a:r>
              <a:rPr lang="pt-BR" sz="2000" dirty="0" smtClean="0"/>
              <a:t>Resultaria </a:t>
            </a:r>
            <a:r>
              <a:rPr lang="pt-BR" sz="2000" dirty="0"/>
              <a:t>em condutores de </a:t>
            </a:r>
            <a:r>
              <a:rPr lang="pt-BR" sz="2000" dirty="0" smtClean="0"/>
              <a:t>seção </a:t>
            </a:r>
            <a:r>
              <a:rPr lang="pt-BR" sz="2000" dirty="0"/>
              <a:t>nominal grande,</a:t>
            </a:r>
          </a:p>
          <a:p>
            <a:pPr lvl="1"/>
            <a:r>
              <a:rPr lang="pt-BR" sz="2000" dirty="0" smtClean="0"/>
              <a:t>Dificultaria passagem </a:t>
            </a:r>
            <a:r>
              <a:rPr lang="pt-BR" sz="2000" dirty="0"/>
              <a:t>dos fios nos </a:t>
            </a:r>
            <a:r>
              <a:rPr lang="pt-BR" sz="2000" dirty="0" err="1" smtClean="0"/>
              <a:t>eletrodutos</a:t>
            </a:r>
            <a:endParaRPr lang="pt-BR" sz="2000" dirty="0"/>
          </a:p>
          <a:p>
            <a:pPr lvl="1"/>
            <a:r>
              <a:rPr lang="pt-BR" sz="2000" dirty="0" smtClean="0"/>
              <a:t>Dificultaria </a:t>
            </a:r>
            <a:r>
              <a:rPr lang="pt-BR" sz="2000" dirty="0"/>
              <a:t>as </a:t>
            </a:r>
            <a:r>
              <a:rPr lang="pt-BR" sz="2000" dirty="0" smtClean="0"/>
              <a:t>ligação </a:t>
            </a:r>
            <a:r>
              <a:rPr lang="pt-BR" sz="2000" dirty="0"/>
              <a:t>dos fios aos terminais (</a:t>
            </a:r>
            <a:r>
              <a:rPr lang="pt-BR" sz="2000" dirty="0" smtClean="0"/>
              <a:t>interruptores, tomadas </a:t>
            </a:r>
            <a:r>
              <a:rPr lang="pt-BR" sz="2000" dirty="0"/>
              <a:t>e </a:t>
            </a:r>
            <a:r>
              <a:rPr lang="pt-BR" sz="2000" dirty="0" smtClean="0"/>
              <a:t>luminárias)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836712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Divisão da Instalação em Circuitos Terminais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391128" cy="4464496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9900"/>
                </a:solidFill>
              </a:rPr>
              <a:t>Recomendações</a:t>
            </a:r>
          </a:p>
          <a:p>
            <a:r>
              <a:rPr lang="pt-BR" sz="2400" dirty="0"/>
              <a:t>A instalação deve ser dividida em tantos circuitos quantos necessários, devendo cada circuito </a:t>
            </a:r>
            <a:r>
              <a:rPr lang="pt-BR" sz="2400" dirty="0" smtClean="0"/>
              <a:t>ser concebido </a:t>
            </a:r>
            <a:r>
              <a:rPr lang="pt-BR" sz="2400" dirty="0"/>
              <a:t>de forma a poder ser seccionado sem risco de realimentação inadvertida através de outro </a:t>
            </a:r>
            <a:r>
              <a:rPr lang="pt-BR" sz="2400" dirty="0" smtClean="0"/>
              <a:t>circuito;</a:t>
            </a:r>
          </a:p>
          <a:p>
            <a:r>
              <a:rPr lang="pt-BR" sz="2400" dirty="0"/>
              <a:t>Os circuitos terminais devem ser individualizados pela função dos equipamentos de </a:t>
            </a:r>
            <a:r>
              <a:rPr lang="pt-BR" sz="2400" dirty="0" smtClean="0"/>
              <a:t>utilização que </a:t>
            </a:r>
            <a:r>
              <a:rPr lang="pt-BR" sz="2400" dirty="0"/>
              <a:t>alimentam. Em particular, devem ser previstos circuitos terminais distintos para pontos de iluminação </a:t>
            </a:r>
            <a:r>
              <a:rPr lang="pt-BR" sz="2400" dirty="0" smtClean="0"/>
              <a:t>e para </a:t>
            </a:r>
            <a:r>
              <a:rPr lang="pt-BR" sz="2400" dirty="0"/>
              <a:t>pontos de tomada</a:t>
            </a:r>
            <a:r>
              <a:rPr lang="pt-BR" sz="2400" dirty="0" smtClean="0"/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836712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Divisão da Instalação em Circuitos Terminais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391128" cy="4464496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9900"/>
                </a:solidFill>
              </a:rPr>
              <a:t>Recomendações</a:t>
            </a:r>
          </a:p>
          <a:p>
            <a:r>
              <a:rPr lang="pt-BR" sz="2400" dirty="0" smtClean="0"/>
              <a:t>As </a:t>
            </a:r>
            <a:r>
              <a:rPr lang="pt-BR" sz="2400" dirty="0"/>
              <a:t>cargas devem ser distribuídas entre as fases, de modo a obter-se o maior equilíbrio possível.</a:t>
            </a:r>
            <a:endParaRPr lang="pt-BR" sz="2400" dirty="0" smtClean="0"/>
          </a:p>
          <a:p>
            <a:r>
              <a:rPr lang="pt-BR" sz="2400" dirty="0" smtClean="0"/>
              <a:t>Todo </a:t>
            </a:r>
            <a:r>
              <a:rPr lang="pt-BR" sz="2400" dirty="0"/>
              <a:t>ponto de utilização previsto para alimentar, de modo exclusivo ou virtualmente dedicado</a:t>
            </a:r>
            <a:r>
              <a:rPr lang="pt-BR" sz="2400" dirty="0" smtClean="0"/>
              <a:t>, equipamento </a:t>
            </a:r>
            <a:r>
              <a:rPr lang="pt-BR" sz="2400" dirty="0"/>
              <a:t>com corrente nominal </a:t>
            </a:r>
            <a:r>
              <a:rPr lang="pt-BR" sz="2400" b="1" dirty="0"/>
              <a:t>superior a 10 A </a:t>
            </a:r>
            <a:r>
              <a:rPr lang="pt-BR" sz="2400" dirty="0"/>
              <a:t>deve constituir um circuito </a:t>
            </a:r>
            <a:r>
              <a:rPr lang="pt-BR" sz="2400" dirty="0" smtClean="0"/>
              <a:t>independente;</a:t>
            </a:r>
            <a:endParaRPr lang="pt-BR" sz="2400" dirty="0"/>
          </a:p>
          <a:p>
            <a:r>
              <a:rPr lang="pt-BR" sz="2400" dirty="0" smtClean="0"/>
              <a:t>Os </a:t>
            </a:r>
            <a:r>
              <a:rPr lang="pt-BR" sz="2400" dirty="0"/>
              <a:t>pontos de tomada de cozinhas, copas, copas-cozinhas, áreas de serviço, lavanderias e </a:t>
            </a:r>
            <a:r>
              <a:rPr lang="pt-BR" sz="2400" dirty="0" smtClean="0"/>
              <a:t>locais análogos </a:t>
            </a:r>
            <a:r>
              <a:rPr lang="pt-BR" sz="2400" dirty="0"/>
              <a:t>devem ser atendidos por circuitos exclusivamente destinados à alimentação de tomadas </a:t>
            </a:r>
            <a:r>
              <a:rPr lang="pt-BR" sz="2400" dirty="0" smtClean="0"/>
              <a:t>desses locais.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836712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Divisão da Instalação em Circuitos Terminais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836712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Divisão da Instalação em Circuitos Terminais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35" y="1628773"/>
            <a:ext cx="5173892" cy="52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894387"/>
              </p:ext>
            </p:extLst>
          </p:nvPr>
        </p:nvGraphicFramePr>
        <p:xfrm>
          <a:off x="1763688" y="12998"/>
          <a:ext cx="5760641" cy="691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508"/>
                <a:gridCol w="972576"/>
                <a:gridCol w="822949"/>
                <a:gridCol w="1346643"/>
                <a:gridCol w="1197016"/>
                <a:gridCol w="822949"/>
              </a:tblGrid>
              <a:tr h="13030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Circuito</a:t>
                      </a:r>
                      <a:endParaRPr lang="pt-BR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/>
                        <a:t>Tensão (V)</a:t>
                      </a:r>
                    </a:p>
                    <a:p>
                      <a:pPr algn="ctr"/>
                      <a:endParaRPr lang="pt-BR" sz="105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/>
                        <a:t>Local</a:t>
                      </a:r>
                    </a:p>
                    <a:p>
                      <a:pPr algn="ctr"/>
                      <a:endParaRPr lang="pt-BR" sz="105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Potência</a:t>
                      </a:r>
                      <a:endParaRPr lang="pt-BR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Nº</a:t>
                      </a:r>
                      <a:endParaRPr lang="pt-B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Tipo </a:t>
                      </a:r>
                      <a:endParaRPr lang="pt-BR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err="1" smtClean="0"/>
                        <a:t>Qtidade</a:t>
                      </a:r>
                      <a:r>
                        <a:rPr lang="pt-BR" sz="1050" dirty="0" smtClean="0"/>
                        <a:t> x</a:t>
                      </a:r>
                      <a:r>
                        <a:rPr lang="pt-BR" sz="1050" baseline="0" dirty="0" smtClean="0"/>
                        <a:t> potência (VA)</a:t>
                      </a:r>
                      <a:endParaRPr lang="pt-B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Total</a:t>
                      </a:r>
                      <a:endParaRPr lang="pt-BR" sz="105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 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Ilumi</a:t>
                      </a:r>
                      <a:r>
                        <a:rPr lang="pt-BR" sz="1200" dirty="0" smtClean="0"/>
                        <a:t>. Social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Sala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dirty="0" smtClean="0"/>
                        <a:t> 1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dirty="0" smtClean="0"/>
                        <a:t> 2</a:t>
                      </a:r>
                    </a:p>
                    <a:p>
                      <a:pPr algn="ctr"/>
                      <a:r>
                        <a:rPr lang="pt-BR" sz="1200" dirty="0" smtClean="0"/>
                        <a:t>Banheiro</a:t>
                      </a:r>
                    </a:p>
                    <a:p>
                      <a:pPr algn="ctr"/>
                      <a:r>
                        <a:rPr lang="pt-BR" sz="1200" dirty="0" smtClean="0"/>
                        <a:t>Hall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1x160</a:t>
                      </a:r>
                    </a:p>
                    <a:p>
                      <a:pPr algn="ctr"/>
                      <a:r>
                        <a:rPr lang="pt-BR" sz="1200" dirty="0" smtClean="0"/>
                        <a:t>1x160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620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Ilumi</a:t>
                      </a:r>
                      <a:r>
                        <a:rPr lang="pt-BR" sz="1200" dirty="0" smtClean="0"/>
                        <a:t>.</a:t>
                      </a:r>
                    </a:p>
                    <a:p>
                      <a:pPr algn="ctr"/>
                      <a:r>
                        <a:rPr lang="pt-BR" sz="1200" dirty="0" smtClean="0"/>
                        <a:t>Serviço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Copa Cozinha</a:t>
                      </a:r>
                    </a:p>
                    <a:p>
                      <a:pPr algn="ctr"/>
                      <a:r>
                        <a:rPr lang="pt-BR" sz="1200" dirty="0" smtClean="0"/>
                        <a:t>A.</a:t>
                      </a:r>
                      <a:r>
                        <a:rPr lang="pt-BR" sz="1200" baseline="0" dirty="0" smtClean="0"/>
                        <a:t> Serviço</a:t>
                      </a:r>
                      <a:endParaRPr lang="pt-BR" sz="1200" dirty="0" smtClean="0"/>
                    </a:p>
                    <a:p>
                      <a:pPr marL="0" indent="0" algn="ctr">
                        <a:buNone/>
                      </a:pPr>
                      <a:r>
                        <a:rPr lang="pt-BR" sz="1200" baseline="0" dirty="0" smtClean="0"/>
                        <a:t>A. Externa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1x160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460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Sala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dirty="0" smtClean="0"/>
                        <a:t> 1</a:t>
                      </a:r>
                      <a:br>
                        <a:rPr lang="pt-BR" sz="1200" dirty="0" smtClean="0"/>
                      </a:br>
                      <a:r>
                        <a:rPr lang="pt-BR" sz="1200" dirty="0" smtClean="0"/>
                        <a:t>Hall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4x100</a:t>
                      </a:r>
                    </a:p>
                    <a:p>
                      <a:pPr algn="ctr"/>
                      <a:r>
                        <a:rPr lang="pt-BR" sz="1200" dirty="0" smtClean="0"/>
                        <a:t>4x100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900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4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Banheiro</a:t>
                      </a:r>
                    </a:p>
                    <a:p>
                      <a:pPr algn="ctr"/>
                      <a:r>
                        <a:rPr lang="pt-BR" sz="1200" dirty="0" err="1" smtClean="0"/>
                        <a:t>Dorm</a:t>
                      </a:r>
                      <a:r>
                        <a:rPr lang="pt-BR" sz="1200" baseline="0" dirty="0" smtClean="0"/>
                        <a:t> 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1x600</a:t>
                      </a:r>
                    </a:p>
                    <a:p>
                      <a:pPr algn="ctr"/>
                      <a:r>
                        <a:rPr lang="pt-BR" sz="1200" dirty="0" smtClean="0"/>
                        <a:t>4x100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1000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Copa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2x600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1200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Copa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1x600</a:t>
                      </a:r>
                    </a:p>
                    <a:p>
                      <a:pPr algn="ctr"/>
                      <a:r>
                        <a:rPr lang="pt-BR" sz="1200" dirty="0" smtClean="0"/>
                        <a:t>1x100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700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Cozinha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2x600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1200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8*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TUG`s</a:t>
                      </a:r>
                      <a:r>
                        <a:rPr lang="pt-BR" sz="1200" dirty="0" smtClean="0"/>
                        <a:t> +</a:t>
                      </a:r>
                    </a:p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r>
                        <a:rPr lang="pt-BR" sz="1200" dirty="0" smtClean="0"/>
                        <a:t>*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Cozinha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</a:t>
                      </a:r>
                    </a:p>
                    <a:p>
                      <a:pPr algn="ctr"/>
                      <a:r>
                        <a:rPr lang="pt-BR" sz="1200" dirty="0" smtClean="0"/>
                        <a:t>1x600</a:t>
                      </a:r>
                    </a:p>
                    <a:p>
                      <a:pPr algn="ctr"/>
                      <a:r>
                        <a:rPr lang="pt-BR" sz="1200" dirty="0" smtClean="0"/>
                        <a:t>1x500*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1200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9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TUG´s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A. Serviço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1x600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600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220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Banheiro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1x5500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5500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11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220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Cozinha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1x5000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5000</a:t>
                      </a:r>
                      <a:endParaRPr lang="pt-B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err="1" smtClean="0"/>
                        <a:t>TUE´s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127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A. Serviço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1x1000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1000</a:t>
                      </a:r>
                      <a:endParaRPr lang="pt-BR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8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836712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Divisão da Instalação em Circuitos Terminais</a:t>
            </a:r>
            <a:endParaRPr lang="pt-BR" sz="4400" dirty="0">
              <a:solidFill>
                <a:srgbClr val="FF99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45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63136" cy="720080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2ª Etapa – Avaliação Periódica</a:t>
            </a:r>
            <a:br>
              <a:rPr lang="pt-BR" sz="4400" dirty="0" smtClean="0">
                <a:solidFill>
                  <a:srgbClr val="FF9900"/>
                </a:solidFill>
              </a:rPr>
            </a:br>
            <a:r>
              <a:rPr lang="pt-BR" sz="4400" dirty="0" smtClean="0">
                <a:solidFill>
                  <a:srgbClr val="FF9900"/>
                </a:solidFill>
              </a:rPr>
              <a:t>Entrega de 25 a 29/09</a:t>
            </a:r>
            <a:endParaRPr lang="pt-BR" sz="4400" dirty="0">
              <a:solidFill>
                <a:srgbClr val="FF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7848872" cy="453650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</a:rPr>
              <a:t>Previsão de Carga e Divisão dos Circuitos</a:t>
            </a:r>
          </a:p>
          <a:p>
            <a:pPr lvl="1"/>
            <a:r>
              <a:rPr lang="pt-BR" sz="2600" dirty="0"/>
              <a:t>Deverá ser considerada </a:t>
            </a:r>
            <a:r>
              <a:rPr lang="pt-BR" sz="2600" dirty="0" smtClean="0"/>
              <a:t>na </a:t>
            </a:r>
            <a:r>
              <a:rPr lang="pt-BR" sz="2600" dirty="0"/>
              <a:t>previsão, além da iluminação e das tomadas de uso geral, das seguintes cargas:</a:t>
            </a:r>
          </a:p>
          <a:p>
            <a:pPr lvl="2"/>
            <a:r>
              <a:rPr lang="pt-BR" sz="2000" dirty="0" smtClean="0"/>
              <a:t>1 chuveiro </a:t>
            </a:r>
            <a:r>
              <a:rPr lang="pt-BR" sz="2000" dirty="0"/>
              <a:t>por banheiro;</a:t>
            </a:r>
          </a:p>
          <a:p>
            <a:pPr lvl="2"/>
            <a:r>
              <a:rPr lang="pt-BR" sz="2000" dirty="0"/>
              <a:t>1</a:t>
            </a:r>
            <a:r>
              <a:rPr lang="pt-BR" sz="2000" dirty="0" smtClean="0"/>
              <a:t> </a:t>
            </a:r>
            <a:r>
              <a:rPr lang="pt-BR" sz="2000" dirty="0"/>
              <a:t>ar condicionado por </a:t>
            </a:r>
            <a:r>
              <a:rPr lang="pt-BR" sz="2000" dirty="0" smtClean="0"/>
              <a:t>dormitório;</a:t>
            </a:r>
            <a:endParaRPr lang="pt-BR" sz="2000" dirty="0"/>
          </a:p>
          <a:p>
            <a:pPr lvl="2"/>
            <a:r>
              <a:rPr lang="pt-BR" sz="2000" dirty="0" smtClean="0"/>
              <a:t>1 torneira </a:t>
            </a:r>
            <a:r>
              <a:rPr lang="pt-BR" sz="2000" dirty="0"/>
              <a:t>elétrica na cozinha;</a:t>
            </a:r>
          </a:p>
          <a:p>
            <a:pPr lvl="2"/>
            <a:r>
              <a:rPr lang="pt-BR" sz="2000" dirty="0" smtClean="0"/>
              <a:t>1 máquina </a:t>
            </a:r>
            <a:r>
              <a:rPr lang="pt-BR" sz="2000" dirty="0"/>
              <a:t>de lavar roupa;</a:t>
            </a:r>
          </a:p>
          <a:p>
            <a:pPr lvl="2"/>
            <a:r>
              <a:rPr lang="pt-BR" sz="2000" dirty="0" smtClean="0"/>
              <a:t>Todos </a:t>
            </a:r>
            <a:r>
              <a:rPr lang="pt-BR" sz="2000" dirty="0"/>
              <a:t>os demais aparelhos eletrodomésticos normalmente em uso nas residências atualmente, tais como refrigerador, fogão, </a:t>
            </a:r>
            <a:r>
              <a:rPr lang="pt-BR" sz="2000" dirty="0" err="1"/>
              <a:t>microondas</a:t>
            </a:r>
            <a:r>
              <a:rPr lang="pt-BR" sz="2000" dirty="0"/>
              <a:t>, torradeira, batedeira, liquidificador, secador de cabelo, por exemplo.</a:t>
            </a:r>
            <a:endParaRPr lang="pt-BR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36581" y="858042"/>
            <a:ext cx="1898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 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5949280"/>
            <a:ext cx="7045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Próxima aula dia </a:t>
            </a:r>
            <a:r>
              <a:rPr lang="pt-BR" sz="2400" b="1" dirty="0" smtClean="0">
                <a:solidFill>
                  <a:schemeClr val="accent1"/>
                </a:solidFill>
              </a:rPr>
              <a:t>13/09 </a:t>
            </a:r>
            <a:r>
              <a:rPr lang="pt-BR" sz="2400" dirty="0" smtClean="0">
                <a:solidFill>
                  <a:schemeClr val="accent1"/>
                </a:solidFill>
              </a:rPr>
              <a:t>– execução do projeto em sala </a:t>
            </a:r>
          </a:p>
          <a:p>
            <a:r>
              <a:rPr lang="pt-BR" sz="2400" dirty="0" smtClean="0">
                <a:solidFill>
                  <a:schemeClr val="accent1"/>
                </a:solidFill>
              </a:rPr>
              <a:t>momento oportuno para tirar dúvidas</a:t>
            </a:r>
            <a:endParaRPr lang="pt-B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Previsão de Carga - GERAL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854731"/>
              </p:ext>
            </p:extLst>
          </p:nvPr>
        </p:nvGraphicFramePr>
        <p:xfrm>
          <a:off x="272148" y="980728"/>
          <a:ext cx="8764348" cy="5219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741"/>
                <a:gridCol w="757869"/>
                <a:gridCol w="1018130"/>
                <a:gridCol w="1296144"/>
                <a:gridCol w="1008112"/>
                <a:gridCol w="936104"/>
                <a:gridCol w="1224136"/>
                <a:gridCol w="1008112"/>
              </a:tblGrid>
              <a:tr h="487033">
                <a:tc rowSpan="2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Ambiente</a:t>
                      </a:r>
                      <a:endParaRPr lang="pt-BR" sz="15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Dimensões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Potência de</a:t>
                      </a:r>
                      <a:r>
                        <a:rPr lang="pt-BR" sz="1500" baseline="0" dirty="0" smtClean="0"/>
                        <a:t> Iluminação</a:t>
                      </a:r>
                    </a:p>
                    <a:p>
                      <a:pPr algn="ctr"/>
                      <a:r>
                        <a:rPr lang="pt-BR" sz="1500" baseline="0" dirty="0" smtClean="0"/>
                        <a:t>(VA)</a:t>
                      </a:r>
                      <a:endParaRPr lang="pt-BR" sz="15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500" dirty="0" err="1" smtClean="0"/>
                        <a:t>TUG´s</a:t>
                      </a:r>
                      <a:endParaRPr lang="pt-BR" sz="1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500" dirty="0" err="1" smtClean="0"/>
                        <a:t>TUE´s</a:t>
                      </a:r>
                      <a:endParaRPr lang="pt-BR" sz="1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6650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/>
                        <a:t>Área (m2)</a:t>
                      </a:r>
                    </a:p>
                    <a:p>
                      <a:pPr algn="ctr"/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Perímetro</a:t>
                      </a:r>
                      <a:r>
                        <a:rPr lang="pt-BR" sz="1500" baseline="0" dirty="0" smtClean="0"/>
                        <a:t> (m)</a:t>
                      </a:r>
                      <a:endParaRPr lang="pt-BR" sz="15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err="1" smtClean="0"/>
                        <a:t>qtidade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Potência (VA)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identificação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Potência (W)</a:t>
                      </a:r>
                      <a:endParaRPr lang="pt-BR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Sala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9,91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12,6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100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400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--</a:t>
                      </a:r>
                      <a:endParaRPr lang="pt-BR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Copa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9,45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12,3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100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1900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--</a:t>
                      </a:r>
                      <a:endParaRPr lang="pt-BR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Cozinha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11,43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aseline="0" dirty="0" smtClean="0"/>
                        <a:t>13,6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160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1900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Torneira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5000W </a:t>
                      </a:r>
                    </a:p>
                    <a:p>
                      <a:pPr algn="ctr"/>
                      <a:r>
                        <a:rPr lang="pt-BR" sz="1500" dirty="0" smtClean="0"/>
                        <a:t>500W</a:t>
                      </a:r>
                      <a:endParaRPr lang="pt-BR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Dormitório 1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11,05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13,3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160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400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Geladeira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--</a:t>
                      </a:r>
                      <a:endParaRPr lang="pt-BR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Dormitório 2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10,71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13,1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400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--</a:t>
                      </a:r>
                      <a:endParaRPr lang="pt-BR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Banheiro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4,14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pt-BR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100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600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Chuveiro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5600W</a:t>
                      </a:r>
                      <a:endParaRPr lang="pt-BR" sz="1500" dirty="0"/>
                    </a:p>
                  </a:txBody>
                  <a:tcPr anchor="ctr"/>
                </a:tc>
              </a:tr>
              <a:tr h="440266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Área de serviço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5,95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pt-BR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100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600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Máq. lavar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1000W</a:t>
                      </a:r>
                      <a:endParaRPr lang="pt-BR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Hall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1,80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pt-BR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100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100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--</a:t>
                      </a:r>
                      <a:endParaRPr lang="pt-BR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dirty="0" smtClean="0"/>
                        <a:t>Área externa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--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--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100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--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--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--</a:t>
                      </a:r>
                      <a:endParaRPr lang="pt-BR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--</a:t>
                      </a:r>
                      <a:endParaRPr lang="pt-BR" sz="15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solidFill>
                            <a:schemeClr val="accent1"/>
                          </a:solidFill>
                        </a:rPr>
                        <a:t>TOTAL</a:t>
                      </a:r>
                      <a:endParaRPr lang="pt-BR" sz="15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accent1"/>
                          </a:solidFill>
                        </a:rPr>
                        <a:t>--</a:t>
                      </a:r>
                      <a:endParaRPr lang="pt-BR" sz="15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accent1"/>
                          </a:solidFill>
                        </a:rPr>
                        <a:t>--</a:t>
                      </a:r>
                      <a:endParaRPr lang="pt-BR" sz="15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accent1"/>
                          </a:solidFill>
                        </a:rPr>
                        <a:t>1080VA</a:t>
                      </a:r>
                      <a:endParaRPr lang="pt-BR" sz="15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accent1"/>
                          </a:solidFill>
                        </a:rPr>
                        <a:t>--</a:t>
                      </a:r>
                      <a:endParaRPr lang="pt-BR" sz="15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accent1"/>
                          </a:solidFill>
                        </a:rPr>
                        <a:t>6300VA</a:t>
                      </a:r>
                      <a:endParaRPr lang="pt-BR" sz="15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accent1"/>
                          </a:solidFill>
                        </a:rPr>
                        <a:t>--</a:t>
                      </a:r>
                      <a:endParaRPr lang="pt-BR" sz="15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accent1"/>
                          </a:solidFill>
                        </a:rPr>
                        <a:t>12100W</a:t>
                      </a:r>
                      <a:endParaRPr lang="pt-BR" sz="15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335087" y="6488668"/>
            <a:ext cx="191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Potência Aparente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93666" y="6355075"/>
            <a:ext cx="151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Potência Ativa</a:t>
            </a:r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 rot="16200000">
            <a:off x="5040052" y="5562988"/>
            <a:ext cx="504056" cy="158417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9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 smtClean="0">
                <a:solidFill>
                  <a:srgbClr val="FF9900"/>
                </a:solidFill>
              </a:rPr>
              <a:t>Posicionamento das tomadas</a:t>
            </a:r>
            <a:endParaRPr lang="pt-BR" sz="4000" dirty="0" smtClean="0">
              <a:solidFill>
                <a:srgbClr val="FF99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83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Levantamento da Potência Instalada</a:t>
            </a:r>
            <a:endParaRPr lang="pt-BR" sz="3600" dirty="0" smtClean="0">
              <a:solidFill>
                <a:srgbClr val="FF99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1793399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Nos projetos elétricos residenciais, desejando-se saber o quanto da  potência aparente foi transformada em potência ativa, aplica-se os seguintes valores de fator de potência:</a:t>
            </a:r>
            <a:endParaRPr lang="pt-BR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520448" y="5085184"/>
                <a:ext cx="3830729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𝑭𝒂𝒕𝒐𝒓</m:t>
                      </m:r>
                      <m:r>
                        <a:rPr lang="pt-BR" b="1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b="1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𝒅𝒆</m:t>
                      </m:r>
                      <m:r>
                        <a:rPr lang="pt-BR" b="1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b="1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𝑷𝒐𝒕</m:t>
                      </m:r>
                      <m:r>
                        <a:rPr lang="pt-BR" b="1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ê</m:t>
                      </m:r>
                      <m:r>
                        <a:rPr lang="pt-BR" b="1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𝒏𝒄𝒊𝒂</m:t>
                      </m:r>
                      <m:r>
                        <a:rPr lang="pt-BR" b="1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𝑭𝑷</m:t>
                          </m:r>
                        </m:e>
                      </m:d>
                      <m:r>
                        <a:rPr lang="pt-BR" b="1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1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𝑷</m:t>
                          </m:r>
                          <m:r>
                            <a:rPr lang="pt-BR" b="1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(</m:t>
                          </m:r>
                          <m:r>
                            <a:rPr lang="pt-BR" b="1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𝑾</m:t>
                          </m:r>
                          <m:r>
                            <a:rPr lang="pt-BR" b="1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pt-BR" b="1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(</m:t>
                          </m:r>
                          <m:r>
                            <a:rPr lang="pt-BR" b="1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𝑽𝑨</m:t>
                          </m:r>
                          <m:r>
                            <a:rPr lang="pt-BR" b="1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b="1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48" y="5085184"/>
                <a:ext cx="3830729" cy="6690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/>
          <p:cNvGrpSpPr/>
          <p:nvPr/>
        </p:nvGrpSpPr>
        <p:grpSpPr>
          <a:xfrm>
            <a:off x="1452337" y="3573016"/>
            <a:ext cx="2299865" cy="914400"/>
            <a:chOff x="1452337" y="3573016"/>
            <a:chExt cx="2299865" cy="914400"/>
          </a:xfrm>
        </p:grpSpPr>
        <p:sp>
          <p:nvSpPr>
            <p:cNvPr id="3" name="Seta para a direita 2"/>
            <p:cNvSpPr/>
            <p:nvPr/>
          </p:nvSpPr>
          <p:spPr>
            <a:xfrm>
              <a:off x="1547664" y="3757682"/>
              <a:ext cx="720080" cy="6074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1619672" y="3888758"/>
              <a:ext cx="2128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0,95     ILUMINAÇÃO</a:t>
              </a:r>
              <a:endParaRPr lang="pt-BR" b="1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452337" y="3573016"/>
              <a:ext cx="2299865" cy="9144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076056" y="3573016"/>
            <a:ext cx="2299865" cy="914400"/>
            <a:chOff x="5076056" y="3573016"/>
            <a:chExt cx="2299865" cy="914400"/>
          </a:xfrm>
        </p:grpSpPr>
        <p:sp>
          <p:nvSpPr>
            <p:cNvPr id="10" name="Seta para a direita 9"/>
            <p:cNvSpPr/>
            <p:nvPr/>
          </p:nvSpPr>
          <p:spPr>
            <a:xfrm>
              <a:off x="5319790" y="3757682"/>
              <a:ext cx="720080" cy="6074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463806" y="3888758"/>
              <a:ext cx="1626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0,9     TOMADA</a:t>
              </a:r>
              <a:endParaRPr lang="pt-BR" b="1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5076056" y="3573016"/>
              <a:ext cx="2299865" cy="9144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823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Levantamento da Potência Instalada</a:t>
            </a:r>
            <a:endParaRPr lang="pt-BR" sz="3600" dirty="0" smtClean="0">
              <a:solidFill>
                <a:srgbClr val="FF9900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39552" y="1530659"/>
            <a:ext cx="3384376" cy="1754326"/>
            <a:chOff x="539552" y="1484784"/>
            <a:chExt cx="3384376" cy="1754326"/>
          </a:xfrm>
        </p:grpSpPr>
        <p:sp>
          <p:nvSpPr>
            <p:cNvPr id="6" name="CaixaDeTexto 5"/>
            <p:cNvSpPr txBox="1"/>
            <p:nvPr/>
          </p:nvSpPr>
          <p:spPr>
            <a:xfrm>
              <a:off x="633459" y="1484784"/>
              <a:ext cx="323229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b="1" dirty="0" smtClean="0"/>
                <a:t>POTÊNCIA DE ILUMINAÇÃO</a:t>
              </a:r>
            </a:p>
            <a:p>
              <a:pPr algn="ctr">
                <a:lnSpc>
                  <a:spcPct val="150000"/>
                </a:lnSpc>
              </a:pPr>
              <a:r>
                <a:rPr lang="pt-BR" b="1" dirty="0" smtClean="0"/>
                <a:t>1080 VA</a:t>
              </a:r>
            </a:p>
            <a:p>
              <a:pPr algn="ctr">
                <a:lnSpc>
                  <a:spcPct val="150000"/>
                </a:lnSpc>
              </a:pPr>
              <a:r>
                <a:rPr lang="pt-BR" b="1" dirty="0" smtClean="0"/>
                <a:t>Fator de potência adotado: 0,95</a:t>
              </a:r>
            </a:p>
            <a:p>
              <a:pPr algn="ctr">
                <a:lnSpc>
                  <a:spcPct val="150000"/>
                </a:lnSpc>
              </a:pPr>
              <a:r>
                <a:rPr lang="pt-BR" b="1" dirty="0" smtClean="0"/>
                <a:t>1080 x 0,95 = 1026 W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539552" y="1484784"/>
              <a:ext cx="3384376" cy="175432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148064" y="1196752"/>
            <a:ext cx="3384376" cy="2169826"/>
            <a:chOff x="5148064" y="1484783"/>
            <a:chExt cx="3384376" cy="2169826"/>
          </a:xfrm>
        </p:grpSpPr>
        <p:sp>
          <p:nvSpPr>
            <p:cNvPr id="18" name="CaixaDeTexto 17"/>
            <p:cNvSpPr txBox="1"/>
            <p:nvPr/>
          </p:nvSpPr>
          <p:spPr>
            <a:xfrm>
              <a:off x="5292080" y="1484784"/>
              <a:ext cx="3188052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b="1" dirty="0" smtClean="0"/>
                <a:t>POTÊNCIA DE TOMADAS DE </a:t>
              </a:r>
            </a:p>
            <a:p>
              <a:pPr algn="ctr">
                <a:lnSpc>
                  <a:spcPct val="150000"/>
                </a:lnSpc>
              </a:pPr>
              <a:r>
                <a:rPr lang="pt-BR" b="1" dirty="0" smtClean="0"/>
                <a:t>USO GERAL (PTUG)</a:t>
              </a:r>
            </a:p>
            <a:p>
              <a:pPr algn="ctr">
                <a:lnSpc>
                  <a:spcPct val="150000"/>
                </a:lnSpc>
              </a:pPr>
              <a:r>
                <a:rPr lang="pt-BR" b="1" dirty="0" smtClean="0"/>
                <a:t>6300 VA</a:t>
              </a:r>
            </a:p>
            <a:p>
              <a:pPr algn="ctr">
                <a:lnSpc>
                  <a:spcPct val="150000"/>
                </a:lnSpc>
              </a:pPr>
              <a:r>
                <a:rPr lang="pt-BR" b="1" dirty="0" smtClean="0"/>
                <a:t>Fator de potência adotado: 0,9</a:t>
              </a:r>
            </a:p>
            <a:p>
              <a:pPr algn="ctr">
                <a:lnSpc>
                  <a:spcPct val="150000"/>
                </a:lnSpc>
              </a:pPr>
              <a:r>
                <a:rPr lang="pt-BR" b="1" dirty="0" smtClean="0"/>
                <a:t>6300 x 0,9 = 5670 W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5148064" y="1484783"/>
              <a:ext cx="3384376" cy="216982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2915816" y="3717032"/>
            <a:ext cx="3384376" cy="2932032"/>
            <a:chOff x="1798770" y="3925968"/>
            <a:chExt cx="3384376" cy="2932032"/>
          </a:xfrm>
        </p:grpSpPr>
        <p:sp>
          <p:nvSpPr>
            <p:cNvPr id="22" name="CaixaDeTexto 21"/>
            <p:cNvSpPr txBox="1"/>
            <p:nvPr/>
          </p:nvSpPr>
          <p:spPr>
            <a:xfrm>
              <a:off x="1907704" y="3925968"/>
              <a:ext cx="1583254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b="1" dirty="0" smtClean="0"/>
                <a:t>Potência ativa </a:t>
              </a:r>
            </a:p>
            <a:p>
              <a:pPr algn="just">
                <a:lnSpc>
                  <a:spcPct val="150000"/>
                </a:lnSpc>
              </a:pPr>
              <a:r>
                <a:rPr lang="pt-BR" b="1" dirty="0" smtClean="0"/>
                <a:t>de iluminação</a:t>
              </a:r>
            </a:p>
            <a:p>
              <a:pPr algn="just">
                <a:lnSpc>
                  <a:spcPct val="150000"/>
                </a:lnSpc>
              </a:pPr>
              <a:r>
                <a:rPr lang="pt-BR" b="1" dirty="0" smtClean="0"/>
                <a:t>Potência ativa </a:t>
              </a:r>
            </a:p>
            <a:p>
              <a:pPr algn="just">
                <a:lnSpc>
                  <a:spcPct val="150000"/>
                </a:lnSpc>
              </a:pPr>
              <a:r>
                <a:rPr lang="pt-BR" b="1" dirty="0" smtClean="0"/>
                <a:t>de </a:t>
              </a:r>
              <a:r>
                <a:rPr lang="pt-BR" b="1" dirty="0" err="1" smtClean="0"/>
                <a:t>TUG’s</a:t>
              </a:r>
              <a:endParaRPr lang="pt-BR" b="1" dirty="0" smtClean="0"/>
            </a:p>
            <a:p>
              <a:pPr algn="just">
                <a:lnSpc>
                  <a:spcPct val="150000"/>
                </a:lnSpc>
              </a:pPr>
              <a:r>
                <a:rPr lang="pt-BR" b="1" dirty="0" smtClean="0"/>
                <a:t>Potência ativa</a:t>
              </a:r>
              <a:endParaRPr lang="pt-BR" b="1" dirty="0"/>
            </a:p>
            <a:p>
              <a:pPr algn="just">
                <a:lnSpc>
                  <a:spcPct val="150000"/>
                </a:lnSpc>
              </a:pPr>
              <a:r>
                <a:rPr lang="pt-BR" b="1" dirty="0" smtClean="0"/>
                <a:t>de </a:t>
              </a:r>
              <a:r>
                <a:rPr lang="pt-BR" b="1" dirty="0" err="1" smtClean="0"/>
                <a:t>TUE’s</a:t>
              </a:r>
              <a:endParaRPr lang="pt-BR" b="1" dirty="0" smtClean="0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1798770" y="3925968"/>
              <a:ext cx="3384376" cy="293203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294912" y="4194066"/>
              <a:ext cx="1455848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b="1" dirty="0" smtClean="0"/>
                <a:t>:       1026  W</a:t>
              </a:r>
            </a:p>
            <a:p>
              <a:pPr algn="ctr">
                <a:lnSpc>
                  <a:spcPct val="150000"/>
                </a:lnSpc>
              </a:pPr>
              <a:endParaRPr lang="pt-BR" b="1" dirty="0"/>
            </a:p>
            <a:p>
              <a:pPr algn="ctr">
                <a:lnSpc>
                  <a:spcPct val="150000"/>
                </a:lnSpc>
              </a:pPr>
              <a:r>
                <a:rPr lang="pt-BR" b="1" dirty="0" smtClean="0"/>
                <a:t>:      5670  W</a:t>
              </a:r>
            </a:p>
            <a:p>
              <a:pPr algn="ctr">
                <a:lnSpc>
                  <a:spcPct val="150000"/>
                </a:lnSpc>
              </a:pPr>
              <a:endParaRPr lang="pt-BR" b="1" dirty="0"/>
            </a:p>
            <a:p>
              <a:pPr algn="ctr">
                <a:lnSpc>
                  <a:spcPct val="150000"/>
                </a:lnSpc>
              </a:pPr>
              <a:r>
                <a:rPr lang="pt-BR" b="1" dirty="0" smtClean="0"/>
                <a:t>:     12100  W</a:t>
              </a:r>
            </a:p>
            <a:p>
              <a:pPr algn="ctr">
                <a:lnSpc>
                  <a:spcPct val="150000"/>
                </a:lnSpc>
              </a:pPr>
              <a:r>
                <a:rPr lang="pt-BR" b="1" dirty="0" smtClean="0"/>
                <a:t>      18796  W</a:t>
              </a:r>
            </a:p>
          </p:txBody>
        </p:sp>
        <p:cxnSp>
          <p:nvCxnSpPr>
            <p:cNvPr id="26" name="Conector reto 25"/>
            <p:cNvCxnSpPr/>
            <p:nvPr/>
          </p:nvCxnSpPr>
          <p:spPr>
            <a:xfrm>
              <a:off x="3276056" y="6309320"/>
              <a:ext cx="180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6444208" y="5161707"/>
            <a:ext cx="1739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/>
                </a:solidFill>
              </a:rPr>
              <a:t>Potência ativa </a:t>
            </a:r>
          </a:p>
          <a:p>
            <a:r>
              <a:rPr lang="pt-BR" sz="2000" b="1" dirty="0" smtClean="0">
                <a:solidFill>
                  <a:schemeClr val="accent1"/>
                </a:solidFill>
              </a:rPr>
              <a:t>total prevista</a:t>
            </a:r>
            <a:endParaRPr lang="pt-BR" sz="2000" b="1" dirty="0">
              <a:solidFill>
                <a:schemeClr val="accent1"/>
              </a:solidFill>
            </a:endParaRPr>
          </a:p>
        </p:txBody>
      </p:sp>
      <p:sp>
        <p:nvSpPr>
          <p:cNvPr id="7" name="Seta dobrada para cima 6"/>
          <p:cNvSpPr/>
          <p:nvPr/>
        </p:nvSpPr>
        <p:spPr>
          <a:xfrm>
            <a:off x="6546815" y="5869593"/>
            <a:ext cx="586874" cy="6211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24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Tipo de Fornecimento</a:t>
            </a:r>
            <a:endParaRPr lang="pt-BR" sz="3600" dirty="0" smtClean="0">
              <a:solidFill>
                <a:srgbClr val="FF9900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43" y="908154"/>
            <a:ext cx="5545557" cy="11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762887" cy="197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53" y="3212976"/>
            <a:ext cx="4932040" cy="195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0" y="4653136"/>
            <a:ext cx="50673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Tipo de Fornecimento</a:t>
            </a:r>
            <a:endParaRPr lang="pt-BR" sz="3600" dirty="0" smtClean="0">
              <a:solidFill>
                <a:srgbClr val="FF9900"/>
              </a:solidFill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8391128" cy="612574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FF9900"/>
                </a:solidFill>
              </a:rPr>
              <a:t>No exemplo, temos: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042751" y="2638653"/>
            <a:ext cx="3097201" cy="1938992"/>
            <a:chOff x="1042751" y="2638653"/>
            <a:chExt cx="3097201" cy="1938992"/>
          </a:xfrm>
        </p:grpSpPr>
        <p:sp>
          <p:nvSpPr>
            <p:cNvPr id="9" name="Fluxograma: Mesclar 8"/>
            <p:cNvSpPr/>
            <p:nvPr/>
          </p:nvSpPr>
          <p:spPr>
            <a:xfrm rot="16200000">
              <a:off x="1003838" y="2812560"/>
              <a:ext cx="1519451" cy="1441621"/>
            </a:xfrm>
            <a:prstGeom prst="flowChartMerg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042751" y="3306739"/>
              <a:ext cx="1309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/>
                <a:t>18796 W</a:t>
              </a:r>
              <a:endParaRPr lang="pt-BR" sz="2400" b="1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484371" y="2638653"/>
              <a:ext cx="165558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Portanto:</a:t>
              </a:r>
            </a:p>
            <a:p>
              <a:r>
                <a:rPr lang="pt-BR" sz="2000" dirty="0"/>
                <a:t>f</a:t>
              </a:r>
              <a:r>
                <a:rPr lang="pt-BR" sz="2000" dirty="0" smtClean="0"/>
                <a:t>ornecimento </a:t>
              </a:r>
            </a:p>
            <a:p>
              <a:r>
                <a:rPr lang="pt-BR" sz="2000" dirty="0" smtClean="0"/>
                <a:t>Bifásico, pois </a:t>
              </a:r>
            </a:p>
            <a:p>
              <a:r>
                <a:rPr lang="pt-BR" sz="2000" dirty="0" smtClean="0"/>
                <a:t>fica entre </a:t>
              </a:r>
            </a:p>
            <a:p>
              <a:r>
                <a:rPr lang="pt-BR" sz="2000" dirty="0" smtClean="0"/>
                <a:t>12000 W e </a:t>
              </a:r>
            </a:p>
            <a:p>
              <a:r>
                <a:rPr lang="pt-BR" sz="2000" dirty="0" smtClean="0"/>
                <a:t>25000 W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2484371" y="2638653"/>
              <a:ext cx="1655581" cy="1938992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575952" y="2636912"/>
            <a:ext cx="3339388" cy="1804001"/>
            <a:chOff x="4575952" y="2636912"/>
            <a:chExt cx="3339388" cy="1804001"/>
          </a:xfrm>
        </p:grpSpPr>
        <p:sp>
          <p:nvSpPr>
            <p:cNvPr id="14" name="Fluxograma: Mesclar 13"/>
            <p:cNvSpPr/>
            <p:nvPr/>
          </p:nvSpPr>
          <p:spPr>
            <a:xfrm rot="16200000">
              <a:off x="4579278" y="2719392"/>
              <a:ext cx="1804000" cy="1639042"/>
            </a:xfrm>
            <a:prstGeom prst="flowChartMerg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575952" y="3003915"/>
              <a:ext cx="182889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/>
                <a:t>Sendo </a:t>
              </a:r>
            </a:p>
            <a:p>
              <a:r>
                <a:rPr lang="pt-BR" sz="2000" b="1" dirty="0" smtClean="0"/>
                <a:t>Fornecimento</a:t>
              </a:r>
            </a:p>
            <a:p>
              <a:r>
                <a:rPr lang="pt-BR" sz="2000" b="1" dirty="0" smtClean="0"/>
                <a:t>bifásico</a:t>
              </a:r>
              <a:endParaRPr lang="pt-BR" sz="2000" b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300795" y="2636912"/>
              <a:ext cx="161454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 smtClean="0"/>
                <a:t>têm-se </a:t>
              </a:r>
            </a:p>
            <a:p>
              <a:r>
                <a:rPr lang="pt-BR" sz="2000" dirty="0" smtClean="0"/>
                <a:t>disponível </a:t>
              </a:r>
            </a:p>
            <a:p>
              <a:r>
                <a:rPr lang="pt-BR" sz="2000" dirty="0" smtClean="0"/>
                <a:t>dois valores </a:t>
              </a:r>
            </a:p>
            <a:p>
              <a:r>
                <a:rPr lang="pt-BR" sz="2000" dirty="0" smtClean="0"/>
                <a:t>de tensão </a:t>
              </a:r>
            </a:p>
            <a:p>
              <a:r>
                <a:rPr lang="pt-BR" sz="2000" dirty="0" smtClean="0"/>
                <a:t>127 V e 220 V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300795" y="2636912"/>
              <a:ext cx="1614545" cy="165618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607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88640"/>
            <a:ext cx="8676456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Tipo de Fornecimento</a:t>
            </a:r>
            <a:endParaRPr lang="pt-BR" sz="3600" dirty="0" smtClean="0">
              <a:solidFill>
                <a:srgbClr val="FF99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57935" y="1054640"/>
            <a:ext cx="24897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Uma vez determinado </a:t>
            </a:r>
          </a:p>
          <a:p>
            <a:pPr algn="ctr"/>
            <a:r>
              <a:rPr lang="pt-BR" b="1" dirty="0" smtClean="0"/>
              <a:t>o tipo de fornecimento, </a:t>
            </a:r>
          </a:p>
          <a:p>
            <a:pPr algn="ctr"/>
            <a:r>
              <a:rPr lang="pt-BR" b="1" dirty="0" smtClean="0"/>
              <a:t>pode-se determinar </a:t>
            </a:r>
          </a:p>
          <a:p>
            <a:pPr algn="ctr"/>
            <a:r>
              <a:rPr lang="pt-BR" b="1" dirty="0" smtClean="0"/>
              <a:t>também o padrão </a:t>
            </a:r>
          </a:p>
          <a:p>
            <a:pPr algn="ctr"/>
            <a:r>
              <a:rPr lang="pt-BR" b="1" dirty="0" smtClean="0"/>
              <a:t>de entrada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250083" y="4437112"/>
            <a:ext cx="15938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Potência ativa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Total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18796 Watts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Tipo de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fornecimento: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bifásico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106702" y="4437112"/>
            <a:ext cx="16855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O padrão de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entrada deverá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atender ao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fornecimento 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bifásico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852891" y="3900053"/>
            <a:ext cx="2388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Voltando ao exemplo</a:t>
            </a:r>
            <a:endParaRPr lang="pt-BR" sz="2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932040" y="3879302"/>
            <a:ext cx="203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Consequentemente</a:t>
            </a:r>
            <a:endParaRPr lang="pt-BR" dirty="0"/>
          </a:p>
        </p:txBody>
      </p:sp>
      <p:sp>
        <p:nvSpPr>
          <p:cNvPr id="22" name="Fluxograma: Mesclar 21"/>
          <p:cNvSpPr/>
          <p:nvPr/>
        </p:nvSpPr>
        <p:spPr>
          <a:xfrm>
            <a:off x="3739928" y="2501858"/>
            <a:ext cx="1525798" cy="1746776"/>
          </a:xfrm>
          <a:prstGeom prst="flowChartMerg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230225" y="1027319"/>
            <a:ext cx="2489784" cy="14745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099767" y="4414476"/>
            <a:ext cx="1679958" cy="14999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2226181" y="4414476"/>
            <a:ext cx="1679958" cy="177185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5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391128" cy="4464496"/>
          </a:xfrm>
        </p:spPr>
        <p:txBody>
          <a:bodyPr>
            <a:normAutofit/>
          </a:bodyPr>
          <a:lstStyle/>
          <a:p>
            <a:r>
              <a:rPr lang="pt-BR" sz="2400" dirty="0"/>
              <a:t>A </a:t>
            </a:r>
            <a:r>
              <a:rPr lang="pt-BR" sz="2400" dirty="0" smtClean="0"/>
              <a:t>divisão </a:t>
            </a:r>
            <a:r>
              <a:rPr lang="pt-BR" sz="2400" dirty="0"/>
              <a:t>em circuitos terminais:</a:t>
            </a:r>
          </a:p>
          <a:p>
            <a:pPr lvl="1"/>
            <a:r>
              <a:rPr lang="pt-BR" sz="2000" dirty="0" smtClean="0"/>
              <a:t>Facilita </a:t>
            </a:r>
            <a:r>
              <a:rPr lang="pt-BR" sz="2000" dirty="0"/>
              <a:t>a </a:t>
            </a:r>
            <a:r>
              <a:rPr lang="pt-BR" sz="2000" dirty="0" smtClean="0"/>
              <a:t>operação </a:t>
            </a:r>
            <a:r>
              <a:rPr lang="pt-BR" sz="2000" dirty="0"/>
              <a:t>e a </a:t>
            </a:r>
            <a:r>
              <a:rPr lang="pt-BR" sz="2000" dirty="0" smtClean="0"/>
              <a:t>manutenção </a:t>
            </a:r>
            <a:r>
              <a:rPr lang="pt-BR" sz="2000" dirty="0"/>
              <a:t>da </a:t>
            </a:r>
            <a:r>
              <a:rPr lang="pt-BR" sz="2000" dirty="0" smtClean="0"/>
              <a:t>instalação,</a:t>
            </a:r>
            <a:endParaRPr lang="pt-BR" sz="2000" dirty="0"/>
          </a:p>
          <a:p>
            <a:pPr lvl="1"/>
            <a:r>
              <a:rPr lang="pt-BR" sz="2000" dirty="0" smtClean="0"/>
              <a:t>Permite </a:t>
            </a:r>
            <a:r>
              <a:rPr lang="pt-BR" sz="2000" dirty="0"/>
              <a:t>o seccionamento apenas do circuito defeituoso,</a:t>
            </a:r>
          </a:p>
          <a:p>
            <a:pPr lvl="1"/>
            <a:r>
              <a:rPr lang="pt-BR" sz="2000" dirty="0" smtClean="0"/>
              <a:t>Reduz </a:t>
            </a:r>
            <a:r>
              <a:rPr lang="pt-BR" sz="2000" dirty="0"/>
              <a:t>a </a:t>
            </a:r>
            <a:r>
              <a:rPr lang="pt-BR" sz="2000" dirty="0" smtClean="0"/>
              <a:t>interferência </a:t>
            </a:r>
            <a:r>
              <a:rPr lang="pt-BR" sz="2000" dirty="0"/>
              <a:t>entre os pontos de </a:t>
            </a:r>
            <a:r>
              <a:rPr lang="pt-BR" sz="2000" dirty="0" smtClean="0"/>
              <a:t>utilização.</a:t>
            </a:r>
            <a:endParaRPr lang="pt-BR" sz="2000" dirty="0"/>
          </a:p>
          <a:p>
            <a:pPr lvl="1"/>
            <a:r>
              <a:rPr lang="pt-BR" sz="2000" dirty="0" smtClean="0"/>
              <a:t>Reduz </a:t>
            </a:r>
            <a:r>
              <a:rPr lang="pt-BR" sz="2000" dirty="0"/>
              <a:t>a queda de </a:t>
            </a:r>
            <a:r>
              <a:rPr lang="pt-BR" sz="2000" dirty="0" smtClean="0"/>
              <a:t>tensão </a:t>
            </a:r>
            <a:r>
              <a:rPr lang="pt-BR" sz="2000" dirty="0"/>
              <a:t>e a corrente nominal,</a:t>
            </a:r>
          </a:p>
          <a:p>
            <a:pPr lvl="1"/>
            <a:r>
              <a:rPr lang="pt-BR" sz="2000" dirty="0" smtClean="0"/>
              <a:t>Permite </a:t>
            </a:r>
            <a:r>
              <a:rPr lang="pt-BR" sz="2000" dirty="0"/>
              <a:t>o dimensionamento de:</a:t>
            </a:r>
          </a:p>
          <a:p>
            <a:pPr lvl="1"/>
            <a:r>
              <a:rPr lang="pt-BR" sz="2000" dirty="0" smtClean="0"/>
              <a:t>Condutores </a:t>
            </a:r>
            <a:r>
              <a:rPr lang="pt-BR" sz="2000" dirty="0"/>
              <a:t>com menor </a:t>
            </a:r>
            <a:r>
              <a:rPr lang="pt-BR" sz="2000" dirty="0" smtClean="0"/>
              <a:t>seção</a:t>
            </a:r>
            <a:endParaRPr lang="pt-BR" sz="2000" dirty="0"/>
          </a:p>
          <a:p>
            <a:pPr lvl="1"/>
            <a:r>
              <a:rPr lang="pt-BR" sz="2000" dirty="0" smtClean="0"/>
              <a:t>Dispositivos </a:t>
            </a:r>
            <a:r>
              <a:rPr lang="pt-BR" sz="2000" dirty="0"/>
              <a:t>de </a:t>
            </a:r>
            <a:r>
              <a:rPr lang="pt-BR" sz="2000" dirty="0" smtClean="0"/>
              <a:t>proteção </a:t>
            </a:r>
            <a:r>
              <a:rPr lang="pt-BR" sz="2000" dirty="0"/>
              <a:t>com menor capacidade nominal.</a:t>
            </a:r>
          </a:p>
          <a:p>
            <a:pPr marL="0" indent="0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813337" y="858042"/>
            <a:ext cx="1852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Instalações Elétricas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963" y="836712"/>
            <a:ext cx="886203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>
                <a:solidFill>
                  <a:srgbClr val="FF9900"/>
                </a:solidFill>
              </a:rPr>
              <a:t>Divisão da Instalação em Circuitos Terminais</a:t>
            </a:r>
            <a:endParaRPr lang="pt-BR" sz="44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rmico">
  <a:themeElements>
    <a:clrScheme name="térmico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érmic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rm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Térmico</Template>
  <TotalTime>1619</TotalTime>
  <Words>887</Words>
  <Application>Microsoft Office PowerPoint</Application>
  <PresentationFormat>Apresentação na tela (4:3)</PresentationFormat>
  <Paragraphs>315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térmico</vt:lpstr>
      <vt:lpstr>SEL 0440  INSTALAÇÃOES ELÉTRICAS Aula 4 - Projeto de Instalações Elétricas... continuação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2ª Etapa – Avaliação Periódica Entrega de 25 a 29/09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INSTALAÇÃOES ELÉTRICAS II</dc:title>
  <dc:creator>Ana</dc:creator>
  <cp:lastModifiedBy>bloco D</cp:lastModifiedBy>
  <cp:revision>101</cp:revision>
  <dcterms:created xsi:type="dcterms:W3CDTF">2016-07-30T18:39:25Z</dcterms:created>
  <dcterms:modified xsi:type="dcterms:W3CDTF">2017-08-23T12:51:19Z</dcterms:modified>
</cp:coreProperties>
</file>