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520" r:id="rId3"/>
    <p:sldId id="521" r:id="rId4"/>
    <p:sldId id="522" r:id="rId5"/>
    <p:sldId id="523" r:id="rId6"/>
    <p:sldId id="524" r:id="rId7"/>
    <p:sldId id="270" r:id="rId8"/>
    <p:sldId id="271" r:id="rId9"/>
    <p:sldId id="273" r:id="rId10"/>
    <p:sldId id="274" r:id="rId11"/>
    <p:sldId id="275" r:id="rId12"/>
    <p:sldId id="313" r:id="rId13"/>
    <p:sldId id="340" r:id="rId14"/>
    <p:sldId id="341" r:id="rId15"/>
    <p:sldId id="314" r:id="rId16"/>
    <p:sldId id="362" r:id="rId17"/>
    <p:sldId id="534" r:id="rId18"/>
    <p:sldId id="536" r:id="rId19"/>
    <p:sldId id="426" r:id="rId20"/>
    <p:sldId id="322" r:id="rId21"/>
    <p:sldId id="325" r:id="rId22"/>
    <p:sldId id="526" r:id="rId23"/>
    <p:sldId id="527" r:id="rId24"/>
    <p:sldId id="528" r:id="rId25"/>
    <p:sldId id="529" r:id="rId26"/>
    <p:sldId id="530" r:id="rId27"/>
    <p:sldId id="531" r:id="rId28"/>
    <p:sldId id="514" r:id="rId29"/>
    <p:sldId id="515" r:id="rId30"/>
    <p:sldId id="516" r:id="rId31"/>
    <p:sldId id="517" r:id="rId32"/>
    <p:sldId id="519" r:id="rId33"/>
    <p:sldId id="532" r:id="rId3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8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25" autoAdjust="0"/>
    <p:restoredTop sz="94660"/>
  </p:normalViewPr>
  <p:slideViewPr>
    <p:cSldViewPr snapToGrid="0">
      <p:cViewPr varScale="1">
        <p:scale>
          <a:sx n="86" d="100"/>
          <a:sy n="86" d="100"/>
        </p:scale>
        <p:origin x="346" y="53"/>
      </p:cViewPr>
      <p:guideLst>
        <p:guide orient="horz" pos="218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3" d="100"/>
        <a:sy n="4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201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0D02D-1AD3-4EE3-ACF6-92F083D57174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21976A-FF49-4573-8DA9-75BFD69988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609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fld id="{3A3A6978-4A4A-484C-9976-2CCEF34382D0}" type="slidenum">
              <a:rPr lang="pt-BR" smtClean="0"/>
              <a:pPr/>
              <a:t>13</a:t>
            </a:fld>
            <a:endParaRPr lang="pt-BR" smtClean="0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49809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fld id="{3A3A6978-4A4A-484C-9976-2CCEF34382D0}" type="slidenum">
              <a:rPr lang="pt-BR" smtClean="0"/>
              <a:pPr/>
              <a:t>14</a:t>
            </a:fld>
            <a:endParaRPr lang="pt-BR" smtClean="0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9093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50310-F356-4269-9052-3010E82C8C5B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8611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36952D1-C278-4B5A-A91B-36FFC13998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71650A1C-68CC-450B-AAD3-AF3D2394AA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DC51A7FC-80B2-4594-8821-CCCF46706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1516-6D42-4A07-A90C-3116DA11528E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D5E0FCB5-DC10-4EA6-B0A7-12D37211F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0F64BAC8-609C-4AFB-91C3-6AA982426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EF29-8E15-4A3A-8081-2027393A0E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8879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FA1595A-8A9F-43E5-B436-3AECF5910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3B5FB79D-F99F-4F04-8A32-E56DB8370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C8555ECF-5EAE-4BA2-A9D2-8393674B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1516-6D42-4A07-A90C-3116DA11528E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B31DD8F1-50F9-468A-A69B-59EE38171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F09C33E8-06C6-403D-9ACD-E51B7B2E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EF29-8E15-4A3A-8081-2027393A0E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8214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9263FBF8-CCA6-4664-AF3F-D401CE0077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09DCFF35-2C39-470B-A3EC-320D84F930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91FA033C-4812-49B7-9506-2D75D697E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1516-6D42-4A07-A90C-3116DA11528E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067F75E2-35C5-4527-94A3-C7A42ECE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9939E565-3CF2-44B0-A22F-48F20E983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EF29-8E15-4A3A-8081-2027393A0E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4161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Conteúd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15413" y="260651"/>
            <a:ext cx="10363200" cy="768084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3"/>
          </p:nvPr>
        </p:nvSpPr>
        <p:spPr>
          <a:xfrm>
            <a:off x="815414" y="1316765"/>
            <a:ext cx="10369549" cy="4320117"/>
          </a:xfrm>
        </p:spPr>
        <p:txBody>
          <a:bodyPr/>
          <a:lstStyle/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096756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3728251-4986-4CD5-A17B-8F9C8FF8D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05C0740F-88F7-41CF-B0F7-387D6BA4F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80B47E5D-EF38-417B-AAED-71478D945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1516-6D42-4A07-A90C-3116DA11528E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008A9716-512A-414E-9D49-B43351481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AF3186A9-9A01-439F-9DFB-47CDCD3DA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EF29-8E15-4A3A-8081-2027393A0E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1078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6616615-57C9-43E6-B94B-20C86EA9E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A3378266-2E9C-4F9D-9953-6753D84C2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42E6C9C5-B2BF-47DA-B46D-9B9CDA4F3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1516-6D42-4A07-A90C-3116DA11528E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E5AFA88D-B521-4B54-B829-2BFA97E02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6151B287-79B6-4EC1-9A58-6A1214B0E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EF29-8E15-4A3A-8081-2027393A0E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9465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CD57B29-8983-419F-9323-4A9D5C01A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1B8C15F3-0991-4752-AE21-4CE438BE53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8700DFCE-8F4E-4AF0-A40B-00752FEF0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CABE43C1-E189-42E3-893D-D9B3AC94B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1516-6D42-4A07-A90C-3116DA11528E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F74CA27B-C235-46CF-8ED2-6F5722B33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7582C080-28AA-4D52-8597-683A545CF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EF29-8E15-4A3A-8081-2027393A0E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808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AD1BA33-81F2-4429-805A-6579E8AF6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A3F1F6A0-3BB7-4D21-ACF0-C74B8FCC2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023DCD51-0D40-48F8-978F-C730F2F1F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D18C2253-3116-4650-A873-ECCA5EDCA9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="" xmlns:a16="http://schemas.microsoft.com/office/drawing/2014/main" id="{0082FED5-7FD3-4ED1-BEC9-866917816A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="" xmlns:a16="http://schemas.microsoft.com/office/drawing/2014/main" id="{39072241-C6DB-4E00-88D2-6DD54DE16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1516-6D42-4A07-A90C-3116DA11528E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="" xmlns:a16="http://schemas.microsoft.com/office/drawing/2014/main" id="{E244D7EB-4624-4AFF-A954-7B465ED33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="" xmlns:a16="http://schemas.microsoft.com/office/drawing/2014/main" id="{83F67E81-F02E-4D0A-AE3F-B4240B88A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EF29-8E15-4A3A-8081-2027393A0E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9412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438DCFD-3AB6-4201-A339-E87A77E4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BC2909E6-BE84-4EA4-9FAC-719FDBD2E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1516-6D42-4A07-A90C-3116DA11528E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2735B312-97D4-4B37-B174-FF4C049E0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52E8D143-5757-4DE3-AAF9-7720F79F9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EF29-8E15-4A3A-8081-2027393A0E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9508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="" xmlns:a16="http://schemas.microsoft.com/office/drawing/2014/main" id="{DA37A598-7C56-4FAA-BAC3-69F4320A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1516-6D42-4A07-A90C-3116DA11528E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="" xmlns:a16="http://schemas.microsoft.com/office/drawing/2014/main" id="{4CA1037A-8327-40F1-ABF5-F8A1FC8AE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6F672A81-DC09-4E8B-8E63-E0D41E05F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EF29-8E15-4A3A-8081-2027393A0E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4644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66FCE5A-6F72-4AFF-9AFD-CD88064AF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6D9B1EBA-4441-466B-8506-90D8F6503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1CAB7D5E-7663-40EE-8DD3-0C36A38EA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4791F472-DEA5-454E-B810-95DFEFFF4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1516-6D42-4A07-A90C-3116DA11528E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F26592EC-C53B-4668-9A02-487339536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12D0F1EA-3C39-4DBF-9D3F-56217CFAB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EF29-8E15-4A3A-8081-2027393A0E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7775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248AA96-F904-4834-B160-74F024439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3F3B0A62-8603-40B6-9A70-A4B81375E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5A9EAFD0-5337-4E19-A570-1CB6D5EE8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C17A42A8-EB79-4CDE-8A77-6B128B12D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1516-6D42-4A07-A90C-3116DA11528E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55973A6F-5AA3-4E98-A1F3-F792C8CBD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A1216812-5D8D-45AC-AAB2-AB1668044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EF29-8E15-4A3A-8081-2027393A0E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2152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="" xmlns:a16="http://schemas.microsoft.com/office/drawing/2014/main" id="{AC4EE11A-46B2-4ABB-88F3-0B8A77795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115E8AD3-7CAC-49BE-A3C2-0BED3E00C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BF0DB7F7-BFA8-4B4A-B017-9ECF4EE002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41516-6D42-4A07-A90C-3116DA11528E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CA5E4F82-412A-4435-8DD6-A0C646394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693F0034-908C-44DD-8BD2-B6CF78726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9EF29-8E15-4A3A-8081-2027393A0E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1281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canalrural.com.br/noticias/exclusivo-taxas-juros-plano-safra-2020-2021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3052631D-7A88-459E-AFD5-8E3AFB890C1F}"/>
              </a:ext>
            </a:extLst>
          </p:cNvPr>
          <p:cNvSpPr txBox="1"/>
          <p:nvPr/>
        </p:nvSpPr>
        <p:spPr>
          <a:xfrm>
            <a:off x="2047752" y="2642453"/>
            <a:ext cx="8090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>
                <a:latin typeface="Myriad Pro" panose="020B0503030403020204" pitchFamily="34" charset="0"/>
              </a:rPr>
              <a:t>Crédito Rural</a:t>
            </a:r>
            <a:endParaRPr lang="pt-BR" sz="4800" b="1" dirty="0">
              <a:latin typeface="Myriad Pro" panose="020B0503030403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BBF52C84-788D-43C3-B3F6-6897CB03D681}"/>
              </a:ext>
            </a:extLst>
          </p:cNvPr>
          <p:cNvSpPr txBox="1"/>
          <p:nvPr/>
        </p:nvSpPr>
        <p:spPr>
          <a:xfrm>
            <a:off x="2349864" y="4796977"/>
            <a:ext cx="7533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smtClean="0">
                <a:latin typeface="Myriad Pro" panose="020B0503030403020204" pitchFamily="34" charset="0"/>
              </a:rPr>
              <a:t>Prof. Dr. Roberto Arruda de Souza Lima </a:t>
            </a:r>
            <a:endParaRPr lang="pt-BR" sz="2400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05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1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261925" indent="-261925">
              <a:lnSpc>
                <a:spcPct val="150000"/>
              </a:lnSpc>
            </a:pPr>
            <a:r>
              <a:rPr lang="pt-BR" sz="3200" b="1" smtClean="0">
                <a:latin typeface="Arial" pitchFamily="34" charset="0"/>
              </a:rPr>
              <a:t>INFORMAÇÃO tem papel central no crédito</a:t>
            </a:r>
            <a:r>
              <a:rPr lang="pt-BR" sz="3200" b="1" dirty="0">
                <a:latin typeface="Arial" pitchFamily="34" charset="0"/>
              </a:rPr>
              <a:t>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09800" y="285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pt-BR" sz="36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O Crédito</a:t>
            </a:r>
            <a:endParaRPr lang="pt-BR" sz="36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199456" y="2846384"/>
            <a:ext cx="9697077" cy="2694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261925" lvl="1" indent="-261925" defTabSz="914354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pt-BR" sz="3200" b="1" smtClean="0">
                <a:latin typeface="Arial" pitchFamily="34" charset="0"/>
              </a:rPr>
              <a:t>Muito da informação relevante é difundida através da economia, sendo obtida como subproduto de outra atividade econômica</a:t>
            </a:r>
            <a:r>
              <a:rPr lang="pt-BR" sz="3200" b="1" dirty="0">
                <a:latin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860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24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291" grpId="0" build="p" autoUpdateAnimBg="0"/>
      <p:bldP spid="6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1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marL="261925" lvl="1" indent="-261925">
              <a:buNone/>
              <a:defRPr/>
            </a:pPr>
            <a:r>
              <a:rPr lang="pt-BR" sz="3200" b="1" smtClean="0">
                <a:latin typeface="Arial" pitchFamily="34" charset="0"/>
              </a:rPr>
              <a:t>O crédito é mediado por</a:t>
            </a:r>
            <a:r>
              <a:rPr lang="pt-BR" sz="3200" b="1" dirty="0">
                <a:latin typeface="Arial" pitchFamily="34" charset="0"/>
              </a:rPr>
              <a:t>:</a:t>
            </a:r>
          </a:p>
          <a:p>
            <a:pPr marL="261925" lvl="1" indent="-261925">
              <a:buNone/>
              <a:defRPr/>
            </a:pPr>
            <a:endParaRPr lang="pt-BR" sz="3200" b="1" dirty="0">
              <a:latin typeface="Arial" pitchFamily="34" charset="0"/>
            </a:endParaRPr>
          </a:p>
          <a:p>
            <a:pPr marL="261925" lvl="1" indent="-261925">
              <a:defRPr/>
            </a:pPr>
            <a:r>
              <a:rPr lang="pt-BR" sz="3200" b="1" smtClean="0">
                <a:latin typeface="Arial" pitchFamily="34" charset="0"/>
              </a:rPr>
              <a:t> bancos</a:t>
            </a:r>
            <a:endParaRPr lang="pt-BR" sz="3200" b="1" dirty="0">
              <a:latin typeface="Arial" pitchFamily="34" charset="0"/>
            </a:endParaRPr>
          </a:p>
          <a:p>
            <a:pPr marL="261925" lvl="1" indent="-261925">
              <a:defRPr/>
            </a:pPr>
            <a:r>
              <a:rPr lang="pt-BR" sz="3200" b="1" smtClean="0">
                <a:latin typeface="Arial" pitchFamily="34" charset="0"/>
              </a:rPr>
              <a:t> empresas</a:t>
            </a:r>
            <a:endParaRPr lang="pt-BR" sz="3200" b="1" dirty="0">
              <a:latin typeface="Arial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09800" y="285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pt-BR" sz="36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O Crédito</a:t>
            </a:r>
            <a:endParaRPr lang="pt-BR" sz="36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174380" y="3963065"/>
            <a:ext cx="7970293" cy="196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261925" indent="-261925"/>
            <a:r>
              <a:rPr lang="pt-BR" sz="3200" b="1">
                <a:latin typeface="Arial" pitchFamily="34" charset="0"/>
              </a:rPr>
              <a:t>	</a:t>
            </a:r>
            <a:r>
              <a:rPr lang="pt-BR" sz="3200" b="1" smtClean="0">
                <a:latin typeface="Arial" pitchFamily="34" charset="0"/>
              </a:rPr>
              <a:t>Relacionamento de cliente-fornecedor produz informações e incentivos que os bancos não possuem</a:t>
            </a:r>
            <a:r>
              <a:rPr lang="pt-BR" sz="3200" b="1" dirty="0">
                <a:latin typeface="Arial" pitchFamily="34" charset="0"/>
              </a:rPr>
              <a:t>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4170" y="2623771"/>
            <a:ext cx="5445457" cy="57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261925" lvl="1" indent="-261925" defTabSz="914354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pt-BR" sz="3200" b="1" smtClean="0">
                <a:latin typeface="Arial" pitchFamily="34" charset="0"/>
              </a:rPr>
              <a:t>Escolhas interrelacionadas</a:t>
            </a:r>
            <a:endParaRPr lang="pt-BR" sz="3200" b="1" dirty="0">
              <a:latin typeface="Arial" pitchFamily="34" charset="0"/>
            </a:endParaRPr>
          </a:p>
        </p:txBody>
      </p:sp>
      <p:sp>
        <p:nvSpPr>
          <p:cNvPr id="7" name="Chave direita 6"/>
          <p:cNvSpPr/>
          <p:nvPr/>
        </p:nvSpPr>
        <p:spPr>
          <a:xfrm>
            <a:off x="3215681" y="2419067"/>
            <a:ext cx="327547" cy="1009935"/>
          </a:xfrm>
          <a:prstGeom prst="rightBrac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4" tIns="60957" rIns="121914" bIns="60957" rtlCol="0" anchor="ctr"/>
          <a:lstStyle/>
          <a:p>
            <a:pPr algn="ctr"/>
            <a:endParaRPr lang="pt-BR" sz="3200"/>
          </a:p>
        </p:txBody>
      </p:sp>
      <p:sp>
        <p:nvSpPr>
          <p:cNvPr id="8" name="Forma livre 7"/>
          <p:cNvSpPr/>
          <p:nvPr/>
        </p:nvSpPr>
        <p:spPr>
          <a:xfrm rot="20133389">
            <a:off x="3668548" y="3421051"/>
            <a:ext cx="732429" cy="955343"/>
          </a:xfrm>
          <a:custGeom>
            <a:avLst/>
            <a:gdLst>
              <a:gd name="connsiteX0" fmla="*/ 732429 w 732429"/>
              <a:gd name="connsiteY0" fmla="*/ 0 h 955343"/>
              <a:gd name="connsiteX1" fmla="*/ 36394 w 732429"/>
              <a:gd name="connsiteY1" fmla="*/ 518615 h 955343"/>
              <a:gd name="connsiteX2" fmla="*/ 514065 w 732429"/>
              <a:gd name="connsiteY2" fmla="*/ 955343 h 955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2429" h="955343">
                <a:moveTo>
                  <a:pt x="732429" y="0"/>
                </a:moveTo>
                <a:cubicBezTo>
                  <a:pt x="402608" y="179695"/>
                  <a:pt x="72788" y="359391"/>
                  <a:pt x="36394" y="518615"/>
                </a:cubicBezTo>
                <a:cubicBezTo>
                  <a:pt x="0" y="677839"/>
                  <a:pt x="257032" y="816591"/>
                  <a:pt x="514065" y="955343"/>
                </a:cubicBezTo>
              </a:path>
            </a:pathLst>
          </a:custGeom>
          <a:ln w="22225">
            <a:solidFill>
              <a:schemeClr val="accent6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4" tIns="60957" rIns="121914" bIns="60957" rtlCol="0" anchor="ctr"/>
          <a:lstStyle/>
          <a:p>
            <a:pPr algn="ctr"/>
            <a:endParaRPr lang="pt-BR" sz="3200"/>
          </a:p>
        </p:txBody>
      </p:sp>
    </p:spTree>
    <p:extLst>
      <p:ext uri="{BB962C8B-B14F-4D97-AF65-F5344CB8AC3E}">
        <p14:creationId xmlns:p14="http://schemas.microsoft.com/office/powerpoint/2010/main" val="48384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24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524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524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291" grpId="0" build="p" autoUpdateAnimBg="0"/>
      <p:bldP spid="6" grpId="0" build="p" autoUpdateAnimBg="0"/>
      <p:bldP spid="5" grpId="0" build="p" autoUpdateAnimBg="0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931" name="Rectangle 3"/>
          <p:cNvSpPr>
            <a:spLocks noChangeArrowheads="1"/>
          </p:cNvSpPr>
          <p:nvPr/>
        </p:nvSpPr>
        <p:spPr bwMode="auto">
          <a:xfrm>
            <a:off x="0" y="53978"/>
            <a:ext cx="12192000" cy="927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21914" tIns="60957" rIns="121914" bIns="60957" anchor="ctr"/>
          <a:lstStyle/>
          <a:p>
            <a:pPr algn="ctr">
              <a:defRPr/>
            </a:pPr>
            <a:r>
              <a:rPr lang="pt-BR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Crédito Rural</a:t>
            </a:r>
            <a:endParaRPr lang="pt-BR" sz="36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071664" y="2055872"/>
            <a:ext cx="6048672" cy="2092880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Por que falta crédito? </a:t>
            </a:r>
            <a:endParaRPr lang="pt-BR" sz="4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De onde vem o crédito</a:t>
            </a:r>
            <a:r>
              <a:rPr lang="pt-BR" sz="43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131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6"/>
          <p:cNvSpPr>
            <a:spLocks noChangeArrowheads="1"/>
          </p:cNvSpPr>
          <p:nvPr/>
        </p:nvSpPr>
        <p:spPr bwMode="auto">
          <a:xfrm>
            <a:off x="0" y="53978"/>
            <a:ext cx="12192000" cy="927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36" tIns="45718" rIns="91436" bIns="45718" anchor="ctr"/>
          <a:lstStyle/>
          <a:p>
            <a:pPr algn="ctr">
              <a:defRPr/>
            </a:pPr>
            <a:r>
              <a:rPr lang="pt-BR" sz="36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Tópicos de Finanças</a:t>
            </a:r>
            <a:endParaRPr lang="pt-BR" sz="36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3577171" y="766292"/>
            <a:ext cx="5535084" cy="2235200"/>
            <a:chOff x="1554" y="969"/>
            <a:chExt cx="2615" cy="1408"/>
          </a:xfrm>
        </p:grpSpPr>
        <p:sp>
          <p:nvSpPr>
            <p:cNvPr id="5" name="Line 7"/>
            <p:cNvSpPr>
              <a:spLocks noChangeShapeType="1"/>
            </p:cNvSpPr>
            <p:nvPr/>
          </p:nvSpPr>
          <p:spPr bwMode="auto">
            <a:xfrm flipV="1">
              <a:off x="1554" y="969"/>
              <a:ext cx="0" cy="14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Line 8"/>
            <p:cNvSpPr>
              <a:spLocks noChangeShapeType="1"/>
            </p:cNvSpPr>
            <p:nvPr/>
          </p:nvSpPr>
          <p:spPr bwMode="auto">
            <a:xfrm>
              <a:off x="1554" y="2377"/>
              <a:ext cx="261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3579285" y="3657441"/>
            <a:ext cx="5535083" cy="2235200"/>
            <a:chOff x="1554" y="969"/>
            <a:chExt cx="2615" cy="1408"/>
          </a:xfrm>
        </p:grpSpPr>
        <p:sp>
          <p:nvSpPr>
            <p:cNvPr id="9" name="Line 10"/>
            <p:cNvSpPr>
              <a:spLocks noChangeShapeType="1"/>
            </p:cNvSpPr>
            <p:nvPr/>
          </p:nvSpPr>
          <p:spPr bwMode="auto">
            <a:xfrm flipV="1">
              <a:off x="1554" y="969"/>
              <a:ext cx="0" cy="14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1554" y="2377"/>
              <a:ext cx="261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7584020" y="3001496"/>
            <a:ext cx="39878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pt-BR" altLang="pt-BR" sz="2400" smtClean="0">
                <a:latin typeface="Arial" panose="020B0604020202020204" pitchFamily="34" charset="0"/>
              </a:rPr>
              <a:t>Taxa de juros cobrada</a:t>
            </a:r>
            <a:endParaRPr lang="pt-BR" altLang="pt-BR" sz="2400" dirty="0">
              <a:latin typeface="Arial" panose="020B0604020202020204" pitchFamily="34" charset="0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7744886" y="5847657"/>
            <a:ext cx="39878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pt-BR" altLang="pt-BR" sz="2400">
                <a:latin typeface="Arial" panose="020B0604020202020204" pitchFamily="34" charset="0"/>
              </a:rPr>
              <a:t>Empréstimos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92669" y="3538380"/>
            <a:ext cx="3058585" cy="175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pt-BR" altLang="pt-BR" sz="2400" smtClean="0">
                <a:latin typeface="Arial" panose="020B0604020202020204" pitchFamily="34" charset="0"/>
              </a:rPr>
              <a:t>Retorno esperado para o banco </a:t>
            </a:r>
            <a:endParaRPr lang="pt-BR" altLang="pt-BR" sz="2400" dirty="0">
              <a:latin typeface="Arial" panose="020B0604020202020204" pitchFamily="34" charset="0"/>
            </a:endParaRPr>
          </a:p>
          <a:p>
            <a:pPr algn="l">
              <a:spcBef>
                <a:spcPct val="50000"/>
              </a:spcBef>
            </a:pPr>
            <a:r>
              <a:rPr lang="pt-BR" altLang="pt-BR" sz="2400" smtClean="0">
                <a:latin typeface="Arial" panose="020B0604020202020204" pitchFamily="34" charset="0"/>
              </a:rPr>
              <a:t>Custo para o tomador</a:t>
            </a:r>
            <a:endParaRPr lang="pt-BR" altLang="pt-BR" sz="2400" dirty="0">
              <a:latin typeface="Arial" panose="020B0604020202020204" pitchFamily="34" charset="0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594787" y="764707"/>
            <a:ext cx="305858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pt-BR" altLang="pt-BR" sz="2400" smtClean="0">
                <a:latin typeface="Arial" panose="020B0604020202020204" pitchFamily="34" charset="0"/>
              </a:rPr>
              <a:t>Retorno esperado para o banco </a:t>
            </a:r>
            <a:endParaRPr lang="pt-BR" altLang="pt-BR" sz="2400" dirty="0">
              <a:latin typeface="Arial" panose="020B0604020202020204" pitchFamily="34" charset="0"/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2950635" y="4900457"/>
            <a:ext cx="6201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pt-BR" altLang="pt-BR" sz="2400" dirty="0">
                <a:latin typeface="Arial" panose="020B0604020202020204" pitchFamily="34" charset="0"/>
              </a:rPr>
              <a:t>r*</a:t>
            </a:r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>
            <a:off x="4603754" y="3986053"/>
            <a:ext cx="3560233" cy="1481139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pt-BR"/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 flipV="1">
            <a:off x="4254500" y="4117821"/>
            <a:ext cx="3405717" cy="1538287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pt-BR"/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>
            <a:off x="3558119" y="5148104"/>
            <a:ext cx="5477935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pt-BR"/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7649636" y="3886045"/>
            <a:ext cx="12213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pt-BR" altLang="pt-BR" sz="2400" dirty="0">
                <a:latin typeface="Arial" panose="020B0604020202020204" pitchFamily="34" charset="0"/>
              </a:rPr>
              <a:t>Oferta</a:t>
            </a: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8087786" y="5290982"/>
            <a:ext cx="19388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pt-BR" altLang="pt-BR" sz="2400" dirty="0">
                <a:latin typeface="Arial" panose="020B0604020202020204" pitchFamily="34" charset="0"/>
              </a:rPr>
              <a:t>Demanda</a:t>
            </a:r>
          </a:p>
        </p:txBody>
      </p:sp>
      <p:sp>
        <p:nvSpPr>
          <p:cNvPr id="21" name="Freeform 22"/>
          <p:cNvSpPr>
            <a:spLocks/>
          </p:cNvSpPr>
          <p:nvPr/>
        </p:nvSpPr>
        <p:spPr bwMode="auto">
          <a:xfrm>
            <a:off x="3577170" y="1467968"/>
            <a:ext cx="4646084" cy="1533525"/>
          </a:xfrm>
          <a:custGeom>
            <a:avLst/>
            <a:gdLst>
              <a:gd name="T0" fmla="*/ 0 w 2195"/>
              <a:gd name="T1" fmla="*/ 1533525 h 966"/>
              <a:gd name="T2" fmla="*/ 1901825 w 2195"/>
              <a:gd name="T3" fmla="*/ 96838 h 966"/>
              <a:gd name="T4" fmla="*/ 3484563 w 2195"/>
              <a:gd name="T5" fmla="*/ 952500 h 9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95" h="966">
                <a:moveTo>
                  <a:pt x="0" y="966"/>
                </a:moveTo>
                <a:cubicBezTo>
                  <a:pt x="416" y="544"/>
                  <a:pt x="832" y="122"/>
                  <a:pt x="1198" y="61"/>
                </a:cubicBezTo>
                <a:cubicBezTo>
                  <a:pt x="1564" y="0"/>
                  <a:pt x="1879" y="300"/>
                  <a:pt x="2195" y="600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pt-BR"/>
          </a:p>
        </p:txBody>
      </p:sp>
      <p:sp>
        <p:nvSpPr>
          <p:cNvPr id="22" name="Line 23"/>
          <p:cNvSpPr>
            <a:spLocks noChangeShapeType="1"/>
          </p:cNvSpPr>
          <p:nvPr/>
        </p:nvSpPr>
        <p:spPr bwMode="auto">
          <a:xfrm>
            <a:off x="6379633" y="1550519"/>
            <a:ext cx="0" cy="14509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pt-BR"/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6182787" y="2972920"/>
            <a:ext cx="6201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pt-BR" altLang="pt-BR" sz="2400" dirty="0">
                <a:latin typeface="Arial" panose="020B0604020202020204" pitchFamily="34" charset="0"/>
              </a:rPr>
              <a:t>r*</a:t>
            </a:r>
          </a:p>
        </p:txBody>
      </p:sp>
    </p:spTree>
    <p:extLst>
      <p:ext uri="{BB962C8B-B14F-4D97-AF65-F5344CB8AC3E}">
        <p14:creationId xmlns:p14="http://schemas.microsoft.com/office/powerpoint/2010/main" val="194287615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/>
      <p:bldP spid="20" grpId="0"/>
      <p:bldP spid="21" grpId="0" animBg="1"/>
      <p:bldP spid="22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6"/>
          <p:cNvSpPr>
            <a:spLocks noChangeArrowheads="1"/>
          </p:cNvSpPr>
          <p:nvPr/>
        </p:nvSpPr>
        <p:spPr bwMode="auto">
          <a:xfrm>
            <a:off x="0" y="53978"/>
            <a:ext cx="12192000" cy="927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36" tIns="45718" rIns="91436" bIns="45718" anchor="ctr"/>
          <a:lstStyle/>
          <a:p>
            <a:pPr algn="ctr">
              <a:defRPr/>
            </a:pPr>
            <a:r>
              <a:rPr lang="pt-BR" sz="36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Tópicos de Finanças</a:t>
            </a:r>
            <a:endParaRPr lang="pt-BR" sz="36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1496486" y="836714"/>
            <a:ext cx="9101668" cy="4125794"/>
            <a:chOff x="379" y="856"/>
            <a:chExt cx="5164" cy="3269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690" y="857"/>
              <a:ext cx="2615" cy="1408"/>
              <a:chOff x="1554" y="969"/>
              <a:chExt cx="2615" cy="1408"/>
            </a:xfrm>
          </p:grpSpPr>
          <p:sp>
            <p:nvSpPr>
              <p:cNvPr id="23" name="Line 4"/>
              <p:cNvSpPr>
                <a:spLocks noChangeShapeType="1"/>
              </p:cNvSpPr>
              <p:nvPr/>
            </p:nvSpPr>
            <p:spPr bwMode="auto">
              <a:xfrm flipV="1">
                <a:off x="1554" y="969"/>
                <a:ext cx="0" cy="140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" name="Line 5"/>
              <p:cNvSpPr>
                <a:spLocks noChangeShapeType="1"/>
              </p:cNvSpPr>
              <p:nvPr/>
            </p:nvSpPr>
            <p:spPr bwMode="auto">
              <a:xfrm>
                <a:off x="1554" y="2377"/>
                <a:ext cx="261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691" y="2451"/>
              <a:ext cx="2615" cy="1408"/>
              <a:chOff x="1554" y="969"/>
              <a:chExt cx="2615" cy="1408"/>
            </a:xfrm>
          </p:grpSpPr>
          <p:sp>
            <p:nvSpPr>
              <p:cNvPr id="21" name="Line 7"/>
              <p:cNvSpPr>
                <a:spLocks noChangeShapeType="1"/>
              </p:cNvSpPr>
              <p:nvPr/>
            </p:nvSpPr>
            <p:spPr bwMode="auto">
              <a:xfrm flipV="1">
                <a:off x="1554" y="969"/>
                <a:ext cx="0" cy="140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" name="Line 8"/>
              <p:cNvSpPr>
                <a:spLocks noChangeShapeType="1"/>
              </p:cNvSpPr>
              <p:nvPr/>
            </p:nvSpPr>
            <p:spPr bwMode="auto">
              <a:xfrm>
                <a:off x="1554" y="2377"/>
                <a:ext cx="261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3583" y="2265"/>
              <a:ext cx="1884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pt-BR" altLang="pt-BR" sz="1500" smtClean="0">
                  <a:latin typeface="Arial" panose="020B0604020202020204" pitchFamily="34" charset="0"/>
                </a:rPr>
                <a:t>Taxa de juros cobrada</a:t>
              </a:r>
              <a:endParaRPr lang="pt-BR" altLang="pt-BR" sz="1500" dirty="0">
                <a:latin typeface="Arial" panose="020B0604020202020204" pitchFamily="34" charset="0"/>
              </a:endParaRPr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3660" y="3869"/>
              <a:ext cx="1883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pt-BR" altLang="pt-BR" sz="1500">
                  <a:latin typeface="Arial" panose="020B0604020202020204" pitchFamily="34" charset="0"/>
                </a:rPr>
                <a:t>Empréstimos</a:t>
              </a:r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379" y="2376"/>
              <a:ext cx="1445" cy="7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pt-BR" altLang="pt-BR" sz="1500" smtClean="0">
                  <a:latin typeface="Arial" panose="020B0604020202020204" pitchFamily="34" charset="0"/>
                </a:rPr>
                <a:t>Retorno esperado para o banco </a:t>
              </a:r>
              <a:endParaRPr lang="pt-BR" altLang="pt-BR" sz="1500" dirty="0">
                <a:latin typeface="Arial" panose="020B0604020202020204" pitchFamily="34" charset="0"/>
              </a:endParaRPr>
            </a:p>
            <a:p>
              <a:pPr algn="l">
                <a:spcBef>
                  <a:spcPct val="50000"/>
                </a:spcBef>
              </a:pPr>
              <a:r>
                <a:rPr lang="pt-BR" altLang="pt-BR" sz="1500" smtClean="0">
                  <a:latin typeface="Arial" panose="020B0604020202020204" pitchFamily="34" charset="0"/>
                </a:rPr>
                <a:t>Custo para o  tomador</a:t>
              </a:r>
              <a:endParaRPr lang="pt-BR" altLang="pt-BR" sz="1500" dirty="0">
                <a:latin typeface="Arial" panose="020B0604020202020204" pitchFamily="34" charset="0"/>
              </a:endParaRP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380" y="856"/>
              <a:ext cx="1445" cy="4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pt-BR" altLang="pt-BR" sz="1500" smtClean="0">
                  <a:latin typeface="Arial" panose="020B0604020202020204" pitchFamily="34" charset="0"/>
                </a:rPr>
                <a:t>Retorno esperado para o banco </a:t>
              </a:r>
              <a:endParaRPr lang="pt-BR" altLang="pt-BR" sz="1500" dirty="0">
                <a:latin typeface="Arial" panose="020B0604020202020204" pitchFamily="34" charset="0"/>
              </a:endParaRPr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1394" y="3233"/>
              <a:ext cx="293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pt-BR" altLang="pt-BR" sz="1500">
                  <a:latin typeface="Arial" panose="020B0604020202020204" pitchFamily="34" charset="0"/>
                </a:rPr>
                <a:t>r*</a:t>
              </a:r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>
              <a:off x="2175" y="2658"/>
              <a:ext cx="1682" cy="933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 flipV="1">
              <a:off x="2010" y="2741"/>
              <a:ext cx="1609" cy="969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>
              <a:off x="1681" y="3390"/>
              <a:ext cx="25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3614" y="2594"/>
              <a:ext cx="577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pt-BR" altLang="pt-BR" sz="1500">
                  <a:latin typeface="Arial" panose="020B0604020202020204" pitchFamily="34" charset="0"/>
                </a:rPr>
                <a:t>Oferta</a:t>
              </a:r>
            </a:p>
          </p:txBody>
        </p:sp>
        <p:sp>
          <p:nvSpPr>
            <p:cNvPr id="17" name="Text Box 18"/>
            <p:cNvSpPr txBox="1">
              <a:spLocks noChangeArrowheads="1"/>
            </p:cNvSpPr>
            <p:nvPr/>
          </p:nvSpPr>
          <p:spPr bwMode="auto">
            <a:xfrm>
              <a:off x="3821" y="3480"/>
              <a:ext cx="760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pt-BR" altLang="pt-BR" sz="1500">
                  <a:latin typeface="Arial" panose="020B0604020202020204" pitchFamily="34" charset="0"/>
                </a:rPr>
                <a:t>Demanda</a:t>
              </a:r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1690" y="1299"/>
              <a:ext cx="2195" cy="966"/>
            </a:xfrm>
            <a:custGeom>
              <a:avLst/>
              <a:gdLst>
                <a:gd name="T0" fmla="*/ 0 w 2195"/>
                <a:gd name="T1" fmla="*/ 966 h 966"/>
                <a:gd name="T2" fmla="*/ 1198 w 2195"/>
                <a:gd name="T3" fmla="*/ 61 h 966"/>
                <a:gd name="T4" fmla="*/ 2195 w 2195"/>
                <a:gd name="T5" fmla="*/ 600 h 9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5" h="966">
                  <a:moveTo>
                    <a:pt x="0" y="966"/>
                  </a:moveTo>
                  <a:cubicBezTo>
                    <a:pt x="416" y="544"/>
                    <a:pt x="832" y="122"/>
                    <a:pt x="1198" y="61"/>
                  </a:cubicBezTo>
                  <a:cubicBezTo>
                    <a:pt x="1564" y="0"/>
                    <a:pt x="1879" y="300"/>
                    <a:pt x="2195" y="60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Line 20"/>
            <p:cNvSpPr>
              <a:spLocks noChangeShapeType="1"/>
            </p:cNvSpPr>
            <p:nvPr/>
          </p:nvSpPr>
          <p:spPr bwMode="auto">
            <a:xfrm>
              <a:off x="3014" y="1351"/>
              <a:ext cx="0" cy="914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Text Box 21"/>
            <p:cNvSpPr txBox="1">
              <a:spLocks noChangeArrowheads="1"/>
            </p:cNvSpPr>
            <p:nvPr/>
          </p:nvSpPr>
          <p:spPr bwMode="auto">
            <a:xfrm>
              <a:off x="2921" y="2247"/>
              <a:ext cx="293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pt-BR" altLang="pt-BR" sz="1500">
                  <a:latin typeface="Arial" panose="020B0604020202020204" pitchFamily="34" charset="0"/>
                </a:rPr>
                <a:t>r*</a:t>
              </a:r>
            </a:p>
          </p:txBody>
        </p:sp>
      </p:grp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148168" y="4869163"/>
            <a:ext cx="1185333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3200" smtClean="0">
                <a:latin typeface="Arial" panose="020B0604020202020204" pitchFamily="34" charset="0"/>
              </a:rPr>
              <a:t>O mercado financeiro não é ajustado através do preço, como ocorre em outros mercados, mas pela redução do volume de crédito ofertado (</a:t>
            </a:r>
            <a:r>
              <a:rPr lang="pt-BR" altLang="pt-BR" sz="3200" dirty="0" smtClean="0">
                <a:latin typeface="Arial" panose="020B0604020202020204" pitchFamily="34" charset="0"/>
              </a:rPr>
              <a:t>racionamento</a:t>
            </a:r>
            <a:r>
              <a:rPr lang="pt-BR" altLang="pt-BR" sz="3200" dirty="0">
                <a:latin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55999460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mtClean="0"/>
              <a:t>Estrutura de Capital das Empresas Brasileiras</a:t>
            </a:r>
            <a:endParaRPr lang="pt-BR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164499696"/>
              </p:ext>
            </p:extLst>
          </p:nvPr>
        </p:nvGraphicFramePr>
        <p:xfrm>
          <a:off x="143339" y="1702792"/>
          <a:ext cx="11809312" cy="345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0"/>
                <a:gridCol w="1728192"/>
              </a:tblGrid>
              <a:tr h="690880">
                <a:tc>
                  <a:txBody>
                    <a:bodyPr/>
                    <a:lstStyle/>
                    <a:p>
                      <a:r>
                        <a:rPr lang="pt-BR" sz="3700" dirty="0" smtClean="0"/>
                        <a:t>Item</a:t>
                      </a:r>
                      <a:endParaRPr lang="pt-BR" sz="37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700" dirty="0" smtClean="0"/>
                        <a:t>Partic.</a:t>
                      </a:r>
                      <a:endParaRPr lang="pt-BR" sz="3700" dirty="0"/>
                    </a:p>
                  </a:txBody>
                  <a:tcPr marL="121920" marR="121920" marT="60960" marB="60960"/>
                </a:tc>
              </a:tr>
              <a:tr h="690880">
                <a:tc>
                  <a:txBody>
                    <a:bodyPr/>
                    <a:lstStyle/>
                    <a:p>
                      <a:r>
                        <a:rPr lang="pt-BR" sz="3700" smtClean="0"/>
                        <a:t>Passivo SEM Ônus (</a:t>
                      </a:r>
                      <a:r>
                        <a:rPr lang="pt-BR" sz="3700" dirty="0" smtClean="0"/>
                        <a:t>funcionamento)</a:t>
                      </a:r>
                      <a:endParaRPr lang="pt-BR" sz="37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700" dirty="0" smtClean="0"/>
                        <a:t>28,7%</a:t>
                      </a:r>
                      <a:endParaRPr lang="pt-BR" sz="3700" dirty="0"/>
                    </a:p>
                  </a:txBody>
                  <a:tcPr marL="121920" marR="121920" marT="60960" marB="60960"/>
                </a:tc>
              </a:tr>
              <a:tr h="69088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700" smtClean="0"/>
                        <a:t>Passivo COM Ônus (empréstimos</a:t>
                      </a:r>
                      <a:r>
                        <a:rPr lang="pt-BR" sz="3700" baseline="0" smtClean="0"/>
                        <a:t> e financiamento</a:t>
                      </a:r>
                      <a:r>
                        <a:rPr lang="pt-BR" sz="3700" dirty="0" smtClean="0"/>
                        <a:t>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700" dirty="0" smtClean="0"/>
                        <a:t>29,9%</a:t>
                      </a:r>
                      <a:endParaRPr lang="pt-BR" sz="3700" dirty="0"/>
                    </a:p>
                  </a:txBody>
                  <a:tcPr marL="121920" marR="121920" marT="60960" marB="60960"/>
                </a:tc>
              </a:tr>
              <a:tr h="690880">
                <a:tc>
                  <a:txBody>
                    <a:bodyPr/>
                    <a:lstStyle/>
                    <a:p>
                      <a:r>
                        <a:rPr lang="pt-BR" sz="3700" smtClean="0"/>
                        <a:t>Recursos Próprios (patrimônio líquido</a:t>
                      </a:r>
                      <a:r>
                        <a:rPr lang="pt-BR" sz="3700" dirty="0" smtClean="0"/>
                        <a:t>)</a:t>
                      </a:r>
                      <a:endParaRPr lang="pt-BR" sz="3700" dirty="0"/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700" dirty="0" smtClean="0"/>
                        <a:t>41,4%</a:t>
                      </a:r>
                      <a:endParaRPr lang="pt-BR" sz="3700" dirty="0"/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0880">
                <a:tc>
                  <a:txBody>
                    <a:bodyPr/>
                    <a:lstStyle/>
                    <a:p>
                      <a:r>
                        <a:rPr lang="pt-BR" sz="3700" b="1" smtClean="0"/>
                        <a:t>Ativo Total</a:t>
                      </a:r>
                      <a:endParaRPr lang="pt-BR" sz="3700" b="1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700" b="1" dirty="0" smtClean="0"/>
                        <a:t>100%</a:t>
                      </a:r>
                      <a:endParaRPr lang="pt-BR" sz="3700" b="1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297431" y="5733257"/>
            <a:ext cx="5760640" cy="400103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r>
              <a:rPr lang="pt-BR" smtClean="0"/>
              <a:t>Fonte: Assaf Neto (</a:t>
            </a:r>
            <a:r>
              <a:rPr lang="pt-BR" dirty="0" smtClean="0"/>
              <a:t>2012)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5336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050" name="Text Box 2"/>
          <p:cNvSpPr txBox="1">
            <a:spLocks noChangeArrowheads="1"/>
          </p:cNvSpPr>
          <p:nvPr/>
        </p:nvSpPr>
        <p:spPr bwMode="auto">
          <a:xfrm>
            <a:off x="2735264" y="2349503"/>
            <a:ext cx="6673851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Crédito Rural</a:t>
            </a:r>
            <a:endParaRPr lang="pt-BR" sz="4000" b="1" dirty="0">
              <a:effectLst>
                <a:outerShdw blurRad="38100" dist="38100" dir="2700000" algn="tl">
                  <a:srgbClr val="C0C0C0"/>
                </a:outerShdw>
              </a:effectLst>
              <a:latin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42289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54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4050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" y="32027"/>
            <a:ext cx="5427481" cy="407061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5674" y="32027"/>
            <a:ext cx="2376264" cy="673586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5" y="4365104"/>
            <a:ext cx="3323861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7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674" y="32027"/>
            <a:ext cx="2376264" cy="673586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8" y="57079"/>
            <a:ext cx="5401542" cy="399085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78" y="4291834"/>
            <a:ext cx="5423769" cy="2472160"/>
          </a:xfrm>
          <a:prstGeom prst="rect">
            <a:avLst/>
          </a:prstGeom>
        </p:spPr>
      </p:pic>
      <p:pic>
        <p:nvPicPr>
          <p:cNvPr id="7" name="Picture 2" descr="C:\Users\CLIENTE\Papers\Silage\Pictures about silage\formulario ajuda custo construçao sil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t="11198" r="6844" b="2619"/>
          <a:stretch/>
        </p:blipFill>
        <p:spPr bwMode="auto">
          <a:xfrm>
            <a:off x="7509641" y="-5393"/>
            <a:ext cx="4682359" cy="681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35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ChangeArrowheads="1"/>
          </p:cNvSpPr>
          <p:nvPr/>
        </p:nvSpPr>
        <p:spPr bwMode="auto">
          <a:xfrm>
            <a:off x="0" y="3"/>
            <a:ext cx="12192000" cy="11969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endParaRPr lang="pt-BR"/>
          </a:p>
        </p:txBody>
      </p:sp>
      <p:sp>
        <p:nvSpPr>
          <p:cNvPr id="220163" name="Rectangle 3"/>
          <p:cNvSpPr>
            <a:spLocks noChangeArrowheads="1"/>
          </p:cNvSpPr>
          <p:nvPr/>
        </p:nvSpPr>
        <p:spPr bwMode="auto">
          <a:xfrm>
            <a:off x="1126069" y="-3338543"/>
            <a:ext cx="246308" cy="40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anchor="ctr">
            <a:spAutoFit/>
          </a:bodyPr>
          <a:lstStyle/>
          <a:p>
            <a:endParaRPr lang="pt-BR"/>
          </a:p>
        </p:txBody>
      </p:sp>
      <p:sp>
        <p:nvSpPr>
          <p:cNvPr id="948333" name="Freeform 109"/>
          <p:cNvSpPr>
            <a:spLocks/>
          </p:cNvSpPr>
          <p:nvPr/>
        </p:nvSpPr>
        <p:spPr bwMode="auto">
          <a:xfrm rot="-5400000">
            <a:off x="6085419" y="-3662363"/>
            <a:ext cx="311151" cy="11525252"/>
          </a:xfrm>
          <a:custGeom>
            <a:avLst/>
            <a:gdLst>
              <a:gd name="T0" fmla="*/ 2147483647 w 227"/>
              <a:gd name="T1" fmla="*/ 0 h 4048"/>
              <a:gd name="T2" fmla="*/ 2147483647 w 227"/>
              <a:gd name="T3" fmla="*/ 2147483647 h 4048"/>
              <a:gd name="T4" fmla="*/ 2147483647 w 227"/>
              <a:gd name="T5" fmla="*/ 2147483647 h 4048"/>
              <a:gd name="T6" fmla="*/ 0 w 227"/>
              <a:gd name="T7" fmla="*/ 2147483647 h 4048"/>
              <a:gd name="T8" fmla="*/ 2147483647 w 227"/>
              <a:gd name="T9" fmla="*/ 2147483647 h 4048"/>
              <a:gd name="T10" fmla="*/ 2147483647 w 227"/>
              <a:gd name="T11" fmla="*/ 2147483647 h 4048"/>
              <a:gd name="T12" fmla="*/ 2147483647 w 227"/>
              <a:gd name="T13" fmla="*/ 2147483647 h 4048"/>
              <a:gd name="T14" fmla="*/ 0 w 227"/>
              <a:gd name="T15" fmla="*/ 2147483647 h 4048"/>
              <a:gd name="T16" fmla="*/ 2147483647 w 227"/>
              <a:gd name="T17" fmla="*/ 2147483647 h 4048"/>
              <a:gd name="T18" fmla="*/ 2147483647 w 227"/>
              <a:gd name="T19" fmla="*/ 2147483647 h 40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27"/>
              <a:gd name="T31" fmla="*/ 0 h 4048"/>
              <a:gd name="T32" fmla="*/ 227 w 227"/>
              <a:gd name="T33" fmla="*/ 4048 h 404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27" h="4048">
                <a:moveTo>
                  <a:pt x="80" y="0"/>
                </a:moveTo>
                <a:cubicBezTo>
                  <a:pt x="80" y="57"/>
                  <a:pt x="80" y="114"/>
                  <a:pt x="80" y="171"/>
                </a:cubicBezTo>
                <a:lnTo>
                  <a:pt x="227" y="192"/>
                </a:lnTo>
                <a:lnTo>
                  <a:pt x="0" y="238"/>
                </a:lnTo>
                <a:lnTo>
                  <a:pt x="90" y="283"/>
                </a:lnTo>
                <a:lnTo>
                  <a:pt x="90" y="827"/>
                </a:lnTo>
                <a:lnTo>
                  <a:pt x="227" y="873"/>
                </a:lnTo>
                <a:lnTo>
                  <a:pt x="0" y="918"/>
                </a:lnTo>
                <a:lnTo>
                  <a:pt x="90" y="963"/>
                </a:lnTo>
                <a:lnTo>
                  <a:pt x="90" y="4048"/>
                </a:lnTo>
              </a:path>
            </a:pathLst>
          </a:custGeom>
          <a:noFill/>
          <a:ln w="381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17" tIns="60958" rIns="121917" bIns="60958"/>
          <a:lstStyle/>
          <a:p>
            <a:endParaRPr lang="pt-BR"/>
          </a:p>
        </p:txBody>
      </p:sp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367870" y="1292938"/>
          <a:ext cx="11550900" cy="9629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2036"/>
                <a:gridCol w="462036"/>
                <a:gridCol w="462036"/>
                <a:gridCol w="462036"/>
                <a:gridCol w="462036"/>
                <a:gridCol w="462036"/>
                <a:gridCol w="462036"/>
                <a:gridCol w="462036"/>
                <a:gridCol w="462036"/>
                <a:gridCol w="462036"/>
                <a:gridCol w="462036"/>
                <a:gridCol w="462036"/>
                <a:gridCol w="462036"/>
                <a:gridCol w="462036"/>
                <a:gridCol w="462036"/>
                <a:gridCol w="462036"/>
                <a:gridCol w="462036"/>
                <a:gridCol w="462036"/>
                <a:gridCol w="462036"/>
                <a:gridCol w="462036"/>
                <a:gridCol w="462036"/>
                <a:gridCol w="462036"/>
                <a:gridCol w="462036"/>
                <a:gridCol w="462036"/>
                <a:gridCol w="462036"/>
              </a:tblGrid>
              <a:tr h="962901"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1931</a:t>
                      </a:r>
                    </a:p>
                  </a:txBody>
                  <a:tcPr marL="12700" marR="12700" marT="9525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9525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1965</a:t>
                      </a:r>
                    </a:p>
                  </a:txBody>
                  <a:tcPr marL="12700" marR="12700" marT="9525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1966</a:t>
                      </a:r>
                    </a:p>
                  </a:txBody>
                  <a:tcPr marL="12700" marR="12700" marT="9525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1967</a:t>
                      </a:r>
                    </a:p>
                  </a:txBody>
                  <a:tcPr marL="12700" marR="12700" marT="9525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9525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1987</a:t>
                      </a:r>
                    </a:p>
                  </a:txBody>
                  <a:tcPr marL="12700" marR="12700" marT="9525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1988</a:t>
                      </a:r>
                    </a:p>
                  </a:txBody>
                  <a:tcPr marL="12700" marR="12700" marT="9525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1989</a:t>
                      </a:r>
                    </a:p>
                  </a:txBody>
                  <a:tcPr marL="12700" marR="12700" marT="9525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1990</a:t>
                      </a:r>
                    </a:p>
                  </a:txBody>
                  <a:tcPr marL="12700" marR="12700" marT="9525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1991</a:t>
                      </a:r>
                    </a:p>
                  </a:txBody>
                  <a:tcPr marL="12700" marR="12700" marT="9525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1992</a:t>
                      </a:r>
                    </a:p>
                  </a:txBody>
                  <a:tcPr marL="12700" marR="12700" marT="9525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1993</a:t>
                      </a:r>
                    </a:p>
                  </a:txBody>
                  <a:tcPr marL="12700" marR="12700" marT="9525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1994</a:t>
                      </a:r>
                    </a:p>
                  </a:txBody>
                  <a:tcPr marL="12700" marR="12700" marT="9525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1995</a:t>
                      </a:r>
                    </a:p>
                  </a:txBody>
                  <a:tcPr marL="12700" marR="12700" marT="9525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1996</a:t>
                      </a:r>
                    </a:p>
                  </a:txBody>
                  <a:tcPr marL="12700" marR="12700" marT="9525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1997</a:t>
                      </a:r>
                    </a:p>
                  </a:txBody>
                  <a:tcPr marL="12700" marR="12700" marT="9525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1998</a:t>
                      </a:r>
                    </a:p>
                  </a:txBody>
                  <a:tcPr marL="12700" marR="12700" marT="9525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1999</a:t>
                      </a:r>
                    </a:p>
                  </a:txBody>
                  <a:tcPr marL="12700" marR="12700" marT="9525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2000</a:t>
                      </a:r>
                    </a:p>
                  </a:txBody>
                  <a:tcPr marL="12700" marR="12700" marT="9525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2001</a:t>
                      </a:r>
                    </a:p>
                  </a:txBody>
                  <a:tcPr marL="12700" marR="12700" marT="9525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2002</a:t>
                      </a:r>
                    </a:p>
                  </a:txBody>
                  <a:tcPr marL="12700" marR="12700" marT="9525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2003</a:t>
                      </a:r>
                    </a:p>
                  </a:txBody>
                  <a:tcPr marL="12700" marR="12700" marT="9525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2004</a:t>
                      </a:r>
                    </a:p>
                  </a:txBody>
                  <a:tcPr marL="12700" marR="12700" marT="9525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2005</a:t>
                      </a:r>
                    </a:p>
                  </a:txBody>
                  <a:tcPr marL="12700" marR="12700" marT="9525" marB="0" vert="vert270" anchor="b"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ela 9"/>
          <p:cNvGraphicFramePr>
            <a:graphicFrameLocks noGrp="1"/>
          </p:cNvGraphicFramePr>
          <p:nvPr>
            <p:extLst/>
          </p:nvPr>
        </p:nvGraphicFramePr>
        <p:xfrm>
          <a:off x="105101" y="2255839"/>
          <a:ext cx="11855691" cy="44760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1855"/>
                <a:gridCol w="280020"/>
                <a:gridCol w="476727"/>
                <a:gridCol w="278308"/>
                <a:gridCol w="562516"/>
                <a:gridCol w="385937"/>
                <a:gridCol w="686117"/>
                <a:gridCol w="483476"/>
                <a:gridCol w="253087"/>
                <a:gridCol w="474228"/>
                <a:gridCol w="474228"/>
                <a:gridCol w="474228"/>
                <a:gridCol w="474228"/>
                <a:gridCol w="474228"/>
                <a:gridCol w="474228"/>
                <a:gridCol w="474228"/>
                <a:gridCol w="474228"/>
                <a:gridCol w="474228"/>
                <a:gridCol w="474228"/>
                <a:gridCol w="474228"/>
                <a:gridCol w="474228"/>
                <a:gridCol w="474228"/>
                <a:gridCol w="474228"/>
                <a:gridCol w="474228"/>
                <a:gridCol w="474228"/>
              </a:tblGrid>
              <a:tr h="4476039"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Comissão Nacional do Café / Comissão de Defesa da </a:t>
                      </a:r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Prod.  </a:t>
                      </a:r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Açúcar</a:t>
                      </a:r>
                    </a:p>
                  </a:txBody>
                  <a:tcPr marL="12700" marR="12700" marT="9525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Sistema Nacional de Crédito </a:t>
                      </a:r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Rural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Exigibilidade bancária</a:t>
                      </a:r>
                    </a:p>
                  </a:txBody>
                  <a:tcPr marL="12700" marR="12700" marT="9525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Poupança Rural</a:t>
                      </a:r>
                    </a:p>
                  </a:txBody>
                  <a:tcPr marL="12700" marR="12700" marT="9525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Fundos Constitucionais</a:t>
                      </a:r>
                    </a:p>
                  </a:txBody>
                  <a:tcPr marL="12700" marR="12700" marT="9525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Lei Agrícola</a:t>
                      </a:r>
                    </a:p>
                  </a:txBody>
                  <a:tcPr marL="12700" marR="12700" marT="9525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Cédula de Produto Rural – CPR</a:t>
                      </a:r>
                    </a:p>
                  </a:txBody>
                  <a:tcPr marL="12700" marR="12700" marT="9525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Securitização de dívida rural</a:t>
                      </a:r>
                    </a:p>
                  </a:txBody>
                  <a:tcPr marL="12700" marR="12700" marT="9525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PRONAF / Finame Agrícola Especial</a:t>
                      </a:r>
                    </a:p>
                  </a:txBody>
                  <a:tcPr marL="12700" marR="12700" marT="9525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PESA / Prosolo</a:t>
                      </a:r>
                    </a:p>
                  </a:txBody>
                  <a:tcPr marL="12700" marR="12700" marT="9525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RECOOP / Proleite</a:t>
                      </a:r>
                    </a:p>
                  </a:txBody>
                  <a:tcPr marL="12700" marR="12700" marT="9525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CPR Financeira / Moderfrota</a:t>
                      </a:r>
                    </a:p>
                  </a:txBody>
                  <a:tcPr marL="12700" marR="12700" marT="9525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Subvenção do prêmio do seguro rural</a:t>
                      </a:r>
                    </a:p>
                  </a:txBody>
                  <a:tcPr marL="12700" marR="12700" marT="9525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Poup</a:t>
                      </a:r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Rural </a:t>
                      </a:r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pt-BR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Bco</a:t>
                      </a:r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Coop. / </a:t>
                      </a:r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CDCA</a:t>
                      </a:r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pt-BR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</a:t>
                      </a:r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CA, CRA</a:t>
                      </a:r>
                    </a:p>
                  </a:txBody>
                  <a:tcPr marL="12700" marR="12700" marT="9525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Nota Comercial </a:t>
                      </a:r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Agronegócio/</a:t>
                      </a:r>
                      <a:r>
                        <a:rPr lang="pt-BR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Agrinote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53977"/>
            <a:ext cx="12192000" cy="927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3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Crédito</a:t>
            </a: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Rural</a:t>
            </a:r>
          </a:p>
        </p:txBody>
      </p:sp>
    </p:spTree>
    <p:extLst>
      <p:ext uri="{BB962C8B-B14F-4D97-AF65-F5344CB8AC3E}">
        <p14:creationId xmlns:p14="http://schemas.microsoft.com/office/powerpoint/2010/main" val="238619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48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83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3738" cy="684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1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ítulo 1"/>
          <p:cNvSpPr>
            <a:spLocks noGrp="1"/>
          </p:cNvSpPr>
          <p:nvPr>
            <p:ph type="ctrTitle"/>
          </p:nvPr>
        </p:nvSpPr>
        <p:spPr>
          <a:xfrm>
            <a:off x="815413" y="404667"/>
            <a:ext cx="10363200" cy="768084"/>
          </a:xfrm>
        </p:spPr>
        <p:txBody>
          <a:bodyPr/>
          <a:lstStyle/>
          <a:p>
            <a:r>
              <a:rPr lang="pt-BR" smtClean="0"/>
              <a:t>Instituições Públicas</a:t>
            </a:r>
            <a:endParaRPr lang="pt-BR" dirty="0" smtClean="0"/>
          </a:p>
        </p:txBody>
      </p:sp>
      <p:pic>
        <p:nvPicPr>
          <p:cNvPr id="222211" name="Picture 4" descr="http://1.bp.blogspot.com/-0QbMbFWU09s/T81b_MfiAfI/AAAAAAAAAJM/lzgs1ILtjZw/s1600/logo_do_bn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3" y="4663977"/>
            <a:ext cx="4542367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2" y="1115917"/>
            <a:ext cx="263525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3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570" y="4476651"/>
            <a:ext cx="4028017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470" y="1511201"/>
            <a:ext cx="5888567" cy="314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5" name="Picture 2" descr="Logo BNDES colorid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2" y="1125439"/>
            <a:ext cx="4476751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-27382"/>
            <a:ext cx="12192000" cy="6387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21914" tIns="60957" rIns="121914" bIns="60957" anchor="ctr"/>
          <a:lstStyle/>
          <a:p>
            <a:pPr algn="ctr">
              <a:defRPr/>
            </a:pPr>
            <a:r>
              <a:rPr lang="en-US" sz="3600" b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Crédito Rural</a:t>
            </a:r>
            <a:endParaRPr 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48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7" name="Oval 23"/>
          <p:cNvSpPr>
            <a:spLocks noChangeArrowheads="1"/>
          </p:cNvSpPr>
          <p:nvPr/>
        </p:nvSpPr>
        <p:spPr bwMode="auto">
          <a:xfrm>
            <a:off x="4694771" y="2320202"/>
            <a:ext cx="1926167" cy="768351"/>
          </a:xfrm>
          <a:prstGeom prst="ellipse">
            <a:avLst/>
          </a:prstGeom>
          <a:solidFill>
            <a:srgbClr val="FFFFCC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121914" tIns="60957" rIns="121914" bIns="60957" anchor="ctr"/>
          <a:lstStyle/>
          <a:p>
            <a:endParaRPr lang="pt-BR" sz="2000"/>
          </a:p>
        </p:txBody>
      </p:sp>
      <p:sp>
        <p:nvSpPr>
          <p:cNvPr id="983043" name="Rectangle 3"/>
          <p:cNvSpPr>
            <a:spLocks noChangeArrowheads="1"/>
          </p:cNvSpPr>
          <p:nvPr/>
        </p:nvSpPr>
        <p:spPr bwMode="auto">
          <a:xfrm>
            <a:off x="0" y="53978"/>
            <a:ext cx="12192000" cy="927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21914" tIns="60957" rIns="121914" bIns="60957" anchor="ctr"/>
          <a:lstStyle/>
          <a:p>
            <a:pPr algn="ctr">
              <a:defRPr/>
            </a:pPr>
            <a:r>
              <a:rPr lang="en-US" sz="3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Crédito</a:t>
            </a:r>
            <a:r>
              <a:rPr lang="en-US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Rural</a:t>
            </a:r>
            <a:endParaRPr 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21189" name="Rectangle 6"/>
          <p:cNvSpPr>
            <a:spLocks noChangeArrowheads="1"/>
          </p:cNvSpPr>
          <p:nvPr/>
        </p:nvSpPr>
        <p:spPr bwMode="auto">
          <a:xfrm>
            <a:off x="1032935" y="964475"/>
            <a:ext cx="1879600" cy="927100"/>
          </a:xfrm>
          <a:prstGeom prst="rect">
            <a:avLst/>
          </a:prstGeom>
          <a:solidFill>
            <a:srgbClr val="FFFFCC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endParaRPr lang="pt-BR" sz="2000"/>
          </a:p>
        </p:txBody>
      </p:sp>
      <p:sp>
        <p:nvSpPr>
          <p:cNvPr id="221190" name="Text Box 7"/>
          <p:cNvSpPr txBox="1">
            <a:spLocks noChangeArrowheads="1"/>
          </p:cNvSpPr>
          <p:nvPr/>
        </p:nvSpPr>
        <p:spPr bwMode="auto">
          <a:xfrm>
            <a:off x="4754035" y="2361473"/>
            <a:ext cx="1879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2000" smtClean="0">
                <a:solidFill>
                  <a:schemeClr val="tx2"/>
                </a:solidFill>
                <a:latin typeface="Arial" pitchFamily="34" charset="0"/>
              </a:rPr>
              <a:t>Fontes de Recursos</a:t>
            </a:r>
            <a:endParaRPr lang="pt-BR" sz="2000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221191" name="Text Box 8"/>
          <p:cNvSpPr txBox="1">
            <a:spLocks noChangeArrowheads="1"/>
          </p:cNvSpPr>
          <p:nvPr/>
        </p:nvSpPr>
        <p:spPr bwMode="auto">
          <a:xfrm>
            <a:off x="847418" y="1091473"/>
            <a:ext cx="224024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2000" smtClean="0">
                <a:solidFill>
                  <a:schemeClr val="tx2"/>
                </a:solidFill>
                <a:latin typeface="Arial" pitchFamily="34" charset="0"/>
              </a:rPr>
              <a:t>Recursos Controlados</a:t>
            </a:r>
            <a:endParaRPr lang="pt-BR" sz="2000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221192" name="Rectangle 9"/>
          <p:cNvSpPr>
            <a:spLocks noChangeArrowheads="1"/>
          </p:cNvSpPr>
          <p:nvPr/>
        </p:nvSpPr>
        <p:spPr bwMode="auto">
          <a:xfrm>
            <a:off x="3505201" y="964475"/>
            <a:ext cx="1879600" cy="927100"/>
          </a:xfrm>
          <a:prstGeom prst="rect">
            <a:avLst/>
          </a:prstGeom>
          <a:solidFill>
            <a:srgbClr val="FFFFCC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endParaRPr lang="pt-BR" sz="2000"/>
          </a:p>
        </p:txBody>
      </p:sp>
      <p:sp>
        <p:nvSpPr>
          <p:cNvPr id="221193" name="Rectangle 10"/>
          <p:cNvSpPr>
            <a:spLocks noChangeArrowheads="1"/>
          </p:cNvSpPr>
          <p:nvPr/>
        </p:nvSpPr>
        <p:spPr bwMode="auto">
          <a:xfrm>
            <a:off x="5977468" y="964475"/>
            <a:ext cx="1879600" cy="927100"/>
          </a:xfrm>
          <a:prstGeom prst="rect">
            <a:avLst/>
          </a:prstGeom>
          <a:solidFill>
            <a:srgbClr val="FFFFCC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endParaRPr lang="pt-BR" sz="2000"/>
          </a:p>
        </p:txBody>
      </p:sp>
      <p:sp>
        <p:nvSpPr>
          <p:cNvPr id="221194" name="Rectangle 11"/>
          <p:cNvSpPr>
            <a:spLocks noChangeArrowheads="1"/>
          </p:cNvSpPr>
          <p:nvPr/>
        </p:nvSpPr>
        <p:spPr bwMode="auto">
          <a:xfrm>
            <a:off x="4734985" y="3431449"/>
            <a:ext cx="1879600" cy="5746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/>
            <a:r>
              <a:rPr lang="pt-BR" sz="200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endParaRPr lang="pt-BR" sz="2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1195" name="Rectangle 12"/>
          <p:cNvSpPr>
            <a:spLocks noChangeArrowheads="1"/>
          </p:cNvSpPr>
          <p:nvPr/>
        </p:nvSpPr>
        <p:spPr bwMode="auto">
          <a:xfrm>
            <a:off x="8449735" y="977175"/>
            <a:ext cx="1879600" cy="927100"/>
          </a:xfrm>
          <a:prstGeom prst="rect">
            <a:avLst/>
          </a:prstGeom>
          <a:solidFill>
            <a:srgbClr val="FFFFCC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endParaRPr lang="pt-BR" sz="200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1196" name="Text Box 13"/>
          <p:cNvSpPr txBox="1">
            <a:spLocks noChangeArrowheads="1"/>
          </p:cNvSpPr>
          <p:nvPr/>
        </p:nvSpPr>
        <p:spPr bwMode="auto">
          <a:xfrm>
            <a:off x="3388788" y="932723"/>
            <a:ext cx="2101849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2000" smtClean="0">
                <a:solidFill>
                  <a:schemeClr val="tx2"/>
                </a:solidFill>
                <a:latin typeface="Arial" pitchFamily="34" charset="0"/>
              </a:rPr>
              <a:t>Fundos Operações Oficiais</a:t>
            </a:r>
            <a:endParaRPr lang="pt-BR" sz="2000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221197" name="Text Box 14"/>
          <p:cNvSpPr txBox="1">
            <a:spLocks noChangeArrowheads="1"/>
          </p:cNvSpPr>
          <p:nvPr/>
        </p:nvSpPr>
        <p:spPr bwMode="auto">
          <a:xfrm>
            <a:off x="6062136" y="1064539"/>
            <a:ext cx="182606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2000" smtClean="0">
                <a:solidFill>
                  <a:schemeClr val="tx2"/>
                </a:solidFill>
                <a:latin typeface="Arial" pitchFamily="34" charset="0"/>
              </a:rPr>
              <a:t>Recursos Livres</a:t>
            </a:r>
            <a:endParaRPr lang="pt-BR" sz="2000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221198" name="Text Box 15"/>
          <p:cNvSpPr txBox="1">
            <a:spLocks noChangeArrowheads="1"/>
          </p:cNvSpPr>
          <p:nvPr/>
        </p:nvSpPr>
        <p:spPr bwMode="auto">
          <a:xfrm>
            <a:off x="8873329" y="4313255"/>
            <a:ext cx="1574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2000">
                <a:solidFill>
                  <a:schemeClr val="tx2"/>
                </a:solidFill>
                <a:latin typeface="Arial" pitchFamily="34" charset="0"/>
              </a:rPr>
              <a:t>BNDES</a:t>
            </a:r>
          </a:p>
        </p:txBody>
      </p:sp>
      <p:sp>
        <p:nvSpPr>
          <p:cNvPr id="221199" name="Line 16"/>
          <p:cNvSpPr>
            <a:spLocks noChangeShapeType="1"/>
          </p:cNvSpPr>
          <p:nvPr/>
        </p:nvSpPr>
        <p:spPr bwMode="auto">
          <a:xfrm>
            <a:off x="1981200" y="1904273"/>
            <a:ext cx="0" cy="2032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4" tIns="60957" rIns="121914" bIns="60957"/>
          <a:lstStyle/>
          <a:p>
            <a:endParaRPr lang="pt-BR" sz="1900"/>
          </a:p>
        </p:txBody>
      </p:sp>
      <p:sp>
        <p:nvSpPr>
          <p:cNvPr id="221200" name="Line 17"/>
          <p:cNvSpPr>
            <a:spLocks noChangeShapeType="1"/>
          </p:cNvSpPr>
          <p:nvPr/>
        </p:nvSpPr>
        <p:spPr bwMode="auto">
          <a:xfrm>
            <a:off x="4470400" y="1904273"/>
            <a:ext cx="0" cy="2032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4" tIns="60957" rIns="121914" bIns="60957"/>
          <a:lstStyle/>
          <a:p>
            <a:endParaRPr lang="pt-BR" sz="1900"/>
          </a:p>
        </p:txBody>
      </p:sp>
      <p:sp>
        <p:nvSpPr>
          <p:cNvPr id="221201" name="Line 18"/>
          <p:cNvSpPr>
            <a:spLocks noChangeShapeType="1"/>
          </p:cNvSpPr>
          <p:nvPr/>
        </p:nvSpPr>
        <p:spPr bwMode="auto">
          <a:xfrm>
            <a:off x="6925733" y="1904273"/>
            <a:ext cx="0" cy="2032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4" tIns="60957" rIns="121914" bIns="60957"/>
          <a:lstStyle/>
          <a:p>
            <a:endParaRPr lang="pt-BR" sz="1900"/>
          </a:p>
        </p:txBody>
      </p:sp>
      <p:sp>
        <p:nvSpPr>
          <p:cNvPr id="221202" name="Line 19"/>
          <p:cNvSpPr>
            <a:spLocks noChangeShapeType="1"/>
          </p:cNvSpPr>
          <p:nvPr/>
        </p:nvSpPr>
        <p:spPr bwMode="auto">
          <a:xfrm>
            <a:off x="9398000" y="1904273"/>
            <a:ext cx="0" cy="2032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4" tIns="60957" rIns="121914" bIns="60957"/>
          <a:lstStyle/>
          <a:p>
            <a:endParaRPr lang="pt-BR" sz="1900"/>
          </a:p>
        </p:txBody>
      </p:sp>
      <p:sp>
        <p:nvSpPr>
          <p:cNvPr id="221203" name="Line 20"/>
          <p:cNvSpPr>
            <a:spLocks noChangeShapeType="1"/>
          </p:cNvSpPr>
          <p:nvPr/>
        </p:nvSpPr>
        <p:spPr bwMode="auto">
          <a:xfrm flipV="1">
            <a:off x="1964268" y="2107473"/>
            <a:ext cx="7450667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4" tIns="60957" rIns="121914" bIns="60957"/>
          <a:lstStyle/>
          <a:p>
            <a:endParaRPr lang="pt-BR" sz="1900"/>
          </a:p>
        </p:txBody>
      </p:sp>
      <p:sp>
        <p:nvSpPr>
          <p:cNvPr id="221204" name="Line 22"/>
          <p:cNvSpPr>
            <a:spLocks noChangeShapeType="1"/>
          </p:cNvSpPr>
          <p:nvPr/>
        </p:nvSpPr>
        <p:spPr bwMode="auto">
          <a:xfrm flipV="1">
            <a:off x="5681135" y="2113824"/>
            <a:ext cx="0" cy="222251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4" tIns="60957" rIns="121914" bIns="60957"/>
          <a:lstStyle/>
          <a:p>
            <a:endParaRPr lang="pt-BR" sz="1900"/>
          </a:p>
        </p:txBody>
      </p:sp>
      <p:sp>
        <p:nvSpPr>
          <p:cNvPr id="221205" name="Text Box 25"/>
          <p:cNvSpPr txBox="1">
            <a:spLocks noChangeArrowheads="1"/>
          </p:cNvSpPr>
          <p:nvPr/>
        </p:nvSpPr>
        <p:spPr bwMode="auto">
          <a:xfrm>
            <a:off x="4732868" y="3526700"/>
            <a:ext cx="1879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2000" b="1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</a:rPr>
              <a:t>Banco</a:t>
            </a:r>
          </a:p>
        </p:txBody>
      </p:sp>
      <p:graphicFrame>
        <p:nvGraphicFramePr>
          <p:cNvPr id="983429" name="Group 389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86691559"/>
              </p:ext>
            </p:extLst>
          </p:nvPr>
        </p:nvGraphicFramePr>
        <p:xfrm>
          <a:off x="1103047" y="4270389"/>
          <a:ext cx="10369556" cy="581152"/>
        </p:xfrm>
        <a:graphic>
          <a:graphicData uri="http://schemas.openxmlformats.org/drawingml/2006/table">
            <a:tbl>
              <a:tblPr/>
              <a:tblGrid>
                <a:gridCol w="1728260"/>
                <a:gridCol w="1728260"/>
                <a:gridCol w="1728260"/>
                <a:gridCol w="1486811"/>
                <a:gridCol w="1435980"/>
                <a:gridCol w="2261985"/>
              </a:tblGrid>
              <a:tr h="5811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Projeto Orçamento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0073" marR="120073" marT="46736" marB="46736" anchor="ctr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Análise e Deferimento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0073" marR="120073" marT="46736" marB="46736" anchor="ctr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Liberação do Crédito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0073" marR="120073" marT="46736" marB="46736" anchor="ctr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Plantio</a:t>
                      </a:r>
                    </a:p>
                  </a:txBody>
                  <a:tcPr marL="120073" marR="120073" marT="46736" marB="46736" anchor="ctr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Colheita</a:t>
                      </a:r>
                    </a:p>
                  </a:txBody>
                  <a:tcPr marL="120073" marR="120073" marT="46736" marB="46736" anchor="ctr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Comercialização</a:t>
                      </a:r>
                    </a:p>
                  </a:txBody>
                  <a:tcPr marL="120073" marR="120073" marT="46736" marB="46736" anchor="ctr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221222" name="Text Box 112"/>
          <p:cNvSpPr txBox="1">
            <a:spLocks noChangeArrowheads="1"/>
          </p:cNvSpPr>
          <p:nvPr/>
        </p:nvSpPr>
        <p:spPr bwMode="auto">
          <a:xfrm rot="-5400000">
            <a:off x="-117045" y="4087061"/>
            <a:ext cx="1051125" cy="70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900" dirty="0">
                <a:solidFill>
                  <a:srgbClr val="00B050"/>
                </a:solidFill>
                <a:latin typeface="Arial" pitchFamily="34" charset="0"/>
              </a:rPr>
              <a:t>Custeio</a:t>
            </a:r>
          </a:p>
        </p:txBody>
      </p:sp>
      <p:graphicFrame>
        <p:nvGraphicFramePr>
          <p:cNvPr id="983407" name="Group 3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492608"/>
              </p:ext>
            </p:extLst>
          </p:nvPr>
        </p:nvGraphicFramePr>
        <p:xfrm>
          <a:off x="1138769" y="4945927"/>
          <a:ext cx="10363202" cy="825500"/>
        </p:xfrm>
        <a:graphic>
          <a:graphicData uri="http://schemas.openxmlformats.org/drawingml/2006/table">
            <a:tbl>
              <a:tblPr/>
              <a:tblGrid>
                <a:gridCol w="1198033"/>
                <a:gridCol w="1765300"/>
                <a:gridCol w="1524000"/>
                <a:gridCol w="2362201"/>
                <a:gridCol w="1346201"/>
                <a:gridCol w="2167467"/>
              </a:tblGrid>
              <a:tr h="825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Projeto Técnico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46823" marB="46823" anchor="ctr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Análise e Deferimento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46823" marB="46823" anchor="ctr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Liberação do Crédito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46823" marB="46823" anchor="ctr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Implantação do Projeto ou Aquisição do Bem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46823" marB="46823" anchor="ctr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Produção</a:t>
                      </a:r>
                    </a:p>
                  </a:txBody>
                  <a:tcPr marL="72000" marR="72000" marT="46823" marB="46823" anchor="ctr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Comercialização</a:t>
                      </a:r>
                    </a:p>
                  </a:txBody>
                  <a:tcPr marL="72000" marR="72000" marT="46823" marB="46823" anchor="ctr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221239" name="Text Box 129"/>
          <p:cNvSpPr txBox="1">
            <a:spLocks noChangeArrowheads="1"/>
          </p:cNvSpPr>
          <p:nvPr/>
        </p:nvSpPr>
        <p:spPr bwMode="auto">
          <a:xfrm rot="-5400000">
            <a:off x="-61645" y="4972192"/>
            <a:ext cx="881063" cy="70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997" tIns="60957" rIns="53997" bIns="6095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900">
                <a:solidFill>
                  <a:srgbClr val="00B050"/>
                </a:solidFill>
                <a:latin typeface="Arial" pitchFamily="34" charset="0"/>
              </a:rPr>
              <a:t>Investi-mento</a:t>
            </a:r>
          </a:p>
        </p:txBody>
      </p:sp>
      <p:graphicFrame>
        <p:nvGraphicFramePr>
          <p:cNvPr id="983418" name="Group 3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946599"/>
              </p:ext>
            </p:extLst>
          </p:nvPr>
        </p:nvGraphicFramePr>
        <p:xfrm>
          <a:off x="1147233" y="5914299"/>
          <a:ext cx="10363199" cy="581152"/>
        </p:xfrm>
        <a:graphic>
          <a:graphicData uri="http://schemas.openxmlformats.org/drawingml/2006/table">
            <a:tbl>
              <a:tblPr/>
              <a:tblGrid>
                <a:gridCol w="1198033"/>
                <a:gridCol w="1528233"/>
                <a:gridCol w="1384300"/>
                <a:gridCol w="1663700"/>
                <a:gridCol w="2425700"/>
                <a:gridCol w="2163233"/>
              </a:tblGrid>
              <a:tr h="5811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Colheita</a:t>
                      </a:r>
                    </a:p>
                  </a:txBody>
                  <a:tcPr marL="72000" marR="72000" marT="46736" marB="46736" anchor="ctr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Depósito do Produto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46736" marB="46736" anchor="ctr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Proposta ao Banco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46736" marB="46736" anchor="ctr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Liberação do Crédito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46736" marB="46736" anchor="ctr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Liquidação do Crédito de Custeio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46736" marB="46736" anchor="ctr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Venda do Produto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46736" marB="46736" anchor="ctr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221256" name="Text Box 183"/>
          <p:cNvSpPr txBox="1">
            <a:spLocks noChangeArrowheads="1"/>
          </p:cNvSpPr>
          <p:nvPr/>
        </p:nvSpPr>
        <p:spPr bwMode="auto">
          <a:xfrm rot="-5400000">
            <a:off x="-151339" y="5908638"/>
            <a:ext cx="1073151" cy="6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997" tIns="60957" rIns="53997" bIns="6095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700">
                <a:solidFill>
                  <a:srgbClr val="00B050"/>
                </a:solidFill>
                <a:latin typeface="Arial" pitchFamily="34" charset="0"/>
              </a:rPr>
              <a:t>Comer-cialização</a:t>
            </a:r>
          </a:p>
        </p:txBody>
      </p:sp>
      <p:sp>
        <p:nvSpPr>
          <p:cNvPr id="221257" name="Line 204"/>
          <p:cNvSpPr>
            <a:spLocks noChangeShapeType="1"/>
          </p:cNvSpPr>
          <p:nvPr/>
        </p:nvSpPr>
        <p:spPr bwMode="auto">
          <a:xfrm flipV="1">
            <a:off x="5676900" y="3101253"/>
            <a:ext cx="0" cy="3270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4" tIns="60957" rIns="121914" bIns="60957"/>
          <a:lstStyle/>
          <a:p>
            <a:endParaRPr lang="pt-BR" sz="190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1258" name="Rectangle 270"/>
          <p:cNvSpPr>
            <a:spLocks noChangeArrowheads="1"/>
          </p:cNvSpPr>
          <p:nvPr/>
        </p:nvSpPr>
        <p:spPr bwMode="auto">
          <a:xfrm>
            <a:off x="8502652" y="3428276"/>
            <a:ext cx="1879600" cy="5746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/>
            <a:r>
              <a:rPr lang="pt-BR" sz="200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endParaRPr lang="pt-BR" sz="2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1259" name="Text Box 26"/>
          <p:cNvSpPr txBox="1">
            <a:spLocks noChangeArrowheads="1"/>
          </p:cNvSpPr>
          <p:nvPr/>
        </p:nvSpPr>
        <p:spPr bwMode="auto">
          <a:xfrm>
            <a:off x="8331203" y="3518765"/>
            <a:ext cx="226271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2000" b="1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</a:rPr>
              <a:t>Pagamento</a:t>
            </a:r>
          </a:p>
        </p:txBody>
      </p:sp>
      <p:sp>
        <p:nvSpPr>
          <p:cNvPr id="221260" name="Rectangle 271"/>
          <p:cNvSpPr>
            <a:spLocks noChangeArrowheads="1"/>
          </p:cNvSpPr>
          <p:nvPr/>
        </p:nvSpPr>
        <p:spPr bwMode="auto">
          <a:xfrm>
            <a:off x="1003300" y="3429862"/>
            <a:ext cx="1879600" cy="5746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/>
            <a:r>
              <a:rPr lang="pt-BR" sz="200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endParaRPr lang="pt-BR" sz="2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1261" name="Text Box 24"/>
          <p:cNvSpPr txBox="1">
            <a:spLocks noChangeArrowheads="1"/>
          </p:cNvSpPr>
          <p:nvPr/>
        </p:nvSpPr>
        <p:spPr bwMode="auto">
          <a:xfrm>
            <a:off x="1016001" y="3382236"/>
            <a:ext cx="1879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2000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</a:rPr>
              <a:t>Cliente/ Produtor</a:t>
            </a:r>
            <a:endParaRPr lang="pt-BR" sz="2000" b="1" dirty="0">
              <a:solidFill>
                <a:schemeClr val="accent1">
                  <a:lumMod val="20000"/>
                  <a:lumOff val="80000"/>
                </a:schemeClr>
              </a:solidFill>
              <a:latin typeface="Arial" pitchFamily="34" charset="0"/>
            </a:endParaRPr>
          </a:p>
        </p:txBody>
      </p:sp>
      <p:sp>
        <p:nvSpPr>
          <p:cNvPr id="221262" name="Line 272"/>
          <p:cNvSpPr>
            <a:spLocks noChangeShapeType="1"/>
          </p:cNvSpPr>
          <p:nvPr/>
        </p:nvSpPr>
        <p:spPr bwMode="auto">
          <a:xfrm flipH="1">
            <a:off x="2882902" y="3747361"/>
            <a:ext cx="1854201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4" tIns="60957" rIns="121914" bIns="60957"/>
          <a:lstStyle/>
          <a:p>
            <a:endParaRPr lang="pt-BR" sz="190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1263" name="Line 273"/>
          <p:cNvSpPr>
            <a:spLocks noChangeShapeType="1"/>
          </p:cNvSpPr>
          <p:nvPr/>
        </p:nvSpPr>
        <p:spPr bwMode="auto">
          <a:xfrm flipH="1">
            <a:off x="6625169" y="3736248"/>
            <a:ext cx="1854201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4" tIns="60957" rIns="121914" bIns="60957"/>
          <a:lstStyle/>
          <a:p>
            <a:endParaRPr lang="pt-BR" sz="190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1264" name="Line 274"/>
          <p:cNvSpPr>
            <a:spLocks noChangeShapeType="1"/>
          </p:cNvSpPr>
          <p:nvPr/>
        </p:nvSpPr>
        <p:spPr bwMode="auto">
          <a:xfrm flipV="1">
            <a:off x="749300" y="3753712"/>
            <a:ext cx="0" cy="2449512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4" tIns="60957" rIns="121914" bIns="60957"/>
          <a:lstStyle/>
          <a:p>
            <a:endParaRPr lang="pt-BR" sz="1900">
              <a:solidFill>
                <a:srgbClr val="00B050"/>
              </a:solidFill>
            </a:endParaRPr>
          </a:p>
        </p:txBody>
      </p:sp>
      <p:sp>
        <p:nvSpPr>
          <p:cNvPr id="221265" name="Line 275"/>
          <p:cNvSpPr>
            <a:spLocks noChangeShapeType="1"/>
          </p:cNvSpPr>
          <p:nvPr/>
        </p:nvSpPr>
        <p:spPr bwMode="auto">
          <a:xfrm>
            <a:off x="723902" y="6184178"/>
            <a:ext cx="431801" cy="317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4" tIns="60957" rIns="121914" bIns="60957"/>
          <a:lstStyle/>
          <a:p>
            <a:endParaRPr lang="pt-BR" sz="1900"/>
          </a:p>
        </p:txBody>
      </p:sp>
      <p:sp>
        <p:nvSpPr>
          <p:cNvPr id="221266" name="Line 276"/>
          <p:cNvSpPr>
            <a:spLocks noChangeShapeType="1"/>
          </p:cNvSpPr>
          <p:nvPr/>
        </p:nvSpPr>
        <p:spPr bwMode="auto">
          <a:xfrm flipV="1">
            <a:off x="11967633" y="3747361"/>
            <a:ext cx="0" cy="2449512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4" tIns="60957" rIns="121914" bIns="60957"/>
          <a:lstStyle/>
          <a:p>
            <a:endParaRPr lang="pt-BR" sz="1900"/>
          </a:p>
        </p:txBody>
      </p:sp>
      <p:sp>
        <p:nvSpPr>
          <p:cNvPr id="221267" name="Line 277"/>
          <p:cNvSpPr>
            <a:spLocks noChangeShapeType="1"/>
          </p:cNvSpPr>
          <p:nvPr/>
        </p:nvSpPr>
        <p:spPr bwMode="auto">
          <a:xfrm flipH="1">
            <a:off x="728135" y="3747361"/>
            <a:ext cx="270933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4" tIns="60957" rIns="121914" bIns="60957"/>
          <a:lstStyle/>
          <a:p>
            <a:endParaRPr lang="pt-BR" sz="190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1268" name="Line 278"/>
          <p:cNvSpPr>
            <a:spLocks noChangeShapeType="1"/>
          </p:cNvSpPr>
          <p:nvPr/>
        </p:nvSpPr>
        <p:spPr bwMode="auto">
          <a:xfrm>
            <a:off x="723902" y="4539527"/>
            <a:ext cx="431801" cy="317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4" tIns="60957" rIns="121914" bIns="60957"/>
          <a:lstStyle/>
          <a:p>
            <a:endParaRPr lang="pt-BR" sz="1900"/>
          </a:p>
        </p:txBody>
      </p:sp>
      <p:sp>
        <p:nvSpPr>
          <p:cNvPr id="221269" name="Line 279"/>
          <p:cNvSpPr>
            <a:spLocks noChangeShapeType="1"/>
          </p:cNvSpPr>
          <p:nvPr/>
        </p:nvSpPr>
        <p:spPr bwMode="auto">
          <a:xfrm>
            <a:off x="723902" y="5352327"/>
            <a:ext cx="431801" cy="317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4" tIns="60957" rIns="121914" bIns="60957"/>
          <a:lstStyle/>
          <a:p>
            <a:endParaRPr lang="pt-BR" sz="1900"/>
          </a:p>
        </p:txBody>
      </p:sp>
      <p:sp>
        <p:nvSpPr>
          <p:cNvPr id="221270" name="Line 280"/>
          <p:cNvSpPr>
            <a:spLocks noChangeShapeType="1"/>
          </p:cNvSpPr>
          <p:nvPr/>
        </p:nvSpPr>
        <p:spPr bwMode="auto">
          <a:xfrm>
            <a:off x="11506202" y="6196873"/>
            <a:ext cx="482601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4" tIns="60957" rIns="121914" bIns="60957"/>
          <a:lstStyle/>
          <a:p>
            <a:endParaRPr lang="pt-BR" sz="1900"/>
          </a:p>
        </p:txBody>
      </p:sp>
      <p:sp>
        <p:nvSpPr>
          <p:cNvPr id="221271" name="Line 281"/>
          <p:cNvSpPr>
            <a:spLocks noChangeShapeType="1"/>
          </p:cNvSpPr>
          <p:nvPr/>
        </p:nvSpPr>
        <p:spPr bwMode="auto">
          <a:xfrm>
            <a:off x="11506202" y="4539524"/>
            <a:ext cx="482601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4" tIns="60957" rIns="121914" bIns="60957"/>
          <a:lstStyle/>
          <a:p>
            <a:endParaRPr lang="pt-BR" sz="1900"/>
          </a:p>
        </p:txBody>
      </p:sp>
      <p:sp>
        <p:nvSpPr>
          <p:cNvPr id="221272" name="Line 282"/>
          <p:cNvSpPr>
            <a:spLocks noChangeShapeType="1"/>
          </p:cNvSpPr>
          <p:nvPr/>
        </p:nvSpPr>
        <p:spPr bwMode="auto">
          <a:xfrm>
            <a:off x="11497737" y="5377724"/>
            <a:ext cx="482601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4" tIns="60957" rIns="121914" bIns="60957"/>
          <a:lstStyle/>
          <a:p>
            <a:endParaRPr lang="pt-BR" sz="1900"/>
          </a:p>
        </p:txBody>
      </p:sp>
      <p:sp>
        <p:nvSpPr>
          <p:cNvPr id="221273" name="Line 283"/>
          <p:cNvSpPr>
            <a:spLocks noChangeShapeType="1"/>
          </p:cNvSpPr>
          <p:nvPr/>
        </p:nvSpPr>
        <p:spPr bwMode="auto">
          <a:xfrm>
            <a:off x="10363200" y="3747361"/>
            <a:ext cx="16256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4" tIns="60957" rIns="121914" bIns="60957"/>
          <a:lstStyle/>
          <a:p>
            <a:endParaRPr lang="pt-BR" sz="1900"/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8496267" y="1251145"/>
            <a:ext cx="17272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2000" dirty="0">
                <a:solidFill>
                  <a:schemeClr val="tx2"/>
                </a:solidFill>
                <a:latin typeface="Arial" pitchFamily="34" charset="0"/>
              </a:rPr>
              <a:t>BNDES</a:t>
            </a:r>
          </a:p>
        </p:txBody>
      </p:sp>
    </p:spTree>
    <p:extLst>
      <p:ext uri="{BB962C8B-B14F-4D97-AF65-F5344CB8AC3E}">
        <p14:creationId xmlns:p14="http://schemas.microsoft.com/office/powerpoint/2010/main" val="115256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8510"/>
            <a:ext cx="12192000" cy="5749490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53978"/>
            <a:ext cx="12192000" cy="927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21914" tIns="60957" rIns="121914" bIns="60957" anchor="ctr"/>
          <a:lstStyle/>
          <a:p>
            <a:pPr algn="ctr">
              <a:defRPr/>
            </a:pPr>
            <a:r>
              <a:rPr lang="en-US" sz="3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Crédito</a:t>
            </a:r>
            <a:r>
              <a:rPr lang="en-US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Rural – </a:t>
            </a:r>
            <a:r>
              <a:rPr lang="en-US" sz="3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Safra</a:t>
            </a:r>
            <a:r>
              <a:rPr lang="en-US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2018/2019</a:t>
            </a:r>
            <a:endParaRPr 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2355"/>
            <a:ext cx="12192000" cy="4453289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53978"/>
            <a:ext cx="12192000" cy="927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21914" tIns="60957" rIns="121914" bIns="60957" anchor="ctr"/>
          <a:lstStyle/>
          <a:p>
            <a:pPr algn="ctr">
              <a:defRPr/>
            </a:pPr>
            <a:r>
              <a:rPr lang="en-US" sz="3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Crédito</a:t>
            </a:r>
            <a:r>
              <a:rPr lang="en-US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Rural – </a:t>
            </a:r>
            <a:r>
              <a:rPr lang="en-US" sz="3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Safra</a:t>
            </a:r>
            <a:r>
              <a:rPr lang="en-US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2018/2019</a:t>
            </a:r>
            <a:endParaRPr 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94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60" y="0"/>
            <a:ext cx="11935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2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23" y="1"/>
            <a:ext cx="12236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0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86" y="0"/>
            <a:ext cx="1220037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4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" y="0"/>
            <a:ext cx="12178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3002"/>
            <a:ext cx="12168972" cy="687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6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5" y="0"/>
            <a:ext cx="12096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4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7823" cy="684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1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8" y="0"/>
            <a:ext cx="1212110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6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7" y="0"/>
            <a:ext cx="12145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6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8" y="0"/>
            <a:ext cx="1212110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9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677" y="752101"/>
            <a:ext cx="9640645" cy="535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6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76"/>
            <a:ext cx="12207823" cy="684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0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" y="0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840" y="0"/>
            <a:ext cx="12235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8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+mn-ea"/>
                <a:cs typeface="Arial" pitchFamily="34" charset="0"/>
              </a:rPr>
              <a:t>O Crédito</a:t>
            </a:r>
            <a:endParaRPr lang="pt-BR" sz="36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+mn-ea"/>
              <a:cs typeface="Arial" pitchFamily="34" charset="0"/>
            </a:endParaRPr>
          </a:p>
        </p:txBody>
      </p:sp>
      <p:sp>
        <p:nvSpPr>
          <p:cNvPr id="52121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261925" indent="-261925">
              <a:lnSpc>
                <a:spcPct val="150000"/>
              </a:lnSpc>
            </a:pPr>
            <a:r>
              <a:rPr lang="pt-BR" sz="3200" b="1" smtClean="0">
                <a:latin typeface="Arial" pitchFamily="34" charset="0"/>
              </a:rPr>
              <a:t>Determinante central do nível de atividade econômica</a:t>
            </a:r>
            <a:endParaRPr lang="pt-BR" sz="3200" b="1" dirty="0">
              <a:latin typeface="Arial" pitchFamily="34" charset="0"/>
            </a:endParaRPr>
          </a:p>
          <a:p>
            <a:pPr marL="261925" indent="-261925">
              <a:lnSpc>
                <a:spcPct val="150000"/>
              </a:lnSpc>
            </a:pPr>
            <a:r>
              <a:rPr lang="pt-BR" sz="3200" b="1" smtClean="0">
                <a:latin typeface="Arial" pitchFamily="34" charset="0"/>
              </a:rPr>
              <a:t>Oferta é diferente de bens e serviços comuns – Não pode haver leilão</a:t>
            </a:r>
            <a:r>
              <a:rPr lang="pt-BR" sz="3200" b="1" dirty="0">
                <a:latin typeface="Arial" pitchFamily="34" charset="0"/>
              </a:rPr>
              <a:t>!</a:t>
            </a:r>
          </a:p>
          <a:p>
            <a:pPr marL="261925" indent="-261925">
              <a:lnSpc>
                <a:spcPct val="150000"/>
              </a:lnSpc>
            </a:pPr>
            <a:r>
              <a:rPr lang="pt-BR" sz="3200" b="1" smtClean="0">
                <a:latin typeface="Arial" pitchFamily="34" charset="0"/>
              </a:rPr>
              <a:t>Sistema bancário é importante, mas não é o único a ofertar crédito</a:t>
            </a:r>
            <a:r>
              <a:rPr lang="pt-BR" sz="3200" b="1" dirty="0">
                <a:latin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245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21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521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521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219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+mn-ea"/>
                <a:cs typeface="Arial" pitchFamily="34" charset="0"/>
              </a:rPr>
              <a:t>O Crédito</a:t>
            </a:r>
            <a:endParaRPr lang="pt-BR" sz="36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+mn-ea"/>
              <a:cs typeface="Arial" pitchFamily="34" charset="0"/>
            </a:endParaRPr>
          </a:p>
        </p:txBody>
      </p:sp>
      <p:sp>
        <p:nvSpPr>
          <p:cNvPr id="522243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261925" indent="-261925">
              <a:lnSpc>
                <a:spcPct val="150000"/>
              </a:lnSpc>
            </a:pPr>
            <a:r>
              <a:rPr lang="pt-BR" sz="3200" b="1" smtClean="0">
                <a:latin typeface="Arial" pitchFamily="34" charset="0"/>
              </a:rPr>
              <a:t>Crédito surge em vários momentos na sociedade</a:t>
            </a:r>
            <a:r>
              <a:rPr lang="pt-BR" sz="3200" b="1" dirty="0">
                <a:latin typeface="Arial" pitchFamily="34" charset="0"/>
              </a:rPr>
              <a:t>:</a:t>
            </a:r>
          </a:p>
          <a:p>
            <a:pPr marL="761962" lvl="1">
              <a:lnSpc>
                <a:spcPct val="150000"/>
              </a:lnSpc>
            </a:pPr>
            <a:r>
              <a:rPr lang="pt-BR" sz="3200" b="1" smtClean="0">
                <a:latin typeface="Arial" pitchFamily="34" charset="0"/>
              </a:rPr>
              <a:t>Crédito de fornecedores a clientes</a:t>
            </a:r>
            <a:endParaRPr lang="pt-BR" sz="3200" b="1" dirty="0">
              <a:latin typeface="Arial" pitchFamily="34" charset="0"/>
            </a:endParaRPr>
          </a:p>
          <a:p>
            <a:pPr marL="761962" lvl="1">
              <a:lnSpc>
                <a:spcPct val="150000"/>
              </a:lnSpc>
            </a:pPr>
            <a:r>
              <a:rPr lang="pt-BR" sz="3200" b="1" smtClean="0">
                <a:latin typeface="Arial" pitchFamily="34" charset="0"/>
              </a:rPr>
              <a:t>Crédito aos consumidores</a:t>
            </a:r>
            <a:endParaRPr lang="pt-BR" sz="3200" b="1" dirty="0">
              <a:latin typeface="Arial" pitchFamily="34" charset="0"/>
            </a:endParaRPr>
          </a:p>
          <a:p>
            <a:pPr marL="761962" lvl="1">
              <a:lnSpc>
                <a:spcPct val="150000"/>
              </a:lnSpc>
            </a:pPr>
            <a:r>
              <a:rPr lang="pt-BR" sz="3200" b="1" smtClean="0">
                <a:latin typeface="Arial" pitchFamily="34" charset="0"/>
              </a:rPr>
              <a:t>Crédito para fornecedores comprarem insumos</a:t>
            </a:r>
            <a:endParaRPr lang="pt-BR" sz="3200" b="1" dirty="0">
              <a:latin typeface="Arial" pitchFamily="34" charset="0"/>
            </a:endParaRPr>
          </a:p>
          <a:p>
            <a:pPr marL="761962" lvl="1">
              <a:lnSpc>
                <a:spcPct val="150000"/>
              </a:lnSpc>
            </a:pPr>
            <a:r>
              <a:rPr lang="pt-BR" sz="3200" b="1" dirty="0">
                <a:latin typeface="Arial" pitchFamily="34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28995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22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522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522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522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522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43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1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261925" indent="-261925"/>
            <a:r>
              <a:rPr lang="pt-BR" sz="3200" b="1" smtClean="0">
                <a:latin typeface="Arial" pitchFamily="34" charset="0"/>
              </a:rPr>
              <a:t>INFORMAÇÃO tem papel central no crédito</a:t>
            </a:r>
            <a:r>
              <a:rPr lang="pt-BR" sz="3200" b="1" dirty="0">
                <a:latin typeface="Arial" pitchFamily="34" charset="0"/>
              </a:rPr>
              <a:t>.</a:t>
            </a:r>
          </a:p>
          <a:p>
            <a:pPr marL="261925" indent="-261925">
              <a:buNone/>
            </a:pPr>
            <a:endParaRPr lang="pt-BR" sz="3200" b="1" dirty="0">
              <a:latin typeface="Arial" pitchFamily="34" charset="0"/>
            </a:endParaRPr>
          </a:p>
          <a:p>
            <a:pPr marL="261925" indent="-261925"/>
            <a:r>
              <a:rPr lang="pt-BR" sz="3200" b="1" smtClean="0">
                <a:latin typeface="Arial" pitchFamily="34" charset="0"/>
              </a:rPr>
              <a:t>Informação sobre o status econômico-financeiro</a:t>
            </a:r>
            <a:endParaRPr lang="pt-BR" sz="3200" b="1" dirty="0">
              <a:latin typeface="Arial" pitchFamily="34" charset="0"/>
            </a:endParaRPr>
          </a:p>
          <a:p>
            <a:pPr marL="261925" indent="-261925"/>
            <a:endParaRPr lang="pt-BR" sz="3200" b="1" dirty="0">
              <a:latin typeface="Arial" pitchFamily="34" charset="0"/>
            </a:endParaRPr>
          </a:p>
          <a:p>
            <a:pPr marL="261925" indent="-261925"/>
            <a:r>
              <a:rPr lang="pt-BR" sz="3200" b="1" smtClean="0">
                <a:latin typeface="Arial" pitchFamily="34" charset="0"/>
              </a:rPr>
              <a:t>Informação sobre incentivos para honrar o  crédito</a:t>
            </a:r>
            <a:endParaRPr lang="pt-BR" sz="3200" b="1" dirty="0">
              <a:latin typeface="Arial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09800" y="285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pt-BR" sz="36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O Crédito</a:t>
            </a:r>
            <a:endParaRPr lang="pt-BR" sz="36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pitchFamily="34" charset="0"/>
            </a:endParaRPr>
          </a:p>
        </p:txBody>
      </p:sp>
      <p:sp>
        <p:nvSpPr>
          <p:cNvPr id="5" name="Chave esquerda 4"/>
          <p:cNvSpPr/>
          <p:nvPr/>
        </p:nvSpPr>
        <p:spPr>
          <a:xfrm>
            <a:off x="679414" y="2564904"/>
            <a:ext cx="232012" cy="144016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4" tIns="60957" rIns="121914" bIns="60957" rtlCol="0" anchor="ctr"/>
          <a:lstStyle/>
          <a:p>
            <a:pPr algn="ctr"/>
            <a:endParaRPr lang="pt-BR" sz="1900"/>
          </a:p>
        </p:txBody>
      </p:sp>
    </p:spTree>
    <p:extLst>
      <p:ext uri="{BB962C8B-B14F-4D97-AF65-F5344CB8AC3E}">
        <p14:creationId xmlns:p14="http://schemas.microsoft.com/office/powerpoint/2010/main" val="127492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24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524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524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291" grpId="0" build="p" autoUpdateAnimBg="0"/>
      <p:bldP spid="5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4903</TotalTime>
  <Words>463</Words>
  <Application>Microsoft Office PowerPoint</Application>
  <PresentationFormat>Widescreen</PresentationFormat>
  <Paragraphs>145</Paragraphs>
  <Slides>33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Lucida Sans Unicode</vt:lpstr>
      <vt:lpstr>Myriad Pro</vt:lpstr>
      <vt:lpstr>Tahoma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Crédito</vt:lpstr>
      <vt:lpstr>O Crédito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Estrutura de Capital das Empresas Brasileiras</vt:lpstr>
      <vt:lpstr>Apresentação do PowerPoint</vt:lpstr>
      <vt:lpstr>Apresentação do PowerPoint</vt:lpstr>
      <vt:lpstr>Apresentação do PowerPoint</vt:lpstr>
      <vt:lpstr>Apresentação do PowerPoint</vt:lpstr>
      <vt:lpstr>Instituições Públicas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Kitovsk</dc:creator>
  <cp:lastModifiedBy>USP</cp:lastModifiedBy>
  <cp:revision>48</cp:revision>
  <dcterms:created xsi:type="dcterms:W3CDTF">2017-10-17T18:02:09Z</dcterms:created>
  <dcterms:modified xsi:type="dcterms:W3CDTF">2020-06-09T21:13:16Z</dcterms:modified>
</cp:coreProperties>
</file>