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35" r:id="rId1"/>
  </p:sldMasterIdLst>
  <p:notesMasterIdLst>
    <p:notesMasterId r:id="rId19"/>
  </p:notesMasterIdLst>
  <p:sldIdLst>
    <p:sldId id="346" r:id="rId2"/>
    <p:sldId id="426" r:id="rId3"/>
    <p:sldId id="292" r:id="rId4"/>
    <p:sldId id="432" r:id="rId5"/>
    <p:sldId id="490" r:id="rId6"/>
    <p:sldId id="491" r:id="rId7"/>
    <p:sldId id="455" r:id="rId8"/>
    <p:sldId id="433" r:id="rId9"/>
    <p:sldId id="376" r:id="rId10"/>
    <p:sldId id="378" r:id="rId11"/>
    <p:sldId id="471" r:id="rId12"/>
    <p:sldId id="464" r:id="rId13"/>
    <p:sldId id="465" r:id="rId14"/>
    <p:sldId id="466" r:id="rId15"/>
    <p:sldId id="467" r:id="rId16"/>
    <p:sldId id="468" r:id="rId17"/>
    <p:sldId id="469" r:id="rId1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0"/>
    <a:srgbClr val="00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16765" autoAdjust="0"/>
    <p:restoredTop sz="90941" autoAdjust="0"/>
  </p:normalViewPr>
  <p:slideViewPr>
    <p:cSldViewPr>
      <p:cViewPr>
        <p:scale>
          <a:sx n="80" d="100"/>
          <a:sy n="80" d="100"/>
        </p:scale>
        <p:origin x="-8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EC3121CA-FA2A-475E-AFDF-3D873C0950F1}" type="datetimeFigureOut">
              <a:rPr lang="ja-JP" altLang="pt-BR"/>
              <a:pPr>
                <a:defRPr/>
              </a:pPr>
              <a:t>2020/9/14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9E053F7B-9C96-4EA9-B9FF-5575F1F784A6}" type="slidenum">
              <a:rPr lang="ja-JP" altLang="en-US"/>
              <a:pPr>
                <a:defRPr/>
              </a:pPr>
              <a:t>‹nº›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8334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AA71E3-074A-4A36-BA52-6DA36643D31D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510404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04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4507EC-01D9-4909-A995-3491CF39EEA7}" type="slidenum">
              <a:rPr lang="ja-JP" altLang="en-US" smtClean="0"/>
              <a:pPr/>
              <a:t>17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00551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22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163CAA-080F-474F-A81D-4E766158804A}" type="slidenum">
              <a:rPr lang="ja-JP" altLang="en-US" smtClean="0"/>
              <a:pPr/>
              <a:t>4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41496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22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163CAA-080F-474F-A81D-4E766158804A}" type="slidenum">
              <a:rPr lang="ja-JP" altLang="en-US" smtClean="0"/>
              <a:pPr/>
              <a:t>5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414963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91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8BA11B-A790-4503-B4B7-82B6639E5041}" type="slidenum">
              <a:rPr lang="ja-JP" altLang="en-US" smtClean="0"/>
              <a:pPr/>
              <a:t>8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62389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53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59AB4C-E39F-477D-9A01-68DDD41FC4B4}" type="slidenum">
              <a:rPr lang="ja-JP" altLang="en-US" smtClean="0"/>
              <a:pPr/>
              <a:t>12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744028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63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C47A1D-D305-4FFA-9F0B-567741674411}" type="slidenum">
              <a:rPr lang="ja-JP" altLang="en-US" smtClean="0"/>
              <a:pPr/>
              <a:t>13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299765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73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498535-E661-4A97-BF90-20B143230BEF}" type="slidenum">
              <a:rPr lang="ja-JP" altLang="en-US" smtClean="0"/>
              <a:pPr/>
              <a:t>14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788333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83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210321-8528-4F5F-89B1-179FB258E677}" type="slidenum">
              <a:rPr lang="ja-JP" altLang="en-US" smtClean="0"/>
              <a:pPr/>
              <a:t>15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748158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93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C881A3-7FE6-42AF-81F7-891A2C6C28F7}" type="slidenum">
              <a:rPr lang="ja-JP" altLang="en-US" smtClean="0"/>
              <a:pPr/>
              <a:t>16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09844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6578B-999A-4B2A-B417-D772EF69E0CB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6F3E9-E641-4D62-9156-E959856FB826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37583-85FC-4B92-8432-17CCA3201858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B006-D5BE-4030-BF15-49D167C0A9D7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D8220-FBBB-4F7E-9502-6432B6F5BF45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736A-2551-4F99-83E7-9A07FA476131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D3E3B-27EF-4DEA-A376-F9160F05775F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6DF6-A50C-4D5F-B4A2-BB6A2512592E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A5E0C-FF87-4157-B21E-9D47B684894F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12E9D-D90B-4BC9-8523-2AA5A1F6E59F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61B1B-1DA5-4A6A-9CF2-C02CAC76E335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B6D4D3-EC68-439A-9622-0E870450FCBE}" type="slidenum">
              <a:rPr lang="pt-BR" altLang="ja-JP" smtClean="0"/>
              <a:pPr>
                <a:defRPr/>
              </a:pPr>
              <a:t>‹nº›</a:t>
            </a:fld>
            <a:endParaRPr lang="pt-B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図 3" descr="Coaches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38650"/>
            <a:ext cx="91440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Resultado de imagem para exercÃ­cio fÃ­si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36486" cy="227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981" y="-6617"/>
            <a:ext cx="3430131" cy="22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m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6616"/>
            <a:ext cx="3456384" cy="229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m para exercÃ­cio fÃ­sic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484" y="-20433"/>
            <a:ext cx="2582515" cy="229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8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30370" y="197768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6600"/>
                </a:solidFill>
                <a:latin typeface="Arial Narrow" panose="020B0606020202030204" pitchFamily="34" charset="0"/>
              </a:rPr>
              <a:t>Profissional “pleno”</a:t>
            </a:r>
            <a:endParaRPr lang="pt-BR" b="1" dirty="0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38412" y="1859074"/>
            <a:ext cx="8105554" cy="4738278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sz="2800" b="1" dirty="0" smtClean="0">
                <a:latin typeface="Arial Narrow" panose="020B0606020202030204" pitchFamily="34" charset="0"/>
              </a:rPr>
              <a:t>Características pessoais: </a:t>
            </a:r>
            <a:r>
              <a:rPr lang="pt-BR" sz="2800" dirty="0" smtClean="0">
                <a:latin typeface="Arial Narrow" panose="020B0606020202030204" pitchFamily="34" charset="0"/>
              </a:rPr>
              <a:t>conjunto crenças, valores, paradigmas, características físicas, influências ambientais</a:t>
            </a:r>
          </a:p>
          <a:p>
            <a:pPr algn="just">
              <a:spcBef>
                <a:spcPts val="600"/>
              </a:spcBef>
            </a:pPr>
            <a:r>
              <a:rPr lang="pt-BR" sz="2800" b="1" dirty="0" smtClean="0">
                <a:latin typeface="Arial Narrow" panose="020B0606020202030204" pitchFamily="34" charset="0"/>
              </a:rPr>
              <a:t>Talento: </a:t>
            </a:r>
            <a:r>
              <a:rPr lang="pt-BR" sz="2800" dirty="0" smtClean="0">
                <a:latin typeface="Arial Narrow" panose="020B0606020202030204" pitchFamily="34" charset="0"/>
              </a:rPr>
              <a:t>capacidade natural para desempenho satisfatório (aprender e executar), como inventar, comunicar</a:t>
            </a:r>
          </a:p>
          <a:p>
            <a:pPr algn="just">
              <a:spcBef>
                <a:spcPts val="600"/>
              </a:spcBef>
            </a:pPr>
            <a:r>
              <a:rPr lang="pt-BR" sz="2800" b="1" dirty="0" smtClean="0">
                <a:latin typeface="Arial Narrow" panose="020B0606020202030204" pitchFamily="34" charset="0"/>
              </a:rPr>
              <a:t>Conhecimento: </a:t>
            </a:r>
            <a:r>
              <a:rPr lang="pt-BR" sz="2800" dirty="0" smtClean="0">
                <a:latin typeface="Arial Narrow" panose="020B0606020202030204" pitchFamily="34" charset="0"/>
              </a:rPr>
              <a:t>teoria</a:t>
            </a:r>
          </a:p>
          <a:p>
            <a:pPr algn="just">
              <a:spcBef>
                <a:spcPts val="600"/>
              </a:spcBef>
            </a:pPr>
            <a:r>
              <a:rPr lang="pt-BR" sz="2800" b="1" dirty="0" smtClean="0">
                <a:latin typeface="Arial Narrow" panose="020B0606020202030204" pitchFamily="34" charset="0"/>
              </a:rPr>
              <a:t>Acúmulo de experiência</a:t>
            </a:r>
          </a:p>
          <a:p>
            <a:pPr algn="just">
              <a:spcBef>
                <a:spcPts val="600"/>
              </a:spcBef>
            </a:pPr>
            <a:r>
              <a:rPr lang="pt-BR" sz="2800" b="1" dirty="0" smtClean="0">
                <a:latin typeface="Arial Narrow" panose="020B0606020202030204" pitchFamily="34" charset="0"/>
              </a:rPr>
              <a:t>Habilidade: </a:t>
            </a:r>
            <a:r>
              <a:rPr lang="pt-BR" sz="2800" dirty="0" smtClean="0">
                <a:latin typeface="Arial Narrow" panose="020B0606020202030204" pitchFamily="34" charset="0"/>
              </a:rPr>
              <a:t>capacidade técnica para realizar determinada tarefa (teoria e prática). </a:t>
            </a:r>
          </a:p>
          <a:p>
            <a:pPr algn="just">
              <a:spcBef>
                <a:spcPts val="600"/>
              </a:spcBef>
            </a:pPr>
            <a:r>
              <a:rPr lang="pt-BR" sz="2800" b="1" dirty="0" smtClean="0">
                <a:latin typeface="Arial Narrow" panose="020B0606020202030204" pitchFamily="34" charset="0"/>
              </a:rPr>
              <a:t>Competência: </a:t>
            </a:r>
            <a:r>
              <a:rPr lang="pt-BR" sz="2800" dirty="0" smtClean="0">
                <a:latin typeface="Arial Narrow" panose="020B0606020202030204" pitchFamily="34" charset="0"/>
              </a:rPr>
              <a:t>somatório de tudo</a:t>
            </a:r>
          </a:p>
        </p:txBody>
      </p:sp>
    </p:spTree>
    <p:extLst>
      <p:ext uri="{BB962C8B-B14F-4D97-AF65-F5344CB8AC3E}">
        <p14:creationId xmlns:p14="http://schemas.microsoft.com/office/powerpoint/2010/main" val="21391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7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7168"/>
            <a:ext cx="7772400" cy="86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Arial Unicode MS" pitchFamily="50" charset="-128"/>
                <a:cs typeface="Arial" pitchFamily="34" charset="0"/>
              </a:rPr>
              <a:t>Ensinar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  <a:ea typeface="Arial Unicode MS" pitchFamily="50" charset="-128"/>
                <a:cs typeface="Arial" pitchFamily="34" charset="0"/>
              </a:rPr>
              <a:t> 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974850"/>
            <a:ext cx="8064896" cy="4525963"/>
          </a:xfrm>
        </p:spPr>
        <p:txBody>
          <a:bodyPr>
            <a:normAutofit/>
          </a:bodyPr>
          <a:lstStyle/>
          <a:p>
            <a:pPr marL="109538" indent="0" algn="ctr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 2" pitchFamily="18" charset="2"/>
              <a:buNone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Não podemos formular planos e delinear procedimentos de instrução que afetam o aprendizado se não conhecemos </a:t>
            </a:r>
            <a:r>
              <a:rPr lang="pt-BR" altLang="ja-JP" sz="2800" b="1" u="sng" dirty="0" smtClean="0">
                <a:solidFill>
                  <a:srgbClr val="FF0000"/>
                </a:solidFill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quem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participará do processo; se não compreendermos </a:t>
            </a:r>
            <a:r>
              <a:rPr lang="pt-BR" altLang="ja-JP" sz="2800" b="1" u="sng" dirty="0" smtClean="0">
                <a:solidFill>
                  <a:srgbClr val="FF0000"/>
                </a:solidFill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como</a:t>
            </a:r>
            <a:r>
              <a:rPr lang="pt-BR" altLang="ja-JP" sz="2800" dirty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o aprendizado ocorre; e quais os </a:t>
            </a:r>
            <a:r>
              <a:rPr lang="pt-BR" altLang="ja-JP" sz="2800" b="1" u="sng" dirty="0" smtClean="0">
                <a:solidFill>
                  <a:srgbClr val="FF0000"/>
                </a:solidFill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fatores</a:t>
            </a:r>
            <a:r>
              <a:rPr lang="pt-BR" altLang="ja-JP" sz="2800" dirty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que podem afetar o processo de aprendizagem” </a:t>
            </a:r>
          </a:p>
          <a:p>
            <a:pPr marL="109538" indent="0" algn="ctr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 2" pitchFamily="18" charset="2"/>
              <a:buNone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(Singer, 1976)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p"/>
              <a:defRPr/>
            </a:pPr>
            <a:endParaRPr lang="pt-BR" sz="2800" dirty="0"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0794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ja-JP" b="1" dirty="0" smtClean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Ensinar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28625" y="1728936"/>
            <a:ext cx="8329613" cy="47244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Tarefa complexa (diversos fatores e interação)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Demanda muita atenção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Desafios e Obstáculos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Profissional centro do processo “Maestro”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Meios e Métodos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Não há “fórmula mágica” ou “receita”</a:t>
            </a:r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Técnicas + Conceitos + Habilidades + Competências 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ingdings 3" pitchFamily="18" charset="2"/>
              </a:rPr>
              <a:t>  </a:t>
            </a:r>
            <a:r>
              <a:rPr lang="pt-BR" altLang="ja-JP" sz="2800" b="1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ingdings 3" pitchFamily="18" charset="2"/>
              </a:rPr>
              <a:t>tomada de decisões</a:t>
            </a:r>
            <a:endParaRPr lang="pt-BR" altLang="ja-JP" sz="2800" u="sng" dirty="0" smtClean="0">
              <a:latin typeface="Arial Narrow" panose="020B0606020202030204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4813"/>
            <a:ext cx="7772400" cy="93595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ja-JP" b="1" dirty="0" smtClean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Progresso no ensino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11188" y="1846263"/>
            <a:ext cx="7993062" cy="4607073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ingdings 3" pitchFamily="18" charset="2"/>
              </a:rPr>
              <a:t> Conhecimento, habilidades, competências, experiência;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ingdings 3" pitchFamily="18" charset="2"/>
              </a:rPr>
              <a:t> </a:t>
            </a:r>
            <a:r>
              <a:rPr lang="pt-BR" altLang="ja-JP" sz="2800" b="1" u="sng" dirty="0" smtClean="0">
                <a:solidFill>
                  <a:srgbClr val="FF0000"/>
                </a:solidFill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ingdings 3" pitchFamily="18" charset="2"/>
              </a:rPr>
              <a:t>Reflexão e Tomada de decisões</a:t>
            </a:r>
            <a:r>
              <a:rPr lang="pt-BR" altLang="ja-JP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ingdings 3" pitchFamily="18" charset="2"/>
              </a:rPr>
              <a:t> 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ingdings 3" pitchFamily="18" charset="2"/>
              </a:rPr>
              <a:t>sobre vários aspectos do ensino: 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4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ebdings" pitchFamily="18" charset="2"/>
              </a:rPr>
              <a:t> Como utilizá-los?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4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ebdings" pitchFamily="18" charset="2"/>
              </a:rPr>
              <a:t> Por que utilizá-los?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4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ebdings" pitchFamily="18" charset="2"/>
              </a:rPr>
              <a:t> Como utilizá-los em situações diferentes?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4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ebdings" pitchFamily="18" charset="2"/>
              </a:rPr>
              <a:t> É preciso mudar?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4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ebdings" pitchFamily="18" charset="2"/>
              </a:rPr>
              <a:t> O que é preciso mudar?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pt-BR" altLang="ja-JP" sz="2400" dirty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ebdings" pitchFamily="18" charset="2"/>
              </a:rPr>
              <a:t> </a:t>
            </a:r>
            <a:r>
              <a:rPr lang="pt-BR" altLang="ja-JP" sz="24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  <a:sym typeface="Webdings" pitchFamily="18" charset="2"/>
              </a:rPr>
              <a:t>Como mudar?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endParaRPr lang="pt-BR" altLang="ja-JP" sz="2600" b="1" dirty="0" smtClean="0">
              <a:latin typeface="Arial Narrow" panose="020B0606020202030204" pitchFamily="34" charset="0"/>
              <a:ea typeface="Arial Unicode MS" pitchFamily="34" charset="-128"/>
              <a:cs typeface="Arial" pitchFamily="34" charset="0"/>
              <a:sym typeface="Webdings" pitchFamily="18" charset="2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endParaRPr lang="pt-BR" altLang="ja-JP" sz="2600" b="1" dirty="0" smtClean="0">
              <a:latin typeface="Arial Narrow" panose="020B0606020202030204" pitchFamily="34" charset="0"/>
              <a:ea typeface="Arial Unicode MS" pitchFamily="34" charset="-128"/>
              <a:cs typeface="Arial" pitchFamily="34" charset="0"/>
              <a:sym typeface="Wingdings 3" pitchFamily="18" charset="2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endParaRPr lang="pt-BR" altLang="ja-JP" sz="3000" dirty="0" smtClean="0">
              <a:latin typeface="Arial Narrow" panose="020B0606020202030204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688" y="476250"/>
            <a:ext cx="5614392" cy="93652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ja-JP" b="1" dirty="0" smtClean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Ensino e Desafios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27212" y="1772493"/>
            <a:ext cx="7849244" cy="4968875"/>
          </a:xfrm>
        </p:spPr>
        <p:txBody>
          <a:bodyPr>
            <a:normAutofit/>
          </a:bodyPr>
          <a:lstStyle/>
          <a:p>
            <a:pPr marL="384048" indent="-27432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Processo dinâmico</a:t>
            </a:r>
          </a:p>
          <a:p>
            <a:pPr marL="384048" indent="-27432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Grupos distintos</a:t>
            </a:r>
          </a:p>
          <a:p>
            <a:pPr marL="384048" indent="-27432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Diversos fatores</a:t>
            </a:r>
          </a:p>
          <a:p>
            <a:pPr marL="384048" indent="-27432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Interação com diversas pessoas</a:t>
            </a:r>
          </a:p>
          <a:p>
            <a:pPr marL="384048" indent="-27432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Situações novas e imprevistas</a:t>
            </a:r>
          </a:p>
          <a:p>
            <a:pPr marL="384048" indent="-27432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Decisões rápidas</a:t>
            </a:r>
          </a:p>
          <a:p>
            <a:pPr marL="384048" indent="-27432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Intervenções pontuais</a:t>
            </a:r>
          </a:p>
          <a:p>
            <a:pPr marL="384048" indent="-27432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altLang="ja-JP" sz="2800" dirty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dirty="0" err="1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Consequencias</a:t>
            </a:r>
            <a:endParaRPr lang="pt-BR" altLang="ja-JP" sz="2800" dirty="0" smtClean="0">
              <a:latin typeface="Arial Narrow" panose="020B0606020202030204" pitchFamily="34" charset="0"/>
              <a:ea typeface="Arial Unicode MS" pitchFamily="34" charset="-128"/>
              <a:cs typeface="Arial" pitchFamily="34" charset="0"/>
            </a:endParaRPr>
          </a:p>
          <a:p>
            <a:pPr marL="384048" indent="-27432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25683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6700"/>
            <a:ext cx="8367712" cy="100206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pt-BR" altLang="ja-JP" b="1" dirty="0" smtClean="0">
                <a:solidFill>
                  <a:srgbClr val="006600"/>
                </a:solidFill>
                <a:effectLst/>
                <a:latin typeface="Arial Narrow" panose="020B0606020202030204" pitchFamily="34" charset="0"/>
                <a:cs typeface="Arial" pitchFamily="34" charset="0"/>
              </a:rPr>
              <a:t>Fatores que influenciam as decisões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798568" y="1484313"/>
            <a:ext cx="19255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altLang="ja-JP" b="1">
                <a:solidFill>
                  <a:srgbClr val="0000C0"/>
                </a:solidFill>
                <a:latin typeface="Arial Narrow" panose="020B0606020202030204" pitchFamily="34" charset="0"/>
              </a:rPr>
              <a:t>Instituição </a:t>
            </a:r>
          </a:p>
          <a:p>
            <a:pPr algn="ctr" eaLnBrk="1" hangingPunct="1"/>
            <a:r>
              <a:rPr lang="pt-BR" altLang="ja-JP" b="1">
                <a:solidFill>
                  <a:srgbClr val="0000C0"/>
                </a:solidFill>
                <a:latin typeface="Arial Narrow" panose="020B0606020202030204" pitchFamily="34" charset="0"/>
              </a:rPr>
              <a:t>e Comunidade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043256" y="1484313"/>
            <a:ext cx="1630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altLang="ja-JP" b="1">
                <a:solidFill>
                  <a:srgbClr val="0000C0"/>
                </a:solidFill>
                <a:latin typeface="Arial Narrow" panose="020B0606020202030204" pitchFamily="34" charset="0"/>
              </a:rPr>
              <a:t>Profissional</a:t>
            </a:r>
          </a:p>
          <a:p>
            <a:pPr algn="ctr" eaLnBrk="1" hangingPunct="1"/>
            <a:r>
              <a:rPr lang="pt-BR" altLang="ja-JP" b="1">
                <a:solidFill>
                  <a:srgbClr val="0000C0"/>
                </a:solidFill>
                <a:latin typeface="Arial Narrow" panose="020B0606020202030204" pitchFamily="34" charset="0"/>
              </a:rPr>
              <a:t>Treinador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6934200" y="1484313"/>
            <a:ext cx="1335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ja-JP" b="1" dirty="0">
                <a:solidFill>
                  <a:srgbClr val="0000C0"/>
                </a:solidFill>
                <a:latin typeface="Arial Narrow" panose="020B0606020202030204" pitchFamily="34" charset="0"/>
              </a:rPr>
              <a:t>Aprendiz </a:t>
            </a:r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3505200" y="4167188"/>
            <a:ext cx="1524000" cy="990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Interação </a:t>
            </a:r>
          </a:p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com os </a:t>
            </a:r>
          </a:p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aprendizes</a:t>
            </a:r>
          </a:p>
        </p:txBody>
      </p:sp>
      <p:sp>
        <p:nvSpPr>
          <p:cNvPr id="39943" name="Oval 8"/>
          <p:cNvSpPr>
            <a:spLocks noChangeArrowheads="1"/>
          </p:cNvSpPr>
          <p:nvPr/>
        </p:nvSpPr>
        <p:spPr bwMode="auto">
          <a:xfrm>
            <a:off x="4876800" y="2871788"/>
            <a:ext cx="15240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Entusiasmo</a:t>
            </a:r>
          </a:p>
        </p:txBody>
      </p:sp>
      <p:sp>
        <p:nvSpPr>
          <p:cNvPr id="39944" name="Oval 9"/>
          <p:cNvSpPr>
            <a:spLocks noChangeArrowheads="1"/>
          </p:cNvSpPr>
          <p:nvPr/>
        </p:nvSpPr>
        <p:spPr bwMode="auto">
          <a:xfrm>
            <a:off x="3352800" y="2643188"/>
            <a:ext cx="15240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Planejamento</a:t>
            </a:r>
          </a:p>
        </p:txBody>
      </p:sp>
      <p:sp>
        <p:nvSpPr>
          <p:cNvPr id="39945" name="Oval 10"/>
          <p:cNvSpPr>
            <a:spLocks noChangeArrowheads="1"/>
          </p:cNvSpPr>
          <p:nvPr/>
        </p:nvSpPr>
        <p:spPr bwMode="auto">
          <a:xfrm>
            <a:off x="762000" y="2947988"/>
            <a:ext cx="15240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Equipamentos</a:t>
            </a:r>
          </a:p>
        </p:txBody>
      </p:sp>
      <p:sp>
        <p:nvSpPr>
          <p:cNvPr id="39946" name="Oval 11"/>
          <p:cNvSpPr>
            <a:spLocks noChangeArrowheads="1"/>
          </p:cNvSpPr>
          <p:nvPr/>
        </p:nvSpPr>
        <p:spPr bwMode="auto">
          <a:xfrm>
            <a:off x="1600200" y="3709988"/>
            <a:ext cx="10668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Agenda </a:t>
            </a:r>
          </a:p>
        </p:txBody>
      </p:sp>
      <p:sp>
        <p:nvSpPr>
          <p:cNvPr id="39947" name="Oval 12"/>
          <p:cNvSpPr>
            <a:spLocks noChangeArrowheads="1"/>
          </p:cNvSpPr>
          <p:nvPr/>
        </p:nvSpPr>
        <p:spPr bwMode="auto">
          <a:xfrm>
            <a:off x="152400" y="4014788"/>
            <a:ext cx="15240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Instalações </a:t>
            </a:r>
          </a:p>
        </p:txBody>
      </p:sp>
      <p:sp>
        <p:nvSpPr>
          <p:cNvPr id="39948" name="Oval 13"/>
          <p:cNvSpPr>
            <a:spLocks noChangeArrowheads="1"/>
          </p:cNvSpPr>
          <p:nvPr/>
        </p:nvSpPr>
        <p:spPr bwMode="auto">
          <a:xfrm>
            <a:off x="762000" y="4845050"/>
            <a:ext cx="1828800" cy="541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Administradores </a:t>
            </a:r>
          </a:p>
        </p:txBody>
      </p:sp>
      <p:sp>
        <p:nvSpPr>
          <p:cNvPr id="39949" name="Oval 14"/>
          <p:cNvSpPr>
            <a:spLocks noChangeArrowheads="1"/>
          </p:cNvSpPr>
          <p:nvPr/>
        </p:nvSpPr>
        <p:spPr bwMode="auto">
          <a:xfrm>
            <a:off x="1752600" y="5538788"/>
            <a:ext cx="9906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Pais </a:t>
            </a:r>
          </a:p>
        </p:txBody>
      </p:sp>
      <p:sp>
        <p:nvSpPr>
          <p:cNvPr id="39950" name="Oval 15"/>
          <p:cNvSpPr>
            <a:spLocks noChangeArrowheads="1"/>
          </p:cNvSpPr>
          <p:nvPr/>
        </p:nvSpPr>
        <p:spPr bwMode="auto">
          <a:xfrm>
            <a:off x="152400" y="5454650"/>
            <a:ext cx="1447800" cy="996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50000"/>
              </a:lnSpc>
            </a:pPr>
            <a:r>
              <a:rPr lang="pt-BR" altLang="ja-JP" sz="1600" b="1">
                <a:latin typeface="Arial Narrow" panose="020B0606020202030204" pitchFamily="34" charset="0"/>
              </a:rPr>
              <a:t>Número </a:t>
            </a:r>
          </a:p>
          <a:p>
            <a:pPr algn="ctr" eaLnBrk="1" hangingPunct="1">
              <a:lnSpc>
                <a:spcPct val="50000"/>
              </a:lnSpc>
            </a:pPr>
            <a:r>
              <a:rPr lang="pt-BR" altLang="ja-JP" sz="1600" b="1">
                <a:latin typeface="Arial Narrow" panose="020B0606020202030204" pitchFamily="34" charset="0"/>
              </a:rPr>
              <a:t>de </a:t>
            </a:r>
          </a:p>
          <a:p>
            <a:pPr algn="ctr" eaLnBrk="1" hangingPunct="1">
              <a:lnSpc>
                <a:spcPct val="50000"/>
              </a:lnSpc>
            </a:pPr>
            <a:r>
              <a:rPr lang="pt-BR" altLang="ja-JP" sz="1600" b="1">
                <a:latin typeface="Arial Narrow" panose="020B0606020202030204" pitchFamily="34" charset="0"/>
              </a:rPr>
              <a:t>aprendizes</a:t>
            </a:r>
          </a:p>
        </p:txBody>
      </p:sp>
      <p:sp>
        <p:nvSpPr>
          <p:cNvPr id="39951" name="Oval 25"/>
          <p:cNvSpPr>
            <a:spLocks noChangeArrowheads="1"/>
          </p:cNvSpPr>
          <p:nvPr/>
        </p:nvSpPr>
        <p:spPr bwMode="auto">
          <a:xfrm>
            <a:off x="4876800" y="4997450"/>
            <a:ext cx="15240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Disciplina </a:t>
            </a:r>
          </a:p>
        </p:txBody>
      </p:sp>
      <p:sp>
        <p:nvSpPr>
          <p:cNvPr id="39952" name="Oval 26"/>
          <p:cNvSpPr>
            <a:spLocks noChangeArrowheads="1"/>
          </p:cNvSpPr>
          <p:nvPr/>
        </p:nvSpPr>
        <p:spPr bwMode="auto">
          <a:xfrm>
            <a:off x="6858000" y="2635250"/>
            <a:ext cx="15240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Participação </a:t>
            </a:r>
          </a:p>
        </p:txBody>
      </p:sp>
      <p:sp>
        <p:nvSpPr>
          <p:cNvPr id="39953" name="Oval 27"/>
          <p:cNvSpPr>
            <a:spLocks noChangeArrowheads="1"/>
          </p:cNvSpPr>
          <p:nvPr/>
        </p:nvSpPr>
        <p:spPr bwMode="auto">
          <a:xfrm>
            <a:off x="3505200" y="5310188"/>
            <a:ext cx="1371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Avaliação </a:t>
            </a:r>
          </a:p>
        </p:txBody>
      </p:sp>
      <p:sp>
        <p:nvSpPr>
          <p:cNvPr id="39954" name="Oval 29"/>
          <p:cNvSpPr>
            <a:spLocks noChangeArrowheads="1"/>
          </p:cNvSpPr>
          <p:nvPr/>
        </p:nvSpPr>
        <p:spPr bwMode="auto">
          <a:xfrm>
            <a:off x="4787900" y="3633788"/>
            <a:ext cx="1655763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Características </a:t>
            </a:r>
          </a:p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pessoais</a:t>
            </a:r>
          </a:p>
        </p:txBody>
      </p:sp>
      <p:sp>
        <p:nvSpPr>
          <p:cNvPr id="39955" name="Oval 30"/>
          <p:cNvSpPr>
            <a:spLocks noChangeArrowheads="1"/>
          </p:cNvSpPr>
          <p:nvPr/>
        </p:nvSpPr>
        <p:spPr bwMode="auto">
          <a:xfrm>
            <a:off x="3505200" y="3481388"/>
            <a:ext cx="10668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Conteúdo </a:t>
            </a:r>
          </a:p>
        </p:txBody>
      </p:sp>
      <p:sp>
        <p:nvSpPr>
          <p:cNvPr id="39956" name="Oval 44"/>
          <p:cNvSpPr>
            <a:spLocks noChangeArrowheads="1"/>
          </p:cNvSpPr>
          <p:nvPr/>
        </p:nvSpPr>
        <p:spPr bwMode="auto">
          <a:xfrm>
            <a:off x="7391400" y="3397250"/>
            <a:ext cx="15240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Habilidades </a:t>
            </a:r>
          </a:p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motoras</a:t>
            </a:r>
          </a:p>
        </p:txBody>
      </p:sp>
      <p:sp>
        <p:nvSpPr>
          <p:cNvPr id="39957" name="Oval 45"/>
          <p:cNvSpPr>
            <a:spLocks noChangeArrowheads="1"/>
          </p:cNvSpPr>
          <p:nvPr/>
        </p:nvSpPr>
        <p:spPr bwMode="auto">
          <a:xfrm>
            <a:off x="7467600" y="5919788"/>
            <a:ext cx="15240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Valores </a:t>
            </a:r>
          </a:p>
        </p:txBody>
      </p:sp>
      <p:sp>
        <p:nvSpPr>
          <p:cNvPr id="39958" name="Oval 47"/>
          <p:cNvSpPr>
            <a:spLocks noChangeArrowheads="1"/>
          </p:cNvSpPr>
          <p:nvPr/>
        </p:nvSpPr>
        <p:spPr bwMode="auto">
          <a:xfrm>
            <a:off x="4876800" y="5843588"/>
            <a:ext cx="15240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Expectativas </a:t>
            </a:r>
          </a:p>
        </p:txBody>
      </p:sp>
      <p:sp>
        <p:nvSpPr>
          <p:cNvPr id="39959" name="Oval 51"/>
          <p:cNvSpPr>
            <a:spLocks noChangeArrowheads="1"/>
          </p:cNvSpPr>
          <p:nvPr/>
        </p:nvSpPr>
        <p:spPr bwMode="auto">
          <a:xfrm>
            <a:off x="7239000" y="4159250"/>
            <a:ext cx="11430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Atitudes </a:t>
            </a:r>
          </a:p>
        </p:txBody>
      </p:sp>
      <p:sp>
        <p:nvSpPr>
          <p:cNvPr id="39960" name="Oval 52"/>
          <p:cNvSpPr>
            <a:spLocks noChangeArrowheads="1"/>
          </p:cNvSpPr>
          <p:nvPr/>
        </p:nvSpPr>
        <p:spPr bwMode="auto">
          <a:xfrm>
            <a:off x="7848600" y="4768850"/>
            <a:ext cx="1219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Crenças </a:t>
            </a:r>
          </a:p>
        </p:txBody>
      </p:sp>
      <p:sp>
        <p:nvSpPr>
          <p:cNvPr id="39961" name="Oval 53"/>
          <p:cNvSpPr>
            <a:spLocks noChangeArrowheads="1"/>
          </p:cNvSpPr>
          <p:nvPr/>
        </p:nvSpPr>
        <p:spPr bwMode="auto">
          <a:xfrm>
            <a:off x="6858000" y="5226050"/>
            <a:ext cx="1524000" cy="6175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ja-JP" sz="1600" b="1">
                <a:latin typeface="Arial Narrow" panose="020B0606020202030204" pitchFamily="34" charset="0"/>
              </a:rPr>
              <a:t>Conhecimento </a:t>
            </a:r>
          </a:p>
        </p:txBody>
      </p:sp>
      <p:sp>
        <p:nvSpPr>
          <p:cNvPr id="39962" name="AutoShape 60"/>
          <p:cNvSpPr>
            <a:spLocks noChangeArrowheads="1"/>
          </p:cNvSpPr>
          <p:nvPr/>
        </p:nvSpPr>
        <p:spPr bwMode="auto">
          <a:xfrm>
            <a:off x="6400800" y="4471988"/>
            <a:ext cx="685800" cy="304800"/>
          </a:xfrm>
          <a:prstGeom prst="leftRightArrow">
            <a:avLst>
              <a:gd name="adj1" fmla="val 50000"/>
              <a:gd name="adj2" fmla="val 4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ja-JP">
              <a:latin typeface="Arial Narrow" panose="020B0606020202030204" pitchFamily="34" charset="0"/>
            </a:endParaRPr>
          </a:p>
        </p:txBody>
      </p:sp>
      <p:sp>
        <p:nvSpPr>
          <p:cNvPr id="39963" name="AutoShape 61"/>
          <p:cNvSpPr>
            <a:spLocks noChangeArrowheads="1"/>
          </p:cNvSpPr>
          <p:nvPr/>
        </p:nvSpPr>
        <p:spPr bwMode="auto">
          <a:xfrm>
            <a:off x="2590800" y="4471988"/>
            <a:ext cx="685800" cy="304800"/>
          </a:xfrm>
          <a:prstGeom prst="leftRightArrow">
            <a:avLst>
              <a:gd name="adj1" fmla="val 50000"/>
              <a:gd name="adj2" fmla="val 4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ja-JP" altLang="ja-JP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30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5"/>
          <p:cNvSpPr txBox="1">
            <a:spLocks noChangeArrowheads="1"/>
          </p:cNvSpPr>
          <p:nvPr/>
        </p:nvSpPr>
        <p:spPr bwMode="auto">
          <a:xfrm>
            <a:off x="2647849" y="3000375"/>
            <a:ext cx="38683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altLang="ja-JP" sz="3200" b="1" dirty="0">
                <a:solidFill>
                  <a:srgbClr val="C0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Profissional</a:t>
            </a:r>
          </a:p>
          <a:p>
            <a:pPr algn="ctr" eaLnBrk="1" hangingPunct="1"/>
            <a:r>
              <a:rPr lang="pt-BR" altLang="ja-JP" sz="3200" b="1" dirty="0">
                <a:solidFill>
                  <a:srgbClr val="C000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(interventor/mediador) </a:t>
            </a:r>
          </a:p>
        </p:txBody>
      </p:sp>
      <p:sp>
        <p:nvSpPr>
          <p:cNvPr id="40963" name="AutoShape 7"/>
          <p:cNvSpPr>
            <a:spLocks noChangeArrowheads="1"/>
          </p:cNvSpPr>
          <p:nvPr/>
        </p:nvSpPr>
        <p:spPr bwMode="auto">
          <a:xfrm rot="2069037">
            <a:off x="5228932" y="1476375"/>
            <a:ext cx="533400" cy="685800"/>
          </a:xfrm>
          <a:prstGeom prst="upArrow">
            <a:avLst>
              <a:gd name="adj1" fmla="val 50000"/>
              <a:gd name="adj2" fmla="val 321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ja-JP" altLang="ja-JP" sz="3200">
              <a:latin typeface="Arial Narrow" panose="020B0606020202030204" pitchFamily="34" charset="0"/>
            </a:endParaRPr>
          </a:p>
        </p:txBody>
      </p:sp>
      <p:sp>
        <p:nvSpPr>
          <p:cNvPr id="40964" name="AutoShape 8"/>
          <p:cNvSpPr>
            <a:spLocks noChangeArrowheads="1"/>
          </p:cNvSpPr>
          <p:nvPr/>
        </p:nvSpPr>
        <p:spPr bwMode="auto">
          <a:xfrm rot="4680229">
            <a:off x="6662779" y="2989618"/>
            <a:ext cx="533400" cy="685800"/>
          </a:xfrm>
          <a:prstGeom prst="upArrow">
            <a:avLst>
              <a:gd name="adj1" fmla="val 50000"/>
              <a:gd name="adj2" fmla="val 321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ja-JP" altLang="ja-JP" sz="3200">
              <a:latin typeface="Arial Narrow" panose="020B0606020202030204" pitchFamily="34" charset="0"/>
            </a:endParaRPr>
          </a:p>
        </p:txBody>
      </p:sp>
      <p:sp>
        <p:nvSpPr>
          <p:cNvPr id="40965" name="AutoShape 9"/>
          <p:cNvSpPr>
            <a:spLocks noChangeArrowheads="1"/>
          </p:cNvSpPr>
          <p:nvPr/>
        </p:nvSpPr>
        <p:spPr bwMode="auto">
          <a:xfrm rot="-2897000">
            <a:off x="2714332" y="1552575"/>
            <a:ext cx="533400" cy="685800"/>
          </a:xfrm>
          <a:prstGeom prst="upArrow">
            <a:avLst>
              <a:gd name="adj1" fmla="val 50000"/>
              <a:gd name="adj2" fmla="val 321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ja-JP" altLang="ja-JP" sz="3200">
              <a:latin typeface="Arial Narrow" panose="020B0606020202030204" pitchFamily="34" charset="0"/>
            </a:endParaRPr>
          </a:p>
        </p:txBody>
      </p:sp>
      <p:sp>
        <p:nvSpPr>
          <p:cNvPr id="40966" name="AutoShape 10"/>
          <p:cNvSpPr>
            <a:spLocks noChangeArrowheads="1"/>
          </p:cNvSpPr>
          <p:nvPr/>
        </p:nvSpPr>
        <p:spPr bwMode="auto">
          <a:xfrm rot="-9425040">
            <a:off x="2942932" y="5057775"/>
            <a:ext cx="533400" cy="685800"/>
          </a:xfrm>
          <a:prstGeom prst="upArrow">
            <a:avLst>
              <a:gd name="adj1" fmla="val 50000"/>
              <a:gd name="adj2" fmla="val 321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ja-JP" altLang="ja-JP" sz="3200">
              <a:latin typeface="Arial Narrow" panose="020B0606020202030204" pitchFamily="34" charset="0"/>
            </a:endParaRPr>
          </a:p>
        </p:txBody>
      </p:sp>
      <p:sp>
        <p:nvSpPr>
          <p:cNvPr id="40967" name="AutoShape 13"/>
          <p:cNvSpPr>
            <a:spLocks noChangeArrowheads="1"/>
          </p:cNvSpPr>
          <p:nvPr/>
        </p:nvSpPr>
        <p:spPr bwMode="auto">
          <a:xfrm rot="8277954">
            <a:off x="5762332" y="5057775"/>
            <a:ext cx="533400" cy="685800"/>
          </a:xfrm>
          <a:prstGeom prst="upArrow">
            <a:avLst>
              <a:gd name="adj1" fmla="val 50000"/>
              <a:gd name="adj2" fmla="val 321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ja-JP" altLang="ja-JP" sz="3200">
              <a:latin typeface="Arial Narrow" panose="020B0606020202030204" pitchFamily="34" charset="0"/>
            </a:endParaRPr>
          </a:p>
        </p:txBody>
      </p:sp>
      <p:sp>
        <p:nvSpPr>
          <p:cNvPr id="40968" name="AutoShape 14"/>
          <p:cNvSpPr>
            <a:spLocks noChangeArrowheads="1"/>
          </p:cNvSpPr>
          <p:nvPr/>
        </p:nvSpPr>
        <p:spPr bwMode="auto">
          <a:xfrm rot="-5197180">
            <a:off x="1799932" y="3419475"/>
            <a:ext cx="533400" cy="685800"/>
          </a:xfrm>
          <a:prstGeom prst="upArrow">
            <a:avLst>
              <a:gd name="adj1" fmla="val 50000"/>
              <a:gd name="adj2" fmla="val 321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ja-JP" altLang="ja-JP" sz="3200">
              <a:latin typeface="Arial Narrow" panose="020B0606020202030204" pitchFamily="34" charset="0"/>
            </a:endParaRPr>
          </a:p>
        </p:txBody>
      </p:sp>
      <p:sp>
        <p:nvSpPr>
          <p:cNvPr id="40969" name="Text Box 15"/>
          <p:cNvSpPr txBox="1">
            <a:spLocks noChangeArrowheads="1"/>
          </p:cNvSpPr>
          <p:nvPr/>
        </p:nvSpPr>
        <p:spPr bwMode="auto">
          <a:xfrm>
            <a:off x="885532" y="765175"/>
            <a:ext cx="28600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ja-JP" sz="3200" b="1" dirty="0">
                <a:latin typeface="Arial Narrow" panose="020B0606020202030204" pitchFamily="34" charset="0"/>
              </a:rPr>
              <a:t>Administradores</a:t>
            </a:r>
          </a:p>
        </p:txBody>
      </p:sp>
      <p:sp>
        <p:nvSpPr>
          <p:cNvPr id="40970" name="Text Box 16"/>
          <p:cNvSpPr txBox="1">
            <a:spLocks noChangeArrowheads="1"/>
          </p:cNvSpPr>
          <p:nvPr/>
        </p:nvSpPr>
        <p:spPr bwMode="auto">
          <a:xfrm>
            <a:off x="6737057" y="1452563"/>
            <a:ext cx="1999265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pt-BR" altLang="ja-JP" sz="3200" b="1" dirty="0">
                <a:latin typeface="Arial Narrow" pitchFamily="34" charset="0"/>
              </a:rPr>
              <a:t>Aprendizes</a:t>
            </a:r>
          </a:p>
          <a:p>
            <a:pPr algn="ctr" eaLnBrk="1" hangingPunct="1">
              <a:lnSpc>
                <a:spcPct val="70000"/>
              </a:lnSpc>
            </a:pPr>
            <a:r>
              <a:rPr lang="pt-BR" altLang="ja-JP" sz="3200" b="1" dirty="0">
                <a:latin typeface="Arial Narrow" pitchFamily="34" charset="0"/>
              </a:rPr>
              <a:t>e </a:t>
            </a:r>
          </a:p>
          <a:p>
            <a:pPr algn="ctr" eaLnBrk="1" hangingPunct="1">
              <a:lnSpc>
                <a:spcPct val="70000"/>
              </a:lnSpc>
            </a:pPr>
            <a:r>
              <a:rPr lang="pt-BR" altLang="ja-JP" sz="3200" b="1" dirty="0">
                <a:latin typeface="Arial Narrow" pitchFamily="34" charset="0"/>
              </a:rPr>
              <a:t>atletas</a:t>
            </a:r>
          </a:p>
        </p:txBody>
      </p:sp>
      <p:sp>
        <p:nvSpPr>
          <p:cNvPr id="40971" name="Text Box 17"/>
          <p:cNvSpPr txBox="1">
            <a:spLocks noChangeArrowheads="1"/>
          </p:cNvSpPr>
          <p:nvPr/>
        </p:nvSpPr>
        <p:spPr bwMode="auto">
          <a:xfrm>
            <a:off x="641057" y="4752975"/>
            <a:ext cx="8771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ja-JP" sz="3200" b="1" dirty="0">
                <a:latin typeface="Arial Narrow" panose="020B0606020202030204" pitchFamily="34" charset="0"/>
              </a:rPr>
              <a:t>Pais</a:t>
            </a:r>
          </a:p>
        </p:txBody>
      </p:sp>
      <p:sp>
        <p:nvSpPr>
          <p:cNvPr id="40972" name="Text Box 18"/>
          <p:cNvSpPr txBox="1">
            <a:spLocks noChangeArrowheads="1"/>
          </p:cNvSpPr>
          <p:nvPr/>
        </p:nvSpPr>
        <p:spPr bwMode="auto">
          <a:xfrm>
            <a:off x="7002170" y="5147578"/>
            <a:ext cx="1625765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pt-BR" altLang="ja-JP" sz="3200" b="1" dirty="0">
                <a:latin typeface="Arial Narrow" pitchFamily="34" charset="0"/>
              </a:rPr>
              <a:t>Público </a:t>
            </a:r>
          </a:p>
          <a:p>
            <a:pPr algn="ctr" eaLnBrk="1" hangingPunct="1">
              <a:lnSpc>
                <a:spcPct val="70000"/>
              </a:lnSpc>
            </a:pPr>
            <a:r>
              <a:rPr lang="pt-BR" altLang="ja-JP" sz="3200" b="1" dirty="0">
                <a:latin typeface="Arial Narrow" pitchFamily="34" charset="0"/>
              </a:rPr>
              <a:t>em Geral</a:t>
            </a:r>
          </a:p>
        </p:txBody>
      </p:sp>
      <p:sp>
        <p:nvSpPr>
          <p:cNvPr id="40973" name="Text Box 19"/>
          <p:cNvSpPr txBox="1">
            <a:spLocks noChangeArrowheads="1"/>
          </p:cNvSpPr>
          <p:nvPr/>
        </p:nvSpPr>
        <p:spPr bwMode="auto">
          <a:xfrm>
            <a:off x="3917657" y="5708650"/>
            <a:ext cx="1494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ja-JP" sz="3200" b="1" dirty="0">
                <a:latin typeface="Arial Narrow" panose="020B0606020202030204" pitchFamily="34" charset="0"/>
              </a:rPr>
              <a:t>Árbitros</a:t>
            </a:r>
          </a:p>
        </p:txBody>
      </p:sp>
      <p:sp>
        <p:nvSpPr>
          <p:cNvPr id="40974" name="Text Box 20"/>
          <p:cNvSpPr txBox="1">
            <a:spLocks noChangeArrowheads="1"/>
          </p:cNvSpPr>
          <p:nvPr/>
        </p:nvSpPr>
        <p:spPr bwMode="auto">
          <a:xfrm>
            <a:off x="4374857" y="603250"/>
            <a:ext cx="2297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ja-JP" sz="3200" b="1">
                <a:latin typeface="Arial Narrow" panose="020B0606020202030204" pitchFamily="34" charset="0"/>
              </a:rPr>
              <a:t>Profissionais</a:t>
            </a:r>
          </a:p>
        </p:txBody>
      </p:sp>
      <p:sp>
        <p:nvSpPr>
          <p:cNvPr id="40975" name="Text Box 21"/>
          <p:cNvSpPr txBox="1">
            <a:spLocks noChangeArrowheads="1"/>
          </p:cNvSpPr>
          <p:nvPr/>
        </p:nvSpPr>
        <p:spPr bwMode="auto">
          <a:xfrm>
            <a:off x="336257" y="2279650"/>
            <a:ext cx="18469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ja-JP" sz="3200" b="1">
                <a:latin typeface="Arial Narrow" panose="020B0606020202030204" pitchFamily="34" charset="0"/>
              </a:rPr>
              <a:t>Conteúdo </a:t>
            </a:r>
          </a:p>
        </p:txBody>
      </p:sp>
      <p:sp>
        <p:nvSpPr>
          <p:cNvPr id="40976" name="Text Box 22"/>
          <p:cNvSpPr txBox="1">
            <a:spLocks noChangeArrowheads="1"/>
          </p:cNvSpPr>
          <p:nvPr/>
        </p:nvSpPr>
        <p:spPr bwMode="auto">
          <a:xfrm>
            <a:off x="7427620" y="3231232"/>
            <a:ext cx="1439818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pt-BR" altLang="ja-JP" sz="3200" b="1" dirty="0">
                <a:latin typeface="Arial Narrow" pitchFamily="34" charset="0"/>
              </a:rPr>
              <a:t>Normas</a:t>
            </a:r>
          </a:p>
          <a:p>
            <a:pPr algn="ctr" eaLnBrk="1" hangingPunct="1">
              <a:lnSpc>
                <a:spcPct val="70000"/>
              </a:lnSpc>
            </a:pPr>
            <a:r>
              <a:rPr lang="pt-BR" altLang="ja-JP" sz="3200" b="1" dirty="0">
                <a:latin typeface="Arial Narrow" pitchFamily="34" charset="0"/>
              </a:rPr>
              <a:t>e </a:t>
            </a:r>
          </a:p>
          <a:p>
            <a:pPr algn="ctr" eaLnBrk="1" hangingPunct="1">
              <a:lnSpc>
                <a:spcPct val="70000"/>
              </a:lnSpc>
            </a:pPr>
            <a:r>
              <a:rPr lang="pt-BR" altLang="ja-JP" sz="3200" b="1" dirty="0">
                <a:latin typeface="Arial Narrow" pitchFamily="34" charset="0"/>
              </a:rPr>
              <a:t>Regras</a:t>
            </a:r>
          </a:p>
        </p:txBody>
      </p:sp>
      <p:sp>
        <p:nvSpPr>
          <p:cNvPr id="40977" name="Text Box 23"/>
          <p:cNvSpPr txBox="1">
            <a:spLocks noChangeArrowheads="1"/>
          </p:cNvSpPr>
          <p:nvPr/>
        </p:nvSpPr>
        <p:spPr bwMode="auto">
          <a:xfrm>
            <a:off x="641057" y="5708650"/>
            <a:ext cx="1473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ja-JP" sz="3200" b="1">
                <a:latin typeface="Arial Narrow" panose="020B0606020202030204" pitchFamily="34" charset="0"/>
              </a:rPr>
              <a:t>Política 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23528" y="3643314"/>
            <a:ext cx="10438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ja-JP" sz="3200" b="1" dirty="0" smtClean="0">
                <a:latin typeface="Arial Narrow" panose="020B0606020202030204" pitchFamily="34" charset="0"/>
              </a:rPr>
              <a:t>Mídia</a:t>
            </a:r>
            <a:endParaRPr lang="pt-BR" altLang="ja-JP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6600"/>
                </a:solidFill>
                <a:latin typeface="Arial Narrow" panose="020B0606020202030204" pitchFamily="34" charset="0"/>
              </a:rPr>
              <a:t>Objetivo da Disciplina</a:t>
            </a:r>
            <a:endParaRPr lang="pt-BR" b="1" dirty="0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2880" y="1659668"/>
            <a:ext cx="8229600" cy="50817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ial Narrow" panose="020B0606020202030204" pitchFamily="34" charset="0"/>
              </a:rPr>
              <a:t>Conceitos da Pedagogia do Esporte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Conhecer contexto da atuação profissional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Experimentar “ossos do ofício”</a:t>
            </a:r>
          </a:p>
          <a:p>
            <a:pPr lvl="1"/>
            <a:r>
              <a:rPr lang="pt-BR" dirty="0" smtClean="0">
                <a:latin typeface="Arial Narrow" panose="020B0606020202030204" pitchFamily="34" charset="0"/>
              </a:rPr>
              <a:t>Consultar, planejar, organizar, executar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Reflexão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Percepção do outro, do entorno, do contexto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Lidar com incertezas; desafios; risco</a:t>
            </a:r>
          </a:p>
          <a:p>
            <a:r>
              <a:rPr lang="pt-BR" dirty="0" err="1" smtClean="0">
                <a:latin typeface="Arial Narrow" panose="020B0606020202030204" pitchFamily="34" charset="0"/>
              </a:rPr>
              <a:t>Auto-conhecimento</a:t>
            </a:r>
            <a:endParaRPr lang="pt-BR" dirty="0" smtClean="0">
              <a:latin typeface="Arial Narrow" panose="020B0606020202030204" pitchFamily="34" charset="0"/>
            </a:endParaRPr>
          </a:p>
          <a:p>
            <a:pPr lvl="1"/>
            <a:r>
              <a:rPr lang="pt-BR" dirty="0" smtClean="0">
                <a:latin typeface="Arial Narrow" panose="020B0606020202030204" pitchFamily="34" charset="0"/>
              </a:rPr>
              <a:t>Pontos fortes</a:t>
            </a:r>
          </a:p>
          <a:p>
            <a:pPr lvl="1"/>
            <a:r>
              <a:rPr lang="pt-BR" dirty="0" smtClean="0">
                <a:latin typeface="Arial Narrow" panose="020B0606020202030204" pitchFamily="34" charset="0"/>
              </a:rPr>
              <a:t>Pontos a aprimorar</a:t>
            </a:r>
          </a:p>
          <a:p>
            <a:endParaRPr lang="pt-BR" dirty="0" smtClean="0">
              <a:latin typeface="Arial Narrow" panose="020B0606020202030204" pitchFamily="34" charset="0"/>
            </a:endParaRPr>
          </a:p>
          <a:p>
            <a:endParaRPr lang="pt-BR" dirty="0" smtClean="0">
              <a:latin typeface="Arial Narrow" panose="020B0606020202030204" pitchFamily="34" charset="0"/>
            </a:endParaRPr>
          </a:p>
          <a:p>
            <a:endParaRPr lang="pt-BR" dirty="0" smtClean="0">
              <a:latin typeface="Arial Narrow" panose="020B0606020202030204" pitchFamily="34" charset="0"/>
            </a:endParaRPr>
          </a:p>
          <a:p>
            <a:endParaRPr lang="pt-BR" dirty="0" smtClean="0">
              <a:latin typeface="Arial Narrow" panose="020B0606020202030204" pitchFamily="34" charset="0"/>
            </a:endParaRPr>
          </a:p>
          <a:p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ja-JP" b="1" dirty="0" smtClean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Objetivo disciplina</a:t>
            </a:r>
            <a:endParaRPr lang="pt-BR" b="1" dirty="0">
              <a:solidFill>
                <a:srgbClr val="0066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394718" y="1986806"/>
            <a:ext cx="8392124" cy="4754562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altLang="pt-BR" sz="2800" dirty="0" smtClean="0">
                <a:latin typeface="Arial Narrow" panose="020B0606020202030204" pitchFamily="34" charset="0"/>
                <a:cs typeface="Arial" pitchFamily="34" charset="0"/>
              </a:rPr>
              <a:t> Compreender a atividade física e esportiva do ponto de vista pedagógico: </a:t>
            </a:r>
            <a:r>
              <a:rPr lang="pt-BR" altLang="pt-BR" sz="2800" b="1" u="sng" dirty="0" smtClean="0">
                <a:latin typeface="Arial Narrow" panose="020B0606020202030204" pitchFamily="34" charset="0"/>
                <a:cs typeface="Arial" pitchFamily="34" charset="0"/>
              </a:rPr>
              <a:t>procedimentos</a:t>
            </a:r>
            <a:r>
              <a:rPr lang="pt-BR" altLang="pt-BR" sz="2800" dirty="0" smtClean="0">
                <a:latin typeface="Arial Narrow" panose="020B0606020202030204" pitchFamily="34" charset="0"/>
                <a:cs typeface="Arial" pitchFamily="34" charset="0"/>
              </a:rPr>
              <a:t> e </a:t>
            </a:r>
            <a:r>
              <a:rPr lang="pt-BR" altLang="pt-BR" sz="2800" b="1" u="sng" dirty="0" smtClean="0">
                <a:latin typeface="Arial Narrow" panose="020B0606020202030204" pitchFamily="34" charset="0"/>
                <a:cs typeface="Arial" pitchFamily="34" charset="0"/>
              </a:rPr>
              <a:t>atitudes</a:t>
            </a:r>
            <a:r>
              <a:rPr lang="pt-BR" altLang="pt-BR" sz="2800" dirty="0" smtClean="0">
                <a:latin typeface="Arial Narrow" panose="020B0606020202030204" pitchFamily="34" charset="0"/>
                <a:cs typeface="Arial" pitchFamily="34" charset="0"/>
              </a:rPr>
              <a:t>;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altLang="pt-BR" sz="2800" dirty="0" smtClean="0">
                <a:latin typeface="Arial Narrow" panose="020B0606020202030204" pitchFamily="34" charset="0"/>
                <a:cs typeface="Arial" pitchFamily="34" charset="0"/>
              </a:rPr>
              <a:t> Compreender o papel do profissional no </a:t>
            </a:r>
            <a:r>
              <a:rPr lang="pt-BR" altLang="pt-BR" sz="2800" b="1" u="sng" dirty="0" smtClean="0">
                <a:latin typeface="Arial Narrow" panose="020B0606020202030204" pitchFamily="34" charset="0"/>
                <a:cs typeface="Arial" pitchFamily="34" charset="0"/>
              </a:rPr>
              <a:t>processo de ensino-aprendizagem</a:t>
            </a:r>
            <a:r>
              <a:rPr lang="pt-BR" altLang="pt-BR" sz="2800" dirty="0" smtClean="0">
                <a:latin typeface="Arial Narrow" panose="020B0606020202030204" pitchFamily="34" charset="0"/>
                <a:cs typeface="Arial" pitchFamily="34" charset="0"/>
              </a:rPr>
              <a:t>;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altLang="pt-BR" sz="2800" dirty="0" smtClean="0">
                <a:latin typeface="Arial Narrow" panose="020B0606020202030204" pitchFamily="34" charset="0"/>
                <a:cs typeface="Arial" pitchFamily="34" charset="0"/>
              </a:rPr>
              <a:t> Compreender </a:t>
            </a:r>
            <a:r>
              <a:rPr lang="pt-BR" altLang="pt-BR" sz="2800" b="1" u="sng" dirty="0" smtClean="0">
                <a:latin typeface="Arial Narrow" panose="020B0606020202030204" pitchFamily="34" charset="0"/>
                <a:cs typeface="Arial" pitchFamily="34" charset="0"/>
              </a:rPr>
              <a:t>competências</a:t>
            </a:r>
            <a:r>
              <a:rPr lang="pt-BR" altLang="pt-BR" sz="2800" dirty="0" smtClean="0">
                <a:latin typeface="Arial Narrow" panose="020B0606020202030204" pitchFamily="34" charset="0"/>
                <a:cs typeface="Arial" pitchFamily="34" charset="0"/>
              </a:rPr>
              <a:t> e </a:t>
            </a:r>
            <a:r>
              <a:rPr lang="pt-BR" altLang="pt-BR" sz="2800" b="1" u="sng" dirty="0" smtClean="0">
                <a:latin typeface="Arial Narrow" panose="020B0606020202030204" pitchFamily="34" charset="0"/>
                <a:cs typeface="Arial" pitchFamily="34" charset="0"/>
              </a:rPr>
              <a:t>habilidades</a:t>
            </a:r>
            <a:r>
              <a:rPr lang="pt-BR" altLang="pt-BR" sz="2800" dirty="0" smtClean="0">
                <a:latin typeface="Arial Narrow" panose="020B0606020202030204" pitchFamily="34" charset="0"/>
                <a:cs typeface="Arial" pitchFamily="34" charset="0"/>
              </a:rPr>
              <a:t> para planejar, gerenciar, executar, orientar e avaliar a atividade física e esportiva.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Provocar </a:t>
            </a:r>
            <a:r>
              <a:rPr lang="pt-BR" altLang="ja-JP" sz="2800" b="1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reflexões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sobre as ações para o exercício profissional futuro.</a:t>
            </a:r>
            <a:endParaRPr lang="pt-BR" altLang="pt-BR" sz="2800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34"/>
            <a:ext cx="7772400" cy="6413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ja-JP" b="1" dirty="0" smtClean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Pedagogia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003" y="1665038"/>
            <a:ext cx="8319839" cy="505011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Teoria e ciência </a:t>
            </a:r>
            <a:r>
              <a:rPr lang="pt-BR" altLang="ja-JP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(arte) 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da </a:t>
            </a:r>
            <a:r>
              <a:rPr lang="pt-BR" altLang="ja-JP" sz="2800" b="1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educação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 </a:t>
            </a:r>
            <a:r>
              <a:rPr lang="pt-BR" altLang="ja-JP" sz="2800" b="1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(ensinar e aprender)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Objetivo prático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Pedagogia não se confina à criança ou jovem, à escola e universidade; abrange a educação e a formação do cidadão de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todas as idades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(Bento, 1999);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Educação e Transformação do indivíduo como um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todo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;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Prática pedagógica e educativa está, explícita ou implicitamente, apoiada em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valores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e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princípios éticos;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Como conduzir o processo educativo: finalidades, objetivos, métodos, estratégias, etc.;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endParaRPr lang="pt-BR" altLang="ja-JP" sz="2800" dirty="0" smtClean="0">
              <a:latin typeface="Arial Narrow" panose="020B0606020202030204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34"/>
            <a:ext cx="7772400" cy="6413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ja-JP" b="1" dirty="0" smtClean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Pedagogia (Ed. Fís. e  Esporte)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003" y="2169094"/>
            <a:ext cx="8319839" cy="4428258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educar o homem no e pelo esporte/atividade física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promoção de valores, saúde, bem-estar, social, cultural, respeito, cooperação, amizade, combate discriminação, etc.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competências para vida: </a:t>
            </a:r>
            <a:r>
              <a:rPr lang="pt-BR" altLang="ja-JP" sz="2800" dirty="0" err="1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auto-conhecimento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pt-BR" altLang="ja-JP" sz="2800" dirty="0" err="1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auto-controle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pt-BR" altLang="ja-JP" sz="2800" dirty="0" err="1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auto-realização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, perseverança, valorização do esforço, criticidade, cidadania, etc.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transformação</a:t>
            </a: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Char char="v"/>
              <a:defRPr/>
            </a:pPr>
            <a:r>
              <a:rPr lang="pt-BR" altLang="ja-JP" sz="2800" dirty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“projeto de educação”</a:t>
            </a:r>
          </a:p>
        </p:txBody>
      </p:sp>
    </p:spTree>
    <p:extLst>
      <p:ext uri="{BB962C8B-B14F-4D97-AF65-F5344CB8AC3E}">
        <p14:creationId xmlns:p14="http://schemas.microsoft.com/office/powerpoint/2010/main" val="15953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6600"/>
                </a:solidFill>
                <a:latin typeface="Arial Narrow" panose="020B0606020202030204" pitchFamily="34" charset="0"/>
              </a:rPr>
              <a:t>Didática</a:t>
            </a:r>
            <a:endParaRPr lang="pt-BR" b="1" dirty="0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3224" y="2143397"/>
            <a:ext cx="7859216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 Narrow" panose="020B0606020202030204" pitchFamily="34" charset="0"/>
              </a:rPr>
              <a:t>Meios para concretizar os ideais pedagógicos</a:t>
            </a:r>
          </a:p>
          <a:p>
            <a:pPr algn="just"/>
            <a:r>
              <a:rPr lang="pt-BR" dirty="0" smtClean="0">
                <a:latin typeface="Arial Narrow" panose="020B0606020202030204" pitchFamily="34" charset="0"/>
              </a:rPr>
              <a:t>Arte </a:t>
            </a:r>
            <a:r>
              <a:rPr lang="pt-BR" dirty="0">
                <a:latin typeface="Arial Narrow" panose="020B0606020202030204" pitchFamily="34" charset="0"/>
              </a:rPr>
              <a:t>de transmitir </a:t>
            </a:r>
            <a:r>
              <a:rPr lang="pt-BR" dirty="0" smtClean="0">
                <a:latin typeface="Arial Narrow" panose="020B0606020202030204" pitchFamily="34" charset="0"/>
              </a:rPr>
              <a:t>conhecimentos</a:t>
            </a:r>
          </a:p>
          <a:p>
            <a:pPr algn="just"/>
            <a:r>
              <a:rPr lang="pt-BR" dirty="0">
                <a:latin typeface="Arial Narrow" panose="020B0606020202030204" pitchFamily="34" charset="0"/>
              </a:rPr>
              <a:t>T</a:t>
            </a:r>
            <a:r>
              <a:rPr lang="pt-BR" dirty="0" smtClean="0">
                <a:latin typeface="Arial Narrow" panose="020B0606020202030204" pitchFamily="34" charset="0"/>
              </a:rPr>
              <a:t>écnica </a:t>
            </a:r>
            <a:r>
              <a:rPr lang="pt-BR" dirty="0">
                <a:latin typeface="Arial Narrow" panose="020B0606020202030204" pitchFamily="34" charset="0"/>
              </a:rPr>
              <a:t>de </a:t>
            </a:r>
            <a:r>
              <a:rPr lang="pt-BR" dirty="0" smtClean="0">
                <a:latin typeface="Arial Narrow" panose="020B0606020202030204" pitchFamily="34" charset="0"/>
              </a:rPr>
              <a:t>ensinar</a:t>
            </a:r>
          </a:p>
          <a:p>
            <a:pPr algn="just"/>
            <a:r>
              <a:rPr lang="pt-BR" dirty="0" smtClean="0">
                <a:latin typeface="Arial Narrow" panose="020B0606020202030204" pitchFamily="34" charset="0"/>
              </a:rPr>
              <a:t>Preceitos </a:t>
            </a:r>
            <a:r>
              <a:rPr lang="pt-BR" dirty="0">
                <a:latin typeface="Arial Narrow" panose="020B0606020202030204" pitchFamily="34" charset="0"/>
              </a:rPr>
              <a:t>científicos que orientam a atividade educativa de modo a torná-la mais </a:t>
            </a:r>
            <a:r>
              <a:rPr lang="pt-BR" dirty="0" smtClean="0">
                <a:latin typeface="Arial Narrow" panose="020B0606020202030204" pitchFamily="34" charset="0"/>
              </a:rPr>
              <a:t>eficiente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Quais qualidades o profissional de Educação Física e Esporte deve apresentar?</a:t>
            </a:r>
            <a:endParaRPr lang="pt-BR" sz="3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3826768" cy="4525963"/>
          </a:xfrm>
        </p:spPr>
        <p:txBody>
          <a:bodyPr>
            <a:normAutofit/>
          </a:bodyPr>
          <a:lstStyle/>
          <a:p>
            <a:endParaRPr lang="pt-BR" sz="2800" dirty="0" smtClean="0">
              <a:latin typeface="Arial Narrow" panose="020B0606020202030204" pitchFamily="34" charset="0"/>
            </a:endParaRPr>
          </a:p>
          <a:p>
            <a:endParaRPr lang="pt-BR" sz="2800" dirty="0">
              <a:latin typeface="Arial Narrow" panose="020B0606020202030204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777680" y="1916832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pt-BR" sz="2800" dirty="0" smtClean="0">
              <a:latin typeface="Arial Narrow" panose="020B060602020203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2800" dirty="0">
              <a:latin typeface="Arial Narrow" panose="020B0606020202030204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849688" y="1916832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pt-BR" sz="2800" dirty="0" smtClean="0">
              <a:latin typeface="Arial Narrow" panose="020B060602020203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4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403209"/>
            <a:ext cx="8458200" cy="8112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ja-JP" sz="4000" b="1" dirty="0" smtClean="0">
                <a:solidFill>
                  <a:srgbClr val="006600"/>
                </a:solidFill>
                <a:effectLst/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Atuação do Profissional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 bwMode="auto">
          <a:xfrm>
            <a:off x="179513" y="1500175"/>
            <a:ext cx="8535892" cy="5286412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indent="0" algn="just" eaLnBrk="1" hangingPunct="1">
              <a:spcBef>
                <a:spcPts val="600"/>
              </a:spcBef>
              <a:buNone/>
            </a:pPr>
            <a:r>
              <a:rPr lang="pt-BR" altLang="ja-JP" sz="2800" b="1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FUNDAMENTAÇÃO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</a:p>
          <a:p>
            <a:pPr indent="0"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Conhecimento específico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: técnica, tática, estratégia;</a:t>
            </a:r>
          </a:p>
          <a:p>
            <a:pPr indent="0"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Ética e filosofia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: código de comportamento e atitudes;</a:t>
            </a:r>
          </a:p>
          <a:p>
            <a:pPr indent="0"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Conhecimento: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relacionado ao desempenho;</a:t>
            </a:r>
          </a:p>
          <a:p>
            <a:pPr indent="0"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Habilidades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: planejar, liderar, gerenciar, relacionar, comunicar, administrar, etc.;</a:t>
            </a:r>
          </a:p>
          <a:p>
            <a:pPr indent="0"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Método de ensino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: por que, como, quem, onde;</a:t>
            </a:r>
          </a:p>
          <a:p>
            <a:pPr indent="0"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Acúmulo e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xperiência prática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  ⇨ 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expertise</a:t>
            </a:r>
          </a:p>
          <a:p>
            <a:pPr indent="0" algn="just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 Gerenciamento de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fatores situacionais</a:t>
            </a:r>
            <a:r>
              <a:rPr lang="pt-BR" altLang="ja-JP" sz="2800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; </a:t>
            </a:r>
            <a:r>
              <a:rPr lang="pt-BR" altLang="ja-JP" sz="2800" u="sng" dirty="0" smtClean="0">
                <a:latin typeface="Arial Narrow" panose="020B0606020202030204" pitchFamily="34" charset="0"/>
                <a:ea typeface="Arial Unicode MS" pitchFamily="34" charset="-128"/>
                <a:cs typeface="Arial" pitchFamily="34" charset="0"/>
              </a:rPr>
              <a:t>imprevisíveis</a:t>
            </a:r>
          </a:p>
          <a:p>
            <a:pPr indent="0" algn="just" eaLnBrk="1" hangingPunct="1">
              <a:spcBef>
                <a:spcPts val="600"/>
              </a:spcBef>
              <a:buFont typeface="Wingdings" pitchFamily="2" charset="2"/>
              <a:buChar char="v"/>
            </a:pPr>
            <a:endParaRPr lang="pt-BR" altLang="ja-JP" sz="2800" dirty="0" smtClean="0">
              <a:latin typeface="Arial Narrow" panose="020B0606020202030204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006600"/>
                </a:solidFill>
                <a:latin typeface="Arial Narrow" panose="020B0606020202030204" pitchFamily="34" charset="0"/>
              </a:rPr>
              <a:t>Profissional/Treinador</a:t>
            </a:r>
            <a:endParaRPr lang="pt-BR" b="1" dirty="0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pt-BR" altLang="ja-JP" sz="2800" dirty="0" smtClean="0">
                <a:latin typeface="Arial Narrow" panose="020B0606020202030204" pitchFamily="34" charset="0"/>
                <a:ea typeface="ＭＳ Ｐゴシック" charset="-128"/>
              </a:rPr>
              <a:t>Atualmente, é 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um </a:t>
            </a:r>
            <a:r>
              <a:rPr lang="pt-BR" altLang="ja-JP" sz="2800" u="sng" dirty="0">
                <a:latin typeface="Arial Narrow" panose="020B0606020202030204" pitchFamily="34" charset="0"/>
                <a:ea typeface="ＭＳ Ｐゴシック" charset="-128"/>
              </a:rPr>
              <a:t>pouco de tudo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: professor, médico, </a:t>
            </a:r>
            <a:r>
              <a:rPr lang="pt-BR" altLang="ja-JP" sz="2800" dirty="0" smtClean="0">
                <a:latin typeface="Arial Narrow" panose="020B0606020202030204" pitchFamily="34" charset="0"/>
                <a:ea typeface="ＭＳ Ｐゴシック" charset="-128"/>
              </a:rPr>
              <a:t>terapeuta, 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artista, filósofo, cientista, amigo, entre outros e, </a:t>
            </a:r>
            <a:r>
              <a:rPr lang="pt-BR" altLang="ja-JP" sz="2800" dirty="0" smtClean="0">
                <a:latin typeface="Arial Narrow" panose="020B0606020202030204" pitchFamily="34" charset="0"/>
                <a:ea typeface="ＭＳ Ｐゴシック" charset="-128"/>
              </a:rPr>
              <a:t>assim, 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deve apresentar muitas </a:t>
            </a:r>
            <a:r>
              <a:rPr lang="pt-BR" altLang="ja-JP" sz="2800" u="sng" dirty="0" smtClean="0">
                <a:latin typeface="Arial Narrow" panose="020B0606020202030204" pitchFamily="34" charset="0"/>
                <a:ea typeface="ＭＳ Ｐゴシック" charset="-128"/>
              </a:rPr>
              <a:t>competências</a:t>
            </a:r>
            <a:r>
              <a:rPr lang="pt-BR" altLang="ja-JP" sz="2800" dirty="0" smtClean="0">
                <a:latin typeface="Arial Narrow" panose="020B0606020202030204" pitchFamily="34" charset="0"/>
                <a:ea typeface="ＭＳ Ｐゴシック" charset="-128"/>
              </a:rPr>
              <a:t> 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além do conhecimento técnico e </a:t>
            </a:r>
            <a:r>
              <a:rPr lang="pt-BR" altLang="ja-JP" sz="2800" dirty="0" smtClean="0">
                <a:latin typeface="Arial Narrow" panose="020B0606020202030204" pitchFamily="34" charset="0"/>
                <a:ea typeface="ＭＳ Ｐゴシック" charset="-128"/>
              </a:rPr>
              <a:t>tático 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(Campbell, 1998)</a:t>
            </a:r>
          </a:p>
          <a:p>
            <a:pPr algn="just">
              <a:spcBef>
                <a:spcPts val="1200"/>
              </a:spcBef>
            </a:pP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“Ter sucesso no treino de jovens é muito mais do que ajudar o praticante a ganhar</a:t>
            </a:r>
            <a:r>
              <a:rPr lang="pt-BR" altLang="ja-JP" sz="2800" dirty="0" smtClean="0">
                <a:latin typeface="Arial Narrow" panose="020B0606020202030204" pitchFamily="34" charset="0"/>
                <a:ea typeface="ＭＳ Ｐゴシック" charset="-128"/>
              </a:rPr>
              <a:t>” 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(Campbell, 1998</a:t>
            </a:r>
            <a:r>
              <a:rPr lang="pt-BR" altLang="ja-JP" sz="2800" dirty="0" smtClean="0">
                <a:latin typeface="Arial Narrow" panose="020B0606020202030204" pitchFamily="34" charset="0"/>
                <a:ea typeface="ＭＳ Ｐゴシック" charset="-128"/>
              </a:rPr>
              <a:t>)</a:t>
            </a:r>
            <a:endParaRPr lang="pt-BR" altLang="ja-JP" sz="2800" dirty="0">
              <a:latin typeface="Arial Narrow" panose="020B0606020202030204" pitchFamily="34" charset="0"/>
              <a:ea typeface="ＭＳ Ｐゴシック" charset="-128"/>
            </a:endParaRPr>
          </a:p>
          <a:p>
            <a:pPr algn="just">
              <a:spcBef>
                <a:spcPts val="1200"/>
              </a:spcBef>
            </a:pP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A função do treinador envolve </a:t>
            </a:r>
            <a:r>
              <a:rPr lang="pt-BR" altLang="ja-JP" sz="2800" u="sng" dirty="0">
                <a:latin typeface="Arial Narrow" panose="020B0606020202030204" pitchFamily="34" charset="0"/>
                <a:ea typeface="ＭＳ Ｐゴシック" charset="-128"/>
              </a:rPr>
              <a:t>despertar o gosto em aprender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, ajudar a </a:t>
            </a:r>
            <a:r>
              <a:rPr lang="pt-BR" altLang="ja-JP" sz="2800" u="sng" dirty="0">
                <a:latin typeface="Arial Narrow" panose="020B0606020202030204" pitchFamily="34" charset="0"/>
                <a:ea typeface="ＭＳ Ｐゴシック" charset="-128"/>
              </a:rPr>
              <a:t>enfrentar o sucesso e o fracasso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, desenvolver </a:t>
            </a:r>
            <a:r>
              <a:rPr lang="pt-BR" altLang="ja-JP" sz="2800" dirty="0" smtClean="0">
                <a:latin typeface="Arial Narrow" panose="020B0606020202030204" pitchFamily="34" charset="0"/>
                <a:ea typeface="ＭＳ Ｐゴシック" charset="-128"/>
              </a:rPr>
              <a:t>auto-estima 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e </a:t>
            </a:r>
            <a:r>
              <a:rPr lang="pt-BR" altLang="ja-JP" sz="2800" dirty="0" smtClean="0">
                <a:latin typeface="Arial Narrow" panose="020B0606020202030204" pitchFamily="34" charset="0"/>
                <a:ea typeface="ＭＳ Ｐゴシック" charset="-128"/>
              </a:rPr>
              <a:t>auto-confiança</a:t>
            </a:r>
            <a:r>
              <a:rPr lang="pt-BR" altLang="ja-JP" sz="2800" dirty="0">
                <a:latin typeface="Arial Narrow" panose="020B0606020202030204" pitchFamily="34" charset="0"/>
                <a:ea typeface="ＭＳ Ｐゴシック" charset="-128"/>
              </a:rPr>
              <a:t>, entre </a:t>
            </a:r>
            <a:r>
              <a:rPr lang="pt-BR" altLang="ja-JP" sz="2800" dirty="0" smtClean="0">
                <a:latin typeface="Arial Narrow" panose="020B0606020202030204" pitchFamily="34" charset="0"/>
                <a:ea typeface="ＭＳ Ｐゴシック" charset="-128"/>
              </a:rPr>
              <a:t>outros.</a:t>
            </a:r>
            <a:endParaRPr lang="pt-BR" sz="2800" dirty="0">
              <a:latin typeface="Arial Narrow" panose="020B0606020202030204" pitchFamily="34" charset="0"/>
            </a:endParaRPr>
          </a:p>
          <a:p>
            <a:pPr algn="just">
              <a:lnSpc>
                <a:spcPct val="11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55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4483</TotalTime>
  <Words>799</Words>
  <Application>Microsoft Office PowerPoint</Application>
  <PresentationFormat>Apresentação na tela (4:3)</PresentationFormat>
  <Paragraphs>148</Paragraphs>
  <Slides>17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Apresentação do PowerPoint</vt:lpstr>
      <vt:lpstr>Objetivo da Disciplina</vt:lpstr>
      <vt:lpstr>Objetivo disciplina</vt:lpstr>
      <vt:lpstr>Pedagogia</vt:lpstr>
      <vt:lpstr>Pedagogia (Ed. Fís. e  Esporte)</vt:lpstr>
      <vt:lpstr>Didática</vt:lpstr>
      <vt:lpstr>Quais qualidades o profissional de Educação Física e Esporte deve apresentar?</vt:lpstr>
      <vt:lpstr>Atuação do Profissional</vt:lpstr>
      <vt:lpstr>Profissional/Treinador</vt:lpstr>
      <vt:lpstr>Profissional “pleno”</vt:lpstr>
      <vt:lpstr>Apresentação do PowerPoint</vt:lpstr>
      <vt:lpstr>Ensinar </vt:lpstr>
      <vt:lpstr>Ensinar</vt:lpstr>
      <vt:lpstr>Progresso no ensino</vt:lpstr>
      <vt:lpstr>Ensino e Desafios </vt:lpstr>
      <vt:lpstr>Fatores que influenciam as decisões</vt:lpstr>
      <vt:lpstr>Apresentação do PowerPoint</vt:lpstr>
    </vt:vector>
  </TitlesOfParts>
  <Company>Nunomura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Pedagogia</dc:title>
  <dc:creator>Mirian</dc:creator>
  <cp:lastModifiedBy>Myrian</cp:lastModifiedBy>
  <cp:revision>329</cp:revision>
  <dcterms:created xsi:type="dcterms:W3CDTF">2005-03-12T20:50:14Z</dcterms:created>
  <dcterms:modified xsi:type="dcterms:W3CDTF">2020-09-14T14:53:41Z</dcterms:modified>
</cp:coreProperties>
</file>