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87" r:id="rId14"/>
    <p:sldId id="269" r:id="rId15"/>
    <p:sldId id="270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CE5EE-2B70-4AD7-A7D6-AFF046B75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07BFA8-5072-4CE3-852B-D9A90E0EB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7D5AB7-9464-44EC-AAF3-E2536788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A5D08E-2E5A-4F82-85AD-DFCC397D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B7161E-29C1-49C5-8E52-6818564B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5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40D34-2ABD-4BDB-A99F-562005A4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06DA52-A878-4B14-A557-7F8B3F1A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F9A5DE-D530-4807-9CF9-A73042B0C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A20CE1-3C0D-4598-8215-CE36C93D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2D1F77-2E24-4284-89CF-66DB8FE3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82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0F96D9-61E1-4E08-9627-D2A509B4D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804A23-FDC3-435B-B3A4-C8B1EB711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A87CA5-773F-4376-8FF1-F557632C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1CCD06-15AF-4A87-A5B3-9097343F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44CFD7-2874-4740-9E40-520B144DA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70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A8553-E6A2-4AD6-A40E-72E328172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C70276-DFA3-4C2D-B00E-E9B80B88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EC973A-E296-4DE5-B294-D318C2DA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DDEC97-8DAF-4D72-8786-E45248094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013467-614E-477B-BC77-60A4BBEF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72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841BD-74B5-4E4C-9E41-93A996EF5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FC329D-E323-4844-8F60-4AF8FF9AF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21ADDE-F6FC-46BB-AC99-28916BDD7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8FC2C9-C29E-40E3-A658-869BBAAB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A11A80-8DB9-4888-90A0-C4DF9BAE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38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904FE-9549-4CF0-982C-838C4D83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5CBEBD-19D3-4E59-8C9F-6C5625E13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350425-20A8-4903-A489-55C7BAAB4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5DFD81-4025-4823-A93A-9CEB0AFF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2DADA4-02D8-4FC5-853B-55C4D9E2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42708E-C363-416E-AA35-D1418117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13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D5F9-8622-4831-AE87-9156F47A6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769CE5-6F81-472E-ACE1-1CC95FB43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CE3F35-8A69-4682-922C-E681CE1FD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2687851-8E51-4A4F-980C-B9C0942C8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5051B4D-5113-4E07-8AFB-E661A01AF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2CE13B3-7E44-4BEA-A8A6-A5FFE814E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5C5AF70-92A9-40B7-8BE4-85FBBBA9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4C84E23-EA04-4954-AA7F-8AB43FE7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80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72FC6-2CFC-449C-B28B-089F9C8D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70326B2-D46F-447A-91AD-C19C7F7E7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4D1E543-A1EC-4E9D-AC88-1D6B6F2C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A28D37C-6BF0-412F-9AC4-3F8A5DF1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26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091ABE-2B57-472B-AA0B-D1CCB88C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FF4F4CB-6B8E-4479-841E-B31A6962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4325FB-EF33-4508-8096-C80F40A0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A1E97-16B3-4A9F-8785-8B98083A5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5CD945-1BF6-495E-B349-E93980256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4F5276-3DB1-4F66-BBC5-87CD7B4F3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6221E7-D511-4297-A1A4-5DA0CCED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0F885C-D969-4961-9C1A-4242493E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8F22E1-6D9B-4CEC-A563-8BF612A5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17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90AD9-F4E7-4CAF-81C0-BE0AC060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5B7F361-B89A-40ED-A9E9-0BDF28C2D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2F65E7-C0A1-4938-807D-C4721ADC6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CD9125-E721-41CE-9629-98CE3C4D9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60BE35-280D-4141-AC6C-3A8D8C4D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6448ED-B854-459C-9C7F-B1AA5998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27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F1FC21-E941-49E3-ABDB-2755A6805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72F929-F658-4DAB-A836-CA8B808E6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42AE8C-FF7D-414A-8ABA-69968DB3F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1C81-2014-4F1A-8D81-84300C56201B}" type="datetimeFigureOut">
              <a:rPr lang="pt-BR" smtClean="0"/>
              <a:t>13/08/2020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F0C415-FF43-454D-BB3C-1C6E725A0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001423-E785-4C6F-BA19-8C33B1F07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CC37-6643-4E24-A1AA-E6CE89CB5D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7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E4E6BF0-474A-48FF-BFE7-E23F5C7BE35F}"/>
              </a:ext>
            </a:extLst>
          </p:cNvPr>
          <p:cNvSpPr txBox="1"/>
          <p:nvPr/>
        </p:nvSpPr>
        <p:spPr>
          <a:xfrm>
            <a:off x="933512" y="1345509"/>
            <a:ext cx="1032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RAD1304 - Administração Financeira II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AD964DA-9E68-4A0C-9884-06A6ADB3916A}"/>
              </a:ext>
            </a:extLst>
          </p:cNvPr>
          <p:cNvSpPr txBox="1"/>
          <p:nvPr/>
        </p:nvSpPr>
        <p:spPr>
          <a:xfrm>
            <a:off x="1954695" y="2884434"/>
            <a:ext cx="828260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5">
                    <a:lumMod val="75000"/>
                  </a:schemeClr>
                </a:solidFill>
              </a:rPr>
              <a:t>A origem das empresas e sua tipificação no Brasil</a:t>
            </a:r>
          </a:p>
          <a:p>
            <a:pPr algn="ctr"/>
            <a:endParaRPr lang="pt-BR" sz="5400" dirty="0">
              <a:solidFill>
                <a:srgbClr val="002060"/>
              </a:solidFill>
            </a:endParaRPr>
          </a:p>
          <a:p>
            <a:pPr algn="ctr"/>
            <a:r>
              <a:rPr lang="pt-BR" sz="2400" dirty="0"/>
              <a:t>Prof. Dr. Tabajara Pimenta Junior</a:t>
            </a:r>
          </a:p>
          <a:p>
            <a:pPr algn="ctr"/>
            <a:r>
              <a:rPr lang="pt-BR" sz="2400" dirty="0"/>
              <a:t>FEA-RP/USP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6621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D75010A-FFED-46E6-B053-31F0939652A4}"/>
              </a:ext>
            </a:extLst>
          </p:cNvPr>
          <p:cNvSpPr txBox="1"/>
          <p:nvPr/>
        </p:nvSpPr>
        <p:spPr>
          <a:xfrm>
            <a:off x="1786042" y="5097813"/>
            <a:ext cx="8881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Considera-se empresário quem exerce profissionalmente atividade organizada para a produção ou circulação de bens ou de serviços.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A571789-E10E-4A39-ABA1-934936936923}"/>
              </a:ext>
            </a:extLst>
          </p:cNvPr>
          <p:cNvSpPr txBox="1"/>
          <p:nvPr/>
        </p:nvSpPr>
        <p:spPr>
          <a:xfrm>
            <a:off x="2114557" y="2118118"/>
            <a:ext cx="2664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Empresário</a:t>
            </a:r>
            <a:endParaRPr lang="pt-BR" sz="2800" b="1" dirty="0"/>
          </a:p>
        </p:txBody>
      </p:sp>
      <p:pic>
        <p:nvPicPr>
          <p:cNvPr id="7" name="Picture 2" descr="http://www.globalframe.com.br/gf_base/empresas/MIGA/imagens/%7B389498AC-BA93-4266-A426-89CB3D701441%7D_empresa.JPG">
            <a:extLst>
              <a:ext uri="{FF2B5EF4-FFF2-40B4-BE49-F238E27FC236}">
                <a16:creationId xmlns:a16="http://schemas.microsoft.com/office/drawing/2014/main" id="{86BC48B0-EEA6-4DAF-9E1F-81F5BD5A5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7143" y="2576720"/>
            <a:ext cx="2419350" cy="2324101"/>
          </a:xfrm>
          <a:prstGeom prst="rect">
            <a:avLst/>
          </a:prstGeom>
          <a:noFill/>
        </p:spPr>
      </p:pic>
      <p:sp>
        <p:nvSpPr>
          <p:cNvPr id="9" name="Retângulo de cantos arredondados 17">
            <a:extLst>
              <a:ext uri="{FF2B5EF4-FFF2-40B4-BE49-F238E27FC236}">
                <a16:creationId xmlns:a16="http://schemas.microsoft.com/office/drawing/2014/main" id="{79B12193-6028-4B39-A9EA-91DE0E8583BD}"/>
              </a:ext>
            </a:extLst>
          </p:cNvPr>
          <p:cNvSpPr/>
          <p:nvPr/>
        </p:nvSpPr>
        <p:spPr>
          <a:xfrm>
            <a:off x="5592229" y="2350352"/>
            <a:ext cx="379562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AFB88AB-267F-43FA-ACAD-6EC28EF5ACE8}"/>
              </a:ext>
            </a:extLst>
          </p:cNvPr>
          <p:cNvSpPr txBox="1"/>
          <p:nvPr/>
        </p:nvSpPr>
        <p:spPr>
          <a:xfrm>
            <a:off x="5848146" y="2576720"/>
            <a:ext cx="328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Empresa Individual</a:t>
            </a:r>
          </a:p>
        </p:txBody>
      </p:sp>
      <p:sp>
        <p:nvSpPr>
          <p:cNvPr id="13" name="Retângulo de cantos arredondados 18">
            <a:extLst>
              <a:ext uri="{FF2B5EF4-FFF2-40B4-BE49-F238E27FC236}">
                <a16:creationId xmlns:a16="http://schemas.microsoft.com/office/drawing/2014/main" id="{ECB3E251-4246-44FD-AF54-23738BD17BCA}"/>
              </a:ext>
            </a:extLst>
          </p:cNvPr>
          <p:cNvSpPr/>
          <p:nvPr/>
        </p:nvSpPr>
        <p:spPr>
          <a:xfrm>
            <a:off x="5606606" y="3615570"/>
            <a:ext cx="383300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8F3FFB5-BAD2-4E88-ADDF-FD6FCEAC399C}"/>
              </a:ext>
            </a:extLst>
          </p:cNvPr>
          <p:cNvSpPr txBox="1"/>
          <p:nvPr/>
        </p:nvSpPr>
        <p:spPr>
          <a:xfrm>
            <a:off x="5881214" y="3841938"/>
            <a:ext cx="328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Sociedade Empresária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3915D57-2FF9-4E08-B188-0CC0CC1D3C48}"/>
              </a:ext>
            </a:extLst>
          </p:cNvPr>
          <p:cNvSpPr/>
          <p:nvPr/>
        </p:nvSpPr>
        <p:spPr>
          <a:xfrm>
            <a:off x="4186745" y="965500"/>
            <a:ext cx="33363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/>
              <a:t>Tipos de Empresas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7148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21119AD-E985-4321-BD42-9003CB74DB79}"/>
              </a:ext>
            </a:extLst>
          </p:cNvPr>
          <p:cNvSpPr/>
          <p:nvPr/>
        </p:nvSpPr>
        <p:spPr>
          <a:xfrm>
            <a:off x="1590263" y="2388943"/>
            <a:ext cx="9760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ysClr val="windowText" lastClr="000000"/>
                </a:solidFill>
              </a:rPr>
              <a:t>Exercício de atividade econômica </a:t>
            </a:r>
            <a:r>
              <a:rPr lang="pt-BR" sz="2400" dirty="0">
                <a:solidFill>
                  <a:sysClr val="windowText" lastClr="000000"/>
                </a:solidFill>
              </a:rPr>
              <a:t>e, por isso, destinada à criação de riqueza, pela produção de bens ou de serviços ou pela circulação de bens ou serviços produzidos.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66B2F1E-2378-48FA-AE25-3B19448AF77B}"/>
              </a:ext>
            </a:extLst>
          </p:cNvPr>
          <p:cNvSpPr/>
          <p:nvPr/>
        </p:nvSpPr>
        <p:spPr>
          <a:xfrm>
            <a:off x="1590263" y="3882499"/>
            <a:ext cx="98727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ysClr val="windowText" lastClr="000000"/>
                </a:solidFill>
              </a:rPr>
              <a:t>Exercício de atividade organizada</a:t>
            </a:r>
            <a:r>
              <a:rPr lang="pt-BR" sz="2400" dirty="0">
                <a:solidFill>
                  <a:sysClr val="windowText" lastClr="000000"/>
                </a:solidFill>
              </a:rPr>
              <a:t> por meio da coordenação dos fatores da produção - trabalho, natureza e capital - em medida e proporções variáveis.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504D7E-F72B-4962-BACE-E8B9F95B6313}"/>
              </a:ext>
            </a:extLst>
          </p:cNvPr>
          <p:cNvSpPr/>
          <p:nvPr/>
        </p:nvSpPr>
        <p:spPr>
          <a:xfrm>
            <a:off x="1590263" y="5008246"/>
            <a:ext cx="10137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ysClr val="windowText" lastClr="000000"/>
                </a:solidFill>
              </a:rPr>
              <a:t>Exercício da atividade </a:t>
            </a:r>
            <a:r>
              <a:rPr lang="pt-BR" sz="2400" dirty="0">
                <a:solidFill>
                  <a:sysClr val="windowText" lastClr="000000"/>
                </a:solidFill>
              </a:rPr>
              <a:t>de modo habitual e sistemático, ou seja, </a:t>
            </a:r>
            <a:r>
              <a:rPr lang="pt-BR" sz="2400" b="1" dirty="0">
                <a:solidFill>
                  <a:sysClr val="windowText" lastClr="000000"/>
                </a:solidFill>
              </a:rPr>
              <a:t>profissionalmente</a:t>
            </a:r>
            <a:r>
              <a:rPr lang="pt-BR" sz="2400" dirty="0">
                <a:solidFill>
                  <a:sysClr val="windowText" lastClr="000000"/>
                </a:solidFill>
              </a:rPr>
              <a:t>, o que implica dizer em nome próprio e com ânimo de lucro.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BB459F0-62C7-4992-8187-647DC4C519A8}"/>
              </a:ext>
            </a:extLst>
          </p:cNvPr>
          <p:cNvSpPr txBox="1"/>
          <p:nvPr/>
        </p:nvSpPr>
        <p:spPr>
          <a:xfrm>
            <a:off x="1254031" y="1368866"/>
            <a:ext cx="506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ysClr val="windowText" lastClr="000000"/>
                </a:solidFill>
              </a:rPr>
              <a:t>Para caracterizar um </a:t>
            </a:r>
            <a:r>
              <a:rPr lang="pt-BR" sz="2400" b="1" u="sng" dirty="0">
                <a:solidFill>
                  <a:sysClr val="windowText" lastClr="000000"/>
                </a:solidFill>
              </a:rPr>
              <a:t>Empresário</a:t>
            </a:r>
            <a:r>
              <a:rPr lang="pt-BR" sz="2400" dirty="0">
                <a:solidFill>
                  <a:sysClr val="windowText" lastClr="000000"/>
                </a:solidFill>
              </a:rPr>
              <a:t>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D83C185-A0AD-48BA-983C-3B3DA816D2FF}"/>
              </a:ext>
            </a:extLst>
          </p:cNvPr>
          <p:cNvSpPr txBox="1"/>
          <p:nvPr/>
        </p:nvSpPr>
        <p:spPr>
          <a:xfrm>
            <a:off x="1425116" y="660141"/>
            <a:ext cx="266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ysClr val="windowText" lastClr="000000"/>
                </a:solidFill>
              </a:rPr>
              <a:t>Código Civil</a:t>
            </a:r>
            <a:endParaRPr lang="pt-BR" sz="3600" b="1" dirty="0">
              <a:solidFill>
                <a:sysClr val="windowText" lastClr="00000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4BD88B1-450A-4DAB-882B-9956877376A6}"/>
              </a:ext>
            </a:extLst>
          </p:cNvPr>
          <p:cNvSpPr txBox="1"/>
          <p:nvPr/>
        </p:nvSpPr>
        <p:spPr>
          <a:xfrm>
            <a:off x="691246" y="2380232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1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95842C0-64E7-48ED-BD2F-B9C3F938BDB1}"/>
              </a:ext>
            </a:extLst>
          </p:cNvPr>
          <p:cNvSpPr txBox="1"/>
          <p:nvPr/>
        </p:nvSpPr>
        <p:spPr>
          <a:xfrm>
            <a:off x="679989" y="3694239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2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19C4885-3581-4179-A236-E26BE46D7E70}"/>
              </a:ext>
            </a:extLst>
          </p:cNvPr>
          <p:cNvSpPr txBox="1"/>
          <p:nvPr/>
        </p:nvSpPr>
        <p:spPr>
          <a:xfrm>
            <a:off x="691246" y="5008246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9795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4ADAC312-1C56-4C14-8227-A69FDC52F39E}"/>
              </a:ext>
            </a:extLst>
          </p:cNvPr>
          <p:cNvSpPr txBox="1"/>
          <p:nvPr/>
        </p:nvSpPr>
        <p:spPr>
          <a:xfrm>
            <a:off x="1678100" y="1579642"/>
            <a:ext cx="506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ysClr val="windowText" lastClr="000000"/>
                </a:solidFill>
              </a:rPr>
              <a:t>Para caracterizar uma </a:t>
            </a:r>
            <a:r>
              <a:rPr lang="pt-BR" sz="2400" b="1" u="sng" dirty="0">
                <a:solidFill>
                  <a:sysClr val="windowText" lastClr="000000"/>
                </a:solidFill>
              </a:rPr>
              <a:t>Empresa</a:t>
            </a:r>
            <a:r>
              <a:rPr lang="pt-BR" sz="2400" dirty="0">
                <a:solidFill>
                  <a:sysClr val="windowText" lastClr="000000"/>
                </a:solidFill>
              </a:rPr>
              <a:t>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4561F7B-18A1-49B6-966F-0DAA599D3304}"/>
              </a:ext>
            </a:extLst>
          </p:cNvPr>
          <p:cNvSpPr txBox="1"/>
          <p:nvPr/>
        </p:nvSpPr>
        <p:spPr>
          <a:xfrm>
            <a:off x="1955203" y="955049"/>
            <a:ext cx="266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ysClr val="windowText" lastClr="000000"/>
                </a:solidFill>
              </a:rPr>
              <a:t>Código Civil</a:t>
            </a:r>
            <a:endParaRPr lang="pt-BR" sz="3600" b="1" dirty="0">
              <a:solidFill>
                <a:sysClr val="windowText" lastClr="00000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C0B8522-1FC4-47A1-A011-6C548EE15697}"/>
              </a:ext>
            </a:extLst>
          </p:cNvPr>
          <p:cNvSpPr txBox="1"/>
          <p:nvPr/>
        </p:nvSpPr>
        <p:spPr>
          <a:xfrm>
            <a:off x="1265288" y="2752555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1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EECB0C0-40EF-44F9-A5BE-7F0C0FCCE055}"/>
              </a:ext>
            </a:extLst>
          </p:cNvPr>
          <p:cNvSpPr txBox="1"/>
          <p:nvPr/>
        </p:nvSpPr>
        <p:spPr>
          <a:xfrm>
            <a:off x="1254031" y="3813829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2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2590905-5A08-4CBD-880B-CEA31299B175}"/>
              </a:ext>
            </a:extLst>
          </p:cNvPr>
          <p:cNvSpPr txBox="1"/>
          <p:nvPr/>
        </p:nvSpPr>
        <p:spPr>
          <a:xfrm>
            <a:off x="1265288" y="4831311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3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127CB22-D3E0-411B-8EBA-77C9C3733B91}"/>
              </a:ext>
            </a:extLst>
          </p:cNvPr>
          <p:cNvSpPr/>
          <p:nvPr/>
        </p:nvSpPr>
        <p:spPr>
          <a:xfrm>
            <a:off x="2180185" y="2813339"/>
            <a:ext cx="8908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Atividade econômica organizada </a:t>
            </a:r>
            <a:r>
              <a:rPr lang="pt-BR" sz="2400" dirty="0">
                <a:solidFill>
                  <a:schemeClr val="tx1">
                    <a:lumMod val="95000"/>
                  </a:schemeClr>
                </a:solidFill>
              </a:rPr>
              <a:t>para a produção ou circulação de bens e serviços, visando a criação de riqueza e com ânimo de lucro.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B0077339-8748-4478-B457-5C9735E4E62B}"/>
              </a:ext>
            </a:extLst>
          </p:cNvPr>
          <p:cNvSpPr/>
          <p:nvPr/>
        </p:nvSpPr>
        <p:spPr>
          <a:xfrm>
            <a:off x="2180185" y="4044661"/>
            <a:ext cx="6098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Atividade</a:t>
            </a:r>
            <a:r>
              <a:rPr lang="pt-BR" sz="2400" dirty="0">
                <a:solidFill>
                  <a:schemeClr val="tx1">
                    <a:lumMod val="95000"/>
                  </a:schemeClr>
                </a:solidFill>
              </a:rPr>
              <a:t> com dimensão dinâmica e abstrata.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3D87F567-F160-4270-AF6C-C323A41DD6F6}"/>
              </a:ext>
            </a:extLst>
          </p:cNvPr>
          <p:cNvSpPr/>
          <p:nvPr/>
        </p:nvSpPr>
        <p:spPr>
          <a:xfrm>
            <a:off x="2180185" y="4862859"/>
            <a:ext cx="8908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tx1">
                    <a:lumMod val="95000"/>
                  </a:schemeClr>
                </a:solidFill>
              </a:rPr>
              <a:t>Atividade que envolve atos humanos, sendo </a:t>
            </a:r>
            <a:r>
              <a:rPr lang="pt-BR" sz="2400" b="1" dirty="0"/>
              <a:t>objeto</a:t>
            </a:r>
            <a:r>
              <a:rPr lang="pt-BR" sz="2400" dirty="0">
                <a:solidFill>
                  <a:schemeClr val="tx1">
                    <a:lumMod val="95000"/>
                  </a:schemeClr>
                </a:solidFill>
              </a:rPr>
              <a:t> (e não sujeito!) </a:t>
            </a:r>
            <a:r>
              <a:rPr lang="pt-BR" sz="2400" b="1" dirty="0"/>
              <a:t>de relações jurídicas</a:t>
            </a:r>
            <a:r>
              <a:rPr lang="pt-BR" sz="2400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06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844C68-25B6-435F-99E9-958E1F6F7F50}"/>
              </a:ext>
            </a:extLst>
          </p:cNvPr>
          <p:cNvSpPr txBox="1"/>
          <p:nvPr/>
        </p:nvSpPr>
        <p:spPr>
          <a:xfrm>
            <a:off x="1736111" y="1910373"/>
            <a:ext cx="7131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ysClr val="windowText" lastClr="000000"/>
                </a:solidFill>
              </a:rPr>
              <a:t>Para caracterizar um </a:t>
            </a:r>
            <a:r>
              <a:rPr lang="pt-BR" sz="2400" b="1" u="sng" dirty="0">
                <a:solidFill>
                  <a:sysClr val="windowText" lastClr="000000"/>
                </a:solidFill>
              </a:rPr>
              <a:t>Estabelecimento Empresarial</a:t>
            </a:r>
            <a:r>
              <a:rPr lang="pt-BR" sz="2400" dirty="0">
                <a:solidFill>
                  <a:sysClr val="windowText" lastClr="000000"/>
                </a:solidFill>
              </a:rPr>
              <a:t>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941794D-1CA2-4E33-AC73-357109D75C9E}"/>
              </a:ext>
            </a:extLst>
          </p:cNvPr>
          <p:cNvSpPr txBox="1"/>
          <p:nvPr/>
        </p:nvSpPr>
        <p:spPr>
          <a:xfrm>
            <a:off x="1542256" y="1285780"/>
            <a:ext cx="266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ysClr val="windowText" lastClr="000000"/>
                </a:solidFill>
              </a:rPr>
              <a:t>Código Civil</a:t>
            </a:r>
            <a:endParaRPr lang="pt-BR" sz="36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A14A914-A437-45F0-B732-99EAB1043E6A}"/>
              </a:ext>
            </a:extLst>
          </p:cNvPr>
          <p:cNvSpPr txBox="1"/>
          <p:nvPr/>
        </p:nvSpPr>
        <p:spPr>
          <a:xfrm>
            <a:off x="1040002" y="3004013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1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5761F26-1BD8-4A0B-AB24-42F59EB8F1A0}"/>
              </a:ext>
            </a:extLst>
          </p:cNvPr>
          <p:cNvSpPr txBox="1"/>
          <p:nvPr/>
        </p:nvSpPr>
        <p:spPr>
          <a:xfrm>
            <a:off x="1028745" y="4318020"/>
            <a:ext cx="70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ysClr val="windowText" lastClr="000000"/>
                </a:solidFill>
                <a:latin typeface="Arial Rounded MT Bold" pitchFamily="34" charset="0"/>
              </a:rPr>
              <a:t>2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B5F6E9B-4E90-4CDB-BF07-FD8307CEC48C}"/>
              </a:ext>
            </a:extLst>
          </p:cNvPr>
          <p:cNvSpPr/>
          <p:nvPr/>
        </p:nvSpPr>
        <p:spPr>
          <a:xfrm>
            <a:off x="1866636" y="3136563"/>
            <a:ext cx="94548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Complexo de bens </a:t>
            </a:r>
            <a:r>
              <a:rPr lang="pt-BR" sz="2400" dirty="0"/>
              <a:t>organizado para exercício da empresa por empresário ou sociedade empresária.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65820AFD-A994-4DCA-B749-AB3989B71FF6}"/>
              </a:ext>
            </a:extLst>
          </p:cNvPr>
          <p:cNvSpPr/>
          <p:nvPr/>
        </p:nvSpPr>
        <p:spPr>
          <a:xfrm>
            <a:off x="1866636" y="4410353"/>
            <a:ext cx="9689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Tem uma dimensão estática representada por elementos </a:t>
            </a:r>
            <a:r>
              <a:rPr lang="pt-BR" sz="2400" b="1" dirty="0"/>
              <a:t>materiais</a:t>
            </a:r>
            <a:r>
              <a:rPr lang="pt-BR" sz="2400" dirty="0"/>
              <a:t> (móveis e imóveis) e </a:t>
            </a:r>
            <a:r>
              <a:rPr lang="pt-BR" sz="2400" b="1" dirty="0"/>
              <a:t>imateriais</a:t>
            </a:r>
            <a:r>
              <a:rPr lang="pt-BR" sz="2400" dirty="0"/>
              <a:t> (nome, ponto, marca, propriedade industrial).</a:t>
            </a:r>
          </a:p>
        </p:txBody>
      </p:sp>
    </p:spTree>
    <p:extLst>
      <p:ext uri="{BB962C8B-B14F-4D97-AF65-F5344CB8AC3E}">
        <p14:creationId xmlns:p14="http://schemas.microsoft.com/office/powerpoint/2010/main" val="2347854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68FF146-2516-4BDE-A7D9-6CADE70628D7}"/>
              </a:ext>
            </a:extLst>
          </p:cNvPr>
          <p:cNvSpPr/>
          <p:nvPr/>
        </p:nvSpPr>
        <p:spPr>
          <a:xfrm>
            <a:off x="1833113" y="1637828"/>
            <a:ext cx="8949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Empresário</a:t>
            </a:r>
            <a:r>
              <a:rPr lang="pt-BR" sz="3200" b="1" dirty="0">
                <a:solidFill>
                  <a:srgbClr val="00FFCC"/>
                </a:solidFill>
              </a:rPr>
              <a:t> </a:t>
            </a:r>
            <a:r>
              <a:rPr lang="pt-BR" sz="3200" b="1" dirty="0"/>
              <a:t>  ≠   </a:t>
            </a:r>
            <a:r>
              <a:rPr lang="pt-BR" sz="3200" b="1" dirty="0">
                <a:solidFill>
                  <a:srgbClr val="00B050"/>
                </a:solidFill>
              </a:rPr>
              <a:t>Empresa</a:t>
            </a:r>
            <a:r>
              <a:rPr lang="pt-BR" sz="32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3200" b="1" dirty="0"/>
              <a:t>  ≠   </a:t>
            </a:r>
            <a:r>
              <a:rPr lang="pt-BR" sz="3200" b="1" dirty="0">
                <a:solidFill>
                  <a:srgbClr val="7030A0"/>
                </a:solidFill>
              </a:rPr>
              <a:t>Estabelecimento</a:t>
            </a:r>
          </a:p>
        </p:txBody>
      </p:sp>
      <p:pic>
        <p:nvPicPr>
          <p:cNvPr id="3" name="Picture 2" descr="http://t2.gstatic.com/images?q=tbn:ANd9GcSgin1KFYePBmYz0FZERZqswRSWYH9EcRnq3ldm5EpGJgXiBk0z">
            <a:extLst>
              <a:ext uri="{FF2B5EF4-FFF2-40B4-BE49-F238E27FC236}">
                <a16:creationId xmlns:a16="http://schemas.microsoft.com/office/drawing/2014/main" id="{F089B0B0-CB3A-4845-B68F-7C37BF95E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2058" y="3095850"/>
            <a:ext cx="2597325" cy="2597325"/>
          </a:xfrm>
          <a:prstGeom prst="rect">
            <a:avLst/>
          </a:prstGeom>
          <a:noFill/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F8EEB955-E21D-4B7D-B0DF-2633A65F0552}"/>
              </a:ext>
            </a:extLst>
          </p:cNvPr>
          <p:cNvSpPr/>
          <p:nvPr/>
        </p:nvSpPr>
        <p:spPr>
          <a:xfrm>
            <a:off x="7598757" y="2074451"/>
            <a:ext cx="2201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rgbClr val="7030A0"/>
                </a:solidFill>
              </a:rPr>
              <a:t>Empresarial</a:t>
            </a:r>
          </a:p>
        </p:txBody>
      </p:sp>
      <p:pic>
        <p:nvPicPr>
          <p:cNvPr id="5" name="Picture 4" descr="http://png.clipart.me/graphics/thumbs/138/business-icons-business-management-and-human-resource-icon-sets_138858638.jpg">
            <a:extLst>
              <a:ext uri="{FF2B5EF4-FFF2-40B4-BE49-F238E27FC236}">
                <a16:creationId xmlns:a16="http://schemas.microsoft.com/office/drawing/2014/main" id="{512B6F74-9457-4818-A3B5-B26C0353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92" y="3133826"/>
            <a:ext cx="2153689" cy="2153689"/>
          </a:xfrm>
          <a:prstGeom prst="rect">
            <a:avLst/>
          </a:prstGeom>
          <a:noFill/>
        </p:spPr>
      </p:pic>
      <p:grpSp>
        <p:nvGrpSpPr>
          <p:cNvPr id="6" name="Grupo 20">
            <a:extLst>
              <a:ext uri="{FF2B5EF4-FFF2-40B4-BE49-F238E27FC236}">
                <a16:creationId xmlns:a16="http://schemas.microsoft.com/office/drawing/2014/main" id="{5E8D68FE-C6FC-4DE1-9ACD-D3092B7CA6A7}"/>
              </a:ext>
            </a:extLst>
          </p:cNvPr>
          <p:cNvGrpSpPr/>
          <p:nvPr/>
        </p:nvGrpSpPr>
        <p:grpSpPr>
          <a:xfrm>
            <a:off x="7527741" y="3133826"/>
            <a:ext cx="2272452" cy="2063868"/>
            <a:chOff x="5805577" y="3364302"/>
            <a:chExt cx="1708030" cy="1699403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321FA244-668F-48A4-BCF5-EFCF13BAD4DF}"/>
                </a:ext>
              </a:extLst>
            </p:cNvPr>
            <p:cNvSpPr/>
            <p:nvPr/>
          </p:nvSpPr>
          <p:spPr>
            <a:xfrm>
              <a:off x="5805577" y="3364302"/>
              <a:ext cx="1708030" cy="1699403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Picture 8" descr="http://www.casakoly.com.br/novo/visual/empresa_icon.png">
              <a:extLst>
                <a:ext uri="{FF2B5EF4-FFF2-40B4-BE49-F238E27FC236}">
                  <a16:creationId xmlns:a16="http://schemas.microsoft.com/office/drawing/2014/main" id="{C9406968-3AD1-4FFB-94C5-6D5B2F47C8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69778" y="3420580"/>
              <a:ext cx="1397180" cy="160675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9747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65E7C60-7195-4202-9081-985E6FEF6718}"/>
              </a:ext>
            </a:extLst>
          </p:cNvPr>
          <p:cNvSpPr txBox="1"/>
          <p:nvPr/>
        </p:nvSpPr>
        <p:spPr>
          <a:xfrm>
            <a:off x="3465244" y="2113603"/>
            <a:ext cx="528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Parágrafo Único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8A29B7-74B5-4EC8-8E2D-D31E08F890AE}"/>
              </a:ext>
            </a:extLst>
          </p:cNvPr>
          <p:cNvSpPr txBox="1"/>
          <p:nvPr/>
        </p:nvSpPr>
        <p:spPr>
          <a:xfrm>
            <a:off x="1721131" y="1196234"/>
            <a:ext cx="266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5">
                    <a:lumMod val="50000"/>
                  </a:schemeClr>
                </a:solidFill>
              </a:rPr>
              <a:t>Código Civil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D6CEC80-8F36-4128-B736-AE4115BFD761}"/>
              </a:ext>
            </a:extLst>
          </p:cNvPr>
          <p:cNvSpPr txBox="1"/>
          <p:nvPr/>
        </p:nvSpPr>
        <p:spPr>
          <a:xfrm>
            <a:off x="1273857" y="3149518"/>
            <a:ext cx="10270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500" dirty="0">
                <a:latin typeface="Arial Rounded MT Bold" pitchFamily="34" charset="0"/>
              </a:rPr>
              <a:t>!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19CB614-5197-4464-B47D-9BB9633B1E81}"/>
              </a:ext>
            </a:extLst>
          </p:cNvPr>
          <p:cNvSpPr/>
          <p:nvPr/>
        </p:nvSpPr>
        <p:spPr>
          <a:xfrm>
            <a:off x="2273748" y="2955010"/>
            <a:ext cx="8049695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cs typeface="Times New Roman" pitchFamily="18" charset="0"/>
              </a:rPr>
              <a:t>Não se considera empresário quem exerce profissão intelectual, de natureza científica, literária ou artística, ainda com o concurso de auxiliares ou colaboradores, salvo se o exercício da profissão constituir elemento de empresa.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0379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255B8E0-5593-4A53-811C-5F44400D56B0}"/>
              </a:ext>
            </a:extLst>
          </p:cNvPr>
          <p:cNvSpPr txBox="1"/>
          <p:nvPr/>
        </p:nvSpPr>
        <p:spPr>
          <a:xfrm>
            <a:off x="3332723" y="2098887"/>
            <a:ext cx="528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Portanto...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46F51D1-F0E1-482D-8AE9-57D8BB5C75BF}"/>
              </a:ext>
            </a:extLst>
          </p:cNvPr>
          <p:cNvSpPr txBox="1"/>
          <p:nvPr/>
        </p:nvSpPr>
        <p:spPr>
          <a:xfrm>
            <a:off x="1779091" y="1198229"/>
            <a:ext cx="266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5">
                    <a:lumMod val="50000"/>
                  </a:schemeClr>
                </a:solidFill>
              </a:rPr>
              <a:t>Código Civil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0A2E389-A1D2-4E8E-BE49-6FE436B7C5CF}"/>
              </a:ext>
            </a:extLst>
          </p:cNvPr>
          <p:cNvSpPr txBox="1"/>
          <p:nvPr/>
        </p:nvSpPr>
        <p:spPr>
          <a:xfrm>
            <a:off x="1265557" y="2922600"/>
            <a:ext cx="10270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dirty="0">
                <a:latin typeface="Arial Rounded MT Bold" pitchFamily="34" charset="0"/>
              </a:rPr>
              <a:t>!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106EF69-9305-41B0-9AFF-7FF997B18243}"/>
              </a:ext>
            </a:extLst>
          </p:cNvPr>
          <p:cNvSpPr/>
          <p:nvPr/>
        </p:nvSpPr>
        <p:spPr>
          <a:xfrm>
            <a:off x="2805194" y="3230377"/>
            <a:ext cx="7094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cs typeface="Times New Roman" pitchFamily="18" charset="0"/>
              </a:rPr>
              <a:t>É a </a:t>
            </a:r>
            <a:r>
              <a:rPr lang="pt-BR" sz="2400" b="1" dirty="0">
                <a:cs typeface="Times New Roman" pitchFamily="18" charset="0"/>
              </a:rPr>
              <a:t>impessoalidade</a:t>
            </a:r>
            <a:r>
              <a:rPr lang="pt-BR" sz="2400" dirty="0">
                <a:cs typeface="Times New Roman" pitchFamily="18" charset="0"/>
              </a:rPr>
              <a:t> o fator organizacional da atividade econômica que caracteriza a atividade empresarial.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11317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3C8DA06-B7D5-4F7C-8670-982B00159409}"/>
              </a:ext>
            </a:extLst>
          </p:cNvPr>
          <p:cNvSpPr txBox="1"/>
          <p:nvPr/>
        </p:nvSpPr>
        <p:spPr>
          <a:xfrm>
            <a:off x="1189193" y="2146101"/>
            <a:ext cx="2664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Sociedades</a:t>
            </a:r>
            <a:endParaRPr lang="pt-BR" sz="2800" b="1" dirty="0"/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ABDA5BCA-1EDC-4AFC-BAE2-FB2EB2C9378E}"/>
              </a:ext>
            </a:extLst>
          </p:cNvPr>
          <p:cNvGrpSpPr/>
          <p:nvPr/>
        </p:nvGrpSpPr>
        <p:grpSpPr>
          <a:xfrm>
            <a:off x="5627421" y="2204352"/>
            <a:ext cx="3795623" cy="914400"/>
            <a:chOff x="5627421" y="2204352"/>
            <a:chExt cx="3795623" cy="914400"/>
          </a:xfrm>
        </p:grpSpPr>
        <p:sp>
          <p:nvSpPr>
            <p:cNvPr id="5" name="Retângulo de cantos arredondados 16">
              <a:extLst>
                <a:ext uri="{FF2B5EF4-FFF2-40B4-BE49-F238E27FC236}">
                  <a16:creationId xmlns:a16="http://schemas.microsoft.com/office/drawing/2014/main" id="{9F3E3702-7C82-4BD0-A818-D1F7F4D8437C}"/>
                </a:ext>
              </a:extLst>
            </p:cNvPr>
            <p:cNvSpPr/>
            <p:nvPr/>
          </p:nvSpPr>
          <p:spPr>
            <a:xfrm>
              <a:off x="5627421" y="2204352"/>
              <a:ext cx="3795623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A9E0C887-5014-49A9-806E-3FB89864F486}"/>
                </a:ext>
              </a:extLst>
            </p:cNvPr>
            <p:cNvSpPr txBox="1"/>
            <p:nvPr/>
          </p:nvSpPr>
          <p:spPr>
            <a:xfrm>
              <a:off x="5883338" y="2430720"/>
              <a:ext cx="3283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Sociedade Simples</a:t>
              </a:r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ED294D88-71D8-4370-94F8-D2C890CDE16C}"/>
              </a:ext>
            </a:extLst>
          </p:cNvPr>
          <p:cNvGrpSpPr/>
          <p:nvPr/>
        </p:nvGrpSpPr>
        <p:grpSpPr>
          <a:xfrm>
            <a:off x="5649112" y="4299119"/>
            <a:ext cx="3833005" cy="914400"/>
            <a:chOff x="5328310" y="4159136"/>
            <a:chExt cx="3833005" cy="914400"/>
          </a:xfrm>
        </p:grpSpPr>
        <p:sp>
          <p:nvSpPr>
            <p:cNvPr id="9" name="Retângulo de cantos arredondados 18">
              <a:extLst>
                <a:ext uri="{FF2B5EF4-FFF2-40B4-BE49-F238E27FC236}">
                  <a16:creationId xmlns:a16="http://schemas.microsoft.com/office/drawing/2014/main" id="{1DAD90BE-2E79-4223-B45C-9ABE373BD63D}"/>
                </a:ext>
              </a:extLst>
            </p:cNvPr>
            <p:cNvSpPr/>
            <p:nvPr/>
          </p:nvSpPr>
          <p:spPr>
            <a:xfrm>
              <a:off x="5328310" y="4159136"/>
              <a:ext cx="3833005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6747735A-A9D4-409E-AAEB-CDE1F098B06E}"/>
                </a:ext>
              </a:extLst>
            </p:cNvPr>
            <p:cNvSpPr txBox="1"/>
            <p:nvPr/>
          </p:nvSpPr>
          <p:spPr>
            <a:xfrm>
              <a:off x="5602918" y="4385504"/>
              <a:ext cx="3283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Sociedade Empresária</a:t>
              </a:r>
            </a:p>
          </p:txBody>
        </p:sp>
      </p:grpSp>
      <p:pic>
        <p:nvPicPr>
          <p:cNvPr id="13" name="Picture 2" descr="http://www.thinkersmarketing.com/wp-content/uploads/2013/09/Business-Partner-Icon-Mouse-Over.png">
            <a:extLst>
              <a:ext uri="{FF2B5EF4-FFF2-40B4-BE49-F238E27FC236}">
                <a16:creationId xmlns:a16="http://schemas.microsoft.com/office/drawing/2014/main" id="{AE495515-246C-4A8B-B4C8-7A8BB9A70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007" y="2869781"/>
            <a:ext cx="2499921" cy="2499921"/>
          </a:xfrm>
          <a:prstGeom prst="rect">
            <a:avLst/>
          </a:prstGeom>
          <a:noFill/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F9AE8511-6B0E-4F1E-8A81-A0AE06496196}"/>
              </a:ext>
            </a:extLst>
          </p:cNvPr>
          <p:cNvSpPr/>
          <p:nvPr/>
        </p:nvSpPr>
        <p:spPr>
          <a:xfrm>
            <a:off x="4495986" y="5302438"/>
            <a:ext cx="6847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Tem por objeto o exercício de atividade empresarial.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F6EC4F3-E22E-404D-B486-DD351146F563}"/>
              </a:ext>
            </a:extLst>
          </p:cNvPr>
          <p:cNvSpPr/>
          <p:nvPr/>
        </p:nvSpPr>
        <p:spPr>
          <a:xfrm>
            <a:off x="4357214" y="3203206"/>
            <a:ext cx="6416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Tem por objeto o exercício de atividade social.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4A48ACF9-1B25-471A-AF1C-FD17DEA1A2DF}"/>
              </a:ext>
            </a:extLst>
          </p:cNvPr>
          <p:cNvSpPr txBox="1"/>
          <p:nvPr/>
        </p:nvSpPr>
        <p:spPr>
          <a:xfrm>
            <a:off x="780340" y="831859"/>
            <a:ext cx="4900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5">
                    <a:lumMod val="50000"/>
                  </a:schemeClr>
                </a:solidFill>
              </a:rPr>
              <a:t>Tipos de Sociedades</a:t>
            </a:r>
          </a:p>
        </p:txBody>
      </p:sp>
    </p:spTree>
    <p:extLst>
      <p:ext uri="{BB962C8B-B14F-4D97-AF65-F5344CB8AC3E}">
        <p14:creationId xmlns:p14="http://schemas.microsoft.com/office/powerpoint/2010/main" val="437614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2DC911F2-29AB-49E0-BCA8-725AB1E1D6A3}"/>
              </a:ext>
            </a:extLst>
          </p:cNvPr>
          <p:cNvSpPr/>
          <p:nvPr/>
        </p:nvSpPr>
        <p:spPr>
          <a:xfrm>
            <a:off x="6398657" y="4937505"/>
            <a:ext cx="39250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Registro na Junta Comercial</a:t>
            </a:r>
          </a:p>
        </p:txBody>
      </p:sp>
      <p:sp>
        <p:nvSpPr>
          <p:cNvPr id="8" name="Pentágono 26">
            <a:extLst>
              <a:ext uri="{FF2B5EF4-FFF2-40B4-BE49-F238E27FC236}">
                <a16:creationId xmlns:a16="http://schemas.microsoft.com/office/drawing/2014/main" id="{E5828ADC-A409-4A58-B1B7-09E236980020}"/>
              </a:ext>
            </a:extLst>
          </p:cNvPr>
          <p:cNvSpPr/>
          <p:nvPr/>
        </p:nvSpPr>
        <p:spPr>
          <a:xfrm>
            <a:off x="1060131" y="1481875"/>
            <a:ext cx="4836685" cy="137662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12D79B4-41F9-4C89-9ABE-F35755FECECB}"/>
              </a:ext>
            </a:extLst>
          </p:cNvPr>
          <p:cNvSpPr/>
          <p:nvPr/>
        </p:nvSpPr>
        <p:spPr>
          <a:xfrm>
            <a:off x="1264736" y="1662358"/>
            <a:ext cx="41421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ysClr val="windowText" lastClr="000000"/>
                </a:solidFill>
              </a:rPr>
              <a:t>Os sócios exercem as atividades.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ysClr val="windowText" lastClr="000000"/>
                </a:solidFill>
              </a:rPr>
              <a:t>A expertise dos sócios se liga com a atividade da sociedade.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FE73320-FCDE-4FA2-9080-275D80CEC137}"/>
              </a:ext>
            </a:extLst>
          </p:cNvPr>
          <p:cNvSpPr/>
          <p:nvPr/>
        </p:nvSpPr>
        <p:spPr>
          <a:xfrm>
            <a:off x="5896816" y="2796659"/>
            <a:ext cx="4836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Registro Civil de Pessoas Jurídicas</a:t>
            </a:r>
          </a:p>
        </p:txBody>
      </p:sp>
      <p:pic>
        <p:nvPicPr>
          <p:cNvPr id="11" name="Picture 2" descr="http://www.gentequecooperacresce.com.br/site/iFrameCropImg.php?path=imagens/posts/post_2652_2913.jpg&amp;w=300&amp;h=225">
            <a:extLst>
              <a:ext uri="{FF2B5EF4-FFF2-40B4-BE49-F238E27FC236}">
                <a16:creationId xmlns:a16="http://schemas.microsoft.com/office/drawing/2014/main" id="{A1249492-9D1E-457A-9874-63F51C1A0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355" y="3429000"/>
            <a:ext cx="3644911" cy="2733683"/>
          </a:xfrm>
          <a:prstGeom prst="rect">
            <a:avLst/>
          </a:prstGeom>
          <a:noFill/>
        </p:spPr>
      </p:pic>
      <p:grpSp>
        <p:nvGrpSpPr>
          <p:cNvPr id="12" name="Agrupar 11">
            <a:extLst>
              <a:ext uri="{FF2B5EF4-FFF2-40B4-BE49-F238E27FC236}">
                <a16:creationId xmlns:a16="http://schemas.microsoft.com/office/drawing/2014/main" id="{B8538D4E-CD58-4C28-8121-082FBFD23729}"/>
              </a:ext>
            </a:extLst>
          </p:cNvPr>
          <p:cNvGrpSpPr/>
          <p:nvPr/>
        </p:nvGrpSpPr>
        <p:grpSpPr>
          <a:xfrm>
            <a:off x="6376966" y="1712990"/>
            <a:ext cx="3795623" cy="914400"/>
            <a:chOff x="5627421" y="2204352"/>
            <a:chExt cx="3795623" cy="914400"/>
          </a:xfrm>
        </p:grpSpPr>
        <p:sp>
          <p:nvSpPr>
            <p:cNvPr id="13" name="Retângulo de cantos arredondados 16">
              <a:extLst>
                <a:ext uri="{FF2B5EF4-FFF2-40B4-BE49-F238E27FC236}">
                  <a16:creationId xmlns:a16="http://schemas.microsoft.com/office/drawing/2014/main" id="{643F6280-E13F-4075-AA90-8727FB15C022}"/>
                </a:ext>
              </a:extLst>
            </p:cNvPr>
            <p:cNvSpPr/>
            <p:nvPr/>
          </p:nvSpPr>
          <p:spPr>
            <a:xfrm>
              <a:off x="5627421" y="2204352"/>
              <a:ext cx="3795623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90D99609-D185-472C-8CEB-C34668FD7E2C}"/>
                </a:ext>
              </a:extLst>
            </p:cNvPr>
            <p:cNvSpPr txBox="1"/>
            <p:nvPr/>
          </p:nvSpPr>
          <p:spPr>
            <a:xfrm>
              <a:off x="5883338" y="2430720"/>
              <a:ext cx="3283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Sociedade Simples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0DF68106-3A34-43BC-BC5E-F7908E6256CA}"/>
              </a:ext>
            </a:extLst>
          </p:cNvPr>
          <p:cNvGrpSpPr/>
          <p:nvPr/>
        </p:nvGrpSpPr>
        <p:grpSpPr>
          <a:xfrm>
            <a:off x="6398657" y="3807757"/>
            <a:ext cx="3833005" cy="914400"/>
            <a:chOff x="5328310" y="4159136"/>
            <a:chExt cx="3833005" cy="914400"/>
          </a:xfrm>
        </p:grpSpPr>
        <p:sp>
          <p:nvSpPr>
            <p:cNvPr id="16" name="Retângulo de cantos arredondados 18">
              <a:extLst>
                <a:ext uri="{FF2B5EF4-FFF2-40B4-BE49-F238E27FC236}">
                  <a16:creationId xmlns:a16="http://schemas.microsoft.com/office/drawing/2014/main" id="{90233498-CF59-4D34-B886-8E049BD90F35}"/>
                </a:ext>
              </a:extLst>
            </p:cNvPr>
            <p:cNvSpPr/>
            <p:nvPr/>
          </p:nvSpPr>
          <p:spPr>
            <a:xfrm>
              <a:off x="5328310" y="4159136"/>
              <a:ext cx="3833005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0BD95738-9627-42EC-9522-6CE5C79C2056}"/>
                </a:ext>
              </a:extLst>
            </p:cNvPr>
            <p:cNvSpPr txBox="1"/>
            <p:nvPr/>
          </p:nvSpPr>
          <p:spPr>
            <a:xfrm>
              <a:off x="5602918" y="4385504"/>
              <a:ext cx="32837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Sociedade Empresária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9195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08DE23B-40D3-4115-A78F-07856CA05907}"/>
              </a:ext>
            </a:extLst>
          </p:cNvPr>
          <p:cNvSpPr txBox="1"/>
          <p:nvPr/>
        </p:nvSpPr>
        <p:spPr>
          <a:xfrm>
            <a:off x="917646" y="1827313"/>
            <a:ext cx="266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Empresário</a:t>
            </a:r>
          </a:p>
        </p:txBody>
      </p:sp>
      <p:pic>
        <p:nvPicPr>
          <p:cNvPr id="3" name="Picture 2" descr="http://www.globalframe.com.br/gf_base/empresas/MIGA/imagens/%7B389498AC-BA93-4266-A426-89CB3D701441%7D_empresa.JPG">
            <a:extLst>
              <a:ext uri="{FF2B5EF4-FFF2-40B4-BE49-F238E27FC236}">
                <a16:creationId xmlns:a16="http://schemas.microsoft.com/office/drawing/2014/main" id="{6420728B-7A2D-4D61-BF39-FDD75741A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04" y="2412088"/>
            <a:ext cx="2975710" cy="2858558"/>
          </a:xfrm>
          <a:prstGeom prst="rect">
            <a:avLst/>
          </a:prstGeom>
          <a:noFill/>
        </p:spPr>
      </p:pic>
      <p:grpSp>
        <p:nvGrpSpPr>
          <p:cNvPr id="15" name="Agrupar 14">
            <a:extLst>
              <a:ext uri="{FF2B5EF4-FFF2-40B4-BE49-F238E27FC236}">
                <a16:creationId xmlns:a16="http://schemas.microsoft.com/office/drawing/2014/main" id="{CF961602-665C-482C-96CD-6B4EAC715664}"/>
              </a:ext>
            </a:extLst>
          </p:cNvPr>
          <p:cNvGrpSpPr/>
          <p:nvPr/>
        </p:nvGrpSpPr>
        <p:grpSpPr>
          <a:xfrm>
            <a:off x="4221587" y="1262502"/>
            <a:ext cx="4143886" cy="857199"/>
            <a:chOff x="3184566" y="2101947"/>
            <a:chExt cx="4143886" cy="857199"/>
          </a:xfrm>
        </p:grpSpPr>
        <p:sp>
          <p:nvSpPr>
            <p:cNvPr id="4" name="Retângulo de cantos arredondados 16">
              <a:extLst>
                <a:ext uri="{FF2B5EF4-FFF2-40B4-BE49-F238E27FC236}">
                  <a16:creationId xmlns:a16="http://schemas.microsoft.com/office/drawing/2014/main" id="{FCD4C270-9F98-4BE1-A8AA-79330C7B723B}"/>
                </a:ext>
              </a:extLst>
            </p:cNvPr>
            <p:cNvSpPr/>
            <p:nvPr/>
          </p:nvSpPr>
          <p:spPr>
            <a:xfrm>
              <a:off x="3354892" y="2101947"/>
              <a:ext cx="3803235" cy="85719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9586D176-0756-4A4B-BC7F-C0E39DFCCE7C}"/>
                </a:ext>
              </a:extLst>
            </p:cNvPr>
            <p:cNvSpPr txBox="1"/>
            <p:nvPr/>
          </p:nvSpPr>
          <p:spPr>
            <a:xfrm>
              <a:off x="3184566" y="2299714"/>
              <a:ext cx="41438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Empresa Individual</a:t>
              </a:r>
            </a:p>
          </p:txBody>
        </p:sp>
      </p:grpSp>
      <p:sp>
        <p:nvSpPr>
          <p:cNvPr id="9" name="Retângulo 8">
            <a:extLst>
              <a:ext uri="{FF2B5EF4-FFF2-40B4-BE49-F238E27FC236}">
                <a16:creationId xmlns:a16="http://schemas.microsoft.com/office/drawing/2014/main" id="{8AE7FD33-6AE6-48B8-ACC7-A09213CE7BF2}"/>
              </a:ext>
            </a:extLst>
          </p:cNvPr>
          <p:cNvSpPr/>
          <p:nvPr/>
        </p:nvSpPr>
        <p:spPr>
          <a:xfrm>
            <a:off x="4349322" y="4344687"/>
            <a:ext cx="63716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Sociedade em Nome Coletivo</a:t>
            </a:r>
          </a:p>
          <a:p>
            <a:r>
              <a:rPr lang="pt-BR" sz="2400" dirty="0"/>
              <a:t>Sociedade em Comandita Simples</a:t>
            </a:r>
          </a:p>
          <a:p>
            <a:r>
              <a:rPr lang="pt-BR" sz="2400" dirty="0"/>
              <a:t>Sociedade Limitada</a:t>
            </a:r>
          </a:p>
          <a:p>
            <a:r>
              <a:rPr lang="pt-BR" sz="2400" dirty="0"/>
              <a:t>Sociedade Anônima</a:t>
            </a:r>
          </a:p>
          <a:p>
            <a:r>
              <a:rPr lang="pt-BR" sz="2400" dirty="0"/>
              <a:t>Sociedade em Comandita por Ações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7BDFFAE-9099-4E76-B16A-4DA6250C227C}"/>
              </a:ext>
            </a:extLst>
          </p:cNvPr>
          <p:cNvSpPr/>
          <p:nvPr/>
        </p:nvSpPr>
        <p:spPr>
          <a:xfrm>
            <a:off x="4391913" y="2248420"/>
            <a:ext cx="7993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Empresa Individual de Responsabilidade Ilimitada</a:t>
            </a:r>
          </a:p>
          <a:p>
            <a:r>
              <a:rPr lang="pt-BR" sz="2400" dirty="0"/>
              <a:t>Empresa Individual de Responsabilidade Limitada - EIRELI</a:t>
            </a:r>
          </a:p>
        </p:txBody>
      </p: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C7015AF3-9D7C-4473-858C-5B1882B3DF07}"/>
              </a:ext>
            </a:extLst>
          </p:cNvPr>
          <p:cNvGrpSpPr/>
          <p:nvPr/>
        </p:nvGrpSpPr>
        <p:grpSpPr>
          <a:xfrm>
            <a:off x="4221587" y="3427818"/>
            <a:ext cx="4143886" cy="857199"/>
            <a:chOff x="6477731" y="4496433"/>
            <a:chExt cx="4143886" cy="857199"/>
          </a:xfrm>
        </p:grpSpPr>
        <p:sp>
          <p:nvSpPr>
            <p:cNvPr id="12" name="Retângulo de cantos arredondados 16">
              <a:extLst>
                <a:ext uri="{FF2B5EF4-FFF2-40B4-BE49-F238E27FC236}">
                  <a16:creationId xmlns:a16="http://schemas.microsoft.com/office/drawing/2014/main" id="{569EA79A-7A89-4E00-8A75-B071770FACDF}"/>
                </a:ext>
              </a:extLst>
            </p:cNvPr>
            <p:cNvSpPr/>
            <p:nvPr/>
          </p:nvSpPr>
          <p:spPr>
            <a:xfrm>
              <a:off x="6648057" y="4496433"/>
              <a:ext cx="3803235" cy="85719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14FE1F8F-F13C-4BA2-85B8-FF1C3A283ADD}"/>
                </a:ext>
              </a:extLst>
            </p:cNvPr>
            <p:cNvSpPr txBox="1"/>
            <p:nvPr/>
          </p:nvSpPr>
          <p:spPr>
            <a:xfrm>
              <a:off x="6477731" y="4694200"/>
              <a:ext cx="41438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chemeClr val="bg1"/>
                  </a:solidFill>
                </a:rPr>
                <a:t>Sociedade Empresaria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819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1A3A494-290E-4FC3-8A27-9E312DB61DD5}"/>
              </a:ext>
            </a:extLst>
          </p:cNvPr>
          <p:cNvSpPr txBox="1"/>
          <p:nvPr/>
        </p:nvSpPr>
        <p:spPr>
          <a:xfrm>
            <a:off x="1752077" y="1030984"/>
            <a:ext cx="5824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ysClr val="windowText" lastClr="000000"/>
                </a:solidFill>
              </a:rPr>
              <a:t>Revolução Industrial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ED236C1-E45F-4A4C-9372-A52325FB2977}"/>
              </a:ext>
            </a:extLst>
          </p:cNvPr>
          <p:cNvSpPr/>
          <p:nvPr/>
        </p:nvSpPr>
        <p:spPr>
          <a:xfrm>
            <a:off x="2455903" y="2025993"/>
            <a:ext cx="7629002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Período entre 1760 a 1840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Máquinas, produtos químicos, combustíveis, processos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Forte crescimento econômico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Barcos a vapor, navios, ferrovias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Produção organizada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Fator capital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>
                <a:solidFill>
                  <a:sysClr val="windowText" lastClr="000000"/>
                </a:solidFill>
              </a:rPr>
              <a:t>  Surgimento de empresas</a:t>
            </a:r>
          </a:p>
        </p:txBody>
      </p:sp>
    </p:spTree>
    <p:extLst>
      <p:ext uri="{BB962C8B-B14F-4D97-AF65-F5344CB8AC3E}">
        <p14:creationId xmlns:p14="http://schemas.microsoft.com/office/powerpoint/2010/main" val="332704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2D9E800-2896-4916-8494-AEB35B19EE37}"/>
              </a:ext>
            </a:extLst>
          </p:cNvPr>
          <p:cNvSpPr txBox="1"/>
          <p:nvPr/>
        </p:nvSpPr>
        <p:spPr>
          <a:xfrm>
            <a:off x="1634912" y="1231016"/>
            <a:ext cx="892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Empresa Individual de Responsabilidade </a:t>
            </a:r>
            <a:r>
              <a:rPr lang="pt-BR" sz="3200" b="1" dirty="0">
                <a:solidFill>
                  <a:srgbClr val="7030A0"/>
                </a:solidFill>
              </a:rPr>
              <a:t>Ilimitada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668897C-9FD2-4108-9EFF-4637ABC76FA4}"/>
              </a:ext>
            </a:extLst>
          </p:cNvPr>
          <p:cNvSpPr/>
          <p:nvPr/>
        </p:nvSpPr>
        <p:spPr>
          <a:xfrm>
            <a:off x="2421139" y="2189644"/>
            <a:ext cx="7349721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Único proprietário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Restrita à pessoa física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Única empresa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Nome do empresário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Responsabilidade ilimitada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Um empregado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Se Micro Empreendedor Individual (&lt; R$60 mil/ano)</a:t>
            </a:r>
          </a:p>
        </p:txBody>
      </p:sp>
    </p:spTree>
    <p:extLst>
      <p:ext uri="{BB962C8B-B14F-4D97-AF65-F5344CB8AC3E}">
        <p14:creationId xmlns:p14="http://schemas.microsoft.com/office/powerpoint/2010/main" val="1671025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B99D1A0-D148-45EB-8C3E-A7915EF43ED4}"/>
              </a:ext>
            </a:extLst>
          </p:cNvPr>
          <p:cNvSpPr txBox="1"/>
          <p:nvPr/>
        </p:nvSpPr>
        <p:spPr>
          <a:xfrm>
            <a:off x="1129354" y="1071990"/>
            <a:ext cx="10222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Empresa Individual de Responsabilidade </a:t>
            </a:r>
            <a:r>
              <a:rPr lang="pt-BR" sz="3200" b="1" dirty="0">
                <a:solidFill>
                  <a:srgbClr val="7030A0"/>
                </a:solidFill>
              </a:rPr>
              <a:t>Limitada (EIRELI)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27B7046-1F9F-41D0-BF24-F0102A6D1ADA}"/>
              </a:ext>
            </a:extLst>
          </p:cNvPr>
          <p:cNvSpPr/>
          <p:nvPr/>
        </p:nvSpPr>
        <p:spPr>
          <a:xfrm>
            <a:off x="2565779" y="2146611"/>
            <a:ext cx="7349721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Único proprietário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Restrita à pessoa física (lei omissa!)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Única empresa (pode ter filiais)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Nome do empresário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Responsabilidade limitada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Pode ter empregados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Patrimônio ≥ 100 salários-mínimos</a:t>
            </a:r>
          </a:p>
        </p:txBody>
      </p:sp>
    </p:spTree>
    <p:extLst>
      <p:ext uri="{BB962C8B-B14F-4D97-AF65-F5344CB8AC3E}">
        <p14:creationId xmlns:p14="http://schemas.microsoft.com/office/powerpoint/2010/main" val="655139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4163FF5-3B15-4A10-A86C-BBF39EA8FEBA}"/>
              </a:ext>
            </a:extLst>
          </p:cNvPr>
          <p:cNvSpPr txBox="1"/>
          <p:nvPr/>
        </p:nvSpPr>
        <p:spPr>
          <a:xfrm>
            <a:off x="2115205" y="1284026"/>
            <a:ext cx="641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Sociedade em Nome Coletivo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38F29F9-5E64-424F-B286-F6AE0A88A6E9}"/>
              </a:ext>
            </a:extLst>
          </p:cNvPr>
          <p:cNvSpPr/>
          <p:nvPr/>
        </p:nvSpPr>
        <p:spPr>
          <a:xfrm>
            <a:off x="2393501" y="2163139"/>
            <a:ext cx="8486534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Duas ou mais pessoas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Restrita a pessoas físicas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Responsabilidade solidária e ilimitada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Firma comercial com nome dos sócios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Proibida a denominação social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Administração exclusiva de sócios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Sócios podem integrar capital com prestação de serviços</a:t>
            </a:r>
          </a:p>
        </p:txBody>
      </p:sp>
    </p:spTree>
    <p:extLst>
      <p:ext uri="{BB962C8B-B14F-4D97-AF65-F5344CB8AC3E}">
        <p14:creationId xmlns:p14="http://schemas.microsoft.com/office/powerpoint/2010/main" val="3787357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4731429-FF68-4651-9382-DC92592C8077}"/>
              </a:ext>
            </a:extLst>
          </p:cNvPr>
          <p:cNvSpPr txBox="1"/>
          <p:nvPr/>
        </p:nvSpPr>
        <p:spPr>
          <a:xfrm>
            <a:off x="2594466" y="876333"/>
            <a:ext cx="641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Sociedade em Comandita Simples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ABD1A04-B6A9-4E6C-8245-B4E9EB0657BC}"/>
              </a:ext>
            </a:extLst>
          </p:cNvPr>
          <p:cNvSpPr/>
          <p:nvPr/>
        </p:nvSpPr>
        <p:spPr>
          <a:xfrm>
            <a:off x="2961222" y="2411090"/>
            <a:ext cx="605025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Pessoas físicas</a:t>
            </a:r>
          </a:p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São os gestores</a:t>
            </a:r>
          </a:p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Responsabilidade solidária e ilimitada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B462F4-28CF-4330-B891-A6DA57ECD480}"/>
              </a:ext>
            </a:extLst>
          </p:cNvPr>
          <p:cNvSpPr txBox="1"/>
          <p:nvPr/>
        </p:nvSpPr>
        <p:spPr>
          <a:xfrm>
            <a:off x="2961222" y="1818805"/>
            <a:ext cx="352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Sócios </a:t>
            </a:r>
            <a:r>
              <a:rPr lang="pt-BR" sz="2400" b="1" dirty="0" err="1"/>
              <a:t>Comanditados</a:t>
            </a:r>
            <a:endParaRPr lang="pt-BR" sz="2400" b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299192D-96F0-480E-BF8C-C3D9691CD843}"/>
              </a:ext>
            </a:extLst>
          </p:cNvPr>
          <p:cNvSpPr txBox="1"/>
          <p:nvPr/>
        </p:nvSpPr>
        <p:spPr>
          <a:xfrm>
            <a:off x="2961222" y="4208370"/>
            <a:ext cx="352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Sócios Comanditários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034C377-02E6-4F6F-A3F6-D41D29899CC0}"/>
              </a:ext>
            </a:extLst>
          </p:cNvPr>
          <p:cNvSpPr/>
          <p:nvPr/>
        </p:nvSpPr>
        <p:spPr>
          <a:xfrm>
            <a:off x="2929827" y="4777653"/>
            <a:ext cx="56840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Pessoas físicas ou jurídicas</a:t>
            </a:r>
          </a:p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Responsabilidade restrita ao capital</a:t>
            </a:r>
          </a:p>
          <a:p>
            <a:pPr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Não participam da gestão</a:t>
            </a:r>
          </a:p>
        </p:txBody>
      </p:sp>
    </p:spTree>
    <p:extLst>
      <p:ext uri="{BB962C8B-B14F-4D97-AF65-F5344CB8AC3E}">
        <p14:creationId xmlns:p14="http://schemas.microsoft.com/office/powerpoint/2010/main" val="3958949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AA3DC95-CA86-4EF6-8667-B670D540CFDA}"/>
              </a:ext>
            </a:extLst>
          </p:cNvPr>
          <p:cNvSpPr txBox="1"/>
          <p:nvPr/>
        </p:nvSpPr>
        <p:spPr>
          <a:xfrm>
            <a:off x="1175984" y="1085242"/>
            <a:ext cx="641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Sociedade Limitada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29BD2EB-2D18-4314-821E-592C4235BC29}"/>
              </a:ext>
            </a:extLst>
          </p:cNvPr>
          <p:cNvSpPr/>
          <p:nvPr/>
        </p:nvSpPr>
        <p:spPr>
          <a:xfrm>
            <a:off x="2249409" y="2041078"/>
            <a:ext cx="9081199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Duas ou mais pessoas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Sócios solidários na integralização do capital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Responsabilidade limitada às quotas de capital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Pode ter denominação social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Pode ter administradores profissionais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Constituição simples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Sócios não podem integrar capital com prestação de serviços</a:t>
            </a:r>
          </a:p>
        </p:txBody>
      </p:sp>
    </p:spTree>
    <p:extLst>
      <p:ext uri="{BB962C8B-B14F-4D97-AF65-F5344CB8AC3E}">
        <p14:creationId xmlns:p14="http://schemas.microsoft.com/office/powerpoint/2010/main" val="1557824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8FC3CD6-3C7A-4922-9B4D-93A57F98145F}"/>
              </a:ext>
            </a:extLst>
          </p:cNvPr>
          <p:cNvSpPr txBox="1"/>
          <p:nvPr/>
        </p:nvSpPr>
        <p:spPr>
          <a:xfrm>
            <a:off x="1268749" y="1217764"/>
            <a:ext cx="641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Sociedade Anônima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2433679-B83A-4D83-873D-F473DDB65448}"/>
              </a:ext>
            </a:extLst>
          </p:cNvPr>
          <p:cNvSpPr/>
          <p:nvPr/>
        </p:nvSpPr>
        <p:spPr>
          <a:xfrm>
            <a:off x="2353744" y="2216148"/>
            <a:ext cx="8460030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Duas ou mais pessoas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Capital representado por ações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Capital aberto ou fechado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Regida por lei e estatuto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Normativa / Institucional (não contratual!)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Sociedade de capitais, não de pessoas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Uso exclusivo de denominação social ou nome de fantasia</a:t>
            </a:r>
          </a:p>
        </p:txBody>
      </p:sp>
    </p:spTree>
    <p:extLst>
      <p:ext uri="{BB962C8B-B14F-4D97-AF65-F5344CB8AC3E}">
        <p14:creationId xmlns:p14="http://schemas.microsoft.com/office/powerpoint/2010/main" val="2708117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FFF5201-ACD4-4E18-8461-25BC1154B059}"/>
              </a:ext>
            </a:extLst>
          </p:cNvPr>
          <p:cNvSpPr txBox="1"/>
          <p:nvPr/>
        </p:nvSpPr>
        <p:spPr>
          <a:xfrm>
            <a:off x="2774870" y="1098192"/>
            <a:ext cx="641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</a:schemeClr>
                </a:solidFill>
              </a:rPr>
              <a:t>Sociedade em Comandita por Ações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3DB2B32-786E-464D-AD06-69305FDD9EB3}"/>
              </a:ext>
            </a:extLst>
          </p:cNvPr>
          <p:cNvSpPr/>
          <p:nvPr/>
        </p:nvSpPr>
        <p:spPr>
          <a:xfrm>
            <a:off x="756295" y="2822619"/>
            <a:ext cx="584326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Pessoas físicas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São os gestores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Responsabilidade solidária e ilimitada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3747083-C78C-4075-BEA4-362A0348B5A3}"/>
              </a:ext>
            </a:extLst>
          </p:cNvPr>
          <p:cNvSpPr txBox="1"/>
          <p:nvPr/>
        </p:nvSpPr>
        <p:spPr>
          <a:xfrm>
            <a:off x="756295" y="2219500"/>
            <a:ext cx="352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Sócios </a:t>
            </a:r>
            <a:r>
              <a:rPr lang="pt-BR" sz="2400" b="1" dirty="0" err="1"/>
              <a:t>Comanditados</a:t>
            </a:r>
            <a:endParaRPr lang="pt-BR" sz="2400" b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DD6F86D-359A-443A-8FEB-1267F37D8F4F}"/>
              </a:ext>
            </a:extLst>
          </p:cNvPr>
          <p:cNvSpPr txBox="1"/>
          <p:nvPr/>
        </p:nvSpPr>
        <p:spPr>
          <a:xfrm>
            <a:off x="6735642" y="2219500"/>
            <a:ext cx="3528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Sócios Comanditários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684F6B0-9899-4B08-9D0C-C4BDEBB28C95}"/>
              </a:ext>
            </a:extLst>
          </p:cNvPr>
          <p:cNvSpPr/>
          <p:nvPr/>
        </p:nvSpPr>
        <p:spPr>
          <a:xfrm>
            <a:off x="6699930" y="2822619"/>
            <a:ext cx="498390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Pessoas físicas ou jurídicas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Responsabilidade restrita ao capital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  Não participam da gestão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D5C9ADB1-CA15-4462-9AA4-C8894BD596A2}"/>
              </a:ext>
            </a:extLst>
          </p:cNvPr>
          <p:cNvSpPr/>
          <p:nvPr/>
        </p:nvSpPr>
        <p:spPr>
          <a:xfrm>
            <a:off x="1999579" y="4639379"/>
            <a:ext cx="85359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accent5">
                    <a:lumMod val="50000"/>
                  </a:schemeClr>
                </a:solidFill>
              </a:rPr>
              <a:t>  Seguem normas relativas às S.A.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accent5">
                    <a:lumMod val="50000"/>
                  </a:schemeClr>
                </a:solidFill>
              </a:rPr>
              <a:t>  Destituição de sócios diretores por maioria de 2/3 dos sócios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accent5">
                    <a:lumMod val="50000"/>
                  </a:schemeClr>
                </a:solidFill>
              </a:rPr>
              <a:t>  Destituídos e exonerados mantém responsabilidade por 2 anos </a:t>
            </a:r>
          </a:p>
        </p:txBody>
      </p:sp>
    </p:spTree>
    <p:extLst>
      <p:ext uri="{BB962C8B-B14F-4D97-AF65-F5344CB8AC3E}">
        <p14:creationId xmlns:p14="http://schemas.microsoft.com/office/powerpoint/2010/main" val="196514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C4437A8-E296-42C3-B83D-43D62E10B745}"/>
              </a:ext>
            </a:extLst>
          </p:cNvPr>
          <p:cNvSpPr txBox="1"/>
          <p:nvPr/>
        </p:nvSpPr>
        <p:spPr>
          <a:xfrm>
            <a:off x="3164059" y="623465"/>
            <a:ext cx="5863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Porte das Empresas no Brasil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727E1792-65C6-4D02-8297-B7B9214027E0}"/>
              </a:ext>
            </a:extLst>
          </p:cNvPr>
          <p:cNvGrpSpPr/>
          <p:nvPr/>
        </p:nvGrpSpPr>
        <p:grpSpPr>
          <a:xfrm>
            <a:off x="1338471" y="1597983"/>
            <a:ext cx="9515058" cy="4860934"/>
            <a:chOff x="1338471" y="1597983"/>
            <a:chExt cx="9515058" cy="4860934"/>
          </a:xfrm>
        </p:grpSpPr>
        <p:sp>
          <p:nvSpPr>
            <p:cNvPr id="4" name="Retângulo de cantos arredondados 22">
              <a:extLst>
                <a:ext uri="{FF2B5EF4-FFF2-40B4-BE49-F238E27FC236}">
                  <a16:creationId xmlns:a16="http://schemas.microsoft.com/office/drawing/2014/main" id="{0EBF2BDC-A044-40C3-BE1A-353456D4D697}"/>
                </a:ext>
              </a:extLst>
            </p:cNvPr>
            <p:cNvSpPr/>
            <p:nvPr/>
          </p:nvSpPr>
          <p:spPr>
            <a:xfrm>
              <a:off x="4034161" y="1623381"/>
              <a:ext cx="6819368" cy="1162644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Faturamento &gt; R$300 milhões/ano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Mínimo de 500 funcionários – Indústria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Mínimo de 100 funcionários – Comércio e Serviços</a:t>
              </a:r>
            </a:p>
          </p:txBody>
        </p:sp>
        <p:sp>
          <p:nvSpPr>
            <p:cNvPr id="5" name="Retângulo de cantos arredondados 21">
              <a:extLst>
                <a:ext uri="{FF2B5EF4-FFF2-40B4-BE49-F238E27FC236}">
                  <a16:creationId xmlns:a16="http://schemas.microsoft.com/office/drawing/2014/main" id="{83695D83-DFBB-44E4-9AE6-50A3F75A33EF}"/>
                </a:ext>
              </a:extLst>
            </p:cNvPr>
            <p:cNvSpPr/>
            <p:nvPr/>
          </p:nvSpPr>
          <p:spPr>
            <a:xfrm>
              <a:off x="1338472" y="1597983"/>
              <a:ext cx="2695690" cy="1188042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b="1" dirty="0"/>
                <a:t>Empresas de Grande Porte</a:t>
              </a:r>
            </a:p>
          </p:txBody>
        </p:sp>
        <p:sp>
          <p:nvSpPr>
            <p:cNvPr id="7" name="Retângulo de cantos arredondados 23">
              <a:extLst>
                <a:ext uri="{FF2B5EF4-FFF2-40B4-BE49-F238E27FC236}">
                  <a16:creationId xmlns:a16="http://schemas.microsoft.com/office/drawing/2014/main" id="{3A07F242-8461-45B7-BA7A-8E99D8E7697F}"/>
                </a:ext>
              </a:extLst>
            </p:cNvPr>
            <p:cNvSpPr/>
            <p:nvPr/>
          </p:nvSpPr>
          <p:spPr>
            <a:xfrm>
              <a:off x="4034161" y="2911896"/>
              <a:ext cx="6819367" cy="1098426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R$4,8 milhões/ano &lt; Faturamento ≤ R$300 milhões/ano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100 ≤ funcionários &lt; 500 – Indústria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50 ≤ funcionários &lt; 100 – Comércio e Serviços</a:t>
              </a:r>
            </a:p>
          </p:txBody>
        </p:sp>
        <p:sp>
          <p:nvSpPr>
            <p:cNvPr id="8" name="Retângulo de cantos arredondados 24">
              <a:extLst>
                <a:ext uri="{FF2B5EF4-FFF2-40B4-BE49-F238E27FC236}">
                  <a16:creationId xmlns:a16="http://schemas.microsoft.com/office/drawing/2014/main" id="{6F570278-CCCB-45C9-B1EA-C519ABCCC52C}"/>
                </a:ext>
              </a:extLst>
            </p:cNvPr>
            <p:cNvSpPr/>
            <p:nvPr/>
          </p:nvSpPr>
          <p:spPr>
            <a:xfrm>
              <a:off x="1338471" y="2911897"/>
              <a:ext cx="2695690" cy="1098426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b="1" dirty="0">
                  <a:solidFill>
                    <a:schemeClr val="bg1"/>
                  </a:solidFill>
                </a:rPr>
                <a:t>Empresas de Médio Porte</a:t>
              </a:r>
            </a:p>
          </p:txBody>
        </p:sp>
        <p:sp>
          <p:nvSpPr>
            <p:cNvPr id="10" name="Retângulo de cantos arredondados 25">
              <a:extLst>
                <a:ext uri="{FF2B5EF4-FFF2-40B4-BE49-F238E27FC236}">
                  <a16:creationId xmlns:a16="http://schemas.microsoft.com/office/drawing/2014/main" id="{E80594F5-6711-4233-8485-0EBD05B30A59}"/>
                </a:ext>
              </a:extLst>
            </p:cNvPr>
            <p:cNvSpPr/>
            <p:nvPr/>
          </p:nvSpPr>
          <p:spPr>
            <a:xfrm>
              <a:off x="4034162" y="4136193"/>
              <a:ext cx="6819366" cy="1098426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R$360 mil/ano &lt; Faturamento ≤ R$4,8 milhões/ano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20 ≤ funcionários &lt; 99 – Indústria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10 ≤ funcionários &lt; 49 – Comércio e Serviços</a:t>
              </a:r>
            </a:p>
          </p:txBody>
        </p:sp>
        <p:sp>
          <p:nvSpPr>
            <p:cNvPr id="11" name="Retângulo de cantos arredondados 26">
              <a:extLst>
                <a:ext uri="{FF2B5EF4-FFF2-40B4-BE49-F238E27FC236}">
                  <a16:creationId xmlns:a16="http://schemas.microsoft.com/office/drawing/2014/main" id="{7DD6EF35-7314-46A8-9A62-00A04712D3D6}"/>
                </a:ext>
              </a:extLst>
            </p:cNvPr>
            <p:cNvSpPr/>
            <p:nvPr/>
          </p:nvSpPr>
          <p:spPr>
            <a:xfrm>
              <a:off x="1338471" y="4136193"/>
              <a:ext cx="2695690" cy="1108314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b="1" dirty="0">
                  <a:solidFill>
                    <a:schemeClr val="bg1"/>
                  </a:solidFill>
                </a:rPr>
                <a:t>Empresas de Pequeno Porte</a:t>
              </a:r>
            </a:p>
          </p:txBody>
        </p:sp>
        <p:sp>
          <p:nvSpPr>
            <p:cNvPr id="13" name="Retângulo de cantos arredondados 27">
              <a:extLst>
                <a:ext uri="{FF2B5EF4-FFF2-40B4-BE49-F238E27FC236}">
                  <a16:creationId xmlns:a16="http://schemas.microsoft.com/office/drawing/2014/main" id="{38330767-CFC2-42FA-B6D1-55AAC0DA75A4}"/>
                </a:ext>
              </a:extLst>
            </p:cNvPr>
            <p:cNvSpPr/>
            <p:nvPr/>
          </p:nvSpPr>
          <p:spPr>
            <a:xfrm>
              <a:off x="4034162" y="5360490"/>
              <a:ext cx="6819366" cy="1098427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Faturamento &lt; R$360 mil/ano 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Máximo de 19 funcionários  – Indústria</a:t>
              </a:r>
            </a:p>
            <a:p>
              <a:pPr marL="180000" lvl="0">
                <a:buSzPct val="80000"/>
                <a:buFont typeface="Wingdings" pitchFamily="2" charset="2"/>
                <a:buChar char="§"/>
              </a:pPr>
              <a:r>
                <a:rPr lang="pt-BR" sz="2000" dirty="0">
                  <a:solidFill>
                    <a:schemeClr val="tx1"/>
                  </a:solidFill>
                </a:rPr>
                <a:t>  Máximo de 09 funcionários  – Comércio e Serviços</a:t>
              </a:r>
            </a:p>
          </p:txBody>
        </p:sp>
        <p:sp>
          <p:nvSpPr>
            <p:cNvPr id="14" name="Retângulo de cantos arredondados 28">
              <a:extLst>
                <a:ext uri="{FF2B5EF4-FFF2-40B4-BE49-F238E27FC236}">
                  <a16:creationId xmlns:a16="http://schemas.microsoft.com/office/drawing/2014/main" id="{F04E98FF-A69D-4C68-A9E8-4AA25893C07B}"/>
                </a:ext>
              </a:extLst>
            </p:cNvPr>
            <p:cNvSpPr/>
            <p:nvPr/>
          </p:nvSpPr>
          <p:spPr>
            <a:xfrm>
              <a:off x="1338471" y="5349631"/>
              <a:ext cx="2695690" cy="1098427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b="1" dirty="0">
                  <a:solidFill>
                    <a:schemeClr val="bg1"/>
                  </a:solidFill>
                </a:rPr>
                <a:t>Micro Empresas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1227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263A22F-730B-4DE3-9B98-93D2A8B1629D}"/>
              </a:ext>
            </a:extLst>
          </p:cNvPr>
          <p:cNvSpPr txBox="1"/>
          <p:nvPr/>
        </p:nvSpPr>
        <p:spPr>
          <a:xfrm>
            <a:off x="2997058" y="672479"/>
            <a:ext cx="5863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Portes das Empresas no Brasil</a:t>
            </a:r>
          </a:p>
        </p:txBody>
      </p:sp>
      <p:sp>
        <p:nvSpPr>
          <p:cNvPr id="3" name="Retângulo de cantos arredondados 14">
            <a:extLst>
              <a:ext uri="{FF2B5EF4-FFF2-40B4-BE49-F238E27FC236}">
                <a16:creationId xmlns:a16="http://schemas.microsoft.com/office/drawing/2014/main" id="{0087FE6B-9F6E-45E8-B667-0A78F734625F}"/>
              </a:ext>
            </a:extLst>
          </p:cNvPr>
          <p:cNvSpPr/>
          <p:nvPr/>
        </p:nvSpPr>
        <p:spPr>
          <a:xfrm>
            <a:off x="8860939" y="1676133"/>
            <a:ext cx="2535931" cy="93965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b="1" dirty="0"/>
              <a:t>Empresas de Grande Porte</a:t>
            </a:r>
          </a:p>
        </p:txBody>
      </p:sp>
      <p:sp>
        <p:nvSpPr>
          <p:cNvPr id="4" name="Retângulo de cantos arredondados 17">
            <a:extLst>
              <a:ext uri="{FF2B5EF4-FFF2-40B4-BE49-F238E27FC236}">
                <a16:creationId xmlns:a16="http://schemas.microsoft.com/office/drawing/2014/main" id="{0D5C75F3-F03C-4367-AD6E-E45C18CE2CAC}"/>
              </a:ext>
            </a:extLst>
          </p:cNvPr>
          <p:cNvSpPr/>
          <p:nvPr/>
        </p:nvSpPr>
        <p:spPr>
          <a:xfrm>
            <a:off x="6193009" y="1664130"/>
            <a:ext cx="2535931" cy="93965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b="1" dirty="0"/>
              <a:t>Empresas de Médio Porte</a:t>
            </a:r>
          </a:p>
        </p:txBody>
      </p:sp>
      <p:sp>
        <p:nvSpPr>
          <p:cNvPr id="5" name="Retângulo de cantos arredondados 20">
            <a:extLst>
              <a:ext uri="{FF2B5EF4-FFF2-40B4-BE49-F238E27FC236}">
                <a16:creationId xmlns:a16="http://schemas.microsoft.com/office/drawing/2014/main" id="{A279371D-07D1-4704-9B21-0642F73656C8}"/>
              </a:ext>
            </a:extLst>
          </p:cNvPr>
          <p:cNvSpPr/>
          <p:nvPr/>
        </p:nvSpPr>
        <p:spPr>
          <a:xfrm>
            <a:off x="3525079" y="1664130"/>
            <a:ext cx="2535931" cy="93965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b="1" dirty="0"/>
              <a:t>Empresas de Pequeno Porte</a:t>
            </a:r>
          </a:p>
        </p:txBody>
      </p:sp>
      <p:sp>
        <p:nvSpPr>
          <p:cNvPr id="6" name="Retângulo de cantos arredondados 23">
            <a:extLst>
              <a:ext uri="{FF2B5EF4-FFF2-40B4-BE49-F238E27FC236}">
                <a16:creationId xmlns:a16="http://schemas.microsoft.com/office/drawing/2014/main" id="{EBAC2666-C7AD-4897-9BD6-F6BCC69B2ED4}"/>
              </a:ext>
            </a:extLst>
          </p:cNvPr>
          <p:cNvSpPr/>
          <p:nvPr/>
        </p:nvSpPr>
        <p:spPr>
          <a:xfrm>
            <a:off x="857149" y="1664130"/>
            <a:ext cx="2535931" cy="93965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b="1" dirty="0"/>
              <a:t>Micro Empresas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7158E40-48BE-41AE-BF5C-04D407578FE8}"/>
              </a:ext>
            </a:extLst>
          </p:cNvPr>
          <p:cNvSpPr/>
          <p:nvPr/>
        </p:nvSpPr>
        <p:spPr>
          <a:xfrm>
            <a:off x="843898" y="2832763"/>
            <a:ext cx="10539721" cy="8030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E0161C5-B522-4A3D-929F-E8C00631EB6F}"/>
              </a:ext>
            </a:extLst>
          </p:cNvPr>
          <p:cNvSpPr txBox="1"/>
          <p:nvPr/>
        </p:nvSpPr>
        <p:spPr>
          <a:xfrm>
            <a:off x="2079209" y="3003464"/>
            <a:ext cx="8069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Empresa Individual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9FDF6B1-EE42-49C9-8684-FD2B9EEC59FB}"/>
              </a:ext>
            </a:extLst>
          </p:cNvPr>
          <p:cNvSpPr/>
          <p:nvPr/>
        </p:nvSpPr>
        <p:spPr>
          <a:xfrm>
            <a:off x="843898" y="3785342"/>
            <a:ext cx="10539721" cy="803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F36BED0B-31A0-42AA-B155-9B2A21177290}"/>
              </a:ext>
            </a:extLst>
          </p:cNvPr>
          <p:cNvSpPr/>
          <p:nvPr/>
        </p:nvSpPr>
        <p:spPr>
          <a:xfrm>
            <a:off x="843898" y="4737921"/>
            <a:ext cx="10539721" cy="803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93DAF62E-27EF-496F-9551-C40570C0F3ED}"/>
              </a:ext>
            </a:extLst>
          </p:cNvPr>
          <p:cNvSpPr/>
          <p:nvPr/>
        </p:nvSpPr>
        <p:spPr>
          <a:xfrm>
            <a:off x="843898" y="5690499"/>
            <a:ext cx="10539721" cy="803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D2CD564-EC69-4121-9B3F-17717AC7AEB3}"/>
              </a:ext>
            </a:extLst>
          </p:cNvPr>
          <p:cNvSpPr txBox="1"/>
          <p:nvPr/>
        </p:nvSpPr>
        <p:spPr>
          <a:xfrm>
            <a:off x="3292072" y="4908622"/>
            <a:ext cx="5643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Empresa de Sociedade Limitada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712E6FA-6773-4410-A128-276876F2B56C}"/>
              </a:ext>
            </a:extLst>
          </p:cNvPr>
          <p:cNvSpPr txBox="1"/>
          <p:nvPr/>
        </p:nvSpPr>
        <p:spPr>
          <a:xfrm>
            <a:off x="3048305" y="5861200"/>
            <a:ext cx="613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Empresa de Sociedade Anônima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672B9C9-EF40-4943-80B2-565B4725C47D}"/>
              </a:ext>
            </a:extLst>
          </p:cNvPr>
          <p:cNvSpPr txBox="1"/>
          <p:nvPr/>
        </p:nvSpPr>
        <p:spPr>
          <a:xfrm>
            <a:off x="2020410" y="3956043"/>
            <a:ext cx="818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Empresa Individual de Responsabilidade Limitada - EIRELI</a:t>
            </a:r>
          </a:p>
        </p:txBody>
      </p:sp>
    </p:spTree>
    <p:extLst>
      <p:ext uri="{BB962C8B-B14F-4D97-AF65-F5344CB8AC3E}">
        <p14:creationId xmlns:p14="http://schemas.microsoft.com/office/powerpoint/2010/main" val="1332466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5120893-E3C4-4103-933A-18D0BF6C7C39}"/>
              </a:ext>
            </a:extLst>
          </p:cNvPr>
          <p:cNvSpPr txBox="1"/>
          <p:nvPr/>
        </p:nvSpPr>
        <p:spPr>
          <a:xfrm>
            <a:off x="2670035" y="979667"/>
            <a:ext cx="4492571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Não </a:t>
            </a:r>
            <a:r>
              <a:rPr lang="pt-BR" sz="3200" b="1" dirty="0">
                <a:solidFill>
                  <a:schemeClr val="bg1"/>
                </a:solidFill>
              </a:rPr>
              <a:t>confundir</a:t>
            </a:r>
            <a:r>
              <a:rPr lang="pt-BR" sz="28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B494CD5-0DD5-4DD4-8C1C-C2728F72DF68}"/>
              </a:ext>
            </a:extLst>
          </p:cNvPr>
          <p:cNvSpPr txBox="1"/>
          <p:nvPr/>
        </p:nvSpPr>
        <p:spPr>
          <a:xfrm>
            <a:off x="1864905" y="2046851"/>
            <a:ext cx="70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Arial Rounded MT Bold" pitchFamily="34" charset="0"/>
                <a:sym typeface="Symbol"/>
              </a:rPr>
              <a:t>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B6570C4-DCF5-431B-8963-7D763A214668}"/>
              </a:ext>
            </a:extLst>
          </p:cNvPr>
          <p:cNvSpPr/>
          <p:nvPr/>
        </p:nvSpPr>
        <p:spPr>
          <a:xfrm>
            <a:off x="2670036" y="2149743"/>
            <a:ext cx="49774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Forma jurídica</a:t>
            </a:r>
            <a:endParaRPr lang="pt-BR" sz="28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48E3B64-9393-4041-AC48-7E4555908D9D}"/>
              </a:ext>
            </a:extLst>
          </p:cNvPr>
          <p:cNvSpPr txBox="1"/>
          <p:nvPr/>
        </p:nvSpPr>
        <p:spPr>
          <a:xfrm>
            <a:off x="2670035" y="2581681"/>
            <a:ext cx="8369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Empresa Individual de responsabilidade: limitada e ilimitada</a:t>
            </a:r>
          </a:p>
          <a:p>
            <a:r>
              <a:rPr lang="pt-BR" sz="2400" dirty="0"/>
              <a:t>Sociedades empresárias: nome coletivo, comandita simples, comandita por ações, limitadas, anônimas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AB2E371-56E8-482D-B059-D2CC21C42CE1}"/>
              </a:ext>
            </a:extLst>
          </p:cNvPr>
          <p:cNvSpPr txBox="1"/>
          <p:nvPr/>
        </p:nvSpPr>
        <p:spPr>
          <a:xfrm>
            <a:off x="1864905" y="3743971"/>
            <a:ext cx="70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Arial Rounded MT Bold" pitchFamily="34" charset="0"/>
                <a:sym typeface="Symbol"/>
              </a:rPr>
              <a:t>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1A0681EC-3266-452A-986A-DD4CB5985500}"/>
              </a:ext>
            </a:extLst>
          </p:cNvPr>
          <p:cNvSpPr/>
          <p:nvPr/>
        </p:nvSpPr>
        <p:spPr>
          <a:xfrm>
            <a:off x="2670036" y="3851169"/>
            <a:ext cx="257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Porte</a:t>
            </a:r>
            <a:endParaRPr lang="pt-BR" sz="28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985A2FD-BB11-4FE7-8FAD-D3E065C2A682}"/>
              </a:ext>
            </a:extLst>
          </p:cNvPr>
          <p:cNvSpPr txBox="1"/>
          <p:nvPr/>
        </p:nvSpPr>
        <p:spPr>
          <a:xfrm>
            <a:off x="2670036" y="4292705"/>
            <a:ext cx="5466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Micro, Pequeno, Médio e Grande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6645379-9CC2-4443-B56C-1F15F565C811}"/>
              </a:ext>
            </a:extLst>
          </p:cNvPr>
          <p:cNvSpPr txBox="1"/>
          <p:nvPr/>
        </p:nvSpPr>
        <p:spPr>
          <a:xfrm>
            <a:off x="1864905" y="4877419"/>
            <a:ext cx="70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Arial Rounded MT Bold" pitchFamily="34" charset="0"/>
                <a:sym typeface="Symbol"/>
              </a:rPr>
              <a:t>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27D9C94-602C-4EEF-AFB1-B6DF30DF019C}"/>
              </a:ext>
            </a:extLst>
          </p:cNvPr>
          <p:cNvSpPr/>
          <p:nvPr/>
        </p:nvSpPr>
        <p:spPr>
          <a:xfrm>
            <a:off x="2670035" y="4960216"/>
            <a:ext cx="3462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Regime tributário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EF05DE9-2D55-4595-A79C-806B4131064B}"/>
              </a:ext>
            </a:extLst>
          </p:cNvPr>
          <p:cNvSpPr txBox="1"/>
          <p:nvPr/>
        </p:nvSpPr>
        <p:spPr>
          <a:xfrm>
            <a:off x="2670035" y="5419010"/>
            <a:ext cx="5095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Simples, Lucro Presumido, Lucro Real</a:t>
            </a:r>
          </a:p>
        </p:txBody>
      </p:sp>
    </p:spTree>
    <p:extLst>
      <p:ext uri="{BB962C8B-B14F-4D97-AF65-F5344CB8AC3E}">
        <p14:creationId xmlns:p14="http://schemas.microsoft.com/office/powerpoint/2010/main" val="176228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E6EC3F3-309A-4E9D-A3B3-A17317CF73CA}"/>
              </a:ext>
            </a:extLst>
          </p:cNvPr>
          <p:cNvSpPr txBox="1"/>
          <p:nvPr/>
        </p:nvSpPr>
        <p:spPr>
          <a:xfrm>
            <a:off x="1193371" y="957381"/>
            <a:ext cx="5183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Surgimento das empresas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A4A1D99-7D70-4813-98BF-82AB7ED392F0}"/>
              </a:ext>
            </a:extLst>
          </p:cNvPr>
          <p:cNvSpPr/>
          <p:nvPr/>
        </p:nvSpPr>
        <p:spPr>
          <a:xfrm>
            <a:off x="1794345" y="1670443"/>
            <a:ext cx="6294668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O comércio sempre existiu!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Crescimento e grande importância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Comerciantes – 1os. industriais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Casas comerciais – 1as. empresas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86A492E-6F33-44B7-A05D-5D74B38DAACA}"/>
              </a:ext>
            </a:extLst>
          </p:cNvPr>
          <p:cNvSpPr/>
          <p:nvPr/>
        </p:nvSpPr>
        <p:spPr>
          <a:xfrm>
            <a:off x="7749242" y="1706886"/>
            <a:ext cx="3912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Sociedades mercantis</a:t>
            </a:r>
          </a:p>
          <a:p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Contabilidade e registros</a:t>
            </a:r>
          </a:p>
          <a:p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Mercado de títulos</a:t>
            </a:r>
          </a:p>
          <a:p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Instituições financeiras</a:t>
            </a:r>
          </a:p>
          <a:p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Leis e normas</a:t>
            </a:r>
          </a:p>
        </p:txBody>
      </p:sp>
      <p:sp>
        <p:nvSpPr>
          <p:cNvPr id="9" name="Chave esquerda 14">
            <a:extLst>
              <a:ext uri="{FF2B5EF4-FFF2-40B4-BE49-F238E27FC236}">
                <a16:creationId xmlns:a16="http://schemas.microsoft.com/office/drawing/2014/main" id="{C2643D16-DA87-4388-8E95-1F1CDF08C80C}"/>
              </a:ext>
            </a:extLst>
          </p:cNvPr>
          <p:cNvSpPr/>
          <p:nvPr/>
        </p:nvSpPr>
        <p:spPr>
          <a:xfrm>
            <a:off x="7040876" y="1937504"/>
            <a:ext cx="483079" cy="133709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CA1606C-E968-472B-86D0-4FA4D8262CA2}"/>
              </a:ext>
            </a:extLst>
          </p:cNvPr>
          <p:cNvSpPr/>
          <p:nvPr/>
        </p:nvSpPr>
        <p:spPr>
          <a:xfrm>
            <a:off x="3293056" y="4364161"/>
            <a:ext cx="498687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/>
              <a:t>   Crescente volume de capital fixo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   Maior maturação dos investimentos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   Envolvimento de mais pessoas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   Complexidade de operações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/>
              <a:t>   Grande evolução tecnológica</a:t>
            </a:r>
          </a:p>
        </p:txBody>
      </p:sp>
    </p:spTree>
    <p:extLst>
      <p:ext uri="{BB962C8B-B14F-4D97-AF65-F5344CB8AC3E}">
        <p14:creationId xmlns:p14="http://schemas.microsoft.com/office/powerpoint/2010/main" val="366274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9BC94A5-544E-4177-AD8B-D99AD82CF1E9}"/>
              </a:ext>
            </a:extLst>
          </p:cNvPr>
          <p:cNvSpPr txBox="1"/>
          <p:nvPr/>
        </p:nvSpPr>
        <p:spPr>
          <a:xfrm>
            <a:off x="1586801" y="1443051"/>
            <a:ext cx="8272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Organizações especiais: </a:t>
            </a:r>
            <a:r>
              <a:rPr lang="pt-BR" sz="3200" b="1" dirty="0">
                <a:solidFill>
                  <a:srgbClr val="7030A0"/>
                </a:solidFill>
              </a:rPr>
              <a:t>Cooperativas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A69EA7A-BCF5-43AC-BACA-6CBE1D873A81}"/>
              </a:ext>
            </a:extLst>
          </p:cNvPr>
          <p:cNvSpPr/>
          <p:nvPr/>
        </p:nvSpPr>
        <p:spPr>
          <a:xfrm>
            <a:off x="2124457" y="2451187"/>
            <a:ext cx="9126638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Sociedade simples. Não é uma sociedade empresária.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Sociedade de pessoas e não de capital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Natureza jurídica específica: Lei 5764 (71) e Lei 7231 (84)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Prestação de serviços aos cooperados sem objetivo de lucro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Cooperados: responsabilidade limitada ou ilimitada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Quotas de capital são intransferíveis a terceiros</a:t>
            </a:r>
          </a:p>
        </p:txBody>
      </p:sp>
    </p:spTree>
    <p:extLst>
      <p:ext uri="{BB962C8B-B14F-4D97-AF65-F5344CB8AC3E}">
        <p14:creationId xmlns:p14="http://schemas.microsoft.com/office/powerpoint/2010/main" val="375950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cheiro:BASF Werk Ludwigshafen 1881.JPG">
            <a:extLst>
              <a:ext uri="{FF2B5EF4-FFF2-40B4-BE49-F238E27FC236}">
                <a16:creationId xmlns:a16="http://schemas.microsoft.com/office/drawing/2014/main" id="{176E4BB7-AB42-4141-BB73-CFB9AE183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408" y="908069"/>
            <a:ext cx="8532850" cy="4799728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E2B9205-79EC-4B8A-9972-B710D1C4B86F}"/>
              </a:ext>
            </a:extLst>
          </p:cNvPr>
          <p:cNvSpPr txBox="1"/>
          <p:nvPr/>
        </p:nvSpPr>
        <p:spPr>
          <a:xfrm>
            <a:off x="3863741" y="5949931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Fábrica da BASF – Século XIX</a:t>
            </a:r>
          </a:p>
        </p:txBody>
      </p:sp>
    </p:spTree>
    <p:extLst>
      <p:ext uri="{BB962C8B-B14F-4D97-AF65-F5344CB8AC3E}">
        <p14:creationId xmlns:p14="http://schemas.microsoft.com/office/powerpoint/2010/main" val="206827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upload.wikimedia.org/wikipedia/commons/thumb/f/f0/1890heyenbrock.jpg/310px-1890heyenbrock.jpg">
            <a:extLst>
              <a:ext uri="{FF2B5EF4-FFF2-40B4-BE49-F238E27FC236}">
                <a16:creationId xmlns:a16="http://schemas.microsoft.com/office/drawing/2014/main" id="{D8216BBC-E28B-4CC7-A195-64D5B7394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6822" y="459644"/>
            <a:ext cx="7738353" cy="5242113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254204A8-FD11-452C-AFF7-E956A6BD938B}"/>
              </a:ext>
            </a:extLst>
          </p:cNvPr>
          <p:cNvSpPr txBox="1"/>
          <p:nvPr/>
        </p:nvSpPr>
        <p:spPr>
          <a:xfrm>
            <a:off x="1842051" y="5936691"/>
            <a:ext cx="85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Fundição de ferro em blocos </a:t>
            </a:r>
            <a:r>
              <a:rPr lang="pt-BR" sz="2400" b="1" dirty="0" err="1"/>
              <a:t>Herman</a:t>
            </a:r>
            <a:r>
              <a:rPr lang="pt-BR" sz="2400" b="1" dirty="0"/>
              <a:t> </a:t>
            </a:r>
            <a:r>
              <a:rPr lang="pt-BR" sz="2400" b="1" dirty="0" err="1"/>
              <a:t>Heyenbrock</a:t>
            </a:r>
            <a:r>
              <a:rPr lang="pt-BR" sz="2400" b="1" dirty="0"/>
              <a:t> (1890)</a:t>
            </a:r>
          </a:p>
        </p:txBody>
      </p:sp>
    </p:spTree>
    <p:extLst>
      <p:ext uri="{BB962C8B-B14F-4D97-AF65-F5344CB8AC3E}">
        <p14:creationId xmlns:p14="http://schemas.microsoft.com/office/powerpoint/2010/main" val="13733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coladaweb.com/wp-content/uploads/revolucao-industrial3.JPG">
            <a:extLst>
              <a:ext uri="{FF2B5EF4-FFF2-40B4-BE49-F238E27FC236}">
                <a16:creationId xmlns:a16="http://schemas.microsoft.com/office/drawing/2014/main" id="{37965EFB-72D9-46C0-823E-2D8C68169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5476" y="393634"/>
            <a:ext cx="6573828" cy="6070731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180F3D0-7D80-4383-B5AC-50B5B82035DB}"/>
              </a:ext>
            </a:extLst>
          </p:cNvPr>
          <p:cNvSpPr txBox="1"/>
          <p:nvPr/>
        </p:nvSpPr>
        <p:spPr>
          <a:xfrm>
            <a:off x="711080" y="2877884"/>
            <a:ext cx="3277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Industria de tecidos</a:t>
            </a:r>
          </a:p>
          <a:p>
            <a:pPr algn="ctr"/>
            <a:r>
              <a:rPr lang="pt-BR" sz="2400" b="1" dirty="0"/>
              <a:t>Século XIX</a:t>
            </a:r>
          </a:p>
        </p:txBody>
      </p:sp>
    </p:spTree>
    <p:extLst>
      <p:ext uri="{BB962C8B-B14F-4D97-AF65-F5344CB8AC3E}">
        <p14:creationId xmlns:p14="http://schemas.microsoft.com/office/powerpoint/2010/main" val="236468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B2B2BF5-7E5C-4DE0-A73D-F5C1F2505798}"/>
              </a:ext>
            </a:extLst>
          </p:cNvPr>
          <p:cNvSpPr txBox="1"/>
          <p:nvPr/>
        </p:nvSpPr>
        <p:spPr>
          <a:xfrm>
            <a:off x="1314755" y="1169420"/>
            <a:ext cx="7003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Com o fim da Revolução Industrial...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87F9AFA-8FC8-42FB-8ADD-BC781B470571}"/>
              </a:ext>
            </a:extLst>
          </p:cNvPr>
          <p:cNvSpPr/>
          <p:nvPr/>
        </p:nvSpPr>
        <p:spPr>
          <a:xfrm>
            <a:off x="1736284" y="2360297"/>
            <a:ext cx="8441385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Surgimento da empresa como fatores de produção organizados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Ascensão do Capitalismo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Primeira sociedade: parceria (comanditas)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Grandes somas de capital: empresas por ações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dirty="0"/>
              <a:t>  Crescimento do mercado de crédito</a:t>
            </a:r>
          </a:p>
        </p:txBody>
      </p:sp>
    </p:spTree>
    <p:extLst>
      <p:ext uri="{BB962C8B-B14F-4D97-AF65-F5344CB8AC3E}">
        <p14:creationId xmlns:p14="http://schemas.microsoft.com/office/powerpoint/2010/main" val="116349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04A36C1-1E9F-4486-B6FC-0140135D38F3}"/>
              </a:ext>
            </a:extLst>
          </p:cNvPr>
          <p:cNvSpPr txBox="1"/>
          <p:nvPr/>
        </p:nvSpPr>
        <p:spPr>
          <a:xfrm>
            <a:off x="2427939" y="1226250"/>
            <a:ext cx="7003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Conceito de Empresa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B720631-649C-4161-BDD9-6D5D58E03534}"/>
              </a:ext>
            </a:extLst>
          </p:cNvPr>
          <p:cNvSpPr/>
          <p:nvPr/>
        </p:nvSpPr>
        <p:spPr>
          <a:xfrm>
            <a:off x="2594195" y="2504283"/>
            <a:ext cx="70036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Empresa é uma </a:t>
            </a: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atividade econômica </a:t>
            </a:r>
            <a:r>
              <a:rPr lang="pt-BR" sz="2800" dirty="0"/>
              <a:t>exercida </a:t>
            </a:r>
            <a:r>
              <a:rPr lang="pt-BR" sz="2800" b="1" dirty="0">
                <a:solidFill>
                  <a:srgbClr val="00B050"/>
                </a:solidFill>
              </a:rPr>
              <a:t>profissionalmente</a:t>
            </a:r>
            <a:r>
              <a:rPr lang="pt-BR" sz="2800" dirty="0"/>
              <a:t> pelo empresário por meio da </a:t>
            </a:r>
            <a:r>
              <a:rPr lang="pt-BR" sz="2800" b="1" dirty="0">
                <a:solidFill>
                  <a:srgbClr val="7030A0"/>
                </a:solidFill>
              </a:rPr>
              <a:t>articulação dos fatores produtivos </a:t>
            </a:r>
            <a:r>
              <a:rPr lang="pt-BR" sz="2800" dirty="0"/>
              <a:t>para a produção ou circulação de bens ou de serviços, com o </a:t>
            </a: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ânimo de lucro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077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2C0B739-D3D8-4D5E-B943-9F680750E90E}"/>
              </a:ext>
            </a:extLst>
          </p:cNvPr>
          <p:cNvSpPr txBox="1"/>
          <p:nvPr/>
        </p:nvSpPr>
        <p:spPr>
          <a:xfrm>
            <a:off x="2594195" y="895196"/>
            <a:ext cx="7003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1º Teórico da Administração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6766773-4B76-4FB5-BA4E-B378AC43AFD7}"/>
              </a:ext>
            </a:extLst>
          </p:cNvPr>
          <p:cNvSpPr/>
          <p:nvPr/>
        </p:nvSpPr>
        <p:spPr>
          <a:xfrm>
            <a:off x="3379750" y="2716343"/>
            <a:ext cx="5583605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Estudos dos tempos e movimentos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Estudo da fadiga humana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Divisão e especialização do trabalho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Desenho de cargos e tarefas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pt-BR" sz="2400" b="1" dirty="0"/>
              <a:t>  Padronização e métodos científicos</a:t>
            </a:r>
          </a:p>
        </p:txBody>
      </p:sp>
      <p:grpSp>
        <p:nvGrpSpPr>
          <p:cNvPr id="4" name="Grupo 21">
            <a:extLst>
              <a:ext uri="{FF2B5EF4-FFF2-40B4-BE49-F238E27FC236}">
                <a16:creationId xmlns:a16="http://schemas.microsoft.com/office/drawing/2014/main" id="{FF83A980-2204-473C-ADAE-58A151467244}"/>
              </a:ext>
            </a:extLst>
          </p:cNvPr>
          <p:cNvGrpSpPr/>
          <p:nvPr/>
        </p:nvGrpSpPr>
        <p:grpSpPr>
          <a:xfrm>
            <a:off x="515536" y="2320581"/>
            <a:ext cx="2378889" cy="3200825"/>
            <a:chOff x="6443932" y="2104845"/>
            <a:chExt cx="1457864" cy="1837427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B8FD8EA9-94C8-4BB7-864E-1114DE0EB34D}"/>
                </a:ext>
              </a:extLst>
            </p:cNvPr>
            <p:cNvSpPr/>
            <p:nvPr/>
          </p:nvSpPr>
          <p:spPr>
            <a:xfrm>
              <a:off x="6443932" y="2104845"/>
              <a:ext cx="1457864" cy="183742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Picture 14" descr="Frederick Taylor">
              <a:extLst>
                <a:ext uri="{FF2B5EF4-FFF2-40B4-BE49-F238E27FC236}">
                  <a16:creationId xmlns:a16="http://schemas.microsoft.com/office/drawing/2014/main" id="{DFB15AF3-4CAB-48A9-8A09-CAE3C0D02B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28874" r="28400"/>
            <a:stretch>
              <a:fillRect/>
            </a:stretch>
          </p:blipFill>
          <p:spPr bwMode="auto">
            <a:xfrm>
              <a:off x="6556075" y="2208451"/>
              <a:ext cx="1224951" cy="1628776"/>
            </a:xfrm>
            <a:prstGeom prst="rect">
              <a:avLst/>
            </a:prstGeom>
            <a:noFill/>
          </p:spPr>
        </p:pic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760C4736-7BD7-489C-8BC1-635B4DA82F35}"/>
              </a:ext>
            </a:extLst>
          </p:cNvPr>
          <p:cNvSpPr/>
          <p:nvPr/>
        </p:nvSpPr>
        <p:spPr>
          <a:xfrm>
            <a:off x="406851" y="5701215"/>
            <a:ext cx="2582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Frederick </a:t>
            </a:r>
            <a:r>
              <a:rPr lang="pt-BR" b="1" dirty="0" err="1"/>
              <a:t>Winslow</a:t>
            </a:r>
            <a:r>
              <a:rPr lang="pt-BR" b="1" dirty="0"/>
              <a:t> Taylor</a:t>
            </a: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5B13C21-21A0-4BCF-AD72-B63524E3D509}"/>
              </a:ext>
            </a:extLst>
          </p:cNvPr>
          <p:cNvSpPr/>
          <p:nvPr/>
        </p:nvSpPr>
        <p:spPr>
          <a:xfrm>
            <a:off x="3491793" y="1828100"/>
            <a:ext cx="5208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Organização Racional do Trabalho</a:t>
            </a:r>
            <a:endParaRPr lang="pt-BR" sz="2800" dirty="0"/>
          </a:p>
        </p:txBody>
      </p:sp>
      <p:pic>
        <p:nvPicPr>
          <p:cNvPr id="9" name="Picture 16" descr="Resultado de imagem para Frederick Winston Taylor">
            <a:extLst>
              <a:ext uri="{FF2B5EF4-FFF2-40B4-BE49-F238E27FC236}">
                <a16:creationId xmlns:a16="http://schemas.microsoft.com/office/drawing/2014/main" id="{1D4C8FF5-112A-4A4E-9ACB-096844865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24954" y="2347670"/>
            <a:ext cx="2296935" cy="3190397"/>
          </a:xfrm>
          <a:prstGeom prst="rect">
            <a:avLst/>
          </a:prstGeom>
          <a:noFill/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543B379F-CE02-4993-A337-DA3FECEE0D45}"/>
              </a:ext>
            </a:extLst>
          </p:cNvPr>
          <p:cNvSpPr/>
          <p:nvPr/>
        </p:nvSpPr>
        <p:spPr>
          <a:xfrm>
            <a:off x="10247049" y="565992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1911</a:t>
            </a:r>
          </a:p>
        </p:txBody>
      </p:sp>
    </p:spTree>
    <p:extLst>
      <p:ext uri="{BB962C8B-B14F-4D97-AF65-F5344CB8AC3E}">
        <p14:creationId xmlns:p14="http://schemas.microsoft.com/office/powerpoint/2010/main" val="817182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1258</Words>
  <Application>Microsoft Office PowerPoint</Application>
  <PresentationFormat>Widescreen</PresentationFormat>
  <Paragraphs>213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Arial Rounded MT Bold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Tabajara Pimenta Junior</dc:creator>
  <cp:lastModifiedBy>Tabajara Pimenta Junior</cp:lastModifiedBy>
  <cp:revision>16</cp:revision>
  <dcterms:created xsi:type="dcterms:W3CDTF">2020-08-13T14:21:39Z</dcterms:created>
  <dcterms:modified xsi:type="dcterms:W3CDTF">2020-08-13T17:35:27Z</dcterms:modified>
</cp:coreProperties>
</file>