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DC327"/>
    <a:srgbClr val="E3B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4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39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40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0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1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73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4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42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50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62E67-AA38-46CC-A48E-B9639FFCF943}" type="datetimeFigureOut">
              <a:rPr lang="pt-BR" smtClean="0"/>
              <a:t>16/09/2020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1A5D-124E-4732-9C88-98F837E252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 smtClean="0">
                <a:latin typeface="Bahnschrift SemiBold" pitchFamily="34" charset="0"/>
              </a:rPr>
              <a:t>4 (10/09/20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55776" y="49663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Bahnschrift Light" pitchFamily="34" charset="0"/>
              </a:rPr>
              <a:t>D</a:t>
            </a:r>
            <a:r>
              <a:rPr lang="pt-BR" b="1" dirty="0" smtClean="0">
                <a:latin typeface="Bahnschrift Light" pitchFamily="34" charset="0"/>
              </a:rPr>
              <a:t>esenvolvimento humano: concepções</a:t>
            </a:r>
            <a:endParaRPr lang="pt-BR" b="1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572001" y="1335053"/>
            <a:ext cx="42484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Light" pitchFamily="34" charset="0"/>
              </a:rPr>
              <a:t>Erik Erikson (1992-1994)</a:t>
            </a:r>
            <a:endParaRPr lang="pt-BR" sz="1600" u="sng" dirty="0" smtClean="0">
              <a:latin typeface="Bahnschrift Light" pitchFamily="34" charset="0"/>
            </a:endParaRPr>
          </a:p>
          <a:p>
            <a:pPr algn="just"/>
            <a:r>
              <a:rPr lang="pt-BR" sz="1600" u="sng" dirty="0" smtClean="0">
                <a:latin typeface="Bahnschrift Light" pitchFamily="34" charset="0"/>
              </a:rPr>
              <a:t> </a:t>
            </a:r>
            <a:endParaRPr lang="pt-BR" sz="1600" dirty="0" smtClean="0">
              <a:latin typeface="Bahnschrift Light" pitchFamily="34" charset="0"/>
            </a:endParaRPr>
          </a:p>
          <a:p>
            <a:pPr algn="just"/>
            <a:r>
              <a:rPr lang="pt-BR" sz="1600" dirty="0" smtClean="0">
                <a:latin typeface="Bahnschrift Light" pitchFamily="34" charset="0"/>
              </a:rPr>
              <a:t>- Psicanalista alem</a:t>
            </a:r>
            <a:r>
              <a:rPr lang="pt-BR" sz="1600" dirty="0" smtClean="0">
                <a:latin typeface="Bahnschrift Light" pitchFamily="34" charset="0"/>
              </a:rPr>
              <a:t>ão</a:t>
            </a:r>
            <a:endParaRPr lang="pt-BR" sz="1600" dirty="0" smtClean="0">
              <a:latin typeface="Bahnschrift Light" pitchFamily="34" charset="0"/>
            </a:endParaRPr>
          </a:p>
          <a:p>
            <a:pPr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 Teoria do Desenvolvimento psicossocial – teoria </a:t>
            </a:r>
            <a:r>
              <a:rPr lang="pt-BR" sz="1600" dirty="0" err="1" smtClean="0">
                <a:latin typeface="Bahnschrift Light" pitchFamily="34" charset="0"/>
              </a:rPr>
              <a:t>epigenética</a:t>
            </a:r>
            <a:endParaRPr lang="pt-BR" sz="1600" dirty="0" smtClean="0">
              <a:latin typeface="Bahnschrift Light" pitchFamily="34" charset="0"/>
            </a:endParaRPr>
          </a:p>
          <a:p>
            <a:pPr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 Compreensão sobre os ciclos da vida</a:t>
            </a:r>
          </a:p>
          <a:p>
            <a:pPr algn="just">
              <a:buFontTx/>
              <a:buChar char="-"/>
            </a:pPr>
            <a:r>
              <a:rPr lang="pt-BR" sz="1600" dirty="0">
                <a:latin typeface="Bahnschrift Light" pitchFamily="34" charset="0"/>
              </a:rPr>
              <a:t> </a:t>
            </a:r>
            <a:r>
              <a:rPr lang="pt-BR" sz="1600" dirty="0" smtClean="0">
                <a:latin typeface="Bahnschrift Light" pitchFamily="34" charset="0"/>
              </a:rPr>
              <a:t>Ciclos e conflitos: </a:t>
            </a:r>
            <a:r>
              <a:rPr lang="pt-BR" sz="1600" dirty="0" err="1" smtClean="0">
                <a:latin typeface="Bahnschrift Light" pitchFamily="34" charset="0"/>
              </a:rPr>
              <a:t>tensionamentos</a:t>
            </a:r>
            <a:r>
              <a:rPr lang="pt-BR" sz="1600" dirty="0" smtClean="0">
                <a:latin typeface="Bahnschrift Light" pitchFamily="34" charset="0"/>
              </a:rPr>
              <a:t> que emergem em certos momentos da vida, se sucedem na mesma ordem, em relação com a organização da sociedade</a:t>
            </a:r>
          </a:p>
          <a:p>
            <a:pPr algn="just"/>
            <a:endParaRPr lang="pt-BR" sz="1600" dirty="0" smtClean="0">
              <a:latin typeface="Bahnschrift Light" pitchFamily="34" charset="0"/>
            </a:endParaRPr>
          </a:p>
          <a:p>
            <a:pPr marL="88900" indent="-8890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 As oito idades homem </a:t>
            </a:r>
          </a:p>
          <a:p>
            <a:pPr marL="265113"/>
            <a:endParaRPr lang="pt-BR" sz="1600" dirty="0" smtClean="0">
              <a:latin typeface="Bahnschrift Light" pitchFamily="34" charset="0"/>
            </a:endParaRPr>
          </a:p>
          <a:p>
            <a:pPr marL="265113">
              <a:buAutoNum type="arabicPeriod"/>
            </a:pPr>
            <a:r>
              <a:rPr lang="pt-BR" sz="1600" b="1" u="sng" dirty="0" smtClean="0">
                <a:latin typeface="Bahnschrift Light" pitchFamily="34" charset="0"/>
              </a:rPr>
              <a:t>Confiança  </a:t>
            </a:r>
            <a:r>
              <a:rPr lang="pt-BR" sz="1600" b="1" u="sng" dirty="0">
                <a:latin typeface="Bahnschrift Light" pitchFamily="34" charset="0"/>
              </a:rPr>
              <a:t>X  Desconfiança </a:t>
            </a:r>
            <a:endParaRPr lang="pt-BR" sz="1600" b="1" u="sng" dirty="0" smtClean="0">
              <a:latin typeface="Bahnschrift Light" pitchFamily="34" charset="0"/>
            </a:endParaRP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Autonomia  X  Vergonha e </a:t>
            </a:r>
            <a:r>
              <a:rPr lang="pt-BR" sz="1600" dirty="0" smtClean="0">
                <a:latin typeface="Bahnschrift Light" pitchFamily="34" charset="0"/>
              </a:rPr>
              <a:t>Dúvida</a:t>
            </a:r>
            <a:endParaRPr lang="pt-BR" sz="1600" dirty="0">
              <a:latin typeface="Bahnschrift Light" pitchFamily="34" charset="0"/>
            </a:endParaRP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Iniciativa  X  </a:t>
            </a:r>
            <a:r>
              <a:rPr lang="pt-BR" sz="1600" dirty="0" smtClean="0">
                <a:latin typeface="Bahnschrift Light" pitchFamily="34" charset="0"/>
              </a:rPr>
              <a:t>Culpa</a:t>
            </a:r>
          </a:p>
          <a:p>
            <a:pPr marL="265113">
              <a:buAutoNum type="arabicPeriod"/>
            </a:pPr>
            <a:r>
              <a:rPr lang="pt-BR" sz="1600" dirty="0" err="1">
                <a:latin typeface="Bahnschrift Light" pitchFamily="34" charset="0"/>
              </a:rPr>
              <a:t>Construtividade</a:t>
            </a:r>
            <a:r>
              <a:rPr lang="pt-BR" sz="1600" dirty="0">
                <a:latin typeface="Bahnschrift Light" pitchFamily="34" charset="0"/>
              </a:rPr>
              <a:t>  X  </a:t>
            </a:r>
            <a:r>
              <a:rPr lang="pt-BR" sz="1600" dirty="0" smtClean="0">
                <a:latin typeface="Bahnschrift Light" pitchFamily="34" charset="0"/>
              </a:rPr>
              <a:t>Inferioridade</a:t>
            </a: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Identidade  X  Confusão de </a:t>
            </a:r>
            <a:r>
              <a:rPr lang="pt-BR" sz="1600" dirty="0" smtClean="0">
                <a:latin typeface="Bahnschrift Light" pitchFamily="34" charset="0"/>
              </a:rPr>
              <a:t>Papéis</a:t>
            </a: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Intimidade  X  </a:t>
            </a:r>
            <a:r>
              <a:rPr lang="pt-BR" sz="1600" dirty="0" smtClean="0">
                <a:latin typeface="Bahnschrift Light" pitchFamily="34" charset="0"/>
              </a:rPr>
              <a:t>Isolamento</a:t>
            </a: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Produtividade  X  </a:t>
            </a:r>
            <a:r>
              <a:rPr lang="pt-BR" sz="1600" dirty="0" smtClean="0">
                <a:latin typeface="Bahnschrift Light" pitchFamily="34" charset="0"/>
              </a:rPr>
              <a:t>Estagnação</a:t>
            </a:r>
          </a:p>
          <a:p>
            <a:pPr marL="265113">
              <a:buAutoNum type="arabicPeriod"/>
            </a:pPr>
            <a:r>
              <a:rPr lang="pt-BR" sz="1600" dirty="0">
                <a:latin typeface="Bahnschrift Light" pitchFamily="34" charset="0"/>
              </a:rPr>
              <a:t>Integridade  X  </a:t>
            </a:r>
            <a:r>
              <a:rPr lang="pt-BR" sz="1600" dirty="0" smtClean="0">
                <a:latin typeface="Bahnschrift Light" pitchFamily="34" charset="0"/>
              </a:rPr>
              <a:t>Desesperança</a:t>
            </a:r>
          </a:p>
          <a:p>
            <a:pPr marL="265113">
              <a:buAutoNum type="arabicPeriod"/>
            </a:pPr>
            <a:r>
              <a:rPr lang="pt-BR" sz="1600" dirty="0" smtClean="0">
                <a:latin typeface="Bahnschrift Light" pitchFamily="34" charset="0"/>
              </a:rPr>
              <a:t>Velhice (Joan Erikson)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2" y="1350070"/>
            <a:ext cx="388843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>
                <a:latin typeface="Bahnschrift Light" pitchFamily="34" charset="0"/>
              </a:rPr>
              <a:t>Sigmund </a:t>
            </a:r>
            <a:r>
              <a:rPr lang="pt-BR" sz="1600" u="sng" dirty="0" smtClean="0">
                <a:latin typeface="Bahnschrift Light" pitchFamily="34" charset="0"/>
              </a:rPr>
              <a:t>Freud (1856-1939</a:t>
            </a:r>
            <a:r>
              <a:rPr lang="pt-BR" sz="1600" u="sng" dirty="0" smtClean="0">
                <a:latin typeface="Bahnschrift Light" pitchFamily="34" charset="0"/>
              </a:rPr>
              <a:t>)</a:t>
            </a:r>
            <a:endParaRPr lang="pt-BR" sz="1600" u="sng" dirty="0" smtClean="0">
              <a:latin typeface="Bahnschrift Light" pitchFamily="34" charset="0"/>
            </a:endParaRPr>
          </a:p>
          <a:p>
            <a:pPr algn="ctr"/>
            <a:endParaRPr lang="pt-BR" sz="1600" u="sng" dirty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Médico fundador da psicanálise</a:t>
            </a:r>
            <a:endParaRPr lang="pt-BR" sz="1600" dirty="0" smtClean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Elucida o funcionamento do mecanismo do inconsciente </a:t>
            </a:r>
            <a:endParaRPr lang="pt-BR" sz="1600" dirty="0" smtClean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Sexualidade presente no desenvolvimento desde a infância: Organização do aparelho psíquico: ID, EGO e SUPEREGO</a:t>
            </a:r>
            <a:endParaRPr lang="pt-BR" sz="1600" dirty="0" smtClean="0">
              <a:latin typeface="Bahnschrift Light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sz="1600" dirty="0" smtClean="0">
                <a:latin typeface="Bahnschrift Light" pitchFamily="34" charset="0"/>
              </a:rPr>
              <a:t>Quatro fases do desenvolvimento psicossexual:</a:t>
            </a:r>
            <a:endParaRPr lang="pt-BR" sz="1600" dirty="0" smtClean="0">
              <a:latin typeface="Bahnschrift Light" pitchFamily="34" charset="0"/>
            </a:endParaRPr>
          </a:p>
          <a:p>
            <a:pPr marL="633413" algn="just"/>
            <a:r>
              <a:rPr lang="pt-BR" sz="1600" dirty="0" smtClean="0">
                <a:latin typeface="Bahnschrift Light" pitchFamily="34" charset="0"/>
              </a:rPr>
              <a:t>1. fase oral</a:t>
            </a:r>
            <a:endParaRPr lang="pt-BR" sz="1600" dirty="0" smtClean="0">
              <a:latin typeface="Bahnschrift Light" pitchFamily="34" charset="0"/>
            </a:endParaRPr>
          </a:p>
          <a:p>
            <a:pPr marL="633413" algn="just"/>
            <a:r>
              <a:rPr lang="pt-BR" sz="1600" dirty="0" smtClean="0">
                <a:latin typeface="Bahnschrift Light" pitchFamily="34" charset="0"/>
              </a:rPr>
              <a:t>2. fase anal</a:t>
            </a:r>
            <a:endParaRPr lang="pt-BR" sz="1600" dirty="0" smtClean="0">
              <a:latin typeface="Bahnschrift Light" pitchFamily="34" charset="0"/>
            </a:endParaRPr>
          </a:p>
          <a:p>
            <a:pPr marL="633413" algn="just"/>
            <a:r>
              <a:rPr lang="pt-BR" sz="1600" dirty="0" smtClean="0">
                <a:latin typeface="Bahnschrift Light" pitchFamily="34" charset="0"/>
              </a:rPr>
              <a:t>3. fase fálica</a:t>
            </a:r>
          </a:p>
          <a:p>
            <a:pPr marL="633413" algn="just"/>
            <a:r>
              <a:rPr lang="pt-BR" sz="1600" dirty="0" smtClean="0">
                <a:latin typeface="Bahnschrift Light" pitchFamily="34" charset="0"/>
              </a:rPr>
              <a:t>4. latência</a:t>
            </a:r>
            <a:endParaRPr lang="pt-BR" sz="1600" dirty="0">
              <a:latin typeface="Bahnschrift Light" pitchFamily="34" charset="0"/>
            </a:endParaRPr>
          </a:p>
          <a:p>
            <a:pPr marL="633413" algn="just"/>
            <a:r>
              <a:rPr lang="pt-BR" sz="1600" dirty="0" smtClean="0">
                <a:latin typeface="Bahnschrift Light" pitchFamily="34" charset="0"/>
              </a:rPr>
              <a:t>5. fase genital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463988" y="1369572"/>
            <a:ext cx="4356485" cy="547468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79512" y="1350070"/>
            <a:ext cx="3888431" cy="405440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55776" y="486885"/>
            <a:ext cx="3816424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72" name="Conector angulado 71"/>
          <p:cNvCxnSpPr>
            <a:stCxn id="18" idx="3"/>
          </p:cNvCxnSpPr>
          <p:nvPr/>
        </p:nvCxnSpPr>
        <p:spPr>
          <a:xfrm>
            <a:off x="6372200" y="810051"/>
            <a:ext cx="504056" cy="559521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do 82"/>
          <p:cNvCxnSpPr>
            <a:stCxn id="14" idx="0"/>
            <a:endCxn id="18" idx="1"/>
          </p:cNvCxnSpPr>
          <p:nvPr/>
        </p:nvCxnSpPr>
        <p:spPr>
          <a:xfrm rot="5400000" flipH="1" flipV="1">
            <a:off x="2069743" y="864037"/>
            <a:ext cx="540019" cy="4320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4067943" y="2996952"/>
            <a:ext cx="3747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0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0304" y="57160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u="sng" dirty="0" smtClean="0">
                <a:latin typeface="Bahnschrift SemiBold" pitchFamily="34" charset="0"/>
              </a:rPr>
              <a:t>Psicologia do desenvolvimento  - Aula </a:t>
            </a:r>
            <a:r>
              <a:rPr lang="pt-BR" sz="1600" u="sng" dirty="0">
                <a:latin typeface="Bahnschrift SemiBold" pitchFamily="34" charset="0"/>
              </a:rPr>
              <a:t>4</a:t>
            </a:r>
            <a:r>
              <a:rPr lang="pt-BR" sz="1600" u="sng" dirty="0" smtClean="0">
                <a:latin typeface="Bahnschrift SemiBold" pitchFamily="34" charset="0"/>
              </a:rPr>
              <a:t> (10/09/20</a:t>
            </a:r>
            <a:r>
              <a:rPr lang="pt-BR" sz="1600" u="sng" dirty="0" smtClean="0">
                <a:latin typeface="Bahnschrift SemiBold" pitchFamily="34" charset="0"/>
              </a:rPr>
              <a:t>)</a:t>
            </a:r>
            <a:endParaRPr lang="pt-BR" sz="1600" u="sng" dirty="0">
              <a:latin typeface="Bahnschrift SemiBold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40892" y="1316803"/>
            <a:ext cx="3539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Relação entre </a:t>
            </a:r>
            <a:r>
              <a:rPr lang="pt-BR" sz="1600" b="1" dirty="0" smtClean="0">
                <a:latin typeface="Bahnschrift Light" pitchFamily="34" charset="0"/>
              </a:rPr>
              <a:t>insegurança</a:t>
            </a:r>
            <a:r>
              <a:rPr lang="pt-BR" sz="1600" dirty="0" smtClean="0">
                <a:latin typeface="Bahnschrift Light" pitchFamily="34" charset="0"/>
              </a:rPr>
              <a:t> e dificuldades na </a:t>
            </a:r>
            <a:r>
              <a:rPr lang="pt-BR" sz="1600" b="1" dirty="0" smtClean="0">
                <a:latin typeface="Bahnschrift Light" pitchFamily="34" charset="0"/>
              </a:rPr>
              <a:t>adaptação</a:t>
            </a:r>
            <a:r>
              <a:rPr lang="pt-BR" sz="1600" dirty="0" smtClean="0">
                <a:latin typeface="Bahnschrift Light" pitchFamily="34" charset="0"/>
              </a:rPr>
              <a:t> da criança: abandono e esquecimento</a:t>
            </a:r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68978" y="739564"/>
            <a:ext cx="6399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Bahnschrift Light" pitchFamily="34" charset="0"/>
              </a:rPr>
              <a:t>Qual é o papel da confiança ao longo de  nossas vidas? 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089870" y="739564"/>
            <a:ext cx="6705724" cy="33855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240892" y="1286565"/>
            <a:ext cx="3539020" cy="861235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7205494" y="106616"/>
            <a:ext cx="193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rgbClr val="FF0000"/>
                </a:solidFill>
                <a:latin typeface="Bahnschrift SemiBold" pitchFamily="34" charset="0"/>
              </a:rPr>
              <a:t>Questões centrais</a:t>
            </a:r>
          </a:p>
          <a:p>
            <a:pPr algn="r"/>
            <a:r>
              <a:rPr lang="pt-BR" sz="1400" dirty="0" smtClean="0">
                <a:solidFill>
                  <a:srgbClr val="00B0F0"/>
                </a:solidFill>
                <a:latin typeface="Bahnschrift SemiBold" pitchFamily="34" charset="0"/>
              </a:rPr>
              <a:t>Discussão inicial</a:t>
            </a:r>
          </a:p>
          <a:p>
            <a:pPr algn="r"/>
            <a:r>
              <a:rPr lang="pt-BR" sz="1400" dirty="0" smtClean="0">
                <a:solidFill>
                  <a:srgbClr val="FFFF00"/>
                </a:solidFill>
                <a:latin typeface="Bahnschrift SemiBold" pitchFamily="34" charset="0"/>
              </a:rPr>
              <a:t>Discussão final </a:t>
            </a:r>
            <a:endParaRPr lang="pt-BR" sz="1400" dirty="0">
              <a:solidFill>
                <a:srgbClr val="FFFF00"/>
              </a:solidFill>
              <a:latin typeface="Bahnschrift SemiBold" pitchFamily="34" charset="0"/>
            </a:endParaRPr>
          </a:p>
        </p:txBody>
      </p:sp>
      <p:cxnSp>
        <p:nvCxnSpPr>
          <p:cNvPr id="80" name="Conector reto 79"/>
          <p:cNvCxnSpPr>
            <a:endCxn id="14" idx="1"/>
          </p:cNvCxnSpPr>
          <p:nvPr/>
        </p:nvCxnSpPr>
        <p:spPr>
          <a:xfrm flipH="1" flipV="1">
            <a:off x="4789010" y="3825828"/>
            <a:ext cx="944062" cy="20679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4723307" y="2037700"/>
            <a:ext cx="3537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>
              <a:latin typeface="Bahnschrift Light" pitchFamily="34" charset="0"/>
            </a:endParaRPr>
          </a:p>
          <a:p>
            <a:endParaRPr lang="pt-BR" sz="1600" dirty="0" smtClean="0">
              <a:latin typeface="Bahnschrift Light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5440375" y="1402074"/>
            <a:ext cx="3020057" cy="1271251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>
            <a:stCxn id="6" idx="1"/>
            <a:endCxn id="14" idx="1"/>
          </p:cNvCxnSpPr>
          <p:nvPr/>
        </p:nvCxnSpPr>
        <p:spPr>
          <a:xfrm flipH="1">
            <a:off x="4789010" y="1976143"/>
            <a:ext cx="651365" cy="18496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425032" y="5442840"/>
            <a:ext cx="3050906" cy="926434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425032" y="5478323"/>
            <a:ext cx="3050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Confiança e </a:t>
            </a:r>
            <a:r>
              <a:rPr lang="pt-BR" sz="1600" b="1" dirty="0" smtClean="0">
                <a:latin typeface="Bahnschrift Light" pitchFamily="34" charset="0"/>
              </a:rPr>
              <a:t>idosos</a:t>
            </a:r>
            <a:r>
              <a:rPr lang="pt-BR" sz="1600" dirty="0" smtClean="0">
                <a:latin typeface="Bahnschrift Light" pitchFamily="34" charset="0"/>
              </a:rPr>
              <a:t>: retirada de autonomia e falta de </a:t>
            </a:r>
            <a:r>
              <a:rPr lang="pt-BR" sz="1600" b="1" dirty="0" smtClean="0">
                <a:latin typeface="Bahnschrift Light" pitchFamily="34" charset="0"/>
              </a:rPr>
              <a:t>confiança em si mesmo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733072" y="5026424"/>
            <a:ext cx="2943384" cy="115212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761751" y="5061689"/>
            <a:ext cx="2986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Bahnschrift Light" pitchFamily="34" charset="0"/>
              </a:rPr>
              <a:t>Violência</a:t>
            </a:r>
            <a:r>
              <a:rPr lang="pt-BR" sz="1600" dirty="0" smtClean="0">
                <a:latin typeface="Bahnschrift Light" pitchFamily="34" charset="0"/>
              </a:rPr>
              <a:t> e confiança: </a:t>
            </a:r>
            <a:r>
              <a:rPr lang="pt-BR" sz="1600" dirty="0" err="1" smtClean="0">
                <a:latin typeface="Bahnschrift Light" pitchFamily="34" charset="0"/>
              </a:rPr>
              <a:t>silenciamento</a:t>
            </a:r>
            <a:r>
              <a:rPr lang="pt-BR" sz="1600" dirty="0" smtClean="0">
                <a:latin typeface="Bahnschrift Light" pitchFamily="34" charset="0"/>
              </a:rPr>
              <a:t> das vivências e sua expressão na confiança sobre si e sobre os outros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440375" y="1437534"/>
            <a:ext cx="28547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Bahnschrift Light" pitchFamily="34" charset="0"/>
              </a:rPr>
              <a:t>Exigências da sociedade </a:t>
            </a:r>
            <a:r>
              <a:rPr lang="pt-BR" sz="1600" dirty="0" smtClean="0">
                <a:latin typeface="Bahnschrift Light" pitchFamily="34" charset="0"/>
              </a:rPr>
              <a:t>e a construção da autoconfiança: padrões, normatividade, desrespeito à individualidade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5251028" y="2903574"/>
            <a:ext cx="3706086" cy="1797658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251028" y="2885350"/>
            <a:ext cx="37060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Bahnschrift Light" pitchFamily="34" charset="0"/>
              </a:rPr>
              <a:t>Confiança e </a:t>
            </a:r>
            <a:r>
              <a:rPr lang="pt-BR" sz="1600" b="1" dirty="0" smtClean="0">
                <a:latin typeface="Bahnschrift Light" pitchFamily="34" charset="0"/>
              </a:rPr>
              <a:t>vida profissional</a:t>
            </a:r>
            <a:r>
              <a:rPr lang="pt-BR" sz="1600" dirty="0" smtClean="0">
                <a:latin typeface="Bahnschrift Light" pitchFamily="34" charset="0"/>
              </a:rPr>
              <a:t>: desenvolvimento da confiança desde a infância que se expressa na vida profissional, no trabalho da enfermagem que lida com vidas e no diálogo com outros profissionais; </a:t>
            </a:r>
            <a:r>
              <a:rPr lang="pt-BR" sz="1600" b="1" dirty="0" smtClean="0">
                <a:latin typeface="Bahnschrift Light" pitchFamily="34" charset="0"/>
              </a:rPr>
              <a:t>relação de confiança do paciente</a:t>
            </a:r>
            <a:endParaRPr lang="pt-BR" sz="1600" b="1" dirty="0">
              <a:latin typeface="Bahnschrift Light" pitchFamily="34" charset="0"/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925310" y="2303409"/>
            <a:ext cx="3142635" cy="1061695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953931" y="2287886"/>
            <a:ext cx="31140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Bahnschrift Light" pitchFamily="34" charset="0"/>
              </a:rPr>
              <a:t>D</a:t>
            </a:r>
            <a:r>
              <a:rPr lang="pt-BR" sz="1600" b="1" dirty="0" smtClean="0">
                <a:latin typeface="Bahnschrift Light" pitchFamily="34" charset="0"/>
              </a:rPr>
              <a:t>esenvolvimento da autonomia: </a:t>
            </a:r>
          </a:p>
          <a:p>
            <a:r>
              <a:rPr lang="pt-BR" sz="1600" dirty="0" smtClean="0">
                <a:latin typeface="Bahnschrift Light" pitchFamily="34" charset="0"/>
              </a:rPr>
              <a:t>Confiança X superproteção </a:t>
            </a:r>
          </a:p>
          <a:p>
            <a:r>
              <a:rPr lang="pt-BR" sz="1600" dirty="0" smtClean="0">
                <a:latin typeface="Bahnschrift Light" pitchFamily="34" charset="0"/>
              </a:rPr>
              <a:t>Possibilidade de tentar e errar; construção de diálogos. 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296958" y="3511697"/>
            <a:ext cx="2546850" cy="77863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252713" y="3586959"/>
            <a:ext cx="2735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Bahnschrift Light" pitchFamily="34" charset="0"/>
              </a:rPr>
              <a:t>Medo</a:t>
            </a:r>
            <a:r>
              <a:rPr lang="pt-BR" sz="1600" dirty="0" smtClean="0">
                <a:latin typeface="Bahnschrift Light" pitchFamily="34" charset="0"/>
              </a:rPr>
              <a:t> e a relação com a confiança em si e no outro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778959" y="4437783"/>
            <a:ext cx="3592852" cy="861235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795211" y="4452903"/>
            <a:ext cx="3592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err="1" smtClean="0">
                <a:latin typeface="Bahnschrift Light" pitchFamily="34" charset="0"/>
              </a:rPr>
              <a:t>Parentalidade</a:t>
            </a:r>
            <a:r>
              <a:rPr lang="pt-BR" sz="1600" b="1" dirty="0" smtClean="0">
                <a:latin typeface="Bahnschrift Light" pitchFamily="34" charset="0"/>
              </a:rPr>
              <a:t>:</a:t>
            </a:r>
            <a:r>
              <a:rPr lang="pt-BR" sz="1600" dirty="0" smtClean="0">
                <a:latin typeface="Bahnschrift Light" pitchFamily="34" charset="0"/>
              </a:rPr>
              <a:t> importância de outros membros da família, relação entre figuras de confiança.</a:t>
            </a:r>
            <a:endParaRPr lang="pt-BR" sz="1600" dirty="0">
              <a:latin typeface="Bahnschrift Light" pitchFamily="34" charset="0"/>
            </a:endParaRPr>
          </a:p>
        </p:txBody>
      </p:sp>
      <p:sp>
        <p:nvSpPr>
          <p:cNvPr id="14" name="Chave direita 13"/>
          <p:cNvSpPr/>
          <p:nvPr/>
        </p:nvSpPr>
        <p:spPr>
          <a:xfrm>
            <a:off x="4148312" y="1316803"/>
            <a:ext cx="640698" cy="501805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8" name="Conector reto 37"/>
          <p:cNvCxnSpPr>
            <a:stCxn id="14" idx="1"/>
            <a:endCxn id="18" idx="1"/>
          </p:cNvCxnSpPr>
          <p:nvPr/>
        </p:nvCxnSpPr>
        <p:spPr>
          <a:xfrm flipV="1">
            <a:off x="4789010" y="3802403"/>
            <a:ext cx="462018" cy="23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9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337</Words>
  <Application>Microsoft Office PowerPoint</Application>
  <PresentationFormat>Apresentação na tela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</dc:creator>
  <cp:lastModifiedBy>Bruna</cp:lastModifiedBy>
  <cp:revision>43</cp:revision>
  <dcterms:created xsi:type="dcterms:W3CDTF">2020-08-24T16:37:14Z</dcterms:created>
  <dcterms:modified xsi:type="dcterms:W3CDTF">2020-09-16T16:03:07Z</dcterms:modified>
</cp:coreProperties>
</file>