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E1C2-77CF-4A3E-9B33-DB34C4E38F31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DE9A84-CDAE-499E-8D14-A96CBAE589A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E1C2-77CF-4A3E-9B33-DB34C4E38F31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9A84-CDAE-499E-8D14-A96CBAE589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3DE9A84-CDAE-499E-8D14-A96CBAE589A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E1C2-77CF-4A3E-9B33-DB34C4E38F31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E1C2-77CF-4A3E-9B33-DB34C4E38F31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3DE9A84-CDAE-499E-8D14-A96CBAE589A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E1C2-77CF-4A3E-9B33-DB34C4E38F31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DE9A84-CDAE-499E-8D14-A96CBAE589A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98DE1C2-77CF-4A3E-9B33-DB34C4E38F31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E9A84-CDAE-499E-8D14-A96CBAE589A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E1C2-77CF-4A3E-9B33-DB34C4E38F31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3DE9A84-CDAE-499E-8D14-A96CBAE589A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E1C2-77CF-4A3E-9B33-DB34C4E38F31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3DE9A84-CDAE-499E-8D14-A96CBAE589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E1C2-77CF-4A3E-9B33-DB34C4E38F31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DE9A84-CDAE-499E-8D14-A96CBAE589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DE9A84-CDAE-499E-8D14-A96CBAE589A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E1C2-77CF-4A3E-9B33-DB34C4E38F31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3DE9A84-CDAE-499E-8D14-A96CBAE589A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98DE1C2-77CF-4A3E-9B33-DB34C4E38F31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98DE1C2-77CF-4A3E-9B33-DB34C4E38F31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DE9A84-CDAE-499E-8D14-A96CBAE589A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044552"/>
            <a:ext cx="6400800" cy="175260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Fundamentos legais e organização geral </a:t>
            </a:r>
            <a:endParaRPr lang="pt-BR" sz="200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BASE NACIONAL CURRICULAR COMUM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11560" y="4941168"/>
            <a:ext cx="763284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pt-BR" sz="2000" b="1" cap="all" spc="250" dirty="0" smtClean="0">
                <a:solidFill>
                  <a:schemeClr val="tx2"/>
                </a:solidFill>
              </a:rPr>
              <a:t>METODOLOGIA DE ENSINO EM CIÊNCIAS DA NATUREZA 1</a:t>
            </a:r>
          </a:p>
          <a:p>
            <a:endParaRPr lang="pt-BR" dirty="0" smtClean="0"/>
          </a:p>
          <a:p>
            <a:r>
              <a:rPr lang="pt-BR" dirty="0" err="1" smtClean="0">
                <a:solidFill>
                  <a:srgbClr val="002060"/>
                </a:solidFill>
              </a:rPr>
              <a:t>Profas</a:t>
            </a:r>
            <a:r>
              <a:rPr lang="pt-BR" dirty="0" smtClean="0">
                <a:solidFill>
                  <a:srgbClr val="002060"/>
                </a:solidFill>
              </a:rPr>
              <a:t>. Celi Rodrigues Chaves Dominguez e </a:t>
            </a:r>
            <a:r>
              <a:rPr lang="pt-BR" dirty="0" err="1" smtClean="0">
                <a:solidFill>
                  <a:srgbClr val="002060"/>
                </a:solidFill>
              </a:rPr>
              <a:t>Verónica</a:t>
            </a:r>
            <a:r>
              <a:rPr lang="pt-BR" dirty="0" smtClean="0">
                <a:solidFill>
                  <a:srgbClr val="002060"/>
                </a:solidFill>
              </a:rPr>
              <a:t> Marcela </a:t>
            </a:r>
            <a:r>
              <a:rPr lang="pt-BR" dirty="0" err="1" smtClean="0">
                <a:solidFill>
                  <a:srgbClr val="002060"/>
                </a:solidFill>
              </a:rPr>
              <a:t>Guridi</a:t>
            </a:r>
            <a:endParaRPr lang="pt-BR" dirty="0" smtClean="0">
              <a:solidFill>
                <a:srgbClr val="002060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Autofit/>
          </a:bodyPr>
          <a:lstStyle/>
          <a:p>
            <a:r>
              <a:rPr lang="pt-BR" sz="4000" dirty="0" smtClean="0"/>
              <a:t>Igualdade, diversidade </a:t>
            </a:r>
            <a:r>
              <a:rPr lang="pt-BR" sz="4000" dirty="0" smtClean="0"/>
              <a:t>e equidade</a:t>
            </a:r>
            <a:endParaRPr lang="pt-BR" sz="4000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</a:t>
            </a:r>
            <a:r>
              <a:rPr lang="pt-BR" dirty="0" smtClean="0"/>
              <a:t>BNCC </a:t>
            </a:r>
            <a:r>
              <a:rPr lang="pt-BR" dirty="0" smtClean="0"/>
              <a:t>explicita as </a:t>
            </a:r>
            <a:r>
              <a:rPr lang="pt-BR" b="1" dirty="0" smtClean="0"/>
              <a:t>aprendizagens essenciais </a:t>
            </a:r>
            <a:r>
              <a:rPr lang="pt-BR" dirty="0" smtClean="0"/>
              <a:t>que todos os estudantes </a:t>
            </a:r>
            <a:r>
              <a:rPr lang="pt-BR" dirty="0" smtClean="0"/>
              <a:t>devem desenvolver </a:t>
            </a:r>
            <a:r>
              <a:rPr lang="pt-BR" dirty="0" smtClean="0"/>
              <a:t>e expressa, portanto, a </a:t>
            </a:r>
            <a:r>
              <a:rPr lang="pt-BR" b="1" dirty="0" smtClean="0"/>
              <a:t>igualdade educacional </a:t>
            </a:r>
            <a:r>
              <a:rPr lang="pt-BR" dirty="0" smtClean="0"/>
              <a:t>sobre a </a:t>
            </a:r>
            <a:r>
              <a:rPr lang="pt-BR" dirty="0" smtClean="0"/>
              <a:t>qual as singularidades devem ser consideradas e atendidas.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Os </a:t>
            </a:r>
            <a:r>
              <a:rPr lang="pt-BR" dirty="0" smtClean="0"/>
              <a:t>sistemas e redes de ensino e as </a:t>
            </a:r>
            <a:r>
              <a:rPr lang="pt-BR" dirty="0" smtClean="0"/>
              <a:t>instituições escolares </a:t>
            </a:r>
            <a:r>
              <a:rPr lang="pt-BR" dirty="0" smtClean="0"/>
              <a:t>devem se planejar com um claro foco na </a:t>
            </a:r>
            <a:r>
              <a:rPr lang="pt-BR" b="1" dirty="0" smtClean="0"/>
              <a:t>equidade</a:t>
            </a:r>
            <a:r>
              <a:rPr lang="pt-BR" dirty="0" smtClean="0"/>
              <a:t>, que </a:t>
            </a:r>
            <a:r>
              <a:rPr lang="pt-BR" dirty="0" smtClean="0"/>
              <a:t>pressupõe </a:t>
            </a:r>
            <a:r>
              <a:rPr lang="pt-BR" b="1" dirty="0" smtClean="0"/>
              <a:t>reconhecer </a:t>
            </a:r>
            <a:r>
              <a:rPr lang="pt-BR" b="1" dirty="0" smtClean="0"/>
              <a:t>que as necessidades dos estudantes são diferentes</a:t>
            </a:r>
            <a:r>
              <a:rPr lang="pt-BR" dirty="0" smtClean="0"/>
              <a:t>.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BNCC e currículos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 smtClean="0"/>
              <a:t>BNCC e currículos têm papéis complementares </a:t>
            </a:r>
            <a:r>
              <a:rPr lang="pt-BR" dirty="0" smtClean="0"/>
              <a:t>para assegurar </a:t>
            </a:r>
            <a:r>
              <a:rPr lang="pt-BR" dirty="0" smtClean="0"/>
              <a:t>as aprendizagens essenciais definidas para cada etapa </a:t>
            </a:r>
            <a:r>
              <a:rPr lang="pt-BR" dirty="0" smtClean="0"/>
              <a:t>da Educação </a:t>
            </a:r>
            <a:r>
              <a:rPr lang="pt-BR" dirty="0" smtClean="0"/>
              <a:t>Básica, uma vez que tais aprendizagens só se </a:t>
            </a:r>
            <a:r>
              <a:rPr lang="pt-BR" dirty="0" smtClean="0"/>
              <a:t>materializam mediante </a:t>
            </a:r>
            <a:r>
              <a:rPr lang="pt-BR" dirty="0" smtClean="0"/>
              <a:t>o conjunto de decisões que caracterizam o </a:t>
            </a:r>
            <a:r>
              <a:rPr lang="pt-BR" dirty="0" smtClean="0"/>
              <a:t>currículo em </a:t>
            </a:r>
            <a:r>
              <a:rPr lang="pt-BR" dirty="0" smtClean="0"/>
              <a:t>ação.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São </a:t>
            </a:r>
            <a:r>
              <a:rPr lang="pt-BR" dirty="0" smtClean="0"/>
              <a:t>essas decisões que vão </a:t>
            </a:r>
            <a:r>
              <a:rPr lang="pt-BR" b="1" dirty="0" smtClean="0"/>
              <a:t>adequar as proposições </a:t>
            </a:r>
            <a:r>
              <a:rPr lang="pt-BR" b="1" dirty="0" smtClean="0"/>
              <a:t>da BNCC </a:t>
            </a:r>
            <a:r>
              <a:rPr lang="pt-BR" b="1" dirty="0" smtClean="0"/>
              <a:t>à realidade local</a:t>
            </a:r>
            <a:r>
              <a:rPr lang="pt-BR" dirty="0" smtClean="0"/>
              <a:t>, considerando a </a:t>
            </a:r>
            <a:r>
              <a:rPr lang="pt-BR" b="1" dirty="0" smtClean="0"/>
              <a:t>autonomia</a:t>
            </a:r>
            <a:r>
              <a:rPr lang="pt-BR" dirty="0" smtClean="0"/>
              <a:t> dos sistemas </a:t>
            </a:r>
            <a:r>
              <a:rPr lang="pt-BR" dirty="0" smtClean="0"/>
              <a:t>ou das </a:t>
            </a:r>
            <a:r>
              <a:rPr lang="pt-BR" dirty="0" smtClean="0"/>
              <a:t>redes de ensino e das instituições escolares, como também </a:t>
            </a:r>
            <a:r>
              <a:rPr lang="pt-BR" dirty="0" smtClean="0"/>
              <a:t>o </a:t>
            </a:r>
            <a:r>
              <a:rPr lang="pt-BR" b="1" dirty="0" smtClean="0"/>
              <a:t>contexto</a:t>
            </a:r>
            <a:r>
              <a:rPr lang="pt-BR" dirty="0" smtClean="0"/>
              <a:t> </a:t>
            </a:r>
            <a:r>
              <a:rPr lang="pt-BR" dirty="0" smtClean="0"/>
              <a:t>e as características dos alunos.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DA BNCC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336082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4788024" y="2375009"/>
            <a:ext cx="28083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Organização geral da Educação Básica</a:t>
            </a:r>
            <a:endParaRPr lang="pt-BR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DA BNCC</a:t>
            </a:r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50814"/>
            <a:ext cx="3816424" cy="540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0793" y="1268760"/>
            <a:ext cx="3965703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DA BNCC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3626" y="1916832"/>
            <a:ext cx="676275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que é a Base Nacional Comum Curricular?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737320"/>
            <a:ext cx="4198240" cy="457200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D</a:t>
            </a:r>
            <a:r>
              <a:rPr lang="pt-BR" dirty="0" smtClean="0"/>
              <a:t>ocumento </a:t>
            </a:r>
            <a:r>
              <a:rPr lang="pt-BR" dirty="0" smtClean="0"/>
              <a:t>de caráter </a:t>
            </a:r>
            <a:r>
              <a:rPr lang="pt-BR" dirty="0" smtClean="0"/>
              <a:t>normativo.</a:t>
            </a:r>
          </a:p>
          <a:p>
            <a:r>
              <a:rPr lang="pt-BR" dirty="0" smtClean="0"/>
              <a:t>Define </a:t>
            </a:r>
            <a:r>
              <a:rPr lang="pt-BR" dirty="0"/>
              <a:t>o conjunto orgânico e progressivo </a:t>
            </a:r>
            <a:r>
              <a:rPr lang="pt-BR" dirty="0" smtClean="0"/>
              <a:t>de </a:t>
            </a:r>
            <a:r>
              <a:rPr lang="pt-BR" b="1" dirty="0" smtClean="0"/>
              <a:t>aprendizagens </a:t>
            </a:r>
            <a:r>
              <a:rPr lang="pt-BR" b="1" dirty="0"/>
              <a:t>essenciais que todos os alunos devem </a:t>
            </a:r>
            <a:r>
              <a:rPr lang="pt-BR" b="1" dirty="0" smtClean="0"/>
              <a:t>desenvolver </a:t>
            </a:r>
            <a:r>
              <a:rPr lang="pt-BR" dirty="0" smtClean="0"/>
              <a:t>ao </a:t>
            </a:r>
            <a:r>
              <a:rPr lang="pt-BR" dirty="0"/>
              <a:t>longo das etapas e modalidades da Educação </a:t>
            </a:r>
            <a:r>
              <a:rPr lang="pt-BR" dirty="0" smtClean="0"/>
              <a:t>Básica.</a:t>
            </a:r>
          </a:p>
          <a:p>
            <a:r>
              <a:rPr lang="pt-BR" dirty="0" smtClean="0"/>
              <a:t> </a:t>
            </a:r>
            <a:r>
              <a:rPr lang="pt-BR" dirty="0" smtClean="0"/>
              <a:t>Elaborado na perspectiva de garantir os </a:t>
            </a:r>
            <a:r>
              <a:rPr lang="pt-BR" dirty="0" smtClean="0"/>
              <a:t>direitos </a:t>
            </a:r>
            <a:r>
              <a:rPr lang="pt-BR" dirty="0"/>
              <a:t>de aprendizagem e </a:t>
            </a:r>
            <a:r>
              <a:rPr lang="pt-BR" dirty="0" smtClean="0"/>
              <a:t>desenvolvimento, em </a:t>
            </a:r>
            <a:r>
              <a:rPr lang="pt-BR" dirty="0"/>
              <a:t>conformidade com o que preceitua o Plano </a:t>
            </a:r>
            <a:r>
              <a:rPr lang="pt-BR" dirty="0" smtClean="0"/>
              <a:t>Nacional de </a:t>
            </a:r>
            <a:r>
              <a:rPr lang="pt-BR" dirty="0"/>
              <a:t>Educação (PNE).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447760"/>
            <a:ext cx="3436620" cy="486156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que é a Base Nacional Comum Curricular?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737320"/>
            <a:ext cx="8503920" cy="4572000"/>
          </a:xfrm>
        </p:spPr>
        <p:txBody>
          <a:bodyPr>
            <a:normAutofit/>
          </a:bodyPr>
          <a:lstStyle/>
          <a:p>
            <a:r>
              <a:rPr lang="pt-BR" dirty="0" smtClean="0"/>
              <a:t>A</a:t>
            </a:r>
            <a:r>
              <a:rPr lang="pt-BR" dirty="0" smtClean="0"/>
              <a:t>plica-se </a:t>
            </a:r>
            <a:r>
              <a:rPr lang="pt-BR" dirty="0" smtClean="0"/>
              <a:t>exclusivamente à </a:t>
            </a:r>
            <a:r>
              <a:rPr lang="pt-BR" dirty="0"/>
              <a:t>educação escolar, tal como a define o § 1º do Artigo 1º da </a:t>
            </a:r>
            <a:r>
              <a:rPr lang="pt-BR" dirty="0" smtClean="0"/>
              <a:t>Lei de </a:t>
            </a:r>
            <a:r>
              <a:rPr lang="pt-BR" dirty="0"/>
              <a:t>Diretrizes e Bases da Educação Nacional (LDB, Lei nº </a:t>
            </a:r>
            <a:r>
              <a:rPr lang="pt-BR" dirty="0" smtClean="0"/>
              <a:t>9.394/1996).</a:t>
            </a:r>
          </a:p>
          <a:p>
            <a:endParaRPr lang="pt-BR" dirty="0" smtClean="0"/>
          </a:p>
          <a:p>
            <a:r>
              <a:rPr lang="pt-BR" dirty="0" smtClean="0"/>
              <a:t>Orientada </a:t>
            </a:r>
            <a:r>
              <a:rPr lang="pt-BR" dirty="0" smtClean="0"/>
              <a:t>pelos </a:t>
            </a:r>
            <a:r>
              <a:rPr lang="pt-BR" dirty="0"/>
              <a:t>princípios éticos, políticos e estéticos </a:t>
            </a:r>
            <a:r>
              <a:rPr lang="pt-BR" dirty="0" smtClean="0"/>
              <a:t>que visam </a:t>
            </a:r>
            <a:r>
              <a:rPr lang="pt-BR" dirty="0"/>
              <a:t>à formação humana integral e à construção de uma </a:t>
            </a:r>
            <a:r>
              <a:rPr lang="pt-BR" dirty="0" smtClean="0"/>
              <a:t>sociedade justa</a:t>
            </a:r>
            <a:r>
              <a:rPr lang="pt-BR" dirty="0"/>
              <a:t>, democrática e inclusiva, como fundamentado </a:t>
            </a:r>
            <a:r>
              <a:rPr lang="pt-BR" dirty="0" smtClean="0"/>
              <a:t>nas Diretrizes </a:t>
            </a:r>
            <a:r>
              <a:rPr lang="pt-BR" dirty="0"/>
              <a:t>Curriculares Nacionais da Educação Básica (DCN</a:t>
            </a:r>
            <a:r>
              <a:rPr lang="pt-BR" dirty="0" smtClean="0"/>
              <a:t>).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336" y="228600"/>
            <a:ext cx="8836152" cy="7589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 organização da BNCC em torno de competências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071389"/>
            <a:ext cx="8229600" cy="3696365"/>
          </a:xfrm>
        </p:spPr>
        <p:txBody>
          <a:bodyPr>
            <a:normAutofit/>
          </a:bodyPr>
          <a:lstStyle/>
          <a:p>
            <a:r>
              <a:rPr lang="pt-BR" dirty="0"/>
              <a:t>Na BNCC, </a:t>
            </a:r>
            <a:r>
              <a:rPr lang="pt-BR" b="1" dirty="0"/>
              <a:t>competência</a:t>
            </a:r>
            <a:r>
              <a:rPr lang="pt-BR" dirty="0"/>
              <a:t> é definida como a mobilização de </a:t>
            </a:r>
            <a:r>
              <a:rPr lang="pt-BR" dirty="0" smtClean="0"/>
              <a:t>conhecimentos (conceitos </a:t>
            </a:r>
            <a:r>
              <a:rPr lang="pt-BR" dirty="0"/>
              <a:t>e procedimentos), habilidades (</a:t>
            </a:r>
            <a:r>
              <a:rPr lang="pt-BR" dirty="0" smtClean="0"/>
              <a:t>práticas, cognitivas </a:t>
            </a:r>
            <a:r>
              <a:rPr lang="pt-BR" dirty="0"/>
              <a:t>e socioemocionais), atitudes e valores para </a:t>
            </a:r>
            <a:r>
              <a:rPr lang="pt-BR" dirty="0" smtClean="0"/>
              <a:t>resolver demandas </a:t>
            </a:r>
            <a:r>
              <a:rPr lang="pt-BR" dirty="0"/>
              <a:t>complexas da vida cotidiana, do pleno exercício da </a:t>
            </a:r>
            <a:r>
              <a:rPr lang="pt-BR" dirty="0" smtClean="0"/>
              <a:t>cidadania e </a:t>
            </a:r>
            <a:r>
              <a:rPr lang="pt-BR" dirty="0"/>
              <a:t>do mundo do trabalho.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Competências gerais da Educação Básica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dirty="0" smtClean="0"/>
              <a:t>1. Valorizar </a:t>
            </a:r>
            <a:r>
              <a:rPr lang="pt-BR" dirty="0"/>
              <a:t>e utilizar os conhecimentos historicamente construídos </a:t>
            </a:r>
            <a:r>
              <a:rPr lang="pt-BR" dirty="0" smtClean="0"/>
              <a:t>sobre o </a:t>
            </a:r>
            <a:r>
              <a:rPr lang="pt-BR" dirty="0"/>
              <a:t>mundo físico, social, cultural e digital para entender e explicar </a:t>
            </a:r>
            <a:r>
              <a:rPr lang="pt-BR" dirty="0" smtClean="0"/>
              <a:t>a realidade</a:t>
            </a:r>
            <a:r>
              <a:rPr lang="pt-BR" dirty="0"/>
              <a:t>, continuar aprendendo e colaborar para a construção de </a:t>
            </a:r>
            <a:r>
              <a:rPr lang="pt-BR" dirty="0" smtClean="0"/>
              <a:t>uma sociedade </a:t>
            </a:r>
            <a:r>
              <a:rPr lang="pt-BR" dirty="0"/>
              <a:t>justa, democrática e inclusiva.</a:t>
            </a:r>
          </a:p>
          <a:p>
            <a:pPr>
              <a:buNone/>
            </a:pPr>
            <a:r>
              <a:rPr lang="pt-BR" dirty="0"/>
              <a:t>2. Exercitar a curiosidade intelectual e recorrer à abordagem </a:t>
            </a:r>
            <a:r>
              <a:rPr lang="pt-BR" dirty="0" smtClean="0"/>
              <a:t>própria das </a:t>
            </a:r>
            <a:r>
              <a:rPr lang="pt-BR" dirty="0"/>
              <a:t>ciências, incluindo a investigação, a reflexão, a análise crítica, </a:t>
            </a:r>
            <a:r>
              <a:rPr lang="pt-BR" dirty="0" smtClean="0"/>
              <a:t>a imaginação </a:t>
            </a:r>
            <a:r>
              <a:rPr lang="pt-BR" dirty="0"/>
              <a:t>e a criatividade, para investigar causas, elaborar e </a:t>
            </a:r>
            <a:r>
              <a:rPr lang="pt-BR" dirty="0" smtClean="0"/>
              <a:t>testar hipóteses</a:t>
            </a:r>
            <a:r>
              <a:rPr lang="pt-BR" dirty="0"/>
              <a:t>, formular e resolver problemas e criar soluções (</a:t>
            </a:r>
            <a:r>
              <a:rPr lang="pt-BR" dirty="0" smtClean="0"/>
              <a:t>inclusive tecnológicas</a:t>
            </a:r>
            <a:r>
              <a:rPr lang="pt-BR" dirty="0"/>
              <a:t>) com base nos conhecimentos das diferentes áreas.</a:t>
            </a:r>
          </a:p>
          <a:p>
            <a:pPr>
              <a:buNone/>
            </a:pPr>
            <a:r>
              <a:rPr lang="pt-BR" dirty="0"/>
              <a:t>3. Valorizar e fruir as diversas manifestações artísticas e culturais, </a:t>
            </a:r>
            <a:r>
              <a:rPr lang="pt-BR" dirty="0" smtClean="0"/>
              <a:t>das locais </a:t>
            </a:r>
            <a:r>
              <a:rPr lang="pt-BR" dirty="0"/>
              <a:t>às mundiais, e também participar de práticas diversificadas </a:t>
            </a:r>
            <a:r>
              <a:rPr lang="pt-BR" dirty="0" smtClean="0"/>
              <a:t>da produção </a:t>
            </a:r>
            <a:r>
              <a:rPr lang="pt-BR" dirty="0"/>
              <a:t>artístico-cultural.</a:t>
            </a:r>
          </a:p>
          <a:p>
            <a:pPr>
              <a:buNone/>
            </a:pPr>
            <a:r>
              <a:rPr lang="pt-BR" dirty="0"/>
              <a:t>4. Utilizar diferentes linguagens – verbal (oral ou visual-motora, como </a:t>
            </a:r>
            <a:r>
              <a:rPr lang="pt-BR" dirty="0" smtClean="0"/>
              <a:t>Libras, e </a:t>
            </a:r>
            <a:r>
              <a:rPr lang="pt-BR" dirty="0"/>
              <a:t>escrita), corporal, visual, sonora e digital –, bem como </a:t>
            </a:r>
            <a:r>
              <a:rPr lang="pt-BR" dirty="0" smtClean="0"/>
              <a:t>conhecimentos das </a:t>
            </a:r>
            <a:r>
              <a:rPr lang="pt-BR" dirty="0"/>
              <a:t>linguagens artística, matemática e científica, para se expressar </a:t>
            </a:r>
            <a:r>
              <a:rPr lang="pt-BR" dirty="0" smtClean="0"/>
              <a:t>e partilhar </a:t>
            </a:r>
            <a:r>
              <a:rPr lang="pt-BR" dirty="0"/>
              <a:t>informações, experiências, ideias e sentimentos em </a:t>
            </a:r>
            <a:r>
              <a:rPr lang="pt-BR" dirty="0" smtClean="0"/>
              <a:t>diferentes contextos </a:t>
            </a:r>
            <a:r>
              <a:rPr lang="pt-BR" dirty="0"/>
              <a:t>e produzir sentidos que levem ao entendimento mútuo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Competências gerais da Educação Básica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29600" cy="4641379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5. Compreender, utilizar e criar tecnologias digitais de informação e comunicação de forma crítica, significativa, reflexiva e ética nas diversas práticas sociais (incluindo as escolares) para se comunicar, acessar e disseminar informações, produzir conhecimentos, resolver problemas e exercer protagonismo e autoria na vida pessoal e coletiva.</a:t>
            </a:r>
          </a:p>
          <a:p>
            <a:r>
              <a:rPr lang="pt-BR" dirty="0" smtClean="0"/>
              <a:t>6. Valorizar a diversidade de saberes e vivências culturais e apropriar-se de conhecimentos e experiências que lhe possibilitem entender as relações próprias do mundo do trabalho e fazer escolhas alinhadas ao exercício da cidadania e ao seu projeto de vida, com liberdade, autonomia, consciência crítica e responsabilidade.</a:t>
            </a:r>
          </a:p>
          <a:p>
            <a:r>
              <a:rPr lang="pt-BR" dirty="0" smtClean="0"/>
              <a:t>7. Argumentar com base em fatos, dados e informações confiáveis, para formular, negociar e defender ideias, pontos de vista e decisões comuns que respeitem e promovam os direitos humanos, a consciência socioambiental e o consumo responsável em âmbito local, regional e global, com posicionamento ético em relação ao cuidado de si mesmo, dos outros e do planeta.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Competências gerais da Educação Básica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8. Conhecer-se</a:t>
            </a:r>
            <a:r>
              <a:rPr lang="pt-BR" dirty="0"/>
              <a:t>, apreciar-se e cuidar de sua saúde física e emocional, </a:t>
            </a:r>
            <a:r>
              <a:rPr lang="pt-BR" dirty="0" smtClean="0"/>
              <a:t>compreendendo-se </a:t>
            </a:r>
            <a:r>
              <a:rPr lang="pt-BR" dirty="0"/>
              <a:t>na diversidade humana e reconhecendo suas </a:t>
            </a:r>
            <a:r>
              <a:rPr lang="pt-BR" dirty="0" smtClean="0"/>
              <a:t>emoções e </a:t>
            </a:r>
            <a:r>
              <a:rPr lang="pt-BR" dirty="0"/>
              <a:t>as dos outros, com autocrítica e capacidade para lidar com elas.</a:t>
            </a:r>
          </a:p>
          <a:p>
            <a:r>
              <a:rPr lang="pt-BR" dirty="0"/>
              <a:t>9. Exercitar a empatia, o diálogo, a resolução de conflitos e a </a:t>
            </a:r>
            <a:r>
              <a:rPr lang="pt-BR" dirty="0" smtClean="0"/>
              <a:t>cooperação, fazendo-se </a:t>
            </a:r>
            <a:r>
              <a:rPr lang="pt-BR" dirty="0"/>
              <a:t>respeitar e promovendo o respeito ao outro e aos </a:t>
            </a:r>
            <a:r>
              <a:rPr lang="pt-BR" dirty="0" smtClean="0"/>
              <a:t>direitos humanos</a:t>
            </a:r>
            <a:r>
              <a:rPr lang="pt-BR" dirty="0"/>
              <a:t>, com acolhimento e valorização da diversidade de indivíduos </a:t>
            </a:r>
            <a:r>
              <a:rPr lang="pt-BR" dirty="0" smtClean="0"/>
              <a:t>e de </a:t>
            </a:r>
            <a:r>
              <a:rPr lang="pt-BR" dirty="0"/>
              <a:t>grupos sociais, seus saberes, identidades, culturas e </a:t>
            </a:r>
            <a:r>
              <a:rPr lang="pt-BR" dirty="0" smtClean="0"/>
              <a:t>potencialidades, sem </a:t>
            </a:r>
            <a:r>
              <a:rPr lang="pt-BR" dirty="0"/>
              <a:t>preconceitos de qualquer natureza.</a:t>
            </a:r>
          </a:p>
          <a:p>
            <a:r>
              <a:rPr lang="pt-BR" dirty="0"/>
              <a:t>10. Agir pessoal e coletivamente com autonomia, </a:t>
            </a:r>
            <a:r>
              <a:rPr lang="pt-BR" dirty="0" smtClean="0"/>
              <a:t>responsabilidade, flexibilidade</a:t>
            </a:r>
            <a:r>
              <a:rPr lang="pt-BR" dirty="0"/>
              <a:t>, </a:t>
            </a:r>
            <a:r>
              <a:rPr lang="pt-BR" dirty="0" err="1"/>
              <a:t>resiliência</a:t>
            </a:r>
            <a:r>
              <a:rPr lang="pt-BR" dirty="0"/>
              <a:t> e determinação, tomando decisões com </a:t>
            </a:r>
            <a:r>
              <a:rPr lang="pt-BR" dirty="0" smtClean="0"/>
              <a:t>base em </a:t>
            </a:r>
            <a:r>
              <a:rPr lang="pt-BR" dirty="0"/>
              <a:t>princípios éticos, democráticos, inclusivos, sustentáveis e solidários</a:t>
            </a:r>
            <a:r>
              <a:rPr lang="pt-BR" dirty="0" smtClean="0"/>
              <a:t>.</a:t>
            </a:r>
            <a:r>
              <a:rPr lang="pt-BR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Os marcos legais que embasam a BNCC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Constituição Federal de </a:t>
            </a:r>
            <a:r>
              <a:rPr lang="pt-BR" dirty="0" smtClean="0"/>
              <a:t>1988, </a:t>
            </a:r>
            <a:r>
              <a:rPr lang="pt-BR" dirty="0" smtClean="0"/>
              <a:t>Artigos 205 e 210;</a:t>
            </a:r>
            <a:endParaRPr lang="pt-BR" dirty="0" smtClean="0"/>
          </a:p>
          <a:p>
            <a:r>
              <a:rPr lang="pt-BR" dirty="0" smtClean="0"/>
              <a:t>LDB, Inciso </a:t>
            </a:r>
            <a:r>
              <a:rPr lang="pt-BR" dirty="0"/>
              <a:t>IV de </a:t>
            </a:r>
            <a:r>
              <a:rPr lang="pt-BR" dirty="0" smtClean="0"/>
              <a:t>seu Artigo 9º e Artigo 26º</a:t>
            </a:r>
            <a:r>
              <a:rPr lang="pt-BR" dirty="0" smtClean="0"/>
              <a:t>;</a:t>
            </a:r>
          </a:p>
          <a:p>
            <a:r>
              <a:rPr lang="pt-BR" dirty="0" err="1" smtClean="0"/>
              <a:t>DCNs</a:t>
            </a:r>
            <a:r>
              <a:rPr lang="pt-BR" dirty="0" smtClean="0"/>
              <a:t>, artigo 14;</a:t>
            </a:r>
          </a:p>
          <a:p>
            <a:r>
              <a:rPr lang="pt-BR" dirty="0" smtClean="0"/>
              <a:t>Plano Nacional de Educação (PNE): cumprimento das metas 2, 3 e 7.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compromisso com a educação integral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Educação Básica </a:t>
            </a:r>
            <a:r>
              <a:rPr lang="pt-BR" dirty="0" smtClean="0"/>
              <a:t>deve visar à </a:t>
            </a:r>
            <a:r>
              <a:rPr lang="pt-BR" b="1" dirty="0" smtClean="0"/>
              <a:t>formação</a:t>
            </a:r>
            <a:r>
              <a:rPr lang="pt-BR" dirty="0" smtClean="0"/>
              <a:t> e ao </a:t>
            </a:r>
            <a:r>
              <a:rPr lang="pt-BR" b="1" dirty="0" smtClean="0"/>
              <a:t>desenvolvimento humano global</a:t>
            </a:r>
            <a:r>
              <a:rPr lang="pt-BR" dirty="0" smtClean="0"/>
              <a:t>, </a:t>
            </a:r>
            <a:r>
              <a:rPr lang="pt-BR" dirty="0" smtClean="0"/>
              <a:t>o que </a:t>
            </a:r>
            <a:r>
              <a:rPr lang="pt-BR" dirty="0" smtClean="0"/>
              <a:t>implica compreender a complexidade e a não linearidade </a:t>
            </a:r>
            <a:r>
              <a:rPr lang="pt-BR" dirty="0" smtClean="0"/>
              <a:t>desse desenvolvimento</a:t>
            </a:r>
            <a:r>
              <a:rPr lang="pt-BR" dirty="0" smtClean="0"/>
              <a:t>, rompendo com visões reducionistas que </a:t>
            </a:r>
            <a:r>
              <a:rPr lang="pt-BR" dirty="0" smtClean="0"/>
              <a:t>privilegiam ou </a:t>
            </a:r>
            <a:r>
              <a:rPr lang="pt-BR" dirty="0" smtClean="0"/>
              <a:t>a dimensão intelectual (cognitiva) ou a dimensão afetiva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Significa, ainda, </a:t>
            </a:r>
            <a:r>
              <a:rPr lang="pt-BR" b="1" dirty="0" smtClean="0"/>
              <a:t>assumir uma visão plural, singular e integral da </a:t>
            </a:r>
            <a:r>
              <a:rPr lang="pt-BR" b="1" dirty="0" smtClean="0"/>
              <a:t>criança, do </a:t>
            </a:r>
            <a:r>
              <a:rPr lang="pt-BR" b="1" dirty="0" smtClean="0"/>
              <a:t>adolescente, do jovem e do adulto </a:t>
            </a:r>
            <a:r>
              <a:rPr lang="pt-BR" dirty="0" smtClean="0"/>
              <a:t>– considerando-os como </a:t>
            </a:r>
            <a:r>
              <a:rPr lang="pt-BR" dirty="0" smtClean="0"/>
              <a:t>sujeitos de </a:t>
            </a:r>
            <a:r>
              <a:rPr lang="pt-BR" dirty="0" smtClean="0"/>
              <a:t>aprendizagem – e promover uma educação voltada ao </a:t>
            </a:r>
            <a:r>
              <a:rPr lang="pt-BR" dirty="0" smtClean="0"/>
              <a:t>seu acolhimento</a:t>
            </a:r>
            <a:r>
              <a:rPr lang="pt-BR" dirty="0" smtClean="0"/>
              <a:t>, reconhecimento e desenvolvimento pleno, nas </a:t>
            </a:r>
            <a:r>
              <a:rPr lang="pt-BR" dirty="0" smtClean="0"/>
              <a:t>suas singularidades </a:t>
            </a:r>
            <a:r>
              <a:rPr lang="pt-BR" dirty="0" smtClean="0"/>
              <a:t>e diversidades.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168</TotalTime>
  <Words>1044</Words>
  <Application>Microsoft Office PowerPoint</Application>
  <PresentationFormat>Apresentação na tela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Cívico</vt:lpstr>
      <vt:lpstr>BASE NACIONAL CURRICULAR COMUM</vt:lpstr>
      <vt:lpstr>O que é a Base Nacional Comum Curricular?</vt:lpstr>
      <vt:lpstr>O que é a Base Nacional Comum Curricular?</vt:lpstr>
      <vt:lpstr>A organização da BNCC em torno de competências</vt:lpstr>
      <vt:lpstr>Competências gerais da Educação Básica</vt:lpstr>
      <vt:lpstr>Competências gerais da Educação Básica</vt:lpstr>
      <vt:lpstr>Competências gerais da Educação Básica</vt:lpstr>
      <vt:lpstr>Os marcos legais que embasam a BNCC</vt:lpstr>
      <vt:lpstr>O compromisso com a educação integral</vt:lpstr>
      <vt:lpstr>Igualdade, diversidade e equidade</vt:lpstr>
      <vt:lpstr>BNCC e currículos</vt:lpstr>
      <vt:lpstr>ESTRUTURA DA BNCC</vt:lpstr>
      <vt:lpstr>ESTRUTURA DA BNCC</vt:lpstr>
      <vt:lpstr>ESTRUTURA DA BNCC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 NACIONAL CURRICULAR COMUM</dc:title>
  <dc:creator>Veronica</dc:creator>
  <cp:lastModifiedBy>Veronica</cp:lastModifiedBy>
  <cp:revision>33</cp:revision>
  <dcterms:created xsi:type="dcterms:W3CDTF">2019-03-18T17:59:54Z</dcterms:created>
  <dcterms:modified xsi:type="dcterms:W3CDTF">2019-03-21T19:02:35Z</dcterms:modified>
</cp:coreProperties>
</file>