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0"/>
  </p:normalViewPr>
  <p:slideViewPr>
    <p:cSldViewPr snapToGrid="0" snapToObjects="1">
      <p:cViewPr varScale="1">
        <p:scale>
          <a:sx n="83" d="100"/>
          <a:sy n="83" d="100"/>
        </p:scale>
        <p:origin x="5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4/1/2019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Introdução à Ciência Política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Roteiro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Albert </a:t>
            </a:r>
            <a:r>
              <a:rPr lang="pt-BR" dirty="0" err="1"/>
              <a:t>Hirschman</a:t>
            </a:r>
            <a:endParaRPr lang="pt-BR" dirty="0"/>
          </a:p>
          <a:p>
            <a:pPr marL="742950" lvl="2" indent="-342900">
              <a:buFont typeface="Wingdings" charset="2"/>
              <a:buChar char="²"/>
            </a:pPr>
            <a:r>
              <a:rPr lang="pt-BR" sz="2800" i="1" dirty="0" err="1"/>
              <a:t>Exit</a:t>
            </a:r>
            <a:r>
              <a:rPr lang="pt-BR" sz="2800" i="1" dirty="0"/>
              <a:t>, </a:t>
            </a:r>
            <a:r>
              <a:rPr lang="pt-BR" sz="2800" i="1" dirty="0" err="1"/>
              <a:t>Voice</a:t>
            </a:r>
            <a:r>
              <a:rPr lang="pt-BR" sz="2800" i="1" dirty="0"/>
              <a:t>, </a:t>
            </a:r>
            <a:r>
              <a:rPr lang="pt-BR" sz="2800" i="1" dirty="0" err="1"/>
              <a:t>and</a:t>
            </a:r>
            <a:r>
              <a:rPr lang="pt-BR" sz="2800" i="1" dirty="0"/>
              <a:t> </a:t>
            </a:r>
            <a:r>
              <a:rPr lang="pt-BR" sz="2800" i="1" dirty="0" err="1"/>
              <a:t>Loyalty</a:t>
            </a:r>
            <a:endParaRPr lang="pt-BR" sz="2800" dirty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 err="1"/>
              <a:t>Exit</a:t>
            </a:r>
            <a:r>
              <a:rPr lang="pt-BR" sz="4000" dirty="0"/>
              <a:t>, </a:t>
            </a:r>
            <a:r>
              <a:rPr lang="pt-BR" sz="4000" dirty="0" err="1"/>
              <a:t>Voice</a:t>
            </a:r>
            <a:r>
              <a:rPr lang="pt-BR" sz="4000" dirty="0"/>
              <a:t>, </a:t>
            </a:r>
            <a:r>
              <a:rPr lang="pt-BR" sz="4000" dirty="0" err="1"/>
              <a:t>and</a:t>
            </a:r>
            <a:r>
              <a:rPr lang="pt-BR" sz="4000" dirty="0"/>
              <a:t> </a:t>
            </a:r>
            <a:r>
              <a:rPr lang="pt-BR" sz="4000" dirty="0" err="1"/>
              <a:t>Loyalty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>Albert </a:t>
            </a:r>
            <a:r>
              <a:rPr lang="pt-BR" sz="3200" dirty="0" err="1"/>
              <a:t>Hirschman</a:t>
            </a:r>
            <a:endParaRPr lang="pt-B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Lapsos no comportamento racional, eficiente, virtuoso, ou funcional</a:t>
            </a:r>
          </a:p>
          <a:p>
            <a:r>
              <a:rPr lang="pt-BR" dirty="0"/>
              <a:t>Tolerância ao comportamento disfuncional</a:t>
            </a:r>
          </a:p>
          <a:p>
            <a:r>
              <a:rPr lang="pt-BR" dirty="0"/>
              <a:t>Forças sociais para reverter este comportamento:	</a:t>
            </a:r>
          </a:p>
          <a:p>
            <a:pPr lvl="1"/>
            <a:r>
              <a:rPr lang="pt-BR" dirty="0"/>
              <a:t>Saída</a:t>
            </a:r>
          </a:p>
          <a:p>
            <a:pPr lvl="1"/>
            <a:r>
              <a:rPr lang="pt-BR" dirty="0"/>
              <a:t>Voz</a:t>
            </a:r>
          </a:p>
        </p:txBody>
      </p:sp>
    </p:spTree>
    <p:extLst>
      <p:ext uri="{BB962C8B-B14F-4D97-AF65-F5344CB8AC3E}">
        <p14:creationId xmlns:p14="http://schemas.microsoft.com/office/powerpoint/2010/main" val="54514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/>
              <a:t>Exit</a:t>
            </a:r>
            <a:r>
              <a:rPr lang="pt-BR" dirty="0"/>
              <a:t>, </a:t>
            </a:r>
            <a:r>
              <a:rPr lang="pt-BR" dirty="0" err="1"/>
              <a:t>Voice</a:t>
            </a:r>
            <a:r>
              <a:rPr lang="pt-BR" dirty="0"/>
              <a:t>,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Loyalty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>Albert </a:t>
            </a:r>
            <a:r>
              <a:rPr lang="pt-BR" sz="3600" dirty="0" err="1"/>
              <a:t>Hirschman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Lapsos no comportamento racional e a teoria econômica</a:t>
            </a:r>
          </a:p>
          <a:p>
            <a:pPr lvl="1"/>
            <a:r>
              <a:rPr lang="pt-BR" dirty="0"/>
              <a:t>Papel dos pressupostos</a:t>
            </a:r>
          </a:p>
          <a:p>
            <a:pPr lvl="1"/>
            <a:r>
              <a:rPr lang="pt-BR" dirty="0"/>
              <a:t>Mecanismo da competição</a:t>
            </a:r>
          </a:p>
          <a:p>
            <a:r>
              <a:rPr lang="pt-BR" dirty="0"/>
              <a:t>Latitude no que respeita deterioração</a:t>
            </a:r>
          </a:p>
          <a:p>
            <a:pPr lvl="1"/>
            <a:r>
              <a:rPr lang="pt-BR" dirty="0"/>
              <a:t>A noção de “slack” ou reserva de recursos políticos</a:t>
            </a:r>
          </a:p>
          <a:p>
            <a:pPr lvl="1"/>
            <a:r>
              <a:rPr lang="pt-BR" dirty="0"/>
              <a:t>Fosso entre a performance de fato e a potencial</a:t>
            </a:r>
          </a:p>
        </p:txBody>
      </p:sp>
    </p:spTree>
    <p:extLst>
      <p:ext uri="{BB962C8B-B14F-4D97-AF65-F5344CB8AC3E}">
        <p14:creationId xmlns:p14="http://schemas.microsoft.com/office/powerpoint/2010/main" val="165285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/>
              <a:t>Exit</a:t>
            </a:r>
            <a:r>
              <a:rPr lang="pt-BR" dirty="0"/>
              <a:t>, </a:t>
            </a:r>
            <a:r>
              <a:rPr lang="pt-BR" dirty="0" err="1"/>
              <a:t>Voice</a:t>
            </a:r>
            <a:r>
              <a:rPr lang="pt-BR" dirty="0"/>
              <a:t>,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Loyalty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>Albert </a:t>
            </a:r>
            <a:r>
              <a:rPr lang="pt-BR" sz="3600" dirty="0" err="1"/>
              <a:t>Hirschman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Saída → Economia</a:t>
            </a:r>
          </a:p>
          <a:p>
            <a:r>
              <a:rPr lang="pt-BR" dirty="0"/>
              <a:t>Voz → Ciência Política</a:t>
            </a:r>
          </a:p>
          <a:p>
            <a:pPr lvl="1"/>
            <a:r>
              <a:rPr lang="pt-BR" dirty="0"/>
              <a:t>Efeito gradual da “voz”</a:t>
            </a:r>
          </a:p>
          <a:p>
            <a:pPr lvl="1"/>
            <a:r>
              <a:rPr lang="pt-BR" dirty="0"/>
              <a:t>Mecanismo operacional da “saída”: mercado</a:t>
            </a:r>
          </a:p>
          <a:p>
            <a:pPr lvl="1"/>
            <a:r>
              <a:rPr lang="pt-BR" dirty="0"/>
              <a:t>O mecanismo de “saída” na política e o mecanismo da “voz” na economia</a:t>
            </a:r>
          </a:p>
          <a:p>
            <a:pPr lvl="2">
              <a:buFont typeface="Wingdings" pitchFamily="2" charset="2"/>
              <a:buChar char="Ø"/>
            </a:pPr>
            <a:r>
              <a:rPr lang="pt-BR" dirty="0"/>
              <a:t> deserção, traição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Saída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Na economia ortodoxa, a demanda é função do preço</a:t>
            </a:r>
          </a:p>
          <a:p>
            <a:r>
              <a:rPr lang="pt-BR" dirty="0"/>
              <a:t>Possibilidade de relacionar níveis distintos de demanda ao nível de qualidade do produto</a:t>
            </a:r>
          </a:p>
          <a:p>
            <a:pPr lvl="1"/>
            <a:r>
              <a:rPr lang="pt-BR" dirty="0"/>
              <a:t>Reação dos gestores a uma redução da demanda: melhora da qualidade, e não redução do preço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Voz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Voz enquanto um complemento ou um substituto para a opção de “saída”</a:t>
            </a:r>
          </a:p>
          <a:p>
            <a:r>
              <a:rPr lang="pt-BR" dirty="0"/>
              <a:t>O papel da “voz” cresce na medida em que as oportunidade de saída diminuem</a:t>
            </a:r>
          </a:p>
          <a:p>
            <a:pPr lvl="3">
              <a:buFont typeface="Wingdings" pitchFamily="2" charset="2"/>
              <a:buChar char="ü"/>
            </a:pPr>
            <a:r>
              <a:rPr lang="pt-BR" sz="2800" dirty="0"/>
              <a:t>A família, o estado, uma religião</a:t>
            </a:r>
          </a:p>
          <a:p>
            <a:pPr lvl="3">
              <a:buFont typeface="Wingdings" pitchFamily="2" charset="2"/>
              <a:buChar char="ü"/>
            </a:pPr>
            <a:r>
              <a:rPr lang="pt-BR" sz="2800" dirty="0"/>
              <a:t> Opção de “saída” quando o protesto (voz) falha</a:t>
            </a:r>
          </a:p>
          <a:p>
            <a:pPr lvl="3">
              <a:buFont typeface="Wingdings" pitchFamily="2" charset="2"/>
              <a:buChar char="ü"/>
            </a:pPr>
            <a:r>
              <a:rPr lang="pt-BR" sz="2800" dirty="0"/>
              <a:t>Incentivos para mobilização (Wilson 1980)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Lealdade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Reduz a probabilidade da “saída”</a:t>
            </a:r>
          </a:p>
          <a:p>
            <a:pPr lvl="1"/>
            <a:r>
              <a:rPr lang="pt-BR" dirty="0"/>
              <a:t>Lealdade cria mais oportunidade para a “voz?”</a:t>
            </a:r>
          </a:p>
          <a:p>
            <a:r>
              <a:rPr lang="pt-BR" dirty="0"/>
              <a:t>A lealdade aumenta os custos da “saída”</a:t>
            </a:r>
          </a:p>
          <a:p>
            <a:pPr lvl="1"/>
            <a:r>
              <a:rPr lang="pt-BR" dirty="0"/>
              <a:t>Lealdade irracional (quando as instituições competidoras são muito semelhantes)</a:t>
            </a:r>
          </a:p>
          <a:p>
            <a:r>
              <a:rPr lang="pt-BR" dirty="0"/>
              <a:t>A lealdade e a noção de “ameaça de saída”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/>
              <a:t> O “boicote” como promessa de </a:t>
            </a:r>
            <a:r>
              <a:rPr lang="pt-BR" dirty="0" err="1"/>
              <a:t>re-entrada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1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9020</TotalTime>
  <Words>296</Words>
  <Application>Microsoft Office PowerPoint</Application>
  <PresentationFormat>Apresentação na tela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Introdução à Ciência Política</vt:lpstr>
      <vt:lpstr>Roteiro</vt:lpstr>
      <vt:lpstr>Exit, Voice, and Loyalty Albert Hirschman</vt:lpstr>
      <vt:lpstr>Exit, Voice, and Loyalty Albert Hirschman</vt:lpstr>
      <vt:lpstr>Exit, Voice, and Loyalty Albert Hirschman</vt:lpstr>
      <vt:lpstr>Saída</vt:lpstr>
      <vt:lpstr>Voz</vt:lpstr>
      <vt:lpstr>Lealdade</vt:lpstr>
    </vt:vector>
  </TitlesOfParts>
  <Company>University of Sao Paulo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138</cp:revision>
  <dcterms:created xsi:type="dcterms:W3CDTF">2012-08-17T19:15:05Z</dcterms:created>
  <dcterms:modified xsi:type="dcterms:W3CDTF">2019-04-01T16:53:32Z</dcterms:modified>
</cp:coreProperties>
</file>