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84" r:id="rId14"/>
    <p:sldId id="39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5" roundtripDataSignature="AMtx7mhoapx+Gaa/bORV5JWlu1yJ32zO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E81E8F-1A72-406E-A52A-B97082F26AFB}">
  <a:tblStyle styleId="{E7E81E8F-1A72-406E-A52A-B97082F26AF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14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4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4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3.fntdata"/><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14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68a35d5781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g368a35d5781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68a35d5781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g368a35d5781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9" name="Google Shape;2079;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851399083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g385139908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51399083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385139908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3" name="Google Shape;3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68a35d5781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368a35d578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68a35d5781_0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368a35d5781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68a35d5781_0_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368a35d5781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7"/>
        <p:cNvGrpSpPr/>
        <p:nvPr/>
      </p:nvGrpSpPr>
      <p:grpSpPr>
        <a:xfrm>
          <a:off x="0" y="0"/>
          <a:ext cx="0" cy="0"/>
          <a:chOff x="0" y="0"/>
          <a:chExt cx="0" cy="0"/>
        </a:xfrm>
      </p:grpSpPr>
      <p:sp>
        <p:nvSpPr>
          <p:cNvPr id="18" name="Google Shape;18;p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4"/>
        <p:cNvGrpSpPr/>
        <p:nvPr/>
      </p:nvGrpSpPr>
      <p:grpSpPr>
        <a:xfrm>
          <a:off x="0" y="0"/>
          <a:ext cx="0" cy="0"/>
          <a:chOff x="0" y="0"/>
          <a:chExt cx="0" cy="0"/>
        </a:xfrm>
      </p:grpSpPr>
      <p:sp>
        <p:nvSpPr>
          <p:cNvPr id="25" name="Google Shape;25;p1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1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33"/>
        <p:cNvGrpSpPr/>
        <p:nvPr/>
      </p:nvGrpSpPr>
      <p:grpSpPr>
        <a:xfrm>
          <a:off x="0" y="0"/>
          <a:ext cx="0" cy="0"/>
          <a:chOff x="0" y="0"/>
          <a:chExt cx="0" cy="0"/>
        </a:xfrm>
      </p:grpSpPr>
      <p:sp>
        <p:nvSpPr>
          <p:cNvPr id="34" name="Google Shape;34;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8"/>
        <p:cNvGrpSpPr/>
        <p:nvPr/>
      </p:nvGrpSpPr>
      <p:grpSpPr>
        <a:xfrm>
          <a:off x="0" y="0"/>
          <a:ext cx="0" cy="0"/>
          <a:chOff x="0" y="0"/>
          <a:chExt cx="0" cy="0"/>
        </a:xfrm>
      </p:grpSpPr>
      <p:sp>
        <p:nvSpPr>
          <p:cNvPr id="39" name="Google Shape;39;p1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1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1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45"/>
        <p:cNvGrpSpPr/>
        <p:nvPr/>
      </p:nvGrpSpPr>
      <p:grpSpPr>
        <a:xfrm>
          <a:off x="0" y="0"/>
          <a:ext cx="0" cy="0"/>
          <a:chOff x="0" y="0"/>
          <a:chExt cx="0" cy="0"/>
        </a:xfrm>
      </p:grpSpPr>
      <p:sp>
        <p:nvSpPr>
          <p:cNvPr id="46" name="Google Shape;46;p1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8"/>
          <p:cNvSpPr>
            <a:spLocks noGrp="1"/>
          </p:cNvSpPr>
          <p:nvPr>
            <p:ph type="pic" idx="2"/>
          </p:nvPr>
        </p:nvSpPr>
        <p:spPr>
          <a:xfrm>
            <a:off x="5183188" y="987425"/>
            <a:ext cx="6172200" cy="4873625"/>
          </a:xfrm>
          <a:prstGeom prst="rect">
            <a:avLst/>
          </a:prstGeom>
          <a:noFill/>
          <a:ln>
            <a:noFill/>
          </a:ln>
        </p:spPr>
      </p:sp>
      <p:sp>
        <p:nvSpPr>
          <p:cNvPr id="48" name="Google Shape;48;p1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1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52"/>
        <p:cNvGrpSpPr/>
        <p:nvPr/>
      </p:nvGrpSpPr>
      <p:grpSpPr>
        <a:xfrm>
          <a:off x="0" y="0"/>
          <a:ext cx="0" cy="0"/>
          <a:chOff x="0" y="0"/>
          <a:chExt cx="0" cy="0"/>
        </a:xfrm>
      </p:grpSpPr>
      <p:sp>
        <p:nvSpPr>
          <p:cNvPr id="53" name="Google Shape;53;p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58"/>
        <p:cNvGrpSpPr/>
        <p:nvPr/>
      </p:nvGrpSpPr>
      <p:grpSpPr>
        <a:xfrm>
          <a:off x="0" y="0"/>
          <a:ext cx="0" cy="0"/>
          <a:chOff x="0" y="0"/>
          <a:chExt cx="0" cy="0"/>
        </a:xfrm>
      </p:grpSpPr>
      <p:sp>
        <p:nvSpPr>
          <p:cNvPr id="59" name="Google Shape;59;p1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br.linkedin.com/pulse/enade-2025-administra%C3%A7%C3%A3o-mais-conte%C3%BAdo-cobran%C3%A7a-menos-rosa-9spqf"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
          <p:cNvSpPr txBox="1"/>
          <p:nvPr/>
        </p:nvSpPr>
        <p:spPr>
          <a:xfrm>
            <a:off x="1687236" y="4152743"/>
            <a:ext cx="68859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pt-BR" sz="2500" b="0" i="0" u="none" strike="noStrike" cap="none">
                <a:solidFill>
                  <a:schemeClr val="dk1"/>
                </a:solidFill>
                <a:latin typeface="Calibri"/>
                <a:ea typeface="Calibri"/>
                <a:cs typeface="Calibri"/>
                <a:sym typeface="Calibri"/>
              </a:rPr>
              <a:t>Slides base para gravação dos vídeos</a:t>
            </a:r>
            <a:endParaRPr sz="2500" b="0" i="0" u="none" strike="noStrike" cap="none">
              <a:solidFill>
                <a:schemeClr val="dk1"/>
              </a:solidFill>
              <a:latin typeface="Calibri"/>
              <a:ea typeface="Calibri"/>
              <a:cs typeface="Calibri"/>
              <a:sym typeface="Calibri"/>
            </a:endParaRPr>
          </a:p>
        </p:txBody>
      </p:sp>
      <p:sp>
        <p:nvSpPr>
          <p:cNvPr id="71" name="Google Shape;71;p2"/>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p2"/>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79" name="Google Shape;79;p2"/>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80" name="Google Shape;80;p2"/>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81" name="Google Shape;81;p2"/>
          <p:cNvGrpSpPr/>
          <p:nvPr/>
        </p:nvGrpSpPr>
        <p:grpSpPr>
          <a:xfrm>
            <a:off x="-42728" y="1093765"/>
            <a:ext cx="8434800" cy="2256344"/>
            <a:chOff x="-42728" y="288006"/>
            <a:chExt cx="8434800" cy="2256344"/>
          </a:xfrm>
        </p:grpSpPr>
        <p:sp>
          <p:nvSpPr>
            <p:cNvPr id="82" name="Google Shape;82;p2"/>
            <p:cNvSpPr txBox="1"/>
            <p:nvPr/>
          </p:nvSpPr>
          <p:spPr>
            <a:xfrm>
              <a:off x="-1" y="666527"/>
              <a:ext cx="7469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pt-BR" sz="10000" b="0" i="0" u="none" strike="noStrike" cap="none">
                  <a:solidFill>
                    <a:schemeClr val="dk1"/>
                  </a:solidFill>
                  <a:latin typeface="Gill Sans"/>
                  <a:ea typeface="Gill Sans"/>
                  <a:cs typeface="Gill Sans"/>
                  <a:sym typeface="Gill Sans"/>
                </a:rPr>
                <a:t>ENADE</a:t>
              </a:r>
              <a:endParaRPr sz="10000" b="0" i="0" u="none" strike="noStrike" cap="none">
                <a:solidFill>
                  <a:schemeClr val="dk1"/>
                </a:solidFill>
                <a:latin typeface="Gill Sans"/>
                <a:ea typeface="Gill Sans"/>
                <a:cs typeface="Gill Sans"/>
                <a:sym typeface="Gill Sans"/>
              </a:endParaRPr>
            </a:p>
          </p:txBody>
        </p:sp>
        <p:sp>
          <p:nvSpPr>
            <p:cNvPr id="83" name="Google Shape;83;p2"/>
            <p:cNvSpPr txBox="1"/>
            <p:nvPr/>
          </p:nvSpPr>
          <p:spPr>
            <a:xfrm>
              <a:off x="-42728" y="1713350"/>
              <a:ext cx="8434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2018 &amp; 2022</a:t>
              </a:r>
              <a:endParaRPr sz="4800" b="0" i="0" u="none" strike="noStrike" cap="none">
                <a:solidFill>
                  <a:schemeClr val="dk1"/>
                </a:solidFill>
                <a:latin typeface="Gill Sans"/>
                <a:ea typeface="Gill Sans"/>
                <a:cs typeface="Gill Sans"/>
                <a:sym typeface="Gill Sans"/>
              </a:endParaRPr>
            </a:p>
          </p:txBody>
        </p:sp>
        <p:sp>
          <p:nvSpPr>
            <p:cNvPr id="84" name="Google Shape;84;p2"/>
            <p:cNvSpPr txBox="1"/>
            <p:nvPr/>
          </p:nvSpPr>
          <p:spPr>
            <a:xfrm>
              <a:off x="1702423" y="288006"/>
              <a:ext cx="3755207"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Administração</a:t>
              </a:r>
              <a:endParaRPr sz="4800" b="0"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3"/>
          <p:cNvSpPr txBox="1"/>
          <p:nvPr/>
        </p:nvSpPr>
        <p:spPr>
          <a:xfrm>
            <a:off x="7543800" y="1274903"/>
            <a:ext cx="3596054"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Ética Empresarial e Responsabilidade Social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Impacto Social e Ambiental na Competitividade</a:t>
            </a:r>
            <a:endParaRPr sz="2000" b="0" i="0" u="none" strike="noStrike" cap="none">
              <a:solidFill>
                <a:schemeClr val="dk1"/>
              </a:solidFill>
              <a:latin typeface="Calibri"/>
              <a:ea typeface="Calibri"/>
              <a:cs typeface="Calibri"/>
              <a:sym typeface="Calibri"/>
            </a:endParaRPr>
          </a:p>
        </p:txBody>
      </p:sp>
      <p:grpSp>
        <p:nvGrpSpPr>
          <p:cNvPr id="442" name="Google Shape;442;p13"/>
          <p:cNvGrpSpPr/>
          <p:nvPr/>
        </p:nvGrpSpPr>
        <p:grpSpPr>
          <a:xfrm>
            <a:off x="11470925" y="361612"/>
            <a:ext cx="360000" cy="2160000"/>
            <a:chOff x="11470925" y="361612"/>
            <a:chExt cx="360000" cy="2160000"/>
          </a:xfrm>
        </p:grpSpPr>
        <p:sp>
          <p:nvSpPr>
            <p:cNvPr id="443" name="Google Shape;443;p13"/>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13"/>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13"/>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13"/>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13"/>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13"/>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49" name="Google Shape;449;p13"/>
          <p:cNvPicPr preferRelativeResize="0"/>
          <p:nvPr/>
        </p:nvPicPr>
        <p:blipFill rotWithShape="1">
          <a:blip r:embed="rId3">
            <a:alphaModFix/>
          </a:blip>
          <a:srcRect/>
          <a:stretch/>
        </p:blipFill>
        <p:spPr>
          <a:xfrm>
            <a:off x="343136" y="53847"/>
            <a:ext cx="3639204" cy="6750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4"/>
          <p:cNvSpPr txBox="1"/>
          <p:nvPr/>
        </p:nvSpPr>
        <p:spPr>
          <a:xfrm>
            <a:off x="7543800" y="1274903"/>
            <a:ext cx="3596054"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Ética Empresarial e Responsabilidade Social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Impacto Social e Ambiental na Competitividade</a:t>
            </a:r>
            <a:endParaRPr sz="2000" b="0" i="0" u="none" strike="noStrike" cap="none">
              <a:solidFill>
                <a:schemeClr val="dk1"/>
              </a:solidFill>
              <a:latin typeface="Calibri"/>
              <a:ea typeface="Calibri"/>
              <a:cs typeface="Calibri"/>
              <a:sym typeface="Calibri"/>
            </a:endParaRPr>
          </a:p>
        </p:txBody>
      </p:sp>
      <p:grpSp>
        <p:nvGrpSpPr>
          <p:cNvPr id="455" name="Google Shape;455;p14"/>
          <p:cNvGrpSpPr/>
          <p:nvPr/>
        </p:nvGrpSpPr>
        <p:grpSpPr>
          <a:xfrm>
            <a:off x="11470925" y="361612"/>
            <a:ext cx="360000" cy="2160000"/>
            <a:chOff x="11470925" y="361612"/>
            <a:chExt cx="360000" cy="2160000"/>
          </a:xfrm>
        </p:grpSpPr>
        <p:sp>
          <p:nvSpPr>
            <p:cNvPr id="456" name="Google Shape;456;p14"/>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14"/>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p14"/>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14"/>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14"/>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14"/>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62" name="Google Shape;462;p14"/>
          <p:cNvPicPr preferRelativeResize="0"/>
          <p:nvPr/>
        </p:nvPicPr>
        <p:blipFill rotWithShape="1">
          <a:blip r:embed="rId3">
            <a:alphaModFix/>
          </a:blip>
          <a:srcRect/>
          <a:stretch/>
        </p:blipFill>
        <p:spPr>
          <a:xfrm>
            <a:off x="343136" y="53847"/>
            <a:ext cx="3639204" cy="6750306"/>
          </a:xfrm>
          <a:prstGeom prst="rect">
            <a:avLst/>
          </a:prstGeom>
          <a:noFill/>
          <a:ln>
            <a:noFill/>
          </a:ln>
        </p:spPr>
      </p:pic>
      <p:sp>
        <p:nvSpPr>
          <p:cNvPr id="463" name="Google Shape;463;p14"/>
          <p:cNvSpPr/>
          <p:nvPr/>
        </p:nvSpPr>
        <p:spPr>
          <a:xfrm rot="-637344">
            <a:off x="269921" y="5479806"/>
            <a:ext cx="462968" cy="231484"/>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368a35d5781_0_448"/>
          <p:cNvSpPr txBox="1"/>
          <p:nvPr/>
        </p:nvSpPr>
        <p:spPr>
          <a:xfrm>
            <a:off x="8255237" y="1276340"/>
            <a:ext cx="28812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Responsabilidade Social Empresarial (RSE)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Ética e Conduta Organizacional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Pessoas e Engajamento</a:t>
            </a:r>
            <a:endParaRPr sz="1400" b="0" i="0" u="none" strike="noStrike" cap="none">
              <a:solidFill>
                <a:srgbClr val="000000"/>
              </a:solidFill>
              <a:latin typeface="Arial"/>
              <a:ea typeface="Arial"/>
              <a:cs typeface="Arial"/>
              <a:sym typeface="Arial"/>
            </a:endParaRPr>
          </a:p>
        </p:txBody>
      </p:sp>
      <p:pic>
        <p:nvPicPr>
          <p:cNvPr id="469" name="Google Shape;469;g368a35d5781_0_448"/>
          <p:cNvPicPr preferRelativeResize="0"/>
          <p:nvPr/>
        </p:nvPicPr>
        <p:blipFill rotWithShape="1">
          <a:blip r:embed="rId3">
            <a:alphaModFix/>
          </a:blip>
          <a:srcRect/>
          <a:stretch/>
        </p:blipFill>
        <p:spPr>
          <a:xfrm>
            <a:off x="344269" y="1"/>
            <a:ext cx="6887162" cy="6858000"/>
          </a:xfrm>
          <a:prstGeom prst="rect">
            <a:avLst/>
          </a:prstGeom>
          <a:noFill/>
          <a:ln>
            <a:noFill/>
          </a:ln>
        </p:spPr>
      </p:pic>
      <p:grpSp>
        <p:nvGrpSpPr>
          <p:cNvPr id="470" name="Google Shape;470;g368a35d5781_0_448"/>
          <p:cNvGrpSpPr/>
          <p:nvPr/>
        </p:nvGrpSpPr>
        <p:grpSpPr>
          <a:xfrm>
            <a:off x="11470925" y="361612"/>
            <a:ext cx="360000" cy="2160000"/>
            <a:chOff x="11470925" y="361612"/>
            <a:chExt cx="360000" cy="2160000"/>
          </a:xfrm>
        </p:grpSpPr>
        <p:sp>
          <p:nvSpPr>
            <p:cNvPr id="471" name="Google Shape;471;g368a35d5781_0_448"/>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2" name="Google Shape;472;g368a35d5781_0_448"/>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g368a35d5781_0_448"/>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g368a35d5781_0_448"/>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g368a35d5781_0_448"/>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Google Shape;476;g368a35d5781_0_448"/>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68a35d5781_0_461"/>
          <p:cNvSpPr txBox="1"/>
          <p:nvPr/>
        </p:nvSpPr>
        <p:spPr>
          <a:xfrm>
            <a:off x="8255237" y="1276340"/>
            <a:ext cx="28812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Responsabilidade Social Empresarial (RSE)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Ética e Conduta Organizacional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Gestão de Pessoas e Engajamento</a:t>
            </a:r>
            <a:endParaRPr sz="1400" b="0" i="0" u="none" strike="noStrike" cap="none">
              <a:solidFill>
                <a:srgbClr val="000000"/>
              </a:solidFill>
              <a:latin typeface="Arial"/>
              <a:ea typeface="Arial"/>
              <a:cs typeface="Arial"/>
              <a:sym typeface="Arial"/>
            </a:endParaRPr>
          </a:p>
        </p:txBody>
      </p:sp>
      <p:pic>
        <p:nvPicPr>
          <p:cNvPr id="482" name="Google Shape;482;g368a35d5781_0_461"/>
          <p:cNvPicPr preferRelativeResize="0"/>
          <p:nvPr/>
        </p:nvPicPr>
        <p:blipFill rotWithShape="1">
          <a:blip r:embed="rId3">
            <a:alphaModFix/>
          </a:blip>
          <a:srcRect/>
          <a:stretch/>
        </p:blipFill>
        <p:spPr>
          <a:xfrm>
            <a:off x="344269" y="1"/>
            <a:ext cx="6887162" cy="6858000"/>
          </a:xfrm>
          <a:prstGeom prst="rect">
            <a:avLst/>
          </a:prstGeom>
          <a:noFill/>
          <a:ln>
            <a:noFill/>
          </a:ln>
        </p:spPr>
      </p:pic>
      <p:grpSp>
        <p:nvGrpSpPr>
          <p:cNvPr id="483" name="Google Shape;483;g368a35d5781_0_461"/>
          <p:cNvGrpSpPr/>
          <p:nvPr/>
        </p:nvGrpSpPr>
        <p:grpSpPr>
          <a:xfrm>
            <a:off x="11470925" y="361612"/>
            <a:ext cx="360000" cy="2160000"/>
            <a:chOff x="11470925" y="361612"/>
            <a:chExt cx="360000" cy="2160000"/>
          </a:xfrm>
        </p:grpSpPr>
        <p:sp>
          <p:nvSpPr>
            <p:cNvPr id="484" name="Google Shape;484;g368a35d5781_0_461"/>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5" name="Google Shape;485;g368a35d5781_0_461"/>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368a35d5781_0_461"/>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g368a35d5781_0_461"/>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g368a35d5781_0_461"/>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g368a35d5781_0_461"/>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0" name="Google Shape;490;g368a35d5781_0_461"/>
          <p:cNvSpPr/>
          <p:nvPr/>
        </p:nvSpPr>
        <p:spPr>
          <a:xfrm rot="-636221">
            <a:off x="259066" y="4946326"/>
            <a:ext cx="463007" cy="231356"/>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0"/>
        <p:cNvGrpSpPr/>
        <p:nvPr/>
      </p:nvGrpSpPr>
      <p:grpSpPr>
        <a:xfrm>
          <a:off x="0" y="0"/>
          <a:ext cx="0" cy="0"/>
          <a:chOff x="0" y="0"/>
          <a:chExt cx="0" cy="0"/>
        </a:xfrm>
      </p:grpSpPr>
      <p:sp>
        <p:nvSpPr>
          <p:cNvPr id="2081" name="Google Shape;2081;p128"/>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2" name="Google Shape;2082;p128"/>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3" name="Google Shape;2083;p128"/>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4" name="Google Shape;2084;p128"/>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5" name="Google Shape;2085;p128"/>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6" name="Google Shape;2086;p128"/>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87" name="Google Shape;2087;p128"/>
          <p:cNvGrpSpPr/>
          <p:nvPr/>
        </p:nvGrpSpPr>
        <p:grpSpPr>
          <a:xfrm>
            <a:off x="7469024" y="3621697"/>
            <a:ext cx="4722976" cy="3240000"/>
            <a:chOff x="7469024" y="3621697"/>
            <a:chExt cx="4722976" cy="3240000"/>
          </a:xfrm>
        </p:grpSpPr>
        <p:sp>
          <p:nvSpPr>
            <p:cNvPr id="2088" name="Google Shape;2088;p128"/>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9" name="Google Shape;2089;p128"/>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0" name="Google Shape;2090;p128"/>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091" name="Google Shape;2091;p128"/>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2092" name="Google Shape;2092;p128"/>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2093" name="Google Shape;2093;p128"/>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2094" name="Google Shape;2094;p128"/>
          <p:cNvGrpSpPr/>
          <p:nvPr/>
        </p:nvGrpSpPr>
        <p:grpSpPr>
          <a:xfrm rot="10800000">
            <a:off x="0" y="0"/>
            <a:ext cx="4723200" cy="3240000"/>
            <a:chOff x="7469024" y="3621697"/>
            <a:chExt cx="4722976" cy="3240000"/>
          </a:xfrm>
        </p:grpSpPr>
        <p:sp>
          <p:nvSpPr>
            <p:cNvPr id="2095" name="Google Shape;2095;p128"/>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6" name="Google Shape;2096;p128"/>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7" name="Google Shape;2097;p128"/>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98" name="Google Shape;2098;p128"/>
          <p:cNvSpPr txBox="1"/>
          <p:nvPr/>
        </p:nvSpPr>
        <p:spPr>
          <a:xfrm>
            <a:off x="0" y="2283891"/>
            <a:ext cx="1219200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Dúvidas</a:t>
            </a:r>
            <a:r>
              <a:rPr lang="pt-BR" sz="4500" b="1" i="0" u="none" strike="noStrike" cap="none">
                <a:solidFill>
                  <a:schemeClr val="dk1"/>
                </a:solidFill>
                <a:latin typeface="Arial Rounded"/>
                <a:ea typeface="Arial Rounded"/>
                <a:cs typeface="Arial Rounded"/>
                <a:sym typeface="Arial Rounded"/>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Sugestões</a:t>
            </a:r>
            <a:r>
              <a:rPr lang="pt-BR" sz="4500" b="1" i="0" u="none" strike="noStrike" cap="none">
                <a:solidFill>
                  <a:schemeClr val="dk1"/>
                </a:solidFill>
                <a:latin typeface="Arial Rounded"/>
                <a:ea typeface="Arial Rounded"/>
                <a:cs typeface="Arial Rounded"/>
                <a:sym typeface="Arial Rounded"/>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Comentários</a:t>
            </a:r>
            <a:r>
              <a:rPr lang="pt-BR" sz="4500" b="1" i="0" u="none" strike="noStrike" cap="none">
                <a:solidFill>
                  <a:schemeClr val="dk1"/>
                </a:solidFill>
                <a:latin typeface="Arial Rounded"/>
                <a:ea typeface="Arial Rounded"/>
                <a:cs typeface="Arial Rounded"/>
                <a:sym typeface="Arial Rounded"/>
              </a:rPr>
              <a:t>?</a:t>
            </a:r>
            <a:endParaRPr sz="4500" b="1"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851399083c_0_0"/>
          <p:cNvSpPr txBox="1"/>
          <p:nvPr/>
        </p:nvSpPr>
        <p:spPr>
          <a:xfrm>
            <a:off x="-41950" y="96337"/>
            <a:ext cx="11470800"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O que os professores precisam saber </a:t>
            </a:r>
            <a:endParaRPr sz="4100" b="1"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sobre o ENADE</a:t>
            </a:r>
            <a:r>
              <a:rPr lang="pt-BR" sz="4100" b="1" i="0" u="none" strike="noStrike" cap="none">
                <a:solidFill>
                  <a:srgbClr val="000000"/>
                </a:solidFill>
                <a:latin typeface="Arial Rounded"/>
                <a:ea typeface="Arial Rounded"/>
                <a:cs typeface="Arial Rounded"/>
                <a:sym typeface="Arial Rounded"/>
              </a:rPr>
              <a:t>?</a:t>
            </a:r>
            <a:endParaRPr sz="4100" b="1" i="0" u="none" strike="noStrike" cap="none">
              <a:solidFill>
                <a:srgbClr val="000000"/>
              </a:solidFill>
              <a:latin typeface="Arial Rounded"/>
              <a:ea typeface="Arial Rounded"/>
              <a:cs typeface="Arial Rounded"/>
              <a:sym typeface="Arial Rounded"/>
            </a:endParaRPr>
          </a:p>
        </p:txBody>
      </p:sp>
      <p:sp>
        <p:nvSpPr>
          <p:cNvPr id="90" name="Google Shape;90;g3851399083c_0_0"/>
          <p:cNvSpPr txBox="1"/>
          <p:nvPr/>
        </p:nvSpPr>
        <p:spPr>
          <a:xfrm>
            <a:off x="334362" y="1472054"/>
            <a:ext cx="10801500" cy="43560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15000"/>
              </a:lnSpc>
              <a:spcBef>
                <a:spcPts val="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O ENADE 2025 virá com </a:t>
            </a:r>
            <a:r>
              <a:rPr lang="pt-BR" sz="2000" b="1" i="0" u="none" strike="noStrike" cap="none">
                <a:solidFill>
                  <a:srgbClr val="000000"/>
                </a:solidFill>
                <a:latin typeface="Arial"/>
                <a:ea typeface="Arial"/>
                <a:cs typeface="Arial"/>
                <a:sym typeface="Arial"/>
              </a:rPr>
              <a:t>mudanças relevantes</a:t>
            </a:r>
            <a:r>
              <a:rPr lang="pt-BR" sz="2000" b="0" i="0" u="none" strike="noStrike" cap="none">
                <a:solidFill>
                  <a:srgbClr val="000000"/>
                </a:solidFill>
                <a:latin typeface="Arial"/>
                <a:ea typeface="Arial"/>
                <a:cs typeface="Arial"/>
                <a:sym typeface="Arial"/>
              </a:rPr>
              <a:t>, exigindo preparação mais </a:t>
            </a:r>
            <a:r>
              <a:rPr lang="pt-BR" sz="2000" b="1" i="0" u="none" strike="noStrike" cap="none">
                <a:solidFill>
                  <a:srgbClr val="000000"/>
                </a:solidFill>
                <a:latin typeface="Arial"/>
                <a:ea typeface="Arial"/>
                <a:cs typeface="Arial"/>
                <a:sym typeface="Arial"/>
              </a:rPr>
              <a:t>estratégica</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prova terá 46 questões e duração de 4 horas (tempo de prova também é um desafio): </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30 objetivas específicas,</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1 discursiva específica</a:t>
            </a:r>
            <a:r>
              <a:rPr lang="pt-BR" sz="2000" b="0" i="0" u="none" strike="noStrike" cap="none">
                <a:solidFill>
                  <a:srgbClr val="000000"/>
                </a:solidFill>
                <a:latin typeface="Arial"/>
                <a:ea typeface="Arial"/>
                <a:cs typeface="Arial"/>
                <a:sym typeface="Arial"/>
              </a:rPr>
              <a:t> (</a:t>
            </a:r>
            <a:r>
              <a:rPr lang="pt-BR" sz="2000" b="0" i="0" u="none" strike="noStrike" cap="none">
                <a:solidFill>
                  <a:schemeClr val="dk1"/>
                </a:solidFill>
                <a:latin typeface="Arial"/>
                <a:ea typeface="Arial"/>
                <a:cs typeface="Arial"/>
                <a:sym typeface="Arial"/>
              </a:rPr>
              <a:t>apesar de única, terá </a:t>
            </a:r>
            <a:r>
              <a:rPr lang="pt-BR" sz="2000" b="1" i="0" u="none" strike="noStrike" cap="none">
                <a:solidFill>
                  <a:schemeClr val="dk1"/>
                </a:solidFill>
                <a:latin typeface="Arial"/>
                <a:ea typeface="Arial"/>
                <a:cs typeface="Arial"/>
                <a:sym typeface="Arial"/>
              </a:rPr>
              <a:t>peso significativo</a:t>
            </a:r>
            <a:r>
              <a:rPr lang="pt-BR" sz="2000" b="0" i="0" u="none" strike="noStrike" cap="none">
                <a:solidFill>
                  <a:schemeClr val="dk1"/>
                </a:solidFill>
                <a:latin typeface="Arial"/>
                <a:ea typeface="Arial"/>
                <a:cs typeface="Arial"/>
                <a:sym typeface="Arial"/>
              </a:rPr>
              <a:t>)</a:t>
            </a:r>
            <a:r>
              <a:rPr lang="pt-BR" sz="2000" b="1" i="0" u="none" strike="noStrike" cap="none">
                <a:solidFill>
                  <a:schemeClr val="dk1"/>
                </a:solidFill>
                <a:latin typeface="Arial"/>
                <a:ea typeface="Arial"/>
                <a:cs typeface="Arial"/>
                <a:sym typeface="Arial"/>
              </a:rPr>
              <a:t> </a:t>
            </a:r>
            <a:r>
              <a:rPr lang="pt-BR" sz="2000" b="0" i="0" u="none" strike="noStrike" cap="none">
                <a:solidFill>
                  <a:srgbClr val="000000"/>
                </a:solidFill>
                <a:latin typeface="Arial"/>
                <a:ea typeface="Arial"/>
                <a:cs typeface="Arial"/>
                <a:sym typeface="Arial"/>
              </a:rPr>
              <a:t>e </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rgbClr val="000000"/>
              </a:buClr>
              <a:buSzPts val="2000"/>
              <a:buFont typeface="Arial"/>
              <a:buChar char="○"/>
            </a:pPr>
            <a:r>
              <a:rPr lang="pt-BR" sz="2000" b="1" i="0" u="none" strike="noStrike" cap="none">
                <a:solidFill>
                  <a:srgbClr val="000000"/>
                </a:solidFill>
                <a:latin typeface="Arial"/>
                <a:ea typeface="Arial"/>
                <a:cs typeface="Arial"/>
                <a:sym typeface="Arial"/>
              </a:rPr>
              <a:t>15 objetivas de formação geral</a:t>
            </a:r>
            <a:r>
              <a:rPr lang="pt-BR"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nova matriz cobra mais do que conteúdos teóricos: exige </a:t>
            </a:r>
            <a:r>
              <a:rPr lang="pt-BR" sz="2000" b="1" i="0" u="none" strike="noStrike" cap="none">
                <a:solidFill>
                  <a:srgbClr val="000000"/>
                </a:solidFill>
                <a:latin typeface="Arial"/>
                <a:ea typeface="Arial"/>
                <a:cs typeface="Arial"/>
                <a:sym typeface="Arial"/>
              </a:rPr>
              <a:t>pensamento crítico</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uso de dados</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ESG</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inovação</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sustentabilidade</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diversidade</a:t>
            </a:r>
            <a:r>
              <a:rPr lang="pt-BR" sz="2000" b="0" i="0" u="none" strike="noStrike" cap="none">
                <a:solidFill>
                  <a:srgbClr val="000000"/>
                </a:solidFill>
                <a:latin typeface="Arial"/>
                <a:ea typeface="Arial"/>
                <a:cs typeface="Arial"/>
                <a:sym typeface="Arial"/>
              </a:rPr>
              <a:t> e foco em </a:t>
            </a:r>
            <a:r>
              <a:rPr lang="pt-BR" sz="2000" b="1" i="0" u="none" strike="noStrike" cap="none">
                <a:solidFill>
                  <a:srgbClr val="000000"/>
                </a:solidFill>
                <a:latin typeface="Arial"/>
                <a:ea typeface="Arial"/>
                <a:cs typeface="Arial"/>
                <a:sym typeface="Arial"/>
              </a:rPr>
              <a:t>resolução de problemas reais</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1000"/>
              </a:spcBef>
              <a:spcAft>
                <a:spcPts val="1000"/>
              </a:spcAft>
              <a:buClr>
                <a:srgbClr val="000000"/>
              </a:buClr>
              <a:buSzPts val="2000"/>
              <a:buFont typeface="Arial"/>
              <a:buChar char="●"/>
            </a:pPr>
            <a:r>
              <a:rPr lang="pt-BR" sz="2000" b="0" i="0" u="none" strike="noStrike" cap="none">
                <a:solidFill>
                  <a:srgbClr val="000000"/>
                </a:solidFill>
                <a:latin typeface="Arial"/>
                <a:ea typeface="Arial"/>
                <a:cs typeface="Arial"/>
                <a:sym typeface="Arial"/>
              </a:rPr>
              <a:t>A avaliação busca um perfil de egresso com </a:t>
            </a:r>
            <a:r>
              <a:rPr lang="pt-BR" sz="2000" b="1" i="0" u="none" strike="noStrike" cap="none">
                <a:solidFill>
                  <a:srgbClr val="000000"/>
                </a:solidFill>
                <a:latin typeface="Arial"/>
                <a:ea typeface="Arial"/>
                <a:cs typeface="Arial"/>
                <a:sym typeface="Arial"/>
              </a:rPr>
              <a:t>visão sistêmica</a:t>
            </a:r>
            <a:r>
              <a:rPr lang="pt-BR" sz="2000" b="0" i="0" u="none" strike="noStrike" cap="none">
                <a:solidFill>
                  <a:srgbClr val="000000"/>
                </a:solidFill>
                <a:latin typeface="Arial"/>
                <a:ea typeface="Arial"/>
                <a:cs typeface="Arial"/>
                <a:sym typeface="Arial"/>
              </a:rPr>
              <a:t>, </a:t>
            </a:r>
            <a:r>
              <a:rPr lang="pt-BR" sz="2000" b="1" i="0" u="none" strike="noStrike" cap="none">
                <a:solidFill>
                  <a:srgbClr val="000000"/>
                </a:solidFill>
                <a:latin typeface="Arial"/>
                <a:ea typeface="Arial"/>
                <a:cs typeface="Arial"/>
                <a:sym typeface="Arial"/>
              </a:rPr>
              <a:t>proatividade</a:t>
            </a:r>
            <a:r>
              <a:rPr lang="pt-BR" sz="2000" b="0" i="0" u="none" strike="noStrike" cap="none">
                <a:solidFill>
                  <a:srgbClr val="000000"/>
                </a:solidFill>
                <a:latin typeface="Arial"/>
                <a:ea typeface="Arial"/>
                <a:cs typeface="Arial"/>
                <a:sym typeface="Arial"/>
              </a:rPr>
              <a:t> e capacidade de </a:t>
            </a:r>
            <a:r>
              <a:rPr lang="pt-BR" sz="2000" b="1" i="0" u="none" strike="noStrike" cap="none">
                <a:solidFill>
                  <a:srgbClr val="000000"/>
                </a:solidFill>
                <a:latin typeface="Arial"/>
                <a:ea typeface="Arial"/>
                <a:cs typeface="Arial"/>
                <a:sym typeface="Arial"/>
              </a:rPr>
              <a:t>aplicar o conhecimento</a:t>
            </a:r>
            <a:r>
              <a:rPr lang="pt-BR" sz="2000" b="0" i="0" u="none" strike="noStrike" cap="none">
                <a:solidFill>
                  <a:srgbClr val="000000"/>
                </a:solidFill>
                <a:latin typeface="Arial"/>
                <a:ea typeface="Arial"/>
                <a:cs typeface="Arial"/>
                <a:sym typeface="Arial"/>
              </a:rPr>
              <a:t> com lógica e evidências.</a:t>
            </a:r>
            <a:endParaRPr sz="2000" b="0" i="0" u="none" strike="noStrike" cap="none">
              <a:solidFill>
                <a:srgbClr val="000000"/>
              </a:solidFill>
              <a:latin typeface="Arial"/>
              <a:ea typeface="Arial"/>
              <a:cs typeface="Arial"/>
              <a:sym typeface="Arial"/>
            </a:endParaRPr>
          </a:p>
        </p:txBody>
      </p:sp>
      <p:grpSp>
        <p:nvGrpSpPr>
          <p:cNvPr id="91" name="Google Shape;91;g3851399083c_0_0"/>
          <p:cNvGrpSpPr/>
          <p:nvPr/>
        </p:nvGrpSpPr>
        <p:grpSpPr>
          <a:xfrm>
            <a:off x="11470925" y="361612"/>
            <a:ext cx="360000" cy="2160000"/>
            <a:chOff x="11470925" y="361612"/>
            <a:chExt cx="360000" cy="2160000"/>
          </a:xfrm>
        </p:grpSpPr>
        <p:sp>
          <p:nvSpPr>
            <p:cNvPr id="92" name="Google Shape;92;g3851399083c_0_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Google Shape;93;g3851399083c_0_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g3851399083c_0_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g3851399083c_0_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 name="Google Shape;96;g3851399083c_0_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g3851399083c_0_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98" name="Google Shape;98;g3851399083c_0_0"/>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99" name="Google Shape;99;g3851399083c_0_0"/>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100" name="Google Shape;100;g3851399083c_0_0"/>
          <p:cNvCxnSpPr/>
          <p:nvPr/>
        </p:nvCxnSpPr>
        <p:spPr>
          <a:xfrm>
            <a:off x="2495376" y="5799366"/>
            <a:ext cx="0" cy="719400"/>
          </a:xfrm>
          <a:prstGeom prst="straightConnector1">
            <a:avLst/>
          </a:prstGeom>
          <a:noFill/>
          <a:ln w="15875" cap="flat" cmpd="sng">
            <a:solidFill>
              <a:srgbClr val="969494"/>
            </a:solidFill>
            <a:prstDash val="solid"/>
            <a:round/>
            <a:headEnd type="none" w="sm" len="sm"/>
            <a:tailEnd type="none" w="sm" len="sm"/>
          </a:ln>
        </p:spPr>
      </p:cxnSp>
      <p:sp>
        <p:nvSpPr>
          <p:cNvPr id="101" name="Google Shape;101;g3851399083c_0_0"/>
          <p:cNvSpPr/>
          <p:nvPr/>
        </p:nvSpPr>
        <p:spPr>
          <a:xfrm>
            <a:off x="811850" y="538385"/>
            <a:ext cx="36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 name="Google Shape;102;g3851399083c_0_0"/>
          <p:cNvSpPr txBox="1"/>
          <p:nvPr/>
        </p:nvSpPr>
        <p:spPr>
          <a:xfrm>
            <a:off x="3518526" y="5958975"/>
            <a:ext cx="2175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103" name="Google Shape;103;g3851399083c_0_0"/>
          <p:cNvCxnSpPr/>
          <p:nvPr/>
        </p:nvCxnSpPr>
        <p:spPr>
          <a:xfrm>
            <a:off x="3489496" y="5799366"/>
            <a:ext cx="0" cy="719400"/>
          </a:xfrm>
          <a:prstGeom prst="straightConnector1">
            <a:avLst/>
          </a:prstGeom>
          <a:noFill/>
          <a:ln w="15875" cap="flat" cmpd="sng">
            <a:solidFill>
              <a:srgbClr val="969494"/>
            </a:solidFill>
            <a:prstDash val="solid"/>
            <a:miter lim="800000"/>
            <a:headEnd type="none" w="sm" len="sm"/>
            <a:tailEnd type="none" w="sm" len="sm"/>
          </a:ln>
        </p:spPr>
      </p:cxnSp>
      <p:cxnSp>
        <p:nvCxnSpPr>
          <p:cNvPr id="104" name="Google Shape;104;g3851399083c_0_0"/>
          <p:cNvCxnSpPr/>
          <p:nvPr/>
        </p:nvCxnSpPr>
        <p:spPr>
          <a:xfrm>
            <a:off x="5693440" y="5808503"/>
            <a:ext cx="0" cy="719400"/>
          </a:xfrm>
          <a:prstGeom prst="straightConnector1">
            <a:avLst/>
          </a:prstGeom>
          <a:noFill/>
          <a:ln w="15875" cap="flat" cmpd="sng">
            <a:solidFill>
              <a:srgbClr val="969494"/>
            </a:solidFill>
            <a:prstDash val="solid"/>
            <a:miter lim="800000"/>
            <a:headEnd type="none" w="sm" len="sm"/>
            <a:tailEnd type="none" w="sm" len="sm"/>
          </a:ln>
        </p:spPr>
      </p:cxnSp>
      <p:sp>
        <p:nvSpPr>
          <p:cNvPr id="105" name="Google Shape;105;g3851399083c_0_0"/>
          <p:cNvSpPr txBox="1"/>
          <p:nvPr/>
        </p:nvSpPr>
        <p:spPr>
          <a:xfrm>
            <a:off x="5734541" y="5880177"/>
            <a:ext cx="5667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1600" b="0" i="0" u="none" strike="noStrike" cap="none">
                <a:solidFill>
                  <a:srgbClr val="969494"/>
                </a:solidFill>
                <a:latin typeface="Calibri"/>
                <a:ea typeface="Calibri"/>
                <a:cs typeface="Calibri"/>
                <a:sym typeface="Calibri"/>
              </a:rPr>
              <a:t>Fonte: </a:t>
            </a:r>
            <a:r>
              <a:rPr lang="pt-BR" sz="1600" b="0" i="0" u="sng" strike="noStrike" cap="none">
                <a:solidFill>
                  <a:schemeClr val="hlink"/>
                </a:solidFill>
                <a:latin typeface="Calibri"/>
                <a:ea typeface="Calibri"/>
                <a:cs typeface="Calibri"/>
                <a:sym typeface="Calibri"/>
                <a:hlinkClick r:id="rId5"/>
              </a:rPr>
              <a:t>ENADE 2025 - Administração - Mais Conteúdo, Mais Cobrança, Menos Tempo: Seu Curso Está Pronto?</a:t>
            </a:r>
            <a:endParaRPr sz="1600" b="0" i="0" u="none" strike="noStrike" cap="none">
              <a:solidFill>
                <a:srgbClr val="96949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851399083c_0_20"/>
          <p:cNvSpPr txBox="1"/>
          <p:nvPr/>
        </p:nvSpPr>
        <p:spPr>
          <a:xfrm>
            <a:off x="0" y="361612"/>
            <a:ext cx="11470800" cy="72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100" b="1" i="0" u="none" strike="noStrike" cap="none">
                <a:solidFill>
                  <a:srgbClr val="000000"/>
                </a:solidFill>
                <a:latin typeface="Gill Sans"/>
                <a:ea typeface="Gill Sans"/>
                <a:cs typeface="Gill Sans"/>
                <a:sym typeface="Gill Sans"/>
              </a:rPr>
              <a:t>Orientações para gravação do vídeo</a:t>
            </a:r>
            <a:endParaRPr sz="4100" b="1" i="0" u="none" strike="noStrike" cap="none">
              <a:solidFill>
                <a:srgbClr val="000000"/>
              </a:solidFill>
              <a:latin typeface="Arial Rounded"/>
              <a:ea typeface="Arial Rounded"/>
              <a:cs typeface="Arial Rounded"/>
              <a:sym typeface="Arial Rounded"/>
            </a:endParaRPr>
          </a:p>
        </p:txBody>
      </p:sp>
      <p:sp>
        <p:nvSpPr>
          <p:cNvPr id="111" name="Google Shape;111;g3851399083c_0_20"/>
          <p:cNvSpPr txBox="1"/>
          <p:nvPr/>
        </p:nvSpPr>
        <p:spPr>
          <a:xfrm>
            <a:off x="701200" y="1432084"/>
            <a:ext cx="10586700" cy="3873600"/>
          </a:xfrm>
          <a:prstGeom prst="rect">
            <a:avLst/>
          </a:prstGeom>
          <a:noFill/>
          <a:ln>
            <a:noFill/>
          </a:ln>
        </p:spPr>
        <p:txBody>
          <a:bodyPr spcFirstLastPara="1" wrap="square" lIns="91425" tIns="45700" rIns="91425" bIns="45700" anchor="t" anchorCtr="0">
            <a:spAutoFit/>
          </a:bodyPr>
          <a:lstStyle/>
          <a:p>
            <a:pPr marL="457200" marR="0" lvl="0" indent="-323850" algn="just" rtl="0">
              <a:lnSpc>
                <a:spcPct val="115000"/>
              </a:lnSpc>
              <a:spcBef>
                <a:spcPts val="0"/>
              </a:spcBef>
              <a:spcAft>
                <a:spcPts val="0"/>
              </a:spcAft>
              <a:buClr>
                <a:srgbClr val="000000"/>
              </a:buClr>
              <a:buSzPts val="1500"/>
              <a:buFont typeface="Arial"/>
              <a:buChar char="•"/>
            </a:pPr>
            <a:r>
              <a:rPr lang="pt-BR" sz="2000" b="1" i="0" u="none" strike="noStrike" cap="none">
                <a:solidFill>
                  <a:srgbClr val="000000"/>
                </a:solidFill>
                <a:latin typeface="Arial"/>
                <a:ea typeface="Arial"/>
                <a:cs typeface="Arial"/>
                <a:sym typeface="Arial"/>
              </a:rPr>
              <a:t>Objetivo</a:t>
            </a:r>
            <a:r>
              <a:rPr lang="pt-BR" sz="2000" b="0" i="0" u="none" strike="noStrike" cap="none">
                <a:solidFill>
                  <a:srgbClr val="000000"/>
                </a:solidFill>
                <a:latin typeface="Arial"/>
                <a:ea typeface="Arial"/>
                <a:cs typeface="Arial"/>
                <a:sym typeface="Arial"/>
              </a:rPr>
              <a:t>: apoiar os estudantes concluintes do Curso de Administração que irão realizar a prova ENADE em </a:t>
            </a:r>
            <a:r>
              <a:rPr lang="pt-BR" sz="2000" b="1" i="0" u="none" strike="noStrike" cap="none">
                <a:solidFill>
                  <a:srgbClr val="000000"/>
                </a:solidFill>
                <a:latin typeface="Arial"/>
                <a:ea typeface="Arial"/>
                <a:cs typeface="Arial"/>
                <a:sym typeface="Arial"/>
              </a:rPr>
              <a:t>23/11</a:t>
            </a:r>
            <a:r>
              <a:rPr lang="pt-BR" sz="2000"/>
              <a:t>.</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323850" algn="just" rtl="0">
              <a:lnSpc>
                <a:spcPct val="115000"/>
              </a:lnSpc>
              <a:spcBef>
                <a:spcPts val="1000"/>
              </a:spcBef>
              <a:spcAft>
                <a:spcPts val="0"/>
              </a:spcAft>
              <a:buClr>
                <a:srgbClr val="000000"/>
              </a:buClr>
              <a:buSzPts val="1500"/>
              <a:buFont typeface="Arial"/>
              <a:buChar char="•"/>
            </a:pPr>
            <a:r>
              <a:rPr lang="pt-BR" sz="2000" b="1" i="0" u="none" strike="noStrike" cap="none">
                <a:solidFill>
                  <a:srgbClr val="000000"/>
                </a:solidFill>
                <a:latin typeface="Arial"/>
                <a:ea typeface="Arial"/>
                <a:cs typeface="Arial"/>
                <a:sym typeface="Arial"/>
              </a:rPr>
              <a:t>Conteúdo sugerido para gravação do vídeo</a:t>
            </a:r>
            <a:r>
              <a:rPr lang="pt-BR"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914400" marR="0" lvl="1" indent="-323850" algn="just" rtl="0">
              <a:lnSpc>
                <a:spcPct val="115000"/>
              </a:lnSpc>
              <a:spcBef>
                <a:spcPts val="1000"/>
              </a:spcBef>
              <a:spcAft>
                <a:spcPts val="0"/>
              </a:spcAft>
              <a:buClr>
                <a:srgbClr val="000000"/>
              </a:buClr>
              <a:buSzPts val="1500"/>
              <a:buFont typeface="Arial"/>
              <a:buChar char="○"/>
            </a:pPr>
            <a:r>
              <a:rPr lang="pt-BR" sz="2000" b="0" i="0" u="none" strike="noStrike" cap="none">
                <a:solidFill>
                  <a:srgbClr val="000000"/>
                </a:solidFill>
                <a:latin typeface="Arial"/>
                <a:ea typeface="Arial"/>
                <a:cs typeface="Arial"/>
                <a:sym typeface="Arial"/>
              </a:rPr>
              <a:t>comentar e revisar as </a:t>
            </a:r>
            <a:r>
              <a:rPr lang="pt-BR" sz="2000" b="1" i="0" u="none" strike="noStrike" cap="none">
                <a:solidFill>
                  <a:srgbClr val="000000"/>
                </a:solidFill>
                <a:latin typeface="Arial"/>
                <a:ea typeface="Arial"/>
                <a:cs typeface="Arial"/>
                <a:sym typeface="Arial"/>
              </a:rPr>
              <a:t>questões e o gabarito</a:t>
            </a:r>
            <a:r>
              <a:rPr lang="pt-BR" sz="2000" b="0" i="0" u="none" strike="noStrike" cap="none">
                <a:solidFill>
                  <a:srgbClr val="000000"/>
                </a:solidFill>
                <a:latin typeface="Arial"/>
                <a:ea typeface="Arial"/>
                <a:cs typeface="Arial"/>
                <a:sym typeface="Arial"/>
              </a:rPr>
              <a:t> das provas anteriores, destacando o formato da prova, conceitos abordados e dicas, se for o caso;</a:t>
            </a:r>
            <a:endParaRPr sz="2000" b="0" i="0" u="none" strike="noStrike" cap="none">
              <a:solidFill>
                <a:srgbClr val="000000"/>
              </a:solidFill>
              <a:latin typeface="Arial"/>
              <a:ea typeface="Arial"/>
              <a:cs typeface="Arial"/>
              <a:sym typeface="Arial"/>
            </a:endParaRPr>
          </a:p>
          <a:p>
            <a:pPr marL="914400" marR="0" lvl="1" indent="-355600" algn="just" rtl="0">
              <a:lnSpc>
                <a:spcPct val="115000"/>
              </a:lnSpc>
              <a:spcBef>
                <a:spcPts val="1000"/>
              </a:spcBef>
              <a:spcAft>
                <a:spcPts val="0"/>
              </a:spcAft>
              <a:buClr>
                <a:schemeClr val="dk1"/>
              </a:buClr>
              <a:buSzPts val="2000"/>
              <a:buFont typeface="Arial"/>
              <a:buChar char="○"/>
            </a:pPr>
            <a:r>
              <a:rPr lang="pt-BR" sz="2000" b="0" i="0" u="none" strike="noStrike" cap="none">
                <a:solidFill>
                  <a:schemeClr val="dk1"/>
                </a:solidFill>
                <a:latin typeface="Arial"/>
                <a:ea typeface="Arial"/>
                <a:cs typeface="Arial"/>
                <a:sym typeface="Arial"/>
              </a:rPr>
              <a:t>estimular o aluno a </a:t>
            </a:r>
            <a:r>
              <a:rPr lang="pt-BR" sz="2000" b="1" i="0" u="none" strike="noStrike" cap="none">
                <a:solidFill>
                  <a:schemeClr val="dk1"/>
                </a:solidFill>
                <a:latin typeface="Arial"/>
                <a:ea typeface="Arial"/>
                <a:cs typeface="Arial"/>
                <a:sym typeface="Arial"/>
              </a:rPr>
              <a:t>entender</a:t>
            </a:r>
            <a:r>
              <a:rPr lang="pt-BR" sz="2000" b="0" i="0" u="none" strike="noStrike" cap="none">
                <a:solidFill>
                  <a:schemeClr val="dk1"/>
                </a:solidFill>
                <a:latin typeface="Arial"/>
                <a:ea typeface="Arial"/>
                <a:cs typeface="Arial"/>
                <a:sym typeface="Arial"/>
              </a:rPr>
              <a:t>, </a:t>
            </a:r>
            <a:r>
              <a:rPr lang="pt-BR" sz="2000" b="1" i="0" u="none" strike="noStrike" cap="none">
                <a:solidFill>
                  <a:schemeClr val="dk1"/>
                </a:solidFill>
                <a:latin typeface="Arial"/>
                <a:ea typeface="Arial"/>
                <a:cs typeface="Arial"/>
                <a:sym typeface="Arial"/>
              </a:rPr>
              <a:t>interpretar</a:t>
            </a:r>
            <a:r>
              <a:rPr lang="pt-BR" sz="2000" b="0" i="0" u="none" strike="noStrike" cap="none">
                <a:solidFill>
                  <a:schemeClr val="dk1"/>
                </a:solidFill>
                <a:latin typeface="Arial"/>
                <a:ea typeface="Arial"/>
                <a:cs typeface="Arial"/>
                <a:sym typeface="Arial"/>
              </a:rPr>
              <a:t>, </a:t>
            </a:r>
            <a:r>
              <a:rPr lang="pt-BR" sz="2000" b="1" i="0" u="none" strike="noStrike" cap="none">
                <a:solidFill>
                  <a:schemeClr val="dk1"/>
                </a:solidFill>
                <a:latin typeface="Arial"/>
                <a:ea typeface="Arial"/>
                <a:cs typeface="Arial"/>
                <a:sym typeface="Arial"/>
              </a:rPr>
              <a:t>aplicar</a:t>
            </a:r>
            <a:r>
              <a:rPr lang="pt-BR" sz="2000" b="0" i="0" u="none" strike="noStrike" cap="none">
                <a:solidFill>
                  <a:schemeClr val="dk1"/>
                </a:solidFill>
                <a:latin typeface="Arial"/>
                <a:ea typeface="Arial"/>
                <a:cs typeface="Arial"/>
                <a:sym typeface="Arial"/>
              </a:rPr>
              <a:t> e </a:t>
            </a:r>
            <a:r>
              <a:rPr lang="pt-BR" sz="2000" b="1" i="0" u="none" strike="noStrike" cap="none">
                <a:solidFill>
                  <a:schemeClr val="dk1"/>
                </a:solidFill>
                <a:latin typeface="Arial"/>
                <a:ea typeface="Arial"/>
                <a:cs typeface="Arial"/>
                <a:sym typeface="Arial"/>
              </a:rPr>
              <a:t>justificar</a:t>
            </a:r>
            <a:r>
              <a:rPr lang="pt-BR" sz="2000" b="0" i="0" u="none" strike="noStrike" cap="none">
                <a:solidFill>
                  <a:schemeClr val="dk1"/>
                </a:solidFill>
                <a:latin typeface="Arial"/>
                <a:ea typeface="Arial"/>
                <a:cs typeface="Arial"/>
                <a:sym typeface="Arial"/>
              </a:rPr>
              <a:t> suas respostas;</a:t>
            </a:r>
            <a:endParaRPr sz="2000" b="0" i="0" u="none" strike="noStrike" cap="none">
              <a:solidFill>
                <a:schemeClr val="dk1"/>
              </a:solidFill>
              <a:latin typeface="Arial"/>
              <a:ea typeface="Arial"/>
              <a:cs typeface="Arial"/>
              <a:sym typeface="Arial"/>
            </a:endParaRPr>
          </a:p>
          <a:p>
            <a:pPr marL="914400" marR="0" lvl="1" indent="-355600" algn="just" rtl="0">
              <a:lnSpc>
                <a:spcPct val="115000"/>
              </a:lnSpc>
              <a:spcBef>
                <a:spcPts val="1000"/>
              </a:spcBef>
              <a:spcAft>
                <a:spcPts val="1000"/>
              </a:spcAft>
              <a:buClr>
                <a:schemeClr val="dk1"/>
              </a:buClr>
              <a:buSzPts val="2000"/>
              <a:buFont typeface="Arial"/>
              <a:buChar char="○"/>
            </a:pPr>
            <a:r>
              <a:rPr lang="pt-BR" sz="2000" b="1" i="0" u="none" strike="noStrike" cap="none">
                <a:solidFill>
                  <a:schemeClr val="dk1"/>
                </a:solidFill>
                <a:latin typeface="Arial"/>
                <a:ea typeface="Arial"/>
                <a:cs typeface="Arial"/>
                <a:sym typeface="Arial"/>
              </a:rPr>
              <a:t>conectar teoria com exemplos práticos e atuais</a:t>
            </a:r>
            <a:r>
              <a:rPr lang="pt-BR" sz="2000" b="0" i="0" u="none" strike="noStrike" cap="none">
                <a:solidFill>
                  <a:schemeClr val="dk1"/>
                </a:solidFill>
                <a:latin typeface="Arial"/>
                <a:ea typeface="Arial"/>
                <a:cs typeface="Arial"/>
                <a:sym typeface="Arial"/>
              </a:rPr>
              <a:t> (cases, dados, análises, contextos reais)</a:t>
            </a:r>
            <a:endParaRPr sz="2000" b="0" i="0" u="none" strike="noStrike" cap="none">
              <a:solidFill>
                <a:srgbClr val="000000"/>
              </a:solidFill>
              <a:latin typeface="Arial"/>
              <a:ea typeface="Arial"/>
              <a:cs typeface="Arial"/>
              <a:sym typeface="Arial"/>
            </a:endParaRPr>
          </a:p>
        </p:txBody>
      </p:sp>
      <p:grpSp>
        <p:nvGrpSpPr>
          <p:cNvPr id="112" name="Google Shape;112;g3851399083c_0_20"/>
          <p:cNvGrpSpPr/>
          <p:nvPr/>
        </p:nvGrpSpPr>
        <p:grpSpPr>
          <a:xfrm>
            <a:off x="11470925" y="361612"/>
            <a:ext cx="360000" cy="2160000"/>
            <a:chOff x="11470925" y="361612"/>
            <a:chExt cx="360000" cy="2160000"/>
          </a:xfrm>
        </p:grpSpPr>
        <p:sp>
          <p:nvSpPr>
            <p:cNvPr id="113" name="Google Shape;113;g3851399083c_0_2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g3851399083c_0_2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g3851399083c_0_2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g3851399083c_0_2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g3851399083c_0_2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g3851399083c_0_2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119" name="Google Shape;119;g3851399083c_0_20"/>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120" name="Google Shape;120;g3851399083c_0_20"/>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121" name="Google Shape;121;g3851399083c_0_20"/>
          <p:cNvCxnSpPr/>
          <p:nvPr/>
        </p:nvCxnSpPr>
        <p:spPr>
          <a:xfrm>
            <a:off x="2495376" y="5799366"/>
            <a:ext cx="0" cy="719400"/>
          </a:xfrm>
          <a:prstGeom prst="straightConnector1">
            <a:avLst/>
          </a:prstGeom>
          <a:noFill/>
          <a:ln w="15875" cap="flat" cmpd="sng">
            <a:solidFill>
              <a:srgbClr val="969494"/>
            </a:solidFill>
            <a:prstDash val="solid"/>
            <a:round/>
            <a:headEnd type="none" w="sm" len="sm"/>
            <a:tailEnd type="none" w="sm" len="sm"/>
          </a:ln>
        </p:spPr>
      </p:cxnSp>
      <p:sp>
        <p:nvSpPr>
          <p:cNvPr id="122" name="Google Shape;122;g3851399083c_0_20"/>
          <p:cNvSpPr/>
          <p:nvPr/>
        </p:nvSpPr>
        <p:spPr>
          <a:xfrm>
            <a:off x="811850" y="538385"/>
            <a:ext cx="360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g3851399083c_0_20"/>
          <p:cNvSpPr txBox="1"/>
          <p:nvPr/>
        </p:nvSpPr>
        <p:spPr>
          <a:xfrm>
            <a:off x="3518526" y="5958983"/>
            <a:ext cx="4461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124" name="Google Shape;124;g3851399083c_0_20"/>
          <p:cNvCxnSpPr/>
          <p:nvPr/>
        </p:nvCxnSpPr>
        <p:spPr>
          <a:xfrm>
            <a:off x="3489496" y="5799366"/>
            <a:ext cx="0" cy="719400"/>
          </a:xfrm>
          <a:prstGeom prst="straightConnector1">
            <a:avLst/>
          </a:prstGeom>
          <a:noFill/>
          <a:ln w="15875" cap="flat" cmpd="sng">
            <a:solidFill>
              <a:srgbClr val="969494"/>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6"/>
          <p:cNvSpPr/>
          <p:nvPr/>
        </p:nvSpPr>
        <p:spPr>
          <a:xfrm>
            <a:off x="7469025" y="3621697"/>
            <a:ext cx="4722975" cy="3240000"/>
          </a:xfrm>
          <a:prstGeom prst="triangle">
            <a:avLst>
              <a:gd name="adj" fmla="val 100000"/>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16"/>
          <p:cNvSpPr/>
          <p:nvPr/>
        </p:nvSpPr>
        <p:spPr>
          <a:xfrm>
            <a:off x="7469025" y="4696387"/>
            <a:ext cx="4722975" cy="2160000"/>
          </a:xfrm>
          <a:prstGeom prst="triangle">
            <a:avLst>
              <a:gd name="adj" fmla="val 100000"/>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16"/>
          <p:cNvSpPr txBox="1"/>
          <p:nvPr/>
        </p:nvSpPr>
        <p:spPr>
          <a:xfrm>
            <a:off x="1687236" y="4152743"/>
            <a:ext cx="68859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pt-BR" sz="2500" b="0" i="0" u="none" strike="noStrike" cap="none">
                <a:solidFill>
                  <a:schemeClr val="dk1"/>
                </a:solidFill>
                <a:latin typeface="Calibri"/>
                <a:ea typeface="Calibri"/>
                <a:cs typeface="Calibri"/>
                <a:sym typeface="Calibri"/>
              </a:rPr>
              <a:t>Questões sobre Ética &amp; Sustentabilidade</a:t>
            </a:r>
            <a:endParaRPr sz="2500" b="0" i="0" u="none" strike="noStrike" cap="none">
              <a:solidFill>
                <a:schemeClr val="dk1"/>
              </a:solidFill>
              <a:latin typeface="Calibri"/>
              <a:ea typeface="Calibri"/>
              <a:cs typeface="Calibri"/>
              <a:sym typeface="Calibri"/>
            </a:endParaRPr>
          </a:p>
        </p:txBody>
      </p:sp>
      <p:sp>
        <p:nvSpPr>
          <p:cNvPr id="355" name="Google Shape;355;p16"/>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16"/>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16"/>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16"/>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16"/>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16"/>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16"/>
          <p:cNvSpPr/>
          <p:nvPr/>
        </p:nvSpPr>
        <p:spPr>
          <a:xfrm>
            <a:off x="7469024" y="5776387"/>
            <a:ext cx="4722975" cy="1080000"/>
          </a:xfrm>
          <a:prstGeom prst="triangle">
            <a:avLst>
              <a:gd name="adj" fmla="val 100000"/>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2" name="Google Shape;362;p16"/>
          <p:cNvPicPr preferRelativeResize="0"/>
          <p:nvPr/>
        </p:nvPicPr>
        <p:blipFill rotWithShape="1">
          <a:blip r:embed="rId3">
            <a:alphaModFix/>
          </a:blip>
          <a:srcRect/>
          <a:stretch/>
        </p:blipFill>
        <p:spPr>
          <a:xfrm>
            <a:off x="2479888" y="5978330"/>
            <a:ext cx="1027714" cy="361507"/>
          </a:xfrm>
          <a:prstGeom prst="rect">
            <a:avLst/>
          </a:prstGeom>
          <a:noFill/>
          <a:ln>
            <a:noFill/>
          </a:ln>
        </p:spPr>
      </p:pic>
      <p:pic>
        <p:nvPicPr>
          <p:cNvPr id="363" name="Google Shape;363;p16"/>
          <p:cNvPicPr preferRelativeResize="0"/>
          <p:nvPr/>
        </p:nvPicPr>
        <p:blipFill rotWithShape="1">
          <a:blip r:embed="rId4">
            <a:alphaModFix/>
          </a:blip>
          <a:srcRect/>
          <a:stretch/>
        </p:blipFill>
        <p:spPr>
          <a:xfrm>
            <a:off x="334362" y="5795259"/>
            <a:ext cx="2068612" cy="727653"/>
          </a:xfrm>
          <a:prstGeom prst="rect">
            <a:avLst/>
          </a:prstGeom>
          <a:noFill/>
          <a:ln>
            <a:noFill/>
          </a:ln>
        </p:spPr>
      </p:pic>
      <p:cxnSp>
        <p:nvCxnSpPr>
          <p:cNvPr id="364" name="Google Shape;364;p16"/>
          <p:cNvCxnSpPr/>
          <p:nvPr/>
        </p:nvCxnSpPr>
        <p:spPr>
          <a:xfrm>
            <a:off x="2495376" y="5799366"/>
            <a:ext cx="0" cy="719437"/>
          </a:xfrm>
          <a:prstGeom prst="straightConnector1">
            <a:avLst/>
          </a:prstGeom>
          <a:noFill/>
          <a:ln w="15875" cap="flat" cmpd="sng">
            <a:solidFill>
              <a:srgbClr val="969494"/>
            </a:solidFill>
            <a:prstDash val="solid"/>
            <a:miter lim="800000"/>
            <a:headEnd type="none" w="sm" len="sm"/>
            <a:tailEnd type="none" w="sm" len="sm"/>
          </a:ln>
        </p:spPr>
      </p:cxnSp>
      <p:sp>
        <p:nvSpPr>
          <p:cNvPr id="365" name="Google Shape;365;p16"/>
          <p:cNvSpPr txBox="1"/>
          <p:nvPr/>
        </p:nvSpPr>
        <p:spPr>
          <a:xfrm>
            <a:off x="3518526" y="5958983"/>
            <a:ext cx="4461445"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0" i="0" u="none" strike="noStrike" cap="none">
                <a:solidFill>
                  <a:srgbClr val="969494"/>
                </a:solidFill>
                <a:latin typeface="Calibri"/>
                <a:ea typeface="Calibri"/>
                <a:cs typeface="Calibri"/>
                <a:sym typeface="Calibri"/>
              </a:rPr>
              <a:t>OUTUBRO DE 2025</a:t>
            </a:r>
            <a:endParaRPr sz="2000" b="0" i="0" u="none" strike="noStrike" cap="none">
              <a:solidFill>
                <a:srgbClr val="969494"/>
              </a:solidFill>
              <a:latin typeface="Calibri"/>
              <a:ea typeface="Calibri"/>
              <a:cs typeface="Calibri"/>
              <a:sym typeface="Calibri"/>
            </a:endParaRPr>
          </a:p>
        </p:txBody>
      </p:sp>
      <p:cxnSp>
        <p:nvCxnSpPr>
          <p:cNvPr id="366" name="Google Shape;366;p16"/>
          <p:cNvCxnSpPr/>
          <p:nvPr/>
        </p:nvCxnSpPr>
        <p:spPr>
          <a:xfrm>
            <a:off x="3489496" y="5799366"/>
            <a:ext cx="0" cy="719437"/>
          </a:xfrm>
          <a:prstGeom prst="straightConnector1">
            <a:avLst/>
          </a:prstGeom>
          <a:noFill/>
          <a:ln w="15875" cap="flat" cmpd="sng">
            <a:solidFill>
              <a:srgbClr val="969494"/>
            </a:solidFill>
            <a:prstDash val="solid"/>
            <a:miter lim="800000"/>
            <a:headEnd type="none" w="sm" len="sm"/>
            <a:tailEnd type="none" w="sm" len="sm"/>
          </a:ln>
        </p:spPr>
      </p:cxnSp>
      <p:grpSp>
        <p:nvGrpSpPr>
          <p:cNvPr id="367" name="Google Shape;367;p16"/>
          <p:cNvGrpSpPr/>
          <p:nvPr/>
        </p:nvGrpSpPr>
        <p:grpSpPr>
          <a:xfrm>
            <a:off x="-42728" y="1093765"/>
            <a:ext cx="8434800" cy="2256344"/>
            <a:chOff x="-42728" y="288006"/>
            <a:chExt cx="8434800" cy="2256344"/>
          </a:xfrm>
        </p:grpSpPr>
        <p:sp>
          <p:nvSpPr>
            <p:cNvPr id="368" name="Google Shape;368;p16"/>
            <p:cNvSpPr txBox="1"/>
            <p:nvPr/>
          </p:nvSpPr>
          <p:spPr>
            <a:xfrm>
              <a:off x="-1" y="666527"/>
              <a:ext cx="7469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pt-BR" sz="10000" b="0" i="0" u="none" strike="noStrike" cap="none">
                  <a:solidFill>
                    <a:schemeClr val="dk1"/>
                  </a:solidFill>
                  <a:latin typeface="Gill Sans"/>
                  <a:ea typeface="Gill Sans"/>
                  <a:cs typeface="Gill Sans"/>
                  <a:sym typeface="Gill Sans"/>
                </a:rPr>
                <a:t>ENADE</a:t>
              </a:r>
              <a:endParaRPr sz="10000" b="0" i="0" u="none" strike="noStrike" cap="none">
                <a:solidFill>
                  <a:schemeClr val="dk1"/>
                </a:solidFill>
                <a:latin typeface="Gill Sans"/>
                <a:ea typeface="Gill Sans"/>
                <a:cs typeface="Gill Sans"/>
                <a:sym typeface="Gill Sans"/>
              </a:endParaRPr>
            </a:p>
          </p:txBody>
        </p:sp>
        <p:sp>
          <p:nvSpPr>
            <p:cNvPr id="369" name="Google Shape;369;p16"/>
            <p:cNvSpPr txBox="1"/>
            <p:nvPr/>
          </p:nvSpPr>
          <p:spPr>
            <a:xfrm>
              <a:off x="-42728" y="1713350"/>
              <a:ext cx="8434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2018 &amp; 2022</a:t>
              </a:r>
              <a:endParaRPr sz="4800" b="0" i="0" u="none" strike="noStrike" cap="none">
                <a:solidFill>
                  <a:schemeClr val="dk1"/>
                </a:solidFill>
                <a:latin typeface="Gill Sans"/>
                <a:ea typeface="Gill Sans"/>
                <a:cs typeface="Gill Sans"/>
                <a:sym typeface="Gill Sans"/>
              </a:endParaRPr>
            </a:p>
          </p:txBody>
        </p:sp>
        <p:sp>
          <p:nvSpPr>
            <p:cNvPr id="370" name="Google Shape;370;p16"/>
            <p:cNvSpPr txBox="1"/>
            <p:nvPr/>
          </p:nvSpPr>
          <p:spPr>
            <a:xfrm>
              <a:off x="1702423" y="288006"/>
              <a:ext cx="3755207"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Administração</a:t>
              </a:r>
              <a:endParaRPr sz="4800" b="0"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9"/>
          <p:cNvSpPr txBox="1"/>
          <p:nvPr/>
        </p:nvSpPr>
        <p:spPr>
          <a:xfrm>
            <a:off x="8255236" y="1081612"/>
            <a:ext cx="2879933"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Inovação e Empreendedorismo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Relação Universidade-Indústria-Governo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Desenvolvimento Socioeconômico e Políticas Públicas</a:t>
            </a:r>
            <a:endParaRPr sz="2000" b="0" i="0" u="none" strike="noStrike" cap="none">
              <a:solidFill>
                <a:schemeClr val="dk1"/>
              </a:solidFill>
              <a:latin typeface="Calibri"/>
              <a:ea typeface="Calibri"/>
              <a:cs typeface="Calibri"/>
              <a:sym typeface="Calibri"/>
            </a:endParaRPr>
          </a:p>
        </p:txBody>
      </p:sp>
      <p:grpSp>
        <p:nvGrpSpPr>
          <p:cNvPr id="376" name="Google Shape;376;p9"/>
          <p:cNvGrpSpPr/>
          <p:nvPr/>
        </p:nvGrpSpPr>
        <p:grpSpPr>
          <a:xfrm>
            <a:off x="11470925" y="361612"/>
            <a:ext cx="360000" cy="2160000"/>
            <a:chOff x="11470925" y="361612"/>
            <a:chExt cx="360000" cy="2160000"/>
          </a:xfrm>
        </p:grpSpPr>
        <p:sp>
          <p:nvSpPr>
            <p:cNvPr id="377" name="Google Shape;377;p9"/>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9"/>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9"/>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9"/>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9"/>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9"/>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83" name="Google Shape;383;p9"/>
          <p:cNvPicPr preferRelativeResize="0"/>
          <p:nvPr/>
        </p:nvPicPr>
        <p:blipFill rotWithShape="1">
          <a:blip r:embed="rId3">
            <a:alphaModFix/>
          </a:blip>
          <a:srcRect/>
          <a:stretch/>
        </p:blipFill>
        <p:spPr>
          <a:xfrm>
            <a:off x="344262" y="78395"/>
            <a:ext cx="7281915" cy="67012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0"/>
          <p:cNvGrpSpPr/>
          <p:nvPr/>
        </p:nvGrpSpPr>
        <p:grpSpPr>
          <a:xfrm>
            <a:off x="11470925" y="361612"/>
            <a:ext cx="360000" cy="2160000"/>
            <a:chOff x="11470925" y="361612"/>
            <a:chExt cx="360000" cy="2160000"/>
          </a:xfrm>
        </p:grpSpPr>
        <p:sp>
          <p:nvSpPr>
            <p:cNvPr id="389" name="Google Shape;389;p10"/>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p10"/>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10"/>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10"/>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10"/>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10"/>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95" name="Google Shape;395;p10"/>
          <p:cNvPicPr preferRelativeResize="0"/>
          <p:nvPr/>
        </p:nvPicPr>
        <p:blipFill rotWithShape="1">
          <a:blip r:embed="rId3">
            <a:alphaModFix/>
          </a:blip>
          <a:srcRect/>
          <a:stretch/>
        </p:blipFill>
        <p:spPr>
          <a:xfrm>
            <a:off x="344262" y="78395"/>
            <a:ext cx="7281915" cy="6701211"/>
          </a:xfrm>
          <a:prstGeom prst="rect">
            <a:avLst/>
          </a:prstGeom>
          <a:noFill/>
          <a:ln>
            <a:noFill/>
          </a:ln>
        </p:spPr>
      </p:pic>
      <p:sp>
        <p:nvSpPr>
          <p:cNvPr id="396" name="Google Shape;396;p10"/>
          <p:cNvSpPr/>
          <p:nvPr/>
        </p:nvSpPr>
        <p:spPr>
          <a:xfrm rot="-637344">
            <a:off x="259718" y="5498184"/>
            <a:ext cx="462968" cy="231484"/>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10"/>
          <p:cNvSpPr txBox="1"/>
          <p:nvPr/>
        </p:nvSpPr>
        <p:spPr>
          <a:xfrm>
            <a:off x="8255236" y="1081612"/>
            <a:ext cx="2879933"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Inovação e Empreendedorismo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Relação Universidade-Indústria-Governo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Desenvolvimento Socioeconômico e Políticas Públicas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pSp>
        <p:nvGrpSpPr>
          <p:cNvPr id="402" name="Google Shape;402;g368a35d5781_0_353"/>
          <p:cNvGrpSpPr/>
          <p:nvPr/>
        </p:nvGrpSpPr>
        <p:grpSpPr>
          <a:xfrm>
            <a:off x="11470925" y="361612"/>
            <a:ext cx="360000" cy="2160000"/>
            <a:chOff x="11470925" y="361612"/>
            <a:chExt cx="360000" cy="2160000"/>
          </a:xfrm>
        </p:grpSpPr>
        <p:sp>
          <p:nvSpPr>
            <p:cNvPr id="403" name="Google Shape;403;g368a35d5781_0_353"/>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g368a35d5781_0_353"/>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g368a35d5781_0_353"/>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g368a35d5781_0_353"/>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g368a35d5781_0_353"/>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368a35d5781_0_353"/>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9" name="Google Shape;409;g368a35d5781_0_353"/>
          <p:cNvSpPr txBox="1"/>
          <p:nvPr/>
        </p:nvSpPr>
        <p:spPr>
          <a:xfrm>
            <a:off x="7537391" y="1382286"/>
            <a:ext cx="35979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Temas: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Práticas ESG e Responsabilidade Social nas Organizações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pt-BR" sz="2000" b="0" i="0" u="none" strike="noStrike" cap="none">
                <a:solidFill>
                  <a:schemeClr val="dk1"/>
                </a:solidFill>
                <a:latin typeface="Calibri"/>
                <a:ea typeface="Calibri"/>
                <a:cs typeface="Calibri"/>
                <a:sym typeface="Calibri"/>
              </a:rPr>
              <a:t>Igualdade, Diversidade e Inclusão nas Práticas ESG</a:t>
            </a:r>
            <a:endParaRPr sz="2000" b="0" i="0" u="none" strike="noStrike" cap="none">
              <a:solidFill>
                <a:schemeClr val="dk1"/>
              </a:solidFill>
              <a:latin typeface="Calibri"/>
              <a:ea typeface="Calibri"/>
              <a:cs typeface="Calibri"/>
              <a:sym typeface="Calibri"/>
            </a:endParaRPr>
          </a:p>
        </p:txBody>
      </p:sp>
      <p:pic>
        <p:nvPicPr>
          <p:cNvPr id="410" name="Google Shape;410;g368a35d5781_0_353"/>
          <p:cNvPicPr preferRelativeResize="0"/>
          <p:nvPr/>
        </p:nvPicPr>
        <p:blipFill rotWithShape="1">
          <a:blip r:embed="rId3">
            <a:alphaModFix/>
          </a:blip>
          <a:srcRect/>
          <a:stretch/>
        </p:blipFill>
        <p:spPr>
          <a:xfrm>
            <a:off x="338134" y="553341"/>
            <a:ext cx="6890870" cy="57513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68a35d5781_0_366"/>
          <p:cNvSpPr txBox="1"/>
          <p:nvPr/>
        </p:nvSpPr>
        <p:spPr>
          <a:xfrm>
            <a:off x="333286" y="1272851"/>
            <a:ext cx="10801800" cy="514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O estudante deve discorrer sobre os três critérios do ESG para o desenvolvimento das práticas de responsabilidade social das organizações brasileiras, abordando os elementos apresentados a seguir.</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pt-BR" sz="1400" b="0" i="1" u="none" strike="noStrike" cap="none">
                <a:solidFill>
                  <a:schemeClr val="dk1"/>
                </a:solidFill>
                <a:latin typeface="Calibri"/>
                <a:ea typeface="Calibri"/>
                <a:cs typeface="Calibri"/>
                <a:sym typeface="Calibri"/>
              </a:rPr>
              <a:t>Environmental</a:t>
            </a:r>
            <a:r>
              <a:rPr lang="pt-BR" sz="1400" b="0" i="0" u="none" strike="noStrike" cap="none">
                <a:solidFill>
                  <a:schemeClr val="dk1"/>
                </a:solidFill>
                <a:latin typeface="Calibri"/>
                <a:ea typeface="Calibri"/>
                <a:cs typeface="Calibri"/>
                <a:sym typeface="Calibri"/>
              </a:rPr>
              <a:t> (meio ambiente), primeiro aspecto levantado quando se trata de sustentabilidade. Esse é o pilar que diz respeito a todas as práticas e ações que uma empresa pode promover para reduzir o impacto negativo na natureza, porém ainda não orienta o aspecto social. Os principais pontos levantados pelo tripé </a:t>
            </a:r>
            <a:r>
              <a:rPr lang="pt-BR" sz="1400" b="0" i="1" u="none" strike="noStrike" cap="none">
                <a:solidFill>
                  <a:schemeClr val="dk1"/>
                </a:solidFill>
                <a:latin typeface="Calibri"/>
                <a:ea typeface="Calibri"/>
                <a:cs typeface="Calibri"/>
                <a:sym typeface="Calibri"/>
              </a:rPr>
              <a:t>environmental</a:t>
            </a:r>
            <a:r>
              <a:rPr lang="pt-BR" sz="1400" b="0" i="0" u="none" strike="noStrike" cap="none">
                <a:solidFill>
                  <a:schemeClr val="dk1"/>
                </a:solidFill>
                <a:latin typeface="Calibri"/>
                <a:ea typeface="Calibri"/>
                <a:cs typeface="Calibri"/>
                <a:sym typeface="Calibri"/>
              </a:rPr>
              <a:t> são: adequação ao mercado de carbono, redução das emissões de gases, substituição da matriz energética, combate ao desmatamento, menor desperdício de recursos nos processos produtivos e gerenciais, entre outros.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pt-BR" sz="1400" b="0" i="1" u="none" strike="noStrike" cap="none">
                <a:solidFill>
                  <a:schemeClr val="dk1"/>
                </a:solidFill>
                <a:latin typeface="Calibri"/>
                <a:ea typeface="Calibri"/>
                <a:cs typeface="Calibri"/>
                <a:sym typeface="Calibri"/>
              </a:rPr>
              <a:t>Social</a:t>
            </a:r>
            <a:r>
              <a:rPr lang="pt-BR" sz="1400" b="0" i="0" u="none" strike="noStrike" cap="none">
                <a:solidFill>
                  <a:schemeClr val="dk1"/>
                </a:solidFill>
                <a:latin typeface="Calibri"/>
                <a:ea typeface="Calibri"/>
                <a:cs typeface="Calibri"/>
                <a:sym typeface="Calibri"/>
              </a:rPr>
              <a:t> (social), legado da revolução industrial, principalmente após a universalização do modelo fordista de produção, em que os colaboradores precisavam ser produtivos ao máximo, mesmo que isso significasse a sua exaustão. No entanto, a agenda ESG é muito mais sobre pessoas. É preciso garantir que o ambiente de trabalho seja amigável, promova o crescimento profissional e contribua par o bem-estar de todos os envolvidos. Isso não deve ser adotado apenas pelos colaboradores, mas diz respeito também ao modo como a empresa se posiciona diante da sociedade. As discussões quanto à inclusão, à luta contra a discriminação e à promoção do pluralismo de ideias e da democracia constituem um pilar que consolida esse conceito. Os principais pontos nesse pilar são: melhores condições de trabalho, políticas de remuneração justa, inclusão de minorias sociais nos quadros da empresa, comunicação clara com a sociedade no seu entorno, promoção de bem-estar dos envolvidos, entre outros.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pt-BR" sz="1400" b="0" i="1" u="none" strike="noStrike" cap="none">
                <a:solidFill>
                  <a:schemeClr val="dk1"/>
                </a:solidFill>
                <a:latin typeface="Calibri"/>
                <a:ea typeface="Calibri"/>
                <a:cs typeface="Calibri"/>
                <a:sym typeface="Calibri"/>
              </a:rPr>
              <a:t>Governance</a:t>
            </a:r>
            <a:r>
              <a:rPr lang="pt-BR" sz="1400" b="0" i="0" u="none" strike="noStrike" cap="none">
                <a:solidFill>
                  <a:schemeClr val="dk1"/>
                </a:solidFill>
                <a:latin typeface="Calibri"/>
                <a:ea typeface="Calibri"/>
                <a:cs typeface="Calibri"/>
                <a:sym typeface="Calibri"/>
              </a:rPr>
              <a:t> (governança) está relacionada ao código de conduta e aos princípios de gestão ética e responsável. É preciso ter em mente que é um falso dilema escolher entre sucesso econômico e responsabilidade socioambiental. É um pilar que diz respeito à cultura organizacional e à ética que norteiam o negócio. É natural que empresas comecem, aos poucos, a dar pequenos passos por vez e aprender a gerir ao longo do caminho. No entanto, essa gestão incerta pode levar a graves prejuízos e, até mesmo, a pendências judiciais. A governança estabelece um conjunto de práticas validadas ao redor do mundo como as mais indicadas para que um negócio se mantenha ativo apresentando bons resultados ou, pelo menos, tenha seus desafios identificados antes que surjam graves problemas. Os pontos chave da governança no contexto ESG são: promover a diversidade nos cargos de liderança, implementar políticas de combate a desvios e má conduta, consolidar a cultura organizacional, a transparência na divulgação de resultados, as políticas claras de remuneração de investidores.</a:t>
            </a:r>
            <a:endParaRPr sz="1400" b="0" i="0" u="none" strike="noStrike" cap="none">
              <a:solidFill>
                <a:schemeClr val="dk1"/>
              </a:solidFill>
              <a:latin typeface="Calibri"/>
              <a:ea typeface="Calibri"/>
              <a:cs typeface="Calibri"/>
              <a:sym typeface="Calibri"/>
            </a:endParaRPr>
          </a:p>
        </p:txBody>
      </p:sp>
      <p:grpSp>
        <p:nvGrpSpPr>
          <p:cNvPr id="416" name="Google Shape;416;g368a35d5781_0_366"/>
          <p:cNvGrpSpPr/>
          <p:nvPr/>
        </p:nvGrpSpPr>
        <p:grpSpPr>
          <a:xfrm>
            <a:off x="11470925" y="361612"/>
            <a:ext cx="360000" cy="2160000"/>
            <a:chOff x="11470925" y="361612"/>
            <a:chExt cx="360000" cy="2160000"/>
          </a:xfrm>
        </p:grpSpPr>
        <p:sp>
          <p:nvSpPr>
            <p:cNvPr id="417" name="Google Shape;417;g368a35d5781_0_366"/>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8" name="Google Shape;418;g368a35d5781_0_366"/>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g368a35d5781_0_366"/>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g368a35d5781_0_366"/>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g368a35d5781_0_366"/>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368a35d5781_0_366"/>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23" name="Google Shape;423;g368a35d5781_0_366"/>
          <p:cNvSpPr txBox="1"/>
          <p:nvPr/>
        </p:nvSpPr>
        <p:spPr>
          <a:xfrm>
            <a:off x="0" y="361612"/>
            <a:ext cx="11470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Padrão resposta</a:t>
            </a:r>
            <a:endParaRPr sz="4800" b="1"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g368a35d5781_0_379"/>
          <p:cNvGrpSpPr/>
          <p:nvPr/>
        </p:nvGrpSpPr>
        <p:grpSpPr>
          <a:xfrm>
            <a:off x="11470925" y="361612"/>
            <a:ext cx="360000" cy="2160000"/>
            <a:chOff x="11470925" y="361612"/>
            <a:chExt cx="360000" cy="2160000"/>
          </a:xfrm>
        </p:grpSpPr>
        <p:sp>
          <p:nvSpPr>
            <p:cNvPr id="429" name="Google Shape;429;g368a35d5781_0_379"/>
            <p:cNvSpPr/>
            <p:nvPr/>
          </p:nvSpPr>
          <p:spPr>
            <a:xfrm>
              <a:off x="11470925" y="361612"/>
              <a:ext cx="360000" cy="360000"/>
            </a:xfrm>
            <a:prstGeom prst="rect">
              <a:avLst/>
            </a:prstGeom>
            <a:solidFill>
              <a:srgbClr val="025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g368a35d5781_0_379"/>
            <p:cNvSpPr/>
            <p:nvPr/>
          </p:nvSpPr>
          <p:spPr>
            <a:xfrm>
              <a:off x="11470925" y="721612"/>
              <a:ext cx="360000" cy="360000"/>
            </a:xfrm>
            <a:prstGeom prst="rect">
              <a:avLst/>
            </a:prstGeom>
            <a:solidFill>
              <a:srgbClr val="3F88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368a35d5781_0_379"/>
            <p:cNvSpPr/>
            <p:nvPr/>
          </p:nvSpPr>
          <p:spPr>
            <a:xfrm>
              <a:off x="11470925" y="1441612"/>
              <a:ext cx="360000" cy="360000"/>
            </a:xfrm>
            <a:prstGeom prst="rect">
              <a:avLst/>
            </a:prstGeom>
            <a:solidFill>
              <a:srgbClr val="B69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g368a35d5781_0_379"/>
            <p:cNvSpPr/>
            <p:nvPr/>
          </p:nvSpPr>
          <p:spPr>
            <a:xfrm>
              <a:off x="11470925" y="1801612"/>
              <a:ext cx="360000" cy="360000"/>
            </a:xfrm>
            <a:prstGeom prst="rect">
              <a:avLst/>
            </a:prstGeom>
            <a:solidFill>
              <a:srgbClr val="D1BE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g368a35d5781_0_379"/>
            <p:cNvSpPr/>
            <p:nvPr/>
          </p:nvSpPr>
          <p:spPr>
            <a:xfrm>
              <a:off x="11470925" y="1081612"/>
              <a:ext cx="360000" cy="360000"/>
            </a:xfrm>
            <a:prstGeom prst="rect">
              <a:avLst/>
            </a:prstGeom>
            <a:solidFill>
              <a:srgbClr val="629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g368a35d5781_0_379"/>
            <p:cNvSpPr/>
            <p:nvPr/>
          </p:nvSpPr>
          <p:spPr>
            <a:xfrm>
              <a:off x="11470925" y="2161612"/>
              <a:ext cx="360000" cy="360000"/>
            </a:xfrm>
            <a:prstGeom prst="rect">
              <a:avLst/>
            </a:prstGeom>
            <a:solidFill>
              <a:srgbClr val="E0D8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35" name="Google Shape;435;g368a35d5781_0_379"/>
          <p:cNvSpPr txBox="1"/>
          <p:nvPr/>
        </p:nvSpPr>
        <p:spPr>
          <a:xfrm>
            <a:off x="0" y="361612"/>
            <a:ext cx="11470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4800" b="0" i="0" u="none" strike="noStrike" cap="none">
                <a:solidFill>
                  <a:schemeClr val="dk1"/>
                </a:solidFill>
                <a:latin typeface="Gill Sans"/>
                <a:ea typeface="Gill Sans"/>
                <a:cs typeface="Gill Sans"/>
                <a:sym typeface="Gill Sans"/>
              </a:rPr>
              <a:t>Padrão resposta</a:t>
            </a:r>
            <a:endParaRPr sz="4800" b="1" i="0" u="none" strike="noStrike" cap="none">
              <a:solidFill>
                <a:schemeClr val="dk1"/>
              </a:solidFill>
              <a:latin typeface="Arial Rounded"/>
              <a:ea typeface="Arial Rounded"/>
              <a:cs typeface="Arial Rounded"/>
              <a:sym typeface="Arial Rounded"/>
            </a:endParaRPr>
          </a:p>
        </p:txBody>
      </p:sp>
      <p:sp>
        <p:nvSpPr>
          <p:cNvPr id="436" name="Google Shape;436;g368a35d5781_0_379"/>
          <p:cNvSpPr txBox="1"/>
          <p:nvPr/>
        </p:nvSpPr>
        <p:spPr>
          <a:xfrm>
            <a:off x="333286" y="1272851"/>
            <a:ext cx="10801800" cy="471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1" i="0" u="none" strike="noStrike" cap="none">
                <a:solidFill>
                  <a:schemeClr val="dk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pt-BR" sz="2000" b="0" i="0" u="none" strike="noStrike" cap="none">
                <a:solidFill>
                  <a:schemeClr val="dk1"/>
                </a:solidFill>
                <a:latin typeface="Calibri"/>
                <a:ea typeface="Calibri"/>
                <a:cs typeface="Calibri"/>
                <a:sym typeface="Calibri"/>
              </a:rPr>
              <a:t>O estudante deve analisar a importância da igualdade, diversidade e inclusão para as práticas de ESG, identificando dois benefícios dessas práticas, conforme apresentado a seguir.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pt-BR" sz="2000" b="0" i="0" u="none" strike="noStrike" cap="none">
                <a:solidFill>
                  <a:schemeClr val="dk1"/>
                </a:solidFill>
                <a:latin typeface="Calibri"/>
                <a:ea typeface="Calibri"/>
                <a:cs typeface="Calibri"/>
                <a:sym typeface="Calibri"/>
              </a:rPr>
              <a:t>É preciso garantir que o ambiente de trabalho e o clima organizacional sejam amigáveis, promovam o crescimento e contribuam com o bem-estar de todos os envolvidos. As discussões quanto a inclusão, luta contra a discriminação, justiça social e promoção do pluralismo de ideias e da democracia, constituem pilares que consolidam esse conceito. Os principais pontos a serem observados nesses pilares são: melhores condições de trabalho, políticas de remuneração justas, inclusão de minorias sociais nos quadros da empresa, comunicação clara com a sociedade no seu entorno, promoção de bem-estar para os envolvidos, promoção da diversidade e igualdade no ambiente de trabalho, melhoraria da visibilidade da empresa, maior reconhecimento, reputação da marca, sendo bem-vista no mercado.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pt-BR" sz="2000" b="0" i="0" u="none" strike="noStrike" cap="none">
                <a:solidFill>
                  <a:schemeClr val="dk1"/>
                </a:solidFill>
                <a:latin typeface="Calibri"/>
                <a:ea typeface="Calibri"/>
                <a:cs typeface="Calibri"/>
                <a:sym typeface="Calibri"/>
              </a:rPr>
              <a:t>Benefícios: diversidade de opiniões, que estrategicamente beneficiam a organização, mais representatividade dos quadros da organização, melhoria da imagem da marca, melhoria da produtividade, mais satisfação dos colaboradores.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1047</Words>
  <Application>Microsoft Office PowerPoint</Application>
  <PresentationFormat>Widescreen</PresentationFormat>
  <Paragraphs>67</Paragraphs>
  <Slides>14</Slides>
  <Notes>14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Gill Sans</vt:lpstr>
      <vt:lpstr>Arial Rounded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Funcionario</dc:creator>
  <cp:lastModifiedBy>Funcionario</cp:lastModifiedBy>
  <cp:revision>1</cp:revision>
  <dcterms:created xsi:type="dcterms:W3CDTF">2025-09-11T16:07:08Z</dcterms:created>
  <dcterms:modified xsi:type="dcterms:W3CDTF">2025-10-07T19:28:54Z</dcterms:modified>
</cp:coreProperties>
</file>