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30"/>
  </p:notesMasterIdLst>
  <p:handoutMasterIdLst>
    <p:handoutMasterId r:id="rId31"/>
  </p:handoutMasterIdLst>
  <p:sldIdLst>
    <p:sldId id="318" r:id="rId2"/>
    <p:sldId id="290" r:id="rId3"/>
    <p:sldId id="291" r:id="rId4"/>
    <p:sldId id="304" r:id="rId5"/>
    <p:sldId id="295" r:id="rId6"/>
    <p:sldId id="30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6" r:id="rId15"/>
    <p:sldId id="307" r:id="rId16"/>
    <p:sldId id="308" r:id="rId17"/>
    <p:sldId id="310" r:id="rId18"/>
    <p:sldId id="320" r:id="rId19"/>
    <p:sldId id="311" r:id="rId20"/>
    <p:sldId id="309" r:id="rId21"/>
    <p:sldId id="319" r:id="rId22"/>
    <p:sldId id="303" r:id="rId23"/>
    <p:sldId id="321" r:id="rId24"/>
    <p:sldId id="313" r:id="rId25"/>
    <p:sldId id="314" r:id="rId26"/>
    <p:sldId id="315" r:id="rId27"/>
    <p:sldId id="316" r:id="rId28"/>
    <p:sldId id="317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99FFCC"/>
    <a:srgbClr val="66FFFF"/>
    <a:srgbClr val="3399FF"/>
    <a:srgbClr val="0066FF"/>
    <a:srgbClr val="00FF00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94674"/>
  </p:normalViewPr>
  <p:slideViewPr>
    <p:cSldViewPr>
      <p:cViewPr varScale="1">
        <p:scale>
          <a:sx n="44" d="100"/>
          <a:sy n="44" d="100"/>
        </p:scale>
        <p:origin x="-13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GEOL 3056 Crystalchemistry and the geochemistry of mineral systems JHSchellekens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 Chemical composition of minerals                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804347E-ABF7-574D-AF5C-786ABCCA418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915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GEOL 3056 Crystalchemistry and the geochemistry of mineral systems JHSchellekens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 Chemical composition of minerals                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65C14BF-694C-6B46-BD99-E0DB7A9C5F1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110494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GEOL 3056 Crystalchemistry and the geochemistry of mineral systems JHSchellekens</a:t>
            </a:r>
          </a:p>
        </p:txBody>
      </p:sp>
      <p:sp>
        <p:nvSpPr>
          <p:cNvPr id="194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5 Chemical composition of minerals                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F516179-3900-7041-AE84-F91C5AA0755B}" type="slidenum">
              <a:rPr lang="en-US" altLang="x-none" sz="1200"/>
              <a:pPr/>
              <a:t>2</a:t>
            </a:fld>
            <a:endParaRPr lang="en-US" altLang="x-none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 alt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GEOL 3056 Crystalchemistry and the geochemistry of mineral systems JHSchellekens</a:t>
            </a:r>
          </a:p>
        </p:txBody>
      </p:sp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5 Chemical composition of minerals                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FBEEEBA-5A66-0A4A-ADB4-FDDB5D1536D5}" type="slidenum">
              <a:rPr lang="en-US" altLang="x-none" sz="1200"/>
              <a:pPr/>
              <a:t>11</a:t>
            </a:fld>
            <a:endParaRPr lang="en-US" altLang="x-none" sz="12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GEOL 3056 Crystalchemistry and the geochemistry of mineral systems JHSchellekens</a:t>
            </a:r>
          </a:p>
        </p:txBody>
      </p:sp>
      <p:sp>
        <p:nvSpPr>
          <p:cNvPr id="399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5 Chemical composition of minerals                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5E5B916-2E6B-3F47-96EE-A2814DF0EE06}" type="slidenum">
              <a:rPr lang="en-US" altLang="x-none" sz="1200"/>
              <a:pPr/>
              <a:t>12</a:t>
            </a:fld>
            <a:endParaRPr lang="en-US" altLang="x-none" sz="1200"/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GEOL 3056 Crystalchemistry and the geochemistry of mineral systems JHSchellekens</a:t>
            </a:r>
          </a:p>
        </p:txBody>
      </p:sp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5 Chemical composition of minerals                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1419649-E99E-2F45-ABDB-25843E29285A}" type="slidenum">
              <a:rPr lang="en-US" altLang="x-none" sz="1200"/>
              <a:pPr/>
              <a:t>13</a:t>
            </a:fld>
            <a:endParaRPr lang="en-US" altLang="x-none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GEOL 3056 Crystalchemistry and the geochemistry of mineral systems JHSchellekens</a:t>
            </a:r>
          </a:p>
        </p:txBody>
      </p:sp>
      <p:sp>
        <p:nvSpPr>
          <p:cNvPr id="522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5 Chemical composition of minerals                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715F694-FE36-6E4B-BBB5-39A7B27162D7}" type="slidenum">
              <a:rPr lang="en-US" altLang="x-none" sz="1200"/>
              <a:pPr/>
              <a:t>22</a:t>
            </a:fld>
            <a:endParaRPr lang="en-US" altLang="x-none" sz="120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GEOL 3056 Crystalchemistry and the geochemistry of mineral systems JHSchellekens</a:t>
            </a:r>
          </a:p>
        </p:txBody>
      </p:sp>
      <p:sp>
        <p:nvSpPr>
          <p:cNvPr id="215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5 Chemical composition of minerals                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8D71884-BB93-2A40-8BE4-07AC1EC2A833}" type="slidenum">
              <a:rPr lang="en-US" altLang="x-none" sz="1200"/>
              <a:pPr/>
              <a:t>3</a:t>
            </a:fld>
            <a:endParaRPr lang="en-US" altLang="x-none" sz="1200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GEOL 3056 Crystalchemistry and the geochemistry of mineral systems JHSchellekens</a:t>
            </a:r>
          </a:p>
        </p:txBody>
      </p:sp>
      <p:sp>
        <p:nvSpPr>
          <p:cNvPr id="235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5 Chemical composition of minerals                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40AF642-D537-B741-B282-45C2ADDBD48C}" type="slidenum">
              <a:rPr lang="en-US" altLang="x-none" sz="1200"/>
              <a:pPr/>
              <a:t>4</a:t>
            </a:fld>
            <a:endParaRPr lang="en-US" altLang="x-none" sz="120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GEOL 3056 Crystalchemistry and the geochemistry of mineral systems JHSchellekens</a:t>
            </a:r>
          </a:p>
        </p:txBody>
      </p:sp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5 Chemical composition of minerals                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74A1F1B-A326-284F-9F8F-A6F984FD756A}" type="slidenum">
              <a:rPr lang="en-US" altLang="x-none" sz="1200"/>
              <a:pPr/>
              <a:t>5</a:t>
            </a:fld>
            <a:endParaRPr lang="en-US" altLang="x-none" sz="120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GEOL 3056 Crystalchemistry and the geochemistry of mineral systems JHSchellekens</a:t>
            </a:r>
          </a:p>
        </p:txBody>
      </p:sp>
      <p:sp>
        <p:nvSpPr>
          <p:cNvPr id="276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5 Chemical composition of minerals                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9C5B746-1EEE-F545-9A40-A81A5223BBB3}" type="slidenum">
              <a:rPr lang="en-US" altLang="x-none" sz="1200"/>
              <a:pPr/>
              <a:t>6</a:t>
            </a:fld>
            <a:endParaRPr lang="en-US" altLang="x-none" sz="120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GEOL 3056 Crystalchemistry and the geochemistry of mineral systems JHSchellekens</a:t>
            </a:r>
          </a:p>
        </p:txBody>
      </p:sp>
      <p:sp>
        <p:nvSpPr>
          <p:cNvPr id="296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5 Chemical composition of minerals               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05963A6-C83C-9641-81F9-99A6EBBCD73D}" type="slidenum">
              <a:rPr lang="en-US" altLang="x-none" sz="1200"/>
              <a:pPr/>
              <a:t>7</a:t>
            </a:fld>
            <a:endParaRPr lang="en-US" altLang="x-none" sz="120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GEOL 3056 Crystalchemistry and the geochemistry of mineral systems JHSchellekens</a:t>
            </a:r>
          </a:p>
        </p:txBody>
      </p:sp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5 Chemical composition of minerals                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AC81C02-2857-2A48-B2C2-6F1F41BB89A1}" type="slidenum">
              <a:rPr lang="en-US" altLang="x-none" sz="1200"/>
              <a:pPr/>
              <a:t>8</a:t>
            </a:fld>
            <a:endParaRPr lang="en-US" altLang="x-none" sz="1200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GEOL 3056 Crystalchemistry and the geochemistry of mineral systems JHSchellekens</a:t>
            </a:r>
          </a:p>
        </p:txBody>
      </p:sp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5 Chemical composition of minerals                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3A1317A-FBA2-E248-AE3C-F9DFB7365F0C}" type="slidenum">
              <a:rPr lang="en-US" altLang="x-none" sz="1200"/>
              <a:pPr/>
              <a:t>9</a:t>
            </a:fld>
            <a:endParaRPr lang="en-US" altLang="x-none" sz="1200"/>
          </a:p>
        </p:txBody>
      </p:sp>
      <p:sp>
        <p:nvSpPr>
          <p:cNvPr id="3379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GEOL 3056 Crystalchemistry and the geochemistry of mineral systems JHSchellekens</a:t>
            </a:r>
          </a:p>
        </p:txBody>
      </p:sp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200"/>
              <a:t>5 Chemical composition of minerals                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96AA2EA-A360-3B47-93C8-8F60F0B1C9AA}" type="slidenum">
              <a:rPr lang="en-US" altLang="x-none" sz="1200"/>
              <a:pPr/>
              <a:t>10</a:t>
            </a:fld>
            <a:endParaRPr lang="en-US" altLang="x-none" sz="120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328738" y="1295400"/>
            <a:ext cx="6486525" cy="315277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>
            <a:outerShdw blurRad="63500" sx="100500" sy="1005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2"/>
              <a:buNone/>
            </a:pPr>
            <a:endParaRPr lang="pt-BR" altLang="x-none" sz="3200">
              <a:solidFill>
                <a:srgbClr val="595959"/>
              </a:solidFill>
              <a:latin typeface="News Gothic M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766CB-D488-5549-B1B8-20A98DE4323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6347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90161-0D47-AA44-A69E-BAE935A4E8A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7878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D91CD-CFB8-8241-A154-83170041101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38858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CB51C-E618-6B4B-BD39-5F567A3AE9A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65662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A60A3EC-FC05-3344-9444-D5CDD55C1AC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4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03C37-4FB7-4848-A4D8-E2DFD94AF25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969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3A78B4A-6149-404F-81C4-4431CEC65D9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3330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C77F1-F030-3747-BB6B-39C3B6D6E21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6306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8E039-636D-E744-8713-9C9DB7C1E11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630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A5140-1B2C-DD41-A683-6B1657DB73C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033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22726-7471-DE48-8F61-299489B066F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8622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27A29-CBCC-F546-A39E-AE5A69D5D07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3982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D4EA9-221B-324E-B4C1-42028D7E4D2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1988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  <a:endParaRPr lang="pt-BR" altLang="x-non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  <a:endParaRPr lang="pt-BR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C7FEDA0F-2099-7D4F-A5D8-07D0E97BBE6F}" type="slidenum">
              <a:rPr lang="en-US" altLang="x-none"/>
              <a:pPr/>
              <a:t>‹#›</a:t>
            </a:fld>
            <a:endParaRPr lang="en-US" altLang="x-none"/>
          </a:p>
        </p:txBody>
      </p:sp>
      <p:pic>
        <p:nvPicPr>
          <p:cNvPr id="1031" name="Picture 223" descr="geo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24"/>
          <p:cNvSpPr txBox="1">
            <a:spLocks noChangeArrowheads="1"/>
          </p:cNvSpPr>
          <p:nvPr userDrawn="1"/>
        </p:nvSpPr>
        <p:spPr bwMode="auto">
          <a:xfrm>
            <a:off x="7680325" y="184150"/>
            <a:ext cx="1385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Tahoma" charset="0"/>
              </a:rPr>
              <a:t>GEOL 3056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-128"/>
          <a:cs typeface="ＭＳ Ｐゴシック" charset="-128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charset="2"/>
        <a:buChar char=""/>
        <a:defRPr sz="2400" kern="1200">
          <a:solidFill>
            <a:srgbClr val="595959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2"/>
        <a:buChar char=""/>
        <a:defRPr sz="2200" kern="1200">
          <a:solidFill>
            <a:srgbClr val="595959"/>
          </a:solidFill>
          <a:latin typeface="+mn-lt"/>
          <a:ea typeface="ＭＳ Ｐゴシック" charset="-128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2"/>
        <a:buChar char=""/>
        <a:defRPr sz="2000"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2"/>
        <a:buChar char=""/>
        <a:defRPr sz="2000"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2"/>
        <a:buChar char=""/>
        <a:defRPr sz="2000"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10.png"/><Relationship Id="rId1" Type="http://schemas.microsoft.com/office/2007/relationships/media" Target="file:////Users/adrianaalves/Dropbox/_Cristal/AulaFeldspatos/Exsolu&#231;&#227;oFkedt.mov" TargetMode="External"/><Relationship Id="rId2" Type="http://schemas.openxmlformats.org/officeDocument/2006/relationships/video" Target="file:////Users/adrianaalves/Dropbox/_Cristal/AulaFeldspatos/Exsolu&#231;&#227;oFkedt.m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20.png"/><Relationship Id="rId1" Type="http://schemas.microsoft.com/office/2007/relationships/media" Target="file:////Users/adrianaalves/Dropbox/_Cristal/AulaFeldspatos/PlgSSedit.mov" TargetMode="External"/><Relationship Id="rId2" Type="http://schemas.openxmlformats.org/officeDocument/2006/relationships/video" Target="file:////Users/adrianaalves/Dropbox/_Cristal/AulaFeldspatos/PlgSSedit.mov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geologiausp.igc.usp.br/geologiausp/sd1/lv.php" TargetMode="External"/><Relationship Id="rId3" Type="http://schemas.openxmlformats.org/officeDocument/2006/relationships/hyperlink" Target="http://www.serc.carleton.edu/research_education/equilibria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Title 3"/>
          <p:cNvSpPr>
            <a:spLocks noGrp="1"/>
          </p:cNvSpPr>
          <p:nvPr>
            <p:ph type="ctrTitle"/>
          </p:nvPr>
        </p:nvSpPr>
        <p:spPr>
          <a:xfrm>
            <a:off x="363538" y="3352800"/>
            <a:ext cx="8416925" cy="1470025"/>
          </a:xfrm>
        </p:spPr>
        <p:txBody>
          <a:bodyPr/>
          <a:lstStyle/>
          <a:p>
            <a:pPr eaLnBrk="1" hangingPunct="1"/>
            <a:r>
              <a:rPr lang="pt-BR" altLang="x-none"/>
              <a:t>Soluções sólidas</a:t>
            </a:r>
          </a:p>
        </p:txBody>
      </p:sp>
      <p:sp>
        <p:nvSpPr>
          <p:cNvPr id="17411" name="Subtitle 4"/>
          <p:cNvSpPr>
            <a:spLocks noGrp="1"/>
          </p:cNvSpPr>
          <p:nvPr>
            <p:ph type="subTitle" idx="1"/>
          </p:nvPr>
        </p:nvSpPr>
        <p:spPr>
          <a:xfrm>
            <a:off x="363538" y="4770438"/>
            <a:ext cx="8416925" cy="973137"/>
          </a:xfrm>
        </p:spPr>
        <p:txBody>
          <a:bodyPr/>
          <a:lstStyle/>
          <a:p>
            <a:pPr eaLnBrk="1" hangingPunct="1"/>
            <a:r>
              <a:rPr lang="pt-BR" altLang="x-none">
                <a:solidFill>
                  <a:srgbClr val="898989"/>
                </a:solidFill>
              </a:rPr>
              <a:t>Adriana Alves</a:t>
            </a:r>
          </a:p>
        </p:txBody>
      </p:sp>
      <p:pic>
        <p:nvPicPr>
          <p:cNvPr id="8" name="Picture Placeholder 7" descr="antipertita.gi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71" b="35571"/>
          <a:stretch>
            <a:fillRect/>
          </a:stretch>
        </p:blipFill>
        <p:spPr>
          <a:xfrm>
            <a:off x="371475" y="134938"/>
            <a:ext cx="8401050" cy="2836862"/>
          </a:xfrm>
          <a:ln>
            <a:miter lim="800000"/>
            <a:headEnd/>
            <a:tailEnd/>
          </a:ln>
          <a:effectLst>
            <a:outerShdw blurRad="63500" sx="100500" sy="1005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43400" cy="45339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x-none" sz="2200" b="1" u="sng"/>
              <a:t>Solução sólida por omissão</a:t>
            </a:r>
          </a:p>
          <a:p>
            <a:pPr eaLnBrk="1" hangingPunct="1">
              <a:buFont typeface="Wingdings" charset="2"/>
              <a:buNone/>
            </a:pPr>
            <a:r>
              <a:rPr lang="en-US" altLang="x-none" sz="2200"/>
              <a:t>	</a:t>
            </a:r>
            <a:r>
              <a:rPr lang="en-US" altLang="x-none" sz="1900"/>
              <a:t>Ocorre quando um cátion de carga mais alta substitui 2 ou + cátions para manutenção de carga</a:t>
            </a:r>
          </a:p>
          <a:p>
            <a:pPr eaLnBrk="1" hangingPunct="1">
              <a:buFont typeface="Wingdings" charset="2"/>
              <a:buNone/>
            </a:pPr>
            <a:r>
              <a:rPr lang="en-US" altLang="x-none" sz="1900"/>
              <a:t>Exemplo: Pb</a:t>
            </a:r>
            <a:r>
              <a:rPr lang="en-US" altLang="x-none" sz="1900" baseline="30000"/>
              <a:t>2+</a:t>
            </a:r>
            <a:r>
              <a:rPr lang="en-US" altLang="x-none" sz="1900"/>
              <a:t> substitui K </a:t>
            </a:r>
            <a:r>
              <a:rPr lang="en-US" altLang="x-none" sz="1900" baseline="30000"/>
              <a:t>+</a:t>
            </a:r>
            <a:r>
              <a:rPr lang="en-US" altLang="x-none" sz="1900"/>
              <a:t> no microclínio (amazonita) KAlSi</a:t>
            </a:r>
            <a:r>
              <a:rPr lang="en-US" altLang="x-none" sz="1900" baseline="-25000"/>
              <a:t>3</a:t>
            </a:r>
            <a:r>
              <a:rPr lang="en-US" altLang="x-none" sz="1900"/>
              <a:t>O</a:t>
            </a:r>
            <a:r>
              <a:rPr lang="en-US" altLang="x-none" sz="1900" baseline="-25000"/>
              <a:t>8</a:t>
            </a:r>
          </a:p>
          <a:p>
            <a:pPr eaLnBrk="1" hangingPunct="1">
              <a:buFont typeface="Wingdings" charset="2"/>
              <a:buNone/>
            </a:pPr>
            <a:r>
              <a:rPr lang="en-US" altLang="x-none" sz="1900"/>
              <a:t>      Pb</a:t>
            </a:r>
            <a:r>
              <a:rPr lang="en-US" altLang="x-none" sz="1900" baseline="30000"/>
              <a:t>2+</a:t>
            </a:r>
            <a:r>
              <a:rPr lang="en-US" altLang="x-none" sz="1900"/>
              <a:t> e uma vacância para 2 K</a:t>
            </a:r>
            <a:r>
              <a:rPr lang="en-US" altLang="x-none" sz="1900" baseline="30000"/>
              <a:t>+</a:t>
            </a:r>
          </a:p>
          <a:p>
            <a:pPr eaLnBrk="1" hangingPunct="1">
              <a:buFont typeface="Wingdings" charset="2"/>
              <a:buNone/>
            </a:pPr>
            <a:r>
              <a:rPr lang="en-US" altLang="x-none" sz="1900"/>
              <a:t>O íon 2+ substitui 2 íons 1mas ocupa apenas um sítio (</a:t>
            </a:r>
            <a:r>
              <a:rPr lang="en-US" altLang="x-none" sz="1900" b="1"/>
              <a:t>omissão</a:t>
            </a:r>
            <a:r>
              <a:rPr lang="en-US" altLang="x-none" sz="1900"/>
              <a:t>).</a:t>
            </a:r>
          </a:p>
        </p:txBody>
      </p:sp>
      <p:pic>
        <p:nvPicPr>
          <p:cNvPr id="34818" name="Picture 5" descr="Amazoni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905000"/>
            <a:ext cx="3600450" cy="2859088"/>
          </a:xfrm>
          <a:noFill/>
        </p:spPr>
      </p:pic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6080125" y="4379913"/>
            <a:ext cx="133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 b="1"/>
              <a:t>Amazonite</a:t>
            </a:r>
          </a:p>
        </p:txBody>
      </p:sp>
      <p:sp>
        <p:nvSpPr>
          <p:cNvPr id="34820" name="Title 7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x-none"/>
              <a:t>Variações composicionais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590800"/>
            <a:ext cx="4267200" cy="45339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x-none"/>
              <a:t> Exemplo: Pirrotita </a:t>
            </a:r>
            <a:r>
              <a:rPr lang="en-US" altLang="x-none" b="1"/>
              <a:t>Fe</a:t>
            </a:r>
            <a:r>
              <a:rPr lang="en-US" altLang="x-none" b="1" baseline="-25000"/>
              <a:t>(1-x)</a:t>
            </a:r>
            <a:r>
              <a:rPr lang="en-US" altLang="x-none" b="1"/>
              <a:t> S</a:t>
            </a:r>
            <a:r>
              <a:rPr lang="en-US" altLang="x-none"/>
              <a:t> com variações na vacância do sítio octaédrico. A estrutura não é completa  - defeitos estruturais</a:t>
            </a:r>
          </a:p>
        </p:txBody>
      </p:sp>
      <p:pic>
        <p:nvPicPr>
          <p:cNvPr id="36866" name="Picture 4" descr="pyrrhotite-sto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073275"/>
            <a:ext cx="3352800" cy="3221038"/>
          </a:xfrm>
          <a:noFill/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6629400" y="54864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/>
              <a:t>Pirrotita</a:t>
            </a:r>
          </a:p>
        </p:txBody>
      </p:sp>
      <p:sp>
        <p:nvSpPr>
          <p:cNvPr id="3686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x-none"/>
              <a:t>Solução sólida por omissão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x-none" sz="3200" u="sng"/>
              <a:t>Variação composicional em minerais</a:t>
            </a:r>
            <a:endParaRPr lang="en-US" altLang="x-none" sz="3600"/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9144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3600"/>
              </a:spcAft>
            </a:pPr>
            <a:r>
              <a:rPr lang="en-US" altLang="x-none" u="sng"/>
              <a:t>Exsolução</a:t>
            </a:r>
          </a:p>
          <a:p>
            <a:pPr lvl="1" eaLnBrk="1" hangingPunct="1">
              <a:lnSpc>
                <a:spcPct val="90000"/>
              </a:lnSpc>
              <a:spcAft>
                <a:spcPts val="3600"/>
              </a:spcAft>
            </a:pPr>
            <a:r>
              <a:rPr lang="en-US" altLang="x-none" sz="2400"/>
              <a:t>Solução sólida entre elementos de raios diferentes é limitada</a:t>
            </a:r>
          </a:p>
          <a:p>
            <a:pPr lvl="1" eaLnBrk="1" hangingPunct="1">
              <a:lnSpc>
                <a:spcPct val="90000"/>
              </a:lnSpc>
              <a:spcAft>
                <a:spcPts val="3600"/>
              </a:spcAft>
            </a:pPr>
            <a:r>
              <a:rPr lang="en-US" altLang="x-none" sz="2400"/>
              <a:t>Sob alta T a substituição é possível. A estrutura se expande e as vibrações dos átomos é grande.</a:t>
            </a:r>
          </a:p>
          <a:p>
            <a:pPr lvl="1" eaLnBrk="1" hangingPunct="1">
              <a:lnSpc>
                <a:spcPct val="90000"/>
              </a:lnSpc>
              <a:spcAft>
                <a:spcPts val="3600"/>
              </a:spcAft>
            </a:pPr>
            <a:r>
              <a:rPr lang="en-US" altLang="x-none" sz="2400" u="sng"/>
              <a:t>Exemplo: Feldspato de Na e de K</a:t>
            </a:r>
            <a:endParaRPr lang="en-US" altLang="x-none" sz="2400"/>
          </a:p>
          <a:p>
            <a:pPr lvl="2" eaLnBrk="1" hangingPunct="1">
              <a:lnSpc>
                <a:spcPct val="90000"/>
              </a:lnSpc>
              <a:spcAft>
                <a:spcPts val="3600"/>
              </a:spcAft>
            </a:pPr>
            <a:r>
              <a:rPr lang="en-US" altLang="x-none"/>
              <a:t>Baixa T: solução sólida </a:t>
            </a:r>
            <a:r>
              <a:rPr lang="en-US" altLang="x-none" b="1"/>
              <a:t>limitada</a:t>
            </a:r>
            <a:r>
              <a:rPr lang="en-US" altLang="x-none"/>
              <a:t> pois Na</a:t>
            </a:r>
            <a:r>
              <a:rPr lang="en-US" altLang="x-none" baseline="30000"/>
              <a:t>+</a:t>
            </a:r>
            <a:r>
              <a:rPr lang="en-US" altLang="x-none"/>
              <a:t> e K</a:t>
            </a:r>
            <a:r>
              <a:rPr lang="en-US" altLang="x-none" baseline="30000"/>
              <a:t>+</a:t>
            </a:r>
            <a:r>
              <a:rPr lang="en-US" altLang="x-none"/>
              <a:t>, têm raios 1.18Å e 1.51Å (NC=8) diferença de 28%</a:t>
            </a:r>
          </a:p>
          <a:p>
            <a:pPr lvl="2" eaLnBrk="1" hangingPunct="1">
              <a:lnSpc>
                <a:spcPct val="90000"/>
              </a:lnSpc>
              <a:spcAft>
                <a:spcPts val="3600"/>
              </a:spcAft>
            </a:pPr>
            <a:r>
              <a:rPr lang="en-US" altLang="x-none"/>
              <a:t>Acima de 1000 °C solução é </a:t>
            </a:r>
            <a:r>
              <a:rPr lang="en-US" altLang="x-none" b="1"/>
              <a:t>completa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pt-BR" altLang="x-none" sz="4400" u="sng"/>
              <a:t>Exsolução</a:t>
            </a:r>
            <a:endParaRPr lang="pt-BR" altLang="x-none" sz="440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8839200" cy="45339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Aft>
                <a:spcPts val="1800"/>
              </a:spcAft>
            </a:pPr>
            <a:r>
              <a:rPr lang="pt-BR" altLang="x-none" sz="2800" u="sng"/>
              <a:t>Processo em que um sólido originalmente homogêneo em solução sólida se separa em um (ou+) minerais cristalinos, sem adição ou remoção de material do sistema, i.e, sem mudança da composição global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x-none"/>
          </a:p>
        </p:txBody>
      </p:sp>
      <p:sp>
        <p:nvSpPr>
          <p:cNvPr id="43010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pt-BR" altLang="x-none"/>
          </a:p>
        </p:txBody>
      </p:sp>
      <p:sp>
        <p:nvSpPr>
          <p:cNvPr id="4301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pt-BR" altLang="x-none"/>
          </a:p>
        </p:txBody>
      </p:sp>
      <p:pic>
        <p:nvPicPr>
          <p:cNvPr id="43012" name="Picture 4" descr="Exs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8771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457200" y="685800"/>
            <a:ext cx="82296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AutoNum type="alphaLcParenBoth"/>
            </a:pPr>
            <a:r>
              <a:rPr lang="pt-BR" altLang="x-none" sz="1800"/>
              <a:t>Representação esquemática em 2D dos elementos </a:t>
            </a:r>
            <a:r>
              <a:rPr lang="pt-BR" altLang="x-none" sz="1800" b="1">
                <a:solidFill>
                  <a:srgbClr val="FF0000"/>
                </a:solidFill>
              </a:rPr>
              <a:t>A</a:t>
            </a:r>
            <a:r>
              <a:rPr lang="pt-BR" altLang="x-none" sz="1800"/>
              <a:t> e </a:t>
            </a:r>
            <a:r>
              <a:rPr lang="pt-BR" altLang="x-none" sz="1800" b="1">
                <a:solidFill>
                  <a:srgbClr val="7EB606"/>
                </a:solidFill>
              </a:rPr>
              <a:t>B</a:t>
            </a:r>
            <a:r>
              <a:rPr lang="pt-BR" altLang="x-none" sz="1800"/>
              <a:t> em completa disordem (sob alta T) </a:t>
            </a:r>
          </a:p>
          <a:p>
            <a:pPr>
              <a:buFontTx/>
              <a:buAutoNum type="alphaLcParenBoth"/>
            </a:pPr>
            <a:r>
              <a:rPr lang="pt-BR" altLang="x-none" sz="1800"/>
              <a:t>Separação dos elementos A e B em regiões de </a:t>
            </a:r>
            <a:r>
              <a:rPr lang="pt-BR" altLang="x-none" sz="1800" b="1">
                <a:solidFill>
                  <a:srgbClr val="FF0000"/>
                </a:solidFill>
              </a:rPr>
              <a:t>fase rica em A </a:t>
            </a:r>
            <a:r>
              <a:rPr lang="pt-BR" altLang="x-none" sz="1800"/>
              <a:t>e</a:t>
            </a:r>
            <a:r>
              <a:rPr lang="pt-BR" altLang="x-none" sz="1800" b="1">
                <a:solidFill>
                  <a:srgbClr val="7EB606"/>
                </a:solidFill>
              </a:rPr>
              <a:t> fase rica em B </a:t>
            </a:r>
            <a:r>
              <a:rPr lang="pt-BR" altLang="x-none" b="1">
                <a:solidFill>
                  <a:srgbClr val="0066FF"/>
                </a:solidFill>
              </a:rPr>
              <a:t>= exolução </a:t>
            </a:r>
            <a:r>
              <a:rPr lang="pt-BR" altLang="x-none" sz="1800"/>
              <a:t>(sob baixa T)</a:t>
            </a:r>
          </a:p>
          <a:p>
            <a:pPr>
              <a:buFontTx/>
              <a:buAutoNum type="alphaLcParenBoth"/>
            </a:pPr>
            <a:endParaRPr lang="pt-BR" altLang="x-none" sz="1800"/>
          </a:p>
          <a:p>
            <a:endParaRPr lang="pt-BR" altLang="x-none" sz="1800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162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3015" name="TextBox 7"/>
          <p:cNvSpPr txBox="1">
            <a:spLocks noChangeArrowheads="1"/>
          </p:cNvSpPr>
          <p:nvPr/>
        </p:nvSpPr>
        <p:spPr bwMode="auto">
          <a:xfrm>
            <a:off x="2895600" y="6229350"/>
            <a:ext cx="3505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pt-BR" altLang="x-none" sz="1800"/>
              <a:t>Decréscimo de temperatura</a:t>
            </a:r>
          </a:p>
        </p:txBody>
      </p:sp>
      <p:sp>
        <p:nvSpPr>
          <p:cNvPr id="43016" name="TextBox 8"/>
          <p:cNvSpPr txBox="1">
            <a:spLocks noChangeArrowheads="1"/>
          </p:cNvSpPr>
          <p:nvPr/>
        </p:nvSpPr>
        <p:spPr bwMode="auto">
          <a:xfrm>
            <a:off x="1828800" y="5486400"/>
            <a:ext cx="3505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pt-BR" altLang="x-none" sz="1800"/>
              <a:t>Baixa T</a:t>
            </a:r>
          </a:p>
        </p:txBody>
      </p:sp>
      <p:sp>
        <p:nvSpPr>
          <p:cNvPr id="43017" name="TextBox 9"/>
          <p:cNvSpPr txBox="1">
            <a:spLocks noChangeArrowheads="1"/>
          </p:cNvSpPr>
          <p:nvPr/>
        </p:nvSpPr>
        <p:spPr bwMode="auto">
          <a:xfrm>
            <a:off x="5486400" y="5486400"/>
            <a:ext cx="3505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pt-BR" altLang="x-none" sz="1800"/>
              <a:t>Alta 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03400" y="5141913"/>
            <a:ext cx="5486400" cy="103028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‘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95600" y="3124200"/>
            <a:ext cx="3429000" cy="103028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‘</a:t>
            </a:r>
          </a:p>
        </p:txBody>
      </p:sp>
      <p:sp>
        <p:nvSpPr>
          <p:cNvPr id="44035" name="Content Placeholder 2"/>
          <p:cNvSpPr txBox="1">
            <a:spLocks/>
          </p:cNvSpPr>
          <p:nvPr/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9250" indent="-3492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685800" indent="-3365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2"/>
              <a:buChar char=""/>
            </a:pPr>
            <a:r>
              <a:rPr lang="pt-BR" altLang="x-none">
                <a:solidFill>
                  <a:srgbClr val="595959"/>
                </a:solidFill>
                <a:latin typeface="News Gothic MT" charset="0"/>
              </a:rPr>
              <a:t>Exclusivamente por </a:t>
            </a:r>
            <a:r>
              <a:rPr lang="pt-BR" altLang="x-none" b="1">
                <a:solidFill>
                  <a:srgbClr val="595959"/>
                </a:solidFill>
                <a:latin typeface="News Gothic MT" charset="0"/>
              </a:rPr>
              <a:t>substituição</a:t>
            </a:r>
          </a:p>
          <a:p>
            <a:pPr lvl="1" eaLnBrk="1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charset="2"/>
              <a:buChar char=""/>
            </a:pPr>
            <a:endParaRPr lang="pt-BR" altLang="x-none" sz="2200" b="1">
              <a:solidFill>
                <a:schemeClr val="accent1"/>
              </a:solidFill>
              <a:latin typeface="News Gothic MT" charset="0"/>
            </a:endParaRPr>
          </a:p>
          <a:p>
            <a:pPr lvl="1" eaLnBrk="1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charset="2"/>
              <a:buChar char=""/>
            </a:pPr>
            <a:r>
              <a:rPr lang="pt-BR" altLang="x-none" sz="2200" b="1">
                <a:solidFill>
                  <a:schemeClr val="accent1"/>
                </a:solidFill>
                <a:latin typeface="News Gothic MT" charset="0"/>
              </a:rPr>
              <a:t>Substituição simples para feldspatos alcalinos</a:t>
            </a:r>
          </a:p>
          <a:p>
            <a:pPr lvl="1" eaLnBrk="1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charset="2"/>
              <a:buChar char=""/>
            </a:pPr>
            <a:endParaRPr lang="pt-BR" altLang="x-none" sz="2200" b="1">
              <a:solidFill>
                <a:schemeClr val="accent1"/>
              </a:solidFill>
              <a:latin typeface="News Gothic MT" charset="0"/>
            </a:endParaRPr>
          </a:p>
          <a:p>
            <a:pPr lvl="1" eaLnBrk="1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charset="2"/>
              <a:buChar char=""/>
            </a:pPr>
            <a:endParaRPr lang="pt-BR" altLang="x-none" sz="2200" b="1">
              <a:solidFill>
                <a:schemeClr val="accent1"/>
              </a:solidFill>
              <a:latin typeface="News Gothic MT" charset="0"/>
            </a:endParaRPr>
          </a:p>
          <a:p>
            <a:pPr lvl="1" eaLnBrk="1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charset="2"/>
              <a:buChar char=""/>
            </a:pPr>
            <a:endParaRPr lang="pt-BR" altLang="x-none" sz="2200" b="1">
              <a:solidFill>
                <a:schemeClr val="accent1"/>
              </a:solidFill>
              <a:latin typeface="News Gothic MT" charset="0"/>
            </a:endParaRPr>
          </a:p>
          <a:p>
            <a:pPr lvl="1" eaLnBrk="1" hangingPunct="1">
              <a:spcBef>
                <a:spcPts val="600"/>
              </a:spcBef>
              <a:buClr>
                <a:srgbClr val="215D77"/>
              </a:buClr>
              <a:buSzPct val="110000"/>
              <a:buFont typeface="Wingdings 2" charset="2"/>
              <a:buChar char=""/>
            </a:pPr>
            <a:r>
              <a:rPr lang="pt-BR" altLang="x-none" sz="2200" b="1">
                <a:solidFill>
                  <a:schemeClr val="accent1"/>
                </a:solidFill>
                <a:latin typeface="News Gothic MT" charset="0"/>
              </a:rPr>
              <a:t>Substituição acoplada para plagioclásios</a:t>
            </a:r>
            <a:endParaRPr lang="pt-BR" altLang="x-none" sz="2200">
              <a:solidFill>
                <a:schemeClr val="accent1"/>
              </a:solidFill>
              <a:latin typeface="News Gothic MT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3636963"/>
            <a:ext cx="914400" cy="3175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14800" y="5626100"/>
            <a:ext cx="914400" cy="1588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38" name="Title 1"/>
          <p:cNvSpPr txBox="1">
            <a:spLocks/>
          </p:cNvSpPr>
          <p:nvPr/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pt-BR" altLang="x-none" sz="4600">
                <a:solidFill>
                  <a:schemeClr val="accent1"/>
                </a:solidFill>
                <a:latin typeface="News Gothic MT" charset="0"/>
              </a:rPr>
              <a:t>Solução sólida nos feldspatos</a:t>
            </a:r>
          </a:p>
        </p:txBody>
      </p:sp>
      <p:sp>
        <p:nvSpPr>
          <p:cNvPr id="44039" name="TextBox 8"/>
          <p:cNvSpPr txBox="1">
            <a:spLocks noChangeArrowheads="1"/>
          </p:cNvSpPr>
          <p:nvPr/>
        </p:nvSpPr>
        <p:spPr bwMode="auto">
          <a:xfrm>
            <a:off x="3200400" y="3406775"/>
            <a:ext cx="757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pt-BR" altLang="x-none" b="1">
                <a:solidFill>
                  <a:srgbClr val="2C7C9F"/>
                </a:solidFill>
              </a:rPr>
              <a:t>Na+</a:t>
            </a:r>
          </a:p>
        </p:txBody>
      </p:sp>
      <p:sp>
        <p:nvSpPr>
          <p:cNvPr id="44040" name="TextBox 9"/>
          <p:cNvSpPr txBox="1">
            <a:spLocks noChangeArrowheads="1"/>
          </p:cNvSpPr>
          <p:nvPr/>
        </p:nvSpPr>
        <p:spPr bwMode="auto">
          <a:xfrm>
            <a:off x="5410200" y="3406775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pt-BR" altLang="x-none" b="1">
                <a:solidFill>
                  <a:srgbClr val="2C7C9F"/>
                </a:solidFill>
              </a:rPr>
              <a:t>K</a:t>
            </a:r>
            <a:r>
              <a:rPr lang="pt-BR" altLang="x-none" b="1" baseline="30000">
                <a:solidFill>
                  <a:srgbClr val="2C7C9F"/>
                </a:solidFill>
              </a:rPr>
              <a:t>+</a:t>
            </a:r>
          </a:p>
        </p:txBody>
      </p:sp>
      <p:sp>
        <p:nvSpPr>
          <p:cNvPr id="44041" name="Content Placeholder 2"/>
          <p:cNvSpPr txBox="1">
            <a:spLocks/>
          </p:cNvSpPr>
          <p:nvPr/>
        </p:nvSpPr>
        <p:spPr bwMode="auto">
          <a:xfrm>
            <a:off x="581025" y="3657600"/>
            <a:ext cx="80422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9250" indent="-3492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2"/>
              <a:buNone/>
            </a:pPr>
            <a:endParaRPr lang="pt-BR" altLang="x-none" sz="2800" b="1" baseline="30000">
              <a:solidFill>
                <a:srgbClr val="215D77"/>
              </a:solidFill>
              <a:latin typeface="News Gothic MT" charset="0"/>
            </a:endParaRPr>
          </a:p>
          <a:p>
            <a:pPr algn="ctr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2"/>
              <a:buNone/>
            </a:pPr>
            <a:endParaRPr lang="pt-BR" altLang="x-none" sz="2800" b="1" baseline="30000">
              <a:solidFill>
                <a:srgbClr val="215D77"/>
              </a:solidFill>
              <a:latin typeface="News Gothic MT" charset="0"/>
            </a:endParaRPr>
          </a:p>
          <a:p>
            <a:pPr algn="ctr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2"/>
              <a:buNone/>
            </a:pPr>
            <a:endParaRPr lang="pt-BR" altLang="x-none" sz="2800" b="1">
              <a:solidFill>
                <a:srgbClr val="215D77"/>
              </a:solidFill>
              <a:latin typeface="News Gothic MT" charset="0"/>
            </a:endParaRPr>
          </a:p>
          <a:p>
            <a:pPr algn="ctr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2"/>
              <a:buNone/>
            </a:pPr>
            <a:r>
              <a:rPr lang="pt-BR" altLang="x-none" sz="2800" b="1">
                <a:solidFill>
                  <a:srgbClr val="215D77"/>
                </a:solidFill>
                <a:latin typeface="News Gothic MT" charset="0"/>
              </a:rPr>
              <a:t>Ca</a:t>
            </a:r>
            <a:r>
              <a:rPr lang="pt-BR" altLang="x-none" sz="2800" b="1" baseline="30000">
                <a:solidFill>
                  <a:srgbClr val="215D77"/>
                </a:solidFill>
                <a:latin typeface="News Gothic MT" charset="0"/>
              </a:rPr>
              <a:t>2+ </a:t>
            </a:r>
            <a:r>
              <a:rPr lang="pt-BR" altLang="x-none" sz="2800" b="1">
                <a:solidFill>
                  <a:srgbClr val="215D77"/>
                </a:solidFill>
                <a:latin typeface="News Gothic MT" charset="0"/>
              </a:rPr>
              <a:t>+ Al</a:t>
            </a:r>
            <a:r>
              <a:rPr lang="pt-BR" altLang="x-none" sz="2800" b="1" baseline="30000">
                <a:solidFill>
                  <a:srgbClr val="215D77"/>
                </a:solidFill>
                <a:latin typeface="News Gothic MT" charset="0"/>
              </a:rPr>
              <a:t>3+                  </a:t>
            </a:r>
            <a:r>
              <a:rPr lang="pt-BR" altLang="x-none" sz="2800" b="1">
                <a:solidFill>
                  <a:srgbClr val="215D77"/>
                </a:solidFill>
                <a:latin typeface="News Gothic MT" charset="0"/>
              </a:rPr>
              <a:t>Na</a:t>
            </a:r>
            <a:r>
              <a:rPr lang="pt-BR" altLang="x-none" sz="2800" b="1" baseline="30000">
                <a:solidFill>
                  <a:srgbClr val="215D77"/>
                </a:solidFill>
                <a:latin typeface="News Gothic MT" charset="0"/>
              </a:rPr>
              <a:t>+ </a:t>
            </a:r>
            <a:r>
              <a:rPr lang="pt-BR" altLang="x-none" sz="2800" b="1">
                <a:solidFill>
                  <a:srgbClr val="215D77"/>
                </a:solidFill>
                <a:latin typeface="News Gothic MT" charset="0"/>
              </a:rPr>
              <a:t>+ Si</a:t>
            </a:r>
            <a:r>
              <a:rPr lang="pt-BR" altLang="x-none" sz="2800" b="1" baseline="30000">
                <a:solidFill>
                  <a:srgbClr val="215D77"/>
                </a:solidFill>
                <a:latin typeface="News Gothic MT" charset="0"/>
              </a:rPr>
              <a:t>4+</a:t>
            </a:r>
          </a:p>
          <a:p>
            <a:pPr algn="ctr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2"/>
              <a:buNone/>
            </a:pPr>
            <a:endParaRPr lang="pt-BR" altLang="x-none" sz="2800" b="1" baseline="30000">
              <a:solidFill>
                <a:srgbClr val="215D77"/>
              </a:solidFill>
              <a:latin typeface="News Gothic MT" charset="0"/>
            </a:endParaRPr>
          </a:p>
          <a:p>
            <a:pPr algn="ctr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2"/>
              <a:buNone/>
            </a:pPr>
            <a:endParaRPr lang="pt-BR" altLang="x-none" sz="2800" b="1" baseline="30000">
              <a:solidFill>
                <a:srgbClr val="215D77"/>
              </a:solidFill>
              <a:latin typeface="News Gothic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22"/>
          <p:cNvGrpSpPr>
            <a:grpSpLocks/>
          </p:cNvGrpSpPr>
          <p:nvPr/>
        </p:nvGrpSpPr>
        <p:grpSpPr bwMode="auto">
          <a:xfrm>
            <a:off x="457200" y="2124075"/>
            <a:ext cx="3810000" cy="2493963"/>
            <a:chOff x="381000" y="2143264"/>
            <a:chExt cx="3810000" cy="2494756"/>
          </a:xfrm>
        </p:grpSpPr>
        <p:sp>
          <p:nvSpPr>
            <p:cNvPr id="6" name="Rounded Rectangle 5"/>
            <p:cNvSpPr/>
            <p:nvPr/>
          </p:nvSpPr>
          <p:spPr>
            <a:xfrm>
              <a:off x="381000" y="2143264"/>
              <a:ext cx="3810000" cy="249475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‘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752600" y="2656190"/>
              <a:ext cx="914400" cy="1588"/>
            </a:xfrm>
            <a:prstGeom prst="straightConnector1">
              <a:avLst/>
            </a:prstGeom>
            <a:ln w="63500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072" name="TextBox 6"/>
            <p:cNvSpPr txBox="1">
              <a:spLocks noChangeArrowheads="1"/>
            </p:cNvSpPr>
            <p:nvPr/>
          </p:nvSpPr>
          <p:spPr bwMode="auto">
            <a:xfrm>
              <a:off x="699951" y="2395210"/>
              <a:ext cx="976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x-none" sz="2800" b="1">
                  <a:solidFill>
                    <a:srgbClr val="2C7C9F"/>
                  </a:solidFill>
                  <a:latin typeface="News Gothic MT" charset="0"/>
                </a:rPr>
                <a:t>Na</a:t>
              </a:r>
              <a:r>
                <a:rPr lang="pt-BR" altLang="x-none" sz="2800" b="1" baseline="30000">
                  <a:solidFill>
                    <a:srgbClr val="2C7C9F"/>
                  </a:solidFill>
                  <a:latin typeface="News Gothic MT" charset="0"/>
                </a:rPr>
                <a:t>1+</a:t>
              </a:r>
            </a:p>
          </p:txBody>
        </p:sp>
        <p:sp>
          <p:nvSpPr>
            <p:cNvPr id="45073" name="TextBox 7"/>
            <p:cNvSpPr txBox="1">
              <a:spLocks noChangeArrowheads="1"/>
            </p:cNvSpPr>
            <p:nvPr/>
          </p:nvSpPr>
          <p:spPr bwMode="auto">
            <a:xfrm>
              <a:off x="2757351" y="2395210"/>
              <a:ext cx="7481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x-none" sz="2800" b="1">
                  <a:solidFill>
                    <a:srgbClr val="2C7C9F"/>
                  </a:solidFill>
                  <a:latin typeface="News Gothic MT" charset="0"/>
                </a:rPr>
                <a:t>K</a:t>
              </a:r>
              <a:r>
                <a:rPr lang="pt-BR" altLang="x-none" sz="2800" b="1" baseline="30000">
                  <a:solidFill>
                    <a:srgbClr val="2C7C9F"/>
                  </a:solidFill>
                  <a:latin typeface="News Gothic MT" charset="0"/>
                </a:rPr>
                <a:t>1+</a:t>
              </a:r>
            </a:p>
          </p:txBody>
        </p:sp>
        <p:cxnSp>
          <p:nvCxnSpPr>
            <p:cNvPr id="10" name="Straight Arrow Connector 9"/>
            <p:cNvCxnSpPr>
              <a:stCxn id="45075" idx="3"/>
            </p:cNvCxnSpPr>
            <p:nvPr/>
          </p:nvCxnSpPr>
          <p:spPr>
            <a:xfrm>
              <a:off x="2011363" y="3461308"/>
              <a:ext cx="731837" cy="1589"/>
            </a:xfrm>
            <a:prstGeom prst="straightConnector1">
              <a:avLst/>
            </a:prstGeom>
            <a:ln w="63500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075" name="TextBox 9"/>
            <p:cNvSpPr txBox="1">
              <a:spLocks noChangeArrowheads="1"/>
            </p:cNvSpPr>
            <p:nvPr/>
          </p:nvSpPr>
          <p:spPr bwMode="auto">
            <a:xfrm>
              <a:off x="685800" y="3200400"/>
              <a:ext cx="13260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x-none" sz="2800" b="1">
                  <a:solidFill>
                    <a:srgbClr val="2C7C9F"/>
                  </a:solidFill>
                  <a:latin typeface="News Gothic MT" charset="0"/>
                </a:rPr>
                <a:t>1,18 Å</a:t>
              </a:r>
              <a:endParaRPr lang="pt-BR" altLang="x-none" sz="2800" b="1" baseline="30000">
                <a:solidFill>
                  <a:srgbClr val="2C7C9F"/>
                </a:solidFill>
                <a:latin typeface="News Gothic MT" charset="0"/>
              </a:endParaRPr>
            </a:p>
          </p:txBody>
        </p:sp>
        <p:sp>
          <p:nvSpPr>
            <p:cNvPr id="45076" name="TextBox 10"/>
            <p:cNvSpPr txBox="1">
              <a:spLocks noChangeArrowheads="1"/>
            </p:cNvSpPr>
            <p:nvPr/>
          </p:nvSpPr>
          <p:spPr bwMode="auto">
            <a:xfrm>
              <a:off x="2743200" y="3200400"/>
              <a:ext cx="13260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x-none" sz="2800" b="1">
                  <a:solidFill>
                    <a:srgbClr val="2C7C9F"/>
                  </a:solidFill>
                  <a:latin typeface="News Gothic MT" charset="0"/>
                </a:rPr>
                <a:t>1,51 Å</a:t>
              </a:r>
              <a:endParaRPr lang="pt-BR" altLang="x-none" sz="2800" b="1" baseline="30000">
                <a:solidFill>
                  <a:srgbClr val="2C7C9F"/>
                </a:solidFill>
                <a:latin typeface="News Gothic MT" charset="0"/>
              </a:endParaRPr>
            </a:p>
          </p:txBody>
        </p:sp>
        <p:sp>
          <p:nvSpPr>
            <p:cNvPr id="45077" name="TextBox 11"/>
            <p:cNvSpPr txBox="1">
              <a:spLocks noChangeArrowheads="1"/>
            </p:cNvSpPr>
            <p:nvPr/>
          </p:nvSpPr>
          <p:spPr bwMode="auto">
            <a:xfrm>
              <a:off x="1569596" y="3876020"/>
              <a:ext cx="13260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x-none" sz="2800" b="1">
                  <a:solidFill>
                    <a:srgbClr val="2C7C9F"/>
                  </a:solidFill>
                  <a:latin typeface="News Gothic MT" charset="0"/>
                </a:rPr>
                <a:t>≠ 22%</a:t>
              </a:r>
              <a:endParaRPr lang="pt-BR" altLang="x-none" sz="2800" b="1" baseline="30000">
                <a:solidFill>
                  <a:srgbClr val="2C7C9F"/>
                </a:solidFill>
                <a:latin typeface="News Gothic MT" charset="0"/>
              </a:endParaRPr>
            </a:p>
          </p:txBody>
        </p:sp>
      </p:grpSp>
      <p:grpSp>
        <p:nvGrpSpPr>
          <p:cNvPr id="45058" name="Group 23"/>
          <p:cNvGrpSpPr>
            <a:grpSpLocks/>
          </p:cNvGrpSpPr>
          <p:nvPr/>
        </p:nvGrpSpPr>
        <p:grpSpPr bwMode="auto">
          <a:xfrm>
            <a:off x="4648200" y="2143125"/>
            <a:ext cx="3810000" cy="2495550"/>
            <a:chOff x="4648200" y="2214632"/>
            <a:chExt cx="3810000" cy="2494756"/>
          </a:xfrm>
        </p:grpSpPr>
        <p:sp>
          <p:nvSpPr>
            <p:cNvPr id="15" name="Rounded Rectangle 14"/>
            <p:cNvSpPr/>
            <p:nvPr/>
          </p:nvSpPr>
          <p:spPr>
            <a:xfrm>
              <a:off x="4648200" y="2214632"/>
              <a:ext cx="3810000" cy="249475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‘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019800" y="2728818"/>
              <a:ext cx="914400" cy="1587"/>
            </a:xfrm>
            <a:prstGeom prst="straightConnector1">
              <a:avLst/>
            </a:prstGeom>
            <a:ln w="63500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064" name="TextBox 14"/>
            <p:cNvSpPr txBox="1">
              <a:spLocks noChangeArrowheads="1"/>
            </p:cNvSpPr>
            <p:nvPr/>
          </p:nvSpPr>
          <p:spPr bwMode="auto">
            <a:xfrm>
              <a:off x="4967151" y="2466578"/>
              <a:ext cx="976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x-none" sz="2800" b="1">
                  <a:solidFill>
                    <a:srgbClr val="2C7C9F"/>
                  </a:solidFill>
                  <a:latin typeface="News Gothic MT" charset="0"/>
                </a:rPr>
                <a:t>Na</a:t>
              </a:r>
              <a:r>
                <a:rPr lang="pt-BR" altLang="x-none" sz="2800" b="1" baseline="30000">
                  <a:solidFill>
                    <a:srgbClr val="2C7C9F"/>
                  </a:solidFill>
                  <a:latin typeface="News Gothic MT" charset="0"/>
                </a:rPr>
                <a:t>1+</a:t>
              </a:r>
            </a:p>
          </p:txBody>
        </p:sp>
        <p:sp>
          <p:nvSpPr>
            <p:cNvPr id="45065" name="TextBox 15"/>
            <p:cNvSpPr txBox="1">
              <a:spLocks noChangeArrowheads="1"/>
            </p:cNvSpPr>
            <p:nvPr/>
          </p:nvSpPr>
          <p:spPr bwMode="auto">
            <a:xfrm>
              <a:off x="7024551" y="2466578"/>
              <a:ext cx="13118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x-none" sz="2800" b="1">
                  <a:solidFill>
                    <a:srgbClr val="2C7C9F"/>
                  </a:solidFill>
                  <a:latin typeface="News Gothic MT" charset="0"/>
                </a:rPr>
                <a:t>Ca</a:t>
              </a:r>
              <a:r>
                <a:rPr lang="pt-BR" altLang="x-none" sz="2800" b="1" baseline="30000">
                  <a:solidFill>
                    <a:srgbClr val="2C7C9F"/>
                  </a:solidFill>
                  <a:latin typeface="News Gothic MT" charset="0"/>
                </a:rPr>
                <a:t>2+</a:t>
              </a:r>
            </a:p>
          </p:txBody>
        </p:sp>
        <p:cxnSp>
          <p:nvCxnSpPr>
            <p:cNvPr id="19" name="Straight Arrow Connector 18"/>
            <p:cNvCxnSpPr>
              <a:stCxn id="45067" idx="3"/>
            </p:cNvCxnSpPr>
            <p:nvPr/>
          </p:nvCxnSpPr>
          <p:spPr>
            <a:xfrm>
              <a:off x="6278563" y="3533425"/>
              <a:ext cx="731837" cy="1586"/>
            </a:xfrm>
            <a:prstGeom prst="straightConnector1">
              <a:avLst/>
            </a:prstGeom>
            <a:ln w="63500"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067" name="TextBox 17"/>
            <p:cNvSpPr txBox="1">
              <a:spLocks noChangeArrowheads="1"/>
            </p:cNvSpPr>
            <p:nvPr/>
          </p:nvSpPr>
          <p:spPr bwMode="auto">
            <a:xfrm>
              <a:off x="4953000" y="3271768"/>
              <a:ext cx="13260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x-none" sz="2800" b="1">
                  <a:solidFill>
                    <a:srgbClr val="2C7C9F"/>
                  </a:solidFill>
                  <a:latin typeface="News Gothic MT" charset="0"/>
                </a:rPr>
                <a:t>1,18 Å</a:t>
              </a:r>
              <a:endParaRPr lang="pt-BR" altLang="x-none" sz="2800" b="1" baseline="30000">
                <a:solidFill>
                  <a:srgbClr val="2C7C9F"/>
                </a:solidFill>
                <a:latin typeface="News Gothic MT" charset="0"/>
              </a:endParaRPr>
            </a:p>
          </p:txBody>
        </p:sp>
        <p:sp>
          <p:nvSpPr>
            <p:cNvPr id="45068" name="TextBox 18"/>
            <p:cNvSpPr txBox="1">
              <a:spLocks noChangeArrowheads="1"/>
            </p:cNvSpPr>
            <p:nvPr/>
          </p:nvSpPr>
          <p:spPr bwMode="auto">
            <a:xfrm>
              <a:off x="7010400" y="3271768"/>
              <a:ext cx="13260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x-none" sz="2800" b="1">
                  <a:solidFill>
                    <a:srgbClr val="2C7C9F"/>
                  </a:solidFill>
                  <a:latin typeface="News Gothic MT" charset="0"/>
                </a:rPr>
                <a:t>1,12 Å</a:t>
              </a:r>
              <a:endParaRPr lang="pt-BR" altLang="x-none" sz="2800" b="1" baseline="30000">
                <a:solidFill>
                  <a:srgbClr val="2C7C9F"/>
                </a:solidFill>
                <a:latin typeface="News Gothic MT" charset="0"/>
              </a:endParaRPr>
            </a:p>
          </p:txBody>
        </p:sp>
        <p:sp>
          <p:nvSpPr>
            <p:cNvPr id="45069" name="TextBox 19"/>
            <p:cNvSpPr txBox="1">
              <a:spLocks noChangeArrowheads="1"/>
            </p:cNvSpPr>
            <p:nvPr/>
          </p:nvSpPr>
          <p:spPr bwMode="auto">
            <a:xfrm>
              <a:off x="5836796" y="3947388"/>
              <a:ext cx="17832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pt-BR" altLang="x-none" sz="2800" b="1">
                  <a:solidFill>
                    <a:srgbClr val="2C7C9F"/>
                  </a:solidFill>
                  <a:latin typeface="News Gothic MT" charset="0"/>
                </a:rPr>
                <a:t>≠ 5%</a:t>
              </a:r>
              <a:endParaRPr lang="pt-BR" altLang="x-none" sz="2800" b="1" baseline="30000">
                <a:solidFill>
                  <a:srgbClr val="2C7C9F"/>
                </a:solidFill>
                <a:latin typeface="News Gothic MT" charset="0"/>
              </a:endParaRPr>
            </a:p>
          </p:txBody>
        </p:sp>
      </p:grpSp>
      <p:sp>
        <p:nvSpPr>
          <p:cNvPr id="45059" name="TextBox 20"/>
          <p:cNvSpPr txBox="1">
            <a:spLocks noChangeArrowheads="1"/>
          </p:cNvSpPr>
          <p:nvPr/>
        </p:nvSpPr>
        <p:spPr bwMode="auto">
          <a:xfrm>
            <a:off x="533400" y="1524000"/>
            <a:ext cx="426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pt-BR" altLang="x-none" sz="2800" b="1">
                <a:solidFill>
                  <a:srgbClr val="2C7C9F"/>
                </a:solidFill>
                <a:latin typeface="News Gothic MT" charset="0"/>
              </a:rPr>
              <a:t>Feldspatos alcalinos</a:t>
            </a:r>
            <a:endParaRPr lang="pt-BR" altLang="x-none" sz="2800" b="1" baseline="30000">
              <a:solidFill>
                <a:srgbClr val="2C7C9F"/>
              </a:solidFill>
              <a:latin typeface="News Gothic MT" charset="0"/>
            </a:endParaRPr>
          </a:p>
        </p:txBody>
      </p:sp>
      <p:sp>
        <p:nvSpPr>
          <p:cNvPr id="45060" name="TextBox 21"/>
          <p:cNvSpPr txBox="1">
            <a:spLocks noChangeArrowheads="1"/>
          </p:cNvSpPr>
          <p:nvPr/>
        </p:nvSpPr>
        <p:spPr bwMode="auto">
          <a:xfrm>
            <a:off x="5486400" y="1600200"/>
            <a:ext cx="3382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pt-BR" altLang="x-none" sz="2800" b="1">
                <a:solidFill>
                  <a:srgbClr val="2C7C9F"/>
                </a:solidFill>
                <a:latin typeface="News Gothic MT" charset="0"/>
              </a:rPr>
              <a:t>Plagioclásio</a:t>
            </a:r>
            <a:endParaRPr lang="pt-BR" altLang="x-none" sz="2800" b="1" baseline="30000">
              <a:solidFill>
                <a:srgbClr val="2C7C9F"/>
              </a:solidFill>
              <a:latin typeface="News Gothic MT" charset="0"/>
            </a:endParaRPr>
          </a:p>
        </p:txBody>
      </p:sp>
      <p:sp>
        <p:nvSpPr>
          <p:cNvPr id="45061" name="TextBox 20"/>
          <p:cNvSpPr txBox="1">
            <a:spLocks noChangeArrowheads="1"/>
          </p:cNvSpPr>
          <p:nvPr/>
        </p:nvSpPr>
        <p:spPr bwMode="auto">
          <a:xfrm>
            <a:off x="549275" y="5029200"/>
            <a:ext cx="7070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pt-BR" altLang="x-none" sz="2800" b="1">
                <a:solidFill>
                  <a:srgbClr val="2C7C9F"/>
                </a:solidFill>
                <a:latin typeface="News Gothic MT" charset="0"/>
              </a:rPr>
              <a:t>Teste Razão entre cátions envolvidos</a:t>
            </a:r>
            <a:endParaRPr lang="pt-BR" altLang="x-none" sz="2800" b="1" baseline="-25000">
              <a:solidFill>
                <a:srgbClr val="2C7C9F"/>
              </a:solidFill>
              <a:latin typeface="News Gothic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1836738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x-none"/>
              <a:t>Soluções sólidas incompletas</a:t>
            </a:r>
          </a:p>
        </p:txBody>
      </p:sp>
      <p:sp>
        <p:nvSpPr>
          <p:cNvPr id="46082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3543300"/>
            <a:ext cx="6477000" cy="4533900"/>
          </a:xfrm>
        </p:spPr>
        <p:txBody>
          <a:bodyPr/>
          <a:lstStyle/>
          <a:p>
            <a:pPr eaLnBrk="1" hangingPunct="1">
              <a:buFont typeface="Wingdings 2" charset="2"/>
              <a:buNone/>
            </a:pPr>
            <a:r>
              <a:rPr lang="pt-BR" altLang="x-none" sz="4800">
                <a:solidFill>
                  <a:srgbClr val="0066FF"/>
                </a:solidFill>
              </a:rPr>
              <a:t>Gap de miscibilidade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x-none"/>
              <a:t>Diagrama genérico</a:t>
            </a:r>
          </a:p>
        </p:txBody>
      </p:sp>
      <p:sp>
        <p:nvSpPr>
          <p:cNvPr id="47106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x-none" altLang="x-none"/>
          </a:p>
        </p:txBody>
      </p:sp>
      <p:pic>
        <p:nvPicPr>
          <p:cNvPr id="47107" name="Picture 4" descr="I:\aulas\cristalografia\figuras\solvus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11338"/>
            <a:ext cx="7519987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x-none"/>
          </a:p>
        </p:txBody>
      </p:sp>
      <p:sp>
        <p:nvSpPr>
          <p:cNvPr id="48130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pt-BR" altLang="x-none"/>
          </a:p>
        </p:txBody>
      </p:sp>
      <p:pic>
        <p:nvPicPr>
          <p:cNvPr id="47108" name="ExsoluçãoFkedt.mov" descr="/Users/adrianaalves/Documents/concurso/AulaFeldspatos/ExsoluçãoFkedt.mov">
            <a:hlinkClick r:id="" action="ppaction://media"/>
          </p:cNvPr>
          <p:cNvPicPr>
            <a:picLocks noGrp="1" noChangeAspect="1" noChangeArrowheads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6268"/>
            <a:ext cx="8686800" cy="65151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33" fill="hold"/>
                                        <p:tgtEl>
                                          <p:spTgt spid="47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710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7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1298575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x-none" sz="3300"/>
              <a:t>Variação composicional em minerals Ler Klein (2002) p.90-94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549275" y="2057400"/>
            <a:ext cx="8042275" cy="4343400"/>
          </a:xfrm>
        </p:spPr>
        <p:txBody>
          <a:bodyPr/>
          <a:lstStyle/>
          <a:p>
            <a:pPr eaLnBrk="1" hangingPunct="1"/>
            <a:r>
              <a:rPr lang="en-US" altLang="x-none"/>
              <a:t>Minerais raramente são substâncias puras. A maioria exibe grande variação ccomposicional</a:t>
            </a:r>
          </a:p>
          <a:p>
            <a:pPr eaLnBrk="1" hangingPunct="1"/>
            <a:endParaRPr lang="en-US" altLang="x-none"/>
          </a:p>
          <a:p>
            <a:pPr eaLnBrk="1" hangingPunct="1"/>
            <a:r>
              <a:rPr lang="en-US" altLang="x-none"/>
              <a:t>Variação se deve à substitutição (estrutural) de um íon (ou grupo iônico) por outros</a:t>
            </a:r>
          </a:p>
          <a:p>
            <a:pPr eaLnBrk="1" hangingPunct="1"/>
            <a:endParaRPr lang="en-US" altLang="x-none"/>
          </a:p>
          <a:p>
            <a:pPr eaLnBrk="1" hangingPunct="1"/>
            <a:r>
              <a:rPr lang="en-US" altLang="x-none"/>
              <a:t>Substituição iônica ou solução sólida só se dá entre minerais isoestruturais</a:t>
            </a:r>
          </a:p>
          <a:p>
            <a:pPr eaLnBrk="1" hangingPunct="1"/>
            <a:endParaRPr lang="en-US" altLang="x-non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5" descr="thermobar_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1"/>
          <a:stretch>
            <a:fillRect/>
          </a:stretch>
        </p:blipFill>
        <p:spPr bwMode="auto">
          <a:xfrm>
            <a:off x="5497513" y="174625"/>
            <a:ext cx="32004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Content Placeholder 3" descr="perthit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863" y="3581400"/>
            <a:ext cx="4165600" cy="3124200"/>
          </a:xfrm>
        </p:spPr>
      </p:pic>
      <p:pic>
        <p:nvPicPr>
          <p:cNvPr id="49155" name="Picture 4" descr="mesoper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3581400"/>
            <a:ext cx="4106862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02313" y="2960688"/>
            <a:ext cx="2895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9157" name="TextBox 7"/>
          <p:cNvSpPr txBox="1">
            <a:spLocks noChangeArrowheads="1"/>
          </p:cNvSpPr>
          <p:nvPr/>
        </p:nvSpPr>
        <p:spPr bwMode="auto">
          <a:xfrm>
            <a:off x="5565775" y="3036888"/>
            <a:ext cx="482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pt-BR" altLang="x-none" sz="1800" b="1">
                <a:latin typeface="News Gothic MT" charset="0"/>
              </a:rPr>
              <a:t>Ab</a:t>
            </a:r>
          </a:p>
        </p:txBody>
      </p:sp>
      <p:sp>
        <p:nvSpPr>
          <p:cNvPr id="49158" name="TextBox 8"/>
          <p:cNvSpPr txBox="1">
            <a:spLocks noChangeArrowheads="1"/>
          </p:cNvSpPr>
          <p:nvPr/>
        </p:nvSpPr>
        <p:spPr bwMode="auto">
          <a:xfrm>
            <a:off x="8443913" y="3036888"/>
            <a:ext cx="455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pt-BR" altLang="x-none" sz="1800" b="1">
                <a:latin typeface="News Gothic MT" charset="0"/>
              </a:rPr>
              <a:t>Or</a:t>
            </a:r>
          </a:p>
        </p:txBody>
      </p:sp>
      <p:sp>
        <p:nvSpPr>
          <p:cNvPr id="49159" name="Content Placeholder 2"/>
          <p:cNvSpPr txBox="1">
            <a:spLocks/>
          </p:cNvSpPr>
          <p:nvPr/>
        </p:nvSpPr>
        <p:spPr bwMode="auto">
          <a:xfrm>
            <a:off x="423863" y="1143000"/>
            <a:ext cx="529113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9250" indent="-3492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2000"/>
              </a:spcBef>
              <a:buClr>
                <a:srgbClr val="6FB7D7"/>
              </a:buClr>
              <a:buSzPct val="110000"/>
              <a:buFont typeface="Wingdings 2" charset="2"/>
              <a:buChar char=""/>
            </a:pPr>
            <a:r>
              <a:rPr lang="pt-BR" altLang="x-none">
                <a:solidFill>
                  <a:srgbClr val="595959"/>
                </a:solidFill>
                <a:latin typeface="News Gothic MT" charset="0"/>
              </a:rPr>
              <a:t>Proporção entre fase lamelar e hospedeira f(X)</a:t>
            </a:r>
          </a:p>
          <a:p>
            <a:pPr>
              <a:spcBef>
                <a:spcPts val="2000"/>
              </a:spcBef>
              <a:buClr>
                <a:srgbClr val="6FB7D7"/>
              </a:buClr>
              <a:buSzPct val="110000"/>
              <a:buFont typeface="Wingdings 2" charset="2"/>
              <a:buChar char=""/>
            </a:pPr>
            <a:r>
              <a:rPr lang="pt-BR" altLang="x-none">
                <a:solidFill>
                  <a:srgbClr val="595959"/>
                </a:solidFill>
                <a:latin typeface="News Gothic MT" charset="0"/>
              </a:rPr>
              <a:t>Tamanho das lamelas: macropertita, micropertita, criptopertita</a:t>
            </a:r>
          </a:p>
        </p:txBody>
      </p:sp>
      <p:sp>
        <p:nvSpPr>
          <p:cNvPr id="49160" name="TextBox 10"/>
          <p:cNvSpPr txBox="1">
            <a:spLocks noChangeArrowheads="1"/>
          </p:cNvSpPr>
          <p:nvPr/>
        </p:nvSpPr>
        <p:spPr bwMode="auto">
          <a:xfrm>
            <a:off x="423863" y="444500"/>
            <a:ext cx="176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pt-BR" altLang="x-none" sz="3200" b="1">
                <a:solidFill>
                  <a:schemeClr val="accent1"/>
                </a:solidFill>
                <a:latin typeface="News Gothic MT" charset="0"/>
              </a:rPr>
              <a:t>Pertitas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x-none"/>
              <a:t>Regra da balança</a:t>
            </a:r>
          </a:p>
        </p:txBody>
      </p:sp>
      <p:pic>
        <p:nvPicPr>
          <p:cNvPr id="50178" name="Content Placeholder 4" descr="regradabalança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50"/>
          <a:stretch>
            <a:fillRect/>
          </a:stretch>
        </p:blipFill>
        <p:spPr>
          <a:xfrm>
            <a:off x="1905000" y="1143000"/>
            <a:ext cx="6096000" cy="57785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x-none" sz="3200" u="sng"/>
              <a:t>Exsolução</a:t>
            </a:r>
            <a:endParaRPr lang="en-US" altLang="x-none" sz="3600"/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 2" charset="2"/>
              <a:buNone/>
            </a:pPr>
            <a:endParaRPr lang="pt-BR" altLang="x-none" sz="2800"/>
          </a:p>
        </p:txBody>
      </p:sp>
      <p:pic>
        <p:nvPicPr>
          <p:cNvPr id="51203" name="Picture 4" descr="perthit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743075"/>
            <a:ext cx="5715000" cy="3746500"/>
          </a:xfrm>
          <a:noFill/>
        </p:spPr>
      </p:pic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304800" y="2819400"/>
            <a:ext cx="2887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/>
              <a:t>Plagioclásio (Albita)</a:t>
            </a:r>
          </a:p>
          <a:p>
            <a:r>
              <a:rPr lang="en-US" altLang="x-none"/>
              <a:t>	(NaAlSi</a:t>
            </a:r>
            <a:r>
              <a:rPr lang="en-US" altLang="x-none" baseline="-25000"/>
              <a:t>3</a:t>
            </a:r>
            <a:r>
              <a:rPr lang="en-US" altLang="x-none"/>
              <a:t>O</a:t>
            </a:r>
            <a:r>
              <a:rPr lang="en-US" altLang="x-none" baseline="-25000"/>
              <a:t>8</a:t>
            </a:r>
            <a:r>
              <a:rPr lang="en-US" altLang="x-none"/>
              <a:t>)</a:t>
            </a:r>
          </a:p>
        </p:txBody>
      </p:sp>
      <p:sp>
        <p:nvSpPr>
          <p:cNvPr id="51205" name="Line 6"/>
          <p:cNvSpPr>
            <a:spLocks noChangeShapeType="1"/>
          </p:cNvSpPr>
          <p:nvPr/>
        </p:nvSpPr>
        <p:spPr bwMode="auto">
          <a:xfrm flipV="1">
            <a:off x="2286000" y="4038600"/>
            <a:ext cx="4419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206" name="Line 7"/>
          <p:cNvSpPr>
            <a:spLocks noChangeShapeType="1"/>
          </p:cNvSpPr>
          <p:nvPr/>
        </p:nvSpPr>
        <p:spPr bwMode="auto">
          <a:xfrm flipV="1">
            <a:off x="3048000" y="2895600"/>
            <a:ext cx="3048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207" name="Freeform 8"/>
          <p:cNvSpPr>
            <a:spLocks/>
          </p:cNvSpPr>
          <p:nvPr/>
        </p:nvSpPr>
        <p:spPr bwMode="auto">
          <a:xfrm>
            <a:off x="5845175" y="1733550"/>
            <a:ext cx="1636713" cy="1947863"/>
          </a:xfrm>
          <a:custGeom>
            <a:avLst/>
            <a:gdLst>
              <a:gd name="T0" fmla="*/ 1297881659 w 1031"/>
              <a:gd name="T1" fmla="*/ 282257572 h 1227"/>
              <a:gd name="T2" fmla="*/ 1108869089 w 1031"/>
              <a:gd name="T3" fmla="*/ 567036096 h 1227"/>
              <a:gd name="T4" fmla="*/ 1013103122 w 1031"/>
              <a:gd name="T5" fmla="*/ 753527706 h 1227"/>
              <a:gd name="T6" fmla="*/ 937498411 w 1031"/>
              <a:gd name="T7" fmla="*/ 866933973 h 1227"/>
              <a:gd name="T8" fmla="*/ 844253395 w 1031"/>
              <a:gd name="T9" fmla="*/ 1149191545 h 1227"/>
              <a:gd name="T10" fmla="*/ 768648685 w 1031"/>
              <a:gd name="T11" fmla="*/ 1244957507 h 1227"/>
              <a:gd name="T12" fmla="*/ 730845536 w 1031"/>
              <a:gd name="T13" fmla="*/ 1358365361 h 1227"/>
              <a:gd name="T14" fmla="*/ 693043974 w 1031"/>
              <a:gd name="T15" fmla="*/ 1413808813 h 1227"/>
              <a:gd name="T16" fmla="*/ 428426693 w 1031"/>
              <a:gd name="T17" fmla="*/ 1791832347 h 1227"/>
              <a:gd name="T18" fmla="*/ 146169107 w 1031"/>
              <a:gd name="T19" fmla="*/ 2147483647 h 1227"/>
              <a:gd name="T20" fmla="*/ 32762835 w 1031"/>
              <a:gd name="T21" fmla="*/ 2147483647 h 1227"/>
              <a:gd name="T22" fmla="*/ 146169107 w 1031"/>
              <a:gd name="T23" fmla="*/ 2147483647 h 1227"/>
              <a:gd name="T24" fmla="*/ 579636115 w 1031"/>
              <a:gd name="T25" fmla="*/ 2147483647 h 1227"/>
              <a:gd name="T26" fmla="*/ 1071067527 w 1031"/>
              <a:gd name="T27" fmla="*/ 2147483647 h 1227"/>
              <a:gd name="T28" fmla="*/ 1164312543 w 1031"/>
              <a:gd name="T29" fmla="*/ 2147483647 h 1227"/>
              <a:gd name="T30" fmla="*/ 1353325113 w 1031"/>
              <a:gd name="T31" fmla="*/ 2147483647 h 1227"/>
              <a:gd name="T32" fmla="*/ 1484373278 w 1031"/>
              <a:gd name="T33" fmla="*/ 2147483647 h 1227"/>
              <a:gd name="T34" fmla="*/ 1580139245 w 1031"/>
              <a:gd name="T35" fmla="*/ 2147483647 h 1227"/>
              <a:gd name="T36" fmla="*/ 1938001542 w 1031"/>
              <a:gd name="T37" fmla="*/ 2147483647 h 1227"/>
              <a:gd name="T38" fmla="*/ 1993444996 w 1031"/>
              <a:gd name="T39" fmla="*/ 1809472652 h 1227"/>
              <a:gd name="T40" fmla="*/ 2031246558 w 1031"/>
              <a:gd name="T41" fmla="*/ 1620461678 h 1227"/>
              <a:gd name="T42" fmla="*/ 2147483647 w 1031"/>
              <a:gd name="T43" fmla="*/ 1489413520 h 1227"/>
              <a:gd name="T44" fmla="*/ 2147483647 w 1031"/>
              <a:gd name="T45" fmla="*/ 1055946534 h 1227"/>
              <a:gd name="T46" fmla="*/ 2147483647 w 1031"/>
              <a:gd name="T47" fmla="*/ 282257572 h 1227"/>
              <a:gd name="T48" fmla="*/ 2147483647 w 1031"/>
              <a:gd name="T49" fmla="*/ 37803147 h 1227"/>
              <a:gd name="T50" fmla="*/ 2144654418 w 1031"/>
              <a:gd name="T51" fmla="*/ 0 h 1227"/>
              <a:gd name="T52" fmla="*/ 1862396831 w 1031"/>
              <a:gd name="T53" fmla="*/ 37803147 h 1227"/>
              <a:gd name="T54" fmla="*/ 1597779551 w 1031"/>
              <a:gd name="T55" fmla="*/ 113407854 h 1227"/>
              <a:gd name="T56" fmla="*/ 1428929824 w 1031"/>
              <a:gd name="T57" fmla="*/ 168851306 h 1227"/>
              <a:gd name="T58" fmla="*/ 1315521964 w 1031"/>
              <a:gd name="T59" fmla="*/ 244456013 h 1227"/>
              <a:gd name="T60" fmla="*/ 1297881659 w 1031"/>
              <a:gd name="T61" fmla="*/ 302418828 h 1227"/>
              <a:gd name="T62" fmla="*/ 1239917254 w 1031"/>
              <a:gd name="T63" fmla="*/ 320060720 h 1227"/>
              <a:gd name="T64" fmla="*/ 1297881659 w 1031"/>
              <a:gd name="T65" fmla="*/ 282257572 h 12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31"/>
              <a:gd name="T100" fmla="*/ 0 h 1227"/>
              <a:gd name="T101" fmla="*/ 1031 w 1031"/>
              <a:gd name="T102" fmla="*/ 1227 h 12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31" h="1227">
                <a:moveTo>
                  <a:pt x="515" y="112"/>
                </a:moveTo>
                <a:cubicBezTo>
                  <a:pt x="499" y="157"/>
                  <a:pt x="462" y="182"/>
                  <a:pt x="440" y="225"/>
                </a:cubicBezTo>
                <a:cubicBezTo>
                  <a:pt x="427" y="251"/>
                  <a:pt x="418" y="275"/>
                  <a:pt x="402" y="299"/>
                </a:cubicBezTo>
                <a:cubicBezTo>
                  <a:pt x="381" y="368"/>
                  <a:pt x="415" y="269"/>
                  <a:pt x="372" y="344"/>
                </a:cubicBezTo>
                <a:cubicBezTo>
                  <a:pt x="352" y="379"/>
                  <a:pt x="359" y="421"/>
                  <a:pt x="335" y="456"/>
                </a:cubicBezTo>
                <a:cubicBezTo>
                  <a:pt x="311" y="534"/>
                  <a:pt x="351" y="422"/>
                  <a:pt x="305" y="494"/>
                </a:cubicBezTo>
                <a:cubicBezTo>
                  <a:pt x="297" y="507"/>
                  <a:pt x="299" y="526"/>
                  <a:pt x="290" y="539"/>
                </a:cubicBezTo>
                <a:cubicBezTo>
                  <a:pt x="285" y="546"/>
                  <a:pt x="280" y="554"/>
                  <a:pt x="275" y="561"/>
                </a:cubicBezTo>
                <a:cubicBezTo>
                  <a:pt x="260" y="611"/>
                  <a:pt x="215" y="681"/>
                  <a:pt x="170" y="711"/>
                </a:cubicBezTo>
                <a:cubicBezTo>
                  <a:pt x="132" y="770"/>
                  <a:pt x="98" y="831"/>
                  <a:pt x="58" y="890"/>
                </a:cubicBezTo>
                <a:cubicBezTo>
                  <a:pt x="33" y="927"/>
                  <a:pt x="38" y="973"/>
                  <a:pt x="13" y="1010"/>
                </a:cubicBezTo>
                <a:cubicBezTo>
                  <a:pt x="16" y="1054"/>
                  <a:pt x="0" y="1149"/>
                  <a:pt x="58" y="1167"/>
                </a:cubicBezTo>
                <a:cubicBezTo>
                  <a:pt x="110" y="1201"/>
                  <a:pt x="170" y="1214"/>
                  <a:pt x="230" y="1227"/>
                </a:cubicBezTo>
                <a:cubicBezTo>
                  <a:pt x="297" y="1220"/>
                  <a:pt x="367" y="1220"/>
                  <a:pt x="425" y="1182"/>
                </a:cubicBezTo>
                <a:cubicBezTo>
                  <a:pt x="468" y="1119"/>
                  <a:pt x="410" y="1199"/>
                  <a:pt x="462" y="1145"/>
                </a:cubicBezTo>
                <a:cubicBezTo>
                  <a:pt x="490" y="1116"/>
                  <a:pt x="502" y="1079"/>
                  <a:pt x="537" y="1055"/>
                </a:cubicBezTo>
                <a:cubicBezTo>
                  <a:pt x="549" y="1016"/>
                  <a:pt x="572" y="980"/>
                  <a:pt x="589" y="943"/>
                </a:cubicBezTo>
                <a:cubicBezTo>
                  <a:pt x="600" y="918"/>
                  <a:pt x="595" y="890"/>
                  <a:pt x="627" y="883"/>
                </a:cubicBezTo>
                <a:cubicBezTo>
                  <a:pt x="677" y="872"/>
                  <a:pt x="721" y="877"/>
                  <a:pt x="769" y="860"/>
                </a:cubicBezTo>
                <a:cubicBezTo>
                  <a:pt x="789" y="798"/>
                  <a:pt x="773" y="852"/>
                  <a:pt x="791" y="718"/>
                </a:cubicBezTo>
                <a:cubicBezTo>
                  <a:pt x="794" y="693"/>
                  <a:pt x="790" y="663"/>
                  <a:pt x="806" y="643"/>
                </a:cubicBezTo>
                <a:cubicBezTo>
                  <a:pt x="823" y="622"/>
                  <a:pt x="855" y="613"/>
                  <a:pt x="874" y="591"/>
                </a:cubicBezTo>
                <a:cubicBezTo>
                  <a:pt x="915" y="542"/>
                  <a:pt x="965" y="476"/>
                  <a:pt x="993" y="419"/>
                </a:cubicBezTo>
                <a:cubicBezTo>
                  <a:pt x="1004" y="323"/>
                  <a:pt x="1031" y="203"/>
                  <a:pt x="986" y="112"/>
                </a:cubicBezTo>
                <a:cubicBezTo>
                  <a:pt x="963" y="65"/>
                  <a:pt x="941" y="45"/>
                  <a:pt x="896" y="15"/>
                </a:cubicBezTo>
                <a:cubicBezTo>
                  <a:pt x="883" y="6"/>
                  <a:pt x="851" y="0"/>
                  <a:pt x="851" y="0"/>
                </a:cubicBezTo>
                <a:cubicBezTo>
                  <a:pt x="803" y="5"/>
                  <a:pt x="779" y="3"/>
                  <a:pt x="739" y="15"/>
                </a:cubicBezTo>
                <a:cubicBezTo>
                  <a:pt x="688" y="30"/>
                  <a:pt x="701" y="37"/>
                  <a:pt x="634" y="45"/>
                </a:cubicBezTo>
                <a:cubicBezTo>
                  <a:pt x="612" y="53"/>
                  <a:pt x="567" y="67"/>
                  <a:pt x="567" y="67"/>
                </a:cubicBezTo>
                <a:cubicBezTo>
                  <a:pt x="552" y="77"/>
                  <a:pt x="527" y="80"/>
                  <a:pt x="522" y="97"/>
                </a:cubicBezTo>
                <a:cubicBezTo>
                  <a:pt x="520" y="105"/>
                  <a:pt x="521" y="114"/>
                  <a:pt x="515" y="120"/>
                </a:cubicBezTo>
                <a:cubicBezTo>
                  <a:pt x="509" y="126"/>
                  <a:pt x="492" y="135"/>
                  <a:pt x="492" y="127"/>
                </a:cubicBezTo>
                <a:cubicBezTo>
                  <a:pt x="492" y="118"/>
                  <a:pt x="507" y="117"/>
                  <a:pt x="515" y="112"/>
                </a:cubicBez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208" name="Freeform 9"/>
          <p:cNvSpPr>
            <a:spLocks/>
          </p:cNvSpPr>
          <p:nvPr/>
        </p:nvSpPr>
        <p:spPr bwMode="auto">
          <a:xfrm>
            <a:off x="6386513" y="2971800"/>
            <a:ext cx="1614487" cy="2557463"/>
          </a:xfrm>
          <a:custGeom>
            <a:avLst/>
            <a:gdLst>
              <a:gd name="T0" fmla="*/ 1512093282 w 1017"/>
              <a:gd name="T1" fmla="*/ 117241060 h 1456"/>
              <a:gd name="T2" fmla="*/ 1134069961 w 1017"/>
              <a:gd name="T3" fmla="*/ 231395950 h 1456"/>
              <a:gd name="T4" fmla="*/ 607356674 w 1017"/>
              <a:gd name="T5" fmla="*/ 993463716 h 1456"/>
              <a:gd name="T6" fmla="*/ 511590767 w 1017"/>
              <a:gd name="T7" fmla="*/ 1638288666 h 1456"/>
              <a:gd name="T8" fmla="*/ 476308590 w 1017"/>
              <a:gd name="T9" fmla="*/ 1962245104 h 1456"/>
              <a:gd name="T10" fmla="*/ 362902388 w 1017"/>
              <a:gd name="T11" fmla="*/ 2147362566 h 1456"/>
              <a:gd name="T12" fmla="*/ 211693059 w 1017"/>
              <a:gd name="T13" fmla="*/ 2147483647 h 1456"/>
              <a:gd name="T14" fmla="*/ 115927152 w 1017"/>
              <a:gd name="T15" fmla="*/ 2147483647 h 1456"/>
              <a:gd name="T16" fmla="*/ 60483731 w 1017"/>
              <a:gd name="T17" fmla="*/ 2147483647 h 1456"/>
              <a:gd name="T18" fmla="*/ 40322488 w 1017"/>
              <a:gd name="T19" fmla="*/ 2147483647 h 1456"/>
              <a:gd name="T20" fmla="*/ 249494598 w 1017"/>
              <a:gd name="T21" fmla="*/ 2147483647 h 1456"/>
              <a:gd name="T22" fmla="*/ 889614087 w 1017"/>
              <a:gd name="T23" fmla="*/ 2147483647 h 1456"/>
              <a:gd name="T24" fmla="*/ 1058465297 w 1017"/>
              <a:gd name="T25" fmla="*/ 2147483647 h 1456"/>
              <a:gd name="T26" fmla="*/ 1305440533 w 1017"/>
              <a:gd name="T27" fmla="*/ 2147483647 h 1456"/>
              <a:gd name="T28" fmla="*/ 1625499484 w 1017"/>
              <a:gd name="T29" fmla="*/ 2147483647 h 1456"/>
              <a:gd name="T30" fmla="*/ 1852313476 w 1017"/>
              <a:gd name="T31" fmla="*/ 2147483647 h 1456"/>
              <a:gd name="T32" fmla="*/ 1963200317 w 1017"/>
              <a:gd name="T33" fmla="*/ 2147483647 h 1456"/>
              <a:gd name="T34" fmla="*/ 2096769351 w 1017"/>
              <a:gd name="T35" fmla="*/ 2147483647 h 1456"/>
              <a:gd name="T36" fmla="*/ 2134570889 w 1017"/>
              <a:gd name="T37" fmla="*/ 2147483647 h 1456"/>
              <a:gd name="T38" fmla="*/ 2147483647 w 1017"/>
              <a:gd name="T39" fmla="*/ 2147483647 h 1456"/>
              <a:gd name="T40" fmla="*/ 2147483647 w 1017"/>
              <a:gd name="T41" fmla="*/ 2147483647 h 1456"/>
              <a:gd name="T42" fmla="*/ 2147483647 w 1017"/>
              <a:gd name="T43" fmla="*/ 2147483647 h 1456"/>
              <a:gd name="T44" fmla="*/ 2147483647 w 1017"/>
              <a:gd name="T45" fmla="*/ 2147483647 h 1456"/>
              <a:gd name="T46" fmla="*/ 2147483647 w 1017"/>
              <a:gd name="T47" fmla="*/ 1200177338 h 1456"/>
              <a:gd name="T48" fmla="*/ 2147483647 w 1017"/>
              <a:gd name="T49" fmla="*/ 762066010 h 1456"/>
              <a:gd name="T50" fmla="*/ 2147483647 w 1017"/>
              <a:gd name="T51" fmla="*/ 669507278 h 1456"/>
              <a:gd name="T52" fmla="*/ 2147483647 w 1017"/>
              <a:gd name="T53" fmla="*/ 0 h 1456"/>
              <a:gd name="T54" fmla="*/ 1832152233 w 1017"/>
              <a:gd name="T55" fmla="*/ 46278487 h 1456"/>
              <a:gd name="T56" fmla="*/ 1512093282 w 1017"/>
              <a:gd name="T57" fmla="*/ 117241060 h 145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17"/>
              <a:gd name="T88" fmla="*/ 0 h 1456"/>
              <a:gd name="T89" fmla="*/ 1017 w 1017"/>
              <a:gd name="T90" fmla="*/ 1456 h 145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17" h="1456">
                <a:moveTo>
                  <a:pt x="600" y="38"/>
                </a:moveTo>
                <a:cubicBezTo>
                  <a:pt x="550" y="50"/>
                  <a:pt x="500" y="63"/>
                  <a:pt x="450" y="75"/>
                </a:cubicBezTo>
                <a:cubicBezTo>
                  <a:pt x="374" y="151"/>
                  <a:pt x="317" y="246"/>
                  <a:pt x="241" y="322"/>
                </a:cubicBezTo>
                <a:cubicBezTo>
                  <a:pt x="213" y="391"/>
                  <a:pt x="222" y="460"/>
                  <a:pt x="203" y="531"/>
                </a:cubicBezTo>
                <a:cubicBezTo>
                  <a:pt x="202" y="536"/>
                  <a:pt x="193" y="624"/>
                  <a:pt x="189" y="636"/>
                </a:cubicBezTo>
                <a:cubicBezTo>
                  <a:pt x="185" y="648"/>
                  <a:pt x="146" y="693"/>
                  <a:pt x="144" y="696"/>
                </a:cubicBezTo>
                <a:cubicBezTo>
                  <a:pt x="123" y="731"/>
                  <a:pt x="114" y="763"/>
                  <a:pt x="84" y="793"/>
                </a:cubicBezTo>
                <a:cubicBezTo>
                  <a:pt x="73" y="821"/>
                  <a:pt x="56" y="846"/>
                  <a:pt x="46" y="875"/>
                </a:cubicBezTo>
                <a:cubicBezTo>
                  <a:pt x="17" y="960"/>
                  <a:pt x="60" y="889"/>
                  <a:pt x="24" y="943"/>
                </a:cubicBezTo>
                <a:cubicBezTo>
                  <a:pt x="6" y="1026"/>
                  <a:pt x="0" y="1078"/>
                  <a:pt x="16" y="1175"/>
                </a:cubicBezTo>
                <a:cubicBezTo>
                  <a:pt x="18" y="1188"/>
                  <a:pt x="92" y="1231"/>
                  <a:pt x="99" y="1235"/>
                </a:cubicBezTo>
                <a:cubicBezTo>
                  <a:pt x="177" y="1284"/>
                  <a:pt x="263" y="1318"/>
                  <a:pt x="353" y="1339"/>
                </a:cubicBezTo>
                <a:cubicBezTo>
                  <a:pt x="376" y="1354"/>
                  <a:pt x="396" y="1358"/>
                  <a:pt x="420" y="1369"/>
                </a:cubicBezTo>
                <a:cubicBezTo>
                  <a:pt x="524" y="1417"/>
                  <a:pt x="462" y="1397"/>
                  <a:pt x="518" y="1414"/>
                </a:cubicBezTo>
                <a:cubicBezTo>
                  <a:pt x="560" y="1456"/>
                  <a:pt x="582" y="1443"/>
                  <a:pt x="645" y="1436"/>
                </a:cubicBezTo>
                <a:cubicBezTo>
                  <a:pt x="675" y="1426"/>
                  <a:pt x="704" y="1414"/>
                  <a:pt x="735" y="1407"/>
                </a:cubicBezTo>
                <a:cubicBezTo>
                  <a:pt x="749" y="1398"/>
                  <a:pt x="766" y="1394"/>
                  <a:pt x="779" y="1384"/>
                </a:cubicBezTo>
                <a:cubicBezTo>
                  <a:pt x="798" y="1369"/>
                  <a:pt x="818" y="1353"/>
                  <a:pt x="832" y="1332"/>
                </a:cubicBezTo>
                <a:cubicBezTo>
                  <a:pt x="837" y="1324"/>
                  <a:pt x="841" y="1315"/>
                  <a:pt x="847" y="1309"/>
                </a:cubicBezTo>
                <a:cubicBezTo>
                  <a:pt x="879" y="1277"/>
                  <a:pt x="878" y="1299"/>
                  <a:pt x="899" y="1257"/>
                </a:cubicBezTo>
                <a:cubicBezTo>
                  <a:pt x="935" y="1184"/>
                  <a:pt x="921" y="1203"/>
                  <a:pt x="937" y="1152"/>
                </a:cubicBezTo>
                <a:cubicBezTo>
                  <a:pt x="942" y="1137"/>
                  <a:pt x="952" y="1107"/>
                  <a:pt x="952" y="1107"/>
                </a:cubicBezTo>
                <a:cubicBezTo>
                  <a:pt x="963" y="1027"/>
                  <a:pt x="954" y="948"/>
                  <a:pt x="944" y="868"/>
                </a:cubicBezTo>
                <a:cubicBezTo>
                  <a:pt x="937" y="708"/>
                  <a:pt x="939" y="549"/>
                  <a:pt x="952" y="389"/>
                </a:cubicBezTo>
                <a:cubicBezTo>
                  <a:pt x="959" y="302"/>
                  <a:pt x="955" y="329"/>
                  <a:pt x="974" y="247"/>
                </a:cubicBezTo>
                <a:cubicBezTo>
                  <a:pt x="976" y="237"/>
                  <a:pt x="981" y="217"/>
                  <a:pt x="981" y="217"/>
                </a:cubicBezTo>
                <a:cubicBezTo>
                  <a:pt x="974" y="37"/>
                  <a:pt x="1017" y="22"/>
                  <a:pt x="877" y="0"/>
                </a:cubicBezTo>
                <a:cubicBezTo>
                  <a:pt x="839" y="3"/>
                  <a:pt x="770" y="7"/>
                  <a:pt x="727" y="15"/>
                </a:cubicBezTo>
                <a:cubicBezTo>
                  <a:pt x="680" y="24"/>
                  <a:pt x="646" y="38"/>
                  <a:pt x="600" y="38"/>
                </a:cubicBez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1209" name="Text Box 10"/>
          <p:cNvSpPr txBox="1">
            <a:spLocks noChangeArrowheads="1"/>
          </p:cNvSpPr>
          <p:nvPr/>
        </p:nvSpPr>
        <p:spPr bwMode="auto">
          <a:xfrm>
            <a:off x="609600" y="4648200"/>
            <a:ext cx="276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/>
              <a:t>Microclínio </a:t>
            </a:r>
          </a:p>
          <a:p>
            <a:r>
              <a:rPr lang="en-US" altLang="x-none"/>
              <a:t>(feldspato alcalino)</a:t>
            </a:r>
          </a:p>
          <a:p>
            <a:r>
              <a:rPr lang="en-US" altLang="x-none"/>
              <a:t>(KAlSi</a:t>
            </a:r>
            <a:r>
              <a:rPr lang="en-US" altLang="x-none" baseline="-25000"/>
              <a:t>3</a:t>
            </a:r>
            <a:r>
              <a:rPr lang="en-US" altLang="x-none"/>
              <a:t>O</a:t>
            </a:r>
            <a:r>
              <a:rPr lang="en-US" altLang="x-none" baseline="-25000"/>
              <a:t>8</a:t>
            </a:r>
            <a:r>
              <a:rPr lang="en-US" altLang="x-none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336675"/>
          </a:xfrm>
        </p:spPr>
        <p:txBody>
          <a:bodyPr/>
          <a:lstStyle/>
          <a:p>
            <a:pPr eaLnBrk="1" hangingPunct="1"/>
            <a:r>
              <a:rPr lang="pt-BR" altLang="x-none" sz="4000"/>
              <a:t>Solução sólida série plagioclásios</a:t>
            </a:r>
          </a:p>
        </p:txBody>
      </p:sp>
      <p:sp>
        <p:nvSpPr>
          <p:cNvPr id="53250" name="Text Placeholder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x-none" altLang="x-none"/>
          </a:p>
        </p:txBody>
      </p:sp>
      <p:pic>
        <p:nvPicPr>
          <p:cNvPr id="53251" name="Picture 9" descr="PE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747838"/>
            <a:ext cx="344805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11" descr="EX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1"/>
          <a:stretch>
            <a:fillRect/>
          </a:stretch>
        </p:blipFill>
        <p:spPr bwMode="auto">
          <a:xfrm>
            <a:off x="4344988" y="1600200"/>
            <a:ext cx="182562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13" descr="EX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5"/>
          <a:stretch>
            <a:fillRect/>
          </a:stretch>
        </p:blipFill>
        <p:spPr bwMode="auto">
          <a:xfrm>
            <a:off x="6781800" y="1633538"/>
            <a:ext cx="18224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14" descr="EX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3748088"/>
            <a:ext cx="18224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TextBox 2"/>
          <p:cNvSpPr txBox="1">
            <a:spLocks noChangeArrowheads="1"/>
          </p:cNvSpPr>
          <p:nvPr/>
        </p:nvSpPr>
        <p:spPr bwMode="auto">
          <a:xfrm>
            <a:off x="4356100" y="5373688"/>
            <a:ext cx="360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800"/>
              <a:t>PIROXÊNIOS</a:t>
            </a:r>
          </a:p>
        </p:txBody>
      </p:sp>
      <p:sp>
        <p:nvSpPr>
          <p:cNvPr id="53256" name="TextBox 9"/>
          <p:cNvSpPr txBox="1">
            <a:spLocks noChangeArrowheads="1"/>
          </p:cNvSpPr>
          <p:nvPr/>
        </p:nvSpPr>
        <p:spPr bwMode="auto">
          <a:xfrm>
            <a:off x="684213" y="5589588"/>
            <a:ext cx="360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800"/>
              <a:t>FELDSPATO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1836738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x-none"/>
              <a:t>Soluções sólidas completas</a:t>
            </a:r>
          </a:p>
        </p:txBody>
      </p:sp>
      <p:sp>
        <p:nvSpPr>
          <p:cNvPr id="54274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3543300"/>
            <a:ext cx="6477000" cy="4533900"/>
          </a:xfrm>
        </p:spPr>
        <p:txBody>
          <a:bodyPr/>
          <a:lstStyle/>
          <a:p>
            <a:pPr eaLnBrk="1" hangingPunct="1">
              <a:buFont typeface="Wingdings 2" charset="2"/>
              <a:buNone/>
            </a:pPr>
            <a:r>
              <a:rPr lang="pt-BR" altLang="x-none" sz="4800">
                <a:solidFill>
                  <a:srgbClr val="0066FF"/>
                </a:solidFill>
              </a:rPr>
              <a:t>Zoneamento composicional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x-none"/>
          </a:p>
        </p:txBody>
      </p:sp>
      <p:sp>
        <p:nvSpPr>
          <p:cNvPr id="55298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pt-BR" altLang="x-none"/>
          </a:p>
        </p:txBody>
      </p:sp>
      <p:pic>
        <p:nvPicPr>
          <p:cNvPr id="53252" name="PlgSSedit.mov" descr="Macintosh HD:Users:adrianaalves:Documents:concurso:AulaFeldspatos:PlgSSedit.mov">
            <a:hlinkClick r:id="" action="ppaction://media"/>
          </p:cNvPr>
          <p:cNvPicPr>
            <a:picLocks noGrp="1" noChangeAspect="1" noChangeArrowheads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73" fill="hold"/>
                                        <p:tgtEl>
                                          <p:spTgt spid="532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325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32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336675"/>
          </a:xfrm>
        </p:spPr>
        <p:txBody>
          <a:bodyPr/>
          <a:lstStyle/>
          <a:p>
            <a:pPr eaLnBrk="1" hangingPunct="1"/>
            <a:r>
              <a:rPr lang="pt-BR" altLang="x-none" sz="4000"/>
              <a:t>Solução sólida série plagioclásios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5" cy="4343400"/>
          </a:xfrm>
        </p:spPr>
        <p:txBody>
          <a:bodyPr/>
          <a:lstStyle/>
          <a:p>
            <a:pPr eaLnBrk="1" hangingPunct="1"/>
            <a:r>
              <a:rPr lang="pt-BR" altLang="x-none"/>
              <a:t>Implicações s.s. completa</a:t>
            </a:r>
          </a:p>
          <a:p>
            <a:pPr eaLnBrk="1" hangingPunct="1"/>
            <a:endParaRPr lang="pt-BR" altLang="x-none"/>
          </a:p>
          <a:p>
            <a:pPr lvl="1" eaLnBrk="1" hangingPunct="1"/>
            <a:r>
              <a:rPr lang="pt-BR" altLang="x-none"/>
              <a:t>Se a cristalização se der em equilíbrio o plagioclásio terá composição uniforme e seu teor de An será indicativo da T de cristalização</a:t>
            </a:r>
          </a:p>
          <a:p>
            <a:pPr lvl="1" eaLnBrk="1" hangingPunct="1"/>
            <a:endParaRPr lang="pt-BR" altLang="x-none"/>
          </a:p>
          <a:p>
            <a:pPr lvl="1" eaLnBrk="1" hangingPunct="1"/>
            <a:r>
              <a:rPr lang="pt-BR" altLang="x-none"/>
              <a:t>Se a cristalização se der em desequilíbrio o plagioclásio não terá tempo de se reequilibrar e mostrará composições mais sódicas do núcleo para a borda. É o chamado zoneamento composicional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x-none"/>
          </a:p>
        </p:txBody>
      </p:sp>
      <p:sp>
        <p:nvSpPr>
          <p:cNvPr id="57346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pt-BR" altLang="x-none"/>
          </a:p>
        </p:txBody>
      </p:sp>
      <p:sp>
        <p:nvSpPr>
          <p:cNvPr id="5734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pt-BR" altLang="x-none"/>
          </a:p>
        </p:txBody>
      </p:sp>
      <p:pic>
        <p:nvPicPr>
          <p:cNvPr id="57348" name="Content Placeholder 3" descr="zoned_pl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66750"/>
            <a:ext cx="5943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x-none"/>
              <a:t>Referências</a:t>
            </a:r>
          </a:p>
        </p:txBody>
      </p:sp>
      <p:sp>
        <p:nvSpPr>
          <p:cNvPr id="58372" name="Content Placeholder 2"/>
          <p:cNvSpPr txBox="1">
            <a:spLocks/>
          </p:cNvSpPr>
          <p:nvPr/>
        </p:nvSpPr>
        <p:spPr bwMode="auto">
          <a:xfrm>
            <a:off x="549275" y="13716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9250" indent="-3492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2"/>
              <a:buChar char=""/>
            </a:pPr>
            <a:r>
              <a:rPr lang="pt-BR" altLang="x-none" sz="2000">
                <a:solidFill>
                  <a:srgbClr val="595959"/>
                </a:solidFill>
                <a:latin typeface="News Gothic MT" charset="0"/>
              </a:rPr>
              <a:t>Klein, C.; Hurlbut, C.S. (1993) Manual of mineralogy, 21ed, New York, John Wiley, 681p.</a:t>
            </a:r>
          </a:p>
          <a:p>
            <a:pPr eaLnBrk="1" hangingPunct="1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2"/>
              <a:buChar char=""/>
            </a:pPr>
            <a:r>
              <a:rPr lang="pt-BR" altLang="x-none" sz="2000">
                <a:solidFill>
                  <a:srgbClr val="595959"/>
                </a:solidFill>
                <a:latin typeface="News Gothic MT" charset="0"/>
              </a:rPr>
              <a:t>Deer, W.A.; Howie, R.A. &amp; Zussman (1992) An introduction to the rock-forming minerals. 2 ed. Harlow, Longman, 696p.</a:t>
            </a:r>
          </a:p>
          <a:p>
            <a:pPr eaLnBrk="1" hangingPunct="1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2"/>
              <a:buChar char=""/>
            </a:pPr>
            <a:r>
              <a:rPr lang="pt-BR" altLang="x-none" sz="2000">
                <a:solidFill>
                  <a:srgbClr val="595959"/>
                </a:solidFill>
                <a:latin typeface="News Gothic MT" charset="0"/>
              </a:rPr>
              <a:t>Vlach, S. (2002). A classe dos tectossilicatos: guia geral da teoria e exercício. Geologia USP, série didática. 49p. Disponível para download </a:t>
            </a:r>
            <a:r>
              <a:rPr lang="pt-BR" altLang="x-none" sz="2000">
                <a:solidFill>
                  <a:srgbClr val="595959"/>
                </a:solidFill>
                <a:latin typeface="News Gothic MT" charset="0"/>
                <a:hlinkClick r:id="rId2"/>
              </a:rPr>
              <a:t>www.geologiausp.igc.usp.br/geologiausp/sd1/lv.php</a:t>
            </a:r>
            <a:endParaRPr lang="pt-BR" altLang="x-none" sz="2000">
              <a:solidFill>
                <a:srgbClr val="595959"/>
              </a:solidFill>
              <a:latin typeface="News Gothic MT" charset="0"/>
            </a:endParaRPr>
          </a:p>
          <a:p>
            <a:pPr eaLnBrk="1" hangingPunct="1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2"/>
              <a:buChar char=""/>
            </a:pPr>
            <a:r>
              <a:rPr lang="pt-BR" altLang="x-none" sz="2000">
                <a:solidFill>
                  <a:srgbClr val="595959"/>
                </a:solidFill>
                <a:latin typeface="News Gothic MT" charset="0"/>
              </a:rPr>
              <a:t>Perkins, D. &amp; Brady J. Teaching phase equilibria. Pdfs animados. Disponível em </a:t>
            </a:r>
            <a:r>
              <a:rPr lang="pt-BR" altLang="x-none" sz="2000">
                <a:solidFill>
                  <a:srgbClr val="595959"/>
                </a:solidFill>
                <a:latin typeface="News Gothic MT" charset="0"/>
                <a:hlinkClick r:id="rId3"/>
              </a:rPr>
              <a:t>www.serc.carleton.edu/research_education/equilibria/</a:t>
            </a:r>
            <a:endParaRPr lang="pt-BR" altLang="x-none" sz="2000">
              <a:solidFill>
                <a:srgbClr val="595959"/>
              </a:solidFill>
              <a:latin typeface="News Gothic MT" charset="0"/>
            </a:endParaRPr>
          </a:p>
          <a:p>
            <a:pPr eaLnBrk="1" hangingPunct="1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2"/>
              <a:buChar char=""/>
            </a:pPr>
            <a:r>
              <a:rPr lang="pt-BR" altLang="x-none" sz="2000">
                <a:solidFill>
                  <a:srgbClr val="595959"/>
                </a:solidFill>
                <a:latin typeface="News Gothic MT" charset="0"/>
              </a:rPr>
              <a:t>Visualização de estruturas: software crystalmaker, versão demo disponível para download: www.crystalmaker.com </a:t>
            </a:r>
          </a:p>
          <a:p>
            <a:pPr eaLnBrk="1" hangingPunct="1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2"/>
              <a:buChar char=""/>
            </a:pPr>
            <a:endParaRPr lang="pt-BR" altLang="x-none" sz="2000">
              <a:solidFill>
                <a:srgbClr val="595959"/>
              </a:solidFill>
              <a:latin typeface="News Gothic MT" charset="0"/>
            </a:endParaRPr>
          </a:p>
          <a:p>
            <a:pPr eaLnBrk="1" hangingPunct="1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2"/>
              <a:buChar char=""/>
            </a:pPr>
            <a:endParaRPr lang="pt-BR" altLang="x-none" sz="2000">
              <a:solidFill>
                <a:srgbClr val="595959"/>
              </a:solidFill>
              <a:latin typeface="News Gothic MT" charset="0"/>
            </a:endParaRPr>
          </a:p>
          <a:p>
            <a:pPr eaLnBrk="1" hangingPunct="1">
              <a:spcBef>
                <a:spcPts val="2000"/>
              </a:spcBef>
              <a:buClr>
                <a:srgbClr val="6FB7D7"/>
              </a:buClr>
              <a:buSzPct val="110000"/>
              <a:buFont typeface="Wingdings 2" charset="2"/>
              <a:buChar char=""/>
            </a:pPr>
            <a:endParaRPr lang="pt-BR" altLang="x-none" sz="2000">
              <a:solidFill>
                <a:srgbClr val="595959"/>
              </a:solidFill>
              <a:latin typeface="News Gothic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2133600"/>
            <a:ext cx="8915400" cy="3505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buFont typeface="Wingdings" charset="2"/>
              <a:buChar char="l"/>
            </a:pPr>
            <a:r>
              <a:rPr lang="en-US" altLang="x-none" sz="2200"/>
              <a:t>Solução sólida: estrutura mineral na qual os sítios atômicos são ocupados em proporção variável por 2 ou mais elementos químicos diferentes (ou grupos de elementos) </a:t>
            </a:r>
          </a:p>
          <a:p>
            <a:pPr eaLnBrk="1" hangingPunct="1">
              <a:lnSpc>
                <a:spcPct val="70000"/>
              </a:lnSpc>
              <a:buFont typeface="Wingdings" charset="2"/>
              <a:buChar char="l"/>
            </a:pPr>
            <a:r>
              <a:rPr lang="en-US" altLang="x-none" sz="2200" u="sng"/>
              <a:t>Exemplos:</a:t>
            </a:r>
            <a:r>
              <a:rPr lang="en-US" altLang="x-none" sz="2200"/>
              <a:t> </a:t>
            </a:r>
          </a:p>
          <a:p>
            <a:pPr eaLnBrk="1" hangingPunct="1">
              <a:lnSpc>
                <a:spcPct val="70000"/>
              </a:lnSpc>
              <a:buFont typeface="Wingdings" charset="2"/>
              <a:buAutoNum type="arabicPeriod"/>
            </a:pPr>
            <a:r>
              <a:rPr lang="en-US" altLang="x-none" sz="2200" b="1"/>
              <a:t>Feldspatos</a:t>
            </a:r>
            <a:r>
              <a:rPr lang="en-US" altLang="x-none" sz="2200"/>
              <a:t> – quantidades variáveis de Na</a:t>
            </a:r>
            <a:r>
              <a:rPr lang="en-US" altLang="x-none" sz="2200" baseline="30000"/>
              <a:t>+</a:t>
            </a:r>
            <a:r>
              <a:rPr lang="en-US" altLang="x-none" sz="2200"/>
              <a:t>, K</a:t>
            </a:r>
            <a:r>
              <a:rPr lang="en-US" altLang="x-none" sz="2200" baseline="30000"/>
              <a:t>+</a:t>
            </a:r>
            <a:r>
              <a:rPr lang="en-US" altLang="x-none" sz="2200"/>
              <a:t> e Ca</a:t>
            </a:r>
            <a:r>
              <a:rPr lang="en-US" altLang="x-none" sz="2200" baseline="30000"/>
              <a:t>2+</a:t>
            </a:r>
          </a:p>
          <a:p>
            <a:pPr eaLnBrk="1" hangingPunct="1">
              <a:lnSpc>
                <a:spcPct val="70000"/>
              </a:lnSpc>
              <a:buFont typeface="Wingdings" charset="2"/>
              <a:buAutoNum type="arabicPeriod"/>
            </a:pPr>
            <a:r>
              <a:rPr lang="en-US" altLang="x-none" sz="2200"/>
              <a:t>2. </a:t>
            </a:r>
            <a:r>
              <a:rPr lang="en-US" altLang="x-none" sz="2200" b="1"/>
              <a:t>Olivinas</a:t>
            </a:r>
            <a:r>
              <a:rPr lang="en-US" altLang="x-none" sz="2200"/>
              <a:t> - quantidades variáveis  Fe </a:t>
            </a:r>
            <a:r>
              <a:rPr lang="en-US" altLang="x-none" sz="2200" baseline="30000"/>
              <a:t>2+</a:t>
            </a:r>
            <a:r>
              <a:rPr lang="en-US" altLang="x-none" sz="2200"/>
              <a:t> e Mg </a:t>
            </a:r>
            <a:r>
              <a:rPr lang="en-US" altLang="x-none" sz="2200" baseline="30000"/>
              <a:t>2+</a:t>
            </a:r>
            <a:endParaRPr lang="en-US" altLang="x-none" sz="2200"/>
          </a:p>
          <a:p>
            <a:pPr eaLnBrk="1" hangingPunct="1">
              <a:lnSpc>
                <a:spcPct val="70000"/>
              </a:lnSpc>
              <a:buFont typeface="Wingdings" charset="2"/>
              <a:buNone/>
            </a:pPr>
            <a:endParaRPr lang="en-US" altLang="x-none" sz="2200"/>
          </a:p>
          <a:p>
            <a:pPr eaLnBrk="1" hangingPunct="1">
              <a:lnSpc>
                <a:spcPct val="70000"/>
              </a:lnSpc>
              <a:buFont typeface="Wingdings" charset="2"/>
              <a:buNone/>
            </a:pPr>
            <a:r>
              <a:rPr lang="en-US" altLang="x-none" sz="2200"/>
              <a:t>	Essas são conhecidas como séries de solução sólida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1828800" y="60960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4000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Variação composicional em minerais</a:t>
            </a:r>
            <a:endParaRPr lang="en-US" altLang="x-none" sz="4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533400" y="1752600"/>
            <a:ext cx="81534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/>
              <a:t>Fatores que determinam a extensão da solução sólida</a:t>
            </a:r>
          </a:p>
          <a:p>
            <a:pPr>
              <a:spcBef>
                <a:spcPct val="50000"/>
              </a:spcBef>
            </a:pPr>
            <a:endParaRPr lang="en-US" altLang="x-none"/>
          </a:p>
          <a:p>
            <a:pPr>
              <a:spcBef>
                <a:spcPct val="50000"/>
              </a:spcBef>
            </a:pPr>
            <a:r>
              <a:rPr lang="en-US" altLang="x-none"/>
              <a:t>1/ Diferença de raio dos elementos que se substituem.</a:t>
            </a:r>
          </a:p>
          <a:p>
            <a:pPr>
              <a:spcBef>
                <a:spcPct val="50000"/>
              </a:spcBef>
            </a:pPr>
            <a:endParaRPr lang="en-US" altLang="x-none"/>
          </a:p>
          <a:p>
            <a:pPr>
              <a:spcBef>
                <a:spcPct val="50000"/>
              </a:spcBef>
            </a:pPr>
            <a:r>
              <a:rPr lang="en-US" altLang="x-none"/>
              <a:t>2/ Carga dos elementos envolvidos</a:t>
            </a:r>
          </a:p>
          <a:p>
            <a:pPr>
              <a:spcBef>
                <a:spcPct val="50000"/>
              </a:spcBef>
            </a:pPr>
            <a:endParaRPr lang="en-US" altLang="x-none"/>
          </a:p>
          <a:p>
            <a:pPr>
              <a:spcBef>
                <a:spcPct val="50000"/>
              </a:spcBef>
            </a:pPr>
            <a:r>
              <a:rPr lang="en-US" altLang="x-none"/>
              <a:t>3/ Temperatura em que se dá a substituição. Quanto mais alta maior a extensão de solução sólida</a:t>
            </a:r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3200" b="1" u="sng">
                <a:solidFill>
                  <a:srgbClr val="18579B"/>
                </a:solidFill>
              </a:rPr>
              <a:t>Variação composicional em minerais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991600" cy="4533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800" b="1"/>
              <a:t>Substituição acoplada (manutenção do balanço de cargas)</a:t>
            </a:r>
            <a:endParaRPr lang="en-US" altLang="x-none" sz="180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800"/>
              <a:t>	exemplo: 2A</a:t>
            </a:r>
            <a:r>
              <a:rPr lang="en-US" altLang="x-none" sz="1800" baseline="30000"/>
              <a:t>2+</a:t>
            </a:r>
            <a:r>
              <a:rPr lang="en-US" altLang="x-none" sz="1800"/>
              <a:t> ~ 1B</a:t>
            </a:r>
            <a:r>
              <a:rPr lang="en-US" altLang="x-none" sz="1800" baseline="30000"/>
              <a:t>3+</a:t>
            </a:r>
            <a:r>
              <a:rPr lang="en-US" altLang="x-none" sz="1800"/>
              <a:t> + 1C</a:t>
            </a:r>
            <a:r>
              <a:rPr lang="en-US" altLang="x-none" sz="1800" baseline="30000"/>
              <a:t>+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800" baseline="30000"/>
              <a:t>                            </a:t>
            </a:r>
            <a:r>
              <a:rPr lang="en-US" altLang="x-none" sz="1800"/>
              <a:t>two times 2+ ~  3+ &amp; 1+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800"/>
              <a:t>	exemplo: Fe</a:t>
            </a:r>
            <a:r>
              <a:rPr lang="en-US" altLang="x-none" sz="1800" baseline="30000"/>
              <a:t>2+</a:t>
            </a:r>
            <a:r>
              <a:rPr lang="en-US" altLang="x-none" sz="1800"/>
              <a:t> + Ti</a:t>
            </a:r>
            <a:r>
              <a:rPr lang="en-US" altLang="x-none" sz="1800" baseline="30000"/>
              <a:t>4+</a:t>
            </a:r>
            <a:r>
              <a:rPr lang="en-US" altLang="x-none" sz="1800"/>
              <a:t> for two Al</a:t>
            </a:r>
            <a:r>
              <a:rPr lang="en-US" altLang="x-none" sz="1800" baseline="30000"/>
              <a:t>3+</a:t>
            </a:r>
            <a:r>
              <a:rPr lang="en-US" altLang="x-none" sz="1800"/>
              <a:t> in corundum Al</a:t>
            </a:r>
            <a:r>
              <a:rPr lang="en-US" altLang="x-none" sz="1800" baseline="-25000"/>
              <a:t>2</a:t>
            </a:r>
            <a:r>
              <a:rPr lang="en-US" altLang="x-none" sz="1800"/>
              <a:t>O</a:t>
            </a:r>
            <a:r>
              <a:rPr lang="en-US" altLang="x-none" sz="1800" baseline="-25000"/>
              <a:t>3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1800" baseline="-2500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800" b="1"/>
              <a:t>Substituição acoplada na natureza                     ANORTITA</a:t>
            </a:r>
            <a:endParaRPr lang="en-US" altLang="x-none" sz="180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800"/>
              <a:t>	Série dos plagioclásios NaAlSi</a:t>
            </a:r>
            <a:r>
              <a:rPr lang="en-US" altLang="x-none" sz="1800" baseline="-25000"/>
              <a:t>3</a:t>
            </a:r>
            <a:r>
              <a:rPr lang="en-US" altLang="x-none" sz="1800"/>
              <a:t>O</a:t>
            </a:r>
            <a:r>
              <a:rPr lang="en-US" altLang="x-none" sz="1800" baseline="-25000"/>
              <a:t>8</a:t>
            </a:r>
            <a:r>
              <a:rPr lang="en-US" altLang="x-none" sz="1800"/>
              <a:t>  para CaAl</a:t>
            </a:r>
            <a:r>
              <a:rPr lang="en-US" altLang="x-none" sz="1800" baseline="-25000"/>
              <a:t>2</a:t>
            </a:r>
            <a:r>
              <a:rPr lang="en-US" altLang="x-none" sz="1800"/>
              <a:t>Si</a:t>
            </a:r>
            <a:r>
              <a:rPr lang="en-US" altLang="x-none" sz="1800" baseline="-25000"/>
              <a:t>2</a:t>
            </a:r>
            <a:r>
              <a:rPr lang="en-US" altLang="x-none" sz="1800"/>
              <a:t>O</a:t>
            </a:r>
            <a:r>
              <a:rPr lang="en-US" altLang="x-none" sz="1800" baseline="-25000"/>
              <a:t>8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800"/>
              <a:t>                                                     Na</a:t>
            </a:r>
            <a:r>
              <a:rPr lang="en-US" altLang="x-none" sz="1800" baseline="30000"/>
              <a:t>+</a:t>
            </a:r>
            <a:r>
              <a:rPr lang="en-US" altLang="x-none" sz="1800"/>
              <a:t> and Si</a:t>
            </a:r>
            <a:r>
              <a:rPr lang="en-US" altLang="x-none" sz="1800" baseline="30000"/>
              <a:t>4+</a:t>
            </a:r>
            <a:r>
              <a:rPr lang="en-US" altLang="x-none" sz="1800"/>
              <a:t> por        Ca</a:t>
            </a:r>
            <a:r>
              <a:rPr lang="en-US" altLang="x-none" sz="1800" baseline="30000"/>
              <a:t>2+</a:t>
            </a:r>
            <a:r>
              <a:rPr lang="en-US" altLang="x-none" sz="1800"/>
              <a:t> and Al</a:t>
            </a:r>
            <a:r>
              <a:rPr lang="en-US" altLang="x-none" sz="1800" baseline="30000"/>
              <a:t>3+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800" b="1"/>
              <a:t>			ALBITA</a:t>
            </a:r>
          </a:p>
        </p:txBody>
      </p:sp>
      <p:sp>
        <p:nvSpPr>
          <p:cNvPr id="24578" name="Text Box 4"/>
          <p:cNvSpPr txBox="1">
            <a:spLocks noChangeArrowheads="1"/>
          </p:cNvSpPr>
          <p:nvPr/>
        </p:nvSpPr>
        <p:spPr bwMode="auto">
          <a:xfrm rot="5400000">
            <a:off x="4319587" y="4972051"/>
            <a:ext cx="5572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8800"/>
              <a:t>}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 rot="5400000">
            <a:off x="7005638" y="4948238"/>
            <a:ext cx="557212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8800"/>
              <a:t>}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175125" y="5932488"/>
            <a:ext cx="588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2800"/>
              <a:t>5+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6953250" y="5867400"/>
            <a:ext cx="588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2800"/>
              <a:t>5+</a:t>
            </a:r>
          </a:p>
        </p:txBody>
      </p:sp>
      <p:sp>
        <p:nvSpPr>
          <p:cNvPr id="24582" name="Line 8"/>
          <p:cNvSpPr>
            <a:spLocks noChangeShapeType="1"/>
          </p:cNvSpPr>
          <p:nvPr/>
        </p:nvSpPr>
        <p:spPr bwMode="auto">
          <a:xfrm flipH="1">
            <a:off x="6019800" y="44196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583" name="Line 10"/>
          <p:cNvSpPr>
            <a:spLocks noChangeShapeType="1"/>
          </p:cNvSpPr>
          <p:nvPr/>
        </p:nvSpPr>
        <p:spPr bwMode="auto">
          <a:xfrm flipV="1">
            <a:off x="2514600" y="49530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584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3200" b="1" u="sng">
                <a:solidFill>
                  <a:srgbClr val="18579B"/>
                </a:solidFill>
              </a:rPr>
              <a:t>Variação composicional em minerais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27125"/>
            <a:ext cx="54864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3810000" y="6035675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b="1"/>
              <a:t>Plagioclásio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 rot="-3280494">
            <a:off x="1042988" y="2919413"/>
            <a:ext cx="3846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b="1"/>
              <a:t>Feldspatos alcalinos</a:t>
            </a:r>
            <a:endParaRPr lang="en-US" altLang="x-none" sz="1800" b="1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4038600" y="7620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2000" b="1"/>
              <a:t>Sanidina</a:t>
            </a:r>
            <a:endParaRPr lang="en-US" altLang="x-none" sz="2000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1295400" y="60198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2000" b="1"/>
              <a:t>Albita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7239000" y="60960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2000" b="1"/>
              <a:t>Anortita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2743200" y="152400"/>
            <a:ext cx="548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2000" u="sng"/>
              <a:t>Solução sólida nos feldspatos</a:t>
            </a:r>
            <a:endParaRPr lang="en-US" altLang="x-none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5339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Char char="•"/>
            </a:pPr>
            <a:r>
              <a:rPr lang="en-US" altLang="x-none" sz="2200" b="1"/>
              <a:t>Solução sólida substitucional</a:t>
            </a:r>
            <a:endParaRPr lang="en-US" altLang="x-none" sz="2200"/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en-US" altLang="x-none" sz="1900"/>
              <a:t>Substituição catiônica ou aniônica simples (sem mudança de valência)</a:t>
            </a: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en-US" altLang="x-none" sz="1900"/>
              <a:t>Examplos:    </a:t>
            </a:r>
            <a:r>
              <a:rPr lang="en-US" altLang="x-none"/>
              <a:t>1) Rb</a:t>
            </a:r>
            <a:r>
              <a:rPr lang="en-US" altLang="x-none" baseline="30000"/>
              <a:t>+</a:t>
            </a:r>
            <a:r>
              <a:rPr lang="en-US" altLang="x-none"/>
              <a:t> por K</a:t>
            </a:r>
            <a:r>
              <a:rPr lang="en-US" altLang="x-none" baseline="30000"/>
              <a:t>+</a:t>
            </a:r>
            <a:r>
              <a:rPr lang="en-US" altLang="x-none"/>
              <a:t> na estrutura do KCl 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/>
              <a:t> 2) Br</a:t>
            </a:r>
            <a:r>
              <a:rPr lang="en-US" altLang="x-none" baseline="30000"/>
              <a:t>-</a:t>
            </a:r>
            <a:r>
              <a:rPr lang="en-US" altLang="x-none"/>
              <a:t> por Cl</a:t>
            </a:r>
            <a:r>
              <a:rPr lang="en-US" altLang="x-none" baseline="30000"/>
              <a:t>-</a:t>
            </a:r>
            <a:r>
              <a:rPr lang="en-US" altLang="x-none"/>
              <a:t> in KCl</a:t>
            </a:r>
          </a:p>
          <a:p>
            <a:pPr lvl="4" eaLnBrk="1" hangingPunct="1">
              <a:lnSpc>
                <a:spcPct val="70000"/>
              </a:lnSpc>
              <a:buFontTx/>
              <a:buNone/>
            </a:pPr>
            <a:endParaRPr lang="en-US" altLang="x-none" sz="1500"/>
          </a:p>
          <a:p>
            <a:pPr eaLnBrk="1" hangingPunct="1">
              <a:lnSpc>
                <a:spcPct val="70000"/>
              </a:lnSpc>
              <a:buFontTx/>
              <a:buChar char="•"/>
            </a:pPr>
            <a:r>
              <a:rPr lang="en-US" altLang="x-none" sz="2200" b="1" u="sng"/>
              <a:t>Solução sólida completa em sistemas binários</a:t>
            </a:r>
            <a:r>
              <a:rPr lang="en-US" altLang="x-none" sz="2200"/>
              <a:t>: qdo a substituição se dá no intervalo completo de duas composições (end-members)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x-none" sz="2200"/>
              <a:t>	  Exemplo 1: Série das olivinas</a:t>
            </a:r>
            <a:r>
              <a:rPr lang="en-US" altLang="x-none" sz="2200" b="1"/>
              <a:t> (Mg,Fe)</a:t>
            </a:r>
            <a:r>
              <a:rPr lang="en-US" altLang="x-none" sz="2200" b="1" baseline="-25000"/>
              <a:t>2</a:t>
            </a:r>
            <a:r>
              <a:rPr lang="en-US" altLang="x-none" sz="2200" b="1"/>
              <a:t>SiO</a:t>
            </a:r>
            <a:r>
              <a:rPr lang="en-US" altLang="x-none" sz="2200" b="1" baseline="-25000"/>
              <a:t>4</a:t>
            </a: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en-US" altLang="x-none" sz="1900"/>
              <a:t>End-members: </a:t>
            </a:r>
            <a:r>
              <a:rPr lang="en-US" altLang="x-none" sz="1900" b="1"/>
              <a:t>fayalita</a:t>
            </a:r>
            <a:r>
              <a:rPr lang="en-US" altLang="x-none" sz="1900"/>
              <a:t> Fe</a:t>
            </a:r>
            <a:r>
              <a:rPr lang="en-US" altLang="x-none" sz="1900" baseline="-25000"/>
              <a:t>2</a:t>
            </a:r>
            <a:r>
              <a:rPr lang="en-US" altLang="x-none" sz="1900"/>
              <a:t>SiO</a:t>
            </a:r>
            <a:r>
              <a:rPr lang="en-US" altLang="x-none" sz="1900" baseline="-25000"/>
              <a:t>4</a:t>
            </a:r>
            <a:r>
              <a:rPr lang="en-US" altLang="x-none" sz="1900"/>
              <a:t> and </a:t>
            </a:r>
            <a:r>
              <a:rPr lang="en-US" altLang="x-none" sz="1900" b="1"/>
              <a:t>forsterita</a:t>
            </a:r>
            <a:r>
              <a:rPr lang="en-US" altLang="x-none" sz="1900"/>
              <a:t> Mg</a:t>
            </a:r>
            <a:r>
              <a:rPr lang="en-US" altLang="x-none" sz="1900" baseline="-25000"/>
              <a:t>2</a:t>
            </a:r>
            <a:r>
              <a:rPr lang="en-US" altLang="x-none" sz="1900"/>
              <a:t>SiO</a:t>
            </a:r>
            <a:r>
              <a:rPr lang="en-US" altLang="x-none" sz="1900" baseline="-25000"/>
              <a:t>4</a:t>
            </a:r>
            <a:r>
              <a:rPr lang="en-US" altLang="x-none" sz="1900"/>
              <a:t> 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x-none"/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x-none"/>
              <a:t> Exemplo 2</a:t>
            </a:r>
            <a:r>
              <a:rPr lang="en-US" altLang="x-none" sz="1900"/>
              <a:t>: </a:t>
            </a:r>
            <a:r>
              <a:rPr lang="en-US" altLang="x-none" sz="1900" b="1"/>
              <a:t>Carbonatos de Fe e Man (Mn,Fe)CO</a:t>
            </a:r>
            <a:r>
              <a:rPr lang="en-US" altLang="x-none" sz="1900" b="1" baseline="-25000"/>
              <a:t>3</a:t>
            </a:r>
            <a:endParaRPr lang="en-US" altLang="x-none" sz="1900"/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en-US" altLang="x-none" sz="1900"/>
              <a:t>End-members: </a:t>
            </a:r>
            <a:r>
              <a:rPr lang="en-US" altLang="x-none" sz="1900" b="1"/>
              <a:t>rhodochrosita</a:t>
            </a:r>
            <a:r>
              <a:rPr lang="en-US" altLang="x-none" sz="1900"/>
              <a:t> MnCO</a:t>
            </a:r>
            <a:r>
              <a:rPr lang="en-US" altLang="x-none" sz="1900" baseline="-25000"/>
              <a:t>3</a:t>
            </a:r>
            <a:r>
              <a:rPr lang="en-US" altLang="x-none" sz="1900"/>
              <a:t> and </a:t>
            </a:r>
            <a:r>
              <a:rPr lang="en-US" altLang="x-none" sz="1900" b="1"/>
              <a:t>siderita</a:t>
            </a:r>
            <a:r>
              <a:rPr lang="en-US" altLang="x-none" sz="1900"/>
              <a:t> FeCO</a:t>
            </a:r>
            <a:r>
              <a:rPr lang="en-US" altLang="x-none" sz="1900" baseline="-25000"/>
              <a:t>3</a:t>
            </a:r>
            <a:endParaRPr lang="en-US" altLang="x-none" sz="1900"/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3200" b="1" u="sng">
                <a:solidFill>
                  <a:srgbClr val="18579B"/>
                </a:solidFill>
              </a:rPr>
              <a:t>Variação composicional em minerais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33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600" u="sng"/>
              <a:t>Substituição acoplada limitada</a:t>
            </a:r>
            <a:r>
              <a:rPr lang="en-US" altLang="x-none" sz="2600"/>
              <a:t> 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600"/>
              <a:t>Utilização de sítios atômicos vacantes: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600"/>
              <a:t>Ca</a:t>
            </a:r>
            <a:r>
              <a:rPr lang="en-US" altLang="x-none" sz="2600" baseline="-25000"/>
              <a:t>2</a:t>
            </a:r>
            <a:r>
              <a:rPr lang="en-US" altLang="x-none" sz="2600"/>
              <a:t>Mg</a:t>
            </a:r>
            <a:r>
              <a:rPr lang="en-US" altLang="x-none" sz="2600" baseline="-25000"/>
              <a:t>5</a:t>
            </a:r>
            <a:r>
              <a:rPr lang="en-US" altLang="x-none" sz="2600"/>
              <a:t>Si</a:t>
            </a:r>
            <a:r>
              <a:rPr lang="en-US" altLang="x-none" sz="2600" baseline="-25000"/>
              <a:t>8</a:t>
            </a:r>
            <a:r>
              <a:rPr lang="en-US" altLang="x-none" sz="2600"/>
              <a:t>O</a:t>
            </a:r>
            <a:r>
              <a:rPr lang="en-US" altLang="x-none" sz="2600" baseline="-25000"/>
              <a:t>22</a:t>
            </a:r>
            <a:r>
              <a:rPr lang="en-US" altLang="x-none" sz="2600"/>
              <a:t>(OH)</a:t>
            </a:r>
            <a:r>
              <a:rPr lang="en-US" altLang="x-none" sz="2600" baseline="-25000"/>
              <a:t>2</a:t>
            </a:r>
            <a:r>
              <a:rPr lang="en-US" altLang="x-none" sz="2600"/>
              <a:t> for  </a:t>
            </a:r>
            <a:r>
              <a:rPr lang="en-US" altLang="x-none" sz="17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(e.g.tremolita-hornblenda)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260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600"/>
              <a:t>                         	(Ca,Na)</a:t>
            </a:r>
            <a:r>
              <a:rPr lang="en-US" altLang="x-none" sz="2600" baseline="-25000"/>
              <a:t>2</a:t>
            </a:r>
            <a:r>
              <a:rPr lang="en-US" altLang="x-none" sz="2600"/>
              <a:t>Mg</a:t>
            </a:r>
            <a:r>
              <a:rPr lang="en-US" altLang="x-none" sz="2600" baseline="-25000"/>
              <a:t>5</a:t>
            </a:r>
            <a:r>
              <a:rPr lang="en-US" altLang="x-none" sz="2600"/>
              <a:t>Si</a:t>
            </a:r>
            <a:r>
              <a:rPr lang="en-US" altLang="x-none" sz="2600" baseline="-25000"/>
              <a:t>6</a:t>
            </a:r>
            <a:r>
              <a:rPr lang="en-US" altLang="x-none" sz="2600"/>
              <a:t>(Si,Al)</a:t>
            </a:r>
            <a:r>
              <a:rPr lang="en-US" altLang="x-none" sz="2600" baseline="-25000"/>
              <a:t>2</a:t>
            </a:r>
            <a:r>
              <a:rPr lang="en-US" altLang="x-none" sz="2600"/>
              <a:t>O</a:t>
            </a:r>
            <a:r>
              <a:rPr lang="en-US" altLang="x-none" sz="2600" baseline="-25000"/>
              <a:t>22</a:t>
            </a:r>
            <a:r>
              <a:rPr lang="en-US" altLang="x-none" sz="2600"/>
              <a:t>(OH)</a:t>
            </a:r>
            <a:r>
              <a:rPr lang="en-US" altLang="x-none" sz="2600" baseline="-25000"/>
              <a:t>2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200"/>
              <a:t>       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200"/>
              <a:t>Nesse exemplo, Al</a:t>
            </a:r>
            <a:r>
              <a:rPr lang="en-US" altLang="x-none" sz="2200" baseline="30000"/>
              <a:t>3+</a:t>
            </a:r>
            <a:r>
              <a:rPr lang="en-US" altLang="x-none" sz="2200"/>
              <a:t> substitui Si</a:t>
            </a:r>
            <a:r>
              <a:rPr lang="en-US" altLang="x-none" sz="2200" baseline="30000"/>
              <a:t>4+</a:t>
            </a:r>
            <a:r>
              <a:rPr lang="en-US" altLang="x-none" sz="2200"/>
              <a:t> (na posição tetraédrica) &amp; adicionalmente Na</a:t>
            </a:r>
            <a:r>
              <a:rPr lang="en-US" altLang="x-none" sz="2200" baseline="30000"/>
              <a:t>+</a:t>
            </a:r>
            <a:r>
              <a:rPr lang="en-US" altLang="x-none" sz="2200"/>
              <a:t> sódio ocupa um sítio comumente vazio</a:t>
            </a:r>
          </a:p>
        </p:txBody>
      </p:sp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3429000" y="4191000"/>
            <a:ext cx="4572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x-none" sz="1800"/>
          </a:p>
          <a:p>
            <a:pPr>
              <a:spcBef>
                <a:spcPct val="50000"/>
              </a:spcBef>
            </a:pPr>
            <a:r>
              <a:rPr lang="en-US" altLang="x-none" sz="1800">
                <a:solidFill>
                  <a:srgbClr val="FF0000"/>
                </a:solidFill>
              </a:rPr>
              <a:t>Arfvedsonita (anfibólio sódico)</a:t>
            </a:r>
            <a:endParaRPr lang="en-US" altLang="x-none" sz="180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3200" b="1" u="sng">
                <a:solidFill>
                  <a:srgbClr val="18579B"/>
                </a:solidFill>
              </a:rPr>
              <a:t>Variação composicional em minerais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2672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600" u="sng"/>
              <a:t>Solução sólida intersticial</a:t>
            </a:r>
            <a:endParaRPr lang="en-US" altLang="x-none" sz="260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600"/>
              <a:t>	Entre</a:t>
            </a:r>
            <a:r>
              <a:rPr lang="en-US" altLang="x-none" sz="2200"/>
              <a:t> átoms/íons/grupos iônicos existem interstícios or </a:t>
            </a:r>
            <a:r>
              <a:rPr lang="en-US" altLang="x-none" sz="2200" b="1"/>
              <a:t>vazios</a:t>
            </a:r>
            <a:r>
              <a:rPr lang="en-US" altLang="x-none" sz="2200"/>
              <a:t>, qdo atómos se alocam nestes substituição intersticial ou solução sólida intersticial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900"/>
              <a:t>Exemplo: </a:t>
            </a:r>
            <a:r>
              <a:rPr lang="en-US" altLang="x-none" sz="1900" b="1"/>
              <a:t>zeólitas</a:t>
            </a:r>
            <a:r>
              <a:rPr lang="en-US" altLang="x-none" sz="1900"/>
              <a:t> - tectossilicatos estrutura aberta, ions grandes e moléculas podem ocupar as cavidades</a:t>
            </a:r>
            <a:r>
              <a:rPr lang="en-US" altLang="x-none" sz="2200"/>
              <a:t>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900"/>
              <a:t>Exemple 2: </a:t>
            </a:r>
            <a:r>
              <a:rPr lang="en-US" altLang="x-none" sz="1900" b="1"/>
              <a:t>Berilo</a:t>
            </a:r>
            <a:r>
              <a:rPr lang="en-US" altLang="x-none" sz="1900"/>
              <a:t> - Be</a:t>
            </a:r>
            <a:r>
              <a:rPr lang="en-US" altLang="x-none" sz="1900" baseline="-25000"/>
              <a:t>3</a:t>
            </a:r>
            <a:r>
              <a:rPr lang="en-US" altLang="x-none" sz="1900"/>
              <a:t>Al</a:t>
            </a:r>
            <a:r>
              <a:rPr lang="en-US" altLang="x-none" sz="1900" baseline="-25000"/>
              <a:t>2</a:t>
            </a:r>
            <a:r>
              <a:rPr lang="en-US" altLang="x-none" sz="1900"/>
              <a:t>Si</a:t>
            </a:r>
            <a:r>
              <a:rPr lang="en-US" altLang="x-none" sz="1900" baseline="-25000"/>
              <a:t>6</a:t>
            </a:r>
            <a:r>
              <a:rPr lang="en-US" altLang="x-none" sz="1900"/>
              <a:t>O</a:t>
            </a:r>
            <a:r>
              <a:rPr lang="en-US" altLang="x-none" sz="1900" baseline="-25000"/>
              <a:t>18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900"/>
              <a:t>Silicato com estrutura tubular pode acomodar íons grandes (K</a:t>
            </a:r>
            <a:r>
              <a:rPr lang="en-US" altLang="x-none" sz="1900" baseline="30000"/>
              <a:t>+</a:t>
            </a:r>
            <a:r>
              <a:rPr lang="en-US" altLang="x-none" sz="1900"/>
              <a:t>, Rb</a:t>
            </a:r>
            <a:r>
              <a:rPr lang="en-US" altLang="x-none" sz="1900" baseline="30000"/>
              <a:t>+</a:t>
            </a:r>
            <a:r>
              <a:rPr lang="en-US" altLang="x-none" sz="1900"/>
              <a:t> and Cs</a:t>
            </a:r>
            <a:r>
              <a:rPr lang="en-US" altLang="x-none" sz="1900" baseline="30000"/>
              <a:t>+</a:t>
            </a:r>
            <a:r>
              <a:rPr lang="en-US" altLang="x-none" sz="1900"/>
              <a:t>)</a:t>
            </a:r>
          </a:p>
        </p:txBody>
      </p:sp>
      <p:pic>
        <p:nvPicPr>
          <p:cNvPr id="32770" name="Picture 4" descr="zeolite_struc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828800"/>
            <a:ext cx="3581400" cy="3108325"/>
          </a:xfrm>
          <a:noFill/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4800600" y="5181600"/>
            <a:ext cx="4114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2000"/>
              <a:t>Fig 3.60: Estrutura do berilo pode acomodar moléculas neutras e.g. H</a:t>
            </a:r>
            <a:r>
              <a:rPr lang="en-US" altLang="x-none" sz="2000" baseline="-25000"/>
              <a:t>2</a:t>
            </a:r>
            <a:r>
              <a:rPr lang="en-US" altLang="x-none" sz="2000"/>
              <a:t>O, CO</a:t>
            </a:r>
            <a:r>
              <a:rPr lang="en-US" altLang="x-none" sz="2000" baseline="-25000"/>
              <a:t>2</a:t>
            </a:r>
            <a:endParaRPr lang="en-US" altLang="x-none" sz="2000"/>
          </a:p>
        </p:txBody>
      </p:sp>
      <p:sp>
        <p:nvSpPr>
          <p:cNvPr id="32772" name="Title 7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x-none"/>
              <a:t>Variações composicionais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3898</TotalTime>
  <Words>1020</Words>
  <Application>Microsoft Macintosh PowerPoint</Application>
  <PresentationFormat>On-screen Show (4:3)</PresentationFormat>
  <Paragraphs>199</Paragraphs>
  <Slides>28</Slides>
  <Notes>13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Breeze</vt:lpstr>
      <vt:lpstr>Soluções sólidas</vt:lpstr>
      <vt:lpstr>Variação composicional em minerals Ler Klein (2002) p.90-94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Variações composicionais</vt:lpstr>
      <vt:lpstr>Variações composicionais</vt:lpstr>
      <vt:lpstr>Solução sólida por omissão</vt:lpstr>
      <vt:lpstr>Variação composicional em minerais</vt:lpstr>
      <vt:lpstr>Exsolução</vt:lpstr>
      <vt:lpstr>PowerPoint Presentation</vt:lpstr>
      <vt:lpstr>PowerPoint Presentation</vt:lpstr>
      <vt:lpstr>PowerPoint Presentation</vt:lpstr>
      <vt:lpstr>Soluções sólidas incompletas</vt:lpstr>
      <vt:lpstr>Diagrama genérico</vt:lpstr>
      <vt:lpstr>PowerPoint Presentation</vt:lpstr>
      <vt:lpstr>PowerPoint Presentation</vt:lpstr>
      <vt:lpstr>Regra da balança</vt:lpstr>
      <vt:lpstr>Exsolução</vt:lpstr>
      <vt:lpstr>Solução sólida série plagioclásios</vt:lpstr>
      <vt:lpstr>Soluções sólidas completas</vt:lpstr>
      <vt:lpstr>PowerPoint Presentation</vt:lpstr>
      <vt:lpstr>Solução sólida série plagioclásios</vt:lpstr>
      <vt:lpstr>PowerPoint Presentation</vt:lpstr>
      <vt:lpstr>Referências</vt:lpstr>
    </vt:vector>
  </TitlesOfParts>
  <Company>PaSCoR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Adriana Alves</cp:lastModifiedBy>
  <cp:revision>137</cp:revision>
  <dcterms:created xsi:type="dcterms:W3CDTF">2011-11-23T10:02:43Z</dcterms:created>
  <dcterms:modified xsi:type="dcterms:W3CDTF">2017-11-24T00:53:51Z</dcterms:modified>
</cp:coreProperties>
</file>