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5" r:id="rId10"/>
    <p:sldId id="263" r:id="rId11"/>
    <p:sldId id="268" r:id="rId12"/>
    <p:sldId id="269" r:id="rId13"/>
    <p:sldId id="270" r:id="rId14"/>
    <p:sldId id="266" r:id="rId15"/>
    <p:sldId id="271" r:id="rId16"/>
    <p:sldId id="272" r:id="rId17"/>
    <p:sldId id="267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tângulo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tângulo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tângulo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ângulo isósceles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7" name="Retângulo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tângulo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5" name="Conector reto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ângulo isósceles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ço Reservado para Conteúdo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ângulo isósceles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096D9A-E043-4284-AF05-FF95EC199FBB}" type="datetimeFigureOut">
              <a:rPr lang="pt-BR" smtClean="0"/>
              <a:t>20/05/2015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C405CC-E866-4A32-B714-EC6109F31216}" type="slidenum">
              <a:rPr lang="pt-BR" smtClean="0"/>
              <a:t>‹nº›</a:t>
            </a:fld>
            <a:endParaRPr lang="pt-BR"/>
          </a:p>
        </p:txBody>
      </p:sp>
      <p:sp>
        <p:nvSpPr>
          <p:cNvPr id="28" name="Conector reto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ector reto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iângulo isósceles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Normas para elaboração de resumos documentários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Profa. Giovana </a:t>
            </a:r>
            <a:r>
              <a:rPr lang="pt-BR" dirty="0" err="1" smtClean="0"/>
              <a:t>Deliberali</a:t>
            </a:r>
            <a:r>
              <a:rPr lang="pt-BR" dirty="0" smtClean="0"/>
              <a:t> </a:t>
            </a:r>
            <a:r>
              <a:rPr lang="pt-BR" dirty="0" err="1" smtClean="0"/>
              <a:t>Maimone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996531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Norte-Americana ANSI/NISO Z39.14-1997 (</a:t>
            </a:r>
            <a:r>
              <a:rPr lang="pt-BR" sz="2400" dirty="0" err="1">
                <a:solidFill>
                  <a:srgbClr val="7030A0"/>
                </a:solidFill>
              </a:rPr>
              <a:t>Guidelines</a:t>
            </a:r>
            <a:r>
              <a:rPr lang="pt-BR" sz="2400" dirty="0">
                <a:solidFill>
                  <a:srgbClr val="7030A0"/>
                </a:solidFill>
              </a:rPr>
              <a:t> for Abstracts</a:t>
            </a:r>
            <a:r>
              <a:rPr lang="pt-BR" sz="2400" dirty="0"/>
              <a:t>) – </a:t>
            </a:r>
            <a:r>
              <a:rPr lang="pt-BR" sz="2400" u="sng" dirty="0"/>
              <a:t>1997</a:t>
            </a:r>
            <a:r>
              <a:rPr lang="pt-BR" sz="2400" dirty="0"/>
              <a:t> (diretrizes para resumos)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Objetivo de resumos: representar objetivamente o conteúdo dos documentos.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Seu propósito é preparar resumos para o máximo de utilidade possível.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Resumo crítico – forma incomum de resumos que contém comentários avaliativos do significado sobre o material resumido.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Resumo inclinado – representa uma porção particular (perspectiva) de um documento para benefício de um público especializado.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Resumo estruturado – resumo organizado de acordo com cabeçalhos (categorias) prescritos.</a:t>
            </a:r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707241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Norte-Americana ANSI/NISO Z39.14-1997 (</a:t>
            </a:r>
            <a:r>
              <a:rPr lang="pt-BR" sz="2400" dirty="0" err="1">
                <a:solidFill>
                  <a:srgbClr val="7030A0"/>
                </a:solidFill>
              </a:rPr>
              <a:t>Guidelines</a:t>
            </a:r>
            <a:r>
              <a:rPr lang="pt-BR" sz="2400" dirty="0">
                <a:solidFill>
                  <a:srgbClr val="7030A0"/>
                </a:solidFill>
              </a:rPr>
              <a:t> for Abstracts</a:t>
            </a:r>
            <a:r>
              <a:rPr lang="pt-BR" sz="2400" dirty="0"/>
              <a:t>) – </a:t>
            </a:r>
            <a:r>
              <a:rPr lang="pt-BR" sz="2400" u="sng" dirty="0"/>
              <a:t>1997</a:t>
            </a:r>
            <a:r>
              <a:rPr lang="pt-BR" sz="2400" dirty="0"/>
              <a:t> (diretrizes para resumos)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Sinopse – publicação original concisa com resultados principais selecionados disponíveis.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Propósito – identificar rapidamente o conteúdo básico de um documento / determinar a relevância de interesse / decidir se lê ou não o documento na íntegra.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Localização - no acesso à publicações em bases de dados, e quando o resumo é separado do texto original, ele deve vir acompanhado das referências bibliográficas em sua totalidade.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Em formatos eletrônicos o resumo deve constituir um campo definido e pesquisável acompanhado da bibliografia, autor e fonte do resumo e a  linguagem em que está escrito.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1220058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Norte-Americana ANSI/NISO Z39.14-1997 (</a:t>
            </a:r>
            <a:r>
              <a:rPr lang="pt-BR" sz="2400" dirty="0" err="1">
                <a:solidFill>
                  <a:srgbClr val="7030A0"/>
                </a:solidFill>
              </a:rPr>
              <a:t>Guidelines</a:t>
            </a:r>
            <a:r>
              <a:rPr lang="pt-BR" sz="2400" dirty="0">
                <a:solidFill>
                  <a:srgbClr val="7030A0"/>
                </a:solidFill>
              </a:rPr>
              <a:t> for Abstracts</a:t>
            </a:r>
            <a:r>
              <a:rPr lang="pt-BR" sz="2400" dirty="0"/>
              <a:t>) – </a:t>
            </a:r>
            <a:r>
              <a:rPr lang="pt-BR" sz="2400" u="sng" dirty="0"/>
              <a:t>1997</a:t>
            </a:r>
            <a:r>
              <a:rPr lang="pt-BR" sz="2400" dirty="0"/>
              <a:t> (diretrizes para resumos)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Resumos de patentes – em cada patente dos EUA deve existir um resumo feito de acordo com as normas de patentes do mesmo país.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Resumos de normas – estes resumos devem conter informações do objeto e campo de aplicação da norma.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Extensão dos resumos – variam de acordo com o tipo de documento:</a:t>
            </a:r>
          </a:p>
          <a:p>
            <a:pPr algn="just"/>
            <a:r>
              <a:rPr lang="pt-BR" sz="2000" dirty="0" smtClean="0"/>
              <a:t>Artigos e partes de monografias – até 250 palavras</a:t>
            </a:r>
          </a:p>
          <a:p>
            <a:pPr algn="just"/>
            <a:r>
              <a:rPr lang="pt-BR" sz="2000" dirty="0" smtClean="0"/>
              <a:t>Notas e comunicações curtas – até 100 palavras</a:t>
            </a:r>
          </a:p>
          <a:p>
            <a:pPr algn="just"/>
            <a:r>
              <a:rPr lang="pt-BR" sz="2000" dirty="0" smtClean="0"/>
              <a:t>Editoriais e cartas ao editor – até 30 palavras</a:t>
            </a:r>
          </a:p>
          <a:p>
            <a:pPr algn="just"/>
            <a:r>
              <a:rPr lang="pt-BR" sz="2000" dirty="0" smtClean="0"/>
              <a:t>Documentos longos como monografias e teses – página única, 300 palavras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5470357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Norte-Americana ANSI/NISO Z39.14-1997 (</a:t>
            </a:r>
            <a:r>
              <a:rPr lang="pt-BR" sz="2400" dirty="0" err="1">
                <a:solidFill>
                  <a:srgbClr val="7030A0"/>
                </a:solidFill>
              </a:rPr>
              <a:t>Guidelines</a:t>
            </a:r>
            <a:r>
              <a:rPr lang="pt-BR" sz="2400" dirty="0">
                <a:solidFill>
                  <a:srgbClr val="7030A0"/>
                </a:solidFill>
              </a:rPr>
              <a:t> for Abstracts</a:t>
            </a:r>
            <a:r>
              <a:rPr lang="pt-BR" sz="2400" dirty="0"/>
              <a:t>) – </a:t>
            </a:r>
            <a:r>
              <a:rPr lang="pt-BR" sz="2400" u="sng" dirty="0"/>
              <a:t>1997</a:t>
            </a:r>
            <a:r>
              <a:rPr lang="pt-BR" sz="2400" dirty="0"/>
              <a:t> (diretrizes para resumos)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Evitar começar o texto com: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Este artigo...</a:t>
            </a:r>
          </a:p>
          <a:p>
            <a:pPr marL="0" indent="0" algn="just">
              <a:buNone/>
            </a:pPr>
            <a:r>
              <a:rPr lang="pt-BR" sz="2000" dirty="0" smtClean="0"/>
              <a:t>Esse estudo...</a:t>
            </a:r>
          </a:p>
          <a:p>
            <a:pPr marL="0" indent="0" algn="just">
              <a:buNone/>
            </a:pPr>
            <a:r>
              <a:rPr lang="pt-BR" sz="2000" dirty="0" smtClean="0"/>
              <a:t>Este ensaio...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Tais informações já devem estar claras em algum lugar como título, referências, etc.</a:t>
            </a:r>
          </a:p>
        </p:txBody>
      </p:sp>
    </p:spTree>
    <p:extLst>
      <p:ext uri="{BB962C8B-B14F-4D97-AF65-F5344CB8AC3E}">
        <p14:creationId xmlns:p14="http://schemas.microsoft.com/office/powerpoint/2010/main" val="5851560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1066800"/>
          </a:xfrm>
        </p:spPr>
        <p:txBody>
          <a:bodyPr>
            <a:noAutofit/>
          </a:bodyPr>
          <a:lstStyle/>
          <a:p>
            <a:pPr algn="just"/>
            <a:r>
              <a:rPr lang="pt-BR" sz="2000" dirty="0">
                <a:solidFill>
                  <a:schemeClr val="tx1"/>
                </a:solidFill>
              </a:rPr>
              <a:t>Norma Cubana ISO 5963:2000 – Métodos para </a:t>
            </a:r>
            <a:r>
              <a:rPr lang="pt-BR" sz="2000" dirty="0" err="1">
                <a:solidFill>
                  <a:schemeClr val="tx1"/>
                </a:solidFill>
              </a:rPr>
              <a:t>el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analisis</a:t>
            </a:r>
            <a:r>
              <a:rPr lang="pt-BR" sz="2000" dirty="0">
                <a:solidFill>
                  <a:schemeClr val="tx1"/>
                </a:solidFill>
              </a:rPr>
              <a:t> de documentos, </a:t>
            </a:r>
            <a:r>
              <a:rPr lang="pt-BR" sz="2000" dirty="0" err="1">
                <a:solidFill>
                  <a:schemeClr val="tx1"/>
                </a:solidFill>
              </a:rPr>
              <a:t>determinación</a:t>
            </a:r>
            <a:r>
              <a:rPr lang="pt-BR" sz="2000" dirty="0">
                <a:solidFill>
                  <a:schemeClr val="tx1"/>
                </a:solidFill>
              </a:rPr>
              <a:t> de </a:t>
            </a:r>
            <a:r>
              <a:rPr lang="pt-BR" sz="2000" dirty="0" err="1">
                <a:solidFill>
                  <a:schemeClr val="tx1"/>
                </a:solidFill>
              </a:rPr>
              <a:t>su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contenido</a:t>
            </a:r>
            <a:r>
              <a:rPr lang="pt-BR" sz="2000" dirty="0">
                <a:solidFill>
                  <a:schemeClr val="tx1"/>
                </a:solidFill>
              </a:rPr>
              <a:t> y </a:t>
            </a:r>
            <a:r>
              <a:rPr lang="pt-BR" sz="2000" dirty="0" err="1">
                <a:solidFill>
                  <a:schemeClr val="tx1"/>
                </a:solidFill>
              </a:rPr>
              <a:t>seleccion</a:t>
            </a:r>
            <a:r>
              <a:rPr lang="pt-BR" sz="2000" dirty="0">
                <a:solidFill>
                  <a:schemeClr val="tx1"/>
                </a:solidFill>
              </a:rPr>
              <a:t> de </a:t>
            </a:r>
            <a:r>
              <a:rPr lang="pt-BR" sz="2000" dirty="0" err="1">
                <a:solidFill>
                  <a:schemeClr val="tx1"/>
                </a:solidFill>
              </a:rPr>
              <a:t>los</a:t>
            </a:r>
            <a:r>
              <a:rPr lang="pt-BR" sz="2000" dirty="0">
                <a:solidFill>
                  <a:schemeClr val="tx1"/>
                </a:solidFill>
              </a:rPr>
              <a:t> </a:t>
            </a:r>
            <a:r>
              <a:rPr lang="pt-BR" sz="2000" dirty="0" err="1">
                <a:solidFill>
                  <a:schemeClr val="tx1"/>
                </a:solidFill>
              </a:rPr>
              <a:t>terminos</a:t>
            </a:r>
            <a:r>
              <a:rPr lang="pt-BR" sz="2000" dirty="0">
                <a:solidFill>
                  <a:schemeClr val="tx1"/>
                </a:solidFill>
              </a:rPr>
              <a:t> de </a:t>
            </a:r>
            <a:r>
              <a:rPr lang="pt-BR" sz="2000" dirty="0" err="1">
                <a:solidFill>
                  <a:schemeClr val="tx1"/>
                </a:solidFill>
              </a:rPr>
              <a:t>indizacion</a:t>
            </a:r>
            <a:r>
              <a:rPr lang="pt-BR" sz="2000" dirty="0">
                <a:solidFill>
                  <a:schemeClr val="tx1"/>
                </a:solidFill>
              </a:rPr>
              <a:t> – Dezembro de </a:t>
            </a:r>
            <a:r>
              <a:rPr lang="pt-BR" sz="2000" u="sng" dirty="0">
                <a:solidFill>
                  <a:schemeClr val="tx1"/>
                </a:solidFill>
              </a:rPr>
              <a:t>2000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52260"/>
            <a:ext cx="2088232" cy="1390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13650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Cubana ISO 5963:2000 – </a:t>
            </a:r>
            <a:r>
              <a:rPr lang="pt-BR" sz="2400" dirty="0">
                <a:solidFill>
                  <a:srgbClr val="7030A0"/>
                </a:solidFill>
              </a:rPr>
              <a:t>Métodos para </a:t>
            </a:r>
            <a:r>
              <a:rPr lang="pt-BR" sz="2400" dirty="0" err="1">
                <a:solidFill>
                  <a:srgbClr val="7030A0"/>
                </a:solidFill>
              </a:rPr>
              <a:t>el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 err="1">
                <a:solidFill>
                  <a:srgbClr val="7030A0"/>
                </a:solidFill>
              </a:rPr>
              <a:t>analisis</a:t>
            </a:r>
            <a:r>
              <a:rPr lang="pt-BR" sz="2400" dirty="0">
                <a:solidFill>
                  <a:srgbClr val="7030A0"/>
                </a:solidFill>
              </a:rPr>
              <a:t> de documentos</a:t>
            </a:r>
            <a:r>
              <a:rPr lang="pt-BR" sz="2400" dirty="0"/>
              <a:t>, </a:t>
            </a:r>
            <a:r>
              <a:rPr lang="pt-BR" sz="2400" dirty="0" err="1"/>
              <a:t>determinación</a:t>
            </a:r>
            <a:r>
              <a:rPr lang="pt-BR" sz="2400" dirty="0"/>
              <a:t> de </a:t>
            </a:r>
            <a:r>
              <a:rPr lang="pt-BR" sz="2400" dirty="0" err="1"/>
              <a:t>su</a:t>
            </a:r>
            <a:r>
              <a:rPr lang="pt-BR" sz="2400" dirty="0"/>
              <a:t> </a:t>
            </a:r>
            <a:r>
              <a:rPr lang="pt-BR" sz="2400" dirty="0" err="1"/>
              <a:t>contenido</a:t>
            </a:r>
            <a:r>
              <a:rPr lang="pt-BR" sz="2400" dirty="0"/>
              <a:t> y </a:t>
            </a:r>
            <a:r>
              <a:rPr lang="pt-BR" sz="2400" dirty="0" err="1"/>
              <a:t>seleccion</a:t>
            </a:r>
            <a:r>
              <a:rPr lang="pt-BR" sz="2400" dirty="0"/>
              <a:t> de </a:t>
            </a:r>
            <a:r>
              <a:rPr lang="pt-BR" sz="2400" dirty="0" err="1"/>
              <a:t>los</a:t>
            </a:r>
            <a:r>
              <a:rPr lang="pt-BR" sz="2400" dirty="0"/>
              <a:t> </a:t>
            </a:r>
            <a:r>
              <a:rPr lang="pt-BR" sz="2400" dirty="0" err="1"/>
              <a:t>terminos</a:t>
            </a:r>
            <a:r>
              <a:rPr lang="pt-BR" sz="2400" dirty="0"/>
              <a:t> de </a:t>
            </a:r>
            <a:r>
              <a:rPr lang="pt-BR" sz="2400" dirty="0" err="1"/>
              <a:t>indizacion</a:t>
            </a:r>
            <a:r>
              <a:rPr lang="pt-BR" sz="2400" dirty="0"/>
              <a:t> – Dezembro de </a:t>
            </a:r>
            <a:r>
              <a:rPr lang="pt-BR" sz="2400" u="sng" dirty="0"/>
              <a:t>2000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Abordaremos...</a:t>
            </a:r>
          </a:p>
          <a:p>
            <a:pPr marL="0" indent="0" algn="just">
              <a:buNone/>
            </a:pPr>
            <a:r>
              <a:rPr lang="pt-BR" sz="2000" dirty="0" smtClean="0"/>
              <a:t>“Exame de documentos”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Documentos impressos – livros, revistas, atas de congressos, etc. As partes importantes do texto devem ser examinadas cuidadosamente, prestando atenção especial às seguintes: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Título</a:t>
            </a:r>
          </a:p>
          <a:p>
            <a:pPr algn="just"/>
            <a:r>
              <a:rPr lang="pt-BR" sz="2000" dirty="0" smtClean="0"/>
              <a:t>Resumo (se tiver)</a:t>
            </a:r>
          </a:p>
          <a:p>
            <a:pPr algn="just"/>
            <a:r>
              <a:rPr lang="pt-BR" sz="2000" dirty="0" smtClean="0"/>
              <a:t>Sumário ou Tabela de conteúdo</a:t>
            </a:r>
          </a:p>
          <a:p>
            <a:pPr algn="just"/>
            <a:r>
              <a:rPr lang="pt-BR" sz="2000" dirty="0" smtClean="0"/>
              <a:t>Introdução, parágrafos iniciais dos capítulos e conclusões</a:t>
            </a:r>
          </a:p>
          <a:p>
            <a:pPr algn="just"/>
            <a:r>
              <a:rPr lang="pt-BR" sz="2000" dirty="0" smtClean="0"/>
              <a:t>Ilustrações, tabelas, diagramas</a:t>
            </a:r>
          </a:p>
          <a:p>
            <a:pPr algn="just"/>
            <a:r>
              <a:rPr lang="pt-BR" sz="2000" dirty="0" smtClean="0"/>
              <a:t>Palavras em destaque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9243507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2400" dirty="0"/>
              <a:t>Norma Cubana ISO 5963:2000 – </a:t>
            </a:r>
            <a:r>
              <a:rPr lang="pt-BR" sz="2400" dirty="0">
                <a:solidFill>
                  <a:srgbClr val="7030A0"/>
                </a:solidFill>
              </a:rPr>
              <a:t>Métodos para </a:t>
            </a:r>
            <a:r>
              <a:rPr lang="pt-BR" sz="2400" dirty="0" err="1">
                <a:solidFill>
                  <a:srgbClr val="7030A0"/>
                </a:solidFill>
              </a:rPr>
              <a:t>el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 err="1">
                <a:solidFill>
                  <a:srgbClr val="7030A0"/>
                </a:solidFill>
              </a:rPr>
              <a:t>analisis</a:t>
            </a:r>
            <a:r>
              <a:rPr lang="pt-BR" sz="2400" dirty="0">
                <a:solidFill>
                  <a:srgbClr val="7030A0"/>
                </a:solidFill>
              </a:rPr>
              <a:t> de documentos</a:t>
            </a:r>
            <a:r>
              <a:rPr lang="pt-BR" sz="2400" dirty="0"/>
              <a:t>, </a:t>
            </a:r>
            <a:r>
              <a:rPr lang="pt-BR" sz="2400" dirty="0" err="1"/>
              <a:t>determinación</a:t>
            </a:r>
            <a:r>
              <a:rPr lang="pt-BR" sz="2400" dirty="0"/>
              <a:t> de </a:t>
            </a:r>
            <a:r>
              <a:rPr lang="pt-BR" sz="2400" dirty="0" err="1"/>
              <a:t>su</a:t>
            </a:r>
            <a:r>
              <a:rPr lang="pt-BR" sz="2400" dirty="0"/>
              <a:t> </a:t>
            </a:r>
            <a:r>
              <a:rPr lang="pt-BR" sz="2400" dirty="0" err="1"/>
              <a:t>contenido</a:t>
            </a:r>
            <a:r>
              <a:rPr lang="pt-BR" sz="2400" dirty="0"/>
              <a:t> y </a:t>
            </a:r>
            <a:r>
              <a:rPr lang="pt-BR" sz="2400" dirty="0" err="1"/>
              <a:t>seleccion</a:t>
            </a:r>
            <a:r>
              <a:rPr lang="pt-BR" sz="2400" dirty="0"/>
              <a:t> de </a:t>
            </a:r>
            <a:r>
              <a:rPr lang="pt-BR" sz="2400" dirty="0" err="1"/>
              <a:t>los</a:t>
            </a:r>
            <a:r>
              <a:rPr lang="pt-BR" sz="2400" dirty="0"/>
              <a:t> </a:t>
            </a:r>
            <a:r>
              <a:rPr lang="pt-BR" sz="2400" dirty="0" err="1"/>
              <a:t>terminos</a:t>
            </a:r>
            <a:r>
              <a:rPr lang="pt-BR" sz="2400" dirty="0"/>
              <a:t> de </a:t>
            </a:r>
            <a:r>
              <a:rPr lang="pt-BR" sz="2400" dirty="0" err="1"/>
              <a:t>indizacion</a:t>
            </a:r>
            <a:r>
              <a:rPr lang="pt-BR" sz="2400" dirty="0"/>
              <a:t> – Dezembro de </a:t>
            </a:r>
            <a:r>
              <a:rPr lang="pt-BR" sz="2400" u="sng" dirty="0"/>
              <a:t>2000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Abordaremos...</a:t>
            </a:r>
          </a:p>
          <a:p>
            <a:pPr marL="0" indent="0" algn="just">
              <a:buNone/>
            </a:pPr>
            <a:r>
              <a:rPr lang="pt-BR" sz="2000" dirty="0" smtClean="0"/>
              <a:t>“Exame de documentos”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Documentos não impressos – meios audiovisuais, visuais e sonoros requerem procedimentos diferentes. Na prática nem sempre é possível examiná-los em sua totalidade.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 indexação precisa ser realizada nestes casos a partir do título</a:t>
            </a:r>
            <a:r>
              <a:rPr lang="pt-BR" sz="2000" dirty="0"/>
              <a:t> </a:t>
            </a:r>
            <a:r>
              <a:rPr lang="pt-BR" sz="2000" dirty="0" smtClean="0"/>
              <a:t>e da  sinopse ou resenha. Porém, se estes são inadequados ou insuficientes, o indexador deve visualizar ou escutar </a:t>
            </a:r>
            <a:r>
              <a:rPr lang="pt-BR" sz="2000" smtClean="0"/>
              <a:t>o documento.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712169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106680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Norma Brasileira ABNT NBR 6028 – Informação e documentação – Resumo – Apresentação (Nov. </a:t>
            </a:r>
            <a:r>
              <a:rPr lang="pt-BR" sz="2400" u="sng" dirty="0">
                <a:solidFill>
                  <a:schemeClr val="tx1"/>
                </a:solidFill>
              </a:rPr>
              <a:t>2003</a:t>
            </a:r>
            <a:r>
              <a:rPr lang="pt-BR" sz="2400" dirty="0">
                <a:solidFill>
                  <a:schemeClr val="tx1"/>
                </a:solidFill>
              </a:rPr>
              <a:t>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969927"/>
            <a:ext cx="2160240" cy="1306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468712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Brasileira ABNT NBR 6028 – Informação e documentação – </a:t>
            </a:r>
            <a:r>
              <a:rPr lang="pt-BR" sz="2400" dirty="0">
                <a:solidFill>
                  <a:srgbClr val="7030A0"/>
                </a:solidFill>
              </a:rPr>
              <a:t>Resumo</a:t>
            </a:r>
            <a:r>
              <a:rPr lang="pt-BR" sz="2400" dirty="0"/>
              <a:t> – Apresentação (Nov. </a:t>
            </a:r>
            <a:r>
              <a:rPr lang="pt-BR" sz="2400" u="sng" dirty="0"/>
              <a:t>2003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 smtClean="0"/>
              <a:t>Objetivo da norma – estabelecer os requisitos para a redação e apresentação de resumos.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Definições:</a:t>
            </a:r>
          </a:p>
          <a:p>
            <a:pPr marL="0" indent="0" algn="just">
              <a:buNone/>
            </a:pPr>
            <a:r>
              <a:rPr lang="pt-BR" sz="2000" dirty="0" smtClean="0"/>
              <a:t>Palavra-chave – palavra representativa do conteúdo;</a:t>
            </a:r>
          </a:p>
          <a:p>
            <a:pPr marL="0" indent="0" algn="just">
              <a:buNone/>
            </a:pPr>
            <a:r>
              <a:rPr lang="pt-BR" sz="2000" dirty="0" smtClean="0"/>
              <a:t>Resumo – apresentação concisa dos pontos relevantes de um documento;</a:t>
            </a:r>
          </a:p>
          <a:p>
            <a:pPr marL="0" indent="0" algn="just">
              <a:buNone/>
            </a:pPr>
            <a:r>
              <a:rPr lang="pt-BR" sz="2000" dirty="0" smtClean="0"/>
              <a:t>Resumo crítico – redigido por especialistas com análise de um documento;</a:t>
            </a:r>
          </a:p>
          <a:p>
            <a:pPr marL="0" indent="0" algn="just">
              <a:buNone/>
            </a:pPr>
            <a:r>
              <a:rPr lang="pt-BR" sz="2000" dirty="0" smtClean="0"/>
              <a:t>Resumo indicativo – indica os pontos principais do documento, não apresentando dados qualitativos, quantitativos, etc. De modo geral, não dispensa a consulta ao original;</a:t>
            </a:r>
          </a:p>
          <a:p>
            <a:pPr marL="0" indent="0" algn="just">
              <a:buNone/>
            </a:pPr>
            <a:r>
              <a:rPr lang="pt-BR" sz="2000" dirty="0" smtClean="0"/>
              <a:t>Resumo informativo – informa o leitor as finalidades, metodologia, resultados e conclusões do documento, de tal forma que este possa, inclusive, dispensar a consulta ao original.</a:t>
            </a:r>
          </a:p>
          <a:p>
            <a:pPr marL="0" indent="0" algn="just">
              <a:buNone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6590943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Brasileira ABNT NBR 6028 – Informação e documentação – </a:t>
            </a:r>
            <a:r>
              <a:rPr lang="pt-BR" sz="2400" dirty="0">
                <a:solidFill>
                  <a:srgbClr val="7030A0"/>
                </a:solidFill>
              </a:rPr>
              <a:t>Resumo</a:t>
            </a:r>
            <a:r>
              <a:rPr lang="pt-BR" sz="2400" dirty="0"/>
              <a:t> – Apresentação (Nov. </a:t>
            </a:r>
            <a:r>
              <a:rPr lang="pt-BR" sz="2400" u="sng" dirty="0"/>
              <a:t>2003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Regras gerais de apresentação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 ordem e a extensão dos itens (objetivo, método, resultados e conclusões) dependem do tipo de resumo (informativo ou indicativo) e do tratamento que cada um recebe no material original. 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r>
              <a:rPr lang="pt-BR" sz="2000" dirty="0" smtClean="0"/>
              <a:t>O resumo deve ser precedido da referência do documento, com exceção do resumo inserido no próprio documento.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O resumo deve ser composto por uma sequência de frases concisas, afirmativas e não de enumeração de tópicos. Recomenda-se o uso de parágrafo único. 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61162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Normas abordadas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Norma Espanhola UNE 50-103-90 – </a:t>
            </a:r>
            <a:r>
              <a:rPr lang="pt-BR" sz="2000" dirty="0" err="1" smtClean="0"/>
              <a:t>Documentación</a:t>
            </a:r>
            <a:r>
              <a:rPr lang="pt-BR" sz="2000" dirty="0" smtClean="0"/>
              <a:t>: </a:t>
            </a:r>
            <a:r>
              <a:rPr lang="pt-BR" sz="2000" dirty="0" err="1" smtClean="0">
                <a:solidFill>
                  <a:srgbClr val="7030A0"/>
                </a:solidFill>
              </a:rPr>
              <a:t>preparación</a:t>
            </a:r>
            <a:r>
              <a:rPr lang="pt-BR" sz="2000" dirty="0" smtClean="0">
                <a:solidFill>
                  <a:srgbClr val="7030A0"/>
                </a:solidFill>
              </a:rPr>
              <a:t> de </a:t>
            </a:r>
            <a:r>
              <a:rPr lang="pt-BR" sz="2000" dirty="0" err="1" smtClean="0">
                <a:solidFill>
                  <a:srgbClr val="7030A0"/>
                </a:solidFill>
              </a:rPr>
              <a:t>resúmenes</a:t>
            </a:r>
            <a:r>
              <a:rPr lang="pt-BR" sz="2000" dirty="0" smtClean="0">
                <a:solidFill>
                  <a:srgbClr val="7030A0"/>
                </a:solidFill>
              </a:rPr>
              <a:t> </a:t>
            </a:r>
            <a:r>
              <a:rPr lang="pt-BR" sz="2000" dirty="0" smtClean="0"/>
              <a:t>– Nov. </a:t>
            </a:r>
            <a:r>
              <a:rPr lang="pt-BR" sz="2000" u="sng" dirty="0" smtClean="0"/>
              <a:t>1990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Norma Norte-Americana ANSI/NISO Z39.14-1997 (</a:t>
            </a:r>
            <a:r>
              <a:rPr lang="pt-BR" sz="2000" dirty="0" err="1">
                <a:solidFill>
                  <a:srgbClr val="7030A0"/>
                </a:solidFill>
              </a:rPr>
              <a:t>Guidelines</a:t>
            </a:r>
            <a:r>
              <a:rPr lang="pt-BR" sz="2000" dirty="0">
                <a:solidFill>
                  <a:srgbClr val="7030A0"/>
                </a:solidFill>
              </a:rPr>
              <a:t> for Abstracts</a:t>
            </a:r>
            <a:r>
              <a:rPr lang="pt-BR" sz="2000" dirty="0"/>
              <a:t>) – </a:t>
            </a:r>
            <a:r>
              <a:rPr lang="pt-BR" sz="2000" u="sng" dirty="0" smtClean="0"/>
              <a:t>1997</a:t>
            </a:r>
            <a:r>
              <a:rPr lang="pt-BR" sz="2000" dirty="0" smtClean="0"/>
              <a:t> (diretrizes para resumos)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dirty="0" smtClean="0"/>
              <a:t>Norma Cubana ISO 5963:2000 – </a:t>
            </a:r>
            <a:r>
              <a:rPr lang="pt-BR" sz="2000" dirty="0" smtClean="0">
                <a:solidFill>
                  <a:srgbClr val="7030A0"/>
                </a:solidFill>
              </a:rPr>
              <a:t>Métodos para </a:t>
            </a:r>
            <a:r>
              <a:rPr lang="pt-BR" sz="2000" dirty="0" err="1" smtClean="0">
                <a:solidFill>
                  <a:srgbClr val="7030A0"/>
                </a:solidFill>
              </a:rPr>
              <a:t>el</a:t>
            </a:r>
            <a:r>
              <a:rPr lang="pt-BR" sz="2000" dirty="0" smtClean="0">
                <a:solidFill>
                  <a:srgbClr val="7030A0"/>
                </a:solidFill>
              </a:rPr>
              <a:t> </a:t>
            </a:r>
            <a:r>
              <a:rPr lang="pt-BR" sz="2000" dirty="0" err="1" smtClean="0">
                <a:solidFill>
                  <a:srgbClr val="7030A0"/>
                </a:solidFill>
              </a:rPr>
              <a:t>analisis</a:t>
            </a:r>
            <a:r>
              <a:rPr lang="pt-BR" sz="2000" dirty="0" smtClean="0">
                <a:solidFill>
                  <a:srgbClr val="7030A0"/>
                </a:solidFill>
              </a:rPr>
              <a:t> de documentos</a:t>
            </a:r>
            <a:r>
              <a:rPr lang="pt-BR" sz="2000" dirty="0" smtClean="0"/>
              <a:t>, </a:t>
            </a:r>
            <a:r>
              <a:rPr lang="pt-BR" sz="2000" dirty="0" err="1" smtClean="0"/>
              <a:t>determinación</a:t>
            </a:r>
            <a:r>
              <a:rPr lang="pt-BR" sz="2000" dirty="0" smtClean="0"/>
              <a:t> de </a:t>
            </a:r>
            <a:r>
              <a:rPr lang="pt-BR" sz="2000" dirty="0" err="1" smtClean="0"/>
              <a:t>su</a:t>
            </a:r>
            <a:r>
              <a:rPr lang="pt-BR" sz="2000" dirty="0" smtClean="0"/>
              <a:t> </a:t>
            </a:r>
            <a:r>
              <a:rPr lang="pt-BR" sz="2000" dirty="0" err="1" smtClean="0"/>
              <a:t>contenido</a:t>
            </a:r>
            <a:r>
              <a:rPr lang="pt-BR" sz="2000" dirty="0" smtClean="0"/>
              <a:t> y </a:t>
            </a:r>
            <a:r>
              <a:rPr lang="pt-BR" sz="2000" dirty="0" err="1" smtClean="0"/>
              <a:t>seleccion</a:t>
            </a:r>
            <a:r>
              <a:rPr lang="pt-BR" sz="2000" dirty="0" smtClean="0"/>
              <a:t> de </a:t>
            </a:r>
            <a:r>
              <a:rPr lang="pt-BR" sz="2000" dirty="0" err="1" smtClean="0"/>
              <a:t>los</a:t>
            </a:r>
            <a:r>
              <a:rPr lang="pt-BR" sz="2000" dirty="0" smtClean="0"/>
              <a:t> </a:t>
            </a:r>
            <a:r>
              <a:rPr lang="pt-BR" sz="2000" dirty="0" err="1" smtClean="0"/>
              <a:t>terminos</a:t>
            </a:r>
            <a:r>
              <a:rPr lang="pt-BR" sz="2000" dirty="0" smtClean="0"/>
              <a:t> de </a:t>
            </a:r>
            <a:r>
              <a:rPr lang="pt-BR" sz="2000" dirty="0" err="1" smtClean="0"/>
              <a:t>indizacion</a:t>
            </a:r>
            <a:r>
              <a:rPr lang="pt-BR" sz="2000" dirty="0" smtClean="0"/>
              <a:t> – Dezembro de </a:t>
            </a:r>
            <a:r>
              <a:rPr lang="pt-BR" sz="2000" u="sng" dirty="0" smtClean="0"/>
              <a:t>2000</a:t>
            </a:r>
          </a:p>
          <a:p>
            <a:pPr algn="just"/>
            <a:endParaRPr lang="pt-BR" sz="2000" dirty="0" smtClean="0"/>
          </a:p>
          <a:p>
            <a:pPr algn="just"/>
            <a:r>
              <a:rPr lang="pt-BR" sz="2000" dirty="0"/>
              <a:t>Norma Brasileira ABNT NBR 6028 – Informação e documentação – </a:t>
            </a:r>
            <a:r>
              <a:rPr lang="pt-BR" sz="2000" dirty="0">
                <a:solidFill>
                  <a:srgbClr val="7030A0"/>
                </a:solidFill>
              </a:rPr>
              <a:t>Resumo</a:t>
            </a:r>
            <a:r>
              <a:rPr lang="pt-BR" sz="2000" dirty="0"/>
              <a:t> – Apresentação (Nov. </a:t>
            </a:r>
            <a:r>
              <a:rPr lang="pt-BR" sz="2000" u="sng" dirty="0"/>
              <a:t>2003</a:t>
            </a:r>
            <a:r>
              <a:rPr lang="pt-BR" sz="2000" dirty="0" smtClean="0"/>
              <a:t>)</a:t>
            </a:r>
            <a:endParaRPr lang="pt-BR" sz="2000" dirty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6553265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Brasileira ABNT NBR 6028 – Informação e documentação – </a:t>
            </a:r>
            <a:r>
              <a:rPr lang="pt-BR" sz="2400" dirty="0">
                <a:solidFill>
                  <a:srgbClr val="7030A0"/>
                </a:solidFill>
              </a:rPr>
              <a:t>Resumo</a:t>
            </a:r>
            <a:r>
              <a:rPr lang="pt-BR" sz="2400" dirty="0"/>
              <a:t> – Apresentação (Nov. </a:t>
            </a:r>
            <a:r>
              <a:rPr lang="pt-BR" sz="2400" u="sng" dirty="0"/>
              <a:t>2003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pt-BR" sz="2000" dirty="0" smtClean="0"/>
              <a:t>Regras gerais de apresentação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 primeira frase deve ser significativa, explicando o tema principal do documento. A seguir, deve-se indicar a informação sobre a categoria do tratamento (memória, estudo de caso, análise da situação, etc.).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Deve-se usar o verbo na voz ativa e na terceira pessoa do singular.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As palavras-chave devem figurar logo abaixo do resumo, antecedidas da expressão Palavras-chave:, separadas entre si por ponto e finalizadas também por ponto.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Deve-se evitar em resumos: símbolos e contrações que não sejam de uso corrente e, fórmulas, equações, diagramas, etc. que não sejam absolutamente necessários.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29102301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Brasileira ABNT NBR 6028 – Informação e documentação – </a:t>
            </a:r>
            <a:r>
              <a:rPr lang="pt-BR" sz="2400" dirty="0">
                <a:solidFill>
                  <a:srgbClr val="7030A0"/>
                </a:solidFill>
              </a:rPr>
              <a:t>Resumo</a:t>
            </a:r>
            <a:r>
              <a:rPr lang="pt-BR" sz="2400" dirty="0"/>
              <a:t> – Apresentação (Nov. </a:t>
            </a:r>
            <a:r>
              <a:rPr lang="pt-BR" sz="2400" u="sng" dirty="0"/>
              <a:t>2003</a:t>
            </a:r>
            <a:r>
              <a:rPr lang="pt-BR" sz="2400" dirty="0"/>
              <a:t>)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51125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/>
              <a:t>Regras gerais de apresentação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Quanto a sua extensão os resumos devem ter:</a:t>
            </a:r>
          </a:p>
          <a:p>
            <a:pPr marL="0" indent="0" algn="just">
              <a:buNone/>
            </a:pPr>
            <a:endParaRPr lang="pt-BR" sz="2000" dirty="0"/>
          </a:p>
          <a:p>
            <a:pPr algn="just"/>
            <a:r>
              <a:rPr lang="pt-BR" sz="2000" dirty="0" smtClean="0"/>
              <a:t>De 150 a 500 palavras – trabalhos acadêmicos e relatórios técnico-científicos;</a:t>
            </a:r>
          </a:p>
          <a:p>
            <a:pPr algn="just"/>
            <a:r>
              <a:rPr lang="pt-BR" sz="2000" dirty="0" smtClean="0"/>
              <a:t>De 100 a 250 palavras – artigos de periódicos;</a:t>
            </a:r>
          </a:p>
          <a:p>
            <a:pPr algn="just"/>
            <a:r>
              <a:rPr lang="pt-BR" sz="2000" dirty="0" smtClean="0"/>
              <a:t>De 50 a 100 palavras – indicações breves.</a:t>
            </a:r>
          </a:p>
          <a:p>
            <a:pPr algn="just"/>
            <a:endParaRPr lang="pt-BR" sz="2000" dirty="0"/>
          </a:p>
          <a:p>
            <a:pPr marL="0" indent="0" algn="just">
              <a:buNone/>
            </a:pPr>
            <a:r>
              <a:rPr lang="pt-BR" sz="2000" dirty="0" smtClean="0"/>
              <a:t>Os resumos críticos, por suas características especiais, não estão sujeitos a limite </a:t>
            </a:r>
            <a:r>
              <a:rPr lang="pt-BR" sz="2000" smtClean="0"/>
              <a:t>de palavras. </a:t>
            </a:r>
            <a:endParaRPr lang="pt-BR" sz="2000" dirty="0" smtClean="0"/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2000" dirty="0" smtClean="0"/>
          </a:p>
        </p:txBody>
      </p:sp>
    </p:spTree>
    <p:extLst>
      <p:ext uri="{BB962C8B-B14F-4D97-AF65-F5344CB8AC3E}">
        <p14:creationId xmlns:p14="http://schemas.microsoft.com/office/powerpoint/2010/main" val="1117506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106680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Norma Espanhola UNE 50-103-90 – </a:t>
            </a:r>
            <a:r>
              <a:rPr lang="pt-BR" sz="2400" dirty="0" err="1">
                <a:solidFill>
                  <a:schemeClr val="tx1"/>
                </a:solidFill>
              </a:rPr>
              <a:t>Documentación</a:t>
            </a:r>
            <a:r>
              <a:rPr lang="pt-BR" sz="2400" dirty="0">
                <a:solidFill>
                  <a:schemeClr val="tx1"/>
                </a:solidFill>
              </a:rPr>
              <a:t>: </a:t>
            </a:r>
            <a:r>
              <a:rPr lang="pt-BR" sz="2400" dirty="0" err="1">
                <a:solidFill>
                  <a:schemeClr val="tx1"/>
                </a:solidFill>
              </a:rPr>
              <a:t>preparación</a:t>
            </a:r>
            <a:r>
              <a:rPr lang="pt-BR" sz="2400" dirty="0">
                <a:solidFill>
                  <a:schemeClr val="tx1"/>
                </a:solidFill>
              </a:rPr>
              <a:t> de </a:t>
            </a:r>
            <a:r>
              <a:rPr lang="pt-BR" sz="2400" dirty="0" err="1">
                <a:solidFill>
                  <a:schemeClr val="tx1"/>
                </a:solidFill>
              </a:rPr>
              <a:t>resúmenes</a:t>
            </a:r>
            <a:r>
              <a:rPr lang="pt-BR" sz="2400" dirty="0">
                <a:solidFill>
                  <a:schemeClr val="tx1"/>
                </a:solidFill>
              </a:rPr>
              <a:t> – Nov. </a:t>
            </a:r>
            <a:r>
              <a:rPr lang="pt-BR" sz="2400" u="sng" dirty="0">
                <a:solidFill>
                  <a:schemeClr val="tx1"/>
                </a:solidFill>
              </a:rPr>
              <a:t>1990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340768"/>
            <a:ext cx="1781550" cy="11452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734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Espanhola UNE 50-103-90 – </a:t>
            </a:r>
            <a:r>
              <a:rPr lang="pt-BR" sz="2400" dirty="0" err="1"/>
              <a:t>Documentación</a:t>
            </a:r>
            <a:r>
              <a:rPr lang="pt-BR" sz="2400" dirty="0"/>
              <a:t>: </a:t>
            </a:r>
            <a:r>
              <a:rPr lang="pt-BR" sz="2400" dirty="0" err="1">
                <a:solidFill>
                  <a:srgbClr val="7030A0"/>
                </a:solidFill>
              </a:rPr>
              <a:t>preparación</a:t>
            </a:r>
            <a:r>
              <a:rPr lang="pt-BR" sz="2400" dirty="0">
                <a:solidFill>
                  <a:srgbClr val="7030A0"/>
                </a:solidFill>
              </a:rPr>
              <a:t> de </a:t>
            </a:r>
            <a:r>
              <a:rPr lang="pt-BR" sz="2400" dirty="0" err="1">
                <a:solidFill>
                  <a:srgbClr val="7030A0"/>
                </a:solidFill>
              </a:rPr>
              <a:t>resúmenes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/>
              <a:t>– Nov. </a:t>
            </a:r>
            <a:r>
              <a:rPr lang="pt-BR" sz="2400" u="sng" dirty="0" smtClean="0"/>
              <a:t>1990</a:t>
            </a:r>
            <a:endParaRPr lang="pt-BR" sz="24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algn="just"/>
            <a:r>
              <a:rPr lang="pt-BR" sz="2000" dirty="0" smtClean="0"/>
              <a:t>Título significativo e resumo bem elaborado.</a:t>
            </a:r>
          </a:p>
          <a:p>
            <a:pPr algn="just"/>
            <a:r>
              <a:rPr lang="pt-BR" sz="2000" dirty="0" smtClean="0"/>
              <a:t>Resumo é uma representação abreviada e precisa do conteúdo de um documento, sem interpretação nem crítica.</a:t>
            </a:r>
          </a:p>
          <a:p>
            <a:pPr algn="just"/>
            <a:r>
              <a:rPr lang="pt-BR" sz="2000" dirty="0" smtClean="0"/>
              <a:t>Resumos informativos – para trabalhos experimentais e para documentos que tratam de apenas um tema.</a:t>
            </a:r>
          </a:p>
          <a:p>
            <a:pPr algn="just"/>
            <a:r>
              <a:rPr lang="pt-BR" sz="2000" dirty="0" smtClean="0"/>
              <a:t>Resumo informativo-indicativo – limitar os elementos informativos aos principais fragmentos dos documentos (puramente indicativos).</a:t>
            </a:r>
          </a:p>
          <a:p>
            <a:pPr algn="just"/>
            <a:endParaRPr lang="pt-BR" sz="2000" u="sng" dirty="0"/>
          </a:p>
          <a:p>
            <a:pPr marL="0" indent="0" algn="just">
              <a:buNone/>
            </a:pPr>
            <a:r>
              <a:rPr lang="pt-BR" sz="2000" u="sng" dirty="0" smtClean="0"/>
              <a:t>Resumo é diferente de: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 smtClean="0"/>
              <a:t>Anotação – comentário breve acerca de um conteúdo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 smtClean="0"/>
              <a:t>Extrato – é uma ou mais partes do documento, selecionadas para representar o todo.</a:t>
            </a:r>
          </a:p>
          <a:p>
            <a:pPr marL="457200" indent="-457200" algn="just">
              <a:buFont typeface="+mj-lt"/>
              <a:buAutoNum type="alphaLcParenR"/>
            </a:pPr>
            <a:r>
              <a:rPr lang="pt-BR" sz="2000" dirty="0" smtClean="0"/>
              <a:t>Resumo de conclusões – exposição breve de achados e conclusões.</a:t>
            </a:r>
          </a:p>
          <a:p>
            <a:pPr algn="just"/>
            <a:endParaRPr lang="pt-BR" sz="2000" u="sng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518205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Espanhola UNE 50-103-90 – </a:t>
            </a:r>
            <a:r>
              <a:rPr lang="pt-BR" sz="2400" dirty="0" err="1"/>
              <a:t>Documentación</a:t>
            </a:r>
            <a:r>
              <a:rPr lang="pt-BR" sz="2400" dirty="0"/>
              <a:t>: </a:t>
            </a:r>
            <a:r>
              <a:rPr lang="pt-BR" sz="2400" dirty="0" err="1">
                <a:solidFill>
                  <a:srgbClr val="7030A0"/>
                </a:solidFill>
              </a:rPr>
              <a:t>preparación</a:t>
            </a:r>
            <a:r>
              <a:rPr lang="pt-BR" sz="2400" dirty="0">
                <a:solidFill>
                  <a:srgbClr val="7030A0"/>
                </a:solidFill>
              </a:rPr>
              <a:t> de </a:t>
            </a:r>
            <a:r>
              <a:rPr lang="pt-BR" sz="2400" dirty="0" err="1">
                <a:solidFill>
                  <a:srgbClr val="7030A0"/>
                </a:solidFill>
              </a:rPr>
              <a:t>resúmenes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/>
              <a:t>– Nov. </a:t>
            </a:r>
            <a:r>
              <a:rPr lang="pt-BR" sz="2400" u="sng" dirty="0" smtClean="0"/>
              <a:t>1990</a:t>
            </a:r>
            <a:endParaRPr lang="pt-BR" sz="24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u="sng" dirty="0" smtClean="0"/>
              <a:t>Objetivos dos resumos:</a:t>
            </a:r>
          </a:p>
          <a:p>
            <a:pPr algn="just"/>
            <a:r>
              <a:rPr lang="pt-BR" sz="2000" dirty="0" smtClean="0"/>
              <a:t>Determinar a pertinência</a:t>
            </a:r>
          </a:p>
          <a:p>
            <a:pPr algn="just"/>
            <a:r>
              <a:rPr lang="pt-BR" sz="2000" dirty="0" smtClean="0"/>
              <a:t>Evitar a leitura do texto completo</a:t>
            </a:r>
          </a:p>
          <a:p>
            <a:pPr algn="just"/>
            <a:r>
              <a:rPr lang="pt-BR" sz="2000" dirty="0" smtClean="0"/>
              <a:t>Ser útil para a busca automatizada</a:t>
            </a:r>
          </a:p>
          <a:p>
            <a:pPr algn="just"/>
            <a:endParaRPr lang="pt-BR" sz="2000" dirty="0" smtClean="0"/>
          </a:p>
          <a:p>
            <a:pPr marL="0" indent="0" algn="just">
              <a:buNone/>
            </a:pPr>
            <a:r>
              <a:rPr lang="pt-BR" sz="2000" u="sng" dirty="0" smtClean="0"/>
              <a:t>Usos dos resumos:</a:t>
            </a:r>
          </a:p>
          <a:p>
            <a:pPr algn="just"/>
            <a:r>
              <a:rPr lang="pt-BR" sz="2000" dirty="0" smtClean="0"/>
              <a:t>Utilização em documentos primários específicos como: revistas, teses, monografias (livros), atas e patentes.</a:t>
            </a:r>
          </a:p>
          <a:p>
            <a:pPr algn="just"/>
            <a:r>
              <a:rPr lang="pt-BR" sz="2000" dirty="0" smtClean="0"/>
              <a:t>Em revistas: inclui-se um resumo para cada artigo, ensaio ou discussão.</a:t>
            </a:r>
          </a:p>
          <a:p>
            <a:pPr algn="just"/>
            <a:r>
              <a:rPr lang="pt-BR" sz="2000" dirty="0" smtClean="0"/>
              <a:t>Tese – uma para cada tese.</a:t>
            </a:r>
          </a:p>
          <a:p>
            <a:pPr algn="just"/>
            <a:r>
              <a:rPr lang="pt-BR" sz="2000" dirty="0" smtClean="0"/>
              <a:t>Livros – um resumo para cada livro, ou, se necessário, um resumo para cada capítulo do livro.</a:t>
            </a:r>
          </a:p>
          <a:p>
            <a:pPr algn="just"/>
            <a:r>
              <a:rPr lang="pt-BR" sz="2000" dirty="0" smtClean="0"/>
              <a:t>Patentes – um para cada patente, conforme regras do país de origem.</a:t>
            </a:r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608019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Espanhola UNE 50-103-90 – </a:t>
            </a:r>
            <a:r>
              <a:rPr lang="pt-BR" sz="2400" dirty="0" err="1"/>
              <a:t>Documentación</a:t>
            </a:r>
            <a:r>
              <a:rPr lang="pt-BR" sz="2400" dirty="0"/>
              <a:t>: </a:t>
            </a:r>
            <a:r>
              <a:rPr lang="pt-BR" sz="2400" dirty="0" err="1">
                <a:solidFill>
                  <a:srgbClr val="7030A0"/>
                </a:solidFill>
              </a:rPr>
              <a:t>preparación</a:t>
            </a:r>
            <a:r>
              <a:rPr lang="pt-BR" sz="2400" dirty="0">
                <a:solidFill>
                  <a:srgbClr val="7030A0"/>
                </a:solidFill>
              </a:rPr>
              <a:t> de </a:t>
            </a:r>
            <a:r>
              <a:rPr lang="pt-BR" sz="2400" dirty="0" err="1">
                <a:solidFill>
                  <a:srgbClr val="7030A0"/>
                </a:solidFill>
              </a:rPr>
              <a:t>resúmenes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/>
              <a:t>– Nov. </a:t>
            </a:r>
            <a:r>
              <a:rPr lang="pt-BR" sz="2400" u="sng" dirty="0" smtClean="0"/>
              <a:t>1990</a:t>
            </a:r>
            <a:endParaRPr lang="pt-BR" sz="24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u="sng" dirty="0" smtClean="0"/>
              <a:t>Tratamento do conteúdo:</a:t>
            </a:r>
          </a:p>
          <a:p>
            <a:pPr marL="0" indent="0" algn="just">
              <a:buNone/>
            </a:pPr>
            <a:endParaRPr lang="pt-BR" sz="2400" u="sng" dirty="0" smtClean="0"/>
          </a:p>
          <a:p>
            <a:pPr marL="0" indent="0" algn="just">
              <a:buNone/>
            </a:pPr>
            <a:r>
              <a:rPr lang="pt-BR" sz="2400" dirty="0" smtClean="0"/>
              <a:t>Resumo informativo geralmente traz:</a:t>
            </a:r>
          </a:p>
          <a:p>
            <a:pPr algn="just"/>
            <a:r>
              <a:rPr lang="pt-BR" sz="2400" dirty="0" smtClean="0"/>
              <a:t>Objetivo</a:t>
            </a:r>
          </a:p>
          <a:p>
            <a:pPr algn="just"/>
            <a:r>
              <a:rPr lang="pt-BR" sz="2400" dirty="0" smtClean="0"/>
              <a:t>Metodologia</a:t>
            </a:r>
          </a:p>
          <a:p>
            <a:pPr algn="just"/>
            <a:r>
              <a:rPr lang="pt-BR" sz="2400" dirty="0" smtClean="0"/>
              <a:t>Resultados </a:t>
            </a:r>
          </a:p>
          <a:p>
            <a:pPr algn="just"/>
            <a:r>
              <a:rPr lang="pt-BR" sz="2400" dirty="0" smtClean="0"/>
              <a:t>Conclusões</a:t>
            </a:r>
          </a:p>
          <a:p>
            <a:pPr algn="just"/>
            <a:endParaRPr lang="pt-BR" sz="2400" dirty="0" smtClean="0"/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78935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Espanhola UNE 50-103-90 – </a:t>
            </a:r>
            <a:r>
              <a:rPr lang="pt-BR" sz="2400" dirty="0" err="1"/>
              <a:t>Documentación</a:t>
            </a:r>
            <a:r>
              <a:rPr lang="pt-BR" sz="2400" dirty="0"/>
              <a:t>: </a:t>
            </a:r>
            <a:r>
              <a:rPr lang="pt-BR" sz="2400" dirty="0" err="1">
                <a:solidFill>
                  <a:srgbClr val="7030A0"/>
                </a:solidFill>
              </a:rPr>
              <a:t>preparación</a:t>
            </a:r>
            <a:r>
              <a:rPr lang="pt-BR" sz="2400" dirty="0">
                <a:solidFill>
                  <a:srgbClr val="7030A0"/>
                </a:solidFill>
              </a:rPr>
              <a:t> de </a:t>
            </a:r>
            <a:r>
              <a:rPr lang="pt-BR" sz="2400" dirty="0" err="1">
                <a:solidFill>
                  <a:srgbClr val="7030A0"/>
                </a:solidFill>
              </a:rPr>
              <a:t>resúmenes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/>
              <a:t>– Nov. </a:t>
            </a:r>
            <a:r>
              <a:rPr lang="pt-BR" sz="2400" u="sng" dirty="0" smtClean="0"/>
              <a:t>1990</a:t>
            </a:r>
            <a:endParaRPr lang="pt-BR" sz="24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u="sng" dirty="0" smtClean="0"/>
              <a:t>Apresentação e estilo do resumo</a:t>
            </a:r>
          </a:p>
          <a:p>
            <a:pPr marL="0" indent="0" algn="just">
              <a:buNone/>
            </a:pPr>
            <a:r>
              <a:rPr lang="pt-BR" sz="2000" dirty="0" smtClean="0"/>
              <a:t>Resumo sempre no início do trabalho(documento).</a:t>
            </a:r>
          </a:p>
          <a:p>
            <a:pPr marL="0" indent="0" algn="just">
              <a:buNone/>
            </a:pPr>
            <a:r>
              <a:rPr lang="pt-BR" sz="2000" dirty="0" smtClean="0"/>
              <a:t>Em revistas, os resumos devem aparecer em locais bem visíveis, na primeira página.</a:t>
            </a:r>
          </a:p>
          <a:p>
            <a:pPr marL="0" indent="0" algn="just">
              <a:buNone/>
            </a:pPr>
            <a:r>
              <a:rPr lang="pt-BR" sz="2000" dirty="0" smtClean="0"/>
              <a:t>Em livros, monografias e teses o resumo deve aparecer no verso da primeira página ou próxima página ímpar.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u="sng" dirty="0" smtClean="0"/>
              <a:t>Exaustividade, precisão e extensão</a:t>
            </a:r>
          </a:p>
          <a:p>
            <a:pPr marL="0" indent="0" algn="just">
              <a:buNone/>
            </a:pPr>
            <a:r>
              <a:rPr lang="pt-BR" sz="2000" dirty="0" smtClean="0"/>
              <a:t>O resumo dever: ser autossuficiente, conter informação básica e conservar o estilo do texto, ser conciso e respeitar o conteúdo sem ser obscuro (objetividade), não citar informações periféricas se não absolutamente necessárias. 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15302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90600"/>
          </a:xfrm>
        </p:spPr>
        <p:txBody>
          <a:bodyPr>
            <a:normAutofit/>
          </a:bodyPr>
          <a:lstStyle/>
          <a:p>
            <a:pPr algn="just"/>
            <a:r>
              <a:rPr lang="pt-BR" sz="2400" dirty="0"/>
              <a:t>Norma Espanhola UNE 50-103-90 – </a:t>
            </a:r>
            <a:r>
              <a:rPr lang="pt-BR" sz="2400" dirty="0" err="1"/>
              <a:t>Documentación</a:t>
            </a:r>
            <a:r>
              <a:rPr lang="pt-BR" sz="2400" dirty="0"/>
              <a:t>: </a:t>
            </a:r>
            <a:r>
              <a:rPr lang="pt-BR" sz="2400" dirty="0" err="1">
                <a:solidFill>
                  <a:srgbClr val="7030A0"/>
                </a:solidFill>
              </a:rPr>
              <a:t>preparación</a:t>
            </a:r>
            <a:r>
              <a:rPr lang="pt-BR" sz="2400" dirty="0">
                <a:solidFill>
                  <a:srgbClr val="7030A0"/>
                </a:solidFill>
              </a:rPr>
              <a:t> de </a:t>
            </a:r>
            <a:r>
              <a:rPr lang="pt-BR" sz="2400" dirty="0" err="1">
                <a:solidFill>
                  <a:srgbClr val="7030A0"/>
                </a:solidFill>
              </a:rPr>
              <a:t>resúmenes</a:t>
            </a:r>
            <a:r>
              <a:rPr lang="pt-BR" sz="2400" dirty="0">
                <a:solidFill>
                  <a:srgbClr val="7030A0"/>
                </a:solidFill>
              </a:rPr>
              <a:t> </a:t>
            </a:r>
            <a:r>
              <a:rPr lang="pt-BR" sz="2400" dirty="0"/>
              <a:t>– Nov. </a:t>
            </a:r>
            <a:r>
              <a:rPr lang="pt-BR" sz="2400" u="sng" dirty="0" smtClean="0"/>
              <a:t>1990</a:t>
            </a:r>
            <a:endParaRPr lang="pt-BR" sz="2400" u="sng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412776"/>
            <a:ext cx="8229600" cy="49377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u="sng" dirty="0" smtClean="0"/>
              <a:t>Estilo</a:t>
            </a:r>
          </a:p>
          <a:p>
            <a:pPr algn="just"/>
            <a:r>
              <a:rPr lang="pt-BR" sz="2000" dirty="0" smtClean="0"/>
              <a:t>Começar por uma frase que apresente a ideia básica do tema principal do documento;</a:t>
            </a:r>
            <a:endParaRPr lang="pt-BR" sz="2000" dirty="0"/>
          </a:p>
          <a:p>
            <a:pPr algn="just"/>
            <a:r>
              <a:rPr lang="pt-BR" sz="2000" dirty="0" smtClean="0"/>
              <a:t>Explicitar no resumo o tipo do documento em publicações secundárias;</a:t>
            </a:r>
          </a:p>
          <a:p>
            <a:pPr algn="just"/>
            <a:r>
              <a:rPr lang="pt-BR" sz="2000" dirty="0" smtClean="0"/>
              <a:t>Explicitar a natureza do documento: tratamento teórico, estudo de caso, carta ao editor, revisão bibliográfica, etc.;</a:t>
            </a:r>
          </a:p>
          <a:p>
            <a:pPr algn="just"/>
            <a:r>
              <a:rPr lang="pt-BR" sz="2000" dirty="0" smtClean="0"/>
              <a:t>Um parágrafo para </a:t>
            </a:r>
            <a:r>
              <a:rPr lang="pt-BR" sz="2000" dirty="0" smtClean="0"/>
              <a:t>resumos indicativos, </a:t>
            </a:r>
            <a:r>
              <a:rPr lang="pt-BR" sz="2000" dirty="0" smtClean="0"/>
              <a:t>mais de um para informativos;</a:t>
            </a:r>
          </a:p>
          <a:p>
            <a:pPr algn="just"/>
            <a:r>
              <a:rPr lang="pt-BR" sz="2000" dirty="0" smtClean="0"/>
              <a:t>Verbos na voz ativa e texto na terceira pessoa do singular (Ele);</a:t>
            </a:r>
          </a:p>
          <a:p>
            <a:pPr algn="just"/>
            <a:r>
              <a:rPr lang="pt-BR" sz="2000" dirty="0" smtClean="0"/>
              <a:t>Uso de termos próprios do tipo de discurso adotado pelo documento;</a:t>
            </a:r>
          </a:p>
          <a:p>
            <a:pPr algn="just"/>
            <a:r>
              <a:rPr lang="pt-BR" sz="2000" dirty="0" smtClean="0"/>
              <a:t>Em resumos não se deve incluir tabelas, equações, fórmulas, etc. a menos que estritamente necessárias para objetividade e claridade do texto.</a:t>
            </a:r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marL="0" indent="0" algn="just">
              <a:buNone/>
            </a:pPr>
            <a:endParaRPr lang="pt-BR" sz="2000" dirty="0" smtClean="0"/>
          </a:p>
          <a:p>
            <a:pPr algn="just"/>
            <a:endParaRPr lang="pt-BR" sz="2000" dirty="0" smtClean="0"/>
          </a:p>
          <a:p>
            <a:pPr algn="just"/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2802357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7624" y="2852936"/>
            <a:ext cx="6984776" cy="1066800"/>
          </a:xfrm>
        </p:spPr>
        <p:txBody>
          <a:bodyPr>
            <a:noAutofit/>
          </a:bodyPr>
          <a:lstStyle/>
          <a:p>
            <a:pPr algn="just"/>
            <a:r>
              <a:rPr lang="pt-BR" sz="2400" dirty="0">
                <a:solidFill>
                  <a:schemeClr val="tx1"/>
                </a:solidFill>
              </a:rPr>
              <a:t>Norma Norte-Americana ANSI/NISO Z39.14-1997 (</a:t>
            </a:r>
            <a:r>
              <a:rPr lang="pt-BR" sz="2400" dirty="0" err="1">
                <a:solidFill>
                  <a:schemeClr val="tx1"/>
                </a:solidFill>
              </a:rPr>
              <a:t>Guidelines</a:t>
            </a:r>
            <a:r>
              <a:rPr lang="pt-BR" sz="2400" dirty="0">
                <a:solidFill>
                  <a:schemeClr val="tx1"/>
                </a:solidFill>
              </a:rPr>
              <a:t> for Abstracts) – </a:t>
            </a:r>
            <a:r>
              <a:rPr lang="pt-BR" sz="2400" u="sng" dirty="0">
                <a:solidFill>
                  <a:schemeClr val="tx1"/>
                </a:solidFill>
              </a:rPr>
              <a:t>1997</a:t>
            </a:r>
            <a:r>
              <a:rPr lang="pt-BR" sz="2400" dirty="0">
                <a:solidFill>
                  <a:schemeClr val="tx1"/>
                </a:solidFill>
              </a:rPr>
              <a:t> (diretrizes para resumos)</a:t>
            </a: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1124744"/>
            <a:ext cx="2326376" cy="1217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28902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em">
  <a:themeElements>
    <a:clrScheme name="Origem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em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rigem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188</TotalTime>
  <Words>1633</Words>
  <Application>Microsoft Office PowerPoint</Application>
  <PresentationFormat>Apresentação na tela (4:3)</PresentationFormat>
  <Paragraphs>163</Paragraphs>
  <Slides>21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2" baseType="lpstr">
      <vt:lpstr>Origem</vt:lpstr>
      <vt:lpstr>Normas para elaboração de resumos documentários</vt:lpstr>
      <vt:lpstr>Normas abordadas</vt:lpstr>
      <vt:lpstr>Norma Espanhola UNE 50-103-90 – Documentación: preparación de resúmenes – Nov. 1990</vt:lpstr>
      <vt:lpstr>Norma Espanhola UNE 50-103-90 – Documentación: preparación de resúmenes – Nov. 1990</vt:lpstr>
      <vt:lpstr>Norma Espanhola UNE 50-103-90 – Documentación: preparación de resúmenes – Nov. 1990</vt:lpstr>
      <vt:lpstr>Norma Espanhola UNE 50-103-90 – Documentación: preparación de resúmenes – Nov. 1990</vt:lpstr>
      <vt:lpstr>Norma Espanhola UNE 50-103-90 – Documentación: preparación de resúmenes – Nov. 1990</vt:lpstr>
      <vt:lpstr>Norma Espanhola UNE 50-103-90 – Documentación: preparación de resúmenes – Nov. 1990</vt:lpstr>
      <vt:lpstr>Norma Norte-Americana ANSI/NISO Z39.14-1997 (Guidelines for Abstracts) – 1997 (diretrizes para resumos)</vt:lpstr>
      <vt:lpstr>Norma Norte-Americana ANSI/NISO Z39.14-1997 (Guidelines for Abstracts) – 1997 (diretrizes para resumos)</vt:lpstr>
      <vt:lpstr>Norma Norte-Americana ANSI/NISO Z39.14-1997 (Guidelines for Abstracts) – 1997 (diretrizes para resumos)</vt:lpstr>
      <vt:lpstr>Norma Norte-Americana ANSI/NISO Z39.14-1997 (Guidelines for Abstracts) – 1997 (diretrizes para resumos)</vt:lpstr>
      <vt:lpstr>Norma Norte-Americana ANSI/NISO Z39.14-1997 (Guidelines for Abstracts) – 1997 (diretrizes para resumos)</vt:lpstr>
      <vt:lpstr>Norma Cubana ISO 5963:2000 – Métodos para el analisis de documentos, determinación de su contenido y seleccion de los terminos de indizacion – Dezembro de 2000</vt:lpstr>
      <vt:lpstr>Norma Cubana ISO 5963:2000 – Métodos para el analisis de documentos, determinación de su contenido y seleccion de los terminos de indizacion – Dezembro de 2000</vt:lpstr>
      <vt:lpstr>Norma Cubana ISO 5963:2000 – Métodos para el analisis de documentos, determinación de su contenido y seleccion de los terminos de indizacion – Dezembro de 2000</vt:lpstr>
      <vt:lpstr>Norma Brasileira ABNT NBR 6028 – Informação e documentação – Resumo – Apresentação (Nov. 2003)</vt:lpstr>
      <vt:lpstr>Norma Brasileira ABNT NBR 6028 – Informação e documentação – Resumo – Apresentação (Nov. 2003)</vt:lpstr>
      <vt:lpstr>Norma Brasileira ABNT NBR 6028 – Informação e documentação – Resumo – Apresentação (Nov. 2003)</vt:lpstr>
      <vt:lpstr>Norma Brasileira ABNT NBR 6028 – Informação e documentação – Resumo – Apresentação (Nov. 2003)</vt:lpstr>
      <vt:lpstr>Norma Brasileira ABNT NBR 6028 – Informação e documentação – Resumo – Apresentação (Nov. 2003)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Normas para elaboração de resumos documentários</dc:title>
  <dc:creator>admcbd</dc:creator>
  <cp:lastModifiedBy>admcbd</cp:lastModifiedBy>
  <cp:revision>23</cp:revision>
  <dcterms:created xsi:type="dcterms:W3CDTF">2015-05-19T16:22:58Z</dcterms:created>
  <dcterms:modified xsi:type="dcterms:W3CDTF">2015-05-21T00:27:27Z</dcterms:modified>
</cp:coreProperties>
</file>