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9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5" roundtripDataSignature="AMtx7mhoapx+Gaa/bORV5JWlu1yJ32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81E8F-1A72-406E-A52A-B97082F26AFB}">
  <a:tblStyle styleId="{E7E81E8F-1A72-406E-A52A-B97082F26A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14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368a35d5781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9" name="Google Shape;1339;g368a35d5781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3" name="Google Shape;135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7" name="Google Shape;1367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368a35d5781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2" name="Google Shape;1382;g368a35d5781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368a35d5781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6" name="Google Shape;1396;g368a35d5781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1" name="Google Shape;1411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4" name="Google Shape;142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368a35d5781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8" name="Google Shape;1438;g368a35d5781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368a35d5781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2" name="Google Shape;1452;g368a35d5781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9" name="Google Shape;207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513990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8513990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139908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85139908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4" name="Google Shape;12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7" name="Google Shape;126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0" name="Google Shape;128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5" name="Google Shape;129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0" name="Google Shape;131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368a35d5781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6" name="Google Shape;1326;g368a35d5781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.linkedin.com/pulse/enade-2025-administra%C3%A7%C3%A3o-mais-conte%C3%BAdo-cobran%C3%A7a-menos-rosa-9spq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base para gravação dos vídeos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368a35d5781_0_997"/>
          <p:cNvSpPr txBox="1"/>
          <p:nvPr/>
        </p:nvSpPr>
        <p:spPr>
          <a:xfrm>
            <a:off x="8255238" y="1269915"/>
            <a:ext cx="28800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Posicionamento Estratégico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 de Marketing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de Diferenciação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2" name="Google Shape;1342;g368a35d5781_0_99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343" name="Google Shape;1343;g368a35d5781_0_99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g368a35d5781_0_99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g368a35d5781_0_99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g368a35d5781_0_99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g368a35d5781_0_99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g368a35d5781_0_99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9" name="Google Shape;1349;g368a35d5781_0_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88" y="1518554"/>
            <a:ext cx="7197970" cy="382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g368a35d5781_0_997"/>
          <p:cNvSpPr/>
          <p:nvPr/>
        </p:nvSpPr>
        <p:spPr>
          <a:xfrm rot="-636221">
            <a:off x="251088" y="4705798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80"/>
          <p:cNvSpPr txBox="1"/>
          <p:nvPr/>
        </p:nvSpPr>
        <p:spPr>
          <a:xfrm>
            <a:off x="338952" y="4881132"/>
            <a:ext cx="991996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Inteligência de Marketing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Ética no Uso de Dados Pessoais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Tecnologias da Informação aplicadas ao Marketing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6" name="Google Shape;1356;p80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1357" name="Google Shape;1357;p8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8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8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8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8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8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63" name="Google Shape;1363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3167" y="880968"/>
            <a:ext cx="6006331" cy="405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72" y="16923"/>
            <a:ext cx="6006330" cy="4273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81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1370" name="Google Shape;1370;p81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81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81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81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81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81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76" name="Google Shape;1376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3167" y="880968"/>
            <a:ext cx="6006331" cy="405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72" y="16923"/>
            <a:ext cx="6006330" cy="427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81"/>
          <p:cNvSpPr/>
          <p:nvPr/>
        </p:nvSpPr>
        <p:spPr>
          <a:xfrm rot="-637344">
            <a:off x="6019755" y="4512191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81"/>
          <p:cNvSpPr txBox="1"/>
          <p:nvPr/>
        </p:nvSpPr>
        <p:spPr>
          <a:xfrm>
            <a:off x="338952" y="4881132"/>
            <a:ext cx="991996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Inteligência de Marketing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Ética no Uso de Dados Pessoais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Tecnologias da Informação aplicadas ao Marketing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368a35d5781_0_1011"/>
          <p:cNvSpPr txBox="1"/>
          <p:nvPr/>
        </p:nvSpPr>
        <p:spPr>
          <a:xfrm>
            <a:off x="8255236" y="1081612"/>
            <a:ext cx="28800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de CRM e Gestão do Relacionamento com o Cliente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de Processos e Melhoria Contínua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 no Gerenciamento de CRM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5" name="Google Shape;1385;g368a35d5781_0_1011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386" name="Google Shape;1386;g368a35d5781_0_1011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g368a35d5781_0_1011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g368a35d5781_0_1011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g368a35d5781_0_1011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g368a35d5781_0_1011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g368a35d5781_0_1011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92" name="Google Shape;1392;g368a35d5781_0_1011"/>
          <p:cNvPicPr preferRelativeResize="0"/>
          <p:nvPr/>
        </p:nvPicPr>
        <p:blipFill rotWithShape="1">
          <a:blip r:embed="rId3">
            <a:alphaModFix/>
          </a:blip>
          <a:srcRect b="38067"/>
          <a:stretch/>
        </p:blipFill>
        <p:spPr>
          <a:xfrm>
            <a:off x="338872" y="555106"/>
            <a:ext cx="3253911" cy="57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g368a35d5781_0_1011"/>
          <p:cNvPicPr preferRelativeResize="0"/>
          <p:nvPr/>
        </p:nvPicPr>
        <p:blipFill rotWithShape="1">
          <a:blip r:embed="rId3">
            <a:alphaModFix/>
          </a:blip>
          <a:srcRect t="63073"/>
          <a:stretch/>
        </p:blipFill>
        <p:spPr>
          <a:xfrm>
            <a:off x="3714897" y="1379182"/>
            <a:ext cx="3253911" cy="342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g368a35d5781_0_1025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399" name="Google Shape;1399;g368a35d5781_0_1025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g368a35d5781_0_1025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g368a35d5781_0_1025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g368a35d5781_0_1025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g368a35d5781_0_1025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g368a35d5781_0_1025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5" name="Google Shape;1405;g368a35d5781_0_1025"/>
          <p:cNvPicPr preferRelativeResize="0"/>
          <p:nvPr/>
        </p:nvPicPr>
        <p:blipFill rotWithShape="1">
          <a:blip r:embed="rId3">
            <a:alphaModFix/>
          </a:blip>
          <a:srcRect b="38067"/>
          <a:stretch/>
        </p:blipFill>
        <p:spPr>
          <a:xfrm>
            <a:off x="338872" y="555106"/>
            <a:ext cx="3253911" cy="57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g368a35d5781_0_1025"/>
          <p:cNvPicPr preferRelativeResize="0"/>
          <p:nvPr/>
        </p:nvPicPr>
        <p:blipFill rotWithShape="1">
          <a:blip r:embed="rId3">
            <a:alphaModFix/>
          </a:blip>
          <a:srcRect t="63073"/>
          <a:stretch/>
        </p:blipFill>
        <p:spPr>
          <a:xfrm>
            <a:off x="3714897" y="1379182"/>
            <a:ext cx="3253911" cy="34270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g368a35d5781_0_1025"/>
          <p:cNvSpPr/>
          <p:nvPr/>
        </p:nvSpPr>
        <p:spPr>
          <a:xfrm rot="-636221">
            <a:off x="3652860" y="4363254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g368a35d5781_0_1025"/>
          <p:cNvSpPr txBox="1"/>
          <p:nvPr/>
        </p:nvSpPr>
        <p:spPr>
          <a:xfrm>
            <a:off x="8255236" y="1081612"/>
            <a:ext cx="28800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de CRM e Gestão do Relacionamento com o Cliente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de Processos e Melhoria Contínua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 no Gerenciamento de CRM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90"/>
          <p:cNvSpPr txBox="1"/>
          <p:nvPr/>
        </p:nvSpPr>
        <p:spPr>
          <a:xfrm>
            <a:off x="8263782" y="1273924"/>
            <a:ext cx="287138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 de Marketing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Coleta de Dados Qualitativos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Dados Qualitativos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4" name="Google Shape;1414;p9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415" name="Google Shape;1415;p9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9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9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9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9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9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1" name="Google Shape;1421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953" y="559238"/>
            <a:ext cx="7192017" cy="541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91"/>
          <p:cNvSpPr txBox="1"/>
          <p:nvPr/>
        </p:nvSpPr>
        <p:spPr>
          <a:xfrm>
            <a:off x="8263782" y="1273924"/>
            <a:ext cx="287138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 de Marketing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Coleta de Dados Qualitativos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Dados Qualitativos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7" name="Google Shape;1427;p91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428" name="Google Shape;1428;p91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91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91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91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91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91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34" name="Google Shape;143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953" y="559238"/>
            <a:ext cx="7192017" cy="5414272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91"/>
          <p:cNvSpPr/>
          <p:nvPr/>
        </p:nvSpPr>
        <p:spPr>
          <a:xfrm rot="-637344">
            <a:off x="276745" y="5474845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368a35d5781_0_955"/>
          <p:cNvSpPr txBox="1"/>
          <p:nvPr/>
        </p:nvSpPr>
        <p:spPr>
          <a:xfrm>
            <a:off x="6819543" y="3436918"/>
            <a:ext cx="4315500" cy="213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 de Satisfação e Feedback do Cliente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de Atributos de Produto/Serviço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da Qualidade e Melhoria Contínua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1" name="Google Shape;1441;g368a35d5781_0_955"/>
          <p:cNvPicPr preferRelativeResize="0"/>
          <p:nvPr/>
        </p:nvPicPr>
        <p:blipFill rotWithShape="1">
          <a:blip r:embed="rId3">
            <a:alphaModFix/>
          </a:blip>
          <a:srcRect b="20247"/>
          <a:stretch/>
        </p:blipFill>
        <p:spPr>
          <a:xfrm>
            <a:off x="345841" y="627958"/>
            <a:ext cx="5678942" cy="553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g368a35d5781_0_955"/>
          <p:cNvPicPr preferRelativeResize="0"/>
          <p:nvPr/>
        </p:nvPicPr>
        <p:blipFill rotWithShape="1">
          <a:blip r:embed="rId3">
            <a:alphaModFix/>
          </a:blip>
          <a:srcRect t="80768"/>
          <a:stretch/>
        </p:blipFill>
        <p:spPr>
          <a:xfrm>
            <a:off x="6178609" y="1495815"/>
            <a:ext cx="5670397" cy="1332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3" name="Google Shape;1443;g368a35d5781_0_955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1444" name="Google Shape;1444;g368a35d5781_0_955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g368a35d5781_0_955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g368a35d5781_0_955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g368a35d5781_0_955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g368a35d5781_0_955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g368a35d5781_0_955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368a35d5781_0_969"/>
          <p:cNvSpPr txBox="1"/>
          <p:nvPr/>
        </p:nvSpPr>
        <p:spPr>
          <a:xfrm>
            <a:off x="6819543" y="3436918"/>
            <a:ext cx="4315500" cy="213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 de Satisfação e Feedback do Cliente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de Atributos de Produto/Serviço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da Qualidade e Melhoria Contínua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5" name="Google Shape;1455;g368a35d5781_0_969"/>
          <p:cNvPicPr preferRelativeResize="0"/>
          <p:nvPr/>
        </p:nvPicPr>
        <p:blipFill rotWithShape="1">
          <a:blip r:embed="rId3">
            <a:alphaModFix/>
          </a:blip>
          <a:srcRect b="20247"/>
          <a:stretch/>
        </p:blipFill>
        <p:spPr>
          <a:xfrm>
            <a:off x="345841" y="627958"/>
            <a:ext cx="5678942" cy="553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g368a35d5781_0_969"/>
          <p:cNvPicPr preferRelativeResize="0"/>
          <p:nvPr/>
        </p:nvPicPr>
        <p:blipFill rotWithShape="1">
          <a:blip r:embed="rId3">
            <a:alphaModFix/>
          </a:blip>
          <a:srcRect t="80768"/>
          <a:stretch/>
        </p:blipFill>
        <p:spPr>
          <a:xfrm>
            <a:off x="6178609" y="1495815"/>
            <a:ext cx="5670397" cy="1332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7" name="Google Shape;1457;g368a35d5781_0_969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1458" name="Google Shape;1458;g368a35d5781_0_969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g368a35d5781_0_969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g368a35d5781_0_969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g368a35d5781_0_969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g368a35d5781_0_969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g368a35d5781_0_969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4" name="Google Shape;1464;g368a35d5781_0_969"/>
          <p:cNvSpPr/>
          <p:nvPr/>
        </p:nvSpPr>
        <p:spPr>
          <a:xfrm rot="-636221">
            <a:off x="6067771" y="2446125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2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2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2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2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2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7" name="Google Shape;2087;p128"/>
          <p:cNvGrpSpPr/>
          <p:nvPr/>
        </p:nvGrpSpPr>
        <p:grpSpPr>
          <a:xfrm>
            <a:off x="7469024" y="3621697"/>
            <a:ext cx="4722976" cy="3240000"/>
            <a:chOff x="7469024" y="3621697"/>
            <a:chExt cx="4722976" cy="3240000"/>
          </a:xfrm>
        </p:grpSpPr>
        <p:sp>
          <p:nvSpPr>
            <p:cNvPr id="2088" name="Google Shape;2088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1" name="Google Shape;209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3" name="Google Shape;2093;p12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4" name="Google Shape;2094;p128"/>
          <p:cNvGrpSpPr/>
          <p:nvPr/>
        </p:nvGrpSpPr>
        <p:grpSpPr>
          <a:xfrm rot="10800000">
            <a:off x="0" y="0"/>
            <a:ext cx="4723200" cy="3240000"/>
            <a:chOff x="7469024" y="3621697"/>
            <a:chExt cx="4722976" cy="3240000"/>
          </a:xfrm>
        </p:grpSpPr>
        <p:sp>
          <p:nvSpPr>
            <p:cNvPr id="2095" name="Google Shape;2095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8" name="Google Shape;2098;p128"/>
          <p:cNvSpPr txBox="1"/>
          <p:nvPr/>
        </p:nvSpPr>
        <p:spPr>
          <a:xfrm>
            <a:off x="0" y="2283891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Dúvidas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Sugestões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Comentários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5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1399083c_0_0"/>
          <p:cNvSpPr txBox="1"/>
          <p:nvPr/>
        </p:nvSpPr>
        <p:spPr>
          <a:xfrm>
            <a:off x="-41950" y="96337"/>
            <a:ext cx="1147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que os professores precisam saber </a:t>
            </a:r>
            <a:endParaRPr sz="41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sobre o ENADE</a:t>
            </a:r>
            <a:r>
              <a:rPr lang="pt-BR" sz="41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" name="Google Shape;90;g3851399083c_0_0"/>
          <p:cNvSpPr txBox="1"/>
          <p:nvPr/>
        </p:nvSpPr>
        <p:spPr>
          <a:xfrm>
            <a:off x="334362" y="1472054"/>
            <a:ext cx="108015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ENADE 2025 virá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relevantes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exigindo preparação mais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prova terá 46 questões e duração de 4 horas (tempo de prova também é um desafio):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objetivas específicas,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discursiva específica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apesar de única, terá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significativo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objetivas de formação geral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nova matriz cobra mais do que conteúdos teóricos: exige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dados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ESG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foco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 de problemas reais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avaliação busca um perfil de egresso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visão sistêmica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proatividade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capacidade de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 conhecimento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lógica e evidências.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3851399083c_0_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2" name="Google Shape;92;g3851399083c_0_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851399083c_0_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851399083c_0_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851399083c_0_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851399083c_0_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851399083c_0_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g385139908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51399083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3851399083c_0_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3851399083c_0_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51399083c_0_0"/>
          <p:cNvSpPr txBox="1"/>
          <p:nvPr/>
        </p:nvSpPr>
        <p:spPr>
          <a:xfrm>
            <a:off x="3518526" y="59589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3851399083c_0_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g3851399083c_0_0"/>
          <p:cNvCxnSpPr/>
          <p:nvPr/>
        </p:nvCxnSpPr>
        <p:spPr>
          <a:xfrm>
            <a:off x="5693440" y="5808503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3851399083c_0_0"/>
          <p:cNvSpPr txBox="1"/>
          <p:nvPr/>
        </p:nvSpPr>
        <p:spPr>
          <a:xfrm>
            <a:off x="5734541" y="5880177"/>
            <a:ext cx="56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ENADE 2025 - Administração - Mais Conteúdo, Mais Cobrança, Menos Tempo: Seu Curso Está Pronto?</a:t>
            </a:r>
            <a:endParaRPr sz="16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1399083c_0_20"/>
          <p:cNvSpPr txBox="1"/>
          <p:nvPr/>
        </p:nvSpPr>
        <p:spPr>
          <a:xfrm>
            <a:off x="0" y="361612"/>
            <a:ext cx="1147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Orientações para gravação do vídeo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g3851399083c_0_20"/>
          <p:cNvSpPr txBox="1"/>
          <p:nvPr/>
        </p:nvSpPr>
        <p:spPr>
          <a:xfrm>
            <a:off x="701200" y="1432084"/>
            <a:ext cx="105867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apoiar os estudantes concluintes do Curso de Administração que irão realizar a prova ENADE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23/11</a:t>
            </a:r>
            <a:r>
              <a:rPr lang="pt-BR" sz="2000"/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 sugerido para gravação do vídeo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 e revisar as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e o gabarito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provas anteriores, destacando o formato da prova, conceitos abordados e dicas, se for o caso;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estimular o aluno a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suas respostas;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conectar teoria com exemplos práticos e atuais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(cases, dados, análises, contextos reais)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g3851399083c_0_2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" name="Google Shape;113;g3851399083c_0_2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851399083c_0_2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851399083c_0_2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851399083c_0_2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851399083c_0_2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851399083c_0_2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g3851399083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851399083c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851399083c_0_2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851399083c_0_2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51399083c_0_20"/>
          <p:cNvSpPr txBox="1"/>
          <p:nvPr/>
        </p:nvSpPr>
        <p:spPr>
          <a:xfrm>
            <a:off x="3518526" y="5958983"/>
            <a:ext cx="4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3851399083c_0_2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4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34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34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sobre Marketing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34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34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34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34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34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34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34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6" name="Google Shape;125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8" name="Google Shape;1258;p34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9" name="Google Shape;1259;p34"/>
          <p:cNvSpPr txBox="1"/>
          <p:nvPr/>
        </p:nvSpPr>
        <p:spPr>
          <a:xfrm>
            <a:off x="3518526" y="5958983"/>
            <a:ext cx="446144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0" name="Google Shape;1260;p34"/>
          <p:cNvCxnSpPr/>
          <p:nvPr/>
        </p:nvCxnSpPr>
        <p:spPr>
          <a:xfrm>
            <a:off x="348949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61" name="Google Shape;1261;p34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1262" name="Google Shape;1262;p34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3" name="Google Shape;1263;p34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4" name="Google Shape;1264;p34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76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270" name="Google Shape;1270;p76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76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76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76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76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76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6" name="Google Shape;1276;p76"/>
          <p:cNvSpPr txBox="1"/>
          <p:nvPr/>
        </p:nvSpPr>
        <p:spPr>
          <a:xfrm>
            <a:off x="7112421" y="1382286"/>
            <a:ext cx="402218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Evolução do Marketing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Sustentável e Responsabilidade Socioambiental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Greenwashing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7" name="Google Shape;1277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323" y="1271188"/>
            <a:ext cx="6478537" cy="404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7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283" name="Google Shape;1283;p7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7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7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7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7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7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9" name="Google Shape;1289;p77"/>
          <p:cNvSpPr txBox="1"/>
          <p:nvPr/>
        </p:nvSpPr>
        <p:spPr>
          <a:xfrm>
            <a:off x="343072" y="1270158"/>
            <a:ext cx="5032236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estudante deve explicar que o marketing orientado ao interesse social supõe uma tendência de marketing que expande a preocupação anterior, mais restrita à satisfação e à retenção de clientes, passando a incorporar preocupações sociais, como, por exemplo, o marketing de causas sociais e a ética nas práticas de marketing. A orientação ao interesse social, conforme expõe o texto-base, incorpora as preocupações de responsabilidade social e de sustentabilidade, ampliando o conceito anterior (de marketing societal), mas sem perder a referência da função do marketing de satisfazer e reter clientes.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77"/>
          <p:cNvSpPr txBox="1"/>
          <p:nvPr/>
        </p:nvSpPr>
        <p:spPr>
          <a:xfrm>
            <a:off x="0" y="361612"/>
            <a:ext cx="114709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Padrão resposta</a:t>
            </a:r>
            <a:endParaRPr sz="48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91" name="Google Shape;1291;p77"/>
          <p:cNvSpPr txBox="1"/>
          <p:nvPr/>
        </p:nvSpPr>
        <p:spPr>
          <a:xfrm>
            <a:off x="6093151" y="1272851"/>
            <a:ext cx="5042020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os diversos exemplos que o estudante pode citar e explicar, incluem-se as certificações ambientais por instituições sem respaldo; a alegação de desenvolvimento de produtos verdes por empresas poluidoras; o desenvolvimento de campanhas de marketing com temas de sustentabilidade sem que tais práticas sejam reais; a alegação do uso de práticas de reciclagem sem a devida informação do que é efetivamente reciclado e em que percentual; o uso de auto-declarações descontextualizadas do tipo ‘salva o planeta’ ou ‘preserva a natureza’.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2" name="Google Shape;1292;p77"/>
          <p:cNvCxnSpPr/>
          <p:nvPr/>
        </p:nvCxnSpPr>
        <p:spPr>
          <a:xfrm>
            <a:off x="5734229" y="1232058"/>
            <a:ext cx="0" cy="51300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97;p78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298" name="Google Shape;1298;p78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78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78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78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78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78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4" name="Google Shape;1304;p78"/>
          <p:cNvSpPr txBox="1"/>
          <p:nvPr/>
        </p:nvSpPr>
        <p:spPr>
          <a:xfrm>
            <a:off x="7112421" y="1382286"/>
            <a:ext cx="402218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Segmentação de Mercado e Adaptação Regional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de Posicionamento e Competitividade Regional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Organizacionais e de Posicionamento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78"/>
          <p:cNvPicPr preferRelativeResize="0"/>
          <p:nvPr/>
        </p:nvPicPr>
        <p:blipFill rotWithShape="1">
          <a:blip r:embed="rId3">
            <a:alphaModFix/>
          </a:blip>
          <a:srcRect b="27476"/>
          <a:stretch/>
        </p:blipFill>
        <p:spPr>
          <a:xfrm>
            <a:off x="341034" y="551195"/>
            <a:ext cx="3019274" cy="57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78"/>
          <p:cNvPicPr preferRelativeResize="0"/>
          <p:nvPr/>
        </p:nvPicPr>
        <p:blipFill rotWithShape="1">
          <a:blip r:embed="rId3">
            <a:alphaModFix/>
          </a:blip>
          <a:srcRect t="74143"/>
          <a:stretch/>
        </p:blipFill>
        <p:spPr>
          <a:xfrm>
            <a:off x="3656809" y="1578285"/>
            <a:ext cx="3022390" cy="2057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p78"/>
          <p:cNvCxnSpPr/>
          <p:nvPr/>
        </p:nvCxnSpPr>
        <p:spPr>
          <a:xfrm>
            <a:off x="3503777" y="1249955"/>
            <a:ext cx="0" cy="51300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p79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313" name="Google Shape;1313;p79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79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79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79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79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79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9" name="Google Shape;1319;p79"/>
          <p:cNvSpPr txBox="1"/>
          <p:nvPr/>
        </p:nvSpPr>
        <p:spPr>
          <a:xfrm>
            <a:off x="7112421" y="1382286"/>
            <a:ext cx="402218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Segmentação de Mercado e Adaptação Regional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de Posicionamento e Competitividade Regional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Organizacionais e de Posicionamento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0" name="Google Shape;1320;p79"/>
          <p:cNvPicPr preferRelativeResize="0"/>
          <p:nvPr/>
        </p:nvPicPr>
        <p:blipFill rotWithShape="1">
          <a:blip r:embed="rId3">
            <a:alphaModFix/>
          </a:blip>
          <a:srcRect b="27476"/>
          <a:stretch/>
        </p:blipFill>
        <p:spPr>
          <a:xfrm>
            <a:off x="341034" y="551195"/>
            <a:ext cx="3019274" cy="57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79"/>
          <p:cNvPicPr preferRelativeResize="0"/>
          <p:nvPr/>
        </p:nvPicPr>
        <p:blipFill rotWithShape="1">
          <a:blip r:embed="rId3">
            <a:alphaModFix/>
          </a:blip>
          <a:srcRect t="74143"/>
          <a:stretch/>
        </p:blipFill>
        <p:spPr>
          <a:xfrm>
            <a:off x="3656809" y="1578285"/>
            <a:ext cx="3022390" cy="2057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2" name="Google Shape;1322;p79"/>
          <p:cNvCxnSpPr/>
          <p:nvPr/>
        </p:nvCxnSpPr>
        <p:spPr>
          <a:xfrm>
            <a:off x="3503777" y="1249955"/>
            <a:ext cx="0" cy="51300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3" name="Google Shape;1323;p79"/>
          <p:cNvSpPr/>
          <p:nvPr/>
        </p:nvSpPr>
        <p:spPr>
          <a:xfrm rot="-637344">
            <a:off x="3518073" y="3057914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368a35d5781_0_984"/>
          <p:cNvSpPr txBox="1"/>
          <p:nvPr/>
        </p:nvSpPr>
        <p:spPr>
          <a:xfrm>
            <a:off x="8255238" y="1269915"/>
            <a:ext cx="28800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Posicionamento Estratégico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 de Marketing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de Diferenciação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g368a35d5781_0_984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330" name="Google Shape;1330;g368a35d5781_0_984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g368a35d5781_0_984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g368a35d5781_0_984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g368a35d5781_0_984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g368a35d5781_0_984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g368a35d5781_0_984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36" name="Google Shape;1336;g368a35d5781_0_9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88" y="1518554"/>
            <a:ext cx="7197970" cy="3820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Widescreen</PresentationFormat>
  <Paragraphs>88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Rounded</vt:lpstr>
      <vt:lpstr>Calibri</vt:lpstr>
      <vt:lpstr>Gill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Funcionario</dc:creator>
  <cp:lastModifiedBy>Funcionario</cp:lastModifiedBy>
  <cp:revision>1</cp:revision>
  <dcterms:created xsi:type="dcterms:W3CDTF">2025-09-11T16:07:08Z</dcterms:created>
  <dcterms:modified xsi:type="dcterms:W3CDTF">2025-10-07T19:31:53Z</dcterms:modified>
</cp:coreProperties>
</file>