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8" r:id="rId4"/>
    <p:sldId id="335" r:id="rId5"/>
    <p:sldId id="336" r:id="rId6"/>
    <p:sldId id="337" r:id="rId7"/>
    <p:sldId id="338" r:id="rId8"/>
    <p:sldId id="339" r:id="rId9"/>
    <p:sldId id="340" r:id="rId10"/>
    <p:sldId id="341" r:id="rId11"/>
    <p:sldId id="342" r:id="rId12"/>
    <p:sldId id="343" r:id="rId13"/>
    <p:sldId id="344" r:id="rId14"/>
    <p:sldId id="345" r:id="rId15"/>
    <p:sldId id="346" r:id="rId16"/>
    <p:sldId id="347" r:id="rId17"/>
    <p:sldId id="348" r:id="rId18"/>
    <p:sldId id="349" r:id="rId19"/>
    <p:sldId id="392" r:id="rId20"/>
  </p:sldIdLst>
  <p:sldSz cx="12192000" cy="6858000"/>
  <p:notesSz cx="6858000" cy="9144000"/>
  <p:embeddedFontLst>
    <p:embeddedFont>
      <p:font typeface="Calibri" panose="020F0502020204030204" pitchFamily="34" charset="0"/>
      <p:regular r:id="rId22"/>
      <p:bold r:id="rId23"/>
      <p:italic r:id="rId24"/>
      <p:boldItalic r:id="rId25"/>
    </p:embeddedFont>
    <p:embeddedFont>
      <p:font typeface="Gill Sans" panose="020B0604020202020204" charset="0"/>
      <p:regular r:id="rId26"/>
      <p:bold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45" roundtripDataSignature="AMtx7mhoapx+Gaa/bORV5JWlu1yJ32zOx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E7E81E8F-1A72-406E-A52A-B97082F26AFB}">
  <a:tblStyle styleId="{E7E81E8F-1A72-406E-A52A-B97082F26AFB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67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146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45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149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148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14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66" name="Google Shape;6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8" name="Google Shape;1338;g368a35d5781_0_9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339" name="Google Shape;1339;g368a35d5781_0_9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2" name="Google Shape;1352;p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353" name="Google Shape;1353;p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6" name="Google Shape;1366;p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367" name="Google Shape;1367;p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1" name="Google Shape;1381;g368a35d5781_0_10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382" name="Google Shape;1382;g368a35d5781_0_10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5" name="Google Shape;1395;g368a35d5781_0_10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396" name="Google Shape;1396;g368a35d5781_0_10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0" name="Google Shape;1410;p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411" name="Google Shape;1411;p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" name="Google Shape;1423;p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424" name="Google Shape;1424;p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7" name="Google Shape;1437;g368a35d5781_0_9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438" name="Google Shape;1438;g368a35d5781_0_9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1" name="Google Shape;1451;g368a35d5781_0_9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452" name="Google Shape;1452;g368a35d5781_0_9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" name="Google Shape;2078;p1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079" name="Google Shape;2079;p1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851399083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7" name="Google Shape;87;g3851399083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851399083c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08" name="Google Shape;108;g3851399083c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3" name="Google Shape;1243;p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244" name="Google Shape;1244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6" name="Google Shape;1266;p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267" name="Google Shape;1267;p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9" name="Google Shape;1279;p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280" name="Google Shape;1280;p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4" name="Google Shape;1294;p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295" name="Google Shape;1295;p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9" name="Google Shape;1309;p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310" name="Google Shape;1310;p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5" name="Google Shape;1325;g368a35d5781_0_9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326" name="Google Shape;1326;g368a35d5781_0_9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30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30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1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1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uas Partes de Conteúdo" type="twoObj">
  <p:cSld name="TWO_OBJECTS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3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3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133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" name="Google Shape;21;p1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ção" type="twoTxTwoObj">
  <p:cSld name="TWO_OBJECTS_WITH_TEXT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134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34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7" name="Google Shape;27;p134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134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9" name="Google Shape;29;p134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" name="Google Shape;30;p1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mente Título" type="titleOnly">
  <p:cSld name="TITLE_ONLY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3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1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1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údo com Legenda" type="objTx">
  <p:cSld name="OBJECT_WITH_CAPTION_TEXT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37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137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41" name="Google Shape;41;p137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42" name="Google Shape;42;p13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3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3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m com Legenda" type="picTx">
  <p:cSld name="PICTURE_WITH_CAPTION_TEXT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38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38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48" name="Google Shape;48;p138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49" name="Google Shape;49;p13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13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3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l" type="vertTx">
  <p:cSld name="VERTICAL_TEXT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3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39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5" name="Google Shape;55;p13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3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3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o e Título Vertical" type="vertTitleAndTx">
  <p:cSld name="VERTICAL_TITLE_AND_VERTICAL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0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0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1" name="Google Shape;61;p14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14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4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2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2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br.linkedin.com/pulse/enade-2025-administra%C3%A7%C3%A3o-mais-conte%C3%BAdo-cobran%C3%A7a-menos-rosa-9spqf" TargetMode="Externa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2"/>
          <p:cNvSpPr/>
          <p:nvPr/>
        </p:nvSpPr>
        <p:spPr>
          <a:xfrm>
            <a:off x="7469025" y="3621697"/>
            <a:ext cx="4722975" cy="3240000"/>
          </a:xfrm>
          <a:prstGeom prst="triangle">
            <a:avLst>
              <a:gd name="adj" fmla="val 100000"/>
            </a:avLst>
          </a:prstGeom>
          <a:solidFill>
            <a:srgbClr val="E0D8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" name="Google Shape;69;p2"/>
          <p:cNvSpPr/>
          <p:nvPr/>
        </p:nvSpPr>
        <p:spPr>
          <a:xfrm>
            <a:off x="7469025" y="4696387"/>
            <a:ext cx="4722975" cy="2160000"/>
          </a:xfrm>
          <a:prstGeom prst="triangle">
            <a:avLst>
              <a:gd name="adj" fmla="val 100000"/>
            </a:avLst>
          </a:prstGeom>
          <a:solidFill>
            <a:srgbClr val="629EC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" name="Google Shape;70;p2"/>
          <p:cNvSpPr txBox="1"/>
          <p:nvPr/>
        </p:nvSpPr>
        <p:spPr>
          <a:xfrm>
            <a:off x="1687236" y="4152743"/>
            <a:ext cx="6885900" cy="477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pt-BR" sz="2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Slides base para gravação dos vídeos</a:t>
            </a:r>
            <a:endParaRPr sz="25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" name="Google Shape;71;p2"/>
          <p:cNvSpPr/>
          <p:nvPr/>
        </p:nvSpPr>
        <p:spPr>
          <a:xfrm>
            <a:off x="11470925" y="361612"/>
            <a:ext cx="360000" cy="360000"/>
          </a:xfrm>
          <a:prstGeom prst="rect">
            <a:avLst/>
          </a:prstGeom>
          <a:solidFill>
            <a:srgbClr val="0255A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" name="Google Shape;72;p2"/>
          <p:cNvSpPr/>
          <p:nvPr/>
        </p:nvSpPr>
        <p:spPr>
          <a:xfrm>
            <a:off x="11470925" y="721612"/>
            <a:ext cx="360000" cy="360000"/>
          </a:xfrm>
          <a:prstGeom prst="rect">
            <a:avLst/>
          </a:prstGeom>
          <a:solidFill>
            <a:srgbClr val="3F88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" name="Google Shape;73;p2"/>
          <p:cNvSpPr/>
          <p:nvPr/>
        </p:nvSpPr>
        <p:spPr>
          <a:xfrm>
            <a:off x="11470925" y="1441612"/>
            <a:ext cx="360000" cy="360000"/>
          </a:xfrm>
          <a:prstGeom prst="rect">
            <a:avLst/>
          </a:prstGeom>
          <a:solidFill>
            <a:srgbClr val="B69B3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" name="Google Shape;74;p2"/>
          <p:cNvSpPr/>
          <p:nvPr/>
        </p:nvSpPr>
        <p:spPr>
          <a:xfrm>
            <a:off x="11470925" y="1801612"/>
            <a:ext cx="360000" cy="360000"/>
          </a:xfrm>
          <a:prstGeom prst="rect">
            <a:avLst/>
          </a:prstGeom>
          <a:solidFill>
            <a:srgbClr val="D1BE8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75;p2"/>
          <p:cNvSpPr/>
          <p:nvPr/>
        </p:nvSpPr>
        <p:spPr>
          <a:xfrm>
            <a:off x="11470925" y="1081612"/>
            <a:ext cx="360000" cy="360000"/>
          </a:xfrm>
          <a:prstGeom prst="rect">
            <a:avLst/>
          </a:prstGeom>
          <a:solidFill>
            <a:srgbClr val="629EC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" name="Google Shape;76;p2"/>
          <p:cNvSpPr/>
          <p:nvPr/>
        </p:nvSpPr>
        <p:spPr>
          <a:xfrm>
            <a:off x="11470925" y="2161612"/>
            <a:ext cx="360000" cy="360000"/>
          </a:xfrm>
          <a:prstGeom prst="rect">
            <a:avLst/>
          </a:prstGeom>
          <a:solidFill>
            <a:srgbClr val="E0D8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" name="Google Shape;77;p2"/>
          <p:cNvSpPr/>
          <p:nvPr/>
        </p:nvSpPr>
        <p:spPr>
          <a:xfrm>
            <a:off x="7469024" y="5776387"/>
            <a:ext cx="4722975" cy="1080000"/>
          </a:xfrm>
          <a:prstGeom prst="triangle">
            <a:avLst>
              <a:gd name="adj" fmla="val 100000"/>
            </a:avLst>
          </a:prstGeom>
          <a:solidFill>
            <a:srgbClr val="0255A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8" name="Google Shape;78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79888" y="5978330"/>
            <a:ext cx="1027714" cy="361507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34362" y="5795259"/>
            <a:ext cx="2068612" cy="72765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0" name="Google Shape;80;p2"/>
          <p:cNvCxnSpPr/>
          <p:nvPr/>
        </p:nvCxnSpPr>
        <p:spPr>
          <a:xfrm>
            <a:off x="2495376" y="5799366"/>
            <a:ext cx="0" cy="719437"/>
          </a:xfrm>
          <a:prstGeom prst="straightConnector1">
            <a:avLst/>
          </a:prstGeom>
          <a:noFill/>
          <a:ln w="15875" cap="flat" cmpd="sng">
            <a:solidFill>
              <a:srgbClr val="969494"/>
            </a:solidFill>
            <a:prstDash val="solid"/>
            <a:miter lim="800000"/>
            <a:headEnd type="none" w="sm" len="sm"/>
            <a:tailEnd type="none" w="sm" len="sm"/>
          </a:ln>
        </p:spPr>
      </p:cxnSp>
      <p:grpSp>
        <p:nvGrpSpPr>
          <p:cNvPr id="81" name="Google Shape;81;p2"/>
          <p:cNvGrpSpPr/>
          <p:nvPr/>
        </p:nvGrpSpPr>
        <p:grpSpPr>
          <a:xfrm>
            <a:off x="-42728" y="1093765"/>
            <a:ext cx="8434800" cy="2256344"/>
            <a:chOff x="-42728" y="288006"/>
            <a:chExt cx="8434800" cy="2256344"/>
          </a:xfrm>
        </p:grpSpPr>
        <p:sp>
          <p:nvSpPr>
            <p:cNvPr id="82" name="Google Shape;82;p2"/>
            <p:cNvSpPr txBox="1"/>
            <p:nvPr/>
          </p:nvSpPr>
          <p:spPr>
            <a:xfrm>
              <a:off x="-1" y="666527"/>
              <a:ext cx="7469100" cy="163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0"/>
                <a:buFont typeface="Arial"/>
                <a:buNone/>
              </a:pPr>
              <a:r>
                <a:rPr lang="pt-BR" sz="10000" b="0" i="0" u="none" strike="noStrike" cap="none">
                  <a:solidFill>
                    <a:schemeClr val="dk1"/>
                  </a:solidFill>
                  <a:latin typeface="Gill Sans"/>
                  <a:ea typeface="Gill Sans"/>
                  <a:cs typeface="Gill Sans"/>
                  <a:sym typeface="Gill Sans"/>
                </a:rPr>
                <a:t>ENADE</a:t>
              </a:r>
              <a:endParaRPr sz="10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83" name="Google Shape;83;p2"/>
            <p:cNvSpPr txBox="1"/>
            <p:nvPr/>
          </p:nvSpPr>
          <p:spPr>
            <a:xfrm>
              <a:off x="-42728" y="1713350"/>
              <a:ext cx="8434800" cy="831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800"/>
                <a:buFont typeface="Arial"/>
                <a:buNone/>
              </a:pPr>
              <a:r>
                <a:rPr lang="pt-BR" sz="4800" b="0" i="0" u="none" strike="noStrike" cap="none">
                  <a:solidFill>
                    <a:schemeClr val="dk1"/>
                  </a:solidFill>
                  <a:latin typeface="Gill Sans"/>
                  <a:ea typeface="Gill Sans"/>
                  <a:cs typeface="Gill Sans"/>
                  <a:sym typeface="Gill Sans"/>
                </a:rPr>
                <a:t>2018 &amp; 2022</a:t>
              </a:r>
              <a:endParaRPr sz="4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84" name="Google Shape;84;p2"/>
            <p:cNvSpPr txBox="1"/>
            <p:nvPr/>
          </p:nvSpPr>
          <p:spPr>
            <a:xfrm>
              <a:off x="1702423" y="288006"/>
              <a:ext cx="3755207" cy="831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800"/>
                <a:buFont typeface="Arial"/>
                <a:buNone/>
              </a:pPr>
              <a:r>
                <a:rPr lang="pt-BR" sz="4800" b="0" i="0" u="none" strike="noStrike" cap="none">
                  <a:solidFill>
                    <a:schemeClr val="dk1"/>
                  </a:solidFill>
                  <a:latin typeface="Gill Sans"/>
                  <a:ea typeface="Gill Sans"/>
                  <a:cs typeface="Gill Sans"/>
                  <a:sym typeface="Gill Sans"/>
                </a:rPr>
                <a:t>Administração</a:t>
              </a:r>
              <a:endParaRPr sz="4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" name="Google Shape;1341;g368a35d5781_0_997"/>
          <p:cNvSpPr txBox="1"/>
          <p:nvPr/>
        </p:nvSpPr>
        <p:spPr>
          <a:xfrm>
            <a:off x="8255238" y="1269915"/>
            <a:ext cx="2880000" cy="22467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Temas: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Posicionamento Estratégico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Comunicação de Marketing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Estratégias de Diferenciação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42" name="Google Shape;1342;g368a35d5781_0_997"/>
          <p:cNvGrpSpPr/>
          <p:nvPr/>
        </p:nvGrpSpPr>
        <p:grpSpPr>
          <a:xfrm>
            <a:off x="11470925" y="361612"/>
            <a:ext cx="360000" cy="2160000"/>
            <a:chOff x="11470925" y="361612"/>
            <a:chExt cx="360000" cy="2160000"/>
          </a:xfrm>
        </p:grpSpPr>
        <p:sp>
          <p:nvSpPr>
            <p:cNvPr id="1343" name="Google Shape;1343;g368a35d5781_0_997"/>
            <p:cNvSpPr/>
            <p:nvPr/>
          </p:nvSpPr>
          <p:spPr>
            <a:xfrm>
              <a:off x="11470925" y="361612"/>
              <a:ext cx="360000" cy="360000"/>
            </a:xfrm>
            <a:prstGeom prst="rect">
              <a:avLst/>
            </a:prstGeom>
            <a:solidFill>
              <a:srgbClr val="0255A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4" name="Google Shape;1344;g368a35d5781_0_997"/>
            <p:cNvSpPr/>
            <p:nvPr/>
          </p:nvSpPr>
          <p:spPr>
            <a:xfrm>
              <a:off x="11470925" y="721612"/>
              <a:ext cx="360000" cy="360000"/>
            </a:xfrm>
            <a:prstGeom prst="rect">
              <a:avLst/>
            </a:prstGeom>
            <a:solidFill>
              <a:srgbClr val="3F88C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5" name="Google Shape;1345;g368a35d5781_0_997"/>
            <p:cNvSpPr/>
            <p:nvPr/>
          </p:nvSpPr>
          <p:spPr>
            <a:xfrm>
              <a:off x="11470925" y="1441612"/>
              <a:ext cx="360000" cy="360000"/>
            </a:xfrm>
            <a:prstGeom prst="rect">
              <a:avLst/>
            </a:prstGeom>
            <a:solidFill>
              <a:srgbClr val="B69B3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6" name="Google Shape;1346;g368a35d5781_0_997"/>
            <p:cNvSpPr/>
            <p:nvPr/>
          </p:nvSpPr>
          <p:spPr>
            <a:xfrm>
              <a:off x="11470925" y="1801612"/>
              <a:ext cx="360000" cy="360000"/>
            </a:xfrm>
            <a:prstGeom prst="rect">
              <a:avLst/>
            </a:prstGeom>
            <a:solidFill>
              <a:srgbClr val="D1BE8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7" name="Google Shape;1347;g368a35d5781_0_997"/>
            <p:cNvSpPr/>
            <p:nvPr/>
          </p:nvSpPr>
          <p:spPr>
            <a:xfrm>
              <a:off x="11470925" y="1081612"/>
              <a:ext cx="360000" cy="360000"/>
            </a:xfrm>
            <a:prstGeom prst="rect">
              <a:avLst/>
            </a:prstGeom>
            <a:solidFill>
              <a:srgbClr val="629EC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8" name="Google Shape;1348;g368a35d5781_0_997"/>
            <p:cNvSpPr/>
            <p:nvPr/>
          </p:nvSpPr>
          <p:spPr>
            <a:xfrm>
              <a:off x="11470925" y="2161612"/>
              <a:ext cx="360000" cy="360000"/>
            </a:xfrm>
            <a:prstGeom prst="rect">
              <a:avLst/>
            </a:prstGeom>
            <a:solidFill>
              <a:srgbClr val="E0D8B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349" name="Google Shape;1349;g368a35d5781_0_99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0888" y="1518554"/>
            <a:ext cx="7197970" cy="3820892"/>
          </a:xfrm>
          <a:prstGeom prst="rect">
            <a:avLst/>
          </a:prstGeom>
          <a:noFill/>
          <a:ln>
            <a:noFill/>
          </a:ln>
        </p:spPr>
      </p:pic>
      <p:sp>
        <p:nvSpPr>
          <p:cNvPr id="1350" name="Google Shape;1350;g368a35d5781_0_997"/>
          <p:cNvSpPr/>
          <p:nvPr/>
        </p:nvSpPr>
        <p:spPr>
          <a:xfrm rot="-636221">
            <a:off x="251088" y="4705798"/>
            <a:ext cx="463007" cy="231356"/>
          </a:xfrm>
          <a:prstGeom prst="ellipse">
            <a:avLst/>
          </a:prstGeom>
          <a:noFill/>
          <a:ln w="254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5" name="Google Shape;1355;p80"/>
          <p:cNvSpPr txBox="1"/>
          <p:nvPr/>
        </p:nvSpPr>
        <p:spPr>
          <a:xfrm>
            <a:off x="338952" y="4881132"/>
            <a:ext cx="9919964" cy="1323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Temas: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Inteligência de Marketing</a:t>
            </a: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Ética no Uso de Dados Pessoais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Tecnologias da Informação aplicadas ao Marketing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56" name="Google Shape;1356;p80"/>
          <p:cNvGrpSpPr/>
          <p:nvPr/>
        </p:nvGrpSpPr>
        <p:grpSpPr>
          <a:xfrm rot="5400000">
            <a:off x="10570925" y="-538388"/>
            <a:ext cx="360000" cy="2160000"/>
            <a:chOff x="11470925" y="361612"/>
            <a:chExt cx="360000" cy="2160000"/>
          </a:xfrm>
        </p:grpSpPr>
        <p:sp>
          <p:nvSpPr>
            <p:cNvPr id="1357" name="Google Shape;1357;p80"/>
            <p:cNvSpPr/>
            <p:nvPr/>
          </p:nvSpPr>
          <p:spPr>
            <a:xfrm>
              <a:off x="11470925" y="361612"/>
              <a:ext cx="360000" cy="360000"/>
            </a:xfrm>
            <a:prstGeom prst="rect">
              <a:avLst/>
            </a:prstGeom>
            <a:solidFill>
              <a:srgbClr val="0255A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8" name="Google Shape;1358;p80"/>
            <p:cNvSpPr/>
            <p:nvPr/>
          </p:nvSpPr>
          <p:spPr>
            <a:xfrm>
              <a:off x="11470925" y="721612"/>
              <a:ext cx="360000" cy="360000"/>
            </a:xfrm>
            <a:prstGeom prst="rect">
              <a:avLst/>
            </a:prstGeom>
            <a:solidFill>
              <a:srgbClr val="3F88C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9" name="Google Shape;1359;p80"/>
            <p:cNvSpPr/>
            <p:nvPr/>
          </p:nvSpPr>
          <p:spPr>
            <a:xfrm>
              <a:off x="11470925" y="1441612"/>
              <a:ext cx="360000" cy="360000"/>
            </a:xfrm>
            <a:prstGeom prst="rect">
              <a:avLst/>
            </a:prstGeom>
            <a:solidFill>
              <a:srgbClr val="B69B3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0" name="Google Shape;1360;p80"/>
            <p:cNvSpPr/>
            <p:nvPr/>
          </p:nvSpPr>
          <p:spPr>
            <a:xfrm>
              <a:off x="11470925" y="1801612"/>
              <a:ext cx="360000" cy="360000"/>
            </a:xfrm>
            <a:prstGeom prst="rect">
              <a:avLst/>
            </a:prstGeom>
            <a:solidFill>
              <a:srgbClr val="D1BE8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1" name="Google Shape;1361;p80"/>
            <p:cNvSpPr/>
            <p:nvPr/>
          </p:nvSpPr>
          <p:spPr>
            <a:xfrm>
              <a:off x="11470925" y="1081612"/>
              <a:ext cx="360000" cy="360000"/>
            </a:xfrm>
            <a:prstGeom prst="rect">
              <a:avLst/>
            </a:prstGeom>
            <a:solidFill>
              <a:srgbClr val="629EC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2" name="Google Shape;1362;p80"/>
            <p:cNvSpPr/>
            <p:nvPr/>
          </p:nvSpPr>
          <p:spPr>
            <a:xfrm>
              <a:off x="11470925" y="2161612"/>
              <a:ext cx="360000" cy="360000"/>
            </a:xfrm>
            <a:prstGeom prst="rect">
              <a:avLst/>
            </a:prstGeom>
            <a:solidFill>
              <a:srgbClr val="E0D8B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363" name="Google Shape;1363;p8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33167" y="880968"/>
            <a:ext cx="6006331" cy="40579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4" name="Google Shape;1364;p8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9472" y="16923"/>
            <a:ext cx="6006330" cy="42732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69" name="Google Shape;1369;p81"/>
          <p:cNvGrpSpPr/>
          <p:nvPr/>
        </p:nvGrpSpPr>
        <p:grpSpPr>
          <a:xfrm rot="5400000">
            <a:off x="10570925" y="-538388"/>
            <a:ext cx="360000" cy="2160000"/>
            <a:chOff x="11470925" y="361612"/>
            <a:chExt cx="360000" cy="2160000"/>
          </a:xfrm>
        </p:grpSpPr>
        <p:sp>
          <p:nvSpPr>
            <p:cNvPr id="1370" name="Google Shape;1370;p81"/>
            <p:cNvSpPr/>
            <p:nvPr/>
          </p:nvSpPr>
          <p:spPr>
            <a:xfrm>
              <a:off x="11470925" y="361612"/>
              <a:ext cx="360000" cy="360000"/>
            </a:xfrm>
            <a:prstGeom prst="rect">
              <a:avLst/>
            </a:prstGeom>
            <a:solidFill>
              <a:srgbClr val="0255A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1" name="Google Shape;1371;p81"/>
            <p:cNvSpPr/>
            <p:nvPr/>
          </p:nvSpPr>
          <p:spPr>
            <a:xfrm>
              <a:off x="11470925" y="721612"/>
              <a:ext cx="360000" cy="360000"/>
            </a:xfrm>
            <a:prstGeom prst="rect">
              <a:avLst/>
            </a:prstGeom>
            <a:solidFill>
              <a:srgbClr val="3F88C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2" name="Google Shape;1372;p81"/>
            <p:cNvSpPr/>
            <p:nvPr/>
          </p:nvSpPr>
          <p:spPr>
            <a:xfrm>
              <a:off x="11470925" y="1441612"/>
              <a:ext cx="360000" cy="360000"/>
            </a:xfrm>
            <a:prstGeom prst="rect">
              <a:avLst/>
            </a:prstGeom>
            <a:solidFill>
              <a:srgbClr val="B69B3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3" name="Google Shape;1373;p81"/>
            <p:cNvSpPr/>
            <p:nvPr/>
          </p:nvSpPr>
          <p:spPr>
            <a:xfrm>
              <a:off x="11470925" y="1801612"/>
              <a:ext cx="360000" cy="360000"/>
            </a:xfrm>
            <a:prstGeom prst="rect">
              <a:avLst/>
            </a:prstGeom>
            <a:solidFill>
              <a:srgbClr val="D1BE8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4" name="Google Shape;1374;p81"/>
            <p:cNvSpPr/>
            <p:nvPr/>
          </p:nvSpPr>
          <p:spPr>
            <a:xfrm>
              <a:off x="11470925" y="1081612"/>
              <a:ext cx="360000" cy="360000"/>
            </a:xfrm>
            <a:prstGeom prst="rect">
              <a:avLst/>
            </a:prstGeom>
            <a:solidFill>
              <a:srgbClr val="629EC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5" name="Google Shape;1375;p81"/>
            <p:cNvSpPr/>
            <p:nvPr/>
          </p:nvSpPr>
          <p:spPr>
            <a:xfrm>
              <a:off x="11470925" y="2161612"/>
              <a:ext cx="360000" cy="360000"/>
            </a:xfrm>
            <a:prstGeom prst="rect">
              <a:avLst/>
            </a:prstGeom>
            <a:solidFill>
              <a:srgbClr val="E0D8B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376" name="Google Shape;1376;p8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33167" y="880968"/>
            <a:ext cx="6006331" cy="40579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7" name="Google Shape;1377;p8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9472" y="16923"/>
            <a:ext cx="6006330" cy="4273244"/>
          </a:xfrm>
          <a:prstGeom prst="rect">
            <a:avLst/>
          </a:prstGeom>
          <a:noFill/>
          <a:ln>
            <a:noFill/>
          </a:ln>
        </p:spPr>
      </p:pic>
      <p:sp>
        <p:nvSpPr>
          <p:cNvPr id="1378" name="Google Shape;1378;p81"/>
          <p:cNvSpPr/>
          <p:nvPr/>
        </p:nvSpPr>
        <p:spPr>
          <a:xfrm rot="-637344">
            <a:off x="6019755" y="4512191"/>
            <a:ext cx="462968" cy="231484"/>
          </a:xfrm>
          <a:prstGeom prst="ellipse">
            <a:avLst/>
          </a:prstGeom>
          <a:noFill/>
          <a:ln w="254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9" name="Google Shape;1379;p81"/>
          <p:cNvSpPr txBox="1"/>
          <p:nvPr/>
        </p:nvSpPr>
        <p:spPr>
          <a:xfrm>
            <a:off x="338952" y="4881132"/>
            <a:ext cx="9919964" cy="1323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Temas: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Inteligência de Marketing</a:t>
            </a: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Ética no Uso de Dados Pessoais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Tecnologias da Informação aplicadas ao Marketing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4" name="Google Shape;1384;g368a35d5781_0_1011"/>
          <p:cNvSpPr txBox="1"/>
          <p:nvPr/>
        </p:nvSpPr>
        <p:spPr>
          <a:xfrm>
            <a:off x="8255236" y="1081612"/>
            <a:ext cx="2880000" cy="34778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Temas: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Estratégias de CRM e Gestão do Relacionamento com o Cliente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Integração de Processos e Melhoria Contínua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Tecnologia no Gerenciamento de CRM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85" name="Google Shape;1385;g368a35d5781_0_1011"/>
          <p:cNvGrpSpPr/>
          <p:nvPr/>
        </p:nvGrpSpPr>
        <p:grpSpPr>
          <a:xfrm>
            <a:off x="11470925" y="361612"/>
            <a:ext cx="360000" cy="2160000"/>
            <a:chOff x="11470925" y="361612"/>
            <a:chExt cx="360000" cy="2160000"/>
          </a:xfrm>
        </p:grpSpPr>
        <p:sp>
          <p:nvSpPr>
            <p:cNvPr id="1386" name="Google Shape;1386;g368a35d5781_0_1011"/>
            <p:cNvSpPr/>
            <p:nvPr/>
          </p:nvSpPr>
          <p:spPr>
            <a:xfrm>
              <a:off x="11470925" y="361612"/>
              <a:ext cx="360000" cy="360000"/>
            </a:xfrm>
            <a:prstGeom prst="rect">
              <a:avLst/>
            </a:prstGeom>
            <a:solidFill>
              <a:srgbClr val="0255A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7" name="Google Shape;1387;g368a35d5781_0_1011"/>
            <p:cNvSpPr/>
            <p:nvPr/>
          </p:nvSpPr>
          <p:spPr>
            <a:xfrm>
              <a:off x="11470925" y="721612"/>
              <a:ext cx="360000" cy="360000"/>
            </a:xfrm>
            <a:prstGeom prst="rect">
              <a:avLst/>
            </a:prstGeom>
            <a:solidFill>
              <a:srgbClr val="3F88C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8" name="Google Shape;1388;g368a35d5781_0_1011"/>
            <p:cNvSpPr/>
            <p:nvPr/>
          </p:nvSpPr>
          <p:spPr>
            <a:xfrm>
              <a:off x="11470925" y="1441612"/>
              <a:ext cx="360000" cy="360000"/>
            </a:xfrm>
            <a:prstGeom prst="rect">
              <a:avLst/>
            </a:prstGeom>
            <a:solidFill>
              <a:srgbClr val="B69B3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9" name="Google Shape;1389;g368a35d5781_0_1011"/>
            <p:cNvSpPr/>
            <p:nvPr/>
          </p:nvSpPr>
          <p:spPr>
            <a:xfrm>
              <a:off x="11470925" y="1801612"/>
              <a:ext cx="360000" cy="360000"/>
            </a:xfrm>
            <a:prstGeom prst="rect">
              <a:avLst/>
            </a:prstGeom>
            <a:solidFill>
              <a:srgbClr val="D1BE8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0" name="Google Shape;1390;g368a35d5781_0_1011"/>
            <p:cNvSpPr/>
            <p:nvPr/>
          </p:nvSpPr>
          <p:spPr>
            <a:xfrm>
              <a:off x="11470925" y="1081612"/>
              <a:ext cx="360000" cy="360000"/>
            </a:xfrm>
            <a:prstGeom prst="rect">
              <a:avLst/>
            </a:prstGeom>
            <a:solidFill>
              <a:srgbClr val="629EC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1" name="Google Shape;1391;g368a35d5781_0_1011"/>
            <p:cNvSpPr/>
            <p:nvPr/>
          </p:nvSpPr>
          <p:spPr>
            <a:xfrm>
              <a:off x="11470925" y="2161612"/>
              <a:ext cx="360000" cy="360000"/>
            </a:xfrm>
            <a:prstGeom prst="rect">
              <a:avLst/>
            </a:prstGeom>
            <a:solidFill>
              <a:srgbClr val="E0D8B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392" name="Google Shape;1392;g368a35d5781_0_1011"/>
          <p:cNvPicPr preferRelativeResize="0"/>
          <p:nvPr/>
        </p:nvPicPr>
        <p:blipFill rotWithShape="1">
          <a:blip r:embed="rId3">
            <a:alphaModFix/>
          </a:blip>
          <a:srcRect b="38067"/>
          <a:stretch/>
        </p:blipFill>
        <p:spPr>
          <a:xfrm>
            <a:off x="338872" y="555106"/>
            <a:ext cx="3253911" cy="57477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3" name="Google Shape;1393;g368a35d5781_0_1011"/>
          <p:cNvPicPr preferRelativeResize="0"/>
          <p:nvPr/>
        </p:nvPicPr>
        <p:blipFill rotWithShape="1">
          <a:blip r:embed="rId3">
            <a:alphaModFix/>
          </a:blip>
          <a:srcRect t="63073"/>
          <a:stretch/>
        </p:blipFill>
        <p:spPr>
          <a:xfrm>
            <a:off x="3714897" y="1379182"/>
            <a:ext cx="3253911" cy="34270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98" name="Google Shape;1398;g368a35d5781_0_1025"/>
          <p:cNvGrpSpPr/>
          <p:nvPr/>
        </p:nvGrpSpPr>
        <p:grpSpPr>
          <a:xfrm>
            <a:off x="11470925" y="361612"/>
            <a:ext cx="360000" cy="2160000"/>
            <a:chOff x="11470925" y="361612"/>
            <a:chExt cx="360000" cy="2160000"/>
          </a:xfrm>
        </p:grpSpPr>
        <p:sp>
          <p:nvSpPr>
            <p:cNvPr id="1399" name="Google Shape;1399;g368a35d5781_0_1025"/>
            <p:cNvSpPr/>
            <p:nvPr/>
          </p:nvSpPr>
          <p:spPr>
            <a:xfrm>
              <a:off x="11470925" y="361612"/>
              <a:ext cx="360000" cy="360000"/>
            </a:xfrm>
            <a:prstGeom prst="rect">
              <a:avLst/>
            </a:prstGeom>
            <a:solidFill>
              <a:srgbClr val="0255A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0" name="Google Shape;1400;g368a35d5781_0_1025"/>
            <p:cNvSpPr/>
            <p:nvPr/>
          </p:nvSpPr>
          <p:spPr>
            <a:xfrm>
              <a:off x="11470925" y="721612"/>
              <a:ext cx="360000" cy="360000"/>
            </a:xfrm>
            <a:prstGeom prst="rect">
              <a:avLst/>
            </a:prstGeom>
            <a:solidFill>
              <a:srgbClr val="3F88C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1" name="Google Shape;1401;g368a35d5781_0_1025"/>
            <p:cNvSpPr/>
            <p:nvPr/>
          </p:nvSpPr>
          <p:spPr>
            <a:xfrm>
              <a:off x="11470925" y="1441612"/>
              <a:ext cx="360000" cy="360000"/>
            </a:xfrm>
            <a:prstGeom prst="rect">
              <a:avLst/>
            </a:prstGeom>
            <a:solidFill>
              <a:srgbClr val="B69B3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2" name="Google Shape;1402;g368a35d5781_0_1025"/>
            <p:cNvSpPr/>
            <p:nvPr/>
          </p:nvSpPr>
          <p:spPr>
            <a:xfrm>
              <a:off x="11470925" y="1801612"/>
              <a:ext cx="360000" cy="360000"/>
            </a:xfrm>
            <a:prstGeom prst="rect">
              <a:avLst/>
            </a:prstGeom>
            <a:solidFill>
              <a:srgbClr val="D1BE8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3" name="Google Shape;1403;g368a35d5781_0_1025"/>
            <p:cNvSpPr/>
            <p:nvPr/>
          </p:nvSpPr>
          <p:spPr>
            <a:xfrm>
              <a:off x="11470925" y="1081612"/>
              <a:ext cx="360000" cy="360000"/>
            </a:xfrm>
            <a:prstGeom prst="rect">
              <a:avLst/>
            </a:prstGeom>
            <a:solidFill>
              <a:srgbClr val="629EC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4" name="Google Shape;1404;g368a35d5781_0_1025"/>
            <p:cNvSpPr/>
            <p:nvPr/>
          </p:nvSpPr>
          <p:spPr>
            <a:xfrm>
              <a:off x="11470925" y="2161612"/>
              <a:ext cx="360000" cy="360000"/>
            </a:xfrm>
            <a:prstGeom prst="rect">
              <a:avLst/>
            </a:prstGeom>
            <a:solidFill>
              <a:srgbClr val="E0D8B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405" name="Google Shape;1405;g368a35d5781_0_1025"/>
          <p:cNvPicPr preferRelativeResize="0"/>
          <p:nvPr/>
        </p:nvPicPr>
        <p:blipFill rotWithShape="1">
          <a:blip r:embed="rId3">
            <a:alphaModFix/>
          </a:blip>
          <a:srcRect b="38067"/>
          <a:stretch/>
        </p:blipFill>
        <p:spPr>
          <a:xfrm>
            <a:off x="338872" y="555106"/>
            <a:ext cx="3253911" cy="57477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6" name="Google Shape;1406;g368a35d5781_0_1025"/>
          <p:cNvPicPr preferRelativeResize="0"/>
          <p:nvPr/>
        </p:nvPicPr>
        <p:blipFill rotWithShape="1">
          <a:blip r:embed="rId3">
            <a:alphaModFix/>
          </a:blip>
          <a:srcRect t="63073"/>
          <a:stretch/>
        </p:blipFill>
        <p:spPr>
          <a:xfrm>
            <a:off x="3714897" y="1379182"/>
            <a:ext cx="3253911" cy="3427088"/>
          </a:xfrm>
          <a:prstGeom prst="rect">
            <a:avLst/>
          </a:prstGeom>
          <a:noFill/>
          <a:ln>
            <a:noFill/>
          </a:ln>
        </p:spPr>
      </p:pic>
      <p:sp>
        <p:nvSpPr>
          <p:cNvPr id="1407" name="Google Shape;1407;g368a35d5781_0_1025"/>
          <p:cNvSpPr/>
          <p:nvPr/>
        </p:nvSpPr>
        <p:spPr>
          <a:xfrm rot="-636221">
            <a:off x="3652860" y="4363254"/>
            <a:ext cx="463007" cy="231356"/>
          </a:xfrm>
          <a:prstGeom prst="ellipse">
            <a:avLst/>
          </a:prstGeom>
          <a:noFill/>
          <a:ln w="254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8" name="Google Shape;1408;g368a35d5781_0_1025"/>
          <p:cNvSpPr txBox="1"/>
          <p:nvPr/>
        </p:nvSpPr>
        <p:spPr>
          <a:xfrm>
            <a:off x="8255236" y="1081612"/>
            <a:ext cx="2880000" cy="34778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Temas: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Estratégias de CRM e Gestão do Relacionamento com o Cliente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Integração de Processos e Melhoria Contínua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Tecnologia no Gerenciamento de CRM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" name="Google Shape;1413;p90"/>
          <p:cNvSpPr txBox="1"/>
          <p:nvPr/>
        </p:nvSpPr>
        <p:spPr>
          <a:xfrm>
            <a:off x="8263782" y="1273924"/>
            <a:ext cx="2871387" cy="22467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Temas: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Pesquisa de Marketing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Coleta de Dados Qualitativos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Análise de Dados Qualitativos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14" name="Google Shape;1414;p90"/>
          <p:cNvGrpSpPr/>
          <p:nvPr/>
        </p:nvGrpSpPr>
        <p:grpSpPr>
          <a:xfrm>
            <a:off x="11470925" y="361612"/>
            <a:ext cx="360000" cy="2160000"/>
            <a:chOff x="11470925" y="361612"/>
            <a:chExt cx="360000" cy="2160000"/>
          </a:xfrm>
        </p:grpSpPr>
        <p:sp>
          <p:nvSpPr>
            <p:cNvPr id="1415" name="Google Shape;1415;p90"/>
            <p:cNvSpPr/>
            <p:nvPr/>
          </p:nvSpPr>
          <p:spPr>
            <a:xfrm>
              <a:off x="11470925" y="361612"/>
              <a:ext cx="360000" cy="360000"/>
            </a:xfrm>
            <a:prstGeom prst="rect">
              <a:avLst/>
            </a:prstGeom>
            <a:solidFill>
              <a:srgbClr val="0255A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6" name="Google Shape;1416;p90"/>
            <p:cNvSpPr/>
            <p:nvPr/>
          </p:nvSpPr>
          <p:spPr>
            <a:xfrm>
              <a:off x="11470925" y="721612"/>
              <a:ext cx="360000" cy="360000"/>
            </a:xfrm>
            <a:prstGeom prst="rect">
              <a:avLst/>
            </a:prstGeom>
            <a:solidFill>
              <a:srgbClr val="3F88C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7" name="Google Shape;1417;p90"/>
            <p:cNvSpPr/>
            <p:nvPr/>
          </p:nvSpPr>
          <p:spPr>
            <a:xfrm>
              <a:off x="11470925" y="1441612"/>
              <a:ext cx="360000" cy="360000"/>
            </a:xfrm>
            <a:prstGeom prst="rect">
              <a:avLst/>
            </a:prstGeom>
            <a:solidFill>
              <a:srgbClr val="B69B3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8" name="Google Shape;1418;p90"/>
            <p:cNvSpPr/>
            <p:nvPr/>
          </p:nvSpPr>
          <p:spPr>
            <a:xfrm>
              <a:off x="11470925" y="1801612"/>
              <a:ext cx="360000" cy="360000"/>
            </a:xfrm>
            <a:prstGeom prst="rect">
              <a:avLst/>
            </a:prstGeom>
            <a:solidFill>
              <a:srgbClr val="D1BE8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9" name="Google Shape;1419;p90"/>
            <p:cNvSpPr/>
            <p:nvPr/>
          </p:nvSpPr>
          <p:spPr>
            <a:xfrm>
              <a:off x="11470925" y="1081612"/>
              <a:ext cx="360000" cy="360000"/>
            </a:xfrm>
            <a:prstGeom prst="rect">
              <a:avLst/>
            </a:prstGeom>
            <a:solidFill>
              <a:srgbClr val="629EC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0" name="Google Shape;1420;p90"/>
            <p:cNvSpPr/>
            <p:nvPr/>
          </p:nvSpPr>
          <p:spPr>
            <a:xfrm>
              <a:off x="11470925" y="2161612"/>
              <a:ext cx="360000" cy="360000"/>
            </a:xfrm>
            <a:prstGeom prst="rect">
              <a:avLst/>
            </a:prstGeom>
            <a:solidFill>
              <a:srgbClr val="E0D8B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421" name="Google Shape;1421;p9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5953" y="559238"/>
            <a:ext cx="7192017" cy="54142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6" name="Google Shape;1426;p91"/>
          <p:cNvSpPr txBox="1"/>
          <p:nvPr/>
        </p:nvSpPr>
        <p:spPr>
          <a:xfrm>
            <a:off x="8263782" y="1273924"/>
            <a:ext cx="2871387" cy="22467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Temas: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Pesquisa de Marketing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Coleta de Dados Qualitativos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Análise de Dados Qualitativos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27" name="Google Shape;1427;p91"/>
          <p:cNvGrpSpPr/>
          <p:nvPr/>
        </p:nvGrpSpPr>
        <p:grpSpPr>
          <a:xfrm>
            <a:off x="11470925" y="361612"/>
            <a:ext cx="360000" cy="2160000"/>
            <a:chOff x="11470925" y="361612"/>
            <a:chExt cx="360000" cy="2160000"/>
          </a:xfrm>
        </p:grpSpPr>
        <p:sp>
          <p:nvSpPr>
            <p:cNvPr id="1428" name="Google Shape;1428;p91"/>
            <p:cNvSpPr/>
            <p:nvPr/>
          </p:nvSpPr>
          <p:spPr>
            <a:xfrm>
              <a:off x="11470925" y="361612"/>
              <a:ext cx="360000" cy="360000"/>
            </a:xfrm>
            <a:prstGeom prst="rect">
              <a:avLst/>
            </a:prstGeom>
            <a:solidFill>
              <a:srgbClr val="0255A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9" name="Google Shape;1429;p91"/>
            <p:cNvSpPr/>
            <p:nvPr/>
          </p:nvSpPr>
          <p:spPr>
            <a:xfrm>
              <a:off x="11470925" y="721612"/>
              <a:ext cx="360000" cy="360000"/>
            </a:xfrm>
            <a:prstGeom prst="rect">
              <a:avLst/>
            </a:prstGeom>
            <a:solidFill>
              <a:srgbClr val="3F88C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0" name="Google Shape;1430;p91"/>
            <p:cNvSpPr/>
            <p:nvPr/>
          </p:nvSpPr>
          <p:spPr>
            <a:xfrm>
              <a:off x="11470925" y="1441612"/>
              <a:ext cx="360000" cy="360000"/>
            </a:xfrm>
            <a:prstGeom prst="rect">
              <a:avLst/>
            </a:prstGeom>
            <a:solidFill>
              <a:srgbClr val="B69B3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1" name="Google Shape;1431;p91"/>
            <p:cNvSpPr/>
            <p:nvPr/>
          </p:nvSpPr>
          <p:spPr>
            <a:xfrm>
              <a:off x="11470925" y="1801612"/>
              <a:ext cx="360000" cy="360000"/>
            </a:xfrm>
            <a:prstGeom prst="rect">
              <a:avLst/>
            </a:prstGeom>
            <a:solidFill>
              <a:srgbClr val="D1BE8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2" name="Google Shape;1432;p91"/>
            <p:cNvSpPr/>
            <p:nvPr/>
          </p:nvSpPr>
          <p:spPr>
            <a:xfrm>
              <a:off x="11470925" y="1081612"/>
              <a:ext cx="360000" cy="360000"/>
            </a:xfrm>
            <a:prstGeom prst="rect">
              <a:avLst/>
            </a:prstGeom>
            <a:solidFill>
              <a:srgbClr val="629EC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3" name="Google Shape;1433;p91"/>
            <p:cNvSpPr/>
            <p:nvPr/>
          </p:nvSpPr>
          <p:spPr>
            <a:xfrm>
              <a:off x="11470925" y="2161612"/>
              <a:ext cx="360000" cy="360000"/>
            </a:xfrm>
            <a:prstGeom prst="rect">
              <a:avLst/>
            </a:prstGeom>
            <a:solidFill>
              <a:srgbClr val="E0D8B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434" name="Google Shape;1434;p9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5953" y="559238"/>
            <a:ext cx="7192017" cy="5414272"/>
          </a:xfrm>
          <a:prstGeom prst="rect">
            <a:avLst/>
          </a:prstGeom>
          <a:noFill/>
          <a:ln>
            <a:noFill/>
          </a:ln>
        </p:spPr>
      </p:pic>
      <p:sp>
        <p:nvSpPr>
          <p:cNvPr id="1435" name="Google Shape;1435;p91"/>
          <p:cNvSpPr/>
          <p:nvPr/>
        </p:nvSpPr>
        <p:spPr>
          <a:xfrm rot="-637344">
            <a:off x="276745" y="5474845"/>
            <a:ext cx="462968" cy="231484"/>
          </a:xfrm>
          <a:prstGeom prst="ellipse">
            <a:avLst/>
          </a:prstGeom>
          <a:noFill/>
          <a:ln w="254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0" name="Google Shape;1440;g368a35d5781_0_955"/>
          <p:cNvSpPr txBox="1"/>
          <p:nvPr/>
        </p:nvSpPr>
        <p:spPr>
          <a:xfrm>
            <a:off x="6819543" y="3436918"/>
            <a:ext cx="4315500" cy="21390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pt-BR" sz="19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Temas: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</a:pPr>
            <a:r>
              <a:rPr lang="pt-BR"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Pesquisa de Satisfação e Feedback do Cliente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</a:pPr>
            <a:r>
              <a:rPr lang="pt-BR"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Avaliação de Atributos de Produto/Serviço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</a:pPr>
            <a:r>
              <a:rPr lang="pt-BR"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Gestão da Qualidade e Melhoria Contínua</a:t>
            </a:r>
            <a:endParaRPr sz="19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41" name="Google Shape;1441;g368a35d5781_0_955"/>
          <p:cNvPicPr preferRelativeResize="0"/>
          <p:nvPr/>
        </p:nvPicPr>
        <p:blipFill rotWithShape="1">
          <a:blip r:embed="rId3">
            <a:alphaModFix/>
          </a:blip>
          <a:srcRect b="20247"/>
          <a:stretch/>
        </p:blipFill>
        <p:spPr>
          <a:xfrm>
            <a:off x="345841" y="627958"/>
            <a:ext cx="5678942" cy="55354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2" name="Google Shape;1442;g368a35d5781_0_955"/>
          <p:cNvPicPr preferRelativeResize="0"/>
          <p:nvPr/>
        </p:nvPicPr>
        <p:blipFill rotWithShape="1">
          <a:blip r:embed="rId3">
            <a:alphaModFix/>
          </a:blip>
          <a:srcRect t="80768"/>
          <a:stretch/>
        </p:blipFill>
        <p:spPr>
          <a:xfrm>
            <a:off x="6178609" y="1495815"/>
            <a:ext cx="5670397" cy="133284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43" name="Google Shape;1443;g368a35d5781_0_955"/>
          <p:cNvGrpSpPr/>
          <p:nvPr/>
        </p:nvGrpSpPr>
        <p:grpSpPr>
          <a:xfrm rot="5400000">
            <a:off x="10570925" y="-538388"/>
            <a:ext cx="360000" cy="2160000"/>
            <a:chOff x="11470925" y="361612"/>
            <a:chExt cx="360000" cy="2160000"/>
          </a:xfrm>
        </p:grpSpPr>
        <p:sp>
          <p:nvSpPr>
            <p:cNvPr id="1444" name="Google Shape;1444;g368a35d5781_0_955"/>
            <p:cNvSpPr/>
            <p:nvPr/>
          </p:nvSpPr>
          <p:spPr>
            <a:xfrm>
              <a:off x="11470925" y="361612"/>
              <a:ext cx="360000" cy="360000"/>
            </a:xfrm>
            <a:prstGeom prst="rect">
              <a:avLst/>
            </a:prstGeom>
            <a:solidFill>
              <a:srgbClr val="0255A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5" name="Google Shape;1445;g368a35d5781_0_955"/>
            <p:cNvSpPr/>
            <p:nvPr/>
          </p:nvSpPr>
          <p:spPr>
            <a:xfrm>
              <a:off x="11470925" y="721612"/>
              <a:ext cx="360000" cy="360000"/>
            </a:xfrm>
            <a:prstGeom prst="rect">
              <a:avLst/>
            </a:prstGeom>
            <a:solidFill>
              <a:srgbClr val="3F88C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6" name="Google Shape;1446;g368a35d5781_0_955"/>
            <p:cNvSpPr/>
            <p:nvPr/>
          </p:nvSpPr>
          <p:spPr>
            <a:xfrm>
              <a:off x="11470925" y="1441612"/>
              <a:ext cx="360000" cy="360000"/>
            </a:xfrm>
            <a:prstGeom prst="rect">
              <a:avLst/>
            </a:prstGeom>
            <a:solidFill>
              <a:srgbClr val="B69B3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7" name="Google Shape;1447;g368a35d5781_0_955"/>
            <p:cNvSpPr/>
            <p:nvPr/>
          </p:nvSpPr>
          <p:spPr>
            <a:xfrm>
              <a:off x="11470925" y="1801612"/>
              <a:ext cx="360000" cy="360000"/>
            </a:xfrm>
            <a:prstGeom prst="rect">
              <a:avLst/>
            </a:prstGeom>
            <a:solidFill>
              <a:srgbClr val="D1BE8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8" name="Google Shape;1448;g368a35d5781_0_955"/>
            <p:cNvSpPr/>
            <p:nvPr/>
          </p:nvSpPr>
          <p:spPr>
            <a:xfrm>
              <a:off x="11470925" y="1081612"/>
              <a:ext cx="360000" cy="360000"/>
            </a:xfrm>
            <a:prstGeom prst="rect">
              <a:avLst/>
            </a:prstGeom>
            <a:solidFill>
              <a:srgbClr val="629EC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9" name="Google Shape;1449;g368a35d5781_0_955"/>
            <p:cNvSpPr/>
            <p:nvPr/>
          </p:nvSpPr>
          <p:spPr>
            <a:xfrm>
              <a:off x="11470925" y="2161612"/>
              <a:ext cx="360000" cy="360000"/>
            </a:xfrm>
            <a:prstGeom prst="rect">
              <a:avLst/>
            </a:prstGeom>
            <a:solidFill>
              <a:srgbClr val="E0D8B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" name="Google Shape;1454;g368a35d5781_0_969"/>
          <p:cNvSpPr txBox="1"/>
          <p:nvPr/>
        </p:nvSpPr>
        <p:spPr>
          <a:xfrm>
            <a:off x="6819543" y="3436918"/>
            <a:ext cx="4315500" cy="21390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pt-BR" sz="19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Temas: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</a:pPr>
            <a:r>
              <a:rPr lang="pt-BR"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Pesquisa de Satisfação e Feedback do Cliente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</a:pPr>
            <a:r>
              <a:rPr lang="pt-BR"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Avaliação de Atributos de Produto/Serviço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</a:pPr>
            <a:r>
              <a:rPr lang="pt-BR"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Gestão da Qualidade e Melhoria Contínua</a:t>
            </a:r>
            <a:endParaRPr sz="19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55" name="Google Shape;1455;g368a35d5781_0_969"/>
          <p:cNvPicPr preferRelativeResize="0"/>
          <p:nvPr/>
        </p:nvPicPr>
        <p:blipFill rotWithShape="1">
          <a:blip r:embed="rId3">
            <a:alphaModFix/>
          </a:blip>
          <a:srcRect b="20247"/>
          <a:stretch/>
        </p:blipFill>
        <p:spPr>
          <a:xfrm>
            <a:off x="345841" y="627958"/>
            <a:ext cx="5678942" cy="55354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6" name="Google Shape;1456;g368a35d5781_0_969"/>
          <p:cNvPicPr preferRelativeResize="0"/>
          <p:nvPr/>
        </p:nvPicPr>
        <p:blipFill rotWithShape="1">
          <a:blip r:embed="rId3">
            <a:alphaModFix/>
          </a:blip>
          <a:srcRect t="80768"/>
          <a:stretch/>
        </p:blipFill>
        <p:spPr>
          <a:xfrm>
            <a:off x="6178609" y="1495815"/>
            <a:ext cx="5670397" cy="133284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57" name="Google Shape;1457;g368a35d5781_0_969"/>
          <p:cNvGrpSpPr/>
          <p:nvPr/>
        </p:nvGrpSpPr>
        <p:grpSpPr>
          <a:xfrm rot="5400000">
            <a:off x="10570925" y="-538388"/>
            <a:ext cx="360000" cy="2160000"/>
            <a:chOff x="11470925" y="361612"/>
            <a:chExt cx="360000" cy="2160000"/>
          </a:xfrm>
        </p:grpSpPr>
        <p:sp>
          <p:nvSpPr>
            <p:cNvPr id="1458" name="Google Shape;1458;g368a35d5781_0_969"/>
            <p:cNvSpPr/>
            <p:nvPr/>
          </p:nvSpPr>
          <p:spPr>
            <a:xfrm>
              <a:off x="11470925" y="361612"/>
              <a:ext cx="360000" cy="360000"/>
            </a:xfrm>
            <a:prstGeom prst="rect">
              <a:avLst/>
            </a:prstGeom>
            <a:solidFill>
              <a:srgbClr val="0255A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9" name="Google Shape;1459;g368a35d5781_0_969"/>
            <p:cNvSpPr/>
            <p:nvPr/>
          </p:nvSpPr>
          <p:spPr>
            <a:xfrm>
              <a:off x="11470925" y="721612"/>
              <a:ext cx="360000" cy="360000"/>
            </a:xfrm>
            <a:prstGeom prst="rect">
              <a:avLst/>
            </a:prstGeom>
            <a:solidFill>
              <a:srgbClr val="3F88C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0" name="Google Shape;1460;g368a35d5781_0_969"/>
            <p:cNvSpPr/>
            <p:nvPr/>
          </p:nvSpPr>
          <p:spPr>
            <a:xfrm>
              <a:off x="11470925" y="1441612"/>
              <a:ext cx="360000" cy="360000"/>
            </a:xfrm>
            <a:prstGeom prst="rect">
              <a:avLst/>
            </a:prstGeom>
            <a:solidFill>
              <a:srgbClr val="B69B3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1" name="Google Shape;1461;g368a35d5781_0_969"/>
            <p:cNvSpPr/>
            <p:nvPr/>
          </p:nvSpPr>
          <p:spPr>
            <a:xfrm>
              <a:off x="11470925" y="1801612"/>
              <a:ext cx="360000" cy="360000"/>
            </a:xfrm>
            <a:prstGeom prst="rect">
              <a:avLst/>
            </a:prstGeom>
            <a:solidFill>
              <a:srgbClr val="D1BE8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2" name="Google Shape;1462;g368a35d5781_0_969"/>
            <p:cNvSpPr/>
            <p:nvPr/>
          </p:nvSpPr>
          <p:spPr>
            <a:xfrm>
              <a:off x="11470925" y="1081612"/>
              <a:ext cx="360000" cy="360000"/>
            </a:xfrm>
            <a:prstGeom prst="rect">
              <a:avLst/>
            </a:prstGeom>
            <a:solidFill>
              <a:srgbClr val="629EC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3" name="Google Shape;1463;g368a35d5781_0_969"/>
            <p:cNvSpPr/>
            <p:nvPr/>
          </p:nvSpPr>
          <p:spPr>
            <a:xfrm>
              <a:off x="11470925" y="2161612"/>
              <a:ext cx="360000" cy="360000"/>
            </a:xfrm>
            <a:prstGeom prst="rect">
              <a:avLst/>
            </a:prstGeom>
            <a:solidFill>
              <a:srgbClr val="E0D8B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64" name="Google Shape;1464;g368a35d5781_0_969"/>
          <p:cNvSpPr/>
          <p:nvPr/>
        </p:nvSpPr>
        <p:spPr>
          <a:xfrm rot="-636221">
            <a:off x="6067771" y="2446125"/>
            <a:ext cx="463007" cy="231356"/>
          </a:xfrm>
          <a:prstGeom prst="ellipse">
            <a:avLst/>
          </a:prstGeom>
          <a:noFill/>
          <a:ln w="254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1" name="Google Shape;2081;p128"/>
          <p:cNvSpPr/>
          <p:nvPr/>
        </p:nvSpPr>
        <p:spPr>
          <a:xfrm>
            <a:off x="11470925" y="361612"/>
            <a:ext cx="360000" cy="360000"/>
          </a:xfrm>
          <a:prstGeom prst="rect">
            <a:avLst/>
          </a:prstGeom>
          <a:solidFill>
            <a:srgbClr val="0255A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2" name="Google Shape;2082;p128"/>
          <p:cNvSpPr/>
          <p:nvPr/>
        </p:nvSpPr>
        <p:spPr>
          <a:xfrm>
            <a:off x="11470925" y="721612"/>
            <a:ext cx="360000" cy="360000"/>
          </a:xfrm>
          <a:prstGeom prst="rect">
            <a:avLst/>
          </a:prstGeom>
          <a:solidFill>
            <a:srgbClr val="3F88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3" name="Google Shape;2083;p128"/>
          <p:cNvSpPr/>
          <p:nvPr/>
        </p:nvSpPr>
        <p:spPr>
          <a:xfrm>
            <a:off x="11470925" y="1441612"/>
            <a:ext cx="360000" cy="360000"/>
          </a:xfrm>
          <a:prstGeom prst="rect">
            <a:avLst/>
          </a:prstGeom>
          <a:solidFill>
            <a:srgbClr val="B69B3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4" name="Google Shape;2084;p128"/>
          <p:cNvSpPr/>
          <p:nvPr/>
        </p:nvSpPr>
        <p:spPr>
          <a:xfrm>
            <a:off x="11470925" y="1801612"/>
            <a:ext cx="360000" cy="360000"/>
          </a:xfrm>
          <a:prstGeom prst="rect">
            <a:avLst/>
          </a:prstGeom>
          <a:solidFill>
            <a:srgbClr val="D1BE8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5" name="Google Shape;2085;p128"/>
          <p:cNvSpPr/>
          <p:nvPr/>
        </p:nvSpPr>
        <p:spPr>
          <a:xfrm>
            <a:off x="11470925" y="1081612"/>
            <a:ext cx="360000" cy="360000"/>
          </a:xfrm>
          <a:prstGeom prst="rect">
            <a:avLst/>
          </a:prstGeom>
          <a:solidFill>
            <a:srgbClr val="629EC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6" name="Google Shape;2086;p128"/>
          <p:cNvSpPr/>
          <p:nvPr/>
        </p:nvSpPr>
        <p:spPr>
          <a:xfrm>
            <a:off x="11470925" y="2161612"/>
            <a:ext cx="360000" cy="360000"/>
          </a:xfrm>
          <a:prstGeom prst="rect">
            <a:avLst/>
          </a:prstGeom>
          <a:solidFill>
            <a:srgbClr val="E0D8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087" name="Google Shape;2087;p128"/>
          <p:cNvGrpSpPr/>
          <p:nvPr/>
        </p:nvGrpSpPr>
        <p:grpSpPr>
          <a:xfrm>
            <a:off x="7469024" y="3621697"/>
            <a:ext cx="4722976" cy="3240000"/>
            <a:chOff x="7469024" y="3621697"/>
            <a:chExt cx="4722976" cy="3240000"/>
          </a:xfrm>
        </p:grpSpPr>
        <p:sp>
          <p:nvSpPr>
            <p:cNvPr id="2088" name="Google Shape;2088;p128"/>
            <p:cNvSpPr/>
            <p:nvPr/>
          </p:nvSpPr>
          <p:spPr>
            <a:xfrm>
              <a:off x="7469025" y="3621697"/>
              <a:ext cx="4722975" cy="3240000"/>
            </a:xfrm>
            <a:prstGeom prst="triangle">
              <a:avLst>
                <a:gd name="adj" fmla="val 100000"/>
              </a:avLst>
            </a:prstGeom>
            <a:solidFill>
              <a:srgbClr val="E0D8B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89" name="Google Shape;2089;p128"/>
            <p:cNvSpPr/>
            <p:nvPr/>
          </p:nvSpPr>
          <p:spPr>
            <a:xfrm>
              <a:off x="7469025" y="4696387"/>
              <a:ext cx="4722975" cy="2160000"/>
            </a:xfrm>
            <a:prstGeom prst="triangle">
              <a:avLst>
                <a:gd name="adj" fmla="val 100000"/>
              </a:avLst>
            </a:prstGeom>
            <a:solidFill>
              <a:srgbClr val="629EC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0" name="Google Shape;2090;p128"/>
            <p:cNvSpPr/>
            <p:nvPr/>
          </p:nvSpPr>
          <p:spPr>
            <a:xfrm>
              <a:off x="7469024" y="5776387"/>
              <a:ext cx="4722975" cy="1080000"/>
            </a:xfrm>
            <a:prstGeom prst="triangle">
              <a:avLst>
                <a:gd name="adj" fmla="val 100000"/>
              </a:avLst>
            </a:prstGeom>
            <a:solidFill>
              <a:srgbClr val="0255A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091" name="Google Shape;2091;p1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79888" y="5978330"/>
            <a:ext cx="1027714" cy="36150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2" name="Google Shape;2092;p12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34362" y="5795259"/>
            <a:ext cx="2068612" cy="72765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093" name="Google Shape;2093;p128"/>
          <p:cNvCxnSpPr/>
          <p:nvPr/>
        </p:nvCxnSpPr>
        <p:spPr>
          <a:xfrm>
            <a:off x="2495376" y="5799366"/>
            <a:ext cx="0" cy="719437"/>
          </a:xfrm>
          <a:prstGeom prst="straightConnector1">
            <a:avLst/>
          </a:prstGeom>
          <a:noFill/>
          <a:ln w="15875" cap="flat" cmpd="sng">
            <a:solidFill>
              <a:srgbClr val="969494"/>
            </a:solidFill>
            <a:prstDash val="solid"/>
            <a:miter lim="800000"/>
            <a:headEnd type="none" w="sm" len="sm"/>
            <a:tailEnd type="none" w="sm" len="sm"/>
          </a:ln>
        </p:spPr>
      </p:cxnSp>
      <p:grpSp>
        <p:nvGrpSpPr>
          <p:cNvPr id="2094" name="Google Shape;2094;p128"/>
          <p:cNvGrpSpPr/>
          <p:nvPr/>
        </p:nvGrpSpPr>
        <p:grpSpPr>
          <a:xfrm rot="10800000">
            <a:off x="0" y="0"/>
            <a:ext cx="4723200" cy="3240000"/>
            <a:chOff x="7469024" y="3621697"/>
            <a:chExt cx="4722976" cy="3240000"/>
          </a:xfrm>
        </p:grpSpPr>
        <p:sp>
          <p:nvSpPr>
            <p:cNvPr id="2095" name="Google Shape;2095;p128"/>
            <p:cNvSpPr/>
            <p:nvPr/>
          </p:nvSpPr>
          <p:spPr>
            <a:xfrm>
              <a:off x="7469025" y="3621697"/>
              <a:ext cx="4722975" cy="3240000"/>
            </a:xfrm>
            <a:prstGeom prst="triangle">
              <a:avLst>
                <a:gd name="adj" fmla="val 100000"/>
              </a:avLst>
            </a:prstGeom>
            <a:solidFill>
              <a:srgbClr val="E0D8B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6" name="Google Shape;2096;p128"/>
            <p:cNvSpPr/>
            <p:nvPr/>
          </p:nvSpPr>
          <p:spPr>
            <a:xfrm>
              <a:off x="7469025" y="4696387"/>
              <a:ext cx="4722975" cy="2160000"/>
            </a:xfrm>
            <a:prstGeom prst="triangle">
              <a:avLst>
                <a:gd name="adj" fmla="val 100000"/>
              </a:avLst>
            </a:prstGeom>
            <a:solidFill>
              <a:srgbClr val="629EC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7" name="Google Shape;2097;p128"/>
            <p:cNvSpPr/>
            <p:nvPr/>
          </p:nvSpPr>
          <p:spPr>
            <a:xfrm>
              <a:off x="7469024" y="5776387"/>
              <a:ext cx="4722975" cy="1080000"/>
            </a:xfrm>
            <a:prstGeom prst="triangle">
              <a:avLst>
                <a:gd name="adj" fmla="val 100000"/>
              </a:avLst>
            </a:prstGeom>
            <a:solidFill>
              <a:srgbClr val="0255A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098" name="Google Shape;2098;p128"/>
          <p:cNvSpPr txBox="1"/>
          <p:nvPr/>
        </p:nvSpPr>
        <p:spPr>
          <a:xfrm>
            <a:off x="0" y="2283891"/>
            <a:ext cx="12192000" cy="2308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pt-BR" sz="4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Dúvidas</a:t>
            </a:r>
            <a:r>
              <a:rPr lang="pt-BR" sz="4500" b="1" i="0" u="none" strike="noStrike" cap="none">
                <a:solidFill>
                  <a:schemeClr val="dk1"/>
                </a:solidFill>
                <a:latin typeface="Arial Rounded"/>
                <a:ea typeface="Arial Rounded"/>
                <a:cs typeface="Arial Rounded"/>
                <a:sym typeface="Arial Rounded"/>
              </a:rPr>
              <a:t>?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pt-BR" sz="4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Sugestões</a:t>
            </a:r>
            <a:r>
              <a:rPr lang="pt-BR" sz="4500" b="1" i="0" u="none" strike="noStrike" cap="none">
                <a:solidFill>
                  <a:schemeClr val="dk1"/>
                </a:solidFill>
                <a:latin typeface="Arial Rounded"/>
                <a:ea typeface="Arial Rounded"/>
                <a:cs typeface="Arial Rounded"/>
                <a:sym typeface="Arial Rounded"/>
              </a:rPr>
              <a:t>?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pt-BR" sz="4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Comentários</a:t>
            </a:r>
            <a:r>
              <a:rPr lang="pt-BR" sz="4500" b="1" i="0" u="none" strike="noStrike" cap="none">
                <a:solidFill>
                  <a:schemeClr val="dk1"/>
                </a:solidFill>
                <a:latin typeface="Arial Rounded"/>
                <a:ea typeface="Arial Rounded"/>
                <a:cs typeface="Arial Rounded"/>
                <a:sym typeface="Arial Rounded"/>
              </a:rPr>
              <a:t>?</a:t>
            </a:r>
            <a:endParaRPr sz="4500" b="1" i="0" u="none" strike="noStrike" cap="none">
              <a:solidFill>
                <a:schemeClr val="dk1"/>
              </a:solidFill>
              <a:latin typeface="Arial Rounded"/>
              <a:ea typeface="Arial Rounded"/>
              <a:cs typeface="Arial Rounded"/>
              <a:sym typeface="Arial Rounded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3851399083c_0_0"/>
          <p:cNvSpPr txBox="1"/>
          <p:nvPr/>
        </p:nvSpPr>
        <p:spPr>
          <a:xfrm>
            <a:off x="-41950" y="96337"/>
            <a:ext cx="11470800" cy="135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pt-BR" sz="4100" b="1" i="0" u="none" strike="noStrike" cap="non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O que os professores precisam saber </a:t>
            </a:r>
            <a:endParaRPr sz="4100" b="1" i="0" u="none" strike="noStrike" cap="non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pt-BR" sz="4100" b="1" i="0" u="none" strike="noStrike" cap="non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sobre o ENADE</a:t>
            </a:r>
            <a:r>
              <a:rPr lang="pt-BR" sz="4100" b="1" i="0" u="none" strike="noStrike" cap="none">
                <a:solidFill>
                  <a:srgbClr val="00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?</a:t>
            </a:r>
            <a:endParaRPr sz="4100" b="1" i="0" u="none" strike="noStrike" cap="none">
              <a:solidFill>
                <a:srgbClr val="000000"/>
              </a:solidFill>
              <a:latin typeface="Arial Rounded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90" name="Google Shape;90;g3851399083c_0_0"/>
          <p:cNvSpPr txBox="1"/>
          <p:nvPr/>
        </p:nvSpPr>
        <p:spPr>
          <a:xfrm>
            <a:off x="334362" y="1472054"/>
            <a:ext cx="10801500" cy="43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3556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●"/>
            </a:pP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 ENADE 2025 virá com </a:t>
            </a:r>
            <a:r>
              <a:rPr lang="pt-BR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mudanças relevantes</a:t>
            </a: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exigindo preparação mais </a:t>
            </a:r>
            <a:r>
              <a:rPr lang="pt-BR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estratégica</a:t>
            </a: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5560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●"/>
            </a:pP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 prova terá 46 questões e duração de 4 horas (tempo de prova também é um desafio): 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marR="0" lvl="1" indent="-35560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○"/>
            </a:pPr>
            <a:r>
              <a:rPr lang="pt-BR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30 objetivas específicas,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marR="0" lvl="1" indent="-35560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○"/>
            </a:pPr>
            <a:r>
              <a:rPr lang="pt-BR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 discursiva específica</a:t>
            </a: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(</a:t>
            </a:r>
            <a:r>
              <a:rPr lang="pt-BR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apesar de única, terá </a:t>
            </a:r>
            <a:r>
              <a:rPr lang="pt-BR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peso significativo</a:t>
            </a:r>
            <a:r>
              <a:rPr lang="pt-BR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r>
              <a:rPr lang="pt-BR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 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marR="0" lvl="1" indent="-35560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○"/>
            </a:pPr>
            <a:r>
              <a:rPr lang="pt-BR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15 objetivas de formação geral</a:t>
            </a: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5560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●"/>
            </a:pP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 nova matriz cobra mais do que conteúdos teóricos: exige </a:t>
            </a:r>
            <a:r>
              <a:rPr lang="pt-BR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pensamento crítico</a:t>
            </a: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pt-BR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uso de dados</a:t>
            </a: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pt-BR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ESG</a:t>
            </a: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pt-BR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inovação</a:t>
            </a: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pt-BR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sustentabilidade</a:t>
            </a: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pt-BR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diversidade</a:t>
            </a: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e foco em </a:t>
            </a:r>
            <a:r>
              <a:rPr lang="pt-BR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resolução de problemas reais</a:t>
            </a: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55600" algn="just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rgbClr val="000000"/>
              </a:buClr>
              <a:buSzPts val="2000"/>
              <a:buFont typeface="Arial"/>
              <a:buChar char="●"/>
            </a:pP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 avaliação busca um perfil de egresso com </a:t>
            </a:r>
            <a:r>
              <a:rPr lang="pt-BR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visão sistêmica</a:t>
            </a: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pt-BR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proatividade</a:t>
            </a: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e capacidade de </a:t>
            </a:r>
            <a:r>
              <a:rPr lang="pt-BR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aplicar o conhecimento</a:t>
            </a: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com lógica e evidências.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1" name="Google Shape;91;g3851399083c_0_0"/>
          <p:cNvGrpSpPr/>
          <p:nvPr/>
        </p:nvGrpSpPr>
        <p:grpSpPr>
          <a:xfrm>
            <a:off x="11470925" y="361612"/>
            <a:ext cx="360000" cy="2160000"/>
            <a:chOff x="11470925" y="361612"/>
            <a:chExt cx="360000" cy="2160000"/>
          </a:xfrm>
        </p:grpSpPr>
        <p:sp>
          <p:nvSpPr>
            <p:cNvPr id="92" name="Google Shape;92;g3851399083c_0_0"/>
            <p:cNvSpPr/>
            <p:nvPr/>
          </p:nvSpPr>
          <p:spPr>
            <a:xfrm>
              <a:off x="11470925" y="361612"/>
              <a:ext cx="360000" cy="360000"/>
            </a:xfrm>
            <a:prstGeom prst="rect">
              <a:avLst/>
            </a:prstGeom>
            <a:solidFill>
              <a:srgbClr val="0255A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" name="Google Shape;93;g3851399083c_0_0"/>
            <p:cNvSpPr/>
            <p:nvPr/>
          </p:nvSpPr>
          <p:spPr>
            <a:xfrm>
              <a:off x="11470925" y="721612"/>
              <a:ext cx="360000" cy="360000"/>
            </a:xfrm>
            <a:prstGeom prst="rect">
              <a:avLst/>
            </a:prstGeom>
            <a:solidFill>
              <a:srgbClr val="3F88C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" name="Google Shape;94;g3851399083c_0_0"/>
            <p:cNvSpPr/>
            <p:nvPr/>
          </p:nvSpPr>
          <p:spPr>
            <a:xfrm>
              <a:off x="11470925" y="1441612"/>
              <a:ext cx="360000" cy="360000"/>
            </a:xfrm>
            <a:prstGeom prst="rect">
              <a:avLst/>
            </a:prstGeom>
            <a:solidFill>
              <a:srgbClr val="B69B3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" name="Google Shape;95;g3851399083c_0_0"/>
            <p:cNvSpPr/>
            <p:nvPr/>
          </p:nvSpPr>
          <p:spPr>
            <a:xfrm>
              <a:off x="11470925" y="1801612"/>
              <a:ext cx="360000" cy="360000"/>
            </a:xfrm>
            <a:prstGeom prst="rect">
              <a:avLst/>
            </a:prstGeom>
            <a:solidFill>
              <a:srgbClr val="D1BE8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" name="Google Shape;96;g3851399083c_0_0"/>
            <p:cNvSpPr/>
            <p:nvPr/>
          </p:nvSpPr>
          <p:spPr>
            <a:xfrm>
              <a:off x="11470925" y="1081612"/>
              <a:ext cx="360000" cy="360000"/>
            </a:xfrm>
            <a:prstGeom prst="rect">
              <a:avLst/>
            </a:prstGeom>
            <a:solidFill>
              <a:srgbClr val="629EC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" name="Google Shape;97;g3851399083c_0_0"/>
            <p:cNvSpPr/>
            <p:nvPr/>
          </p:nvSpPr>
          <p:spPr>
            <a:xfrm>
              <a:off x="11470925" y="2161612"/>
              <a:ext cx="360000" cy="360000"/>
            </a:xfrm>
            <a:prstGeom prst="rect">
              <a:avLst/>
            </a:prstGeom>
            <a:solidFill>
              <a:srgbClr val="E0D8B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98" name="Google Shape;98;g3851399083c_0_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79888" y="5978330"/>
            <a:ext cx="1027714" cy="361507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g3851399083c_0_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34362" y="5795259"/>
            <a:ext cx="2068612" cy="72765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0" name="Google Shape;100;g3851399083c_0_0"/>
          <p:cNvCxnSpPr/>
          <p:nvPr/>
        </p:nvCxnSpPr>
        <p:spPr>
          <a:xfrm>
            <a:off x="2495376" y="5799366"/>
            <a:ext cx="0" cy="719400"/>
          </a:xfrm>
          <a:prstGeom prst="straightConnector1">
            <a:avLst/>
          </a:prstGeom>
          <a:noFill/>
          <a:ln w="15875" cap="flat" cmpd="sng">
            <a:solidFill>
              <a:srgbClr val="969494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01" name="Google Shape;101;g3851399083c_0_0"/>
          <p:cNvSpPr/>
          <p:nvPr/>
        </p:nvSpPr>
        <p:spPr>
          <a:xfrm>
            <a:off x="811850" y="538385"/>
            <a:ext cx="360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g3851399083c_0_0"/>
          <p:cNvSpPr txBox="1"/>
          <p:nvPr/>
        </p:nvSpPr>
        <p:spPr>
          <a:xfrm>
            <a:off x="3518526" y="5958975"/>
            <a:ext cx="2175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 b="0" i="0" u="none" strike="noStrike" cap="none">
                <a:solidFill>
                  <a:srgbClr val="969494"/>
                </a:solidFill>
                <a:latin typeface="Calibri"/>
                <a:ea typeface="Calibri"/>
                <a:cs typeface="Calibri"/>
                <a:sym typeface="Calibri"/>
              </a:rPr>
              <a:t>OUTUBRO DE 2025</a:t>
            </a:r>
            <a:endParaRPr sz="2000" b="0" i="0" u="none" strike="noStrike" cap="none">
              <a:solidFill>
                <a:srgbClr val="96949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03" name="Google Shape;103;g3851399083c_0_0"/>
          <p:cNvCxnSpPr/>
          <p:nvPr/>
        </p:nvCxnSpPr>
        <p:spPr>
          <a:xfrm>
            <a:off x="3489496" y="5799366"/>
            <a:ext cx="0" cy="719400"/>
          </a:xfrm>
          <a:prstGeom prst="straightConnector1">
            <a:avLst/>
          </a:prstGeom>
          <a:noFill/>
          <a:ln w="15875" cap="flat" cmpd="sng">
            <a:solidFill>
              <a:srgbClr val="969494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04" name="Google Shape;104;g3851399083c_0_0"/>
          <p:cNvCxnSpPr/>
          <p:nvPr/>
        </p:nvCxnSpPr>
        <p:spPr>
          <a:xfrm>
            <a:off x="5693440" y="5808503"/>
            <a:ext cx="0" cy="719400"/>
          </a:xfrm>
          <a:prstGeom prst="straightConnector1">
            <a:avLst/>
          </a:prstGeom>
          <a:noFill/>
          <a:ln w="15875" cap="flat" cmpd="sng">
            <a:solidFill>
              <a:srgbClr val="969494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5" name="Google Shape;105;g3851399083c_0_0"/>
          <p:cNvSpPr txBox="1"/>
          <p:nvPr/>
        </p:nvSpPr>
        <p:spPr>
          <a:xfrm>
            <a:off x="5734541" y="5880177"/>
            <a:ext cx="56679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1600" b="0" i="0" u="none" strike="noStrike" cap="none">
                <a:solidFill>
                  <a:srgbClr val="969494"/>
                </a:solidFill>
                <a:latin typeface="Calibri"/>
                <a:ea typeface="Calibri"/>
                <a:cs typeface="Calibri"/>
                <a:sym typeface="Calibri"/>
              </a:rPr>
              <a:t>Fonte: </a:t>
            </a:r>
            <a:r>
              <a:rPr lang="pt-BR" sz="1600" b="0" i="0" u="sng" strike="noStrike" cap="non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ENADE 2025 - Administração - Mais Conteúdo, Mais Cobrança, Menos Tempo: Seu Curso Está Pronto?</a:t>
            </a:r>
            <a:endParaRPr sz="1600" b="0" i="0" u="none" strike="noStrike" cap="none">
              <a:solidFill>
                <a:srgbClr val="96949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3851399083c_0_20"/>
          <p:cNvSpPr txBox="1"/>
          <p:nvPr/>
        </p:nvSpPr>
        <p:spPr>
          <a:xfrm>
            <a:off x="0" y="361612"/>
            <a:ext cx="114708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pt-BR" sz="4100" b="1" i="0" u="none" strike="noStrike" cap="non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Orientações para gravação do vídeo</a:t>
            </a:r>
            <a:endParaRPr sz="4100" b="1" i="0" u="none" strike="noStrike" cap="none">
              <a:solidFill>
                <a:srgbClr val="000000"/>
              </a:solidFill>
              <a:latin typeface="Arial Rounded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111" name="Google Shape;111;g3851399083c_0_20"/>
          <p:cNvSpPr txBox="1"/>
          <p:nvPr/>
        </p:nvSpPr>
        <p:spPr>
          <a:xfrm>
            <a:off x="701200" y="1432084"/>
            <a:ext cx="10586700" cy="387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3238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•"/>
            </a:pPr>
            <a:r>
              <a:rPr lang="pt-BR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Objetivo</a:t>
            </a: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apoiar os estudantes concluintes do Curso de Administração que irão realizar a prova ENADE em </a:t>
            </a:r>
            <a:r>
              <a:rPr lang="pt-BR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23/11</a:t>
            </a:r>
            <a:r>
              <a:rPr lang="pt-BR" sz="2000"/>
              <a:t>.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2385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•"/>
            </a:pPr>
            <a:r>
              <a:rPr lang="pt-BR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Conteúdo sugerido para gravação do vídeo</a:t>
            </a: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marR="0" lvl="1" indent="-32385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○"/>
            </a:pP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comentar e revisar as </a:t>
            </a:r>
            <a:r>
              <a:rPr lang="pt-BR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questões e o gabarito</a:t>
            </a: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das provas anteriores, destacando o formato da prova, conceitos abordados e dicas, se for o caso;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marR="0" lvl="1" indent="-35560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○"/>
            </a:pPr>
            <a:r>
              <a:rPr lang="pt-BR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estimular o aluno a </a:t>
            </a:r>
            <a:r>
              <a:rPr lang="pt-BR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entender</a:t>
            </a:r>
            <a:r>
              <a:rPr lang="pt-BR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pt-BR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interpretar</a:t>
            </a:r>
            <a:r>
              <a:rPr lang="pt-BR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pt-BR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aplicar</a:t>
            </a:r>
            <a:r>
              <a:rPr lang="pt-BR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 </a:t>
            </a:r>
            <a:r>
              <a:rPr lang="pt-BR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justificar</a:t>
            </a:r>
            <a:r>
              <a:rPr lang="pt-BR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suas respostas;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marR="0" lvl="1" indent="-355600" algn="just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2000"/>
              <a:buFont typeface="Arial"/>
              <a:buChar char="○"/>
            </a:pPr>
            <a:r>
              <a:rPr lang="pt-BR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conectar teoria com exemplos práticos e atuais</a:t>
            </a:r>
            <a:r>
              <a:rPr lang="pt-BR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(cases, dados, análises, contextos reais)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2" name="Google Shape;112;g3851399083c_0_20"/>
          <p:cNvGrpSpPr/>
          <p:nvPr/>
        </p:nvGrpSpPr>
        <p:grpSpPr>
          <a:xfrm>
            <a:off x="11470925" y="361612"/>
            <a:ext cx="360000" cy="2160000"/>
            <a:chOff x="11470925" y="361612"/>
            <a:chExt cx="360000" cy="2160000"/>
          </a:xfrm>
        </p:grpSpPr>
        <p:sp>
          <p:nvSpPr>
            <p:cNvPr id="113" name="Google Shape;113;g3851399083c_0_20"/>
            <p:cNvSpPr/>
            <p:nvPr/>
          </p:nvSpPr>
          <p:spPr>
            <a:xfrm>
              <a:off x="11470925" y="361612"/>
              <a:ext cx="360000" cy="360000"/>
            </a:xfrm>
            <a:prstGeom prst="rect">
              <a:avLst/>
            </a:prstGeom>
            <a:solidFill>
              <a:srgbClr val="0255A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" name="Google Shape;114;g3851399083c_0_20"/>
            <p:cNvSpPr/>
            <p:nvPr/>
          </p:nvSpPr>
          <p:spPr>
            <a:xfrm>
              <a:off x="11470925" y="721612"/>
              <a:ext cx="360000" cy="360000"/>
            </a:xfrm>
            <a:prstGeom prst="rect">
              <a:avLst/>
            </a:prstGeom>
            <a:solidFill>
              <a:srgbClr val="3F88C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" name="Google Shape;115;g3851399083c_0_20"/>
            <p:cNvSpPr/>
            <p:nvPr/>
          </p:nvSpPr>
          <p:spPr>
            <a:xfrm>
              <a:off x="11470925" y="1441612"/>
              <a:ext cx="360000" cy="360000"/>
            </a:xfrm>
            <a:prstGeom prst="rect">
              <a:avLst/>
            </a:prstGeom>
            <a:solidFill>
              <a:srgbClr val="B69B3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" name="Google Shape;116;g3851399083c_0_20"/>
            <p:cNvSpPr/>
            <p:nvPr/>
          </p:nvSpPr>
          <p:spPr>
            <a:xfrm>
              <a:off x="11470925" y="1801612"/>
              <a:ext cx="360000" cy="360000"/>
            </a:xfrm>
            <a:prstGeom prst="rect">
              <a:avLst/>
            </a:prstGeom>
            <a:solidFill>
              <a:srgbClr val="D1BE8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" name="Google Shape;117;g3851399083c_0_20"/>
            <p:cNvSpPr/>
            <p:nvPr/>
          </p:nvSpPr>
          <p:spPr>
            <a:xfrm>
              <a:off x="11470925" y="1081612"/>
              <a:ext cx="360000" cy="360000"/>
            </a:xfrm>
            <a:prstGeom prst="rect">
              <a:avLst/>
            </a:prstGeom>
            <a:solidFill>
              <a:srgbClr val="629EC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" name="Google Shape;118;g3851399083c_0_20"/>
            <p:cNvSpPr/>
            <p:nvPr/>
          </p:nvSpPr>
          <p:spPr>
            <a:xfrm>
              <a:off x="11470925" y="2161612"/>
              <a:ext cx="360000" cy="360000"/>
            </a:xfrm>
            <a:prstGeom prst="rect">
              <a:avLst/>
            </a:prstGeom>
            <a:solidFill>
              <a:srgbClr val="E0D8B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19" name="Google Shape;119;g3851399083c_0_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79888" y="5978330"/>
            <a:ext cx="1027714" cy="3615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g3851399083c_0_2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34362" y="5795259"/>
            <a:ext cx="2068612" cy="72765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1" name="Google Shape;121;g3851399083c_0_20"/>
          <p:cNvCxnSpPr/>
          <p:nvPr/>
        </p:nvCxnSpPr>
        <p:spPr>
          <a:xfrm>
            <a:off x="2495376" y="5799366"/>
            <a:ext cx="0" cy="719400"/>
          </a:xfrm>
          <a:prstGeom prst="straightConnector1">
            <a:avLst/>
          </a:prstGeom>
          <a:noFill/>
          <a:ln w="15875" cap="flat" cmpd="sng">
            <a:solidFill>
              <a:srgbClr val="969494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22" name="Google Shape;122;g3851399083c_0_20"/>
          <p:cNvSpPr/>
          <p:nvPr/>
        </p:nvSpPr>
        <p:spPr>
          <a:xfrm>
            <a:off x="811850" y="538385"/>
            <a:ext cx="360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g3851399083c_0_20"/>
          <p:cNvSpPr txBox="1"/>
          <p:nvPr/>
        </p:nvSpPr>
        <p:spPr>
          <a:xfrm>
            <a:off x="3518526" y="5958983"/>
            <a:ext cx="44613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 b="0" i="0" u="none" strike="noStrike" cap="none">
                <a:solidFill>
                  <a:srgbClr val="969494"/>
                </a:solidFill>
                <a:latin typeface="Calibri"/>
                <a:ea typeface="Calibri"/>
                <a:cs typeface="Calibri"/>
                <a:sym typeface="Calibri"/>
              </a:rPr>
              <a:t>OUTUBRO DE 2025</a:t>
            </a:r>
            <a:endParaRPr sz="2000" b="0" i="0" u="none" strike="noStrike" cap="none">
              <a:solidFill>
                <a:srgbClr val="96949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24" name="Google Shape;124;g3851399083c_0_20"/>
          <p:cNvCxnSpPr/>
          <p:nvPr/>
        </p:nvCxnSpPr>
        <p:spPr>
          <a:xfrm>
            <a:off x="3489496" y="5799366"/>
            <a:ext cx="0" cy="719400"/>
          </a:xfrm>
          <a:prstGeom prst="straightConnector1">
            <a:avLst/>
          </a:prstGeom>
          <a:noFill/>
          <a:ln w="15875" cap="flat" cmpd="sng">
            <a:solidFill>
              <a:srgbClr val="969494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6" name="Google Shape;1246;p34"/>
          <p:cNvSpPr/>
          <p:nvPr/>
        </p:nvSpPr>
        <p:spPr>
          <a:xfrm>
            <a:off x="7469025" y="3621697"/>
            <a:ext cx="4722975" cy="3240000"/>
          </a:xfrm>
          <a:prstGeom prst="triangle">
            <a:avLst>
              <a:gd name="adj" fmla="val 100000"/>
            </a:avLst>
          </a:prstGeom>
          <a:solidFill>
            <a:srgbClr val="E0D8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7" name="Google Shape;1247;p34"/>
          <p:cNvSpPr/>
          <p:nvPr/>
        </p:nvSpPr>
        <p:spPr>
          <a:xfrm>
            <a:off x="7469025" y="4696387"/>
            <a:ext cx="4722975" cy="2160000"/>
          </a:xfrm>
          <a:prstGeom prst="triangle">
            <a:avLst>
              <a:gd name="adj" fmla="val 100000"/>
            </a:avLst>
          </a:prstGeom>
          <a:solidFill>
            <a:srgbClr val="629EC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8" name="Google Shape;1248;p34"/>
          <p:cNvSpPr txBox="1"/>
          <p:nvPr/>
        </p:nvSpPr>
        <p:spPr>
          <a:xfrm>
            <a:off x="1687236" y="4152743"/>
            <a:ext cx="6885900" cy="477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pt-BR" sz="2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Questões sobre Marketing</a:t>
            </a:r>
            <a:endParaRPr sz="25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9" name="Google Shape;1249;p34"/>
          <p:cNvSpPr/>
          <p:nvPr/>
        </p:nvSpPr>
        <p:spPr>
          <a:xfrm>
            <a:off x="11470925" y="361612"/>
            <a:ext cx="360000" cy="360000"/>
          </a:xfrm>
          <a:prstGeom prst="rect">
            <a:avLst/>
          </a:prstGeom>
          <a:solidFill>
            <a:srgbClr val="0255A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0" name="Google Shape;1250;p34"/>
          <p:cNvSpPr/>
          <p:nvPr/>
        </p:nvSpPr>
        <p:spPr>
          <a:xfrm>
            <a:off x="11470925" y="721612"/>
            <a:ext cx="360000" cy="360000"/>
          </a:xfrm>
          <a:prstGeom prst="rect">
            <a:avLst/>
          </a:prstGeom>
          <a:solidFill>
            <a:srgbClr val="3F88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1" name="Google Shape;1251;p34"/>
          <p:cNvSpPr/>
          <p:nvPr/>
        </p:nvSpPr>
        <p:spPr>
          <a:xfrm>
            <a:off x="11470925" y="1441612"/>
            <a:ext cx="360000" cy="360000"/>
          </a:xfrm>
          <a:prstGeom prst="rect">
            <a:avLst/>
          </a:prstGeom>
          <a:solidFill>
            <a:srgbClr val="B69B3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2" name="Google Shape;1252;p34"/>
          <p:cNvSpPr/>
          <p:nvPr/>
        </p:nvSpPr>
        <p:spPr>
          <a:xfrm>
            <a:off x="11470925" y="1801612"/>
            <a:ext cx="360000" cy="360000"/>
          </a:xfrm>
          <a:prstGeom prst="rect">
            <a:avLst/>
          </a:prstGeom>
          <a:solidFill>
            <a:srgbClr val="D1BE8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3" name="Google Shape;1253;p34"/>
          <p:cNvSpPr/>
          <p:nvPr/>
        </p:nvSpPr>
        <p:spPr>
          <a:xfrm>
            <a:off x="11470925" y="1081612"/>
            <a:ext cx="360000" cy="360000"/>
          </a:xfrm>
          <a:prstGeom prst="rect">
            <a:avLst/>
          </a:prstGeom>
          <a:solidFill>
            <a:srgbClr val="629EC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4" name="Google Shape;1254;p34"/>
          <p:cNvSpPr/>
          <p:nvPr/>
        </p:nvSpPr>
        <p:spPr>
          <a:xfrm>
            <a:off x="11470925" y="2161612"/>
            <a:ext cx="360000" cy="360000"/>
          </a:xfrm>
          <a:prstGeom prst="rect">
            <a:avLst/>
          </a:prstGeom>
          <a:solidFill>
            <a:srgbClr val="E0D8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5" name="Google Shape;1255;p34"/>
          <p:cNvSpPr/>
          <p:nvPr/>
        </p:nvSpPr>
        <p:spPr>
          <a:xfrm>
            <a:off x="7469024" y="5776387"/>
            <a:ext cx="4722975" cy="1080000"/>
          </a:xfrm>
          <a:prstGeom prst="triangle">
            <a:avLst>
              <a:gd name="adj" fmla="val 100000"/>
            </a:avLst>
          </a:prstGeom>
          <a:solidFill>
            <a:srgbClr val="0255A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56" name="Google Shape;1256;p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79888" y="5978330"/>
            <a:ext cx="1027714" cy="3615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7" name="Google Shape;1257;p3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34362" y="5795259"/>
            <a:ext cx="2068612" cy="72765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58" name="Google Shape;1258;p34"/>
          <p:cNvCxnSpPr/>
          <p:nvPr/>
        </p:nvCxnSpPr>
        <p:spPr>
          <a:xfrm>
            <a:off x="2495376" y="5799366"/>
            <a:ext cx="0" cy="719437"/>
          </a:xfrm>
          <a:prstGeom prst="straightConnector1">
            <a:avLst/>
          </a:prstGeom>
          <a:noFill/>
          <a:ln w="15875" cap="flat" cmpd="sng">
            <a:solidFill>
              <a:srgbClr val="969494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259" name="Google Shape;1259;p34"/>
          <p:cNvSpPr txBox="1"/>
          <p:nvPr/>
        </p:nvSpPr>
        <p:spPr>
          <a:xfrm>
            <a:off x="3518526" y="5958983"/>
            <a:ext cx="4461445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 b="0" i="0" u="none" strike="noStrike" cap="none">
                <a:solidFill>
                  <a:srgbClr val="969494"/>
                </a:solidFill>
                <a:latin typeface="Calibri"/>
                <a:ea typeface="Calibri"/>
                <a:cs typeface="Calibri"/>
                <a:sym typeface="Calibri"/>
              </a:rPr>
              <a:t>OUTUBRO DE 2025</a:t>
            </a:r>
            <a:endParaRPr sz="2000" b="0" i="0" u="none" strike="noStrike" cap="none">
              <a:solidFill>
                <a:srgbClr val="96949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260" name="Google Shape;1260;p34"/>
          <p:cNvCxnSpPr/>
          <p:nvPr/>
        </p:nvCxnSpPr>
        <p:spPr>
          <a:xfrm>
            <a:off x="3489496" y="5799366"/>
            <a:ext cx="0" cy="719437"/>
          </a:xfrm>
          <a:prstGeom prst="straightConnector1">
            <a:avLst/>
          </a:prstGeom>
          <a:noFill/>
          <a:ln w="15875" cap="flat" cmpd="sng">
            <a:solidFill>
              <a:srgbClr val="969494"/>
            </a:solidFill>
            <a:prstDash val="solid"/>
            <a:miter lim="800000"/>
            <a:headEnd type="none" w="sm" len="sm"/>
            <a:tailEnd type="none" w="sm" len="sm"/>
          </a:ln>
        </p:spPr>
      </p:cxnSp>
      <p:grpSp>
        <p:nvGrpSpPr>
          <p:cNvPr id="1261" name="Google Shape;1261;p34"/>
          <p:cNvGrpSpPr/>
          <p:nvPr/>
        </p:nvGrpSpPr>
        <p:grpSpPr>
          <a:xfrm>
            <a:off x="-42728" y="1093765"/>
            <a:ext cx="8434800" cy="2256344"/>
            <a:chOff x="-42728" y="288006"/>
            <a:chExt cx="8434800" cy="2256344"/>
          </a:xfrm>
        </p:grpSpPr>
        <p:sp>
          <p:nvSpPr>
            <p:cNvPr id="1262" name="Google Shape;1262;p34"/>
            <p:cNvSpPr txBox="1"/>
            <p:nvPr/>
          </p:nvSpPr>
          <p:spPr>
            <a:xfrm>
              <a:off x="-1" y="666527"/>
              <a:ext cx="7469100" cy="163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0"/>
                <a:buFont typeface="Arial"/>
                <a:buNone/>
              </a:pPr>
              <a:r>
                <a:rPr lang="pt-BR" sz="10000" b="0" i="0" u="none" strike="noStrike" cap="none">
                  <a:solidFill>
                    <a:schemeClr val="dk1"/>
                  </a:solidFill>
                  <a:latin typeface="Gill Sans"/>
                  <a:ea typeface="Gill Sans"/>
                  <a:cs typeface="Gill Sans"/>
                  <a:sym typeface="Gill Sans"/>
                </a:rPr>
                <a:t>ENADE</a:t>
              </a:r>
              <a:endParaRPr sz="10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1263" name="Google Shape;1263;p34"/>
            <p:cNvSpPr txBox="1"/>
            <p:nvPr/>
          </p:nvSpPr>
          <p:spPr>
            <a:xfrm>
              <a:off x="-42728" y="1713350"/>
              <a:ext cx="8434800" cy="831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800"/>
                <a:buFont typeface="Arial"/>
                <a:buNone/>
              </a:pPr>
              <a:r>
                <a:rPr lang="pt-BR" sz="4800" b="0" i="0" u="none" strike="noStrike" cap="none">
                  <a:solidFill>
                    <a:schemeClr val="dk1"/>
                  </a:solidFill>
                  <a:latin typeface="Gill Sans"/>
                  <a:ea typeface="Gill Sans"/>
                  <a:cs typeface="Gill Sans"/>
                  <a:sym typeface="Gill Sans"/>
                </a:rPr>
                <a:t>2018 &amp; 2022</a:t>
              </a:r>
              <a:endParaRPr sz="4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1264" name="Google Shape;1264;p34"/>
            <p:cNvSpPr txBox="1"/>
            <p:nvPr/>
          </p:nvSpPr>
          <p:spPr>
            <a:xfrm>
              <a:off x="1702423" y="288006"/>
              <a:ext cx="3755207" cy="831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800"/>
                <a:buFont typeface="Arial"/>
                <a:buNone/>
              </a:pPr>
              <a:r>
                <a:rPr lang="pt-BR" sz="4800" b="0" i="0" u="none" strike="noStrike" cap="none">
                  <a:solidFill>
                    <a:schemeClr val="dk1"/>
                  </a:solidFill>
                  <a:latin typeface="Gill Sans"/>
                  <a:ea typeface="Gill Sans"/>
                  <a:cs typeface="Gill Sans"/>
                  <a:sym typeface="Gill Sans"/>
                </a:rPr>
                <a:t>Administração</a:t>
              </a:r>
              <a:endParaRPr sz="4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69" name="Google Shape;1269;p76"/>
          <p:cNvGrpSpPr/>
          <p:nvPr/>
        </p:nvGrpSpPr>
        <p:grpSpPr>
          <a:xfrm>
            <a:off x="11470925" y="361612"/>
            <a:ext cx="360000" cy="2160000"/>
            <a:chOff x="11470925" y="361612"/>
            <a:chExt cx="360000" cy="2160000"/>
          </a:xfrm>
        </p:grpSpPr>
        <p:sp>
          <p:nvSpPr>
            <p:cNvPr id="1270" name="Google Shape;1270;p76"/>
            <p:cNvSpPr/>
            <p:nvPr/>
          </p:nvSpPr>
          <p:spPr>
            <a:xfrm>
              <a:off x="11470925" y="361612"/>
              <a:ext cx="360000" cy="360000"/>
            </a:xfrm>
            <a:prstGeom prst="rect">
              <a:avLst/>
            </a:prstGeom>
            <a:solidFill>
              <a:srgbClr val="0255A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1" name="Google Shape;1271;p76"/>
            <p:cNvSpPr/>
            <p:nvPr/>
          </p:nvSpPr>
          <p:spPr>
            <a:xfrm>
              <a:off x="11470925" y="721612"/>
              <a:ext cx="360000" cy="360000"/>
            </a:xfrm>
            <a:prstGeom prst="rect">
              <a:avLst/>
            </a:prstGeom>
            <a:solidFill>
              <a:srgbClr val="3F88C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2" name="Google Shape;1272;p76"/>
            <p:cNvSpPr/>
            <p:nvPr/>
          </p:nvSpPr>
          <p:spPr>
            <a:xfrm>
              <a:off x="11470925" y="1441612"/>
              <a:ext cx="360000" cy="360000"/>
            </a:xfrm>
            <a:prstGeom prst="rect">
              <a:avLst/>
            </a:prstGeom>
            <a:solidFill>
              <a:srgbClr val="B69B3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3" name="Google Shape;1273;p76"/>
            <p:cNvSpPr/>
            <p:nvPr/>
          </p:nvSpPr>
          <p:spPr>
            <a:xfrm>
              <a:off x="11470925" y="1801612"/>
              <a:ext cx="360000" cy="360000"/>
            </a:xfrm>
            <a:prstGeom prst="rect">
              <a:avLst/>
            </a:prstGeom>
            <a:solidFill>
              <a:srgbClr val="D1BE8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4" name="Google Shape;1274;p76"/>
            <p:cNvSpPr/>
            <p:nvPr/>
          </p:nvSpPr>
          <p:spPr>
            <a:xfrm>
              <a:off x="11470925" y="1081612"/>
              <a:ext cx="360000" cy="360000"/>
            </a:xfrm>
            <a:prstGeom prst="rect">
              <a:avLst/>
            </a:prstGeom>
            <a:solidFill>
              <a:srgbClr val="629EC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5" name="Google Shape;1275;p76"/>
            <p:cNvSpPr/>
            <p:nvPr/>
          </p:nvSpPr>
          <p:spPr>
            <a:xfrm>
              <a:off x="11470925" y="2161612"/>
              <a:ext cx="360000" cy="360000"/>
            </a:xfrm>
            <a:prstGeom prst="rect">
              <a:avLst/>
            </a:prstGeom>
            <a:solidFill>
              <a:srgbClr val="E0D8B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76" name="Google Shape;1276;p76"/>
          <p:cNvSpPr txBox="1"/>
          <p:nvPr/>
        </p:nvSpPr>
        <p:spPr>
          <a:xfrm>
            <a:off x="7112421" y="1382286"/>
            <a:ext cx="4022182" cy="163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Temas: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Evolução do Marketing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Marketing Sustentável e Responsabilidade Socioambiental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Greenwashing</a:t>
            </a:r>
            <a:endParaRPr sz="20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77" name="Google Shape;1277;p7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3323" y="1271188"/>
            <a:ext cx="6478537" cy="40416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2" name="Google Shape;1282;p77"/>
          <p:cNvGrpSpPr/>
          <p:nvPr/>
        </p:nvGrpSpPr>
        <p:grpSpPr>
          <a:xfrm>
            <a:off x="11470925" y="361612"/>
            <a:ext cx="360000" cy="2160000"/>
            <a:chOff x="11470925" y="361612"/>
            <a:chExt cx="360000" cy="2160000"/>
          </a:xfrm>
        </p:grpSpPr>
        <p:sp>
          <p:nvSpPr>
            <p:cNvPr id="1283" name="Google Shape;1283;p77"/>
            <p:cNvSpPr/>
            <p:nvPr/>
          </p:nvSpPr>
          <p:spPr>
            <a:xfrm>
              <a:off x="11470925" y="361612"/>
              <a:ext cx="360000" cy="360000"/>
            </a:xfrm>
            <a:prstGeom prst="rect">
              <a:avLst/>
            </a:prstGeom>
            <a:solidFill>
              <a:srgbClr val="0255A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4" name="Google Shape;1284;p77"/>
            <p:cNvSpPr/>
            <p:nvPr/>
          </p:nvSpPr>
          <p:spPr>
            <a:xfrm>
              <a:off x="11470925" y="721612"/>
              <a:ext cx="360000" cy="360000"/>
            </a:xfrm>
            <a:prstGeom prst="rect">
              <a:avLst/>
            </a:prstGeom>
            <a:solidFill>
              <a:srgbClr val="3F88C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5" name="Google Shape;1285;p77"/>
            <p:cNvSpPr/>
            <p:nvPr/>
          </p:nvSpPr>
          <p:spPr>
            <a:xfrm>
              <a:off x="11470925" y="1441612"/>
              <a:ext cx="360000" cy="360000"/>
            </a:xfrm>
            <a:prstGeom prst="rect">
              <a:avLst/>
            </a:prstGeom>
            <a:solidFill>
              <a:srgbClr val="B69B3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6" name="Google Shape;1286;p77"/>
            <p:cNvSpPr/>
            <p:nvPr/>
          </p:nvSpPr>
          <p:spPr>
            <a:xfrm>
              <a:off x="11470925" y="1801612"/>
              <a:ext cx="360000" cy="360000"/>
            </a:xfrm>
            <a:prstGeom prst="rect">
              <a:avLst/>
            </a:prstGeom>
            <a:solidFill>
              <a:srgbClr val="D1BE8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7" name="Google Shape;1287;p77"/>
            <p:cNvSpPr/>
            <p:nvPr/>
          </p:nvSpPr>
          <p:spPr>
            <a:xfrm>
              <a:off x="11470925" y="1081612"/>
              <a:ext cx="360000" cy="360000"/>
            </a:xfrm>
            <a:prstGeom prst="rect">
              <a:avLst/>
            </a:prstGeom>
            <a:solidFill>
              <a:srgbClr val="629EC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8" name="Google Shape;1288;p77"/>
            <p:cNvSpPr/>
            <p:nvPr/>
          </p:nvSpPr>
          <p:spPr>
            <a:xfrm>
              <a:off x="11470925" y="2161612"/>
              <a:ext cx="360000" cy="360000"/>
            </a:xfrm>
            <a:prstGeom prst="rect">
              <a:avLst/>
            </a:prstGeom>
            <a:solidFill>
              <a:srgbClr val="E0D8B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89" name="Google Shape;1289;p77"/>
          <p:cNvSpPr txBox="1"/>
          <p:nvPr/>
        </p:nvSpPr>
        <p:spPr>
          <a:xfrm>
            <a:off x="343072" y="1270158"/>
            <a:ext cx="5032236" cy="3724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 estudante deve explicar que o marketing orientado ao interesse social supõe uma tendência de marketing que expande a preocupação anterior, mais restrita à satisfação e à retenção de clientes, passando a incorporar preocupações sociais, como, por exemplo, o marketing de causas sociais e a ética nas práticas de marketing. A orientação ao interesse social, conforme expõe o texto-base, incorpora as preocupações de responsabilidade social e de sustentabilidade, ampliando o conceito anterior (de marketing societal), mas sem perder a referência da função do marketing de satisfazer e reter clientes.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0" name="Google Shape;1290;p77"/>
          <p:cNvSpPr txBox="1"/>
          <p:nvPr/>
        </p:nvSpPr>
        <p:spPr>
          <a:xfrm>
            <a:off x="0" y="361612"/>
            <a:ext cx="11470926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pt-BR" sz="4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Padrão resposta</a:t>
            </a:r>
            <a:endParaRPr sz="4800" b="1" i="0" u="none" strike="noStrike" cap="none">
              <a:solidFill>
                <a:schemeClr val="dk1"/>
              </a:solidFill>
              <a:latin typeface="Arial Rounded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1291" name="Google Shape;1291;p77"/>
          <p:cNvSpPr txBox="1"/>
          <p:nvPr/>
        </p:nvSpPr>
        <p:spPr>
          <a:xfrm>
            <a:off x="6093151" y="1272851"/>
            <a:ext cx="5042020" cy="3724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Entre os diversos exemplos que o estudante pode citar e explicar, incluem-se as certificações ambientais por instituições sem respaldo; a alegação de desenvolvimento de produtos verdes por empresas poluidoras; o desenvolvimento de campanhas de marketing com temas de sustentabilidade sem que tais práticas sejam reais; a alegação do uso de práticas de reciclagem sem a devida informação do que é efetivamente reciclado e em que percentual; o uso de auto-declarações descontextualizadas do tipo ‘salva o planeta’ ou ‘preserva a natureza’.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292" name="Google Shape;1292;p77"/>
          <p:cNvCxnSpPr/>
          <p:nvPr/>
        </p:nvCxnSpPr>
        <p:spPr>
          <a:xfrm>
            <a:off x="5734229" y="1232058"/>
            <a:ext cx="0" cy="5130000"/>
          </a:xfrm>
          <a:prstGeom prst="straightConnector1">
            <a:avLst/>
          </a:prstGeom>
          <a:noFill/>
          <a:ln w="222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97" name="Google Shape;1297;p78"/>
          <p:cNvGrpSpPr/>
          <p:nvPr/>
        </p:nvGrpSpPr>
        <p:grpSpPr>
          <a:xfrm>
            <a:off x="11470925" y="361612"/>
            <a:ext cx="360000" cy="2160000"/>
            <a:chOff x="11470925" y="361612"/>
            <a:chExt cx="360000" cy="2160000"/>
          </a:xfrm>
        </p:grpSpPr>
        <p:sp>
          <p:nvSpPr>
            <p:cNvPr id="1298" name="Google Shape;1298;p78"/>
            <p:cNvSpPr/>
            <p:nvPr/>
          </p:nvSpPr>
          <p:spPr>
            <a:xfrm>
              <a:off x="11470925" y="361612"/>
              <a:ext cx="360000" cy="360000"/>
            </a:xfrm>
            <a:prstGeom prst="rect">
              <a:avLst/>
            </a:prstGeom>
            <a:solidFill>
              <a:srgbClr val="0255A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9" name="Google Shape;1299;p78"/>
            <p:cNvSpPr/>
            <p:nvPr/>
          </p:nvSpPr>
          <p:spPr>
            <a:xfrm>
              <a:off x="11470925" y="721612"/>
              <a:ext cx="360000" cy="360000"/>
            </a:xfrm>
            <a:prstGeom prst="rect">
              <a:avLst/>
            </a:prstGeom>
            <a:solidFill>
              <a:srgbClr val="3F88C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0" name="Google Shape;1300;p78"/>
            <p:cNvSpPr/>
            <p:nvPr/>
          </p:nvSpPr>
          <p:spPr>
            <a:xfrm>
              <a:off x="11470925" y="1441612"/>
              <a:ext cx="360000" cy="360000"/>
            </a:xfrm>
            <a:prstGeom prst="rect">
              <a:avLst/>
            </a:prstGeom>
            <a:solidFill>
              <a:srgbClr val="B69B3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1" name="Google Shape;1301;p78"/>
            <p:cNvSpPr/>
            <p:nvPr/>
          </p:nvSpPr>
          <p:spPr>
            <a:xfrm>
              <a:off x="11470925" y="1801612"/>
              <a:ext cx="360000" cy="360000"/>
            </a:xfrm>
            <a:prstGeom prst="rect">
              <a:avLst/>
            </a:prstGeom>
            <a:solidFill>
              <a:srgbClr val="D1BE8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2" name="Google Shape;1302;p78"/>
            <p:cNvSpPr/>
            <p:nvPr/>
          </p:nvSpPr>
          <p:spPr>
            <a:xfrm>
              <a:off x="11470925" y="1081612"/>
              <a:ext cx="360000" cy="360000"/>
            </a:xfrm>
            <a:prstGeom prst="rect">
              <a:avLst/>
            </a:prstGeom>
            <a:solidFill>
              <a:srgbClr val="629EC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3" name="Google Shape;1303;p78"/>
            <p:cNvSpPr/>
            <p:nvPr/>
          </p:nvSpPr>
          <p:spPr>
            <a:xfrm>
              <a:off x="11470925" y="2161612"/>
              <a:ext cx="360000" cy="360000"/>
            </a:xfrm>
            <a:prstGeom prst="rect">
              <a:avLst/>
            </a:prstGeom>
            <a:solidFill>
              <a:srgbClr val="E0D8B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04" name="Google Shape;1304;p78"/>
          <p:cNvSpPr txBox="1"/>
          <p:nvPr/>
        </p:nvSpPr>
        <p:spPr>
          <a:xfrm>
            <a:off x="7112421" y="1382286"/>
            <a:ext cx="4022182" cy="22467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Temas: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Segmentação de Mercado e Adaptação Regional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Estratégias de Posicionamento e Competitividade Regional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Estratégias Organizacionais e de Posicionamento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05" name="Google Shape;1305;p78"/>
          <p:cNvPicPr preferRelativeResize="0"/>
          <p:nvPr/>
        </p:nvPicPr>
        <p:blipFill rotWithShape="1">
          <a:blip r:embed="rId3">
            <a:alphaModFix/>
          </a:blip>
          <a:srcRect b="27476"/>
          <a:stretch/>
        </p:blipFill>
        <p:spPr>
          <a:xfrm>
            <a:off x="341034" y="551195"/>
            <a:ext cx="3019274" cy="57641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6" name="Google Shape;1306;p78"/>
          <p:cNvPicPr preferRelativeResize="0"/>
          <p:nvPr/>
        </p:nvPicPr>
        <p:blipFill rotWithShape="1">
          <a:blip r:embed="rId3">
            <a:alphaModFix/>
          </a:blip>
          <a:srcRect t="74143"/>
          <a:stretch/>
        </p:blipFill>
        <p:spPr>
          <a:xfrm>
            <a:off x="3656809" y="1578285"/>
            <a:ext cx="3022390" cy="205720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307" name="Google Shape;1307;p78"/>
          <p:cNvCxnSpPr/>
          <p:nvPr/>
        </p:nvCxnSpPr>
        <p:spPr>
          <a:xfrm>
            <a:off x="3503777" y="1249955"/>
            <a:ext cx="0" cy="5130000"/>
          </a:xfrm>
          <a:prstGeom prst="straightConnector1">
            <a:avLst/>
          </a:prstGeom>
          <a:noFill/>
          <a:ln w="222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12" name="Google Shape;1312;p79"/>
          <p:cNvGrpSpPr/>
          <p:nvPr/>
        </p:nvGrpSpPr>
        <p:grpSpPr>
          <a:xfrm>
            <a:off x="11470925" y="361612"/>
            <a:ext cx="360000" cy="2160000"/>
            <a:chOff x="11470925" y="361612"/>
            <a:chExt cx="360000" cy="2160000"/>
          </a:xfrm>
        </p:grpSpPr>
        <p:sp>
          <p:nvSpPr>
            <p:cNvPr id="1313" name="Google Shape;1313;p79"/>
            <p:cNvSpPr/>
            <p:nvPr/>
          </p:nvSpPr>
          <p:spPr>
            <a:xfrm>
              <a:off x="11470925" y="361612"/>
              <a:ext cx="360000" cy="360000"/>
            </a:xfrm>
            <a:prstGeom prst="rect">
              <a:avLst/>
            </a:prstGeom>
            <a:solidFill>
              <a:srgbClr val="0255A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4" name="Google Shape;1314;p79"/>
            <p:cNvSpPr/>
            <p:nvPr/>
          </p:nvSpPr>
          <p:spPr>
            <a:xfrm>
              <a:off x="11470925" y="721612"/>
              <a:ext cx="360000" cy="360000"/>
            </a:xfrm>
            <a:prstGeom prst="rect">
              <a:avLst/>
            </a:prstGeom>
            <a:solidFill>
              <a:srgbClr val="3F88C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5" name="Google Shape;1315;p79"/>
            <p:cNvSpPr/>
            <p:nvPr/>
          </p:nvSpPr>
          <p:spPr>
            <a:xfrm>
              <a:off x="11470925" y="1441612"/>
              <a:ext cx="360000" cy="360000"/>
            </a:xfrm>
            <a:prstGeom prst="rect">
              <a:avLst/>
            </a:prstGeom>
            <a:solidFill>
              <a:srgbClr val="B69B3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6" name="Google Shape;1316;p79"/>
            <p:cNvSpPr/>
            <p:nvPr/>
          </p:nvSpPr>
          <p:spPr>
            <a:xfrm>
              <a:off x="11470925" y="1801612"/>
              <a:ext cx="360000" cy="360000"/>
            </a:xfrm>
            <a:prstGeom prst="rect">
              <a:avLst/>
            </a:prstGeom>
            <a:solidFill>
              <a:srgbClr val="D1BE8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7" name="Google Shape;1317;p79"/>
            <p:cNvSpPr/>
            <p:nvPr/>
          </p:nvSpPr>
          <p:spPr>
            <a:xfrm>
              <a:off x="11470925" y="1081612"/>
              <a:ext cx="360000" cy="360000"/>
            </a:xfrm>
            <a:prstGeom prst="rect">
              <a:avLst/>
            </a:prstGeom>
            <a:solidFill>
              <a:srgbClr val="629EC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8" name="Google Shape;1318;p79"/>
            <p:cNvSpPr/>
            <p:nvPr/>
          </p:nvSpPr>
          <p:spPr>
            <a:xfrm>
              <a:off x="11470925" y="2161612"/>
              <a:ext cx="360000" cy="360000"/>
            </a:xfrm>
            <a:prstGeom prst="rect">
              <a:avLst/>
            </a:prstGeom>
            <a:solidFill>
              <a:srgbClr val="E0D8B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19" name="Google Shape;1319;p79"/>
          <p:cNvSpPr txBox="1"/>
          <p:nvPr/>
        </p:nvSpPr>
        <p:spPr>
          <a:xfrm>
            <a:off x="7112421" y="1382286"/>
            <a:ext cx="4022182" cy="22467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Temas: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Segmentação de Mercado e Adaptação Regional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Estratégias de Posicionamento e Competitividade Regional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Estratégias Organizacionais e de Posicionamento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20" name="Google Shape;1320;p79"/>
          <p:cNvPicPr preferRelativeResize="0"/>
          <p:nvPr/>
        </p:nvPicPr>
        <p:blipFill rotWithShape="1">
          <a:blip r:embed="rId3">
            <a:alphaModFix/>
          </a:blip>
          <a:srcRect b="27476"/>
          <a:stretch/>
        </p:blipFill>
        <p:spPr>
          <a:xfrm>
            <a:off x="341034" y="551195"/>
            <a:ext cx="3019274" cy="57641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1" name="Google Shape;1321;p79"/>
          <p:cNvPicPr preferRelativeResize="0"/>
          <p:nvPr/>
        </p:nvPicPr>
        <p:blipFill rotWithShape="1">
          <a:blip r:embed="rId3">
            <a:alphaModFix/>
          </a:blip>
          <a:srcRect t="74143"/>
          <a:stretch/>
        </p:blipFill>
        <p:spPr>
          <a:xfrm>
            <a:off x="3656809" y="1578285"/>
            <a:ext cx="3022390" cy="205720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322" name="Google Shape;1322;p79"/>
          <p:cNvCxnSpPr/>
          <p:nvPr/>
        </p:nvCxnSpPr>
        <p:spPr>
          <a:xfrm>
            <a:off x="3503777" y="1249955"/>
            <a:ext cx="0" cy="5130000"/>
          </a:xfrm>
          <a:prstGeom prst="straightConnector1">
            <a:avLst/>
          </a:prstGeom>
          <a:noFill/>
          <a:ln w="222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323" name="Google Shape;1323;p79"/>
          <p:cNvSpPr/>
          <p:nvPr/>
        </p:nvSpPr>
        <p:spPr>
          <a:xfrm rot="-637344">
            <a:off x="3518073" y="3057914"/>
            <a:ext cx="462968" cy="231484"/>
          </a:xfrm>
          <a:prstGeom prst="ellipse">
            <a:avLst/>
          </a:prstGeom>
          <a:noFill/>
          <a:ln w="254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8" name="Google Shape;1328;g368a35d5781_0_984"/>
          <p:cNvSpPr txBox="1"/>
          <p:nvPr/>
        </p:nvSpPr>
        <p:spPr>
          <a:xfrm>
            <a:off x="8255238" y="1269915"/>
            <a:ext cx="2880000" cy="22467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Temas: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Posicionamento Estratégico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Comunicação de Marketing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Estratégias de Diferenciação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29" name="Google Shape;1329;g368a35d5781_0_984"/>
          <p:cNvGrpSpPr/>
          <p:nvPr/>
        </p:nvGrpSpPr>
        <p:grpSpPr>
          <a:xfrm>
            <a:off x="11470925" y="361612"/>
            <a:ext cx="360000" cy="2160000"/>
            <a:chOff x="11470925" y="361612"/>
            <a:chExt cx="360000" cy="2160000"/>
          </a:xfrm>
        </p:grpSpPr>
        <p:sp>
          <p:nvSpPr>
            <p:cNvPr id="1330" name="Google Shape;1330;g368a35d5781_0_984"/>
            <p:cNvSpPr/>
            <p:nvPr/>
          </p:nvSpPr>
          <p:spPr>
            <a:xfrm>
              <a:off x="11470925" y="361612"/>
              <a:ext cx="360000" cy="360000"/>
            </a:xfrm>
            <a:prstGeom prst="rect">
              <a:avLst/>
            </a:prstGeom>
            <a:solidFill>
              <a:srgbClr val="0255A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1" name="Google Shape;1331;g368a35d5781_0_984"/>
            <p:cNvSpPr/>
            <p:nvPr/>
          </p:nvSpPr>
          <p:spPr>
            <a:xfrm>
              <a:off x="11470925" y="721612"/>
              <a:ext cx="360000" cy="360000"/>
            </a:xfrm>
            <a:prstGeom prst="rect">
              <a:avLst/>
            </a:prstGeom>
            <a:solidFill>
              <a:srgbClr val="3F88C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2" name="Google Shape;1332;g368a35d5781_0_984"/>
            <p:cNvSpPr/>
            <p:nvPr/>
          </p:nvSpPr>
          <p:spPr>
            <a:xfrm>
              <a:off x="11470925" y="1441612"/>
              <a:ext cx="360000" cy="360000"/>
            </a:xfrm>
            <a:prstGeom prst="rect">
              <a:avLst/>
            </a:prstGeom>
            <a:solidFill>
              <a:srgbClr val="B69B3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3" name="Google Shape;1333;g368a35d5781_0_984"/>
            <p:cNvSpPr/>
            <p:nvPr/>
          </p:nvSpPr>
          <p:spPr>
            <a:xfrm>
              <a:off x="11470925" y="1801612"/>
              <a:ext cx="360000" cy="360000"/>
            </a:xfrm>
            <a:prstGeom prst="rect">
              <a:avLst/>
            </a:prstGeom>
            <a:solidFill>
              <a:srgbClr val="D1BE8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4" name="Google Shape;1334;g368a35d5781_0_984"/>
            <p:cNvSpPr/>
            <p:nvPr/>
          </p:nvSpPr>
          <p:spPr>
            <a:xfrm>
              <a:off x="11470925" y="1081612"/>
              <a:ext cx="360000" cy="360000"/>
            </a:xfrm>
            <a:prstGeom prst="rect">
              <a:avLst/>
            </a:prstGeom>
            <a:solidFill>
              <a:srgbClr val="629EC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5" name="Google Shape;1335;g368a35d5781_0_984"/>
            <p:cNvSpPr/>
            <p:nvPr/>
          </p:nvSpPr>
          <p:spPr>
            <a:xfrm>
              <a:off x="11470925" y="2161612"/>
              <a:ext cx="360000" cy="360000"/>
            </a:xfrm>
            <a:prstGeom prst="rect">
              <a:avLst/>
            </a:prstGeom>
            <a:solidFill>
              <a:srgbClr val="E0D8B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336" name="Google Shape;1336;g368a35d5781_0_98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0888" y="1518554"/>
            <a:ext cx="7197970" cy="38208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675</Words>
  <Application>Microsoft Office PowerPoint</Application>
  <PresentationFormat>Widescreen</PresentationFormat>
  <Paragraphs>88</Paragraphs>
  <Slides>19</Slides>
  <Notes>19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19</vt:i4>
      </vt:variant>
    </vt:vector>
  </HeadingPairs>
  <TitlesOfParts>
    <vt:vector size="24" baseType="lpstr">
      <vt:lpstr>Arial</vt:lpstr>
      <vt:lpstr>Arial Rounded</vt:lpstr>
      <vt:lpstr>Calibri</vt:lpstr>
      <vt:lpstr>Gill Sans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Funcionario</dc:creator>
  <cp:lastModifiedBy>Funcionario</cp:lastModifiedBy>
  <cp:revision>1</cp:revision>
  <dcterms:created xsi:type="dcterms:W3CDTF">2025-09-11T16:07:08Z</dcterms:created>
  <dcterms:modified xsi:type="dcterms:W3CDTF">2025-10-07T19:31:53Z</dcterms:modified>
</cp:coreProperties>
</file>