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42"/>
  </p:notesMasterIdLst>
  <p:handoutMasterIdLst>
    <p:handoutMasterId r:id="rId43"/>
  </p:handoutMasterIdLst>
  <p:sldIdLst>
    <p:sldId id="269" r:id="rId2"/>
    <p:sldId id="312" r:id="rId3"/>
    <p:sldId id="271" r:id="rId4"/>
    <p:sldId id="272" r:id="rId5"/>
    <p:sldId id="313" r:id="rId6"/>
    <p:sldId id="314" r:id="rId7"/>
    <p:sldId id="315" r:id="rId8"/>
    <p:sldId id="316" r:id="rId9"/>
    <p:sldId id="317" r:id="rId10"/>
    <p:sldId id="318" r:id="rId11"/>
    <p:sldId id="319"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7" r:id="rId28"/>
    <p:sldId id="338" r:id="rId29"/>
    <p:sldId id="341" r:id="rId30"/>
    <p:sldId id="342" r:id="rId31"/>
    <p:sldId id="343" r:id="rId32"/>
    <p:sldId id="345" r:id="rId33"/>
    <p:sldId id="346" r:id="rId34"/>
    <p:sldId id="347" r:id="rId35"/>
    <p:sldId id="348" r:id="rId36"/>
    <p:sldId id="356" r:id="rId37"/>
    <p:sldId id="350" r:id="rId38"/>
    <p:sldId id="351" r:id="rId39"/>
    <p:sldId id="352" r:id="rId40"/>
    <p:sldId id="354" r:id="rId41"/>
  </p:sldIdLst>
  <p:sldSz cx="9144000" cy="6858000" type="screen4x3"/>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BEC0"/>
    <a:srgbClr val="C00026"/>
    <a:srgbClr val="BA0E2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3" d="100"/>
          <a:sy n="83" d="100"/>
        </p:scale>
        <p:origin x="-1980" y="-7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DC67DF-6D88-4E18-9749-60B26E5D26B9}" type="doc">
      <dgm:prSet loTypeId="urn:microsoft.com/office/officeart/2005/8/layout/hProcess9" loCatId="process" qsTypeId="urn:microsoft.com/office/officeart/2005/8/quickstyle/simple1" qsCatId="simple" csTypeId="urn:microsoft.com/office/officeart/2005/8/colors/accent0_1" csCatId="mainScheme" phldr="1"/>
      <dgm:spPr/>
    </dgm:pt>
    <dgm:pt modelId="{5C06AD12-ABC8-408B-B0E3-DCE2CF2548A5}">
      <dgm:prSet phldrT="[Text]" custT="1"/>
      <dgm:spPr/>
      <dgm:t>
        <a:bodyPr/>
        <a:lstStyle/>
        <a:p>
          <a:r>
            <a:rPr lang="pt-BR" sz="1600" dirty="0">
              <a:latin typeface="Times New Roman" panose="02020603050405020304" pitchFamily="18" charset="0"/>
              <a:cs typeface="Times New Roman" panose="02020603050405020304" pitchFamily="18" charset="0"/>
            </a:rPr>
            <a:t>Lei 4.506</a:t>
          </a:r>
        </a:p>
      </dgm:t>
    </dgm:pt>
    <dgm:pt modelId="{36E29F9D-D5AF-4165-8A6D-8D9EFFD95B6D}" type="parTrans" cxnId="{218943A3-27C3-4EFE-81E7-DC6D12E0376A}">
      <dgm:prSet/>
      <dgm:spPr/>
      <dgm:t>
        <a:bodyPr/>
        <a:lstStyle/>
        <a:p>
          <a:endParaRPr lang="pt-BR" sz="1600">
            <a:latin typeface="Times New Roman" panose="02020603050405020304" pitchFamily="18" charset="0"/>
            <a:cs typeface="Times New Roman" panose="02020603050405020304" pitchFamily="18" charset="0"/>
          </a:endParaRPr>
        </a:p>
      </dgm:t>
    </dgm:pt>
    <dgm:pt modelId="{2FE6917C-6522-436E-BC2D-37491193B3CE}" type="sibTrans" cxnId="{218943A3-27C3-4EFE-81E7-DC6D12E0376A}">
      <dgm:prSet/>
      <dgm:spPr/>
      <dgm:t>
        <a:bodyPr/>
        <a:lstStyle/>
        <a:p>
          <a:endParaRPr lang="pt-BR" sz="1600">
            <a:latin typeface="Times New Roman" panose="02020603050405020304" pitchFamily="18" charset="0"/>
            <a:cs typeface="Times New Roman" panose="02020603050405020304" pitchFamily="18" charset="0"/>
          </a:endParaRPr>
        </a:p>
      </dgm:t>
    </dgm:pt>
    <dgm:pt modelId="{CD0E6DB7-DA56-447C-BDBF-9EB5071ED2DC}">
      <dgm:prSet phldrT="[Text]" custT="1"/>
      <dgm:spPr/>
      <dgm:t>
        <a:bodyPr/>
        <a:lstStyle/>
        <a:p>
          <a:r>
            <a:rPr lang="pt-BR" sz="1600" dirty="0">
              <a:latin typeface="Times New Roman" panose="02020603050405020304" pitchFamily="18" charset="0"/>
              <a:cs typeface="Times New Roman" panose="02020603050405020304" pitchFamily="18" charset="0"/>
            </a:rPr>
            <a:t>DL 1.598</a:t>
          </a:r>
        </a:p>
      </dgm:t>
    </dgm:pt>
    <dgm:pt modelId="{9A76FFB7-6CA1-440E-A7FF-44F0E316C3B5}" type="parTrans" cxnId="{642B5918-666E-44EB-BA0E-49E4C64CA518}">
      <dgm:prSet/>
      <dgm:spPr/>
      <dgm:t>
        <a:bodyPr/>
        <a:lstStyle/>
        <a:p>
          <a:endParaRPr lang="pt-BR" sz="1600">
            <a:latin typeface="Times New Roman" panose="02020603050405020304" pitchFamily="18" charset="0"/>
            <a:cs typeface="Times New Roman" panose="02020603050405020304" pitchFamily="18" charset="0"/>
          </a:endParaRPr>
        </a:p>
      </dgm:t>
    </dgm:pt>
    <dgm:pt modelId="{0B733CFA-FB07-468B-84E4-54CF408CC71B}" type="sibTrans" cxnId="{642B5918-666E-44EB-BA0E-49E4C64CA518}">
      <dgm:prSet/>
      <dgm:spPr/>
      <dgm:t>
        <a:bodyPr/>
        <a:lstStyle/>
        <a:p>
          <a:endParaRPr lang="pt-BR" sz="1600">
            <a:latin typeface="Times New Roman" panose="02020603050405020304" pitchFamily="18" charset="0"/>
            <a:cs typeface="Times New Roman" panose="02020603050405020304" pitchFamily="18" charset="0"/>
          </a:endParaRPr>
        </a:p>
      </dgm:t>
    </dgm:pt>
    <dgm:pt modelId="{1FE6D9D8-A086-4CEE-9173-EE9CABE7AE98}">
      <dgm:prSet phldrT="[Text]" custT="1"/>
      <dgm:spPr/>
      <dgm:t>
        <a:bodyPr/>
        <a:lstStyle/>
        <a:p>
          <a:r>
            <a:rPr lang="pt-BR" sz="1600" dirty="0">
              <a:latin typeface="Times New Roman" panose="02020603050405020304" pitchFamily="18" charset="0"/>
              <a:cs typeface="Times New Roman" panose="02020603050405020304" pitchFamily="18" charset="0"/>
            </a:rPr>
            <a:t>Lei 9.250</a:t>
          </a:r>
        </a:p>
      </dgm:t>
    </dgm:pt>
    <dgm:pt modelId="{6C1464B7-53C3-4983-9C6B-2B37DB603164}" type="parTrans" cxnId="{4DD5B8C0-23D8-4FC0-AC9B-B2B199060A2F}">
      <dgm:prSet/>
      <dgm:spPr/>
      <dgm:t>
        <a:bodyPr/>
        <a:lstStyle/>
        <a:p>
          <a:endParaRPr lang="pt-BR" sz="1600">
            <a:latin typeface="Times New Roman" panose="02020603050405020304" pitchFamily="18" charset="0"/>
            <a:cs typeface="Times New Roman" panose="02020603050405020304" pitchFamily="18" charset="0"/>
          </a:endParaRPr>
        </a:p>
      </dgm:t>
    </dgm:pt>
    <dgm:pt modelId="{ADA381B6-3A70-4AAC-9D5C-E5BB9661ACCF}" type="sibTrans" cxnId="{4DD5B8C0-23D8-4FC0-AC9B-B2B199060A2F}">
      <dgm:prSet/>
      <dgm:spPr/>
      <dgm:t>
        <a:bodyPr/>
        <a:lstStyle/>
        <a:p>
          <a:endParaRPr lang="pt-BR" sz="1600">
            <a:latin typeface="Times New Roman" panose="02020603050405020304" pitchFamily="18" charset="0"/>
            <a:cs typeface="Times New Roman" panose="02020603050405020304" pitchFamily="18" charset="0"/>
          </a:endParaRPr>
        </a:p>
      </dgm:t>
    </dgm:pt>
    <dgm:pt modelId="{0E58E21C-6412-4978-8D4A-6AF9C99AC349}">
      <dgm:prSet phldrT="[Text]" custT="1"/>
      <dgm:spPr/>
      <dgm:t>
        <a:bodyPr/>
        <a:lstStyle/>
        <a:p>
          <a:r>
            <a:rPr lang="pt-BR" sz="1600" dirty="0">
              <a:latin typeface="Times New Roman" panose="02020603050405020304" pitchFamily="18" charset="0"/>
              <a:cs typeface="Times New Roman" panose="02020603050405020304" pitchFamily="18" charset="0"/>
            </a:rPr>
            <a:t>Lei 8.134</a:t>
          </a:r>
        </a:p>
      </dgm:t>
    </dgm:pt>
    <dgm:pt modelId="{E264994E-F101-44BE-B395-3A3C41265A70}" type="parTrans" cxnId="{DFDFC5CF-8B7F-4FE6-B6D8-10F73B588391}">
      <dgm:prSet/>
      <dgm:spPr/>
      <dgm:t>
        <a:bodyPr/>
        <a:lstStyle/>
        <a:p>
          <a:endParaRPr lang="pt-BR" sz="1600">
            <a:latin typeface="Times New Roman" panose="02020603050405020304" pitchFamily="18" charset="0"/>
            <a:cs typeface="Times New Roman" panose="02020603050405020304" pitchFamily="18" charset="0"/>
          </a:endParaRPr>
        </a:p>
      </dgm:t>
    </dgm:pt>
    <dgm:pt modelId="{7E18FE52-0537-4630-B821-82489F1BB2A4}" type="sibTrans" cxnId="{DFDFC5CF-8B7F-4FE6-B6D8-10F73B588391}">
      <dgm:prSet/>
      <dgm:spPr/>
      <dgm:t>
        <a:bodyPr/>
        <a:lstStyle/>
        <a:p>
          <a:endParaRPr lang="pt-BR" sz="1600">
            <a:latin typeface="Times New Roman" panose="02020603050405020304" pitchFamily="18" charset="0"/>
            <a:cs typeface="Times New Roman" panose="02020603050405020304" pitchFamily="18" charset="0"/>
          </a:endParaRPr>
        </a:p>
      </dgm:t>
    </dgm:pt>
    <dgm:pt modelId="{308E56D8-2BDD-40DD-987A-B55BDE9AD473}">
      <dgm:prSet phldrT="[Text]" custT="1"/>
      <dgm:spPr/>
      <dgm:t>
        <a:bodyPr/>
        <a:lstStyle/>
        <a:p>
          <a:r>
            <a:rPr lang="pt-BR" sz="1600" dirty="0">
              <a:latin typeface="Times New Roman" panose="02020603050405020304" pitchFamily="18" charset="0"/>
              <a:cs typeface="Times New Roman" panose="02020603050405020304" pitchFamily="18" charset="0"/>
            </a:rPr>
            <a:t>Lei 8.383</a:t>
          </a:r>
        </a:p>
      </dgm:t>
    </dgm:pt>
    <dgm:pt modelId="{BEDC2FDB-0217-4838-A1B2-EEE87A0FE2D7}" type="parTrans" cxnId="{A9E2A833-EA2B-4032-A0A7-BF962B81D1EE}">
      <dgm:prSet/>
      <dgm:spPr/>
      <dgm:t>
        <a:bodyPr/>
        <a:lstStyle/>
        <a:p>
          <a:endParaRPr lang="pt-BR" sz="1600">
            <a:latin typeface="Times New Roman" panose="02020603050405020304" pitchFamily="18" charset="0"/>
            <a:cs typeface="Times New Roman" panose="02020603050405020304" pitchFamily="18" charset="0"/>
          </a:endParaRPr>
        </a:p>
      </dgm:t>
    </dgm:pt>
    <dgm:pt modelId="{6931FEC2-77B8-4DF7-9567-23A426A70056}" type="sibTrans" cxnId="{A9E2A833-EA2B-4032-A0A7-BF962B81D1EE}">
      <dgm:prSet/>
      <dgm:spPr/>
      <dgm:t>
        <a:bodyPr/>
        <a:lstStyle/>
        <a:p>
          <a:endParaRPr lang="pt-BR" sz="1600">
            <a:latin typeface="Times New Roman" panose="02020603050405020304" pitchFamily="18" charset="0"/>
            <a:cs typeface="Times New Roman" panose="02020603050405020304" pitchFamily="18" charset="0"/>
          </a:endParaRPr>
        </a:p>
      </dgm:t>
    </dgm:pt>
    <dgm:pt modelId="{82D56B85-D8A6-4F74-8AEB-E37DBE5D000B}">
      <dgm:prSet phldrT="[Text]" custT="1"/>
      <dgm:spPr/>
      <dgm:t>
        <a:bodyPr/>
        <a:lstStyle/>
        <a:p>
          <a:r>
            <a:rPr lang="pt-BR" sz="1600" dirty="0">
              <a:latin typeface="Times New Roman" panose="02020603050405020304" pitchFamily="18" charset="0"/>
              <a:cs typeface="Times New Roman" panose="02020603050405020304" pitchFamily="18" charset="0"/>
            </a:rPr>
            <a:t>Lei 9.249</a:t>
          </a:r>
        </a:p>
      </dgm:t>
    </dgm:pt>
    <dgm:pt modelId="{5607F429-257F-4414-BA92-D1E921C82D88}" type="parTrans" cxnId="{AEA00E99-2F10-401C-A09E-109172C860EB}">
      <dgm:prSet/>
      <dgm:spPr/>
      <dgm:t>
        <a:bodyPr/>
        <a:lstStyle/>
        <a:p>
          <a:endParaRPr lang="pt-BR" sz="1600">
            <a:latin typeface="Times New Roman" panose="02020603050405020304" pitchFamily="18" charset="0"/>
            <a:cs typeface="Times New Roman" panose="02020603050405020304" pitchFamily="18" charset="0"/>
          </a:endParaRPr>
        </a:p>
      </dgm:t>
    </dgm:pt>
    <dgm:pt modelId="{EEA73838-BB00-4425-80CD-DCF81EA302F7}" type="sibTrans" cxnId="{AEA00E99-2F10-401C-A09E-109172C860EB}">
      <dgm:prSet/>
      <dgm:spPr/>
      <dgm:t>
        <a:bodyPr/>
        <a:lstStyle/>
        <a:p>
          <a:endParaRPr lang="pt-BR" sz="1600">
            <a:latin typeface="Times New Roman" panose="02020603050405020304" pitchFamily="18" charset="0"/>
            <a:cs typeface="Times New Roman" panose="02020603050405020304" pitchFamily="18" charset="0"/>
          </a:endParaRPr>
        </a:p>
      </dgm:t>
    </dgm:pt>
    <dgm:pt modelId="{936FC035-3DBA-41CC-9964-9B5962596CE7}">
      <dgm:prSet phldrT="[Text]" custT="1"/>
      <dgm:spPr/>
      <dgm:t>
        <a:bodyPr/>
        <a:lstStyle/>
        <a:p>
          <a:r>
            <a:rPr lang="pt-BR" sz="1600" dirty="0">
              <a:latin typeface="Times New Roman" panose="02020603050405020304" pitchFamily="18" charset="0"/>
              <a:cs typeface="Times New Roman" panose="02020603050405020304" pitchFamily="18" charset="0"/>
            </a:rPr>
            <a:t>Lei 9.430</a:t>
          </a:r>
        </a:p>
      </dgm:t>
    </dgm:pt>
    <dgm:pt modelId="{4307D2D5-6DE7-43C2-8A5D-355CA46A562D}" type="parTrans" cxnId="{642318E4-BDEA-4AB1-8E7F-B2E6D29FA927}">
      <dgm:prSet/>
      <dgm:spPr/>
      <dgm:t>
        <a:bodyPr/>
        <a:lstStyle/>
        <a:p>
          <a:endParaRPr lang="pt-BR" sz="1600">
            <a:latin typeface="Times New Roman" panose="02020603050405020304" pitchFamily="18" charset="0"/>
            <a:cs typeface="Times New Roman" panose="02020603050405020304" pitchFamily="18" charset="0"/>
          </a:endParaRPr>
        </a:p>
      </dgm:t>
    </dgm:pt>
    <dgm:pt modelId="{716B3A1B-55A6-4818-B6BE-D6DDE5135903}" type="sibTrans" cxnId="{642318E4-BDEA-4AB1-8E7F-B2E6D29FA927}">
      <dgm:prSet/>
      <dgm:spPr/>
      <dgm:t>
        <a:bodyPr/>
        <a:lstStyle/>
        <a:p>
          <a:endParaRPr lang="pt-BR" sz="1600">
            <a:latin typeface="Times New Roman" panose="02020603050405020304" pitchFamily="18" charset="0"/>
            <a:cs typeface="Times New Roman" panose="02020603050405020304" pitchFamily="18" charset="0"/>
          </a:endParaRPr>
        </a:p>
      </dgm:t>
    </dgm:pt>
    <dgm:pt modelId="{3D6CDD9D-72B4-4F01-9ED4-771209EF86C9}">
      <dgm:prSet phldrT="[Text]" custT="1"/>
      <dgm:spPr/>
      <dgm:t>
        <a:bodyPr/>
        <a:lstStyle/>
        <a:p>
          <a:r>
            <a:rPr lang="pt-BR" sz="1600" dirty="0">
              <a:latin typeface="Times New Roman" panose="02020603050405020304" pitchFamily="18" charset="0"/>
              <a:cs typeface="Times New Roman" panose="02020603050405020304" pitchFamily="18" charset="0"/>
            </a:rPr>
            <a:t>Lei 9.532</a:t>
          </a:r>
        </a:p>
      </dgm:t>
    </dgm:pt>
    <dgm:pt modelId="{FAB2E1C4-2AC2-487A-8039-257F1BA12E48}" type="parTrans" cxnId="{70135A54-AA6C-4E8B-ADF5-E825EC6E555C}">
      <dgm:prSet/>
      <dgm:spPr/>
      <dgm:t>
        <a:bodyPr/>
        <a:lstStyle/>
        <a:p>
          <a:endParaRPr lang="pt-BR" sz="1600">
            <a:latin typeface="Times New Roman" panose="02020603050405020304" pitchFamily="18" charset="0"/>
            <a:cs typeface="Times New Roman" panose="02020603050405020304" pitchFamily="18" charset="0"/>
          </a:endParaRPr>
        </a:p>
      </dgm:t>
    </dgm:pt>
    <dgm:pt modelId="{55C918CE-EDC2-4C0E-A63F-C79E94D64796}" type="sibTrans" cxnId="{70135A54-AA6C-4E8B-ADF5-E825EC6E555C}">
      <dgm:prSet/>
      <dgm:spPr/>
      <dgm:t>
        <a:bodyPr/>
        <a:lstStyle/>
        <a:p>
          <a:endParaRPr lang="pt-BR" sz="1600">
            <a:latin typeface="Times New Roman" panose="02020603050405020304" pitchFamily="18" charset="0"/>
            <a:cs typeface="Times New Roman" panose="02020603050405020304" pitchFamily="18" charset="0"/>
          </a:endParaRPr>
        </a:p>
      </dgm:t>
    </dgm:pt>
    <dgm:pt modelId="{1B3F3651-74F5-4428-8DDF-613A6434D1D1}">
      <dgm:prSet phldrT="[Text]" custT="1"/>
      <dgm:spPr/>
      <dgm:t>
        <a:bodyPr/>
        <a:lstStyle/>
        <a:p>
          <a:r>
            <a:rPr lang="pt-BR" sz="1600" dirty="0">
              <a:latin typeface="Times New Roman" panose="02020603050405020304" pitchFamily="18" charset="0"/>
              <a:cs typeface="Times New Roman" panose="02020603050405020304" pitchFamily="18" charset="0"/>
            </a:rPr>
            <a:t>Lei 12.973</a:t>
          </a:r>
        </a:p>
      </dgm:t>
    </dgm:pt>
    <dgm:pt modelId="{77734535-ACA8-41C3-A093-ABD1922BB881}" type="parTrans" cxnId="{DF11AC21-7B63-44F7-A38B-CC777504CB21}">
      <dgm:prSet/>
      <dgm:spPr/>
      <dgm:t>
        <a:bodyPr/>
        <a:lstStyle/>
        <a:p>
          <a:endParaRPr lang="pt-BR" sz="1600">
            <a:latin typeface="Times New Roman" panose="02020603050405020304" pitchFamily="18" charset="0"/>
            <a:cs typeface="Times New Roman" panose="02020603050405020304" pitchFamily="18" charset="0"/>
          </a:endParaRPr>
        </a:p>
      </dgm:t>
    </dgm:pt>
    <dgm:pt modelId="{A9E34859-7404-427A-BB64-516823312F93}" type="sibTrans" cxnId="{DF11AC21-7B63-44F7-A38B-CC777504CB21}">
      <dgm:prSet/>
      <dgm:spPr/>
      <dgm:t>
        <a:bodyPr/>
        <a:lstStyle/>
        <a:p>
          <a:endParaRPr lang="pt-BR" sz="1600">
            <a:latin typeface="Times New Roman" panose="02020603050405020304" pitchFamily="18" charset="0"/>
            <a:cs typeface="Times New Roman" panose="02020603050405020304" pitchFamily="18" charset="0"/>
          </a:endParaRPr>
        </a:p>
      </dgm:t>
    </dgm:pt>
    <dgm:pt modelId="{669D0F3F-C19F-4D26-AA74-FA9CC5EDDFCF}" type="pres">
      <dgm:prSet presAssocID="{F3DC67DF-6D88-4E18-9749-60B26E5D26B9}" presName="CompostProcess" presStyleCnt="0">
        <dgm:presLayoutVars>
          <dgm:dir/>
          <dgm:resizeHandles val="exact"/>
        </dgm:presLayoutVars>
      </dgm:prSet>
      <dgm:spPr/>
    </dgm:pt>
    <dgm:pt modelId="{A303D292-A6D1-406C-986E-8F56E500FF69}" type="pres">
      <dgm:prSet presAssocID="{F3DC67DF-6D88-4E18-9749-60B26E5D26B9}" presName="arrow" presStyleLbl="bgShp" presStyleIdx="0" presStyleCnt="1" custScaleX="117647"/>
      <dgm:spPr/>
    </dgm:pt>
    <dgm:pt modelId="{B99C3351-45C5-4D2D-94D8-6C5420198196}" type="pres">
      <dgm:prSet presAssocID="{F3DC67DF-6D88-4E18-9749-60B26E5D26B9}" presName="linearProcess" presStyleCnt="0"/>
      <dgm:spPr/>
    </dgm:pt>
    <dgm:pt modelId="{2BD52268-D855-4466-828C-0728744BBF22}" type="pres">
      <dgm:prSet presAssocID="{5C06AD12-ABC8-408B-B0E3-DCE2CF2548A5}" presName="textNode" presStyleLbl="node1" presStyleIdx="0" presStyleCnt="9">
        <dgm:presLayoutVars>
          <dgm:bulletEnabled val="1"/>
        </dgm:presLayoutVars>
      </dgm:prSet>
      <dgm:spPr/>
    </dgm:pt>
    <dgm:pt modelId="{B399B0A8-72DA-4624-9955-55081DE2DF14}" type="pres">
      <dgm:prSet presAssocID="{2FE6917C-6522-436E-BC2D-37491193B3CE}" presName="sibTrans" presStyleCnt="0"/>
      <dgm:spPr/>
    </dgm:pt>
    <dgm:pt modelId="{38E55475-69C6-422F-9E5F-6C0528A9EB0E}" type="pres">
      <dgm:prSet presAssocID="{CD0E6DB7-DA56-447C-BDBF-9EB5071ED2DC}" presName="textNode" presStyleLbl="node1" presStyleIdx="1" presStyleCnt="9">
        <dgm:presLayoutVars>
          <dgm:bulletEnabled val="1"/>
        </dgm:presLayoutVars>
      </dgm:prSet>
      <dgm:spPr/>
    </dgm:pt>
    <dgm:pt modelId="{B8F40CD4-47D4-4FB5-A545-9BDD3015350B}" type="pres">
      <dgm:prSet presAssocID="{0B733CFA-FB07-468B-84E4-54CF408CC71B}" presName="sibTrans" presStyleCnt="0"/>
      <dgm:spPr/>
    </dgm:pt>
    <dgm:pt modelId="{5C4D209C-8CAD-4603-AF49-C2C32D355086}" type="pres">
      <dgm:prSet presAssocID="{0E58E21C-6412-4978-8D4A-6AF9C99AC349}" presName="textNode" presStyleLbl="node1" presStyleIdx="2" presStyleCnt="9">
        <dgm:presLayoutVars>
          <dgm:bulletEnabled val="1"/>
        </dgm:presLayoutVars>
      </dgm:prSet>
      <dgm:spPr/>
    </dgm:pt>
    <dgm:pt modelId="{349ADAC6-9CBE-44A2-AC71-FE4114C999F5}" type="pres">
      <dgm:prSet presAssocID="{7E18FE52-0537-4630-B821-82489F1BB2A4}" presName="sibTrans" presStyleCnt="0"/>
      <dgm:spPr/>
    </dgm:pt>
    <dgm:pt modelId="{1198E80E-D890-4248-9A81-6B1D00738723}" type="pres">
      <dgm:prSet presAssocID="{308E56D8-2BDD-40DD-987A-B55BDE9AD473}" presName="textNode" presStyleLbl="node1" presStyleIdx="3" presStyleCnt="9">
        <dgm:presLayoutVars>
          <dgm:bulletEnabled val="1"/>
        </dgm:presLayoutVars>
      </dgm:prSet>
      <dgm:spPr/>
    </dgm:pt>
    <dgm:pt modelId="{3A9259AB-5C36-49E5-9990-D9BB0D0B138A}" type="pres">
      <dgm:prSet presAssocID="{6931FEC2-77B8-4DF7-9567-23A426A70056}" presName="sibTrans" presStyleCnt="0"/>
      <dgm:spPr/>
    </dgm:pt>
    <dgm:pt modelId="{8BA82FBE-AD53-4AFF-B297-9210F2EC8FD7}" type="pres">
      <dgm:prSet presAssocID="{82D56B85-D8A6-4F74-8AEB-E37DBE5D000B}" presName="textNode" presStyleLbl="node1" presStyleIdx="4" presStyleCnt="9">
        <dgm:presLayoutVars>
          <dgm:bulletEnabled val="1"/>
        </dgm:presLayoutVars>
      </dgm:prSet>
      <dgm:spPr/>
    </dgm:pt>
    <dgm:pt modelId="{57EDDE08-2221-4A8B-8272-6F39313ECE28}" type="pres">
      <dgm:prSet presAssocID="{EEA73838-BB00-4425-80CD-DCF81EA302F7}" presName="sibTrans" presStyleCnt="0"/>
      <dgm:spPr/>
    </dgm:pt>
    <dgm:pt modelId="{5E42838B-8454-4E33-8AF5-666BC6E99C13}" type="pres">
      <dgm:prSet presAssocID="{1FE6D9D8-A086-4CEE-9173-EE9CABE7AE98}" presName="textNode" presStyleLbl="node1" presStyleIdx="5" presStyleCnt="9">
        <dgm:presLayoutVars>
          <dgm:bulletEnabled val="1"/>
        </dgm:presLayoutVars>
      </dgm:prSet>
      <dgm:spPr/>
    </dgm:pt>
    <dgm:pt modelId="{E6803757-326A-492F-AE1A-97C71E1AE27E}" type="pres">
      <dgm:prSet presAssocID="{ADA381B6-3A70-4AAC-9D5C-E5BB9661ACCF}" presName="sibTrans" presStyleCnt="0"/>
      <dgm:spPr/>
    </dgm:pt>
    <dgm:pt modelId="{7800ABA1-8FA6-4DF8-B2BA-F48FD3B0533A}" type="pres">
      <dgm:prSet presAssocID="{936FC035-3DBA-41CC-9964-9B5962596CE7}" presName="textNode" presStyleLbl="node1" presStyleIdx="6" presStyleCnt="9">
        <dgm:presLayoutVars>
          <dgm:bulletEnabled val="1"/>
        </dgm:presLayoutVars>
      </dgm:prSet>
      <dgm:spPr/>
    </dgm:pt>
    <dgm:pt modelId="{4B13D81F-04D7-454F-9328-157E7AF4B35C}" type="pres">
      <dgm:prSet presAssocID="{716B3A1B-55A6-4818-B6BE-D6DDE5135903}" presName="sibTrans" presStyleCnt="0"/>
      <dgm:spPr/>
    </dgm:pt>
    <dgm:pt modelId="{420E9CBC-D3B2-4317-8B23-97E7A70FE819}" type="pres">
      <dgm:prSet presAssocID="{3D6CDD9D-72B4-4F01-9ED4-771209EF86C9}" presName="textNode" presStyleLbl="node1" presStyleIdx="7" presStyleCnt="9">
        <dgm:presLayoutVars>
          <dgm:bulletEnabled val="1"/>
        </dgm:presLayoutVars>
      </dgm:prSet>
      <dgm:spPr/>
    </dgm:pt>
    <dgm:pt modelId="{6B938CAF-5B9C-4CD9-938A-B20CA8838554}" type="pres">
      <dgm:prSet presAssocID="{55C918CE-EDC2-4C0E-A63F-C79E94D64796}" presName="sibTrans" presStyleCnt="0"/>
      <dgm:spPr/>
    </dgm:pt>
    <dgm:pt modelId="{5F70D234-CFFD-4286-B168-E0F4B51E737D}" type="pres">
      <dgm:prSet presAssocID="{1B3F3651-74F5-4428-8DDF-613A6434D1D1}" presName="textNode" presStyleLbl="node1" presStyleIdx="8" presStyleCnt="9">
        <dgm:presLayoutVars>
          <dgm:bulletEnabled val="1"/>
        </dgm:presLayoutVars>
      </dgm:prSet>
      <dgm:spPr/>
    </dgm:pt>
  </dgm:ptLst>
  <dgm:cxnLst>
    <dgm:cxn modelId="{83166118-107E-42AD-AA11-44B4683D7BCF}" type="presOf" srcId="{F3DC67DF-6D88-4E18-9749-60B26E5D26B9}" destId="{669D0F3F-C19F-4D26-AA74-FA9CC5EDDFCF}" srcOrd="0" destOrd="0" presId="urn:microsoft.com/office/officeart/2005/8/layout/hProcess9"/>
    <dgm:cxn modelId="{642B5918-666E-44EB-BA0E-49E4C64CA518}" srcId="{F3DC67DF-6D88-4E18-9749-60B26E5D26B9}" destId="{CD0E6DB7-DA56-447C-BDBF-9EB5071ED2DC}" srcOrd="1" destOrd="0" parTransId="{9A76FFB7-6CA1-440E-A7FF-44F0E316C3B5}" sibTransId="{0B733CFA-FB07-468B-84E4-54CF408CC71B}"/>
    <dgm:cxn modelId="{C48BC61C-02B9-49CB-BFF6-0755B1CFC626}" type="presOf" srcId="{0E58E21C-6412-4978-8D4A-6AF9C99AC349}" destId="{5C4D209C-8CAD-4603-AF49-C2C32D355086}" srcOrd="0" destOrd="0" presId="urn:microsoft.com/office/officeart/2005/8/layout/hProcess9"/>
    <dgm:cxn modelId="{A5ED771D-AA27-494C-BEE1-7BAA6FA8D4EE}" type="presOf" srcId="{1FE6D9D8-A086-4CEE-9173-EE9CABE7AE98}" destId="{5E42838B-8454-4E33-8AF5-666BC6E99C13}" srcOrd="0" destOrd="0" presId="urn:microsoft.com/office/officeart/2005/8/layout/hProcess9"/>
    <dgm:cxn modelId="{DF11AC21-7B63-44F7-A38B-CC777504CB21}" srcId="{F3DC67DF-6D88-4E18-9749-60B26E5D26B9}" destId="{1B3F3651-74F5-4428-8DDF-613A6434D1D1}" srcOrd="8" destOrd="0" parTransId="{77734535-ACA8-41C3-A093-ABD1922BB881}" sibTransId="{A9E34859-7404-427A-BB64-516823312F93}"/>
    <dgm:cxn modelId="{29365430-02EC-4A04-BCE7-C6D4D3A5A17E}" type="presOf" srcId="{936FC035-3DBA-41CC-9964-9B5962596CE7}" destId="{7800ABA1-8FA6-4DF8-B2BA-F48FD3B0533A}" srcOrd="0" destOrd="0" presId="urn:microsoft.com/office/officeart/2005/8/layout/hProcess9"/>
    <dgm:cxn modelId="{A9E2A833-EA2B-4032-A0A7-BF962B81D1EE}" srcId="{F3DC67DF-6D88-4E18-9749-60B26E5D26B9}" destId="{308E56D8-2BDD-40DD-987A-B55BDE9AD473}" srcOrd="3" destOrd="0" parTransId="{BEDC2FDB-0217-4838-A1B2-EEE87A0FE2D7}" sibTransId="{6931FEC2-77B8-4DF7-9567-23A426A70056}"/>
    <dgm:cxn modelId="{056B5761-BB16-46E0-8391-C5FEB1D32F20}" type="presOf" srcId="{3D6CDD9D-72B4-4F01-9ED4-771209EF86C9}" destId="{420E9CBC-D3B2-4317-8B23-97E7A70FE819}" srcOrd="0" destOrd="0" presId="urn:microsoft.com/office/officeart/2005/8/layout/hProcess9"/>
    <dgm:cxn modelId="{70135A54-AA6C-4E8B-ADF5-E825EC6E555C}" srcId="{F3DC67DF-6D88-4E18-9749-60B26E5D26B9}" destId="{3D6CDD9D-72B4-4F01-9ED4-771209EF86C9}" srcOrd="7" destOrd="0" parTransId="{FAB2E1C4-2AC2-487A-8039-257F1BA12E48}" sibTransId="{55C918CE-EDC2-4C0E-A63F-C79E94D64796}"/>
    <dgm:cxn modelId="{32116279-663B-4B63-A0B3-7FCE9F0A2C02}" type="presOf" srcId="{CD0E6DB7-DA56-447C-BDBF-9EB5071ED2DC}" destId="{38E55475-69C6-422F-9E5F-6C0528A9EB0E}" srcOrd="0" destOrd="0" presId="urn:microsoft.com/office/officeart/2005/8/layout/hProcess9"/>
    <dgm:cxn modelId="{AEA00E99-2F10-401C-A09E-109172C860EB}" srcId="{F3DC67DF-6D88-4E18-9749-60B26E5D26B9}" destId="{82D56B85-D8A6-4F74-8AEB-E37DBE5D000B}" srcOrd="4" destOrd="0" parTransId="{5607F429-257F-4414-BA92-D1E921C82D88}" sibTransId="{EEA73838-BB00-4425-80CD-DCF81EA302F7}"/>
    <dgm:cxn modelId="{218943A3-27C3-4EFE-81E7-DC6D12E0376A}" srcId="{F3DC67DF-6D88-4E18-9749-60B26E5D26B9}" destId="{5C06AD12-ABC8-408B-B0E3-DCE2CF2548A5}" srcOrd="0" destOrd="0" parTransId="{36E29F9D-D5AF-4165-8A6D-8D9EFFD95B6D}" sibTransId="{2FE6917C-6522-436E-BC2D-37491193B3CE}"/>
    <dgm:cxn modelId="{447AC2B8-41E0-4D9F-8760-50D27123B3A5}" type="presOf" srcId="{5C06AD12-ABC8-408B-B0E3-DCE2CF2548A5}" destId="{2BD52268-D855-4466-828C-0728744BBF22}" srcOrd="0" destOrd="0" presId="urn:microsoft.com/office/officeart/2005/8/layout/hProcess9"/>
    <dgm:cxn modelId="{4DD5B8C0-23D8-4FC0-AC9B-B2B199060A2F}" srcId="{F3DC67DF-6D88-4E18-9749-60B26E5D26B9}" destId="{1FE6D9D8-A086-4CEE-9173-EE9CABE7AE98}" srcOrd="5" destOrd="0" parTransId="{6C1464B7-53C3-4983-9C6B-2B37DB603164}" sibTransId="{ADA381B6-3A70-4AAC-9D5C-E5BB9661ACCF}"/>
    <dgm:cxn modelId="{00B11DC6-2FD1-49A8-913B-375BA0BBCDDF}" type="presOf" srcId="{1B3F3651-74F5-4428-8DDF-613A6434D1D1}" destId="{5F70D234-CFFD-4286-B168-E0F4B51E737D}" srcOrd="0" destOrd="0" presId="urn:microsoft.com/office/officeart/2005/8/layout/hProcess9"/>
    <dgm:cxn modelId="{DFDFC5CF-8B7F-4FE6-B6D8-10F73B588391}" srcId="{F3DC67DF-6D88-4E18-9749-60B26E5D26B9}" destId="{0E58E21C-6412-4978-8D4A-6AF9C99AC349}" srcOrd="2" destOrd="0" parTransId="{E264994E-F101-44BE-B395-3A3C41265A70}" sibTransId="{7E18FE52-0537-4630-B821-82489F1BB2A4}"/>
    <dgm:cxn modelId="{738443D2-5E2B-423C-B58D-DAC8A9746A5D}" type="presOf" srcId="{308E56D8-2BDD-40DD-987A-B55BDE9AD473}" destId="{1198E80E-D890-4248-9A81-6B1D00738723}" srcOrd="0" destOrd="0" presId="urn:microsoft.com/office/officeart/2005/8/layout/hProcess9"/>
    <dgm:cxn modelId="{642318E4-BDEA-4AB1-8E7F-B2E6D29FA927}" srcId="{F3DC67DF-6D88-4E18-9749-60B26E5D26B9}" destId="{936FC035-3DBA-41CC-9964-9B5962596CE7}" srcOrd="6" destOrd="0" parTransId="{4307D2D5-6DE7-43C2-8A5D-355CA46A562D}" sibTransId="{716B3A1B-55A6-4818-B6BE-D6DDE5135903}"/>
    <dgm:cxn modelId="{434A5BE6-9303-4476-B1E7-F6B6BB4F48CF}" type="presOf" srcId="{82D56B85-D8A6-4F74-8AEB-E37DBE5D000B}" destId="{8BA82FBE-AD53-4AFF-B297-9210F2EC8FD7}" srcOrd="0" destOrd="0" presId="urn:microsoft.com/office/officeart/2005/8/layout/hProcess9"/>
    <dgm:cxn modelId="{FA7BB9B9-D543-4E0F-B0EC-327724B5A56D}" type="presParOf" srcId="{669D0F3F-C19F-4D26-AA74-FA9CC5EDDFCF}" destId="{A303D292-A6D1-406C-986E-8F56E500FF69}" srcOrd="0" destOrd="0" presId="urn:microsoft.com/office/officeart/2005/8/layout/hProcess9"/>
    <dgm:cxn modelId="{79CA4FC9-E7EA-411E-9F4B-EDDBBD8AA899}" type="presParOf" srcId="{669D0F3F-C19F-4D26-AA74-FA9CC5EDDFCF}" destId="{B99C3351-45C5-4D2D-94D8-6C5420198196}" srcOrd="1" destOrd="0" presId="urn:microsoft.com/office/officeart/2005/8/layout/hProcess9"/>
    <dgm:cxn modelId="{A5E95A23-D19A-4A72-B570-A461BC739DCF}" type="presParOf" srcId="{B99C3351-45C5-4D2D-94D8-6C5420198196}" destId="{2BD52268-D855-4466-828C-0728744BBF22}" srcOrd="0" destOrd="0" presId="urn:microsoft.com/office/officeart/2005/8/layout/hProcess9"/>
    <dgm:cxn modelId="{D445BE56-E84E-4E0E-A0E8-A6BC0A565A4F}" type="presParOf" srcId="{B99C3351-45C5-4D2D-94D8-6C5420198196}" destId="{B399B0A8-72DA-4624-9955-55081DE2DF14}" srcOrd="1" destOrd="0" presId="urn:microsoft.com/office/officeart/2005/8/layout/hProcess9"/>
    <dgm:cxn modelId="{23AACED8-B012-4C07-A199-12080D56B1D0}" type="presParOf" srcId="{B99C3351-45C5-4D2D-94D8-6C5420198196}" destId="{38E55475-69C6-422F-9E5F-6C0528A9EB0E}" srcOrd="2" destOrd="0" presId="urn:microsoft.com/office/officeart/2005/8/layout/hProcess9"/>
    <dgm:cxn modelId="{E86C3287-1F23-4C53-9D49-CF085B41F573}" type="presParOf" srcId="{B99C3351-45C5-4D2D-94D8-6C5420198196}" destId="{B8F40CD4-47D4-4FB5-A545-9BDD3015350B}" srcOrd="3" destOrd="0" presId="urn:microsoft.com/office/officeart/2005/8/layout/hProcess9"/>
    <dgm:cxn modelId="{13EEA575-E185-4B42-B6BA-00B477A5A2D9}" type="presParOf" srcId="{B99C3351-45C5-4D2D-94D8-6C5420198196}" destId="{5C4D209C-8CAD-4603-AF49-C2C32D355086}" srcOrd="4" destOrd="0" presId="urn:microsoft.com/office/officeart/2005/8/layout/hProcess9"/>
    <dgm:cxn modelId="{13072FAA-F433-42E6-9A34-0FDB19A1FE8B}" type="presParOf" srcId="{B99C3351-45C5-4D2D-94D8-6C5420198196}" destId="{349ADAC6-9CBE-44A2-AC71-FE4114C999F5}" srcOrd="5" destOrd="0" presId="urn:microsoft.com/office/officeart/2005/8/layout/hProcess9"/>
    <dgm:cxn modelId="{27EFFCBC-955B-4710-A14C-90C9D16243FF}" type="presParOf" srcId="{B99C3351-45C5-4D2D-94D8-6C5420198196}" destId="{1198E80E-D890-4248-9A81-6B1D00738723}" srcOrd="6" destOrd="0" presId="urn:microsoft.com/office/officeart/2005/8/layout/hProcess9"/>
    <dgm:cxn modelId="{60264F96-DBEA-4342-912C-BC757EA3024D}" type="presParOf" srcId="{B99C3351-45C5-4D2D-94D8-6C5420198196}" destId="{3A9259AB-5C36-49E5-9990-D9BB0D0B138A}" srcOrd="7" destOrd="0" presId="urn:microsoft.com/office/officeart/2005/8/layout/hProcess9"/>
    <dgm:cxn modelId="{6E90EF05-B521-4705-8371-491E16EE9EFD}" type="presParOf" srcId="{B99C3351-45C5-4D2D-94D8-6C5420198196}" destId="{8BA82FBE-AD53-4AFF-B297-9210F2EC8FD7}" srcOrd="8" destOrd="0" presId="urn:microsoft.com/office/officeart/2005/8/layout/hProcess9"/>
    <dgm:cxn modelId="{07268479-4191-4EC1-95D1-0E4902753F7C}" type="presParOf" srcId="{B99C3351-45C5-4D2D-94D8-6C5420198196}" destId="{57EDDE08-2221-4A8B-8272-6F39313ECE28}" srcOrd="9" destOrd="0" presId="urn:microsoft.com/office/officeart/2005/8/layout/hProcess9"/>
    <dgm:cxn modelId="{3C2C42B1-31CE-4055-9BF1-204B61D8988C}" type="presParOf" srcId="{B99C3351-45C5-4D2D-94D8-6C5420198196}" destId="{5E42838B-8454-4E33-8AF5-666BC6E99C13}" srcOrd="10" destOrd="0" presId="urn:microsoft.com/office/officeart/2005/8/layout/hProcess9"/>
    <dgm:cxn modelId="{21744710-CE23-41D0-B667-9CE04FD0DA8A}" type="presParOf" srcId="{B99C3351-45C5-4D2D-94D8-6C5420198196}" destId="{E6803757-326A-492F-AE1A-97C71E1AE27E}" srcOrd="11" destOrd="0" presId="urn:microsoft.com/office/officeart/2005/8/layout/hProcess9"/>
    <dgm:cxn modelId="{F7951D2C-2581-4228-830A-E733221780E8}" type="presParOf" srcId="{B99C3351-45C5-4D2D-94D8-6C5420198196}" destId="{7800ABA1-8FA6-4DF8-B2BA-F48FD3B0533A}" srcOrd="12" destOrd="0" presId="urn:microsoft.com/office/officeart/2005/8/layout/hProcess9"/>
    <dgm:cxn modelId="{9B5C578A-B282-4BED-AF3D-1F8370F97E2D}" type="presParOf" srcId="{B99C3351-45C5-4D2D-94D8-6C5420198196}" destId="{4B13D81F-04D7-454F-9328-157E7AF4B35C}" srcOrd="13" destOrd="0" presId="urn:microsoft.com/office/officeart/2005/8/layout/hProcess9"/>
    <dgm:cxn modelId="{ABBD97FF-74DE-415F-9658-5456026CA1FC}" type="presParOf" srcId="{B99C3351-45C5-4D2D-94D8-6C5420198196}" destId="{420E9CBC-D3B2-4317-8B23-97E7A70FE819}" srcOrd="14" destOrd="0" presId="urn:microsoft.com/office/officeart/2005/8/layout/hProcess9"/>
    <dgm:cxn modelId="{B03A57B6-2FD5-45B7-BBBC-94C1BD1ED873}" type="presParOf" srcId="{B99C3351-45C5-4D2D-94D8-6C5420198196}" destId="{6B938CAF-5B9C-4CD9-938A-B20CA8838554}" srcOrd="15" destOrd="0" presId="urn:microsoft.com/office/officeart/2005/8/layout/hProcess9"/>
    <dgm:cxn modelId="{813510D6-B545-48F4-BE6E-C0F5A26796B2}" type="presParOf" srcId="{B99C3351-45C5-4D2D-94D8-6C5420198196}" destId="{5F70D234-CFFD-4286-B168-E0F4B51E737D}" srcOrd="1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3D292-A6D1-406C-986E-8F56E500FF69}">
      <dsp:nvSpPr>
        <dsp:cNvPr id="0" name=""/>
        <dsp:cNvSpPr/>
      </dsp:nvSpPr>
      <dsp:spPr>
        <a:xfrm>
          <a:off x="2" y="0"/>
          <a:ext cx="8136899" cy="1546837"/>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D52268-D855-4466-828C-0728744BBF22}">
      <dsp:nvSpPr>
        <dsp:cNvPr id="0" name=""/>
        <dsp:cNvSpPr/>
      </dsp:nvSpPr>
      <dsp:spPr>
        <a:xfrm>
          <a:off x="3973"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4.506</a:t>
          </a:r>
        </a:p>
      </dsp:txBody>
      <dsp:txXfrm>
        <a:off x="34177" y="494255"/>
        <a:ext cx="726265" cy="558326"/>
      </dsp:txXfrm>
    </dsp:sp>
    <dsp:sp modelId="{38E55475-69C6-422F-9E5F-6C0528A9EB0E}">
      <dsp:nvSpPr>
        <dsp:cNvPr id="0" name=""/>
        <dsp:cNvSpPr/>
      </dsp:nvSpPr>
      <dsp:spPr>
        <a:xfrm>
          <a:off x="921758"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DL 1.598</a:t>
          </a:r>
        </a:p>
      </dsp:txBody>
      <dsp:txXfrm>
        <a:off x="951962" y="494255"/>
        <a:ext cx="726265" cy="558326"/>
      </dsp:txXfrm>
    </dsp:sp>
    <dsp:sp modelId="{5C4D209C-8CAD-4603-AF49-C2C32D355086}">
      <dsp:nvSpPr>
        <dsp:cNvPr id="0" name=""/>
        <dsp:cNvSpPr/>
      </dsp:nvSpPr>
      <dsp:spPr>
        <a:xfrm>
          <a:off x="1839544"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8.134</a:t>
          </a:r>
        </a:p>
      </dsp:txBody>
      <dsp:txXfrm>
        <a:off x="1869748" y="494255"/>
        <a:ext cx="726265" cy="558326"/>
      </dsp:txXfrm>
    </dsp:sp>
    <dsp:sp modelId="{1198E80E-D890-4248-9A81-6B1D00738723}">
      <dsp:nvSpPr>
        <dsp:cNvPr id="0" name=""/>
        <dsp:cNvSpPr/>
      </dsp:nvSpPr>
      <dsp:spPr>
        <a:xfrm>
          <a:off x="2757329"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8.383</a:t>
          </a:r>
        </a:p>
      </dsp:txBody>
      <dsp:txXfrm>
        <a:off x="2787533" y="494255"/>
        <a:ext cx="726265" cy="558326"/>
      </dsp:txXfrm>
    </dsp:sp>
    <dsp:sp modelId="{8BA82FBE-AD53-4AFF-B297-9210F2EC8FD7}">
      <dsp:nvSpPr>
        <dsp:cNvPr id="0" name=""/>
        <dsp:cNvSpPr/>
      </dsp:nvSpPr>
      <dsp:spPr>
        <a:xfrm>
          <a:off x="3675115"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9.249</a:t>
          </a:r>
        </a:p>
      </dsp:txBody>
      <dsp:txXfrm>
        <a:off x="3705319" y="494255"/>
        <a:ext cx="726265" cy="558326"/>
      </dsp:txXfrm>
    </dsp:sp>
    <dsp:sp modelId="{5E42838B-8454-4E33-8AF5-666BC6E99C13}">
      <dsp:nvSpPr>
        <dsp:cNvPr id="0" name=""/>
        <dsp:cNvSpPr/>
      </dsp:nvSpPr>
      <dsp:spPr>
        <a:xfrm>
          <a:off x="4592900"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9.250</a:t>
          </a:r>
        </a:p>
      </dsp:txBody>
      <dsp:txXfrm>
        <a:off x="4623104" y="494255"/>
        <a:ext cx="726265" cy="558326"/>
      </dsp:txXfrm>
    </dsp:sp>
    <dsp:sp modelId="{7800ABA1-8FA6-4DF8-B2BA-F48FD3B0533A}">
      <dsp:nvSpPr>
        <dsp:cNvPr id="0" name=""/>
        <dsp:cNvSpPr/>
      </dsp:nvSpPr>
      <dsp:spPr>
        <a:xfrm>
          <a:off x="5510686"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9.430</a:t>
          </a:r>
        </a:p>
      </dsp:txBody>
      <dsp:txXfrm>
        <a:off x="5540890" y="494255"/>
        <a:ext cx="726265" cy="558326"/>
      </dsp:txXfrm>
    </dsp:sp>
    <dsp:sp modelId="{420E9CBC-D3B2-4317-8B23-97E7A70FE819}">
      <dsp:nvSpPr>
        <dsp:cNvPr id="0" name=""/>
        <dsp:cNvSpPr/>
      </dsp:nvSpPr>
      <dsp:spPr>
        <a:xfrm>
          <a:off x="6428472"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9.532</a:t>
          </a:r>
        </a:p>
      </dsp:txBody>
      <dsp:txXfrm>
        <a:off x="6458676" y="494255"/>
        <a:ext cx="726265" cy="558326"/>
      </dsp:txXfrm>
    </dsp:sp>
    <dsp:sp modelId="{5F70D234-CFFD-4286-B168-E0F4B51E737D}">
      <dsp:nvSpPr>
        <dsp:cNvPr id="0" name=""/>
        <dsp:cNvSpPr/>
      </dsp:nvSpPr>
      <dsp:spPr>
        <a:xfrm>
          <a:off x="7346257" y="464051"/>
          <a:ext cx="786673" cy="61873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imes New Roman" panose="02020603050405020304" pitchFamily="18" charset="0"/>
              <a:cs typeface="Times New Roman" panose="02020603050405020304" pitchFamily="18" charset="0"/>
            </a:rPr>
            <a:t>Lei 12.973</a:t>
          </a:r>
        </a:p>
      </dsp:txBody>
      <dsp:txXfrm>
        <a:off x="7376461" y="494255"/>
        <a:ext cx="726265" cy="55832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58C07F01-7071-418D-A2E4-DE7E8A4F7C71}" type="datetimeFigureOut">
              <a:rPr lang="pt-BR" smtClean="0"/>
              <a:t>17/02/2020</a:t>
            </a:fld>
            <a:endParaRPr lang="pt-BR"/>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pt-BR"/>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3CEA66A3-2A68-4F99-8497-B13B67D39437}" type="slidenum">
              <a:rPr lang="pt-BR" smtClean="0"/>
              <a:t>‹nº›</a:t>
            </a:fld>
            <a:endParaRPr lang="pt-BR"/>
          </a:p>
        </p:txBody>
      </p:sp>
    </p:spTree>
    <p:extLst>
      <p:ext uri="{BB962C8B-B14F-4D97-AF65-F5344CB8AC3E}">
        <p14:creationId xmlns:p14="http://schemas.microsoft.com/office/powerpoint/2010/main" val="2707810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8E9F3387-6852-4167-A065-1B417E5289FE}" type="datetimeFigureOut">
              <a:rPr lang="pt-BR" smtClean="0"/>
              <a:t>17/02/2020</a:t>
            </a:fld>
            <a:endParaRPr lang="pt-BR"/>
          </a:p>
        </p:txBody>
      </p:sp>
      <p:sp>
        <p:nvSpPr>
          <p:cNvPr id="4" name="Espaço Reservado para Imagem de Slide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F23FB91E-A0DC-4A5F-B463-D7B8E79502D1}" type="slidenum">
              <a:rPr lang="pt-BR" smtClean="0"/>
              <a:t>‹nº›</a:t>
            </a:fld>
            <a:endParaRPr lang="pt-BR"/>
          </a:p>
        </p:txBody>
      </p:sp>
    </p:spTree>
    <p:extLst>
      <p:ext uri="{BB962C8B-B14F-4D97-AF65-F5344CB8AC3E}">
        <p14:creationId xmlns:p14="http://schemas.microsoft.com/office/powerpoint/2010/main" val="2581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F23FB91E-A0DC-4A5F-B463-D7B8E79502D1}" type="slidenum">
              <a:rPr lang="pt-BR" smtClean="0"/>
              <a:t>1</a:t>
            </a:fld>
            <a:endParaRPr lang="pt-BR"/>
          </a:p>
        </p:txBody>
      </p:sp>
    </p:spTree>
    <p:extLst>
      <p:ext uri="{BB962C8B-B14F-4D97-AF65-F5344CB8AC3E}">
        <p14:creationId xmlns:p14="http://schemas.microsoft.com/office/powerpoint/2010/main" val="2724354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F23FB91E-A0DC-4A5F-B463-D7B8E79502D1}" type="slidenum">
              <a:rPr lang="pt-BR" smtClean="0"/>
              <a:t>2</a:t>
            </a:fld>
            <a:endParaRPr lang="pt-BR"/>
          </a:p>
        </p:txBody>
      </p:sp>
    </p:spTree>
    <p:extLst>
      <p:ext uri="{BB962C8B-B14F-4D97-AF65-F5344CB8AC3E}">
        <p14:creationId xmlns:p14="http://schemas.microsoft.com/office/powerpoint/2010/main" val="690285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F23FB91E-A0DC-4A5F-B463-D7B8E79502D1}" type="slidenum">
              <a:rPr lang="pt-BR" smtClean="0"/>
              <a:t>13</a:t>
            </a:fld>
            <a:endParaRPr lang="pt-BR"/>
          </a:p>
        </p:txBody>
      </p:sp>
    </p:spTree>
    <p:extLst>
      <p:ext uri="{BB962C8B-B14F-4D97-AF65-F5344CB8AC3E}">
        <p14:creationId xmlns:p14="http://schemas.microsoft.com/office/powerpoint/2010/main" val="2344555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F23FB91E-A0DC-4A5F-B463-D7B8E79502D1}" type="slidenum">
              <a:rPr lang="pt-BR" smtClean="0"/>
              <a:t>40</a:t>
            </a:fld>
            <a:endParaRPr lang="pt-BR"/>
          </a:p>
        </p:txBody>
      </p:sp>
    </p:spTree>
    <p:extLst>
      <p:ext uri="{BB962C8B-B14F-4D97-AF65-F5344CB8AC3E}">
        <p14:creationId xmlns:p14="http://schemas.microsoft.com/office/powerpoint/2010/main" val="4440858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6286500" y="-8934"/>
            <a:ext cx="2857500" cy="1143000"/>
          </a:xfrm>
          <a:prstGeom prst="rect">
            <a:avLst/>
          </a:prstGeom>
        </p:spPr>
      </p:pic>
    </p:spTree>
    <p:extLst>
      <p:ext uri="{BB962C8B-B14F-4D97-AF65-F5344CB8AC3E}">
        <p14:creationId xmlns:p14="http://schemas.microsoft.com/office/powerpoint/2010/main" val="252963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17/02/2020</a:t>
            </a:fld>
            <a:endParaRPr lang="pt-BR" dirty="0"/>
          </a:p>
        </p:txBody>
      </p:sp>
      <p:sp>
        <p:nvSpPr>
          <p:cNvPr id="9"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13"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Tree>
    <p:extLst>
      <p:ext uri="{BB962C8B-B14F-4D97-AF65-F5344CB8AC3E}">
        <p14:creationId xmlns:p14="http://schemas.microsoft.com/office/powerpoint/2010/main" val="848132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ação">
    <p:spTree>
      <p:nvGrpSpPr>
        <p:cNvPr id="1" name=""/>
        <p:cNvGrpSpPr/>
        <p:nvPr/>
      </p:nvGrpSpPr>
      <p:grpSpPr>
        <a:xfrm>
          <a:off x="0" y="0"/>
          <a:ext cx="0" cy="0"/>
          <a:chOff x="0" y="0"/>
          <a:chExt cx="0" cy="0"/>
        </a:xfrm>
      </p:grpSpPr>
      <p:sp>
        <p:nvSpPr>
          <p:cNvPr id="11"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17/02/2020</a:t>
            </a:fld>
            <a:endParaRPr lang="pt-BR" dirty="0"/>
          </a:p>
        </p:txBody>
      </p:sp>
      <p:sp>
        <p:nvSpPr>
          <p:cNvPr id="12"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13"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Tree>
    <p:extLst>
      <p:ext uri="{BB962C8B-B14F-4D97-AF65-F5344CB8AC3E}">
        <p14:creationId xmlns:p14="http://schemas.microsoft.com/office/powerpoint/2010/main" val="309930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ação">
    <p:spTree>
      <p:nvGrpSpPr>
        <p:cNvPr id="1" name=""/>
        <p:cNvGrpSpPr/>
        <p:nvPr/>
      </p:nvGrpSpPr>
      <p:grpSpPr>
        <a:xfrm>
          <a:off x="0" y="0"/>
          <a:ext cx="0" cy="0"/>
          <a:chOff x="0" y="0"/>
          <a:chExt cx="0" cy="0"/>
        </a:xfrm>
      </p:grpSpPr>
      <p:sp>
        <p:nvSpPr>
          <p:cNvPr id="10"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17/02/2020</a:t>
            </a:fld>
            <a:endParaRPr lang="pt-BR" dirty="0"/>
          </a:p>
        </p:txBody>
      </p:sp>
      <p:sp>
        <p:nvSpPr>
          <p:cNvPr id="11"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12"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Tree>
    <p:extLst>
      <p:ext uri="{BB962C8B-B14F-4D97-AF65-F5344CB8AC3E}">
        <p14:creationId xmlns:p14="http://schemas.microsoft.com/office/powerpoint/2010/main" val="390036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mparação">
    <p:spTree>
      <p:nvGrpSpPr>
        <p:cNvPr id="1" name=""/>
        <p:cNvGrpSpPr/>
        <p:nvPr/>
      </p:nvGrpSpPr>
      <p:grpSpPr>
        <a:xfrm>
          <a:off x="0" y="0"/>
          <a:ext cx="0" cy="0"/>
          <a:chOff x="0" y="0"/>
          <a:chExt cx="0" cy="0"/>
        </a:xfrm>
      </p:grpSpPr>
      <p:sp>
        <p:nvSpPr>
          <p:cNvPr id="12"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17/02/2020</a:t>
            </a:fld>
            <a:endParaRPr lang="pt-BR" dirty="0"/>
          </a:p>
        </p:txBody>
      </p:sp>
      <p:sp>
        <p:nvSpPr>
          <p:cNvPr id="13"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14"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Tree>
    <p:extLst>
      <p:ext uri="{BB962C8B-B14F-4D97-AF65-F5344CB8AC3E}">
        <p14:creationId xmlns:p14="http://schemas.microsoft.com/office/powerpoint/2010/main" val="1874775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m com Legenda">
    <p:spTree>
      <p:nvGrpSpPr>
        <p:cNvPr id="1" name=""/>
        <p:cNvGrpSpPr/>
        <p:nvPr/>
      </p:nvGrpSpPr>
      <p:grpSpPr>
        <a:xfrm>
          <a:off x="0" y="0"/>
          <a:ext cx="0" cy="0"/>
          <a:chOff x="0" y="0"/>
          <a:chExt cx="0" cy="0"/>
        </a:xfrm>
      </p:grpSpPr>
      <p:sp>
        <p:nvSpPr>
          <p:cNvPr id="10"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17/02/2020</a:t>
            </a:fld>
            <a:endParaRPr lang="pt-BR" dirty="0"/>
          </a:p>
        </p:txBody>
      </p:sp>
      <p:sp>
        <p:nvSpPr>
          <p:cNvPr id="11"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12"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Tree>
    <p:extLst>
      <p:ext uri="{BB962C8B-B14F-4D97-AF65-F5344CB8AC3E}">
        <p14:creationId xmlns:p14="http://schemas.microsoft.com/office/powerpoint/2010/main" val="345108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4535"/>
            <a:ext cx="9144000" cy="113937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17/02/2020</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
        <p:nvSpPr>
          <p:cNvPr id="10" name="CaixaDeTexto 10"/>
          <p:cNvSpPr txBox="1">
            <a:spLocks noChangeArrowheads="1"/>
          </p:cNvSpPr>
          <p:nvPr userDrawn="1"/>
        </p:nvSpPr>
        <p:spPr bwMode="auto">
          <a:xfrm>
            <a:off x="1346192" y="210347"/>
            <a:ext cx="295275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pt-BR" altLang="pt-BR" b="1" dirty="0">
                <a:solidFill>
                  <a:srgbClr val="C00000"/>
                </a:solidFill>
              </a:rPr>
              <a:t>Faculdade de Direito</a:t>
            </a:r>
          </a:p>
          <a:p>
            <a:pPr algn="ctr"/>
            <a:r>
              <a:rPr lang="pt-BR" altLang="pt-BR" sz="1900" b="1" dirty="0">
                <a:solidFill>
                  <a:srgbClr val="C00000"/>
                </a:solidFill>
              </a:rPr>
              <a:t>Universidade de São Paulo</a:t>
            </a:r>
          </a:p>
        </p:txBody>
      </p:sp>
      <p:pic>
        <p:nvPicPr>
          <p:cNvPr id="14" name="Picture 13"/>
          <p:cNvPicPr>
            <a:picLocks noChangeAspect="1"/>
          </p:cNvPicPr>
          <p:nvPr userDrawn="1"/>
        </p:nvPicPr>
        <p:blipFill>
          <a:blip r:embed="rId8">
            <a:clrChange>
              <a:clrFrom>
                <a:srgbClr val="7F7F7F"/>
              </a:clrFrom>
              <a:clrTo>
                <a:srgbClr val="7F7F7F">
                  <a:alpha val="0"/>
                </a:srgbClr>
              </a:clrTo>
            </a:clrChange>
            <a:extLst>
              <a:ext uri="{28A0092B-C50C-407E-A947-70E740481C1C}">
                <a14:useLocalDpi xmlns:a14="http://schemas.microsoft.com/office/drawing/2010/main" val="0"/>
              </a:ext>
            </a:extLst>
          </a:blip>
          <a:stretch>
            <a:fillRect/>
          </a:stretch>
        </p:blipFill>
        <p:spPr>
          <a:xfrm>
            <a:off x="299060" y="142363"/>
            <a:ext cx="885949" cy="885949"/>
          </a:xfrm>
          <a:prstGeom prst="rect">
            <a:avLst/>
          </a:prstGeom>
        </p:spPr>
      </p:pic>
    </p:spTree>
    <p:extLst>
      <p:ext uri="{BB962C8B-B14F-4D97-AF65-F5344CB8AC3E}">
        <p14:creationId xmlns:p14="http://schemas.microsoft.com/office/powerpoint/2010/main" val="695403014"/>
      </p:ext>
    </p:extLst>
  </p:cSld>
  <p:clrMap bg1="lt1" tx1="dk1" bg2="lt2" tx2="dk2" accent1="accent1" accent2="accent2" accent3="accent3" accent4="accent4" accent5="accent5" accent6="accent6" hlink="hlink" folHlink="folHlink"/>
  <p:sldLayoutIdLst>
    <p:sldLayoutId id="2147483653" r:id="rId1"/>
    <p:sldLayoutId id="2147483668" r:id="rId2"/>
    <p:sldLayoutId id="2147483656" r:id="rId3"/>
    <p:sldLayoutId id="2147483666" r:id="rId4"/>
    <p:sldLayoutId id="2147483667" r:id="rId5"/>
    <p:sldLayoutId id="2147483660" r:id="rId6"/>
  </p:sldLayoutIdLst>
  <p:txStyles>
    <p:titleStyle>
      <a:lvl1pPr algn="l" defTabSz="914400" rtl="0" eaLnBrk="1" latinLnBrk="0" hangingPunct="1">
        <a:spcBef>
          <a:spcPct val="0"/>
        </a:spcBef>
        <a:buNone/>
        <a:defRPr sz="3200" kern="1200">
          <a:solidFill>
            <a:srgbClr val="C00026"/>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8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0" y="1202736"/>
            <a:ext cx="9180513"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ctr"/>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pt-BR" sz="2800" b="1" cap="small" dirty="0">
                <a:solidFill>
                  <a:schemeClr val="tx1">
                    <a:lumMod val="75000"/>
                    <a:lumOff val="25000"/>
                  </a:schemeClr>
                </a:solidFill>
                <a:latin typeface="Times New Roman" panose="02020603050405020304" pitchFamily="18" charset="0"/>
                <a:cs typeface="Times New Roman" panose="02020603050405020304" pitchFamily="18" charset="0"/>
              </a:rPr>
              <a:t>Tributação Direta das Pessoas Jurídicas (DEF-0537)</a:t>
            </a:r>
          </a:p>
          <a:p>
            <a:pPr algn="ctr" eaLnBrk="1" hangingPunct="1">
              <a:defRPr/>
            </a:pPr>
            <a:endParaRPr lang="pt-BR" sz="2800" b="1" cap="small" dirty="0">
              <a:solidFill>
                <a:schemeClr val="tx1">
                  <a:lumMod val="75000"/>
                  <a:lumOff val="25000"/>
                </a:schemeClr>
              </a:solidFill>
              <a:latin typeface="Times New Roman" panose="02020603050405020304" pitchFamily="18" charset="0"/>
              <a:cs typeface="Times New Roman" panose="02020603050405020304" pitchFamily="18" charset="0"/>
            </a:endParaRPr>
          </a:p>
          <a:p>
            <a:pPr algn="ctr" eaLnBrk="1" hangingPunct="1">
              <a:lnSpc>
                <a:spcPct val="150000"/>
              </a:lnSpc>
              <a:defRPr/>
            </a:pPr>
            <a:r>
              <a:rPr lang="en-US" sz="2000" b="1" dirty="0">
                <a:solidFill>
                  <a:schemeClr val="tx1">
                    <a:lumMod val="75000"/>
                    <a:lumOff val="25000"/>
                  </a:schemeClr>
                </a:solidFill>
                <a:latin typeface="Times New Roman" panose="02020603050405020304" pitchFamily="18" charset="0"/>
                <a:cs typeface="Times New Roman" panose="02020603050405020304" pitchFamily="18" charset="0"/>
              </a:rPr>
              <a:t>Professor </a:t>
            </a:r>
            <a:r>
              <a:rPr lang="en-US" sz="2000" b="1" dirty="0" err="1">
                <a:solidFill>
                  <a:schemeClr val="tx1">
                    <a:lumMod val="75000"/>
                    <a:lumOff val="25000"/>
                  </a:schemeClr>
                </a:solidFill>
                <a:latin typeface="Times New Roman" panose="02020603050405020304" pitchFamily="18" charset="0"/>
                <a:cs typeface="Times New Roman" panose="02020603050405020304" pitchFamily="18" charset="0"/>
              </a:rPr>
              <a:t>Luís</a:t>
            </a:r>
            <a:r>
              <a:rPr lang="en-US" sz="2000" b="1" dirty="0">
                <a:solidFill>
                  <a:schemeClr val="tx1">
                    <a:lumMod val="75000"/>
                    <a:lumOff val="25000"/>
                  </a:schemeClr>
                </a:solidFill>
                <a:latin typeface="Times New Roman" panose="02020603050405020304" pitchFamily="18" charset="0"/>
                <a:cs typeface="Times New Roman" panose="02020603050405020304" pitchFamily="18" charset="0"/>
              </a:rPr>
              <a:t> Eduardo </a:t>
            </a:r>
            <a:r>
              <a:rPr lang="en-US" sz="2000" b="1" dirty="0" err="1">
                <a:solidFill>
                  <a:schemeClr val="tx1">
                    <a:lumMod val="75000"/>
                    <a:lumOff val="25000"/>
                  </a:schemeClr>
                </a:solidFill>
                <a:latin typeface="Times New Roman" panose="02020603050405020304" pitchFamily="18" charset="0"/>
                <a:cs typeface="Times New Roman" panose="02020603050405020304" pitchFamily="18" charset="0"/>
              </a:rPr>
              <a:t>Schoueri</a:t>
            </a:r>
            <a:r>
              <a:rPr lang="en-US" sz="2000" b="1" dirty="0">
                <a:solidFill>
                  <a:schemeClr val="tx1">
                    <a:lumMod val="75000"/>
                    <a:lumOff val="25000"/>
                  </a:schemeClr>
                </a:solidFill>
                <a:latin typeface="Times New Roman" panose="02020603050405020304" pitchFamily="18" charset="0"/>
                <a:cs typeface="Times New Roman" panose="02020603050405020304" pitchFamily="18" charset="0"/>
              </a:rPr>
              <a:t> / Professor Roberto </a:t>
            </a:r>
            <a:r>
              <a:rPr lang="en-US" sz="2000" b="1" dirty="0" err="1">
                <a:solidFill>
                  <a:schemeClr val="tx1">
                    <a:lumMod val="75000"/>
                    <a:lumOff val="25000"/>
                  </a:schemeClr>
                </a:solidFill>
                <a:latin typeface="Times New Roman" panose="02020603050405020304" pitchFamily="18" charset="0"/>
                <a:cs typeface="Times New Roman" panose="02020603050405020304" pitchFamily="18" charset="0"/>
              </a:rPr>
              <a:t>Quiroga</a:t>
            </a:r>
            <a:r>
              <a:rPr lang="en-US" sz="20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2000" b="1" dirty="0" err="1">
                <a:solidFill>
                  <a:schemeClr val="tx1">
                    <a:lumMod val="75000"/>
                    <a:lumOff val="25000"/>
                  </a:schemeClr>
                </a:solidFill>
                <a:latin typeface="Times New Roman" panose="02020603050405020304" pitchFamily="18" charset="0"/>
                <a:cs typeface="Times New Roman" panose="02020603050405020304" pitchFamily="18" charset="0"/>
              </a:rPr>
              <a:t>Mosquera</a:t>
            </a:r>
            <a:endParaRPr lang="en-US" sz="20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9" name="Title 1"/>
          <p:cNvSpPr txBox="1">
            <a:spLocks/>
          </p:cNvSpPr>
          <p:nvPr/>
        </p:nvSpPr>
        <p:spPr bwMode="auto">
          <a:xfrm>
            <a:off x="1052171" y="3601054"/>
            <a:ext cx="7076169"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ctr"/>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defRPr/>
            </a:pPr>
            <a:r>
              <a:rPr lang="pt-BR" sz="2800" b="1">
                <a:solidFill>
                  <a:srgbClr val="C00000"/>
                </a:solidFill>
                <a:latin typeface="Times New Roman" panose="02020603050405020304" pitchFamily="18" charset="0"/>
                <a:cs typeface="Times New Roman" panose="02020603050405020304" pitchFamily="18" charset="0"/>
              </a:rPr>
              <a:t>Aula 01</a:t>
            </a:r>
            <a:endParaRPr lang="pt-BR" sz="2800" b="1" dirty="0">
              <a:solidFill>
                <a:srgbClr val="C00000"/>
              </a:solidFill>
              <a:latin typeface="Times New Roman" panose="02020603050405020304" pitchFamily="18" charset="0"/>
              <a:cs typeface="Times New Roman" panose="02020603050405020304" pitchFamily="18" charset="0"/>
            </a:endParaRPr>
          </a:p>
          <a:p>
            <a:pPr algn="ctr" eaLnBrk="1" hangingPunct="1">
              <a:defRPr/>
            </a:pPr>
            <a:r>
              <a:rPr lang="pt-BR" sz="2800" b="1" dirty="0">
                <a:solidFill>
                  <a:schemeClr val="tx1">
                    <a:lumMod val="75000"/>
                    <a:lumOff val="25000"/>
                  </a:schemeClr>
                </a:solidFill>
                <a:latin typeface="Times New Roman" panose="02020603050405020304" pitchFamily="18" charset="0"/>
                <a:cs typeface="Times New Roman" panose="02020603050405020304" pitchFamily="18" charset="0"/>
              </a:rPr>
              <a:t>Fundamentos do Imposto de Renda e IRPF</a:t>
            </a:r>
          </a:p>
        </p:txBody>
      </p:sp>
    </p:spTree>
    <p:extLst>
      <p:ext uri="{BB962C8B-B14F-4D97-AF65-F5344CB8AC3E}">
        <p14:creationId xmlns:p14="http://schemas.microsoft.com/office/powerpoint/2010/main" val="284234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9" name="TextBox 8"/>
          <p:cNvSpPr txBox="1"/>
          <p:nvPr/>
        </p:nvSpPr>
        <p:spPr>
          <a:xfrm>
            <a:off x="146231" y="1806200"/>
            <a:ext cx="8806181" cy="395749"/>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dirty="0">
                <a:solidFill>
                  <a:srgbClr val="595959"/>
                </a:solidFill>
                <a:latin typeface="Times New Roman" panose="02020603050405020304" pitchFamily="18" charset="0"/>
                <a:cs typeface="Times New Roman" panose="02020603050405020304" pitchFamily="18" charset="0"/>
              </a:rPr>
              <a:t>CTN adota teoria abrangente da renda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(art. 43, I e II do Código Tributário Nacional)</a:t>
            </a:r>
            <a:endParaRPr lang="pt-BR" dirty="0">
              <a:solidFill>
                <a:srgbClr val="595959"/>
              </a:solidFill>
              <a:latin typeface="Times New Roman" panose="02020603050405020304" pitchFamily="18" charset="0"/>
              <a:cs typeface="Times New Roman" panose="02020603050405020304" pitchFamily="18" charset="0"/>
            </a:endParaRPr>
          </a:p>
        </p:txBody>
      </p:sp>
      <p:sp>
        <p:nvSpPr>
          <p:cNvPr id="7" name="Retângulo 8"/>
          <p:cNvSpPr>
            <a:spLocks noChangeArrowheads="1"/>
          </p:cNvSpPr>
          <p:nvPr/>
        </p:nvSpPr>
        <p:spPr bwMode="auto">
          <a:xfrm>
            <a:off x="7324042" y="2805160"/>
            <a:ext cx="5921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200" dirty="0">
                <a:solidFill>
                  <a:srgbClr val="595959"/>
                </a:solidFill>
                <a:ea typeface="ＭＳ Ｐゴシック" panose="020B0600070205080204" pitchFamily="34" charset="-128"/>
                <a:cs typeface="Times New Roman" panose="02020603050405020304" pitchFamily="18" charset="0"/>
              </a:rPr>
              <a:t>ou</a:t>
            </a:r>
          </a:p>
        </p:txBody>
      </p:sp>
      <p:sp>
        <p:nvSpPr>
          <p:cNvPr id="8" name="Retângulo 18"/>
          <p:cNvSpPr>
            <a:spLocks noChangeArrowheads="1"/>
          </p:cNvSpPr>
          <p:nvPr/>
        </p:nvSpPr>
        <p:spPr bwMode="auto">
          <a:xfrm>
            <a:off x="379457" y="2646777"/>
            <a:ext cx="1601787" cy="768350"/>
          </a:xfrm>
          <a:prstGeom prst="rect">
            <a:avLst/>
          </a:prstGeom>
          <a:noFill/>
          <a:ln>
            <a:noFill/>
          </a:ln>
        </p:spPr>
        <p:txBody>
          <a:bodyPr>
            <a:spAutoFit/>
          </a:bodyPr>
          <a:lstStyle>
            <a:lvl1pPr marL="285750" indent="-285750">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marL="0" indent="0" algn="ctr" eaLnBrk="1" hangingPunct="1">
              <a:spcBef>
                <a:spcPct val="20000"/>
              </a:spcBef>
              <a:defRPr/>
            </a:pPr>
            <a:r>
              <a:rPr lang="pt-BR" sz="2200" b="1" dirty="0">
                <a:solidFill>
                  <a:srgbClr val="C00000"/>
                </a:solidFill>
                <a:latin typeface="Times New Roman" panose="02020603050405020304" pitchFamily="18" charset="0"/>
                <a:cs typeface="Times New Roman" panose="02020603050405020304" pitchFamily="18" charset="0"/>
              </a:rPr>
              <a:t>Fato gerador</a:t>
            </a:r>
          </a:p>
        </p:txBody>
      </p:sp>
      <p:sp>
        <p:nvSpPr>
          <p:cNvPr id="11" name="Retângulo 12"/>
          <p:cNvSpPr>
            <a:spLocks noChangeArrowheads="1"/>
          </p:cNvSpPr>
          <p:nvPr/>
        </p:nvSpPr>
        <p:spPr bwMode="auto">
          <a:xfrm>
            <a:off x="2754357" y="2662652"/>
            <a:ext cx="36274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200">
                <a:solidFill>
                  <a:srgbClr val="595959"/>
                </a:solidFill>
                <a:ea typeface="ＭＳ Ｐゴシック" panose="020B0600070205080204" pitchFamily="34" charset="-128"/>
                <a:cs typeface="Times New Roman" panose="02020603050405020304" pitchFamily="18" charset="0"/>
              </a:rPr>
              <a:t>Aquisição da </a:t>
            </a:r>
            <a:r>
              <a:rPr lang="pt-BR" altLang="pt-BR" sz="2200" b="1">
                <a:solidFill>
                  <a:srgbClr val="595959"/>
                </a:solidFill>
                <a:ea typeface="ＭＳ Ｐゴシック" panose="020B0600070205080204" pitchFamily="34" charset="-128"/>
                <a:cs typeface="Times New Roman" panose="02020603050405020304" pitchFamily="18" charset="0"/>
              </a:rPr>
              <a:t>disponibilidade</a:t>
            </a:r>
            <a:r>
              <a:rPr lang="pt-BR" altLang="pt-BR" sz="2200">
                <a:solidFill>
                  <a:srgbClr val="595959"/>
                </a:solidFill>
                <a:ea typeface="ＭＳ Ｐゴシック" panose="020B0600070205080204" pitchFamily="34" charset="-128"/>
                <a:cs typeface="Times New Roman" panose="02020603050405020304" pitchFamily="18" charset="0"/>
              </a:rPr>
              <a:t> </a:t>
            </a:r>
            <a:r>
              <a:rPr lang="pt-BR" altLang="pt-BR" sz="2200" b="1">
                <a:solidFill>
                  <a:srgbClr val="C00000"/>
                </a:solidFill>
                <a:ea typeface="ＭＳ Ｐゴシック" panose="020B0600070205080204" pitchFamily="34" charset="-128"/>
                <a:cs typeface="Times New Roman" panose="02020603050405020304" pitchFamily="18" charset="0"/>
              </a:rPr>
              <a:t>econômica</a:t>
            </a:r>
            <a:r>
              <a:rPr lang="pt-BR" altLang="pt-BR" sz="2200">
                <a:solidFill>
                  <a:srgbClr val="C00000"/>
                </a:solidFill>
                <a:ea typeface="ＭＳ Ｐゴシック" panose="020B0600070205080204" pitchFamily="34" charset="-128"/>
                <a:cs typeface="Times New Roman" panose="02020603050405020304" pitchFamily="18" charset="0"/>
              </a:rPr>
              <a:t> </a:t>
            </a:r>
            <a:r>
              <a:rPr lang="pt-BR" altLang="pt-BR" sz="2200">
                <a:solidFill>
                  <a:srgbClr val="595959"/>
                </a:solidFill>
                <a:ea typeface="ＭＳ Ｐゴシック" panose="020B0600070205080204" pitchFamily="34" charset="-128"/>
                <a:cs typeface="Times New Roman" panose="02020603050405020304" pitchFamily="18" charset="0"/>
              </a:rPr>
              <a:t>ou </a:t>
            </a:r>
            <a:r>
              <a:rPr lang="pt-BR" altLang="pt-BR" sz="2200" b="1">
                <a:solidFill>
                  <a:srgbClr val="C00000"/>
                </a:solidFill>
                <a:ea typeface="ＭＳ Ｐゴシック" panose="020B0600070205080204" pitchFamily="34" charset="-128"/>
                <a:cs typeface="Times New Roman" panose="02020603050405020304" pitchFamily="18" charset="0"/>
              </a:rPr>
              <a:t>jurídica</a:t>
            </a:r>
            <a:r>
              <a:rPr lang="pt-BR" altLang="pt-BR" sz="2200">
                <a:solidFill>
                  <a:srgbClr val="C00000"/>
                </a:solidFill>
                <a:ea typeface="ＭＳ Ｐゴシック" panose="020B0600070205080204" pitchFamily="34" charset="-128"/>
                <a:cs typeface="Times New Roman" panose="02020603050405020304" pitchFamily="18" charset="0"/>
              </a:rPr>
              <a:t> </a:t>
            </a:r>
            <a:r>
              <a:rPr lang="pt-BR" altLang="pt-BR" sz="2200">
                <a:solidFill>
                  <a:srgbClr val="595959"/>
                </a:solidFill>
                <a:ea typeface="ＭＳ Ｐゴシック" panose="020B0600070205080204" pitchFamily="34" charset="-128"/>
                <a:cs typeface="Times New Roman" panose="02020603050405020304" pitchFamily="18" charset="0"/>
              </a:rPr>
              <a:t>da:</a:t>
            </a:r>
          </a:p>
        </p:txBody>
      </p:sp>
      <p:sp>
        <p:nvSpPr>
          <p:cNvPr id="12" name="Retângulo 18"/>
          <p:cNvSpPr>
            <a:spLocks noChangeArrowheads="1"/>
          </p:cNvSpPr>
          <p:nvPr/>
        </p:nvSpPr>
        <p:spPr bwMode="auto">
          <a:xfrm>
            <a:off x="6478632" y="2427702"/>
            <a:ext cx="2303462" cy="430213"/>
          </a:xfrm>
          <a:prstGeom prst="rect">
            <a:avLst/>
          </a:prstGeom>
          <a:noFill/>
          <a:ln>
            <a:noFill/>
          </a:ln>
        </p:spPr>
        <p:txBody>
          <a:bodyPr>
            <a:spAutoFit/>
          </a:bodyPr>
          <a:lstStyle>
            <a:lvl1pPr marL="285750" indent="-285750">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marL="0" indent="0" algn="ctr" eaLnBrk="1" hangingPunct="1">
              <a:spcBef>
                <a:spcPct val="20000"/>
              </a:spcBef>
              <a:defRPr/>
            </a:pPr>
            <a:r>
              <a:rPr lang="pt-BR" sz="2200" b="1" dirty="0">
                <a:solidFill>
                  <a:srgbClr val="595959"/>
                </a:solidFill>
                <a:latin typeface="Times New Roman" panose="02020603050405020304" pitchFamily="18" charset="0"/>
                <a:cs typeface="Times New Roman" panose="02020603050405020304" pitchFamily="18" charset="0"/>
              </a:rPr>
              <a:t>Renda-produto</a:t>
            </a:r>
          </a:p>
        </p:txBody>
      </p:sp>
      <p:sp>
        <p:nvSpPr>
          <p:cNvPr id="13" name="Retângulo 18"/>
          <p:cNvSpPr>
            <a:spLocks noChangeArrowheads="1"/>
          </p:cNvSpPr>
          <p:nvPr/>
        </p:nvSpPr>
        <p:spPr bwMode="auto">
          <a:xfrm>
            <a:off x="6494507" y="3234152"/>
            <a:ext cx="2303462" cy="430213"/>
          </a:xfrm>
          <a:prstGeom prst="rect">
            <a:avLst/>
          </a:prstGeom>
          <a:noFill/>
          <a:ln>
            <a:noFill/>
          </a:ln>
        </p:spPr>
        <p:txBody>
          <a:bodyPr>
            <a:spAutoFit/>
          </a:bodyPr>
          <a:lstStyle>
            <a:lvl1pPr marL="285750" indent="-285750">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marL="0" indent="0" algn="ctr" eaLnBrk="1" hangingPunct="1">
              <a:spcBef>
                <a:spcPct val="20000"/>
              </a:spcBef>
              <a:defRPr/>
            </a:pPr>
            <a:r>
              <a:rPr lang="pt-BR" sz="2200" b="1" dirty="0">
                <a:solidFill>
                  <a:srgbClr val="595959"/>
                </a:solidFill>
                <a:latin typeface="Times New Roman" panose="02020603050405020304" pitchFamily="18" charset="0"/>
                <a:cs typeface="Times New Roman" panose="02020603050405020304" pitchFamily="18" charset="0"/>
              </a:rPr>
              <a:t>Renda-acréscimo</a:t>
            </a:r>
          </a:p>
        </p:txBody>
      </p:sp>
      <p:pic>
        <p:nvPicPr>
          <p:cNvPr id="17" name="Imagem 13"/>
          <p:cNvPicPr>
            <a:picLocks noChangeAspect="1"/>
          </p:cNvPicPr>
          <p:nvPr/>
        </p:nvPicPr>
        <p:blipFill>
          <a:blip r:embed="rId2">
            <a:clrChange>
              <a:clrFrom>
                <a:srgbClr val="ECECEC"/>
              </a:clrFrom>
              <a:clrTo>
                <a:srgbClr val="ECECEC">
                  <a:alpha val="0"/>
                </a:srgbClr>
              </a:clrTo>
            </a:clrChange>
            <a:extLst>
              <a:ext uri="{28A0092B-C50C-407E-A947-70E740481C1C}">
                <a14:useLocalDpi xmlns:a14="http://schemas.microsoft.com/office/drawing/2010/main" val="0"/>
              </a:ext>
            </a:extLst>
          </a:blip>
          <a:srcRect/>
          <a:stretch>
            <a:fillRect/>
          </a:stretch>
        </p:blipFill>
        <p:spPr bwMode="auto">
          <a:xfrm>
            <a:off x="2159044" y="2865852"/>
            <a:ext cx="5238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146230" y="4021119"/>
            <a:ext cx="8806181" cy="1985159"/>
          </a:xfrm>
          <a:prstGeom prst="rect">
            <a:avLst/>
          </a:prstGeom>
          <a:noFill/>
        </p:spPr>
        <p:txBody>
          <a:bodyPr wrap="square" rtlCol="0">
            <a:spAutoFit/>
          </a:bodyPr>
          <a:lstStyle/>
          <a:p>
            <a:pPr marL="285750" indent="-285750" algn="just">
              <a:lnSpc>
                <a:spcPct val="120000"/>
              </a:lnSpc>
              <a:spcAft>
                <a:spcPts val="1200"/>
              </a:spcAft>
              <a:buFont typeface="Wingdings" panose="05000000000000000000" pitchFamily="2" charset="2"/>
              <a:buChar char="§"/>
            </a:pPr>
            <a:r>
              <a:rPr lang="pt-BR" b="1" dirty="0">
                <a:solidFill>
                  <a:srgbClr val="595959"/>
                </a:solidFill>
                <a:latin typeface="Times New Roman" panose="02020603050405020304" pitchFamily="18" charset="0"/>
                <a:cs typeface="Times New Roman" panose="02020603050405020304" pitchFamily="18" charset="0"/>
              </a:rPr>
              <a:t>Evita discussão sobre a necessidade ou não de efetivo ingresso financeiro</a:t>
            </a:r>
            <a:r>
              <a:rPr lang="pt-BR" dirty="0">
                <a:solidFill>
                  <a:srgbClr val="595959"/>
                </a:solidFill>
                <a:latin typeface="Times New Roman" panose="02020603050405020304" pitchFamily="18" charset="0"/>
                <a:cs typeface="Times New Roman" panose="02020603050405020304" pitchFamily="18" charset="0"/>
              </a:rPr>
              <a:t>: basta que se demonstre que renda está </a:t>
            </a:r>
            <a:r>
              <a:rPr lang="pt-BR" b="1" dirty="0">
                <a:solidFill>
                  <a:srgbClr val="595959"/>
                </a:solidFill>
                <a:latin typeface="Times New Roman" panose="02020603050405020304" pitchFamily="18" charset="0"/>
                <a:cs typeface="Times New Roman" panose="02020603050405020304" pitchFamily="18" charset="0"/>
              </a:rPr>
              <a:t>“</a:t>
            </a:r>
            <a:r>
              <a:rPr lang="pt-BR" b="1" dirty="0">
                <a:solidFill>
                  <a:srgbClr val="C00000"/>
                </a:solidFill>
                <a:latin typeface="Times New Roman" panose="02020603050405020304" pitchFamily="18" charset="0"/>
                <a:cs typeface="Times New Roman" panose="02020603050405020304" pitchFamily="18" charset="0"/>
              </a:rPr>
              <a:t>disponível</a:t>
            </a:r>
            <a:r>
              <a:rPr lang="pt-BR" dirty="0">
                <a:solidFill>
                  <a:srgbClr val="595959"/>
                </a:solidFill>
                <a:latin typeface="Times New Roman" panose="02020603050405020304" pitchFamily="18" charset="0"/>
                <a:cs typeface="Times New Roman" panose="02020603050405020304" pitchFamily="18" charset="0"/>
              </a:rPr>
              <a:t>” / manifestação de riqueza / capacidade contributiva</a:t>
            </a:r>
          </a:p>
          <a:p>
            <a:pPr marL="285750" indent="-285750" algn="just">
              <a:lnSpc>
                <a:spcPct val="120000"/>
              </a:lnSpc>
              <a:spcAft>
                <a:spcPts val="600"/>
              </a:spcAft>
              <a:buFont typeface="Wingdings" panose="05000000000000000000" pitchFamily="2" charset="2"/>
              <a:buChar char="§"/>
            </a:pPr>
            <a:r>
              <a:rPr lang="pt-BR" b="1" dirty="0">
                <a:solidFill>
                  <a:srgbClr val="595959"/>
                </a:solidFill>
                <a:latin typeface="Times New Roman" panose="02020603050405020304" pitchFamily="18" charset="0"/>
                <a:cs typeface="Times New Roman" panose="02020603050405020304" pitchFamily="18" charset="0"/>
              </a:rPr>
              <a:t>Disponibilidade</a:t>
            </a:r>
            <a:r>
              <a:rPr lang="pt-BR" dirty="0">
                <a:solidFill>
                  <a:srgbClr val="595959"/>
                </a:solidFill>
                <a:latin typeface="Times New Roman" panose="02020603050405020304" pitchFamily="18" charset="0"/>
                <a:cs typeface="Times New Roman" panose="02020603050405020304" pitchFamily="18" charset="0"/>
              </a:rPr>
              <a:t>: Direito incondicional ao ingresso financeiro (ainda que ele não ocorra)</a:t>
            </a:r>
          </a:p>
          <a:p>
            <a:pPr marL="284400" algn="just">
              <a:lnSpc>
                <a:spcPct val="120000"/>
              </a:lnSpc>
              <a:spcAft>
                <a:spcPts val="600"/>
              </a:spcAft>
            </a:pPr>
            <a:r>
              <a:rPr lang="pt-BR" dirty="0">
                <a:solidFill>
                  <a:srgbClr val="595959"/>
                </a:solidFill>
                <a:latin typeface="Times New Roman" panose="02020603050405020304" pitchFamily="18" charset="0"/>
                <a:cs typeface="Times New Roman" panose="02020603050405020304" pitchFamily="18" charset="0"/>
              </a:rPr>
              <a:t>Exemplo: direito a crédito por obrigação já cumprida (e.g. compra e venda) já é renda tributável, mesmo que não exigida</a:t>
            </a:r>
          </a:p>
        </p:txBody>
      </p:sp>
      <p:sp>
        <p:nvSpPr>
          <p:cNvPr id="19" name="TextBox 18"/>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33032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9" name="TextBox 8"/>
          <p:cNvSpPr txBox="1"/>
          <p:nvPr/>
        </p:nvSpPr>
        <p:spPr>
          <a:xfrm>
            <a:off x="146231" y="1806200"/>
            <a:ext cx="8806181" cy="395749"/>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dirty="0">
                <a:solidFill>
                  <a:srgbClr val="595959"/>
                </a:solidFill>
                <a:latin typeface="Times New Roman" panose="02020603050405020304" pitchFamily="18" charset="0"/>
                <a:cs typeface="Times New Roman" panose="02020603050405020304" pitchFamily="18" charset="0"/>
              </a:rPr>
              <a:t>Legislação ordinária esparsa e sujeita a constantes alterações</a:t>
            </a:r>
          </a:p>
        </p:txBody>
      </p:sp>
      <p:sp>
        <p:nvSpPr>
          <p:cNvPr id="18" name="TextBox 17"/>
          <p:cNvSpPr txBox="1"/>
          <p:nvPr/>
        </p:nvSpPr>
        <p:spPr>
          <a:xfrm>
            <a:off x="146230" y="4021119"/>
            <a:ext cx="8806181" cy="728148"/>
          </a:xfrm>
          <a:prstGeom prst="rect">
            <a:avLst/>
          </a:prstGeom>
          <a:noFill/>
        </p:spPr>
        <p:txBody>
          <a:bodyPr wrap="square" rtlCol="0">
            <a:spAutoFit/>
          </a:bodyPr>
          <a:lstStyle/>
          <a:p>
            <a:pPr marL="285750" indent="-285750" algn="just">
              <a:lnSpc>
                <a:spcPct val="120000"/>
              </a:lnSpc>
              <a:spcAft>
                <a:spcPts val="1200"/>
              </a:spcAft>
              <a:buFont typeface="Wingdings" panose="05000000000000000000" pitchFamily="2" charset="2"/>
              <a:buChar char="§"/>
            </a:pPr>
            <a:r>
              <a:rPr lang="pt-BR" dirty="0">
                <a:solidFill>
                  <a:srgbClr val="595959"/>
                </a:solidFill>
                <a:latin typeface="Times New Roman" panose="02020603050405020304" pitchFamily="18" charset="0"/>
                <a:cs typeface="Times New Roman" panose="02020603050405020304" pitchFamily="18" charset="0"/>
              </a:rPr>
              <a:t>Legislação atualmente consolidada no Decreto nº 9.580, de 22 de novembro de 2018 – </a:t>
            </a:r>
            <a:r>
              <a:rPr lang="pt-BR" b="1" dirty="0">
                <a:solidFill>
                  <a:srgbClr val="C00000"/>
                </a:solidFill>
                <a:latin typeface="Times New Roman" panose="02020603050405020304" pitchFamily="18" charset="0"/>
                <a:cs typeface="Times New Roman" panose="02020603050405020304" pitchFamily="18" charset="0"/>
              </a:rPr>
              <a:t>Regulamento do Imposto de Renda / RIR/2018</a:t>
            </a:r>
            <a:r>
              <a:rPr lang="pt-BR" dirty="0">
                <a:solidFill>
                  <a:srgbClr val="595959"/>
                </a:solidFill>
                <a:latin typeface="Times New Roman" panose="02020603050405020304" pitchFamily="18" charset="0"/>
                <a:cs typeface="Times New Roman" panose="02020603050405020304" pitchFamily="18" charset="0"/>
              </a:rPr>
              <a:t>.</a:t>
            </a:r>
          </a:p>
        </p:txBody>
      </p:sp>
      <p:graphicFrame>
        <p:nvGraphicFramePr>
          <p:cNvPr id="19" name="Diagram 18"/>
          <p:cNvGraphicFramePr/>
          <p:nvPr>
            <p:extLst>
              <p:ext uri="{D42A27DB-BD31-4B8C-83A1-F6EECF244321}">
                <p14:modId xmlns:p14="http://schemas.microsoft.com/office/powerpoint/2010/main" val="14253819"/>
              </p:ext>
            </p:extLst>
          </p:nvPr>
        </p:nvGraphicFramePr>
        <p:xfrm>
          <a:off x="539738" y="2319770"/>
          <a:ext cx="8136904" cy="1546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Subtitle 2"/>
          <p:cNvSpPr txBox="1">
            <a:spLocks/>
          </p:cNvSpPr>
          <p:nvPr/>
        </p:nvSpPr>
        <p:spPr bwMode="auto">
          <a:xfrm>
            <a:off x="539738" y="2469636"/>
            <a:ext cx="5688446" cy="3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200" dirty="0">
                <a:solidFill>
                  <a:srgbClr val="595959"/>
                </a:solidFill>
                <a:ea typeface="ＭＳ Ｐゴシック" panose="020B0600070205080204" pitchFamily="34" charset="-128"/>
                <a:cs typeface="Times New Roman" panose="02020603050405020304" pitchFamily="18" charset="0"/>
              </a:rPr>
              <a:t>Lista (não exaustiva) de dispositivos legais aplicáveis</a:t>
            </a:r>
            <a:endParaRPr lang="en-US" altLang="pt-BR" sz="1200" dirty="0">
              <a:solidFill>
                <a:srgbClr val="595959"/>
              </a:solidFill>
              <a:ea typeface="ＭＳ Ｐゴシック" panose="020B0600070205080204" pitchFamily="34" charset="-128"/>
              <a:cs typeface="Times New Roman" panose="02020603050405020304" pitchFamily="18" charset="0"/>
            </a:endParaRPr>
          </a:p>
        </p:txBody>
      </p:sp>
      <p:sp>
        <p:nvSpPr>
          <p:cNvPr id="21" name="TextBox 20"/>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
        <p:nvSpPr>
          <p:cNvPr id="2" name="TextBox 1"/>
          <p:cNvSpPr txBox="1"/>
          <p:nvPr/>
        </p:nvSpPr>
        <p:spPr>
          <a:xfrm>
            <a:off x="711313" y="3470937"/>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1964</a:t>
            </a:r>
          </a:p>
        </p:txBody>
      </p:sp>
      <p:sp>
        <p:nvSpPr>
          <p:cNvPr id="11" name="TextBox 10"/>
          <p:cNvSpPr txBox="1"/>
          <p:nvPr/>
        </p:nvSpPr>
        <p:spPr>
          <a:xfrm>
            <a:off x="1620111" y="3462276"/>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1977</a:t>
            </a:r>
          </a:p>
        </p:txBody>
      </p:sp>
      <p:sp>
        <p:nvSpPr>
          <p:cNvPr id="12" name="TextBox 11"/>
          <p:cNvSpPr txBox="1"/>
          <p:nvPr/>
        </p:nvSpPr>
        <p:spPr>
          <a:xfrm>
            <a:off x="2527662" y="3462274"/>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1990</a:t>
            </a:r>
          </a:p>
        </p:txBody>
      </p:sp>
      <p:sp>
        <p:nvSpPr>
          <p:cNvPr id="13" name="TextBox 12"/>
          <p:cNvSpPr txBox="1"/>
          <p:nvPr/>
        </p:nvSpPr>
        <p:spPr>
          <a:xfrm>
            <a:off x="3454209" y="3470937"/>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1991</a:t>
            </a:r>
          </a:p>
        </p:txBody>
      </p:sp>
      <p:sp>
        <p:nvSpPr>
          <p:cNvPr id="17" name="TextBox 16"/>
          <p:cNvSpPr txBox="1"/>
          <p:nvPr/>
        </p:nvSpPr>
        <p:spPr>
          <a:xfrm>
            <a:off x="4339674" y="3462276"/>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1995</a:t>
            </a:r>
          </a:p>
        </p:txBody>
      </p:sp>
      <p:sp>
        <p:nvSpPr>
          <p:cNvPr id="22" name="TextBox 21"/>
          <p:cNvSpPr txBox="1"/>
          <p:nvPr/>
        </p:nvSpPr>
        <p:spPr>
          <a:xfrm>
            <a:off x="5245680" y="3462276"/>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1995</a:t>
            </a:r>
          </a:p>
        </p:txBody>
      </p:sp>
      <p:sp>
        <p:nvSpPr>
          <p:cNvPr id="23" name="TextBox 22"/>
          <p:cNvSpPr txBox="1"/>
          <p:nvPr/>
        </p:nvSpPr>
        <p:spPr>
          <a:xfrm>
            <a:off x="6151686" y="3462275"/>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1996</a:t>
            </a:r>
          </a:p>
        </p:txBody>
      </p:sp>
      <p:sp>
        <p:nvSpPr>
          <p:cNvPr id="24" name="TextBox 23"/>
          <p:cNvSpPr txBox="1"/>
          <p:nvPr/>
        </p:nvSpPr>
        <p:spPr>
          <a:xfrm>
            <a:off x="7066401" y="3476175"/>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1997</a:t>
            </a:r>
          </a:p>
        </p:txBody>
      </p:sp>
      <p:sp>
        <p:nvSpPr>
          <p:cNvPr id="25" name="TextBox 24"/>
          <p:cNvSpPr txBox="1"/>
          <p:nvPr/>
        </p:nvSpPr>
        <p:spPr>
          <a:xfrm>
            <a:off x="7969282" y="3439293"/>
            <a:ext cx="492443" cy="276999"/>
          </a:xfrm>
          <a:prstGeom prst="rect">
            <a:avLst/>
          </a:prstGeom>
          <a:noFill/>
        </p:spPr>
        <p:txBody>
          <a:bodyPr wrap="none" rtlCol="0">
            <a:spAutoFit/>
          </a:bodyPr>
          <a:lstStyle/>
          <a:p>
            <a:r>
              <a:rPr lang="pt-BR" sz="1200" b="1" dirty="0">
                <a:solidFill>
                  <a:schemeClr val="tx1">
                    <a:lumMod val="65000"/>
                    <a:lumOff val="35000"/>
                  </a:schemeClr>
                </a:solidFill>
                <a:latin typeface="Times New Roman" panose="02020603050405020304" pitchFamily="18" charset="0"/>
                <a:cs typeface="Times New Roman" panose="02020603050405020304" pitchFamily="18" charset="0"/>
              </a:rPr>
              <a:t>2014</a:t>
            </a:r>
          </a:p>
        </p:txBody>
      </p:sp>
    </p:spTree>
    <p:extLst>
      <p:ext uri="{BB962C8B-B14F-4D97-AF65-F5344CB8AC3E}">
        <p14:creationId xmlns:p14="http://schemas.microsoft.com/office/powerpoint/2010/main" val="2396639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0" name="Subtitle 2"/>
          <p:cNvSpPr txBox="1">
            <a:spLocks/>
          </p:cNvSpPr>
          <p:nvPr/>
        </p:nvSpPr>
        <p:spPr bwMode="auto">
          <a:xfrm>
            <a:off x="1498266" y="2204852"/>
            <a:ext cx="187220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Renda Total</a:t>
            </a:r>
            <a:endParaRPr lang="en-US" altLang="pt-BR" sz="2000" dirty="0">
              <a:solidFill>
                <a:srgbClr val="595959"/>
              </a:solidFill>
              <a:ea typeface="ＭＳ Ｐゴシック" panose="020B0600070205080204" pitchFamily="34" charset="-128"/>
              <a:cs typeface="Times New Roman" panose="02020603050405020304" pitchFamily="18" charset="0"/>
            </a:endParaRPr>
          </a:p>
        </p:txBody>
      </p:sp>
      <p:sp>
        <p:nvSpPr>
          <p:cNvPr id="12" name="Subtitle 2"/>
          <p:cNvSpPr txBox="1">
            <a:spLocks/>
          </p:cNvSpPr>
          <p:nvPr/>
        </p:nvSpPr>
        <p:spPr bwMode="auto">
          <a:xfrm>
            <a:off x="899592" y="3012595"/>
            <a:ext cx="3024336" cy="3094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1.</a:t>
            </a:r>
            <a:r>
              <a:rPr lang="pt-BR" altLang="pt-BR" sz="2000" dirty="0">
                <a:solidFill>
                  <a:srgbClr val="595959"/>
                </a:solidFill>
                <a:ea typeface="ＭＳ Ｐゴシック" panose="020B0600070205080204" pitchFamily="34" charset="-128"/>
                <a:cs typeface="Times New Roman" panose="02020603050405020304" pitchFamily="18" charset="0"/>
              </a:rPr>
              <a:t> Rendimentos sujeitos ao Ajuste Anual</a:t>
            </a:r>
          </a:p>
          <a:p>
            <a:pPr algn="ctr" eaLnBrk="1" hangingPunct="1">
              <a:spcBef>
                <a:spcPct val="20000"/>
              </a:spcBef>
              <a:buFont typeface="Arial" panose="020B0604020202020204" pitchFamily="34" charset="0"/>
              <a:buNone/>
            </a:pPr>
            <a:r>
              <a:rPr lang="pt-BR" altLang="pt-BR" b="1" dirty="0">
                <a:solidFill>
                  <a:srgbClr val="C00000"/>
                </a:solidFill>
                <a:ea typeface="ＭＳ Ｐゴシック" panose="020B0600070205080204" pitchFamily="34" charset="-128"/>
                <a:cs typeface="Times New Roman" panose="02020603050405020304" pitchFamily="18" charset="0"/>
              </a:rPr>
              <a:t>+</a:t>
            </a:r>
          </a:p>
          <a:p>
            <a:pPr algn="ctr" eaLnBrk="1" hangingPunct="1">
              <a:spcBef>
                <a:spcPct val="20000"/>
              </a:spcBef>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2.</a:t>
            </a:r>
            <a:r>
              <a:rPr lang="pt-BR" altLang="pt-BR" sz="2000" dirty="0">
                <a:solidFill>
                  <a:srgbClr val="595959"/>
                </a:solidFill>
                <a:ea typeface="ＭＳ Ｐゴシック" panose="020B0600070205080204" pitchFamily="34" charset="-128"/>
                <a:cs typeface="Times New Roman" panose="02020603050405020304" pitchFamily="18" charset="0"/>
              </a:rPr>
              <a:t> Rendimentos sujeitos à tributação definitiva</a:t>
            </a:r>
          </a:p>
          <a:p>
            <a:pPr algn="ctr" eaLnBrk="1" hangingPunct="1">
              <a:spcBef>
                <a:spcPct val="20000"/>
              </a:spcBef>
              <a:buFont typeface="Arial" panose="020B0604020202020204" pitchFamily="34" charset="0"/>
              <a:buNone/>
            </a:pPr>
            <a:r>
              <a:rPr lang="pt-BR" altLang="pt-BR" b="1" dirty="0">
                <a:solidFill>
                  <a:srgbClr val="C00000"/>
                </a:solidFill>
                <a:ea typeface="ＭＳ Ｐゴシック" panose="020B0600070205080204" pitchFamily="34" charset="-128"/>
                <a:cs typeface="Times New Roman" panose="02020603050405020304" pitchFamily="18" charset="0"/>
              </a:rPr>
              <a:t>+</a:t>
            </a:r>
          </a:p>
          <a:p>
            <a:pPr algn="ctr" eaLnBrk="1" hangingPunct="1">
              <a:spcBef>
                <a:spcPct val="20000"/>
              </a:spcBef>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3.</a:t>
            </a:r>
            <a:r>
              <a:rPr lang="pt-BR" altLang="pt-BR" sz="2000" dirty="0">
                <a:solidFill>
                  <a:srgbClr val="595959"/>
                </a:solidFill>
                <a:ea typeface="ＭＳ Ｐゴシック" panose="020B0600070205080204" pitchFamily="34" charset="-128"/>
                <a:cs typeface="Times New Roman" panose="02020603050405020304" pitchFamily="18" charset="0"/>
              </a:rPr>
              <a:t> Rendimentos isentos ou não tributáveis</a:t>
            </a:r>
            <a:endParaRPr lang="en-US" altLang="pt-BR" sz="2000" dirty="0">
              <a:solidFill>
                <a:srgbClr val="595959"/>
              </a:solidFill>
              <a:ea typeface="ＭＳ Ｐゴシック" panose="020B0600070205080204" pitchFamily="34" charset="-128"/>
              <a:cs typeface="Times New Roman" panose="02020603050405020304" pitchFamily="18" charset="0"/>
            </a:endParaRPr>
          </a:p>
        </p:txBody>
      </p:sp>
      <p:sp>
        <p:nvSpPr>
          <p:cNvPr id="13" name="Subtitle 2"/>
          <p:cNvSpPr txBox="1">
            <a:spLocks/>
          </p:cNvSpPr>
          <p:nvPr/>
        </p:nvSpPr>
        <p:spPr bwMode="auto">
          <a:xfrm rot="5400000">
            <a:off x="2289349" y="2630400"/>
            <a:ext cx="29004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000" b="1" dirty="0">
                <a:solidFill>
                  <a:srgbClr val="C00000"/>
                </a:solidFill>
                <a:ea typeface="ＭＳ Ｐゴシック" panose="020B0600070205080204" pitchFamily="34" charset="-128"/>
                <a:cs typeface="Times New Roman" panose="02020603050405020304" pitchFamily="18" charset="0"/>
              </a:rPr>
              <a:t>=</a:t>
            </a:r>
            <a:endParaRPr lang="en-US" altLang="pt-BR" sz="2000" dirty="0">
              <a:solidFill>
                <a:srgbClr val="C00000"/>
              </a:solidFill>
              <a:ea typeface="ＭＳ Ｐゴシック" panose="020B0600070205080204" pitchFamily="34" charset="-128"/>
              <a:cs typeface="Times New Roman" panose="02020603050405020304" pitchFamily="18" charset="0"/>
            </a:endParaRPr>
          </a:p>
        </p:txBody>
      </p:sp>
      <p:sp>
        <p:nvSpPr>
          <p:cNvPr id="17" name="Left Brace 16"/>
          <p:cNvSpPr/>
          <p:nvPr/>
        </p:nvSpPr>
        <p:spPr>
          <a:xfrm>
            <a:off x="4024331" y="1942786"/>
            <a:ext cx="403653" cy="1728192"/>
          </a:xfrm>
          <a:prstGeom prst="leftBrace">
            <a:avLst>
              <a:gd name="adj1" fmla="val 8333"/>
              <a:gd name="adj2" fmla="val 79800"/>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1" name="Left Brace 20"/>
          <p:cNvSpPr/>
          <p:nvPr/>
        </p:nvSpPr>
        <p:spPr>
          <a:xfrm>
            <a:off x="4024331" y="4216396"/>
            <a:ext cx="403653" cy="1408511"/>
          </a:xfrm>
          <a:prstGeom prst="leftBrace">
            <a:avLst>
              <a:gd name="adj1" fmla="val 8333"/>
              <a:gd name="adj2" fmla="val 23488"/>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2" name="Subtitle 2"/>
          <p:cNvSpPr txBox="1">
            <a:spLocks/>
          </p:cNvSpPr>
          <p:nvPr/>
        </p:nvSpPr>
        <p:spPr bwMode="auto">
          <a:xfrm>
            <a:off x="4283968" y="2006085"/>
            <a:ext cx="4132851" cy="1664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1.1.</a:t>
            </a:r>
            <a:r>
              <a:rPr lang="pt-BR" altLang="pt-BR" sz="1800" dirty="0">
                <a:solidFill>
                  <a:srgbClr val="595959"/>
                </a:solidFill>
                <a:ea typeface="ＭＳ Ｐゴシック" panose="020B0600070205080204" pitchFamily="34" charset="-128"/>
                <a:cs typeface="Times New Roman" panose="02020603050405020304" pitchFamily="18" charset="0"/>
              </a:rPr>
              <a:t> Rendimentos sujeitos a IR na Fonte por antecipação (IRF-A)</a:t>
            </a:r>
          </a:p>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1.2.</a:t>
            </a:r>
            <a:r>
              <a:rPr lang="pt-BR" altLang="pt-BR" sz="1800" dirty="0">
                <a:solidFill>
                  <a:srgbClr val="595959"/>
                </a:solidFill>
                <a:ea typeface="ＭＳ Ｐゴシック" panose="020B0600070205080204" pitchFamily="34" charset="-128"/>
                <a:cs typeface="Times New Roman" panose="02020603050405020304" pitchFamily="18" charset="0"/>
              </a:rPr>
              <a:t> Rendimentos sujeitos ao recolhimento mensal obrigatório (Carnê-Leão)</a:t>
            </a:r>
          </a:p>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1.3.</a:t>
            </a:r>
            <a:r>
              <a:rPr lang="pt-BR" altLang="pt-BR" sz="1800" dirty="0">
                <a:solidFill>
                  <a:srgbClr val="595959"/>
                </a:solidFill>
                <a:ea typeface="ＭＳ Ｐゴシック" panose="020B0600070205080204" pitchFamily="34" charset="-128"/>
                <a:cs typeface="Times New Roman" panose="02020603050405020304" pitchFamily="18" charset="0"/>
              </a:rPr>
              <a:t> Resultado da Atividade Rural</a:t>
            </a:r>
          </a:p>
        </p:txBody>
      </p:sp>
      <p:sp>
        <p:nvSpPr>
          <p:cNvPr id="23" name="Subtitle 2"/>
          <p:cNvSpPr txBox="1">
            <a:spLocks/>
          </p:cNvSpPr>
          <p:nvPr/>
        </p:nvSpPr>
        <p:spPr bwMode="auto">
          <a:xfrm>
            <a:off x="4283968" y="4320056"/>
            <a:ext cx="4132852" cy="130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2.1.</a:t>
            </a:r>
            <a:r>
              <a:rPr lang="pt-BR" altLang="pt-BR" sz="1800" dirty="0">
                <a:solidFill>
                  <a:srgbClr val="595959"/>
                </a:solidFill>
                <a:ea typeface="ＭＳ Ｐゴシック" panose="020B0600070205080204" pitchFamily="34" charset="-128"/>
                <a:cs typeface="Times New Roman" panose="02020603050405020304" pitchFamily="18" charset="0"/>
              </a:rPr>
              <a:t> Rendimentos sujeitos à tributação exclusiva do IR na Fonte</a:t>
            </a:r>
          </a:p>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2.2.</a:t>
            </a:r>
            <a:r>
              <a:rPr lang="pt-BR" altLang="pt-BR" sz="1800" dirty="0">
                <a:solidFill>
                  <a:srgbClr val="595959"/>
                </a:solidFill>
                <a:ea typeface="ＭＳ Ｐゴシック" panose="020B0600070205080204" pitchFamily="34" charset="-128"/>
                <a:cs typeface="Times New Roman" panose="02020603050405020304" pitchFamily="18" charset="0"/>
              </a:rPr>
              <a:t> Ganho de capital na alienação de bens e direitos</a:t>
            </a:r>
          </a:p>
        </p:txBody>
      </p:sp>
    </p:spTree>
    <p:extLst>
      <p:ext uri="{BB962C8B-B14F-4D97-AF65-F5344CB8AC3E}">
        <p14:creationId xmlns:p14="http://schemas.microsoft.com/office/powerpoint/2010/main" val="397278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1766637"/>
          </a:xfrm>
          <a:prstGeom prst="rect">
            <a:avLst/>
          </a:prstGeom>
          <a:noFill/>
        </p:spPr>
        <p:txBody>
          <a:bodyPr wrap="square" rtlCol="0">
            <a:spAutoFit/>
          </a:bodyPr>
          <a:lstStyle/>
          <a:p>
            <a:pPr lvl="0"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1.1. Rendimentos sujeitos a IR na Fonte por Antecipação (IRF-A)</a:t>
            </a:r>
          </a:p>
          <a:p>
            <a:pPr marL="285750" lvl="0" indent="-285750" defTabSz="914400" fontAlgn="base">
              <a:lnSpc>
                <a:spcPct val="120000"/>
              </a:lnSpc>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Regra geral – pagamentos efetuados por PJ a pessoa física, salvo exceções </a:t>
            </a:r>
          </a:p>
          <a:p>
            <a:pPr marL="284400" lvl="0" defTabSz="914400" fontAlgn="base">
              <a:lnSpc>
                <a:spcPct val="120000"/>
              </a:lnSpc>
              <a:spcAft>
                <a:spcPts val="1200"/>
              </a:spcAft>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Exemplos: salários, aluguéis, honorários pela prestação de serviços, royalties, etc.</a:t>
            </a:r>
          </a:p>
          <a:p>
            <a:pPr marL="285750" lvl="0" indent="-285750" defTabSz="914400" fontAlgn="base">
              <a:lnSpc>
                <a:spcPct val="120000"/>
              </a:lnSpc>
              <a:spcAft>
                <a:spcPts val="1200"/>
              </a:spcAft>
              <a:buFont typeface="Wingdings" panose="05000000000000000000" pitchFamily="2" charset="2"/>
              <a:buChar char="§"/>
            </a:pPr>
            <a:r>
              <a:rPr lang="pt-BR" altLang="pt-BR" b="1" u="sng"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Fonte pagadora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Obrigação de calcular e descontar o valor do imposto</a:t>
            </a:r>
          </a:p>
        </p:txBody>
      </p:sp>
      <p:pic>
        <p:nvPicPr>
          <p:cNvPr id="19" name="Picture 7" descr="C:\Users\vinicius.hirata\Desktop\executivo.tif"/>
          <p:cNvPicPr>
            <a:picLocks noChangeAspect="1" noChangeArrowheads="1"/>
          </p:cNvPicPr>
          <p:nvPr/>
        </p:nvPicPr>
        <p:blipFill>
          <a:blip r:embed="rId3" cstate="print">
            <a:extLst>
              <a:ext uri="{28A0092B-C50C-407E-A947-70E740481C1C}">
                <a14:useLocalDpi xmlns:a14="http://schemas.microsoft.com/office/drawing/2010/main" val="0"/>
              </a:ext>
            </a:extLst>
          </a:blip>
          <a:srcRect l="21970" t="25243" r="21970" b="25243"/>
          <a:stretch>
            <a:fillRect/>
          </a:stretch>
        </p:blipFill>
        <p:spPr bwMode="auto">
          <a:xfrm>
            <a:off x="6492476" y="3889008"/>
            <a:ext cx="521598" cy="459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3"/>
          <p:cNvSpPr txBox="1">
            <a:spLocks noChangeArrowheads="1"/>
          </p:cNvSpPr>
          <p:nvPr/>
        </p:nvSpPr>
        <p:spPr bwMode="auto">
          <a:xfrm>
            <a:off x="5692376" y="4373664"/>
            <a:ext cx="2016125" cy="430212"/>
          </a:xfrm>
          <a:prstGeom prst="rect">
            <a:avLst/>
          </a:prstGeom>
          <a:noFill/>
          <a:ln w="9525">
            <a:noFill/>
            <a:miter lim="800000"/>
            <a:headEnd/>
            <a:tailEnd/>
          </a:ln>
          <a:effectLst/>
        </p:spPr>
        <p:txBody>
          <a:bodyPr>
            <a:spAutoFit/>
          </a:bodyPr>
          <a:lstStyle/>
          <a:p>
            <a:pPr marL="0" lvl="3" algn="ctr">
              <a:spcBef>
                <a:spcPct val="50000"/>
              </a:spcBef>
              <a:defRPr/>
            </a:pPr>
            <a:r>
              <a:rPr lang="pt-BR" sz="2200" b="1" dirty="0">
                <a:solidFill>
                  <a:schemeClr val="tx1">
                    <a:lumMod val="65000"/>
                    <a:lumOff val="35000"/>
                  </a:schemeClr>
                </a:solidFill>
              </a:rPr>
              <a:t>Pessoa Física</a:t>
            </a:r>
          </a:p>
        </p:txBody>
      </p:sp>
      <p:cxnSp>
        <p:nvCxnSpPr>
          <p:cNvPr id="24" name="Conector de seta reta 13"/>
          <p:cNvCxnSpPr/>
          <p:nvPr/>
        </p:nvCxnSpPr>
        <p:spPr>
          <a:xfrm>
            <a:off x="3386087" y="4595101"/>
            <a:ext cx="2088878" cy="0"/>
          </a:xfrm>
          <a:prstGeom prst="straightConnector1">
            <a:avLst/>
          </a:prstGeom>
          <a:ln w="41275">
            <a:solidFill>
              <a:srgbClr val="C0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5" name="Text Box 3"/>
          <p:cNvSpPr txBox="1">
            <a:spLocks noChangeArrowheads="1"/>
          </p:cNvSpPr>
          <p:nvPr/>
        </p:nvSpPr>
        <p:spPr bwMode="auto">
          <a:xfrm>
            <a:off x="1055302" y="4365104"/>
            <a:ext cx="2087563" cy="431800"/>
          </a:xfrm>
          <a:prstGeom prst="rect">
            <a:avLst/>
          </a:prstGeom>
          <a:noFill/>
          <a:ln w="9525">
            <a:noFill/>
            <a:miter lim="800000"/>
            <a:headEnd/>
            <a:tailEnd/>
          </a:ln>
          <a:effectLst/>
        </p:spPr>
        <p:txBody>
          <a:bodyPr>
            <a:spAutoFit/>
          </a:bodyPr>
          <a:lstStyle/>
          <a:p>
            <a:pPr marL="0" lvl="3" algn="ctr">
              <a:spcBef>
                <a:spcPct val="50000"/>
              </a:spcBef>
              <a:defRPr/>
            </a:pPr>
            <a:r>
              <a:rPr lang="pt-BR" sz="2200" b="1" dirty="0">
                <a:solidFill>
                  <a:schemeClr val="tx1">
                    <a:lumMod val="65000"/>
                    <a:lumOff val="35000"/>
                  </a:schemeClr>
                </a:solidFill>
              </a:rPr>
              <a:t>Pessoa Jurídica</a:t>
            </a:r>
          </a:p>
        </p:txBody>
      </p:sp>
      <p:sp>
        <p:nvSpPr>
          <p:cNvPr id="26" name="Text Box 3"/>
          <p:cNvSpPr txBox="1">
            <a:spLocks noChangeArrowheads="1"/>
          </p:cNvSpPr>
          <p:nvPr/>
        </p:nvSpPr>
        <p:spPr bwMode="auto">
          <a:xfrm>
            <a:off x="1199765" y="5482704"/>
            <a:ext cx="1727200" cy="431800"/>
          </a:xfrm>
          <a:prstGeom prst="rect">
            <a:avLst/>
          </a:prstGeom>
          <a:noFill/>
          <a:ln w="9525">
            <a:noFill/>
            <a:miter lim="800000"/>
            <a:headEnd/>
            <a:tailEnd/>
          </a:ln>
          <a:effectLst/>
        </p:spPr>
        <p:txBody>
          <a:bodyPr>
            <a:spAutoFit/>
          </a:bodyPr>
          <a:lstStyle/>
          <a:p>
            <a:pPr marL="0" lvl="3" algn="ctr">
              <a:spcBef>
                <a:spcPct val="50000"/>
              </a:spcBef>
              <a:defRPr/>
            </a:pPr>
            <a:r>
              <a:rPr lang="pt-BR" sz="2200" b="1" u="sng" dirty="0">
                <a:solidFill>
                  <a:schemeClr val="tx1">
                    <a:lumMod val="65000"/>
                    <a:lumOff val="35000"/>
                  </a:schemeClr>
                </a:solidFill>
              </a:rPr>
              <a:t>Responsável</a:t>
            </a:r>
          </a:p>
        </p:txBody>
      </p:sp>
      <p:sp>
        <p:nvSpPr>
          <p:cNvPr id="27" name="Text Box 3"/>
          <p:cNvSpPr txBox="1">
            <a:spLocks noChangeArrowheads="1"/>
          </p:cNvSpPr>
          <p:nvPr/>
        </p:nvSpPr>
        <p:spPr bwMode="auto">
          <a:xfrm>
            <a:off x="5692376" y="5482704"/>
            <a:ext cx="2016125" cy="431800"/>
          </a:xfrm>
          <a:prstGeom prst="rect">
            <a:avLst/>
          </a:prstGeom>
          <a:noFill/>
          <a:ln w="9525">
            <a:noFill/>
            <a:miter lim="800000"/>
            <a:headEnd/>
            <a:tailEnd/>
          </a:ln>
          <a:effectLst/>
        </p:spPr>
        <p:txBody>
          <a:bodyPr>
            <a:spAutoFit/>
          </a:bodyPr>
          <a:lstStyle/>
          <a:p>
            <a:pPr marL="0" lvl="3" algn="ctr">
              <a:spcBef>
                <a:spcPct val="50000"/>
              </a:spcBef>
              <a:defRPr/>
            </a:pPr>
            <a:r>
              <a:rPr lang="pt-BR" sz="2200" b="1" u="sng" dirty="0">
                <a:solidFill>
                  <a:schemeClr val="tx1">
                    <a:lumMod val="65000"/>
                    <a:lumOff val="35000"/>
                  </a:schemeClr>
                </a:solidFill>
              </a:rPr>
              <a:t>Contribuinte</a:t>
            </a:r>
          </a:p>
        </p:txBody>
      </p:sp>
      <p:sp>
        <p:nvSpPr>
          <p:cNvPr id="30" name="Text Box 3"/>
          <p:cNvSpPr txBox="1">
            <a:spLocks noChangeArrowheads="1"/>
          </p:cNvSpPr>
          <p:nvPr/>
        </p:nvSpPr>
        <p:spPr bwMode="auto">
          <a:xfrm>
            <a:off x="5289773" y="4212881"/>
            <a:ext cx="370384" cy="461665"/>
          </a:xfrm>
          <a:prstGeom prst="rect">
            <a:avLst/>
          </a:prstGeom>
          <a:noFill/>
          <a:ln w="9525">
            <a:noFill/>
            <a:miter lim="800000"/>
            <a:headEnd/>
            <a:tailEnd/>
          </a:ln>
          <a:effectLst/>
        </p:spPr>
        <p:txBody>
          <a:bodyPr wrap="square">
            <a:spAutoFit/>
          </a:bodyPr>
          <a:lstStyle/>
          <a:p>
            <a:pPr algn="ctr">
              <a:spcBef>
                <a:spcPct val="50000"/>
              </a:spcBef>
              <a:defRPr/>
            </a:pPr>
            <a:r>
              <a:rPr lang="pt-BR" b="1" dirty="0">
                <a:solidFill>
                  <a:srgbClr val="C00000"/>
                </a:solidFill>
              </a:rPr>
              <a:t>$</a:t>
            </a:r>
            <a:endParaRPr lang="pt-BR" sz="2000" b="1" dirty="0">
              <a:solidFill>
                <a:srgbClr val="C00000"/>
              </a:solidFill>
            </a:endParaRPr>
          </a:p>
        </p:txBody>
      </p:sp>
      <p:sp>
        <p:nvSpPr>
          <p:cNvPr id="31" name="Text Box 3"/>
          <p:cNvSpPr txBox="1">
            <a:spLocks noChangeArrowheads="1"/>
          </p:cNvSpPr>
          <p:nvPr/>
        </p:nvSpPr>
        <p:spPr bwMode="auto">
          <a:xfrm>
            <a:off x="3887023" y="4666356"/>
            <a:ext cx="1087005" cy="461665"/>
          </a:xfrm>
          <a:prstGeom prst="rect">
            <a:avLst/>
          </a:prstGeom>
          <a:noFill/>
          <a:ln w="9525">
            <a:noFill/>
            <a:miter lim="800000"/>
            <a:headEnd/>
            <a:tailEnd/>
          </a:ln>
          <a:effectLst/>
        </p:spPr>
        <p:txBody>
          <a:bodyPr wrap="square">
            <a:spAutoFit/>
          </a:bodyPr>
          <a:lstStyle/>
          <a:p>
            <a:pPr algn="ctr">
              <a:spcBef>
                <a:spcPct val="50000"/>
              </a:spcBef>
              <a:defRPr/>
            </a:pPr>
            <a:r>
              <a:rPr lang="pt-BR" b="1" dirty="0">
                <a:solidFill>
                  <a:srgbClr val="C00000"/>
                </a:solidFill>
              </a:rPr>
              <a:t>IRF-A</a:t>
            </a:r>
            <a:endParaRPr lang="pt-BR" sz="2000" b="1" dirty="0">
              <a:solidFill>
                <a:srgbClr val="C00000"/>
              </a:solidFill>
            </a:endParaRPr>
          </a:p>
        </p:txBody>
      </p:sp>
      <p:sp>
        <p:nvSpPr>
          <p:cNvPr id="2" name="Down Arrow 1"/>
          <p:cNvSpPr/>
          <p:nvPr/>
        </p:nvSpPr>
        <p:spPr>
          <a:xfrm>
            <a:off x="1908135" y="4951045"/>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2" name="Down Arrow 31"/>
          <p:cNvSpPr/>
          <p:nvPr/>
        </p:nvSpPr>
        <p:spPr>
          <a:xfrm>
            <a:off x="6598045" y="4951044"/>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TextBox 2"/>
          <p:cNvSpPr txBox="1"/>
          <p:nvPr/>
        </p:nvSpPr>
        <p:spPr>
          <a:xfrm>
            <a:off x="255952" y="6207467"/>
            <a:ext cx="8496162" cy="246221"/>
          </a:xfrm>
          <a:prstGeom prst="rect">
            <a:avLst/>
          </a:prstGeom>
          <a:noFill/>
        </p:spPr>
        <p:txBody>
          <a:bodyPr wrap="square" rtlCol="0">
            <a:spAutoFit/>
          </a:bodyPr>
          <a:lstStyle/>
          <a:p>
            <a:r>
              <a:rPr lang="pt-BR" sz="1000" dirty="0">
                <a:solidFill>
                  <a:schemeClr val="tx1">
                    <a:lumMod val="65000"/>
                    <a:lumOff val="35000"/>
                  </a:schemeClr>
                </a:solidFill>
                <a:latin typeface="Times New Roman" panose="02020603050405020304" pitchFamily="18" charset="0"/>
                <a:cs typeface="Times New Roman" panose="02020603050405020304" pitchFamily="18" charset="0"/>
              </a:rPr>
              <a:t>Base legal: </a:t>
            </a:r>
            <a:r>
              <a:rPr lang="pt-BR" sz="1000" dirty="0" err="1">
                <a:solidFill>
                  <a:schemeClr val="tx1">
                    <a:lumMod val="65000"/>
                    <a:lumOff val="35000"/>
                  </a:schemeClr>
                </a:solidFill>
                <a:latin typeface="Times New Roman" panose="02020603050405020304" pitchFamily="18" charset="0"/>
                <a:cs typeface="Times New Roman" panose="02020603050405020304" pitchFamily="18" charset="0"/>
              </a:rPr>
              <a:t>arts</a:t>
            </a:r>
            <a:r>
              <a:rPr lang="pt-BR" sz="1000" dirty="0">
                <a:solidFill>
                  <a:schemeClr val="tx1">
                    <a:lumMod val="65000"/>
                    <a:lumOff val="35000"/>
                  </a:schemeClr>
                </a:solidFill>
                <a:latin typeface="Times New Roman" panose="02020603050405020304" pitchFamily="18" charset="0"/>
                <a:cs typeface="Times New Roman" panose="02020603050405020304" pitchFamily="18" charset="0"/>
              </a:rPr>
              <a:t>. 36 e seguintes do RIR/2018 / art. 22 da Instrução Normativa RFB (IN RFB) nº 1.500, de 2015</a:t>
            </a:r>
          </a:p>
        </p:txBody>
      </p:sp>
    </p:spTree>
    <p:extLst>
      <p:ext uri="{BB962C8B-B14F-4D97-AF65-F5344CB8AC3E}">
        <p14:creationId xmlns:p14="http://schemas.microsoft.com/office/powerpoint/2010/main" val="332808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p:bldP spid="26"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29413"/>
          </a:xfrm>
          <a:prstGeom prst="rect">
            <a:avLst/>
          </a:prstGeom>
          <a:noFill/>
        </p:spPr>
        <p:txBody>
          <a:bodyPr wrap="square" rtlCol="0">
            <a:spAutoFit/>
          </a:bodyPr>
          <a:lstStyle/>
          <a:p>
            <a:pPr lvl="0"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1.1. Rendimentos sujeitos a IR na Fonte por Antecipação (IRF-A)</a:t>
            </a:r>
          </a:p>
        </p:txBody>
      </p:sp>
      <p:graphicFrame>
        <p:nvGraphicFramePr>
          <p:cNvPr id="21" name="Tabela 10"/>
          <p:cNvGraphicFramePr>
            <a:graphicFrameLocks noGrp="1"/>
          </p:cNvGraphicFramePr>
          <p:nvPr>
            <p:extLst>
              <p:ext uri="{D42A27DB-BD31-4B8C-83A1-F6EECF244321}">
                <p14:modId xmlns:p14="http://schemas.microsoft.com/office/powerpoint/2010/main" val="4233068710"/>
              </p:ext>
            </p:extLst>
          </p:nvPr>
        </p:nvGraphicFramePr>
        <p:xfrm>
          <a:off x="2555775" y="2565319"/>
          <a:ext cx="3490763" cy="3341051"/>
        </p:xfrm>
        <a:graphic>
          <a:graphicData uri="http://schemas.openxmlformats.org/drawingml/2006/table">
            <a:tbl>
              <a:tblPr/>
              <a:tblGrid>
                <a:gridCol w="3042751">
                  <a:extLst>
                    <a:ext uri="{9D8B030D-6E8A-4147-A177-3AD203B41FA5}">
                      <a16:colId xmlns:a16="http://schemas.microsoft.com/office/drawing/2014/main" val="20000"/>
                    </a:ext>
                  </a:extLst>
                </a:gridCol>
                <a:gridCol w="448012">
                  <a:extLst>
                    <a:ext uri="{9D8B030D-6E8A-4147-A177-3AD203B41FA5}">
                      <a16:colId xmlns:a16="http://schemas.microsoft.com/office/drawing/2014/main" val="20001"/>
                    </a:ext>
                  </a:extLst>
                </a:gridCol>
              </a:tblGrid>
              <a:tr h="48927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2000" b="1" i="0" u="none" strike="noStrike" dirty="0">
                          <a:solidFill>
                            <a:srgbClr val="C00000"/>
                          </a:solidFill>
                          <a:effectLst/>
                          <a:latin typeface="Times New Roman" panose="02020603050405020304" pitchFamily="18" charset="0"/>
                        </a:rPr>
                        <a:t>Rendimento Bruto</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endParaRPr lang="pt-BR" sz="2000" b="0" i="0" u="none" strike="noStrike">
                        <a:solidFill>
                          <a:srgbClr val="000000"/>
                        </a:solidFill>
                        <a:effectLst/>
                        <a:latin typeface="Times New Roman" panose="02020603050405020304" pitchFamily="18" charset="0"/>
                      </a:endParaRP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7529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1800" b="0" i="1" u="none" strike="noStrike" dirty="0">
                          <a:solidFill>
                            <a:srgbClr val="757171"/>
                          </a:solidFill>
                          <a:effectLst/>
                          <a:latin typeface="Times New Roman" panose="02020603050405020304" pitchFamily="18" charset="0"/>
                        </a:rPr>
                        <a:t>Deduções</a:t>
                      </a:r>
                    </a:p>
                  </a:txBody>
                  <a:tcPr marL="9526" marR="9526" marT="9524"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r>
                        <a:rPr lang="pt-BR" sz="2000" b="1" i="0" u="none" strike="noStrike" dirty="0">
                          <a:solidFill>
                            <a:srgbClr val="FF0000"/>
                          </a:solidFill>
                          <a:effectLst/>
                          <a:latin typeface="Times New Roman" panose="02020603050405020304" pitchFamily="18" charset="0"/>
                        </a:rPr>
                        <a:t>(-)</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7529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2000" b="1" i="0" u="none" strike="noStrike" dirty="0">
                          <a:solidFill>
                            <a:srgbClr val="757171"/>
                          </a:solidFill>
                          <a:effectLst/>
                          <a:latin typeface="Times New Roman" panose="02020603050405020304" pitchFamily="18" charset="0"/>
                        </a:rPr>
                        <a:t>BASE DE CÁLCULO</a:t>
                      </a:r>
                    </a:p>
                  </a:txBody>
                  <a:tcPr marL="9526" marR="9526" marT="9524" marB="0" anchor="ctr">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r>
                        <a:rPr lang="pt-BR" sz="2000" b="1" i="0" u="none" strike="noStrike" dirty="0">
                          <a:solidFill>
                            <a:srgbClr val="595959"/>
                          </a:solidFill>
                          <a:effectLst/>
                          <a:latin typeface="Times New Roman" panose="02020603050405020304" pitchFamily="18" charset="0"/>
                        </a:rPr>
                        <a:t>(=)</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7529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1800" b="0" i="1" u="none" strike="noStrike" dirty="0">
                          <a:solidFill>
                            <a:srgbClr val="757171"/>
                          </a:solidFill>
                          <a:effectLst/>
                          <a:latin typeface="Times New Roman" panose="02020603050405020304" pitchFamily="18" charset="0"/>
                        </a:rPr>
                        <a:t>Alíquota aplicável</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r>
                        <a:rPr lang="pt-BR" sz="2000" b="1" i="0" u="none" strike="noStrike" dirty="0">
                          <a:solidFill>
                            <a:srgbClr val="FF0000"/>
                          </a:solidFill>
                          <a:effectLst/>
                          <a:latin typeface="Times New Roman" panose="02020603050405020304" pitchFamily="18" charset="0"/>
                        </a:rPr>
                        <a:t>(x)</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7529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2000" b="1" i="0" u="none" strike="noStrike">
                          <a:solidFill>
                            <a:srgbClr val="757171"/>
                          </a:solidFill>
                          <a:effectLst/>
                          <a:latin typeface="Times New Roman" panose="02020603050405020304" pitchFamily="18" charset="0"/>
                        </a:rPr>
                        <a:t>VALOR APURADO</a:t>
                      </a:r>
                    </a:p>
                  </a:txBody>
                  <a:tcPr marL="9526" marR="9526" marT="9524"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r>
                        <a:rPr lang="pt-BR" sz="2000" b="1" i="0" u="none" strike="noStrike" dirty="0">
                          <a:solidFill>
                            <a:srgbClr val="595959"/>
                          </a:solidFill>
                          <a:effectLst/>
                          <a:latin typeface="Times New Roman" panose="02020603050405020304" pitchFamily="18" charset="0"/>
                        </a:rPr>
                        <a:t>(=)</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7529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1800" b="0" i="1" u="none" strike="noStrike">
                          <a:solidFill>
                            <a:srgbClr val="757171"/>
                          </a:solidFill>
                          <a:effectLst/>
                          <a:latin typeface="Times New Roman" panose="02020603050405020304" pitchFamily="18" charset="0"/>
                        </a:rPr>
                        <a:t>Parcela a deduzir</a:t>
                      </a:r>
                    </a:p>
                  </a:txBody>
                  <a:tcPr marL="9526" marR="9526" marT="95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r>
                        <a:rPr lang="pt-BR" sz="2000" b="1" i="0" u="none" strike="noStrike" dirty="0">
                          <a:solidFill>
                            <a:srgbClr val="FF0000"/>
                          </a:solidFill>
                          <a:effectLst/>
                          <a:latin typeface="Times New Roman" panose="02020603050405020304" pitchFamily="18" charset="0"/>
                        </a:rPr>
                        <a:t>(-)</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7529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fontAlgn="b"/>
                      <a:r>
                        <a:rPr lang="pt-BR" sz="2000" b="1" i="0" u="none" strike="noStrike">
                          <a:solidFill>
                            <a:srgbClr val="757171"/>
                          </a:solidFill>
                          <a:effectLst/>
                          <a:latin typeface="Times New Roman" panose="02020603050405020304" pitchFamily="18" charset="0"/>
                        </a:rPr>
                        <a:t>VALOR DE RETENÇÃO</a:t>
                      </a:r>
                    </a:p>
                  </a:txBody>
                  <a:tcPr marL="9526" marR="9526" marT="9524" marB="0" anchor="ctr">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fontAlgn="b"/>
                      <a:r>
                        <a:rPr lang="pt-BR" sz="2000" b="1" i="0" u="none" strike="noStrike" dirty="0">
                          <a:solidFill>
                            <a:srgbClr val="595959"/>
                          </a:solidFill>
                          <a:effectLst/>
                          <a:latin typeface="Times New Roman" panose="02020603050405020304" pitchFamily="18" charset="0"/>
                        </a:rPr>
                        <a:t>(=)</a:t>
                      </a:r>
                    </a:p>
                  </a:txBody>
                  <a:tcPr marL="9526" marR="9526" marT="9524"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80465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61665"/>
          </a:xfrm>
          <a:prstGeom prst="rect">
            <a:avLst/>
          </a:prstGeom>
          <a:noFill/>
        </p:spPr>
        <p:txBody>
          <a:bodyPr wrap="square" rtlCol="0">
            <a:spAutoFit/>
          </a:bodyPr>
          <a:lstStyle/>
          <a:p>
            <a:pPr lvl="0"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1.1. Rendimentos sujeitos a IR na Fonte por Antecipação (IRF-A)</a:t>
            </a:r>
          </a:p>
        </p:txBody>
      </p:sp>
      <p:sp>
        <p:nvSpPr>
          <p:cNvPr id="8" name="Text Box 2"/>
          <p:cNvSpPr txBox="1">
            <a:spLocks noChangeArrowheads="1"/>
          </p:cNvSpPr>
          <p:nvPr/>
        </p:nvSpPr>
        <p:spPr bwMode="auto">
          <a:xfrm>
            <a:off x="539552" y="2402173"/>
            <a:ext cx="792157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a:spcBef>
                <a:spcPts val="0"/>
              </a:spcBef>
              <a:buFontTx/>
              <a:buNone/>
              <a:defRPr/>
            </a:pPr>
            <a:r>
              <a:rPr lang="pt-BR" sz="1800" b="1" dirty="0">
                <a:solidFill>
                  <a:schemeClr val="tx1">
                    <a:lumMod val="65000"/>
                    <a:lumOff val="35000"/>
                  </a:schemeClr>
                </a:solidFill>
                <a:cs typeface="Times New Roman" panose="02020603050405020304" pitchFamily="18" charset="0"/>
              </a:rPr>
              <a:t>A partir do mês de abril do ano-calendário de 2015: </a:t>
            </a:r>
          </a:p>
          <a:p>
            <a:pPr marL="0" lvl="1">
              <a:spcBef>
                <a:spcPts val="0"/>
              </a:spcBef>
              <a:buFontTx/>
              <a:buNone/>
              <a:defRPr/>
            </a:pPr>
            <a:r>
              <a:rPr lang="pt-BR" sz="1400" dirty="0">
                <a:solidFill>
                  <a:schemeClr val="tx1">
                    <a:lumMod val="65000"/>
                    <a:lumOff val="35000"/>
                  </a:schemeClr>
                </a:solidFill>
                <a:cs typeface="Times New Roman" panose="02020603050405020304" pitchFamily="18" charset="0"/>
              </a:rPr>
              <a:t>RIR/2018, art. 677, VI</a:t>
            </a:r>
          </a:p>
        </p:txBody>
      </p:sp>
      <p:graphicFrame>
        <p:nvGraphicFramePr>
          <p:cNvPr id="9" name="Tabela 6"/>
          <p:cNvGraphicFramePr>
            <a:graphicFrameLocks noGrp="1"/>
          </p:cNvGraphicFramePr>
          <p:nvPr>
            <p:extLst>
              <p:ext uri="{D42A27DB-BD31-4B8C-83A1-F6EECF244321}">
                <p14:modId xmlns:p14="http://schemas.microsoft.com/office/powerpoint/2010/main" val="3478910730"/>
              </p:ext>
            </p:extLst>
          </p:nvPr>
        </p:nvGraphicFramePr>
        <p:xfrm>
          <a:off x="611188" y="3158691"/>
          <a:ext cx="7505201" cy="2609021"/>
        </p:xfrm>
        <a:graphic>
          <a:graphicData uri="http://schemas.openxmlformats.org/drawingml/2006/table">
            <a:tbl>
              <a:tblPr/>
              <a:tblGrid>
                <a:gridCol w="2479397">
                  <a:extLst>
                    <a:ext uri="{9D8B030D-6E8A-4147-A177-3AD203B41FA5}">
                      <a16:colId xmlns:a16="http://schemas.microsoft.com/office/drawing/2014/main" val="20000"/>
                    </a:ext>
                  </a:extLst>
                </a:gridCol>
                <a:gridCol w="2078308">
                  <a:extLst>
                    <a:ext uri="{9D8B030D-6E8A-4147-A177-3AD203B41FA5}">
                      <a16:colId xmlns:a16="http://schemas.microsoft.com/office/drawing/2014/main" val="20001"/>
                    </a:ext>
                  </a:extLst>
                </a:gridCol>
                <a:gridCol w="2947496">
                  <a:extLst>
                    <a:ext uri="{9D8B030D-6E8A-4147-A177-3AD203B41FA5}">
                      <a16:colId xmlns:a16="http://schemas.microsoft.com/office/drawing/2014/main" val="20002"/>
                    </a:ext>
                  </a:extLst>
                </a:gridCol>
              </a:tblGrid>
              <a:tr h="412030">
                <a:tc>
                  <a:txBody>
                    <a:bodyPr/>
                    <a:lstStyle/>
                    <a:p>
                      <a:pPr algn="ctr" fontAlgn="ctr"/>
                      <a:r>
                        <a:rPr lang="pt-BR" sz="1600" b="1" i="0" u="none" strike="noStrike" dirty="0">
                          <a:solidFill>
                            <a:srgbClr val="FFFFFF"/>
                          </a:solidFill>
                          <a:effectLst/>
                          <a:latin typeface="Times New Roman" panose="02020603050405020304" pitchFamily="18" charset="0"/>
                        </a:rPr>
                        <a:t>Base de Cálculo (R$)</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pt-BR" sz="1600" b="1" i="0" u="none" strike="noStrike">
                          <a:solidFill>
                            <a:srgbClr val="FFFFFF"/>
                          </a:solidFill>
                          <a:effectLst/>
                          <a:latin typeface="Times New Roman" panose="02020603050405020304" pitchFamily="18" charset="0"/>
                        </a:rPr>
                        <a:t>Alíquota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pt-BR" sz="1600" b="1" i="0" u="none" strike="noStrike" dirty="0">
                          <a:solidFill>
                            <a:srgbClr val="FFFFFF"/>
                          </a:solidFill>
                          <a:effectLst/>
                          <a:latin typeface="Times New Roman" panose="02020603050405020304" pitchFamily="18" charset="0"/>
                        </a:rPr>
                        <a:t>Parcela a Deduzir do IR (R$)</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412030">
                <a:tc>
                  <a:txBody>
                    <a:bodyPr/>
                    <a:lstStyle/>
                    <a:p>
                      <a:pPr algn="ctr" fontAlgn="ctr"/>
                      <a:r>
                        <a:rPr lang="pt-BR" sz="1600" b="0" i="0" u="none" strike="noStrike">
                          <a:solidFill>
                            <a:schemeClr val="tx1">
                              <a:lumMod val="75000"/>
                              <a:lumOff val="25000"/>
                            </a:schemeClr>
                          </a:solidFill>
                          <a:effectLst/>
                          <a:latin typeface="Times New Roman" panose="02020603050405020304" pitchFamily="18" charset="0"/>
                        </a:rPr>
                        <a:t>Até 1.903,98</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a:solidFill>
                            <a:schemeClr val="tx1">
                              <a:lumMod val="75000"/>
                              <a:lumOff val="25000"/>
                            </a:schemeClr>
                          </a:solidFill>
                          <a:effectLst/>
                          <a:latin typeface="Times New Roman" panose="02020603050405020304" pitchFamily="18" charset="0"/>
                        </a:rPr>
                        <a:t>-</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7329">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De 1.903,99 até 2.826,65</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a:solidFill>
                            <a:schemeClr val="tx1">
                              <a:lumMod val="75000"/>
                              <a:lumOff val="25000"/>
                            </a:schemeClr>
                          </a:solidFill>
                          <a:effectLst/>
                          <a:latin typeface="Times New Roman" panose="02020603050405020304" pitchFamily="18" charset="0"/>
                        </a:rPr>
                        <a:t>7,5</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142,80</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54741">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De 2.826,66 até 3.751,05</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a:solidFill>
                            <a:schemeClr val="tx1">
                              <a:lumMod val="75000"/>
                              <a:lumOff val="25000"/>
                            </a:schemeClr>
                          </a:solidFill>
                          <a:effectLst/>
                          <a:latin typeface="Times New Roman" panose="02020603050405020304" pitchFamily="18" charset="0"/>
                        </a:rPr>
                        <a:t>15</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354,60</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50861">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De 3.751,06 até 4.664,68</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a:solidFill>
                            <a:schemeClr val="tx1">
                              <a:lumMod val="75000"/>
                              <a:lumOff val="25000"/>
                            </a:schemeClr>
                          </a:solidFill>
                          <a:effectLst/>
                          <a:latin typeface="Times New Roman" panose="02020603050405020304" pitchFamily="18" charset="0"/>
                        </a:rPr>
                        <a:t>22,5</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636,13</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2030">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Acima de 4.664,68</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a:solidFill>
                            <a:schemeClr val="tx1">
                              <a:lumMod val="75000"/>
                              <a:lumOff val="25000"/>
                            </a:schemeClr>
                          </a:solidFill>
                          <a:effectLst/>
                          <a:latin typeface="Times New Roman" panose="02020603050405020304" pitchFamily="18" charset="0"/>
                        </a:rPr>
                        <a:t>27,5</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869,36</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7103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a 10"/>
          <p:cNvGraphicFramePr>
            <a:graphicFrameLocks noGrp="1"/>
          </p:cNvGraphicFramePr>
          <p:nvPr>
            <p:extLst>
              <p:ext uri="{D42A27DB-BD31-4B8C-83A1-F6EECF244321}">
                <p14:modId xmlns:p14="http://schemas.microsoft.com/office/powerpoint/2010/main" val="3294637955"/>
              </p:ext>
            </p:extLst>
          </p:nvPr>
        </p:nvGraphicFramePr>
        <p:xfrm>
          <a:off x="2503521" y="2565318"/>
          <a:ext cx="4248473" cy="3341051"/>
        </p:xfrm>
        <a:graphic>
          <a:graphicData uri="http://schemas.openxmlformats.org/drawingml/2006/table">
            <a:tbl>
              <a:tblPr/>
              <a:tblGrid>
                <a:gridCol w="3096345">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tblGrid>
              <a:tr h="489275">
                <a:tc>
                  <a:txBody>
                    <a:bodyPr/>
                    <a:lstStyle/>
                    <a:p>
                      <a:pPr algn="r" fontAlgn="b"/>
                      <a:r>
                        <a:rPr lang="pt-BR" sz="2000" b="1" i="0" u="none" strike="noStrike" dirty="0">
                          <a:solidFill>
                            <a:srgbClr val="C00000"/>
                          </a:solidFill>
                          <a:effectLst/>
                          <a:latin typeface="Times New Roman" panose="02020603050405020304" pitchFamily="18" charset="0"/>
                        </a:rPr>
                        <a:t>Rendimento Bruto</a:t>
                      </a:r>
                    </a:p>
                  </a:txBody>
                  <a:tcPr marL="9526" marR="9526" marT="9524" marB="0" anchor="ctr">
                    <a:lnL>
                      <a:noFill/>
                    </a:lnL>
                    <a:lnR>
                      <a:noFill/>
                    </a:lnR>
                    <a:lnT>
                      <a:noFill/>
                    </a:lnT>
                    <a:lnB>
                      <a:noFill/>
                    </a:lnB>
                  </a:tcPr>
                </a:tc>
                <a:tc>
                  <a:txBody>
                    <a:bodyPr/>
                    <a:lstStyle/>
                    <a:p>
                      <a:pPr algn="r" fontAlgn="b"/>
                      <a:r>
                        <a:rPr lang="pt-BR" sz="2000" b="1" i="0" u="none" strike="noStrike" kern="1200" dirty="0">
                          <a:solidFill>
                            <a:srgbClr val="595959"/>
                          </a:solidFill>
                          <a:effectLst/>
                          <a:latin typeface="Times New Roman" panose="02020603050405020304" pitchFamily="18" charset="0"/>
                          <a:ea typeface="+mn-ea"/>
                          <a:cs typeface="+mn-cs"/>
                        </a:rPr>
                        <a:t>6.000,00</a:t>
                      </a:r>
                    </a:p>
                  </a:txBody>
                  <a:tcPr marL="9526" marR="9526" marT="9524" marB="0" anchor="ctr">
                    <a:lnL>
                      <a:noFill/>
                    </a:lnL>
                    <a:lnR>
                      <a:noFill/>
                    </a:lnR>
                    <a:lnT>
                      <a:noFill/>
                    </a:lnT>
                    <a:lnB>
                      <a:noFill/>
                    </a:lnB>
                  </a:tcPr>
                </a:tc>
                <a:extLst>
                  <a:ext uri="{0D108BD9-81ED-4DB2-BD59-A6C34878D82A}">
                    <a16:rowId xmlns:a16="http://schemas.microsoft.com/office/drawing/2014/main" val="10000"/>
                  </a:ext>
                </a:extLst>
              </a:tr>
              <a:tr h="475296">
                <a:tc>
                  <a:txBody>
                    <a:bodyPr/>
                    <a:lstStyle/>
                    <a:p>
                      <a:pPr algn="r" fontAlgn="b"/>
                      <a:r>
                        <a:rPr lang="pt-BR" sz="1800" b="0" i="1" u="none" strike="noStrike" dirty="0">
                          <a:solidFill>
                            <a:srgbClr val="757171"/>
                          </a:solidFill>
                          <a:effectLst/>
                          <a:latin typeface="Times New Roman" panose="02020603050405020304" pitchFamily="18" charset="0"/>
                        </a:rPr>
                        <a:t>Deduções</a:t>
                      </a:r>
                    </a:p>
                  </a:txBody>
                  <a:tcPr marL="9526" marR="9526" marT="952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2000" b="1" i="0" u="none" strike="noStrike" dirty="0">
                          <a:solidFill>
                            <a:srgbClr val="FF0000"/>
                          </a:solidFill>
                          <a:effectLst/>
                          <a:latin typeface="Times New Roman" panose="02020603050405020304" pitchFamily="18" charset="0"/>
                        </a:rPr>
                        <a:t>0,00</a:t>
                      </a:r>
                    </a:p>
                  </a:txBody>
                  <a:tcPr marL="9526" marR="9526" marT="9524" marB="0" anchor="ctr">
                    <a:lnL>
                      <a:noFill/>
                    </a:lnL>
                    <a:lnR>
                      <a:noFill/>
                    </a:lnR>
                    <a:lnT>
                      <a:noFill/>
                    </a:lnT>
                    <a:lnB>
                      <a:noFill/>
                    </a:lnB>
                  </a:tcPr>
                </a:tc>
                <a:extLst>
                  <a:ext uri="{0D108BD9-81ED-4DB2-BD59-A6C34878D82A}">
                    <a16:rowId xmlns:a16="http://schemas.microsoft.com/office/drawing/2014/main" val="10001"/>
                  </a:ext>
                </a:extLst>
              </a:tr>
              <a:tr h="475296">
                <a:tc>
                  <a:txBody>
                    <a:bodyPr/>
                    <a:lstStyle/>
                    <a:p>
                      <a:pPr algn="r" fontAlgn="b"/>
                      <a:r>
                        <a:rPr lang="pt-BR" sz="2000" b="1" i="0" u="none" strike="noStrike" dirty="0">
                          <a:solidFill>
                            <a:srgbClr val="757171"/>
                          </a:solidFill>
                          <a:effectLst/>
                          <a:latin typeface="Times New Roman" panose="02020603050405020304" pitchFamily="18" charset="0"/>
                        </a:rPr>
                        <a:t>BASE DE CÁLCULO</a:t>
                      </a:r>
                    </a:p>
                  </a:txBody>
                  <a:tcPr marL="9526" marR="9526" marT="952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2000" b="1" i="0" u="none" strike="noStrike" dirty="0">
                          <a:solidFill>
                            <a:srgbClr val="595959"/>
                          </a:solidFill>
                          <a:effectLst/>
                          <a:latin typeface="Times New Roman" panose="02020603050405020304" pitchFamily="18" charset="0"/>
                        </a:rPr>
                        <a:t>6.000,00</a:t>
                      </a:r>
                    </a:p>
                  </a:txBody>
                  <a:tcPr marL="9526" marR="9526" marT="9524" marB="0" anchor="ctr">
                    <a:lnL>
                      <a:noFill/>
                    </a:lnL>
                    <a:lnR>
                      <a:noFill/>
                    </a:lnR>
                    <a:lnT>
                      <a:noFill/>
                    </a:lnT>
                    <a:lnB>
                      <a:noFill/>
                    </a:lnB>
                  </a:tcPr>
                </a:tc>
                <a:extLst>
                  <a:ext uri="{0D108BD9-81ED-4DB2-BD59-A6C34878D82A}">
                    <a16:rowId xmlns:a16="http://schemas.microsoft.com/office/drawing/2014/main" val="10002"/>
                  </a:ext>
                </a:extLst>
              </a:tr>
              <a:tr h="475296">
                <a:tc>
                  <a:txBody>
                    <a:bodyPr/>
                    <a:lstStyle/>
                    <a:p>
                      <a:pPr algn="r" fontAlgn="b"/>
                      <a:r>
                        <a:rPr lang="pt-BR" sz="1800" b="0" i="1" u="none" strike="noStrike" dirty="0">
                          <a:solidFill>
                            <a:srgbClr val="757171"/>
                          </a:solidFill>
                          <a:effectLst/>
                          <a:latin typeface="Times New Roman" panose="02020603050405020304" pitchFamily="18" charset="0"/>
                        </a:rPr>
                        <a:t>Alíquota aplicável</a:t>
                      </a:r>
                    </a:p>
                  </a:txBody>
                  <a:tcPr marL="9526" marR="9526" marT="9524" marB="0" anchor="ctr">
                    <a:lnL>
                      <a:noFill/>
                    </a:lnL>
                    <a:lnR>
                      <a:noFill/>
                    </a:lnR>
                    <a:lnT>
                      <a:noFill/>
                    </a:lnT>
                    <a:lnB>
                      <a:noFill/>
                    </a:lnB>
                  </a:tcPr>
                </a:tc>
                <a:tc>
                  <a:txBody>
                    <a:bodyPr/>
                    <a:lstStyle/>
                    <a:p>
                      <a:pPr algn="r" fontAlgn="b"/>
                      <a:r>
                        <a:rPr lang="pt-BR" sz="2000" b="1" i="0" u="none" strike="noStrike" dirty="0">
                          <a:solidFill>
                            <a:srgbClr val="FF0000"/>
                          </a:solidFill>
                          <a:effectLst/>
                          <a:latin typeface="Times New Roman" panose="02020603050405020304" pitchFamily="18" charset="0"/>
                        </a:rPr>
                        <a:t>27,5%</a:t>
                      </a:r>
                    </a:p>
                  </a:txBody>
                  <a:tcPr marL="9526" marR="9526" marT="9524" marB="0" anchor="ctr">
                    <a:lnL>
                      <a:noFill/>
                    </a:lnL>
                    <a:lnR>
                      <a:noFill/>
                    </a:lnR>
                    <a:lnT>
                      <a:noFill/>
                    </a:lnT>
                    <a:lnB>
                      <a:noFill/>
                    </a:lnB>
                  </a:tcPr>
                </a:tc>
                <a:extLst>
                  <a:ext uri="{0D108BD9-81ED-4DB2-BD59-A6C34878D82A}">
                    <a16:rowId xmlns:a16="http://schemas.microsoft.com/office/drawing/2014/main" val="10003"/>
                  </a:ext>
                </a:extLst>
              </a:tr>
              <a:tr h="475296">
                <a:tc>
                  <a:txBody>
                    <a:bodyPr/>
                    <a:lstStyle/>
                    <a:p>
                      <a:pPr algn="r" fontAlgn="b"/>
                      <a:r>
                        <a:rPr lang="pt-BR" sz="2000" b="1" i="0" u="none" strike="noStrike">
                          <a:solidFill>
                            <a:srgbClr val="757171"/>
                          </a:solidFill>
                          <a:effectLst/>
                          <a:latin typeface="Times New Roman" panose="02020603050405020304" pitchFamily="18" charset="0"/>
                        </a:rPr>
                        <a:t>VALOR APURADO</a:t>
                      </a:r>
                    </a:p>
                  </a:txBody>
                  <a:tcPr marL="9526" marR="9526" marT="952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2000" b="1" i="0" u="none" strike="noStrike" dirty="0">
                          <a:solidFill>
                            <a:srgbClr val="595959"/>
                          </a:solidFill>
                          <a:effectLst/>
                          <a:latin typeface="Times New Roman" panose="02020603050405020304" pitchFamily="18" charset="0"/>
                        </a:rPr>
                        <a:t>1.650,00</a:t>
                      </a:r>
                    </a:p>
                  </a:txBody>
                  <a:tcPr marL="9526" marR="9526" marT="9524" marB="0" anchor="ctr">
                    <a:lnL>
                      <a:noFill/>
                    </a:lnL>
                    <a:lnR>
                      <a:noFill/>
                    </a:lnR>
                    <a:lnT>
                      <a:noFill/>
                    </a:lnT>
                    <a:lnB>
                      <a:noFill/>
                    </a:lnB>
                  </a:tcPr>
                </a:tc>
                <a:extLst>
                  <a:ext uri="{0D108BD9-81ED-4DB2-BD59-A6C34878D82A}">
                    <a16:rowId xmlns:a16="http://schemas.microsoft.com/office/drawing/2014/main" val="10004"/>
                  </a:ext>
                </a:extLst>
              </a:tr>
              <a:tr h="475296">
                <a:tc>
                  <a:txBody>
                    <a:bodyPr/>
                    <a:lstStyle/>
                    <a:p>
                      <a:pPr algn="r" fontAlgn="b"/>
                      <a:r>
                        <a:rPr lang="pt-BR" sz="1800" b="0" i="1" u="none" strike="noStrike">
                          <a:solidFill>
                            <a:srgbClr val="757171"/>
                          </a:solidFill>
                          <a:effectLst/>
                          <a:latin typeface="Times New Roman" panose="02020603050405020304" pitchFamily="18" charset="0"/>
                        </a:rPr>
                        <a:t>Parcela a deduzir</a:t>
                      </a:r>
                    </a:p>
                  </a:txBody>
                  <a:tcPr marL="9526" marR="9526" marT="95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t-BR" sz="2000" b="1" i="0" u="none" strike="noStrike" dirty="0">
                          <a:solidFill>
                            <a:srgbClr val="FF0000"/>
                          </a:solidFill>
                          <a:effectLst/>
                          <a:latin typeface="Times New Roman" panose="02020603050405020304" pitchFamily="18" charset="0"/>
                        </a:rPr>
                        <a:t>(869,36)</a:t>
                      </a:r>
                    </a:p>
                  </a:txBody>
                  <a:tcPr marL="9526" marR="9526" marT="9524" marB="0" anchor="ctr">
                    <a:lnL>
                      <a:noFill/>
                    </a:lnL>
                    <a:lnR>
                      <a:noFill/>
                    </a:lnR>
                    <a:lnT>
                      <a:noFill/>
                    </a:lnT>
                    <a:lnB>
                      <a:noFill/>
                    </a:lnB>
                  </a:tcPr>
                </a:tc>
                <a:extLst>
                  <a:ext uri="{0D108BD9-81ED-4DB2-BD59-A6C34878D82A}">
                    <a16:rowId xmlns:a16="http://schemas.microsoft.com/office/drawing/2014/main" val="10005"/>
                  </a:ext>
                </a:extLst>
              </a:tr>
              <a:tr h="475296">
                <a:tc>
                  <a:txBody>
                    <a:bodyPr/>
                    <a:lstStyle/>
                    <a:p>
                      <a:pPr algn="r" fontAlgn="b"/>
                      <a:r>
                        <a:rPr lang="pt-BR" sz="2000" b="1" i="0" u="none" strike="noStrike" dirty="0">
                          <a:solidFill>
                            <a:srgbClr val="757171"/>
                          </a:solidFill>
                          <a:effectLst/>
                          <a:latin typeface="Times New Roman" panose="02020603050405020304" pitchFamily="18" charset="0"/>
                        </a:rPr>
                        <a:t>VALOR DE RETENÇÃO</a:t>
                      </a:r>
                    </a:p>
                  </a:txBody>
                  <a:tcPr marL="9526" marR="9526" marT="952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2000" b="1" i="0" u="none" strike="noStrike" dirty="0">
                          <a:solidFill>
                            <a:srgbClr val="595959"/>
                          </a:solidFill>
                          <a:effectLst/>
                          <a:latin typeface="Times New Roman" panose="02020603050405020304" pitchFamily="18" charset="0"/>
                        </a:rPr>
                        <a:t>780,64</a:t>
                      </a:r>
                    </a:p>
                  </a:txBody>
                  <a:tcPr marL="9526" marR="9526" marT="9524" marB="0" anchor="ctr">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61665"/>
          </a:xfrm>
          <a:prstGeom prst="rect">
            <a:avLst/>
          </a:prstGeom>
          <a:noFill/>
        </p:spPr>
        <p:txBody>
          <a:bodyPr wrap="square" rtlCol="0">
            <a:spAutoFit/>
          </a:bodyPr>
          <a:lstStyle/>
          <a:p>
            <a:pPr lvl="0"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1.1. Rendimentos sujeitos a IR na Fonte por Antecipação (IRF-A)</a:t>
            </a:r>
          </a:p>
        </p:txBody>
      </p:sp>
    </p:spTree>
    <p:extLst>
      <p:ext uri="{BB962C8B-B14F-4D97-AF65-F5344CB8AC3E}">
        <p14:creationId xmlns:p14="http://schemas.microsoft.com/office/powerpoint/2010/main" val="3424241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3314754"/>
          </a:xfrm>
          <a:prstGeom prst="rect">
            <a:avLst/>
          </a:prstGeom>
          <a:noFill/>
        </p:spPr>
        <p:txBody>
          <a:bodyPr wrap="square" rtlCol="0">
            <a:spAutoFit/>
          </a:bodyPr>
          <a:lstStyle/>
          <a:p>
            <a:pPr lvl="0"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1.2. Rendimentos sujeitos ao recolhimento mensal obrigatório (Carnê-Leão)</a:t>
            </a:r>
          </a:p>
          <a:p>
            <a:pPr marL="285750" lvl="0" indent="-285750" defTabSz="914400" fontAlgn="base">
              <a:lnSpc>
                <a:spcPct val="120000"/>
              </a:lnSpc>
              <a:spcAft>
                <a:spcPts val="6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Regra geral – incidência sobre:</a:t>
            </a:r>
          </a:p>
          <a:p>
            <a:pPr marL="450000" indent="-342900">
              <a:spcAft>
                <a:spcPts val="600"/>
              </a:spcAft>
              <a:buClr>
                <a:srgbClr val="C00000"/>
              </a:buClr>
              <a:buFont typeface="Wingdings" panose="05000000000000000000" pitchFamily="2" charset="2"/>
              <a:buChar char="ü"/>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Rendimentos recebidos de pessoas físicas</a:t>
            </a:r>
          </a:p>
          <a:p>
            <a:pPr marL="450000" indent="-342900">
              <a:spcAft>
                <a:spcPts val="600"/>
              </a:spcAft>
              <a:buClr>
                <a:srgbClr val="C00000"/>
              </a:buClr>
              <a:buFont typeface="Wingdings" panose="05000000000000000000" pitchFamily="2" charset="2"/>
              <a:buChar char="ü"/>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Rendimentos provenientes de fontes no exterior</a:t>
            </a:r>
          </a:p>
          <a:p>
            <a:pPr marL="450000" indent="-342900">
              <a:spcAft>
                <a:spcPts val="1200"/>
              </a:spcAft>
              <a:buClr>
                <a:srgbClr val="C00000"/>
              </a:buClr>
              <a:buFont typeface="Wingdings" panose="05000000000000000000" pitchFamily="2" charset="2"/>
              <a:buChar char="ü"/>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Acréscimos patrimoniais não justificados por outros rendimentos</a:t>
            </a:r>
          </a:p>
          <a:p>
            <a:pPr marL="285750" indent="-285750" defTabSz="914400" fontAlgn="base">
              <a:lnSpc>
                <a:spcPct val="120000"/>
              </a:lnSpc>
              <a:spcAft>
                <a:spcPts val="1200"/>
              </a:spcAft>
              <a:buFont typeface="Wingdings" panose="05000000000000000000" pitchFamily="2" charset="2"/>
              <a:buChar cha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Apurado da mesma forma utilizada para a apuração do </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IRF-A</a:t>
            </a:r>
            <a:endParaRPr lang="pt-BR" dirty="0">
              <a:solidFill>
                <a:schemeClr val="tx1">
                  <a:lumMod val="65000"/>
                  <a:lumOff val="35000"/>
                </a:schemeClr>
              </a:solidFill>
              <a:latin typeface="Times New Roman" panose="02020603050405020304" pitchFamily="18" charset="0"/>
              <a:cs typeface="Times New Roman" panose="02020603050405020304" pitchFamily="18" charset="0"/>
            </a:endParaRPr>
          </a:p>
          <a:p>
            <a:pPr marL="285750" indent="-285750" defTabSz="914400" fontAlgn="base">
              <a:lnSpc>
                <a:spcPct val="120000"/>
              </a:lnSpc>
              <a:spcAft>
                <a:spcPts val="600"/>
              </a:spcAft>
              <a:buFont typeface="Wingdings" panose="05000000000000000000" pitchFamily="2" charset="2"/>
              <a:buChar char="§"/>
            </a:pPr>
            <a:r>
              <a:rPr lang="pt-BR" b="1" u="sng" dirty="0">
                <a:solidFill>
                  <a:schemeClr val="tx1">
                    <a:lumMod val="65000"/>
                    <a:lumOff val="35000"/>
                  </a:schemeClr>
                </a:solidFill>
                <a:latin typeface="Times New Roman" panose="02020603050405020304" pitchFamily="18" charset="0"/>
                <a:cs typeface="Times New Roman" panose="02020603050405020304" pitchFamily="18" charset="0"/>
              </a:rPr>
              <a:t>Diferença</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 a responsabilidade pela </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apuração</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 e </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recolhimento</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 </a:t>
            </a:r>
            <a:r>
              <a:rPr lang="pt-BR" b="1" u="sng" dirty="0">
                <a:solidFill>
                  <a:srgbClr val="C00000"/>
                </a:solidFill>
                <a:latin typeface="Times New Roman" panose="02020603050405020304" pitchFamily="18" charset="0"/>
                <a:cs typeface="Times New Roman" panose="02020603050405020304" pitchFamily="18" charset="0"/>
              </a:rPr>
              <a:t>é do próprio contribuinte</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 e não da fonte pagadora</a:t>
            </a:r>
          </a:p>
        </p:txBody>
      </p:sp>
      <p:sp>
        <p:nvSpPr>
          <p:cNvPr id="17" name="Text Box 3"/>
          <p:cNvSpPr txBox="1">
            <a:spLocks noChangeArrowheads="1"/>
          </p:cNvSpPr>
          <p:nvPr/>
        </p:nvSpPr>
        <p:spPr bwMode="auto">
          <a:xfrm>
            <a:off x="255952" y="6206783"/>
            <a:ext cx="8209160" cy="246221"/>
          </a:xfrm>
          <a:prstGeom prst="rect">
            <a:avLst/>
          </a:prstGeom>
          <a:noFill/>
          <a:ln w="9525">
            <a:noFill/>
            <a:miter lim="800000"/>
            <a:headEnd/>
            <a:tailEnd/>
          </a:ln>
          <a:effectLst/>
        </p:spPr>
        <p:txBody>
          <a:bodyPr wrap="square">
            <a:spAutoFit/>
          </a:bodyPr>
          <a:lstStyle/>
          <a:p>
            <a:pPr>
              <a:spcBef>
                <a:spcPct val="50000"/>
              </a:spcBef>
              <a:defRPr/>
            </a:pPr>
            <a:r>
              <a:rPr lang="pt-BR" sz="1000" dirty="0">
                <a:solidFill>
                  <a:schemeClr val="tx1">
                    <a:lumMod val="65000"/>
                    <a:lumOff val="35000"/>
                  </a:schemeClr>
                </a:solidFill>
                <a:latin typeface="Times New Roman" panose="02020603050405020304" pitchFamily="18" charset="0"/>
                <a:cs typeface="Times New Roman" panose="02020603050405020304" pitchFamily="18" charset="0"/>
              </a:rPr>
              <a:t>Base legal: art. 118 do RIR/2018 / art. 53 da IN RFB nº 1.500/2015</a:t>
            </a:r>
          </a:p>
        </p:txBody>
      </p:sp>
    </p:spTree>
    <p:extLst>
      <p:ext uri="{BB962C8B-B14F-4D97-AF65-F5344CB8AC3E}">
        <p14:creationId xmlns:p14="http://schemas.microsoft.com/office/powerpoint/2010/main" val="267070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2354491"/>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1.2. Rendimentos sujeitos ao recolhimento mensal obrigatório (Carnê-Leão)</a:t>
            </a:r>
          </a:p>
          <a:p>
            <a:pPr marL="285750" lvl="0" indent="-285750" algn="just" defTabSz="914400" fontAlgn="base">
              <a:lnSpc>
                <a:spcPct val="120000"/>
              </a:lnSpc>
              <a:spcAft>
                <a:spcPts val="600"/>
              </a:spcAft>
              <a:buFont typeface="Wingdings" panose="05000000000000000000" pitchFamily="2" charset="2"/>
              <a:buChar char="§"/>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Livro Caixa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(art. 69, §2º, RIR/2018): autônomo pode deduzir da receita tributável decorrente do exercício da atividade profissional as despesas escrituradas em Livro Caixa.</a:t>
            </a:r>
          </a:p>
          <a:p>
            <a:pPr marL="285750" lvl="0" indent="-285750" algn="just" defTabSz="914400" fontAlgn="base">
              <a:lnSpc>
                <a:spcPct val="120000"/>
              </a:lnSpc>
              <a:spcAft>
                <a:spcPts val="600"/>
              </a:spcAft>
              <a:buFont typeface="Wingdings" panose="05000000000000000000" pitchFamily="2" charset="2"/>
              <a:buChar char="§"/>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Despesa de custeio</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aquela indispensável à percepção da receita e à manutenção da fonte produtora (</a:t>
            </a:r>
            <a:r>
              <a:rPr lang="pt-BR" altLang="pt-BR" dirty="0" err="1">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eg</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aluguel, água, luz, telefone, material de expediente ou de consumo).</a:t>
            </a:r>
          </a:p>
        </p:txBody>
      </p:sp>
    </p:spTree>
    <p:extLst>
      <p:ext uri="{BB962C8B-B14F-4D97-AF65-F5344CB8AC3E}">
        <p14:creationId xmlns:p14="http://schemas.microsoft.com/office/powerpoint/2010/main" val="30433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29413"/>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1.2. Rendimentos sujeitos ao recolhimento mensal obrigatório (Carnê-Leão)</a:t>
            </a:r>
          </a:p>
        </p:txBody>
      </p:sp>
      <p:sp>
        <p:nvSpPr>
          <p:cNvPr id="7" name="Retângulo 12"/>
          <p:cNvSpPr>
            <a:spLocks noChangeArrowheads="1"/>
          </p:cNvSpPr>
          <p:nvPr/>
        </p:nvSpPr>
        <p:spPr bwMode="auto">
          <a:xfrm>
            <a:off x="696578" y="2417324"/>
            <a:ext cx="5116340" cy="3670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lnSpc>
                <a:spcPct val="120000"/>
              </a:lnSpc>
              <a:spcBef>
                <a:spcPts val="0"/>
              </a:spcBef>
              <a:spcAft>
                <a:spcPts val="1200"/>
              </a:spcAft>
              <a:buFontTx/>
              <a:buNone/>
              <a:defRPr/>
            </a:pPr>
            <a:r>
              <a:rPr lang="pt-BR" sz="1800" b="1" u="sng" dirty="0">
                <a:solidFill>
                  <a:srgbClr val="C00000"/>
                </a:solidFill>
                <a:ea typeface="ＭＳ Ｐゴシック" panose="020B0600070205080204" pitchFamily="34" charset="-128"/>
                <a:cs typeface="Times New Roman" panose="02020603050405020304" pitchFamily="18" charset="0"/>
              </a:rPr>
              <a:t>Questão</a:t>
            </a:r>
            <a:r>
              <a:rPr lang="pt-BR" sz="1800" b="1" dirty="0">
                <a:solidFill>
                  <a:srgbClr val="C00000"/>
                </a:solidFill>
                <a:ea typeface="ＭＳ Ｐゴシック" panose="020B0600070205080204" pitchFamily="34" charset="-128"/>
                <a:cs typeface="Times New Roman" panose="02020603050405020304" pitchFamily="18" charset="0"/>
              </a:rPr>
              <a:t>. </a:t>
            </a: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Arlindo é advogado e tem duas casas, uma alugada para a PF-X e outra para a PF-Y.</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Em janeiro de 2017, além dos dois aluguéis, recebeu honorários da PF-Z.</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Tem dois filhos, de 14 e de 12 anos, que são seus dependentes. </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Lançou as suas despesas comprovadas do mês com a atividade de advogado autônomo no livro-caixa.</a:t>
            </a:r>
          </a:p>
          <a:p>
            <a:pPr algn="just" eaLnBrk="1" hangingPunct="1">
              <a:lnSpc>
                <a:spcPct val="120000"/>
              </a:lnSpc>
              <a:spcBef>
                <a:spcPts val="0"/>
              </a:spcBef>
              <a:spcAft>
                <a:spcPts val="1200"/>
              </a:spcAft>
              <a:buFontTx/>
              <a:buNone/>
              <a:defRPr/>
            </a:pPr>
            <a:r>
              <a:rPr lang="pt-BR" sz="1800" dirty="0">
                <a:solidFill>
                  <a:srgbClr val="C00000"/>
                </a:solidFill>
                <a:ea typeface="ＭＳ Ｐゴシック" panose="020B0600070205080204" pitchFamily="34" charset="-128"/>
                <a:cs typeface="Times New Roman" panose="02020603050405020304" pitchFamily="18" charset="0"/>
              </a:rPr>
              <a:t>Como deve calcular o Carnê-Leão?</a:t>
            </a:r>
            <a:endParaRPr lang="en-US" sz="1800" dirty="0">
              <a:solidFill>
                <a:srgbClr val="C00000"/>
              </a:solidFill>
              <a:ea typeface="ＭＳ Ｐゴシック" panose="020B0600070205080204" pitchFamily="34" charset="-128"/>
              <a:cs typeface="Times New Roman" panose="02020603050405020304" pitchFamily="18" charset="0"/>
            </a:endParaRPr>
          </a:p>
        </p:txBody>
      </p:sp>
      <p:sp>
        <p:nvSpPr>
          <p:cNvPr id="8" name="Retângulo 12"/>
          <p:cNvSpPr>
            <a:spLocks noChangeArrowheads="1"/>
          </p:cNvSpPr>
          <p:nvPr/>
        </p:nvSpPr>
        <p:spPr bwMode="auto">
          <a:xfrm>
            <a:off x="6171221" y="3448252"/>
            <a:ext cx="1800225" cy="369887"/>
          </a:xfrm>
          <a:prstGeom prst="rect">
            <a:avLst/>
          </a:prstGeom>
          <a:solidFill>
            <a:schemeClr val="bg1">
              <a:lumMod val="75000"/>
            </a:schemeClr>
          </a:solidFill>
          <a:ln>
            <a:noFill/>
          </a:ln>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800" b="1" cap="small" dirty="0">
                <a:solidFill>
                  <a:srgbClr val="C00000"/>
                </a:solidFill>
                <a:ea typeface="ＭＳ Ｐゴシック" panose="020B0600070205080204" pitchFamily="34" charset="-128"/>
                <a:cs typeface="Times New Roman" panose="02020603050405020304" pitchFamily="18" charset="0"/>
              </a:rPr>
              <a:t>3 Rendimentos</a:t>
            </a:r>
          </a:p>
        </p:txBody>
      </p:sp>
      <p:sp>
        <p:nvSpPr>
          <p:cNvPr id="9" name="Retângulo 12"/>
          <p:cNvSpPr>
            <a:spLocks noChangeArrowheads="1"/>
          </p:cNvSpPr>
          <p:nvPr/>
        </p:nvSpPr>
        <p:spPr bwMode="auto">
          <a:xfrm>
            <a:off x="6171221" y="4252570"/>
            <a:ext cx="1800225" cy="369887"/>
          </a:xfrm>
          <a:prstGeom prst="rect">
            <a:avLst/>
          </a:prstGeom>
          <a:solidFill>
            <a:schemeClr val="bg1">
              <a:lumMod val="75000"/>
            </a:schemeClr>
          </a:solidFill>
          <a:ln>
            <a:noFill/>
          </a:ln>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800" b="1" cap="small" dirty="0">
                <a:solidFill>
                  <a:srgbClr val="C00000"/>
                </a:solidFill>
                <a:ea typeface="ＭＳ Ｐゴシック" panose="020B0600070205080204" pitchFamily="34" charset="-128"/>
                <a:cs typeface="Times New Roman" panose="02020603050405020304" pitchFamily="18" charset="0"/>
              </a:rPr>
              <a:t>Dependentes</a:t>
            </a:r>
          </a:p>
        </p:txBody>
      </p:sp>
      <p:sp>
        <p:nvSpPr>
          <p:cNvPr id="10" name="Retângulo 12"/>
          <p:cNvSpPr>
            <a:spLocks noChangeArrowheads="1"/>
          </p:cNvSpPr>
          <p:nvPr/>
        </p:nvSpPr>
        <p:spPr bwMode="auto">
          <a:xfrm>
            <a:off x="6171221" y="5067297"/>
            <a:ext cx="1800225" cy="369888"/>
          </a:xfrm>
          <a:prstGeom prst="rect">
            <a:avLst/>
          </a:prstGeom>
          <a:solidFill>
            <a:schemeClr val="bg1">
              <a:lumMod val="75000"/>
            </a:schemeClr>
          </a:solidFill>
          <a:ln>
            <a:noFill/>
          </a:ln>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800" b="1" cap="small" dirty="0">
                <a:solidFill>
                  <a:srgbClr val="C00000"/>
                </a:solidFill>
                <a:ea typeface="ＭＳ Ｐゴシック" panose="020B0600070205080204" pitchFamily="34" charset="-128"/>
                <a:cs typeface="Times New Roman" panose="02020603050405020304" pitchFamily="18" charset="0"/>
              </a:rPr>
              <a:t>Livro-caixa</a:t>
            </a:r>
          </a:p>
        </p:txBody>
      </p:sp>
      <p:sp>
        <p:nvSpPr>
          <p:cNvPr id="12" name="Right Brace 11"/>
          <p:cNvSpPr/>
          <p:nvPr/>
        </p:nvSpPr>
        <p:spPr>
          <a:xfrm>
            <a:off x="5715539" y="3300916"/>
            <a:ext cx="333276" cy="673160"/>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latin typeface="Times New Roman" panose="02020603050405020304" pitchFamily="18" charset="0"/>
              <a:cs typeface="Times New Roman" panose="02020603050405020304" pitchFamily="18" charset="0"/>
            </a:endParaRPr>
          </a:p>
        </p:txBody>
      </p:sp>
      <p:sp>
        <p:nvSpPr>
          <p:cNvPr id="19" name="Right Brace 18"/>
          <p:cNvSpPr/>
          <p:nvPr/>
        </p:nvSpPr>
        <p:spPr>
          <a:xfrm>
            <a:off x="5720605" y="4106015"/>
            <a:ext cx="333276" cy="673160"/>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latin typeface="Times New Roman" panose="02020603050405020304" pitchFamily="18" charset="0"/>
              <a:cs typeface="Times New Roman" panose="02020603050405020304" pitchFamily="18" charset="0"/>
            </a:endParaRPr>
          </a:p>
        </p:txBody>
      </p:sp>
      <p:sp>
        <p:nvSpPr>
          <p:cNvPr id="20" name="Right Brace 19"/>
          <p:cNvSpPr/>
          <p:nvPr/>
        </p:nvSpPr>
        <p:spPr>
          <a:xfrm>
            <a:off x="5722029" y="4915661"/>
            <a:ext cx="333276" cy="673160"/>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075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94759738"/>
              </p:ext>
            </p:extLst>
          </p:nvPr>
        </p:nvGraphicFramePr>
        <p:xfrm>
          <a:off x="655105" y="1362210"/>
          <a:ext cx="7848872" cy="4510008"/>
        </p:xfrm>
        <a:graphic>
          <a:graphicData uri="http://schemas.openxmlformats.org/drawingml/2006/table">
            <a:tbl>
              <a:tblPr firstRow="1" bandRow="1">
                <a:tableStyleId>{5C22544A-7EE6-4342-B048-85BDC9FD1C3A}</a:tableStyleId>
              </a:tblPr>
              <a:tblGrid>
                <a:gridCol w="6803166">
                  <a:extLst>
                    <a:ext uri="{9D8B030D-6E8A-4147-A177-3AD203B41FA5}">
                      <a16:colId xmlns:a16="http://schemas.microsoft.com/office/drawing/2014/main" val="20000"/>
                    </a:ext>
                  </a:extLst>
                </a:gridCol>
                <a:gridCol w="1045706">
                  <a:extLst>
                    <a:ext uri="{9D8B030D-6E8A-4147-A177-3AD203B41FA5}">
                      <a16:colId xmlns:a16="http://schemas.microsoft.com/office/drawing/2014/main" val="20001"/>
                    </a:ext>
                  </a:extLst>
                </a:gridCol>
              </a:tblGrid>
              <a:tr h="375834">
                <a:tc>
                  <a:txBody>
                    <a:bodyPr/>
                    <a:lstStyle/>
                    <a:p>
                      <a:pPr marL="0" algn="l" defTabSz="457200" rtl="0" eaLnBrk="1" latinLnBrk="0" hangingPunct="1"/>
                      <a:r>
                        <a:rPr lang="pt-BR" sz="1600" b="1" kern="1200" cap="all" baseline="0" dirty="0">
                          <a:solidFill>
                            <a:schemeClr val="tx1"/>
                          </a:solidFill>
                          <a:latin typeface="Times New Roman" panose="02020603050405020304" pitchFamily="18" charset="0"/>
                          <a:ea typeface="+mn-ea"/>
                          <a:cs typeface="Times New Roman" panose="02020603050405020304" pitchFamily="18" charset="0"/>
                        </a:rPr>
                        <a:t>Fundamentos da tributação sobre a renda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endParaRPr lang="pt-BR" sz="1600" b="0" dirty="0">
                        <a:solidFill>
                          <a:schemeClr val="tx1"/>
                        </a:solidFill>
                        <a:latin typeface="Times New Roman" panose="02020603050405020304" pitchFamily="18" charset="0"/>
                        <a:cs typeface="Times New Roman" panose="02020603050405020304"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0"/>
                  </a:ext>
                </a:extLst>
              </a:tr>
              <a:tr h="375834">
                <a:tc>
                  <a:txBody>
                    <a:bodyPr/>
                    <a:lstStyle/>
                    <a:p>
                      <a:pPr marL="361950" marR="0" indent="0" algn="l" defTabSz="457200" rtl="0" eaLnBrk="1" fontAlgn="auto" latinLnBrk="0" hangingPunct="1">
                        <a:lnSpc>
                          <a:spcPct val="100000"/>
                        </a:lnSpc>
                        <a:spcBef>
                          <a:spcPct val="20000"/>
                        </a:spcBef>
                        <a:spcAft>
                          <a:spcPts val="0"/>
                        </a:spcAft>
                        <a:buClrTx/>
                        <a:buSzTx/>
                        <a:buFont typeface="Arial"/>
                        <a:buNone/>
                        <a:tabLst/>
                        <a:defRPr/>
                      </a:pPr>
                      <a:r>
                        <a:rPr lang="pt-BR" sz="1600" kern="1200" baseline="0" dirty="0">
                          <a:solidFill>
                            <a:schemeClr val="tx1"/>
                          </a:solidFill>
                          <a:latin typeface="Times New Roman" panose="02020603050405020304" pitchFamily="18" charset="0"/>
                          <a:ea typeface="+mn-ea"/>
                          <a:cs typeface="Times New Roman" panose="02020603050405020304" pitchFamily="18" charset="0"/>
                        </a:rPr>
                        <a:t>Princípios informadores do IR</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03-06</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1"/>
                  </a:ext>
                </a:extLst>
              </a:tr>
              <a:tr h="375834">
                <a:tc>
                  <a:txBody>
                    <a:bodyPr/>
                    <a:lstStyle/>
                    <a:p>
                      <a:pPr marL="361950" marR="0" indent="0" algn="l" defTabSz="457200" rtl="0" eaLnBrk="1" fontAlgn="auto" latinLnBrk="0" hangingPunct="1">
                        <a:lnSpc>
                          <a:spcPct val="100000"/>
                        </a:lnSpc>
                        <a:spcBef>
                          <a:spcPct val="20000"/>
                        </a:spcBef>
                        <a:spcAft>
                          <a:spcPts val="0"/>
                        </a:spcAft>
                        <a:buClrTx/>
                        <a:buSzTx/>
                        <a:buFont typeface="Arial"/>
                        <a:buNone/>
                        <a:tabLst/>
                        <a:defRPr/>
                      </a:pPr>
                      <a:r>
                        <a:rPr lang="pt-BR" sz="1600" kern="1200" baseline="0" dirty="0">
                          <a:solidFill>
                            <a:schemeClr val="tx1"/>
                          </a:solidFill>
                          <a:latin typeface="Times New Roman" panose="02020603050405020304" pitchFamily="18" charset="0"/>
                          <a:ea typeface="+mn-ea"/>
                          <a:cs typeface="Times New Roman" panose="02020603050405020304" pitchFamily="18" charset="0"/>
                        </a:rPr>
                        <a:t>Conceitos de renda e renda como acréscimo patrimonial</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07-11</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2"/>
                  </a:ext>
                </a:extLst>
              </a:tr>
              <a:tr h="37583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600" b="1" i="0" u="none" strike="noStrike" kern="1200" cap="all"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Imposto de renda da pessoa física / IRPF</a:t>
                      </a:r>
                      <a:endParaRPr lang="pt-BR" sz="1600" kern="1200" baseline="0" dirty="0">
                        <a:solidFill>
                          <a:schemeClr val="tx1"/>
                        </a:solidFill>
                        <a:latin typeface="Times New Roman" panose="02020603050405020304" pitchFamily="18" charset="0"/>
                        <a:ea typeface="+mn-ea"/>
                        <a:cs typeface="Times New Roman" panose="02020603050405020304" pitchFamily="18"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endParaRPr lang="pt-BR" sz="1600" b="0" dirty="0">
                        <a:solidFill>
                          <a:schemeClr val="tx1"/>
                        </a:solidFill>
                        <a:latin typeface="Times New Roman" panose="02020603050405020304" pitchFamily="18" charset="0"/>
                        <a:cs typeface="Times New Roman" panose="02020603050405020304"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3"/>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chemeClr val="dk1"/>
                          </a:solidFill>
                          <a:latin typeface="Times New Roman" panose="02020603050405020304" pitchFamily="18" charset="0"/>
                          <a:ea typeface="+mn-ea"/>
                          <a:cs typeface="Times New Roman" panose="02020603050405020304" pitchFamily="18" charset="0"/>
                        </a:rPr>
                        <a:t>Introdução</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12</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4"/>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cap="none" dirty="0">
                          <a:latin typeface="Times New Roman" panose="02020603050405020304" pitchFamily="18" charset="0"/>
                          <a:cs typeface="Times New Roman" panose="02020603050405020304" pitchFamily="18" charset="0"/>
                        </a:rPr>
                        <a:t>Rendimentos sujeitos a IR na Fonte por Antecipação (IRF-A)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13-16</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5"/>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cap="none" dirty="0">
                          <a:latin typeface="Times New Roman" panose="02020603050405020304" pitchFamily="18" charset="0"/>
                          <a:cs typeface="Times New Roman" panose="02020603050405020304" pitchFamily="18" charset="0"/>
                        </a:rPr>
                        <a:t>Rendimentos sujeitos ao recolhimento mensal obrigatório (Carnê-Leão)</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17-20</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6"/>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cap="none" dirty="0">
                          <a:latin typeface="Times New Roman" panose="02020603050405020304" pitchFamily="18" charset="0"/>
                          <a:cs typeface="Times New Roman" panose="02020603050405020304" pitchFamily="18" charset="0"/>
                        </a:rPr>
                        <a:t>Resultado da Atividade Rural</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21-22</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7"/>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cap="none" dirty="0">
                          <a:latin typeface="Times New Roman" panose="02020603050405020304" pitchFamily="18" charset="0"/>
                          <a:cs typeface="Times New Roman" panose="02020603050405020304" pitchFamily="18" charset="0"/>
                        </a:rPr>
                        <a:t>Rendimentos sujeitos à tributação exclusiva do IR na Fonte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23-25</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8"/>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chemeClr val="dk1"/>
                          </a:solidFill>
                          <a:latin typeface="Times New Roman" panose="02020603050405020304" pitchFamily="18" charset="0"/>
                          <a:ea typeface="+mn-ea"/>
                          <a:cs typeface="Times New Roman" panose="02020603050405020304" pitchFamily="18" charset="0"/>
                        </a:rPr>
                        <a:t>Ganhos de capital na alienação de bens e direitos</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26-29</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9"/>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chemeClr val="dk1"/>
                          </a:solidFill>
                          <a:latin typeface="Times New Roman" panose="02020603050405020304" pitchFamily="18" charset="0"/>
                          <a:ea typeface="+mn-ea"/>
                          <a:cs typeface="Times New Roman" panose="02020603050405020304" pitchFamily="18" charset="0"/>
                        </a:rPr>
                        <a:t>Rendimentos Isentos ou Não Tributáveis</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30-31</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10"/>
                  </a:ext>
                </a:extLst>
              </a:tr>
              <a:tr h="375834">
                <a:tc>
                  <a:txBody>
                    <a:bodyPr/>
                    <a:lstStyle/>
                    <a:p>
                      <a:pPr marL="361950" marR="0"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chemeClr val="dk1"/>
                          </a:solidFill>
                          <a:latin typeface="Times New Roman" panose="02020603050405020304" pitchFamily="18" charset="0"/>
                          <a:ea typeface="+mn-ea"/>
                          <a:cs typeface="Times New Roman" panose="02020603050405020304" pitchFamily="18" charset="0"/>
                        </a:rPr>
                        <a:t>Declaração de Ajuste Anual (DAA)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r>
                        <a:rPr lang="pt-BR" sz="1600" b="0" dirty="0">
                          <a:solidFill>
                            <a:schemeClr val="tx1"/>
                          </a:solidFill>
                          <a:latin typeface="Times New Roman" panose="02020603050405020304" pitchFamily="18" charset="0"/>
                          <a:cs typeface="Times New Roman" panose="02020603050405020304" pitchFamily="18" charset="0"/>
                        </a:rPr>
                        <a:t>32-39</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11"/>
                  </a:ext>
                </a:extLst>
              </a:tr>
            </a:tbl>
          </a:graphicData>
        </a:graphic>
      </p:graphicFrame>
      <p:sp>
        <p:nvSpPr>
          <p:cNvPr id="6"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7"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8"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274845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graphicFrame>
        <p:nvGraphicFramePr>
          <p:cNvPr id="17" name="Tabela 2"/>
          <p:cNvGraphicFramePr>
            <a:graphicFrameLocks noGrp="1"/>
          </p:cNvGraphicFramePr>
          <p:nvPr>
            <p:extLst>
              <p:ext uri="{D42A27DB-BD31-4B8C-83A1-F6EECF244321}">
                <p14:modId xmlns:p14="http://schemas.microsoft.com/office/powerpoint/2010/main" val="1235914592"/>
              </p:ext>
            </p:extLst>
          </p:nvPr>
        </p:nvGraphicFramePr>
        <p:xfrm>
          <a:off x="2072599" y="1779934"/>
          <a:ext cx="5082034" cy="4503732"/>
        </p:xfrm>
        <a:graphic>
          <a:graphicData uri="http://schemas.openxmlformats.org/drawingml/2006/table">
            <a:tbl>
              <a:tblPr/>
              <a:tblGrid>
                <a:gridCol w="4566309">
                  <a:extLst>
                    <a:ext uri="{9D8B030D-6E8A-4147-A177-3AD203B41FA5}">
                      <a16:colId xmlns:a16="http://schemas.microsoft.com/office/drawing/2014/main" val="20000"/>
                    </a:ext>
                  </a:extLst>
                </a:gridCol>
                <a:gridCol w="515725">
                  <a:extLst>
                    <a:ext uri="{9D8B030D-6E8A-4147-A177-3AD203B41FA5}">
                      <a16:colId xmlns:a16="http://schemas.microsoft.com/office/drawing/2014/main" val="20001"/>
                    </a:ext>
                  </a:extLst>
                </a:gridCol>
              </a:tblGrid>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 01 - aluguel recebido da PF-X</a:t>
                      </a:r>
                    </a:p>
                  </a:txBody>
                  <a:tcPr marL="9526" marR="9526" marT="9526" marB="0" anchor="ctr">
                    <a:lnL>
                      <a:noFill/>
                    </a:lnL>
                    <a:lnR>
                      <a:noFill/>
                    </a:lnR>
                    <a:lnT>
                      <a:noFill/>
                    </a:lnT>
                    <a:lnB>
                      <a:noFill/>
                    </a:lnB>
                  </a:tcPr>
                </a:tc>
                <a:tc>
                  <a:txBody>
                    <a:bodyPr/>
                    <a:lstStyle/>
                    <a:p>
                      <a:pPr algn="l" fontAlgn="b"/>
                      <a:endParaRPr lang="pt-B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00"/>
                  </a:ext>
                </a:extLst>
              </a:tr>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 02 - aluguel recebido da PF-Y</a:t>
                      </a:r>
                    </a:p>
                  </a:txBody>
                  <a:tcPr marL="9526" marR="9526" marT="9526" marB="0" anchor="ctr">
                    <a:lnL>
                      <a:noFill/>
                    </a:lnL>
                    <a:lnR>
                      <a:noFill/>
                    </a:lnR>
                    <a:lnT>
                      <a:noFill/>
                    </a:lnT>
                    <a:lnB>
                      <a:noFill/>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1"/>
                  </a:ext>
                </a:extLst>
              </a:tr>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 03 - honorários recebidos da PF-Z</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2"/>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SOMATÓRIA DOS RENDIMENTOS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03"/>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Dependentes</a:t>
                      </a:r>
                    </a:p>
                  </a:txBody>
                  <a:tcPr marL="9526" marR="9526" marT="9526" marB="0" anchor="ctr">
                    <a:lnL>
                      <a:noFill/>
                    </a:lnL>
                    <a:lnR>
                      <a:noFill/>
                    </a:lnR>
                    <a:lnT>
                      <a:noFill/>
                    </a:lnT>
                    <a:lnB>
                      <a:noFill/>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4"/>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Livro-caixa</a:t>
                      </a:r>
                    </a:p>
                  </a:txBody>
                  <a:tcPr marL="9526" marR="9526" marT="9526" marB="0" anchor="ctr">
                    <a:lnL>
                      <a:noFill/>
                    </a:lnL>
                    <a:lnR>
                      <a:noFill/>
                    </a:lnR>
                    <a:lnT>
                      <a:noFill/>
                    </a:lnT>
                    <a:lnB>
                      <a:noFill/>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5"/>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Contribuição previdenciária</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6"/>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RENDIMENTOS LÍQUIDOS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800" b="1" i="0" u="none" strike="noStrike">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7"/>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Alíquota aplicável</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(x)</a:t>
                      </a:r>
                    </a:p>
                  </a:txBody>
                  <a:tcPr marL="9526" marR="9526" marT="9526" marB="0" anchor="ctr">
                    <a:lnL>
                      <a:noFill/>
                    </a:lnL>
                    <a:lnR>
                      <a:noFill/>
                    </a:lnR>
                    <a:lnT>
                      <a:noFill/>
                    </a:lnT>
                    <a:lnB>
                      <a:noFill/>
                    </a:lnB>
                  </a:tcPr>
                </a:tc>
                <a:extLst>
                  <a:ext uri="{0D108BD9-81ED-4DB2-BD59-A6C34878D82A}">
                    <a16:rowId xmlns:a16="http://schemas.microsoft.com/office/drawing/2014/main" val="10008"/>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VALOR APURADO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800" b="1" i="0" u="none" strike="noStrike">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9"/>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Parcela a deduzir</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800" b="1" i="0" u="none" strike="noStrike">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10"/>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VALOR DO RECOLHIMENTO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11"/>
                  </a:ext>
                </a:extLst>
              </a:tr>
            </a:tbl>
          </a:graphicData>
        </a:graphic>
      </p:graphicFrame>
      <p:sp>
        <p:nvSpPr>
          <p:cNvPr id="21" name="TextBox 20"/>
          <p:cNvSpPr txBox="1"/>
          <p:nvPr/>
        </p:nvSpPr>
        <p:spPr>
          <a:xfrm rot="2115742">
            <a:off x="6319517" y="1865277"/>
            <a:ext cx="2916102" cy="609398"/>
          </a:xfrm>
          <a:prstGeom prst="rect">
            <a:avLst/>
          </a:prstGeom>
          <a:noFill/>
        </p:spPr>
        <p:txBody>
          <a:bodyPr wrap="square" rtlCol="0">
            <a:spAutoFit/>
          </a:bodyPr>
          <a:lstStyle/>
          <a:p>
            <a:pPr lvl="0" algn="ctr" defTabSz="914400" fontAlgn="base">
              <a:lnSpc>
                <a:spcPct val="120000"/>
              </a:lnSpc>
              <a:spcAft>
                <a:spcPts val="1200"/>
              </a:spcAft>
            </a:pP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Rendimentos sujeitos ao recolhimento mensal obrigatório (</a:t>
            </a:r>
            <a:r>
              <a:rPr lang="pt-BR" altLang="pt-BR" sz="14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Carnê-Leão</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p>
        </p:txBody>
      </p:sp>
      <p:sp>
        <p:nvSpPr>
          <p:cNvPr id="3" name="TextBox 2"/>
          <p:cNvSpPr txBox="1"/>
          <p:nvPr/>
        </p:nvSpPr>
        <p:spPr>
          <a:xfrm>
            <a:off x="7228114" y="4171406"/>
            <a:ext cx="1750786" cy="1169551"/>
          </a:xfrm>
          <a:prstGeom prst="rect">
            <a:avLst/>
          </a:prstGeom>
          <a:noFill/>
        </p:spPr>
        <p:txBody>
          <a:bodyPr wrap="square" rtlCol="0">
            <a:spAutoFit/>
          </a:bodyPr>
          <a:lstStyle/>
          <a:p>
            <a:pPr algn="just"/>
            <a:r>
              <a:rPr lang="pt-BR" sz="1400" dirty="0">
                <a:solidFill>
                  <a:srgbClr val="757171"/>
                </a:solidFill>
                <a:latin typeface="Times New Roman" panose="02020603050405020304" pitchFamily="18" charset="0"/>
                <a:cs typeface="Times New Roman" panose="02020603050405020304" pitchFamily="18" charset="0"/>
              </a:rPr>
              <a:t>Obs.: Os rendimentos sujeitos ao IRF-A não são incluídos na base de cálculo do carnê-leão.</a:t>
            </a:r>
          </a:p>
        </p:txBody>
      </p:sp>
    </p:spTree>
    <p:extLst>
      <p:ext uri="{BB962C8B-B14F-4D97-AF65-F5344CB8AC3E}">
        <p14:creationId xmlns:p14="http://schemas.microsoft.com/office/powerpoint/2010/main" val="2855324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333494"/>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1.3. Resultado da Atividade Rural</a:t>
            </a:r>
          </a:p>
          <a:p>
            <a:pPr marL="285750" lvl="0" indent="-285750" algn="just" defTabSz="914400" fontAlgn="base">
              <a:lnSpc>
                <a:spcPct val="120000"/>
              </a:lnSpc>
              <a:spcAft>
                <a:spcPts val="1200"/>
              </a:spcAft>
              <a:buFont typeface="Wingdings" panose="05000000000000000000" pitchFamily="2" charset="2"/>
              <a:buChar char="§"/>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Materialidades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(RIR/2018, </a:t>
            </a:r>
            <a:r>
              <a:rPr lang="pt-BR" altLang="pt-BR" dirty="0" err="1">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arts</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50 e 51; Instrução Normativa nº 83, de 2001, artigo 2º): </a:t>
            </a:r>
          </a:p>
          <a:p>
            <a:pPr marL="180000" lvl="0" algn="just" defTabSz="914400" eaLnBrk="0" fontAlgn="base" hangingPunct="0">
              <a:spcAft>
                <a:spcPts val="1200"/>
              </a:spcAft>
              <a:defRPr/>
            </a:pPr>
            <a:r>
              <a:rPr lang="pt-BR" sz="1600" b="1" dirty="0">
                <a:solidFill>
                  <a:srgbClr val="C00000"/>
                </a:solidFill>
                <a:latin typeface="Times New Roman" panose="02020603050405020304" pitchFamily="18" charset="0"/>
              </a:rPr>
              <a:t>(1)</a:t>
            </a:r>
            <a:r>
              <a:rPr lang="pt-BR" sz="1600" dirty="0">
                <a:solidFill>
                  <a:srgbClr val="C00000"/>
                </a:solidFill>
                <a:latin typeface="Times New Roman" panose="02020603050405020304" pitchFamily="18" charset="0"/>
              </a:rPr>
              <a:t> </a:t>
            </a:r>
            <a:r>
              <a:rPr lang="pt-BR" sz="2000" dirty="0">
                <a:solidFill>
                  <a:prstClr val="black">
                    <a:lumMod val="65000"/>
                    <a:lumOff val="35000"/>
                  </a:prstClr>
                </a:solidFill>
                <a:latin typeface="Times New Roman" panose="02020603050405020304" pitchFamily="18" charset="0"/>
              </a:rPr>
              <a:t>agricultura, pecuária e extração e a exploração vegetal e animal; </a:t>
            </a:r>
          </a:p>
          <a:p>
            <a:pPr marL="180000" lvl="0" algn="just" defTabSz="914400" eaLnBrk="0" fontAlgn="base" hangingPunct="0">
              <a:spcAft>
                <a:spcPts val="1200"/>
              </a:spcAft>
              <a:defRPr/>
            </a:pPr>
            <a:r>
              <a:rPr lang="pt-BR" sz="1600" b="1" dirty="0">
                <a:solidFill>
                  <a:srgbClr val="C00000"/>
                </a:solidFill>
                <a:latin typeface="Times New Roman" panose="02020603050405020304" pitchFamily="18" charset="0"/>
              </a:rPr>
              <a:t>(2)</a:t>
            </a:r>
            <a:r>
              <a:rPr lang="pt-BR" sz="1600" dirty="0">
                <a:solidFill>
                  <a:srgbClr val="C00000"/>
                </a:solidFill>
                <a:latin typeface="Times New Roman" panose="02020603050405020304" pitchFamily="18" charset="0"/>
              </a:rPr>
              <a:t> </a:t>
            </a:r>
            <a:r>
              <a:rPr lang="pt-BR" sz="2000" dirty="0">
                <a:solidFill>
                  <a:prstClr val="black">
                    <a:lumMod val="65000"/>
                    <a:lumOff val="35000"/>
                  </a:prstClr>
                </a:solidFill>
                <a:latin typeface="Times New Roman" panose="02020603050405020304" pitchFamily="18" charset="0"/>
              </a:rPr>
              <a:t>exploração de atividades zootécnicas, tais como apicultura, avicultura, cunicultura, piscicultura e outras culturas de pequenos animais; </a:t>
            </a:r>
          </a:p>
          <a:p>
            <a:pPr marL="180000" lvl="0" algn="just" defTabSz="914400" eaLnBrk="0" fontAlgn="base" hangingPunct="0">
              <a:spcAft>
                <a:spcPts val="1200"/>
              </a:spcAft>
              <a:defRPr/>
            </a:pPr>
            <a:r>
              <a:rPr lang="pt-BR" sz="1600" b="1" dirty="0">
                <a:solidFill>
                  <a:srgbClr val="C00000"/>
                </a:solidFill>
                <a:latin typeface="Times New Roman" panose="02020603050405020304" pitchFamily="18" charset="0"/>
              </a:rPr>
              <a:t>(3)</a:t>
            </a:r>
            <a:r>
              <a:rPr lang="pt-BR" sz="1600" dirty="0">
                <a:solidFill>
                  <a:prstClr val="black">
                    <a:lumMod val="65000"/>
                    <a:lumOff val="35000"/>
                  </a:prstClr>
                </a:solidFill>
                <a:latin typeface="Times New Roman" panose="02020603050405020304" pitchFamily="18" charset="0"/>
              </a:rPr>
              <a:t> </a:t>
            </a:r>
            <a:r>
              <a:rPr lang="pt-BR" sz="2000" dirty="0">
                <a:solidFill>
                  <a:prstClr val="black">
                    <a:lumMod val="65000"/>
                    <a:lumOff val="35000"/>
                  </a:prstClr>
                </a:solidFill>
                <a:latin typeface="Times New Roman" panose="02020603050405020304" pitchFamily="18" charset="0"/>
              </a:rPr>
              <a:t>atividade de captura de pescado in natura, desde que com apetrechos semelhantes aos da pesca artesanal (arrastões de praia, rede de cerca, etc.); e </a:t>
            </a:r>
          </a:p>
          <a:p>
            <a:pPr marL="180000" lvl="0" algn="just" defTabSz="914400" eaLnBrk="0" fontAlgn="base" hangingPunct="0">
              <a:spcAft>
                <a:spcPts val="1200"/>
              </a:spcAft>
              <a:defRPr/>
            </a:pPr>
            <a:r>
              <a:rPr lang="pt-BR" sz="1600" b="1" dirty="0">
                <a:solidFill>
                  <a:srgbClr val="C00000"/>
                </a:solidFill>
                <a:latin typeface="Times New Roman" panose="02020603050405020304" pitchFamily="18" charset="0"/>
              </a:rPr>
              <a:t>(4) </a:t>
            </a:r>
            <a:r>
              <a:rPr lang="pt-BR" sz="2000" dirty="0">
                <a:solidFill>
                  <a:prstClr val="black">
                    <a:lumMod val="65000"/>
                    <a:lumOff val="35000"/>
                  </a:prstClr>
                </a:solidFill>
                <a:latin typeface="Times New Roman" panose="02020603050405020304" pitchFamily="18" charset="0"/>
              </a:rPr>
              <a:t>transformação de produtos decorrentes da atividade rural, sem que sejam alteradas as características do produto in natura, feita pelo próprio agricultor ou criador, com equipamentos usualmente empregados nas atividades rurais, utilizando exclusivamente matéria-prima produzida na área rural explorada.</a:t>
            </a:r>
          </a:p>
        </p:txBody>
      </p:sp>
    </p:spTree>
    <p:extLst>
      <p:ext uri="{BB962C8B-B14F-4D97-AF65-F5344CB8AC3E}">
        <p14:creationId xmlns:p14="http://schemas.microsoft.com/office/powerpoint/2010/main" val="2338660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29413"/>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1.3. Resultado da Atividade Rural</a:t>
            </a:r>
          </a:p>
        </p:txBody>
      </p:sp>
      <p:sp>
        <p:nvSpPr>
          <p:cNvPr id="7" name="Text Box 3"/>
          <p:cNvSpPr txBox="1">
            <a:spLocks noChangeArrowheads="1"/>
          </p:cNvSpPr>
          <p:nvPr/>
        </p:nvSpPr>
        <p:spPr bwMode="auto">
          <a:xfrm>
            <a:off x="945244" y="2812917"/>
            <a:ext cx="1978449" cy="400110"/>
          </a:xfrm>
          <a:prstGeom prst="rect">
            <a:avLst/>
          </a:prstGeom>
          <a:noFill/>
          <a:ln w="9525">
            <a:noFill/>
            <a:miter lim="800000"/>
            <a:headEnd/>
            <a:tailEnd/>
          </a:ln>
          <a:effectLst/>
        </p:spPr>
        <p:txBody>
          <a:bodyPr wrap="square">
            <a:spAutoFit/>
          </a:bodyPr>
          <a:lstStyle/>
          <a:p>
            <a:pPr algn="ctr">
              <a:spcBef>
                <a:spcPct val="50000"/>
              </a:spcBef>
              <a:defRPr/>
            </a:pPr>
            <a:r>
              <a:rPr lang="pt-BR" sz="2000" b="1" dirty="0">
                <a:solidFill>
                  <a:srgbClr val="C00000"/>
                </a:solidFill>
                <a:latin typeface="Times New Roman" panose="02020603050405020304" pitchFamily="18" charset="0"/>
                <a:cs typeface="Times New Roman" panose="02020603050405020304" pitchFamily="18" charset="0"/>
              </a:rPr>
              <a:t>Base de Cálculo</a:t>
            </a:r>
          </a:p>
        </p:txBody>
      </p:sp>
      <p:sp>
        <p:nvSpPr>
          <p:cNvPr id="8" name="Text Box 3"/>
          <p:cNvSpPr txBox="1">
            <a:spLocks noChangeArrowheads="1"/>
          </p:cNvSpPr>
          <p:nvPr/>
        </p:nvSpPr>
        <p:spPr bwMode="auto">
          <a:xfrm>
            <a:off x="3779913" y="2412807"/>
            <a:ext cx="1978449" cy="400110"/>
          </a:xfrm>
          <a:prstGeom prst="rect">
            <a:avLst/>
          </a:prstGeom>
          <a:noFill/>
          <a:ln w="9525">
            <a:noFill/>
            <a:miter lim="800000"/>
            <a:headEnd/>
            <a:tailEnd/>
          </a:ln>
          <a:effectLst/>
        </p:spPr>
        <p:txBody>
          <a:bodyPr wrap="square">
            <a:spAutoFit/>
          </a:bodyPr>
          <a:lstStyle/>
          <a:p>
            <a:pPr>
              <a:spcBef>
                <a:spcPct val="50000"/>
              </a:spcBef>
              <a:defRPr/>
            </a:pPr>
            <a:r>
              <a:rPr lang="pt-BR" sz="2000" b="1" dirty="0">
                <a:solidFill>
                  <a:schemeClr val="tx1">
                    <a:lumMod val="65000"/>
                    <a:lumOff val="35000"/>
                  </a:schemeClr>
                </a:solidFill>
                <a:latin typeface="Times New Roman" panose="02020603050405020304" pitchFamily="18" charset="0"/>
                <a:cs typeface="Times New Roman" panose="02020603050405020304" pitchFamily="18" charset="0"/>
              </a:rPr>
              <a:t>“Real”</a:t>
            </a:r>
            <a:endParaRPr lang="pt-BR" sz="2000" b="1" dirty="0">
              <a:solidFill>
                <a:srgbClr val="C00000"/>
              </a:solidFill>
              <a:latin typeface="Times New Roman" panose="02020603050405020304" pitchFamily="18" charset="0"/>
              <a:cs typeface="Times New Roman" panose="02020603050405020304" pitchFamily="18" charset="0"/>
            </a:endParaRPr>
          </a:p>
        </p:txBody>
      </p:sp>
      <p:sp>
        <p:nvSpPr>
          <p:cNvPr id="9" name="Text Box 3"/>
          <p:cNvSpPr txBox="1">
            <a:spLocks noChangeArrowheads="1"/>
          </p:cNvSpPr>
          <p:nvPr/>
        </p:nvSpPr>
        <p:spPr bwMode="auto">
          <a:xfrm>
            <a:off x="3779914" y="3214554"/>
            <a:ext cx="3187169" cy="400110"/>
          </a:xfrm>
          <a:prstGeom prst="rect">
            <a:avLst/>
          </a:prstGeom>
          <a:noFill/>
          <a:ln w="9525">
            <a:noFill/>
            <a:miter lim="800000"/>
            <a:headEnd/>
            <a:tailEnd/>
          </a:ln>
          <a:effectLst/>
        </p:spPr>
        <p:txBody>
          <a:bodyPr wrap="square">
            <a:spAutoFit/>
          </a:bodyPr>
          <a:lstStyle/>
          <a:p>
            <a:pPr>
              <a:spcBef>
                <a:spcPct val="50000"/>
              </a:spcBef>
              <a:defRPr/>
            </a:pPr>
            <a:r>
              <a:rPr lang="pt-BR" sz="2000" b="1" dirty="0">
                <a:solidFill>
                  <a:schemeClr val="tx1">
                    <a:lumMod val="65000"/>
                    <a:lumOff val="35000"/>
                  </a:schemeClr>
                </a:solidFill>
                <a:latin typeface="Times New Roman" panose="02020603050405020304" pitchFamily="18" charset="0"/>
                <a:cs typeface="Times New Roman" panose="02020603050405020304" pitchFamily="18" charset="0"/>
              </a:rPr>
              <a:t>Presumida</a:t>
            </a:r>
          </a:p>
        </p:txBody>
      </p:sp>
      <p:sp>
        <p:nvSpPr>
          <p:cNvPr id="10" name="Text Box 3"/>
          <p:cNvSpPr txBox="1">
            <a:spLocks noChangeArrowheads="1"/>
          </p:cNvSpPr>
          <p:nvPr/>
        </p:nvSpPr>
        <p:spPr bwMode="auto">
          <a:xfrm>
            <a:off x="3779914" y="3552329"/>
            <a:ext cx="3944589" cy="369332"/>
          </a:xfrm>
          <a:prstGeom prst="rect">
            <a:avLst/>
          </a:prstGeom>
          <a:noFill/>
          <a:ln w="9525">
            <a:noFill/>
            <a:miter lim="800000"/>
            <a:headEnd/>
            <a:tailEnd/>
          </a:ln>
          <a:effectLst/>
        </p:spPr>
        <p:txBody>
          <a:bodyPr wrap="square">
            <a:spAutoFit/>
          </a:bodyPr>
          <a:lstStyle/>
          <a:p>
            <a:pPr>
              <a:spcBef>
                <a:spcPts val="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(20% da receita bruta da atividade rural)</a:t>
            </a:r>
            <a:endParaRPr lang="pt-BR" dirty="0">
              <a:solidFill>
                <a:srgbClr val="C00000"/>
              </a:solidFill>
              <a:latin typeface="Times New Roman" panose="02020603050405020304" pitchFamily="18" charset="0"/>
              <a:cs typeface="Times New Roman" panose="02020603050405020304" pitchFamily="18" charset="0"/>
            </a:endParaRPr>
          </a:p>
        </p:txBody>
      </p:sp>
      <p:cxnSp>
        <p:nvCxnSpPr>
          <p:cNvPr id="12" name="Elbow Connector 11"/>
          <p:cNvCxnSpPr>
            <a:stCxn id="7" idx="3"/>
            <a:endCxn id="8" idx="1"/>
          </p:cNvCxnSpPr>
          <p:nvPr/>
        </p:nvCxnSpPr>
        <p:spPr>
          <a:xfrm flipV="1">
            <a:off x="2923693" y="2612862"/>
            <a:ext cx="856220" cy="400110"/>
          </a:xfrm>
          <a:prstGeom prst="bentConnector3">
            <a:avLst/>
          </a:prstGeom>
          <a:ln w="28575">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7" idx="3"/>
            <a:endCxn id="9" idx="1"/>
          </p:cNvCxnSpPr>
          <p:nvPr/>
        </p:nvCxnSpPr>
        <p:spPr>
          <a:xfrm>
            <a:off x="2923693" y="3012972"/>
            <a:ext cx="856221" cy="401637"/>
          </a:xfrm>
          <a:prstGeom prst="bentConnector3">
            <a:avLst/>
          </a:prstGeom>
          <a:ln w="28575">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Text Box 3"/>
          <p:cNvSpPr txBox="1">
            <a:spLocks noChangeArrowheads="1"/>
          </p:cNvSpPr>
          <p:nvPr/>
        </p:nvSpPr>
        <p:spPr bwMode="auto">
          <a:xfrm>
            <a:off x="3779913" y="2769787"/>
            <a:ext cx="4555322" cy="369332"/>
          </a:xfrm>
          <a:prstGeom prst="rect">
            <a:avLst/>
          </a:prstGeom>
          <a:noFill/>
          <a:ln w="9525">
            <a:noFill/>
            <a:miter lim="800000"/>
            <a:headEnd/>
            <a:tailEnd/>
          </a:ln>
          <a:effectLst/>
        </p:spPr>
        <p:txBody>
          <a:bodyPr wrap="square">
            <a:spAutoFit/>
          </a:bodyPr>
          <a:lstStyle/>
          <a:p>
            <a:pPr>
              <a:spcBef>
                <a:spcPts val="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(Receitas (-) despesas da atividade rural)</a:t>
            </a:r>
            <a:endParaRPr lang="pt-BR" dirty="0">
              <a:solidFill>
                <a:srgbClr val="C0000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146230" y="4108209"/>
            <a:ext cx="8806181" cy="1089529"/>
          </a:xfrm>
          <a:prstGeom prst="rect">
            <a:avLst/>
          </a:prstGeom>
          <a:noFill/>
        </p:spPr>
        <p:txBody>
          <a:bodyPr wrap="square" rtlCol="0">
            <a:spAutoFit/>
          </a:bodyPr>
          <a:lstStyle/>
          <a:p>
            <a:pPr marL="285750" indent="-285750" algn="just">
              <a:lnSpc>
                <a:spcPct val="120000"/>
              </a:lnSpc>
              <a:spcAft>
                <a:spcPts val="1200"/>
              </a:spcAft>
              <a:buFont typeface="Wingdings" panose="05000000000000000000" pitchFamily="2" charset="2"/>
              <a:buChar char="§"/>
            </a:pPr>
            <a:r>
              <a:rPr lang="pt-BR" b="1" dirty="0">
                <a:solidFill>
                  <a:srgbClr val="595959"/>
                </a:solidFill>
                <a:latin typeface="Times New Roman" panose="02020603050405020304" pitchFamily="18" charset="0"/>
                <a:cs typeface="Times New Roman" panose="02020603050405020304" pitchFamily="18" charset="0"/>
              </a:rPr>
              <a:t>Não é objeto de recolhimentos mensais</a:t>
            </a:r>
            <a:r>
              <a:rPr lang="pt-BR" dirty="0">
                <a:solidFill>
                  <a:srgbClr val="595959"/>
                </a:solidFill>
                <a:latin typeface="Times New Roman" panose="02020603050405020304" pitchFamily="18" charset="0"/>
                <a:cs typeface="Times New Roman" panose="02020603050405020304" pitchFamily="18" charset="0"/>
              </a:rPr>
              <a:t>: </a:t>
            </a:r>
            <a:r>
              <a:rPr lang="pt-BR" b="1" dirty="0">
                <a:solidFill>
                  <a:srgbClr val="C00000"/>
                </a:solidFill>
                <a:latin typeface="Times New Roman" panose="02020603050405020304" pitchFamily="18" charset="0"/>
                <a:cs typeface="Times New Roman" panose="02020603050405020304" pitchFamily="18" charset="0"/>
              </a:rPr>
              <a:t>resultado anual </a:t>
            </a:r>
            <a:r>
              <a:rPr lang="pt-BR" dirty="0">
                <a:solidFill>
                  <a:srgbClr val="595959"/>
                </a:solidFill>
                <a:latin typeface="Times New Roman" panose="02020603050405020304" pitchFamily="18" charset="0"/>
                <a:cs typeface="Times New Roman" panose="02020603050405020304" pitchFamily="18" charset="0"/>
              </a:rPr>
              <a:t>é computado na Declaração de Ajuste Anual e tributado em conjunto com demais rendimentos (sujeitos à antecipação do IR e Carnê-Leão)</a:t>
            </a:r>
          </a:p>
        </p:txBody>
      </p:sp>
    </p:spTree>
    <p:extLst>
      <p:ext uri="{BB962C8B-B14F-4D97-AF65-F5344CB8AC3E}">
        <p14:creationId xmlns:p14="http://schemas.microsoft.com/office/powerpoint/2010/main" val="3245812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3993657"/>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2.1. Rendimentos sujeitos à tributação exclusiva do IR na Fonte</a:t>
            </a:r>
          </a:p>
          <a:p>
            <a:pPr marL="285750" lvl="0" indent="-285750" algn="just" defTabSz="914400" fontAlgn="base">
              <a:lnSpc>
                <a:spcPct val="120000"/>
              </a:lnSpc>
              <a:spcAft>
                <a:spcPts val="12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Incide, de </a:t>
            </a:r>
            <a:r>
              <a:rPr lang="pt-BR" altLang="pt-BR" b="1"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forma definitiva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sobre rendimentos pagos a pessoa física</a:t>
            </a:r>
          </a:p>
          <a:p>
            <a:pPr marL="285750" lvl="0" indent="-285750" algn="just" defTabSz="914400" fontAlgn="base">
              <a:lnSpc>
                <a:spcPct val="120000"/>
              </a:lnSpc>
              <a:spcAft>
                <a:spcPts val="1200"/>
              </a:spcAft>
              <a:buFont typeface="Wingdings" panose="05000000000000000000" pitchFamily="2" charset="2"/>
              <a:buChar char="§"/>
            </a:pPr>
            <a:r>
              <a:rPr lang="pt-BR" altLang="pt-BR" b="1" u="sng"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Responsabilidade da fonte pagadora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pela apuração, desconto e recolhimento do imposto devido</a:t>
            </a:r>
          </a:p>
          <a:p>
            <a:pPr marL="450000" indent="-342900" algn="just">
              <a:spcAft>
                <a:spcPts val="600"/>
              </a:spcAft>
              <a:buClr>
                <a:srgbClr val="C00000"/>
              </a:buClr>
              <a:buFont typeface="Wingdings" panose="05000000000000000000" pitchFamily="2" charset="2"/>
              <a:buChar char="ü"/>
              <a:defRPr/>
            </a:pPr>
            <a:r>
              <a:rPr lang="pt-BR" dirty="0">
                <a:solidFill>
                  <a:schemeClr val="tx1">
                    <a:lumMod val="65000"/>
                    <a:lumOff val="35000"/>
                  </a:schemeClr>
                </a:solidFill>
              </a:rPr>
              <a:t>Rendimentos de aplicações financeiras (RIR/2018, art. 858, II)</a:t>
            </a:r>
          </a:p>
          <a:p>
            <a:pPr marL="450000" indent="-342900" algn="just">
              <a:spcAft>
                <a:spcPts val="600"/>
              </a:spcAft>
              <a:buClr>
                <a:srgbClr val="C00000"/>
              </a:buClr>
              <a:buFont typeface="Wingdings" panose="05000000000000000000" pitchFamily="2" charset="2"/>
              <a:buChar char="ü"/>
              <a:defRPr/>
            </a:pPr>
            <a:r>
              <a:rPr lang="pt-BR" dirty="0">
                <a:solidFill>
                  <a:schemeClr val="tx1">
                    <a:lumMod val="65000"/>
                    <a:lumOff val="35000"/>
                  </a:schemeClr>
                </a:solidFill>
              </a:rPr>
              <a:t>Rendimentos pagos a residentes ou domiciliados no exterior (RIR/2018, art. 741, I)</a:t>
            </a:r>
          </a:p>
          <a:p>
            <a:pPr marL="450000" indent="-342900" algn="just">
              <a:spcAft>
                <a:spcPts val="600"/>
              </a:spcAft>
              <a:buClr>
                <a:srgbClr val="C00000"/>
              </a:buClr>
              <a:buFont typeface="Wingdings" panose="05000000000000000000" pitchFamily="2" charset="2"/>
              <a:buChar char="ü"/>
              <a:defRPr/>
            </a:pPr>
            <a:r>
              <a:rPr lang="pt-BR" dirty="0">
                <a:solidFill>
                  <a:schemeClr val="tx1">
                    <a:lumMod val="65000"/>
                    <a:lumOff val="35000"/>
                  </a:schemeClr>
                </a:solidFill>
              </a:rPr>
              <a:t>13º salário (RIR/2018, art. 700)</a:t>
            </a:r>
          </a:p>
          <a:p>
            <a:pPr marL="450000" indent="-342900" algn="just">
              <a:spcAft>
                <a:spcPts val="600"/>
              </a:spcAft>
              <a:buClr>
                <a:srgbClr val="C00000"/>
              </a:buClr>
              <a:buFont typeface="Wingdings" panose="05000000000000000000" pitchFamily="2" charset="2"/>
              <a:buChar char="ü"/>
              <a:defRPr/>
            </a:pPr>
            <a:r>
              <a:rPr lang="pt-BR" dirty="0">
                <a:solidFill>
                  <a:schemeClr val="tx1">
                    <a:lumMod val="65000"/>
                    <a:lumOff val="35000"/>
                  </a:schemeClr>
                </a:solidFill>
              </a:rPr>
              <a:t>Participação nos Lucros e Resultados (PLR) (RIR/2018, art. 683)</a:t>
            </a:r>
          </a:p>
          <a:p>
            <a:pPr marL="450000" indent="-342900" algn="just">
              <a:spcAft>
                <a:spcPts val="600"/>
              </a:spcAft>
              <a:buClr>
                <a:srgbClr val="C00000"/>
              </a:buClr>
              <a:buFont typeface="Wingdings" panose="05000000000000000000" pitchFamily="2" charset="2"/>
              <a:buChar char="ü"/>
              <a:defRPr/>
            </a:pPr>
            <a:r>
              <a:rPr lang="pt-BR" dirty="0">
                <a:solidFill>
                  <a:schemeClr val="tx1">
                    <a:lumMod val="65000"/>
                    <a:lumOff val="35000"/>
                  </a:schemeClr>
                </a:solidFill>
              </a:rPr>
              <a:t>Etc.</a:t>
            </a:r>
          </a:p>
          <a:p>
            <a:pPr marL="285750" lvl="0" indent="-285750" algn="just" defTabSz="914400" fontAlgn="base">
              <a:lnSpc>
                <a:spcPct val="120000"/>
              </a:lnSpc>
              <a:spcAft>
                <a:spcPts val="1200"/>
              </a:spcAft>
              <a:buFont typeface="Wingdings" panose="05000000000000000000" pitchFamily="2" charset="2"/>
              <a:buChar char="§"/>
            </a:pPr>
            <a:endPar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17" name="Imagem 7"/>
          <p:cNvPicPr>
            <a:picLocks noChangeAspect="1"/>
          </p:cNvPicPr>
          <p:nvPr/>
        </p:nvPicPr>
        <p:blipFill>
          <a:blip r:embed="rId2">
            <a:clrChange>
              <a:clrFrom>
                <a:srgbClr val="ECECEC"/>
              </a:clrFrom>
              <a:clrTo>
                <a:srgbClr val="ECECEC">
                  <a:alpha val="0"/>
                </a:srgbClr>
              </a:clrTo>
            </a:clrChange>
            <a:extLst>
              <a:ext uri="{28A0092B-C50C-407E-A947-70E740481C1C}">
                <a14:useLocalDpi xmlns:a14="http://schemas.microsoft.com/office/drawing/2010/main" val="0"/>
              </a:ext>
            </a:extLst>
          </a:blip>
          <a:srcRect/>
          <a:stretch>
            <a:fillRect/>
          </a:stretch>
        </p:blipFill>
        <p:spPr bwMode="auto">
          <a:xfrm>
            <a:off x="855543" y="5573886"/>
            <a:ext cx="627863" cy="611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3"/>
          <p:cNvSpPr txBox="1">
            <a:spLocks noChangeArrowheads="1"/>
          </p:cNvSpPr>
          <p:nvPr/>
        </p:nvSpPr>
        <p:spPr bwMode="auto">
          <a:xfrm>
            <a:off x="1623797" y="5539697"/>
            <a:ext cx="4968552" cy="707886"/>
          </a:xfrm>
          <a:prstGeom prst="rect">
            <a:avLst/>
          </a:prstGeom>
          <a:noFill/>
          <a:ln w="9525">
            <a:noFill/>
            <a:miter lim="800000"/>
            <a:headEnd/>
            <a:tailEnd/>
          </a:ln>
          <a:effectLst/>
        </p:spPr>
        <p:txBody>
          <a:bodyPr wrap="square">
            <a:spAutoFit/>
          </a:bodyPr>
          <a:lstStyle/>
          <a:p>
            <a:pPr marL="0" lvl="3" algn="just">
              <a:spcBef>
                <a:spcPct val="50000"/>
              </a:spcBef>
              <a:defRPr/>
            </a:pPr>
            <a:r>
              <a:rPr lang="pt-BR" sz="2000" dirty="0">
                <a:solidFill>
                  <a:schemeClr val="tx1">
                    <a:lumMod val="65000"/>
                    <a:lumOff val="35000"/>
                  </a:schemeClr>
                </a:solidFill>
              </a:rPr>
              <a:t>Inclui-se e compensa-se com o IR devido na </a:t>
            </a:r>
            <a:r>
              <a:rPr lang="pt-BR" sz="2000" b="1" dirty="0">
                <a:solidFill>
                  <a:schemeClr val="tx1">
                    <a:lumMod val="65000"/>
                    <a:lumOff val="35000"/>
                  </a:schemeClr>
                </a:solidFill>
              </a:rPr>
              <a:t>declaração de ajuste anual</a:t>
            </a:r>
            <a:r>
              <a:rPr lang="pt-BR" sz="2000" dirty="0">
                <a:solidFill>
                  <a:schemeClr val="tx1">
                    <a:lumMod val="65000"/>
                    <a:lumOff val="35000"/>
                  </a:schemeClr>
                </a:solidFill>
              </a:rPr>
              <a:t>?</a:t>
            </a:r>
          </a:p>
        </p:txBody>
      </p:sp>
      <p:sp>
        <p:nvSpPr>
          <p:cNvPr id="22" name="Text Box 3"/>
          <p:cNvSpPr txBox="1">
            <a:spLocks noChangeArrowheads="1"/>
          </p:cNvSpPr>
          <p:nvPr/>
        </p:nvSpPr>
        <p:spPr bwMode="auto">
          <a:xfrm>
            <a:off x="7230159" y="5602421"/>
            <a:ext cx="11033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lvl="3" algn="ctr">
              <a:spcBef>
                <a:spcPct val="50000"/>
              </a:spcBef>
            </a:pPr>
            <a:r>
              <a:rPr lang="pt-BR" altLang="pt-BR" sz="3000" b="1" u="sng" dirty="0">
                <a:solidFill>
                  <a:srgbClr val="C00000"/>
                </a:solidFill>
              </a:rPr>
              <a:t>Não</a:t>
            </a:r>
          </a:p>
        </p:txBody>
      </p:sp>
      <p:sp>
        <p:nvSpPr>
          <p:cNvPr id="28" name="Down Arrow 27"/>
          <p:cNvSpPr/>
          <p:nvPr/>
        </p:nvSpPr>
        <p:spPr>
          <a:xfrm rot="16200000">
            <a:off x="6766271" y="5710028"/>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32271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1280351"/>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2.1. Rendimentos sujeitos à tributação exclusiva do IR na Fonte</a:t>
            </a:r>
          </a:p>
          <a:p>
            <a:pPr marL="285750" lvl="0" indent="-285750" algn="just" defTabSz="914400" fontAlgn="base">
              <a:lnSpc>
                <a:spcPct val="120000"/>
              </a:lnSpc>
              <a:spcAft>
                <a:spcPts val="12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Rendimentos auferidos em determinadas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aplicações de renda fixa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(RIR/2018, art. 790 e IN nº 1.585/15): </a:t>
            </a:r>
            <a:r>
              <a:rPr lang="pt-BR" altLang="pt-BR" b="1"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tributação proporcional </a:t>
            </a:r>
            <a:r>
              <a:rPr lang="pt-BR" altLang="pt-BR">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i="1">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i.e</a:t>
            </a:r>
            <a:r>
              <a:rPr lang="pt-BR" altLang="pt-BR" i="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err="1">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não-progressiva</a:t>
            </a:r>
            <a:endPar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2" name="TextBox 11"/>
          <p:cNvSpPr txBox="1"/>
          <p:nvPr/>
        </p:nvSpPr>
        <p:spPr>
          <a:xfrm>
            <a:off x="1595620" y="3541559"/>
            <a:ext cx="6035991" cy="400110"/>
          </a:xfrm>
          <a:prstGeom prst="rect">
            <a:avLst/>
          </a:prstGeom>
          <a:noFill/>
        </p:spPr>
        <p:txBody>
          <a:bodyPr wrap="square" rtlCol="0">
            <a:spAutoFit/>
          </a:bodyPr>
          <a:lstStyle/>
          <a:p>
            <a:pPr lvl="0" algn="ctr" defTabSz="914400" eaLnBrk="0" fontAlgn="base" hangingPunct="0">
              <a:spcBef>
                <a:spcPct val="50000"/>
              </a:spcBef>
              <a:spcAft>
                <a:spcPct val="0"/>
              </a:spcAft>
              <a:defRPr/>
            </a:pPr>
            <a:r>
              <a:rPr lang="pt-BR" sz="2000" b="1" dirty="0">
                <a:solidFill>
                  <a:prstClr val="black">
                    <a:lumMod val="65000"/>
                    <a:lumOff val="35000"/>
                  </a:prstClr>
                </a:solidFill>
                <a:latin typeface="Times New Roman" panose="02020603050405020304" pitchFamily="18" charset="0"/>
              </a:rPr>
              <a:t>Alíquota varia de acordo com o </a:t>
            </a:r>
            <a:r>
              <a:rPr lang="pt-BR" sz="2000" b="1" u="sng" dirty="0">
                <a:solidFill>
                  <a:prstClr val="black">
                    <a:lumMod val="65000"/>
                    <a:lumOff val="35000"/>
                  </a:prstClr>
                </a:solidFill>
                <a:latin typeface="Times New Roman" panose="02020603050405020304" pitchFamily="18" charset="0"/>
              </a:rPr>
              <a:t>prazo</a:t>
            </a:r>
            <a:r>
              <a:rPr lang="pt-BR" sz="2000" b="1" dirty="0">
                <a:solidFill>
                  <a:prstClr val="black">
                    <a:lumMod val="65000"/>
                    <a:lumOff val="35000"/>
                  </a:prstClr>
                </a:solidFill>
                <a:latin typeface="Times New Roman" panose="02020603050405020304" pitchFamily="18" charset="0"/>
              </a:rPr>
              <a:t> de aplicação</a:t>
            </a:r>
          </a:p>
        </p:txBody>
      </p:sp>
      <p:cxnSp>
        <p:nvCxnSpPr>
          <p:cNvPr id="13" name="Straight Connector 12"/>
          <p:cNvCxnSpPr/>
          <p:nvPr/>
        </p:nvCxnSpPr>
        <p:spPr>
          <a:xfrm>
            <a:off x="1979712" y="4810394"/>
            <a:ext cx="5544616" cy="0"/>
          </a:xfrm>
          <a:prstGeom prst="line">
            <a:avLst/>
          </a:prstGeom>
          <a:ln w="5715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03848" y="4414350"/>
            <a:ext cx="0" cy="79208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644008" y="4414350"/>
            <a:ext cx="0" cy="79208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084168" y="4414350"/>
            <a:ext cx="0" cy="79208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Text Box 1027"/>
          <p:cNvSpPr txBox="1">
            <a:spLocks noChangeArrowheads="1"/>
          </p:cNvSpPr>
          <p:nvPr/>
        </p:nvSpPr>
        <p:spPr bwMode="auto">
          <a:xfrm>
            <a:off x="2160341" y="4208333"/>
            <a:ext cx="908125" cy="430887"/>
          </a:xfrm>
          <a:prstGeom prst="rect">
            <a:avLst/>
          </a:prstGeom>
          <a:noFill/>
          <a:ln w="9525">
            <a:noFill/>
            <a:miter lim="800000"/>
            <a:headEnd/>
            <a:tailEnd/>
          </a:ln>
          <a:effectLst/>
        </p:spPr>
        <p:txBody>
          <a:bodyPr wrap="square">
            <a:spAutoFit/>
          </a:bodyPr>
          <a:lstStyle/>
          <a:p>
            <a:pPr algn="ctr">
              <a:spcBef>
                <a:spcPct val="50000"/>
              </a:spcBef>
              <a:defRPr/>
            </a:pPr>
            <a:r>
              <a:rPr lang="pt-BR" sz="2200" dirty="0">
                <a:solidFill>
                  <a:schemeClr val="tx1">
                    <a:lumMod val="65000"/>
                    <a:lumOff val="35000"/>
                  </a:schemeClr>
                </a:solidFill>
              </a:rPr>
              <a:t>22,5%</a:t>
            </a:r>
            <a:endParaRPr lang="pt-BR" sz="2200" b="1" dirty="0">
              <a:solidFill>
                <a:schemeClr val="tx1">
                  <a:lumMod val="65000"/>
                  <a:lumOff val="35000"/>
                </a:schemeClr>
              </a:solidFill>
            </a:endParaRPr>
          </a:p>
        </p:txBody>
      </p:sp>
      <p:sp>
        <p:nvSpPr>
          <p:cNvPr id="26" name="Text Box 1027"/>
          <p:cNvSpPr txBox="1">
            <a:spLocks noChangeArrowheads="1"/>
          </p:cNvSpPr>
          <p:nvPr/>
        </p:nvSpPr>
        <p:spPr bwMode="auto">
          <a:xfrm>
            <a:off x="3469866" y="4208333"/>
            <a:ext cx="908125" cy="430887"/>
          </a:xfrm>
          <a:prstGeom prst="rect">
            <a:avLst/>
          </a:prstGeom>
          <a:noFill/>
          <a:ln w="9525">
            <a:noFill/>
            <a:miter lim="800000"/>
            <a:headEnd/>
            <a:tailEnd/>
          </a:ln>
          <a:effectLst/>
        </p:spPr>
        <p:txBody>
          <a:bodyPr wrap="square">
            <a:spAutoFit/>
          </a:bodyPr>
          <a:lstStyle/>
          <a:p>
            <a:pPr algn="ctr">
              <a:spcBef>
                <a:spcPct val="50000"/>
              </a:spcBef>
              <a:defRPr/>
            </a:pPr>
            <a:r>
              <a:rPr lang="pt-BR" sz="2200" dirty="0">
                <a:solidFill>
                  <a:schemeClr val="tx1">
                    <a:lumMod val="65000"/>
                    <a:lumOff val="35000"/>
                  </a:schemeClr>
                </a:solidFill>
              </a:rPr>
              <a:t>20%</a:t>
            </a:r>
            <a:endParaRPr lang="pt-BR" sz="2200" b="1" dirty="0">
              <a:solidFill>
                <a:schemeClr val="tx1">
                  <a:lumMod val="65000"/>
                  <a:lumOff val="35000"/>
                </a:schemeClr>
              </a:solidFill>
            </a:endParaRPr>
          </a:p>
        </p:txBody>
      </p:sp>
      <p:sp>
        <p:nvSpPr>
          <p:cNvPr id="27" name="Text Box 1027"/>
          <p:cNvSpPr txBox="1">
            <a:spLocks noChangeArrowheads="1"/>
          </p:cNvSpPr>
          <p:nvPr/>
        </p:nvSpPr>
        <p:spPr bwMode="auto">
          <a:xfrm>
            <a:off x="4872320" y="4208332"/>
            <a:ext cx="908125" cy="430887"/>
          </a:xfrm>
          <a:prstGeom prst="rect">
            <a:avLst/>
          </a:prstGeom>
          <a:noFill/>
          <a:ln w="9525">
            <a:noFill/>
            <a:miter lim="800000"/>
            <a:headEnd/>
            <a:tailEnd/>
          </a:ln>
          <a:effectLst/>
        </p:spPr>
        <p:txBody>
          <a:bodyPr wrap="square">
            <a:spAutoFit/>
          </a:bodyPr>
          <a:lstStyle/>
          <a:p>
            <a:pPr algn="ctr">
              <a:spcBef>
                <a:spcPct val="50000"/>
              </a:spcBef>
              <a:defRPr/>
            </a:pPr>
            <a:r>
              <a:rPr lang="pt-BR" sz="2200" dirty="0">
                <a:solidFill>
                  <a:schemeClr val="tx1">
                    <a:lumMod val="65000"/>
                    <a:lumOff val="35000"/>
                  </a:schemeClr>
                </a:solidFill>
              </a:rPr>
              <a:t>17,5%</a:t>
            </a:r>
            <a:endParaRPr lang="pt-BR" sz="2200" b="1" dirty="0">
              <a:solidFill>
                <a:schemeClr val="tx1">
                  <a:lumMod val="65000"/>
                  <a:lumOff val="35000"/>
                </a:schemeClr>
              </a:solidFill>
            </a:endParaRPr>
          </a:p>
        </p:txBody>
      </p:sp>
      <p:sp>
        <p:nvSpPr>
          <p:cNvPr id="28" name="Text Box 1027"/>
          <p:cNvSpPr txBox="1">
            <a:spLocks noChangeArrowheads="1"/>
          </p:cNvSpPr>
          <p:nvPr/>
        </p:nvSpPr>
        <p:spPr bwMode="auto">
          <a:xfrm>
            <a:off x="6387892" y="4208331"/>
            <a:ext cx="908125" cy="430887"/>
          </a:xfrm>
          <a:prstGeom prst="rect">
            <a:avLst/>
          </a:prstGeom>
          <a:noFill/>
          <a:ln w="9525">
            <a:noFill/>
            <a:miter lim="800000"/>
            <a:headEnd/>
            <a:tailEnd/>
          </a:ln>
          <a:effectLst/>
        </p:spPr>
        <p:txBody>
          <a:bodyPr wrap="square">
            <a:spAutoFit/>
          </a:bodyPr>
          <a:lstStyle/>
          <a:p>
            <a:pPr algn="ctr">
              <a:spcBef>
                <a:spcPct val="50000"/>
              </a:spcBef>
              <a:defRPr/>
            </a:pPr>
            <a:r>
              <a:rPr lang="pt-BR" sz="2200" dirty="0">
                <a:solidFill>
                  <a:schemeClr val="tx1">
                    <a:lumMod val="65000"/>
                    <a:lumOff val="35000"/>
                  </a:schemeClr>
                </a:solidFill>
              </a:rPr>
              <a:t>15%</a:t>
            </a:r>
            <a:endParaRPr lang="pt-BR" sz="2200" b="1" dirty="0">
              <a:solidFill>
                <a:schemeClr val="tx1">
                  <a:lumMod val="65000"/>
                  <a:lumOff val="35000"/>
                </a:schemeClr>
              </a:solidFill>
            </a:endParaRPr>
          </a:p>
        </p:txBody>
      </p:sp>
      <p:sp>
        <p:nvSpPr>
          <p:cNvPr id="29" name="Text Box 1027"/>
          <p:cNvSpPr txBox="1">
            <a:spLocks noChangeArrowheads="1"/>
          </p:cNvSpPr>
          <p:nvPr/>
        </p:nvSpPr>
        <p:spPr bwMode="auto">
          <a:xfrm>
            <a:off x="2616777" y="5233978"/>
            <a:ext cx="1174142" cy="400110"/>
          </a:xfrm>
          <a:prstGeom prst="rect">
            <a:avLst/>
          </a:prstGeom>
          <a:noFill/>
          <a:ln w="9525">
            <a:noFill/>
            <a:miter lim="800000"/>
            <a:headEnd/>
            <a:tailEnd/>
          </a:ln>
          <a:effectLst/>
        </p:spPr>
        <p:txBody>
          <a:bodyPr wrap="square">
            <a:spAutoFit/>
          </a:bodyPr>
          <a:lstStyle/>
          <a:p>
            <a:pPr algn="ctr">
              <a:spcBef>
                <a:spcPct val="50000"/>
              </a:spcBef>
              <a:defRPr/>
            </a:pPr>
            <a:r>
              <a:rPr lang="pt-BR" sz="2000" dirty="0">
                <a:solidFill>
                  <a:srgbClr val="C00000"/>
                </a:solidFill>
              </a:rPr>
              <a:t>180 dias</a:t>
            </a:r>
            <a:endParaRPr lang="pt-BR" sz="2000" b="1" dirty="0">
              <a:solidFill>
                <a:srgbClr val="C00000"/>
              </a:solidFill>
            </a:endParaRPr>
          </a:p>
        </p:txBody>
      </p:sp>
      <p:sp>
        <p:nvSpPr>
          <p:cNvPr id="30" name="Text Box 1027"/>
          <p:cNvSpPr txBox="1">
            <a:spLocks noChangeArrowheads="1"/>
          </p:cNvSpPr>
          <p:nvPr/>
        </p:nvSpPr>
        <p:spPr bwMode="auto">
          <a:xfrm>
            <a:off x="4056937" y="5233977"/>
            <a:ext cx="1174142" cy="400110"/>
          </a:xfrm>
          <a:prstGeom prst="rect">
            <a:avLst/>
          </a:prstGeom>
          <a:noFill/>
          <a:ln w="9525">
            <a:noFill/>
            <a:miter lim="800000"/>
            <a:headEnd/>
            <a:tailEnd/>
          </a:ln>
          <a:effectLst/>
        </p:spPr>
        <p:txBody>
          <a:bodyPr wrap="square">
            <a:spAutoFit/>
          </a:bodyPr>
          <a:lstStyle/>
          <a:p>
            <a:pPr algn="ctr">
              <a:spcBef>
                <a:spcPct val="50000"/>
              </a:spcBef>
              <a:defRPr/>
            </a:pPr>
            <a:r>
              <a:rPr lang="pt-BR" sz="2000" dirty="0">
                <a:solidFill>
                  <a:srgbClr val="C00000"/>
                </a:solidFill>
              </a:rPr>
              <a:t>360 dias</a:t>
            </a:r>
            <a:endParaRPr lang="pt-BR" sz="2000" b="1" dirty="0">
              <a:solidFill>
                <a:srgbClr val="C00000"/>
              </a:solidFill>
            </a:endParaRPr>
          </a:p>
        </p:txBody>
      </p:sp>
      <p:sp>
        <p:nvSpPr>
          <p:cNvPr id="31" name="Text Box 1027"/>
          <p:cNvSpPr txBox="1">
            <a:spLocks noChangeArrowheads="1"/>
          </p:cNvSpPr>
          <p:nvPr/>
        </p:nvSpPr>
        <p:spPr bwMode="auto">
          <a:xfrm>
            <a:off x="5497097" y="5203217"/>
            <a:ext cx="1174142" cy="400110"/>
          </a:xfrm>
          <a:prstGeom prst="rect">
            <a:avLst/>
          </a:prstGeom>
          <a:noFill/>
          <a:ln w="9525">
            <a:noFill/>
            <a:miter lim="800000"/>
            <a:headEnd/>
            <a:tailEnd/>
          </a:ln>
          <a:effectLst/>
        </p:spPr>
        <p:txBody>
          <a:bodyPr wrap="square">
            <a:spAutoFit/>
          </a:bodyPr>
          <a:lstStyle/>
          <a:p>
            <a:pPr algn="ctr">
              <a:spcBef>
                <a:spcPct val="50000"/>
              </a:spcBef>
              <a:defRPr/>
            </a:pPr>
            <a:r>
              <a:rPr lang="pt-BR" sz="2000" dirty="0">
                <a:solidFill>
                  <a:srgbClr val="C00000"/>
                </a:solidFill>
              </a:rPr>
              <a:t>720 dias</a:t>
            </a:r>
            <a:endParaRPr lang="pt-BR" sz="2000" b="1" dirty="0">
              <a:solidFill>
                <a:srgbClr val="C00000"/>
              </a:solidFill>
            </a:endParaRPr>
          </a:p>
        </p:txBody>
      </p:sp>
    </p:spTree>
    <p:extLst>
      <p:ext uri="{BB962C8B-B14F-4D97-AF65-F5344CB8AC3E}">
        <p14:creationId xmlns:p14="http://schemas.microsoft.com/office/powerpoint/2010/main" val="3343443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2257606"/>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2.1. Rendimentos sujeitos à tributação exclusiva do IR na Fonte</a:t>
            </a:r>
          </a:p>
          <a:p>
            <a:pPr marL="285750" lvl="0" indent="-285750" algn="just" defTabSz="914400" fontAlgn="base">
              <a:lnSpc>
                <a:spcPct val="120000"/>
              </a:lnSpc>
              <a:spcAft>
                <a:spcPts val="1200"/>
              </a:spcAft>
              <a:buFont typeface="Wingdings" panose="05000000000000000000" pitchFamily="2" charset="2"/>
              <a:buChar char="§"/>
            </a:pP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13º Salário</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Mesma tabela progressiva mensal do IRF-A (RIR/2018, art. 677) // </a:t>
            </a: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PLR</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(i.e. </a:t>
            </a: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Participação</a:t>
            </a:r>
            <a:r>
              <a:rPr lang="pt-BR" altLang="pt-BR" sz="1000"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nos</a:t>
            </a:r>
            <a:r>
              <a:rPr lang="pt-BR" altLang="pt-BR" sz="1000"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Lucros e Resultados</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Tabela progressiva específica (RIR/2018, art. 683)</a:t>
            </a:r>
          </a:p>
          <a:p>
            <a:pPr marL="285750" lvl="0" indent="-285750" algn="just" defTabSz="914400" fontAlgn="base">
              <a:lnSpc>
                <a:spcPct val="120000"/>
              </a:lnSpc>
              <a:spcAft>
                <a:spcPts val="1200"/>
              </a:spcAft>
              <a:buFont typeface="Wingdings" panose="05000000000000000000" pitchFamily="2" charset="2"/>
              <a:buChar char="§"/>
            </a:pPr>
            <a:endPar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lvl="0" algn="just" defTabSz="914400" fontAlgn="base">
              <a:lnSpc>
                <a:spcPct val="120000"/>
              </a:lnSpc>
              <a:spcAft>
                <a:spcPts val="1200"/>
              </a:spcAft>
            </a:pPr>
            <a:endPar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graphicFrame>
        <p:nvGraphicFramePr>
          <p:cNvPr id="9" name="Tabela 10"/>
          <p:cNvGraphicFramePr>
            <a:graphicFrameLocks noGrp="1"/>
          </p:cNvGraphicFramePr>
          <p:nvPr>
            <p:extLst>
              <p:ext uri="{D42A27DB-BD31-4B8C-83A1-F6EECF244321}">
                <p14:modId xmlns:p14="http://schemas.microsoft.com/office/powerpoint/2010/main" val="3277892897"/>
              </p:ext>
            </p:extLst>
          </p:nvPr>
        </p:nvGraphicFramePr>
        <p:xfrm>
          <a:off x="2492376" y="2979358"/>
          <a:ext cx="3490763" cy="3341051"/>
        </p:xfrm>
        <a:graphic>
          <a:graphicData uri="http://schemas.openxmlformats.org/drawingml/2006/table">
            <a:tbl>
              <a:tblPr/>
              <a:tblGrid>
                <a:gridCol w="3042751">
                  <a:extLst>
                    <a:ext uri="{9D8B030D-6E8A-4147-A177-3AD203B41FA5}">
                      <a16:colId xmlns:a16="http://schemas.microsoft.com/office/drawing/2014/main" val="20000"/>
                    </a:ext>
                  </a:extLst>
                </a:gridCol>
                <a:gridCol w="448012">
                  <a:extLst>
                    <a:ext uri="{9D8B030D-6E8A-4147-A177-3AD203B41FA5}">
                      <a16:colId xmlns:a16="http://schemas.microsoft.com/office/drawing/2014/main" val="20001"/>
                    </a:ext>
                  </a:extLst>
                </a:gridCol>
              </a:tblGrid>
              <a:tr h="489275">
                <a:tc>
                  <a:txBody>
                    <a:bodyPr/>
                    <a:lstStyle/>
                    <a:p>
                      <a:pPr algn="r" fontAlgn="b"/>
                      <a:r>
                        <a:rPr lang="pt-BR" sz="2000" b="1" i="0" u="none" strike="noStrike" dirty="0">
                          <a:solidFill>
                            <a:srgbClr val="C00000"/>
                          </a:solidFill>
                          <a:effectLst/>
                          <a:latin typeface="Times New Roman" panose="02020603050405020304" pitchFamily="18" charset="0"/>
                        </a:rPr>
                        <a:t>Rendimento Bruto</a:t>
                      </a:r>
                    </a:p>
                  </a:txBody>
                  <a:tcPr marL="9526" marR="9526" marT="9524" marB="0" anchor="ctr">
                    <a:lnL>
                      <a:noFill/>
                    </a:lnL>
                    <a:lnR>
                      <a:noFill/>
                    </a:lnR>
                    <a:lnT>
                      <a:noFill/>
                    </a:lnT>
                    <a:lnB>
                      <a:noFill/>
                    </a:lnB>
                  </a:tcPr>
                </a:tc>
                <a:tc>
                  <a:txBody>
                    <a:bodyPr/>
                    <a:lstStyle/>
                    <a:p>
                      <a:pPr algn="ctr" fontAlgn="b"/>
                      <a:endParaRPr lang="pt-BR" sz="2000" b="0" i="0" u="none" strike="noStrike" dirty="0">
                        <a:solidFill>
                          <a:srgbClr val="000000"/>
                        </a:solidFill>
                        <a:effectLst/>
                        <a:latin typeface="Times New Roman" panose="02020603050405020304" pitchFamily="18" charset="0"/>
                      </a:endParaRPr>
                    </a:p>
                  </a:txBody>
                  <a:tcPr marL="9526" marR="9526" marT="9524" marB="0" anchor="ctr">
                    <a:lnL>
                      <a:noFill/>
                    </a:lnL>
                    <a:lnR>
                      <a:noFill/>
                    </a:lnR>
                    <a:lnT>
                      <a:noFill/>
                    </a:lnT>
                    <a:lnB>
                      <a:noFill/>
                    </a:lnB>
                  </a:tcPr>
                </a:tc>
                <a:extLst>
                  <a:ext uri="{0D108BD9-81ED-4DB2-BD59-A6C34878D82A}">
                    <a16:rowId xmlns:a16="http://schemas.microsoft.com/office/drawing/2014/main" val="10000"/>
                  </a:ext>
                </a:extLst>
              </a:tr>
              <a:tr h="475296">
                <a:tc>
                  <a:txBody>
                    <a:bodyPr/>
                    <a:lstStyle/>
                    <a:p>
                      <a:pPr algn="r" fontAlgn="b"/>
                      <a:r>
                        <a:rPr lang="pt-BR" sz="1800" b="0" i="1" u="none" strike="noStrike" dirty="0">
                          <a:solidFill>
                            <a:srgbClr val="757171"/>
                          </a:solidFill>
                          <a:effectLst/>
                          <a:latin typeface="Times New Roman" panose="02020603050405020304" pitchFamily="18" charset="0"/>
                        </a:rPr>
                        <a:t>Deduções</a:t>
                      </a:r>
                    </a:p>
                  </a:txBody>
                  <a:tcPr marL="9526" marR="9526" marT="952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2000" b="1" i="0" u="none" strike="noStrike" dirty="0">
                          <a:solidFill>
                            <a:srgbClr val="FF0000"/>
                          </a:solidFill>
                          <a:effectLst/>
                          <a:latin typeface="Times New Roman" panose="02020603050405020304" pitchFamily="18" charset="0"/>
                        </a:rPr>
                        <a:t>(-)</a:t>
                      </a:r>
                    </a:p>
                  </a:txBody>
                  <a:tcPr marL="9526" marR="9526" marT="9524" marB="0" anchor="ctr">
                    <a:lnL>
                      <a:noFill/>
                    </a:lnL>
                    <a:lnR>
                      <a:noFill/>
                    </a:lnR>
                    <a:lnT>
                      <a:noFill/>
                    </a:lnT>
                    <a:lnB>
                      <a:noFill/>
                    </a:lnB>
                  </a:tcPr>
                </a:tc>
                <a:extLst>
                  <a:ext uri="{0D108BD9-81ED-4DB2-BD59-A6C34878D82A}">
                    <a16:rowId xmlns:a16="http://schemas.microsoft.com/office/drawing/2014/main" val="10001"/>
                  </a:ext>
                </a:extLst>
              </a:tr>
              <a:tr h="475296">
                <a:tc>
                  <a:txBody>
                    <a:bodyPr/>
                    <a:lstStyle/>
                    <a:p>
                      <a:pPr algn="r" fontAlgn="b"/>
                      <a:r>
                        <a:rPr lang="pt-BR" sz="2000" b="1" i="0" u="none" strike="noStrike" dirty="0">
                          <a:solidFill>
                            <a:srgbClr val="757171"/>
                          </a:solidFill>
                          <a:effectLst/>
                          <a:latin typeface="Times New Roman" panose="02020603050405020304" pitchFamily="18" charset="0"/>
                        </a:rPr>
                        <a:t>BASE DE CÁLCULO</a:t>
                      </a:r>
                    </a:p>
                  </a:txBody>
                  <a:tcPr marL="9526" marR="9526" marT="952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2000" b="1" i="0" u="none" strike="noStrike" dirty="0">
                          <a:solidFill>
                            <a:srgbClr val="595959"/>
                          </a:solidFill>
                          <a:effectLst/>
                          <a:latin typeface="Times New Roman" panose="02020603050405020304" pitchFamily="18" charset="0"/>
                        </a:rPr>
                        <a:t>(=)</a:t>
                      </a:r>
                    </a:p>
                  </a:txBody>
                  <a:tcPr marL="9526" marR="9526" marT="9524" marB="0" anchor="ctr">
                    <a:lnL>
                      <a:noFill/>
                    </a:lnL>
                    <a:lnR>
                      <a:noFill/>
                    </a:lnR>
                    <a:lnT>
                      <a:noFill/>
                    </a:lnT>
                    <a:lnB>
                      <a:noFill/>
                    </a:lnB>
                  </a:tcPr>
                </a:tc>
                <a:extLst>
                  <a:ext uri="{0D108BD9-81ED-4DB2-BD59-A6C34878D82A}">
                    <a16:rowId xmlns:a16="http://schemas.microsoft.com/office/drawing/2014/main" val="10002"/>
                  </a:ext>
                </a:extLst>
              </a:tr>
              <a:tr h="475296">
                <a:tc>
                  <a:txBody>
                    <a:bodyPr/>
                    <a:lstStyle/>
                    <a:p>
                      <a:pPr algn="r" fontAlgn="b"/>
                      <a:r>
                        <a:rPr lang="pt-BR" sz="1800" b="0" i="1" u="none" strike="noStrike" dirty="0">
                          <a:solidFill>
                            <a:srgbClr val="757171"/>
                          </a:solidFill>
                          <a:effectLst/>
                          <a:latin typeface="Times New Roman" panose="02020603050405020304" pitchFamily="18" charset="0"/>
                        </a:rPr>
                        <a:t>Alíquota aplicável</a:t>
                      </a:r>
                    </a:p>
                  </a:txBody>
                  <a:tcPr marL="9526" marR="9526" marT="9524" marB="0" anchor="ctr">
                    <a:lnL>
                      <a:noFill/>
                    </a:lnL>
                    <a:lnR>
                      <a:noFill/>
                    </a:lnR>
                    <a:lnT>
                      <a:noFill/>
                    </a:lnT>
                    <a:lnB>
                      <a:noFill/>
                    </a:lnB>
                  </a:tcPr>
                </a:tc>
                <a:tc>
                  <a:txBody>
                    <a:bodyPr/>
                    <a:lstStyle/>
                    <a:p>
                      <a:pPr algn="ctr" fontAlgn="b"/>
                      <a:r>
                        <a:rPr lang="pt-BR" sz="2000" b="1" i="0" u="none" strike="noStrike" dirty="0">
                          <a:solidFill>
                            <a:srgbClr val="FF0000"/>
                          </a:solidFill>
                          <a:effectLst/>
                          <a:latin typeface="Times New Roman" panose="02020603050405020304" pitchFamily="18" charset="0"/>
                        </a:rPr>
                        <a:t>(x)</a:t>
                      </a:r>
                    </a:p>
                  </a:txBody>
                  <a:tcPr marL="9526" marR="9526" marT="9524" marB="0" anchor="ctr">
                    <a:lnL>
                      <a:noFill/>
                    </a:lnL>
                    <a:lnR>
                      <a:noFill/>
                    </a:lnR>
                    <a:lnT>
                      <a:noFill/>
                    </a:lnT>
                    <a:lnB>
                      <a:noFill/>
                    </a:lnB>
                  </a:tcPr>
                </a:tc>
                <a:extLst>
                  <a:ext uri="{0D108BD9-81ED-4DB2-BD59-A6C34878D82A}">
                    <a16:rowId xmlns:a16="http://schemas.microsoft.com/office/drawing/2014/main" val="10003"/>
                  </a:ext>
                </a:extLst>
              </a:tr>
              <a:tr h="475296">
                <a:tc>
                  <a:txBody>
                    <a:bodyPr/>
                    <a:lstStyle/>
                    <a:p>
                      <a:pPr algn="r" fontAlgn="b"/>
                      <a:r>
                        <a:rPr lang="pt-BR" sz="2000" b="1" i="0" u="none" strike="noStrike" dirty="0">
                          <a:solidFill>
                            <a:srgbClr val="757171"/>
                          </a:solidFill>
                          <a:effectLst/>
                          <a:latin typeface="Times New Roman" panose="02020603050405020304" pitchFamily="18" charset="0"/>
                        </a:rPr>
                        <a:t>VALOR APURADO</a:t>
                      </a:r>
                    </a:p>
                  </a:txBody>
                  <a:tcPr marL="9526" marR="9526" marT="952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2000" b="1" i="0" u="none" strike="noStrike" dirty="0">
                          <a:solidFill>
                            <a:srgbClr val="595959"/>
                          </a:solidFill>
                          <a:effectLst/>
                          <a:latin typeface="Times New Roman" panose="02020603050405020304" pitchFamily="18" charset="0"/>
                        </a:rPr>
                        <a:t>(=)</a:t>
                      </a:r>
                    </a:p>
                  </a:txBody>
                  <a:tcPr marL="9526" marR="9526" marT="9524" marB="0" anchor="ctr">
                    <a:lnL>
                      <a:noFill/>
                    </a:lnL>
                    <a:lnR>
                      <a:noFill/>
                    </a:lnR>
                    <a:lnT>
                      <a:noFill/>
                    </a:lnT>
                    <a:lnB>
                      <a:noFill/>
                    </a:lnB>
                  </a:tcPr>
                </a:tc>
                <a:extLst>
                  <a:ext uri="{0D108BD9-81ED-4DB2-BD59-A6C34878D82A}">
                    <a16:rowId xmlns:a16="http://schemas.microsoft.com/office/drawing/2014/main" val="10004"/>
                  </a:ext>
                </a:extLst>
              </a:tr>
              <a:tr h="475296">
                <a:tc>
                  <a:txBody>
                    <a:bodyPr/>
                    <a:lstStyle/>
                    <a:p>
                      <a:pPr algn="r" fontAlgn="b"/>
                      <a:r>
                        <a:rPr lang="pt-BR" sz="1800" b="0" i="1" u="none" strike="noStrike">
                          <a:solidFill>
                            <a:srgbClr val="757171"/>
                          </a:solidFill>
                          <a:effectLst/>
                          <a:latin typeface="Times New Roman" panose="02020603050405020304" pitchFamily="18" charset="0"/>
                        </a:rPr>
                        <a:t>Parcela a deduzir</a:t>
                      </a:r>
                    </a:p>
                  </a:txBody>
                  <a:tcPr marL="9526" marR="9526" marT="952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2000" b="1" i="0" u="none" strike="noStrike" dirty="0">
                          <a:solidFill>
                            <a:srgbClr val="FF0000"/>
                          </a:solidFill>
                          <a:effectLst/>
                          <a:latin typeface="Times New Roman" panose="02020603050405020304" pitchFamily="18" charset="0"/>
                        </a:rPr>
                        <a:t>(-)</a:t>
                      </a:r>
                    </a:p>
                  </a:txBody>
                  <a:tcPr marL="9526" marR="9526" marT="9524" marB="0" anchor="ctr">
                    <a:lnL>
                      <a:noFill/>
                    </a:lnL>
                    <a:lnR>
                      <a:noFill/>
                    </a:lnR>
                    <a:lnT>
                      <a:noFill/>
                    </a:lnT>
                    <a:lnB>
                      <a:noFill/>
                    </a:lnB>
                  </a:tcPr>
                </a:tc>
                <a:extLst>
                  <a:ext uri="{0D108BD9-81ED-4DB2-BD59-A6C34878D82A}">
                    <a16:rowId xmlns:a16="http://schemas.microsoft.com/office/drawing/2014/main" val="10005"/>
                  </a:ext>
                </a:extLst>
              </a:tr>
              <a:tr h="475296">
                <a:tc>
                  <a:txBody>
                    <a:bodyPr/>
                    <a:lstStyle/>
                    <a:p>
                      <a:pPr algn="r" fontAlgn="b"/>
                      <a:r>
                        <a:rPr lang="pt-BR" sz="2000" b="1" i="0" u="none" strike="noStrike" dirty="0">
                          <a:solidFill>
                            <a:srgbClr val="757171"/>
                          </a:solidFill>
                          <a:effectLst/>
                          <a:latin typeface="Times New Roman" panose="02020603050405020304" pitchFamily="18" charset="0"/>
                        </a:rPr>
                        <a:t>VALOR DE RETENÇÃO</a:t>
                      </a:r>
                    </a:p>
                  </a:txBody>
                  <a:tcPr marL="9526" marR="9526" marT="952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2000" b="1" i="0" u="none" strike="noStrike" dirty="0">
                          <a:solidFill>
                            <a:srgbClr val="595959"/>
                          </a:solidFill>
                          <a:effectLst/>
                          <a:latin typeface="Times New Roman" panose="02020603050405020304" pitchFamily="18" charset="0"/>
                        </a:rPr>
                        <a:t>(=)</a:t>
                      </a:r>
                    </a:p>
                  </a:txBody>
                  <a:tcPr marL="9526" marR="9526" marT="9524" marB="0" anchor="ctr">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12" name="Retângulo 4"/>
          <p:cNvSpPr>
            <a:spLocks noChangeArrowheads="1"/>
          </p:cNvSpPr>
          <p:nvPr/>
        </p:nvSpPr>
        <p:spPr bwMode="auto">
          <a:xfrm>
            <a:off x="6728463" y="5747731"/>
            <a:ext cx="159041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200" b="1" dirty="0">
                <a:solidFill>
                  <a:srgbClr val="C00000"/>
                </a:solidFill>
                <a:ea typeface="ＭＳ Ｐゴシック" panose="020B0600070205080204" pitchFamily="34" charset="-128"/>
                <a:cs typeface="Times New Roman" panose="02020603050405020304" pitchFamily="18" charset="0"/>
              </a:rPr>
              <a:t>Tributação definitiva</a:t>
            </a:r>
          </a:p>
        </p:txBody>
      </p:sp>
      <p:sp>
        <p:nvSpPr>
          <p:cNvPr id="13" name="Down Arrow 12"/>
          <p:cNvSpPr/>
          <p:nvPr/>
        </p:nvSpPr>
        <p:spPr>
          <a:xfrm rot="16200000">
            <a:off x="6158375" y="5943693"/>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90691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2252924"/>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2.2. Ganhos de capital na alienação de bens e direitos</a:t>
            </a:r>
          </a:p>
          <a:p>
            <a:pPr marL="285750" lvl="0" indent="-285750" algn="just" defTabSz="914400" fontAlgn="base">
              <a:lnSpc>
                <a:spcPct val="120000"/>
              </a:lnSpc>
              <a:spcAft>
                <a:spcPts val="12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Incide,</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b="1"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forma</a:t>
            </a:r>
            <a:r>
              <a:rPr lang="pt-BR" altLang="pt-BR" sz="1400" b="1"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b="1"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definitiva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s/</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ganhos</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capital</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e</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ganhos</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em</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aplicações</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renda</a:t>
            </a:r>
            <a:r>
              <a:rPr lang="pt-BR" altLang="pt-BR" sz="14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variável </a:t>
            </a:r>
          </a:p>
          <a:p>
            <a:pPr marL="285750" lvl="0" indent="-285750" algn="just" defTabSz="914400" fontAlgn="base">
              <a:lnSpc>
                <a:spcPct val="120000"/>
              </a:lnSpc>
              <a:spcAft>
                <a:spcPts val="1200"/>
              </a:spcAft>
              <a:buFont typeface="Wingdings" panose="05000000000000000000" pitchFamily="2" charset="2"/>
              <a:buChar char="§"/>
            </a:pPr>
            <a:r>
              <a:rPr lang="pt-BR" altLang="pt-BR" b="1" u="sng"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Responsabilidade do contribuinte</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que aufere a renda pela apuração e pelo recolhimento do imposto devido.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Alíquotas progressivas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 partir de 2017 (RIR/2018, art. 153, II):</a:t>
            </a:r>
          </a:p>
          <a:p>
            <a:pPr marL="285750" lvl="0" indent="-285750" algn="just" defTabSz="914400" fontAlgn="base">
              <a:lnSpc>
                <a:spcPct val="120000"/>
              </a:lnSpc>
              <a:spcAft>
                <a:spcPts val="1200"/>
              </a:spcAft>
              <a:buFont typeface="Wingdings" panose="05000000000000000000" pitchFamily="2" charset="2"/>
              <a:buChar char="§"/>
            </a:pPr>
            <a:endPar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17" name="Imagem 7"/>
          <p:cNvPicPr>
            <a:picLocks noChangeAspect="1"/>
          </p:cNvPicPr>
          <p:nvPr/>
        </p:nvPicPr>
        <p:blipFill>
          <a:blip r:embed="rId2">
            <a:clrChange>
              <a:clrFrom>
                <a:srgbClr val="ECECEC"/>
              </a:clrFrom>
              <a:clrTo>
                <a:srgbClr val="ECECEC">
                  <a:alpha val="0"/>
                </a:srgbClr>
              </a:clrTo>
            </a:clrChange>
            <a:extLst>
              <a:ext uri="{28A0092B-C50C-407E-A947-70E740481C1C}">
                <a14:useLocalDpi xmlns:a14="http://schemas.microsoft.com/office/drawing/2010/main" val="0"/>
              </a:ext>
            </a:extLst>
          </a:blip>
          <a:srcRect/>
          <a:stretch>
            <a:fillRect/>
          </a:stretch>
        </p:blipFill>
        <p:spPr bwMode="auto">
          <a:xfrm>
            <a:off x="855543" y="5541881"/>
            <a:ext cx="627863" cy="611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3"/>
          <p:cNvSpPr txBox="1">
            <a:spLocks noChangeArrowheads="1"/>
          </p:cNvSpPr>
          <p:nvPr/>
        </p:nvSpPr>
        <p:spPr bwMode="auto">
          <a:xfrm>
            <a:off x="1595045" y="5492925"/>
            <a:ext cx="4968552" cy="707886"/>
          </a:xfrm>
          <a:prstGeom prst="rect">
            <a:avLst/>
          </a:prstGeom>
          <a:noFill/>
          <a:ln w="9525">
            <a:noFill/>
            <a:miter lim="800000"/>
            <a:headEnd/>
            <a:tailEnd/>
          </a:ln>
          <a:effectLst/>
        </p:spPr>
        <p:txBody>
          <a:bodyPr wrap="square">
            <a:spAutoFit/>
          </a:bodyPr>
          <a:lstStyle/>
          <a:p>
            <a:pPr marL="0" lvl="3" algn="just">
              <a:spcBef>
                <a:spcPct val="50000"/>
              </a:spcBef>
              <a:defRPr/>
            </a:pPr>
            <a:r>
              <a:rPr lang="pt-BR" sz="2000" dirty="0">
                <a:solidFill>
                  <a:schemeClr val="tx1">
                    <a:lumMod val="65000"/>
                    <a:lumOff val="35000"/>
                  </a:schemeClr>
                </a:solidFill>
              </a:rPr>
              <a:t>Inclui-se e compensa-se com o IR devido na </a:t>
            </a:r>
            <a:r>
              <a:rPr lang="pt-BR" sz="2000" b="1" dirty="0">
                <a:solidFill>
                  <a:schemeClr val="tx1">
                    <a:lumMod val="65000"/>
                    <a:lumOff val="35000"/>
                  </a:schemeClr>
                </a:solidFill>
              </a:rPr>
              <a:t>declaração de ajuste anual</a:t>
            </a:r>
            <a:r>
              <a:rPr lang="pt-BR" sz="2000" dirty="0">
                <a:solidFill>
                  <a:schemeClr val="tx1">
                    <a:lumMod val="65000"/>
                    <a:lumOff val="35000"/>
                  </a:schemeClr>
                </a:solidFill>
              </a:rPr>
              <a:t>?</a:t>
            </a:r>
          </a:p>
        </p:txBody>
      </p:sp>
      <p:sp>
        <p:nvSpPr>
          <p:cNvPr id="22" name="Text Box 3"/>
          <p:cNvSpPr txBox="1">
            <a:spLocks noChangeArrowheads="1"/>
          </p:cNvSpPr>
          <p:nvPr/>
        </p:nvSpPr>
        <p:spPr bwMode="auto">
          <a:xfrm>
            <a:off x="7213104" y="5555374"/>
            <a:ext cx="11033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lvl="3" algn="ctr">
              <a:spcBef>
                <a:spcPct val="50000"/>
              </a:spcBef>
            </a:pPr>
            <a:r>
              <a:rPr lang="pt-BR" altLang="pt-BR" sz="3000" b="1" u="sng" dirty="0">
                <a:solidFill>
                  <a:srgbClr val="C00000"/>
                </a:solidFill>
              </a:rPr>
              <a:t>Não</a:t>
            </a:r>
          </a:p>
        </p:txBody>
      </p:sp>
      <p:sp>
        <p:nvSpPr>
          <p:cNvPr id="28" name="Down Arrow 27"/>
          <p:cNvSpPr/>
          <p:nvPr/>
        </p:nvSpPr>
        <p:spPr>
          <a:xfrm rot="16200000">
            <a:off x="6766270" y="5690682"/>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12" name="Tabela 6"/>
          <p:cNvGraphicFramePr>
            <a:graphicFrameLocks noGrp="1"/>
          </p:cNvGraphicFramePr>
          <p:nvPr>
            <p:extLst>
              <p:ext uri="{D42A27DB-BD31-4B8C-83A1-F6EECF244321}">
                <p14:modId xmlns:p14="http://schemas.microsoft.com/office/powerpoint/2010/main" val="1277746059"/>
              </p:ext>
            </p:extLst>
          </p:nvPr>
        </p:nvGraphicFramePr>
        <p:xfrm>
          <a:off x="613900" y="3720353"/>
          <a:ext cx="5517023" cy="1490981"/>
        </p:xfrm>
        <a:graphic>
          <a:graphicData uri="http://schemas.openxmlformats.org/drawingml/2006/table">
            <a:tbl>
              <a:tblPr/>
              <a:tblGrid>
                <a:gridCol w="2520575">
                  <a:extLst>
                    <a:ext uri="{9D8B030D-6E8A-4147-A177-3AD203B41FA5}">
                      <a16:colId xmlns:a16="http://schemas.microsoft.com/office/drawing/2014/main" val="20000"/>
                    </a:ext>
                  </a:extLst>
                </a:gridCol>
                <a:gridCol w="2996448">
                  <a:extLst>
                    <a:ext uri="{9D8B030D-6E8A-4147-A177-3AD203B41FA5}">
                      <a16:colId xmlns:a16="http://schemas.microsoft.com/office/drawing/2014/main" val="20001"/>
                    </a:ext>
                  </a:extLst>
                </a:gridCol>
              </a:tblGrid>
              <a:tr h="279787">
                <a:tc>
                  <a:txBody>
                    <a:bodyPr/>
                    <a:lstStyle/>
                    <a:p>
                      <a:pPr algn="ctr" fontAlgn="ctr"/>
                      <a:r>
                        <a:rPr lang="pt-BR" sz="1600" b="1" i="0" u="none" strike="noStrike" dirty="0">
                          <a:solidFill>
                            <a:srgbClr val="FFFFFF"/>
                          </a:solidFill>
                          <a:effectLst/>
                          <a:latin typeface="Times New Roman" panose="02020603050405020304" pitchFamily="18" charset="0"/>
                        </a:rPr>
                        <a:t>Alíquota</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pt-BR" sz="1600" b="1" i="0" u="none" strike="noStrike" dirty="0">
                          <a:solidFill>
                            <a:srgbClr val="FFFFFF"/>
                          </a:solidFill>
                          <a:effectLst/>
                          <a:latin typeface="Times New Roman" panose="02020603050405020304" pitchFamily="18" charset="0"/>
                        </a:rPr>
                        <a:t>Ganho de capital</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279787">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15%</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Até</a:t>
                      </a:r>
                      <a:r>
                        <a:rPr lang="pt-BR" sz="1600" b="0" i="0" u="none" strike="noStrike" baseline="0" dirty="0">
                          <a:solidFill>
                            <a:schemeClr val="tx1">
                              <a:lumMod val="75000"/>
                              <a:lumOff val="25000"/>
                            </a:schemeClr>
                          </a:solidFill>
                          <a:effectLst/>
                          <a:latin typeface="Times New Roman" panose="02020603050405020304" pitchFamily="18" charset="0"/>
                        </a:rPr>
                        <a:t> R$ 5 milhões</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469">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17,5%</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Entre R$ 5m e R$</a:t>
                      </a:r>
                      <a:r>
                        <a:rPr lang="pt-BR" sz="1600" b="0" i="0" u="none" strike="noStrike" baseline="0" dirty="0">
                          <a:solidFill>
                            <a:schemeClr val="tx1">
                              <a:lumMod val="75000"/>
                              <a:lumOff val="25000"/>
                            </a:schemeClr>
                          </a:solidFill>
                          <a:effectLst/>
                          <a:latin typeface="Times New Roman" panose="02020603050405020304" pitchFamily="18" charset="0"/>
                        </a:rPr>
                        <a:t> 10m</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0469">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20%</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Entre</a:t>
                      </a:r>
                      <a:r>
                        <a:rPr lang="pt-BR" sz="1600" b="0" i="0" u="none" strike="noStrike" baseline="0" dirty="0">
                          <a:solidFill>
                            <a:schemeClr val="tx1">
                              <a:lumMod val="75000"/>
                              <a:lumOff val="25000"/>
                            </a:schemeClr>
                          </a:solidFill>
                          <a:effectLst/>
                          <a:latin typeface="Times New Roman" panose="02020603050405020304" pitchFamily="18" charset="0"/>
                        </a:rPr>
                        <a:t> R$ 10m e R$ 30m</a:t>
                      </a:r>
                      <a:endParaRPr lang="pt-BR" sz="16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0469">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22,5%</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lumMod val="75000"/>
                              <a:lumOff val="25000"/>
                            </a:schemeClr>
                          </a:solidFill>
                          <a:effectLst/>
                          <a:latin typeface="Times New Roman" panose="02020603050405020304" pitchFamily="18" charset="0"/>
                        </a:rPr>
                        <a:t>Acima de R$ 30 milhões</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3" name="TextBox 12"/>
          <p:cNvSpPr txBox="1"/>
          <p:nvPr/>
        </p:nvSpPr>
        <p:spPr>
          <a:xfrm>
            <a:off x="6187029" y="3755668"/>
            <a:ext cx="2704421" cy="1569660"/>
          </a:xfrm>
          <a:prstGeom prst="rect">
            <a:avLst/>
          </a:prstGeom>
          <a:noFill/>
        </p:spPr>
        <p:txBody>
          <a:bodyPr wrap="square" rtlCol="0">
            <a:spAutoFit/>
          </a:bodyPr>
          <a:lstStyle/>
          <a:p>
            <a:pPr algn="ctr"/>
            <a:r>
              <a:rPr lang="pt-BR" sz="1600" b="1" dirty="0">
                <a:solidFill>
                  <a:schemeClr val="tx1">
                    <a:lumMod val="65000"/>
                    <a:lumOff val="35000"/>
                  </a:schemeClr>
                </a:solidFill>
                <a:latin typeface="Times New Roman" panose="02020603050405020304" pitchFamily="18" charset="0"/>
                <a:cs typeface="Times New Roman" panose="02020603050405020304" pitchFamily="18" charset="0"/>
              </a:rPr>
              <a:t>Exceção</a:t>
            </a:r>
            <a:r>
              <a:rPr lang="pt-BR" sz="1600" dirty="0">
                <a:solidFill>
                  <a:schemeClr val="tx1">
                    <a:lumMod val="65000"/>
                    <a:lumOff val="35000"/>
                  </a:schemeClr>
                </a:solidFill>
                <a:latin typeface="Times New Roman" panose="02020603050405020304" pitchFamily="18" charset="0"/>
                <a:cs typeface="Times New Roman" panose="02020603050405020304" pitchFamily="18" charset="0"/>
              </a:rPr>
              <a:t>: ganhos com aplicações de renda variável realizadas no mercado de bolsa (alíquota fixa de 15%) e </a:t>
            </a:r>
            <a:r>
              <a:rPr lang="pt-BR" sz="1600" b="1" i="1" dirty="0" err="1">
                <a:solidFill>
                  <a:schemeClr val="tx1">
                    <a:lumMod val="65000"/>
                    <a:lumOff val="35000"/>
                  </a:schemeClr>
                </a:solidFill>
                <a:latin typeface="Times New Roman" panose="02020603050405020304" pitchFamily="18" charset="0"/>
                <a:cs typeface="Times New Roman" panose="02020603050405020304" pitchFamily="18" charset="0"/>
              </a:rPr>
              <a:t>day</a:t>
            </a:r>
            <a:r>
              <a:rPr lang="pt-BR" sz="1600" b="1" i="1" dirty="0">
                <a:solidFill>
                  <a:schemeClr val="tx1">
                    <a:lumMod val="65000"/>
                    <a:lumOff val="35000"/>
                  </a:schemeClr>
                </a:solidFill>
                <a:latin typeface="Times New Roman" panose="02020603050405020304" pitchFamily="18" charset="0"/>
                <a:cs typeface="Times New Roman" panose="02020603050405020304" pitchFamily="18" charset="0"/>
              </a:rPr>
              <a:t> trade</a:t>
            </a:r>
            <a:r>
              <a:rPr lang="pt-BR" sz="1600" dirty="0">
                <a:solidFill>
                  <a:schemeClr val="tx1">
                    <a:lumMod val="65000"/>
                    <a:lumOff val="35000"/>
                  </a:schemeClr>
                </a:solidFill>
                <a:latin typeface="Times New Roman" panose="02020603050405020304" pitchFamily="18" charset="0"/>
                <a:cs typeface="Times New Roman" panose="02020603050405020304" pitchFamily="18" charset="0"/>
              </a:rPr>
              <a:t> (alíquota de 20%)</a:t>
            </a:r>
          </a:p>
          <a:p>
            <a:pPr algn="ctr"/>
            <a:endParaRPr lang="pt-B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806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29413"/>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2.2. Ganhos de capital na alienação de bens e direitos</a:t>
            </a:r>
          </a:p>
        </p:txBody>
      </p:sp>
      <p:sp>
        <p:nvSpPr>
          <p:cNvPr id="12" name="Retângulo 12"/>
          <p:cNvSpPr>
            <a:spLocks noChangeArrowheads="1"/>
          </p:cNvSpPr>
          <p:nvPr/>
        </p:nvSpPr>
        <p:spPr bwMode="auto">
          <a:xfrm>
            <a:off x="539552" y="2418383"/>
            <a:ext cx="8047037" cy="69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defRPr/>
            </a:pPr>
            <a:r>
              <a:rPr lang="pt-BR" sz="2000" b="1" dirty="0">
                <a:solidFill>
                  <a:srgbClr val="595959"/>
                </a:solidFill>
                <a:ea typeface="ＭＳ Ｐゴシック" panose="020B0600070205080204" pitchFamily="34" charset="-128"/>
                <a:cs typeface="Times New Roman" panose="02020603050405020304" pitchFamily="18" charset="0"/>
              </a:rPr>
              <a:t>Base de cálculo = Ganho de capital</a:t>
            </a:r>
          </a:p>
          <a:p>
            <a:pPr algn="ctr" eaLnBrk="1" hangingPunct="1">
              <a:buFontTx/>
              <a:buNone/>
              <a:defRPr/>
            </a:pPr>
            <a:r>
              <a:rPr lang="pt-BR" sz="1600" dirty="0">
                <a:solidFill>
                  <a:srgbClr val="595959"/>
                </a:solidFill>
                <a:ea typeface="ＭＳ Ｐゴシック" panose="020B0600070205080204" pitchFamily="34" charset="-128"/>
                <a:cs typeface="Times New Roman" panose="02020603050405020304" pitchFamily="18" charset="0"/>
              </a:rPr>
              <a:t>(</a:t>
            </a:r>
            <a:r>
              <a:rPr lang="pt-BR" sz="1600" dirty="0" err="1">
                <a:solidFill>
                  <a:srgbClr val="595959"/>
                </a:solidFill>
                <a:ea typeface="ＭＳ Ｐゴシック" panose="020B0600070205080204" pitchFamily="34" charset="-128"/>
                <a:cs typeface="Times New Roman" panose="02020603050405020304" pitchFamily="18" charset="0"/>
              </a:rPr>
              <a:t>Arts</a:t>
            </a:r>
            <a:r>
              <a:rPr lang="pt-BR" sz="1600" dirty="0">
                <a:solidFill>
                  <a:srgbClr val="595959"/>
                </a:solidFill>
                <a:ea typeface="ＭＳ Ｐゴシック" panose="020B0600070205080204" pitchFamily="34" charset="-128"/>
                <a:cs typeface="Times New Roman" panose="02020603050405020304" pitchFamily="18" charset="0"/>
              </a:rPr>
              <a:t>. 128 e 148 do RIR/2018 // IN 84/2001) *¹</a:t>
            </a:r>
          </a:p>
        </p:txBody>
      </p:sp>
      <p:sp>
        <p:nvSpPr>
          <p:cNvPr id="13" name="Subtitle 2"/>
          <p:cNvSpPr txBox="1">
            <a:spLocks/>
          </p:cNvSpPr>
          <p:nvPr/>
        </p:nvSpPr>
        <p:spPr bwMode="auto">
          <a:xfrm>
            <a:off x="2019521" y="3419471"/>
            <a:ext cx="2136432" cy="655693"/>
          </a:xfrm>
          <a:prstGeom prst="rect">
            <a:avLst/>
          </a:prstGeom>
          <a:noFill/>
          <a:ln>
            <a:noFill/>
          </a:ln>
          <a:extLst/>
        </p:spPr>
        <p:txBody>
          <a:bodyPr lIns="88418" tIns="44209" rIns="88418" bIns="44209"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defRPr/>
            </a:pPr>
            <a:r>
              <a:rPr lang="pt-BR" sz="1800" b="1" dirty="0">
                <a:solidFill>
                  <a:srgbClr val="C00000"/>
                </a:solidFill>
                <a:ea typeface="ＭＳ Ｐゴシック" panose="020B0600070205080204" pitchFamily="34" charset="-128"/>
              </a:rPr>
              <a:t>Valor de alienação</a:t>
            </a:r>
          </a:p>
        </p:txBody>
      </p:sp>
      <p:sp>
        <p:nvSpPr>
          <p:cNvPr id="17" name="Subtitle 2"/>
          <p:cNvSpPr txBox="1">
            <a:spLocks/>
          </p:cNvSpPr>
          <p:nvPr/>
        </p:nvSpPr>
        <p:spPr bwMode="auto">
          <a:xfrm>
            <a:off x="2062284" y="4561290"/>
            <a:ext cx="2050905" cy="69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418" tIns="44209" rIns="88418" bIns="44209"/>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defRPr/>
            </a:pPr>
            <a:r>
              <a:rPr lang="pt-BR" sz="1600" b="1" dirty="0">
                <a:solidFill>
                  <a:schemeClr val="tx1">
                    <a:lumMod val="65000"/>
                    <a:lumOff val="35000"/>
                  </a:schemeClr>
                </a:solidFill>
                <a:ea typeface="ＭＳ Ｐゴシック" panose="020B0600070205080204" pitchFamily="34" charset="-128"/>
              </a:rPr>
              <a:t>Preço efetivo da operação</a:t>
            </a:r>
          </a:p>
          <a:p>
            <a:pPr algn="ctr" eaLnBrk="1" hangingPunct="1">
              <a:buFontTx/>
              <a:buNone/>
              <a:defRPr/>
            </a:pPr>
            <a:r>
              <a:rPr lang="pt-BR" sz="1600" dirty="0">
                <a:solidFill>
                  <a:schemeClr val="tx1">
                    <a:lumMod val="65000"/>
                    <a:lumOff val="35000"/>
                  </a:schemeClr>
                </a:solidFill>
                <a:ea typeface="ＭＳ Ｐゴシック" panose="020B0600070205080204" pitchFamily="34" charset="-128"/>
              </a:rPr>
              <a:t>(art. 134, I, RIR/2018) </a:t>
            </a:r>
            <a:endParaRPr lang="en-US" sz="1600" dirty="0">
              <a:solidFill>
                <a:schemeClr val="tx1">
                  <a:lumMod val="65000"/>
                  <a:lumOff val="35000"/>
                </a:schemeClr>
              </a:solidFill>
              <a:ea typeface="ＭＳ Ｐゴシック" panose="020B0600070205080204" pitchFamily="34" charset="-128"/>
            </a:endParaRPr>
          </a:p>
        </p:txBody>
      </p:sp>
      <p:sp>
        <p:nvSpPr>
          <p:cNvPr id="21" name="Subtitle 2"/>
          <p:cNvSpPr txBox="1">
            <a:spLocks/>
          </p:cNvSpPr>
          <p:nvPr/>
        </p:nvSpPr>
        <p:spPr bwMode="auto">
          <a:xfrm>
            <a:off x="4675253" y="4580493"/>
            <a:ext cx="2392450" cy="78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418" tIns="44209" rIns="88418" bIns="44209"/>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defRPr/>
            </a:pPr>
            <a:r>
              <a:rPr lang="pt-BR" sz="1600" b="1" dirty="0">
                <a:solidFill>
                  <a:schemeClr val="tx1">
                    <a:lumMod val="65000"/>
                    <a:lumOff val="35000"/>
                  </a:schemeClr>
                </a:solidFill>
                <a:ea typeface="ＭＳ Ｐゴシック" panose="020B0600070205080204" pitchFamily="34" charset="-128"/>
              </a:rPr>
              <a:t>Valor de mercado na data da aquisição</a:t>
            </a:r>
          </a:p>
          <a:p>
            <a:pPr algn="ctr" eaLnBrk="1" hangingPunct="1">
              <a:buFontTx/>
              <a:buNone/>
              <a:defRPr/>
            </a:pPr>
            <a:r>
              <a:rPr lang="pt-BR" sz="1600" dirty="0">
                <a:solidFill>
                  <a:schemeClr val="tx1">
                    <a:lumMod val="65000"/>
                    <a:lumOff val="35000"/>
                  </a:schemeClr>
                </a:solidFill>
                <a:ea typeface="ＭＳ Ｐゴシック" panose="020B0600070205080204" pitchFamily="34" charset="-128"/>
              </a:rPr>
              <a:t>(art. 136, RIR/2018)</a:t>
            </a:r>
            <a:endParaRPr lang="en-US" sz="1600" dirty="0">
              <a:solidFill>
                <a:schemeClr val="tx1">
                  <a:lumMod val="65000"/>
                  <a:lumOff val="35000"/>
                </a:schemeClr>
              </a:solidFill>
              <a:ea typeface="ＭＳ Ｐゴシック" panose="020B0600070205080204" pitchFamily="34" charset="-128"/>
            </a:endParaRPr>
          </a:p>
        </p:txBody>
      </p:sp>
      <p:sp>
        <p:nvSpPr>
          <p:cNvPr id="27" name="TextBox 26"/>
          <p:cNvSpPr txBox="1"/>
          <p:nvPr/>
        </p:nvSpPr>
        <p:spPr>
          <a:xfrm>
            <a:off x="4155953" y="3483088"/>
            <a:ext cx="720080" cy="553998"/>
          </a:xfrm>
          <a:prstGeom prst="rect">
            <a:avLst/>
          </a:prstGeom>
          <a:noFill/>
        </p:spPr>
        <p:txBody>
          <a:bodyPr wrap="square" rtlCol="0">
            <a:spAutoFit/>
          </a:bodyPr>
          <a:lstStyle/>
          <a:p>
            <a:pPr algn="ctr"/>
            <a:r>
              <a:rPr lang="pt-BR" sz="3000" b="1" dirty="0">
                <a:solidFill>
                  <a:srgbClr val="C00000"/>
                </a:solidFill>
                <a:latin typeface="Times New Roman" panose="02020603050405020304" pitchFamily="18" charset="0"/>
                <a:cs typeface="Times New Roman" panose="02020603050405020304" pitchFamily="18" charset="0"/>
              </a:rPr>
              <a:t>(-)</a:t>
            </a:r>
          </a:p>
        </p:txBody>
      </p:sp>
      <p:sp>
        <p:nvSpPr>
          <p:cNvPr id="28" name="Subtitle 2"/>
          <p:cNvSpPr txBox="1">
            <a:spLocks/>
          </p:cNvSpPr>
          <p:nvPr/>
        </p:nvSpPr>
        <p:spPr bwMode="auto">
          <a:xfrm>
            <a:off x="4776083" y="3429836"/>
            <a:ext cx="2190791" cy="655693"/>
          </a:xfrm>
          <a:prstGeom prst="rect">
            <a:avLst/>
          </a:prstGeom>
          <a:noFill/>
          <a:ln>
            <a:noFill/>
          </a:ln>
          <a:extLst/>
        </p:spPr>
        <p:txBody>
          <a:bodyPr lIns="88418" tIns="44209" rIns="88418" bIns="44209"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defRPr/>
            </a:pPr>
            <a:r>
              <a:rPr lang="pt-BR" sz="1800" b="1" dirty="0">
                <a:solidFill>
                  <a:srgbClr val="C00000"/>
                </a:solidFill>
                <a:ea typeface="ＭＳ Ｐゴシック" panose="020B0600070205080204" pitchFamily="34" charset="-128"/>
              </a:rPr>
              <a:t>Custo de aquisição</a:t>
            </a:r>
          </a:p>
        </p:txBody>
      </p:sp>
      <p:sp>
        <p:nvSpPr>
          <p:cNvPr id="29" name="Down Arrow 28"/>
          <p:cNvSpPr/>
          <p:nvPr/>
        </p:nvSpPr>
        <p:spPr>
          <a:xfrm>
            <a:off x="2932506" y="4075164"/>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0" name="Down Arrow 29"/>
          <p:cNvSpPr/>
          <p:nvPr/>
        </p:nvSpPr>
        <p:spPr>
          <a:xfrm>
            <a:off x="5716248" y="4075163"/>
            <a:ext cx="310460" cy="377517"/>
          </a:xfrm>
          <a:prstGeom prst="downArrow">
            <a:avLst/>
          </a:prstGeom>
          <a:solidFill>
            <a:schemeClr val="accent2">
              <a:lumMod val="60000"/>
              <a:lumOff val="40000"/>
            </a:schemeClr>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Text Box 3"/>
          <p:cNvSpPr txBox="1">
            <a:spLocks noChangeArrowheads="1"/>
          </p:cNvSpPr>
          <p:nvPr/>
        </p:nvSpPr>
        <p:spPr bwMode="auto">
          <a:xfrm>
            <a:off x="258383" y="5741503"/>
            <a:ext cx="8609374" cy="609398"/>
          </a:xfrm>
          <a:prstGeom prst="rect">
            <a:avLst/>
          </a:prstGeom>
          <a:noFill/>
          <a:ln w="9525">
            <a:noFill/>
            <a:miter lim="800000"/>
            <a:headEnd/>
            <a:tailEnd/>
          </a:ln>
          <a:effectLst/>
        </p:spPr>
        <p:txBody>
          <a:bodyPr wrap="square">
            <a:spAutoFit/>
          </a:bodyPr>
          <a:lstStyle/>
          <a:p>
            <a:pPr algn="just">
              <a:lnSpc>
                <a:spcPct val="120000"/>
              </a:lnSpc>
              <a:spcBef>
                <a:spcPct val="50000"/>
              </a:spcBef>
              <a:defRPr/>
            </a:pPr>
            <a:r>
              <a:rPr lang="pt-BR" sz="1400" dirty="0">
                <a:solidFill>
                  <a:schemeClr val="tx1">
                    <a:lumMod val="65000"/>
                    <a:lumOff val="35000"/>
                  </a:schemeClr>
                </a:solidFill>
                <a:latin typeface="Times New Roman" panose="02020603050405020304" pitchFamily="18" charset="0"/>
                <a:cs typeface="Times New Roman" panose="02020603050405020304" pitchFamily="18" charset="0"/>
              </a:rPr>
              <a:t>*¹ Nota: base de cálculo reduzida na alienação de bens imóveis de acordo com o tempo de </a:t>
            </a:r>
            <a:r>
              <a:rPr lang="pt-BR" sz="1400" b="1" dirty="0">
                <a:solidFill>
                  <a:schemeClr val="tx1">
                    <a:lumMod val="65000"/>
                    <a:lumOff val="35000"/>
                  </a:schemeClr>
                </a:solidFill>
                <a:latin typeface="Times New Roman" panose="02020603050405020304" pitchFamily="18" charset="0"/>
                <a:cs typeface="Times New Roman" panose="02020603050405020304" pitchFamily="18" charset="0"/>
              </a:rPr>
              <a:t>permanência do imóvel </a:t>
            </a:r>
            <a:r>
              <a:rPr lang="pt-BR" sz="1400" dirty="0">
                <a:solidFill>
                  <a:schemeClr val="tx1">
                    <a:lumMod val="65000"/>
                    <a:lumOff val="35000"/>
                  </a:schemeClr>
                </a:solidFill>
                <a:latin typeface="Times New Roman" panose="02020603050405020304" pitchFamily="18" charset="0"/>
                <a:cs typeface="Times New Roman" panose="02020603050405020304" pitchFamily="18" charset="0"/>
              </a:rPr>
              <a:t>no patrimônio do indivíduo (art. 149 do RIR/2018 e IN nº 599/05) </a:t>
            </a:r>
          </a:p>
        </p:txBody>
      </p:sp>
    </p:spTree>
    <p:extLst>
      <p:ext uri="{BB962C8B-B14F-4D97-AF65-F5344CB8AC3E}">
        <p14:creationId xmlns:p14="http://schemas.microsoft.com/office/powerpoint/2010/main" val="162156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21" grpId="0"/>
      <p:bldP spid="2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18" name="TextBox 17"/>
          <p:cNvSpPr txBox="1"/>
          <p:nvPr/>
        </p:nvSpPr>
        <p:spPr>
          <a:xfrm>
            <a:off x="255952" y="1801017"/>
            <a:ext cx="8715329" cy="429413"/>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2.2. Ganhos de capital na alienação de bens e direitos</a:t>
            </a:r>
          </a:p>
        </p:txBody>
      </p:sp>
      <p:sp>
        <p:nvSpPr>
          <p:cNvPr id="19" name="Retângulo 12"/>
          <p:cNvSpPr>
            <a:spLocks noChangeArrowheads="1"/>
          </p:cNvSpPr>
          <p:nvPr/>
        </p:nvSpPr>
        <p:spPr bwMode="auto">
          <a:xfrm>
            <a:off x="165100" y="2758832"/>
            <a:ext cx="2995749"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defRPr/>
            </a:pPr>
            <a:r>
              <a:rPr lang="pt-BR" sz="1600" b="1" dirty="0">
                <a:solidFill>
                  <a:schemeClr val="tx1">
                    <a:lumMod val="75000"/>
                    <a:lumOff val="25000"/>
                  </a:schemeClr>
                </a:solidFill>
                <a:ea typeface="ＭＳ Ｐゴシック" panose="020B0600070205080204" pitchFamily="34" charset="-128"/>
              </a:rPr>
              <a:t>GCAP</a:t>
            </a:r>
          </a:p>
          <a:p>
            <a:pPr algn="ctr" eaLnBrk="1" hangingPunct="1">
              <a:buFontTx/>
              <a:buNone/>
              <a:defRPr/>
            </a:pPr>
            <a:r>
              <a:rPr lang="pt-BR" sz="1600" dirty="0">
                <a:solidFill>
                  <a:schemeClr val="tx1">
                    <a:lumMod val="75000"/>
                    <a:lumOff val="25000"/>
                  </a:schemeClr>
                </a:solidFill>
                <a:ea typeface="ＭＳ Ｐゴシック" panose="020B0600070205080204" pitchFamily="34" charset="-128"/>
              </a:rPr>
              <a:t>Programa desenvolvido pela RFB para cálculo do IR devido </a:t>
            </a:r>
          </a:p>
          <a:p>
            <a:pPr algn="ctr" eaLnBrk="1" hangingPunct="1">
              <a:buFontTx/>
              <a:buNone/>
              <a:defRPr/>
            </a:pPr>
            <a:r>
              <a:rPr lang="pt-BR" sz="1600" dirty="0">
                <a:solidFill>
                  <a:schemeClr val="tx1">
                    <a:lumMod val="75000"/>
                    <a:lumOff val="25000"/>
                  </a:schemeClr>
                </a:solidFill>
                <a:ea typeface="ＭＳ Ｐゴシック" panose="020B0600070205080204" pitchFamily="34" charset="-128"/>
              </a:rPr>
              <a:t>(dados podem ser exportados para a Declaração de Ajuste Anual)</a:t>
            </a:r>
            <a:endParaRPr lang="pt-BR" sz="1600" b="1" dirty="0">
              <a:solidFill>
                <a:schemeClr val="tx1">
                  <a:lumMod val="75000"/>
                  <a:lumOff val="25000"/>
                </a:schemeClr>
              </a:solidFill>
              <a:ea typeface="ＭＳ Ｐゴシック" panose="020B0600070205080204" pitchFamily="34" charset="-12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1471" y="2508219"/>
            <a:ext cx="5610687" cy="3033278"/>
          </a:xfrm>
          <a:prstGeom prst="rect">
            <a:avLst/>
          </a:prstGeom>
        </p:spPr>
      </p:pic>
    </p:spTree>
    <p:extLst>
      <p:ext uri="{BB962C8B-B14F-4D97-AF65-F5344CB8AC3E}">
        <p14:creationId xmlns:p14="http://schemas.microsoft.com/office/powerpoint/2010/main" val="618499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9" name="TextBox 8"/>
          <p:cNvSpPr txBox="1"/>
          <p:nvPr/>
        </p:nvSpPr>
        <p:spPr>
          <a:xfrm>
            <a:off x="255952" y="1801017"/>
            <a:ext cx="8715329" cy="3148554"/>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2.2. Ganhos de capital na alienação de bens e direitos</a:t>
            </a:r>
          </a:p>
          <a:p>
            <a:pPr marL="285750" lvl="0" indent="-285750" algn="just" defTabSz="914400" fontAlgn="base">
              <a:lnSpc>
                <a:spcPct val="120000"/>
              </a:lnSpc>
              <a:spcAft>
                <a:spcPts val="6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Prazo de recolhimento do imposto (art. 915, RIR/2018): até último dia útil do mês seguinte ao do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efetivo recebimento</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da parcela do preço (“</a:t>
            </a:r>
            <a:r>
              <a:rPr lang="pt-BR" altLang="pt-BR" b="1"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regime de caixa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p>
          <a:p>
            <a:pPr marL="284400" lvl="0" algn="just" defTabSz="914400" fontAlgn="base">
              <a:lnSpc>
                <a:spcPct val="120000"/>
              </a:lnSpc>
              <a:spcAft>
                <a:spcPts val="1200"/>
              </a:spcAft>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Exemplo: pagamento </a:t>
            </a: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à vista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em 27/02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recolhimento </a:t>
            </a:r>
            <a:r>
              <a:rPr lang="pt-BR" altLang="pt-BR" u="sng"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total</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devido em 30/03</a:t>
            </a:r>
          </a:p>
          <a:p>
            <a:pPr marL="285750" lvl="0" indent="-285750" algn="just" defTabSz="914400" fontAlgn="base">
              <a:lnSpc>
                <a:spcPct val="120000"/>
              </a:lnSpc>
              <a:spcAft>
                <a:spcPts val="1200"/>
              </a:spcAft>
              <a:buFont typeface="Wingdings" panose="05000000000000000000" pitchFamily="2" charset="2"/>
              <a:buChar char="§"/>
            </a:pPr>
            <a:r>
              <a:rPr lang="pt-BR" altLang="pt-BR" b="1" u="sng" cap="small"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Pagamento parcelado</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lvl="0" algn="ctr" defTabSz="914400" fontAlgn="base">
              <a:lnSpc>
                <a:spcPct val="120000"/>
              </a:lnSpc>
              <a:spcAft>
                <a:spcPts val="1200"/>
              </a:spcAft>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Alíquota </a:t>
            </a:r>
            <a:r>
              <a:rPr lang="pt-BR" altLang="pt-BR" b="1"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x</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ganho de capital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proporcional</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à parcela recebida</a:t>
            </a:r>
          </a:p>
          <a:p>
            <a:pPr marL="284400" lvl="0" algn="ctr" defTabSz="914400" fontAlgn="base">
              <a:lnSpc>
                <a:spcPct val="120000"/>
              </a:lnSpc>
              <a:spcAft>
                <a:spcPts val="1200"/>
              </a:spcAft>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Prazo: também até o último útil dia do mês subsequente </a:t>
            </a:r>
            <a:r>
              <a:rPr lang="pt-BR" altLang="pt-BR" sz="12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(art. 151 do RIR/2018 e art. 31 da IN nº 84/2001)</a:t>
            </a:r>
          </a:p>
        </p:txBody>
      </p:sp>
    </p:spTree>
    <p:extLst>
      <p:ext uri="{BB962C8B-B14F-4D97-AF65-F5344CB8AC3E}">
        <p14:creationId xmlns:p14="http://schemas.microsoft.com/office/powerpoint/2010/main" val="57283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bwMode="auto">
          <a:xfrm>
            <a:off x="255951" y="3475251"/>
            <a:ext cx="856932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2600" b="1" dirty="0">
                <a:solidFill>
                  <a:srgbClr val="595959"/>
                </a:solidFill>
                <a:ea typeface="ＭＳ Ｐゴシック" panose="020B0600070205080204" pitchFamily="34" charset="-128"/>
                <a:cs typeface="Times New Roman" panose="02020603050405020304" pitchFamily="18" charset="0"/>
              </a:rPr>
              <a:t>Constituição Federal de 1988</a:t>
            </a:r>
            <a:br>
              <a:rPr lang="pt-BR" altLang="pt-BR" sz="2600" dirty="0">
                <a:solidFill>
                  <a:srgbClr val="595959"/>
                </a:solidFill>
                <a:ea typeface="ＭＳ Ｐゴシック" panose="020B0600070205080204" pitchFamily="34" charset="-128"/>
                <a:cs typeface="Times New Roman" panose="02020603050405020304" pitchFamily="18" charset="0"/>
              </a:rPr>
            </a:br>
            <a:r>
              <a:rPr lang="pt-BR" altLang="pt-BR" sz="2600" dirty="0">
                <a:solidFill>
                  <a:srgbClr val="595959"/>
                </a:solidFill>
                <a:ea typeface="ＭＳ Ｐゴシック" panose="020B0600070205080204" pitchFamily="34" charset="-128"/>
                <a:cs typeface="Times New Roman" panose="02020603050405020304" pitchFamily="18" charset="0"/>
              </a:rPr>
              <a:t>Art. 153. Compete à União instituir impostos sobre: (...)</a:t>
            </a:r>
          </a:p>
          <a:p>
            <a:pPr algn="ctr" eaLnBrk="1" hangingPunct="1">
              <a:spcBef>
                <a:spcPct val="20000"/>
              </a:spcBef>
              <a:buFont typeface="Arial" panose="020B0604020202020204" pitchFamily="34" charset="0"/>
              <a:buNone/>
            </a:pPr>
            <a:r>
              <a:rPr lang="pt-BR" altLang="pt-BR" sz="2600" dirty="0">
                <a:solidFill>
                  <a:srgbClr val="595959"/>
                </a:solidFill>
                <a:ea typeface="ＭＳ Ｐゴシック" panose="020B0600070205080204" pitchFamily="34" charset="-128"/>
                <a:cs typeface="Times New Roman" panose="02020603050405020304" pitchFamily="18" charset="0"/>
              </a:rPr>
              <a:t>III – </a:t>
            </a:r>
            <a:r>
              <a:rPr lang="pt-BR" altLang="pt-BR" sz="2600" b="1" dirty="0">
                <a:solidFill>
                  <a:srgbClr val="595959"/>
                </a:solidFill>
                <a:ea typeface="ＭＳ Ｐゴシック" panose="020B0600070205080204" pitchFamily="34" charset="-128"/>
                <a:cs typeface="Times New Roman" panose="02020603050405020304" pitchFamily="18" charset="0"/>
              </a:rPr>
              <a:t>renda e proventos de qualquer natureza</a:t>
            </a:r>
            <a:endParaRPr lang="en-US" altLang="pt-BR" sz="2600" dirty="0">
              <a:solidFill>
                <a:srgbClr val="595959"/>
              </a:solidFill>
              <a:ea typeface="ＭＳ Ｐゴシック" panose="020B0600070205080204" pitchFamily="34" charset="-128"/>
              <a:cs typeface="Times New Roman" panose="02020603050405020304" pitchFamily="18" charset="0"/>
            </a:endParaRPr>
          </a:p>
        </p:txBody>
      </p:sp>
      <p:sp>
        <p:nvSpPr>
          <p:cNvPr id="10"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3</a:t>
            </a:r>
          </a:p>
        </p:txBody>
      </p:sp>
      <p:sp>
        <p:nvSpPr>
          <p:cNvPr id="11"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2"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3" name="TextBox 12"/>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pic>
        <p:nvPicPr>
          <p:cNvPr id="14" name="Imagem 2"/>
          <p:cNvPicPr>
            <a:picLocks noChangeAspect="1"/>
          </p:cNvPicPr>
          <p:nvPr/>
        </p:nvPicPr>
        <p:blipFill>
          <a:blip r:embed="rId2">
            <a:clrChange>
              <a:clrFrom>
                <a:srgbClr val="E9E9E9"/>
              </a:clrFrom>
              <a:clrTo>
                <a:srgbClr val="E9E9E9">
                  <a:alpha val="0"/>
                </a:srgbClr>
              </a:clrTo>
            </a:clrChange>
            <a:extLst>
              <a:ext uri="{28A0092B-C50C-407E-A947-70E740481C1C}">
                <a14:useLocalDpi xmlns:a14="http://schemas.microsoft.com/office/drawing/2010/main" val="0"/>
              </a:ext>
            </a:extLst>
          </a:blip>
          <a:srcRect/>
          <a:stretch>
            <a:fillRect/>
          </a:stretch>
        </p:blipFill>
        <p:spPr bwMode="auto">
          <a:xfrm>
            <a:off x="2673714" y="2125360"/>
            <a:ext cx="37338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4670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9" name="TextBox 8"/>
          <p:cNvSpPr txBox="1"/>
          <p:nvPr/>
        </p:nvSpPr>
        <p:spPr>
          <a:xfrm>
            <a:off x="255952" y="1801017"/>
            <a:ext cx="8715329" cy="4276620"/>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3. Rendimentos Isentos ou Não Tributáveis </a:t>
            </a:r>
            <a:r>
              <a:rPr lang="pt-BR" altLang="pt-BR" sz="12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(RIR/2018, art. 35 e dispositivos esparsos da legislação)</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01. Bolsas de estudo e de pesquisa</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02. Capital de apólices de seguro</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03. Indenização por rescisão de contrato de trabalho e FGTS</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04. Ganho de capital na alienação de bens de “pequeno valor”</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05. Ganho de capital na alienação do único imóvel</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06. Ganho de capital “reaplicado” na alienação de imóvel residencial</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07. Lucros e dividendos</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08. Parcela isenta de rendimentos de aposentadoria</a:t>
            </a:r>
          </a:p>
          <a:p>
            <a:pPr lvl="0" algn="just" defTabSz="914400" fontAlgn="base">
              <a:lnSpc>
                <a:spcPct val="120000"/>
              </a:lnSpc>
              <a:spcAft>
                <a:spcPts val="1200"/>
              </a:spcAft>
            </a:pPr>
            <a:endPar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7" name="Left Brace 6"/>
          <p:cNvSpPr/>
          <p:nvPr/>
        </p:nvSpPr>
        <p:spPr>
          <a:xfrm>
            <a:off x="738158" y="3687536"/>
            <a:ext cx="144016" cy="1224136"/>
          </a:xfrm>
          <a:prstGeom prst="lef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TextBox 7"/>
          <p:cNvSpPr txBox="1"/>
          <p:nvPr/>
        </p:nvSpPr>
        <p:spPr>
          <a:xfrm rot="16200000">
            <a:off x="-388296" y="4161105"/>
            <a:ext cx="1768554" cy="276999"/>
          </a:xfrm>
          <a:prstGeom prst="rect">
            <a:avLst/>
          </a:prstGeom>
          <a:noFill/>
        </p:spPr>
        <p:txBody>
          <a:bodyPr wrap="square" rtlCol="0">
            <a:spAutoFit/>
          </a:bodyPr>
          <a:lstStyle/>
          <a:p>
            <a:pPr algn="ctr"/>
            <a:r>
              <a:rPr lang="pt-BR" sz="1200" b="1" cap="small" dirty="0">
                <a:solidFill>
                  <a:srgbClr val="C00000"/>
                </a:solidFill>
              </a:rPr>
              <a:t>Ganho de capital isento</a:t>
            </a:r>
          </a:p>
        </p:txBody>
      </p:sp>
    </p:spTree>
    <p:extLst>
      <p:ext uri="{BB962C8B-B14F-4D97-AF65-F5344CB8AC3E}">
        <p14:creationId xmlns:p14="http://schemas.microsoft.com/office/powerpoint/2010/main" val="283733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9" name="TextBox 8"/>
          <p:cNvSpPr txBox="1"/>
          <p:nvPr/>
        </p:nvSpPr>
        <p:spPr>
          <a:xfrm>
            <a:off x="255952" y="1801017"/>
            <a:ext cx="8715329" cy="4276620"/>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3. Rendimentos Isentos ou Não Tributáveis</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09. Cadernetas de poupança, letras hipotecárias, LCI e LCA e CRA e CRI</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10. Transferências patrimoniais – Doações, heranças e meação</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11. Parcela não tributável correspondente à Atividade Rural</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12. Incorporações de reservas ao capital / bonificações em ações</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13. Ganhos líquidos em ações e ouro até R$ 20.000,00</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14. Recuperação de prejuízos em renda variável</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15. Restituição de imposto de renda de anos anteriores</a:t>
            </a:r>
          </a:p>
          <a:p>
            <a:pPr marL="540000">
              <a:spcBef>
                <a:spcPct val="50000"/>
              </a:spcBef>
              <a:defRPr/>
            </a:pPr>
            <a:r>
              <a:rPr lang="pt-BR" dirty="0">
                <a:solidFill>
                  <a:schemeClr val="tx1">
                    <a:lumMod val="65000"/>
                    <a:lumOff val="35000"/>
                  </a:schemeClr>
                </a:solidFill>
                <a:latin typeface="Times New Roman" panose="02020603050405020304" pitchFamily="18" charset="0"/>
                <a:cs typeface="Times New Roman" panose="02020603050405020304" pitchFamily="18" charset="0"/>
              </a:rPr>
              <a:t>16. Outros</a:t>
            </a:r>
          </a:p>
          <a:p>
            <a:pPr lvl="0" algn="just" defTabSz="914400" fontAlgn="base">
              <a:lnSpc>
                <a:spcPct val="120000"/>
              </a:lnSpc>
              <a:spcAft>
                <a:spcPts val="1200"/>
              </a:spcAft>
            </a:pPr>
            <a:endPar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511559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9" name="TextBox 8"/>
          <p:cNvSpPr txBox="1"/>
          <p:nvPr/>
        </p:nvSpPr>
        <p:spPr>
          <a:xfrm>
            <a:off x="255952" y="1801017"/>
            <a:ext cx="8715329" cy="3037755"/>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Declaração de Ajuste Anual (DAA)</a:t>
            </a:r>
          </a:p>
          <a:p>
            <a:pPr marL="285750" lvl="0" indent="-285750" algn="just" defTabSz="914400" fontAlgn="base">
              <a:lnSpc>
                <a:spcPct val="120000"/>
              </a:lnSpc>
              <a:spcAft>
                <a:spcPts val="12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Anualmente, o contribuinte deve entregar *¹ à Receita Federal do Brasil (RFB) sua </a:t>
            </a:r>
            <a:r>
              <a:rPr lang="pt-BR" altLang="pt-BR" b="1"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Declaração de Ajuste Anual (DAA)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na qual é apurado o imposto sobre a renda devido no ano-calendário respectivo. Em razão da apuração, pode existir:</a:t>
            </a:r>
          </a:p>
          <a:p>
            <a:pPr marL="720000" lvl="0" indent="-342900" algn="just" defTabSz="914400" eaLnBrk="0" fontAlgn="base" hangingPunct="0">
              <a:spcAft>
                <a:spcPts val="600"/>
              </a:spcAft>
              <a:buClr>
                <a:srgbClr val="C00000"/>
              </a:buClr>
              <a:buFont typeface="Wingdings" panose="05000000000000000000" pitchFamily="2" charset="2"/>
              <a:buChar char="ü"/>
              <a:defRPr/>
            </a:pPr>
            <a:r>
              <a:rPr lang="pt-BR" dirty="0">
                <a:solidFill>
                  <a:prstClr val="black">
                    <a:lumMod val="65000"/>
                    <a:lumOff val="35000"/>
                  </a:prstClr>
                </a:solidFill>
                <a:latin typeface="Times New Roman" panose="02020603050405020304" pitchFamily="18" charset="0"/>
              </a:rPr>
              <a:t>Valor complementar de imposto a pagar (</a:t>
            </a:r>
            <a:r>
              <a:rPr lang="pt-BR" b="1" dirty="0">
                <a:solidFill>
                  <a:srgbClr val="C00000"/>
                </a:solidFill>
                <a:latin typeface="Times New Roman" panose="02020603050405020304" pitchFamily="18" charset="0"/>
              </a:rPr>
              <a:t>saldo da DAA</a:t>
            </a:r>
            <a:r>
              <a:rPr lang="pt-BR" dirty="0">
                <a:solidFill>
                  <a:prstClr val="black">
                    <a:lumMod val="65000"/>
                    <a:lumOff val="35000"/>
                  </a:prstClr>
                </a:solidFill>
                <a:latin typeface="Times New Roman" panose="02020603050405020304" pitchFamily="18" charset="0"/>
              </a:rPr>
              <a:t>); ou</a:t>
            </a:r>
          </a:p>
          <a:p>
            <a:pPr marL="720000" lvl="0" indent="-342900" algn="just" defTabSz="914400" eaLnBrk="0" fontAlgn="base" hangingPunct="0">
              <a:spcAft>
                <a:spcPts val="1800"/>
              </a:spcAft>
              <a:buClr>
                <a:srgbClr val="C00000"/>
              </a:buClr>
              <a:buFont typeface="Wingdings" panose="05000000000000000000" pitchFamily="2" charset="2"/>
              <a:buChar char="ü"/>
              <a:defRPr/>
            </a:pPr>
            <a:r>
              <a:rPr lang="pt-BR" dirty="0">
                <a:solidFill>
                  <a:prstClr val="black">
                    <a:lumMod val="65000"/>
                    <a:lumOff val="35000"/>
                  </a:prstClr>
                </a:solidFill>
                <a:latin typeface="Times New Roman" panose="02020603050405020304" pitchFamily="18" charset="0"/>
              </a:rPr>
              <a:t>Valor de imposto pago a maior, que será devolvido (</a:t>
            </a:r>
            <a:r>
              <a:rPr lang="pt-BR" b="1" dirty="0">
                <a:solidFill>
                  <a:srgbClr val="C00000"/>
                </a:solidFill>
                <a:latin typeface="Times New Roman" panose="02020603050405020304" pitchFamily="18" charset="0"/>
              </a:rPr>
              <a:t>restituição</a:t>
            </a:r>
            <a:r>
              <a:rPr lang="pt-BR" dirty="0">
                <a:solidFill>
                  <a:prstClr val="black">
                    <a:lumMod val="65000"/>
                    <a:lumOff val="35000"/>
                  </a:prstClr>
                </a:solidFill>
                <a:latin typeface="Times New Roman" panose="02020603050405020304" pitchFamily="18" charset="0"/>
              </a:rPr>
              <a:t>) à PF.</a:t>
            </a:r>
          </a:p>
          <a:p>
            <a:pPr marL="285750" lvl="0" indent="-285750" algn="just" defTabSz="914400" fontAlgn="base">
              <a:lnSpc>
                <a:spcPct val="120000"/>
              </a:lnSpc>
              <a:spcAft>
                <a:spcPts val="1200"/>
              </a:spcAft>
              <a:buFont typeface="Wingdings" panose="05000000000000000000" pitchFamily="2" charset="2"/>
              <a:buChar char="§"/>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Métodos de apuração</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por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(i)</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Deduções Legais ou </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pt-BR" altLang="pt-BR" b="1" dirty="0" err="1">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ii</a:t>
            </a: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Desconto Simplificado</a:t>
            </a:r>
          </a:p>
        </p:txBody>
      </p:sp>
      <p:sp>
        <p:nvSpPr>
          <p:cNvPr id="7" name="Text Box 3"/>
          <p:cNvSpPr txBox="1">
            <a:spLocks noChangeArrowheads="1"/>
          </p:cNvSpPr>
          <p:nvPr/>
        </p:nvSpPr>
        <p:spPr bwMode="auto">
          <a:xfrm>
            <a:off x="258383" y="5741503"/>
            <a:ext cx="8609374" cy="609398"/>
          </a:xfrm>
          <a:prstGeom prst="rect">
            <a:avLst/>
          </a:prstGeom>
          <a:noFill/>
          <a:ln w="9525">
            <a:noFill/>
            <a:miter lim="800000"/>
            <a:headEnd/>
            <a:tailEnd/>
          </a:ln>
          <a:effectLst/>
        </p:spPr>
        <p:txBody>
          <a:bodyPr wrap="square">
            <a:spAutoFit/>
          </a:bodyPr>
          <a:lstStyle/>
          <a:p>
            <a:pPr algn="just">
              <a:lnSpc>
                <a:spcPct val="120000"/>
              </a:lnSpc>
              <a:spcBef>
                <a:spcPct val="50000"/>
              </a:spcBef>
              <a:defRPr/>
            </a:pPr>
            <a:r>
              <a:rPr lang="pt-BR" sz="1400" dirty="0">
                <a:solidFill>
                  <a:schemeClr val="tx1">
                    <a:lumMod val="65000"/>
                    <a:lumOff val="35000"/>
                  </a:schemeClr>
                </a:solidFill>
                <a:latin typeface="Times New Roman" panose="02020603050405020304" pitchFamily="18" charset="0"/>
                <a:cs typeface="Times New Roman" panose="02020603050405020304" pitchFamily="18" charset="0"/>
              </a:rPr>
              <a:t>*¹ Nota: hipóteses de </a:t>
            </a:r>
            <a:r>
              <a:rPr lang="pt-BR" sz="1400" b="1" dirty="0">
                <a:solidFill>
                  <a:schemeClr val="tx1">
                    <a:lumMod val="65000"/>
                    <a:lumOff val="35000"/>
                  </a:schemeClr>
                </a:solidFill>
                <a:latin typeface="Times New Roman" panose="02020603050405020304" pitchFamily="18" charset="0"/>
                <a:cs typeface="Times New Roman" panose="02020603050405020304" pitchFamily="18" charset="0"/>
              </a:rPr>
              <a:t>obrigatoriedade</a:t>
            </a:r>
            <a:r>
              <a:rPr lang="pt-BR" sz="1400" dirty="0">
                <a:solidFill>
                  <a:schemeClr val="tx1">
                    <a:lumMod val="65000"/>
                    <a:lumOff val="35000"/>
                  </a:schemeClr>
                </a:solidFill>
                <a:latin typeface="Times New Roman" panose="02020603050405020304" pitchFamily="18" charset="0"/>
                <a:cs typeface="Times New Roman" panose="02020603050405020304" pitchFamily="18" charset="0"/>
              </a:rPr>
              <a:t> para a entrega da declaração de ajuste anual são anualmente listadas em ato da Receita Federal do Brasil.</a:t>
            </a:r>
          </a:p>
        </p:txBody>
      </p:sp>
      <p:sp>
        <p:nvSpPr>
          <p:cNvPr id="8" name="Text Box 3"/>
          <p:cNvSpPr txBox="1">
            <a:spLocks noChangeArrowheads="1"/>
          </p:cNvSpPr>
          <p:nvPr/>
        </p:nvSpPr>
        <p:spPr bwMode="auto">
          <a:xfrm>
            <a:off x="5366615" y="4785431"/>
            <a:ext cx="2846492" cy="830997"/>
          </a:xfrm>
          <a:prstGeom prst="rect">
            <a:avLst/>
          </a:prstGeom>
          <a:noFill/>
          <a:ln w="9525">
            <a:noFill/>
            <a:miter lim="800000"/>
            <a:headEnd/>
            <a:tailEnd/>
          </a:ln>
          <a:effectLst/>
        </p:spPr>
        <p:txBody>
          <a:bodyPr wrap="square">
            <a:spAutoFit/>
          </a:bodyPr>
          <a:lstStyle/>
          <a:p>
            <a:pPr algn="ctr">
              <a:spcBef>
                <a:spcPts val="0"/>
              </a:spcBef>
              <a:defRPr/>
            </a:pPr>
            <a:r>
              <a:rPr lang="pt-BR" sz="1600" dirty="0">
                <a:solidFill>
                  <a:schemeClr val="tx1">
                    <a:lumMod val="65000"/>
                    <a:lumOff val="35000"/>
                  </a:schemeClr>
                </a:solidFill>
                <a:latin typeface="Times New Roman" panose="02020603050405020304" pitchFamily="18" charset="0"/>
                <a:cs typeface="Times New Roman" panose="02020603050405020304" pitchFamily="18" charset="0"/>
              </a:rPr>
              <a:t>(Dedução de </a:t>
            </a:r>
            <a:r>
              <a:rPr lang="pt-BR" sz="1600" b="1" dirty="0">
                <a:solidFill>
                  <a:srgbClr val="C00000"/>
                </a:solidFill>
                <a:latin typeface="Times New Roman" panose="02020603050405020304" pitchFamily="18" charset="0"/>
                <a:cs typeface="Times New Roman" panose="02020603050405020304" pitchFamily="18" charset="0"/>
              </a:rPr>
              <a:t>20%</a:t>
            </a:r>
            <a:r>
              <a:rPr lang="pt-BR" sz="1600" dirty="0">
                <a:solidFill>
                  <a:schemeClr val="tx1">
                    <a:lumMod val="65000"/>
                    <a:lumOff val="35000"/>
                  </a:schemeClr>
                </a:solidFill>
                <a:latin typeface="Times New Roman" panose="02020603050405020304" pitchFamily="18" charset="0"/>
                <a:cs typeface="Times New Roman" panose="02020603050405020304" pitchFamily="18" charset="0"/>
              </a:rPr>
              <a:t> dos Rendimentos Tributáveis, limitada a R$ 16.754,34 ao ano)</a:t>
            </a:r>
            <a:endParaRPr lang="pt-BR" sz="1600" dirty="0">
              <a:solidFill>
                <a:srgbClr val="C00000"/>
              </a:solidFill>
              <a:latin typeface="Times New Roman" panose="02020603050405020304" pitchFamily="18" charset="0"/>
              <a:cs typeface="Times New Roman" panose="02020603050405020304" pitchFamily="18" charset="0"/>
            </a:endParaRPr>
          </a:p>
        </p:txBody>
      </p:sp>
      <p:sp>
        <p:nvSpPr>
          <p:cNvPr id="10" name="Right Brace 9"/>
          <p:cNvSpPr/>
          <p:nvPr/>
        </p:nvSpPr>
        <p:spPr>
          <a:xfrm rot="5400000">
            <a:off x="6717042" y="3580156"/>
            <a:ext cx="145638" cy="2204236"/>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2" name="TextBox 11"/>
          <p:cNvSpPr txBox="1"/>
          <p:nvPr/>
        </p:nvSpPr>
        <p:spPr>
          <a:xfrm>
            <a:off x="255952" y="5286748"/>
            <a:ext cx="2800757" cy="246221"/>
          </a:xfrm>
          <a:prstGeom prst="rect">
            <a:avLst/>
          </a:prstGeom>
          <a:noFill/>
        </p:spPr>
        <p:txBody>
          <a:bodyPr wrap="square" rtlCol="0">
            <a:spAutoFit/>
          </a:bodyPr>
          <a:lstStyle/>
          <a:p>
            <a:r>
              <a:rPr lang="pt-BR" sz="1000" dirty="0">
                <a:solidFill>
                  <a:schemeClr val="tx1">
                    <a:lumMod val="65000"/>
                    <a:lumOff val="35000"/>
                  </a:schemeClr>
                </a:solidFill>
                <a:latin typeface="Times New Roman" panose="02020603050405020304" pitchFamily="18" charset="0"/>
                <a:cs typeface="Times New Roman" panose="02020603050405020304" pitchFamily="18" charset="0"/>
              </a:rPr>
              <a:t>Base legal: art. 73 e seguintes do RIR/2018</a:t>
            </a:r>
            <a:endParaRPr lang="pt-BR" sz="1000"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2940087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9" name="TextBox 8"/>
          <p:cNvSpPr txBox="1"/>
          <p:nvPr/>
        </p:nvSpPr>
        <p:spPr>
          <a:xfrm>
            <a:off x="255952" y="1801017"/>
            <a:ext cx="8715329" cy="3480953"/>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Declaração de Ajuste Anual (DAA)</a:t>
            </a:r>
          </a:p>
          <a:p>
            <a:pPr marL="285750" lvl="0" indent="-285750" algn="just" defTabSz="914400" fontAlgn="base">
              <a:lnSpc>
                <a:spcPct val="120000"/>
              </a:lnSpc>
              <a:spcAft>
                <a:spcPts val="1200"/>
              </a:spcAft>
              <a:buFont typeface="Wingdings" panose="05000000000000000000" pitchFamily="2" charset="2"/>
              <a:buChar char="§"/>
            </a:pP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Deduções permitidas:</a:t>
            </a:r>
          </a:p>
          <a:p>
            <a:pPr marL="284400" lvl="0" algn="just" defTabSz="914400" fontAlgn="base">
              <a:lnSpc>
                <a:spcPct val="120000"/>
              </a:lnSpc>
              <a:spcAft>
                <a:spcPts val="600"/>
              </a:spcAft>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Dependentes</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R$ 2.275,08 a deduzir, por dependente – não é fracionável </a:t>
            </a:r>
          </a:p>
          <a:p>
            <a:pPr marL="284400" lvl="0" algn="just" defTabSz="914400" fontAlgn="base">
              <a:lnSpc>
                <a:spcPct val="120000"/>
              </a:lnSpc>
              <a:spcAft>
                <a:spcPts val="600"/>
              </a:spcAft>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Pensões alimentícias </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(art. 709 RIR/2018): escritura pública ou decisão judicial</a:t>
            </a:r>
          </a:p>
          <a:p>
            <a:pPr marL="284400" lvl="0" algn="just" defTabSz="914400" fontAlgn="base">
              <a:lnSpc>
                <a:spcPct val="120000"/>
              </a:lnSpc>
              <a:spcAft>
                <a:spcPts val="600"/>
              </a:spcAft>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INSS</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(contribuição previdenciária): somente do declarante, não do dependente</a:t>
            </a:r>
          </a:p>
          <a:p>
            <a:pPr marL="284400" lvl="0" algn="just" defTabSz="914400" fontAlgn="base">
              <a:lnSpc>
                <a:spcPct val="120000"/>
              </a:lnSpc>
              <a:spcAft>
                <a:spcPts val="600"/>
              </a:spcAft>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Previdência privada</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dedutíveis até 12% do total da renda tributável</a:t>
            </a:r>
          </a:p>
          <a:p>
            <a:pPr marL="284400" lvl="0" algn="just" defTabSz="914400" fontAlgn="base">
              <a:lnSpc>
                <a:spcPct val="120000"/>
              </a:lnSpc>
              <a:spcAft>
                <a:spcPts val="600"/>
              </a:spcAft>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Despesas médicas</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sem limite, observados os requisitos legais (variados)</a:t>
            </a:r>
          </a:p>
          <a:p>
            <a:pPr marL="284400" lvl="0" algn="just" defTabSz="914400" fontAlgn="base">
              <a:lnSpc>
                <a:spcPct val="120000"/>
              </a:lnSpc>
              <a:spcAft>
                <a:spcPts val="600"/>
              </a:spcAft>
            </a:pPr>
            <a:r>
              <a:rPr lang="pt-BR" altLang="pt-BR"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Despesas com educação</a:t>
            </a:r>
            <a:r>
              <a:rPr lang="pt-BR" altLang="pt-BR"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 limite anual individual de R$ 3.561,50</a:t>
            </a:r>
          </a:p>
        </p:txBody>
      </p:sp>
    </p:spTree>
    <p:extLst>
      <p:ext uri="{BB962C8B-B14F-4D97-AF65-F5344CB8AC3E}">
        <p14:creationId xmlns:p14="http://schemas.microsoft.com/office/powerpoint/2010/main" val="688360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TextBox 10"/>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9" name="TextBox 8"/>
          <p:cNvSpPr txBox="1"/>
          <p:nvPr/>
        </p:nvSpPr>
        <p:spPr>
          <a:xfrm>
            <a:off x="255952" y="1801017"/>
            <a:ext cx="8715329" cy="429413"/>
          </a:xfrm>
          <a:prstGeom prst="rect">
            <a:avLst/>
          </a:prstGeom>
          <a:noFill/>
        </p:spPr>
        <p:txBody>
          <a:bodyPr wrap="square" rtlCol="0">
            <a:spAutoFit/>
          </a:bodyPr>
          <a:lstStyle/>
          <a:p>
            <a:pPr lvl="0" algn="just" defTabSz="914400" fontAlgn="base">
              <a:lnSpc>
                <a:spcPct val="120000"/>
              </a:lnSpc>
              <a:spcAft>
                <a:spcPts val="1200"/>
              </a:spcAft>
            </a:pPr>
            <a:r>
              <a:rPr lang="pt-BR" altLang="pt-BR" sz="2000" b="1" dirty="0">
                <a:solidFill>
                  <a:srgbClr val="595959"/>
                </a:solidFill>
                <a:latin typeface="Times New Roman" panose="02020603050405020304" pitchFamily="18" charset="0"/>
                <a:ea typeface="ＭＳ Ｐゴシック" panose="020B0600070205080204" pitchFamily="34" charset="-128"/>
                <a:cs typeface="Times New Roman" panose="02020603050405020304" pitchFamily="18" charset="0"/>
              </a:rPr>
              <a:t>Declaração de Ajuste Anual (DAA)</a:t>
            </a:r>
          </a:p>
        </p:txBody>
      </p:sp>
      <p:graphicFrame>
        <p:nvGraphicFramePr>
          <p:cNvPr id="8" name="Tabela 6"/>
          <p:cNvGraphicFramePr>
            <a:graphicFrameLocks noGrp="1"/>
          </p:cNvGraphicFramePr>
          <p:nvPr>
            <p:extLst>
              <p:ext uri="{D42A27DB-BD31-4B8C-83A1-F6EECF244321}">
                <p14:modId xmlns:p14="http://schemas.microsoft.com/office/powerpoint/2010/main" val="3293718909"/>
              </p:ext>
            </p:extLst>
          </p:nvPr>
        </p:nvGraphicFramePr>
        <p:xfrm>
          <a:off x="539551" y="2780902"/>
          <a:ext cx="8136135" cy="3165474"/>
        </p:xfrm>
        <a:graphic>
          <a:graphicData uri="http://schemas.openxmlformats.org/drawingml/2006/table">
            <a:tbl>
              <a:tblPr/>
              <a:tblGrid>
                <a:gridCol w="2687831">
                  <a:extLst>
                    <a:ext uri="{9D8B030D-6E8A-4147-A177-3AD203B41FA5}">
                      <a16:colId xmlns:a16="http://schemas.microsoft.com/office/drawing/2014/main" val="20000"/>
                    </a:ext>
                  </a:extLst>
                </a:gridCol>
                <a:gridCol w="2253023">
                  <a:extLst>
                    <a:ext uri="{9D8B030D-6E8A-4147-A177-3AD203B41FA5}">
                      <a16:colId xmlns:a16="http://schemas.microsoft.com/office/drawing/2014/main" val="20001"/>
                    </a:ext>
                  </a:extLst>
                </a:gridCol>
                <a:gridCol w="3195281">
                  <a:extLst>
                    <a:ext uri="{9D8B030D-6E8A-4147-A177-3AD203B41FA5}">
                      <a16:colId xmlns:a16="http://schemas.microsoft.com/office/drawing/2014/main" val="20002"/>
                    </a:ext>
                  </a:extLst>
                </a:gridCol>
              </a:tblGrid>
              <a:tr h="472045">
                <a:tc>
                  <a:txBody>
                    <a:bodyPr/>
                    <a:lstStyle/>
                    <a:p>
                      <a:pPr algn="ctr" fontAlgn="ctr"/>
                      <a:r>
                        <a:rPr lang="pt-BR" sz="1800" b="1" i="0" u="none" strike="noStrike" dirty="0">
                          <a:solidFill>
                            <a:srgbClr val="FFFFFF"/>
                          </a:solidFill>
                          <a:effectLst/>
                          <a:latin typeface="Times New Roman" panose="02020603050405020304" pitchFamily="18" charset="0"/>
                        </a:rPr>
                        <a:t>Base de Cálculo (R$)</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pt-BR" sz="1800" b="1" i="0" u="none" strike="noStrike">
                          <a:solidFill>
                            <a:srgbClr val="FFFFFF"/>
                          </a:solidFill>
                          <a:effectLst/>
                          <a:latin typeface="Times New Roman" panose="02020603050405020304" pitchFamily="18" charset="0"/>
                        </a:rPr>
                        <a:t>Alíquota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ctr"/>
                      <a:r>
                        <a:rPr lang="pt-BR" sz="1800" b="1" i="0" u="none" strike="noStrike" dirty="0">
                          <a:solidFill>
                            <a:srgbClr val="FFFFFF"/>
                          </a:solidFill>
                          <a:effectLst/>
                          <a:latin typeface="Times New Roman" panose="02020603050405020304" pitchFamily="18" charset="0"/>
                        </a:rPr>
                        <a:t>Parcela a Deduzir do IR (R$)</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472045">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Até 22.847,76</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a:solidFill>
                            <a:schemeClr val="tx1">
                              <a:lumMod val="75000"/>
                              <a:lumOff val="25000"/>
                            </a:schemeClr>
                          </a:solidFill>
                          <a:effectLst/>
                          <a:latin typeface="Times New Roman" panose="02020603050405020304" pitchFamily="18" charset="0"/>
                        </a:rPr>
                        <a:t>-</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3113">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De 22.847,77 até 33.919,80</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7,5</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1.713,58</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83113">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De 33.919,81 até 45.012,60</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a:solidFill>
                            <a:schemeClr val="tx1">
                              <a:lumMod val="75000"/>
                              <a:lumOff val="25000"/>
                            </a:schemeClr>
                          </a:solidFill>
                          <a:effectLst/>
                          <a:latin typeface="Times New Roman" panose="02020603050405020304" pitchFamily="18" charset="0"/>
                        </a:rPr>
                        <a:t>15</a:t>
                      </a:r>
                      <a:endParaRPr lang="pt-BR" sz="18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4.257,57</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3113">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De 45.012,61 até 55.976,16</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a:solidFill>
                            <a:schemeClr val="tx1">
                              <a:lumMod val="75000"/>
                              <a:lumOff val="25000"/>
                            </a:schemeClr>
                          </a:solidFill>
                          <a:effectLst/>
                          <a:latin typeface="Times New Roman" panose="02020603050405020304" pitchFamily="18" charset="0"/>
                        </a:rPr>
                        <a:t>22,5</a:t>
                      </a:r>
                      <a:endParaRPr lang="pt-BR" sz="18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7.633,51</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72045">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Acima de 55.976,16</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a:solidFill>
                            <a:schemeClr val="tx1">
                              <a:lumMod val="75000"/>
                              <a:lumOff val="25000"/>
                            </a:schemeClr>
                          </a:solidFill>
                          <a:effectLst/>
                          <a:latin typeface="Times New Roman" panose="02020603050405020304" pitchFamily="18" charset="0"/>
                        </a:rPr>
                        <a:t>27,5</a:t>
                      </a:r>
                      <a:endParaRPr lang="pt-BR" sz="1800" b="0" i="0" u="none" strike="noStrike" dirty="0">
                        <a:solidFill>
                          <a:schemeClr val="tx1">
                            <a:lumMod val="75000"/>
                            <a:lumOff val="25000"/>
                          </a:schemeClr>
                        </a:solidFill>
                        <a:effectLst/>
                        <a:latin typeface="Times New Roman" panose="02020603050405020304" pitchFamily="18" charset="0"/>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800" b="0" i="0" u="none" strike="noStrike" dirty="0">
                          <a:solidFill>
                            <a:schemeClr val="tx1">
                              <a:lumMod val="75000"/>
                              <a:lumOff val="25000"/>
                            </a:schemeClr>
                          </a:solidFill>
                          <a:effectLst/>
                          <a:latin typeface="Times New Roman" panose="02020603050405020304" pitchFamily="18" charset="0"/>
                        </a:rPr>
                        <a:t>10.432,32</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2" name="TextBox 2">
            <a:extLst>
              <a:ext uri="{FF2B5EF4-FFF2-40B4-BE49-F238E27FC236}">
                <a16:creationId xmlns:a16="http://schemas.microsoft.com/office/drawing/2014/main" id="{94766EBA-B6F8-4501-B438-8E08F0929F8F}"/>
              </a:ext>
            </a:extLst>
          </p:cNvPr>
          <p:cNvSpPr txBox="1"/>
          <p:nvPr/>
        </p:nvSpPr>
        <p:spPr>
          <a:xfrm>
            <a:off x="255952" y="6207467"/>
            <a:ext cx="8496162" cy="246221"/>
          </a:xfrm>
          <a:prstGeom prst="rect">
            <a:avLst/>
          </a:prstGeom>
          <a:noFill/>
        </p:spPr>
        <p:txBody>
          <a:bodyPr wrap="square" rtlCol="0">
            <a:spAutoFit/>
          </a:bodyPr>
          <a:lstStyle/>
          <a:p>
            <a:r>
              <a:rPr lang="pt-BR" sz="1000" dirty="0">
                <a:solidFill>
                  <a:schemeClr val="tx1">
                    <a:lumMod val="65000"/>
                    <a:lumOff val="35000"/>
                  </a:schemeClr>
                </a:solidFill>
                <a:latin typeface="Times New Roman" panose="02020603050405020304" pitchFamily="18" charset="0"/>
                <a:cs typeface="Times New Roman" panose="02020603050405020304" pitchFamily="18" charset="0"/>
              </a:rPr>
              <a:t>Base legal: art. 79 do RIR/2018</a:t>
            </a:r>
          </a:p>
        </p:txBody>
      </p:sp>
      <p:sp>
        <p:nvSpPr>
          <p:cNvPr id="13" name="Text Box 2">
            <a:extLst>
              <a:ext uri="{FF2B5EF4-FFF2-40B4-BE49-F238E27FC236}">
                <a16:creationId xmlns:a16="http://schemas.microsoft.com/office/drawing/2014/main" id="{EEF909BC-765D-4E1A-85C7-891170A5C6C7}"/>
              </a:ext>
            </a:extLst>
          </p:cNvPr>
          <p:cNvSpPr txBox="1">
            <a:spLocks noChangeArrowheads="1"/>
          </p:cNvSpPr>
          <p:nvPr/>
        </p:nvSpPr>
        <p:spPr bwMode="auto">
          <a:xfrm>
            <a:off x="484962" y="2427501"/>
            <a:ext cx="792157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a:spcBef>
                <a:spcPts val="0"/>
              </a:spcBef>
              <a:buFontTx/>
              <a:buNone/>
              <a:defRPr/>
            </a:pPr>
            <a:r>
              <a:rPr lang="pt-BR" sz="1600" dirty="0">
                <a:solidFill>
                  <a:schemeClr val="tx1">
                    <a:lumMod val="65000"/>
                    <a:lumOff val="35000"/>
                  </a:schemeClr>
                </a:solidFill>
                <a:cs typeface="Times New Roman" panose="02020603050405020304" pitchFamily="18" charset="0"/>
              </a:rPr>
              <a:t>Tabela progressiva anual</a:t>
            </a:r>
          </a:p>
        </p:txBody>
      </p:sp>
    </p:spTree>
    <p:extLst>
      <p:ext uri="{BB962C8B-B14F-4D97-AF65-F5344CB8AC3E}">
        <p14:creationId xmlns:p14="http://schemas.microsoft.com/office/powerpoint/2010/main" val="36210548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3" name="Subtitle 2"/>
          <p:cNvSpPr txBox="1">
            <a:spLocks/>
          </p:cNvSpPr>
          <p:nvPr/>
        </p:nvSpPr>
        <p:spPr bwMode="auto">
          <a:xfrm rot="16200000">
            <a:off x="-1413149" y="3516048"/>
            <a:ext cx="410634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Declaração de Ajuste Anual (DAA)</a:t>
            </a:r>
          </a:p>
          <a:p>
            <a:pPr algn="ctr" eaLnBrk="1" hangingPunct="1">
              <a:spcBef>
                <a:spcPct val="20000"/>
              </a:spcBef>
              <a:buFont typeface="Arial" panose="020B0604020202020204" pitchFamily="34" charset="0"/>
              <a:buNone/>
            </a:pPr>
            <a:r>
              <a:rPr lang="pt-BR" altLang="pt-BR" sz="1800" dirty="0">
                <a:solidFill>
                  <a:srgbClr val="595959"/>
                </a:solidFill>
                <a:ea typeface="ＭＳ Ｐゴシック" panose="020B0600070205080204" pitchFamily="34" charset="-128"/>
                <a:cs typeface="Times New Roman" panose="02020603050405020304" pitchFamily="18" charset="0"/>
              </a:rPr>
              <a:t>(Método das Deduções Legais)</a:t>
            </a:r>
          </a:p>
        </p:txBody>
      </p:sp>
      <p:graphicFrame>
        <p:nvGraphicFramePr>
          <p:cNvPr id="7" name="Tabela 2">
            <a:extLst>
              <a:ext uri="{FF2B5EF4-FFF2-40B4-BE49-F238E27FC236}">
                <a16:creationId xmlns:a16="http://schemas.microsoft.com/office/drawing/2014/main" id="{30521DAF-B828-45FD-9436-6BAA3EA4DD31}"/>
              </a:ext>
            </a:extLst>
          </p:cNvPr>
          <p:cNvGraphicFramePr>
            <a:graphicFrameLocks noGrp="1"/>
          </p:cNvGraphicFramePr>
          <p:nvPr>
            <p:extLst>
              <p:ext uri="{D42A27DB-BD31-4B8C-83A1-F6EECF244321}">
                <p14:modId xmlns:p14="http://schemas.microsoft.com/office/powerpoint/2010/main" val="845428849"/>
              </p:ext>
            </p:extLst>
          </p:nvPr>
        </p:nvGraphicFramePr>
        <p:xfrm>
          <a:off x="1403648" y="1181731"/>
          <a:ext cx="7200800" cy="5254354"/>
        </p:xfrm>
        <a:graphic>
          <a:graphicData uri="http://schemas.openxmlformats.org/drawingml/2006/table">
            <a:tbl>
              <a:tblPr/>
              <a:tblGrid>
                <a:gridCol w="5873970">
                  <a:extLst>
                    <a:ext uri="{9D8B030D-6E8A-4147-A177-3AD203B41FA5}">
                      <a16:colId xmlns:a16="http://schemas.microsoft.com/office/drawing/2014/main" val="20000"/>
                    </a:ext>
                  </a:extLst>
                </a:gridCol>
                <a:gridCol w="534742">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tblGrid>
              <a:tr h="375311">
                <a:tc>
                  <a:txBody>
                    <a:bodyPr/>
                    <a:lstStyle/>
                    <a:p>
                      <a:pPr algn="l" fontAlgn="b"/>
                      <a:r>
                        <a:rPr lang="pt-BR" sz="1600" b="0" i="0" u="none" strike="noStrike" dirty="0">
                          <a:solidFill>
                            <a:srgbClr val="757171"/>
                          </a:solidFill>
                          <a:effectLst/>
                          <a:latin typeface="Times New Roman" panose="02020603050405020304" pitchFamily="18" charset="0"/>
                          <a:cs typeface="Times New Roman" panose="02020603050405020304" pitchFamily="18" charset="0"/>
                        </a:rPr>
                        <a:t>1.1.</a:t>
                      </a:r>
                      <a:r>
                        <a:rPr lang="pt-BR" sz="1600" b="0" i="0" u="none" strike="noStrike" baseline="0" dirty="0">
                          <a:solidFill>
                            <a:srgbClr val="757171"/>
                          </a:solidFill>
                          <a:effectLst/>
                          <a:latin typeface="Times New Roman" panose="02020603050405020304" pitchFamily="18" charset="0"/>
                          <a:cs typeface="Times New Roman" panose="02020603050405020304" pitchFamily="18" charset="0"/>
                        </a:rPr>
                        <a:t> </a:t>
                      </a:r>
                      <a:r>
                        <a:rPr lang="pt-BR" sz="1600" b="0" i="0" u="none" strike="noStrike" dirty="0">
                          <a:solidFill>
                            <a:srgbClr val="757171"/>
                          </a:solidFill>
                          <a:effectLst/>
                          <a:latin typeface="Times New Roman" panose="02020603050405020304" pitchFamily="18" charset="0"/>
                          <a:cs typeface="Times New Roman" panose="02020603050405020304" pitchFamily="18" charset="0"/>
                        </a:rPr>
                        <a:t>Rendimentos sujeitos ao IR</a:t>
                      </a:r>
                      <a:r>
                        <a:rPr lang="pt-BR" sz="1600" b="0" i="0" u="none" strike="noStrike" baseline="0" dirty="0">
                          <a:solidFill>
                            <a:srgbClr val="757171"/>
                          </a:solidFill>
                          <a:effectLst/>
                          <a:latin typeface="Times New Roman" panose="02020603050405020304" pitchFamily="18" charset="0"/>
                          <a:cs typeface="Times New Roman" panose="02020603050405020304" pitchFamily="18" charset="0"/>
                        </a:rPr>
                        <a:t> na Fonte por Antecipação</a:t>
                      </a:r>
                      <a:endParaRPr lang="pt-BR" sz="1600" b="0" i="0"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endParaRPr lang="pt-B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A</a:t>
                      </a:r>
                    </a:p>
                  </a:txBody>
                  <a:tcPr marL="9526" marR="9526" marT="9526" marB="0" anchor="ctr">
                    <a:lnL>
                      <a:noFill/>
                    </a:lnL>
                    <a:lnR>
                      <a:noFill/>
                    </a:lnR>
                    <a:lnT>
                      <a:noFill/>
                    </a:lnT>
                    <a:lnB>
                      <a:noFill/>
                    </a:lnB>
                  </a:tcPr>
                </a:tc>
                <a:extLst>
                  <a:ext uri="{0D108BD9-81ED-4DB2-BD59-A6C34878D82A}">
                    <a16:rowId xmlns:a16="http://schemas.microsoft.com/office/drawing/2014/main" val="10000"/>
                  </a:ext>
                </a:extLst>
              </a:tr>
              <a:tr h="375311">
                <a:tc>
                  <a:txBody>
                    <a:bodyPr/>
                    <a:lstStyle/>
                    <a:p>
                      <a:pPr algn="l" fontAlgn="b"/>
                      <a:r>
                        <a:rPr lang="pt-BR" sz="1600" b="0" i="0" u="none" strike="noStrike" dirty="0">
                          <a:solidFill>
                            <a:srgbClr val="757171"/>
                          </a:solidFill>
                          <a:effectLst/>
                          <a:latin typeface="Times New Roman" panose="02020603050405020304" pitchFamily="18" charset="0"/>
                          <a:cs typeface="Times New Roman" panose="02020603050405020304" pitchFamily="18" charset="0"/>
                        </a:rPr>
                        <a:t>1.2. Rendimentos sujeitos ao recolhimento mensal obrigatório</a:t>
                      </a:r>
                    </a:p>
                  </a:txBody>
                  <a:tcPr marL="9526" marR="9526" marT="9526" marB="0" anchor="ctr">
                    <a:lnL>
                      <a:noFill/>
                    </a:lnL>
                    <a:lnR>
                      <a:noFill/>
                    </a:lnR>
                    <a:lnT>
                      <a:noFill/>
                    </a:lnT>
                    <a:lnB>
                      <a:noFill/>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B</a:t>
                      </a:r>
                    </a:p>
                  </a:txBody>
                  <a:tcPr marL="9526" marR="9526" marT="9526" marB="0" anchor="ctr">
                    <a:lnL>
                      <a:noFill/>
                    </a:lnL>
                    <a:lnR>
                      <a:noFill/>
                    </a:lnR>
                    <a:lnT>
                      <a:noFill/>
                    </a:lnT>
                    <a:lnB>
                      <a:noFill/>
                    </a:lnB>
                  </a:tcPr>
                </a:tc>
                <a:extLst>
                  <a:ext uri="{0D108BD9-81ED-4DB2-BD59-A6C34878D82A}">
                    <a16:rowId xmlns:a16="http://schemas.microsoft.com/office/drawing/2014/main" val="10001"/>
                  </a:ext>
                </a:extLst>
              </a:tr>
              <a:tr h="375311">
                <a:tc>
                  <a:txBody>
                    <a:bodyPr/>
                    <a:lstStyle/>
                    <a:p>
                      <a:pPr algn="l" fontAlgn="b"/>
                      <a:r>
                        <a:rPr lang="pt-BR" sz="1600" b="0" i="0" u="none" strike="noStrike" dirty="0">
                          <a:solidFill>
                            <a:srgbClr val="757171"/>
                          </a:solidFill>
                          <a:effectLst/>
                          <a:latin typeface="Times New Roman" panose="02020603050405020304" pitchFamily="18" charset="0"/>
                          <a:cs typeface="Times New Roman" panose="02020603050405020304" pitchFamily="18" charset="0"/>
                        </a:rPr>
                        <a:t>1.3. Resultado da atividade rural</a:t>
                      </a:r>
                    </a:p>
                  </a:txBody>
                  <a:tcPr marL="9526" marR="9526" marT="9526" marB="0" anchor="ctr">
                    <a:lnL>
                      <a:noFill/>
                    </a:lnL>
                    <a:lnR>
                      <a:noFill/>
                    </a:lnR>
                    <a:lnT>
                      <a:noFill/>
                    </a:lnT>
                    <a:lnB>
                      <a:noFill/>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C</a:t>
                      </a:r>
                    </a:p>
                  </a:txBody>
                  <a:tcPr marL="9526" marR="9526" marT="9526" marB="0" anchor="ctr">
                    <a:lnL>
                      <a:noFill/>
                    </a:lnL>
                    <a:lnR>
                      <a:noFill/>
                    </a:lnR>
                    <a:lnT>
                      <a:noFill/>
                    </a:lnT>
                    <a:lnB>
                      <a:noFill/>
                    </a:lnB>
                  </a:tcPr>
                </a:tc>
                <a:extLst>
                  <a:ext uri="{0D108BD9-81ED-4DB2-BD59-A6C34878D82A}">
                    <a16:rowId xmlns:a16="http://schemas.microsoft.com/office/drawing/2014/main" val="10002"/>
                  </a:ext>
                </a:extLst>
              </a:tr>
              <a:tr h="375311">
                <a:tc>
                  <a:txBody>
                    <a:bodyPr/>
                    <a:lstStyle/>
                    <a:p>
                      <a:pPr algn="l" fontAlgn="b"/>
                      <a:r>
                        <a:rPr lang="pt-BR" sz="16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2.1. Rendimentos sujeitos à tributação exclusiva do IRRF</a:t>
                      </a:r>
                    </a:p>
                  </a:txBody>
                  <a:tcPr marL="9526" marR="9526" marT="9526" marB="0" anchor="ctr">
                    <a:lnL>
                      <a:noFill/>
                    </a:lnL>
                    <a:lnR>
                      <a:noFill/>
                    </a:lnR>
                    <a:lnT>
                      <a:noFill/>
                    </a:lnT>
                    <a:lnB>
                      <a:noFill/>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D</a:t>
                      </a:r>
                    </a:p>
                  </a:txBody>
                  <a:tcPr marL="9526" marR="9526" marT="9526" marB="0" anchor="ctr">
                    <a:lnL>
                      <a:noFill/>
                    </a:lnL>
                    <a:lnR>
                      <a:noFill/>
                    </a:lnR>
                    <a:lnT>
                      <a:noFill/>
                    </a:lnT>
                    <a:lnB>
                      <a:noFill/>
                    </a:lnB>
                  </a:tcPr>
                </a:tc>
                <a:extLst>
                  <a:ext uri="{0D108BD9-81ED-4DB2-BD59-A6C34878D82A}">
                    <a16:rowId xmlns:a16="http://schemas.microsoft.com/office/drawing/2014/main" val="10003"/>
                  </a:ext>
                </a:extLst>
              </a:tr>
              <a:tr h="375311">
                <a:tc>
                  <a:txBody>
                    <a:bodyPr/>
                    <a:lstStyle/>
                    <a:p>
                      <a:pPr algn="l" fontAlgn="b"/>
                      <a:r>
                        <a:rPr lang="pt-BR" sz="16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2.2. Ganho de capital na alienação de bens e direitos no Brasil</a:t>
                      </a:r>
                    </a:p>
                  </a:txBody>
                  <a:tcPr marL="9526" marR="9526" marT="9526" marB="0" anchor="ctr">
                    <a:lnL>
                      <a:noFill/>
                    </a:lnL>
                    <a:lnR>
                      <a:noFill/>
                    </a:lnR>
                    <a:lnT>
                      <a:noFill/>
                    </a:lnT>
                    <a:lnB w="6350" cap="flat" cmpd="sng" algn="ctr">
                      <a:no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E</a:t>
                      </a:r>
                    </a:p>
                  </a:txBody>
                  <a:tcPr marL="9526" marR="9526" marT="9526" marB="0" anchor="ctr">
                    <a:lnL>
                      <a:noFill/>
                    </a:lnL>
                    <a:lnR>
                      <a:noFill/>
                    </a:lnR>
                    <a:lnT>
                      <a:noFill/>
                    </a:lnT>
                    <a:lnB>
                      <a:noFill/>
                    </a:lnB>
                  </a:tcPr>
                </a:tc>
                <a:extLst>
                  <a:ext uri="{0D108BD9-81ED-4DB2-BD59-A6C34878D82A}">
                    <a16:rowId xmlns:a16="http://schemas.microsoft.com/office/drawing/2014/main" val="1640034313"/>
                  </a:ext>
                </a:extLst>
              </a:tr>
              <a:tr h="375311">
                <a:tc>
                  <a:txBody>
                    <a:bodyPr/>
                    <a:lstStyle/>
                    <a:p>
                      <a:pPr algn="l" fontAlgn="b"/>
                      <a:r>
                        <a:rPr lang="pt-BR" sz="16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3. Rendimentos isentos e não tributáveis</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F</a:t>
                      </a:r>
                    </a:p>
                  </a:txBody>
                  <a:tcPr marL="9526" marR="9526" marT="9526" marB="0" anchor="ctr">
                    <a:lnL>
                      <a:noFill/>
                    </a:lnL>
                    <a:lnR>
                      <a:noFill/>
                    </a:lnR>
                    <a:lnT>
                      <a:noFill/>
                    </a:lnT>
                    <a:lnB>
                      <a:noFill/>
                    </a:lnB>
                  </a:tcPr>
                </a:tc>
                <a:extLst>
                  <a:ext uri="{0D108BD9-81ED-4DB2-BD59-A6C34878D82A}">
                    <a16:rowId xmlns:a16="http://schemas.microsoft.com/office/drawing/2014/main" val="10004"/>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SOMATÓRIA DOS RENDIMENTOS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endParaRPr lang="pt-B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G (</a:t>
                      </a:r>
                      <a:r>
                        <a:rPr lang="pt-BR" sz="1000" b="1" i="0" u="none" strike="noStrike" dirty="0">
                          <a:solidFill>
                            <a:schemeClr val="bg2">
                              <a:lumMod val="50000"/>
                            </a:schemeClr>
                          </a:solidFill>
                          <a:effectLst/>
                          <a:latin typeface="Times New Roman" panose="02020603050405020304" pitchFamily="18" charset="0"/>
                          <a:cs typeface="Times New Roman" panose="02020603050405020304" pitchFamily="18" charset="0"/>
                        </a:rPr>
                        <a:t>A+B+C</a:t>
                      </a:r>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5"/>
                  </a:ext>
                </a:extLst>
              </a:tr>
              <a:tr h="375311">
                <a:tc>
                  <a:txBody>
                    <a:bodyPr/>
                    <a:lstStyle/>
                    <a:p>
                      <a:pPr algn="l" fontAlgn="b"/>
                      <a:r>
                        <a:rPr lang="pt-BR" sz="1600" b="0" i="1" u="none" strike="noStrike" dirty="0">
                          <a:solidFill>
                            <a:srgbClr val="757171"/>
                          </a:solidFill>
                          <a:effectLst/>
                          <a:latin typeface="Times New Roman" panose="02020603050405020304" pitchFamily="18" charset="0"/>
                          <a:cs typeface="Times New Roman" panose="02020603050405020304" pitchFamily="18" charset="0"/>
                        </a:rPr>
                        <a:t>Deduções (inclusive</a:t>
                      </a:r>
                      <a:r>
                        <a:rPr lang="pt-BR" sz="1600" b="0" i="1" u="none" strike="noStrike" baseline="0" dirty="0">
                          <a:solidFill>
                            <a:srgbClr val="757171"/>
                          </a:solidFill>
                          <a:effectLst/>
                          <a:latin typeface="Times New Roman" panose="02020603050405020304" pitchFamily="18" charset="0"/>
                          <a:cs typeface="Times New Roman" panose="02020603050405020304" pitchFamily="18" charset="0"/>
                        </a:rPr>
                        <a:t> Livro-caixa, quando aplicável)</a:t>
                      </a:r>
                      <a:endParaRPr lang="pt-BR" sz="1600" b="0" i="1"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H</a:t>
                      </a:r>
                    </a:p>
                  </a:txBody>
                  <a:tcPr marL="9526" marR="9526" marT="9526" marB="0" anchor="ctr">
                    <a:lnL>
                      <a:noFill/>
                    </a:lnL>
                    <a:lnR>
                      <a:noFill/>
                    </a:lnR>
                    <a:lnT>
                      <a:noFill/>
                    </a:lnT>
                    <a:lnB>
                      <a:noFill/>
                    </a:lnB>
                  </a:tcPr>
                </a:tc>
                <a:extLst>
                  <a:ext uri="{0D108BD9-81ED-4DB2-BD59-A6C34878D82A}">
                    <a16:rowId xmlns:a16="http://schemas.microsoft.com/office/drawing/2014/main" val="10006"/>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RENDIMENTOS LÍQUIDOS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I (G-H)</a:t>
                      </a:r>
                    </a:p>
                  </a:txBody>
                  <a:tcPr marL="9526" marR="9526" marT="9526" marB="0" anchor="ctr">
                    <a:lnL>
                      <a:noFill/>
                    </a:lnL>
                    <a:lnR>
                      <a:noFill/>
                    </a:lnR>
                    <a:lnT>
                      <a:noFill/>
                    </a:lnT>
                    <a:lnB>
                      <a:noFill/>
                    </a:lnB>
                  </a:tcPr>
                </a:tc>
                <a:extLst>
                  <a:ext uri="{0D108BD9-81ED-4DB2-BD59-A6C34878D82A}">
                    <a16:rowId xmlns:a16="http://schemas.microsoft.com/office/drawing/2014/main" val="10007"/>
                  </a:ext>
                </a:extLst>
              </a:tr>
              <a:tr h="375311">
                <a:tc>
                  <a:txBody>
                    <a:bodyPr/>
                    <a:lstStyle/>
                    <a:p>
                      <a:pPr algn="l" fontAlgn="b"/>
                      <a:r>
                        <a:rPr lang="pt-BR" sz="1600" b="0" i="1" u="none" strike="noStrike" dirty="0">
                          <a:solidFill>
                            <a:srgbClr val="757171"/>
                          </a:solidFill>
                          <a:effectLst/>
                          <a:latin typeface="Times New Roman" panose="02020603050405020304" pitchFamily="18" charset="0"/>
                          <a:cs typeface="Times New Roman" panose="02020603050405020304" pitchFamily="18" charset="0"/>
                        </a:rPr>
                        <a:t>Alíquota aplicável</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(x)</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J</a:t>
                      </a:r>
                    </a:p>
                  </a:txBody>
                  <a:tcPr marL="9526" marR="9526" marT="9526" marB="0" anchor="ctr">
                    <a:lnL>
                      <a:noFill/>
                    </a:lnL>
                    <a:lnR>
                      <a:noFill/>
                    </a:lnR>
                    <a:lnT>
                      <a:noFill/>
                    </a:lnT>
                    <a:lnB>
                      <a:noFill/>
                    </a:lnB>
                  </a:tcPr>
                </a:tc>
                <a:extLst>
                  <a:ext uri="{0D108BD9-81ED-4DB2-BD59-A6C34878D82A}">
                    <a16:rowId xmlns:a16="http://schemas.microsoft.com/office/drawing/2014/main" val="10008"/>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VALOR APURADO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K (I*J)</a:t>
                      </a:r>
                    </a:p>
                  </a:txBody>
                  <a:tcPr marL="9526" marR="9526" marT="9526" marB="0" anchor="ctr">
                    <a:lnL>
                      <a:noFill/>
                    </a:lnL>
                    <a:lnR>
                      <a:noFill/>
                    </a:lnR>
                    <a:lnT>
                      <a:noFill/>
                    </a:lnT>
                    <a:lnB>
                      <a:noFill/>
                    </a:lnB>
                  </a:tcPr>
                </a:tc>
                <a:extLst>
                  <a:ext uri="{0D108BD9-81ED-4DB2-BD59-A6C34878D82A}">
                    <a16:rowId xmlns:a16="http://schemas.microsoft.com/office/drawing/2014/main" val="10009"/>
                  </a:ext>
                </a:extLst>
              </a:tr>
              <a:tr h="375311">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pt-BR" sz="1600" b="0" i="1" u="none" strike="noStrike" dirty="0">
                          <a:solidFill>
                            <a:srgbClr val="757171"/>
                          </a:solidFill>
                          <a:effectLst/>
                          <a:latin typeface="Times New Roman" panose="02020603050405020304" pitchFamily="18" charset="0"/>
                          <a:cs typeface="Times New Roman" panose="02020603050405020304" pitchFamily="18" charset="0"/>
                        </a:rPr>
                        <a:t>Parcela a deduzir</a:t>
                      </a:r>
                    </a:p>
                  </a:txBody>
                  <a:tcPr marL="9526" marR="9526" marT="9526" marB="0" anchor="ctr">
                    <a:lnL>
                      <a:noFill/>
                    </a:lnL>
                    <a:lnR>
                      <a:noFill/>
                    </a:lnR>
                    <a:lnT>
                      <a:noFill/>
                    </a:lnT>
                    <a:lnB w="6350" cap="flat" cmpd="sng" algn="ctr">
                      <a:no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L</a:t>
                      </a:r>
                    </a:p>
                  </a:txBody>
                  <a:tcPr marL="9526" marR="9526" marT="9526" marB="0" anchor="ctr">
                    <a:lnL>
                      <a:noFill/>
                    </a:lnL>
                    <a:lnR>
                      <a:noFill/>
                    </a:lnR>
                    <a:lnT>
                      <a:noFill/>
                    </a:lnT>
                    <a:lnB>
                      <a:noFill/>
                    </a:lnB>
                  </a:tcPr>
                </a:tc>
                <a:extLst>
                  <a:ext uri="{0D108BD9-81ED-4DB2-BD59-A6C34878D82A}">
                    <a16:rowId xmlns:a16="http://schemas.microsoft.com/office/drawing/2014/main" val="10010"/>
                  </a:ext>
                </a:extLst>
              </a:tr>
              <a:tr h="375311">
                <a:tc>
                  <a:txBody>
                    <a:bodyPr/>
                    <a:lstStyle/>
                    <a:p>
                      <a:pPr algn="l" fontAlgn="b"/>
                      <a:r>
                        <a:rPr lang="pt-BR" sz="1600" b="0" i="1" u="none" strike="noStrike" dirty="0">
                          <a:solidFill>
                            <a:srgbClr val="757171"/>
                          </a:solidFill>
                          <a:effectLst/>
                          <a:latin typeface="Times New Roman" panose="02020603050405020304" pitchFamily="18" charset="0"/>
                          <a:cs typeface="Times New Roman" panose="02020603050405020304" pitchFamily="18" charset="0"/>
                        </a:rPr>
                        <a:t>Imposto</a:t>
                      </a:r>
                      <a:r>
                        <a:rPr lang="pt-BR" sz="1600" b="0" i="1" u="none" strike="noStrike" baseline="0" dirty="0">
                          <a:solidFill>
                            <a:srgbClr val="757171"/>
                          </a:solidFill>
                          <a:effectLst/>
                          <a:latin typeface="Times New Roman" panose="02020603050405020304" pitchFamily="18" charset="0"/>
                          <a:cs typeface="Times New Roman" panose="02020603050405020304" pitchFamily="18" charset="0"/>
                        </a:rPr>
                        <a:t> recolhido antecipadamente (relacionado com 1.1 e 1.2)</a:t>
                      </a:r>
                      <a:endParaRPr lang="pt-BR" sz="1600" b="0" i="1"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M</a:t>
                      </a:r>
                    </a:p>
                  </a:txBody>
                  <a:tcPr marL="9526" marR="9526" marT="9526" marB="0" anchor="ctr">
                    <a:lnL>
                      <a:noFill/>
                    </a:lnL>
                    <a:lnR>
                      <a:noFill/>
                    </a:lnR>
                    <a:lnT>
                      <a:noFill/>
                    </a:lnT>
                    <a:lnB>
                      <a:noFill/>
                    </a:lnB>
                  </a:tcPr>
                </a:tc>
                <a:extLst>
                  <a:ext uri="{0D108BD9-81ED-4DB2-BD59-A6C34878D82A}">
                    <a16:rowId xmlns:a16="http://schemas.microsoft.com/office/drawing/2014/main" val="10011"/>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VALOR DO SALDO</a:t>
                      </a:r>
                      <a:r>
                        <a:rPr lang="pt-BR" sz="1600" b="1" i="0" u="none" strike="noStrike" baseline="0" dirty="0">
                          <a:solidFill>
                            <a:srgbClr val="757171"/>
                          </a:solidFill>
                          <a:effectLst/>
                          <a:latin typeface="Times New Roman" panose="02020603050405020304" pitchFamily="18" charset="0"/>
                          <a:cs typeface="Times New Roman" panose="02020603050405020304" pitchFamily="18" charset="0"/>
                        </a:rPr>
                        <a:t> A PAGAR / A RESTITUIR</a:t>
                      </a:r>
                      <a:endParaRPr lang="pt-BR" sz="1600" b="1" i="0"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a:solidFill>
                            <a:schemeClr val="bg2">
                              <a:lumMod val="50000"/>
                            </a:schemeClr>
                          </a:solidFill>
                          <a:effectLst/>
                          <a:latin typeface="Times New Roman" panose="02020603050405020304" pitchFamily="18" charset="0"/>
                          <a:cs typeface="Times New Roman" panose="02020603050405020304" pitchFamily="18" charset="0"/>
                        </a:rPr>
                        <a:t>N (K-L-M)</a:t>
                      </a:r>
                      <a:endPar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732400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graphicFrame>
        <p:nvGraphicFramePr>
          <p:cNvPr id="7" name="Tabela 2">
            <a:extLst>
              <a:ext uri="{FF2B5EF4-FFF2-40B4-BE49-F238E27FC236}">
                <a16:creationId xmlns:a16="http://schemas.microsoft.com/office/drawing/2014/main" id="{30521DAF-B828-45FD-9436-6BAA3EA4DD31}"/>
              </a:ext>
            </a:extLst>
          </p:cNvPr>
          <p:cNvGraphicFramePr>
            <a:graphicFrameLocks noGrp="1"/>
          </p:cNvGraphicFramePr>
          <p:nvPr>
            <p:extLst>
              <p:ext uri="{D42A27DB-BD31-4B8C-83A1-F6EECF244321}">
                <p14:modId xmlns:p14="http://schemas.microsoft.com/office/powerpoint/2010/main" val="1382853129"/>
              </p:ext>
            </p:extLst>
          </p:nvPr>
        </p:nvGraphicFramePr>
        <p:xfrm>
          <a:off x="1403648" y="1181731"/>
          <a:ext cx="7200800" cy="5254354"/>
        </p:xfrm>
        <a:graphic>
          <a:graphicData uri="http://schemas.openxmlformats.org/drawingml/2006/table">
            <a:tbl>
              <a:tblPr/>
              <a:tblGrid>
                <a:gridCol w="5873970">
                  <a:extLst>
                    <a:ext uri="{9D8B030D-6E8A-4147-A177-3AD203B41FA5}">
                      <a16:colId xmlns:a16="http://schemas.microsoft.com/office/drawing/2014/main" val="20000"/>
                    </a:ext>
                  </a:extLst>
                </a:gridCol>
                <a:gridCol w="534742">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tblGrid>
              <a:tr h="375311">
                <a:tc>
                  <a:txBody>
                    <a:bodyPr/>
                    <a:lstStyle/>
                    <a:p>
                      <a:pPr algn="l" fontAlgn="b"/>
                      <a:r>
                        <a:rPr lang="pt-BR" sz="1600" b="0" i="0" u="none" strike="noStrike" dirty="0">
                          <a:solidFill>
                            <a:srgbClr val="757171"/>
                          </a:solidFill>
                          <a:effectLst/>
                          <a:latin typeface="Times New Roman" panose="02020603050405020304" pitchFamily="18" charset="0"/>
                          <a:cs typeface="Times New Roman" panose="02020603050405020304" pitchFamily="18" charset="0"/>
                        </a:rPr>
                        <a:t>1.1.</a:t>
                      </a:r>
                      <a:r>
                        <a:rPr lang="pt-BR" sz="1600" b="0" i="0" u="none" strike="noStrike" baseline="0" dirty="0">
                          <a:solidFill>
                            <a:srgbClr val="757171"/>
                          </a:solidFill>
                          <a:effectLst/>
                          <a:latin typeface="Times New Roman" panose="02020603050405020304" pitchFamily="18" charset="0"/>
                          <a:cs typeface="Times New Roman" panose="02020603050405020304" pitchFamily="18" charset="0"/>
                        </a:rPr>
                        <a:t> </a:t>
                      </a:r>
                      <a:r>
                        <a:rPr lang="pt-BR" sz="1600" b="0" i="0" u="none" strike="noStrike" dirty="0">
                          <a:solidFill>
                            <a:srgbClr val="757171"/>
                          </a:solidFill>
                          <a:effectLst/>
                          <a:latin typeface="Times New Roman" panose="02020603050405020304" pitchFamily="18" charset="0"/>
                          <a:cs typeface="Times New Roman" panose="02020603050405020304" pitchFamily="18" charset="0"/>
                        </a:rPr>
                        <a:t>Rendimentos sujeitos ao IR</a:t>
                      </a:r>
                      <a:r>
                        <a:rPr lang="pt-BR" sz="1600" b="0" i="0" u="none" strike="noStrike" baseline="0" dirty="0">
                          <a:solidFill>
                            <a:srgbClr val="757171"/>
                          </a:solidFill>
                          <a:effectLst/>
                          <a:latin typeface="Times New Roman" panose="02020603050405020304" pitchFamily="18" charset="0"/>
                          <a:cs typeface="Times New Roman" panose="02020603050405020304" pitchFamily="18" charset="0"/>
                        </a:rPr>
                        <a:t> na Fonte por Antecipação</a:t>
                      </a:r>
                      <a:endParaRPr lang="pt-BR" sz="1600" b="0" i="0"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endParaRPr lang="pt-B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A</a:t>
                      </a:r>
                    </a:p>
                  </a:txBody>
                  <a:tcPr marL="9526" marR="9526" marT="9526" marB="0" anchor="ctr">
                    <a:lnL>
                      <a:noFill/>
                    </a:lnL>
                    <a:lnR>
                      <a:noFill/>
                    </a:lnR>
                    <a:lnT>
                      <a:noFill/>
                    </a:lnT>
                    <a:lnB>
                      <a:noFill/>
                    </a:lnB>
                  </a:tcPr>
                </a:tc>
                <a:extLst>
                  <a:ext uri="{0D108BD9-81ED-4DB2-BD59-A6C34878D82A}">
                    <a16:rowId xmlns:a16="http://schemas.microsoft.com/office/drawing/2014/main" val="10000"/>
                  </a:ext>
                </a:extLst>
              </a:tr>
              <a:tr h="375311">
                <a:tc>
                  <a:txBody>
                    <a:bodyPr/>
                    <a:lstStyle/>
                    <a:p>
                      <a:pPr algn="l" fontAlgn="b"/>
                      <a:r>
                        <a:rPr lang="pt-BR" sz="1600" b="0" i="0" u="none" strike="noStrike" dirty="0">
                          <a:solidFill>
                            <a:srgbClr val="757171"/>
                          </a:solidFill>
                          <a:effectLst/>
                          <a:latin typeface="Times New Roman" panose="02020603050405020304" pitchFamily="18" charset="0"/>
                          <a:cs typeface="Times New Roman" panose="02020603050405020304" pitchFamily="18" charset="0"/>
                        </a:rPr>
                        <a:t>1.2. Rendimentos sujeitos ao recolhimento mensal obrigatório</a:t>
                      </a:r>
                    </a:p>
                  </a:txBody>
                  <a:tcPr marL="9526" marR="9526" marT="9526" marB="0" anchor="ctr">
                    <a:lnL>
                      <a:noFill/>
                    </a:lnL>
                    <a:lnR>
                      <a:noFill/>
                    </a:lnR>
                    <a:lnT>
                      <a:noFill/>
                    </a:lnT>
                    <a:lnB>
                      <a:noFill/>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B</a:t>
                      </a:r>
                    </a:p>
                  </a:txBody>
                  <a:tcPr marL="9526" marR="9526" marT="9526" marB="0" anchor="ctr">
                    <a:lnL>
                      <a:noFill/>
                    </a:lnL>
                    <a:lnR>
                      <a:noFill/>
                    </a:lnR>
                    <a:lnT>
                      <a:noFill/>
                    </a:lnT>
                    <a:lnB>
                      <a:noFill/>
                    </a:lnB>
                  </a:tcPr>
                </a:tc>
                <a:extLst>
                  <a:ext uri="{0D108BD9-81ED-4DB2-BD59-A6C34878D82A}">
                    <a16:rowId xmlns:a16="http://schemas.microsoft.com/office/drawing/2014/main" val="10001"/>
                  </a:ext>
                </a:extLst>
              </a:tr>
              <a:tr h="375311">
                <a:tc>
                  <a:txBody>
                    <a:bodyPr/>
                    <a:lstStyle/>
                    <a:p>
                      <a:pPr algn="l" fontAlgn="b"/>
                      <a:r>
                        <a:rPr lang="pt-BR" sz="1600" b="0" i="0" u="none" strike="noStrike" dirty="0">
                          <a:solidFill>
                            <a:srgbClr val="757171"/>
                          </a:solidFill>
                          <a:effectLst/>
                          <a:latin typeface="Times New Roman" panose="02020603050405020304" pitchFamily="18" charset="0"/>
                          <a:cs typeface="Times New Roman" panose="02020603050405020304" pitchFamily="18" charset="0"/>
                        </a:rPr>
                        <a:t>1.3. Resultado da atividade rural</a:t>
                      </a:r>
                    </a:p>
                  </a:txBody>
                  <a:tcPr marL="9526" marR="9526" marT="9526" marB="0" anchor="ctr">
                    <a:lnL>
                      <a:noFill/>
                    </a:lnL>
                    <a:lnR>
                      <a:noFill/>
                    </a:lnR>
                    <a:lnT>
                      <a:noFill/>
                    </a:lnT>
                    <a:lnB>
                      <a:noFill/>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C</a:t>
                      </a:r>
                    </a:p>
                  </a:txBody>
                  <a:tcPr marL="9526" marR="9526" marT="9526" marB="0" anchor="ctr">
                    <a:lnL>
                      <a:noFill/>
                    </a:lnL>
                    <a:lnR>
                      <a:noFill/>
                    </a:lnR>
                    <a:lnT>
                      <a:noFill/>
                    </a:lnT>
                    <a:lnB>
                      <a:noFill/>
                    </a:lnB>
                  </a:tcPr>
                </a:tc>
                <a:extLst>
                  <a:ext uri="{0D108BD9-81ED-4DB2-BD59-A6C34878D82A}">
                    <a16:rowId xmlns:a16="http://schemas.microsoft.com/office/drawing/2014/main" val="10002"/>
                  </a:ext>
                </a:extLst>
              </a:tr>
              <a:tr h="375311">
                <a:tc>
                  <a:txBody>
                    <a:bodyPr/>
                    <a:lstStyle/>
                    <a:p>
                      <a:pPr algn="l" fontAlgn="b"/>
                      <a:r>
                        <a:rPr lang="pt-BR" sz="16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2.1. Rendimentos sujeitos à tributação exclusiva do IRRF</a:t>
                      </a:r>
                    </a:p>
                  </a:txBody>
                  <a:tcPr marL="9526" marR="9526" marT="9526" marB="0" anchor="ctr">
                    <a:lnL>
                      <a:noFill/>
                    </a:lnL>
                    <a:lnR>
                      <a:noFill/>
                    </a:lnR>
                    <a:lnT>
                      <a:noFill/>
                    </a:lnT>
                    <a:lnB>
                      <a:noFill/>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D</a:t>
                      </a:r>
                    </a:p>
                  </a:txBody>
                  <a:tcPr marL="9526" marR="9526" marT="9526" marB="0" anchor="ctr">
                    <a:lnL>
                      <a:noFill/>
                    </a:lnL>
                    <a:lnR>
                      <a:noFill/>
                    </a:lnR>
                    <a:lnT>
                      <a:noFill/>
                    </a:lnT>
                    <a:lnB>
                      <a:noFill/>
                    </a:lnB>
                  </a:tcPr>
                </a:tc>
                <a:extLst>
                  <a:ext uri="{0D108BD9-81ED-4DB2-BD59-A6C34878D82A}">
                    <a16:rowId xmlns:a16="http://schemas.microsoft.com/office/drawing/2014/main" val="10003"/>
                  </a:ext>
                </a:extLst>
              </a:tr>
              <a:tr h="375311">
                <a:tc>
                  <a:txBody>
                    <a:bodyPr/>
                    <a:lstStyle/>
                    <a:p>
                      <a:pPr algn="l" fontAlgn="b"/>
                      <a:r>
                        <a:rPr lang="pt-BR" sz="16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2.2. Ganho de capital na alienação de bens e direitos no Brasil</a:t>
                      </a:r>
                    </a:p>
                  </a:txBody>
                  <a:tcPr marL="9526" marR="9526" marT="9526" marB="0" anchor="ctr">
                    <a:lnL>
                      <a:noFill/>
                    </a:lnL>
                    <a:lnR>
                      <a:noFill/>
                    </a:lnR>
                    <a:lnT>
                      <a:noFill/>
                    </a:lnT>
                    <a:lnB w="6350" cap="flat" cmpd="sng" algn="ctr">
                      <a:no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E</a:t>
                      </a:r>
                    </a:p>
                  </a:txBody>
                  <a:tcPr marL="9526" marR="9526" marT="9526" marB="0" anchor="ctr">
                    <a:lnL>
                      <a:noFill/>
                    </a:lnL>
                    <a:lnR>
                      <a:noFill/>
                    </a:lnR>
                    <a:lnT>
                      <a:noFill/>
                    </a:lnT>
                    <a:lnB>
                      <a:noFill/>
                    </a:lnB>
                  </a:tcPr>
                </a:tc>
                <a:extLst>
                  <a:ext uri="{0D108BD9-81ED-4DB2-BD59-A6C34878D82A}">
                    <a16:rowId xmlns:a16="http://schemas.microsoft.com/office/drawing/2014/main" val="1640034313"/>
                  </a:ext>
                </a:extLst>
              </a:tr>
              <a:tr h="375311">
                <a:tc>
                  <a:txBody>
                    <a:bodyPr/>
                    <a:lstStyle/>
                    <a:p>
                      <a:pPr algn="l" fontAlgn="b"/>
                      <a:r>
                        <a:rPr lang="pt-BR" sz="16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3. Rendimentos isentos e não tributáveis</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1">
                              <a:lumMod val="65000"/>
                            </a:schemeClr>
                          </a:solidFill>
                          <a:effectLst/>
                          <a:latin typeface="Times New Roman" panose="02020603050405020304" pitchFamily="18" charset="0"/>
                          <a:cs typeface="Times New Roman" panose="02020603050405020304" pitchFamily="18" charset="0"/>
                        </a:rPr>
                        <a:t>F</a:t>
                      </a:r>
                    </a:p>
                  </a:txBody>
                  <a:tcPr marL="9526" marR="9526" marT="9526" marB="0" anchor="ctr">
                    <a:lnL>
                      <a:noFill/>
                    </a:lnL>
                    <a:lnR>
                      <a:noFill/>
                    </a:lnR>
                    <a:lnT>
                      <a:noFill/>
                    </a:lnT>
                    <a:lnB>
                      <a:noFill/>
                    </a:lnB>
                  </a:tcPr>
                </a:tc>
                <a:extLst>
                  <a:ext uri="{0D108BD9-81ED-4DB2-BD59-A6C34878D82A}">
                    <a16:rowId xmlns:a16="http://schemas.microsoft.com/office/drawing/2014/main" val="10004"/>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SOMATÓRIA DOS RENDIMENTOS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endParaRPr lang="pt-BR"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G (</a:t>
                      </a:r>
                      <a:r>
                        <a:rPr lang="pt-BR" sz="1000" b="1" i="0" u="none" strike="noStrike" dirty="0">
                          <a:solidFill>
                            <a:schemeClr val="bg2">
                              <a:lumMod val="50000"/>
                            </a:schemeClr>
                          </a:solidFill>
                          <a:effectLst/>
                          <a:latin typeface="Times New Roman" panose="02020603050405020304" pitchFamily="18" charset="0"/>
                          <a:cs typeface="Times New Roman" panose="02020603050405020304" pitchFamily="18" charset="0"/>
                        </a:rPr>
                        <a:t>A+B+C</a:t>
                      </a:r>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5"/>
                  </a:ext>
                </a:extLst>
              </a:tr>
              <a:tr h="375311">
                <a:tc>
                  <a:txBody>
                    <a:bodyPr/>
                    <a:lstStyle/>
                    <a:p>
                      <a:pPr algn="l" fontAlgn="b"/>
                      <a:r>
                        <a:rPr lang="pt-BR" sz="1600" b="0" i="1" u="none" strike="noStrike" dirty="0">
                          <a:solidFill>
                            <a:srgbClr val="757171"/>
                          </a:solidFill>
                          <a:effectLst/>
                          <a:latin typeface="Times New Roman" panose="02020603050405020304" pitchFamily="18" charset="0"/>
                          <a:cs typeface="Times New Roman" panose="02020603050405020304" pitchFamily="18" charset="0"/>
                        </a:rPr>
                        <a:t>Desconto simplificado </a:t>
                      </a:r>
                      <a:r>
                        <a:rPr lang="pt-BR" sz="1200" b="0" i="1" u="none" strike="noStrike" dirty="0">
                          <a:solidFill>
                            <a:srgbClr val="757171"/>
                          </a:solidFill>
                          <a:effectLst/>
                          <a:latin typeface="Times New Roman" panose="02020603050405020304" pitchFamily="18" charset="0"/>
                          <a:cs typeface="Times New Roman" panose="02020603050405020304" pitchFamily="18" charset="0"/>
                        </a:rPr>
                        <a:t>(redução de</a:t>
                      </a:r>
                      <a:r>
                        <a:rPr lang="pt-BR" sz="1200" b="0" i="1" u="none" strike="noStrike" baseline="0" dirty="0">
                          <a:solidFill>
                            <a:srgbClr val="757171"/>
                          </a:solidFill>
                          <a:effectLst/>
                          <a:latin typeface="Times New Roman" panose="02020603050405020304" pitchFamily="18" charset="0"/>
                          <a:cs typeface="Times New Roman" panose="02020603050405020304" pitchFamily="18" charset="0"/>
                        </a:rPr>
                        <a:t> 20%, limitada a R$ 16.754,34 ao ano)</a:t>
                      </a:r>
                      <a:endParaRPr lang="pt-BR" sz="1200" b="0" i="1"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H</a:t>
                      </a:r>
                    </a:p>
                  </a:txBody>
                  <a:tcPr marL="9526" marR="9526" marT="9526" marB="0" anchor="ctr">
                    <a:lnL>
                      <a:noFill/>
                    </a:lnL>
                    <a:lnR>
                      <a:noFill/>
                    </a:lnR>
                    <a:lnT>
                      <a:noFill/>
                    </a:lnT>
                    <a:lnB>
                      <a:noFill/>
                    </a:lnB>
                  </a:tcPr>
                </a:tc>
                <a:extLst>
                  <a:ext uri="{0D108BD9-81ED-4DB2-BD59-A6C34878D82A}">
                    <a16:rowId xmlns:a16="http://schemas.microsoft.com/office/drawing/2014/main" val="10006"/>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RENDIMENTOS LÍQUIDOS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I (G-H)</a:t>
                      </a:r>
                    </a:p>
                  </a:txBody>
                  <a:tcPr marL="9526" marR="9526" marT="9526" marB="0" anchor="ctr">
                    <a:lnL>
                      <a:noFill/>
                    </a:lnL>
                    <a:lnR>
                      <a:noFill/>
                    </a:lnR>
                    <a:lnT>
                      <a:noFill/>
                    </a:lnT>
                    <a:lnB>
                      <a:noFill/>
                    </a:lnB>
                  </a:tcPr>
                </a:tc>
                <a:extLst>
                  <a:ext uri="{0D108BD9-81ED-4DB2-BD59-A6C34878D82A}">
                    <a16:rowId xmlns:a16="http://schemas.microsoft.com/office/drawing/2014/main" val="10007"/>
                  </a:ext>
                </a:extLst>
              </a:tr>
              <a:tr h="375311">
                <a:tc>
                  <a:txBody>
                    <a:bodyPr/>
                    <a:lstStyle/>
                    <a:p>
                      <a:pPr algn="l" fontAlgn="b"/>
                      <a:r>
                        <a:rPr lang="pt-BR" sz="1600" b="0" i="1" u="none" strike="noStrike" dirty="0">
                          <a:solidFill>
                            <a:srgbClr val="757171"/>
                          </a:solidFill>
                          <a:effectLst/>
                          <a:latin typeface="Times New Roman" panose="02020603050405020304" pitchFamily="18" charset="0"/>
                          <a:cs typeface="Times New Roman" panose="02020603050405020304" pitchFamily="18" charset="0"/>
                        </a:rPr>
                        <a:t>Alíquota aplicável</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(x)</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J</a:t>
                      </a:r>
                    </a:p>
                  </a:txBody>
                  <a:tcPr marL="9526" marR="9526" marT="9526" marB="0" anchor="ctr">
                    <a:lnL>
                      <a:noFill/>
                    </a:lnL>
                    <a:lnR>
                      <a:noFill/>
                    </a:lnR>
                    <a:lnT>
                      <a:noFill/>
                    </a:lnT>
                    <a:lnB>
                      <a:noFill/>
                    </a:lnB>
                  </a:tcPr>
                </a:tc>
                <a:extLst>
                  <a:ext uri="{0D108BD9-81ED-4DB2-BD59-A6C34878D82A}">
                    <a16:rowId xmlns:a16="http://schemas.microsoft.com/office/drawing/2014/main" val="10008"/>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VALOR APURADO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K (I*J)</a:t>
                      </a:r>
                    </a:p>
                  </a:txBody>
                  <a:tcPr marL="9526" marR="9526" marT="9526" marB="0" anchor="ctr">
                    <a:lnL>
                      <a:noFill/>
                    </a:lnL>
                    <a:lnR>
                      <a:noFill/>
                    </a:lnR>
                    <a:lnT>
                      <a:noFill/>
                    </a:lnT>
                    <a:lnB>
                      <a:noFill/>
                    </a:lnB>
                  </a:tcPr>
                </a:tc>
                <a:extLst>
                  <a:ext uri="{0D108BD9-81ED-4DB2-BD59-A6C34878D82A}">
                    <a16:rowId xmlns:a16="http://schemas.microsoft.com/office/drawing/2014/main" val="10009"/>
                  </a:ext>
                </a:extLst>
              </a:tr>
              <a:tr h="375311">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pt-BR" sz="1600" b="0" i="1" u="none" strike="noStrike" dirty="0">
                          <a:solidFill>
                            <a:srgbClr val="757171"/>
                          </a:solidFill>
                          <a:effectLst/>
                          <a:latin typeface="Times New Roman" panose="02020603050405020304" pitchFamily="18" charset="0"/>
                          <a:cs typeface="Times New Roman" panose="02020603050405020304" pitchFamily="18" charset="0"/>
                        </a:rPr>
                        <a:t>Parcela a deduzir</a:t>
                      </a:r>
                    </a:p>
                  </a:txBody>
                  <a:tcPr marL="9526" marR="9526" marT="9526" marB="0" anchor="ctr">
                    <a:lnL>
                      <a:noFill/>
                    </a:lnL>
                    <a:lnR>
                      <a:noFill/>
                    </a:lnR>
                    <a:lnT>
                      <a:noFill/>
                    </a:lnT>
                    <a:lnB w="6350" cap="flat" cmpd="sng" algn="ctr">
                      <a:no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L</a:t>
                      </a:r>
                    </a:p>
                  </a:txBody>
                  <a:tcPr marL="9526" marR="9526" marT="9526" marB="0" anchor="ctr">
                    <a:lnL>
                      <a:noFill/>
                    </a:lnL>
                    <a:lnR>
                      <a:noFill/>
                    </a:lnR>
                    <a:lnT>
                      <a:noFill/>
                    </a:lnT>
                    <a:lnB>
                      <a:noFill/>
                    </a:lnB>
                  </a:tcPr>
                </a:tc>
                <a:extLst>
                  <a:ext uri="{0D108BD9-81ED-4DB2-BD59-A6C34878D82A}">
                    <a16:rowId xmlns:a16="http://schemas.microsoft.com/office/drawing/2014/main" val="10010"/>
                  </a:ext>
                </a:extLst>
              </a:tr>
              <a:tr h="375311">
                <a:tc>
                  <a:txBody>
                    <a:bodyPr/>
                    <a:lstStyle/>
                    <a:p>
                      <a:pPr algn="l" fontAlgn="b"/>
                      <a:r>
                        <a:rPr lang="pt-BR" sz="1600" b="0" i="1" u="none" strike="noStrike" dirty="0">
                          <a:solidFill>
                            <a:srgbClr val="757171"/>
                          </a:solidFill>
                          <a:effectLst/>
                          <a:latin typeface="Times New Roman" panose="02020603050405020304" pitchFamily="18" charset="0"/>
                          <a:cs typeface="Times New Roman" panose="02020603050405020304" pitchFamily="18" charset="0"/>
                        </a:rPr>
                        <a:t>Imposto</a:t>
                      </a:r>
                      <a:r>
                        <a:rPr lang="pt-BR" sz="1600" b="0" i="1" u="none" strike="noStrike" baseline="0" dirty="0">
                          <a:solidFill>
                            <a:srgbClr val="757171"/>
                          </a:solidFill>
                          <a:effectLst/>
                          <a:latin typeface="Times New Roman" panose="02020603050405020304" pitchFamily="18" charset="0"/>
                          <a:cs typeface="Times New Roman" panose="02020603050405020304" pitchFamily="18" charset="0"/>
                        </a:rPr>
                        <a:t> recolhido antecipadamente (relacionado com 1.1 e 1.2)</a:t>
                      </a:r>
                      <a:endParaRPr lang="pt-BR" sz="1600" b="0" i="1"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6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M</a:t>
                      </a:r>
                    </a:p>
                  </a:txBody>
                  <a:tcPr marL="9526" marR="9526" marT="9526" marB="0" anchor="ctr">
                    <a:lnL>
                      <a:noFill/>
                    </a:lnL>
                    <a:lnR>
                      <a:noFill/>
                    </a:lnR>
                    <a:lnT>
                      <a:noFill/>
                    </a:lnT>
                    <a:lnB>
                      <a:noFill/>
                    </a:lnB>
                  </a:tcPr>
                </a:tc>
                <a:extLst>
                  <a:ext uri="{0D108BD9-81ED-4DB2-BD59-A6C34878D82A}">
                    <a16:rowId xmlns:a16="http://schemas.microsoft.com/office/drawing/2014/main" val="10011"/>
                  </a:ext>
                </a:extLst>
              </a:tr>
              <a:tr h="375311">
                <a:tc>
                  <a:txBody>
                    <a:bodyPr/>
                    <a:lstStyle/>
                    <a:p>
                      <a:pPr algn="l" fontAlgn="b"/>
                      <a:r>
                        <a:rPr lang="pt-BR" sz="1600" b="1" i="0" u="none" strike="noStrike" dirty="0">
                          <a:solidFill>
                            <a:srgbClr val="757171"/>
                          </a:solidFill>
                          <a:effectLst/>
                          <a:latin typeface="Times New Roman" panose="02020603050405020304" pitchFamily="18" charset="0"/>
                          <a:cs typeface="Times New Roman" panose="02020603050405020304" pitchFamily="18" charset="0"/>
                        </a:rPr>
                        <a:t>VALOR DO SALDO</a:t>
                      </a:r>
                      <a:r>
                        <a:rPr lang="pt-BR" sz="1600" b="1" i="0" u="none" strike="noStrike" baseline="0" dirty="0">
                          <a:solidFill>
                            <a:srgbClr val="757171"/>
                          </a:solidFill>
                          <a:effectLst/>
                          <a:latin typeface="Times New Roman" panose="02020603050405020304" pitchFamily="18" charset="0"/>
                          <a:cs typeface="Times New Roman" panose="02020603050405020304" pitchFamily="18" charset="0"/>
                        </a:rPr>
                        <a:t> A PAGAR / A RESTITUIR</a:t>
                      </a:r>
                      <a:endParaRPr lang="pt-BR" sz="1600" b="1" i="0"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pt-BR" sz="16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tc>
                  <a:txBody>
                    <a:bodyPr/>
                    <a:lstStyle/>
                    <a:p>
                      <a:pPr algn="ctr" fontAlgn="b"/>
                      <a:r>
                        <a:rPr lang="pt-BR" sz="1000" b="0" i="0" u="none" strike="noStrike" dirty="0">
                          <a:solidFill>
                            <a:schemeClr val="bg2">
                              <a:lumMod val="50000"/>
                            </a:schemeClr>
                          </a:solidFill>
                          <a:effectLst/>
                          <a:latin typeface="Times New Roman" panose="02020603050405020304" pitchFamily="18" charset="0"/>
                          <a:cs typeface="Times New Roman" panose="02020603050405020304" pitchFamily="18" charset="0"/>
                        </a:rPr>
                        <a:t>N (K-L-M)</a:t>
                      </a:r>
                    </a:p>
                  </a:txBody>
                  <a:tcPr marL="9526" marR="9526" marT="9526" marB="0" anchor="ctr">
                    <a:lnL>
                      <a:noFill/>
                    </a:lnL>
                    <a:lnR>
                      <a:noFill/>
                    </a:lnR>
                    <a:lnT>
                      <a:noFill/>
                    </a:lnT>
                    <a:lnB>
                      <a:noFill/>
                    </a:lnB>
                  </a:tcPr>
                </a:tc>
                <a:extLst>
                  <a:ext uri="{0D108BD9-81ED-4DB2-BD59-A6C34878D82A}">
                    <a16:rowId xmlns:a16="http://schemas.microsoft.com/office/drawing/2014/main" val="10012"/>
                  </a:ext>
                </a:extLst>
              </a:tr>
            </a:tbl>
          </a:graphicData>
        </a:graphic>
      </p:graphicFrame>
      <p:sp>
        <p:nvSpPr>
          <p:cNvPr id="9" name="Subtitle 2">
            <a:extLst>
              <a:ext uri="{FF2B5EF4-FFF2-40B4-BE49-F238E27FC236}">
                <a16:creationId xmlns:a16="http://schemas.microsoft.com/office/drawing/2014/main" id="{D6EEE80A-8555-4885-A9C6-F51150113D1E}"/>
              </a:ext>
            </a:extLst>
          </p:cNvPr>
          <p:cNvSpPr txBox="1">
            <a:spLocks/>
          </p:cNvSpPr>
          <p:nvPr/>
        </p:nvSpPr>
        <p:spPr bwMode="auto">
          <a:xfrm rot="16200000">
            <a:off x="-1413149" y="3516048"/>
            <a:ext cx="410634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Declaração de Ajuste Anual (DAA)</a:t>
            </a:r>
          </a:p>
          <a:p>
            <a:pPr algn="ctr" eaLnBrk="1" hangingPunct="1">
              <a:spcBef>
                <a:spcPct val="20000"/>
              </a:spcBef>
              <a:buFont typeface="Arial" panose="020B0604020202020204" pitchFamily="34" charset="0"/>
              <a:buNone/>
            </a:pPr>
            <a:r>
              <a:rPr lang="pt-BR" altLang="pt-BR" sz="1800" dirty="0">
                <a:solidFill>
                  <a:srgbClr val="595959"/>
                </a:solidFill>
                <a:ea typeface="ＭＳ Ｐゴシック" panose="020B0600070205080204" pitchFamily="34" charset="-128"/>
                <a:cs typeface="Times New Roman" panose="02020603050405020304" pitchFamily="18" charset="0"/>
              </a:rPr>
              <a:t>(Método do Desconto Simplificado)</a:t>
            </a:r>
          </a:p>
        </p:txBody>
      </p:sp>
    </p:spTree>
    <p:extLst>
      <p:ext uri="{BB962C8B-B14F-4D97-AF65-F5344CB8AC3E}">
        <p14:creationId xmlns:p14="http://schemas.microsoft.com/office/powerpoint/2010/main" val="692269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7" name="TextBox 6"/>
          <p:cNvSpPr txBox="1"/>
          <p:nvPr/>
        </p:nvSpPr>
        <p:spPr>
          <a:xfrm>
            <a:off x="255952" y="1218374"/>
            <a:ext cx="8715329" cy="395749"/>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Imposto de Renda da Pessoa Física / IRPF</a:t>
            </a:r>
          </a:p>
        </p:txBody>
      </p:sp>
      <p:sp>
        <p:nvSpPr>
          <p:cNvPr id="8" name="Retângulo 12"/>
          <p:cNvSpPr>
            <a:spLocks noChangeArrowheads="1"/>
          </p:cNvSpPr>
          <p:nvPr/>
        </p:nvSpPr>
        <p:spPr bwMode="auto">
          <a:xfrm>
            <a:off x="572254" y="1812280"/>
            <a:ext cx="6050806"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lnSpc>
                <a:spcPct val="120000"/>
              </a:lnSpc>
              <a:spcBef>
                <a:spcPts val="0"/>
              </a:spcBef>
              <a:spcAft>
                <a:spcPts val="1200"/>
              </a:spcAft>
              <a:buFontTx/>
              <a:buNone/>
              <a:defRPr/>
            </a:pPr>
            <a:r>
              <a:rPr lang="pt-BR" sz="1800" b="1" u="sng" dirty="0">
                <a:solidFill>
                  <a:srgbClr val="C00000"/>
                </a:solidFill>
                <a:ea typeface="ＭＳ Ｐゴシック" panose="020B0600070205080204" pitchFamily="34" charset="-128"/>
                <a:cs typeface="Times New Roman" panose="02020603050405020304" pitchFamily="18" charset="0"/>
              </a:rPr>
              <a:t>Questão</a:t>
            </a: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 Maria recebeu em 2016 doze salários mensais no valor de R$ 10.000,00 e doze aluguéis mensais no mesmo valor, pago por pessoa física.</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A empresa na qual trabalha descontou o IR na fonte por antecipação (IRF-A) no valor de R$ 22.567,68.</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Maria também realizou, por carnê-leão, recolhimento mensal obrigatório no valor de R$ 22.567,68.</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Tem 2 filhos, de 11 e 15 anos, que são seus dependentes.</a:t>
            </a:r>
          </a:p>
          <a:p>
            <a:pPr algn="just" eaLnBrk="1" hangingPunct="1">
              <a:lnSpc>
                <a:spcPct val="120000"/>
              </a:lnSpc>
              <a:spcBef>
                <a:spcPts val="0"/>
              </a:spcBef>
              <a:spcAft>
                <a:spcPts val="1200"/>
              </a:spcAft>
              <a:buFontTx/>
              <a:buNone/>
              <a:defRPr/>
            </a:pPr>
            <a:r>
              <a:rPr lang="pt-BR" sz="1800" dirty="0">
                <a:solidFill>
                  <a:schemeClr val="tx1">
                    <a:lumMod val="75000"/>
                    <a:lumOff val="25000"/>
                  </a:schemeClr>
                </a:solidFill>
                <a:ea typeface="ＭＳ Ｐゴシック" panose="020B0600070205080204" pitchFamily="34" charset="-128"/>
                <a:cs typeface="Times New Roman" panose="02020603050405020304" pitchFamily="18" charset="0"/>
              </a:rPr>
              <a:t>Incorreu em despesas médicas no valor de R$ 20.000,00.</a:t>
            </a:r>
          </a:p>
          <a:p>
            <a:pPr algn="just" eaLnBrk="1" hangingPunct="1">
              <a:lnSpc>
                <a:spcPct val="120000"/>
              </a:lnSpc>
              <a:spcBef>
                <a:spcPts val="0"/>
              </a:spcBef>
              <a:spcAft>
                <a:spcPts val="1200"/>
              </a:spcAft>
              <a:buFontTx/>
              <a:buNone/>
              <a:defRPr/>
            </a:pPr>
            <a:r>
              <a:rPr lang="pt-BR" sz="1800" dirty="0">
                <a:solidFill>
                  <a:srgbClr val="C00000"/>
                </a:solidFill>
                <a:ea typeface="ＭＳ Ｐゴシック" panose="020B0600070205080204" pitchFamily="34" charset="-128"/>
                <a:cs typeface="Times New Roman" panose="02020603050405020304" pitchFamily="18" charset="0"/>
              </a:rPr>
              <a:t>Calcule o saldo que Maria terá a pagar ou a restituir na DAA.</a:t>
            </a:r>
            <a:endParaRPr lang="en-US" sz="1800" dirty="0">
              <a:solidFill>
                <a:srgbClr val="C00000"/>
              </a:solidFill>
              <a:ea typeface="ＭＳ Ｐゴシック" panose="020B0600070205080204" pitchFamily="34" charset="-128"/>
              <a:cs typeface="Times New Roman" panose="02020603050405020304" pitchFamily="18" charset="0"/>
            </a:endParaRPr>
          </a:p>
        </p:txBody>
      </p:sp>
      <p:sp>
        <p:nvSpPr>
          <p:cNvPr id="9" name="Retângulo 12"/>
          <p:cNvSpPr>
            <a:spLocks noChangeArrowheads="1"/>
          </p:cNvSpPr>
          <p:nvPr/>
        </p:nvSpPr>
        <p:spPr bwMode="auto">
          <a:xfrm>
            <a:off x="7007248" y="2048796"/>
            <a:ext cx="1800225" cy="338554"/>
          </a:xfrm>
          <a:prstGeom prst="rect">
            <a:avLst/>
          </a:prstGeom>
          <a:solidFill>
            <a:schemeClr val="bg1">
              <a:lumMod val="75000"/>
            </a:schemeClr>
          </a:solidFill>
          <a:ln>
            <a:noFill/>
          </a:ln>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600" b="1" cap="small" dirty="0">
                <a:solidFill>
                  <a:srgbClr val="C00000"/>
                </a:solidFill>
                <a:ea typeface="ＭＳ Ｐゴシック" panose="020B0600070205080204" pitchFamily="34" charset="-128"/>
                <a:cs typeface="Times New Roman" panose="02020603050405020304" pitchFamily="18" charset="0"/>
              </a:rPr>
              <a:t>2 Rendimentos</a:t>
            </a:r>
          </a:p>
        </p:txBody>
      </p:sp>
      <p:sp>
        <p:nvSpPr>
          <p:cNvPr id="10" name="Retângulo 12"/>
          <p:cNvSpPr>
            <a:spLocks noChangeArrowheads="1"/>
          </p:cNvSpPr>
          <p:nvPr/>
        </p:nvSpPr>
        <p:spPr bwMode="auto">
          <a:xfrm>
            <a:off x="7007248" y="2978939"/>
            <a:ext cx="1800225" cy="584775"/>
          </a:xfrm>
          <a:prstGeom prst="rect">
            <a:avLst/>
          </a:prstGeom>
          <a:solidFill>
            <a:schemeClr val="bg1">
              <a:lumMod val="75000"/>
            </a:schemeClr>
          </a:solidFill>
          <a:ln>
            <a:noFill/>
          </a:ln>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600" b="1" cap="small" dirty="0">
                <a:solidFill>
                  <a:srgbClr val="C00000"/>
                </a:solidFill>
                <a:ea typeface="ＭＳ Ｐゴシック" panose="020B0600070205080204" pitchFamily="34" charset="-128"/>
                <a:cs typeface="Times New Roman" panose="02020603050405020304" pitchFamily="18" charset="0"/>
              </a:rPr>
              <a:t>IRF-A – Compensável?</a:t>
            </a:r>
          </a:p>
        </p:txBody>
      </p:sp>
      <p:sp>
        <p:nvSpPr>
          <p:cNvPr id="11" name="Retângulo 12"/>
          <p:cNvSpPr>
            <a:spLocks noChangeArrowheads="1"/>
          </p:cNvSpPr>
          <p:nvPr/>
        </p:nvSpPr>
        <p:spPr bwMode="auto">
          <a:xfrm>
            <a:off x="7007247" y="4629169"/>
            <a:ext cx="1800225" cy="338554"/>
          </a:xfrm>
          <a:prstGeom prst="rect">
            <a:avLst/>
          </a:prstGeom>
          <a:solidFill>
            <a:schemeClr val="bg1">
              <a:lumMod val="75000"/>
            </a:schemeClr>
          </a:solidFill>
          <a:ln>
            <a:noFill/>
          </a:ln>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600" b="1" cap="small" dirty="0">
                <a:solidFill>
                  <a:srgbClr val="C00000"/>
                </a:solidFill>
                <a:ea typeface="ＭＳ Ｐゴシック" panose="020B0600070205080204" pitchFamily="34" charset="-128"/>
                <a:cs typeface="Times New Roman" panose="02020603050405020304" pitchFamily="18" charset="0"/>
              </a:rPr>
              <a:t>Dependentes</a:t>
            </a:r>
          </a:p>
        </p:txBody>
      </p:sp>
      <p:sp>
        <p:nvSpPr>
          <p:cNvPr id="12" name="Right Brace 11"/>
          <p:cNvSpPr/>
          <p:nvPr/>
        </p:nvSpPr>
        <p:spPr>
          <a:xfrm>
            <a:off x="6508021" y="1851197"/>
            <a:ext cx="333276" cy="936104"/>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8" name="Right Brace 17"/>
          <p:cNvSpPr/>
          <p:nvPr/>
        </p:nvSpPr>
        <p:spPr>
          <a:xfrm>
            <a:off x="6507507" y="2958319"/>
            <a:ext cx="333276" cy="693078"/>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9" name="Right Brace 18"/>
          <p:cNvSpPr/>
          <p:nvPr/>
        </p:nvSpPr>
        <p:spPr>
          <a:xfrm>
            <a:off x="6507507" y="4644768"/>
            <a:ext cx="333276" cy="366368"/>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0" name="Retângulo 12"/>
          <p:cNvSpPr>
            <a:spLocks noChangeArrowheads="1"/>
          </p:cNvSpPr>
          <p:nvPr/>
        </p:nvSpPr>
        <p:spPr bwMode="auto">
          <a:xfrm>
            <a:off x="7011803" y="3859607"/>
            <a:ext cx="1800225" cy="584775"/>
          </a:xfrm>
          <a:prstGeom prst="rect">
            <a:avLst/>
          </a:prstGeom>
          <a:solidFill>
            <a:schemeClr val="bg1">
              <a:lumMod val="75000"/>
            </a:schemeClr>
          </a:solidFill>
          <a:ln>
            <a:noFill/>
          </a:ln>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600" b="1" cap="small" dirty="0">
                <a:solidFill>
                  <a:srgbClr val="C00000"/>
                </a:solidFill>
                <a:ea typeface="ＭＳ Ｐゴシック" panose="020B0600070205080204" pitchFamily="34" charset="-128"/>
                <a:cs typeface="Times New Roman" panose="02020603050405020304" pitchFamily="18" charset="0"/>
              </a:rPr>
              <a:t>Carnê-Leão – Compensável?</a:t>
            </a:r>
          </a:p>
        </p:txBody>
      </p:sp>
      <p:sp>
        <p:nvSpPr>
          <p:cNvPr id="21" name="Right Brace 20"/>
          <p:cNvSpPr/>
          <p:nvPr/>
        </p:nvSpPr>
        <p:spPr>
          <a:xfrm>
            <a:off x="6530204" y="3780672"/>
            <a:ext cx="333276" cy="693078"/>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2" name="Retângulo 12"/>
          <p:cNvSpPr>
            <a:spLocks noChangeArrowheads="1"/>
          </p:cNvSpPr>
          <p:nvPr/>
        </p:nvSpPr>
        <p:spPr bwMode="auto">
          <a:xfrm>
            <a:off x="7007247" y="5166555"/>
            <a:ext cx="1800225" cy="338554"/>
          </a:xfrm>
          <a:prstGeom prst="rect">
            <a:avLst/>
          </a:prstGeom>
          <a:solidFill>
            <a:schemeClr val="bg1">
              <a:lumMod val="75000"/>
            </a:schemeClr>
          </a:solidFill>
          <a:ln>
            <a:noFill/>
          </a:ln>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defRPr/>
            </a:pPr>
            <a:r>
              <a:rPr lang="pt-BR" sz="1600" b="1" cap="small" dirty="0">
                <a:solidFill>
                  <a:srgbClr val="C00000"/>
                </a:solidFill>
                <a:ea typeface="ＭＳ Ｐゴシック" panose="020B0600070205080204" pitchFamily="34" charset="-128"/>
                <a:cs typeface="Times New Roman" panose="02020603050405020304" pitchFamily="18" charset="0"/>
              </a:rPr>
              <a:t>Despesas</a:t>
            </a:r>
          </a:p>
        </p:txBody>
      </p:sp>
      <p:sp>
        <p:nvSpPr>
          <p:cNvPr id="23" name="Right Brace 22"/>
          <p:cNvSpPr/>
          <p:nvPr/>
        </p:nvSpPr>
        <p:spPr>
          <a:xfrm>
            <a:off x="6507507" y="5182154"/>
            <a:ext cx="333276" cy="366368"/>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264996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20" grpId="0" animBg="1"/>
      <p:bldP spid="2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graphicFrame>
        <p:nvGraphicFramePr>
          <p:cNvPr id="7" name="Tabela 2"/>
          <p:cNvGraphicFramePr>
            <a:graphicFrameLocks noGrp="1"/>
          </p:cNvGraphicFramePr>
          <p:nvPr>
            <p:extLst>
              <p:ext uri="{D42A27DB-BD31-4B8C-83A1-F6EECF244321}">
                <p14:modId xmlns:p14="http://schemas.microsoft.com/office/powerpoint/2010/main" val="3232000053"/>
              </p:ext>
            </p:extLst>
          </p:nvPr>
        </p:nvGraphicFramePr>
        <p:xfrm>
          <a:off x="1986461" y="1708867"/>
          <a:ext cx="5946131" cy="4128421"/>
        </p:xfrm>
        <a:graphic>
          <a:graphicData uri="http://schemas.openxmlformats.org/drawingml/2006/table">
            <a:tbl>
              <a:tblPr/>
              <a:tblGrid>
                <a:gridCol w="4104456">
                  <a:extLst>
                    <a:ext uri="{9D8B030D-6E8A-4147-A177-3AD203B41FA5}">
                      <a16:colId xmlns:a16="http://schemas.microsoft.com/office/drawing/2014/main" val="20000"/>
                    </a:ext>
                  </a:extLst>
                </a:gridCol>
                <a:gridCol w="1293854">
                  <a:extLst>
                    <a:ext uri="{9D8B030D-6E8A-4147-A177-3AD203B41FA5}">
                      <a16:colId xmlns:a16="http://schemas.microsoft.com/office/drawing/2014/main" val="20001"/>
                    </a:ext>
                  </a:extLst>
                </a:gridCol>
                <a:gridCol w="547821">
                  <a:extLst>
                    <a:ext uri="{9D8B030D-6E8A-4147-A177-3AD203B41FA5}">
                      <a16:colId xmlns:a16="http://schemas.microsoft.com/office/drawing/2014/main" val="20002"/>
                    </a:ext>
                  </a:extLst>
                </a:gridCol>
              </a:tblGrid>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Rendimentos</a:t>
                      </a:r>
                      <a:r>
                        <a:rPr lang="pt-BR" sz="1800" b="0" i="0" u="none" strike="noStrike" baseline="0" dirty="0">
                          <a:solidFill>
                            <a:srgbClr val="757171"/>
                          </a:solidFill>
                          <a:effectLst/>
                          <a:latin typeface="Times New Roman" panose="02020603050405020304" pitchFamily="18" charset="0"/>
                          <a:cs typeface="Times New Roman" panose="02020603050405020304" pitchFamily="18" charset="0"/>
                        </a:rPr>
                        <a:t> de salários (IRF-A)</a:t>
                      </a:r>
                      <a:endParaRPr lang="pt-BR" sz="1800" b="0" i="0"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120.000,00</a:t>
                      </a:r>
                    </a:p>
                  </a:txBody>
                  <a:tcPr marL="9526" marR="9526" marT="9526" marB="0" anchor="ctr">
                    <a:lnL>
                      <a:noFill/>
                    </a:lnL>
                    <a:lnR>
                      <a:noFill/>
                    </a:lnR>
                    <a:lnT>
                      <a:noFill/>
                    </a:lnT>
                    <a:lnB>
                      <a:noFill/>
                    </a:lnB>
                  </a:tcPr>
                </a:tc>
                <a:tc>
                  <a:txBody>
                    <a:bodyPr/>
                    <a:lstStyle/>
                    <a:p>
                      <a:pPr algn="l" fontAlgn="b"/>
                      <a:endParaRPr lang="pt-B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00"/>
                  </a:ext>
                </a:extLst>
              </a:tr>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Rendimentos de aluguéis (Carnê-Leão)</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120.000,00</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1"/>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SOMATÓRIA DOS RENDIMENTOS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757171"/>
                          </a:solidFill>
                          <a:effectLst/>
                          <a:latin typeface="Times New Roman" panose="02020603050405020304" pitchFamily="18" charset="0"/>
                          <a:ea typeface="+mn-ea"/>
                          <a:cs typeface="Times New Roman" panose="02020603050405020304" pitchFamily="18" charset="0"/>
                        </a:rPr>
                        <a:t>240.000,00</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endParaRPr lang="pt-B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02"/>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Despesas com dependentes</a:t>
                      </a:r>
                    </a:p>
                  </a:txBody>
                  <a:tcPr marL="9526" marR="9526" marT="9526" marB="0" anchor="ctr">
                    <a:lnL>
                      <a:noFill/>
                    </a:lnL>
                    <a:lnR>
                      <a:noFill/>
                    </a:lnR>
                    <a:lnT>
                      <a:noFill/>
                    </a:lnT>
                    <a:lnB>
                      <a:noFill/>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4.550,15</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3"/>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Despesas</a:t>
                      </a:r>
                      <a:r>
                        <a:rPr lang="pt-BR" sz="1800" b="0" i="1" u="none" strike="noStrike" baseline="0" dirty="0">
                          <a:solidFill>
                            <a:srgbClr val="757171"/>
                          </a:solidFill>
                          <a:effectLst/>
                          <a:latin typeface="Times New Roman" panose="02020603050405020304" pitchFamily="18" charset="0"/>
                          <a:cs typeface="Times New Roman" panose="02020603050405020304" pitchFamily="18" charset="0"/>
                        </a:rPr>
                        <a:t> médicas</a:t>
                      </a:r>
                      <a:endParaRPr lang="pt-BR" sz="1800" b="0" i="1"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20.000,00</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4"/>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RENDIMENTOS LÍQUIDOS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757171"/>
                          </a:solidFill>
                          <a:effectLst/>
                          <a:latin typeface="Times New Roman" panose="02020603050405020304" pitchFamily="18" charset="0"/>
                          <a:ea typeface="+mn-ea"/>
                          <a:cs typeface="Times New Roman" panose="02020603050405020304" pitchFamily="18" charset="0"/>
                        </a:rPr>
                        <a:t>215.449,84</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5"/>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Alíquota aplicável</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27,5%</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(x)</a:t>
                      </a:r>
                    </a:p>
                  </a:txBody>
                  <a:tcPr marL="9526" marR="9526" marT="9526" marB="0" anchor="ctr">
                    <a:lnL>
                      <a:noFill/>
                    </a:lnL>
                    <a:lnR>
                      <a:noFill/>
                    </a:lnR>
                    <a:lnT>
                      <a:noFill/>
                    </a:lnT>
                    <a:lnB>
                      <a:noFill/>
                    </a:lnB>
                  </a:tcPr>
                </a:tc>
                <a:extLst>
                  <a:ext uri="{0D108BD9-81ED-4DB2-BD59-A6C34878D82A}">
                    <a16:rowId xmlns:a16="http://schemas.microsoft.com/office/drawing/2014/main" val="10006"/>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VALOR APURADO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757171"/>
                          </a:solidFill>
                          <a:effectLst/>
                          <a:latin typeface="Times New Roman" panose="02020603050405020304" pitchFamily="18" charset="0"/>
                          <a:ea typeface="+mn-ea"/>
                          <a:cs typeface="Times New Roman" panose="02020603050405020304" pitchFamily="18" charset="0"/>
                        </a:rPr>
                        <a:t>59.248,71</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7"/>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Parcela a deduzir</a:t>
                      </a:r>
                    </a:p>
                  </a:txBody>
                  <a:tcPr marL="9526" marR="9526" marT="9526" marB="0" anchor="ctr">
                    <a:lnL>
                      <a:noFill/>
                    </a:lnL>
                    <a:lnR>
                      <a:noFill/>
                    </a:lnR>
                    <a:lnT>
                      <a:noFill/>
                    </a:lnT>
                    <a:lnB w="6350" cap="flat" cmpd="sng" algn="ctr">
                      <a:no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10.432,32</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8"/>
                  </a:ext>
                </a:extLst>
              </a:tr>
              <a:tr h="375311">
                <a:tc>
                  <a:txBody>
                    <a:bodyPr/>
                    <a:lstStyle/>
                    <a:p>
                      <a:pPr algn="r" fontAlgn="b"/>
                      <a:r>
                        <a:rPr lang="pt-BR" sz="1800" b="0" i="1" u="none" strike="noStrike" kern="1200" dirty="0">
                          <a:solidFill>
                            <a:srgbClr val="757171"/>
                          </a:solidFill>
                          <a:effectLst/>
                          <a:latin typeface="Times New Roman" panose="02020603050405020304" pitchFamily="18" charset="0"/>
                          <a:ea typeface="+mn-ea"/>
                          <a:cs typeface="Times New Roman" panose="02020603050405020304" pitchFamily="18" charset="0"/>
                        </a:rPr>
                        <a:t>(IRF-A) + (Carnê-Leão)</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45.135,36</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9"/>
                  </a:ext>
                </a:extLst>
              </a:tr>
              <a:tr h="375311">
                <a:tc>
                  <a:txBody>
                    <a:bodyPr/>
                    <a:lstStyle/>
                    <a:p>
                      <a:pPr algn="r" fontAlgn="b"/>
                      <a:r>
                        <a:rPr lang="pt-BR" sz="1800" b="1" i="0" u="none" strike="noStrike" dirty="0">
                          <a:solidFill>
                            <a:srgbClr val="C00000"/>
                          </a:solidFill>
                          <a:effectLst/>
                          <a:latin typeface="Times New Roman" panose="02020603050405020304" pitchFamily="18" charset="0"/>
                          <a:cs typeface="Times New Roman" panose="02020603050405020304" pitchFamily="18" charset="0"/>
                        </a:rPr>
                        <a:t>VALOR DO RECOLHIMENTO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C00000"/>
                          </a:solidFill>
                          <a:effectLst/>
                          <a:latin typeface="Times New Roman" panose="02020603050405020304" pitchFamily="18" charset="0"/>
                          <a:ea typeface="+mn-ea"/>
                          <a:cs typeface="Times New Roman" panose="02020603050405020304" pitchFamily="18" charset="0"/>
                        </a:rPr>
                        <a:t>3.681,03</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C0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10"/>
                  </a:ext>
                </a:extLst>
              </a:tr>
            </a:tbl>
          </a:graphicData>
        </a:graphic>
      </p:graphicFrame>
      <p:sp>
        <p:nvSpPr>
          <p:cNvPr id="8" name="Subtitle 2"/>
          <p:cNvSpPr txBox="1">
            <a:spLocks/>
          </p:cNvSpPr>
          <p:nvPr/>
        </p:nvSpPr>
        <p:spPr bwMode="auto">
          <a:xfrm rot="16200000">
            <a:off x="-1033348" y="3616136"/>
            <a:ext cx="410634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Declaração de Ajuste Anual (DAA)</a:t>
            </a:r>
          </a:p>
          <a:p>
            <a:pPr eaLnBrk="1" hangingPunct="1">
              <a:spcBef>
                <a:spcPct val="20000"/>
              </a:spcBef>
              <a:buFont typeface="Arial" panose="020B0604020202020204" pitchFamily="34" charset="0"/>
              <a:buNone/>
            </a:pPr>
            <a:r>
              <a:rPr lang="pt-BR" altLang="pt-BR" sz="2000" dirty="0">
                <a:solidFill>
                  <a:srgbClr val="595959"/>
                </a:solidFill>
                <a:ea typeface="ＭＳ Ｐゴシック" panose="020B0600070205080204" pitchFamily="34" charset="-128"/>
                <a:cs typeface="Times New Roman" panose="02020603050405020304" pitchFamily="18" charset="0"/>
              </a:rPr>
              <a:t>(Método das Deduções Legais)</a:t>
            </a:r>
          </a:p>
        </p:txBody>
      </p:sp>
    </p:spTree>
    <p:extLst>
      <p:ext uri="{BB962C8B-B14F-4D97-AF65-F5344CB8AC3E}">
        <p14:creationId xmlns:p14="http://schemas.microsoft.com/office/powerpoint/2010/main" val="2988433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ela 2"/>
          <p:cNvGraphicFramePr>
            <a:graphicFrameLocks noGrp="1"/>
          </p:cNvGraphicFramePr>
          <p:nvPr>
            <p:extLst>
              <p:ext uri="{D42A27DB-BD31-4B8C-83A1-F6EECF244321}">
                <p14:modId xmlns:p14="http://schemas.microsoft.com/office/powerpoint/2010/main" val="3070867337"/>
              </p:ext>
            </p:extLst>
          </p:nvPr>
        </p:nvGraphicFramePr>
        <p:xfrm>
          <a:off x="1987364" y="1708867"/>
          <a:ext cx="5946131" cy="4128421"/>
        </p:xfrm>
        <a:graphic>
          <a:graphicData uri="http://schemas.openxmlformats.org/drawingml/2006/table">
            <a:tbl>
              <a:tblPr/>
              <a:tblGrid>
                <a:gridCol w="4104456">
                  <a:extLst>
                    <a:ext uri="{9D8B030D-6E8A-4147-A177-3AD203B41FA5}">
                      <a16:colId xmlns:a16="http://schemas.microsoft.com/office/drawing/2014/main" val="20000"/>
                    </a:ext>
                  </a:extLst>
                </a:gridCol>
                <a:gridCol w="1293854">
                  <a:extLst>
                    <a:ext uri="{9D8B030D-6E8A-4147-A177-3AD203B41FA5}">
                      <a16:colId xmlns:a16="http://schemas.microsoft.com/office/drawing/2014/main" val="20001"/>
                    </a:ext>
                  </a:extLst>
                </a:gridCol>
                <a:gridCol w="547821">
                  <a:extLst>
                    <a:ext uri="{9D8B030D-6E8A-4147-A177-3AD203B41FA5}">
                      <a16:colId xmlns:a16="http://schemas.microsoft.com/office/drawing/2014/main" val="20002"/>
                    </a:ext>
                  </a:extLst>
                </a:gridCol>
              </a:tblGrid>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Rendimentos</a:t>
                      </a:r>
                      <a:r>
                        <a:rPr lang="pt-BR" sz="1800" b="0" i="0" u="none" strike="noStrike" baseline="0" dirty="0">
                          <a:solidFill>
                            <a:srgbClr val="757171"/>
                          </a:solidFill>
                          <a:effectLst/>
                          <a:latin typeface="Times New Roman" panose="02020603050405020304" pitchFamily="18" charset="0"/>
                          <a:cs typeface="Times New Roman" panose="02020603050405020304" pitchFamily="18" charset="0"/>
                        </a:rPr>
                        <a:t> de salários (IRF-A)</a:t>
                      </a:r>
                      <a:endParaRPr lang="pt-BR" sz="1800" b="0" i="0" u="none" strike="noStrike" dirty="0">
                        <a:solidFill>
                          <a:srgbClr val="757171"/>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120.000,00</a:t>
                      </a:r>
                    </a:p>
                  </a:txBody>
                  <a:tcPr marL="9526" marR="9526" marT="9526" marB="0" anchor="ctr">
                    <a:lnL>
                      <a:noFill/>
                    </a:lnL>
                    <a:lnR>
                      <a:noFill/>
                    </a:lnR>
                    <a:lnT>
                      <a:noFill/>
                    </a:lnT>
                    <a:lnB>
                      <a:noFill/>
                    </a:lnB>
                  </a:tcPr>
                </a:tc>
                <a:tc>
                  <a:txBody>
                    <a:bodyPr/>
                    <a:lstStyle/>
                    <a:p>
                      <a:pPr algn="l" fontAlgn="b"/>
                      <a:endParaRPr lang="pt-B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00"/>
                  </a:ext>
                </a:extLst>
              </a:tr>
              <a:tr h="375311">
                <a:tc>
                  <a:txBody>
                    <a:bodyPr/>
                    <a:lstStyle/>
                    <a:p>
                      <a:pPr algn="r" fontAlgn="b"/>
                      <a:r>
                        <a:rPr lang="pt-BR" sz="1800" b="0" i="0" u="none" strike="noStrike" dirty="0">
                          <a:solidFill>
                            <a:srgbClr val="757171"/>
                          </a:solidFill>
                          <a:effectLst/>
                          <a:latin typeface="Times New Roman" panose="02020603050405020304" pitchFamily="18" charset="0"/>
                          <a:cs typeface="Times New Roman" panose="02020603050405020304" pitchFamily="18" charset="0"/>
                        </a:rPr>
                        <a:t>Rendimentos de aluguéis (Carnê-Leão)</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120.000,00</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1"/>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SOMATÓRIA DOS RENDIMENTOS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757171"/>
                          </a:solidFill>
                          <a:effectLst/>
                          <a:latin typeface="Times New Roman" panose="02020603050405020304" pitchFamily="18" charset="0"/>
                          <a:ea typeface="+mn-ea"/>
                          <a:cs typeface="Times New Roman" panose="02020603050405020304" pitchFamily="18" charset="0"/>
                        </a:rPr>
                        <a:t>240.000,00</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endParaRPr lang="pt-BR"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a:noFill/>
                    </a:lnB>
                  </a:tcPr>
                </a:tc>
                <a:extLst>
                  <a:ext uri="{0D108BD9-81ED-4DB2-BD59-A6C34878D82A}">
                    <a16:rowId xmlns:a16="http://schemas.microsoft.com/office/drawing/2014/main" val="10002"/>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Desconto simplificado (redução de 20%)</a:t>
                      </a:r>
                    </a:p>
                  </a:txBody>
                  <a:tcPr marL="9526" marR="9526" marT="9526" marB="0" anchor="ctr">
                    <a:lnL>
                      <a:noFill/>
                    </a:lnL>
                    <a:lnR>
                      <a:noFill/>
                    </a:lnR>
                    <a:lnT>
                      <a:noFill/>
                    </a:lnT>
                    <a:lnB>
                      <a:noFill/>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16.754,34</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3"/>
                  </a:ext>
                </a:extLst>
              </a:tr>
              <a:tr h="375311">
                <a:tc>
                  <a:txBody>
                    <a:bodyPr/>
                    <a:lstStyle/>
                    <a:p>
                      <a:pPr algn="r" fontAlgn="b"/>
                      <a:r>
                        <a:rPr lang="pt-BR" sz="1800" b="0" i="1" u="none" strike="noStrike" dirty="0">
                          <a:solidFill>
                            <a:srgbClr val="FF0000"/>
                          </a:solidFill>
                          <a:effectLst/>
                          <a:latin typeface="Times New Roman" panose="02020603050405020304" pitchFamily="18" charset="0"/>
                          <a:cs typeface="Times New Roman" panose="02020603050405020304" pitchFamily="18" charset="0"/>
                        </a:rPr>
                        <a:t>Outros</a:t>
                      </a:r>
                      <a:r>
                        <a:rPr lang="pt-BR" sz="1800" b="0" i="1" u="none" strike="noStrike" baseline="0" dirty="0">
                          <a:solidFill>
                            <a:srgbClr val="FF0000"/>
                          </a:solidFill>
                          <a:effectLst/>
                          <a:latin typeface="Times New Roman" panose="02020603050405020304" pitchFamily="18" charset="0"/>
                          <a:cs typeface="Times New Roman" panose="02020603050405020304" pitchFamily="18" charset="0"/>
                        </a:rPr>
                        <a:t> descontos</a:t>
                      </a:r>
                      <a:endParaRPr lang="pt-BR" sz="1800" b="0" i="1" u="none" strike="noStrike" dirty="0">
                        <a:solidFill>
                          <a:srgbClr val="FF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800" b="0" i="0" u="none" strike="noStrike" kern="1200" dirty="0">
                          <a:solidFill>
                            <a:srgbClr val="FF0000"/>
                          </a:solidFill>
                          <a:effectLst/>
                          <a:latin typeface="Times New Roman" panose="02020603050405020304" pitchFamily="18" charset="0"/>
                          <a:ea typeface="+mn-ea"/>
                          <a:cs typeface="Times New Roman" panose="02020603050405020304" pitchFamily="18" charset="0"/>
                        </a:rPr>
                        <a:t>n/a</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4"/>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RENDIMENTOS LÍQUIDOS</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757171"/>
                          </a:solidFill>
                          <a:effectLst/>
                          <a:latin typeface="Times New Roman" panose="02020603050405020304" pitchFamily="18" charset="0"/>
                          <a:ea typeface="+mn-ea"/>
                          <a:cs typeface="Times New Roman" panose="02020603050405020304" pitchFamily="18" charset="0"/>
                        </a:rPr>
                        <a:t>223.245,66</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5"/>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Alíquota aplicável</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27,5%</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(x)</a:t>
                      </a:r>
                    </a:p>
                  </a:txBody>
                  <a:tcPr marL="9526" marR="9526" marT="9526" marB="0" anchor="ctr">
                    <a:lnL>
                      <a:noFill/>
                    </a:lnL>
                    <a:lnR>
                      <a:noFill/>
                    </a:lnR>
                    <a:lnT>
                      <a:noFill/>
                    </a:lnT>
                    <a:lnB>
                      <a:noFill/>
                    </a:lnB>
                  </a:tcPr>
                </a:tc>
                <a:extLst>
                  <a:ext uri="{0D108BD9-81ED-4DB2-BD59-A6C34878D82A}">
                    <a16:rowId xmlns:a16="http://schemas.microsoft.com/office/drawing/2014/main" val="10006"/>
                  </a:ext>
                </a:extLst>
              </a:tr>
              <a:tr h="375311">
                <a:tc>
                  <a:txBody>
                    <a:bodyPr/>
                    <a:lstStyle/>
                    <a:p>
                      <a:pPr algn="r" fontAlgn="b"/>
                      <a:r>
                        <a:rPr lang="pt-BR" sz="1800" b="1" i="0" u="none" strike="noStrike" dirty="0">
                          <a:solidFill>
                            <a:srgbClr val="757171"/>
                          </a:solidFill>
                          <a:effectLst/>
                          <a:latin typeface="Times New Roman" panose="02020603050405020304" pitchFamily="18" charset="0"/>
                          <a:cs typeface="Times New Roman" panose="02020603050405020304" pitchFamily="18" charset="0"/>
                        </a:rPr>
                        <a:t>VALOR APURADO</a:t>
                      </a: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757171"/>
                          </a:solidFill>
                          <a:effectLst/>
                          <a:latin typeface="Times New Roman" panose="02020603050405020304" pitchFamily="18" charset="0"/>
                          <a:ea typeface="+mn-ea"/>
                          <a:cs typeface="Times New Roman" panose="02020603050405020304" pitchFamily="18" charset="0"/>
                        </a:rPr>
                        <a:t>61.392,55</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595959"/>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7"/>
                  </a:ext>
                </a:extLst>
              </a:tr>
              <a:tr h="375311">
                <a:tc>
                  <a:txBody>
                    <a:bodyPr/>
                    <a:lstStyle/>
                    <a:p>
                      <a:pPr algn="r" fontAlgn="b"/>
                      <a:r>
                        <a:rPr lang="pt-BR" sz="1800" b="0" i="1" u="none" strike="noStrike" dirty="0">
                          <a:solidFill>
                            <a:srgbClr val="757171"/>
                          </a:solidFill>
                          <a:effectLst/>
                          <a:latin typeface="Times New Roman" panose="02020603050405020304" pitchFamily="18" charset="0"/>
                          <a:cs typeface="Times New Roman" panose="02020603050405020304" pitchFamily="18" charset="0"/>
                        </a:rPr>
                        <a:t>Parcela a deduzir</a:t>
                      </a:r>
                    </a:p>
                  </a:txBody>
                  <a:tcPr marL="9526" marR="9526" marT="9526" marB="0" anchor="ctr">
                    <a:lnL>
                      <a:noFill/>
                    </a:lnL>
                    <a:lnR>
                      <a:noFill/>
                    </a:lnR>
                    <a:lnT>
                      <a:noFill/>
                    </a:lnT>
                    <a:lnB w="6350" cap="flat" cmpd="sng" algn="ctr">
                      <a:no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10.432,32</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8"/>
                  </a:ext>
                </a:extLst>
              </a:tr>
              <a:tr h="375311">
                <a:tc>
                  <a:txBody>
                    <a:bodyPr/>
                    <a:lstStyle/>
                    <a:p>
                      <a:pPr algn="r" fontAlgn="b"/>
                      <a:r>
                        <a:rPr lang="pt-BR" sz="1800" b="0" i="1" u="none" strike="noStrike" kern="1200" dirty="0">
                          <a:solidFill>
                            <a:srgbClr val="757171"/>
                          </a:solidFill>
                          <a:effectLst/>
                          <a:latin typeface="Times New Roman" panose="02020603050405020304" pitchFamily="18" charset="0"/>
                          <a:ea typeface="+mn-ea"/>
                          <a:cs typeface="Times New Roman" panose="02020603050405020304" pitchFamily="18" charset="0"/>
                        </a:rPr>
                        <a:t>(IRF-A) + (Carnê-Leão)</a:t>
                      </a:r>
                    </a:p>
                  </a:txBody>
                  <a:tcPr marL="9526" marR="9526" marT="9526"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pt-BR" sz="1800" b="0" i="0" u="none" strike="noStrike" kern="1200" dirty="0">
                          <a:solidFill>
                            <a:srgbClr val="757171"/>
                          </a:solidFill>
                          <a:effectLst/>
                          <a:latin typeface="Times New Roman" panose="02020603050405020304" pitchFamily="18" charset="0"/>
                          <a:ea typeface="+mn-ea"/>
                          <a:cs typeface="Times New Roman" panose="02020603050405020304" pitchFamily="18" charset="0"/>
                        </a:rPr>
                        <a:t>45.135,36</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FF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09"/>
                  </a:ext>
                </a:extLst>
              </a:tr>
              <a:tr h="375311">
                <a:tc>
                  <a:txBody>
                    <a:bodyPr/>
                    <a:lstStyle/>
                    <a:p>
                      <a:pPr algn="r" fontAlgn="b"/>
                      <a:r>
                        <a:rPr lang="pt-BR" sz="1800" b="1" i="0" u="none" strike="noStrike" dirty="0">
                          <a:solidFill>
                            <a:srgbClr val="C00000"/>
                          </a:solidFill>
                          <a:effectLst/>
                          <a:latin typeface="Times New Roman" panose="02020603050405020304" pitchFamily="18" charset="0"/>
                          <a:cs typeface="Times New Roman" panose="02020603050405020304" pitchFamily="18" charset="0"/>
                        </a:rPr>
                        <a:t>VALOR DO</a:t>
                      </a:r>
                      <a:r>
                        <a:rPr lang="pt-BR" sz="1800" b="1" i="0" u="none" strike="noStrike" baseline="0" dirty="0">
                          <a:solidFill>
                            <a:srgbClr val="C00000"/>
                          </a:solidFill>
                          <a:effectLst/>
                          <a:latin typeface="Times New Roman" panose="02020603050405020304" pitchFamily="18" charset="0"/>
                          <a:cs typeface="Times New Roman" panose="02020603050405020304" pitchFamily="18" charset="0"/>
                        </a:rPr>
                        <a:t> RECOLHIMENTO</a:t>
                      </a:r>
                      <a:endParaRPr lang="pt-BR" sz="1800" b="1" i="0" u="none" strike="noStrike" dirty="0">
                        <a:solidFill>
                          <a:srgbClr val="C00000"/>
                        </a:solidFill>
                        <a:effectLst/>
                        <a:latin typeface="Times New Roman" panose="02020603050405020304" pitchFamily="18" charset="0"/>
                        <a:cs typeface="Times New Roman" panose="02020603050405020304" pitchFamily="18" charset="0"/>
                      </a:endParaRPr>
                    </a:p>
                  </a:txBody>
                  <a:tcPr marL="9526" marR="9526" marT="952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pt-BR" sz="1800" b="1" i="0" u="none" strike="noStrike" kern="1200" dirty="0">
                          <a:solidFill>
                            <a:srgbClr val="C00000"/>
                          </a:solidFill>
                          <a:effectLst/>
                          <a:latin typeface="Times New Roman" panose="02020603050405020304" pitchFamily="18" charset="0"/>
                          <a:ea typeface="+mn-ea"/>
                          <a:cs typeface="Times New Roman" panose="02020603050405020304" pitchFamily="18" charset="0"/>
                        </a:rPr>
                        <a:t>5.824,87</a:t>
                      </a:r>
                    </a:p>
                  </a:txBody>
                  <a:tcPr marL="9526" marR="9526" marT="9526" marB="0" anchor="ctr">
                    <a:lnL>
                      <a:noFill/>
                    </a:lnL>
                    <a:lnR>
                      <a:noFill/>
                    </a:lnR>
                    <a:lnT>
                      <a:noFill/>
                    </a:lnT>
                    <a:lnB>
                      <a:noFill/>
                    </a:lnB>
                  </a:tcPr>
                </a:tc>
                <a:tc>
                  <a:txBody>
                    <a:bodyPr/>
                    <a:lstStyle/>
                    <a:p>
                      <a:pPr algn="ctr" fontAlgn="b"/>
                      <a:r>
                        <a:rPr lang="pt-BR" sz="1800" b="1" i="0" u="none" strike="noStrike" dirty="0">
                          <a:solidFill>
                            <a:srgbClr val="C00000"/>
                          </a:solidFill>
                          <a:effectLst/>
                          <a:latin typeface="Times New Roman" panose="02020603050405020304" pitchFamily="18" charset="0"/>
                          <a:cs typeface="Times New Roman" panose="02020603050405020304" pitchFamily="18" charset="0"/>
                        </a:rPr>
                        <a:t>(=)</a:t>
                      </a:r>
                    </a:p>
                  </a:txBody>
                  <a:tcPr marL="9526" marR="9526" marT="9526" marB="0" anchor="ctr">
                    <a:lnL>
                      <a:noFill/>
                    </a:lnL>
                    <a:lnR>
                      <a:noFill/>
                    </a:lnR>
                    <a:lnT>
                      <a:noFill/>
                    </a:lnT>
                    <a:lnB>
                      <a:noFill/>
                    </a:lnB>
                  </a:tcPr>
                </a:tc>
                <a:extLst>
                  <a:ext uri="{0D108BD9-81ED-4DB2-BD59-A6C34878D82A}">
                    <a16:rowId xmlns:a16="http://schemas.microsoft.com/office/drawing/2014/main" val="10010"/>
                  </a:ext>
                </a:extLst>
              </a:tr>
            </a:tbl>
          </a:graphicData>
        </a:graphic>
      </p:graphicFrame>
      <p:sp>
        <p:nvSpPr>
          <p:cNvPr id="10" name="Subtitle 2"/>
          <p:cNvSpPr txBox="1">
            <a:spLocks/>
          </p:cNvSpPr>
          <p:nvPr/>
        </p:nvSpPr>
        <p:spPr bwMode="auto">
          <a:xfrm rot="16200000">
            <a:off x="-1032445" y="3616136"/>
            <a:ext cx="410634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Declaração de Ajuste Anual (DAA)</a:t>
            </a:r>
          </a:p>
          <a:p>
            <a:pPr eaLnBrk="1" hangingPunct="1">
              <a:spcBef>
                <a:spcPct val="20000"/>
              </a:spcBef>
              <a:buFont typeface="Arial" panose="020B0604020202020204" pitchFamily="34" charset="0"/>
              <a:buNone/>
            </a:pPr>
            <a:r>
              <a:rPr lang="pt-BR" altLang="pt-BR" sz="2000" dirty="0">
                <a:solidFill>
                  <a:srgbClr val="595959"/>
                </a:solidFill>
                <a:ea typeface="ＭＳ Ｐゴシック" panose="020B0600070205080204" pitchFamily="34" charset="-128"/>
                <a:cs typeface="Times New Roman" panose="02020603050405020304" pitchFamily="18" charset="0"/>
              </a:rPr>
              <a:t>(Método do Desconto Simplificado)</a:t>
            </a:r>
          </a:p>
        </p:txBody>
      </p:sp>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0474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2"/>
          <p:cNvPicPr>
            <a:picLocks noChangeAspect="1"/>
          </p:cNvPicPr>
          <p:nvPr/>
        </p:nvPicPr>
        <p:blipFill>
          <a:blip r:embed="rId2">
            <a:clrChange>
              <a:clrFrom>
                <a:srgbClr val="E9E9E9"/>
              </a:clrFrom>
              <a:clrTo>
                <a:srgbClr val="E9E9E9">
                  <a:alpha val="0"/>
                </a:srgbClr>
              </a:clrTo>
            </a:clrChange>
            <a:extLst>
              <a:ext uri="{28A0092B-C50C-407E-A947-70E740481C1C}">
                <a14:useLocalDpi xmlns:a14="http://schemas.microsoft.com/office/drawing/2010/main" val="0"/>
              </a:ext>
            </a:extLst>
          </a:blip>
          <a:srcRect/>
          <a:stretch>
            <a:fillRect/>
          </a:stretch>
        </p:blipFill>
        <p:spPr bwMode="auto">
          <a:xfrm>
            <a:off x="146231" y="1921908"/>
            <a:ext cx="2240280" cy="62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bwMode="auto">
          <a:xfrm>
            <a:off x="2532380" y="1933655"/>
            <a:ext cx="6420032"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CF – Art. 153. (...) § 2º </a:t>
            </a:r>
            <a:r>
              <a:rPr lang="pt-BR" altLang="pt-BR" sz="1800" dirty="0">
                <a:solidFill>
                  <a:srgbClr val="595959"/>
                </a:solidFill>
                <a:ea typeface="ＭＳ Ｐゴシック" panose="020B0600070205080204" pitchFamily="34" charset="-128"/>
                <a:cs typeface="Times New Roman" panose="02020603050405020304" pitchFamily="18" charset="0"/>
              </a:rPr>
              <a:t>- O imposto previsto no inciso III:</a:t>
            </a:r>
          </a:p>
          <a:p>
            <a:pPr eaLnBrk="1" hangingPunct="1">
              <a:spcBef>
                <a:spcPct val="20000"/>
              </a:spcBef>
              <a:buFont typeface="Arial" panose="020B0604020202020204" pitchFamily="34" charset="0"/>
              <a:buNone/>
            </a:pPr>
            <a:r>
              <a:rPr lang="pt-BR" altLang="pt-BR" sz="1800" dirty="0">
                <a:solidFill>
                  <a:srgbClr val="595959"/>
                </a:solidFill>
                <a:ea typeface="ＭＳ Ｐゴシック" panose="020B0600070205080204" pitchFamily="34" charset="-128"/>
                <a:cs typeface="Times New Roman" panose="02020603050405020304" pitchFamily="18" charset="0"/>
              </a:rPr>
              <a:t>I - será informado pelos critérios da </a:t>
            </a:r>
            <a:r>
              <a:rPr lang="pt-BR" altLang="pt-BR" sz="1800" u="sng" dirty="0">
                <a:solidFill>
                  <a:srgbClr val="595959"/>
                </a:solidFill>
                <a:ea typeface="ＭＳ Ｐゴシック" panose="020B0600070205080204" pitchFamily="34" charset="-128"/>
                <a:cs typeface="Times New Roman" panose="02020603050405020304" pitchFamily="18" charset="0"/>
              </a:rPr>
              <a:t>generalidade</a:t>
            </a:r>
            <a:r>
              <a:rPr lang="pt-BR" altLang="pt-BR" sz="1800" dirty="0">
                <a:solidFill>
                  <a:srgbClr val="595959"/>
                </a:solidFill>
                <a:ea typeface="ＭＳ Ｐゴシック" panose="020B0600070205080204" pitchFamily="34" charset="-128"/>
                <a:cs typeface="Times New Roman" panose="02020603050405020304" pitchFamily="18" charset="0"/>
              </a:rPr>
              <a:t>, da </a:t>
            </a:r>
            <a:r>
              <a:rPr lang="pt-BR" altLang="pt-BR" sz="1800" u="sng" dirty="0">
                <a:solidFill>
                  <a:srgbClr val="595959"/>
                </a:solidFill>
                <a:ea typeface="ＭＳ Ｐゴシック" panose="020B0600070205080204" pitchFamily="34" charset="-128"/>
                <a:cs typeface="Times New Roman" panose="02020603050405020304" pitchFamily="18" charset="0"/>
              </a:rPr>
              <a:t>universalidade</a:t>
            </a:r>
            <a:r>
              <a:rPr lang="pt-BR" altLang="pt-BR" sz="1800" dirty="0">
                <a:solidFill>
                  <a:srgbClr val="595959"/>
                </a:solidFill>
                <a:ea typeface="ＭＳ Ｐゴシック" panose="020B0600070205080204" pitchFamily="34" charset="-128"/>
                <a:cs typeface="Times New Roman" panose="02020603050405020304" pitchFamily="18" charset="0"/>
              </a:rPr>
              <a:t> e da </a:t>
            </a:r>
            <a:r>
              <a:rPr lang="pt-BR" altLang="pt-BR" sz="1800" u="sng" dirty="0">
                <a:solidFill>
                  <a:srgbClr val="595959"/>
                </a:solidFill>
                <a:ea typeface="ＭＳ Ｐゴシック" panose="020B0600070205080204" pitchFamily="34" charset="-128"/>
                <a:cs typeface="Times New Roman" panose="02020603050405020304" pitchFamily="18" charset="0"/>
              </a:rPr>
              <a:t>progressividade</a:t>
            </a:r>
            <a:r>
              <a:rPr lang="pt-BR" altLang="pt-BR" sz="1800" dirty="0">
                <a:solidFill>
                  <a:srgbClr val="595959"/>
                </a:solidFill>
                <a:ea typeface="ＭＳ Ｐゴシック" panose="020B0600070205080204" pitchFamily="34" charset="-128"/>
                <a:cs typeface="Times New Roman" panose="02020603050405020304" pitchFamily="18" charset="0"/>
              </a:rPr>
              <a:t>, na forma da lei</a:t>
            </a:r>
            <a:endParaRPr lang="en-US" altLang="pt-BR" sz="1800" dirty="0">
              <a:solidFill>
                <a:srgbClr val="595959"/>
              </a:solidFill>
              <a:ea typeface="ＭＳ Ｐゴシック" panose="020B0600070205080204" pitchFamily="34" charset="-128"/>
              <a:cs typeface="Times New Roman" panose="02020603050405020304" pitchFamily="18" charset="0"/>
            </a:endParaRPr>
          </a:p>
        </p:txBody>
      </p:sp>
      <p:sp>
        <p:nvSpPr>
          <p:cNvPr id="2" name="TextBox 1"/>
          <p:cNvSpPr txBox="1"/>
          <p:nvPr/>
        </p:nvSpPr>
        <p:spPr>
          <a:xfrm>
            <a:off x="146231" y="3138612"/>
            <a:ext cx="8806181" cy="2828467"/>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b="1" dirty="0">
                <a:solidFill>
                  <a:srgbClr val="595959"/>
                </a:solidFill>
                <a:latin typeface="Times New Roman" panose="02020603050405020304" pitchFamily="18" charset="0"/>
                <a:cs typeface="Times New Roman" panose="02020603050405020304" pitchFamily="18" charset="0"/>
              </a:rPr>
              <a:t>Generalidade: </a:t>
            </a:r>
          </a:p>
          <a:p>
            <a:pPr marL="284400" algn="just">
              <a:lnSpc>
                <a:spcPct val="120000"/>
              </a:lnSpc>
            </a:pPr>
            <a:r>
              <a:rPr lang="pt-BR" dirty="0">
                <a:solidFill>
                  <a:srgbClr val="595959"/>
                </a:solidFill>
                <a:latin typeface="Times New Roman" panose="02020603050405020304" pitchFamily="18" charset="0"/>
                <a:cs typeface="Times New Roman" panose="02020603050405020304" pitchFamily="18" charset="0"/>
              </a:rPr>
              <a:t>Sujeição passiva – ninguém será excluído da tributação sobre a renda. Veda a concessão do privilégio ou a imposição exclusiva sobre classes: </a:t>
            </a:r>
          </a:p>
          <a:p>
            <a:pPr marL="284400" algn="just">
              <a:lnSpc>
                <a:spcPct val="120000"/>
              </a:lnSpc>
            </a:pPr>
            <a:endParaRPr lang="pt-BR" b="1" dirty="0">
              <a:latin typeface="Times New Roman" panose="02020603050405020304" pitchFamily="18" charset="0"/>
              <a:cs typeface="Times New Roman" panose="02020603050405020304" pitchFamily="18" charset="0"/>
            </a:endParaRPr>
          </a:p>
          <a:p>
            <a:pPr marL="284400"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CF – Art. 150. </a:t>
            </a:r>
            <a:r>
              <a:rPr lang="pt-BR" dirty="0">
                <a:solidFill>
                  <a:srgbClr val="595959"/>
                </a:solidFill>
                <a:latin typeface="Times New Roman" panose="02020603050405020304" pitchFamily="18" charset="0"/>
                <a:cs typeface="Times New Roman" panose="02020603050405020304" pitchFamily="18" charset="0"/>
              </a:rPr>
              <a:t>(...) É vedado (...). II – (...) tratamento desigual entre contribuintes (...) em situação equivalente, </a:t>
            </a:r>
            <a:r>
              <a:rPr lang="pt-BR" b="1" dirty="0">
                <a:solidFill>
                  <a:srgbClr val="FF0000"/>
                </a:solidFill>
                <a:latin typeface="Times New Roman" panose="02020603050405020304" pitchFamily="18" charset="0"/>
                <a:cs typeface="Times New Roman" panose="02020603050405020304" pitchFamily="18" charset="0"/>
              </a:rPr>
              <a:t>proibida qualquer distinção em razão de ocupação profissional ou função por eles exercida.</a:t>
            </a:r>
          </a:p>
          <a:p>
            <a:pPr marL="284400" algn="just">
              <a:lnSpc>
                <a:spcPct val="120000"/>
              </a:lnSpc>
            </a:pPr>
            <a:endParaRPr lang="pt-BR" b="1" dirty="0">
              <a:latin typeface="Times New Roman" panose="02020603050405020304" pitchFamily="18" charset="0"/>
              <a:cs typeface="Times New Roman" panose="02020603050405020304" pitchFamily="18" charset="0"/>
            </a:endParaRPr>
          </a:p>
        </p:txBody>
      </p:sp>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p>
        </p:txBody>
      </p:sp>
      <p:sp>
        <p:nvSpPr>
          <p:cNvPr id="17" name="TextBox 16"/>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9957443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1052171" y="2495065"/>
            <a:ext cx="7076169"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ctr"/>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defRPr/>
            </a:pPr>
            <a:r>
              <a:rPr lang="pt-BR" sz="2800" b="1" dirty="0">
                <a:solidFill>
                  <a:srgbClr val="C00000"/>
                </a:solidFill>
                <a:latin typeface="Times New Roman" panose="02020603050405020304" pitchFamily="18" charset="0"/>
                <a:cs typeface="Times New Roman" panose="02020603050405020304" pitchFamily="18" charset="0"/>
              </a:rPr>
              <a:t>Obrigado!</a:t>
            </a:r>
            <a:endParaRPr lang="pt-BR" sz="28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 name="Title 1"/>
          <p:cNvSpPr txBox="1">
            <a:spLocks/>
          </p:cNvSpPr>
          <p:nvPr/>
        </p:nvSpPr>
        <p:spPr bwMode="auto">
          <a:xfrm>
            <a:off x="1015386" y="3587931"/>
            <a:ext cx="7149737" cy="2987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t"/>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150000"/>
              </a:lnSpc>
              <a:defRPr/>
            </a:pPr>
            <a:r>
              <a:rPr lang="pt-BR" sz="2000" b="1" dirty="0">
                <a:solidFill>
                  <a:schemeClr val="tx1">
                    <a:lumMod val="75000"/>
                    <a:lumOff val="25000"/>
                  </a:schemeClr>
                </a:solidFill>
                <a:latin typeface="Times New Roman" panose="02020603050405020304" pitchFamily="18" charset="0"/>
                <a:cs typeface="Times New Roman" panose="02020603050405020304" pitchFamily="18" charset="0"/>
              </a:rPr>
              <a:t>Monitores Pós-Graduação</a:t>
            </a:r>
          </a:p>
          <a:p>
            <a:pPr algn="ctr">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Gustavo Lian Haddad / glhaddad@usp.br</a:t>
            </a:r>
          </a:p>
          <a:p>
            <a:pPr algn="ctr">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Diego Aubin Miguita / dmiguita@vbso.com.br</a:t>
            </a:r>
          </a:p>
          <a:p>
            <a:pPr algn="ctr" eaLnBrk="1" hangingPunct="1">
              <a:lnSpc>
                <a:spcPct val="150000"/>
              </a:lnSpc>
              <a:defRPr/>
            </a:pPr>
            <a:r>
              <a:rPr lang="pt-BR" sz="2000" b="1" dirty="0">
                <a:solidFill>
                  <a:schemeClr val="tx1">
                    <a:lumMod val="75000"/>
                    <a:lumOff val="25000"/>
                  </a:schemeClr>
                </a:solidFill>
                <a:latin typeface="Times New Roman" panose="02020603050405020304" pitchFamily="18" charset="0"/>
                <a:cs typeface="Times New Roman" panose="02020603050405020304" pitchFamily="18" charset="0"/>
              </a:rPr>
              <a:t>Monitor Graduação</a:t>
            </a:r>
          </a:p>
          <a:p>
            <a:pPr algn="ctr" eaLnBrk="1" hangingPunct="1">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Vitor Manuel F. de L. Castro / vitor.manuel.castro@usp.br</a:t>
            </a:r>
          </a:p>
          <a:p>
            <a:pPr algn="ctr" eaLnBrk="1" hangingPunct="1">
              <a:lnSpc>
                <a:spcPct val="150000"/>
              </a:lnSpc>
              <a:defRPr/>
            </a:pP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Apresentação atualizada pelos monitores em Fevereiro de 2019</a:t>
            </a:r>
          </a:p>
        </p:txBody>
      </p:sp>
    </p:spTree>
    <p:extLst>
      <p:ext uri="{BB962C8B-B14F-4D97-AF65-F5344CB8AC3E}">
        <p14:creationId xmlns:p14="http://schemas.microsoft.com/office/powerpoint/2010/main" val="9424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46231" y="3138611"/>
            <a:ext cx="8806181" cy="2828467"/>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b="1" dirty="0">
                <a:solidFill>
                  <a:srgbClr val="595959"/>
                </a:solidFill>
                <a:latin typeface="Times New Roman" panose="02020603050405020304" pitchFamily="18" charset="0"/>
                <a:cs typeface="Times New Roman" panose="02020603050405020304" pitchFamily="18" charset="0"/>
              </a:rPr>
              <a:t>Universalidade: </a:t>
            </a:r>
          </a:p>
          <a:p>
            <a:pPr marL="284400" algn="just">
              <a:lnSpc>
                <a:spcPct val="120000"/>
              </a:lnSpc>
            </a:pPr>
            <a:r>
              <a:rPr lang="pt-BR" dirty="0">
                <a:solidFill>
                  <a:srgbClr val="595959"/>
                </a:solidFill>
                <a:latin typeface="Times New Roman" panose="02020603050405020304" pitchFamily="18" charset="0"/>
                <a:cs typeface="Times New Roman" panose="02020603050405020304" pitchFamily="18" charset="0"/>
              </a:rPr>
              <a:t>Materialidade (renda): “quaisquer” rendimentos. Abrange também o conceito de renda universal – “</a:t>
            </a:r>
            <a:r>
              <a:rPr lang="pt-BR" dirty="0" err="1">
                <a:solidFill>
                  <a:srgbClr val="595959"/>
                </a:solidFill>
                <a:latin typeface="Times New Roman" panose="02020603050405020304" pitchFamily="18" charset="0"/>
                <a:cs typeface="Times New Roman" panose="02020603050405020304" pitchFamily="18" charset="0"/>
              </a:rPr>
              <a:t>worldwide</a:t>
            </a:r>
            <a:r>
              <a:rPr lang="pt-BR" dirty="0">
                <a:solidFill>
                  <a:srgbClr val="595959"/>
                </a:solidFill>
                <a:latin typeface="Times New Roman" panose="02020603050405020304" pitchFamily="18" charset="0"/>
                <a:cs typeface="Times New Roman" panose="02020603050405020304" pitchFamily="18" charset="0"/>
              </a:rPr>
              <a:t> </a:t>
            </a:r>
            <a:r>
              <a:rPr lang="pt-BR" dirty="0" err="1">
                <a:solidFill>
                  <a:srgbClr val="595959"/>
                </a:solidFill>
                <a:latin typeface="Times New Roman" panose="02020603050405020304" pitchFamily="18" charset="0"/>
                <a:cs typeface="Times New Roman" panose="02020603050405020304" pitchFamily="18" charset="0"/>
              </a:rPr>
              <a:t>taxation</a:t>
            </a:r>
            <a:r>
              <a:rPr lang="pt-BR" dirty="0">
                <a:solidFill>
                  <a:srgbClr val="595959"/>
                </a:solidFill>
                <a:latin typeface="Times New Roman" panose="02020603050405020304" pitchFamily="18" charset="0"/>
                <a:cs typeface="Times New Roman" panose="02020603050405020304" pitchFamily="18" charset="0"/>
              </a:rPr>
              <a:t>”.</a:t>
            </a:r>
          </a:p>
          <a:p>
            <a:pPr marL="284400" algn="just">
              <a:lnSpc>
                <a:spcPct val="120000"/>
              </a:lnSpc>
            </a:pPr>
            <a:endParaRPr lang="pt-BR" b="1" dirty="0">
              <a:latin typeface="Times New Roman" panose="02020603050405020304" pitchFamily="18" charset="0"/>
              <a:cs typeface="Times New Roman" panose="02020603050405020304" pitchFamily="18" charset="0"/>
            </a:endParaRPr>
          </a:p>
          <a:p>
            <a:pPr marL="284400"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CTN – Art. 43. </a:t>
            </a:r>
            <a:r>
              <a:rPr lang="pt-BR" dirty="0">
                <a:solidFill>
                  <a:srgbClr val="595959"/>
                </a:solidFill>
                <a:latin typeface="Times New Roman" panose="02020603050405020304" pitchFamily="18" charset="0"/>
                <a:cs typeface="Times New Roman" panose="02020603050405020304" pitchFamily="18" charset="0"/>
              </a:rPr>
              <a:t>(...) § 1o A incidência do imposto independe da </a:t>
            </a:r>
            <a:r>
              <a:rPr lang="pt-BR" b="1" dirty="0">
                <a:solidFill>
                  <a:srgbClr val="FF0000"/>
                </a:solidFill>
                <a:latin typeface="Times New Roman" panose="02020603050405020304" pitchFamily="18" charset="0"/>
                <a:cs typeface="Times New Roman" panose="02020603050405020304" pitchFamily="18" charset="0"/>
              </a:rPr>
              <a:t>denominação</a:t>
            </a:r>
            <a:r>
              <a:rPr lang="pt-BR" dirty="0">
                <a:solidFill>
                  <a:srgbClr val="595959"/>
                </a:solidFill>
                <a:latin typeface="Times New Roman" panose="02020603050405020304" pitchFamily="18" charset="0"/>
                <a:cs typeface="Times New Roman" panose="02020603050405020304" pitchFamily="18" charset="0"/>
              </a:rPr>
              <a:t> </a:t>
            </a:r>
            <a:r>
              <a:rPr lang="pt-BR" b="1" dirty="0">
                <a:solidFill>
                  <a:srgbClr val="FF0000"/>
                </a:solidFill>
                <a:latin typeface="Times New Roman" panose="02020603050405020304" pitchFamily="18" charset="0"/>
                <a:cs typeface="Times New Roman" panose="02020603050405020304" pitchFamily="18" charset="0"/>
              </a:rPr>
              <a:t>da receita ou do rendimento</a:t>
            </a:r>
            <a:r>
              <a:rPr lang="pt-BR" dirty="0">
                <a:solidFill>
                  <a:srgbClr val="595959"/>
                </a:solidFill>
                <a:latin typeface="Times New Roman" panose="02020603050405020304" pitchFamily="18" charset="0"/>
                <a:cs typeface="Times New Roman" panose="02020603050405020304" pitchFamily="18" charset="0"/>
              </a:rPr>
              <a:t>, da </a:t>
            </a:r>
            <a:r>
              <a:rPr lang="pt-BR" b="1" dirty="0">
                <a:solidFill>
                  <a:srgbClr val="FF0000"/>
                </a:solidFill>
                <a:latin typeface="Times New Roman" panose="02020603050405020304" pitchFamily="18" charset="0"/>
                <a:cs typeface="Times New Roman" panose="02020603050405020304" pitchFamily="18" charset="0"/>
              </a:rPr>
              <a:t>localização</a:t>
            </a:r>
            <a:r>
              <a:rPr lang="pt-BR" dirty="0">
                <a:solidFill>
                  <a:schemeClr val="tx1">
                    <a:lumMod val="75000"/>
                    <a:lumOff val="25000"/>
                  </a:schemeClr>
                </a:solidFill>
                <a:latin typeface="Times New Roman" panose="02020603050405020304" pitchFamily="18" charset="0"/>
                <a:cs typeface="Times New Roman" panose="02020603050405020304" pitchFamily="18" charset="0"/>
              </a:rPr>
              <a:t>, </a:t>
            </a:r>
            <a:r>
              <a:rPr lang="pt-BR" b="1" dirty="0">
                <a:solidFill>
                  <a:srgbClr val="FF0000"/>
                </a:solidFill>
                <a:latin typeface="Times New Roman" panose="02020603050405020304" pitchFamily="18" charset="0"/>
                <a:cs typeface="Times New Roman" panose="02020603050405020304" pitchFamily="18" charset="0"/>
              </a:rPr>
              <a:t>condição jurídica ou nacionalidade da fonte</a:t>
            </a:r>
            <a:r>
              <a:rPr lang="pt-BR" dirty="0">
                <a:solidFill>
                  <a:srgbClr val="595959"/>
                </a:solidFill>
                <a:latin typeface="Times New Roman" panose="02020603050405020304" pitchFamily="18" charset="0"/>
                <a:cs typeface="Times New Roman" panose="02020603050405020304" pitchFamily="18" charset="0"/>
              </a:rPr>
              <a:t>, da </a:t>
            </a:r>
            <a:r>
              <a:rPr lang="pt-BR" b="1" dirty="0">
                <a:solidFill>
                  <a:srgbClr val="FF0000"/>
                </a:solidFill>
                <a:latin typeface="Times New Roman" panose="02020603050405020304" pitchFamily="18" charset="0"/>
                <a:cs typeface="Times New Roman" panose="02020603050405020304" pitchFamily="18" charset="0"/>
              </a:rPr>
              <a:t>origem</a:t>
            </a:r>
            <a:r>
              <a:rPr lang="pt-BR" dirty="0">
                <a:solidFill>
                  <a:srgbClr val="FF0000"/>
                </a:solidFill>
                <a:latin typeface="Times New Roman" panose="02020603050405020304" pitchFamily="18" charset="0"/>
                <a:cs typeface="Times New Roman" panose="02020603050405020304" pitchFamily="18" charset="0"/>
              </a:rPr>
              <a:t> </a:t>
            </a:r>
            <a:r>
              <a:rPr lang="pt-BR" dirty="0">
                <a:solidFill>
                  <a:srgbClr val="595959"/>
                </a:solidFill>
                <a:latin typeface="Times New Roman" panose="02020603050405020304" pitchFamily="18" charset="0"/>
                <a:cs typeface="Times New Roman" panose="02020603050405020304" pitchFamily="18" charset="0"/>
              </a:rPr>
              <a:t>e da </a:t>
            </a:r>
            <a:r>
              <a:rPr lang="pt-BR" b="1" dirty="0">
                <a:solidFill>
                  <a:srgbClr val="FF0000"/>
                </a:solidFill>
                <a:latin typeface="Times New Roman" panose="02020603050405020304" pitchFamily="18" charset="0"/>
                <a:cs typeface="Times New Roman" panose="02020603050405020304" pitchFamily="18" charset="0"/>
              </a:rPr>
              <a:t>forma de percepção.</a:t>
            </a:r>
          </a:p>
          <a:p>
            <a:pPr marL="284400" algn="just">
              <a:lnSpc>
                <a:spcPct val="120000"/>
              </a:lnSpc>
            </a:pPr>
            <a:endParaRPr lang="pt-BR" b="1" dirty="0">
              <a:latin typeface="Times New Roman" panose="02020603050405020304" pitchFamily="18" charset="0"/>
              <a:cs typeface="Times New Roman" panose="02020603050405020304" pitchFamily="18" charset="0"/>
            </a:endParaRPr>
          </a:p>
        </p:txBody>
      </p:sp>
      <p:pic>
        <p:nvPicPr>
          <p:cNvPr id="6" name="Imagem 2"/>
          <p:cNvPicPr>
            <a:picLocks noChangeAspect="1"/>
          </p:cNvPicPr>
          <p:nvPr/>
        </p:nvPicPr>
        <p:blipFill>
          <a:blip r:embed="rId2">
            <a:clrChange>
              <a:clrFrom>
                <a:srgbClr val="E9E9E9"/>
              </a:clrFrom>
              <a:clrTo>
                <a:srgbClr val="E9E9E9">
                  <a:alpha val="0"/>
                </a:srgbClr>
              </a:clrTo>
            </a:clrChange>
            <a:extLst>
              <a:ext uri="{28A0092B-C50C-407E-A947-70E740481C1C}">
                <a14:useLocalDpi xmlns:a14="http://schemas.microsoft.com/office/drawing/2010/main" val="0"/>
              </a:ext>
            </a:extLst>
          </a:blip>
          <a:srcRect/>
          <a:stretch>
            <a:fillRect/>
          </a:stretch>
        </p:blipFill>
        <p:spPr bwMode="auto">
          <a:xfrm>
            <a:off x="146231" y="1921907"/>
            <a:ext cx="2240280" cy="62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bwMode="auto">
          <a:xfrm>
            <a:off x="2532380" y="1933654"/>
            <a:ext cx="6420032"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CF – Art. 153. (...) § 2º </a:t>
            </a:r>
            <a:r>
              <a:rPr lang="pt-BR" altLang="pt-BR" sz="1800" dirty="0">
                <a:solidFill>
                  <a:srgbClr val="595959"/>
                </a:solidFill>
                <a:ea typeface="ＭＳ Ｐゴシック" panose="020B0600070205080204" pitchFamily="34" charset="-128"/>
                <a:cs typeface="Times New Roman" panose="02020603050405020304" pitchFamily="18" charset="0"/>
              </a:rPr>
              <a:t>- O imposto previsto no inciso III:</a:t>
            </a:r>
          </a:p>
          <a:p>
            <a:pPr eaLnBrk="1" hangingPunct="1">
              <a:spcBef>
                <a:spcPct val="20000"/>
              </a:spcBef>
              <a:buFont typeface="Arial" panose="020B0604020202020204" pitchFamily="34" charset="0"/>
              <a:buNone/>
            </a:pPr>
            <a:r>
              <a:rPr lang="pt-BR" altLang="pt-BR" sz="1800" dirty="0">
                <a:solidFill>
                  <a:srgbClr val="595959"/>
                </a:solidFill>
                <a:ea typeface="ＭＳ Ｐゴシック" panose="020B0600070205080204" pitchFamily="34" charset="-128"/>
                <a:cs typeface="Times New Roman" panose="02020603050405020304" pitchFamily="18" charset="0"/>
              </a:rPr>
              <a:t>I - será informado pelos critérios da </a:t>
            </a:r>
            <a:r>
              <a:rPr lang="pt-BR" altLang="pt-BR" sz="1800" u="sng" dirty="0">
                <a:solidFill>
                  <a:srgbClr val="595959"/>
                </a:solidFill>
                <a:ea typeface="ＭＳ Ｐゴシック" panose="020B0600070205080204" pitchFamily="34" charset="-128"/>
                <a:cs typeface="Times New Roman" panose="02020603050405020304" pitchFamily="18" charset="0"/>
              </a:rPr>
              <a:t>generalidade</a:t>
            </a:r>
            <a:r>
              <a:rPr lang="pt-BR" altLang="pt-BR" sz="1800" dirty="0">
                <a:solidFill>
                  <a:srgbClr val="595959"/>
                </a:solidFill>
                <a:ea typeface="ＭＳ Ｐゴシック" panose="020B0600070205080204" pitchFamily="34" charset="-128"/>
                <a:cs typeface="Times New Roman" panose="02020603050405020304" pitchFamily="18" charset="0"/>
              </a:rPr>
              <a:t>, da </a:t>
            </a:r>
            <a:r>
              <a:rPr lang="pt-BR" altLang="pt-BR" sz="1800" u="sng" dirty="0">
                <a:solidFill>
                  <a:srgbClr val="595959"/>
                </a:solidFill>
                <a:ea typeface="ＭＳ Ｐゴシック" panose="020B0600070205080204" pitchFamily="34" charset="-128"/>
                <a:cs typeface="Times New Roman" panose="02020603050405020304" pitchFamily="18" charset="0"/>
              </a:rPr>
              <a:t>universalidade</a:t>
            </a:r>
            <a:r>
              <a:rPr lang="pt-BR" altLang="pt-BR" sz="1800" dirty="0">
                <a:solidFill>
                  <a:srgbClr val="595959"/>
                </a:solidFill>
                <a:ea typeface="ＭＳ Ｐゴシック" panose="020B0600070205080204" pitchFamily="34" charset="-128"/>
                <a:cs typeface="Times New Roman" panose="02020603050405020304" pitchFamily="18" charset="0"/>
              </a:rPr>
              <a:t> e da </a:t>
            </a:r>
            <a:r>
              <a:rPr lang="pt-BR" altLang="pt-BR" sz="1800" u="sng" dirty="0">
                <a:solidFill>
                  <a:srgbClr val="595959"/>
                </a:solidFill>
                <a:ea typeface="ＭＳ Ｐゴシック" panose="020B0600070205080204" pitchFamily="34" charset="-128"/>
                <a:cs typeface="Times New Roman" panose="02020603050405020304" pitchFamily="18" charset="0"/>
              </a:rPr>
              <a:t>progressividade</a:t>
            </a:r>
            <a:r>
              <a:rPr lang="pt-BR" altLang="pt-BR" sz="1800" dirty="0">
                <a:solidFill>
                  <a:srgbClr val="595959"/>
                </a:solidFill>
                <a:ea typeface="ＭＳ Ｐゴシック" panose="020B0600070205080204" pitchFamily="34" charset="-128"/>
                <a:cs typeface="Times New Roman" panose="02020603050405020304" pitchFamily="18" charset="0"/>
              </a:rPr>
              <a:t>, na forma da lei</a:t>
            </a:r>
            <a:endParaRPr lang="en-US" altLang="pt-BR" sz="1800" dirty="0">
              <a:solidFill>
                <a:srgbClr val="595959"/>
              </a:solidFill>
              <a:ea typeface="ＭＳ Ｐゴシック" panose="020B0600070205080204" pitchFamily="34" charset="-128"/>
              <a:cs typeface="Times New Roman" panose="02020603050405020304" pitchFamily="18" charset="0"/>
            </a:endParaRPr>
          </a:p>
        </p:txBody>
      </p:sp>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3" name="TextBox 12"/>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57385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46231" y="3138610"/>
            <a:ext cx="8806181" cy="2496068"/>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b="1" dirty="0">
                <a:solidFill>
                  <a:srgbClr val="595959"/>
                </a:solidFill>
                <a:latin typeface="Times New Roman" panose="02020603050405020304" pitchFamily="18" charset="0"/>
                <a:cs typeface="Times New Roman" panose="02020603050405020304" pitchFamily="18" charset="0"/>
              </a:rPr>
              <a:t>Progressividade: </a:t>
            </a:r>
          </a:p>
          <a:p>
            <a:pPr marL="284400" algn="just">
              <a:lnSpc>
                <a:spcPct val="120000"/>
              </a:lnSpc>
            </a:pPr>
            <a:r>
              <a:rPr lang="pt-BR" dirty="0">
                <a:solidFill>
                  <a:srgbClr val="595959"/>
                </a:solidFill>
                <a:latin typeface="Times New Roman" panose="02020603050405020304" pitchFamily="18" charset="0"/>
                <a:cs typeface="Times New Roman" panose="02020603050405020304" pitchFamily="18" charset="0"/>
              </a:rPr>
              <a:t>Aspecto quantitativo e alíquotas crescentes à medida que a base de cálculo aumenta. Objetivo redistributivo ou indutor.</a:t>
            </a:r>
          </a:p>
          <a:p>
            <a:pPr marL="284400" algn="just">
              <a:lnSpc>
                <a:spcPct val="120000"/>
              </a:lnSpc>
            </a:pPr>
            <a:r>
              <a:rPr lang="pt-BR" b="1" dirty="0">
                <a:latin typeface="Times New Roman" panose="02020603050405020304" pitchFamily="18" charset="0"/>
                <a:cs typeface="Times New Roman" panose="02020603050405020304" pitchFamily="18" charset="0"/>
              </a:rPr>
              <a:t> </a:t>
            </a:r>
          </a:p>
          <a:p>
            <a:pPr marL="284400" algn="just">
              <a:lnSpc>
                <a:spcPct val="120000"/>
              </a:lnSpc>
            </a:pPr>
            <a:r>
              <a:rPr lang="pt-BR" u="sng" dirty="0">
                <a:solidFill>
                  <a:srgbClr val="595959"/>
                </a:solidFill>
                <a:latin typeface="Times New Roman" panose="02020603050405020304" pitchFamily="18" charset="0"/>
                <a:cs typeface="Times New Roman" panose="02020603050405020304" pitchFamily="18" charset="0"/>
              </a:rPr>
              <a:t>Diferença com a Proporcionalidade</a:t>
            </a:r>
            <a:r>
              <a:rPr lang="pt-BR" dirty="0">
                <a:solidFill>
                  <a:srgbClr val="595959"/>
                </a:solidFill>
                <a:latin typeface="Times New Roman" panose="02020603050405020304" pitchFamily="18" charset="0"/>
                <a:cs typeface="Times New Roman" panose="02020603050405020304" pitchFamily="18" charset="0"/>
              </a:rPr>
              <a:t> </a:t>
            </a:r>
          </a:p>
          <a:p>
            <a:pPr marL="284400" algn="just">
              <a:lnSpc>
                <a:spcPct val="120000"/>
              </a:lnSpc>
            </a:pPr>
            <a:r>
              <a:rPr lang="pt-BR" dirty="0">
                <a:solidFill>
                  <a:srgbClr val="595959"/>
                </a:solidFill>
                <a:latin typeface="Times New Roman" panose="02020603050405020304" pitchFamily="18" charset="0"/>
                <a:cs typeface="Times New Roman" panose="02020603050405020304" pitchFamily="18" charset="0"/>
              </a:rPr>
              <a:t>(alíquota única mas com montante do tributo crescendo na proporção da base de cálculo)</a:t>
            </a:r>
          </a:p>
          <a:p>
            <a:pPr marL="284400" algn="just">
              <a:lnSpc>
                <a:spcPct val="120000"/>
              </a:lnSpc>
            </a:pPr>
            <a:endParaRPr lang="pt-BR" b="1" dirty="0">
              <a:latin typeface="Times New Roman" panose="02020603050405020304" pitchFamily="18" charset="0"/>
              <a:cs typeface="Times New Roman" panose="02020603050405020304" pitchFamily="18" charset="0"/>
            </a:endParaRPr>
          </a:p>
        </p:txBody>
      </p:sp>
      <p:pic>
        <p:nvPicPr>
          <p:cNvPr id="6" name="Imagem 2"/>
          <p:cNvPicPr>
            <a:picLocks noChangeAspect="1"/>
          </p:cNvPicPr>
          <p:nvPr/>
        </p:nvPicPr>
        <p:blipFill>
          <a:blip r:embed="rId2">
            <a:clrChange>
              <a:clrFrom>
                <a:srgbClr val="E9E9E9"/>
              </a:clrFrom>
              <a:clrTo>
                <a:srgbClr val="E9E9E9">
                  <a:alpha val="0"/>
                </a:srgbClr>
              </a:clrTo>
            </a:clrChange>
            <a:extLst>
              <a:ext uri="{28A0092B-C50C-407E-A947-70E740481C1C}">
                <a14:useLocalDpi xmlns:a14="http://schemas.microsoft.com/office/drawing/2010/main" val="0"/>
              </a:ext>
            </a:extLst>
          </a:blip>
          <a:srcRect/>
          <a:stretch>
            <a:fillRect/>
          </a:stretch>
        </p:blipFill>
        <p:spPr bwMode="auto">
          <a:xfrm>
            <a:off x="146231" y="1921906"/>
            <a:ext cx="2240280" cy="62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bwMode="auto">
          <a:xfrm>
            <a:off x="2532380" y="1933653"/>
            <a:ext cx="6420032"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CF – Art. 153. (...) § 2º </a:t>
            </a:r>
            <a:r>
              <a:rPr lang="pt-BR" altLang="pt-BR" sz="1800" dirty="0">
                <a:solidFill>
                  <a:srgbClr val="595959"/>
                </a:solidFill>
                <a:ea typeface="ＭＳ Ｐゴシック" panose="020B0600070205080204" pitchFamily="34" charset="-128"/>
                <a:cs typeface="Times New Roman" panose="02020603050405020304" pitchFamily="18" charset="0"/>
              </a:rPr>
              <a:t>- O imposto previsto no inciso III:</a:t>
            </a:r>
          </a:p>
          <a:p>
            <a:pPr eaLnBrk="1" hangingPunct="1">
              <a:spcBef>
                <a:spcPct val="20000"/>
              </a:spcBef>
              <a:buFont typeface="Arial" panose="020B0604020202020204" pitchFamily="34" charset="0"/>
              <a:buNone/>
            </a:pPr>
            <a:r>
              <a:rPr lang="pt-BR" altLang="pt-BR" sz="1800" dirty="0">
                <a:solidFill>
                  <a:srgbClr val="595959"/>
                </a:solidFill>
                <a:ea typeface="ＭＳ Ｐゴシック" panose="020B0600070205080204" pitchFamily="34" charset="-128"/>
                <a:cs typeface="Times New Roman" panose="02020603050405020304" pitchFamily="18" charset="0"/>
              </a:rPr>
              <a:t>I - será informado pelos critérios da </a:t>
            </a:r>
            <a:r>
              <a:rPr lang="pt-BR" altLang="pt-BR" sz="1800" u="sng" dirty="0">
                <a:solidFill>
                  <a:srgbClr val="595959"/>
                </a:solidFill>
                <a:ea typeface="ＭＳ Ｐゴシック" panose="020B0600070205080204" pitchFamily="34" charset="-128"/>
                <a:cs typeface="Times New Roman" panose="02020603050405020304" pitchFamily="18" charset="0"/>
              </a:rPr>
              <a:t>generalidade</a:t>
            </a:r>
            <a:r>
              <a:rPr lang="pt-BR" altLang="pt-BR" sz="1800" dirty="0">
                <a:solidFill>
                  <a:srgbClr val="595959"/>
                </a:solidFill>
                <a:ea typeface="ＭＳ Ｐゴシック" panose="020B0600070205080204" pitchFamily="34" charset="-128"/>
                <a:cs typeface="Times New Roman" panose="02020603050405020304" pitchFamily="18" charset="0"/>
              </a:rPr>
              <a:t>, da </a:t>
            </a:r>
            <a:r>
              <a:rPr lang="pt-BR" altLang="pt-BR" sz="1800" u="sng" dirty="0">
                <a:solidFill>
                  <a:srgbClr val="595959"/>
                </a:solidFill>
                <a:ea typeface="ＭＳ Ｐゴシック" panose="020B0600070205080204" pitchFamily="34" charset="-128"/>
                <a:cs typeface="Times New Roman" panose="02020603050405020304" pitchFamily="18" charset="0"/>
              </a:rPr>
              <a:t>universalidade</a:t>
            </a:r>
            <a:r>
              <a:rPr lang="pt-BR" altLang="pt-BR" sz="1800" dirty="0">
                <a:solidFill>
                  <a:srgbClr val="595959"/>
                </a:solidFill>
                <a:ea typeface="ＭＳ Ｐゴシック" panose="020B0600070205080204" pitchFamily="34" charset="-128"/>
                <a:cs typeface="Times New Roman" panose="02020603050405020304" pitchFamily="18" charset="0"/>
              </a:rPr>
              <a:t> e da </a:t>
            </a:r>
            <a:r>
              <a:rPr lang="pt-BR" altLang="pt-BR" sz="1800" u="sng" dirty="0">
                <a:solidFill>
                  <a:srgbClr val="595959"/>
                </a:solidFill>
                <a:ea typeface="ＭＳ Ｐゴシック" panose="020B0600070205080204" pitchFamily="34" charset="-128"/>
                <a:cs typeface="Times New Roman" panose="02020603050405020304" pitchFamily="18" charset="0"/>
              </a:rPr>
              <a:t>progressividade</a:t>
            </a:r>
            <a:r>
              <a:rPr lang="pt-BR" altLang="pt-BR" sz="1800" dirty="0">
                <a:solidFill>
                  <a:srgbClr val="595959"/>
                </a:solidFill>
                <a:ea typeface="ＭＳ Ｐゴシック" panose="020B0600070205080204" pitchFamily="34" charset="-128"/>
                <a:cs typeface="Times New Roman" panose="02020603050405020304" pitchFamily="18" charset="0"/>
              </a:rPr>
              <a:t>, na forma da lei</a:t>
            </a:r>
            <a:endParaRPr lang="en-US" altLang="pt-BR" sz="1800" dirty="0">
              <a:solidFill>
                <a:srgbClr val="595959"/>
              </a:solidFill>
              <a:ea typeface="ＭＳ Ｐゴシック" panose="020B0600070205080204" pitchFamily="34" charset="-128"/>
              <a:cs typeface="Times New Roman" panose="02020603050405020304" pitchFamily="18" charset="0"/>
            </a:endParaRPr>
          </a:p>
        </p:txBody>
      </p:sp>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0" name="TextBox 9"/>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2346226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9" name="TextBox 8"/>
          <p:cNvSpPr txBox="1"/>
          <p:nvPr/>
        </p:nvSpPr>
        <p:spPr>
          <a:xfrm>
            <a:off x="146231" y="1806200"/>
            <a:ext cx="8806181" cy="3259354"/>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b="1" u="sng" dirty="0">
                <a:solidFill>
                  <a:srgbClr val="595959"/>
                </a:solidFill>
                <a:latin typeface="Times New Roman" panose="02020603050405020304" pitchFamily="18" charset="0"/>
                <a:cs typeface="Times New Roman" panose="02020603050405020304" pitchFamily="18" charset="0"/>
              </a:rPr>
              <a:t>Renda-produto</a:t>
            </a:r>
            <a:r>
              <a:rPr lang="pt-BR" dirty="0">
                <a:solidFill>
                  <a:srgbClr val="595959"/>
                </a:solidFill>
                <a:latin typeface="Times New Roman" panose="02020603050405020304" pitchFamily="18" charset="0"/>
                <a:cs typeface="Times New Roman" panose="02020603050405020304" pitchFamily="18" charset="0"/>
              </a:rPr>
              <a:t>: Produto do capital, do trabalho ou da sua combinação</a:t>
            </a:r>
          </a:p>
          <a:p>
            <a:pPr lvl="3" algn="just">
              <a:lnSpc>
                <a:spcPct val="120000"/>
              </a:lnSpc>
              <a:spcAft>
                <a:spcPts val="600"/>
              </a:spcAft>
            </a:pPr>
            <a:r>
              <a:rPr lang="pt-BR" b="1" dirty="0">
                <a:solidFill>
                  <a:srgbClr val="595959"/>
                </a:solidFill>
                <a:latin typeface="Times New Roman" panose="02020603050405020304" pitchFamily="18" charset="0"/>
                <a:cs typeface="Times New Roman" panose="02020603050405020304" pitchFamily="18" charset="0"/>
              </a:rPr>
              <a:t>	 Fruto</a:t>
            </a:r>
            <a:r>
              <a:rPr lang="pt-BR" dirty="0">
                <a:solidFill>
                  <a:srgbClr val="595959"/>
                </a:solidFill>
                <a:latin typeface="Times New Roman" panose="02020603050405020304" pitchFamily="18" charset="0"/>
                <a:cs typeface="Times New Roman" panose="02020603050405020304" pitchFamily="18" charset="0"/>
              </a:rPr>
              <a:t> que se obtém sem que pereça a árvore</a:t>
            </a:r>
          </a:p>
          <a:p>
            <a:pPr lvl="3" algn="just">
              <a:lnSpc>
                <a:spcPct val="120000"/>
              </a:lnSpc>
              <a:spcAft>
                <a:spcPts val="600"/>
              </a:spcAft>
            </a:pPr>
            <a:endParaRPr lang="pt-BR" dirty="0">
              <a:solidFill>
                <a:srgbClr val="595959"/>
              </a:solidFill>
              <a:latin typeface="Times New Roman" panose="02020603050405020304" pitchFamily="18" charset="0"/>
              <a:cs typeface="Times New Roman" panose="02020603050405020304" pitchFamily="18" charset="0"/>
            </a:endParaRPr>
          </a:p>
          <a:p>
            <a:pPr marL="284400" algn="just">
              <a:spcBef>
                <a:spcPct val="20000"/>
              </a:spcBef>
              <a:defRPr/>
            </a:pPr>
            <a:r>
              <a:rPr lang="pt-BR" b="1" dirty="0">
                <a:solidFill>
                  <a:srgbClr val="C00000"/>
                </a:solidFill>
                <a:latin typeface="Times New Roman" panose="02020603050405020304" pitchFamily="18" charset="0"/>
                <a:cs typeface="Times New Roman" panose="02020603050405020304" pitchFamily="18" charset="0"/>
              </a:rPr>
              <a:t>Problema 1</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 </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não explica a incidência do imposto sobre o ganhador da loteria. Inexistência de “fonte permanente” nos ganhos eventuais (“</a:t>
            </a:r>
            <a:r>
              <a:rPr lang="pt-BR" i="1" dirty="0" err="1">
                <a:solidFill>
                  <a:schemeClr val="tx1">
                    <a:lumMod val="65000"/>
                    <a:lumOff val="35000"/>
                  </a:schemeClr>
                </a:solidFill>
                <a:latin typeface="Times New Roman" panose="02020603050405020304" pitchFamily="18" charset="0"/>
                <a:cs typeface="Times New Roman" panose="02020603050405020304" pitchFamily="18" charset="0"/>
              </a:rPr>
              <a:t>windfall</a:t>
            </a:r>
            <a:r>
              <a:rPr lang="pt-BR" i="1" dirty="0">
                <a:solidFill>
                  <a:schemeClr val="tx1">
                    <a:lumMod val="65000"/>
                    <a:lumOff val="35000"/>
                  </a:schemeClr>
                </a:solidFill>
                <a:latin typeface="Times New Roman" panose="02020603050405020304" pitchFamily="18" charset="0"/>
                <a:cs typeface="Times New Roman" panose="02020603050405020304" pitchFamily="18" charset="0"/>
              </a:rPr>
              <a:t> </a:t>
            </a:r>
            <a:r>
              <a:rPr lang="pt-BR" i="1" dirty="0" err="1">
                <a:solidFill>
                  <a:schemeClr val="tx1">
                    <a:lumMod val="65000"/>
                    <a:lumOff val="35000"/>
                  </a:schemeClr>
                </a:solidFill>
                <a:latin typeface="Times New Roman" panose="02020603050405020304" pitchFamily="18" charset="0"/>
                <a:cs typeface="Times New Roman" panose="02020603050405020304" pitchFamily="18" charset="0"/>
              </a:rPr>
              <a:t>gains</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a:t>
            </a:r>
          </a:p>
          <a:p>
            <a:pPr marL="284400" algn="just">
              <a:spcBef>
                <a:spcPct val="20000"/>
              </a:spcBef>
              <a:defRPr/>
            </a:pPr>
            <a:endParaRPr lang="pt-BR" b="1" dirty="0">
              <a:solidFill>
                <a:schemeClr val="tx1">
                  <a:lumMod val="65000"/>
                  <a:lumOff val="35000"/>
                </a:schemeClr>
              </a:solidFill>
              <a:latin typeface="Times New Roman" panose="02020603050405020304" pitchFamily="18" charset="0"/>
              <a:cs typeface="Times New Roman" panose="02020603050405020304" pitchFamily="18" charset="0"/>
            </a:endParaRPr>
          </a:p>
          <a:p>
            <a:pPr marL="284400" algn="just">
              <a:spcBef>
                <a:spcPct val="20000"/>
              </a:spcBef>
              <a:defRPr/>
            </a:pPr>
            <a:r>
              <a:rPr lang="pt-BR" b="1" dirty="0">
                <a:solidFill>
                  <a:srgbClr val="C00000"/>
                </a:solidFill>
                <a:latin typeface="Times New Roman" panose="02020603050405020304" pitchFamily="18" charset="0"/>
                <a:cs typeface="Times New Roman" panose="02020603050405020304" pitchFamily="18" charset="0"/>
              </a:rPr>
              <a:t>Problema 2</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 </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não explica a tributação quando a própria fonte da renda sai da titularidade do contribuinte (ganhos de capital)</a:t>
            </a:r>
          </a:p>
          <a:p>
            <a:pPr marL="285750" indent="-285750" algn="just">
              <a:lnSpc>
                <a:spcPct val="120000"/>
              </a:lnSpc>
              <a:spcAft>
                <a:spcPts val="600"/>
              </a:spcAft>
              <a:buFont typeface="Wingdings" panose="05000000000000000000" pitchFamily="2" charset="2"/>
              <a:buChar char="§"/>
            </a:pPr>
            <a:endParaRPr lang="pt-BR" dirty="0">
              <a:solidFill>
                <a:srgbClr val="595959"/>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355248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5"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6"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9" name="TextBox 8"/>
          <p:cNvSpPr txBox="1"/>
          <p:nvPr/>
        </p:nvSpPr>
        <p:spPr>
          <a:xfrm>
            <a:off x="146231" y="1806200"/>
            <a:ext cx="8806181" cy="3259354"/>
          </a:xfrm>
          <a:prstGeom prst="rect">
            <a:avLst/>
          </a:prstGeom>
          <a:noFill/>
        </p:spPr>
        <p:txBody>
          <a:bodyPr wrap="square" rtlCol="0">
            <a:spAutoFit/>
          </a:bodyPr>
          <a:lstStyle/>
          <a:p>
            <a:pPr marL="285750" indent="-285750" algn="just">
              <a:lnSpc>
                <a:spcPct val="120000"/>
              </a:lnSpc>
              <a:spcAft>
                <a:spcPts val="600"/>
              </a:spcAft>
              <a:buFont typeface="Wingdings" panose="05000000000000000000" pitchFamily="2" charset="2"/>
              <a:buChar char="§"/>
            </a:pPr>
            <a:r>
              <a:rPr lang="pt-BR" b="1" u="sng" dirty="0">
                <a:solidFill>
                  <a:srgbClr val="595959"/>
                </a:solidFill>
                <a:latin typeface="Times New Roman" panose="02020603050405020304" pitchFamily="18" charset="0"/>
                <a:cs typeface="Times New Roman" panose="02020603050405020304" pitchFamily="18" charset="0"/>
              </a:rPr>
              <a:t>Renda-acréscimo</a:t>
            </a:r>
            <a:r>
              <a:rPr lang="pt-BR" dirty="0">
                <a:solidFill>
                  <a:srgbClr val="595959"/>
                </a:solidFill>
                <a:latin typeface="Times New Roman" panose="02020603050405020304" pitchFamily="18" charset="0"/>
                <a:cs typeface="Times New Roman" panose="02020603050405020304" pitchFamily="18" charset="0"/>
              </a:rPr>
              <a:t>: Comparação do patrimônio em dois momentos</a:t>
            </a:r>
          </a:p>
          <a:p>
            <a:pPr algn="just">
              <a:lnSpc>
                <a:spcPct val="120000"/>
              </a:lnSpc>
              <a:spcAft>
                <a:spcPts val="600"/>
              </a:spcAft>
            </a:pPr>
            <a:r>
              <a:rPr lang="pt-BR" dirty="0">
                <a:solidFill>
                  <a:srgbClr val="595959"/>
                </a:solidFill>
                <a:latin typeface="Times New Roman" panose="02020603050405020304" pitchFamily="18" charset="0"/>
                <a:cs typeface="Times New Roman" panose="02020603050405020304" pitchFamily="18" charset="0"/>
              </a:rPr>
              <a:t>				     Havendo acréscimo (</a:t>
            </a:r>
            <a:r>
              <a:rPr lang="pt-BR" b="1" dirty="0">
                <a:solidFill>
                  <a:srgbClr val="595959"/>
                </a:solidFill>
                <a:latin typeface="Times New Roman" panose="02020603050405020304" pitchFamily="18" charset="0"/>
                <a:cs typeface="Times New Roman" panose="02020603050405020304" pitchFamily="18" charset="0"/>
              </a:rPr>
              <a:t>variação positiva</a:t>
            </a:r>
            <a:r>
              <a:rPr lang="pt-BR" dirty="0">
                <a:solidFill>
                  <a:srgbClr val="595959"/>
                </a:solidFill>
                <a:latin typeface="Times New Roman" panose="02020603050405020304" pitchFamily="18" charset="0"/>
                <a:cs typeface="Times New Roman" panose="02020603050405020304" pitchFamily="18" charset="0"/>
              </a:rPr>
              <a:t>), há renda</a:t>
            </a:r>
          </a:p>
          <a:p>
            <a:pPr lvl="3" algn="just">
              <a:lnSpc>
                <a:spcPct val="120000"/>
              </a:lnSpc>
              <a:spcAft>
                <a:spcPts val="600"/>
              </a:spcAft>
            </a:pPr>
            <a:endParaRPr lang="pt-BR" dirty="0">
              <a:solidFill>
                <a:srgbClr val="595959"/>
              </a:solidFill>
              <a:latin typeface="Times New Roman" panose="02020603050405020304" pitchFamily="18" charset="0"/>
              <a:cs typeface="Times New Roman" panose="02020603050405020304" pitchFamily="18" charset="0"/>
            </a:endParaRPr>
          </a:p>
          <a:p>
            <a:pPr marL="284400" algn="just">
              <a:spcBef>
                <a:spcPct val="20000"/>
              </a:spcBef>
              <a:defRPr/>
            </a:pPr>
            <a:r>
              <a:rPr lang="pt-BR" b="1" dirty="0">
                <a:solidFill>
                  <a:srgbClr val="C00000"/>
                </a:solidFill>
                <a:latin typeface="Times New Roman" panose="02020603050405020304" pitchFamily="18" charset="0"/>
                <a:cs typeface="Times New Roman" panose="02020603050405020304" pitchFamily="18" charset="0"/>
              </a:rPr>
              <a:t>Problema 1</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 </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não explica o contribuinte que gasta tudo entre os dois momentos. Neste caso, a situação patrimonial seria idêntica nos dois momentos</a:t>
            </a:r>
          </a:p>
          <a:p>
            <a:pPr marL="284400" algn="just">
              <a:spcBef>
                <a:spcPct val="20000"/>
              </a:spcBef>
              <a:defRPr/>
            </a:pPr>
            <a:endParaRPr lang="pt-BR" b="1" dirty="0">
              <a:solidFill>
                <a:schemeClr val="tx1">
                  <a:lumMod val="65000"/>
                  <a:lumOff val="35000"/>
                </a:schemeClr>
              </a:solidFill>
              <a:latin typeface="Times New Roman" panose="02020603050405020304" pitchFamily="18" charset="0"/>
              <a:cs typeface="Times New Roman" panose="02020603050405020304" pitchFamily="18" charset="0"/>
            </a:endParaRPr>
          </a:p>
          <a:p>
            <a:pPr marL="284400" algn="just">
              <a:spcBef>
                <a:spcPct val="20000"/>
              </a:spcBef>
              <a:defRPr/>
            </a:pPr>
            <a:r>
              <a:rPr lang="pt-BR" b="1" dirty="0">
                <a:solidFill>
                  <a:srgbClr val="C00000"/>
                </a:solidFill>
                <a:latin typeface="Times New Roman" panose="02020603050405020304" pitchFamily="18" charset="0"/>
                <a:cs typeface="Times New Roman" panose="02020603050405020304" pitchFamily="18" charset="0"/>
              </a:rPr>
              <a:t>Problema 2</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a:t>
            </a:r>
            <a:r>
              <a:rPr lang="pt-BR" b="1" dirty="0">
                <a:solidFill>
                  <a:schemeClr val="tx1">
                    <a:lumMod val="65000"/>
                    <a:lumOff val="35000"/>
                  </a:schemeClr>
                </a:solidFill>
                <a:latin typeface="Times New Roman" panose="02020603050405020304" pitchFamily="18" charset="0"/>
                <a:cs typeface="Times New Roman" panose="02020603050405020304" pitchFamily="18" charset="0"/>
              </a:rPr>
              <a:t> </a:t>
            </a:r>
            <a:r>
              <a:rPr lang="pt-BR" dirty="0">
                <a:solidFill>
                  <a:schemeClr val="tx1">
                    <a:lumMod val="65000"/>
                    <a:lumOff val="35000"/>
                  </a:schemeClr>
                </a:solidFill>
                <a:latin typeface="Times New Roman" panose="02020603050405020304" pitchFamily="18" charset="0"/>
                <a:cs typeface="Times New Roman" panose="02020603050405020304" pitchFamily="18" charset="0"/>
              </a:rPr>
              <a:t>não explica a tributação sobre rendimentos brutos auferidos pelo não-residente</a:t>
            </a:r>
          </a:p>
          <a:p>
            <a:pPr marL="285750" indent="-285750" algn="just">
              <a:lnSpc>
                <a:spcPct val="120000"/>
              </a:lnSpc>
              <a:spcAft>
                <a:spcPts val="600"/>
              </a:spcAft>
              <a:buFont typeface="Wingdings" panose="05000000000000000000" pitchFamily="2" charset="2"/>
              <a:buChar char="§"/>
            </a:pPr>
            <a:endParaRPr lang="pt-BR" dirty="0">
              <a:solidFill>
                <a:srgbClr val="595959"/>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254392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m 2"/>
          <p:cNvPicPr>
            <a:picLocks noChangeAspect="1"/>
          </p:cNvPicPr>
          <p:nvPr/>
        </p:nvPicPr>
        <p:blipFill>
          <a:blip r:embed="rId2">
            <a:clrChange>
              <a:clrFrom>
                <a:srgbClr val="E9E9E9"/>
              </a:clrFrom>
              <a:clrTo>
                <a:srgbClr val="E9E9E9">
                  <a:alpha val="0"/>
                </a:srgbClr>
              </a:clrTo>
            </a:clrChange>
            <a:extLst>
              <a:ext uri="{28A0092B-C50C-407E-A947-70E740481C1C}">
                <a14:useLocalDpi xmlns:a14="http://schemas.microsoft.com/office/drawing/2010/main" val="0"/>
              </a:ext>
            </a:extLst>
          </a:blip>
          <a:srcRect/>
          <a:stretch>
            <a:fillRect/>
          </a:stretch>
        </p:blipFill>
        <p:spPr bwMode="auto">
          <a:xfrm>
            <a:off x="2705100" y="1929690"/>
            <a:ext cx="37338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Espaço Reservado para Número de Slide 1"/>
          <p:cNvSpPr txBox="1">
            <a:spLocks/>
          </p:cNvSpPr>
          <p:nvPr/>
        </p:nvSpPr>
        <p:spPr>
          <a:xfrm>
            <a:off x="6921500" y="6435592"/>
            <a:ext cx="20574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8BBC0E34-B7A1-4042-9C7B-52A88ECA8B55}" type="slidenum">
              <a:rPr kumimoji="0" lang="pt-BR" sz="9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11" name="Espaço Reservado para Data 7"/>
          <p:cNvSpPr txBox="1">
            <a:spLocks/>
          </p:cNvSpPr>
          <p:nvPr/>
        </p:nvSpPr>
        <p:spPr>
          <a:xfrm>
            <a:off x="165100" y="6435592"/>
            <a:ext cx="2057400" cy="365125"/>
          </a:xfrm>
          <a:prstGeom prst="rect">
            <a:avLst/>
          </a:prstGeom>
        </p:spPr>
        <p:txBody>
          <a:bodyPr vert="horz" lIns="91440" tIns="45720" rIns="91440" bIns="45720" rtlCol="0" anchor="ctr"/>
          <a:lstStyle>
            <a:defPPr>
              <a:defRPr lang="pt-BR"/>
            </a:defPPr>
            <a:lvl1pPr algn="l"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rPr>
              <a:t>Faculdade de Direito da USP</a:t>
            </a:r>
          </a:p>
        </p:txBody>
      </p:sp>
      <p:sp>
        <p:nvSpPr>
          <p:cNvPr id="12" name="Espaço Reservado para Rodapé 8"/>
          <p:cNvSpPr txBox="1">
            <a:spLocks/>
          </p:cNvSpPr>
          <p:nvPr/>
        </p:nvSpPr>
        <p:spPr>
          <a:xfrm>
            <a:off x="2874963" y="6435592"/>
            <a:ext cx="3663950" cy="365125"/>
          </a:xfrm>
          <a:prstGeom prst="rect">
            <a:avLst/>
          </a:prstGeom>
        </p:spPr>
        <p:txBody>
          <a:bodyPr vert="horz" lIns="91440" tIns="45720" rIns="91440" bIns="45720" rtlCol="0" anchor="ctr"/>
          <a:lstStyle>
            <a:defPPr>
              <a:defRPr lang="pt-BR"/>
            </a:defPPr>
            <a:lvl1pPr algn="ctr" rtl="0" eaLnBrk="0" fontAlgn="base" hangingPunct="0">
              <a:spcBef>
                <a:spcPct val="0"/>
              </a:spcBef>
              <a:spcAft>
                <a:spcPct val="0"/>
              </a:spcAft>
              <a:defRPr sz="9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t-BR" sz="9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rPr>
              <a:t>DEF-0537 – Tributação Direta das Pessoas Jurídicas</a:t>
            </a:r>
            <a:endParaRPr kumimoji="0" lang="pt-BR" sz="9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n-ea"/>
              <a:cs typeface="+mn-cs"/>
            </a:endParaRPr>
          </a:p>
        </p:txBody>
      </p:sp>
      <p:sp>
        <p:nvSpPr>
          <p:cNvPr id="7" name="Subtitle 2"/>
          <p:cNvSpPr txBox="1">
            <a:spLocks/>
          </p:cNvSpPr>
          <p:nvPr/>
        </p:nvSpPr>
        <p:spPr bwMode="auto">
          <a:xfrm>
            <a:off x="165100" y="3254499"/>
            <a:ext cx="8813800" cy="2789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Aft>
                <a:spcPts val="1200"/>
              </a:spcAft>
              <a:buFont typeface="Arial" panose="020B0604020202020204" pitchFamily="34" charset="0"/>
              <a:buNone/>
            </a:pPr>
            <a:r>
              <a:rPr lang="pt-BR" altLang="pt-BR" sz="2000" b="1" dirty="0">
                <a:solidFill>
                  <a:srgbClr val="595959"/>
                </a:solidFill>
                <a:ea typeface="ＭＳ Ｐゴシック" panose="020B0600070205080204" pitchFamily="34" charset="-128"/>
                <a:cs typeface="Times New Roman" panose="02020603050405020304" pitchFamily="18" charset="0"/>
              </a:rPr>
              <a:t>CTN – Art. 43. </a:t>
            </a:r>
            <a:r>
              <a:rPr lang="pt-BR" altLang="pt-BR" sz="2000" dirty="0">
                <a:solidFill>
                  <a:srgbClr val="595959"/>
                </a:solidFill>
                <a:ea typeface="ＭＳ Ｐゴシック" panose="020B0600070205080204" pitchFamily="34" charset="-128"/>
                <a:cs typeface="Times New Roman" panose="02020603050405020304" pitchFamily="18" charset="0"/>
              </a:rPr>
              <a:t>O imposto, de competência da União, sobre a renda e proventos de qualquer natureza tem como </a:t>
            </a:r>
            <a:r>
              <a:rPr lang="pt-BR" altLang="pt-BR" sz="2000" b="1" dirty="0">
                <a:solidFill>
                  <a:srgbClr val="595959"/>
                </a:solidFill>
                <a:ea typeface="ＭＳ Ｐゴシック" panose="020B0600070205080204" pitchFamily="34" charset="-128"/>
                <a:cs typeface="Times New Roman" panose="02020603050405020304" pitchFamily="18" charset="0"/>
              </a:rPr>
              <a:t>fato gerador </a:t>
            </a:r>
            <a:r>
              <a:rPr lang="pt-BR" altLang="pt-BR" sz="2000" dirty="0">
                <a:solidFill>
                  <a:srgbClr val="595959"/>
                </a:solidFill>
                <a:ea typeface="ＭＳ Ｐゴシック" panose="020B0600070205080204" pitchFamily="34" charset="-128"/>
                <a:cs typeface="Times New Roman" panose="02020603050405020304" pitchFamily="18" charset="0"/>
              </a:rPr>
              <a:t>a </a:t>
            </a:r>
            <a:r>
              <a:rPr lang="pt-BR" altLang="pt-BR" sz="2000" b="1" u="sng" dirty="0">
                <a:solidFill>
                  <a:srgbClr val="595959"/>
                </a:solidFill>
                <a:ea typeface="ＭＳ Ｐゴシック" panose="020B0600070205080204" pitchFamily="34" charset="-128"/>
                <a:cs typeface="Times New Roman" panose="02020603050405020304" pitchFamily="18" charset="0"/>
              </a:rPr>
              <a:t>aquisição da disponibilidade econômica ou jurídica</a:t>
            </a:r>
            <a:r>
              <a:rPr lang="pt-BR" altLang="pt-BR" sz="2000" dirty="0">
                <a:solidFill>
                  <a:srgbClr val="595959"/>
                </a:solidFill>
                <a:ea typeface="ＭＳ Ｐゴシック" panose="020B0600070205080204" pitchFamily="34" charset="-128"/>
                <a:cs typeface="Times New Roman" panose="02020603050405020304" pitchFamily="18" charset="0"/>
              </a:rPr>
              <a:t>:</a:t>
            </a:r>
          </a:p>
          <a:p>
            <a:pPr algn="just" eaLnBrk="1" hangingPunct="1">
              <a:spcAft>
                <a:spcPts val="1200"/>
              </a:spcAft>
              <a:buFont typeface="Arial" panose="020B0604020202020204" pitchFamily="34" charset="0"/>
              <a:buNone/>
            </a:pPr>
            <a:r>
              <a:rPr lang="pt-BR" altLang="pt-BR" sz="2000" dirty="0">
                <a:solidFill>
                  <a:srgbClr val="595959"/>
                </a:solidFill>
                <a:ea typeface="ＭＳ Ｐゴシック" panose="020B0600070205080204" pitchFamily="34" charset="-128"/>
                <a:cs typeface="Times New Roman" panose="02020603050405020304" pitchFamily="18" charset="0"/>
              </a:rPr>
              <a:t>I - de </a:t>
            </a:r>
            <a:r>
              <a:rPr lang="pt-BR" altLang="pt-BR" sz="2000" b="1" dirty="0">
                <a:solidFill>
                  <a:srgbClr val="C00000"/>
                </a:solidFill>
                <a:ea typeface="ＭＳ Ｐゴシック" panose="020B0600070205080204" pitchFamily="34" charset="-128"/>
                <a:cs typeface="Times New Roman" panose="02020603050405020304" pitchFamily="18" charset="0"/>
              </a:rPr>
              <a:t>renda</a:t>
            </a:r>
            <a:r>
              <a:rPr lang="pt-BR" altLang="pt-BR" sz="2000" dirty="0">
                <a:solidFill>
                  <a:srgbClr val="595959"/>
                </a:solidFill>
                <a:ea typeface="ＭＳ Ｐゴシック" panose="020B0600070205080204" pitchFamily="34" charset="-128"/>
                <a:cs typeface="Times New Roman" panose="02020603050405020304" pitchFamily="18" charset="0"/>
              </a:rPr>
              <a:t>, assim entendido o produto do capital, do trabalho ou da combinação de ambos;</a:t>
            </a:r>
          </a:p>
          <a:p>
            <a:pPr algn="just" eaLnBrk="1" hangingPunct="1">
              <a:spcAft>
                <a:spcPts val="1200"/>
              </a:spcAft>
              <a:buFont typeface="Arial" panose="020B0604020202020204" pitchFamily="34" charset="0"/>
              <a:buNone/>
            </a:pPr>
            <a:r>
              <a:rPr lang="pt-BR" altLang="pt-BR" sz="2000" dirty="0">
                <a:solidFill>
                  <a:srgbClr val="595959"/>
                </a:solidFill>
                <a:ea typeface="ＭＳ Ｐゴシック" panose="020B0600070205080204" pitchFamily="34" charset="-128"/>
                <a:cs typeface="Times New Roman" panose="02020603050405020304" pitchFamily="18" charset="0"/>
              </a:rPr>
              <a:t>II - de </a:t>
            </a:r>
            <a:r>
              <a:rPr lang="pt-BR" altLang="pt-BR" sz="2000" b="1" dirty="0">
                <a:solidFill>
                  <a:srgbClr val="C00000"/>
                </a:solidFill>
                <a:ea typeface="ＭＳ Ｐゴシック" panose="020B0600070205080204" pitchFamily="34" charset="-128"/>
                <a:cs typeface="Times New Roman" panose="02020603050405020304" pitchFamily="18" charset="0"/>
              </a:rPr>
              <a:t>proventos de qualquer natureza</a:t>
            </a:r>
            <a:r>
              <a:rPr lang="pt-BR" altLang="pt-BR" sz="2000" dirty="0">
                <a:solidFill>
                  <a:srgbClr val="595959"/>
                </a:solidFill>
                <a:ea typeface="ＭＳ Ｐゴシック" panose="020B0600070205080204" pitchFamily="34" charset="-128"/>
                <a:cs typeface="Times New Roman" panose="02020603050405020304" pitchFamily="18" charset="0"/>
              </a:rPr>
              <a:t>, assim entendidos os acréscimos patrimoniais não compreendidos no inciso anterior.</a:t>
            </a:r>
            <a:endParaRPr lang="en-US" altLang="pt-BR" sz="2000" dirty="0">
              <a:solidFill>
                <a:srgbClr val="595959"/>
              </a:solidFill>
              <a:ea typeface="ＭＳ Ｐゴシック" panose="020B0600070205080204" pitchFamily="34" charset="-128"/>
              <a:cs typeface="Times New Roman" panose="02020603050405020304" pitchFamily="18" charset="0"/>
            </a:endParaRPr>
          </a:p>
        </p:txBody>
      </p:sp>
      <p:sp>
        <p:nvSpPr>
          <p:cNvPr id="13" name="TextBox 12"/>
          <p:cNvSpPr txBox="1"/>
          <p:nvPr/>
        </p:nvSpPr>
        <p:spPr>
          <a:xfrm>
            <a:off x="255952" y="1218374"/>
            <a:ext cx="8715329" cy="424732"/>
          </a:xfrm>
          <a:prstGeom prst="rect">
            <a:avLst/>
          </a:prstGeom>
          <a:noFill/>
        </p:spPr>
        <p:txBody>
          <a:bodyPr wrap="square" rtlCol="0">
            <a:spAutoFit/>
          </a:bodyPr>
          <a:lstStyle/>
          <a:p>
            <a:pPr algn="just">
              <a:lnSpc>
                <a:spcPct val="120000"/>
              </a:lnSpc>
            </a:pPr>
            <a:r>
              <a:rPr lang="pt-BR" b="1" dirty="0">
                <a:solidFill>
                  <a:srgbClr val="595959"/>
                </a:solidFill>
                <a:latin typeface="Times New Roman" panose="02020603050405020304" pitchFamily="18" charset="0"/>
                <a:cs typeface="Times New Roman" panose="02020603050405020304" pitchFamily="18" charset="0"/>
              </a:rPr>
              <a:t>Fundamentos da tributação sobre a renda</a:t>
            </a:r>
          </a:p>
        </p:txBody>
      </p:sp>
    </p:spTree>
    <p:extLst>
      <p:ext uri="{BB962C8B-B14F-4D97-AF65-F5344CB8AC3E}">
        <p14:creationId xmlns:p14="http://schemas.microsoft.com/office/powerpoint/2010/main" val="1437106831"/>
      </p:ext>
    </p:extLst>
  </p:cSld>
  <p:clrMapOvr>
    <a:masterClrMapping/>
  </p:clrMapOvr>
</p:sld>
</file>

<file path=ppt/theme/theme1.xml><?xml version="1.0" encoding="utf-8"?>
<a:theme xmlns:a="http://schemas.openxmlformats.org/drawingml/2006/main" name="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1543</TotalTime>
  <Words>4042</Words>
  <Application>Microsoft Office PowerPoint</Application>
  <PresentationFormat>Apresentação na tela (4:3)</PresentationFormat>
  <Paragraphs>677</Paragraphs>
  <Slides>40</Slides>
  <Notes>4</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40</vt:i4>
      </vt:variant>
    </vt:vector>
  </HeadingPairs>
  <TitlesOfParts>
    <vt:vector size="47" baseType="lpstr">
      <vt:lpstr>ＭＳ Ｐゴシック</vt:lpstr>
      <vt:lpstr>Arial</vt:lpstr>
      <vt:lpstr>Calibri</vt:lpstr>
      <vt:lpstr>Times New Roman</vt:lpstr>
      <vt:lpstr>Verdana</vt:lpstr>
      <vt:lpstr>Wingdings</vt:lpstr>
      <vt:lpstr>Personalizar design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MM4</dc:creator>
  <cp:lastModifiedBy>Lucas Adam Martinez Faria</cp:lastModifiedBy>
  <cp:revision>174</cp:revision>
  <cp:lastPrinted>2017-08-10T19:38:25Z</cp:lastPrinted>
  <dcterms:created xsi:type="dcterms:W3CDTF">2014-04-17T20:05:08Z</dcterms:created>
  <dcterms:modified xsi:type="dcterms:W3CDTF">2020-02-17T23:06:51Z</dcterms:modified>
</cp:coreProperties>
</file>