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aleway"/>
      <p:regular r:id="rId42"/>
      <p:bold r:id="rId43"/>
      <p:italic r:id="rId44"/>
      <p:boldItalic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aleway-regular.fntdata"/><Relationship Id="rId41" Type="http://schemas.openxmlformats.org/officeDocument/2006/relationships/slide" Target="slides/slide36.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Lato-regular.fntdata"/><Relationship Id="rId45"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22cb88628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22cb88628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e22cb8862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e22cb8862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22cb88628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e22cb88628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e22cb88628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e22cb88628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e22cb88628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e22cb88628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e22cb88628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e22cb8862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e22cb88628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e22cb88628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22cb88628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e22cb88628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e22cb88628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e22cb88628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22cb88628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22cb88628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e22cb8862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e22cb8862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e22cb88628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e22cb88628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e22cb88628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e22cb88628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e22cb88628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e22cb88628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e22cb88628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e22cb88628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22cb88628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e22cb88628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e22cb88628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e22cb88628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e22cb88628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e22cb88628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e22cb88628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e22cb88628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e22cb88628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e22cb88628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e22cb88628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e22cb88628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e22cb8862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e22cb8862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22cb88628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e22cb88628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e22cb88628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e22cb88628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e22cb88628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e22cb88628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22cb88628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e22cb88628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e22cb88628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e22cb88628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e22cb88628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e22cb88628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22cb88628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e22cb88628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e22cb88628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e22cb88628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e22cb88628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e22cb88628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e22cb88628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e22cb88628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e22cb88628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e22cb88628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e22cb88628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e22cb88628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22cb88628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22cb88628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93C47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www.youtube.com/watch?v=BVdbJzgKHfU" TargetMode="External"/><Relationship Id="rId6"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www.youtube.com/watch?v=3ug835LFixU"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www.youtube.com/watch?v=PhMg8vOUKJ8" TargetMode="Externa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www.youtube.com/watch?v=_YFimrtCnUw" TargetMode="Externa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www.youtube.com/watch?v=rOjHhS5MtvA" TargetMode="Externa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www.youtube.com/watch?v=fhHcty9OM-0" TargetMode="External"/><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133883" y="1744000"/>
            <a:ext cx="8520600" cy="20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sz="6000"/>
              <a:t>Beethoven, </a:t>
            </a:r>
            <a:endParaRPr sz="6000"/>
          </a:p>
          <a:p>
            <a:pPr indent="0" lvl="0" marL="0" rtl="0" algn="l">
              <a:spcBef>
                <a:spcPts val="0"/>
              </a:spcBef>
              <a:spcAft>
                <a:spcPts val="0"/>
              </a:spcAft>
              <a:buNone/>
            </a:pPr>
            <a:r>
              <a:rPr lang="pt-BR" sz="6000"/>
              <a:t>o surgimento de um mito</a:t>
            </a:r>
            <a:endParaRPr/>
          </a:p>
        </p:txBody>
      </p:sp>
      <p:sp>
        <p:nvSpPr>
          <p:cNvPr id="73" name="Google Shape;73;p13"/>
          <p:cNvSpPr txBox="1"/>
          <p:nvPr>
            <p:ph idx="1" type="subTitle"/>
          </p:nvPr>
        </p:nvSpPr>
        <p:spPr>
          <a:xfrm>
            <a:off x="133875" y="3764325"/>
            <a:ext cx="8520600" cy="7926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pt-BR"/>
              <a:t>Fábio Cury</a:t>
            </a:r>
            <a:endParaRPr/>
          </a:p>
        </p:txBody>
      </p:sp>
      <p:pic>
        <p:nvPicPr>
          <p:cNvPr id="74" name="Google Shape;74;p13"/>
          <p:cNvPicPr preferRelativeResize="0"/>
          <p:nvPr/>
        </p:nvPicPr>
        <p:blipFill>
          <a:blip r:embed="rId3">
            <a:alphaModFix/>
          </a:blip>
          <a:stretch>
            <a:fillRect/>
          </a:stretch>
        </p:blipFill>
        <p:spPr>
          <a:xfrm>
            <a:off x="5933875" y="971550"/>
            <a:ext cx="2857500" cy="1740425"/>
          </a:xfrm>
          <a:prstGeom prst="rect">
            <a:avLst/>
          </a:prstGeom>
          <a:noFill/>
          <a:ln>
            <a:noFill/>
          </a:ln>
        </p:spPr>
      </p:pic>
      <p:pic>
        <p:nvPicPr>
          <p:cNvPr id="75" name="Google Shape;75;p13"/>
          <p:cNvPicPr preferRelativeResize="0"/>
          <p:nvPr/>
        </p:nvPicPr>
        <p:blipFill>
          <a:blip r:embed="rId4">
            <a:alphaModFix/>
          </a:blip>
          <a:stretch>
            <a:fillRect/>
          </a:stretch>
        </p:blipFill>
        <p:spPr>
          <a:xfrm>
            <a:off x="4642938" y="971550"/>
            <a:ext cx="1158164" cy="1740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idx="1" type="subTitle"/>
          </p:nvPr>
        </p:nvSpPr>
        <p:spPr>
          <a:xfrm>
            <a:off x="382200" y="1326925"/>
            <a:ext cx="6276900" cy="3679800"/>
          </a:xfrm>
          <a:prstGeom prst="rect">
            <a:avLst/>
          </a:prstGeom>
        </p:spPr>
        <p:txBody>
          <a:bodyPr anchorCtr="0" anchor="b" bIns="91425" lIns="91425" spcFirstLastPara="1" rIns="91425" wrap="square" tIns="91425">
            <a:normAutofit fontScale="62500" lnSpcReduction="20000"/>
          </a:bodyPr>
          <a:lstStyle/>
          <a:p>
            <a:pPr indent="-315912"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Antes de escrever a </a:t>
            </a:r>
            <a:r>
              <a:rPr b="1" lang="pt-BR" sz="2200">
                <a:solidFill>
                  <a:schemeClr val="dk2"/>
                </a:solidFill>
                <a:latin typeface="Arial"/>
                <a:ea typeface="Arial"/>
                <a:cs typeface="Arial"/>
                <a:sym typeface="Arial"/>
              </a:rPr>
              <a:t>1. Sinfonia</a:t>
            </a:r>
            <a:r>
              <a:rPr lang="pt-BR" sz="2200">
                <a:solidFill>
                  <a:schemeClr val="dk2"/>
                </a:solidFill>
                <a:latin typeface="Arial"/>
                <a:ea typeface="Arial"/>
                <a:cs typeface="Arial"/>
                <a:sym typeface="Arial"/>
              </a:rPr>
              <a:t>, em </a:t>
            </a:r>
            <a:r>
              <a:rPr b="1" lang="pt-BR" sz="2200">
                <a:solidFill>
                  <a:schemeClr val="dk2"/>
                </a:solidFill>
                <a:latin typeface="Arial"/>
                <a:ea typeface="Arial"/>
                <a:cs typeface="Arial"/>
                <a:sym typeface="Arial"/>
              </a:rPr>
              <a:t>1800</a:t>
            </a:r>
            <a:r>
              <a:rPr lang="pt-BR" sz="2200">
                <a:solidFill>
                  <a:schemeClr val="dk2"/>
                </a:solidFill>
                <a:latin typeface="Arial"/>
                <a:ea typeface="Arial"/>
                <a:cs typeface="Arial"/>
                <a:sym typeface="Arial"/>
              </a:rPr>
              <a:t>, na qual foi estreada em concerto organizado por ele mesmo no ano seguinte,  Beethoven já tinha escrito os dois concertos para</a:t>
            </a:r>
            <a:r>
              <a:rPr lang="pt-BR" sz="2200">
                <a:solidFill>
                  <a:schemeClr val="dk2"/>
                </a:solidFill>
                <a:latin typeface="Arial"/>
                <a:ea typeface="Arial"/>
                <a:cs typeface="Arial"/>
                <a:sym typeface="Arial"/>
              </a:rPr>
              <a:t> </a:t>
            </a:r>
            <a:r>
              <a:rPr lang="pt-BR" sz="2200">
                <a:solidFill>
                  <a:schemeClr val="dk2"/>
                </a:solidFill>
                <a:latin typeface="Arial"/>
                <a:ea typeface="Arial"/>
                <a:cs typeface="Arial"/>
                <a:sym typeface="Arial"/>
              </a:rPr>
              <a:t>piano, </a:t>
            </a:r>
            <a:r>
              <a:rPr lang="pt-BR" sz="2200">
                <a:solidFill>
                  <a:schemeClr val="dk2"/>
                </a:solidFill>
                <a:latin typeface="Arial"/>
                <a:ea typeface="Arial"/>
                <a:cs typeface="Arial"/>
                <a:sym typeface="Arial"/>
              </a:rPr>
              <a:t>cantatas</a:t>
            </a:r>
            <a:r>
              <a:rPr lang="pt-BR" sz="2200">
                <a:solidFill>
                  <a:schemeClr val="dk2"/>
                </a:solidFill>
                <a:latin typeface="Arial"/>
                <a:ea typeface="Arial"/>
                <a:cs typeface="Arial"/>
                <a:sym typeface="Arial"/>
              </a:rPr>
              <a:t> para a morte de </a:t>
            </a:r>
            <a:r>
              <a:rPr i="1" lang="pt-BR" sz="2200">
                <a:solidFill>
                  <a:schemeClr val="dk2"/>
                </a:solidFill>
                <a:latin typeface="Arial"/>
                <a:ea typeface="Arial"/>
                <a:cs typeface="Arial"/>
                <a:sym typeface="Arial"/>
              </a:rPr>
              <a:t>Joseph II</a:t>
            </a:r>
            <a:r>
              <a:rPr lang="pt-BR" sz="2200">
                <a:solidFill>
                  <a:schemeClr val="dk2"/>
                </a:solidFill>
                <a:latin typeface="Arial"/>
                <a:ea typeface="Arial"/>
                <a:cs typeface="Arial"/>
                <a:sym typeface="Arial"/>
              </a:rPr>
              <a:t> e para ascensão de seu sucessor, </a:t>
            </a:r>
            <a:r>
              <a:rPr i="1" lang="pt-BR" sz="2200">
                <a:solidFill>
                  <a:schemeClr val="dk2"/>
                </a:solidFill>
                <a:latin typeface="Arial"/>
                <a:ea typeface="Arial"/>
                <a:cs typeface="Arial"/>
                <a:sym typeface="Arial"/>
              </a:rPr>
              <a:t>Leopold II</a:t>
            </a:r>
            <a:r>
              <a:rPr lang="pt-BR" sz="2200">
                <a:solidFill>
                  <a:schemeClr val="dk2"/>
                </a:solidFill>
                <a:latin typeface="Arial"/>
                <a:ea typeface="Arial"/>
                <a:cs typeface="Arial"/>
                <a:sym typeface="Arial"/>
              </a:rPr>
              <a:t>, além de danças para os bailes da corte, sonatas para piano e música de câmara. As danças incluem em sua orquestração o piccolo, o que confere maior definição à linha melódica. A última dança de um conjunto de 12 Danças Alemãs traz um esplêndido solo de Post Horn, que indica aos convidados a hora de partir e mostra que, apesar da orquestração bastante convencional dessas obras de juventude, o compositor está atento às qualidades especiais e ao colorido sonoro. </a:t>
            </a:r>
            <a:endParaRPr sz="2200">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3133">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38" name="Google Shape;138;p22"/>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39" name="Google Shape;139;p22"/>
          <p:cNvPicPr preferRelativeResize="0"/>
          <p:nvPr/>
        </p:nvPicPr>
        <p:blipFill>
          <a:blip r:embed="rId3">
            <a:alphaModFix/>
          </a:blip>
          <a:stretch>
            <a:fillRect/>
          </a:stretch>
        </p:blipFill>
        <p:spPr>
          <a:xfrm>
            <a:off x="7735449" y="478775"/>
            <a:ext cx="835947" cy="942900"/>
          </a:xfrm>
          <a:prstGeom prst="rect">
            <a:avLst/>
          </a:prstGeom>
          <a:noFill/>
          <a:ln>
            <a:noFill/>
          </a:ln>
        </p:spPr>
      </p:pic>
      <p:pic>
        <p:nvPicPr>
          <p:cNvPr id="140" name="Google Shape;140;p22"/>
          <p:cNvPicPr preferRelativeResize="0"/>
          <p:nvPr/>
        </p:nvPicPr>
        <p:blipFill>
          <a:blip r:embed="rId4">
            <a:alphaModFix/>
          </a:blip>
          <a:stretch>
            <a:fillRect/>
          </a:stretch>
        </p:blipFill>
        <p:spPr>
          <a:xfrm>
            <a:off x="6731875" y="1792800"/>
            <a:ext cx="2181050" cy="1557900"/>
          </a:xfrm>
          <a:prstGeom prst="rect">
            <a:avLst/>
          </a:prstGeom>
          <a:noFill/>
          <a:ln>
            <a:noFill/>
          </a:ln>
        </p:spPr>
      </p:pic>
      <p:pic>
        <p:nvPicPr>
          <p:cNvPr descr="This week we check out a cute little post horn!  I think I can hear the mailman!&#10;&#10;Last week's episode: https://youtu.be/BSCD1KTO_SA&#10;Next week’s episode: https://youtu.be/w8_5PaXPDWA&#10;&#10;If you liked this video, please consider donating to help make more content like this!&#10;https://paypal.me/RELBrassWorks&#10;&#10;RELBrassWorks.com/store&#10;RELBrassWorks.com/media" id="141" name="Google Shape;141;p22" title="Week With a Horn: Post Horn">
            <a:hlinkClick r:id="rId5"/>
          </p:cNvPr>
          <p:cNvPicPr preferRelativeResize="0"/>
          <p:nvPr/>
        </p:nvPicPr>
        <p:blipFill>
          <a:blip r:embed="rId6">
            <a:alphaModFix/>
          </a:blip>
          <a:stretch>
            <a:fillRect/>
          </a:stretch>
        </p:blipFill>
        <p:spPr>
          <a:xfrm>
            <a:off x="6731875" y="3434350"/>
            <a:ext cx="2181050" cy="117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1" type="subTitle"/>
          </p:nvPr>
        </p:nvSpPr>
        <p:spPr>
          <a:xfrm>
            <a:off x="382200" y="1326925"/>
            <a:ext cx="8379600" cy="3679800"/>
          </a:xfrm>
          <a:prstGeom prst="rect">
            <a:avLst/>
          </a:prstGeom>
        </p:spPr>
        <p:txBody>
          <a:bodyPr anchorCtr="0" anchor="b" bIns="91425" lIns="91425" spcFirstLastPara="1" rIns="91425" wrap="square" tIns="91425">
            <a:normAutofit fontScale="32500" lnSpcReduction="20000"/>
          </a:bodyPr>
          <a:lstStyle/>
          <a:p>
            <a:pPr indent="-323094" lvl="0" marL="457200" rtl="0" algn="just">
              <a:lnSpc>
                <a:spcPct val="90000"/>
              </a:lnSpc>
              <a:spcBef>
                <a:spcPts val="1000"/>
              </a:spcBef>
              <a:spcAft>
                <a:spcPts val="0"/>
              </a:spcAft>
              <a:buClr>
                <a:schemeClr val="dk2"/>
              </a:buClr>
              <a:buSzPct val="100000"/>
              <a:buFont typeface="Arial"/>
              <a:buChar char="●"/>
            </a:pPr>
            <a:r>
              <a:rPr lang="pt-BR" sz="4578">
                <a:solidFill>
                  <a:schemeClr val="dk2"/>
                </a:solidFill>
                <a:latin typeface="Arial"/>
                <a:ea typeface="Arial"/>
                <a:cs typeface="Arial"/>
                <a:sym typeface="Arial"/>
              </a:rPr>
              <a:t>Segundo Raynor, Beethoven, em seus concertos para piano e orquestra, não tem uma preocupação em escrever de maneira peculiar para cada um dos instrumentos da orquestra. A preocupação nessas obras é, acima de tudo, exibir as possibilidades e a personalidade do piano. Os instrumentos orquestrais que o acompanham recebem, sim, um tratamento idiomático, mas que está subjugado ao material apropriado ao piano. O raciocínio se aplica também ao Concerto para Violino e ao Concerto Tríplice.</a:t>
            </a:r>
            <a:endParaRPr sz="4578">
              <a:solidFill>
                <a:schemeClr val="dk2"/>
              </a:solidFill>
              <a:latin typeface="Arial"/>
              <a:ea typeface="Arial"/>
              <a:cs typeface="Arial"/>
              <a:sym typeface="Arial"/>
            </a:endParaRPr>
          </a:p>
          <a:p>
            <a:pPr indent="-323094" lvl="0" marL="457200" rtl="0" algn="just">
              <a:lnSpc>
                <a:spcPct val="90000"/>
              </a:lnSpc>
              <a:spcBef>
                <a:spcPts val="0"/>
              </a:spcBef>
              <a:spcAft>
                <a:spcPts val="0"/>
              </a:spcAft>
              <a:buClr>
                <a:schemeClr val="dk2"/>
              </a:buClr>
              <a:buSzPct val="100000"/>
              <a:buFont typeface="Arial"/>
              <a:buChar char="●"/>
            </a:pPr>
            <a:r>
              <a:rPr lang="pt-BR" sz="4578">
                <a:solidFill>
                  <a:schemeClr val="dk2"/>
                </a:solidFill>
                <a:latin typeface="Arial"/>
                <a:ea typeface="Arial"/>
                <a:cs typeface="Arial"/>
                <a:sym typeface="Arial"/>
              </a:rPr>
              <a:t>A ideia da orquestração e do colorido orquestral como elemento fundamental da composição ainda não vigorava – como no final do século XIX e início do século XX. Obviamente Beethoven conhecia profundamente a natureza dos instrumentos orquestrais e sabia que tipos de figura poderiam soar bem em que instrumento. A beleza do som orquestral em suas obras – e são inúmeras as passagens que atestam isso – provém antes de seu desvelo no desenvolvimento das ideias musicais que da utilização das potencialidades de cor  dos instrumentos como um valor em si mesmo. </a:t>
            </a:r>
            <a:endParaRPr sz="4578">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3133">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47" name="Google Shape;147;p23"/>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48" name="Google Shape;148;p23"/>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idx="1" type="subTitle"/>
          </p:nvPr>
        </p:nvSpPr>
        <p:spPr>
          <a:xfrm>
            <a:off x="123125" y="1149075"/>
            <a:ext cx="8789100" cy="3857700"/>
          </a:xfrm>
          <a:prstGeom prst="rect">
            <a:avLst/>
          </a:prstGeom>
        </p:spPr>
        <p:txBody>
          <a:bodyPr anchorCtr="0" anchor="b" bIns="91425" lIns="91425" spcFirstLastPara="1" rIns="91425" wrap="square" tIns="91425">
            <a:normAutofit fontScale="32500" lnSpcReduction="20000"/>
          </a:bodyPr>
          <a:lstStyle/>
          <a:p>
            <a:pPr indent="-317341" lvl="0" marL="457200" rtl="0" algn="just">
              <a:lnSpc>
                <a:spcPct val="90000"/>
              </a:lnSpc>
              <a:spcBef>
                <a:spcPts val="1000"/>
              </a:spcBef>
              <a:spcAft>
                <a:spcPts val="0"/>
              </a:spcAft>
              <a:buClr>
                <a:schemeClr val="dk2"/>
              </a:buClr>
              <a:buSzPct val="100000"/>
              <a:buFont typeface="Arial"/>
              <a:buChar char="●"/>
            </a:pPr>
            <a:r>
              <a:rPr lang="pt-BR" sz="4300">
                <a:solidFill>
                  <a:schemeClr val="dk2"/>
                </a:solidFill>
                <a:latin typeface="Arial"/>
                <a:ea typeface="Arial"/>
                <a:cs typeface="Arial"/>
                <a:sym typeface="Arial"/>
              </a:rPr>
              <a:t>Na 1. Sinfonia já se mostra o problema decorrente do uso de trompas e trompetes naturais. A obra mantém a utilização tradicional desses instrumentos na sustentação da harmonia.</a:t>
            </a:r>
            <a:endParaRPr sz="4300">
              <a:solidFill>
                <a:schemeClr val="dk2"/>
              </a:solidFill>
              <a:latin typeface="Arial"/>
              <a:ea typeface="Arial"/>
              <a:cs typeface="Arial"/>
              <a:sym typeface="Arial"/>
            </a:endParaRPr>
          </a:p>
          <a:p>
            <a:pPr indent="-317341" lvl="0" marL="457200" rtl="0" algn="just">
              <a:lnSpc>
                <a:spcPct val="90000"/>
              </a:lnSpc>
              <a:spcBef>
                <a:spcPts val="0"/>
              </a:spcBef>
              <a:spcAft>
                <a:spcPts val="0"/>
              </a:spcAft>
              <a:buClr>
                <a:schemeClr val="dk2"/>
              </a:buClr>
              <a:buSzPct val="100000"/>
              <a:buFont typeface="Arial"/>
              <a:buChar char="●"/>
            </a:pPr>
            <a:r>
              <a:rPr lang="pt-BR" sz="4300">
                <a:solidFill>
                  <a:schemeClr val="dk2"/>
                </a:solidFill>
                <a:latin typeface="Arial"/>
                <a:ea typeface="Arial"/>
                <a:cs typeface="Arial"/>
                <a:sym typeface="Arial"/>
              </a:rPr>
              <a:t>Problema: Beethoveen se afasta muito da tonalidade </a:t>
            </a:r>
            <a:r>
              <a:rPr lang="pt-BR" sz="4300">
                <a:solidFill>
                  <a:schemeClr val="dk2"/>
                </a:solidFill>
                <a:latin typeface="Arial"/>
                <a:ea typeface="Arial"/>
                <a:cs typeface="Arial"/>
                <a:sym typeface="Arial"/>
              </a:rPr>
              <a:t>principal</a:t>
            </a:r>
            <a:r>
              <a:rPr lang="pt-BR" sz="4300">
                <a:solidFill>
                  <a:schemeClr val="dk2"/>
                </a:solidFill>
                <a:latin typeface="Arial"/>
                <a:ea typeface="Arial"/>
                <a:cs typeface="Arial"/>
                <a:sym typeface="Arial"/>
              </a:rPr>
              <a:t> da obra e, apesar da necessidade de contar com o vigor e a vibração desses instrumentos, esbarra nas limitações de sua construção.</a:t>
            </a:r>
            <a:endParaRPr sz="4300">
              <a:solidFill>
                <a:schemeClr val="dk2"/>
              </a:solidFill>
              <a:latin typeface="Arial"/>
              <a:ea typeface="Arial"/>
              <a:cs typeface="Arial"/>
              <a:sym typeface="Arial"/>
            </a:endParaRPr>
          </a:p>
          <a:p>
            <a:pPr indent="-317341" lvl="0" marL="457200" rtl="0" algn="just">
              <a:lnSpc>
                <a:spcPct val="90000"/>
              </a:lnSpc>
              <a:spcBef>
                <a:spcPts val="0"/>
              </a:spcBef>
              <a:spcAft>
                <a:spcPts val="0"/>
              </a:spcAft>
              <a:buClr>
                <a:schemeClr val="dk2"/>
              </a:buClr>
              <a:buSzPct val="100000"/>
              <a:buFont typeface="Arial"/>
              <a:buChar char="●"/>
            </a:pPr>
            <a:r>
              <a:rPr b="1" lang="pt-BR" sz="4300">
                <a:solidFill>
                  <a:schemeClr val="dk2"/>
                </a:solidFill>
                <a:latin typeface="Arial"/>
                <a:ea typeface="Arial"/>
                <a:cs typeface="Arial"/>
                <a:sym typeface="Arial"/>
              </a:rPr>
              <a:t>Exemplo:</a:t>
            </a:r>
            <a:r>
              <a:rPr lang="pt-BR" sz="4300">
                <a:solidFill>
                  <a:schemeClr val="dk2"/>
                </a:solidFill>
                <a:latin typeface="Arial"/>
                <a:ea typeface="Arial"/>
                <a:cs typeface="Arial"/>
                <a:sym typeface="Arial"/>
              </a:rPr>
              <a:t> Último movimento da 1. Sinfonia – na coda, as cordas parecem estar na iminência de recomeçar o movimento na tonalidade de Ré maior, todo um universo distante de Dó maior, depois de um aparente final nessa mesma tonalidade. Enquanto as madeiras se esforçam para retornar a Dó maior, os violinos decidem tocar o tema em Sol maior; essa passagem está notada com crescendo e, em quatro compassos e meio, conduz de piano a fortissimo. A orquestra toda põe um fim nas mudanças harmônicas rugindo acordes de Dó maior e suas tonalidades vizinhas. O trompete em Dó pode gritar em acordes de Dó maior, Sol maior e Lá maior. Contudo, o restante da orquestra passa por Fá maior, tonalidade em que os trompetes em nada podem contribuir. Eles permanecem, pois, em silêncio – interrompendo o caminho ao clímax – até que retorna o Dó maior final.  </a:t>
            </a:r>
            <a:endParaRPr sz="43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rPr lang="pt-BR" sz="4300">
                <a:solidFill>
                  <a:schemeClr val="dk2"/>
                </a:solidFill>
                <a:latin typeface="Arial"/>
                <a:ea typeface="Arial"/>
                <a:cs typeface="Arial"/>
                <a:sym typeface="Arial"/>
              </a:rPr>
              <a:t> </a:t>
            </a:r>
            <a:endParaRPr sz="4300">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3133">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54" name="Google Shape;154;p24"/>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55" name="Google Shape;155;p24"/>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idx="1" type="subTitle"/>
          </p:nvPr>
        </p:nvSpPr>
        <p:spPr>
          <a:xfrm>
            <a:off x="123125" y="1149075"/>
            <a:ext cx="8789100" cy="3857700"/>
          </a:xfrm>
          <a:prstGeom prst="rect">
            <a:avLst/>
          </a:prstGeom>
        </p:spPr>
        <p:txBody>
          <a:bodyPr anchorCtr="0" anchor="b" bIns="91425" lIns="91425" spcFirstLastPara="1" rIns="91425" wrap="square" tIns="91425">
            <a:normAutofit/>
          </a:bodyPr>
          <a:lstStyle/>
          <a:p>
            <a:pPr indent="0" lvl="0" marL="457200" rtl="0" algn="just">
              <a:lnSpc>
                <a:spcPct val="90000"/>
              </a:lnSpc>
              <a:spcBef>
                <a:spcPts val="1000"/>
              </a:spcBef>
              <a:spcAft>
                <a:spcPts val="0"/>
              </a:spcAft>
              <a:buNone/>
            </a:pPr>
            <a:r>
              <a:t/>
            </a:r>
            <a:endParaRPr sz="4300">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3133">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61" name="Google Shape;161;p25"/>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62" name="Google Shape;162;p25"/>
          <p:cNvPicPr preferRelativeResize="0"/>
          <p:nvPr/>
        </p:nvPicPr>
        <p:blipFill>
          <a:blip r:embed="rId3">
            <a:alphaModFix/>
          </a:blip>
          <a:stretch>
            <a:fillRect/>
          </a:stretch>
        </p:blipFill>
        <p:spPr>
          <a:xfrm>
            <a:off x="287275" y="214325"/>
            <a:ext cx="8416025" cy="4714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idx="1" type="subTitle"/>
          </p:nvPr>
        </p:nvSpPr>
        <p:spPr>
          <a:xfrm>
            <a:off x="123125" y="1149075"/>
            <a:ext cx="8789100" cy="3857700"/>
          </a:xfrm>
          <a:prstGeom prst="rect">
            <a:avLst/>
          </a:prstGeom>
        </p:spPr>
        <p:txBody>
          <a:bodyPr anchorCtr="0" anchor="b" bIns="91425" lIns="91425" spcFirstLastPara="1" rIns="91425" wrap="square" tIns="91425">
            <a:normAutofit fontScale="55000" lnSpcReduction="10000"/>
          </a:bodyPr>
          <a:lstStyle/>
          <a:p>
            <a:pPr indent="-327950" lvl="0" marL="457200" rtl="0" algn="just">
              <a:lnSpc>
                <a:spcPct val="90000"/>
              </a:lnSpc>
              <a:spcBef>
                <a:spcPts val="1000"/>
              </a:spcBef>
              <a:spcAft>
                <a:spcPts val="0"/>
              </a:spcAft>
              <a:buClr>
                <a:schemeClr val="dk2"/>
              </a:buClr>
              <a:buSzPct val="100000"/>
              <a:buFont typeface="Arial"/>
              <a:buChar char="●"/>
            </a:pPr>
            <a:r>
              <a:rPr lang="pt-BR" sz="2844">
                <a:solidFill>
                  <a:schemeClr val="dk2"/>
                </a:solidFill>
                <a:latin typeface="Arial"/>
                <a:ea typeface="Arial"/>
                <a:cs typeface="Arial"/>
                <a:sym typeface="Arial"/>
              </a:rPr>
              <a:t>No exemplo acima, a ausência dos trompetes causa um enfraquecimento repentino em dois acordes importantes – muitos músicos creem que esse não teria sido o desejo do compositor, ela estaria simplesmente submetendo-se às circunstâncias de sua época.</a:t>
            </a:r>
            <a:endParaRPr sz="2844">
              <a:solidFill>
                <a:schemeClr val="dk2"/>
              </a:solidFill>
              <a:latin typeface="Arial"/>
              <a:ea typeface="Arial"/>
              <a:cs typeface="Arial"/>
              <a:sym typeface="Arial"/>
            </a:endParaRPr>
          </a:p>
          <a:p>
            <a:pPr indent="-327950" lvl="0" marL="457200" rtl="0" algn="just">
              <a:lnSpc>
                <a:spcPct val="90000"/>
              </a:lnSpc>
              <a:spcBef>
                <a:spcPts val="0"/>
              </a:spcBef>
              <a:spcAft>
                <a:spcPts val="0"/>
              </a:spcAft>
              <a:buClr>
                <a:schemeClr val="dk2"/>
              </a:buClr>
              <a:buSzPct val="100000"/>
              <a:buFont typeface="Arial"/>
              <a:buChar char="●"/>
            </a:pPr>
            <a:r>
              <a:rPr lang="pt-BR" sz="2844">
                <a:solidFill>
                  <a:schemeClr val="dk2"/>
                </a:solidFill>
                <a:latin typeface="Arial"/>
                <a:ea typeface="Arial"/>
                <a:cs typeface="Arial"/>
                <a:sym typeface="Arial"/>
              </a:rPr>
              <a:t>Desde a época de Wagner, tem sido uma prática muito comum preencher a parte de trompete com as notas que, a partir de então, são passíveis de ser produzidas pelo trompete de válvula.</a:t>
            </a:r>
            <a:endParaRPr sz="2844">
              <a:solidFill>
                <a:schemeClr val="dk2"/>
              </a:solidFill>
              <a:latin typeface="Arial"/>
              <a:ea typeface="Arial"/>
              <a:cs typeface="Arial"/>
              <a:sym typeface="Arial"/>
            </a:endParaRPr>
          </a:p>
          <a:p>
            <a:pPr indent="-327950" lvl="0" marL="457200" rtl="0" algn="just">
              <a:lnSpc>
                <a:spcPct val="90000"/>
              </a:lnSpc>
              <a:spcBef>
                <a:spcPts val="0"/>
              </a:spcBef>
              <a:spcAft>
                <a:spcPts val="0"/>
              </a:spcAft>
              <a:buClr>
                <a:schemeClr val="dk2"/>
              </a:buClr>
              <a:buSzPct val="100000"/>
              <a:buFont typeface="Arial"/>
              <a:buChar char="●"/>
            </a:pPr>
            <a:r>
              <a:rPr lang="pt-BR" sz="2844">
                <a:solidFill>
                  <a:schemeClr val="dk2"/>
                </a:solidFill>
                <a:latin typeface="Arial"/>
                <a:ea typeface="Arial"/>
                <a:cs typeface="Arial"/>
                <a:sym typeface="Arial"/>
              </a:rPr>
              <a:t>Beethoven, que era muito meticuloso e crítico na escrita – como comprovam os inúmeros rascunhos – certamente sabia das limitações do trompete e das consequentes falhas na textura. Ele realmente gostaria que as partes de trompete fossem preenchidas? Seria correta a ideia de que com certeza absoluta Beethoven aprovaria essas mudanças? </a:t>
            </a:r>
            <a:endParaRPr sz="2844">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3133">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68" name="Google Shape;168;p26"/>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69" name="Google Shape;169;p26"/>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idx="1" type="subTitle"/>
          </p:nvPr>
        </p:nvSpPr>
        <p:spPr>
          <a:xfrm>
            <a:off x="95775" y="1627850"/>
            <a:ext cx="8789100" cy="3857700"/>
          </a:xfrm>
          <a:prstGeom prst="rect">
            <a:avLst/>
          </a:prstGeom>
        </p:spPr>
        <p:txBody>
          <a:bodyPr anchorCtr="0" anchor="b" bIns="91425" lIns="91425" spcFirstLastPara="1" rIns="91425" wrap="square" tIns="91425">
            <a:normAutofit fontScale="85000" lnSpcReduction="10000"/>
          </a:bodyPr>
          <a:lstStyle/>
          <a:p>
            <a:pPr indent="-347345"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A </a:t>
            </a:r>
            <a:r>
              <a:rPr b="1" lang="pt-BR" sz="2200">
                <a:solidFill>
                  <a:schemeClr val="dk2"/>
                </a:solidFill>
                <a:latin typeface="Arial"/>
                <a:ea typeface="Arial"/>
                <a:cs typeface="Arial"/>
                <a:sym typeface="Arial"/>
              </a:rPr>
              <a:t>5. Sinfonia</a:t>
            </a:r>
            <a:r>
              <a:rPr lang="pt-BR" sz="2200">
                <a:solidFill>
                  <a:schemeClr val="dk2"/>
                </a:solidFill>
                <a:latin typeface="Arial"/>
                <a:ea typeface="Arial"/>
                <a:cs typeface="Arial"/>
                <a:sym typeface="Arial"/>
              </a:rPr>
              <a:t>, no último movimento, apresenta um problema mais complexo. Beethoven escolhe escrever em Dó para todos os instrumentos transpositores – clarinetes, trompas e trompetes – para, adicionando também os três trombones,  reforçar o caráter triunfal desse movimento. Mais adiante, contudo, o compositor destina ao fagote um tema em seu registro barítono, que – segundo R</a:t>
            </a:r>
            <a:r>
              <a:rPr lang="pt-BR" sz="2200">
                <a:solidFill>
                  <a:schemeClr val="dk2"/>
                </a:solidFill>
                <a:latin typeface="Arial"/>
                <a:ea typeface="Arial"/>
                <a:cs typeface="Arial"/>
                <a:sym typeface="Arial"/>
              </a:rPr>
              <a:t>ayn</a:t>
            </a:r>
            <a:r>
              <a:rPr lang="pt-BR" sz="2200">
                <a:solidFill>
                  <a:schemeClr val="dk2"/>
                </a:solidFill>
                <a:latin typeface="Arial"/>
                <a:ea typeface="Arial"/>
                <a:cs typeface="Arial"/>
                <a:sym typeface="Arial"/>
              </a:rPr>
              <a:t>or – seria mais apropriado ao som mais potente da trompa (incapacitada de tocá-lo, na época, por limitações de tessitura no grave). Deveríamos, nesse caso, trocar a instrumentação? (Comp. 317-8, do Allegro final). São vários casos dessa natureza que mostram a complexidade desta questão.</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75" name="Google Shape;175;p27"/>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76" name="Google Shape;176;p27"/>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8"/>
          <p:cNvPicPr preferRelativeResize="0"/>
          <p:nvPr/>
        </p:nvPicPr>
        <p:blipFill>
          <a:blip r:embed="rId3">
            <a:alphaModFix/>
          </a:blip>
          <a:stretch>
            <a:fillRect/>
          </a:stretch>
        </p:blipFill>
        <p:spPr>
          <a:xfrm>
            <a:off x="2296875" y="152400"/>
            <a:ext cx="3856751" cy="4991102"/>
          </a:xfrm>
          <a:prstGeom prst="rect">
            <a:avLst/>
          </a:prstGeom>
          <a:noFill/>
          <a:ln>
            <a:noFill/>
          </a:ln>
        </p:spPr>
      </p:pic>
      <p:sp>
        <p:nvSpPr>
          <p:cNvPr id="182" name="Google Shape;182;p28"/>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idx="1" type="body"/>
          </p:nvPr>
        </p:nvSpPr>
        <p:spPr>
          <a:xfrm>
            <a:off x="3198042" y="366167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pt-BR"/>
              <a:t>5. Sinfonia - Beethoven</a:t>
            </a:r>
            <a:endParaRPr/>
          </a:p>
        </p:txBody>
      </p:sp>
      <p:pic>
        <p:nvPicPr>
          <p:cNvPr descr="It was the high point of Leipzig’s tenth anniversary celebrations of German reunification – Ludwig van Beethoven's Symphony No. 5 in C minor, Op. 67, performed by the Gewandhaus Orchestra Leipzig and conducted by Herbert Blomstedt. The commemorative concert was held in the St. Nicholas Church on October 9, 1999.&#10;&#10;A key moment in history occurred in Leipzig – the former GDR’s second-largest city – on October 9, 1989, when some 70,000 Leipzig residents overcame their fear of their authoritarian state to demonstrate for freedom, and increased democracy. This ‘Monday demonstration‘ as it would become known ran peacefully, despite mounting political tensions, and would become one of the events that lead to the fall of the Berlin Wall on November 9, one month later. &#10;&#10;The demonstrators' rallying cry of &quot;Wir sind das Volk!“ – we are the people – was picked up again for this concert, where the fateful turn of history was to be commemorated with this performance of Beethoven's Fifth, also known as his 'Fateful Symphony'. It‘s said to have received the additional epithet by way of a bon mot from the composer himself. Speaking of its four opening notes and their famous rhythm, Beethoven is reported to have said &quot;Thus, fate knocks at the door!&quot;&#10;&#10;This interpretation by the Leipzig Gewandhaus Orchestra, conducted by Herbert Blomstedt, is positively ponderous in tempo, meaning one can listen intently to each twist and turn of Beethoven's symphony. In commemoration of that crucial day in Leipzig so shortly before the shift in the tide of world politics, this artistic choice certainly works to underscore the slow turning of fate.&#10;&#10;(00:00) I. Allegro con brio&#10;(07:45) II. Andante con moto&#10;(17:49) III. Allegro&#10;(26:21) IV. Allegro&#10;&#10;© EuroArts&#10;&#10;Watch more concerts in your personal concert hall: https://www.youtube.com/playlist?list=PL_SdnzPd3eBV5A14dyRWy1KSkwcG8LEey &#10;&#10;Subscribe to DW Classical Music: https://www.youtube.com/dwclassicalmusic&#10;&#10;#beethoven #symphony #blomstedt" id="188" name="Google Shape;188;p29" title="Beethoven: Symphony No. 5 | Herbert Blomstedt and the Gewandhausorchester Leipzig">
            <a:hlinkClick r:id="rId3"/>
          </p:cNvPr>
          <p:cNvPicPr preferRelativeResize="0"/>
          <p:nvPr/>
        </p:nvPicPr>
        <p:blipFill>
          <a:blip r:embed="rId4">
            <a:alphaModFix/>
          </a:blip>
          <a:stretch>
            <a:fillRect/>
          </a:stretch>
        </p:blipFill>
        <p:spPr>
          <a:xfrm>
            <a:off x="2027338" y="620000"/>
            <a:ext cx="5089325" cy="286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idx="1" type="subTitle"/>
          </p:nvPr>
        </p:nvSpPr>
        <p:spPr>
          <a:xfrm>
            <a:off x="95775" y="1340600"/>
            <a:ext cx="5800200" cy="4144800"/>
          </a:xfrm>
          <a:prstGeom prst="rect">
            <a:avLst/>
          </a:prstGeom>
        </p:spPr>
        <p:txBody>
          <a:bodyPr anchorCtr="0" anchor="b" bIns="91425" lIns="91425" spcFirstLastPara="1" rIns="91425" wrap="square" tIns="91425">
            <a:normAutofit fontScale="70000" lnSpcReduction="20000"/>
          </a:bodyPr>
          <a:lstStyle/>
          <a:p>
            <a:pPr indent="-326390"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Beethoven procurou ao máximo evitar o uso de notas “abafadas” na trompa – com a mão na campana. A passagem das trompas no Scherzo da Heróica mostra como Beethoven consegue um esplêndido efeito usando tão somente as notas abertas. Todavia, o compositor soube também tirar vantagem do uso das notas abafadas. Na Pastoral, no fim do último movimento, a trompa repete o “tema do vaqueiro”, inicialmente exposto pelo clarinete no início do movimento, remetendo com seus amplos intervalos aos “yodels” dos alpes. As notas abafadas da trompa criam um efeito de distância, como se, naquele momento, o tema estivesse sendo entoado ao longe.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94" name="Google Shape;194;p30"/>
          <p:cNvSpPr txBox="1"/>
          <p:nvPr>
            <p:ph type="ctrTitle"/>
          </p:nvPr>
        </p:nvSpPr>
        <p:spPr>
          <a:xfrm>
            <a:off x="0" y="397700"/>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95" name="Google Shape;195;p30"/>
          <p:cNvPicPr preferRelativeResize="0"/>
          <p:nvPr/>
        </p:nvPicPr>
        <p:blipFill>
          <a:blip r:embed="rId3">
            <a:alphaModFix/>
          </a:blip>
          <a:stretch>
            <a:fillRect/>
          </a:stretch>
        </p:blipFill>
        <p:spPr>
          <a:xfrm>
            <a:off x="7735449" y="478775"/>
            <a:ext cx="835947" cy="942900"/>
          </a:xfrm>
          <a:prstGeom prst="rect">
            <a:avLst/>
          </a:prstGeom>
          <a:noFill/>
          <a:ln>
            <a:noFill/>
          </a:ln>
        </p:spPr>
      </p:pic>
      <p:pic>
        <p:nvPicPr>
          <p:cNvPr id="196" name="Google Shape;196;p30"/>
          <p:cNvPicPr preferRelativeResize="0"/>
          <p:nvPr/>
        </p:nvPicPr>
        <p:blipFill rotWithShape="1">
          <a:blip r:embed="rId4">
            <a:alphaModFix/>
          </a:blip>
          <a:srcRect b="0" l="0" r="0" t="0"/>
          <a:stretch/>
        </p:blipFill>
        <p:spPr>
          <a:xfrm>
            <a:off x="6155775" y="1736300"/>
            <a:ext cx="2547525" cy="2627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idx="1" type="subTitle"/>
          </p:nvPr>
        </p:nvSpPr>
        <p:spPr>
          <a:xfrm>
            <a:off x="177450" y="1421675"/>
            <a:ext cx="8789100" cy="3857700"/>
          </a:xfrm>
          <a:prstGeom prst="rect">
            <a:avLst/>
          </a:prstGeom>
        </p:spPr>
        <p:txBody>
          <a:bodyPr anchorCtr="0" anchor="b" bIns="91425" lIns="91425" spcFirstLastPara="1" rIns="91425" wrap="square" tIns="91425">
            <a:normAutofit lnSpcReduction="20000"/>
          </a:bodyPr>
          <a:lstStyle/>
          <a:p>
            <a:pPr indent="-368300" lvl="0" marL="457200" rtl="0" algn="just">
              <a:lnSpc>
                <a:spcPct val="90000"/>
              </a:lnSpc>
              <a:spcBef>
                <a:spcPts val="1000"/>
              </a:spcBef>
              <a:spcAft>
                <a:spcPts val="0"/>
              </a:spcAft>
              <a:buClr>
                <a:schemeClr val="dk2"/>
              </a:buClr>
              <a:buSzPts val="2200"/>
              <a:buFont typeface="Arial"/>
              <a:buChar char="●"/>
            </a:pPr>
            <a:r>
              <a:rPr lang="pt-BR" sz="2200">
                <a:solidFill>
                  <a:schemeClr val="dk2"/>
                </a:solidFill>
                <a:latin typeface="Arial"/>
                <a:ea typeface="Arial"/>
                <a:cs typeface="Arial"/>
                <a:sym typeface="Arial"/>
              </a:rPr>
              <a:t>Embora Beethoven pudesse tirar proveito das deficiências da trompa em efeitos interessantes como os anteriormente mencionados, driblar as deficiências do trompete foi bem mais custoso para ele. Mesmo na </a:t>
            </a:r>
            <a:r>
              <a:rPr b="1" lang="pt-BR" sz="2200">
                <a:solidFill>
                  <a:schemeClr val="dk2"/>
                </a:solidFill>
                <a:latin typeface="Arial"/>
                <a:ea typeface="Arial"/>
                <a:cs typeface="Arial"/>
                <a:sym typeface="Arial"/>
              </a:rPr>
              <a:t>9. Sinfonia</a:t>
            </a:r>
            <a:r>
              <a:rPr lang="pt-BR" sz="2200">
                <a:solidFill>
                  <a:schemeClr val="dk2"/>
                </a:solidFill>
                <a:latin typeface="Arial"/>
                <a:ea typeface="Arial"/>
                <a:cs typeface="Arial"/>
                <a:sym typeface="Arial"/>
              </a:rPr>
              <a:t>, o compositor não consegue contornar suas frustrações. No movimento lento, os trompetes, em um registro mais grave do que o costumeiramente empregado por Beethoven, são usados como um chamado à ação, mas sua convocação não é ouvida. Segundo Raynor, os trompetes em Ré estão no registro próprio para fazer seu som projetar  sobre toda a orquestra. Contudo, a progressão não segue por limitações do instrumento.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202" name="Google Shape;202;p31"/>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03" name="Google Shape;203;p31"/>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sp>
        <p:nvSpPr>
          <p:cNvPr id="81" name="Google Shape;81;p14"/>
          <p:cNvSpPr txBox="1"/>
          <p:nvPr>
            <p:ph idx="1" type="subTitle"/>
          </p:nvPr>
        </p:nvSpPr>
        <p:spPr>
          <a:xfrm>
            <a:off x="59250" y="1203775"/>
            <a:ext cx="8584800" cy="3584100"/>
          </a:xfrm>
          <a:prstGeom prst="rect">
            <a:avLst/>
          </a:prstGeom>
        </p:spPr>
        <p:txBody>
          <a:bodyPr anchorCtr="0" anchor="b" bIns="91425" lIns="91425" spcFirstLastPara="1" rIns="91425" wrap="square" tIns="91425">
            <a:normAutofit fontScale="77500" lnSpcReduction="20000"/>
          </a:bodyPr>
          <a:lstStyle/>
          <a:p>
            <a:pPr indent="-336867"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Neto de </a:t>
            </a:r>
            <a:r>
              <a:rPr i="1" lang="pt-BR" sz="2200">
                <a:solidFill>
                  <a:schemeClr val="dk2"/>
                </a:solidFill>
                <a:latin typeface="Arial"/>
                <a:ea typeface="Arial"/>
                <a:cs typeface="Arial"/>
                <a:sym typeface="Arial"/>
              </a:rPr>
              <a:t>Kapellmeister</a:t>
            </a:r>
            <a:r>
              <a:rPr lang="pt-BR" sz="2200">
                <a:solidFill>
                  <a:schemeClr val="dk2"/>
                </a:solidFill>
                <a:latin typeface="Arial"/>
                <a:ea typeface="Arial"/>
                <a:cs typeface="Arial"/>
                <a:sym typeface="Arial"/>
              </a:rPr>
              <a:t> na Corte de Bonn </a:t>
            </a:r>
            <a:r>
              <a:rPr lang="pt-BR" sz="2200">
                <a:solidFill>
                  <a:schemeClr val="dk2"/>
                </a:solidFill>
                <a:latin typeface="Arial"/>
                <a:ea typeface="Arial"/>
                <a:cs typeface="Arial"/>
                <a:sym typeface="Arial"/>
              </a:rPr>
              <a:t>–</a:t>
            </a:r>
            <a:r>
              <a:rPr lang="pt-BR" sz="2200">
                <a:solidFill>
                  <a:schemeClr val="dk2"/>
                </a:solidFill>
                <a:latin typeface="Arial"/>
                <a:ea typeface="Arial"/>
                <a:cs typeface="Arial"/>
                <a:sym typeface="Arial"/>
              </a:rPr>
              <a:t> seu pai era tenor no coro – ele mesmo era organista substituto e tocava viola na orquestra da corte - ainda garoto já havia construído uma reputação de prodígio e começou a compor.</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Em seu tempo de garoto, Bonn, por sua neutralidade política, era uma cidade rica, na qual Beethoven teve oportunidade de ouvir e tocar as mais ambiciosas óperas francesas e italianas, bem como obras de Mozart e alguns de seus </a:t>
            </a:r>
            <a:r>
              <a:rPr lang="pt-BR" sz="2200">
                <a:solidFill>
                  <a:schemeClr val="dk2"/>
                </a:solidFill>
                <a:latin typeface="Arial"/>
                <a:ea typeface="Arial"/>
                <a:cs typeface="Arial"/>
                <a:sym typeface="Arial"/>
              </a:rPr>
              <a:t>c</a:t>
            </a:r>
            <a:r>
              <a:rPr lang="pt-BR" sz="2200">
                <a:solidFill>
                  <a:schemeClr val="dk2"/>
                </a:solidFill>
                <a:latin typeface="Arial"/>
                <a:ea typeface="Arial"/>
                <a:cs typeface="Arial"/>
                <a:sym typeface="Arial"/>
              </a:rPr>
              <a:t>ontemporâneos alemães.</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Em</a:t>
            </a:r>
            <a:r>
              <a:rPr b="1" lang="pt-BR" sz="2200">
                <a:solidFill>
                  <a:schemeClr val="dk2"/>
                </a:solidFill>
                <a:latin typeface="Arial"/>
                <a:ea typeface="Arial"/>
                <a:cs typeface="Arial"/>
                <a:sym typeface="Arial"/>
              </a:rPr>
              <a:t> 1792</a:t>
            </a:r>
            <a:r>
              <a:rPr lang="pt-BR" sz="2200">
                <a:solidFill>
                  <a:schemeClr val="dk2"/>
                </a:solidFill>
                <a:latin typeface="Arial"/>
                <a:ea typeface="Arial"/>
                <a:cs typeface="Arial"/>
                <a:sym typeface="Arial"/>
              </a:rPr>
              <a:t>, recebeu uma licença estendida para estudar com Haydn. Enquanto esteve fora, a França dominou sua cidade natal e a capela à qual estava vinculado parou de existir. Desta data em diante, ele passou a viver como um </a:t>
            </a:r>
            <a:r>
              <a:rPr i="1" lang="pt-BR" sz="2200">
                <a:solidFill>
                  <a:schemeClr val="dk2"/>
                </a:solidFill>
                <a:latin typeface="Arial"/>
                <a:ea typeface="Arial"/>
                <a:cs typeface="Arial"/>
                <a:sym typeface="Arial"/>
              </a:rPr>
              <a:t>freelance,</a:t>
            </a:r>
            <a:r>
              <a:rPr lang="pt-BR" sz="2200">
                <a:solidFill>
                  <a:schemeClr val="dk2"/>
                </a:solidFill>
                <a:latin typeface="Arial"/>
                <a:ea typeface="Arial"/>
                <a:cs typeface="Arial"/>
                <a:sym typeface="Arial"/>
              </a:rPr>
              <a:t> virtuose do piano e compositor. Viver como um músico freelance era algo muito incomum para a época. Mozart, ao procurar sem sucesso uma corte que estivesse à sua altura e que correspondesse às suas expectativas, acabou vivendo como</a:t>
            </a:r>
            <a:r>
              <a:rPr i="1" lang="pt-BR" sz="2200">
                <a:solidFill>
                  <a:schemeClr val="dk2"/>
                </a:solidFill>
                <a:latin typeface="Arial"/>
                <a:ea typeface="Arial"/>
                <a:cs typeface="Arial"/>
                <a:sym typeface="Arial"/>
              </a:rPr>
              <a:t> freelance</a:t>
            </a:r>
            <a:r>
              <a:rPr lang="pt-BR" sz="2200">
                <a:solidFill>
                  <a:schemeClr val="dk2"/>
                </a:solidFill>
                <a:latin typeface="Arial"/>
                <a:ea typeface="Arial"/>
                <a:cs typeface="Arial"/>
                <a:sym typeface="Arial"/>
              </a:rPr>
              <a:t>, alcançou a fama, mas morreu pobre. </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t/>
            </a:r>
            <a:endParaRPr/>
          </a:p>
        </p:txBody>
      </p:sp>
      <p:pic>
        <p:nvPicPr>
          <p:cNvPr id="82" name="Google Shape;82;p14"/>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idx="1" type="subTitle"/>
          </p:nvPr>
        </p:nvSpPr>
        <p:spPr>
          <a:xfrm>
            <a:off x="177450" y="1421675"/>
            <a:ext cx="8789100" cy="3857700"/>
          </a:xfrm>
          <a:prstGeom prst="rect">
            <a:avLst/>
          </a:prstGeom>
        </p:spPr>
        <p:txBody>
          <a:bodyPr anchorCtr="0" anchor="b" bIns="91425" lIns="91425" spcFirstLastPara="1" rIns="91425" wrap="square" tIns="91425">
            <a:normAutofit fontScale="85000" lnSpcReduction="10000"/>
          </a:bodyPr>
          <a:lstStyle/>
          <a:p>
            <a:pPr indent="-35814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Teoricamente teria sido possível a Beethoven contornar esse problema. No Barroco, esteve em voga o estilo de se tocar o trompete diatonicamente na sua região aguda extrema. Segundo Raynor, o caos da revolução francesa e as invasões napoleônicas resultaram na destruição de várias pequenas cortes alemãs, onde essa tradição era mantida pelas corporações de forma quase que monopolizada. Por outro lado, Haydn já havia, em 1796 – mais de um quarto de século antes da composição da </a:t>
            </a:r>
            <a:r>
              <a:rPr b="1" lang="pt-BR" sz="2400">
                <a:solidFill>
                  <a:schemeClr val="dk2"/>
                </a:solidFill>
                <a:latin typeface="Arial"/>
                <a:ea typeface="Arial"/>
                <a:cs typeface="Arial"/>
                <a:sym typeface="Arial"/>
              </a:rPr>
              <a:t>9. Sinfonia</a:t>
            </a:r>
            <a:r>
              <a:rPr lang="pt-BR" sz="2400">
                <a:solidFill>
                  <a:schemeClr val="dk2"/>
                </a:solidFill>
                <a:latin typeface="Arial"/>
                <a:ea typeface="Arial"/>
                <a:cs typeface="Arial"/>
                <a:sym typeface="Arial"/>
              </a:rPr>
              <a:t> - composto seu célebre Concerto para Trompete, escrito para um instrumento com quatro chaves. No entanto, com certeza, o instrumento não deslanchou. Raynor coloca essa responsabilidade injustamente a Beethoven.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209" name="Google Shape;209;p32"/>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10" name="Google Shape;210;p32"/>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idx="1" type="subTitle"/>
          </p:nvPr>
        </p:nvSpPr>
        <p:spPr>
          <a:xfrm>
            <a:off x="177450" y="1421675"/>
            <a:ext cx="8789100" cy="3857700"/>
          </a:xfrm>
          <a:prstGeom prst="rect">
            <a:avLst/>
          </a:prstGeom>
        </p:spPr>
        <p:txBody>
          <a:bodyPr anchorCtr="0" anchor="b" bIns="91425" lIns="91425" spcFirstLastPara="1" rIns="91425" wrap="square" tIns="91425">
            <a:normAutofit fontScale="92500" lnSpcReduction="20000"/>
          </a:bodyPr>
          <a:lstStyle/>
          <a:p>
            <a:pPr indent="-36957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A técnica correspondente na trompa (de se tocar muito agudo para obter as figuras diatônicas) manteve-se na orquestra de Haydn em Esterhaz, onde os virtuoses do instrumento eram capazes de tocar muito mais agudo que os demais trompista. Nem nos concertos de Mozart, escritos para seu amigo Leutgeb, há a exigência de se aventurar em agudos tão temíveis. </a:t>
            </a:r>
            <a:endParaRPr sz="2400">
              <a:solidFill>
                <a:schemeClr val="dk2"/>
              </a:solidFill>
              <a:latin typeface="Arial"/>
              <a:ea typeface="Arial"/>
              <a:cs typeface="Arial"/>
              <a:sym typeface="Arial"/>
            </a:endParaRPr>
          </a:p>
          <a:p>
            <a:pPr indent="-36957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As válvulas para trompete e trompa foram inventadas em 1815, mas demoraram para ser aceitas e empregadas de forma geral. Ainda em 1865, Brahms declarou que seu Trio para Violino, Trompa e Piano foi composto para o instrumento natural.</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216" name="Google Shape;216;p33"/>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17" name="Google Shape;217;p33"/>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idx="1" type="subTitle"/>
          </p:nvPr>
        </p:nvSpPr>
        <p:spPr>
          <a:xfrm>
            <a:off x="177450" y="1421675"/>
            <a:ext cx="8789100" cy="3857700"/>
          </a:xfrm>
          <a:prstGeom prst="rect">
            <a:avLst/>
          </a:prstGeom>
        </p:spPr>
        <p:txBody>
          <a:bodyPr anchorCtr="0" anchor="b" bIns="91425" lIns="91425" spcFirstLastPara="1" rIns="91425" wrap="square" tIns="91425">
            <a:normAutofit fontScale="55000" lnSpcReduction="10000"/>
          </a:bodyPr>
          <a:lstStyle/>
          <a:p>
            <a:pPr indent="-312420" lvl="0" marL="457200" rtl="0" algn="just">
              <a:lnSpc>
                <a:spcPct val="90000"/>
              </a:lnSpc>
              <a:spcBef>
                <a:spcPts val="1000"/>
              </a:spcBef>
              <a:spcAft>
                <a:spcPts val="0"/>
              </a:spcAft>
              <a:buClr>
                <a:schemeClr val="dk2"/>
              </a:buClr>
              <a:buSzPct val="109090"/>
              <a:buFont typeface="Arial"/>
              <a:buChar char="●"/>
            </a:pPr>
            <a:r>
              <a:rPr lang="pt-BR" sz="2200">
                <a:solidFill>
                  <a:schemeClr val="dk2"/>
                </a:solidFill>
                <a:latin typeface="Arial"/>
                <a:ea typeface="Arial"/>
                <a:cs typeface="Arial"/>
                <a:sym typeface="Arial"/>
              </a:rPr>
              <a:t>O emprego de trombones nas sinfonias 5, 6 e 9 teve o intuito, antes de mais nada, de evitar as flutuações de dinâmica em momentos em que a harmonia se afastava da tonalidade principal e as deficiências de trompete e trompa ficavam mais evidentes. O trombone, pois, à semelhança das cordas e madeiras, era um instrumento cromático em grande parte de sua extensão.</a:t>
            </a:r>
            <a:endParaRPr sz="2200">
              <a:solidFill>
                <a:schemeClr val="dk2"/>
              </a:solidFill>
              <a:latin typeface="Arial"/>
              <a:ea typeface="Arial"/>
              <a:cs typeface="Arial"/>
              <a:sym typeface="Arial"/>
            </a:endParaRPr>
          </a:p>
          <a:p>
            <a:pPr indent="-312420" lvl="0" marL="457200" rtl="0" algn="just">
              <a:lnSpc>
                <a:spcPct val="90000"/>
              </a:lnSpc>
              <a:spcBef>
                <a:spcPts val="0"/>
              </a:spcBef>
              <a:spcAft>
                <a:spcPts val="0"/>
              </a:spcAft>
              <a:buClr>
                <a:schemeClr val="dk2"/>
              </a:buClr>
              <a:buSzPct val="109090"/>
              <a:buFont typeface="Arial"/>
              <a:buChar char="●"/>
            </a:pPr>
            <a:r>
              <a:rPr lang="pt-BR" sz="2200">
                <a:solidFill>
                  <a:schemeClr val="dk2"/>
                </a:solidFill>
                <a:latin typeface="Arial"/>
                <a:ea typeface="Arial"/>
                <a:cs typeface="Arial"/>
                <a:sym typeface="Arial"/>
              </a:rPr>
              <a:t>Segundo Raynor, o trombone não se presta a temas líricos, porém é bastante adequado a temas “efervescentes”, exuberantes como o do início do Allegro final da 5. Sinfonia, que, incidentalmente, marca a estreia do instrumento na orquestra sinfônica (nas obras sacras e na ópera o instrumento era utilizado já). Na 9. Sinfonia, no movimento final, os trombones desempenham similar ao da trompa, substituindo-a nos meomentos em que ela não é capaz de sustentar e preencher a harmonia. </a:t>
            </a:r>
            <a:endParaRPr sz="2200">
              <a:solidFill>
                <a:schemeClr val="dk2"/>
              </a:solidFill>
              <a:latin typeface="Arial"/>
              <a:ea typeface="Arial"/>
              <a:cs typeface="Arial"/>
              <a:sym typeface="Arial"/>
            </a:endParaRPr>
          </a:p>
          <a:p>
            <a:pPr indent="-312420" lvl="0" marL="457200" rtl="0" algn="just">
              <a:lnSpc>
                <a:spcPct val="90000"/>
              </a:lnSpc>
              <a:spcBef>
                <a:spcPts val="0"/>
              </a:spcBef>
              <a:spcAft>
                <a:spcPts val="0"/>
              </a:spcAft>
              <a:buClr>
                <a:schemeClr val="dk2"/>
              </a:buClr>
              <a:buSzPct val="109090"/>
              <a:buFont typeface="Arial"/>
              <a:buChar char="●"/>
            </a:pPr>
            <a:r>
              <a:rPr lang="pt-BR" sz="2200">
                <a:solidFill>
                  <a:schemeClr val="dk2"/>
                </a:solidFill>
                <a:latin typeface="Arial"/>
                <a:ea typeface="Arial"/>
                <a:cs typeface="Arial"/>
                <a:sym typeface="Arial"/>
              </a:rPr>
              <a:t>Explicando ao Conde Franz von Oppersdorff o porquê dos trombones e do piccolo na Sinfonia n. 5 (que ele pretendia dedicar-lhe, mas, por fim, acabou dedicando a quarta sinfonia), Beethoven diz que fariam “</a:t>
            </a:r>
            <a:r>
              <a:rPr i="1" lang="pt-BR" sz="2200">
                <a:solidFill>
                  <a:schemeClr val="dk2"/>
                </a:solidFill>
                <a:latin typeface="Arial"/>
                <a:ea typeface="Arial"/>
                <a:cs typeface="Arial"/>
                <a:sym typeface="Arial"/>
              </a:rPr>
              <a:t>um barulho mais agradável que seis tímpanos”.</a:t>
            </a:r>
            <a:endParaRPr i="1" sz="2200">
              <a:solidFill>
                <a:schemeClr val="dk2"/>
              </a:solidFill>
              <a:latin typeface="Arial"/>
              <a:ea typeface="Arial"/>
              <a:cs typeface="Arial"/>
              <a:sym typeface="Arial"/>
            </a:endParaRPr>
          </a:p>
          <a:p>
            <a:pPr indent="-312420" lvl="0" marL="457200" rtl="0" algn="just">
              <a:lnSpc>
                <a:spcPct val="90000"/>
              </a:lnSpc>
              <a:spcBef>
                <a:spcPts val="0"/>
              </a:spcBef>
              <a:spcAft>
                <a:spcPts val="0"/>
              </a:spcAft>
              <a:buClr>
                <a:schemeClr val="dk2"/>
              </a:buClr>
              <a:buSzPct val="109090"/>
              <a:buFont typeface="Arial"/>
              <a:buChar char="●"/>
            </a:pPr>
            <a:r>
              <a:rPr lang="pt-BR" sz="2200">
                <a:solidFill>
                  <a:schemeClr val="dk2"/>
                </a:solidFill>
                <a:latin typeface="Arial"/>
                <a:ea typeface="Arial"/>
                <a:cs typeface="Arial"/>
                <a:sym typeface="Arial"/>
              </a:rPr>
              <a:t>Talvez Beethoven não tenha se dado conta disso nessa carta – ou talvez não tenha visto a necessidade de dar essa explicação – mas o fato é que foi o desenvolvimento da harmonia da sinfonia que acarretou a necessidade do uso de instrumentos que não fossem limitados às notas das série harmônica. Por isso os trombones.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223" name="Google Shape;223;p34"/>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24" name="Google Shape;224;p34"/>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idx="1" type="subTitle"/>
          </p:nvPr>
        </p:nvSpPr>
        <p:spPr>
          <a:xfrm>
            <a:off x="177450" y="1421675"/>
            <a:ext cx="8789100" cy="3560700"/>
          </a:xfrm>
          <a:prstGeom prst="rect">
            <a:avLst/>
          </a:prstGeom>
        </p:spPr>
        <p:txBody>
          <a:bodyPr anchorCtr="0" anchor="b" bIns="91425" lIns="91425" spcFirstLastPara="1" rIns="91425" wrap="square" tIns="91425">
            <a:normAutofit fontScale="62500" lnSpcReduction="20000"/>
          </a:bodyPr>
          <a:lstStyle/>
          <a:p>
            <a:pPr indent="-32385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Para resolver o problema harmônico, Beethoven acabou gerando problemas de equilíbrio. Afinal, para contrapor o volume sonoro de dois trompetes, duas trompas e três trombones passava a ser necessário um número maior de cordas.</a:t>
            </a:r>
            <a:endParaRPr sz="2400">
              <a:solidFill>
                <a:schemeClr val="dk2"/>
              </a:solidFill>
              <a:latin typeface="Arial"/>
              <a:ea typeface="Arial"/>
              <a:cs typeface="Arial"/>
              <a:sym typeface="Arial"/>
            </a:endParaRPr>
          </a:p>
          <a:p>
            <a:pPr indent="-32385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Para seus concertos, Beethoven usava o contingente da Orquestra da Ópera Imperial –do Theater an der Wien (tinha 40 músicos em 1801) ou da Orquestra do Kärntnerthor Theater (46 músicos)</a:t>
            </a:r>
            <a:endParaRPr sz="2400">
              <a:solidFill>
                <a:schemeClr val="dk2"/>
              </a:solidFill>
              <a:latin typeface="Arial"/>
              <a:ea typeface="Arial"/>
              <a:cs typeface="Arial"/>
              <a:sym typeface="Arial"/>
            </a:endParaRPr>
          </a:p>
          <a:p>
            <a:pPr indent="-32385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Primeira audição das Sinfonias 5 e 6, Concerto para Piano n. 4  Fantasia Coral – 22/12/1808 – Theater an der Wien – orquestra provavelmente aumentada</a:t>
            </a:r>
            <a:endParaRPr sz="2400">
              <a:solidFill>
                <a:schemeClr val="dk2"/>
              </a:solidFill>
              <a:latin typeface="Arial"/>
              <a:ea typeface="Arial"/>
              <a:cs typeface="Arial"/>
              <a:sym typeface="Arial"/>
            </a:endParaRPr>
          </a:p>
          <a:p>
            <a:pPr indent="-315912" lvl="0" marL="457200" rtl="0" algn="just">
              <a:lnSpc>
                <a:spcPct val="90000"/>
              </a:lnSpc>
              <a:spcBef>
                <a:spcPts val="0"/>
              </a:spcBef>
              <a:spcAft>
                <a:spcPts val="0"/>
              </a:spcAft>
              <a:buClr>
                <a:schemeClr val="dk2"/>
              </a:buClr>
              <a:buSzPct val="91666"/>
              <a:buFont typeface="Arial"/>
              <a:buChar char="●"/>
            </a:pPr>
            <a:r>
              <a:rPr lang="pt-BR" sz="2400">
                <a:solidFill>
                  <a:schemeClr val="dk2"/>
                </a:solidFill>
                <a:latin typeface="Arial"/>
                <a:ea typeface="Arial"/>
                <a:cs typeface="Arial"/>
                <a:sym typeface="Arial"/>
              </a:rPr>
              <a:t>Primeira audição da 7. Sinfonia e a Batalha de Vittoria, 27/02/1814, na Redoutensaal. De acordo com a autobiografia de Louis Spohr, qualquer músico que pudesse tocar ou cantar, em Viena, foi engajado nessa apresentação – o número preciso de músicos, no entanto, não é mencionado. </a:t>
            </a:r>
            <a:endParaRPr sz="2400">
              <a:solidFill>
                <a:schemeClr val="dk2"/>
              </a:solidFill>
              <a:latin typeface="Arial"/>
              <a:ea typeface="Arial"/>
              <a:cs typeface="Arial"/>
              <a:sym typeface="Arial"/>
            </a:endParaRPr>
          </a:p>
          <a:p>
            <a:pPr indent="-315912" lvl="0" marL="457200" rtl="0" algn="just">
              <a:lnSpc>
                <a:spcPct val="90000"/>
              </a:lnSpc>
              <a:spcBef>
                <a:spcPts val="0"/>
              </a:spcBef>
              <a:spcAft>
                <a:spcPts val="0"/>
              </a:spcAft>
              <a:buClr>
                <a:schemeClr val="dk2"/>
              </a:buClr>
              <a:buSzPct val="91666"/>
              <a:buFont typeface="Arial"/>
              <a:buChar char="●"/>
            </a:pPr>
            <a:r>
              <a:rPr lang="pt-BR" sz="2400">
                <a:solidFill>
                  <a:schemeClr val="dk2"/>
                </a:solidFill>
                <a:latin typeface="Arial"/>
                <a:ea typeface="Arial"/>
                <a:cs typeface="Arial"/>
                <a:sym typeface="Arial"/>
              </a:rPr>
              <a:t>Com guerras napoleônicas, a existência das pequenas cortes passou a ser bastante dificultada. A performance das obras de Beethoven em cortes como a do Conde von Oppersdorff provavelmente não recebeu nenhuma menção, pois tais interpretações devem ter tido um equilíbrio tão deficiente que comprometeram as peças.  </a:t>
            </a:r>
            <a:endParaRPr sz="24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230" name="Google Shape;230;p35"/>
          <p:cNvSpPr txBox="1"/>
          <p:nvPr>
            <p:ph type="ctrTitle"/>
          </p:nvPr>
        </p:nvSpPr>
        <p:spPr>
          <a:xfrm>
            <a:off x="96725" y="4787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31" name="Google Shape;231;p35"/>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idx="1" type="subTitle"/>
          </p:nvPr>
        </p:nvSpPr>
        <p:spPr>
          <a:xfrm>
            <a:off x="177450" y="937950"/>
            <a:ext cx="8789100" cy="3857700"/>
          </a:xfrm>
          <a:prstGeom prst="rect">
            <a:avLst/>
          </a:prstGeom>
        </p:spPr>
        <p:txBody>
          <a:bodyPr anchorCtr="0" anchor="b" bIns="91425" lIns="91425" spcFirstLastPara="1" rIns="91425" wrap="square" tIns="91425">
            <a:normAutofit/>
          </a:bodyPr>
          <a:lstStyle/>
          <a:p>
            <a:pPr indent="-381000" lvl="0" marL="457200" rtl="0" algn="just">
              <a:lnSpc>
                <a:spcPct val="90000"/>
              </a:lnSpc>
              <a:spcBef>
                <a:spcPts val="1000"/>
              </a:spcBef>
              <a:spcAft>
                <a:spcPts val="0"/>
              </a:spcAft>
              <a:buClr>
                <a:schemeClr val="dk2"/>
              </a:buClr>
              <a:buSzPts val="2400"/>
              <a:buFont typeface="Arial"/>
              <a:buChar char="●"/>
            </a:pPr>
            <a:r>
              <a:rPr lang="pt-BR" sz="2400">
                <a:solidFill>
                  <a:schemeClr val="dk2"/>
                </a:solidFill>
                <a:latin typeface="Arial"/>
                <a:ea typeface="Arial"/>
                <a:cs typeface="Arial"/>
                <a:sym typeface="Arial"/>
              </a:rPr>
              <a:t>Em carta ao filho do imperador, Arquiduque Rudolph, Beethoven ressalta que não seria possível alcançar o efeito fiel da 7. Sinfonia, se esta não fosse executada com mais de 4 ou 5 violinos em cada grupo.</a:t>
            </a:r>
            <a:endParaRPr sz="2400">
              <a:solidFill>
                <a:schemeClr val="dk2"/>
              </a:solidFill>
              <a:latin typeface="Arial"/>
              <a:ea typeface="Arial"/>
              <a:cs typeface="Arial"/>
              <a:sym typeface="Arial"/>
            </a:endParaRPr>
          </a:p>
          <a:p>
            <a:pPr indent="-381000" lvl="0" marL="457200" rtl="0" algn="just">
              <a:lnSpc>
                <a:spcPct val="90000"/>
              </a:lnSpc>
              <a:spcBef>
                <a:spcPts val="0"/>
              </a:spcBef>
              <a:spcAft>
                <a:spcPts val="0"/>
              </a:spcAft>
              <a:buClr>
                <a:schemeClr val="dk2"/>
              </a:buClr>
              <a:buSzPts val="2400"/>
              <a:buFont typeface="Arial"/>
              <a:buChar char="●"/>
            </a:pPr>
            <a:r>
              <a:rPr lang="pt-BR" sz="2400">
                <a:solidFill>
                  <a:schemeClr val="dk2"/>
                </a:solidFill>
                <a:latin typeface="Arial"/>
                <a:ea typeface="Arial"/>
                <a:cs typeface="Arial"/>
                <a:sym typeface="Arial"/>
              </a:rPr>
              <a:t>Com o crescimento do número de cordas, madeiras passam a ser encobertas totalmente pelas cordas nos tutti. Até as décadas de 1860 ou 1870 era aceitável que compositores pedissem um reforço nas madeiras para minimizar esse problema. </a:t>
            </a:r>
            <a:endParaRPr sz="2400">
              <a:solidFill>
                <a:schemeClr val="dk2"/>
              </a:solidFill>
              <a:latin typeface="Arial"/>
              <a:ea typeface="Arial"/>
              <a:cs typeface="Arial"/>
              <a:sym typeface="Arial"/>
            </a:endParaRPr>
          </a:p>
        </p:txBody>
      </p:sp>
      <p:sp>
        <p:nvSpPr>
          <p:cNvPr id="237" name="Google Shape;237;p36"/>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38" name="Google Shape;238;p36"/>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idx="1" type="subTitle"/>
          </p:nvPr>
        </p:nvSpPr>
        <p:spPr>
          <a:xfrm>
            <a:off x="177450" y="1273775"/>
            <a:ext cx="8789100" cy="3522000"/>
          </a:xfrm>
          <a:prstGeom prst="rect">
            <a:avLst/>
          </a:prstGeom>
        </p:spPr>
        <p:txBody>
          <a:bodyPr anchorCtr="0" anchor="b" bIns="91425" lIns="91425" spcFirstLastPara="1" rIns="91425" wrap="square" tIns="91425">
            <a:normAutofit fontScale="92500" lnSpcReduction="20000"/>
          </a:bodyPr>
          <a:lstStyle/>
          <a:p>
            <a:pPr indent="-36957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Mahler foi muito criticado, em 1890, quando anunciou uma revisão das sinfonias de Beethoven. Tal revisão consistiria simplesmente do preenchimento da harmonia – em vista das limitações dos antigos trompetes e trompas, e do aumento do número de madeiras para melhorar o equilíbrio.</a:t>
            </a:r>
            <a:endParaRPr sz="2400">
              <a:solidFill>
                <a:schemeClr val="dk2"/>
              </a:solidFill>
              <a:latin typeface="Arial"/>
              <a:ea typeface="Arial"/>
              <a:cs typeface="Arial"/>
              <a:sym typeface="Arial"/>
            </a:endParaRPr>
          </a:p>
          <a:p>
            <a:pPr indent="-36957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Quando Beethoven incluiu piccolo e contrafagote na orquestração, ele pareceu estar convencido de que esses instrumentos seriam capazes de lidar com figuras tão elaboradas quanto as compostas por Mozart ou por ele mesmo para flautas, oboés e fagotes.</a:t>
            </a:r>
            <a:endParaRPr sz="24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p:txBody>
      </p:sp>
      <p:sp>
        <p:nvSpPr>
          <p:cNvPr id="244" name="Google Shape;244;p37"/>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245" name="Google Shape;245;p37"/>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idx="1" type="subTitle"/>
          </p:nvPr>
        </p:nvSpPr>
        <p:spPr>
          <a:xfrm>
            <a:off x="177450" y="1273775"/>
            <a:ext cx="8789100" cy="3522000"/>
          </a:xfrm>
          <a:prstGeom prst="rect">
            <a:avLst/>
          </a:prstGeom>
        </p:spPr>
        <p:txBody>
          <a:bodyPr anchorCtr="0" anchor="b" bIns="91425" lIns="91425" spcFirstLastPara="1" rIns="91425" wrap="square" tIns="91425">
            <a:normAutofit fontScale="70000" lnSpcReduction="20000"/>
          </a:bodyPr>
          <a:lstStyle/>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Flautim:</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a:t>
            </a:r>
            <a:r>
              <a:rPr b="1" lang="pt-BR" sz="2200">
                <a:solidFill>
                  <a:schemeClr val="dk2"/>
                </a:solidFill>
                <a:latin typeface="Arial"/>
                <a:ea typeface="Arial"/>
                <a:cs typeface="Arial"/>
                <a:sym typeface="Arial"/>
              </a:rPr>
              <a:t>1. aparição </a:t>
            </a:r>
            <a:r>
              <a:rPr lang="pt-BR" sz="2200">
                <a:solidFill>
                  <a:schemeClr val="dk2"/>
                </a:solidFill>
                <a:latin typeface="Arial"/>
                <a:ea typeface="Arial"/>
                <a:cs typeface="Arial"/>
                <a:sym typeface="Arial"/>
              </a:rPr>
              <a:t>– 12 Danças Alemãs, 1795</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a:t>
            </a:r>
            <a:r>
              <a:rPr b="1" lang="pt-BR" sz="2200">
                <a:solidFill>
                  <a:schemeClr val="dk2"/>
                </a:solidFill>
                <a:latin typeface="Arial"/>
                <a:ea typeface="Arial"/>
                <a:cs typeface="Arial"/>
                <a:sym typeface="Arial"/>
              </a:rPr>
              <a:t>5. Sinfonia</a:t>
            </a:r>
            <a:r>
              <a:rPr lang="pt-BR" sz="2200">
                <a:solidFill>
                  <a:schemeClr val="dk2"/>
                </a:solidFill>
                <a:latin typeface="Arial"/>
                <a:ea typeface="Arial"/>
                <a:cs typeface="Arial"/>
                <a:sym typeface="Arial"/>
              </a:rPr>
              <a:t>, Finale</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a:t>
            </a:r>
            <a:r>
              <a:rPr b="1" lang="pt-BR" sz="2200">
                <a:solidFill>
                  <a:schemeClr val="dk2"/>
                </a:solidFill>
                <a:latin typeface="Arial"/>
                <a:ea typeface="Arial"/>
                <a:cs typeface="Arial"/>
                <a:sym typeface="Arial"/>
              </a:rPr>
              <a:t>6. Sinfonia</a:t>
            </a:r>
            <a:r>
              <a:rPr lang="pt-BR" sz="2200">
                <a:solidFill>
                  <a:schemeClr val="dk2"/>
                </a:solidFill>
                <a:latin typeface="Arial"/>
                <a:ea typeface="Arial"/>
                <a:cs typeface="Arial"/>
                <a:sym typeface="Arial"/>
              </a:rPr>
              <a:t>, 1805 e 1808 – relâmpagos da tempestade</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a:t>
            </a:r>
            <a:r>
              <a:rPr b="1" lang="pt-BR" sz="2200">
                <a:solidFill>
                  <a:schemeClr val="dk2"/>
                </a:solidFill>
                <a:latin typeface="Arial"/>
                <a:ea typeface="Arial"/>
                <a:cs typeface="Arial"/>
                <a:sym typeface="Arial"/>
              </a:rPr>
              <a:t>Vitória de Wellington ou Batalha de Vittoria</a:t>
            </a:r>
            <a:r>
              <a:rPr lang="pt-BR" sz="2200">
                <a:solidFill>
                  <a:schemeClr val="dk2"/>
                </a:solidFill>
                <a:latin typeface="Arial"/>
                <a:ea typeface="Arial"/>
                <a:cs typeface="Arial"/>
                <a:sym typeface="Arial"/>
              </a:rPr>
              <a:t>, 1814 – obra que também requer 6 trompetes</a:t>
            </a:r>
            <a:endParaRPr sz="2200">
              <a:solidFill>
                <a:schemeClr val="dk2"/>
              </a:solidFill>
              <a:latin typeface="Arial"/>
              <a:ea typeface="Arial"/>
              <a:cs typeface="Arial"/>
              <a:sym typeface="Arial"/>
            </a:endParaRPr>
          </a:p>
          <a:p>
            <a:pPr indent="0" lvl="0" marL="457200" rtl="0" algn="l">
              <a:lnSpc>
                <a:spcPct val="90000"/>
              </a:lnSpc>
              <a:spcBef>
                <a:spcPts val="1000"/>
              </a:spcBef>
              <a:spcAft>
                <a:spcPts val="0"/>
              </a:spcAft>
              <a:buNone/>
            </a:pPr>
            <a:r>
              <a:rPr lang="pt-BR" sz="2200">
                <a:solidFill>
                  <a:schemeClr val="dk2"/>
                </a:solidFill>
                <a:latin typeface="Arial"/>
                <a:ea typeface="Arial"/>
                <a:cs typeface="Arial"/>
                <a:sym typeface="Arial"/>
              </a:rPr>
              <a:t>-</a:t>
            </a:r>
            <a:r>
              <a:rPr b="1" lang="pt-BR" sz="2200">
                <a:solidFill>
                  <a:schemeClr val="dk2"/>
                </a:solidFill>
                <a:latin typeface="Arial"/>
                <a:ea typeface="Arial"/>
                <a:cs typeface="Arial"/>
                <a:sym typeface="Arial"/>
              </a:rPr>
              <a:t>Abertura Egmont</a:t>
            </a:r>
            <a:r>
              <a:rPr lang="pt-BR" sz="2200">
                <a:solidFill>
                  <a:schemeClr val="dk2"/>
                </a:solidFill>
                <a:latin typeface="Arial"/>
                <a:ea typeface="Arial"/>
                <a:cs typeface="Arial"/>
                <a:sym typeface="Arial"/>
              </a:rPr>
              <a:t>, 1810 – confere mais entusiasmo no fim. A partir daí o piccolo está sempre na música para teatro, </a:t>
            </a:r>
            <a:r>
              <a:rPr lang="pt-BR" sz="2200">
                <a:solidFill>
                  <a:schemeClr val="dk2"/>
                </a:solidFill>
                <a:latin typeface="Arial"/>
                <a:ea typeface="Arial"/>
                <a:cs typeface="Arial"/>
                <a:sym typeface="Arial"/>
              </a:rPr>
              <a:t>com exceção</a:t>
            </a:r>
            <a:r>
              <a:rPr lang="pt-BR" sz="2200">
                <a:solidFill>
                  <a:schemeClr val="dk2"/>
                </a:solidFill>
                <a:latin typeface="Arial"/>
                <a:ea typeface="Arial"/>
                <a:cs typeface="Arial"/>
                <a:sym typeface="Arial"/>
              </a:rPr>
              <a:t> de Fidelio.</a:t>
            </a:r>
            <a:endParaRPr sz="2200">
              <a:solidFill>
                <a:schemeClr val="dk2"/>
              </a:solidFill>
              <a:latin typeface="Arial"/>
              <a:ea typeface="Arial"/>
              <a:cs typeface="Arial"/>
              <a:sym typeface="Arial"/>
            </a:endParaRPr>
          </a:p>
          <a:p>
            <a:pPr indent="-326390" lvl="0" marL="457200" rtl="0" algn="l">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Beethoven teria começado a usar mais o flautim em vista de deterioração de sua audição? Segundo Raynor, somente na Sinfonia Pastoral e na Abertura Egmont, o piccolo tem uma </a:t>
            </a:r>
            <a:r>
              <a:rPr lang="pt-BR" sz="2200">
                <a:solidFill>
                  <a:schemeClr val="dk2"/>
                </a:solidFill>
                <a:latin typeface="Arial"/>
                <a:ea typeface="Arial"/>
                <a:cs typeface="Arial"/>
                <a:sym typeface="Arial"/>
              </a:rPr>
              <a:t>função</a:t>
            </a:r>
            <a:r>
              <a:rPr lang="pt-BR" sz="2200">
                <a:solidFill>
                  <a:schemeClr val="dk2"/>
                </a:solidFill>
                <a:latin typeface="Arial"/>
                <a:ea typeface="Arial"/>
                <a:cs typeface="Arial"/>
                <a:sym typeface="Arial"/>
              </a:rPr>
              <a:t> absolutamente </a:t>
            </a:r>
            <a:r>
              <a:rPr lang="pt-BR" sz="2200">
                <a:solidFill>
                  <a:schemeClr val="dk2"/>
                </a:solidFill>
                <a:latin typeface="Arial"/>
                <a:ea typeface="Arial"/>
                <a:cs typeface="Arial"/>
                <a:sym typeface="Arial"/>
              </a:rPr>
              <a:t>indispensável,</a:t>
            </a:r>
            <a:r>
              <a:rPr lang="pt-BR" sz="2200">
                <a:solidFill>
                  <a:schemeClr val="dk2"/>
                </a:solidFill>
                <a:latin typeface="Arial"/>
                <a:ea typeface="Arial"/>
                <a:cs typeface="Arial"/>
                <a:sym typeface="Arial"/>
              </a:rPr>
              <a:t> pois traz uma nova personalidade à partitura.</a:t>
            </a:r>
            <a:endParaRPr sz="2200">
              <a:solidFill>
                <a:schemeClr val="dk2"/>
              </a:solidFill>
              <a:latin typeface="Arial"/>
              <a:ea typeface="Arial"/>
              <a:cs typeface="Arial"/>
              <a:sym typeface="Arial"/>
            </a:endParaRPr>
          </a:p>
          <a:p>
            <a:pPr indent="0" lvl="0" marL="914400" rtl="0" algn="l">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p:txBody>
      </p:sp>
      <p:sp>
        <p:nvSpPr>
          <p:cNvPr id="251" name="Google Shape;251;p38"/>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Flautim</a:t>
            </a:r>
            <a:endParaRPr sz="1900"/>
          </a:p>
        </p:txBody>
      </p:sp>
      <p:pic>
        <p:nvPicPr>
          <p:cNvPr id="252" name="Google Shape;252;p38"/>
          <p:cNvPicPr preferRelativeResize="0"/>
          <p:nvPr/>
        </p:nvPicPr>
        <p:blipFill rotWithShape="1">
          <a:blip r:embed="rId3">
            <a:alphaModFix/>
          </a:blip>
          <a:srcRect b="0" l="0" r="0" t="0"/>
          <a:stretch/>
        </p:blipFill>
        <p:spPr>
          <a:xfrm>
            <a:off x="6778950" y="738101"/>
            <a:ext cx="1924350" cy="1924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idx="1" type="subTitle"/>
          </p:nvPr>
        </p:nvSpPr>
        <p:spPr>
          <a:xfrm>
            <a:off x="177450" y="1273775"/>
            <a:ext cx="6481800" cy="3522000"/>
          </a:xfrm>
          <a:prstGeom prst="rect">
            <a:avLst/>
          </a:prstGeom>
        </p:spPr>
        <p:txBody>
          <a:bodyPr anchorCtr="0" anchor="b" bIns="91425" lIns="91425" spcFirstLastPara="1" rIns="91425" wrap="square" tIns="91425">
            <a:normAutofit lnSpcReduction="10000"/>
          </a:bodyPr>
          <a:lstStyle/>
          <a:p>
            <a:pPr indent="-368300" lvl="0" marL="457200" rtl="0" algn="just">
              <a:lnSpc>
                <a:spcPct val="90000"/>
              </a:lnSpc>
              <a:spcBef>
                <a:spcPts val="1000"/>
              </a:spcBef>
              <a:spcAft>
                <a:spcPts val="0"/>
              </a:spcAft>
              <a:buClr>
                <a:schemeClr val="dk2"/>
              </a:buClr>
              <a:buSzPts val="2200"/>
              <a:buFont typeface="Arial"/>
              <a:buChar char="●"/>
            </a:pPr>
            <a:r>
              <a:rPr lang="pt-BR" sz="2200">
                <a:solidFill>
                  <a:schemeClr val="dk2"/>
                </a:solidFill>
                <a:latin typeface="Arial"/>
                <a:ea typeface="Arial"/>
                <a:cs typeface="Arial"/>
                <a:sym typeface="Arial"/>
              </a:rPr>
              <a:t>Contrafagote, presente a partir da 5. Sinfonia em algumas peças tardias, simplesmente traz um reforço para as vozes graves. Beethoven confere uma maior autonomia ao fagote, que se desloca dos baixos das cordas e passa ser um genuíno baixo das madeiras que, em certos momentos, é responsável por carregar sozinho alguma ideia temática. Em outros, deve misturar ou contrastar seu som com as cordas ou metais. </a:t>
            </a:r>
            <a:endParaRPr sz="2400">
              <a:solidFill>
                <a:schemeClr val="dk2"/>
              </a:solidFill>
              <a:latin typeface="Arial"/>
              <a:ea typeface="Arial"/>
              <a:cs typeface="Arial"/>
              <a:sym typeface="Arial"/>
            </a:endParaRPr>
          </a:p>
        </p:txBody>
      </p:sp>
      <p:sp>
        <p:nvSpPr>
          <p:cNvPr id="258" name="Google Shape;258;p39"/>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Contrafagote</a:t>
            </a:r>
            <a:endParaRPr sz="1900"/>
          </a:p>
        </p:txBody>
      </p:sp>
      <p:pic>
        <p:nvPicPr>
          <p:cNvPr id="259" name="Google Shape;259;p39"/>
          <p:cNvPicPr preferRelativeResize="0"/>
          <p:nvPr/>
        </p:nvPicPr>
        <p:blipFill rotWithShape="1">
          <a:blip r:embed="rId3">
            <a:alphaModFix/>
          </a:blip>
          <a:srcRect b="11360" l="11363" r="32323" t="11360"/>
          <a:stretch/>
        </p:blipFill>
        <p:spPr>
          <a:xfrm>
            <a:off x="7113425" y="846513"/>
            <a:ext cx="1241550" cy="3869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idx="1" type="subTitle"/>
          </p:nvPr>
        </p:nvSpPr>
        <p:spPr>
          <a:xfrm>
            <a:off x="177450" y="1273775"/>
            <a:ext cx="5530500" cy="3522000"/>
          </a:xfrm>
          <a:prstGeom prst="rect">
            <a:avLst/>
          </a:prstGeom>
        </p:spPr>
        <p:txBody>
          <a:bodyPr anchorCtr="0" anchor="b" bIns="91425" lIns="91425" spcFirstLastPara="1" rIns="91425" wrap="square" tIns="91425">
            <a:normAutofit fontScale="85000" lnSpcReduction="20000"/>
          </a:bodyPr>
          <a:lstStyle/>
          <a:p>
            <a:pPr indent="-347344" lvl="0" marL="914400" rtl="0" algn="just">
              <a:lnSpc>
                <a:spcPct val="90000"/>
              </a:lnSpc>
              <a:spcBef>
                <a:spcPts val="1000"/>
              </a:spcBef>
              <a:spcAft>
                <a:spcPts val="0"/>
              </a:spcAft>
              <a:buClr>
                <a:schemeClr val="dk2"/>
              </a:buClr>
              <a:buSzPct val="91666"/>
              <a:buFont typeface="Arial"/>
              <a:buChar char="●"/>
            </a:pPr>
            <a:r>
              <a:rPr lang="pt-BR" sz="2400">
                <a:solidFill>
                  <a:schemeClr val="dk2"/>
                </a:solidFill>
                <a:latin typeface="Arial"/>
                <a:ea typeface="Arial"/>
                <a:cs typeface="Arial"/>
                <a:sym typeface="Arial"/>
              </a:rPr>
              <a:t>Berlioz, em seu tratado sobre orquestração, aponta para a maneira inovadora com que Beethoven tratou o tímpano, especialmente quando o instrumento toca como solista em piano. Ex.: final do movimento lento da 4. Sinfonia.</a:t>
            </a:r>
            <a:endParaRPr sz="2400">
              <a:solidFill>
                <a:schemeClr val="dk2"/>
              </a:solidFill>
              <a:latin typeface="Arial"/>
              <a:ea typeface="Arial"/>
              <a:cs typeface="Arial"/>
              <a:sym typeface="Arial"/>
            </a:endParaRPr>
          </a:p>
          <a:p>
            <a:pPr indent="-347344" lvl="0" marL="914400" rtl="0" algn="just">
              <a:lnSpc>
                <a:spcPct val="90000"/>
              </a:lnSpc>
              <a:spcBef>
                <a:spcPts val="0"/>
              </a:spcBef>
              <a:spcAft>
                <a:spcPts val="0"/>
              </a:spcAft>
              <a:buClr>
                <a:schemeClr val="dk2"/>
              </a:buClr>
              <a:buSzPct val="91666"/>
              <a:buFont typeface="Arial"/>
              <a:buChar char="●"/>
            </a:pPr>
            <a:r>
              <a:rPr lang="pt-BR" sz="2400">
                <a:solidFill>
                  <a:schemeClr val="dk2"/>
                </a:solidFill>
                <a:latin typeface="Arial"/>
                <a:ea typeface="Arial"/>
                <a:cs typeface="Arial"/>
                <a:sym typeface="Arial"/>
              </a:rPr>
              <a:t>5. Sinfonia: longa transição do terceiro para o quarto movimento é acompanhada por um pulso constante de semínima em pianissimo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p:txBody>
      </p:sp>
      <p:sp>
        <p:nvSpPr>
          <p:cNvPr id="265" name="Google Shape;265;p40"/>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Percussão</a:t>
            </a:r>
            <a:endParaRPr sz="1900"/>
          </a:p>
        </p:txBody>
      </p:sp>
      <p:pic>
        <p:nvPicPr>
          <p:cNvPr id="266" name="Google Shape;266;p40"/>
          <p:cNvPicPr preferRelativeResize="0"/>
          <p:nvPr/>
        </p:nvPicPr>
        <p:blipFill>
          <a:blip r:embed="rId3">
            <a:alphaModFix/>
          </a:blip>
          <a:stretch>
            <a:fillRect/>
          </a:stretch>
        </p:blipFill>
        <p:spPr>
          <a:xfrm>
            <a:off x="5874363" y="1697625"/>
            <a:ext cx="2828925" cy="161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idx="1" type="subTitle"/>
          </p:nvPr>
        </p:nvSpPr>
        <p:spPr>
          <a:xfrm>
            <a:off x="1822000" y="3238450"/>
            <a:ext cx="68997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transição do III para o IV movimento da 5. Sinfonia de Beethoven</a:t>
            </a:r>
            <a:endParaRPr/>
          </a:p>
        </p:txBody>
      </p:sp>
      <p:pic>
        <p:nvPicPr>
          <p:cNvPr descr="This excerpt came from Leonardo Soto's live class Beethoven 5 in The PC Studio.&#10;&#10;Studio members have access to the full class in our masterclass archive here: https://www.thepercussionconservatory.com/archive&#10;&#10;&#10;JOIN THE PC STUDIO | Live classes from world-class percussionists&#10;https://www.thepercussionconservatory.com/studio&#10;&#10;&#10;SUBSCRIBE TO THIS CHANNEL&#10;https://shorturl.at/qsuT6&#10;&#10;Help us reach 1,000 subscribers so we can fund our scholarship!&#10;(Don't forget to click the bell to turn on notifications!)&#10;&#10;&#10;LEARN MORE ABOUT US&#10;https://www.thepercussionconservatory.com&#10;&#10;&#10;LEARN THE ENTIRE ORCHESTRAL REPERTOIRE&#10;https://www.thepercussionconservatory.com/the-repertoire&#10;&#10;&#10;FOLLOW US&#10;Facebook: https://www.facebook.com/percussionconservatory&#10;Instagram: https://www.instagram.com/percussionconservatory/" id="272" name="Google Shape;272;p41" title="Leonardo Soto performs timpani excerpts from Beethoven Symphony No. 5">
            <a:hlinkClick r:id="rId3"/>
          </p:cNvPr>
          <p:cNvPicPr preferRelativeResize="0"/>
          <p:nvPr/>
        </p:nvPicPr>
        <p:blipFill>
          <a:blip r:embed="rId4">
            <a:alphaModFix/>
          </a:blip>
          <a:stretch>
            <a:fillRect/>
          </a:stretch>
        </p:blipFill>
        <p:spPr>
          <a:xfrm>
            <a:off x="1911550" y="612700"/>
            <a:ext cx="6069750" cy="282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 type="subTitle"/>
          </p:nvPr>
        </p:nvSpPr>
        <p:spPr>
          <a:xfrm>
            <a:off x="382200" y="1326925"/>
            <a:ext cx="8379600" cy="3679800"/>
          </a:xfrm>
          <a:prstGeom prst="rect">
            <a:avLst/>
          </a:prstGeom>
        </p:spPr>
        <p:txBody>
          <a:bodyPr anchorCtr="0" anchor="b" bIns="91425" lIns="91425" spcFirstLastPara="1" rIns="91425" wrap="square" tIns="91425">
            <a:normAutofit fontScale="77500"/>
          </a:bodyPr>
          <a:lstStyle/>
          <a:p>
            <a:pPr indent="-336867"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Beethoven entrou em contato com o irmão de Napoleão I, rei do novo estado da Vestfália, para se candidatar ao cargo de Kapellmeister, já quando sua audição começava a ficar comprometida. Contudo, seus amigos da nobreza austríaca lhe ofereceram uma renda para mantê-lo em Viena.</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O fato de ser </a:t>
            </a:r>
            <a:r>
              <a:rPr i="1" lang="pt-BR" sz="2200">
                <a:solidFill>
                  <a:schemeClr val="dk2"/>
                </a:solidFill>
                <a:latin typeface="Arial"/>
                <a:ea typeface="Arial"/>
                <a:cs typeface="Arial"/>
                <a:sym typeface="Arial"/>
              </a:rPr>
              <a:t>freelance</a:t>
            </a:r>
            <a:r>
              <a:rPr lang="pt-BR" sz="2200">
                <a:solidFill>
                  <a:schemeClr val="dk2"/>
                </a:solidFill>
                <a:latin typeface="Arial"/>
                <a:ea typeface="Arial"/>
                <a:cs typeface="Arial"/>
                <a:sym typeface="Arial"/>
              </a:rPr>
              <a:t> foi muito relevante, pois possibilitou mais liberdade a Beethoven, que não precisou submeter-se ao gosto de qualquer soberano. </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Beethoven não escrevia para atender as demandas de um mecenas ou patrão. Quando ele tinha obras suficientes para uma longa noite, ele mesmo organizava um concerto. Estas apresentações eram financiadas com seus próprios recursos- esperando receber uma boa recompensa financeira por seu trabalho -  ou por admiradores ricos.</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88" name="Google Shape;88;p15"/>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89" name="Google Shape;89;p15"/>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idx="1" type="subTitle"/>
          </p:nvPr>
        </p:nvSpPr>
        <p:spPr>
          <a:xfrm>
            <a:off x="177450" y="1273775"/>
            <a:ext cx="5949600" cy="3522000"/>
          </a:xfrm>
          <a:prstGeom prst="rect">
            <a:avLst/>
          </a:prstGeom>
        </p:spPr>
        <p:txBody>
          <a:bodyPr anchorCtr="0" anchor="b" bIns="91425" lIns="91425" spcFirstLastPara="1" rIns="91425" wrap="square" tIns="91425">
            <a:normAutofit fontScale="47500" lnSpcReduction="10000"/>
          </a:bodyPr>
          <a:lstStyle/>
          <a:p>
            <a:pPr indent="-312275" lvl="0" marL="914400" rtl="0" algn="just">
              <a:lnSpc>
                <a:spcPct val="90000"/>
              </a:lnSpc>
              <a:spcBef>
                <a:spcPts val="1000"/>
              </a:spcBef>
              <a:spcAft>
                <a:spcPts val="0"/>
              </a:spcAft>
              <a:buClr>
                <a:schemeClr val="dk2"/>
              </a:buClr>
              <a:buSzPct val="93275"/>
              <a:buFont typeface="Arial"/>
              <a:buChar char="●"/>
            </a:pPr>
            <a:r>
              <a:rPr lang="pt-BR" sz="2974">
                <a:solidFill>
                  <a:schemeClr val="dk2"/>
                </a:solidFill>
                <a:latin typeface="Arial"/>
                <a:ea typeface="Arial"/>
                <a:cs typeface="Arial"/>
                <a:sym typeface="Arial"/>
              </a:rPr>
              <a:t>Beethoven estende a tessitura empregada. Mozart e Haydn relutavam em ir mais de uma oitava acima da corda solta, ou seja, até a 4. posição. Já em sua </a:t>
            </a:r>
            <a:r>
              <a:rPr b="1" lang="pt-BR" sz="2974">
                <a:solidFill>
                  <a:schemeClr val="dk2"/>
                </a:solidFill>
                <a:latin typeface="Arial"/>
                <a:ea typeface="Arial"/>
                <a:cs typeface="Arial"/>
                <a:sym typeface="Arial"/>
              </a:rPr>
              <a:t>1. Sinfonia</a:t>
            </a:r>
            <a:r>
              <a:rPr lang="pt-BR" sz="2974">
                <a:solidFill>
                  <a:schemeClr val="dk2"/>
                </a:solidFill>
                <a:latin typeface="Arial"/>
                <a:ea typeface="Arial"/>
                <a:cs typeface="Arial"/>
                <a:sym typeface="Arial"/>
              </a:rPr>
              <a:t>, Beethoven excede esse limite. A escrita para o violino solista, em seu concerto para esse instrumento e orquestra, naturalmente tem uma exigência bem maior do que aquela requerida de um instrumentista de fila. Contudo, na</a:t>
            </a:r>
            <a:r>
              <a:rPr b="1" lang="pt-BR" sz="2974">
                <a:solidFill>
                  <a:schemeClr val="dk2"/>
                </a:solidFill>
                <a:latin typeface="Arial"/>
                <a:ea typeface="Arial"/>
                <a:cs typeface="Arial"/>
                <a:sym typeface="Arial"/>
              </a:rPr>
              <a:t> 9. Sinfoni</a:t>
            </a:r>
            <a:r>
              <a:rPr lang="pt-BR" sz="2974">
                <a:solidFill>
                  <a:schemeClr val="dk2"/>
                </a:solidFill>
                <a:latin typeface="Arial"/>
                <a:ea typeface="Arial"/>
                <a:cs typeface="Arial"/>
                <a:sym typeface="Arial"/>
              </a:rPr>
              <a:t>a, o compositor confronta não só os violinistas como toda a orquestra, impondo sérias dificuldades de balanço, coordenação e ensemble. Ao mesmo tempo, além das complexidades já mencionadas, escreve para o violino em um registro bastante acima do que era considerado normal na época. </a:t>
            </a:r>
            <a:endParaRPr sz="2974">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p:txBody>
      </p:sp>
      <p:sp>
        <p:nvSpPr>
          <p:cNvPr id="278" name="Google Shape;278;p42"/>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Violinos</a:t>
            </a:r>
            <a:endParaRPr sz="1900"/>
          </a:p>
        </p:txBody>
      </p:sp>
      <p:pic>
        <p:nvPicPr>
          <p:cNvPr id="279" name="Google Shape;279;p42"/>
          <p:cNvPicPr preferRelativeResize="0"/>
          <p:nvPr/>
        </p:nvPicPr>
        <p:blipFill rotWithShape="1">
          <a:blip r:embed="rId3">
            <a:alphaModFix/>
          </a:blip>
          <a:srcRect b="0" l="0" r="0" t="0"/>
          <a:stretch/>
        </p:blipFill>
        <p:spPr>
          <a:xfrm>
            <a:off x="6530150" y="1273774"/>
            <a:ext cx="2015475" cy="2821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ph idx="1" type="subTitle"/>
          </p:nvPr>
        </p:nvSpPr>
        <p:spPr>
          <a:xfrm>
            <a:off x="177450" y="1273775"/>
            <a:ext cx="5949600" cy="3522000"/>
          </a:xfrm>
          <a:prstGeom prst="rect">
            <a:avLst/>
          </a:prstGeom>
        </p:spPr>
        <p:txBody>
          <a:bodyPr anchorCtr="0" anchor="b" bIns="91425" lIns="91425" spcFirstLastPara="1" rIns="91425" wrap="square" tIns="91425">
            <a:normAutofit/>
          </a:bodyPr>
          <a:lstStyle/>
          <a:p>
            <a:pPr indent="0" lvl="0" marL="914400" rtl="0" algn="just">
              <a:lnSpc>
                <a:spcPct val="90000"/>
              </a:lnSpc>
              <a:spcBef>
                <a:spcPts val="1000"/>
              </a:spcBef>
              <a:spcAft>
                <a:spcPts val="0"/>
              </a:spcAft>
              <a:buNone/>
            </a:pPr>
            <a:r>
              <a:t/>
            </a:r>
            <a:endParaRPr sz="2974">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p:txBody>
      </p:sp>
      <p:pic>
        <p:nvPicPr>
          <p:cNvPr descr="It’s Beethoven's only Violin Concerto and one of the most beloved worldwide. Isabelle Faust performs the Violin Concerto in D major, Op. 61 together with the Berliner Philharmoniker under conductor Bernard Haitink. The concert was held in the Festspielhaus Baden Baden in 2015 as part of the city’s Easter Festival.&#10;&#10;(00:00) I. Allegro ma non troppo&#10;(23:43) II. Larghetto&#10;(32:38) III. Rondo. Allegro&#10;&#10;Ludwig van Beethoven (1770-1827) wrote the Violin Concerto in D major, Op. 61 for Austrian violinist Franz Clement in 1806. Its premiere was tepidly received, and for many years the work languished almost forgotten, before it was rediscovered in 1844 – this time performed by 12-year-old Hungarian violinist Joseph Joachim, and the orchestra of the London Philharmonic Society, conducted by Felix Mendelssohn. Beethoven's Violin Concerto in D major, Op. 61 is considered representative of Beethoven’s midlife works.&#10;&#10;© EuroArts Music International&#10;&#10;Watch more concerts in your personal concert hall:&#10;https://www.youtube.com/playlist?list=PL_SdnzPd3eBV5A14dyRWy1KSkwcG8LEey&#10;&#10;and in our Beethoven playlist:&#10;https://www.youtube.com/playlist?list=PL_SdnzPd3eBWcX1eOXH-w75x-_-7gRF-w&#10;&#10;Subscribe to DW Classical Music:&#10;https://www.youtube.com/dwclassicalmusic&#10;&#10;#Beethoven #ViolinConcerto #BerlinerPhilharmoniker" id="285" name="Google Shape;285;p43" title="Beethoven: Violin Concerto | Isabelle Faust, Bernard Haitink and the Berliner Philharmoniker">
            <a:hlinkClick r:id="rId3"/>
          </p:cNvPr>
          <p:cNvPicPr preferRelativeResize="0"/>
          <p:nvPr/>
        </p:nvPicPr>
        <p:blipFill>
          <a:blip r:embed="rId4">
            <a:alphaModFix/>
          </a:blip>
          <a:stretch>
            <a:fillRect/>
          </a:stretch>
        </p:blipFill>
        <p:spPr>
          <a:xfrm>
            <a:off x="1886475" y="562300"/>
            <a:ext cx="5652325" cy="3179450"/>
          </a:xfrm>
          <a:prstGeom prst="rect">
            <a:avLst/>
          </a:prstGeom>
          <a:noFill/>
          <a:ln>
            <a:noFill/>
          </a:ln>
        </p:spPr>
      </p:pic>
      <p:sp>
        <p:nvSpPr>
          <p:cNvPr id="286" name="Google Shape;286;p43"/>
          <p:cNvSpPr txBox="1"/>
          <p:nvPr/>
        </p:nvSpPr>
        <p:spPr>
          <a:xfrm>
            <a:off x="2370275" y="3741750"/>
            <a:ext cx="5949600" cy="43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650">
                <a:solidFill>
                  <a:srgbClr val="0F0F0F"/>
                </a:solidFill>
              </a:rPr>
              <a:t>Violin Concerto in D major, Op. 61 - Beethoven</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idx="1" type="subTitle"/>
          </p:nvPr>
        </p:nvSpPr>
        <p:spPr>
          <a:xfrm>
            <a:off x="177450" y="1273775"/>
            <a:ext cx="5949600" cy="3522000"/>
          </a:xfrm>
          <a:prstGeom prst="rect">
            <a:avLst/>
          </a:prstGeom>
        </p:spPr>
        <p:txBody>
          <a:bodyPr anchorCtr="0" anchor="b" bIns="91425" lIns="91425" spcFirstLastPara="1" rIns="91425" wrap="square" tIns="91425">
            <a:normAutofit fontScale="70000" lnSpcReduction="20000"/>
          </a:bodyPr>
          <a:lstStyle/>
          <a:p>
            <a:pPr indent="-33528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Beethoven trata esses instrumentos com certa reserva. É raro vê-los apresentando algum material temático sozinhos, sempre estão juntos ou acompanhados de algum outro instrumento.</a:t>
            </a:r>
            <a:endParaRPr sz="2400">
              <a:solidFill>
                <a:schemeClr val="dk2"/>
              </a:solidFill>
              <a:latin typeface="Arial"/>
              <a:ea typeface="Arial"/>
              <a:cs typeface="Arial"/>
              <a:sym typeface="Arial"/>
            </a:endParaRPr>
          </a:p>
          <a:p>
            <a:pPr indent="-33528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Beethoven foi violista de orquestra na juventude, mas em suas obras de juventude nunca escreve destina solos exclusivamente à viola. Ela está sempre acompanhada de segundos violinos ou cellos. Ao mesmo tempo, espera que os violistas dêem conta de desenhos bastante intrincados e virtuosísticos. Ao que tudo indica, o compositor não quis facilitar a vida dos violistas.</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974">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p:txBody>
      </p:sp>
      <p:sp>
        <p:nvSpPr>
          <p:cNvPr id="292" name="Google Shape;292;p44"/>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Violas e violoncelos </a:t>
            </a:r>
            <a:endParaRPr sz="1900"/>
          </a:p>
        </p:txBody>
      </p:sp>
      <p:pic>
        <p:nvPicPr>
          <p:cNvPr id="293" name="Google Shape;293;p44"/>
          <p:cNvPicPr preferRelativeResize="0"/>
          <p:nvPr/>
        </p:nvPicPr>
        <p:blipFill>
          <a:blip r:embed="rId3">
            <a:alphaModFix/>
          </a:blip>
          <a:stretch>
            <a:fillRect/>
          </a:stretch>
        </p:blipFill>
        <p:spPr>
          <a:xfrm>
            <a:off x="6279450" y="1642475"/>
            <a:ext cx="2466975" cy="1847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5"/>
          <p:cNvSpPr txBox="1"/>
          <p:nvPr>
            <p:ph idx="1" type="subTitle"/>
          </p:nvPr>
        </p:nvSpPr>
        <p:spPr>
          <a:xfrm>
            <a:off x="177450" y="1273775"/>
            <a:ext cx="5949600" cy="3522000"/>
          </a:xfrm>
          <a:prstGeom prst="rect">
            <a:avLst/>
          </a:prstGeom>
        </p:spPr>
        <p:txBody>
          <a:bodyPr anchorCtr="0" anchor="b" bIns="91425" lIns="91425" spcFirstLastPara="1" rIns="91425" wrap="square" tIns="91425">
            <a:normAutofit fontScale="70000" lnSpcReduction="20000"/>
          </a:bodyPr>
          <a:lstStyle/>
          <a:p>
            <a:pPr indent="-33528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Cellos começam paulatinamente a tocar com mais independência dos contrabaixos, ainda que estes instrumentos continuem juntos a maioria do tempo. Inicia-se com Beethoven, especialmente a partir da 5. Sinfonia, um período de grande proeminência para o violoncelo. Contudo, por que Beethoveen teria colocado a viola junto ao cello no tema do mov. lento da 5. sinfonia ou em outras situações parecidas? Seria por não confiar na capacidade dos cellistas de orquestra? Isso não faria muito sentido, pois em outros momentos, Beethoven destina ao instrumento figuras de grande dificuldade sem requisitar nenhuma assistência.</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a:p>
            <a:pPr indent="0" lvl="0" marL="9144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p:txBody>
      </p:sp>
      <p:sp>
        <p:nvSpPr>
          <p:cNvPr id="299" name="Google Shape;299;p45"/>
          <p:cNvSpPr txBox="1"/>
          <p:nvPr>
            <p:ph type="ctrTitle"/>
          </p:nvPr>
        </p:nvSpPr>
        <p:spPr>
          <a:xfrm>
            <a:off x="0" y="54717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Violas e violoncelos </a:t>
            </a:r>
            <a:endParaRPr sz="1900"/>
          </a:p>
        </p:txBody>
      </p:sp>
      <p:pic>
        <p:nvPicPr>
          <p:cNvPr id="300" name="Google Shape;300;p45"/>
          <p:cNvPicPr preferRelativeResize="0"/>
          <p:nvPr/>
        </p:nvPicPr>
        <p:blipFill>
          <a:blip r:embed="rId3">
            <a:alphaModFix/>
          </a:blip>
          <a:stretch>
            <a:fillRect/>
          </a:stretch>
        </p:blipFill>
        <p:spPr>
          <a:xfrm>
            <a:off x="6279450" y="1418900"/>
            <a:ext cx="2656925" cy="2982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6"/>
          <p:cNvSpPr txBox="1"/>
          <p:nvPr>
            <p:ph idx="1" type="subTitle"/>
          </p:nvPr>
        </p:nvSpPr>
        <p:spPr>
          <a:xfrm>
            <a:off x="492750" y="338600"/>
            <a:ext cx="8158500" cy="4457100"/>
          </a:xfrm>
          <a:prstGeom prst="rect">
            <a:avLst/>
          </a:prstGeom>
        </p:spPr>
        <p:txBody>
          <a:bodyPr anchorCtr="0" anchor="b" bIns="91425" lIns="91425" spcFirstLastPara="1" rIns="91425" wrap="square" tIns="91425">
            <a:normAutofit fontScale="70000" lnSpcReduction="10000"/>
          </a:bodyPr>
          <a:lstStyle/>
          <a:p>
            <a:pPr indent="-33528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As passagens em recitativo para violoncelo e contrabaixo no movimento final da 9. Sinfonia parecem não ter causado muito pavor nos violoncelistas. Contudo, alguns regentes posteriores julgaram impossível de se tocar o excerto nos contrabaixos. Muitas das interpretações dessa época eram tocadas, portanto, somente com os cellos.</a:t>
            </a:r>
            <a:endParaRPr sz="2400">
              <a:solidFill>
                <a:schemeClr val="dk2"/>
              </a:solidFill>
              <a:latin typeface="Arial"/>
              <a:ea typeface="Arial"/>
              <a:cs typeface="Arial"/>
              <a:sym typeface="Arial"/>
            </a:endParaRPr>
          </a:p>
          <a:p>
            <a:pPr indent="-33528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Wagner, em sua performance histórica da 9. Sinfonia, em Dresden, em 1846, querendo manter-se fiel à partitura – ao menos nesse aspecto – optou pela performance com os contrabaixos. No entanto, para satisfazê-lo foram necessários 12 ensaios de naipe dos contrabaixos.</a:t>
            </a:r>
            <a:endParaRPr sz="2400">
              <a:solidFill>
                <a:schemeClr val="dk2"/>
              </a:solidFill>
              <a:latin typeface="Arial"/>
              <a:ea typeface="Arial"/>
              <a:cs typeface="Arial"/>
              <a:sym typeface="Arial"/>
            </a:endParaRPr>
          </a:p>
          <a:p>
            <a:pPr indent="-33528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Muitas das passagens escritas por Beethoven eram vistas em sua época como algo que beirava a impossibilidade. Mesmo algumas décadas após sua morte, questões de afinação, ensemble e equilíbrio permaneceram como problemas de difícil solução.</a:t>
            </a:r>
            <a:endParaRPr sz="2400">
              <a:solidFill>
                <a:schemeClr val="dk2"/>
              </a:solidFill>
              <a:latin typeface="Arial"/>
              <a:ea typeface="Arial"/>
              <a:cs typeface="Arial"/>
              <a:sym typeface="Arial"/>
            </a:endParaRPr>
          </a:p>
          <a:p>
            <a:pPr indent="-33528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Algumas das performances de sua época, como os da série Concert Spirituel, de Viena, criada por Franz Xaver Gebauer, em 1819, que traziam obras lidas à primeira vista, devem ter sido bastante precárias. Isso a julgar pelo comentário do próprio Beethoven, que pediu ao editor Siegmund Anton Steiner que lhe reservasse um par de “ingressos do banheiro”. </a:t>
            </a:r>
            <a:endParaRPr sz="2400">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idx="1" type="subTitle"/>
          </p:nvPr>
        </p:nvSpPr>
        <p:spPr>
          <a:xfrm>
            <a:off x="1890450" y="3934225"/>
            <a:ext cx="63315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9. Sinfonia - Beethoven</a:t>
            </a:r>
            <a:endParaRPr/>
          </a:p>
        </p:txBody>
      </p:sp>
      <p:pic>
        <p:nvPicPr>
          <p:cNvPr descr="On May 7, 1824, Beethoven shared his 9th Symphony with the world even though he could never hear it. On May 7, 2015 celebrate the anniversary of Beethoven’s most glorious and jubilant masterpiece with Riccardo Muti and the Chicago Symphony Orchestra and Chorus. An exhilarating testament to the human spirit, Beethoven’s Ninth bursts with brooding power and kinetic energy and culminates in the exultant hymn, “Ode to Joy.”The video is now available free on demand for all to enjoy! - See more at: http://cso.org/beethoven9&#10;&#10;For additional videos of Riccardo Muti, visit riccardomutimusic.com.&#10;&#10;#sharethejoy" id="311" name="Google Shape;311;p47" title="Beethoven 9 - Chicago Symphony Orchestra - Riccardo Muti">
            <a:hlinkClick r:id="rId3"/>
          </p:cNvPr>
          <p:cNvPicPr preferRelativeResize="0"/>
          <p:nvPr/>
        </p:nvPicPr>
        <p:blipFill>
          <a:blip r:embed="rId4">
            <a:alphaModFix/>
          </a:blip>
          <a:stretch>
            <a:fillRect/>
          </a:stretch>
        </p:blipFill>
        <p:spPr>
          <a:xfrm>
            <a:off x="1540713" y="493700"/>
            <a:ext cx="6514025" cy="3664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txBox="1"/>
          <p:nvPr>
            <p:ph idx="1" type="subTitle"/>
          </p:nvPr>
        </p:nvSpPr>
        <p:spPr>
          <a:xfrm>
            <a:off x="686225" y="451475"/>
            <a:ext cx="6198600" cy="4457100"/>
          </a:xfrm>
          <a:prstGeom prst="rect">
            <a:avLst/>
          </a:prstGeom>
        </p:spPr>
        <p:txBody>
          <a:bodyPr anchorCtr="0" anchor="b" bIns="91425" lIns="91425" spcFirstLastPara="1" rIns="91425" wrap="square" tIns="91425">
            <a:normAutofit fontScale="70000" lnSpcReduction="20000"/>
          </a:bodyPr>
          <a:lstStyle/>
          <a:p>
            <a:pPr indent="-335280" lvl="0" marL="457200" rtl="0" algn="just">
              <a:lnSpc>
                <a:spcPct val="90000"/>
              </a:lnSpc>
              <a:spcBef>
                <a:spcPts val="1000"/>
              </a:spcBef>
              <a:spcAft>
                <a:spcPts val="0"/>
              </a:spcAft>
              <a:buClr>
                <a:schemeClr val="dk2"/>
              </a:buClr>
              <a:buSzPct val="100000"/>
              <a:buFont typeface="Arial"/>
              <a:buChar char="●"/>
            </a:pPr>
            <a:r>
              <a:rPr lang="pt-BR" sz="2400">
                <a:solidFill>
                  <a:schemeClr val="dk2"/>
                </a:solidFill>
                <a:latin typeface="Arial"/>
                <a:ea typeface="Arial"/>
                <a:cs typeface="Arial"/>
                <a:sym typeface="Arial"/>
              </a:rPr>
              <a:t>Com o tempo, com a repetição constante de suas obras, as dificuldades foram sendo vencidas. Beethoven tornou-se um mito, um modelo para os artistas de maneira geral, um paradigma do gênio.</a:t>
            </a:r>
            <a:endParaRPr sz="2400">
              <a:solidFill>
                <a:schemeClr val="dk2"/>
              </a:solidFill>
              <a:latin typeface="Arial"/>
              <a:ea typeface="Arial"/>
              <a:cs typeface="Arial"/>
              <a:sym typeface="Arial"/>
            </a:endParaRPr>
          </a:p>
          <a:p>
            <a:pPr indent="-335280" lvl="0" marL="457200" rtl="0" algn="just">
              <a:lnSpc>
                <a:spcPct val="90000"/>
              </a:lnSpc>
              <a:spcBef>
                <a:spcPts val="0"/>
              </a:spcBef>
              <a:spcAft>
                <a:spcPts val="0"/>
              </a:spcAft>
              <a:buClr>
                <a:schemeClr val="dk2"/>
              </a:buClr>
              <a:buSzPct val="100000"/>
              <a:buFont typeface="Arial"/>
              <a:buChar char="●"/>
            </a:pPr>
            <a:r>
              <a:rPr lang="pt-BR" sz="2400">
                <a:solidFill>
                  <a:schemeClr val="dk2"/>
                </a:solidFill>
                <a:latin typeface="Arial"/>
                <a:ea typeface="Arial"/>
                <a:cs typeface="Arial"/>
                <a:sym typeface="Arial"/>
              </a:rPr>
              <a:t>Para muitos, o compositor foi um precursor da música moderna, na medida em que propôs várias surpresas em suas obras. De certa forma, há um desvinculamento da dinâmica e da lógica do fraseio até então. Em certas passagens, em que seria normal haver um diminuendo, aparece um forte repentino ou um acento. Em momentos em que a progressão harmônica indicaria um crescendo, há um piano súbito. Tais efeitos são observados também na harmonia, que, em muitas vezes, se desvia do caminho esperado. Por tais razões, com alguma criatividade, alguns veem nesse procedimento uma antecipação do serialismo integral. Fica o tema para discussão. </a:t>
            </a:r>
            <a:endParaRPr sz="24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400">
              <a:solidFill>
                <a:schemeClr val="dk2"/>
              </a:solidFill>
              <a:latin typeface="Arial"/>
              <a:ea typeface="Arial"/>
              <a:cs typeface="Arial"/>
              <a:sym typeface="Arial"/>
            </a:endParaRPr>
          </a:p>
        </p:txBody>
      </p:sp>
      <p:pic>
        <p:nvPicPr>
          <p:cNvPr id="317" name="Google Shape;317;p48"/>
          <p:cNvPicPr preferRelativeResize="0"/>
          <p:nvPr/>
        </p:nvPicPr>
        <p:blipFill rotWithShape="1">
          <a:blip r:embed="rId3">
            <a:alphaModFix/>
          </a:blip>
          <a:srcRect b="0" l="0" r="0" t="0"/>
          <a:stretch/>
        </p:blipFill>
        <p:spPr>
          <a:xfrm>
            <a:off x="6965500" y="780525"/>
            <a:ext cx="2015475" cy="2836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idx="1" type="subTitle"/>
          </p:nvPr>
        </p:nvSpPr>
        <p:spPr>
          <a:xfrm>
            <a:off x="382200" y="1326925"/>
            <a:ext cx="8379600" cy="3679800"/>
          </a:xfrm>
          <a:prstGeom prst="rect">
            <a:avLst/>
          </a:prstGeom>
        </p:spPr>
        <p:txBody>
          <a:bodyPr anchorCtr="0" anchor="b" bIns="91425" lIns="91425" spcFirstLastPara="1" rIns="91425" wrap="square" tIns="91425">
            <a:normAutofit fontScale="77500" lnSpcReduction="20000"/>
          </a:bodyPr>
          <a:lstStyle/>
          <a:p>
            <a:pPr indent="-336867"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Os primeiros dois concertos para piano foram escritos, quando ele era a sensação de Viena como virtuose do piano.</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O compositor foi o primeiro a receber os dividendos significativos e regulares provenientes da publicação de suas obras. Os concertos grandes com orquestra estimulavam, por tabela, a venda de partituras das obras de câmara e para piano.</a:t>
            </a:r>
            <a:endParaRPr sz="2200">
              <a:solidFill>
                <a:schemeClr val="dk2"/>
              </a:solidFill>
              <a:latin typeface="Arial"/>
              <a:ea typeface="Arial"/>
              <a:cs typeface="Arial"/>
              <a:sym typeface="Arial"/>
            </a:endParaRPr>
          </a:p>
          <a:p>
            <a:pPr indent="-336867" lvl="0" marL="457200" rtl="0" algn="just">
              <a:lnSpc>
                <a:spcPct val="90000"/>
              </a:lnSpc>
              <a:spcBef>
                <a:spcPts val="0"/>
              </a:spcBef>
              <a:spcAft>
                <a:spcPts val="0"/>
              </a:spcAft>
              <a:buClr>
                <a:schemeClr val="dk2"/>
              </a:buClr>
              <a:buSzPct val="100000"/>
              <a:buFont typeface="Arial"/>
              <a:buChar char="●"/>
            </a:pPr>
            <a:r>
              <a:rPr lang="pt-BR" sz="2200">
                <a:solidFill>
                  <a:schemeClr val="dk2"/>
                </a:solidFill>
                <a:latin typeface="Arial"/>
                <a:ea typeface="Arial"/>
                <a:cs typeface="Arial"/>
                <a:sym typeface="Arial"/>
              </a:rPr>
              <a:t>Concertos públicos em salas maiores como o </a:t>
            </a:r>
            <a:r>
              <a:rPr b="1" lang="pt-BR" sz="2200">
                <a:solidFill>
                  <a:schemeClr val="dk2"/>
                </a:solidFill>
                <a:latin typeface="Arial"/>
                <a:ea typeface="Arial"/>
                <a:cs typeface="Arial"/>
                <a:sym typeface="Arial"/>
              </a:rPr>
              <a:t>Redoutensaal</a:t>
            </a:r>
            <a:r>
              <a:rPr lang="pt-BR" sz="2200">
                <a:solidFill>
                  <a:schemeClr val="dk2"/>
                </a:solidFill>
                <a:latin typeface="Arial"/>
                <a:ea typeface="Arial"/>
                <a:cs typeface="Arial"/>
                <a:sym typeface="Arial"/>
              </a:rPr>
              <a:t> na corte do Imperador – novo estilo de música, mais enfático e com orquestração mais densa do que era necessário às obras de Haydn e de Mozart – exigia, pois, um número maior de músicos. Porém, nos concertos da aristocracia, nem sempre o uso de músicos-extras era permitido, já que os nobres insistiam suas pequenas orquestras ainda davam conta do novo estilo de composição.</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95" name="Google Shape;95;p16"/>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96" name="Google Shape;96;p16"/>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idx="1" type="body"/>
          </p:nvPr>
        </p:nvSpPr>
        <p:spPr>
          <a:xfrm>
            <a:off x="328017" y="4281813"/>
            <a:ext cx="8388600" cy="393600"/>
          </a:xfrm>
          <a:prstGeom prst="rect">
            <a:avLst/>
          </a:prstGeom>
        </p:spPr>
        <p:txBody>
          <a:bodyPr anchorCtr="0" anchor="ctr" bIns="91425" lIns="91425" spcFirstLastPara="1" rIns="91425" wrap="square" tIns="91425">
            <a:normAutofit fontScale="77500" lnSpcReduction="20000"/>
          </a:bodyPr>
          <a:lstStyle/>
          <a:p>
            <a:pPr indent="0" lvl="0" marL="0" rtl="0" algn="ctr">
              <a:lnSpc>
                <a:spcPct val="90000"/>
              </a:lnSpc>
              <a:spcBef>
                <a:spcPts val="1000"/>
              </a:spcBef>
              <a:spcAft>
                <a:spcPts val="0"/>
              </a:spcAft>
              <a:buNone/>
            </a:pPr>
            <a:r>
              <a:rPr b="1" lang="pt-BR" sz="2200">
                <a:latin typeface="Arial"/>
                <a:ea typeface="Arial"/>
                <a:cs typeface="Arial"/>
                <a:sym typeface="Arial"/>
              </a:rPr>
              <a:t>Redoutensaal</a:t>
            </a:r>
            <a:endParaRPr/>
          </a:p>
        </p:txBody>
      </p:sp>
      <p:pic>
        <p:nvPicPr>
          <p:cNvPr id="102" name="Google Shape;102;p17"/>
          <p:cNvPicPr preferRelativeResize="0"/>
          <p:nvPr/>
        </p:nvPicPr>
        <p:blipFill>
          <a:blip r:embed="rId3">
            <a:alphaModFix/>
          </a:blip>
          <a:stretch>
            <a:fillRect/>
          </a:stretch>
        </p:blipFill>
        <p:spPr>
          <a:xfrm>
            <a:off x="152400" y="152400"/>
            <a:ext cx="3101983" cy="3921225"/>
          </a:xfrm>
          <a:prstGeom prst="rect">
            <a:avLst/>
          </a:prstGeom>
          <a:noFill/>
          <a:ln>
            <a:noFill/>
          </a:ln>
        </p:spPr>
      </p:pic>
      <p:pic>
        <p:nvPicPr>
          <p:cNvPr id="103" name="Google Shape;103;p17"/>
          <p:cNvPicPr preferRelativeResize="0"/>
          <p:nvPr/>
        </p:nvPicPr>
        <p:blipFill>
          <a:blip r:embed="rId4">
            <a:alphaModFix/>
          </a:blip>
          <a:stretch>
            <a:fillRect/>
          </a:stretch>
        </p:blipFill>
        <p:spPr>
          <a:xfrm>
            <a:off x="3406775" y="152400"/>
            <a:ext cx="5309850" cy="3921225"/>
          </a:xfrm>
          <a:prstGeom prst="rect">
            <a:avLst/>
          </a:prstGeom>
          <a:noFill/>
          <a:ln>
            <a:noFill/>
          </a:ln>
        </p:spPr>
      </p:pic>
      <p:sp>
        <p:nvSpPr>
          <p:cNvPr id="104" name="Google Shape;104;p17"/>
          <p:cNvSpPr txBox="1"/>
          <p:nvPr>
            <p:ph idx="1" type="body"/>
          </p:nvPr>
        </p:nvSpPr>
        <p:spPr>
          <a:xfrm>
            <a:off x="328025" y="4883600"/>
            <a:ext cx="8388600" cy="282000"/>
          </a:xfrm>
          <a:prstGeom prst="rect">
            <a:avLst/>
          </a:prstGeom>
        </p:spPr>
        <p:txBody>
          <a:bodyPr anchorCtr="0" anchor="ctr" bIns="91425" lIns="91425" spcFirstLastPara="1" rIns="91425" wrap="square" tIns="91425">
            <a:noAutofit/>
          </a:bodyPr>
          <a:lstStyle/>
          <a:p>
            <a:pPr indent="0" lvl="0" marL="0" rtl="0" algn="l">
              <a:lnSpc>
                <a:spcPct val="70000"/>
              </a:lnSpc>
              <a:spcBef>
                <a:spcPts val="1000"/>
              </a:spcBef>
              <a:spcAft>
                <a:spcPts val="0"/>
              </a:spcAft>
              <a:buSzPts val="275"/>
              <a:buNone/>
            </a:pPr>
            <a:r>
              <a:rPr lang="pt-BR" sz="1550">
                <a:latin typeface="Arial"/>
                <a:ea typeface="Arial"/>
                <a:cs typeface="Arial"/>
                <a:sym typeface="Arial"/>
              </a:rPr>
              <a:t>disponível em: https://www.geschichtewiki.wien.gv.at/Redoutens%C3%A4le#tab=Bil</a:t>
            </a:r>
            <a:r>
              <a:rPr b="1" lang="pt-BR" sz="1550">
                <a:latin typeface="Arial"/>
                <a:ea typeface="Arial"/>
                <a:cs typeface="Arial"/>
                <a:sym typeface="Arial"/>
              </a:rPr>
              <a:t>d</a:t>
            </a:r>
            <a:endParaRPr sz="1350">
              <a:solidFill>
                <a:srgbClr val="000000"/>
              </a:solidFill>
              <a:latin typeface="Arial"/>
              <a:ea typeface="Arial"/>
              <a:cs typeface="Arial"/>
              <a:sym typeface="Arial"/>
            </a:endParaRPr>
          </a:p>
          <a:p>
            <a:pPr indent="0" lvl="0" marL="0" rtl="0" algn="l">
              <a:lnSpc>
                <a:spcPct val="70000"/>
              </a:lnSpc>
              <a:spcBef>
                <a:spcPts val="1000"/>
              </a:spcBef>
              <a:spcAft>
                <a:spcPts val="0"/>
              </a:spcAft>
              <a:buSzPts val="275"/>
              <a:buNone/>
            </a:pPr>
            <a:r>
              <a:t/>
            </a:r>
            <a:endParaRPr b="1" sz="155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idx="1" type="subTitle"/>
          </p:nvPr>
        </p:nvSpPr>
        <p:spPr>
          <a:xfrm>
            <a:off x="382200" y="1326925"/>
            <a:ext cx="8379600" cy="3679800"/>
          </a:xfrm>
          <a:prstGeom prst="rect">
            <a:avLst/>
          </a:prstGeom>
        </p:spPr>
        <p:txBody>
          <a:bodyPr anchorCtr="0" anchor="b" bIns="91425" lIns="91425" spcFirstLastPara="1" rIns="91425" wrap="square" tIns="91425">
            <a:normAutofit fontScale="55000" lnSpcReduction="20000"/>
          </a:bodyPr>
          <a:lstStyle/>
          <a:p>
            <a:pPr indent="-338044" lvl="0" marL="457200" rtl="0" algn="just">
              <a:lnSpc>
                <a:spcPct val="90000"/>
              </a:lnSpc>
              <a:spcBef>
                <a:spcPts val="1000"/>
              </a:spcBef>
              <a:spcAft>
                <a:spcPts val="0"/>
              </a:spcAft>
              <a:buClr>
                <a:schemeClr val="dk2"/>
              </a:buClr>
              <a:buSzPct val="100000"/>
              <a:buFont typeface="Arial"/>
              <a:buChar char="●"/>
            </a:pPr>
            <a:r>
              <a:rPr lang="pt-BR" sz="3133">
                <a:solidFill>
                  <a:schemeClr val="dk2"/>
                </a:solidFill>
                <a:latin typeface="Arial"/>
                <a:ea typeface="Arial"/>
                <a:cs typeface="Arial"/>
                <a:sym typeface="Arial"/>
              </a:rPr>
              <a:t>Segundo Raynor, Beethoven queria um novo estilo de performance, com outras características de ênfase e fraseado em comparação aos seus antecessores imediatos. Sua música seria a versão mais próxima do que se poderia chamar </a:t>
            </a:r>
            <a:r>
              <a:rPr lang="pt-BR" sz="3133">
                <a:solidFill>
                  <a:schemeClr val="dk2"/>
                </a:solidFill>
                <a:latin typeface="Arial"/>
                <a:ea typeface="Arial"/>
                <a:cs typeface="Arial"/>
                <a:sym typeface="Arial"/>
              </a:rPr>
              <a:t>de afirmação</a:t>
            </a:r>
            <a:r>
              <a:rPr lang="pt-BR" sz="3133">
                <a:solidFill>
                  <a:schemeClr val="dk2"/>
                </a:solidFill>
                <a:latin typeface="Arial"/>
                <a:ea typeface="Arial"/>
                <a:cs typeface="Arial"/>
                <a:sym typeface="Arial"/>
              </a:rPr>
              <a:t> musical, </a:t>
            </a:r>
            <a:r>
              <a:rPr lang="pt-BR" sz="3133">
                <a:solidFill>
                  <a:schemeClr val="dk2"/>
                </a:solidFill>
                <a:latin typeface="Arial"/>
                <a:ea typeface="Arial"/>
                <a:cs typeface="Arial"/>
                <a:sym typeface="Arial"/>
              </a:rPr>
              <a:t>categórica.</a:t>
            </a:r>
            <a:r>
              <a:rPr lang="pt-BR" sz="3133">
                <a:solidFill>
                  <a:schemeClr val="dk2"/>
                </a:solidFill>
                <a:latin typeface="Arial"/>
                <a:ea typeface="Arial"/>
                <a:cs typeface="Arial"/>
                <a:sym typeface="Arial"/>
              </a:rPr>
              <a:t> Nesse tipo de música, temas e frases musicais </a:t>
            </a:r>
            <a:r>
              <a:rPr lang="pt-BR" sz="3133">
                <a:solidFill>
                  <a:schemeClr val="dk2"/>
                </a:solidFill>
                <a:latin typeface="Arial"/>
                <a:ea typeface="Arial"/>
                <a:cs typeface="Arial"/>
                <a:sym typeface="Arial"/>
              </a:rPr>
              <a:t>adquirem</a:t>
            </a:r>
            <a:r>
              <a:rPr lang="pt-BR" sz="3133">
                <a:solidFill>
                  <a:schemeClr val="dk2"/>
                </a:solidFill>
                <a:latin typeface="Arial"/>
                <a:ea typeface="Arial"/>
                <a:cs typeface="Arial"/>
                <a:sym typeface="Arial"/>
              </a:rPr>
              <a:t> significado simbólico evidente, facilmente </a:t>
            </a:r>
            <a:r>
              <a:rPr lang="pt-BR" sz="3133">
                <a:solidFill>
                  <a:schemeClr val="dk2"/>
                </a:solidFill>
                <a:latin typeface="Arial"/>
                <a:ea typeface="Arial"/>
                <a:cs typeface="Arial"/>
                <a:sym typeface="Arial"/>
              </a:rPr>
              <a:t>identificável.</a:t>
            </a:r>
            <a:r>
              <a:rPr lang="pt-BR" sz="3133">
                <a:solidFill>
                  <a:schemeClr val="dk2"/>
                </a:solidFill>
                <a:latin typeface="Arial"/>
                <a:ea typeface="Arial"/>
                <a:cs typeface="Arial"/>
                <a:sym typeface="Arial"/>
              </a:rPr>
              <a:t> Suas obras estão engajadas na oratória musical, já que para ele era natural ver afirmações morais, éticas e religiosas nos temas e frases musicais. </a:t>
            </a:r>
            <a:endParaRPr sz="3133">
              <a:solidFill>
                <a:schemeClr val="dk2"/>
              </a:solidFill>
              <a:latin typeface="Arial"/>
              <a:ea typeface="Arial"/>
              <a:cs typeface="Arial"/>
              <a:sym typeface="Arial"/>
            </a:endParaRPr>
          </a:p>
          <a:p>
            <a:pPr indent="-338044" lvl="0" marL="457200" rtl="0" algn="l">
              <a:lnSpc>
                <a:spcPct val="90000"/>
              </a:lnSpc>
              <a:spcBef>
                <a:spcPts val="0"/>
              </a:spcBef>
              <a:spcAft>
                <a:spcPts val="0"/>
              </a:spcAft>
              <a:buClr>
                <a:schemeClr val="dk2"/>
              </a:buClr>
              <a:buSzPct val="100000"/>
              <a:buFont typeface="Arial"/>
              <a:buChar char="●"/>
            </a:pPr>
            <a:r>
              <a:rPr lang="pt-BR" sz="3133">
                <a:solidFill>
                  <a:schemeClr val="dk2"/>
                </a:solidFill>
                <a:latin typeface="Arial"/>
                <a:ea typeface="Arial"/>
                <a:cs typeface="Arial"/>
                <a:sym typeface="Arial"/>
              </a:rPr>
              <a:t>Da 1. Sinfonia em diante – exploração mais ampla das relações tonais que Haydn e Mozart.</a:t>
            </a:r>
            <a:endParaRPr sz="3133">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0" name="Google Shape;110;p18"/>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11" name="Google Shape;111;p18"/>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382200" y="1326925"/>
            <a:ext cx="8379600" cy="3679800"/>
          </a:xfrm>
          <a:prstGeom prst="rect">
            <a:avLst/>
          </a:prstGeom>
        </p:spPr>
        <p:txBody>
          <a:bodyPr anchorCtr="0" anchor="b" bIns="91425" lIns="91425" spcFirstLastPara="1" rIns="91425" wrap="square" tIns="91425">
            <a:normAutofit fontScale="55000" lnSpcReduction="20000"/>
          </a:bodyPr>
          <a:lstStyle/>
          <a:p>
            <a:pPr indent="-338044" lvl="0" marL="457200" rtl="0" algn="just">
              <a:lnSpc>
                <a:spcPct val="90000"/>
              </a:lnSpc>
              <a:spcBef>
                <a:spcPts val="1000"/>
              </a:spcBef>
              <a:spcAft>
                <a:spcPts val="0"/>
              </a:spcAft>
              <a:buClr>
                <a:schemeClr val="dk2"/>
              </a:buClr>
              <a:buSzPct val="100000"/>
              <a:buFont typeface="Arial"/>
              <a:buChar char="●"/>
            </a:pPr>
            <a:r>
              <a:rPr lang="pt-BR" sz="3133">
                <a:solidFill>
                  <a:schemeClr val="dk2"/>
                </a:solidFill>
                <a:latin typeface="Arial"/>
                <a:ea typeface="Arial"/>
                <a:cs typeface="Arial"/>
                <a:sym typeface="Arial"/>
              </a:rPr>
              <a:t>Segundo Raynor, Beethoven queria um novo estilo de performance, com outras características de ênfase e fraseado em comparação aos seus antecessores imediatos. Sua música seria a versão mais próxima do que se poderia chamar de afirmação musical, categórica. Nesse tipo de música, temas e frases musicais adquirem significado simbólico evidente, facilmente identificável. Suas obras estão engajadas na oratória musical, já que para ele era natural ver afirmações morais, éticas e religiosas nos temas e frases musicais. </a:t>
            </a:r>
            <a:endParaRPr sz="3133">
              <a:solidFill>
                <a:schemeClr val="dk2"/>
              </a:solidFill>
              <a:latin typeface="Arial"/>
              <a:ea typeface="Arial"/>
              <a:cs typeface="Arial"/>
              <a:sym typeface="Arial"/>
            </a:endParaRPr>
          </a:p>
          <a:p>
            <a:pPr indent="-338044" lvl="0" marL="457200" rtl="0" algn="l">
              <a:lnSpc>
                <a:spcPct val="90000"/>
              </a:lnSpc>
              <a:spcBef>
                <a:spcPts val="0"/>
              </a:spcBef>
              <a:spcAft>
                <a:spcPts val="0"/>
              </a:spcAft>
              <a:buClr>
                <a:schemeClr val="dk2"/>
              </a:buClr>
              <a:buSzPct val="100000"/>
              <a:buFont typeface="Arial"/>
              <a:buChar char="●"/>
            </a:pPr>
            <a:r>
              <a:rPr lang="pt-BR" sz="3133">
                <a:solidFill>
                  <a:schemeClr val="dk2"/>
                </a:solidFill>
                <a:latin typeface="Arial"/>
                <a:ea typeface="Arial"/>
                <a:cs typeface="Arial"/>
                <a:sym typeface="Arial"/>
              </a:rPr>
              <a:t>Da 1. Sinfonia em diante – exploração mais ampla das relações tonais que Haydn e Mozart.</a:t>
            </a:r>
            <a:endParaRPr sz="3133">
              <a:solidFill>
                <a:schemeClr val="dk2"/>
              </a:solidFill>
              <a:latin typeface="Arial"/>
              <a:ea typeface="Arial"/>
              <a:cs typeface="Arial"/>
              <a:sym typeface="Arial"/>
            </a:endParaRPr>
          </a:p>
          <a:p>
            <a:pPr indent="0" lvl="0" marL="0" rtl="0" algn="l">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17" name="Google Shape;117;p19"/>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18" name="Google Shape;118;p19"/>
          <p:cNvPicPr preferRelativeResize="0"/>
          <p:nvPr/>
        </p:nvPicPr>
        <p:blipFill>
          <a:blip r:embed="rId3">
            <a:alphaModFix/>
          </a:blip>
          <a:stretch>
            <a:fillRect/>
          </a:stretch>
        </p:blipFill>
        <p:spPr>
          <a:xfrm>
            <a:off x="7735449" y="478775"/>
            <a:ext cx="835947" cy="942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idx="1" type="subTitle"/>
          </p:nvPr>
        </p:nvSpPr>
        <p:spPr>
          <a:xfrm>
            <a:off x="382200" y="1326925"/>
            <a:ext cx="5229000" cy="3679800"/>
          </a:xfrm>
          <a:prstGeom prst="rect">
            <a:avLst/>
          </a:prstGeom>
        </p:spPr>
        <p:txBody>
          <a:bodyPr anchorCtr="0" anchor="b" bIns="91425" lIns="91425" spcFirstLastPara="1" rIns="91425" wrap="square" tIns="91425">
            <a:normAutofit fontScale="70000" lnSpcReduction="20000"/>
          </a:bodyPr>
          <a:lstStyle/>
          <a:p>
            <a:pPr indent="-326390" lvl="0" marL="457200" rtl="0" algn="just">
              <a:lnSpc>
                <a:spcPct val="90000"/>
              </a:lnSpc>
              <a:spcBef>
                <a:spcPts val="1000"/>
              </a:spcBef>
              <a:spcAft>
                <a:spcPts val="0"/>
              </a:spcAft>
              <a:buClr>
                <a:schemeClr val="dk2"/>
              </a:buClr>
              <a:buSzPct val="100000"/>
              <a:buFont typeface="Arial"/>
              <a:buChar char="●"/>
            </a:pPr>
            <a:r>
              <a:rPr lang="pt-BR" sz="2200">
                <a:solidFill>
                  <a:schemeClr val="dk2"/>
                </a:solidFill>
                <a:latin typeface="Arial"/>
                <a:ea typeface="Arial"/>
                <a:cs typeface="Arial"/>
                <a:sym typeface="Arial"/>
              </a:rPr>
              <a:t>Sinfonia Heróica, 1803, começa com tema triádico em Mib Maior, mas de repente aparece Dó#, uma nota remota no universo tonal de Mib maior. A reconciliação do dó# com a tonalidade principal da obra é o desafio do primeiro movimento. A dimensão, extremamente expandida para os padrões de época, decorre justamente desse afastamento do Mib maior. A extensão desse primeiro movimento supera em muito qualquer movimento de sinfonia escrito por Haydn ou Mozart e a duração da sinfonia toda equivale praticamente a duas sinfonias destes dois últimos compositores</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124" name="Google Shape;124;p20"/>
          <p:cNvSpPr txBox="1"/>
          <p:nvPr>
            <p:ph type="ctrTitle"/>
          </p:nvPr>
        </p:nvSpPr>
        <p:spPr>
          <a:xfrm>
            <a:off x="0" y="630225"/>
            <a:ext cx="8703300" cy="94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3000"/>
              <a:t>Beethoven</a:t>
            </a:r>
            <a:endParaRPr sz="1900"/>
          </a:p>
        </p:txBody>
      </p:sp>
      <p:pic>
        <p:nvPicPr>
          <p:cNvPr id="125" name="Google Shape;125;p20"/>
          <p:cNvPicPr preferRelativeResize="0"/>
          <p:nvPr/>
        </p:nvPicPr>
        <p:blipFill>
          <a:blip r:embed="rId3">
            <a:alphaModFix/>
          </a:blip>
          <a:stretch>
            <a:fillRect/>
          </a:stretch>
        </p:blipFill>
        <p:spPr>
          <a:xfrm>
            <a:off x="7735449" y="478775"/>
            <a:ext cx="835947" cy="942900"/>
          </a:xfrm>
          <a:prstGeom prst="rect">
            <a:avLst/>
          </a:prstGeom>
          <a:noFill/>
          <a:ln>
            <a:noFill/>
          </a:ln>
        </p:spPr>
      </p:pic>
      <p:pic>
        <p:nvPicPr>
          <p:cNvPr descr="Ludwig van Beethoven: &#10;3. Sinfonie (»Eroica«) ∙&#10;&#10;(Auftritt)  00:00 ∙&#10;I. Allegro con brio  00:20 ∙&#10;II. Marcia funebre. Adagio assai  16:13 ∙&#10;III. Scherzo. Allegro vivace – Trio – Scherzo  32:02 ∙&#10;IV. Finale. Allegro molto – Poco Andante – Presto  37:57 ∙&#10;&#10;hr-Sinfonieorchester – Frankfurt Radio Symphony ∙&#10;Andrés Orozco-Estrada, Dirigent ∙&#10;&#10;Ludwig van ... ∙ &#10;Alte Oper Frankfurt, 11. Februar 2016 ∙&#10;&#10;Website: http://www.hr-sinfonieorchester.de ∙&#10;Facebook: http://www.facebook.com/hrsinfonieorchester" id="126" name="Google Shape;126;p20" title="Beethoven: 3. Sinfonie (»Eroica«) ∙ hr-Sinfonieorchester ∙ Andrés Orozco-Estrada">
            <a:hlinkClick r:id="rId4"/>
          </p:cNvPr>
          <p:cNvPicPr preferRelativeResize="0"/>
          <p:nvPr/>
        </p:nvPicPr>
        <p:blipFill>
          <a:blip r:embed="rId5">
            <a:alphaModFix/>
          </a:blip>
          <a:stretch>
            <a:fillRect/>
          </a:stretch>
        </p:blipFill>
        <p:spPr>
          <a:xfrm>
            <a:off x="5667925" y="1755145"/>
            <a:ext cx="2903475" cy="1633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25000" lnSpcReduction="20000"/>
          </a:bodyPr>
          <a:lstStyle/>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457200" rtl="0" algn="just">
              <a:lnSpc>
                <a:spcPct val="90000"/>
              </a:lnSpc>
              <a:spcBef>
                <a:spcPts val="100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pic>
        <p:nvPicPr>
          <p:cNvPr id="132" name="Google Shape;132;p21"/>
          <p:cNvPicPr preferRelativeResize="0"/>
          <p:nvPr/>
        </p:nvPicPr>
        <p:blipFill rotWithShape="1">
          <a:blip r:embed="rId3">
            <a:alphaModFix/>
          </a:blip>
          <a:srcRect b="13561" l="0" r="0" t="6336"/>
          <a:stretch/>
        </p:blipFill>
        <p:spPr>
          <a:xfrm>
            <a:off x="2216075" y="109425"/>
            <a:ext cx="4746799" cy="4856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