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0" r:id="rId4"/>
    <p:sldId id="261" r:id="rId5"/>
    <p:sldId id="262" r:id="rId6"/>
    <p:sldId id="267" r:id="rId7"/>
    <p:sldId id="263" r:id="rId8"/>
    <p:sldId id="264" r:id="rId9"/>
    <p:sldId id="257" r:id="rId10"/>
    <p:sldId id="258" r:id="rId11"/>
    <p:sldId id="259" r:id="rId12"/>
    <p:sldId id="266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822D2B6-CA71-4987-B896-4B34D40643AB}">
          <p14:sldIdLst>
            <p14:sldId id="256"/>
            <p14:sldId id="260"/>
            <p14:sldId id="261"/>
            <p14:sldId id="262"/>
            <p14:sldId id="267"/>
            <p14:sldId id="263"/>
            <p14:sldId id="264"/>
            <p14:sldId id="257"/>
            <p14:sldId id="258"/>
            <p14:sldId id="259"/>
            <p14:sldId id="266"/>
            <p14:sldId id="265"/>
            <p14:sldId id="268"/>
            <p14:sldId id="269"/>
            <p14:sldId id="270"/>
            <p14:sldId id="271"/>
            <p14:sldId id="272"/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o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Texto Instrucional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t-BR" sz="1200" b="1" i="1" dirty="0">
                <a:latin typeface="Arial"/>
                <a:ea typeface="+mn-ea"/>
                <a:cs typeface="Arial"/>
              </a:rPr>
              <a:t>OBSERVAÇÃO:</a:t>
            </a:r>
          </a:p>
          <a:p>
            <a:pPr algn="l" defTabSz="914400">
              <a:buNone/>
            </a:pPr>
            <a:r>
              <a:rPr lang="pt-BR" sz="1200" b="0" i="1" dirty="0">
                <a:latin typeface="Arial"/>
                <a:ea typeface="+mn-ea"/>
                <a:cs typeface="Arial"/>
              </a:rPr>
              <a:t>Para mudar a imagem deste slide, selecione a imagem e exclua-a. Em seguida, clique no ícone Imagens do espaço reservado pra inserir sua própria imagem.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pt-BR" smtClean="0"/>
              <a:t>01/10/2019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pt-BR" smtClean="0"/>
              <a:pPr/>
              <a:t>01/10/2019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g"/><Relationship Id="rId15" Type="http://schemas.openxmlformats.org/officeDocument/2006/relationships/image" Target="../media/image3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pt-BR" sz="4400" b="0" i="0" baseline="0" dirty="0">
                <a:solidFill>
                  <a:srgbClr val="514843"/>
                </a:solidFill>
                <a:latin typeface="Plantagenet Cherokee"/>
                <a:ea typeface="+mj-ea"/>
                <a:cs typeface="+mj-cs"/>
              </a:rPr>
              <a:t>SUCESSÃO TESTAMENTÁRIA</a:t>
            </a:r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3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/>
          </a:bodyPr>
          <a:lstStyle/>
          <a:p>
            <a:r>
              <a:rPr lang="pt-BR" b="1" dirty="0"/>
              <a:t>TESTEMUNHAS TESTAMENTÁRIAS</a:t>
            </a:r>
            <a:endParaRPr lang="en-US" dirty="0"/>
          </a:p>
        </p:txBody>
      </p:sp>
      <p:graphicFrame>
        <p:nvGraphicFramePr>
          <p:cNvPr id="14" name="Tabela 14">
            <a:extLst>
              <a:ext uri="{FF2B5EF4-FFF2-40B4-BE49-F238E27FC236}">
                <a16:creationId xmlns:a16="http://schemas.microsoft.com/office/drawing/2014/main" id="{E16360D3-415C-44BB-BE82-93DFF7552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52153"/>
              </p:ext>
            </p:extLst>
          </p:nvPr>
        </p:nvGraphicFramePr>
        <p:xfrm>
          <a:off x="2115889" y="1709567"/>
          <a:ext cx="8128000" cy="465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918414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1721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Antes da Lei 13.146/2015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Depois da Lei 13.146/2015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28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500" dirty="0">
                          <a:latin typeface="Garamond" panose="02020404030301010803" pitchFamily="18" charset="0"/>
                        </a:rPr>
                        <a:t>Não podiam ser testemunhas: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2500" dirty="0">
                          <a:latin typeface="Garamond" panose="02020404030301010803" pitchFamily="18" charset="0"/>
                        </a:rPr>
                        <a:t>Os que, por enfermidade ou retardo mental, não tivesse discernimento para prática dos atos da vida civil (art. 228, II, CC), 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2500" dirty="0">
                          <a:latin typeface="Garamond" panose="02020404030301010803" pitchFamily="18" charset="0"/>
                        </a:rPr>
                        <a:t>Os cegos e os surdos quando a ciência do fato que se quer provar dependa do sentido que lhes faltam (art. 228, III, 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500" dirty="0">
                          <a:latin typeface="Garamond" panose="02020404030301010803" pitchFamily="18" charset="0"/>
                        </a:rPr>
                        <a:t>Os incisos II e III do art. 228 foram revogados.</a:t>
                      </a:r>
                    </a:p>
                    <a:p>
                      <a:endParaRPr lang="pt-BR" sz="2500" dirty="0"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dirty="0">
                          <a:latin typeface="Garamond" panose="02020404030301010803" pitchFamily="18" charset="0"/>
                        </a:rPr>
                        <a:t>Art. 228, § 2</a:t>
                      </a:r>
                      <a:r>
                        <a:rPr lang="pt-BR" sz="2500" u="sng" baseline="30000" dirty="0">
                          <a:latin typeface="Garamond" panose="02020404030301010803" pitchFamily="18" charset="0"/>
                        </a:rPr>
                        <a:t>o</a:t>
                      </a:r>
                      <a:r>
                        <a:rPr lang="pt-BR" sz="2500" dirty="0">
                          <a:latin typeface="Garamond" panose="02020404030301010803" pitchFamily="18" charset="0"/>
                        </a:rPr>
                        <a:t>  A pessoa com deficiência poderá testemunhar em igualdade de condições com as demais pessoas, sendo-lhe assegurados todos os recursos de tecnologia assistiva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70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3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CAPACIDADE PARA ADQUIRIR POR TESTAMENTO</a:t>
            </a:r>
            <a:br>
              <a:rPr lang="pt-BR" b="1" dirty="0"/>
            </a:br>
            <a:r>
              <a:rPr lang="pt-BR" b="1" dirty="0"/>
              <a:t>Capacidade testamentária passiva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1F4551-444D-473D-9FF0-8634B6E9C2C4}"/>
              </a:ext>
            </a:extLst>
          </p:cNvPr>
          <p:cNvSpPr txBox="1"/>
          <p:nvPr/>
        </p:nvSpPr>
        <p:spPr>
          <a:xfrm>
            <a:off x="2862841" y="1435694"/>
            <a:ext cx="63381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latin typeface="Garamond" panose="02020404030301010803" pitchFamily="18" charset="0"/>
              </a:rPr>
              <a:t>1. Regra geral: </a:t>
            </a:r>
            <a:r>
              <a:rPr lang="pt-BR" sz="2500" dirty="0">
                <a:latin typeface="Garamond" panose="02020404030301010803" pitchFamily="18" charset="0"/>
              </a:rPr>
              <a:t>pessoas nascidas ou já concebidas ao tempo da sucessão (aplica-se também para sucessão legítima) – art. 1.798, CC</a:t>
            </a:r>
          </a:p>
        </p:txBody>
      </p:sp>
      <p:pic>
        <p:nvPicPr>
          <p:cNvPr id="4" name="Imagem 3" descr="Uma imagem contendo vestuário, pessoa, vestido, ao ar livre&#10;&#10;Descrição gerada automaticamente">
            <a:extLst>
              <a:ext uri="{FF2B5EF4-FFF2-40B4-BE49-F238E27FC236}">
                <a16:creationId xmlns:a16="http://schemas.microsoft.com/office/drawing/2014/main" id="{0E924155-BE99-4D0D-8541-425D9178D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85" y="1529264"/>
            <a:ext cx="1787673" cy="97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Uma imagem contendo bebê, interior, pessoa, colocando&#10;&#10;Descrição gerada automaticamente">
            <a:extLst>
              <a:ext uri="{FF2B5EF4-FFF2-40B4-BE49-F238E27FC236}">
                <a16:creationId xmlns:a16="http://schemas.microsoft.com/office/drawing/2014/main" id="{4F73BC48-4D72-4EFA-96E8-A7B50E3C0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71" y="1498499"/>
            <a:ext cx="1692068" cy="100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3D2331C-1D8B-4415-A2DB-DF3ED643B5BD}"/>
              </a:ext>
            </a:extLst>
          </p:cNvPr>
          <p:cNvSpPr txBox="1"/>
          <p:nvPr/>
        </p:nvSpPr>
        <p:spPr>
          <a:xfrm>
            <a:off x="221561" y="3613019"/>
            <a:ext cx="71852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latin typeface="Garamond" panose="02020404030301010803" pitchFamily="18" charset="0"/>
              </a:rPr>
              <a:t>2. Na </a:t>
            </a:r>
            <a:r>
              <a:rPr lang="pt-BR" sz="2500" b="1" dirty="0">
                <a:latin typeface="Garamond" panose="02020404030301010803" pitchFamily="18" charset="0"/>
              </a:rPr>
              <a:t>sucessão testamentária</a:t>
            </a:r>
            <a:r>
              <a:rPr lang="pt-BR" sz="2500" dirty="0">
                <a:latin typeface="Garamond" panose="02020404030301010803" pitchFamily="18" charset="0"/>
              </a:rPr>
              <a:t>: </a:t>
            </a:r>
          </a:p>
          <a:p>
            <a:pPr algn="just"/>
            <a:r>
              <a:rPr lang="pt-BR" sz="2500" b="1" dirty="0">
                <a:latin typeface="Garamond" panose="02020404030301010803" pitchFamily="18" charset="0"/>
              </a:rPr>
              <a:t>2.1. </a:t>
            </a:r>
            <a:r>
              <a:rPr lang="pt-BR" sz="2500" dirty="0">
                <a:latin typeface="Garamond" panose="02020404030301010803" pitchFamily="18" charset="0"/>
              </a:rPr>
              <a:t>Os filhos, </a:t>
            </a:r>
            <a:r>
              <a:rPr lang="pt-BR" sz="2500" b="1" dirty="0">
                <a:latin typeface="Garamond" panose="02020404030301010803" pitchFamily="18" charset="0"/>
              </a:rPr>
              <a:t>ainda não concebidos (prole eventual)</a:t>
            </a:r>
            <a:r>
              <a:rPr lang="pt-BR" sz="2500" dirty="0">
                <a:latin typeface="Garamond" panose="02020404030301010803" pitchFamily="18" charset="0"/>
              </a:rPr>
              <a:t>, de pessoas indicadas pelo testador, desde que vivas estas (futuros pais devem estar vivos) ao abrir-se a sucessão (art. 1799, I, CC);</a:t>
            </a:r>
          </a:p>
          <a:p>
            <a:pPr algn="just"/>
            <a:r>
              <a:rPr lang="pt-BR" sz="2500" dirty="0">
                <a:latin typeface="Garamond" panose="02020404030301010803" pitchFamily="18" charset="0"/>
              </a:rPr>
              <a:t>Deve haver concepção no </a:t>
            </a:r>
            <a:r>
              <a:rPr lang="pt-BR" sz="2500" b="1" dirty="0">
                <a:latin typeface="Garamond" panose="02020404030301010803" pitchFamily="18" charset="0"/>
              </a:rPr>
              <a:t>prazo de 2 anos </a:t>
            </a:r>
            <a:r>
              <a:rPr lang="pt-BR" sz="2500" dirty="0">
                <a:latin typeface="Garamond" panose="02020404030301010803" pitchFamily="18" charset="0"/>
              </a:rPr>
              <a:t>da abertura da sucessão. Bens serão destinados à sucessão legítima. (art. 1.800, §4º, CC)  </a:t>
            </a:r>
          </a:p>
        </p:txBody>
      </p:sp>
      <p:pic>
        <p:nvPicPr>
          <p:cNvPr id="11" name="Imagem 10" descr="Uma imagem contendo pessoa, mulher, parede, texto&#10;&#10;Descrição gerada automaticamente">
            <a:extLst>
              <a:ext uri="{FF2B5EF4-FFF2-40B4-BE49-F238E27FC236}">
                <a16:creationId xmlns:a16="http://schemas.microsoft.com/office/drawing/2014/main" id="{71636B0B-6128-4D50-8A9C-D8B860B64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65" y="3874300"/>
            <a:ext cx="3263774" cy="276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085AC0-3F97-4CFE-B228-38057967A2BA}"/>
              </a:ext>
            </a:extLst>
          </p:cNvPr>
          <p:cNvSpPr txBox="1"/>
          <p:nvPr/>
        </p:nvSpPr>
        <p:spPr>
          <a:xfrm>
            <a:off x="486561" y="2627805"/>
            <a:ext cx="80030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latin typeface="Garamond" panose="02020404030301010803" pitchFamily="18" charset="0"/>
              </a:rPr>
              <a:t>Nascituro</a:t>
            </a:r>
            <a:r>
              <a:rPr lang="pt-BR" sz="2500" dirty="0">
                <a:latin typeface="Garamond" panose="02020404030301010803" pitchFamily="18" charset="0"/>
              </a:rPr>
              <a:t>: capacidade testamentária especial – herança atribuída sob a condição resolutiva do nascimento com vida</a:t>
            </a:r>
          </a:p>
        </p:txBody>
      </p:sp>
    </p:spTree>
    <p:extLst>
      <p:ext uri="{BB962C8B-B14F-4D97-AF65-F5344CB8AC3E}">
        <p14:creationId xmlns:p14="http://schemas.microsoft.com/office/powerpoint/2010/main" val="17620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CAPACIDADE PARA ADQUIRIR POR TESTAMENTO</a:t>
            </a:r>
            <a:br>
              <a:rPr lang="pt-BR" b="1" dirty="0"/>
            </a:br>
            <a:r>
              <a:rPr lang="pt-BR" b="1" dirty="0"/>
              <a:t>Capacidade testamentária passiva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4B5E12-B771-47B7-B196-5A9F31EF60AC}"/>
              </a:ext>
            </a:extLst>
          </p:cNvPr>
          <p:cNvSpPr txBox="1"/>
          <p:nvPr/>
        </p:nvSpPr>
        <p:spPr>
          <a:xfrm>
            <a:off x="718746" y="1830221"/>
            <a:ext cx="48450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A partir da </a:t>
            </a:r>
            <a:r>
              <a:rPr lang="pt-BR" sz="2600" b="1" dirty="0">
                <a:latin typeface="Garamond" panose="02020404030301010803" pitchFamily="18" charset="0"/>
              </a:rPr>
              <a:t>liquidação ou partilha </a:t>
            </a:r>
            <a:r>
              <a:rPr lang="pt-BR" sz="2600" dirty="0">
                <a:latin typeface="Garamond" panose="02020404030301010803" pitchFamily="18" charset="0"/>
              </a:rPr>
              <a:t>(art. 1.800, CC)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FE8395DA-C24B-452E-A43D-18065353A59A}"/>
              </a:ext>
            </a:extLst>
          </p:cNvPr>
          <p:cNvSpPr/>
          <p:nvPr/>
        </p:nvSpPr>
        <p:spPr>
          <a:xfrm>
            <a:off x="5563770" y="1845000"/>
            <a:ext cx="7298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415FC5-2C4E-4C98-9473-87CF992D9CF6}"/>
              </a:ext>
            </a:extLst>
          </p:cNvPr>
          <p:cNvSpPr txBox="1"/>
          <p:nvPr/>
        </p:nvSpPr>
        <p:spPr>
          <a:xfrm>
            <a:off x="6394697" y="1396764"/>
            <a:ext cx="5612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latin typeface="Garamond" panose="02020404030301010803" pitchFamily="18" charset="0"/>
              </a:rPr>
              <a:t>Nomeação de </a:t>
            </a:r>
            <a:r>
              <a:rPr lang="pt-BR" sz="2500" b="1" dirty="0">
                <a:latin typeface="Garamond" panose="02020404030301010803" pitchFamily="18" charset="0"/>
              </a:rPr>
              <a:t>curador</a:t>
            </a:r>
            <a:r>
              <a:rPr lang="pt-BR" sz="2500" dirty="0">
                <a:latin typeface="Garamond" panose="02020404030301010803" pitchFamily="18" charset="0"/>
              </a:rPr>
              <a:t> para administração dos bens pelo juiz. Em regra, </a:t>
            </a:r>
            <a:r>
              <a:rPr lang="pt-BR" sz="2500" b="1" dirty="0">
                <a:latin typeface="Garamond" panose="02020404030301010803" pitchFamily="18" charset="0"/>
              </a:rPr>
              <a:t>pai ou mãe </a:t>
            </a:r>
            <a:r>
              <a:rPr lang="pt-BR" sz="2500" dirty="0">
                <a:latin typeface="Garamond" panose="02020404030301010803" pitchFamily="18" charset="0"/>
              </a:rPr>
              <a:t>do herdeiro não concebido – art. 1.800, § 1º (testador pode dispor de modo diverso)</a:t>
            </a:r>
          </a:p>
        </p:txBody>
      </p:sp>
      <p:pic>
        <p:nvPicPr>
          <p:cNvPr id="7" name="Imagem 6" descr="Uma imagem contendo pessoa, parede, interior, homem&#10;&#10;Descrição gerada automaticamente">
            <a:extLst>
              <a:ext uri="{FF2B5EF4-FFF2-40B4-BE49-F238E27FC236}">
                <a16:creationId xmlns:a16="http://schemas.microsoft.com/office/drawing/2014/main" id="{28F5176D-A35B-458B-A94E-0F090938E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95" y="3097065"/>
            <a:ext cx="4432686" cy="1273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12B4975-F291-4A14-B299-1BE5F37AAB55}"/>
              </a:ext>
            </a:extLst>
          </p:cNvPr>
          <p:cNvSpPr txBox="1"/>
          <p:nvPr/>
        </p:nvSpPr>
        <p:spPr>
          <a:xfrm>
            <a:off x="5264209" y="4370390"/>
            <a:ext cx="7144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Sucessivamente, ordem do art. 1.775: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500" dirty="0">
                <a:latin typeface="Garamond" panose="02020404030301010803" pitchFamily="18" charset="0"/>
              </a:rPr>
              <a:t>Cônjuge ou companheiro não separado de fato ou judicialmente;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500" dirty="0">
                <a:latin typeface="Garamond" panose="02020404030301010803" pitchFamily="18" charset="0"/>
              </a:rPr>
              <a:t>Descendente mais apto (mais próximos excluem mais remotos;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500" dirty="0">
                <a:latin typeface="Garamond" panose="02020404030301010803" pitchFamily="18" charset="0"/>
              </a:rPr>
              <a:t>Quem juiz estabelecer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E3047E91-AF78-49A9-AC9F-9117723D6121}"/>
              </a:ext>
            </a:extLst>
          </p:cNvPr>
          <p:cNvSpPr/>
          <p:nvPr/>
        </p:nvSpPr>
        <p:spPr>
          <a:xfrm rot="8939744">
            <a:off x="4462679" y="299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DC8866-39F8-455E-A389-487703ABAB06}"/>
              </a:ext>
            </a:extLst>
          </p:cNvPr>
          <p:cNvSpPr txBox="1"/>
          <p:nvPr/>
        </p:nvSpPr>
        <p:spPr>
          <a:xfrm>
            <a:off x="2223573" y="3148476"/>
            <a:ext cx="19541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Nascimento com vida</a:t>
            </a:r>
          </a:p>
        </p:txBody>
      </p:sp>
      <p:pic>
        <p:nvPicPr>
          <p:cNvPr id="14" name="Imagem 13" descr="Uma imagem contendo interior, pessoa&#10;&#10;Descrição gerada automaticamente">
            <a:extLst>
              <a:ext uri="{FF2B5EF4-FFF2-40B4-BE49-F238E27FC236}">
                <a16:creationId xmlns:a16="http://schemas.microsoft.com/office/drawing/2014/main" id="{0B92D1F7-87A9-4851-B232-C50AD3611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8" y="3097065"/>
            <a:ext cx="1604027" cy="1198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2A7774-C416-4B8F-9617-C31AF14AED0F}"/>
              </a:ext>
            </a:extLst>
          </p:cNvPr>
          <p:cNvSpPr txBox="1"/>
          <p:nvPr/>
        </p:nvSpPr>
        <p:spPr>
          <a:xfrm>
            <a:off x="85604" y="4359611"/>
            <a:ext cx="36064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Recebe direitos e deveres previstos na deixa testamentária, com frutos e rendimentos desde a morte do testador (art. 1800, § 3º)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9258C6B-3AB2-4743-B542-72E2228B2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28" y="4237552"/>
            <a:ext cx="1453537" cy="24185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052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CAPACIDADE PARA ADQUIRIR POR TESTAMENTO</a:t>
            </a:r>
            <a:br>
              <a:rPr lang="pt-BR" b="1" dirty="0"/>
            </a:br>
            <a:r>
              <a:rPr lang="pt-BR" b="1" dirty="0"/>
              <a:t>Capacidade testamentária passiva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CCE58D-DFD7-4A0A-88EF-C35567B191EC}"/>
              </a:ext>
            </a:extLst>
          </p:cNvPr>
          <p:cNvSpPr txBox="1"/>
          <p:nvPr/>
        </p:nvSpPr>
        <p:spPr>
          <a:xfrm>
            <a:off x="411061" y="1688664"/>
            <a:ext cx="11593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2.2. </a:t>
            </a:r>
            <a:r>
              <a:rPr lang="pt-BR" sz="2600" dirty="0">
                <a:latin typeface="Garamond" panose="02020404030301010803" pitchFamily="18" charset="0"/>
              </a:rPr>
              <a:t>Pessoas jurídicas</a:t>
            </a:r>
          </a:p>
          <a:p>
            <a:r>
              <a:rPr lang="pt-BR" sz="2600" dirty="0">
                <a:latin typeface="Garamond" panose="02020404030301010803" pitchFamily="18" charset="0"/>
              </a:rPr>
              <a:t>(art. 1.799, II, CC)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600" dirty="0">
                <a:latin typeface="Garamond" panose="02020404030301010803" pitchFamily="18" charset="0"/>
              </a:rPr>
              <a:t>2.3. as pessoas jurídicas, cuja organização for determinada pelo testador sob a forma de fundação, cuja instituição pode ser determinada por testamento. Fins religiosos, morais culturais ou de assistência (art. 1.799, III, c/c art. 62, CC) </a:t>
            </a:r>
          </a:p>
        </p:txBody>
      </p:sp>
      <p:pic>
        <p:nvPicPr>
          <p:cNvPr id="4" name="Imagem 3" descr="Uma imagem contendo veículo militar&#10;&#10;Descrição gerada automaticamente">
            <a:extLst>
              <a:ext uri="{FF2B5EF4-FFF2-40B4-BE49-F238E27FC236}">
                <a16:creationId xmlns:a16="http://schemas.microsoft.com/office/drawing/2014/main" id="{3F0130E0-8317-4CFD-948A-DD538EC39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32" y="1442142"/>
            <a:ext cx="3711386" cy="198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m 5" descr="Uma imagem contendo pessoa, parede, interior, homem&#10;&#10;Descrição gerada automaticamente">
            <a:extLst>
              <a:ext uri="{FF2B5EF4-FFF2-40B4-BE49-F238E27FC236}">
                <a16:creationId xmlns:a16="http://schemas.microsoft.com/office/drawing/2014/main" id="{13559361-D163-4F7E-8E68-A3A6DCC27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238" y="5260235"/>
            <a:ext cx="1891280" cy="1532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 descr="Uma imagem contendo pessoa, interior, mesa, sentado&#10;&#10;Descrição gerada automaticamente">
            <a:extLst>
              <a:ext uri="{FF2B5EF4-FFF2-40B4-BE49-F238E27FC236}">
                <a16:creationId xmlns:a16="http://schemas.microsoft.com/office/drawing/2014/main" id="{47D0F952-DCAA-423E-A961-E7B8F4324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2" y="5235083"/>
            <a:ext cx="2537201" cy="1595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 descr="Uma imagem contendo mesa, interior, pessoa&#10;&#10;Descrição gerada automaticamente">
            <a:extLst>
              <a:ext uri="{FF2B5EF4-FFF2-40B4-BE49-F238E27FC236}">
                <a16:creationId xmlns:a16="http://schemas.microsoft.com/office/drawing/2014/main" id="{4BF2382A-6C3A-401D-AAAC-B4C2CE6B2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09" y="5197317"/>
            <a:ext cx="2624000" cy="1595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59804B-FB13-4D0E-B749-F4A69C5CA5F0}"/>
              </a:ext>
            </a:extLst>
          </p:cNvPr>
          <p:cNvSpPr txBox="1"/>
          <p:nvPr/>
        </p:nvSpPr>
        <p:spPr>
          <a:xfrm>
            <a:off x="7135738" y="1214491"/>
            <a:ext cx="5056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É necessário que já estejam constituídas ao tempo da morte do testador.</a:t>
            </a:r>
          </a:p>
          <a:p>
            <a:r>
              <a:rPr lang="pt-BR" sz="2600" dirty="0">
                <a:latin typeface="Garamond" panose="02020404030301010803" pitchFamily="18" charset="0"/>
              </a:rPr>
              <a:t>Se já constituída, mas sem registro, recebimento da herança condicionada à aquisição da personalidade</a:t>
            </a:r>
          </a:p>
        </p:txBody>
      </p:sp>
    </p:spTree>
    <p:extLst>
      <p:ext uri="{BB962C8B-B14F-4D97-AF65-F5344CB8AC3E}">
        <p14:creationId xmlns:p14="http://schemas.microsoft.com/office/powerpoint/2010/main" val="39907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CAPACIDADE PARA ADQUIRIR POR TESTAMENTO</a:t>
            </a:r>
            <a:br>
              <a:rPr lang="pt-BR" b="1" dirty="0"/>
            </a:br>
            <a:r>
              <a:rPr lang="pt-BR" b="1" dirty="0"/>
              <a:t>Capacidade testamentária passiva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0591340-EEC0-41DF-9775-F54EE353C8CB}"/>
              </a:ext>
            </a:extLst>
          </p:cNvPr>
          <p:cNvSpPr txBox="1"/>
          <p:nvPr/>
        </p:nvSpPr>
        <p:spPr>
          <a:xfrm>
            <a:off x="977547" y="1392572"/>
            <a:ext cx="110720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u="sng" dirty="0">
                <a:latin typeface="Garamond" panose="02020404030301010803" pitchFamily="18" charset="0"/>
              </a:rPr>
              <a:t>Não podem ser nomeados herdeiros nem legatários (pessoas não legitimadas a suceder - art. 1.801, CC):</a:t>
            </a:r>
          </a:p>
          <a:p>
            <a:endParaRPr lang="pt-BR" sz="2500" b="1" u="sng" dirty="0">
              <a:latin typeface="Garamond" panose="02020404030301010803" pitchFamily="18" charset="0"/>
            </a:endParaRPr>
          </a:p>
          <a:p>
            <a:r>
              <a:rPr lang="pt-BR" sz="2500" b="1" u="sng" dirty="0">
                <a:latin typeface="Garamond" panose="02020404030301010803" pitchFamily="18" charset="0"/>
              </a:rPr>
              <a:t>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EF342F-0C90-46F8-98E7-8AE540AF74A3}"/>
              </a:ext>
            </a:extLst>
          </p:cNvPr>
          <p:cNvSpPr txBox="1"/>
          <p:nvPr/>
        </p:nvSpPr>
        <p:spPr>
          <a:xfrm>
            <a:off x="977547" y="2174299"/>
            <a:ext cx="9690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1) Pessoa que escreveu o testamento </a:t>
            </a:r>
            <a:r>
              <a:rPr lang="pt-BR" sz="2600" b="1" dirty="0">
                <a:latin typeface="Garamond" panose="02020404030301010803" pitchFamily="18" charset="0"/>
              </a:rPr>
              <a:t>a rogo </a:t>
            </a:r>
            <a:r>
              <a:rPr lang="pt-BR" sz="2600" dirty="0">
                <a:latin typeface="Garamond" panose="02020404030301010803" pitchFamily="18" charset="0"/>
              </a:rPr>
              <a:t>do testador (art. 1.801, I, CC)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581A6B-88A1-46A4-83C9-589CD387C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54" y="4417761"/>
            <a:ext cx="1434517" cy="10476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 descr="Uma imagem contendo pessoa, homem, terno, gravata&#10;&#10;Descrição gerada automaticamente">
            <a:extLst>
              <a:ext uri="{FF2B5EF4-FFF2-40B4-BE49-F238E27FC236}">
                <a16:creationId xmlns:a16="http://schemas.microsoft.com/office/drawing/2014/main" id="{F3FB8569-D0E5-4C35-AC7A-1BBE88229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181" y="2666743"/>
            <a:ext cx="1605932" cy="1357090"/>
          </a:xfrm>
          <a:prstGeom prst="rect">
            <a:avLst/>
          </a:prstGeom>
        </p:spPr>
      </p:pic>
      <p:pic>
        <p:nvPicPr>
          <p:cNvPr id="9" name="Imagem 8" descr="Uma imagem contendo pessoa, mulher, vestuário, ao ar livre&#10;&#10;Descrição gerada automaticamente">
            <a:extLst>
              <a:ext uri="{FF2B5EF4-FFF2-40B4-BE49-F238E27FC236}">
                <a16:creationId xmlns:a16="http://schemas.microsoft.com/office/drawing/2014/main" id="{633E4A95-76A0-4640-A6E4-FC700F9EC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71" y="2754420"/>
            <a:ext cx="1351506" cy="1181736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F16B214-A3C8-46A5-ACE3-CFB3AB546E31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4639113" y="3345288"/>
            <a:ext cx="1265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7993D6C-1F75-476E-9626-681B0C279B7E}"/>
              </a:ext>
            </a:extLst>
          </p:cNvPr>
          <p:cNvCxnSpPr/>
          <p:nvPr/>
        </p:nvCxnSpPr>
        <p:spPr>
          <a:xfrm flipH="1">
            <a:off x="4815281" y="3345288"/>
            <a:ext cx="343948" cy="10589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Uma imagem contendo homem, pessoa, parede, interior&#10;&#10;Descrição gerada automaticamente">
            <a:extLst>
              <a:ext uri="{FF2B5EF4-FFF2-40B4-BE49-F238E27FC236}">
                <a16:creationId xmlns:a16="http://schemas.microsoft.com/office/drawing/2014/main" id="{EBAECA40-02DB-400D-9865-FB0E7A3F5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7" y="4404220"/>
            <a:ext cx="1434517" cy="1047667"/>
          </a:xfrm>
          <a:prstGeom prst="rect">
            <a:avLst/>
          </a:prstGeom>
        </p:spPr>
      </p:pic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75C841A-AE33-4CB8-BAB6-DEE199649BC7}"/>
              </a:ext>
            </a:extLst>
          </p:cNvPr>
          <p:cNvCxnSpPr/>
          <p:nvPr/>
        </p:nvCxnSpPr>
        <p:spPr>
          <a:xfrm>
            <a:off x="5356371" y="3345288"/>
            <a:ext cx="496893" cy="10724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 descr="Uma imagem contendo pessoa, vestuário, mulher, edifício&#10;&#10;Descrição gerada automaticamente">
            <a:extLst>
              <a:ext uri="{FF2B5EF4-FFF2-40B4-BE49-F238E27FC236}">
                <a16:creationId xmlns:a16="http://schemas.microsoft.com/office/drawing/2014/main" id="{B35A6161-629B-4F43-AB28-6F53347E2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62" y="4370902"/>
            <a:ext cx="1434517" cy="1141383"/>
          </a:xfrm>
          <a:prstGeom prst="rect">
            <a:avLst/>
          </a:prstGeom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6A245EA-1863-4388-B955-FE52B84A7F98}"/>
              </a:ext>
            </a:extLst>
          </p:cNvPr>
          <p:cNvCxnSpPr>
            <a:stCxn id="5" idx="1"/>
            <a:endCxn id="21" idx="3"/>
          </p:cNvCxnSpPr>
          <p:nvPr/>
        </p:nvCxnSpPr>
        <p:spPr>
          <a:xfrm flipH="1" flipV="1">
            <a:off x="3040479" y="4941594"/>
            <a:ext cx="88137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142E97-79F7-40E4-B3ED-C2641789E96A}"/>
              </a:ext>
            </a:extLst>
          </p:cNvPr>
          <p:cNvSpPr txBox="1"/>
          <p:nvPr/>
        </p:nvSpPr>
        <p:spPr>
          <a:xfrm>
            <a:off x="8103764" y="3345288"/>
            <a:ext cx="33220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Nem seu cônjuge ou companheiro, ascendentes ou irmãos</a:t>
            </a:r>
          </a:p>
        </p:txBody>
      </p:sp>
    </p:spTree>
    <p:extLst>
      <p:ext uri="{BB962C8B-B14F-4D97-AF65-F5344CB8AC3E}">
        <p14:creationId xmlns:p14="http://schemas.microsoft.com/office/powerpoint/2010/main" val="20702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CAPACIDADE PARA ADQUIRIR POR TESTAMENTO</a:t>
            </a:r>
            <a:br>
              <a:rPr lang="pt-BR" b="1" dirty="0"/>
            </a:br>
            <a:r>
              <a:rPr lang="pt-BR" b="1" dirty="0"/>
              <a:t>Capacidade testamentária passiva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E4EA22E-029F-4EFC-A2F1-70BE533D7A03}"/>
              </a:ext>
            </a:extLst>
          </p:cNvPr>
          <p:cNvSpPr txBox="1"/>
          <p:nvPr/>
        </p:nvSpPr>
        <p:spPr>
          <a:xfrm>
            <a:off x="1011103" y="1444379"/>
            <a:ext cx="422724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2) </a:t>
            </a:r>
            <a:r>
              <a:rPr lang="pt-BR" sz="2600" b="1" dirty="0">
                <a:latin typeface="Garamond" panose="02020404030301010803" pitchFamily="18" charset="0"/>
              </a:rPr>
              <a:t>Testemunhas</a:t>
            </a:r>
            <a:r>
              <a:rPr lang="pt-BR" sz="2600" dirty="0">
                <a:latin typeface="Garamond" panose="02020404030301010803" pitchFamily="18" charset="0"/>
              </a:rPr>
              <a:t> (art. 1801, II)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AB1A81-F982-424D-A1A8-38804F6845F8}"/>
              </a:ext>
            </a:extLst>
          </p:cNvPr>
          <p:cNvSpPr txBox="1"/>
          <p:nvPr/>
        </p:nvSpPr>
        <p:spPr>
          <a:xfrm>
            <a:off x="1011103" y="1804030"/>
            <a:ext cx="108928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3) o </a:t>
            </a:r>
            <a:r>
              <a:rPr lang="pt-BR" sz="2600" b="1" dirty="0">
                <a:latin typeface="Garamond" panose="02020404030301010803" pitchFamily="18" charset="0"/>
              </a:rPr>
              <a:t>concubino</a:t>
            </a:r>
            <a:r>
              <a:rPr lang="pt-BR" sz="2600" dirty="0">
                <a:latin typeface="Garamond" panose="02020404030301010803" pitchFamily="18" charset="0"/>
              </a:rPr>
              <a:t> do testador casado, salvo se este, </a:t>
            </a:r>
            <a:r>
              <a:rPr lang="pt-BR" sz="2600" b="1" dirty="0">
                <a:latin typeface="Garamond" panose="02020404030301010803" pitchFamily="18" charset="0"/>
              </a:rPr>
              <a:t>sem culpa </a:t>
            </a:r>
            <a:r>
              <a:rPr lang="pt-BR" sz="2600" dirty="0">
                <a:latin typeface="Garamond" panose="02020404030301010803" pitchFamily="18" charset="0"/>
              </a:rPr>
              <a:t>sua, estiver </a:t>
            </a:r>
            <a:r>
              <a:rPr lang="pt-BR" sz="2600" b="1" dirty="0">
                <a:latin typeface="Garamond" panose="02020404030301010803" pitchFamily="18" charset="0"/>
              </a:rPr>
              <a:t>separado de fato do cônjuge há mais de cinco anos </a:t>
            </a:r>
            <a:r>
              <a:rPr lang="pt-BR" sz="2600" dirty="0">
                <a:latin typeface="Garamond" panose="02020404030301010803" pitchFamily="18" charset="0"/>
              </a:rPr>
              <a:t>(art. 1.801, III)</a:t>
            </a:r>
          </a:p>
        </p:txBody>
      </p:sp>
      <p:pic>
        <p:nvPicPr>
          <p:cNvPr id="5" name="Imagem 4" descr="Uma imagem contendo pessoa, vestuário, parede, mulher&#10;&#10;Descrição gerada automaticamente">
            <a:extLst>
              <a:ext uri="{FF2B5EF4-FFF2-40B4-BE49-F238E27FC236}">
                <a16:creationId xmlns:a16="http://schemas.microsoft.com/office/drawing/2014/main" id="{95DFC8CF-6DD1-49D6-84CD-2C1A0F788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47" y="3184213"/>
            <a:ext cx="1921078" cy="1524255"/>
          </a:xfrm>
          <a:prstGeom prst="rect">
            <a:avLst/>
          </a:prstGeom>
        </p:spPr>
      </p:pic>
      <p:pic>
        <p:nvPicPr>
          <p:cNvPr id="7" name="Imagem 6" descr="Uma imagem contendo homem, pessoa, parede, gravata&#10;&#10;Descrição gerada automaticamente">
            <a:extLst>
              <a:ext uri="{FF2B5EF4-FFF2-40B4-BE49-F238E27FC236}">
                <a16:creationId xmlns:a16="http://schemas.microsoft.com/office/drawing/2014/main" id="{4F821E25-F00B-4B4A-84C4-F320887D5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5" y="3222970"/>
            <a:ext cx="1921078" cy="1524255"/>
          </a:xfrm>
          <a:prstGeom prst="rect">
            <a:avLst/>
          </a:prstGeom>
        </p:spPr>
      </p:pic>
      <p:pic>
        <p:nvPicPr>
          <p:cNvPr id="9" name="Imagem 8" descr="Uma imagem contendo parede, pessoa, homem, gravata&#10;&#10;Descrição gerada automaticamente">
            <a:extLst>
              <a:ext uri="{FF2B5EF4-FFF2-40B4-BE49-F238E27FC236}">
                <a16:creationId xmlns:a16="http://schemas.microsoft.com/office/drawing/2014/main" id="{2A5C78D6-005E-47BC-8352-4A684EBC7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13" y="3122987"/>
            <a:ext cx="2004619" cy="1425587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2778D1B-EB93-4E38-B769-05E202F15BAF}"/>
              </a:ext>
            </a:extLst>
          </p:cNvPr>
          <p:cNvCxnSpPr>
            <a:stCxn id="7" idx="3"/>
            <a:endCxn id="5" idx="1"/>
          </p:cNvCxnSpPr>
          <p:nvPr/>
        </p:nvCxnSpPr>
        <p:spPr>
          <a:xfrm flipV="1">
            <a:off x="2413953" y="3946341"/>
            <a:ext cx="1997394" cy="387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inal de Multiplicação 20">
            <a:extLst>
              <a:ext uri="{FF2B5EF4-FFF2-40B4-BE49-F238E27FC236}">
                <a16:creationId xmlns:a16="http://schemas.microsoft.com/office/drawing/2014/main" id="{67276D68-3ED8-4ACC-9035-53919D3A662E}"/>
              </a:ext>
            </a:extLst>
          </p:cNvPr>
          <p:cNvSpPr/>
          <p:nvPr/>
        </p:nvSpPr>
        <p:spPr>
          <a:xfrm>
            <a:off x="2586216" y="2920934"/>
            <a:ext cx="1544154" cy="178753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BE26A3F-30C0-4A3D-BBC9-8AD8332A0988}"/>
              </a:ext>
            </a:extLst>
          </p:cNvPr>
          <p:cNvSpPr txBox="1"/>
          <p:nvPr/>
        </p:nvSpPr>
        <p:spPr>
          <a:xfrm rot="19950813">
            <a:off x="2484000" y="2861048"/>
            <a:ext cx="251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Separou de fato em 2015 sem culpa</a:t>
            </a:r>
          </a:p>
        </p:txBody>
      </p:sp>
      <p:pic>
        <p:nvPicPr>
          <p:cNvPr id="23" name="Imagem 22" descr="Uma imagem contendo pessoa, vestuário, parede, mulher&#10;&#10;Descrição gerada automaticamente">
            <a:extLst>
              <a:ext uri="{FF2B5EF4-FFF2-40B4-BE49-F238E27FC236}">
                <a16:creationId xmlns:a16="http://schemas.microsoft.com/office/drawing/2014/main" id="{F6162DB4-27C7-4DC0-A6C7-558054A60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63" y="3110388"/>
            <a:ext cx="1921078" cy="1524255"/>
          </a:xfrm>
          <a:prstGeom prst="rect">
            <a:avLst/>
          </a:prstGeom>
        </p:spPr>
      </p:pic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BCE06AE-071B-40B8-8931-D2127C98B434}"/>
              </a:ext>
            </a:extLst>
          </p:cNvPr>
          <p:cNvCxnSpPr>
            <a:stCxn id="23" idx="3"/>
            <a:endCxn id="9" idx="1"/>
          </p:cNvCxnSpPr>
          <p:nvPr/>
        </p:nvCxnSpPr>
        <p:spPr>
          <a:xfrm flipV="1">
            <a:off x="8452841" y="3835781"/>
            <a:ext cx="1344372" cy="367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7880DD6-CE1E-4B1C-9C0A-7CCA10978444}"/>
              </a:ext>
            </a:extLst>
          </p:cNvPr>
          <p:cNvSpPr txBox="1"/>
          <p:nvPr/>
        </p:nvSpPr>
        <p:spPr>
          <a:xfrm rot="19073853">
            <a:off x="8375772" y="2633999"/>
            <a:ext cx="227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Começou namoro sério em 2019</a:t>
            </a:r>
          </a:p>
        </p:txBody>
      </p: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75143B3F-5576-4CB3-9022-95A21A1D13A2}"/>
              </a:ext>
            </a:extLst>
          </p:cNvPr>
          <p:cNvCxnSpPr>
            <a:stCxn id="9" idx="2"/>
          </p:cNvCxnSpPr>
          <p:nvPr/>
        </p:nvCxnSpPr>
        <p:spPr>
          <a:xfrm rot="5400000">
            <a:off x="9765656" y="4292515"/>
            <a:ext cx="777808" cy="1289926"/>
          </a:xfrm>
          <a:prstGeom prst="bentConnector2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0ED3F7D-2F39-4743-84BB-4CF1A2BD5BD6}"/>
              </a:ext>
            </a:extLst>
          </p:cNvPr>
          <p:cNvSpPr txBox="1"/>
          <p:nvPr/>
        </p:nvSpPr>
        <p:spPr>
          <a:xfrm>
            <a:off x="6093723" y="4763059"/>
            <a:ext cx="3632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Não pode ser nomeado herdeiro. Poderá a partir de 2020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8D0EDF7-2425-4912-A734-8E8FA554547B}"/>
              </a:ext>
            </a:extLst>
          </p:cNvPr>
          <p:cNvSpPr txBox="1"/>
          <p:nvPr/>
        </p:nvSpPr>
        <p:spPr>
          <a:xfrm>
            <a:off x="938137" y="5973748"/>
            <a:ext cx="112538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4) </a:t>
            </a:r>
            <a:r>
              <a:rPr lang="pt-BR" sz="2500" b="1" dirty="0">
                <a:latin typeface="Garamond" panose="02020404030301010803" pitchFamily="18" charset="0"/>
              </a:rPr>
              <a:t>o tabelião</a:t>
            </a:r>
            <a:r>
              <a:rPr lang="pt-BR" sz="2500" dirty="0">
                <a:latin typeface="Garamond" panose="02020404030301010803" pitchFamily="18" charset="0"/>
              </a:rPr>
              <a:t>, civil ou militar, ou o </a:t>
            </a:r>
            <a:r>
              <a:rPr lang="pt-BR" sz="2500" b="1" dirty="0">
                <a:latin typeface="Garamond" panose="02020404030301010803" pitchFamily="18" charset="0"/>
              </a:rPr>
              <a:t>comandante</a:t>
            </a:r>
            <a:r>
              <a:rPr lang="pt-BR" sz="2500" dirty="0">
                <a:latin typeface="Garamond" panose="02020404030301010803" pitchFamily="18" charset="0"/>
              </a:rPr>
              <a:t> ou </a:t>
            </a:r>
            <a:r>
              <a:rPr lang="pt-BR" sz="2500" b="1" dirty="0">
                <a:latin typeface="Garamond" panose="02020404030301010803" pitchFamily="18" charset="0"/>
              </a:rPr>
              <a:t>escrivão</a:t>
            </a:r>
            <a:r>
              <a:rPr lang="pt-BR" sz="2500" dirty="0">
                <a:latin typeface="Garamond" panose="02020404030301010803" pitchFamily="18" charset="0"/>
              </a:rPr>
              <a:t>, </a:t>
            </a:r>
            <a:r>
              <a:rPr lang="pt-BR" sz="2500" b="1" dirty="0">
                <a:latin typeface="Garamond" panose="02020404030301010803" pitchFamily="18" charset="0"/>
              </a:rPr>
              <a:t>perante quem se fizer</a:t>
            </a:r>
            <a:r>
              <a:rPr lang="pt-BR" sz="2500" dirty="0">
                <a:latin typeface="Garamond" panose="02020404030301010803" pitchFamily="18" charset="0"/>
              </a:rPr>
              <a:t>, assim como </a:t>
            </a:r>
            <a:r>
              <a:rPr lang="pt-BR" sz="2500" b="1" dirty="0">
                <a:latin typeface="Garamond" panose="02020404030301010803" pitchFamily="18" charset="0"/>
              </a:rPr>
              <a:t>o que fizer ou aprovar </a:t>
            </a:r>
            <a:r>
              <a:rPr lang="pt-BR" sz="2500" dirty="0">
                <a:latin typeface="Garamond" panose="02020404030301010803" pitchFamily="18" charset="0"/>
              </a:rPr>
              <a:t>o testamento (art. 1.801, IV, CC)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8427E-6B30-4E0B-8A59-DF6D3EF0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CAPACIDADE PARA ADQUIRIR POR TESTAMENTO</a:t>
            </a:r>
            <a:br>
              <a:rPr lang="pt-BR" b="1" dirty="0"/>
            </a:br>
            <a:r>
              <a:rPr lang="pt-BR" b="1" dirty="0"/>
              <a:t>Capacidade testamentária passiva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E6A6C3-B2ED-4B94-AB5B-03B1B0ABA28D}"/>
              </a:ext>
            </a:extLst>
          </p:cNvPr>
          <p:cNvSpPr txBox="1"/>
          <p:nvPr/>
        </p:nvSpPr>
        <p:spPr>
          <a:xfrm>
            <a:off x="931178" y="1444238"/>
            <a:ext cx="111269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Nulidade de disposições em favor de pessoas não legitimadas a suceder (art. 1.802, CC), mesmo que: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600" dirty="0">
                <a:latin typeface="Garamond" panose="02020404030301010803" pitchFamily="18" charset="0"/>
              </a:rPr>
              <a:t>Simulada sob a forma de contrato oneroso 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600" dirty="0">
                <a:latin typeface="Garamond" panose="02020404030301010803" pitchFamily="18" charset="0"/>
              </a:rPr>
              <a:t>Feitas mediante interposta pessoa.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600" dirty="0">
                <a:latin typeface="Garamond" panose="02020404030301010803" pitchFamily="18" charset="0"/>
              </a:rPr>
              <a:t>Presume-se interposta pessoa o cônjuge ou companheiro, ascendente, descendente ou irmão da pessoa não legítima a suceder.</a:t>
            </a:r>
          </a:p>
          <a:p>
            <a:r>
              <a:rPr lang="pt-BR" sz="2600" dirty="0">
                <a:latin typeface="Garamond" panose="02020404030301010803" pitchFamily="18" charset="0"/>
              </a:rPr>
              <a:t>    (art. 1.802, § único, CC) </a:t>
            </a:r>
          </a:p>
        </p:txBody>
      </p:sp>
      <p:pic>
        <p:nvPicPr>
          <p:cNvPr id="7" name="Imagem 6" descr="Uma imagem contendo parede, pessoa, homem, gravata&#10;&#10;Descrição gerada automaticamente">
            <a:extLst>
              <a:ext uri="{FF2B5EF4-FFF2-40B4-BE49-F238E27FC236}">
                <a16:creationId xmlns:a16="http://schemas.microsoft.com/office/drawing/2014/main" id="{C429D4A5-3316-49AC-9469-2FB93CB50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05" y="5078632"/>
            <a:ext cx="1305421" cy="909667"/>
          </a:xfrm>
          <a:prstGeom prst="rect">
            <a:avLst/>
          </a:prstGeom>
        </p:spPr>
      </p:pic>
      <p:pic>
        <p:nvPicPr>
          <p:cNvPr id="8" name="Imagem 7" descr="Uma imagem contendo pessoa, vestuário, parede, mulher&#10;&#10;Descrição gerada automaticamente">
            <a:extLst>
              <a:ext uri="{FF2B5EF4-FFF2-40B4-BE49-F238E27FC236}">
                <a16:creationId xmlns:a16="http://schemas.microsoft.com/office/drawing/2014/main" id="{5BB42ABF-800C-4449-A10A-26AF1D3E4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69" y="4966412"/>
            <a:ext cx="1305421" cy="11341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3BADD5E-AD43-4EB0-BDCA-9DCAD2B263FC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4960590" y="5533465"/>
            <a:ext cx="170711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 descr="Uma imagem contendo pessoa, interior, jovem, parede&#10;&#10;Descrição gerada automaticamente">
            <a:extLst>
              <a:ext uri="{FF2B5EF4-FFF2-40B4-BE49-F238E27FC236}">
                <a16:creationId xmlns:a16="http://schemas.microsoft.com/office/drawing/2014/main" id="{1ABA3670-C639-45F9-8DC0-54A6EE3A2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21" y="5923935"/>
            <a:ext cx="1066368" cy="725798"/>
          </a:xfrm>
          <a:prstGeom prst="rect">
            <a:avLst/>
          </a:prstGeom>
        </p:spPr>
      </p:pic>
      <p:pic>
        <p:nvPicPr>
          <p:cNvPr id="29" name="Imagem 28" descr="Uma imagem contendo pessoa, homem, vestuário, gravata&#10;&#10;Descrição gerada automaticamente">
            <a:extLst>
              <a:ext uri="{FF2B5EF4-FFF2-40B4-BE49-F238E27FC236}">
                <a16:creationId xmlns:a16="http://schemas.microsoft.com/office/drawing/2014/main" id="{E60A6A44-7C2B-401F-8F7B-6E3F29697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15" y="3724722"/>
            <a:ext cx="1099511" cy="967168"/>
          </a:xfrm>
          <a:prstGeom prst="rect">
            <a:avLst/>
          </a:prstGeom>
        </p:spPr>
      </p:pic>
      <p:pic>
        <p:nvPicPr>
          <p:cNvPr id="33" name="Imagem 32" descr="Uma imagem contendo pessoa, mulher, vestuário, ao ar livre&#10;&#10;Descrição gerada automaticamente">
            <a:extLst>
              <a:ext uri="{FF2B5EF4-FFF2-40B4-BE49-F238E27FC236}">
                <a16:creationId xmlns:a16="http://schemas.microsoft.com/office/drawing/2014/main" id="{1D2FFFEB-4F83-4C02-9CA4-A3F7610BF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98" y="3724722"/>
            <a:ext cx="1066368" cy="967168"/>
          </a:xfrm>
          <a:prstGeom prst="rect">
            <a:avLst/>
          </a:prstGeom>
        </p:spPr>
      </p:pic>
      <p:pic>
        <p:nvPicPr>
          <p:cNvPr id="37" name="Imagem 36" descr="Uma imagem contendo pessoa, ao ar livre, sentado, vestuário&#10;&#10;Descrição gerada automaticamente">
            <a:extLst>
              <a:ext uri="{FF2B5EF4-FFF2-40B4-BE49-F238E27FC236}">
                <a16:creationId xmlns:a16="http://schemas.microsoft.com/office/drawing/2014/main" id="{96175C37-055B-43DC-861F-C997F62B22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30" y="4890873"/>
            <a:ext cx="1320507" cy="909667"/>
          </a:xfrm>
          <a:prstGeom prst="rect">
            <a:avLst/>
          </a:prstGeom>
        </p:spPr>
      </p:pic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89D64965-CB2A-438B-BC82-D8BB9D8E6D00}"/>
              </a:ext>
            </a:extLst>
          </p:cNvPr>
          <p:cNvCxnSpPr>
            <a:stCxn id="29" idx="3"/>
            <a:endCxn id="33" idx="1"/>
          </p:cNvCxnSpPr>
          <p:nvPr/>
        </p:nvCxnSpPr>
        <p:spPr>
          <a:xfrm>
            <a:off x="7973126" y="4208306"/>
            <a:ext cx="9027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5ABB6C18-ACE5-4CA6-8D64-2B2C4FEF2FA7}"/>
              </a:ext>
            </a:extLst>
          </p:cNvPr>
          <p:cNvCxnSpPr/>
          <p:nvPr/>
        </p:nvCxnSpPr>
        <p:spPr>
          <a:xfrm flipH="1">
            <a:off x="7960335" y="4206754"/>
            <a:ext cx="296030" cy="8849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D5FE691F-EA0B-4012-9475-20023AC21888}"/>
              </a:ext>
            </a:extLst>
          </p:cNvPr>
          <p:cNvCxnSpPr>
            <a:cxnSpLocks/>
          </p:cNvCxnSpPr>
          <p:nvPr/>
        </p:nvCxnSpPr>
        <p:spPr>
          <a:xfrm>
            <a:off x="8539604" y="4208306"/>
            <a:ext cx="1170581" cy="15364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B5662827-ED76-4479-9743-6457BA4680A8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680105" y="5565647"/>
            <a:ext cx="0" cy="3582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Imagem 49" descr="Uma imagem contendo vestuário, peruca&#10;&#10;Descrição gerada automaticamente">
            <a:extLst>
              <a:ext uri="{FF2B5EF4-FFF2-40B4-BE49-F238E27FC236}">
                <a16:creationId xmlns:a16="http://schemas.microsoft.com/office/drawing/2014/main" id="{449A0A6B-6790-4A9A-A6F0-CD8753908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79" y="6140351"/>
            <a:ext cx="1320617" cy="638348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4D07D5AC-7637-4777-A527-3F4BA61A32D8}"/>
              </a:ext>
            </a:extLst>
          </p:cNvPr>
          <p:cNvSpPr txBox="1"/>
          <p:nvPr/>
        </p:nvSpPr>
        <p:spPr>
          <a:xfrm>
            <a:off x="26773" y="4510969"/>
            <a:ext cx="20972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Poderia ser beneficiado  porque é filho comum com o concubino (art. 1.803, CC) </a:t>
            </a:r>
          </a:p>
        </p:txBody>
      </p:sp>
      <p:cxnSp>
        <p:nvCxnSpPr>
          <p:cNvPr id="71" name="Conector: Angulado 70">
            <a:extLst>
              <a:ext uri="{FF2B5EF4-FFF2-40B4-BE49-F238E27FC236}">
                <a16:creationId xmlns:a16="http://schemas.microsoft.com/office/drawing/2014/main" id="{0856B722-4454-4676-9673-A3EF8CAFC518}"/>
              </a:ext>
            </a:extLst>
          </p:cNvPr>
          <p:cNvCxnSpPr/>
          <p:nvPr/>
        </p:nvCxnSpPr>
        <p:spPr>
          <a:xfrm rot="10800000">
            <a:off x="1610687" y="5234731"/>
            <a:ext cx="3536235" cy="1224793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AF2F90F2-02DF-4801-9F66-3C22B653344D}"/>
              </a:ext>
            </a:extLst>
          </p:cNvPr>
          <p:cNvCxnSpPr/>
          <p:nvPr/>
        </p:nvCxnSpPr>
        <p:spPr>
          <a:xfrm flipV="1">
            <a:off x="6667705" y="5091746"/>
            <a:ext cx="0" cy="590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m 75" descr="Uma imagem contendo pessoa, peruca, vestuário, sorrindo&#10;&#10;Descrição gerada automaticamente">
            <a:extLst>
              <a:ext uri="{FF2B5EF4-FFF2-40B4-BE49-F238E27FC236}">
                <a16:creationId xmlns:a16="http://schemas.microsoft.com/office/drawing/2014/main" id="{5346231F-7BBA-4261-9F75-2BCD129845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04" y="5150840"/>
            <a:ext cx="1101963" cy="777677"/>
          </a:xfrm>
          <a:prstGeom prst="rect">
            <a:avLst/>
          </a:prstGeom>
        </p:spPr>
      </p:pic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6EB52C8-965C-4122-8EA4-71952885166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973126" y="5533466"/>
            <a:ext cx="479937" cy="1101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: Angulado 79">
            <a:extLst>
              <a:ext uri="{FF2B5EF4-FFF2-40B4-BE49-F238E27FC236}">
                <a16:creationId xmlns:a16="http://schemas.microsoft.com/office/drawing/2014/main" id="{EE58CDCF-6DB1-4F71-A50A-29B2975725C8}"/>
              </a:ext>
            </a:extLst>
          </p:cNvPr>
          <p:cNvCxnSpPr/>
          <p:nvPr/>
        </p:nvCxnSpPr>
        <p:spPr>
          <a:xfrm>
            <a:off x="8424512" y="5923935"/>
            <a:ext cx="811678" cy="451698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DDA2D922-67A0-42D1-8B8C-17F0061853D0}"/>
              </a:ext>
            </a:extLst>
          </p:cNvPr>
          <p:cNvSpPr txBox="1"/>
          <p:nvPr/>
        </p:nvSpPr>
        <p:spPr>
          <a:xfrm>
            <a:off x="9138855" y="6166564"/>
            <a:ext cx="291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Cônjuge separado de fato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E8518501-6781-48F8-ACF0-07B06E150329}"/>
              </a:ext>
            </a:extLst>
          </p:cNvPr>
          <p:cNvSpPr txBox="1"/>
          <p:nvPr/>
        </p:nvSpPr>
        <p:spPr>
          <a:xfrm>
            <a:off x="5200437" y="4960060"/>
            <a:ext cx="138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namorados</a:t>
            </a:r>
          </a:p>
        </p:txBody>
      </p: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9E694579-2829-40AC-BCE5-096FCCB1E6DC}"/>
              </a:ext>
            </a:extLst>
          </p:cNvPr>
          <p:cNvCxnSpPr>
            <a:stCxn id="76" idx="1"/>
          </p:cNvCxnSpPr>
          <p:nvPr/>
        </p:nvCxnSpPr>
        <p:spPr>
          <a:xfrm>
            <a:off x="8272204" y="5539679"/>
            <a:ext cx="0" cy="6268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8427E-6B30-4E0B-8A59-DF6D3EF0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CAPACIDADE PARA ADQUIRIR POR TESTAMENTO</a:t>
            </a:r>
            <a:br>
              <a:rPr lang="pt-BR" b="1" dirty="0"/>
            </a:br>
            <a:r>
              <a:rPr lang="pt-BR" b="1" dirty="0"/>
              <a:t>Capacidade testamentária passiva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F387E6-4CD9-4EBB-AD84-FD9E0B46030E}"/>
              </a:ext>
            </a:extLst>
          </p:cNvPr>
          <p:cNvSpPr txBox="1"/>
          <p:nvPr/>
        </p:nvSpPr>
        <p:spPr>
          <a:xfrm>
            <a:off x="862184" y="1413504"/>
            <a:ext cx="75896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Incisos I, II e IV do art. 1.801, CC:  Proximidade com o testador no momento em que é feito = risco de adulteração da vontade do testador ou influência indevida.</a:t>
            </a:r>
          </a:p>
          <a:p>
            <a:endParaRPr lang="pt-BR" dirty="0"/>
          </a:p>
        </p:txBody>
      </p:sp>
      <p:pic>
        <p:nvPicPr>
          <p:cNvPr id="9" name="Imagem 8" descr="Uma imagem contendo pessoa, vestuário, mulher, interior&#10;&#10;Descrição gerada automaticamente">
            <a:extLst>
              <a:ext uri="{FF2B5EF4-FFF2-40B4-BE49-F238E27FC236}">
                <a16:creationId xmlns:a16="http://schemas.microsoft.com/office/drawing/2014/main" id="{4544B676-7578-4531-B516-52D41D63A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22" y="1541691"/>
            <a:ext cx="3067941" cy="1329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ADA7227-E0A7-4FC3-8A09-D6A2EE54EA5D}"/>
              </a:ext>
            </a:extLst>
          </p:cNvPr>
          <p:cNvSpPr txBox="1"/>
          <p:nvPr/>
        </p:nvSpPr>
        <p:spPr>
          <a:xfrm>
            <a:off x="4136163" y="3377394"/>
            <a:ext cx="80558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Inciso IV, art. 1.801, CC: proteção à regra de ordem pública que impõe o dever de fidelidade. Crítica: dispositivo preconceituoso. </a:t>
            </a:r>
          </a:p>
        </p:txBody>
      </p:sp>
      <p:pic>
        <p:nvPicPr>
          <p:cNvPr id="12" name="Imagem 11" descr="Uma imagem contendo banco, pessoa&#10;&#10;Descrição gerada automaticamente">
            <a:extLst>
              <a:ext uri="{FF2B5EF4-FFF2-40B4-BE49-F238E27FC236}">
                <a16:creationId xmlns:a16="http://schemas.microsoft.com/office/drawing/2014/main" id="{F838EBD5-26C9-4BB8-BA92-87A4D2E6C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2" y="3244450"/>
            <a:ext cx="2876550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0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8427E-6B30-4E0B-8A59-DF6D3EF0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400328-EAF0-47E8-A29B-71FA6CBB089C}"/>
              </a:ext>
            </a:extLst>
          </p:cNvPr>
          <p:cNvSpPr txBox="1"/>
          <p:nvPr/>
        </p:nvSpPr>
        <p:spPr>
          <a:xfrm>
            <a:off x="880845" y="1325461"/>
            <a:ext cx="1115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anose="02020404030301010803" pitchFamily="18" charset="0"/>
              </a:rPr>
              <a:t>Exclusão de </a:t>
            </a:r>
            <a:r>
              <a:rPr lang="pt-BR" sz="2800" b="1" dirty="0">
                <a:latin typeface="Garamond" panose="02020404030301010803" pitchFamily="18" charset="0"/>
              </a:rPr>
              <a:t>herdeiro necessário </a:t>
            </a:r>
            <a:r>
              <a:rPr lang="pt-BR" sz="2800" dirty="0">
                <a:latin typeface="Garamond" panose="02020404030301010803" pitchFamily="18" charset="0"/>
              </a:rPr>
              <a:t>por </a:t>
            </a:r>
            <a:r>
              <a:rPr lang="pt-BR" sz="2800" b="1" dirty="0">
                <a:latin typeface="Garamond" panose="02020404030301010803" pitchFamily="18" charset="0"/>
              </a:rPr>
              <a:t>testamento</a:t>
            </a:r>
            <a:r>
              <a:rPr lang="pt-BR" sz="2800" dirty="0">
                <a:latin typeface="Garamond" panose="02020404030301010803" pitchFamily="18" charset="0"/>
              </a:rPr>
              <a:t> nas hipóteses autorizadas por lei:</a:t>
            </a:r>
          </a:p>
        </p:txBody>
      </p:sp>
      <p:pic>
        <p:nvPicPr>
          <p:cNvPr id="6" name="Imagem 5" descr="Uma imagem contendo pessoa, ao ar livre, árvore, homem&#10;&#10;Descrição gerada automaticamente">
            <a:extLst>
              <a:ext uri="{FF2B5EF4-FFF2-40B4-BE49-F238E27FC236}">
                <a16:creationId xmlns:a16="http://schemas.microsoft.com/office/drawing/2014/main" id="{DE609268-93F9-49CC-918F-9E4CCDAA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36" y="4004912"/>
            <a:ext cx="1110091" cy="954107"/>
          </a:xfrm>
          <a:prstGeom prst="rect">
            <a:avLst/>
          </a:prstGeom>
        </p:spPr>
      </p:pic>
      <p:pic>
        <p:nvPicPr>
          <p:cNvPr id="8" name="Imagem 7" descr="Uma imagem contendo pessoa, edifício, pequeno, jovem&#10;&#10;Descrição gerada automaticamente">
            <a:extLst>
              <a:ext uri="{FF2B5EF4-FFF2-40B4-BE49-F238E27FC236}">
                <a16:creationId xmlns:a16="http://schemas.microsoft.com/office/drawing/2014/main" id="{F8AE7285-CD3E-4D8A-8C84-09E57153C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74" y="2569407"/>
            <a:ext cx="1110091" cy="954107"/>
          </a:xfrm>
          <a:prstGeom prst="rect">
            <a:avLst/>
          </a:prstGeom>
        </p:spPr>
      </p:pic>
      <p:pic>
        <p:nvPicPr>
          <p:cNvPr id="10" name="Imagem 9" descr="Uma imagem contendo vestuário, parede&#10;&#10;Descrição gerada automaticamente">
            <a:extLst>
              <a:ext uri="{FF2B5EF4-FFF2-40B4-BE49-F238E27FC236}">
                <a16:creationId xmlns:a16="http://schemas.microsoft.com/office/drawing/2014/main" id="{CFC0A383-6E77-4B2B-8155-20EE7AFB2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60" y="4033619"/>
            <a:ext cx="975834" cy="925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10CD919-9C16-4095-A1F5-4765E3F022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56" y="5440416"/>
            <a:ext cx="1196880" cy="767686"/>
          </a:xfrm>
          <a:prstGeom prst="rect">
            <a:avLst/>
          </a:prstGeom>
        </p:spPr>
      </p:pic>
      <p:pic>
        <p:nvPicPr>
          <p:cNvPr id="14" name="Imagem 13" descr="Uma imagem contendo homem&#10;&#10;Descrição gerada automaticamente">
            <a:extLst>
              <a:ext uri="{FF2B5EF4-FFF2-40B4-BE49-F238E27FC236}">
                <a16:creationId xmlns:a16="http://schemas.microsoft.com/office/drawing/2014/main" id="{FB67B4FA-9499-498E-A815-8AFDFDBD5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16" y="2569408"/>
            <a:ext cx="1196880" cy="954107"/>
          </a:xfrm>
          <a:prstGeom prst="rect">
            <a:avLst/>
          </a:prstGeom>
        </p:spPr>
      </p:pic>
      <p:pic>
        <p:nvPicPr>
          <p:cNvPr id="16" name="Imagem 15" descr="Uma imagem contendo pessoa, homem, parede, gravata&#10;&#10;Descrição gerada automaticamente">
            <a:extLst>
              <a:ext uri="{FF2B5EF4-FFF2-40B4-BE49-F238E27FC236}">
                <a16:creationId xmlns:a16="http://schemas.microsoft.com/office/drawing/2014/main" id="{4DA5F758-46B1-4514-B523-078D08E173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04" y="4004912"/>
            <a:ext cx="1245397" cy="925400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20453DA-D032-4F73-84DC-D44598224145}"/>
              </a:ext>
            </a:extLst>
          </p:cNvPr>
          <p:cNvCxnSpPr>
            <a:stCxn id="8" idx="3"/>
            <a:endCxn id="14" idx="1"/>
          </p:cNvCxnSpPr>
          <p:nvPr/>
        </p:nvCxnSpPr>
        <p:spPr>
          <a:xfrm>
            <a:off x="4508765" y="3046461"/>
            <a:ext cx="728651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4378865-792F-4421-B3F6-F16A900FCF23}"/>
              </a:ext>
            </a:extLst>
          </p:cNvPr>
          <p:cNvCxnSpPr/>
          <p:nvPr/>
        </p:nvCxnSpPr>
        <p:spPr>
          <a:xfrm>
            <a:off x="4831136" y="3046460"/>
            <a:ext cx="294537" cy="9584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4C4FD14-244B-4CAF-8230-4513C1DBF6E2}"/>
              </a:ext>
            </a:extLst>
          </p:cNvPr>
          <p:cNvCxnSpPr/>
          <p:nvPr/>
        </p:nvCxnSpPr>
        <p:spPr>
          <a:xfrm flipH="1">
            <a:off x="4303552" y="3046460"/>
            <a:ext cx="527584" cy="9584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58DE7BAF-82CE-4792-BB00-F3605331D820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5941227" y="4481966"/>
            <a:ext cx="1037733" cy="1435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41B4B20-2E2E-4B1C-A177-D072EA517DF1}"/>
              </a:ext>
            </a:extLst>
          </p:cNvPr>
          <p:cNvCxnSpPr/>
          <p:nvPr/>
        </p:nvCxnSpPr>
        <p:spPr>
          <a:xfrm>
            <a:off x="6356262" y="4496319"/>
            <a:ext cx="0" cy="94409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inal de Multiplicação 26">
            <a:extLst>
              <a:ext uri="{FF2B5EF4-FFF2-40B4-BE49-F238E27FC236}">
                <a16:creationId xmlns:a16="http://schemas.microsoft.com/office/drawing/2014/main" id="{20553CBD-7B79-491B-902B-5946EF7CA411}"/>
              </a:ext>
            </a:extLst>
          </p:cNvPr>
          <p:cNvSpPr/>
          <p:nvPr/>
        </p:nvSpPr>
        <p:spPr>
          <a:xfrm>
            <a:off x="3355850" y="4033619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B7DFBB-6013-464C-A045-57583412F0A7}"/>
              </a:ext>
            </a:extLst>
          </p:cNvPr>
          <p:cNvSpPr txBox="1"/>
          <p:nvPr/>
        </p:nvSpPr>
        <p:spPr>
          <a:xfrm>
            <a:off x="931253" y="3844364"/>
            <a:ext cx="22298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Parente colateral não é herdeiro necessário</a:t>
            </a:r>
          </a:p>
        </p:txBody>
      </p: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60DE7265-3611-4393-934A-D157B52C7060}"/>
              </a:ext>
            </a:extLst>
          </p:cNvPr>
          <p:cNvCxnSpPr>
            <a:cxnSpLocks/>
          </p:cNvCxnSpPr>
          <p:nvPr/>
        </p:nvCxnSpPr>
        <p:spPr>
          <a:xfrm>
            <a:off x="6978960" y="1728131"/>
            <a:ext cx="975834" cy="841276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CE924B4-B09A-4E4B-8329-BC57120C3CF2}"/>
              </a:ext>
            </a:extLst>
          </p:cNvPr>
          <p:cNvSpPr txBox="1"/>
          <p:nvPr/>
        </p:nvSpPr>
        <p:spPr>
          <a:xfrm>
            <a:off x="8036654" y="2431867"/>
            <a:ext cx="41553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Quem exclui é o próprio sucedido</a:t>
            </a:r>
          </a:p>
        </p:txBody>
      </p: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E7CBCCB6-5E0E-4ECB-A88B-6F9AF496078C}"/>
              </a:ext>
            </a:extLst>
          </p:cNvPr>
          <p:cNvCxnSpPr>
            <a:cxnSpLocks/>
            <a:stCxn id="16" idx="2"/>
          </p:cNvCxnSpPr>
          <p:nvPr/>
        </p:nvCxnSpPr>
        <p:spPr>
          <a:xfrm rot="5400000">
            <a:off x="3496827" y="4952284"/>
            <a:ext cx="318548" cy="27460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DF72E55-CEDB-4796-92B1-E489EB90A60A}"/>
              </a:ext>
            </a:extLst>
          </p:cNvPr>
          <p:cNvSpPr txBox="1"/>
          <p:nvPr/>
        </p:nvSpPr>
        <p:spPr>
          <a:xfrm>
            <a:off x="727833" y="5150584"/>
            <a:ext cx="4250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Para excluí-lo, caso não haja herdeiros necessários, basta afastá-lo por testamento. Não é necessário justificar.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29A5B69-EAE8-41C0-9337-2CC9347D2780}"/>
              </a:ext>
            </a:extLst>
          </p:cNvPr>
          <p:cNvSpPr txBox="1"/>
          <p:nvPr/>
        </p:nvSpPr>
        <p:spPr>
          <a:xfrm>
            <a:off x="2656645" y="1889788"/>
            <a:ext cx="35189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É pressuposto que existam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6E0EC1BD-09D8-401F-9182-21D38379657B}"/>
              </a:ext>
            </a:extLst>
          </p:cNvPr>
          <p:cNvCxnSpPr>
            <a:endCxn id="39" idx="1"/>
          </p:cNvCxnSpPr>
          <p:nvPr/>
        </p:nvCxnSpPr>
        <p:spPr>
          <a:xfrm rot="5400000">
            <a:off x="2570457" y="1803221"/>
            <a:ext cx="411282" cy="238906"/>
          </a:xfrm>
          <a:prstGeom prst="bentConnector4">
            <a:avLst>
              <a:gd name="adj1" fmla="val 21002"/>
              <a:gd name="adj2" fmla="val 19568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DDA3BCF-092A-4B8C-A5BA-82A890BF53A3}"/>
              </a:ext>
            </a:extLst>
          </p:cNvPr>
          <p:cNvSpPr txBox="1"/>
          <p:nvPr/>
        </p:nvSpPr>
        <p:spPr>
          <a:xfrm>
            <a:off x="8356818" y="3832815"/>
            <a:ext cx="35294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Possibilidade de excepcionar a reserva da </a:t>
            </a:r>
            <a:r>
              <a:rPr lang="pt-BR" sz="2600" b="1" dirty="0">
                <a:latin typeface="Garamond" panose="02020404030301010803" pitchFamily="18" charset="0"/>
              </a:rPr>
              <a:t>legítima</a:t>
            </a:r>
            <a:r>
              <a:rPr lang="pt-BR" sz="2600" dirty="0">
                <a:latin typeface="Garamond" panose="02020404030301010803" pitchFamily="18" charset="0"/>
              </a:rPr>
              <a:t> aos herdeiros necessários</a:t>
            </a:r>
          </a:p>
        </p:txBody>
      </p:sp>
    </p:spTree>
    <p:extLst>
      <p:ext uri="{BB962C8B-B14F-4D97-AF65-F5344CB8AC3E}">
        <p14:creationId xmlns:p14="http://schemas.microsoft.com/office/powerpoint/2010/main" val="2731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AE07-8F75-47DF-B362-6E8DB1E3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D64105-29AF-481F-BFD4-57AA6B8D2643}"/>
              </a:ext>
            </a:extLst>
          </p:cNvPr>
          <p:cNvSpPr txBox="1"/>
          <p:nvPr/>
        </p:nvSpPr>
        <p:spPr>
          <a:xfrm>
            <a:off x="999859" y="1452786"/>
            <a:ext cx="83864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É preciso que haja testamento </a:t>
            </a:r>
            <a:r>
              <a:rPr lang="pt-BR" sz="2600" dirty="0">
                <a:latin typeface="Garamond" panose="02020404030301010803" pitchFamily="18" charset="0"/>
              </a:rPr>
              <a:t>e que, nele, estejam contidos: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5E97A6-54F7-4085-8701-21743133CA4C}"/>
              </a:ext>
            </a:extLst>
          </p:cNvPr>
          <p:cNvSpPr txBox="1"/>
          <p:nvPr/>
        </p:nvSpPr>
        <p:spPr>
          <a:xfrm flipH="1">
            <a:off x="1104899" y="2224853"/>
            <a:ext cx="623546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>
                <a:latin typeface="Garamond" panose="02020404030301010803" pitchFamily="18" charset="0"/>
              </a:rPr>
              <a:t>Ato de vontade </a:t>
            </a:r>
            <a:r>
              <a:rPr lang="pt-BR" sz="2600" b="1" dirty="0">
                <a:latin typeface="Garamond" panose="02020404030301010803" pitchFamily="18" charset="0"/>
              </a:rPr>
              <a:t>expresso</a:t>
            </a:r>
            <a:r>
              <a:rPr lang="pt-BR" sz="2600" dirty="0">
                <a:latin typeface="Garamond" panose="02020404030301010803" pitchFamily="18" charset="0"/>
              </a:rPr>
              <a:t> do testador no sentido de excluir o herdeiro da sucessão;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>
                <a:latin typeface="Garamond" panose="02020404030301010803" pitchFamily="18" charset="0"/>
              </a:rPr>
              <a:t>Explicação da causa </a:t>
            </a:r>
            <a:r>
              <a:rPr lang="pt-BR" sz="2600" dirty="0">
                <a:latin typeface="Garamond" panose="02020404030301010803" pitchFamily="18" charset="0"/>
              </a:rPr>
              <a:t>da deserdação (possibilidade de defesa ao herdeiro deserdado) (art. 1.964, CC);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>
                <a:latin typeface="Garamond" panose="02020404030301010803" pitchFamily="18" charset="0"/>
              </a:rPr>
              <a:t>Manifestação clara e expressa</a:t>
            </a:r>
            <a:r>
              <a:rPr lang="pt-BR" sz="2600" dirty="0">
                <a:latin typeface="Garamond" panose="02020404030301010803" pitchFamily="18" charset="0"/>
              </a:rPr>
              <a:t>. Não se admite deserdação tácita, implícita, por analogia ou interpretação extensiva;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>
                <a:latin typeface="Garamond" panose="02020404030301010803" pitchFamily="18" charset="0"/>
              </a:rPr>
              <a:t>Validade do testamento </a:t>
            </a:r>
            <a:r>
              <a:rPr lang="pt-BR" sz="2600" dirty="0">
                <a:latin typeface="Garamond" panose="02020404030301010803" pitchFamily="18" charset="0"/>
              </a:rPr>
              <a:t>(não pode ser nulo ou anulável). </a:t>
            </a:r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45447F8C-A9A1-40C1-9770-DE0CC25CB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75" y="2224853"/>
            <a:ext cx="4038907" cy="40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/>
          </a:bodyPr>
          <a:lstStyle/>
          <a:p>
            <a:r>
              <a:rPr lang="pt-BR" b="1" dirty="0"/>
              <a:t>TESTEMUNHAS TESTAMENTÁRIAS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25B50D8-1E6C-4802-8107-D29FC79FF207}"/>
              </a:ext>
            </a:extLst>
          </p:cNvPr>
          <p:cNvSpPr txBox="1"/>
          <p:nvPr/>
        </p:nvSpPr>
        <p:spPr>
          <a:xfrm>
            <a:off x="1040704" y="1829547"/>
            <a:ext cx="6046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Para que servem testemunhas testamentárias?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96D87D-A078-4458-9D31-ED1D2CA0798D}"/>
              </a:ext>
            </a:extLst>
          </p:cNvPr>
          <p:cNvSpPr txBox="1"/>
          <p:nvPr/>
        </p:nvSpPr>
        <p:spPr>
          <a:xfrm>
            <a:off x="950370" y="2838214"/>
            <a:ext cx="102867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latin typeface="Garamond" panose="02020404030301010803" pitchFamily="18" charset="0"/>
              </a:rPr>
              <a:t>A participação das testemunhas na facção dos testamentos não tem, singularmente, a finalidade de operar apenas a </a:t>
            </a:r>
            <a:r>
              <a:rPr lang="pt-BR" sz="2600" b="1" dirty="0">
                <a:latin typeface="Garamond" panose="02020404030301010803" pitchFamily="18" charset="0"/>
              </a:rPr>
              <a:t>prova desta elaboração</a:t>
            </a:r>
            <a:r>
              <a:rPr lang="pt-BR" sz="2600" dirty="0">
                <a:latin typeface="Garamond" panose="02020404030301010803" pitchFamily="18" charset="0"/>
              </a:rPr>
              <a:t>, vale dizer, a </a:t>
            </a:r>
            <a:r>
              <a:rPr lang="pt-BR" sz="2600" b="1" dirty="0">
                <a:latin typeface="Garamond" panose="02020404030301010803" pitchFamily="18" charset="0"/>
              </a:rPr>
              <a:t>prova da existência do ato jurídico em questão </a:t>
            </a:r>
            <a:r>
              <a:rPr lang="pt-BR" sz="2600" dirty="0">
                <a:latin typeface="Garamond" panose="02020404030301010803" pitchFamily="18" charset="0"/>
              </a:rPr>
              <a:t>– tem, mais que isso, a superior finalidade de, pelo poder de fiscalização, </a:t>
            </a:r>
            <a:r>
              <a:rPr lang="pt-BR" sz="2600" b="1" dirty="0">
                <a:latin typeface="Garamond" panose="02020404030301010803" pitchFamily="18" charset="0"/>
              </a:rPr>
              <a:t>atestar a veracidade e a autenticidade do conteúdo testamental, bem como assegurar que a manifestação da vontade foi absolutamente livre (Giselda Hironaka)</a:t>
            </a:r>
            <a:r>
              <a:rPr lang="pt-BR" sz="2600" dirty="0"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C803E7-6F31-4AC5-B5E7-10A8D0C5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24" y="1313324"/>
            <a:ext cx="1964286" cy="15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AE07-8F75-47DF-B362-6E8DB1E3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9B0A92-CA96-4765-A234-710B17B38DB0}"/>
              </a:ext>
            </a:extLst>
          </p:cNvPr>
          <p:cNvSpPr txBox="1"/>
          <p:nvPr/>
        </p:nvSpPr>
        <p:spPr>
          <a:xfrm>
            <a:off x="964735" y="1392573"/>
            <a:ext cx="10905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Todas as hipóteses de exclusão de sucessão (art. 1.814, CC) também são causas que autorizam a deserdação (art. 1.961, CC)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8C472A1-E118-4E5C-BA56-47B94791EA73}"/>
              </a:ext>
            </a:extLst>
          </p:cNvPr>
          <p:cNvSpPr/>
          <p:nvPr/>
        </p:nvSpPr>
        <p:spPr>
          <a:xfrm>
            <a:off x="3439486" y="2504536"/>
            <a:ext cx="3741490" cy="296089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22E2FD6-5E80-46B1-B375-6F7747E3958B}"/>
              </a:ext>
            </a:extLst>
          </p:cNvPr>
          <p:cNvSpPr/>
          <p:nvPr/>
        </p:nvSpPr>
        <p:spPr>
          <a:xfrm>
            <a:off x="3649211" y="2876843"/>
            <a:ext cx="2231472" cy="17197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Causas de exclusão da sucessão por indignidade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8BF2548-F72E-4B84-80F6-C67201D68DDE}"/>
              </a:ext>
            </a:extLst>
          </p:cNvPr>
          <p:cNvSpPr txBox="1"/>
          <p:nvPr/>
        </p:nvSpPr>
        <p:spPr>
          <a:xfrm>
            <a:off x="4902217" y="4596586"/>
            <a:ext cx="171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Causas de deserdação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290116B7-07AD-4E7B-B71D-BEFAD0369287}"/>
              </a:ext>
            </a:extLst>
          </p:cNvPr>
          <p:cNvCxnSpPr>
            <a:cxnSpLocks/>
          </p:cNvCxnSpPr>
          <p:nvPr/>
        </p:nvCxnSpPr>
        <p:spPr>
          <a:xfrm>
            <a:off x="6774412" y="1838849"/>
            <a:ext cx="677809" cy="359897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973746-208A-4F9F-88F4-700456FC53B6}"/>
              </a:ext>
            </a:extLst>
          </p:cNvPr>
          <p:cNvSpPr txBox="1"/>
          <p:nvPr/>
        </p:nvSpPr>
        <p:spPr>
          <a:xfrm>
            <a:off x="7452221" y="2011263"/>
            <a:ext cx="45328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Autores, </a:t>
            </a:r>
            <a:r>
              <a:rPr lang="pt-BR" sz="2400" dirty="0" err="1">
                <a:latin typeface="Garamond" panose="02020404030301010803" pitchFamily="18" charset="0"/>
              </a:rPr>
              <a:t>co-autores</a:t>
            </a:r>
            <a:r>
              <a:rPr lang="pt-BR" sz="2400" dirty="0">
                <a:latin typeface="Garamond" panose="02020404030301010803" pitchFamily="18" charset="0"/>
              </a:rPr>
              <a:t>, partícipes de </a:t>
            </a:r>
            <a:r>
              <a:rPr lang="pt-BR" sz="2400" b="1" dirty="0">
                <a:latin typeface="Garamond" panose="02020404030301010803" pitchFamily="18" charset="0"/>
              </a:rPr>
              <a:t>homicídio doloso </a:t>
            </a:r>
            <a:r>
              <a:rPr lang="pt-BR" sz="2400" dirty="0">
                <a:latin typeface="Garamond" panose="02020404030301010803" pitchFamily="18" charset="0"/>
              </a:rPr>
              <a:t>ou </a:t>
            </a:r>
            <a:r>
              <a:rPr lang="pt-BR" sz="2400" dirty="0" err="1">
                <a:latin typeface="Garamond" panose="02020404030301010803" pitchFamily="18" charset="0"/>
              </a:rPr>
              <a:t>tentantiva</a:t>
            </a:r>
            <a:r>
              <a:rPr lang="pt-BR" sz="2400" dirty="0">
                <a:latin typeface="Garamond" panose="02020404030301010803" pitchFamily="18" charset="0"/>
              </a:rPr>
              <a:t> contra sucedido, seu cônjuge, ascendente ou descendente.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Quem </a:t>
            </a:r>
            <a:r>
              <a:rPr lang="pt-BR" sz="2400" b="1" dirty="0">
                <a:latin typeface="Garamond" panose="02020404030301010803" pitchFamily="18" charset="0"/>
              </a:rPr>
              <a:t>acusou caluniosamente </a:t>
            </a:r>
            <a:r>
              <a:rPr lang="pt-BR" sz="2400" dirty="0">
                <a:latin typeface="Garamond" panose="02020404030301010803" pitchFamily="18" charset="0"/>
              </a:rPr>
              <a:t>o sucedido em juízo ou incorreu em crime contra sua honra ou de seu cônjuge ou companheiro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Garamond" panose="02020404030301010803" pitchFamily="18" charset="0"/>
              </a:rPr>
              <a:t>Quem, por </a:t>
            </a:r>
            <a:r>
              <a:rPr lang="pt-BR" sz="2400" b="1" dirty="0">
                <a:latin typeface="Garamond" panose="02020404030301010803" pitchFamily="18" charset="0"/>
              </a:rPr>
              <a:t>meios fraudulentos ou violência</a:t>
            </a:r>
            <a:r>
              <a:rPr lang="pt-BR" sz="2400" dirty="0">
                <a:latin typeface="Garamond" panose="02020404030301010803" pitchFamily="18" charset="0"/>
              </a:rPr>
              <a:t>, </a:t>
            </a:r>
            <a:r>
              <a:rPr lang="pt-BR" sz="2400" b="1" dirty="0">
                <a:latin typeface="Garamond" panose="02020404030301010803" pitchFamily="18" charset="0"/>
              </a:rPr>
              <a:t>inibirem ou obstarem</a:t>
            </a:r>
            <a:r>
              <a:rPr lang="pt-BR" sz="2400" dirty="0">
                <a:latin typeface="Garamond" panose="02020404030301010803" pitchFamily="18" charset="0"/>
              </a:rPr>
              <a:t> o autor da herança de dispor de seus bens por </a:t>
            </a:r>
            <a:r>
              <a:rPr lang="pt-BR" sz="2400" b="1" dirty="0">
                <a:latin typeface="Garamond" panose="02020404030301010803" pitchFamily="18" charset="0"/>
              </a:rPr>
              <a:t>disposição de última vontade. 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2F303B-17FC-4302-8096-7E79AB8AF013}"/>
              </a:ext>
            </a:extLst>
          </p:cNvPr>
          <p:cNvSpPr txBox="1"/>
          <p:nvPr/>
        </p:nvSpPr>
        <p:spPr>
          <a:xfrm>
            <a:off x="934368" y="3043687"/>
            <a:ext cx="236949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Causas devem </a:t>
            </a:r>
          </a:p>
          <a:p>
            <a:r>
              <a:rPr lang="pt-BR" sz="2500" dirty="0">
                <a:latin typeface="Garamond" panose="02020404030301010803" pitchFamily="18" charset="0"/>
              </a:rPr>
              <a:t>ser </a:t>
            </a:r>
            <a:r>
              <a:rPr lang="pt-BR" sz="2500" b="1" dirty="0">
                <a:latin typeface="Garamond" panose="02020404030301010803" pitchFamily="18" charset="0"/>
              </a:rPr>
              <a:t>anteriores ao</a:t>
            </a:r>
          </a:p>
          <a:p>
            <a:r>
              <a:rPr lang="pt-BR" sz="2500" b="1" dirty="0">
                <a:latin typeface="Garamond" panose="02020404030301010803" pitchFamily="18" charset="0"/>
              </a:rPr>
              <a:t>testamento</a:t>
            </a:r>
          </a:p>
        </p:txBody>
      </p:sp>
    </p:spTree>
    <p:extLst>
      <p:ext uri="{BB962C8B-B14F-4D97-AF65-F5344CB8AC3E}">
        <p14:creationId xmlns:p14="http://schemas.microsoft.com/office/powerpoint/2010/main" val="2646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AE07-8F75-47DF-B362-6E8DB1E3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20CA72-B256-4AAE-AF17-D8BAFA3203B5}"/>
              </a:ext>
            </a:extLst>
          </p:cNvPr>
          <p:cNvSpPr txBox="1"/>
          <p:nvPr/>
        </p:nvSpPr>
        <p:spPr>
          <a:xfrm>
            <a:off x="1040235" y="1442906"/>
            <a:ext cx="10795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Garamond" panose="02020404030301010803" pitchFamily="18" charset="0"/>
              </a:rPr>
              <a:t>Causas de deserdação </a:t>
            </a:r>
            <a:r>
              <a:rPr lang="pt-BR" sz="2800" b="1" dirty="0">
                <a:latin typeface="Garamond" panose="02020404030301010803" pitchFamily="18" charset="0"/>
              </a:rPr>
              <a:t>de descendentes por ascendentes e ascendentes por descendentes</a:t>
            </a:r>
            <a:r>
              <a:rPr lang="pt-BR" sz="2800" dirty="0">
                <a:latin typeface="Garamond" panose="02020404030301010803" pitchFamily="18" charset="0"/>
              </a:rPr>
              <a:t>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51C1CF-A646-46CD-9E4C-F07F492E329B}"/>
              </a:ext>
            </a:extLst>
          </p:cNvPr>
          <p:cNvSpPr txBox="1"/>
          <p:nvPr/>
        </p:nvSpPr>
        <p:spPr>
          <a:xfrm>
            <a:off x="682390" y="3017525"/>
            <a:ext cx="23230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1. Ofensa física</a:t>
            </a:r>
          </a:p>
        </p:txBody>
      </p:sp>
      <p:pic>
        <p:nvPicPr>
          <p:cNvPr id="6" name="Imagem 5" descr="Uma imagem contendo mapa, texto&#10;&#10;Descrição gerada automaticamente">
            <a:extLst>
              <a:ext uri="{FF2B5EF4-FFF2-40B4-BE49-F238E27FC236}">
                <a16:creationId xmlns:a16="http://schemas.microsoft.com/office/drawing/2014/main" id="{506C952A-EAEB-4E7C-97AA-0A42AFF9A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89" y="2846107"/>
            <a:ext cx="2566992" cy="16148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58AE103-933D-4934-A2A0-9A5C853CC80D}"/>
              </a:ext>
            </a:extLst>
          </p:cNvPr>
          <p:cNvSpPr txBox="1"/>
          <p:nvPr/>
        </p:nvSpPr>
        <p:spPr>
          <a:xfrm>
            <a:off x="6299173" y="3138304"/>
            <a:ext cx="10791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Dolosa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2CD193E9-E002-460C-96DF-AC2D859763B2}"/>
              </a:ext>
            </a:extLst>
          </p:cNvPr>
          <p:cNvSpPr/>
          <p:nvPr/>
        </p:nvSpPr>
        <p:spPr>
          <a:xfrm>
            <a:off x="7409245" y="3358672"/>
            <a:ext cx="503339" cy="29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AC33E25-65BE-45AA-8CE2-993C0D322398}"/>
              </a:ext>
            </a:extLst>
          </p:cNvPr>
          <p:cNvSpPr txBox="1"/>
          <p:nvPr/>
        </p:nvSpPr>
        <p:spPr>
          <a:xfrm>
            <a:off x="8104659" y="3007523"/>
            <a:ext cx="4155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Representa desprezo pela pessoa, desrespeito.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A9D055-3930-4FC8-B083-9AC57469CC79}"/>
              </a:ext>
            </a:extLst>
          </p:cNvPr>
          <p:cNvSpPr txBox="1"/>
          <p:nvPr/>
        </p:nvSpPr>
        <p:spPr>
          <a:xfrm>
            <a:off x="652350" y="4969496"/>
            <a:ext cx="23142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2. Injúria grave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3A5A8FF-E926-4510-913D-FD7156DD3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39" y="4800600"/>
            <a:ext cx="2772212" cy="12289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8BE6B8D6-64F1-4116-990F-A1ED2EF555A5}"/>
              </a:ext>
            </a:extLst>
          </p:cNvPr>
          <p:cNvSpPr/>
          <p:nvPr/>
        </p:nvSpPr>
        <p:spPr>
          <a:xfrm>
            <a:off x="6367614" y="5046136"/>
            <a:ext cx="696286" cy="23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74026B-9798-4BAE-B354-04B77AFD03AA}"/>
              </a:ext>
            </a:extLst>
          </p:cNvPr>
          <p:cNvSpPr txBox="1"/>
          <p:nvPr/>
        </p:nvSpPr>
        <p:spPr>
          <a:xfrm>
            <a:off x="7233663" y="4407125"/>
            <a:ext cx="47988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Ataque ofensivo à honra, à dignidade, à fama, à reputação, à respeitabilidade da pessoa (desnecessária ação penal, pois não trata de crime)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4BDCDC8-0DB0-44C5-9F96-F4A1DDB6C613}"/>
              </a:ext>
            </a:extLst>
          </p:cNvPr>
          <p:cNvSpPr txBox="1"/>
          <p:nvPr/>
        </p:nvSpPr>
        <p:spPr>
          <a:xfrm>
            <a:off x="6268243" y="3499965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Garamond" panose="02020404030301010803" pitchFamily="18" charset="0"/>
              </a:rPr>
              <a:t>(culposa?)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40960C6-7C75-49E0-93FC-45098D8BAE97}"/>
              </a:ext>
            </a:extLst>
          </p:cNvPr>
          <p:cNvSpPr txBox="1"/>
          <p:nvPr/>
        </p:nvSpPr>
        <p:spPr>
          <a:xfrm>
            <a:off x="654933" y="3470275"/>
            <a:ext cx="23779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(art. 1.962, I, e art. 1.963, I, CC)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1CEA796-3F4E-44EC-BCDB-ADD6EA04F5C3}"/>
              </a:ext>
            </a:extLst>
          </p:cNvPr>
          <p:cNvSpPr txBox="1"/>
          <p:nvPr/>
        </p:nvSpPr>
        <p:spPr>
          <a:xfrm>
            <a:off x="652350" y="5529999"/>
            <a:ext cx="27348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(art. 1.962, II, e art. 1.963, II, CC)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4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AE07-8F75-47DF-B362-6E8DB1E3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98EE71-62F7-477E-82FE-A6F9C1460A61}"/>
              </a:ext>
            </a:extLst>
          </p:cNvPr>
          <p:cNvSpPr txBox="1"/>
          <p:nvPr/>
        </p:nvSpPr>
        <p:spPr>
          <a:xfrm>
            <a:off x="1015068" y="1659738"/>
            <a:ext cx="71306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3. Relações ilícitas com a madrasta ou o padrasto </a:t>
            </a:r>
            <a:r>
              <a:rPr lang="pt-BR" sz="2600" dirty="0">
                <a:latin typeface="Garamond" panose="02020404030301010803" pitchFamily="18" charset="0"/>
              </a:rPr>
              <a:t>(art. 1.962, III, CC) </a:t>
            </a:r>
            <a:r>
              <a:rPr lang="pt-BR" sz="2600" b="1" dirty="0">
                <a:latin typeface="Garamond" panose="02020404030301010803" pitchFamily="18" charset="0"/>
              </a:rPr>
              <a:t>e relações ilícitas com a mulher ou companheira do filho ou do neto, ou com o marido ou companheiro da filha ou da neta </a:t>
            </a:r>
            <a:r>
              <a:rPr lang="pt-BR" sz="2600" dirty="0">
                <a:latin typeface="Garamond" panose="02020404030301010803" pitchFamily="18" charset="0"/>
              </a:rPr>
              <a:t>(art. (1.963, III, CC)</a:t>
            </a:r>
          </a:p>
        </p:txBody>
      </p:sp>
      <p:pic>
        <p:nvPicPr>
          <p:cNvPr id="5" name="Imagem 4" descr="Uma imagem contendo clip-art&#10;&#10;Descrição gerada automaticamente">
            <a:extLst>
              <a:ext uri="{FF2B5EF4-FFF2-40B4-BE49-F238E27FC236}">
                <a16:creationId xmlns:a16="http://schemas.microsoft.com/office/drawing/2014/main" id="{9A78D121-F581-4D75-B412-08E0E19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59" y="1725430"/>
            <a:ext cx="2424733" cy="17783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70A38A-2EFC-417E-8E16-31E33F5CF6A7}"/>
              </a:ext>
            </a:extLst>
          </p:cNvPr>
          <p:cNvSpPr txBox="1"/>
          <p:nvPr/>
        </p:nvSpPr>
        <p:spPr>
          <a:xfrm>
            <a:off x="905697" y="4701682"/>
            <a:ext cx="691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latin typeface="Garamond" panose="02020404030301010803" pitchFamily="18" charset="0"/>
              </a:rPr>
              <a:t>4. Desamparo do ascendente em alienação mental ou grave enfermidade </a:t>
            </a:r>
            <a:r>
              <a:rPr lang="pt-BR" sz="2500" dirty="0">
                <a:latin typeface="Garamond" panose="02020404030301010803" pitchFamily="18" charset="0"/>
              </a:rPr>
              <a:t>(art. 1962, IV, CC) </a:t>
            </a:r>
            <a:r>
              <a:rPr lang="pt-BR" sz="2500" b="1" dirty="0">
                <a:latin typeface="Garamond" panose="02020404030301010803" pitchFamily="18" charset="0"/>
              </a:rPr>
              <a:t>e desamparo do filho ou de neto , em alienação mental ou grave enfermidade </a:t>
            </a:r>
            <a:r>
              <a:rPr lang="pt-BR" sz="2500" dirty="0">
                <a:latin typeface="Garamond" panose="02020404030301010803" pitchFamily="18" charset="0"/>
              </a:rPr>
              <a:t>(art. 1.963, IV, CC)</a:t>
            </a:r>
          </a:p>
        </p:txBody>
      </p:sp>
      <p:pic>
        <p:nvPicPr>
          <p:cNvPr id="8" name="Imagem 7" descr="Uma imagem contendo interior, sofá, janela, pessoa&#10;&#10;Descrição gerada automaticamente">
            <a:extLst>
              <a:ext uri="{FF2B5EF4-FFF2-40B4-BE49-F238E27FC236}">
                <a16:creationId xmlns:a16="http://schemas.microsoft.com/office/drawing/2014/main" id="{6894584B-42BD-4D57-8429-7CC0CD3E5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79" y="4456424"/>
            <a:ext cx="2978224" cy="21152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42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AE07-8F75-47DF-B362-6E8DB1E3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497738-33EA-414C-B2F3-3DD0B42F05E3}"/>
              </a:ext>
            </a:extLst>
          </p:cNvPr>
          <p:cNvSpPr txBox="1"/>
          <p:nvPr/>
        </p:nvSpPr>
        <p:spPr>
          <a:xfrm>
            <a:off x="877278" y="1360150"/>
            <a:ext cx="110782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latin typeface="Garamond" panose="02020404030301010803" pitchFamily="18" charset="0"/>
              </a:rPr>
              <a:t>DESERDAÇÃO. Causa fundada em desamparo imputado pelo testador gravemente enfermo a seus filhos e herdeiros necessários. Eficácia da disposição subordinada à efetiva prova de ocorrência da causa expressa no testamento. Desamparo não comprovado. </a:t>
            </a:r>
            <a:r>
              <a:rPr lang="pt-BR" sz="2600" b="1" dirty="0">
                <a:latin typeface="Garamond" panose="02020404030301010803" pitchFamily="18" charset="0"/>
              </a:rPr>
              <a:t>Testador que não necessitava de auxílio econômico, pois provido de recursos. </a:t>
            </a:r>
            <a:r>
              <a:rPr lang="pt-BR" sz="2600" dirty="0">
                <a:latin typeface="Garamond" panose="02020404030301010803" pitchFamily="18" charset="0"/>
              </a:rPr>
              <a:t>Insuficiência de prova quanto à ausência de amparo emocional dos filhos ao pai, enquanto se encontrava gravemente enfermo. Ônus da prova do alegado desamparo a cargo dos herdeiros instituídos ou legatários a quem aproveite a deserdação. Parte disponível da herança não atingida pela ausência de prova da causa da deserdação, como, de resto, já previsto e disposto no testamento. Sentença correta, que analisou com serenidade a prova dos autos. Recurso improvido.</a:t>
            </a:r>
          </a:p>
          <a:p>
            <a:pPr algn="just"/>
            <a:r>
              <a:rPr lang="pt-BR" sz="2600" dirty="0">
                <a:latin typeface="Garamond" panose="02020404030301010803" pitchFamily="18" charset="0"/>
              </a:rPr>
              <a:t>(TJ-SP - APL: 06053339420088260100 SP 0605333-94.2008.8.26.0100, Relator: Francisco Loureiro, Data de Julgamento: 21/06/2016, 1ª Câmara de Direito Privado, Data de Publicação: 23/06/2016)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AE07-8F75-47DF-B362-6E8DB1E3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14" y="76200"/>
            <a:ext cx="9953068" cy="997591"/>
          </a:xfrm>
        </p:spPr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83F0E85-59AF-4086-9841-DFD10864AA3B}"/>
              </a:ext>
            </a:extLst>
          </p:cNvPr>
          <p:cNvSpPr txBox="1"/>
          <p:nvPr/>
        </p:nvSpPr>
        <p:spPr>
          <a:xfrm>
            <a:off x="62917" y="1318022"/>
            <a:ext cx="120661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aramond" panose="02020404030301010803" pitchFamily="18" charset="0"/>
              </a:rPr>
              <a:t>APELAÇÃO CÍVEL. SUCESSÕES. DESERDAÇÃO. DESAMPARO DURANTE GRAVE ENFERMIDADE (ARTIGO 1.962, IV DO CÓDIGO CIVIL). IMPROCEDÊNCIA. No âmbito do Direito das Famílias, incide o princípio da boa-fé objetiva e vedação do </a:t>
            </a:r>
            <a:r>
              <a:rPr lang="pt-BR" sz="2400" i="1" dirty="0" err="1">
                <a:latin typeface="Garamond" panose="02020404030301010803" pitchFamily="18" charset="0"/>
              </a:rPr>
              <a:t>venire</a:t>
            </a:r>
            <a:r>
              <a:rPr lang="pt-BR" sz="2400" i="1" dirty="0">
                <a:latin typeface="Garamond" panose="02020404030301010803" pitchFamily="18" charset="0"/>
              </a:rPr>
              <a:t> contra </a:t>
            </a:r>
            <a:r>
              <a:rPr lang="pt-BR" sz="2400" i="1" dirty="0" err="1">
                <a:latin typeface="Garamond" panose="02020404030301010803" pitchFamily="18" charset="0"/>
              </a:rPr>
              <a:t>factum</a:t>
            </a:r>
            <a:r>
              <a:rPr lang="pt-BR" sz="2400" i="1" dirty="0">
                <a:latin typeface="Garamond" panose="02020404030301010803" pitchFamily="18" charset="0"/>
              </a:rPr>
              <a:t> </a:t>
            </a:r>
            <a:r>
              <a:rPr lang="pt-BR" sz="2400" dirty="0" err="1">
                <a:latin typeface="Garamond" panose="02020404030301010803" pitchFamily="18" charset="0"/>
              </a:rPr>
              <a:t>proprium</a:t>
            </a:r>
            <a:r>
              <a:rPr lang="pt-BR" sz="2400" dirty="0">
                <a:latin typeface="Garamond" panose="02020404030301010803" pitchFamily="18" charset="0"/>
              </a:rPr>
              <a:t> na qual se espera, legitimamente, uma conduta de reciprocidade entre seus integrantes, mormente, entre pais e filhos. Consequentemente, </a:t>
            </a:r>
            <a:r>
              <a:rPr lang="pt-BR" sz="2400" b="1" dirty="0">
                <a:latin typeface="Garamond" panose="02020404030301010803" pitchFamily="18" charset="0"/>
              </a:rPr>
              <a:t>um pai que foi agressivo e opressor na relação com os filhos, não tem a justa expectativa de que os filhos lhe alcancem amparo durante grave enfermidade na velhice. </a:t>
            </a:r>
            <a:r>
              <a:rPr lang="pt-BR" sz="2400" dirty="0">
                <a:latin typeface="Garamond" panose="02020404030301010803" pitchFamily="18" charset="0"/>
              </a:rPr>
              <a:t>Por outro lado, também considerando que os apelantes (filhos deserdados em testamento) eram cientes de que o pai tinha atendimento decorrente de plano de saúde e estava na companhia da atual companheira/autora/apelada, de rigor reconhecer que os apelantes não deixaram o pai sozinho ou desamparado. Por tais motivos, não estão presentes os elementos necessários para confirmação da deserdação, sob a justificativa de desamparo em grave enfermidade. DERAM PROVIMENTO. (Apelação Cível Nº 70076609650, Oitava Câmara Cível, Tribunal de Justiça do RS, Relator: Rui </a:t>
            </a:r>
            <a:r>
              <a:rPr lang="pt-BR" sz="2400" dirty="0" err="1">
                <a:latin typeface="Garamond" panose="02020404030301010803" pitchFamily="18" charset="0"/>
              </a:rPr>
              <a:t>Portanova</a:t>
            </a:r>
            <a:r>
              <a:rPr lang="pt-BR" sz="2400" dirty="0">
                <a:latin typeface="Garamond" panose="02020404030301010803" pitchFamily="18" charset="0"/>
              </a:rPr>
              <a:t>, Julgado em 28/06/2018).</a:t>
            </a:r>
          </a:p>
          <a:p>
            <a:pPr algn="just"/>
            <a:endParaRPr lang="pt-BR" sz="2400" dirty="0">
              <a:latin typeface="Garamond" panose="02020404030301010803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34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EAE07-8F75-47DF-B362-6E8DB1E3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16" y="-192248"/>
            <a:ext cx="9980682" cy="1096962"/>
          </a:xfrm>
        </p:spPr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229DAE4-0956-4A58-9525-5FB864BD5CC3}"/>
              </a:ext>
            </a:extLst>
          </p:cNvPr>
          <p:cNvSpPr txBox="1"/>
          <p:nvPr/>
        </p:nvSpPr>
        <p:spPr>
          <a:xfrm>
            <a:off x="118844" y="1166070"/>
            <a:ext cx="1195431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>
                <a:latin typeface="Garamond" panose="02020404030301010803" pitchFamily="18" charset="0"/>
              </a:rPr>
              <a:t>Apelação cível. Ação de deserção. A deserção consiste na privação da legítima por vontade do autor da herança, mediante disposição testamentária, por algumas das causas taxativamente relacionadas nos artigos 1962 e 1963 do Código Civil. O artigo 1963 do Código Civil estabelece como uma das causas que autorizam a deserção dos ascendentes pelos descendentes o "desamparo do filho ou neto com a deficiência mental ou grave enfermidade" (IV). A deserdação tem caráter excepcional e apenas prevalece quando devidamente comprovada a hipótese legal que a ensejou, conforme rol taxativo previsto em lei (artigos 1962 e 1963 do CC), o qual não admite interpretação extensiva. A autora não logrou trazer aos autos elementos suficientes para demonstrar que a falecida tenha sido acometida de doença grave e que os herdeiros deserdados tenham efetivamente a deixado em situação de abandono e desamparo. </a:t>
            </a:r>
            <a:r>
              <a:rPr lang="pt-BR" sz="2500" b="1" dirty="0">
                <a:latin typeface="Garamond" panose="02020404030301010803" pitchFamily="18" charset="0"/>
              </a:rPr>
              <a:t>Ainda que pudesse existir falta de afetividade entre a falecida, filhos e netos, e isto de fato lhe tenha causado sofrimento e tristeza, não é uma das hipóteses previstas para a causa de deserdação, e não se permite interpretação extensiva. </a:t>
            </a:r>
            <a:r>
              <a:rPr lang="pt-BR" sz="2500" dirty="0">
                <a:latin typeface="Garamond" panose="02020404030301010803" pitchFamily="18" charset="0"/>
              </a:rPr>
              <a:t>Apelo desprovido.(TJ-SP - AC: 00009549120108260100 SP 0000954-91.2010.8.26.0100, Relator: Silvério da Silva, Data de Julgamento: 30/05/2019, 8ª Câmara de Direito Privado, Data de Publicação: 30/05/2019)</a:t>
            </a:r>
          </a:p>
        </p:txBody>
      </p:sp>
    </p:spTree>
    <p:extLst>
      <p:ext uri="{BB962C8B-B14F-4D97-AF65-F5344CB8AC3E}">
        <p14:creationId xmlns:p14="http://schemas.microsoft.com/office/powerpoint/2010/main" val="25522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B0BE0FF1-E85F-4035-A0FD-06BB4EED65E6}"/>
              </a:ext>
            </a:extLst>
          </p:cNvPr>
          <p:cNvSpPr/>
          <p:nvPr/>
        </p:nvSpPr>
        <p:spPr>
          <a:xfrm>
            <a:off x="183994" y="1788264"/>
            <a:ext cx="6593747" cy="454683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A976C96-726F-431B-9743-AC27BCBBB409}"/>
              </a:ext>
            </a:extLst>
          </p:cNvPr>
          <p:cNvSpPr/>
          <p:nvPr/>
        </p:nvSpPr>
        <p:spPr>
          <a:xfrm>
            <a:off x="765406" y="2173619"/>
            <a:ext cx="4737898" cy="24900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BEAE07-8F75-47DF-B362-6E8DB1E3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0" y="-192248"/>
            <a:ext cx="10044708" cy="1307984"/>
          </a:xfrm>
        </p:spPr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B160BA-AEDB-44B2-A28F-6E4B10147224}"/>
              </a:ext>
            </a:extLst>
          </p:cNvPr>
          <p:cNvSpPr txBox="1"/>
          <p:nvPr/>
        </p:nvSpPr>
        <p:spPr>
          <a:xfrm rot="21280430">
            <a:off x="1598918" y="4583221"/>
            <a:ext cx="437331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latin typeface="Garamond" panose="02020404030301010803" pitchFamily="18" charset="0"/>
              </a:rPr>
              <a:t>Causas de deserdação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b="1" dirty="0">
                <a:latin typeface="Garamond" panose="02020404030301010803" pitchFamily="18" charset="0"/>
              </a:rPr>
              <a:t>Ascendente por descendente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500" b="1" dirty="0">
                <a:latin typeface="Garamond" panose="02020404030301010803" pitchFamily="18" charset="0"/>
              </a:rPr>
              <a:t>Descendente por ascendente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933F2B-58E7-4B24-907E-AD57611B7472}"/>
              </a:ext>
            </a:extLst>
          </p:cNvPr>
          <p:cNvSpPr txBox="1"/>
          <p:nvPr/>
        </p:nvSpPr>
        <p:spPr>
          <a:xfrm>
            <a:off x="1430363" y="2459192"/>
            <a:ext cx="37450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latin typeface="Garamond" panose="02020404030301010803" pitchFamily="18" charset="0"/>
              </a:rPr>
              <a:t>Causas de exclusão por indignidade </a:t>
            </a:r>
          </a:p>
          <a:p>
            <a:r>
              <a:rPr lang="pt-BR" sz="2300" b="1" dirty="0">
                <a:latin typeface="Garamond" panose="02020404030301010803" pitchFamily="18" charset="0"/>
              </a:rPr>
              <a:t>= causas de deserdação de cônjuge e companheiro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7E9E22E-B364-4516-8CDD-4B45BFED5350}"/>
              </a:ext>
            </a:extLst>
          </p:cNvPr>
          <p:cNvSpPr txBox="1"/>
          <p:nvPr/>
        </p:nvSpPr>
        <p:spPr>
          <a:xfrm>
            <a:off x="7242336" y="2528812"/>
            <a:ext cx="4470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Garamond" panose="02020404030301010803" pitchFamily="18" charset="0"/>
              </a:rPr>
              <a:t>Os cônjuges e companheiros apenas podem ser deserdados pelas mesmas causas que autorizam a exclusão por indignidade</a:t>
            </a:r>
          </a:p>
        </p:txBody>
      </p:sp>
    </p:spTree>
    <p:extLst>
      <p:ext uri="{BB962C8B-B14F-4D97-AF65-F5344CB8AC3E}">
        <p14:creationId xmlns:p14="http://schemas.microsoft.com/office/powerpoint/2010/main" val="6661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9FC3-F23C-40B8-9DD5-16102FB5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53D7EA-9D53-4CE3-9B0E-7E1BBC43EC47}"/>
              </a:ext>
            </a:extLst>
          </p:cNvPr>
          <p:cNvSpPr txBox="1"/>
          <p:nvPr/>
        </p:nvSpPr>
        <p:spPr>
          <a:xfrm>
            <a:off x="991312" y="1367328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Garamond" panose="02020404030301010803" pitchFamily="18" charset="0"/>
              </a:rPr>
              <a:t>Ação de deserdação: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EF7117-E2BC-41F6-9756-EA345F6D3D0E}"/>
              </a:ext>
            </a:extLst>
          </p:cNvPr>
          <p:cNvSpPr txBox="1"/>
          <p:nvPr/>
        </p:nvSpPr>
        <p:spPr>
          <a:xfrm>
            <a:off x="854580" y="2084714"/>
            <a:ext cx="112377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latin typeface="Garamond" panose="02020404030301010803" pitchFamily="18" charset="0"/>
              </a:rPr>
              <a:t>Legitimidade ativa: </a:t>
            </a:r>
            <a:r>
              <a:rPr lang="pt-BR" sz="2600" dirty="0">
                <a:latin typeface="Garamond" panose="02020404030301010803" pitchFamily="18" charset="0"/>
              </a:rPr>
              <a:t>herdeiro instituído para substituir o deserdado ou a quem aproveite a deserdação. Caso não o faça, deserdado pode mover a ação para que os interessados provem a veracidade da causa (o herdeiro instituído ou a quem aproveite a deserdação tem o ônus da prova – art. 1.965, CC). </a:t>
            </a:r>
          </a:p>
          <a:p>
            <a:pPr algn="just"/>
            <a:endParaRPr lang="pt-BR" sz="2600" b="1" dirty="0">
              <a:latin typeface="Garamond" panose="02020404030301010803" pitchFamily="18" charset="0"/>
            </a:endParaRPr>
          </a:p>
          <a:p>
            <a:pPr algn="just"/>
            <a:r>
              <a:rPr lang="pt-BR" sz="2600" b="1" dirty="0">
                <a:latin typeface="Garamond" panose="02020404030301010803" pitchFamily="18" charset="0"/>
              </a:rPr>
              <a:t>Objetivo: </a:t>
            </a:r>
            <a:r>
              <a:rPr lang="pt-BR" sz="2600" dirty="0">
                <a:latin typeface="Garamond" panose="02020404030301010803" pitchFamily="18" charset="0"/>
              </a:rPr>
              <a:t>provar a veracidade da causa constante no testamento. Caso seja inverídica ou não seja declarada no testamento, a </a:t>
            </a:r>
            <a:r>
              <a:rPr lang="pt-BR" sz="2600" b="1" dirty="0">
                <a:latin typeface="Garamond" panose="02020404030301010803" pitchFamily="18" charset="0"/>
              </a:rPr>
              <a:t>cláusula de deserdação será nula</a:t>
            </a:r>
            <a:r>
              <a:rPr lang="pt-BR" sz="2600" dirty="0">
                <a:latin typeface="Garamond" panose="02020404030301010803" pitchFamily="18" charset="0"/>
              </a:rPr>
              <a:t>, retroagindo </a:t>
            </a:r>
            <a:r>
              <a:rPr lang="pt-BR" sz="2600" i="1" dirty="0">
                <a:latin typeface="Garamond" panose="02020404030301010803" pitchFamily="18" charset="0"/>
              </a:rPr>
              <a:t>ex tunc. </a:t>
            </a:r>
            <a:r>
              <a:rPr lang="pt-BR" sz="2600" dirty="0">
                <a:latin typeface="Garamond" panose="02020404030301010803" pitchFamily="18" charset="0"/>
              </a:rPr>
              <a:t>Eficácia da deserdação depende da prova da veracidade da causa em juízo.  </a:t>
            </a:r>
          </a:p>
          <a:p>
            <a:pPr algn="just"/>
            <a:endParaRPr lang="pt-BR" sz="2600" b="1" dirty="0">
              <a:latin typeface="Garamond" panose="02020404030301010803" pitchFamily="18" charset="0"/>
            </a:endParaRPr>
          </a:p>
          <a:p>
            <a:pPr algn="just"/>
            <a:r>
              <a:rPr lang="pt-BR" sz="2600" b="1" dirty="0">
                <a:latin typeface="Garamond" panose="02020404030301010803" pitchFamily="18" charset="0"/>
              </a:rPr>
              <a:t>Prazo prescricional:</a:t>
            </a:r>
            <a:r>
              <a:rPr lang="pt-BR" sz="2600" dirty="0">
                <a:latin typeface="Garamond" panose="02020404030301010803" pitchFamily="18" charset="0"/>
              </a:rPr>
              <a:t> 4 anos contados da abertura do testamento (art. 1.965, parágrafo único, CC). </a:t>
            </a:r>
            <a:endParaRPr lang="pt-BR" sz="2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9FC3-F23C-40B8-9DD5-16102FB5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53D7EA-9D53-4CE3-9B0E-7E1BBC43EC47}"/>
              </a:ext>
            </a:extLst>
          </p:cNvPr>
          <p:cNvSpPr txBox="1"/>
          <p:nvPr/>
        </p:nvSpPr>
        <p:spPr>
          <a:xfrm>
            <a:off x="2334089" y="1388300"/>
            <a:ext cx="166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Garamond" panose="02020404030301010803" pitchFamily="18" charset="0"/>
              </a:rPr>
              <a:t>Remissão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0359C9-647A-4522-85F0-9D775002B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3" y="2126659"/>
            <a:ext cx="4779704" cy="3039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961DDF1-8F63-4FE9-A166-40A789E62FEC}"/>
              </a:ext>
            </a:extLst>
          </p:cNvPr>
          <p:cNvSpPr txBox="1"/>
          <p:nvPr/>
        </p:nvSpPr>
        <p:spPr>
          <a:xfrm>
            <a:off x="6095241" y="2751589"/>
            <a:ext cx="56877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800" dirty="0">
                <a:latin typeface="Garamond" panose="02020404030301010803" pitchFamily="18" charset="0"/>
              </a:rPr>
              <a:t>Precisa estar expressa no testamento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800" dirty="0">
                <a:latin typeface="Garamond" panose="02020404030301010803" pitchFamily="18" charset="0"/>
              </a:rPr>
              <a:t>Reatar amizade, relações familiares ou relações sociais é insuficiente para revogar a deserdação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5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9FC3-F23C-40B8-9DD5-16102FB5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53D7EA-9D53-4CE3-9B0E-7E1BBC43EC47}"/>
              </a:ext>
            </a:extLst>
          </p:cNvPr>
          <p:cNvSpPr txBox="1"/>
          <p:nvPr/>
        </p:nvSpPr>
        <p:spPr>
          <a:xfrm>
            <a:off x="991312" y="1367328"/>
            <a:ext cx="370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Garamond" panose="02020404030301010803" pitchFamily="18" charset="0"/>
              </a:rPr>
              <a:t>Efeitos da deserdação: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4ADF22-43A6-4142-BFEA-1F8BD3B7E160}"/>
              </a:ext>
            </a:extLst>
          </p:cNvPr>
          <p:cNvSpPr txBox="1"/>
          <p:nvPr/>
        </p:nvSpPr>
        <p:spPr>
          <a:xfrm>
            <a:off x="4547966" y="1367328"/>
            <a:ext cx="778664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Garamond" panose="02020404030301010803" pitchFamily="18" charset="0"/>
              </a:rPr>
              <a:t>Efeito é pessoal. Descendentes não são afetados. Representação. Caráter de pena.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Garamond" panose="02020404030301010803" pitchFamily="18" charset="0"/>
              </a:rPr>
              <a:t>Ascendente representado não tem direito ao usufruto ou administração dos bens do descendente (aplicação analógica do art. 1.816, parágrafo único, CC)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Garamond" panose="02020404030301010803" pitchFamily="18" charset="0"/>
              </a:rPr>
              <a:t>Bens em posse e guarda do inventariante, testamenteiro ou quem o juiz determinar até que se decida pela veracidade ou inveracidade da causa arguida em testamento. </a:t>
            </a:r>
          </a:p>
        </p:txBody>
      </p:sp>
    </p:spTree>
    <p:extLst>
      <p:ext uri="{BB962C8B-B14F-4D97-AF65-F5344CB8AC3E}">
        <p14:creationId xmlns:p14="http://schemas.microsoft.com/office/powerpoint/2010/main" val="25435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/>
          </a:bodyPr>
          <a:lstStyle/>
          <a:p>
            <a:r>
              <a:rPr lang="pt-BR" b="1" dirty="0"/>
              <a:t>TESTEMUNHAS TESTAMENTÁRIAS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77D73C-C90F-4033-9464-A28CFAE71B1C}"/>
              </a:ext>
            </a:extLst>
          </p:cNvPr>
          <p:cNvSpPr txBox="1"/>
          <p:nvPr/>
        </p:nvSpPr>
        <p:spPr>
          <a:xfrm>
            <a:off x="948584" y="1444240"/>
            <a:ext cx="60981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b="1" u="sng" dirty="0">
                <a:latin typeface="Garamond" panose="02020404030301010803" pitchFamily="18" charset="0"/>
              </a:rPr>
              <a:t>Espécies de testemunhas testamentárias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66926FA-1409-4D42-B039-E3D3B8DC26D2}"/>
              </a:ext>
            </a:extLst>
          </p:cNvPr>
          <p:cNvSpPr txBox="1"/>
          <p:nvPr/>
        </p:nvSpPr>
        <p:spPr>
          <a:xfrm>
            <a:off x="948583" y="2221906"/>
            <a:ext cx="68615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1) Testemunhas instrumentárias: </a:t>
            </a:r>
            <a:r>
              <a:rPr lang="pt-BR" sz="2600" dirty="0">
                <a:latin typeface="Garamond" panose="02020404030301010803" pitchFamily="18" charset="0"/>
              </a:rPr>
              <a:t>pronunciam-se sobre o teor do instrumento público ou particular que subscrevem. </a:t>
            </a:r>
            <a:endParaRPr lang="pt-BR" sz="2600" b="1" dirty="0">
              <a:latin typeface="Garamond" panose="02020404030301010803" pitchFamily="18" charset="0"/>
            </a:endParaRPr>
          </a:p>
        </p:txBody>
      </p:sp>
      <p:pic>
        <p:nvPicPr>
          <p:cNvPr id="5" name="Imagem 4" descr="Uma imagem contendo pessoa, homem, mesa, sentado&#10;&#10;Descrição gerada automaticamente">
            <a:extLst>
              <a:ext uri="{FF2B5EF4-FFF2-40B4-BE49-F238E27FC236}">
                <a16:creationId xmlns:a16="http://schemas.microsoft.com/office/drawing/2014/main" id="{99D2BB4F-67ED-4A17-A224-093BE6B4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86253"/>
            <a:ext cx="3089356" cy="1546848"/>
          </a:xfrm>
          <a:prstGeom prst="rect">
            <a:avLst/>
          </a:prstGeom>
        </p:spPr>
      </p:pic>
      <p:pic>
        <p:nvPicPr>
          <p:cNvPr id="7" name="Imagem 6" descr="Uma imagem contendo pessoa, interior, mesa, sentado&#10;&#10;Descrição gerada automaticamente">
            <a:extLst>
              <a:ext uri="{FF2B5EF4-FFF2-40B4-BE49-F238E27FC236}">
                <a16:creationId xmlns:a16="http://schemas.microsoft.com/office/drawing/2014/main" id="{1D903701-C2EB-4599-9D92-4ED66590C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2" y="3845914"/>
            <a:ext cx="2425117" cy="18917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11E44EF-A5D0-4FC0-9F56-A06262971B4E}"/>
              </a:ext>
            </a:extLst>
          </p:cNvPr>
          <p:cNvSpPr txBox="1"/>
          <p:nvPr/>
        </p:nvSpPr>
        <p:spPr>
          <a:xfrm>
            <a:off x="4379366" y="4345497"/>
            <a:ext cx="7751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2) Testemunhas judiciárias: </a:t>
            </a:r>
            <a:r>
              <a:rPr lang="pt-BR" sz="2600" dirty="0">
                <a:latin typeface="Garamond" panose="02020404030301010803" pitchFamily="18" charset="0"/>
              </a:rPr>
              <a:t>aquelas que declaram, em juízo, o que sabem sobre fatos controvertidos</a:t>
            </a:r>
          </a:p>
        </p:txBody>
      </p:sp>
    </p:spTree>
    <p:extLst>
      <p:ext uri="{BB962C8B-B14F-4D97-AF65-F5344CB8AC3E}">
        <p14:creationId xmlns:p14="http://schemas.microsoft.com/office/powerpoint/2010/main" val="23474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9FC3-F23C-40B8-9DD5-16102FB5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DESERDAÇÃO</a:t>
            </a:r>
            <a:endParaRPr lang="pt-BR" dirty="0"/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DF88CC0F-EEFF-4F79-A576-E614485B7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57550"/>
              </p:ext>
            </p:extLst>
          </p:nvPr>
        </p:nvGraphicFramePr>
        <p:xfrm>
          <a:off x="794508" y="1342870"/>
          <a:ext cx="558112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126">
                  <a:extLst>
                    <a:ext uri="{9D8B030D-6E8A-4147-A177-3AD203B41FA5}">
                      <a16:colId xmlns:a16="http://schemas.microsoft.com/office/drawing/2014/main" val="1930251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Deserdação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15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Feita por testamento com declaração da causa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5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Alcança somente herdeiros necessários</a:t>
                      </a:r>
                    </a:p>
                    <a:p>
                      <a:endParaRPr lang="pt-BR" sz="2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7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Suporte fático anterior à morte do autor da herança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2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Nem todos os motivos configuram indignidade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8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Priva de uma vocação legítima e é ordenada pela vontade do testador </a:t>
                      </a:r>
                    </a:p>
                    <a:p>
                      <a:endParaRPr lang="pt-BR" sz="26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44655"/>
                  </a:ext>
                </a:extLst>
              </a:tr>
            </a:tbl>
          </a:graphicData>
        </a:graphic>
      </p:graphicFrame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C3217193-FD4E-49D9-818E-43D1D9DE9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44155"/>
              </p:ext>
            </p:extLst>
          </p:nvPr>
        </p:nvGraphicFramePr>
        <p:xfrm>
          <a:off x="6375634" y="1342870"/>
          <a:ext cx="524311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119">
                  <a:extLst>
                    <a:ext uri="{9D8B030D-6E8A-4147-A177-3AD203B41FA5}">
                      <a16:colId xmlns:a16="http://schemas.microsoft.com/office/drawing/2014/main" val="396636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Exclusão por indignidade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47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Pedida por terceiros interessados e obtida mediante sentença judicial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7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Alcança herdeiros legítimos e testamentários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398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Suporte fático anterior ou posterior à morte do autor da herança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06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Os motivos da indignidade são válidos para a deserdação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15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600" dirty="0">
                          <a:latin typeface="Garamond" panose="02020404030301010803" pitchFamily="18" charset="0"/>
                        </a:rPr>
                        <a:t>Resolve uma vocação hereditária  existente no momento da abertura da sucessão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8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D9FC3-F23C-40B8-9DD5-16102FB5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F45E965-2692-4AD5-8B0A-0094E24FE979}"/>
              </a:ext>
            </a:extLst>
          </p:cNvPr>
          <p:cNvSpPr txBox="1"/>
          <p:nvPr/>
        </p:nvSpPr>
        <p:spPr>
          <a:xfrm>
            <a:off x="4261607" y="2934050"/>
            <a:ext cx="27039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>
                <a:latin typeface="Garamond" panose="02020404030301010803" pitchFamily="18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5633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/>
          </a:bodyPr>
          <a:lstStyle/>
          <a:p>
            <a:r>
              <a:rPr lang="pt-BR" b="1" dirty="0"/>
              <a:t>TESTEMUNHAS TESTAMENTÁRIAS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BA253B-560D-461A-985B-3343D3A51BAE}"/>
              </a:ext>
            </a:extLst>
          </p:cNvPr>
          <p:cNvSpPr txBox="1"/>
          <p:nvPr/>
        </p:nvSpPr>
        <p:spPr>
          <a:xfrm>
            <a:off x="1016692" y="1269380"/>
            <a:ext cx="1015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u="sng" dirty="0">
                <a:latin typeface="Garamond" panose="02020404030301010803" pitchFamily="18" charset="0"/>
              </a:rPr>
              <a:t>Número de testemunhas exigido em cada espécie de testamento: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DB1E72-F288-489C-A837-E3B23993C3D8}"/>
              </a:ext>
            </a:extLst>
          </p:cNvPr>
          <p:cNvSpPr txBox="1"/>
          <p:nvPr/>
        </p:nvSpPr>
        <p:spPr>
          <a:xfrm>
            <a:off x="959142" y="1963024"/>
            <a:ext cx="1123285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latin typeface="Garamond" panose="02020404030301010803" pitchFamily="18" charset="0"/>
              </a:rPr>
              <a:t>1) Testamento público</a:t>
            </a:r>
            <a:r>
              <a:rPr lang="pt-BR" sz="2600" dirty="0">
                <a:latin typeface="Garamond" panose="02020404030301010803" pitchFamily="18" charset="0"/>
              </a:rPr>
              <a:t>: duas testemunhas (art. 1.864, II). Testamento lido em voz alta. Caso testador seja cego, uma das testemunhas também lerá em voz alta (testamento lido duas vezes). </a:t>
            </a:r>
          </a:p>
          <a:p>
            <a:pPr algn="just"/>
            <a:r>
              <a:rPr lang="pt-BR" sz="2600" b="1" dirty="0">
                <a:latin typeface="Garamond" panose="02020404030301010803" pitchFamily="18" charset="0"/>
              </a:rPr>
              <a:t>2) Testamento cerrado</a:t>
            </a:r>
            <a:r>
              <a:rPr lang="pt-BR" sz="2600" dirty="0">
                <a:latin typeface="Garamond" panose="02020404030301010803" pitchFamily="18" charset="0"/>
              </a:rPr>
              <a:t>: duas testemunhas (art. 1.868, I, CC). Testemunhas atestam apenas a entrega do testamento ao tabelião e o auto de aprovação. </a:t>
            </a:r>
            <a:endParaRPr lang="pt-BR" sz="2600" b="1" dirty="0">
              <a:latin typeface="Garamond" panose="02020404030301010803" pitchFamily="18" charset="0"/>
            </a:endParaRPr>
          </a:p>
          <a:p>
            <a:pPr algn="just"/>
            <a:r>
              <a:rPr lang="pt-BR" sz="2600" b="1" dirty="0">
                <a:latin typeface="Garamond" panose="02020404030301010803" pitchFamily="18" charset="0"/>
              </a:rPr>
              <a:t>3) Testamento particular: </a:t>
            </a:r>
            <a:r>
              <a:rPr lang="pt-BR" sz="2600" dirty="0">
                <a:latin typeface="Garamond" panose="02020404030301010803" pitchFamily="18" charset="0"/>
              </a:rPr>
              <a:t>três testemunhas (art. 1.876, § § 1º e 2º, CC). Testemunhas precisam atestar que foi lavrado o testamento ou, pelo menos, que o testamento foi lido perante elas. Caso faltem testemunhas por morte ou ausência, mas pelo menos uma delas o reconhecer, testamento pode ser confirmado. </a:t>
            </a:r>
            <a:r>
              <a:rPr lang="pt-BR" sz="2800" dirty="0">
                <a:latin typeface="Garamond" panose="02020404030301010803" pitchFamily="18" charset="0"/>
              </a:rPr>
              <a:t>Em caso de circunstâncias excepcionais declaradas na cédula, testamento particular feito de próprio punho sem testemunhas pode ser validado a critério do juiz (art. 1.879, CC). </a:t>
            </a:r>
          </a:p>
          <a:p>
            <a:endParaRPr lang="pt-BR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/>
          </a:bodyPr>
          <a:lstStyle/>
          <a:p>
            <a:r>
              <a:rPr lang="pt-BR" b="1" dirty="0"/>
              <a:t>TESTEMUNHAS TESTAMENTÁRIAS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6BCFC2E-F6CD-420A-9F8F-33E8F5835989}"/>
              </a:ext>
            </a:extLst>
          </p:cNvPr>
          <p:cNvSpPr txBox="1"/>
          <p:nvPr/>
        </p:nvSpPr>
        <p:spPr>
          <a:xfrm>
            <a:off x="1023457" y="1518407"/>
            <a:ext cx="103851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Formas especiais de testamento:</a:t>
            </a:r>
          </a:p>
          <a:p>
            <a:endParaRPr lang="pt-BR" sz="2600" b="1" dirty="0">
              <a:latin typeface="Garamond" panose="02020404030301010803" pitchFamily="18" charset="0"/>
            </a:endParaRPr>
          </a:p>
          <a:p>
            <a:r>
              <a:rPr lang="pt-BR" sz="2600" b="1" dirty="0" err="1">
                <a:latin typeface="Garamond" panose="02020404030301010803" pitchFamily="18" charset="0"/>
              </a:rPr>
              <a:t>Maritimo</a:t>
            </a:r>
            <a:r>
              <a:rPr lang="pt-BR" sz="2600" b="1" dirty="0">
                <a:latin typeface="Garamond" panose="02020404030301010803" pitchFamily="18" charset="0"/>
              </a:rPr>
              <a:t> e aeronáutico: </a:t>
            </a:r>
            <a:r>
              <a:rPr lang="pt-BR" sz="2600" dirty="0">
                <a:latin typeface="Garamond" panose="02020404030301010803" pitchFamily="18" charset="0"/>
              </a:rPr>
              <a:t>2 testemunhas.</a:t>
            </a:r>
          </a:p>
          <a:p>
            <a:endParaRPr lang="pt-BR" sz="2600" b="1" dirty="0">
              <a:latin typeface="Garamond" panose="02020404030301010803" pitchFamily="18" charset="0"/>
            </a:endParaRPr>
          </a:p>
          <a:p>
            <a:r>
              <a:rPr lang="pt-BR" sz="2600" b="1" dirty="0">
                <a:latin typeface="Garamond" panose="02020404030301010803" pitchFamily="18" charset="0"/>
              </a:rPr>
              <a:t>Militar: </a:t>
            </a:r>
            <a:r>
              <a:rPr lang="pt-BR" sz="2600" dirty="0">
                <a:latin typeface="Garamond" panose="02020404030301010803" pitchFamily="18" charset="0"/>
              </a:rPr>
              <a:t>2 (pode ser oral se em combate ou ferido testador) ou 3 (se testador não souber ou puder assinar, uma das testemunhas assinará por ele)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208294-4B66-49D4-B467-67546BFA6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15" y="4409864"/>
            <a:ext cx="2924264" cy="1768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F19372-854E-43BF-8975-199669BE2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58" y="4430847"/>
            <a:ext cx="2761312" cy="1842275"/>
          </a:xfrm>
          <a:prstGeom prst="rect">
            <a:avLst/>
          </a:prstGeom>
        </p:spPr>
      </p:pic>
      <p:pic>
        <p:nvPicPr>
          <p:cNvPr id="8" name="Imagem 7" descr="Uma imagem contendo céu, água, ao ar livre, barco&#10;&#10;Descrição gerada automaticamente">
            <a:extLst>
              <a:ext uri="{FF2B5EF4-FFF2-40B4-BE49-F238E27FC236}">
                <a16:creationId xmlns:a16="http://schemas.microsoft.com/office/drawing/2014/main" id="{81237511-FB7C-4834-B80C-F1775A778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73" y="440986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/>
          </a:bodyPr>
          <a:lstStyle/>
          <a:p>
            <a:r>
              <a:rPr lang="pt-BR" b="1" dirty="0"/>
              <a:t>TESTEMUNHAS TESTAMENTÁRIAS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41BF99-4BE1-4C2D-A226-010C5966C91D}"/>
              </a:ext>
            </a:extLst>
          </p:cNvPr>
          <p:cNvSpPr txBox="1"/>
          <p:nvPr/>
        </p:nvSpPr>
        <p:spPr>
          <a:xfrm>
            <a:off x="4205682" y="1571276"/>
            <a:ext cx="7734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u="sng" dirty="0">
                <a:latin typeface="Garamond" panose="02020404030301010803" pitchFamily="18" charset="0"/>
              </a:rPr>
              <a:t>Tendência à flexibilização de formalidades legais exigidas para validade do testamento: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5A4EB6-B264-4FC3-88AA-69F03B3754FE}"/>
              </a:ext>
            </a:extLst>
          </p:cNvPr>
          <p:cNvSpPr txBox="1"/>
          <p:nvPr/>
        </p:nvSpPr>
        <p:spPr>
          <a:xfrm>
            <a:off x="1103382" y="3059668"/>
            <a:ext cx="11006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1º Caso: </a:t>
            </a:r>
            <a:r>
              <a:rPr lang="pt-BR" sz="2600" dirty="0">
                <a:latin typeface="Garamond" panose="02020404030301010803" pitchFamily="18" charset="0"/>
              </a:rPr>
              <a:t>(STJ - </a:t>
            </a:r>
            <a:r>
              <a:rPr lang="pt-BR" sz="2600" dirty="0" err="1">
                <a:latin typeface="Garamond" panose="02020404030301010803" pitchFamily="18" charset="0"/>
              </a:rPr>
              <a:t>REsp</a:t>
            </a:r>
            <a:r>
              <a:rPr lang="pt-BR" sz="2600" dirty="0">
                <a:latin typeface="Garamond" panose="02020404030301010803" pitchFamily="18" charset="0"/>
              </a:rPr>
              <a:t>: 1401087 MT 2013/0290454-9, Relator: Ministro JOÃO OTÁVIO DE NORONHA, Data de Publicação: DJ 06/05/2015</a:t>
            </a:r>
          </a:p>
        </p:txBody>
      </p:sp>
      <p:pic>
        <p:nvPicPr>
          <p:cNvPr id="7" name="Imagem 6" descr="Uma imagem contendo céu, voando, pipa, ao ar livre&#10;&#10;Descrição gerada automaticamente">
            <a:extLst>
              <a:ext uri="{FF2B5EF4-FFF2-40B4-BE49-F238E27FC236}">
                <a16:creationId xmlns:a16="http://schemas.microsoft.com/office/drawing/2014/main" id="{A73762A2-2601-4FC4-B14C-D5E1A219E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58" y="1342239"/>
            <a:ext cx="2851237" cy="135062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D729CB9-C259-4E62-80F1-BE6EE0DB9C45}"/>
              </a:ext>
            </a:extLst>
          </p:cNvPr>
          <p:cNvSpPr txBox="1"/>
          <p:nvPr/>
        </p:nvSpPr>
        <p:spPr>
          <a:xfrm>
            <a:off x="1003700" y="3952220"/>
            <a:ext cx="6285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Contexto</a:t>
            </a:r>
            <a:r>
              <a:rPr lang="pt-BR" dirty="0"/>
              <a:t>: Paciente internado em UTI. Testamento particular que afastou os filhos da parte disponível da herança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Vícios formais</a:t>
            </a:r>
            <a:r>
              <a:rPr lang="pt-BR" dirty="0"/>
              <a:t>: Leitura do testamento por advogado, que também o digitou.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Decisão</a:t>
            </a:r>
            <a:r>
              <a:rPr lang="pt-BR" dirty="0"/>
              <a:t>: afastamento do rigor formal para lavratura do testamento particular a fim de preservar a autonomia de vontade do testador.  Testemunhas têm finalidade de atestar a veracidade do conteúdo e espontaneidade da vontade. </a:t>
            </a:r>
          </a:p>
        </p:txBody>
      </p:sp>
      <p:pic>
        <p:nvPicPr>
          <p:cNvPr id="10" name="Imagem 9" descr="Uma imagem contendo pessoa, interior, parede, cozinha&#10;&#10;Descrição gerada automaticamente">
            <a:extLst>
              <a:ext uri="{FF2B5EF4-FFF2-40B4-BE49-F238E27FC236}">
                <a16:creationId xmlns:a16="http://schemas.microsoft.com/office/drawing/2014/main" id="{04B736EA-FCA8-4421-AE2B-B4890A7A5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24" y="4015242"/>
            <a:ext cx="2909776" cy="2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/>
          </a:bodyPr>
          <a:lstStyle/>
          <a:p>
            <a:r>
              <a:rPr lang="pt-BR" b="1" dirty="0"/>
              <a:t>TESTEMUNHAS TESTAMENTÁRIAS</a:t>
            </a:r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5C8F6CA-29D7-44D9-ADC4-6704E0D6246D}"/>
              </a:ext>
            </a:extLst>
          </p:cNvPr>
          <p:cNvSpPr txBox="1"/>
          <p:nvPr/>
        </p:nvSpPr>
        <p:spPr>
          <a:xfrm>
            <a:off x="981512" y="1619075"/>
            <a:ext cx="1079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latin typeface="Garamond" panose="02020404030301010803" pitchFamily="18" charset="0"/>
              </a:rPr>
              <a:t>2º Caso: </a:t>
            </a:r>
            <a:r>
              <a:rPr lang="pt-BR" sz="2600" dirty="0">
                <a:latin typeface="Garamond" panose="02020404030301010803" pitchFamily="18" charset="0"/>
              </a:rPr>
              <a:t>STJ - </a:t>
            </a:r>
            <a:r>
              <a:rPr lang="pt-BR" sz="2600" dirty="0" err="1">
                <a:latin typeface="Garamond" panose="02020404030301010803" pitchFamily="18" charset="0"/>
              </a:rPr>
              <a:t>REsp</a:t>
            </a:r>
            <a:r>
              <a:rPr lang="pt-BR" sz="2600" dirty="0">
                <a:latin typeface="Garamond" panose="02020404030301010803" pitchFamily="18" charset="0"/>
              </a:rPr>
              <a:t>: 1583314 MG 2016/0040289-2, Relator: Ministra NANCY ANDRIGHI, Data de Julgamento: 21/08/2018, T3 - TERCEIRA TURMA, Data de Publicação: </a:t>
            </a:r>
            <a:r>
              <a:rPr lang="pt-BR" sz="2600" dirty="0" err="1">
                <a:latin typeface="Garamond" panose="02020404030301010803" pitchFamily="18" charset="0"/>
              </a:rPr>
              <a:t>DJe</a:t>
            </a:r>
            <a:r>
              <a:rPr lang="pt-BR" sz="2600" dirty="0">
                <a:latin typeface="Garamond" panose="02020404030301010803" pitchFamily="18" charset="0"/>
              </a:rPr>
              <a:t> 23/08/2018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941630-D955-4AD0-8C8D-4576EEB688E4}"/>
              </a:ext>
            </a:extLst>
          </p:cNvPr>
          <p:cNvSpPr txBox="1"/>
          <p:nvPr/>
        </p:nvSpPr>
        <p:spPr>
          <a:xfrm>
            <a:off x="929196" y="3076663"/>
            <a:ext cx="65453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600" b="1" dirty="0">
                <a:latin typeface="Garamond" panose="02020404030301010803" pitchFamily="18" charset="0"/>
              </a:rPr>
              <a:t>Vício: </a:t>
            </a:r>
            <a:r>
              <a:rPr lang="pt-BR" sz="2600" dirty="0">
                <a:latin typeface="Garamond" panose="02020404030301010803" pitchFamily="18" charset="0"/>
              </a:rPr>
              <a:t>testamento particular com apenas duas testemunhas. Uma das testemunhas afirmou não ter ouvido a leitura do conteúdo do testamento.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600" b="1" dirty="0">
                <a:latin typeface="Garamond" panose="02020404030301010803" pitchFamily="18" charset="0"/>
              </a:rPr>
              <a:t>Decisão: </a:t>
            </a:r>
            <a:r>
              <a:rPr lang="pt-BR" sz="2600" dirty="0">
                <a:latin typeface="Garamond" panose="02020404030301010803" pitchFamily="18" charset="0"/>
              </a:rPr>
              <a:t>Flexibilização do rigor formal em prol da prevalência da autonomia de vontade do testador. Higidez mental do testador e reconhecimento do testamento e seu conteúdo pelas outras duas testemunhas.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AF7D2F-6D20-4682-8A8F-2FE6A6BC2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906" y="3188735"/>
            <a:ext cx="3426511" cy="30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103382" y="461394"/>
            <a:ext cx="9980682" cy="637563"/>
          </a:xfrm>
        </p:spPr>
        <p:txBody>
          <a:bodyPr>
            <a:normAutofit/>
          </a:bodyPr>
          <a:lstStyle/>
          <a:p>
            <a:r>
              <a:rPr lang="pt-BR" b="1" dirty="0"/>
              <a:t>TESTEMUNHAS TESTAMENTÁRIAS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0B931D-2231-4484-9DEB-2DC07FD15014}"/>
              </a:ext>
            </a:extLst>
          </p:cNvPr>
          <p:cNvSpPr txBox="1"/>
          <p:nvPr/>
        </p:nvSpPr>
        <p:spPr>
          <a:xfrm>
            <a:off x="332867" y="1329426"/>
            <a:ext cx="98765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b="1" dirty="0">
                <a:latin typeface="Garamond" panose="02020404030301010803" pitchFamily="18" charset="0"/>
              </a:rPr>
              <a:t>Não podem ser testemunhas </a:t>
            </a:r>
            <a:r>
              <a:rPr lang="pt-BR" sz="2600" dirty="0">
                <a:latin typeface="Garamond" panose="02020404030301010803" pitchFamily="18" charset="0"/>
              </a:rPr>
              <a:t>(art. 228, CC):</a:t>
            </a:r>
          </a:p>
          <a:p>
            <a:r>
              <a:rPr lang="pt-BR" sz="2600" dirty="0">
                <a:latin typeface="Garamond" panose="02020404030301010803" pitchFamily="18" charset="0"/>
              </a:rPr>
              <a:t>1) Menores de dezesseis anos de idade (atualmente, únicos absolutamente, incapazes) – </a:t>
            </a:r>
            <a:r>
              <a:rPr lang="pt-BR" sz="2600" b="1" dirty="0">
                <a:latin typeface="Garamond" panose="02020404030301010803" pitchFamily="18" charset="0"/>
              </a:rPr>
              <a:t>incapacidade</a:t>
            </a:r>
            <a:r>
              <a:rPr lang="pt-BR" sz="2600" dirty="0">
                <a:latin typeface="Garamond" panose="02020404030301010803" pitchFamily="18" charset="0"/>
              </a:rPr>
              <a:t> propriamente dita (nulidade absoluta do testamento)</a:t>
            </a:r>
          </a:p>
        </p:txBody>
      </p:sp>
      <p:pic>
        <p:nvPicPr>
          <p:cNvPr id="6" name="Imagem 5" descr="Uma imagem contendo vestuário&#10;&#10;Descrição gerada automaticamente">
            <a:extLst>
              <a:ext uri="{FF2B5EF4-FFF2-40B4-BE49-F238E27FC236}">
                <a16:creationId xmlns:a16="http://schemas.microsoft.com/office/drawing/2014/main" id="{ECFFCF13-5F5A-478E-BE4F-604150CA5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01" y="1330447"/>
            <a:ext cx="1814639" cy="1325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inal de Multiplicação 6">
            <a:extLst>
              <a:ext uri="{FF2B5EF4-FFF2-40B4-BE49-F238E27FC236}">
                <a16:creationId xmlns:a16="http://schemas.microsoft.com/office/drawing/2014/main" id="{752D0FCA-EDE9-49DC-AA12-2FFC2306CFEE}"/>
              </a:ext>
            </a:extLst>
          </p:cNvPr>
          <p:cNvSpPr/>
          <p:nvPr/>
        </p:nvSpPr>
        <p:spPr>
          <a:xfrm>
            <a:off x="10056412" y="1198733"/>
            <a:ext cx="2055304" cy="14920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C93146-AE85-4B9B-B717-E2403DCF7D47}"/>
              </a:ext>
            </a:extLst>
          </p:cNvPr>
          <p:cNvSpPr txBox="1"/>
          <p:nvPr/>
        </p:nvSpPr>
        <p:spPr>
          <a:xfrm>
            <a:off x="2340065" y="2809320"/>
            <a:ext cx="88791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2) Interessado no litígio (interessados na sucessão, como herdeiros e legatários)</a:t>
            </a:r>
          </a:p>
        </p:txBody>
      </p:sp>
      <p:pic>
        <p:nvPicPr>
          <p:cNvPr id="10" name="Imagem 9" descr="Uma imagem contendo vestuário, parede, mulher, pessoa&#10;&#10;Descrição gerada automaticamente">
            <a:extLst>
              <a:ext uri="{FF2B5EF4-FFF2-40B4-BE49-F238E27FC236}">
                <a16:creationId xmlns:a16="http://schemas.microsoft.com/office/drawing/2014/main" id="{71AB8AF5-00AB-412D-A377-68F3DF7B7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3" y="3252666"/>
            <a:ext cx="1759139" cy="1014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Sinal de Multiplicação 10">
            <a:extLst>
              <a:ext uri="{FF2B5EF4-FFF2-40B4-BE49-F238E27FC236}">
                <a16:creationId xmlns:a16="http://schemas.microsoft.com/office/drawing/2014/main" id="{E0602620-3435-4EE4-857B-0BF07418D891}"/>
              </a:ext>
            </a:extLst>
          </p:cNvPr>
          <p:cNvSpPr/>
          <p:nvPr/>
        </p:nvSpPr>
        <p:spPr>
          <a:xfrm>
            <a:off x="408337" y="3076444"/>
            <a:ext cx="1898662" cy="13259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EB32A6-18CB-43F0-BD9C-D5B12E9592AC}"/>
              </a:ext>
            </a:extLst>
          </p:cNvPr>
          <p:cNvSpPr txBox="1"/>
          <p:nvPr/>
        </p:nvSpPr>
        <p:spPr>
          <a:xfrm>
            <a:off x="2300163" y="4349062"/>
            <a:ext cx="23727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3) Amigo íntimo do herdeiro ou legatário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F2151AF-8B1D-468E-BAE6-154463543F8A}"/>
              </a:ext>
            </a:extLst>
          </p:cNvPr>
          <p:cNvSpPr txBox="1"/>
          <p:nvPr/>
        </p:nvSpPr>
        <p:spPr>
          <a:xfrm>
            <a:off x="7101955" y="4822007"/>
            <a:ext cx="23067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4) Inimigo capital do herdeiro ou legatário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E79BC21-A755-40AE-B5E6-61F6A654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21" y="4973877"/>
            <a:ext cx="2306743" cy="1205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Sinal de Multiplicação 20">
            <a:extLst>
              <a:ext uri="{FF2B5EF4-FFF2-40B4-BE49-F238E27FC236}">
                <a16:creationId xmlns:a16="http://schemas.microsoft.com/office/drawing/2014/main" id="{3CC8E228-270C-4D52-9955-8DBAE8944B15}"/>
              </a:ext>
            </a:extLst>
          </p:cNvPr>
          <p:cNvSpPr/>
          <p:nvPr/>
        </p:nvSpPr>
        <p:spPr>
          <a:xfrm>
            <a:off x="8959197" y="4736090"/>
            <a:ext cx="2060673" cy="16605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D722B98-B4F6-4934-A619-480BE9F976E4}"/>
              </a:ext>
            </a:extLst>
          </p:cNvPr>
          <p:cNvSpPr txBox="1"/>
          <p:nvPr/>
        </p:nvSpPr>
        <p:spPr>
          <a:xfrm>
            <a:off x="3101055" y="5706060"/>
            <a:ext cx="148155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5) cônjuge</a:t>
            </a:r>
          </a:p>
        </p:txBody>
      </p:sp>
      <p:pic>
        <p:nvPicPr>
          <p:cNvPr id="24" name="Imagem 23" descr="Uma imagem contendo pessoa, vestuário, parede, mulher&#10;&#10;Descrição gerada automaticamente">
            <a:extLst>
              <a:ext uri="{FF2B5EF4-FFF2-40B4-BE49-F238E27FC236}">
                <a16:creationId xmlns:a16="http://schemas.microsoft.com/office/drawing/2014/main" id="{8E4C519B-FBC1-4387-99E7-C0DC94633F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56" y="5706060"/>
            <a:ext cx="1898662" cy="912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Sinal de Multiplicação 24">
            <a:extLst>
              <a:ext uri="{FF2B5EF4-FFF2-40B4-BE49-F238E27FC236}">
                <a16:creationId xmlns:a16="http://schemas.microsoft.com/office/drawing/2014/main" id="{12769423-ED80-46AD-8B4A-FF83B4FF70BE}"/>
              </a:ext>
            </a:extLst>
          </p:cNvPr>
          <p:cNvSpPr/>
          <p:nvPr/>
        </p:nvSpPr>
        <p:spPr>
          <a:xfrm>
            <a:off x="4746239" y="5580118"/>
            <a:ext cx="2087296" cy="120599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Uma imagem contendo pessoa, sentado, edifício, ao ar livre&#10;&#10;Descrição gerada automaticamente">
            <a:extLst>
              <a:ext uri="{FF2B5EF4-FFF2-40B4-BE49-F238E27FC236}">
                <a16:creationId xmlns:a16="http://schemas.microsoft.com/office/drawing/2014/main" id="{6A616852-26B1-4698-AB9E-B98A97A6BD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8" y="4706694"/>
            <a:ext cx="1944984" cy="1112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Sinal de Multiplicação 16">
            <a:extLst>
              <a:ext uri="{FF2B5EF4-FFF2-40B4-BE49-F238E27FC236}">
                <a16:creationId xmlns:a16="http://schemas.microsoft.com/office/drawing/2014/main" id="{EA904588-D401-4D47-9345-E2C7C8226B9F}"/>
              </a:ext>
            </a:extLst>
          </p:cNvPr>
          <p:cNvSpPr/>
          <p:nvPr/>
        </p:nvSpPr>
        <p:spPr>
          <a:xfrm>
            <a:off x="311183" y="4502384"/>
            <a:ext cx="1937168" cy="137667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CFCF993-00EE-488B-A42A-A2651A21D455}"/>
              </a:ext>
            </a:extLst>
          </p:cNvPr>
          <p:cNvSpPr txBox="1"/>
          <p:nvPr/>
        </p:nvSpPr>
        <p:spPr>
          <a:xfrm rot="19322983">
            <a:off x="4587385" y="3883630"/>
            <a:ext cx="25506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u="sng" dirty="0">
                <a:latin typeface="Garamond" panose="02020404030301010803" pitchFamily="18" charset="0"/>
              </a:rPr>
              <a:t>Ilegítimos</a:t>
            </a:r>
          </a:p>
          <a:p>
            <a:pPr algn="ctr"/>
            <a:r>
              <a:rPr lang="pt-BR" sz="2600" u="sng" dirty="0">
                <a:latin typeface="Garamond" panose="02020404030301010803" pitchFamily="18" charset="0"/>
              </a:rPr>
              <a:t>(falta parcialidade)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4D549070-F3E9-4340-BBA1-9F648B7CD413}"/>
              </a:ext>
            </a:extLst>
          </p:cNvPr>
          <p:cNvCxnSpPr/>
          <p:nvPr/>
        </p:nvCxnSpPr>
        <p:spPr>
          <a:xfrm flipH="1" flipV="1">
            <a:off x="4094885" y="3444687"/>
            <a:ext cx="1048624" cy="68079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A9DDF05-D449-4860-B89E-0E7C9B832D62}"/>
              </a:ext>
            </a:extLst>
          </p:cNvPr>
          <p:cNvCxnSpPr/>
          <p:nvPr/>
        </p:nvCxnSpPr>
        <p:spPr>
          <a:xfrm flipH="1" flipV="1">
            <a:off x="4674917" y="4613641"/>
            <a:ext cx="375255" cy="18610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874B4F17-5470-47B8-8E56-CB7A1C630212}"/>
              </a:ext>
            </a:extLst>
          </p:cNvPr>
          <p:cNvCxnSpPr/>
          <p:nvPr/>
        </p:nvCxnSpPr>
        <p:spPr>
          <a:xfrm flipH="1">
            <a:off x="4244032" y="5222660"/>
            <a:ext cx="750330" cy="4787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AF6E4F04-3429-4FB7-982E-5CD8198316E9}"/>
              </a:ext>
            </a:extLst>
          </p:cNvPr>
          <p:cNvCxnSpPr>
            <a:cxnSpLocks/>
            <a:stCxn id="28" idx="2"/>
            <a:endCxn id="18" idx="1"/>
          </p:cNvCxnSpPr>
          <p:nvPr/>
        </p:nvCxnSpPr>
        <p:spPr>
          <a:xfrm>
            <a:off x="6137184" y="4681815"/>
            <a:ext cx="964771" cy="955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id="{5AE50895-419A-48EA-AAA1-65156AA86669}"/>
              </a:ext>
            </a:extLst>
          </p:cNvPr>
          <p:cNvCxnSpPr/>
          <p:nvPr/>
        </p:nvCxnSpPr>
        <p:spPr>
          <a:xfrm flipV="1">
            <a:off x="7197853" y="3523376"/>
            <a:ext cx="628377" cy="486562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6B29D0E-C585-468A-A462-43A0EF1D8375}"/>
              </a:ext>
            </a:extLst>
          </p:cNvPr>
          <p:cNvSpPr txBox="1"/>
          <p:nvPr/>
        </p:nvSpPr>
        <p:spPr>
          <a:xfrm>
            <a:off x="7826230" y="3308863"/>
            <a:ext cx="4285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Garamond" panose="02020404030301010803" pitchFamily="18" charset="0"/>
              </a:rPr>
              <a:t>Nula disposição que beneficia ou prejudica herdeiro ou legatário determinado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 animBg="1"/>
      <p:bldP spid="12" grpId="0"/>
      <p:bldP spid="18" grpId="0"/>
      <p:bldP spid="21" grpId="0" animBg="1"/>
      <p:bldP spid="22" grpId="0"/>
      <p:bldP spid="25" grpId="0" animBg="1"/>
      <p:bldP spid="1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8F52552-7C6F-409B-B826-DB97DAA434AF}"/>
              </a:ext>
            </a:extLst>
          </p:cNvPr>
          <p:cNvSpPr txBox="1"/>
          <p:nvPr/>
        </p:nvSpPr>
        <p:spPr>
          <a:xfrm>
            <a:off x="1057012" y="637563"/>
            <a:ext cx="717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Garamond" panose="02020404030301010803" pitchFamily="18" charset="0"/>
              </a:rPr>
              <a:t>TESTEMUNHAS TESTAMENTÁRIAS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CA57C6-19D8-4FF6-A0ED-48AAFA428BEF}"/>
              </a:ext>
            </a:extLst>
          </p:cNvPr>
          <p:cNvSpPr txBox="1"/>
          <p:nvPr/>
        </p:nvSpPr>
        <p:spPr>
          <a:xfrm>
            <a:off x="1057012" y="1231515"/>
            <a:ext cx="9918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6) os ascendentes, os descendentes e os colaterais, até o terceiro grau de alguma das partes, por </a:t>
            </a:r>
            <a:r>
              <a:rPr lang="pt-BR" sz="2500" dirty="0" err="1">
                <a:latin typeface="Garamond" panose="02020404030301010803" pitchFamily="18" charset="0"/>
              </a:rPr>
              <a:t>consangüinidade</a:t>
            </a:r>
            <a:r>
              <a:rPr lang="pt-BR" sz="2500" dirty="0">
                <a:latin typeface="Garamond" panose="02020404030301010803" pitchFamily="18" charset="0"/>
              </a:rPr>
              <a:t>, ou afinidade.</a:t>
            </a:r>
          </a:p>
        </p:txBody>
      </p:sp>
      <p:pic>
        <p:nvPicPr>
          <p:cNvPr id="12" name="Imagem 11" descr="Uma imagem contendo pessoa, parede, gravata, homem&#10;&#10;Descrição gerada automaticamente">
            <a:extLst>
              <a:ext uri="{FF2B5EF4-FFF2-40B4-BE49-F238E27FC236}">
                <a16:creationId xmlns:a16="http://schemas.microsoft.com/office/drawing/2014/main" id="{76C5EDD4-E229-4BC8-998B-8A63FC14E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50" y="4378092"/>
            <a:ext cx="1329655" cy="861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m 13" descr="Uma imagem contendo pessoa, homem, parede, interior&#10;&#10;Descrição gerada automaticamente">
            <a:extLst>
              <a:ext uri="{FF2B5EF4-FFF2-40B4-BE49-F238E27FC236}">
                <a16:creationId xmlns:a16="http://schemas.microsoft.com/office/drawing/2014/main" id="{BCCD1304-354F-483A-98EA-9B01ADB813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2" y="3254928"/>
            <a:ext cx="1198127" cy="786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 descr="Uma imagem contendo vestuário, pessoa&#10;&#10;Descrição gerada automaticamente">
            <a:extLst>
              <a:ext uri="{FF2B5EF4-FFF2-40B4-BE49-F238E27FC236}">
                <a16:creationId xmlns:a16="http://schemas.microsoft.com/office/drawing/2014/main" id="{3E497635-4C84-46F4-8940-6502763BF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78" y="3217107"/>
            <a:ext cx="1198127" cy="861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 descr="Uma imagem contendo parede, homem, interior&#10;&#10;Descrição gerada automaticamente">
            <a:extLst>
              <a:ext uri="{FF2B5EF4-FFF2-40B4-BE49-F238E27FC236}">
                <a16:creationId xmlns:a16="http://schemas.microsoft.com/office/drawing/2014/main" id="{5D8D1836-A715-4B28-B2FE-87163C56B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9" y="2309987"/>
            <a:ext cx="1073791" cy="786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m 19" descr="Uma imagem contendo homem, pessoa&#10;&#10;Descrição gerada automaticamente">
            <a:extLst>
              <a:ext uri="{FF2B5EF4-FFF2-40B4-BE49-F238E27FC236}">
                <a16:creationId xmlns:a16="http://schemas.microsoft.com/office/drawing/2014/main" id="{9A57D247-34A0-464A-AD82-EA6703531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86" y="2341807"/>
            <a:ext cx="887478" cy="722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m 21" descr="Uma imagem contendo homem, pessoa, sorrindo, céu&#10;&#10;Descrição gerada automaticamente">
            <a:extLst>
              <a:ext uri="{FF2B5EF4-FFF2-40B4-BE49-F238E27FC236}">
                <a16:creationId xmlns:a16="http://schemas.microsoft.com/office/drawing/2014/main" id="{635A1A62-54E3-424B-AF7F-8CACA1CB07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00" y="4447523"/>
            <a:ext cx="1117133" cy="786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5B6623D4-7C28-400E-83D5-8A14E293E3B4}"/>
              </a:ext>
            </a:extLst>
          </p:cNvPr>
          <p:cNvCxnSpPr>
            <a:stCxn id="14" idx="6"/>
            <a:endCxn id="16" idx="2"/>
          </p:cNvCxnSpPr>
          <p:nvPr/>
        </p:nvCxnSpPr>
        <p:spPr>
          <a:xfrm>
            <a:off x="2734419" y="3647994"/>
            <a:ext cx="7107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13B4B3A-BB19-4ECF-A8B0-78F532CBC2D1}"/>
              </a:ext>
            </a:extLst>
          </p:cNvPr>
          <p:cNvCxnSpPr/>
          <p:nvPr/>
        </p:nvCxnSpPr>
        <p:spPr>
          <a:xfrm flipH="1">
            <a:off x="2734419" y="3647994"/>
            <a:ext cx="346745" cy="8065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D2F0F3C-BAE4-499D-B83A-374B7FC630E8}"/>
              </a:ext>
            </a:extLst>
          </p:cNvPr>
          <p:cNvCxnSpPr>
            <a:endCxn id="12" idx="1"/>
          </p:cNvCxnSpPr>
          <p:nvPr/>
        </p:nvCxnSpPr>
        <p:spPr>
          <a:xfrm>
            <a:off x="3089798" y="3647994"/>
            <a:ext cx="418575" cy="8563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02F985E1-F4BF-43E0-B66F-0D4ADA41CB60}"/>
              </a:ext>
            </a:extLst>
          </p:cNvPr>
          <p:cNvCxnSpPr>
            <a:cxnSpLocks/>
            <a:stCxn id="18" idx="5"/>
            <a:endCxn id="20" idx="3"/>
          </p:cNvCxnSpPr>
          <p:nvPr/>
        </p:nvCxnSpPr>
        <p:spPr>
          <a:xfrm flipV="1">
            <a:off x="1671547" y="2958492"/>
            <a:ext cx="652107" cy="225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2B52C659-620F-4AB5-AEE4-EE7959FD3AD4}"/>
              </a:ext>
            </a:extLst>
          </p:cNvPr>
          <p:cNvCxnSpPr>
            <a:endCxn id="14" idx="0"/>
          </p:cNvCxnSpPr>
          <p:nvPr/>
        </p:nvCxnSpPr>
        <p:spPr>
          <a:xfrm>
            <a:off x="1988191" y="2978092"/>
            <a:ext cx="147165" cy="2768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0DD1813D-6C81-4806-8D87-B574B290B612}"/>
              </a:ext>
            </a:extLst>
          </p:cNvPr>
          <p:cNvCxnSpPr>
            <a:cxnSpLocks/>
            <a:stCxn id="22" idx="4"/>
          </p:cNvCxnSpPr>
          <p:nvPr/>
        </p:nvCxnSpPr>
        <p:spPr>
          <a:xfrm flipH="1">
            <a:off x="2431767" y="5233656"/>
            <a:ext cx="124400" cy="2676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m 41" descr="Uma imagem contendo pessoa, vestuário, mulher, edifício&#10;&#10;Descrição gerada automaticamente">
            <a:extLst>
              <a:ext uri="{FF2B5EF4-FFF2-40B4-BE49-F238E27FC236}">
                <a16:creationId xmlns:a16="http://schemas.microsoft.com/office/drawing/2014/main" id="{4D32241E-C3E1-4E3F-B0F7-911D99AE40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7" y="4454554"/>
            <a:ext cx="1112469" cy="78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CB41659-46CB-42ED-81D0-F7BBCE0A7B22}"/>
              </a:ext>
            </a:extLst>
          </p:cNvPr>
          <p:cNvCxnSpPr>
            <a:stCxn id="42" idx="6"/>
            <a:endCxn id="22" idx="2"/>
          </p:cNvCxnSpPr>
          <p:nvPr/>
        </p:nvCxnSpPr>
        <p:spPr>
          <a:xfrm flipV="1">
            <a:off x="1671546" y="4840590"/>
            <a:ext cx="326054" cy="66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m 46">
            <a:extLst>
              <a:ext uri="{FF2B5EF4-FFF2-40B4-BE49-F238E27FC236}">
                <a16:creationId xmlns:a16="http://schemas.microsoft.com/office/drawing/2014/main" id="{D1DEA475-8649-49C9-8EB0-6DBF3B41E7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347" y="5501257"/>
            <a:ext cx="1017965" cy="876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D5B262D4-D50A-4F20-B682-133BEFA9A8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7" y="3254928"/>
            <a:ext cx="963078" cy="786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99B5B79C-9F01-4A90-A32D-93BDF81C1819}"/>
              </a:ext>
            </a:extLst>
          </p:cNvPr>
          <p:cNvCxnSpPr/>
          <p:nvPr/>
        </p:nvCxnSpPr>
        <p:spPr>
          <a:xfrm flipH="1">
            <a:off x="1473097" y="2958492"/>
            <a:ext cx="524503" cy="3543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m 53" descr="Uma imagem contendo vestuário, pessoa, ao ar livre, céu&#10;&#10;Descrição gerada automaticamente">
            <a:extLst>
              <a:ext uri="{FF2B5EF4-FFF2-40B4-BE49-F238E27FC236}">
                <a16:creationId xmlns:a16="http://schemas.microsoft.com/office/drawing/2014/main" id="{1AC57475-5D5F-4261-A4C2-33B71EA7A1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29" y="4414586"/>
            <a:ext cx="1446024" cy="944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6FC12139-08D6-4663-8197-865BCB5B760F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4842222" y="4886592"/>
            <a:ext cx="75850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m 58" descr="Uma imagem contendo pessoa, homem, terno, gravata&#10;&#10;Descrição gerada automaticamente">
            <a:extLst>
              <a:ext uri="{FF2B5EF4-FFF2-40B4-BE49-F238E27FC236}">
                <a16:creationId xmlns:a16="http://schemas.microsoft.com/office/drawing/2014/main" id="{CB7DED79-AE76-4AF2-9A1C-919F26844E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67" y="3217107"/>
            <a:ext cx="1115474" cy="786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Imagem 60" descr="Uma imagem contendo pessoa, sorrindo, parede, vestindo&#10;&#10;Descrição gerada automaticamente">
            <a:extLst>
              <a:ext uri="{FF2B5EF4-FFF2-40B4-BE49-F238E27FC236}">
                <a16:creationId xmlns:a16="http://schemas.microsoft.com/office/drawing/2014/main" id="{D197632B-2DC5-462D-90E8-2BD4220D25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39" y="3207173"/>
            <a:ext cx="969888" cy="786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1DDD2FA2-047B-4393-9486-0D372404DB72}"/>
              </a:ext>
            </a:extLst>
          </p:cNvPr>
          <p:cNvCxnSpPr>
            <a:stCxn id="59" idx="6"/>
            <a:endCxn id="61" idx="2"/>
          </p:cNvCxnSpPr>
          <p:nvPr/>
        </p:nvCxnSpPr>
        <p:spPr>
          <a:xfrm flipV="1">
            <a:off x="6323741" y="3600240"/>
            <a:ext cx="382298" cy="993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EA828CCD-8C37-4D59-9527-7E0DA109975B}"/>
              </a:ext>
            </a:extLst>
          </p:cNvPr>
          <p:cNvCxnSpPr>
            <a:endCxn id="54" idx="0"/>
          </p:cNvCxnSpPr>
          <p:nvPr/>
        </p:nvCxnSpPr>
        <p:spPr>
          <a:xfrm flipH="1">
            <a:off x="6323741" y="3656148"/>
            <a:ext cx="169338" cy="75843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m 68" descr="Uma imagem contendo pessoa, mulher, vestuário, céu&#10;&#10;Descrição gerada automaticamente">
            <a:extLst>
              <a:ext uri="{FF2B5EF4-FFF2-40B4-BE49-F238E27FC236}">
                <a16:creationId xmlns:a16="http://schemas.microsoft.com/office/drawing/2014/main" id="{08681086-C4B2-4D38-A2B7-43E7DEBA3C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301" y="4436580"/>
            <a:ext cx="1164672" cy="861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C3427141-968E-49E0-B0CC-79A3F6114992}"/>
              </a:ext>
            </a:extLst>
          </p:cNvPr>
          <p:cNvCxnSpPr>
            <a:endCxn id="69" idx="1"/>
          </p:cNvCxnSpPr>
          <p:nvPr/>
        </p:nvCxnSpPr>
        <p:spPr>
          <a:xfrm>
            <a:off x="6552935" y="3656148"/>
            <a:ext cx="746928" cy="9066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4C202B0C-4192-4113-8C45-2DDEDE5A3AC6}"/>
              </a:ext>
            </a:extLst>
          </p:cNvPr>
          <p:cNvCxnSpPr/>
          <p:nvPr/>
        </p:nvCxnSpPr>
        <p:spPr>
          <a:xfrm>
            <a:off x="5208267" y="4886591"/>
            <a:ext cx="13208" cy="759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m 74" descr="Uma imagem contendo ao ar livre, água, pessoa, vestuário&#10;&#10;Descrição gerada automaticamente">
            <a:extLst>
              <a:ext uri="{FF2B5EF4-FFF2-40B4-BE49-F238E27FC236}">
                <a16:creationId xmlns:a16="http://schemas.microsoft.com/office/drawing/2014/main" id="{800AB4AC-827E-4FE4-8524-0AF4D56D6BC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17" y="5557316"/>
            <a:ext cx="1207987" cy="1005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CaixaDeTexto 75">
            <a:extLst>
              <a:ext uri="{FF2B5EF4-FFF2-40B4-BE49-F238E27FC236}">
                <a16:creationId xmlns:a16="http://schemas.microsoft.com/office/drawing/2014/main" id="{E3DEB7FE-66C3-4A91-84BA-38AD3FFE32CC}"/>
              </a:ext>
            </a:extLst>
          </p:cNvPr>
          <p:cNvSpPr txBox="1"/>
          <p:nvPr/>
        </p:nvSpPr>
        <p:spPr>
          <a:xfrm>
            <a:off x="7948922" y="1809366"/>
            <a:ext cx="422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Parentes colaterais de quarto grau poderiam ser testemunhas (primos, </a:t>
            </a:r>
            <a:r>
              <a:rPr lang="pt-BR" sz="2500" dirty="0" err="1">
                <a:latin typeface="Garamond" panose="02020404030301010803" pitchFamily="18" charset="0"/>
              </a:rPr>
              <a:t>tios-avós</a:t>
            </a:r>
            <a:r>
              <a:rPr lang="pt-BR" sz="2500" dirty="0">
                <a:latin typeface="Garamond" panose="02020404030301010803" pitchFamily="18" charset="0"/>
              </a:rPr>
              <a:t>, sobrinhos-netos)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25728F78-A47D-4291-ACBC-A2E71D5F1AEA}"/>
              </a:ext>
            </a:extLst>
          </p:cNvPr>
          <p:cNvSpPr txBox="1"/>
          <p:nvPr/>
        </p:nvSpPr>
        <p:spPr>
          <a:xfrm>
            <a:off x="8394245" y="3406618"/>
            <a:ext cx="381348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Parentesco por afinidade limita-se aos ascendentes, descendentes e cônjuge ou companheiro de irmãos (art. 1595, §1º, CC)</a:t>
            </a:r>
          </a:p>
        </p:txBody>
      </p:sp>
      <p:pic>
        <p:nvPicPr>
          <p:cNvPr id="79" name="Imagem 78" descr="Uma imagem contendo vestuário, ao ar livre, pessoa&#10;&#10;Descrição gerada automaticamente">
            <a:extLst>
              <a:ext uri="{FF2B5EF4-FFF2-40B4-BE49-F238E27FC236}">
                <a16:creationId xmlns:a16="http://schemas.microsoft.com/office/drawing/2014/main" id="{39DC5FE2-4B11-428E-9ECB-D76489510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33" y="5557316"/>
            <a:ext cx="976221" cy="1005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D9CDA410-7047-4DCC-8AB3-68110A646F95}"/>
              </a:ext>
            </a:extLst>
          </p:cNvPr>
          <p:cNvCxnSpPr>
            <a:cxnSpLocks/>
            <a:endCxn id="79" idx="0"/>
          </p:cNvCxnSpPr>
          <p:nvPr/>
        </p:nvCxnSpPr>
        <p:spPr>
          <a:xfrm>
            <a:off x="6511543" y="5233656"/>
            <a:ext cx="1" cy="32366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534C07F-CF5D-4210-A0ED-4DF2C0817BDF}"/>
              </a:ext>
            </a:extLst>
          </p:cNvPr>
          <p:cNvSpPr txBox="1"/>
          <p:nvPr/>
        </p:nvSpPr>
        <p:spPr>
          <a:xfrm>
            <a:off x="7129301" y="5557316"/>
            <a:ext cx="51510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Garamond" panose="02020404030301010803" pitchFamily="18" charset="0"/>
              </a:rPr>
              <a:t>Na linha reta, afinidade não se extingue com fim do casamento ou da união estável (art. 1595, §2º, CC)</a:t>
            </a:r>
          </a:p>
        </p:txBody>
      </p:sp>
    </p:spTree>
    <p:extLst>
      <p:ext uri="{BB962C8B-B14F-4D97-AF65-F5344CB8AC3E}">
        <p14:creationId xmlns:p14="http://schemas.microsoft.com/office/powerpoint/2010/main" val="20921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6" grpId="0"/>
      <p:bldP spid="77" grpId="0"/>
      <p:bldP spid="84" grpId="0"/>
    </p:bldLst>
  </p:timing>
</p:sld>
</file>

<file path=ppt/theme/theme1.xml><?xml version="1.0" encoding="utf-8"?>
<a:theme xmlns:a="http://schemas.openxmlformats.org/drawingml/2006/main" name="AcademicLiterature_16x9_TP103431361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10A51EDA-1F74-47F8-9D24-96AA8A926B18}" vid="{D62E8601-A3CA-4F34-922A-54DE06C9E9CE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acadêmica, design com fita e listras (widescreen)</Template>
  <TotalTime>0</TotalTime>
  <Words>2873</Words>
  <Application>Microsoft Macintosh PowerPoint</Application>
  <PresentationFormat>Widescreen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Courier New</vt:lpstr>
      <vt:lpstr>Euphemia</vt:lpstr>
      <vt:lpstr>Garamond</vt:lpstr>
      <vt:lpstr>Plantagenet Cherokee</vt:lpstr>
      <vt:lpstr>Wingdings</vt:lpstr>
      <vt:lpstr>AcademicLiterature_16x9_TP103431361</vt:lpstr>
      <vt:lpstr>SUCESSÃO TESTAMENTÁRIA</vt:lpstr>
      <vt:lpstr>TESTEMUNHAS TESTAMENTÁRIAS</vt:lpstr>
      <vt:lpstr>TESTEMUNHAS TESTAMENTÁRIAS</vt:lpstr>
      <vt:lpstr>TESTEMUNHAS TESTAMENTÁRIAS</vt:lpstr>
      <vt:lpstr>TESTEMUNHAS TESTAMENTÁRIAS</vt:lpstr>
      <vt:lpstr>TESTEMUNHAS TESTAMENTÁRIAS</vt:lpstr>
      <vt:lpstr>TESTEMUNHAS TESTAMENTÁRIAS</vt:lpstr>
      <vt:lpstr>TESTEMUNHAS TESTAMENTÁRIAS</vt:lpstr>
      <vt:lpstr>Apresentação do PowerPoint</vt:lpstr>
      <vt:lpstr>TESTEMUNHAS TESTAMENTÁRIAS</vt:lpstr>
      <vt:lpstr>CAPACIDADE PARA ADQUIRIR POR TESTAMENTO Capacidade testamentária passiva</vt:lpstr>
      <vt:lpstr>CAPACIDADE PARA ADQUIRIR POR TESTAMENTO Capacidade testamentária passiva</vt:lpstr>
      <vt:lpstr>CAPACIDADE PARA ADQUIRIR POR TESTAMENTO Capacidade testamentária passiva</vt:lpstr>
      <vt:lpstr>CAPACIDADE PARA ADQUIRIR POR TESTAMENTO Capacidade testamentária passiva</vt:lpstr>
      <vt:lpstr>CAPACIDADE PARA ADQUIRIR POR TESTAMENTO Capacidade testamentária passiva</vt:lpstr>
      <vt:lpstr>CAPACIDADE PARA ADQUIRIR POR TESTAMENTO Capacidade testamentária passiva</vt:lpstr>
      <vt:lpstr>CAPACIDADE PARA ADQUIRIR POR TESTAMENTO Capacidade testamentária passiva</vt:lpstr>
      <vt:lpstr>DESERDAÇÃO</vt:lpstr>
      <vt:lpstr>DESERDAÇÃO</vt:lpstr>
      <vt:lpstr>DESERDAÇÃO</vt:lpstr>
      <vt:lpstr>DESERDAÇÃO</vt:lpstr>
      <vt:lpstr>DESERDAÇÃO</vt:lpstr>
      <vt:lpstr>DESERDAÇÃO</vt:lpstr>
      <vt:lpstr>DESERDAÇÃO</vt:lpstr>
      <vt:lpstr>DESERDAÇÃO</vt:lpstr>
      <vt:lpstr>DESERDAÇÃO</vt:lpstr>
      <vt:lpstr>DESERDAÇÃO</vt:lpstr>
      <vt:lpstr>DESERDAÇÃO</vt:lpstr>
      <vt:lpstr>DESERDAÇÃO</vt:lpstr>
      <vt:lpstr>DESERDAÇÃO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2014-11-28T01:23:20Z</dcterms:created>
  <dcterms:modified xsi:type="dcterms:W3CDTF">2019-10-01T23:38:50Z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