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47"/>
  </p:notesMasterIdLst>
  <p:handoutMasterIdLst>
    <p:handoutMasterId r:id="rId48"/>
  </p:handoutMasterIdLst>
  <p:sldIdLst>
    <p:sldId id="359" r:id="rId2"/>
    <p:sldId id="532" r:id="rId3"/>
    <p:sldId id="544" r:id="rId4"/>
    <p:sldId id="545" r:id="rId5"/>
    <p:sldId id="548" r:id="rId6"/>
    <p:sldId id="546" r:id="rId7"/>
    <p:sldId id="533" r:id="rId8"/>
    <p:sldId id="549" r:id="rId9"/>
    <p:sldId id="550" r:id="rId10"/>
    <p:sldId id="551" r:id="rId11"/>
    <p:sldId id="552" r:id="rId12"/>
    <p:sldId id="553" r:id="rId13"/>
    <p:sldId id="554" r:id="rId14"/>
    <p:sldId id="555" r:id="rId15"/>
    <p:sldId id="556" r:id="rId16"/>
    <p:sldId id="539" r:id="rId17"/>
    <p:sldId id="580" r:id="rId18"/>
    <p:sldId id="587" r:id="rId19"/>
    <p:sldId id="588" r:id="rId20"/>
    <p:sldId id="589" r:id="rId21"/>
    <p:sldId id="590" r:id="rId22"/>
    <p:sldId id="591" r:id="rId23"/>
    <p:sldId id="593" r:id="rId24"/>
    <p:sldId id="592" r:id="rId25"/>
    <p:sldId id="613" r:id="rId26"/>
    <p:sldId id="614" r:id="rId27"/>
    <p:sldId id="489" r:id="rId28"/>
    <p:sldId id="594" r:id="rId29"/>
    <p:sldId id="595" r:id="rId30"/>
    <p:sldId id="596" r:id="rId31"/>
    <p:sldId id="597" r:id="rId32"/>
    <p:sldId id="599" r:id="rId33"/>
    <p:sldId id="600" r:id="rId34"/>
    <p:sldId id="557" r:id="rId35"/>
    <p:sldId id="601" r:id="rId36"/>
    <p:sldId id="602" r:id="rId37"/>
    <p:sldId id="603" r:id="rId38"/>
    <p:sldId id="606" r:id="rId39"/>
    <p:sldId id="604" r:id="rId40"/>
    <p:sldId id="607" r:id="rId41"/>
    <p:sldId id="608" r:id="rId42"/>
    <p:sldId id="609" r:id="rId43"/>
    <p:sldId id="610" r:id="rId44"/>
    <p:sldId id="611" r:id="rId45"/>
    <p:sldId id="612" r:id="rId46"/>
  </p:sldIdLst>
  <p:sldSz cx="9144000" cy="6858000" type="screen4x3"/>
  <p:notesSz cx="7010400" cy="92964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umimoji="1" sz="3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3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3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3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3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3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umimoji="1" sz="3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umimoji="1" sz="3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umimoji="1" sz="3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759AC3"/>
    <a:srgbClr val="A383B5"/>
    <a:srgbClr val="009900"/>
    <a:srgbClr val="FF3300"/>
    <a:srgbClr val="CC0000"/>
    <a:srgbClr val="00000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344" autoAdjust="0"/>
    <p:restoredTop sz="94683" autoAdjust="0"/>
  </p:normalViewPr>
  <p:slideViewPr>
    <p:cSldViewPr>
      <p:cViewPr>
        <p:scale>
          <a:sx n="77" d="100"/>
          <a:sy n="77" d="100"/>
        </p:scale>
        <p:origin x="-1062" y="-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980"/>
    </p:cViewPr>
  </p:sorterViewPr>
  <p:notesViewPr>
    <p:cSldViewPr>
      <p:cViewPr varScale="1">
        <p:scale>
          <a:sx n="53" d="100"/>
          <a:sy n="53" d="100"/>
        </p:scale>
        <p:origin x="-1872" y="-102"/>
      </p:cViewPr>
      <p:guideLst>
        <p:guide orient="horz" pos="2928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image" Target="../media/image34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43.wmf"/><Relationship Id="rId1" Type="http://schemas.openxmlformats.org/officeDocument/2006/relationships/image" Target="../media/image23.wmf"/><Relationship Id="rId4" Type="http://schemas.openxmlformats.org/officeDocument/2006/relationships/image" Target="../media/image45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48.wmf"/><Relationship Id="rId1" Type="http://schemas.openxmlformats.org/officeDocument/2006/relationships/image" Target="../media/image23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49.wmf"/><Relationship Id="rId1" Type="http://schemas.openxmlformats.org/officeDocument/2006/relationships/image" Target="../media/image23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6" Type="http://schemas.openxmlformats.org/officeDocument/2006/relationships/image" Target="../media/image27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3.wmf"/><Relationship Id="rId1" Type="http://schemas.openxmlformats.org/officeDocument/2006/relationships/image" Target="../media/image23.wmf"/><Relationship Id="rId4" Type="http://schemas.openxmlformats.org/officeDocument/2006/relationships/image" Target="../media/image34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>
            <a:lvl1pPr>
              <a:defRPr kumimoji="0"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529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530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5" rIns="91430" bIns="45715" numCol="1" anchor="b" anchorCtr="0" compatLnSpc="1">
            <a:prstTxWarp prst="textNoShape">
              <a:avLst/>
            </a:prstTxWarp>
          </a:bodyPr>
          <a:lstStyle>
            <a:lvl1pPr>
              <a:defRPr kumimoji="0"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530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5" rIns="91430" bIns="45715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pPr>
              <a:defRPr/>
            </a:pPr>
            <a:fld id="{10F7775F-FDA4-41DF-8840-1D6E840C04E3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503315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65463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1288" y="0"/>
            <a:ext cx="3065462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915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58875" y="722313"/>
            <a:ext cx="4622800" cy="34655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4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6788" y="4403725"/>
            <a:ext cx="5083175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154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09038"/>
            <a:ext cx="3065463" cy="50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5" rIns="91430" bIns="45715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54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1288" y="8809038"/>
            <a:ext cx="3065462" cy="50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5" rIns="91430" bIns="45715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Arial" charset="0"/>
              </a:defRPr>
            </a:lvl1pPr>
          </a:lstStyle>
          <a:p>
            <a:pPr>
              <a:defRPr/>
            </a:pPr>
            <a:fld id="{4DE3592A-C35A-493F-9630-D00CCE1AF8E1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02469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9D38146-B56B-46C7-AFA6-D4C5AC7599E3}" type="slidenum">
              <a:rPr kumimoji="0" lang="pt-BR" altLang="pt-BR" sz="1200" smtClean="0">
                <a:latin typeface="Arial" charset="0"/>
              </a:rPr>
              <a:pPr eaLnBrk="1" hangingPunct="1"/>
              <a:t>1</a:t>
            </a:fld>
            <a:endParaRPr kumimoji="0" lang="pt-BR" altLang="pt-BR" sz="1200" smtClean="0">
              <a:latin typeface="Arial" charset="0"/>
            </a:endParaRPr>
          </a:p>
        </p:txBody>
      </p:sp>
      <p:sp>
        <p:nvSpPr>
          <p:cNvPr id="50179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60463" y="722313"/>
            <a:ext cx="4619625" cy="3465512"/>
          </a:xfrm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altLang="pt-B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49" name="Rectangle 2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066800"/>
            <a:ext cx="7772400" cy="2401888"/>
          </a:xfrm>
        </p:spPr>
        <p:txBody>
          <a:bodyPr anchorCtr="1"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158750" name="Rectangle 3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273175" y="5257800"/>
            <a:ext cx="6400800" cy="452438"/>
          </a:xfrm>
        </p:spPr>
        <p:txBody>
          <a:bodyPr anchorCtr="1"/>
          <a:lstStyle>
            <a:lvl1pPr marL="0" indent="0" algn="ctr">
              <a:buFont typeface="Wingdings" pitchFamily="2" charset="2"/>
              <a:buNone/>
              <a:defRPr sz="1400"/>
            </a:lvl1pPr>
          </a:lstStyle>
          <a:p>
            <a:r>
              <a:rPr lang="pt-BR"/>
              <a:t>Clique para editar o estilo do subtítulo mestre</a:t>
            </a:r>
          </a:p>
        </p:txBody>
      </p:sp>
    </p:spTree>
    <p:extLst>
      <p:ext uri="{BB962C8B-B14F-4D97-AF65-F5344CB8AC3E}">
        <p14:creationId xmlns:p14="http://schemas.microsoft.com/office/powerpoint/2010/main" val="2387079073"/>
      </p:ext>
    </p:extLst>
  </p:cSld>
  <p:clrMapOvr>
    <a:masterClrMapping/>
  </p:clrMapOvr>
  <p:transition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3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3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3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68FE9E-AEA9-4766-BFAF-47F7A0CC661A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75726123"/>
      </p:ext>
    </p:extLst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400800" y="685800"/>
            <a:ext cx="2057400" cy="5410200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228600" y="685800"/>
            <a:ext cx="6019800" cy="5410200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3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3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3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77B0F3-DF97-4C96-BCFF-2EC2B8981AD3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06421410"/>
      </p:ext>
    </p:extLst>
  </p:cSld>
  <p:clrMapOvr>
    <a:masterClrMapping/>
  </p:clrMapOvr>
  <p:transition>
    <p:rand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ítulo, conteúdo e 2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685800"/>
            <a:ext cx="8229600" cy="609600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228600" y="1600200"/>
            <a:ext cx="4038600" cy="44958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2"/>
          </p:nvPr>
        </p:nvSpPr>
        <p:spPr>
          <a:xfrm>
            <a:off x="4419600" y="1600200"/>
            <a:ext cx="4038600" cy="21717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3"/>
          </p:nvPr>
        </p:nvSpPr>
        <p:spPr>
          <a:xfrm>
            <a:off x="4419600" y="3924300"/>
            <a:ext cx="4038600" cy="21717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Rectangle 3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3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3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AB3856-0494-46AF-B0BA-7BE7479C4BFC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85141036"/>
      </p:ext>
    </p:extLst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3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3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3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39F83E-2F07-4C5D-9C7C-FE25038B3B61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63567887"/>
      </p:ext>
    </p:extLst>
  </p:cSld>
  <p:clrMapOvr>
    <a:masterClrMapping/>
  </p:clrMapOvr>
  <p:transition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3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3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3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2AE0D5-AFA6-41F8-AFAB-3C6582AC3830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05946337"/>
      </p:ext>
    </p:extLst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2286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4196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3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3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3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0B7BCE-A521-4602-8266-39E5648E1CBA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30876063"/>
      </p:ext>
    </p:extLst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3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3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3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486E7D-64D4-470A-B0A5-8EEE978CD4C6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7941727"/>
      </p:ext>
    </p:extLst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3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3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3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D52808-1760-41A0-B0F8-6864FFA43F07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19039521"/>
      </p:ext>
    </p:extLst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3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3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B5EC69-BD90-4648-A4A2-67959C2FBADF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66888505"/>
      </p:ext>
    </p:extLst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3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3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3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F23997-F11B-416D-A2D9-C85B3E71E3AE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51066834"/>
      </p:ext>
    </p:extLst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dirty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3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3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3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4E27D2-9F94-4C9B-9556-805B91CF46D3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9429243"/>
      </p:ext>
    </p:extLst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9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685800"/>
            <a:ext cx="822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 estilo do título mestre</a:t>
            </a:r>
          </a:p>
        </p:txBody>
      </p:sp>
      <p:sp>
        <p:nvSpPr>
          <p:cNvPr id="22531" name="Rectangle 30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600200"/>
            <a:ext cx="82296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os estilos do texto mestre</a:t>
            </a:r>
          </a:p>
          <a:p>
            <a:pPr lvl="1"/>
            <a:r>
              <a:rPr lang="pt-BR" altLang="pt-BR" smtClean="0"/>
              <a:t>Segundo nível</a:t>
            </a:r>
          </a:p>
          <a:p>
            <a:pPr lvl="2"/>
            <a:r>
              <a:rPr lang="pt-BR" altLang="pt-BR" smtClean="0"/>
              <a:t>Terceiro nível</a:t>
            </a:r>
          </a:p>
          <a:p>
            <a:pPr lvl="3"/>
            <a:r>
              <a:rPr lang="pt-BR" altLang="pt-BR" smtClean="0"/>
              <a:t>Quarto nível</a:t>
            </a:r>
          </a:p>
          <a:p>
            <a:pPr lvl="4"/>
            <a:r>
              <a:rPr lang="pt-BR" altLang="pt-BR" smtClean="0"/>
              <a:t>Quinto nível</a:t>
            </a:r>
          </a:p>
        </p:txBody>
      </p:sp>
      <p:sp>
        <p:nvSpPr>
          <p:cNvPr id="157727" name="Rectangle 3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5163" y="636746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57728" name="Rectangle 3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03563" y="636746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57729" name="Rectangle 3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32563" y="636746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latin typeface="+mn-lt"/>
              </a:defRPr>
            </a:lvl1pPr>
          </a:lstStyle>
          <a:p>
            <a:pPr>
              <a:defRPr/>
            </a:pPr>
            <a:fld id="{C69DD4D8-5ADC-4CE3-9362-81BD38E08D42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157730" name="Line 34"/>
          <p:cNvSpPr>
            <a:spLocks noChangeShapeType="1"/>
          </p:cNvSpPr>
          <p:nvPr userDrawn="1"/>
        </p:nvSpPr>
        <p:spPr bwMode="auto">
          <a:xfrm>
            <a:off x="7086600" y="6669088"/>
            <a:ext cx="2057400" cy="0"/>
          </a:xfrm>
          <a:prstGeom prst="line">
            <a:avLst/>
          </a:prstGeom>
          <a:noFill/>
          <a:ln w="76200">
            <a:solidFill>
              <a:srgbClr val="000099"/>
            </a:solidFill>
            <a:round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pt-BR" dirty="0"/>
          </a:p>
        </p:txBody>
      </p:sp>
      <p:sp>
        <p:nvSpPr>
          <p:cNvPr id="157731" name="Line 35"/>
          <p:cNvSpPr>
            <a:spLocks noChangeShapeType="1"/>
          </p:cNvSpPr>
          <p:nvPr userDrawn="1"/>
        </p:nvSpPr>
        <p:spPr bwMode="auto">
          <a:xfrm>
            <a:off x="0" y="1295400"/>
            <a:ext cx="6629400" cy="0"/>
          </a:xfrm>
          <a:prstGeom prst="line">
            <a:avLst/>
          </a:prstGeom>
          <a:noFill/>
          <a:ln w="76200">
            <a:solidFill>
              <a:srgbClr val="000099"/>
            </a:solidFill>
            <a:round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4" r:id="rId1"/>
    <p:sldLayoutId id="2147483863" r:id="rId2"/>
    <p:sldLayoutId id="2147483864" r:id="rId3"/>
    <p:sldLayoutId id="2147483865" r:id="rId4"/>
    <p:sldLayoutId id="2147483866" r:id="rId5"/>
    <p:sldLayoutId id="2147483867" r:id="rId6"/>
    <p:sldLayoutId id="2147483868" r:id="rId7"/>
    <p:sldLayoutId id="2147483869" r:id="rId8"/>
    <p:sldLayoutId id="2147483870" r:id="rId9"/>
    <p:sldLayoutId id="2147483871" r:id="rId10"/>
    <p:sldLayoutId id="2147483872" r:id="rId11"/>
    <p:sldLayoutId id="2147483873" r:id="rId12"/>
  </p:sldLayoutIdLst>
  <p:transition>
    <p:random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000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000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000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0000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rgbClr val="000000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rgbClr val="000000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rgbClr val="000000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rgbClr val="0000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10000"/>
        </a:spcAft>
        <a:buClr>
          <a:srgbClr val="CC0000"/>
        </a:buClr>
        <a:buSzPct val="120000"/>
        <a:buFont typeface="Wingdings" pitchFamily="2" charset="2"/>
        <a:buChar char="§"/>
        <a:defRPr sz="24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50000"/>
        </a:spcBef>
        <a:spcAft>
          <a:spcPct val="10000"/>
        </a:spcAft>
        <a:buClr>
          <a:srgbClr val="CC0000"/>
        </a:buClr>
        <a:buSzPct val="120000"/>
        <a:buFont typeface="Wingdings" pitchFamily="2" charset="2"/>
        <a:buChar char="§"/>
        <a:defRPr sz="2000">
          <a:solidFill>
            <a:srgbClr val="000000"/>
          </a:solidFill>
          <a:latin typeface="+mn-lt"/>
        </a:defRPr>
      </a:lvl2pPr>
      <a:lvl3pPr marL="1143000" indent="-228600" algn="l" rtl="0" eaLnBrk="0" fontAlgn="base" hangingPunct="0">
        <a:spcBef>
          <a:spcPct val="50000"/>
        </a:spcBef>
        <a:spcAft>
          <a:spcPct val="10000"/>
        </a:spcAft>
        <a:buClr>
          <a:srgbClr val="CC0000"/>
        </a:buClr>
        <a:buSzPct val="120000"/>
        <a:buFont typeface="Wingdings" pitchFamily="2" charset="2"/>
        <a:buChar char="§"/>
        <a:defRPr>
          <a:solidFill>
            <a:srgbClr val="000000"/>
          </a:solidFill>
          <a:latin typeface="+mn-lt"/>
        </a:defRPr>
      </a:lvl3pPr>
      <a:lvl4pPr marL="1600200" indent="-228600" algn="l" rtl="0" eaLnBrk="0" fontAlgn="base" hangingPunct="0">
        <a:spcBef>
          <a:spcPct val="50000"/>
        </a:spcBef>
        <a:spcAft>
          <a:spcPct val="10000"/>
        </a:spcAft>
        <a:buClr>
          <a:srgbClr val="CC0000"/>
        </a:buClr>
        <a:buSzPct val="120000"/>
        <a:buFont typeface="Wingdings" pitchFamily="2" charset="2"/>
        <a:buChar char="§"/>
        <a:defRPr sz="1600">
          <a:solidFill>
            <a:srgbClr val="000000"/>
          </a:solidFill>
          <a:latin typeface="+mn-lt"/>
        </a:defRPr>
      </a:lvl4pPr>
      <a:lvl5pPr marL="2057400" indent="-228600" algn="l" rtl="0" eaLnBrk="0" fontAlgn="base" hangingPunct="0">
        <a:spcBef>
          <a:spcPct val="50000"/>
        </a:spcBef>
        <a:spcAft>
          <a:spcPct val="10000"/>
        </a:spcAft>
        <a:buClr>
          <a:srgbClr val="CC0000"/>
        </a:buClr>
        <a:buSzPct val="120000"/>
        <a:buFont typeface="Wingdings" pitchFamily="2" charset="2"/>
        <a:buChar char="§"/>
        <a:defRPr sz="1600">
          <a:solidFill>
            <a:srgbClr val="000000"/>
          </a:solidFill>
          <a:latin typeface="+mn-lt"/>
        </a:defRPr>
      </a:lvl5pPr>
      <a:lvl6pPr marL="2514600" indent="-228600" algn="l" rtl="0" fontAlgn="base">
        <a:spcBef>
          <a:spcPct val="50000"/>
        </a:spcBef>
        <a:spcAft>
          <a:spcPct val="10000"/>
        </a:spcAft>
        <a:buClr>
          <a:srgbClr val="CC0000"/>
        </a:buClr>
        <a:buSzPct val="120000"/>
        <a:buFont typeface="Wingdings" pitchFamily="2" charset="2"/>
        <a:buChar char="§"/>
        <a:defRPr sz="1600">
          <a:solidFill>
            <a:srgbClr val="000000"/>
          </a:solidFill>
          <a:latin typeface="+mn-lt"/>
        </a:defRPr>
      </a:lvl6pPr>
      <a:lvl7pPr marL="2971800" indent="-228600" algn="l" rtl="0" fontAlgn="base">
        <a:spcBef>
          <a:spcPct val="50000"/>
        </a:spcBef>
        <a:spcAft>
          <a:spcPct val="10000"/>
        </a:spcAft>
        <a:buClr>
          <a:srgbClr val="CC0000"/>
        </a:buClr>
        <a:buSzPct val="120000"/>
        <a:buFont typeface="Wingdings" pitchFamily="2" charset="2"/>
        <a:buChar char="§"/>
        <a:defRPr sz="1600">
          <a:solidFill>
            <a:srgbClr val="000000"/>
          </a:solidFill>
          <a:latin typeface="+mn-lt"/>
        </a:defRPr>
      </a:lvl7pPr>
      <a:lvl8pPr marL="3429000" indent="-228600" algn="l" rtl="0" fontAlgn="base">
        <a:spcBef>
          <a:spcPct val="50000"/>
        </a:spcBef>
        <a:spcAft>
          <a:spcPct val="10000"/>
        </a:spcAft>
        <a:buClr>
          <a:srgbClr val="CC0000"/>
        </a:buClr>
        <a:buSzPct val="120000"/>
        <a:buFont typeface="Wingdings" pitchFamily="2" charset="2"/>
        <a:buChar char="§"/>
        <a:defRPr sz="1600">
          <a:solidFill>
            <a:srgbClr val="000000"/>
          </a:solidFill>
          <a:latin typeface="+mn-lt"/>
        </a:defRPr>
      </a:lvl8pPr>
      <a:lvl9pPr marL="3886200" indent="-228600" algn="l" rtl="0" fontAlgn="base">
        <a:spcBef>
          <a:spcPct val="50000"/>
        </a:spcBef>
        <a:spcAft>
          <a:spcPct val="10000"/>
        </a:spcAft>
        <a:buClr>
          <a:srgbClr val="CC0000"/>
        </a:buClr>
        <a:buSzPct val="120000"/>
        <a:buFont typeface="Wingdings" pitchFamily="2" charset="2"/>
        <a:buChar char="§"/>
        <a:defRPr sz="1600">
          <a:solidFill>
            <a:srgbClr val="000000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image" Target="../media/image13.png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14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5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7" Type="http://schemas.openxmlformats.org/officeDocument/2006/relationships/image" Target="../media/image2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19.wmf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13" Type="http://schemas.openxmlformats.org/officeDocument/2006/relationships/oleObject" Target="../embeddings/oleObject11.bin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12" Type="http://schemas.openxmlformats.org/officeDocument/2006/relationships/image" Target="../media/image2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3.wmf"/><Relationship Id="rId11" Type="http://schemas.openxmlformats.org/officeDocument/2006/relationships/oleObject" Target="../embeddings/oleObject10.bin"/><Relationship Id="rId5" Type="http://schemas.openxmlformats.org/officeDocument/2006/relationships/oleObject" Target="../embeddings/oleObject7.bin"/><Relationship Id="rId10" Type="http://schemas.openxmlformats.org/officeDocument/2006/relationships/image" Target="../media/image25.wmf"/><Relationship Id="rId4" Type="http://schemas.openxmlformats.org/officeDocument/2006/relationships/image" Target="../media/image22.wmf"/><Relationship Id="rId9" Type="http://schemas.openxmlformats.org/officeDocument/2006/relationships/oleObject" Target="../embeddings/oleObject9.bin"/><Relationship Id="rId14" Type="http://schemas.openxmlformats.org/officeDocument/2006/relationships/image" Target="../media/image27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3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30.png"/><Relationship Id="rId4" Type="http://schemas.openxmlformats.org/officeDocument/2006/relationships/image" Target="../media/image23.w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32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31.wmf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33.wmf"/><Relationship Id="rId5" Type="http://schemas.openxmlformats.org/officeDocument/2006/relationships/oleObject" Target="../embeddings/oleObject17.bin"/><Relationship Id="rId10" Type="http://schemas.openxmlformats.org/officeDocument/2006/relationships/image" Target="../media/image34.wmf"/><Relationship Id="rId4" Type="http://schemas.openxmlformats.org/officeDocument/2006/relationships/image" Target="../media/image23.wmf"/><Relationship Id="rId9" Type="http://schemas.openxmlformats.org/officeDocument/2006/relationships/oleObject" Target="../embeddings/oleObject19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23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23.w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23.wmf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23.wmf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7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image" Target="../media/image40.png"/><Relationship Id="rId7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34.wmf"/><Relationship Id="rId5" Type="http://schemas.openxmlformats.org/officeDocument/2006/relationships/oleObject" Target="../embeddings/oleObject24.bin"/><Relationship Id="rId4" Type="http://schemas.openxmlformats.org/officeDocument/2006/relationships/image" Target="../media/image41.png"/><Relationship Id="rId9" Type="http://schemas.openxmlformats.org/officeDocument/2006/relationships/image" Target="../media/image42.pn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wmf"/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43.wmf"/><Relationship Id="rId5" Type="http://schemas.openxmlformats.org/officeDocument/2006/relationships/oleObject" Target="../embeddings/oleObject27.bin"/><Relationship Id="rId10" Type="http://schemas.openxmlformats.org/officeDocument/2006/relationships/image" Target="../media/image45.wmf"/><Relationship Id="rId4" Type="http://schemas.openxmlformats.org/officeDocument/2006/relationships/image" Target="../media/image23.wmf"/><Relationship Id="rId9" Type="http://schemas.openxmlformats.org/officeDocument/2006/relationships/oleObject" Target="../embeddings/oleObject29.bin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46.png"/><Relationship Id="rId5" Type="http://schemas.openxmlformats.org/officeDocument/2006/relationships/image" Target="../media/image10.png"/><Relationship Id="rId4" Type="http://schemas.openxmlformats.org/officeDocument/2006/relationships/image" Target="../media/image23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5" Type="http://schemas.openxmlformats.org/officeDocument/2006/relationships/image" Target="../media/image47.png"/><Relationship Id="rId4" Type="http://schemas.openxmlformats.org/officeDocument/2006/relationships/image" Target="../media/image23.wmf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48.wmf"/><Relationship Id="rId5" Type="http://schemas.openxmlformats.org/officeDocument/2006/relationships/oleObject" Target="../embeddings/oleObject33.bin"/><Relationship Id="rId4" Type="http://schemas.openxmlformats.org/officeDocument/2006/relationships/image" Target="../media/image23.wmf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7" Type="http://schemas.openxmlformats.org/officeDocument/2006/relationships/oleObject" Target="../embeddings/oleObject3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49.wmf"/><Relationship Id="rId5" Type="http://schemas.openxmlformats.org/officeDocument/2006/relationships/oleObject" Target="../embeddings/oleObject35.bin"/><Relationship Id="rId4" Type="http://schemas.openxmlformats.org/officeDocument/2006/relationships/image" Target="../media/image23.wmf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4" Type="http://schemas.openxmlformats.org/officeDocument/2006/relationships/image" Target="../media/image23.wmf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4" Type="http://schemas.openxmlformats.org/officeDocument/2006/relationships/image" Target="../media/image23.wmf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4" Type="http://schemas.openxmlformats.org/officeDocument/2006/relationships/image" Target="../media/image23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10" name="Rectangle 6"/>
          <p:cNvSpPr>
            <a:spLocks noGrp="1" noChangeArrowheads="1"/>
          </p:cNvSpPr>
          <p:nvPr>
            <p:ph type="ctrTitle"/>
          </p:nvPr>
        </p:nvSpPr>
        <p:spPr>
          <a:xfrm>
            <a:off x="0" y="1412875"/>
            <a:ext cx="8964613" cy="1728788"/>
          </a:xfrm>
        </p:spPr>
        <p:txBody>
          <a:bodyPr/>
          <a:lstStyle/>
          <a:p>
            <a:pPr algn="ctr" eaLnBrk="1" hangingPunct="1">
              <a:defRPr/>
            </a:pPr>
            <a:r>
              <a:rPr lang="pt-BR" sz="3600" b="1" dirty="0" smtClean="0">
                <a:solidFill>
                  <a:srgbClr val="FF0000"/>
                </a:solidFill>
              </a:rPr>
              <a:t>Escolas Charter e a Eficiência do Sistema Publico de Ensino</a:t>
            </a:r>
            <a:endParaRPr lang="pt-BR" sz="36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4579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611188" y="3573463"/>
            <a:ext cx="7848600" cy="1223962"/>
          </a:xfrm>
        </p:spPr>
        <p:txBody>
          <a:bodyPr/>
          <a:lstStyle/>
          <a:p>
            <a:pPr eaLnBrk="1" hangingPunct="1">
              <a:spcBef>
                <a:spcPct val="10000"/>
              </a:spcBef>
            </a:pPr>
            <a:r>
              <a:rPr lang="pt-BR" altLang="pt-BR" sz="3200" smtClean="0"/>
              <a:t>Reynaldo Fernandes – USP</a:t>
            </a:r>
          </a:p>
          <a:p>
            <a:pPr eaLnBrk="1" hangingPunct="1">
              <a:spcBef>
                <a:spcPct val="10000"/>
              </a:spcBef>
            </a:pPr>
            <a:r>
              <a:rPr lang="pt-BR" altLang="pt-BR" sz="3200" smtClean="0"/>
              <a:t>Naercio Menezes-Filho – INSPER e USP</a:t>
            </a:r>
          </a:p>
          <a:p>
            <a:r>
              <a:rPr lang="pt-BR" altLang="pt-BR" sz="3200" smtClean="0"/>
              <a:t> 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9388" y="1268413"/>
            <a:ext cx="8964612" cy="5589587"/>
          </a:xfrm>
        </p:spPr>
        <p:txBody>
          <a:bodyPr/>
          <a:lstStyle/>
          <a:p>
            <a:pPr marL="514350" indent="-514350" eaLnBrk="1" hangingPunct="1">
              <a:spcBef>
                <a:spcPct val="80000"/>
              </a:spcBef>
            </a:pPr>
            <a:r>
              <a:rPr lang="pt-BR" altLang="pt-BR" sz="2800" smtClean="0"/>
              <a:t>Do ponto de vista da política educacional, a questão relevante é: a retirada de restrições para a abertura e expansão de escolas charter, dotando essas escolas com o mesmo recurso público das escolas públicas regulares, melhoraria a qualidade da educação pública?</a:t>
            </a:r>
          </a:p>
          <a:p>
            <a:pPr marL="514350" indent="-514350" eaLnBrk="1" hangingPunct="1">
              <a:spcBef>
                <a:spcPct val="80000"/>
              </a:spcBef>
            </a:pPr>
            <a:r>
              <a:rPr lang="pt-BR" altLang="pt-BR" sz="2800" smtClean="0"/>
              <a:t>Essa questão vai muito além de saber se as escolas charter existentes apresentam melhores resultados do que as escolas públicas regulares</a:t>
            </a:r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0" y="404813"/>
            <a:ext cx="91440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marL="514350" indent="-5143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80000"/>
              </a:spcBef>
            </a:pPr>
            <a:r>
              <a:rPr lang="pt-BR" altLang="pt-BR" sz="4000" b="1"/>
              <a:t>Questão Central do Artigo</a:t>
            </a:r>
            <a:endParaRPr lang="pt-BR" altLang="pt-BR" sz="400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9388" y="1268413"/>
            <a:ext cx="8964612" cy="5589587"/>
          </a:xfrm>
        </p:spPr>
        <p:txBody>
          <a:bodyPr/>
          <a:lstStyle/>
          <a:p>
            <a:pPr marL="514350" indent="-514350" eaLnBrk="1" hangingPunct="1">
              <a:spcBef>
                <a:spcPct val="80000"/>
              </a:spcBef>
            </a:pPr>
            <a:r>
              <a:rPr lang="pt-BR" altLang="pt-BR" sz="2800" smtClean="0"/>
              <a:t>Uma escola Charter pode ter melhor desempenho por, simplesmente, obter mais recursos: recursos públicos mais doação privada.</a:t>
            </a:r>
          </a:p>
          <a:p>
            <a:pPr marL="514350" indent="-514350" eaLnBrk="1" hangingPunct="1">
              <a:spcBef>
                <a:spcPct val="80000"/>
              </a:spcBef>
            </a:pPr>
            <a:r>
              <a:rPr lang="pt-BR" altLang="pt-BR" sz="2800" smtClean="0"/>
              <a:t>Por outro lado, a existência de escolas charter pode melhorar a qualidade da educação pública, ainda que nenhuma diferença no desempenho dos estudantes seja observada entre escolas charter e escolas públicas regulares que recebem público similar</a:t>
            </a: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0" y="0"/>
            <a:ext cx="91440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marL="514350" indent="-5143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spcBef>
                <a:spcPct val="80000"/>
              </a:spcBef>
            </a:pPr>
            <a:r>
              <a:rPr lang="pt-BR" altLang="pt-BR" sz="4000" b="1"/>
              <a:t>Desempenho dos Alunos X Eficiência do Sistema</a:t>
            </a:r>
            <a:endParaRPr lang="pt-BR" altLang="pt-BR" sz="400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9388" y="1268413"/>
            <a:ext cx="8964612" cy="5589587"/>
          </a:xfrm>
        </p:spPr>
        <p:txBody>
          <a:bodyPr/>
          <a:lstStyle/>
          <a:p>
            <a:pPr marL="514350" indent="-514350" eaLnBrk="1" hangingPunct="1">
              <a:spcBef>
                <a:spcPct val="80000"/>
              </a:spcBef>
            </a:pPr>
            <a:r>
              <a:rPr lang="pt-BR" altLang="pt-BR" sz="2800" smtClean="0"/>
              <a:t>Se o aprendizado é maior nas escolas charter, haveria alunos das escolas públicas regulares desejando se transferir para elas.</a:t>
            </a:r>
          </a:p>
          <a:p>
            <a:pPr marL="514350" indent="-514350" eaLnBrk="1" hangingPunct="1">
              <a:spcBef>
                <a:spcPct val="80000"/>
              </a:spcBef>
            </a:pPr>
            <a:r>
              <a:rPr lang="pt-BR" altLang="pt-BR" sz="2800" smtClean="0"/>
              <a:t>Por outro lado, como as escolas charter recebem recursos com base no número de alunos, elas poderiam estar desejosas em receber mais alunos.</a:t>
            </a:r>
          </a:p>
          <a:p>
            <a:pPr marL="514350" indent="-514350" eaLnBrk="1" hangingPunct="1">
              <a:spcBef>
                <a:spcPct val="80000"/>
              </a:spcBef>
            </a:pPr>
            <a:r>
              <a:rPr lang="pt-BR" altLang="pt-BR" sz="2800" smtClean="0"/>
              <a:t>Se o desempenho se reduz na medida em que o número de alunos aumenta, as escolas charter receberiam mais alunos até o momento em que não existisse mais diferença de desempenho. </a:t>
            </a:r>
          </a:p>
        </p:txBody>
      </p:sp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0" y="0"/>
            <a:ext cx="91440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marL="514350" indent="-5143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80000"/>
              </a:spcBef>
            </a:pPr>
            <a:r>
              <a:rPr lang="pt-BR" altLang="pt-BR" sz="4000" b="1"/>
              <a:t>Mecanismo de Equalização de Desempenho: EC X EPR</a:t>
            </a:r>
            <a:endParaRPr lang="pt-BR" altLang="pt-BR" sz="400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9388" y="1268413"/>
            <a:ext cx="8964612" cy="5589587"/>
          </a:xfrm>
        </p:spPr>
        <p:txBody>
          <a:bodyPr/>
          <a:lstStyle/>
          <a:p>
            <a:pPr marL="514350" indent="-514350" eaLnBrk="1" hangingPunct="1">
              <a:spcBef>
                <a:spcPct val="80000"/>
              </a:spcBef>
            </a:pPr>
            <a:r>
              <a:rPr lang="pt-BR" altLang="pt-BR" sz="2800" smtClean="0"/>
              <a:t>Ou seja, haveria um mecanismo para eliminar a diferença de desempenho entre alunos similares freqüentando uma escola charter ou uma escola pública regular</a:t>
            </a:r>
          </a:p>
          <a:p>
            <a:pPr marL="514350" indent="-514350" eaLnBrk="1" hangingPunct="1">
              <a:spcBef>
                <a:spcPct val="80000"/>
              </a:spcBef>
            </a:pPr>
            <a:r>
              <a:rPr lang="pt-BR" altLang="pt-BR" sz="2800" smtClean="0"/>
              <a:t>Entretanto, em comparação com a situação que apenas escolas públicas regulares estejam presentes, o equilíbrio final poderia ocorrer com um maior desempenho médio dos alunos do sistema. </a:t>
            </a:r>
          </a:p>
        </p:txBody>
      </p:sp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0" y="0"/>
            <a:ext cx="9144000" cy="1262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marL="514350" indent="-5143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80000"/>
              </a:spcBef>
            </a:pPr>
            <a:r>
              <a:rPr lang="pt-BR" altLang="pt-BR" sz="3800" b="1"/>
              <a:t>Mecanismo de Equalização de Desempenho: EC X EPR (continuação)</a:t>
            </a:r>
            <a:endParaRPr lang="pt-BR" altLang="pt-BR" sz="380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9388" y="1268413"/>
            <a:ext cx="8964612" cy="5589587"/>
          </a:xfrm>
        </p:spPr>
        <p:txBody>
          <a:bodyPr/>
          <a:lstStyle/>
          <a:p>
            <a:pPr marL="514350" indent="-514350" eaLnBrk="1" hangingPunct="1">
              <a:spcBef>
                <a:spcPct val="80000"/>
              </a:spcBef>
              <a:buFont typeface="Arial" charset="0"/>
              <a:buAutoNum type="arabicParenR"/>
            </a:pPr>
            <a:r>
              <a:rPr lang="pt-BR" altLang="pt-BR" sz="2800" smtClean="0"/>
              <a:t>As escolas públicas regulares estão sujeitas a uma série de regras e restrições que provocam ineficiências: pagar salário igual para todos, falta de autonomia da direção da escola etc.</a:t>
            </a:r>
          </a:p>
          <a:p>
            <a:pPr marL="514350" indent="-514350" eaLnBrk="1" hangingPunct="1">
              <a:spcBef>
                <a:spcPct val="80000"/>
              </a:spcBef>
              <a:buFont typeface="Arial" charset="0"/>
              <a:buAutoNum type="arabicParenR"/>
            </a:pPr>
            <a:r>
              <a:rPr lang="pt-BR" altLang="pt-BR" sz="2800" smtClean="0"/>
              <a:t>Uma solução de “mercado”, onde estudantes similares fossem dotados com os mesmos recursos e as escolas fossem privadas, poderia gerar uma solução superior.</a:t>
            </a:r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0" y="0"/>
            <a:ext cx="91440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marL="514350" indent="-5143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80000"/>
              </a:spcBef>
            </a:pPr>
            <a:r>
              <a:rPr lang="pt-BR" altLang="pt-BR" sz="4000" b="1"/>
              <a:t>Argumento Central do Artigo</a:t>
            </a:r>
            <a:endParaRPr lang="pt-BR" altLang="pt-BR" sz="400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9388" y="1268413"/>
            <a:ext cx="8964612" cy="5589587"/>
          </a:xfrm>
        </p:spPr>
        <p:txBody>
          <a:bodyPr/>
          <a:lstStyle/>
          <a:p>
            <a:pPr marL="514350" indent="-514350" eaLnBrk="1" hangingPunct="1">
              <a:spcBef>
                <a:spcPct val="80000"/>
              </a:spcBef>
              <a:buFont typeface="Wingdings" pitchFamily="2" charset="2"/>
              <a:buAutoNum type="arabicParenR" startAt="3"/>
            </a:pPr>
            <a:r>
              <a:rPr lang="pt-BR" altLang="pt-BR" sz="2800" smtClean="0"/>
              <a:t>A permissão de escolas charter, dotadas do mesmo recurso por aluno do que as escolas públicas tradicionais, restabeleceria o equilíbrio de “mercado”. </a:t>
            </a:r>
          </a:p>
          <a:p>
            <a:pPr marL="514350" indent="-514350" eaLnBrk="1" hangingPunct="1">
              <a:spcBef>
                <a:spcPct val="80000"/>
              </a:spcBef>
              <a:buFont typeface="Wingdings" pitchFamily="2" charset="2"/>
              <a:buAutoNum type="arabicParenR" startAt="3"/>
            </a:pPr>
            <a:r>
              <a:rPr lang="pt-BR" altLang="pt-BR" sz="2800" smtClean="0"/>
              <a:t>No entanto, as escolas charter não eliminariam as escolas públicas tradicionais.</a:t>
            </a:r>
          </a:p>
          <a:p>
            <a:pPr marL="514350" indent="-514350" eaLnBrk="1" hangingPunct="1">
              <a:spcBef>
                <a:spcPct val="80000"/>
              </a:spcBef>
              <a:buFont typeface="Wingdings" pitchFamily="2" charset="2"/>
              <a:buAutoNum type="arabicParenR" startAt="3"/>
            </a:pPr>
            <a:r>
              <a:rPr lang="pt-BR" altLang="pt-BR" sz="2800" smtClean="0"/>
              <a:t>Ao final, teríamos uma melhoria da qualidade da educação pública, mas não haveria diferença de desempenho entre alunos similares freqüentando uma EC ou uma EPT.  </a:t>
            </a:r>
          </a:p>
        </p:txBody>
      </p:sp>
      <p:sp>
        <p:nvSpPr>
          <p:cNvPr id="38915" name="Rectangle 3"/>
          <p:cNvSpPr>
            <a:spLocks noChangeArrowheads="1"/>
          </p:cNvSpPr>
          <p:nvPr/>
        </p:nvSpPr>
        <p:spPr bwMode="auto">
          <a:xfrm>
            <a:off x="0" y="0"/>
            <a:ext cx="91440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marL="514350" indent="-5143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80000"/>
              </a:spcBef>
            </a:pPr>
            <a:r>
              <a:rPr lang="pt-BR" altLang="pt-BR" sz="4000" b="1"/>
              <a:t>Argumento Central do Artigo</a:t>
            </a:r>
            <a:endParaRPr lang="pt-BR" altLang="pt-BR" sz="400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9388" y="1268413"/>
            <a:ext cx="8964612" cy="5589587"/>
          </a:xfrm>
        </p:spPr>
        <p:txBody>
          <a:bodyPr/>
          <a:lstStyle/>
          <a:p>
            <a:pPr marL="514350" indent="-514350" eaLnBrk="1" hangingPunct="1">
              <a:spcBef>
                <a:spcPct val="80000"/>
              </a:spcBef>
              <a:buFont typeface="Wingdings" pitchFamily="2" charset="2"/>
              <a:buNone/>
            </a:pPr>
            <a:endParaRPr lang="pt-BR" altLang="pt-BR" sz="2800" b="1" smtClean="0"/>
          </a:p>
          <a:p>
            <a:pPr marL="514350" indent="-514350" eaLnBrk="1" hangingPunct="1">
              <a:spcBef>
                <a:spcPct val="80000"/>
              </a:spcBef>
              <a:buFont typeface="Wingdings" pitchFamily="2" charset="2"/>
              <a:buNone/>
            </a:pPr>
            <a:endParaRPr lang="pt-BR" altLang="pt-BR" sz="2800" b="1" smtClean="0"/>
          </a:p>
          <a:p>
            <a:pPr marL="514350" indent="-514350" algn="ctr" eaLnBrk="1" hangingPunct="1">
              <a:spcBef>
                <a:spcPct val="80000"/>
              </a:spcBef>
              <a:buFont typeface="Wingdings" pitchFamily="2" charset="2"/>
              <a:buNone/>
            </a:pPr>
            <a:r>
              <a:rPr lang="pt-BR" altLang="pt-BR" sz="3600" b="1" smtClean="0">
                <a:solidFill>
                  <a:srgbClr val="FF0000"/>
                </a:solidFill>
              </a:rPr>
              <a:t>Escolas Públicas Tradicionais, Escolas Charter e Mecanismo de Mercado: Colocando o problema</a:t>
            </a:r>
            <a:endParaRPr lang="pt-BR" altLang="pt-BR" sz="280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9388" y="1268413"/>
            <a:ext cx="8964612" cy="5589587"/>
          </a:xfrm>
        </p:spPr>
        <p:txBody>
          <a:bodyPr/>
          <a:lstStyle/>
          <a:p>
            <a:pPr marL="514350" indent="-514350" eaLnBrk="1" hangingPunct="1">
              <a:spcBef>
                <a:spcPct val="80000"/>
              </a:spcBef>
              <a:buFont typeface="Arial" charset="0"/>
              <a:buAutoNum type="arabicParenR"/>
            </a:pPr>
            <a:r>
              <a:rPr lang="pt-BR" altLang="pt-BR" sz="2800" smtClean="0"/>
              <a:t>O responsável pela educação pública dispõe de um volume de recursos R para prover educação para N estudantes homogêneos.</a:t>
            </a:r>
          </a:p>
          <a:p>
            <a:pPr marL="514350" indent="-514350" eaLnBrk="1" hangingPunct="1">
              <a:spcBef>
                <a:spcPct val="80000"/>
              </a:spcBef>
              <a:buFont typeface="Arial" charset="0"/>
              <a:buAutoNum type="arabicParenR"/>
            </a:pPr>
            <a:r>
              <a:rPr lang="pt-BR" altLang="pt-BR" sz="2800" smtClean="0"/>
              <a:t>Ele pode escolher entre duas alternativas de organização: o sistema público tradicional e o sistema de “mercado”. </a:t>
            </a:r>
          </a:p>
          <a:p>
            <a:pPr marL="914400" lvl="1" indent="-514350" eaLnBrk="1" hangingPunct="1">
              <a:spcBef>
                <a:spcPct val="80000"/>
              </a:spcBef>
            </a:pPr>
            <a:r>
              <a:rPr lang="pt-BR" altLang="pt-BR" sz="2400" smtClean="0"/>
              <a:t>SPT - oferece diretamente os serviços educacionais: contrata os professores e os aloca aos estudantes.</a:t>
            </a:r>
          </a:p>
          <a:p>
            <a:pPr marL="914400" lvl="1" indent="-514350" eaLnBrk="1" hangingPunct="1">
              <a:spcBef>
                <a:spcPct val="80000"/>
              </a:spcBef>
            </a:pPr>
            <a:r>
              <a:rPr lang="pt-BR" altLang="pt-BR" sz="2400" smtClean="0"/>
              <a:t>SM – divide R igualmente entre os estudantes e esses compram serviços educacionais no “mercado”</a:t>
            </a:r>
          </a:p>
        </p:txBody>
      </p:sp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0" y="381000"/>
            <a:ext cx="91440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pt-BR" altLang="pt-BR" sz="4000" b="1"/>
              <a:t>Colocando o Problema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9388" y="1268413"/>
            <a:ext cx="8964612" cy="5589587"/>
          </a:xfrm>
        </p:spPr>
        <p:txBody>
          <a:bodyPr/>
          <a:lstStyle/>
          <a:p>
            <a:pPr marL="514350" indent="-514350" eaLnBrk="1" hangingPunct="1">
              <a:spcBef>
                <a:spcPct val="80000"/>
              </a:spcBef>
              <a:buFont typeface="Wingdings" pitchFamily="2" charset="2"/>
              <a:buAutoNum type="arabicParenR" startAt="3"/>
            </a:pPr>
            <a:r>
              <a:rPr lang="pt-BR" altLang="pt-BR" sz="2800" smtClean="0"/>
              <a:t>Existem dois tipos de professores: do tipo 1 (bons) e do tipo 2 (maus).  </a:t>
            </a:r>
          </a:p>
          <a:p>
            <a:pPr marL="914400" lvl="1" indent="-514350" eaLnBrk="1" hangingPunct="1">
              <a:spcBef>
                <a:spcPct val="80000"/>
              </a:spcBef>
            </a:pPr>
            <a:r>
              <a:rPr lang="pt-BR" altLang="pt-BR" sz="2400" smtClean="0"/>
              <a:t>A qualidade de ensino é afetada apenas pela qualidade do professor e pelo tamanho da turma.</a:t>
            </a:r>
          </a:p>
          <a:p>
            <a:pPr marL="914400" lvl="1" indent="-514350" eaLnBrk="1" hangingPunct="1">
              <a:spcBef>
                <a:spcPct val="80000"/>
              </a:spcBef>
            </a:pPr>
            <a:r>
              <a:rPr lang="pt-BR" altLang="pt-BR" sz="2400" smtClean="0"/>
              <a:t>Os salários dos professores se constituem no único custo da educação</a:t>
            </a:r>
          </a:p>
          <a:p>
            <a:pPr marL="914400" lvl="1" indent="-514350" eaLnBrk="1" hangingPunct="1">
              <a:spcBef>
                <a:spcPct val="80000"/>
              </a:spcBef>
            </a:pPr>
            <a:r>
              <a:rPr lang="pt-BR" altLang="pt-BR" sz="2400" smtClean="0"/>
              <a:t>Escolas apenas promovem o encontro de alunos e professores</a:t>
            </a:r>
          </a:p>
          <a:p>
            <a:pPr marL="514350" indent="-514350" eaLnBrk="1" hangingPunct="1">
              <a:spcBef>
                <a:spcPct val="80000"/>
              </a:spcBef>
              <a:buFont typeface="Wingdings" pitchFamily="2" charset="2"/>
              <a:buNone/>
            </a:pPr>
            <a:endParaRPr lang="pt-BR" altLang="pt-BR" sz="2800" smtClean="0"/>
          </a:p>
          <a:p>
            <a:pPr marL="514350" indent="-514350" eaLnBrk="1" hangingPunct="1">
              <a:spcBef>
                <a:spcPct val="80000"/>
              </a:spcBef>
              <a:buFont typeface="Wingdings" pitchFamily="2" charset="2"/>
              <a:buNone/>
            </a:pPr>
            <a:endParaRPr lang="pt-BR" altLang="pt-BR" sz="2800" smtClean="0"/>
          </a:p>
        </p:txBody>
      </p:sp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0" y="381000"/>
            <a:ext cx="91440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pt-BR" altLang="pt-BR" sz="4000" b="1"/>
              <a:t>Colocando o Problema (continuação)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9388" y="1268413"/>
            <a:ext cx="8964612" cy="5589587"/>
          </a:xfrm>
        </p:spPr>
        <p:txBody>
          <a:bodyPr/>
          <a:lstStyle/>
          <a:p>
            <a:pPr marL="514350" indent="-514350" eaLnBrk="1" hangingPunct="1">
              <a:spcBef>
                <a:spcPct val="80000"/>
              </a:spcBef>
              <a:buFont typeface="Wingdings" pitchFamily="2" charset="2"/>
              <a:buAutoNum type="arabicParenR" startAt="4"/>
            </a:pPr>
            <a:r>
              <a:rPr lang="pt-BR" altLang="pt-BR" sz="2800" smtClean="0"/>
              <a:t>Definindo     e    , respectivamente, como o desempenho e o tamanho da turma dos alunos submetidos aos professores do tipo </a:t>
            </a:r>
            <a:r>
              <a:rPr lang="pt-BR" altLang="pt-BR" sz="2800" i="1" smtClean="0"/>
              <a:t>i</a:t>
            </a:r>
            <a:r>
              <a:rPr lang="pt-BR" altLang="pt-BR" sz="2800" smtClean="0"/>
              <a:t>, temos:</a:t>
            </a:r>
          </a:p>
          <a:p>
            <a:pPr marL="514350" indent="-514350" eaLnBrk="1" hangingPunct="1">
              <a:spcBef>
                <a:spcPct val="80000"/>
              </a:spcBef>
              <a:buFont typeface="Wingdings" pitchFamily="2" charset="2"/>
              <a:buNone/>
            </a:pPr>
            <a:endParaRPr lang="pt-BR" altLang="pt-BR" sz="2800" smtClean="0"/>
          </a:p>
          <a:p>
            <a:pPr marL="514350" indent="-514350" eaLnBrk="1" hangingPunct="1">
              <a:spcBef>
                <a:spcPct val="80000"/>
              </a:spcBef>
              <a:buFont typeface="Wingdings" pitchFamily="2" charset="2"/>
              <a:buNone/>
            </a:pPr>
            <a:endParaRPr lang="pt-BR" altLang="pt-BR" sz="2800" smtClean="0"/>
          </a:p>
          <a:p>
            <a:pPr marL="514350" indent="-514350" eaLnBrk="1" hangingPunct="1">
              <a:spcBef>
                <a:spcPct val="80000"/>
              </a:spcBef>
              <a:buFont typeface="Wingdings" pitchFamily="2" charset="2"/>
              <a:buNone/>
            </a:pPr>
            <a:endParaRPr lang="pt-BR" altLang="pt-BR" sz="2800" smtClean="0"/>
          </a:p>
          <a:p>
            <a:pPr marL="514350" indent="-514350" eaLnBrk="1" hangingPunct="1">
              <a:spcBef>
                <a:spcPct val="80000"/>
              </a:spcBef>
              <a:buFont typeface="Wingdings" pitchFamily="2" charset="2"/>
              <a:buNone/>
            </a:pPr>
            <a:r>
              <a:rPr lang="pt-BR" altLang="pt-BR" sz="2800" smtClean="0"/>
              <a:t>Obs - Para qualquer tamanho de turma admissível,  , considera-se que                      e             .   </a:t>
            </a:r>
          </a:p>
          <a:p>
            <a:pPr marL="514350" indent="-514350" eaLnBrk="1" hangingPunct="1">
              <a:spcBef>
                <a:spcPct val="80000"/>
              </a:spcBef>
              <a:buFont typeface="Wingdings" pitchFamily="2" charset="2"/>
              <a:buNone/>
            </a:pPr>
            <a:endParaRPr lang="pt-BR" altLang="pt-BR" sz="2800" smtClean="0"/>
          </a:p>
          <a:p>
            <a:pPr marL="514350" indent="-514350" eaLnBrk="1" hangingPunct="1">
              <a:spcBef>
                <a:spcPct val="80000"/>
              </a:spcBef>
              <a:buFont typeface="Wingdings" pitchFamily="2" charset="2"/>
              <a:buNone/>
            </a:pPr>
            <a:endParaRPr lang="pt-BR" altLang="pt-BR" smtClean="0"/>
          </a:p>
        </p:txBody>
      </p:sp>
      <p:sp>
        <p:nvSpPr>
          <p:cNvPr id="43011" name="Rectangle 3"/>
          <p:cNvSpPr>
            <a:spLocks noChangeArrowheads="1"/>
          </p:cNvSpPr>
          <p:nvPr/>
        </p:nvSpPr>
        <p:spPr bwMode="auto">
          <a:xfrm>
            <a:off x="0" y="381000"/>
            <a:ext cx="91440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pt-BR" altLang="pt-BR" sz="4000" b="1"/>
              <a:t>Colocando o Problema (continuação)</a:t>
            </a:r>
          </a:p>
        </p:txBody>
      </p:sp>
      <p:sp>
        <p:nvSpPr>
          <p:cNvPr id="4301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pic>
        <p:nvPicPr>
          <p:cNvPr id="43013" name="Picture 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7438" y="1263650"/>
            <a:ext cx="285750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1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pic>
        <p:nvPicPr>
          <p:cNvPr id="43015" name="Picture 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0375" y="1285875"/>
            <a:ext cx="3571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1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pic>
        <p:nvPicPr>
          <p:cNvPr id="43017" name="Picture 9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463" y="3143250"/>
            <a:ext cx="196215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1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pic>
        <p:nvPicPr>
          <p:cNvPr id="43019" name="Picture 11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25" y="3214688"/>
            <a:ext cx="1789113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20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pic>
        <p:nvPicPr>
          <p:cNvPr id="43021" name="Picture 13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" y="4286250"/>
            <a:ext cx="1866900" cy="55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22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pic>
        <p:nvPicPr>
          <p:cNvPr id="43023" name="Picture 15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9063" y="4241800"/>
            <a:ext cx="1857375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24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pic>
        <p:nvPicPr>
          <p:cNvPr id="43025" name="Picture 17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6750" y="5357813"/>
            <a:ext cx="357188" cy="45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26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pic>
        <p:nvPicPr>
          <p:cNvPr id="43027" name="Picture 19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750" y="5929313"/>
            <a:ext cx="1824038" cy="357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28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pic>
        <p:nvPicPr>
          <p:cNvPr id="43029" name="Picture 21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2188" y="5929313"/>
            <a:ext cx="941387" cy="357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9388" y="1268413"/>
            <a:ext cx="8964612" cy="5589587"/>
          </a:xfrm>
        </p:spPr>
        <p:txBody>
          <a:bodyPr/>
          <a:lstStyle/>
          <a:p>
            <a:pPr marL="514350" indent="-514350" eaLnBrk="1" hangingPunct="1">
              <a:spcBef>
                <a:spcPct val="80000"/>
              </a:spcBef>
            </a:pPr>
            <a:r>
              <a:rPr lang="pt-BR" altLang="pt-BR" sz="2800" smtClean="0"/>
              <a:t>Uma proposta: Permitir a participação de escolas charter no  F</a:t>
            </a:r>
            <a:r>
              <a:rPr lang="pt-BR" altLang="pt-BR" sz="2800" b="1" smtClean="0"/>
              <a:t>undeb.</a:t>
            </a:r>
          </a:p>
          <a:p>
            <a:pPr marL="914400" lvl="1" indent="-514350" eaLnBrk="1" hangingPunct="1">
              <a:spcBef>
                <a:spcPct val="80000"/>
              </a:spcBef>
            </a:pPr>
            <a:r>
              <a:rPr lang="pt-BR" altLang="pt-BR" sz="2400" smtClean="0"/>
              <a:t>Com exceção de Creches, só matriculas em escolas públicas regulares contam para o </a:t>
            </a:r>
            <a:r>
              <a:rPr lang="pt-BR" altLang="pt-BR" sz="2400" b="1" smtClean="0"/>
              <a:t>Fundeb</a:t>
            </a:r>
          </a:p>
          <a:p>
            <a:pPr marL="914400" lvl="1" indent="-514350" eaLnBrk="1" hangingPunct="1">
              <a:spcBef>
                <a:spcPct val="80000"/>
              </a:spcBef>
            </a:pPr>
            <a:r>
              <a:rPr lang="pt-BR" altLang="pt-BR" sz="2400" smtClean="0"/>
              <a:t>Escolas Charter seriam uma possibilidade para melhorar a qualidade da Educação Pública no Brasil?</a:t>
            </a:r>
          </a:p>
          <a:p>
            <a:pPr marL="914400" lvl="1" indent="-514350" eaLnBrk="1" hangingPunct="1">
              <a:spcBef>
                <a:spcPct val="80000"/>
              </a:spcBef>
            </a:pPr>
            <a:r>
              <a:rPr lang="pt-BR" altLang="pt-BR" sz="2400" smtClean="0"/>
              <a:t>Como no Brasil não há escolas charter, fomos olhar a experiência norte-americana</a:t>
            </a:r>
          </a:p>
          <a:p>
            <a:pPr marL="914400" lvl="1" indent="-514350" eaLnBrk="1" hangingPunct="1">
              <a:spcBef>
                <a:spcPct val="80000"/>
              </a:spcBef>
            </a:pPr>
            <a:endParaRPr lang="pt-BR" altLang="pt-BR" sz="2200" b="1" smtClean="0"/>
          </a:p>
          <a:p>
            <a:pPr marL="514350" indent="-514350" eaLnBrk="1" hangingPunct="1">
              <a:spcBef>
                <a:spcPct val="80000"/>
              </a:spcBef>
              <a:buFont typeface="Arial" charset="0"/>
              <a:buAutoNum type="arabicPeriod"/>
            </a:pPr>
            <a:endParaRPr lang="pt-BR" altLang="pt-BR" sz="2800" smtClean="0"/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0" y="333375"/>
            <a:ext cx="91440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pt-BR" altLang="pt-BR" sz="4000" b="1"/>
              <a:t>Motivação para o Estudo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9388" y="1268413"/>
            <a:ext cx="8964612" cy="5589587"/>
          </a:xfrm>
        </p:spPr>
        <p:txBody>
          <a:bodyPr/>
          <a:lstStyle/>
          <a:p>
            <a:pPr marL="514350" indent="-514350" eaLnBrk="1" hangingPunct="1">
              <a:spcBef>
                <a:spcPct val="80000"/>
              </a:spcBef>
              <a:buFont typeface="Wingdings" pitchFamily="2" charset="2"/>
              <a:buAutoNum type="arabicParenR" startAt="5"/>
            </a:pPr>
            <a:r>
              <a:rPr lang="pt-BR" altLang="pt-BR" sz="2800" smtClean="0"/>
              <a:t>O produto educacional total é dado por 	                        					, onde     é o número de alunos alocados aos professores do tipo i.</a:t>
            </a:r>
          </a:p>
          <a:p>
            <a:pPr marL="514350" indent="-514350" eaLnBrk="1" hangingPunct="1">
              <a:spcBef>
                <a:spcPct val="80000"/>
              </a:spcBef>
              <a:buFont typeface="Wingdings" pitchFamily="2" charset="2"/>
              <a:buAutoNum type="arabicParenR" startAt="5"/>
            </a:pPr>
            <a:r>
              <a:rPr lang="pt-BR" altLang="pt-BR" sz="2800" smtClean="0"/>
              <a:t>A função utilidade comum a todos os professores é        		   , onde                  e  </a:t>
            </a:r>
            <a:r>
              <a:rPr lang="pt-BR" altLang="pt-BR" sz="2800" i="1" smtClean="0"/>
              <a:t>w</a:t>
            </a:r>
            <a:r>
              <a:rPr lang="pt-BR" altLang="pt-BR" sz="2800" smtClean="0"/>
              <a:t> é o salário. </a:t>
            </a:r>
          </a:p>
          <a:p>
            <a:pPr marL="514350" indent="-514350" eaLnBrk="1" hangingPunct="1">
              <a:spcBef>
                <a:spcPct val="80000"/>
              </a:spcBef>
              <a:buFont typeface="Wingdings" pitchFamily="2" charset="2"/>
              <a:buNone/>
            </a:pPr>
            <a:r>
              <a:rPr lang="pt-BR" altLang="pt-BR" sz="2800" smtClean="0"/>
              <a:t>Obs - </a:t>
            </a:r>
            <a:r>
              <a:rPr lang="pt-BR" altLang="pt-BR" smtClean="0"/>
              <a:t>Assim, os professores sempre estariam dispostos a aumentar o tamanho de turma em x% se seus salários fossem aumentados nesses mesmos x%. </a:t>
            </a:r>
          </a:p>
          <a:p>
            <a:pPr marL="514350" indent="-514350" eaLnBrk="1" hangingPunct="1">
              <a:spcBef>
                <a:spcPct val="80000"/>
              </a:spcBef>
              <a:buFont typeface="Wingdings" pitchFamily="2" charset="2"/>
              <a:buNone/>
            </a:pPr>
            <a:r>
              <a:rPr lang="pt-BR" altLang="pt-BR" smtClean="0"/>
              <a:t>	   - DeArmond e Golghaber (2008) mostram que a esse resultado é correto para 83% dos professores do Estado de Washington. </a:t>
            </a:r>
          </a:p>
          <a:p>
            <a:pPr marL="514350" indent="-514350" eaLnBrk="1" hangingPunct="1">
              <a:spcBef>
                <a:spcPct val="80000"/>
              </a:spcBef>
              <a:buFont typeface="Wingdings" pitchFamily="2" charset="2"/>
              <a:buNone/>
            </a:pPr>
            <a:endParaRPr lang="pt-BR" altLang="pt-BR" sz="2800" smtClean="0"/>
          </a:p>
          <a:p>
            <a:pPr marL="514350" indent="-514350" eaLnBrk="1" hangingPunct="1">
              <a:spcBef>
                <a:spcPct val="80000"/>
              </a:spcBef>
              <a:buFont typeface="Wingdings" pitchFamily="2" charset="2"/>
              <a:buAutoNum type="arabicParenR" startAt="5"/>
            </a:pPr>
            <a:endParaRPr lang="pt-BR" altLang="pt-BR" sz="2800" smtClean="0"/>
          </a:p>
        </p:txBody>
      </p:sp>
      <p:sp>
        <p:nvSpPr>
          <p:cNvPr id="1029" name="Rectangle 3"/>
          <p:cNvSpPr>
            <a:spLocks noChangeArrowheads="1"/>
          </p:cNvSpPr>
          <p:nvPr/>
        </p:nvSpPr>
        <p:spPr bwMode="auto">
          <a:xfrm>
            <a:off x="0" y="381000"/>
            <a:ext cx="91440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pt-BR" altLang="pt-BR" sz="4000" b="1"/>
              <a:t>Colocando o Problema (continuação)</a:t>
            </a:r>
          </a:p>
        </p:txBody>
      </p:sp>
      <p:sp>
        <p:nvSpPr>
          <p:cNvPr id="103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pic>
        <p:nvPicPr>
          <p:cNvPr id="1031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13" y="1744663"/>
            <a:ext cx="3786187" cy="40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pic>
        <p:nvPicPr>
          <p:cNvPr id="1033" name="Picture 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7875" y="1714500"/>
            <a:ext cx="363538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026" name="Object 6"/>
          <p:cNvGraphicFramePr>
            <a:graphicFrameLocks noChangeAspect="1"/>
          </p:cNvGraphicFramePr>
          <p:nvPr/>
        </p:nvGraphicFramePr>
        <p:xfrm>
          <a:off x="785813" y="3429000"/>
          <a:ext cx="1617662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Equação" r:id="rId5" imgW="685800" imgH="228600" progId="Equation.3">
                  <p:embed/>
                </p:oleObj>
              </mc:Choice>
              <mc:Fallback>
                <p:oleObj name="Equação" r:id="rId5" imgW="685800" imgH="2286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5813" y="3429000"/>
                        <a:ext cx="1617662" cy="539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7"/>
          <p:cNvGraphicFramePr>
            <a:graphicFrameLocks noChangeAspect="1"/>
          </p:cNvGraphicFramePr>
          <p:nvPr/>
        </p:nvGraphicFramePr>
        <p:xfrm>
          <a:off x="3571875" y="3429000"/>
          <a:ext cx="1477963" cy="493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Equação" r:id="rId7" imgW="609480" imgH="203040" progId="Equation.3">
                  <p:embed/>
                </p:oleObj>
              </mc:Choice>
              <mc:Fallback>
                <p:oleObj name="Equação" r:id="rId7" imgW="609480" imgH="20304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1875" y="3429000"/>
                        <a:ext cx="1477963" cy="493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9388" y="1268413"/>
            <a:ext cx="8964612" cy="5589587"/>
          </a:xfrm>
        </p:spPr>
        <p:txBody>
          <a:bodyPr/>
          <a:lstStyle/>
          <a:p>
            <a:pPr marL="514350" indent="-514350" eaLnBrk="1" hangingPunct="1">
              <a:spcBef>
                <a:spcPct val="80000"/>
              </a:spcBef>
              <a:buFont typeface="Wingdings" pitchFamily="2" charset="2"/>
              <a:buAutoNum type="arabicParenR" startAt="7"/>
            </a:pPr>
            <a:endParaRPr lang="pt-BR" altLang="pt-BR" sz="2800" smtClean="0"/>
          </a:p>
          <a:p>
            <a:pPr marL="514350" indent="-514350" eaLnBrk="1" hangingPunct="1">
              <a:spcBef>
                <a:spcPct val="80000"/>
              </a:spcBef>
              <a:buFont typeface="Wingdings" pitchFamily="2" charset="2"/>
              <a:buAutoNum type="arabicParenR" startAt="7"/>
            </a:pPr>
            <a:r>
              <a:rPr lang="pt-BR" altLang="pt-BR" sz="2800" smtClean="0"/>
              <a:t>A oferta agregada de trabalho para os professores do tipo i é                  , onde Ai  é um parâmetro fixo.  </a:t>
            </a:r>
          </a:p>
        </p:txBody>
      </p:sp>
      <p:sp>
        <p:nvSpPr>
          <p:cNvPr id="2052" name="Rectangle 3"/>
          <p:cNvSpPr>
            <a:spLocks noChangeArrowheads="1"/>
          </p:cNvSpPr>
          <p:nvPr/>
        </p:nvSpPr>
        <p:spPr bwMode="auto">
          <a:xfrm>
            <a:off x="0" y="381000"/>
            <a:ext cx="91440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pt-BR" altLang="pt-BR" sz="4000" b="1"/>
              <a:t>Colocando o Problema (continuação)</a:t>
            </a:r>
          </a:p>
        </p:txBody>
      </p:sp>
      <p:graphicFrame>
        <p:nvGraphicFramePr>
          <p:cNvPr id="2050" name="Object 5"/>
          <p:cNvGraphicFramePr>
            <a:graphicFrameLocks noChangeAspect="1"/>
          </p:cNvGraphicFramePr>
          <p:nvPr/>
        </p:nvGraphicFramePr>
        <p:xfrm>
          <a:off x="2428875" y="2571750"/>
          <a:ext cx="1681163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Equação" r:id="rId3" imgW="596880" imgH="228600" progId="Equation.3">
                  <p:embed/>
                </p:oleObj>
              </mc:Choice>
              <mc:Fallback>
                <p:oleObj name="Equação" r:id="rId3" imgW="596880" imgH="228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8875" y="2571750"/>
                        <a:ext cx="1681163" cy="576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9388" y="1268413"/>
            <a:ext cx="8964612" cy="5589587"/>
          </a:xfrm>
        </p:spPr>
        <p:txBody>
          <a:bodyPr/>
          <a:lstStyle/>
          <a:p>
            <a:pPr marL="514350" indent="-514350" eaLnBrk="1" hangingPunct="1">
              <a:spcBef>
                <a:spcPct val="80000"/>
              </a:spcBef>
              <a:buFont typeface="Wingdings" pitchFamily="2" charset="2"/>
              <a:buAutoNum type="arabicParenR" startAt="7"/>
            </a:pPr>
            <a:endParaRPr lang="pt-BR" altLang="pt-BR" sz="2800" smtClean="0"/>
          </a:p>
          <a:p>
            <a:pPr marL="514350" indent="-514350" eaLnBrk="1" hangingPunct="1">
              <a:spcBef>
                <a:spcPct val="80000"/>
              </a:spcBef>
            </a:pPr>
            <a:r>
              <a:rPr lang="pt-BR" altLang="pt-BR" sz="2800" smtClean="0"/>
              <a:t>Nesse caso, o gestor da educação teria que fixar    	         ,de modo a maximizar sua função objetivo.</a:t>
            </a:r>
          </a:p>
          <a:p>
            <a:pPr marL="514350" indent="-514350" eaLnBrk="1" hangingPunct="1">
              <a:spcBef>
                <a:spcPct val="80000"/>
              </a:spcBef>
            </a:pPr>
            <a:r>
              <a:rPr lang="pt-BR" altLang="pt-BR" sz="2800" smtClean="0"/>
              <a:t>Vamos admitir um gestor público eficiente, mas sujeito a duas restrições: pagar o mesmo salário e fixar o mesmo tamanho de turma para todos os professores</a:t>
            </a:r>
          </a:p>
          <a:p>
            <a:pPr marL="514350" indent="-514350" eaLnBrk="1" hangingPunct="1">
              <a:spcBef>
                <a:spcPct val="80000"/>
              </a:spcBef>
            </a:pPr>
            <a:r>
              <a:rPr lang="pt-BR" altLang="pt-BR" sz="2800" smtClean="0"/>
              <a:t>Portanto,            e             , onde S é o número de professores contratados.</a:t>
            </a:r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0" y="0"/>
            <a:ext cx="91440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pt-BR" altLang="pt-BR" sz="4000" b="1"/>
              <a:t>Problema para o Sistema Público Tradicional</a:t>
            </a:r>
          </a:p>
        </p:txBody>
      </p:sp>
      <p:pic>
        <p:nvPicPr>
          <p:cNvPr id="44036" name="Picture 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0" y="2571750"/>
            <a:ext cx="6099175" cy="42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037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pic>
        <p:nvPicPr>
          <p:cNvPr id="44038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7438" y="5367338"/>
            <a:ext cx="825500" cy="633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039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pic>
        <p:nvPicPr>
          <p:cNvPr id="44040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9063" y="5357813"/>
            <a:ext cx="85725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9388" y="1268413"/>
            <a:ext cx="8964612" cy="5589587"/>
          </a:xfrm>
        </p:spPr>
        <p:txBody>
          <a:bodyPr/>
          <a:lstStyle/>
          <a:p>
            <a:pPr marL="514350" indent="-514350" eaLnBrk="1" hangingPunct="1">
              <a:spcBef>
                <a:spcPct val="80000"/>
              </a:spcBef>
            </a:pPr>
            <a:r>
              <a:rPr lang="pt-BR" altLang="pt-BR" sz="2800" smtClean="0"/>
              <a:t>Por simplicidade, vamos admitir que a função objetivo do gestor só considere o produto educacional total.</a:t>
            </a:r>
          </a:p>
          <a:p>
            <a:pPr marL="514350" indent="-514350" eaLnBrk="1" hangingPunct="1">
              <a:spcBef>
                <a:spcPct val="80000"/>
              </a:spcBef>
            </a:pPr>
            <a:r>
              <a:rPr lang="pt-BR" altLang="pt-BR" sz="2800" smtClean="0"/>
              <a:t>Ao salário w*, o gestor contrata todos os professores do tipo 1 que se disponham a trabalhar, mas pode contratar apenas uma parte dos trabalhadores do tipo 2.</a:t>
            </a:r>
          </a:p>
          <a:p>
            <a:pPr marL="514350" indent="-514350" eaLnBrk="1" hangingPunct="1">
              <a:spcBef>
                <a:spcPct val="80000"/>
              </a:spcBef>
            </a:pPr>
            <a:r>
              <a:rPr lang="pt-BR" altLang="pt-BR" sz="2800" smtClean="0"/>
              <a:t>Assim, temos que                      ,                  ,    		                 e  A2 = bA1, com b &gt;= 0 .          </a:t>
            </a:r>
          </a:p>
        </p:txBody>
      </p:sp>
      <p:sp>
        <p:nvSpPr>
          <p:cNvPr id="3077" name="Rectangle 3"/>
          <p:cNvSpPr>
            <a:spLocks noChangeArrowheads="1"/>
          </p:cNvSpPr>
          <p:nvPr/>
        </p:nvSpPr>
        <p:spPr bwMode="auto">
          <a:xfrm>
            <a:off x="0" y="0"/>
            <a:ext cx="91440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pt-BR" altLang="pt-BR" sz="4000" b="1"/>
              <a:t>Problema para o Sistema Público Tradicional (continuação)</a:t>
            </a:r>
          </a:p>
        </p:txBody>
      </p:sp>
      <p:sp>
        <p:nvSpPr>
          <p:cNvPr id="307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3079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graphicFrame>
        <p:nvGraphicFramePr>
          <p:cNvPr id="3074" name="Object 4"/>
          <p:cNvGraphicFramePr>
            <a:graphicFrameLocks noChangeAspect="1"/>
          </p:cNvGraphicFramePr>
          <p:nvPr/>
        </p:nvGraphicFramePr>
        <p:xfrm>
          <a:off x="3714750" y="5000625"/>
          <a:ext cx="2066925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Equação" r:id="rId3" imgW="774360" imgH="215640" progId="Equation.3">
                  <p:embed/>
                </p:oleObj>
              </mc:Choice>
              <mc:Fallback>
                <p:oleObj name="Equação" r:id="rId3" imgW="774360" imgH="215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4750" y="5000625"/>
                        <a:ext cx="2066925" cy="576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5" name="Object 5"/>
          <p:cNvGraphicFramePr>
            <a:graphicFrameLocks noChangeAspect="1"/>
          </p:cNvGraphicFramePr>
          <p:nvPr/>
        </p:nvGraphicFramePr>
        <p:xfrm>
          <a:off x="5929313" y="5072063"/>
          <a:ext cx="1630362" cy="579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Equação" r:id="rId5" imgW="571320" imgH="203040" progId="Equation.3">
                  <p:embed/>
                </p:oleObj>
              </mc:Choice>
              <mc:Fallback>
                <p:oleObj name="Equação" r:id="rId5" imgW="571320" imgH="2030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29313" y="5072063"/>
                        <a:ext cx="1630362" cy="579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pic>
        <p:nvPicPr>
          <p:cNvPr id="3081" name="Picture 4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0" y="5572125"/>
            <a:ext cx="1806575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268413"/>
            <a:ext cx="9144000" cy="5589587"/>
          </a:xfrm>
        </p:spPr>
        <p:txBody>
          <a:bodyPr/>
          <a:lstStyle/>
          <a:p>
            <a:pPr marL="171450" indent="-514350" algn="just" eaLnBrk="1" hangingPunct="1">
              <a:spcBef>
                <a:spcPct val="80000"/>
              </a:spcBef>
              <a:defRPr/>
            </a:pPr>
            <a:r>
              <a:rPr lang="pt-BR" sz="2800" dirty="0" smtClean="0"/>
              <a:t>Problema do gestor:</a:t>
            </a:r>
          </a:p>
          <a:p>
            <a:pPr marL="171450" indent="-514350" algn="just" eaLnBrk="1" hangingPunct="1">
              <a:spcBef>
                <a:spcPct val="80000"/>
              </a:spcBef>
              <a:buFont typeface="Wingdings" pitchFamily="2" charset="2"/>
              <a:buNone/>
              <a:defRPr/>
            </a:pPr>
            <a:endParaRPr lang="pt-BR" sz="2800" dirty="0" smtClean="0"/>
          </a:p>
          <a:p>
            <a:pPr marL="171450" indent="-514350" algn="just" eaLnBrk="1" hangingPunct="1">
              <a:spcBef>
                <a:spcPct val="80000"/>
              </a:spcBef>
              <a:defRPr/>
            </a:pPr>
            <a:endParaRPr lang="pt-BR" sz="2800" dirty="0" smtClean="0"/>
          </a:p>
          <a:p>
            <a:pPr marL="171450" indent="-514350" algn="just" eaLnBrk="1" hangingPunct="1">
              <a:spcBef>
                <a:spcPct val="80000"/>
              </a:spcBef>
              <a:buFont typeface="Wingdings" pitchFamily="2" charset="2"/>
              <a:buNone/>
              <a:defRPr/>
            </a:pPr>
            <a:r>
              <a:rPr lang="pt-BR" sz="2800" dirty="0" smtClean="0"/>
              <a:t>   com, </a:t>
            </a:r>
          </a:p>
          <a:p>
            <a:pPr marL="0" algn="just" eaLnBrk="1" hangingPunct="1">
              <a:spcBef>
                <a:spcPct val="80000"/>
              </a:spcBef>
              <a:buFont typeface="Wingdings" pitchFamily="2" charset="2"/>
              <a:buNone/>
              <a:defRPr/>
            </a:pPr>
            <a:r>
              <a:rPr lang="pt-BR" sz="2600" dirty="0" smtClean="0"/>
              <a:t>                ;                                       ;</a:t>
            </a:r>
          </a:p>
          <a:p>
            <a:pPr marL="0" algn="just" eaLnBrk="1" hangingPunct="1">
              <a:spcBef>
                <a:spcPct val="80000"/>
              </a:spcBef>
              <a:buFont typeface="Wingdings" pitchFamily="2" charset="2"/>
              <a:buNone/>
              <a:defRPr/>
            </a:pPr>
            <a:r>
              <a:rPr lang="pt-BR" sz="2600" dirty="0" smtClean="0"/>
              <a:t>    </a:t>
            </a:r>
          </a:p>
          <a:p>
            <a:pPr marL="0" algn="just" eaLnBrk="1" hangingPunct="1">
              <a:spcBef>
                <a:spcPct val="80000"/>
              </a:spcBef>
              <a:buFont typeface="Wingdings" pitchFamily="2" charset="2"/>
              <a:buNone/>
              <a:defRPr/>
            </a:pPr>
            <a:r>
              <a:rPr lang="pt-BR" sz="2600" dirty="0" smtClean="0"/>
              <a:t>e                                   </a:t>
            </a:r>
          </a:p>
        </p:txBody>
      </p:sp>
      <p:sp>
        <p:nvSpPr>
          <p:cNvPr id="4105" name="Rectangle 3"/>
          <p:cNvSpPr>
            <a:spLocks noChangeArrowheads="1"/>
          </p:cNvSpPr>
          <p:nvPr/>
        </p:nvSpPr>
        <p:spPr bwMode="auto">
          <a:xfrm>
            <a:off x="0" y="381000"/>
            <a:ext cx="91440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pt-BR" altLang="pt-BR" sz="4000" b="1"/>
              <a:t>Problema do Gestor no SPT</a:t>
            </a:r>
          </a:p>
        </p:txBody>
      </p:sp>
      <p:sp>
        <p:nvSpPr>
          <p:cNvPr id="410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4107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4108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410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4110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4111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411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4113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graphicFrame>
        <p:nvGraphicFramePr>
          <p:cNvPr id="4098" name="Object 4"/>
          <p:cNvGraphicFramePr>
            <a:graphicFrameLocks noChangeAspect="1"/>
          </p:cNvGraphicFramePr>
          <p:nvPr/>
        </p:nvGraphicFramePr>
        <p:xfrm>
          <a:off x="384175" y="2357438"/>
          <a:ext cx="3473450" cy="1073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4" name="Equação" r:id="rId3" imgW="1562040" imgH="482400" progId="Equation.3">
                  <p:embed/>
                </p:oleObj>
              </mc:Choice>
              <mc:Fallback>
                <p:oleObj name="Equação" r:id="rId3" imgW="1562040" imgH="4824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4175" y="2357438"/>
                        <a:ext cx="3473450" cy="1073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9" name="Object 5"/>
          <p:cNvGraphicFramePr>
            <a:graphicFrameLocks noChangeAspect="1"/>
          </p:cNvGraphicFramePr>
          <p:nvPr/>
        </p:nvGraphicFramePr>
        <p:xfrm>
          <a:off x="776288" y="5030788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5" name="Equação" r:id="rId5" imgW="114120" imgH="215640" progId="Equation.3">
                  <p:embed/>
                </p:oleObj>
              </mc:Choice>
              <mc:Fallback>
                <p:oleObj name="Equação" r:id="rId5" imgW="114120" imgH="2156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6288" y="5030788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0" name="Object 6"/>
          <p:cNvGraphicFramePr>
            <a:graphicFrameLocks noChangeAspect="1"/>
          </p:cNvGraphicFramePr>
          <p:nvPr/>
        </p:nvGraphicFramePr>
        <p:xfrm>
          <a:off x="2357438" y="4357688"/>
          <a:ext cx="2808287" cy="681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6" name="Equação" r:id="rId7" imgW="1143000" imgH="317160" progId="Equation.3">
                  <p:embed/>
                </p:oleObj>
              </mc:Choice>
              <mc:Fallback>
                <p:oleObj name="Equação" r:id="rId7" imgW="1143000" imgH="31716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7438" y="4357688"/>
                        <a:ext cx="2808287" cy="681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1" name="Object 7"/>
          <p:cNvGraphicFramePr>
            <a:graphicFrameLocks noChangeAspect="1"/>
          </p:cNvGraphicFramePr>
          <p:nvPr/>
        </p:nvGraphicFramePr>
        <p:xfrm>
          <a:off x="6389688" y="4500563"/>
          <a:ext cx="1376362" cy="563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7" name="Equação" r:id="rId9" imgW="558720" imgH="228600" progId="Equation.3">
                  <p:embed/>
                </p:oleObj>
              </mc:Choice>
              <mc:Fallback>
                <p:oleObj name="Equação" r:id="rId9" imgW="558720" imgH="2286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89688" y="4500563"/>
                        <a:ext cx="1376362" cy="563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2" name="Object 8"/>
          <p:cNvGraphicFramePr>
            <a:graphicFrameLocks noChangeAspect="1"/>
          </p:cNvGraphicFramePr>
          <p:nvPr/>
        </p:nvGraphicFramePr>
        <p:xfrm>
          <a:off x="285750" y="4357688"/>
          <a:ext cx="1152525" cy="1020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8" name="Equação" r:id="rId11" imgW="444240" imgH="393480" progId="Equation.3">
                  <p:embed/>
                </p:oleObj>
              </mc:Choice>
              <mc:Fallback>
                <p:oleObj name="Equação" r:id="rId11" imgW="444240" imgH="39348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50" y="4357688"/>
                        <a:ext cx="1152525" cy="1020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3" name="Object 18"/>
          <p:cNvGraphicFramePr>
            <a:graphicFrameLocks noChangeAspect="1"/>
          </p:cNvGraphicFramePr>
          <p:nvPr/>
        </p:nvGraphicFramePr>
        <p:xfrm>
          <a:off x="928688" y="5786438"/>
          <a:ext cx="1387475" cy="935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9" name="Equação" r:id="rId13" imgW="622080" imgH="419040" progId="Equation.3">
                  <p:embed/>
                </p:oleObj>
              </mc:Choice>
              <mc:Fallback>
                <p:oleObj name="Equação" r:id="rId13" imgW="622080" imgH="41904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8688" y="5786438"/>
                        <a:ext cx="1387475" cy="935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268413"/>
            <a:ext cx="9144000" cy="5589587"/>
          </a:xfrm>
        </p:spPr>
        <p:txBody>
          <a:bodyPr/>
          <a:lstStyle/>
          <a:p>
            <a:pPr marL="171450" indent="-514350" algn="just" eaLnBrk="1" hangingPunct="1">
              <a:spcBef>
                <a:spcPct val="80000"/>
              </a:spcBef>
            </a:pPr>
            <a:r>
              <a:rPr lang="pt-BR" altLang="pt-BR" sz="2800" smtClean="0"/>
              <a:t>Caso a diferença de qualidade entre os dois tipos de professores seja significativa e a relação entre o desempenho dos estudantes e o tamanho de turma sejam bastante inelástica, seria de esperar que: </a:t>
            </a:r>
          </a:p>
          <a:p>
            <a:pPr marL="171450" indent="-514350" algn="just" eaLnBrk="1" hangingPunct="1">
              <a:spcBef>
                <a:spcPct val="80000"/>
              </a:spcBef>
              <a:buFont typeface="Wingdings" pitchFamily="2" charset="2"/>
              <a:buNone/>
            </a:pPr>
            <a:endParaRPr lang="pt-BR" altLang="pt-BR" sz="2800" smtClean="0"/>
          </a:p>
          <a:p>
            <a:pPr marL="171450" indent="-514350" algn="just" eaLnBrk="1" hangingPunct="1">
              <a:spcBef>
                <a:spcPct val="80000"/>
              </a:spcBef>
              <a:buFont typeface="Wingdings" pitchFamily="2" charset="2"/>
              <a:buNone/>
            </a:pPr>
            <a:r>
              <a:rPr lang="pt-BR" altLang="pt-BR" sz="2800" smtClean="0"/>
              <a:t>Nessa situação, teríamos que inclinação de  é dado por I em (9), onde I &lt; 0  quando a= 0.  </a:t>
            </a:r>
          </a:p>
          <a:p>
            <a:pPr marL="171450" indent="-514350" algn="just" eaLnBrk="1" hangingPunct="1">
              <a:spcBef>
                <a:spcPct val="80000"/>
              </a:spcBef>
            </a:pPr>
            <a:endParaRPr lang="pt-BR" altLang="pt-BR" sz="2800" smtClean="0"/>
          </a:p>
          <a:p>
            <a:pPr marL="171450" indent="-514350" algn="just" eaLnBrk="1" hangingPunct="1">
              <a:spcBef>
                <a:spcPct val="80000"/>
              </a:spcBef>
              <a:buFont typeface="Wingdings" pitchFamily="2" charset="2"/>
              <a:buNone/>
            </a:pPr>
            <a:r>
              <a:rPr lang="pt-BR" altLang="pt-BR" sz="2800" smtClean="0"/>
              <a:t>   </a:t>
            </a:r>
            <a:endParaRPr lang="pt-BR" altLang="pt-BR" sz="2600" smtClean="0"/>
          </a:p>
        </p:txBody>
      </p:sp>
      <p:sp>
        <p:nvSpPr>
          <p:cNvPr id="5124" name="Rectangle 3"/>
          <p:cNvSpPr>
            <a:spLocks noChangeArrowheads="1"/>
          </p:cNvSpPr>
          <p:nvPr/>
        </p:nvSpPr>
        <p:spPr bwMode="auto">
          <a:xfrm>
            <a:off x="0" y="381000"/>
            <a:ext cx="91440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pt-BR" altLang="pt-BR" sz="4000" b="1"/>
              <a:t>Problema do Gestor no SPT</a:t>
            </a:r>
          </a:p>
        </p:txBody>
      </p:sp>
      <p:sp>
        <p:nvSpPr>
          <p:cNvPr id="512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5126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5127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5128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512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5131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5132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graphicFrame>
        <p:nvGraphicFramePr>
          <p:cNvPr id="5122" name="Object 5"/>
          <p:cNvGraphicFramePr>
            <a:graphicFrameLocks noChangeAspect="1"/>
          </p:cNvGraphicFramePr>
          <p:nvPr/>
        </p:nvGraphicFramePr>
        <p:xfrm>
          <a:off x="776288" y="5030788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6" name="Equação" r:id="rId3" imgW="114120" imgH="215640" progId="Equation.3">
                  <p:embed/>
                </p:oleObj>
              </mc:Choice>
              <mc:Fallback>
                <p:oleObj name="Equação" r:id="rId3" imgW="114120" imgH="2156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6288" y="5030788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3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pic>
        <p:nvPicPr>
          <p:cNvPr id="5134" name="Picture 8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3284538"/>
            <a:ext cx="347821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5" name="Picture 10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00663"/>
            <a:ext cx="9144000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268413"/>
            <a:ext cx="9144000" cy="5589587"/>
          </a:xfrm>
        </p:spPr>
        <p:txBody>
          <a:bodyPr/>
          <a:lstStyle/>
          <a:p>
            <a:pPr marL="171450" indent="-514350" algn="just" eaLnBrk="1" hangingPunct="1">
              <a:spcBef>
                <a:spcPct val="80000"/>
              </a:spcBef>
              <a:buFont typeface="Wingdings" pitchFamily="2" charset="2"/>
              <a:buNone/>
            </a:pPr>
            <a:r>
              <a:rPr lang="pt-BR" altLang="pt-BR" sz="2800" smtClean="0"/>
              <a:t> </a:t>
            </a:r>
          </a:p>
          <a:p>
            <a:pPr marL="171450" indent="-514350" algn="just" eaLnBrk="1" hangingPunct="1">
              <a:spcBef>
                <a:spcPct val="80000"/>
              </a:spcBef>
              <a:buFont typeface="Wingdings" pitchFamily="2" charset="2"/>
              <a:buNone/>
            </a:pPr>
            <a:endParaRPr lang="pt-BR" altLang="pt-BR" sz="2800" smtClean="0"/>
          </a:p>
          <a:p>
            <a:pPr marL="171450" indent="-514350" algn="just" eaLnBrk="1" hangingPunct="1">
              <a:spcBef>
                <a:spcPct val="80000"/>
              </a:spcBef>
            </a:pPr>
            <a:endParaRPr lang="pt-BR" altLang="pt-BR" sz="2800" smtClean="0"/>
          </a:p>
          <a:p>
            <a:pPr marL="171450" indent="-514350" algn="just" eaLnBrk="1" hangingPunct="1">
              <a:spcBef>
                <a:spcPct val="80000"/>
              </a:spcBef>
              <a:buFont typeface="Wingdings" pitchFamily="2" charset="2"/>
              <a:buNone/>
            </a:pPr>
            <a:r>
              <a:rPr lang="pt-BR" altLang="pt-BR" sz="2800" smtClean="0"/>
              <a:t>   </a:t>
            </a:r>
            <a:endParaRPr lang="pt-BR" altLang="pt-BR" sz="2600" smtClean="0"/>
          </a:p>
        </p:txBody>
      </p:sp>
      <p:sp>
        <p:nvSpPr>
          <p:cNvPr id="6148" name="Rectangle 3"/>
          <p:cNvSpPr>
            <a:spLocks noChangeArrowheads="1"/>
          </p:cNvSpPr>
          <p:nvPr/>
        </p:nvSpPr>
        <p:spPr bwMode="auto">
          <a:xfrm>
            <a:off x="0" y="381000"/>
            <a:ext cx="91440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pt-BR" altLang="pt-BR" sz="4000" b="1"/>
              <a:t>Problema do Gestor no SPT</a:t>
            </a:r>
          </a:p>
        </p:txBody>
      </p:sp>
      <p:sp>
        <p:nvSpPr>
          <p:cNvPr id="614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6150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6151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6152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6153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615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6155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6156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graphicFrame>
        <p:nvGraphicFramePr>
          <p:cNvPr id="6146" name="Object 5"/>
          <p:cNvGraphicFramePr>
            <a:graphicFrameLocks noChangeAspect="1"/>
          </p:cNvGraphicFramePr>
          <p:nvPr/>
        </p:nvGraphicFramePr>
        <p:xfrm>
          <a:off x="776288" y="5030788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9" name="Equação" r:id="rId3" imgW="114120" imgH="215640" progId="Equation.3">
                  <p:embed/>
                </p:oleObj>
              </mc:Choice>
              <mc:Fallback>
                <p:oleObj name="Equação" r:id="rId3" imgW="114120" imgH="2156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6288" y="5030788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7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pic>
        <p:nvPicPr>
          <p:cNvPr id="6158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708275"/>
            <a:ext cx="9144000" cy="165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9388" y="1268413"/>
            <a:ext cx="8964612" cy="5589587"/>
          </a:xfrm>
        </p:spPr>
        <p:txBody>
          <a:bodyPr/>
          <a:lstStyle/>
          <a:p>
            <a:pPr marL="0" algn="just" eaLnBrk="1" hangingPunct="1">
              <a:spcBef>
                <a:spcPct val="80000"/>
              </a:spcBef>
            </a:pPr>
            <a:r>
              <a:rPr lang="pt-BR" altLang="pt-BR" sz="2800" smtClean="0"/>
              <a:t>Sob a hipótese que os alunos objetivam o maior desempenho possível e disponham das informações necessárias, a alocação de equilíbrio, caso um equilíbrio com os dois tipos de escolas exista, se daria com:</a:t>
            </a:r>
          </a:p>
          <a:p>
            <a:pPr marL="0" algn="just" eaLnBrk="1" hangingPunct="1">
              <a:spcBef>
                <a:spcPct val="80000"/>
              </a:spcBef>
              <a:buFont typeface="Wingdings" pitchFamily="2" charset="2"/>
              <a:buNone/>
            </a:pPr>
            <a:r>
              <a:rPr lang="pt-BR" altLang="pt-BR" sz="2800" smtClean="0"/>
              <a:t>                      e                        </a:t>
            </a:r>
          </a:p>
          <a:p>
            <a:pPr marL="0" algn="just" eaLnBrk="1" hangingPunct="1">
              <a:spcBef>
                <a:spcPct val="80000"/>
              </a:spcBef>
              <a:buFont typeface="Wingdings" pitchFamily="2" charset="2"/>
              <a:buNone/>
            </a:pPr>
            <a:endParaRPr lang="pt-BR" altLang="pt-BR" sz="2800" smtClean="0"/>
          </a:p>
          <a:p>
            <a:pPr marL="0" algn="just" eaLnBrk="1" hangingPunct="1">
              <a:spcBef>
                <a:spcPct val="80000"/>
              </a:spcBef>
              <a:buFont typeface="Wingdings" pitchFamily="2" charset="2"/>
              <a:buNone/>
            </a:pPr>
            <a:r>
              <a:rPr lang="pt-BR" altLang="pt-BR" sz="2800" smtClean="0"/>
              <a:t>Obs - condição de não arbitragem leva a igualdade de resultados para alunos semelhantes.</a:t>
            </a:r>
          </a:p>
          <a:p>
            <a:pPr marL="0" algn="just" eaLnBrk="1" hangingPunct="1">
              <a:spcBef>
                <a:spcPct val="80000"/>
              </a:spcBef>
              <a:buFont typeface="Wingdings" pitchFamily="2" charset="2"/>
              <a:buNone/>
            </a:pPr>
            <a:endParaRPr lang="pt-BR" altLang="pt-BR" sz="2800" smtClean="0"/>
          </a:p>
        </p:txBody>
      </p:sp>
      <p:sp>
        <p:nvSpPr>
          <p:cNvPr id="7173" name="Rectangle 3"/>
          <p:cNvSpPr>
            <a:spLocks noChangeArrowheads="1"/>
          </p:cNvSpPr>
          <p:nvPr/>
        </p:nvSpPr>
        <p:spPr bwMode="auto">
          <a:xfrm>
            <a:off x="0" y="381000"/>
            <a:ext cx="91440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pt-BR" altLang="pt-BR" sz="4000" b="1"/>
              <a:t>Solução de “Mercado”</a:t>
            </a:r>
          </a:p>
        </p:txBody>
      </p:sp>
      <p:graphicFrame>
        <p:nvGraphicFramePr>
          <p:cNvPr id="7170" name="Object 11"/>
          <p:cNvGraphicFramePr>
            <a:graphicFrameLocks noChangeAspect="1"/>
          </p:cNvGraphicFramePr>
          <p:nvPr/>
        </p:nvGraphicFramePr>
        <p:xfrm>
          <a:off x="428625" y="3714750"/>
          <a:ext cx="1511300" cy="604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4" name="Equação" r:id="rId3" imgW="507960" imgH="215640" progId="Equation.3">
                  <p:embed/>
                </p:oleObj>
              </mc:Choice>
              <mc:Fallback>
                <p:oleObj name="Equação" r:id="rId3" imgW="507960" imgH="21564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625" y="3714750"/>
                        <a:ext cx="1511300" cy="604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1" name="Object 9"/>
          <p:cNvGraphicFramePr>
            <a:graphicFrameLocks noChangeAspect="1"/>
          </p:cNvGraphicFramePr>
          <p:nvPr/>
        </p:nvGraphicFramePr>
        <p:xfrm>
          <a:off x="3357563" y="3500438"/>
          <a:ext cx="1439862" cy="104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5" name="Equação" r:id="rId5" imgW="596880" imgH="431640" progId="Equation.3">
                  <p:embed/>
                </p:oleObj>
              </mc:Choice>
              <mc:Fallback>
                <p:oleObj name="Equação" r:id="rId5" imgW="596880" imgH="43164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7563" y="3500438"/>
                        <a:ext cx="1439862" cy="1041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268413"/>
            <a:ext cx="9144000" cy="5589587"/>
          </a:xfrm>
        </p:spPr>
        <p:txBody>
          <a:bodyPr/>
          <a:lstStyle/>
          <a:p>
            <a:pPr marL="171450" indent="-514350" algn="just" eaLnBrk="1" hangingPunct="1">
              <a:spcBef>
                <a:spcPct val="80000"/>
              </a:spcBef>
              <a:defRPr/>
            </a:pPr>
            <a:r>
              <a:rPr lang="pt-BR" sz="2800" dirty="0" smtClean="0"/>
              <a:t>As escolas charter contratam professores e recebem da administração do sistema um valor por aluno: </a:t>
            </a:r>
          </a:p>
          <a:p>
            <a:pPr marL="171450" indent="-514350" algn="just" eaLnBrk="1" hangingPunct="1">
              <a:spcBef>
                <a:spcPct val="80000"/>
              </a:spcBef>
              <a:buFont typeface="Wingdings" pitchFamily="2" charset="2"/>
              <a:buNone/>
              <a:defRPr/>
            </a:pPr>
            <a:r>
              <a:rPr lang="pt-BR" sz="2800" dirty="0" smtClean="0"/>
              <a:t>Resultados de equilíbrio:</a:t>
            </a:r>
          </a:p>
          <a:p>
            <a:pPr marL="171450" indent="-514350" algn="just" eaLnBrk="1" hangingPunct="1">
              <a:spcBef>
                <a:spcPct val="80000"/>
              </a:spcBef>
              <a:buFont typeface="+mj-lt"/>
              <a:buAutoNum type="arabicPeriod"/>
              <a:defRPr/>
            </a:pPr>
            <a:r>
              <a:rPr lang="pt-BR" sz="2800" dirty="0" smtClean="0"/>
              <a:t>As escolas charter restabelecem o equilíbrio de mercado:</a:t>
            </a:r>
          </a:p>
          <a:p>
            <a:pPr marL="0" algn="just" eaLnBrk="1" hangingPunct="1">
              <a:spcBef>
                <a:spcPct val="80000"/>
              </a:spcBef>
              <a:buFont typeface="Wingdings" pitchFamily="2" charset="2"/>
              <a:buNone/>
              <a:defRPr/>
            </a:pPr>
            <a:r>
              <a:rPr lang="pt-BR" sz="2600" dirty="0" smtClean="0"/>
              <a:t>                               e</a:t>
            </a:r>
          </a:p>
          <a:p>
            <a:pPr marL="0" algn="just" eaLnBrk="1" hangingPunct="1">
              <a:spcBef>
                <a:spcPct val="80000"/>
              </a:spcBef>
              <a:buFont typeface="Wingdings" pitchFamily="2" charset="2"/>
              <a:buNone/>
              <a:defRPr/>
            </a:pPr>
            <a:r>
              <a:rPr lang="pt-BR" sz="2600" dirty="0" smtClean="0"/>
              <a:t>                                            </a:t>
            </a:r>
          </a:p>
        </p:txBody>
      </p:sp>
      <p:sp>
        <p:nvSpPr>
          <p:cNvPr id="8199" name="Rectangle 3"/>
          <p:cNvSpPr>
            <a:spLocks noChangeArrowheads="1"/>
          </p:cNvSpPr>
          <p:nvPr/>
        </p:nvSpPr>
        <p:spPr bwMode="auto">
          <a:xfrm>
            <a:off x="0" y="381000"/>
            <a:ext cx="91440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pt-BR" altLang="pt-BR" sz="4000" b="1"/>
              <a:t>Possibilidade de Escolas Charter</a:t>
            </a:r>
          </a:p>
        </p:txBody>
      </p:sp>
      <p:sp>
        <p:nvSpPr>
          <p:cNvPr id="820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8202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820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8204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8205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820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820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graphicFrame>
        <p:nvGraphicFramePr>
          <p:cNvPr id="8194" name="Object 2"/>
          <p:cNvGraphicFramePr>
            <a:graphicFrameLocks noChangeAspect="1"/>
          </p:cNvGraphicFramePr>
          <p:nvPr/>
        </p:nvGraphicFramePr>
        <p:xfrm>
          <a:off x="776288" y="5030788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8" name="Equação" r:id="rId3" imgW="114120" imgH="215640" progId="Equation.3">
                  <p:embed/>
                </p:oleObj>
              </mc:Choice>
              <mc:Fallback>
                <p:oleObj name="Equação" r:id="rId3" imgW="114120" imgH="2156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6288" y="5030788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5" name="Object 3"/>
          <p:cNvGraphicFramePr>
            <a:graphicFrameLocks noChangeAspect="1"/>
          </p:cNvGraphicFramePr>
          <p:nvPr/>
        </p:nvGraphicFramePr>
        <p:xfrm>
          <a:off x="8001000" y="1714500"/>
          <a:ext cx="431800" cy="836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9" name="Equação" r:id="rId5" imgW="203040" imgH="393480" progId="Equation.3">
                  <p:embed/>
                </p:oleObj>
              </mc:Choice>
              <mc:Fallback>
                <p:oleObj name="Equação" r:id="rId5" imgW="203040" imgH="39348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01000" y="1714500"/>
                        <a:ext cx="431800" cy="836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6" name="Object 4"/>
          <p:cNvGraphicFramePr>
            <a:graphicFrameLocks noChangeAspect="1"/>
          </p:cNvGraphicFramePr>
          <p:nvPr/>
        </p:nvGraphicFramePr>
        <p:xfrm>
          <a:off x="714375" y="4429125"/>
          <a:ext cx="1439863" cy="104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0" name="Equação" r:id="rId7" imgW="596880" imgH="431640" progId="Equation.3">
                  <p:embed/>
                </p:oleObj>
              </mc:Choice>
              <mc:Fallback>
                <p:oleObj name="Equação" r:id="rId7" imgW="596880" imgH="431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4375" y="4429125"/>
                        <a:ext cx="1439863" cy="1041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7" name="Object 5"/>
          <p:cNvGraphicFramePr>
            <a:graphicFrameLocks noChangeAspect="1"/>
          </p:cNvGraphicFramePr>
          <p:nvPr/>
        </p:nvGraphicFramePr>
        <p:xfrm>
          <a:off x="4214813" y="4572000"/>
          <a:ext cx="2041525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1" name="Equação" r:id="rId9" imgW="495000" imgH="215640" progId="Equation.3">
                  <p:embed/>
                </p:oleObj>
              </mc:Choice>
              <mc:Fallback>
                <p:oleObj name="Equação" r:id="rId9" imgW="495000" imgH="2156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4813" y="4572000"/>
                        <a:ext cx="2041525" cy="576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268413"/>
            <a:ext cx="9144000" cy="5589587"/>
          </a:xfrm>
        </p:spPr>
        <p:txBody>
          <a:bodyPr/>
          <a:lstStyle/>
          <a:p>
            <a:pPr marL="171450" indent="-514350" algn="just" eaLnBrk="1" hangingPunct="1">
              <a:spcBef>
                <a:spcPct val="80000"/>
              </a:spcBef>
              <a:buFont typeface="Wingdings" pitchFamily="2" charset="2"/>
              <a:buNone/>
              <a:defRPr/>
            </a:pPr>
            <a:r>
              <a:rPr lang="pt-BR" sz="2800" dirty="0" smtClean="0"/>
              <a:t>Resultados de equilíbrio:</a:t>
            </a:r>
          </a:p>
          <a:p>
            <a:pPr marL="171450" indent="-514350" algn="just" eaLnBrk="1" hangingPunct="1">
              <a:spcBef>
                <a:spcPct val="80000"/>
              </a:spcBef>
              <a:buFont typeface="Wingdings" pitchFamily="2" charset="2"/>
              <a:buNone/>
              <a:defRPr/>
            </a:pPr>
            <a:r>
              <a:rPr lang="pt-BR" sz="2800" dirty="0" smtClean="0">
                <a:solidFill>
                  <a:srgbClr val="FF0000"/>
                </a:solidFill>
              </a:rPr>
              <a:t>2.</a:t>
            </a:r>
            <a:r>
              <a:rPr lang="pt-BR" sz="2800" dirty="0" smtClean="0"/>
              <a:t> Como as escolas públicas não diferenciam salários e tamanho de turma, elas não podem contar com os dois tipos de professores.</a:t>
            </a:r>
          </a:p>
          <a:p>
            <a:pPr marL="171450" indent="-514350" algn="just" eaLnBrk="1" hangingPunct="1">
              <a:spcBef>
                <a:spcPct val="80000"/>
              </a:spcBef>
              <a:buFont typeface="Wingdings" pitchFamily="2" charset="2"/>
              <a:buNone/>
              <a:defRPr/>
            </a:pPr>
            <a:r>
              <a:rPr lang="pt-BR" sz="2800" dirty="0" smtClean="0">
                <a:solidFill>
                  <a:srgbClr val="FF0000"/>
                </a:solidFill>
              </a:rPr>
              <a:t>3. </a:t>
            </a:r>
            <a:r>
              <a:rPr lang="pt-BR" sz="2800" dirty="0" smtClean="0"/>
              <a:t>Equilíbrios múltiplos → Seriam equilíbrios possíveis todas as situações em que as escolas charter contratam todos os professores de um determinado tipo e uma proporção (entre zero e um) dos professores do outro tipo</a:t>
            </a:r>
          </a:p>
          <a:p>
            <a:pPr marL="171450" indent="-514350" algn="just" eaLnBrk="1" hangingPunct="1">
              <a:spcBef>
                <a:spcPct val="80000"/>
              </a:spcBef>
              <a:buFont typeface="Wingdings" pitchFamily="2" charset="2"/>
              <a:buNone/>
              <a:defRPr/>
            </a:pPr>
            <a:endParaRPr lang="pt-BR" sz="2600" dirty="0" smtClean="0"/>
          </a:p>
          <a:p>
            <a:pPr marL="0" algn="just" eaLnBrk="1" hangingPunct="1">
              <a:spcBef>
                <a:spcPct val="80000"/>
              </a:spcBef>
              <a:buFont typeface="Wingdings" pitchFamily="2" charset="2"/>
              <a:buNone/>
              <a:defRPr/>
            </a:pPr>
            <a:r>
              <a:rPr lang="pt-BR" sz="2600" dirty="0" smtClean="0"/>
              <a:t>                                            </a:t>
            </a:r>
          </a:p>
        </p:txBody>
      </p:sp>
      <p:sp>
        <p:nvSpPr>
          <p:cNvPr id="9220" name="Rectangle 3"/>
          <p:cNvSpPr>
            <a:spLocks noChangeArrowheads="1"/>
          </p:cNvSpPr>
          <p:nvPr/>
        </p:nvSpPr>
        <p:spPr bwMode="auto">
          <a:xfrm>
            <a:off x="0" y="428625"/>
            <a:ext cx="91440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pt-BR" altLang="pt-BR" b="1"/>
              <a:t>Possibilidade de Escolas Charter (continuação)</a:t>
            </a:r>
          </a:p>
        </p:txBody>
      </p:sp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9222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9223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9224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922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9227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9228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graphicFrame>
        <p:nvGraphicFramePr>
          <p:cNvPr id="9218" name="Object 2"/>
          <p:cNvGraphicFramePr>
            <a:graphicFrameLocks noChangeAspect="1"/>
          </p:cNvGraphicFramePr>
          <p:nvPr/>
        </p:nvGraphicFramePr>
        <p:xfrm>
          <a:off x="776288" y="5030788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9" name="Equação" r:id="rId3" imgW="114120" imgH="215640" progId="Equation.3">
                  <p:embed/>
                </p:oleObj>
              </mc:Choice>
              <mc:Fallback>
                <p:oleObj name="Equação" r:id="rId3" imgW="114120" imgH="2156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6288" y="5030788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9388" y="1268413"/>
            <a:ext cx="8964612" cy="5589587"/>
          </a:xfrm>
        </p:spPr>
        <p:txBody>
          <a:bodyPr/>
          <a:lstStyle/>
          <a:p>
            <a:pPr marL="514350" indent="-514350" algn="just" eaLnBrk="1" hangingPunct="1">
              <a:spcBef>
                <a:spcPct val="80000"/>
              </a:spcBef>
            </a:pPr>
            <a:endParaRPr lang="pt-PT" altLang="pt-BR" sz="2800" smtClean="0"/>
          </a:p>
          <a:p>
            <a:pPr marL="514350" indent="-514350" algn="just" eaLnBrk="1" hangingPunct="1">
              <a:spcBef>
                <a:spcPct val="80000"/>
              </a:spcBef>
            </a:pPr>
            <a:r>
              <a:rPr lang="pt-PT" altLang="pt-BR" sz="2800" smtClean="0"/>
              <a:t>Escolas financiadas pelo poder público e que, como escolas públicas, não podem selecionar estudantes ou cobrar mensalidades.</a:t>
            </a:r>
          </a:p>
          <a:p>
            <a:pPr marL="514350" indent="-514350" algn="just" eaLnBrk="1" hangingPunct="1">
              <a:spcBef>
                <a:spcPct val="80000"/>
              </a:spcBef>
            </a:pPr>
            <a:r>
              <a:rPr lang="pt-PT" altLang="pt-BR" sz="2800" smtClean="0"/>
              <a:t>No entanto, elas são isentas de certas regulações.</a:t>
            </a:r>
          </a:p>
          <a:p>
            <a:pPr marL="514350" indent="-514350" algn="just" eaLnBrk="1" hangingPunct="1">
              <a:spcBef>
                <a:spcPct val="80000"/>
              </a:spcBef>
            </a:pPr>
            <a:r>
              <a:rPr lang="pt-PT" altLang="pt-BR" sz="2800" smtClean="0"/>
              <a:t>Em geral, elas têm mais autonomia sobre decisões de contratação e pagamento de pessoal, currículo, horário escolar e métodos pedagógicos etc.</a:t>
            </a:r>
            <a:endParaRPr lang="pt-BR" altLang="pt-BR" sz="2800" smtClean="0"/>
          </a:p>
          <a:p>
            <a:pPr marL="514350" indent="-514350" eaLnBrk="1" hangingPunct="1">
              <a:spcBef>
                <a:spcPct val="80000"/>
              </a:spcBef>
              <a:buFont typeface="Wingdings" pitchFamily="2" charset="2"/>
              <a:buNone/>
            </a:pPr>
            <a:endParaRPr lang="pt-BR" altLang="pt-BR" sz="3200" smtClean="0"/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0" y="333375"/>
            <a:ext cx="91440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pt-BR" altLang="pt-BR" sz="4000" b="1"/>
              <a:t>Escolas Charter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268413"/>
            <a:ext cx="9144000" cy="5589587"/>
          </a:xfrm>
        </p:spPr>
        <p:txBody>
          <a:bodyPr/>
          <a:lstStyle/>
          <a:p>
            <a:pPr marL="171450" indent="-514350" algn="just" eaLnBrk="1" hangingPunct="1">
              <a:spcBef>
                <a:spcPct val="80000"/>
              </a:spcBef>
              <a:defRPr/>
            </a:pPr>
            <a:r>
              <a:rPr lang="pt-BR" sz="2800" dirty="0" smtClean="0"/>
              <a:t>Admitindo que os indivíduos só mudam de posição quando a alternativa mostra-se estritamente superior a posição atual, podemos analisar a permissão de escolas charter.</a:t>
            </a:r>
          </a:p>
          <a:p>
            <a:pPr marL="171450" indent="-514350" algn="just" eaLnBrk="1" hangingPunct="1">
              <a:spcBef>
                <a:spcPct val="80000"/>
              </a:spcBef>
              <a:defRPr/>
            </a:pPr>
            <a:r>
              <a:rPr lang="pt-BR" sz="2800" dirty="0" smtClean="0"/>
              <a:t>O resultado final vai depender da situação inicial, quando apenas o sistema público regular opera</a:t>
            </a:r>
          </a:p>
          <a:p>
            <a:pPr marL="171450" indent="-514350" algn="just" eaLnBrk="1" hangingPunct="1">
              <a:spcBef>
                <a:spcPct val="80000"/>
              </a:spcBef>
              <a:buFont typeface="Wingdings" pitchFamily="2" charset="2"/>
              <a:buNone/>
              <a:defRPr/>
            </a:pPr>
            <a:endParaRPr lang="pt-BR" sz="2800" dirty="0" smtClean="0"/>
          </a:p>
          <a:p>
            <a:pPr marL="171450" indent="-514350" algn="just" eaLnBrk="1" hangingPunct="1">
              <a:spcBef>
                <a:spcPct val="80000"/>
              </a:spcBef>
              <a:buFont typeface="Wingdings" pitchFamily="2" charset="2"/>
              <a:buNone/>
              <a:defRPr/>
            </a:pPr>
            <a:endParaRPr lang="pt-BR" sz="2600" dirty="0" smtClean="0"/>
          </a:p>
          <a:p>
            <a:pPr marL="0" algn="just" eaLnBrk="1" hangingPunct="1">
              <a:spcBef>
                <a:spcPct val="80000"/>
              </a:spcBef>
              <a:buFont typeface="Wingdings" pitchFamily="2" charset="2"/>
              <a:buNone/>
              <a:defRPr/>
            </a:pPr>
            <a:r>
              <a:rPr lang="pt-BR" sz="2600" dirty="0" smtClean="0"/>
              <a:t>                                            </a:t>
            </a:r>
          </a:p>
        </p:txBody>
      </p:sp>
      <p:sp>
        <p:nvSpPr>
          <p:cNvPr id="10244" name="Rectangle 3"/>
          <p:cNvSpPr>
            <a:spLocks noChangeArrowheads="1"/>
          </p:cNvSpPr>
          <p:nvPr/>
        </p:nvSpPr>
        <p:spPr bwMode="auto">
          <a:xfrm>
            <a:off x="0" y="381000"/>
            <a:ext cx="91440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pt-BR" altLang="pt-BR" b="1"/>
              <a:t>Possibilidade de Escolas Charter (continuação)</a:t>
            </a:r>
          </a:p>
        </p:txBody>
      </p:sp>
      <p:sp>
        <p:nvSpPr>
          <p:cNvPr id="1024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0246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0247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0248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024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025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0251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0252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graphicFrame>
        <p:nvGraphicFramePr>
          <p:cNvPr id="10242" name="Object 2"/>
          <p:cNvGraphicFramePr>
            <a:graphicFrameLocks noChangeAspect="1"/>
          </p:cNvGraphicFramePr>
          <p:nvPr/>
        </p:nvGraphicFramePr>
        <p:xfrm>
          <a:off x="776288" y="5030788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3" name="Equação" r:id="rId3" imgW="114120" imgH="215640" progId="Equation.3">
                  <p:embed/>
                </p:oleObj>
              </mc:Choice>
              <mc:Fallback>
                <p:oleObj name="Equação" r:id="rId3" imgW="114120" imgH="2156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6288" y="5030788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268413"/>
            <a:ext cx="9144000" cy="5589587"/>
          </a:xfrm>
        </p:spPr>
        <p:txBody>
          <a:bodyPr/>
          <a:lstStyle/>
          <a:p>
            <a:pPr marL="171450" indent="-514350" algn="just" eaLnBrk="1" hangingPunct="1">
              <a:spcBef>
                <a:spcPct val="80000"/>
              </a:spcBef>
              <a:defRPr/>
            </a:pPr>
            <a:r>
              <a:rPr lang="pt-BR" sz="2800" dirty="0" smtClean="0"/>
              <a:t>Situação 1 → Apenas professores do tipo 1 são contratados pelo gestor do sistema:</a:t>
            </a:r>
          </a:p>
          <a:p>
            <a:pPr marL="171450" indent="-514350" algn="just" eaLnBrk="1" hangingPunct="1">
              <a:spcBef>
                <a:spcPct val="80000"/>
              </a:spcBef>
              <a:buFont typeface="Wingdings" pitchFamily="2" charset="2"/>
              <a:buNone/>
              <a:defRPr/>
            </a:pPr>
            <a:r>
              <a:rPr lang="pt-BR" sz="2800" dirty="0" smtClean="0"/>
              <a:t>	O equilíbrio de “mercado” seria restabelecido com o setor publico regular operando com os melhores professores e oferecendo turmas maiores e as  escolas com professores piores e turmas menores.</a:t>
            </a:r>
          </a:p>
          <a:p>
            <a:pPr marL="171450" indent="-514350" algn="just" eaLnBrk="1" hangingPunct="1">
              <a:spcBef>
                <a:spcPct val="80000"/>
              </a:spcBef>
              <a:buFont typeface="Wingdings" pitchFamily="2" charset="2"/>
              <a:buNone/>
              <a:defRPr/>
            </a:pPr>
            <a:endParaRPr lang="pt-BR" sz="2600" dirty="0" smtClean="0"/>
          </a:p>
          <a:p>
            <a:pPr marL="0" algn="just" eaLnBrk="1" hangingPunct="1">
              <a:spcBef>
                <a:spcPct val="80000"/>
              </a:spcBef>
              <a:buFont typeface="Wingdings" pitchFamily="2" charset="2"/>
              <a:buNone/>
              <a:defRPr/>
            </a:pPr>
            <a:r>
              <a:rPr lang="pt-BR" sz="2600" dirty="0" smtClean="0"/>
              <a:t>                                            </a:t>
            </a:r>
          </a:p>
        </p:txBody>
      </p:sp>
      <p:sp>
        <p:nvSpPr>
          <p:cNvPr id="11268" name="Rectangle 3"/>
          <p:cNvSpPr>
            <a:spLocks noChangeArrowheads="1"/>
          </p:cNvSpPr>
          <p:nvPr/>
        </p:nvSpPr>
        <p:spPr bwMode="auto">
          <a:xfrm>
            <a:off x="0" y="381000"/>
            <a:ext cx="91440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pt-BR" altLang="pt-BR" b="1"/>
              <a:t>Possibilidade de Escolas Charter (continuação)</a:t>
            </a:r>
          </a:p>
        </p:txBody>
      </p:sp>
      <p:sp>
        <p:nvSpPr>
          <p:cNvPr id="1126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1270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1271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1272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1273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127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1275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1276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graphicFrame>
        <p:nvGraphicFramePr>
          <p:cNvPr id="11266" name="Object 2"/>
          <p:cNvGraphicFramePr>
            <a:graphicFrameLocks noChangeAspect="1"/>
          </p:cNvGraphicFramePr>
          <p:nvPr/>
        </p:nvGraphicFramePr>
        <p:xfrm>
          <a:off x="776288" y="5030788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7" name="Equação" r:id="rId3" imgW="114120" imgH="215640" progId="Equation.3">
                  <p:embed/>
                </p:oleObj>
              </mc:Choice>
              <mc:Fallback>
                <p:oleObj name="Equação" r:id="rId3" imgW="114120" imgH="2156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6288" y="5030788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268413"/>
            <a:ext cx="9144000" cy="5589587"/>
          </a:xfrm>
        </p:spPr>
        <p:txBody>
          <a:bodyPr/>
          <a:lstStyle/>
          <a:p>
            <a:pPr marL="171450" indent="-514350" algn="just" eaLnBrk="1" hangingPunct="1">
              <a:spcBef>
                <a:spcPct val="80000"/>
              </a:spcBef>
              <a:defRPr/>
            </a:pPr>
            <a:r>
              <a:rPr lang="pt-BR" sz="2800" dirty="0" smtClean="0"/>
              <a:t>Situação 2 → O gestor do sistema contrata professores dos dois tipos:</a:t>
            </a:r>
          </a:p>
          <a:p>
            <a:pPr marL="171450" indent="0" algn="just" eaLnBrk="1" hangingPunct="1">
              <a:spcBef>
                <a:spcPct val="80000"/>
              </a:spcBef>
              <a:buFont typeface="Wingdings" pitchFamily="2" charset="2"/>
              <a:buNone/>
              <a:defRPr/>
            </a:pPr>
            <a:r>
              <a:rPr lang="pt-BR" sz="2600" dirty="0" smtClean="0"/>
              <a:t>O equilíbrio de “mercado” seria restabelecido com as escolas charter se especializando em contratar professores do tipo 1.</a:t>
            </a:r>
          </a:p>
          <a:p>
            <a:pPr marL="171450" indent="-514350" algn="just" eaLnBrk="1" hangingPunct="1">
              <a:spcBef>
                <a:spcPct val="80000"/>
              </a:spcBef>
              <a:buFont typeface="Wingdings" pitchFamily="2" charset="2"/>
              <a:buNone/>
              <a:defRPr/>
            </a:pPr>
            <a:endParaRPr lang="pt-BR" sz="2600" dirty="0" smtClean="0"/>
          </a:p>
          <a:p>
            <a:pPr marL="0" algn="just" eaLnBrk="1" hangingPunct="1">
              <a:spcBef>
                <a:spcPct val="80000"/>
              </a:spcBef>
              <a:buFont typeface="Wingdings" pitchFamily="2" charset="2"/>
              <a:buNone/>
              <a:defRPr/>
            </a:pPr>
            <a:r>
              <a:rPr lang="pt-BR" sz="2600" dirty="0" smtClean="0"/>
              <a:t>                                            </a:t>
            </a:r>
          </a:p>
        </p:txBody>
      </p:sp>
      <p:sp>
        <p:nvSpPr>
          <p:cNvPr id="12292" name="Rectangle 3"/>
          <p:cNvSpPr>
            <a:spLocks noChangeArrowheads="1"/>
          </p:cNvSpPr>
          <p:nvPr/>
        </p:nvSpPr>
        <p:spPr bwMode="auto">
          <a:xfrm>
            <a:off x="0" y="381000"/>
            <a:ext cx="91440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pt-BR" altLang="pt-BR" b="1"/>
              <a:t>Possibilidade de Escolas Charter (continuação)</a:t>
            </a:r>
          </a:p>
        </p:txBody>
      </p:sp>
      <p:sp>
        <p:nvSpPr>
          <p:cNvPr id="1229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2294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229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2296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229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229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2299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2300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graphicFrame>
        <p:nvGraphicFramePr>
          <p:cNvPr id="12290" name="Object 2"/>
          <p:cNvGraphicFramePr>
            <a:graphicFrameLocks noChangeAspect="1"/>
          </p:cNvGraphicFramePr>
          <p:nvPr/>
        </p:nvGraphicFramePr>
        <p:xfrm>
          <a:off x="776288" y="5030788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1" name="Equação" r:id="rId3" imgW="114120" imgH="215640" progId="Equation.3">
                  <p:embed/>
                </p:oleObj>
              </mc:Choice>
              <mc:Fallback>
                <p:oleObj name="Equação" r:id="rId3" imgW="114120" imgH="2156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6288" y="5030788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9388" y="1268413"/>
            <a:ext cx="8964612" cy="5589587"/>
          </a:xfrm>
        </p:spPr>
        <p:txBody>
          <a:bodyPr/>
          <a:lstStyle/>
          <a:p>
            <a:pPr marL="514350" indent="-514350" eaLnBrk="1" hangingPunct="1">
              <a:spcBef>
                <a:spcPct val="80000"/>
              </a:spcBef>
              <a:buFont typeface="Wingdings" pitchFamily="2" charset="2"/>
              <a:buNone/>
            </a:pPr>
            <a:endParaRPr lang="pt-BR" altLang="pt-BR" sz="2800" b="1" smtClean="0"/>
          </a:p>
          <a:p>
            <a:pPr marL="514350" indent="-514350" eaLnBrk="1" hangingPunct="1">
              <a:spcBef>
                <a:spcPct val="80000"/>
              </a:spcBef>
              <a:buFont typeface="Wingdings" pitchFamily="2" charset="2"/>
              <a:buNone/>
            </a:pPr>
            <a:endParaRPr lang="pt-BR" altLang="pt-BR" sz="2800" b="1" smtClean="0"/>
          </a:p>
          <a:p>
            <a:pPr marL="514350" indent="-514350" algn="ctr" eaLnBrk="1" hangingPunct="1">
              <a:spcBef>
                <a:spcPct val="80000"/>
              </a:spcBef>
              <a:buFont typeface="Wingdings" pitchFamily="2" charset="2"/>
              <a:buNone/>
            </a:pPr>
            <a:r>
              <a:rPr lang="pt-BR" altLang="pt-BR" sz="3600" b="1" smtClean="0">
                <a:solidFill>
                  <a:srgbClr val="FF0000"/>
                </a:solidFill>
              </a:rPr>
              <a:t>A Superioridade do Sistema Educacional com Escolas Charter: Um Exemplo</a:t>
            </a:r>
            <a:endParaRPr lang="pt-BR" altLang="pt-BR" sz="280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268413"/>
            <a:ext cx="9144000" cy="5589587"/>
          </a:xfrm>
        </p:spPr>
        <p:txBody>
          <a:bodyPr/>
          <a:lstStyle/>
          <a:p>
            <a:pPr marL="0" algn="just" eaLnBrk="1" hangingPunct="1">
              <a:spcBef>
                <a:spcPct val="80000"/>
              </a:spcBef>
              <a:buFont typeface="Wingdings" pitchFamily="2" charset="2"/>
              <a:buNone/>
            </a:pPr>
            <a:r>
              <a:rPr lang="pt-BR" altLang="pt-BR" sz="2700" smtClean="0"/>
              <a:t>Produto Educacional Total Maximo:</a:t>
            </a:r>
          </a:p>
          <a:p>
            <a:pPr marL="0" algn="just" eaLnBrk="1" hangingPunct="1">
              <a:spcBef>
                <a:spcPct val="80000"/>
              </a:spcBef>
              <a:buFont typeface="Wingdings" pitchFamily="2" charset="2"/>
              <a:buNone/>
            </a:pPr>
            <a:endParaRPr lang="pt-BR" altLang="pt-BR" sz="2700" smtClean="0"/>
          </a:p>
          <a:p>
            <a:pPr marL="0" algn="just" eaLnBrk="1" hangingPunct="1">
              <a:spcBef>
                <a:spcPct val="80000"/>
              </a:spcBef>
              <a:buFont typeface="Wingdings" pitchFamily="2" charset="2"/>
              <a:buNone/>
            </a:pPr>
            <a:endParaRPr lang="pt-BR" altLang="pt-BR" sz="2700" smtClean="0"/>
          </a:p>
          <a:p>
            <a:pPr marL="0" algn="just" eaLnBrk="1" hangingPunct="1">
              <a:spcBef>
                <a:spcPct val="80000"/>
              </a:spcBef>
              <a:buFont typeface="Wingdings" pitchFamily="2" charset="2"/>
              <a:buNone/>
            </a:pPr>
            <a:r>
              <a:rPr lang="pt-BR" altLang="pt-BR" sz="2700" smtClean="0"/>
              <a:t>sujeito a</a:t>
            </a:r>
          </a:p>
        </p:txBody>
      </p:sp>
      <p:sp>
        <p:nvSpPr>
          <p:cNvPr id="46083" name="Rectangle 3"/>
          <p:cNvSpPr>
            <a:spLocks noChangeArrowheads="1"/>
          </p:cNvSpPr>
          <p:nvPr/>
        </p:nvSpPr>
        <p:spPr bwMode="auto">
          <a:xfrm>
            <a:off x="0" y="0"/>
            <a:ext cx="914400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pt-BR" altLang="pt-BR" b="1"/>
              <a:t>Quando o Sistema de “Mercado” Maximiza o Produto Educacional Total </a:t>
            </a:r>
          </a:p>
        </p:txBody>
      </p:sp>
      <p:sp>
        <p:nvSpPr>
          <p:cNvPr id="4608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46085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46086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46087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46088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46089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46090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46091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pic>
        <p:nvPicPr>
          <p:cNvPr id="46092" name="Picture 1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2263775"/>
            <a:ext cx="6132512" cy="950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93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pic>
        <p:nvPicPr>
          <p:cNvPr id="46094" name="Picture 1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4357688"/>
            <a:ext cx="29972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95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pic>
        <p:nvPicPr>
          <p:cNvPr id="46096" name="Picture 19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5143500"/>
            <a:ext cx="242887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268413"/>
            <a:ext cx="9144000" cy="5589587"/>
          </a:xfrm>
        </p:spPr>
        <p:txBody>
          <a:bodyPr/>
          <a:lstStyle/>
          <a:p>
            <a:pPr marL="0" algn="just" eaLnBrk="1" hangingPunct="1">
              <a:spcBef>
                <a:spcPct val="80000"/>
              </a:spcBef>
              <a:buFont typeface="Wingdings" pitchFamily="2" charset="2"/>
              <a:buNone/>
            </a:pPr>
            <a:r>
              <a:rPr lang="pt-BR" altLang="pt-BR" sz="2800" smtClean="0"/>
              <a:t>Admitindo a existência de uma solução interior, as condições de máximo são:</a:t>
            </a:r>
          </a:p>
          <a:p>
            <a:pPr marL="0" algn="just" eaLnBrk="1" hangingPunct="1">
              <a:spcBef>
                <a:spcPct val="80000"/>
              </a:spcBef>
              <a:buFont typeface="Wingdings" pitchFamily="2" charset="2"/>
              <a:buNone/>
            </a:pPr>
            <a:r>
              <a:rPr lang="pt-BR" altLang="pt-BR" sz="2700" smtClean="0"/>
              <a:t>                            (TMS entre bons e maus professores)</a:t>
            </a:r>
          </a:p>
          <a:p>
            <a:pPr marL="0" algn="just" eaLnBrk="1" hangingPunct="1">
              <a:spcBef>
                <a:spcPct val="80000"/>
              </a:spcBef>
              <a:buFont typeface="Wingdings" pitchFamily="2" charset="2"/>
              <a:buNone/>
            </a:pPr>
            <a:r>
              <a:rPr lang="pt-BR" altLang="pt-BR" sz="2700" smtClean="0"/>
              <a:t> </a:t>
            </a:r>
          </a:p>
          <a:p>
            <a:pPr marL="0" algn="just" eaLnBrk="1" hangingPunct="1">
              <a:spcBef>
                <a:spcPct val="80000"/>
              </a:spcBef>
              <a:buFont typeface="Wingdings" pitchFamily="2" charset="2"/>
              <a:buNone/>
            </a:pPr>
            <a:r>
              <a:rPr lang="pt-BR" altLang="pt-BR" sz="2700" smtClean="0"/>
              <a:t>                             ( </a:t>
            </a:r>
            <a:r>
              <a:rPr lang="el-GR" altLang="pt-BR" sz="2700" smtClean="0"/>
              <a:t>λ</a:t>
            </a:r>
            <a:r>
              <a:rPr lang="pt-BR" altLang="pt-BR" sz="2700" smtClean="0"/>
              <a:t> é uma constante – ML)</a:t>
            </a:r>
          </a:p>
          <a:p>
            <a:pPr marL="0" algn="just" eaLnBrk="1" hangingPunct="1">
              <a:spcBef>
                <a:spcPct val="80000"/>
              </a:spcBef>
              <a:buFont typeface="Wingdings" pitchFamily="2" charset="2"/>
              <a:buNone/>
            </a:pPr>
            <a:endParaRPr lang="pt-BR" altLang="pt-BR" sz="2700" smtClean="0"/>
          </a:p>
          <a:p>
            <a:pPr marL="0" algn="just" eaLnBrk="1" hangingPunct="1">
              <a:spcBef>
                <a:spcPct val="80000"/>
              </a:spcBef>
              <a:buFont typeface="Wingdings" pitchFamily="2" charset="2"/>
              <a:buNone/>
            </a:pPr>
            <a:endParaRPr lang="pt-BR" altLang="pt-BR" sz="2700" smtClean="0"/>
          </a:p>
          <a:p>
            <a:pPr marL="0" algn="just" eaLnBrk="1" hangingPunct="1">
              <a:spcBef>
                <a:spcPct val="80000"/>
              </a:spcBef>
              <a:buFont typeface="Wingdings" pitchFamily="2" charset="2"/>
              <a:buNone/>
            </a:pPr>
            <a:endParaRPr lang="pt-BR" altLang="pt-BR" sz="2700" smtClean="0"/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0" y="0"/>
            <a:ext cx="914400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pt-BR" altLang="pt-BR" b="1"/>
              <a:t>Quando o Sistema de “Mercado” Maximiza o Produto Educacional Total </a:t>
            </a:r>
          </a:p>
        </p:txBody>
      </p:sp>
      <p:sp>
        <p:nvSpPr>
          <p:cNvPr id="4710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47109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47110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47111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47112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47113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47114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47115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4711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47117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471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pic>
        <p:nvPicPr>
          <p:cNvPr id="47119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63" y="2384425"/>
            <a:ext cx="1928812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1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pic>
        <p:nvPicPr>
          <p:cNvPr id="47121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3929063"/>
            <a:ext cx="1928813" cy="757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268413"/>
            <a:ext cx="9144000" cy="5589587"/>
          </a:xfrm>
        </p:spPr>
        <p:txBody>
          <a:bodyPr/>
          <a:lstStyle/>
          <a:p>
            <a:pPr marL="0" algn="just" eaLnBrk="1" hangingPunct="1">
              <a:spcBef>
                <a:spcPct val="80000"/>
              </a:spcBef>
              <a:buFont typeface="Wingdings" pitchFamily="2" charset="2"/>
              <a:buNone/>
            </a:pPr>
            <a:r>
              <a:rPr lang="pt-BR" altLang="pt-BR" sz="2800" smtClean="0"/>
              <a:t>Se, no ponto de máximo, as elasticidades forem iguais   		e admitindo as restrições sejam ativas, temos que:</a:t>
            </a:r>
          </a:p>
          <a:p>
            <a:pPr marL="0" algn="just" eaLnBrk="1" hangingPunct="1">
              <a:spcBef>
                <a:spcPct val="80000"/>
              </a:spcBef>
              <a:buFont typeface="Wingdings" pitchFamily="2" charset="2"/>
              <a:buNone/>
            </a:pPr>
            <a:r>
              <a:rPr lang="pt-BR" altLang="pt-BR" sz="2800" smtClean="0"/>
              <a:t>            ,			    e   </a:t>
            </a:r>
          </a:p>
          <a:p>
            <a:pPr marL="0" algn="just" eaLnBrk="1" hangingPunct="1">
              <a:spcBef>
                <a:spcPct val="80000"/>
              </a:spcBef>
              <a:buFont typeface="Wingdings" pitchFamily="2" charset="2"/>
              <a:buNone/>
            </a:pPr>
            <a:r>
              <a:rPr lang="pt-BR" altLang="pt-BR" sz="2600" smtClean="0"/>
              <a:t>Isso é valido para funções de produção com elasticidades constantes e iguais e funções de produção lineares com o mesmo intercepto</a:t>
            </a:r>
            <a:r>
              <a:rPr lang="pt-BR" altLang="pt-BR" sz="2800" smtClean="0"/>
              <a:t>:				 (b1&lt;b2)</a:t>
            </a:r>
            <a:endParaRPr lang="pt-BR" altLang="pt-BR" sz="2700" smtClean="0"/>
          </a:p>
          <a:p>
            <a:pPr marL="0" algn="just" eaLnBrk="1" hangingPunct="1">
              <a:spcBef>
                <a:spcPct val="80000"/>
              </a:spcBef>
              <a:buFont typeface="Wingdings" pitchFamily="2" charset="2"/>
              <a:buNone/>
            </a:pPr>
            <a:r>
              <a:rPr lang="pt-BR" altLang="pt-BR" sz="2700" smtClean="0"/>
              <a:t> Obs – A solução de mercado é ótima: maximiza o produto educacional total e elimina a desigualdade de desempenho.</a:t>
            </a:r>
          </a:p>
          <a:p>
            <a:pPr marL="0" algn="just" eaLnBrk="1" hangingPunct="1">
              <a:spcBef>
                <a:spcPct val="80000"/>
              </a:spcBef>
              <a:buFont typeface="Wingdings" pitchFamily="2" charset="2"/>
              <a:buNone/>
            </a:pPr>
            <a:r>
              <a:rPr lang="pt-BR" altLang="pt-BR" sz="2700" smtClean="0"/>
              <a:t>                             </a:t>
            </a:r>
          </a:p>
          <a:p>
            <a:pPr marL="0" algn="just" eaLnBrk="1" hangingPunct="1">
              <a:spcBef>
                <a:spcPct val="80000"/>
              </a:spcBef>
              <a:buFont typeface="Wingdings" pitchFamily="2" charset="2"/>
              <a:buNone/>
            </a:pPr>
            <a:endParaRPr lang="pt-BR" altLang="pt-BR" sz="2700" smtClean="0"/>
          </a:p>
          <a:p>
            <a:pPr marL="0" algn="just" eaLnBrk="1" hangingPunct="1">
              <a:spcBef>
                <a:spcPct val="80000"/>
              </a:spcBef>
              <a:buFont typeface="Wingdings" pitchFamily="2" charset="2"/>
              <a:buNone/>
            </a:pPr>
            <a:endParaRPr lang="pt-BR" altLang="pt-BR" sz="2700" smtClean="0"/>
          </a:p>
        </p:txBody>
      </p:sp>
      <p:sp>
        <p:nvSpPr>
          <p:cNvPr id="13317" name="Rectangle 3"/>
          <p:cNvSpPr>
            <a:spLocks noChangeArrowheads="1"/>
          </p:cNvSpPr>
          <p:nvPr/>
        </p:nvSpPr>
        <p:spPr bwMode="auto">
          <a:xfrm>
            <a:off x="0" y="0"/>
            <a:ext cx="914400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pt-BR" altLang="pt-BR" b="1"/>
              <a:t>Quando o Sistema de “Mercado” Maximiza o Produto Educacional Total </a:t>
            </a:r>
          </a:p>
        </p:txBody>
      </p:sp>
      <p:sp>
        <p:nvSpPr>
          <p:cNvPr id="133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3319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3320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3321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3322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3323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3324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3325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332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3327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332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3329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333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pic>
        <p:nvPicPr>
          <p:cNvPr id="13331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1701800"/>
            <a:ext cx="15716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3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pic>
        <p:nvPicPr>
          <p:cNvPr id="13333" name="Picture 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8" y="2857500"/>
            <a:ext cx="857250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3314" name="Object 5"/>
          <p:cNvGraphicFramePr>
            <a:graphicFrameLocks noChangeAspect="1"/>
          </p:cNvGraphicFramePr>
          <p:nvPr/>
        </p:nvGraphicFramePr>
        <p:xfrm>
          <a:off x="1857375" y="2714625"/>
          <a:ext cx="2041525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6" name="Equação" r:id="rId5" imgW="495000" imgH="215640" progId="Equation.3">
                  <p:embed/>
                </p:oleObj>
              </mc:Choice>
              <mc:Fallback>
                <p:oleObj name="Equação" r:id="rId5" imgW="495000" imgH="2156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7375" y="2714625"/>
                        <a:ext cx="2041525" cy="576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5" name="Object 4"/>
          <p:cNvGraphicFramePr>
            <a:graphicFrameLocks noChangeAspect="1"/>
          </p:cNvGraphicFramePr>
          <p:nvPr/>
        </p:nvGraphicFramePr>
        <p:xfrm>
          <a:off x="5143500" y="2500313"/>
          <a:ext cx="1439863" cy="104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7" name="Equação" r:id="rId7" imgW="596880" imgH="431640" progId="Equation.3">
                  <p:embed/>
                </p:oleObj>
              </mc:Choice>
              <mc:Fallback>
                <p:oleObj name="Equação" r:id="rId7" imgW="596880" imgH="431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0" y="2500313"/>
                        <a:ext cx="1439863" cy="1041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3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pic>
        <p:nvPicPr>
          <p:cNvPr id="13335" name="Picture 7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250" y="4500563"/>
            <a:ext cx="2357438" cy="52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9388" y="1268413"/>
            <a:ext cx="8964612" cy="5589587"/>
          </a:xfrm>
        </p:spPr>
        <p:txBody>
          <a:bodyPr/>
          <a:lstStyle/>
          <a:p>
            <a:pPr marL="514350" indent="-514350" eaLnBrk="1" hangingPunct="1">
              <a:spcBef>
                <a:spcPct val="80000"/>
              </a:spcBef>
              <a:buFont typeface="Wingdings" pitchFamily="2" charset="2"/>
              <a:buNone/>
            </a:pPr>
            <a:endParaRPr lang="pt-BR" altLang="pt-BR" sz="2800" b="1" smtClean="0"/>
          </a:p>
          <a:p>
            <a:pPr marL="514350" indent="-514350" eaLnBrk="1" hangingPunct="1">
              <a:spcBef>
                <a:spcPct val="80000"/>
              </a:spcBef>
              <a:buFont typeface="Wingdings" pitchFamily="2" charset="2"/>
              <a:buNone/>
            </a:pPr>
            <a:endParaRPr lang="pt-BR" altLang="pt-BR" sz="2800" b="1" smtClean="0"/>
          </a:p>
          <a:p>
            <a:pPr marL="514350" indent="-514350" algn="ctr" eaLnBrk="1" hangingPunct="1">
              <a:spcBef>
                <a:spcPct val="80000"/>
              </a:spcBef>
              <a:buFont typeface="Wingdings" pitchFamily="2" charset="2"/>
              <a:buNone/>
            </a:pPr>
            <a:r>
              <a:rPr lang="pt-BR" altLang="pt-BR" sz="3600" b="1" smtClean="0">
                <a:solidFill>
                  <a:srgbClr val="FF0000"/>
                </a:solidFill>
              </a:rPr>
              <a:t>A Superioridade do Sistema Educacional com Escolas Charter: Caso Geral</a:t>
            </a:r>
            <a:endParaRPr lang="pt-BR" altLang="pt-BR" sz="280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268413"/>
            <a:ext cx="9144000" cy="5589587"/>
          </a:xfrm>
        </p:spPr>
        <p:txBody>
          <a:bodyPr/>
          <a:lstStyle/>
          <a:p>
            <a:pPr marL="171450" indent="-514350" algn="just" eaLnBrk="1" hangingPunct="1">
              <a:spcBef>
                <a:spcPct val="80000"/>
              </a:spcBef>
              <a:defRPr/>
            </a:pPr>
            <a:r>
              <a:rPr lang="pt-BR" sz="2800" dirty="0" smtClean="0"/>
              <a:t>Para que a solução de mercado seja superior é preciso garantir que:</a:t>
            </a:r>
          </a:p>
          <a:p>
            <a:pPr marL="171450" indent="-514350" algn="just" eaLnBrk="1" hangingPunct="1">
              <a:spcBef>
                <a:spcPct val="80000"/>
              </a:spcBef>
              <a:buFont typeface="Wingdings" pitchFamily="2" charset="2"/>
              <a:buNone/>
              <a:defRPr/>
            </a:pPr>
            <a:endParaRPr lang="pt-BR" sz="2800" dirty="0" smtClean="0"/>
          </a:p>
          <a:p>
            <a:pPr marL="171450" indent="-514350" algn="just" eaLnBrk="1" hangingPunct="1">
              <a:spcBef>
                <a:spcPct val="80000"/>
              </a:spcBef>
              <a:buFont typeface="Wingdings" pitchFamily="2" charset="2"/>
              <a:buNone/>
              <a:defRPr/>
            </a:pPr>
            <a:endParaRPr lang="pt-BR" sz="2800" dirty="0" smtClean="0"/>
          </a:p>
          <a:p>
            <a:pPr marL="171450" indent="-514350" algn="just" eaLnBrk="1" hangingPunct="1">
              <a:spcBef>
                <a:spcPct val="80000"/>
              </a:spcBef>
              <a:buFont typeface="Wingdings" pitchFamily="2" charset="2"/>
              <a:buNone/>
              <a:defRPr/>
            </a:pPr>
            <a:r>
              <a:rPr lang="pt-BR" sz="2800" dirty="0" smtClean="0"/>
              <a:t>	   é o tamanho de turma ótimo que seria obtido na situação onde o salário e o tamanho de turma não podem ser diferenciados por tipo de professor</a:t>
            </a:r>
          </a:p>
          <a:p>
            <a:pPr marL="171450" indent="-514350" algn="just" eaLnBrk="1" hangingPunct="1">
              <a:spcBef>
                <a:spcPct val="80000"/>
              </a:spcBef>
              <a:buFont typeface="Wingdings" pitchFamily="2" charset="2"/>
              <a:buNone/>
              <a:defRPr/>
            </a:pPr>
            <a:r>
              <a:rPr lang="pt-BR" sz="2800" dirty="0" smtClean="0"/>
              <a:t>          são os tamanhos de turma que seriam obtidos pela regra de “mercado”</a:t>
            </a:r>
          </a:p>
          <a:p>
            <a:pPr marL="171450" indent="-514350" algn="just" eaLnBrk="1" hangingPunct="1">
              <a:spcBef>
                <a:spcPct val="80000"/>
              </a:spcBef>
              <a:buFont typeface="Wingdings" pitchFamily="2" charset="2"/>
              <a:buNone/>
              <a:defRPr/>
            </a:pPr>
            <a:endParaRPr lang="pt-BR" sz="2800" dirty="0" smtClean="0"/>
          </a:p>
          <a:p>
            <a:pPr marL="0" algn="just" eaLnBrk="1" hangingPunct="1">
              <a:spcBef>
                <a:spcPct val="80000"/>
              </a:spcBef>
              <a:buFont typeface="Wingdings" pitchFamily="2" charset="2"/>
              <a:buNone/>
              <a:defRPr/>
            </a:pPr>
            <a:endParaRPr lang="pt-BR" sz="2600" dirty="0" smtClean="0"/>
          </a:p>
          <a:p>
            <a:pPr marL="0" algn="just" eaLnBrk="1" hangingPunct="1">
              <a:spcBef>
                <a:spcPct val="80000"/>
              </a:spcBef>
              <a:buFont typeface="Wingdings" pitchFamily="2" charset="2"/>
              <a:buNone/>
              <a:defRPr/>
            </a:pPr>
            <a:r>
              <a:rPr lang="pt-BR" sz="2600" dirty="0" smtClean="0"/>
              <a:t>                                            </a:t>
            </a:r>
          </a:p>
        </p:txBody>
      </p:sp>
      <p:sp>
        <p:nvSpPr>
          <p:cNvPr id="14343" name="Rectangle 3"/>
          <p:cNvSpPr>
            <a:spLocks noChangeArrowheads="1"/>
          </p:cNvSpPr>
          <p:nvPr/>
        </p:nvSpPr>
        <p:spPr bwMode="auto">
          <a:xfrm>
            <a:off x="0" y="381000"/>
            <a:ext cx="91440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pt-BR" altLang="pt-BR" sz="4000" b="1"/>
              <a:t>SPT X Sistema de “Mercado”</a:t>
            </a:r>
          </a:p>
        </p:txBody>
      </p:sp>
      <p:sp>
        <p:nvSpPr>
          <p:cNvPr id="1434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4346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434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4348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4349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435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435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graphicFrame>
        <p:nvGraphicFramePr>
          <p:cNvPr id="14338" name="Object 3"/>
          <p:cNvGraphicFramePr>
            <a:graphicFrameLocks noChangeAspect="1"/>
          </p:cNvGraphicFramePr>
          <p:nvPr/>
        </p:nvGraphicFramePr>
        <p:xfrm>
          <a:off x="776288" y="5030788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2" name="Equação" r:id="rId3" imgW="114120" imgH="215640" progId="Equation.3">
                  <p:embed/>
                </p:oleObj>
              </mc:Choice>
              <mc:Fallback>
                <p:oleObj name="Equação" r:id="rId3" imgW="114120" imgH="2156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6288" y="5030788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39" name="Object 3"/>
          <p:cNvGraphicFramePr>
            <a:graphicFrameLocks noChangeAspect="1"/>
          </p:cNvGraphicFramePr>
          <p:nvPr/>
        </p:nvGraphicFramePr>
        <p:xfrm>
          <a:off x="714375" y="2857500"/>
          <a:ext cx="5400675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3" name="Equação" r:id="rId5" imgW="2400120" imgH="228600" progId="Equation.3">
                  <p:embed/>
                </p:oleObj>
              </mc:Choice>
              <mc:Fallback>
                <p:oleObj name="Equação" r:id="rId5" imgW="2400120" imgH="2286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4375" y="2857500"/>
                        <a:ext cx="5400675" cy="514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0" name="Object 4"/>
          <p:cNvGraphicFramePr>
            <a:graphicFrameLocks noChangeAspect="1"/>
          </p:cNvGraphicFramePr>
          <p:nvPr/>
        </p:nvGraphicFramePr>
        <p:xfrm>
          <a:off x="142875" y="4143375"/>
          <a:ext cx="374650" cy="47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4" name="Equação" r:id="rId7" imgW="177480" imgH="228600" progId="Equation.3">
                  <p:embed/>
                </p:oleObj>
              </mc:Choice>
              <mc:Fallback>
                <p:oleObj name="Equação" r:id="rId7" imgW="177480" imgH="228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875" y="4143375"/>
                        <a:ext cx="374650" cy="471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1" name="Object 5"/>
          <p:cNvGraphicFramePr>
            <a:graphicFrameLocks noChangeAspect="1"/>
          </p:cNvGraphicFramePr>
          <p:nvPr/>
        </p:nvGraphicFramePr>
        <p:xfrm>
          <a:off x="0" y="5765800"/>
          <a:ext cx="928688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5" name="Equação" r:id="rId9" imgW="469800" imgH="228600" progId="Equation.3">
                  <p:embed/>
                </p:oleObj>
              </mc:Choice>
              <mc:Fallback>
                <p:oleObj name="Equação" r:id="rId9" imgW="469800" imgH="228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765800"/>
                        <a:ext cx="928688" cy="492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268413"/>
            <a:ext cx="9144000" cy="5589587"/>
          </a:xfrm>
        </p:spPr>
        <p:txBody>
          <a:bodyPr/>
          <a:lstStyle/>
          <a:p>
            <a:pPr marL="171450" indent="-514350" algn="just" eaLnBrk="1" hangingPunct="1">
              <a:spcBef>
                <a:spcPct val="80000"/>
              </a:spcBef>
              <a:defRPr/>
            </a:pPr>
            <a:r>
              <a:rPr lang="pt-BR" sz="2800" dirty="0" smtClean="0"/>
              <a:t>Vamos analisar o caso onde o SPT possua uma solução de canto: a = 0 ou a = 1. Ou seja, o gestor da educação, no sistema público tradicional, contrataria apenas professores mais qualificados ou fixaria um salário e contrataria todos os professores que se dispusessem a trabalhar por ele.</a:t>
            </a:r>
          </a:p>
          <a:p>
            <a:pPr marL="171450" indent="-514350" algn="just" eaLnBrk="1" hangingPunct="1">
              <a:spcBef>
                <a:spcPct val="80000"/>
              </a:spcBef>
              <a:defRPr/>
            </a:pPr>
            <a:r>
              <a:rPr lang="pt-BR" sz="2800" dirty="0" smtClean="0"/>
              <a:t>Essa é a condição provável quando </a:t>
            </a:r>
          </a:p>
          <a:p>
            <a:pPr marL="171450" indent="-514350" algn="just" eaLnBrk="1" hangingPunct="1">
              <a:spcBef>
                <a:spcPct val="80000"/>
              </a:spcBef>
              <a:defRPr/>
            </a:pPr>
            <a:r>
              <a:rPr lang="pt-BR" sz="2800" dirty="0" smtClean="0"/>
              <a:t>Quando a = 0 a condição anterior fica 			e é satisfeita.</a:t>
            </a:r>
          </a:p>
          <a:p>
            <a:pPr marL="171450" indent="-514350" algn="just" eaLnBrk="1" hangingPunct="1">
              <a:spcBef>
                <a:spcPct val="80000"/>
              </a:spcBef>
              <a:buFont typeface="Wingdings" pitchFamily="2" charset="2"/>
              <a:buNone/>
              <a:defRPr/>
            </a:pPr>
            <a:endParaRPr lang="pt-BR" sz="2800" dirty="0" smtClean="0"/>
          </a:p>
          <a:p>
            <a:pPr marL="171450" indent="-514350" algn="just" eaLnBrk="1" hangingPunct="1">
              <a:spcBef>
                <a:spcPct val="80000"/>
              </a:spcBef>
              <a:buFont typeface="Wingdings" pitchFamily="2" charset="2"/>
              <a:buNone/>
              <a:defRPr/>
            </a:pPr>
            <a:r>
              <a:rPr lang="pt-BR" sz="2800" dirty="0" smtClean="0"/>
              <a:t>	</a:t>
            </a:r>
          </a:p>
          <a:p>
            <a:pPr marL="171450" indent="-514350" algn="just" eaLnBrk="1" hangingPunct="1">
              <a:spcBef>
                <a:spcPct val="80000"/>
              </a:spcBef>
              <a:buFont typeface="Wingdings" pitchFamily="2" charset="2"/>
              <a:buNone/>
              <a:defRPr/>
            </a:pPr>
            <a:endParaRPr lang="pt-BR" sz="2800" dirty="0" smtClean="0"/>
          </a:p>
          <a:p>
            <a:pPr marL="0" algn="just" eaLnBrk="1" hangingPunct="1">
              <a:spcBef>
                <a:spcPct val="80000"/>
              </a:spcBef>
              <a:buFont typeface="Wingdings" pitchFamily="2" charset="2"/>
              <a:buNone/>
              <a:defRPr/>
            </a:pPr>
            <a:endParaRPr lang="pt-BR" sz="2600" dirty="0" smtClean="0"/>
          </a:p>
          <a:p>
            <a:pPr marL="0" algn="just" eaLnBrk="1" hangingPunct="1">
              <a:spcBef>
                <a:spcPct val="80000"/>
              </a:spcBef>
              <a:buFont typeface="Wingdings" pitchFamily="2" charset="2"/>
              <a:buNone/>
              <a:defRPr/>
            </a:pPr>
            <a:r>
              <a:rPr lang="pt-BR" sz="2600" dirty="0" smtClean="0"/>
              <a:t>                                            </a:t>
            </a:r>
          </a:p>
        </p:txBody>
      </p:sp>
      <p:sp>
        <p:nvSpPr>
          <p:cNvPr id="15364" name="Rectangle 3"/>
          <p:cNvSpPr>
            <a:spLocks noChangeArrowheads="1"/>
          </p:cNvSpPr>
          <p:nvPr/>
        </p:nvSpPr>
        <p:spPr bwMode="auto">
          <a:xfrm>
            <a:off x="0" y="381000"/>
            <a:ext cx="91440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pt-BR" altLang="pt-BR" sz="4000" b="1"/>
              <a:t>SPT X Sistema de “Mercado”</a:t>
            </a:r>
          </a:p>
        </p:txBody>
      </p:sp>
      <p:sp>
        <p:nvSpPr>
          <p:cNvPr id="1536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5366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5367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5368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536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537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5371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5372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graphicFrame>
        <p:nvGraphicFramePr>
          <p:cNvPr id="15362" name="Object 3"/>
          <p:cNvGraphicFramePr>
            <a:graphicFrameLocks noChangeAspect="1"/>
          </p:cNvGraphicFramePr>
          <p:nvPr/>
        </p:nvGraphicFramePr>
        <p:xfrm>
          <a:off x="776288" y="5030788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7" name="Equação" r:id="rId3" imgW="114120" imgH="215640" progId="Equation.3">
                  <p:embed/>
                </p:oleObj>
              </mc:Choice>
              <mc:Fallback>
                <p:oleObj name="Equação" r:id="rId3" imgW="114120" imgH="2156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6288" y="5030788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5373" name="Picture 21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75" y="4286250"/>
            <a:ext cx="941388" cy="35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74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5375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pic>
        <p:nvPicPr>
          <p:cNvPr id="15376" name="Picture 8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3688" y="5141913"/>
            <a:ext cx="2214562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9388" y="1268413"/>
            <a:ext cx="8964612" cy="5589587"/>
          </a:xfrm>
        </p:spPr>
        <p:txBody>
          <a:bodyPr/>
          <a:lstStyle/>
          <a:p>
            <a:pPr marL="514350" indent="-514350" algn="just" eaLnBrk="1" hangingPunct="1">
              <a:spcBef>
                <a:spcPct val="80000"/>
              </a:spcBef>
            </a:pPr>
            <a:r>
              <a:rPr lang="pt-PT" altLang="pt-BR" sz="3200" smtClean="0"/>
              <a:t>Defensores: elas melhoram tanto o desempenho dos alunos que frequentam uma escola charter (efeito direto) quanto dos alunos que frequentam as escolas públicas concorrentes (efeito spillover)</a:t>
            </a:r>
          </a:p>
          <a:p>
            <a:pPr marL="514350" indent="-514350" algn="just" eaLnBrk="1" hangingPunct="1">
              <a:spcBef>
                <a:spcPct val="80000"/>
              </a:spcBef>
            </a:pPr>
            <a:r>
              <a:rPr lang="pt-PT" altLang="pt-BR" sz="3200" smtClean="0"/>
              <a:t>Críticos: </a:t>
            </a:r>
            <a:r>
              <a:rPr lang="pt-PT" altLang="pt-BR" sz="3600" smtClean="0"/>
              <a:t>elas retiram recursos e os melhores alunos das escolas públicas regulares e promovem segregação</a:t>
            </a:r>
            <a:endParaRPr lang="pt-BR" altLang="pt-BR" sz="3600" smtClean="0"/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0" y="333375"/>
            <a:ext cx="91440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PT" altLang="pt-BR" sz="4000" b="1"/>
              <a:t>Debate sobre Escolas Charter</a:t>
            </a:r>
            <a:endParaRPr kumimoji="0" lang="pt-BR" altLang="pt-BR" sz="4000" b="1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268413"/>
            <a:ext cx="9144000" cy="5589587"/>
          </a:xfrm>
        </p:spPr>
        <p:txBody>
          <a:bodyPr/>
          <a:lstStyle/>
          <a:p>
            <a:pPr marL="171450" indent="-514350" algn="just" eaLnBrk="1" hangingPunct="1">
              <a:spcBef>
                <a:spcPct val="80000"/>
              </a:spcBef>
              <a:defRPr/>
            </a:pPr>
            <a:r>
              <a:rPr lang="pt-BR" sz="2800" dirty="0" smtClean="0"/>
              <a:t>Quando a = 1, o salário pago aos professores, tanto na solução de “mercado” como no SPT, é dado por:</a:t>
            </a:r>
          </a:p>
          <a:p>
            <a:pPr marL="171450" indent="-514350" algn="just" eaLnBrk="1" hangingPunct="1">
              <a:spcBef>
                <a:spcPct val="80000"/>
              </a:spcBef>
              <a:defRPr/>
            </a:pPr>
            <a:endParaRPr lang="pt-BR" sz="2800" dirty="0" smtClean="0"/>
          </a:p>
          <a:p>
            <a:pPr marL="171450" indent="-514350" algn="just" eaLnBrk="1" hangingPunct="1">
              <a:spcBef>
                <a:spcPct val="80000"/>
              </a:spcBef>
              <a:defRPr/>
            </a:pPr>
            <a:endParaRPr lang="pt-BR" sz="2800" dirty="0" smtClean="0"/>
          </a:p>
          <a:p>
            <a:pPr marL="171450" indent="-514350" algn="just" eaLnBrk="1" hangingPunct="1">
              <a:spcBef>
                <a:spcPct val="80000"/>
              </a:spcBef>
              <a:defRPr/>
            </a:pPr>
            <a:endParaRPr lang="pt-BR" sz="2800" dirty="0" smtClean="0"/>
          </a:p>
          <a:p>
            <a:pPr marL="171450" indent="-514350" algn="just" eaLnBrk="1" hangingPunct="1">
              <a:spcBef>
                <a:spcPct val="80000"/>
              </a:spcBef>
              <a:defRPr/>
            </a:pPr>
            <a:endParaRPr lang="pt-BR" sz="2800" dirty="0" smtClean="0"/>
          </a:p>
          <a:p>
            <a:pPr>
              <a:defRPr/>
            </a:pPr>
            <a:r>
              <a:rPr lang="pt-BR" dirty="0" smtClean="0"/>
              <a:t>R dá todas as combinações de </a:t>
            </a:r>
            <a:r>
              <a:rPr lang="pt-BR" dirty="0" smtClean="0">
                <a:ea typeface="Times New Roman" pitchFamily="18" charset="0"/>
                <a:cs typeface="Calibri" pitchFamily="34" charset="0"/>
              </a:rPr>
              <a:t>φ1</a:t>
            </a:r>
            <a:r>
              <a:rPr lang="pt-BR" dirty="0" smtClean="0">
                <a:cs typeface="Times New Roman" pitchFamily="18" charset="0"/>
              </a:rPr>
              <a:t> e φ2 </a:t>
            </a:r>
            <a:r>
              <a:rPr lang="pt-BR" dirty="0" smtClean="0"/>
              <a:t>que esgotam todos os recursos e atendem a regra salarial de pagar de acordo com o tamanho de turma.  Em Z :  y1 = y2.</a:t>
            </a:r>
          </a:p>
          <a:p>
            <a:pPr marL="171450" indent="-514350" algn="just" eaLnBrk="1" hangingPunct="1">
              <a:spcBef>
                <a:spcPct val="80000"/>
              </a:spcBef>
              <a:buFont typeface="Wingdings" pitchFamily="2" charset="2"/>
              <a:buNone/>
              <a:defRPr/>
            </a:pPr>
            <a:r>
              <a:rPr lang="pt-BR" dirty="0" smtClean="0"/>
              <a:t> </a:t>
            </a:r>
          </a:p>
          <a:p>
            <a:pPr marL="171450" indent="-514350" algn="just" eaLnBrk="1" hangingPunct="1">
              <a:spcBef>
                <a:spcPct val="80000"/>
              </a:spcBef>
              <a:buFont typeface="Wingdings" pitchFamily="2" charset="2"/>
              <a:buNone/>
              <a:defRPr/>
            </a:pPr>
            <a:endParaRPr lang="pt-BR" sz="2800" dirty="0" smtClean="0"/>
          </a:p>
          <a:p>
            <a:pPr marL="171450" indent="-514350" algn="just" eaLnBrk="1" hangingPunct="1">
              <a:spcBef>
                <a:spcPct val="80000"/>
              </a:spcBef>
              <a:buFont typeface="Wingdings" pitchFamily="2" charset="2"/>
              <a:buNone/>
              <a:defRPr/>
            </a:pPr>
            <a:r>
              <a:rPr lang="pt-BR" sz="2800" dirty="0" smtClean="0"/>
              <a:t>	</a:t>
            </a:r>
          </a:p>
          <a:p>
            <a:pPr marL="171450" indent="-514350" algn="just" eaLnBrk="1" hangingPunct="1">
              <a:spcBef>
                <a:spcPct val="80000"/>
              </a:spcBef>
              <a:buFont typeface="Wingdings" pitchFamily="2" charset="2"/>
              <a:buNone/>
              <a:defRPr/>
            </a:pPr>
            <a:endParaRPr lang="pt-BR" sz="2800" dirty="0" smtClean="0"/>
          </a:p>
          <a:p>
            <a:pPr marL="0" algn="just" eaLnBrk="1" hangingPunct="1">
              <a:spcBef>
                <a:spcPct val="80000"/>
              </a:spcBef>
              <a:buFont typeface="Wingdings" pitchFamily="2" charset="2"/>
              <a:buNone/>
              <a:defRPr/>
            </a:pPr>
            <a:endParaRPr lang="pt-BR" sz="2600" dirty="0" smtClean="0"/>
          </a:p>
          <a:p>
            <a:pPr marL="0" algn="just" eaLnBrk="1" hangingPunct="1">
              <a:spcBef>
                <a:spcPct val="80000"/>
              </a:spcBef>
              <a:buFont typeface="Wingdings" pitchFamily="2" charset="2"/>
              <a:buNone/>
              <a:defRPr/>
            </a:pPr>
            <a:r>
              <a:rPr lang="pt-BR" sz="2600" dirty="0" smtClean="0"/>
              <a:t>                                            </a:t>
            </a:r>
          </a:p>
        </p:txBody>
      </p:sp>
      <p:sp>
        <p:nvSpPr>
          <p:cNvPr id="16388" name="Rectangle 3"/>
          <p:cNvSpPr>
            <a:spLocks noChangeArrowheads="1"/>
          </p:cNvSpPr>
          <p:nvPr/>
        </p:nvSpPr>
        <p:spPr bwMode="auto">
          <a:xfrm>
            <a:off x="0" y="381000"/>
            <a:ext cx="91440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pt-BR" altLang="pt-BR" sz="4000" b="1"/>
              <a:t>SPT X Sistema de “Mercado”</a:t>
            </a:r>
          </a:p>
        </p:txBody>
      </p:sp>
      <p:sp>
        <p:nvSpPr>
          <p:cNvPr id="1638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6390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6391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6392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6393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6395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6396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graphicFrame>
        <p:nvGraphicFramePr>
          <p:cNvPr id="16386" name="Object 3"/>
          <p:cNvGraphicFramePr>
            <a:graphicFrameLocks noChangeAspect="1"/>
          </p:cNvGraphicFramePr>
          <p:nvPr/>
        </p:nvGraphicFramePr>
        <p:xfrm>
          <a:off x="776288" y="5030788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8" name="Equação" r:id="rId3" imgW="114120" imgH="215640" progId="Equation.3">
                  <p:embed/>
                </p:oleObj>
              </mc:Choice>
              <mc:Fallback>
                <p:oleObj name="Equação" r:id="rId3" imgW="114120" imgH="2156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6288" y="5030788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6398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6399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pic>
        <p:nvPicPr>
          <p:cNvPr id="16400" name="Picture 3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1063" y="1714500"/>
            <a:ext cx="44450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6401" name="Group 4"/>
          <p:cNvGrpSpPr>
            <a:grpSpLocks noChangeAspect="1"/>
          </p:cNvGrpSpPr>
          <p:nvPr/>
        </p:nvGrpSpPr>
        <p:grpSpPr bwMode="auto">
          <a:xfrm>
            <a:off x="357188" y="1643063"/>
            <a:ext cx="7921625" cy="4176712"/>
            <a:chOff x="2356" y="180"/>
            <a:chExt cx="7200" cy="3868"/>
          </a:xfrm>
        </p:grpSpPr>
        <p:sp>
          <p:nvSpPr>
            <p:cNvPr id="16402" name="AutoShape 20"/>
            <p:cNvSpPr>
              <a:spLocks noChangeAspect="1" noChangeArrowheads="1" noTextEdit="1"/>
            </p:cNvSpPr>
            <p:nvPr/>
          </p:nvSpPr>
          <p:spPr bwMode="auto">
            <a:xfrm>
              <a:off x="2356" y="180"/>
              <a:ext cx="7200" cy="38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cxnSp>
          <p:nvCxnSpPr>
            <p:cNvPr id="16403" name="AutoShape 19"/>
            <p:cNvCxnSpPr>
              <a:cxnSpLocks noChangeShapeType="1"/>
            </p:cNvCxnSpPr>
            <p:nvPr/>
          </p:nvCxnSpPr>
          <p:spPr bwMode="auto">
            <a:xfrm flipV="1">
              <a:off x="4336" y="3403"/>
              <a:ext cx="2730" cy="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404" name="AutoShape 18"/>
            <p:cNvCxnSpPr>
              <a:cxnSpLocks noChangeShapeType="1"/>
            </p:cNvCxnSpPr>
            <p:nvPr/>
          </p:nvCxnSpPr>
          <p:spPr bwMode="auto">
            <a:xfrm flipH="1" flipV="1">
              <a:off x="4296" y="1086"/>
              <a:ext cx="40" cy="232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6405" name="Arc 17"/>
            <p:cNvSpPr>
              <a:spLocks/>
            </p:cNvSpPr>
            <p:nvPr/>
          </p:nvSpPr>
          <p:spPr bwMode="auto">
            <a:xfrm>
              <a:off x="4296" y="1472"/>
              <a:ext cx="2079" cy="193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6406" name="Freeform 16"/>
            <p:cNvSpPr>
              <a:spLocks/>
            </p:cNvSpPr>
            <p:nvPr/>
          </p:nvSpPr>
          <p:spPr bwMode="auto">
            <a:xfrm>
              <a:off x="4336" y="1411"/>
              <a:ext cx="2087" cy="1999"/>
            </a:xfrm>
            <a:custGeom>
              <a:avLst/>
              <a:gdLst>
                <a:gd name="T0" fmla="*/ 0 w 2464"/>
                <a:gd name="T1" fmla="*/ 737 h 2361"/>
                <a:gd name="T2" fmla="*/ 771 w 2464"/>
                <a:gd name="T3" fmla="*/ 0 h 2361"/>
                <a:gd name="T4" fmla="*/ 0 60000 65536"/>
                <a:gd name="T5" fmla="*/ 0 60000 65536"/>
                <a:gd name="T6" fmla="*/ 0 w 2464"/>
                <a:gd name="T7" fmla="*/ 0 h 2361"/>
                <a:gd name="T8" fmla="*/ 2464 w 2464"/>
                <a:gd name="T9" fmla="*/ 2361 h 236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464" h="2361">
                  <a:moveTo>
                    <a:pt x="0" y="2361"/>
                  </a:moveTo>
                  <a:cubicBezTo>
                    <a:pt x="1026" y="1377"/>
                    <a:pt x="2052" y="394"/>
                    <a:pt x="2464" y="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6407" name="Freeform 15"/>
            <p:cNvSpPr>
              <a:spLocks/>
            </p:cNvSpPr>
            <p:nvPr/>
          </p:nvSpPr>
          <p:spPr bwMode="auto">
            <a:xfrm>
              <a:off x="4336" y="903"/>
              <a:ext cx="1077" cy="1829"/>
            </a:xfrm>
            <a:custGeom>
              <a:avLst/>
              <a:gdLst>
                <a:gd name="T0" fmla="*/ 0 w 1272"/>
                <a:gd name="T1" fmla="*/ 675 h 2160"/>
                <a:gd name="T2" fmla="*/ 251 w 1272"/>
                <a:gd name="T3" fmla="*/ 455 h 2160"/>
                <a:gd name="T4" fmla="*/ 397 w 1272"/>
                <a:gd name="T5" fmla="*/ 0 h 2160"/>
                <a:gd name="T6" fmla="*/ 0 60000 65536"/>
                <a:gd name="T7" fmla="*/ 0 60000 65536"/>
                <a:gd name="T8" fmla="*/ 0 60000 65536"/>
                <a:gd name="T9" fmla="*/ 0 w 1272"/>
                <a:gd name="T10" fmla="*/ 0 h 2160"/>
                <a:gd name="T11" fmla="*/ 1272 w 1272"/>
                <a:gd name="T12" fmla="*/ 2160 h 216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72" h="2160">
                  <a:moveTo>
                    <a:pt x="0" y="2160"/>
                  </a:moveTo>
                  <a:cubicBezTo>
                    <a:pt x="298" y="1988"/>
                    <a:pt x="596" y="1816"/>
                    <a:pt x="808" y="1456"/>
                  </a:cubicBezTo>
                  <a:cubicBezTo>
                    <a:pt x="1020" y="1096"/>
                    <a:pt x="1196" y="244"/>
                    <a:pt x="1272" y="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6408" name="Text Box 14"/>
            <p:cNvSpPr txBox="1">
              <a:spLocks noChangeArrowheads="1"/>
            </p:cNvSpPr>
            <p:nvPr/>
          </p:nvSpPr>
          <p:spPr bwMode="auto">
            <a:xfrm>
              <a:off x="3700" y="1025"/>
              <a:ext cx="528" cy="44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pt-BR" altLang="pt-BR" sz="1200">
                  <a:solidFill>
                    <a:srgbClr val="000000"/>
                  </a:solidFill>
                  <a:ea typeface="Times New Roman" pitchFamily="18" charset="0"/>
                  <a:cs typeface="Calibri" pitchFamily="34" charset="0"/>
                </a:rPr>
                <a:t>φ1</a:t>
              </a:r>
              <a:endParaRPr lang="pt-BR" altLang="pt-BR">
                <a:solidFill>
                  <a:srgbClr val="000000"/>
                </a:solidFill>
                <a:ea typeface="Times New Roman" pitchFamily="18" charset="0"/>
                <a:cs typeface="Calibri" pitchFamily="34" charset="0"/>
              </a:endParaRPr>
            </a:p>
          </p:txBody>
        </p:sp>
        <p:sp>
          <p:nvSpPr>
            <p:cNvPr id="16409" name="Text Box 13"/>
            <p:cNvSpPr txBox="1">
              <a:spLocks noChangeArrowheads="1"/>
            </p:cNvSpPr>
            <p:nvPr/>
          </p:nvSpPr>
          <p:spPr bwMode="auto">
            <a:xfrm>
              <a:off x="4072" y="2624"/>
              <a:ext cx="156" cy="34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pt-BR" altLang="pt-BR" sz="1200">
                  <a:solidFill>
                    <a:srgbClr val="000000"/>
                  </a:solidFill>
                  <a:cs typeface="Times New Roman" pitchFamily="18" charset="0"/>
                </a:rPr>
                <a:t>Z</a:t>
              </a:r>
              <a:endParaRPr lang="pt-BR" altLang="pt-BR">
                <a:solidFill>
                  <a:srgbClr val="000000"/>
                </a:solidFill>
              </a:endParaRPr>
            </a:p>
          </p:txBody>
        </p:sp>
        <p:sp>
          <p:nvSpPr>
            <p:cNvPr id="16410" name="Text Box 12"/>
            <p:cNvSpPr txBox="1">
              <a:spLocks noChangeArrowheads="1"/>
            </p:cNvSpPr>
            <p:nvPr/>
          </p:nvSpPr>
          <p:spPr bwMode="auto">
            <a:xfrm>
              <a:off x="5413" y="653"/>
              <a:ext cx="251" cy="37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pt-BR" altLang="pt-BR" sz="1200">
                  <a:solidFill>
                    <a:srgbClr val="000000"/>
                  </a:solidFill>
                  <a:cs typeface="Times New Roman" pitchFamily="18" charset="0"/>
                </a:rPr>
                <a:t>Z</a:t>
              </a:r>
              <a:endParaRPr lang="pt-BR" altLang="pt-BR">
                <a:solidFill>
                  <a:srgbClr val="000000"/>
                </a:solidFill>
              </a:endParaRPr>
            </a:p>
          </p:txBody>
        </p:sp>
        <p:sp>
          <p:nvSpPr>
            <p:cNvPr id="16411" name="Text Box 11"/>
            <p:cNvSpPr txBox="1">
              <a:spLocks noChangeArrowheads="1"/>
            </p:cNvSpPr>
            <p:nvPr/>
          </p:nvSpPr>
          <p:spPr bwMode="auto">
            <a:xfrm>
              <a:off x="3937" y="1242"/>
              <a:ext cx="325" cy="61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pt-BR" altLang="pt-BR" sz="1200">
                  <a:solidFill>
                    <a:srgbClr val="000000"/>
                  </a:solidFill>
                  <a:cs typeface="Times New Roman" pitchFamily="18" charset="0"/>
                </a:rPr>
                <a:t>R</a:t>
              </a:r>
              <a:endParaRPr lang="pt-BR" altLang="pt-BR">
                <a:solidFill>
                  <a:srgbClr val="000000"/>
                </a:solidFill>
              </a:endParaRPr>
            </a:p>
          </p:txBody>
        </p:sp>
        <p:sp>
          <p:nvSpPr>
            <p:cNvPr id="16412" name="Text Box 10"/>
            <p:cNvSpPr txBox="1">
              <a:spLocks noChangeArrowheads="1"/>
            </p:cNvSpPr>
            <p:nvPr/>
          </p:nvSpPr>
          <p:spPr bwMode="auto">
            <a:xfrm>
              <a:off x="4831" y="2969"/>
              <a:ext cx="521" cy="36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pt-BR" altLang="pt-BR" sz="1200">
                  <a:solidFill>
                    <a:srgbClr val="000000"/>
                  </a:solidFill>
                  <a:cs typeface="Times New Roman" pitchFamily="18" charset="0"/>
                </a:rPr>
                <a:t>45º </a:t>
              </a:r>
              <a:endParaRPr lang="pt-BR" altLang="pt-BR">
                <a:solidFill>
                  <a:srgbClr val="000000"/>
                </a:solidFill>
              </a:endParaRPr>
            </a:p>
          </p:txBody>
        </p:sp>
        <p:sp>
          <p:nvSpPr>
            <p:cNvPr id="16413" name="Arc 9"/>
            <p:cNvSpPr>
              <a:spLocks/>
            </p:cNvSpPr>
            <p:nvPr/>
          </p:nvSpPr>
          <p:spPr bwMode="auto">
            <a:xfrm>
              <a:off x="4729" y="3050"/>
              <a:ext cx="264" cy="36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6414" name="Text Box 8"/>
            <p:cNvSpPr txBox="1">
              <a:spLocks noChangeArrowheads="1"/>
            </p:cNvSpPr>
            <p:nvPr/>
          </p:nvSpPr>
          <p:spPr bwMode="auto">
            <a:xfrm>
              <a:off x="5352" y="1296"/>
              <a:ext cx="393" cy="39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pt-BR" altLang="pt-BR" sz="1200">
                  <a:solidFill>
                    <a:srgbClr val="000000"/>
                  </a:solidFill>
                  <a:cs typeface="Times New Roman" pitchFamily="18" charset="0"/>
                </a:rPr>
                <a:t>A</a:t>
              </a:r>
              <a:endParaRPr lang="pt-BR" altLang="pt-BR">
                <a:solidFill>
                  <a:srgbClr val="000000"/>
                </a:solidFill>
              </a:endParaRPr>
            </a:p>
          </p:txBody>
        </p:sp>
        <p:sp>
          <p:nvSpPr>
            <p:cNvPr id="16415" name="Text Box 7"/>
            <p:cNvSpPr txBox="1">
              <a:spLocks noChangeArrowheads="1"/>
            </p:cNvSpPr>
            <p:nvPr/>
          </p:nvSpPr>
          <p:spPr bwMode="auto">
            <a:xfrm>
              <a:off x="6092" y="1852"/>
              <a:ext cx="283" cy="50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pt-BR" altLang="pt-BR" sz="1200">
                  <a:solidFill>
                    <a:srgbClr val="000000"/>
                  </a:solidFill>
                  <a:cs typeface="Times New Roman" pitchFamily="18" charset="0"/>
                </a:rPr>
                <a:t>B</a:t>
              </a:r>
              <a:endParaRPr lang="pt-BR" altLang="pt-BR">
                <a:solidFill>
                  <a:srgbClr val="000000"/>
                </a:solidFill>
              </a:endParaRPr>
            </a:p>
          </p:txBody>
        </p:sp>
        <p:sp>
          <p:nvSpPr>
            <p:cNvPr id="16416" name="Text Box 6"/>
            <p:cNvSpPr txBox="1">
              <a:spLocks noChangeArrowheads="1"/>
            </p:cNvSpPr>
            <p:nvPr/>
          </p:nvSpPr>
          <p:spPr bwMode="auto">
            <a:xfrm>
              <a:off x="6165" y="3484"/>
              <a:ext cx="305" cy="35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pt-BR" altLang="pt-BR" sz="1200">
                  <a:solidFill>
                    <a:srgbClr val="000000"/>
                  </a:solidFill>
                  <a:cs typeface="Times New Roman" pitchFamily="18" charset="0"/>
                </a:rPr>
                <a:t>R</a:t>
              </a:r>
              <a:endParaRPr lang="pt-BR" altLang="pt-BR">
                <a:solidFill>
                  <a:srgbClr val="000000"/>
                </a:solidFill>
              </a:endParaRPr>
            </a:p>
          </p:txBody>
        </p:sp>
        <p:sp>
          <p:nvSpPr>
            <p:cNvPr id="16417" name="Text Box 5"/>
            <p:cNvSpPr txBox="1">
              <a:spLocks noChangeArrowheads="1"/>
            </p:cNvSpPr>
            <p:nvPr/>
          </p:nvSpPr>
          <p:spPr bwMode="auto">
            <a:xfrm>
              <a:off x="6727" y="3484"/>
              <a:ext cx="522" cy="35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pt-BR" altLang="pt-BR" sz="1200">
                  <a:solidFill>
                    <a:srgbClr val="000000"/>
                  </a:solidFill>
                  <a:ea typeface="Times New Roman" pitchFamily="18" charset="0"/>
                  <a:cs typeface="Calibri" pitchFamily="34" charset="0"/>
                </a:rPr>
                <a:t>φ2</a:t>
              </a:r>
              <a:endParaRPr lang="pt-BR" altLang="pt-BR">
                <a:solidFill>
                  <a:srgbClr val="000000"/>
                </a:solidFill>
                <a:ea typeface="Times New Roman" pitchFamily="18" charset="0"/>
                <a:cs typeface="Calibri" pitchFamily="34" charset="0"/>
              </a:endParaRPr>
            </a:p>
          </p:txBody>
        </p:sp>
      </p:grp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268413"/>
            <a:ext cx="9144000" cy="5589587"/>
          </a:xfrm>
        </p:spPr>
        <p:txBody>
          <a:bodyPr/>
          <a:lstStyle/>
          <a:p>
            <a:pPr marL="0" algn="just" eaLnBrk="1" hangingPunct="1">
              <a:spcBef>
                <a:spcPct val="80000"/>
              </a:spcBef>
              <a:buFont typeface="Wingdings" pitchFamily="2" charset="2"/>
              <a:buNone/>
            </a:pPr>
            <a:endParaRPr lang="pt-BR" altLang="pt-BR" sz="2600" smtClean="0"/>
          </a:p>
          <a:p>
            <a:pPr marL="0" algn="just" eaLnBrk="1" hangingPunct="1">
              <a:spcBef>
                <a:spcPct val="80000"/>
              </a:spcBef>
              <a:buFont typeface="Wingdings" pitchFamily="2" charset="2"/>
              <a:buNone/>
            </a:pPr>
            <a:r>
              <a:rPr lang="pt-BR" altLang="pt-BR" sz="3200" smtClean="0"/>
              <a:t>O ponto de R que maximiza o produto educacional total é dado por:</a:t>
            </a:r>
          </a:p>
          <a:p>
            <a:pPr marL="0" algn="just" eaLnBrk="1" hangingPunct="1">
              <a:spcBef>
                <a:spcPct val="80000"/>
              </a:spcBef>
              <a:buFont typeface="Wingdings" pitchFamily="2" charset="2"/>
              <a:buNone/>
            </a:pPr>
            <a:endParaRPr lang="pt-BR" altLang="pt-BR" sz="2600" smtClean="0"/>
          </a:p>
          <a:p>
            <a:pPr marL="0" algn="just" eaLnBrk="1" hangingPunct="1">
              <a:spcBef>
                <a:spcPct val="80000"/>
              </a:spcBef>
              <a:buFont typeface="Wingdings" pitchFamily="2" charset="2"/>
              <a:buNone/>
            </a:pPr>
            <a:endParaRPr lang="pt-BR" altLang="pt-BR" sz="2600" smtClean="0"/>
          </a:p>
        </p:txBody>
      </p:sp>
      <p:sp>
        <p:nvSpPr>
          <p:cNvPr id="17413" name="Rectangle 3"/>
          <p:cNvSpPr>
            <a:spLocks noChangeArrowheads="1"/>
          </p:cNvSpPr>
          <p:nvPr/>
        </p:nvSpPr>
        <p:spPr bwMode="auto">
          <a:xfrm>
            <a:off x="0" y="381000"/>
            <a:ext cx="91440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pt-BR" altLang="pt-BR" b="1"/>
              <a:t>SPT X Sistema de “Mercado” (continuação)</a:t>
            </a:r>
          </a:p>
        </p:txBody>
      </p:sp>
      <p:sp>
        <p:nvSpPr>
          <p:cNvPr id="174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7415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7416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741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7418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7419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742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742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graphicFrame>
        <p:nvGraphicFramePr>
          <p:cNvPr id="17410" name="Object 3"/>
          <p:cNvGraphicFramePr>
            <a:graphicFrameLocks noChangeAspect="1"/>
          </p:cNvGraphicFramePr>
          <p:nvPr/>
        </p:nvGraphicFramePr>
        <p:xfrm>
          <a:off x="776288" y="5030788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2" name="Equação" r:id="rId3" imgW="114120" imgH="215640" progId="Equation.3">
                  <p:embed/>
                </p:oleObj>
              </mc:Choice>
              <mc:Fallback>
                <p:oleObj name="Equação" r:id="rId3" imgW="114120" imgH="2156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6288" y="5030788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1" name="Object 4"/>
          <p:cNvGraphicFramePr>
            <a:graphicFrameLocks noChangeAspect="1"/>
          </p:cNvGraphicFramePr>
          <p:nvPr/>
        </p:nvGraphicFramePr>
        <p:xfrm>
          <a:off x="1476375" y="4029075"/>
          <a:ext cx="6119813" cy="76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3" name="Equação" r:id="rId5" imgW="2057400" imgH="241200" progId="Equation.3">
                  <p:embed/>
                </p:oleObj>
              </mc:Choice>
              <mc:Fallback>
                <p:oleObj name="Equação" r:id="rId5" imgW="2057400" imgH="241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75" y="4029075"/>
                        <a:ext cx="6119813" cy="768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268413"/>
            <a:ext cx="9144000" cy="5589587"/>
          </a:xfrm>
        </p:spPr>
        <p:txBody>
          <a:bodyPr/>
          <a:lstStyle/>
          <a:p>
            <a:pPr marL="0" algn="just" eaLnBrk="1" hangingPunct="1">
              <a:spcBef>
                <a:spcPct val="80000"/>
              </a:spcBef>
              <a:buFont typeface="Wingdings" pitchFamily="2" charset="2"/>
              <a:buNone/>
              <a:defRPr/>
            </a:pPr>
            <a:r>
              <a:rPr lang="pt-BR" sz="2600" dirty="0" smtClean="0"/>
              <a:t>A condição de mercado deve ser superior ao gestor restrito, a menos que duas condições sejam observadas:</a:t>
            </a:r>
          </a:p>
          <a:p>
            <a:pPr marL="171450" indent="-514350" algn="just" eaLnBrk="1" hangingPunct="1">
              <a:spcBef>
                <a:spcPct val="80000"/>
              </a:spcBef>
              <a:buFont typeface="Wingdings" pitchFamily="2" charset="2"/>
              <a:buAutoNum type="alphaLcParenR"/>
              <a:defRPr/>
            </a:pPr>
            <a:r>
              <a:rPr lang="pt-BR" sz="2600" dirty="0" smtClean="0"/>
              <a:t>que os professores do tipo 1 sejam muito mais sensíveis a variações do tamanho de turma do que os professores do tipo 2</a:t>
            </a:r>
          </a:p>
          <a:p>
            <a:pPr marL="171450" indent="-514350" algn="just" eaLnBrk="1" hangingPunct="1">
              <a:spcBef>
                <a:spcPct val="80000"/>
              </a:spcBef>
              <a:buFont typeface="Wingdings" pitchFamily="2" charset="2"/>
              <a:buAutoNum type="alphaLcParenR"/>
              <a:defRPr/>
            </a:pPr>
            <a:r>
              <a:rPr lang="pt-BR" sz="2600" dirty="0" smtClean="0"/>
              <a:t> e que, em valores absolutos,        cresça rapidamente com o tamanho de turma. </a:t>
            </a:r>
          </a:p>
          <a:p>
            <a:pPr marL="171450" indent="-514350" algn="just" eaLnBrk="1" hangingPunct="1">
              <a:spcBef>
                <a:spcPct val="80000"/>
              </a:spcBef>
              <a:buFont typeface="Wingdings" pitchFamily="2" charset="2"/>
              <a:buNone/>
              <a:defRPr/>
            </a:pPr>
            <a:r>
              <a:rPr lang="pt-BR" dirty="0" smtClean="0"/>
              <a:t>Quando as elasticidades são pequenas, o SM deve superar o SPT. Aos e </a:t>
            </a:r>
            <a:r>
              <a:rPr lang="pt-BR" dirty="0" err="1" smtClean="0"/>
              <a:t>Pennucci</a:t>
            </a:r>
            <a:r>
              <a:rPr lang="pt-BR" dirty="0" smtClean="0"/>
              <a:t> (2003) revisam 53 estudos avaliando os impactos da redução do tamanho de sala       &lt; 0,15, em todos os casos.</a:t>
            </a:r>
          </a:p>
          <a:p>
            <a:pPr marL="0" algn="just" eaLnBrk="1" hangingPunct="1">
              <a:spcBef>
                <a:spcPct val="80000"/>
              </a:spcBef>
              <a:buFont typeface="Wingdings" pitchFamily="2" charset="2"/>
              <a:buNone/>
              <a:defRPr/>
            </a:pPr>
            <a:endParaRPr lang="pt-BR" sz="2600" dirty="0" smtClean="0"/>
          </a:p>
        </p:txBody>
      </p:sp>
      <p:sp>
        <p:nvSpPr>
          <p:cNvPr id="18438" name="Rectangle 3"/>
          <p:cNvSpPr>
            <a:spLocks noChangeArrowheads="1"/>
          </p:cNvSpPr>
          <p:nvPr/>
        </p:nvSpPr>
        <p:spPr bwMode="auto">
          <a:xfrm>
            <a:off x="0" y="381000"/>
            <a:ext cx="91440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pt-BR" altLang="pt-BR" b="1"/>
              <a:t>SPT X Sistema de “Mercado” (continuação)</a:t>
            </a:r>
          </a:p>
        </p:txBody>
      </p:sp>
      <p:sp>
        <p:nvSpPr>
          <p:cNvPr id="1843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8440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8441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8442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8443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844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8445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8446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graphicFrame>
        <p:nvGraphicFramePr>
          <p:cNvPr id="18434" name="Object 3"/>
          <p:cNvGraphicFramePr>
            <a:graphicFrameLocks noChangeAspect="1"/>
          </p:cNvGraphicFramePr>
          <p:nvPr/>
        </p:nvGraphicFramePr>
        <p:xfrm>
          <a:off x="776288" y="5030788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7" name="Equação" r:id="rId3" imgW="114120" imgH="215640" progId="Equation.3">
                  <p:embed/>
                </p:oleObj>
              </mc:Choice>
              <mc:Fallback>
                <p:oleObj name="Equação" r:id="rId3" imgW="114120" imgH="2156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6288" y="5030788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5" name="Object 7"/>
          <p:cNvGraphicFramePr>
            <a:graphicFrameLocks noChangeAspect="1"/>
          </p:cNvGraphicFramePr>
          <p:nvPr/>
        </p:nvGraphicFramePr>
        <p:xfrm>
          <a:off x="5286375" y="4071938"/>
          <a:ext cx="357188" cy="34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8" name="Equação" r:id="rId5" imgW="126720" imgH="139680" progId="Equation.3">
                  <p:embed/>
                </p:oleObj>
              </mc:Choice>
              <mc:Fallback>
                <p:oleObj name="Equação" r:id="rId5" imgW="126720" imgH="13968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6375" y="4071938"/>
                        <a:ext cx="357188" cy="349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6" name="Object 4"/>
          <p:cNvGraphicFramePr>
            <a:graphicFrameLocks noChangeAspect="1"/>
          </p:cNvGraphicFramePr>
          <p:nvPr/>
        </p:nvGraphicFramePr>
        <p:xfrm>
          <a:off x="6072188" y="5857875"/>
          <a:ext cx="357187" cy="34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9" name="Equação" r:id="rId7" imgW="126720" imgH="139680" progId="Equation.3">
                  <p:embed/>
                </p:oleObj>
              </mc:Choice>
              <mc:Fallback>
                <p:oleObj name="Equação" r:id="rId7" imgW="126720" imgH="1396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72188" y="5857875"/>
                        <a:ext cx="357187" cy="349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268413"/>
            <a:ext cx="9144000" cy="5589587"/>
          </a:xfrm>
        </p:spPr>
        <p:txBody>
          <a:bodyPr/>
          <a:lstStyle/>
          <a:p>
            <a:pPr marL="171450" indent="-514350" algn="just" eaLnBrk="1" hangingPunct="1">
              <a:spcBef>
                <a:spcPct val="80000"/>
              </a:spcBef>
              <a:buFont typeface="Arial" charset="0"/>
              <a:buAutoNum type="arabicParenR"/>
            </a:pPr>
            <a:r>
              <a:rPr lang="pt-BR" altLang="pt-BR" sz="2800" smtClean="0"/>
              <a:t>As escolas charter funcionam como um mecanismo de contornar as restrições institucionais impostas ao gestor público e, assim, restabelecer o equilíbrio de “mercado”. Então, não seria mais simples retirar tais restrições do SPT</a:t>
            </a:r>
          </a:p>
          <a:p>
            <a:pPr marL="971550" lvl="2" indent="-514350" algn="just" eaLnBrk="1" hangingPunct="1">
              <a:spcBef>
                <a:spcPct val="80000"/>
              </a:spcBef>
              <a:buFont typeface="Arial" charset="0"/>
              <a:buAutoNum type="alphaLcPeriod"/>
            </a:pPr>
            <a:r>
              <a:rPr lang="pt-BR" altLang="pt-BR" smtClean="0"/>
              <a:t>pode ser mais fácil aprovar uma legislação sobre escolas charter do que mudar regras de contratações e alocação de recursos educacionais há muito tempo definidas</a:t>
            </a:r>
          </a:p>
          <a:p>
            <a:pPr marL="971550" lvl="2" indent="-514350" algn="just" eaLnBrk="1" hangingPunct="1">
              <a:spcBef>
                <a:spcPct val="80000"/>
              </a:spcBef>
              <a:buFont typeface="Arial" charset="0"/>
              <a:buAutoNum type="alphaLcPeriod"/>
            </a:pPr>
            <a:r>
              <a:rPr lang="pt-BR" altLang="pt-BR" smtClean="0"/>
              <a:t>a hipótese de que o gestor público só não obtém a solução eficiente em virtude das restrições impostas é muito otimista. Seria mais razoável admitirmos que, mesmo sem tais restrições, o gestor não disporia de conhecimento e meios para encontrar a solução ótima.</a:t>
            </a:r>
          </a:p>
          <a:p>
            <a:pPr marL="971550" lvl="2" indent="-514350" algn="just" eaLnBrk="1" hangingPunct="1">
              <a:spcBef>
                <a:spcPct val="80000"/>
              </a:spcBef>
              <a:buFont typeface="Arial" charset="0"/>
              <a:buAutoNum type="alphaLcPeriod"/>
            </a:pPr>
            <a:r>
              <a:rPr lang="pt-BR" altLang="pt-BR" smtClean="0"/>
              <a:t>Quase-mercados pode ser uma saída</a:t>
            </a:r>
          </a:p>
        </p:txBody>
      </p:sp>
      <p:sp>
        <p:nvSpPr>
          <p:cNvPr id="19460" name="Rectangle 3"/>
          <p:cNvSpPr>
            <a:spLocks noChangeArrowheads="1"/>
          </p:cNvSpPr>
          <p:nvPr/>
        </p:nvSpPr>
        <p:spPr bwMode="auto">
          <a:xfrm>
            <a:off x="0" y="381000"/>
            <a:ext cx="91440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pt-BR" altLang="pt-BR" b="1"/>
              <a:t>Considerações Finais </a:t>
            </a:r>
          </a:p>
        </p:txBody>
      </p:sp>
      <p:sp>
        <p:nvSpPr>
          <p:cNvPr id="19461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9462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9463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9464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946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946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9467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9468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graphicFrame>
        <p:nvGraphicFramePr>
          <p:cNvPr id="19458" name="Object 3"/>
          <p:cNvGraphicFramePr>
            <a:graphicFrameLocks noChangeAspect="1"/>
          </p:cNvGraphicFramePr>
          <p:nvPr/>
        </p:nvGraphicFramePr>
        <p:xfrm>
          <a:off x="776288" y="5030788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9" name="Equação" r:id="rId3" imgW="114120" imgH="215640" progId="Equation.3">
                  <p:embed/>
                </p:oleObj>
              </mc:Choice>
              <mc:Fallback>
                <p:oleObj name="Equação" r:id="rId3" imgW="114120" imgH="2156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6288" y="5030788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268413"/>
            <a:ext cx="9144000" cy="5589587"/>
          </a:xfrm>
        </p:spPr>
        <p:txBody>
          <a:bodyPr/>
          <a:lstStyle/>
          <a:p>
            <a:pPr marL="171450" indent="-514350" algn="just" eaLnBrk="1" hangingPunct="1">
              <a:spcBef>
                <a:spcPct val="80000"/>
              </a:spcBef>
              <a:buFont typeface="Wingdings" pitchFamily="2" charset="2"/>
              <a:buNone/>
            </a:pPr>
            <a:r>
              <a:rPr lang="pt-BR" altLang="pt-BR" sz="2800" smtClean="0">
                <a:solidFill>
                  <a:srgbClr val="FF0000"/>
                </a:solidFill>
              </a:rPr>
              <a:t>2) </a:t>
            </a:r>
            <a:r>
              <a:rPr lang="pt-BR" altLang="pt-BR" sz="2800" smtClean="0"/>
              <a:t>O presente artigo se concentra na questão de contratação e alocação de professores: o desempenho de determinado professor não se altera a depender do tipo de escola em que atua. </a:t>
            </a:r>
          </a:p>
          <a:p>
            <a:pPr marL="971550" lvl="2" indent="-514350" algn="just" eaLnBrk="1" hangingPunct="1">
              <a:spcBef>
                <a:spcPct val="80000"/>
              </a:spcBef>
            </a:pPr>
            <a:r>
              <a:rPr lang="pt-BR" altLang="pt-BR" smtClean="0"/>
              <a:t>A concorrência por alunos gera um incentivo para os professores elevarem o esforço. Então, se existe um problema de falta de incentivo para elevar o desempenho dos professores nas escolas públicas tradicionais, esse seria um motivo adicional para se defender a introdução de escolas charter</a:t>
            </a:r>
          </a:p>
          <a:p>
            <a:pPr marL="571500" lvl="1" indent="-514350" algn="just" eaLnBrk="1" hangingPunct="1">
              <a:spcBef>
                <a:spcPct val="80000"/>
              </a:spcBef>
              <a:buFont typeface="Wingdings" pitchFamily="2" charset="2"/>
              <a:buNone/>
            </a:pPr>
            <a:r>
              <a:rPr lang="pt-BR" altLang="pt-BR" sz="2800" smtClean="0">
                <a:solidFill>
                  <a:srgbClr val="FF0000"/>
                </a:solidFill>
              </a:rPr>
              <a:t>3) </a:t>
            </a:r>
            <a:r>
              <a:rPr lang="pt-BR" altLang="pt-BR" sz="2800" smtClean="0"/>
              <a:t>Consideramos que existe plena liberdade de ingresso de escolas charter e que as mesmas são dotadas com os mesmos recursos das escolas públicas tradicionais, o que não corresponde, necessariamente, com a realidade.</a:t>
            </a:r>
          </a:p>
          <a:p>
            <a:pPr marL="171450" indent="-514350" algn="just" eaLnBrk="1" hangingPunct="1">
              <a:spcBef>
                <a:spcPct val="80000"/>
              </a:spcBef>
              <a:buFont typeface="Wingdings" pitchFamily="2" charset="2"/>
              <a:buNone/>
            </a:pPr>
            <a:endParaRPr lang="pt-BR" altLang="pt-BR" sz="2800" smtClean="0"/>
          </a:p>
          <a:p>
            <a:pPr marL="171450" indent="-514350" algn="just" eaLnBrk="1" hangingPunct="1">
              <a:spcBef>
                <a:spcPct val="80000"/>
              </a:spcBef>
              <a:buFont typeface="Wingdings" pitchFamily="2" charset="2"/>
              <a:buNone/>
            </a:pPr>
            <a:endParaRPr lang="pt-BR" altLang="pt-BR" sz="2800" smtClean="0"/>
          </a:p>
        </p:txBody>
      </p:sp>
      <p:sp>
        <p:nvSpPr>
          <p:cNvPr id="20484" name="Rectangle 3"/>
          <p:cNvSpPr>
            <a:spLocks noChangeArrowheads="1"/>
          </p:cNvSpPr>
          <p:nvPr/>
        </p:nvSpPr>
        <p:spPr bwMode="auto">
          <a:xfrm>
            <a:off x="0" y="381000"/>
            <a:ext cx="91440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pt-BR" altLang="pt-BR" b="1"/>
              <a:t>Considerações Finais </a:t>
            </a:r>
          </a:p>
        </p:txBody>
      </p:sp>
      <p:sp>
        <p:nvSpPr>
          <p:cNvPr id="2048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20486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20487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20488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2048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2049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20491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20492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graphicFrame>
        <p:nvGraphicFramePr>
          <p:cNvPr id="20482" name="Object 3"/>
          <p:cNvGraphicFramePr>
            <a:graphicFrameLocks noChangeAspect="1"/>
          </p:cNvGraphicFramePr>
          <p:nvPr/>
        </p:nvGraphicFramePr>
        <p:xfrm>
          <a:off x="776288" y="5030788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3" name="Equação" r:id="rId3" imgW="114120" imgH="215640" progId="Equation.3">
                  <p:embed/>
                </p:oleObj>
              </mc:Choice>
              <mc:Fallback>
                <p:oleObj name="Equação" r:id="rId3" imgW="114120" imgH="2156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6288" y="5030788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268413"/>
            <a:ext cx="9144000" cy="5589587"/>
          </a:xfrm>
        </p:spPr>
        <p:txBody>
          <a:bodyPr/>
          <a:lstStyle/>
          <a:p>
            <a:pPr marL="171450" indent="-514350" algn="just" eaLnBrk="1" hangingPunct="1">
              <a:spcBef>
                <a:spcPct val="80000"/>
              </a:spcBef>
              <a:buFont typeface="Wingdings" pitchFamily="2" charset="2"/>
              <a:buNone/>
            </a:pPr>
            <a:r>
              <a:rPr lang="pt-BR" altLang="pt-BR" sz="2800" smtClean="0">
                <a:solidFill>
                  <a:srgbClr val="FF0000"/>
                </a:solidFill>
              </a:rPr>
              <a:t>5) </a:t>
            </a:r>
            <a:r>
              <a:rPr lang="pt-BR" altLang="pt-BR" sz="2800" smtClean="0"/>
              <a:t>Extensões:</a:t>
            </a:r>
          </a:p>
          <a:p>
            <a:pPr marL="171450" indent="-514350" algn="just" eaLnBrk="1" hangingPunct="1">
              <a:spcBef>
                <a:spcPct val="80000"/>
              </a:spcBef>
            </a:pPr>
            <a:r>
              <a:rPr lang="pt-BR" altLang="pt-BR" sz="2800" smtClean="0"/>
              <a:t>Considerar o caso onde professores (ou escolas) diferentes recebem, de forma sistemática, alunos com diferentes potencias de aprendizado.</a:t>
            </a:r>
          </a:p>
          <a:p>
            <a:pPr marL="171450" indent="-514350" algn="just" eaLnBrk="1" hangingPunct="1">
              <a:spcBef>
                <a:spcPct val="80000"/>
              </a:spcBef>
            </a:pPr>
            <a:r>
              <a:rPr lang="pt-BR" altLang="pt-BR" sz="2800" smtClean="0"/>
              <a:t>Considerar mais de dois tipos de professores (Jacob e Lefgren, 2008). Diretores distinguem os professores muito bons e os muito ruins, mas tem dificuldade de diferenciar no meio da distribuição.</a:t>
            </a:r>
          </a:p>
          <a:p>
            <a:pPr marL="171450" indent="-514350" algn="just" eaLnBrk="1" hangingPunct="1">
              <a:spcBef>
                <a:spcPct val="80000"/>
              </a:spcBef>
              <a:buFont typeface="Wingdings" pitchFamily="2" charset="2"/>
              <a:buNone/>
            </a:pPr>
            <a:endParaRPr lang="pt-BR" altLang="pt-BR" sz="2800" smtClean="0"/>
          </a:p>
        </p:txBody>
      </p:sp>
      <p:sp>
        <p:nvSpPr>
          <p:cNvPr id="21508" name="Rectangle 3"/>
          <p:cNvSpPr>
            <a:spLocks noChangeArrowheads="1"/>
          </p:cNvSpPr>
          <p:nvPr/>
        </p:nvSpPr>
        <p:spPr bwMode="auto">
          <a:xfrm>
            <a:off x="0" y="381000"/>
            <a:ext cx="91440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pt-BR" altLang="pt-BR" b="1"/>
              <a:t>Considerações Finais </a:t>
            </a:r>
          </a:p>
        </p:txBody>
      </p:sp>
      <p:sp>
        <p:nvSpPr>
          <p:cNvPr id="2150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21510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21511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21512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21513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2151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21515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21516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graphicFrame>
        <p:nvGraphicFramePr>
          <p:cNvPr id="21506" name="Object 3"/>
          <p:cNvGraphicFramePr>
            <a:graphicFrameLocks noChangeAspect="1"/>
          </p:cNvGraphicFramePr>
          <p:nvPr/>
        </p:nvGraphicFramePr>
        <p:xfrm>
          <a:off x="776288" y="5030788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7" name="Equação" r:id="rId3" imgW="114120" imgH="215640" progId="Equation.3">
                  <p:embed/>
                </p:oleObj>
              </mc:Choice>
              <mc:Fallback>
                <p:oleObj name="Equação" r:id="rId3" imgW="114120" imgH="2156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6288" y="5030788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9388" y="1268413"/>
            <a:ext cx="8964612" cy="5589587"/>
          </a:xfrm>
        </p:spPr>
        <p:txBody>
          <a:bodyPr/>
          <a:lstStyle/>
          <a:p>
            <a:pPr marL="514350" indent="-514350" algn="just" eaLnBrk="1" hangingPunct="1">
              <a:spcBef>
                <a:spcPct val="80000"/>
              </a:spcBef>
            </a:pPr>
            <a:endParaRPr lang="pt-PT" altLang="pt-BR" sz="3200" smtClean="0"/>
          </a:p>
          <a:p>
            <a:pPr marL="514350" indent="-514350" algn="just" eaLnBrk="1" hangingPunct="1">
              <a:spcBef>
                <a:spcPct val="80000"/>
              </a:spcBef>
            </a:pPr>
            <a:r>
              <a:rPr lang="pt-PT" altLang="pt-BR" sz="3200" smtClean="0"/>
              <a:t>Os estudos apresentam resultados mistos.</a:t>
            </a:r>
          </a:p>
          <a:p>
            <a:pPr marL="514350" indent="-514350" algn="just" eaLnBrk="1" hangingPunct="1">
              <a:spcBef>
                <a:spcPct val="80000"/>
              </a:spcBef>
            </a:pPr>
            <a:r>
              <a:rPr lang="pt-BR" altLang="pt-BR" sz="3200" smtClean="0"/>
              <a:t>Alguns encontram resultados favoráveis às escolas charter, outros favoráveis às escolas públicas regulares e parte significativa dos estudos não encontra diferença entre elas</a:t>
            </a:r>
            <a:endParaRPr lang="pt-PT" altLang="pt-BR" sz="3200" smtClean="0"/>
          </a:p>
          <a:p>
            <a:pPr marL="514350" indent="-514350" algn="just" eaLnBrk="1" hangingPunct="1">
              <a:spcBef>
                <a:spcPct val="80000"/>
              </a:spcBef>
            </a:pPr>
            <a:endParaRPr lang="pt-PT" altLang="pt-BR" sz="3200" smtClean="0"/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0" y="0"/>
            <a:ext cx="91440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PT" altLang="pt-BR" sz="4000" b="1"/>
              <a:t>Eficiência das Escolas Chsrte </a:t>
            </a:r>
            <a:r>
              <a:rPr lang="pt-PT" altLang="pt-BR" sz="4000" b="1" i="1"/>
              <a:t>vis a vis </a:t>
            </a:r>
            <a:r>
              <a:rPr lang="pt-PT" altLang="pt-BR" sz="4000" b="1"/>
              <a:t>as Escolas Públicas Regulares</a:t>
            </a:r>
            <a:endParaRPr kumimoji="0" lang="pt-BR" altLang="pt-BR" sz="4000" b="1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9388" y="1268413"/>
            <a:ext cx="8964612" cy="5589587"/>
          </a:xfrm>
        </p:spPr>
        <p:txBody>
          <a:bodyPr/>
          <a:lstStyle/>
          <a:p>
            <a:pPr marL="514350" indent="-514350" algn="just" eaLnBrk="1" hangingPunct="1">
              <a:spcBef>
                <a:spcPct val="80000"/>
              </a:spcBef>
            </a:pPr>
            <a:r>
              <a:rPr lang="pt-BR" altLang="pt-BR" sz="2800" smtClean="0"/>
              <a:t>Tendem a ter uma maior abrangência, cobrindo diversos distritos educacionais ou estados – e.g. Sass (2006), </a:t>
            </a:r>
            <a:r>
              <a:rPr lang="en-US" altLang="pt-BR" sz="2800" smtClean="0"/>
              <a:t>Bifulco and Ladd (2006), Booker et al. (2007), Hanushek et al. </a:t>
            </a:r>
            <a:r>
              <a:rPr lang="pt-BR" altLang="pt-BR" sz="2800" smtClean="0"/>
              <a:t>(2007) e Zimmer et al. (2009).</a:t>
            </a:r>
            <a:endParaRPr lang="pt-PT" altLang="pt-BR" sz="2800" smtClean="0"/>
          </a:p>
          <a:p>
            <a:pPr marL="514350" indent="-514350" algn="just" eaLnBrk="1" hangingPunct="1">
              <a:spcBef>
                <a:spcPct val="80000"/>
              </a:spcBef>
            </a:pPr>
            <a:r>
              <a:rPr lang="pt-PT" altLang="pt-BR" sz="2800" smtClean="0"/>
              <a:t>Resultado típico: </a:t>
            </a:r>
            <a:r>
              <a:rPr lang="pt-BR" altLang="pt-BR" sz="2800" smtClean="0"/>
              <a:t>o efeito das escolas charter sobre o desempenho dos estudantes é insignificante ou negativo.</a:t>
            </a:r>
          </a:p>
          <a:p>
            <a:pPr marL="514350" indent="-514350" algn="just" eaLnBrk="1" hangingPunct="1">
              <a:spcBef>
                <a:spcPct val="80000"/>
              </a:spcBef>
            </a:pPr>
            <a:r>
              <a:rPr lang="pt-BR" altLang="pt-BR" sz="2800" smtClean="0"/>
              <a:t>Dúvida: o procedimento adotado é suficiente para eliminar o viés de seleção potencialmente existente? </a:t>
            </a:r>
            <a:endParaRPr lang="pt-PT" altLang="pt-BR" sz="2800" smtClean="0"/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0" y="0"/>
            <a:ext cx="91440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PT" altLang="pt-BR" sz="4000" b="1"/>
              <a:t>Estudos com dados longitudinais e modelo de efeito fixo aluno</a:t>
            </a:r>
            <a:endParaRPr kumimoji="0" lang="pt-BR" altLang="pt-BR" sz="4000" b="1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9388" y="1268413"/>
            <a:ext cx="8964612" cy="5589587"/>
          </a:xfrm>
        </p:spPr>
        <p:txBody>
          <a:bodyPr/>
          <a:lstStyle/>
          <a:p>
            <a:pPr marL="514350" indent="-514350" eaLnBrk="1" hangingPunct="1">
              <a:spcBef>
                <a:spcPct val="80000"/>
              </a:spcBef>
            </a:pPr>
            <a:r>
              <a:rPr lang="pt-BR" altLang="pt-BR" sz="2600" smtClean="0"/>
              <a:t>Na existência de excesso de demanda, as escolas charter promovem um sorteio de ingresso. Assim, aqueles que não foram selecionados servem como grupo de controle do “experimento”.</a:t>
            </a:r>
          </a:p>
          <a:p>
            <a:pPr marL="514350" indent="-514350" eaLnBrk="1" hangingPunct="1">
              <a:spcBef>
                <a:spcPct val="80000"/>
              </a:spcBef>
            </a:pPr>
            <a:r>
              <a:rPr lang="pt-BR" altLang="pt-BR" sz="2600" smtClean="0"/>
              <a:t>Estudos concentrados em estudantes de minorias e em grandes distritos urbanos – e.g. </a:t>
            </a:r>
            <a:r>
              <a:rPr lang="en-US" altLang="pt-BR" sz="2600" smtClean="0"/>
              <a:t>Hoxby e Rockoff (2005), Hoxby et al. (2009), Dobbie and Fryer (2009), Abdulkadiroglu et al. </a:t>
            </a:r>
            <a:r>
              <a:rPr lang="pt-BR" altLang="pt-BR" sz="2600" smtClean="0"/>
              <a:t>(2009) e Angrist et al. (2010).</a:t>
            </a:r>
          </a:p>
          <a:p>
            <a:pPr marL="514350" indent="-514350" eaLnBrk="1" hangingPunct="1">
              <a:spcBef>
                <a:spcPct val="80000"/>
              </a:spcBef>
            </a:pPr>
            <a:r>
              <a:rPr lang="pt-BR" altLang="pt-BR" sz="2600" smtClean="0"/>
              <a:t>Resultados típicos: impacto positivo e expressivo. </a:t>
            </a:r>
            <a:endParaRPr lang="pt-BR" altLang="pt-BR" sz="2800" smtClean="0"/>
          </a:p>
          <a:p>
            <a:pPr marL="514350" indent="-514350" eaLnBrk="1" hangingPunct="1">
              <a:spcBef>
                <a:spcPct val="80000"/>
              </a:spcBef>
            </a:pPr>
            <a:r>
              <a:rPr lang="pt-BR" altLang="pt-BR" sz="2800" smtClean="0"/>
              <a:t>Problema: validade externa.</a:t>
            </a:r>
            <a:endParaRPr lang="pt-BR" altLang="pt-BR" sz="2600" smtClean="0"/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0" y="404813"/>
            <a:ext cx="91440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marL="514350" indent="-5143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80000"/>
              </a:spcBef>
            </a:pPr>
            <a:r>
              <a:rPr lang="pt-BR" altLang="pt-BR" sz="4000" b="1"/>
              <a:t>Estudos Baseados na Loteria de Ingres</a:t>
            </a:r>
            <a:r>
              <a:rPr lang="pt-BR" altLang="pt-BR" sz="4000"/>
              <a:t>so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9388" y="1268413"/>
            <a:ext cx="8964612" cy="5589587"/>
          </a:xfrm>
        </p:spPr>
        <p:txBody>
          <a:bodyPr/>
          <a:lstStyle/>
          <a:p>
            <a:pPr marL="514350" indent="-514350" eaLnBrk="1" hangingPunct="1">
              <a:spcBef>
                <a:spcPct val="80000"/>
              </a:spcBef>
            </a:pPr>
            <a:r>
              <a:rPr lang="pt-BR" altLang="pt-BR" sz="2800" smtClean="0"/>
              <a:t>A principal diferença entre os estudos pode ser mais devido à cobertura do que devido à metodologia. A escola charter seria positiva para alunos de minorias em áreas urbanas, mas não em outros cenários.</a:t>
            </a:r>
          </a:p>
          <a:p>
            <a:pPr marL="514350" indent="-514350" eaLnBrk="1" hangingPunct="1">
              <a:spcBef>
                <a:spcPct val="80000"/>
              </a:spcBef>
            </a:pPr>
            <a:r>
              <a:rPr lang="pt-BR" altLang="pt-BR" sz="2800" smtClean="0"/>
              <a:t>Resultados obtidos por estudos aleatorizados com ampla cobertura → Clark et al. (2011) e Angrist et al. (2011).</a:t>
            </a:r>
          </a:p>
          <a:p>
            <a:pPr marL="914400" lvl="1" indent="-514350" eaLnBrk="1" hangingPunct="1">
              <a:spcBef>
                <a:spcPct val="80000"/>
              </a:spcBef>
              <a:buFont typeface="Wingdings" pitchFamily="2" charset="2"/>
              <a:buNone/>
            </a:pPr>
            <a:endParaRPr lang="pt-BR" altLang="pt-BR" sz="2200" smtClean="0"/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0" y="404813"/>
            <a:ext cx="91440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marL="514350" indent="-5143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80000"/>
              </a:spcBef>
            </a:pPr>
            <a:r>
              <a:rPr lang="pt-BR" altLang="pt-BR" sz="4000" b="1"/>
              <a:t>Conciliando os Resultados</a:t>
            </a:r>
            <a:endParaRPr lang="pt-BR" altLang="pt-BR" sz="400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9388" y="1268413"/>
            <a:ext cx="8964612" cy="5589587"/>
          </a:xfrm>
        </p:spPr>
        <p:txBody>
          <a:bodyPr/>
          <a:lstStyle/>
          <a:p>
            <a:pPr marL="514350" indent="-514350" eaLnBrk="1" hangingPunct="1">
              <a:spcBef>
                <a:spcPct val="80000"/>
              </a:spcBef>
            </a:pPr>
            <a:r>
              <a:rPr lang="pt-BR" altLang="pt-BR" sz="2800" smtClean="0"/>
              <a:t>As escolas charter variam substancialmente no desenho e no tipo de alunos que elas servem.</a:t>
            </a:r>
          </a:p>
          <a:p>
            <a:pPr marL="514350" indent="-514350" eaLnBrk="1" hangingPunct="1">
              <a:spcBef>
                <a:spcPct val="80000"/>
              </a:spcBef>
            </a:pPr>
            <a:r>
              <a:rPr lang="pt-BR" altLang="pt-BR" sz="2800" smtClean="0"/>
              <a:t>A regulação estatal varia entre estados: diferenças no financiamento, nas restrições sobre abertura e expansão de escolas charters etc.</a:t>
            </a:r>
          </a:p>
          <a:p>
            <a:pPr marL="514350" indent="-514350" eaLnBrk="1" hangingPunct="1">
              <a:spcBef>
                <a:spcPct val="80000"/>
              </a:spcBef>
            </a:pPr>
            <a:r>
              <a:rPr lang="pt-BR" altLang="pt-BR" sz="2800" smtClean="0"/>
              <a:t>Seria de esperar que essa diversidade de situações gerasse também escolas charter com diferentes níveis de efetividade</a:t>
            </a:r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0" y="404813"/>
            <a:ext cx="91440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marL="514350" indent="-5143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80000"/>
              </a:spcBef>
            </a:pPr>
            <a:r>
              <a:rPr lang="pt-BR" altLang="pt-BR" sz="4000" b="1"/>
              <a:t>Diferenças entre Escolas Charter</a:t>
            </a:r>
            <a:endParaRPr lang="pt-BR" altLang="pt-BR" sz="400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quarela">
  <a:themeElements>
    <a:clrScheme name="Aquarela 1">
      <a:dk1>
        <a:srgbClr val="545472"/>
      </a:dk1>
      <a:lt1>
        <a:srgbClr val="FFFFFF"/>
      </a:lt1>
      <a:dk2>
        <a:srgbClr val="660066"/>
      </a:dk2>
      <a:lt2>
        <a:srgbClr val="9797B7"/>
      </a:lt2>
      <a:accent1>
        <a:srgbClr val="A7CCD9"/>
      </a:accent1>
      <a:accent2>
        <a:srgbClr val="C7C7DF"/>
      </a:accent2>
      <a:accent3>
        <a:srgbClr val="FFFFFF"/>
      </a:accent3>
      <a:accent4>
        <a:srgbClr val="464660"/>
      </a:accent4>
      <a:accent5>
        <a:srgbClr val="D0E2E9"/>
      </a:accent5>
      <a:accent6>
        <a:srgbClr val="B4B4CA"/>
      </a:accent6>
      <a:hlink>
        <a:srgbClr val="9595FF"/>
      </a:hlink>
      <a:folHlink>
        <a:srgbClr val="8888AE"/>
      </a:folHlink>
    </a:clrScheme>
    <a:fontScheme name="Aquarel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pt-BR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pt-BR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quarela 1">
        <a:dk1>
          <a:srgbClr val="545472"/>
        </a:dk1>
        <a:lt1>
          <a:srgbClr val="FFFFFF"/>
        </a:lt1>
        <a:dk2>
          <a:srgbClr val="660066"/>
        </a:dk2>
        <a:lt2>
          <a:srgbClr val="9797B7"/>
        </a:lt2>
        <a:accent1>
          <a:srgbClr val="A7CCD9"/>
        </a:accent1>
        <a:accent2>
          <a:srgbClr val="C7C7DF"/>
        </a:accent2>
        <a:accent3>
          <a:srgbClr val="FFFFFF"/>
        </a:accent3>
        <a:accent4>
          <a:srgbClr val="464660"/>
        </a:accent4>
        <a:accent5>
          <a:srgbClr val="D0E2E9"/>
        </a:accent5>
        <a:accent6>
          <a:srgbClr val="B4B4CA"/>
        </a:accent6>
        <a:hlink>
          <a:srgbClr val="9595FF"/>
        </a:hlink>
        <a:folHlink>
          <a:srgbClr val="8888A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quarela 2">
        <a:dk1>
          <a:srgbClr val="545472"/>
        </a:dk1>
        <a:lt1>
          <a:srgbClr val="FFFFFF"/>
        </a:lt1>
        <a:dk2>
          <a:srgbClr val="892D5B"/>
        </a:dk2>
        <a:lt2>
          <a:srgbClr val="68A7BE"/>
        </a:lt2>
        <a:accent1>
          <a:srgbClr val="CAACCC"/>
        </a:accent1>
        <a:accent2>
          <a:srgbClr val="A7CCD9"/>
        </a:accent2>
        <a:accent3>
          <a:srgbClr val="FFFFFF"/>
        </a:accent3>
        <a:accent4>
          <a:srgbClr val="464660"/>
        </a:accent4>
        <a:accent5>
          <a:srgbClr val="E1D2E2"/>
        </a:accent5>
        <a:accent6>
          <a:srgbClr val="97B9C4"/>
        </a:accent6>
        <a:hlink>
          <a:srgbClr val="9595FF"/>
        </a:hlink>
        <a:folHlink>
          <a:srgbClr val="8888A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quarela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B2B2B2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C8C8C8"/>
        </a:accent6>
        <a:hlink>
          <a:srgbClr val="4D4D4D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quarela 4">
        <a:dk1>
          <a:srgbClr val="545472"/>
        </a:dk1>
        <a:lt1>
          <a:srgbClr val="FFFFFF"/>
        </a:lt1>
        <a:dk2>
          <a:srgbClr val="892D5B"/>
        </a:dk2>
        <a:lt2>
          <a:srgbClr val="AC3872"/>
        </a:lt2>
        <a:accent1>
          <a:srgbClr val="660066"/>
        </a:accent1>
        <a:accent2>
          <a:srgbClr val="E2A6C4"/>
        </a:accent2>
        <a:accent3>
          <a:srgbClr val="FFFFFF"/>
        </a:accent3>
        <a:accent4>
          <a:srgbClr val="464660"/>
        </a:accent4>
        <a:accent5>
          <a:srgbClr val="B8AAB8"/>
        </a:accent5>
        <a:accent6>
          <a:srgbClr val="CD96B1"/>
        </a:accent6>
        <a:hlink>
          <a:srgbClr val="8585FF"/>
        </a:hlink>
        <a:folHlink>
          <a:srgbClr val="563EE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quarela 5">
        <a:dk1>
          <a:srgbClr val="545472"/>
        </a:dk1>
        <a:lt1>
          <a:srgbClr val="FFFFFF"/>
        </a:lt1>
        <a:dk2>
          <a:srgbClr val="892D5B"/>
        </a:dk2>
        <a:lt2>
          <a:srgbClr val="515BA7"/>
        </a:lt2>
        <a:accent1>
          <a:srgbClr val="8BD8E7"/>
        </a:accent1>
        <a:accent2>
          <a:srgbClr val="A5AAD3"/>
        </a:accent2>
        <a:accent3>
          <a:srgbClr val="FFFFFF"/>
        </a:accent3>
        <a:accent4>
          <a:srgbClr val="464660"/>
        </a:accent4>
        <a:accent5>
          <a:srgbClr val="C4E9F1"/>
        </a:accent5>
        <a:accent6>
          <a:srgbClr val="959ABF"/>
        </a:accent6>
        <a:hlink>
          <a:srgbClr val="B78AFA"/>
        </a:hlink>
        <a:folHlink>
          <a:srgbClr val="A0A5D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quarela 6">
        <a:dk1>
          <a:srgbClr val="545472"/>
        </a:dk1>
        <a:lt1>
          <a:srgbClr val="FFFFFF"/>
        </a:lt1>
        <a:dk2>
          <a:srgbClr val="37467F"/>
        </a:dk2>
        <a:lt2>
          <a:srgbClr val="547A3C"/>
        </a:lt2>
        <a:accent1>
          <a:srgbClr val="8BD8E7"/>
        </a:accent1>
        <a:accent2>
          <a:srgbClr val="B7D3A5"/>
        </a:accent2>
        <a:accent3>
          <a:srgbClr val="FFFFFF"/>
        </a:accent3>
        <a:accent4>
          <a:srgbClr val="464660"/>
        </a:accent4>
        <a:accent5>
          <a:srgbClr val="C4E9F1"/>
        </a:accent5>
        <a:accent6>
          <a:srgbClr val="A6BF95"/>
        </a:accent6>
        <a:hlink>
          <a:srgbClr val="619147"/>
        </a:hlink>
        <a:folHlink>
          <a:srgbClr val="94BE7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quarela 7">
        <a:dk1>
          <a:srgbClr val="545472"/>
        </a:dk1>
        <a:lt1>
          <a:srgbClr val="FFFFFF"/>
        </a:lt1>
        <a:dk2>
          <a:srgbClr val="655851"/>
        </a:dk2>
        <a:lt2>
          <a:srgbClr val="B49234"/>
        </a:lt2>
        <a:accent1>
          <a:srgbClr val="F8C684"/>
        </a:accent1>
        <a:accent2>
          <a:srgbClr val="E1CE97"/>
        </a:accent2>
        <a:accent3>
          <a:srgbClr val="FFFFFF"/>
        </a:accent3>
        <a:accent4>
          <a:srgbClr val="464660"/>
        </a:accent4>
        <a:accent5>
          <a:srgbClr val="FBDFC2"/>
        </a:accent5>
        <a:accent6>
          <a:srgbClr val="CCBA88"/>
        </a:accent6>
        <a:hlink>
          <a:srgbClr val="7C6148"/>
        </a:hlink>
        <a:folHlink>
          <a:srgbClr val="8E856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7106</TotalTime>
  <Words>2378</Words>
  <Application>Microsoft Office PowerPoint</Application>
  <PresentationFormat>Apresentação na tela (4:3)</PresentationFormat>
  <Paragraphs>230</Paragraphs>
  <Slides>45</Slides>
  <Notes>1</Notes>
  <HiddenSlides>0</HiddenSlides>
  <MMClips>0</MMClips>
  <ScaleCrop>false</ScaleCrop>
  <HeadingPairs>
    <vt:vector size="8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45</vt:i4>
      </vt:variant>
    </vt:vector>
  </HeadingPairs>
  <TitlesOfParts>
    <vt:vector size="51" baseType="lpstr">
      <vt:lpstr>Times New Roman</vt:lpstr>
      <vt:lpstr>Arial</vt:lpstr>
      <vt:lpstr>Wingdings</vt:lpstr>
      <vt:lpstr>Calibri</vt:lpstr>
      <vt:lpstr>Aquarela</vt:lpstr>
      <vt:lpstr>Microsoft Equation 3.0</vt:lpstr>
      <vt:lpstr>Escolas Charter e a Eficiência do Sistema Publico de Ensino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Esaf</dc:creator>
  <cp:lastModifiedBy>User</cp:lastModifiedBy>
  <cp:revision>789</cp:revision>
  <dcterms:created xsi:type="dcterms:W3CDTF">2004-06-02T11:53:50Z</dcterms:created>
  <dcterms:modified xsi:type="dcterms:W3CDTF">2016-05-31T15:16:43Z</dcterms:modified>
</cp:coreProperties>
</file>