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10" r:id="rId6"/>
    <p:sldId id="309" r:id="rId7"/>
    <p:sldId id="308" r:id="rId8"/>
    <p:sldId id="257" r:id="rId9"/>
    <p:sldId id="278" r:id="rId10"/>
    <p:sldId id="282" r:id="rId11"/>
    <p:sldId id="311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88" r:id="rId21"/>
    <p:sldId id="296" r:id="rId22"/>
    <p:sldId id="293" r:id="rId23"/>
    <p:sldId id="297" r:id="rId24"/>
    <p:sldId id="302" r:id="rId25"/>
    <p:sldId id="303" r:id="rId26"/>
    <p:sldId id="298" r:id="rId27"/>
    <p:sldId id="295" r:id="rId28"/>
    <p:sldId id="299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00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7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34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28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3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9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51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90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5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29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F3B5-6229-4468-89F3-C8DA8F456954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FDEB1-59CA-4466-B116-346F5A4ED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76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previous</a:t>
            </a:r>
            <a:r>
              <a:rPr lang="pt-BR" dirty="0"/>
              <a:t> class...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makes White working class (WWC) a minority? (Gest 2016, pp. 21-22)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Outnumbering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Externality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Prejudice (</a:t>
            </a:r>
            <a:r>
              <a:rPr lang="en-US" sz="2000" dirty="0" err="1"/>
              <a:t>class+education</a:t>
            </a:r>
            <a:r>
              <a:rPr lang="en-US" sz="2000" dirty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1485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Are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back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populism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pt-BR" b="1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pt-BR" b="1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pt-BR" b="1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pt-BR" b="1" dirty="0">
                <a:sym typeface="Wingdings" panose="05000000000000000000" pitchFamily="2" charset="2"/>
              </a:rPr>
              <a:t>POTENTIAL ANSWER</a:t>
            </a:r>
          </a:p>
          <a:p>
            <a:pPr marL="457200" lvl="1" indent="0" algn="ctr">
              <a:buNone/>
            </a:pPr>
            <a:r>
              <a:rPr lang="pt-BR" dirty="0">
                <a:sym typeface="Wingdings" panose="05000000000000000000" pitchFamily="2" charset="2"/>
              </a:rPr>
              <a:t>WHEN THE “NATIVE” GROUP FEELS MATERIALLY AND SYMBOLICALLY THREATENED (e.g., </a:t>
            </a:r>
            <a:r>
              <a:rPr lang="pt-BR" dirty="0" err="1">
                <a:sym typeface="Wingdings" panose="05000000000000000000" pitchFamily="2" charset="2"/>
              </a:rPr>
              <a:t>Whites</a:t>
            </a:r>
            <a:r>
              <a:rPr lang="pt-BR" dirty="0">
                <a:sym typeface="Wingdings" panose="05000000000000000000" pitchFamily="2" charset="2"/>
              </a:rPr>
              <a:t> in </a:t>
            </a:r>
            <a:r>
              <a:rPr lang="pt-BR" dirty="0" err="1">
                <a:sym typeface="Wingdings" panose="05000000000000000000" pitchFamily="2" charset="2"/>
              </a:rPr>
              <a:t>developed</a:t>
            </a:r>
            <a:r>
              <a:rPr lang="pt-BR" dirty="0">
                <a:sym typeface="Wingdings" panose="05000000000000000000" pitchFamily="2" charset="2"/>
              </a:rPr>
              <a:t> countries)</a:t>
            </a:r>
          </a:p>
          <a:p>
            <a:pPr marL="457200" lvl="1" indent="0" algn="ctr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pt-BR" dirty="0">
                <a:sym typeface="Wingdings" panose="05000000000000000000" pitchFamily="2" charset="2"/>
              </a:rPr>
              <a:t>IF POPULISM MEANS DEFENDING DISPOSSED MASSES, THEN WHITE-BASED NATIONALISM IS A FORM OF POPULISM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86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makes White working class (WWC) a minority? (Gest 2016, pp. 21-22)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Outnumbering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Externality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Prejudice (</a:t>
            </a:r>
            <a:r>
              <a:rPr lang="en-US" sz="2000" dirty="0" err="1"/>
              <a:t>class+education</a:t>
            </a:r>
            <a:r>
              <a:rPr lang="en-US" sz="2000" dirty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8755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explains WWC disempowerment? (Gest 2016, chapter 2)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1 ) Systemic entrenchment: “elite-led democracy” discriminates against  the poor through agenda setting mechanisms (p. 24);</a:t>
            </a:r>
          </a:p>
          <a:p>
            <a:pPr marL="0" indent="0">
              <a:buNone/>
            </a:pPr>
            <a:r>
              <a:rPr lang="en-US" sz="2400" dirty="0"/>
              <a:t>--&gt; WWC reaction: welfare chauvinism as "[s]</a:t>
            </a:r>
            <a:r>
              <a:rPr lang="en-US" sz="2400" dirty="0" err="1"/>
              <a:t>tudies</a:t>
            </a:r>
            <a:r>
              <a:rPr lang="en-US" sz="2400" dirty="0"/>
              <a:t> find that more ethnically </a:t>
            </a:r>
            <a:r>
              <a:rPr lang="en-US" sz="2400" dirty="0" err="1"/>
              <a:t>heterogenous</a:t>
            </a:r>
            <a:r>
              <a:rPr lang="en-US" sz="2400" dirty="0"/>
              <a:t> societies display lower levels of support for redistributive welfare" (p. 24);</a:t>
            </a:r>
          </a:p>
          <a:p>
            <a:pPr marL="0" indent="0">
              <a:buNone/>
            </a:pPr>
            <a:r>
              <a:rPr lang="en-US" sz="2400" dirty="0"/>
              <a:t>--&gt; Problem with this explanation: not necessarily areas under economic distress (e.g., high levels of unemployment) are the ones that received more migrants;</a:t>
            </a:r>
          </a:p>
          <a:p>
            <a:pPr marL="0" indent="0">
              <a:buNone/>
            </a:pPr>
            <a:r>
              <a:rPr lang="en-US" sz="2400" dirty="0"/>
              <a:t>--&gt; Alternative explanation: envy of the rich and the liberal values they espouse (too simple explanation perhaps???).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2263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406843"/>
            <a:ext cx="6743700" cy="54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6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36" y="0"/>
            <a:ext cx="8868263" cy="68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explains WWC disempowerment? (Gest 2016, chapter 2)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2 ) Psychological and Rhetorical Entrenchment: people tend to justify the status quo to avoid anxiety that stems from uncertainty (economic background corresponds to Neoliberal TINA - There is no Alternative);</a:t>
            </a:r>
          </a:p>
          <a:p>
            <a:pPr marL="0" indent="0">
              <a:buNone/>
            </a:pPr>
            <a:r>
              <a:rPr lang="en-US" sz="2400" dirty="0"/>
              <a:t>--&gt; Potential WWC reaction: against invisibility and low levels of social cohesion;</a:t>
            </a:r>
          </a:p>
          <a:p>
            <a:pPr marL="0" indent="0">
              <a:buNone/>
            </a:pPr>
            <a:r>
              <a:rPr lang="en-US" sz="2400" dirty="0"/>
              <a:t>--&gt; Problem with this explanation: why have they reacted only now as inequality and sense of deprivation is general has risen in the last 30 years at least???</a:t>
            </a:r>
          </a:p>
          <a:p>
            <a:pPr marL="0" indent="0">
              <a:buNone/>
            </a:pPr>
            <a:r>
              <a:rPr lang="en-US" sz="2400" dirty="0"/>
              <a:t>--&gt; Alternative explanation: politics is perceived as a waste of energy (Zweig 2000, cited by Gest 2016, p. 27).</a:t>
            </a:r>
          </a:p>
        </p:txBody>
      </p:sp>
    </p:spTree>
    <p:extLst>
      <p:ext uri="{BB962C8B-B14F-4D97-AF65-F5344CB8AC3E}">
        <p14:creationId xmlns:p14="http://schemas.microsoft.com/office/powerpoint/2010/main" val="284254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574" y="1866106"/>
            <a:ext cx="7070725" cy="48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857" y="1825624"/>
            <a:ext cx="7039343" cy="49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0" y="1995487"/>
            <a:ext cx="5905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04" y="213816"/>
            <a:ext cx="7184696" cy="66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9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251" y="1825625"/>
            <a:ext cx="70814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7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Explanations</a:t>
            </a:r>
            <a:r>
              <a:rPr lang="pt-BR" dirty="0"/>
              <a:t> for </a:t>
            </a:r>
            <a:r>
              <a:rPr lang="pt-BR" dirty="0" err="1"/>
              <a:t>fear</a:t>
            </a:r>
            <a:r>
              <a:rPr lang="pt-BR" dirty="0"/>
              <a:t>/</a:t>
            </a:r>
            <a:r>
              <a:rPr lang="pt-BR" dirty="0" err="1"/>
              <a:t>entrenchment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explains WWC disempowerment? (Gest 2016, chapter 2)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3 ) Political Entrenchment: parties ignores poor, white voters as they are (in theory) less subject to new political discourse;</a:t>
            </a:r>
          </a:p>
          <a:p>
            <a:pPr marL="0" indent="0">
              <a:buNone/>
            </a:pPr>
            <a:r>
              <a:rPr lang="en-US" sz="2400" dirty="0"/>
              <a:t>--&gt; Potential WWC reaction: articulation of informal networks, membership into extremist parties (populist and/or extreme right);</a:t>
            </a:r>
          </a:p>
          <a:p>
            <a:pPr marL="0" indent="0">
              <a:buNone/>
            </a:pPr>
            <a:r>
              <a:rPr lang="en-US" sz="2400" dirty="0"/>
              <a:t>--&gt; Problem with this explanation: the “demand” for solutions beyond the main parties (Republican and Democrats in the US and Conservatives and Labor in the UK) existed well before the 2008 crisis;</a:t>
            </a:r>
          </a:p>
          <a:p>
            <a:pPr marL="0" indent="0">
              <a:buNone/>
            </a:pPr>
            <a:r>
              <a:rPr lang="en-US" sz="2400" dirty="0"/>
              <a:t>--&gt; Alternative explanation: </a:t>
            </a:r>
            <a:r>
              <a:rPr lang="en-US" sz="2400" dirty="0" err="1"/>
              <a:t>instrumentalization</a:t>
            </a:r>
            <a:r>
              <a:rPr lang="en-US" sz="2400" dirty="0"/>
              <a:t> of national identity (conservative values + fear of migration without economic basis).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3560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50" y="0"/>
            <a:ext cx="7046957" cy="68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6592"/>
            <a:ext cx="10820400" cy="35650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14F1794-81C1-41BF-A462-EDC8C5CF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Potential political responses…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9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14" y="1"/>
            <a:ext cx="74630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1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14" y="1"/>
            <a:ext cx="7463099" cy="685799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768441" y="1052286"/>
            <a:ext cx="411843" cy="36830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768442" y="3244849"/>
            <a:ext cx="605062" cy="62502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15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71" y="0"/>
            <a:ext cx="7266215" cy="67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42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71" y="0"/>
            <a:ext cx="7266215" cy="67094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98871" y="1301748"/>
            <a:ext cx="605062" cy="396423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298871" y="3940274"/>
            <a:ext cx="605062" cy="396423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009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6592"/>
            <a:ext cx="10820400" cy="35650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14F1794-81C1-41BF-A462-EDC8C5CF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Potential political responses in the past…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3873500" y="2946400"/>
            <a:ext cx="7200900" cy="63500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072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4F1794-81C1-41BF-A462-EDC8C5CF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Next Week: The Double Movement…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Society Against Markets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Belle Époque: The other was outside the state in most cases but</a:t>
            </a:r>
          </a:p>
          <a:p>
            <a:pPr marL="0" indent="0">
              <a:buNone/>
            </a:pPr>
            <a:r>
              <a:rPr lang="en-US" sz="2400" dirty="0"/>
              <a:t>--&gt; Nazi Germany against Jews and other minorities</a:t>
            </a:r>
          </a:p>
          <a:p>
            <a:pPr marL="0" indent="0">
              <a:buNone/>
            </a:pPr>
            <a:r>
              <a:rPr lang="en-US" sz="2400" dirty="0"/>
              <a:t>--&gt; US WASP mainstream against blacks, Catholics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forms of political mobilization</a:t>
            </a:r>
          </a:p>
          <a:p>
            <a:pPr marL="0" indent="0">
              <a:buNone/>
            </a:pPr>
            <a:r>
              <a:rPr lang="en-US" sz="2400" dirty="0"/>
              <a:t>--&gt; Labor Unions</a:t>
            </a:r>
          </a:p>
          <a:p>
            <a:pPr marL="0" indent="0">
              <a:buNone/>
            </a:pPr>
            <a:r>
              <a:rPr lang="en-US" sz="2400" dirty="0"/>
              <a:t>--&gt; Capital-labor compromise</a:t>
            </a:r>
          </a:p>
        </p:txBody>
      </p:sp>
    </p:spTree>
    <p:extLst>
      <p:ext uri="{BB962C8B-B14F-4D97-AF65-F5344CB8AC3E}">
        <p14:creationId xmlns:p14="http://schemas.microsoft.com/office/powerpoint/2010/main" val="375026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747157" y="1126672"/>
            <a:ext cx="4767943" cy="4441371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Nationalism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protectionism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849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747157" y="1126672"/>
            <a:ext cx="4767943" cy="4441371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Nationalism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protectionism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" name="Elipse 2"/>
          <p:cNvSpPr/>
          <p:nvPr/>
        </p:nvSpPr>
        <p:spPr>
          <a:xfrm>
            <a:off x="5851071" y="1126671"/>
            <a:ext cx="4767943" cy="4441371"/>
          </a:xfrm>
          <a:prstGeom prst="ellipse">
            <a:avLst/>
          </a:prstGeom>
          <a:solidFill>
            <a:srgbClr val="C0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Nationalism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belongs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5" name="Conector de seta reta 4"/>
          <p:cNvCxnSpPr>
            <a:cxnSpLocks/>
            <a:endCxn id="8" idx="0"/>
          </p:cNvCxnSpPr>
          <p:nvPr/>
        </p:nvCxnSpPr>
        <p:spPr>
          <a:xfrm>
            <a:off x="6235561" y="3136605"/>
            <a:ext cx="0" cy="27906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407942" y="5927267"/>
            <a:ext cx="7655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lang="pt-BR" sz="3200" b="1" dirty="0">
                <a:solidFill>
                  <a:prstClr val="black"/>
                </a:solidFill>
                <a:latin typeface="Calibri" panose="020F0502020204030204"/>
              </a:rPr>
              <a:t>POLITICAL ECONOMY OF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NATIONALISM</a:t>
            </a:r>
          </a:p>
        </p:txBody>
      </p:sp>
    </p:spTree>
    <p:extLst>
      <p:ext uri="{BB962C8B-B14F-4D97-AF65-F5344CB8AC3E}">
        <p14:creationId xmlns:p14="http://schemas.microsoft.com/office/powerpoint/2010/main" val="91698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747157" y="1126672"/>
            <a:ext cx="4767943" cy="4441371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Nationalism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protectionism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" name="Elipse 2"/>
          <p:cNvSpPr/>
          <p:nvPr/>
        </p:nvSpPr>
        <p:spPr>
          <a:xfrm>
            <a:off x="5851071" y="1126671"/>
            <a:ext cx="4767943" cy="4441371"/>
          </a:xfrm>
          <a:prstGeom prst="ellipse">
            <a:avLst/>
          </a:prstGeom>
          <a:solidFill>
            <a:srgbClr val="C0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Nationalism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belongs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6235561" y="3136605"/>
            <a:ext cx="0" cy="27906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0F875A-0DAC-40C2-97BB-8FAB6B4EDC63}"/>
              </a:ext>
            </a:extLst>
          </p:cNvPr>
          <p:cNvSpPr txBox="1"/>
          <p:nvPr/>
        </p:nvSpPr>
        <p:spPr>
          <a:xfrm>
            <a:off x="3088727" y="5927267"/>
            <a:ext cx="2084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ECONOMY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8C6014-AF31-450C-A8C8-B3338C317A90}"/>
              </a:ext>
            </a:extLst>
          </p:cNvPr>
          <p:cNvSpPr txBox="1"/>
          <p:nvPr/>
        </p:nvSpPr>
        <p:spPr>
          <a:xfrm>
            <a:off x="7434983" y="5927266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SOCIETY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83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747157" y="1126672"/>
            <a:ext cx="4767943" cy="4441371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Globalization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outward-looking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)</a:t>
            </a:r>
          </a:p>
        </p:txBody>
      </p:sp>
      <p:sp>
        <p:nvSpPr>
          <p:cNvPr id="3" name="Elipse 2"/>
          <p:cNvSpPr/>
          <p:nvPr/>
        </p:nvSpPr>
        <p:spPr>
          <a:xfrm>
            <a:off x="5851071" y="1126671"/>
            <a:ext cx="4767943" cy="4441371"/>
          </a:xfrm>
          <a:prstGeom prst="ellipse">
            <a:avLst/>
          </a:prstGeom>
          <a:solidFill>
            <a:srgbClr val="C0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belongs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6204967" y="3144982"/>
            <a:ext cx="0" cy="27822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088727" y="5927267"/>
            <a:ext cx="2084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ECONOMY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8EBE5E-7A6E-4EBD-876D-1C96AA6390AC}"/>
              </a:ext>
            </a:extLst>
          </p:cNvPr>
          <p:cNvSpPr txBox="1"/>
          <p:nvPr/>
        </p:nvSpPr>
        <p:spPr>
          <a:xfrm>
            <a:off x="7434983" y="5927266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SOCIETY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590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747157" y="1126672"/>
            <a:ext cx="4767943" cy="4441371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Globalization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outward-looking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)</a:t>
            </a:r>
          </a:p>
        </p:txBody>
      </p:sp>
      <p:sp>
        <p:nvSpPr>
          <p:cNvPr id="3" name="Elipse 2"/>
          <p:cNvSpPr/>
          <p:nvPr/>
        </p:nvSpPr>
        <p:spPr>
          <a:xfrm>
            <a:off x="5851071" y="1126671"/>
            <a:ext cx="4767943" cy="4441371"/>
          </a:xfrm>
          <a:prstGeom prst="ellipse">
            <a:avLst/>
          </a:prstGeom>
          <a:solidFill>
            <a:srgbClr val="C0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(i.e.,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belongs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6204967" y="3144982"/>
            <a:ext cx="0" cy="27822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353489" y="5927267"/>
            <a:ext cx="7955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POLITICAL ECONOMY OF </a:t>
            </a:r>
            <a:r>
              <a:rPr lang="pt-BR" sz="3200" b="1" dirty="0">
                <a:solidFill>
                  <a:schemeClr val="accent6"/>
                </a:solidFill>
                <a:latin typeface="Calibri" panose="020F0502020204030204"/>
              </a:rPr>
              <a:t>GLOBALIZATION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883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0D4FC-8C34-4786-AD0D-6E24576D2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Political Economy of Nationalism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48B3C1-BB38-4028-8781-99C7E85D7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Class 2</a:t>
            </a:r>
          </a:p>
          <a:p>
            <a:r>
              <a:rPr lang="en-GB" dirty="0"/>
              <a:t>Populism Against Minorities</a:t>
            </a:r>
          </a:p>
          <a:p>
            <a:r>
              <a:rPr lang="en-GB" dirty="0" err="1"/>
              <a:t>Dr.</a:t>
            </a:r>
            <a:r>
              <a:rPr lang="en-GB" dirty="0"/>
              <a:t> Vin</a:t>
            </a:r>
            <a:r>
              <a:rPr lang="pt-BR" dirty="0" err="1"/>
              <a:t>ícius</a:t>
            </a:r>
            <a:r>
              <a:rPr lang="pt-BR" dirty="0"/>
              <a:t> Rodrigues Vieira (IRI-USP)</a:t>
            </a:r>
            <a:endParaRPr lang="en-US" dirty="0"/>
          </a:p>
          <a:p>
            <a:r>
              <a:rPr lang="en-US" dirty="0"/>
              <a:t>August 8, 2018</a:t>
            </a:r>
          </a:p>
        </p:txBody>
      </p:sp>
    </p:spTree>
    <p:extLst>
      <p:ext uri="{BB962C8B-B14F-4D97-AF65-F5344CB8AC3E}">
        <p14:creationId xmlns:p14="http://schemas.microsoft.com/office/powerpoint/2010/main" val="253153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Are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back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populism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Short </a:t>
            </a:r>
            <a:r>
              <a:rPr lang="pt-BR" dirty="0" err="1"/>
              <a:t>term</a:t>
            </a:r>
            <a:r>
              <a:rPr lang="pt-BR" dirty="0"/>
              <a:t> </a:t>
            </a:r>
            <a:r>
              <a:rPr lang="pt-BR" dirty="0" err="1"/>
              <a:t>gains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expense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long</a:t>
            </a:r>
            <a:r>
              <a:rPr lang="pt-BR" dirty="0"/>
              <a:t> </a:t>
            </a:r>
            <a:r>
              <a:rPr lang="pt-BR" dirty="0" err="1"/>
              <a:t>term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improvement</a:t>
            </a:r>
            <a:r>
              <a:rPr lang="pt-BR" dirty="0"/>
              <a:t>;</a:t>
            </a:r>
          </a:p>
          <a:p>
            <a:r>
              <a:rPr lang="pt-BR" dirty="0"/>
              <a:t>May </a:t>
            </a:r>
            <a:r>
              <a:rPr lang="pt-BR" dirty="0" err="1"/>
              <a:t>have</a:t>
            </a:r>
            <a:r>
              <a:rPr lang="pt-BR" dirty="0"/>
              <a:t> a </a:t>
            </a:r>
            <a:r>
              <a:rPr lang="pt-BR" dirty="0" err="1"/>
              <a:t>conservative</a:t>
            </a:r>
            <a:r>
              <a:rPr lang="pt-BR" dirty="0"/>
              <a:t> </a:t>
            </a:r>
            <a:r>
              <a:rPr lang="pt-BR" dirty="0" err="1"/>
              <a:t>basis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it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necessarily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upon</a:t>
            </a:r>
            <a:r>
              <a:rPr lang="pt-BR" dirty="0"/>
              <a:t> </a:t>
            </a:r>
            <a:r>
              <a:rPr lang="pt-BR" dirty="0" err="1"/>
              <a:t>discrimination</a:t>
            </a:r>
            <a:r>
              <a:rPr lang="pt-BR" dirty="0"/>
              <a:t> </a:t>
            </a:r>
            <a:r>
              <a:rPr lang="pt-BR" dirty="0" err="1"/>
              <a:t>against</a:t>
            </a:r>
            <a:r>
              <a:rPr lang="pt-BR" dirty="0"/>
              <a:t> </a:t>
            </a:r>
            <a:r>
              <a:rPr lang="pt-BR" dirty="0" err="1"/>
              <a:t>minorities</a:t>
            </a:r>
            <a:r>
              <a:rPr lang="pt-BR" dirty="0"/>
              <a:t> (</a:t>
            </a:r>
            <a:r>
              <a:rPr lang="pt-BR" dirty="0" err="1"/>
              <a:t>think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Latin</a:t>
            </a:r>
            <a:r>
              <a:rPr lang="pt-BR" dirty="0"/>
              <a:t> American, </a:t>
            </a:r>
            <a:r>
              <a:rPr lang="pt-BR" dirty="0" err="1"/>
              <a:t>Iberian</a:t>
            </a:r>
            <a:r>
              <a:rPr lang="pt-BR" dirty="0"/>
              <a:t> </a:t>
            </a:r>
            <a:r>
              <a:rPr lang="pt-BR" dirty="0" err="1"/>
              <a:t>populism</a:t>
            </a:r>
            <a:r>
              <a:rPr lang="pt-BR" dirty="0"/>
              <a:t>—e.g. Podemos in Spain; Chavismo in Venezuela);</a:t>
            </a:r>
          </a:p>
          <a:p>
            <a:r>
              <a:rPr lang="pt-BR" dirty="0" err="1"/>
              <a:t>Complicated</a:t>
            </a:r>
            <a:r>
              <a:rPr lang="pt-BR" dirty="0"/>
              <a:t> </a:t>
            </a:r>
            <a:r>
              <a:rPr lang="pt-BR" dirty="0" err="1"/>
              <a:t>definition</a:t>
            </a:r>
            <a:endParaRPr lang="pt-BR" dirty="0"/>
          </a:p>
          <a:p>
            <a:pPr lvl="1"/>
            <a:r>
              <a:rPr lang="pt-BR" dirty="0" err="1"/>
              <a:t>Gains</a:t>
            </a:r>
            <a:r>
              <a:rPr lang="pt-BR" dirty="0"/>
              <a:t> for </a:t>
            </a:r>
            <a:r>
              <a:rPr lang="pt-BR" dirty="0" err="1"/>
              <a:t>whom</a:t>
            </a:r>
            <a:r>
              <a:rPr lang="pt-BR" dirty="0"/>
              <a:t>? </a:t>
            </a:r>
            <a:r>
              <a:rPr lang="pt-BR" dirty="0" err="1"/>
              <a:t>Globalization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expanded</a:t>
            </a:r>
            <a:r>
              <a:rPr lang="pt-BR" dirty="0"/>
              <a:t> </a:t>
            </a:r>
            <a:r>
              <a:rPr lang="pt-BR" b="1" dirty="0" err="1"/>
              <a:t>inequality</a:t>
            </a:r>
            <a:r>
              <a:rPr lang="pt-BR" b="1" dirty="0"/>
              <a:t> </a:t>
            </a:r>
            <a:r>
              <a:rPr lang="pt-BR" b="1" dirty="0" err="1"/>
              <a:t>inside</a:t>
            </a:r>
            <a:r>
              <a:rPr lang="pt-BR" b="1" dirty="0"/>
              <a:t> countries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b="1" dirty="0" err="1"/>
              <a:t>reduced</a:t>
            </a:r>
            <a:r>
              <a:rPr lang="pt-BR" b="1" dirty="0"/>
              <a:t> diferences </a:t>
            </a:r>
            <a:r>
              <a:rPr lang="pt-BR" b="1" dirty="0" err="1"/>
              <a:t>among</a:t>
            </a:r>
            <a:r>
              <a:rPr lang="pt-BR" b="1" dirty="0"/>
              <a:t> countries</a:t>
            </a:r>
            <a:r>
              <a:rPr lang="pt-BR" dirty="0"/>
              <a:t>;</a:t>
            </a:r>
          </a:p>
          <a:p>
            <a:pPr lvl="1"/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define short- vs. </a:t>
            </a:r>
            <a:r>
              <a:rPr lang="pt-BR" dirty="0" err="1"/>
              <a:t>long-term</a:t>
            </a:r>
            <a:r>
              <a:rPr lang="pt-BR" dirty="0"/>
              <a:t>?</a:t>
            </a:r>
          </a:p>
          <a:p>
            <a:pPr lvl="1"/>
            <a:r>
              <a:rPr lang="pt-BR" dirty="0" err="1"/>
              <a:t>Why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when</a:t>
            </a:r>
            <a:r>
              <a:rPr lang="pt-BR" dirty="0"/>
              <a:t> </a:t>
            </a:r>
            <a:r>
              <a:rPr lang="pt-BR" dirty="0" err="1"/>
              <a:t>exacerbated</a:t>
            </a:r>
            <a:r>
              <a:rPr lang="pt-BR" dirty="0"/>
              <a:t> </a:t>
            </a:r>
            <a:r>
              <a:rPr lang="pt-BR" dirty="0" err="1"/>
              <a:t>nationalism</a:t>
            </a:r>
            <a:r>
              <a:rPr lang="pt-BR" dirty="0"/>
              <a:t> </a:t>
            </a:r>
            <a:r>
              <a:rPr lang="pt-BR" dirty="0" err="1"/>
              <a:t>marries</a:t>
            </a:r>
            <a:r>
              <a:rPr lang="pt-BR" dirty="0"/>
              <a:t> </a:t>
            </a:r>
            <a:r>
              <a:rPr lang="pt-BR" dirty="0" err="1"/>
              <a:t>populism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0530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780</Words>
  <Application>Microsoft Office PowerPoint</Application>
  <PresentationFormat>Widescreen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Tema do Office</vt:lpstr>
      <vt:lpstr>In the previous class...</vt:lpstr>
      <vt:lpstr>Explanations for fear/entrenchment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The Political Economy of Nationalism</vt:lpstr>
      <vt:lpstr>Are we then back to populism?</vt:lpstr>
      <vt:lpstr>Are we then back to populism?</vt:lpstr>
      <vt:lpstr>Explanations for fear/entrenchment</vt:lpstr>
      <vt:lpstr>Explanations for fear/entrenchment</vt:lpstr>
      <vt:lpstr>Explanations for fear/entrenchment</vt:lpstr>
      <vt:lpstr>Apresentação do PowerPoint</vt:lpstr>
      <vt:lpstr>Explanations for fear/entrenchment</vt:lpstr>
      <vt:lpstr>Explanations for fear/entrenchment</vt:lpstr>
      <vt:lpstr>Explanations for fear/entrenchment</vt:lpstr>
      <vt:lpstr>Explanations for fear/entrenchment</vt:lpstr>
      <vt:lpstr>Apresentação do PowerPoint</vt:lpstr>
      <vt:lpstr>Explanations for fear/entrenchment</vt:lpstr>
      <vt:lpstr>Apresentação do PowerPoint</vt:lpstr>
      <vt:lpstr>Potential political responses…</vt:lpstr>
      <vt:lpstr>Apresentação do PowerPoint</vt:lpstr>
      <vt:lpstr>Apresentação do PowerPoint</vt:lpstr>
      <vt:lpstr>Apresentação do PowerPoint</vt:lpstr>
      <vt:lpstr>Apresentação do PowerPoint</vt:lpstr>
      <vt:lpstr>Potential political responses in the past…</vt:lpstr>
      <vt:lpstr>Next Week: The Double Movement…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Vinícius Guilherme Rodrigues Vieira</dc:creator>
  <cp:lastModifiedBy>Vinicius Rodrigues Vieira</cp:lastModifiedBy>
  <cp:revision>18</cp:revision>
  <dcterms:created xsi:type="dcterms:W3CDTF">2017-09-25T13:55:10Z</dcterms:created>
  <dcterms:modified xsi:type="dcterms:W3CDTF">2018-08-08T21:00:43Z</dcterms:modified>
</cp:coreProperties>
</file>