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1" r:id="rId5"/>
    <p:sldId id="260" r:id="rId6"/>
    <p:sldId id="263" r:id="rId7"/>
    <p:sldId id="258" r:id="rId8"/>
    <p:sldId id="264" r:id="rId9"/>
    <p:sldId id="275" r:id="rId10"/>
    <p:sldId id="265" r:id="rId11"/>
    <p:sldId id="269" r:id="rId12"/>
    <p:sldId id="271" r:id="rId13"/>
    <p:sldId id="280" r:id="rId14"/>
    <p:sldId id="278" r:id="rId15"/>
    <p:sldId id="276" r:id="rId16"/>
    <p:sldId id="277" r:id="rId17"/>
    <p:sldId id="284" r:id="rId18"/>
    <p:sldId id="283" r:id="rId19"/>
    <p:sldId id="282" r:id="rId20"/>
    <p:sldId id="273" r:id="rId21"/>
    <p:sldId id="286" r:id="rId22"/>
    <p:sldId id="287" r:id="rId2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zeu Chiodi" initials="EC" lastIdx="1" clrIdx="0">
    <p:extLst>
      <p:ext uri="{19B8F6BF-5375-455C-9EA6-DF929625EA0E}">
        <p15:presenceInfo xmlns:p15="http://schemas.microsoft.com/office/powerpoint/2012/main" userId="Elizeu Chiod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A8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900" dirty="0"/>
              <a:t>Concentração</a:t>
            </a:r>
            <a:r>
              <a:rPr lang="pt-BR" sz="1900" baseline="0" dirty="0"/>
              <a:t> de Alumínio Dissolvido  (mg/L)</a:t>
            </a:r>
            <a:endParaRPr lang="pt-BR" sz="1900" dirty="0"/>
          </a:p>
        </c:rich>
      </c:tx>
      <c:layout>
        <c:manualLayout>
          <c:xMode val="edge"/>
          <c:yMode val="edge"/>
          <c:x val="0.1283411766195172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5.9454516935141928E-2"/>
          <c:y val="0.15607500600726823"/>
          <c:w val="0.87376555362419051"/>
          <c:h val="0.74953511434233078"/>
        </c:manualLayout>
      </c:layout>
      <c:scatterChart>
        <c:scatterStyle val="lineMarker"/>
        <c:varyColors val="0"/>
        <c:ser>
          <c:idx val="0"/>
          <c:order val="0"/>
          <c:spPr>
            <a:ln w="412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60000"/>
                  <a:lumOff val="40000"/>
                </a:schemeClr>
              </a:solidFill>
              <a:ln w="50800">
                <a:solidFill>
                  <a:schemeClr val="accent4">
                    <a:lumMod val="60000"/>
                    <a:lumOff val="40000"/>
                  </a:schemeClr>
                </a:solidFill>
              </a:ln>
              <a:effectLst/>
            </c:spPr>
          </c:marker>
          <c:xVal>
            <c:numRef>
              <c:f>Planilha1!$A$5:$A$9</c:f>
              <c:numCache>
                <c:formatCode>d\-mmm</c:formatCode>
                <c:ptCount val="5"/>
                <c:pt idx="0">
                  <c:v>43490</c:v>
                </c:pt>
                <c:pt idx="1">
                  <c:v>43501</c:v>
                </c:pt>
                <c:pt idx="2">
                  <c:v>43514</c:v>
                </c:pt>
                <c:pt idx="3">
                  <c:v>43525</c:v>
                </c:pt>
                <c:pt idx="4">
                  <c:v>43674</c:v>
                </c:pt>
              </c:numCache>
            </c:numRef>
          </c:xVal>
          <c:yVal>
            <c:numRef>
              <c:f>Planilha1!$B$5:$B$9</c:f>
              <c:numCache>
                <c:formatCode>General</c:formatCode>
                <c:ptCount val="5"/>
                <c:pt idx="0">
                  <c:v>0.19</c:v>
                </c:pt>
                <c:pt idx="1">
                  <c:v>0.66</c:v>
                </c:pt>
                <c:pt idx="2">
                  <c:v>1.17</c:v>
                </c:pt>
                <c:pt idx="3">
                  <c:v>0.71</c:v>
                </c:pt>
                <c:pt idx="4">
                  <c:v>0.08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9E4-4CC2-917A-E77390BE80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92366784"/>
        <c:axId val="392364488"/>
      </c:scatterChart>
      <c:valAx>
        <c:axId val="392366784"/>
        <c:scaling>
          <c:orientation val="minMax"/>
        </c:scaling>
        <c:delete val="0"/>
        <c:axPos val="b"/>
        <c:numFmt formatCode="d\-mmm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92364488"/>
        <c:crosses val="autoZero"/>
        <c:crossBetween val="midCat"/>
      </c:valAx>
      <c:valAx>
        <c:axId val="392364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9236678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900"/>
              <a:t>Concentração</a:t>
            </a:r>
            <a:r>
              <a:rPr lang="pt-BR" sz="1900" baseline="0"/>
              <a:t> de Ferro Dissolvido (</a:t>
            </a:r>
            <a:r>
              <a:rPr lang="pt-BR" sz="1900"/>
              <a:t>mg/L)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6.3443471981693866E-2"/>
          <c:y val="0.12066328393383996"/>
          <c:w val="0.89805545326265279"/>
          <c:h val="0.7866066187926174"/>
        </c:manualLayout>
      </c:layout>
      <c:scatterChart>
        <c:scatterStyle val="lineMarker"/>
        <c:varyColors val="0"/>
        <c:ser>
          <c:idx val="0"/>
          <c:order val="0"/>
          <c:tx>
            <c:strRef>
              <c:f>Planilha1!$E$4</c:f>
              <c:strCache>
                <c:ptCount val="1"/>
                <c:pt idx="0">
                  <c:v>mg/L</c:v>
                </c:pt>
              </c:strCache>
            </c:strRef>
          </c:tx>
          <c:spPr>
            <a:ln w="412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60000"/>
                  <a:lumOff val="40000"/>
                </a:schemeClr>
              </a:solidFill>
              <a:ln w="57150">
                <a:solidFill>
                  <a:schemeClr val="accent4">
                    <a:lumMod val="60000"/>
                    <a:lumOff val="40000"/>
                  </a:schemeClr>
                </a:solidFill>
              </a:ln>
              <a:effectLst/>
            </c:spPr>
          </c:marker>
          <c:xVal>
            <c:numRef>
              <c:f>Planilha1!$D$5:$D$9</c:f>
              <c:numCache>
                <c:formatCode>d\-mmm</c:formatCode>
                <c:ptCount val="5"/>
                <c:pt idx="0">
                  <c:v>43490</c:v>
                </c:pt>
                <c:pt idx="1">
                  <c:v>43501</c:v>
                </c:pt>
                <c:pt idx="2">
                  <c:v>43514</c:v>
                </c:pt>
                <c:pt idx="3">
                  <c:v>43525</c:v>
                </c:pt>
                <c:pt idx="4">
                  <c:v>43674</c:v>
                </c:pt>
              </c:numCache>
            </c:numRef>
          </c:xVal>
          <c:yVal>
            <c:numRef>
              <c:f>Planilha1!$E$5:$E$9</c:f>
              <c:numCache>
                <c:formatCode>General</c:formatCode>
                <c:ptCount val="5"/>
                <c:pt idx="0">
                  <c:v>0.2</c:v>
                </c:pt>
                <c:pt idx="1">
                  <c:v>0.59</c:v>
                </c:pt>
                <c:pt idx="2">
                  <c:v>1.22</c:v>
                </c:pt>
                <c:pt idx="3">
                  <c:v>0.88</c:v>
                </c:pt>
                <c:pt idx="4">
                  <c:v>0.09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BA08-4FB1-BC6D-4582C7F840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27914864"/>
        <c:axId val="327909288"/>
      </c:scatterChart>
      <c:valAx>
        <c:axId val="327914864"/>
        <c:scaling>
          <c:orientation val="minMax"/>
        </c:scaling>
        <c:delete val="0"/>
        <c:axPos val="b"/>
        <c:numFmt formatCode="d\-mmm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27909288"/>
        <c:crosses val="autoZero"/>
        <c:crossBetween val="midCat"/>
      </c:valAx>
      <c:valAx>
        <c:axId val="327909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2791486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900" dirty="0"/>
              <a:t>Concentração</a:t>
            </a:r>
            <a:r>
              <a:rPr lang="pt-BR" sz="1900" baseline="0" dirty="0"/>
              <a:t> de </a:t>
            </a:r>
            <a:r>
              <a:rPr lang="pt-BR" sz="1900" baseline="0" dirty="0" err="1"/>
              <a:t>Aluminio</a:t>
            </a:r>
            <a:r>
              <a:rPr lang="pt-BR" sz="1900" baseline="0" dirty="0"/>
              <a:t> Dissolvido  (mg/L)</a:t>
            </a:r>
            <a:endParaRPr lang="pt-BR" sz="1900" dirty="0"/>
          </a:p>
        </c:rich>
      </c:tx>
      <c:layout>
        <c:manualLayout>
          <c:xMode val="edge"/>
          <c:yMode val="edge"/>
          <c:x val="0.1283411766195172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5.9454516935141928E-2"/>
          <c:y val="0.15607500600726823"/>
          <c:w val="0.87376555362419051"/>
          <c:h val="0.74953511434233078"/>
        </c:manualLayout>
      </c:layout>
      <c:scatterChart>
        <c:scatterStyle val="lineMarker"/>
        <c:varyColors val="0"/>
        <c:ser>
          <c:idx val="0"/>
          <c:order val="0"/>
          <c:spPr>
            <a:ln w="412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60000"/>
                  <a:lumOff val="40000"/>
                </a:schemeClr>
              </a:solidFill>
              <a:ln w="50800">
                <a:solidFill>
                  <a:schemeClr val="accent4">
                    <a:lumMod val="60000"/>
                    <a:lumOff val="40000"/>
                  </a:schemeClr>
                </a:solidFill>
              </a:ln>
              <a:effectLst/>
            </c:spPr>
          </c:marker>
          <c:xVal>
            <c:numRef>
              <c:f>Planilha1!$A$5:$A$9</c:f>
              <c:numCache>
                <c:formatCode>d\-mmm</c:formatCode>
                <c:ptCount val="5"/>
                <c:pt idx="0">
                  <c:v>43490</c:v>
                </c:pt>
                <c:pt idx="1">
                  <c:v>43501</c:v>
                </c:pt>
                <c:pt idx="2">
                  <c:v>43514</c:v>
                </c:pt>
                <c:pt idx="3">
                  <c:v>43525</c:v>
                </c:pt>
                <c:pt idx="4">
                  <c:v>43674</c:v>
                </c:pt>
              </c:numCache>
            </c:numRef>
          </c:xVal>
          <c:yVal>
            <c:numRef>
              <c:f>Planilha1!$B$5:$B$9</c:f>
              <c:numCache>
                <c:formatCode>General</c:formatCode>
                <c:ptCount val="5"/>
                <c:pt idx="0">
                  <c:v>0.19</c:v>
                </c:pt>
                <c:pt idx="1">
                  <c:v>0.66</c:v>
                </c:pt>
                <c:pt idx="2">
                  <c:v>1.17</c:v>
                </c:pt>
                <c:pt idx="3">
                  <c:v>0.71</c:v>
                </c:pt>
                <c:pt idx="4">
                  <c:v>0.08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9E4-4CC2-917A-E77390BE80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92366784"/>
        <c:axId val="392364488"/>
      </c:scatterChart>
      <c:valAx>
        <c:axId val="392366784"/>
        <c:scaling>
          <c:orientation val="minMax"/>
        </c:scaling>
        <c:delete val="0"/>
        <c:axPos val="b"/>
        <c:numFmt formatCode="d\-mmm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92364488"/>
        <c:crosses val="autoZero"/>
        <c:crossBetween val="midCat"/>
      </c:valAx>
      <c:valAx>
        <c:axId val="392364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9236678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900"/>
              <a:t>Concentração</a:t>
            </a:r>
            <a:r>
              <a:rPr lang="pt-BR" sz="1900" baseline="0"/>
              <a:t> de Ferro Dissolvido (</a:t>
            </a:r>
            <a:r>
              <a:rPr lang="pt-BR" sz="1900"/>
              <a:t>mg/L)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6.3443471981693866E-2"/>
          <c:y val="0.12066328393383996"/>
          <c:w val="0.89805545326265279"/>
          <c:h val="0.7866066187926174"/>
        </c:manualLayout>
      </c:layout>
      <c:scatterChart>
        <c:scatterStyle val="lineMarker"/>
        <c:varyColors val="0"/>
        <c:ser>
          <c:idx val="0"/>
          <c:order val="0"/>
          <c:tx>
            <c:strRef>
              <c:f>Planilha1!$E$4</c:f>
              <c:strCache>
                <c:ptCount val="1"/>
                <c:pt idx="0">
                  <c:v>mg/L</c:v>
                </c:pt>
              </c:strCache>
            </c:strRef>
          </c:tx>
          <c:spPr>
            <a:ln w="412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60000"/>
                  <a:lumOff val="40000"/>
                </a:schemeClr>
              </a:solidFill>
              <a:ln w="57150">
                <a:solidFill>
                  <a:schemeClr val="accent4">
                    <a:lumMod val="60000"/>
                    <a:lumOff val="40000"/>
                  </a:schemeClr>
                </a:solidFill>
              </a:ln>
              <a:effectLst/>
            </c:spPr>
          </c:marker>
          <c:xVal>
            <c:numRef>
              <c:f>Planilha1!$D$5:$D$9</c:f>
              <c:numCache>
                <c:formatCode>d\-mmm</c:formatCode>
                <c:ptCount val="5"/>
                <c:pt idx="0">
                  <c:v>43490</c:v>
                </c:pt>
                <c:pt idx="1">
                  <c:v>43501</c:v>
                </c:pt>
                <c:pt idx="2">
                  <c:v>43514</c:v>
                </c:pt>
                <c:pt idx="3">
                  <c:v>43525</c:v>
                </c:pt>
                <c:pt idx="4">
                  <c:v>43674</c:v>
                </c:pt>
              </c:numCache>
            </c:numRef>
          </c:xVal>
          <c:yVal>
            <c:numRef>
              <c:f>Planilha1!$E$5:$E$9</c:f>
              <c:numCache>
                <c:formatCode>General</c:formatCode>
                <c:ptCount val="5"/>
                <c:pt idx="0">
                  <c:v>0.2</c:v>
                </c:pt>
                <c:pt idx="1">
                  <c:v>0.59</c:v>
                </c:pt>
                <c:pt idx="2">
                  <c:v>1.22</c:v>
                </c:pt>
                <c:pt idx="3">
                  <c:v>0.88</c:v>
                </c:pt>
                <c:pt idx="4">
                  <c:v>0.09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BA08-4FB1-BC6D-4582C7F840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27914864"/>
        <c:axId val="327909288"/>
      </c:scatterChart>
      <c:valAx>
        <c:axId val="327914864"/>
        <c:scaling>
          <c:orientation val="minMax"/>
        </c:scaling>
        <c:delete val="0"/>
        <c:axPos val="b"/>
        <c:numFmt formatCode="d\-mmm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27909288"/>
        <c:crosses val="autoZero"/>
        <c:crossBetween val="midCat"/>
      </c:valAx>
      <c:valAx>
        <c:axId val="327909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2791486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0-16T22:19:41.575" idx="1">
    <p:pos x="10" y="10"/>
    <p:text>Acho que essa parte da pra ficar na introdução para contextualizar o desastre</p:text>
    <p:extLst>
      <p:ext uri="{C676402C-5697-4E1C-873F-D02D1690AC5C}">
        <p15:threadingInfo xmlns:p15="http://schemas.microsoft.com/office/powerpoint/2012/main" timeZoneBias="18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8BAA67-9B4C-48D2-AA92-B42620522EED}" type="doc">
      <dgm:prSet loTypeId="urn:microsoft.com/office/officeart/2005/8/layout/vProcess5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pt-BR"/>
        </a:p>
      </dgm:t>
    </dgm:pt>
    <dgm:pt modelId="{CF492119-5E7E-4AF0-9732-DDC2E7EF58DD}">
      <dgm:prSet phldrT="[Texto]"/>
      <dgm:spPr/>
      <dgm:t>
        <a:bodyPr/>
        <a:lstStyle/>
        <a:p>
          <a:pPr algn="just"/>
          <a:r>
            <a:rPr lang="pt-BR" dirty="0"/>
            <a:t>Recompor arrecadação tributária do Estado e Município de Brumadinho em 36 meses;</a:t>
          </a:r>
        </a:p>
      </dgm:t>
    </dgm:pt>
    <dgm:pt modelId="{24C9550A-9C81-44EF-ACFD-08D1459EB3DF}" type="parTrans" cxnId="{5E24648E-45B1-45C4-BDA8-93D676D27871}">
      <dgm:prSet/>
      <dgm:spPr/>
      <dgm:t>
        <a:bodyPr/>
        <a:lstStyle/>
        <a:p>
          <a:pPr algn="just"/>
          <a:endParaRPr lang="pt-BR"/>
        </a:p>
      </dgm:t>
    </dgm:pt>
    <dgm:pt modelId="{033299B4-8B2E-4F9A-857A-13C630B1F827}" type="sibTrans" cxnId="{5E24648E-45B1-45C4-BDA8-93D676D27871}">
      <dgm:prSet/>
      <dgm:spPr/>
      <dgm:t>
        <a:bodyPr/>
        <a:lstStyle/>
        <a:p>
          <a:pPr algn="just"/>
          <a:endParaRPr lang="pt-BR"/>
        </a:p>
      </dgm:t>
    </dgm:pt>
    <dgm:pt modelId="{546549EA-0545-4799-A154-D991EC2639C3}">
      <dgm:prSet phldrT="[Texto]"/>
      <dgm:spPr/>
      <dgm:t>
        <a:bodyPr/>
        <a:lstStyle/>
        <a:p>
          <a:pPr algn="just"/>
          <a:r>
            <a:rPr lang="pt-BR" b="0" i="0" dirty="0"/>
            <a:t>Contratar, sob sua integral responsabilidade, para a atividade de auditoria externa independente, empresa de consultoria, a qual exercerá o acompanhamento das atividades, tanto de natureza contábil e financeira, quanto finalística da empresa</a:t>
          </a:r>
          <a:endParaRPr lang="pt-BR" dirty="0"/>
        </a:p>
      </dgm:t>
    </dgm:pt>
    <dgm:pt modelId="{496A7264-8209-41DE-86DA-4CF4DA55C435}" type="parTrans" cxnId="{0FE21C40-3D23-4015-9B68-EC7D9648608D}">
      <dgm:prSet/>
      <dgm:spPr/>
      <dgm:t>
        <a:bodyPr/>
        <a:lstStyle/>
        <a:p>
          <a:pPr algn="just"/>
          <a:endParaRPr lang="pt-BR"/>
        </a:p>
      </dgm:t>
    </dgm:pt>
    <dgm:pt modelId="{914E6ADF-18EB-4FB0-A4E1-FD6A61486F63}" type="sibTrans" cxnId="{0FE21C40-3D23-4015-9B68-EC7D9648608D}">
      <dgm:prSet/>
      <dgm:spPr/>
      <dgm:t>
        <a:bodyPr/>
        <a:lstStyle/>
        <a:p>
          <a:pPr algn="just"/>
          <a:endParaRPr lang="pt-BR"/>
        </a:p>
      </dgm:t>
    </dgm:pt>
    <dgm:pt modelId="{F3DC1080-7E9A-46B6-9ED1-C61379D98F2D}">
      <dgm:prSet phldrT="[Texto]"/>
      <dgm:spPr/>
      <dgm:t>
        <a:bodyPr/>
        <a:lstStyle/>
        <a:p>
          <a:pPr algn="just"/>
          <a:r>
            <a:rPr lang="pt-BR" b="0" i="0" dirty="0"/>
            <a:t>Quitar integralmente todas as penalidades administrativas aplicadas pelos órgãos e entidades públicas.</a:t>
          </a:r>
          <a:endParaRPr lang="pt-BR" dirty="0"/>
        </a:p>
      </dgm:t>
    </dgm:pt>
    <dgm:pt modelId="{EEE6571B-88A9-4A95-8D8B-522F5187E037}" type="parTrans" cxnId="{E15239AF-3D96-4EC5-A98E-2745AC0A6628}">
      <dgm:prSet/>
      <dgm:spPr/>
      <dgm:t>
        <a:bodyPr/>
        <a:lstStyle/>
        <a:p>
          <a:pPr algn="just"/>
          <a:endParaRPr lang="pt-BR"/>
        </a:p>
      </dgm:t>
    </dgm:pt>
    <dgm:pt modelId="{74A6E51C-BC2A-4F0F-BF99-6B4ADBC714DA}" type="sibTrans" cxnId="{E15239AF-3D96-4EC5-A98E-2745AC0A6628}">
      <dgm:prSet/>
      <dgm:spPr/>
      <dgm:t>
        <a:bodyPr/>
        <a:lstStyle/>
        <a:p>
          <a:pPr algn="just"/>
          <a:endParaRPr lang="pt-BR"/>
        </a:p>
      </dgm:t>
    </dgm:pt>
    <dgm:pt modelId="{68172BD5-5A8E-44B7-AD48-3654A6C9D546}">
      <dgm:prSet phldrT="[Texto]"/>
      <dgm:spPr/>
      <dgm:t>
        <a:bodyPr/>
        <a:lstStyle/>
        <a:p>
          <a:pPr algn="just"/>
          <a:r>
            <a:rPr lang="pt-BR" b="0" i="0" dirty="0"/>
            <a:t>Adotar medidas urgentes que impeçam que os rejeitos contaminem as fontes de nascente e captação de água, bem como qualquer outro curso de água fluvial;</a:t>
          </a:r>
          <a:endParaRPr lang="pt-BR" dirty="0"/>
        </a:p>
      </dgm:t>
    </dgm:pt>
    <dgm:pt modelId="{046645BB-9515-43E2-84F7-3552A6F29D3D}" type="parTrans" cxnId="{33727627-890B-435C-88FE-6C228B2B9041}">
      <dgm:prSet/>
      <dgm:spPr/>
      <dgm:t>
        <a:bodyPr/>
        <a:lstStyle/>
        <a:p>
          <a:pPr algn="just"/>
          <a:endParaRPr lang="pt-BR"/>
        </a:p>
      </dgm:t>
    </dgm:pt>
    <dgm:pt modelId="{C1E0794F-262C-42BF-9449-A4CD53856C3E}" type="sibTrans" cxnId="{33727627-890B-435C-88FE-6C228B2B9041}">
      <dgm:prSet/>
      <dgm:spPr/>
      <dgm:t>
        <a:bodyPr/>
        <a:lstStyle/>
        <a:p>
          <a:pPr algn="just"/>
          <a:endParaRPr lang="pt-BR"/>
        </a:p>
      </dgm:t>
    </dgm:pt>
    <dgm:pt modelId="{A29A4A97-0992-4152-B02C-C575FE4BE44D}">
      <dgm:prSet/>
      <dgm:spPr/>
      <dgm:t>
        <a:bodyPr/>
        <a:lstStyle/>
        <a:p>
          <a:pPr algn="just"/>
          <a:r>
            <a:rPr lang="pt-BR" b="0" i="0" dirty="0">
              <a:effectLst/>
              <a:latin typeface="Merriweather"/>
            </a:rPr>
            <a:t>Contratar, sob sua integral responsabilidade, para a atividade de auditoria externa independente, empresa de consultoria, a qual exercerá o acompanhamento das atividades, tanto de natureza contábil e financeira, quanto finalística da empresa</a:t>
          </a:r>
          <a:endParaRPr lang="pt-BR" dirty="0"/>
        </a:p>
      </dgm:t>
    </dgm:pt>
    <dgm:pt modelId="{663BA819-42F7-446F-921A-5A49AC38579F}" type="parTrans" cxnId="{CD1478D6-4B6E-481E-8773-059E279FB7F1}">
      <dgm:prSet/>
      <dgm:spPr/>
      <dgm:t>
        <a:bodyPr/>
        <a:lstStyle/>
        <a:p>
          <a:pPr algn="just"/>
          <a:endParaRPr lang="pt-BR"/>
        </a:p>
      </dgm:t>
    </dgm:pt>
    <dgm:pt modelId="{C60D18C3-3B3E-4ECD-8F7B-1941FE2659AB}" type="sibTrans" cxnId="{CD1478D6-4B6E-481E-8773-059E279FB7F1}">
      <dgm:prSet/>
      <dgm:spPr/>
      <dgm:t>
        <a:bodyPr/>
        <a:lstStyle/>
        <a:p>
          <a:pPr algn="just"/>
          <a:endParaRPr lang="pt-BR"/>
        </a:p>
      </dgm:t>
    </dgm:pt>
    <dgm:pt modelId="{51655FCD-1E60-4261-968B-5204F655595A}" type="pres">
      <dgm:prSet presAssocID="{FD8BAA67-9B4C-48D2-AA92-B42620522EED}" presName="outerComposite" presStyleCnt="0">
        <dgm:presLayoutVars>
          <dgm:chMax val="5"/>
          <dgm:dir/>
          <dgm:resizeHandles val="exact"/>
        </dgm:presLayoutVars>
      </dgm:prSet>
      <dgm:spPr/>
    </dgm:pt>
    <dgm:pt modelId="{A66C7E86-DD3C-4292-A8BF-F35C3F1E1D5B}" type="pres">
      <dgm:prSet presAssocID="{FD8BAA67-9B4C-48D2-AA92-B42620522EED}" presName="dummyMaxCanvas" presStyleCnt="0">
        <dgm:presLayoutVars/>
      </dgm:prSet>
      <dgm:spPr/>
    </dgm:pt>
    <dgm:pt modelId="{C5A48EC6-08C4-4A2E-9468-111D44D8D7E2}" type="pres">
      <dgm:prSet presAssocID="{FD8BAA67-9B4C-48D2-AA92-B42620522EED}" presName="FiveNodes_1" presStyleLbl="node1" presStyleIdx="0" presStyleCnt="5">
        <dgm:presLayoutVars>
          <dgm:bulletEnabled val="1"/>
        </dgm:presLayoutVars>
      </dgm:prSet>
      <dgm:spPr/>
    </dgm:pt>
    <dgm:pt modelId="{08D90CA2-C622-4AEF-BEA1-B00FA6057910}" type="pres">
      <dgm:prSet presAssocID="{FD8BAA67-9B4C-48D2-AA92-B42620522EED}" presName="FiveNodes_2" presStyleLbl="node1" presStyleIdx="1" presStyleCnt="5">
        <dgm:presLayoutVars>
          <dgm:bulletEnabled val="1"/>
        </dgm:presLayoutVars>
      </dgm:prSet>
      <dgm:spPr/>
    </dgm:pt>
    <dgm:pt modelId="{280E3DA2-FF8A-4018-BA54-2C3D6529B867}" type="pres">
      <dgm:prSet presAssocID="{FD8BAA67-9B4C-48D2-AA92-B42620522EED}" presName="FiveNodes_3" presStyleLbl="node1" presStyleIdx="2" presStyleCnt="5">
        <dgm:presLayoutVars>
          <dgm:bulletEnabled val="1"/>
        </dgm:presLayoutVars>
      </dgm:prSet>
      <dgm:spPr/>
    </dgm:pt>
    <dgm:pt modelId="{F0D92EED-2BF4-443E-94DF-46CF03E5DAC7}" type="pres">
      <dgm:prSet presAssocID="{FD8BAA67-9B4C-48D2-AA92-B42620522EED}" presName="FiveNodes_4" presStyleLbl="node1" presStyleIdx="3" presStyleCnt="5">
        <dgm:presLayoutVars>
          <dgm:bulletEnabled val="1"/>
        </dgm:presLayoutVars>
      </dgm:prSet>
      <dgm:spPr/>
    </dgm:pt>
    <dgm:pt modelId="{8F35733B-1B80-45A2-B264-562D67A13F2F}" type="pres">
      <dgm:prSet presAssocID="{FD8BAA67-9B4C-48D2-AA92-B42620522EED}" presName="FiveNodes_5" presStyleLbl="node1" presStyleIdx="4" presStyleCnt="5">
        <dgm:presLayoutVars>
          <dgm:bulletEnabled val="1"/>
        </dgm:presLayoutVars>
      </dgm:prSet>
      <dgm:spPr/>
    </dgm:pt>
    <dgm:pt modelId="{5B912639-4207-4BE0-9406-731B9DEBF258}" type="pres">
      <dgm:prSet presAssocID="{FD8BAA67-9B4C-48D2-AA92-B42620522EED}" presName="FiveConn_1-2" presStyleLbl="fgAccFollowNode1" presStyleIdx="0" presStyleCnt="4">
        <dgm:presLayoutVars>
          <dgm:bulletEnabled val="1"/>
        </dgm:presLayoutVars>
      </dgm:prSet>
      <dgm:spPr/>
    </dgm:pt>
    <dgm:pt modelId="{2779D854-5511-4BF5-AF2B-9F46C1ED5A97}" type="pres">
      <dgm:prSet presAssocID="{FD8BAA67-9B4C-48D2-AA92-B42620522EED}" presName="FiveConn_2-3" presStyleLbl="fgAccFollowNode1" presStyleIdx="1" presStyleCnt="4">
        <dgm:presLayoutVars>
          <dgm:bulletEnabled val="1"/>
        </dgm:presLayoutVars>
      </dgm:prSet>
      <dgm:spPr/>
    </dgm:pt>
    <dgm:pt modelId="{8E7CF68D-255E-4729-968A-185E4963444E}" type="pres">
      <dgm:prSet presAssocID="{FD8BAA67-9B4C-48D2-AA92-B42620522EED}" presName="FiveConn_3-4" presStyleLbl="fgAccFollowNode1" presStyleIdx="2" presStyleCnt="4">
        <dgm:presLayoutVars>
          <dgm:bulletEnabled val="1"/>
        </dgm:presLayoutVars>
      </dgm:prSet>
      <dgm:spPr/>
    </dgm:pt>
    <dgm:pt modelId="{DA681C94-165C-4BE3-ACDF-F51CC4939326}" type="pres">
      <dgm:prSet presAssocID="{FD8BAA67-9B4C-48D2-AA92-B42620522EED}" presName="FiveConn_4-5" presStyleLbl="fgAccFollowNode1" presStyleIdx="3" presStyleCnt="4">
        <dgm:presLayoutVars>
          <dgm:bulletEnabled val="1"/>
        </dgm:presLayoutVars>
      </dgm:prSet>
      <dgm:spPr/>
    </dgm:pt>
    <dgm:pt modelId="{F169804D-F396-400C-8D04-B799B95DE016}" type="pres">
      <dgm:prSet presAssocID="{FD8BAA67-9B4C-48D2-AA92-B42620522EED}" presName="FiveNodes_1_text" presStyleLbl="node1" presStyleIdx="4" presStyleCnt="5">
        <dgm:presLayoutVars>
          <dgm:bulletEnabled val="1"/>
        </dgm:presLayoutVars>
      </dgm:prSet>
      <dgm:spPr/>
    </dgm:pt>
    <dgm:pt modelId="{84CD7F8B-0768-48A2-B94A-24C6D55C6EF9}" type="pres">
      <dgm:prSet presAssocID="{FD8BAA67-9B4C-48D2-AA92-B42620522EED}" presName="FiveNodes_2_text" presStyleLbl="node1" presStyleIdx="4" presStyleCnt="5">
        <dgm:presLayoutVars>
          <dgm:bulletEnabled val="1"/>
        </dgm:presLayoutVars>
      </dgm:prSet>
      <dgm:spPr/>
    </dgm:pt>
    <dgm:pt modelId="{DD87218A-7B6F-4F8A-B04D-D4443B349714}" type="pres">
      <dgm:prSet presAssocID="{FD8BAA67-9B4C-48D2-AA92-B42620522EED}" presName="FiveNodes_3_text" presStyleLbl="node1" presStyleIdx="4" presStyleCnt="5">
        <dgm:presLayoutVars>
          <dgm:bulletEnabled val="1"/>
        </dgm:presLayoutVars>
      </dgm:prSet>
      <dgm:spPr/>
    </dgm:pt>
    <dgm:pt modelId="{B7772BB6-820E-4CE9-AF57-52918A7E3E25}" type="pres">
      <dgm:prSet presAssocID="{FD8BAA67-9B4C-48D2-AA92-B42620522EED}" presName="FiveNodes_4_text" presStyleLbl="node1" presStyleIdx="4" presStyleCnt="5">
        <dgm:presLayoutVars>
          <dgm:bulletEnabled val="1"/>
        </dgm:presLayoutVars>
      </dgm:prSet>
      <dgm:spPr/>
    </dgm:pt>
    <dgm:pt modelId="{B6477858-4282-4195-B884-20A998DDED04}" type="pres">
      <dgm:prSet presAssocID="{FD8BAA67-9B4C-48D2-AA92-B42620522EED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3BB21C01-B234-4B95-B0B6-C7156C59CBD3}" type="presOf" srcId="{F3DC1080-7E9A-46B6-9ED1-C61379D98F2D}" destId="{B7772BB6-820E-4CE9-AF57-52918A7E3E25}" srcOrd="1" destOrd="0" presId="urn:microsoft.com/office/officeart/2005/8/layout/vProcess5"/>
    <dgm:cxn modelId="{33727627-890B-435C-88FE-6C228B2B9041}" srcId="{FD8BAA67-9B4C-48D2-AA92-B42620522EED}" destId="{68172BD5-5A8E-44B7-AD48-3654A6C9D546}" srcOrd="1" destOrd="0" parTransId="{046645BB-9515-43E2-84F7-3552A6F29D3D}" sibTransId="{C1E0794F-262C-42BF-9449-A4CD53856C3E}"/>
    <dgm:cxn modelId="{86C5D72E-00E5-441C-8DF2-3A06F6CE9F1C}" type="presOf" srcId="{FD8BAA67-9B4C-48D2-AA92-B42620522EED}" destId="{51655FCD-1E60-4261-968B-5204F655595A}" srcOrd="0" destOrd="0" presId="urn:microsoft.com/office/officeart/2005/8/layout/vProcess5"/>
    <dgm:cxn modelId="{D5850233-8240-4262-AD51-1CA50E2CCE33}" type="presOf" srcId="{A29A4A97-0992-4152-B02C-C575FE4BE44D}" destId="{8F35733B-1B80-45A2-B264-562D67A13F2F}" srcOrd="0" destOrd="0" presId="urn:microsoft.com/office/officeart/2005/8/layout/vProcess5"/>
    <dgm:cxn modelId="{F1361B39-0FBF-4F81-ADC7-09FDEB84BDAE}" type="presOf" srcId="{CF492119-5E7E-4AF0-9732-DDC2E7EF58DD}" destId="{F169804D-F396-400C-8D04-B799B95DE016}" srcOrd="1" destOrd="0" presId="urn:microsoft.com/office/officeart/2005/8/layout/vProcess5"/>
    <dgm:cxn modelId="{0FE21C40-3D23-4015-9B68-EC7D9648608D}" srcId="{FD8BAA67-9B4C-48D2-AA92-B42620522EED}" destId="{546549EA-0545-4799-A154-D991EC2639C3}" srcOrd="2" destOrd="0" parTransId="{496A7264-8209-41DE-86DA-4CF4DA55C435}" sibTransId="{914E6ADF-18EB-4FB0-A4E1-FD6A61486F63}"/>
    <dgm:cxn modelId="{83C87765-7F2D-4E6F-A41C-275F62D18DC4}" type="presOf" srcId="{914E6ADF-18EB-4FB0-A4E1-FD6A61486F63}" destId="{8E7CF68D-255E-4729-968A-185E4963444E}" srcOrd="0" destOrd="0" presId="urn:microsoft.com/office/officeart/2005/8/layout/vProcess5"/>
    <dgm:cxn modelId="{5E24648E-45B1-45C4-BDA8-93D676D27871}" srcId="{FD8BAA67-9B4C-48D2-AA92-B42620522EED}" destId="{CF492119-5E7E-4AF0-9732-DDC2E7EF58DD}" srcOrd="0" destOrd="0" parTransId="{24C9550A-9C81-44EF-ACFD-08D1459EB3DF}" sibTransId="{033299B4-8B2E-4F9A-857A-13C630B1F827}"/>
    <dgm:cxn modelId="{282BD694-AAB2-4ECA-AF39-C9FBF6B250C5}" type="presOf" srcId="{C1E0794F-262C-42BF-9449-A4CD53856C3E}" destId="{2779D854-5511-4BF5-AF2B-9F46C1ED5A97}" srcOrd="0" destOrd="0" presId="urn:microsoft.com/office/officeart/2005/8/layout/vProcess5"/>
    <dgm:cxn modelId="{C5832097-ADB0-4AFE-A8C7-12E30EC72270}" type="presOf" srcId="{74A6E51C-BC2A-4F0F-BF99-6B4ADBC714DA}" destId="{DA681C94-165C-4BE3-ACDF-F51CC4939326}" srcOrd="0" destOrd="0" presId="urn:microsoft.com/office/officeart/2005/8/layout/vProcess5"/>
    <dgm:cxn modelId="{AC4B0EA2-60B7-4035-8223-6130AAA4B7A0}" type="presOf" srcId="{546549EA-0545-4799-A154-D991EC2639C3}" destId="{280E3DA2-FF8A-4018-BA54-2C3D6529B867}" srcOrd="0" destOrd="0" presId="urn:microsoft.com/office/officeart/2005/8/layout/vProcess5"/>
    <dgm:cxn modelId="{E15239AF-3D96-4EC5-A98E-2745AC0A6628}" srcId="{FD8BAA67-9B4C-48D2-AA92-B42620522EED}" destId="{F3DC1080-7E9A-46B6-9ED1-C61379D98F2D}" srcOrd="3" destOrd="0" parTransId="{EEE6571B-88A9-4A95-8D8B-522F5187E037}" sibTransId="{74A6E51C-BC2A-4F0F-BF99-6B4ADBC714DA}"/>
    <dgm:cxn modelId="{8EE43EBA-4486-430A-A3CC-DD969E512353}" type="presOf" srcId="{68172BD5-5A8E-44B7-AD48-3654A6C9D546}" destId="{84CD7F8B-0768-48A2-B94A-24C6D55C6EF9}" srcOrd="1" destOrd="0" presId="urn:microsoft.com/office/officeart/2005/8/layout/vProcess5"/>
    <dgm:cxn modelId="{7B1375BA-AD2E-4023-86BC-7DC2751E8BCA}" type="presOf" srcId="{68172BD5-5A8E-44B7-AD48-3654A6C9D546}" destId="{08D90CA2-C622-4AEF-BEA1-B00FA6057910}" srcOrd="0" destOrd="0" presId="urn:microsoft.com/office/officeart/2005/8/layout/vProcess5"/>
    <dgm:cxn modelId="{0288ABC1-D2FF-4E46-812F-2F22BE87783D}" type="presOf" srcId="{F3DC1080-7E9A-46B6-9ED1-C61379D98F2D}" destId="{F0D92EED-2BF4-443E-94DF-46CF03E5DAC7}" srcOrd="0" destOrd="0" presId="urn:microsoft.com/office/officeart/2005/8/layout/vProcess5"/>
    <dgm:cxn modelId="{562047C7-3E81-4F53-8F44-FB65BCA676D6}" type="presOf" srcId="{CF492119-5E7E-4AF0-9732-DDC2E7EF58DD}" destId="{C5A48EC6-08C4-4A2E-9468-111D44D8D7E2}" srcOrd="0" destOrd="0" presId="urn:microsoft.com/office/officeart/2005/8/layout/vProcess5"/>
    <dgm:cxn modelId="{A81962CE-544A-45CD-A85F-6CC85E7C358A}" type="presOf" srcId="{A29A4A97-0992-4152-B02C-C575FE4BE44D}" destId="{B6477858-4282-4195-B884-20A998DDED04}" srcOrd="1" destOrd="0" presId="urn:microsoft.com/office/officeart/2005/8/layout/vProcess5"/>
    <dgm:cxn modelId="{CD1478D6-4B6E-481E-8773-059E279FB7F1}" srcId="{FD8BAA67-9B4C-48D2-AA92-B42620522EED}" destId="{A29A4A97-0992-4152-B02C-C575FE4BE44D}" srcOrd="4" destOrd="0" parTransId="{663BA819-42F7-446F-921A-5A49AC38579F}" sibTransId="{C60D18C3-3B3E-4ECD-8F7B-1941FE2659AB}"/>
    <dgm:cxn modelId="{AE7CE2F1-5E72-4240-9F6D-3F27D52F4E43}" type="presOf" srcId="{546549EA-0545-4799-A154-D991EC2639C3}" destId="{DD87218A-7B6F-4F8A-B04D-D4443B349714}" srcOrd="1" destOrd="0" presId="urn:microsoft.com/office/officeart/2005/8/layout/vProcess5"/>
    <dgm:cxn modelId="{A10E1CFF-74FF-40A5-B340-9FB2F4CCEE72}" type="presOf" srcId="{033299B4-8B2E-4F9A-857A-13C630B1F827}" destId="{5B912639-4207-4BE0-9406-731B9DEBF258}" srcOrd="0" destOrd="0" presId="urn:microsoft.com/office/officeart/2005/8/layout/vProcess5"/>
    <dgm:cxn modelId="{85F26437-98AF-45C2-B73E-17820827B6F1}" type="presParOf" srcId="{51655FCD-1E60-4261-968B-5204F655595A}" destId="{A66C7E86-DD3C-4292-A8BF-F35C3F1E1D5B}" srcOrd="0" destOrd="0" presId="urn:microsoft.com/office/officeart/2005/8/layout/vProcess5"/>
    <dgm:cxn modelId="{738EB9F9-A023-4A6E-8CBD-D4D7D0AA2A37}" type="presParOf" srcId="{51655FCD-1E60-4261-968B-5204F655595A}" destId="{C5A48EC6-08C4-4A2E-9468-111D44D8D7E2}" srcOrd="1" destOrd="0" presId="urn:microsoft.com/office/officeart/2005/8/layout/vProcess5"/>
    <dgm:cxn modelId="{BD7B9C95-D9E3-450C-9F64-201B272D09D0}" type="presParOf" srcId="{51655FCD-1E60-4261-968B-5204F655595A}" destId="{08D90CA2-C622-4AEF-BEA1-B00FA6057910}" srcOrd="2" destOrd="0" presId="urn:microsoft.com/office/officeart/2005/8/layout/vProcess5"/>
    <dgm:cxn modelId="{DFFB448E-F90B-442E-82F8-EEDE92FCC432}" type="presParOf" srcId="{51655FCD-1E60-4261-968B-5204F655595A}" destId="{280E3DA2-FF8A-4018-BA54-2C3D6529B867}" srcOrd="3" destOrd="0" presId="urn:microsoft.com/office/officeart/2005/8/layout/vProcess5"/>
    <dgm:cxn modelId="{9BDBA972-F1A7-4FB6-BC27-E4D4C0BABC0E}" type="presParOf" srcId="{51655FCD-1E60-4261-968B-5204F655595A}" destId="{F0D92EED-2BF4-443E-94DF-46CF03E5DAC7}" srcOrd="4" destOrd="0" presId="urn:microsoft.com/office/officeart/2005/8/layout/vProcess5"/>
    <dgm:cxn modelId="{97946063-31DF-4916-82F9-07410AF75775}" type="presParOf" srcId="{51655FCD-1E60-4261-968B-5204F655595A}" destId="{8F35733B-1B80-45A2-B264-562D67A13F2F}" srcOrd="5" destOrd="0" presId="urn:microsoft.com/office/officeart/2005/8/layout/vProcess5"/>
    <dgm:cxn modelId="{FF2A9E3C-84C7-49DB-83C7-32BC04B74053}" type="presParOf" srcId="{51655FCD-1E60-4261-968B-5204F655595A}" destId="{5B912639-4207-4BE0-9406-731B9DEBF258}" srcOrd="6" destOrd="0" presId="urn:microsoft.com/office/officeart/2005/8/layout/vProcess5"/>
    <dgm:cxn modelId="{077085BB-737F-411E-B612-D10762E00F7B}" type="presParOf" srcId="{51655FCD-1E60-4261-968B-5204F655595A}" destId="{2779D854-5511-4BF5-AF2B-9F46C1ED5A97}" srcOrd="7" destOrd="0" presId="urn:microsoft.com/office/officeart/2005/8/layout/vProcess5"/>
    <dgm:cxn modelId="{ABA266A0-F475-4A2F-9993-9472CF0FFD73}" type="presParOf" srcId="{51655FCD-1E60-4261-968B-5204F655595A}" destId="{8E7CF68D-255E-4729-968A-185E4963444E}" srcOrd="8" destOrd="0" presId="urn:microsoft.com/office/officeart/2005/8/layout/vProcess5"/>
    <dgm:cxn modelId="{5F542749-BB5F-4DCA-A720-20E772B6FEB7}" type="presParOf" srcId="{51655FCD-1E60-4261-968B-5204F655595A}" destId="{DA681C94-165C-4BE3-ACDF-F51CC4939326}" srcOrd="9" destOrd="0" presId="urn:microsoft.com/office/officeart/2005/8/layout/vProcess5"/>
    <dgm:cxn modelId="{CBF4E7E4-311D-4A0C-BFFD-9729E3998F70}" type="presParOf" srcId="{51655FCD-1E60-4261-968B-5204F655595A}" destId="{F169804D-F396-400C-8D04-B799B95DE016}" srcOrd="10" destOrd="0" presId="urn:microsoft.com/office/officeart/2005/8/layout/vProcess5"/>
    <dgm:cxn modelId="{2EBF7EFC-94DD-42DF-B338-25262A311ED2}" type="presParOf" srcId="{51655FCD-1E60-4261-968B-5204F655595A}" destId="{84CD7F8B-0768-48A2-B94A-24C6D55C6EF9}" srcOrd="11" destOrd="0" presId="urn:microsoft.com/office/officeart/2005/8/layout/vProcess5"/>
    <dgm:cxn modelId="{75A2CC4B-6D0C-4872-ABFB-BF24194C1354}" type="presParOf" srcId="{51655FCD-1E60-4261-968B-5204F655595A}" destId="{DD87218A-7B6F-4F8A-B04D-D4443B349714}" srcOrd="12" destOrd="0" presId="urn:microsoft.com/office/officeart/2005/8/layout/vProcess5"/>
    <dgm:cxn modelId="{7EE6F221-AAC0-4D09-8A79-EDFCC800DE17}" type="presParOf" srcId="{51655FCD-1E60-4261-968B-5204F655595A}" destId="{B7772BB6-820E-4CE9-AF57-52918A7E3E25}" srcOrd="13" destOrd="0" presId="urn:microsoft.com/office/officeart/2005/8/layout/vProcess5"/>
    <dgm:cxn modelId="{FDB08D43-BE36-4ABF-8C7F-7073E4266C11}" type="presParOf" srcId="{51655FCD-1E60-4261-968B-5204F655595A}" destId="{B6477858-4282-4195-B884-20A998DDED04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93D3C3-FF06-4A64-83AA-5AB20D133FAD}" type="doc">
      <dgm:prSet loTypeId="urn:microsoft.com/office/officeart/2005/8/layout/hierarchy4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pt-BR"/>
        </a:p>
      </dgm:t>
    </dgm:pt>
    <dgm:pt modelId="{95E75058-019F-44B1-A1C9-434761699A66}">
      <dgm:prSet phldrT="[Texto]" custT="1"/>
      <dgm:spPr/>
      <dgm:t>
        <a:bodyPr/>
        <a:lstStyle/>
        <a:p>
          <a:r>
            <a:rPr lang="pt-BR" sz="3000" dirty="0"/>
            <a:t>Erros da Vale</a:t>
          </a:r>
        </a:p>
      </dgm:t>
    </dgm:pt>
    <dgm:pt modelId="{E1AC130C-F0F4-46A9-9B52-7FF2E47AC05B}" type="parTrans" cxnId="{B7A868A6-2E45-48B6-B890-75917D25936B}">
      <dgm:prSet/>
      <dgm:spPr/>
      <dgm:t>
        <a:bodyPr/>
        <a:lstStyle/>
        <a:p>
          <a:endParaRPr lang="pt-BR" sz="2000"/>
        </a:p>
      </dgm:t>
    </dgm:pt>
    <dgm:pt modelId="{FB5AAC2B-81AB-4491-A397-B099BD035B58}" type="sibTrans" cxnId="{B7A868A6-2E45-48B6-B890-75917D25936B}">
      <dgm:prSet/>
      <dgm:spPr/>
      <dgm:t>
        <a:bodyPr/>
        <a:lstStyle/>
        <a:p>
          <a:endParaRPr lang="pt-BR" sz="2000"/>
        </a:p>
      </dgm:t>
    </dgm:pt>
    <dgm:pt modelId="{E5913DF9-105B-44E5-973D-B915C4602482}">
      <dgm:prSet phldrT="[Texto]" custT="1"/>
      <dgm:spPr/>
      <dgm:t>
        <a:bodyPr/>
        <a:lstStyle/>
        <a:p>
          <a:pPr algn="ctr"/>
          <a:r>
            <a:rPr lang="pt-BR" sz="1750" dirty="0"/>
            <a:t>Distorção no cálculo dos fatores de segurança</a:t>
          </a:r>
        </a:p>
      </dgm:t>
    </dgm:pt>
    <dgm:pt modelId="{E4333C8A-FAE3-4B15-9E2D-E1691C76CE34}" type="parTrans" cxnId="{17646FCD-B1EF-429A-B495-5A5B629E8C3F}">
      <dgm:prSet/>
      <dgm:spPr/>
      <dgm:t>
        <a:bodyPr/>
        <a:lstStyle/>
        <a:p>
          <a:endParaRPr lang="pt-BR" sz="2000"/>
        </a:p>
      </dgm:t>
    </dgm:pt>
    <dgm:pt modelId="{EAFB501E-6539-4CBC-8A56-366E334EF405}" type="sibTrans" cxnId="{17646FCD-B1EF-429A-B495-5A5B629E8C3F}">
      <dgm:prSet/>
      <dgm:spPr/>
      <dgm:t>
        <a:bodyPr/>
        <a:lstStyle/>
        <a:p>
          <a:endParaRPr lang="pt-BR" sz="2000"/>
        </a:p>
      </dgm:t>
    </dgm:pt>
    <dgm:pt modelId="{4D2688F2-F96E-4058-9F24-A3F13AB971F4}">
      <dgm:prSet phldrT="[Texto]" custT="1"/>
      <dgm:spPr/>
      <dgm:t>
        <a:bodyPr/>
        <a:lstStyle/>
        <a:p>
          <a:r>
            <a:rPr lang="pt-BR" sz="1750" dirty="0"/>
            <a:t>Desconhecimento da geologia local</a:t>
          </a:r>
        </a:p>
      </dgm:t>
    </dgm:pt>
    <dgm:pt modelId="{3F4CD4B0-33F6-4C95-9DE2-CC81E9E065FC}" type="parTrans" cxnId="{1E1FD4A2-56B1-479B-984B-1C9E019704D0}">
      <dgm:prSet/>
      <dgm:spPr/>
      <dgm:t>
        <a:bodyPr/>
        <a:lstStyle/>
        <a:p>
          <a:endParaRPr lang="pt-BR" sz="2000"/>
        </a:p>
      </dgm:t>
    </dgm:pt>
    <dgm:pt modelId="{B1F20A39-776B-412C-A13D-6063A8B61524}" type="sibTrans" cxnId="{1E1FD4A2-56B1-479B-984B-1C9E019704D0}">
      <dgm:prSet/>
      <dgm:spPr/>
      <dgm:t>
        <a:bodyPr/>
        <a:lstStyle/>
        <a:p>
          <a:endParaRPr lang="pt-BR" sz="2000"/>
        </a:p>
      </dgm:t>
    </dgm:pt>
    <dgm:pt modelId="{441FD3FD-E905-4611-8E4A-3ED3A8D18902}">
      <dgm:prSet phldrT="[Texto]" custT="1"/>
      <dgm:spPr/>
      <dgm:t>
        <a:bodyPr/>
        <a:lstStyle/>
        <a:p>
          <a:r>
            <a:rPr lang="pt-BR" sz="1750" dirty="0"/>
            <a:t>Operação irregular</a:t>
          </a:r>
        </a:p>
      </dgm:t>
    </dgm:pt>
    <dgm:pt modelId="{14D66000-900C-4D08-B60D-8B9C495980C5}" type="parTrans" cxnId="{26ABBA75-7C54-4026-AF5A-192A554D72AD}">
      <dgm:prSet/>
      <dgm:spPr/>
      <dgm:t>
        <a:bodyPr/>
        <a:lstStyle/>
        <a:p>
          <a:endParaRPr lang="pt-BR" sz="2000"/>
        </a:p>
      </dgm:t>
    </dgm:pt>
    <dgm:pt modelId="{410D47F5-017D-4740-8B5E-9C02B9FF91B0}" type="sibTrans" cxnId="{26ABBA75-7C54-4026-AF5A-192A554D72AD}">
      <dgm:prSet/>
      <dgm:spPr/>
      <dgm:t>
        <a:bodyPr/>
        <a:lstStyle/>
        <a:p>
          <a:endParaRPr lang="pt-BR" sz="2000"/>
        </a:p>
      </dgm:t>
    </dgm:pt>
    <dgm:pt modelId="{99BBAABD-8DD4-4D3D-8DC3-D2977DD28415}">
      <dgm:prSet phldrT="[Texto]" custT="1"/>
      <dgm:spPr/>
      <dgm:t>
        <a:bodyPr/>
        <a:lstStyle/>
        <a:p>
          <a:r>
            <a:rPr lang="pt-BR" sz="1750" dirty="0"/>
            <a:t>Sistema de drenagem com problemas </a:t>
          </a:r>
        </a:p>
      </dgm:t>
    </dgm:pt>
    <dgm:pt modelId="{921C9639-FD86-4B27-89B6-A72481961FA8}" type="parTrans" cxnId="{2CF20E12-9F92-4BB9-A9DC-7BE88B813F14}">
      <dgm:prSet/>
      <dgm:spPr/>
      <dgm:t>
        <a:bodyPr/>
        <a:lstStyle/>
        <a:p>
          <a:endParaRPr lang="pt-BR" sz="2000"/>
        </a:p>
      </dgm:t>
    </dgm:pt>
    <dgm:pt modelId="{4FF6E537-2DF7-4E2B-B2F3-44DCDE44CEF6}" type="sibTrans" cxnId="{2CF20E12-9F92-4BB9-A9DC-7BE88B813F14}">
      <dgm:prSet/>
      <dgm:spPr/>
      <dgm:t>
        <a:bodyPr/>
        <a:lstStyle/>
        <a:p>
          <a:endParaRPr lang="pt-BR" sz="2000"/>
        </a:p>
      </dgm:t>
    </dgm:pt>
    <dgm:pt modelId="{61025D38-8D22-4E10-9E68-B6E6AAF0DB76}">
      <dgm:prSet phldrT="[Texto]" custT="1"/>
      <dgm:spPr/>
      <dgm:t>
        <a:bodyPr/>
        <a:lstStyle/>
        <a:p>
          <a:r>
            <a:rPr lang="pt-BR" sz="1750" dirty="0"/>
            <a:t>Demora no rebaixamento da linha freática</a:t>
          </a:r>
        </a:p>
      </dgm:t>
    </dgm:pt>
    <dgm:pt modelId="{67967528-1963-40DD-A725-B76CD41E2D39}" type="parTrans" cxnId="{F0A79ABB-B0A8-44D6-AB4B-6AD5DABB2C3B}">
      <dgm:prSet/>
      <dgm:spPr/>
      <dgm:t>
        <a:bodyPr/>
        <a:lstStyle/>
        <a:p>
          <a:endParaRPr lang="pt-BR" sz="2000"/>
        </a:p>
      </dgm:t>
    </dgm:pt>
    <dgm:pt modelId="{A508DC3A-ED15-474C-AA79-267241CB4280}" type="sibTrans" cxnId="{F0A79ABB-B0A8-44D6-AB4B-6AD5DABB2C3B}">
      <dgm:prSet/>
      <dgm:spPr/>
      <dgm:t>
        <a:bodyPr/>
        <a:lstStyle/>
        <a:p>
          <a:endParaRPr lang="pt-BR" sz="2000"/>
        </a:p>
      </dgm:t>
    </dgm:pt>
    <dgm:pt modelId="{CA905C46-674C-4FDC-9A59-DEA17C271F57}">
      <dgm:prSet phldrT="[Texto]" custT="1"/>
      <dgm:spPr/>
      <dgm:t>
        <a:bodyPr/>
        <a:lstStyle/>
        <a:p>
          <a:r>
            <a:rPr lang="pt-BR" sz="1750" dirty="0"/>
            <a:t>Existência de anomalias recorrentes</a:t>
          </a:r>
        </a:p>
      </dgm:t>
    </dgm:pt>
    <dgm:pt modelId="{373369A4-FB49-48AD-A3B7-8A6A4A5BE324}" type="parTrans" cxnId="{8AD48FF6-BC72-4DEF-A3A3-E6B548B060E5}">
      <dgm:prSet/>
      <dgm:spPr/>
      <dgm:t>
        <a:bodyPr/>
        <a:lstStyle/>
        <a:p>
          <a:endParaRPr lang="pt-BR" sz="2000"/>
        </a:p>
      </dgm:t>
    </dgm:pt>
    <dgm:pt modelId="{ECAAE709-A09D-4E65-BCCA-A48D43F8FA5F}" type="sibTrans" cxnId="{8AD48FF6-BC72-4DEF-A3A3-E6B548B060E5}">
      <dgm:prSet/>
      <dgm:spPr/>
      <dgm:t>
        <a:bodyPr/>
        <a:lstStyle/>
        <a:p>
          <a:endParaRPr lang="pt-BR" sz="2000"/>
        </a:p>
      </dgm:t>
    </dgm:pt>
    <dgm:pt modelId="{40358251-5613-4A73-BABF-A08942914CBE}">
      <dgm:prSet phldrT="[Texto]" custT="1"/>
      <dgm:spPr/>
      <dgm:t>
        <a:bodyPr/>
        <a:lstStyle/>
        <a:p>
          <a:r>
            <a:rPr lang="pt-BR" sz="1750" dirty="0"/>
            <a:t>Auscultação</a:t>
          </a:r>
          <a:r>
            <a:rPr lang="pt-BR" sz="1750" baseline="0" dirty="0"/>
            <a:t> deficiente </a:t>
          </a:r>
          <a:endParaRPr lang="pt-BR" sz="1750" dirty="0"/>
        </a:p>
      </dgm:t>
    </dgm:pt>
    <dgm:pt modelId="{DD1478E6-68B2-4BF5-A06D-B831729B4D7E}" type="sibTrans" cxnId="{94C324B9-1C2A-4460-9101-F38031A16D38}">
      <dgm:prSet/>
      <dgm:spPr/>
      <dgm:t>
        <a:bodyPr/>
        <a:lstStyle/>
        <a:p>
          <a:endParaRPr lang="pt-BR" sz="2000"/>
        </a:p>
      </dgm:t>
    </dgm:pt>
    <dgm:pt modelId="{C6AE475B-3C87-4B04-A886-294FFECE3EDF}" type="parTrans" cxnId="{94C324B9-1C2A-4460-9101-F38031A16D38}">
      <dgm:prSet/>
      <dgm:spPr/>
      <dgm:t>
        <a:bodyPr/>
        <a:lstStyle/>
        <a:p>
          <a:endParaRPr lang="pt-BR" sz="2000"/>
        </a:p>
      </dgm:t>
    </dgm:pt>
    <dgm:pt modelId="{13035610-B698-44AF-9B99-CAE1677C947F}">
      <dgm:prSet phldrT="[Texto]" custT="1"/>
      <dgm:spPr/>
      <dgm:t>
        <a:bodyPr/>
        <a:lstStyle/>
        <a:p>
          <a:r>
            <a:rPr lang="pt-BR" sz="1750" dirty="0"/>
            <a:t>Gestão de segurança e saúde no trabalho precárias</a:t>
          </a:r>
        </a:p>
      </dgm:t>
    </dgm:pt>
    <dgm:pt modelId="{37E69D9A-12EE-41FB-8CD3-25AD23A767EB}" type="parTrans" cxnId="{830C9E2C-0997-4347-A643-018AD1F72A0E}">
      <dgm:prSet/>
      <dgm:spPr/>
      <dgm:t>
        <a:bodyPr/>
        <a:lstStyle/>
        <a:p>
          <a:endParaRPr lang="pt-BR" sz="2000"/>
        </a:p>
      </dgm:t>
    </dgm:pt>
    <dgm:pt modelId="{7F33BA6A-0E87-4317-A0C7-128DC37E7BB8}" type="sibTrans" cxnId="{830C9E2C-0997-4347-A643-018AD1F72A0E}">
      <dgm:prSet/>
      <dgm:spPr/>
      <dgm:t>
        <a:bodyPr/>
        <a:lstStyle/>
        <a:p>
          <a:endParaRPr lang="pt-BR" sz="2000"/>
        </a:p>
      </dgm:t>
    </dgm:pt>
    <dgm:pt modelId="{C71FBABB-4A50-4108-958E-185B29152A90}" type="pres">
      <dgm:prSet presAssocID="{5F93D3C3-FF06-4A64-83AA-5AB20D133FA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ADD2579-3365-43CA-8C31-6AE6D62E1B7C}" type="pres">
      <dgm:prSet presAssocID="{95E75058-019F-44B1-A1C9-434761699A66}" presName="vertOne" presStyleCnt="0"/>
      <dgm:spPr/>
    </dgm:pt>
    <dgm:pt modelId="{DC114081-9135-4A15-8CBA-BEDCFE38010F}" type="pres">
      <dgm:prSet presAssocID="{95E75058-019F-44B1-A1C9-434761699A66}" presName="txOne" presStyleLbl="node0" presStyleIdx="0" presStyleCnt="1" custScaleY="52896">
        <dgm:presLayoutVars>
          <dgm:chPref val="3"/>
        </dgm:presLayoutVars>
      </dgm:prSet>
      <dgm:spPr/>
    </dgm:pt>
    <dgm:pt modelId="{B1814C43-444D-425C-B207-5C7B4EEDE563}" type="pres">
      <dgm:prSet presAssocID="{95E75058-019F-44B1-A1C9-434761699A66}" presName="parTransOne" presStyleCnt="0"/>
      <dgm:spPr/>
    </dgm:pt>
    <dgm:pt modelId="{BE5E436F-3DBD-45CB-B641-A73F28BDB5A0}" type="pres">
      <dgm:prSet presAssocID="{95E75058-019F-44B1-A1C9-434761699A66}" presName="horzOne" presStyleCnt="0"/>
      <dgm:spPr/>
    </dgm:pt>
    <dgm:pt modelId="{FA83A1B7-EEC8-4B5E-BADA-00D11CEA19D8}" type="pres">
      <dgm:prSet presAssocID="{E5913DF9-105B-44E5-973D-B915C4602482}" presName="vertTwo" presStyleCnt="0"/>
      <dgm:spPr/>
    </dgm:pt>
    <dgm:pt modelId="{B39292DB-B764-478D-A952-4D9788C66F6A}" type="pres">
      <dgm:prSet presAssocID="{E5913DF9-105B-44E5-973D-B915C4602482}" presName="txTwo" presStyleLbl="node2" presStyleIdx="0" presStyleCnt="8">
        <dgm:presLayoutVars>
          <dgm:chPref val="3"/>
        </dgm:presLayoutVars>
      </dgm:prSet>
      <dgm:spPr/>
    </dgm:pt>
    <dgm:pt modelId="{ACF9165D-8DED-4492-A6F2-4E81F0363DB7}" type="pres">
      <dgm:prSet presAssocID="{E5913DF9-105B-44E5-973D-B915C4602482}" presName="horzTwo" presStyleCnt="0"/>
      <dgm:spPr/>
    </dgm:pt>
    <dgm:pt modelId="{AE27B2B4-9498-4588-A3F4-7EBF5FEA1C13}" type="pres">
      <dgm:prSet presAssocID="{EAFB501E-6539-4CBC-8A56-366E334EF405}" presName="sibSpaceTwo" presStyleCnt="0"/>
      <dgm:spPr/>
    </dgm:pt>
    <dgm:pt modelId="{1CE20B87-E314-4F5C-8F47-6704E6FA7B76}" type="pres">
      <dgm:prSet presAssocID="{4D2688F2-F96E-4058-9F24-A3F13AB971F4}" presName="vertTwo" presStyleCnt="0"/>
      <dgm:spPr/>
    </dgm:pt>
    <dgm:pt modelId="{16066F9C-32A3-4AA9-BB2D-4ADA8CE09A6D}" type="pres">
      <dgm:prSet presAssocID="{4D2688F2-F96E-4058-9F24-A3F13AB971F4}" presName="txTwo" presStyleLbl="node2" presStyleIdx="1" presStyleCnt="8">
        <dgm:presLayoutVars>
          <dgm:chPref val="3"/>
        </dgm:presLayoutVars>
      </dgm:prSet>
      <dgm:spPr/>
    </dgm:pt>
    <dgm:pt modelId="{6769338F-0CD0-4826-A0BC-D5EB3115C4B0}" type="pres">
      <dgm:prSet presAssocID="{4D2688F2-F96E-4058-9F24-A3F13AB971F4}" presName="horzTwo" presStyleCnt="0"/>
      <dgm:spPr/>
    </dgm:pt>
    <dgm:pt modelId="{A96DAED0-2B62-4F39-A036-2C4F80BF27E1}" type="pres">
      <dgm:prSet presAssocID="{B1F20A39-776B-412C-A13D-6063A8B61524}" presName="sibSpaceTwo" presStyleCnt="0"/>
      <dgm:spPr/>
    </dgm:pt>
    <dgm:pt modelId="{73E7CD76-9F71-492C-8AD7-E1B3C13726C7}" type="pres">
      <dgm:prSet presAssocID="{441FD3FD-E905-4611-8E4A-3ED3A8D18902}" presName="vertTwo" presStyleCnt="0"/>
      <dgm:spPr/>
    </dgm:pt>
    <dgm:pt modelId="{441CC326-BB65-4A90-A452-306CD5CDB4C2}" type="pres">
      <dgm:prSet presAssocID="{441FD3FD-E905-4611-8E4A-3ED3A8D18902}" presName="txTwo" presStyleLbl="node2" presStyleIdx="2" presStyleCnt="8">
        <dgm:presLayoutVars>
          <dgm:chPref val="3"/>
        </dgm:presLayoutVars>
      </dgm:prSet>
      <dgm:spPr/>
    </dgm:pt>
    <dgm:pt modelId="{960A0CC3-B5C9-44D5-8EEC-A2285F6CDC5A}" type="pres">
      <dgm:prSet presAssocID="{441FD3FD-E905-4611-8E4A-3ED3A8D18902}" presName="horzTwo" presStyleCnt="0"/>
      <dgm:spPr/>
    </dgm:pt>
    <dgm:pt modelId="{EE34A601-5BAE-4DC5-A690-C5A5DDFA7FB3}" type="pres">
      <dgm:prSet presAssocID="{410D47F5-017D-4740-8B5E-9C02B9FF91B0}" presName="sibSpaceTwo" presStyleCnt="0"/>
      <dgm:spPr/>
    </dgm:pt>
    <dgm:pt modelId="{54790FF1-23D9-4C7B-BAE1-7BA173561CDE}" type="pres">
      <dgm:prSet presAssocID="{99BBAABD-8DD4-4D3D-8DC3-D2977DD28415}" presName="vertTwo" presStyleCnt="0"/>
      <dgm:spPr/>
    </dgm:pt>
    <dgm:pt modelId="{8DF03812-1F04-450D-9343-8CA91B915ADE}" type="pres">
      <dgm:prSet presAssocID="{99BBAABD-8DD4-4D3D-8DC3-D2977DD28415}" presName="txTwo" presStyleLbl="node2" presStyleIdx="3" presStyleCnt="8">
        <dgm:presLayoutVars>
          <dgm:chPref val="3"/>
        </dgm:presLayoutVars>
      </dgm:prSet>
      <dgm:spPr/>
    </dgm:pt>
    <dgm:pt modelId="{E90611E2-8407-40CE-BDA9-A15363702E3E}" type="pres">
      <dgm:prSet presAssocID="{99BBAABD-8DD4-4D3D-8DC3-D2977DD28415}" presName="horzTwo" presStyleCnt="0"/>
      <dgm:spPr/>
    </dgm:pt>
    <dgm:pt modelId="{CB04A9FE-E4E5-4589-9F06-18997253E6D1}" type="pres">
      <dgm:prSet presAssocID="{4FF6E537-2DF7-4E2B-B2F3-44DCDE44CEF6}" presName="sibSpaceTwo" presStyleCnt="0"/>
      <dgm:spPr/>
    </dgm:pt>
    <dgm:pt modelId="{EE2C318A-0E1C-43B4-96AF-3A1A4805837A}" type="pres">
      <dgm:prSet presAssocID="{61025D38-8D22-4E10-9E68-B6E6AAF0DB76}" presName="vertTwo" presStyleCnt="0"/>
      <dgm:spPr/>
    </dgm:pt>
    <dgm:pt modelId="{F196D681-E27E-4933-BD9F-56D6939633B1}" type="pres">
      <dgm:prSet presAssocID="{61025D38-8D22-4E10-9E68-B6E6AAF0DB76}" presName="txTwo" presStyleLbl="node2" presStyleIdx="4" presStyleCnt="8">
        <dgm:presLayoutVars>
          <dgm:chPref val="3"/>
        </dgm:presLayoutVars>
      </dgm:prSet>
      <dgm:spPr/>
    </dgm:pt>
    <dgm:pt modelId="{FFE393ED-1B67-4514-8F46-C5892294EB34}" type="pres">
      <dgm:prSet presAssocID="{61025D38-8D22-4E10-9E68-B6E6AAF0DB76}" presName="horzTwo" presStyleCnt="0"/>
      <dgm:spPr/>
    </dgm:pt>
    <dgm:pt modelId="{7F67CC1D-E559-4D1B-8428-11530FE8270E}" type="pres">
      <dgm:prSet presAssocID="{A508DC3A-ED15-474C-AA79-267241CB4280}" presName="sibSpaceTwo" presStyleCnt="0"/>
      <dgm:spPr/>
    </dgm:pt>
    <dgm:pt modelId="{119D1EBF-CAB1-4C77-ABE9-79495F08FD3B}" type="pres">
      <dgm:prSet presAssocID="{CA905C46-674C-4FDC-9A59-DEA17C271F57}" presName="vertTwo" presStyleCnt="0"/>
      <dgm:spPr/>
    </dgm:pt>
    <dgm:pt modelId="{B95EDEC3-3F08-467A-872E-CB38E9CE8690}" type="pres">
      <dgm:prSet presAssocID="{CA905C46-674C-4FDC-9A59-DEA17C271F57}" presName="txTwo" presStyleLbl="node2" presStyleIdx="5" presStyleCnt="8">
        <dgm:presLayoutVars>
          <dgm:chPref val="3"/>
        </dgm:presLayoutVars>
      </dgm:prSet>
      <dgm:spPr/>
    </dgm:pt>
    <dgm:pt modelId="{06422C17-6EF5-48E5-A569-5CF32281AD76}" type="pres">
      <dgm:prSet presAssocID="{CA905C46-674C-4FDC-9A59-DEA17C271F57}" presName="horzTwo" presStyleCnt="0"/>
      <dgm:spPr/>
    </dgm:pt>
    <dgm:pt modelId="{9D51BDAF-0381-452B-A435-ED7C9D6B3444}" type="pres">
      <dgm:prSet presAssocID="{ECAAE709-A09D-4E65-BCCA-A48D43F8FA5F}" presName="sibSpaceTwo" presStyleCnt="0"/>
      <dgm:spPr/>
    </dgm:pt>
    <dgm:pt modelId="{5051044F-F787-4D16-8998-CA668E1F98E5}" type="pres">
      <dgm:prSet presAssocID="{40358251-5613-4A73-BABF-A08942914CBE}" presName="vertTwo" presStyleCnt="0"/>
      <dgm:spPr/>
    </dgm:pt>
    <dgm:pt modelId="{67B08645-7415-436F-9823-52E8357A67DB}" type="pres">
      <dgm:prSet presAssocID="{40358251-5613-4A73-BABF-A08942914CBE}" presName="txTwo" presStyleLbl="node2" presStyleIdx="6" presStyleCnt="8">
        <dgm:presLayoutVars>
          <dgm:chPref val="3"/>
        </dgm:presLayoutVars>
      </dgm:prSet>
      <dgm:spPr/>
    </dgm:pt>
    <dgm:pt modelId="{EFA7FA2C-F935-41D7-92BE-4BC2195E6896}" type="pres">
      <dgm:prSet presAssocID="{40358251-5613-4A73-BABF-A08942914CBE}" presName="horzTwo" presStyleCnt="0"/>
      <dgm:spPr/>
    </dgm:pt>
    <dgm:pt modelId="{11A0E007-1CF9-431C-8461-DCC0553F8746}" type="pres">
      <dgm:prSet presAssocID="{DD1478E6-68B2-4BF5-A06D-B831729B4D7E}" presName="sibSpaceTwo" presStyleCnt="0"/>
      <dgm:spPr/>
    </dgm:pt>
    <dgm:pt modelId="{74E1236F-C370-4721-A848-59FAC670B64C}" type="pres">
      <dgm:prSet presAssocID="{13035610-B698-44AF-9B99-CAE1677C947F}" presName="vertTwo" presStyleCnt="0"/>
      <dgm:spPr/>
    </dgm:pt>
    <dgm:pt modelId="{EAC10EAA-EA9B-48AE-9E08-66FC52A58865}" type="pres">
      <dgm:prSet presAssocID="{13035610-B698-44AF-9B99-CAE1677C947F}" presName="txTwo" presStyleLbl="node2" presStyleIdx="7" presStyleCnt="8">
        <dgm:presLayoutVars>
          <dgm:chPref val="3"/>
        </dgm:presLayoutVars>
      </dgm:prSet>
      <dgm:spPr/>
    </dgm:pt>
    <dgm:pt modelId="{48BA8EC6-0313-4FF6-9290-85D18F4ED09B}" type="pres">
      <dgm:prSet presAssocID="{13035610-B698-44AF-9B99-CAE1677C947F}" presName="horzTwo" presStyleCnt="0"/>
      <dgm:spPr/>
    </dgm:pt>
  </dgm:ptLst>
  <dgm:cxnLst>
    <dgm:cxn modelId="{2CF20E12-9F92-4BB9-A9DC-7BE88B813F14}" srcId="{95E75058-019F-44B1-A1C9-434761699A66}" destId="{99BBAABD-8DD4-4D3D-8DC3-D2977DD28415}" srcOrd="3" destOrd="0" parTransId="{921C9639-FD86-4B27-89B6-A72481961FA8}" sibTransId="{4FF6E537-2DF7-4E2B-B2F3-44DCDE44CEF6}"/>
    <dgm:cxn modelId="{830C9E2C-0997-4347-A643-018AD1F72A0E}" srcId="{95E75058-019F-44B1-A1C9-434761699A66}" destId="{13035610-B698-44AF-9B99-CAE1677C947F}" srcOrd="7" destOrd="0" parTransId="{37E69D9A-12EE-41FB-8CD3-25AD23A767EB}" sibTransId="{7F33BA6A-0E87-4317-A0C7-128DC37E7BB8}"/>
    <dgm:cxn modelId="{82C1B334-3BB2-4E2B-9E3E-7E8893D7CACD}" type="presOf" srcId="{95E75058-019F-44B1-A1C9-434761699A66}" destId="{DC114081-9135-4A15-8CBA-BEDCFE38010F}" srcOrd="0" destOrd="0" presId="urn:microsoft.com/office/officeart/2005/8/layout/hierarchy4"/>
    <dgm:cxn modelId="{89140743-BD2A-46F5-9460-BBBCE101215D}" type="presOf" srcId="{13035610-B698-44AF-9B99-CAE1677C947F}" destId="{EAC10EAA-EA9B-48AE-9E08-66FC52A58865}" srcOrd="0" destOrd="0" presId="urn:microsoft.com/office/officeart/2005/8/layout/hierarchy4"/>
    <dgm:cxn modelId="{72048E4C-671A-4CFA-8F86-E3FC76585CE4}" type="presOf" srcId="{61025D38-8D22-4E10-9E68-B6E6AAF0DB76}" destId="{F196D681-E27E-4933-BD9F-56D6939633B1}" srcOrd="0" destOrd="0" presId="urn:microsoft.com/office/officeart/2005/8/layout/hierarchy4"/>
    <dgm:cxn modelId="{26ABBA75-7C54-4026-AF5A-192A554D72AD}" srcId="{95E75058-019F-44B1-A1C9-434761699A66}" destId="{441FD3FD-E905-4611-8E4A-3ED3A8D18902}" srcOrd="2" destOrd="0" parTransId="{14D66000-900C-4D08-B60D-8B9C495980C5}" sibTransId="{410D47F5-017D-4740-8B5E-9C02B9FF91B0}"/>
    <dgm:cxn modelId="{614E475A-6436-49C1-8326-92A5D948B0FB}" type="presOf" srcId="{4D2688F2-F96E-4058-9F24-A3F13AB971F4}" destId="{16066F9C-32A3-4AA9-BB2D-4ADA8CE09A6D}" srcOrd="0" destOrd="0" presId="urn:microsoft.com/office/officeart/2005/8/layout/hierarchy4"/>
    <dgm:cxn modelId="{364D387B-1A3A-4EE5-9F78-524CB79217E3}" type="presOf" srcId="{5F93D3C3-FF06-4A64-83AA-5AB20D133FAD}" destId="{C71FBABB-4A50-4108-958E-185B29152A90}" srcOrd="0" destOrd="0" presId="urn:microsoft.com/office/officeart/2005/8/layout/hierarchy4"/>
    <dgm:cxn modelId="{13337F84-EC05-4470-B510-BD10714CACAE}" type="presOf" srcId="{99BBAABD-8DD4-4D3D-8DC3-D2977DD28415}" destId="{8DF03812-1F04-450D-9343-8CA91B915ADE}" srcOrd="0" destOrd="0" presId="urn:microsoft.com/office/officeart/2005/8/layout/hierarchy4"/>
    <dgm:cxn modelId="{B2A42288-771E-40E7-99FF-A0C934E92D87}" type="presOf" srcId="{40358251-5613-4A73-BABF-A08942914CBE}" destId="{67B08645-7415-436F-9823-52E8357A67DB}" srcOrd="0" destOrd="0" presId="urn:microsoft.com/office/officeart/2005/8/layout/hierarchy4"/>
    <dgm:cxn modelId="{D549AC94-FEB6-44F9-BDB5-9FDC6C80ED2C}" type="presOf" srcId="{E5913DF9-105B-44E5-973D-B915C4602482}" destId="{B39292DB-B764-478D-A952-4D9788C66F6A}" srcOrd="0" destOrd="0" presId="urn:microsoft.com/office/officeart/2005/8/layout/hierarchy4"/>
    <dgm:cxn modelId="{1E1FD4A2-56B1-479B-984B-1C9E019704D0}" srcId="{95E75058-019F-44B1-A1C9-434761699A66}" destId="{4D2688F2-F96E-4058-9F24-A3F13AB971F4}" srcOrd="1" destOrd="0" parTransId="{3F4CD4B0-33F6-4C95-9DE2-CC81E9E065FC}" sibTransId="{B1F20A39-776B-412C-A13D-6063A8B61524}"/>
    <dgm:cxn modelId="{B7A868A6-2E45-48B6-B890-75917D25936B}" srcId="{5F93D3C3-FF06-4A64-83AA-5AB20D133FAD}" destId="{95E75058-019F-44B1-A1C9-434761699A66}" srcOrd="0" destOrd="0" parTransId="{E1AC130C-F0F4-46A9-9B52-7FF2E47AC05B}" sibTransId="{FB5AAC2B-81AB-4491-A397-B099BD035B58}"/>
    <dgm:cxn modelId="{94C324B9-1C2A-4460-9101-F38031A16D38}" srcId="{95E75058-019F-44B1-A1C9-434761699A66}" destId="{40358251-5613-4A73-BABF-A08942914CBE}" srcOrd="6" destOrd="0" parTransId="{C6AE475B-3C87-4B04-A886-294FFECE3EDF}" sibTransId="{DD1478E6-68B2-4BF5-A06D-B831729B4D7E}"/>
    <dgm:cxn modelId="{F0A79ABB-B0A8-44D6-AB4B-6AD5DABB2C3B}" srcId="{95E75058-019F-44B1-A1C9-434761699A66}" destId="{61025D38-8D22-4E10-9E68-B6E6AAF0DB76}" srcOrd="4" destOrd="0" parTransId="{67967528-1963-40DD-A725-B76CD41E2D39}" sibTransId="{A508DC3A-ED15-474C-AA79-267241CB4280}"/>
    <dgm:cxn modelId="{17646FCD-B1EF-429A-B495-5A5B629E8C3F}" srcId="{95E75058-019F-44B1-A1C9-434761699A66}" destId="{E5913DF9-105B-44E5-973D-B915C4602482}" srcOrd="0" destOrd="0" parTransId="{E4333C8A-FAE3-4B15-9E2D-E1691C76CE34}" sibTransId="{EAFB501E-6539-4CBC-8A56-366E334EF405}"/>
    <dgm:cxn modelId="{8E3B7EE8-6E53-4267-AAAA-887AAAF60382}" type="presOf" srcId="{441FD3FD-E905-4611-8E4A-3ED3A8D18902}" destId="{441CC326-BB65-4A90-A452-306CD5CDB4C2}" srcOrd="0" destOrd="0" presId="urn:microsoft.com/office/officeart/2005/8/layout/hierarchy4"/>
    <dgm:cxn modelId="{8AD48FF6-BC72-4DEF-A3A3-E6B548B060E5}" srcId="{95E75058-019F-44B1-A1C9-434761699A66}" destId="{CA905C46-674C-4FDC-9A59-DEA17C271F57}" srcOrd="5" destOrd="0" parTransId="{373369A4-FB49-48AD-A3B7-8A6A4A5BE324}" sibTransId="{ECAAE709-A09D-4E65-BCCA-A48D43F8FA5F}"/>
    <dgm:cxn modelId="{716B8EF9-E58A-47EB-9D26-7F0A48D8B341}" type="presOf" srcId="{CA905C46-674C-4FDC-9A59-DEA17C271F57}" destId="{B95EDEC3-3F08-467A-872E-CB38E9CE8690}" srcOrd="0" destOrd="0" presId="urn:microsoft.com/office/officeart/2005/8/layout/hierarchy4"/>
    <dgm:cxn modelId="{C1D46093-F340-4C4A-97C7-24C6647F2ECB}" type="presParOf" srcId="{C71FBABB-4A50-4108-958E-185B29152A90}" destId="{6ADD2579-3365-43CA-8C31-6AE6D62E1B7C}" srcOrd="0" destOrd="0" presId="urn:microsoft.com/office/officeart/2005/8/layout/hierarchy4"/>
    <dgm:cxn modelId="{23B91906-97D1-430D-88EE-4B4DDC14EF94}" type="presParOf" srcId="{6ADD2579-3365-43CA-8C31-6AE6D62E1B7C}" destId="{DC114081-9135-4A15-8CBA-BEDCFE38010F}" srcOrd="0" destOrd="0" presId="urn:microsoft.com/office/officeart/2005/8/layout/hierarchy4"/>
    <dgm:cxn modelId="{8457C453-1216-4C48-9C1F-43269B4C85E3}" type="presParOf" srcId="{6ADD2579-3365-43CA-8C31-6AE6D62E1B7C}" destId="{B1814C43-444D-425C-B207-5C7B4EEDE563}" srcOrd="1" destOrd="0" presId="urn:microsoft.com/office/officeart/2005/8/layout/hierarchy4"/>
    <dgm:cxn modelId="{57C76F09-C02C-4CFE-B2BE-F82B81B007D9}" type="presParOf" srcId="{6ADD2579-3365-43CA-8C31-6AE6D62E1B7C}" destId="{BE5E436F-3DBD-45CB-B641-A73F28BDB5A0}" srcOrd="2" destOrd="0" presId="urn:microsoft.com/office/officeart/2005/8/layout/hierarchy4"/>
    <dgm:cxn modelId="{7315E478-F4B9-478C-810B-82C1B4A9BA05}" type="presParOf" srcId="{BE5E436F-3DBD-45CB-B641-A73F28BDB5A0}" destId="{FA83A1B7-EEC8-4B5E-BADA-00D11CEA19D8}" srcOrd="0" destOrd="0" presId="urn:microsoft.com/office/officeart/2005/8/layout/hierarchy4"/>
    <dgm:cxn modelId="{F8D40D1D-9D82-48D1-AF37-B647277FCE53}" type="presParOf" srcId="{FA83A1B7-EEC8-4B5E-BADA-00D11CEA19D8}" destId="{B39292DB-B764-478D-A952-4D9788C66F6A}" srcOrd="0" destOrd="0" presId="urn:microsoft.com/office/officeart/2005/8/layout/hierarchy4"/>
    <dgm:cxn modelId="{E904FE67-D1ED-4C5A-9158-4320E25029E7}" type="presParOf" srcId="{FA83A1B7-EEC8-4B5E-BADA-00D11CEA19D8}" destId="{ACF9165D-8DED-4492-A6F2-4E81F0363DB7}" srcOrd="1" destOrd="0" presId="urn:microsoft.com/office/officeart/2005/8/layout/hierarchy4"/>
    <dgm:cxn modelId="{8FA27536-511C-4094-A9F7-AEDB819F27CE}" type="presParOf" srcId="{BE5E436F-3DBD-45CB-B641-A73F28BDB5A0}" destId="{AE27B2B4-9498-4588-A3F4-7EBF5FEA1C13}" srcOrd="1" destOrd="0" presId="urn:microsoft.com/office/officeart/2005/8/layout/hierarchy4"/>
    <dgm:cxn modelId="{B73CAAAC-9028-43E9-B82B-6C90701093CA}" type="presParOf" srcId="{BE5E436F-3DBD-45CB-B641-A73F28BDB5A0}" destId="{1CE20B87-E314-4F5C-8F47-6704E6FA7B76}" srcOrd="2" destOrd="0" presId="urn:microsoft.com/office/officeart/2005/8/layout/hierarchy4"/>
    <dgm:cxn modelId="{731F649A-5936-486C-9393-57B9804E0AAB}" type="presParOf" srcId="{1CE20B87-E314-4F5C-8F47-6704E6FA7B76}" destId="{16066F9C-32A3-4AA9-BB2D-4ADA8CE09A6D}" srcOrd="0" destOrd="0" presId="urn:microsoft.com/office/officeart/2005/8/layout/hierarchy4"/>
    <dgm:cxn modelId="{CC6637A8-F873-40DB-8239-EFD577DFD129}" type="presParOf" srcId="{1CE20B87-E314-4F5C-8F47-6704E6FA7B76}" destId="{6769338F-0CD0-4826-A0BC-D5EB3115C4B0}" srcOrd="1" destOrd="0" presId="urn:microsoft.com/office/officeart/2005/8/layout/hierarchy4"/>
    <dgm:cxn modelId="{6CC95F5C-46D3-4E16-8D7D-CA910B5F54D9}" type="presParOf" srcId="{BE5E436F-3DBD-45CB-B641-A73F28BDB5A0}" destId="{A96DAED0-2B62-4F39-A036-2C4F80BF27E1}" srcOrd="3" destOrd="0" presId="urn:microsoft.com/office/officeart/2005/8/layout/hierarchy4"/>
    <dgm:cxn modelId="{8107478D-2B21-4C66-88A3-AF9D9927C2DB}" type="presParOf" srcId="{BE5E436F-3DBD-45CB-B641-A73F28BDB5A0}" destId="{73E7CD76-9F71-492C-8AD7-E1B3C13726C7}" srcOrd="4" destOrd="0" presId="urn:microsoft.com/office/officeart/2005/8/layout/hierarchy4"/>
    <dgm:cxn modelId="{57729DC0-0D25-47F0-9D64-3A431A8D2E13}" type="presParOf" srcId="{73E7CD76-9F71-492C-8AD7-E1B3C13726C7}" destId="{441CC326-BB65-4A90-A452-306CD5CDB4C2}" srcOrd="0" destOrd="0" presId="urn:microsoft.com/office/officeart/2005/8/layout/hierarchy4"/>
    <dgm:cxn modelId="{078EE59D-96D9-451F-BD5E-F6447B6F1718}" type="presParOf" srcId="{73E7CD76-9F71-492C-8AD7-E1B3C13726C7}" destId="{960A0CC3-B5C9-44D5-8EEC-A2285F6CDC5A}" srcOrd="1" destOrd="0" presId="urn:microsoft.com/office/officeart/2005/8/layout/hierarchy4"/>
    <dgm:cxn modelId="{92F173FA-C775-43F5-AC00-DFC2EB850C56}" type="presParOf" srcId="{BE5E436F-3DBD-45CB-B641-A73F28BDB5A0}" destId="{EE34A601-5BAE-4DC5-A690-C5A5DDFA7FB3}" srcOrd="5" destOrd="0" presId="urn:microsoft.com/office/officeart/2005/8/layout/hierarchy4"/>
    <dgm:cxn modelId="{D3278F0F-5EC3-443B-9B66-E756EC03B81E}" type="presParOf" srcId="{BE5E436F-3DBD-45CB-B641-A73F28BDB5A0}" destId="{54790FF1-23D9-4C7B-BAE1-7BA173561CDE}" srcOrd="6" destOrd="0" presId="urn:microsoft.com/office/officeart/2005/8/layout/hierarchy4"/>
    <dgm:cxn modelId="{D1341B86-9C7D-4803-8366-5C7C5A367012}" type="presParOf" srcId="{54790FF1-23D9-4C7B-BAE1-7BA173561CDE}" destId="{8DF03812-1F04-450D-9343-8CA91B915ADE}" srcOrd="0" destOrd="0" presId="urn:microsoft.com/office/officeart/2005/8/layout/hierarchy4"/>
    <dgm:cxn modelId="{7BC8CADD-4AD2-4D97-885A-B3358E903388}" type="presParOf" srcId="{54790FF1-23D9-4C7B-BAE1-7BA173561CDE}" destId="{E90611E2-8407-40CE-BDA9-A15363702E3E}" srcOrd="1" destOrd="0" presId="urn:microsoft.com/office/officeart/2005/8/layout/hierarchy4"/>
    <dgm:cxn modelId="{71F90518-1F59-43BD-8D54-98908474AB9D}" type="presParOf" srcId="{BE5E436F-3DBD-45CB-B641-A73F28BDB5A0}" destId="{CB04A9FE-E4E5-4589-9F06-18997253E6D1}" srcOrd="7" destOrd="0" presId="urn:microsoft.com/office/officeart/2005/8/layout/hierarchy4"/>
    <dgm:cxn modelId="{C125AF5A-DEF1-4683-813D-E4461C3B1134}" type="presParOf" srcId="{BE5E436F-3DBD-45CB-B641-A73F28BDB5A0}" destId="{EE2C318A-0E1C-43B4-96AF-3A1A4805837A}" srcOrd="8" destOrd="0" presId="urn:microsoft.com/office/officeart/2005/8/layout/hierarchy4"/>
    <dgm:cxn modelId="{37B100EB-EE3A-4808-8A6B-4A377A639CEC}" type="presParOf" srcId="{EE2C318A-0E1C-43B4-96AF-3A1A4805837A}" destId="{F196D681-E27E-4933-BD9F-56D6939633B1}" srcOrd="0" destOrd="0" presId="urn:microsoft.com/office/officeart/2005/8/layout/hierarchy4"/>
    <dgm:cxn modelId="{D9F48D9B-C32C-4FFE-A734-228F92B67D61}" type="presParOf" srcId="{EE2C318A-0E1C-43B4-96AF-3A1A4805837A}" destId="{FFE393ED-1B67-4514-8F46-C5892294EB34}" srcOrd="1" destOrd="0" presId="urn:microsoft.com/office/officeart/2005/8/layout/hierarchy4"/>
    <dgm:cxn modelId="{3AE5D04F-B97F-49F1-AB98-99F541A06790}" type="presParOf" srcId="{BE5E436F-3DBD-45CB-B641-A73F28BDB5A0}" destId="{7F67CC1D-E559-4D1B-8428-11530FE8270E}" srcOrd="9" destOrd="0" presId="urn:microsoft.com/office/officeart/2005/8/layout/hierarchy4"/>
    <dgm:cxn modelId="{F5C9B697-ABB9-41F6-A890-B735A8739910}" type="presParOf" srcId="{BE5E436F-3DBD-45CB-B641-A73F28BDB5A0}" destId="{119D1EBF-CAB1-4C77-ABE9-79495F08FD3B}" srcOrd="10" destOrd="0" presId="urn:microsoft.com/office/officeart/2005/8/layout/hierarchy4"/>
    <dgm:cxn modelId="{C44D34AD-DDFE-450E-A043-F1939094AD80}" type="presParOf" srcId="{119D1EBF-CAB1-4C77-ABE9-79495F08FD3B}" destId="{B95EDEC3-3F08-467A-872E-CB38E9CE8690}" srcOrd="0" destOrd="0" presId="urn:microsoft.com/office/officeart/2005/8/layout/hierarchy4"/>
    <dgm:cxn modelId="{44DF2D70-CB29-4270-A277-65993BB1AB5C}" type="presParOf" srcId="{119D1EBF-CAB1-4C77-ABE9-79495F08FD3B}" destId="{06422C17-6EF5-48E5-A569-5CF32281AD76}" srcOrd="1" destOrd="0" presId="urn:microsoft.com/office/officeart/2005/8/layout/hierarchy4"/>
    <dgm:cxn modelId="{F1E81CC7-EADB-4B56-AAFC-3452AF59C14F}" type="presParOf" srcId="{BE5E436F-3DBD-45CB-B641-A73F28BDB5A0}" destId="{9D51BDAF-0381-452B-A435-ED7C9D6B3444}" srcOrd="11" destOrd="0" presId="urn:microsoft.com/office/officeart/2005/8/layout/hierarchy4"/>
    <dgm:cxn modelId="{BBE6AD4E-A50A-456B-A32C-3EC521E8243A}" type="presParOf" srcId="{BE5E436F-3DBD-45CB-B641-A73F28BDB5A0}" destId="{5051044F-F787-4D16-8998-CA668E1F98E5}" srcOrd="12" destOrd="0" presId="urn:microsoft.com/office/officeart/2005/8/layout/hierarchy4"/>
    <dgm:cxn modelId="{EBA98315-5793-43D9-B830-6452A055E1AD}" type="presParOf" srcId="{5051044F-F787-4D16-8998-CA668E1F98E5}" destId="{67B08645-7415-436F-9823-52E8357A67DB}" srcOrd="0" destOrd="0" presId="urn:microsoft.com/office/officeart/2005/8/layout/hierarchy4"/>
    <dgm:cxn modelId="{C67D7B45-0A6D-41F0-AD37-717156685793}" type="presParOf" srcId="{5051044F-F787-4D16-8998-CA668E1F98E5}" destId="{EFA7FA2C-F935-41D7-92BE-4BC2195E6896}" srcOrd="1" destOrd="0" presId="urn:microsoft.com/office/officeart/2005/8/layout/hierarchy4"/>
    <dgm:cxn modelId="{277A9472-4EEC-491E-961E-D7766FFC1ED8}" type="presParOf" srcId="{BE5E436F-3DBD-45CB-B641-A73F28BDB5A0}" destId="{11A0E007-1CF9-431C-8461-DCC0553F8746}" srcOrd="13" destOrd="0" presId="urn:microsoft.com/office/officeart/2005/8/layout/hierarchy4"/>
    <dgm:cxn modelId="{166BCA38-2089-40F7-88F9-A432F1B6A750}" type="presParOf" srcId="{BE5E436F-3DBD-45CB-B641-A73F28BDB5A0}" destId="{74E1236F-C370-4721-A848-59FAC670B64C}" srcOrd="14" destOrd="0" presId="urn:microsoft.com/office/officeart/2005/8/layout/hierarchy4"/>
    <dgm:cxn modelId="{7D44F3A1-3CB9-4D16-BB22-A609A82EBD56}" type="presParOf" srcId="{74E1236F-C370-4721-A848-59FAC670B64C}" destId="{EAC10EAA-EA9B-48AE-9E08-66FC52A58865}" srcOrd="0" destOrd="0" presId="urn:microsoft.com/office/officeart/2005/8/layout/hierarchy4"/>
    <dgm:cxn modelId="{EC8553FD-89B1-4CA0-A5FE-CBE14C43D225}" type="presParOf" srcId="{74E1236F-C370-4721-A848-59FAC670B64C}" destId="{48BA8EC6-0313-4FF6-9290-85D18F4ED09B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A48EC6-08C4-4A2E-9468-111D44D8D7E2}">
      <dsp:nvSpPr>
        <dsp:cNvPr id="0" name=""/>
        <dsp:cNvSpPr/>
      </dsp:nvSpPr>
      <dsp:spPr>
        <a:xfrm>
          <a:off x="0" y="0"/>
          <a:ext cx="8785792" cy="97536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/>
            <a:t>Recompor arrecadação tributária do Estado e Município de Brumadinho em 36 meses;</a:t>
          </a:r>
        </a:p>
      </dsp:txBody>
      <dsp:txXfrm>
        <a:off x="28567" y="28567"/>
        <a:ext cx="7619186" cy="918226"/>
      </dsp:txXfrm>
    </dsp:sp>
    <dsp:sp modelId="{08D90CA2-C622-4AEF-BEA1-B00FA6057910}">
      <dsp:nvSpPr>
        <dsp:cNvPr id="0" name=""/>
        <dsp:cNvSpPr/>
      </dsp:nvSpPr>
      <dsp:spPr>
        <a:xfrm>
          <a:off x="656081" y="1110826"/>
          <a:ext cx="8785792" cy="97536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b="0" i="0" kern="1200" dirty="0"/>
            <a:t>Adotar medidas urgentes que impeçam que os rejeitos contaminem as fontes de nascente e captação de água, bem como qualquer outro curso de água fluvial;</a:t>
          </a:r>
          <a:endParaRPr lang="pt-BR" sz="1700" kern="1200" dirty="0"/>
        </a:p>
      </dsp:txBody>
      <dsp:txXfrm>
        <a:off x="684648" y="1139393"/>
        <a:ext cx="7438592" cy="918226"/>
      </dsp:txXfrm>
    </dsp:sp>
    <dsp:sp modelId="{280E3DA2-FF8A-4018-BA54-2C3D6529B867}">
      <dsp:nvSpPr>
        <dsp:cNvPr id="0" name=""/>
        <dsp:cNvSpPr/>
      </dsp:nvSpPr>
      <dsp:spPr>
        <a:xfrm>
          <a:off x="1312163" y="2221653"/>
          <a:ext cx="8785792" cy="97536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b="0" i="0" kern="1200" dirty="0"/>
            <a:t>Contratar, sob sua integral responsabilidade, para a atividade de auditoria externa independente, empresa de consultoria, a qual exercerá o acompanhamento das atividades, tanto de natureza contábil e financeira, quanto finalística da empresa</a:t>
          </a:r>
          <a:endParaRPr lang="pt-BR" sz="1700" kern="1200" dirty="0"/>
        </a:p>
      </dsp:txBody>
      <dsp:txXfrm>
        <a:off x="1340730" y="2250220"/>
        <a:ext cx="7438592" cy="918226"/>
      </dsp:txXfrm>
    </dsp:sp>
    <dsp:sp modelId="{F0D92EED-2BF4-443E-94DF-46CF03E5DAC7}">
      <dsp:nvSpPr>
        <dsp:cNvPr id="0" name=""/>
        <dsp:cNvSpPr/>
      </dsp:nvSpPr>
      <dsp:spPr>
        <a:xfrm>
          <a:off x="1968245" y="3332480"/>
          <a:ext cx="8785792" cy="97536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b="0" i="0" kern="1200" dirty="0"/>
            <a:t>Quitar integralmente todas as penalidades administrativas aplicadas pelos órgãos e entidades públicas.</a:t>
          </a:r>
          <a:endParaRPr lang="pt-BR" sz="1700" kern="1200" dirty="0"/>
        </a:p>
      </dsp:txBody>
      <dsp:txXfrm>
        <a:off x="1996812" y="3361047"/>
        <a:ext cx="7438592" cy="918226"/>
      </dsp:txXfrm>
    </dsp:sp>
    <dsp:sp modelId="{8F35733B-1B80-45A2-B264-562D67A13F2F}">
      <dsp:nvSpPr>
        <dsp:cNvPr id="0" name=""/>
        <dsp:cNvSpPr/>
      </dsp:nvSpPr>
      <dsp:spPr>
        <a:xfrm>
          <a:off x="2624327" y="4443306"/>
          <a:ext cx="8785792" cy="97536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b="0" i="0" kern="1200" dirty="0">
              <a:effectLst/>
              <a:latin typeface="Merriweather"/>
            </a:rPr>
            <a:t>Contratar, sob sua integral responsabilidade, para a atividade de auditoria externa independente, empresa de consultoria, a qual exercerá o acompanhamento das atividades, tanto de natureza contábil e financeira, quanto finalística da empresa</a:t>
          </a:r>
          <a:endParaRPr lang="pt-BR" sz="1700" kern="1200" dirty="0"/>
        </a:p>
      </dsp:txBody>
      <dsp:txXfrm>
        <a:off x="2652894" y="4471873"/>
        <a:ext cx="7438592" cy="918226"/>
      </dsp:txXfrm>
    </dsp:sp>
    <dsp:sp modelId="{5B912639-4207-4BE0-9406-731B9DEBF258}">
      <dsp:nvSpPr>
        <dsp:cNvPr id="0" name=""/>
        <dsp:cNvSpPr/>
      </dsp:nvSpPr>
      <dsp:spPr>
        <a:xfrm>
          <a:off x="8151808" y="712554"/>
          <a:ext cx="633984" cy="63398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800" kern="1200"/>
        </a:p>
      </dsp:txBody>
      <dsp:txXfrm>
        <a:off x="8294454" y="712554"/>
        <a:ext cx="348692" cy="477073"/>
      </dsp:txXfrm>
    </dsp:sp>
    <dsp:sp modelId="{2779D854-5511-4BF5-AF2B-9F46C1ED5A97}">
      <dsp:nvSpPr>
        <dsp:cNvPr id="0" name=""/>
        <dsp:cNvSpPr/>
      </dsp:nvSpPr>
      <dsp:spPr>
        <a:xfrm>
          <a:off x="8807890" y="1823381"/>
          <a:ext cx="633984" cy="63398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800" kern="1200"/>
        </a:p>
      </dsp:txBody>
      <dsp:txXfrm>
        <a:off x="8950536" y="1823381"/>
        <a:ext cx="348692" cy="477073"/>
      </dsp:txXfrm>
    </dsp:sp>
    <dsp:sp modelId="{8E7CF68D-255E-4729-968A-185E4963444E}">
      <dsp:nvSpPr>
        <dsp:cNvPr id="0" name=""/>
        <dsp:cNvSpPr/>
      </dsp:nvSpPr>
      <dsp:spPr>
        <a:xfrm>
          <a:off x="9463972" y="2917952"/>
          <a:ext cx="633984" cy="63398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800" kern="1200"/>
        </a:p>
      </dsp:txBody>
      <dsp:txXfrm>
        <a:off x="9606618" y="2917952"/>
        <a:ext cx="348692" cy="477073"/>
      </dsp:txXfrm>
    </dsp:sp>
    <dsp:sp modelId="{DA681C94-165C-4BE3-ACDF-F51CC4939326}">
      <dsp:nvSpPr>
        <dsp:cNvPr id="0" name=""/>
        <dsp:cNvSpPr/>
      </dsp:nvSpPr>
      <dsp:spPr>
        <a:xfrm>
          <a:off x="10120054" y="4039616"/>
          <a:ext cx="633984" cy="63398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800" kern="1200"/>
        </a:p>
      </dsp:txBody>
      <dsp:txXfrm>
        <a:off x="10262700" y="4039616"/>
        <a:ext cx="348692" cy="4770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114081-9135-4A15-8CBA-BEDCFE38010F}">
      <dsp:nvSpPr>
        <dsp:cNvPr id="0" name=""/>
        <dsp:cNvSpPr/>
      </dsp:nvSpPr>
      <dsp:spPr>
        <a:xfrm>
          <a:off x="5324" y="1914"/>
          <a:ext cx="11412725" cy="164835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kern="1200" dirty="0"/>
            <a:t>Erros da Vale</a:t>
          </a:r>
        </a:p>
      </dsp:txBody>
      <dsp:txXfrm>
        <a:off x="53603" y="50193"/>
        <a:ext cx="11316167" cy="1551794"/>
      </dsp:txXfrm>
    </dsp:sp>
    <dsp:sp modelId="{B39292DB-B764-478D-A952-4D9788C66F6A}">
      <dsp:nvSpPr>
        <dsp:cNvPr id="0" name=""/>
        <dsp:cNvSpPr/>
      </dsp:nvSpPr>
      <dsp:spPr>
        <a:xfrm>
          <a:off x="5324" y="2036966"/>
          <a:ext cx="1328915" cy="311621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7778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50" kern="1200" dirty="0"/>
            <a:t>Distorção no cálculo dos fatores de segurança</a:t>
          </a:r>
        </a:p>
      </dsp:txBody>
      <dsp:txXfrm>
        <a:off x="44247" y="2075889"/>
        <a:ext cx="1251069" cy="3038368"/>
      </dsp:txXfrm>
    </dsp:sp>
    <dsp:sp modelId="{16066F9C-32A3-4AA9-BB2D-4ADA8CE09A6D}">
      <dsp:nvSpPr>
        <dsp:cNvPr id="0" name=""/>
        <dsp:cNvSpPr/>
      </dsp:nvSpPr>
      <dsp:spPr>
        <a:xfrm>
          <a:off x="1445868" y="2036966"/>
          <a:ext cx="1328915" cy="311621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7778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50" kern="1200" dirty="0"/>
            <a:t>Desconhecimento da geologia local</a:t>
          </a:r>
        </a:p>
      </dsp:txBody>
      <dsp:txXfrm>
        <a:off x="1484791" y="2075889"/>
        <a:ext cx="1251069" cy="3038368"/>
      </dsp:txXfrm>
    </dsp:sp>
    <dsp:sp modelId="{441CC326-BB65-4A90-A452-306CD5CDB4C2}">
      <dsp:nvSpPr>
        <dsp:cNvPr id="0" name=""/>
        <dsp:cNvSpPr/>
      </dsp:nvSpPr>
      <dsp:spPr>
        <a:xfrm>
          <a:off x="2886412" y="2036966"/>
          <a:ext cx="1328915" cy="311621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7778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50" kern="1200" dirty="0"/>
            <a:t>Operação irregular</a:t>
          </a:r>
        </a:p>
      </dsp:txBody>
      <dsp:txXfrm>
        <a:off x="2925335" y="2075889"/>
        <a:ext cx="1251069" cy="3038368"/>
      </dsp:txXfrm>
    </dsp:sp>
    <dsp:sp modelId="{8DF03812-1F04-450D-9343-8CA91B915ADE}">
      <dsp:nvSpPr>
        <dsp:cNvPr id="0" name=""/>
        <dsp:cNvSpPr/>
      </dsp:nvSpPr>
      <dsp:spPr>
        <a:xfrm>
          <a:off x="4326957" y="2036966"/>
          <a:ext cx="1328915" cy="311621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7778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50" kern="1200" dirty="0"/>
            <a:t>Sistema de drenagem com problemas </a:t>
          </a:r>
        </a:p>
      </dsp:txBody>
      <dsp:txXfrm>
        <a:off x="4365880" y="2075889"/>
        <a:ext cx="1251069" cy="3038368"/>
      </dsp:txXfrm>
    </dsp:sp>
    <dsp:sp modelId="{F196D681-E27E-4933-BD9F-56D6939633B1}">
      <dsp:nvSpPr>
        <dsp:cNvPr id="0" name=""/>
        <dsp:cNvSpPr/>
      </dsp:nvSpPr>
      <dsp:spPr>
        <a:xfrm>
          <a:off x="5767501" y="2036966"/>
          <a:ext cx="1328915" cy="311621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7778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50" kern="1200" dirty="0"/>
            <a:t>Demora no rebaixamento da linha freática</a:t>
          </a:r>
        </a:p>
      </dsp:txBody>
      <dsp:txXfrm>
        <a:off x="5806424" y="2075889"/>
        <a:ext cx="1251069" cy="3038368"/>
      </dsp:txXfrm>
    </dsp:sp>
    <dsp:sp modelId="{B95EDEC3-3F08-467A-872E-CB38E9CE8690}">
      <dsp:nvSpPr>
        <dsp:cNvPr id="0" name=""/>
        <dsp:cNvSpPr/>
      </dsp:nvSpPr>
      <dsp:spPr>
        <a:xfrm>
          <a:off x="7208045" y="2036966"/>
          <a:ext cx="1328915" cy="311621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7778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50" kern="1200" dirty="0"/>
            <a:t>Existência de anomalias recorrentes</a:t>
          </a:r>
        </a:p>
      </dsp:txBody>
      <dsp:txXfrm>
        <a:off x="7246968" y="2075889"/>
        <a:ext cx="1251069" cy="3038368"/>
      </dsp:txXfrm>
    </dsp:sp>
    <dsp:sp modelId="{67B08645-7415-436F-9823-52E8357A67DB}">
      <dsp:nvSpPr>
        <dsp:cNvPr id="0" name=""/>
        <dsp:cNvSpPr/>
      </dsp:nvSpPr>
      <dsp:spPr>
        <a:xfrm>
          <a:off x="8648590" y="2036966"/>
          <a:ext cx="1328915" cy="311621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7778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50" kern="1200" dirty="0"/>
            <a:t>Auscultação</a:t>
          </a:r>
          <a:r>
            <a:rPr lang="pt-BR" sz="1750" kern="1200" baseline="0" dirty="0"/>
            <a:t> deficiente </a:t>
          </a:r>
          <a:endParaRPr lang="pt-BR" sz="1750" kern="1200" dirty="0"/>
        </a:p>
      </dsp:txBody>
      <dsp:txXfrm>
        <a:off x="8687513" y="2075889"/>
        <a:ext cx="1251069" cy="3038368"/>
      </dsp:txXfrm>
    </dsp:sp>
    <dsp:sp modelId="{EAC10EAA-EA9B-48AE-9E08-66FC52A58865}">
      <dsp:nvSpPr>
        <dsp:cNvPr id="0" name=""/>
        <dsp:cNvSpPr/>
      </dsp:nvSpPr>
      <dsp:spPr>
        <a:xfrm>
          <a:off x="10089134" y="2036966"/>
          <a:ext cx="1328915" cy="311621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7778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50" kern="1200" dirty="0"/>
            <a:t>Gestão de segurança e saúde no trabalho precárias</a:t>
          </a:r>
        </a:p>
      </dsp:txBody>
      <dsp:txXfrm>
        <a:off x="10128057" y="2075889"/>
        <a:ext cx="1251069" cy="30383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A95A1B-9135-403A-B16A-DC981EEAFF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CE8FB71-0754-4942-9B48-D67B9CCA88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F91A09E-BBED-4F9C-973F-5B7D92276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DF2A1-40F9-489C-BB0A-1F22D23C2EED}" type="datetimeFigureOut">
              <a:rPr lang="pt-BR" smtClean="0"/>
              <a:t>17/10/2019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8626B51-9C29-45AB-9030-9902100B1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1BEB393-7780-44D9-A1EB-F83F2DFA7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020D-D816-4138-AF51-2BB6BC1750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4289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1DB78D-DC11-4978-B806-320B8D14E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1776AA0-A8CF-4CF9-A34C-7706BB90EB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99B26A1-3940-4F01-A1B9-AA14B6D38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DF2A1-40F9-489C-BB0A-1F22D23C2EED}" type="datetimeFigureOut">
              <a:rPr lang="pt-BR" smtClean="0"/>
              <a:t>17/10/2019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7103C18-40D2-45F7-97FE-5A52AC5B0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892B506-9BD5-4239-98D0-F94B0737E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020D-D816-4138-AF51-2BB6BC1750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6650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8C73AC8-BC0B-45D1-BB07-29B445F35D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DEAF6F8-F0B3-45D2-9960-E479C722D2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A649274-C1B5-4B96-A310-02D9D2DCB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DF2A1-40F9-489C-BB0A-1F22D23C2EED}" type="datetimeFigureOut">
              <a:rPr lang="pt-BR" smtClean="0"/>
              <a:t>17/10/2019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1A3AC0E-06CD-41A8-AFEE-A52B055D7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124F5D0-1426-4755-9E7F-D0AE1F870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020D-D816-4138-AF51-2BB6BC1750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1428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E5FDA2-FB27-4EBF-9B7E-35BE7A664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A05C54D-5A91-4404-9166-EB98021D8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CD88A83-BDF9-4368-AC37-488D2241F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DF2A1-40F9-489C-BB0A-1F22D23C2EED}" type="datetimeFigureOut">
              <a:rPr lang="pt-BR" smtClean="0"/>
              <a:t>17/10/2019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D5F6585-2AE7-4556-A477-B4DD15C94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0AFF3C5-6B22-4117-9D22-148DEDAC7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020D-D816-4138-AF51-2BB6BC1750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20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71F0C9-FA83-4FCD-9EA9-2D2EE2F9C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0E045FC-057E-4C6D-AC69-86B18E387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4E89986-924E-458F-9B4F-542682498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DF2A1-40F9-489C-BB0A-1F22D23C2EED}" type="datetimeFigureOut">
              <a:rPr lang="pt-BR" smtClean="0"/>
              <a:t>17/10/2019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ADFA0A5-4F97-4827-8C4A-B7A5378BC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E1999D-C4B9-40E8-8537-41D7DEB4D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020D-D816-4138-AF51-2BB6BC1750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0119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3C46FA-3063-4CBF-84E7-C64383A41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479A81F-4D7A-4837-A8A2-9454061E20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5C0EB71-500C-491A-96EE-8045ECBFF0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B8447B2-0ED0-4EBC-A2A9-89C4BAE2D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DF2A1-40F9-489C-BB0A-1F22D23C2EED}" type="datetimeFigureOut">
              <a:rPr lang="pt-BR" smtClean="0"/>
              <a:t>17/10/2019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81A4B13-F17A-466D-AF04-24FA5A77F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1FAA1D8-2096-4C81-8F52-A69515BEB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020D-D816-4138-AF51-2BB6BC1750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2489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8673B-707E-40BC-B659-AFBA6855C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27EC6CA-F37A-48C9-AA54-5F09971943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9DA1D93-AB2D-4A8A-AA8A-CB31E51389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F3C34838-8298-455A-8A1C-EFAAB74474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13A0E98-7398-4212-9ACF-D23DF851AA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1A1BDB3-0055-4D8C-8D27-818251699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DF2A1-40F9-489C-BB0A-1F22D23C2EED}" type="datetimeFigureOut">
              <a:rPr lang="pt-BR" smtClean="0"/>
              <a:t>17/10/2019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5E1FA1B-626E-426F-B33E-4EFEC15D3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A223313-12AB-4182-9DC6-E77A476FB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020D-D816-4138-AF51-2BB6BC1750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5721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C7E4AE-F0AE-4C1A-A6A1-541600DFB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FF22BBD-0809-4A3A-9464-9159425E4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DF2A1-40F9-489C-BB0A-1F22D23C2EED}" type="datetimeFigureOut">
              <a:rPr lang="pt-BR" smtClean="0"/>
              <a:t>17/10/2019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44123FE-4F3A-48F6-9904-3AC000162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D3E62E7-2965-4E19-963D-CFF3B25FB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020D-D816-4138-AF51-2BB6BC1750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576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AE0E328-9455-4D8C-90A7-27E63723F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DF2A1-40F9-489C-BB0A-1F22D23C2EED}" type="datetimeFigureOut">
              <a:rPr lang="pt-BR" smtClean="0"/>
              <a:t>17/10/2019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2A060B3-1475-480C-9020-B975DC0F9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706E3946-973D-4A3C-AD9F-FDED7A3F6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020D-D816-4138-AF51-2BB6BC1750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1822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915DE3-AFAB-4C2F-AD59-E279414ED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53121A6-803A-4589-BC56-F400AAA22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ACE3E4D-EDF9-4212-A83E-64E837FED9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6BA01BA-772E-47C5-8F64-1A60CE530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DF2A1-40F9-489C-BB0A-1F22D23C2EED}" type="datetimeFigureOut">
              <a:rPr lang="pt-BR" smtClean="0"/>
              <a:t>17/10/2019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80A1157-D38A-4E43-B670-D08A733AE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46A9E91-285A-484F-B557-15E60904F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020D-D816-4138-AF51-2BB6BC1750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441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D39D06-1EC7-4028-BAC8-75DA7BCF1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9AB66DE-40D7-4C2F-B627-2D166A0777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BED818B-2964-4026-A06D-59627E6C84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226DDC2-B973-4BF5-85C9-A7B0D1DBD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DF2A1-40F9-489C-BB0A-1F22D23C2EED}" type="datetimeFigureOut">
              <a:rPr lang="pt-BR" smtClean="0"/>
              <a:t>17/10/2019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43BC92E-0CF4-4655-8777-4E9E85F13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C3AE3EC-AEEF-40B9-A4DD-33BD08077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020D-D816-4138-AF51-2BB6BC1750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1861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830A420-4FB8-4454-9821-E356A200B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A541797-6CCE-4514-8DE8-1923475F0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5A91E53-6474-486F-9201-C6B71832F8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DF2A1-40F9-489C-BB0A-1F22D23C2EED}" type="datetimeFigureOut">
              <a:rPr lang="pt-BR" smtClean="0"/>
              <a:t>17/10/2019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EE3B530-D302-44D6-BCE2-D10160DF1B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8F8E4DA-ACE5-402C-B510-E4774F071A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E020D-D816-4138-AF51-2BB6BC1750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5679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omtotal.com/noticia/1334180/2019/02/tragedia-de-brumadinho-responsabilidades-e-repercussoes-juridicas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comments" Target="../comments/comment1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24146152-C943-4B4E-B441-EFF8DDFBC4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6744" y="4798727"/>
            <a:ext cx="5478914" cy="2059263"/>
          </a:xfrm>
        </p:spPr>
        <p:txBody>
          <a:bodyPr anchor="ctr">
            <a:normAutofit/>
          </a:bodyPr>
          <a:lstStyle/>
          <a:p>
            <a:pPr algn="l"/>
            <a:r>
              <a:rPr lang="pt-BR" sz="1800" dirty="0"/>
              <a:t>Caíque César Barreto, 8534601</a:t>
            </a:r>
          </a:p>
          <a:p>
            <a:pPr algn="l"/>
            <a:r>
              <a:rPr lang="pt-BR" sz="1800" dirty="0"/>
              <a:t>Elizeu Chiodi, 9911145</a:t>
            </a:r>
          </a:p>
          <a:p>
            <a:pPr algn="l"/>
            <a:r>
              <a:rPr lang="pt-BR" sz="1800" dirty="0"/>
              <a:t>Elias Luiz Rodrigues </a:t>
            </a:r>
            <a:r>
              <a:rPr lang="pt-BR" sz="1800" dirty="0" err="1"/>
              <a:t>Kurkdjian</a:t>
            </a:r>
            <a:r>
              <a:rPr lang="pt-BR" sz="1800" dirty="0"/>
              <a:t>, 7189380</a:t>
            </a:r>
          </a:p>
          <a:p>
            <a:pPr algn="l"/>
            <a:r>
              <a:rPr lang="pt-BR" sz="1800" dirty="0"/>
              <a:t>José Marcilio da Roca Júnior, 10269597</a:t>
            </a:r>
          </a:p>
          <a:p>
            <a:pPr algn="l"/>
            <a:r>
              <a:rPr lang="pt-BR" sz="1800" dirty="0" err="1"/>
              <a:t>Maiara</a:t>
            </a:r>
            <a:r>
              <a:rPr lang="pt-BR" sz="1800" dirty="0"/>
              <a:t> Moreira </a:t>
            </a:r>
            <a:r>
              <a:rPr lang="pt-BR" sz="1800" dirty="0" err="1"/>
              <a:t>Macario</a:t>
            </a:r>
            <a:r>
              <a:rPr lang="pt-BR" sz="1800" dirty="0"/>
              <a:t>, 8945986</a:t>
            </a:r>
          </a:p>
          <a:p>
            <a:pPr algn="l"/>
            <a:endParaRPr lang="pt-BR" sz="2000" dirty="0"/>
          </a:p>
        </p:txBody>
      </p:sp>
      <p:pic>
        <p:nvPicPr>
          <p:cNvPr id="5" name="Imagem 4" descr="Uma imagem contendo placar, comida, mesa&#10;&#10;Descrição gerada automaticamente">
            <a:extLst>
              <a:ext uri="{FF2B5EF4-FFF2-40B4-BE49-F238E27FC236}">
                <a16:creationId xmlns:a16="http://schemas.microsoft.com/office/drawing/2014/main" id="{86E469A9-33F3-457D-8CB1-D75ACA2C882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32" r="16667" b="-1"/>
          <a:stretch/>
        </p:blipFill>
        <p:spPr>
          <a:xfrm>
            <a:off x="-3983" y="10"/>
            <a:ext cx="12192000" cy="4571990"/>
          </a:xfrm>
          <a:prstGeom prst="rect">
            <a:avLst/>
          </a:prstGeom>
        </p:spPr>
      </p:pic>
      <p:cxnSp>
        <p:nvCxnSpPr>
          <p:cNvPr id="14" name="Straight Connector 9">
            <a:extLst>
              <a:ext uri="{FF2B5EF4-FFF2-40B4-BE49-F238E27FC236}">
                <a16:creationId xmlns:a16="http://schemas.microsoft.com/office/drawing/2014/main" id="{E126E481-B945-4179-BD79-05E96E9B2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>
            <a:extLst>
              <a:ext uri="{FF2B5EF4-FFF2-40B4-BE49-F238E27FC236}">
                <a16:creationId xmlns:a16="http://schemas.microsoft.com/office/drawing/2014/main" id="{ADB3AFBA-8D19-4828-A4C8-2C1EAE472E26}"/>
              </a:ext>
            </a:extLst>
          </p:cNvPr>
          <p:cNvSpPr txBox="1"/>
          <p:nvPr/>
        </p:nvSpPr>
        <p:spPr>
          <a:xfrm>
            <a:off x="8577943" y="5264106"/>
            <a:ext cx="34834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       Universidade de São Paulo</a:t>
            </a:r>
          </a:p>
          <a:p>
            <a:endParaRPr lang="pt-BR"/>
          </a:p>
          <a:p>
            <a:r>
              <a:rPr lang="pt-BR"/>
              <a:t>      Direito Ambiental – DEF 0566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625919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648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Espaço Reservado para Conteúdo 3">
            <a:extLst>
              <a:ext uri="{FF2B5EF4-FFF2-40B4-BE49-F238E27FC236}">
                <a16:creationId xmlns:a16="http://schemas.microsoft.com/office/drawing/2014/main" id="{B1DC51A7-7FD7-40AF-AECD-0BD5A99B1B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0000" t="26655" r="31630" b="22305"/>
          <a:stretch/>
        </p:blipFill>
        <p:spPr>
          <a:xfrm>
            <a:off x="1402995" y="643467"/>
            <a:ext cx="9386010" cy="5571066"/>
          </a:xfrm>
          <a:prstGeom prst="rect">
            <a:avLst/>
          </a:prstGeo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DC3D9495-DFA7-4D32-B022-AB51779E6703}"/>
              </a:ext>
            </a:extLst>
          </p:cNvPr>
          <p:cNvSpPr/>
          <p:nvPr/>
        </p:nvSpPr>
        <p:spPr>
          <a:xfrm>
            <a:off x="1219833" y="6377940"/>
            <a:ext cx="98324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solidFill>
                  <a:schemeClr val="bg1"/>
                </a:solidFill>
              </a:rPr>
              <a:t>Potenciais efeitos relacionados aos impactos e riscos causados pelo desastre (Freitas et al., 2019)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0154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7F9B24-F227-46FE-A7B5-618FE5A77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C38A551-3E99-4F4B-B90A-228B1C0A2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7FB92F02-E54C-43E2-AF3D-6D79B0012C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2" y="0"/>
            <a:ext cx="12183075" cy="685800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546E9EEA-EFEE-40C7-9F12-DC39D62E761B}"/>
              </a:ext>
            </a:extLst>
          </p:cNvPr>
          <p:cNvSpPr txBox="1"/>
          <p:nvPr/>
        </p:nvSpPr>
        <p:spPr>
          <a:xfrm>
            <a:off x="0" y="35650"/>
            <a:ext cx="110655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  <a:latin typeface="Source Sans Pro Black" panose="020B0604020202020204" pitchFamily="34" charset="0"/>
              </a:rPr>
              <a:t>Fundamentos de Direito </a:t>
            </a:r>
          </a:p>
          <a:p>
            <a:r>
              <a:rPr lang="pt-BR" sz="3200" dirty="0">
                <a:solidFill>
                  <a:schemeClr val="bg1"/>
                </a:solidFill>
                <a:latin typeface="Source Sans Pro Black" panose="020B0604020202020204" pitchFamily="34" charset="0"/>
                <a:ea typeface="Source Sans Pro SemiBold" panose="020B0603030403020204" pitchFamily="34" charset="0"/>
              </a:rPr>
              <a:t>             Ambiental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E7ED8F6F-9845-47E6-A60D-54A1EF5C4F22}"/>
              </a:ext>
            </a:extLst>
          </p:cNvPr>
          <p:cNvSpPr txBox="1"/>
          <p:nvPr/>
        </p:nvSpPr>
        <p:spPr>
          <a:xfrm>
            <a:off x="172278" y="1825625"/>
            <a:ext cx="6427305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﻿</a:t>
            </a:r>
            <a:r>
              <a:rPr lang="pt-BR" sz="2800" b="1" dirty="0">
                <a:solidFill>
                  <a:schemeClr val="bg1"/>
                </a:solidFill>
              </a:rPr>
              <a:t>Lei da Política Nacional do Meio Ambiente       		       Lei 6938/81</a:t>
            </a:r>
          </a:p>
          <a:p>
            <a:endParaRPr lang="pt-BR" sz="2800" b="1" dirty="0">
              <a:solidFill>
                <a:schemeClr val="bg1"/>
              </a:solidFill>
            </a:endParaRPr>
          </a:p>
          <a:p>
            <a:endParaRPr lang="pt-BR" sz="2800" b="1" dirty="0">
              <a:solidFill>
                <a:schemeClr val="bg1"/>
              </a:solidFill>
            </a:endParaRPr>
          </a:p>
          <a:p>
            <a:pPr algn="ctr"/>
            <a:r>
              <a:rPr lang="pt-BR" sz="2400" b="1" i="1" dirty="0">
                <a:solidFill>
                  <a:schemeClr val="bg1"/>
                </a:solidFill>
              </a:rPr>
              <a:t>“(...)o poluidor [é] obrigado, independentemente da existência de culpa, a indenizar ou reparar os danos causados ao meio ambiente e a terceiros afetados por sua atividade</a:t>
            </a:r>
            <a:r>
              <a:rPr lang="pt-BR" b="1" i="1" dirty="0">
                <a:solidFill>
                  <a:schemeClr val="bg1"/>
                </a:solidFill>
              </a:rPr>
              <a:t>.”</a:t>
            </a:r>
            <a:endParaRPr lang="pt-BR" sz="2800" b="1" i="1" dirty="0">
              <a:solidFill>
                <a:schemeClr val="bg1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19370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4" descr="Uma imagem contendo comida, brócolis, flor&#10;&#10;Descrição gerada automaticamente">
            <a:extLst>
              <a:ext uri="{FF2B5EF4-FFF2-40B4-BE49-F238E27FC236}">
                <a16:creationId xmlns:a16="http://schemas.microsoft.com/office/drawing/2014/main" id="{19033C7E-F081-440E-BD0F-3DE361FE29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121" y="2385779"/>
            <a:ext cx="5027108" cy="2877469"/>
          </a:xfrm>
          <a:prstGeom prst="rect">
            <a:avLst/>
          </a:prstGeom>
        </p:spPr>
      </p:pic>
      <p:cxnSp>
        <p:nvCxnSpPr>
          <p:cNvPr id="6" name="Conector reto 5">
            <a:extLst>
              <a:ext uri="{FF2B5EF4-FFF2-40B4-BE49-F238E27FC236}">
                <a16:creationId xmlns:a16="http://schemas.microsoft.com/office/drawing/2014/main" id="{82ABC8C9-C35F-4DED-B082-1CBAB47D03DA}"/>
              </a:ext>
            </a:extLst>
          </p:cNvPr>
          <p:cNvCxnSpPr/>
          <p:nvPr/>
        </p:nvCxnSpPr>
        <p:spPr>
          <a:xfrm>
            <a:off x="5959060" y="1584265"/>
            <a:ext cx="0" cy="4920343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tângulo 6">
            <a:extLst>
              <a:ext uri="{FF2B5EF4-FFF2-40B4-BE49-F238E27FC236}">
                <a16:creationId xmlns:a16="http://schemas.microsoft.com/office/drawing/2014/main" id="{44F590BE-2486-4411-A76F-259170B273EB}"/>
              </a:ext>
            </a:extLst>
          </p:cNvPr>
          <p:cNvSpPr/>
          <p:nvPr/>
        </p:nvSpPr>
        <p:spPr>
          <a:xfrm>
            <a:off x="0" y="0"/>
            <a:ext cx="12192000" cy="102041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D683AA02-3A8B-4E0C-AAB9-ACE98A5BFEDD}"/>
              </a:ext>
            </a:extLst>
          </p:cNvPr>
          <p:cNvSpPr txBox="1"/>
          <p:nvPr/>
        </p:nvSpPr>
        <p:spPr>
          <a:xfrm>
            <a:off x="100060" y="171654"/>
            <a:ext cx="1058119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800" b="1" dirty="0">
                <a:solidFill>
                  <a:schemeClr val="bg1"/>
                </a:solidFill>
              </a:rPr>
              <a:t>Teoria do Risco Integral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B3BD3EED-5C41-4EE7-8E87-DCCB0CC61FE0}"/>
              </a:ext>
            </a:extLst>
          </p:cNvPr>
          <p:cNvSpPr/>
          <p:nvPr/>
        </p:nvSpPr>
        <p:spPr>
          <a:xfrm>
            <a:off x="6096000" y="3048253"/>
            <a:ext cx="6096000" cy="263149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500" dirty="0">
                <a:solidFill>
                  <a:srgbClr val="333333"/>
                </a:solidFill>
                <a:latin typeface="Helvetica Neue"/>
              </a:rPr>
              <a:t> </a:t>
            </a:r>
            <a:r>
              <a:rPr lang="pt-BR" sz="2500" i="1" dirty="0">
                <a:solidFill>
                  <a:srgbClr val="333333"/>
                </a:solidFill>
                <a:latin typeface="Helvetica Neue"/>
              </a:rPr>
              <a:t>“Para esta teoria, toda pessoa que exerce alguma atividade e cria um risco de dano para </a:t>
            </a:r>
            <a:r>
              <a:rPr lang="pt-BR" sz="2500" i="1" err="1">
                <a:solidFill>
                  <a:srgbClr val="333333"/>
                </a:solidFill>
                <a:latin typeface="Helvetica Neue"/>
              </a:rPr>
              <a:t>terceiros</a:t>
            </a:r>
            <a:r>
              <a:rPr lang="pt-BR" sz="2500" i="1">
                <a:solidFill>
                  <a:srgbClr val="333333"/>
                </a:solidFill>
                <a:latin typeface="Helvetica Neue"/>
              </a:rPr>
              <a:t>, deve </a:t>
            </a:r>
            <a:r>
              <a:rPr lang="pt-BR" sz="2500" i="1" dirty="0">
                <a:solidFill>
                  <a:srgbClr val="333333"/>
                </a:solidFill>
                <a:latin typeface="Helvetica Neue"/>
              </a:rPr>
              <a:t>ser obrigada a repará-lo, ainda que sua conduta seja isenta de culpa.”</a:t>
            </a:r>
          </a:p>
          <a:p>
            <a:pPr algn="ctr"/>
            <a:endParaRPr lang="pt-BR" sz="2000" i="1" dirty="0">
              <a:solidFill>
                <a:srgbClr val="333333"/>
              </a:solidFill>
              <a:latin typeface="Helvetica Neue"/>
            </a:endParaRPr>
          </a:p>
          <a:p>
            <a:pPr algn="ctr"/>
            <a:r>
              <a:rPr lang="pt-BR" sz="2000" i="1" dirty="0">
                <a:solidFill>
                  <a:srgbClr val="333333"/>
                </a:solidFill>
                <a:latin typeface="Helvetica Neue"/>
              </a:rPr>
              <a:t>GONÇALVES, 2010, pág. 19</a:t>
            </a:r>
            <a:endParaRPr lang="pt-BR" sz="2000" i="1" dirty="0"/>
          </a:p>
        </p:txBody>
      </p:sp>
    </p:spTree>
    <p:extLst>
      <p:ext uri="{BB962C8B-B14F-4D97-AF65-F5344CB8AC3E}">
        <p14:creationId xmlns:p14="http://schemas.microsoft.com/office/powerpoint/2010/main" val="1915936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DD4F0148-27C2-4688-B3AB-A0777EFA3BED}"/>
              </a:ext>
            </a:extLst>
          </p:cNvPr>
          <p:cNvSpPr/>
          <p:nvPr/>
        </p:nvSpPr>
        <p:spPr>
          <a:xfrm>
            <a:off x="0" y="0"/>
            <a:ext cx="12192000" cy="119269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C4C979E9-B868-46BF-B590-3D2016B465C6}"/>
              </a:ext>
            </a:extLst>
          </p:cNvPr>
          <p:cNvSpPr txBox="1"/>
          <p:nvPr/>
        </p:nvSpPr>
        <p:spPr>
          <a:xfrm>
            <a:off x="0" y="337307"/>
            <a:ext cx="1159565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800" dirty="0">
                <a:solidFill>
                  <a:schemeClr val="accent2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Responsabilidade Judicial da Vale S.A</a:t>
            </a:r>
          </a:p>
        </p:txBody>
      </p:sp>
      <p:pic>
        <p:nvPicPr>
          <p:cNvPr id="8" name="Imagem 7" descr="Uma imagem contendo avião&#10;&#10;Descrição gerada automaticamente">
            <a:extLst>
              <a:ext uri="{FF2B5EF4-FFF2-40B4-BE49-F238E27FC236}">
                <a16:creationId xmlns:a16="http://schemas.microsoft.com/office/drawing/2014/main" id="{4D5CD1F5-37D7-445F-A999-DCEBE058EE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477" y="1351722"/>
            <a:ext cx="2238789" cy="2238789"/>
          </a:xfrm>
          <a:prstGeom prst="rect">
            <a:avLst/>
          </a:prstGeom>
        </p:spPr>
      </p:pic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F2981B06-721F-48BC-818F-F7A8F73C73DA}"/>
              </a:ext>
            </a:extLst>
          </p:cNvPr>
          <p:cNvCxnSpPr/>
          <p:nvPr/>
        </p:nvCxnSpPr>
        <p:spPr>
          <a:xfrm>
            <a:off x="5558871" y="3140765"/>
            <a:ext cx="0" cy="99391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id="{95BDC9C5-D659-406B-95A7-0ADBAF10B1B9}"/>
              </a:ext>
            </a:extLst>
          </p:cNvPr>
          <p:cNvCxnSpPr>
            <a:cxnSpLocks/>
          </p:cNvCxnSpPr>
          <p:nvPr/>
        </p:nvCxnSpPr>
        <p:spPr>
          <a:xfrm>
            <a:off x="3392557" y="4134678"/>
            <a:ext cx="470452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EB980D07-10AD-4E14-B678-82E34B8244D2}"/>
              </a:ext>
            </a:extLst>
          </p:cNvPr>
          <p:cNvSpPr txBox="1"/>
          <p:nvPr/>
        </p:nvSpPr>
        <p:spPr>
          <a:xfrm>
            <a:off x="2021789" y="5121557"/>
            <a:ext cx="32997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dirty="0"/>
              <a:t>Responsabilidade Penal Ambiental</a:t>
            </a:r>
          </a:p>
        </p:txBody>
      </p: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DADC80FC-547A-4289-81E8-C5D0FDA470FF}"/>
              </a:ext>
            </a:extLst>
          </p:cNvPr>
          <p:cNvCxnSpPr>
            <a:cxnSpLocks/>
          </p:cNvCxnSpPr>
          <p:nvPr/>
        </p:nvCxnSpPr>
        <p:spPr>
          <a:xfrm>
            <a:off x="3392557" y="4134678"/>
            <a:ext cx="0" cy="96092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6A6E045B-35A3-4FE5-B883-2507DD3E7550}"/>
              </a:ext>
            </a:extLst>
          </p:cNvPr>
          <p:cNvSpPr txBox="1"/>
          <p:nvPr/>
        </p:nvSpPr>
        <p:spPr>
          <a:xfrm>
            <a:off x="6897756" y="5168083"/>
            <a:ext cx="23986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dirty="0"/>
              <a:t>Responsabilidade Administrativa</a:t>
            </a:r>
          </a:p>
        </p:txBody>
      </p:sp>
      <p:cxnSp>
        <p:nvCxnSpPr>
          <p:cNvPr id="23" name="Conector reto 22">
            <a:extLst>
              <a:ext uri="{FF2B5EF4-FFF2-40B4-BE49-F238E27FC236}">
                <a16:creationId xmlns:a16="http://schemas.microsoft.com/office/drawing/2014/main" id="{312488D2-D74B-47EA-B1AF-5792E4DE3589}"/>
              </a:ext>
            </a:extLst>
          </p:cNvPr>
          <p:cNvCxnSpPr/>
          <p:nvPr/>
        </p:nvCxnSpPr>
        <p:spPr>
          <a:xfrm>
            <a:off x="8097078" y="4134678"/>
            <a:ext cx="0" cy="9868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56676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DD4F0148-27C2-4688-B3AB-A0777EFA3BED}"/>
              </a:ext>
            </a:extLst>
          </p:cNvPr>
          <p:cNvSpPr/>
          <p:nvPr/>
        </p:nvSpPr>
        <p:spPr>
          <a:xfrm>
            <a:off x="0" y="0"/>
            <a:ext cx="12192000" cy="119269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C4C979E9-B868-46BF-B590-3D2016B465C6}"/>
              </a:ext>
            </a:extLst>
          </p:cNvPr>
          <p:cNvSpPr txBox="1"/>
          <p:nvPr/>
        </p:nvSpPr>
        <p:spPr>
          <a:xfrm>
            <a:off x="0" y="337307"/>
            <a:ext cx="1159565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800" dirty="0">
                <a:solidFill>
                  <a:schemeClr val="accent2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Responsabilidade Judicial da Vale S.A</a:t>
            </a:r>
          </a:p>
        </p:txBody>
      </p:sp>
      <p:pic>
        <p:nvPicPr>
          <p:cNvPr id="8" name="Imagem 7" descr="Uma imagem contendo avião&#10;&#10;Descrição gerada automaticamente">
            <a:extLst>
              <a:ext uri="{FF2B5EF4-FFF2-40B4-BE49-F238E27FC236}">
                <a16:creationId xmlns:a16="http://schemas.microsoft.com/office/drawing/2014/main" id="{4D5CD1F5-37D7-445F-A999-DCEBE058EE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476" y="1313076"/>
            <a:ext cx="2238789" cy="2238789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EB980D07-10AD-4E14-B678-82E34B8244D2}"/>
              </a:ext>
            </a:extLst>
          </p:cNvPr>
          <p:cNvSpPr txBox="1"/>
          <p:nvPr/>
        </p:nvSpPr>
        <p:spPr>
          <a:xfrm>
            <a:off x="1014623" y="3233830"/>
            <a:ext cx="32997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dirty="0"/>
              <a:t>Responsabilidade Penal Ambiental</a:t>
            </a:r>
          </a:p>
        </p:txBody>
      </p: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DADC80FC-547A-4289-81E8-C5D0FDA470FF}"/>
              </a:ext>
            </a:extLst>
          </p:cNvPr>
          <p:cNvCxnSpPr>
            <a:cxnSpLocks/>
          </p:cNvCxnSpPr>
          <p:nvPr/>
        </p:nvCxnSpPr>
        <p:spPr>
          <a:xfrm>
            <a:off x="5843792" y="3180539"/>
            <a:ext cx="0" cy="334015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6A6E045B-35A3-4FE5-B883-2507DD3E7550}"/>
              </a:ext>
            </a:extLst>
          </p:cNvPr>
          <p:cNvSpPr txBox="1"/>
          <p:nvPr/>
        </p:nvSpPr>
        <p:spPr>
          <a:xfrm>
            <a:off x="7441096" y="3233830"/>
            <a:ext cx="23986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dirty="0"/>
              <a:t>Responsabilidade Administrativa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9BC52E3B-BE25-4A0E-AE71-B2AFCC94232D}"/>
              </a:ext>
            </a:extLst>
          </p:cNvPr>
          <p:cNvSpPr txBox="1"/>
          <p:nvPr/>
        </p:nvSpPr>
        <p:spPr>
          <a:xfrm>
            <a:off x="172278" y="4147930"/>
            <a:ext cx="512858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/>
              <a:t>A Lei 9.605/98 estabelece sanções penais para punir atividades que ameacem o direito constitucional a um </a:t>
            </a:r>
            <a:r>
              <a:rPr lang="pt-BR" sz="2400" i="1" dirty="0"/>
              <a:t>“meio ambiente ecologicamente equilibrado”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D119440-B3B8-4274-8182-723D852A971C}"/>
              </a:ext>
            </a:extLst>
          </p:cNvPr>
          <p:cNvSpPr txBox="1"/>
          <p:nvPr/>
        </p:nvSpPr>
        <p:spPr>
          <a:xfrm>
            <a:off x="6096000" y="4293704"/>
            <a:ext cx="59237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/>
              <a:t>A Constituição, em seu artigo 225, prevê que atividades lesivas ao meio ambiente acarretarão sanções administrativas aos infratores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B00E9CCF-F6E6-4E9F-8C50-C006A8B6AC6F}"/>
              </a:ext>
            </a:extLst>
          </p:cNvPr>
          <p:cNvSpPr txBox="1"/>
          <p:nvPr/>
        </p:nvSpPr>
        <p:spPr>
          <a:xfrm>
            <a:off x="3637721" y="6536373"/>
            <a:ext cx="1084027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00" dirty="0">
                <a:hlinkClick r:id="rId3"/>
              </a:rPr>
              <a:t>Fonte: https://domtotal.com/noticia/1334180/2019/02/tragedia-de-brumadinho-responsabilidades-e-repercussoes-juridicas/</a:t>
            </a:r>
            <a:endParaRPr lang="pt-BR" sz="1300" dirty="0"/>
          </a:p>
        </p:txBody>
      </p:sp>
    </p:spTree>
    <p:extLst>
      <p:ext uri="{BB962C8B-B14F-4D97-AF65-F5344CB8AC3E}">
        <p14:creationId xmlns:p14="http://schemas.microsoft.com/office/powerpoint/2010/main" val="40476568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DD4F0148-27C2-4688-B3AB-A0777EFA3BED}"/>
              </a:ext>
            </a:extLst>
          </p:cNvPr>
          <p:cNvSpPr/>
          <p:nvPr/>
        </p:nvSpPr>
        <p:spPr>
          <a:xfrm>
            <a:off x="0" y="0"/>
            <a:ext cx="12192000" cy="119269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C4C979E9-B868-46BF-B590-3D2016B465C6}"/>
              </a:ext>
            </a:extLst>
          </p:cNvPr>
          <p:cNvSpPr txBox="1"/>
          <p:nvPr/>
        </p:nvSpPr>
        <p:spPr>
          <a:xfrm>
            <a:off x="0" y="337307"/>
            <a:ext cx="1159565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chemeClr val="accent2"/>
                </a:solidFill>
              </a:rPr>
              <a:t>Sanções/Punições já aplicadas à Vale S.A</a:t>
            </a:r>
          </a:p>
          <a:p>
            <a:endParaRPr lang="pt-BR" sz="3800" dirty="0">
              <a:solidFill>
                <a:schemeClr val="accent2"/>
              </a:solidFill>
              <a:latin typeface="Source Sans Pro SemiBold" panose="020B0603030403020204" pitchFamily="34" charset="0"/>
              <a:ea typeface="Source Sans Pro SemiBold" panose="020B0603030403020204" pitchFamily="34" charset="0"/>
            </a:endParaRP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6DAC3D9E-4C12-44F9-A1FE-3B2C04A801E7}"/>
              </a:ext>
            </a:extLst>
          </p:cNvPr>
          <p:cNvSpPr txBox="1"/>
          <p:nvPr/>
        </p:nvSpPr>
        <p:spPr>
          <a:xfrm>
            <a:off x="150125" y="2088107"/>
            <a:ext cx="11696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500" b="1" dirty="0"/>
              <a:t> </a:t>
            </a:r>
            <a:r>
              <a:rPr lang="pt-BR" sz="2300" b="1" dirty="0"/>
              <a:t> Em 26.01.2019 o IBAMA puniu a Vale S.A em 250 Milhões de Reais pela catástrofe socioambiental.</a:t>
            </a:r>
          </a:p>
        </p:txBody>
      </p:sp>
      <p:cxnSp>
        <p:nvCxnSpPr>
          <p:cNvPr id="27" name="Conector reto 26">
            <a:extLst>
              <a:ext uri="{FF2B5EF4-FFF2-40B4-BE49-F238E27FC236}">
                <a16:creationId xmlns:a16="http://schemas.microsoft.com/office/drawing/2014/main" id="{7E52D6CB-0FAD-43F1-B962-924A1E34FD50}"/>
              </a:ext>
            </a:extLst>
          </p:cNvPr>
          <p:cNvCxnSpPr/>
          <p:nvPr/>
        </p:nvCxnSpPr>
        <p:spPr>
          <a:xfrm>
            <a:off x="5797826" y="3016155"/>
            <a:ext cx="0" cy="129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>
            <a:extLst>
              <a:ext uri="{FF2B5EF4-FFF2-40B4-BE49-F238E27FC236}">
                <a16:creationId xmlns:a16="http://schemas.microsoft.com/office/drawing/2014/main" id="{E2FD9B66-5CF6-4DA3-A479-00A18B843BDA}"/>
              </a:ext>
            </a:extLst>
          </p:cNvPr>
          <p:cNvCxnSpPr>
            <a:cxnSpLocks/>
          </p:cNvCxnSpPr>
          <p:nvPr/>
        </p:nvCxnSpPr>
        <p:spPr>
          <a:xfrm>
            <a:off x="1091821" y="4285397"/>
            <a:ext cx="97717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to 34">
            <a:extLst>
              <a:ext uri="{FF2B5EF4-FFF2-40B4-BE49-F238E27FC236}">
                <a16:creationId xmlns:a16="http://schemas.microsoft.com/office/drawing/2014/main" id="{FE630CF2-23CE-4CBC-B9DC-E5FD74CA6459}"/>
              </a:ext>
            </a:extLst>
          </p:cNvPr>
          <p:cNvCxnSpPr/>
          <p:nvPr/>
        </p:nvCxnSpPr>
        <p:spPr>
          <a:xfrm>
            <a:off x="1091821" y="4312693"/>
            <a:ext cx="0" cy="7779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DDC50A62-AA44-4014-9279-CE380A022771}"/>
              </a:ext>
            </a:extLst>
          </p:cNvPr>
          <p:cNvSpPr txBox="1"/>
          <p:nvPr/>
        </p:nvSpPr>
        <p:spPr>
          <a:xfrm>
            <a:off x="-109182" y="5131558"/>
            <a:ext cx="2729549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700" b="1" dirty="0"/>
              <a:t>Artigo 61: causar poluição que possa resultar em danos à saúde humana</a:t>
            </a:r>
          </a:p>
        </p:txBody>
      </p:sp>
      <p:cxnSp>
        <p:nvCxnSpPr>
          <p:cNvPr id="39" name="Conector reto 38">
            <a:extLst>
              <a:ext uri="{FF2B5EF4-FFF2-40B4-BE49-F238E27FC236}">
                <a16:creationId xmlns:a16="http://schemas.microsoft.com/office/drawing/2014/main" id="{27C28BB8-7AA4-44AC-BE09-8DFA56E4312F}"/>
              </a:ext>
            </a:extLst>
          </p:cNvPr>
          <p:cNvCxnSpPr/>
          <p:nvPr/>
        </p:nvCxnSpPr>
        <p:spPr>
          <a:xfrm>
            <a:off x="3562066" y="4312693"/>
            <a:ext cx="0" cy="7779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aixaDeTexto 39">
            <a:extLst>
              <a:ext uri="{FF2B5EF4-FFF2-40B4-BE49-F238E27FC236}">
                <a16:creationId xmlns:a16="http://schemas.microsoft.com/office/drawing/2014/main" id="{805276B0-869E-4399-A560-A42837530DAD}"/>
              </a:ext>
            </a:extLst>
          </p:cNvPr>
          <p:cNvSpPr txBox="1"/>
          <p:nvPr/>
        </p:nvSpPr>
        <p:spPr>
          <a:xfrm>
            <a:off x="2393104" y="5145206"/>
            <a:ext cx="278167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700" b="1" dirty="0"/>
              <a:t>Artigo 62, I: tornar área urbana ou rural imprópria  para a ocupação humana.</a:t>
            </a:r>
          </a:p>
        </p:txBody>
      </p:sp>
      <p:cxnSp>
        <p:nvCxnSpPr>
          <p:cNvPr id="42" name="Conector reto 41">
            <a:extLst>
              <a:ext uri="{FF2B5EF4-FFF2-40B4-BE49-F238E27FC236}">
                <a16:creationId xmlns:a16="http://schemas.microsoft.com/office/drawing/2014/main" id="{188ADF8D-76BF-4B08-A703-929DB9CDDD7D}"/>
              </a:ext>
            </a:extLst>
          </p:cNvPr>
          <p:cNvCxnSpPr>
            <a:cxnSpLocks/>
          </p:cNvCxnSpPr>
          <p:nvPr/>
        </p:nvCxnSpPr>
        <p:spPr>
          <a:xfrm>
            <a:off x="5797826" y="4312693"/>
            <a:ext cx="0" cy="6823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aixaDeTexto 43">
            <a:extLst>
              <a:ext uri="{FF2B5EF4-FFF2-40B4-BE49-F238E27FC236}">
                <a16:creationId xmlns:a16="http://schemas.microsoft.com/office/drawing/2014/main" id="{962BC96B-CBCD-404F-8871-18ABB8033176}"/>
              </a:ext>
            </a:extLst>
          </p:cNvPr>
          <p:cNvSpPr txBox="1"/>
          <p:nvPr/>
        </p:nvSpPr>
        <p:spPr>
          <a:xfrm>
            <a:off x="4957636" y="4959810"/>
            <a:ext cx="1831276" cy="220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700" b="1" dirty="0"/>
              <a:t>Artigo 62, III: causar poluição hídrica que torne necessária a interrupção do abastecimento de água.</a:t>
            </a:r>
          </a:p>
          <a:p>
            <a:endParaRPr lang="pt-BR" dirty="0"/>
          </a:p>
        </p:txBody>
      </p:sp>
      <p:cxnSp>
        <p:nvCxnSpPr>
          <p:cNvPr id="46" name="Conector reto 45">
            <a:extLst>
              <a:ext uri="{FF2B5EF4-FFF2-40B4-BE49-F238E27FC236}">
                <a16:creationId xmlns:a16="http://schemas.microsoft.com/office/drawing/2014/main" id="{66A4D120-8D03-4623-8DC1-496628FE24B9}"/>
              </a:ext>
            </a:extLst>
          </p:cNvPr>
          <p:cNvCxnSpPr>
            <a:cxnSpLocks/>
          </p:cNvCxnSpPr>
          <p:nvPr/>
        </p:nvCxnSpPr>
        <p:spPr>
          <a:xfrm>
            <a:off x="8529850" y="4312693"/>
            <a:ext cx="0" cy="7779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CaixaDeTexto 46">
            <a:extLst>
              <a:ext uri="{FF2B5EF4-FFF2-40B4-BE49-F238E27FC236}">
                <a16:creationId xmlns:a16="http://schemas.microsoft.com/office/drawing/2014/main" id="{E8BEB58B-4DEA-4FFB-809F-15A902FF6ED8}"/>
              </a:ext>
            </a:extLst>
          </p:cNvPr>
          <p:cNvSpPr txBox="1"/>
          <p:nvPr/>
        </p:nvSpPr>
        <p:spPr>
          <a:xfrm>
            <a:off x="7250465" y="5090615"/>
            <a:ext cx="27022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700" b="1" dirty="0"/>
              <a:t>Artigo 62, VIII: provocar, pela emissão de efluentes ou carregamento de materiais, o perecimento de espécimes da biodiversidade.</a:t>
            </a:r>
          </a:p>
          <a:p>
            <a:endParaRPr lang="pt-BR" dirty="0"/>
          </a:p>
        </p:txBody>
      </p:sp>
      <p:cxnSp>
        <p:nvCxnSpPr>
          <p:cNvPr id="50" name="Conector reto 49">
            <a:extLst>
              <a:ext uri="{FF2B5EF4-FFF2-40B4-BE49-F238E27FC236}">
                <a16:creationId xmlns:a16="http://schemas.microsoft.com/office/drawing/2014/main" id="{9B48AD83-487F-48F1-A7D0-DB0BD3ADCFEB}"/>
              </a:ext>
            </a:extLst>
          </p:cNvPr>
          <p:cNvCxnSpPr/>
          <p:nvPr/>
        </p:nvCxnSpPr>
        <p:spPr>
          <a:xfrm>
            <a:off x="10849970" y="4312693"/>
            <a:ext cx="0" cy="818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CaixaDeTexto 51">
            <a:extLst>
              <a:ext uri="{FF2B5EF4-FFF2-40B4-BE49-F238E27FC236}">
                <a16:creationId xmlns:a16="http://schemas.microsoft.com/office/drawing/2014/main" id="{62776000-BD04-4381-8163-01CDEC16828D}"/>
              </a:ext>
            </a:extLst>
          </p:cNvPr>
          <p:cNvSpPr txBox="1"/>
          <p:nvPr/>
        </p:nvSpPr>
        <p:spPr>
          <a:xfrm>
            <a:off x="9798896" y="5151188"/>
            <a:ext cx="2327143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pt-BR" sz="1700" b="1" dirty="0"/>
              <a:t>Artigo 62, IX: lançar rejeitos de mineração em recursos hídrico</a:t>
            </a:r>
          </a:p>
          <a:p>
            <a:endParaRPr lang="pt-BR" dirty="0"/>
          </a:p>
        </p:txBody>
      </p:sp>
      <p:sp>
        <p:nvSpPr>
          <p:cNvPr id="53" name="CaixaDeTexto 52">
            <a:extLst>
              <a:ext uri="{FF2B5EF4-FFF2-40B4-BE49-F238E27FC236}">
                <a16:creationId xmlns:a16="http://schemas.microsoft.com/office/drawing/2014/main" id="{287D7664-44D2-476C-B75D-E0B9ABD70709}"/>
              </a:ext>
            </a:extLst>
          </p:cNvPr>
          <p:cNvSpPr txBox="1"/>
          <p:nvPr/>
        </p:nvSpPr>
        <p:spPr>
          <a:xfrm>
            <a:off x="6537278" y="1378424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                                                artigos do Decreto 6514/2008</a:t>
            </a:r>
          </a:p>
        </p:txBody>
      </p:sp>
    </p:spTree>
    <p:extLst>
      <p:ext uri="{BB962C8B-B14F-4D97-AF65-F5344CB8AC3E}">
        <p14:creationId xmlns:p14="http://schemas.microsoft.com/office/powerpoint/2010/main" val="7550949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17FBF6C2-DEC7-40C9-8A1B-7B31E0F3C120}"/>
              </a:ext>
            </a:extLst>
          </p:cNvPr>
          <p:cNvSpPr/>
          <p:nvPr/>
        </p:nvSpPr>
        <p:spPr>
          <a:xfrm>
            <a:off x="0" y="0"/>
            <a:ext cx="12192000" cy="95156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DC4966C9-77B2-4E4A-A208-F39BCD3263AE}"/>
              </a:ext>
            </a:extLst>
          </p:cNvPr>
          <p:cNvSpPr txBox="1"/>
          <p:nvPr/>
        </p:nvSpPr>
        <p:spPr>
          <a:xfrm>
            <a:off x="105621" y="274454"/>
            <a:ext cx="10058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800" b="1" dirty="0">
                <a:solidFill>
                  <a:schemeClr val="accent2"/>
                </a:solidFill>
              </a:rPr>
              <a:t>Sanções/Punições já aplicadas à Vale S.A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7387EA0D-3F36-40B4-8635-89B4109E7D3C}"/>
              </a:ext>
            </a:extLst>
          </p:cNvPr>
          <p:cNvSpPr txBox="1"/>
          <p:nvPr/>
        </p:nvSpPr>
        <p:spPr>
          <a:xfrm>
            <a:off x="2156347" y="1819842"/>
            <a:ext cx="114368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O Ministério Público de Minas Gerais decretou que a Vale pagasse</a:t>
            </a:r>
          </a:p>
          <a:p>
            <a:endParaRPr lang="pt-BR" dirty="0"/>
          </a:p>
          <a:p>
            <a:endParaRPr lang="pt-BR" dirty="0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001E85C2-64A1-45E8-A1BB-FEB9736C7CFB}"/>
              </a:ext>
            </a:extLst>
          </p:cNvPr>
          <p:cNvSpPr/>
          <p:nvPr/>
        </p:nvSpPr>
        <p:spPr>
          <a:xfrm>
            <a:off x="1193045" y="3553654"/>
            <a:ext cx="1119116" cy="27441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65EA1CEB-D712-42A6-834C-9251EE055352}"/>
              </a:ext>
            </a:extLst>
          </p:cNvPr>
          <p:cNvSpPr txBox="1"/>
          <p:nvPr/>
        </p:nvSpPr>
        <p:spPr>
          <a:xfrm>
            <a:off x="880281" y="3079623"/>
            <a:ext cx="21290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R$ 100.000,00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D41E1581-B7AC-45E4-883E-E70BF1C0604C}"/>
              </a:ext>
            </a:extLst>
          </p:cNvPr>
          <p:cNvSpPr txBox="1"/>
          <p:nvPr/>
        </p:nvSpPr>
        <p:spPr>
          <a:xfrm>
            <a:off x="-709684" y="6339385"/>
            <a:ext cx="1290168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dirty="0"/>
              <a:t>               Valor/Família em que houve falecimento      Valor/Família Residente em área afetada       Valor/Trabalhador em área afetada</a:t>
            </a:r>
          </a:p>
          <a:p>
            <a:endParaRPr lang="pt-BR" dirty="0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8D14E9ED-A05D-45C2-8C44-DCA7D80C0187}"/>
              </a:ext>
            </a:extLst>
          </p:cNvPr>
          <p:cNvSpPr/>
          <p:nvPr/>
        </p:nvSpPr>
        <p:spPr>
          <a:xfrm>
            <a:off x="4470781" y="4799008"/>
            <a:ext cx="1119116" cy="146031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25AFC9D-D3DB-4DF9-AF4C-4A4D3F9DBC68}"/>
              </a:ext>
            </a:extLst>
          </p:cNvPr>
          <p:cNvSpPr txBox="1"/>
          <p:nvPr/>
        </p:nvSpPr>
        <p:spPr>
          <a:xfrm>
            <a:off x="4327479" y="4365917"/>
            <a:ext cx="17685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R$ 50.000,00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44BE8F67-7787-4EBA-85B4-44FB58446E3C}"/>
              </a:ext>
            </a:extLst>
          </p:cNvPr>
          <p:cNvSpPr/>
          <p:nvPr/>
        </p:nvSpPr>
        <p:spPr>
          <a:xfrm>
            <a:off x="8331958" y="5701302"/>
            <a:ext cx="1141863" cy="642043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190E25FE-7FB6-4534-9856-BC92B21C4C0D}"/>
              </a:ext>
            </a:extLst>
          </p:cNvPr>
          <p:cNvSpPr txBox="1"/>
          <p:nvPr/>
        </p:nvSpPr>
        <p:spPr>
          <a:xfrm>
            <a:off x="8134065" y="5177546"/>
            <a:ext cx="23883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R$ 15.000,00</a:t>
            </a:r>
          </a:p>
        </p:txBody>
      </p:sp>
    </p:spTree>
    <p:extLst>
      <p:ext uri="{BB962C8B-B14F-4D97-AF65-F5344CB8AC3E}">
        <p14:creationId xmlns:p14="http://schemas.microsoft.com/office/powerpoint/2010/main" val="22397123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9D50D57A-DF0F-4B34-A1D5-F481FCEE5B3E}"/>
              </a:ext>
            </a:extLst>
          </p:cNvPr>
          <p:cNvSpPr/>
          <p:nvPr/>
        </p:nvSpPr>
        <p:spPr>
          <a:xfrm>
            <a:off x="0" y="-39756"/>
            <a:ext cx="12192000" cy="95156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2A3E2E0-391A-48FD-9D52-681DD84E858F}"/>
              </a:ext>
            </a:extLst>
          </p:cNvPr>
          <p:cNvSpPr txBox="1"/>
          <p:nvPr/>
        </p:nvSpPr>
        <p:spPr>
          <a:xfrm>
            <a:off x="105621" y="274454"/>
            <a:ext cx="10058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800" b="1" dirty="0">
                <a:solidFill>
                  <a:schemeClr val="accent2"/>
                </a:solidFill>
              </a:rPr>
              <a:t>Sanções/Punições já aplicadas à Vale S.A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8D80E11-036B-4C87-A89A-D41ECCC22D74}"/>
              </a:ext>
            </a:extLst>
          </p:cNvPr>
          <p:cNvSpPr txBox="1"/>
          <p:nvPr/>
        </p:nvSpPr>
        <p:spPr>
          <a:xfrm>
            <a:off x="0" y="1799964"/>
            <a:ext cx="1219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/>
              <a:t>O Ministério Público de Minas Gerais decretou que a Vale pagasse para Famílias Residentes em Regiões Afetadas:</a:t>
            </a:r>
          </a:p>
          <a:p>
            <a:pPr algn="ctr"/>
            <a:endParaRPr lang="pt-BR" dirty="0"/>
          </a:p>
          <a:p>
            <a:pPr algn="ctr"/>
            <a:endParaRPr lang="pt-BR" dirty="0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0A4B142D-9492-4258-B385-8AA8AF5ED5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729" y="3065506"/>
            <a:ext cx="3617844" cy="2651244"/>
          </a:xfrm>
          <a:prstGeom prst="rect">
            <a:avLst/>
          </a:prstGeom>
        </p:spPr>
      </p:pic>
      <p:cxnSp>
        <p:nvCxnSpPr>
          <p:cNvPr id="11" name="Conector reto 10">
            <a:extLst>
              <a:ext uri="{FF2B5EF4-FFF2-40B4-BE49-F238E27FC236}">
                <a16:creationId xmlns:a16="http://schemas.microsoft.com/office/drawing/2014/main" id="{6F145C4F-01C9-403B-BBCB-841024843356}"/>
              </a:ext>
            </a:extLst>
          </p:cNvPr>
          <p:cNvCxnSpPr/>
          <p:nvPr/>
        </p:nvCxnSpPr>
        <p:spPr>
          <a:xfrm>
            <a:off x="5134821" y="4240696"/>
            <a:ext cx="175630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id="{3869E4F5-1AA1-42D6-B311-909D0C4337C2}"/>
              </a:ext>
            </a:extLst>
          </p:cNvPr>
          <p:cNvCxnSpPr>
            <a:cxnSpLocks/>
          </p:cNvCxnSpPr>
          <p:nvPr/>
        </p:nvCxnSpPr>
        <p:spPr>
          <a:xfrm>
            <a:off x="6864626" y="3273287"/>
            <a:ext cx="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35F73D14-393B-4D67-8B4C-28822E9D22C4}"/>
              </a:ext>
            </a:extLst>
          </p:cNvPr>
          <p:cNvSpPr txBox="1"/>
          <p:nvPr/>
        </p:nvSpPr>
        <p:spPr>
          <a:xfrm>
            <a:off x="8401872" y="3049841"/>
            <a:ext cx="26636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1 Salário Mínimo/Adulto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½ Salário Mínimo/Adolescente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¼ Salário Mínimo/Crianças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8D322E0A-DC03-4942-BF6A-1F45FC1CF378}"/>
              </a:ext>
            </a:extLst>
          </p:cNvPr>
          <p:cNvSpPr txBox="1"/>
          <p:nvPr/>
        </p:nvSpPr>
        <p:spPr>
          <a:xfrm>
            <a:off x="6012975" y="6361043"/>
            <a:ext cx="605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100.000 moradores estão recebendo esta indenização</a:t>
            </a:r>
          </a:p>
        </p:txBody>
      </p: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A777FE46-CF9F-455A-9125-635805A3B629}"/>
              </a:ext>
            </a:extLst>
          </p:cNvPr>
          <p:cNvCxnSpPr/>
          <p:nvPr/>
        </p:nvCxnSpPr>
        <p:spPr>
          <a:xfrm>
            <a:off x="6864626" y="3273287"/>
            <a:ext cx="1374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to 20">
            <a:extLst>
              <a:ext uri="{FF2B5EF4-FFF2-40B4-BE49-F238E27FC236}">
                <a16:creationId xmlns:a16="http://schemas.microsoft.com/office/drawing/2014/main" id="{8027DDBF-90CD-4C7C-9044-2DA4EB1B3409}"/>
              </a:ext>
            </a:extLst>
          </p:cNvPr>
          <p:cNvCxnSpPr/>
          <p:nvPr/>
        </p:nvCxnSpPr>
        <p:spPr>
          <a:xfrm>
            <a:off x="6877878" y="4240696"/>
            <a:ext cx="13614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to 22">
            <a:extLst>
              <a:ext uri="{FF2B5EF4-FFF2-40B4-BE49-F238E27FC236}">
                <a16:creationId xmlns:a16="http://schemas.microsoft.com/office/drawing/2014/main" id="{F085A05C-3D60-493B-9719-F2A238C8A58D}"/>
              </a:ext>
            </a:extLst>
          </p:cNvPr>
          <p:cNvCxnSpPr/>
          <p:nvPr/>
        </p:nvCxnSpPr>
        <p:spPr>
          <a:xfrm>
            <a:off x="6864626" y="5406887"/>
            <a:ext cx="1374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40619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90AD825F-389F-4DD1-AC1F-3F10B3DE6644}"/>
              </a:ext>
            </a:extLst>
          </p:cNvPr>
          <p:cNvSpPr/>
          <p:nvPr/>
        </p:nvSpPr>
        <p:spPr>
          <a:xfrm>
            <a:off x="0" y="-39756"/>
            <a:ext cx="12192000" cy="95156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49D49AF-422E-4E13-8059-699C1CB8B5B3}"/>
              </a:ext>
            </a:extLst>
          </p:cNvPr>
          <p:cNvSpPr txBox="1"/>
          <p:nvPr/>
        </p:nvSpPr>
        <p:spPr>
          <a:xfrm>
            <a:off x="105621" y="274454"/>
            <a:ext cx="10058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800" b="1" dirty="0">
                <a:solidFill>
                  <a:schemeClr val="accent2"/>
                </a:solidFill>
              </a:rPr>
              <a:t>Sanções/Punições já aplicadas à Vale S.A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43EEB5E-2D95-4344-A780-9B9825D83297}"/>
              </a:ext>
            </a:extLst>
          </p:cNvPr>
          <p:cNvSpPr txBox="1"/>
          <p:nvPr/>
        </p:nvSpPr>
        <p:spPr>
          <a:xfrm>
            <a:off x="304800" y="2264203"/>
            <a:ext cx="7169426" cy="2592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 </a:t>
            </a:r>
            <a:r>
              <a:rPr lang="pt-BR" sz="2800" dirty="0"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- </a:t>
            </a:r>
            <a:r>
              <a:rPr lang="pt-BR" sz="2600" dirty="0"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1,5 Bilhões pagos a Serviços de Saúde, Transporte e Ambientais</a:t>
            </a:r>
          </a:p>
          <a:p>
            <a:endParaRPr lang="pt-BR" sz="2600" dirty="0">
              <a:latin typeface="Source Sans Pro SemiBold" panose="020B0603030403020204" pitchFamily="34" charset="0"/>
              <a:ea typeface="Source Sans Pro SemiBold" panose="020B0603030403020204" pitchFamily="34" charset="0"/>
            </a:endParaRPr>
          </a:p>
          <a:p>
            <a:endParaRPr lang="pt-BR" sz="2600" dirty="0">
              <a:latin typeface="Source Sans Pro SemiBold" panose="020B0603030403020204" pitchFamily="34" charset="0"/>
              <a:ea typeface="Source Sans Pro SemiBold" panose="020B0603030403020204" pitchFamily="34" charset="0"/>
            </a:endParaRPr>
          </a:p>
          <a:p>
            <a:r>
              <a:rPr lang="pt-BR" sz="2600" dirty="0"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- 35,5 Milhões foram pagos à Polícia Militar e à Civil, Corpo de Bombeiros e IML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9C8A3198-C87D-4816-862B-7122692752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8697" y="4856687"/>
            <a:ext cx="947306" cy="948000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D8AD9587-8D9F-47C2-A21D-B61AA2ABC6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1820" y="3129032"/>
            <a:ext cx="947306" cy="948000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F59F6688-6925-4B05-8A69-F676854EA6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16715" y="3226488"/>
            <a:ext cx="947306" cy="948000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9380C0F7-DF3A-45D4-971E-525AE6D39E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01610" y="3129032"/>
            <a:ext cx="947306" cy="948000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222629CE-9761-4F56-B2DB-1480B22AB29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28697" y="2089025"/>
            <a:ext cx="959297" cy="9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7636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F659F896-4514-4EF8-B428-438B20AEDE2B}"/>
              </a:ext>
            </a:extLst>
          </p:cNvPr>
          <p:cNvSpPr/>
          <p:nvPr/>
        </p:nvSpPr>
        <p:spPr>
          <a:xfrm>
            <a:off x="0" y="-39756"/>
            <a:ext cx="12192000" cy="95156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DD1C163A-C08F-4BDE-BF0A-20A7D4375731}"/>
              </a:ext>
            </a:extLst>
          </p:cNvPr>
          <p:cNvSpPr txBox="1"/>
          <p:nvPr/>
        </p:nvSpPr>
        <p:spPr>
          <a:xfrm>
            <a:off x="105621" y="274454"/>
            <a:ext cx="10058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800" b="1" dirty="0">
                <a:solidFill>
                  <a:schemeClr val="accent2"/>
                </a:solidFill>
              </a:rPr>
              <a:t>Sanções/Punições já aplicadas à Vale S.A</a:t>
            </a: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C2E06487-43F2-4E24-84D0-3FC859AB9B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85846909"/>
              </p:ext>
            </p:extLst>
          </p:nvPr>
        </p:nvGraphicFramePr>
        <p:xfrm>
          <a:off x="424071" y="1226016"/>
          <a:ext cx="1141012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2513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F896984E-58F0-4458-9F09-D3E831A78282}"/>
              </a:ext>
            </a:extLst>
          </p:cNvPr>
          <p:cNvSpPr/>
          <p:nvPr/>
        </p:nvSpPr>
        <p:spPr>
          <a:xfrm>
            <a:off x="0" y="0"/>
            <a:ext cx="12192000" cy="165462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725DBC76-87FF-4DC8-8BBF-A7D85EAD0238}"/>
              </a:ext>
            </a:extLst>
          </p:cNvPr>
          <p:cNvSpPr txBox="1"/>
          <p:nvPr/>
        </p:nvSpPr>
        <p:spPr>
          <a:xfrm>
            <a:off x="423081" y="365649"/>
            <a:ext cx="115568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>
                <a:solidFill>
                  <a:schemeClr val="accent2">
                    <a:lumMod val="75000"/>
                  </a:schemeClr>
                </a:solidFill>
                <a:latin typeface="Source Sans Pro SemiBold" panose="020B0604020202020204" pitchFamily="34" charset="0"/>
              </a:rPr>
              <a:t>O Caso Brumadinho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E9262ECE-3CD2-44E6-8AB0-C3704D6175EE}"/>
              </a:ext>
            </a:extLst>
          </p:cNvPr>
          <p:cNvSpPr/>
          <p:nvPr/>
        </p:nvSpPr>
        <p:spPr>
          <a:xfrm>
            <a:off x="0" y="1654629"/>
            <a:ext cx="12192000" cy="52033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8F08933-98B9-4C06-855B-197DED3F2BA2}"/>
              </a:ext>
            </a:extLst>
          </p:cNvPr>
          <p:cNvSpPr txBox="1"/>
          <p:nvPr/>
        </p:nvSpPr>
        <p:spPr>
          <a:xfrm>
            <a:off x="198783" y="2001078"/>
            <a:ext cx="11781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3E0C376-6EA5-4495-93FF-172828641C7D}"/>
              </a:ext>
            </a:extLst>
          </p:cNvPr>
          <p:cNvSpPr txBox="1"/>
          <p:nvPr/>
        </p:nvSpPr>
        <p:spPr>
          <a:xfrm>
            <a:off x="317558" y="2943608"/>
            <a:ext cx="115568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Uma das barragens da Mineradora Vale S.A, localizada na cidade de Brumadinho- MG, rompeu-se no dia 25 de janeiro de 2019, causando uma avalanche de lama tóxica que avançou contra as dependências da empresa Vale e posteriormente escoou de forma violenta para vilarejos da região da Mina do Feijão.</a:t>
            </a:r>
          </a:p>
          <a:p>
            <a:pPr algn="ctr"/>
            <a:endParaRPr lang="pt-BR" sz="2400" dirty="0">
              <a:latin typeface="Source Sans Pro SemiBold" panose="020B0603030403020204" pitchFamily="34" charset="0"/>
              <a:ea typeface="Source Sans Pro SemiBold" panose="020B0603030403020204" pitchFamily="34" charset="0"/>
            </a:endParaRPr>
          </a:p>
          <a:p>
            <a:pPr algn="ctr"/>
            <a:endParaRPr lang="pt-BR" sz="2400" dirty="0">
              <a:latin typeface="Source Sans Pro SemiBold" panose="020B0603030403020204" pitchFamily="34" charset="0"/>
              <a:ea typeface="Source Sans Pro SemiBold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4785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27B60722-96EB-4B20-A9F2-7DA44AF0D2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3930604"/>
              </p:ext>
            </p:extLst>
          </p:nvPr>
        </p:nvGraphicFramePr>
        <p:xfrm>
          <a:off x="384313" y="397565"/>
          <a:ext cx="11423374" cy="51550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E325028B-9085-4491-BA06-112C81D85F91}"/>
              </a:ext>
            </a:extLst>
          </p:cNvPr>
          <p:cNvSpPr txBox="1"/>
          <p:nvPr/>
        </p:nvSpPr>
        <p:spPr>
          <a:xfrm>
            <a:off x="1060174" y="5671932"/>
            <a:ext cx="10031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Fatores que contribuíram para o rompimento da barragem </a:t>
            </a:r>
          </a:p>
        </p:txBody>
      </p:sp>
    </p:spTree>
    <p:extLst>
      <p:ext uri="{BB962C8B-B14F-4D97-AF65-F5344CB8AC3E}">
        <p14:creationId xmlns:p14="http://schemas.microsoft.com/office/powerpoint/2010/main" val="29556643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 descr="Montanha com árvores&#10;&#10;Descrição gerada automaticamente">
            <a:extLst>
              <a:ext uri="{FF2B5EF4-FFF2-40B4-BE49-F238E27FC236}">
                <a16:creationId xmlns:a16="http://schemas.microsoft.com/office/drawing/2014/main" id="{47A55F89-6D6D-4071-8F26-9A8AD29051E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057" b="-1"/>
          <a:stretch/>
        </p:blipFill>
        <p:spPr>
          <a:xfrm>
            <a:off x="838200" y="1904281"/>
            <a:ext cx="6233160" cy="4272681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CAC2C13-F86C-4DEB-BED8-D247A99CD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2944" y="2355130"/>
            <a:ext cx="3800856" cy="2866227"/>
          </a:xfrm>
        </p:spPr>
        <p:txBody>
          <a:bodyPr>
            <a:normAutofit/>
          </a:bodyPr>
          <a:lstStyle/>
          <a:p>
            <a:r>
              <a:rPr lang="en-US" sz="3000" dirty="0"/>
              <a:t>Falta de </a:t>
            </a:r>
            <a:r>
              <a:rPr lang="en-US" sz="3000" dirty="0" err="1"/>
              <a:t>Fiscalização</a:t>
            </a:r>
            <a:endParaRPr lang="en-US" sz="3000" dirty="0"/>
          </a:p>
          <a:p>
            <a:r>
              <a:rPr lang="en-US" sz="3000" dirty="0" err="1"/>
              <a:t>Má</a:t>
            </a:r>
            <a:r>
              <a:rPr lang="en-US" sz="3000" dirty="0"/>
              <a:t> </a:t>
            </a:r>
            <a:r>
              <a:rPr lang="en-US" sz="3000" dirty="0" err="1"/>
              <a:t>Operação</a:t>
            </a:r>
            <a:r>
              <a:rPr lang="en-US" sz="3000" dirty="0"/>
              <a:t> da </a:t>
            </a:r>
            <a:r>
              <a:rPr lang="en-US" sz="3000" dirty="0" err="1"/>
              <a:t>Barragem</a:t>
            </a:r>
            <a:endParaRPr lang="en-US" sz="3000" dirty="0"/>
          </a:p>
          <a:p>
            <a:r>
              <a:rPr lang="en-US" sz="3000" dirty="0" err="1"/>
              <a:t>Falha</a:t>
            </a:r>
            <a:r>
              <a:rPr lang="en-US" sz="3000" dirty="0"/>
              <a:t> no Plano de </a:t>
            </a:r>
            <a:r>
              <a:rPr lang="en-US" sz="3000" dirty="0" err="1"/>
              <a:t>Ação</a:t>
            </a:r>
            <a:r>
              <a:rPr lang="en-US" sz="3000" dirty="0"/>
              <a:t> </a:t>
            </a:r>
            <a:r>
              <a:rPr lang="en-US" sz="3000" dirty="0" err="1"/>
              <a:t>Emergencial</a:t>
            </a:r>
            <a:r>
              <a:rPr lang="en-US" sz="3000" dirty="0"/>
              <a:t> (PAE)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317B869C-3D0D-4AF7-A128-CC12FEA09CCB}"/>
              </a:ext>
            </a:extLst>
          </p:cNvPr>
          <p:cNvSpPr/>
          <p:nvPr/>
        </p:nvSpPr>
        <p:spPr>
          <a:xfrm>
            <a:off x="0" y="-39756"/>
            <a:ext cx="12192000" cy="95156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1A03B099-7B57-41D0-9A67-E023E72243ED}"/>
              </a:ext>
            </a:extLst>
          </p:cNvPr>
          <p:cNvSpPr txBox="1">
            <a:spLocks/>
          </p:cNvSpPr>
          <p:nvPr/>
        </p:nvSpPr>
        <p:spPr>
          <a:xfrm>
            <a:off x="188843" y="151532"/>
            <a:ext cx="10515600" cy="951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>
                <a:solidFill>
                  <a:schemeClr val="accent2">
                    <a:lumMod val="75000"/>
                  </a:schemeClr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Erros da Vale</a:t>
            </a:r>
            <a:endParaRPr lang="pt-BR" b="1" dirty="0">
              <a:solidFill>
                <a:schemeClr val="accent2">
                  <a:lumMod val="75000"/>
                </a:schemeClr>
              </a:solidFill>
              <a:latin typeface="Source Sans Pro SemiBold" panose="020B0603030403020204" pitchFamily="34" charset="0"/>
              <a:ea typeface="Source Sans Pro SemiBold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7559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3B1718-DDF5-48D1-BAF6-63414071D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8664"/>
            <a:ext cx="5167311" cy="1027595"/>
          </a:xfrm>
        </p:spPr>
        <p:txBody>
          <a:bodyPr anchor="b">
            <a:normAutofit fontScale="90000"/>
          </a:bodyPr>
          <a:lstStyle/>
          <a:p>
            <a:r>
              <a:rPr lang="pt-BR" sz="3600" dirty="0">
                <a:latin typeface="Source Sans Pro Black" panose="020B0803030403020204" pitchFamily="34" charset="0"/>
                <a:ea typeface="Source Sans Pro Black" panose="020B0803030403020204" pitchFamily="34" charset="0"/>
              </a:rPr>
              <a:t>Exemplos de Barragens que deram certo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0A8274C-8BCB-43BE-9A41-69F40ABBA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14" y="2614613"/>
            <a:ext cx="5167311" cy="3590925"/>
          </a:xfrm>
        </p:spPr>
        <p:txBody>
          <a:bodyPr>
            <a:normAutofit/>
          </a:bodyPr>
          <a:lstStyle/>
          <a:p>
            <a:r>
              <a:rPr lang="en-US" sz="2500" b="1" dirty="0" err="1"/>
              <a:t>Em</a:t>
            </a:r>
            <a:r>
              <a:rPr lang="en-US" sz="2500" b="1" dirty="0"/>
              <a:t> Oroville, a </a:t>
            </a:r>
            <a:r>
              <a:rPr lang="en-US" sz="2500" b="1" dirty="0" err="1"/>
              <a:t>população</a:t>
            </a:r>
            <a:r>
              <a:rPr lang="en-US" sz="2500" b="1" dirty="0"/>
              <a:t> </a:t>
            </a:r>
            <a:r>
              <a:rPr lang="en-US" sz="2500" b="1" dirty="0" err="1"/>
              <a:t>residente</a:t>
            </a:r>
            <a:r>
              <a:rPr lang="en-US" sz="2500" b="1" dirty="0"/>
              <a:t> </a:t>
            </a:r>
            <a:r>
              <a:rPr lang="en-US" sz="2500" b="1" dirty="0" err="1"/>
              <a:t>próxima</a:t>
            </a:r>
            <a:r>
              <a:rPr lang="en-US" sz="2500" b="1" dirty="0"/>
              <a:t> à </a:t>
            </a:r>
            <a:r>
              <a:rPr lang="en-US" sz="2500" b="1" dirty="0" err="1"/>
              <a:t>barragem</a:t>
            </a:r>
            <a:r>
              <a:rPr lang="en-US" sz="2500" b="1" dirty="0"/>
              <a:t> </a:t>
            </a:r>
            <a:r>
              <a:rPr lang="en-US" sz="2500" b="1" dirty="0" err="1"/>
              <a:t>foi</a:t>
            </a:r>
            <a:r>
              <a:rPr lang="en-US" sz="2500" b="1" dirty="0"/>
              <a:t> </a:t>
            </a:r>
            <a:r>
              <a:rPr lang="en-US" sz="2500" b="1" dirty="0" err="1"/>
              <a:t>evacuada</a:t>
            </a:r>
            <a:r>
              <a:rPr lang="en-US" sz="2500" b="1" dirty="0"/>
              <a:t> ate que </a:t>
            </a:r>
            <a:r>
              <a:rPr lang="en-US" sz="2500" b="1" dirty="0" err="1"/>
              <a:t>os</a:t>
            </a:r>
            <a:r>
              <a:rPr lang="en-US" sz="2500" b="1" dirty="0"/>
              <a:t> </a:t>
            </a:r>
            <a:r>
              <a:rPr lang="en-US" sz="2500" b="1" dirty="0" err="1"/>
              <a:t>problemas</a:t>
            </a:r>
            <a:r>
              <a:rPr lang="en-US" sz="2500" b="1" dirty="0"/>
              <a:t> </a:t>
            </a:r>
            <a:r>
              <a:rPr lang="en-US" sz="2500" b="1" dirty="0" err="1"/>
              <a:t>detectados</a:t>
            </a:r>
            <a:r>
              <a:rPr lang="en-US" sz="2500" b="1" dirty="0"/>
              <a:t> </a:t>
            </a:r>
            <a:r>
              <a:rPr lang="en-US" sz="2500" b="1" dirty="0" err="1"/>
              <a:t>na</a:t>
            </a:r>
            <a:r>
              <a:rPr lang="en-US" sz="2500" b="1" dirty="0"/>
              <a:t> </a:t>
            </a:r>
            <a:r>
              <a:rPr lang="en-US" sz="2500" b="1" dirty="0" err="1"/>
              <a:t>barragem</a:t>
            </a:r>
            <a:r>
              <a:rPr lang="en-US" sz="2500" b="1" dirty="0"/>
              <a:t>  </a:t>
            </a:r>
            <a:r>
              <a:rPr lang="en-US" sz="2500" b="1" dirty="0" err="1"/>
              <a:t>fossem</a:t>
            </a:r>
            <a:r>
              <a:rPr lang="en-US" sz="2500" b="1" dirty="0"/>
              <a:t> </a:t>
            </a:r>
            <a:r>
              <a:rPr lang="en-US" sz="2500" b="1" dirty="0" err="1"/>
              <a:t>corrigidos</a:t>
            </a:r>
            <a:r>
              <a:rPr lang="en-US" sz="2500" b="1" dirty="0"/>
              <a:t>.</a:t>
            </a:r>
          </a:p>
          <a:p>
            <a:endParaRPr lang="en-US" sz="2500" b="1" dirty="0"/>
          </a:p>
          <a:p>
            <a:endParaRPr lang="en-US" sz="1800" dirty="0"/>
          </a:p>
        </p:txBody>
      </p:sp>
      <p:pic>
        <p:nvPicPr>
          <p:cNvPr id="5" name="Espaço Reservado para Conteúdo 4" descr="Vista aérea de água e montanha ao fundo&#10;&#10;Descrição gerada automaticamente">
            <a:extLst>
              <a:ext uri="{FF2B5EF4-FFF2-40B4-BE49-F238E27FC236}">
                <a16:creationId xmlns:a16="http://schemas.microsoft.com/office/drawing/2014/main" id="{CE430718-151B-417F-8F70-C8725087EC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29"/>
          <a:stretch/>
        </p:blipFill>
        <p:spPr>
          <a:xfrm>
            <a:off x="5721536" y="1"/>
            <a:ext cx="6470464" cy="6856412"/>
          </a:xfrm>
          <a:custGeom>
            <a:avLst/>
            <a:gdLst>
              <a:gd name="connsiteX0" fmla="*/ 0 w 6470464"/>
              <a:gd name="connsiteY0" fmla="*/ 0 h 6856412"/>
              <a:gd name="connsiteX1" fmla="*/ 6470464 w 6470464"/>
              <a:gd name="connsiteY1" fmla="*/ 0 h 6856412"/>
              <a:gd name="connsiteX2" fmla="*/ 6470464 w 6470464"/>
              <a:gd name="connsiteY2" fmla="*/ 6856412 h 6856412"/>
              <a:gd name="connsiteX3" fmla="*/ 753 w 6470464"/>
              <a:gd name="connsiteY3" fmla="*/ 6856412 h 6856412"/>
              <a:gd name="connsiteX4" fmla="*/ 83736 w 6470464"/>
              <a:gd name="connsiteY4" fmla="*/ 6682434 h 6856412"/>
              <a:gd name="connsiteX5" fmla="*/ 777103 w 6470464"/>
              <a:gd name="connsiteY5" fmla="*/ 3428997 h 6856412"/>
              <a:gd name="connsiteX6" fmla="*/ 83736 w 6470464"/>
              <a:gd name="connsiteY6" fmla="*/ 175558 h 6856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470464" h="6856412">
                <a:moveTo>
                  <a:pt x="0" y="0"/>
                </a:moveTo>
                <a:lnTo>
                  <a:pt x="6470464" y="0"/>
                </a:lnTo>
                <a:lnTo>
                  <a:pt x="6470464" y="6856412"/>
                </a:lnTo>
                <a:lnTo>
                  <a:pt x="753" y="6856412"/>
                </a:lnTo>
                <a:lnTo>
                  <a:pt x="83736" y="6682434"/>
                </a:lnTo>
                <a:cubicBezTo>
                  <a:pt x="534353" y="5654674"/>
                  <a:pt x="777103" y="4561946"/>
                  <a:pt x="777103" y="3428997"/>
                </a:cubicBezTo>
                <a:cubicBezTo>
                  <a:pt x="777103" y="2296047"/>
                  <a:pt x="534353" y="1203318"/>
                  <a:pt x="83736" y="175558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21925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F896984E-58F0-4458-9F09-D3E831A78282}"/>
              </a:ext>
            </a:extLst>
          </p:cNvPr>
          <p:cNvSpPr/>
          <p:nvPr/>
        </p:nvSpPr>
        <p:spPr>
          <a:xfrm>
            <a:off x="0" y="-51808"/>
            <a:ext cx="12192000" cy="129608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725DBC76-87FF-4DC8-8BBF-A7D85EAD0238}"/>
              </a:ext>
            </a:extLst>
          </p:cNvPr>
          <p:cNvSpPr txBox="1"/>
          <p:nvPr/>
        </p:nvSpPr>
        <p:spPr>
          <a:xfrm>
            <a:off x="0" y="84600"/>
            <a:ext cx="115568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>
                <a:solidFill>
                  <a:schemeClr val="accent2">
                    <a:lumMod val="75000"/>
                  </a:schemeClr>
                </a:solidFill>
                <a:latin typeface="Source Sans Pro SemiBold" panose="020B0604020202020204" pitchFamily="34" charset="0"/>
              </a:rPr>
              <a:t>Dados da Tragédia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E9262ECE-3CD2-44E6-8AB0-C3704D6175EE}"/>
              </a:ext>
            </a:extLst>
          </p:cNvPr>
          <p:cNvSpPr/>
          <p:nvPr/>
        </p:nvSpPr>
        <p:spPr>
          <a:xfrm>
            <a:off x="-13253" y="1244282"/>
            <a:ext cx="12192000" cy="561371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8F08933-98B9-4C06-855B-197DED3F2BA2}"/>
              </a:ext>
            </a:extLst>
          </p:cNvPr>
          <p:cNvSpPr txBox="1"/>
          <p:nvPr/>
        </p:nvSpPr>
        <p:spPr>
          <a:xfrm>
            <a:off x="602974" y="1314941"/>
            <a:ext cx="10350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D37C3A79-E2F3-423C-A771-1128003DD0B1}"/>
              </a:ext>
            </a:extLst>
          </p:cNvPr>
          <p:cNvSpPr txBox="1"/>
          <p:nvPr/>
        </p:nvSpPr>
        <p:spPr>
          <a:xfrm>
            <a:off x="-119270" y="1284432"/>
            <a:ext cx="120992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                                  </a:t>
            </a:r>
            <a:r>
              <a:rPr lang="pt-BR" sz="3000" b="1" dirty="0"/>
              <a:t>Considerada a Maior Tragédia Socioambiental do Brasil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86DD98CF-1AC0-4DA9-AF39-2F537F6F0C5B}"/>
              </a:ext>
            </a:extLst>
          </p:cNvPr>
          <p:cNvSpPr/>
          <p:nvPr/>
        </p:nvSpPr>
        <p:spPr>
          <a:xfrm>
            <a:off x="748749" y="5501171"/>
            <a:ext cx="1285460" cy="70074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7CC91FCA-3BC1-4D46-A1C0-E946C7C379FC}"/>
              </a:ext>
            </a:extLst>
          </p:cNvPr>
          <p:cNvSpPr txBox="1"/>
          <p:nvPr/>
        </p:nvSpPr>
        <p:spPr>
          <a:xfrm>
            <a:off x="185530" y="6228522"/>
            <a:ext cx="117944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              </a:t>
            </a:r>
            <a:r>
              <a:rPr lang="pt-BR" sz="2000" b="1" dirty="0"/>
              <a:t>Mortes                Desaparecidos                                        Rejeitos Tóxicos Espalhados no Ambiente 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F11E1FD4-3540-4B67-81AA-405523277F64}"/>
              </a:ext>
            </a:extLst>
          </p:cNvPr>
          <p:cNvSpPr txBox="1"/>
          <p:nvPr/>
        </p:nvSpPr>
        <p:spPr>
          <a:xfrm>
            <a:off x="748749" y="5089968"/>
            <a:ext cx="1510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        </a:t>
            </a:r>
            <a:r>
              <a:rPr lang="pt-BR" b="1" dirty="0"/>
              <a:t>201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98A051B1-75B7-4620-9C97-9C3AD28E80C5}"/>
              </a:ext>
            </a:extLst>
          </p:cNvPr>
          <p:cNvSpPr/>
          <p:nvPr/>
        </p:nvSpPr>
        <p:spPr>
          <a:xfrm>
            <a:off x="2710072" y="5818175"/>
            <a:ext cx="1470991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39CF7B29-E598-4218-9118-3874F572475C}"/>
              </a:ext>
            </a:extLst>
          </p:cNvPr>
          <p:cNvSpPr txBox="1"/>
          <p:nvPr/>
        </p:nvSpPr>
        <p:spPr>
          <a:xfrm>
            <a:off x="3180522" y="5448843"/>
            <a:ext cx="1683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107</a:t>
            </a: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AEA37E8F-B057-494D-B5F7-559B059C4CAF}"/>
              </a:ext>
            </a:extLst>
          </p:cNvPr>
          <p:cNvSpPr/>
          <p:nvPr/>
        </p:nvSpPr>
        <p:spPr>
          <a:xfrm>
            <a:off x="4532243" y="3015408"/>
            <a:ext cx="7540488" cy="32131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2D6973D4-C438-4670-B976-2FFB9ECA7EEA}"/>
              </a:ext>
            </a:extLst>
          </p:cNvPr>
          <p:cNvSpPr txBox="1"/>
          <p:nvPr/>
        </p:nvSpPr>
        <p:spPr>
          <a:xfrm>
            <a:off x="6400800" y="2608517"/>
            <a:ext cx="5579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 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B0C1726F-9539-4EF2-9504-2C94CD5CFBD1}"/>
              </a:ext>
            </a:extLst>
          </p:cNvPr>
          <p:cNvSpPr txBox="1"/>
          <p:nvPr/>
        </p:nvSpPr>
        <p:spPr>
          <a:xfrm>
            <a:off x="5598549" y="2556710"/>
            <a:ext cx="5897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                        </a:t>
            </a:r>
            <a:r>
              <a:rPr lang="pt-BR" sz="2000" b="1" dirty="0"/>
              <a:t>12 bilhões de Metros Cúbicos </a:t>
            </a:r>
          </a:p>
        </p:txBody>
      </p:sp>
    </p:spTree>
    <p:extLst>
      <p:ext uri="{BB962C8B-B14F-4D97-AF65-F5344CB8AC3E}">
        <p14:creationId xmlns:p14="http://schemas.microsoft.com/office/powerpoint/2010/main" val="1014662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F896984E-58F0-4458-9F09-D3E831A78282}"/>
              </a:ext>
            </a:extLst>
          </p:cNvPr>
          <p:cNvSpPr/>
          <p:nvPr/>
        </p:nvSpPr>
        <p:spPr>
          <a:xfrm>
            <a:off x="0" y="-51808"/>
            <a:ext cx="12192000" cy="129608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725DBC76-87FF-4DC8-8BBF-A7D85EAD0238}"/>
              </a:ext>
            </a:extLst>
          </p:cNvPr>
          <p:cNvSpPr txBox="1"/>
          <p:nvPr/>
        </p:nvSpPr>
        <p:spPr>
          <a:xfrm>
            <a:off x="0" y="84600"/>
            <a:ext cx="115568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>
                <a:solidFill>
                  <a:schemeClr val="accent2">
                    <a:lumMod val="75000"/>
                  </a:schemeClr>
                </a:solidFill>
                <a:latin typeface="Source Sans Pro SemiBold" panose="020B0604020202020204" pitchFamily="34" charset="0"/>
              </a:rPr>
              <a:t>Dados da Tragédia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E9262ECE-3CD2-44E6-8AB0-C3704D6175EE}"/>
              </a:ext>
            </a:extLst>
          </p:cNvPr>
          <p:cNvSpPr/>
          <p:nvPr/>
        </p:nvSpPr>
        <p:spPr>
          <a:xfrm>
            <a:off x="-13253" y="1244282"/>
            <a:ext cx="12192000" cy="561371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8F08933-98B9-4C06-855B-197DED3F2BA2}"/>
              </a:ext>
            </a:extLst>
          </p:cNvPr>
          <p:cNvSpPr txBox="1"/>
          <p:nvPr/>
        </p:nvSpPr>
        <p:spPr>
          <a:xfrm>
            <a:off x="602974" y="1314941"/>
            <a:ext cx="10350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D37C3A79-E2F3-423C-A771-1128003DD0B1}"/>
              </a:ext>
            </a:extLst>
          </p:cNvPr>
          <p:cNvSpPr txBox="1"/>
          <p:nvPr/>
        </p:nvSpPr>
        <p:spPr>
          <a:xfrm>
            <a:off x="-119270" y="1284432"/>
            <a:ext cx="120992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                                  </a:t>
            </a:r>
            <a:r>
              <a:rPr lang="pt-BR" sz="3000" b="1" dirty="0"/>
              <a:t>Considerada a Maior Tragédia Socioambiental do Brasil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86DD98CF-1AC0-4DA9-AF39-2F537F6F0C5B}"/>
              </a:ext>
            </a:extLst>
          </p:cNvPr>
          <p:cNvSpPr/>
          <p:nvPr/>
        </p:nvSpPr>
        <p:spPr>
          <a:xfrm>
            <a:off x="748749" y="5501171"/>
            <a:ext cx="1285460" cy="70074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7CC91FCA-3BC1-4D46-A1C0-E946C7C379FC}"/>
              </a:ext>
            </a:extLst>
          </p:cNvPr>
          <p:cNvSpPr txBox="1"/>
          <p:nvPr/>
        </p:nvSpPr>
        <p:spPr>
          <a:xfrm>
            <a:off x="185530" y="6228522"/>
            <a:ext cx="117944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              </a:t>
            </a:r>
            <a:r>
              <a:rPr lang="pt-BR" sz="2000" b="1" dirty="0"/>
              <a:t>Mortes                   Desaparecidos                                        Rejeitos Tóxicos Espalhados no Ambiente 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F11E1FD4-3540-4B67-81AA-405523277F64}"/>
              </a:ext>
            </a:extLst>
          </p:cNvPr>
          <p:cNvSpPr txBox="1"/>
          <p:nvPr/>
        </p:nvSpPr>
        <p:spPr>
          <a:xfrm>
            <a:off x="748749" y="5089968"/>
            <a:ext cx="1510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        </a:t>
            </a:r>
            <a:r>
              <a:rPr lang="pt-BR" b="1" dirty="0"/>
              <a:t>201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98A051B1-75B7-4620-9C97-9C3AD28E80C5}"/>
              </a:ext>
            </a:extLst>
          </p:cNvPr>
          <p:cNvSpPr/>
          <p:nvPr/>
        </p:nvSpPr>
        <p:spPr>
          <a:xfrm>
            <a:off x="2710072" y="5818175"/>
            <a:ext cx="1470991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39CF7B29-E598-4218-9118-3874F572475C}"/>
              </a:ext>
            </a:extLst>
          </p:cNvPr>
          <p:cNvSpPr txBox="1"/>
          <p:nvPr/>
        </p:nvSpPr>
        <p:spPr>
          <a:xfrm>
            <a:off x="3180522" y="5448843"/>
            <a:ext cx="1683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107</a:t>
            </a: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AEA37E8F-B057-494D-B5F7-559B059C4CAF}"/>
              </a:ext>
            </a:extLst>
          </p:cNvPr>
          <p:cNvSpPr/>
          <p:nvPr/>
        </p:nvSpPr>
        <p:spPr>
          <a:xfrm>
            <a:off x="4532243" y="3015408"/>
            <a:ext cx="7540488" cy="32131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2D6973D4-C438-4670-B976-2FFB9ECA7EEA}"/>
              </a:ext>
            </a:extLst>
          </p:cNvPr>
          <p:cNvSpPr txBox="1"/>
          <p:nvPr/>
        </p:nvSpPr>
        <p:spPr>
          <a:xfrm>
            <a:off x="6400800" y="2608517"/>
            <a:ext cx="5579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 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B0C1726F-9539-4EF2-9504-2C94CD5CFBD1}"/>
              </a:ext>
            </a:extLst>
          </p:cNvPr>
          <p:cNvSpPr txBox="1"/>
          <p:nvPr/>
        </p:nvSpPr>
        <p:spPr>
          <a:xfrm>
            <a:off x="5598549" y="2556710"/>
            <a:ext cx="5897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                        </a:t>
            </a:r>
            <a:r>
              <a:rPr lang="pt-BR" sz="2000" b="1" dirty="0"/>
              <a:t>12 bilhões de Metros Cúbicos </a:t>
            </a:r>
          </a:p>
        </p:txBody>
      </p:sp>
      <p:sp>
        <p:nvSpPr>
          <p:cNvPr id="2" name="Balão de Fala: Retângulo com Cantos Arredondados 1">
            <a:extLst>
              <a:ext uri="{FF2B5EF4-FFF2-40B4-BE49-F238E27FC236}">
                <a16:creationId xmlns:a16="http://schemas.microsoft.com/office/drawing/2014/main" id="{77D12519-BCAA-4E8E-8B24-52C6909F9D97}"/>
              </a:ext>
            </a:extLst>
          </p:cNvPr>
          <p:cNvSpPr/>
          <p:nvPr/>
        </p:nvSpPr>
        <p:spPr>
          <a:xfrm>
            <a:off x="6400306" y="401245"/>
            <a:ext cx="4360459" cy="1288487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1E278CE-CDE9-4D3F-B815-B6FDAE76DB39}"/>
              </a:ext>
            </a:extLst>
          </p:cNvPr>
          <p:cNvSpPr txBox="1"/>
          <p:nvPr/>
        </p:nvSpPr>
        <p:spPr>
          <a:xfrm>
            <a:off x="6533074" y="740358"/>
            <a:ext cx="40949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>
                <a:solidFill>
                  <a:schemeClr val="bg1"/>
                </a:solidFill>
              </a:rPr>
              <a:t>Dados Atualizados em 12.03.2019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102ACF8-524A-4A5B-9D5E-7C1D326E3D66}"/>
              </a:ext>
            </a:extLst>
          </p:cNvPr>
          <p:cNvSpPr txBox="1"/>
          <p:nvPr/>
        </p:nvSpPr>
        <p:spPr>
          <a:xfrm>
            <a:off x="9582187" y="1069879"/>
            <a:ext cx="2550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Fonte: G1</a:t>
            </a:r>
          </a:p>
        </p:txBody>
      </p:sp>
    </p:spTree>
    <p:extLst>
      <p:ext uri="{BB962C8B-B14F-4D97-AF65-F5344CB8AC3E}">
        <p14:creationId xmlns:p14="http://schemas.microsoft.com/office/powerpoint/2010/main" val="2479829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 descr="Montanha de terra com árvores ao fundo&#10;&#10;Descrição gerada automaticamente">
            <a:extLst>
              <a:ext uri="{FF2B5EF4-FFF2-40B4-BE49-F238E27FC236}">
                <a16:creationId xmlns:a16="http://schemas.microsoft.com/office/drawing/2014/main" id="{3CA98A66-6BE4-4D53-B42A-55B0CA1A7E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04" b="813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69EFF6EA-A7FA-4AC7-883E-954239A18DE5}"/>
              </a:ext>
            </a:extLst>
          </p:cNvPr>
          <p:cNvSpPr/>
          <p:nvPr/>
        </p:nvSpPr>
        <p:spPr>
          <a:xfrm>
            <a:off x="-20" y="5996224"/>
            <a:ext cx="12192000" cy="8617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CFEBFF63-B080-4E7A-A242-DCF72B7732A8}"/>
              </a:ext>
            </a:extLst>
          </p:cNvPr>
          <p:cNvSpPr txBox="1"/>
          <p:nvPr/>
        </p:nvSpPr>
        <p:spPr>
          <a:xfrm>
            <a:off x="0" y="5996226"/>
            <a:ext cx="115568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000" dirty="0">
                <a:solidFill>
                  <a:schemeClr val="accent2">
                    <a:lumMod val="75000"/>
                  </a:schemeClr>
                </a:solidFill>
                <a:latin typeface="Source Sans Pro SemiBold" panose="020B0604020202020204" pitchFamily="34" charset="0"/>
              </a:rPr>
              <a:t>Danos Ambientais</a:t>
            </a:r>
          </a:p>
        </p:txBody>
      </p:sp>
    </p:spTree>
    <p:extLst>
      <p:ext uri="{BB962C8B-B14F-4D97-AF65-F5344CB8AC3E}">
        <p14:creationId xmlns:p14="http://schemas.microsoft.com/office/powerpoint/2010/main" val="3695963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 descr="Montanha de terra com árvores ao fundo&#10;&#10;Descrição gerada automaticamente">
            <a:extLst>
              <a:ext uri="{FF2B5EF4-FFF2-40B4-BE49-F238E27FC236}">
                <a16:creationId xmlns:a16="http://schemas.microsoft.com/office/drawing/2014/main" id="{3CA98A66-6BE4-4D53-B42A-55B0CA1A7E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04" b="8139"/>
          <a:stretch/>
        </p:blipFill>
        <p:spPr>
          <a:xfrm>
            <a:off x="20" y="13262"/>
            <a:ext cx="12191980" cy="6857990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69EFF6EA-A7FA-4AC7-883E-954239A18DE5}"/>
              </a:ext>
            </a:extLst>
          </p:cNvPr>
          <p:cNvSpPr/>
          <p:nvPr/>
        </p:nvSpPr>
        <p:spPr>
          <a:xfrm>
            <a:off x="-20" y="5996224"/>
            <a:ext cx="12192000" cy="8617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CFEBFF63-B080-4E7A-A242-DCF72B7732A8}"/>
              </a:ext>
            </a:extLst>
          </p:cNvPr>
          <p:cNvSpPr txBox="1"/>
          <p:nvPr/>
        </p:nvSpPr>
        <p:spPr>
          <a:xfrm>
            <a:off x="0" y="5996226"/>
            <a:ext cx="115568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000" dirty="0">
                <a:solidFill>
                  <a:schemeClr val="accent2">
                    <a:lumMod val="75000"/>
                  </a:schemeClr>
                </a:solidFill>
                <a:latin typeface="Source Sans Pro SemiBold" panose="020B0604020202020204" pitchFamily="34" charset="0"/>
              </a:rPr>
              <a:t>Danos Ambientais</a:t>
            </a:r>
          </a:p>
        </p:txBody>
      </p:sp>
      <p:sp>
        <p:nvSpPr>
          <p:cNvPr id="2" name="Fluxograma: Conector 1">
            <a:extLst>
              <a:ext uri="{FF2B5EF4-FFF2-40B4-BE49-F238E27FC236}">
                <a16:creationId xmlns:a16="http://schemas.microsoft.com/office/drawing/2014/main" id="{2D0CDA57-8DD6-40CD-8F0F-5CA0F06B170E}"/>
              </a:ext>
            </a:extLst>
          </p:cNvPr>
          <p:cNvSpPr/>
          <p:nvPr/>
        </p:nvSpPr>
        <p:spPr>
          <a:xfrm>
            <a:off x="291548" y="1855305"/>
            <a:ext cx="4426226" cy="3366052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28377A1A-1491-4D34-8237-02EA5CCA0F2E}"/>
              </a:ext>
            </a:extLst>
          </p:cNvPr>
          <p:cNvSpPr txBox="1"/>
          <p:nvPr/>
        </p:nvSpPr>
        <p:spPr>
          <a:xfrm>
            <a:off x="742122" y="2451652"/>
            <a:ext cx="352507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b="1" dirty="0">
                <a:solidFill>
                  <a:schemeClr val="bg1"/>
                </a:solidFill>
              </a:rPr>
              <a:t>O Instituto Nacional de Florestas divulgou que cerca de 147,38 hectares de área de vegetação foram impactados com o acidente </a:t>
            </a:r>
          </a:p>
        </p:txBody>
      </p:sp>
    </p:spTree>
    <p:extLst>
      <p:ext uri="{BB962C8B-B14F-4D97-AF65-F5344CB8AC3E}">
        <p14:creationId xmlns:p14="http://schemas.microsoft.com/office/powerpoint/2010/main" val="304480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 descr="Uma imagem contendo texto, circuito&#10;&#10;Descrição gerada automaticamente">
            <a:extLst>
              <a:ext uri="{FF2B5EF4-FFF2-40B4-BE49-F238E27FC236}">
                <a16:creationId xmlns:a16="http://schemas.microsoft.com/office/drawing/2014/main" id="{3A00119D-D4AB-475A-9AF4-A09E510DDD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0DDCDA9E-8AA8-42B5-874D-4690621B2AB3}"/>
              </a:ext>
            </a:extLst>
          </p:cNvPr>
          <p:cNvSpPr/>
          <p:nvPr/>
        </p:nvSpPr>
        <p:spPr>
          <a:xfrm>
            <a:off x="0" y="6264322"/>
            <a:ext cx="12191980" cy="59367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A02FFAD4-7964-4AA9-9469-F2CFFC4246CE}"/>
              </a:ext>
            </a:extLst>
          </p:cNvPr>
          <p:cNvSpPr txBox="1"/>
          <p:nvPr/>
        </p:nvSpPr>
        <p:spPr>
          <a:xfrm>
            <a:off x="2822139" y="6345717"/>
            <a:ext cx="81374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>
                <a:solidFill>
                  <a:schemeClr val="bg1"/>
                </a:solidFill>
              </a:rPr>
              <a:t>Área do Rio Paraopeba afetada após 17 dias do acidente</a:t>
            </a:r>
          </a:p>
        </p:txBody>
      </p:sp>
    </p:spTree>
    <p:extLst>
      <p:ext uri="{BB962C8B-B14F-4D97-AF65-F5344CB8AC3E}">
        <p14:creationId xmlns:p14="http://schemas.microsoft.com/office/powerpoint/2010/main" val="1376973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62B7DA03-6ECF-44E0-B9E9-0AFC549BD1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2262480"/>
              </p:ext>
            </p:extLst>
          </p:nvPr>
        </p:nvGraphicFramePr>
        <p:xfrm>
          <a:off x="351184" y="2150165"/>
          <a:ext cx="5055704" cy="34952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372C75CA-DC1F-497C-8B7C-BCD410E0C643}"/>
              </a:ext>
            </a:extLst>
          </p:cNvPr>
          <p:cNvCxnSpPr/>
          <p:nvPr/>
        </p:nvCxnSpPr>
        <p:spPr>
          <a:xfrm>
            <a:off x="5963479" y="1987825"/>
            <a:ext cx="0" cy="43069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874978B6-28AE-445E-A2E3-6A67C8D0FF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3718434"/>
              </p:ext>
            </p:extLst>
          </p:nvPr>
        </p:nvGraphicFramePr>
        <p:xfrm>
          <a:off x="6248400" y="2150165"/>
          <a:ext cx="5731566" cy="3588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Retângulo 11">
            <a:extLst>
              <a:ext uri="{FF2B5EF4-FFF2-40B4-BE49-F238E27FC236}">
                <a16:creationId xmlns:a16="http://schemas.microsoft.com/office/drawing/2014/main" id="{8687E044-B41A-4E5C-8660-031E847E4A2E}"/>
              </a:ext>
            </a:extLst>
          </p:cNvPr>
          <p:cNvSpPr/>
          <p:nvPr/>
        </p:nvSpPr>
        <p:spPr>
          <a:xfrm>
            <a:off x="0" y="-51808"/>
            <a:ext cx="12192000" cy="129608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E1E85190-1142-425D-8DB1-F736496ECBC2}"/>
              </a:ext>
            </a:extLst>
          </p:cNvPr>
          <p:cNvSpPr txBox="1"/>
          <p:nvPr/>
        </p:nvSpPr>
        <p:spPr>
          <a:xfrm>
            <a:off x="291549" y="119078"/>
            <a:ext cx="114498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>
                <a:solidFill>
                  <a:schemeClr val="accent2">
                    <a:lumMod val="75000"/>
                  </a:schemeClr>
                </a:solidFill>
                <a:latin typeface="Source Sans Pro SemiBold" panose="020B0604020202020204" pitchFamily="34" charset="0"/>
              </a:rPr>
              <a:t>Indicadores da Qualidade da Água do Rio </a:t>
            </a:r>
            <a:r>
              <a:rPr lang="pt-BR" sz="3000" dirty="0" err="1">
                <a:solidFill>
                  <a:schemeClr val="accent2">
                    <a:lumMod val="75000"/>
                  </a:schemeClr>
                </a:solidFill>
                <a:latin typeface="Source Sans Pro SemiBold" panose="020B0604020202020204" pitchFamily="34" charset="0"/>
              </a:rPr>
              <a:t>Paraobepa</a:t>
            </a:r>
            <a:r>
              <a:rPr lang="pt-BR" sz="3000" dirty="0">
                <a:solidFill>
                  <a:schemeClr val="accent2">
                    <a:lumMod val="75000"/>
                  </a:schemeClr>
                </a:solidFill>
                <a:latin typeface="Source Sans Pro SemiBold" panose="020B0604020202020204" pitchFamily="34" charset="0"/>
              </a:rPr>
              <a:t> ao longo do ano após o Acidente</a:t>
            </a: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B5CF37B9-1FF7-48C0-B0A4-2D94F9ECD3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1015" y="5734877"/>
            <a:ext cx="3904968" cy="1119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300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62B7DA03-6ECF-44E0-B9E9-0AFC549BD1F0}"/>
              </a:ext>
            </a:extLst>
          </p:cNvPr>
          <p:cNvGraphicFramePr>
            <a:graphicFrameLocks/>
          </p:cNvGraphicFramePr>
          <p:nvPr/>
        </p:nvGraphicFramePr>
        <p:xfrm>
          <a:off x="351184" y="2150165"/>
          <a:ext cx="5055704" cy="34952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372C75CA-DC1F-497C-8B7C-BCD410E0C643}"/>
              </a:ext>
            </a:extLst>
          </p:cNvPr>
          <p:cNvCxnSpPr/>
          <p:nvPr/>
        </p:nvCxnSpPr>
        <p:spPr>
          <a:xfrm>
            <a:off x="5963479" y="1987825"/>
            <a:ext cx="0" cy="43069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874978B6-28AE-445E-A2E3-6A67C8D0FFE9}"/>
              </a:ext>
            </a:extLst>
          </p:cNvPr>
          <p:cNvGraphicFramePr>
            <a:graphicFrameLocks/>
          </p:cNvGraphicFramePr>
          <p:nvPr/>
        </p:nvGraphicFramePr>
        <p:xfrm>
          <a:off x="6248400" y="2150165"/>
          <a:ext cx="5731566" cy="3588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Retângulo 11">
            <a:extLst>
              <a:ext uri="{FF2B5EF4-FFF2-40B4-BE49-F238E27FC236}">
                <a16:creationId xmlns:a16="http://schemas.microsoft.com/office/drawing/2014/main" id="{8687E044-B41A-4E5C-8660-031E847E4A2E}"/>
              </a:ext>
            </a:extLst>
          </p:cNvPr>
          <p:cNvSpPr/>
          <p:nvPr/>
        </p:nvSpPr>
        <p:spPr>
          <a:xfrm>
            <a:off x="0" y="-51808"/>
            <a:ext cx="12192000" cy="129608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E1E85190-1142-425D-8DB1-F736496ECBC2}"/>
              </a:ext>
            </a:extLst>
          </p:cNvPr>
          <p:cNvSpPr txBox="1"/>
          <p:nvPr/>
        </p:nvSpPr>
        <p:spPr>
          <a:xfrm>
            <a:off x="291549" y="119078"/>
            <a:ext cx="114498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>
                <a:solidFill>
                  <a:schemeClr val="accent2">
                    <a:lumMod val="75000"/>
                  </a:schemeClr>
                </a:solidFill>
                <a:latin typeface="Source Sans Pro SemiBold" panose="020B0604020202020204" pitchFamily="34" charset="0"/>
              </a:rPr>
              <a:t>Indicadores da Qualidade da Água do Rio </a:t>
            </a:r>
            <a:r>
              <a:rPr lang="pt-BR" sz="3000" dirty="0" err="1">
                <a:solidFill>
                  <a:schemeClr val="accent2">
                    <a:lumMod val="75000"/>
                  </a:schemeClr>
                </a:solidFill>
                <a:latin typeface="Source Sans Pro SemiBold" panose="020B0604020202020204" pitchFamily="34" charset="0"/>
              </a:rPr>
              <a:t>Paraobepa</a:t>
            </a:r>
            <a:r>
              <a:rPr lang="pt-BR" sz="3000" dirty="0">
                <a:solidFill>
                  <a:schemeClr val="accent2">
                    <a:lumMod val="75000"/>
                  </a:schemeClr>
                </a:solidFill>
                <a:latin typeface="Source Sans Pro SemiBold" panose="020B0604020202020204" pitchFamily="34" charset="0"/>
              </a:rPr>
              <a:t> ao longo do ano após o Acidente</a:t>
            </a: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B5CF37B9-1FF7-48C0-B0A4-2D94F9ECD3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1015" y="5734877"/>
            <a:ext cx="3904968" cy="1119809"/>
          </a:xfrm>
          <a:prstGeom prst="rect">
            <a:avLst/>
          </a:prstGeom>
        </p:spPr>
      </p:pic>
      <p:sp>
        <p:nvSpPr>
          <p:cNvPr id="3" name="Balão de Fala: Oval 2">
            <a:extLst>
              <a:ext uri="{FF2B5EF4-FFF2-40B4-BE49-F238E27FC236}">
                <a16:creationId xmlns:a16="http://schemas.microsoft.com/office/drawing/2014/main" id="{62EFEB68-65B5-4A7F-AF12-00C6787439AF}"/>
              </a:ext>
            </a:extLst>
          </p:cNvPr>
          <p:cNvSpPr/>
          <p:nvPr/>
        </p:nvSpPr>
        <p:spPr>
          <a:xfrm flipV="1">
            <a:off x="3999946" y="3867978"/>
            <a:ext cx="5570336" cy="226893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3D450C3-3DF4-4941-8EBF-DD5CFB5DB2A5}"/>
              </a:ext>
            </a:extLst>
          </p:cNvPr>
          <p:cNvSpPr txBox="1"/>
          <p:nvPr/>
        </p:nvSpPr>
        <p:spPr>
          <a:xfrm>
            <a:off x="4478133" y="4492924"/>
            <a:ext cx="426719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>
                <a:solidFill>
                  <a:schemeClr val="bg1"/>
                </a:solidFill>
              </a:rPr>
              <a:t>A Vale afirma em seu site que os níveis de toxicidade da água “estão voltando à condição original”</a:t>
            </a:r>
          </a:p>
        </p:txBody>
      </p:sp>
    </p:spTree>
    <p:extLst>
      <p:ext uri="{BB962C8B-B14F-4D97-AF65-F5344CB8AC3E}">
        <p14:creationId xmlns:p14="http://schemas.microsoft.com/office/powerpoint/2010/main" val="5503262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868</Words>
  <Application>Microsoft Office PowerPoint</Application>
  <PresentationFormat>Widescreen</PresentationFormat>
  <Paragraphs>109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30" baseType="lpstr">
      <vt:lpstr>Arial</vt:lpstr>
      <vt:lpstr>Calibri</vt:lpstr>
      <vt:lpstr>Calibri Light</vt:lpstr>
      <vt:lpstr>Helvetica Neue</vt:lpstr>
      <vt:lpstr>Merriweather</vt:lpstr>
      <vt:lpstr>Source Sans Pro Black</vt:lpstr>
      <vt:lpstr>Source Sans Pro SemiBold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Exemplos de Barragens que deram certo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Caique Barreto</dc:creator>
  <cp:lastModifiedBy>Caique Barreto</cp:lastModifiedBy>
  <cp:revision>5</cp:revision>
  <dcterms:created xsi:type="dcterms:W3CDTF">2019-10-17T23:01:20Z</dcterms:created>
  <dcterms:modified xsi:type="dcterms:W3CDTF">2019-10-17T23:36:52Z</dcterms:modified>
</cp:coreProperties>
</file>