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sldIdLst>
    <p:sldId id="256" r:id="rId2"/>
    <p:sldId id="367" r:id="rId3"/>
    <p:sldId id="368" r:id="rId4"/>
    <p:sldId id="361" r:id="rId5"/>
    <p:sldId id="379" r:id="rId6"/>
    <p:sldId id="363" r:id="rId7"/>
    <p:sldId id="362" r:id="rId8"/>
    <p:sldId id="355" r:id="rId9"/>
    <p:sldId id="351" r:id="rId10"/>
    <p:sldId id="370" r:id="rId11"/>
    <p:sldId id="359" r:id="rId12"/>
    <p:sldId id="356" r:id="rId13"/>
    <p:sldId id="372" r:id="rId14"/>
    <p:sldId id="377" r:id="rId15"/>
    <p:sldId id="378" r:id="rId16"/>
    <p:sldId id="374" r:id="rId17"/>
    <p:sldId id="331" r:id="rId18"/>
    <p:sldId id="26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53" autoAdjust="0"/>
    <p:restoredTop sz="94629" autoAdjust="0"/>
  </p:normalViewPr>
  <p:slideViewPr>
    <p:cSldViewPr>
      <p:cViewPr>
        <p:scale>
          <a:sx n="50" d="100"/>
          <a:sy n="50" d="100"/>
        </p:scale>
        <p:origin x="-1854" y="-5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112D33-95EC-48F5-A815-2C7D6BC77109}" type="datetimeFigureOut">
              <a:rPr lang="en-US" smtClean="0"/>
              <a:t>12/2/2014</a:t>
            </a:fld>
            <a:endParaRPr lang="en-US" dirty="0"/>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53F326-B665-41F6-A0E0-A95B2487ACF1}" type="slidenum">
              <a:rPr lang="en-US" smtClean="0"/>
              <a:t>‹nº›</a:t>
            </a:fld>
            <a:endParaRPr lang="en-US" dirty="0"/>
          </a:p>
        </p:txBody>
      </p:sp>
    </p:spTree>
    <p:extLst>
      <p:ext uri="{BB962C8B-B14F-4D97-AF65-F5344CB8AC3E}">
        <p14:creationId xmlns:p14="http://schemas.microsoft.com/office/powerpoint/2010/main" val="228802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título mestre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Date Placeholder 29"/>
          <p:cNvSpPr>
            <a:spLocks noGrp="1"/>
          </p:cNvSpPr>
          <p:nvPr>
            <p:ph type="dt" sz="half" idx="10"/>
          </p:nvPr>
        </p:nvSpPr>
        <p:spPr/>
        <p:txBody>
          <a:bodyPr/>
          <a:lstStyle/>
          <a:p>
            <a:fld id="{D192CC93-7C8B-410C-A950-96A29BD67F5C}" type="datetimeFigureOut">
              <a:rPr lang="en-US" smtClean="0"/>
              <a:t>12/2/2014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A7CB85C-E804-4153-84C7-B9015C626E0D}" type="slidenum">
              <a:rPr lang="en-US" smtClean="0"/>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BR" smtClean="0"/>
              <a:t>Clique para editar o título mestre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Date Placeholder 3"/>
          <p:cNvSpPr>
            <a:spLocks noGrp="1"/>
          </p:cNvSpPr>
          <p:nvPr>
            <p:ph type="dt" sz="half" idx="10"/>
          </p:nvPr>
        </p:nvSpPr>
        <p:spPr/>
        <p:txBody>
          <a:bodyPr/>
          <a:lstStyle/>
          <a:p>
            <a:fld id="{D192CC93-7C8B-410C-A950-96A29BD67F5C}" type="datetimeFigureOut">
              <a:rPr lang="en-US" smtClean="0"/>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CB85C-E804-4153-84C7-B9015C626E0D}" type="slidenum">
              <a:rPr lang="en-US" smtClean="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pt-BR" smtClean="0"/>
              <a:t>Clique para editar o título mestre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Date Placeholder 3"/>
          <p:cNvSpPr>
            <a:spLocks noGrp="1"/>
          </p:cNvSpPr>
          <p:nvPr>
            <p:ph type="dt" sz="half" idx="10"/>
          </p:nvPr>
        </p:nvSpPr>
        <p:spPr/>
        <p:txBody>
          <a:bodyPr/>
          <a:lstStyle/>
          <a:p>
            <a:fld id="{D192CC93-7C8B-410C-A950-96A29BD67F5C}" type="datetimeFigureOut">
              <a:rPr lang="en-US" smtClean="0"/>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CB85C-E804-4153-84C7-B9015C626E0D}" type="slidenum">
              <a:rPr lang="en-US" smtClean="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BR" smtClean="0"/>
              <a:t>Clique para editar o título mestre</a:t>
            </a:r>
            <a:endParaRPr kumimoji="0" lang="en-US"/>
          </a:p>
        </p:txBody>
      </p:sp>
      <p:sp>
        <p:nvSpPr>
          <p:cNvPr id="3" name="Content Placeholder 2"/>
          <p:cNvSpPr>
            <a:spLocks noGrp="1"/>
          </p:cNvSpPr>
          <p:nvPr>
            <p:ph idx="1"/>
          </p:nvPr>
        </p:nvSpPr>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Date Placeholder 3"/>
          <p:cNvSpPr>
            <a:spLocks noGrp="1"/>
          </p:cNvSpPr>
          <p:nvPr>
            <p:ph type="dt" sz="half" idx="10"/>
          </p:nvPr>
        </p:nvSpPr>
        <p:spPr/>
        <p:txBody>
          <a:bodyPr/>
          <a:lstStyle/>
          <a:p>
            <a:fld id="{D192CC93-7C8B-410C-A950-96A29BD67F5C}" type="datetimeFigureOut">
              <a:rPr lang="en-US" smtClean="0"/>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CB85C-E804-4153-84C7-B9015C626E0D}" type="slidenum">
              <a:rPr lang="en-US" smtClean="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título mestre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Date Placeholder 3"/>
          <p:cNvSpPr>
            <a:spLocks noGrp="1"/>
          </p:cNvSpPr>
          <p:nvPr>
            <p:ph type="dt" sz="half" idx="10"/>
          </p:nvPr>
        </p:nvSpPr>
        <p:spPr/>
        <p:txBody>
          <a:bodyPr/>
          <a:lstStyle/>
          <a:p>
            <a:fld id="{D192CC93-7C8B-410C-A950-96A29BD67F5C}" type="datetimeFigureOut">
              <a:rPr lang="en-US" smtClean="0"/>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CB85C-E804-4153-84C7-B9015C626E0D}" type="slidenum">
              <a:rPr lang="en-US" smtClean="0"/>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pt-BR" smtClean="0"/>
              <a:t>Clique para editar o título mestre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Date Placeholder 4"/>
          <p:cNvSpPr>
            <a:spLocks noGrp="1"/>
          </p:cNvSpPr>
          <p:nvPr>
            <p:ph type="dt" sz="half" idx="10"/>
          </p:nvPr>
        </p:nvSpPr>
        <p:spPr/>
        <p:txBody>
          <a:bodyPr/>
          <a:lstStyle/>
          <a:p>
            <a:fld id="{D192CC93-7C8B-410C-A950-96A29BD67F5C}" type="datetimeFigureOut">
              <a:rPr lang="en-US" smtClean="0"/>
              <a:t>12/2/2014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CB85C-E804-4153-84C7-B9015C626E0D}" type="slidenum">
              <a:rPr lang="en-US" smtClean="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título mestre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Date Placeholder 6"/>
          <p:cNvSpPr>
            <a:spLocks noGrp="1"/>
          </p:cNvSpPr>
          <p:nvPr>
            <p:ph type="dt" sz="half" idx="10"/>
          </p:nvPr>
        </p:nvSpPr>
        <p:spPr/>
        <p:txBody>
          <a:bodyPr/>
          <a:lstStyle/>
          <a:p>
            <a:fld id="{D192CC93-7C8B-410C-A950-96A29BD67F5C}" type="datetimeFigureOut">
              <a:rPr lang="en-US" smtClean="0"/>
              <a:t>12/2/2014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7CB85C-E804-4153-84C7-B9015C626E0D}" type="slidenum">
              <a:rPr lang="en-US" smtClean="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título mestre</a:t>
            </a:r>
            <a:endParaRPr kumimoji="0" lang="en-US"/>
          </a:p>
        </p:txBody>
      </p:sp>
      <p:sp>
        <p:nvSpPr>
          <p:cNvPr id="3" name="Date Placeholder 2"/>
          <p:cNvSpPr>
            <a:spLocks noGrp="1"/>
          </p:cNvSpPr>
          <p:nvPr>
            <p:ph type="dt" sz="half" idx="10"/>
          </p:nvPr>
        </p:nvSpPr>
        <p:spPr/>
        <p:txBody>
          <a:bodyPr/>
          <a:lstStyle/>
          <a:p>
            <a:fld id="{D192CC93-7C8B-410C-A950-96A29BD67F5C}" type="datetimeFigureOut">
              <a:rPr lang="en-US" smtClean="0"/>
              <a:t>12/2/2014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7CB85C-E804-4153-84C7-B9015C626E0D}" type="slidenum">
              <a:rPr lang="en-US" smtClean="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92CC93-7C8B-410C-A950-96A29BD67F5C}" type="datetimeFigureOut">
              <a:rPr lang="en-US" smtClean="0"/>
              <a:t>12/2/2014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7CB85C-E804-4153-84C7-B9015C626E0D}" type="slidenum">
              <a:rPr lang="en-US" smtClean="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título mestre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 texto mestre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Date Placeholder 4"/>
          <p:cNvSpPr>
            <a:spLocks noGrp="1"/>
          </p:cNvSpPr>
          <p:nvPr>
            <p:ph type="dt" sz="half" idx="10"/>
          </p:nvPr>
        </p:nvSpPr>
        <p:spPr/>
        <p:txBody>
          <a:bodyPr/>
          <a:lstStyle/>
          <a:p>
            <a:fld id="{D192CC93-7C8B-410C-A950-96A29BD67F5C}" type="datetimeFigureOut">
              <a:rPr lang="en-US" smtClean="0"/>
              <a:t>12/2/2014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CB85C-E804-4153-84C7-B9015C626E0D}" type="slidenum">
              <a:rPr lang="en-US" smtClean="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título mestre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5" name="Date Placeholder 4"/>
          <p:cNvSpPr>
            <a:spLocks noGrp="1"/>
          </p:cNvSpPr>
          <p:nvPr>
            <p:ph type="dt" sz="half" idx="10"/>
          </p:nvPr>
        </p:nvSpPr>
        <p:spPr/>
        <p:txBody>
          <a:bodyPr/>
          <a:lstStyle/>
          <a:p>
            <a:fld id="{D192CC93-7C8B-410C-A950-96A29BD67F5C}" type="datetimeFigureOut">
              <a:rPr lang="en-US" smtClean="0"/>
              <a:t>12/2/2014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A7CB85C-E804-4153-84C7-B9015C626E0D}" type="slidenum">
              <a:rPr lang="en-US" smtClean="0"/>
              <a:t>‹nº›</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título mestre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192CC93-7C8B-410C-A950-96A29BD67F5C}" type="datetimeFigureOut">
              <a:rPr lang="en-US" smtClean="0"/>
              <a:t>12/2/2014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A7CB85C-E804-4153-84C7-B9015C626E0D}" type="slidenum">
              <a:rPr lang="en-US" smtClean="0"/>
              <a:t>‹nº›</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opiceblum.com.br/download/DataProtectionAndPrivacy.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403648" y="4005064"/>
            <a:ext cx="6368752" cy="1633736"/>
          </a:xfrm>
        </p:spPr>
        <p:txBody>
          <a:bodyPr>
            <a:normAutofit/>
          </a:bodyPr>
          <a:lstStyle/>
          <a:p>
            <a:endParaRPr lang="en-GB" b="1" dirty="0"/>
          </a:p>
        </p:txBody>
      </p:sp>
      <p:sp>
        <p:nvSpPr>
          <p:cNvPr id="5" name="Subtítulo 2"/>
          <p:cNvSpPr txBox="1">
            <a:spLocks/>
          </p:cNvSpPr>
          <p:nvPr/>
        </p:nvSpPr>
        <p:spPr>
          <a:xfrm>
            <a:off x="1403648" y="4005064"/>
            <a:ext cx="6368752" cy="2088232"/>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5000" b="1" i="1" dirty="0" smtClean="0"/>
              <a:t>Proteção da privacidade e dos dados pessoais no mundo interconectado</a:t>
            </a:r>
            <a:endParaRPr lang="en-US" sz="5000" b="1" i="1" dirty="0" smtClean="0"/>
          </a:p>
          <a:p>
            <a:endParaRPr lang="en-US" sz="5000" b="1" i="1" dirty="0"/>
          </a:p>
          <a:p>
            <a:r>
              <a:rPr lang="en-US" sz="5000" b="1" i="1" dirty="0" err="1" smtClean="0"/>
              <a:t>Piedade</a:t>
            </a:r>
            <a:r>
              <a:rPr lang="en-US" sz="5000" b="1" i="1" dirty="0" smtClean="0"/>
              <a:t> </a:t>
            </a:r>
            <a:r>
              <a:rPr lang="en-US" sz="5000" b="1" i="1" dirty="0"/>
              <a:t>Costa de Oliveira</a:t>
            </a:r>
            <a:r>
              <a:rPr lang="en-US" sz="5000" i="1" dirty="0"/>
              <a:t>, </a:t>
            </a:r>
            <a:r>
              <a:rPr lang="en-US" sz="4400" i="1" dirty="0"/>
              <a:t>Member of the </a:t>
            </a:r>
            <a:r>
              <a:rPr lang="en-US" sz="4400" i="1" dirty="0" smtClean="0"/>
              <a:t>Legal Service of the Commission, </a:t>
            </a:r>
            <a:r>
              <a:rPr lang="en-US" sz="4400" i="1" dirty="0"/>
              <a:t>EU Fellow, IBE (USP</a:t>
            </a:r>
            <a:r>
              <a:rPr lang="en-US" sz="4400" dirty="0"/>
              <a:t>)</a:t>
            </a:r>
          </a:p>
          <a:p>
            <a:endParaRPr lang="pt-BR" sz="6000" b="1" dirty="0" smtClean="0">
              <a:solidFill>
                <a:schemeClr val="tx2">
                  <a:lumMod val="60000"/>
                  <a:lumOff val="40000"/>
                </a:schemeClr>
              </a:solidFill>
            </a:endParaRPr>
          </a:p>
          <a:p>
            <a:endParaRPr lang="en-GB" sz="6000" b="1" dirty="0">
              <a:solidFill>
                <a:schemeClr val="tx2">
                  <a:lumMod val="60000"/>
                  <a:lumOff val="40000"/>
                </a:schemeClr>
              </a:solidFill>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810" y="648803"/>
            <a:ext cx="3442097" cy="2539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Image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00192" y="505558"/>
            <a:ext cx="1872208" cy="2682250"/>
          </a:xfrm>
          <a:prstGeom prst="rect">
            <a:avLst/>
          </a:prstGeom>
        </p:spPr>
      </p:pic>
      <p:cxnSp>
        <p:nvCxnSpPr>
          <p:cNvPr id="9" name="Straight Connector 8"/>
          <p:cNvCxnSpPr/>
          <p:nvPr/>
        </p:nvCxnSpPr>
        <p:spPr>
          <a:xfrm>
            <a:off x="467544" y="6237312"/>
            <a:ext cx="8208912" cy="0"/>
          </a:xfrm>
          <a:prstGeom prst="line">
            <a:avLst/>
          </a:prstGeom>
          <a:noFill/>
          <a:ln w="76200" cap="flat" cmpd="sng" algn="ctr">
            <a:solidFill>
              <a:schemeClr val="accent1">
                <a:lumMod val="75000"/>
              </a:schemeClr>
            </a:solidFill>
            <a:prstDash val="solid"/>
          </a:ln>
          <a:effectLst/>
        </p:spPr>
      </p:cxnSp>
    </p:spTree>
    <p:extLst>
      <p:ext uri="{BB962C8B-B14F-4D97-AF65-F5344CB8AC3E}">
        <p14:creationId xmlns:p14="http://schemas.microsoft.com/office/powerpoint/2010/main" val="1628158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8229600" cy="1143000"/>
          </a:xfrm>
        </p:spPr>
        <p:txBody>
          <a:bodyPr>
            <a:normAutofit fontScale="90000"/>
          </a:bodyPr>
          <a:lstStyle/>
          <a:p>
            <a:pPr algn="ctr"/>
            <a:r>
              <a:rPr lang="en-GB" sz="4000" dirty="0" err="1" smtClean="0"/>
              <a:t>Respostas</a:t>
            </a:r>
            <a:r>
              <a:rPr lang="en-GB" sz="4000" dirty="0" smtClean="0"/>
              <a:t>  </a:t>
            </a:r>
            <a:r>
              <a:rPr lang="en-GB" sz="4000" dirty="0" err="1" smtClean="0"/>
              <a:t>na</a:t>
            </a:r>
            <a:r>
              <a:rPr lang="en-GB" sz="4000" dirty="0" smtClean="0"/>
              <a:t> UE </a:t>
            </a:r>
            <a:r>
              <a:rPr lang="en-GB" sz="4000" dirty="0" err="1" smtClean="0"/>
              <a:t>aos</a:t>
            </a:r>
            <a:r>
              <a:rPr lang="en-GB" sz="4000" dirty="0" smtClean="0"/>
              <a:t> </a:t>
            </a:r>
            <a:r>
              <a:rPr lang="en-GB" sz="4000" dirty="0" err="1" smtClean="0"/>
              <a:t>desafios</a:t>
            </a:r>
            <a:r>
              <a:rPr lang="en-GB" sz="4000" dirty="0" smtClean="0"/>
              <a:t> </a:t>
            </a:r>
            <a:r>
              <a:rPr lang="en-GB" sz="4000" dirty="0" err="1" smtClean="0"/>
              <a:t>tecnológicos</a:t>
            </a:r>
            <a:endParaRPr lang="fr-FR" sz="4000" dirty="0"/>
          </a:p>
        </p:txBody>
      </p:sp>
      <p:sp>
        <p:nvSpPr>
          <p:cNvPr id="3" name="Content Placeholder 2"/>
          <p:cNvSpPr>
            <a:spLocks noGrp="1"/>
          </p:cNvSpPr>
          <p:nvPr>
            <p:ph idx="1"/>
          </p:nvPr>
        </p:nvSpPr>
        <p:spPr>
          <a:xfrm>
            <a:off x="467544" y="1916832"/>
            <a:ext cx="8229600" cy="4389120"/>
          </a:xfrm>
        </p:spPr>
        <p:txBody>
          <a:bodyPr>
            <a:noAutofit/>
          </a:bodyPr>
          <a:lstStyle/>
          <a:p>
            <a:r>
              <a:rPr lang="pt-BR" sz="2000" b="1" dirty="0" err="1" smtClean="0"/>
              <a:t>Privacy</a:t>
            </a:r>
            <a:r>
              <a:rPr lang="pt-BR" sz="2000" b="1" dirty="0" smtClean="0"/>
              <a:t> </a:t>
            </a:r>
            <a:r>
              <a:rPr lang="pt-BR" sz="2000" b="1" dirty="0" err="1"/>
              <a:t>by</a:t>
            </a:r>
            <a:r>
              <a:rPr lang="pt-BR" sz="2000" b="1" dirty="0"/>
              <a:t> </a:t>
            </a:r>
            <a:r>
              <a:rPr lang="pt-BR" sz="2000" b="1" dirty="0" smtClean="0"/>
              <a:t>design/</a:t>
            </a:r>
            <a:r>
              <a:rPr lang="pt-BR" sz="2000" b="1" dirty="0" err="1" smtClean="0"/>
              <a:t>by</a:t>
            </a:r>
            <a:r>
              <a:rPr lang="pt-BR" sz="2000" b="1" dirty="0" smtClean="0"/>
              <a:t> default </a:t>
            </a:r>
            <a:r>
              <a:rPr lang="pt-BR" sz="2000" dirty="0" smtClean="0"/>
              <a:t>(</a:t>
            </a:r>
            <a:r>
              <a:rPr lang="pt-BR" sz="2000" dirty="0" err="1" smtClean="0"/>
              <a:t>integrate</a:t>
            </a:r>
            <a:r>
              <a:rPr lang="pt-BR" sz="2000" dirty="0" smtClean="0"/>
              <a:t> </a:t>
            </a:r>
            <a:r>
              <a:rPr lang="pt-BR" sz="2000" dirty="0" err="1" smtClean="0"/>
              <a:t>privacy</a:t>
            </a:r>
            <a:r>
              <a:rPr lang="pt-BR" sz="2000" dirty="0" smtClean="0"/>
              <a:t> </a:t>
            </a:r>
            <a:r>
              <a:rPr lang="pt-BR" sz="2000" dirty="0" err="1" smtClean="0"/>
              <a:t>requirments</a:t>
            </a:r>
            <a:r>
              <a:rPr lang="pt-BR" sz="2000" dirty="0" smtClean="0"/>
              <a:t> </a:t>
            </a:r>
            <a:r>
              <a:rPr lang="pt-BR" sz="2000" dirty="0" err="1" smtClean="0"/>
              <a:t>from</a:t>
            </a:r>
            <a:r>
              <a:rPr lang="pt-BR" sz="2000" dirty="0" smtClean="0"/>
              <a:t> </a:t>
            </a:r>
            <a:r>
              <a:rPr lang="pt-BR" sz="2000" dirty="0" err="1" smtClean="0"/>
              <a:t>the</a:t>
            </a:r>
            <a:r>
              <a:rPr lang="pt-BR" sz="2000" dirty="0" smtClean="0"/>
              <a:t> </a:t>
            </a:r>
            <a:r>
              <a:rPr lang="pt-BR" sz="2000" dirty="0" err="1" smtClean="0"/>
              <a:t>beggining</a:t>
            </a:r>
            <a:r>
              <a:rPr lang="pt-BR" sz="2000" dirty="0" smtClean="0"/>
              <a:t>; </a:t>
            </a:r>
            <a:r>
              <a:rPr lang="pt-BR" sz="2000" dirty="0" err="1" smtClean="0"/>
              <a:t>certification</a:t>
            </a:r>
            <a:r>
              <a:rPr lang="pt-BR" sz="2000" dirty="0" smtClean="0"/>
              <a:t> </a:t>
            </a:r>
            <a:r>
              <a:rPr lang="pt-BR" sz="2000" dirty="0" err="1" smtClean="0"/>
              <a:t>mechanisms</a:t>
            </a:r>
            <a:r>
              <a:rPr lang="pt-BR" sz="2000" dirty="0" smtClean="0"/>
              <a:t> (</a:t>
            </a:r>
            <a:r>
              <a:rPr lang="pt-BR" sz="2000" dirty="0" err="1" smtClean="0"/>
              <a:t>seals</a:t>
            </a:r>
            <a:r>
              <a:rPr lang="pt-BR" sz="2000" dirty="0" smtClean="0"/>
              <a:t> </a:t>
            </a:r>
            <a:r>
              <a:rPr lang="pt-BR" sz="2000" dirty="0" err="1" smtClean="0"/>
              <a:t>and</a:t>
            </a:r>
            <a:r>
              <a:rPr lang="pt-BR" sz="2000" dirty="0" smtClean="0"/>
              <a:t> </a:t>
            </a:r>
            <a:r>
              <a:rPr lang="pt-BR" sz="2000" dirty="0" err="1" smtClean="0"/>
              <a:t>marks</a:t>
            </a:r>
            <a:r>
              <a:rPr lang="pt-BR" sz="2000" dirty="0" smtClean="0"/>
              <a:t>)</a:t>
            </a:r>
          </a:p>
          <a:p>
            <a:r>
              <a:rPr lang="pt-BR" sz="2000" b="1" dirty="0" smtClean="0"/>
              <a:t>Data </a:t>
            </a:r>
            <a:r>
              <a:rPr lang="pt-BR" sz="2000" b="1" dirty="0" err="1" smtClean="0"/>
              <a:t>minimisation</a:t>
            </a:r>
            <a:r>
              <a:rPr lang="pt-BR" sz="2000" dirty="0" smtClean="0"/>
              <a:t>, </a:t>
            </a:r>
            <a:r>
              <a:rPr lang="pt-BR" sz="2000" dirty="0" err="1" smtClean="0"/>
              <a:t>right</a:t>
            </a:r>
            <a:r>
              <a:rPr lang="pt-BR" sz="2000" dirty="0" smtClean="0"/>
              <a:t> </a:t>
            </a:r>
            <a:r>
              <a:rPr lang="pt-BR" sz="2000" dirty="0" err="1" smtClean="0"/>
              <a:t>to</a:t>
            </a:r>
            <a:r>
              <a:rPr lang="pt-BR" sz="2000" dirty="0" smtClean="0"/>
              <a:t> </a:t>
            </a:r>
            <a:r>
              <a:rPr lang="pt-BR" sz="2000" dirty="0" err="1" smtClean="0"/>
              <a:t>object</a:t>
            </a:r>
            <a:r>
              <a:rPr lang="pt-BR" sz="2000" dirty="0" smtClean="0"/>
              <a:t>, </a:t>
            </a:r>
            <a:r>
              <a:rPr lang="pt-BR" sz="2000" dirty="0" err="1" smtClean="0"/>
              <a:t>to</a:t>
            </a:r>
            <a:r>
              <a:rPr lang="pt-BR" sz="2000" dirty="0" smtClean="0"/>
              <a:t> </a:t>
            </a:r>
            <a:r>
              <a:rPr lang="pt-BR" sz="2000" dirty="0" err="1" smtClean="0"/>
              <a:t>be</a:t>
            </a:r>
            <a:r>
              <a:rPr lang="pt-BR" sz="2000" dirty="0" smtClean="0"/>
              <a:t> </a:t>
            </a:r>
            <a:r>
              <a:rPr lang="pt-BR" sz="2000" dirty="0" err="1" smtClean="0"/>
              <a:t>forgotten</a:t>
            </a:r>
            <a:r>
              <a:rPr lang="pt-BR" sz="2000" dirty="0" smtClean="0"/>
              <a:t>, </a:t>
            </a:r>
            <a:r>
              <a:rPr lang="pt-BR" sz="2000" dirty="0" err="1" smtClean="0"/>
              <a:t>to</a:t>
            </a:r>
            <a:r>
              <a:rPr lang="pt-BR" sz="2000" dirty="0" smtClean="0"/>
              <a:t> data </a:t>
            </a:r>
            <a:r>
              <a:rPr lang="pt-BR" sz="2000" dirty="0" err="1" smtClean="0"/>
              <a:t>portability</a:t>
            </a:r>
            <a:endParaRPr lang="pt-BR" sz="2000" dirty="0" smtClean="0"/>
          </a:p>
          <a:p>
            <a:r>
              <a:rPr lang="en-GB" sz="2000" b="1" dirty="0" err="1" smtClean="0"/>
              <a:t>Consentimento</a:t>
            </a:r>
            <a:r>
              <a:rPr lang="en-GB" sz="2000" b="1" dirty="0" smtClean="0"/>
              <a:t> </a:t>
            </a:r>
            <a:r>
              <a:rPr lang="en-GB" sz="2000" b="1" dirty="0" err="1" smtClean="0"/>
              <a:t>explícito</a:t>
            </a:r>
            <a:r>
              <a:rPr lang="en-GB" sz="2000" b="1" dirty="0" smtClean="0"/>
              <a:t> </a:t>
            </a:r>
            <a:r>
              <a:rPr lang="en-US" sz="2000" dirty="0" smtClean="0"/>
              <a:t>(</a:t>
            </a:r>
            <a:r>
              <a:rPr lang="pt-BR" sz="2000" dirty="0" err="1" smtClean="0"/>
              <a:t>opt-in</a:t>
            </a:r>
            <a:r>
              <a:rPr lang="pt-BR" sz="2000" dirty="0" smtClean="0"/>
              <a:t> </a:t>
            </a:r>
            <a:r>
              <a:rPr lang="pt-BR" sz="2000" dirty="0"/>
              <a:t>as a default </a:t>
            </a:r>
            <a:r>
              <a:rPr lang="pt-BR" sz="2000" dirty="0" err="1" smtClean="0"/>
              <a:t>model</a:t>
            </a:r>
            <a:r>
              <a:rPr lang="pt-BR" sz="2000" dirty="0" smtClean="0"/>
              <a:t>; </a:t>
            </a:r>
            <a:r>
              <a:rPr lang="pt-BR" sz="2000" dirty="0" err="1" smtClean="0"/>
              <a:t>opt-out</a:t>
            </a:r>
            <a:r>
              <a:rPr lang="pt-BR" sz="2000" dirty="0" smtClean="0"/>
              <a:t> = </a:t>
            </a:r>
            <a:r>
              <a:rPr lang="en-US" sz="2000" dirty="0" smtClean="0"/>
              <a:t>industry </a:t>
            </a:r>
            <a:r>
              <a:rPr lang="en-US" sz="2000" dirty="0"/>
              <a:t>standard of practice for </a:t>
            </a:r>
            <a:r>
              <a:rPr lang="en-US" sz="2000" dirty="0" smtClean="0"/>
              <a:t>online consumer marketing</a:t>
            </a:r>
            <a:r>
              <a:rPr lang="en-US" sz="2000" dirty="0"/>
              <a:t>) </a:t>
            </a:r>
            <a:endParaRPr lang="en-US" sz="2000" dirty="0" smtClean="0"/>
          </a:p>
          <a:p>
            <a:r>
              <a:rPr lang="pt-BR" sz="2000" b="1" dirty="0" err="1" smtClean="0"/>
              <a:t>Profiling</a:t>
            </a:r>
            <a:r>
              <a:rPr lang="pt-BR" sz="2000" dirty="0" smtClean="0"/>
              <a:t>: </a:t>
            </a:r>
            <a:r>
              <a:rPr lang="pt-BR" sz="2000" dirty="0" err="1" smtClean="0"/>
              <a:t>probido</a:t>
            </a:r>
            <a:r>
              <a:rPr lang="pt-BR" sz="2000" dirty="0" smtClean="0"/>
              <a:t> tomar decisões  negativas com base  unicamente em processamentos automatizados de dados (BR: Lei de </a:t>
            </a:r>
            <a:r>
              <a:rPr lang="pt-BR" sz="2000" dirty="0" err="1" smtClean="0"/>
              <a:t>scoring</a:t>
            </a:r>
            <a:r>
              <a:rPr lang="pt-BR" sz="2000" dirty="0" smtClean="0"/>
              <a:t> de crédito)</a:t>
            </a:r>
            <a:endParaRPr lang="en-US" sz="2000" dirty="0" smtClean="0"/>
          </a:p>
          <a:p>
            <a:r>
              <a:rPr lang="en-GB" sz="2000" b="1" dirty="0" err="1" smtClean="0"/>
              <a:t>Anonimisação</a:t>
            </a:r>
            <a:r>
              <a:rPr lang="en-GB" sz="2000" dirty="0" smtClean="0"/>
              <a:t> no </a:t>
            </a:r>
            <a:r>
              <a:rPr lang="en-GB" sz="2000" dirty="0" err="1" smtClean="0"/>
              <a:t>contexto</a:t>
            </a:r>
            <a:r>
              <a:rPr lang="en-GB" sz="2000" dirty="0" smtClean="0"/>
              <a:t> de Big Data  (</a:t>
            </a:r>
            <a:r>
              <a:rPr lang="en-GB" sz="2000" dirty="0" err="1" smtClean="0"/>
              <a:t>nb</a:t>
            </a:r>
            <a:r>
              <a:rPr lang="en-GB" sz="2000" dirty="0" smtClean="0"/>
              <a:t>: </a:t>
            </a:r>
            <a:r>
              <a:rPr lang="en-GB" sz="2000" dirty="0" err="1" smtClean="0"/>
              <a:t>riscos</a:t>
            </a:r>
            <a:r>
              <a:rPr lang="en-GB" sz="2000" dirty="0" smtClean="0"/>
              <a:t> de re-</a:t>
            </a:r>
            <a:r>
              <a:rPr lang="en-GB" sz="2000" dirty="0" err="1" smtClean="0"/>
              <a:t>dentificação</a:t>
            </a:r>
            <a:r>
              <a:rPr lang="en-GB" sz="2000" dirty="0" smtClean="0"/>
              <a:t>) </a:t>
            </a:r>
            <a:endParaRPr lang="en-GB" sz="2000" dirty="0"/>
          </a:p>
          <a:p>
            <a:r>
              <a:rPr lang="en-GB" sz="2000" b="1" dirty="0" err="1" smtClean="0"/>
              <a:t>Supervisão</a:t>
            </a:r>
            <a:r>
              <a:rPr lang="en-GB" sz="2000" b="1" dirty="0"/>
              <a:t>, </a:t>
            </a:r>
            <a:r>
              <a:rPr lang="en-GB" sz="2000" b="1" dirty="0" err="1" smtClean="0"/>
              <a:t>controlo</a:t>
            </a:r>
            <a:r>
              <a:rPr lang="en-GB" sz="2000" b="1" dirty="0" smtClean="0"/>
              <a:t> </a:t>
            </a:r>
            <a:r>
              <a:rPr lang="en-GB" sz="2000" dirty="0" err="1" smtClean="0"/>
              <a:t>por</a:t>
            </a:r>
            <a:r>
              <a:rPr lang="en-GB" sz="2000" dirty="0" smtClean="0"/>
              <a:t> </a:t>
            </a:r>
            <a:r>
              <a:rPr lang="en-GB" sz="2000" dirty="0" err="1" smtClean="0"/>
              <a:t>autoridades</a:t>
            </a:r>
            <a:r>
              <a:rPr lang="en-GB" sz="2000" dirty="0" smtClean="0"/>
              <a:t> </a:t>
            </a:r>
            <a:r>
              <a:rPr lang="en-GB" sz="2000" dirty="0" err="1" smtClean="0"/>
              <a:t>independentes</a:t>
            </a:r>
            <a:r>
              <a:rPr lang="en-GB" sz="2000" dirty="0" smtClean="0"/>
              <a:t>, </a:t>
            </a:r>
            <a:r>
              <a:rPr lang="en-GB" sz="2000" dirty="0" err="1" smtClean="0"/>
              <a:t>sanções</a:t>
            </a:r>
            <a:endParaRPr lang="en-GB" sz="2000" dirty="0"/>
          </a:p>
        </p:txBody>
      </p:sp>
    </p:spTree>
    <p:extLst>
      <p:ext uri="{BB962C8B-B14F-4D97-AF65-F5344CB8AC3E}">
        <p14:creationId xmlns:p14="http://schemas.microsoft.com/office/powerpoint/2010/main" val="1014926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Segurança dos sistemas e das comunicações</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9" y="1888885"/>
            <a:ext cx="7272808" cy="4201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tângulo 2"/>
          <p:cNvSpPr/>
          <p:nvPr/>
        </p:nvSpPr>
        <p:spPr>
          <a:xfrm>
            <a:off x="2286000" y="2828836"/>
            <a:ext cx="4572000" cy="646331"/>
          </a:xfrm>
          <a:prstGeom prst="rect">
            <a:avLst/>
          </a:prstGeom>
        </p:spPr>
        <p:txBody>
          <a:bodyPr>
            <a:spAutoFit/>
          </a:bodyPr>
          <a:lstStyle/>
          <a:p>
            <a:r>
              <a:rPr lang="en-US" dirty="0" smtClean="0"/>
              <a:t> </a:t>
            </a:r>
            <a:r>
              <a:rPr lang="en-US" dirty="0"/>
              <a:t>‘you can have security without privacy, but you can’t </a:t>
            </a:r>
            <a:r>
              <a:rPr lang="en-US" dirty="0" smtClean="0"/>
              <a:t>have </a:t>
            </a:r>
            <a:r>
              <a:rPr lang="en-US" dirty="0"/>
              <a:t>privacy without security’</a:t>
            </a:r>
          </a:p>
        </p:txBody>
      </p:sp>
    </p:spTree>
    <p:extLst>
      <p:ext uri="{BB962C8B-B14F-4D97-AF65-F5344CB8AC3E}">
        <p14:creationId xmlns:p14="http://schemas.microsoft.com/office/powerpoint/2010/main" val="1940345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t>Segurança</a:t>
            </a:r>
            <a:r>
              <a:rPr lang="pt-BR" dirty="0" smtClean="0"/>
              <a:t> dos sistemas e das comunicações</a:t>
            </a:r>
            <a:endParaRPr lang="en-US" dirty="0"/>
          </a:p>
        </p:txBody>
      </p:sp>
      <p:sp>
        <p:nvSpPr>
          <p:cNvPr id="3" name="Espaço Reservado para Conteúdo 2"/>
          <p:cNvSpPr>
            <a:spLocks noGrp="1"/>
          </p:cNvSpPr>
          <p:nvPr>
            <p:ph idx="1"/>
          </p:nvPr>
        </p:nvSpPr>
        <p:spPr/>
        <p:txBody>
          <a:bodyPr>
            <a:normAutofit fontScale="25000" lnSpcReduction="20000"/>
          </a:bodyPr>
          <a:lstStyle/>
          <a:p>
            <a:pPr marL="0" indent="0">
              <a:buNone/>
            </a:pPr>
            <a:endParaRPr lang="pt-BR" sz="9600" dirty="0"/>
          </a:p>
          <a:p>
            <a:r>
              <a:rPr lang="pt-BR" sz="9600" b="1" dirty="0" smtClean="0"/>
              <a:t>Riscos de falta de segurança</a:t>
            </a:r>
            <a:r>
              <a:rPr lang="pt-BR" sz="9600" dirty="0" smtClean="0"/>
              <a:t>: </a:t>
            </a:r>
          </a:p>
          <a:p>
            <a:pPr lvl="1"/>
            <a:r>
              <a:rPr lang="pt-BR" sz="9600" dirty="0" smtClean="0"/>
              <a:t>perda de confiança dos usuários (perda de competitividade)</a:t>
            </a:r>
          </a:p>
          <a:p>
            <a:pPr lvl="1"/>
            <a:r>
              <a:rPr lang="pt-BR" sz="9600" dirty="0" smtClean="0"/>
              <a:t>sanções por não cumprimento de obrigações legais </a:t>
            </a:r>
          </a:p>
          <a:p>
            <a:pPr marL="393192" lvl="1" indent="0">
              <a:buNone/>
            </a:pPr>
            <a:endParaRPr lang="pt-BR" sz="9600" dirty="0" smtClean="0"/>
          </a:p>
          <a:p>
            <a:pPr marL="0" indent="0">
              <a:buNone/>
            </a:pPr>
            <a:endParaRPr lang="pt-BR" sz="9600" dirty="0" smtClean="0"/>
          </a:p>
          <a:p>
            <a:pPr marL="0" indent="0">
              <a:buNone/>
            </a:pPr>
            <a:r>
              <a:rPr lang="pt-BR" sz="9600" dirty="0" smtClean="0"/>
              <a:t>NB: futuro Regulamento prevê </a:t>
            </a:r>
            <a:r>
              <a:rPr lang="pt-BR" sz="9600" b="1" dirty="0" smtClean="0"/>
              <a:t>multas</a:t>
            </a:r>
            <a:r>
              <a:rPr lang="pt-BR" sz="9600" dirty="0" smtClean="0"/>
              <a:t> (sanções administrativas); BR Marco Civil, idem </a:t>
            </a:r>
          </a:p>
          <a:p>
            <a:endParaRPr lang="pt-BR" sz="9600" dirty="0" smtClean="0"/>
          </a:p>
          <a:p>
            <a:endParaRPr lang="pt-BR" dirty="0" smtClean="0"/>
          </a:p>
          <a:p>
            <a:endParaRPr lang="pt-BR" dirty="0" smtClean="0"/>
          </a:p>
          <a:p>
            <a:pPr marL="393192" lvl="1" indent="0">
              <a:buNone/>
            </a:pPr>
            <a:endParaRPr lang="pt-BR" dirty="0" smtClean="0"/>
          </a:p>
        </p:txBody>
      </p:sp>
    </p:spTree>
    <p:extLst>
      <p:ext uri="{BB962C8B-B14F-4D97-AF65-F5344CB8AC3E}">
        <p14:creationId xmlns:p14="http://schemas.microsoft.com/office/powerpoint/2010/main" val="1712790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err="1" smtClean="0"/>
              <a:t>Cloud</a:t>
            </a:r>
            <a:r>
              <a:rPr lang="pt-BR" dirty="0" smtClean="0"/>
              <a:t> </a:t>
            </a:r>
            <a:r>
              <a:rPr lang="pt-BR" dirty="0" err="1" smtClean="0"/>
              <a:t>computing</a:t>
            </a:r>
            <a:endParaRPr lang="en-US" dirty="0"/>
          </a:p>
        </p:txBody>
      </p:sp>
      <p:sp>
        <p:nvSpPr>
          <p:cNvPr id="3" name="Espaço Reservado para Conteúdo 2"/>
          <p:cNvSpPr>
            <a:spLocks noGrp="1"/>
          </p:cNvSpPr>
          <p:nvPr>
            <p:ph idx="1"/>
          </p:nvPr>
        </p:nvSpPr>
        <p:spPr/>
        <p:txBody>
          <a:bodyPr>
            <a:noAutofit/>
          </a:bodyPr>
          <a:lstStyle/>
          <a:p>
            <a:pPr marL="0" indent="0">
              <a:buNone/>
            </a:pPr>
            <a:r>
              <a:rPr lang="en-US" sz="1800" dirty="0" smtClean="0"/>
              <a:t>WP29</a:t>
            </a:r>
            <a:r>
              <a:rPr lang="en-US" sz="1800" dirty="0"/>
              <a:t>, opinion </a:t>
            </a:r>
            <a:r>
              <a:rPr lang="en-US" sz="1800" dirty="0" smtClean="0"/>
              <a:t>5/2012: classic </a:t>
            </a:r>
            <a:r>
              <a:rPr lang="en-US" sz="1800" dirty="0"/>
              <a:t>goals of data security </a:t>
            </a:r>
            <a:r>
              <a:rPr lang="en-US" sz="1800" dirty="0" smtClean="0"/>
              <a:t>: </a:t>
            </a:r>
            <a:r>
              <a:rPr lang="en-US" sz="1800" dirty="0"/>
              <a:t>availability, </a:t>
            </a:r>
            <a:r>
              <a:rPr lang="en-US" sz="1800" dirty="0" smtClean="0"/>
              <a:t>confidentiality, integrity </a:t>
            </a:r>
          </a:p>
          <a:p>
            <a:pPr marL="0" indent="0">
              <a:buNone/>
            </a:pPr>
            <a:endParaRPr lang="en-US" sz="1600" dirty="0" smtClean="0"/>
          </a:p>
          <a:p>
            <a:r>
              <a:rPr lang="en-US" sz="2000" b="1" dirty="0" smtClean="0"/>
              <a:t>Availability</a:t>
            </a:r>
            <a:r>
              <a:rPr lang="en-US" sz="2000" b="1" dirty="0"/>
              <a:t>: </a:t>
            </a:r>
            <a:r>
              <a:rPr lang="en-US" sz="2000" dirty="0" smtClean="0"/>
              <a:t>access </a:t>
            </a:r>
            <a:r>
              <a:rPr lang="en-US" sz="2000" dirty="0"/>
              <a:t>and </a:t>
            </a:r>
            <a:r>
              <a:rPr lang="en-US" sz="2000" dirty="0" smtClean="0"/>
              <a:t>use of </a:t>
            </a:r>
            <a:r>
              <a:rPr lang="en-US" sz="2000" dirty="0"/>
              <a:t>the infrastructure and applications at any time, at any place. </a:t>
            </a:r>
            <a:r>
              <a:rPr lang="en-US" sz="2000" dirty="0" smtClean="0"/>
              <a:t>Two </a:t>
            </a:r>
            <a:r>
              <a:rPr lang="en-US" sz="2000" dirty="0"/>
              <a:t>main strategies – hardening </a:t>
            </a:r>
            <a:r>
              <a:rPr lang="en-US" sz="2000" dirty="0" smtClean="0"/>
              <a:t>(virtual machines) and redundancy</a:t>
            </a:r>
            <a:r>
              <a:rPr lang="en-US" sz="2000" dirty="0"/>
              <a:t> </a:t>
            </a:r>
            <a:r>
              <a:rPr lang="en-US" sz="2000" dirty="0" smtClean="0"/>
              <a:t>(geographical redundancy)</a:t>
            </a:r>
            <a:endParaRPr lang="en-US" sz="2000" dirty="0"/>
          </a:p>
          <a:p>
            <a:r>
              <a:rPr lang="en-US" sz="2000" b="1" dirty="0" smtClean="0"/>
              <a:t>Confidentiality</a:t>
            </a:r>
            <a:r>
              <a:rPr lang="en-US" sz="2000" b="1" dirty="0"/>
              <a:t>: </a:t>
            </a:r>
            <a:r>
              <a:rPr lang="en-US" sz="2000" dirty="0" smtClean="0"/>
              <a:t>CC systems </a:t>
            </a:r>
            <a:r>
              <a:rPr lang="en-US" sz="2000" dirty="0"/>
              <a:t>are essentially public networks, more exposed to attacks than systems hosted in private data </a:t>
            </a:r>
            <a:r>
              <a:rPr lang="en-US" sz="2000" dirty="0" smtClean="0"/>
              <a:t>centers. Physical </a:t>
            </a:r>
            <a:r>
              <a:rPr lang="en-US" sz="2000" dirty="0"/>
              <a:t>isolation </a:t>
            </a:r>
            <a:r>
              <a:rPr lang="en-US" sz="2000" dirty="0" smtClean="0"/>
              <a:t>and cryptography (encryption </a:t>
            </a:r>
            <a:r>
              <a:rPr lang="en-US" sz="2000" dirty="0"/>
              <a:t>of stored data (during/before storage</a:t>
            </a:r>
            <a:r>
              <a:rPr lang="en-US" sz="2000" dirty="0" smtClean="0"/>
              <a:t>); Authentication mechanisms.</a:t>
            </a:r>
            <a:endParaRPr lang="en-US" sz="2000" dirty="0"/>
          </a:p>
          <a:p>
            <a:r>
              <a:rPr lang="en-US" sz="2000" b="1" dirty="0" smtClean="0"/>
              <a:t>Data integrity: </a:t>
            </a:r>
            <a:r>
              <a:rPr lang="en-GB" sz="2000" dirty="0"/>
              <a:t>Protective measures must guarantee that data is not lost, modified or altered by unauthorised </a:t>
            </a:r>
            <a:r>
              <a:rPr lang="en-GB" sz="2000" dirty="0" smtClean="0"/>
              <a:t>users</a:t>
            </a:r>
            <a:endParaRPr lang="en-US" sz="2000" dirty="0"/>
          </a:p>
        </p:txBody>
      </p:sp>
    </p:spTree>
    <p:extLst>
      <p:ext uri="{BB962C8B-B14F-4D97-AF65-F5344CB8AC3E}">
        <p14:creationId xmlns:p14="http://schemas.microsoft.com/office/powerpoint/2010/main" val="161395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4000" dirty="0" smtClean="0"/>
              <a:t>GDP </a:t>
            </a:r>
            <a:r>
              <a:rPr lang="pt-BR" sz="4000" dirty="0" err="1" smtClean="0"/>
              <a:t>Regulation</a:t>
            </a:r>
            <a:r>
              <a:rPr lang="pt-BR" sz="4000" dirty="0" smtClean="0"/>
              <a:t>: </a:t>
            </a:r>
            <a:r>
              <a:rPr lang="pt-BR" sz="4000" dirty="0" err="1" smtClean="0"/>
              <a:t>Strengthened</a:t>
            </a:r>
            <a:r>
              <a:rPr lang="pt-BR" sz="4000" dirty="0" smtClean="0"/>
              <a:t> </a:t>
            </a:r>
            <a:r>
              <a:rPr lang="pt-BR" sz="4000" dirty="0" err="1" smtClean="0"/>
              <a:t>obligations</a:t>
            </a:r>
            <a:r>
              <a:rPr lang="pt-BR" sz="4000" dirty="0" smtClean="0"/>
              <a:t> for </a:t>
            </a:r>
            <a:r>
              <a:rPr lang="pt-BR" sz="4000" dirty="0" err="1" smtClean="0"/>
              <a:t>controllers</a:t>
            </a:r>
            <a:r>
              <a:rPr lang="pt-BR" sz="4000" dirty="0" smtClean="0"/>
              <a:t>/processors</a:t>
            </a:r>
            <a:endParaRPr lang="en-US" sz="4000" dirty="0"/>
          </a:p>
        </p:txBody>
      </p:sp>
      <p:sp>
        <p:nvSpPr>
          <p:cNvPr id="3" name="Espaço Reservado para Conteúdo 2"/>
          <p:cNvSpPr>
            <a:spLocks noGrp="1"/>
          </p:cNvSpPr>
          <p:nvPr>
            <p:ph idx="1"/>
          </p:nvPr>
        </p:nvSpPr>
        <p:spPr/>
        <p:txBody>
          <a:bodyPr>
            <a:normAutofit fontScale="85000" lnSpcReduction="10000"/>
          </a:bodyPr>
          <a:lstStyle/>
          <a:p>
            <a:r>
              <a:rPr lang="pt-BR" b="1" dirty="0" err="1" smtClean="0"/>
              <a:t>Accountability</a:t>
            </a:r>
            <a:r>
              <a:rPr lang="pt-BR" b="1" dirty="0" smtClean="0"/>
              <a:t> -</a:t>
            </a:r>
            <a:r>
              <a:rPr lang="pt-BR" dirty="0" smtClean="0"/>
              <a:t>&gt; </a:t>
            </a:r>
            <a:r>
              <a:rPr lang="pt-BR" dirty="0" err="1" smtClean="0"/>
              <a:t>controller</a:t>
            </a:r>
            <a:r>
              <a:rPr lang="pt-BR" dirty="0" smtClean="0"/>
              <a:t> </a:t>
            </a:r>
            <a:r>
              <a:rPr lang="pt-BR" dirty="0" err="1" smtClean="0"/>
              <a:t>to</a:t>
            </a:r>
            <a:r>
              <a:rPr lang="pt-BR" dirty="0" smtClean="0"/>
              <a:t> </a:t>
            </a:r>
            <a:r>
              <a:rPr lang="pt-BR" dirty="0" err="1" smtClean="0"/>
              <a:t>ensure</a:t>
            </a:r>
            <a:r>
              <a:rPr lang="pt-BR" dirty="0" smtClean="0"/>
              <a:t> </a:t>
            </a:r>
            <a:r>
              <a:rPr lang="pt-BR" dirty="0" err="1" smtClean="0"/>
              <a:t>and</a:t>
            </a:r>
            <a:r>
              <a:rPr lang="pt-BR" dirty="0" smtClean="0"/>
              <a:t> </a:t>
            </a:r>
            <a:r>
              <a:rPr lang="pt-BR" dirty="0" err="1" smtClean="0"/>
              <a:t>demonstrate</a:t>
            </a:r>
            <a:r>
              <a:rPr lang="pt-BR" dirty="0" smtClean="0"/>
              <a:t> </a:t>
            </a:r>
            <a:r>
              <a:rPr lang="pt-BR" dirty="0" err="1" smtClean="0"/>
              <a:t>compliance</a:t>
            </a:r>
            <a:r>
              <a:rPr lang="pt-BR" dirty="0" smtClean="0"/>
              <a:t> (</a:t>
            </a:r>
            <a:r>
              <a:rPr lang="pt-BR" dirty="0" err="1" smtClean="0"/>
              <a:t>ensure</a:t>
            </a:r>
            <a:r>
              <a:rPr lang="pt-BR" dirty="0" smtClean="0"/>
              <a:t> – </a:t>
            </a:r>
            <a:r>
              <a:rPr lang="pt-BR" dirty="0" err="1" smtClean="0"/>
              <a:t>demonstrate</a:t>
            </a:r>
            <a:r>
              <a:rPr lang="pt-BR" dirty="0" smtClean="0"/>
              <a:t> – </a:t>
            </a:r>
            <a:r>
              <a:rPr lang="pt-BR" dirty="0" err="1" smtClean="0"/>
              <a:t>verify</a:t>
            </a:r>
            <a:r>
              <a:rPr lang="pt-BR" dirty="0" smtClean="0"/>
              <a:t>) [</a:t>
            </a:r>
            <a:r>
              <a:rPr lang="pt-BR" sz="2600" dirty="0" err="1" smtClean="0"/>
              <a:t>Principles</a:t>
            </a:r>
            <a:r>
              <a:rPr lang="pt-BR" sz="2600" dirty="0" smtClean="0"/>
              <a:t>: </a:t>
            </a:r>
            <a:r>
              <a:rPr lang="pt-BR" sz="2600" dirty="0" err="1" smtClean="0"/>
              <a:t>legitimacy</a:t>
            </a:r>
            <a:r>
              <a:rPr lang="pt-BR" sz="2600" dirty="0" smtClean="0"/>
              <a:t>, data </a:t>
            </a:r>
            <a:r>
              <a:rPr lang="pt-BR" sz="2600" dirty="0" err="1" smtClean="0"/>
              <a:t>minimization</a:t>
            </a:r>
            <a:r>
              <a:rPr lang="pt-BR" sz="2600" dirty="0" smtClean="0"/>
              <a:t>, </a:t>
            </a:r>
            <a:r>
              <a:rPr lang="pt-BR" sz="2600" dirty="0" err="1" smtClean="0"/>
              <a:t>purpose</a:t>
            </a:r>
            <a:r>
              <a:rPr lang="pt-BR" sz="2600" dirty="0" smtClean="0"/>
              <a:t> </a:t>
            </a:r>
            <a:r>
              <a:rPr lang="pt-BR" sz="2600" dirty="0" err="1" smtClean="0"/>
              <a:t>limitation</a:t>
            </a:r>
            <a:r>
              <a:rPr lang="pt-BR" sz="2600" dirty="0" smtClean="0"/>
              <a:t>, </a:t>
            </a:r>
            <a:r>
              <a:rPr lang="pt-BR" sz="2600" dirty="0" err="1" smtClean="0"/>
              <a:t>transparency</a:t>
            </a:r>
            <a:r>
              <a:rPr lang="pt-BR" sz="2600" dirty="0" smtClean="0"/>
              <a:t>, data </a:t>
            </a:r>
            <a:r>
              <a:rPr lang="pt-BR" sz="2600" dirty="0" err="1" smtClean="0"/>
              <a:t>integrity</a:t>
            </a:r>
            <a:r>
              <a:rPr lang="pt-BR" sz="2600" dirty="0" smtClean="0"/>
              <a:t> </a:t>
            </a:r>
            <a:r>
              <a:rPr lang="pt-BR" sz="2600" dirty="0" err="1" smtClean="0"/>
              <a:t>and</a:t>
            </a:r>
            <a:r>
              <a:rPr lang="pt-BR" sz="2600" dirty="0" smtClean="0"/>
              <a:t> </a:t>
            </a:r>
            <a:r>
              <a:rPr lang="pt-BR" sz="2600" dirty="0" err="1" smtClean="0"/>
              <a:t>accuracy</a:t>
            </a:r>
            <a:r>
              <a:rPr lang="pt-BR" dirty="0"/>
              <a:t>]</a:t>
            </a:r>
            <a:endParaRPr lang="pt-BR" dirty="0" smtClean="0"/>
          </a:p>
          <a:p>
            <a:r>
              <a:rPr lang="pt-BR" i="1" dirty="0" smtClean="0"/>
              <a:t>Quantum</a:t>
            </a:r>
            <a:r>
              <a:rPr lang="pt-BR" dirty="0" smtClean="0"/>
              <a:t> shift: </a:t>
            </a:r>
            <a:r>
              <a:rPr lang="pt-BR" b="1" dirty="0" err="1" smtClean="0"/>
              <a:t>controllers</a:t>
            </a:r>
            <a:r>
              <a:rPr lang="pt-BR" b="1" dirty="0" smtClean="0"/>
              <a:t> are </a:t>
            </a:r>
            <a:r>
              <a:rPr lang="pt-BR" b="1" dirty="0" err="1" smtClean="0"/>
              <a:t>responsible</a:t>
            </a:r>
            <a:r>
              <a:rPr lang="pt-BR" b="1" dirty="0" smtClean="0"/>
              <a:t>, </a:t>
            </a:r>
            <a:r>
              <a:rPr lang="pt-BR" b="1" dirty="0" err="1" smtClean="0"/>
              <a:t>not</a:t>
            </a:r>
            <a:r>
              <a:rPr lang="pt-BR" b="1" dirty="0" smtClean="0"/>
              <a:t> </a:t>
            </a:r>
            <a:r>
              <a:rPr lang="pt-BR" b="1" dirty="0" err="1" smtClean="0"/>
              <a:t>DPAs</a:t>
            </a:r>
            <a:endParaRPr lang="pt-BR" b="1" dirty="0" smtClean="0"/>
          </a:p>
          <a:p>
            <a:r>
              <a:rPr lang="pt-BR" dirty="0" smtClean="0"/>
              <a:t>Non-</a:t>
            </a:r>
            <a:r>
              <a:rPr lang="pt-BR" dirty="0" err="1" smtClean="0"/>
              <a:t>exhaustive</a:t>
            </a:r>
            <a:r>
              <a:rPr lang="pt-BR" dirty="0" smtClean="0"/>
              <a:t> </a:t>
            </a:r>
            <a:r>
              <a:rPr lang="pt-BR" dirty="0" err="1" smtClean="0"/>
              <a:t>list</a:t>
            </a:r>
            <a:r>
              <a:rPr lang="pt-BR" dirty="0" smtClean="0"/>
              <a:t> </a:t>
            </a:r>
            <a:r>
              <a:rPr lang="pt-BR" dirty="0" err="1" smtClean="0"/>
              <a:t>of</a:t>
            </a:r>
            <a:r>
              <a:rPr lang="pt-BR" dirty="0" smtClean="0"/>
              <a:t> </a:t>
            </a:r>
            <a:r>
              <a:rPr lang="pt-BR" b="1" dirty="0" err="1" smtClean="0"/>
              <a:t>appropriate</a:t>
            </a:r>
            <a:r>
              <a:rPr lang="pt-BR" b="1" dirty="0" smtClean="0"/>
              <a:t> </a:t>
            </a:r>
            <a:r>
              <a:rPr lang="pt-BR" b="1" dirty="0" err="1" smtClean="0"/>
              <a:t>measures</a:t>
            </a:r>
            <a:r>
              <a:rPr lang="pt-BR" b="1" dirty="0" smtClean="0"/>
              <a:t>  for </a:t>
            </a:r>
            <a:r>
              <a:rPr lang="pt-BR" b="1" dirty="0" err="1" smtClean="0"/>
              <a:t>implementation</a:t>
            </a:r>
            <a:r>
              <a:rPr lang="pt-BR" b="1" dirty="0" smtClean="0"/>
              <a:t> -</a:t>
            </a:r>
            <a:r>
              <a:rPr lang="pt-BR" dirty="0" smtClean="0"/>
              <a:t>&gt; </a:t>
            </a:r>
            <a:r>
              <a:rPr lang="pt-BR" dirty="0" err="1" smtClean="0"/>
              <a:t>specific</a:t>
            </a:r>
            <a:r>
              <a:rPr lang="pt-BR" dirty="0" smtClean="0"/>
              <a:t> </a:t>
            </a:r>
            <a:r>
              <a:rPr lang="pt-BR" dirty="0" err="1" smtClean="0"/>
              <a:t>requirements</a:t>
            </a:r>
            <a:r>
              <a:rPr lang="pt-BR" dirty="0" smtClean="0"/>
              <a:t>:</a:t>
            </a:r>
          </a:p>
          <a:p>
            <a:pPr lvl="1"/>
            <a:r>
              <a:rPr lang="pt-BR" dirty="0" err="1" smtClean="0"/>
              <a:t>Technical</a:t>
            </a:r>
            <a:r>
              <a:rPr lang="pt-BR" dirty="0" smtClean="0"/>
              <a:t> </a:t>
            </a:r>
            <a:r>
              <a:rPr lang="pt-BR" dirty="0" err="1" smtClean="0"/>
              <a:t>and</a:t>
            </a:r>
            <a:r>
              <a:rPr lang="pt-BR" dirty="0" smtClean="0"/>
              <a:t> </a:t>
            </a:r>
            <a:r>
              <a:rPr lang="pt-BR" dirty="0" err="1" smtClean="0"/>
              <a:t>organisational</a:t>
            </a:r>
            <a:r>
              <a:rPr lang="pt-BR" dirty="0" smtClean="0"/>
              <a:t> </a:t>
            </a:r>
            <a:r>
              <a:rPr lang="pt-BR" dirty="0" err="1" smtClean="0"/>
              <a:t>measures</a:t>
            </a:r>
            <a:r>
              <a:rPr lang="pt-BR" dirty="0" smtClean="0"/>
              <a:t> (ex. </a:t>
            </a:r>
            <a:r>
              <a:rPr lang="pt-BR" dirty="0" err="1" smtClean="0"/>
              <a:t>internal</a:t>
            </a:r>
            <a:r>
              <a:rPr lang="pt-BR" dirty="0" smtClean="0"/>
              <a:t> policies)</a:t>
            </a:r>
          </a:p>
          <a:p>
            <a:pPr lvl="1"/>
            <a:r>
              <a:rPr lang="pt-BR" dirty="0" err="1" smtClean="0"/>
              <a:t>Documentation</a:t>
            </a:r>
            <a:r>
              <a:rPr lang="pt-BR" dirty="0" smtClean="0"/>
              <a:t>/</a:t>
            </a:r>
            <a:r>
              <a:rPr lang="pt-BR" dirty="0" err="1" smtClean="0"/>
              <a:t>records</a:t>
            </a:r>
            <a:r>
              <a:rPr lang="pt-BR" dirty="0" smtClean="0"/>
              <a:t>/logs  </a:t>
            </a:r>
          </a:p>
          <a:p>
            <a:pPr lvl="1"/>
            <a:r>
              <a:rPr lang="pt-BR" dirty="0" smtClean="0"/>
              <a:t>Security </a:t>
            </a:r>
            <a:r>
              <a:rPr lang="pt-BR" dirty="0" err="1" smtClean="0"/>
              <a:t>measures</a:t>
            </a:r>
            <a:r>
              <a:rPr lang="pt-BR" dirty="0" smtClean="0"/>
              <a:t> </a:t>
            </a:r>
          </a:p>
          <a:p>
            <a:pPr lvl="1"/>
            <a:r>
              <a:rPr lang="pt-BR" dirty="0" err="1" smtClean="0"/>
              <a:t>Impact</a:t>
            </a:r>
            <a:r>
              <a:rPr lang="pt-BR" dirty="0" smtClean="0"/>
              <a:t> </a:t>
            </a:r>
            <a:r>
              <a:rPr lang="pt-BR" dirty="0" err="1" smtClean="0"/>
              <a:t>assessment</a:t>
            </a:r>
            <a:r>
              <a:rPr lang="pt-BR" dirty="0" smtClean="0"/>
              <a:t> </a:t>
            </a:r>
            <a:r>
              <a:rPr lang="pt-BR" dirty="0" err="1" smtClean="0"/>
              <a:t>if</a:t>
            </a:r>
            <a:r>
              <a:rPr lang="pt-BR" dirty="0" smtClean="0"/>
              <a:t> </a:t>
            </a:r>
            <a:r>
              <a:rPr lang="pt-BR" dirty="0" err="1" smtClean="0"/>
              <a:t>processing</a:t>
            </a:r>
            <a:r>
              <a:rPr lang="pt-BR" dirty="0" smtClean="0"/>
              <a:t> </a:t>
            </a:r>
            <a:r>
              <a:rPr lang="pt-BR" dirty="0" err="1" smtClean="0"/>
              <a:t>likely</a:t>
            </a:r>
            <a:r>
              <a:rPr lang="pt-BR" dirty="0" smtClean="0"/>
              <a:t> </a:t>
            </a:r>
            <a:r>
              <a:rPr lang="pt-BR" dirty="0" err="1" smtClean="0"/>
              <a:t>to</a:t>
            </a:r>
            <a:r>
              <a:rPr lang="pt-BR" dirty="0" smtClean="0"/>
              <a:t> </a:t>
            </a:r>
            <a:r>
              <a:rPr lang="pt-BR" dirty="0" err="1" smtClean="0"/>
              <a:t>impact</a:t>
            </a:r>
            <a:r>
              <a:rPr lang="pt-BR" dirty="0" smtClean="0"/>
              <a:t> </a:t>
            </a:r>
            <a:r>
              <a:rPr lang="pt-BR" dirty="0" err="1" smtClean="0"/>
              <a:t>rights</a:t>
            </a:r>
            <a:r>
              <a:rPr lang="pt-BR" dirty="0" smtClean="0"/>
              <a:t>/</a:t>
            </a:r>
            <a:r>
              <a:rPr lang="pt-BR" dirty="0" err="1" smtClean="0"/>
              <a:t>freedoms</a:t>
            </a:r>
            <a:r>
              <a:rPr lang="pt-BR" dirty="0" smtClean="0"/>
              <a:t> (ex. Big Data) (</a:t>
            </a:r>
            <a:r>
              <a:rPr lang="pt-BR" dirty="0" err="1" smtClean="0"/>
              <a:t>if</a:t>
            </a:r>
            <a:r>
              <a:rPr lang="pt-BR" dirty="0" smtClean="0"/>
              <a:t> high </a:t>
            </a:r>
            <a:r>
              <a:rPr lang="pt-BR" dirty="0" err="1" smtClean="0"/>
              <a:t>risk</a:t>
            </a:r>
            <a:r>
              <a:rPr lang="pt-BR" dirty="0" smtClean="0"/>
              <a:t>, prior </a:t>
            </a:r>
            <a:r>
              <a:rPr lang="pt-BR" dirty="0" err="1" smtClean="0"/>
              <a:t>consultation</a:t>
            </a:r>
            <a:r>
              <a:rPr lang="pt-BR" dirty="0" smtClean="0"/>
              <a:t> </a:t>
            </a:r>
            <a:r>
              <a:rPr lang="pt-BR" dirty="0" err="1" smtClean="0"/>
              <a:t>of</a:t>
            </a:r>
            <a:r>
              <a:rPr lang="pt-BR" dirty="0" smtClean="0"/>
              <a:t> DPA)</a:t>
            </a:r>
          </a:p>
          <a:p>
            <a:pPr lvl="1"/>
            <a:r>
              <a:rPr lang="pt-BR" dirty="0" smtClean="0"/>
              <a:t>Data </a:t>
            </a:r>
            <a:r>
              <a:rPr lang="pt-BR" dirty="0" err="1" smtClean="0"/>
              <a:t>breach</a:t>
            </a:r>
            <a:r>
              <a:rPr lang="pt-BR" dirty="0" smtClean="0"/>
              <a:t> </a:t>
            </a:r>
            <a:r>
              <a:rPr lang="pt-BR" dirty="0" err="1" smtClean="0"/>
              <a:t>notification</a:t>
            </a:r>
            <a:r>
              <a:rPr lang="pt-BR" dirty="0" smtClean="0"/>
              <a:t> (</a:t>
            </a:r>
            <a:r>
              <a:rPr lang="pt-BR" dirty="0" err="1" smtClean="0"/>
              <a:t>to</a:t>
            </a:r>
            <a:r>
              <a:rPr lang="pt-BR" dirty="0" smtClean="0"/>
              <a:t> DPA + </a:t>
            </a:r>
            <a:r>
              <a:rPr lang="pt-BR" dirty="0" err="1" smtClean="0"/>
              <a:t>individuals</a:t>
            </a:r>
            <a:r>
              <a:rPr lang="pt-BR" dirty="0" smtClean="0"/>
              <a:t> </a:t>
            </a:r>
            <a:r>
              <a:rPr lang="pt-BR" dirty="0" err="1" smtClean="0"/>
              <a:t>if</a:t>
            </a:r>
            <a:r>
              <a:rPr lang="pt-BR" dirty="0" smtClean="0"/>
              <a:t> </a:t>
            </a:r>
            <a:r>
              <a:rPr lang="pt-BR" dirty="0" err="1" smtClean="0"/>
              <a:t>severely</a:t>
            </a:r>
            <a:r>
              <a:rPr lang="pt-BR" dirty="0" smtClean="0"/>
              <a:t> </a:t>
            </a:r>
            <a:r>
              <a:rPr lang="pt-BR" dirty="0" err="1" smtClean="0"/>
              <a:t>affected</a:t>
            </a:r>
            <a:r>
              <a:rPr lang="pt-BR" dirty="0" smtClean="0"/>
              <a:t>)</a:t>
            </a:r>
          </a:p>
        </p:txBody>
      </p:sp>
    </p:spTree>
    <p:extLst>
      <p:ext uri="{BB962C8B-B14F-4D97-AF65-F5344CB8AC3E}">
        <p14:creationId xmlns:p14="http://schemas.microsoft.com/office/powerpoint/2010/main" val="3197716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err="1" smtClean="0"/>
              <a:t>Controller</a:t>
            </a:r>
            <a:r>
              <a:rPr lang="pt-BR" dirty="0" smtClean="0"/>
              <a:t>/Processor</a:t>
            </a:r>
            <a:endParaRPr lang="en-US" dirty="0"/>
          </a:p>
        </p:txBody>
      </p:sp>
      <p:sp>
        <p:nvSpPr>
          <p:cNvPr id="3" name="Espaço Reservado para Conteúdo 2"/>
          <p:cNvSpPr>
            <a:spLocks noGrp="1"/>
          </p:cNvSpPr>
          <p:nvPr>
            <p:ph idx="1"/>
          </p:nvPr>
        </p:nvSpPr>
        <p:spPr/>
        <p:txBody>
          <a:bodyPr/>
          <a:lstStyle/>
          <a:p>
            <a:r>
              <a:rPr lang="en-GB" b="1" dirty="0"/>
              <a:t>Controller: </a:t>
            </a:r>
            <a:r>
              <a:rPr lang="en-GB" dirty="0"/>
              <a:t>the natural or legal person, public authority, agency or any other body which alone or jointly with others </a:t>
            </a:r>
            <a:r>
              <a:rPr lang="en-GB" u="sng" dirty="0"/>
              <a:t>determines the purposes, conditions and means of the processing of personal data</a:t>
            </a:r>
            <a:endParaRPr lang="en-GB" dirty="0"/>
          </a:p>
          <a:p>
            <a:r>
              <a:rPr lang="pt-BR" b="1" dirty="0"/>
              <a:t>Processor</a:t>
            </a:r>
            <a:r>
              <a:rPr lang="pt-BR" dirty="0"/>
              <a:t>: </a:t>
            </a:r>
            <a:r>
              <a:rPr lang="en-GB" dirty="0"/>
              <a:t>a natural or legal person, public authority, agency or any other body which </a:t>
            </a:r>
            <a:r>
              <a:rPr lang="en-GB" u="sng" dirty="0"/>
              <a:t>processes personal data on behalf of the controller </a:t>
            </a:r>
            <a:r>
              <a:rPr lang="en-GB" dirty="0"/>
              <a:t>(ex. A cloud that stores the data)</a:t>
            </a:r>
            <a:endParaRPr lang="pt-BR" u="sng" dirty="0"/>
          </a:p>
          <a:p>
            <a:endParaRPr lang="en-US" dirty="0"/>
          </a:p>
        </p:txBody>
      </p:sp>
    </p:spTree>
    <p:extLst>
      <p:ext uri="{BB962C8B-B14F-4D97-AF65-F5344CB8AC3E}">
        <p14:creationId xmlns:p14="http://schemas.microsoft.com/office/powerpoint/2010/main" val="3539241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a:t>Transferências internacionais de dados pessoais</a:t>
            </a:r>
            <a:endParaRPr lang="en-US" dirty="0"/>
          </a:p>
        </p:txBody>
      </p:sp>
      <p:sp>
        <p:nvSpPr>
          <p:cNvPr id="3" name="Espaço Reservado para Conteúdo 2"/>
          <p:cNvSpPr>
            <a:spLocks noGrp="1"/>
          </p:cNvSpPr>
          <p:nvPr>
            <p:ph idx="1"/>
          </p:nvPr>
        </p:nvSpPr>
        <p:spPr/>
        <p:txBody>
          <a:bodyPr>
            <a:normAutofit lnSpcReduction="10000"/>
          </a:bodyPr>
          <a:lstStyle/>
          <a:p>
            <a:r>
              <a:rPr lang="pt-BR" dirty="0"/>
              <a:t>Diretiva EU: 3 possibilidades</a:t>
            </a:r>
          </a:p>
          <a:p>
            <a:pPr lvl="1">
              <a:buFont typeface="Wingdings" panose="05000000000000000000" pitchFamily="2" charset="2"/>
              <a:buChar char="ü"/>
            </a:pPr>
            <a:r>
              <a:rPr lang="pt-BR" dirty="0"/>
              <a:t>Decisão da Comissão sobre “</a:t>
            </a:r>
            <a:r>
              <a:rPr lang="pt-BR" b="1" dirty="0"/>
              <a:t>adequação</a:t>
            </a:r>
            <a:r>
              <a:rPr lang="pt-BR" dirty="0" smtClean="0"/>
              <a:t>”</a:t>
            </a:r>
            <a:endParaRPr lang="pt-BR" dirty="0"/>
          </a:p>
          <a:p>
            <a:pPr lvl="1">
              <a:buFont typeface="Wingdings" panose="05000000000000000000" pitchFamily="2" charset="2"/>
              <a:buChar char="ü"/>
            </a:pPr>
            <a:r>
              <a:rPr lang="pt-BR" dirty="0" smtClean="0"/>
              <a:t>Consentimento do usuário</a:t>
            </a:r>
            <a:endParaRPr lang="pt-BR" dirty="0"/>
          </a:p>
          <a:p>
            <a:pPr lvl="1">
              <a:buFont typeface="Wingdings" panose="05000000000000000000" pitchFamily="2" charset="2"/>
              <a:buChar char="ü"/>
            </a:pPr>
            <a:r>
              <a:rPr lang="pt-BR" dirty="0"/>
              <a:t>Garantias adequadas (BCR &amp; </a:t>
            </a:r>
            <a:r>
              <a:rPr lang="pt-BR" dirty="0" err="1"/>
              <a:t>contractual</a:t>
            </a:r>
            <a:r>
              <a:rPr lang="pt-BR" dirty="0"/>
              <a:t> </a:t>
            </a:r>
            <a:r>
              <a:rPr lang="pt-BR" dirty="0" err="1"/>
              <a:t>clauses</a:t>
            </a:r>
            <a:r>
              <a:rPr lang="pt-BR" dirty="0"/>
              <a:t>)</a:t>
            </a:r>
            <a:endParaRPr lang="en-US" dirty="0"/>
          </a:p>
          <a:p>
            <a:endParaRPr lang="pt-BR" dirty="0"/>
          </a:p>
          <a:p>
            <a:r>
              <a:rPr lang="pt-BR" dirty="0"/>
              <a:t>Futuro </a:t>
            </a:r>
            <a:r>
              <a:rPr lang="pt-BR" dirty="0" smtClean="0"/>
              <a:t>Regulamento: </a:t>
            </a:r>
            <a:r>
              <a:rPr lang="pt-BR" dirty="0"/>
              <a:t>+ outras </a:t>
            </a:r>
            <a:r>
              <a:rPr lang="pt-BR" dirty="0" smtClean="0"/>
              <a:t>possibilidades</a:t>
            </a:r>
          </a:p>
          <a:p>
            <a:pPr lvl="1"/>
            <a:r>
              <a:rPr lang="pt-BR" u="sng" dirty="0" err="1"/>
              <a:t>Controllers</a:t>
            </a:r>
            <a:r>
              <a:rPr lang="pt-BR" u="sng" dirty="0"/>
              <a:t> </a:t>
            </a:r>
            <a:r>
              <a:rPr lang="pt-BR" u="sng" dirty="0" err="1"/>
              <a:t>should</a:t>
            </a:r>
            <a:r>
              <a:rPr lang="pt-BR" u="sng" dirty="0"/>
              <a:t> use </a:t>
            </a:r>
            <a:r>
              <a:rPr lang="pt-BR" u="sng" dirty="0" err="1"/>
              <a:t>only</a:t>
            </a:r>
            <a:r>
              <a:rPr lang="pt-BR" u="sng" dirty="0"/>
              <a:t> processors </a:t>
            </a:r>
            <a:r>
              <a:rPr lang="pt-BR" u="sng" dirty="0" err="1"/>
              <a:t>able</a:t>
            </a:r>
            <a:r>
              <a:rPr lang="pt-BR" u="sng" dirty="0"/>
              <a:t> </a:t>
            </a:r>
            <a:r>
              <a:rPr lang="pt-BR" u="sng" dirty="0" err="1"/>
              <a:t>to</a:t>
            </a:r>
            <a:r>
              <a:rPr lang="pt-BR" u="sng" dirty="0"/>
              <a:t> </a:t>
            </a:r>
            <a:r>
              <a:rPr lang="pt-BR" u="sng" dirty="0" err="1"/>
              <a:t>provide</a:t>
            </a:r>
            <a:r>
              <a:rPr lang="pt-BR" u="sng" dirty="0"/>
              <a:t> </a:t>
            </a:r>
            <a:r>
              <a:rPr lang="pt-BR" u="sng" dirty="0" err="1"/>
              <a:t>sufficient</a:t>
            </a:r>
            <a:r>
              <a:rPr lang="pt-BR" u="sng" dirty="0"/>
              <a:t> </a:t>
            </a:r>
            <a:r>
              <a:rPr lang="pt-BR" u="sng" dirty="0" err="1"/>
              <a:t>guarantees</a:t>
            </a:r>
            <a:r>
              <a:rPr lang="pt-BR" u="sng" dirty="0"/>
              <a:t> </a:t>
            </a:r>
            <a:r>
              <a:rPr lang="pt-BR" u="sng" dirty="0" smtClean="0"/>
              <a:t>(expert </a:t>
            </a:r>
            <a:r>
              <a:rPr lang="pt-BR" u="sng" dirty="0" err="1" smtClean="0"/>
              <a:t>knowledge</a:t>
            </a:r>
            <a:r>
              <a:rPr lang="pt-BR" u="sng" dirty="0" smtClean="0"/>
              <a:t>, </a:t>
            </a:r>
            <a:r>
              <a:rPr lang="pt-BR" u="sng" dirty="0" err="1" smtClean="0"/>
              <a:t>reliability</a:t>
            </a:r>
            <a:r>
              <a:rPr lang="pt-BR" u="sng" dirty="0" smtClean="0"/>
              <a:t> </a:t>
            </a:r>
            <a:r>
              <a:rPr lang="pt-BR" u="sng" dirty="0" err="1" smtClean="0"/>
              <a:t>and</a:t>
            </a:r>
            <a:r>
              <a:rPr lang="pt-BR" u="sng" dirty="0" smtClean="0"/>
              <a:t> </a:t>
            </a:r>
            <a:r>
              <a:rPr lang="pt-BR" u="sng" dirty="0" err="1" smtClean="0"/>
              <a:t>resources</a:t>
            </a:r>
            <a:r>
              <a:rPr lang="pt-BR" u="sng" dirty="0" smtClean="0"/>
              <a:t>; </a:t>
            </a:r>
            <a:r>
              <a:rPr lang="pt-BR" u="sng" dirty="0" err="1" smtClean="0"/>
              <a:t>other</a:t>
            </a:r>
            <a:r>
              <a:rPr lang="pt-BR" u="sng" dirty="0" smtClean="0"/>
              <a:t>: </a:t>
            </a:r>
            <a:r>
              <a:rPr lang="pt-BR" u="sng" dirty="0" err="1" smtClean="0"/>
              <a:t>adhere</a:t>
            </a:r>
            <a:r>
              <a:rPr lang="pt-BR" u="sng" dirty="0" smtClean="0"/>
              <a:t> </a:t>
            </a:r>
            <a:r>
              <a:rPr lang="pt-BR" u="sng" dirty="0" err="1" smtClean="0"/>
              <a:t>to</a:t>
            </a:r>
            <a:r>
              <a:rPr lang="pt-BR" u="sng" dirty="0" smtClean="0"/>
              <a:t> </a:t>
            </a:r>
            <a:r>
              <a:rPr lang="pt-BR" u="sng" dirty="0" err="1" smtClean="0"/>
              <a:t>an</a:t>
            </a:r>
            <a:r>
              <a:rPr lang="pt-BR" u="sng" dirty="0" smtClean="0"/>
              <a:t> </a:t>
            </a:r>
            <a:r>
              <a:rPr lang="pt-BR" u="sng" dirty="0" err="1" smtClean="0"/>
              <a:t>approved</a:t>
            </a:r>
            <a:r>
              <a:rPr lang="pt-BR" u="sng" dirty="0" smtClean="0"/>
              <a:t> </a:t>
            </a:r>
            <a:r>
              <a:rPr lang="pt-BR" u="sng" dirty="0" err="1" smtClean="0"/>
              <a:t>code</a:t>
            </a:r>
            <a:r>
              <a:rPr lang="pt-BR" u="sng" dirty="0" smtClean="0"/>
              <a:t> </a:t>
            </a:r>
            <a:r>
              <a:rPr lang="pt-BR" u="sng" dirty="0" err="1"/>
              <a:t>of</a:t>
            </a:r>
            <a:r>
              <a:rPr lang="pt-BR" u="sng" dirty="0"/>
              <a:t> </a:t>
            </a:r>
            <a:r>
              <a:rPr lang="pt-BR" u="sng" dirty="0" err="1" smtClean="0"/>
              <a:t>conduct</a:t>
            </a:r>
            <a:r>
              <a:rPr lang="pt-BR" u="sng" dirty="0" smtClean="0"/>
              <a:t> </a:t>
            </a:r>
            <a:r>
              <a:rPr lang="pt-BR" u="sng" dirty="0" err="1" smtClean="0"/>
              <a:t>or</a:t>
            </a:r>
            <a:r>
              <a:rPr lang="pt-BR" u="sng" dirty="0" smtClean="0"/>
              <a:t> </a:t>
            </a:r>
            <a:r>
              <a:rPr lang="pt-BR" u="sng" dirty="0" err="1"/>
              <a:t>certification</a:t>
            </a:r>
            <a:r>
              <a:rPr lang="pt-BR" u="sng" dirty="0"/>
              <a:t> </a:t>
            </a:r>
            <a:r>
              <a:rPr lang="pt-BR" u="sng" dirty="0" err="1" smtClean="0"/>
              <a:t>mechanism</a:t>
            </a:r>
            <a:r>
              <a:rPr lang="pt-BR" u="sng" dirty="0" smtClean="0"/>
              <a:t>; </a:t>
            </a:r>
            <a:r>
              <a:rPr lang="pt-BR" u="sng" dirty="0" err="1" smtClean="0"/>
              <a:t>binding</a:t>
            </a:r>
            <a:r>
              <a:rPr lang="pt-BR" u="sng" dirty="0" smtClean="0"/>
              <a:t> </a:t>
            </a:r>
            <a:r>
              <a:rPr lang="pt-BR" u="sng" dirty="0" err="1" smtClean="0"/>
              <a:t>contract</a:t>
            </a:r>
            <a:r>
              <a:rPr lang="pt-BR" u="sng" dirty="0" smtClean="0"/>
              <a:t> </a:t>
            </a:r>
            <a:r>
              <a:rPr lang="pt-BR" u="sng" dirty="0" err="1" smtClean="0"/>
              <a:t>under</a:t>
            </a:r>
            <a:r>
              <a:rPr lang="pt-BR" u="sng" dirty="0" smtClean="0"/>
              <a:t> EU </a:t>
            </a:r>
            <a:r>
              <a:rPr lang="pt-BR" u="sng" dirty="0" err="1" smtClean="0"/>
              <a:t>or</a:t>
            </a:r>
            <a:r>
              <a:rPr lang="pt-BR" u="sng" dirty="0" smtClean="0"/>
              <a:t> MS </a:t>
            </a:r>
            <a:r>
              <a:rPr lang="pt-BR" u="sng" dirty="0" err="1" smtClean="0"/>
              <a:t>law</a:t>
            </a:r>
            <a:r>
              <a:rPr lang="pt-BR" u="sng" dirty="0" smtClean="0"/>
              <a:t>)</a:t>
            </a:r>
          </a:p>
          <a:p>
            <a:endParaRPr lang="pt-BR" dirty="0"/>
          </a:p>
          <a:p>
            <a:endParaRPr lang="en-US" dirty="0"/>
          </a:p>
        </p:txBody>
      </p:sp>
    </p:spTree>
    <p:extLst>
      <p:ext uri="{BB962C8B-B14F-4D97-AF65-F5344CB8AC3E}">
        <p14:creationId xmlns:p14="http://schemas.microsoft.com/office/powerpoint/2010/main" val="942396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Transferências internacionais de dados pessoais</a:t>
            </a:r>
            <a:endParaRPr lang="en-US" dirty="0"/>
          </a:p>
        </p:txBody>
      </p:sp>
      <p:sp>
        <p:nvSpPr>
          <p:cNvPr id="3" name="Espaço Reservado para Conteúdo 2"/>
          <p:cNvSpPr>
            <a:spLocks noGrp="1"/>
          </p:cNvSpPr>
          <p:nvPr>
            <p:ph idx="1"/>
          </p:nvPr>
        </p:nvSpPr>
        <p:spPr/>
        <p:txBody>
          <a:bodyPr>
            <a:normAutofit lnSpcReduction="10000"/>
          </a:bodyPr>
          <a:lstStyle/>
          <a:p>
            <a:pPr marL="0" indent="0">
              <a:buNone/>
            </a:pPr>
            <a:r>
              <a:rPr lang="pt-BR" sz="2000" dirty="0" smtClean="0"/>
              <a:t>Economia global</a:t>
            </a:r>
            <a:r>
              <a:rPr lang="pt-BR" sz="2000" b="1" dirty="0" smtClean="0"/>
              <a:t> mas a</a:t>
            </a:r>
            <a:r>
              <a:rPr lang="pt-BR" sz="2000" dirty="0" smtClean="0"/>
              <a:t>usência de normas internacionais harmonizadas</a:t>
            </a:r>
          </a:p>
          <a:p>
            <a:r>
              <a:rPr lang="en-US" sz="2000" dirty="0"/>
              <a:t>On </a:t>
            </a:r>
            <a:r>
              <a:rPr lang="en-US" sz="2000" dirty="0" smtClean="0"/>
              <a:t>the Internet, extraterritorial </a:t>
            </a:r>
            <a:r>
              <a:rPr lang="en-US" sz="2000" dirty="0"/>
              <a:t>application of </a:t>
            </a:r>
            <a:r>
              <a:rPr lang="en-US" sz="2000" dirty="0" smtClean="0"/>
              <a:t>laws result in conflicts </a:t>
            </a:r>
            <a:r>
              <a:rPr lang="en-US" sz="2000" dirty="0"/>
              <a:t>of </a:t>
            </a:r>
            <a:r>
              <a:rPr lang="en-US" sz="2000" dirty="0" smtClean="0"/>
              <a:t>jurisdiction =&gt; </a:t>
            </a:r>
            <a:r>
              <a:rPr lang="en-US" sz="2000" dirty="0"/>
              <a:t>different legal systems should </a:t>
            </a:r>
            <a:r>
              <a:rPr lang="en-US" sz="2000" dirty="0" smtClean="0"/>
              <a:t>be compatible (‘interoperable’)</a:t>
            </a:r>
            <a:endParaRPr lang="en-US" sz="2000" dirty="0"/>
          </a:p>
          <a:p>
            <a:pPr marL="0" indent="0">
              <a:buNone/>
            </a:pPr>
            <a:r>
              <a:rPr lang="pt-BR" sz="2000" dirty="0" err="1" smtClean="0"/>
              <a:t>International</a:t>
            </a:r>
            <a:r>
              <a:rPr lang="pt-BR" sz="2000" dirty="0" smtClean="0"/>
              <a:t> </a:t>
            </a:r>
            <a:r>
              <a:rPr lang="pt-BR" sz="2000" dirty="0" err="1" smtClean="0"/>
              <a:t>trends</a:t>
            </a:r>
            <a:r>
              <a:rPr lang="pt-BR" sz="2000" dirty="0" smtClean="0"/>
              <a:t>: </a:t>
            </a:r>
            <a:endParaRPr lang="pt-BR" sz="2000" dirty="0"/>
          </a:p>
          <a:p>
            <a:r>
              <a:rPr lang="pt-BR" sz="2000" dirty="0" err="1" smtClean="0"/>
              <a:t>Blocs</a:t>
            </a:r>
            <a:r>
              <a:rPr lang="pt-BR" sz="2000" dirty="0" smtClean="0"/>
              <a:t>: EU (28 EM)/</a:t>
            </a:r>
            <a:r>
              <a:rPr lang="pt-BR" sz="2000" dirty="0" err="1" smtClean="0"/>
              <a:t>CoE</a:t>
            </a:r>
            <a:r>
              <a:rPr lang="pt-BR" sz="2000" dirty="0" smtClean="0"/>
              <a:t> (47 EM + 1 país terceiro) (HR </a:t>
            </a:r>
            <a:r>
              <a:rPr lang="pt-BR" sz="2000" dirty="0" err="1" smtClean="0"/>
              <a:t>centered</a:t>
            </a:r>
            <a:r>
              <a:rPr lang="pt-BR" sz="2000" dirty="0" smtClean="0"/>
              <a:t>)</a:t>
            </a:r>
          </a:p>
          <a:p>
            <a:r>
              <a:rPr lang="pt-BR" sz="2000" dirty="0" err="1" smtClean="0"/>
              <a:t>Asia</a:t>
            </a:r>
            <a:r>
              <a:rPr lang="pt-BR" sz="2000" dirty="0" smtClean="0"/>
              <a:t>-Pacífico (21 países), variedade de leis mas desde 2004, </a:t>
            </a:r>
            <a:r>
              <a:rPr lang="pt-BR" sz="2000" b="1" dirty="0" smtClean="0"/>
              <a:t>A</a:t>
            </a:r>
            <a:r>
              <a:rPr lang="en-US" sz="2000" b="1" dirty="0" smtClean="0"/>
              <a:t>PEC Privacy Framework</a:t>
            </a:r>
            <a:r>
              <a:rPr lang="en-US" sz="2000" dirty="0"/>
              <a:t>, a </a:t>
            </a:r>
            <a:r>
              <a:rPr lang="en-US" sz="2000" u="sng" dirty="0"/>
              <a:t>non-binding </a:t>
            </a:r>
            <a:r>
              <a:rPr lang="en-US" sz="2000" dirty="0"/>
              <a:t>document setting out </a:t>
            </a:r>
            <a:r>
              <a:rPr lang="en-US" sz="2000" u="sng" dirty="0"/>
              <a:t>nine basic privacy </a:t>
            </a:r>
            <a:r>
              <a:rPr lang="en-US" sz="2000" u="sng" dirty="0" smtClean="0"/>
              <a:t>principles</a:t>
            </a:r>
            <a:r>
              <a:rPr lang="en-US" sz="2000" dirty="0" smtClean="0"/>
              <a:t> </a:t>
            </a:r>
            <a:r>
              <a:rPr lang="en-US" sz="2000" dirty="0"/>
              <a:t>intended to provide a minimum standard of privacy protection </a:t>
            </a:r>
            <a:r>
              <a:rPr lang="en-US" sz="2000" dirty="0" smtClean="0"/>
              <a:t>for </a:t>
            </a:r>
            <a:r>
              <a:rPr lang="en-US" sz="2000" dirty="0"/>
              <a:t>APEC (</a:t>
            </a:r>
            <a:r>
              <a:rPr lang="en-US" sz="2000" dirty="0" smtClean="0"/>
              <a:t>business) in member countries (</a:t>
            </a:r>
            <a:r>
              <a:rPr lang="en-US" sz="2000" i="1" dirty="0" smtClean="0"/>
              <a:t>no central enforcement body</a:t>
            </a:r>
            <a:r>
              <a:rPr lang="en-US" sz="2000" dirty="0" smtClean="0"/>
              <a:t>)</a:t>
            </a:r>
            <a:endParaRPr lang="en-US" sz="2000" dirty="0"/>
          </a:p>
          <a:p>
            <a:r>
              <a:rPr lang="pt-BR" sz="2000" dirty="0" smtClean="0"/>
              <a:t> 2014: EU-APEC common </a:t>
            </a:r>
            <a:r>
              <a:rPr lang="pt-BR" sz="2000" dirty="0" err="1" smtClean="0"/>
              <a:t>referential</a:t>
            </a:r>
            <a:r>
              <a:rPr lang="pt-BR" sz="2000" dirty="0" smtClean="0"/>
              <a:t> for APEC </a:t>
            </a:r>
            <a:r>
              <a:rPr lang="pt-BR" sz="2000" dirty="0"/>
              <a:t>‘</a:t>
            </a:r>
            <a:r>
              <a:rPr lang="pt-BR" sz="2000" dirty="0" err="1"/>
              <a:t>certification</a:t>
            </a:r>
            <a:r>
              <a:rPr lang="pt-BR" sz="2000" dirty="0"/>
              <a:t>’ </a:t>
            </a:r>
          </a:p>
          <a:p>
            <a:pPr marL="0" indent="0">
              <a:buNone/>
            </a:pPr>
            <a:r>
              <a:rPr lang="pt-BR" sz="2000" dirty="0" err="1" smtClean="0"/>
              <a:t>and</a:t>
            </a:r>
            <a:r>
              <a:rPr lang="pt-BR" sz="2000" dirty="0" smtClean="0"/>
              <a:t> EU </a:t>
            </a:r>
            <a:r>
              <a:rPr lang="pt-BR" sz="2000" dirty="0" err="1" smtClean="0"/>
              <a:t>approval</a:t>
            </a:r>
            <a:r>
              <a:rPr lang="pt-BR" sz="2000" dirty="0" smtClean="0"/>
              <a:t> </a:t>
            </a:r>
            <a:r>
              <a:rPr lang="pt-BR" sz="1800" dirty="0" smtClean="0"/>
              <a:t>(APEC, </a:t>
            </a:r>
            <a:r>
              <a:rPr lang="en-US" sz="1800" dirty="0" smtClean="0"/>
              <a:t>approved ‘</a:t>
            </a:r>
            <a:r>
              <a:rPr lang="en-US" sz="1800" dirty="0"/>
              <a:t>accountability agents</a:t>
            </a:r>
            <a:r>
              <a:rPr lang="en-US" sz="1800" dirty="0" smtClean="0"/>
              <a:t>’ (Trustee); EU, DPAs)</a:t>
            </a:r>
            <a:endParaRPr lang="pt-BR" sz="1800" dirty="0"/>
          </a:p>
        </p:txBody>
      </p:sp>
    </p:spTree>
    <p:extLst>
      <p:ext uri="{BB962C8B-B14F-4D97-AF65-F5344CB8AC3E}">
        <p14:creationId xmlns:p14="http://schemas.microsoft.com/office/powerpoint/2010/main" val="28857153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ctr"/>
            <a:endParaRPr lang="en-US" dirty="0"/>
          </a:p>
        </p:txBody>
      </p:sp>
      <p:sp>
        <p:nvSpPr>
          <p:cNvPr id="5" name="Espaço Reservado para Texto 4"/>
          <p:cNvSpPr>
            <a:spLocks noGrp="1"/>
          </p:cNvSpPr>
          <p:nvPr>
            <p:ph type="body" idx="1"/>
          </p:nvPr>
        </p:nvSpPr>
        <p:spPr>
          <a:xfrm>
            <a:off x="722313" y="2906713"/>
            <a:ext cx="6802015" cy="1500187"/>
          </a:xfrm>
        </p:spPr>
        <p:txBody>
          <a:bodyPr>
            <a:normAutofit fontScale="70000" lnSpcReduction="20000"/>
          </a:bodyPr>
          <a:lstStyle/>
          <a:p>
            <a:pPr algn="ctr"/>
            <a:endParaRPr lang="en-US" sz="4800" dirty="0"/>
          </a:p>
          <a:p>
            <a:pPr algn="ctr"/>
            <a:r>
              <a:rPr lang="pt-BR" sz="4800" b="1" dirty="0" smtClean="0"/>
              <a:t>Seminário 5.12.2014, 9h - 12h</a:t>
            </a:r>
          </a:p>
          <a:p>
            <a:pPr algn="ctr"/>
            <a:r>
              <a:rPr lang="en-US" sz="4400" dirty="0" err="1"/>
              <a:t>Anfiteatro</a:t>
            </a:r>
            <a:r>
              <a:rPr lang="en-US" sz="4400" dirty="0"/>
              <a:t> da </a:t>
            </a:r>
            <a:r>
              <a:rPr lang="en-US" sz="4400" dirty="0" err="1"/>
              <a:t>Engenharia</a:t>
            </a:r>
            <a:r>
              <a:rPr lang="en-US" sz="4400" dirty="0"/>
              <a:t> </a:t>
            </a:r>
            <a:r>
              <a:rPr lang="en-US" sz="4400" dirty="0" err="1"/>
              <a:t>Elétrica</a:t>
            </a:r>
            <a:endParaRPr lang="pt-BR" sz="4800" b="1" dirty="0" smtClean="0"/>
          </a:p>
          <a:p>
            <a:pPr algn="ctr"/>
            <a:endParaRPr lang="en-US" sz="4800" b="1" dirty="0"/>
          </a:p>
        </p:txBody>
      </p:sp>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19264" y="332656"/>
            <a:ext cx="2824360" cy="2824360"/>
          </a:xfrm>
          <a:prstGeom prst="rect">
            <a:avLst/>
          </a:prstGeom>
        </p:spPr>
      </p:pic>
    </p:spTree>
    <p:extLst>
      <p:ext uri="{BB962C8B-B14F-4D97-AF65-F5344CB8AC3E}">
        <p14:creationId xmlns:p14="http://schemas.microsoft.com/office/powerpoint/2010/main" val="2457559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Mundo interconectado</a:t>
            </a:r>
            <a:br>
              <a:rPr lang="pt-BR" dirty="0" smtClean="0"/>
            </a:br>
            <a:endParaRPr lang="en-US" dirty="0"/>
          </a:p>
        </p:txBody>
      </p:sp>
      <p:sp>
        <p:nvSpPr>
          <p:cNvPr id="3" name="Espaço Reservado para Conteúdo 2"/>
          <p:cNvSpPr>
            <a:spLocks noGrp="1"/>
          </p:cNvSpPr>
          <p:nvPr>
            <p:ph idx="1"/>
          </p:nvPr>
        </p:nvSpPr>
        <p:spPr/>
        <p:txBody>
          <a:bodyPr>
            <a:normAutofit/>
          </a:bodyPr>
          <a:lstStyle/>
          <a:p>
            <a:r>
              <a:rPr lang="en-US" dirty="0" smtClean="0"/>
              <a:t>‘</a:t>
            </a:r>
            <a:r>
              <a:rPr lang="en-US" dirty="0"/>
              <a:t>The world  is on the verge of an </a:t>
            </a:r>
            <a:r>
              <a:rPr lang="en-US" b="1" dirty="0"/>
              <a:t>historic turning point </a:t>
            </a:r>
            <a:r>
              <a:rPr lang="en-US" dirty="0"/>
              <a:t>as profound as the invention of the wheel, the advent of the printing press or the Industrial Revolution. To fully realize this </a:t>
            </a:r>
            <a:r>
              <a:rPr lang="en-US" b="1" dirty="0"/>
              <a:t>digital revolution</a:t>
            </a:r>
            <a:r>
              <a:rPr lang="en-US" dirty="0"/>
              <a:t>, the public sector must embrace it in a way that fulfils the promise of government, </a:t>
            </a:r>
            <a:r>
              <a:rPr lang="en-US" b="1" dirty="0"/>
              <a:t>promotes innovation and preserves core values</a:t>
            </a:r>
            <a:r>
              <a:rPr lang="en-US" dirty="0"/>
              <a:t>.’ </a:t>
            </a:r>
            <a:endParaRPr lang="en-US" dirty="0" smtClean="0"/>
          </a:p>
          <a:p>
            <a:pPr marL="0" indent="0">
              <a:buNone/>
            </a:pPr>
            <a:r>
              <a:rPr lang="pt-BR" sz="1600" dirty="0" err="1" smtClean="0"/>
              <a:t>Kamala</a:t>
            </a:r>
            <a:r>
              <a:rPr lang="pt-BR" sz="1600" dirty="0" smtClean="0"/>
              <a:t> D. Harris, </a:t>
            </a:r>
            <a:r>
              <a:rPr lang="pt-BR" sz="1600" dirty="0" err="1" smtClean="0"/>
              <a:t>Attorney</a:t>
            </a:r>
            <a:r>
              <a:rPr lang="pt-BR" sz="1600" dirty="0" smtClean="0"/>
              <a:t> General, </a:t>
            </a:r>
            <a:r>
              <a:rPr lang="pt-BR" sz="1600" dirty="0" err="1" smtClean="0"/>
              <a:t>California</a:t>
            </a:r>
            <a:r>
              <a:rPr lang="pt-BR" sz="1600" dirty="0" smtClean="0"/>
              <a:t> </a:t>
            </a:r>
            <a:r>
              <a:rPr lang="pt-BR" sz="1600" dirty="0" err="1" smtClean="0"/>
              <a:t>Department</a:t>
            </a:r>
            <a:r>
              <a:rPr lang="pt-BR" sz="1600" dirty="0" smtClean="0"/>
              <a:t> </a:t>
            </a:r>
            <a:r>
              <a:rPr lang="pt-BR" sz="1600" dirty="0" err="1" smtClean="0"/>
              <a:t>of</a:t>
            </a:r>
            <a:r>
              <a:rPr lang="pt-BR" sz="1600" dirty="0" smtClean="0"/>
              <a:t> Justice, in Data </a:t>
            </a:r>
            <a:r>
              <a:rPr lang="pt-BR" sz="1600" dirty="0" err="1" smtClean="0"/>
              <a:t>Protection</a:t>
            </a:r>
            <a:r>
              <a:rPr lang="pt-BR" sz="1600" dirty="0" smtClean="0"/>
              <a:t> </a:t>
            </a:r>
            <a:r>
              <a:rPr lang="pt-BR" sz="1600" dirty="0" err="1" smtClean="0"/>
              <a:t>and</a:t>
            </a:r>
            <a:r>
              <a:rPr lang="pt-BR" sz="1600" dirty="0" smtClean="0"/>
              <a:t> </a:t>
            </a:r>
            <a:r>
              <a:rPr lang="pt-BR" sz="1600" dirty="0" err="1" smtClean="0"/>
              <a:t>Privacy</a:t>
            </a:r>
            <a:r>
              <a:rPr lang="pt-BR" sz="1600" dirty="0" smtClean="0"/>
              <a:t>, </a:t>
            </a:r>
            <a:r>
              <a:rPr lang="pt-BR" sz="1600" dirty="0" err="1" smtClean="0"/>
              <a:t>Jurisdictional</a:t>
            </a:r>
            <a:r>
              <a:rPr lang="pt-BR" sz="1600" dirty="0" smtClean="0"/>
              <a:t> </a:t>
            </a:r>
            <a:r>
              <a:rPr lang="pt-BR" sz="1600" dirty="0" err="1" smtClean="0"/>
              <a:t>comparisons</a:t>
            </a:r>
            <a:endParaRPr lang="pt-BR" sz="1600" dirty="0" smtClean="0"/>
          </a:p>
          <a:p>
            <a:pPr marL="0" indent="0">
              <a:buNone/>
            </a:pPr>
            <a:endParaRPr lang="pt-BR" sz="1600" dirty="0"/>
          </a:p>
          <a:p>
            <a:pPr marL="0" indent="0">
              <a:buNone/>
            </a:pPr>
            <a:r>
              <a:rPr lang="en-US" sz="1600" dirty="0" smtClean="0"/>
              <a:t>http</a:t>
            </a:r>
            <a:r>
              <a:rPr lang="en-US" sz="1600" dirty="0"/>
              <a:t>://www.opiceblum.com.br/download/DataProtectionAndPrivacy.pdf</a:t>
            </a:r>
          </a:p>
        </p:txBody>
      </p:sp>
    </p:spTree>
    <p:extLst>
      <p:ext uri="{BB962C8B-B14F-4D97-AF65-F5344CB8AC3E}">
        <p14:creationId xmlns:p14="http://schemas.microsoft.com/office/powerpoint/2010/main" val="4002707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Mundo interconectado</a:t>
            </a:r>
            <a:endParaRPr lang="en-US" dirty="0"/>
          </a:p>
        </p:txBody>
      </p:sp>
      <p:sp>
        <p:nvSpPr>
          <p:cNvPr id="3" name="Espaço Reservado para Conteúdo 2"/>
          <p:cNvSpPr>
            <a:spLocks noGrp="1"/>
          </p:cNvSpPr>
          <p:nvPr>
            <p:ph idx="1"/>
          </p:nvPr>
        </p:nvSpPr>
        <p:spPr/>
        <p:txBody>
          <a:bodyPr>
            <a:normAutofit fontScale="92500" lnSpcReduction="20000"/>
          </a:bodyPr>
          <a:lstStyle/>
          <a:p>
            <a:r>
              <a:rPr lang="en-US" b="1" dirty="0"/>
              <a:t>‘we have entered the world of ‘</a:t>
            </a:r>
            <a:r>
              <a:rPr lang="en-US" b="1" dirty="0" err="1"/>
              <a:t>datification</a:t>
            </a:r>
            <a:r>
              <a:rPr lang="en-US" b="1" dirty="0"/>
              <a:t>’’</a:t>
            </a:r>
          </a:p>
          <a:p>
            <a:pPr marL="0" indent="0">
              <a:buNone/>
            </a:pPr>
            <a:r>
              <a:rPr lang="en-US" dirty="0"/>
              <a:t>Data now feeds all the  services of the information society, as they are developed by Internet giants who have put data at the heart of their business models, or by traditional economic players who routinely process data for their daily business and to innovate. </a:t>
            </a:r>
            <a:r>
              <a:rPr lang="en-US" dirty="0" smtClean="0"/>
              <a:t>Little by little, the online world interconnects with the physical world: the Internet of things and the quantified-self movement bear witness to this evolution. </a:t>
            </a:r>
            <a:endParaRPr lang="en-US" dirty="0"/>
          </a:p>
          <a:p>
            <a:endParaRPr lang="en-US" dirty="0"/>
          </a:p>
          <a:p>
            <a:pPr marL="0" indent="0">
              <a:buNone/>
            </a:pPr>
            <a:r>
              <a:rPr lang="en-US" sz="1600" dirty="0"/>
              <a:t>Isabelle </a:t>
            </a:r>
            <a:r>
              <a:rPr lang="en-US" sz="1600" dirty="0" err="1"/>
              <a:t>Falque-Pierrotin</a:t>
            </a:r>
            <a:r>
              <a:rPr lang="en-US" sz="1600" dirty="0"/>
              <a:t>, Chair of the CNIL (Commission </a:t>
            </a:r>
            <a:r>
              <a:rPr lang="en-US" sz="1600" dirty="0" err="1"/>
              <a:t>nationale</a:t>
            </a:r>
            <a:r>
              <a:rPr lang="en-US" sz="1600" dirty="0"/>
              <a:t> de </a:t>
            </a:r>
            <a:r>
              <a:rPr lang="en-US" sz="1600" dirty="0" err="1"/>
              <a:t>l’informatique</a:t>
            </a:r>
            <a:r>
              <a:rPr lang="en-US" sz="1600" dirty="0"/>
              <a:t> et des </a:t>
            </a:r>
            <a:r>
              <a:rPr lang="en-US" sz="1600" dirty="0" err="1"/>
              <a:t>libertés</a:t>
            </a:r>
            <a:r>
              <a:rPr lang="en-US" sz="1600" dirty="0"/>
              <a:t>) Chair of the Article 29 Working </a:t>
            </a:r>
            <a:r>
              <a:rPr lang="en-US" sz="1600" dirty="0" smtClean="0"/>
              <a:t>Party, </a:t>
            </a:r>
            <a:r>
              <a:rPr lang="pt-BR" sz="1600" i="1" dirty="0"/>
              <a:t>in Data </a:t>
            </a:r>
            <a:r>
              <a:rPr lang="pt-BR" sz="1600" i="1" dirty="0" err="1"/>
              <a:t>Protection</a:t>
            </a:r>
            <a:r>
              <a:rPr lang="pt-BR" sz="1600" i="1" dirty="0"/>
              <a:t> </a:t>
            </a:r>
            <a:r>
              <a:rPr lang="pt-BR" sz="1600" i="1" dirty="0" err="1"/>
              <a:t>and</a:t>
            </a:r>
            <a:r>
              <a:rPr lang="pt-BR" sz="1600" i="1" dirty="0"/>
              <a:t> </a:t>
            </a:r>
            <a:r>
              <a:rPr lang="pt-BR" sz="1600" i="1" dirty="0" err="1"/>
              <a:t>Privacy</a:t>
            </a:r>
            <a:r>
              <a:rPr lang="pt-BR" sz="1600" i="1" dirty="0"/>
              <a:t>, </a:t>
            </a:r>
            <a:r>
              <a:rPr lang="pt-BR" sz="1600" i="1" dirty="0" err="1"/>
              <a:t>Jurisdictional</a:t>
            </a:r>
            <a:r>
              <a:rPr lang="pt-BR" sz="1600" i="1" dirty="0"/>
              <a:t> </a:t>
            </a:r>
            <a:r>
              <a:rPr lang="pt-BR" sz="1600" i="1" dirty="0" err="1" smtClean="0"/>
              <a:t>comparisons</a:t>
            </a:r>
            <a:endParaRPr lang="pt-BR" sz="1600" dirty="0"/>
          </a:p>
          <a:p>
            <a:pPr marL="0" indent="0">
              <a:buNone/>
            </a:pPr>
            <a:r>
              <a:rPr lang="en-US" sz="1600" dirty="0">
                <a:hlinkClick r:id="rId2"/>
              </a:rPr>
              <a:t>http://</a:t>
            </a:r>
            <a:r>
              <a:rPr lang="en-US" sz="1600" dirty="0" smtClean="0">
                <a:hlinkClick r:id="rId2"/>
              </a:rPr>
              <a:t>www.opiceblum.com.br/download/DataProtectionAndPrivacy.pdf</a:t>
            </a:r>
            <a:endParaRPr lang="en-US" sz="1600" dirty="0" smtClean="0"/>
          </a:p>
          <a:p>
            <a:pPr marL="0" indent="0">
              <a:buNone/>
            </a:pPr>
            <a:endParaRPr lang="en-US" sz="1600" dirty="0" smtClean="0"/>
          </a:p>
          <a:p>
            <a:pPr marL="0" indent="0">
              <a:buNone/>
            </a:pPr>
            <a:endParaRPr lang="en-US" sz="1600" dirty="0"/>
          </a:p>
          <a:p>
            <a:endParaRPr lang="en-US" dirty="0"/>
          </a:p>
        </p:txBody>
      </p:sp>
    </p:spTree>
    <p:extLst>
      <p:ext uri="{BB962C8B-B14F-4D97-AF65-F5344CB8AC3E}">
        <p14:creationId xmlns:p14="http://schemas.microsoft.com/office/powerpoint/2010/main" val="623733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Valores </a:t>
            </a:r>
            <a:r>
              <a:rPr lang="pt-BR" dirty="0"/>
              <a:t>associados à privacidade</a:t>
            </a:r>
            <a:endParaRPr lang="en-US" dirty="0"/>
          </a:p>
        </p:txBody>
      </p:sp>
      <p:sp>
        <p:nvSpPr>
          <p:cNvPr id="3" name="Espaço Reservado para Conteúdo 2"/>
          <p:cNvSpPr>
            <a:spLocks noGrp="1"/>
          </p:cNvSpPr>
          <p:nvPr>
            <p:ph idx="1"/>
          </p:nvPr>
        </p:nvSpPr>
        <p:spPr/>
        <p:txBody>
          <a:bodyPr>
            <a:normAutofit fontScale="92500" lnSpcReduction="10000"/>
          </a:bodyPr>
          <a:lstStyle/>
          <a:p>
            <a:r>
              <a:rPr lang="pt-BR" dirty="0" smtClean="0"/>
              <a:t>Influencia histórica e cultural (EU/BR (+ AL)/US)</a:t>
            </a:r>
          </a:p>
          <a:p>
            <a:r>
              <a:rPr lang="pt-BR" dirty="0" smtClean="0"/>
              <a:t>Estudos do comportamento:=&gt; decisões individuais são tomadas de maneira emocional (</a:t>
            </a:r>
            <a:r>
              <a:rPr lang="pt-BR" u="sng" dirty="0" smtClean="0"/>
              <a:t>influência da informação disponível e da maneira de a comunicar</a:t>
            </a:r>
            <a:r>
              <a:rPr lang="pt-BR" dirty="0" smtClean="0"/>
              <a:t>)</a:t>
            </a:r>
          </a:p>
          <a:p>
            <a:pPr lvl="1"/>
            <a:r>
              <a:rPr lang="pt-BR" dirty="0" smtClean="0"/>
              <a:t> o </a:t>
            </a:r>
            <a:r>
              <a:rPr lang="pt-BR" b="1" dirty="0" smtClean="0"/>
              <a:t>respeito à vida privada é essencial para a liberdade e a felicidade individuais e  o funcionamento democrático da sociedade</a:t>
            </a:r>
            <a:endParaRPr lang="pt-BR" dirty="0" smtClean="0"/>
          </a:p>
          <a:p>
            <a:pPr lvl="1"/>
            <a:r>
              <a:rPr lang="pt-BR" b="1" dirty="0" smtClean="0"/>
              <a:t>Liberar o indivíduo dos imperativos comerciais (</a:t>
            </a:r>
            <a:r>
              <a:rPr lang="pt-BR" dirty="0" err="1" smtClean="0"/>
              <a:t>profiling</a:t>
            </a:r>
            <a:r>
              <a:rPr lang="pt-BR" dirty="0" smtClean="0"/>
              <a:t> </a:t>
            </a:r>
            <a:r>
              <a:rPr lang="pt-BR" dirty="0"/>
              <a:t>do </a:t>
            </a:r>
            <a:r>
              <a:rPr lang="pt-BR" dirty="0" smtClean="0"/>
              <a:t>consumidor) </a:t>
            </a:r>
            <a:r>
              <a:rPr lang="pt-BR" b="1" dirty="0" smtClean="0"/>
              <a:t>e</a:t>
            </a:r>
          </a:p>
          <a:p>
            <a:pPr lvl="1"/>
            <a:r>
              <a:rPr lang="pt-BR" b="1" dirty="0"/>
              <a:t>d</a:t>
            </a:r>
            <a:r>
              <a:rPr lang="pt-BR" b="1" dirty="0" smtClean="0"/>
              <a:t>os imperativos institucionais </a:t>
            </a:r>
            <a:r>
              <a:rPr lang="pt-BR" dirty="0" smtClean="0"/>
              <a:t>(</a:t>
            </a:r>
            <a:r>
              <a:rPr lang="pt-BR" dirty="0" err="1" smtClean="0"/>
              <a:t>profiling</a:t>
            </a:r>
            <a:r>
              <a:rPr lang="pt-BR" dirty="0" smtClean="0"/>
              <a:t> do “dissidente” que contesta a ordem estabelecida</a:t>
            </a:r>
            <a:r>
              <a:rPr lang="pt-BR" dirty="0"/>
              <a:t>) </a:t>
            </a:r>
            <a:r>
              <a:rPr lang="pt-BR" dirty="0" smtClean="0"/>
              <a:t>=&gt; espaço para respirar e ser criativo</a:t>
            </a:r>
            <a:endParaRPr lang="en-US" dirty="0"/>
          </a:p>
        </p:txBody>
      </p:sp>
    </p:spTree>
    <p:extLst>
      <p:ext uri="{BB962C8B-B14F-4D97-AF65-F5344CB8AC3E}">
        <p14:creationId xmlns:p14="http://schemas.microsoft.com/office/powerpoint/2010/main" val="865608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err="1" smtClean="0"/>
              <a:t>Risks</a:t>
            </a:r>
            <a:r>
              <a:rPr lang="pt-BR" dirty="0" smtClean="0"/>
              <a:t> ‘for </a:t>
            </a:r>
            <a:r>
              <a:rPr lang="pt-BR" dirty="0" err="1" smtClean="0"/>
              <a:t>the</a:t>
            </a:r>
            <a:r>
              <a:rPr lang="pt-BR" dirty="0" smtClean="0"/>
              <a:t> </a:t>
            </a:r>
            <a:r>
              <a:rPr lang="pt-BR" dirty="0" err="1" smtClean="0"/>
              <a:t>rights</a:t>
            </a:r>
            <a:r>
              <a:rPr lang="pt-BR" dirty="0" smtClean="0"/>
              <a:t> </a:t>
            </a:r>
            <a:r>
              <a:rPr lang="pt-BR" dirty="0" err="1" smtClean="0"/>
              <a:t>and</a:t>
            </a:r>
            <a:r>
              <a:rPr lang="pt-BR" dirty="0" smtClean="0"/>
              <a:t> </a:t>
            </a:r>
            <a:r>
              <a:rPr lang="pt-BR" dirty="0" err="1" smtClean="0"/>
              <a:t>freedoms</a:t>
            </a:r>
            <a:r>
              <a:rPr lang="pt-BR" dirty="0" smtClean="0"/>
              <a:t> </a:t>
            </a:r>
            <a:r>
              <a:rPr lang="pt-BR" dirty="0" err="1" smtClean="0"/>
              <a:t>of</a:t>
            </a:r>
            <a:r>
              <a:rPr lang="pt-BR" dirty="0" smtClean="0"/>
              <a:t> </a:t>
            </a:r>
            <a:r>
              <a:rPr lang="pt-BR" dirty="0" err="1" smtClean="0"/>
              <a:t>individuals</a:t>
            </a:r>
            <a:r>
              <a:rPr lang="pt-BR" dirty="0" smtClean="0"/>
              <a:t>’</a:t>
            </a:r>
            <a:endParaRPr lang="en-US" dirty="0"/>
          </a:p>
        </p:txBody>
      </p:sp>
      <p:sp>
        <p:nvSpPr>
          <p:cNvPr id="3" name="Espaço Reservado para Conteúdo 2"/>
          <p:cNvSpPr>
            <a:spLocks noGrp="1"/>
          </p:cNvSpPr>
          <p:nvPr>
            <p:ph idx="1"/>
          </p:nvPr>
        </p:nvSpPr>
        <p:spPr/>
        <p:txBody>
          <a:bodyPr>
            <a:normAutofit fontScale="92500"/>
          </a:bodyPr>
          <a:lstStyle/>
          <a:p>
            <a:pPr marL="0" indent="0">
              <a:buNone/>
            </a:pPr>
            <a:r>
              <a:rPr lang="pt-BR" dirty="0" err="1" smtClean="0"/>
              <a:t>Depend</a:t>
            </a:r>
            <a:r>
              <a:rPr lang="pt-BR" dirty="0" smtClean="0"/>
              <a:t> </a:t>
            </a:r>
            <a:r>
              <a:rPr lang="pt-BR" dirty="0" err="1" smtClean="0"/>
              <a:t>on</a:t>
            </a:r>
            <a:r>
              <a:rPr lang="pt-BR" dirty="0" smtClean="0"/>
              <a:t> </a:t>
            </a:r>
            <a:r>
              <a:rPr lang="pt-BR" dirty="0" err="1" smtClean="0"/>
              <a:t>the</a:t>
            </a:r>
            <a:r>
              <a:rPr lang="pt-BR" dirty="0" smtClean="0"/>
              <a:t> </a:t>
            </a:r>
            <a:r>
              <a:rPr lang="pt-BR" dirty="0" err="1" smtClean="0"/>
              <a:t>nature</a:t>
            </a:r>
            <a:r>
              <a:rPr lang="pt-BR" dirty="0" smtClean="0"/>
              <a:t>, </a:t>
            </a:r>
            <a:r>
              <a:rPr lang="pt-BR" dirty="0" err="1" smtClean="0"/>
              <a:t>scope</a:t>
            </a:r>
            <a:r>
              <a:rPr lang="pt-BR" dirty="0" smtClean="0"/>
              <a:t>, </a:t>
            </a:r>
            <a:r>
              <a:rPr lang="pt-BR" dirty="0" err="1" smtClean="0"/>
              <a:t>context</a:t>
            </a:r>
            <a:r>
              <a:rPr lang="pt-BR" dirty="0" smtClean="0"/>
              <a:t> </a:t>
            </a:r>
            <a:r>
              <a:rPr lang="pt-BR" dirty="0" err="1" smtClean="0"/>
              <a:t>and</a:t>
            </a:r>
            <a:r>
              <a:rPr lang="pt-BR" dirty="0" smtClean="0"/>
              <a:t> </a:t>
            </a:r>
            <a:r>
              <a:rPr lang="pt-BR" dirty="0" err="1" smtClean="0"/>
              <a:t>purposes</a:t>
            </a:r>
            <a:r>
              <a:rPr lang="pt-BR" dirty="0" smtClean="0"/>
              <a:t> </a:t>
            </a:r>
            <a:r>
              <a:rPr lang="pt-BR" dirty="0" err="1" smtClean="0"/>
              <a:t>of</a:t>
            </a:r>
            <a:r>
              <a:rPr lang="pt-BR" dirty="0" smtClean="0"/>
              <a:t> </a:t>
            </a:r>
            <a:r>
              <a:rPr lang="pt-BR" dirty="0" err="1" smtClean="0"/>
              <a:t>processing</a:t>
            </a:r>
            <a:r>
              <a:rPr lang="pt-BR" dirty="0" smtClean="0"/>
              <a:t>:</a:t>
            </a:r>
          </a:p>
          <a:p>
            <a:r>
              <a:rPr lang="pt-BR" dirty="0" err="1" smtClean="0"/>
              <a:t>Physical</a:t>
            </a:r>
            <a:r>
              <a:rPr lang="pt-BR" dirty="0" smtClean="0"/>
              <a:t>, material </a:t>
            </a:r>
            <a:r>
              <a:rPr lang="pt-BR" dirty="0" err="1" smtClean="0"/>
              <a:t>or</a:t>
            </a:r>
            <a:r>
              <a:rPr lang="pt-BR" dirty="0" smtClean="0"/>
              <a:t> moral </a:t>
            </a:r>
            <a:r>
              <a:rPr lang="pt-BR" dirty="0" err="1" smtClean="0"/>
              <a:t>damage</a:t>
            </a:r>
            <a:r>
              <a:rPr lang="pt-BR" dirty="0" smtClean="0"/>
              <a:t> (e.g. </a:t>
            </a:r>
            <a:r>
              <a:rPr lang="pt-BR" dirty="0" err="1" smtClean="0"/>
              <a:t>identity</a:t>
            </a:r>
            <a:r>
              <a:rPr lang="pt-BR" dirty="0" smtClean="0"/>
              <a:t> </a:t>
            </a:r>
            <a:r>
              <a:rPr lang="pt-BR" dirty="0" err="1" smtClean="0"/>
              <a:t>theft</a:t>
            </a:r>
            <a:r>
              <a:rPr lang="pt-BR" dirty="0" smtClean="0"/>
              <a:t> </a:t>
            </a:r>
            <a:r>
              <a:rPr lang="pt-BR" dirty="0" err="1" smtClean="0"/>
              <a:t>or</a:t>
            </a:r>
            <a:r>
              <a:rPr lang="pt-BR" dirty="0" smtClean="0"/>
              <a:t> </a:t>
            </a:r>
            <a:r>
              <a:rPr lang="pt-BR" dirty="0" err="1" smtClean="0"/>
              <a:t>fraud</a:t>
            </a:r>
            <a:r>
              <a:rPr lang="pt-BR" dirty="0" smtClean="0"/>
              <a:t>, financial </a:t>
            </a:r>
            <a:r>
              <a:rPr lang="pt-BR" dirty="0" err="1" smtClean="0"/>
              <a:t>loss</a:t>
            </a:r>
            <a:r>
              <a:rPr lang="pt-BR" dirty="0" smtClean="0"/>
              <a:t>, </a:t>
            </a:r>
            <a:r>
              <a:rPr lang="pt-BR" dirty="0" err="1" smtClean="0"/>
              <a:t>damage</a:t>
            </a:r>
            <a:r>
              <a:rPr lang="pt-BR" dirty="0" smtClean="0"/>
              <a:t> </a:t>
            </a:r>
            <a:r>
              <a:rPr lang="pt-BR" dirty="0" err="1" smtClean="0"/>
              <a:t>to</a:t>
            </a:r>
            <a:r>
              <a:rPr lang="pt-BR" dirty="0" smtClean="0"/>
              <a:t> </a:t>
            </a:r>
            <a:r>
              <a:rPr lang="pt-BR" dirty="0" err="1" smtClean="0"/>
              <a:t>reputation</a:t>
            </a:r>
            <a:r>
              <a:rPr lang="pt-BR" dirty="0" smtClean="0"/>
              <a:t>)</a:t>
            </a:r>
          </a:p>
          <a:p>
            <a:r>
              <a:rPr lang="pt-BR" dirty="0" err="1" smtClean="0"/>
              <a:t>Damage</a:t>
            </a:r>
            <a:r>
              <a:rPr lang="pt-BR" dirty="0" smtClean="0"/>
              <a:t> </a:t>
            </a:r>
            <a:r>
              <a:rPr lang="pt-BR" dirty="0" err="1" smtClean="0"/>
              <a:t>to</a:t>
            </a:r>
            <a:r>
              <a:rPr lang="pt-BR" dirty="0" smtClean="0"/>
              <a:t> </a:t>
            </a:r>
            <a:r>
              <a:rPr lang="pt-BR" dirty="0" err="1" smtClean="0"/>
              <a:t>rights</a:t>
            </a:r>
            <a:r>
              <a:rPr lang="pt-BR" dirty="0" smtClean="0"/>
              <a:t> </a:t>
            </a:r>
            <a:r>
              <a:rPr lang="pt-BR" dirty="0" err="1" smtClean="0"/>
              <a:t>and</a:t>
            </a:r>
            <a:r>
              <a:rPr lang="pt-BR" dirty="0" smtClean="0"/>
              <a:t> </a:t>
            </a:r>
            <a:r>
              <a:rPr lang="pt-BR" dirty="0" err="1" smtClean="0"/>
              <a:t>freedoms</a:t>
            </a:r>
            <a:r>
              <a:rPr lang="pt-BR" dirty="0" smtClean="0"/>
              <a:t> (e.g. </a:t>
            </a:r>
            <a:r>
              <a:rPr lang="pt-BR" dirty="0" err="1" smtClean="0"/>
              <a:t>discrimination</a:t>
            </a:r>
            <a:r>
              <a:rPr lang="pt-BR" dirty="0" smtClean="0"/>
              <a:t> </a:t>
            </a:r>
            <a:r>
              <a:rPr lang="pt-BR" dirty="0" err="1" smtClean="0"/>
              <a:t>based</a:t>
            </a:r>
            <a:r>
              <a:rPr lang="pt-BR" dirty="0" smtClean="0"/>
              <a:t> </a:t>
            </a:r>
            <a:r>
              <a:rPr lang="pt-BR" dirty="0" err="1" smtClean="0"/>
              <a:t>on</a:t>
            </a:r>
            <a:r>
              <a:rPr lang="pt-BR" dirty="0" smtClean="0"/>
              <a:t> </a:t>
            </a:r>
            <a:r>
              <a:rPr lang="pt-BR" dirty="0" err="1" smtClean="0"/>
              <a:t>processing</a:t>
            </a:r>
            <a:r>
              <a:rPr lang="pt-BR" dirty="0" smtClean="0"/>
              <a:t> </a:t>
            </a:r>
            <a:r>
              <a:rPr lang="pt-BR" dirty="0" err="1" smtClean="0"/>
              <a:t>of</a:t>
            </a:r>
            <a:r>
              <a:rPr lang="pt-BR" dirty="0" smtClean="0"/>
              <a:t> </a:t>
            </a:r>
            <a:r>
              <a:rPr lang="pt-BR" dirty="0" err="1" smtClean="0"/>
              <a:t>sensitive</a:t>
            </a:r>
            <a:r>
              <a:rPr lang="pt-BR" dirty="0" smtClean="0"/>
              <a:t> data (racial </a:t>
            </a:r>
            <a:r>
              <a:rPr lang="pt-BR" dirty="0" err="1" smtClean="0"/>
              <a:t>or</a:t>
            </a:r>
            <a:r>
              <a:rPr lang="pt-BR" dirty="0" smtClean="0"/>
              <a:t> </a:t>
            </a:r>
            <a:r>
              <a:rPr lang="pt-BR" dirty="0" err="1" smtClean="0"/>
              <a:t>ethnic</a:t>
            </a:r>
            <a:r>
              <a:rPr lang="pt-BR" dirty="0" smtClean="0"/>
              <a:t> </a:t>
            </a:r>
            <a:r>
              <a:rPr lang="pt-BR" dirty="0" err="1" smtClean="0"/>
              <a:t>origin</a:t>
            </a:r>
            <a:r>
              <a:rPr lang="pt-BR" dirty="0" smtClean="0"/>
              <a:t>, </a:t>
            </a:r>
            <a:r>
              <a:rPr lang="pt-BR" dirty="0" err="1" smtClean="0"/>
              <a:t>political</a:t>
            </a:r>
            <a:r>
              <a:rPr lang="pt-BR" dirty="0" smtClean="0"/>
              <a:t> </a:t>
            </a:r>
            <a:r>
              <a:rPr lang="pt-BR" dirty="0" err="1" smtClean="0"/>
              <a:t>opinions</a:t>
            </a:r>
            <a:r>
              <a:rPr lang="pt-BR" dirty="0" smtClean="0"/>
              <a:t>, </a:t>
            </a:r>
            <a:r>
              <a:rPr lang="pt-BR" dirty="0" err="1" smtClean="0"/>
              <a:t>religion</a:t>
            </a:r>
            <a:r>
              <a:rPr lang="pt-BR" dirty="0" smtClean="0"/>
              <a:t> </a:t>
            </a:r>
            <a:r>
              <a:rPr lang="pt-BR" dirty="0" err="1" smtClean="0"/>
              <a:t>or</a:t>
            </a:r>
            <a:r>
              <a:rPr lang="pt-BR" dirty="0" smtClean="0"/>
              <a:t> </a:t>
            </a:r>
            <a:r>
              <a:rPr lang="pt-BR" dirty="0" err="1" smtClean="0"/>
              <a:t>philosophical</a:t>
            </a:r>
            <a:r>
              <a:rPr lang="pt-BR" dirty="0" smtClean="0"/>
              <a:t> </a:t>
            </a:r>
            <a:r>
              <a:rPr lang="pt-BR" dirty="0" err="1" smtClean="0"/>
              <a:t>believes</a:t>
            </a:r>
            <a:r>
              <a:rPr lang="pt-BR" dirty="0" smtClean="0"/>
              <a:t>, </a:t>
            </a:r>
            <a:r>
              <a:rPr lang="pt-BR" dirty="0" err="1" smtClean="0"/>
              <a:t>genetic</a:t>
            </a:r>
            <a:r>
              <a:rPr lang="pt-BR" dirty="0" smtClean="0"/>
              <a:t> data, </a:t>
            </a:r>
            <a:r>
              <a:rPr lang="pt-BR" dirty="0" err="1" smtClean="0"/>
              <a:t>health</a:t>
            </a:r>
            <a:r>
              <a:rPr lang="pt-BR" dirty="0" smtClean="0"/>
              <a:t> </a:t>
            </a:r>
            <a:r>
              <a:rPr lang="pt-BR" dirty="0" err="1" smtClean="0"/>
              <a:t>or</a:t>
            </a:r>
            <a:r>
              <a:rPr lang="pt-BR" dirty="0" smtClean="0"/>
              <a:t> sex </a:t>
            </a:r>
            <a:r>
              <a:rPr lang="pt-BR" dirty="0" err="1" smtClean="0"/>
              <a:t>life</a:t>
            </a:r>
            <a:r>
              <a:rPr lang="pt-BR" dirty="0" smtClean="0"/>
              <a:t>, criminal </a:t>
            </a:r>
            <a:r>
              <a:rPr lang="pt-BR" dirty="0" err="1" smtClean="0"/>
              <a:t>convictions</a:t>
            </a:r>
            <a:r>
              <a:rPr lang="pt-BR" dirty="0" smtClean="0"/>
              <a:t>))</a:t>
            </a:r>
          </a:p>
          <a:p>
            <a:r>
              <a:rPr lang="pt-BR" dirty="0" err="1" smtClean="0"/>
              <a:t>Evaluation</a:t>
            </a:r>
            <a:r>
              <a:rPr lang="pt-BR" dirty="0" smtClean="0"/>
              <a:t> </a:t>
            </a:r>
            <a:r>
              <a:rPr lang="pt-BR" dirty="0" err="1" smtClean="0"/>
              <a:t>and</a:t>
            </a:r>
            <a:r>
              <a:rPr lang="pt-BR" dirty="0" smtClean="0"/>
              <a:t> </a:t>
            </a:r>
            <a:r>
              <a:rPr lang="pt-BR" dirty="0" err="1" smtClean="0"/>
              <a:t>prediction</a:t>
            </a:r>
            <a:r>
              <a:rPr lang="pt-BR" dirty="0" smtClean="0"/>
              <a:t> </a:t>
            </a:r>
            <a:r>
              <a:rPr lang="pt-BR" dirty="0" err="1" smtClean="0"/>
              <a:t>of</a:t>
            </a:r>
            <a:r>
              <a:rPr lang="pt-BR" dirty="0" smtClean="0"/>
              <a:t> </a:t>
            </a:r>
            <a:r>
              <a:rPr lang="pt-BR" dirty="0" err="1" smtClean="0"/>
              <a:t>personal</a:t>
            </a:r>
            <a:r>
              <a:rPr lang="pt-BR" dirty="0" smtClean="0"/>
              <a:t> </a:t>
            </a:r>
            <a:r>
              <a:rPr lang="pt-BR" dirty="0" err="1" smtClean="0"/>
              <a:t>aspects</a:t>
            </a:r>
            <a:r>
              <a:rPr lang="pt-BR" dirty="0" smtClean="0"/>
              <a:t> (e.g. performance </a:t>
            </a:r>
            <a:r>
              <a:rPr lang="pt-BR" dirty="0" err="1" smtClean="0"/>
              <a:t>at</a:t>
            </a:r>
            <a:r>
              <a:rPr lang="pt-BR" dirty="0" smtClean="0"/>
              <a:t> </a:t>
            </a:r>
            <a:r>
              <a:rPr lang="pt-BR" dirty="0" err="1" smtClean="0"/>
              <a:t>work</a:t>
            </a:r>
            <a:r>
              <a:rPr lang="pt-BR" dirty="0" smtClean="0"/>
              <a:t>, </a:t>
            </a:r>
            <a:r>
              <a:rPr lang="pt-BR" dirty="0" err="1" smtClean="0"/>
              <a:t>economic</a:t>
            </a:r>
            <a:r>
              <a:rPr lang="pt-BR" dirty="0" smtClean="0"/>
              <a:t> </a:t>
            </a:r>
            <a:r>
              <a:rPr lang="pt-BR" dirty="0" err="1" smtClean="0"/>
              <a:t>situation</a:t>
            </a:r>
            <a:r>
              <a:rPr lang="pt-BR" dirty="0" smtClean="0"/>
              <a:t>, </a:t>
            </a:r>
            <a:r>
              <a:rPr lang="pt-BR" dirty="0" err="1" smtClean="0"/>
              <a:t>reliability</a:t>
            </a:r>
            <a:r>
              <a:rPr lang="pt-BR" dirty="0" smtClean="0"/>
              <a:t> </a:t>
            </a:r>
            <a:r>
              <a:rPr lang="pt-BR" dirty="0" err="1" smtClean="0"/>
              <a:t>or</a:t>
            </a:r>
            <a:r>
              <a:rPr lang="pt-BR" dirty="0" smtClean="0"/>
              <a:t> </a:t>
            </a:r>
            <a:r>
              <a:rPr lang="pt-BR" dirty="0" err="1" smtClean="0"/>
              <a:t>behaviour</a:t>
            </a:r>
            <a:r>
              <a:rPr lang="pt-BR" dirty="0" smtClean="0"/>
              <a:t>, </a:t>
            </a:r>
            <a:r>
              <a:rPr lang="pt-BR" dirty="0" err="1" smtClean="0"/>
              <a:t>location</a:t>
            </a:r>
            <a:r>
              <a:rPr lang="pt-BR" dirty="0" smtClean="0"/>
              <a:t> </a:t>
            </a:r>
            <a:r>
              <a:rPr lang="pt-BR" dirty="0" err="1" smtClean="0"/>
              <a:t>or</a:t>
            </a:r>
            <a:r>
              <a:rPr lang="pt-BR" dirty="0" smtClean="0"/>
              <a:t> </a:t>
            </a:r>
            <a:r>
              <a:rPr lang="pt-BR" dirty="0" err="1" smtClean="0"/>
              <a:t>movements</a:t>
            </a:r>
            <a:r>
              <a:rPr lang="pt-BR" dirty="0" smtClean="0"/>
              <a:t>).</a:t>
            </a:r>
          </a:p>
          <a:p>
            <a:endParaRPr lang="en-US" dirty="0"/>
          </a:p>
        </p:txBody>
      </p:sp>
    </p:spTree>
    <p:extLst>
      <p:ext uri="{BB962C8B-B14F-4D97-AF65-F5344CB8AC3E}">
        <p14:creationId xmlns:p14="http://schemas.microsoft.com/office/powerpoint/2010/main" val="3444049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Definições</a:t>
            </a:r>
            <a:r>
              <a:rPr lang="en-US" dirty="0"/>
              <a:t/>
            </a:r>
            <a:br>
              <a:rPr lang="en-US" dirty="0"/>
            </a:br>
            <a:r>
              <a:rPr lang="pt-BR" dirty="0" smtClean="0"/>
              <a:t>Privacidade/Dados pessoais:</a:t>
            </a:r>
            <a:endParaRPr lang="en-US" dirty="0"/>
          </a:p>
        </p:txBody>
      </p:sp>
      <p:sp>
        <p:nvSpPr>
          <p:cNvPr id="3" name="Espaço Reservado para Conteúdo 2"/>
          <p:cNvSpPr>
            <a:spLocks noGrp="1"/>
          </p:cNvSpPr>
          <p:nvPr>
            <p:ph idx="1"/>
          </p:nvPr>
        </p:nvSpPr>
        <p:spPr/>
        <p:txBody>
          <a:bodyPr>
            <a:normAutofit fontScale="85000" lnSpcReduction="20000"/>
          </a:bodyPr>
          <a:lstStyle/>
          <a:p>
            <a:pPr lvl="1"/>
            <a:r>
              <a:rPr lang="pt-BR" b="1" dirty="0" smtClean="0"/>
              <a:t>Dados pessoais</a:t>
            </a:r>
            <a:r>
              <a:rPr lang="pt-BR" dirty="0" smtClean="0"/>
              <a:t>: surgiu com a Internet nos ’80 (</a:t>
            </a:r>
            <a:r>
              <a:rPr lang="pt-BR" i="1" dirty="0" err="1" smtClean="0"/>
              <a:t>auto-determinação</a:t>
            </a:r>
            <a:r>
              <a:rPr lang="pt-BR" i="1" dirty="0" smtClean="0"/>
              <a:t> na sociedade da informação (jurisp. Alemanha</a:t>
            </a:r>
            <a:r>
              <a:rPr lang="pt-BR" dirty="0" smtClean="0"/>
              <a:t>) =&gt; exige transparência sobre coleta, finalidades, utilização, direito de acesso, retificação</a:t>
            </a:r>
            <a:endParaRPr lang="pt-BR" sz="2600" dirty="0" smtClean="0"/>
          </a:p>
          <a:p>
            <a:r>
              <a:rPr lang="pt-BR" b="1" dirty="0" smtClean="0"/>
              <a:t>UE</a:t>
            </a:r>
            <a:r>
              <a:rPr lang="pt-BR" dirty="0" smtClean="0"/>
              <a:t>: </a:t>
            </a:r>
            <a:r>
              <a:rPr lang="pt-BR" u="sng" dirty="0" smtClean="0"/>
              <a:t>pessoa identificada ou identificável</a:t>
            </a:r>
            <a:r>
              <a:rPr lang="pt-BR" dirty="0" smtClean="0"/>
              <a:t>, direta ou indiretamente </a:t>
            </a:r>
            <a:r>
              <a:rPr lang="pt-BR" dirty="0"/>
              <a:t>por meios com razoável probabilidade de serem utilizados pelo responsável pelo tratamento ou por qualquer outra pessoa (</a:t>
            </a:r>
            <a:r>
              <a:rPr lang="pt-BR" i="1" dirty="0"/>
              <a:t>ex. nome, número de identificação, dados de localização,  u elementos específicos próprios à sua identidade física, fisiológica, genética, psíquica, económica, cultural ou </a:t>
            </a:r>
            <a:r>
              <a:rPr lang="pt-BR" i="1" dirty="0" smtClean="0"/>
              <a:t>social) (correlações)</a:t>
            </a:r>
            <a:endParaRPr lang="pt-BR" i="1" dirty="0"/>
          </a:p>
          <a:p>
            <a:r>
              <a:rPr lang="pt-BR" b="1" dirty="0" smtClean="0"/>
              <a:t>US</a:t>
            </a:r>
            <a:r>
              <a:rPr lang="pt-BR" dirty="0" smtClean="0"/>
              <a:t>: </a:t>
            </a:r>
            <a:r>
              <a:rPr lang="pt-BR" dirty="0" err="1" smtClean="0"/>
              <a:t>consumer</a:t>
            </a:r>
            <a:r>
              <a:rPr lang="pt-BR" dirty="0" smtClean="0"/>
              <a:t> </a:t>
            </a:r>
            <a:r>
              <a:rPr lang="pt-BR" dirty="0" err="1" smtClean="0"/>
              <a:t>centered</a:t>
            </a:r>
            <a:r>
              <a:rPr lang="pt-BR" dirty="0" smtClean="0"/>
              <a:t>, ‘</a:t>
            </a:r>
            <a:r>
              <a:rPr lang="pt-BR" i="1" dirty="0" err="1" smtClean="0"/>
              <a:t>personally</a:t>
            </a:r>
            <a:r>
              <a:rPr lang="pt-BR" i="1" dirty="0" smtClean="0"/>
              <a:t> </a:t>
            </a:r>
            <a:r>
              <a:rPr lang="pt-BR" i="1" dirty="0" err="1" smtClean="0"/>
              <a:t>identifiable</a:t>
            </a:r>
            <a:r>
              <a:rPr lang="pt-BR" i="1" dirty="0" smtClean="0"/>
              <a:t> </a:t>
            </a:r>
            <a:r>
              <a:rPr lang="pt-BR" i="1" dirty="0" err="1" smtClean="0"/>
              <a:t>information</a:t>
            </a:r>
            <a:r>
              <a:rPr lang="pt-BR" i="1" dirty="0" smtClean="0"/>
              <a:t>’ </a:t>
            </a:r>
            <a:r>
              <a:rPr lang="pt-BR" dirty="0" smtClean="0"/>
              <a:t>(varia segundo o setor, o Estado. ex. </a:t>
            </a:r>
            <a:r>
              <a:rPr lang="pt-BR" dirty="0"/>
              <a:t>na legislação </a:t>
            </a:r>
            <a:r>
              <a:rPr lang="pt-BR" dirty="0" smtClean="0"/>
              <a:t>bancária, informação pública é excluída)-&gt; tradição cultural diferente</a:t>
            </a:r>
          </a:p>
          <a:p>
            <a:pPr marL="0" indent="0">
              <a:buNone/>
            </a:pPr>
            <a:endParaRPr lang="pt-BR" dirty="0" smtClean="0"/>
          </a:p>
          <a:p>
            <a:pPr marL="0" indent="0">
              <a:buNone/>
            </a:pPr>
            <a:r>
              <a:rPr lang="pt-BR" dirty="0" smtClean="0"/>
              <a:t>A QUEM PERTENCEM OS DADOS?</a:t>
            </a:r>
            <a:endParaRPr lang="en-US" dirty="0"/>
          </a:p>
        </p:txBody>
      </p:sp>
    </p:spTree>
    <p:extLst>
      <p:ext uri="{BB962C8B-B14F-4D97-AF65-F5344CB8AC3E}">
        <p14:creationId xmlns:p14="http://schemas.microsoft.com/office/powerpoint/2010/main" val="25626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a:t>Proteção da privacidade e dos dados pessoais</a:t>
            </a:r>
            <a:endParaRPr lang="en-US" dirty="0"/>
          </a:p>
        </p:txBody>
      </p:sp>
      <p:sp>
        <p:nvSpPr>
          <p:cNvPr id="3" name="Espaço Reservado para Conteúdo 2"/>
          <p:cNvSpPr>
            <a:spLocks noGrp="1"/>
          </p:cNvSpPr>
          <p:nvPr>
            <p:ph idx="1"/>
          </p:nvPr>
        </p:nvSpPr>
        <p:spPr/>
        <p:txBody>
          <a:bodyPr>
            <a:normAutofit/>
          </a:bodyPr>
          <a:lstStyle/>
          <a:p>
            <a:r>
              <a:rPr lang="pt-BR" b="1" dirty="0" smtClean="0"/>
              <a:t>UE/ BR: Direitos </a:t>
            </a:r>
            <a:r>
              <a:rPr lang="pt-BR" b="1" dirty="0"/>
              <a:t>fundamentais  </a:t>
            </a:r>
            <a:r>
              <a:rPr lang="pt-BR" dirty="0"/>
              <a:t>(</a:t>
            </a:r>
            <a:r>
              <a:rPr lang="pt-BR" b="1" dirty="0" smtClean="0"/>
              <a:t>relativos, </a:t>
            </a:r>
            <a:r>
              <a:rPr lang="pt-BR" dirty="0" smtClean="0"/>
              <a:t>i.e. admitem interferências)</a:t>
            </a:r>
          </a:p>
          <a:p>
            <a:r>
              <a:rPr lang="pt-BR" dirty="0" smtClean="0"/>
              <a:t>Condições: (Art. 8° CEDH)</a:t>
            </a:r>
          </a:p>
          <a:p>
            <a:pPr lvl="1"/>
            <a:r>
              <a:rPr lang="pt-BR" dirty="0"/>
              <a:t>Interferência prevista na Lei</a:t>
            </a:r>
          </a:p>
          <a:p>
            <a:pPr lvl="1"/>
            <a:r>
              <a:rPr lang="pt-BR" dirty="0"/>
              <a:t>Necessária para salvaguardar </a:t>
            </a:r>
            <a:r>
              <a:rPr lang="pt-BR" u="sng" dirty="0"/>
              <a:t>interesses importantes numa sociedade democrática </a:t>
            </a:r>
            <a:r>
              <a:rPr lang="pt-BR" dirty="0"/>
              <a:t>ou outros direitos </a:t>
            </a:r>
            <a:r>
              <a:rPr lang="pt-BR" dirty="0" smtClean="0"/>
              <a:t>fundamentais (ex. segurança pública, liberdade de expressão/de imprensa)</a:t>
            </a:r>
          </a:p>
          <a:p>
            <a:pPr lvl="1"/>
            <a:endParaRPr lang="pt-BR" dirty="0" smtClean="0"/>
          </a:p>
        </p:txBody>
      </p:sp>
    </p:spTree>
    <p:extLst>
      <p:ext uri="{BB962C8B-B14F-4D97-AF65-F5344CB8AC3E}">
        <p14:creationId xmlns:p14="http://schemas.microsoft.com/office/powerpoint/2010/main" val="287107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Proteção da privacidade e dos dados pessoais</a:t>
            </a:r>
            <a:endParaRPr lang="en-US" b="1" dirty="0"/>
          </a:p>
        </p:txBody>
      </p:sp>
      <p:sp>
        <p:nvSpPr>
          <p:cNvPr id="3" name="Espaço Reservado para Conteúdo 2"/>
          <p:cNvSpPr>
            <a:spLocks noGrp="1"/>
          </p:cNvSpPr>
          <p:nvPr>
            <p:ph idx="1"/>
          </p:nvPr>
        </p:nvSpPr>
        <p:spPr/>
        <p:txBody>
          <a:bodyPr>
            <a:normAutofit fontScale="85000" lnSpcReduction="10000"/>
          </a:bodyPr>
          <a:lstStyle/>
          <a:p>
            <a:pPr marL="0" indent="0">
              <a:buNone/>
            </a:pPr>
            <a:r>
              <a:rPr lang="pt-BR" sz="2400" b="1" dirty="0" smtClean="0"/>
              <a:t>Brasil</a:t>
            </a:r>
            <a:r>
              <a:rPr lang="pt-BR" sz="2400" dirty="0" smtClean="0"/>
              <a:t>: </a:t>
            </a:r>
          </a:p>
          <a:p>
            <a:pPr lvl="1">
              <a:lnSpc>
                <a:spcPct val="110000"/>
              </a:lnSpc>
              <a:buFont typeface="Wingdings" panose="05000000000000000000" pitchFamily="2" charset="2"/>
              <a:buChar char="ü"/>
            </a:pPr>
            <a:r>
              <a:rPr lang="pt-BR" dirty="0"/>
              <a:t>Constituição: Direito à intimidade e à vida privada </a:t>
            </a:r>
            <a:endParaRPr lang="pt-BR" dirty="0" smtClean="0"/>
          </a:p>
          <a:p>
            <a:pPr lvl="1">
              <a:lnSpc>
                <a:spcPct val="110000"/>
              </a:lnSpc>
              <a:buFont typeface="Wingdings" panose="05000000000000000000" pitchFamily="2" charset="2"/>
              <a:buChar char="ü"/>
            </a:pPr>
            <a:r>
              <a:rPr lang="pt-BR" dirty="0" smtClean="0"/>
              <a:t>Legislação setorial (Telecom, bancária, consumidores, Marco Civil da Internet)</a:t>
            </a:r>
            <a:endParaRPr lang="pt-BR" dirty="0"/>
          </a:p>
          <a:p>
            <a:pPr lvl="1">
              <a:lnSpc>
                <a:spcPct val="110000"/>
              </a:lnSpc>
              <a:buFont typeface="Wingdings" panose="05000000000000000000" pitchFamily="2" charset="2"/>
              <a:buChar char="ü"/>
            </a:pPr>
            <a:r>
              <a:rPr lang="pt-BR" dirty="0" smtClean="0"/>
              <a:t>=&gt; </a:t>
            </a:r>
            <a:r>
              <a:rPr lang="pt-BR" dirty="0"/>
              <a:t>Ausência de lei geral sobre proteção de </a:t>
            </a:r>
            <a:r>
              <a:rPr lang="pt-BR" dirty="0" smtClean="0"/>
              <a:t>dados pessoais</a:t>
            </a:r>
            <a:endParaRPr lang="pt-BR" dirty="0"/>
          </a:p>
          <a:p>
            <a:pPr marL="0" indent="0">
              <a:buNone/>
            </a:pPr>
            <a:endParaRPr lang="pt-BR" sz="2400" dirty="0"/>
          </a:p>
          <a:p>
            <a:pPr marL="0" indent="0">
              <a:buNone/>
            </a:pPr>
            <a:r>
              <a:rPr lang="pt-BR" sz="2400" b="1" dirty="0" smtClean="0"/>
              <a:t>Europa</a:t>
            </a:r>
            <a:r>
              <a:rPr lang="pt-BR" sz="2400" dirty="0" smtClean="0"/>
              <a:t>: </a:t>
            </a:r>
            <a:r>
              <a:rPr lang="pt-BR" sz="2400" b="1" u="sng" dirty="0" smtClean="0"/>
              <a:t>2</a:t>
            </a:r>
            <a:r>
              <a:rPr lang="pt-BR" sz="2400" u="sng" dirty="0" smtClean="0"/>
              <a:t> Direitos fundamentais</a:t>
            </a:r>
            <a:r>
              <a:rPr lang="pt-BR" sz="2400" dirty="0" smtClean="0"/>
              <a:t>: Vida privada e Dados pessoais</a:t>
            </a:r>
          </a:p>
          <a:p>
            <a:pPr lvl="1">
              <a:lnSpc>
                <a:spcPct val="110000"/>
              </a:lnSpc>
              <a:buFont typeface="Wingdings" panose="05000000000000000000" pitchFamily="2" charset="2"/>
              <a:buChar char="ü"/>
            </a:pPr>
            <a:r>
              <a:rPr lang="pt-BR" dirty="0"/>
              <a:t>Convenção n° 108 do Conselho da </a:t>
            </a:r>
            <a:r>
              <a:rPr lang="pt-BR" dirty="0" smtClean="0"/>
              <a:t>Europa de 1981</a:t>
            </a:r>
            <a:endParaRPr lang="pt-BR" dirty="0"/>
          </a:p>
          <a:p>
            <a:pPr lvl="1">
              <a:lnSpc>
                <a:spcPct val="110000"/>
              </a:lnSpc>
              <a:buFont typeface="Wingdings" panose="05000000000000000000" pitchFamily="2" charset="2"/>
              <a:buChar char="ü"/>
            </a:pPr>
            <a:r>
              <a:rPr lang="pt-BR" b="1" dirty="0"/>
              <a:t>Diretiva 95/46 </a:t>
            </a:r>
            <a:r>
              <a:rPr lang="pt-BR" b="1" dirty="0" smtClean="0"/>
              <a:t> (1995)</a:t>
            </a:r>
          </a:p>
          <a:p>
            <a:pPr lvl="1">
              <a:lnSpc>
                <a:spcPct val="110000"/>
              </a:lnSpc>
              <a:buFont typeface="Wingdings" panose="05000000000000000000" pitchFamily="2" charset="2"/>
              <a:buChar char="ü"/>
            </a:pPr>
            <a:r>
              <a:rPr lang="pt-BR" b="1" dirty="0" smtClean="0"/>
              <a:t>Carta dos Direitos fundamentais + Tratado de Lisboa (2009)</a:t>
            </a:r>
          </a:p>
          <a:p>
            <a:pPr lvl="1">
              <a:lnSpc>
                <a:spcPct val="110000"/>
              </a:lnSpc>
              <a:buFont typeface="Wingdings" panose="05000000000000000000" pitchFamily="2" charset="2"/>
              <a:buChar char="ü"/>
            </a:pPr>
            <a:r>
              <a:rPr lang="pt-BR" sz="2400" dirty="0" smtClean="0"/>
              <a:t>2012, Proposta de Regulamento Geral + Proposta de Diretiva sobre  tratamento de dados pelas autoridades (cooperação penal e policial)</a:t>
            </a:r>
          </a:p>
          <a:p>
            <a:pPr marL="0" indent="0">
              <a:buNone/>
            </a:pPr>
            <a:endParaRPr lang="pt-BR" sz="2400" dirty="0" smtClean="0"/>
          </a:p>
          <a:p>
            <a:pPr marL="0" indent="0">
              <a:buNone/>
            </a:pPr>
            <a:endParaRPr lang="pt-BR" sz="2400" dirty="0"/>
          </a:p>
          <a:p>
            <a:pPr marL="0" indent="0">
              <a:buNone/>
            </a:pPr>
            <a:endParaRPr lang="pt-BR" sz="3800" dirty="0"/>
          </a:p>
          <a:p>
            <a:pPr marL="0" indent="0" algn="ctr">
              <a:buNone/>
            </a:pPr>
            <a:endParaRPr lang="pt-BR" dirty="0" smtClean="0"/>
          </a:p>
          <a:p>
            <a:pPr marL="0" indent="0">
              <a:buNone/>
            </a:pPr>
            <a:endParaRPr lang="en-US" dirty="0"/>
          </a:p>
        </p:txBody>
      </p:sp>
    </p:spTree>
    <p:extLst>
      <p:ext uri="{BB962C8B-B14F-4D97-AF65-F5344CB8AC3E}">
        <p14:creationId xmlns:p14="http://schemas.microsoft.com/office/powerpoint/2010/main" val="2747570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764704"/>
            <a:ext cx="8229600" cy="1143000"/>
          </a:xfrm>
        </p:spPr>
        <p:txBody>
          <a:bodyPr>
            <a:normAutofit fontScale="90000"/>
          </a:bodyPr>
          <a:lstStyle/>
          <a:p>
            <a:pPr algn="ctr"/>
            <a:r>
              <a:rPr lang="pt-BR" dirty="0"/>
              <a:t>Proteção de dados </a:t>
            </a:r>
            <a:r>
              <a:rPr lang="pt-BR" dirty="0" smtClean="0"/>
              <a:t>pessoais (EU)</a:t>
            </a:r>
            <a:endParaRPr lang="en-US" dirty="0"/>
          </a:p>
        </p:txBody>
      </p:sp>
      <p:sp>
        <p:nvSpPr>
          <p:cNvPr id="3" name="Espaço Reservado para Conteúdo 2"/>
          <p:cNvSpPr>
            <a:spLocks noGrp="1"/>
          </p:cNvSpPr>
          <p:nvPr>
            <p:ph idx="1"/>
          </p:nvPr>
        </p:nvSpPr>
        <p:spPr/>
        <p:txBody>
          <a:bodyPr>
            <a:normAutofit lnSpcReduction="10000"/>
          </a:bodyPr>
          <a:lstStyle/>
          <a:p>
            <a:r>
              <a:rPr lang="pt-BR" dirty="0" smtClean="0"/>
              <a:t>Legislação detalhada =&gt; </a:t>
            </a:r>
            <a:r>
              <a:rPr lang="pt-BR" dirty="0"/>
              <a:t>Diretiva </a:t>
            </a:r>
            <a:r>
              <a:rPr lang="pt-BR" dirty="0" smtClean="0"/>
              <a:t>95/46 e futuro Regulamento (código </a:t>
            </a:r>
            <a:r>
              <a:rPr lang="pt-BR" dirty="0"/>
              <a:t>da estrada</a:t>
            </a:r>
            <a:r>
              <a:rPr lang="pt-BR" dirty="0" smtClean="0"/>
              <a:t>)</a:t>
            </a:r>
          </a:p>
          <a:p>
            <a:pPr lvl="1">
              <a:buFont typeface="Wingdings" panose="05000000000000000000" pitchFamily="2" charset="2"/>
              <a:buChar char="ü"/>
            </a:pPr>
            <a:r>
              <a:rPr lang="pt-BR" b="1" dirty="0" smtClean="0"/>
              <a:t>Consentimento ou outra base </a:t>
            </a:r>
            <a:r>
              <a:rPr lang="pt-BR" b="1" dirty="0"/>
              <a:t>legal de tratamento de dados</a:t>
            </a:r>
            <a:r>
              <a:rPr lang="pt-BR" dirty="0"/>
              <a:t>; </a:t>
            </a:r>
            <a:endParaRPr lang="pt-BR" dirty="0" smtClean="0"/>
          </a:p>
          <a:p>
            <a:pPr lvl="1">
              <a:buFont typeface="Wingdings" panose="05000000000000000000" pitchFamily="2" charset="2"/>
              <a:buChar char="ü"/>
            </a:pPr>
            <a:r>
              <a:rPr lang="pt-BR" dirty="0"/>
              <a:t>fins </a:t>
            </a:r>
            <a:r>
              <a:rPr lang="pt-BR" dirty="0" smtClean="0"/>
              <a:t>determinados: necessidade/proporcionalidade Direito </a:t>
            </a:r>
            <a:r>
              <a:rPr lang="pt-BR" dirty="0"/>
              <a:t>de </a:t>
            </a:r>
            <a:r>
              <a:rPr lang="pt-BR" dirty="0" smtClean="0"/>
              <a:t> informação, acesso</a:t>
            </a:r>
            <a:r>
              <a:rPr lang="pt-BR" dirty="0"/>
              <a:t>, retificação, supressão </a:t>
            </a:r>
            <a:endParaRPr lang="pt-BR" dirty="0" smtClean="0"/>
          </a:p>
          <a:p>
            <a:pPr lvl="1">
              <a:buFont typeface="Wingdings" panose="05000000000000000000" pitchFamily="2" charset="2"/>
              <a:buChar char="ü"/>
            </a:pPr>
            <a:r>
              <a:rPr lang="pt-BR" dirty="0" smtClean="0"/>
              <a:t>Regras </a:t>
            </a:r>
            <a:r>
              <a:rPr lang="pt-BR" dirty="0"/>
              <a:t>de procedimento para os responsáveis dos tratamentos de dados (notificação, controlo prévio); </a:t>
            </a:r>
          </a:p>
          <a:p>
            <a:pPr lvl="1">
              <a:buFont typeface="Wingdings" panose="05000000000000000000" pitchFamily="2" charset="2"/>
              <a:buChar char="ü"/>
            </a:pPr>
            <a:r>
              <a:rPr lang="pt-BR" b="1" dirty="0"/>
              <a:t>Autoridade (administrativa) </a:t>
            </a:r>
            <a:r>
              <a:rPr lang="pt-BR" b="1" dirty="0" smtClean="0"/>
              <a:t>independente </a:t>
            </a:r>
            <a:endParaRPr lang="pt-BR" b="1" dirty="0"/>
          </a:p>
          <a:p>
            <a:pPr lvl="1">
              <a:buFont typeface="Wingdings" panose="05000000000000000000" pitchFamily="2" charset="2"/>
              <a:buChar char="ü"/>
            </a:pPr>
            <a:r>
              <a:rPr lang="pt-BR" dirty="0"/>
              <a:t>Direito de </a:t>
            </a:r>
            <a:r>
              <a:rPr lang="pt-BR" dirty="0" smtClean="0"/>
              <a:t>recurso judicial (tribunais nacionais e Tribunal de Justiça EU)</a:t>
            </a:r>
          </a:p>
          <a:p>
            <a:pPr lvl="1">
              <a:buFont typeface="Wingdings" panose="05000000000000000000" pitchFamily="2" charset="2"/>
              <a:buChar char="ü"/>
            </a:pPr>
            <a:endParaRPr lang="pt-BR" dirty="0"/>
          </a:p>
          <a:p>
            <a:endParaRPr lang="en-US" dirty="0"/>
          </a:p>
        </p:txBody>
      </p:sp>
    </p:spTree>
    <p:extLst>
      <p:ext uri="{BB962C8B-B14F-4D97-AF65-F5344CB8AC3E}">
        <p14:creationId xmlns:p14="http://schemas.microsoft.com/office/powerpoint/2010/main" val="10200047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10209</TotalTime>
  <Words>1492</Words>
  <Application>Microsoft Office PowerPoint</Application>
  <PresentationFormat>Apresentação na tela (4:3)</PresentationFormat>
  <Paragraphs>114</Paragraphs>
  <Slides>18</Slides>
  <Notes>0</Notes>
  <HiddenSlides>0</HiddenSlides>
  <MMClips>0</MMClips>
  <ScaleCrop>false</ScaleCrop>
  <HeadingPairs>
    <vt:vector size="4" baseType="variant">
      <vt:variant>
        <vt:lpstr>Tema</vt:lpstr>
      </vt:variant>
      <vt:variant>
        <vt:i4>1</vt:i4>
      </vt:variant>
      <vt:variant>
        <vt:lpstr>Títulos de slides</vt:lpstr>
      </vt:variant>
      <vt:variant>
        <vt:i4>18</vt:i4>
      </vt:variant>
    </vt:vector>
  </HeadingPairs>
  <TitlesOfParts>
    <vt:vector size="19" baseType="lpstr">
      <vt:lpstr>Fluxo</vt:lpstr>
      <vt:lpstr>Apresentação do PowerPoint</vt:lpstr>
      <vt:lpstr>Mundo interconectado </vt:lpstr>
      <vt:lpstr>Mundo interconectado</vt:lpstr>
      <vt:lpstr>Valores associados à privacidade</vt:lpstr>
      <vt:lpstr>Risks ‘for the rights and freedoms of individuals’</vt:lpstr>
      <vt:lpstr>Definições Privacidade/Dados pessoais:</vt:lpstr>
      <vt:lpstr>Proteção da privacidade e dos dados pessoais</vt:lpstr>
      <vt:lpstr>Proteção da privacidade e dos dados pessoais</vt:lpstr>
      <vt:lpstr>Proteção de dados pessoais (EU)</vt:lpstr>
      <vt:lpstr>Respostas  na UE aos desafios tecnológicos</vt:lpstr>
      <vt:lpstr>Segurança dos sistemas e das comunicações</vt:lpstr>
      <vt:lpstr>Segurança dos sistemas e das comunicações</vt:lpstr>
      <vt:lpstr>Cloud computing</vt:lpstr>
      <vt:lpstr>GDP Regulation: Strengthened obligations for controllers/processors</vt:lpstr>
      <vt:lpstr>Controller/Processor</vt:lpstr>
      <vt:lpstr>Transferências internacionais de dados pessoais</vt:lpstr>
      <vt:lpstr>Transferências internacionais de dados pessoais</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stkofuji</dc:creator>
  <cp:lastModifiedBy>Piedade</cp:lastModifiedBy>
  <cp:revision>471</cp:revision>
  <dcterms:created xsi:type="dcterms:W3CDTF">2013-06-19T17:59:33Z</dcterms:created>
  <dcterms:modified xsi:type="dcterms:W3CDTF">2014-12-02T18:05:15Z</dcterms:modified>
</cp:coreProperties>
</file>