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1" r:id="rId2"/>
    <p:sldId id="310" r:id="rId3"/>
    <p:sldId id="318" r:id="rId4"/>
    <p:sldId id="319" r:id="rId5"/>
    <p:sldId id="320" r:id="rId6"/>
    <p:sldId id="323" r:id="rId7"/>
    <p:sldId id="324" r:id="rId8"/>
    <p:sldId id="325" r:id="rId9"/>
    <p:sldId id="322" r:id="rId10"/>
    <p:sldId id="327" r:id="rId11"/>
    <p:sldId id="278" r:id="rId12"/>
    <p:sldId id="313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30" autoAdjust="0"/>
  </p:normalViewPr>
  <p:slideViewPr>
    <p:cSldViewPr>
      <p:cViewPr varScale="1">
        <p:scale>
          <a:sx n="63" d="100"/>
          <a:sy n="63" d="100"/>
        </p:scale>
        <p:origin x="87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52714-3EB7-4E7C-9102-59FD0D0DBFB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2C971A9-0892-4085-9A35-D184A9DEA39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/>
            <a:t>P</a:t>
          </a:r>
        </a:p>
      </dgm:t>
    </dgm:pt>
    <dgm:pt modelId="{C1615FD8-419C-420C-93A2-D3AD7FEAEC5A}" type="parTrans" cxnId="{281754D0-061E-408F-BD76-2B45C2FF2425}">
      <dgm:prSet/>
      <dgm:spPr/>
      <dgm:t>
        <a:bodyPr/>
        <a:lstStyle/>
        <a:p>
          <a:endParaRPr lang="pt-BR"/>
        </a:p>
      </dgm:t>
    </dgm:pt>
    <dgm:pt modelId="{2036F163-9C71-4CD4-B4D7-364DDF084212}" type="sibTrans" cxnId="{281754D0-061E-408F-BD76-2B45C2FF2425}">
      <dgm:prSet/>
      <dgm:spPr/>
      <dgm:t>
        <a:bodyPr/>
        <a:lstStyle/>
        <a:p>
          <a:endParaRPr lang="pt-BR"/>
        </a:p>
      </dgm:t>
    </dgm:pt>
    <dgm:pt modelId="{ACF0A237-4E4B-4A01-ADED-4E3830564D24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/>
            <a:t>D</a:t>
          </a:r>
        </a:p>
      </dgm:t>
    </dgm:pt>
    <dgm:pt modelId="{2A8451C9-7958-44E2-974B-AC600092071C}" type="parTrans" cxnId="{B1C8A4A5-D191-41BD-9A4E-D01CD92896F9}">
      <dgm:prSet/>
      <dgm:spPr/>
      <dgm:t>
        <a:bodyPr/>
        <a:lstStyle/>
        <a:p>
          <a:endParaRPr lang="pt-BR"/>
        </a:p>
      </dgm:t>
    </dgm:pt>
    <dgm:pt modelId="{6800B748-9DEB-489E-988F-048E81BEEB6E}" type="sibTrans" cxnId="{B1C8A4A5-D191-41BD-9A4E-D01CD92896F9}">
      <dgm:prSet/>
      <dgm:spPr/>
      <dgm:t>
        <a:bodyPr/>
        <a:lstStyle/>
        <a:p>
          <a:endParaRPr lang="pt-BR"/>
        </a:p>
      </dgm:t>
    </dgm:pt>
    <dgm:pt modelId="{8ACF7570-05C6-47C5-A828-171B83937B45}">
      <dgm:prSet phldrT="[Texto]"/>
      <dgm:spPr>
        <a:solidFill>
          <a:schemeClr val="tx1"/>
        </a:solidFill>
      </dgm:spPr>
      <dgm:t>
        <a:bodyPr/>
        <a:lstStyle/>
        <a:p>
          <a:r>
            <a:rPr lang="pt-BR" dirty="0"/>
            <a:t>A</a:t>
          </a:r>
        </a:p>
      </dgm:t>
    </dgm:pt>
    <dgm:pt modelId="{1EBE8613-C5FD-4651-8928-08EFBFCCB0BF}" type="parTrans" cxnId="{09BB35FA-7F66-4E03-ACB1-8B27C0AF2F77}">
      <dgm:prSet/>
      <dgm:spPr/>
      <dgm:t>
        <a:bodyPr/>
        <a:lstStyle/>
        <a:p>
          <a:endParaRPr lang="pt-BR"/>
        </a:p>
      </dgm:t>
    </dgm:pt>
    <dgm:pt modelId="{38188C8A-F764-477D-B6CD-2C44CF87CB24}" type="sibTrans" cxnId="{09BB35FA-7F66-4E03-ACB1-8B27C0AF2F77}">
      <dgm:prSet/>
      <dgm:spPr/>
      <dgm:t>
        <a:bodyPr/>
        <a:lstStyle/>
        <a:p>
          <a:endParaRPr lang="pt-BR"/>
        </a:p>
      </dgm:t>
    </dgm:pt>
    <dgm:pt modelId="{079BCC5B-4270-476F-A721-3E83A5AF2D14}">
      <dgm:prSet custT="1"/>
      <dgm:spPr>
        <a:solidFill>
          <a:srgbClr val="00B050"/>
        </a:solidFill>
      </dgm:spPr>
      <dgm:t>
        <a:bodyPr/>
        <a:lstStyle/>
        <a:p>
          <a:r>
            <a:rPr lang="pt-BR" sz="6000" dirty="0"/>
            <a:t>C</a:t>
          </a:r>
        </a:p>
      </dgm:t>
    </dgm:pt>
    <dgm:pt modelId="{75B16878-8ECB-4F41-9711-59C20183E69E}" type="parTrans" cxnId="{69F9D373-152E-462B-8EF6-AE43EF9CF6A7}">
      <dgm:prSet/>
      <dgm:spPr/>
      <dgm:t>
        <a:bodyPr/>
        <a:lstStyle/>
        <a:p>
          <a:endParaRPr lang="pt-BR"/>
        </a:p>
      </dgm:t>
    </dgm:pt>
    <dgm:pt modelId="{5D42D23B-81D2-488D-A605-CD738E4F9C99}" type="sibTrans" cxnId="{69F9D373-152E-462B-8EF6-AE43EF9CF6A7}">
      <dgm:prSet/>
      <dgm:spPr/>
      <dgm:t>
        <a:bodyPr/>
        <a:lstStyle/>
        <a:p>
          <a:endParaRPr lang="pt-BR"/>
        </a:p>
      </dgm:t>
    </dgm:pt>
    <dgm:pt modelId="{8CC2A2A0-B1C9-49D6-9BA9-DEF17F6C5231}" type="pres">
      <dgm:prSet presAssocID="{65852714-3EB7-4E7C-9102-59FD0D0DBFB5}" presName="compositeShape" presStyleCnt="0">
        <dgm:presLayoutVars>
          <dgm:chMax val="7"/>
          <dgm:dir/>
          <dgm:resizeHandles val="exact"/>
        </dgm:presLayoutVars>
      </dgm:prSet>
      <dgm:spPr/>
    </dgm:pt>
    <dgm:pt modelId="{0E40BEC2-482B-4653-AA48-B5E070BE8D4E}" type="pres">
      <dgm:prSet presAssocID="{65852714-3EB7-4E7C-9102-59FD0D0DBFB5}" presName="wedge1" presStyleLbl="node1" presStyleIdx="0" presStyleCnt="4"/>
      <dgm:spPr/>
    </dgm:pt>
    <dgm:pt modelId="{7A190E6D-AB4C-4367-8036-C97D41D2FD9A}" type="pres">
      <dgm:prSet presAssocID="{65852714-3EB7-4E7C-9102-59FD0D0DBFB5}" presName="dummy1a" presStyleCnt="0"/>
      <dgm:spPr/>
    </dgm:pt>
    <dgm:pt modelId="{C7239262-F036-4A28-9B79-EB6B215E2C8B}" type="pres">
      <dgm:prSet presAssocID="{65852714-3EB7-4E7C-9102-59FD0D0DBFB5}" presName="dummy1b" presStyleCnt="0"/>
      <dgm:spPr/>
    </dgm:pt>
    <dgm:pt modelId="{D94D285F-36C6-4C65-8360-09022C3363A3}" type="pres">
      <dgm:prSet presAssocID="{65852714-3EB7-4E7C-9102-59FD0D0DBFB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CE253F6-B71E-4B09-BF26-04FEDB7FF104}" type="pres">
      <dgm:prSet presAssocID="{65852714-3EB7-4E7C-9102-59FD0D0DBFB5}" presName="wedge2" presStyleLbl="node1" presStyleIdx="1" presStyleCnt="4"/>
      <dgm:spPr/>
    </dgm:pt>
    <dgm:pt modelId="{496CF09A-A7ED-40C7-AD00-A8980BB449F8}" type="pres">
      <dgm:prSet presAssocID="{65852714-3EB7-4E7C-9102-59FD0D0DBFB5}" presName="dummy2a" presStyleCnt="0"/>
      <dgm:spPr/>
    </dgm:pt>
    <dgm:pt modelId="{FA667D34-BA61-45A4-B8AB-EFC0A6EF38CA}" type="pres">
      <dgm:prSet presAssocID="{65852714-3EB7-4E7C-9102-59FD0D0DBFB5}" presName="dummy2b" presStyleCnt="0"/>
      <dgm:spPr/>
    </dgm:pt>
    <dgm:pt modelId="{02258AAF-FEB3-47F2-B1A5-C6E7B8D9C926}" type="pres">
      <dgm:prSet presAssocID="{65852714-3EB7-4E7C-9102-59FD0D0DBFB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510740B-FB59-446E-BFF6-2AE96D394873}" type="pres">
      <dgm:prSet presAssocID="{65852714-3EB7-4E7C-9102-59FD0D0DBFB5}" presName="wedge3" presStyleLbl="node1" presStyleIdx="2" presStyleCnt="4" custLinFactNeighborX="2206" custLinFactNeighborY="334"/>
      <dgm:spPr/>
    </dgm:pt>
    <dgm:pt modelId="{DB36B57A-827B-4855-A822-17AB44554A1C}" type="pres">
      <dgm:prSet presAssocID="{65852714-3EB7-4E7C-9102-59FD0D0DBFB5}" presName="dummy3a" presStyleCnt="0"/>
      <dgm:spPr/>
    </dgm:pt>
    <dgm:pt modelId="{EA8CAE3A-A8E1-4066-8AA1-C3FF11EE59D7}" type="pres">
      <dgm:prSet presAssocID="{65852714-3EB7-4E7C-9102-59FD0D0DBFB5}" presName="dummy3b" presStyleCnt="0"/>
      <dgm:spPr/>
    </dgm:pt>
    <dgm:pt modelId="{77AEFF5F-1953-4158-B176-A696AE1199DF}" type="pres">
      <dgm:prSet presAssocID="{65852714-3EB7-4E7C-9102-59FD0D0DBFB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6638E4E-CA74-4EAA-B612-2B6CFE496D52}" type="pres">
      <dgm:prSet presAssocID="{65852714-3EB7-4E7C-9102-59FD0D0DBFB5}" presName="wedge4" presStyleLbl="node1" presStyleIdx="3" presStyleCnt="4"/>
      <dgm:spPr/>
    </dgm:pt>
    <dgm:pt modelId="{020C12AC-15CE-4287-A0EF-D1D781CDE46E}" type="pres">
      <dgm:prSet presAssocID="{65852714-3EB7-4E7C-9102-59FD0D0DBFB5}" presName="dummy4a" presStyleCnt="0"/>
      <dgm:spPr/>
    </dgm:pt>
    <dgm:pt modelId="{704C4503-3EB5-4687-88E3-8235C129BCF4}" type="pres">
      <dgm:prSet presAssocID="{65852714-3EB7-4E7C-9102-59FD0D0DBFB5}" presName="dummy4b" presStyleCnt="0"/>
      <dgm:spPr/>
    </dgm:pt>
    <dgm:pt modelId="{9AA029CA-D805-48E1-9343-DD5CEA148FB4}" type="pres">
      <dgm:prSet presAssocID="{65852714-3EB7-4E7C-9102-59FD0D0DBFB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294B68B-F183-4824-A0E6-4D19EEDAD7F6}" type="pres">
      <dgm:prSet presAssocID="{2036F163-9C71-4CD4-B4D7-364DDF084212}" presName="arrowWedge1" presStyleLbl="fgSibTrans2D1" presStyleIdx="0" presStyleCnt="4"/>
      <dgm:spPr/>
    </dgm:pt>
    <dgm:pt modelId="{68F11680-4736-45D1-979E-D0769555F41A}" type="pres">
      <dgm:prSet presAssocID="{6800B748-9DEB-489E-988F-048E81BEEB6E}" presName="arrowWedge2" presStyleLbl="fgSibTrans2D1" presStyleIdx="1" presStyleCnt="4"/>
      <dgm:spPr/>
    </dgm:pt>
    <dgm:pt modelId="{F070168D-E833-412F-92D8-2CB7AA01EE05}" type="pres">
      <dgm:prSet presAssocID="{5D42D23B-81D2-488D-A605-CD738E4F9C99}" presName="arrowWedge3" presStyleLbl="fgSibTrans2D1" presStyleIdx="2" presStyleCnt="4"/>
      <dgm:spPr/>
    </dgm:pt>
    <dgm:pt modelId="{25AD37B3-4285-42C5-8981-152F2939C5C2}" type="pres">
      <dgm:prSet presAssocID="{38188C8A-F764-477D-B6CD-2C44CF87CB24}" presName="arrowWedge4" presStyleLbl="fgSibTrans2D1" presStyleIdx="3" presStyleCnt="4"/>
      <dgm:spPr/>
    </dgm:pt>
  </dgm:ptLst>
  <dgm:cxnLst>
    <dgm:cxn modelId="{87D63952-3FDB-48F3-8535-3B9798B6F4FE}" type="presOf" srcId="{C2C971A9-0892-4085-9A35-D184A9DEA395}" destId="{0E40BEC2-482B-4653-AA48-B5E070BE8D4E}" srcOrd="0" destOrd="0" presId="urn:microsoft.com/office/officeart/2005/8/layout/cycle8"/>
    <dgm:cxn modelId="{09BB35FA-7F66-4E03-ACB1-8B27C0AF2F77}" srcId="{65852714-3EB7-4E7C-9102-59FD0D0DBFB5}" destId="{8ACF7570-05C6-47C5-A828-171B83937B45}" srcOrd="3" destOrd="0" parTransId="{1EBE8613-C5FD-4651-8928-08EFBFCCB0BF}" sibTransId="{38188C8A-F764-477D-B6CD-2C44CF87CB24}"/>
    <dgm:cxn modelId="{90147DA9-5B11-48DE-913D-82B0B0BAE76D}" type="presOf" srcId="{C2C971A9-0892-4085-9A35-D184A9DEA395}" destId="{D94D285F-36C6-4C65-8360-09022C3363A3}" srcOrd="1" destOrd="0" presId="urn:microsoft.com/office/officeart/2005/8/layout/cycle8"/>
    <dgm:cxn modelId="{5C32BCBD-4516-49A9-80ED-D3926DFDA656}" type="presOf" srcId="{65852714-3EB7-4E7C-9102-59FD0D0DBFB5}" destId="{8CC2A2A0-B1C9-49D6-9BA9-DEF17F6C5231}" srcOrd="0" destOrd="0" presId="urn:microsoft.com/office/officeart/2005/8/layout/cycle8"/>
    <dgm:cxn modelId="{F5344AEA-25F9-4167-991C-00DCD49FB247}" type="presOf" srcId="{079BCC5B-4270-476F-A721-3E83A5AF2D14}" destId="{77AEFF5F-1953-4158-B176-A696AE1199DF}" srcOrd="1" destOrd="0" presId="urn:microsoft.com/office/officeart/2005/8/layout/cycle8"/>
    <dgm:cxn modelId="{C31C9553-9987-4643-B47B-9ADB35CC9FA0}" type="presOf" srcId="{ACF0A237-4E4B-4A01-ADED-4E3830564D24}" destId="{02258AAF-FEB3-47F2-B1A5-C6E7B8D9C926}" srcOrd="1" destOrd="0" presId="urn:microsoft.com/office/officeart/2005/8/layout/cycle8"/>
    <dgm:cxn modelId="{69F9D373-152E-462B-8EF6-AE43EF9CF6A7}" srcId="{65852714-3EB7-4E7C-9102-59FD0D0DBFB5}" destId="{079BCC5B-4270-476F-A721-3E83A5AF2D14}" srcOrd="2" destOrd="0" parTransId="{75B16878-8ECB-4F41-9711-59C20183E69E}" sibTransId="{5D42D23B-81D2-488D-A605-CD738E4F9C99}"/>
    <dgm:cxn modelId="{51C07939-A535-4890-8D2F-F2E548A84643}" type="presOf" srcId="{8ACF7570-05C6-47C5-A828-171B83937B45}" destId="{A6638E4E-CA74-4EAA-B612-2B6CFE496D52}" srcOrd="0" destOrd="0" presId="urn:microsoft.com/office/officeart/2005/8/layout/cycle8"/>
    <dgm:cxn modelId="{281754D0-061E-408F-BD76-2B45C2FF2425}" srcId="{65852714-3EB7-4E7C-9102-59FD0D0DBFB5}" destId="{C2C971A9-0892-4085-9A35-D184A9DEA395}" srcOrd="0" destOrd="0" parTransId="{C1615FD8-419C-420C-93A2-D3AD7FEAEC5A}" sibTransId="{2036F163-9C71-4CD4-B4D7-364DDF084212}"/>
    <dgm:cxn modelId="{1D6E3D77-6D37-4225-AF47-3FADAA7FFC2C}" type="presOf" srcId="{ACF0A237-4E4B-4A01-ADED-4E3830564D24}" destId="{5CE253F6-B71E-4B09-BF26-04FEDB7FF104}" srcOrd="0" destOrd="0" presId="urn:microsoft.com/office/officeart/2005/8/layout/cycle8"/>
    <dgm:cxn modelId="{705992B4-471D-43A3-BA0A-8974B5B56F70}" type="presOf" srcId="{079BCC5B-4270-476F-A721-3E83A5AF2D14}" destId="{2510740B-FB59-446E-BFF6-2AE96D394873}" srcOrd="0" destOrd="0" presId="urn:microsoft.com/office/officeart/2005/8/layout/cycle8"/>
    <dgm:cxn modelId="{B1C8A4A5-D191-41BD-9A4E-D01CD92896F9}" srcId="{65852714-3EB7-4E7C-9102-59FD0D0DBFB5}" destId="{ACF0A237-4E4B-4A01-ADED-4E3830564D24}" srcOrd="1" destOrd="0" parTransId="{2A8451C9-7958-44E2-974B-AC600092071C}" sibTransId="{6800B748-9DEB-489E-988F-048E81BEEB6E}"/>
    <dgm:cxn modelId="{2239A877-7EDD-4692-9E76-4C486E382A71}" type="presOf" srcId="{8ACF7570-05C6-47C5-A828-171B83937B45}" destId="{9AA029CA-D805-48E1-9343-DD5CEA148FB4}" srcOrd="1" destOrd="0" presId="urn:microsoft.com/office/officeart/2005/8/layout/cycle8"/>
    <dgm:cxn modelId="{7FB14168-C441-46CF-B057-78390C9D59A9}" type="presParOf" srcId="{8CC2A2A0-B1C9-49D6-9BA9-DEF17F6C5231}" destId="{0E40BEC2-482B-4653-AA48-B5E070BE8D4E}" srcOrd="0" destOrd="0" presId="urn:microsoft.com/office/officeart/2005/8/layout/cycle8"/>
    <dgm:cxn modelId="{D63D2F8E-5400-4B38-9B79-FED2A0DB57F3}" type="presParOf" srcId="{8CC2A2A0-B1C9-49D6-9BA9-DEF17F6C5231}" destId="{7A190E6D-AB4C-4367-8036-C97D41D2FD9A}" srcOrd="1" destOrd="0" presId="urn:microsoft.com/office/officeart/2005/8/layout/cycle8"/>
    <dgm:cxn modelId="{73374361-01A0-4EE7-84A9-64D063D50FDD}" type="presParOf" srcId="{8CC2A2A0-B1C9-49D6-9BA9-DEF17F6C5231}" destId="{C7239262-F036-4A28-9B79-EB6B215E2C8B}" srcOrd="2" destOrd="0" presId="urn:microsoft.com/office/officeart/2005/8/layout/cycle8"/>
    <dgm:cxn modelId="{A5843A97-1321-4158-B84E-7B5E3F2AD364}" type="presParOf" srcId="{8CC2A2A0-B1C9-49D6-9BA9-DEF17F6C5231}" destId="{D94D285F-36C6-4C65-8360-09022C3363A3}" srcOrd="3" destOrd="0" presId="urn:microsoft.com/office/officeart/2005/8/layout/cycle8"/>
    <dgm:cxn modelId="{92E2FE8A-7438-4F62-BC44-6E1E925A8FB9}" type="presParOf" srcId="{8CC2A2A0-B1C9-49D6-9BA9-DEF17F6C5231}" destId="{5CE253F6-B71E-4B09-BF26-04FEDB7FF104}" srcOrd="4" destOrd="0" presId="urn:microsoft.com/office/officeart/2005/8/layout/cycle8"/>
    <dgm:cxn modelId="{F279E1FA-DC45-4575-8003-8837FFC283CE}" type="presParOf" srcId="{8CC2A2A0-B1C9-49D6-9BA9-DEF17F6C5231}" destId="{496CF09A-A7ED-40C7-AD00-A8980BB449F8}" srcOrd="5" destOrd="0" presId="urn:microsoft.com/office/officeart/2005/8/layout/cycle8"/>
    <dgm:cxn modelId="{A53D47EF-8921-406C-9D1B-FAE2441146D2}" type="presParOf" srcId="{8CC2A2A0-B1C9-49D6-9BA9-DEF17F6C5231}" destId="{FA667D34-BA61-45A4-B8AB-EFC0A6EF38CA}" srcOrd="6" destOrd="0" presId="urn:microsoft.com/office/officeart/2005/8/layout/cycle8"/>
    <dgm:cxn modelId="{EFE11078-BE16-4627-B2FD-5F8E29E2442E}" type="presParOf" srcId="{8CC2A2A0-B1C9-49D6-9BA9-DEF17F6C5231}" destId="{02258AAF-FEB3-47F2-B1A5-C6E7B8D9C926}" srcOrd="7" destOrd="0" presId="urn:microsoft.com/office/officeart/2005/8/layout/cycle8"/>
    <dgm:cxn modelId="{91803128-1979-4EBC-AF71-E608FA247072}" type="presParOf" srcId="{8CC2A2A0-B1C9-49D6-9BA9-DEF17F6C5231}" destId="{2510740B-FB59-446E-BFF6-2AE96D394873}" srcOrd="8" destOrd="0" presId="urn:microsoft.com/office/officeart/2005/8/layout/cycle8"/>
    <dgm:cxn modelId="{4B7CDE54-CC18-4482-88EF-85FBED044154}" type="presParOf" srcId="{8CC2A2A0-B1C9-49D6-9BA9-DEF17F6C5231}" destId="{DB36B57A-827B-4855-A822-17AB44554A1C}" srcOrd="9" destOrd="0" presId="urn:microsoft.com/office/officeart/2005/8/layout/cycle8"/>
    <dgm:cxn modelId="{F3206E49-BBAA-4FA0-9CA8-DC932AC1C86E}" type="presParOf" srcId="{8CC2A2A0-B1C9-49D6-9BA9-DEF17F6C5231}" destId="{EA8CAE3A-A8E1-4066-8AA1-C3FF11EE59D7}" srcOrd="10" destOrd="0" presId="urn:microsoft.com/office/officeart/2005/8/layout/cycle8"/>
    <dgm:cxn modelId="{639AA4C7-1BB9-4480-AD22-9FA15BBAC715}" type="presParOf" srcId="{8CC2A2A0-B1C9-49D6-9BA9-DEF17F6C5231}" destId="{77AEFF5F-1953-4158-B176-A696AE1199DF}" srcOrd="11" destOrd="0" presId="urn:microsoft.com/office/officeart/2005/8/layout/cycle8"/>
    <dgm:cxn modelId="{C0AF18C2-2C87-4AA2-B709-257B21CF3AFE}" type="presParOf" srcId="{8CC2A2A0-B1C9-49D6-9BA9-DEF17F6C5231}" destId="{A6638E4E-CA74-4EAA-B612-2B6CFE496D52}" srcOrd="12" destOrd="0" presId="urn:microsoft.com/office/officeart/2005/8/layout/cycle8"/>
    <dgm:cxn modelId="{CCA3C75B-4181-4BA5-9DBD-CD624B332C93}" type="presParOf" srcId="{8CC2A2A0-B1C9-49D6-9BA9-DEF17F6C5231}" destId="{020C12AC-15CE-4287-A0EF-D1D781CDE46E}" srcOrd="13" destOrd="0" presId="urn:microsoft.com/office/officeart/2005/8/layout/cycle8"/>
    <dgm:cxn modelId="{416AFFCE-013E-4DEB-8CF1-34505B0B7365}" type="presParOf" srcId="{8CC2A2A0-B1C9-49D6-9BA9-DEF17F6C5231}" destId="{704C4503-3EB5-4687-88E3-8235C129BCF4}" srcOrd="14" destOrd="0" presId="urn:microsoft.com/office/officeart/2005/8/layout/cycle8"/>
    <dgm:cxn modelId="{FE287730-F8B2-4591-B6D0-28ABCAD0C631}" type="presParOf" srcId="{8CC2A2A0-B1C9-49D6-9BA9-DEF17F6C5231}" destId="{9AA029CA-D805-48E1-9343-DD5CEA148FB4}" srcOrd="15" destOrd="0" presId="urn:microsoft.com/office/officeart/2005/8/layout/cycle8"/>
    <dgm:cxn modelId="{F1AB84AA-69A1-496E-BF89-8A144FC60058}" type="presParOf" srcId="{8CC2A2A0-B1C9-49D6-9BA9-DEF17F6C5231}" destId="{7294B68B-F183-4824-A0E6-4D19EEDAD7F6}" srcOrd="16" destOrd="0" presId="urn:microsoft.com/office/officeart/2005/8/layout/cycle8"/>
    <dgm:cxn modelId="{4D6F5F6F-322B-47A2-8490-145CE1FB687B}" type="presParOf" srcId="{8CC2A2A0-B1C9-49D6-9BA9-DEF17F6C5231}" destId="{68F11680-4736-45D1-979E-D0769555F41A}" srcOrd="17" destOrd="0" presId="urn:microsoft.com/office/officeart/2005/8/layout/cycle8"/>
    <dgm:cxn modelId="{A2C9EAF4-B0FE-4597-ACBE-86BDE4BEBAC3}" type="presParOf" srcId="{8CC2A2A0-B1C9-49D6-9BA9-DEF17F6C5231}" destId="{F070168D-E833-412F-92D8-2CB7AA01EE05}" srcOrd="18" destOrd="0" presId="urn:microsoft.com/office/officeart/2005/8/layout/cycle8"/>
    <dgm:cxn modelId="{FC4B9F3D-AD56-4184-8E7F-354327629FFE}" type="presParOf" srcId="{8CC2A2A0-B1C9-49D6-9BA9-DEF17F6C5231}" destId="{25AD37B3-4285-42C5-8981-152F2939C5C2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0BEC2-482B-4653-AA48-B5E070BE8D4E}">
      <dsp:nvSpPr>
        <dsp:cNvPr id="0" name=""/>
        <dsp:cNvSpPr/>
      </dsp:nvSpPr>
      <dsp:spPr>
        <a:xfrm>
          <a:off x="1068726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P</a:t>
          </a:r>
        </a:p>
      </dsp:txBody>
      <dsp:txXfrm>
        <a:off x="2880864" y="957360"/>
        <a:ext cx="1259840" cy="934720"/>
      </dsp:txXfrm>
    </dsp:sp>
    <dsp:sp modelId="{5CE253F6-B71E-4B09-BF26-04FEDB7FF104}">
      <dsp:nvSpPr>
        <dsp:cNvPr id="0" name=""/>
        <dsp:cNvSpPr/>
      </dsp:nvSpPr>
      <dsp:spPr>
        <a:xfrm>
          <a:off x="1068726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D</a:t>
          </a:r>
        </a:p>
      </dsp:txBody>
      <dsp:txXfrm>
        <a:off x="2880864" y="2135920"/>
        <a:ext cx="1259840" cy="934720"/>
      </dsp:txXfrm>
    </dsp:sp>
    <dsp:sp modelId="{2510740B-FB59-446E-BFF6-2AE96D394873}">
      <dsp:nvSpPr>
        <dsp:cNvPr id="0" name=""/>
        <dsp:cNvSpPr/>
      </dsp:nvSpPr>
      <dsp:spPr>
        <a:xfrm>
          <a:off x="1029429" y="375824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0" kern="1200" dirty="0"/>
            <a:t>C</a:t>
          </a:r>
        </a:p>
      </dsp:txBody>
      <dsp:txXfrm>
        <a:off x="1371211" y="2147321"/>
        <a:ext cx="1259840" cy="934720"/>
      </dsp:txXfrm>
    </dsp:sp>
    <dsp:sp modelId="{A6638E4E-CA74-4EAA-B612-2B6CFE496D52}">
      <dsp:nvSpPr>
        <dsp:cNvPr id="0" name=""/>
        <dsp:cNvSpPr/>
      </dsp:nvSpPr>
      <dsp:spPr>
        <a:xfrm>
          <a:off x="954121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A</a:t>
          </a:r>
        </a:p>
      </dsp:txBody>
      <dsp:txXfrm>
        <a:off x="1295904" y="957360"/>
        <a:ext cx="1259840" cy="934720"/>
      </dsp:txXfrm>
    </dsp:sp>
    <dsp:sp modelId="{7294B68B-F183-4824-A0E6-4D19EEDAD7F6}">
      <dsp:nvSpPr>
        <dsp:cNvPr id="0" name=""/>
        <dsp:cNvSpPr/>
      </dsp:nvSpPr>
      <dsp:spPr>
        <a:xfrm>
          <a:off x="857398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11680-4736-45D1-979E-D0769555F41A}">
      <dsp:nvSpPr>
        <dsp:cNvPr id="0" name=""/>
        <dsp:cNvSpPr/>
      </dsp:nvSpPr>
      <dsp:spPr>
        <a:xfrm>
          <a:off x="857398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0168D-E833-412F-92D8-2CB7AA01EE05}">
      <dsp:nvSpPr>
        <dsp:cNvPr id="0" name=""/>
        <dsp:cNvSpPr/>
      </dsp:nvSpPr>
      <dsp:spPr>
        <a:xfrm>
          <a:off x="818101" y="164496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D37B3-4285-42C5-8981-152F2939C5C2}">
      <dsp:nvSpPr>
        <dsp:cNvPr id="0" name=""/>
        <dsp:cNvSpPr/>
      </dsp:nvSpPr>
      <dsp:spPr>
        <a:xfrm>
          <a:off x="742793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PEF3111 – EMPREENDEDORISMO E MODELAGEM DE NEGÓCIOS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04</a:t>
            </a:r>
          </a:p>
          <a:p>
            <a:r>
              <a:rPr lang="pt-BR" dirty="0"/>
              <a:t>Técnicas para trabalho eficaz em equipe</a:t>
            </a:r>
          </a:p>
        </p:txBody>
      </p:sp>
    </p:spTree>
    <p:extLst>
      <p:ext uri="{BB962C8B-B14F-4D97-AF65-F5344CB8AC3E}">
        <p14:creationId xmlns:p14="http://schemas.microsoft.com/office/powerpoint/2010/main" val="164007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Ler para a próxima aula: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New </a:t>
            </a:r>
            <a:r>
              <a:rPr lang="pt-BR" dirty="0" err="1"/>
              <a:t>New</a:t>
            </a:r>
            <a:r>
              <a:rPr lang="pt-BR" dirty="0"/>
              <a:t> </a:t>
            </a:r>
            <a:r>
              <a:rPr lang="pt-BR" dirty="0" err="1"/>
              <a:t>Product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 Game (HBR)</a:t>
            </a:r>
          </a:p>
        </p:txBody>
      </p:sp>
    </p:spTree>
    <p:extLst>
      <p:ext uri="{BB962C8B-B14F-4D97-AF65-F5344CB8AC3E}">
        <p14:creationId xmlns:p14="http://schemas.microsoft.com/office/powerpoint/2010/main" val="1074905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4" cy="5112568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Jogo: Aviões de Papel</a:t>
            </a:r>
          </a:p>
          <a:p>
            <a:pPr eaLnBrk="1" hangingPunct="1"/>
            <a:endParaRPr lang="pt-BR" dirty="0">
              <a:solidFill>
                <a:srgbClr val="17375E"/>
              </a:solidFill>
              <a:latin typeface="Arial Black" panose="020B0A04020102020204" pitchFamily="34" charset="0"/>
            </a:endParaRPr>
          </a:p>
          <a:p>
            <a:pPr algn="l" eaLnBrk="1" hangingPunct="1"/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Objetivo: construir o maior número de aviões de papel que conseguirem e que sejam capazes de voar até o outro lado da sala, batendo no quadro negro. Cada avião deve ser feito a </a:t>
            </a:r>
            <a:r>
              <a:rPr lang="pt-BR">
                <a:solidFill>
                  <a:srgbClr val="17375E"/>
                </a:solidFill>
                <a:latin typeface="Arial Black" panose="020B0A04020102020204" pitchFamily="34" charset="0"/>
              </a:rPr>
              <a:t>partir de um </a:t>
            </a:r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quarto de uma folha A4.</a:t>
            </a:r>
          </a:p>
          <a:p>
            <a:pPr eaLnBrk="1" hangingPunct="1"/>
            <a:endParaRPr lang="pt-BR" dirty="0">
              <a:solidFill>
                <a:srgbClr val="17375E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papéis</a:t>
            </a:r>
            <a:r>
              <a:rPr lang="en-US" dirty="0"/>
              <a:t> (roles) </a:t>
            </a:r>
            <a:r>
              <a:rPr lang="en-US" dirty="0" err="1"/>
              <a:t>diferentes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Uma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verificará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dos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feitos</a:t>
            </a:r>
            <a:r>
              <a:rPr lang="en-US" dirty="0"/>
              <a:t>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voar</a:t>
            </a:r>
            <a:r>
              <a:rPr lang="en-US" dirty="0"/>
              <a:t> de </a:t>
            </a:r>
            <a:r>
              <a:rPr lang="en-US" dirty="0" err="1"/>
              <a:t>verdade</a:t>
            </a:r>
            <a:endParaRPr lang="en-US" dirty="0"/>
          </a:p>
          <a:p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trabalhará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produção</a:t>
            </a:r>
            <a:r>
              <a:rPr lang="en-US" dirty="0"/>
              <a:t>, mas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estará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atenta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processo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</a:t>
            </a:r>
            <a:r>
              <a:rPr lang="en-US" dirty="0" err="1"/>
              <a:t>fazer</a:t>
            </a:r>
            <a:r>
              <a:rPr lang="en-US" dirty="0"/>
              <a:t> com que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melhores</a:t>
            </a:r>
            <a:r>
              <a:rPr lang="en-US" dirty="0"/>
              <a:t> e </a:t>
            </a:r>
            <a:r>
              <a:rPr lang="en-US" dirty="0" err="1"/>
              <a:t>acelere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se </a:t>
            </a:r>
            <a:r>
              <a:rPr lang="en-US" dirty="0" err="1"/>
              <a:t>concentrar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fazer</a:t>
            </a:r>
            <a:r>
              <a:rPr lang="en-US" dirty="0"/>
              <a:t> o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capazes</a:t>
            </a:r>
            <a:r>
              <a:rPr lang="en-US" dirty="0"/>
              <a:t> de </a:t>
            </a:r>
            <a:r>
              <a:rPr lang="en-US" dirty="0" err="1"/>
              <a:t>atravessar</a:t>
            </a:r>
            <a:r>
              <a:rPr lang="en-US" dirty="0"/>
              <a:t> a </a:t>
            </a: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 err="1"/>
              <a:t>voando</a:t>
            </a:r>
            <a:r>
              <a:rPr lang="en-US" dirty="0"/>
              <a:t> no tempo </a:t>
            </a:r>
            <a:r>
              <a:rPr lang="en-US" dirty="0" err="1"/>
              <a:t>definido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O jogo será feito em três ciclos  de seis minutos para o processo de construção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minuto de cada ciclo para planejar (P) como vão construir o avião</a:t>
            </a:r>
          </a:p>
          <a:p>
            <a:r>
              <a:rPr lang="pt-BR" dirty="0"/>
              <a:t>Três minutos para fazer (D) – construir e testar quantos aviões realmente voam</a:t>
            </a:r>
          </a:p>
          <a:p>
            <a:r>
              <a:rPr lang="pt-BR" dirty="0"/>
              <a:t>Por fim, dois minutos para verificar (C). Nesta fase a equipe busca meios para melhorar o processo de construção. O que deu certo? O que deu errado? O design deve ser alterado? Então eles devem agir (A) </a:t>
            </a:r>
          </a:p>
        </p:txBody>
      </p:sp>
    </p:spTree>
    <p:extLst>
      <p:ext uri="{BB962C8B-B14F-4D97-AF65-F5344CB8AC3E}">
        <p14:creationId xmlns:p14="http://schemas.microsoft.com/office/powerpoint/2010/main" val="2929091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começar?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1 – planejar (1 minuto)</a:t>
            </a:r>
          </a:p>
          <a:p>
            <a:r>
              <a:rPr lang="pt-BR" dirty="0"/>
              <a:t>Ciclo 1 – executar (3 minutos)</a:t>
            </a:r>
          </a:p>
          <a:p>
            <a:r>
              <a:rPr lang="pt-BR" dirty="0"/>
              <a:t>Ciclo 1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571594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Continuando...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2 – planejar (1 minuto)</a:t>
            </a:r>
          </a:p>
          <a:p>
            <a:r>
              <a:rPr lang="pt-BR" dirty="0"/>
              <a:t>Ciclo 2 – executar (3 minutos)</a:t>
            </a:r>
          </a:p>
          <a:p>
            <a:r>
              <a:rPr lang="pt-BR" dirty="0"/>
              <a:t>Ciclo 2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241139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Finalizando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3 – planejar (1 minuto)</a:t>
            </a:r>
          </a:p>
          <a:p>
            <a:r>
              <a:rPr lang="pt-BR" dirty="0"/>
              <a:t>Ciclo 3 – executar (3 minutos)</a:t>
            </a:r>
          </a:p>
          <a:p>
            <a:r>
              <a:rPr lang="pt-BR" dirty="0"/>
              <a:t>Ciclo 3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2254938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Agora, façam o mesmo jogo, agora treinando como apresentar o MPV1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Faremos 6 ciclos: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08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papéis</a:t>
            </a:r>
            <a:r>
              <a:rPr lang="en-US" dirty="0"/>
              <a:t> (roles) </a:t>
            </a:r>
            <a:r>
              <a:rPr lang="en-US" dirty="0" err="1"/>
              <a:t>diferentes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Uma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verificará</a:t>
            </a:r>
            <a:r>
              <a:rPr lang="en-US" dirty="0"/>
              <a:t> </a:t>
            </a:r>
            <a:r>
              <a:rPr lang="en-US" dirty="0" err="1"/>
              <a:t>quantas</a:t>
            </a:r>
            <a:r>
              <a:rPr lang="en-US" dirty="0"/>
              <a:t> das </a:t>
            </a:r>
            <a:r>
              <a:rPr lang="en-US" dirty="0" err="1"/>
              <a:t>apresentações</a:t>
            </a:r>
            <a:r>
              <a:rPr lang="en-US" dirty="0"/>
              <a:t> do MPV1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novo e </a:t>
            </a:r>
            <a:r>
              <a:rPr lang="en-US" dirty="0" err="1"/>
              <a:t>importante</a:t>
            </a:r>
            <a:r>
              <a:rPr lang="en-US" dirty="0"/>
              <a:t> do </a:t>
            </a:r>
            <a:r>
              <a:rPr lang="en-US" dirty="0" err="1"/>
              <a:t>cliente</a:t>
            </a:r>
            <a:r>
              <a:rPr lang="en-US" dirty="0"/>
              <a:t>, de </a:t>
            </a:r>
            <a:r>
              <a:rPr lang="en-US" dirty="0" err="1"/>
              <a:t>verdade</a:t>
            </a:r>
            <a:endParaRPr lang="en-US" dirty="0"/>
          </a:p>
          <a:p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trabalhará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apresentações</a:t>
            </a:r>
            <a:r>
              <a:rPr lang="en-US" dirty="0"/>
              <a:t>, mas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estará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atenta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processo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</a:t>
            </a:r>
            <a:r>
              <a:rPr lang="en-US" dirty="0" err="1"/>
              <a:t>fazer</a:t>
            </a:r>
            <a:r>
              <a:rPr lang="en-US" dirty="0"/>
              <a:t> com que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apresente</a:t>
            </a:r>
            <a:r>
              <a:rPr lang="en-US" dirty="0"/>
              <a:t> e </a:t>
            </a:r>
            <a:r>
              <a:rPr lang="en-US" dirty="0" err="1"/>
              <a:t>aprenda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 e </a:t>
            </a:r>
            <a:r>
              <a:rPr lang="en-US" dirty="0" err="1"/>
              <a:t>acelere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se </a:t>
            </a:r>
            <a:r>
              <a:rPr lang="en-US" dirty="0" err="1"/>
              <a:t>concentrar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fazer</a:t>
            </a:r>
            <a:r>
              <a:rPr lang="en-US" dirty="0"/>
              <a:t> as </a:t>
            </a:r>
            <a:r>
              <a:rPr lang="en-US" dirty="0" err="1"/>
              <a:t>apresentações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e </a:t>
            </a:r>
            <a:r>
              <a:rPr lang="en-US" dirty="0" err="1"/>
              <a:t>obter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r>
              <a:rPr lang="en-US" dirty="0"/>
              <a:t> do </a:t>
            </a:r>
            <a:r>
              <a:rPr lang="en-US" dirty="0" err="1"/>
              <a:t>cliente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40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dia 28 de agosto: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Entregar o segundo MPV, desenvolvido a partir do que aprenderam hoje com o cliente.</a:t>
            </a:r>
          </a:p>
          <a:p>
            <a:r>
              <a:rPr lang="pt-BR" dirty="0"/>
              <a:t>Entregar via STOA.</a:t>
            </a:r>
          </a:p>
        </p:txBody>
      </p:sp>
    </p:spTree>
    <p:extLst>
      <p:ext uri="{BB962C8B-B14F-4D97-AF65-F5344CB8AC3E}">
        <p14:creationId xmlns:p14="http://schemas.microsoft.com/office/powerpoint/2010/main" val="301991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Planejar é útil</a:t>
            </a:r>
            <a:r>
              <a:rPr lang="pt-BR" dirty="0"/>
              <a:t>. Seguir cegamente os planos é burrice. Introduza no seu método de trabalho a possibilidade de mudança, descoberta e inovação.</a:t>
            </a:r>
          </a:p>
          <a:p>
            <a:r>
              <a:rPr lang="pt-BR" b="1" dirty="0"/>
              <a:t>Inspeção e adaptação</a:t>
            </a:r>
            <a:r>
              <a:rPr lang="pt-BR" dirty="0"/>
              <a:t>. De tempos em tempos, pare de fazer o que está fazendo, revise o que já fez e verifique se isso ainda é o que você deveria estar fazendo e se existe uma maneira de fazer melhor.</a:t>
            </a:r>
          </a:p>
        </p:txBody>
      </p:sp>
    </p:spTree>
    <p:extLst>
      <p:ext uri="{BB962C8B-B14F-4D97-AF65-F5344CB8AC3E}">
        <p14:creationId xmlns:p14="http://schemas.microsoft.com/office/powerpoint/2010/main" val="3094891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Mudar ou morrer. </a:t>
            </a:r>
            <a:r>
              <a:rPr lang="pt-BR" dirty="0"/>
              <a:t>Ficar preso ao modo antigo de fazer as coisas, de mandar ou controlar e manter uma previsibilidade rígida resultará apenas no fracasso.</a:t>
            </a:r>
          </a:p>
          <a:p>
            <a:r>
              <a:rPr lang="pt-BR" b="1" dirty="0"/>
              <a:t>Fracasse rápido para que possa corrigir o problema o quanto antes. </a:t>
            </a:r>
            <a:r>
              <a:rPr lang="pt-BR" dirty="0"/>
              <a:t>Trabalhe em um produto em ciclos curtos, permitindo que você possa eliminar imediatamente tudo aquilo que constitui um desperdício de tempo.</a:t>
            </a:r>
          </a:p>
        </p:txBody>
      </p:sp>
    </p:spTree>
    <p:extLst>
      <p:ext uri="{BB962C8B-B14F-4D97-AF65-F5344CB8AC3E}">
        <p14:creationId xmlns:p14="http://schemas.microsoft.com/office/powerpoint/2010/main" val="127208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8" name="Conector de Seta Reta 7"/>
          <p:cNvCxnSpPr/>
          <p:nvPr/>
        </p:nvCxnSpPr>
        <p:spPr>
          <a:xfrm flipH="1">
            <a:off x="3923928" y="1700808"/>
            <a:ext cx="2088232" cy="1008112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228184" y="1417638"/>
            <a:ext cx="2458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Construir  uma simulação da interface em teste entre o produto e o cliente</a:t>
            </a:r>
          </a:p>
        </p:txBody>
      </p:sp>
    </p:spTree>
    <p:extLst>
      <p:ext uri="{BB962C8B-B14F-4D97-AF65-F5344CB8AC3E}">
        <p14:creationId xmlns:p14="http://schemas.microsoft.com/office/powerpoint/2010/main" val="361108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>
            <a:off x="3779912" y="2636912"/>
            <a:ext cx="2808312" cy="1512168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804248" y="2348880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Ou faça um </a:t>
            </a:r>
            <a:r>
              <a:rPr lang="pt-BR" dirty="0" err="1">
                <a:latin typeface="Arial Black" panose="020B0A04020102020204" pitchFamily="34" charset="0"/>
              </a:rPr>
              <a:t>maquete,um</a:t>
            </a:r>
            <a:r>
              <a:rPr lang="pt-BR" dirty="0">
                <a:latin typeface="Arial Black" panose="020B0A04020102020204" pitchFamily="34" charset="0"/>
              </a:rPr>
              <a:t> </a:t>
            </a:r>
            <a:r>
              <a:rPr lang="pt-BR" dirty="0" err="1">
                <a:latin typeface="Arial Black" panose="020B0A04020102020204" pitchFamily="34" charset="0"/>
              </a:rPr>
              <a:t>simulador,um</a:t>
            </a:r>
            <a:r>
              <a:rPr lang="pt-BR" dirty="0">
                <a:latin typeface="Arial Black" panose="020B0A04020102020204" pitchFamily="34" charset="0"/>
              </a:rPr>
              <a:t> modelo em papelão, um modo de gerar visibilidade para o MPV</a:t>
            </a:r>
          </a:p>
        </p:txBody>
      </p:sp>
    </p:spTree>
    <p:extLst>
      <p:ext uri="{BB962C8B-B14F-4D97-AF65-F5344CB8AC3E}">
        <p14:creationId xmlns:p14="http://schemas.microsoft.com/office/powerpoint/2010/main" val="281431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2843808" y="4869160"/>
            <a:ext cx="2664296" cy="504056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508104" y="501317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Observe e crie um analítico da experiência deste coorte</a:t>
            </a:r>
          </a:p>
        </p:txBody>
      </p:sp>
    </p:spTree>
    <p:extLst>
      <p:ext uri="{BB962C8B-B14F-4D97-AF65-F5344CB8AC3E}">
        <p14:creationId xmlns:p14="http://schemas.microsoft.com/office/powerpoint/2010/main" val="213284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1547664" y="4437112"/>
            <a:ext cx="3672408" cy="936104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64088" y="4653136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Um conjunto de dados que podem se transformar em informações, que podem se transformar em conhecimentos, que podem se transformar em sabedoria</a:t>
            </a:r>
          </a:p>
        </p:txBody>
      </p:sp>
    </p:spTree>
    <p:extLst>
      <p:ext uri="{BB962C8B-B14F-4D97-AF65-F5344CB8AC3E}">
        <p14:creationId xmlns:p14="http://schemas.microsoft.com/office/powerpoint/2010/main" val="155567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1403648" y="3140968"/>
            <a:ext cx="3744416" cy="1944216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64088" y="4725144"/>
            <a:ext cx="332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Analise os dados analíticos obtidos</a:t>
            </a:r>
          </a:p>
        </p:txBody>
      </p:sp>
    </p:spTree>
    <p:extLst>
      <p:ext uri="{BB962C8B-B14F-4D97-AF65-F5344CB8AC3E}">
        <p14:creationId xmlns:p14="http://schemas.microsoft.com/office/powerpoint/2010/main" val="209531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>
            <a:off x="2699792" y="2132856"/>
            <a:ext cx="2592288" cy="0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436096" y="19168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Uma ficha cai!</a:t>
            </a:r>
          </a:p>
        </p:txBody>
      </p:sp>
    </p:spTree>
    <p:extLst>
      <p:ext uri="{BB962C8B-B14F-4D97-AF65-F5344CB8AC3E}">
        <p14:creationId xmlns:p14="http://schemas.microsoft.com/office/powerpoint/2010/main" val="205424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ciclo PDCA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W. Edwards Deming</a:t>
            </a:r>
          </a:p>
          <a:p>
            <a:r>
              <a:rPr lang="pt-BR" dirty="0" err="1"/>
              <a:t>Hirotaka</a:t>
            </a:r>
            <a:r>
              <a:rPr lang="pt-BR" dirty="0"/>
              <a:t> </a:t>
            </a:r>
            <a:r>
              <a:rPr lang="pt-BR" dirty="0" err="1"/>
              <a:t>Takeuchi</a:t>
            </a:r>
            <a:r>
              <a:rPr lang="pt-BR" dirty="0"/>
              <a:t> e </a:t>
            </a:r>
            <a:r>
              <a:rPr lang="pt-BR" dirty="0" err="1"/>
              <a:t>Ikujiro</a:t>
            </a:r>
            <a:r>
              <a:rPr lang="pt-BR" dirty="0"/>
              <a:t> </a:t>
            </a:r>
            <a:r>
              <a:rPr lang="pt-BR" dirty="0" err="1"/>
              <a:t>Nonaka</a:t>
            </a:r>
            <a:endParaRPr lang="pt-BR" dirty="0"/>
          </a:p>
          <a:p>
            <a:endParaRPr lang="pt-BR" dirty="0"/>
          </a:p>
          <a:p>
            <a:r>
              <a:rPr lang="pt-BR" b="1" dirty="0" err="1"/>
              <a:t>P</a:t>
            </a:r>
            <a:r>
              <a:rPr lang="pt-BR" dirty="0" err="1"/>
              <a:t>lan</a:t>
            </a:r>
            <a:r>
              <a:rPr lang="pt-BR" dirty="0"/>
              <a:t> [planeje]</a:t>
            </a:r>
          </a:p>
          <a:p>
            <a:r>
              <a:rPr lang="pt-BR" b="1" dirty="0"/>
              <a:t>D</a:t>
            </a:r>
            <a:r>
              <a:rPr lang="pt-BR" dirty="0"/>
              <a:t>o [faça]</a:t>
            </a:r>
          </a:p>
          <a:p>
            <a:r>
              <a:rPr lang="pt-BR" b="1" dirty="0" err="1"/>
              <a:t>C</a:t>
            </a:r>
            <a:r>
              <a:rPr lang="pt-BR" dirty="0" err="1"/>
              <a:t>heck</a:t>
            </a:r>
            <a:r>
              <a:rPr lang="pt-BR" dirty="0"/>
              <a:t> [verifique]</a:t>
            </a:r>
          </a:p>
          <a:p>
            <a:r>
              <a:rPr lang="pt-BR" b="1" dirty="0" err="1"/>
              <a:t>A</a:t>
            </a:r>
            <a:r>
              <a:rPr lang="pt-BR" dirty="0" err="1"/>
              <a:t>ct</a:t>
            </a:r>
            <a:r>
              <a:rPr lang="pt-BR" dirty="0"/>
              <a:t> [aja]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84050795"/>
              </p:ext>
            </p:extLst>
          </p:nvPr>
        </p:nvGraphicFramePr>
        <p:xfrm>
          <a:off x="3491880" y="2794000"/>
          <a:ext cx="54726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713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748</Words>
  <Application>Microsoft Office PowerPoint</Application>
  <PresentationFormat>Apresentação na tela (4:3)</PresentationFormat>
  <Paragraphs>74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Calibri</vt:lpstr>
      <vt:lpstr>Tema do Office</vt:lpstr>
      <vt:lpstr>PEF3111 – EMPREENDEDORISMO E MODELAGEM DE NEGÓCIOS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O ciclo PDCA</vt:lpstr>
      <vt:lpstr>Ler para a próxima aula:</vt:lpstr>
      <vt:lpstr>Apresentação do PowerPoint</vt:lpstr>
      <vt:lpstr>Três papéis (roles) diferentes</vt:lpstr>
      <vt:lpstr>O jogo será feito em três ciclos  de seis minutos para o processo de construção</vt:lpstr>
      <vt:lpstr>Vamos começar?</vt:lpstr>
      <vt:lpstr>Continuando...</vt:lpstr>
      <vt:lpstr>Finalizando</vt:lpstr>
      <vt:lpstr>Agora, façam o mesmo jogo, agora treinando como apresentar o MPV1</vt:lpstr>
      <vt:lpstr>Três papéis (roles) diferentes</vt:lpstr>
      <vt:lpstr>Para o dia 28 de agosto:</vt:lpstr>
      <vt:lpstr>Pontos principais</vt:lpstr>
      <vt:lpstr>Pontos principais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0300021</dc:title>
  <dc:creator>jals</dc:creator>
  <cp:lastModifiedBy>Jose Siqueira</cp:lastModifiedBy>
  <cp:revision>33</cp:revision>
  <dcterms:created xsi:type="dcterms:W3CDTF">2012-03-02T19:13:44Z</dcterms:created>
  <dcterms:modified xsi:type="dcterms:W3CDTF">2016-08-23T17:17:28Z</dcterms:modified>
</cp:coreProperties>
</file>