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3"/>
  </p:notesMasterIdLst>
  <p:sldIdLst>
    <p:sldId id="414" r:id="rId2"/>
    <p:sldId id="257" r:id="rId3"/>
    <p:sldId id="416" r:id="rId4"/>
    <p:sldId id="417" r:id="rId5"/>
    <p:sldId id="454" r:id="rId6"/>
    <p:sldId id="316" r:id="rId7"/>
    <p:sldId id="411" r:id="rId8"/>
    <p:sldId id="258" r:id="rId9"/>
    <p:sldId id="450" r:id="rId10"/>
    <p:sldId id="451" r:id="rId11"/>
    <p:sldId id="452" r:id="rId12"/>
    <p:sldId id="453" r:id="rId13"/>
    <p:sldId id="412" r:id="rId14"/>
    <p:sldId id="413" r:id="rId15"/>
    <p:sldId id="271" r:id="rId16"/>
    <p:sldId id="269" r:id="rId17"/>
    <p:sldId id="408" r:id="rId18"/>
    <p:sldId id="260" r:id="rId19"/>
    <p:sldId id="317" r:id="rId20"/>
    <p:sldId id="371" r:id="rId21"/>
    <p:sldId id="270" r:id="rId22"/>
    <p:sldId id="318" r:id="rId23"/>
    <p:sldId id="319" r:id="rId24"/>
    <p:sldId id="320" r:id="rId25"/>
    <p:sldId id="321" r:id="rId26"/>
    <p:sldId id="324" r:id="rId27"/>
    <p:sldId id="437" r:id="rId28"/>
    <p:sldId id="439" r:id="rId29"/>
    <p:sldId id="440" r:id="rId30"/>
    <p:sldId id="441" r:id="rId31"/>
    <p:sldId id="443" r:id="rId32"/>
    <p:sldId id="444" r:id="rId33"/>
    <p:sldId id="446" r:id="rId34"/>
    <p:sldId id="447" r:id="rId35"/>
    <p:sldId id="448" r:id="rId36"/>
    <p:sldId id="449" r:id="rId37"/>
    <p:sldId id="274" r:id="rId38"/>
    <p:sldId id="327" r:id="rId39"/>
    <p:sldId id="326" r:id="rId40"/>
    <p:sldId id="325" r:id="rId41"/>
    <p:sldId id="276" r:id="rId42"/>
    <p:sldId id="279" r:id="rId43"/>
    <p:sldId id="328" r:id="rId44"/>
    <p:sldId id="419" r:id="rId45"/>
    <p:sldId id="423" r:id="rId46"/>
    <p:sldId id="420" r:id="rId47"/>
    <p:sldId id="329" r:id="rId48"/>
    <p:sldId id="280" r:id="rId49"/>
    <p:sldId id="424" r:id="rId50"/>
    <p:sldId id="455" r:id="rId51"/>
    <p:sldId id="398" r:id="rId52"/>
    <p:sldId id="281" r:id="rId53"/>
    <p:sldId id="425" r:id="rId54"/>
    <p:sldId id="427" r:id="rId55"/>
    <p:sldId id="428" r:id="rId56"/>
    <p:sldId id="429" r:id="rId57"/>
    <p:sldId id="430" r:id="rId58"/>
    <p:sldId id="383" r:id="rId59"/>
    <p:sldId id="384" r:id="rId60"/>
    <p:sldId id="385" r:id="rId61"/>
    <p:sldId id="387" r:id="rId62"/>
    <p:sldId id="426" r:id="rId63"/>
    <p:sldId id="388" r:id="rId64"/>
    <p:sldId id="389" r:id="rId65"/>
    <p:sldId id="390" r:id="rId66"/>
    <p:sldId id="391" r:id="rId67"/>
    <p:sldId id="335" r:id="rId68"/>
    <p:sldId id="393" r:id="rId69"/>
    <p:sldId id="394" r:id="rId70"/>
    <p:sldId id="395" r:id="rId71"/>
    <p:sldId id="396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8" r:id="rId80"/>
    <p:sldId id="409" r:id="rId81"/>
    <p:sldId id="350" r:id="rId82"/>
    <p:sldId id="351" r:id="rId83"/>
    <p:sldId id="352" r:id="rId84"/>
    <p:sldId id="353" r:id="rId85"/>
    <p:sldId id="354" r:id="rId86"/>
    <p:sldId id="355" r:id="rId87"/>
    <p:sldId id="298" r:id="rId88"/>
    <p:sldId id="299" r:id="rId89"/>
    <p:sldId id="410" r:id="rId90"/>
    <p:sldId id="357" r:id="rId91"/>
    <p:sldId id="358" r:id="rId92"/>
    <p:sldId id="360" r:id="rId93"/>
    <p:sldId id="361" r:id="rId94"/>
    <p:sldId id="362" r:id="rId95"/>
    <p:sldId id="435" r:id="rId96"/>
    <p:sldId id="436" r:id="rId97"/>
    <p:sldId id="431" r:id="rId98"/>
    <p:sldId id="433" r:id="rId99"/>
    <p:sldId id="434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01" r:id="rId108"/>
    <p:sldId id="302" r:id="rId109"/>
    <p:sldId id="380" r:id="rId110"/>
    <p:sldId id="373" r:id="rId111"/>
    <p:sldId id="379" r:id="rId112"/>
    <p:sldId id="381" r:id="rId113"/>
    <p:sldId id="400" r:id="rId114"/>
    <p:sldId id="401" r:id="rId115"/>
    <p:sldId id="402" r:id="rId116"/>
    <p:sldId id="403" r:id="rId117"/>
    <p:sldId id="404" r:id="rId118"/>
    <p:sldId id="374" r:id="rId119"/>
    <p:sldId id="375" r:id="rId120"/>
    <p:sldId id="378" r:id="rId121"/>
    <p:sldId id="405" r:id="rId122"/>
    <p:sldId id="303" r:id="rId123"/>
    <p:sldId id="304" r:id="rId124"/>
    <p:sldId id="406" r:id="rId125"/>
    <p:sldId id="407" r:id="rId126"/>
    <p:sldId id="372" r:id="rId127"/>
    <p:sldId id="307" r:id="rId128"/>
    <p:sldId id="308" r:id="rId129"/>
    <p:sldId id="309" r:id="rId130"/>
    <p:sldId id="310" r:id="rId131"/>
    <p:sldId id="311" r:id="rId1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5535A-0592-4D2C-998B-D14C797AF04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D420196-1BDE-4361-B169-0D9287940B79}">
      <dgm:prSet phldrT="[Texto]"/>
      <dgm:spPr/>
      <dgm:t>
        <a:bodyPr/>
        <a:lstStyle/>
        <a:p>
          <a:r>
            <a:rPr lang="pt-BR" dirty="0" smtClean="0"/>
            <a:t>Financeira</a:t>
          </a:r>
          <a:endParaRPr lang="en-US" dirty="0"/>
        </a:p>
      </dgm:t>
    </dgm:pt>
    <dgm:pt modelId="{3C72D140-930C-4AFE-9AC2-10AA85719F88}" type="parTrans" cxnId="{4E7695E3-87FC-4E26-8276-CF59F9FF5FF4}">
      <dgm:prSet/>
      <dgm:spPr/>
      <dgm:t>
        <a:bodyPr/>
        <a:lstStyle/>
        <a:p>
          <a:endParaRPr lang="en-US"/>
        </a:p>
      </dgm:t>
    </dgm:pt>
    <dgm:pt modelId="{C8615725-3A53-467F-8BCE-5E146C375552}" type="sibTrans" cxnId="{4E7695E3-87FC-4E26-8276-CF59F9FF5FF4}">
      <dgm:prSet/>
      <dgm:spPr/>
      <dgm:t>
        <a:bodyPr/>
        <a:lstStyle/>
        <a:p>
          <a:endParaRPr lang="en-US"/>
        </a:p>
      </dgm:t>
    </dgm:pt>
    <dgm:pt modelId="{157BA03B-1A8B-4F15-9DDA-7BEB72C64ABA}">
      <dgm:prSet phldrT="[Texto]"/>
      <dgm:spPr/>
      <dgm:t>
        <a:bodyPr/>
        <a:lstStyle/>
        <a:p>
          <a:r>
            <a:rPr lang="pt-BR" dirty="0" smtClean="0"/>
            <a:t>Peso</a:t>
          </a:r>
          <a:endParaRPr lang="en-US" dirty="0"/>
        </a:p>
      </dgm:t>
    </dgm:pt>
    <dgm:pt modelId="{0DC81C81-27CC-42C3-9EE6-1001B57D8C4F}" type="parTrans" cxnId="{14340B66-CD74-4090-BB34-8CD1235A178F}">
      <dgm:prSet/>
      <dgm:spPr/>
      <dgm:t>
        <a:bodyPr/>
        <a:lstStyle/>
        <a:p>
          <a:endParaRPr lang="en-US"/>
        </a:p>
      </dgm:t>
    </dgm:pt>
    <dgm:pt modelId="{8BAAA399-E4FF-4E38-8C7A-0BF027819C58}" type="sibTrans" cxnId="{14340B66-CD74-4090-BB34-8CD1235A178F}">
      <dgm:prSet/>
      <dgm:spPr/>
      <dgm:t>
        <a:bodyPr/>
        <a:lstStyle/>
        <a:p>
          <a:endParaRPr lang="en-US"/>
        </a:p>
      </dgm:t>
    </dgm:pt>
    <dgm:pt modelId="{112E13C6-8432-4830-B861-278D1DAED468}">
      <dgm:prSet phldrT="[Texto]"/>
      <dgm:spPr/>
      <dgm:t>
        <a:bodyPr/>
        <a:lstStyle/>
        <a:p>
          <a:r>
            <a:rPr lang="pt-BR" dirty="0" smtClean="0"/>
            <a:t>Unidades</a:t>
          </a:r>
          <a:endParaRPr lang="en-US" dirty="0"/>
        </a:p>
      </dgm:t>
    </dgm:pt>
    <dgm:pt modelId="{3C769329-3E8B-4871-B8DC-CA70248AC1FC}" type="parTrans" cxnId="{BBB4659E-5F45-4C1E-9330-868FA761A165}">
      <dgm:prSet/>
      <dgm:spPr/>
      <dgm:t>
        <a:bodyPr/>
        <a:lstStyle/>
        <a:p>
          <a:endParaRPr lang="en-US"/>
        </a:p>
      </dgm:t>
    </dgm:pt>
    <dgm:pt modelId="{81E3D21D-FD23-4A58-90AF-8CDD673E2C0C}" type="sibTrans" cxnId="{BBB4659E-5F45-4C1E-9330-868FA761A165}">
      <dgm:prSet/>
      <dgm:spPr/>
      <dgm:t>
        <a:bodyPr/>
        <a:lstStyle/>
        <a:p>
          <a:endParaRPr lang="en-US"/>
        </a:p>
      </dgm:t>
    </dgm:pt>
    <dgm:pt modelId="{5858948F-23FF-4F8D-BDD6-765336029F9B}">
      <dgm:prSet phldrT="[Texto]"/>
      <dgm:spPr/>
      <dgm:t>
        <a:bodyPr/>
        <a:lstStyle/>
        <a:p>
          <a:endParaRPr lang="en-US"/>
        </a:p>
      </dgm:t>
    </dgm:pt>
    <dgm:pt modelId="{18693154-AD8C-4F68-8FD4-34988580AA88}" type="parTrans" cxnId="{177EE232-48A3-4397-AE22-FFD4D2201040}">
      <dgm:prSet/>
      <dgm:spPr/>
      <dgm:t>
        <a:bodyPr/>
        <a:lstStyle/>
        <a:p>
          <a:endParaRPr lang="en-US"/>
        </a:p>
      </dgm:t>
    </dgm:pt>
    <dgm:pt modelId="{FE612AA7-87DC-43C2-874E-9630FCA7FFF5}" type="sibTrans" cxnId="{177EE232-48A3-4397-AE22-FFD4D2201040}">
      <dgm:prSet/>
      <dgm:spPr/>
      <dgm:t>
        <a:bodyPr/>
        <a:lstStyle/>
        <a:p>
          <a:endParaRPr lang="en-US"/>
        </a:p>
      </dgm:t>
    </dgm:pt>
    <dgm:pt modelId="{D400690D-E112-421B-80B5-2307A230FC5A}">
      <dgm:prSet/>
      <dgm:spPr/>
      <dgm:t>
        <a:bodyPr/>
        <a:lstStyle/>
        <a:p>
          <a:endParaRPr lang="en-US"/>
        </a:p>
      </dgm:t>
    </dgm:pt>
    <dgm:pt modelId="{9CEF1D80-7F62-4FB3-8CD2-1B43EAF5D1B3}" type="parTrans" cxnId="{8014664E-E689-46C9-BDF6-A88F750A9EB2}">
      <dgm:prSet/>
      <dgm:spPr/>
      <dgm:t>
        <a:bodyPr/>
        <a:lstStyle/>
        <a:p>
          <a:endParaRPr lang="en-US"/>
        </a:p>
      </dgm:t>
    </dgm:pt>
    <dgm:pt modelId="{975560D6-A455-45AE-BEFE-C08914B20BEF}" type="sibTrans" cxnId="{8014664E-E689-46C9-BDF6-A88F750A9EB2}">
      <dgm:prSet/>
      <dgm:spPr/>
      <dgm:t>
        <a:bodyPr/>
        <a:lstStyle/>
        <a:p>
          <a:endParaRPr lang="en-US"/>
        </a:p>
      </dgm:t>
    </dgm:pt>
    <dgm:pt modelId="{093D3F2E-B945-4EBE-96E8-DA1D14813FBE}" type="pres">
      <dgm:prSet presAssocID="{13E5535A-0592-4D2C-998B-D14C797AF04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2F0A58C-5B0B-4C6B-A907-A9B92787DBAE}" type="pres">
      <dgm:prSet presAssocID="{5D420196-1BDE-4361-B169-0D9287940B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D4BE-19D4-4A0B-A831-B8A52DBF2764}" type="pres">
      <dgm:prSet presAssocID="{5D420196-1BDE-4361-B169-0D9287940B79}" presName="gear1srcNode" presStyleLbl="node1" presStyleIdx="0" presStyleCnt="3"/>
      <dgm:spPr/>
      <dgm:t>
        <a:bodyPr/>
        <a:lstStyle/>
        <a:p>
          <a:endParaRPr lang="en-US"/>
        </a:p>
      </dgm:t>
    </dgm:pt>
    <dgm:pt modelId="{81AF21A0-18E4-4344-9318-5C9C256305BB}" type="pres">
      <dgm:prSet presAssocID="{5D420196-1BDE-4361-B169-0D9287940B79}" presName="gear1dstNode" presStyleLbl="node1" presStyleIdx="0" presStyleCnt="3"/>
      <dgm:spPr/>
      <dgm:t>
        <a:bodyPr/>
        <a:lstStyle/>
        <a:p>
          <a:endParaRPr lang="en-US"/>
        </a:p>
      </dgm:t>
    </dgm:pt>
    <dgm:pt modelId="{0FE2E410-E926-412D-9B8F-E5DEE2FEF8A7}" type="pres">
      <dgm:prSet presAssocID="{157BA03B-1A8B-4F15-9DDA-7BEB72C64AB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9AE9F-647D-464B-97A4-590129EDE358}" type="pres">
      <dgm:prSet presAssocID="{157BA03B-1A8B-4F15-9DDA-7BEB72C64ABA}" presName="gear2srcNode" presStyleLbl="node1" presStyleIdx="1" presStyleCnt="3"/>
      <dgm:spPr/>
      <dgm:t>
        <a:bodyPr/>
        <a:lstStyle/>
        <a:p>
          <a:endParaRPr lang="en-US"/>
        </a:p>
      </dgm:t>
    </dgm:pt>
    <dgm:pt modelId="{67469B70-6143-40E0-9095-257E944A46D5}" type="pres">
      <dgm:prSet presAssocID="{157BA03B-1A8B-4F15-9DDA-7BEB72C64ABA}" presName="gear2dstNode" presStyleLbl="node1" presStyleIdx="1" presStyleCnt="3"/>
      <dgm:spPr/>
      <dgm:t>
        <a:bodyPr/>
        <a:lstStyle/>
        <a:p>
          <a:endParaRPr lang="en-US"/>
        </a:p>
      </dgm:t>
    </dgm:pt>
    <dgm:pt modelId="{EA2C19BB-78BA-4EA1-8E50-CC9BC419BB79}" type="pres">
      <dgm:prSet presAssocID="{112E13C6-8432-4830-B861-278D1DAED468}" presName="gear3" presStyleLbl="node1" presStyleIdx="2" presStyleCnt="3"/>
      <dgm:spPr/>
      <dgm:t>
        <a:bodyPr/>
        <a:lstStyle/>
        <a:p>
          <a:endParaRPr lang="en-US"/>
        </a:p>
      </dgm:t>
    </dgm:pt>
    <dgm:pt modelId="{38ED85CE-2E7D-4617-AA75-6B253E7F313A}" type="pres">
      <dgm:prSet presAssocID="{112E13C6-8432-4830-B861-278D1DAED4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5AE28-5293-4196-8370-2A422DE6E3DF}" type="pres">
      <dgm:prSet presAssocID="{112E13C6-8432-4830-B861-278D1DAED468}" presName="gear3srcNode" presStyleLbl="node1" presStyleIdx="2" presStyleCnt="3"/>
      <dgm:spPr/>
      <dgm:t>
        <a:bodyPr/>
        <a:lstStyle/>
        <a:p>
          <a:endParaRPr lang="en-US"/>
        </a:p>
      </dgm:t>
    </dgm:pt>
    <dgm:pt modelId="{07F89780-42A6-43AD-9336-70AA5E69095D}" type="pres">
      <dgm:prSet presAssocID="{112E13C6-8432-4830-B861-278D1DAED468}" presName="gear3dstNode" presStyleLbl="node1" presStyleIdx="2" presStyleCnt="3"/>
      <dgm:spPr/>
      <dgm:t>
        <a:bodyPr/>
        <a:lstStyle/>
        <a:p>
          <a:endParaRPr lang="en-US"/>
        </a:p>
      </dgm:t>
    </dgm:pt>
    <dgm:pt modelId="{096B46FD-75E9-4F1B-B6F0-24EFD2A71E05}" type="pres">
      <dgm:prSet presAssocID="{C8615725-3A53-467F-8BCE-5E146C37555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100E10-8258-45C0-930F-06BC032E4295}" type="pres">
      <dgm:prSet presAssocID="{8BAAA399-E4FF-4E38-8C7A-0BF027819C58}" presName="connector2" presStyleLbl="sibTrans2D1" presStyleIdx="1" presStyleCnt="3" custLinFactNeighborX="-415" custLinFactNeighborY="2467"/>
      <dgm:spPr/>
      <dgm:t>
        <a:bodyPr/>
        <a:lstStyle/>
        <a:p>
          <a:endParaRPr lang="en-US"/>
        </a:p>
      </dgm:t>
    </dgm:pt>
    <dgm:pt modelId="{DF0872B1-C4C0-482B-A76A-1AEF49D2B863}" type="pres">
      <dgm:prSet presAssocID="{81E3D21D-FD23-4A58-90AF-8CDD673E2C0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2A8C8D7-C4C3-4405-8C11-C442AB4B0B86}" type="presOf" srcId="{C8615725-3A53-467F-8BCE-5E146C375552}" destId="{096B46FD-75E9-4F1B-B6F0-24EFD2A71E05}" srcOrd="0" destOrd="0" presId="urn:microsoft.com/office/officeart/2005/8/layout/gear1"/>
    <dgm:cxn modelId="{177EE232-48A3-4397-AE22-FFD4D2201040}" srcId="{13E5535A-0592-4D2C-998B-D14C797AF045}" destId="{5858948F-23FF-4F8D-BDD6-765336029F9B}" srcOrd="4" destOrd="0" parTransId="{18693154-AD8C-4F68-8FD4-34988580AA88}" sibTransId="{FE612AA7-87DC-43C2-874E-9630FCA7FFF5}"/>
    <dgm:cxn modelId="{817FCFFE-AEE7-4648-8275-B661FA62EF89}" type="presOf" srcId="{157BA03B-1A8B-4F15-9DDA-7BEB72C64ABA}" destId="{67469B70-6143-40E0-9095-257E944A46D5}" srcOrd="2" destOrd="0" presId="urn:microsoft.com/office/officeart/2005/8/layout/gear1"/>
    <dgm:cxn modelId="{8014664E-E689-46C9-BDF6-A88F750A9EB2}" srcId="{13E5535A-0592-4D2C-998B-D14C797AF045}" destId="{D400690D-E112-421B-80B5-2307A230FC5A}" srcOrd="3" destOrd="0" parTransId="{9CEF1D80-7F62-4FB3-8CD2-1B43EAF5D1B3}" sibTransId="{975560D6-A455-45AE-BEFE-C08914B20BEF}"/>
    <dgm:cxn modelId="{991DE038-A204-43DB-B66A-E893DD7A4FCE}" type="presOf" srcId="{157BA03B-1A8B-4F15-9DDA-7BEB72C64ABA}" destId="{0FE2E410-E926-412D-9B8F-E5DEE2FEF8A7}" srcOrd="0" destOrd="0" presId="urn:microsoft.com/office/officeart/2005/8/layout/gear1"/>
    <dgm:cxn modelId="{3A763BFA-576D-4315-BBD1-AACC8B641DCB}" type="presOf" srcId="{8BAAA399-E4FF-4E38-8C7A-0BF027819C58}" destId="{55100E10-8258-45C0-930F-06BC032E4295}" srcOrd="0" destOrd="0" presId="urn:microsoft.com/office/officeart/2005/8/layout/gear1"/>
    <dgm:cxn modelId="{F0B8DDB1-6BC1-4596-BD65-6F3B55492561}" type="presOf" srcId="{112E13C6-8432-4830-B861-278D1DAED468}" destId="{EA2C19BB-78BA-4EA1-8E50-CC9BC419BB79}" srcOrd="0" destOrd="0" presId="urn:microsoft.com/office/officeart/2005/8/layout/gear1"/>
    <dgm:cxn modelId="{6B3B4986-5BA4-4B7F-97D3-C6AA5E9122AA}" type="presOf" srcId="{157BA03B-1A8B-4F15-9DDA-7BEB72C64ABA}" destId="{1969AE9F-647D-464B-97A4-590129EDE358}" srcOrd="1" destOrd="0" presId="urn:microsoft.com/office/officeart/2005/8/layout/gear1"/>
    <dgm:cxn modelId="{5CA585BC-382C-461D-B058-DC6925445090}" type="presOf" srcId="{81E3D21D-FD23-4A58-90AF-8CDD673E2C0C}" destId="{DF0872B1-C4C0-482B-A76A-1AEF49D2B863}" srcOrd="0" destOrd="0" presId="urn:microsoft.com/office/officeart/2005/8/layout/gear1"/>
    <dgm:cxn modelId="{13DAD824-2407-4099-8C55-1B1A332A672B}" type="presOf" srcId="{5D420196-1BDE-4361-B169-0D9287940B79}" destId="{81AF21A0-18E4-4344-9318-5C9C256305BB}" srcOrd="2" destOrd="0" presId="urn:microsoft.com/office/officeart/2005/8/layout/gear1"/>
    <dgm:cxn modelId="{D5968512-D45A-4A7C-8676-3E88A1078883}" type="presOf" srcId="{5D420196-1BDE-4361-B169-0D9287940B79}" destId="{72F0A58C-5B0B-4C6B-A907-A9B92787DBAE}" srcOrd="0" destOrd="0" presId="urn:microsoft.com/office/officeart/2005/8/layout/gear1"/>
    <dgm:cxn modelId="{34FF3658-6C73-4F9A-B470-7AEDAE1B59F2}" type="presOf" srcId="{5D420196-1BDE-4361-B169-0D9287940B79}" destId="{1EDDD4BE-19D4-4A0B-A831-B8A52DBF2764}" srcOrd="1" destOrd="0" presId="urn:microsoft.com/office/officeart/2005/8/layout/gear1"/>
    <dgm:cxn modelId="{E1D11889-D0E3-4C2F-A935-6F9701F0B56E}" type="presOf" srcId="{112E13C6-8432-4830-B861-278D1DAED468}" destId="{8F35AE28-5293-4196-8370-2A422DE6E3DF}" srcOrd="2" destOrd="0" presId="urn:microsoft.com/office/officeart/2005/8/layout/gear1"/>
    <dgm:cxn modelId="{EB811CA4-3406-45FE-8402-5330FAA10757}" type="presOf" srcId="{13E5535A-0592-4D2C-998B-D14C797AF045}" destId="{093D3F2E-B945-4EBE-96E8-DA1D14813FBE}" srcOrd="0" destOrd="0" presId="urn:microsoft.com/office/officeart/2005/8/layout/gear1"/>
    <dgm:cxn modelId="{4E7695E3-87FC-4E26-8276-CF59F9FF5FF4}" srcId="{13E5535A-0592-4D2C-998B-D14C797AF045}" destId="{5D420196-1BDE-4361-B169-0D9287940B79}" srcOrd="0" destOrd="0" parTransId="{3C72D140-930C-4AFE-9AC2-10AA85719F88}" sibTransId="{C8615725-3A53-467F-8BCE-5E146C375552}"/>
    <dgm:cxn modelId="{243F6AC5-174D-4470-AC70-2EF9D616014C}" type="presOf" srcId="{112E13C6-8432-4830-B861-278D1DAED468}" destId="{38ED85CE-2E7D-4617-AA75-6B253E7F313A}" srcOrd="1" destOrd="0" presId="urn:microsoft.com/office/officeart/2005/8/layout/gear1"/>
    <dgm:cxn modelId="{BBB4659E-5F45-4C1E-9330-868FA761A165}" srcId="{13E5535A-0592-4D2C-998B-D14C797AF045}" destId="{112E13C6-8432-4830-B861-278D1DAED468}" srcOrd="2" destOrd="0" parTransId="{3C769329-3E8B-4871-B8DC-CA70248AC1FC}" sibTransId="{81E3D21D-FD23-4A58-90AF-8CDD673E2C0C}"/>
    <dgm:cxn modelId="{2962747B-9575-4EB2-BC39-7044F138DE00}" type="presOf" srcId="{112E13C6-8432-4830-B861-278D1DAED468}" destId="{07F89780-42A6-43AD-9336-70AA5E69095D}" srcOrd="3" destOrd="0" presId="urn:microsoft.com/office/officeart/2005/8/layout/gear1"/>
    <dgm:cxn modelId="{14340B66-CD74-4090-BB34-8CD1235A178F}" srcId="{13E5535A-0592-4D2C-998B-D14C797AF045}" destId="{157BA03B-1A8B-4F15-9DDA-7BEB72C64ABA}" srcOrd="1" destOrd="0" parTransId="{0DC81C81-27CC-42C3-9EE6-1001B57D8C4F}" sibTransId="{8BAAA399-E4FF-4E38-8C7A-0BF027819C58}"/>
    <dgm:cxn modelId="{DCC0CDC9-7000-4479-B397-DB0AE4C21BF6}" type="presParOf" srcId="{093D3F2E-B945-4EBE-96E8-DA1D14813FBE}" destId="{72F0A58C-5B0B-4C6B-A907-A9B92787DBAE}" srcOrd="0" destOrd="0" presId="urn:microsoft.com/office/officeart/2005/8/layout/gear1"/>
    <dgm:cxn modelId="{0D719892-B6A0-410A-A82A-B4B52B09498A}" type="presParOf" srcId="{093D3F2E-B945-4EBE-96E8-DA1D14813FBE}" destId="{1EDDD4BE-19D4-4A0B-A831-B8A52DBF2764}" srcOrd="1" destOrd="0" presId="urn:microsoft.com/office/officeart/2005/8/layout/gear1"/>
    <dgm:cxn modelId="{95043052-B0F1-46F4-9216-2774C17B6BA8}" type="presParOf" srcId="{093D3F2E-B945-4EBE-96E8-DA1D14813FBE}" destId="{81AF21A0-18E4-4344-9318-5C9C256305BB}" srcOrd="2" destOrd="0" presId="urn:microsoft.com/office/officeart/2005/8/layout/gear1"/>
    <dgm:cxn modelId="{853B5019-6A55-4B0A-9BAE-1C92725FED40}" type="presParOf" srcId="{093D3F2E-B945-4EBE-96E8-DA1D14813FBE}" destId="{0FE2E410-E926-412D-9B8F-E5DEE2FEF8A7}" srcOrd="3" destOrd="0" presId="urn:microsoft.com/office/officeart/2005/8/layout/gear1"/>
    <dgm:cxn modelId="{58200D0B-EDD2-4FCF-8056-097CA0F0E6B4}" type="presParOf" srcId="{093D3F2E-B945-4EBE-96E8-DA1D14813FBE}" destId="{1969AE9F-647D-464B-97A4-590129EDE358}" srcOrd="4" destOrd="0" presId="urn:microsoft.com/office/officeart/2005/8/layout/gear1"/>
    <dgm:cxn modelId="{966DF35F-F53D-4199-AC86-578126613BE0}" type="presParOf" srcId="{093D3F2E-B945-4EBE-96E8-DA1D14813FBE}" destId="{67469B70-6143-40E0-9095-257E944A46D5}" srcOrd="5" destOrd="0" presId="urn:microsoft.com/office/officeart/2005/8/layout/gear1"/>
    <dgm:cxn modelId="{CE4F64F9-AC8D-436F-BB7B-42C4760004EF}" type="presParOf" srcId="{093D3F2E-B945-4EBE-96E8-DA1D14813FBE}" destId="{EA2C19BB-78BA-4EA1-8E50-CC9BC419BB79}" srcOrd="6" destOrd="0" presId="urn:microsoft.com/office/officeart/2005/8/layout/gear1"/>
    <dgm:cxn modelId="{94A44DC4-5EAC-4406-B43A-910A24C006B4}" type="presParOf" srcId="{093D3F2E-B945-4EBE-96E8-DA1D14813FBE}" destId="{38ED85CE-2E7D-4617-AA75-6B253E7F313A}" srcOrd="7" destOrd="0" presId="urn:microsoft.com/office/officeart/2005/8/layout/gear1"/>
    <dgm:cxn modelId="{AA36BE95-1307-4D87-A0D0-ED99D4BF1F10}" type="presParOf" srcId="{093D3F2E-B945-4EBE-96E8-DA1D14813FBE}" destId="{8F35AE28-5293-4196-8370-2A422DE6E3DF}" srcOrd="8" destOrd="0" presId="urn:microsoft.com/office/officeart/2005/8/layout/gear1"/>
    <dgm:cxn modelId="{2FB6696C-1A8D-4A3F-92D2-797B495A770E}" type="presParOf" srcId="{093D3F2E-B945-4EBE-96E8-DA1D14813FBE}" destId="{07F89780-42A6-43AD-9336-70AA5E69095D}" srcOrd="9" destOrd="0" presId="urn:microsoft.com/office/officeart/2005/8/layout/gear1"/>
    <dgm:cxn modelId="{F3CCB023-13FE-4C1C-A353-7586C48F39C1}" type="presParOf" srcId="{093D3F2E-B945-4EBE-96E8-DA1D14813FBE}" destId="{096B46FD-75E9-4F1B-B6F0-24EFD2A71E05}" srcOrd="10" destOrd="0" presId="urn:microsoft.com/office/officeart/2005/8/layout/gear1"/>
    <dgm:cxn modelId="{BD8CBB1A-049A-4BE0-964C-9FCA0A0367E0}" type="presParOf" srcId="{093D3F2E-B945-4EBE-96E8-DA1D14813FBE}" destId="{55100E10-8258-45C0-930F-06BC032E4295}" srcOrd="11" destOrd="0" presId="urn:microsoft.com/office/officeart/2005/8/layout/gear1"/>
    <dgm:cxn modelId="{D6E3C8B2-8733-4812-BAC7-A8B7924F0D56}" type="presParOf" srcId="{093D3F2E-B945-4EBE-96E8-DA1D14813FBE}" destId="{DF0872B1-C4C0-482B-A76A-1AEF49D2B8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F98C59-3A0C-4635-902B-1A6F17627B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581860-EF6F-459D-92A5-063A1EE8D3BD}">
      <dgm:prSet phldrT="[Texto]"/>
      <dgm:spPr/>
      <dgm:t>
        <a:bodyPr/>
        <a:lstStyle/>
        <a:p>
          <a:r>
            <a:rPr lang="pt-BR" dirty="0" smtClean="0"/>
            <a:t>Lote</a:t>
          </a:r>
          <a:endParaRPr lang="pt-BR" dirty="0"/>
        </a:p>
      </dgm:t>
    </dgm:pt>
    <dgm:pt modelId="{B01BED43-87D8-4B73-8CDA-4B5CB0B6C3EB}" type="parTrans" cxnId="{D73F3547-AB79-44C7-8712-43E01CD9314F}">
      <dgm:prSet/>
      <dgm:spPr/>
      <dgm:t>
        <a:bodyPr/>
        <a:lstStyle/>
        <a:p>
          <a:endParaRPr lang="pt-BR"/>
        </a:p>
      </dgm:t>
    </dgm:pt>
    <dgm:pt modelId="{1408D5EB-A4FB-4D3F-85C1-2A649AA7EF85}" type="sibTrans" cxnId="{D73F3547-AB79-44C7-8712-43E01CD9314F}">
      <dgm:prSet/>
      <dgm:spPr/>
      <dgm:t>
        <a:bodyPr/>
        <a:lstStyle/>
        <a:p>
          <a:endParaRPr lang="pt-BR"/>
        </a:p>
      </dgm:t>
    </dgm:pt>
    <dgm:pt modelId="{FD87B467-7C9A-4CDD-B3A2-4D3D42C337C3}">
      <dgm:prSet phldrT="[Texto]" custT="1"/>
      <dgm:spPr/>
      <dgm:t>
        <a:bodyPr/>
        <a:lstStyle/>
        <a:p>
          <a:r>
            <a:rPr lang="pt-BR" sz="1800" b="0" dirty="0" smtClean="0">
              <a:solidFill>
                <a:srgbClr val="0070C0"/>
              </a:solidFill>
            </a:rPr>
            <a:t>Quantidade de cada produto a fabricar de cada vez</a:t>
          </a:r>
          <a:endParaRPr lang="pt-BR" sz="1800" dirty="0"/>
        </a:p>
      </dgm:t>
    </dgm:pt>
    <dgm:pt modelId="{D8B4B3E3-830C-424F-A65B-A570E75484B7}" type="parTrans" cxnId="{D3650FE6-4988-4DFB-9253-9F8ED903BC89}">
      <dgm:prSet/>
      <dgm:spPr/>
      <dgm:t>
        <a:bodyPr/>
        <a:lstStyle/>
        <a:p>
          <a:endParaRPr lang="pt-BR"/>
        </a:p>
      </dgm:t>
    </dgm:pt>
    <dgm:pt modelId="{048E9AAB-5975-4D93-8C51-6646E0BFF821}" type="sibTrans" cxnId="{D3650FE6-4988-4DFB-9253-9F8ED903BC89}">
      <dgm:prSet/>
      <dgm:spPr/>
      <dgm:t>
        <a:bodyPr/>
        <a:lstStyle/>
        <a:p>
          <a:endParaRPr lang="pt-BR"/>
        </a:p>
      </dgm:t>
    </dgm:pt>
    <dgm:pt modelId="{79605AB7-D112-459A-9258-E2CD00983079}">
      <dgm:prSet phldrT="[Texto]"/>
      <dgm:spPr/>
      <dgm:t>
        <a:bodyPr/>
        <a:lstStyle/>
        <a:p>
          <a:r>
            <a:rPr lang="pt-BR" dirty="0" smtClean="0"/>
            <a:t>Prazo</a:t>
          </a:r>
          <a:endParaRPr lang="pt-BR" dirty="0"/>
        </a:p>
      </dgm:t>
    </dgm:pt>
    <dgm:pt modelId="{54F6AE2A-EBDD-4CE2-92F6-5706A4FD8B3A}" type="parTrans" cxnId="{C37B6BFB-2EF1-4DE6-8733-8C03EFFFBC76}">
      <dgm:prSet/>
      <dgm:spPr/>
      <dgm:t>
        <a:bodyPr/>
        <a:lstStyle/>
        <a:p>
          <a:endParaRPr lang="pt-BR"/>
        </a:p>
      </dgm:t>
    </dgm:pt>
    <dgm:pt modelId="{1DC48824-B571-4BED-9D7A-CB9CDA6C00D6}" type="sibTrans" cxnId="{C37B6BFB-2EF1-4DE6-8733-8C03EFFFBC76}">
      <dgm:prSet/>
      <dgm:spPr/>
      <dgm:t>
        <a:bodyPr/>
        <a:lstStyle/>
        <a:p>
          <a:endParaRPr lang="pt-BR"/>
        </a:p>
      </dgm:t>
    </dgm:pt>
    <dgm:pt modelId="{7EA4378F-6CED-411E-985F-6843ED82A4BE}">
      <dgm:prSet phldrT="[Texto]" custT="1"/>
      <dgm:spPr/>
      <dgm:t>
        <a:bodyPr/>
        <a:lstStyle/>
        <a:p>
          <a:r>
            <a:rPr lang="pt-BR" sz="1800" b="0" dirty="0" smtClean="0">
              <a:solidFill>
                <a:srgbClr val="0070C0"/>
              </a:solidFill>
            </a:rPr>
            <a:t>Datas de início e de término de cada lote</a:t>
          </a:r>
          <a:endParaRPr lang="pt-BR" sz="1800" dirty="0"/>
        </a:p>
      </dgm:t>
    </dgm:pt>
    <dgm:pt modelId="{EA02E13F-B9DC-45FD-89DC-42AF533B8FBF}" type="parTrans" cxnId="{41902738-149D-40CC-A40B-9D1C8222F59C}">
      <dgm:prSet/>
      <dgm:spPr/>
      <dgm:t>
        <a:bodyPr/>
        <a:lstStyle/>
        <a:p>
          <a:endParaRPr lang="pt-BR"/>
        </a:p>
      </dgm:t>
    </dgm:pt>
    <dgm:pt modelId="{387B5DED-DEBA-48D8-80C7-96A24AABA9E7}" type="sibTrans" cxnId="{41902738-149D-40CC-A40B-9D1C8222F59C}">
      <dgm:prSet/>
      <dgm:spPr/>
      <dgm:t>
        <a:bodyPr/>
        <a:lstStyle/>
        <a:p>
          <a:endParaRPr lang="pt-BR"/>
        </a:p>
      </dgm:t>
    </dgm:pt>
    <dgm:pt modelId="{571F40FA-1D40-470D-96B8-4C6CE8BA0DDC}">
      <dgm:prSet phldrT="[Texto]"/>
      <dgm:spPr/>
      <dgm:t>
        <a:bodyPr/>
        <a:lstStyle/>
        <a:p>
          <a:r>
            <a:rPr lang="pt-BR" dirty="0" smtClean="0"/>
            <a:t>Seqüência</a:t>
          </a:r>
          <a:endParaRPr lang="pt-BR" dirty="0"/>
        </a:p>
      </dgm:t>
    </dgm:pt>
    <dgm:pt modelId="{A91D5617-F0BB-4862-94F6-E897046F4883}" type="parTrans" cxnId="{26C6F111-C4E5-461E-8DE9-0B35DEC949A1}">
      <dgm:prSet/>
      <dgm:spPr/>
      <dgm:t>
        <a:bodyPr/>
        <a:lstStyle/>
        <a:p>
          <a:endParaRPr lang="pt-BR"/>
        </a:p>
      </dgm:t>
    </dgm:pt>
    <dgm:pt modelId="{785246C2-931E-4230-BC0F-4B93B346646B}" type="sibTrans" cxnId="{26C6F111-C4E5-461E-8DE9-0B35DEC949A1}">
      <dgm:prSet/>
      <dgm:spPr/>
      <dgm:t>
        <a:bodyPr/>
        <a:lstStyle/>
        <a:p>
          <a:endParaRPr lang="pt-BR"/>
        </a:p>
      </dgm:t>
    </dgm:pt>
    <dgm:pt modelId="{1DDD61B5-36C8-4F7B-9CE4-273CEA38CD80}">
      <dgm:prSet phldrT="[Texto]" custT="1"/>
      <dgm:spPr/>
      <dgm:t>
        <a:bodyPr/>
        <a:lstStyle/>
        <a:p>
          <a:r>
            <a:rPr lang="pt-BR" sz="1800" b="0" dirty="0" smtClean="0">
              <a:solidFill>
                <a:srgbClr val="0070C0"/>
              </a:solidFill>
            </a:rPr>
            <a:t>Seqüência em que os lotes serão fabricados</a:t>
          </a:r>
          <a:endParaRPr lang="pt-BR" sz="1800" dirty="0"/>
        </a:p>
      </dgm:t>
    </dgm:pt>
    <dgm:pt modelId="{32E29941-AABD-4080-A330-EEED98EED15D}" type="parTrans" cxnId="{CF7C6AC8-09E8-46BA-9087-501F0BAB3ECC}">
      <dgm:prSet/>
      <dgm:spPr/>
      <dgm:t>
        <a:bodyPr/>
        <a:lstStyle/>
        <a:p>
          <a:endParaRPr lang="pt-BR"/>
        </a:p>
      </dgm:t>
    </dgm:pt>
    <dgm:pt modelId="{D559BC02-359C-4300-8669-A28F7DB44320}" type="sibTrans" cxnId="{CF7C6AC8-09E8-46BA-9087-501F0BAB3ECC}">
      <dgm:prSet/>
      <dgm:spPr/>
      <dgm:t>
        <a:bodyPr/>
        <a:lstStyle/>
        <a:p>
          <a:endParaRPr lang="pt-BR"/>
        </a:p>
      </dgm:t>
    </dgm:pt>
    <dgm:pt modelId="{7C175392-C683-4599-B170-FF1A64FA0160}">
      <dgm:prSet phldrT="[Texto]"/>
      <dgm:spPr/>
      <dgm:t>
        <a:bodyPr/>
        <a:lstStyle/>
        <a:p>
          <a:r>
            <a:rPr lang="pt-BR" dirty="0" smtClean="0"/>
            <a:t>Carga</a:t>
          </a:r>
          <a:endParaRPr lang="pt-BR" dirty="0"/>
        </a:p>
      </dgm:t>
    </dgm:pt>
    <dgm:pt modelId="{6ECC8EDF-486E-498E-A9FC-68467FB8AC19}" type="parTrans" cxnId="{25738DB0-E588-40DA-9470-700ED053BF74}">
      <dgm:prSet/>
      <dgm:spPr/>
      <dgm:t>
        <a:bodyPr/>
        <a:lstStyle/>
        <a:p>
          <a:endParaRPr lang="pt-BR"/>
        </a:p>
      </dgm:t>
    </dgm:pt>
    <dgm:pt modelId="{4747315F-1315-45F4-9E76-18A2CF4B849E}" type="sibTrans" cxnId="{25738DB0-E588-40DA-9470-700ED053BF74}">
      <dgm:prSet/>
      <dgm:spPr/>
      <dgm:t>
        <a:bodyPr/>
        <a:lstStyle/>
        <a:p>
          <a:endParaRPr lang="pt-BR"/>
        </a:p>
      </dgm:t>
    </dgm:pt>
    <dgm:pt modelId="{A2472ECD-2FA3-4007-8088-E1EC872AC1A8}">
      <dgm:prSet phldrT="[Texto]" custT="1"/>
      <dgm:spPr/>
      <dgm:t>
        <a:bodyPr/>
        <a:lstStyle/>
        <a:p>
          <a:r>
            <a:rPr lang="pt-BR" sz="1800" b="0" dirty="0" smtClean="0">
              <a:solidFill>
                <a:srgbClr val="0070C0"/>
              </a:solidFill>
            </a:rPr>
            <a:t>Carga de trabalho alocada</a:t>
          </a:r>
          <a:endParaRPr lang="pt-BR" sz="1800" dirty="0"/>
        </a:p>
      </dgm:t>
    </dgm:pt>
    <dgm:pt modelId="{15716423-77B3-40C6-8D3C-1AFE830E6E7E}" type="parTrans" cxnId="{7D987E3D-C5E4-4191-8544-ADDCC0F7BC28}">
      <dgm:prSet/>
      <dgm:spPr/>
      <dgm:t>
        <a:bodyPr/>
        <a:lstStyle/>
        <a:p>
          <a:endParaRPr lang="pt-BR"/>
        </a:p>
      </dgm:t>
    </dgm:pt>
    <dgm:pt modelId="{E4A9D90D-3200-4522-AD2A-BB72781AC265}" type="sibTrans" cxnId="{7D987E3D-C5E4-4191-8544-ADDCC0F7BC28}">
      <dgm:prSet/>
      <dgm:spPr/>
      <dgm:t>
        <a:bodyPr/>
        <a:lstStyle/>
        <a:p>
          <a:endParaRPr lang="pt-BR"/>
        </a:p>
      </dgm:t>
    </dgm:pt>
    <dgm:pt modelId="{687E8D14-B652-46A2-9E1F-48046544F799}" type="pres">
      <dgm:prSet presAssocID="{87F98C59-3A0C-4635-902B-1A6F17627B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4FD335-7CC6-496A-A465-8E6DDB257E84}" type="pres">
      <dgm:prSet presAssocID="{87F98C59-3A0C-4635-902B-1A6F17627BE3}" presName="tSp" presStyleCnt="0"/>
      <dgm:spPr/>
    </dgm:pt>
    <dgm:pt modelId="{2FE9A128-8F0D-4261-A87D-4A40A8742BD7}" type="pres">
      <dgm:prSet presAssocID="{87F98C59-3A0C-4635-902B-1A6F17627BE3}" presName="bSp" presStyleCnt="0"/>
      <dgm:spPr/>
    </dgm:pt>
    <dgm:pt modelId="{3F5F30A7-2DFF-4D5B-ACC5-95C836C583D5}" type="pres">
      <dgm:prSet presAssocID="{87F98C59-3A0C-4635-902B-1A6F17627BE3}" presName="process" presStyleCnt="0"/>
      <dgm:spPr/>
    </dgm:pt>
    <dgm:pt modelId="{8E9C790C-6453-430E-817A-AEECE2529E01}" type="pres">
      <dgm:prSet presAssocID="{B3581860-EF6F-459D-92A5-063A1EE8D3BD}" presName="composite1" presStyleCnt="0"/>
      <dgm:spPr/>
    </dgm:pt>
    <dgm:pt modelId="{AB638CBA-CD5C-47C2-89A8-A335882387E0}" type="pres">
      <dgm:prSet presAssocID="{B3581860-EF6F-459D-92A5-063A1EE8D3BD}" presName="dummyNode1" presStyleLbl="node1" presStyleIdx="0" presStyleCnt="4"/>
      <dgm:spPr/>
    </dgm:pt>
    <dgm:pt modelId="{7365188D-FD86-4FE1-AAF8-BCC1D248F40B}" type="pres">
      <dgm:prSet presAssocID="{B3581860-EF6F-459D-92A5-063A1EE8D3B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90FE58-3A2E-4E57-9A0E-83ADE234A79A}" type="pres">
      <dgm:prSet presAssocID="{B3581860-EF6F-459D-92A5-063A1EE8D3B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EF529-6D71-47DF-A7CF-7F37C516E6DA}" type="pres">
      <dgm:prSet presAssocID="{B3581860-EF6F-459D-92A5-063A1EE8D3B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84231-B128-4D57-A6FF-5B3589056F9F}" type="pres">
      <dgm:prSet presAssocID="{B3581860-EF6F-459D-92A5-063A1EE8D3BD}" presName="connSite1" presStyleCnt="0"/>
      <dgm:spPr/>
    </dgm:pt>
    <dgm:pt modelId="{1A7C2632-7144-4740-B20C-F8705BCA5AA4}" type="pres">
      <dgm:prSet presAssocID="{1408D5EB-A4FB-4D3F-85C1-2A649AA7EF85}" presName="Name9" presStyleLbl="sibTrans2D1" presStyleIdx="0" presStyleCnt="3"/>
      <dgm:spPr/>
      <dgm:t>
        <a:bodyPr/>
        <a:lstStyle/>
        <a:p>
          <a:endParaRPr lang="pt-BR"/>
        </a:p>
      </dgm:t>
    </dgm:pt>
    <dgm:pt modelId="{150F461D-4663-4F6B-8971-13B71DEF6B5B}" type="pres">
      <dgm:prSet presAssocID="{79605AB7-D112-459A-9258-E2CD00983079}" presName="composite2" presStyleCnt="0"/>
      <dgm:spPr/>
    </dgm:pt>
    <dgm:pt modelId="{EF65288B-64E3-44A2-9FE8-9209DA68999D}" type="pres">
      <dgm:prSet presAssocID="{79605AB7-D112-459A-9258-E2CD00983079}" presName="dummyNode2" presStyleLbl="node1" presStyleIdx="0" presStyleCnt="4"/>
      <dgm:spPr/>
    </dgm:pt>
    <dgm:pt modelId="{01B173DF-1C81-4D91-A747-4487C44DF275}" type="pres">
      <dgm:prSet presAssocID="{79605AB7-D112-459A-9258-E2CD00983079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47165-CCCC-41DD-B5A9-DFD2AE52C0BD}" type="pres">
      <dgm:prSet presAssocID="{79605AB7-D112-459A-9258-E2CD0098307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9B0A5-3231-4222-B5AD-DF2FD418D178}" type="pres">
      <dgm:prSet presAssocID="{79605AB7-D112-459A-9258-E2CD00983079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9EDBC-2B34-4AB5-A8E8-C93C166C90CC}" type="pres">
      <dgm:prSet presAssocID="{79605AB7-D112-459A-9258-E2CD00983079}" presName="connSite2" presStyleCnt="0"/>
      <dgm:spPr/>
    </dgm:pt>
    <dgm:pt modelId="{28EC7B13-5DC1-417B-8C1B-BDF56477EB36}" type="pres">
      <dgm:prSet presAssocID="{1DC48824-B571-4BED-9D7A-CB9CDA6C00D6}" presName="Name18" presStyleLbl="sibTrans2D1" presStyleIdx="1" presStyleCnt="3"/>
      <dgm:spPr/>
      <dgm:t>
        <a:bodyPr/>
        <a:lstStyle/>
        <a:p>
          <a:endParaRPr lang="pt-BR"/>
        </a:p>
      </dgm:t>
    </dgm:pt>
    <dgm:pt modelId="{998467E4-87C2-43E0-97D1-B873CF780B76}" type="pres">
      <dgm:prSet presAssocID="{571F40FA-1D40-470D-96B8-4C6CE8BA0DDC}" presName="composite1" presStyleCnt="0"/>
      <dgm:spPr/>
    </dgm:pt>
    <dgm:pt modelId="{674D6289-FDB1-4DEE-A331-D8594949D343}" type="pres">
      <dgm:prSet presAssocID="{571F40FA-1D40-470D-96B8-4C6CE8BA0DDC}" presName="dummyNode1" presStyleLbl="node1" presStyleIdx="1" presStyleCnt="4"/>
      <dgm:spPr/>
    </dgm:pt>
    <dgm:pt modelId="{93C1663B-8D80-4ACE-89DB-B7E4795D8CCA}" type="pres">
      <dgm:prSet presAssocID="{571F40FA-1D40-470D-96B8-4C6CE8BA0DDC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DF26C-BD29-4D39-A7BB-66E829BC67E2}" type="pres">
      <dgm:prSet presAssocID="{571F40FA-1D40-470D-96B8-4C6CE8BA0DD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E3FCD9-AD73-4DB2-91A9-6C804130224A}" type="pres">
      <dgm:prSet presAssocID="{571F40FA-1D40-470D-96B8-4C6CE8BA0DDC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A688-7576-4B9E-A8CF-1A6AE7FEB3C1}" type="pres">
      <dgm:prSet presAssocID="{571F40FA-1D40-470D-96B8-4C6CE8BA0DDC}" presName="connSite1" presStyleCnt="0"/>
      <dgm:spPr/>
    </dgm:pt>
    <dgm:pt modelId="{DDC477DB-E34D-4E92-8175-D110B7F8F742}" type="pres">
      <dgm:prSet presAssocID="{785246C2-931E-4230-BC0F-4B93B346646B}" presName="Name9" presStyleLbl="sibTrans2D1" presStyleIdx="2" presStyleCnt="3"/>
      <dgm:spPr/>
      <dgm:t>
        <a:bodyPr/>
        <a:lstStyle/>
        <a:p>
          <a:endParaRPr lang="pt-BR"/>
        </a:p>
      </dgm:t>
    </dgm:pt>
    <dgm:pt modelId="{CDAD50F2-7D08-48BF-A620-612D8A7F40CC}" type="pres">
      <dgm:prSet presAssocID="{7C175392-C683-4599-B170-FF1A64FA0160}" presName="composite2" presStyleCnt="0"/>
      <dgm:spPr/>
    </dgm:pt>
    <dgm:pt modelId="{E28FCBB6-E855-4023-A4BB-7AD7A45778EF}" type="pres">
      <dgm:prSet presAssocID="{7C175392-C683-4599-B170-FF1A64FA0160}" presName="dummyNode2" presStyleLbl="node1" presStyleIdx="2" presStyleCnt="4"/>
      <dgm:spPr/>
    </dgm:pt>
    <dgm:pt modelId="{09A92FC8-25DA-444D-9E1F-57C9689CDE6F}" type="pres">
      <dgm:prSet presAssocID="{7C175392-C683-4599-B170-FF1A64FA0160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79163C-D090-4245-9235-8AFC9FE7D3B3}" type="pres">
      <dgm:prSet presAssocID="{7C175392-C683-4599-B170-FF1A64FA0160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32B12F-6EE1-4131-B75D-E1CB809C5708}" type="pres">
      <dgm:prSet presAssocID="{7C175392-C683-4599-B170-FF1A64FA0160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CEF027-B82D-41DB-9BF0-AF4CA0BD381D}" type="pres">
      <dgm:prSet presAssocID="{7C175392-C683-4599-B170-FF1A64FA0160}" presName="connSite2" presStyleCnt="0"/>
      <dgm:spPr/>
    </dgm:pt>
  </dgm:ptLst>
  <dgm:cxnLst>
    <dgm:cxn modelId="{C9224836-2B1C-4936-A1C6-3D95135A160E}" type="presOf" srcId="{1DDD61B5-36C8-4F7B-9CE4-273CEA38CD80}" destId="{93C1663B-8D80-4ACE-89DB-B7E4795D8CCA}" srcOrd="0" destOrd="0" presId="urn:microsoft.com/office/officeart/2005/8/layout/hProcess4"/>
    <dgm:cxn modelId="{FCEBB383-2042-41FF-B324-51263639D846}" type="presOf" srcId="{79605AB7-D112-459A-9258-E2CD00983079}" destId="{39F9B0A5-3231-4222-B5AD-DF2FD418D178}" srcOrd="0" destOrd="0" presId="urn:microsoft.com/office/officeart/2005/8/layout/hProcess4"/>
    <dgm:cxn modelId="{D53DCFDE-EB5F-405D-893C-3E2A1DB25B6C}" type="presOf" srcId="{7EA4378F-6CED-411E-985F-6843ED82A4BE}" destId="{89247165-CCCC-41DD-B5A9-DFD2AE52C0BD}" srcOrd="1" destOrd="0" presId="urn:microsoft.com/office/officeart/2005/8/layout/hProcess4"/>
    <dgm:cxn modelId="{2D5698BC-4D63-434D-A322-EFE7F8072B4F}" type="presOf" srcId="{87F98C59-3A0C-4635-902B-1A6F17627BE3}" destId="{687E8D14-B652-46A2-9E1F-48046544F799}" srcOrd="0" destOrd="0" presId="urn:microsoft.com/office/officeart/2005/8/layout/hProcess4"/>
    <dgm:cxn modelId="{4BBF3EF0-4A21-4A42-8E67-F8646C30F3B8}" type="presOf" srcId="{571F40FA-1D40-470D-96B8-4C6CE8BA0DDC}" destId="{61E3FCD9-AD73-4DB2-91A9-6C804130224A}" srcOrd="0" destOrd="0" presId="urn:microsoft.com/office/officeart/2005/8/layout/hProcess4"/>
    <dgm:cxn modelId="{DC18AFB6-0375-4042-B7B7-D7884AABBB7B}" type="presOf" srcId="{B3581860-EF6F-459D-92A5-063A1EE8D3BD}" destId="{9B7EF529-6D71-47DF-A7CF-7F37C516E6DA}" srcOrd="0" destOrd="0" presId="urn:microsoft.com/office/officeart/2005/8/layout/hProcess4"/>
    <dgm:cxn modelId="{9D556BBD-ED0D-4C19-AFD0-42EDE56ADB0D}" type="presOf" srcId="{A2472ECD-2FA3-4007-8088-E1EC872AC1A8}" destId="{CF79163C-D090-4245-9235-8AFC9FE7D3B3}" srcOrd="1" destOrd="0" presId="urn:microsoft.com/office/officeart/2005/8/layout/hProcess4"/>
    <dgm:cxn modelId="{CF7C6AC8-09E8-46BA-9087-501F0BAB3ECC}" srcId="{571F40FA-1D40-470D-96B8-4C6CE8BA0DDC}" destId="{1DDD61B5-36C8-4F7B-9CE4-273CEA38CD80}" srcOrd="0" destOrd="0" parTransId="{32E29941-AABD-4080-A330-EEED98EED15D}" sibTransId="{D559BC02-359C-4300-8669-A28F7DB44320}"/>
    <dgm:cxn modelId="{83094A53-72F5-4145-8D9E-444756C5A6BB}" type="presOf" srcId="{7C175392-C683-4599-B170-FF1A64FA0160}" destId="{6432B12F-6EE1-4131-B75D-E1CB809C5708}" srcOrd="0" destOrd="0" presId="urn:microsoft.com/office/officeart/2005/8/layout/hProcess4"/>
    <dgm:cxn modelId="{D73F3547-AB79-44C7-8712-43E01CD9314F}" srcId="{87F98C59-3A0C-4635-902B-1A6F17627BE3}" destId="{B3581860-EF6F-459D-92A5-063A1EE8D3BD}" srcOrd="0" destOrd="0" parTransId="{B01BED43-87D8-4B73-8CDA-4B5CB0B6C3EB}" sibTransId="{1408D5EB-A4FB-4D3F-85C1-2A649AA7EF85}"/>
    <dgm:cxn modelId="{E7D22C12-BB84-40C0-80CB-E779CF2C2050}" type="presOf" srcId="{785246C2-931E-4230-BC0F-4B93B346646B}" destId="{DDC477DB-E34D-4E92-8175-D110B7F8F742}" srcOrd="0" destOrd="0" presId="urn:microsoft.com/office/officeart/2005/8/layout/hProcess4"/>
    <dgm:cxn modelId="{99ABD05D-92E1-4155-A225-EDF8B2D42315}" type="presOf" srcId="{1DC48824-B571-4BED-9D7A-CB9CDA6C00D6}" destId="{28EC7B13-5DC1-417B-8C1B-BDF56477EB36}" srcOrd="0" destOrd="0" presId="urn:microsoft.com/office/officeart/2005/8/layout/hProcess4"/>
    <dgm:cxn modelId="{2DA810D6-A1D7-4F48-9B96-2DFD4CD6FE99}" type="presOf" srcId="{FD87B467-7C9A-4CDD-B3A2-4D3D42C337C3}" destId="{5990FE58-3A2E-4E57-9A0E-83ADE234A79A}" srcOrd="1" destOrd="0" presId="urn:microsoft.com/office/officeart/2005/8/layout/hProcess4"/>
    <dgm:cxn modelId="{41902738-149D-40CC-A40B-9D1C8222F59C}" srcId="{79605AB7-D112-459A-9258-E2CD00983079}" destId="{7EA4378F-6CED-411E-985F-6843ED82A4BE}" srcOrd="0" destOrd="0" parTransId="{EA02E13F-B9DC-45FD-89DC-42AF533B8FBF}" sibTransId="{387B5DED-DEBA-48D8-80C7-96A24AABA9E7}"/>
    <dgm:cxn modelId="{26C6F111-C4E5-461E-8DE9-0B35DEC949A1}" srcId="{87F98C59-3A0C-4635-902B-1A6F17627BE3}" destId="{571F40FA-1D40-470D-96B8-4C6CE8BA0DDC}" srcOrd="2" destOrd="0" parTransId="{A91D5617-F0BB-4862-94F6-E897046F4883}" sibTransId="{785246C2-931E-4230-BC0F-4B93B346646B}"/>
    <dgm:cxn modelId="{67E839E3-9BAB-4452-909F-FB0C54BA3411}" type="presOf" srcId="{A2472ECD-2FA3-4007-8088-E1EC872AC1A8}" destId="{09A92FC8-25DA-444D-9E1F-57C9689CDE6F}" srcOrd="0" destOrd="0" presId="urn:microsoft.com/office/officeart/2005/8/layout/hProcess4"/>
    <dgm:cxn modelId="{CE312D4C-168B-45F3-A04F-1F654CED997A}" type="presOf" srcId="{1408D5EB-A4FB-4D3F-85C1-2A649AA7EF85}" destId="{1A7C2632-7144-4740-B20C-F8705BCA5AA4}" srcOrd="0" destOrd="0" presId="urn:microsoft.com/office/officeart/2005/8/layout/hProcess4"/>
    <dgm:cxn modelId="{7D987E3D-C5E4-4191-8544-ADDCC0F7BC28}" srcId="{7C175392-C683-4599-B170-FF1A64FA0160}" destId="{A2472ECD-2FA3-4007-8088-E1EC872AC1A8}" srcOrd="0" destOrd="0" parTransId="{15716423-77B3-40C6-8D3C-1AFE830E6E7E}" sibTransId="{E4A9D90D-3200-4522-AD2A-BB72781AC265}"/>
    <dgm:cxn modelId="{DFD6682C-B854-420C-A90B-611351496BB9}" type="presOf" srcId="{7EA4378F-6CED-411E-985F-6843ED82A4BE}" destId="{01B173DF-1C81-4D91-A747-4487C44DF275}" srcOrd="0" destOrd="0" presId="urn:microsoft.com/office/officeart/2005/8/layout/hProcess4"/>
    <dgm:cxn modelId="{C37B6BFB-2EF1-4DE6-8733-8C03EFFFBC76}" srcId="{87F98C59-3A0C-4635-902B-1A6F17627BE3}" destId="{79605AB7-D112-459A-9258-E2CD00983079}" srcOrd="1" destOrd="0" parTransId="{54F6AE2A-EBDD-4CE2-92F6-5706A4FD8B3A}" sibTransId="{1DC48824-B571-4BED-9D7A-CB9CDA6C00D6}"/>
    <dgm:cxn modelId="{991E3B83-4A79-4896-9F9C-B3913E30EC58}" type="presOf" srcId="{1DDD61B5-36C8-4F7B-9CE4-273CEA38CD80}" destId="{934DF26C-BD29-4D39-A7BB-66E829BC67E2}" srcOrd="1" destOrd="0" presId="urn:microsoft.com/office/officeart/2005/8/layout/hProcess4"/>
    <dgm:cxn modelId="{18680EF2-7767-4F21-90A8-6D90E1958D99}" type="presOf" srcId="{FD87B467-7C9A-4CDD-B3A2-4D3D42C337C3}" destId="{7365188D-FD86-4FE1-AAF8-BCC1D248F40B}" srcOrd="0" destOrd="0" presId="urn:microsoft.com/office/officeart/2005/8/layout/hProcess4"/>
    <dgm:cxn modelId="{25738DB0-E588-40DA-9470-700ED053BF74}" srcId="{87F98C59-3A0C-4635-902B-1A6F17627BE3}" destId="{7C175392-C683-4599-B170-FF1A64FA0160}" srcOrd="3" destOrd="0" parTransId="{6ECC8EDF-486E-498E-A9FC-68467FB8AC19}" sibTransId="{4747315F-1315-45F4-9E76-18A2CF4B849E}"/>
    <dgm:cxn modelId="{D3650FE6-4988-4DFB-9253-9F8ED903BC89}" srcId="{B3581860-EF6F-459D-92A5-063A1EE8D3BD}" destId="{FD87B467-7C9A-4CDD-B3A2-4D3D42C337C3}" srcOrd="0" destOrd="0" parTransId="{D8B4B3E3-830C-424F-A65B-A570E75484B7}" sibTransId="{048E9AAB-5975-4D93-8C51-6646E0BFF821}"/>
    <dgm:cxn modelId="{D204B99A-447A-4400-8DAF-193936D4587A}" type="presParOf" srcId="{687E8D14-B652-46A2-9E1F-48046544F799}" destId="{8E4FD335-7CC6-496A-A465-8E6DDB257E84}" srcOrd="0" destOrd="0" presId="urn:microsoft.com/office/officeart/2005/8/layout/hProcess4"/>
    <dgm:cxn modelId="{B5ACCC95-A175-40DA-A202-0D0EB0413CE3}" type="presParOf" srcId="{687E8D14-B652-46A2-9E1F-48046544F799}" destId="{2FE9A128-8F0D-4261-A87D-4A40A8742BD7}" srcOrd="1" destOrd="0" presId="urn:microsoft.com/office/officeart/2005/8/layout/hProcess4"/>
    <dgm:cxn modelId="{B38B5DDB-BF1F-498C-8B3C-F14DE272B413}" type="presParOf" srcId="{687E8D14-B652-46A2-9E1F-48046544F799}" destId="{3F5F30A7-2DFF-4D5B-ACC5-95C836C583D5}" srcOrd="2" destOrd="0" presId="urn:microsoft.com/office/officeart/2005/8/layout/hProcess4"/>
    <dgm:cxn modelId="{0ED1EBAF-56A7-4D38-B485-4F1347D316A8}" type="presParOf" srcId="{3F5F30A7-2DFF-4D5B-ACC5-95C836C583D5}" destId="{8E9C790C-6453-430E-817A-AEECE2529E01}" srcOrd="0" destOrd="0" presId="urn:microsoft.com/office/officeart/2005/8/layout/hProcess4"/>
    <dgm:cxn modelId="{B1ABB842-8D6F-4BEB-B8AA-0DBCEBB08099}" type="presParOf" srcId="{8E9C790C-6453-430E-817A-AEECE2529E01}" destId="{AB638CBA-CD5C-47C2-89A8-A335882387E0}" srcOrd="0" destOrd="0" presId="urn:microsoft.com/office/officeart/2005/8/layout/hProcess4"/>
    <dgm:cxn modelId="{037EDB3E-CFF3-4E78-BA9B-9EC9E01FBEE5}" type="presParOf" srcId="{8E9C790C-6453-430E-817A-AEECE2529E01}" destId="{7365188D-FD86-4FE1-AAF8-BCC1D248F40B}" srcOrd="1" destOrd="0" presId="urn:microsoft.com/office/officeart/2005/8/layout/hProcess4"/>
    <dgm:cxn modelId="{05CC2314-FC50-4237-B79D-CB63B2050960}" type="presParOf" srcId="{8E9C790C-6453-430E-817A-AEECE2529E01}" destId="{5990FE58-3A2E-4E57-9A0E-83ADE234A79A}" srcOrd="2" destOrd="0" presId="urn:microsoft.com/office/officeart/2005/8/layout/hProcess4"/>
    <dgm:cxn modelId="{2A8CE047-FE6B-499B-8021-191377199D6E}" type="presParOf" srcId="{8E9C790C-6453-430E-817A-AEECE2529E01}" destId="{9B7EF529-6D71-47DF-A7CF-7F37C516E6DA}" srcOrd="3" destOrd="0" presId="urn:microsoft.com/office/officeart/2005/8/layout/hProcess4"/>
    <dgm:cxn modelId="{6A73DDCE-6DBF-424F-95E0-979A88781478}" type="presParOf" srcId="{8E9C790C-6453-430E-817A-AEECE2529E01}" destId="{E0084231-B128-4D57-A6FF-5B3589056F9F}" srcOrd="4" destOrd="0" presId="urn:microsoft.com/office/officeart/2005/8/layout/hProcess4"/>
    <dgm:cxn modelId="{628B0E19-FBC4-4034-A0CC-66033B6DAFB6}" type="presParOf" srcId="{3F5F30A7-2DFF-4D5B-ACC5-95C836C583D5}" destId="{1A7C2632-7144-4740-B20C-F8705BCA5AA4}" srcOrd="1" destOrd="0" presId="urn:microsoft.com/office/officeart/2005/8/layout/hProcess4"/>
    <dgm:cxn modelId="{DA869764-1AD0-4AA4-B708-0461B06AC4F3}" type="presParOf" srcId="{3F5F30A7-2DFF-4D5B-ACC5-95C836C583D5}" destId="{150F461D-4663-4F6B-8971-13B71DEF6B5B}" srcOrd="2" destOrd="0" presId="urn:microsoft.com/office/officeart/2005/8/layout/hProcess4"/>
    <dgm:cxn modelId="{46DB3B95-C792-4F15-BFF0-9A678C182E95}" type="presParOf" srcId="{150F461D-4663-4F6B-8971-13B71DEF6B5B}" destId="{EF65288B-64E3-44A2-9FE8-9209DA68999D}" srcOrd="0" destOrd="0" presId="urn:microsoft.com/office/officeart/2005/8/layout/hProcess4"/>
    <dgm:cxn modelId="{E1B7D423-B3C0-43DF-A245-907B6FC89630}" type="presParOf" srcId="{150F461D-4663-4F6B-8971-13B71DEF6B5B}" destId="{01B173DF-1C81-4D91-A747-4487C44DF275}" srcOrd="1" destOrd="0" presId="urn:microsoft.com/office/officeart/2005/8/layout/hProcess4"/>
    <dgm:cxn modelId="{E50D04F3-38E8-4D02-B1B7-039C7215508E}" type="presParOf" srcId="{150F461D-4663-4F6B-8971-13B71DEF6B5B}" destId="{89247165-CCCC-41DD-B5A9-DFD2AE52C0BD}" srcOrd="2" destOrd="0" presId="urn:microsoft.com/office/officeart/2005/8/layout/hProcess4"/>
    <dgm:cxn modelId="{153AC057-B9D9-4797-81FA-07C2637275D1}" type="presParOf" srcId="{150F461D-4663-4F6B-8971-13B71DEF6B5B}" destId="{39F9B0A5-3231-4222-B5AD-DF2FD418D178}" srcOrd="3" destOrd="0" presId="urn:microsoft.com/office/officeart/2005/8/layout/hProcess4"/>
    <dgm:cxn modelId="{F725CE67-4346-415F-8081-C6F7566EB369}" type="presParOf" srcId="{150F461D-4663-4F6B-8971-13B71DEF6B5B}" destId="{E349EDBC-2B34-4AB5-A8E8-C93C166C90CC}" srcOrd="4" destOrd="0" presId="urn:microsoft.com/office/officeart/2005/8/layout/hProcess4"/>
    <dgm:cxn modelId="{EDD21190-12EE-4739-AAC1-0F95ACAC05C2}" type="presParOf" srcId="{3F5F30A7-2DFF-4D5B-ACC5-95C836C583D5}" destId="{28EC7B13-5DC1-417B-8C1B-BDF56477EB36}" srcOrd="3" destOrd="0" presId="urn:microsoft.com/office/officeart/2005/8/layout/hProcess4"/>
    <dgm:cxn modelId="{F5012CC7-D897-4695-BA47-3049A7FFE9A5}" type="presParOf" srcId="{3F5F30A7-2DFF-4D5B-ACC5-95C836C583D5}" destId="{998467E4-87C2-43E0-97D1-B873CF780B76}" srcOrd="4" destOrd="0" presId="urn:microsoft.com/office/officeart/2005/8/layout/hProcess4"/>
    <dgm:cxn modelId="{E3701C93-695C-44BF-B5F3-55A763AF0551}" type="presParOf" srcId="{998467E4-87C2-43E0-97D1-B873CF780B76}" destId="{674D6289-FDB1-4DEE-A331-D8594949D343}" srcOrd="0" destOrd="0" presId="urn:microsoft.com/office/officeart/2005/8/layout/hProcess4"/>
    <dgm:cxn modelId="{C207111D-9FFE-4C64-80BB-3DA960AA3F1B}" type="presParOf" srcId="{998467E4-87C2-43E0-97D1-B873CF780B76}" destId="{93C1663B-8D80-4ACE-89DB-B7E4795D8CCA}" srcOrd="1" destOrd="0" presId="urn:microsoft.com/office/officeart/2005/8/layout/hProcess4"/>
    <dgm:cxn modelId="{3E2B0386-5098-4AE5-B50E-2ACE28E69F9E}" type="presParOf" srcId="{998467E4-87C2-43E0-97D1-B873CF780B76}" destId="{934DF26C-BD29-4D39-A7BB-66E829BC67E2}" srcOrd="2" destOrd="0" presId="urn:microsoft.com/office/officeart/2005/8/layout/hProcess4"/>
    <dgm:cxn modelId="{DEA48DEE-AD8D-45BD-BBC1-EE22C285B2AD}" type="presParOf" srcId="{998467E4-87C2-43E0-97D1-B873CF780B76}" destId="{61E3FCD9-AD73-4DB2-91A9-6C804130224A}" srcOrd="3" destOrd="0" presId="urn:microsoft.com/office/officeart/2005/8/layout/hProcess4"/>
    <dgm:cxn modelId="{0E50BB07-BE2F-44D1-9F6D-03E8F7B3217C}" type="presParOf" srcId="{998467E4-87C2-43E0-97D1-B873CF780B76}" destId="{A7CFA688-7576-4B9E-A8CF-1A6AE7FEB3C1}" srcOrd="4" destOrd="0" presId="urn:microsoft.com/office/officeart/2005/8/layout/hProcess4"/>
    <dgm:cxn modelId="{005D4B01-68EF-42E4-850D-B33517E25637}" type="presParOf" srcId="{3F5F30A7-2DFF-4D5B-ACC5-95C836C583D5}" destId="{DDC477DB-E34D-4E92-8175-D110B7F8F742}" srcOrd="5" destOrd="0" presId="urn:microsoft.com/office/officeart/2005/8/layout/hProcess4"/>
    <dgm:cxn modelId="{E52277C7-3AD0-4D91-8747-6A03567516BA}" type="presParOf" srcId="{3F5F30A7-2DFF-4D5B-ACC5-95C836C583D5}" destId="{CDAD50F2-7D08-48BF-A620-612D8A7F40CC}" srcOrd="6" destOrd="0" presId="urn:microsoft.com/office/officeart/2005/8/layout/hProcess4"/>
    <dgm:cxn modelId="{543A50B5-E314-476C-A52B-2C88A60ACB6B}" type="presParOf" srcId="{CDAD50F2-7D08-48BF-A620-612D8A7F40CC}" destId="{E28FCBB6-E855-4023-A4BB-7AD7A45778EF}" srcOrd="0" destOrd="0" presId="urn:microsoft.com/office/officeart/2005/8/layout/hProcess4"/>
    <dgm:cxn modelId="{A508167B-F0BE-4B41-AFF9-26AC145707E0}" type="presParOf" srcId="{CDAD50F2-7D08-48BF-A620-612D8A7F40CC}" destId="{09A92FC8-25DA-444D-9E1F-57C9689CDE6F}" srcOrd="1" destOrd="0" presId="urn:microsoft.com/office/officeart/2005/8/layout/hProcess4"/>
    <dgm:cxn modelId="{89E8FE47-2347-424C-85C6-9AEBA322D954}" type="presParOf" srcId="{CDAD50F2-7D08-48BF-A620-612D8A7F40CC}" destId="{CF79163C-D090-4245-9235-8AFC9FE7D3B3}" srcOrd="2" destOrd="0" presId="urn:microsoft.com/office/officeart/2005/8/layout/hProcess4"/>
    <dgm:cxn modelId="{A6B6D33D-DF0C-47B0-A902-34DCDA53F177}" type="presParOf" srcId="{CDAD50F2-7D08-48BF-A620-612D8A7F40CC}" destId="{6432B12F-6EE1-4131-B75D-E1CB809C5708}" srcOrd="3" destOrd="0" presId="urn:microsoft.com/office/officeart/2005/8/layout/hProcess4"/>
    <dgm:cxn modelId="{DCD6A42E-5AE3-40BC-956D-8775A2FE2E7B}" type="presParOf" srcId="{CDAD50F2-7D08-48BF-A620-612D8A7F40CC}" destId="{A2CEF027-B82D-41DB-9BF0-AF4CA0BD38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DF82F-DFCE-4214-B804-BE78C12B4E2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781EF4-44BF-4904-A1BD-01C9C0C4431A}">
      <dgm:prSet phldrT="[Texto]"/>
      <dgm:spPr/>
      <dgm:t>
        <a:bodyPr/>
        <a:lstStyle/>
        <a:p>
          <a:r>
            <a:rPr lang="pt-BR" dirty="0" smtClean="0"/>
            <a:t>Infinito</a:t>
          </a:r>
          <a:endParaRPr lang="pt-BR" dirty="0"/>
        </a:p>
      </dgm:t>
    </dgm:pt>
    <dgm:pt modelId="{CAE2FCFD-62E3-490E-99A3-4F3C9BD1F49E}" type="parTrans" cxnId="{EE4F6975-A56F-46B1-A3E2-DFBBFF3DB0DA}">
      <dgm:prSet/>
      <dgm:spPr/>
      <dgm:t>
        <a:bodyPr/>
        <a:lstStyle/>
        <a:p>
          <a:endParaRPr lang="pt-BR"/>
        </a:p>
      </dgm:t>
    </dgm:pt>
    <dgm:pt modelId="{139FDA2C-3A3C-4878-9FFB-CCE1E17F6CBE}" type="sibTrans" cxnId="{EE4F6975-A56F-46B1-A3E2-DFBBFF3DB0DA}">
      <dgm:prSet/>
      <dgm:spPr/>
      <dgm:t>
        <a:bodyPr/>
        <a:lstStyle/>
        <a:p>
          <a:endParaRPr lang="pt-BR"/>
        </a:p>
      </dgm:t>
    </dgm:pt>
    <dgm:pt modelId="{81B67BC5-2034-4B34-B0E0-882598137A32}">
      <dgm:prSet phldrT="[Texto]"/>
      <dgm:spPr/>
      <dgm:t>
        <a:bodyPr/>
        <a:lstStyle/>
        <a:p>
          <a:r>
            <a:rPr lang="pt-BR" dirty="0" smtClean="0"/>
            <a:t>Finito</a:t>
          </a:r>
          <a:endParaRPr lang="pt-BR" dirty="0"/>
        </a:p>
      </dgm:t>
    </dgm:pt>
    <dgm:pt modelId="{262BAECB-32E4-4089-A904-117828A4321B}" type="parTrans" cxnId="{B7DF749E-6AF4-4C9F-9C62-6CB1E9C3B59D}">
      <dgm:prSet/>
      <dgm:spPr/>
      <dgm:t>
        <a:bodyPr/>
        <a:lstStyle/>
        <a:p>
          <a:endParaRPr lang="pt-BR"/>
        </a:p>
      </dgm:t>
    </dgm:pt>
    <dgm:pt modelId="{253AE953-A032-46B0-81F0-2EB08DA8BA15}" type="sibTrans" cxnId="{B7DF749E-6AF4-4C9F-9C62-6CB1E9C3B59D}">
      <dgm:prSet/>
      <dgm:spPr/>
      <dgm:t>
        <a:bodyPr/>
        <a:lstStyle/>
        <a:p>
          <a:endParaRPr lang="pt-BR"/>
        </a:p>
      </dgm:t>
    </dgm:pt>
    <dgm:pt modelId="{3AD01720-C7AF-4694-A1DB-5C04C31156D4}" type="pres">
      <dgm:prSet presAssocID="{0ECDF82F-DFCE-4214-B804-BE78C12B4E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7A4A91-BD09-459E-9909-C7521E434ACE}" type="pres">
      <dgm:prSet presAssocID="{0ECDF82F-DFCE-4214-B804-BE78C12B4E27}" presName="ribbon" presStyleLbl="node1" presStyleIdx="0" presStyleCnt="1" custLinFactNeighborX="-35437" custLinFactNeighborY="-849"/>
      <dgm:spPr/>
      <dgm:t>
        <a:bodyPr/>
        <a:lstStyle/>
        <a:p>
          <a:endParaRPr lang="pt-BR"/>
        </a:p>
      </dgm:t>
    </dgm:pt>
    <dgm:pt modelId="{6BA7E185-6500-44D4-9D1D-7B2A2EFBFC38}" type="pres">
      <dgm:prSet presAssocID="{0ECDF82F-DFCE-4214-B804-BE78C12B4E2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A7495C-C405-4642-8443-DC7DFAAB5253}" type="pres">
      <dgm:prSet presAssocID="{0ECDF82F-DFCE-4214-B804-BE78C12B4E2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4F6975-A56F-46B1-A3E2-DFBBFF3DB0DA}" srcId="{0ECDF82F-DFCE-4214-B804-BE78C12B4E27}" destId="{30781EF4-44BF-4904-A1BD-01C9C0C4431A}" srcOrd="0" destOrd="0" parTransId="{CAE2FCFD-62E3-490E-99A3-4F3C9BD1F49E}" sibTransId="{139FDA2C-3A3C-4878-9FFB-CCE1E17F6CBE}"/>
    <dgm:cxn modelId="{F5C3CFAA-4F4C-4040-8634-AF1733DF97D7}" type="presOf" srcId="{81B67BC5-2034-4B34-B0E0-882598137A32}" destId="{0AA7495C-C405-4642-8443-DC7DFAAB5253}" srcOrd="0" destOrd="0" presId="urn:microsoft.com/office/officeart/2005/8/layout/arrow6"/>
    <dgm:cxn modelId="{62F05CE9-D8CA-489E-A341-142A1594025F}" type="presOf" srcId="{30781EF4-44BF-4904-A1BD-01C9C0C4431A}" destId="{6BA7E185-6500-44D4-9D1D-7B2A2EFBFC38}" srcOrd="0" destOrd="0" presId="urn:microsoft.com/office/officeart/2005/8/layout/arrow6"/>
    <dgm:cxn modelId="{19F6628A-28F5-4EE9-AC93-5F71EF38DD38}" type="presOf" srcId="{0ECDF82F-DFCE-4214-B804-BE78C12B4E27}" destId="{3AD01720-C7AF-4694-A1DB-5C04C31156D4}" srcOrd="0" destOrd="0" presId="urn:microsoft.com/office/officeart/2005/8/layout/arrow6"/>
    <dgm:cxn modelId="{B7DF749E-6AF4-4C9F-9C62-6CB1E9C3B59D}" srcId="{0ECDF82F-DFCE-4214-B804-BE78C12B4E27}" destId="{81B67BC5-2034-4B34-B0E0-882598137A32}" srcOrd="1" destOrd="0" parTransId="{262BAECB-32E4-4089-A904-117828A4321B}" sibTransId="{253AE953-A032-46B0-81F0-2EB08DA8BA15}"/>
    <dgm:cxn modelId="{EBDA9ECD-785F-4BA6-82C1-DDBF61785CB1}" type="presParOf" srcId="{3AD01720-C7AF-4694-A1DB-5C04C31156D4}" destId="{8A7A4A91-BD09-459E-9909-C7521E434ACE}" srcOrd="0" destOrd="0" presId="urn:microsoft.com/office/officeart/2005/8/layout/arrow6"/>
    <dgm:cxn modelId="{A950D650-90CA-4AA1-81A1-30D346131B51}" type="presParOf" srcId="{3AD01720-C7AF-4694-A1DB-5C04C31156D4}" destId="{6BA7E185-6500-44D4-9D1D-7B2A2EFBFC38}" srcOrd="1" destOrd="0" presId="urn:microsoft.com/office/officeart/2005/8/layout/arrow6"/>
    <dgm:cxn modelId="{7CE2EA0A-C6C0-445D-9F71-3DDF17BED6EA}" type="presParOf" srcId="{3AD01720-C7AF-4694-A1DB-5C04C31156D4}" destId="{0AA7495C-C405-4642-8443-DC7DFAAB525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DF82F-DFCE-4214-B804-BE78C12B4E2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781EF4-44BF-4904-A1BD-01C9C0C4431A}">
      <dgm:prSet phldrT="[Texto]"/>
      <dgm:spPr/>
      <dgm:t>
        <a:bodyPr/>
        <a:lstStyle/>
        <a:p>
          <a:r>
            <a:rPr lang="pt-BR" dirty="0" smtClean="0"/>
            <a:t>Infinito</a:t>
          </a:r>
          <a:endParaRPr lang="pt-BR" dirty="0"/>
        </a:p>
      </dgm:t>
    </dgm:pt>
    <dgm:pt modelId="{CAE2FCFD-62E3-490E-99A3-4F3C9BD1F49E}" type="parTrans" cxnId="{EE4F6975-A56F-46B1-A3E2-DFBBFF3DB0DA}">
      <dgm:prSet/>
      <dgm:spPr/>
      <dgm:t>
        <a:bodyPr/>
        <a:lstStyle/>
        <a:p>
          <a:endParaRPr lang="pt-BR"/>
        </a:p>
      </dgm:t>
    </dgm:pt>
    <dgm:pt modelId="{139FDA2C-3A3C-4878-9FFB-CCE1E17F6CBE}" type="sibTrans" cxnId="{EE4F6975-A56F-46B1-A3E2-DFBBFF3DB0DA}">
      <dgm:prSet/>
      <dgm:spPr/>
      <dgm:t>
        <a:bodyPr/>
        <a:lstStyle/>
        <a:p>
          <a:endParaRPr lang="pt-BR"/>
        </a:p>
      </dgm:t>
    </dgm:pt>
    <dgm:pt modelId="{81B67BC5-2034-4B34-B0E0-882598137A32}">
      <dgm:prSet phldrT="[Texto]"/>
      <dgm:spPr/>
      <dgm:t>
        <a:bodyPr/>
        <a:lstStyle/>
        <a:p>
          <a:r>
            <a:rPr lang="pt-BR" dirty="0" smtClean="0"/>
            <a:t>Finito</a:t>
          </a:r>
          <a:endParaRPr lang="pt-BR" dirty="0"/>
        </a:p>
      </dgm:t>
    </dgm:pt>
    <dgm:pt modelId="{262BAECB-32E4-4089-A904-117828A4321B}" type="parTrans" cxnId="{B7DF749E-6AF4-4C9F-9C62-6CB1E9C3B59D}">
      <dgm:prSet/>
      <dgm:spPr/>
      <dgm:t>
        <a:bodyPr/>
        <a:lstStyle/>
        <a:p>
          <a:endParaRPr lang="pt-BR"/>
        </a:p>
      </dgm:t>
    </dgm:pt>
    <dgm:pt modelId="{253AE953-A032-46B0-81F0-2EB08DA8BA15}" type="sibTrans" cxnId="{B7DF749E-6AF4-4C9F-9C62-6CB1E9C3B59D}">
      <dgm:prSet/>
      <dgm:spPr/>
      <dgm:t>
        <a:bodyPr/>
        <a:lstStyle/>
        <a:p>
          <a:endParaRPr lang="pt-BR"/>
        </a:p>
      </dgm:t>
    </dgm:pt>
    <dgm:pt modelId="{3AD01720-C7AF-4694-A1DB-5C04C31156D4}" type="pres">
      <dgm:prSet presAssocID="{0ECDF82F-DFCE-4214-B804-BE78C12B4E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7A4A91-BD09-459E-9909-C7521E434ACE}" type="pres">
      <dgm:prSet presAssocID="{0ECDF82F-DFCE-4214-B804-BE78C12B4E27}" presName="ribbon" presStyleLbl="node1" presStyleIdx="0" presStyleCnt="1" custLinFactNeighborX="-35437" custLinFactNeighborY="-849"/>
      <dgm:spPr/>
      <dgm:t>
        <a:bodyPr/>
        <a:lstStyle/>
        <a:p>
          <a:endParaRPr lang="pt-BR"/>
        </a:p>
      </dgm:t>
    </dgm:pt>
    <dgm:pt modelId="{6BA7E185-6500-44D4-9D1D-7B2A2EFBFC38}" type="pres">
      <dgm:prSet presAssocID="{0ECDF82F-DFCE-4214-B804-BE78C12B4E2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A7495C-C405-4642-8443-DC7DFAAB5253}" type="pres">
      <dgm:prSet presAssocID="{0ECDF82F-DFCE-4214-B804-BE78C12B4E2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3B1A31-2C3E-4EE7-BD1D-6C3E8E3EB32B}" type="presOf" srcId="{0ECDF82F-DFCE-4214-B804-BE78C12B4E27}" destId="{3AD01720-C7AF-4694-A1DB-5C04C31156D4}" srcOrd="0" destOrd="0" presId="urn:microsoft.com/office/officeart/2005/8/layout/arrow6"/>
    <dgm:cxn modelId="{EE4F6975-A56F-46B1-A3E2-DFBBFF3DB0DA}" srcId="{0ECDF82F-DFCE-4214-B804-BE78C12B4E27}" destId="{30781EF4-44BF-4904-A1BD-01C9C0C4431A}" srcOrd="0" destOrd="0" parTransId="{CAE2FCFD-62E3-490E-99A3-4F3C9BD1F49E}" sibTransId="{139FDA2C-3A3C-4878-9FFB-CCE1E17F6CBE}"/>
    <dgm:cxn modelId="{1A4F3443-056A-48CA-8435-7AB67786464B}" type="presOf" srcId="{81B67BC5-2034-4B34-B0E0-882598137A32}" destId="{0AA7495C-C405-4642-8443-DC7DFAAB5253}" srcOrd="0" destOrd="0" presId="urn:microsoft.com/office/officeart/2005/8/layout/arrow6"/>
    <dgm:cxn modelId="{B7DF749E-6AF4-4C9F-9C62-6CB1E9C3B59D}" srcId="{0ECDF82F-DFCE-4214-B804-BE78C12B4E27}" destId="{81B67BC5-2034-4B34-B0E0-882598137A32}" srcOrd="1" destOrd="0" parTransId="{262BAECB-32E4-4089-A904-117828A4321B}" sibTransId="{253AE953-A032-46B0-81F0-2EB08DA8BA15}"/>
    <dgm:cxn modelId="{A1B048B2-4300-478D-A51D-D39BC942431E}" type="presOf" srcId="{30781EF4-44BF-4904-A1BD-01C9C0C4431A}" destId="{6BA7E185-6500-44D4-9D1D-7B2A2EFBFC38}" srcOrd="0" destOrd="0" presId="urn:microsoft.com/office/officeart/2005/8/layout/arrow6"/>
    <dgm:cxn modelId="{02679912-725D-4F72-AAA0-B2079A77848D}" type="presParOf" srcId="{3AD01720-C7AF-4694-A1DB-5C04C31156D4}" destId="{8A7A4A91-BD09-459E-9909-C7521E434ACE}" srcOrd="0" destOrd="0" presId="urn:microsoft.com/office/officeart/2005/8/layout/arrow6"/>
    <dgm:cxn modelId="{7DECDE44-433F-4453-86A3-57FBEEC71B62}" type="presParOf" srcId="{3AD01720-C7AF-4694-A1DB-5C04C31156D4}" destId="{6BA7E185-6500-44D4-9D1D-7B2A2EFBFC38}" srcOrd="1" destOrd="0" presId="urn:microsoft.com/office/officeart/2005/8/layout/arrow6"/>
    <dgm:cxn modelId="{065B1643-4B98-4172-BC4C-D527EA078D56}" type="presParOf" srcId="{3AD01720-C7AF-4694-A1DB-5C04C31156D4}" destId="{0AA7495C-C405-4642-8443-DC7DFAAB525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98C59-3A0C-4635-902B-1A6F17627B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581860-EF6F-459D-92A5-063A1EE8D3BD}">
      <dgm:prSet phldrT="[Texto]"/>
      <dgm:spPr/>
      <dgm:t>
        <a:bodyPr/>
        <a:lstStyle/>
        <a:p>
          <a:r>
            <a:rPr lang="pt-BR" dirty="0" smtClean="0"/>
            <a:t>Emergências</a:t>
          </a:r>
          <a:endParaRPr lang="pt-BR" dirty="0"/>
        </a:p>
      </dgm:t>
    </dgm:pt>
    <dgm:pt modelId="{B01BED43-87D8-4B73-8CDA-4B5CB0B6C3EB}" type="parTrans" cxnId="{D73F3547-AB79-44C7-8712-43E01CD9314F}">
      <dgm:prSet/>
      <dgm:spPr/>
      <dgm:t>
        <a:bodyPr/>
        <a:lstStyle/>
        <a:p>
          <a:endParaRPr lang="pt-BR"/>
        </a:p>
      </dgm:t>
    </dgm:pt>
    <dgm:pt modelId="{1408D5EB-A4FB-4D3F-85C1-2A649AA7EF85}" type="sibTrans" cxnId="{D73F3547-AB79-44C7-8712-43E01CD9314F}">
      <dgm:prSet/>
      <dgm:spPr/>
      <dgm:t>
        <a:bodyPr/>
        <a:lstStyle/>
        <a:p>
          <a:endParaRPr lang="pt-BR"/>
        </a:p>
      </dgm:t>
    </dgm:pt>
    <dgm:pt modelId="{FD87B467-7C9A-4CDD-B3A2-4D3D42C337C3}">
      <dgm:prSet phldrT="[Texto]" custT="1"/>
      <dgm:spPr/>
      <dgm:t>
        <a:bodyPr/>
        <a:lstStyle/>
        <a:p>
          <a:r>
            <a:rPr kumimoji="0" lang="pt-BR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Não é  possível limitar a carga</a:t>
          </a:r>
          <a:endParaRPr lang="pt-BR" sz="2400" dirty="0"/>
        </a:p>
      </dgm:t>
    </dgm:pt>
    <dgm:pt modelId="{D8B4B3E3-830C-424F-A65B-A570E75484B7}" type="parTrans" cxnId="{D3650FE6-4988-4DFB-9253-9F8ED903BC89}">
      <dgm:prSet/>
      <dgm:spPr/>
      <dgm:t>
        <a:bodyPr/>
        <a:lstStyle/>
        <a:p>
          <a:endParaRPr lang="pt-BR"/>
        </a:p>
      </dgm:t>
    </dgm:pt>
    <dgm:pt modelId="{048E9AAB-5975-4D93-8C51-6646E0BFF821}" type="sibTrans" cxnId="{D3650FE6-4988-4DFB-9253-9F8ED903BC89}">
      <dgm:prSet/>
      <dgm:spPr/>
      <dgm:t>
        <a:bodyPr/>
        <a:lstStyle/>
        <a:p>
          <a:endParaRPr lang="pt-BR"/>
        </a:p>
      </dgm:t>
    </dgm:pt>
    <dgm:pt modelId="{79605AB7-D112-459A-9258-E2CD00983079}">
      <dgm:prSet phldrT="[Texto]"/>
      <dgm:spPr/>
      <dgm:t>
        <a:bodyPr/>
        <a:lstStyle/>
        <a:p>
          <a:r>
            <a:rPr lang="pt-BR" dirty="0" smtClean="0"/>
            <a:t>Flexibilidade</a:t>
          </a:r>
        </a:p>
      </dgm:t>
    </dgm:pt>
    <dgm:pt modelId="{54F6AE2A-EBDD-4CE2-92F6-5706A4FD8B3A}" type="parTrans" cxnId="{C37B6BFB-2EF1-4DE6-8733-8C03EFFFBC76}">
      <dgm:prSet/>
      <dgm:spPr/>
      <dgm:t>
        <a:bodyPr/>
        <a:lstStyle/>
        <a:p>
          <a:endParaRPr lang="pt-BR"/>
        </a:p>
      </dgm:t>
    </dgm:pt>
    <dgm:pt modelId="{1DC48824-B571-4BED-9D7A-CB9CDA6C00D6}" type="sibTrans" cxnId="{C37B6BFB-2EF1-4DE6-8733-8C03EFFFBC76}">
      <dgm:prSet/>
      <dgm:spPr/>
      <dgm:t>
        <a:bodyPr/>
        <a:lstStyle/>
        <a:p>
          <a:endParaRPr lang="pt-BR"/>
        </a:p>
      </dgm:t>
    </dgm:pt>
    <dgm:pt modelId="{7EA4378F-6CED-411E-985F-6843ED82A4BE}">
      <dgm:prSet phldrT="[Texto]" custT="1"/>
      <dgm:spPr/>
      <dgm:t>
        <a:bodyPr/>
        <a:lstStyle/>
        <a:p>
          <a:r>
            <a:rPr kumimoji="0" lang="pt-BR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Não é necessário limitar a carga </a:t>
          </a:r>
          <a:endParaRPr lang="pt-BR" sz="2400" dirty="0"/>
        </a:p>
      </dgm:t>
    </dgm:pt>
    <dgm:pt modelId="{EA02E13F-B9DC-45FD-89DC-42AF533B8FBF}" type="parTrans" cxnId="{41902738-149D-40CC-A40B-9D1C8222F59C}">
      <dgm:prSet/>
      <dgm:spPr/>
      <dgm:t>
        <a:bodyPr/>
        <a:lstStyle/>
        <a:p>
          <a:endParaRPr lang="pt-BR"/>
        </a:p>
      </dgm:t>
    </dgm:pt>
    <dgm:pt modelId="{387B5DED-DEBA-48D8-80C7-96A24AABA9E7}" type="sibTrans" cxnId="{41902738-149D-40CC-A40B-9D1C8222F59C}">
      <dgm:prSet/>
      <dgm:spPr/>
      <dgm:t>
        <a:bodyPr/>
        <a:lstStyle/>
        <a:p>
          <a:endParaRPr lang="pt-BR"/>
        </a:p>
      </dgm:t>
    </dgm:pt>
    <dgm:pt modelId="{571F40FA-1D40-470D-96B8-4C6CE8BA0DDC}">
      <dgm:prSet phldrT="[Texto]"/>
      <dgm:spPr/>
      <dgm:t>
        <a:bodyPr/>
        <a:lstStyle/>
        <a:p>
          <a:r>
            <a:rPr lang="pt-BR" dirty="0" smtClean="0"/>
            <a:t>Produtos: aço</a:t>
          </a:r>
          <a:endParaRPr lang="pt-BR" dirty="0"/>
        </a:p>
      </dgm:t>
    </dgm:pt>
    <dgm:pt modelId="{A91D5617-F0BB-4862-94F6-E897046F4883}" type="parTrans" cxnId="{26C6F111-C4E5-461E-8DE9-0B35DEC949A1}">
      <dgm:prSet/>
      <dgm:spPr/>
      <dgm:t>
        <a:bodyPr/>
        <a:lstStyle/>
        <a:p>
          <a:endParaRPr lang="pt-BR"/>
        </a:p>
      </dgm:t>
    </dgm:pt>
    <dgm:pt modelId="{785246C2-931E-4230-BC0F-4B93B346646B}" type="sibTrans" cxnId="{26C6F111-C4E5-461E-8DE9-0B35DEC949A1}">
      <dgm:prSet/>
      <dgm:spPr/>
      <dgm:t>
        <a:bodyPr/>
        <a:lstStyle/>
        <a:p>
          <a:endParaRPr lang="pt-BR"/>
        </a:p>
      </dgm:t>
    </dgm:pt>
    <dgm:pt modelId="{1DDD61B5-36C8-4F7B-9CE4-273CEA38CD80}">
      <dgm:prSet phldrT="[Texto]" custT="1"/>
      <dgm:spPr/>
      <dgm:t>
        <a:bodyPr/>
        <a:lstStyle/>
        <a:p>
          <a:r>
            <a:rPr kumimoji="0" lang="pt-BR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O custo de limitação da carga é proibitivo </a:t>
          </a:r>
          <a:endParaRPr lang="pt-BR" sz="2400" dirty="0"/>
        </a:p>
      </dgm:t>
    </dgm:pt>
    <dgm:pt modelId="{32E29941-AABD-4080-A330-EEED98EED15D}" type="parTrans" cxnId="{CF7C6AC8-09E8-46BA-9087-501F0BAB3ECC}">
      <dgm:prSet/>
      <dgm:spPr/>
      <dgm:t>
        <a:bodyPr/>
        <a:lstStyle/>
        <a:p>
          <a:endParaRPr lang="pt-BR"/>
        </a:p>
      </dgm:t>
    </dgm:pt>
    <dgm:pt modelId="{D559BC02-359C-4300-8669-A28F7DB44320}" type="sibTrans" cxnId="{CF7C6AC8-09E8-46BA-9087-501F0BAB3ECC}">
      <dgm:prSet/>
      <dgm:spPr/>
      <dgm:t>
        <a:bodyPr/>
        <a:lstStyle/>
        <a:p>
          <a:endParaRPr lang="pt-BR"/>
        </a:p>
      </dgm:t>
    </dgm:pt>
    <dgm:pt modelId="{687E8D14-B652-46A2-9E1F-48046544F799}" type="pres">
      <dgm:prSet presAssocID="{87F98C59-3A0C-4635-902B-1A6F17627B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4FD335-7CC6-496A-A465-8E6DDB257E84}" type="pres">
      <dgm:prSet presAssocID="{87F98C59-3A0C-4635-902B-1A6F17627BE3}" presName="tSp" presStyleCnt="0"/>
      <dgm:spPr/>
    </dgm:pt>
    <dgm:pt modelId="{2FE9A128-8F0D-4261-A87D-4A40A8742BD7}" type="pres">
      <dgm:prSet presAssocID="{87F98C59-3A0C-4635-902B-1A6F17627BE3}" presName="bSp" presStyleCnt="0"/>
      <dgm:spPr/>
    </dgm:pt>
    <dgm:pt modelId="{3F5F30A7-2DFF-4D5B-ACC5-95C836C583D5}" type="pres">
      <dgm:prSet presAssocID="{87F98C59-3A0C-4635-902B-1A6F17627BE3}" presName="process" presStyleCnt="0"/>
      <dgm:spPr/>
    </dgm:pt>
    <dgm:pt modelId="{8E9C790C-6453-430E-817A-AEECE2529E01}" type="pres">
      <dgm:prSet presAssocID="{B3581860-EF6F-459D-92A5-063A1EE8D3BD}" presName="composite1" presStyleCnt="0"/>
      <dgm:spPr/>
    </dgm:pt>
    <dgm:pt modelId="{AB638CBA-CD5C-47C2-89A8-A335882387E0}" type="pres">
      <dgm:prSet presAssocID="{B3581860-EF6F-459D-92A5-063A1EE8D3BD}" presName="dummyNode1" presStyleLbl="node1" presStyleIdx="0" presStyleCnt="3"/>
      <dgm:spPr/>
    </dgm:pt>
    <dgm:pt modelId="{7365188D-FD86-4FE1-AAF8-BCC1D248F40B}" type="pres">
      <dgm:prSet presAssocID="{B3581860-EF6F-459D-92A5-063A1EE8D3B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90FE58-3A2E-4E57-9A0E-83ADE234A79A}" type="pres">
      <dgm:prSet presAssocID="{B3581860-EF6F-459D-92A5-063A1EE8D3B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EF529-6D71-47DF-A7CF-7F37C516E6DA}" type="pres">
      <dgm:prSet presAssocID="{B3581860-EF6F-459D-92A5-063A1EE8D3B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84231-B128-4D57-A6FF-5B3589056F9F}" type="pres">
      <dgm:prSet presAssocID="{B3581860-EF6F-459D-92A5-063A1EE8D3BD}" presName="connSite1" presStyleCnt="0"/>
      <dgm:spPr/>
    </dgm:pt>
    <dgm:pt modelId="{1A7C2632-7144-4740-B20C-F8705BCA5AA4}" type="pres">
      <dgm:prSet presAssocID="{1408D5EB-A4FB-4D3F-85C1-2A649AA7EF85}" presName="Name9" presStyleLbl="sibTrans2D1" presStyleIdx="0" presStyleCnt="2"/>
      <dgm:spPr/>
      <dgm:t>
        <a:bodyPr/>
        <a:lstStyle/>
        <a:p>
          <a:endParaRPr lang="pt-BR"/>
        </a:p>
      </dgm:t>
    </dgm:pt>
    <dgm:pt modelId="{150F461D-4663-4F6B-8971-13B71DEF6B5B}" type="pres">
      <dgm:prSet presAssocID="{79605AB7-D112-459A-9258-E2CD00983079}" presName="composite2" presStyleCnt="0"/>
      <dgm:spPr/>
    </dgm:pt>
    <dgm:pt modelId="{EF65288B-64E3-44A2-9FE8-9209DA68999D}" type="pres">
      <dgm:prSet presAssocID="{79605AB7-D112-459A-9258-E2CD00983079}" presName="dummyNode2" presStyleLbl="node1" presStyleIdx="0" presStyleCnt="3"/>
      <dgm:spPr/>
    </dgm:pt>
    <dgm:pt modelId="{01B173DF-1C81-4D91-A747-4487C44DF275}" type="pres">
      <dgm:prSet presAssocID="{79605AB7-D112-459A-9258-E2CD0098307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47165-CCCC-41DD-B5A9-DFD2AE52C0BD}" type="pres">
      <dgm:prSet presAssocID="{79605AB7-D112-459A-9258-E2CD009830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9B0A5-3231-4222-B5AD-DF2FD418D178}" type="pres">
      <dgm:prSet presAssocID="{79605AB7-D112-459A-9258-E2CD0098307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9EDBC-2B34-4AB5-A8E8-C93C166C90CC}" type="pres">
      <dgm:prSet presAssocID="{79605AB7-D112-459A-9258-E2CD00983079}" presName="connSite2" presStyleCnt="0"/>
      <dgm:spPr/>
    </dgm:pt>
    <dgm:pt modelId="{28EC7B13-5DC1-417B-8C1B-BDF56477EB36}" type="pres">
      <dgm:prSet presAssocID="{1DC48824-B571-4BED-9D7A-CB9CDA6C00D6}" presName="Name18" presStyleLbl="sibTrans2D1" presStyleIdx="1" presStyleCnt="2"/>
      <dgm:spPr/>
      <dgm:t>
        <a:bodyPr/>
        <a:lstStyle/>
        <a:p>
          <a:endParaRPr lang="pt-BR"/>
        </a:p>
      </dgm:t>
    </dgm:pt>
    <dgm:pt modelId="{998467E4-87C2-43E0-97D1-B873CF780B76}" type="pres">
      <dgm:prSet presAssocID="{571F40FA-1D40-470D-96B8-4C6CE8BA0DDC}" presName="composite1" presStyleCnt="0"/>
      <dgm:spPr/>
    </dgm:pt>
    <dgm:pt modelId="{674D6289-FDB1-4DEE-A331-D8594949D343}" type="pres">
      <dgm:prSet presAssocID="{571F40FA-1D40-470D-96B8-4C6CE8BA0DDC}" presName="dummyNode1" presStyleLbl="node1" presStyleIdx="1" presStyleCnt="3"/>
      <dgm:spPr/>
    </dgm:pt>
    <dgm:pt modelId="{93C1663B-8D80-4ACE-89DB-B7E4795D8CCA}" type="pres">
      <dgm:prSet presAssocID="{571F40FA-1D40-470D-96B8-4C6CE8BA0DD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DF26C-BD29-4D39-A7BB-66E829BC67E2}" type="pres">
      <dgm:prSet presAssocID="{571F40FA-1D40-470D-96B8-4C6CE8BA0DD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E3FCD9-AD73-4DB2-91A9-6C804130224A}" type="pres">
      <dgm:prSet presAssocID="{571F40FA-1D40-470D-96B8-4C6CE8BA0DD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A688-7576-4B9E-A8CF-1A6AE7FEB3C1}" type="pres">
      <dgm:prSet presAssocID="{571F40FA-1D40-470D-96B8-4C6CE8BA0DDC}" presName="connSite1" presStyleCnt="0"/>
      <dgm:spPr/>
    </dgm:pt>
  </dgm:ptLst>
  <dgm:cxnLst>
    <dgm:cxn modelId="{985FEF93-0F65-4DD7-9919-EF2DC68A48BA}" type="presOf" srcId="{7EA4378F-6CED-411E-985F-6843ED82A4BE}" destId="{01B173DF-1C81-4D91-A747-4487C44DF275}" srcOrd="0" destOrd="0" presId="urn:microsoft.com/office/officeart/2005/8/layout/hProcess4"/>
    <dgm:cxn modelId="{E8D79202-0C7F-4BB1-AB36-126F8AD109FE}" type="presOf" srcId="{571F40FA-1D40-470D-96B8-4C6CE8BA0DDC}" destId="{61E3FCD9-AD73-4DB2-91A9-6C804130224A}" srcOrd="0" destOrd="0" presId="urn:microsoft.com/office/officeart/2005/8/layout/hProcess4"/>
    <dgm:cxn modelId="{A109097C-B656-40BF-8F63-BE37EC967886}" type="presOf" srcId="{87F98C59-3A0C-4635-902B-1A6F17627BE3}" destId="{687E8D14-B652-46A2-9E1F-48046544F799}" srcOrd="0" destOrd="0" presId="urn:microsoft.com/office/officeart/2005/8/layout/hProcess4"/>
    <dgm:cxn modelId="{0529C04B-A0E7-47B4-B5FA-4AC5F54FE667}" type="presOf" srcId="{7EA4378F-6CED-411E-985F-6843ED82A4BE}" destId="{89247165-CCCC-41DD-B5A9-DFD2AE52C0BD}" srcOrd="1" destOrd="0" presId="urn:microsoft.com/office/officeart/2005/8/layout/hProcess4"/>
    <dgm:cxn modelId="{917127B0-D1B5-4153-99B8-6A5B6F478AE1}" type="presOf" srcId="{B3581860-EF6F-459D-92A5-063A1EE8D3BD}" destId="{9B7EF529-6D71-47DF-A7CF-7F37C516E6DA}" srcOrd="0" destOrd="0" presId="urn:microsoft.com/office/officeart/2005/8/layout/hProcess4"/>
    <dgm:cxn modelId="{CF7C6AC8-09E8-46BA-9087-501F0BAB3ECC}" srcId="{571F40FA-1D40-470D-96B8-4C6CE8BA0DDC}" destId="{1DDD61B5-36C8-4F7B-9CE4-273CEA38CD80}" srcOrd="0" destOrd="0" parTransId="{32E29941-AABD-4080-A330-EEED98EED15D}" sibTransId="{D559BC02-359C-4300-8669-A28F7DB44320}"/>
    <dgm:cxn modelId="{D73F3547-AB79-44C7-8712-43E01CD9314F}" srcId="{87F98C59-3A0C-4635-902B-1A6F17627BE3}" destId="{B3581860-EF6F-459D-92A5-063A1EE8D3BD}" srcOrd="0" destOrd="0" parTransId="{B01BED43-87D8-4B73-8CDA-4B5CB0B6C3EB}" sibTransId="{1408D5EB-A4FB-4D3F-85C1-2A649AA7EF85}"/>
    <dgm:cxn modelId="{17B48A20-111E-41C7-AB2A-632FBCA43354}" type="presOf" srcId="{1408D5EB-A4FB-4D3F-85C1-2A649AA7EF85}" destId="{1A7C2632-7144-4740-B20C-F8705BCA5AA4}" srcOrd="0" destOrd="0" presId="urn:microsoft.com/office/officeart/2005/8/layout/hProcess4"/>
    <dgm:cxn modelId="{BA062159-DD1A-4F09-8833-9494E0D7A4B5}" type="presOf" srcId="{FD87B467-7C9A-4CDD-B3A2-4D3D42C337C3}" destId="{5990FE58-3A2E-4E57-9A0E-83ADE234A79A}" srcOrd="1" destOrd="0" presId="urn:microsoft.com/office/officeart/2005/8/layout/hProcess4"/>
    <dgm:cxn modelId="{4C1F32C9-84C7-4DE7-AE60-D98628784D73}" type="presOf" srcId="{79605AB7-D112-459A-9258-E2CD00983079}" destId="{39F9B0A5-3231-4222-B5AD-DF2FD418D178}" srcOrd="0" destOrd="0" presId="urn:microsoft.com/office/officeart/2005/8/layout/hProcess4"/>
    <dgm:cxn modelId="{41902738-149D-40CC-A40B-9D1C8222F59C}" srcId="{79605AB7-D112-459A-9258-E2CD00983079}" destId="{7EA4378F-6CED-411E-985F-6843ED82A4BE}" srcOrd="0" destOrd="0" parTransId="{EA02E13F-B9DC-45FD-89DC-42AF533B8FBF}" sibTransId="{387B5DED-DEBA-48D8-80C7-96A24AABA9E7}"/>
    <dgm:cxn modelId="{26C6F111-C4E5-461E-8DE9-0B35DEC949A1}" srcId="{87F98C59-3A0C-4635-902B-1A6F17627BE3}" destId="{571F40FA-1D40-470D-96B8-4C6CE8BA0DDC}" srcOrd="2" destOrd="0" parTransId="{A91D5617-F0BB-4862-94F6-E897046F4883}" sibTransId="{785246C2-931E-4230-BC0F-4B93B346646B}"/>
    <dgm:cxn modelId="{761A43B7-65E8-4781-93FC-DF9A801DAB42}" type="presOf" srcId="{FD87B467-7C9A-4CDD-B3A2-4D3D42C337C3}" destId="{7365188D-FD86-4FE1-AAF8-BCC1D248F40B}" srcOrd="0" destOrd="0" presId="urn:microsoft.com/office/officeart/2005/8/layout/hProcess4"/>
    <dgm:cxn modelId="{E4C65A72-47CB-4BAD-AE76-DE6D1AD0FF87}" type="presOf" srcId="{1DDD61B5-36C8-4F7B-9CE4-273CEA38CD80}" destId="{934DF26C-BD29-4D39-A7BB-66E829BC67E2}" srcOrd="1" destOrd="0" presId="urn:microsoft.com/office/officeart/2005/8/layout/hProcess4"/>
    <dgm:cxn modelId="{C62C3CCC-E3DF-48EA-A335-2C8578BFD154}" type="presOf" srcId="{1DC48824-B571-4BED-9D7A-CB9CDA6C00D6}" destId="{28EC7B13-5DC1-417B-8C1B-BDF56477EB36}" srcOrd="0" destOrd="0" presId="urn:microsoft.com/office/officeart/2005/8/layout/hProcess4"/>
    <dgm:cxn modelId="{C37B6BFB-2EF1-4DE6-8733-8C03EFFFBC76}" srcId="{87F98C59-3A0C-4635-902B-1A6F17627BE3}" destId="{79605AB7-D112-459A-9258-E2CD00983079}" srcOrd="1" destOrd="0" parTransId="{54F6AE2A-EBDD-4CE2-92F6-5706A4FD8B3A}" sibTransId="{1DC48824-B571-4BED-9D7A-CB9CDA6C00D6}"/>
    <dgm:cxn modelId="{63238EFE-FD93-4DC3-A9E4-4080EAFCC2BF}" type="presOf" srcId="{1DDD61B5-36C8-4F7B-9CE4-273CEA38CD80}" destId="{93C1663B-8D80-4ACE-89DB-B7E4795D8CCA}" srcOrd="0" destOrd="0" presId="urn:microsoft.com/office/officeart/2005/8/layout/hProcess4"/>
    <dgm:cxn modelId="{D3650FE6-4988-4DFB-9253-9F8ED903BC89}" srcId="{B3581860-EF6F-459D-92A5-063A1EE8D3BD}" destId="{FD87B467-7C9A-4CDD-B3A2-4D3D42C337C3}" srcOrd="0" destOrd="0" parTransId="{D8B4B3E3-830C-424F-A65B-A570E75484B7}" sibTransId="{048E9AAB-5975-4D93-8C51-6646E0BFF821}"/>
    <dgm:cxn modelId="{899DEAEA-D265-456B-96BC-FD7FA182B636}" type="presParOf" srcId="{687E8D14-B652-46A2-9E1F-48046544F799}" destId="{8E4FD335-7CC6-496A-A465-8E6DDB257E84}" srcOrd="0" destOrd="0" presId="urn:microsoft.com/office/officeart/2005/8/layout/hProcess4"/>
    <dgm:cxn modelId="{DAC95E48-A4DA-40FD-9D55-FE52179276E8}" type="presParOf" srcId="{687E8D14-B652-46A2-9E1F-48046544F799}" destId="{2FE9A128-8F0D-4261-A87D-4A40A8742BD7}" srcOrd="1" destOrd="0" presId="urn:microsoft.com/office/officeart/2005/8/layout/hProcess4"/>
    <dgm:cxn modelId="{8DD30346-CBC1-4D4A-A29B-BB1717320FE9}" type="presParOf" srcId="{687E8D14-B652-46A2-9E1F-48046544F799}" destId="{3F5F30A7-2DFF-4D5B-ACC5-95C836C583D5}" srcOrd="2" destOrd="0" presId="urn:microsoft.com/office/officeart/2005/8/layout/hProcess4"/>
    <dgm:cxn modelId="{2E0D49F1-5791-408C-8E87-AE5160C42A18}" type="presParOf" srcId="{3F5F30A7-2DFF-4D5B-ACC5-95C836C583D5}" destId="{8E9C790C-6453-430E-817A-AEECE2529E01}" srcOrd="0" destOrd="0" presId="urn:microsoft.com/office/officeart/2005/8/layout/hProcess4"/>
    <dgm:cxn modelId="{B623B3D7-ACF8-4E59-BA32-8595F3AFDDC1}" type="presParOf" srcId="{8E9C790C-6453-430E-817A-AEECE2529E01}" destId="{AB638CBA-CD5C-47C2-89A8-A335882387E0}" srcOrd="0" destOrd="0" presId="urn:microsoft.com/office/officeart/2005/8/layout/hProcess4"/>
    <dgm:cxn modelId="{ECA8399F-ABC4-40F8-ACDD-50B76CEDECD1}" type="presParOf" srcId="{8E9C790C-6453-430E-817A-AEECE2529E01}" destId="{7365188D-FD86-4FE1-AAF8-BCC1D248F40B}" srcOrd="1" destOrd="0" presId="urn:microsoft.com/office/officeart/2005/8/layout/hProcess4"/>
    <dgm:cxn modelId="{B24E4D0C-97FE-4416-B363-5F2586C89EB9}" type="presParOf" srcId="{8E9C790C-6453-430E-817A-AEECE2529E01}" destId="{5990FE58-3A2E-4E57-9A0E-83ADE234A79A}" srcOrd="2" destOrd="0" presId="urn:microsoft.com/office/officeart/2005/8/layout/hProcess4"/>
    <dgm:cxn modelId="{546431B0-D3EA-4211-A79D-6503E3D98729}" type="presParOf" srcId="{8E9C790C-6453-430E-817A-AEECE2529E01}" destId="{9B7EF529-6D71-47DF-A7CF-7F37C516E6DA}" srcOrd="3" destOrd="0" presId="urn:microsoft.com/office/officeart/2005/8/layout/hProcess4"/>
    <dgm:cxn modelId="{9237E9BA-40FA-4B1C-87A5-6C3C399048D7}" type="presParOf" srcId="{8E9C790C-6453-430E-817A-AEECE2529E01}" destId="{E0084231-B128-4D57-A6FF-5B3589056F9F}" srcOrd="4" destOrd="0" presId="urn:microsoft.com/office/officeart/2005/8/layout/hProcess4"/>
    <dgm:cxn modelId="{29C40405-2870-4A53-8BF0-7F8C2B525887}" type="presParOf" srcId="{3F5F30A7-2DFF-4D5B-ACC5-95C836C583D5}" destId="{1A7C2632-7144-4740-B20C-F8705BCA5AA4}" srcOrd="1" destOrd="0" presId="urn:microsoft.com/office/officeart/2005/8/layout/hProcess4"/>
    <dgm:cxn modelId="{83880979-4C03-403D-95D6-4E0E84B2EFE4}" type="presParOf" srcId="{3F5F30A7-2DFF-4D5B-ACC5-95C836C583D5}" destId="{150F461D-4663-4F6B-8971-13B71DEF6B5B}" srcOrd="2" destOrd="0" presId="urn:microsoft.com/office/officeart/2005/8/layout/hProcess4"/>
    <dgm:cxn modelId="{E50B329E-398E-4849-8D9B-F0C9AFDC6D9C}" type="presParOf" srcId="{150F461D-4663-4F6B-8971-13B71DEF6B5B}" destId="{EF65288B-64E3-44A2-9FE8-9209DA68999D}" srcOrd="0" destOrd="0" presId="urn:microsoft.com/office/officeart/2005/8/layout/hProcess4"/>
    <dgm:cxn modelId="{A5790EB4-445E-4F58-AD4A-BD381870F1FC}" type="presParOf" srcId="{150F461D-4663-4F6B-8971-13B71DEF6B5B}" destId="{01B173DF-1C81-4D91-A747-4487C44DF275}" srcOrd="1" destOrd="0" presId="urn:microsoft.com/office/officeart/2005/8/layout/hProcess4"/>
    <dgm:cxn modelId="{A480970F-A586-44C3-B767-2214D7FFBA74}" type="presParOf" srcId="{150F461D-4663-4F6B-8971-13B71DEF6B5B}" destId="{89247165-CCCC-41DD-B5A9-DFD2AE52C0BD}" srcOrd="2" destOrd="0" presId="urn:microsoft.com/office/officeart/2005/8/layout/hProcess4"/>
    <dgm:cxn modelId="{FB0FADFF-69C9-4F12-AA45-42FA11936735}" type="presParOf" srcId="{150F461D-4663-4F6B-8971-13B71DEF6B5B}" destId="{39F9B0A5-3231-4222-B5AD-DF2FD418D178}" srcOrd="3" destOrd="0" presId="urn:microsoft.com/office/officeart/2005/8/layout/hProcess4"/>
    <dgm:cxn modelId="{E55C7605-E6AD-43DD-BFB7-DA4974213801}" type="presParOf" srcId="{150F461D-4663-4F6B-8971-13B71DEF6B5B}" destId="{E349EDBC-2B34-4AB5-A8E8-C93C166C90CC}" srcOrd="4" destOrd="0" presId="urn:microsoft.com/office/officeart/2005/8/layout/hProcess4"/>
    <dgm:cxn modelId="{CE5F95A0-DBD2-4932-9B29-3DF3B945DAFE}" type="presParOf" srcId="{3F5F30A7-2DFF-4D5B-ACC5-95C836C583D5}" destId="{28EC7B13-5DC1-417B-8C1B-BDF56477EB36}" srcOrd="3" destOrd="0" presId="urn:microsoft.com/office/officeart/2005/8/layout/hProcess4"/>
    <dgm:cxn modelId="{11222488-1B0D-4BA7-9F33-7E028A1490F4}" type="presParOf" srcId="{3F5F30A7-2DFF-4D5B-ACC5-95C836C583D5}" destId="{998467E4-87C2-43E0-97D1-B873CF780B76}" srcOrd="4" destOrd="0" presId="urn:microsoft.com/office/officeart/2005/8/layout/hProcess4"/>
    <dgm:cxn modelId="{300E4EAD-A897-46A3-87DA-6257B847F931}" type="presParOf" srcId="{998467E4-87C2-43E0-97D1-B873CF780B76}" destId="{674D6289-FDB1-4DEE-A331-D8594949D343}" srcOrd="0" destOrd="0" presId="urn:microsoft.com/office/officeart/2005/8/layout/hProcess4"/>
    <dgm:cxn modelId="{98098EF8-C43C-4338-94F0-CD88910AE17C}" type="presParOf" srcId="{998467E4-87C2-43E0-97D1-B873CF780B76}" destId="{93C1663B-8D80-4ACE-89DB-B7E4795D8CCA}" srcOrd="1" destOrd="0" presId="urn:microsoft.com/office/officeart/2005/8/layout/hProcess4"/>
    <dgm:cxn modelId="{AC6BAFB3-0DFF-4FF7-8DEB-F2B21D8FD901}" type="presParOf" srcId="{998467E4-87C2-43E0-97D1-B873CF780B76}" destId="{934DF26C-BD29-4D39-A7BB-66E829BC67E2}" srcOrd="2" destOrd="0" presId="urn:microsoft.com/office/officeart/2005/8/layout/hProcess4"/>
    <dgm:cxn modelId="{1717624F-C343-4324-97AA-415673058BAC}" type="presParOf" srcId="{998467E4-87C2-43E0-97D1-B873CF780B76}" destId="{61E3FCD9-AD73-4DB2-91A9-6C804130224A}" srcOrd="3" destOrd="0" presId="urn:microsoft.com/office/officeart/2005/8/layout/hProcess4"/>
    <dgm:cxn modelId="{E8008114-2C58-46D2-83BF-292509BCE4F8}" type="presParOf" srcId="{998467E4-87C2-43E0-97D1-B873CF780B76}" destId="{A7CFA688-7576-4B9E-A8CF-1A6AE7FEB3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F98C59-3A0C-4635-902B-1A6F17627B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581860-EF6F-459D-92A5-063A1EE8D3BD}">
      <dgm:prSet phldrT="[Texto]"/>
      <dgm:spPr/>
      <dgm:t>
        <a:bodyPr/>
        <a:lstStyle/>
        <a:p>
          <a:r>
            <a:rPr lang="pt-BR" dirty="0" smtClean="0"/>
            <a:t>Horário</a:t>
          </a:r>
          <a:endParaRPr lang="pt-BR" dirty="0"/>
        </a:p>
      </dgm:t>
    </dgm:pt>
    <dgm:pt modelId="{B01BED43-87D8-4B73-8CDA-4B5CB0B6C3EB}" type="parTrans" cxnId="{D73F3547-AB79-44C7-8712-43E01CD9314F}">
      <dgm:prSet/>
      <dgm:spPr/>
      <dgm:t>
        <a:bodyPr/>
        <a:lstStyle/>
        <a:p>
          <a:endParaRPr lang="pt-BR"/>
        </a:p>
      </dgm:t>
    </dgm:pt>
    <dgm:pt modelId="{1408D5EB-A4FB-4D3F-85C1-2A649AA7EF85}" type="sibTrans" cxnId="{D73F3547-AB79-44C7-8712-43E01CD9314F}">
      <dgm:prSet/>
      <dgm:spPr/>
      <dgm:t>
        <a:bodyPr/>
        <a:lstStyle/>
        <a:p>
          <a:endParaRPr lang="pt-BR"/>
        </a:p>
      </dgm:t>
    </dgm:pt>
    <dgm:pt modelId="{FD87B467-7C9A-4CDD-B3A2-4D3D42C337C3}">
      <dgm:prSet phldrT="[Texto]" custT="1"/>
      <dgm:spPr/>
      <dgm:t>
        <a:bodyPr/>
        <a:lstStyle/>
        <a:p>
          <a:r>
            <a:rPr kumimoji="0" lang="pt-BR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É possível limitar a carga</a:t>
          </a:r>
          <a:endParaRPr lang="pt-BR" sz="2400" dirty="0"/>
        </a:p>
      </dgm:t>
    </dgm:pt>
    <dgm:pt modelId="{D8B4B3E3-830C-424F-A65B-A570E75484B7}" type="parTrans" cxnId="{D3650FE6-4988-4DFB-9253-9F8ED903BC89}">
      <dgm:prSet/>
      <dgm:spPr/>
      <dgm:t>
        <a:bodyPr/>
        <a:lstStyle/>
        <a:p>
          <a:endParaRPr lang="pt-BR"/>
        </a:p>
      </dgm:t>
    </dgm:pt>
    <dgm:pt modelId="{048E9AAB-5975-4D93-8C51-6646E0BFF821}" type="sibTrans" cxnId="{D3650FE6-4988-4DFB-9253-9F8ED903BC89}">
      <dgm:prSet/>
      <dgm:spPr/>
      <dgm:t>
        <a:bodyPr/>
        <a:lstStyle/>
        <a:p>
          <a:endParaRPr lang="pt-BR"/>
        </a:p>
      </dgm:t>
    </dgm:pt>
    <dgm:pt modelId="{79605AB7-D112-459A-9258-E2CD00983079}">
      <dgm:prSet phldrT="[Texto]"/>
      <dgm:spPr/>
      <dgm:t>
        <a:bodyPr/>
        <a:lstStyle/>
        <a:p>
          <a:r>
            <a:rPr lang="pt-BR" dirty="0" smtClean="0"/>
            <a:t>Segurança</a:t>
          </a:r>
        </a:p>
      </dgm:t>
    </dgm:pt>
    <dgm:pt modelId="{54F6AE2A-EBDD-4CE2-92F6-5706A4FD8B3A}" type="parTrans" cxnId="{C37B6BFB-2EF1-4DE6-8733-8C03EFFFBC76}">
      <dgm:prSet/>
      <dgm:spPr/>
      <dgm:t>
        <a:bodyPr/>
        <a:lstStyle/>
        <a:p>
          <a:endParaRPr lang="pt-BR"/>
        </a:p>
      </dgm:t>
    </dgm:pt>
    <dgm:pt modelId="{1DC48824-B571-4BED-9D7A-CB9CDA6C00D6}" type="sibTrans" cxnId="{C37B6BFB-2EF1-4DE6-8733-8C03EFFFBC76}">
      <dgm:prSet/>
      <dgm:spPr/>
      <dgm:t>
        <a:bodyPr/>
        <a:lstStyle/>
        <a:p>
          <a:endParaRPr lang="pt-BR"/>
        </a:p>
      </dgm:t>
    </dgm:pt>
    <dgm:pt modelId="{7EA4378F-6CED-411E-985F-6843ED82A4BE}">
      <dgm:prSet phldrT="[Texto]" custT="1"/>
      <dgm:spPr/>
      <dgm:t>
        <a:bodyPr/>
        <a:lstStyle/>
        <a:p>
          <a:r>
            <a:rPr kumimoji="0" lang="pt-BR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É necessário limitar a carga </a:t>
          </a:r>
          <a:endParaRPr lang="pt-BR" sz="2400" dirty="0"/>
        </a:p>
      </dgm:t>
    </dgm:pt>
    <dgm:pt modelId="{EA02E13F-B9DC-45FD-89DC-42AF533B8FBF}" type="parTrans" cxnId="{41902738-149D-40CC-A40B-9D1C8222F59C}">
      <dgm:prSet/>
      <dgm:spPr/>
      <dgm:t>
        <a:bodyPr/>
        <a:lstStyle/>
        <a:p>
          <a:endParaRPr lang="pt-BR"/>
        </a:p>
      </dgm:t>
    </dgm:pt>
    <dgm:pt modelId="{387B5DED-DEBA-48D8-80C7-96A24AABA9E7}" type="sibTrans" cxnId="{41902738-149D-40CC-A40B-9D1C8222F59C}">
      <dgm:prSet/>
      <dgm:spPr/>
      <dgm:t>
        <a:bodyPr/>
        <a:lstStyle/>
        <a:p>
          <a:endParaRPr lang="pt-BR"/>
        </a:p>
      </dgm:t>
    </dgm:pt>
    <dgm:pt modelId="{571F40FA-1D40-470D-96B8-4C6CE8BA0DDC}">
      <dgm:prSet phldrT="[Texto]"/>
      <dgm:spPr/>
      <dgm:t>
        <a:bodyPr/>
        <a:lstStyle/>
        <a:p>
          <a:r>
            <a:rPr lang="pt-BR" dirty="0" smtClean="0"/>
            <a:t>Encomenda</a:t>
          </a:r>
          <a:endParaRPr lang="pt-BR" dirty="0"/>
        </a:p>
      </dgm:t>
    </dgm:pt>
    <dgm:pt modelId="{A91D5617-F0BB-4862-94F6-E897046F4883}" type="parTrans" cxnId="{26C6F111-C4E5-461E-8DE9-0B35DEC949A1}">
      <dgm:prSet/>
      <dgm:spPr/>
      <dgm:t>
        <a:bodyPr/>
        <a:lstStyle/>
        <a:p>
          <a:endParaRPr lang="pt-BR"/>
        </a:p>
      </dgm:t>
    </dgm:pt>
    <dgm:pt modelId="{785246C2-931E-4230-BC0F-4B93B346646B}" type="sibTrans" cxnId="{26C6F111-C4E5-461E-8DE9-0B35DEC949A1}">
      <dgm:prSet/>
      <dgm:spPr/>
      <dgm:t>
        <a:bodyPr/>
        <a:lstStyle/>
        <a:p>
          <a:endParaRPr lang="pt-BR"/>
        </a:p>
      </dgm:t>
    </dgm:pt>
    <dgm:pt modelId="{1DDD61B5-36C8-4F7B-9CE4-273CEA38CD80}">
      <dgm:prSet phldrT="[Texto]" custT="1"/>
      <dgm:spPr/>
      <dgm:t>
        <a:bodyPr/>
        <a:lstStyle/>
        <a:p>
          <a:r>
            <a:rPr kumimoji="0" lang="pt-BR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O custo de limitação da carga não é proibitivo </a:t>
          </a:r>
          <a:endParaRPr lang="pt-BR" sz="2400" dirty="0"/>
        </a:p>
      </dgm:t>
    </dgm:pt>
    <dgm:pt modelId="{32E29941-AABD-4080-A330-EEED98EED15D}" type="parTrans" cxnId="{CF7C6AC8-09E8-46BA-9087-501F0BAB3ECC}">
      <dgm:prSet/>
      <dgm:spPr/>
      <dgm:t>
        <a:bodyPr/>
        <a:lstStyle/>
        <a:p>
          <a:endParaRPr lang="pt-BR"/>
        </a:p>
      </dgm:t>
    </dgm:pt>
    <dgm:pt modelId="{D559BC02-359C-4300-8669-A28F7DB44320}" type="sibTrans" cxnId="{CF7C6AC8-09E8-46BA-9087-501F0BAB3ECC}">
      <dgm:prSet/>
      <dgm:spPr/>
      <dgm:t>
        <a:bodyPr/>
        <a:lstStyle/>
        <a:p>
          <a:endParaRPr lang="pt-BR"/>
        </a:p>
      </dgm:t>
    </dgm:pt>
    <dgm:pt modelId="{687E8D14-B652-46A2-9E1F-48046544F799}" type="pres">
      <dgm:prSet presAssocID="{87F98C59-3A0C-4635-902B-1A6F17627B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4FD335-7CC6-496A-A465-8E6DDB257E84}" type="pres">
      <dgm:prSet presAssocID="{87F98C59-3A0C-4635-902B-1A6F17627BE3}" presName="tSp" presStyleCnt="0"/>
      <dgm:spPr/>
    </dgm:pt>
    <dgm:pt modelId="{2FE9A128-8F0D-4261-A87D-4A40A8742BD7}" type="pres">
      <dgm:prSet presAssocID="{87F98C59-3A0C-4635-902B-1A6F17627BE3}" presName="bSp" presStyleCnt="0"/>
      <dgm:spPr/>
    </dgm:pt>
    <dgm:pt modelId="{3F5F30A7-2DFF-4D5B-ACC5-95C836C583D5}" type="pres">
      <dgm:prSet presAssocID="{87F98C59-3A0C-4635-902B-1A6F17627BE3}" presName="process" presStyleCnt="0"/>
      <dgm:spPr/>
    </dgm:pt>
    <dgm:pt modelId="{8E9C790C-6453-430E-817A-AEECE2529E01}" type="pres">
      <dgm:prSet presAssocID="{B3581860-EF6F-459D-92A5-063A1EE8D3BD}" presName="composite1" presStyleCnt="0"/>
      <dgm:spPr/>
    </dgm:pt>
    <dgm:pt modelId="{AB638CBA-CD5C-47C2-89A8-A335882387E0}" type="pres">
      <dgm:prSet presAssocID="{B3581860-EF6F-459D-92A5-063A1EE8D3BD}" presName="dummyNode1" presStyleLbl="node1" presStyleIdx="0" presStyleCnt="3"/>
      <dgm:spPr/>
    </dgm:pt>
    <dgm:pt modelId="{7365188D-FD86-4FE1-AAF8-BCC1D248F40B}" type="pres">
      <dgm:prSet presAssocID="{B3581860-EF6F-459D-92A5-063A1EE8D3B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90FE58-3A2E-4E57-9A0E-83ADE234A79A}" type="pres">
      <dgm:prSet presAssocID="{B3581860-EF6F-459D-92A5-063A1EE8D3B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EF529-6D71-47DF-A7CF-7F37C516E6DA}" type="pres">
      <dgm:prSet presAssocID="{B3581860-EF6F-459D-92A5-063A1EE8D3B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84231-B128-4D57-A6FF-5B3589056F9F}" type="pres">
      <dgm:prSet presAssocID="{B3581860-EF6F-459D-92A5-063A1EE8D3BD}" presName="connSite1" presStyleCnt="0"/>
      <dgm:spPr/>
    </dgm:pt>
    <dgm:pt modelId="{1A7C2632-7144-4740-B20C-F8705BCA5AA4}" type="pres">
      <dgm:prSet presAssocID="{1408D5EB-A4FB-4D3F-85C1-2A649AA7EF85}" presName="Name9" presStyleLbl="sibTrans2D1" presStyleIdx="0" presStyleCnt="2"/>
      <dgm:spPr/>
      <dgm:t>
        <a:bodyPr/>
        <a:lstStyle/>
        <a:p>
          <a:endParaRPr lang="pt-BR"/>
        </a:p>
      </dgm:t>
    </dgm:pt>
    <dgm:pt modelId="{150F461D-4663-4F6B-8971-13B71DEF6B5B}" type="pres">
      <dgm:prSet presAssocID="{79605AB7-D112-459A-9258-E2CD00983079}" presName="composite2" presStyleCnt="0"/>
      <dgm:spPr/>
    </dgm:pt>
    <dgm:pt modelId="{EF65288B-64E3-44A2-9FE8-9209DA68999D}" type="pres">
      <dgm:prSet presAssocID="{79605AB7-D112-459A-9258-E2CD00983079}" presName="dummyNode2" presStyleLbl="node1" presStyleIdx="0" presStyleCnt="3"/>
      <dgm:spPr/>
    </dgm:pt>
    <dgm:pt modelId="{01B173DF-1C81-4D91-A747-4487C44DF275}" type="pres">
      <dgm:prSet presAssocID="{79605AB7-D112-459A-9258-E2CD0098307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47165-CCCC-41DD-B5A9-DFD2AE52C0BD}" type="pres">
      <dgm:prSet presAssocID="{79605AB7-D112-459A-9258-E2CD009830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9B0A5-3231-4222-B5AD-DF2FD418D178}" type="pres">
      <dgm:prSet presAssocID="{79605AB7-D112-459A-9258-E2CD0098307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9EDBC-2B34-4AB5-A8E8-C93C166C90CC}" type="pres">
      <dgm:prSet presAssocID="{79605AB7-D112-459A-9258-E2CD00983079}" presName="connSite2" presStyleCnt="0"/>
      <dgm:spPr/>
    </dgm:pt>
    <dgm:pt modelId="{28EC7B13-5DC1-417B-8C1B-BDF56477EB36}" type="pres">
      <dgm:prSet presAssocID="{1DC48824-B571-4BED-9D7A-CB9CDA6C00D6}" presName="Name18" presStyleLbl="sibTrans2D1" presStyleIdx="1" presStyleCnt="2"/>
      <dgm:spPr/>
      <dgm:t>
        <a:bodyPr/>
        <a:lstStyle/>
        <a:p>
          <a:endParaRPr lang="pt-BR"/>
        </a:p>
      </dgm:t>
    </dgm:pt>
    <dgm:pt modelId="{998467E4-87C2-43E0-97D1-B873CF780B76}" type="pres">
      <dgm:prSet presAssocID="{571F40FA-1D40-470D-96B8-4C6CE8BA0DDC}" presName="composite1" presStyleCnt="0"/>
      <dgm:spPr/>
    </dgm:pt>
    <dgm:pt modelId="{674D6289-FDB1-4DEE-A331-D8594949D343}" type="pres">
      <dgm:prSet presAssocID="{571F40FA-1D40-470D-96B8-4C6CE8BA0DDC}" presName="dummyNode1" presStyleLbl="node1" presStyleIdx="1" presStyleCnt="3"/>
      <dgm:spPr/>
    </dgm:pt>
    <dgm:pt modelId="{93C1663B-8D80-4ACE-89DB-B7E4795D8CCA}" type="pres">
      <dgm:prSet presAssocID="{571F40FA-1D40-470D-96B8-4C6CE8BA0DD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DF26C-BD29-4D39-A7BB-66E829BC67E2}" type="pres">
      <dgm:prSet presAssocID="{571F40FA-1D40-470D-96B8-4C6CE8BA0DD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E3FCD9-AD73-4DB2-91A9-6C804130224A}" type="pres">
      <dgm:prSet presAssocID="{571F40FA-1D40-470D-96B8-4C6CE8BA0DD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A688-7576-4B9E-A8CF-1A6AE7FEB3C1}" type="pres">
      <dgm:prSet presAssocID="{571F40FA-1D40-470D-96B8-4C6CE8BA0DDC}" presName="connSite1" presStyleCnt="0"/>
      <dgm:spPr/>
    </dgm:pt>
  </dgm:ptLst>
  <dgm:cxnLst>
    <dgm:cxn modelId="{CF7C6AC8-09E8-46BA-9087-501F0BAB3ECC}" srcId="{571F40FA-1D40-470D-96B8-4C6CE8BA0DDC}" destId="{1DDD61B5-36C8-4F7B-9CE4-273CEA38CD80}" srcOrd="0" destOrd="0" parTransId="{32E29941-AABD-4080-A330-EEED98EED15D}" sibTransId="{D559BC02-359C-4300-8669-A28F7DB44320}"/>
    <dgm:cxn modelId="{A2FC45D2-3DD9-4449-AF23-88F48EB0AFA7}" type="presOf" srcId="{79605AB7-D112-459A-9258-E2CD00983079}" destId="{39F9B0A5-3231-4222-B5AD-DF2FD418D178}" srcOrd="0" destOrd="0" presId="urn:microsoft.com/office/officeart/2005/8/layout/hProcess4"/>
    <dgm:cxn modelId="{F2C64EB5-7FC0-4259-936C-53963EBC4A31}" type="presOf" srcId="{7EA4378F-6CED-411E-985F-6843ED82A4BE}" destId="{01B173DF-1C81-4D91-A747-4487C44DF275}" srcOrd="0" destOrd="0" presId="urn:microsoft.com/office/officeart/2005/8/layout/hProcess4"/>
    <dgm:cxn modelId="{26C6F111-C4E5-461E-8DE9-0B35DEC949A1}" srcId="{87F98C59-3A0C-4635-902B-1A6F17627BE3}" destId="{571F40FA-1D40-470D-96B8-4C6CE8BA0DDC}" srcOrd="2" destOrd="0" parTransId="{A91D5617-F0BB-4862-94F6-E897046F4883}" sibTransId="{785246C2-931E-4230-BC0F-4B93B346646B}"/>
    <dgm:cxn modelId="{21ED9BE7-BF55-4306-8276-7ACFCA2B4092}" type="presOf" srcId="{7EA4378F-6CED-411E-985F-6843ED82A4BE}" destId="{89247165-CCCC-41DD-B5A9-DFD2AE52C0BD}" srcOrd="1" destOrd="0" presId="urn:microsoft.com/office/officeart/2005/8/layout/hProcess4"/>
    <dgm:cxn modelId="{9BFC5483-A069-4412-8A88-500EBA18576B}" type="presOf" srcId="{FD87B467-7C9A-4CDD-B3A2-4D3D42C337C3}" destId="{7365188D-FD86-4FE1-AAF8-BCC1D248F40B}" srcOrd="0" destOrd="0" presId="urn:microsoft.com/office/officeart/2005/8/layout/hProcess4"/>
    <dgm:cxn modelId="{D73F3547-AB79-44C7-8712-43E01CD9314F}" srcId="{87F98C59-3A0C-4635-902B-1A6F17627BE3}" destId="{B3581860-EF6F-459D-92A5-063A1EE8D3BD}" srcOrd="0" destOrd="0" parTransId="{B01BED43-87D8-4B73-8CDA-4B5CB0B6C3EB}" sibTransId="{1408D5EB-A4FB-4D3F-85C1-2A649AA7EF85}"/>
    <dgm:cxn modelId="{AF869217-B353-4A76-8648-DBC9B8CF5AE0}" type="presOf" srcId="{1DC48824-B571-4BED-9D7A-CB9CDA6C00D6}" destId="{28EC7B13-5DC1-417B-8C1B-BDF56477EB36}" srcOrd="0" destOrd="0" presId="urn:microsoft.com/office/officeart/2005/8/layout/hProcess4"/>
    <dgm:cxn modelId="{C37B6BFB-2EF1-4DE6-8733-8C03EFFFBC76}" srcId="{87F98C59-3A0C-4635-902B-1A6F17627BE3}" destId="{79605AB7-D112-459A-9258-E2CD00983079}" srcOrd="1" destOrd="0" parTransId="{54F6AE2A-EBDD-4CE2-92F6-5706A4FD8B3A}" sibTransId="{1DC48824-B571-4BED-9D7A-CB9CDA6C00D6}"/>
    <dgm:cxn modelId="{6CDC0238-6064-4F4C-A059-A893E281C363}" type="presOf" srcId="{1408D5EB-A4FB-4D3F-85C1-2A649AA7EF85}" destId="{1A7C2632-7144-4740-B20C-F8705BCA5AA4}" srcOrd="0" destOrd="0" presId="urn:microsoft.com/office/officeart/2005/8/layout/hProcess4"/>
    <dgm:cxn modelId="{41902738-149D-40CC-A40B-9D1C8222F59C}" srcId="{79605AB7-D112-459A-9258-E2CD00983079}" destId="{7EA4378F-6CED-411E-985F-6843ED82A4BE}" srcOrd="0" destOrd="0" parTransId="{EA02E13F-B9DC-45FD-89DC-42AF533B8FBF}" sibTransId="{387B5DED-DEBA-48D8-80C7-96A24AABA9E7}"/>
    <dgm:cxn modelId="{34FA1474-DAB0-4CF1-8691-60A5169718A1}" type="presOf" srcId="{571F40FA-1D40-470D-96B8-4C6CE8BA0DDC}" destId="{61E3FCD9-AD73-4DB2-91A9-6C804130224A}" srcOrd="0" destOrd="0" presId="urn:microsoft.com/office/officeart/2005/8/layout/hProcess4"/>
    <dgm:cxn modelId="{DB7F5018-EE8A-4AF1-AF8E-673364EFDEF0}" type="presOf" srcId="{1DDD61B5-36C8-4F7B-9CE4-273CEA38CD80}" destId="{934DF26C-BD29-4D39-A7BB-66E829BC67E2}" srcOrd="1" destOrd="0" presId="urn:microsoft.com/office/officeart/2005/8/layout/hProcess4"/>
    <dgm:cxn modelId="{F5B2C53C-CD76-4203-8CD1-6E0D47F957B4}" type="presOf" srcId="{FD87B467-7C9A-4CDD-B3A2-4D3D42C337C3}" destId="{5990FE58-3A2E-4E57-9A0E-83ADE234A79A}" srcOrd="1" destOrd="0" presId="urn:microsoft.com/office/officeart/2005/8/layout/hProcess4"/>
    <dgm:cxn modelId="{EDFF7CD8-FF66-47AC-8CDC-2CD7F3FAC724}" type="presOf" srcId="{1DDD61B5-36C8-4F7B-9CE4-273CEA38CD80}" destId="{93C1663B-8D80-4ACE-89DB-B7E4795D8CCA}" srcOrd="0" destOrd="0" presId="urn:microsoft.com/office/officeart/2005/8/layout/hProcess4"/>
    <dgm:cxn modelId="{D3650FE6-4988-4DFB-9253-9F8ED903BC89}" srcId="{B3581860-EF6F-459D-92A5-063A1EE8D3BD}" destId="{FD87B467-7C9A-4CDD-B3A2-4D3D42C337C3}" srcOrd="0" destOrd="0" parTransId="{D8B4B3E3-830C-424F-A65B-A570E75484B7}" sibTransId="{048E9AAB-5975-4D93-8C51-6646E0BFF821}"/>
    <dgm:cxn modelId="{71255466-E5E8-4F64-A0C9-62080E1AE180}" type="presOf" srcId="{87F98C59-3A0C-4635-902B-1A6F17627BE3}" destId="{687E8D14-B652-46A2-9E1F-48046544F799}" srcOrd="0" destOrd="0" presId="urn:microsoft.com/office/officeart/2005/8/layout/hProcess4"/>
    <dgm:cxn modelId="{B0861691-38BB-4A69-90F5-137A321A2C04}" type="presOf" srcId="{B3581860-EF6F-459D-92A5-063A1EE8D3BD}" destId="{9B7EF529-6D71-47DF-A7CF-7F37C516E6DA}" srcOrd="0" destOrd="0" presId="urn:microsoft.com/office/officeart/2005/8/layout/hProcess4"/>
    <dgm:cxn modelId="{B639455A-3526-420A-814D-82F40BBB3F97}" type="presParOf" srcId="{687E8D14-B652-46A2-9E1F-48046544F799}" destId="{8E4FD335-7CC6-496A-A465-8E6DDB257E84}" srcOrd="0" destOrd="0" presId="urn:microsoft.com/office/officeart/2005/8/layout/hProcess4"/>
    <dgm:cxn modelId="{BBE14E8A-34B9-4042-85BD-517837397B46}" type="presParOf" srcId="{687E8D14-B652-46A2-9E1F-48046544F799}" destId="{2FE9A128-8F0D-4261-A87D-4A40A8742BD7}" srcOrd="1" destOrd="0" presId="urn:microsoft.com/office/officeart/2005/8/layout/hProcess4"/>
    <dgm:cxn modelId="{82BCE76C-7C1C-434B-9056-3E08CA374F77}" type="presParOf" srcId="{687E8D14-B652-46A2-9E1F-48046544F799}" destId="{3F5F30A7-2DFF-4D5B-ACC5-95C836C583D5}" srcOrd="2" destOrd="0" presId="urn:microsoft.com/office/officeart/2005/8/layout/hProcess4"/>
    <dgm:cxn modelId="{9FBC239F-9E5F-48E0-A530-B57C26B794D8}" type="presParOf" srcId="{3F5F30A7-2DFF-4D5B-ACC5-95C836C583D5}" destId="{8E9C790C-6453-430E-817A-AEECE2529E01}" srcOrd="0" destOrd="0" presId="urn:microsoft.com/office/officeart/2005/8/layout/hProcess4"/>
    <dgm:cxn modelId="{C1F44C4B-24B7-43BD-9B97-81BD98425421}" type="presParOf" srcId="{8E9C790C-6453-430E-817A-AEECE2529E01}" destId="{AB638CBA-CD5C-47C2-89A8-A335882387E0}" srcOrd="0" destOrd="0" presId="urn:microsoft.com/office/officeart/2005/8/layout/hProcess4"/>
    <dgm:cxn modelId="{F0212EEA-7F3D-46C1-A265-84B85069A6C6}" type="presParOf" srcId="{8E9C790C-6453-430E-817A-AEECE2529E01}" destId="{7365188D-FD86-4FE1-AAF8-BCC1D248F40B}" srcOrd="1" destOrd="0" presId="urn:microsoft.com/office/officeart/2005/8/layout/hProcess4"/>
    <dgm:cxn modelId="{DDE1379A-603D-4859-928B-5226F2F69E91}" type="presParOf" srcId="{8E9C790C-6453-430E-817A-AEECE2529E01}" destId="{5990FE58-3A2E-4E57-9A0E-83ADE234A79A}" srcOrd="2" destOrd="0" presId="urn:microsoft.com/office/officeart/2005/8/layout/hProcess4"/>
    <dgm:cxn modelId="{F2135CE0-3E20-400B-8624-9C4C355F2AE6}" type="presParOf" srcId="{8E9C790C-6453-430E-817A-AEECE2529E01}" destId="{9B7EF529-6D71-47DF-A7CF-7F37C516E6DA}" srcOrd="3" destOrd="0" presId="urn:microsoft.com/office/officeart/2005/8/layout/hProcess4"/>
    <dgm:cxn modelId="{FA723DFC-849A-45E4-9E29-6D608DAC7C07}" type="presParOf" srcId="{8E9C790C-6453-430E-817A-AEECE2529E01}" destId="{E0084231-B128-4D57-A6FF-5B3589056F9F}" srcOrd="4" destOrd="0" presId="urn:microsoft.com/office/officeart/2005/8/layout/hProcess4"/>
    <dgm:cxn modelId="{18233BBC-9140-422E-AB43-858937A73F7E}" type="presParOf" srcId="{3F5F30A7-2DFF-4D5B-ACC5-95C836C583D5}" destId="{1A7C2632-7144-4740-B20C-F8705BCA5AA4}" srcOrd="1" destOrd="0" presId="urn:microsoft.com/office/officeart/2005/8/layout/hProcess4"/>
    <dgm:cxn modelId="{2670CDBD-055A-4DD0-975C-D167C714C88F}" type="presParOf" srcId="{3F5F30A7-2DFF-4D5B-ACC5-95C836C583D5}" destId="{150F461D-4663-4F6B-8971-13B71DEF6B5B}" srcOrd="2" destOrd="0" presId="urn:microsoft.com/office/officeart/2005/8/layout/hProcess4"/>
    <dgm:cxn modelId="{7FD87C1E-5531-4FB5-8652-956E0319BC21}" type="presParOf" srcId="{150F461D-4663-4F6B-8971-13B71DEF6B5B}" destId="{EF65288B-64E3-44A2-9FE8-9209DA68999D}" srcOrd="0" destOrd="0" presId="urn:microsoft.com/office/officeart/2005/8/layout/hProcess4"/>
    <dgm:cxn modelId="{686BDFCE-0001-4039-99EC-BE1988FFD1A6}" type="presParOf" srcId="{150F461D-4663-4F6B-8971-13B71DEF6B5B}" destId="{01B173DF-1C81-4D91-A747-4487C44DF275}" srcOrd="1" destOrd="0" presId="urn:microsoft.com/office/officeart/2005/8/layout/hProcess4"/>
    <dgm:cxn modelId="{46C3348D-27BA-48BF-9B89-CD4BE63FEE45}" type="presParOf" srcId="{150F461D-4663-4F6B-8971-13B71DEF6B5B}" destId="{89247165-CCCC-41DD-B5A9-DFD2AE52C0BD}" srcOrd="2" destOrd="0" presId="urn:microsoft.com/office/officeart/2005/8/layout/hProcess4"/>
    <dgm:cxn modelId="{5E9604C5-1925-4ECA-9E71-A12D9CCD2E65}" type="presParOf" srcId="{150F461D-4663-4F6B-8971-13B71DEF6B5B}" destId="{39F9B0A5-3231-4222-B5AD-DF2FD418D178}" srcOrd="3" destOrd="0" presId="urn:microsoft.com/office/officeart/2005/8/layout/hProcess4"/>
    <dgm:cxn modelId="{76ECBA1B-6760-4CB8-81C6-5945F49630C3}" type="presParOf" srcId="{150F461D-4663-4F6B-8971-13B71DEF6B5B}" destId="{E349EDBC-2B34-4AB5-A8E8-C93C166C90CC}" srcOrd="4" destOrd="0" presId="urn:microsoft.com/office/officeart/2005/8/layout/hProcess4"/>
    <dgm:cxn modelId="{2ACB7915-B75A-4A0C-9AB1-F6A81B9D702C}" type="presParOf" srcId="{3F5F30A7-2DFF-4D5B-ACC5-95C836C583D5}" destId="{28EC7B13-5DC1-417B-8C1B-BDF56477EB36}" srcOrd="3" destOrd="0" presId="urn:microsoft.com/office/officeart/2005/8/layout/hProcess4"/>
    <dgm:cxn modelId="{B9850958-9F30-40DD-A8D0-1645AF3C58E3}" type="presParOf" srcId="{3F5F30A7-2DFF-4D5B-ACC5-95C836C583D5}" destId="{998467E4-87C2-43E0-97D1-B873CF780B76}" srcOrd="4" destOrd="0" presId="urn:microsoft.com/office/officeart/2005/8/layout/hProcess4"/>
    <dgm:cxn modelId="{F26D3BB1-492C-41C6-8C92-04470273F2B5}" type="presParOf" srcId="{998467E4-87C2-43E0-97D1-B873CF780B76}" destId="{674D6289-FDB1-4DEE-A331-D8594949D343}" srcOrd="0" destOrd="0" presId="urn:microsoft.com/office/officeart/2005/8/layout/hProcess4"/>
    <dgm:cxn modelId="{088643C3-0CF6-4ED1-A57C-0A5B32DFB9FF}" type="presParOf" srcId="{998467E4-87C2-43E0-97D1-B873CF780B76}" destId="{93C1663B-8D80-4ACE-89DB-B7E4795D8CCA}" srcOrd="1" destOrd="0" presId="urn:microsoft.com/office/officeart/2005/8/layout/hProcess4"/>
    <dgm:cxn modelId="{8B4ADBDC-B70E-4842-BEBE-23BAC9CDADFC}" type="presParOf" srcId="{998467E4-87C2-43E0-97D1-B873CF780B76}" destId="{934DF26C-BD29-4D39-A7BB-66E829BC67E2}" srcOrd="2" destOrd="0" presId="urn:microsoft.com/office/officeart/2005/8/layout/hProcess4"/>
    <dgm:cxn modelId="{D415A1C3-089A-4E58-A448-A76B350E0DB2}" type="presParOf" srcId="{998467E4-87C2-43E0-97D1-B873CF780B76}" destId="{61E3FCD9-AD73-4DB2-91A9-6C804130224A}" srcOrd="3" destOrd="0" presId="urn:microsoft.com/office/officeart/2005/8/layout/hProcess4"/>
    <dgm:cxn modelId="{2D66E9DF-6E18-4077-9E46-65E60ADF9032}" type="presParOf" srcId="{998467E4-87C2-43E0-97D1-B873CF780B76}" destId="{A7CFA688-7576-4B9E-A8CF-1A6AE7FEB3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F98C59-3A0C-4635-902B-1A6F17627B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581860-EF6F-459D-92A5-063A1EE8D3BD}">
      <dgm:prSet phldrT="[Texto]"/>
      <dgm:spPr/>
      <dgm:t>
        <a:bodyPr/>
        <a:lstStyle/>
        <a:p>
          <a:r>
            <a:rPr lang="pt-BR" dirty="0" smtClean="0"/>
            <a:t>Tempo</a:t>
          </a:r>
          <a:endParaRPr lang="pt-BR" dirty="0"/>
        </a:p>
      </dgm:t>
    </dgm:pt>
    <dgm:pt modelId="{B01BED43-87D8-4B73-8CDA-4B5CB0B6C3EB}" type="parTrans" cxnId="{D73F3547-AB79-44C7-8712-43E01CD9314F}">
      <dgm:prSet/>
      <dgm:spPr/>
      <dgm:t>
        <a:bodyPr/>
        <a:lstStyle/>
        <a:p>
          <a:endParaRPr lang="pt-BR"/>
        </a:p>
      </dgm:t>
    </dgm:pt>
    <dgm:pt modelId="{1408D5EB-A4FB-4D3F-85C1-2A649AA7EF85}" type="sibTrans" cxnId="{D73F3547-AB79-44C7-8712-43E01CD9314F}">
      <dgm:prSet/>
      <dgm:spPr/>
      <dgm:t>
        <a:bodyPr/>
        <a:lstStyle/>
        <a:p>
          <a:endParaRPr lang="pt-BR"/>
        </a:p>
      </dgm:t>
    </dgm:pt>
    <dgm:pt modelId="{FD87B467-7C9A-4CDD-B3A2-4D3D42C337C3}">
      <dgm:prSet phldrT="[Texto]" custT="1"/>
      <dgm:spPr/>
      <dgm:t>
        <a:bodyPr/>
        <a:lstStyle/>
        <a:p>
          <a:r>
            <a:rPr lang="pt-BR" sz="1800" dirty="0" smtClean="0"/>
            <a:t>Duração de cada uma das tarefas</a:t>
          </a:r>
          <a:endParaRPr lang="pt-BR" sz="1800" dirty="0"/>
        </a:p>
      </dgm:t>
    </dgm:pt>
    <dgm:pt modelId="{D8B4B3E3-830C-424F-A65B-A570E75484B7}" type="parTrans" cxnId="{D3650FE6-4988-4DFB-9253-9F8ED903BC89}">
      <dgm:prSet/>
      <dgm:spPr/>
      <dgm:t>
        <a:bodyPr/>
        <a:lstStyle/>
        <a:p>
          <a:endParaRPr lang="pt-BR"/>
        </a:p>
      </dgm:t>
    </dgm:pt>
    <dgm:pt modelId="{048E9AAB-5975-4D93-8C51-6646E0BFF821}" type="sibTrans" cxnId="{D3650FE6-4988-4DFB-9253-9F8ED903BC89}">
      <dgm:prSet/>
      <dgm:spPr/>
      <dgm:t>
        <a:bodyPr/>
        <a:lstStyle/>
        <a:p>
          <a:endParaRPr lang="pt-BR"/>
        </a:p>
      </dgm:t>
    </dgm:pt>
    <dgm:pt modelId="{79605AB7-D112-459A-9258-E2CD00983079}">
      <dgm:prSet phldrT="[Texto]"/>
      <dgm:spPr/>
      <dgm:t>
        <a:bodyPr/>
        <a:lstStyle/>
        <a:p>
          <a:r>
            <a:rPr lang="pt-BR" dirty="0" smtClean="0"/>
            <a:t>Dependência</a:t>
          </a:r>
          <a:endParaRPr lang="pt-BR" dirty="0"/>
        </a:p>
      </dgm:t>
    </dgm:pt>
    <dgm:pt modelId="{54F6AE2A-EBDD-4CE2-92F6-5706A4FD8B3A}" type="parTrans" cxnId="{C37B6BFB-2EF1-4DE6-8733-8C03EFFFBC76}">
      <dgm:prSet/>
      <dgm:spPr/>
      <dgm:t>
        <a:bodyPr/>
        <a:lstStyle/>
        <a:p>
          <a:endParaRPr lang="pt-BR"/>
        </a:p>
      </dgm:t>
    </dgm:pt>
    <dgm:pt modelId="{1DC48824-B571-4BED-9D7A-CB9CDA6C00D6}" type="sibTrans" cxnId="{C37B6BFB-2EF1-4DE6-8733-8C03EFFFBC76}">
      <dgm:prSet/>
      <dgm:spPr/>
      <dgm:t>
        <a:bodyPr/>
        <a:lstStyle/>
        <a:p>
          <a:endParaRPr lang="pt-BR"/>
        </a:p>
      </dgm:t>
    </dgm:pt>
    <dgm:pt modelId="{7EA4378F-6CED-411E-985F-6843ED82A4BE}">
      <dgm:prSet phldrT="[Texto]" custT="1"/>
      <dgm:spPr/>
      <dgm:t>
        <a:bodyPr/>
        <a:lstStyle/>
        <a:p>
          <a:r>
            <a:rPr lang="pt-BR" sz="1800" dirty="0" smtClean="0"/>
            <a:t>Relações de precedência entre tarefas</a:t>
          </a:r>
          <a:endParaRPr lang="pt-BR" sz="1800" dirty="0"/>
        </a:p>
      </dgm:t>
    </dgm:pt>
    <dgm:pt modelId="{EA02E13F-B9DC-45FD-89DC-42AF533B8FBF}" type="parTrans" cxnId="{41902738-149D-40CC-A40B-9D1C8222F59C}">
      <dgm:prSet/>
      <dgm:spPr/>
      <dgm:t>
        <a:bodyPr/>
        <a:lstStyle/>
        <a:p>
          <a:endParaRPr lang="pt-BR"/>
        </a:p>
      </dgm:t>
    </dgm:pt>
    <dgm:pt modelId="{387B5DED-DEBA-48D8-80C7-96A24AABA9E7}" type="sibTrans" cxnId="{41902738-149D-40CC-A40B-9D1C8222F59C}">
      <dgm:prSet/>
      <dgm:spPr/>
      <dgm:t>
        <a:bodyPr/>
        <a:lstStyle/>
        <a:p>
          <a:endParaRPr lang="pt-BR"/>
        </a:p>
      </dgm:t>
    </dgm:pt>
    <dgm:pt modelId="{571F40FA-1D40-470D-96B8-4C6CE8BA0DDC}">
      <dgm:prSet phldrT="[Texto]"/>
      <dgm:spPr/>
      <dgm:t>
        <a:bodyPr/>
        <a:lstStyle/>
        <a:p>
          <a:r>
            <a:rPr lang="pt-BR" smtClean="0"/>
            <a:t>Confiabilidade</a:t>
          </a:r>
          <a:endParaRPr lang="pt-BR" dirty="0"/>
        </a:p>
      </dgm:t>
    </dgm:pt>
    <dgm:pt modelId="{A91D5617-F0BB-4862-94F6-E897046F4883}" type="parTrans" cxnId="{26C6F111-C4E5-461E-8DE9-0B35DEC949A1}">
      <dgm:prSet/>
      <dgm:spPr/>
      <dgm:t>
        <a:bodyPr/>
        <a:lstStyle/>
        <a:p>
          <a:endParaRPr lang="pt-BR"/>
        </a:p>
      </dgm:t>
    </dgm:pt>
    <dgm:pt modelId="{785246C2-931E-4230-BC0F-4B93B346646B}" type="sibTrans" cxnId="{26C6F111-C4E5-461E-8DE9-0B35DEC949A1}">
      <dgm:prSet/>
      <dgm:spPr/>
      <dgm:t>
        <a:bodyPr/>
        <a:lstStyle/>
        <a:p>
          <a:endParaRPr lang="pt-BR"/>
        </a:p>
      </dgm:t>
    </dgm:pt>
    <dgm:pt modelId="{1DDD61B5-36C8-4F7B-9CE4-273CEA38CD80}">
      <dgm:prSet phldrT="[Texto]" custT="1"/>
      <dgm:spPr/>
      <dgm:t>
        <a:bodyPr/>
        <a:lstStyle/>
        <a:p>
          <a:r>
            <a:rPr lang="pt-BR" sz="1800" dirty="0" smtClean="0"/>
            <a:t>Prazos a respeitar</a:t>
          </a:r>
          <a:endParaRPr lang="pt-BR" sz="1800" dirty="0"/>
        </a:p>
      </dgm:t>
    </dgm:pt>
    <dgm:pt modelId="{32E29941-AABD-4080-A330-EEED98EED15D}" type="parTrans" cxnId="{CF7C6AC8-09E8-46BA-9087-501F0BAB3ECC}">
      <dgm:prSet/>
      <dgm:spPr/>
      <dgm:t>
        <a:bodyPr/>
        <a:lstStyle/>
        <a:p>
          <a:endParaRPr lang="pt-BR"/>
        </a:p>
      </dgm:t>
    </dgm:pt>
    <dgm:pt modelId="{D559BC02-359C-4300-8669-A28F7DB44320}" type="sibTrans" cxnId="{CF7C6AC8-09E8-46BA-9087-501F0BAB3ECC}">
      <dgm:prSet/>
      <dgm:spPr/>
      <dgm:t>
        <a:bodyPr/>
        <a:lstStyle/>
        <a:p>
          <a:endParaRPr lang="pt-BR"/>
        </a:p>
      </dgm:t>
    </dgm:pt>
    <dgm:pt modelId="{7C175392-C683-4599-B170-FF1A64FA0160}">
      <dgm:prSet phldrT="[Texto]"/>
      <dgm:spPr/>
      <dgm:t>
        <a:bodyPr/>
        <a:lstStyle/>
        <a:p>
          <a:r>
            <a:rPr lang="pt-BR" dirty="0" smtClean="0"/>
            <a:t>Carga</a:t>
          </a:r>
          <a:endParaRPr lang="pt-BR" dirty="0"/>
        </a:p>
      </dgm:t>
    </dgm:pt>
    <dgm:pt modelId="{6ECC8EDF-486E-498E-A9FC-68467FB8AC19}" type="parTrans" cxnId="{25738DB0-E588-40DA-9470-700ED053BF74}">
      <dgm:prSet/>
      <dgm:spPr/>
      <dgm:t>
        <a:bodyPr/>
        <a:lstStyle/>
        <a:p>
          <a:endParaRPr lang="pt-BR"/>
        </a:p>
      </dgm:t>
    </dgm:pt>
    <dgm:pt modelId="{4747315F-1315-45F4-9E76-18A2CF4B849E}" type="sibTrans" cxnId="{25738DB0-E588-40DA-9470-700ED053BF74}">
      <dgm:prSet/>
      <dgm:spPr/>
      <dgm:t>
        <a:bodyPr/>
        <a:lstStyle/>
        <a:p>
          <a:endParaRPr lang="pt-BR"/>
        </a:p>
      </dgm:t>
    </dgm:pt>
    <dgm:pt modelId="{A2472ECD-2FA3-4007-8088-E1EC872AC1A8}">
      <dgm:prSet phldrT="[Texto]" custT="1"/>
      <dgm:spPr/>
      <dgm:t>
        <a:bodyPr/>
        <a:lstStyle/>
        <a:p>
          <a:r>
            <a:rPr lang="pt-BR" sz="1800" dirty="0" smtClean="0"/>
            <a:t>Capacidades disponíveis</a:t>
          </a:r>
          <a:endParaRPr lang="pt-BR" sz="1800" dirty="0"/>
        </a:p>
      </dgm:t>
    </dgm:pt>
    <dgm:pt modelId="{15716423-77B3-40C6-8D3C-1AFE830E6E7E}" type="parTrans" cxnId="{7D987E3D-C5E4-4191-8544-ADDCC0F7BC28}">
      <dgm:prSet/>
      <dgm:spPr/>
      <dgm:t>
        <a:bodyPr/>
        <a:lstStyle/>
        <a:p>
          <a:endParaRPr lang="pt-BR"/>
        </a:p>
      </dgm:t>
    </dgm:pt>
    <dgm:pt modelId="{E4A9D90D-3200-4522-AD2A-BB72781AC265}" type="sibTrans" cxnId="{7D987E3D-C5E4-4191-8544-ADDCC0F7BC28}">
      <dgm:prSet/>
      <dgm:spPr/>
      <dgm:t>
        <a:bodyPr/>
        <a:lstStyle/>
        <a:p>
          <a:endParaRPr lang="pt-BR"/>
        </a:p>
      </dgm:t>
    </dgm:pt>
    <dgm:pt modelId="{687E8D14-B652-46A2-9E1F-48046544F799}" type="pres">
      <dgm:prSet presAssocID="{87F98C59-3A0C-4635-902B-1A6F17627B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4FD335-7CC6-496A-A465-8E6DDB257E84}" type="pres">
      <dgm:prSet presAssocID="{87F98C59-3A0C-4635-902B-1A6F17627BE3}" presName="tSp" presStyleCnt="0"/>
      <dgm:spPr/>
    </dgm:pt>
    <dgm:pt modelId="{2FE9A128-8F0D-4261-A87D-4A40A8742BD7}" type="pres">
      <dgm:prSet presAssocID="{87F98C59-3A0C-4635-902B-1A6F17627BE3}" presName="bSp" presStyleCnt="0"/>
      <dgm:spPr/>
    </dgm:pt>
    <dgm:pt modelId="{3F5F30A7-2DFF-4D5B-ACC5-95C836C583D5}" type="pres">
      <dgm:prSet presAssocID="{87F98C59-3A0C-4635-902B-1A6F17627BE3}" presName="process" presStyleCnt="0"/>
      <dgm:spPr/>
    </dgm:pt>
    <dgm:pt modelId="{8E9C790C-6453-430E-817A-AEECE2529E01}" type="pres">
      <dgm:prSet presAssocID="{B3581860-EF6F-459D-92A5-063A1EE8D3BD}" presName="composite1" presStyleCnt="0"/>
      <dgm:spPr/>
    </dgm:pt>
    <dgm:pt modelId="{AB638CBA-CD5C-47C2-89A8-A335882387E0}" type="pres">
      <dgm:prSet presAssocID="{B3581860-EF6F-459D-92A5-063A1EE8D3BD}" presName="dummyNode1" presStyleLbl="node1" presStyleIdx="0" presStyleCnt="4"/>
      <dgm:spPr/>
    </dgm:pt>
    <dgm:pt modelId="{7365188D-FD86-4FE1-AAF8-BCC1D248F40B}" type="pres">
      <dgm:prSet presAssocID="{B3581860-EF6F-459D-92A5-063A1EE8D3B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90FE58-3A2E-4E57-9A0E-83ADE234A79A}" type="pres">
      <dgm:prSet presAssocID="{B3581860-EF6F-459D-92A5-063A1EE8D3B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EF529-6D71-47DF-A7CF-7F37C516E6DA}" type="pres">
      <dgm:prSet presAssocID="{B3581860-EF6F-459D-92A5-063A1EE8D3B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84231-B128-4D57-A6FF-5B3589056F9F}" type="pres">
      <dgm:prSet presAssocID="{B3581860-EF6F-459D-92A5-063A1EE8D3BD}" presName="connSite1" presStyleCnt="0"/>
      <dgm:spPr/>
    </dgm:pt>
    <dgm:pt modelId="{1A7C2632-7144-4740-B20C-F8705BCA5AA4}" type="pres">
      <dgm:prSet presAssocID="{1408D5EB-A4FB-4D3F-85C1-2A649AA7EF85}" presName="Name9" presStyleLbl="sibTrans2D1" presStyleIdx="0" presStyleCnt="3"/>
      <dgm:spPr/>
      <dgm:t>
        <a:bodyPr/>
        <a:lstStyle/>
        <a:p>
          <a:endParaRPr lang="pt-BR"/>
        </a:p>
      </dgm:t>
    </dgm:pt>
    <dgm:pt modelId="{150F461D-4663-4F6B-8971-13B71DEF6B5B}" type="pres">
      <dgm:prSet presAssocID="{79605AB7-D112-459A-9258-E2CD00983079}" presName="composite2" presStyleCnt="0"/>
      <dgm:spPr/>
    </dgm:pt>
    <dgm:pt modelId="{EF65288B-64E3-44A2-9FE8-9209DA68999D}" type="pres">
      <dgm:prSet presAssocID="{79605AB7-D112-459A-9258-E2CD00983079}" presName="dummyNode2" presStyleLbl="node1" presStyleIdx="0" presStyleCnt="4"/>
      <dgm:spPr/>
    </dgm:pt>
    <dgm:pt modelId="{01B173DF-1C81-4D91-A747-4487C44DF275}" type="pres">
      <dgm:prSet presAssocID="{79605AB7-D112-459A-9258-E2CD00983079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47165-CCCC-41DD-B5A9-DFD2AE52C0BD}" type="pres">
      <dgm:prSet presAssocID="{79605AB7-D112-459A-9258-E2CD0098307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9B0A5-3231-4222-B5AD-DF2FD418D178}" type="pres">
      <dgm:prSet presAssocID="{79605AB7-D112-459A-9258-E2CD00983079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9EDBC-2B34-4AB5-A8E8-C93C166C90CC}" type="pres">
      <dgm:prSet presAssocID="{79605AB7-D112-459A-9258-E2CD00983079}" presName="connSite2" presStyleCnt="0"/>
      <dgm:spPr/>
    </dgm:pt>
    <dgm:pt modelId="{28EC7B13-5DC1-417B-8C1B-BDF56477EB36}" type="pres">
      <dgm:prSet presAssocID="{1DC48824-B571-4BED-9D7A-CB9CDA6C00D6}" presName="Name18" presStyleLbl="sibTrans2D1" presStyleIdx="1" presStyleCnt="3"/>
      <dgm:spPr/>
      <dgm:t>
        <a:bodyPr/>
        <a:lstStyle/>
        <a:p>
          <a:endParaRPr lang="pt-BR"/>
        </a:p>
      </dgm:t>
    </dgm:pt>
    <dgm:pt modelId="{998467E4-87C2-43E0-97D1-B873CF780B76}" type="pres">
      <dgm:prSet presAssocID="{571F40FA-1D40-470D-96B8-4C6CE8BA0DDC}" presName="composite1" presStyleCnt="0"/>
      <dgm:spPr/>
    </dgm:pt>
    <dgm:pt modelId="{674D6289-FDB1-4DEE-A331-D8594949D343}" type="pres">
      <dgm:prSet presAssocID="{571F40FA-1D40-470D-96B8-4C6CE8BA0DDC}" presName="dummyNode1" presStyleLbl="node1" presStyleIdx="1" presStyleCnt="4"/>
      <dgm:spPr/>
    </dgm:pt>
    <dgm:pt modelId="{93C1663B-8D80-4ACE-89DB-B7E4795D8CCA}" type="pres">
      <dgm:prSet presAssocID="{571F40FA-1D40-470D-96B8-4C6CE8BA0DDC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DF26C-BD29-4D39-A7BB-66E829BC67E2}" type="pres">
      <dgm:prSet presAssocID="{571F40FA-1D40-470D-96B8-4C6CE8BA0DD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E3FCD9-AD73-4DB2-91A9-6C804130224A}" type="pres">
      <dgm:prSet presAssocID="{571F40FA-1D40-470D-96B8-4C6CE8BA0DDC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A688-7576-4B9E-A8CF-1A6AE7FEB3C1}" type="pres">
      <dgm:prSet presAssocID="{571F40FA-1D40-470D-96B8-4C6CE8BA0DDC}" presName="connSite1" presStyleCnt="0"/>
      <dgm:spPr/>
    </dgm:pt>
    <dgm:pt modelId="{DDC477DB-E34D-4E92-8175-D110B7F8F742}" type="pres">
      <dgm:prSet presAssocID="{785246C2-931E-4230-BC0F-4B93B346646B}" presName="Name9" presStyleLbl="sibTrans2D1" presStyleIdx="2" presStyleCnt="3"/>
      <dgm:spPr/>
      <dgm:t>
        <a:bodyPr/>
        <a:lstStyle/>
        <a:p>
          <a:endParaRPr lang="pt-BR"/>
        </a:p>
      </dgm:t>
    </dgm:pt>
    <dgm:pt modelId="{CDAD50F2-7D08-48BF-A620-612D8A7F40CC}" type="pres">
      <dgm:prSet presAssocID="{7C175392-C683-4599-B170-FF1A64FA0160}" presName="composite2" presStyleCnt="0"/>
      <dgm:spPr/>
    </dgm:pt>
    <dgm:pt modelId="{E28FCBB6-E855-4023-A4BB-7AD7A45778EF}" type="pres">
      <dgm:prSet presAssocID="{7C175392-C683-4599-B170-FF1A64FA0160}" presName="dummyNode2" presStyleLbl="node1" presStyleIdx="2" presStyleCnt="4"/>
      <dgm:spPr/>
    </dgm:pt>
    <dgm:pt modelId="{09A92FC8-25DA-444D-9E1F-57C9689CDE6F}" type="pres">
      <dgm:prSet presAssocID="{7C175392-C683-4599-B170-FF1A64FA0160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79163C-D090-4245-9235-8AFC9FE7D3B3}" type="pres">
      <dgm:prSet presAssocID="{7C175392-C683-4599-B170-FF1A64FA0160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32B12F-6EE1-4131-B75D-E1CB809C5708}" type="pres">
      <dgm:prSet presAssocID="{7C175392-C683-4599-B170-FF1A64FA0160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CEF027-B82D-41DB-9BF0-AF4CA0BD381D}" type="pres">
      <dgm:prSet presAssocID="{7C175392-C683-4599-B170-FF1A64FA0160}" presName="connSite2" presStyleCnt="0"/>
      <dgm:spPr/>
    </dgm:pt>
  </dgm:ptLst>
  <dgm:cxnLst>
    <dgm:cxn modelId="{8F93F68D-59EE-4A0B-9BAD-514DF3F04213}" type="presOf" srcId="{7C175392-C683-4599-B170-FF1A64FA0160}" destId="{6432B12F-6EE1-4131-B75D-E1CB809C5708}" srcOrd="0" destOrd="0" presId="urn:microsoft.com/office/officeart/2005/8/layout/hProcess4"/>
    <dgm:cxn modelId="{ADD5CC9E-2696-438B-84FC-6CDC3A362D24}" type="presOf" srcId="{7EA4378F-6CED-411E-985F-6843ED82A4BE}" destId="{89247165-CCCC-41DD-B5A9-DFD2AE52C0BD}" srcOrd="1" destOrd="0" presId="urn:microsoft.com/office/officeart/2005/8/layout/hProcess4"/>
    <dgm:cxn modelId="{B318DEAC-E082-422E-A645-E7C9A541383E}" type="presOf" srcId="{1408D5EB-A4FB-4D3F-85C1-2A649AA7EF85}" destId="{1A7C2632-7144-4740-B20C-F8705BCA5AA4}" srcOrd="0" destOrd="0" presId="urn:microsoft.com/office/officeart/2005/8/layout/hProcess4"/>
    <dgm:cxn modelId="{F67815A9-5DC3-4AF2-B02E-784134A229EB}" type="presOf" srcId="{A2472ECD-2FA3-4007-8088-E1EC872AC1A8}" destId="{09A92FC8-25DA-444D-9E1F-57C9689CDE6F}" srcOrd="0" destOrd="0" presId="urn:microsoft.com/office/officeart/2005/8/layout/hProcess4"/>
    <dgm:cxn modelId="{8323796A-ABE6-4619-BFD5-01FC42C72416}" type="presOf" srcId="{87F98C59-3A0C-4635-902B-1A6F17627BE3}" destId="{687E8D14-B652-46A2-9E1F-48046544F799}" srcOrd="0" destOrd="0" presId="urn:microsoft.com/office/officeart/2005/8/layout/hProcess4"/>
    <dgm:cxn modelId="{CF7C6AC8-09E8-46BA-9087-501F0BAB3ECC}" srcId="{571F40FA-1D40-470D-96B8-4C6CE8BA0DDC}" destId="{1DDD61B5-36C8-4F7B-9CE4-273CEA38CD80}" srcOrd="0" destOrd="0" parTransId="{32E29941-AABD-4080-A330-EEED98EED15D}" sibTransId="{D559BC02-359C-4300-8669-A28F7DB44320}"/>
    <dgm:cxn modelId="{42C7D1F7-4614-4366-A833-4918CA790C8B}" type="presOf" srcId="{7EA4378F-6CED-411E-985F-6843ED82A4BE}" destId="{01B173DF-1C81-4D91-A747-4487C44DF275}" srcOrd="0" destOrd="0" presId="urn:microsoft.com/office/officeart/2005/8/layout/hProcess4"/>
    <dgm:cxn modelId="{D73F3547-AB79-44C7-8712-43E01CD9314F}" srcId="{87F98C59-3A0C-4635-902B-1A6F17627BE3}" destId="{B3581860-EF6F-459D-92A5-063A1EE8D3BD}" srcOrd="0" destOrd="0" parTransId="{B01BED43-87D8-4B73-8CDA-4B5CB0B6C3EB}" sibTransId="{1408D5EB-A4FB-4D3F-85C1-2A649AA7EF85}"/>
    <dgm:cxn modelId="{8A1C861F-1AA0-46B4-83A7-18FB68FA0DD5}" type="presOf" srcId="{1DC48824-B571-4BED-9D7A-CB9CDA6C00D6}" destId="{28EC7B13-5DC1-417B-8C1B-BDF56477EB36}" srcOrd="0" destOrd="0" presId="urn:microsoft.com/office/officeart/2005/8/layout/hProcess4"/>
    <dgm:cxn modelId="{7CD57E8B-7C7E-46D7-8C31-070D8E879E5D}" type="presOf" srcId="{79605AB7-D112-459A-9258-E2CD00983079}" destId="{39F9B0A5-3231-4222-B5AD-DF2FD418D178}" srcOrd="0" destOrd="0" presId="urn:microsoft.com/office/officeart/2005/8/layout/hProcess4"/>
    <dgm:cxn modelId="{41902738-149D-40CC-A40B-9D1C8222F59C}" srcId="{79605AB7-D112-459A-9258-E2CD00983079}" destId="{7EA4378F-6CED-411E-985F-6843ED82A4BE}" srcOrd="0" destOrd="0" parTransId="{EA02E13F-B9DC-45FD-89DC-42AF533B8FBF}" sibTransId="{387B5DED-DEBA-48D8-80C7-96A24AABA9E7}"/>
    <dgm:cxn modelId="{44FEE6D7-48F4-4C27-A131-4367E1B2DA46}" type="presOf" srcId="{FD87B467-7C9A-4CDD-B3A2-4D3D42C337C3}" destId="{7365188D-FD86-4FE1-AAF8-BCC1D248F40B}" srcOrd="0" destOrd="0" presId="urn:microsoft.com/office/officeart/2005/8/layout/hProcess4"/>
    <dgm:cxn modelId="{26C6F111-C4E5-461E-8DE9-0B35DEC949A1}" srcId="{87F98C59-3A0C-4635-902B-1A6F17627BE3}" destId="{571F40FA-1D40-470D-96B8-4C6CE8BA0DDC}" srcOrd="2" destOrd="0" parTransId="{A91D5617-F0BB-4862-94F6-E897046F4883}" sibTransId="{785246C2-931E-4230-BC0F-4B93B346646B}"/>
    <dgm:cxn modelId="{7D987E3D-C5E4-4191-8544-ADDCC0F7BC28}" srcId="{7C175392-C683-4599-B170-FF1A64FA0160}" destId="{A2472ECD-2FA3-4007-8088-E1EC872AC1A8}" srcOrd="0" destOrd="0" parTransId="{15716423-77B3-40C6-8D3C-1AFE830E6E7E}" sibTransId="{E4A9D90D-3200-4522-AD2A-BB72781AC265}"/>
    <dgm:cxn modelId="{5153C9EF-C097-497E-8C0F-E0495F3AD9C3}" type="presOf" srcId="{FD87B467-7C9A-4CDD-B3A2-4D3D42C337C3}" destId="{5990FE58-3A2E-4E57-9A0E-83ADE234A79A}" srcOrd="1" destOrd="0" presId="urn:microsoft.com/office/officeart/2005/8/layout/hProcess4"/>
    <dgm:cxn modelId="{5DDE32E0-52E4-42E6-8F7A-E521ECFB2E33}" type="presOf" srcId="{571F40FA-1D40-470D-96B8-4C6CE8BA0DDC}" destId="{61E3FCD9-AD73-4DB2-91A9-6C804130224A}" srcOrd="0" destOrd="0" presId="urn:microsoft.com/office/officeart/2005/8/layout/hProcess4"/>
    <dgm:cxn modelId="{C37B6BFB-2EF1-4DE6-8733-8C03EFFFBC76}" srcId="{87F98C59-3A0C-4635-902B-1A6F17627BE3}" destId="{79605AB7-D112-459A-9258-E2CD00983079}" srcOrd="1" destOrd="0" parTransId="{54F6AE2A-EBDD-4CE2-92F6-5706A4FD8B3A}" sibTransId="{1DC48824-B571-4BED-9D7A-CB9CDA6C00D6}"/>
    <dgm:cxn modelId="{271CD19E-69A5-4555-BFC7-3EF2412148ED}" type="presOf" srcId="{1DDD61B5-36C8-4F7B-9CE4-273CEA38CD80}" destId="{93C1663B-8D80-4ACE-89DB-B7E4795D8CCA}" srcOrd="0" destOrd="0" presId="urn:microsoft.com/office/officeart/2005/8/layout/hProcess4"/>
    <dgm:cxn modelId="{4BD02ED7-35A0-4E7F-94CB-156E20284293}" type="presOf" srcId="{785246C2-931E-4230-BC0F-4B93B346646B}" destId="{DDC477DB-E34D-4E92-8175-D110B7F8F742}" srcOrd="0" destOrd="0" presId="urn:microsoft.com/office/officeart/2005/8/layout/hProcess4"/>
    <dgm:cxn modelId="{25738DB0-E588-40DA-9470-700ED053BF74}" srcId="{87F98C59-3A0C-4635-902B-1A6F17627BE3}" destId="{7C175392-C683-4599-B170-FF1A64FA0160}" srcOrd="3" destOrd="0" parTransId="{6ECC8EDF-486E-498E-A9FC-68467FB8AC19}" sibTransId="{4747315F-1315-45F4-9E76-18A2CF4B849E}"/>
    <dgm:cxn modelId="{D3650FE6-4988-4DFB-9253-9F8ED903BC89}" srcId="{B3581860-EF6F-459D-92A5-063A1EE8D3BD}" destId="{FD87B467-7C9A-4CDD-B3A2-4D3D42C337C3}" srcOrd="0" destOrd="0" parTransId="{D8B4B3E3-830C-424F-A65B-A570E75484B7}" sibTransId="{048E9AAB-5975-4D93-8C51-6646E0BFF821}"/>
    <dgm:cxn modelId="{D82B2440-2697-4D7B-9FDC-F11A70BC8BE8}" type="presOf" srcId="{B3581860-EF6F-459D-92A5-063A1EE8D3BD}" destId="{9B7EF529-6D71-47DF-A7CF-7F37C516E6DA}" srcOrd="0" destOrd="0" presId="urn:microsoft.com/office/officeart/2005/8/layout/hProcess4"/>
    <dgm:cxn modelId="{17154640-6EB0-4E5F-835C-3A9045EF0D70}" type="presOf" srcId="{1DDD61B5-36C8-4F7B-9CE4-273CEA38CD80}" destId="{934DF26C-BD29-4D39-A7BB-66E829BC67E2}" srcOrd="1" destOrd="0" presId="urn:microsoft.com/office/officeart/2005/8/layout/hProcess4"/>
    <dgm:cxn modelId="{BC085073-21B3-4DFF-9C1E-CA60BC3D611F}" type="presOf" srcId="{A2472ECD-2FA3-4007-8088-E1EC872AC1A8}" destId="{CF79163C-D090-4245-9235-8AFC9FE7D3B3}" srcOrd="1" destOrd="0" presId="urn:microsoft.com/office/officeart/2005/8/layout/hProcess4"/>
    <dgm:cxn modelId="{44AD7ACD-8831-4A77-9871-150DAAB10EF4}" type="presParOf" srcId="{687E8D14-B652-46A2-9E1F-48046544F799}" destId="{8E4FD335-7CC6-496A-A465-8E6DDB257E84}" srcOrd="0" destOrd="0" presId="urn:microsoft.com/office/officeart/2005/8/layout/hProcess4"/>
    <dgm:cxn modelId="{D9C15F43-5C74-4DBE-9391-E58FFB082111}" type="presParOf" srcId="{687E8D14-B652-46A2-9E1F-48046544F799}" destId="{2FE9A128-8F0D-4261-A87D-4A40A8742BD7}" srcOrd="1" destOrd="0" presId="urn:microsoft.com/office/officeart/2005/8/layout/hProcess4"/>
    <dgm:cxn modelId="{FD048A4A-B8F3-4C8A-BCCD-338361170DDE}" type="presParOf" srcId="{687E8D14-B652-46A2-9E1F-48046544F799}" destId="{3F5F30A7-2DFF-4D5B-ACC5-95C836C583D5}" srcOrd="2" destOrd="0" presId="urn:microsoft.com/office/officeart/2005/8/layout/hProcess4"/>
    <dgm:cxn modelId="{F304D8F3-54D1-4B79-8828-22648933EC16}" type="presParOf" srcId="{3F5F30A7-2DFF-4D5B-ACC5-95C836C583D5}" destId="{8E9C790C-6453-430E-817A-AEECE2529E01}" srcOrd="0" destOrd="0" presId="urn:microsoft.com/office/officeart/2005/8/layout/hProcess4"/>
    <dgm:cxn modelId="{BB57D5FE-70CF-44EC-A196-80AE5003D8C8}" type="presParOf" srcId="{8E9C790C-6453-430E-817A-AEECE2529E01}" destId="{AB638CBA-CD5C-47C2-89A8-A335882387E0}" srcOrd="0" destOrd="0" presId="urn:microsoft.com/office/officeart/2005/8/layout/hProcess4"/>
    <dgm:cxn modelId="{6C8CF721-87FE-467B-B32F-3913060CC21A}" type="presParOf" srcId="{8E9C790C-6453-430E-817A-AEECE2529E01}" destId="{7365188D-FD86-4FE1-AAF8-BCC1D248F40B}" srcOrd="1" destOrd="0" presId="urn:microsoft.com/office/officeart/2005/8/layout/hProcess4"/>
    <dgm:cxn modelId="{D4A4F9C0-5177-4BE6-8DBD-CC1C9BC091EB}" type="presParOf" srcId="{8E9C790C-6453-430E-817A-AEECE2529E01}" destId="{5990FE58-3A2E-4E57-9A0E-83ADE234A79A}" srcOrd="2" destOrd="0" presId="urn:microsoft.com/office/officeart/2005/8/layout/hProcess4"/>
    <dgm:cxn modelId="{38EEA5BE-CD0C-4213-8EB9-EC7D8EA9F801}" type="presParOf" srcId="{8E9C790C-6453-430E-817A-AEECE2529E01}" destId="{9B7EF529-6D71-47DF-A7CF-7F37C516E6DA}" srcOrd="3" destOrd="0" presId="urn:microsoft.com/office/officeart/2005/8/layout/hProcess4"/>
    <dgm:cxn modelId="{2044298C-D1BD-4545-911B-B090A0592905}" type="presParOf" srcId="{8E9C790C-6453-430E-817A-AEECE2529E01}" destId="{E0084231-B128-4D57-A6FF-5B3589056F9F}" srcOrd="4" destOrd="0" presId="urn:microsoft.com/office/officeart/2005/8/layout/hProcess4"/>
    <dgm:cxn modelId="{D93B01F6-ECCF-47BA-A912-239C8910765B}" type="presParOf" srcId="{3F5F30A7-2DFF-4D5B-ACC5-95C836C583D5}" destId="{1A7C2632-7144-4740-B20C-F8705BCA5AA4}" srcOrd="1" destOrd="0" presId="urn:microsoft.com/office/officeart/2005/8/layout/hProcess4"/>
    <dgm:cxn modelId="{29530873-1D8E-4C64-8BDE-BDAC34E764FC}" type="presParOf" srcId="{3F5F30A7-2DFF-4D5B-ACC5-95C836C583D5}" destId="{150F461D-4663-4F6B-8971-13B71DEF6B5B}" srcOrd="2" destOrd="0" presId="urn:microsoft.com/office/officeart/2005/8/layout/hProcess4"/>
    <dgm:cxn modelId="{0531567F-EDD5-4E25-B072-F1F08EDBC6E8}" type="presParOf" srcId="{150F461D-4663-4F6B-8971-13B71DEF6B5B}" destId="{EF65288B-64E3-44A2-9FE8-9209DA68999D}" srcOrd="0" destOrd="0" presId="urn:microsoft.com/office/officeart/2005/8/layout/hProcess4"/>
    <dgm:cxn modelId="{4DD96162-C28A-4768-BA66-12A9577CD76D}" type="presParOf" srcId="{150F461D-4663-4F6B-8971-13B71DEF6B5B}" destId="{01B173DF-1C81-4D91-A747-4487C44DF275}" srcOrd="1" destOrd="0" presId="urn:microsoft.com/office/officeart/2005/8/layout/hProcess4"/>
    <dgm:cxn modelId="{71F1F005-0967-4D0E-A659-0A654ACE52B5}" type="presParOf" srcId="{150F461D-4663-4F6B-8971-13B71DEF6B5B}" destId="{89247165-CCCC-41DD-B5A9-DFD2AE52C0BD}" srcOrd="2" destOrd="0" presId="urn:microsoft.com/office/officeart/2005/8/layout/hProcess4"/>
    <dgm:cxn modelId="{BCC69AAF-E369-4C9E-A52F-36D5C784B0E8}" type="presParOf" srcId="{150F461D-4663-4F6B-8971-13B71DEF6B5B}" destId="{39F9B0A5-3231-4222-B5AD-DF2FD418D178}" srcOrd="3" destOrd="0" presId="urn:microsoft.com/office/officeart/2005/8/layout/hProcess4"/>
    <dgm:cxn modelId="{EC17A81B-6CF7-4F26-AACB-45F52E87EF5D}" type="presParOf" srcId="{150F461D-4663-4F6B-8971-13B71DEF6B5B}" destId="{E349EDBC-2B34-4AB5-A8E8-C93C166C90CC}" srcOrd="4" destOrd="0" presId="urn:microsoft.com/office/officeart/2005/8/layout/hProcess4"/>
    <dgm:cxn modelId="{7E15D658-45E8-41EA-BAF6-8D3D86A730AA}" type="presParOf" srcId="{3F5F30A7-2DFF-4D5B-ACC5-95C836C583D5}" destId="{28EC7B13-5DC1-417B-8C1B-BDF56477EB36}" srcOrd="3" destOrd="0" presId="urn:microsoft.com/office/officeart/2005/8/layout/hProcess4"/>
    <dgm:cxn modelId="{954683D5-D859-45C8-8D30-AEB48699C053}" type="presParOf" srcId="{3F5F30A7-2DFF-4D5B-ACC5-95C836C583D5}" destId="{998467E4-87C2-43E0-97D1-B873CF780B76}" srcOrd="4" destOrd="0" presId="urn:microsoft.com/office/officeart/2005/8/layout/hProcess4"/>
    <dgm:cxn modelId="{9C2E8A36-D75F-40AF-9937-B90C92AF6B39}" type="presParOf" srcId="{998467E4-87C2-43E0-97D1-B873CF780B76}" destId="{674D6289-FDB1-4DEE-A331-D8594949D343}" srcOrd="0" destOrd="0" presId="urn:microsoft.com/office/officeart/2005/8/layout/hProcess4"/>
    <dgm:cxn modelId="{D4223FBB-C9D0-4FE3-9759-DC9D55F19D06}" type="presParOf" srcId="{998467E4-87C2-43E0-97D1-B873CF780B76}" destId="{93C1663B-8D80-4ACE-89DB-B7E4795D8CCA}" srcOrd="1" destOrd="0" presId="urn:microsoft.com/office/officeart/2005/8/layout/hProcess4"/>
    <dgm:cxn modelId="{8B26C66B-8654-4B57-8CB8-54259A5ECE83}" type="presParOf" srcId="{998467E4-87C2-43E0-97D1-B873CF780B76}" destId="{934DF26C-BD29-4D39-A7BB-66E829BC67E2}" srcOrd="2" destOrd="0" presId="urn:microsoft.com/office/officeart/2005/8/layout/hProcess4"/>
    <dgm:cxn modelId="{3863CB21-2553-4DEB-9A88-2AB96CC5335B}" type="presParOf" srcId="{998467E4-87C2-43E0-97D1-B873CF780B76}" destId="{61E3FCD9-AD73-4DB2-91A9-6C804130224A}" srcOrd="3" destOrd="0" presId="urn:microsoft.com/office/officeart/2005/8/layout/hProcess4"/>
    <dgm:cxn modelId="{414A2133-7633-4878-9156-D278A3C094F1}" type="presParOf" srcId="{998467E4-87C2-43E0-97D1-B873CF780B76}" destId="{A7CFA688-7576-4B9E-A8CF-1A6AE7FEB3C1}" srcOrd="4" destOrd="0" presId="urn:microsoft.com/office/officeart/2005/8/layout/hProcess4"/>
    <dgm:cxn modelId="{CCA078E1-82A5-4ACA-991E-801F1865901B}" type="presParOf" srcId="{3F5F30A7-2DFF-4D5B-ACC5-95C836C583D5}" destId="{DDC477DB-E34D-4E92-8175-D110B7F8F742}" srcOrd="5" destOrd="0" presId="urn:microsoft.com/office/officeart/2005/8/layout/hProcess4"/>
    <dgm:cxn modelId="{9429F446-3104-44C5-BF9F-783A84AE0ED7}" type="presParOf" srcId="{3F5F30A7-2DFF-4D5B-ACC5-95C836C583D5}" destId="{CDAD50F2-7D08-48BF-A620-612D8A7F40CC}" srcOrd="6" destOrd="0" presId="urn:microsoft.com/office/officeart/2005/8/layout/hProcess4"/>
    <dgm:cxn modelId="{8E4271BC-5205-4D3A-B691-E97D66FE9510}" type="presParOf" srcId="{CDAD50F2-7D08-48BF-A620-612D8A7F40CC}" destId="{E28FCBB6-E855-4023-A4BB-7AD7A45778EF}" srcOrd="0" destOrd="0" presId="urn:microsoft.com/office/officeart/2005/8/layout/hProcess4"/>
    <dgm:cxn modelId="{CFD82551-5892-4D78-9260-484B97D031C1}" type="presParOf" srcId="{CDAD50F2-7D08-48BF-A620-612D8A7F40CC}" destId="{09A92FC8-25DA-444D-9E1F-57C9689CDE6F}" srcOrd="1" destOrd="0" presId="urn:microsoft.com/office/officeart/2005/8/layout/hProcess4"/>
    <dgm:cxn modelId="{A4BFB654-FDA0-4EB6-A89E-F3C11840998A}" type="presParOf" srcId="{CDAD50F2-7D08-48BF-A620-612D8A7F40CC}" destId="{CF79163C-D090-4245-9235-8AFC9FE7D3B3}" srcOrd="2" destOrd="0" presId="urn:microsoft.com/office/officeart/2005/8/layout/hProcess4"/>
    <dgm:cxn modelId="{C6027435-649A-4C33-8463-913208221F31}" type="presParOf" srcId="{CDAD50F2-7D08-48BF-A620-612D8A7F40CC}" destId="{6432B12F-6EE1-4131-B75D-E1CB809C5708}" srcOrd="3" destOrd="0" presId="urn:microsoft.com/office/officeart/2005/8/layout/hProcess4"/>
    <dgm:cxn modelId="{D97ABE42-D300-4AF2-913D-06DFD69AFBFA}" type="presParOf" srcId="{CDAD50F2-7D08-48BF-A620-612D8A7F40CC}" destId="{A2CEF027-B82D-41DB-9BF0-AF4CA0BD38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575CFD-A22A-472F-8645-B3EB13B041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99D43C-40BA-4FF5-86CB-474892660F8F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418F3DBD-E995-41FA-8005-71A04AE95B11}" type="parTrans" cxnId="{D916C25C-E0A7-43E1-AE35-F9CD419FDB99}">
      <dgm:prSet/>
      <dgm:spPr/>
      <dgm:t>
        <a:bodyPr/>
        <a:lstStyle/>
        <a:p>
          <a:endParaRPr lang="pt-BR"/>
        </a:p>
      </dgm:t>
    </dgm:pt>
    <dgm:pt modelId="{1962ACE8-AFB4-49EA-A5BA-6A4A3B6EA244}" type="sibTrans" cxnId="{D916C25C-E0A7-43E1-AE35-F9CD419FDB99}">
      <dgm:prSet/>
      <dgm:spPr/>
      <dgm:t>
        <a:bodyPr/>
        <a:lstStyle/>
        <a:p>
          <a:endParaRPr lang="pt-BR"/>
        </a:p>
      </dgm:t>
    </dgm:pt>
    <dgm:pt modelId="{2184313C-04FB-4031-BEF9-D39E3FB22EC7}">
      <dgm:prSet phldrT="[Texto]"/>
      <dgm:spPr/>
      <dgm:t>
        <a:bodyPr/>
        <a:lstStyle/>
        <a:p>
          <a:r>
            <a:rPr lang="pt-BR" dirty="0" smtClean="0"/>
            <a:t>Escolha o menor tempo de processamento em qualquer um dos centros.</a:t>
          </a:r>
          <a:endParaRPr lang="pt-BR" dirty="0"/>
        </a:p>
      </dgm:t>
    </dgm:pt>
    <dgm:pt modelId="{F46A51B2-2E49-405A-A53D-C611283C45E6}" type="parTrans" cxnId="{B63434BA-5E00-4194-8AF8-9DEBD9700566}">
      <dgm:prSet/>
      <dgm:spPr/>
      <dgm:t>
        <a:bodyPr/>
        <a:lstStyle/>
        <a:p>
          <a:endParaRPr lang="pt-BR"/>
        </a:p>
      </dgm:t>
    </dgm:pt>
    <dgm:pt modelId="{951DB440-F2D7-416A-A564-0C90791C3DA4}" type="sibTrans" cxnId="{B63434BA-5E00-4194-8AF8-9DEBD9700566}">
      <dgm:prSet/>
      <dgm:spPr/>
      <dgm:t>
        <a:bodyPr/>
        <a:lstStyle/>
        <a:p>
          <a:endParaRPr lang="pt-BR"/>
        </a:p>
      </dgm:t>
    </dgm:pt>
    <dgm:pt modelId="{002439C0-F37F-4BC1-8F26-41245DAF2A76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EFC9AD99-4C0B-498C-9972-E33E0A1312C7}" type="parTrans" cxnId="{A95EACDF-6AEC-4897-9356-20E2A7638B50}">
      <dgm:prSet/>
      <dgm:spPr/>
      <dgm:t>
        <a:bodyPr/>
        <a:lstStyle/>
        <a:p>
          <a:endParaRPr lang="pt-BR"/>
        </a:p>
      </dgm:t>
    </dgm:pt>
    <dgm:pt modelId="{89457F7C-7EF1-42DE-8FDC-E454D8AB28E3}" type="sibTrans" cxnId="{A95EACDF-6AEC-4897-9356-20E2A7638B50}">
      <dgm:prSet/>
      <dgm:spPr/>
      <dgm:t>
        <a:bodyPr/>
        <a:lstStyle/>
        <a:p>
          <a:endParaRPr lang="pt-BR"/>
        </a:p>
      </dgm:t>
    </dgm:pt>
    <dgm:pt modelId="{21A24C7E-03A4-42A7-B8BF-89C13E46EB62}">
      <dgm:prSet phldrT="[Texto]"/>
      <dgm:spPr/>
      <dgm:t>
        <a:bodyPr/>
        <a:lstStyle/>
        <a:p>
          <a:r>
            <a:rPr lang="pt-BR" dirty="0" smtClean="0"/>
            <a:t>Se for do primeiro centro, faça essa tarefa em primeiro lugar. Se for do segundo centro, será a última tarefa a ser processada.</a:t>
          </a:r>
          <a:endParaRPr lang="pt-BR" dirty="0">
            <a:solidFill>
              <a:srgbClr val="0070C0"/>
            </a:solidFill>
          </a:endParaRPr>
        </a:p>
      </dgm:t>
    </dgm:pt>
    <dgm:pt modelId="{14525E37-0E1F-4EE8-838A-8783C04C32B2}" type="parTrans" cxnId="{3DCDE0B5-79A9-46E9-B65D-D886A0B9AA6C}">
      <dgm:prSet/>
      <dgm:spPr/>
      <dgm:t>
        <a:bodyPr/>
        <a:lstStyle/>
        <a:p>
          <a:endParaRPr lang="pt-BR"/>
        </a:p>
      </dgm:t>
    </dgm:pt>
    <dgm:pt modelId="{486A9776-0193-4765-B4CE-AB818E094275}" type="sibTrans" cxnId="{3DCDE0B5-79A9-46E9-B65D-D886A0B9AA6C}">
      <dgm:prSet/>
      <dgm:spPr/>
      <dgm:t>
        <a:bodyPr/>
        <a:lstStyle/>
        <a:p>
          <a:endParaRPr lang="pt-BR"/>
        </a:p>
      </dgm:t>
    </dgm:pt>
    <dgm:pt modelId="{75A97CEF-677A-447E-8FEB-E9BBB6639E68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C64FFCD1-0F2C-499C-A739-DCD21E884485}" type="parTrans" cxnId="{326CBBCE-8CB5-41AF-9F76-7AC6F9A66E37}">
      <dgm:prSet/>
      <dgm:spPr/>
      <dgm:t>
        <a:bodyPr/>
        <a:lstStyle/>
        <a:p>
          <a:endParaRPr lang="pt-BR"/>
        </a:p>
      </dgm:t>
    </dgm:pt>
    <dgm:pt modelId="{8AFBE78B-5053-4943-B4C3-A26CFB46C0F7}" type="sibTrans" cxnId="{326CBBCE-8CB5-41AF-9F76-7AC6F9A66E37}">
      <dgm:prSet/>
      <dgm:spPr/>
      <dgm:t>
        <a:bodyPr/>
        <a:lstStyle/>
        <a:p>
          <a:endParaRPr lang="pt-BR"/>
        </a:p>
      </dgm:t>
    </dgm:pt>
    <dgm:pt modelId="{773D726C-62BC-4142-B227-D861B44A6750}">
      <dgm:prSet phldrT="[Texto]"/>
      <dgm:spPr/>
      <dgm:t>
        <a:bodyPr/>
        <a:lstStyle/>
        <a:p>
          <a:r>
            <a:rPr lang="pt-BR" dirty="0" smtClean="0"/>
            <a:t>Elimine a tarefa do passo 2.</a:t>
          </a:r>
          <a:endParaRPr lang="pt-BR" dirty="0"/>
        </a:p>
      </dgm:t>
    </dgm:pt>
    <dgm:pt modelId="{84418493-DA2A-42C5-9220-CADBAEE691C3}" type="parTrans" cxnId="{48EC7BDD-A546-4ED2-ADDC-3322039DB9C2}">
      <dgm:prSet/>
      <dgm:spPr/>
      <dgm:t>
        <a:bodyPr/>
        <a:lstStyle/>
        <a:p>
          <a:endParaRPr lang="pt-BR"/>
        </a:p>
      </dgm:t>
    </dgm:pt>
    <dgm:pt modelId="{83B9E35D-DEA9-49F1-82D1-6220E31B0494}" type="sibTrans" cxnId="{48EC7BDD-A546-4ED2-ADDC-3322039DB9C2}">
      <dgm:prSet/>
      <dgm:spPr/>
      <dgm:t>
        <a:bodyPr/>
        <a:lstStyle/>
        <a:p>
          <a:endParaRPr lang="pt-BR"/>
        </a:p>
      </dgm:t>
    </dgm:pt>
    <dgm:pt modelId="{69056FD7-1926-455B-A0A2-F62084D3A64B}">
      <dgm:prSet phldrT="[Texto]"/>
      <dgm:spPr/>
      <dgm:t>
        <a:bodyPr/>
        <a:lstStyle/>
        <a:p>
          <a:r>
            <a:rPr lang="pt-BR" dirty="0" smtClean="0"/>
            <a:t>4</a:t>
          </a:r>
          <a:endParaRPr lang="pt-BR" dirty="0"/>
        </a:p>
      </dgm:t>
    </dgm:pt>
    <dgm:pt modelId="{867021CE-9E34-45D7-8FA0-B5ADBC1E02DE}" type="parTrans" cxnId="{5E59B842-6177-44CB-B631-015FD5D23DC5}">
      <dgm:prSet/>
      <dgm:spPr/>
      <dgm:t>
        <a:bodyPr/>
        <a:lstStyle/>
        <a:p>
          <a:endParaRPr lang="pt-BR"/>
        </a:p>
      </dgm:t>
    </dgm:pt>
    <dgm:pt modelId="{D44AF7C5-76BD-4AAC-BF8C-819338C7DD69}" type="sibTrans" cxnId="{5E59B842-6177-44CB-B631-015FD5D23DC5}">
      <dgm:prSet/>
      <dgm:spPr/>
      <dgm:t>
        <a:bodyPr/>
        <a:lstStyle/>
        <a:p>
          <a:endParaRPr lang="pt-BR"/>
        </a:p>
      </dgm:t>
    </dgm:pt>
    <dgm:pt modelId="{CB084EDA-232E-41DD-AE0F-8781458F4BE2}">
      <dgm:prSet phldrT="[Texto]"/>
      <dgm:spPr/>
      <dgm:t>
        <a:bodyPr/>
        <a:lstStyle/>
        <a:p>
          <a:r>
            <a:rPr lang="pt-BR" dirty="0" smtClean="0"/>
            <a:t>Repita os passos 1, 2 e 3 até que todas as tarefas tenham sido designadas a um centro de trabalho.</a:t>
          </a:r>
          <a:endParaRPr lang="pt-BR" dirty="0"/>
        </a:p>
      </dgm:t>
    </dgm:pt>
    <dgm:pt modelId="{4E4A0677-21E1-4E8E-9FA9-A98EB5639841}" type="parTrans" cxnId="{479D589C-9EBD-4D2E-8C4A-B1377C045E30}">
      <dgm:prSet/>
      <dgm:spPr/>
      <dgm:t>
        <a:bodyPr/>
        <a:lstStyle/>
        <a:p>
          <a:endParaRPr lang="pt-BR"/>
        </a:p>
      </dgm:t>
    </dgm:pt>
    <dgm:pt modelId="{75FF56AA-FDB2-4AC5-8AAD-E41E4975B0AE}" type="sibTrans" cxnId="{479D589C-9EBD-4D2E-8C4A-B1377C045E30}">
      <dgm:prSet/>
      <dgm:spPr/>
      <dgm:t>
        <a:bodyPr/>
        <a:lstStyle/>
        <a:p>
          <a:endParaRPr lang="pt-BR"/>
        </a:p>
      </dgm:t>
    </dgm:pt>
    <dgm:pt modelId="{C946950D-F450-4EA7-BAAF-7EE0F0FE6F1E}" type="pres">
      <dgm:prSet presAssocID="{48575CFD-A22A-472F-8645-B3EB13B041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05E154-AA1D-4CD9-95EC-FB59850BA745}" type="pres">
      <dgm:prSet presAssocID="{2599D43C-40BA-4FF5-86CB-474892660F8F}" presName="composite" presStyleCnt="0"/>
      <dgm:spPr/>
    </dgm:pt>
    <dgm:pt modelId="{714DB398-247F-4346-ABD7-FF240C244BF9}" type="pres">
      <dgm:prSet presAssocID="{2599D43C-40BA-4FF5-86CB-474892660F8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6BDC5-CB78-4841-910B-3D10E4032807}" type="pres">
      <dgm:prSet presAssocID="{2599D43C-40BA-4FF5-86CB-474892660F8F}" presName="descendantText" presStyleLbl="alignAcc1" presStyleIdx="0" presStyleCnt="4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9667CF-A33F-4617-B9FF-2A0BC62FD368}" type="pres">
      <dgm:prSet presAssocID="{1962ACE8-AFB4-49EA-A5BA-6A4A3B6EA244}" presName="sp" presStyleCnt="0"/>
      <dgm:spPr/>
    </dgm:pt>
    <dgm:pt modelId="{0843E829-0B56-4753-BD7D-F93136EC74EF}" type="pres">
      <dgm:prSet presAssocID="{002439C0-F37F-4BC1-8F26-41245DAF2A76}" presName="composite" presStyleCnt="0"/>
      <dgm:spPr/>
    </dgm:pt>
    <dgm:pt modelId="{85BF7F92-3A9B-40B4-85AC-9243765C984B}" type="pres">
      <dgm:prSet presAssocID="{002439C0-F37F-4BC1-8F26-41245DAF2A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BA2EA-42C9-48A7-B32D-423FE3A669CC}" type="pres">
      <dgm:prSet presAssocID="{002439C0-F37F-4BC1-8F26-41245DAF2A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7E4CF-FE82-4CC6-89BC-D4F477E517D9}" type="pres">
      <dgm:prSet presAssocID="{89457F7C-7EF1-42DE-8FDC-E454D8AB28E3}" presName="sp" presStyleCnt="0"/>
      <dgm:spPr/>
    </dgm:pt>
    <dgm:pt modelId="{6EA583E2-EFF0-4E62-A199-7DA6E5804713}" type="pres">
      <dgm:prSet presAssocID="{75A97CEF-677A-447E-8FEB-E9BBB6639E68}" presName="composite" presStyleCnt="0"/>
      <dgm:spPr/>
    </dgm:pt>
    <dgm:pt modelId="{9521564E-1020-42A2-98AA-954BD32681D1}" type="pres">
      <dgm:prSet presAssocID="{75A97CEF-677A-447E-8FEB-E9BBB6639E6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3CAF5-498F-45F7-ADE4-084D9B389B41}" type="pres">
      <dgm:prSet presAssocID="{75A97CEF-677A-447E-8FEB-E9BBB6639E6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258C8D-2390-4512-9505-B65E07FDBC9E}" type="pres">
      <dgm:prSet presAssocID="{8AFBE78B-5053-4943-B4C3-A26CFB46C0F7}" presName="sp" presStyleCnt="0"/>
      <dgm:spPr/>
    </dgm:pt>
    <dgm:pt modelId="{01316330-9619-45AF-AC41-44DB77188854}" type="pres">
      <dgm:prSet presAssocID="{69056FD7-1926-455B-A0A2-F62084D3A64B}" presName="composite" presStyleCnt="0"/>
      <dgm:spPr/>
    </dgm:pt>
    <dgm:pt modelId="{98914870-F814-41FF-B642-E488A9F3066E}" type="pres">
      <dgm:prSet presAssocID="{69056FD7-1926-455B-A0A2-F62084D3A64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D6EE8-882C-46B0-A63C-1BCFDB083EEA}" type="pres">
      <dgm:prSet presAssocID="{69056FD7-1926-455B-A0A2-F62084D3A64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D7212F-628A-42B0-A768-0A9F9C121B6A}" type="presOf" srcId="{2184313C-04FB-4031-BEF9-D39E3FB22EC7}" destId="{A466BDC5-CB78-4841-910B-3D10E4032807}" srcOrd="0" destOrd="0" presId="urn:microsoft.com/office/officeart/2005/8/layout/chevron2"/>
    <dgm:cxn modelId="{4DAF980B-F00C-4373-95AB-A84E7083E692}" type="presOf" srcId="{CB084EDA-232E-41DD-AE0F-8781458F4BE2}" destId="{E9DD6EE8-882C-46B0-A63C-1BCFDB083EEA}" srcOrd="0" destOrd="0" presId="urn:microsoft.com/office/officeart/2005/8/layout/chevron2"/>
    <dgm:cxn modelId="{125EEAD3-A5DC-4112-80EE-47493311E92A}" type="presOf" srcId="{2599D43C-40BA-4FF5-86CB-474892660F8F}" destId="{714DB398-247F-4346-ABD7-FF240C244BF9}" srcOrd="0" destOrd="0" presId="urn:microsoft.com/office/officeart/2005/8/layout/chevron2"/>
    <dgm:cxn modelId="{A95EACDF-6AEC-4897-9356-20E2A7638B50}" srcId="{48575CFD-A22A-472F-8645-B3EB13B0413C}" destId="{002439C0-F37F-4BC1-8F26-41245DAF2A76}" srcOrd="1" destOrd="0" parTransId="{EFC9AD99-4C0B-498C-9972-E33E0A1312C7}" sibTransId="{89457F7C-7EF1-42DE-8FDC-E454D8AB28E3}"/>
    <dgm:cxn modelId="{3DCDE0B5-79A9-46E9-B65D-D886A0B9AA6C}" srcId="{002439C0-F37F-4BC1-8F26-41245DAF2A76}" destId="{21A24C7E-03A4-42A7-B8BF-89C13E46EB62}" srcOrd="0" destOrd="0" parTransId="{14525E37-0E1F-4EE8-838A-8783C04C32B2}" sibTransId="{486A9776-0193-4765-B4CE-AB818E094275}"/>
    <dgm:cxn modelId="{3AF3B0D5-4E65-4972-B8E7-6144EF661406}" type="presOf" srcId="{48575CFD-A22A-472F-8645-B3EB13B0413C}" destId="{C946950D-F450-4EA7-BAAF-7EE0F0FE6F1E}" srcOrd="0" destOrd="0" presId="urn:microsoft.com/office/officeart/2005/8/layout/chevron2"/>
    <dgm:cxn modelId="{5E59B842-6177-44CB-B631-015FD5D23DC5}" srcId="{48575CFD-A22A-472F-8645-B3EB13B0413C}" destId="{69056FD7-1926-455B-A0A2-F62084D3A64B}" srcOrd="3" destOrd="0" parTransId="{867021CE-9E34-45D7-8FA0-B5ADBC1E02DE}" sibTransId="{D44AF7C5-76BD-4AAC-BF8C-819338C7DD69}"/>
    <dgm:cxn modelId="{D916C25C-E0A7-43E1-AE35-F9CD419FDB99}" srcId="{48575CFD-A22A-472F-8645-B3EB13B0413C}" destId="{2599D43C-40BA-4FF5-86CB-474892660F8F}" srcOrd="0" destOrd="0" parTransId="{418F3DBD-E995-41FA-8005-71A04AE95B11}" sibTransId="{1962ACE8-AFB4-49EA-A5BA-6A4A3B6EA244}"/>
    <dgm:cxn modelId="{BA004011-7491-44B6-BB0E-3A9D6CC104DB}" type="presOf" srcId="{69056FD7-1926-455B-A0A2-F62084D3A64B}" destId="{98914870-F814-41FF-B642-E488A9F3066E}" srcOrd="0" destOrd="0" presId="urn:microsoft.com/office/officeart/2005/8/layout/chevron2"/>
    <dgm:cxn modelId="{326CBBCE-8CB5-41AF-9F76-7AC6F9A66E37}" srcId="{48575CFD-A22A-472F-8645-B3EB13B0413C}" destId="{75A97CEF-677A-447E-8FEB-E9BBB6639E68}" srcOrd="2" destOrd="0" parTransId="{C64FFCD1-0F2C-499C-A739-DCD21E884485}" sibTransId="{8AFBE78B-5053-4943-B4C3-A26CFB46C0F7}"/>
    <dgm:cxn modelId="{B63434BA-5E00-4194-8AF8-9DEBD9700566}" srcId="{2599D43C-40BA-4FF5-86CB-474892660F8F}" destId="{2184313C-04FB-4031-BEF9-D39E3FB22EC7}" srcOrd="0" destOrd="0" parTransId="{F46A51B2-2E49-405A-A53D-C611283C45E6}" sibTransId="{951DB440-F2D7-416A-A564-0C90791C3DA4}"/>
    <dgm:cxn modelId="{A92C193D-CDEA-4503-B2DB-88C49C3A22B0}" type="presOf" srcId="{21A24C7E-03A4-42A7-B8BF-89C13E46EB62}" destId="{6A4BA2EA-42C9-48A7-B32D-423FE3A669CC}" srcOrd="0" destOrd="0" presId="urn:microsoft.com/office/officeart/2005/8/layout/chevron2"/>
    <dgm:cxn modelId="{150A9880-32D0-4C85-8A7A-96EF291F1E21}" type="presOf" srcId="{75A97CEF-677A-447E-8FEB-E9BBB6639E68}" destId="{9521564E-1020-42A2-98AA-954BD32681D1}" srcOrd="0" destOrd="0" presId="urn:microsoft.com/office/officeart/2005/8/layout/chevron2"/>
    <dgm:cxn modelId="{479D589C-9EBD-4D2E-8C4A-B1377C045E30}" srcId="{69056FD7-1926-455B-A0A2-F62084D3A64B}" destId="{CB084EDA-232E-41DD-AE0F-8781458F4BE2}" srcOrd="0" destOrd="0" parTransId="{4E4A0677-21E1-4E8E-9FA9-A98EB5639841}" sibTransId="{75FF56AA-FDB2-4AC5-8AAD-E41E4975B0AE}"/>
    <dgm:cxn modelId="{A65FE923-08E5-4372-A18F-39EBD79B30B0}" type="presOf" srcId="{773D726C-62BC-4142-B227-D861B44A6750}" destId="{40A3CAF5-498F-45F7-ADE4-084D9B389B41}" srcOrd="0" destOrd="0" presId="urn:microsoft.com/office/officeart/2005/8/layout/chevron2"/>
    <dgm:cxn modelId="{48EC7BDD-A546-4ED2-ADDC-3322039DB9C2}" srcId="{75A97CEF-677A-447E-8FEB-E9BBB6639E68}" destId="{773D726C-62BC-4142-B227-D861B44A6750}" srcOrd="0" destOrd="0" parTransId="{84418493-DA2A-42C5-9220-CADBAEE691C3}" sibTransId="{83B9E35D-DEA9-49F1-82D1-6220E31B0494}"/>
    <dgm:cxn modelId="{A04A8DBE-6273-4659-8443-85CFB675EDDA}" type="presOf" srcId="{002439C0-F37F-4BC1-8F26-41245DAF2A76}" destId="{85BF7F92-3A9B-40B4-85AC-9243765C984B}" srcOrd="0" destOrd="0" presId="urn:microsoft.com/office/officeart/2005/8/layout/chevron2"/>
    <dgm:cxn modelId="{0C2E75CA-1BA4-4D4C-BA15-DC8D08D67406}" type="presParOf" srcId="{C946950D-F450-4EA7-BAAF-7EE0F0FE6F1E}" destId="{0705E154-AA1D-4CD9-95EC-FB59850BA745}" srcOrd="0" destOrd="0" presId="urn:microsoft.com/office/officeart/2005/8/layout/chevron2"/>
    <dgm:cxn modelId="{7A83BC12-78F8-4D99-A1B8-AF4E21C97AC2}" type="presParOf" srcId="{0705E154-AA1D-4CD9-95EC-FB59850BA745}" destId="{714DB398-247F-4346-ABD7-FF240C244BF9}" srcOrd="0" destOrd="0" presId="urn:microsoft.com/office/officeart/2005/8/layout/chevron2"/>
    <dgm:cxn modelId="{A4E1241F-D138-4443-A029-A427F3D0A2BD}" type="presParOf" srcId="{0705E154-AA1D-4CD9-95EC-FB59850BA745}" destId="{A466BDC5-CB78-4841-910B-3D10E4032807}" srcOrd="1" destOrd="0" presId="urn:microsoft.com/office/officeart/2005/8/layout/chevron2"/>
    <dgm:cxn modelId="{73DB7C89-1584-454C-BA17-B7BB94510652}" type="presParOf" srcId="{C946950D-F450-4EA7-BAAF-7EE0F0FE6F1E}" destId="{269667CF-A33F-4617-B9FF-2A0BC62FD368}" srcOrd="1" destOrd="0" presId="urn:microsoft.com/office/officeart/2005/8/layout/chevron2"/>
    <dgm:cxn modelId="{E22BBCD2-B5BD-4A07-8A4E-D85017C81818}" type="presParOf" srcId="{C946950D-F450-4EA7-BAAF-7EE0F0FE6F1E}" destId="{0843E829-0B56-4753-BD7D-F93136EC74EF}" srcOrd="2" destOrd="0" presId="urn:microsoft.com/office/officeart/2005/8/layout/chevron2"/>
    <dgm:cxn modelId="{2587E6B9-9AC8-429C-A577-45D0DA7AE2CB}" type="presParOf" srcId="{0843E829-0B56-4753-BD7D-F93136EC74EF}" destId="{85BF7F92-3A9B-40B4-85AC-9243765C984B}" srcOrd="0" destOrd="0" presId="urn:microsoft.com/office/officeart/2005/8/layout/chevron2"/>
    <dgm:cxn modelId="{8472600E-2D55-4331-92B1-0AE9454EACAF}" type="presParOf" srcId="{0843E829-0B56-4753-BD7D-F93136EC74EF}" destId="{6A4BA2EA-42C9-48A7-B32D-423FE3A669CC}" srcOrd="1" destOrd="0" presId="urn:microsoft.com/office/officeart/2005/8/layout/chevron2"/>
    <dgm:cxn modelId="{13838564-F444-4E26-91FE-C8E616675100}" type="presParOf" srcId="{C946950D-F450-4EA7-BAAF-7EE0F0FE6F1E}" destId="{DD77E4CF-FE82-4CC6-89BC-D4F477E517D9}" srcOrd="3" destOrd="0" presId="urn:microsoft.com/office/officeart/2005/8/layout/chevron2"/>
    <dgm:cxn modelId="{56D8C5BC-B53E-45F9-ACB3-B0DD4A939034}" type="presParOf" srcId="{C946950D-F450-4EA7-BAAF-7EE0F0FE6F1E}" destId="{6EA583E2-EFF0-4E62-A199-7DA6E5804713}" srcOrd="4" destOrd="0" presId="urn:microsoft.com/office/officeart/2005/8/layout/chevron2"/>
    <dgm:cxn modelId="{6C629884-4CAE-4216-AC9F-15D9CD6CF6B0}" type="presParOf" srcId="{6EA583E2-EFF0-4E62-A199-7DA6E5804713}" destId="{9521564E-1020-42A2-98AA-954BD32681D1}" srcOrd="0" destOrd="0" presId="urn:microsoft.com/office/officeart/2005/8/layout/chevron2"/>
    <dgm:cxn modelId="{307F6B22-765E-436D-8BF3-A15789B9AA9F}" type="presParOf" srcId="{6EA583E2-EFF0-4E62-A199-7DA6E5804713}" destId="{40A3CAF5-498F-45F7-ADE4-084D9B389B41}" srcOrd="1" destOrd="0" presId="urn:microsoft.com/office/officeart/2005/8/layout/chevron2"/>
    <dgm:cxn modelId="{D112341B-24D3-42CD-AE42-C1AA412D8532}" type="presParOf" srcId="{C946950D-F450-4EA7-BAAF-7EE0F0FE6F1E}" destId="{52258C8D-2390-4512-9505-B65E07FDBC9E}" srcOrd="5" destOrd="0" presId="urn:microsoft.com/office/officeart/2005/8/layout/chevron2"/>
    <dgm:cxn modelId="{00F61E17-AB9B-4D39-AE1D-D3D85CBBD525}" type="presParOf" srcId="{C946950D-F450-4EA7-BAAF-7EE0F0FE6F1E}" destId="{01316330-9619-45AF-AC41-44DB77188854}" srcOrd="6" destOrd="0" presId="urn:microsoft.com/office/officeart/2005/8/layout/chevron2"/>
    <dgm:cxn modelId="{3ACEDB5B-C2EE-4539-A926-4F2E69481E43}" type="presParOf" srcId="{01316330-9619-45AF-AC41-44DB77188854}" destId="{98914870-F814-41FF-B642-E488A9F3066E}" srcOrd="0" destOrd="0" presId="urn:microsoft.com/office/officeart/2005/8/layout/chevron2"/>
    <dgm:cxn modelId="{A877D2A9-A076-458C-9698-A98FDF0BF887}" type="presParOf" srcId="{01316330-9619-45AF-AC41-44DB77188854}" destId="{E9DD6EE8-882C-46B0-A63C-1BCFDB083E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A27237-7B57-4D63-AAC0-CD10E24A2B4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9EB7B6-A12C-46F2-ABFB-BE1ADF6EF417}">
      <dgm:prSet phldrT="[Texto]"/>
      <dgm:spPr/>
      <dgm:t>
        <a:bodyPr/>
        <a:lstStyle/>
        <a:p>
          <a:r>
            <a:rPr lang="pt-BR" dirty="0" smtClean="0"/>
            <a:t>Em lote </a:t>
          </a:r>
          <a:r>
            <a:rPr lang="pt-BR" i="1" dirty="0" smtClean="0"/>
            <a:t>(</a:t>
          </a:r>
          <a:r>
            <a:rPr lang="pt-BR" i="1" dirty="0" err="1" smtClean="0"/>
            <a:t>Flow</a:t>
          </a:r>
          <a:r>
            <a:rPr lang="pt-BR" i="1" dirty="0" smtClean="0"/>
            <a:t> shop)</a:t>
          </a:r>
          <a:endParaRPr lang="pt-BR" i="1" dirty="0"/>
        </a:p>
      </dgm:t>
    </dgm:pt>
    <dgm:pt modelId="{67E30B8E-FEFA-4F2F-BCAF-970966D6BB85}" type="parTrans" cxnId="{96D4715F-BB8D-40F7-A10C-7B0250FE177C}">
      <dgm:prSet/>
      <dgm:spPr/>
      <dgm:t>
        <a:bodyPr/>
        <a:lstStyle/>
        <a:p>
          <a:endParaRPr lang="pt-BR"/>
        </a:p>
      </dgm:t>
    </dgm:pt>
    <dgm:pt modelId="{4FE587D8-AC43-4251-82E7-BEC1E02C9FB0}" type="sibTrans" cxnId="{96D4715F-BB8D-40F7-A10C-7B0250FE177C}">
      <dgm:prSet/>
      <dgm:spPr/>
      <dgm:t>
        <a:bodyPr/>
        <a:lstStyle/>
        <a:p>
          <a:endParaRPr lang="pt-BR"/>
        </a:p>
      </dgm:t>
    </dgm:pt>
    <dgm:pt modelId="{CD83EFA5-E2AE-4846-BA51-CBE93CFD1947}">
      <dgm:prSet phldrT="[Texto]"/>
      <dgm:spPr/>
      <dgm:t>
        <a:bodyPr/>
        <a:lstStyle/>
        <a:p>
          <a:r>
            <a:rPr lang="pt-BR" dirty="0" smtClean="0"/>
            <a:t>Contínua</a:t>
          </a:r>
          <a:endParaRPr lang="pt-BR" dirty="0"/>
        </a:p>
      </dgm:t>
    </dgm:pt>
    <dgm:pt modelId="{E1A95F2C-9EF7-41BD-8F9D-233CF8172594}" type="parTrans" cxnId="{6264E52D-5DDE-4A99-80A9-420ED4CCE40B}">
      <dgm:prSet/>
      <dgm:spPr/>
      <dgm:t>
        <a:bodyPr/>
        <a:lstStyle/>
        <a:p>
          <a:endParaRPr lang="pt-BR"/>
        </a:p>
      </dgm:t>
    </dgm:pt>
    <dgm:pt modelId="{0D017E97-0818-436E-BCAE-330EF5EDEF7B}" type="sibTrans" cxnId="{6264E52D-5DDE-4A99-80A9-420ED4CCE40B}">
      <dgm:prSet/>
      <dgm:spPr/>
      <dgm:t>
        <a:bodyPr/>
        <a:lstStyle/>
        <a:p>
          <a:endParaRPr lang="pt-BR"/>
        </a:p>
      </dgm:t>
    </dgm:pt>
    <dgm:pt modelId="{4E1EB0BF-DCDA-474C-9BDC-447C42940229}" type="pres">
      <dgm:prSet presAssocID="{01A27237-7B57-4D63-AAC0-CD10E24A2B4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389092-D7EC-4EF3-AB38-9885228C2687}" type="pres">
      <dgm:prSet presAssocID="{01A27237-7B57-4D63-AAC0-CD10E24A2B4A}" presName="ribbon" presStyleLbl="node1" presStyleIdx="0" presStyleCnt="1"/>
      <dgm:spPr/>
    </dgm:pt>
    <dgm:pt modelId="{7967FD1D-39FD-4B2A-9A5E-DBB6EA2393D3}" type="pres">
      <dgm:prSet presAssocID="{01A27237-7B57-4D63-AAC0-CD10E24A2B4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AD9AE-50F3-4918-8FF3-CF4AC052CABB}" type="pres">
      <dgm:prSet presAssocID="{01A27237-7B57-4D63-AAC0-CD10E24A2B4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D4715F-BB8D-40F7-A10C-7B0250FE177C}" srcId="{01A27237-7B57-4D63-AAC0-CD10E24A2B4A}" destId="{EA9EB7B6-A12C-46F2-ABFB-BE1ADF6EF417}" srcOrd="0" destOrd="0" parTransId="{67E30B8E-FEFA-4F2F-BCAF-970966D6BB85}" sibTransId="{4FE587D8-AC43-4251-82E7-BEC1E02C9FB0}"/>
    <dgm:cxn modelId="{B303669D-8BB2-4B20-B35A-02BAF1F71B98}" type="presOf" srcId="{EA9EB7B6-A12C-46F2-ABFB-BE1ADF6EF417}" destId="{7967FD1D-39FD-4B2A-9A5E-DBB6EA2393D3}" srcOrd="0" destOrd="0" presId="urn:microsoft.com/office/officeart/2005/8/layout/arrow6"/>
    <dgm:cxn modelId="{CFF77C52-48C6-4C92-BD12-101CA352386C}" type="presOf" srcId="{CD83EFA5-E2AE-4846-BA51-CBE93CFD1947}" destId="{8D5AD9AE-50F3-4918-8FF3-CF4AC052CABB}" srcOrd="0" destOrd="0" presId="urn:microsoft.com/office/officeart/2005/8/layout/arrow6"/>
    <dgm:cxn modelId="{6264E52D-5DDE-4A99-80A9-420ED4CCE40B}" srcId="{01A27237-7B57-4D63-AAC0-CD10E24A2B4A}" destId="{CD83EFA5-E2AE-4846-BA51-CBE93CFD1947}" srcOrd="1" destOrd="0" parTransId="{E1A95F2C-9EF7-41BD-8F9D-233CF8172594}" sibTransId="{0D017E97-0818-436E-BCAE-330EF5EDEF7B}"/>
    <dgm:cxn modelId="{A6CD5B5F-0FD3-4ECE-915F-A8AC189047BA}" type="presOf" srcId="{01A27237-7B57-4D63-AAC0-CD10E24A2B4A}" destId="{4E1EB0BF-DCDA-474C-9BDC-447C42940229}" srcOrd="0" destOrd="0" presId="urn:microsoft.com/office/officeart/2005/8/layout/arrow6"/>
    <dgm:cxn modelId="{659F7E1C-23B3-4192-9B43-4F92E1423995}" type="presParOf" srcId="{4E1EB0BF-DCDA-474C-9BDC-447C42940229}" destId="{F5389092-D7EC-4EF3-AB38-9885228C2687}" srcOrd="0" destOrd="0" presId="urn:microsoft.com/office/officeart/2005/8/layout/arrow6"/>
    <dgm:cxn modelId="{8BA39EB9-CEC4-4915-8D04-3E354F087C38}" type="presParOf" srcId="{4E1EB0BF-DCDA-474C-9BDC-447C42940229}" destId="{7967FD1D-39FD-4B2A-9A5E-DBB6EA2393D3}" srcOrd="1" destOrd="0" presId="urn:microsoft.com/office/officeart/2005/8/layout/arrow6"/>
    <dgm:cxn modelId="{EB245FE4-6DE2-45D4-9A7D-11E3542D4E2B}" type="presParOf" srcId="{4E1EB0BF-DCDA-474C-9BDC-447C42940229}" destId="{8D5AD9AE-50F3-4918-8FF3-CF4AC052CAB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575CFD-A22A-472F-8645-B3EB13B041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99D43C-40BA-4FF5-86CB-474892660F8F}">
      <dgm:prSet phldrT="[Texto]"/>
      <dgm:spPr/>
      <dgm:t>
        <a:bodyPr/>
        <a:lstStyle/>
        <a:p>
          <a:r>
            <a:rPr lang="pt-BR" dirty="0" smtClean="0"/>
            <a:t>Data</a:t>
          </a:r>
          <a:endParaRPr lang="pt-BR" dirty="0"/>
        </a:p>
      </dgm:t>
    </dgm:pt>
    <dgm:pt modelId="{418F3DBD-E995-41FA-8005-71A04AE95B11}" type="parTrans" cxnId="{D916C25C-E0A7-43E1-AE35-F9CD419FDB99}">
      <dgm:prSet/>
      <dgm:spPr/>
      <dgm:t>
        <a:bodyPr/>
        <a:lstStyle/>
        <a:p>
          <a:endParaRPr lang="pt-BR"/>
        </a:p>
      </dgm:t>
    </dgm:pt>
    <dgm:pt modelId="{1962ACE8-AFB4-49EA-A5BA-6A4A3B6EA244}" type="sibTrans" cxnId="{D916C25C-E0A7-43E1-AE35-F9CD419FDB99}">
      <dgm:prSet/>
      <dgm:spPr/>
      <dgm:t>
        <a:bodyPr/>
        <a:lstStyle/>
        <a:p>
          <a:endParaRPr lang="pt-BR"/>
        </a:p>
      </dgm:t>
    </dgm:pt>
    <dgm:pt modelId="{2184313C-04FB-4031-BEF9-D39E3FB22EC7}">
      <dgm:prSet phldrT="[Texto]"/>
      <dgm:spPr/>
      <dgm:t>
        <a:bodyPr/>
        <a:lstStyle/>
        <a:p>
          <a:r>
            <a:rPr lang="pt-BR" dirty="0" smtClean="0">
              <a:solidFill>
                <a:srgbClr val="0070C0"/>
              </a:solidFill>
            </a:rPr>
            <a:t>Data de entrega</a:t>
          </a:r>
          <a:endParaRPr lang="pt-BR" dirty="0"/>
        </a:p>
      </dgm:t>
    </dgm:pt>
    <dgm:pt modelId="{F46A51B2-2E49-405A-A53D-C611283C45E6}" type="parTrans" cxnId="{B63434BA-5E00-4194-8AF8-9DEBD9700566}">
      <dgm:prSet/>
      <dgm:spPr/>
      <dgm:t>
        <a:bodyPr/>
        <a:lstStyle/>
        <a:p>
          <a:endParaRPr lang="pt-BR"/>
        </a:p>
      </dgm:t>
    </dgm:pt>
    <dgm:pt modelId="{951DB440-F2D7-416A-A564-0C90791C3DA4}" type="sibTrans" cxnId="{B63434BA-5E00-4194-8AF8-9DEBD9700566}">
      <dgm:prSet/>
      <dgm:spPr/>
      <dgm:t>
        <a:bodyPr/>
        <a:lstStyle/>
        <a:p>
          <a:endParaRPr lang="pt-BR"/>
        </a:p>
      </dgm:t>
    </dgm:pt>
    <dgm:pt modelId="{002439C0-F37F-4BC1-8F26-41245DAF2A76}">
      <dgm:prSet phldrT="[Texto]"/>
      <dgm:spPr/>
      <dgm:t>
        <a:bodyPr/>
        <a:lstStyle/>
        <a:p>
          <a:r>
            <a:rPr lang="pt-BR" dirty="0" smtClean="0"/>
            <a:t>Chegada</a:t>
          </a:r>
          <a:endParaRPr lang="pt-BR" dirty="0"/>
        </a:p>
      </dgm:t>
    </dgm:pt>
    <dgm:pt modelId="{EFC9AD99-4C0B-498C-9972-E33E0A1312C7}" type="parTrans" cxnId="{A95EACDF-6AEC-4897-9356-20E2A7638B50}">
      <dgm:prSet/>
      <dgm:spPr/>
      <dgm:t>
        <a:bodyPr/>
        <a:lstStyle/>
        <a:p>
          <a:endParaRPr lang="pt-BR"/>
        </a:p>
      </dgm:t>
    </dgm:pt>
    <dgm:pt modelId="{89457F7C-7EF1-42DE-8FDC-E454D8AB28E3}" type="sibTrans" cxnId="{A95EACDF-6AEC-4897-9356-20E2A7638B50}">
      <dgm:prSet/>
      <dgm:spPr/>
      <dgm:t>
        <a:bodyPr/>
        <a:lstStyle/>
        <a:p>
          <a:endParaRPr lang="pt-BR"/>
        </a:p>
      </dgm:t>
    </dgm:pt>
    <dgm:pt modelId="{21A24C7E-03A4-42A7-B8BF-89C13E46EB62}">
      <dgm:prSet phldrT="[Texto]"/>
      <dgm:spPr/>
      <dgm:t>
        <a:bodyPr/>
        <a:lstStyle/>
        <a:p>
          <a:r>
            <a:rPr lang="pt-BR" dirty="0" smtClean="0">
              <a:solidFill>
                <a:srgbClr val="0070C0"/>
              </a:solidFill>
            </a:rPr>
            <a:t>Último a entrar/ último a sair</a:t>
          </a:r>
          <a:endParaRPr lang="pt-BR" dirty="0">
            <a:solidFill>
              <a:srgbClr val="0070C0"/>
            </a:solidFill>
          </a:endParaRPr>
        </a:p>
      </dgm:t>
    </dgm:pt>
    <dgm:pt modelId="{14525E37-0E1F-4EE8-838A-8783C04C32B2}" type="parTrans" cxnId="{3DCDE0B5-79A9-46E9-B65D-D886A0B9AA6C}">
      <dgm:prSet/>
      <dgm:spPr/>
      <dgm:t>
        <a:bodyPr/>
        <a:lstStyle/>
        <a:p>
          <a:endParaRPr lang="pt-BR"/>
        </a:p>
      </dgm:t>
    </dgm:pt>
    <dgm:pt modelId="{486A9776-0193-4765-B4CE-AB818E094275}" type="sibTrans" cxnId="{3DCDE0B5-79A9-46E9-B65D-D886A0B9AA6C}">
      <dgm:prSet/>
      <dgm:spPr/>
      <dgm:t>
        <a:bodyPr/>
        <a:lstStyle/>
        <a:p>
          <a:endParaRPr lang="pt-BR"/>
        </a:p>
      </dgm:t>
    </dgm:pt>
    <dgm:pt modelId="{28193899-CC52-4CCC-BF18-E8E1EF57F620}">
      <dgm:prSet phldrT="[Texto]"/>
      <dgm:spPr/>
      <dgm:t>
        <a:bodyPr/>
        <a:lstStyle/>
        <a:p>
          <a:r>
            <a:rPr lang="pt-BR" dirty="0" smtClean="0">
              <a:solidFill>
                <a:srgbClr val="0070C0"/>
              </a:solidFill>
            </a:rPr>
            <a:t>Primeiro a entrar/ primeiro a sair</a:t>
          </a:r>
          <a:endParaRPr lang="pt-BR" dirty="0"/>
        </a:p>
      </dgm:t>
    </dgm:pt>
    <dgm:pt modelId="{F99D9372-B0C1-42D1-9653-5864C7AD2387}" type="parTrans" cxnId="{35BADAE9-C187-4714-9046-3BE84ED59B42}">
      <dgm:prSet/>
      <dgm:spPr/>
      <dgm:t>
        <a:bodyPr/>
        <a:lstStyle/>
        <a:p>
          <a:endParaRPr lang="pt-BR"/>
        </a:p>
      </dgm:t>
    </dgm:pt>
    <dgm:pt modelId="{0D1088F9-F845-46CD-9B13-477A91C2C43F}" type="sibTrans" cxnId="{35BADAE9-C187-4714-9046-3BE84ED59B42}">
      <dgm:prSet/>
      <dgm:spPr/>
      <dgm:t>
        <a:bodyPr/>
        <a:lstStyle/>
        <a:p>
          <a:endParaRPr lang="pt-BR"/>
        </a:p>
      </dgm:t>
    </dgm:pt>
    <dgm:pt modelId="{75A97CEF-677A-447E-8FEB-E9BBB6639E68}">
      <dgm:prSet phldrT="[Texto]"/>
      <dgm:spPr/>
      <dgm:t>
        <a:bodyPr/>
        <a:lstStyle/>
        <a:p>
          <a:r>
            <a:rPr lang="pt-BR" dirty="0" smtClean="0"/>
            <a:t>Operação</a:t>
          </a:r>
          <a:endParaRPr lang="pt-BR" dirty="0"/>
        </a:p>
      </dgm:t>
    </dgm:pt>
    <dgm:pt modelId="{C64FFCD1-0F2C-499C-A739-DCD21E884485}" type="parTrans" cxnId="{326CBBCE-8CB5-41AF-9F76-7AC6F9A66E37}">
      <dgm:prSet/>
      <dgm:spPr/>
      <dgm:t>
        <a:bodyPr/>
        <a:lstStyle/>
        <a:p>
          <a:endParaRPr lang="pt-BR"/>
        </a:p>
      </dgm:t>
    </dgm:pt>
    <dgm:pt modelId="{8AFBE78B-5053-4943-B4C3-A26CFB46C0F7}" type="sibTrans" cxnId="{326CBBCE-8CB5-41AF-9F76-7AC6F9A66E37}">
      <dgm:prSet/>
      <dgm:spPr/>
      <dgm:t>
        <a:bodyPr/>
        <a:lstStyle/>
        <a:p>
          <a:endParaRPr lang="pt-BR"/>
        </a:p>
      </dgm:t>
    </dgm:pt>
    <dgm:pt modelId="{773D726C-62BC-4142-B227-D861B44A6750}">
      <dgm:prSet phldrT="[Texto]"/>
      <dgm:spPr/>
      <dgm:t>
        <a:bodyPr/>
        <a:lstStyle/>
        <a:p>
          <a:r>
            <a:rPr lang="pt-BR" dirty="0" smtClean="0">
              <a:solidFill>
                <a:srgbClr val="0070C0"/>
              </a:solidFill>
            </a:rPr>
            <a:t>Operação mais longa. Tempo total mais longo</a:t>
          </a:r>
          <a:endParaRPr lang="pt-BR" dirty="0"/>
        </a:p>
      </dgm:t>
    </dgm:pt>
    <dgm:pt modelId="{84418493-DA2A-42C5-9220-CADBAEE691C3}" type="parTrans" cxnId="{48EC7BDD-A546-4ED2-ADDC-3322039DB9C2}">
      <dgm:prSet/>
      <dgm:spPr/>
      <dgm:t>
        <a:bodyPr/>
        <a:lstStyle/>
        <a:p>
          <a:endParaRPr lang="pt-BR"/>
        </a:p>
      </dgm:t>
    </dgm:pt>
    <dgm:pt modelId="{83B9E35D-DEA9-49F1-82D1-6220E31B0494}" type="sibTrans" cxnId="{48EC7BDD-A546-4ED2-ADDC-3322039DB9C2}">
      <dgm:prSet/>
      <dgm:spPr/>
      <dgm:t>
        <a:bodyPr/>
        <a:lstStyle/>
        <a:p>
          <a:endParaRPr lang="pt-BR"/>
        </a:p>
      </dgm:t>
    </dgm:pt>
    <dgm:pt modelId="{81F9F270-AC30-4EF0-9B1E-3F3FBEBA15A7}">
      <dgm:prSet/>
      <dgm:spPr/>
      <dgm:t>
        <a:bodyPr/>
        <a:lstStyle/>
        <a:p>
          <a:r>
            <a:rPr lang="pt-BR" dirty="0" smtClean="0">
              <a:solidFill>
                <a:srgbClr val="0070C0"/>
              </a:solidFill>
            </a:rPr>
            <a:t>Operação mais curta/ tempo total mais longa</a:t>
          </a:r>
          <a:endParaRPr lang="pt-BR" dirty="0">
            <a:solidFill>
              <a:srgbClr val="0070C0"/>
            </a:solidFill>
          </a:endParaRPr>
        </a:p>
      </dgm:t>
    </dgm:pt>
    <dgm:pt modelId="{7156A861-644B-45E6-9C36-51806BBB4E95}" type="parTrans" cxnId="{7F8BDCDA-4A67-4C3F-B32E-39491585D475}">
      <dgm:prSet/>
      <dgm:spPr/>
      <dgm:t>
        <a:bodyPr/>
        <a:lstStyle/>
        <a:p>
          <a:endParaRPr lang="pt-BR"/>
        </a:p>
      </dgm:t>
    </dgm:pt>
    <dgm:pt modelId="{BCAC7B94-D406-4F30-9C3C-3161AA704D67}" type="sibTrans" cxnId="{7F8BDCDA-4A67-4C3F-B32E-39491585D475}">
      <dgm:prSet/>
      <dgm:spPr/>
      <dgm:t>
        <a:bodyPr/>
        <a:lstStyle/>
        <a:p>
          <a:endParaRPr lang="pt-BR"/>
        </a:p>
      </dgm:t>
    </dgm:pt>
    <dgm:pt modelId="{39EEA5DC-2F9E-45BE-9E70-E7B2D832030D}">
      <dgm:prSet/>
      <dgm:spPr/>
      <dgm:t>
        <a:bodyPr/>
        <a:lstStyle/>
        <a:p>
          <a:r>
            <a:rPr lang="pt-BR" dirty="0" smtClean="0">
              <a:solidFill>
                <a:srgbClr val="0070C0"/>
              </a:solidFill>
            </a:rPr>
            <a:t>Prioridade ao consumidor</a:t>
          </a:r>
        </a:p>
      </dgm:t>
    </dgm:pt>
    <dgm:pt modelId="{7D18A64D-5F9F-4937-9168-8EFC0F6A1F7A}" type="parTrans" cxnId="{C73ED1D8-0D4F-441C-BBD1-72E2F2C1B575}">
      <dgm:prSet/>
      <dgm:spPr/>
      <dgm:t>
        <a:bodyPr/>
        <a:lstStyle/>
        <a:p>
          <a:endParaRPr lang="pt-BR"/>
        </a:p>
      </dgm:t>
    </dgm:pt>
    <dgm:pt modelId="{D4E89114-5902-42CD-8A2B-80A689F14542}" type="sibTrans" cxnId="{C73ED1D8-0D4F-441C-BBD1-72E2F2C1B575}">
      <dgm:prSet/>
      <dgm:spPr/>
      <dgm:t>
        <a:bodyPr/>
        <a:lstStyle/>
        <a:p>
          <a:endParaRPr lang="pt-BR"/>
        </a:p>
      </dgm:t>
    </dgm:pt>
    <dgm:pt modelId="{C946950D-F450-4EA7-BAAF-7EE0F0FE6F1E}" type="pres">
      <dgm:prSet presAssocID="{48575CFD-A22A-472F-8645-B3EB13B041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05E154-AA1D-4CD9-95EC-FB59850BA745}" type="pres">
      <dgm:prSet presAssocID="{2599D43C-40BA-4FF5-86CB-474892660F8F}" presName="composite" presStyleCnt="0"/>
      <dgm:spPr/>
    </dgm:pt>
    <dgm:pt modelId="{714DB398-247F-4346-ABD7-FF240C244BF9}" type="pres">
      <dgm:prSet presAssocID="{2599D43C-40BA-4FF5-86CB-474892660F8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6BDC5-CB78-4841-910B-3D10E4032807}" type="pres">
      <dgm:prSet presAssocID="{2599D43C-40BA-4FF5-86CB-474892660F8F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9667CF-A33F-4617-B9FF-2A0BC62FD368}" type="pres">
      <dgm:prSet presAssocID="{1962ACE8-AFB4-49EA-A5BA-6A4A3B6EA244}" presName="sp" presStyleCnt="0"/>
      <dgm:spPr/>
    </dgm:pt>
    <dgm:pt modelId="{0843E829-0B56-4753-BD7D-F93136EC74EF}" type="pres">
      <dgm:prSet presAssocID="{002439C0-F37F-4BC1-8F26-41245DAF2A76}" presName="composite" presStyleCnt="0"/>
      <dgm:spPr/>
    </dgm:pt>
    <dgm:pt modelId="{85BF7F92-3A9B-40B4-85AC-9243765C984B}" type="pres">
      <dgm:prSet presAssocID="{002439C0-F37F-4BC1-8F26-41245DAF2A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BA2EA-42C9-48A7-B32D-423FE3A669CC}" type="pres">
      <dgm:prSet presAssocID="{002439C0-F37F-4BC1-8F26-41245DAF2A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7E4CF-FE82-4CC6-89BC-D4F477E517D9}" type="pres">
      <dgm:prSet presAssocID="{89457F7C-7EF1-42DE-8FDC-E454D8AB28E3}" presName="sp" presStyleCnt="0"/>
      <dgm:spPr/>
    </dgm:pt>
    <dgm:pt modelId="{6EA583E2-EFF0-4E62-A199-7DA6E5804713}" type="pres">
      <dgm:prSet presAssocID="{75A97CEF-677A-447E-8FEB-E9BBB6639E68}" presName="composite" presStyleCnt="0"/>
      <dgm:spPr/>
    </dgm:pt>
    <dgm:pt modelId="{9521564E-1020-42A2-98AA-954BD32681D1}" type="pres">
      <dgm:prSet presAssocID="{75A97CEF-677A-447E-8FEB-E9BBB6639E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3CAF5-498F-45F7-ADE4-084D9B389B41}" type="pres">
      <dgm:prSet presAssocID="{75A97CEF-677A-447E-8FEB-E9BBB6639E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BB5A93-E457-40AB-ABBA-EC6D2C8F3C0D}" type="presOf" srcId="{28193899-CC52-4CCC-BF18-E8E1EF57F620}" destId="{6A4BA2EA-42C9-48A7-B32D-423FE3A669CC}" srcOrd="0" destOrd="1" presId="urn:microsoft.com/office/officeart/2005/8/layout/chevron2"/>
    <dgm:cxn modelId="{9F0A4AB0-887C-46BA-8E87-B21705933431}" type="presOf" srcId="{39EEA5DC-2F9E-45BE-9E70-E7B2D832030D}" destId="{A466BDC5-CB78-4841-910B-3D10E4032807}" srcOrd="0" destOrd="1" presId="urn:microsoft.com/office/officeart/2005/8/layout/chevron2"/>
    <dgm:cxn modelId="{9C36633C-1B1D-4804-A3BA-9CD4A62AF566}" type="presOf" srcId="{48575CFD-A22A-472F-8645-B3EB13B0413C}" destId="{C946950D-F450-4EA7-BAAF-7EE0F0FE6F1E}" srcOrd="0" destOrd="0" presId="urn:microsoft.com/office/officeart/2005/8/layout/chevron2"/>
    <dgm:cxn modelId="{A95EACDF-6AEC-4897-9356-20E2A7638B50}" srcId="{48575CFD-A22A-472F-8645-B3EB13B0413C}" destId="{002439C0-F37F-4BC1-8F26-41245DAF2A76}" srcOrd="1" destOrd="0" parTransId="{EFC9AD99-4C0B-498C-9972-E33E0A1312C7}" sibTransId="{89457F7C-7EF1-42DE-8FDC-E454D8AB28E3}"/>
    <dgm:cxn modelId="{C73ED1D8-0D4F-441C-BBD1-72E2F2C1B575}" srcId="{2599D43C-40BA-4FF5-86CB-474892660F8F}" destId="{39EEA5DC-2F9E-45BE-9E70-E7B2D832030D}" srcOrd="1" destOrd="0" parTransId="{7D18A64D-5F9F-4937-9168-8EFC0F6A1F7A}" sibTransId="{D4E89114-5902-42CD-8A2B-80A689F14542}"/>
    <dgm:cxn modelId="{20B03443-6802-405F-BBDD-51CBAD84A0A7}" type="presOf" srcId="{75A97CEF-677A-447E-8FEB-E9BBB6639E68}" destId="{9521564E-1020-42A2-98AA-954BD32681D1}" srcOrd="0" destOrd="0" presId="urn:microsoft.com/office/officeart/2005/8/layout/chevron2"/>
    <dgm:cxn modelId="{7F8BDCDA-4A67-4C3F-B32E-39491585D475}" srcId="{75A97CEF-677A-447E-8FEB-E9BBB6639E68}" destId="{81F9F270-AC30-4EF0-9B1E-3F3FBEBA15A7}" srcOrd="1" destOrd="0" parTransId="{7156A861-644B-45E6-9C36-51806BBB4E95}" sibTransId="{BCAC7B94-D406-4F30-9C3C-3161AA704D67}"/>
    <dgm:cxn modelId="{21B6DB7E-3437-4EAC-A364-67B66786E770}" type="presOf" srcId="{773D726C-62BC-4142-B227-D861B44A6750}" destId="{40A3CAF5-498F-45F7-ADE4-084D9B389B41}" srcOrd="0" destOrd="0" presId="urn:microsoft.com/office/officeart/2005/8/layout/chevron2"/>
    <dgm:cxn modelId="{326CBBCE-8CB5-41AF-9F76-7AC6F9A66E37}" srcId="{48575CFD-A22A-472F-8645-B3EB13B0413C}" destId="{75A97CEF-677A-447E-8FEB-E9BBB6639E68}" srcOrd="2" destOrd="0" parTransId="{C64FFCD1-0F2C-499C-A739-DCD21E884485}" sibTransId="{8AFBE78B-5053-4943-B4C3-A26CFB46C0F7}"/>
    <dgm:cxn modelId="{063A955C-8B7C-400B-85C0-C282AB7B95B3}" type="presOf" srcId="{2599D43C-40BA-4FF5-86CB-474892660F8F}" destId="{714DB398-247F-4346-ABD7-FF240C244BF9}" srcOrd="0" destOrd="0" presId="urn:microsoft.com/office/officeart/2005/8/layout/chevron2"/>
    <dgm:cxn modelId="{B51ACDE3-8DBE-409F-ABD6-8F639B58C00E}" type="presOf" srcId="{21A24C7E-03A4-42A7-B8BF-89C13E46EB62}" destId="{6A4BA2EA-42C9-48A7-B32D-423FE3A669CC}" srcOrd="0" destOrd="0" presId="urn:microsoft.com/office/officeart/2005/8/layout/chevron2"/>
    <dgm:cxn modelId="{48EC7BDD-A546-4ED2-ADDC-3322039DB9C2}" srcId="{75A97CEF-677A-447E-8FEB-E9BBB6639E68}" destId="{773D726C-62BC-4142-B227-D861B44A6750}" srcOrd="0" destOrd="0" parTransId="{84418493-DA2A-42C5-9220-CADBAEE691C3}" sibTransId="{83B9E35D-DEA9-49F1-82D1-6220E31B0494}"/>
    <dgm:cxn modelId="{35BADAE9-C187-4714-9046-3BE84ED59B42}" srcId="{002439C0-F37F-4BC1-8F26-41245DAF2A76}" destId="{28193899-CC52-4CCC-BF18-E8E1EF57F620}" srcOrd="1" destOrd="0" parTransId="{F99D9372-B0C1-42D1-9653-5864C7AD2387}" sibTransId="{0D1088F9-F845-46CD-9B13-477A91C2C43F}"/>
    <dgm:cxn modelId="{3DCDE0B5-79A9-46E9-B65D-D886A0B9AA6C}" srcId="{002439C0-F37F-4BC1-8F26-41245DAF2A76}" destId="{21A24C7E-03A4-42A7-B8BF-89C13E46EB62}" srcOrd="0" destOrd="0" parTransId="{14525E37-0E1F-4EE8-838A-8783C04C32B2}" sibTransId="{486A9776-0193-4765-B4CE-AB818E094275}"/>
    <dgm:cxn modelId="{D916C25C-E0A7-43E1-AE35-F9CD419FDB99}" srcId="{48575CFD-A22A-472F-8645-B3EB13B0413C}" destId="{2599D43C-40BA-4FF5-86CB-474892660F8F}" srcOrd="0" destOrd="0" parTransId="{418F3DBD-E995-41FA-8005-71A04AE95B11}" sibTransId="{1962ACE8-AFB4-49EA-A5BA-6A4A3B6EA244}"/>
    <dgm:cxn modelId="{6BCA4C58-67D2-40AF-91EB-5FB7CAE9FAD8}" type="presOf" srcId="{2184313C-04FB-4031-BEF9-D39E3FB22EC7}" destId="{A466BDC5-CB78-4841-910B-3D10E4032807}" srcOrd="0" destOrd="0" presId="urn:microsoft.com/office/officeart/2005/8/layout/chevron2"/>
    <dgm:cxn modelId="{55D55595-DC71-4514-9771-7D7C51A63E05}" type="presOf" srcId="{002439C0-F37F-4BC1-8F26-41245DAF2A76}" destId="{85BF7F92-3A9B-40B4-85AC-9243765C984B}" srcOrd="0" destOrd="0" presId="urn:microsoft.com/office/officeart/2005/8/layout/chevron2"/>
    <dgm:cxn modelId="{B63434BA-5E00-4194-8AF8-9DEBD9700566}" srcId="{2599D43C-40BA-4FF5-86CB-474892660F8F}" destId="{2184313C-04FB-4031-BEF9-D39E3FB22EC7}" srcOrd="0" destOrd="0" parTransId="{F46A51B2-2E49-405A-A53D-C611283C45E6}" sibTransId="{951DB440-F2D7-416A-A564-0C90791C3DA4}"/>
    <dgm:cxn modelId="{96331487-FB39-4086-9496-BDAFAAD35BBE}" type="presOf" srcId="{81F9F270-AC30-4EF0-9B1E-3F3FBEBA15A7}" destId="{40A3CAF5-498F-45F7-ADE4-084D9B389B41}" srcOrd="0" destOrd="1" presId="urn:microsoft.com/office/officeart/2005/8/layout/chevron2"/>
    <dgm:cxn modelId="{344805BA-228C-4096-83AC-4FBE8F528250}" type="presParOf" srcId="{C946950D-F450-4EA7-BAAF-7EE0F0FE6F1E}" destId="{0705E154-AA1D-4CD9-95EC-FB59850BA745}" srcOrd="0" destOrd="0" presId="urn:microsoft.com/office/officeart/2005/8/layout/chevron2"/>
    <dgm:cxn modelId="{37A8AF21-05A9-49E3-AC4F-DAA022D0833C}" type="presParOf" srcId="{0705E154-AA1D-4CD9-95EC-FB59850BA745}" destId="{714DB398-247F-4346-ABD7-FF240C244BF9}" srcOrd="0" destOrd="0" presId="urn:microsoft.com/office/officeart/2005/8/layout/chevron2"/>
    <dgm:cxn modelId="{9FB1C666-EFC4-48FA-BFBC-5A89493BF0D6}" type="presParOf" srcId="{0705E154-AA1D-4CD9-95EC-FB59850BA745}" destId="{A466BDC5-CB78-4841-910B-3D10E4032807}" srcOrd="1" destOrd="0" presId="urn:microsoft.com/office/officeart/2005/8/layout/chevron2"/>
    <dgm:cxn modelId="{C37CCB23-ADF0-463C-AFF7-2B6E873B241E}" type="presParOf" srcId="{C946950D-F450-4EA7-BAAF-7EE0F0FE6F1E}" destId="{269667CF-A33F-4617-B9FF-2A0BC62FD368}" srcOrd="1" destOrd="0" presId="urn:microsoft.com/office/officeart/2005/8/layout/chevron2"/>
    <dgm:cxn modelId="{C8949DF2-5A00-4813-A0FA-A071141336EA}" type="presParOf" srcId="{C946950D-F450-4EA7-BAAF-7EE0F0FE6F1E}" destId="{0843E829-0B56-4753-BD7D-F93136EC74EF}" srcOrd="2" destOrd="0" presId="urn:microsoft.com/office/officeart/2005/8/layout/chevron2"/>
    <dgm:cxn modelId="{BE4CF886-B734-438E-B8D0-5701BF8149AC}" type="presParOf" srcId="{0843E829-0B56-4753-BD7D-F93136EC74EF}" destId="{85BF7F92-3A9B-40B4-85AC-9243765C984B}" srcOrd="0" destOrd="0" presId="urn:microsoft.com/office/officeart/2005/8/layout/chevron2"/>
    <dgm:cxn modelId="{4D2FE2B0-2824-4AAC-B4D6-A19B49CFBCF1}" type="presParOf" srcId="{0843E829-0B56-4753-BD7D-F93136EC74EF}" destId="{6A4BA2EA-42C9-48A7-B32D-423FE3A669CC}" srcOrd="1" destOrd="0" presId="urn:microsoft.com/office/officeart/2005/8/layout/chevron2"/>
    <dgm:cxn modelId="{01030B26-AB7A-4AAE-B5B8-245550F3E54C}" type="presParOf" srcId="{C946950D-F450-4EA7-BAAF-7EE0F0FE6F1E}" destId="{DD77E4CF-FE82-4CC6-89BC-D4F477E517D9}" srcOrd="3" destOrd="0" presId="urn:microsoft.com/office/officeart/2005/8/layout/chevron2"/>
    <dgm:cxn modelId="{53C8803E-1A95-491F-B43B-DABDAFE6432C}" type="presParOf" srcId="{C946950D-F450-4EA7-BAAF-7EE0F0FE6F1E}" destId="{6EA583E2-EFF0-4E62-A199-7DA6E5804713}" srcOrd="4" destOrd="0" presId="urn:microsoft.com/office/officeart/2005/8/layout/chevron2"/>
    <dgm:cxn modelId="{A8CC2EA4-35AA-42B1-AA84-049F3DB088A2}" type="presParOf" srcId="{6EA583E2-EFF0-4E62-A199-7DA6E5804713}" destId="{9521564E-1020-42A2-98AA-954BD32681D1}" srcOrd="0" destOrd="0" presId="urn:microsoft.com/office/officeart/2005/8/layout/chevron2"/>
    <dgm:cxn modelId="{ABECCE7E-7F20-4225-BEAC-D656DBAF5BFF}" type="presParOf" srcId="{6EA583E2-EFF0-4E62-A199-7DA6E5804713}" destId="{40A3CAF5-498F-45F7-ADE4-084D9B389B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0A58C-5B0B-4C6B-A907-A9B92787DBAE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Financeira</a:t>
          </a:r>
          <a:endParaRPr lang="en-US" sz="1700" kern="1200" dirty="0"/>
        </a:p>
      </dsp:txBody>
      <dsp:txXfrm>
        <a:off x="3294175" y="2352385"/>
        <a:ext cx="1336450" cy="1148939"/>
      </dsp:txXfrm>
    </dsp:sp>
    <dsp:sp modelId="{0FE2E410-E926-412D-9B8F-E5DEE2FEF8A7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Peso</a:t>
          </a:r>
          <a:endParaRPr lang="en-US" sz="1700" kern="1200" dirty="0"/>
        </a:p>
      </dsp:txBody>
      <dsp:txXfrm>
        <a:off x="1953570" y="1712203"/>
        <a:ext cx="807100" cy="802154"/>
      </dsp:txXfrm>
    </dsp:sp>
    <dsp:sp modelId="{EA2C19BB-78BA-4EA1-8E50-CC9BC419BB79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Unidades</a:t>
          </a:r>
          <a:endParaRPr lang="en-US" sz="1700" kern="1200" dirty="0"/>
        </a:p>
      </dsp:txBody>
      <dsp:txXfrm rot="-20700000">
        <a:off x="2804160" y="528320"/>
        <a:ext cx="894080" cy="894080"/>
      </dsp:txXfrm>
    </dsp:sp>
    <dsp:sp modelId="{096B46FD-75E9-4F1B-B6F0-24EFD2A71E05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0E10-8258-45C0-930F-06BC032E4295}">
      <dsp:nvSpPr>
        <dsp:cNvPr id="0" name=""/>
        <dsp:cNvSpPr/>
      </dsp:nvSpPr>
      <dsp:spPr>
        <a:xfrm>
          <a:off x="1247802" y="992637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72B1-C4C0-482B-A76A-1AEF49D2B863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F4A2-85B3-43CA-BF08-6319FAA37259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642FA-A1BD-44DC-A215-AD6E85CF1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7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7EDB-39CF-45B0-AD0A-33509D99EF2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46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30AF6-D6E6-4437-91E0-547FEADEDEF2}" type="slidenum">
              <a:rPr lang="pt-BR"/>
              <a:pPr/>
              <a:t>84</a:t>
            </a:fld>
            <a:endParaRPr 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92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129" y="4343475"/>
            <a:ext cx="5485745" cy="411494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pt-BR" smtClean="0"/>
              <a:t>Back end: Execução fluida no chão de fábrica e em compras. Pode eliminar sistemas de relatório padrão no chão de fábrica, reduzir custos de programação detalhada da fábrica, reduzir o material em processo e o lead time e dar melhor suporte ao fornecedor.</a:t>
            </a:r>
          </a:p>
          <a:p>
            <a:pPr>
              <a:spcBef>
                <a:spcPct val="0"/>
              </a:spcBef>
            </a:pPr>
            <a:r>
              <a:rPr lang="pt-BR" smtClean="0"/>
              <a:t>Engine: Planejamento detalhado -&gt; reduz a qtd de números de peças planejadas e o nº de níveis na lista de materiais. </a:t>
            </a:r>
          </a:p>
          <a:p>
            <a:pPr>
              <a:spcBef>
                <a:spcPct val="0"/>
              </a:spcBef>
            </a:pPr>
            <a:r>
              <a:rPr lang="pt-BR" smtClean="0"/>
              <a:t>-&gt; Redução de complexidade do planejamento detalhado</a:t>
            </a:r>
          </a:p>
          <a:p>
            <a:pPr>
              <a:spcBef>
                <a:spcPct val="0"/>
              </a:spcBef>
            </a:pPr>
            <a:r>
              <a:rPr lang="pt-BR" smtClean="0"/>
              <a:t>Front end: MPS baseado em taxa de produção. Caminho em direção à um mix diário, mais estável e nivelado.</a:t>
            </a:r>
          </a:p>
          <a:p>
            <a:pPr>
              <a:spcBef>
                <a:spcPct val="0"/>
              </a:spcBef>
            </a:pPr>
            <a:r>
              <a:rPr lang="pt-BR" smtClean="0"/>
              <a:t>Backflushing: Demanda alto nível de integridade dos dados.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JIT é focado na simplicidade! E um PCP estável e simplificado reduz os custos da fábrica oculta.</a:t>
            </a:r>
          </a:p>
        </p:txBody>
      </p:sp>
      <p:sp>
        <p:nvSpPr>
          <p:cNvPr id="63492" name="Espaço Reservado para Número de Slide 3"/>
          <p:cNvSpPr txBox="1">
            <a:spLocks noGrp="1"/>
          </p:cNvSpPr>
          <p:nvPr/>
        </p:nvSpPr>
        <p:spPr bwMode="auto">
          <a:xfrm>
            <a:off x="3884235" y="8685465"/>
            <a:ext cx="2972128" cy="4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27B6120-45F8-44B3-8E09-D1FD02E3ACFD}" type="slidenum">
              <a:rPr lang="pt-BR" sz="1200" b="0">
                <a:latin typeface="Arial" charset="0"/>
                <a:cs typeface="Arial" charset="0"/>
              </a:rPr>
              <a:pPr algn="r" eaLnBrk="1" hangingPunct="1"/>
              <a:t>110</a:t>
            </a:fld>
            <a:endParaRPr lang="pt-BR" sz="1200" b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9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129" y="4343475"/>
            <a:ext cx="5485745" cy="411494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pt-BR" smtClean="0"/>
              <a:t>Projeto do produto: Redução de níveis na lista de materiais (modularização)</a:t>
            </a:r>
          </a:p>
          <a:p>
            <a:pPr>
              <a:spcBef>
                <a:spcPct val="0"/>
              </a:spcBef>
            </a:pPr>
            <a:r>
              <a:rPr lang="pt-BR" smtClean="0"/>
              <a:t>Projeto do processo: Manufatura celular. Largura de banda: Capacidade de oscilação suficiente para aceitar alguma variação na no volume e mix.</a:t>
            </a:r>
          </a:p>
          <a:p>
            <a:pPr>
              <a:spcBef>
                <a:spcPct val="0"/>
              </a:spcBef>
            </a:pPr>
            <a:r>
              <a:rPr lang="pt-BR" smtClean="0"/>
              <a:t>Elemento humano: Foco no trabalhador ao invés de em equipamentos e instalações.</a:t>
            </a:r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235" y="8685465"/>
            <a:ext cx="2972128" cy="4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CCDFE83-5DDA-48E1-B75E-A6064C0A219A}" type="slidenum">
              <a:rPr lang="pt-BR" sz="1200" b="0">
                <a:latin typeface="Arial" charset="0"/>
                <a:cs typeface="Arial" charset="0"/>
              </a:rPr>
              <a:pPr algn="r" eaLnBrk="1" hangingPunct="1"/>
              <a:t>112</a:t>
            </a:fld>
            <a:endParaRPr lang="pt-BR" sz="1200" b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8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42FA-A1BD-44DC-A215-AD6E85CF151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81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9CCA-B2C9-4D0D-9D51-440307E88D08}" type="slidenum">
              <a:rPr lang="pt-BR" smtClean="0"/>
              <a:t>131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9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42FA-A1BD-44DC-A215-AD6E85CF151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8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42FA-A1BD-44DC-A215-AD6E85CF151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18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89F2-7B1D-4582-937E-A9335351D56D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89F2-7B1D-4582-937E-A9335351D56D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89F2-7B1D-4582-937E-A9335351D56D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89F2-7B1D-4582-937E-A9335351D56D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89F2-7B1D-4582-937E-A9335351D56D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8E2-F48A-45FC-84DC-8BA403347A0C}" type="datetime1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136-05EC-4C62-BF18-884A411E82F7}" type="datetime1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49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6B74-286C-4ECE-903D-716F146892AE}" type="datetime1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46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1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54F3-FD5F-465E-AC8D-33FEDF879D72}" type="datetime1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44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9CAA-D519-4831-86E9-931CFD74CE2C}" type="datetime1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B0D5-600F-4575-AC60-6FEF10C5ADB5}" type="datetime1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0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5C61-0F37-403D-A4B2-B7042EAB5377}" type="datetime1">
              <a:rPr lang="pt-BR" smtClean="0"/>
              <a:t>19/02/2020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F188-DE9B-4930-9550-4C8342560093}" type="datetime1">
              <a:rPr lang="pt-BR" smtClean="0"/>
              <a:t>19/02/2020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6D7E-7311-4E17-B175-CA4C066418FC}" type="datetime1">
              <a:rPr lang="pt-BR" smtClean="0"/>
              <a:t>19/02/2020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8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B62D-A27F-49AA-AF39-6A1777B7EF34}" type="datetime1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06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D728-1492-4DB0-B19E-BD3077029B05}" type="datetime1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4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36845-890F-41BB-AC57-E1256FC9052E}" type="datetime1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7A189-8EF2-4AF6-BEDB-B2766D84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8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bainfo.com/img/rayw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0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Modelagem da produção 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763688" y="263981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/>
                </a:solidFill>
              </a:rPr>
              <a:t>COMPREENDA...</a:t>
            </a:r>
          </a:p>
          <a:p>
            <a:pPr algn="ctr"/>
            <a:r>
              <a:rPr lang="pt-BR" sz="2000" dirty="0" smtClean="0"/>
              <a:t>Os processos básicos do PCP através de diferentes perspectivas de modelagem</a:t>
            </a:r>
            <a:endParaRPr lang="pt-BR" sz="20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1496978"/>
            <a:ext cx="2583143" cy="70788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pt-BR" sz="4000" b="1" i="1" dirty="0" smtClean="0">
                <a:solidFill>
                  <a:schemeClr val="accent1"/>
                </a:solidFill>
                <a:latin typeface="Candara" panose="020E0502030303020204" pitchFamily="34" charset="0"/>
                <a:ea typeface="BatangChe" pitchFamily="49" charset="-127"/>
              </a:rPr>
              <a:t>SEP - </a:t>
            </a:r>
            <a:r>
              <a:rPr lang="pt-BR" sz="4000" b="1" i="1" dirty="0" smtClean="0">
                <a:solidFill>
                  <a:schemeClr val="accent1"/>
                </a:solidFill>
                <a:latin typeface="Candara" panose="020E0502030303020204" pitchFamily="34" charset="0"/>
                <a:ea typeface="BatangChe" pitchFamily="49" charset="-127"/>
              </a:rPr>
              <a:t>325</a:t>
            </a:r>
            <a:endParaRPr lang="pt-BR" sz="4000" b="1" dirty="0">
              <a:solidFill>
                <a:schemeClr val="accent1"/>
              </a:solidFill>
              <a:latin typeface="Candara" panose="020E0502030303020204" pitchFamily="34" charset="0"/>
              <a:ea typeface="BatangChe" pitchFamily="49" charset="-127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51463" y="4182180"/>
            <a:ext cx="176067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/>
                </a:solidFill>
              </a:rPr>
              <a:t>MODELAGEM DA PRODUÇÃO</a:t>
            </a:r>
          </a:p>
          <a:p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Modelagem interpretativa com EKD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Modelagem matemática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451663" y="4183341"/>
            <a:ext cx="176067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/>
                </a:solidFill>
              </a:rPr>
              <a:t>JORNADA DE APRENDIZADO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aulas com entregas todas as aulas, 2 projetos de disciplina, aprendizagem ativa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052063" y="4169986"/>
            <a:ext cx="176067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/>
                </a:solidFill>
              </a:rPr>
              <a:t>DIRECIONADA PARA PROJETO</a:t>
            </a:r>
          </a:p>
          <a:p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Projeto de aplicação de PCP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Projeto de software MRP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251863" y="4193793"/>
            <a:ext cx="176067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/>
                </a:solidFill>
              </a:rPr>
              <a:t>CICLO DE KOLB DE APRENDIZAGEM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Conhecimento, compreensão, aplicação, análise, síntese, avaliação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Modelagem da produção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05F9-FF2C-48E3-AC68-A96AEBDACC5B}" type="slidenum">
              <a:rPr lang="pt-BR" smtClean="0"/>
              <a:t>1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276872" cy="2276872"/>
          </a:xfrm>
          <a:prstGeom prst="rect">
            <a:avLst/>
          </a:prstGeom>
        </p:spPr>
      </p:pic>
      <p:sp>
        <p:nvSpPr>
          <p:cNvPr id="4" name="Botão de ação: Retornar 3">
            <a:hlinkClick r:id="rId4" action="ppaction://hlinksldjump" highlightClick="1"/>
          </p:cNvPr>
          <p:cNvSpPr/>
          <p:nvPr/>
        </p:nvSpPr>
        <p:spPr>
          <a:xfrm>
            <a:off x="7812738" y="2924944"/>
            <a:ext cx="43167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5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6738"/>
            <a:ext cx="84963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6197600" y="6042774"/>
            <a:ext cx="2507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pt-BR" sz="1600" b="0" i="1"/>
              <a:t>Fonte: CORREA et. al., 2001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Hierarquia de planejamento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8956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Registro do MRP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00408" y="6309320"/>
            <a:ext cx="2895600" cy="365125"/>
          </a:xfrm>
        </p:spPr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100</a:t>
            </a:fld>
            <a:endParaRPr lang="pt-BR" dirty="0"/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1112838" y="2738438"/>
            <a:ext cx="3370262" cy="9191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112838" y="1236663"/>
            <a:ext cx="7729537" cy="14779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1066800" y="1522413"/>
            <a:ext cx="2066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Necessidades Brutas</a:t>
            </a:r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5715000" y="1522413"/>
            <a:ext cx="523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8199438" y="1522413"/>
            <a:ext cx="523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1047750" y="1824038"/>
            <a:ext cx="27400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Recebimentos Programados</a:t>
            </a: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1066800" y="2109788"/>
            <a:ext cx="2397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Estoque Projetado Disp.</a:t>
            </a: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4495800" y="2109788"/>
            <a:ext cx="523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320</a:t>
            </a: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5105400" y="2109788"/>
            <a:ext cx="523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170</a:t>
            </a: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5791200" y="2109788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6324600" y="2109788"/>
            <a:ext cx="523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270</a:t>
            </a: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1047750" y="2406650"/>
            <a:ext cx="2936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88" name="Rectangle 23"/>
          <p:cNvSpPr>
            <a:spLocks noChangeArrowheads="1"/>
          </p:cNvSpPr>
          <p:nvPr/>
        </p:nvSpPr>
        <p:spPr bwMode="auto">
          <a:xfrm>
            <a:off x="6324600" y="240665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89" name="Rectangle 24"/>
          <p:cNvSpPr>
            <a:spLocks noChangeArrowheads="1"/>
          </p:cNvSpPr>
          <p:nvPr/>
        </p:nvSpPr>
        <p:spPr bwMode="auto">
          <a:xfrm>
            <a:off x="1047750" y="2738438"/>
            <a:ext cx="23796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Lead Time = 2 períodos</a:t>
            </a: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1047750" y="3021013"/>
            <a:ext cx="25003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Tamanho do Lote= 400</a:t>
            </a:r>
          </a:p>
          <a:p>
            <a:r>
              <a:rPr lang="pt-BR" sz="1800" b="0">
                <a:solidFill>
                  <a:srgbClr val="000000"/>
                </a:solidFill>
              </a:rPr>
              <a:t>Estoque de Segurança= 0</a:t>
            </a: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5105400" y="15208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92" name="Rectangle 27"/>
          <p:cNvSpPr>
            <a:spLocks noChangeArrowheads="1"/>
          </p:cNvSpPr>
          <p:nvPr/>
        </p:nvSpPr>
        <p:spPr bwMode="auto">
          <a:xfrm>
            <a:off x="7637463" y="15208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93" name="Rectangle 28"/>
          <p:cNvSpPr>
            <a:spLocks noChangeArrowheads="1"/>
          </p:cNvSpPr>
          <p:nvPr/>
        </p:nvSpPr>
        <p:spPr bwMode="auto">
          <a:xfrm>
            <a:off x="6943725" y="21304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270</a:t>
            </a:r>
          </a:p>
        </p:txBody>
      </p:sp>
      <p:sp>
        <p:nvSpPr>
          <p:cNvPr id="94" name="Rectangle 29"/>
          <p:cNvSpPr>
            <a:spLocks noChangeArrowheads="1"/>
          </p:cNvSpPr>
          <p:nvPr/>
        </p:nvSpPr>
        <p:spPr bwMode="auto">
          <a:xfrm>
            <a:off x="7615238" y="21304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370</a:t>
            </a:r>
          </a:p>
        </p:txBody>
      </p:sp>
      <p:sp>
        <p:nvSpPr>
          <p:cNvPr id="95" name="Rectangle 30"/>
          <p:cNvSpPr>
            <a:spLocks noChangeArrowheads="1"/>
          </p:cNvSpPr>
          <p:nvPr/>
        </p:nvSpPr>
        <p:spPr bwMode="auto">
          <a:xfrm>
            <a:off x="8162925" y="21304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220</a:t>
            </a:r>
          </a:p>
        </p:txBody>
      </p:sp>
      <p:sp>
        <p:nvSpPr>
          <p:cNvPr id="96" name="Rectangle 31"/>
          <p:cNvSpPr>
            <a:spLocks noChangeArrowheads="1"/>
          </p:cNvSpPr>
          <p:nvPr/>
        </p:nvSpPr>
        <p:spPr bwMode="auto">
          <a:xfrm>
            <a:off x="5076825" y="24352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97" name="Rectangle 32"/>
          <p:cNvSpPr>
            <a:spLocks noChangeArrowheads="1"/>
          </p:cNvSpPr>
          <p:nvPr/>
        </p:nvSpPr>
        <p:spPr bwMode="auto">
          <a:xfrm>
            <a:off x="6324600" y="18256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98" name="Rectangle 33"/>
          <p:cNvSpPr>
            <a:spLocks noChangeArrowheads="1"/>
          </p:cNvSpPr>
          <p:nvPr/>
        </p:nvSpPr>
        <p:spPr bwMode="auto">
          <a:xfrm>
            <a:off x="6324600" y="15208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99" name="Rectangle 34"/>
          <p:cNvSpPr>
            <a:spLocks noChangeArrowheads="1"/>
          </p:cNvSpPr>
          <p:nvPr/>
        </p:nvSpPr>
        <p:spPr bwMode="auto">
          <a:xfrm>
            <a:off x="7629525" y="18256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100" name="Rectangle 35"/>
          <p:cNvSpPr>
            <a:spLocks noChangeArrowheads="1"/>
          </p:cNvSpPr>
          <p:nvPr/>
        </p:nvSpPr>
        <p:spPr bwMode="auto">
          <a:xfrm>
            <a:off x="899591" y="3975100"/>
            <a:ext cx="7942783" cy="230575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lgDash"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Necessidades Brutas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/>
              <a:t>demanda do item durante cada período</a:t>
            </a:r>
          </a:p>
          <a:p>
            <a:r>
              <a:rPr lang="pt-BR" dirty="0">
                <a:solidFill>
                  <a:schemeClr val="accent1"/>
                </a:solidFill>
              </a:rPr>
              <a:t>Recebimentos Programados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/>
              <a:t>ordens firmes, repondo estoques no início</a:t>
            </a:r>
          </a:p>
          <a:p>
            <a:r>
              <a:rPr lang="pt-BR" b="0" dirty="0"/>
              <a:t>                                                  de cada período</a:t>
            </a:r>
          </a:p>
          <a:p>
            <a:r>
              <a:rPr lang="pt-BR" dirty="0">
                <a:solidFill>
                  <a:schemeClr val="accent1"/>
                </a:solidFill>
              </a:rPr>
              <a:t>Estoque Projetado Disponível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/>
              <a:t>a posição e os níveis ao final de cada período</a:t>
            </a:r>
          </a:p>
          <a:p>
            <a:r>
              <a:rPr lang="pt-BR" dirty="0">
                <a:solidFill>
                  <a:schemeClr val="accent1"/>
                </a:solidFill>
              </a:rPr>
              <a:t>Plano de Liberação de Ordens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/>
              <a:t>ordens a serem liberadas no início de cada  período</a:t>
            </a:r>
          </a:p>
          <a:p>
            <a:r>
              <a:rPr lang="pt-BR" dirty="0">
                <a:solidFill>
                  <a:schemeClr val="accent1"/>
                </a:solidFill>
              </a:rPr>
              <a:t>Lead Time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/>
              <a:t>tempo entre a liberação da ordem e a disponibilidade do material</a:t>
            </a:r>
          </a:p>
          <a:p>
            <a:r>
              <a:rPr lang="pt-BR" dirty="0">
                <a:solidFill>
                  <a:schemeClr val="accent1"/>
                </a:solidFill>
              </a:rPr>
              <a:t>Tamanho do Lote</a:t>
            </a:r>
            <a:r>
              <a:rPr lang="pt-BR" b="0" dirty="0">
                <a:solidFill>
                  <a:schemeClr val="accent1"/>
                </a:solidFill>
              </a:rPr>
              <a:t>: </a:t>
            </a:r>
            <a:r>
              <a:rPr lang="pt-BR" b="0" dirty="0"/>
              <a:t>lote mínimo de fabricação/compra</a:t>
            </a:r>
          </a:p>
          <a:p>
            <a:r>
              <a:rPr lang="pt-BR" dirty="0">
                <a:solidFill>
                  <a:schemeClr val="accent1"/>
                </a:solidFill>
              </a:rPr>
              <a:t>Estoque de Segurança</a:t>
            </a:r>
            <a:r>
              <a:rPr lang="pt-BR" b="0" dirty="0">
                <a:solidFill>
                  <a:schemeClr val="accent1"/>
                </a:solidFill>
              </a:rPr>
              <a:t>:</a:t>
            </a:r>
            <a:r>
              <a:rPr lang="pt-BR" b="0" dirty="0"/>
              <a:t> quantidade mínima a ser prevista no estoque</a:t>
            </a:r>
          </a:p>
        </p:txBody>
      </p:sp>
      <p:sp>
        <p:nvSpPr>
          <p:cNvPr id="101" name="Text Box 36"/>
          <p:cNvSpPr txBox="1">
            <a:spLocks noChangeArrowheads="1"/>
          </p:cNvSpPr>
          <p:nvPr/>
        </p:nvSpPr>
        <p:spPr bwMode="auto">
          <a:xfrm>
            <a:off x="5124164" y="3467100"/>
            <a:ext cx="13197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1600" dirty="0">
                <a:solidFill>
                  <a:schemeClr val="accent1"/>
                </a:solidFill>
              </a:rPr>
              <a:t>Estoque atual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 flipH="1" flipV="1">
            <a:off x="4800600" y="2435225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" name="Rectangle 38"/>
          <p:cNvSpPr>
            <a:spLocks noChangeArrowheads="1"/>
          </p:cNvSpPr>
          <p:nvPr/>
        </p:nvSpPr>
        <p:spPr bwMode="auto">
          <a:xfrm>
            <a:off x="6234113" y="2101850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 dirty="0">
                <a:solidFill>
                  <a:schemeClr val="accent1"/>
                </a:solidFill>
              </a:rPr>
              <a:t>-130</a:t>
            </a:r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7620000" y="2130425"/>
            <a:ext cx="485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800" b="0" dirty="0">
                <a:solidFill>
                  <a:schemeClr val="accent1"/>
                </a:solidFill>
              </a:rPr>
              <a:t>-30</a:t>
            </a:r>
          </a:p>
        </p:txBody>
      </p:sp>
    </p:spTree>
    <p:extLst>
      <p:ext uri="{BB962C8B-B14F-4D97-AF65-F5344CB8AC3E}">
        <p14:creationId xmlns:p14="http://schemas.microsoft.com/office/powerpoint/2010/main" val="29249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8" grpId="0"/>
      <p:bldP spid="93" grpId="0"/>
      <p:bldP spid="94" grpId="0"/>
      <p:bldP spid="95" grpId="0"/>
      <p:bldP spid="96" grpId="0"/>
      <p:bldP spid="97" grpId="0"/>
      <p:bldP spid="99" grpId="0"/>
      <p:bldP spid="103" grpId="0"/>
      <p:bldP spid="103" grpId="1"/>
      <p:bldP spid="104" grpId="0"/>
      <p:bldP spid="104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Formulação do MRP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101</a:t>
            </a:fld>
            <a:endParaRPr lang="pt-BR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219200" y="1196752"/>
            <a:ext cx="6403975" cy="23401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93800" y="1143000"/>
            <a:ext cx="9985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 i="1">
                <a:solidFill>
                  <a:srgbClr val="000000"/>
                </a:solidFill>
              </a:rPr>
              <a:t>Período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278563" y="1216025"/>
            <a:ext cx="336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894513" y="1216025"/>
            <a:ext cx="635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 i="1">
                <a:solidFill>
                  <a:srgbClr val="000000"/>
                </a:solidFill>
              </a:rPr>
              <a:t>P+1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63650" y="1600200"/>
            <a:ext cx="4017963" cy="0"/>
          </a:xfrm>
          <a:prstGeom prst="rect">
            <a:avLst/>
          </a:prstGeom>
          <a:solidFill>
            <a:srgbClr val="00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5381625" y="1600200"/>
            <a:ext cx="650875" cy="0"/>
          </a:xfrm>
          <a:prstGeom prst="rect">
            <a:avLst/>
          </a:prstGeom>
          <a:solidFill>
            <a:srgbClr val="00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6132513" y="1600200"/>
            <a:ext cx="649287" cy="0"/>
          </a:xfrm>
          <a:prstGeom prst="rect">
            <a:avLst/>
          </a:prstGeom>
          <a:solidFill>
            <a:srgbClr val="00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886575" y="1600200"/>
            <a:ext cx="663575" cy="0"/>
          </a:xfrm>
          <a:prstGeom prst="rect">
            <a:avLst/>
          </a:prstGeom>
          <a:solidFill>
            <a:srgbClr val="00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1211263" y="1695450"/>
            <a:ext cx="2273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Necessidades Brutas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943725" y="1701800"/>
            <a:ext cx="3667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1211263" y="2185988"/>
            <a:ext cx="3019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Recebimentos Programados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207125" y="2136775"/>
            <a:ext cx="523875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1211263" y="2674938"/>
            <a:ext cx="3209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Estoque Projetado Disponível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5503863" y="2632075"/>
            <a:ext cx="392112" cy="66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6210300" y="2705100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6962775" y="2705100"/>
            <a:ext cx="449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1211263" y="3163888"/>
            <a:ext cx="32400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6946900" y="2222500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/>
              <a:t>B</a:t>
            </a: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6991350" y="3143250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/>
              <a:t>X</a:t>
            </a:r>
          </a:p>
        </p:txBody>
      </p:sp>
      <p:grpSp>
        <p:nvGrpSpPr>
          <p:cNvPr id="65" name="Group 22"/>
          <p:cNvGrpSpPr>
            <a:grpSpLocks/>
          </p:cNvGrpSpPr>
          <p:nvPr/>
        </p:nvGrpSpPr>
        <p:grpSpPr bwMode="auto">
          <a:xfrm>
            <a:off x="1600200" y="3659188"/>
            <a:ext cx="6323013" cy="2372965"/>
            <a:chOff x="1399" y="1971"/>
            <a:chExt cx="3983" cy="2061"/>
          </a:xfrm>
        </p:grpSpPr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1450" y="2885"/>
              <a:ext cx="3932" cy="1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dirty="0">
                  <a:solidFill>
                    <a:schemeClr val="accent1"/>
                  </a:solidFill>
                </a:rPr>
                <a:t>X = A - B - C + ES</a:t>
              </a:r>
            </a:p>
            <a:p>
              <a:r>
                <a:rPr lang="pt-BR" sz="2000" dirty="0">
                  <a:solidFill>
                    <a:schemeClr val="accent1"/>
                  </a:solidFill>
                </a:rPr>
                <a:t>ou</a:t>
              </a:r>
            </a:p>
            <a:p>
              <a:r>
                <a:rPr lang="pt-BR" sz="2000" dirty="0">
                  <a:solidFill>
                    <a:schemeClr val="accent1"/>
                  </a:solidFill>
                </a:rPr>
                <a:t>X = Lote mínimo ou </a:t>
              </a:r>
            </a:p>
            <a:p>
              <a:r>
                <a:rPr lang="pt-BR" sz="2000" dirty="0">
                  <a:solidFill>
                    <a:schemeClr val="accent1"/>
                  </a:solidFill>
                </a:rPr>
                <a:t>X = N x Lote mínimo (múltiplo de lote mínimo &gt; A-B-C+ES) </a:t>
              </a:r>
              <a:endParaRPr lang="pt-BR" sz="2000" b="0" dirty="0">
                <a:solidFill>
                  <a:schemeClr val="accent1"/>
                </a:solidFill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399" y="1971"/>
              <a:ext cx="1963" cy="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dirty="0">
                  <a:solidFill>
                    <a:schemeClr val="accent1"/>
                  </a:solidFill>
                </a:rPr>
                <a:t>C’ = B + C - A</a:t>
              </a:r>
            </a:p>
            <a:p>
              <a:r>
                <a:rPr lang="pt-BR" sz="2000" dirty="0">
                  <a:solidFill>
                    <a:schemeClr val="accent1"/>
                  </a:solidFill>
                </a:rPr>
                <a:t>C’ &gt;= Estoque de Segurança 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455" y="2516"/>
              <a:ext cx="2278" cy="3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/>
                <a:t>Se C’ &lt; ES então é gerada Ordem</a:t>
              </a:r>
            </a:p>
          </p:txBody>
        </p:sp>
      </p:grpSp>
      <p:sp>
        <p:nvSpPr>
          <p:cNvPr id="74" name="AutoShape 26"/>
          <p:cNvSpPr>
            <a:spLocks noChangeArrowheads="1"/>
          </p:cNvSpPr>
          <p:nvPr/>
        </p:nvSpPr>
        <p:spPr bwMode="auto">
          <a:xfrm>
            <a:off x="6248400" y="3124200"/>
            <a:ext cx="595313" cy="409575"/>
          </a:xfrm>
          <a:prstGeom prst="leftArrow">
            <a:avLst>
              <a:gd name="adj1" fmla="val 50000"/>
              <a:gd name="adj2" fmla="val 36337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sz="1400"/>
              <a:t>LT</a:t>
            </a:r>
            <a:endParaRPr lang="en-US" sz="1400"/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6683375" y="4049713"/>
            <a:ext cx="97155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1400" b="0"/>
              <a:t>Lead Time</a:t>
            </a:r>
            <a:endParaRPr lang="en-US" sz="1400" b="0"/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 flipH="1" flipV="1">
            <a:off x="6629400" y="35052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5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 de MRP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395536" y="2830414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449511" y="4092476"/>
            <a:ext cx="3357562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806698" y="2855814"/>
            <a:ext cx="3357563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806698" y="3166964"/>
            <a:ext cx="3357563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505073" y="1412776"/>
            <a:ext cx="7947025" cy="3194050"/>
            <a:chOff x="720" y="2412"/>
            <a:chExt cx="4910" cy="1616"/>
          </a:xfrm>
        </p:grpSpPr>
        <p:sp>
          <p:nvSpPr>
            <p:cNvPr id="97" name="Rectangle 11"/>
            <p:cNvSpPr>
              <a:spLocks noChangeArrowheads="1"/>
            </p:cNvSpPr>
            <p:nvPr/>
          </p:nvSpPr>
          <p:spPr bwMode="auto">
            <a:xfrm>
              <a:off x="761" y="3424"/>
              <a:ext cx="2123" cy="6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" name="Rectangle 12"/>
            <p:cNvSpPr>
              <a:spLocks noChangeArrowheads="1"/>
            </p:cNvSpPr>
            <p:nvPr/>
          </p:nvSpPr>
          <p:spPr bwMode="auto">
            <a:xfrm>
              <a:off x="761" y="2439"/>
              <a:ext cx="4869" cy="9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732" y="2412"/>
              <a:ext cx="599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Período</a:t>
              </a:r>
            </a:p>
          </p:txBody>
        </p:sp>
        <p:sp>
          <p:nvSpPr>
            <p:cNvPr id="132" name="Rectangle 14"/>
            <p:cNvSpPr>
              <a:spLocks noChangeArrowheads="1"/>
            </p:cNvSpPr>
            <p:nvPr/>
          </p:nvSpPr>
          <p:spPr bwMode="auto">
            <a:xfrm>
              <a:off x="3368" y="2412"/>
              <a:ext cx="191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3758" y="2412"/>
              <a:ext cx="190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34" name="Rectangle 16"/>
            <p:cNvSpPr>
              <a:spLocks noChangeArrowheads="1"/>
            </p:cNvSpPr>
            <p:nvPr/>
          </p:nvSpPr>
          <p:spPr bwMode="auto">
            <a:xfrm>
              <a:off x="4148" y="2412"/>
              <a:ext cx="190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35" name="Rectangle 17"/>
            <p:cNvSpPr>
              <a:spLocks noChangeArrowheads="1"/>
            </p:cNvSpPr>
            <p:nvPr/>
          </p:nvSpPr>
          <p:spPr bwMode="auto">
            <a:xfrm>
              <a:off x="4546" y="2412"/>
              <a:ext cx="190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6" name="Rectangle 18"/>
            <p:cNvSpPr>
              <a:spLocks noChangeArrowheads="1"/>
            </p:cNvSpPr>
            <p:nvPr/>
          </p:nvSpPr>
          <p:spPr bwMode="auto">
            <a:xfrm>
              <a:off x="4937" y="2412"/>
              <a:ext cx="190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37" name="Rectangle 19"/>
            <p:cNvSpPr>
              <a:spLocks noChangeArrowheads="1"/>
            </p:cNvSpPr>
            <p:nvPr/>
          </p:nvSpPr>
          <p:spPr bwMode="auto">
            <a:xfrm>
              <a:off x="5326" y="2412"/>
              <a:ext cx="190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38" name="Rectangle 20"/>
            <p:cNvSpPr>
              <a:spLocks noChangeArrowheads="1"/>
            </p:cNvSpPr>
            <p:nvPr/>
          </p:nvSpPr>
          <p:spPr bwMode="auto">
            <a:xfrm>
              <a:off x="732" y="2626"/>
              <a:ext cx="1404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Necessidades Brutas</a:t>
              </a:r>
            </a:p>
          </p:txBody>
        </p:sp>
        <p:sp>
          <p:nvSpPr>
            <p:cNvPr id="139" name="Rectangle 21"/>
            <p:cNvSpPr>
              <a:spLocks noChangeArrowheads="1"/>
            </p:cNvSpPr>
            <p:nvPr/>
          </p:nvSpPr>
          <p:spPr bwMode="auto">
            <a:xfrm>
              <a:off x="3722" y="2626"/>
              <a:ext cx="269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40" name="Rectangle 22"/>
            <p:cNvSpPr>
              <a:spLocks noChangeArrowheads="1"/>
            </p:cNvSpPr>
            <p:nvPr/>
          </p:nvSpPr>
          <p:spPr bwMode="auto">
            <a:xfrm>
              <a:off x="4512" y="2626"/>
              <a:ext cx="269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41" name="Rectangle 23"/>
            <p:cNvSpPr>
              <a:spLocks noChangeArrowheads="1"/>
            </p:cNvSpPr>
            <p:nvPr/>
          </p:nvSpPr>
          <p:spPr bwMode="auto">
            <a:xfrm>
              <a:off x="4902" y="2626"/>
              <a:ext cx="269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42" name="Rectangle 24"/>
            <p:cNvSpPr>
              <a:spLocks noChangeArrowheads="1"/>
            </p:cNvSpPr>
            <p:nvPr/>
          </p:nvSpPr>
          <p:spPr bwMode="auto">
            <a:xfrm>
              <a:off x="720" y="2825"/>
              <a:ext cx="1866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Recebimentos Programados</a:t>
              </a:r>
            </a:p>
          </p:txBody>
        </p:sp>
        <p:sp>
          <p:nvSpPr>
            <p:cNvPr id="143" name="Rectangle 25"/>
            <p:cNvSpPr>
              <a:spLocks noChangeArrowheads="1"/>
            </p:cNvSpPr>
            <p:nvPr/>
          </p:nvSpPr>
          <p:spPr bwMode="auto">
            <a:xfrm>
              <a:off x="3320" y="2825"/>
              <a:ext cx="112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endParaRPr 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26"/>
            <p:cNvSpPr>
              <a:spLocks noChangeArrowheads="1"/>
            </p:cNvSpPr>
            <p:nvPr/>
          </p:nvSpPr>
          <p:spPr bwMode="auto">
            <a:xfrm>
              <a:off x="732" y="3013"/>
              <a:ext cx="1631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Estoque Projetado Disp.</a:t>
              </a:r>
            </a:p>
          </p:txBody>
        </p:sp>
        <p:sp>
          <p:nvSpPr>
            <p:cNvPr id="145" name="Rectangle 27"/>
            <p:cNvSpPr>
              <a:spLocks noChangeArrowheads="1"/>
            </p:cNvSpPr>
            <p:nvPr/>
          </p:nvSpPr>
          <p:spPr bwMode="auto">
            <a:xfrm>
              <a:off x="2969" y="3013"/>
              <a:ext cx="190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6" name="Rectangle 28"/>
            <p:cNvSpPr>
              <a:spLocks noChangeArrowheads="1"/>
            </p:cNvSpPr>
            <p:nvPr/>
          </p:nvSpPr>
          <p:spPr bwMode="auto">
            <a:xfrm>
              <a:off x="720" y="3207"/>
              <a:ext cx="2002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Plano de Liberação de Ordens</a:t>
              </a:r>
            </a:p>
          </p:txBody>
        </p:sp>
        <p:sp>
          <p:nvSpPr>
            <p:cNvPr id="147" name="Rectangle 29"/>
            <p:cNvSpPr>
              <a:spLocks noChangeArrowheads="1"/>
            </p:cNvSpPr>
            <p:nvPr/>
          </p:nvSpPr>
          <p:spPr bwMode="auto">
            <a:xfrm>
              <a:off x="720" y="3424"/>
              <a:ext cx="1559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Lead Time = 1 período</a:t>
              </a:r>
            </a:p>
          </p:txBody>
        </p:sp>
        <p:sp>
          <p:nvSpPr>
            <p:cNvPr id="148" name="Rectangle 30"/>
            <p:cNvSpPr>
              <a:spLocks noChangeArrowheads="1"/>
            </p:cNvSpPr>
            <p:nvPr/>
          </p:nvSpPr>
          <p:spPr bwMode="auto">
            <a:xfrm>
              <a:off x="720" y="3611"/>
              <a:ext cx="1703" cy="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0">
                  <a:solidFill>
                    <a:srgbClr val="000000"/>
                  </a:solidFill>
                </a:rPr>
                <a:t>Lote mínimo= 30</a:t>
              </a:r>
            </a:p>
            <a:p>
              <a:r>
                <a:rPr lang="pt-BR" sz="2000" b="0">
                  <a:solidFill>
                    <a:srgbClr val="000000"/>
                  </a:solidFill>
                </a:rPr>
                <a:t>Estoque de Segurança=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0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Testando...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103</a:t>
            </a:fld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6648" y="3095997"/>
            <a:ext cx="3370262" cy="9191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6648" y="1594222"/>
            <a:ext cx="7729537" cy="14779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0610" y="1552947"/>
            <a:ext cx="9699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Período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15260" y="1552947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34385" y="1552947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53510" y="1552947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685335" y="1552947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306048" y="1552947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923585" y="1552947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0610" y="1879972"/>
            <a:ext cx="2273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Necessidades Brutas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377235" y="1879972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631360" y="1879972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250485" y="1879972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11560" y="2181597"/>
            <a:ext cx="3019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Recebimentos Programados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739060" y="2181597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30610" y="2467347"/>
            <a:ext cx="26400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Estoque Projetado Disp.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181848" y="2467347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11560" y="2764209"/>
            <a:ext cx="32400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11560" y="3095997"/>
            <a:ext cx="25225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Lead Time = 1 período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11560" y="3378572"/>
            <a:ext cx="28829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Tamanho do Lote= 50</a:t>
            </a:r>
          </a:p>
          <a:p>
            <a:r>
              <a:rPr lang="pt-BR" sz="2000" b="0">
                <a:solidFill>
                  <a:srgbClr val="000000"/>
                </a:solidFill>
              </a:rPr>
              <a:t>Estoque de Segurança= 10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4745410" y="1895847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2000" b="0">
                <a:solidFill>
                  <a:srgbClr val="00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973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 prático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104</a:t>
            </a:fld>
            <a:endParaRPr lang="pt-BR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82216"/>
            <a:ext cx="678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09600" y="3409528"/>
            <a:ext cx="8086725" cy="2971800"/>
            <a:chOff x="304" y="3436"/>
            <a:chExt cx="3820" cy="2041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397" y="3436"/>
              <a:ext cx="1634" cy="267"/>
            </a:xfrm>
            <a:prstGeom prst="roundRect">
              <a:avLst>
                <a:gd name="adj" fmla="val 12495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05" y="3445"/>
              <a:ext cx="101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pt-BR" sz="1800" dirty="0">
                  <a:solidFill>
                    <a:schemeClr val="bg1"/>
                  </a:solidFill>
                </a:rPr>
                <a:t>Estrutura do Produto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flipV="1">
              <a:off x="304" y="3700"/>
              <a:ext cx="3820" cy="1777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689" y="3816"/>
              <a:ext cx="667" cy="2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600" b="0" dirty="0"/>
                <a:t>Mesa</a:t>
              </a:r>
            </a:p>
            <a:p>
              <a:pPr algn="ctr" defTabSz="762000"/>
              <a:r>
                <a:rPr lang="pt-BR" sz="1600" b="0" dirty="0"/>
                <a:t>04018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921" y="4439"/>
              <a:ext cx="668" cy="2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600" b="0"/>
                <a:t>Tampo</a:t>
              </a:r>
            </a:p>
            <a:p>
              <a:pPr algn="ctr" defTabSz="762000"/>
              <a:r>
                <a:rPr lang="pt-BR" sz="1600" b="0"/>
                <a:t>04211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488" y="4433"/>
              <a:ext cx="668" cy="2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600" b="0"/>
                <a:t>Base</a:t>
              </a:r>
            </a:p>
            <a:p>
              <a:pPr algn="ctr" defTabSz="762000"/>
              <a:r>
                <a:rPr lang="pt-BR" sz="1600" b="0"/>
                <a:t>04778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173" y="5058"/>
              <a:ext cx="668" cy="2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600" b="0"/>
                <a:t>Travessa</a:t>
              </a:r>
            </a:p>
            <a:p>
              <a:pPr algn="ctr" defTabSz="762000"/>
              <a:r>
                <a:rPr lang="pt-BR" sz="1600" b="0"/>
                <a:t>03232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842" y="5058"/>
              <a:ext cx="668" cy="2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600" b="0"/>
                <a:t>Perna</a:t>
              </a:r>
            </a:p>
            <a:p>
              <a:pPr algn="ctr" defTabSz="762000"/>
              <a:r>
                <a:rPr lang="pt-BR" sz="1600" b="0"/>
                <a:t>02554</a:t>
              </a: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34" y="4292"/>
              <a:ext cx="1557" cy="13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1556" y="0"/>
                </a:cxn>
                <a:cxn ang="0">
                  <a:pos x="1556" y="138"/>
                </a:cxn>
              </a:cxnLst>
              <a:rect l="0" t="0" r="r" b="b"/>
              <a:pathLst>
                <a:path w="1557" h="139">
                  <a:moveTo>
                    <a:pt x="0" y="138"/>
                  </a:moveTo>
                  <a:lnTo>
                    <a:pt x="0" y="0"/>
                  </a:lnTo>
                  <a:lnTo>
                    <a:pt x="1556" y="0"/>
                  </a:lnTo>
                  <a:lnTo>
                    <a:pt x="1556" y="13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186" y="4919"/>
              <a:ext cx="1326" cy="13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1325" y="0"/>
                </a:cxn>
                <a:cxn ang="0">
                  <a:pos x="1325" y="138"/>
                </a:cxn>
              </a:cxnLst>
              <a:rect l="0" t="0" r="r" b="b"/>
              <a:pathLst>
                <a:path w="1326" h="139">
                  <a:moveTo>
                    <a:pt x="0" y="138"/>
                  </a:moveTo>
                  <a:lnTo>
                    <a:pt x="0" y="0"/>
                  </a:lnTo>
                  <a:lnTo>
                    <a:pt x="1325" y="0"/>
                  </a:lnTo>
                  <a:lnTo>
                    <a:pt x="1325" y="13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996" y="4110"/>
              <a:ext cx="0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807" y="4732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889" y="4878"/>
              <a:ext cx="2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pt-BR" sz="1600" b="0"/>
                <a:t>4 X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535" y="4878"/>
              <a:ext cx="2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pt-BR" sz="1600" b="0"/>
                <a:t>4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3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23" name="Rectangle 95"/>
          <p:cNvSpPr>
            <a:spLocks noChangeArrowheads="1"/>
          </p:cNvSpPr>
          <p:nvPr/>
        </p:nvSpPr>
        <p:spPr bwMode="auto">
          <a:xfrm>
            <a:off x="806450" y="1196752"/>
            <a:ext cx="1588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24" name="Rectangle 96"/>
          <p:cNvSpPr>
            <a:spLocks noChangeArrowheads="1"/>
          </p:cNvSpPr>
          <p:nvPr/>
        </p:nvSpPr>
        <p:spPr bwMode="auto">
          <a:xfrm>
            <a:off x="806450" y="13539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25" name="Rectangle 97"/>
          <p:cNvSpPr>
            <a:spLocks noChangeArrowheads="1"/>
          </p:cNvSpPr>
          <p:nvPr/>
        </p:nvSpPr>
        <p:spPr bwMode="auto">
          <a:xfrm>
            <a:off x="806450" y="13539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26" name="Rectangle 98"/>
          <p:cNvSpPr>
            <a:spLocks noChangeArrowheads="1"/>
          </p:cNvSpPr>
          <p:nvPr/>
        </p:nvSpPr>
        <p:spPr bwMode="auto">
          <a:xfrm>
            <a:off x="819150" y="1353914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27" name="Rectangle 99"/>
          <p:cNvSpPr>
            <a:spLocks noChangeArrowheads="1"/>
          </p:cNvSpPr>
          <p:nvPr/>
        </p:nvSpPr>
        <p:spPr bwMode="auto">
          <a:xfrm>
            <a:off x="3930650" y="13539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28" name="Rectangle 100"/>
          <p:cNvSpPr>
            <a:spLocks noChangeArrowheads="1"/>
          </p:cNvSpPr>
          <p:nvPr/>
        </p:nvSpPr>
        <p:spPr bwMode="auto">
          <a:xfrm>
            <a:off x="3943350" y="13539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29" name="Rectangle 101"/>
          <p:cNvSpPr>
            <a:spLocks noChangeArrowheads="1"/>
          </p:cNvSpPr>
          <p:nvPr/>
        </p:nvSpPr>
        <p:spPr bwMode="auto">
          <a:xfrm>
            <a:off x="45005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0" name="Rectangle 102"/>
          <p:cNvSpPr>
            <a:spLocks noChangeArrowheads="1"/>
          </p:cNvSpPr>
          <p:nvPr/>
        </p:nvSpPr>
        <p:spPr bwMode="auto">
          <a:xfrm>
            <a:off x="45005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1" name="Rectangle 103"/>
          <p:cNvSpPr>
            <a:spLocks noChangeArrowheads="1"/>
          </p:cNvSpPr>
          <p:nvPr/>
        </p:nvSpPr>
        <p:spPr bwMode="auto">
          <a:xfrm>
            <a:off x="4513263" y="13539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2" name="Rectangle 104"/>
          <p:cNvSpPr>
            <a:spLocks noChangeArrowheads="1"/>
          </p:cNvSpPr>
          <p:nvPr/>
        </p:nvSpPr>
        <p:spPr bwMode="auto">
          <a:xfrm>
            <a:off x="50720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3" name="Rectangle 105"/>
          <p:cNvSpPr>
            <a:spLocks noChangeArrowheads="1"/>
          </p:cNvSpPr>
          <p:nvPr/>
        </p:nvSpPr>
        <p:spPr bwMode="auto">
          <a:xfrm>
            <a:off x="50720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4" name="Rectangle 106"/>
          <p:cNvSpPr>
            <a:spLocks noChangeArrowheads="1"/>
          </p:cNvSpPr>
          <p:nvPr/>
        </p:nvSpPr>
        <p:spPr bwMode="auto">
          <a:xfrm>
            <a:off x="5084763" y="1353914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5" name="Rectangle 107"/>
          <p:cNvSpPr>
            <a:spLocks noChangeArrowheads="1"/>
          </p:cNvSpPr>
          <p:nvPr/>
        </p:nvSpPr>
        <p:spPr bwMode="auto">
          <a:xfrm>
            <a:off x="56562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6" name="Rectangle 108"/>
          <p:cNvSpPr>
            <a:spLocks noChangeArrowheads="1"/>
          </p:cNvSpPr>
          <p:nvPr/>
        </p:nvSpPr>
        <p:spPr bwMode="auto">
          <a:xfrm>
            <a:off x="56562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7" name="Rectangle 109"/>
          <p:cNvSpPr>
            <a:spLocks noChangeArrowheads="1"/>
          </p:cNvSpPr>
          <p:nvPr/>
        </p:nvSpPr>
        <p:spPr bwMode="auto">
          <a:xfrm>
            <a:off x="5668963" y="13539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8" name="Rectangle 110"/>
          <p:cNvSpPr>
            <a:spLocks noChangeArrowheads="1"/>
          </p:cNvSpPr>
          <p:nvPr/>
        </p:nvSpPr>
        <p:spPr bwMode="auto">
          <a:xfrm>
            <a:off x="62277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39" name="Rectangle 111"/>
          <p:cNvSpPr>
            <a:spLocks noChangeArrowheads="1"/>
          </p:cNvSpPr>
          <p:nvPr/>
        </p:nvSpPr>
        <p:spPr bwMode="auto">
          <a:xfrm>
            <a:off x="62277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0" name="Rectangle 112"/>
          <p:cNvSpPr>
            <a:spLocks noChangeArrowheads="1"/>
          </p:cNvSpPr>
          <p:nvPr/>
        </p:nvSpPr>
        <p:spPr bwMode="auto">
          <a:xfrm>
            <a:off x="6240463" y="13539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1" name="Rectangle 113"/>
          <p:cNvSpPr>
            <a:spLocks noChangeArrowheads="1"/>
          </p:cNvSpPr>
          <p:nvPr/>
        </p:nvSpPr>
        <p:spPr bwMode="auto">
          <a:xfrm>
            <a:off x="67992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2" name="Rectangle 114"/>
          <p:cNvSpPr>
            <a:spLocks noChangeArrowheads="1"/>
          </p:cNvSpPr>
          <p:nvPr/>
        </p:nvSpPr>
        <p:spPr bwMode="auto">
          <a:xfrm>
            <a:off x="67992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3" name="Rectangle 115"/>
          <p:cNvSpPr>
            <a:spLocks noChangeArrowheads="1"/>
          </p:cNvSpPr>
          <p:nvPr/>
        </p:nvSpPr>
        <p:spPr bwMode="auto">
          <a:xfrm>
            <a:off x="6811963" y="1353914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4" name="Rectangle 116"/>
          <p:cNvSpPr>
            <a:spLocks noChangeArrowheads="1"/>
          </p:cNvSpPr>
          <p:nvPr/>
        </p:nvSpPr>
        <p:spPr bwMode="auto">
          <a:xfrm>
            <a:off x="73834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5" name="Rectangle 117"/>
          <p:cNvSpPr>
            <a:spLocks noChangeArrowheads="1"/>
          </p:cNvSpPr>
          <p:nvPr/>
        </p:nvSpPr>
        <p:spPr bwMode="auto">
          <a:xfrm>
            <a:off x="73834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6" name="Rectangle 118"/>
          <p:cNvSpPr>
            <a:spLocks noChangeArrowheads="1"/>
          </p:cNvSpPr>
          <p:nvPr/>
        </p:nvSpPr>
        <p:spPr bwMode="auto">
          <a:xfrm>
            <a:off x="7396163" y="13539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7" name="Rectangle 119"/>
          <p:cNvSpPr>
            <a:spLocks noChangeArrowheads="1"/>
          </p:cNvSpPr>
          <p:nvPr/>
        </p:nvSpPr>
        <p:spPr bwMode="auto">
          <a:xfrm>
            <a:off x="7954963" y="1196752"/>
            <a:ext cx="1587" cy="1508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8" name="Rectangle 120"/>
          <p:cNvSpPr>
            <a:spLocks noChangeArrowheads="1"/>
          </p:cNvSpPr>
          <p:nvPr/>
        </p:nvSpPr>
        <p:spPr bwMode="auto">
          <a:xfrm>
            <a:off x="79549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49" name="Rectangle 121"/>
          <p:cNvSpPr>
            <a:spLocks noChangeArrowheads="1"/>
          </p:cNvSpPr>
          <p:nvPr/>
        </p:nvSpPr>
        <p:spPr bwMode="auto">
          <a:xfrm>
            <a:off x="7954963" y="13539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0" name="Rectangle 122"/>
          <p:cNvSpPr>
            <a:spLocks noChangeArrowheads="1"/>
          </p:cNvSpPr>
          <p:nvPr/>
        </p:nvSpPr>
        <p:spPr bwMode="auto">
          <a:xfrm>
            <a:off x="806450" y="164125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1" name="Rectangle 123"/>
          <p:cNvSpPr>
            <a:spLocks noChangeArrowheads="1"/>
          </p:cNvSpPr>
          <p:nvPr/>
        </p:nvSpPr>
        <p:spPr bwMode="auto">
          <a:xfrm>
            <a:off x="806450" y="164125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2" name="Rectangle 124"/>
          <p:cNvSpPr>
            <a:spLocks noChangeArrowheads="1"/>
          </p:cNvSpPr>
          <p:nvPr/>
        </p:nvSpPr>
        <p:spPr bwMode="auto">
          <a:xfrm>
            <a:off x="819150" y="1641252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3" name="Rectangle 125"/>
          <p:cNvSpPr>
            <a:spLocks noChangeArrowheads="1"/>
          </p:cNvSpPr>
          <p:nvPr/>
        </p:nvSpPr>
        <p:spPr bwMode="auto">
          <a:xfrm>
            <a:off x="3930650" y="164125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4" name="Rectangle 126"/>
          <p:cNvSpPr>
            <a:spLocks noChangeArrowheads="1"/>
          </p:cNvSpPr>
          <p:nvPr/>
        </p:nvSpPr>
        <p:spPr bwMode="auto">
          <a:xfrm>
            <a:off x="3943350" y="16412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5" name="Rectangle 127"/>
          <p:cNvSpPr>
            <a:spLocks noChangeArrowheads="1"/>
          </p:cNvSpPr>
          <p:nvPr/>
        </p:nvSpPr>
        <p:spPr bwMode="auto">
          <a:xfrm>
            <a:off x="45005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6" name="Rectangle 128"/>
          <p:cNvSpPr>
            <a:spLocks noChangeArrowheads="1"/>
          </p:cNvSpPr>
          <p:nvPr/>
        </p:nvSpPr>
        <p:spPr bwMode="auto">
          <a:xfrm>
            <a:off x="4513263" y="16412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7" name="Rectangle 129"/>
          <p:cNvSpPr>
            <a:spLocks noChangeArrowheads="1"/>
          </p:cNvSpPr>
          <p:nvPr/>
        </p:nvSpPr>
        <p:spPr bwMode="auto">
          <a:xfrm>
            <a:off x="50720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8" name="Rectangle 130"/>
          <p:cNvSpPr>
            <a:spLocks noChangeArrowheads="1"/>
          </p:cNvSpPr>
          <p:nvPr/>
        </p:nvSpPr>
        <p:spPr bwMode="auto">
          <a:xfrm>
            <a:off x="5084763" y="1641252"/>
            <a:ext cx="55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59" name="Rectangle 131"/>
          <p:cNvSpPr>
            <a:spLocks noChangeArrowheads="1"/>
          </p:cNvSpPr>
          <p:nvPr/>
        </p:nvSpPr>
        <p:spPr bwMode="auto">
          <a:xfrm>
            <a:off x="56562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0" name="Rectangle 132"/>
          <p:cNvSpPr>
            <a:spLocks noChangeArrowheads="1"/>
          </p:cNvSpPr>
          <p:nvPr/>
        </p:nvSpPr>
        <p:spPr bwMode="auto">
          <a:xfrm>
            <a:off x="5668963" y="16412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1" name="Rectangle 133"/>
          <p:cNvSpPr>
            <a:spLocks noChangeArrowheads="1"/>
          </p:cNvSpPr>
          <p:nvPr/>
        </p:nvSpPr>
        <p:spPr bwMode="auto">
          <a:xfrm>
            <a:off x="62277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2" name="Rectangle 134"/>
          <p:cNvSpPr>
            <a:spLocks noChangeArrowheads="1"/>
          </p:cNvSpPr>
          <p:nvPr/>
        </p:nvSpPr>
        <p:spPr bwMode="auto">
          <a:xfrm>
            <a:off x="6240463" y="16412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3" name="Rectangle 135"/>
          <p:cNvSpPr>
            <a:spLocks noChangeArrowheads="1"/>
          </p:cNvSpPr>
          <p:nvPr/>
        </p:nvSpPr>
        <p:spPr bwMode="auto">
          <a:xfrm>
            <a:off x="67992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4" name="Rectangle 136"/>
          <p:cNvSpPr>
            <a:spLocks noChangeArrowheads="1"/>
          </p:cNvSpPr>
          <p:nvPr/>
        </p:nvSpPr>
        <p:spPr bwMode="auto">
          <a:xfrm>
            <a:off x="6811963" y="1641252"/>
            <a:ext cx="55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5" name="Rectangle 137"/>
          <p:cNvSpPr>
            <a:spLocks noChangeArrowheads="1"/>
          </p:cNvSpPr>
          <p:nvPr/>
        </p:nvSpPr>
        <p:spPr bwMode="auto">
          <a:xfrm>
            <a:off x="73834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6" name="Rectangle 138"/>
          <p:cNvSpPr>
            <a:spLocks noChangeArrowheads="1"/>
          </p:cNvSpPr>
          <p:nvPr/>
        </p:nvSpPr>
        <p:spPr bwMode="auto">
          <a:xfrm>
            <a:off x="7396163" y="16412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7" name="Rectangle 139"/>
          <p:cNvSpPr>
            <a:spLocks noChangeArrowheads="1"/>
          </p:cNvSpPr>
          <p:nvPr/>
        </p:nvSpPr>
        <p:spPr bwMode="auto">
          <a:xfrm>
            <a:off x="79549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8" name="Rectangle 140"/>
          <p:cNvSpPr>
            <a:spLocks noChangeArrowheads="1"/>
          </p:cNvSpPr>
          <p:nvPr/>
        </p:nvSpPr>
        <p:spPr bwMode="auto">
          <a:xfrm>
            <a:off x="7954963" y="16412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69" name="Rectangle 141"/>
          <p:cNvSpPr>
            <a:spLocks noChangeArrowheads="1"/>
          </p:cNvSpPr>
          <p:nvPr/>
        </p:nvSpPr>
        <p:spPr bwMode="auto">
          <a:xfrm>
            <a:off x="806450" y="1647602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0" name="Rectangle 142"/>
          <p:cNvSpPr>
            <a:spLocks noChangeArrowheads="1"/>
          </p:cNvSpPr>
          <p:nvPr/>
        </p:nvSpPr>
        <p:spPr bwMode="auto">
          <a:xfrm>
            <a:off x="45005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1" name="Rectangle 143"/>
          <p:cNvSpPr>
            <a:spLocks noChangeArrowheads="1"/>
          </p:cNvSpPr>
          <p:nvPr/>
        </p:nvSpPr>
        <p:spPr bwMode="auto">
          <a:xfrm>
            <a:off x="50720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2" name="Rectangle 144"/>
          <p:cNvSpPr>
            <a:spLocks noChangeArrowheads="1"/>
          </p:cNvSpPr>
          <p:nvPr/>
        </p:nvSpPr>
        <p:spPr bwMode="auto">
          <a:xfrm>
            <a:off x="56562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3" name="Rectangle 145"/>
          <p:cNvSpPr>
            <a:spLocks noChangeArrowheads="1"/>
          </p:cNvSpPr>
          <p:nvPr/>
        </p:nvSpPr>
        <p:spPr bwMode="auto">
          <a:xfrm>
            <a:off x="62277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4" name="Rectangle 146"/>
          <p:cNvSpPr>
            <a:spLocks noChangeArrowheads="1"/>
          </p:cNvSpPr>
          <p:nvPr/>
        </p:nvSpPr>
        <p:spPr bwMode="auto">
          <a:xfrm>
            <a:off x="67992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5" name="Rectangle 147"/>
          <p:cNvSpPr>
            <a:spLocks noChangeArrowheads="1"/>
          </p:cNvSpPr>
          <p:nvPr/>
        </p:nvSpPr>
        <p:spPr bwMode="auto">
          <a:xfrm>
            <a:off x="73834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6" name="Rectangle 148"/>
          <p:cNvSpPr>
            <a:spLocks noChangeArrowheads="1"/>
          </p:cNvSpPr>
          <p:nvPr/>
        </p:nvSpPr>
        <p:spPr bwMode="auto">
          <a:xfrm>
            <a:off x="7954963" y="16476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7" name="Rectangle 149"/>
          <p:cNvSpPr>
            <a:spLocks noChangeArrowheads="1"/>
          </p:cNvSpPr>
          <p:nvPr/>
        </p:nvSpPr>
        <p:spPr bwMode="auto">
          <a:xfrm>
            <a:off x="806450" y="1798414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8" name="Rectangle 150"/>
          <p:cNvSpPr>
            <a:spLocks noChangeArrowheads="1"/>
          </p:cNvSpPr>
          <p:nvPr/>
        </p:nvSpPr>
        <p:spPr bwMode="auto">
          <a:xfrm>
            <a:off x="819150" y="1798414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79" name="Rectangle 151"/>
          <p:cNvSpPr>
            <a:spLocks noChangeArrowheads="1"/>
          </p:cNvSpPr>
          <p:nvPr/>
        </p:nvSpPr>
        <p:spPr bwMode="auto">
          <a:xfrm>
            <a:off x="3930650" y="1798414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0" name="Rectangle 152"/>
          <p:cNvSpPr>
            <a:spLocks noChangeArrowheads="1"/>
          </p:cNvSpPr>
          <p:nvPr/>
        </p:nvSpPr>
        <p:spPr bwMode="auto">
          <a:xfrm>
            <a:off x="3943350" y="17984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1" name="Rectangle 153"/>
          <p:cNvSpPr>
            <a:spLocks noChangeArrowheads="1"/>
          </p:cNvSpPr>
          <p:nvPr/>
        </p:nvSpPr>
        <p:spPr bwMode="auto">
          <a:xfrm>
            <a:off x="4500563" y="17984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2" name="Rectangle 154"/>
          <p:cNvSpPr>
            <a:spLocks noChangeArrowheads="1"/>
          </p:cNvSpPr>
          <p:nvPr/>
        </p:nvSpPr>
        <p:spPr bwMode="auto">
          <a:xfrm>
            <a:off x="4513263" y="17984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3" name="Rectangle 155"/>
          <p:cNvSpPr>
            <a:spLocks noChangeArrowheads="1"/>
          </p:cNvSpPr>
          <p:nvPr/>
        </p:nvSpPr>
        <p:spPr bwMode="auto">
          <a:xfrm>
            <a:off x="806450" y="1804764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4" name="Rectangle 156"/>
          <p:cNvSpPr>
            <a:spLocks noChangeArrowheads="1"/>
          </p:cNvSpPr>
          <p:nvPr/>
        </p:nvSpPr>
        <p:spPr bwMode="auto">
          <a:xfrm>
            <a:off x="4500563" y="18047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5" name="Rectangle 157"/>
          <p:cNvSpPr>
            <a:spLocks noChangeArrowheads="1"/>
          </p:cNvSpPr>
          <p:nvPr/>
        </p:nvSpPr>
        <p:spPr bwMode="auto">
          <a:xfrm>
            <a:off x="806450" y="1955577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6" name="Rectangle 158"/>
          <p:cNvSpPr>
            <a:spLocks noChangeArrowheads="1"/>
          </p:cNvSpPr>
          <p:nvPr/>
        </p:nvSpPr>
        <p:spPr bwMode="auto">
          <a:xfrm>
            <a:off x="819150" y="1955577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7" name="Rectangle 159"/>
          <p:cNvSpPr>
            <a:spLocks noChangeArrowheads="1"/>
          </p:cNvSpPr>
          <p:nvPr/>
        </p:nvSpPr>
        <p:spPr bwMode="auto">
          <a:xfrm>
            <a:off x="3930650" y="1955577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8" name="Rectangle 160"/>
          <p:cNvSpPr>
            <a:spLocks noChangeArrowheads="1"/>
          </p:cNvSpPr>
          <p:nvPr/>
        </p:nvSpPr>
        <p:spPr bwMode="auto">
          <a:xfrm>
            <a:off x="3943350" y="1955577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89" name="Rectangle 161"/>
          <p:cNvSpPr>
            <a:spLocks noChangeArrowheads="1"/>
          </p:cNvSpPr>
          <p:nvPr/>
        </p:nvSpPr>
        <p:spPr bwMode="auto">
          <a:xfrm>
            <a:off x="4500563" y="1955577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0" name="Rectangle 162"/>
          <p:cNvSpPr>
            <a:spLocks noChangeArrowheads="1"/>
          </p:cNvSpPr>
          <p:nvPr/>
        </p:nvSpPr>
        <p:spPr bwMode="auto">
          <a:xfrm>
            <a:off x="4513263" y="1955577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1" name="Rectangle 163"/>
          <p:cNvSpPr>
            <a:spLocks noChangeArrowheads="1"/>
          </p:cNvSpPr>
          <p:nvPr/>
        </p:nvSpPr>
        <p:spPr bwMode="auto">
          <a:xfrm>
            <a:off x="806450" y="1961927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2" name="Rectangle 164"/>
          <p:cNvSpPr>
            <a:spLocks noChangeArrowheads="1"/>
          </p:cNvSpPr>
          <p:nvPr/>
        </p:nvSpPr>
        <p:spPr bwMode="auto">
          <a:xfrm>
            <a:off x="4500563" y="196192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3" name="Rectangle 165"/>
          <p:cNvSpPr>
            <a:spLocks noChangeArrowheads="1"/>
          </p:cNvSpPr>
          <p:nvPr/>
        </p:nvSpPr>
        <p:spPr bwMode="auto">
          <a:xfrm>
            <a:off x="806450" y="211115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4" name="Rectangle 166"/>
          <p:cNvSpPr>
            <a:spLocks noChangeArrowheads="1"/>
          </p:cNvSpPr>
          <p:nvPr/>
        </p:nvSpPr>
        <p:spPr bwMode="auto">
          <a:xfrm>
            <a:off x="819150" y="2111152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5" name="Rectangle 167"/>
          <p:cNvSpPr>
            <a:spLocks noChangeArrowheads="1"/>
          </p:cNvSpPr>
          <p:nvPr/>
        </p:nvSpPr>
        <p:spPr bwMode="auto">
          <a:xfrm>
            <a:off x="3930650" y="211115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6" name="Rectangle 168"/>
          <p:cNvSpPr>
            <a:spLocks noChangeArrowheads="1"/>
          </p:cNvSpPr>
          <p:nvPr/>
        </p:nvSpPr>
        <p:spPr bwMode="auto">
          <a:xfrm>
            <a:off x="3943350" y="21111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7" name="Rectangle 169"/>
          <p:cNvSpPr>
            <a:spLocks noChangeArrowheads="1"/>
          </p:cNvSpPr>
          <p:nvPr/>
        </p:nvSpPr>
        <p:spPr bwMode="auto">
          <a:xfrm>
            <a:off x="4500563" y="21111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8" name="Rectangle 170"/>
          <p:cNvSpPr>
            <a:spLocks noChangeArrowheads="1"/>
          </p:cNvSpPr>
          <p:nvPr/>
        </p:nvSpPr>
        <p:spPr bwMode="auto">
          <a:xfrm>
            <a:off x="4513263" y="21111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899" name="Rectangle 171"/>
          <p:cNvSpPr>
            <a:spLocks noChangeArrowheads="1"/>
          </p:cNvSpPr>
          <p:nvPr/>
        </p:nvSpPr>
        <p:spPr bwMode="auto">
          <a:xfrm>
            <a:off x="806450" y="2119089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0" name="Rectangle 172"/>
          <p:cNvSpPr>
            <a:spLocks noChangeArrowheads="1"/>
          </p:cNvSpPr>
          <p:nvPr/>
        </p:nvSpPr>
        <p:spPr bwMode="auto">
          <a:xfrm>
            <a:off x="806450" y="22683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1" name="Rectangle 173"/>
          <p:cNvSpPr>
            <a:spLocks noChangeArrowheads="1"/>
          </p:cNvSpPr>
          <p:nvPr/>
        </p:nvSpPr>
        <p:spPr bwMode="auto">
          <a:xfrm>
            <a:off x="806450" y="22683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2" name="Rectangle 174"/>
          <p:cNvSpPr>
            <a:spLocks noChangeArrowheads="1"/>
          </p:cNvSpPr>
          <p:nvPr/>
        </p:nvSpPr>
        <p:spPr bwMode="auto">
          <a:xfrm>
            <a:off x="819150" y="2268314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3" name="Rectangle 175"/>
          <p:cNvSpPr>
            <a:spLocks noChangeArrowheads="1"/>
          </p:cNvSpPr>
          <p:nvPr/>
        </p:nvSpPr>
        <p:spPr bwMode="auto">
          <a:xfrm>
            <a:off x="3930650" y="2119089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4" name="Rectangle 176"/>
          <p:cNvSpPr>
            <a:spLocks noChangeArrowheads="1"/>
          </p:cNvSpPr>
          <p:nvPr/>
        </p:nvSpPr>
        <p:spPr bwMode="auto">
          <a:xfrm>
            <a:off x="3930650" y="22683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5" name="Rectangle 177"/>
          <p:cNvSpPr>
            <a:spLocks noChangeArrowheads="1"/>
          </p:cNvSpPr>
          <p:nvPr/>
        </p:nvSpPr>
        <p:spPr bwMode="auto">
          <a:xfrm>
            <a:off x="3930650" y="22683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6" name="Rectangle 178"/>
          <p:cNvSpPr>
            <a:spLocks noChangeArrowheads="1"/>
          </p:cNvSpPr>
          <p:nvPr/>
        </p:nvSpPr>
        <p:spPr bwMode="auto">
          <a:xfrm>
            <a:off x="806450" y="2512789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7" name="Rectangle 179"/>
          <p:cNvSpPr>
            <a:spLocks noChangeArrowheads="1"/>
          </p:cNvSpPr>
          <p:nvPr/>
        </p:nvSpPr>
        <p:spPr bwMode="auto">
          <a:xfrm>
            <a:off x="806450" y="2512789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8" name="Rectangle 180"/>
          <p:cNvSpPr>
            <a:spLocks noChangeArrowheads="1"/>
          </p:cNvSpPr>
          <p:nvPr/>
        </p:nvSpPr>
        <p:spPr bwMode="auto">
          <a:xfrm>
            <a:off x="819150" y="2512789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09" name="Rectangle 181"/>
          <p:cNvSpPr>
            <a:spLocks noChangeArrowheads="1"/>
          </p:cNvSpPr>
          <p:nvPr/>
        </p:nvSpPr>
        <p:spPr bwMode="auto">
          <a:xfrm>
            <a:off x="3930650" y="2512789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0" name="Rectangle 182"/>
          <p:cNvSpPr>
            <a:spLocks noChangeArrowheads="1"/>
          </p:cNvSpPr>
          <p:nvPr/>
        </p:nvSpPr>
        <p:spPr bwMode="auto">
          <a:xfrm>
            <a:off x="3943350" y="2512789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1" name="Rectangle 183"/>
          <p:cNvSpPr>
            <a:spLocks noChangeArrowheads="1"/>
          </p:cNvSpPr>
          <p:nvPr/>
        </p:nvSpPr>
        <p:spPr bwMode="auto">
          <a:xfrm>
            <a:off x="4500563" y="2512789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2" name="Rectangle 184"/>
          <p:cNvSpPr>
            <a:spLocks noChangeArrowheads="1"/>
          </p:cNvSpPr>
          <p:nvPr/>
        </p:nvSpPr>
        <p:spPr bwMode="auto">
          <a:xfrm>
            <a:off x="4500563" y="2512789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3" name="Rectangle 185"/>
          <p:cNvSpPr>
            <a:spLocks noChangeArrowheads="1"/>
          </p:cNvSpPr>
          <p:nvPr/>
        </p:nvSpPr>
        <p:spPr bwMode="auto">
          <a:xfrm>
            <a:off x="806450" y="2519139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4" name="Rectangle 186"/>
          <p:cNvSpPr>
            <a:spLocks noChangeArrowheads="1"/>
          </p:cNvSpPr>
          <p:nvPr/>
        </p:nvSpPr>
        <p:spPr bwMode="auto">
          <a:xfrm>
            <a:off x="4500563" y="25191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5" name="Rectangle 187"/>
          <p:cNvSpPr>
            <a:spLocks noChangeArrowheads="1"/>
          </p:cNvSpPr>
          <p:nvPr/>
        </p:nvSpPr>
        <p:spPr bwMode="auto">
          <a:xfrm>
            <a:off x="806450" y="266995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6" name="Rectangle 188"/>
          <p:cNvSpPr>
            <a:spLocks noChangeArrowheads="1"/>
          </p:cNvSpPr>
          <p:nvPr/>
        </p:nvSpPr>
        <p:spPr bwMode="auto">
          <a:xfrm>
            <a:off x="819150" y="2669952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7" name="Rectangle 189"/>
          <p:cNvSpPr>
            <a:spLocks noChangeArrowheads="1"/>
          </p:cNvSpPr>
          <p:nvPr/>
        </p:nvSpPr>
        <p:spPr bwMode="auto">
          <a:xfrm>
            <a:off x="3930650" y="266995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8" name="Rectangle 190"/>
          <p:cNvSpPr>
            <a:spLocks noChangeArrowheads="1"/>
          </p:cNvSpPr>
          <p:nvPr/>
        </p:nvSpPr>
        <p:spPr bwMode="auto">
          <a:xfrm>
            <a:off x="3943350" y="26699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19" name="Rectangle 191"/>
          <p:cNvSpPr>
            <a:spLocks noChangeArrowheads="1"/>
          </p:cNvSpPr>
          <p:nvPr/>
        </p:nvSpPr>
        <p:spPr bwMode="auto">
          <a:xfrm>
            <a:off x="45005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0" name="Rectangle 192"/>
          <p:cNvSpPr>
            <a:spLocks noChangeArrowheads="1"/>
          </p:cNvSpPr>
          <p:nvPr/>
        </p:nvSpPr>
        <p:spPr bwMode="auto">
          <a:xfrm>
            <a:off x="4513263" y="26699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1" name="Rectangle 193"/>
          <p:cNvSpPr>
            <a:spLocks noChangeArrowheads="1"/>
          </p:cNvSpPr>
          <p:nvPr/>
        </p:nvSpPr>
        <p:spPr bwMode="auto">
          <a:xfrm>
            <a:off x="50720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2" name="Rectangle 194"/>
          <p:cNvSpPr>
            <a:spLocks noChangeArrowheads="1"/>
          </p:cNvSpPr>
          <p:nvPr/>
        </p:nvSpPr>
        <p:spPr bwMode="auto">
          <a:xfrm>
            <a:off x="5084763" y="2669952"/>
            <a:ext cx="55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3" name="Rectangle 195"/>
          <p:cNvSpPr>
            <a:spLocks noChangeArrowheads="1"/>
          </p:cNvSpPr>
          <p:nvPr/>
        </p:nvSpPr>
        <p:spPr bwMode="auto">
          <a:xfrm>
            <a:off x="56562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4" name="Rectangle 196"/>
          <p:cNvSpPr>
            <a:spLocks noChangeArrowheads="1"/>
          </p:cNvSpPr>
          <p:nvPr/>
        </p:nvSpPr>
        <p:spPr bwMode="auto">
          <a:xfrm>
            <a:off x="5668963" y="26699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5" name="Rectangle 197"/>
          <p:cNvSpPr>
            <a:spLocks noChangeArrowheads="1"/>
          </p:cNvSpPr>
          <p:nvPr/>
        </p:nvSpPr>
        <p:spPr bwMode="auto">
          <a:xfrm>
            <a:off x="62277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6" name="Rectangle 198"/>
          <p:cNvSpPr>
            <a:spLocks noChangeArrowheads="1"/>
          </p:cNvSpPr>
          <p:nvPr/>
        </p:nvSpPr>
        <p:spPr bwMode="auto">
          <a:xfrm>
            <a:off x="6240463" y="26699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7" name="Rectangle 199"/>
          <p:cNvSpPr>
            <a:spLocks noChangeArrowheads="1"/>
          </p:cNvSpPr>
          <p:nvPr/>
        </p:nvSpPr>
        <p:spPr bwMode="auto">
          <a:xfrm>
            <a:off x="67992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8" name="Rectangle 200"/>
          <p:cNvSpPr>
            <a:spLocks noChangeArrowheads="1"/>
          </p:cNvSpPr>
          <p:nvPr/>
        </p:nvSpPr>
        <p:spPr bwMode="auto">
          <a:xfrm>
            <a:off x="6811963" y="2669952"/>
            <a:ext cx="55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29" name="Rectangle 201"/>
          <p:cNvSpPr>
            <a:spLocks noChangeArrowheads="1"/>
          </p:cNvSpPr>
          <p:nvPr/>
        </p:nvSpPr>
        <p:spPr bwMode="auto">
          <a:xfrm>
            <a:off x="73834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0" name="Rectangle 202"/>
          <p:cNvSpPr>
            <a:spLocks noChangeArrowheads="1"/>
          </p:cNvSpPr>
          <p:nvPr/>
        </p:nvSpPr>
        <p:spPr bwMode="auto">
          <a:xfrm>
            <a:off x="7396163" y="266995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1" name="Rectangle 203"/>
          <p:cNvSpPr>
            <a:spLocks noChangeArrowheads="1"/>
          </p:cNvSpPr>
          <p:nvPr/>
        </p:nvSpPr>
        <p:spPr bwMode="auto">
          <a:xfrm>
            <a:off x="79549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2" name="Rectangle 204"/>
          <p:cNvSpPr>
            <a:spLocks noChangeArrowheads="1"/>
          </p:cNvSpPr>
          <p:nvPr/>
        </p:nvSpPr>
        <p:spPr bwMode="auto">
          <a:xfrm>
            <a:off x="7954963" y="266995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3" name="Rectangle 205"/>
          <p:cNvSpPr>
            <a:spLocks noChangeArrowheads="1"/>
          </p:cNvSpPr>
          <p:nvPr/>
        </p:nvSpPr>
        <p:spPr bwMode="auto">
          <a:xfrm>
            <a:off x="806450" y="2676302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4" name="Rectangle 206"/>
          <p:cNvSpPr>
            <a:spLocks noChangeArrowheads="1"/>
          </p:cNvSpPr>
          <p:nvPr/>
        </p:nvSpPr>
        <p:spPr bwMode="auto">
          <a:xfrm>
            <a:off x="45005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5" name="Rectangle 207"/>
          <p:cNvSpPr>
            <a:spLocks noChangeArrowheads="1"/>
          </p:cNvSpPr>
          <p:nvPr/>
        </p:nvSpPr>
        <p:spPr bwMode="auto">
          <a:xfrm>
            <a:off x="50720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6" name="Rectangle 208"/>
          <p:cNvSpPr>
            <a:spLocks noChangeArrowheads="1"/>
          </p:cNvSpPr>
          <p:nvPr/>
        </p:nvSpPr>
        <p:spPr bwMode="auto">
          <a:xfrm>
            <a:off x="56562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7" name="Rectangle 209"/>
          <p:cNvSpPr>
            <a:spLocks noChangeArrowheads="1"/>
          </p:cNvSpPr>
          <p:nvPr/>
        </p:nvSpPr>
        <p:spPr bwMode="auto">
          <a:xfrm>
            <a:off x="62277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8" name="Rectangle 210"/>
          <p:cNvSpPr>
            <a:spLocks noChangeArrowheads="1"/>
          </p:cNvSpPr>
          <p:nvPr/>
        </p:nvSpPr>
        <p:spPr bwMode="auto">
          <a:xfrm>
            <a:off x="67992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39" name="Rectangle 211"/>
          <p:cNvSpPr>
            <a:spLocks noChangeArrowheads="1"/>
          </p:cNvSpPr>
          <p:nvPr/>
        </p:nvSpPr>
        <p:spPr bwMode="auto">
          <a:xfrm>
            <a:off x="73834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0" name="Rectangle 212"/>
          <p:cNvSpPr>
            <a:spLocks noChangeArrowheads="1"/>
          </p:cNvSpPr>
          <p:nvPr/>
        </p:nvSpPr>
        <p:spPr bwMode="auto">
          <a:xfrm>
            <a:off x="7954963" y="26763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1" name="Rectangle 213"/>
          <p:cNvSpPr>
            <a:spLocks noChangeArrowheads="1"/>
          </p:cNvSpPr>
          <p:nvPr/>
        </p:nvSpPr>
        <p:spPr bwMode="auto">
          <a:xfrm>
            <a:off x="806450" y="2827114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2" name="Rectangle 214"/>
          <p:cNvSpPr>
            <a:spLocks noChangeArrowheads="1"/>
          </p:cNvSpPr>
          <p:nvPr/>
        </p:nvSpPr>
        <p:spPr bwMode="auto">
          <a:xfrm>
            <a:off x="819150" y="2827114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3" name="Rectangle 215"/>
          <p:cNvSpPr>
            <a:spLocks noChangeArrowheads="1"/>
          </p:cNvSpPr>
          <p:nvPr/>
        </p:nvSpPr>
        <p:spPr bwMode="auto">
          <a:xfrm>
            <a:off x="3930650" y="2827114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4" name="Rectangle 216"/>
          <p:cNvSpPr>
            <a:spLocks noChangeArrowheads="1"/>
          </p:cNvSpPr>
          <p:nvPr/>
        </p:nvSpPr>
        <p:spPr bwMode="auto">
          <a:xfrm>
            <a:off x="3943350" y="28271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5" name="Rectangle 217"/>
          <p:cNvSpPr>
            <a:spLocks noChangeArrowheads="1"/>
          </p:cNvSpPr>
          <p:nvPr/>
        </p:nvSpPr>
        <p:spPr bwMode="auto">
          <a:xfrm>
            <a:off x="45005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6" name="Rectangle 218"/>
          <p:cNvSpPr>
            <a:spLocks noChangeArrowheads="1"/>
          </p:cNvSpPr>
          <p:nvPr/>
        </p:nvSpPr>
        <p:spPr bwMode="auto">
          <a:xfrm>
            <a:off x="4513263" y="28271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7" name="Rectangle 219"/>
          <p:cNvSpPr>
            <a:spLocks noChangeArrowheads="1"/>
          </p:cNvSpPr>
          <p:nvPr/>
        </p:nvSpPr>
        <p:spPr bwMode="auto">
          <a:xfrm>
            <a:off x="50720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8" name="Rectangle 220"/>
          <p:cNvSpPr>
            <a:spLocks noChangeArrowheads="1"/>
          </p:cNvSpPr>
          <p:nvPr/>
        </p:nvSpPr>
        <p:spPr bwMode="auto">
          <a:xfrm>
            <a:off x="5084763" y="2827114"/>
            <a:ext cx="55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49" name="Rectangle 221"/>
          <p:cNvSpPr>
            <a:spLocks noChangeArrowheads="1"/>
          </p:cNvSpPr>
          <p:nvPr/>
        </p:nvSpPr>
        <p:spPr bwMode="auto">
          <a:xfrm>
            <a:off x="56562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0" name="Rectangle 222"/>
          <p:cNvSpPr>
            <a:spLocks noChangeArrowheads="1"/>
          </p:cNvSpPr>
          <p:nvPr/>
        </p:nvSpPr>
        <p:spPr bwMode="auto">
          <a:xfrm>
            <a:off x="5668963" y="28271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1" name="Rectangle 223"/>
          <p:cNvSpPr>
            <a:spLocks noChangeArrowheads="1"/>
          </p:cNvSpPr>
          <p:nvPr/>
        </p:nvSpPr>
        <p:spPr bwMode="auto">
          <a:xfrm>
            <a:off x="62277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2" name="Rectangle 224"/>
          <p:cNvSpPr>
            <a:spLocks noChangeArrowheads="1"/>
          </p:cNvSpPr>
          <p:nvPr/>
        </p:nvSpPr>
        <p:spPr bwMode="auto">
          <a:xfrm>
            <a:off x="6240463" y="28271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3" name="Rectangle 225"/>
          <p:cNvSpPr>
            <a:spLocks noChangeArrowheads="1"/>
          </p:cNvSpPr>
          <p:nvPr/>
        </p:nvSpPr>
        <p:spPr bwMode="auto">
          <a:xfrm>
            <a:off x="67992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4" name="Rectangle 226"/>
          <p:cNvSpPr>
            <a:spLocks noChangeArrowheads="1"/>
          </p:cNvSpPr>
          <p:nvPr/>
        </p:nvSpPr>
        <p:spPr bwMode="auto">
          <a:xfrm>
            <a:off x="6811963" y="2827114"/>
            <a:ext cx="55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5" name="Rectangle 227"/>
          <p:cNvSpPr>
            <a:spLocks noChangeArrowheads="1"/>
          </p:cNvSpPr>
          <p:nvPr/>
        </p:nvSpPr>
        <p:spPr bwMode="auto">
          <a:xfrm>
            <a:off x="73834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6" name="Rectangle 228"/>
          <p:cNvSpPr>
            <a:spLocks noChangeArrowheads="1"/>
          </p:cNvSpPr>
          <p:nvPr/>
        </p:nvSpPr>
        <p:spPr bwMode="auto">
          <a:xfrm>
            <a:off x="7396163" y="2827114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7" name="Rectangle 229"/>
          <p:cNvSpPr>
            <a:spLocks noChangeArrowheads="1"/>
          </p:cNvSpPr>
          <p:nvPr/>
        </p:nvSpPr>
        <p:spPr bwMode="auto">
          <a:xfrm>
            <a:off x="7954963" y="2827114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8" name="Rectangle 230"/>
          <p:cNvSpPr>
            <a:spLocks noChangeArrowheads="1"/>
          </p:cNvSpPr>
          <p:nvPr/>
        </p:nvSpPr>
        <p:spPr bwMode="auto">
          <a:xfrm>
            <a:off x="806450" y="2833464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59" name="Rectangle 231"/>
          <p:cNvSpPr>
            <a:spLocks noChangeArrowheads="1"/>
          </p:cNvSpPr>
          <p:nvPr/>
        </p:nvSpPr>
        <p:spPr bwMode="auto">
          <a:xfrm>
            <a:off x="45005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0" name="Rectangle 232"/>
          <p:cNvSpPr>
            <a:spLocks noChangeArrowheads="1"/>
          </p:cNvSpPr>
          <p:nvPr/>
        </p:nvSpPr>
        <p:spPr bwMode="auto">
          <a:xfrm>
            <a:off x="50720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1" name="Rectangle 233"/>
          <p:cNvSpPr>
            <a:spLocks noChangeArrowheads="1"/>
          </p:cNvSpPr>
          <p:nvPr/>
        </p:nvSpPr>
        <p:spPr bwMode="auto">
          <a:xfrm>
            <a:off x="56562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2" name="Rectangle 234"/>
          <p:cNvSpPr>
            <a:spLocks noChangeArrowheads="1"/>
          </p:cNvSpPr>
          <p:nvPr/>
        </p:nvSpPr>
        <p:spPr bwMode="auto">
          <a:xfrm>
            <a:off x="62277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3" name="Rectangle 235"/>
          <p:cNvSpPr>
            <a:spLocks noChangeArrowheads="1"/>
          </p:cNvSpPr>
          <p:nvPr/>
        </p:nvSpPr>
        <p:spPr bwMode="auto">
          <a:xfrm>
            <a:off x="67992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4" name="Rectangle 236"/>
          <p:cNvSpPr>
            <a:spLocks noChangeArrowheads="1"/>
          </p:cNvSpPr>
          <p:nvPr/>
        </p:nvSpPr>
        <p:spPr bwMode="auto">
          <a:xfrm>
            <a:off x="73834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5" name="Rectangle 237"/>
          <p:cNvSpPr>
            <a:spLocks noChangeArrowheads="1"/>
          </p:cNvSpPr>
          <p:nvPr/>
        </p:nvSpPr>
        <p:spPr bwMode="auto">
          <a:xfrm>
            <a:off x="7954963" y="283346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6" name="Rectangle 238"/>
          <p:cNvSpPr>
            <a:spLocks noChangeArrowheads="1"/>
          </p:cNvSpPr>
          <p:nvPr/>
        </p:nvSpPr>
        <p:spPr bwMode="auto">
          <a:xfrm>
            <a:off x="806450" y="2984277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7" name="Rectangle 239"/>
          <p:cNvSpPr>
            <a:spLocks noChangeArrowheads="1"/>
          </p:cNvSpPr>
          <p:nvPr/>
        </p:nvSpPr>
        <p:spPr bwMode="auto">
          <a:xfrm>
            <a:off x="819150" y="2984277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8" name="Rectangle 240"/>
          <p:cNvSpPr>
            <a:spLocks noChangeArrowheads="1"/>
          </p:cNvSpPr>
          <p:nvPr/>
        </p:nvSpPr>
        <p:spPr bwMode="auto">
          <a:xfrm>
            <a:off x="3930650" y="2984277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69" name="Rectangle 241"/>
          <p:cNvSpPr>
            <a:spLocks noChangeArrowheads="1"/>
          </p:cNvSpPr>
          <p:nvPr/>
        </p:nvSpPr>
        <p:spPr bwMode="auto">
          <a:xfrm>
            <a:off x="3943350" y="2984277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0" name="Rectangle 242"/>
          <p:cNvSpPr>
            <a:spLocks noChangeArrowheads="1"/>
          </p:cNvSpPr>
          <p:nvPr/>
        </p:nvSpPr>
        <p:spPr bwMode="auto">
          <a:xfrm>
            <a:off x="4500563" y="2984277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1" name="Rectangle 243"/>
          <p:cNvSpPr>
            <a:spLocks noChangeArrowheads="1"/>
          </p:cNvSpPr>
          <p:nvPr/>
        </p:nvSpPr>
        <p:spPr bwMode="auto">
          <a:xfrm>
            <a:off x="4513263" y="2984277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2" name="Rectangle 244"/>
          <p:cNvSpPr>
            <a:spLocks noChangeArrowheads="1"/>
          </p:cNvSpPr>
          <p:nvPr/>
        </p:nvSpPr>
        <p:spPr bwMode="auto">
          <a:xfrm>
            <a:off x="806450" y="2990627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3" name="Rectangle 245"/>
          <p:cNvSpPr>
            <a:spLocks noChangeArrowheads="1"/>
          </p:cNvSpPr>
          <p:nvPr/>
        </p:nvSpPr>
        <p:spPr bwMode="auto">
          <a:xfrm>
            <a:off x="3930650" y="2990627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4" name="Rectangle 246"/>
          <p:cNvSpPr>
            <a:spLocks noChangeArrowheads="1"/>
          </p:cNvSpPr>
          <p:nvPr/>
        </p:nvSpPr>
        <p:spPr bwMode="auto">
          <a:xfrm>
            <a:off x="4500563" y="299062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5" name="Rectangle 247"/>
          <p:cNvSpPr>
            <a:spLocks noChangeArrowheads="1"/>
          </p:cNvSpPr>
          <p:nvPr/>
        </p:nvSpPr>
        <p:spPr bwMode="auto">
          <a:xfrm>
            <a:off x="806450" y="3141439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6" name="Rectangle 248"/>
          <p:cNvSpPr>
            <a:spLocks noChangeArrowheads="1"/>
          </p:cNvSpPr>
          <p:nvPr/>
        </p:nvSpPr>
        <p:spPr bwMode="auto">
          <a:xfrm>
            <a:off x="819150" y="3141439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7" name="Rectangle 249"/>
          <p:cNvSpPr>
            <a:spLocks noChangeArrowheads="1"/>
          </p:cNvSpPr>
          <p:nvPr/>
        </p:nvSpPr>
        <p:spPr bwMode="auto">
          <a:xfrm>
            <a:off x="3930650" y="3141439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8" name="Rectangle 250"/>
          <p:cNvSpPr>
            <a:spLocks noChangeArrowheads="1"/>
          </p:cNvSpPr>
          <p:nvPr/>
        </p:nvSpPr>
        <p:spPr bwMode="auto">
          <a:xfrm>
            <a:off x="3943350" y="3141439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79" name="Rectangle 251"/>
          <p:cNvSpPr>
            <a:spLocks noChangeArrowheads="1"/>
          </p:cNvSpPr>
          <p:nvPr/>
        </p:nvSpPr>
        <p:spPr bwMode="auto">
          <a:xfrm>
            <a:off x="4500563" y="3141439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0" name="Rectangle 252"/>
          <p:cNvSpPr>
            <a:spLocks noChangeArrowheads="1"/>
          </p:cNvSpPr>
          <p:nvPr/>
        </p:nvSpPr>
        <p:spPr bwMode="auto">
          <a:xfrm>
            <a:off x="4513263" y="3141439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1" name="Rectangle 253"/>
          <p:cNvSpPr>
            <a:spLocks noChangeArrowheads="1"/>
          </p:cNvSpPr>
          <p:nvPr/>
        </p:nvSpPr>
        <p:spPr bwMode="auto">
          <a:xfrm>
            <a:off x="806450" y="3147789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2" name="Rectangle 254"/>
          <p:cNvSpPr>
            <a:spLocks noChangeArrowheads="1"/>
          </p:cNvSpPr>
          <p:nvPr/>
        </p:nvSpPr>
        <p:spPr bwMode="auto">
          <a:xfrm>
            <a:off x="4500563" y="314778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3" name="Rectangle 255"/>
          <p:cNvSpPr>
            <a:spLocks noChangeArrowheads="1"/>
          </p:cNvSpPr>
          <p:nvPr/>
        </p:nvSpPr>
        <p:spPr bwMode="auto">
          <a:xfrm>
            <a:off x="806450" y="329860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4" name="Rectangle 256"/>
          <p:cNvSpPr>
            <a:spLocks noChangeArrowheads="1"/>
          </p:cNvSpPr>
          <p:nvPr/>
        </p:nvSpPr>
        <p:spPr bwMode="auto">
          <a:xfrm>
            <a:off x="819150" y="3298602"/>
            <a:ext cx="30988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5" name="Rectangle 257"/>
          <p:cNvSpPr>
            <a:spLocks noChangeArrowheads="1"/>
          </p:cNvSpPr>
          <p:nvPr/>
        </p:nvSpPr>
        <p:spPr bwMode="auto">
          <a:xfrm>
            <a:off x="3930650" y="3298602"/>
            <a:ext cx="1588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6" name="Rectangle 258"/>
          <p:cNvSpPr>
            <a:spLocks noChangeArrowheads="1"/>
          </p:cNvSpPr>
          <p:nvPr/>
        </p:nvSpPr>
        <p:spPr bwMode="auto">
          <a:xfrm>
            <a:off x="3943350" y="329860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7" name="Rectangle 259"/>
          <p:cNvSpPr>
            <a:spLocks noChangeArrowheads="1"/>
          </p:cNvSpPr>
          <p:nvPr/>
        </p:nvSpPr>
        <p:spPr bwMode="auto">
          <a:xfrm>
            <a:off x="4500563" y="3298602"/>
            <a:ext cx="1587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8" name="Rectangle 260"/>
          <p:cNvSpPr>
            <a:spLocks noChangeArrowheads="1"/>
          </p:cNvSpPr>
          <p:nvPr/>
        </p:nvSpPr>
        <p:spPr bwMode="auto">
          <a:xfrm>
            <a:off x="4513263" y="3298602"/>
            <a:ext cx="546100" cy="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89" name="Rectangle 261"/>
          <p:cNvSpPr>
            <a:spLocks noChangeArrowheads="1"/>
          </p:cNvSpPr>
          <p:nvPr/>
        </p:nvSpPr>
        <p:spPr bwMode="auto">
          <a:xfrm>
            <a:off x="806450" y="3304952"/>
            <a:ext cx="1588" cy="2936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0" name="Rectangle 262"/>
          <p:cNvSpPr>
            <a:spLocks noChangeArrowheads="1"/>
          </p:cNvSpPr>
          <p:nvPr/>
        </p:nvSpPr>
        <p:spPr bwMode="auto">
          <a:xfrm>
            <a:off x="806450" y="360340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1" name="Rectangle 263"/>
          <p:cNvSpPr>
            <a:spLocks noChangeArrowheads="1"/>
          </p:cNvSpPr>
          <p:nvPr/>
        </p:nvSpPr>
        <p:spPr bwMode="auto">
          <a:xfrm>
            <a:off x="806450" y="360340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2" name="Rectangle 264"/>
          <p:cNvSpPr>
            <a:spLocks noChangeArrowheads="1"/>
          </p:cNvSpPr>
          <p:nvPr/>
        </p:nvSpPr>
        <p:spPr bwMode="auto">
          <a:xfrm>
            <a:off x="819150" y="3603402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3" name="Rectangle 265"/>
          <p:cNvSpPr>
            <a:spLocks noChangeArrowheads="1"/>
          </p:cNvSpPr>
          <p:nvPr/>
        </p:nvSpPr>
        <p:spPr bwMode="auto">
          <a:xfrm>
            <a:off x="3930650" y="3304952"/>
            <a:ext cx="1588" cy="2936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4" name="Rectangle 266"/>
          <p:cNvSpPr>
            <a:spLocks noChangeArrowheads="1"/>
          </p:cNvSpPr>
          <p:nvPr/>
        </p:nvSpPr>
        <p:spPr bwMode="auto">
          <a:xfrm>
            <a:off x="3930650" y="360340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5" name="Rectangle 267"/>
          <p:cNvSpPr>
            <a:spLocks noChangeArrowheads="1"/>
          </p:cNvSpPr>
          <p:nvPr/>
        </p:nvSpPr>
        <p:spPr bwMode="auto">
          <a:xfrm>
            <a:off x="3930650" y="360340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6" name="Rectangle 268"/>
          <p:cNvSpPr>
            <a:spLocks noChangeArrowheads="1"/>
          </p:cNvSpPr>
          <p:nvPr/>
        </p:nvSpPr>
        <p:spPr bwMode="auto">
          <a:xfrm>
            <a:off x="806450" y="38542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7" name="Rectangle 269"/>
          <p:cNvSpPr>
            <a:spLocks noChangeArrowheads="1"/>
          </p:cNvSpPr>
          <p:nvPr/>
        </p:nvSpPr>
        <p:spPr bwMode="auto">
          <a:xfrm>
            <a:off x="806450" y="38542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8" name="Rectangle 270"/>
          <p:cNvSpPr>
            <a:spLocks noChangeArrowheads="1"/>
          </p:cNvSpPr>
          <p:nvPr/>
        </p:nvSpPr>
        <p:spPr bwMode="auto">
          <a:xfrm>
            <a:off x="819150" y="3854227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999" name="Rectangle 271"/>
          <p:cNvSpPr>
            <a:spLocks noChangeArrowheads="1"/>
          </p:cNvSpPr>
          <p:nvPr/>
        </p:nvSpPr>
        <p:spPr bwMode="auto">
          <a:xfrm>
            <a:off x="3930650" y="38542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0" name="Rectangle 272"/>
          <p:cNvSpPr>
            <a:spLocks noChangeArrowheads="1"/>
          </p:cNvSpPr>
          <p:nvPr/>
        </p:nvSpPr>
        <p:spPr bwMode="auto">
          <a:xfrm>
            <a:off x="3943350" y="385422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1" name="Rectangle 273"/>
          <p:cNvSpPr>
            <a:spLocks noChangeArrowheads="1"/>
          </p:cNvSpPr>
          <p:nvPr/>
        </p:nvSpPr>
        <p:spPr bwMode="auto">
          <a:xfrm>
            <a:off x="4500563" y="38542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2" name="Rectangle 274"/>
          <p:cNvSpPr>
            <a:spLocks noChangeArrowheads="1"/>
          </p:cNvSpPr>
          <p:nvPr/>
        </p:nvSpPr>
        <p:spPr bwMode="auto">
          <a:xfrm>
            <a:off x="4500563" y="38542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3" name="Rectangle 275"/>
          <p:cNvSpPr>
            <a:spLocks noChangeArrowheads="1"/>
          </p:cNvSpPr>
          <p:nvPr/>
        </p:nvSpPr>
        <p:spPr bwMode="auto">
          <a:xfrm>
            <a:off x="806450" y="3860577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4" name="Rectangle 276"/>
          <p:cNvSpPr>
            <a:spLocks noChangeArrowheads="1"/>
          </p:cNvSpPr>
          <p:nvPr/>
        </p:nvSpPr>
        <p:spPr bwMode="auto">
          <a:xfrm>
            <a:off x="4500563" y="38605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5" name="Rectangle 277"/>
          <p:cNvSpPr>
            <a:spLocks noChangeArrowheads="1"/>
          </p:cNvSpPr>
          <p:nvPr/>
        </p:nvSpPr>
        <p:spPr bwMode="auto">
          <a:xfrm>
            <a:off x="806450" y="4011389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6" name="Rectangle 278"/>
          <p:cNvSpPr>
            <a:spLocks noChangeArrowheads="1"/>
          </p:cNvSpPr>
          <p:nvPr/>
        </p:nvSpPr>
        <p:spPr bwMode="auto">
          <a:xfrm>
            <a:off x="819150" y="4011389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7" name="Rectangle 279"/>
          <p:cNvSpPr>
            <a:spLocks noChangeArrowheads="1"/>
          </p:cNvSpPr>
          <p:nvPr/>
        </p:nvSpPr>
        <p:spPr bwMode="auto">
          <a:xfrm>
            <a:off x="3930650" y="4011389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8" name="Rectangle 280"/>
          <p:cNvSpPr>
            <a:spLocks noChangeArrowheads="1"/>
          </p:cNvSpPr>
          <p:nvPr/>
        </p:nvSpPr>
        <p:spPr bwMode="auto">
          <a:xfrm>
            <a:off x="3943350" y="40113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09" name="Rectangle 281"/>
          <p:cNvSpPr>
            <a:spLocks noChangeArrowheads="1"/>
          </p:cNvSpPr>
          <p:nvPr/>
        </p:nvSpPr>
        <p:spPr bwMode="auto">
          <a:xfrm>
            <a:off x="45005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0" name="Rectangle 282"/>
          <p:cNvSpPr>
            <a:spLocks noChangeArrowheads="1"/>
          </p:cNvSpPr>
          <p:nvPr/>
        </p:nvSpPr>
        <p:spPr bwMode="auto">
          <a:xfrm>
            <a:off x="4513263" y="40113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1" name="Rectangle 283"/>
          <p:cNvSpPr>
            <a:spLocks noChangeArrowheads="1"/>
          </p:cNvSpPr>
          <p:nvPr/>
        </p:nvSpPr>
        <p:spPr bwMode="auto">
          <a:xfrm>
            <a:off x="50720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2" name="Rectangle 284"/>
          <p:cNvSpPr>
            <a:spLocks noChangeArrowheads="1"/>
          </p:cNvSpPr>
          <p:nvPr/>
        </p:nvSpPr>
        <p:spPr bwMode="auto">
          <a:xfrm>
            <a:off x="5084763" y="4011389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3" name="Rectangle 285"/>
          <p:cNvSpPr>
            <a:spLocks noChangeArrowheads="1"/>
          </p:cNvSpPr>
          <p:nvPr/>
        </p:nvSpPr>
        <p:spPr bwMode="auto">
          <a:xfrm>
            <a:off x="56562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4" name="Rectangle 286"/>
          <p:cNvSpPr>
            <a:spLocks noChangeArrowheads="1"/>
          </p:cNvSpPr>
          <p:nvPr/>
        </p:nvSpPr>
        <p:spPr bwMode="auto">
          <a:xfrm>
            <a:off x="5668963" y="40113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5" name="Rectangle 287"/>
          <p:cNvSpPr>
            <a:spLocks noChangeArrowheads="1"/>
          </p:cNvSpPr>
          <p:nvPr/>
        </p:nvSpPr>
        <p:spPr bwMode="auto">
          <a:xfrm>
            <a:off x="62277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6" name="Rectangle 288"/>
          <p:cNvSpPr>
            <a:spLocks noChangeArrowheads="1"/>
          </p:cNvSpPr>
          <p:nvPr/>
        </p:nvSpPr>
        <p:spPr bwMode="auto">
          <a:xfrm>
            <a:off x="6240463" y="40113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7" name="Rectangle 289"/>
          <p:cNvSpPr>
            <a:spLocks noChangeArrowheads="1"/>
          </p:cNvSpPr>
          <p:nvPr/>
        </p:nvSpPr>
        <p:spPr bwMode="auto">
          <a:xfrm>
            <a:off x="67992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8" name="Rectangle 290"/>
          <p:cNvSpPr>
            <a:spLocks noChangeArrowheads="1"/>
          </p:cNvSpPr>
          <p:nvPr/>
        </p:nvSpPr>
        <p:spPr bwMode="auto">
          <a:xfrm>
            <a:off x="6811963" y="4011389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19" name="Rectangle 291"/>
          <p:cNvSpPr>
            <a:spLocks noChangeArrowheads="1"/>
          </p:cNvSpPr>
          <p:nvPr/>
        </p:nvSpPr>
        <p:spPr bwMode="auto">
          <a:xfrm>
            <a:off x="73834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0" name="Rectangle 292"/>
          <p:cNvSpPr>
            <a:spLocks noChangeArrowheads="1"/>
          </p:cNvSpPr>
          <p:nvPr/>
        </p:nvSpPr>
        <p:spPr bwMode="auto">
          <a:xfrm>
            <a:off x="7396163" y="40113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1" name="Rectangle 293"/>
          <p:cNvSpPr>
            <a:spLocks noChangeArrowheads="1"/>
          </p:cNvSpPr>
          <p:nvPr/>
        </p:nvSpPr>
        <p:spPr bwMode="auto">
          <a:xfrm>
            <a:off x="79549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2" name="Rectangle 294"/>
          <p:cNvSpPr>
            <a:spLocks noChangeArrowheads="1"/>
          </p:cNvSpPr>
          <p:nvPr/>
        </p:nvSpPr>
        <p:spPr bwMode="auto">
          <a:xfrm>
            <a:off x="7954963" y="40113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3" name="Rectangle 295"/>
          <p:cNvSpPr>
            <a:spLocks noChangeArrowheads="1"/>
          </p:cNvSpPr>
          <p:nvPr/>
        </p:nvSpPr>
        <p:spPr bwMode="auto">
          <a:xfrm>
            <a:off x="806450" y="4017739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4" name="Rectangle 296"/>
          <p:cNvSpPr>
            <a:spLocks noChangeArrowheads="1"/>
          </p:cNvSpPr>
          <p:nvPr/>
        </p:nvSpPr>
        <p:spPr bwMode="auto">
          <a:xfrm>
            <a:off x="45005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5" name="Rectangle 297"/>
          <p:cNvSpPr>
            <a:spLocks noChangeArrowheads="1"/>
          </p:cNvSpPr>
          <p:nvPr/>
        </p:nvSpPr>
        <p:spPr bwMode="auto">
          <a:xfrm>
            <a:off x="50720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6" name="Rectangle 298"/>
          <p:cNvSpPr>
            <a:spLocks noChangeArrowheads="1"/>
          </p:cNvSpPr>
          <p:nvPr/>
        </p:nvSpPr>
        <p:spPr bwMode="auto">
          <a:xfrm>
            <a:off x="56562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7" name="Rectangle 299"/>
          <p:cNvSpPr>
            <a:spLocks noChangeArrowheads="1"/>
          </p:cNvSpPr>
          <p:nvPr/>
        </p:nvSpPr>
        <p:spPr bwMode="auto">
          <a:xfrm>
            <a:off x="62277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8" name="Rectangle 300"/>
          <p:cNvSpPr>
            <a:spLocks noChangeArrowheads="1"/>
          </p:cNvSpPr>
          <p:nvPr/>
        </p:nvSpPr>
        <p:spPr bwMode="auto">
          <a:xfrm>
            <a:off x="67992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29" name="Rectangle 301"/>
          <p:cNvSpPr>
            <a:spLocks noChangeArrowheads="1"/>
          </p:cNvSpPr>
          <p:nvPr/>
        </p:nvSpPr>
        <p:spPr bwMode="auto">
          <a:xfrm>
            <a:off x="73834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0" name="Rectangle 302"/>
          <p:cNvSpPr>
            <a:spLocks noChangeArrowheads="1"/>
          </p:cNvSpPr>
          <p:nvPr/>
        </p:nvSpPr>
        <p:spPr bwMode="auto">
          <a:xfrm>
            <a:off x="7954963" y="40177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1" name="Rectangle 303"/>
          <p:cNvSpPr>
            <a:spLocks noChangeArrowheads="1"/>
          </p:cNvSpPr>
          <p:nvPr/>
        </p:nvSpPr>
        <p:spPr bwMode="auto">
          <a:xfrm>
            <a:off x="806450" y="416855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2" name="Rectangle 304"/>
          <p:cNvSpPr>
            <a:spLocks noChangeArrowheads="1"/>
          </p:cNvSpPr>
          <p:nvPr/>
        </p:nvSpPr>
        <p:spPr bwMode="auto">
          <a:xfrm>
            <a:off x="819150" y="4168552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3" name="Rectangle 305"/>
          <p:cNvSpPr>
            <a:spLocks noChangeArrowheads="1"/>
          </p:cNvSpPr>
          <p:nvPr/>
        </p:nvSpPr>
        <p:spPr bwMode="auto">
          <a:xfrm>
            <a:off x="3930650" y="416855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4" name="Rectangle 306"/>
          <p:cNvSpPr>
            <a:spLocks noChangeArrowheads="1"/>
          </p:cNvSpPr>
          <p:nvPr/>
        </p:nvSpPr>
        <p:spPr bwMode="auto">
          <a:xfrm>
            <a:off x="3943350" y="41685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5" name="Rectangle 307"/>
          <p:cNvSpPr>
            <a:spLocks noChangeArrowheads="1"/>
          </p:cNvSpPr>
          <p:nvPr/>
        </p:nvSpPr>
        <p:spPr bwMode="auto">
          <a:xfrm>
            <a:off x="45005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6" name="Rectangle 308"/>
          <p:cNvSpPr>
            <a:spLocks noChangeArrowheads="1"/>
          </p:cNvSpPr>
          <p:nvPr/>
        </p:nvSpPr>
        <p:spPr bwMode="auto">
          <a:xfrm>
            <a:off x="4513263" y="41685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7" name="Rectangle 309"/>
          <p:cNvSpPr>
            <a:spLocks noChangeArrowheads="1"/>
          </p:cNvSpPr>
          <p:nvPr/>
        </p:nvSpPr>
        <p:spPr bwMode="auto">
          <a:xfrm>
            <a:off x="50720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8" name="Rectangle 310"/>
          <p:cNvSpPr>
            <a:spLocks noChangeArrowheads="1"/>
          </p:cNvSpPr>
          <p:nvPr/>
        </p:nvSpPr>
        <p:spPr bwMode="auto">
          <a:xfrm>
            <a:off x="5084763" y="4168552"/>
            <a:ext cx="55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39" name="Rectangle 311"/>
          <p:cNvSpPr>
            <a:spLocks noChangeArrowheads="1"/>
          </p:cNvSpPr>
          <p:nvPr/>
        </p:nvSpPr>
        <p:spPr bwMode="auto">
          <a:xfrm>
            <a:off x="56562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0" name="Rectangle 312"/>
          <p:cNvSpPr>
            <a:spLocks noChangeArrowheads="1"/>
          </p:cNvSpPr>
          <p:nvPr/>
        </p:nvSpPr>
        <p:spPr bwMode="auto">
          <a:xfrm>
            <a:off x="5668963" y="41685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1" name="Rectangle 313"/>
          <p:cNvSpPr>
            <a:spLocks noChangeArrowheads="1"/>
          </p:cNvSpPr>
          <p:nvPr/>
        </p:nvSpPr>
        <p:spPr bwMode="auto">
          <a:xfrm>
            <a:off x="62277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2" name="Rectangle 314"/>
          <p:cNvSpPr>
            <a:spLocks noChangeArrowheads="1"/>
          </p:cNvSpPr>
          <p:nvPr/>
        </p:nvSpPr>
        <p:spPr bwMode="auto">
          <a:xfrm>
            <a:off x="6240463" y="41685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3" name="Rectangle 315"/>
          <p:cNvSpPr>
            <a:spLocks noChangeArrowheads="1"/>
          </p:cNvSpPr>
          <p:nvPr/>
        </p:nvSpPr>
        <p:spPr bwMode="auto">
          <a:xfrm>
            <a:off x="67992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4" name="Rectangle 316"/>
          <p:cNvSpPr>
            <a:spLocks noChangeArrowheads="1"/>
          </p:cNvSpPr>
          <p:nvPr/>
        </p:nvSpPr>
        <p:spPr bwMode="auto">
          <a:xfrm>
            <a:off x="6811963" y="4168552"/>
            <a:ext cx="55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5" name="Rectangle 317"/>
          <p:cNvSpPr>
            <a:spLocks noChangeArrowheads="1"/>
          </p:cNvSpPr>
          <p:nvPr/>
        </p:nvSpPr>
        <p:spPr bwMode="auto">
          <a:xfrm>
            <a:off x="73834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6" name="Rectangle 318"/>
          <p:cNvSpPr>
            <a:spLocks noChangeArrowheads="1"/>
          </p:cNvSpPr>
          <p:nvPr/>
        </p:nvSpPr>
        <p:spPr bwMode="auto">
          <a:xfrm>
            <a:off x="7396163" y="41685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7" name="Rectangle 319"/>
          <p:cNvSpPr>
            <a:spLocks noChangeArrowheads="1"/>
          </p:cNvSpPr>
          <p:nvPr/>
        </p:nvSpPr>
        <p:spPr bwMode="auto">
          <a:xfrm>
            <a:off x="7954963" y="41685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8" name="Rectangle 320"/>
          <p:cNvSpPr>
            <a:spLocks noChangeArrowheads="1"/>
          </p:cNvSpPr>
          <p:nvPr/>
        </p:nvSpPr>
        <p:spPr bwMode="auto">
          <a:xfrm>
            <a:off x="806450" y="4174902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49" name="Rectangle 321"/>
          <p:cNvSpPr>
            <a:spLocks noChangeArrowheads="1"/>
          </p:cNvSpPr>
          <p:nvPr/>
        </p:nvSpPr>
        <p:spPr bwMode="auto">
          <a:xfrm>
            <a:off x="45005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0" name="Rectangle 322"/>
          <p:cNvSpPr>
            <a:spLocks noChangeArrowheads="1"/>
          </p:cNvSpPr>
          <p:nvPr/>
        </p:nvSpPr>
        <p:spPr bwMode="auto">
          <a:xfrm>
            <a:off x="50720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1" name="Rectangle 323"/>
          <p:cNvSpPr>
            <a:spLocks noChangeArrowheads="1"/>
          </p:cNvSpPr>
          <p:nvPr/>
        </p:nvSpPr>
        <p:spPr bwMode="auto">
          <a:xfrm>
            <a:off x="56562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2" name="Rectangle 324"/>
          <p:cNvSpPr>
            <a:spLocks noChangeArrowheads="1"/>
          </p:cNvSpPr>
          <p:nvPr/>
        </p:nvSpPr>
        <p:spPr bwMode="auto">
          <a:xfrm>
            <a:off x="62277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3" name="Rectangle 325"/>
          <p:cNvSpPr>
            <a:spLocks noChangeArrowheads="1"/>
          </p:cNvSpPr>
          <p:nvPr/>
        </p:nvSpPr>
        <p:spPr bwMode="auto">
          <a:xfrm>
            <a:off x="67992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4" name="Rectangle 326"/>
          <p:cNvSpPr>
            <a:spLocks noChangeArrowheads="1"/>
          </p:cNvSpPr>
          <p:nvPr/>
        </p:nvSpPr>
        <p:spPr bwMode="auto">
          <a:xfrm>
            <a:off x="73834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5" name="Rectangle 327"/>
          <p:cNvSpPr>
            <a:spLocks noChangeArrowheads="1"/>
          </p:cNvSpPr>
          <p:nvPr/>
        </p:nvSpPr>
        <p:spPr bwMode="auto">
          <a:xfrm>
            <a:off x="7954963" y="41749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6" name="Rectangle 328"/>
          <p:cNvSpPr>
            <a:spLocks noChangeArrowheads="1"/>
          </p:cNvSpPr>
          <p:nvPr/>
        </p:nvSpPr>
        <p:spPr bwMode="auto">
          <a:xfrm>
            <a:off x="806450" y="43257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7" name="Rectangle 329"/>
          <p:cNvSpPr>
            <a:spLocks noChangeArrowheads="1"/>
          </p:cNvSpPr>
          <p:nvPr/>
        </p:nvSpPr>
        <p:spPr bwMode="auto">
          <a:xfrm>
            <a:off x="819150" y="4325714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8" name="Rectangle 330"/>
          <p:cNvSpPr>
            <a:spLocks noChangeArrowheads="1"/>
          </p:cNvSpPr>
          <p:nvPr/>
        </p:nvSpPr>
        <p:spPr bwMode="auto">
          <a:xfrm>
            <a:off x="3930650" y="43257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59" name="Rectangle 331"/>
          <p:cNvSpPr>
            <a:spLocks noChangeArrowheads="1"/>
          </p:cNvSpPr>
          <p:nvPr/>
        </p:nvSpPr>
        <p:spPr bwMode="auto">
          <a:xfrm>
            <a:off x="3943350" y="43257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0" name="Rectangle 332"/>
          <p:cNvSpPr>
            <a:spLocks noChangeArrowheads="1"/>
          </p:cNvSpPr>
          <p:nvPr/>
        </p:nvSpPr>
        <p:spPr bwMode="auto">
          <a:xfrm>
            <a:off x="806450" y="4332064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1" name="Rectangle 333"/>
          <p:cNvSpPr>
            <a:spLocks noChangeArrowheads="1"/>
          </p:cNvSpPr>
          <p:nvPr/>
        </p:nvSpPr>
        <p:spPr bwMode="auto">
          <a:xfrm>
            <a:off x="3930650" y="4332064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2" name="Rectangle 334"/>
          <p:cNvSpPr>
            <a:spLocks noChangeArrowheads="1"/>
          </p:cNvSpPr>
          <p:nvPr/>
        </p:nvSpPr>
        <p:spPr bwMode="auto">
          <a:xfrm>
            <a:off x="806450" y="448287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3" name="Rectangle 335"/>
          <p:cNvSpPr>
            <a:spLocks noChangeArrowheads="1"/>
          </p:cNvSpPr>
          <p:nvPr/>
        </p:nvSpPr>
        <p:spPr bwMode="auto">
          <a:xfrm>
            <a:off x="819150" y="4482877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4" name="Rectangle 336"/>
          <p:cNvSpPr>
            <a:spLocks noChangeArrowheads="1"/>
          </p:cNvSpPr>
          <p:nvPr/>
        </p:nvSpPr>
        <p:spPr bwMode="auto">
          <a:xfrm>
            <a:off x="3930650" y="448287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5" name="Rectangle 337"/>
          <p:cNvSpPr>
            <a:spLocks noChangeArrowheads="1"/>
          </p:cNvSpPr>
          <p:nvPr/>
        </p:nvSpPr>
        <p:spPr bwMode="auto">
          <a:xfrm>
            <a:off x="3943350" y="448287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6" name="Rectangle 338"/>
          <p:cNvSpPr>
            <a:spLocks noChangeArrowheads="1"/>
          </p:cNvSpPr>
          <p:nvPr/>
        </p:nvSpPr>
        <p:spPr bwMode="auto">
          <a:xfrm>
            <a:off x="806450" y="4489227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7" name="Rectangle 339"/>
          <p:cNvSpPr>
            <a:spLocks noChangeArrowheads="1"/>
          </p:cNvSpPr>
          <p:nvPr/>
        </p:nvSpPr>
        <p:spPr bwMode="auto">
          <a:xfrm>
            <a:off x="806450" y="4640039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8" name="Rectangle 340"/>
          <p:cNvSpPr>
            <a:spLocks noChangeArrowheads="1"/>
          </p:cNvSpPr>
          <p:nvPr/>
        </p:nvSpPr>
        <p:spPr bwMode="auto">
          <a:xfrm>
            <a:off x="3930650" y="4640039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69" name="Rectangle 341"/>
          <p:cNvSpPr>
            <a:spLocks noChangeArrowheads="1"/>
          </p:cNvSpPr>
          <p:nvPr/>
        </p:nvSpPr>
        <p:spPr bwMode="auto">
          <a:xfrm>
            <a:off x="806450" y="4646389"/>
            <a:ext cx="1588" cy="2936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0" name="Rectangle 342"/>
          <p:cNvSpPr>
            <a:spLocks noChangeArrowheads="1"/>
          </p:cNvSpPr>
          <p:nvPr/>
        </p:nvSpPr>
        <p:spPr bwMode="auto">
          <a:xfrm>
            <a:off x="806450" y="49464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1" name="Rectangle 343"/>
          <p:cNvSpPr>
            <a:spLocks noChangeArrowheads="1"/>
          </p:cNvSpPr>
          <p:nvPr/>
        </p:nvSpPr>
        <p:spPr bwMode="auto">
          <a:xfrm>
            <a:off x="806450" y="49464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2" name="Rectangle 344"/>
          <p:cNvSpPr>
            <a:spLocks noChangeArrowheads="1"/>
          </p:cNvSpPr>
          <p:nvPr/>
        </p:nvSpPr>
        <p:spPr bwMode="auto">
          <a:xfrm>
            <a:off x="819150" y="4946427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3" name="Rectangle 345"/>
          <p:cNvSpPr>
            <a:spLocks noChangeArrowheads="1"/>
          </p:cNvSpPr>
          <p:nvPr/>
        </p:nvSpPr>
        <p:spPr bwMode="auto">
          <a:xfrm>
            <a:off x="3930650" y="4646389"/>
            <a:ext cx="1588" cy="2936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4" name="Rectangle 346"/>
          <p:cNvSpPr>
            <a:spLocks noChangeArrowheads="1"/>
          </p:cNvSpPr>
          <p:nvPr/>
        </p:nvSpPr>
        <p:spPr bwMode="auto">
          <a:xfrm>
            <a:off x="3930650" y="49464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5" name="Rectangle 347"/>
          <p:cNvSpPr>
            <a:spLocks noChangeArrowheads="1"/>
          </p:cNvSpPr>
          <p:nvPr/>
        </p:nvSpPr>
        <p:spPr bwMode="auto">
          <a:xfrm>
            <a:off x="3930650" y="49464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6" name="Rectangle 348"/>
          <p:cNvSpPr>
            <a:spLocks noChangeArrowheads="1"/>
          </p:cNvSpPr>
          <p:nvPr/>
        </p:nvSpPr>
        <p:spPr bwMode="auto">
          <a:xfrm>
            <a:off x="806450" y="51829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7" name="Rectangle 349"/>
          <p:cNvSpPr>
            <a:spLocks noChangeArrowheads="1"/>
          </p:cNvSpPr>
          <p:nvPr/>
        </p:nvSpPr>
        <p:spPr bwMode="auto">
          <a:xfrm>
            <a:off x="806450" y="51829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8" name="Rectangle 350"/>
          <p:cNvSpPr>
            <a:spLocks noChangeArrowheads="1"/>
          </p:cNvSpPr>
          <p:nvPr/>
        </p:nvSpPr>
        <p:spPr bwMode="auto">
          <a:xfrm>
            <a:off x="819150" y="5182964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79" name="Rectangle 351"/>
          <p:cNvSpPr>
            <a:spLocks noChangeArrowheads="1"/>
          </p:cNvSpPr>
          <p:nvPr/>
        </p:nvSpPr>
        <p:spPr bwMode="auto">
          <a:xfrm>
            <a:off x="3930650" y="51829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0" name="Rectangle 352"/>
          <p:cNvSpPr>
            <a:spLocks noChangeArrowheads="1"/>
          </p:cNvSpPr>
          <p:nvPr/>
        </p:nvSpPr>
        <p:spPr bwMode="auto">
          <a:xfrm>
            <a:off x="3943350" y="518296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1" name="Rectangle 353"/>
          <p:cNvSpPr>
            <a:spLocks noChangeArrowheads="1"/>
          </p:cNvSpPr>
          <p:nvPr/>
        </p:nvSpPr>
        <p:spPr bwMode="auto">
          <a:xfrm>
            <a:off x="4500563" y="518296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2" name="Rectangle 354"/>
          <p:cNvSpPr>
            <a:spLocks noChangeArrowheads="1"/>
          </p:cNvSpPr>
          <p:nvPr/>
        </p:nvSpPr>
        <p:spPr bwMode="auto">
          <a:xfrm>
            <a:off x="4500563" y="518296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3" name="Rectangle 355"/>
          <p:cNvSpPr>
            <a:spLocks noChangeArrowheads="1"/>
          </p:cNvSpPr>
          <p:nvPr/>
        </p:nvSpPr>
        <p:spPr bwMode="auto">
          <a:xfrm>
            <a:off x="806450" y="5189314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4" name="Rectangle 356"/>
          <p:cNvSpPr>
            <a:spLocks noChangeArrowheads="1"/>
          </p:cNvSpPr>
          <p:nvPr/>
        </p:nvSpPr>
        <p:spPr bwMode="auto">
          <a:xfrm>
            <a:off x="4500563" y="5189314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5" name="Rectangle 357"/>
          <p:cNvSpPr>
            <a:spLocks noChangeArrowheads="1"/>
          </p:cNvSpPr>
          <p:nvPr/>
        </p:nvSpPr>
        <p:spPr bwMode="auto">
          <a:xfrm>
            <a:off x="806450" y="53401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6" name="Rectangle 358"/>
          <p:cNvSpPr>
            <a:spLocks noChangeArrowheads="1"/>
          </p:cNvSpPr>
          <p:nvPr/>
        </p:nvSpPr>
        <p:spPr bwMode="auto">
          <a:xfrm>
            <a:off x="819150" y="5340127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7" name="Rectangle 359"/>
          <p:cNvSpPr>
            <a:spLocks noChangeArrowheads="1"/>
          </p:cNvSpPr>
          <p:nvPr/>
        </p:nvSpPr>
        <p:spPr bwMode="auto">
          <a:xfrm>
            <a:off x="3930650" y="534012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8" name="Rectangle 360"/>
          <p:cNvSpPr>
            <a:spLocks noChangeArrowheads="1"/>
          </p:cNvSpPr>
          <p:nvPr/>
        </p:nvSpPr>
        <p:spPr bwMode="auto">
          <a:xfrm>
            <a:off x="3943350" y="534012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89" name="Rectangle 361"/>
          <p:cNvSpPr>
            <a:spLocks noChangeArrowheads="1"/>
          </p:cNvSpPr>
          <p:nvPr/>
        </p:nvSpPr>
        <p:spPr bwMode="auto">
          <a:xfrm>
            <a:off x="45005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0" name="Rectangle 362"/>
          <p:cNvSpPr>
            <a:spLocks noChangeArrowheads="1"/>
          </p:cNvSpPr>
          <p:nvPr/>
        </p:nvSpPr>
        <p:spPr bwMode="auto">
          <a:xfrm>
            <a:off x="4513263" y="534012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1" name="Rectangle 363"/>
          <p:cNvSpPr>
            <a:spLocks noChangeArrowheads="1"/>
          </p:cNvSpPr>
          <p:nvPr/>
        </p:nvSpPr>
        <p:spPr bwMode="auto">
          <a:xfrm>
            <a:off x="50720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2" name="Rectangle 364"/>
          <p:cNvSpPr>
            <a:spLocks noChangeArrowheads="1"/>
          </p:cNvSpPr>
          <p:nvPr/>
        </p:nvSpPr>
        <p:spPr bwMode="auto">
          <a:xfrm>
            <a:off x="5084763" y="5340127"/>
            <a:ext cx="55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3" name="Rectangle 365"/>
          <p:cNvSpPr>
            <a:spLocks noChangeArrowheads="1"/>
          </p:cNvSpPr>
          <p:nvPr/>
        </p:nvSpPr>
        <p:spPr bwMode="auto">
          <a:xfrm>
            <a:off x="56562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4" name="Rectangle 366"/>
          <p:cNvSpPr>
            <a:spLocks noChangeArrowheads="1"/>
          </p:cNvSpPr>
          <p:nvPr/>
        </p:nvSpPr>
        <p:spPr bwMode="auto">
          <a:xfrm>
            <a:off x="5668963" y="534012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5" name="Rectangle 367"/>
          <p:cNvSpPr>
            <a:spLocks noChangeArrowheads="1"/>
          </p:cNvSpPr>
          <p:nvPr/>
        </p:nvSpPr>
        <p:spPr bwMode="auto">
          <a:xfrm>
            <a:off x="62277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6" name="Rectangle 368"/>
          <p:cNvSpPr>
            <a:spLocks noChangeArrowheads="1"/>
          </p:cNvSpPr>
          <p:nvPr/>
        </p:nvSpPr>
        <p:spPr bwMode="auto">
          <a:xfrm>
            <a:off x="6240463" y="534012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7" name="Rectangle 369"/>
          <p:cNvSpPr>
            <a:spLocks noChangeArrowheads="1"/>
          </p:cNvSpPr>
          <p:nvPr/>
        </p:nvSpPr>
        <p:spPr bwMode="auto">
          <a:xfrm>
            <a:off x="67992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8" name="Rectangle 370"/>
          <p:cNvSpPr>
            <a:spLocks noChangeArrowheads="1"/>
          </p:cNvSpPr>
          <p:nvPr/>
        </p:nvSpPr>
        <p:spPr bwMode="auto">
          <a:xfrm>
            <a:off x="6811963" y="5340127"/>
            <a:ext cx="55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099" name="Rectangle 371"/>
          <p:cNvSpPr>
            <a:spLocks noChangeArrowheads="1"/>
          </p:cNvSpPr>
          <p:nvPr/>
        </p:nvSpPr>
        <p:spPr bwMode="auto">
          <a:xfrm>
            <a:off x="73834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0" name="Rectangle 372"/>
          <p:cNvSpPr>
            <a:spLocks noChangeArrowheads="1"/>
          </p:cNvSpPr>
          <p:nvPr/>
        </p:nvSpPr>
        <p:spPr bwMode="auto">
          <a:xfrm>
            <a:off x="7396163" y="5340127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1" name="Rectangle 373"/>
          <p:cNvSpPr>
            <a:spLocks noChangeArrowheads="1"/>
          </p:cNvSpPr>
          <p:nvPr/>
        </p:nvSpPr>
        <p:spPr bwMode="auto">
          <a:xfrm>
            <a:off x="79549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2" name="Rectangle 374"/>
          <p:cNvSpPr>
            <a:spLocks noChangeArrowheads="1"/>
          </p:cNvSpPr>
          <p:nvPr/>
        </p:nvSpPr>
        <p:spPr bwMode="auto">
          <a:xfrm>
            <a:off x="7954963" y="534012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3" name="Rectangle 375"/>
          <p:cNvSpPr>
            <a:spLocks noChangeArrowheads="1"/>
          </p:cNvSpPr>
          <p:nvPr/>
        </p:nvSpPr>
        <p:spPr bwMode="auto">
          <a:xfrm>
            <a:off x="806450" y="5346477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4" name="Rectangle 376"/>
          <p:cNvSpPr>
            <a:spLocks noChangeArrowheads="1"/>
          </p:cNvSpPr>
          <p:nvPr/>
        </p:nvSpPr>
        <p:spPr bwMode="auto">
          <a:xfrm>
            <a:off x="45005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5" name="Rectangle 377"/>
          <p:cNvSpPr>
            <a:spLocks noChangeArrowheads="1"/>
          </p:cNvSpPr>
          <p:nvPr/>
        </p:nvSpPr>
        <p:spPr bwMode="auto">
          <a:xfrm>
            <a:off x="50720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6" name="Rectangle 378"/>
          <p:cNvSpPr>
            <a:spLocks noChangeArrowheads="1"/>
          </p:cNvSpPr>
          <p:nvPr/>
        </p:nvSpPr>
        <p:spPr bwMode="auto">
          <a:xfrm>
            <a:off x="56562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7" name="Rectangle 379"/>
          <p:cNvSpPr>
            <a:spLocks noChangeArrowheads="1"/>
          </p:cNvSpPr>
          <p:nvPr/>
        </p:nvSpPr>
        <p:spPr bwMode="auto">
          <a:xfrm>
            <a:off x="62277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8" name="Rectangle 380"/>
          <p:cNvSpPr>
            <a:spLocks noChangeArrowheads="1"/>
          </p:cNvSpPr>
          <p:nvPr/>
        </p:nvSpPr>
        <p:spPr bwMode="auto">
          <a:xfrm>
            <a:off x="67992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09" name="Rectangle 381"/>
          <p:cNvSpPr>
            <a:spLocks noChangeArrowheads="1"/>
          </p:cNvSpPr>
          <p:nvPr/>
        </p:nvSpPr>
        <p:spPr bwMode="auto">
          <a:xfrm>
            <a:off x="73834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0" name="Rectangle 382"/>
          <p:cNvSpPr>
            <a:spLocks noChangeArrowheads="1"/>
          </p:cNvSpPr>
          <p:nvPr/>
        </p:nvSpPr>
        <p:spPr bwMode="auto">
          <a:xfrm>
            <a:off x="7954963" y="5346477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1" name="Rectangle 383"/>
          <p:cNvSpPr>
            <a:spLocks noChangeArrowheads="1"/>
          </p:cNvSpPr>
          <p:nvPr/>
        </p:nvSpPr>
        <p:spPr bwMode="auto">
          <a:xfrm>
            <a:off x="806450" y="5497289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2" name="Rectangle 384"/>
          <p:cNvSpPr>
            <a:spLocks noChangeArrowheads="1"/>
          </p:cNvSpPr>
          <p:nvPr/>
        </p:nvSpPr>
        <p:spPr bwMode="auto">
          <a:xfrm>
            <a:off x="819150" y="5497289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3" name="Rectangle 385"/>
          <p:cNvSpPr>
            <a:spLocks noChangeArrowheads="1"/>
          </p:cNvSpPr>
          <p:nvPr/>
        </p:nvSpPr>
        <p:spPr bwMode="auto">
          <a:xfrm>
            <a:off x="3930650" y="5497289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4" name="Rectangle 386"/>
          <p:cNvSpPr>
            <a:spLocks noChangeArrowheads="1"/>
          </p:cNvSpPr>
          <p:nvPr/>
        </p:nvSpPr>
        <p:spPr bwMode="auto">
          <a:xfrm>
            <a:off x="3943350" y="54972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5" name="Rectangle 387"/>
          <p:cNvSpPr>
            <a:spLocks noChangeArrowheads="1"/>
          </p:cNvSpPr>
          <p:nvPr/>
        </p:nvSpPr>
        <p:spPr bwMode="auto">
          <a:xfrm>
            <a:off x="45005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6" name="Rectangle 388"/>
          <p:cNvSpPr>
            <a:spLocks noChangeArrowheads="1"/>
          </p:cNvSpPr>
          <p:nvPr/>
        </p:nvSpPr>
        <p:spPr bwMode="auto">
          <a:xfrm>
            <a:off x="4513263" y="54972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7" name="Rectangle 389"/>
          <p:cNvSpPr>
            <a:spLocks noChangeArrowheads="1"/>
          </p:cNvSpPr>
          <p:nvPr/>
        </p:nvSpPr>
        <p:spPr bwMode="auto">
          <a:xfrm>
            <a:off x="50720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8" name="Rectangle 390"/>
          <p:cNvSpPr>
            <a:spLocks noChangeArrowheads="1"/>
          </p:cNvSpPr>
          <p:nvPr/>
        </p:nvSpPr>
        <p:spPr bwMode="auto">
          <a:xfrm>
            <a:off x="5084763" y="5497289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19" name="Rectangle 391"/>
          <p:cNvSpPr>
            <a:spLocks noChangeArrowheads="1"/>
          </p:cNvSpPr>
          <p:nvPr/>
        </p:nvSpPr>
        <p:spPr bwMode="auto">
          <a:xfrm>
            <a:off x="56562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0" name="Rectangle 392"/>
          <p:cNvSpPr>
            <a:spLocks noChangeArrowheads="1"/>
          </p:cNvSpPr>
          <p:nvPr/>
        </p:nvSpPr>
        <p:spPr bwMode="auto">
          <a:xfrm>
            <a:off x="5668963" y="54972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1" name="Rectangle 393"/>
          <p:cNvSpPr>
            <a:spLocks noChangeArrowheads="1"/>
          </p:cNvSpPr>
          <p:nvPr/>
        </p:nvSpPr>
        <p:spPr bwMode="auto">
          <a:xfrm>
            <a:off x="62277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2" name="Rectangle 394"/>
          <p:cNvSpPr>
            <a:spLocks noChangeArrowheads="1"/>
          </p:cNvSpPr>
          <p:nvPr/>
        </p:nvSpPr>
        <p:spPr bwMode="auto">
          <a:xfrm>
            <a:off x="6240463" y="54972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3" name="Rectangle 395"/>
          <p:cNvSpPr>
            <a:spLocks noChangeArrowheads="1"/>
          </p:cNvSpPr>
          <p:nvPr/>
        </p:nvSpPr>
        <p:spPr bwMode="auto">
          <a:xfrm>
            <a:off x="67992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4" name="Rectangle 396"/>
          <p:cNvSpPr>
            <a:spLocks noChangeArrowheads="1"/>
          </p:cNvSpPr>
          <p:nvPr/>
        </p:nvSpPr>
        <p:spPr bwMode="auto">
          <a:xfrm>
            <a:off x="6811963" y="5497289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5" name="Rectangle 397"/>
          <p:cNvSpPr>
            <a:spLocks noChangeArrowheads="1"/>
          </p:cNvSpPr>
          <p:nvPr/>
        </p:nvSpPr>
        <p:spPr bwMode="auto">
          <a:xfrm>
            <a:off x="73834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6" name="Rectangle 398"/>
          <p:cNvSpPr>
            <a:spLocks noChangeArrowheads="1"/>
          </p:cNvSpPr>
          <p:nvPr/>
        </p:nvSpPr>
        <p:spPr bwMode="auto">
          <a:xfrm>
            <a:off x="7396163" y="5497289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7" name="Rectangle 399"/>
          <p:cNvSpPr>
            <a:spLocks noChangeArrowheads="1"/>
          </p:cNvSpPr>
          <p:nvPr/>
        </p:nvSpPr>
        <p:spPr bwMode="auto">
          <a:xfrm>
            <a:off x="7954963" y="5497289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8" name="Rectangle 400"/>
          <p:cNvSpPr>
            <a:spLocks noChangeArrowheads="1"/>
          </p:cNvSpPr>
          <p:nvPr/>
        </p:nvSpPr>
        <p:spPr bwMode="auto">
          <a:xfrm>
            <a:off x="806450" y="5503639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29" name="Rectangle 401"/>
          <p:cNvSpPr>
            <a:spLocks noChangeArrowheads="1"/>
          </p:cNvSpPr>
          <p:nvPr/>
        </p:nvSpPr>
        <p:spPr bwMode="auto">
          <a:xfrm>
            <a:off x="45005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0" name="Rectangle 402"/>
          <p:cNvSpPr>
            <a:spLocks noChangeArrowheads="1"/>
          </p:cNvSpPr>
          <p:nvPr/>
        </p:nvSpPr>
        <p:spPr bwMode="auto">
          <a:xfrm>
            <a:off x="50720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1" name="Rectangle 403"/>
          <p:cNvSpPr>
            <a:spLocks noChangeArrowheads="1"/>
          </p:cNvSpPr>
          <p:nvPr/>
        </p:nvSpPr>
        <p:spPr bwMode="auto">
          <a:xfrm>
            <a:off x="56562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2" name="Rectangle 404"/>
          <p:cNvSpPr>
            <a:spLocks noChangeArrowheads="1"/>
          </p:cNvSpPr>
          <p:nvPr/>
        </p:nvSpPr>
        <p:spPr bwMode="auto">
          <a:xfrm>
            <a:off x="62277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3" name="Rectangle 405"/>
          <p:cNvSpPr>
            <a:spLocks noChangeArrowheads="1"/>
          </p:cNvSpPr>
          <p:nvPr/>
        </p:nvSpPr>
        <p:spPr bwMode="auto">
          <a:xfrm>
            <a:off x="67992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4" name="Rectangle 406"/>
          <p:cNvSpPr>
            <a:spLocks noChangeArrowheads="1"/>
          </p:cNvSpPr>
          <p:nvPr/>
        </p:nvSpPr>
        <p:spPr bwMode="auto">
          <a:xfrm>
            <a:off x="73834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5" name="Rectangle 407"/>
          <p:cNvSpPr>
            <a:spLocks noChangeArrowheads="1"/>
          </p:cNvSpPr>
          <p:nvPr/>
        </p:nvSpPr>
        <p:spPr bwMode="auto">
          <a:xfrm>
            <a:off x="7954963" y="5503639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6" name="Rectangle 408"/>
          <p:cNvSpPr>
            <a:spLocks noChangeArrowheads="1"/>
          </p:cNvSpPr>
          <p:nvPr/>
        </p:nvSpPr>
        <p:spPr bwMode="auto">
          <a:xfrm>
            <a:off x="806450" y="565445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7" name="Rectangle 409"/>
          <p:cNvSpPr>
            <a:spLocks noChangeArrowheads="1"/>
          </p:cNvSpPr>
          <p:nvPr/>
        </p:nvSpPr>
        <p:spPr bwMode="auto">
          <a:xfrm>
            <a:off x="819150" y="5654452"/>
            <a:ext cx="309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8" name="Rectangle 410"/>
          <p:cNvSpPr>
            <a:spLocks noChangeArrowheads="1"/>
          </p:cNvSpPr>
          <p:nvPr/>
        </p:nvSpPr>
        <p:spPr bwMode="auto">
          <a:xfrm>
            <a:off x="3930650" y="5654452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39" name="Rectangle 411"/>
          <p:cNvSpPr>
            <a:spLocks noChangeArrowheads="1"/>
          </p:cNvSpPr>
          <p:nvPr/>
        </p:nvSpPr>
        <p:spPr bwMode="auto">
          <a:xfrm>
            <a:off x="3943350" y="56544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0" name="Rectangle 412"/>
          <p:cNvSpPr>
            <a:spLocks noChangeArrowheads="1"/>
          </p:cNvSpPr>
          <p:nvPr/>
        </p:nvSpPr>
        <p:spPr bwMode="auto">
          <a:xfrm>
            <a:off x="45005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1" name="Rectangle 413"/>
          <p:cNvSpPr>
            <a:spLocks noChangeArrowheads="1"/>
          </p:cNvSpPr>
          <p:nvPr/>
        </p:nvSpPr>
        <p:spPr bwMode="auto">
          <a:xfrm>
            <a:off x="4513263" y="56544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2" name="Rectangle 414"/>
          <p:cNvSpPr>
            <a:spLocks noChangeArrowheads="1"/>
          </p:cNvSpPr>
          <p:nvPr/>
        </p:nvSpPr>
        <p:spPr bwMode="auto">
          <a:xfrm>
            <a:off x="50720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3" name="Rectangle 415"/>
          <p:cNvSpPr>
            <a:spLocks noChangeArrowheads="1"/>
          </p:cNvSpPr>
          <p:nvPr/>
        </p:nvSpPr>
        <p:spPr bwMode="auto">
          <a:xfrm>
            <a:off x="5084763" y="5654452"/>
            <a:ext cx="55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4" name="Rectangle 416"/>
          <p:cNvSpPr>
            <a:spLocks noChangeArrowheads="1"/>
          </p:cNvSpPr>
          <p:nvPr/>
        </p:nvSpPr>
        <p:spPr bwMode="auto">
          <a:xfrm>
            <a:off x="56562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5" name="Rectangle 417"/>
          <p:cNvSpPr>
            <a:spLocks noChangeArrowheads="1"/>
          </p:cNvSpPr>
          <p:nvPr/>
        </p:nvSpPr>
        <p:spPr bwMode="auto">
          <a:xfrm>
            <a:off x="5668963" y="56544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6" name="Rectangle 418"/>
          <p:cNvSpPr>
            <a:spLocks noChangeArrowheads="1"/>
          </p:cNvSpPr>
          <p:nvPr/>
        </p:nvSpPr>
        <p:spPr bwMode="auto">
          <a:xfrm>
            <a:off x="62277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7" name="Rectangle 419"/>
          <p:cNvSpPr>
            <a:spLocks noChangeArrowheads="1"/>
          </p:cNvSpPr>
          <p:nvPr/>
        </p:nvSpPr>
        <p:spPr bwMode="auto">
          <a:xfrm>
            <a:off x="6240463" y="56544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8" name="Rectangle 420"/>
          <p:cNvSpPr>
            <a:spLocks noChangeArrowheads="1"/>
          </p:cNvSpPr>
          <p:nvPr/>
        </p:nvSpPr>
        <p:spPr bwMode="auto">
          <a:xfrm>
            <a:off x="67992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49" name="Rectangle 421"/>
          <p:cNvSpPr>
            <a:spLocks noChangeArrowheads="1"/>
          </p:cNvSpPr>
          <p:nvPr/>
        </p:nvSpPr>
        <p:spPr bwMode="auto">
          <a:xfrm>
            <a:off x="6811963" y="5654452"/>
            <a:ext cx="5588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0" name="Rectangle 422"/>
          <p:cNvSpPr>
            <a:spLocks noChangeArrowheads="1"/>
          </p:cNvSpPr>
          <p:nvPr/>
        </p:nvSpPr>
        <p:spPr bwMode="auto">
          <a:xfrm>
            <a:off x="73834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1" name="Rectangle 423"/>
          <p:cNvSpPr>
            <a:spLocks noChangeArrowheads="1"/>
          </p:cNvSpPr>
          <p:nvPr/>
        </p:nvSpPr>
        <p:spPr bwMode="auto">
          <a:xfrm>
            <a:off x="7396163" y="5654452"/>
            <a:ext cx="546100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2" name="Rectangle 424"/>
          <p:cNvSpPr>
            <a:spLocks noChangeArrowheads="1"/>
          </p:cNvSpPr>
          <p:nvPr/>
        </p:nvSpPr>
        <p:spPr bwMode="auto">
          <a:xfrm>
            <a:off x="7954963" y="5654452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3" name="Rectangle 425"/>
          <p:cNvSpPr>
            <a:spLocks noChangeArrowheads="1"/>
          </p:cNvSpPr>
          <p:nvPr/>
        </p:nvSpPr>
        <p:spPr bwMode="auto">
          <a:xfrm>
            <a:off x="806450" y="5660802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4" name="Rectangle 426"/>
          <p:cNvSpPr>
            <a:spLocks noChangeArrowheads="1"/>
          </p:cNvSpPr>
          <p:nvPr/>
        </p:nvSpPr>
        <p:spPr bwMode="auto">
          <a:xfrm>
            <a:off x="3930650" y="5660802"/>
            <a:ext cx="1588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5" name="Rectangle 427"/>
          <p:cNvSpPr>
            <a:spLocks noChangeArrowheads="1"/>
          </p:cNvSpPr>
          <p:nvPr/>
        </p:nvSpPr>
        <p:spPr bwMode="auto">
          <a:xfrm>
            <a:off x="45005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6" name="Rectangle 428"/>
          <p:cNvSpPr>
            <a:spLocks noChangeArrowheads="1"/>
          </p:cNvSpPr>
          <p:nvPr/>
        </p:nvSpPr>
        <p:spPr bwMode="auto">
          <a:xfrm>
            <a:off x="50720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7" name="Rectangle 429"/>
          <p:cNvSpPr>
            <a:spLocks noChangeArrowheads="1"/>
          </p:cNvSpPr>
          <p:nvPr/>
        </p:nvSpPr>
        <p:spPr bwMode="auto">
          <a:xfrm>
            <a:off x="56562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8" name="Rectangle 430"/>
          <p:cNvSpPr>
            <a:spLocks noChangeArrowheads="1"/>
          </p:cNvSpPr>
          <p:nvPr/>
        </p:nvSpPr>
        <p:spPr bwMode="auto">
          <a:xfrm>
            <a:off x="62277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59" name="Rectangle 431"/>
          <p:cNvSpPr>
            <a:spLocks noChangeArrowheads="1"/>
          </p:cNvSpPr>
          <p:nvPr/>
        </p:nvSpPr>
        <p:spPr bwMode="auto">
          <a:xfrm>
            <a:off x="67992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0" name="Rectangle 432"/>
          <p:cNvSpPr>
            <a:spLocks noChangeArrowheads="1"/>
          </p:cNvSpPr>
          <p:nvPr/>
        </p:nvSpPr>
        <p:spPr bwMode="auto">
          <a:xfrm>
            <a:off x="73834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1" name="Rectangle 433"/>
          <p:cNvSpPr>
            <a:spLocks noChangeArrowheads="1"/>
          </p:cNvSpPr>
          <p:nvPr/>
        </p:nvSpPr>
        <p:spPr bwMode="auto">
          <a:xfrm>
            <a:off x="7954963" y="5660802"/>
            <a:ext cx="1587" cy="1428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2" name="Rectangle 434"/>
          <p:cNvSpPr>
            <a:spLocks noChangeArrowheads="1"/>
          </p:cNvSpPr>
          <p:nvPr/>
        </p:nvSpPr>
        <p:spPr bwMode="auto">
          <a:xfrm>
            <a:off x="806450" y="58116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3" name="Rectangle 435"/>
          <p:cNvSpPr>
            <a:spLocks noChangeArrowheads="1"/>
          </p:cNvSpPr>
          <p:nvPr/>
        </p:nvSpPr>
        <p:spPr bwMode="auto">
          <a:xfrm>
            <a:off x="819150" y="5811614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4" name="Rectangle 436"/>
          <p:cNvSpPr>
            <a:spLocks noChangeArrowheads="1"/>
          </p:cNvSpPr>
          <p:nvPr/>
        </p:nvSpPr>
        <p:spPr bwMode="auto">
          <a:xfrm>
            <a:off x="3930650" y="581161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5" name="Rectangle 437"/>
          <p:cNvSpPr>
            <a:spLocks noChangeArrowheads="1"/>
          </p:cNvSpPr>
          <p:nvPr/>
        </p:nvSpPr>
        <p:spPr bwMode="auto">
          <a:xfrm>
            <a:off x="3943350" y="58116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6" name="Rectangle 438"/>
          <p:cNvSpPr>
            <a:spLocks noChangeArrowheads="1"/>
          </p:cNvSpPr>
          <p:nvPr/>
        </p:nvSpPr>
        <p:spPr bwMode="auto">
          <a:xfrm>
            <a:off x="45005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7" name="Rectangle 439"/>
          <p:cNvSpPr>
            <a:spLocks noChangeArrowheads="1"/>
          </p:cNvSpPr>
          <p:nvPr/>
        </p:nvSpPr>
        <p:spPr bwMode="auto">
          <a:xfrm>
            <a:off x="4513263" y="58116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8" name="Rectangle 440"/>
          <p:cNvSpPr>
            <a:spLocks noChangeArrowheads="1"/>
          </p:cNvSpPr>
          <p:nvPr/>
        </p:nvSpPr>
        <p:spPr bwMode="auto">
          <a:xfrm>
            <a:off x="50720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69" name="Rectangle 441"/>
          <p:cNvSpPr>
            <a:spLocks noChangeArrowheads="1"/>
          </p:cNvSpPr>
          <p:nvPr/>
        </p:nvSpPr>
        <p:spPr bwMode="auto">
          <a:xfrm>
            <a:off x="5084763" y="5811614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0" name="Rectangle 442"/>
          <p:cNvSpPr>
            <a:spLocks noChangeArrowheads="1"/>
          </p:cNvSpPr>
          <p:nvPr/>
        </p:nvSpPr>
        <p:spPr bwMode="auto">
          <a:xfrm>
            <a:off x="56562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1" name="Rectangle 443"/>
          <p:cNvSpPr>
            <a:spLocks noChangeArrowheads="1"/>
          </p:cNvSpPr>
          <p:nvPr/>
        </p:nvSpPr>
        <p:spPr bwMode="auto">
          <a:xfrm>
            <a:off x="5668963" y="58116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2" name="Rectangle 444"/>
          <p:cNvSpPr>
            <a:spLocks noChangeArrowheads="1"/>
          </p:cNvSpPr>
          <p:nvPr/>
        </p:nvSpPr>
        <p:spPr bwMode="auto">
          <a:xfrm>
            <a:off x="62277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3" name="Rectangle 445"/>
          <p:cNvSpPr>
            <a:spLocks noChangeArrowheads="1"/>
          </p:cNvSpPr>
          <p:nvPr/>
        </p:nvSpPr>
        <p:spPr bwMode="auto">
          <a:xfrm>
            <a:off x="6240463" y="58116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4" name="Rectangle 446"/>
          <p:cNvSpPr>
            <a:spLocks noChangeArrowheads="1"/>
          </p:cNvSpPr>
          <p:nvPr/>
        </p:nvSpPr>
        <p:spPr bwMode="auto">
          <a:xfrm>
            <a:off x="67992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5" name="Rectangle 447"/>
          <p:cNvSpPr>
            <a:spLocks noChangeArrowheads="1"/>
          </p:cNvSpPr>
          <p:nvPr/>
        </p:nvSpPr>
        <p:spPr bwMode="auto">
          <a:xfrm>
            <a:off x="6811963" y="5811614"/>
            <a:ext cx="55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6" name="Rectangle 448"/>
          <p:cNvSpPr>
            <a:spLocks noChangeArrowheads="1"/>
          </p:cNvSpPr>
          <p:nvPr/>
        </p:nvSpPr>
        <p:spPr bwMode="auto">
          <a:xfrm>
            <a:off x="73834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7" name="Rectangle 449"/>
          <p:cNvSpPr>
            <a:spLocks noChangeArrowheads="1"/>
          </p:cNvSpPr>
          <p:nvPr/>
        </p:nvSpPr>
        <p:spPr bwMode="auto">
          <a:xfrm>
            <a:off x="7396163" y="5811614"/>
            <a:ext cx="5461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8" name="Rectangle 450"/>
          <p:cNvSpPr>
            <a:spLocks noChangeArrowheads="1"/>
          </p:cNvSpPr>
          <p:nvPr/>
        </p:nvSpPr>
        <p:spPr bwMode="auto">
          <a:xfrm>
            <a:off x="7954963" y="5811614"/>
            <a:ext cx="1587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79" name="Rectangle 451"/>
          <p:cNvSpPr>
            <a:spLocks noChangeArrowheads="1"/>
          </p:cNvSpPr>
          <p:nvPr/>
        </p:nvSpPr>
        <p:spPr bwMode="auto">
          <a:xfrm>
            <a:off x="806450" y="5817964"/>
            <a:ext cx="1588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0" name="Rectangle 452"/>
          <p:cNvSpPr>
            <a:spLocks noChangeArrowheads="1"/>
          </p:cNvSpPr>
          <p:nvPr/>
        </p:nvSpPr>
        <p:spPr bwMode="auto">
          <a:xfrm>
            <a:off x="45005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1" name="Rectangle 453"/>
          <p:cNvSpPr>
            <a:spLocks noChangeArrowheads="1"/>
          </p:cNvSpPr>
          <p:nvPr/>
        </p:nvSpPr>
        <p:spPr bwMode="auto">
          <a:xfrm>
            <a:off x="50720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2" name="Rectangle 454"/>
          <p:cNvSpPr>
            <a:spLocks noChangeArrowheads="1"/>
          </p:cNvSpPr>
          <p:nvPr/>
        </p:nvSpPr>
        <p:spPr bwMode="auto">
          <a:xfrm>
            <a:off x="56562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3" name="Rectangle 455"/>
          <p:cNvSpPr>
            <a:spLocks noChangeArrowheads="1"/>
          </p:cNvSpPr>
          <p:nvPr/>
        </p:nvSpPr>
        <p:spPr bwMode="auto">
          <a:xfrm>
            <a:off x="62277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4" name="Rectangle 456"/>
          <p:cNvSpPr>
            <a:spLocks noChangeArrowheads="1"/>
          </p:cNvSpPr>
          <p:nvPr/>
        </p:nvSpPr>
        <p:spPr bwMode="auto">
          <a:xfrm>
            <a:off x="67992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5" name="Rectangle 457"/>
          <p:cNvSpPr>
            <a:spLocks noChangeArrowheads="1"/>
          </p:cNvSpPr>
          <p:nvPr/>
        </p:nvSpPr>
        <p:spPr bwMode="auto">
          <a:xfrm>
            <a:off x="73834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6" name="Rectangle 458"/>
          <p:cNvSpPr>
            <a:spLocks noChangeArrowheads="1"/>
          </p:cNvSpPr>
          <p:nvPr/>
        </p:nvSpPr>
        <p:spPr bwMode="auto">
          <a:xfrm>
            <a:off x="7954963" y="5817964"/>
            <a:ext cx="1587" cy="1508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7" name="Rectangle 459"/>
          <p:cNvSpPr>
            <a:spLocks noChangeArrowheads="1"/>
          </p:cNvSpPr>
          <p:nvPr/>
        </p:nvSpPr>
        <p:spPr bwMode="auto">
          <a:xfrm>
            <a:off x="806450" y="596877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8" name="Rectangle 460"/>
          <p:cNvSpPr>
            <a:spLocks noChangeArrowheads="1"/>
          </p:cNvSpPr>
          <p:nvPr/>
        </p:nvSpPr>
        <p:spPr bwMode="auto">
          <a:xfrm>
            <a:off x="3930650" y="5968777"/>
            <a:ext cx="1588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89" name="Rectangle 461"/>
          <p:cNvSpPr>
            <a:spLocks noChangeArrowheads="1"/>
          </p:cNvSpPr>
          <p:nvPr/>
        </p:nvSpPr>
        <p:spPr bwMode="auto">
          <a:xfrm>
            <a:off x="45005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0" name="Rectangle 462"/>
          <p:cNvSpPr>
            <a:spLocks noChangeArrowheads="1"/>
          </p:cNvSpPr>
          <p:nvPr/>
        </p:nvSpPr>
        <p:spPr bwMode="auto">
          <a:xfrm>
            <a:off x="50720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1" name="Rectangle 463"/>
          <p:cNvSpPr>
            <a:spLocks noChangeArrowheads="1"/>
          </p:cNvSpPr>
          <p:nvPr/>
        </p:nvSpPr>
        <p:spPr bwMode="auto">
          <a:xfrm>
            <a:off x="56562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2" name="Rectangle 464"/>
          <p:cNvSpPr>
            <a:spLocks noChangeArrowheads="1"/>
          </p:cNvSpPr>
          <p:nvPr/>
        </p:nvSpPr>
        <p:spPr bwMode="auto">
          <a:xfrm>
            <a:off x="62277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3" name="Rectangle 465"/>
          <p:cNvSpPr>
            <a:spLocks noChangeArrowheads="1"/>
          </p:cNvSpPr>
          <p:nvPr/>
        </p:nvSpPr>
        <p:spPr bwMode="auto">
          <a:xfrm>
            <a:off x="67992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4" name="Rectangle 466"/>
          <p:cNvSpPr>
            <a:spLocks noChangeArrowheads="1"/>
          </p:cNvSpPr>
          <p:nvPr/>
        </p:nvSpPr>
        <p:spPr bwMode="auto">
          <a:xfrm>
            <a:off x="73834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5" name="Rectangle 467"/>
          <p:cNvSpPr>
            <a:spLocks noChangeArrowheads="1"/>
          </p:cNvSpPr>
          <p:nvPr/>
        </p:nvSpPr>
        <p:spPr bwMode="auto">
          <a:xfrm>
            <a:off x="79549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6" name="Rectangle 468"/>
          <p:cNvSpPr>
            <a:spLocks noChangeArrowheads="1"/>
          </p:cNvSpPr>
          <p:nvPr/>
        </p:nvSpPr>
        <p:spPr bwMode="auto">
          <a:xfrm>
            <a:off x="7954963" y="5968777"/>
            <a:ext cx="1587" cy="15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7" name="Rectangle 469"/>
          <p:cNvSpPr>
            <a:spLocks noChangeArrowheads="1"/>
          </p:cNvSpPr>
          <p:nvPr/>
        </p:nvSpPr>
        <p:spPr bwMode="auto">
          <a:xfrm>
            <a:off x="806450" y="5975127"/>
            <a:ext cx="1588" cy="2936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8" name="Rectangle 470"/>
          <p:cNvSpPr>
            <a:spLocks noChangeArrowheads="1"/>
          </p:cNvSpPr>
          <p:nvPr/>
        </p:nvSpPr>
        <p:spPr bwMode="auto">
          <a:xfrm>
            <a:off x="806450" y="62751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199" name="Rectangle 471"/>
          <p:cNvSpPr>
            <a:spLocks noChangeArrowheads="1"/>
          </p:cNvSpPr>
          <p:nvPr/>
        </p:nvSpPr>
        <p:spPr bwMode="auto">
          <a:xfrm>
            <a:off x="806450" y="62751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0" name="Rectangle 472"/>
          <p:cNvSpPr>
            <a:spLocks noChangeArrowheads="1"/>
          </p:cNvSpPr>
          <p:nvPr/>
        </p:nvSpPr>
        <p:spPr bwMode="auto">
          <a:xfrm>
            <a:off x="819150" y="6275164"/>
            <a:ext cx="3098800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1" name="Rectangle 473"/>
          <p:cNvSpPr>
            <a:spLocks noChangeArrowheads="1"/>
          </p:cNvSpPr>
          <p:nvPr/>
        </p:nvSpPr>
        <p:spPr bwMode="auto">
          <a:xfrm>
            <a:off x="3930650" y="5975127"/>
            <a:ext cx="1588" cy="293687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2" name="Rectangle 474"/>
          <p:cNvSpPr>
            <a:spLocks noChangeArrowheads="1"/>
          </p:cNvSpPr>
          <p:nvPr/>
        </p:nvSpPr>
        <p:spPr bwMode="auto">
          <a:xfrm>
            <a:off x="3930650" y="62751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3" name="Rectangle 475"/>
          <p:cNvSpPr>
            <a:spLocks noChangeArrowheads="1"/>
          </p:cNvSpPr>
          <p:nvPr/>
        </p:nvSpPr>
        <p:spPr bwMode="auto">
          <a:xfrm>
            <a:off x="3930650" y="6275164"/>
            <a:ext cx="1588" cy="1588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4" name="Rectangle 476"/>
          <p:cNvSpPr>
            <a:spLocks noChangeArrowheads="1"/>
          </p:cNvSpPr>
          <p:nvPr/>
        </p:nvSpPr>
        <p:spPr bwMode="auto">
          <a:xfrm>
            <a:off x="814388" y="5957664"/>
            <a:ext cx="3316287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5" name="Rectangle 477"/>
          <p:cNvSpPr>
            <a:spLocks noChangeArrowheads="1"/>
          </p:cNvSpPr>
          <p:nvPr/>
        </p:nvSpPr>
        <p:spPr bwMode="auto">
          <a:xfrm>
            <a:off x="4743450" y="5303614"/>
            <a:ext cx="3660775" cy="6445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6" name="Rectangle 478"/>
          <p:cNvSpPr>
            <a:spLocks noChangeArrowheads="1"/>
          </p:cNvSpPr>
          <p:nvPr/>
        </p:nvSpPr>
        <p:spPr bwMode="auto">
          <a:xfrm>
            <a:off x="814388" y="5135339"/>
            <a:ext cx="3911600" cy="8128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7" name="Rectangle 479"/>
          <p:cNvSpPr>
            <a:spLocks noChangeArrowheads="1"/>
          </p:cNvSpPr>
          <p:nvPr/>
        </p:nvSpPr>
        <p:spPr bwMode="auto">
          <a:xfrm>
            <a:off x="814388" y="4568602"/>
            <a:ext cx="3316287" cy="3175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8" name="Rectangle 480"/>
          <p:cNvSpPr>
            <a:spLocks noChangeArrowheads="1"/>
          </p:cNvSpPr>
          <p:nvPr/>
        </p:nvSpPr>
        <p:spPr bwMode="auto">
          <a:xfrm>
            <a:off x="4743450" y="3914552"/>
            <a:ext cx="3660775" cy="6445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09" name="Rectangle 481"/>
          <p:cNvSpPr>
            <a:spLocks noChangeArrowheads="1"/>
          </p:cNvSpPr>
          <p:nvPr/>
        </p:nvSpPr>
        <p:spPr bwMode="auto">
          <a:xfrm>
            <a:off x="814388" y="3755802"/>
            <a:ext cx="3911600" cy="8032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10" name="Rectangle 482"/>
          <p:cNvSpPr>
            <a:spLocks noChangeArrowheads="1"/>
          </p:cNvSpPr>
          <p:nvPr/>
        </p:nvSpPr>
        <p:spPr bwMode="auto">
          <a:xfrm>
            <a:off x="814388" y="3170014"/>
            <a:ext cx="3316287" cy="3175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11" name="Rectangle 483"/>
          <p:cNvSpPr>
            <a:spLocks noChangeArrowheads="1"/>
          </p:cNvSpPr>
          <p:nvPr/>
        </p:nvSpPr>
        <p:spPr bwMode="auto">
          <a:xfrm>
            <a:off x="4743450" y="2515964"/>
            <a:ext cx="3660775" cy="6445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12" name="Rectangle 484"/>
          <p:cNvSpPr>
            <a:spLocks noChangeArrowheads="1"/>
          </p:cNvSpPr>
          <p:nvPr/>
        </p:nvSpPr>
        <p:spPr bwMode="auto">
          <a:xfrm>
            <a:off x="814388" y="2357214"/>
            <a:ext cx="3911600" cy="8032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13" name="Rectangle 485"/>
          <p:cNvSpPr>
            <a:spLocks noChangeArrowheads="1"/>
          </p:cNvSpPr>
          <p:nvPr/>
        </p:nvSpPr>
        <p:spPr bwMode="auto">
          <a:xfrm>
            <a:off x="814388" y="1939702"/>
            <a:ext cx="3335337" cy="1492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14" name="Rectangle 486"/>
          <p:cNvSpPr>
            <a:spLocks noChangeArrowheads="1"/>
          </p:cNvSpPr>
          <p:nvPr/>
        </p:nvSpPr>
        <p:spPr bwMode="auto">
          <a:xfrm>
            <a:off x="804863" y="793750"/>
            <a:ext cx="7608887" cy="8223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38" name="Rectangle 510"/>
          <p:cNvSpPr>
            <a:spLocks noChangeArrowheads="1"/>
          </p:cNvSpPr>
          <p:nvPr/>
        </p:nvSpPr>
        <p:spPr bwMode="auto">
          <a:xfrm>
            <a:off x="762000" y="1417414"/>
            <a:ext cx="7334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Período</a:t>
            </a:r>
          </a:p>
        </p:txBody>
      </p:sp>
      <p:sp>
        <p:nvSpPr>
          <p:cNvPr id="458239" name="Rectangle 511"/>
          <p:cNvSpPr>
            <a:spLocks noChangeArrowheads="1"/>
          </p:cNvSpPr>
          <p:nvPr/>
        </p:nvSpPr>
        <p:spPr bwMode="auto">
          <a:xfrm>
            <a:off x="4870450" y="1417414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58240" name="Rectangle 512"/>
          <p:cNvSpPr>
            <a:spLocks noChangeArrowheads="1"/>
          </p:cNvSpPr>
          <p:nvPr/>
        </p:nvSpPr>
        <p:spPr bwMode="auto">
          <a:xfrm>
            <a:off x="5480050" y="1417414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8241" name="Rectangle 513"/>
          <p:cNvSpPr>
            <a:spLocks noChangeArrowheads="1"/>
          </p:cNvSpPr>
          <p:nvPr/>
        </p:nvSpPr>
        <p:spPr bwMode="auto">
          <a:xfrm>
            <a:off x="6088063" y="1417414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58242" name="Rectangle 514"/>
          <p:cNvSpPr>
            <a:spLocks noChangeArrowheads="1"/>
          </p:cNvSpPr>
          <p:nvPr/>
        </p:nvSpPr>
        <p:spPr bwMode="auto">
          <a:xfrm>
            <a:off x="6710363" y="1417414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58243" name="Rectangle 515"/>
          <p:cNvSpPr>
            <a:spLocks noChangeArrowheads="1"/>
          </p:cNvSpPr>
          <p:nvPr/>
        </p:nvSpPr>
        <p:spPr bwMode="auto">
          <a:xfrm>
            <a:off x="7318375" y="1417414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58244" name="Rectangle 516"/>
          <p:cNvSpPr>
            <a:spLocks noChangeArrowheads="1"/>
          </p:cNvSpPr>
          <p:nvPr/>
        </p:nvSpPr>
        <p:spPr bwMode="auto">
          <a:xfrm>
            <a:off x="7926388" y="1417414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58245" name="Rectangle 517"/>
          <p:cNvSpPr>
            <a:spLocks noChangeArrowheads="1"/>
          </p:cNvSpPr>
          <p:nvPr/>
        </p:nvSpPr>
        <p:spPr bwMode="auto">
          <a:xfrm>
            <a:off x="762000" y="1580927"/>
            <a:ext cx="14954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MPS Mesa 04418</a:t>
            </a:r>
            <a:endParaRPr lang="pt-BR" sz="1400" b="0">
              <a:solidFill>
                <a:srgbClr val="000000"/>
              </a:solidFill>
            </a:endParaRPr>
          </a:p>
        </p:txBody>
      </p:sp>
      <p:sp>
        <p:nvSpPr>
          <p:cNvPr id="458246" name="Rectangle 518"/>
          <p:cNvSpPr>
            <a:spLocks noChangeArrowheads="1"/>
          </p:cNvSpPr>
          <p:nvPr/>
        </p:nvSpPr>
        <p:spPr bwMode="auto">
          <a:xfrm>
            <a:off x="5426075" y="1580927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58247" name="Rectangle 519"/>
          <p:cNvSpPr>
            <a:spLocks noChangeArrowheads="1"/>
          </p:cNvSpPr>
          <p:nvPr/>
        </p:nvSpPr>
        <p:spPr bwMode="auto">
          <a:xfrm>
            <a:off x="6656388" y="1580927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58248" name="Rectangle 520"/>
          <p:cNvSpPr>
            <a:spLocks noChangeArrowheads="1"/>
          </p:cNvSpPr>
          <p:nvPr/>
        </p:nvSpPr>
        <p:spPr bwMode="auto">
          <a:xfrm>
            <a:off x="7872413" y="1580927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58249" name="Rectangle 521"/>
          <p:cNvSpPr>
            <a:spLocks noChangeArrowheads="1"/>
          </p:cNvSpPr>
          <p:nvPr/>
        </p:nvSpPr>
        <p:spPr bwMode="auto">
          <a:xfrm>
            <a:off x="762000" y="1744439"/>
            <a:ext cx="2325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458250" name="Rectangle 522"/>
          <p:cNvSpPr>
            <a:spLocks noChangeArrowheads="1"/>
          </p:cNvSpPr>
          <p:nvPr/>
        </p:nvSpPr>
        <p:spPr bwMode="auto">
          <a:xfrm>
            <a:off x="4816475" y="1744439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58251" name="Rectangle 523"/>
          <p:cNvSpPr>
            <a:spLocks noChangeArrowheads="1"/>
          </p:cNvSpPr>
          <p:nvPr/>
        </p:nvSpPr>
        <p:spPr bwMode="auto">
          <a:xfrm>
            <a:off x="6034088" y="1744439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58252" name="Rectangle 524"/>
          <p:cNvSpPr>
            <a:spLocks noChangeArrowheads="1"/>
          </p:cNvSpPr>
          <p:nvPr/>
        </p:nvSpPr>
        <p:spPr bwMode="auto">
          <a:xfrm>
            <a:off x="7264400" y="1744439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58253" name="Rectangle 525"/>
          <p:cNvSpPr>
            <a:spLocks noChangeArrowheads="1"/>
          </p:cNvSpPr>
          <p:nvPr/>
        </p:nvSpPr>
        <p:spPr bwMode="auto">
          <a:xfrm>
            <a:off x="762000" y="1907952"/>
            <a:ext cx="18208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chemeClr val="accent1"/>
                </a:solidFill>
              </a:rPr>
              <a:t>Lead Time = 1 período</a:t>
            </a:r>
          </a:p>
        </p:txBody>
      </p:sp>
      <p:sp>
        <p:nvSpPr>
          <p:cNvPr id="458254" name="Rectangle 526"/>
          <p:cNvSpPr>
            <a:spLocks noChangeArrowheads="1"/>
          </p:cNvSpPr>
          <p:nvPr/>
        </p:nvSpPr>
        <p:spPr bwMode="auto">
          <a:xfrm>
            <a:off x="762000" y="2325464"/>
            <a:ext cx="12128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Tampo 04211</a:t>
            </a:r>
            <a:endParaRPr lang="pt-BR" sz="1400" b="0">
              <a:solidFill>
                <a:srgbClr val="000000"/>
              </a:solidFill>
            </a:endParaRPr>
          </a:p>
        </p:txBody>
      </p:sp>
      <p:sp>
        <p:nvSpPr>
          <p:cNvPr id="458255" name="Rectangle 527"/>
          <p:cNvSpPr>
            <a:spLocks noChangeArrowheads="1"/>
          </p:cNvSpPr>
          <p:nvPr/>
        </p:nvSpPr>
        <p:spPr bwMode="auto">
          <a:xfrm>
            <a:off x="762000" y="2488977"/>
            <a:ext cx="16525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Necessidades Brutas</a:t>
            </a:r>
          </a:p>
        </p:txBody>
      </p:sp>
      <p:sp>
        <p:nvSpPr>
          <p:cNvPr id="458256" name="Rectangle 528"/>
          <p:cNvSpPr>
            <a:spLocks noChangeArrowheads="1"/>
          </p:cNvSpPr>
          <p:nvPr/>
        </p:nvSpPr>
        <p:spPr bwMode="auto">
          <a:xfrm>
            <a:off x="762000" y="2652489"/>
            <a:ext cx="21732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Recebimentos Programados</a:t>
            </a:r>
          </a:p>
        </p:txBody>
      </p:sp>
      <p:sp>
        <p:nvSpPr>
          <p:cNvPr id="458257" name="Rectangle 529"/>
          <p:cNvSpPr>
            <a:spLocks noChangeArrowheads="1"/>
          </p:cNvSpPr>
          <p:nvPr/>
        </p:nvSpPr>
        <p:spPr bwMode="auto">
          <a:xfrm>
            <a:off x="762000" y="2816002"/>
            <a:ext cx="2305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Estoque Projetado Disponível</a:t>
            </a:r>
          </a:p>
        </p:txBody>
      </p:sp>
      <p:sp>
        <p:nvSpPr>
          <p:cNvPr id="458258" name="Rectangle 530"/>
          <p:cNvSpPr>
            <a:spLocks noChangeArrowheads="1"/>
          </p:cNvSpPr>
          <p:nvPr/>
        </p:nvSpPr>
        <p:spPr bwMode="auto">
          <a:xfrm>
            <a:off x="4197350" y="2816002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458259" name="Rectangle 531"/>
          <p:cNvSpPr>
            <a:spLocks noChangeArrowheads="1"/>
          </p:cNvSpPr>
          <p:nvPr/>
        </p:nvSpPr>
        <p:spPr bwMode="auto">
          <a:xfrm>
            <a:off x="762000" y="2981102"/>
            <a:ext cx="2325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458260" name="Rectangle 532"/>
          <p:cNvSpPr>
            <a:spLocks noChangeArrowheads="1"/>
          </p:cNvSpPr>
          <p:nvPr/>
        </p:nvSpPr>
        <p:spPr bwMode="auto">
          <a:xfrm>
            <a:off x="762000" y="3143027"/>
            <a:ext cx="18208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Lead Time = 1 período</a:t>
            </a:r>
          </a:p>
        </p:txBody>
      </p:sp>
      <p:sp>
        <p:nvSpPr>
          <p:cNvPr id="458261" name="Rectangle 533"/>
          <p:cNvSpPr>
            <a:spLocks noChangeArrowheads="1"/>
          </p:cNvSpPr>
          <p:nvPr/>
        </p:nvSpPr>
        <p:spPr bwMode="auto">
          <a:xfrm>
            <a:off x="762000" y="3297014"/>
            <a:ext cx="1130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chemeClr val="accent1"/>
                </a:solidFill>
              </a:rPr>
              <a:t>Est. Seg.= 15</a:t>
            </a:r>
          </a:p>
        </p:txBody>
      </p:sp>
      <p:sp>
        <p:nvSpPr>
          <p:cNvPr id="458262" name="Rectangle 534"/>
          <p:cNvSpPr>
            <a:spLocks noChangeArrowheads="1"/>
          </p:cNvSpPr>
          <p:nvPr/>
        </p:nvSpPr>
        <p:spPr bwMode="auto">
          <a:xfrm>
            <a:off x="762000" y="3722464"/>
            <a:ext cx="1790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Conjunto Base 04778</a:t>
            </a:r>
            <a:endParaRPr lang="pt-BR" sz="1400" b="0">
              <a:solidFill>
                <a:srgbClr val="000000"/>
              </a:solidFill>
            </a:endParaRPr>
          </a:p>
        </p:txBody>
      </p:sp>
      <p:sp>
        <p:nvSpPr>
          <p:cNvPr id="458263" name="Rectangle 535"/>
          <p:cNvSpPr>
            <a:spLocks noChangeArrowheads="1"/>
          </p:cNvSpPr>
          <p:nvPr/>
        </p:nvSpPr>
        <p:spPr bwMode="auto">
          <a:xfrm>
            <a:off x="762000" y="3885977"/>
            <a:ext cx="16525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Necessidades Brutas</a:t>
            </a:r>
          </a:p>
        </p:txBody>
      </p:sp>
      <p:grpSp>
        <p:nvGrpSpPr>
          <p:cNvPr id="2" name="Group 536"/>
          <p:cNvGrpSpPr>
            <a:grpSpLocks/>
          </p:cNvGrpSpPr>
          <p:nvPr/>
        </p:nvGrpSpPr>
        <p:grpSpPr bwMode="auto">
          <a:xfrm>
            <a:off x="4816475" y="3885977"/>
            <a:ext cx="2806700" cy="301625"/>
            <a:chOff x="3158" y="2647"/>
            <a:chExt cx="1768" cy="190"/>
          </a:xfrm>
        </p:grpSpPr>
        <p:sp>
          <p:nvSpPr>
            <p:cNvPr id="458265" name="Rectangle 537"/>
            <p:cNvSpPr>
              <a:spLocks noChangeArrowheads="1"/>
            </p:cNvSpPr>
            <p:nvPr/>
          </p:nvSpPr>
          <p:spPr bwMode="auto">
            <a:xfrm>
              <a:off x="3158" y="264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58266" name="Rectangle 538"/>
            <p:cNvSpPr>
              <a:spLocks noChangeArrowheads="1"/>
            </p:cNvSpPr>
            <p:nvPr/>
          </p:nvSpPr>
          <p:spPr bwMode="auto">
            <a:xfrm>
              <a:off x="3925" y="264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458267" name="Rectangle 539"/>
            <p:cNvSpPr>
              <a:spLocks noChangeArrowheads="1"/>
            </p:cNvSpPr>
            <p:nvPr/>
          </p:nvSpPr>
          <p:spPr bwMode="auto">
            <a:xfrm>
              <a:off x="4700" y="264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30</a:t>
              </a:r>
            </a:p>
          </p:txBody>
        </p:sp>
      </p:grpSp>
      <p:sp>
        <p:nvSpPr>
          <p:cNvPr id="458268" name="Rectangle 540"/>
          <p:cNvSpPr>
            <a:spLocks noChangeArrowheads="1"/>
          </p:cNvSpPr>
          <p:nvPr/>
        </p:nvSpPr>
        <p:spPr bwMode="auto">
          <a:xfrm>
            <a:off x="762000" y="4049489"/>
            <a:ext cx="21732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Recebimentos Programados</a:t>
            </a:r>
          </a:p>
        </p:txBody>
      </p:sp>
      <p:sp>
        <p:nvSpPr>
          <p:cNvPr id="458269" name="Rectangle 541"/>
          <p:cNvSpPr>
            <a:spLocks noChangeArrowheads="1"/>
          </p:cNvSpPr>
          <p:nvPr/>
        </p:nvSpPr>
        <p:spPr bwMode="auto">
          <a:xfrm>
            <a:off x="762000" y="4213002"/>
            <a:ext cx="2305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Estoque Projetado Disponível</a:t>
            </a:r>
          </a:p>
        </p:txBody>
      </p:sp>
      <p:sp>
        <p:nvSpPr>
          <p:cNvPr id="458270" name="Rectangle 542"/>
          <p:cNvSpPr>
            <a:spLocks noChangeArrowheads="1"/>
          </p:cNvSpPr>
          <p:nvPr/>
        </p:nvSpPr>
        <p:spPr bwMode="auto">
          <a:xfrm>
            <a:off x="762000" y="4376514"/>
            <a:ext cx="2325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458271" name="Rectangle 543"/>
          <p:cNvSpPr>
            <a:spLocks noChangeArrowheads="1"/>
          </p:cNvSpPr>
          <p:nvPr/>
        </p:nvSpPr>
        <p:spPr bwMode="auto">
          <a:xfrm>
            <a:off x="762000" y="4540027"/>
            <a:ext cx="18208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Lead Time = 1 período</a:t>
            </a:r>
          </a:p>
        </p:txBody>
      </p:sp>
      <p:sp>
        <p:nvSpPr>
          <p:cNvPr id="458272" name="Rectangle 544"/>
          <p:cNvSpPr>
            <a:spLocks noChangeArrowheads="1"/>
          </p:cNvSpPr>
          <p:nvPr/>
        </p:nvSpPr>
        <p:spPr bwMode="auto">
          <a:xfrm>
            <a:off x="762000" y="4697189"/>
            <a:ext cx="17668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chemeClr val="accent1"/>
                </a:solidFill>
              </a:rPr>
              <a:t>Tamanho do Lote= 20</a:t>
            </a:r>
          </a:p>
        </p:txBody>
      </p:sp>
      <p:sp>
        <p:nvSpPr>
          <p:cNvPr id="458273" name="Rectangle 545"/>
          <p:cNvSpPr>
            <a:spLocks noChangeArrowheads="1"/>
          </p:cNvSpPr>
          <p:nvPr/>
        </p:nvSpPr>
        <p:spPr bwMode="auto">
          <a:xfrm>
            <a:off x="762000" y="5106764"/>
            <a:ext cx="13541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Travessa 03232</a:t>
            </a:r>
            <a:endParaRPr lang="pt-BR" sz="1400" b="0">
              <a:solidFill>
                <a:srgbClr val="000000"/>
              </a:solidFill>
            </a:endParaRPr>
          </a:p>
        </p:txBody>
      </p:sp>
      <p:sp>
        <p:nvSpPr>
          <p:cNvPr id="458274" name="Rectangle 546"/>
          <p:cNvSpPr>
            <a:spLocks noChangeArrowheads="1"/>
          </p:cNvSpPr>
          <p:nvPr/>
        </p:nvSpPr>
        <p:spPr bwMode="auto">
          <a:xfrm>
            <a:off x="762000" y="5270277"/>
            <a:ext cx="20764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Necessidades Brutas </a:t>
            </a:r>
            <a:r>
              <a:rPr lang="pt-BR" sz="1400" b="0">
                <a:solidFill>
                  <a:schemeClr val="accent1"/>
                </a:solidFill>
              </a:rPr>
              <a:t>(X 4)</a:t>
            </a:r>
          </a:p>
        </p:txBody>
      </p:sp>
      <p:sp>
        <p:nvSpPr>
          <p:cNvPr id="458275" name="Rectangle 547"/>
          <p:cNvSpPr>
            <a:spLocks noChangeArrowheads="1"/>
          </p:cNvSpPr>
          <p:nvPr/>
        </p:nvSpPr>
        <p:spPr bwMode="auto">
          <a:xfrm>
            <a:off x="762000" y="5433789"/>
            <a:ext cx="21732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Recebimentos Programados</a:t>
            </a:r>
          </a:p>
        </p:txBody>
      </p:sp>
      <p:sp>
        <p:nvSpPr>
          <p:cNvPr id="458276" name="Rectangle 548"/>
          <p:cNvSpPr>
            <a:spLocks noChangeArrowheads="1"/>
          </p:cNvSpPr>
          <p:nvPr/>
        </p:nvSpPr>
        <p:spPr bwMode="auto">
          <a:xfrm>
            <a:off x="762000" y="5597302"/>
            <a:ext cx="2305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Estoque Projetado Disponível</a:t>
            </a:r>
          </a:p>
        </p:txBody>
      </p:sp>
      <p:sp>
        <p:nvSpPr>
          <p:cNvPr id="458277" name="Rectangle 549"/>
          <p:cNvSpPr>
            <a:spLocks noChangeArrowheads="1"/>
          </p:cNvSpPr>
          <p:nvPr/>
        </p:nvSpPr>
        <p:spPr bwMode="auto">
          <a:xfrm>
            <a:off x="762000" y="5760814"/>
            <a:ext cx="2325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Plano de Liberação de Ordens</a:t>
            </a:r>
          </a:p>
        </p:txBody>
      </p:sp>
      <p:sp>
        <p:nvSpPr>
          <p:cNvPr id="458278" name="Rectangle 550"/>
          <p:cNvSpPr>
            <a:spLocks noChangeArrowheads="1"/>
          </p:cNvSpPr>
          <p:nvPr/>
        </p:nvSpPr>
        <p:spPr bwMode="auto">
          <a:xfrm>
            <a:off x="762000" y="5924327"/>
            <a:ext cx="18208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Lead Time = 1 período</a:t>
            </a:r>
          </a:p>
        </p:txBody>
      </p:sp>
      <p:sp>
        <p:nvSpPr>
          <p:cNvPr id="458279" name="Rectangle 551"/>
          <p:cNvSpPr>
            <a:spLocks noChangeArrowheads="1"/>
          </p:cNvSpPr>
          <p:nvPr/>
        </p:nvSpPr>
        <p:spPr bwMode="auto">
          <a:xfrm>
            <a:off x="762000" y="6081489"/>
            <a:ext cx="1130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Est. Seg.= 50</a:t>
            </a:r>
          </a:p>
        </p:txBody>
      </p:sp>
      <p:sp>
        <p:nvSpPr>
          <p:cNvPr id="458280" name="Oval 552"/>
          <p:cNvSpPr>
            <a:spLocks noChangeArrowheads="1"/>
          </p:cNvSpPr>
          <p:nvPr/>
        </p:nvSpPr>
        <p:spPr bwMode="auto">
          <a:xfrm>
            <a:off x="4905375" y="1755552"/>
            <a:ext cx="325438" cy="195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81" name="Oval 553"/>
          <p:cNvSpPr>
            <a:spLocks noChangeArrowheads="1"/>
          </p:cNvSpPr>
          <p:nvPr/>
        </p:nvSpPr>
        <p:spPr bwMode="auto">
          <a:xfrm>
            <a:off x="6111875" y="1755552"/>
            <a:ext cx="327025" cy="195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282" name="Oval 554"/>
          <p:cNvSpPr>
            <a:spLocks noChangeArrowheads="1"/>
          </p:cNvSpPr>
          <p:nvPr/>
        </p:nvSpPr>
        <p:spPr bwMode="auto">
          <a:xfrm>
            <a:off x="7339013" y="1755552"/>
            <a:ext cx="325437" cy="195262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oup 555"/>
          <p:cNvGrpSpPr>
            <a:grpSpLocks/>
          </p:cNvGrpSpPr>
          <p:nvPr/>
        </p:nvGrpSpPr>
        <p:grpSpPr bwMode="auto">
          <a:xfrm>
            <a:off x="4816475" y="1960339"/>
            <a:ext cx="2806700" cy="830263"/>
            <a:chOff x="3158" y="1434"/>
            <a:chExt cx="1768" cy="523"/>
          </a:xfrm>
        </p:grpSpPr>
        <p:sp>
          <p:nvSpPr>
            <p:cNvPr id="458284" name="Rectangle 556"/>
            <p:cNvSpPr>
              <a:spLocks noChangeArrowheads="1"/>
            </p:cNvSpPr>
            <p:nvPr/>
          </p:nvSpPr>
          <p:spPr bwMode="auto">
            <a:xfrm>
              <a:off x="3158" y="176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58285" name="Rectangle 557"/>
            <p:cNvSpPr>
              <a:spLocks noChangeArrowheads="1"/>
            </p:cNvSpPr>
            <p:nvPr/>
          </p:nvSpPr>
          <p:spPr bwMode="auto">
            <a:xfrm>
              <a:off x="3925" y="176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458286" name="Rectangle 558"/>
            <p:cNvSpPr>
              <a:spLocks noChangeArrowheads="1"/>
            </p:cNvSpPr>
            <p:nvPr/>
          </p:nvSpPr>
          <p:spPr bwMode="auto">
            <a:xfrm>
              <a:off x="4700" y="176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58287" name="Line 559"/>
            <p:cNvSpPr>
              <a:spLocks noChangeShapeType="1"/>
            </p:cNvSpPr>
            <p:nvPr/>
          </p:nvSpPr>
          <p:spPr bwMode="auto">
            <a:xfrm>
              <a:off x="3312" y="1434"/>
              <a:ext cx="0" cy="36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8288" name="Line 560"/>
            <p:cNvSpPr>
              <a:spLocks noChangeShapeType="1"/>
            </p:cNvSpPr>
            <p:nvPr/>
          </p:nvSpPr>
          <p:spPr bwMode="auto">
            <a:xfrm>
              <a:off x="4072" y="1434"/>
              <a:ext cx="0" cy="36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8289" name="Line 561"/>
            <p:cNvSpPr>
              <a:spLocks noChangeShapeType="1"/>
            </p:cNvSpPr>
            <p:nvPr/>
          </p:nvSpPr>
          <p:spPr bwMode="auto">
            <a:xfrm>
              <a:off x="4855" y="1434"/>
              <a:ext cx="0" cy="36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8290" name="Line 562"/>
          <p:cNvSpPr>
            <a:spLocks noChangeShapeType="1"/>
          </p:cNvSpPr>
          <p:nvPr/>
        </p:nvSpPr>
        <p:spPr bwMode="auto">
          <a:xfrm flipH="1">
            <a:off x="5222875" y="1668239"/>
            <a:ext cx="360363" cy="1190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8291" name="Line 563"/>
          <p:cNvSpPr>
            <a:spLocks noChangeShapeType="1"/>
          </p:cNvSpPr>
          <p:nvPr/>
        </p:nvSpPr>
        <p:spPr bwMode="auto">
          <a:xfrm flipH="1">
            <a:off x="6394450" y="1668239"/>
            <a:ext cx="358775" cy="1190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8292" name="Line 564"/>
          <p:cNvSpPr>
            <a:spLocks noChangeShapeType="1"/>
          </p:cNvSpPr>
          <p:nvPr/>
        </p:nvSpPr>
        <p:spPr bwMode="auto">
          <a:xfrm flipH="1">
            <a:off x="7656513" y="1668239"/>
            <a:ext cx="360362" cy="1190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4" name="Group 565"/>
          <p:cNvGrpSpPr>
            <a:grpSpLocks/>
          </p:cNvGrpSpPr>
          <p:nvPr/>
        </p:nvGrpSpPr>
        <p:grpSpPr bwMode="auto">
          <a:xfrm>
            <a:off x="2373313" y="2816002"/>
            <a:ext cx="5911850" cy="598487"/>
            <a:chOff x="1619" y="1973"/>
            <a:chExt cx="3724" cy="377"/>
          </a:xfrm>
        </p:grpSpPr>
        <p:sp>
          <p:nvSpPr>
            <p:cNvPr id="458294" name="Rectangle 566"/>
            <p:cNvSpPr>
              <a:spLocks noChangeArrowheads="1"/>
            </p:cNvSpPr>
            <p:nvPr/>
          </p:nvSpPr>
          <p:spPr bwMode="auto">
            <a:xfrm>
              <a:off x="3158" y="197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25</a:t>
              </a:r>
            </a:p>
          </p:txBody>
        </p:sp>
        <p:sp>
          <p:nvSpPr>
            <p:cNvPr id="458295" name="Rectangle 567"/>
            <p:cNvSpPr>
              <a:spLocks noChangeArrowheads="1"/>
            </p:cNvSpPr>
            <p:nvPr/>
          </p:nvSpPr>
          <p:spPr bwMode="auto">
            <a:xfrm>
              <a:off x="3542" y="197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25</a:t>
              </a:r>
            </a:p>
          </p:txBody>
        </p:sp>
        <p:sp>
          <p:nvSpPr>
            <p:cNvPr id="458296" name="Rectangle 568"/>
            <p:cNvSpPr>
              <a:spLocks noChangeArrowheads="1"/>
            </p:cNvSpPr>
            <p:nvPr/>
          </p:nvSpPr>
          <p:spPr bwMode="auto">
            <a:xfrm>
              <a:off x="3925" y="197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297" name="Rectangle 569"/>
            <p:cNvSpPr>
              <a:spLocks noChangeArrowheads="1"/>
            </p:cNvSpPr>
            <p:nvPr/>
          </p:nvSpPr>
          <p:spPr bwMode="auto">
            <a:xfrm>
              <a:off x="4317" y="197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298" name="Rectangle 570"/>
            <p:cNvSpPr>
              <a:spLocks noChangeArrowheads="1"/>
            </p:cNvSpPr>
            <p:nvPr/>
          </p:nvSpPr>
          <p:spPr bwMode="auto">
            <a:xfrm>
              <a:off x="4734" y="197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299" name="Rectangle 571"/>
            <p:cNvSpPr>
              <a:spLocks noChangeArrowheads="1"/>
            </p:cNvSpPr>
            <p:nvPr/>
          </p:nvSpPr>
          <p:spPr bwMode="auto">
            <a:xfrm>
              <a:off x="5117" y="197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300" name="Rectangle 572"/>
            <p:cNvSpPr>
              <a:spLocks noChangeArrowheads="1"/>
            </p:cNvSpPr>
            <p:nvPr/>
          </p:nvSpPr>
          <p:spPr bwMode="auto">
            <a:xfrm>
              <a:off x="4317" y="2077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58301" name="Freeform 573"/>
            <p:cNvSpPr>
              <a:spLocks/>
            </p:cNvSpPr>
            <p:nvPr/>
          </p:nvSpPr>
          <p:spPr bwMode="auto">
            <a:xfrm>
              <a:off x="1619" y="2124"/>
              <a:ext cx="2728" cy="226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256" y="288"/>
                </a:cxn>
                <a:cxn ang="0">
                  <a:pos x="1920" y="0"/>
                </a:cxn>
              </a:cxnLst>
              <a:rect l="0" t="0" r="r" b="b"/>
              <a:pathLst>
                <a:path w="1921" h="289">
                  <a:moveTo>
                    <a:pt x="0" y="288"/>
                  </a:moveTo>
                  <a:lnTo>
                    <a:pt x="1256" y="288"/>
                  </a:lnTo>
                  <a:lnTo>
                    <a:pt x="1920" y="0"/>
                  </a:lnTo>
                </a:path>
              </a:pathLst>
            </a:custGeom>
            <a:noFill/>
            <a:ln w="12700" cap="rnd" cmpd="sng">
              <a:solidFill>
                <a:schemeClr val="accent1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8302" name="Freeform 574"/>
          <p:cNvSpPr>
            <a:spLocks/>
          </p:cNvSpPr>
          <p:nvPr/>
        </p:nvSpPr>
        <p:spPr bwMode="auto">
          <a:xfrm>
            <a:off x="3328988" y="1855564"/>
            <a:ext cx="1481137" cy="17145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448" y="136"/>
              </a:cxn>
              <a:cxn ang="0">
                <a:pos x="656" y="0"/>
              </a:cxn>
            </a:cxnLst>
            <a:rect l="0" t="0" r="r" b="b"/>
            <a:pathLst>
              <a:path w="657" h="137">
                <a:moveTo>
                  <a:pt x="0" y="136"/>
                </a:moveTo>
                <a:lnTo>
                  <a:pt x="448" y="136"/>
                </a:lnTo>
                <a:lnTo>
                  <a:pt x="656" y="0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8303" name="Rectangle 575"/>
          <p:cNvSpPr>
            <a:spLocks noChangeArrowheads="1"/>
          </p:cNvSpPr>
          <p:nvPr/>
        </p:nvSpPr>
        <p:spPr bwMode="auto">
          <a:xfrm>
            <a:off x="4197350" y="4213002"/>
            <a:ext cx="358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10</a:t>
            </a:r>
          </a:p>
        </p:txBody>
      </p:sp>
      <p:grpSp>
        <p:nvGrpSpPr>
          <p:cNvPr id="5" name="Group 576"/>
          <p:cNvGrpSpPr>
            <a:grpSpLocks/>
          </p:cNvGrpSpPr>
          <p:nvPr/>
        </p:nvGrpSpPr>
        <p:grpSpPr bwMode="auto">
          <a:xfrm>
            <a:off x="3292475" y="4049489"/>
            <a:ext cx="4903788" cy="774700"/>
            <a:chOff x="2198" y="2750"/>
            <a:chExt cx="3089" cy="488"/>
          </a:xfrm>
        </p:grpSpPr>
        <p:sp>
          <p:nvSpPr>
            <p:cNvPr id="458305" name="Rectangle 577"/>
            <p:cNvSpPr>
              <a:spLocks noChangeArrowheads="1"/>
            </p:cNvSpPr>
            <p:nvPr/>
          </p:nvSpPr>
          <p:spPr bwMode="auto">
            <a:xfrm>
              <a:off x="3158" y="2750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306" name="Rectangle 578"/>
            <p:cNvSpPr>
              <a:spLocks noChangeArrowheads="1"/>
            </p:cNvSpPr>
            <p:nvPr/>
          </p:nvSpPr>
          <p:spPr bwMode="auto">
            <a:xfrm>
              <a:off x="3192" y="2853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8307" name="Rectangle 579"/>
            <p:cNvSpPr>
              <a:spLocks noChangeArrowheads="1"/>
            </p:cNvSpPr>
            <p:nvPr/>
          </p:nvSpPr>
          <p:spPr bwMode="auto">
            <a:xfrm>
              <a:off x="3576" y="2853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8308" name="Rectangle 580"/>
            <p:cNvSpPr>
              <a:spLocks noChangeArrowheads="1"/>
            </p:cNvSpPr>
            <p:nvPr/>
          </p:nvSpPr>
          <p:spPr bwMode="auto">
            <a:xfrm>
              <a:off x="3925" y="285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309" name="Rectangle 581"/>
            <p:cNvSpPr>
              <a:spLocks noChangeArrowheads="1"/>
            </p:cNvSpPr>
            <p:nvPr/>
          </p:nvSpPr>
          <p:spPr bwMode="auto">
            <a:xfrm>
              <a:off x="4317" y="2853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458310" name="Rectangle 582"/>
            <p:cNvSpPr>
              <a:spLocks noChangeArrowheads="1"/>
            </p:cNvSpPr>
            <p:nvPr/>
          </p:nvSpPr>
          <p:spPr bwMode="auto">
            <a:xfrm>
              <a:off x="4734" y="2853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8311" name="Rectangle 583"/>
            <p:cNvSpPr>
              <a:spLocks noChangeArrowheads="1"/>
            </p:cNvSpPr>
            <p:nvPr/>
          </p:nvSpPr>
          <p:spPr bwMode="auto">
            <a:xfrm>
              <a:off x="5117" y="2853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8312" name="Rectangle 584"/>
            <p:cNvSpPr>
              <a:spLocks noChangeArrowheads="1"/>
            </p:cNvSpPr>
            <p:nvPr/>
          </p:nvSpPr>
          <p:spPr bwMode="auto">
            <a:xfrm>
              <a:off x="3542" y="2956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58313" name="Rectangle 585"/>
            <p:cNvSpPr>
              <a:spLocks noChangeArrowheads="1"/>
            </p:cNvSpPr>
            <p:nvPr/>
          </p:nvSpPr>
          <p:spPr bwMode="auto">
            <a:xfrm>
              <a:off x="4317" y="2956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58314" name="Freeform 586"/>
            <p:cNvSpPr>
              <a:spLocks/>
            </p:cNvSpPr>
            <p:nvPr/>
          </p:nvSpPr>
          <p:spPr bwMode="auto">
            <a:xfrm>
              <a:off x="2198" y="3056"/>
              <a:ext cx="1365" cy="182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704" y="232"/>
                </a:cxn>
                <a:cxn ang="0">
                  <a:pos x="960" y="0"/>
                </a:cxn>
              </a:cxnLst>
              <a:rect l="0" t="0" r="r" b="b"/>
              <a:pathLst>
                <a:path w="961" h="233">
                  <a:moveTo>
                    <a:pt x="0" y="232"/>
                  </a:moveTo>
                  <a:lnTo>
                    <a:pt x="704" y="232"/>
                  </a:lnTo>
                  <a:lnTo>
                    <a:pt x="960" y="0"/>
                  </a:lnTo>
                </a:path>
              </a:pathLst>
            </a:custGeom>
            <a:noFill/>
            <a:ln w="12700" cap="rnd" cmpd="sng">
              <a:solidFill>
                <a:schemeClr val="accent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8315" name="Rectangle 587"/>
          <p:cNvSpPr>
            <a:spLocks noChangeArrowheads="1"/>
          </p:cNvSpPr>
          <p:nvPr/>
        </p:nvSpPr>
        <p:spPr bwMode="auto">
          <a:xfrm>
            <a:off x="4129088" y="5597302"/>
            <a:ext cx="447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pt-BR" sz="1400" b="0">
                <a:solidFill>
                  <a:srgbClr val="000000"/>
                </a:solidFill>
              </a:rPr>
              <a:t>140</a:t>
            </a:r>
          </a:p>
        </p:txBody>
      </p:sp>
      <p:grpSp>
        <p:nvGrpSpPr>
          <p:cNvPr id="6" name="Group 588"/>
          <p:cNvGrpSpPr>
            <a:grpSpLocks/>
          </p:cNvGrpSpPr>
          <p:nvPr/>
        </p:nvGrpSpPr>
        <p:grpSpPr bwMode="auto">
          <a:xfrm>
            <a:off x="4749800" y="5597302"/>
            <a:ext cx="3481388" cy="465137"/>
            <a:chOff x="3116" y="3725"/>
            <a:chExt cx="2193" cy="293"/>
          </a:xfrm>
        </p:grpSpPr>
        <p:sp>
          <p:nvSpPr>
            <p:cNvPr id="458317" name="Rectangle 589"/>
            <p:cNvSpPr>
              <a:spLocks noChangeArrowheads="1"/>
            </p:cNvSpPr>
            <p:nvPr/>
          </p:nvSpPr>
          <p:spPr bwMode="auto">
            <a:xfrm>
              <a:off x="3116" y="3725"/>
              <a:ext cx="28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458318" name="Rectangle 590"/>
            <p:cNvSpPr>
              <a:spLocks noChangeArrowheads="1"/>
            </p:cNvSpPr>
            <p:nvPr/>
          </p:nvSpPr>
          <p:spPr bwMode="auto">
            <a:xfrm>
              <a:off x="3542" y="3725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58319" name="Rectangle 591"/>
            <p:cNvSpPr>
              <a:spLocks noChangeArrowheads="1"/>
            </p:cNvSpPr>
            <p:nvPr/>
          </p:nvSpPr>
          <p:spPr bwMode="auto">
            <a:xfrm>
              <a:off x="3925" y="3725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58320" name="Rectangle 592"/>
            <p:cNvSpPr>
              <a:spLocks noChangeArrowheads="1"/>
            </p:cNvSpPr>
            <p:nvPr/>
          </p:nvSpPr>
          <p:spPr bwMode="auto">
            <a:xfrm>
              <a:off x="4317" y="3725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458321" name="Rectangle 593"/>
            <p:cNvSpPr>
              <a:spLocks noChangeArrowheads="1"/>
            </p:cNvSpPr>
            <p:nvPr/>
          </p:nvSpPr>
          <p:spPr bwMode="auto">
            <a:xfrm>
              <a:off x="4700" y="3725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458322" name="Rectangle 594"/>
            <p:cNvSpPr>
              <a:spLocks noChangeArrowheads="1"/>
            </p:cNvSpPr>
            <p:nvPr/>
          </p:nvSpPr>
          <p:spPr bwMode="auto">
            <a:xfrm>
              <a:off x="5083" y="3725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458323" name="Rectangle 595"/>
            <p:cNvSpPr>
              <a:spLocks noChangeArrowheads="1"/>
            </p:cNvSpPr>
            <p:nvPr/>
          </p:nvSpPr>
          <p:spPr bwMode="auto">
            <a:xfrm>
              <a:off x="3925" y="3828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70</a:t>
              </a:r>
            </a:p>
          </p:txBody>
        </p:sp>
      </p:grpSp>
      <p:grpSp>
        <p:nvGrpSpPr>
          <p:cNvPr id="7" name="Group 596"/>
          <p:cNvGrpSpPr>
            <a:grpSpLocks/>
          </p:cNvGrpSpPr>
          <p:nvPr/>
        </p:nvGrpSpPr>
        <p:grpSpPr bwMode="auto">
          <a:xfrm>
            <a:off x="3724275" y="4624164"/>
            <a:ext cx="3290888" cy="947738"/>
            <a:chOff x="2470" y="3112"/>
            <a:chExt cx="2073" cy="597"/>
          </a:xfrm>
        </p:grpSpPr>
        <p:sp>
          <p:nvSpPr>
            <p:cNvPr id="458325" name="Rectangle 597"/>
            <p:cNvSpPr>
              <a:spLocks noChangeArrowheads="1"/>
            </p:cNvSpPr>
            <p:nvPr/>
          </p:nvSpPr>
          <p:spPr bwMode="auto">
            <a:xfrm>
              <a:off x="3542" y="3519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58326" name="Rectangle 598"/>
            <p:cNvSpPr>
              <a:spLocks noChangeArrowheads="1"/>
            </p:cNvSpPr>
            <p:nvPr/>
          </p:nvSpPr>
          <p:spPr bwMode="auto">
            <a:xfrm>
              <a:off x="4317" y="3519"/>
              <a:ext cx="22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1400" b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58327" name="Freeform 599"/>
            <p:cNvSpPr>
              <a:spLocks/>
            </p:cNvSpPr>
            <p:nvPr/>
          </p:nvSpPr>
          <p:spPr bwMode="auto">
            <a:xfrm>
              <a:off x="2470" y="3112"/>
              <a:ext cx="1183" cy="47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832" y="0"/>
                </a:cxn>
                <a:cxn ang="0">
                  <a:pos x="832" y="552"/>
                </a:cxn>
              </a:cxnLst>
              <a:rect l="0" t="0" r="r" b="b"/>
              <a:pathLst>
                <a:path w="833" h="601">
                  <a:moveTo>
                    <a:pt x="0" y="600"/>
                  </a:moveTo>
                  <a:lnTo>
                    <a:pt x="832" y="0"/>
                  </a:lnTo>
                  <a:lnTo>
                    <a:pt x="832" y="552"/>
                  </a:lnTo>
                </a:path>
              </a:pathLst>
            </a:custGeom>
            <a:noFill/>
            <a:ln w="12700" cap="rnd" cmpd="sng">
              <a:solidFill>
                <a:schemeClr val="accent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Desenvolvendo...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62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Exercício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106</a:t>
            </a:fld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075903"/>
            <a:ext cx="2895600" cy="1571625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2585616"/>
            <a:ext cx="60785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0">
                <a:cs typeface="Times New Roman" pitchFamily="18" charset="0"/>
              </a:rPr>
              <a:t>	Considerando a demanda de Y para as próximas 12 semanas:</a:t>
            </a:r>
            <a:endParaRPr lang="en-US" sz="1600" b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40638" y="4066753"/>
            <a:ext cx="223837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167563" y="4066753"/>
            <a:ext cx="47307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72263" y="4066753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78550" y="4066753"/>
            <a:ext cx="49371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83250" y="4066753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89538" y="4066753"/>
            <a:ext cx="4937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695825" y="4066753"/>
            <a:ext cx="49371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200525" y="4066753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706813" y="4066753"/>
            <a:ext cx="4937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211513" y="4066753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717800" y="4066753"/>
            <a:ext cx="49371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222500" y="4066753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728788" y="4066753"/>
            <a:ext cx="4937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066800" y="4066753"/>
            <a:ext cx="661988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167563" y="3611141"/>
            <a:ext cx="696912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90</a:t>
            </a:r>
            <a:endParaRPr lang="en-US" sz="1600" b="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6672263" y="3611141"/>
            <a:ext cx="4953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80</a:t>
            </a:r>
            <a:endParaRPr lang="en-US" sz="1600" b="0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178550" y="3611141"/>
            <a:ext cx="493713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180</a:t>
            </a:r>
            <a:endParaRPr lang="en-US" sz="1600" b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683250" y="3611141"/>
            <a:ext cx="4953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0</a:t>
            </a:r>
            <a:endParaRPr lang="en-US" sz="1600" b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189538" y="3611141"/>
            <a:ext cx="493712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90</a:t>
            </a:r>
            <a:endParaRPr lang="en-US" sz="1600" b="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695825" y="3611141"/>
            <a:ext cx="493713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80</a:t>
            </a:r>
            <a:endParaRPr lang="en-US" sz="1600" b="0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4200525" y="3611141"/>
            <a:ext cx="4953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50</a:t>
            </a:r>
            <a:endParaRPr lang="en-US" sz="1600" b="0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3706813" y="3611141"/>
            <a:ext cx="493712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0</a:t>
            </a:r>
            <a:endParaRPr lang="en-US" sz="1600" b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211513" y="3611141"/>
            <a:ext cx="4953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120</a:t>
            </a:r>
            <a:endParaRPr lang="en-US" sz="1600" b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717800" y="3611141"/>
            <a:ext cx="493713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0</a:t>
            </a:r>
            <a:endParaRPr lang="en-US" sz="1600" b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2222500" y="3611141"/>
            <a:ext cx="4953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0</a:t>
            </a:r>
            <a:endParaRPr lang="en-US" sz="1600" b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728788" y="3611141"/>
            <a:ext cx="493712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0</a:t>
            </a:r>
            <a:endParaRPr lang="en-US" sz="1600" b="0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1066800" y="3611141"/>
            <a:ext cx="661988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Y</a:t>
            </a:r>
            <a:endParaRPr lang="en-US" sz="1600" b="0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7167563" y="3338091"/>
            <a:ext cx="6969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12</a:t>
            </a:r>
            <a:endParaRPr lang="en-US" sz="1600" b="0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6672263" y="3338091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11</a:t>
            </a:r>
            <a:endParaRPr lang="en-US" sz="1600" b="0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178550" y="3338091"/>
            <a:ext cx="49371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10</a:t>
            </a:r>
            <a:endParaRPr lang="en-US" sz="1600" b="0"/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5683250" y="3338091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9</a:t>
            </a:r>
            <a:endParaRPr lang="en-US" sz="1600" b="0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5189538" y="3338091"/>
            <a:ext cx="4937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8</a:t>
            </a:r>
            <a:endParaRPr lang="en-US" sz="1600" b="0"/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4695825" y="3338091"/>
            <a:ext cx="49371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7</a:t>
            </a:r>
            <a:endParaRPr lang="en-US" sz="1600" b="0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200525" y="3338091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6</a:t>
            </a:r>
            <a:endParaRPr lang="en-US" sz="1600" b="0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3706813" y="3338091"/>
            <a:ext cx="4937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5</a:t>
            </a:r>
            <a:endParaRPr lang="en-US" sz="1600" b="0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3211513" y="3338091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4</a:t>
            </a:r>
            <a:endParaRPr lang="en-US" sz="1600" b="0"/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2717800" y="3338091"/>
            <a:ext cx="49371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3</a:t>
            </a:r>
            <a:endParaRPr lang="en-US" sz="1600" b="0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2222500" y="3338091"/>
            <a:ext cx="4953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2</a:t>
            </a:r>
            <a:endParaRPr lang="en-US" sz="1600" b="0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1728788" y="3338091"/>
            <a:ext cx="493712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1</a:t>
            </a:r>
            <a:endParaRPr lang="en-US" sz="1600" b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066800" y="3338091"/>
            <a:ext cx="661988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7640638" y="2882478"/>
            <a:ext cx="22383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1600" b="0">
                <a:cs typeface="Times New Roman" pitchFamily="18" charset="0"/>
              </a:rPr>
              <a:t> </a:t>
            </a:r>
            <a:endParaRPr lang="en-US" sz="1600" b="0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1728788" y="2882478"/>
            <a:ext cx="591185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cs typeface="Times New Roman" pitchFamily="18" charset="0"/>
              </a:rPr>
              <a:t>Previsão para as semanas</a:t>
            </a:r>
            <a:endParaRPr lang="en-US" sz="1600" b="0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1066800" y="2882478"/>
            <a:ext cx="661988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b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1066800" y="2882478"/>
            <a:ext cx="66198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1066800" y="4339803"/>
            <a:ext cx="6797675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1066800" y="2882478"/>
            <a:ext cx="0" cy="728663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7864475" y="2882478"/>
            <a:ext cx="0" cy="455613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1728788" y="2882478"/>
            <a:ext cx="59118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7640638" y="2882478"/>
            <a:ext cx="223837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1728788" y="3338091"/>
            <a:ext cx="61356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1728788" y="2882478"/>
            <a:ext cx="0" cy="1184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7640638" y="2882478"/>
            <a:ext cx="0" cy="4556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2222500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2717800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3211513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3706813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4200525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4695825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5189538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5683250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6178550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>
            <a:off x="6672263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>
            <a:off x="7167563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>
            <a:off x="7864475" y="3338091"/>
            <a:ext cx="0" cy="72866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1066800" y="3611141"/>
            <a:ext cx="679767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1066800" y="4066753"/>
            <a:ext cx="679767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1066800" y="3611141"/>
            <a:ext cx="0" cy="455612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1066800" y="4066753"/>
            <a:ext cx="0" cy="2730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7864475" y="4066753"/>
            <a:ext cx="0" cy="2730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" name="Rectangle 74"/>
          <p:cNvSpPr>
            <a:spLocks noChangeArrowheads="1"/>
          </p:cNvSpPr>
          <p:nvPr/>
        </p:nvSpPr>
        <p:spPr bwMode="auto">
          <a:xfrm>
            <a:off x="1255713" y="4092153"/>
            <a:ext cx="7431087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0" dirty="0">
                <a:cs typeface="Times New Roman" pitchFamily="18" charset="0"/>
              </a:rPr>
              <a:t>MPS do </a:t>
            </a:r>
            <a:r>
              <a:rPr lang="en-US" sz="1600" b="0" dirty="0" err="1">
                <a:cs typeface="Times New Roman" pitchFamily="18" charset="0"/>
              </a:rPr>
              <a:t>produto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acompanha</a:t>
            </a:r>
            <a:r>
              <a:rPr lang="en-US" sz="1600" b="0" dirty="0">
                <a:cs typeface="Times New Roman" pitchFamily="18" charset="0"/>
              </a:rPr>
              <a:t> a </a:t>
            </a:r>
            <a:r>
              <a:rPr lang="en-US" sz="1600" b="0" dirty="0" err="1">
                <a:cs typeface="Times New Roman" pitchFamily="18" charset="0"/>
              </a:rPr>
              <a:t>previsão</a:t>
            </a:r>
            <a:r>
              <a:rPr lang="en-US" sz="1600" b="0" dirty="0">
                <a:cs typeface="Times New Roman" pitchFamily="18" charset="0"/>
              </a:rPr>
              <a:t> de </a:t>
            </a:r>
            <a:r>
              <a:rPr lang="en-US" sz="1600" b="0" dirty="0" err="1">
                <a:cs typeface="Times New Roman" pitchFamily="18" charset="0"/>
              </a:rPr>
              <a:t>vendas</a:t>
            </a:r>
            <a:r>
              <a:rPr lang="en-US" sz="1600" b="0" dirty="0">
                <a:cs typeface="Times New Roman" pitchFamily="18" charset="0"/>
              </a:rPr>
              <a:t> (MPS é </a:t>
            </a:r>
            <a:r>
              <a:rPr lang="en-US" sz="1600" b="0" dirty="0" err="1">
                <a:cs typeface="Times New Roman" pitchFamily="18" charset="0"/>
              </a:rPr>
              <a:t>igual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ao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quadro</a:t>
            </a:r>
            <a:r>
              <a:rPr lang="en-US" sz="1600" b="0" dirty="0">
                <a:cs typeface="Times New Roman" pitchFamily="18" charset="0"/>
              </a:rPr>
              <a:t> de </a:t>
            </a:r>
            <a:r>
              <a:rPr lang="en-US" sz="1600" b="0" dirty="0" err="1">
                <a:cs typeface="Times New Roman" pitchFamily="18" charset="0"/>
              </a:rPr>
              <a:t>demanda</a:t>
            </a:r>
            <a:r>
              <a:rPr lang="en-US" sz="1600" b="0" dirty="0">
                <a:cs typeface="Times New Roman" pitchFamily="18" charset="0"/>
              </a:rPr>
              <a:t>). </a:t>
            </a:r>
          </a:p>
          <a:p>
            <a:pPr eaLnBrk="1" hangingPunct="1"/>
            <a:r>
              <a:rPr lang="en-US" sz="1600" b="0" dirty="0" err="1">
                <a:cs typeface="Times New Roman" pitchFamily="18" charset="0"/>
              </a:rPr>
              <a:t>EEfetue</a:t>
            </a:r>
            <a:r>
              <a:rPr lang="en-US" sz="1600" b="0" dirty="0">
                <a:cs typeface="Times New Roman" pitchFamily="18" charset="0"/>
              </a:rPr>
              <a:t> o </a:t>
            </a:r>
            <a:r>
              <a:rPr lang="en-US" sz="1600" b="0" dirty="0" err="1">
                <a:cs typeface="Times New Roman" pitchFamily="18" charset="0"/>
              </a:rPr>
              <a:t>Cálculo</a:t>
            </a:r>
            <a:r>
              <a:rPr lang="en-US" sz="1600" b="0" dirty="0">
                <a:cs typeface="Times New Roman" pitchFamily="18" charset="0"/>
              </a:rPr>
              <a:t> de </a:t>
            </a:r>
            <a:r>
              <a:rPr lang="en-US" sz="1600" b="0" dirty="0" err="1">
                <a:cs typeface="Times New Roman" pitchFamily="18" charset="0"/>
              </a:rPr>
              <a:t>Necessidades</a:t>
            </a:r>
            <a:r>
              <a:rPr lang="en-US" sz="1600" b="0" dirty="0">
                <a:cs typeface="Times New Roman" pitchFamily="18" charset="0"/>
              </a:rPr>
              <a:t> de </a:t>
            </a:r>
            <a:r>
              <a:rPr lang="en-US" sz="1600" b="0" dirty="0" err="1">
                <a:cs typeface="Times New Roman" pitchFamily="18" charset="0"/>
              </a:rPr>
              <a:t>Materiais</a:t>
            </a:r>
            <a:r>
              <a:rPr lang="en-US" sz="1600" b="0" dirty="0">
                <a:cs typeface="Times New Roman" pitchFamily="18" charset="0"/>
              </a:rPr>
              <a:t> (MRP) </a:t>
            </a:r>
            <a:r>
              <a:rPr lang="en-US" sz="1600" b="0" dirty="0" err="1">
                <a:cs typeface="Times New Roman" pitchFamily="18" charset="0"/>
              </a:rPr>
              <a:t>para</a:t>
            </a:r>
            <a:r>
              <a:rPr lang="en-US" sz="1600" b="0" dirty="0">
                <a:cs typeface="Times New Roman" pitchFamily="18" charset="0"/>
              </a:rPr>
              <a:t> o </a:t>
            </a:r>
            <a:r>
              <a:rPr lang="en-US" sz="1600" b="0" dirty="0" err="1">
                <a:cs typeface="Times New Roman" pitchFamily="18" charset="0"/>
              </a:rPr>
              <a:t>produto</a:t>
            </a:r>
            <a:r>
              <a:rPr lang="en-US" sz="1600" b="0" dirty="0">
                <a:cs typeface="Times New Roman" pitchFamily="18" charset="0"/>
              </a:rPr>
              <a:t> e</a:t>
            </a:r>
          </a:p>
          <a:p>
            <a:pPr eaLnBrk="1" hangingPunct="1"/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para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os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seus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componentes</a:t>
            </a:r>
            <a:r>
              <a:rPr lang="en-US" sz="1600" b="0" dirty="0">
                <a:cs typeface="Times New Roman" pitchFamily="18" charset="0"/>
              </a:rPr>
              <a:t>, </a:t>
            </a:r>
            <a:r>
              <a:rPr lang="en-US" sz="1600" b="0" dirty="0" err="1">
                <a:cs typeface="Times New Roman" pitchFamily="18" charset="0"/>
              </a:rPr>
              <a:t>considerando</a:t>
            </a:r>
            <a:r>
              <a:rPr lang="en-US" sz="1600" b="0" dirty="0">
                <a:cs typeface="Times New Roman" pitchFamily="18" charset="0"/>
              </a:rPr>
              <a:t> a </a:t>
            </a:r>
            <a:r>
              <a:rPr lang="en-US" sz="1600" b="0" dirty="0" err="1">
                <a:cs typeface="Times New Roman" pitchFamily="18" charset="0"/>
              </a:rPr>
              <a:t>seguinte</a:t>
            </a:r>
            <a:r>
              <a:rPr lang="en-US" sz="1600" b="0" dirty="0">
                <a:cs typeface="Times New Roman" pitchFamily="18" charset="0"/>
              </a:rPr>
              <a:t> </a:t>
            </a:r>
            <a:r>
              <a:rPr lang="en-US" sz="1600" b="0" dirty="0" err="1">
                <a:cs typeface="Times New Roman" pitchFamily="18" charset="0"/>
              </a:rPr>
              <a:t>tabela</a:t>
            </a:r>
            <a:r>
              <a:rPr lang="en-US" sz="1600" b="0" dirty="0">
                <a:cs typeface="Times New Roman" pitchFamily="18" charset="0"/>
              </a:rPr>
              <a:t>:</a:t>
            </a:r>
            <a:endParaRPr lang="en-US" sz="1600" b="0" dirty="0"/>
          </a:p>
          <a:p>
            <a:endParaRPr lang="en-US" sz="1600" b="0" dirty="0"/>
          </a:p>
        </p:txBody>
      </p: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1600200" y="5016078"/>
            <a:ext cx="6534150" cy="1365250"/>
            <a:chOff x="672" y="3010"/>
            <a:chExt cx="4116" cy="860"/>
          </a:xfrm>
        </p:grpSpPr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4176" y="3698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400</a:t>
              </a:r>
              <a:endParaRPr lang="en-US" sz="1600" b="0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3565" y="3698"/>
              <a:ext cx="611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600</a:t>
              </a:r>
              <a:endParaRPr lang="en-US" sz="1600" b="0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953" y="3698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80</a:t>
              </a:r>
              <a:endParaRPr lang="en-US" sz="1600" b="0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341" y="3698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200</a:t>
              </a:r>
              <a:endParaRPr lang="en-US" sz="1600" b="0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1729" y="3698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140</a:t>
              </a:r>
              <a:endParaRPr lang="en-US" sz="1600" b="0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672" y="3698"/>
              <a:ext cx="105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600" b="0">
                  <a:cs typeface="Times New Roman" pitchFamily="18" charset="0"/>
                </a:rPr>
                <a:t>Lote Mínimo</a:t>
              </a:r>
              <a:endParaRPr lang="en-US" sz="1600" b="0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4176" y="3526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100</a:t>
              </a:r>
              <a:endParaRPr lang="en-US" sz="1600" b="0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565" y="3526"/>
              <a:ext cx="611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50</a:t>
              </a:r>
              <a:endParaRPr lang="en-US" sz="1600" b="0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2953" y="3526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0</a:t>
              </a:r>
              <a:endParaRPr lang="en-US" sz="1600" b="0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2341" y="3526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0</a:t>
              </a:r>
              <a:endParaRPr lang="en-US" sz="1600" b="0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1729" y="3526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0</a:t>
              </a:r>
              <a:endParaRPr lang="en-US" sz="1600" b="0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672" y="3526"/>
              <a:ext cx="105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600" b="0">
                  <a:cs typeface="Times New Roman" pitchFamily="18" charset="0"/>
                </a:rPr>
                <a:t>Est. Segurança</a:t>
              </a:r>
              <a:endParaRPr lang="en-US" sz="1600" b="0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4176" y="3354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2</a:t>
              </a:r>
              <a:endParaRPr lang="en-US" sz="1600" b="0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3565" y="3354"/>
              <a:ext cx="611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</a:t>
              </a:r>
              <a:endParaRPr lang="en-US" sz="1600" b="0"/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953" y="3354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2</a:t>
              </a:r>
              <a:endParaRPr lang="en-US" sz="1600" b="0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2341" y="3354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</a:t>
              </a:r>
              <a:endParaRPr lang="en-US" sz="1600" b="0"/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1729" y="3354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</a:t>
              </a:r>
              <a:endParaRPr lang="en-US" sz="1600" b="0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672" y="3354"/>
              <a:ext cx="105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600" b="0">
                  <a:cs typeface="Times New Roman" pitchFamily="18" charset="0"/>
                </a:rPr>
                <a:t>Lead Time</a:t>
              </a:r>
              <a:endParaRPr lang="en-US" sz="1600" b="0"/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4176" y="3182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100</a:t>
              </a:r>
              <a:endParaRPr lang="en-US" sz="1600" b="0"/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3565" y="3182"/>
              <a:ext cx="611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100</a:t>
              </a:r>
              <a:endParaRPr lang="en-US" sz="1600" b="0"/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2953" y="3182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50</a:t>
              </a:r>
              <a:endParaRPr lang="en-US" sz="1600" b="0"/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2341" y="3182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50</a:t>
              </a:r>
              <a:endParaRPr lang="en-US" sz="1600" b="0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1729" y="3182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eaLnBrk="1" hangingPunct="1"/>
              <a:r>
                <a:rPr lang="en-US" sz="1600" b="0">
                  <a:cs typeface="Times New Roman" pitchFamily="18" charset="0"/>
                </a:rPr>
                <a:t>120</a:t>
              </a:r>
              <a:endParaRPr lang="en-US" sz="1600" b="0"/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672" y="3182"/>
              <a:ext cx="105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600" b="0">
                  <a:cs typeface="Times New Roman" pitchFamily="18" charset="0"/>
                </a:rPr>
                <a:t>Estoque Atual</a:t>
              </a:r>
              <a:endParaRPr lang="en-US" sz="1600" b="0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4176" y="3010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 b="0">
                  <a:cs typeface="Times New Roman" pitchFamily="18" charset="0"/>
                </a:rPr>
                <a:t>D</a:t>
              </a:r>
              <a:endParaRPr lang="en-US" sz="1600" b="0"/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3565" y="3010"/>
              <a:ext cx="611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 b="0">
                  <a:cs typeface="Times New Roman" pitchFamily="18" charset="0"/>
                </a:rPr>
                <a:t>C</a:t>
              </a:r>
              <a:endParaRPr lang="en-US" sz="1600" b="0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2953" y="3010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 b="0">
                  <a:cs typeface="Times New Roman" pitchFamily="18" charset="0"/>
                </a:rPr>
                <a:t>B</a:t>
              </a:r>
              <a:endParaRPr lang="en-US" sz="1600" b="0"/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2341" y="3010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 b="0">
                  <a:cs typeface="Times New Roman" pitchFamily="18" charset="0"/>
                </a:rPr>
                <a:t>A</a:t>
              </a:r>
              <a:endParaRPr lang="en-US" sz="1600" b="0"/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1729" y="3010"/>
              <a:ext cx="612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1600" b="0">
                  <a:cs typeface="Times New Roman" pitchFamily="18" charset="0"/>
                </a:rPr>
                <a:t>Y</a:t>
              </a:r>
              <a:endParaRPr lang="en-US" sz="1600" b="0"/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672" y="3010"/>
              <a:ext cx="1057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0" b="0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672" y="3010"/>
              <a:ext cx="1057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672" y="3870"/>
              <a:ext cx="41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672" y="3010"/>
              <a:ext cx="0" cy="172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>
              <a:off x="4788" y="3010"/>
              <a:ext cx="0" cy="8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1729" y="3010"/>
              <a:ext cx="305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>
              <a:off x="1729" y="3010"/>
              <a:ext cx="0" cy="8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2341" y="3010"/>
              <a:ext cx="0" cy="8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Line 113"/>
            <p:cNvSpPr>
              <a:spLocks noChangeShapeType="1"/>
            </p:cNvSpPr>
            <p:nvPr/>
          </p:nvSpPr>
          <p:spPr bwMode="auto">
            <a:xfrm>
              <a:off x="2953" y="3010"/>
              <a:ext cx="0" cy="8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3565" y="3010"/>
              <a:ext cx="0" cy="8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Line 115"/>
            <p:cNvSpPr>
              <a:spLocks noChangeShapeType="1"/>
            </p:cNvSpPr>
            <p:nvPr/>
          </p:nvSpPr>
          <p:spPr bwMode="auto">
            <a:xfrm>
              <a:off x="4176" y="3010"/>
              <a:ext cx="0" cy="8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672" y="3182"/>
              <a:ext cx="41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>
              <a:off x="672" y="3354"/>
              <a:ext cx="41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672" y="3182"/>
              <a:ext cx="0" cy="6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>
              <a:off x="672" y="3526"/>
              <a:ext cx="41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672" y="3698"/>
              <a:ext cx="41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017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4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Enxuta: Just in time</a:t>
            </a:r>
          </a:p>
        </p:txBody>
      </p:sp>
      <p:pic>
        <p:nvPicPr>
          <p:cNvPr id="3075" name="Picture 4" descr="toyota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48880"/>
            <a:ext cx="6553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684213" y="1341215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187450" y="1485677"/>
            <a:ext cx="13684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 dirty="0">
                <a:latin typeface="+mn-lt"/>
              </a:rPr>
              <a:t>1949</a:t>
            </a:r>
          </a:p>
          <a:p>
            <a:pPr>
              <a:spcBef>
                <a:spcPct val="50000"/>
              </a:spcBef>
            </a:pPr>
            <a:r>
              <a:rPr lang="pt-BR" sz="1200" b="0" dirty="0">
                <a:latin typeface="+mn-lt"/>
              </a:rPr>
              <a:t>Abolidos os estoques intermediários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284663" y="1485677"/>
            <a:ext cx="14398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>
                <a:latin typeface="+mn-lt"/>
              </a:rPr>
              <a:t>1962</a:t>
            </a:r>
          </a:p>
          <a:p>
            <a:pPr>
              <a:spcBef>
                <a:spcPct val="50000"/>
              </a:spcBef>
            </a:pPr>
            <a:r>
              <a:rPr lang="pt-BR" sz="1200" b="0">
                <a:latin typeface="+mn-lt"/>
              </a:rPr>
              <a:t>Kanban adotado em toda a empresa</a:t>
            </a:r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>
            <a:off x="1331913" y="1198340"/>
            <a:ext cx="287337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>
            <a:off x="4429125" y="1198340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1812925" y="4045918"/>
            <a:ext cx="647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611188" y="4195143"/>
            <a:ext cx="23764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>
                <a:latin typeface="+mn-lt"/>
              </a:rPr>
              <a:t>	1950</a:t>
            </a:r>
          </a:p>
          <a:p>
            <a:pPr>
              <a:spcBef>
                <a:spcPct val="50000"/>
              </a:spcBef>
            </a:pPr>
            <a:r>
              <a:rPr lang="pt-BR" sz="1200" b="0">
                <a:latin typeface="+mn-lt"/>
              </a:rPr>
              <a:t>Controle visual, sistema Andon adotado na montagem do motor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6553200" y="4233243"/>
            <a:ext cx="13319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>
                <a:latin typeface="+mn-lt"/>
              </a:rPr>
              <a:t>1966</a:t>
            </a:r>
          </a:p>
          <a:p>
            <a:pPr>
              <a:spcBef>
                <a:spcPct val="50000"/>
              </a:spcBef>
            </a:pPr>
            <a:r>
              <a:rPr lang="pt-BR" sz="1200" b="0">
                <a:latin typeface="+mn-lt"/>
              </a:rPr>
              <a:t>Primeira linha automatizada</a:t>
            </a:r>
          </a:p>
        </p:txBody>
      </p:sp>
      <p:sp>
        <p:nvSpPr>
          <p:cNvPr id="3084" name="AutoShape 14"/>
          <p:cNvSpPr>
            <a:spLocks noChangeArrowheads="1"/>
          </p:cNvSpPr>
          <p:nvPr/>
        </p:nvSpPr>
        <p:spPr bwMode="auto">
          <a:xfrm>
            <a:off x="1691680" y="3933205"/>
            <a:ext cx="287337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auto">
          <a:xfrm>
            <a:off x="6697663" y="3945905"/>
            <a:ext cx="287337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5940425" y="1484090"/>
            <a:ext cx="15843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>
                <a:latin typeface="+mn-lt"/>
              </a:rPr>
              <a:t>1965</a:t>
            </a:r>
          </a:p>
          <a:p>
            <a:pPr>
              <a:spcBef>
                <a:spcPct val="50000"/>
              </a:spcBef>
            </a:pPr>
            <a:r>
              <a:rPr lang="pt-BR" sz="1200" b="0">
                <a:latin typeface="+mn-lt"/>
              </a:rPr>
              <a:t>Adoção do Kanban para comandar peças fora: afiliadas</a:t>
            </a:r>
          </a:p>
        </p:txBody>
      </p:sp>
      <p:sp>
        <p:nvSpPr>
          <p:cNvPr id="3087" name="AutoShape 17"/>
          <p:cNvSpPr>
            <a:spLocks noChangeArrowheads="1"/>
          </p:cNvSpPr>
          <p:nvPr/>
        </p:nvSpPr>
        <p:spPr bwMode="auto">
          <a:xfrm>
            <a:off x="6084888" y="1196752"/>
            <a:ext cx="287337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2771775" y="4233243"/>
            <a:ext cx="15128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>
                <a:latin typeface="+mn-lt"/>
              </a:rPr>
              <a:t>1957</a:t>
            </a:r>
          </a:p>
          <a:p>
            <a:pPr>
              <a:spcBef>
                <a:spcPct val="50000"/>
              </a:spcBef>
            </a:pPr>
            <a:r>
              <a:rPr lang="pt-BR" sz="1200" b="0">
                <a:latin typeface="+mn-lt"/>
              </a:rPr>
              <a:t>Adotado o painel de procedimento (Andon)</a:t>
            </a:r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2916238" y="3945905"/>
            <a:ext cx="287337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0" name="Text Box 20"/>
          <p:cNvSpPr txBox="1">
            <a:spLocks noChangeArrowheads="1"/>
          </p:cNvSpPr>
          <p:nvPr/>
        </p:nvSpPr>
        <p:spPr bwMode="auto">
          <a:xfrm>
            <a:off x="4319588" y="4304680"/>
            <a:ext cx="13319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b="0">
                <a:latin typeface="+mn-lt"/>
              </a:rPr>
              <a:t>1962</a:t>
            </a:r>
          </a:p>
          <a:p>
            <a:pPr>
              <a:spcBef>
                <a:spcPct val="50000"/>
              </a:spcBef>
            </a:pPr>
            <a:r>
              <a:rPr lang="pt-BR" sz="1200" b="0">
                <a:latin typeface="+mn-lt"/>
              </a:rPr>
              <a:t>Troca de ferramentas</a:t>
            </a:r>
          </a:p>
        </p:txBody>
      </p:sp>
      <p:sp>
        <p:nvSpPr>
          <p:cNvPr id="3091" name="AutoShape 21"/>
          <p:cNvSpPr>
            <a:spLocks noChangeArrowheads="1"/>
          </p:cNvSpPr>
          <p:nvPr/>
        </p:nvSpPr>
        <p:spPr bwMode="auto">
          <a:xfrm>
            <a:off x="4464050" y="4017343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2" name="Line 24"/>
          <p:cNvSpPr>
            <a:spLocks noChangeShapeType="1"/>
          </p:cNvSpPr>
          <p:nvPr/>
        </p:nvSpPr>
        <p:spPr bwMode="auto">
          <a:xfrm>
            <a:off x="530225" y="2779093"/>
            <a:ext cx="1944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3" name="AutoShape 25"/>
          <p:cNvSpPr>
            <a:spLocks noChangeArrowheads="1"/>
          </p:cNvSpPr>
          <p:nvPr/>
        </p:nvSpPr>
        <p:spPr bwMode="auto">
          <a:xfrm>
            <a:off x="250825" y="2669555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4" name="AutoShape 26"/>
          <p:cNvSpPr>
            <a:spLocks noChangeArrowheads="1"/>
          </p:cNvSpPr>
          <p:nvPr/>
        </p:nvSpPr>
        <p:spPr bwMode="auto">
          <a:xfrm>
            <a:off x="2032000" y="2688605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5" name="Text Box 27"/>
          <p:cNvSpPr txBox="1">
            <a:spLocks noChangeArrowheads="1"/>
          </p:cNvSpPr>
          <p:nvPr/>
        </p:nvSpPr>
        <p:spPr bwMode="auto">
          <a:xfrm>
            <a:off x="179388" y="2850530"/>
            <a:ext cx="16557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b="0">
                <a:latin typeface="+mn-lt"/>
              </a:rPr>
              <a:t>1945- 55</a:t>
            </a:r>
          </a:p>
          <a:p>
            <a:pPr algn="ctr">
              <a:spcBef>
                <a:spcPct val="50000"/>
              </a:spcBef>
            </a:pPr>
            <a:r>
              <a:rPr lang="pt-BR" sz="1200" b="0">
                <a:latin typeface="+mn-lt"/>
              </a:rPr>
              <a:t>Troca de ferramentas (2 a 3 horas)</a:t>
            </a:r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>
            <a:off x="395288" y="5800873"/>
            <a:ext cx="828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7" name="Text Box 32"/>
          <p:cNvSpPr txBox="1">
            <a:spLocks noChangeArrowheads="1"/>
          </p:cNvSpPr>
          <p:nvPr/>
        </p:nvSpPr>
        <p:spPr bwMode="auto">
          <a:xfrm>
            <a:off x="3492500" y="5484961"/>
            <a:ext cx="3529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 b="0">
                <a:latin typeface="+mn-lt"/>
              </a:rPr>
              <a:t>Autonomação</a:t>
            </a:r>
          </a:p>
        </p:txBody>
      </p:sp>
      <p:sp>
        <p:nvSpPr>
          <p:cNvPr id="3098" name="AutoShape 33"/>
          <p:cNvSpPr>
            <a:spLocks noChangeArrowheads="1"/>
          </p:cNvSpPr>
          <p:nvPr/>
        </p:nvSpPr>
        <p:spPr bwMode="auto">
          <a:xfrm>
            <a:off x="304800" y="5700861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9" name="Text Box 34"/>
          <p:cNvSpPr txBox="1">
            <a:spLocks noChangeArrowheads="1"/>
          </p:cNvSpPr>
          <p:nvPr/>
        </p:nvSpPr>
        <p:spPr bwMode="auto">
          <a:xfrm>
            <a:off x="107950" y="5972770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dirty="0">
                <a:latin typeface="+mn-lt"/>
              </a:rPr>
              <a:t>1945</a:t>
            </a:r>
          </a:p>
        </p:txBody>
      </p:sp>
      <p:sp>
        <p:nvSpPr>
          <p:cNvPr id="3100" name="Text Box 35"/>
          <p:cNvSpPr txBox="1">
            <a:spLocks noChangeArrowheads="1"/>
          </p:cNvSpPr>
          <p:nvPr/>
        </p:nvSpPr>
        <p:spPr bwMode="auto">
          <a:xfrm>
            <a:off x="8243888" y="5845323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latin typeface="+mn-lt"/>
              </a:rPr>
              <a:t>1975</a:t>
            </a:r>
          </a:p>
        </p:txBody>
      </p:sp>
      <p:sp>
        <p:nvSpPr>
          <p:cNvPr id="3101" name="AutoShape 36"/>
          <p:cNvSpPr>
            <a:spLocks noChangeArrowheads="1"/>
          </p:cNvSpPr>
          <p:nvPr/>
        </p:nvSpPr>
        <p:spPr bwMode="auto">
          <a:xfrm>
            <a:off x="8532813" y="5702448"/>
            <a:ext cx="287337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>
            <a:off x="2401888" y="5408761"/>
            <a:ext cx="627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03" name="AutoShape 38"/>
          <p:cNvSpPr>
            <a:spLocks noChangeArrowheads="1"/>
          </p:cNvSpPr>
          <p:nvPr/>
        </p:nvSpPr>
        <p:spPr bwMode="auto">
          <a:xfrm>
            <a:off x="2124075" y="5294461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4" name="Text Box 39"/>
          <p:cNvSpPr txBox="1">
            <a:spLocks noChangeArrowheads="1"/>
          </p:cNvSpPr>
          <p:nvPr/>
        </p:nvSpPr>
        <p:spPr bwMode="auto">
          <a:xfrm>
            <a:off x="2051050" y="543257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>
                <a:latin typeface="+mn-lt"/>
              </a:rPr>
              <a:t>1953</a:t>
            </a:r>
          </a:p>
        </p:txBody>
      </p:sp>
      <p:sp>
        <p:nvSpPr>
          <p:cNvPr id="3105" name="Text Box 40"/>
          <p:cNvSpPr txBox="1">
            <a:spLocks noChangeArrowheads="1"/>
          </p:cNvSpPr>
          <p:nvPr/>
        </p:nvSpPr>
        <p:spPr bwMode="auto">
          <a:xfrm>
            <a:off x="3203575" y="5084911"/>
            <a:ext cx="3529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 b="0">
                <a:latin typeface="+mn-lt"/>
              </a:rPr>
              <a:t>Nivelamento de produção</a:t>
            </a:r>
          </a:p>
        </p:txBody>
      </p:sp>
      <p:sp>
        <p:nvSpPr>
          <p:cNvPr id="3106" name="AutoShape 41"/>
          <p:cNvSpPr>
            <a:spLocks noChangeArrowheads="1"/>
          </p:cNvSpPr>
          <p:nvPr/>
        </p:nvSpPr>
        <p:spPr bwMode="auto">
          <a:xfrm>
            <a:off x="8461375" y="5303986"/>
            <a:ext cx="287338" cy="215900"/>
          </a:xfrm>
          <a:prstGeom prst="chevron">
            <a:avLst>
              <a:gd name="adj" fmla="val 332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04248" y="6093296"/>
            <a:ext cx="169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</a:t>
            </a:r>
            <a:r>
              <a:rPr lang="pt-BR" sz="1200" i="1" dirty="0" err="1" smtClean="0"/>
              <a:t>Ohno</a:t>
            </a:r>
            <a:r>
              <a:rPr lang="pt-BR" sz="1200" i="1" dirty="0" smtClean="0"/>
              <a:t> (1997)</a:t>
            </a:r>
            <a:endParaRPr lang="pt-BR" sz="1200" i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390776" y="6211970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18</a:t>
            </a:r>
            <a:r>
              <a:rPr lang="pt-BR" sz="1000" dirty="0" smtClean="0"/>
              <a:t>: Linha do tempo do desenvolvimento do Just in time</a:t>
            </a:r>
            <a:endParaRPr lang="pt-BR" sz="1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1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381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Genealogia de publicações sobre a Produção Enxuta</a:t>
            </a:r>
          </a:p>
        </p:txBody>
      </p:sp>
      <p:cxnSp>
        <p:nvCxnSpPr>
          <p:cNvPr id="4099" name="Straight Arrow Connector 4"/>
          <p:cNvCxnSpPr>
            <a:cxnSpLocks noChangeShapeType="1"/>
          </p:cNvCxnSpPr>
          <p:nvPr/>
        </p:nvCxnSpPr>
        <p:spPr bwMode="auto">
          <a:xfrm flipV="1">
            <a:off x="357188" y="2515889"/>
            <a:ext cx="8429625" cy="2428875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 rot="5400000">
            <a:off x="179388" y="4479627"/>
            <a:ext cx="642937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935" name="TextBox 11"/>
          <p:cNvSpPr txBox="1">
            <a:spLocks noChangeArrowheads="1"/>
          </p:cNvSpPr>
          <p:nvPr/>
        </p:nvSpPr>
        <p:spPr bwMode="auto">
          <a:xfrm>
            <a:off x="428625" y="3428702"/>
            <a:ext cx="157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1949</a:t>
            </a:r>
            <a:r>
              <a:rPr lang="pt-BR" sz="1200" b="0"/>
              <a:t> – Surge o Sistema Toyota de Produção - STP</a:t>
            </a:r>
          </a:p>
          <a:p>
            <a:pPr algn="ctr" eaLnBrk="1" hangingPunct="1">
              <a:defRPr/>
            </a:pPr>
            <a:r>
              <a:rPr lang="pt-BR" sz="1200" b="0"/>
              <a:t>(Taiichi Ohno e Eiji Toyoda)</a:t>
            </a:r>
          </a:p>
        </p:txBody>
      </p:sp>
      <p:pic>
        <p:nvPicPr>
          <p:cNvPr id="4102" name="Picture 2" descr="http://templean.tempsite.ws/leanshop/imagens/Produtos/440X320_maq_mud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87202"/>
            <a:ext cx="1047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http://templean.tempsite.ws/leanshop/imagens/Produtos/440X320_ment_enx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30389"/>
            <a:ext cx="10477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http://templean.tempsite.ws/leanshop/imagens/Produtos/440X320_o_modelo_toyo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 r="4501" b="6749"/>
          <a:stretch>
            <a:fillRect/>
          </a:stretch>
        </p:blipFill>
        <p:spPr bwMode="auto">
          <a:xfrm>
            <a:off x="7715250" y="4301827"/>
            <a:ext cx="10715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http://templean.tempsite.ws/leanshop/imagens/Produtos/440X320_aprendenx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5742"/>
          <a:stretch>
            <a:fillRect/>
          </a:stretch>
        </p:blipFill>
        <p:spPr bwMode="auto">
          <a:xfrm>
            <a:off x="3132138" y="1541164"/>
            <a:ext cx="114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2428875" y="3587452"/>
            <a:ext cx="10001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28688" y="3087389"/>
            <a:ext cx="20002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822951" y="3122314"/>
            <a:ext cx="214312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9063" y="3014364"/>
            <a:ext cx="20002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537450" y="3479502"/>
            <a:ext cx="1357313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945" name="TextBox 36"/>
          <p:cNvSpPr txBox="1">
            <a:spLocks noChangeArrowheads="1"/>
          </p:cNvSpPr>
          <p:nvPr/>
        </p:nvSpPr>
        <p:spPr bwMode="auto">
          <a:xfrm>
            <a:off x="1343025" y="1544339"/>
            <a:ext cx="1785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1990</a:t>
            </a:r>
            <a:r>
              <a:rPr lang="pt-BR" sz="1200" b="0"/>
              <a:t> – Publicado </a:t>
            </a:r>
          </a:p>
          <a:p>
            <a:pPr algn="ctr" eaLnBrk="1" hangingPunct="1">
              <a:defRPr/>
            </a:pPr>
            <a:r>
              <a:rPr lang="pt-BR" sz="1200"/>
              <a:t>A Máquina que mudou o mundo.</a:t>
            </a:r>
          </a:p>
          <a:p>
            <a:pPr algn="ctr" eaLnBrk="1" hangingPunct="1">
              <a:defRPr/>
            </a:pPr>
            <a:r>
              <a:rPr lang="pt-BR" sz="1200" b="0"/>
              <a:t>Denominação ocidental para o STP – </a:t>
            </a:r>
          </a:p>
          <a:p>
            <a:pPr algn="ctr" eaLnBrk="1" hangingPunct="1">
              <a:defRPr/>
            </a:pPr>
            <a:r>
              <a:rPr lang="pt-BR" sz="1200" b="0"/>
              <a:t>Produção Enxuta</a:t>
            </a:r>
          </a:p>
          <a:p>
            <a:pPr algn="ctr" eaLnBrk="1" hangingPunct="1">
              <a:defRPr/>
            </a:pPr>
            <a:r>
              <a:rPr lang="pt-BR" sz="1200" b="0"/>
              <a:t>(Womack, Jones e Ross)</a:t>
            </a:r>
          </a:p>
        </p:txBody>
      </p:sp>
      <p:sp>
        <p:nvSpPr>
          <p:cNvPr id="380946" name="TextBox 37"/>
          <p:cNvSpPr txBox="1">
            <a:spLocks noChangeArrowheads="1"/>
          </p:cNvSpPr>
          <p:nvPr/>
        </p:nvSpPr>
        <p:spPr bwMode="auto">
          <a:xfrm>
            <a:off x="2786063" y="4274839"/>
            <a:ext cx="22145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1996</a:t>
            </a:r>
            <a:r>
              <a:rPr lang="pt-BR" sz="1200" b="0"/>
              <a:t> – Publicado </a:t>
            </a:r>
          </a:p>
          <a:p>
            <a:pPr algn="ctr" eaLnBrk="1" hangingPunct="1">
              <a:defRPr/>
            </a:pPr>
            <a:r>
              <a:rPr lang="pt-BR" sz="1200"/>
              <a:t>A Mentalidade Enxuta nas empresas.</a:t>
            </a:r>
          </a:p>
          <a:p>
            <a:pPr algn="ctr" eaLnBrk="1" hangingPunct="1">
              <a:defRPr/>
            </a:pPr>
            <a:r>
              <a:rPr lang="pt-BR" sz="1200" b="0"/>
              <a:t>Abordagem estratégica do STP através do pensamento enxuto – conceito de valor</a:t>
            </a:r>
          </a:p>
          <a:p>
            <a:pPr algn="ctr" eaLnBrk="1" hangingPunct="1">
              <a:defRPr/>
            </a:pPr>
            <a:r>
              <a:rPr lang="pt-BR" sz="1200" b="0"/>
              <a:t>(Womack e Jones)</a:t>
            </a:r>
          </a:p>
        </p:txBody>
      </p:sp>
      <p:sp>
        <p:nvSpPr>
          <p:cNvPr id="380947" name="TextBox 40"/>
          <p:cNvSpPr txBox="1">
            <a:spLocks noChangeArrowheads="1"/>
          </p:cNvSpPr>
          <p:nvPr/>
        </p:nvSpPr>
        <p:spPr bwMode="auto">
          <a:xfrm>
            <a:off x="4140200" y="1280814"/>
            <a:ext cx="2376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1999</a:t>
            </a:r>
            <a:r>
              <a:rPr lang="pt-BR" sz="1200" b="0"/>
              <a:t> – Publicado </a:t>
            </a:r>
          </a:p>
          <a:p>
            <a:pPr algn="ctr" eaLnBrk="1" hangingPunct="1">
              <a:defRPr/>
            </a:pPr>
            <a:r>
              <a:rPr lang="pt-BR" sz="1200"/>
              <a:t>Aprendendo a Enxergar.</a:t>
            </a:r>
          </a:p>
          <a:p>
            <a:pPr algn="ctr" eaLnBrk="1" hangingPunct="1">
              <a:defRPr/>
            </a:pPr>
            <a:r>
              <a:rPr lang="pt-BR" sz="1200" b="0"/>
              <a:t>Manual de implementação da Produção Enxuta com a ferramenta mapeamento do fluxo de valor (Rother e Shook)</a:t>
            </a:r>
          </a:p>
          <a:p>
            <a:pPr algn="ctr" eaLnBrk="1" hangingPunct="1">
              <a:defRPr/>
            </a:pPr>
            <a:r>
              <a:rPr lang="pt-BR" sz="1200" b="0">
                <a:sym typeface="Wingdings" pitchFamily="2" charset="2"/>
              </a:rPr>
              <a:t></a:t>
            </a:r>
            <a:r>
              <a:rPr lang="pt-BR" sz="1200" b="0"/>
              <a:t>Outros manuais de implementação também foram lançados em seguida.</a:t>
            </a:r>
          </a:p>
        </p:txBody>
      </p:sp>
      <p:sp>
        <p:nvSpPr>
          <p:cNvPr id="380948" name="TextBox 41"/>
          <p:cNvSpPr txBox="1">
            <a:spLocks noChangeArrowheads="1"/>
          </p:cNvSpPr>
          <p:nvPr/>
        </p:nvSpPr>
        <p:spPr bwMode="auto">
          <a:xfrm>
            <a:off x="6000750" y="4231977"/>
            <a:ext cx="1785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2004</a:t>
            </a:r>
            <a:r>
              <a:rPr lang="pt-BR" sz="1200" b="0"/>
              <a:t>– Publicado </a:t>
            </a:r>
          </a:p>
          <a:p>
            <a:pPr algn="ctr" eaLnBrk="1" hangingPunct="1">
              <a:defRPr/>
            </a:pPr>
            <a:r>
              <a:rPr lang="pt-BR" sz="1200"/>
              <a:t>O modelo Toyota.</a:t>
            </a:r>
          </a:p>
          <a:p>
            <a:pPr algn="ctr" eaLnBrk="1" hangingPunct="1">
              <a:defRPr/>
            </a:pPr>
            <a:r>
              <a:rPr lang="pt-BR" sz="1200" b="0"/>
              <a:t>Os 14 princípios de gestão da maior fabricante do mundo – filosofias de gestão do STP (Jeffrey Liker)</a:t>
            </a:r>
          </a:p>
          <a:p>
            <a:pPr algn="ctr" eaLnBrk="1" hangingPunct="1">
              <a:defRPr/>
            </a:pPr>
            <a:r>
              <a:rPr lang="pt-BR" sz="1200" b="0">
                <a:sym typeface="Wingdings" pitchFamily="2" charset="2"/>
              </a:rPr>
              <a:t></a:t>
            </a:r>
            <a:r>
              <a:rPr lang="pt-BR" sz="1200" b="0"/>
              <a:t>Outros livros de Liker também foram lançados em seguida.</a:t>
            </a:r>
          </a:p>
          <a:p>
            <a:pPr algn="ctr" eaLnBrk="1" hangingPunct="1">
              <a:defRPr/>
            </a:pPr>
            <a:endParaRPr lang="pt-BR" sz="1200" b="0"/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4537075" y="3979564"/>
            <a:ext cx="357188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14875" y="4158952"/>
            <a:ext cx="714375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20614230">
            <a:off x="2417532" y="3501188"/>
            <a:ext cx="3041864" cy="3693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>
                <a:ln>
                  <a:prstDash val="solid"/>
                </a:ln>
                <a:solidFill>
                  <a:schemeClr val="accent1"/>
                </a:solidFill>
              </a:rPr>
              <a:t>PRODUÇÃO</a:t>
            </a:r>
          </a:p>
        </p:txBody>
      </p:sp>
      <p:sp>
        <p:nvSpPr>
          <p:cNvPr id="50" name="Rectangle 49"/>
          <p:cNvSpPr/>
          <p:nvPr/>
        </p:nvSpPr>
        <p:spPr>
          <a:xfrm rot="20614230">
            <a:off x="3894132" y="3523001"/>
            <a:ext cx="3041864" cy="3693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>
                <a:ln>
                  <a:prstDash val="solid"/>
                </a:ln>
                <a:solidFill>
                  <a:schemeClr val="accent1"/>
                </a:solidFill>
              </a:rPr>
              <a:t>ENXUTA</a:t>
            </a:r>
          </a:p>
        </p:txBody>
      </p:sp>
      <p:cxnSp>
        <p:nvCxnSpPr>
          <p:cNvPr id="2" name="Straight Connector 19"/>
          <p:cNvCxnSpPr/>
          <p:nvPr/>
        </p:nvCxnSpPr>
        <p:spPr>
          <a:xfrm>
            <a:off x="693738" y="5247977"/>
            <a:ext cx="200025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0" name="Line 27"/>
          <p:cNvSpPr>
            <a:spLocks noChangeShapeType="1"/>
          </p:cNvSpPr>
          <p:nvPr/>
        </p:nvSpPr>
        <p:spPr bwMode="auto">
          <a:xfrm flipV="1">
            <a:off x="2700338" y="4306589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0956" name="TextBox 11"/>
          <p:cNvSpPr txBox="1">
            <a:spLocks noChangeArrowheads="1"/>
          </p:cNvSpPr>
          <p:nvPr/>
        </p:nvSpPr>
        <p:spPr bwMode="auto">
          <a:xfrm>
            <a:off x="1271588" y="5314652"/>
            <a:ext cx="157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1988</a:t>
            </a:r>
            <a:r>
              <a:rPr lang="pt-BR" sz="1200" b="0"/>
              <a:t> – Publicado “</a:t>
            </a:r>
            <a:r>
              <a:rPr lang="pt-BR" sz="1200"/>
              <a:t>O Sistema Toyota de Produção</a:t>
            </a:r>
            <a:r>
              <a:rPr lang="pt-BR" sz="1200" b="0"/>
              <a:t>: além da produção em larga escala”</a:t>
            </a:r>
          </a:p>
          <a:p>
            <a:pPr algn="ctr" eaLnBrk="1" hangingPunct="1">
              <a:defRPr/>
            </a:pPr>
            <a:r>
              <a:rPr lang="pt-BR" sz="1200" b="0"/>
              <a:t>(Taiichi Ohno)</a:t>
            </a:r>
          </a:p>
        </p:txBody>
      </p:sp>
      <p:pic>
        <p:nvPicPr>
          <p:cNvPr id="4122" name="Picture 30" descr="O Sistema Toyota de Producao - Alem da Producao em Larga Esca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286077"/>
            <a:ext cx="884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2" descr="Entendendo o Pensamento A3 - Um Componente Crítico do Pdca da Toyo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166514"/>
            <a:ext cx="9350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Line 33"/>
          <p:cNvSpPr>
            <a:spLocks noChangeShapeType="1"/>
          </p:cNvSpPr>
          <p:nvPr/>
        </p:nvSpPr>
        <p:spPr bwMode="auto">
          <a:xfrm flipV="1">
            <a:off x="8388350" y="2361902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25" name="Line 34"/>
          <p:cNvSpPr>
            <a:spLocks noChangeShapeType="1"/>
          </p:cNvSpPr>
          <p:nvPr/>
        </p:nvSpPr>
        <p:spPr bwMode="auto">
          <a:xfrm>
            <a:off x="8388350" y="2361902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0963" name="TextBox 41"/>
          <p:cNvSpPr txBox="1">
            <a:spLocks noChangeArrowheads="1"/>
          </p:cNvSpPr>
          <p:nvPr/>
        </p:nvSpPr>
        <p:spPr bwMode="auto">
          <a:xfrm>
            <a:off x="7480006" y="1189381"/>
            <a:ext cx="1712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2008</a:t>
            </a:r>
            <a:r>
              <a:rPr lang="pt-BR" sz="1200" b="0" dirty="0"/>
              <a:t>– Publicado </a:t>
            </a:r>
          </a:p>
          <a:p>
            <a:pPr algn="ctr" eaLnBrk="1" hangingPunct="1">
              <a:defRPr/>
            </a:pPr>
            <a:r>
              <a:rPr lang="pt-BR" sz="1200" dirty="0"/>
              <a:t>Entendendo o pensamento A3: </a:t>
            </a:r>
            <a:r>
              <a:rPr lang="pt-BR" sz="1200" b="0" dirty="0"/>
              <a:t>um </a:t>
            </a:r>
            <a:r>
              <a:rPr lang="pt-BR" sz="1200" b="0" dirty="0" smtClean="0"/>
              <a:t>componente </a:t>
            </a:r>
            <a:r>
              <a:rPr lang="pt-BR" sz="1200" b="0" dirty="0"/>
              <a:t>crítico do PDCA da Toyota .</a:t>
            </a:r>
          </a:p>
          <a:p>
            <a:pPr algn="ctr" eaLnBrk="1" hangingPunct="1">
              <a:defRPr/>
            </a:pPr>
            <a:r>
              <a:rPr lang="pt-BR" sz="1200" b="0" dirty="0"/>
              <a:t>(</a:t>
            </a:r>
            <a:r>
              <a:rPr lang="pt-BR" sz="1200" b="0" dirty="0" err="1"/>
              <a:t>SobekII</a:t>
            </a:r>
            <a:r>
              <a:rPr lang="pt-BR" sz="1200" b="0" dirty="0"/>
              <a:t> e Smalley)</a:t>
            </a:r>
          </a:p>
        </p:txBody>
      </p:sp>
      <p:sp>
        <p:nvSpPr>
          <p:cNvPr id="4127" name="Text Box 36"/>
          <p:cNvSpPr txBox="1">
            <a:spLocks noChangeArrowheads="1"/>
          </p:cNvSpPr>
          <p:nvPr/>
        </p:nvSpPr>
        <p:spPr bwMode="auto">
          <a:xfrm>
            <a:off x="6443663" y="6322714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200" b="0" i="1" dirty="0">
                <a:latin typeface="+mn-lt"/>
              </a:rPr>
              <a:t>Fonte: Adaptado de Araújo (2009)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843213" y="6309320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19</a:t>
            </a:r>
            <a:r>
              <a:rPr lang="pt-BR" sz="1000" dirty="0" smtClean="0"/>
              <a:t>: Genealogia de publicações da Produção Enxuta</a:t>
            </a:r>
            <a:endParaRPr lang="pt-BR" sz="1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8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850" y="371128"/>
            <a:ext cx="8640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Evolução da produção Enxuta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203575" y="1507257"/>
            <a:ext cx="5935663" cy="4510087"/>
            <a:chOff x="1863" y="663"/>
            <a:chExt cx="3739" cy="2841"/>
          </a:xfrm>
        </p:grpSpPr>
        <p:pic>
          <p:nvPicPr>
            <p:cNvPr id="516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663"/>
              <a:ext cx="3739" cy="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Text Box 7"/>
            <p:cNvSpPr txBox="1">
              <a:spLocks noChangeArrowheads="1"/>
            </p:cNvSpPr>
            <p:nvPr/>
          </p:nvSpPr>
          <p:spPr bwMode="auto">
            <a:xfrm>
              <a:off x="3742" y="3158"/>
              <a:ext cx="63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/>
                <a:t>Ano</a:t>
              </a:r>
            </a:p>
          </p:txBody>
        </p:sp>
        <p:sp>
          <p:nvSpPr>
            <p:cNvPr id="5169" name="Text Box 8"/>
            <p:cNvSpPr txBox="1">
              <a:spLocks noChangeArrowheads="1"/>
            </p:cNvSpPr>
            <p:nvPr/>
          </p:nvSpPr>
          <p:spPr bwMode="auto">
            <a:xfrm>
              <a:off x="2426" y="799"/>
              <a:ext cx="127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000"/>
                <a:t>Produção EUA</a:t>
              </a:r>
            </a:p>
          </p:txBody>
        </p:sp>
        <p:sp>
          <p:nvSpPr>
            <p:cNvPr id="5170" name="Text Box 9"/>
            <p:cNvSpPr txBox="1">
              <a:spLocks noChangeArrowheads="1"/>
            </p:cNvSpPr>
            <p:nvPr/>
          </p:nvSpPr>
          <p:spPr bwMode="auto">
            <a:xfrm>
              <a:off x="3945" y="799"/>
              <a:ext cx="136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000"/>
                <a:t>Produção Japão</a:t>
              </a:r>
            </a:p>
          </p:txBody>
        </p:sp>
      </p:grpSp>
      <p:graphicFrame>
        <p:nvGraphicFramePr>
          <p:cNvPr id="37991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8940"/>
              </p:ext>
            </p:extLst>
          </p:nvPr>
        </p:nvGraphicFramePr>
        <p:xfrm>
          <a:off x="107950" y="1861269"/>
          <a:ext cx="3024188" cy="4114800"/>
        </p:xfrm>
        <a:graphic>
          <a:graphicData uri="http://schemas.openxmlformats.org/drawingml/2006/table">
            <a:tbl>
              <a:tblPr/>
              <a:tblGrid>
                <a:gridCol w="1511300"/>
                <a:gridCol w="792163"/>
                <a:gridCol w="720725"/>
              </a:tblGrid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Índices comparativos entre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GM (EUA)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Toyota (Japão)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(~1985)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Japão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EUA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Produtividade </a:t>
                      </a: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(horas/veículo)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Qualidade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(defeitos/ 100 veículos)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(dias)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Trabalho  equipe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17,3%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Sugestões por empregados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Classificações de trabalho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Horas de treinamento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6" name="Text Box 50"/>
          <p:cNvSpPr txBox="1">
            <a:spLocks noChangeArrowheads="1"/>
          </p:cNvSpPr>
          <p:nvPr/>
        </p:nvSpPr>
        <p:spPr bwMode="auto">
          <a:xfrm>
            <a:off x="5292725" y="6188794"/>
            <a:ext cx="309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i="1"/>
              <a:t>Fonte: </a:t>
            </a:r>
            <a:r>
              <a:rPr lang="pt-BR" sz="1600" b="0" i="1"/>
              <a:t>MIT (2009)</a:t>
            </a:r>
          </a:p>
        </p:txBody>
      </p:sp>
    </p:spTree>
    <p:extLst>
      <p:ext uri="{BB962C8B-B14F-4D97-AF65-F5344CB8AC3E}">
        <p14:creationId xmlns:p14="http://schemas.microsoft.com/office/powerpoint/2010/main" val="28413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44353"/>
            <a:ext cx="3810000" cy="4536975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buFontTx/>
              <a:buNone/>
            </a:pPr>
            <a:r>
              <a:rPr lang="pt-BR" sz="1800" dirty="0" smtClean="0"/>
              <a:t>	</a:t>
            </a:r>
            <a:r>
              <a:rPr lang="pt-BR" sz="2400" b="1" dirty="0" smtClean="0">
                <a:solidFill>
                  <a:schemeClr val="accent1"/>
                </a:solidFill>
              </a:rPr>
              <a:t>Custo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É o principal objetivo da operação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Qualquer que for o critério competitivo escolhido o custo tem que sempre ser melhorado.</a:t>
            </a:r>
          </a:p>
          <a:p>
            <a:pPr marL="341313" indent="-341313">
              <a:lnSpc>
                <a:spcPct val="80000"/>
              </a:lnSpc>
              <a:buFontTx/>
              <a:buNone/>
            </a:pPr>
            <a:endParaRPr lang="pt-BR" sz="1800" dirty="0" smtClean="0">
              <a:solidFill>
                <a:schemeClr val="accent2"/>
              </a:solidFill>
            </a:endParaRPr>
          </a:p>
          <a:p>
            <a:pPr marL="341313" indent="-341313">
              <a:lnSpc>
                <a:spcPct val="80000"/>
              </a:lnSpc>
              <a:buFontTx/>
              <a:buNone/>
            </a:pPr>
            <a:r>
              <a:rPr lang="pt-BR" sz="1800" dirty="0" smtClean="0">
                <a:solidFill>
                  <a:schemeClr val="accent2"/>
                </a:solidFill>
              </a:rPr>
              <a:t>	</a:t>
            </a:r>
            <a:r>
              <a:rPr lang="pt-BR" sz="2400" b="1" dirty="0" smtClean="0">
                <a:solidFill>
                  <a:schemeClr val="accent1"/>
                </a:solidFill>
              </a:rPr>
              <a:t>Qualidade</a:t>
            </a:r>
            <a:r>
              <a:rPr lang="pt-BR" sz="1800" dirty="0" smtClean="0">
                <a:solidFill>
                  <a:schemeClr val="accent1"/>
                </a:solidFill>
              </a:rPr>
              <a:t> 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Manter os processos sobre controle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Medir a variabilidade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Padronizar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Focalizar os clientes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Qualidade x Custos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Qualidade x Confiabilidade</a:t>
            </a:r>
          </a:p>
          <a:p>
            <a:pPr marL="341313" indent="-341313">
              <a:lnSpc>
                <a:spcPct val="80000"/>
              </a:lnSpc>
            </a:pPr>
            <a:r>
              <a:rPr lang="pt-BR" sz="1800" dirty="0" smtClean="0"/>
              <a:t>Atender as especificações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>
              <a:solidFill>
                <a:schemeClr val="accent2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2345"/>
            <a:ext cx="4316413" cy="460898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400" b="1" dirty="0" smtClean="0">
                <a:solidFill>
                  <a:schemeClr val="accent1"/>
                </a:solidFill>
              </a:rPr>
              <a:t>Desempenho das Entregas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Tempo de espera para receber os produtos.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Disponibilidade de produtos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Velocidade x custos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Velocidade x qualidade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Competição em tempo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1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sz="1800" dirty="0" smtClean="0">
                <a:solidFill>
                  <a:schemeClr val="accent2"/>
                </a:solidFill>
              </a:rPr>
              <a:t>	</a:t>
            </a:r>
            <a:r>
              <a:rPr lang="pt-BR" sz="2400" b="1" dirty="0" smtClean="0">
                <a:solidFill>
                  <a:schemeClr val="accent1"/>
                </a:solidFill>
              </a:rPr>
              <a:t>Flexibilidade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Capacidade de alterar o que foi estabelecido.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Flexibilidade de produto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Flexibilidade de </a:t>
            </a:r>
            <a:r>
              <a:rPr lang="pt-BR" sz="1800" dirty="0" err="1" smtClean="0"/>
              <a:t>mix</a:t>
            </a: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Flexibilidade de volume</a:t>
            </a:r>
          </a:p>
          <a:p>
            <a:pPr>
              <a:lnSpc>
                <a:spcPct val="80000"/>
              </a:lnSpc>
            </a:pPr>
            <a:r>
              <a:rPr lang="pt-BR" sz="1800" dirty="0" smtClean="0"/>
              <a:t>Flexibilidade de entrega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1800" dirty="0" smtClean="0">
              <a:solidFill>
                <a:schemeClr val="accent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Critérios competitivos</a:t>
            </a:r>
            <a:endParaRPr lang="pt-BR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071795" y="1311530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Planejamento de vendas e operações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500662" y="1311530"/>
            <a:ext cx="2000296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Gerenciamento da Demanda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071795" y="2311655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Programa Mestre de Produção (MPS)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07190" y="1311530"/>
            <a:ext cx="2000253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Planejamento de recursos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606675" y="1668735"/>
            <a:ext cx="465138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0800000">
            <a:off x="5072063" y="1668735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3928269" y="2168003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>
            <a:off x="3927475" y="3168922"/>
            <a:ext cx="287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/>
          <p:nvPr/>
        </p:nvCxnSpPr>
        <p:spPr>
          <a:xfrm rot="5400000">
            <a:off x="5464969" y="1633016"/>
            <a:ext cx="642938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Forma 20"/>
          <p:cNvCxnSpPr/>
          <p:nvPr/>
        </p:nvCxnSpPr>
        <p:spPr>
          <a:xfrm rot="16200000" flipH="1">
            <a:off x="2017713" y="1614759"/>
            <a:ext cx="642938" cy="14652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14375" y="3168922"/>
            <a:ext cx="678656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3071795" y="3311799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Planejamento detalhado dos materiais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071795" y="4240498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Planos de capacidade e materiais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071795" y="5169187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Sistemas de fornecedores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07191" y="3311794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Planejamento detalhado da capacidade</a:t>
            </a: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2606675" y="3668985"/>
            <a:ext cx="46513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de cantos arredondados 38"/>
          <p:cNvSpPr/>
          <p:nvPr/>
        </p:nvSpPr>
        <p:spPr>
          <a:xfrm>
            <a:off x="607191" y="5169187"/>
            <a:ext cx="2000250" cy="714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0">
                <a:solidFill>
                  <a:srgbClr val="FFFFFF"/>
                </a:solidFill>
                <a:cs typeface="Arial" charset="0"/>
              </a:rPr>
              <a:t>Sistemas de chão de fábrica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714375" y="5026297"/>
            <a:ext cx="678656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4" name="CaixaDeTexto 40"/>
          <p:cNvSpPr txBox="1">
            <a:spLocks noChangeArrowheads="1"/>
          </p:cNvSpPr>
          <p:nvPr/>
        </p:nvSpPr>
        <p:spPr bwMode="auto">
          <a:xfrm>
            <a:off x="6143625" y="2811735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400" b="0">
                <a:latin typeface="+mn-lt"/>
                <a:cs typeface="Arial" charset="0"/>
              </a:rPr>
              <a:t>Front end</a:t>
            </a:r>
          </a:p>
        </p:txBody>
      </p:sp>
      <p:sp>
        <p:nvSpPr>
          <p:cNvPr id="14375" name="CaixaDeTexto 41"/>
          <p:cNvSpPr txBox="1">
            <a:spLocks noChangeArrowheads="1"/>
          </p:cNvSpPr>
          <p:nvPr/>
        </p:nvSpPr>
        <p:spPr bwMode="auto">
          <a:xfrm>
            <a:off x="6143625" y="3981722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400" b="0">
                <a:latin typeface="+mn-lt"/>
                <a:cs typeface="Arial" charset="0"/>
              </a:rPr>
              <a:t>Engine</a:t>
            </a:r>
          </a:p>
        </p:txBody>
      </p:sp>
      <p:sp>
        <p:nvSpPr>
          <p:cNvPr id="14376" name="CaixaDeTexto 42"/>
          <p:cNvSpPr txBox="1">
            <a:spLocks noChangeArrowheads="1"/>
          </p:cNvSpPr>
          <p:nvPr/>
        </p:nvSpPr>
        <p:spPr bwMode="auto">
          <a:xfrm>
            <a:off x="6143625" y="5356497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400" b="0">
                <a:latin typeface="+mn-lt"/>
                <a:cs typeface="Arial" charset="0"/>
              </a:rPr>
              <a:t>Back end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rot="5400000">
            <a:off x="3963988" y="4134122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rot="5400000">
            <a:off x="3963987" y="5062810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ma 54"/>
          <p:cNvCxnSpPr/>
          <p:nvPr/>
        </p:nvCxnSpPr>
        <p:spPr>
          <a:xfrm rot="16200000" flipH="1">
            <a:off x="2053432" y="3579290"/>
            <a:ext cx="571500" cy="14652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2606675" y="5526360"/>
            <a:ext cx="465138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Forma 64"/>
          <p:cNvCxnSpPr/>
          <p:nvPr/>
        </p:nvCxnSpPr>
        <p:spPr>
          <a:xfrm rot="10800000" flipV="1">
            <a:off x="1606550" y="4740547"/>
            <a:ext cx="1465263" cy="4286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de cantos arredondados 67"/>
          <p:cNvSpPr/>
          <p:nvPr/>
        </p:nvSpPr>
        <p:spPr>
          <a:xfrm>
            <a:off x="357188" y="5038997"/>
            <a:ext cx="7358062" cy="9874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2857500" y="3168922"/>
            <a:ext cx="2428875" cy="9874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2857500" y="2168797"/>
            <a:ext cx="2428875" cy="9874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" name="Explosão 1 72"/>
          <p:cNvSpPr/>
          <p:nvPr/>
        </p:nvSpPr>
        <p:spPr>
          <a:xfrm>
            <a:off x="285750" y="5740672"/>
            <a:ext cx="2786063" cy="928688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>
                <a:solidFill>
                  <a:srgbClr val="FFFFFF"/>
                </a:solidFill>
                <a:cs typeface="Arial" charset="0"/>
              </a:rPr>
              <a:t>Backflushing</a:t>
            </a:r>
          </a:p>
        </p:txBody>
      </p:sp>
      <p:sp>
        <p:nvSpPr>
          <p:cNvPr id="14386" name="Text Box 54"/>
          <p:cNvSpPr txBox="1">
            <a:spLocks noChangeArrowheads="1"/>
          </p:cNvSpPr>
          <p:nvPr/>
        </p:nvSpPr>
        <p:spPr bwMode="auto">
          <a:xfrm>
            <a:off x="714375" y="436602"/>
            <a:ext cx="6911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 Just in time no PCP</a:t>
            </a:r>
          </a:p>
        </p:txBody>
      </p:sp>
      <p:sp>
        <p:nvSpPr>
          <p:cNvPr id="14387" name="Text Box 55"/>
          <p:cNvSpPr txBox="1">
            <a:spLocks noChangeArrowheads="1"/>
          </p:cNvSpPr>
          <p:nvPr/>
        </p:nvSpPr>
        <p:spPr bwMode="auto">
          <a:xfrm>
            <a:off x="6084888" y="6188347"/>
            <a:ext cx="266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200" b="0" i="1" dirty="0">
                <a:latin typeface="+mn-lt"/>
              </a:rPr>
              <a:t>Fonte: </a:t>
            </a:r>
            <a:r>
              <a:rPr lang="pt-BR" sz="1200" b="0" i="1" dirty="0" err="1">
                <a:latin typeface="+mn-lt"/>
              </a:rPr>
              <a:t>Vollmann</a:t>
            </a:r>
            <a:r>
              <a:rPr lang="pt-BR" sz="1200" b="0" i="1" dirty="0">
                <a:latin typeface="+mn-lt"/>
              </a:rPr>
              <a:t> et al. 2005</a:t>
            </a:r>
          </a:p>
        </p:txBody>
      </p:sp>
    </p:spTree>
    <p:extLst>
      <p:ext uri="{BB962C8B-B14F-4D97-AF65-F5344CB8AC3E}">
        <p14:creationId xmlns:p14="http://schemas.microsoft.com/office/powerpoint/2010/main" val="52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Compreendendo a função manufatura 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68375"/>
            <a:ext cx="8208962" cy="5197475"/>
          </a:xfrm>
          <a:noFill/>
        </p:spPr>
      </p:pic>
      <p:sp>
        <p:nvSpPr>
          <p:cNvPr id="4" name="CaixaDeTexto 3"/>
          <p:cNvSpPr txBox="1"/>
          <p:nvPr/>
        </p:nvSpPr>
        <p:spPr>
          <a:xfrm>
            <a:off x="6804248" y="6176337"/>
            <a:ext cx="169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</a:t>
            </a:r>
            <a:r>
              <a:rPr lang="pt-BR" sz="1200" i="1" dirty="0" err="1" smtClean="0"/>
              <a:t>Ohno</a:t>
            </a:r>
            <a:r>
              <a:rPr lang="pt-BR" sz="1200" i="1" dirty="0" smtClean="0"/>
              <a:t> (1997)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42931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428625" y="2808113"/>
            <a:ext cx="4572000" cy="1520825"/>
            <a:chOff x="500034" y="2285992"/>
            <a:chExt cx="4572032" cy="1785950"/>
          </a:xfrm>
        </p:grpSpPr>
        <p:sp>
          <p:nvSpPr>
            <p:cNvPr id="13333" name="Elipse 6"/>
            <p:cNvSpPr>
              <a:spLocks noChangeArrowheads="1"/>
            </p:cNvSpPr>
            <p:nvPr/>
          </p:nvSpPr>
          <p:spPr bwMode="auto">
            <a:xfrm rot="-5400000">
              <a:off x="1893075" y="892951"/>
              <a:ext cx="1785950" cy="457203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 algn="ctr">
              <a:solidFill>
                <a:srgbClr val="3B3B64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eaLnBrk="1" hangingPunct="1"/>
              <a:endParaRPr lang="pt-BR" sz="18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34" name="CaixaDeTexto 9"/>
            <p:cNvSpPr txBox="1">
              <a:spLocks noChangeArrowheads="1"/>
            </p:cNvSpPr>
            <p:nvPr/>
          </p:nvSpPr>
          <p:spPr bwMode="auto">
            <a:xfrm>
              <a:off x="928662" y="2856452"/>
              <a:ext cx="2214578" cy="75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pt-BR" sz="1800" b="0">
                  <a:solidFill>
                    <a:schemeClr val="bg1"/>
                  </a:solidFill>
                  <a:cs typeface="Arial" charset="0"/>
                </a:rPr>
                <a:t>Projeto do </a:t>
              </a:r>
            </a:p>
            <a:p>
              <a:pPr algn="ctr" eaLnBrk="1" hangingPunct="1"/>
              <a:r>
                <a:rPr lang="pt-BR" sz="1800" b="0">
                  <a:solidFill>
                    <a:schemeClr val="bg1"/>
                  </a:solidFill>
                  <a:cs typeface="Arial" charset="0"/>
                </a:rPr>
                <a:t>Produto</a:t>
              </a:r>
            </a:p>
          </p:txBody>
        </p:sp>
      </p:grpSp>
      <p:grpSp>
        <p:nvGrpSpPr>
          <p:cNvPr id="3" name="Grupo 15"/>
          <p:cNvGrpSpPr>
            <a:grpSpLocks/>
          </p:cNvGrpSpPr>
          <p:nvPr/>
        </p:nvGrpSpPr>
        <p:grpSpPr bwMode="auto">
          <a:xfrm>
            <a:off x="3286125" y="2808113"/>
            <a:ext cx="4286250" cy="1520825"/>
            <a:chOff x="3357554" y="2285992"/>
            <a:chExt cx="4286280" cy="1785950"/>
          </a:xfrm>
        </p:grpSpPr>
        <p:sp>
          <p:nvSpPr>
            <p:cNvPr id="13331" name="Elipse 7"/>
            <p:cNvSpPr>
              <a:spLocks noChangeArrowheads="1"/>
            </p:cNvSpPr>
            <p:nvPr/>
          </p:nvSpPr>
          <p:spPr bwMode="auto">
            <a:xfrm rot="-5400000">
              <a:off x="4607719" y="1035827"/>
              <a:ext cx="1785950" cy="428628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 algn="ctr">
              <a:solidFill>
                <a:srgbClr val="3B3B64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eaLnBrk="1" hangingPunct="1"/>
              <a:endParaRPr lang="pt-BR" sz="18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32" name="CaixaDeTexto 10"/>
            <p:cNvSpPr txBox="1">
              <a:spLocks noChangeArrowheads="1"/>
            </p:cNvSpPr>
            <p:nvPr/>
          </p:nvSpPr>
          <p:spPr bwMode="auto">
            <a:xfrm>
              <a:off x="4929190" y="2856452"/>
              <a:ext cx="2714644" cy="75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pt-BR" sz="1800" b="0">
                  <a:solidFill>
                    <a:schemeClr val="bg1"/>
                  </a:solidFill>
                  <a:cs typeface="Arial" charset="0"/>
                </a:rPr>
                <a:t>Elementos  humano /organizacional</a:t>
              </a:r>
            </a:p>
          </p:txBody>
        </p:sp>
      </p:grpSp>
      <p:grpSp>
        <p:nvGrpSpPr>
          <p:cNvPr id="4" name="Grupo 17"/>
          <p:cNvGrpSpPr>
            <a:grpSpLocks/>
          </p:cNvGrpSpPr>
          <p:nvPr/>
        </p:nvGrpSpPr>
        <p:grpSpPr bwMode="auto">
          <a:xfrm>
            <a:off x="3214688" y="3108151"/>
            <a:ext cx="1785937" cy="3346450"/>
            <a:chOff x="3214678" y="2357430"/>
            <a:chExt cx="1785950" cy="3929090"/>
          </a:xfrm>
        </p:grpSpPr>
        <p:sp>
          <p:nvSpPr>
            <p:cNvPr id="6" name="Elipse 5"/>
            <p:cNvSpPr/>
            <p:nvPr/>
          </p:nvSpPr>
          <p:spPr>
            <a:xfrm>
              <a:off x="3214678" y="2357430"/>
              <a:ext cx="1785950" cy="392909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30" name="CaixaDeTexto 11"/>
            <p:cNvSpPr txBox="1">
              <a:spLocks noChangeArrowheads="1"/>
            </p:cNvSpPr>
            <p:nvPr/>
          </p:nvSpPr>
          <p:spPr bwMode="auto">
            <a:xfrm rot="-5400000">
              <a:off x="2964645" y="4994565"/>
              <a:ext cx="22145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pt-BR" sz="1800" b="0">
                  <a:solidFill>
                    <a:schemeClr val="bg1"/>
                  </a:solidFill>
                  <a:cs typeface="Arial" charset="0"/>
                </a:rPr>
                <a:t>PCP</a:t>
              </a:r>
            </a:p>
          </p:txBody>
        </p:sp>
      </p:grpSp>
      <p:grpSp>
        <p:nvGrpSpPr>
          <p:cNvPr id="10" name="Grupo 14"/>
          <p:cNvGrpSpPr>
            <a:grpSpLocks/>
          </p:cNvGrpSpPr>
          <p:nvPr/>
        </p:nvGrpSpPr>
        <p:grpSpPr bwMode="auto">
          <a:xfrm>
            <a:off x="3214688" y="1163463"/>
            <a:ext cx="1785937" cy="3165475"/>
            <a:chOff x="3286116" y="355303"/>
            <a:chExt cx="1785950" cy="3716639"/>
          </a:xfrm>
        </p:grpSpPr>
        <p:sp>
          <p:nvSpPr>
            <p:cNvPr id="5" name="Elipse 4"/>
            <p:cNvSpPr/>
            <p:nvPr/>
          </p:nvSpPr>
          <p:spPr>
            <a:xfrm>
              <a:off x="3286116" y="427996"/>
              <a:ext cx="1785950" cy="364394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800" b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3328" name="CaixaDeTexto 12"/>
            <p:cNvSpPr txBox="1">
              <a:spLocks noChangeArrowheads="1"/>
            </p:cNvSpPr>
            <p:nvPr/>
          </p:nvSpPr>
          <p:spPr bwMode="auto">
            <a:xfrm rot="-5400000">
              <a:off x="3033033" y="1141790"/>
              <a:ext cx="2214327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pt-BR" sz="1800" b="0" dirty="0">
                  <a:solidFill>
                    <a:schemeClr val="bg1"/>
                  </a:solidFill>
                  <a:latin typeface="+mn-lt"/>
                  <a:cs typeface="Arial" charset="0"/>
                </a:rPr>
                <a:t>Projeto do </a:t>
              </a:r>
            </a:p>
            <a:p>
              <a:pPr algn="ctr" eaLnBrk="1" hangingPunct="1"/>
              <a:r>
                <a:rPr lang="pt-BR" sz="1800" b="0" dirty="0">
                  <a:solidFill>
                    <a:schemeClr val="bg1"/>
                  </a:solidFill>
                  <a:latin typeface="+mn-lt"/>
                  <a:cs typeface="Arial" charset="0"/>
                </a:rPr>
                <a:t>Processo</a:t>
              </a:r>
            </a:p>
          </p:txBody>
        </p:sp>
      </p:grp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429000" y="3273251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b="0">
                <a:solidFill>
                  <a:schemeClr val="bg1"/>
                </a:solidFill>
                <a:cs typeface="Arial" charset="0"/>
              </a:rPr>
              <a:t>JIT</a:t>
            </a:r>
          </a:p>
        </p:txBody>
      </p:sp>
      <p:sp>
        <p:nvSpPr>
          <p:cNvPr id="19" name="Explosão 1 18"/>
          <p:cNvSpPr/>
          <p:nvPr/>
        </p:nvSpPr>
        <p:spPr>
          <a:xfrm>
            <a:off x="139700" y="3898180"/>
            <a:ext cx="2928938" cy="1428750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>
                <a:solidFill>
                  <a:srgbClr val="FFFFFF"/>
                </a:solidFill>
                <a:cs typeface="Arial" charset="0"/>
              </a:rPr>
              <a:t>Redução de níveis na BOM</a:t>
            </a:r>
          </a:p>
        </p:txBody>
      </p:sp>
      <p:sp>
        <p:nvSpPr>
          <p:cNvPr id="20" name="Explosão 1 19"/>
          <p:cNvSpPr/>
          <p:nvPr/>
        </p:nvSpPr>
        <p:spPr>
          <a:xfrm>
            <a:off x="1000125" y="1018455"/>
            <a:ext cx="2928938" cy="1428750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>
                <a:solidFill>
                  <a:srgbClr val="FFFFFF"/>
                </a:solidFill>
                <a:cs typeface="Arial" charset="0"/>
              </a:rPr>
              <a:t>Manufatura celular</a:t>
            </a:r>
          </a:p>
        </p:txBody>
      </p:sp>
      <p:sp>
        <p:nvSpPr>
          <p:cNvPr id="22" name="Explosão 1 21"/>
          <p:cNvSpPr/>
          <p:nvPr/>
        </p:nvSpPr>
        <p:spPr>
          <a:xfrm>
            <a:off x="5143500" y="3911426"/>
            <a:ext cx="2928938" cy="1216025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>
                <a:solidFill>
                  <a:srgbClr val="FFFFFF"/>
                </a:solidFill>
                <a:cs typeface="Arial" charset="0"/>
              </a:rPr>
              <a:t>Melhoria contínua</a:t>
            </a:r>
          </a:p>
        </p:txBody>
      </p:sp>
      <p:sp>
        <p:nvSpPr>
          <p:cNvPr id="23" name="Explosão 1 22"/>
          <p:cNvSpPr/>
          <p:nvPr/>
        </p:nvSpPr>
        <p:spPr>
          <a:xfrm>
            <a:off x="4710113" y="1925463"/>
            <a:ext cx="2928937" cy="1217613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>
                <a:solidFill>
                  <a:srgbClr val="FFFFFF"/>
                </a:solidFill>
                <a:cs typeface="Arial" charset="0"/>
              </a:rPr>
              <a:t>Respeito a pessoa</a:t>
            </a:r>
          </a:p>
        </p:txBody>
      </p:sp>
      <p:sp>
        <p:nvSpPr>
          <p:cNvPr id="24" name="Explosão 1 23"/>
          <p:cNvSpPr/>
          <p:nvPr/>
        </p:nvSpPr>
        <p:spPr>
          <a:xfrm>
            <a:off x="2714625" y="5597351"/>
            <a:ext cx="2928938" cy="1216025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FF"/>
                </a:solidFill>
                <a:cs typeface="Arial" charset="0"/>
              </a:rPr>
              <a:t>Simplificado</a:t>
            </a:r>
          </a:p>
        </p:txBody>
      </p:sp>
      <p:sp>
        <p:nvSpPr>
          <p:cNvPr id="25" name="Explosão 1 24"/>
          <p:cNvSpPr/>
          <p:nvPr/>
        </p:nvSpPr>
        <p:spPr>
          <a:xfrm>
            <a:off x="66675" y="2147167"/>
            <a:ext cx="2928938" cy="1428750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b="0">
                <a:solidFill>
                  <a:srgbClr val="FFFFFF"/>
                </a:solidFill>
                <a:cs typeface="Arial" charset="0"/>
              </a:rPr>
              <a:t>Projeto Modular</a:t>
            </a:r>
          </a:p>
        </p:txBody>
      </p:sp>
      <p:sp>
        <p:nvSpPr>
          <p:cNvPr id="13325" name="Text Box 37"/>
          <p:cNvSpPr txBox="1">
            <a:spLocks noChangeArrowheads="1"/>
          </p:cNvSpPr>
          <p:nvPr/>
        </p:nvSpPr>
        <p:spPr bwMode="auto">
          <a:xfrm>
            <a:off x="539552" y="436602"/>
            <a:ext cx="6841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 Just in time no PCP</a:t>
            </a:r>
          </a:p>
        </p:txBody>
      </p:sp>
      <p:sp>
        <p:nvSpPr>
          <p:cNvPr id="13326" name="Text Box 38"/>
          <p:cNvSpPr txBox="1">
            <a:spLocks noChangeArrowheads="1"/>
          </p:cNvSpPr>
          <p:nvPr/>
        </p:nvSpPr>
        <p:spPr bwMode="auto">
          <a:xfrm>
            <a:off x="5580063" y="5876925"/>
            <a:ext cx="3384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200" b="0" i="1" dirty="0"/>
              <a:t>Fonte: Adaptado de </a:t>
            </a:r>
            <a:r>
              <a:rPr lang="pt-BR" sz="1200" b="0" i="1" dirty="0" err="1"/>
              <a:t>Vollmann</a:t>
            </a:r>
            <a:r>
              <a:rPr lang="pt-BR" sz="1200" b="0" i="1" dirty="0"/>
              <a:t> et al. 2005</a:t>
            </a:r>
          </a:p>
        </p:txBody>
      </p:sp>
    </p:spTree>
    <p:extLst>
      <p:ext uri="{BB962C8B-B14F-4D97-AF65-F5344CB8AC3E}">
        <p14:creationId xmlns:p14="http://schemas.microsoft.com/office/powerpoint/2010/main" val="4317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Projeto do processo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27" y="872827"/>
            <a:ext cx="4554537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80728"/>
            <a:ext cx="7781925" cy="58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05" y="6027738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Montagem com luvas brancas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59113" y="5876925"/>
            <a:ext cx="2232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Ferramentas necessárias com fácil acesso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27763" y="5876925"/>
            <a:ext cx="2232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Dispositivos luminosos que indicam problemas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984250" y="4653135"/>
            <a:ext cx="1728788" cy="1466677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4138613" y="2924944"/>
            <a:ext cx="1513507" cy="3025006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6227763" y="1628800"/>
            <a:ext cx="1008062" cy="432115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Elemento humano</a:t>
            </a:r>
          </a:p>
        </p:txBody>
      </p:sp>
    </p:spTree>
    <p:extLst>
      <p:ext uri="{BB962C8B-B14F-4D97-AF65-F5344CB8AC3E}">
        <p14:creationId xmlns:p14="http://schemas.microsoft.com/office/powerpoint/2010/main" val="11044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80728"/>
            <a:ext cx="7781925" cy="58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1038" y="6237460"/>
            <a:ext cx="778192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Quadro de gestão preenchido à mão. </a:t>
            </a:r>
            <a:r>
              <a:rPr lang="pt-BR" dirty="0" err="1" smtClean="0">
                <a:solidFill>
                  <a:schemeClr val="bg1"/>
                </a:solidFill>
              </a:rPr>
              <a:t>Check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lists</a:t>
            </a:r>
            <a:r>
              <a:rPr lang="pt-BR" dirty="0">
                <a:solidFill>
                  <a:schemeClr val="bg1"/>
                </a:solidFill>
              </a:rPr>
              <a:t> ao lado direito preenchidos com adesivos.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PCP: Simplificação</a:t>
            </a:r>
          </a:p>
        </p:txBody>
      </p:sp>
    </p:spTree>
    <p:extLst>
      <p:ext uri="{BB962C8B-B14F-4D97-AF65-F5344CB8AC3E}">
        <p14:creationId xmlns:p14="http://schemas.microsoft.com/office/powerpoint/2010/main" val="16979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80728"/>
            <a:ext cx="7781925" cy="58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Respeito a pessoa: matriz de competências</a:t>
            </a:r>
          </a:p>
        </p:txBody>
      </p:sp>
    </p:spTree>
    <p:extLst>
      <p:ext uri="{BB962C8B-B14F-4D97-AF65-F5344CB8AC3E}">
        <p14:creationId xmlns:p14="http://schemas.microsoft.com/office/powerpoint/2010/main" val="40110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117</a:t>
            </a:fld>
            <a:endParaRPr lang="pt-BR"/>
          </a:p>
        </p:txBody>
      </p:sp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2" y="1665666"/>
            <a:ext cx="7900536" cy="46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upo 62"/>
          <p:cNvGrpSpPr/>
          <p:nvPr/>
        </p:nvGrpSpPr>
        <p:grpSpPr>
          <a:xfrm>
            <a:off x="1403648" y="5933216"/>
            <a:ext cx="6624736" cy="376104"/>
            <a:chOff x="2195736" y="5366444"/>
            <a:chExt cx="6624736" cy="376104"/>
          </a:xfrm>
        </p:grpSpPr>
        <p:cxnSp>
          <p:nvCxnSpPr>
            <p:cNvPr id="57" name="Conector reto 56"/>
            <p:cNvCxnSpPr>
              <a:cxnSpLocks noChangeShapeType="1"/>
            </p:cNvCxnSpPr>
            <p:nvPr/>
          </p:nvCxnSpPr>
          <p:spPr bwMode="auto">
            <a:xfrm>
              <a:off x="2195736" y="5450175"/>
              <a:ext cx="3429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Elipse 57"/>
            <p:cNvSpPr>
              <a:spLocks noChangeArrowheads="1"/>
            </p:cNvSpPr>
            <p:nvPr/>
          </p:nvSpPr>
          <p:spPr bwMode="auto">
            <a:xfrm>
              <a:off x="3779912" y="5493960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upo 58"/>
            <p:cNvGrpSpPr>
              <a:grpSpLocks/>
            </p:cNvGrpSpPr>
            <p:nvPr/>
          </p:nvGrpSpPr>
          <p:grpSpPr bwMode="auto">
            <a:xfrm>
              <a:off x="5075153" y="5488245"/>
              <a:ext cx="114300" cy="114300"/>
              <a:chOff x="3681" y="7952"/>
              <a:chExt cx="180" cy="180"/>
            </a:xfrm>
          </p:grpSpPr>
          <p:sp>
            <p:nvSpPr>
              <p:cNvPr id="61" name="Oval 109"/>
              <p:cNvSpPr>
                <a:spLocks noChangeArrowheads="1"/>
              </p:cNvSpPr>
              <p:nvPr/>
            </p:nvSpPr>
            <p:spPr bwMode="auto">
              <a:xfrm>
                <a:off x="3681" y="795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Oval 110"/>
              <p:cNvSpPr>
                <a:spLocks noChangeArrowheads="1"/>
              </p:cNvSpPr>
              <p:nvPr/>
            </p:nvSpPr>
            <p:spPr bwMode="auto">
              <a:xfrm>
                <a:off x="3744" y="8012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0" name="Elipse 59"/>
            <p:cNvSpPr>
              <a:spLocks noChangeArrowheads="1"/>
            </p:cNvSpPr>
            <p:nvPr/>
          </p:nvSpPr>
          <p:spPr bwMode="auto">
            <a:xfrm>
              <a:off x="6473924" y="5474940"/>
              <a:ext cx="1143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2483768" y="53732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Restrito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3851920" y="53732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Treinar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5220072" y="53732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Treinado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6808478" y="5366444"/>
              <a:ext cx="2011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Pode treinar outros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Melhoria contínua: Matriz de capacitação</a:t>
            </a:r>
          </a:p>
        </p:txBody>
      </p:sp>
    </p:spTree>
    <p:extLst>
      <p:ext uri="{BB962C8B-B14F-4D97-AF65-F5344CB8AC3E}">
        <p14:creationId xmlns:p14="http://schemas.microsoft.com/office/powerpoint/2010/main" val="21344610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empurrada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5288" y="1195511"/>
            <a:ext cx="8424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tIns="0" rIns="158700" bIns="0" anchor="ctr">
            <a:spAutoFit/>
          </a:bodyPr>
          <a:lstStyle/>
          <a:p>
            <a:r>
              <a:rPr lang="pt-BR" sz="2000" b="0" dirty="0" smtClean="0"/>
              <a:t>Baseada </a:t>
            </a:r>
            <a:r>
              <a:rPr lang="pt-BR" sz="2000" b="0" dirty="0"/>
              <a:t>em uma previsão da demanda onde cada processo produz uma </a:t>
            </a:r>
            <a:r>
              <a:rPr lang="pt-BR" sz="2000" b="0" dirty="0" smtClean="0"/>
              <a:t>determinada </a:t>
            </a:r>
            <a:r>
              <a:rPr lang="pt-BR" sz="2000" b="0" dirty="0"/>
              <a:t>quantidade independentemente do consumo do processo seguinte.</a:t>
            </a:r>
            <a:endParaRPr lang="pt-BR" sz="2000" b="0" u="sng" dirty="0"/>
          </a:p>
        </p:txBody>
      </p:sp>
      <p:pic>
        <p:nvPicPr>
          <p:cNvPr id="15364" name="Picture 6" descr="empur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52811"/>
            <a:ext cx="8610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puxada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231"/>
            <a:ext cx="8137525" cy="936625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dirty="0" smtClean="0"/>
              <a:t>É uma produção controlada pelo consumo realizado no “Processo Puxador” (geralmente o processo seguinte). </a:t>
            </a:r>
          </a:p>
        </p:txBody>
      </p:sp>
      <p:pic>
        <p:nvPicPr>
          <p:cNvPr id="16388" name="Picture 5" descr="pux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52811"/>
            <a:ext cx="8401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Matriz Slack: </a:t>
            </a:r>
            <a:r>
              <a:rPr lang="pt-BR" sz="20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trade-</a:t>
            </a:r>
            <a:r>
              <a:rPr lang="pt-BR" sz="20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offs</a:t>
            </a:r>
            <a:endParaRPr lang="pt-BR" sz="20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07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3465125"/>
              </p:ext>
            </p:extLst>
          </p:nvPr>
        </p:nvGraphicFramePr>
        <p:xfrm>
          <a:off x="2214563" y="1339850"/>
          <a:ext cx="6929437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3" imgW="6931753" imgH="4145639" progId="Excel.Chart.8">
                  <p:embed/>
                </p:oleObj>
              </mc:Choice>
              <mc:Fallback>
                <p:oleObj r:id="rId3" imgW="6931753" imgH="414563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339850"/>
                        <a:ext cx="6929437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Espaço Reservado para Conteúd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33819"/>
              </p:ext>
            </p:extLst>
          </p:nvPr>
        </p:nvGraphicFramePr>
        <p:xfrm>
          <a:off x="2643188" y="5389699"/>
          <a:ext cx="6357937" cy="775605"/>
        </p:xfrm>
        <a:graphic>
          <a:graphicData uri="http://schemas.openxmlformats.org/drawingml/2006/table">
            <a:tbl>
              <a:tblPr/>
              <a:tblGrid>
                <a:gridCol w="2119312"/>
                <a:gridCol w="2119313"/>
                <a:gridCol w="2119312"/>
              </a:tblGrid>
              <a:tr h="387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Pouco Relevante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Qualificadores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Ganhadores de Pedido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77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Importância para os Clientes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6773"/>
              </p:ext>
            </p:extLst>
          </p:nvPr>
        </p:nvGraphicFramePr>
        <p:xfrm>
          <a:off x="683568" y="1526019"/>
          <a:ext cx="1497286" cy="3357585"/>
        </p:xfrm>
        <a:graphic>
          <a:graphicData uri="http://schemas.openxmlformats.org/drawingml/2006/table">
            <a:tbl>
              <a:tblPr/>
              <a:tblGrid>
                <a:gridCol w="748643"/>
                <a:gridCol w="748643"/>
              </a:tblGrid>
              <a:tr h="1119195">
                <a:tc rowSpan="3"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Desempenho frente</a:t>
                      </a:r>
                      <a:r>
                        <a:rPr lang="pt-BR" sz="1800" b="0" baseline="0" dirty="0" smtClean="0"/>
                        <a:t> aos Concorrentes</a:t>
                      </a:r>
                      <a:endParaRPr lang="pt-BR" sz="1800" b="0" dirty="0"/>
                    </a:p>
                  </a:txBody>
                  <a:tcPr vert="vert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Melhor Que</a:t>
                      </a:r>
                      <a:endParaRPr lang="pt-BR" sz="16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9195">
                <a:tc vMerge="1"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Igual 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9195">
                <a:tc vMerge="1"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Pior Que</a:t>
                      </a:r>
                      <a:endParaRPr lang="pt-BR" sz="16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89" name="Group 30"/>
          <p:cNvGrpSpPr>
            <a:grpSpLocks/>
          </p:cNvGrpSpPr>
          <p:nvPr/>
        </p:nvGrpSpPr>
        <p:grpSpPr bwMode="auto">
          <a:xfrm>
            <a:off x="2643188" y="1570173"/>
            <a:ext cx="2071687" cy="1071563"/>
            <a:chOff x="2118" y="827"/>
            <a:chExt cx="1305" cy="875"/>
          </a:xfrm>
        </p:grpSpPr>
        <p:sp>
          <p:nvSpPr>
            <p:cNvPr id="3101" name="Arc 31"/>
            <p:cNvSpPr>
              <a:spLocks/>
            </p:cNvSpPr>
            <p:nvPr/>
          </p:nvSpPr>
          <p:spPr bwMode="auto">
            <a:xfrm>
              <a:off x="2118" y="827"/>
              <a:ext cx="1305" cy="875"/>
            </a:xfrm>
            <a:custGeom>
              <a:avLst/>
              <a:gdLst>
                <a:gd name="T0" fmla="*/ 0 w 21600"/>
                <a:gd name="T1" fmla="*/ 0 h 21627"/>
                <a:gd name="T2" fmla="*/ 0 w 21600"/>
                <a:gd name="T3" fmla="*/ 0 h 21627"/>
                <a:gd name="T4" fmla="*/ 0 w 21600"/>
                <a:gd name="T5" fmla="*/ 0 h 216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27"/>
                <a:gd name="T11" fmla="*/ 21600 w 21600"/>
                <a:gd name="T12" fmla="*/ 21627 h 216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27" fill="none" extrusionOk="0">
                  <a:moveTo>
                    <a:pt x="21599" y="0"/>
                  </a:moveTo>
                  <a:cubicBezTo>
                    <a:pt x="21599" y="9"/>
                    <a:pt x="21600" y="18"/>
                    <a:pt x="21600" y="27"/>
                  </a:cubicBezTo>
                  <a:cubicBezTo>
                    <a:pt x="21600" y="11956"/>
                    <a:pt x="11929" y="21626"/>
                    <a:pt x="0" y="21627"/>
                  </a:cubicBezTo>
                </a:path>
                <a:path w="21600" h="21627" stroke="0" extrusionOk="0">
                  <a:moveTo>
                    <a:pt x="21599" y="0"/>
                  </a:moveTo>
                  <a:cubicBezTo>
                    <a:pt x="21599" y="9"/>
                    <a:pt x="21600" y="18"/>
                    <a:pt x="21600" y="27"/>
                  </a:cubicBezTo>
                  <a:cubicBezTo>
                    <a:pt x="21600" y="11956"/>
                    <a:pt x="11929" y="21626"/>
                    <a:pt x="0" y="21627"/>
                  </a:cubicBezTo>
                  <a:lnTo>
                    <a:pt x="0" y="27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2" name="Rectangle 32"/>
            <p:cNvSpPr>
              <a:spLocks noChangeArrowheads="1"/>
            </p:cNvSpPr>
            <p:nvPr/>
          </p:nvSpPr>
          <p:spPr bwMode="auto">
            <a:xfrm>
              <a:off x="2274" y="1081"/>
              <a:ext cx="91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 eaLnBrk="1" hangingPunct="1"/>
              <a:r>
                <a:rPr lang="pt-BR" sz="1800" i="1">
                  <a:latin typeface="Calibri" pitchFamily="34" charset="0"/>
                </a:rPr>
                <a:t>EXCESSO</a:t>
              </a:r>
            </a:p>
          </p:txBody>
        </p:sp>
      </p:grpSp>
      <p:sp>
        <p:nvSpPr>
          <p:cNvPr id="3090" name="Line 34"/>
          <p:cNvSpPr>
            <a:spLocks noChangeShapeType="1"/>
          </p:cNvSpPr>
          <p:nvPr/>
        </p:nvSpPr>
        <p:spPr bwMode="auto">
          <a:xfrm flipV="1">
            <a:off x="2643188" y="2498861"/>
            <a:ext cx="6286500" cy="12144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1" name="CaixaDeTexto 13"/>
          <p:cNvSpPr txBox="1">
            <a:spLocks noChangeArrowheads="1"/>
          </p:cNvSpPr>
          <p:nvPr/>
        </p:nvSpPr>
        <p:spPr bwMode="auto">
          <a:xfrm>
            <a:off x="6786563" y="1713048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800">
                <a:latin typeface="Calibri" pitchFamily="34" charset="0"/>
              </a:rPr>
              <a:t>ADEQUADO</a:t>
            </a:r>
          </a:p>
        </p:txBody>
      </p:sp>
      <p:grpSp>
        <p:nvGrpSpPr>
          <p:cNvPr id="3092" name="Group 37"/>
          <p:cNvGrpSpPr>
            <a:grpSpLocks/>
          </p:cNvGrpSpPr>
          <p:nvPr/>
        </p:nvGrpSpPr>
        <p:grpSpPr bwMode="auto">
          <a:xfrm>
            <a:off x="4714875" y="3641861"/>
            <a:ext cx="4214813" cy="1214437"/>
            <a:chOff x="2852" y="2384"/>
            <a:chExt cx="2118" cy="765"/>
          </a:xfrm>
        </p:grpSpPr>
        <p:sp>
          <p:nvSpPr>
            <p:cNvPr id="3099" name="Arc 38"/>
            <p:cNvSpPr>
              <a:spLocks/>
            </p:cNvSpPr>
            <p:nvPr/>
          </p:nvSpPr>
          <p:spPr bwMode="auto">
            <a:xfrm>
              <a:off x="2852" y="2384"/>
              <a:ext cx="2118" cy="765"/>
            </a:xfrm>
            <a:custGeom>
              <a:avLst/>
              <a:gdLst>
                <a:gd name="T0" fmla="*/ 0 w 22700"/>
                <a:gd name="T1" fmla="*/ 0 h 21600"/>
                <a:gd name="T2" fmla="*/ 0 w 22700"/>
                <a:gd name="T3" fmla="*/ 0 h 21600"/>
                <a:gd name="T4" fmla="*/ 0 w 227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700"/>
                <a:gd name="T10" fmla="*/ 0 h 21600"/>
                <a:gd name="T11" fmla="*/ 22700 w 227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00" h="21600" fill="none" extrusionOk="0">
                  <a:moveTo>
                    <a:pt x="0" y="21577"/>
                  </a:moveTo>
                  <a:cubicBezTo>
                    <a:pt x="12" y="9656"/>
                    <a:pt x="9679" y="-1"/>
                    <a:pt x="21600" y="0"/>
                  </a:cubicBezTo>
                  <a:cubicBezTo>
                    <a:pt x="21966" y="0"/>
                    <a:pt x="22333" y="9"/>
                    <a:pt x="22699" y="28"/>
                  </a:cubicBezTo>
                </a:path>
                <a:path w="22700" h="21600" stroke="0" extrusionOk="0">
                  <a:moveTo>
                    <a:pt x="0" y="21577"/>
                  </a:moveTo>
                  <a:cubicBezTo>
                    <a:pt x="12" y="9656"/>
                    <a:pt x="9679" y="-1"/>
                    <a:pt x="21600" y="0"/>
                  </a:cubicBezTo>
                  <a:cubicBezTo>
                    <a:pt x="21966" y="0"/>
                    <a:pt x="22333" y="9"/>
                    <a:pt x="22699" y="2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Rectangle 39"/>
            <p:cNvSpPr>
              <a:spLocks noChangeArrowheads="1"/>
            </p:cNvSpPr>
            <p:nvPr/>
          </p:nvSpPr>
          <p:spPr bwMode="auto">
            <a:xfrm>
              <a:off x="3779" y="2676"/>
              <a:ext cx="90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 eaLnBrk="1" hangingPunct="1"/>
              <a:r>
                <a:rPr lang="pt-BR" sz="1800" i="1">
                  <a:latin typeface="Calibri" pitchFamily="34" charset="0"/>
                </a:rPr>
                <a:t>URGÊNCIA</a:t>
              </a:r>
            </a:p>
          </p:txBody>
        </p:sp>
      </p:grpSp>
      <p:sp>
        <p:nvSpPr>
          <p:cNvPr id="3093" name="CaixaDeTexto 17"/>
          <p:cNvSpPr txBox="1">
            <a:spLocks noChangeArrowheads="1"/>
          </p:cNvSpPr>
          <p:nvPr/>
        </p:nvSpPr>
        <p:spPr bwMode="auto">
          <a:xfrm>
            <a:off x="3132138" y="4194311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800">
                <a:latin typeface="Calibri" pitchFamily="34" charset="0"/>
              </a:rPr>
              <a:t>APRIMORAR</a:t>
            </a:r>
          </a:p>
        </p:txBody>
      </p:sp>
      <p:sp>
        <p:nvSpPr>
          <p:cNvPr id="3094" name="CaixaDeTexto 13"/>
          <p:cNvSpPr txBox="1">
            <a:spLocks noChangeArrowheads="1"/>
          </p:cNvSpPr>
          <p:nvPr/>
        </p:nvSpPr>
        <p:spPr bwMode="auto">
          <a:xfrm>
            <a:off x="6835775" y="2867161"/>
            <a:ext cx="172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FF0000"/>
                </a:solidFill>
                <a:latin typeface="Calibri" pitchFamily="34" charset="0"/>
              </a:rPr>
              <a:t>Velocidade de</a:t>
            </a:r>
          </a:p>
          <a:p>
            <a:pPr algn="ctr" eaLnBrk="1" hangingPunct="1"/>
            <a:r>
              <a:rPr lang="pt-BR" sz="1800">
                <a:solidFill>
                  <a:srgbClr val="FF0000"/>
                </a:solidFill>
                <a:latin typeface="Calibri" pitchFamily="34" charset="0"/>
              </a:rPr>
              <a:t> Entrega</a:t>
            </a:r>
          </a:p>
        </p:txBody>
      </p:sp>
      <p:sp>
        <p:nvSpPr>
          <p:cNvPr id="3095" name="CaixaDeTexto 13"/>
          <p:cNvSpPr txBox="1">
            <a:spLocks noChangeArrowheads="1"/>
          </p:cNvSpPr>
          <p:nvPr/>
        </p:nvSpPr>
        <p:spPr bwMode="auto">
          <a:xfrm>
            <a:off x="4877128" y="1908311"/>
            <a:ext cx="720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800" dirty="0">
                <a:solidFill>
                  <a:schemeClr val="accent1"/>
                </a:solidFill>
                <a:latin typeface="Calibri" pitchFamily="34" charset="0"/>
              </a:rPr>
              <a:t>Custo</a:t>
            </a:r>
          </a:p>
        </p:txBody>
      </p:sp>
      <p:sp>
        <p:nvSpPr>
          <p:cNvPr id="3096" name="CaixaDeTexto 13"/>
          <p:cNvSpPr txBox="1">
            <a:spLocks noChangeArrowheads="1"/>
          </p:cNvSpPr>
          <p:nvPr/>
        </p:nvSpPr>
        <p:spPr bwMode="auto">
          <a:xfrm>
            <a:off x="7396163" y="2557598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FF0000"/>
                </a:solidFill>
                <a:latin typeface="Calibri" pitchFamily="34" charset="0"/>
              </a:rPr>
              <a:t>Flexibilidade</a:t>
            </a:r>
          </a:p>
        </p:txBody>
      </p:sp>
      <p:sp>
        <p:nvSpPr>
          <p:cNvPr id="3097" name="CaixaDeTexto 13"/>
          <p:cNvSpPr txBox="1">
            <a:spLocks noChangeArrowheads="1"/>
          </p:cNvSpPr>
          <p:nvPr/>
        </p:nvSpPr>
        <p:spPr bwMode="auto">
          <a:xfrm>
            <a:off x="4356100" y="3643448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FF0000"/>
                </a:solidFill>
                <a:latin typeface="Calibri" pitchFamily="34" charset="0"/>
              </a:rPr>
              <a:t>Qualidade</a:t>
            </a:r>
          </a:p>
        </p:txBody>
      </p:sp>
      <p:sp>
        <p:nvSpPr>
          <p:cNvPr id="3098" name="CaixaDeTexto 13"/>
          <p:cNvSpPr txBox="1">
            <a:spLocks noChangeArrowheads="1"/>
          </p:cNvSpPr>
          <p:nvPr/>
        </p:nvSpPr>
        <p:spPr bwMode="auto">
          <a:xfrm>
            <a:off x="5317358" y="2557598"/>
            <a:ext cx="1563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chemeClr val="accent1"/>
                </a:solidFill>
                <a:latin typeface="Calibri" pitchFamily="34" charset="0"/>
              </a:rPr>
              <a:t>Confiabilidade</a:t>
            </a:r>
          </a:p>
        </p:txBody>
      </p:sp>
    </p:spTree>
    <p:extLst>
      <p:ext uri="{BB962C8B-B14F-4D97-AF65-F5344CB8AC3E}">
        <p14:creationId xmlns:p14="http://schemas.microsoft.com/office/powerpoint/2010/main" val="37362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Processo</a:t>
            </a:r>
            <a:r>
              <a:rPr lang="en-US" alt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en-US" alt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fluxo</a:t>
            </a:r>
            <a:r>
              <a:rPr lang="en-US" alt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contínuo</a:t>
            </a:r>
            <a:endParaRPr lang="en-US" altLang="en-US" sz="20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5155" name="Picture 3" descr="continuous vs b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052513"/>
            <a:ext cx="7015162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6" name="Freeform 4"/>
          <p:cNvSpPr>
            <a:spLocks/>
          </p:cNvSpPr>
          <p:nvPr/>
        </p:nvSpPr>
        <p:spPr bwMode="auto">
          <a:xfrm>
            <a:off x="3865563" y="2708275"/>
            <a:ext cx="515937" cy="550863"/>
          </a:xfrm>
          <a:custGeom>
            <a:avLst/>
            <a:gdLst>
              <a:gd name="T0" fmla="*/ 99 w 325"/>
              <a:gd name="T1" fmla="*/ 0 h 347"/>
              <a:gd name="T2" fmla="*/ 8 w 325"/>
              <a:gd name="T3" fmla="*/ 82 h 347"/>
              <a:gd name="T4" fmla="*/ 51 w 325"/>
              <a:gd name="T5" fmla="*/ 312 h 347"/>
              <a:gd name="T6" fmla="*/ 263 w 325"/>
              <a:gd name="T7" fmla="*/ 293 h 347"/>
              <a:gd name="T8" fmla="*/ 311 w 325"/>
              <a:gd name="T9" fmla="*/ 92 h 347"/>
              <a:gd name="T10" fmla="*/ 176 w 325"/>
              <a:gd name="T11" fmla="*/ 5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5"/>
              <a:gd name="T19" fmla="*/ 0 h 347"/>
              <a:gd name="T20" fmla="*/ 325 w 325"/>
              <a:gd name="T21" fmla="*/ 347 h 3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5" h="347">
                <a:moveTo>
                  <a:pt x="99" y="0"/>
                </a:moveTo>
                <a:cubicBezTo>
                  <a:pt x="57" y="15"/>
                  <a:pt x="16" y="30"/>
                  <a:pt x="8" y="82"/>
                </a:cubicBezTo>
                <a:cubicBezTo>
                  <a:pt x="0" y="134"/>
                  <a:pt x="9" y="277"/>
                  <a:pt x="51" y="312"/>
                </a:cubicBezTo>
                <a:cubicBezTo>
                  <a:pt x="93" y="347"/>
                  <a:pt x="220" y="330"/>
                  <a:pt x="263" y="293"/>
                </a:cubicBezTo>
                <a:cubicBezTo>
                  <a:pt x="306" y="256"/>
                  <a:pt x="325" y="140"/>
                  <a:pt x="311" y="92"/>
                </a:cubicBezTo>
                <a:cubicBezTo>
                  <a:pt x="297" y="44"/>
                  <a:pt x="236" y="24"/>
                  <a:pt x="176" y="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>
            <a:off x="3444875" y="5086350"/>
            <a:ext cx="838200" cy="81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4283075" y="5675313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/>
              <a:t>3 min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11800" y="5230813"/>
            <a:ext cx="684213" cy="661987"/>
            <a:chOff x="3472" y="3739"/>
            <a:chExt cx="431" cy="417"/>
          </a:xfrm>
        </p:grpSpPr>
        <p:sp>
          <p:nvSpPr>
            <p:cNvPr id="17420" name="Line 8"/>
            <p:cNvSpPr>
              <a:spLocks noChangeShapeType="1"/>
            </p:cNvSpPr>
            <p:nvPr/>
          </p:nvSpPr>
          <p:spPr bwMode="auto">
            <a:xfrm>
              <a:off x="3643" y="3926"/>
              <a:ext cx="246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1" name="Freeform 9"/>
            <p:cNvSpPr>
              <a:spLocks/>
            </p:cNvSpPr>
            <p:nvPr/>
          </p:nvSpPr>
          <p:spPr bwMode="auto">
            <a:xfrm>
              <a:off x="3472" y="3739"/>
              <a:ext cx="431" cy="313"/>
            </a:xfrm>
            <a:custGeom>
              <a:avLst/>
              <a:gdLst>
                <a:gd name="T0" fmla="*/ 22 w 431"/>
                <a:gd name="T1" fmla="*/ 0 h 313"/>
                <a:gd name="T2" fmla="*/ 22 w 431"/>
                <a:gd name="T3" fmla="*/ 154 h 313"/>
                <a:gd name="T4" fmla="*/ 152 w 431"/>
                <a:gd name="T5" fmla="*/ 293 h 313"/>
                <a:gd name="T6" fmla="*/ 397 w 431"/>
                <a:gd name="T7" fmla="*/ 274 h 313"/>
                <a:gd name="T8" fmla="*/ 354 w 431"/>
                <a:gd name="T9" fmla="*/ 168 h 313"/>
                <a:gd name="T10" fmla="*/ 114 w 431"/>
                <a:gd name="T11" fmla="*/ 19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313"/>
                <a:gd name="T20" fmla="*/ 431 w 431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313">
                  <a:moveTo>
                    <a:pt x="22" y="0"/>
                  </a:moveTo>
                  <a:cubicBezTo>
                    <a:pt x="11" y="52"/>
                    <a:pt x="0" y="105"/>
                    <a:pt x="22" y="154"/>
                  </a:cubicBezTo>
                  <a:cubicBezTo>
                    <a:pt x="44" y="203"/>
                    <a:pt x="90" y="273"/>
                    <a:pt x="152" y="293"/>
                  </a:cubicBezTo>
                  <a:cubicBezTo>
                    <a:pt x="214" y="313"/>
                    <a:pt x="363" y="295"/>
                    <a:pt x="397" y="274"/>
                  </a:cubicBezTo>
                  <a:cubicBezTo>
                    <a:pt x="431" y="253"/>
                    <a:pt x="401" y="211"/>
                    <a:pt x="354" y="168"/>
                  </a:cubicBezTo>
                  <a:cubicBezTo>
                    <a:pt x="307" y="125"/>
                    <a:pt x="210" y="72"/>
                    <a:pt x="114" y="1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6226175" y="5608638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/>
              <a:t>12 min</a:t>
            </a:r>
          </a:p>
        </p:txBody>
      </p:sp>
      <p:grpSp>
        <p:nvGrpSpPr>
          <p:cNvPr id="17417" name="Group 13"/>
          <p:cNvGrpSpPr>
            <a:grpSpLocks/>
          </p:cNvGrpSpPr>
          <p:nvPr/>
        </p:nvGrpSpPr>
        <p:grpSpPr bwMode="auto">
          <a:xfrm>
            <a:off x="1475656" y="1052513"/>
            <a:ext cx="6191969" cy="2808287"/>
            <a:chOff x="1156" y="663"/>
            <a:chExt cx="3674" cy="1769"/>
          </a:xfrm>
        </p:grpSpPr>
        <p:sp>
          <p:nvSpPr>
            <p:cNvPr id="17418" name="Text Box 11"/>
            <p:cNvSpPr txBox="1">
              <a:spLocks noChangeArrowheads="1"/>
            </p:cNvSpPr>
            <p:nvPr/>
          </p:nvSpPr>
          <p:spPr bwMode="auto">
            <a:xfrm>
              <a:off x="1156" y="663"/>
              <a:ext cx="303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>
                  <a:latin typeface="+mn-lt"/>
                </a:rPr>
                <a:t>Processo empurrado e por lotes</a:t>
              </a: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1292" y="2144"/>
              <a:ext cx="353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>
                  <a:latin typeface="+mn-lt"/>
                </a:rPr>
                <a:t>Fluxo contínuo “fabrica um, move um”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658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nimBg="1"/>
      <p:bldP spid="305157" grpId="0" animBg="1"/>
      <p:bldP spid="305158" grpId="0" autoUpdateAnimBg="0"/>
      <p:bldP spid="305162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26977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Projeto do produto</a:t>
            </a:r>
            <a:endParaRPr lang="pt-BR" sz="24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770438" y="5305425"/>
            <a:ext cx="334316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sz="2400" dirty="0">
                <a:solidFill>
                  <a:schemeClr val="accent1"/>
                </a:solidFill>
              </a:rPr>
              <a:t>Novo projeto após  o DFA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4140200" y="2924175"/>
            <a:ext cx="998538" cy="808038"/>
          </a:xfrm>
          <a:prstGeom prst="rightArrow">
            <a:avLst>
              <a:gd name="adj1" fmla="val 28880"/>
              <a:gd name="adj2" fmla="val 48721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pt-BR" sz="1700" b="1">
              <a:solidFill>
                <a:srgbClr val="3333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187450" y="6207695"/>
            <a:ext cx="209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Projeto original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74665" y="1412776"/>
            <a:ext cx="265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tx2"/>
                </a:solidFill>
              </a:rPr>
              <a:t>DFA – Design for Assembly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40200" y="6021388"/>
            <a:ext cx="475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Pede-se: Elabore a estrutura do produto das duas montagens.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306438" y="1306513"/>
            <a:ext cx="3977530" cy="4940091"/>
            <a:chOff x="306438" y="1306513"/>
            <a:chExt cx="3977530" cy="4940091"/>
          </a:xfrm>
        </p:grpSpPr>
        <p:pic>
          <p:nvPicPr>
            <p:cNvPr id="30725" name="Picture 5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15" y="1306513"/>
              <a:ext cx="3733800" cy="471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323528" y="184482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RR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06438" y="255484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RC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67544" y="31435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SA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97893" y="43651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BR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39552" y="3547547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SI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55576" y="563114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SC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195736" y="58772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CO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348136" y="551723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PI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915816" y="539519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FL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286101" y="502586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RE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707904" y="45811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HO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707904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S2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398601" y="214561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SP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820591" y="130651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RR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220072" y="1916113"/>
            <a:ext cx="3312368" cy="3190875"/>
            <a:chOff x="5220072" y="1916113"/>
            <a:chExt cx="3312368" cy="3190875"/>
          </a:xfrm>
        </p:grpSpPr>
        <p:pic>
          <p:nvPicPr>
            <p:cNvPr id="30727" name="Picture 7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0" y="1916113"/>
              <a:ext cx="3275013" cy="319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5508104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SP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618212" y="306896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RE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220072" y="40134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S2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580112" y="47335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HO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300192" y="3385567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BU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956376" y="25649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/>
                  </a:solidFill>
                </a:rPr>
                <a:t>CA</a:t>
              </a:r>
              <a:endParaRPr lang="pt-BR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Três perguntas de </a:t>
            </a:r>
            <a:r>
              <a:rPr lang="pt-BR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Taiichi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Ohno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Pergunta 1</a:t>
            </a:r>
            <a:r>
              <a:rPr lang="pt-BR" sz="1400" dirty="0" smtClean="0">
                <a:solidFill>
                  <a:schemeClr val="accent1"/>
                </a:solidFill>
              </a:rPr>
              <a:t>: </a:t>
            </a:r>
          </a:p>
          <a:p>
            <a:pPr marL="0" indent="442913" algn="just">
              <a:buNone/>
            </a:pPr>
            <a:r>
              <a:rPr lang="pt-BR" sz="1400" dirty="0" smtClean="0"/>
              <a:t>Por </a:t>
            </a:r>
            <a:r>
              <a:rPr lang="pt-BR" sz="1400" dirty="0"/>
              <a:t>que uma pessoa na </a:t>
            </a:r>
            <a:r>
              <a:rPr lang="pt-BR" sz="1400" i="1" dirty="0"/>
              <a:t>Toyota </a:t>
            </a:r>
            <a:r>
              <a:rPr lang="pt-BR" sz="1400" i="1" dirty="0" smtClean="0"/>
              <a:t>Motor </a:t>
            </a:r>
            <a:r>
              <a:rPr lang="pt-BR" sz="1400" i="1" dirty="0" err="1"/>
              <a:t>Company</a:t>
            </a:r>
            <a:r>
              <a:rPr lang="pt-BR" sz="1400" dirty="0"/>
              <a:t> pode operar apenas uma máquina, enquanto que na tecelagem Toyota uma moça </a:t>
            </a:r>
            <a:r>
              <a:rPr lang="pt-BR" sz="1400" dirty="0" smtClean="0"/>
              <a:t>supervisiona </a:t>
            </a:r>
            <a:r>
              <a:rPr lang="pt-BR" sz="1400" dirty="0"/>
              <a:t>de 40 a 50 teares</a:t>
            </a:r>
            <a:r>
              <a:rPr lang="pt-BR" sz="1400" dirty="0" smtClean="0"/>
              <a:t>?</a:t>
            </a:r>
          </a:p>
          <a:p>
            <a:pPr marL="0" indent="442913" algn="just">
              <a:buNone/>
            </a:pPr>
            <a:endParaRPr lang="pt-BR" sz="1400" dirty="0"/>
          </a:p>
          <a:p>
            <a:pPr marL="0" indent="442913" algn="just">
              <a:buNone/>
            </a:pPr>
            <a:endParaRPr lang="pt-BR" sz="1400" b="1" dirty="0" smtClean="0">
              <a:solidFill>
                <a:schemeClr val="accent1"/>
              </a:solidFill>
            </a:endParaRPr>
          </a:p>
          <a:p>
            <a:pPr marL="0" indent="442913" algn="just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Pergunta 2</a:t>
            </a:r>
            <a:r>
              <a:rPr lang="pt-BR" sz="1400" dirty="0" smtClean="0">
                <a:solidFill>
                  <a:schemeClr val="accent1"/>
                </a:solidFill>
              </a:rPr>
              <a:t>:</a:t>
            </a:r>
          </a:p>
          <a:p>
            <a:pPr marL="0" indent="442913" algn="just">
              <a:buNone/>
            </a:pPr>
            <a:r>
              <a:rPr lang="pt-BR" sz="1400" dirty="0" smtClean="0"/>
              <a:t> </a:t>
            </a:r>
            <a:r>
              <a:rPr lang="pt-BR" sz="1400" dirty="0"/>
              <a:t>Porque não podemos fazer um componente Just in time?</a:t>
            </a:r>
          </a:p>
          <a:p>
            <a:pPr marL="0" indent="442913" algn="just">
              <a:buNone/>
            </a:pPr>
            <a:endParaRPr lang="pt-BR" sz="1400" dirty="0" smtClean="0"/>
          </a:p>
          <a:p>
            <a:pPr marL="0" indent="442913" algn="just">
              <a:buNone/>
            </a:pPr>
            <a:endParaRPr lang="pt-BR" sz="1400" b="1" dirty="0" smtClean="0">
              <a:solidFill>
                <a:schemeClr val="accent1"/>
              </a:solidFill>
            </a:endParaRPr>
          </a:p>
          <a:p>
            <a:pPr marL="0" indent="442913" algn="just">
              <a:buNone/>
            </a:pPr>
            <a:endParaRPr lang="pt-BR" sz="1400" b="1" dirty="0">
              <a:solidFill>
                <a:schemeClr val="accent1"/>
              </a:solidFill>
            </a:endParaRPr>
          </a:p>
          <a:p>
            <a:pPr marL="0" indent="442913" algn="just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Pergunta 3:</a:t>
            </a:r>
          </a:p>
          <a:p>
            <a:pPr marL="0" indent="442913" algn="just">
              <a:buNone/>
            </a:pPr>
            <a:r>
              <a:rPr lang="pt-BR" sz="1400" dirty="0"/>
              <a:t>Porque estamos produzindo componentes em demasia?</a:t>
            </a:r>
          </a:p>
          <a:p>
            <a:pPr marL="0" indent="442913" algn="just">
              <a:buNone/>
            </a:pP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pt-BR" sz="1400" b="1" dirty="0">
                <a:solidFill>
                  <a:schemeClr val="accent1"/>
                </a:solidFill>
              </a:rPr>
              <a:t>Resposta 1: </a:t>
            </a:r>
          </a:p>
          <a:p>
            <a:pPr marL="0" indent="442913" algn="just">
              <a:buNone/>
            </a:pPr>
            <a:r>
              <a:rPr lang="pt-BR" sz="1400" dirty="0"/>
              <a:t>As máquinas na Toyota são programadas para parar quando a usinagem é completada.</a:t>
            </a:r>
          </a:p>
          <a:p>
            <a:pPr marL="0" indent="442913" algn="just">
              <a:buNone/>
            </a:pPr>
            <a:r>
              <a:rPr lang="pt-BR" sz="1400" u="sng" dirty="0">
                <a:solidFill>
                  <a:schemeClr val="accent1"/>
                </a:solidFill>
              </a:rPr>
              <a:t>Consequência: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/>
              <a:t>Autonomação</a:t>
            </a:r>
            <a:r>
              <a:rPr lang="pt-BR" sz="1400" dirty="0"/>
              <a:t> com um toque humano</a:t>
            </a:r>
          </a:p>
          <a:p>
            <a:pPr marL="0" indent="442913" algn="just">
              <a:buNone/>
            </a:pPr>
            <a:endParaRPr lang="pt-BR" sz="1400" dirty="0" smtClean="0"/>
          </a:p>
          <a:p>
            <a:pPr marL="0" indent="442913" algn="just">
              <a:buNone/>
            </a:pPr>
            <a:endParaRPr lang="pt-BR" sz="1400" b="1" dirty="0" smtClean="0">
              <a:solidFill>
                <a:schemeClr val="accent1"/>
              </a:solidFill>
            </a:endParaRPr>
          </a:p>
          <a:p>
            <a:pPr marL="0" indent="442913" algn="just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Resposta 2: </a:t>
            </a:r>
          </a:p>
          <a:p>
            <a:pPr marL="0" indent="442913" algn="just">
              <a:buNone/>
            </a:pPr>
            <a:r>
              <a:rPr lang="pt-BR" sz="1400" dirty="0" smtClean="0"/>
              <a:t>O </a:t>
            </a:r>
            <a:r>
              <a:rPr lang="pt-BR" sz="1400" dirty="0"/>
              <a:t>processo anterior os produz tão rapidamente que não sabemos quantos são feitos por minuto</a:t>
            </a:r>
          </a:p>
          <a:p>
            <a:pPr marL="0" indent="442913" algn="just">
              <a:buNone/>
            </a:pPr>
            <a:r>
              <a:rPr lang="pt-BR" sz="1400" u="sng" dirty="0">
                <a:solidFill>
                  <a:schemeClr val="accent1"/>
                </a:solidFill>
              </a:rPr>
              <a:t>Consequência:</a:t>
            </a:r>
            <a:r>
              <a:rPr lang="pt-BR" sz="1400" dirty="0"/>
              <a:t> Sincronização da produção</a:t>
            </a:r>
          </a:p>
          <a:p>
            <a:pPr marL="0" indent="442913" algn="just">
              <a:buNone/>
            </a:pPr>
            <a:endParaRPr lang="pt-BR" sz="1400" dirty="0" smtClean="0"/>
          </a:p>
          <a:p>
            <a:pPr marL="0" indent="442913" algn="just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Resposta 3</a:t>
            </a:r>
          </a:p>
          <a:p>
            <a:pPr marL="0" indent="442913" algn="just">
              <a:buNone/>
            </a:pPr>
            <a:r>
              <a:rPr lang="pt-BR" sz="1400" dirty="0" smtClean="0"/>
              <a:t>Porque </a:t>
            </a:r>
            <a:r>
              <a:rPr lang="pt-BR" sz="1400" dirty="0"/>
              <a:t>não existe um jeito de manter baixa ou prevenir a superprodução</a:t>
            </a:r>
          </a:p>
          <a:p>
            <a:pPr marL="0" indent="442913" algn="just">
              <a:buNone/>
            </a:pPr>
            <a:r>
              <a:rPr lang="pt-BR" sz="1400" u="sng" dirty="0">
                <a:solidFill>
                  <a:schemeClr val="accent1"/>
                </a:solidFill>
              </a:rPr>
              <a:t>Consequência: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/>
              <a:t>Controle visual, que conduziu ao kanban</a:t>
            </a:r>
          </a:p>
          <a:p>
            <a:pPr marL="0" indent="442913" algn="just">
              <a:buNone/>
            </a:pPr>
            <a:endParaRPr lang="pt-BR" sz="1400" dirty="0"/>
          </a:p>
        </p:txBody>
      </p:sp>
      <p:cxnSp>
        <p:nvCxnSpPr>
          <p:cNvPr id="25" name="Conector reto 24"/>
          <p:cNvCxnSpPr/>
          <p:nvPr/>
        </p:nvCxnSpPr>
        <p:spPr>
          <a:xfrm>
            <a:off x="611560" y="3068960"/>
            <a:ext cx="784887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11560" y="4653136"/>
            <a:ext cx="784887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ta para a direita 3"/>
          <p:cNvSpPr/>
          <p:nvPr/>
        </p:nvSpPr>
        <p:spPr>
          <a:xfrm>
            <a:off x="3923928" y="2060848"/>
            <a:ext cx="612068" cy="576064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930682" y="3573016"/>
            <a:ext cx="612068" cy="576064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993997" y="5013176"/>
            <a:ext cx="612068" cy="576064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804248" y="6093296"/>
            <a:ext cx="169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</a:t>
            </a:r>
            <a:r>
              <a:rPr lang="pt-BR" sz="1200" i="1" dirty="0" err="1" smtClean="0"/>
              <a:t>Ohno</a:t>
            </a:r>
            <a:r>
              <a:rPr lang="pt-BR" sz="1200" i="1" dirty="0" smtClean="0"/>
              <a:t> (1997)</a:t>
            </a:r>
            <a:endParaRPr lang="pt-BR" sz="1200" i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Sistema Kanban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89062"/>
              </p:ext>
            </p:extLst>
          </p:nvPr>
        </p:nvGraphicFramePr>
        <p:xfrm>
          <a:off x="2771800" y="1124744"/>
          <a:ext cx="3312367" cy="23042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44936"/>
                <a:gridCol w="1667431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30000" dirty="0">
                          <a:effectLst/>
                          <a:latin typeface="Calibri"/>
                          <a:ea typeface="Calibri"/>
                          <a:cs typeface="Arial"/>
                        </a:rPr>
                        <a:t>Número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4302992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30000" dirty="0">
                          <a:effectLst/>
                          <a:latin typeface="Calibri"/>
                          <a:ea typeface="Calibri"/>
                          <a:cs typeface="Arial"/>
                        </a:rPr>
                        <a:t>Quantidade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Calibri"/>
                          <a:ea typeface="Calibri"/>
                          <a:cs typeface="Arial"/>
                        </a:rPr>
                        <a:t>22</a:t>
                      </a:r>
                      <a:endParaRPr lang="pt-B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30000" dirty="0">
                          <a:effectLst/>
                          <a:latin typeface="Calibri"/>
                          <a:ea typeface="Calibri"/>
                          <a:cs typeface="Arial"/>
                        </a:rPr>
                        <a:t>Descrição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EIXO PRINCIPAL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30000" dirty="0">
                          <a:effectLst/>
                          <a:latin typeface="Calibri"/>
                          <a:ea typeface="Calibri"/>
                          <a:cs typeface="Arial"/>
                        </a:rPr>
                        <a:t>Origem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CC 115 – CÉLULA B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30000" dirty="0">
                          <a:effectLst/>
                          <a:latin typeface="Calibri"/>
                          <a:ea typeface="Calibri"/>
                          <a:cs typeface="Arial"/>
                        </a:rPr>
                        <a:t>Destino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RETÍFICA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2763"/>
              </p:ext>
            </p:extLst>
          </p:nvPr>
        </p:nvGraphicFramePr>
        <p:xfrm>
          <a:off x="1187624" y="3741018"/>
          <a:ext cx="6768752" cy="2453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92527"/>
                <a:gridCol w="3576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Função do </a:t>
                      </a:r>
                      <a:r>
                        <a:rPr lang="pt-BR" sz="1400" b="1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Kanban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/>
                          <a:ea typeface="Calibri"/>
                          <a:cs typeface="Arial"/>
                        </a:rPr>
                        <a:t>Regras para utilização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1. Fornecer informações sobre apanhar ou transportar.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Arial"/>
                        </a:rPr>
                        <a:t>1. O processo subsequente apanha o numero de itens indicados pelo </a:t>
                      </a:r>
                      <a:r>
                        <a:rPr lang="pt-BR" sz="1400" i="1">
                          <a:effectLst/>
                          <a:latin typeface="Calibri"/>
                          <a:ea typeface="Calibri"/>
                          <a:cs typeface="Arial"/>
                        </a:rPr>
                        <a:t>kanban</a:t>
                      </a:r>
                      <a:r>
                        <a:rPr lang="pt-BR" sz="1400">
                          <a:effectLst/>
                          <a:latin typeface="Calibri"/>
                          <a:ea typeface="Calibri"/>
                          <a:cs typeface="Arial"/>
                        </a:rPr>
                        <a:t> no processo precedente.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2. Fornecer informações sobre a produção.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Arial"/>
                        </a:rPr>
                        <a:t>2. O processo inicial produz itens na quantidade e sequência indicada pelo </a:t>
                      </a:r>
                      <a:r>
                        <a:rPr lang="pt-BR" sz="1400" i="1">
                          <a:effectLst/>
                          <a:latin typeface="Calibri"/>
                          <a:ea typeface="Calibri"/>
                          <a:cs typeface="Arial"/>
                        </a:rPr>
                        <a:t>kanban.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3. Impedir a superprodução e o transporte excessivo.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3. Nenhum item é produzido ou transportado sem um </a:t>
                      </a:r>
                      <a:r>
                        <a:rPr lang="pt-BR" sz="1400" i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kanban</a:t>
                      </a: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Arial"/>
                        </a:rPr>
                        <a:t>4. Servir como uma ordem de fabricação afixada às mercadorias.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4. Serve para afixar </a:t>
                      </a:r>
                      <a:r>
                        <a:rPr lang="pt-BR" sz="1400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kanbans</a:t>
                      </a: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 às mercadorias.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9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Quadro Kanban</a:t>
            </a:r>
            <a:endParaRPr lang="pt-BR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Quadro Kanban</a:t>
            </a:r>
            <a:endParaRPr lang="pt-BR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784976" cy="194488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sz="2000" dirty="0" smtClean="0"/>
              <a:t>	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final </a:t>
            </a: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cliente</a:t>
            </a:r>
            <a:r>
              <a:rPr lang="en-US" sz="2000" dirty="0" smtClean="0">
                <a:solidFill>
                  <a:schemeClr val="accent1"/>
                </a:solidFill>
              </a:rPr>
              <a:t>)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até</a:t>
            </a:r>
            <a:r>
              <a:rPr lang="en-US" sz="2000" dirty="0" smtClean="0"/>
              <a:t> 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supermercado</a:t>
            </a:r>
            <a:r>
              <a:rPr lang="en-US" sz="2000" dirty="0" smtClean="0">
                <a:solidFill>
                  <a:schemeClr val="accent1"/>
                </a:solidFill>
              </a:rPr>
              <a:t>)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adquirir</a:t>
            </a:r>
            <a:r>
              <a:rPr lang="en-US" sz="2000" dirty="0" smtClean="0"/>
              <a:t> </a:t>
            </a:r>
            <a:r>
              <a:rPr lang="en-US" sz="2000" dirty="0" err="1" smtClean="0"/>
              <a:t>peças</a:t>
            </a:r>
            <a:r>
              <a:rPr lang="en-US" sz="2000" dirty="0" smtClean="0"/>
              <a:t> </a:t>
            </a:r>
            <a:r>
              <a:rPr lang="en-US" sz="2000" dirty="0" err="1" smtClean="0"/>
              <a:t>necessárias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gêneros</a:t>
            </a:r>
            <a:r>
              <a:rPr lang="en-US" sz="2000" dirty="0" smtClean="0">
                <a:solidFill>
                  <a:schemeClr val="accent1"/>
                </a:solidFill>
              </a:rPr>
              <a:t>) </a:t>
            </a:r>
            <a:r>
              <a:rPr lang="en-US" sz="2000" dirty="0" smtClean="0"/>
              <a:t>no </a:t>
            </a:r>
            <a:r>
              <a:rPr lang="en-US" sz="2000" dirty="0" err="1" smtClean="0"/>
              <a:t>momento</a:t>
            </a:r>
            <a:r>
              <a:rPr lang="en-US" sz="2000" dirty="0" smtClean="0"/>
              <a:t> 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quantidade</a:t>
            </a:r>
            <a:r>
              <a:rPr lang="en-US" sz="2000" dirty="0" smtClean="0"/>
              <a:t> </a:t>
            </a:r>
            <a:r>
              <a:rPr lang="en-US" sz="2000" dirty="0" err="1" smtClean="0"/>
              <a:t>precisa</a:t>
            </a:r>
            <a:r>
              <a:rPr lang="en-US" sz="2000" dirty="0" smtClean="0"/>
              <a:t>. 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</a:t>
            </a:r>
            <a:r>
              <a:rPr lang="en-US" sz="2000" dirty="0" err="1" smtClean="0"/>
              <a:t>imediatamente</a:t>
            </a:r>
            <a:r>
              <a:rPr lang="en-US" sz="2000" dirty="0" smtClean="0"/>
              <a:t> </a:t>
            </a:r>
            <a:r>
              <a:rPr lang="en-US" sz="2000" dirty="0" err="1" smtClean="0"/>
              <a:t>produz</a:t>
            </a:r>
            <a:r>
              <a:rPr lang="en-US" sz="2000" dirty="0" smtClean="0"/>
              <a:t> a </a:t>
            </a:r>
            <a:r>
              <a:rPr lang="en-US" sz="2000" dirty="0" err="1" smtClean="0"/>
              <a:t>quantidade</a:t>
            </a:r>
            <a:r>
              <a:rPr lang="en-US" sz="2000" dirty="0" smtClean="0"/>
              <a:t> </a:t>
            </a:r>
            <a:r>
              <a:rPr lang="en-US" sz="2000" dirty="0" err="1" smtClean="0"/>
              <a:t>recém</a:t>
            </a:r>
            <a:r>
              <a:rPr lang="en-US" sz="2000" dirty="0" smtClean="0"/>
              <a:t> </a:t>
            </a:r>
            <a:r>
              <a:rPr lang="en-US" sz="2000" dirty="0" err="1" smtClean="0"/>
              <a:t>retirada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reabastecimento</a:t>
            </a:r>
            <a:r>
              <a:rPr lang="en-US" sz="2000" dirty="0" smtClean="0">
                <a:solidFill>
                  <a:schemeClr val="accent1"/>
                </a:solidFill>
              </a:rPr>
              <a:t> das </a:t>
            </a:r>
            <a:r>
              <a:rPr lang="en-US" sz="2000" dirty="0" err="1" smtClean="0">
                <a:solidFill>
                  <a:schemeClr val="accent1"/>
                </a:solidFill>
              </a:rPr>
              <a:t>prateleiras</a:t>
            </a:r>
            <a:r>
              <a:rPr lang="en-US" sz="2000" dirty="0" smtClean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 supermercado de </a:t>
            </a:r>
            <a:r>
              <a:rPr lang="pt-BR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Taiichi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Ohno</a:t>
            </a:r>
            <a:endParaRPr lang="pt-BR" sz="20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381000" y="3319611"/>
            <a:ext cx="8382000" cy="3133725"/>
            <a:chOff x="240" y="1864"/>
            <a:chExt cx="5280" cy="1974"/>
          </a:xfrm>
        </p:grpSpPr>
        <p:pic>
          <p:nvPicPr>
            <p:cNvPr id="10245" name="Picture 5" descr="FIFO_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64"/>
              <a:ext cx="5280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519" y="3022"/>
              <a:ext cx="99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600"/>
                <a:t>Caixa de kanban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973" y="1912"/>
              <a:ext cx="998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600"/>
                <a:t>Kanban ao processo anterior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513" y="2432"/>
              <a:ext cx="99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600"/>
                <a:t>Kanban volta com o produto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Kanban de sinal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09622" cy="547260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11560" y="6546249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21</a:t>
            </a:r>
            <a:r>
              <a:rPr lang="pt-BR" sz="1000" dirty="0" smtClean="0"/>
              <a:t>: Kanban de sinal</a:t>
            </a:r>
            <a:endParaRPr lang="pt-BR" sz="10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5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Sistema de 1 kanban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645333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22</a:t>
            </a:r>
            <a:r>
              <a:rPr lang="pt-BR" sz="1000" dirty="0" smtClean="0"/>
              <a:t>: Sistema de </a:t>
            </a:r>
            <a:r>
              <a:rPr lang="pt-BR" sz="1000" dirty="0"/>
              <a:t>1 kanban. </a:t>
            </a:r>
            <a:r>
              <a:rPr lang="pt-BR" sz="1000" dirty="0" smtClean="0"/>
              <a:t>Fonte: Adaptado </a:t>
            </a:r>
            <a:r>
              <a:rPr lang="pt-BR" sz="1000" dirty="0"/>
              <a:t>de: </a:t>
            </a:r>
            <a:r>
              <a:rPr lang="pt-BR" sz="1000" dirty="0" smtClean="0"/>
              <a:t>Araújo (2009). </a:t>
            </a:r>
            <a:endParaRPr lang="pt-BR" sz="1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8843"/>
            <a:ext cx="8569662" cy="5040559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Sistema de 2 kanbans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6381328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23</a:t>
            </a:r>
            <a:r>
              <a:rPr lang="pt-BR" sz="1000" dirty="0" smtClean="0"/>
              <a:t>: Sistema de 2 kanbans </a:t>
            </a:r>
            <a:endParaRPr lang="pt-BR" sz="1000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97654" cy="5112568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5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6567155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Figura:</a:t>
            </a:r>
            <a:r>
              <a:rPr lang="pt-BR" sz="1000" dirty="0" smtClean="0"/>
              <a:t> Processos envolvidos em planejar e controlar a produção</a:t>
            </a:r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13</a:t>
            </a:fld>
            <a:endParaRPr lang="pt-BR"/>
          </a:p>
        </p:txBody>
      </p:sp>
      <p:grpSp>
        <p:nvGrpSpPr>
          <p:cNvPr id="39" name="Grupo 38"/>
          <p:cNvGrpSpPr/>
          <p:nvPr/>
        </p:nvGrpSpPr>
        <p:grpSpPr>
          <a:xfrm>
            <a:off x="1770062" y="472757"/>
            <a:ext cx="5603870" cy="5912499"/>
            <a:chOff x="0" y="0"/>
            <a:chExt cx="5604258" cy="5912725"/>
          </a:xfrm>
        </p:grpSpPr>
        <p:cxnSp>
          <p:nvCxnSpPr>
            <p:cNvPr id="40" name="Conector angulado 39"/>
            <p:cNvCxnSpPr/>
            <p:nvPr/>
          </p:nvCxnSpPr>
          <p:spPr>
            <a:xfrm rot="16200000" flipH="1">
              <a:off x="1971135" y="573657"/>
              <a:ext cx="233680" cy="359410"/>
            </a:xfrm>
            <a:prstGeom prst="bent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1" name="Conector angulado 40"/>
            <p:cNvCxnSpPr/>
            <p:nvPr/>
          </p:nvCxnSpPr>
          <p:spPr>
            <a:xfrm rot="16200000" flipH="1">
              <a:off x="2350698" y="1393166"/>
              <a:ext cx="248920" cy="431165"/>
            </a:xfrm>
            <a:prstGeom prst="bent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pSp>
          <p:nvGrpSpPr>
            <p:cNvPr id="42" name="Grupo 41"/>
            <p:cNvGrpSpPr/>
            <p:nvPr/>
          </p:nvGrpSpPr>
          <p:grpSpPr>
            <a:xfrm>
              <a:off x="0" y="0"/>
              <a:ext cx="5604258" cy="5912725"/>
              <a:chOff x="0" y="0"/>
              <a:chExt cx="5604258" cy="5912725"/>
            </a:xfrm>
          </p:grpSpPr>
          <p:sp>
            <p:nvSpPr>
              <p:cNvPr id="43" name="Retângulo de cantos arredondados 42"/>
              <p:cNvSpPr/>
              <p:nvPr/>
            </p:nvSpPr>
            <p:spPr>
              <a:xfrm>
                <a:off x="2501660" y="3536831"/>
                <a:ext cx="1518285" cy="63246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Times New Roman"/>
                    <a:cs typeface="Times New Roman"/>
                  </a:rPr>
                  <a:t> 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Calibri"/>
                  <a:cs typeface="Times New Roman"/>
                </a:endParaRPr>
              </a:p>
            </p:txBody>
          </p:sp>
          <p:sp>
            <p:nvSpPr>
              <p:cNvPr id="44" name="CaixaDeTexto 139"/>
              <p:cNvSpPr txBox="1"/>
              <p:nvPr/>
            </p:nvSpPr>
            <p:spPr>
              <a:xfrm flipH="1">
                <a:off x="2493034" y="3735238"/>
                <a:ext cx="1642110" cy="4001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/>
                  </a:rPr>
                  <a:t>Coordenar tarefas, agentes e materiais em processo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Times New Roman"/>
                </a:endParaRPr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2898475" y="4408099"/>
                <a:ext cx="1563642" cy="616365"/>
                <a:chOff x="2988848" y="4464266"/>
                <a:chExt cx="1987162" cy="627809"/>
              </a:xfrm>
            </p:grpSpPr>
            <p:sp>
              <p:nvSpPr>
                <p:cNvPr id="181" name="Retângulo de cantos arredondados 180"/>
                <p:cNvSpPr/>
                <p:nvPr/>
              </p:nvSpPr>
              <p:spPr>
                <a:xfrm>
                  <a:off x="3092680" y="4464499"/>
                  <a:ext cx="1728192" cy="617256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2" name="CaixaDeTexto 143"/>
                <p:cNvSpPr txBox="1"/>
                <p:nvPr/>
              </p:nvSpPr>
              <p:spPr>
                <a:xfrm>
                  <a:off x="3092330" y="4464266"/>
                  <a:ext cx="1728534" cy="222099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Processo 7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83" name="CaixaDeTexto 144"/>
                <p:cNvSpPr txBox="1"/>
                <p:nvPr/>
              </p:nvSpPr>
              <p:spPr>
                <a:xfrm flipH="1">
                  <a:off x="2988848" y="4684536"/>
                  <a:ext cx="1987162" cy="4075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Informar a necessidade de replanejar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cxnSp>
              <p:nvCxnSpPr>
                <p:cNvPr id="184" name="Conector reto 183"/>
                <p:cNvCxnSpPr/>
                <p:nvPr/>
              </p:nvCxnSpPr>
              <p:spPr>
                <a:xfrm>
                  <a:off x="3092680" y="4698784"/>
                  <a:ext cx="172819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upo 48"/>
              <p:cNvGrpSpPr/>
              <p:nvPr/>
            </p:nvGrpSpPr>
            <p:grpSpPr>
              <a:xfrm>
                <a:off x="4244196" y="3640348"/>
                <a:ext cx="923925" cy="471805"/>
                <a:chOff x="4376051" y="3704839"/>
                <a:chExt cx="1872208" cy="480632"/>
              </a:xfrm>
            </p:grpSpPr>
            <p:sp>
              <p:nvSpPr>
                <p:cNvPr id="178" name="Paralelogramo 177"/>
                <p:cNvSpPr/>
                <p:nvPr/>
              </p:nvSpPr>
              <p:spPr>
                <a:xfrm>
                  <a:off x="4376051" y="3704839"/>
                  <a:ext cx="1872208" cy="433609"/>
                </a:xfrm>
                <a:prstGeom prst="parallelogram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9" name="CaixaDeTexto 186"/>
                <p:cNvSpPr txBox="1"/>
                <p:nvPr/>
              </p:nvSpPr>
              <p:spPr>
                <a:xfrm>
                  <a:off x="4591429" y="3706616"/>
                  <a:ext cx="1656003" cy="2220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InfoSet 10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80" name="CaixaDeTexto 187"/>
                <p:cNvSpPr txBox="1"/>
                <p:nvPr/>
              </p:nvSpPr>
              <p:spPr>
                <a:xfrm flipH="1">
                  <a:off x="4592075" y="3934678"/>
                  <a:ext cx="1584177" cy="25079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Relatórios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</p:grpSp>
          <p:cxnSp>
            <p:nvCxnSpPr>
              <p:cNvPr id="81" name="Conector angulado 80"/>
              <p:cNvCxnSpPr/>
              <p:nvPr/>
            </p:nvCxnSpPr>
            <p:spPr>
              <a:xfrm rot="16200000" flipH="1">
                <a:off x="3040811" y="3273725"/>
                <a:ext cx="280889" cy="261961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2" name="Conector angulado 81"/>
              <p:cNvCxnSpPr/>
              <p:nvPr/>
            </p:nvCxnSpPr>
            <p:spPr>
              <a:xfrm rot="16200000" flipH="1">
                <a:off x="3390181" y="4097547"/>
                <a:ext cx="231121" cy="38611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3" name="Conector de seta reta 82"/>
              <p:cNvCxnSpPr/>
              <p:nvPr/>
            </p:nvCxnSpPr>
            <p:spPr>
              <a:xfrm>
                <a:off x="4019909" y="3856008"/>
                <a:ext cx="271145" cy="6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84" name="Grupo 83"/>
              <p:cNvGrpSpPr/>
              <p:nvPr/>
            </p:nvGrpSpPr>
            <p:grpSpPr>
              <a:xfrm>
                <a:off x="0" y="0"/>
                <a:ext cx="5199847" cy="3287707"/>
                <a:chOff x="0" y="0"/>
                <a:chExt cx="5199847" cy="3287707"/>
              </a:xfrm>
            </p:grpSpPr>
            <p:cxnSp>
              <p:nvCxnSpPr>
                <p:cNvPr id="116" name="Conector angulado 115"/>
                <p:cNvCxnSpPr/>
                <p:nvPr/>
              </p:nvCxnSpPr>
              <p:spPr>
                <a:xfrm rot="16200000" flipH="1">
                  <a:off x="2743200" y="2337759"/>
                  <a:ext cx="271633" cy="360354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grpSp>
              <p:nvGrpSpPr>
                <p:cNvPr id="117" name="Grupo 116"/>
                <p:cNvGrpSpPr/>
                <p:nvPr/>
              </p:nvGrpSpPr>
              <p:grpSpPr>
                <a:xfrm>
                  <a:off x="0" y="0"/>
                  <a:ext cx="5199847" cy="3287707"/>
                  <a:chOff x="0" y="0"/>
                  <a:chExt cx="5199847" cy="3287707"/>
                </a:xfrm>
              </p:grpSpPr>
              <p:grpSp>
                <p:nvGrpSpPr>
                  <p:cNvPr id="118" name="Grupo 117"/>
                  <p:cNvGrpSpPr/>
                  <p:nvPr/>
                </p:nvGrpSpPr>
                <p:grpSpPr>
                  <a:xfrm>
                    <a:off x="0" y="138023"/>
                    <a:ext cx="1063625" cy="589915"/>
                    <a:chOff x="0" y="130018"/>
                    <a:chExt cx="1872209" cy="601020"/>
                  </a:xfrm>
                </p:grpSpPr>
                <p:sp>
                  <p:nvSpPr>
                    <p:cNvPr id="175" name="Paralelogramo 174"/>
                    <p:cNvSpPr/>
                    <p:nvPr/>
                  </p:nvSpPr>
                  <p:spPr>
                    <a:xfrm>
                      <a:off x="0" y="162560"/>
                      <a:ext cx="1872206" cy="568478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76" name="CaixaDeTexto 71"/>
                    <p:cNvSpPr txBox="1"/>
                    <p:nvPr/>
                  </p:nvSpPr>
                  <p:spPr>
                    <a:xfrm>
                      <a:off x="185714" y="130018"/>
                      <a:ext cx="1655712" cy="2308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1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77" name="CaixaDeTexto 72"/>
                    <p:cNvSpPr txBox="1"/>
                    <p:nvPr/>
                  </p:nvSpPr>
                  <p:spPr>
                    <a:xfrm flipH="1">
                      <a:off x="143726" y="309249"/>
                      <a:ext cx="1728483" cy="40754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Sistema de produção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grpSp>
                <p:nvGrpSpPr>
                  <p:cNvPr id="119" name="Grupo 118"/>
                  <p:cNvGrpSpPr/>
                  <p:nvPr/>
                </p:nvGrpSpPr>
                <p:grpSpPr>
                  <a:xfrm>
                    <a:off x="1268083" y="0"/>
                    <a:ext cx="1278255" cy="629920"/>
                    <a:chOff x="1265303" y="0"/>
                    <a:chExt cx="1728533" cy="641825"/>
                  </a:xfrm>
                </p:grpSpPr>
                <p:sp>
                  <p:nvSpPr>
                    <p:cNvPr id="171" name="Retângulo de cantos arredondados 170"/>
                    <p:cNvSpPr/>
                    <p:nvPr/>
                  </p:nvSpPr>
                  <p:spPr>
                    <a:xfrm>
                      <a:off x="1265448" y="0"/>
                      <a:ext cx="1728192" cy="641825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72" name="CaixaDeTexto 77"/>
                    <p:cNvSpPr txBox="1"/>
                    <p:nvPr/>
                  </p:nvSpPr>
                  <p:spPr>
                    <a:xfrm>
                      <a:off x="1265303" y="0"/>
                      <a:ext cx="1728533" cy="2308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Processo 1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73" name="CaixaDeTexto 78"/>
                    <p:cNvSpPr txBox="1"/>
                    <p:nvPr/>
                  </p:nvSpPr>
                  <p:spPr>
                    <a:xfrm flipH="1">
                      <a:off x="1265448" y="234286"/>
                      <a:ext cx="1728191" cy="40753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Definir horizonte de planejamento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cxnSp>
                  <p:nvCxnSpPr>
                    <p:cNvPr id="174" name="Conector reto 173"/>
                    <p:cNvCxnSpPr/>
                    <p:nvPr/>
                  </p:nvCxnSpPr>
                  <p:spPr>
                    <a:xfrm>
                      <a:off x="1265448" y="234286"/>
                      <a:ext cx="172819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0" name="Grupo 119"/>
                  <p:cNvGrpSpPr/>
                  <p:nvPr/>
                </p:nvGrpSpPr>
                <p:grpSpPr>
                  <a:xfrm>
                    <a:off x="1630392" y="871268"/>
                    <a:ext cx="1278500" cy="630169"/>
                    <a:chOff x="1625303" y="864053"/>
                    <a:chExt cx="1728533" cy="641870"/>
                  </a:xfrm>
                </p:grpSpPr>
                <p:sp>
                  <p:nvSpPr>
                    <p:cNvPr id="167" name="Retângulo de cantos arredondados 166"/>
                    <p:cNvSpPr/>
                    <p:nvPr/>
                  </p:nvSpPr>
                  <p:spPr>
                    <a:xfrm>
                      <a:off x="1625488" y="864098"/>
                      <a:ext cx="1728192" cy="641825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68" name="CaixaDeTexto 82"/>
                    <p:cNvSpPr txBox="1"/>
                    <p:nvPr/>
                  </p:nvSpPr>
                  <p:spPr>
                    <a:xfrm>
                      <a:off x="1625303" y="864053"/>
                      <a:ext cx="1728533" cy="230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Processo 2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69" name="CaixaDeTexto 83"/>
                    <p:cNvSpPr txBox="1"/>
                    <p:nvPr/>
                  </p:nvSpPr>
                  <p:spPr>
                    <a:xfrm flipH="1">
                      <a:off x="1625488" y="1098384"/>
                      <a:ext cx="1728191" cy="40753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Definir hierarquia de planejamento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cxnSp>
                  <p:nvCxnSpPr>
                    <p:cNvPr id="170" name="Conector reto 169"/>
                    <p:cNvCxnSpPr/>
                    <p:nvPr/>
                  </p:nvCxnSpPr>
                  <p:spPr>
                    <a:xfrm>
                      <a:off x="1625488" y="1098384"/>
                      <a:ext cx="172819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1" name="Grupo 120"/>
                  <p:cNvGrpSpPr/>
                  <p:nvPr/>
                </p:nvGrpSpPr>
                <p:grpSpPr>
                  <a:xfrm>
                    <a:off x="2044461" y="1742536"/>
                    <a:ext cx="1397000" cy="648970"/>
                    <a:chOff x="2049364" y="1743200"/>
                    <a:chExt cx="1889321" cy="661523"/>
                  </a:xfrm>
                </p:grpSpPr>
                <p:sp>
                  <p:nvSpPr>
                    <p:cNvPr id="163" name="Retângulo de cantos arredondados 162"/>
                    <p:cNvSpPr/>
                    <p:nvPr/>
                  </p:nvSpPr>
                  <p:spPr>
                    <a:xfrm>
                      <a:off x="2059987" y="1743291"/>
                      <a:ext cx="1728192" cy="661432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64" name="CaixaDeTexto 87"/>
                    <p:cNvSpPr txBox="1"/>
                    <p:nvPr/>
                  </p:nvSpPr>
                  <p:spPr>
                    <a:xfrm>
                      <a:off x="2059751" y="1743200"/>
                      <a:ext cx="1728530" cy="2309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Processo 3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65" name="CaixaDeTexto 88"/>
                    <p:cNvSpPr txBox="1"/>
                    <p:nvPr/>
                  </p:nvSpPr>
                  <p:spPr>
                    <a:xfrm flipH="1">
                      <a:off x="2049364" y="1997184"/>
                      <a:ext cx="1889321" cy="40753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Balancear  critérios competitivos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cxnSp>
                  <p:nvCxnSpPr>
                    <p:cNvPr id="166" name="Conector reto 165"/>
                    <p:cNvCxnSpPr/>
                    <p:nvPr/>
                  </p:nvCxnSpPr>
                  <p:spPr>
                    <a:xfrm>
                      <a:off x="2059986" y="1977577"/>
                      <a:ext cx="172819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2" name="Grupo 121"/>
                  <p:cNvGrpSpPr/>
                  <p:nvPr/>
                </p:nvGrpSpPr>
                <p:grpSpPr>
                  <a:xfrm>
                    <a:off x="2415396" y="2674189"/>
                    <a:ext cx="1278452" cy="580663"/>
                    <a:chOff x="2417300" y="2664159"/>
                    <a:chExt cx="1728468" cy="591445"/>
                  </a:xfrm>
                </p:grpSpPr>
                <p:sp>
                  <p:nvSpPr>
                    <p:cNvPr id="159" name="Retângulo de cantos arredondados 158"/>
                    <p:cNvSpPr/>
                    <p:nvPr/>
                  </p:nvSpPr>
                  <p:spPr>
                    <a:xfrm>
                      <a:off x="2417300" y="2664301"/>
                      <a:ext cx="1728202" cy="591303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60" name="CaixaDeTexto 117"/>
                    <p:cNvSpPr txBox="1"/>
                    <p:nvPr/>
                  </p:nvSpPr>
                  <p:spPr>
                    <a:xfrm>
                      <a:off x="2417300" y="2664159"/>
                      <a:ext cx="1727674" cy="222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Processo 4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61" name="CaixaDeTexto 123"/>
                    <p:cNvSpPr txBox="1"/>
                    <p:nvPr/>
                  </p:nvSpPr>
                  <p:spPr>
                    <a:xfrm flipH="1">
                      <a:off x="2417574" y="2831104"/>
                      <a:ext cx="1728189" cy="423943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Desagregar informações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cxnSp>
                  <p:nvCxnSpPr>
                    <p:cNvPr id="162" name="Conector reto 161"/>
                    <p:cNvCxnSpPr/>
                    <p:nvPr/>
                  </p:nvCxnSpPr>
                  <p:spPr>
                    <a:xfrm>
                      <a:off x="2417576" y="2898584"/>
                      <a:ext cx="172819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23" name="Conector de seta reta 122"/>
                  <p:cNvCxnSpPr/>
                  <p:nvPr/>
                </p:nvCxnSpPr>
                <p:spPr>
                  <a:xfrm flipV="1">
                    <a:off x="992037" y="431321"/>
                    <a:ext cx="271145" cy="1079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124" name="Grupo 123"/>
                  <p:cNvGrpSpPr/>
                  <p:nvPr/>
                </p:nvGrpSpPr>
                <p:grpSpPr>
                  <a:xfrm>
                    <a:off x="2863969" y="163902"/>
                    <a:ext cx="1657985" cy="591297"/>
                    <a:chOff x="2863882" y="161966"/>
                    <a:chExt cx="1872208" cy="777128"/>
                  </a:xfrm>
                </p:grpSpPr>
                <p:sp>
                  <p:nvSpPr>
                    <p:cNvPr id="156" name="Paralelogramo 155"/>
                    <p:cNvSpPr/>
                    <p:nvPr/>
                  </p:nvSpPr>
                  <p:spPr>
                    <a:xfrm>
                      <a:off x="2863882" y="161966"/>
                      <a:ext cx="1872208" cy="720080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57" name="CaixaDeTexto 157"/>
                    <p:cNvSpPr txBox="1"/>
                    <p:nvPr/>
                  </p:nvSpPr>
                  <p:spPr>
                    <a:xfrm>
                      <a:off x="3079614" y="188250"/>
                      <a:ext cx="1655579" cy="2978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2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58" name="CaixaDeTexto 158"/>
                    <p:cNvSpPr txBox="1"/>
                    <p:nvPr/>
                  </p:nvSpPr>
                  <p:spPr>
                    <a:xfrm flipH="1">
                      <a:off x="2974646" y="413219"/>
                      <a:ext cx="1635010" cy="52587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Horizonte de longo, médio e curto prazo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cxnSp>
                <p:nvCxnSpPr>
                  <p:cNvPr id="125" name="Conector de seta reta 124"/>
                  <p:cNvCxnSpPr/>
                  <p:nvPr/>
                </p:nvCxnSpPr>
                <p:spPr>
                  <a:xfrm>
                    <a:off x="2544792" y="431321"/>
                    <a:ext cx="388620" cy="571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126" name="Grupo 125"/>
                  <p:cNvGrpSpPr/>
                  <p:nvPr/>
                </p:nvGrpSpPr>
                <p:grpSpPr>
                  <a:xfrm>
                    <a:off x="3217652" y="905774"/>
                    <a:ext cx="1727835" cy="542925"/>
                    <a:chOff x="3223922" y="903771"/>
                    <a:chExt cx="1872208" cy="553296"/>
                  </a:xfrm>
                </p:grpSpPr>
                <p:sp>
                  <p:nvSpPr>
                    <p:cNvPr id="153" name="Paralelogramo 152"/>
                    <p:cNvSpPr/>
                    <p:nvPr/>
                  </p:nvSpPr>
                  <p:spPr>
                    <a:xfrm>
                      <a:off x="3223922" y="903771"/>
                      <a:ext cx="1872208" cy="553296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54" name="CaixaDeTexto 163"/>
                    <p:cNvSpPr txBox="1"/>
                    <p:nvPr/>
                  </p:nvSpPr>
                  <p:spPr>
                    <a:xfrm>
                      <a:off x="3439632" y="905694"/>
                      <a:ext cx="1656081" cy="2309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4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55" name="CaixaDeTexto 164"/>
                    <p:cNvSpPr txBox="1"/>
                    <p:nvPr/>
                  </p:nvSpPr>
                  <p:spPr>
                    <a:xfrm flipH="1">
                      <a:off x="3295929" y="1049528"/>
                      <a:ext cx="1800200" cy="40753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Planejamento estratégico, tático e operacional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grpSp>
                <p:nvGrpSpPr>
                  <p:cNvPr id="127" name="Grupo 126"/>
                  <p:cNvGrpSpPr/>
                  <p:nvPr/>
                </p:nvGrpSpPr>
                <p:grpSpPr>
                  <a:xfrm>
                    <a:off x="3579962" y="1656272"/>
                    <a:ext cx="1619885" cy="706755"/>
                    <a:chOff x="3583962" y="1656186"/>
                    <a:chExt cx="1872208" cy="720080"/>
                  </a:xfrm>
                </p:grpSpPr>
                <p:sp>
                  <p:nvSpPr>
                    <p:cNvPr id="150" name="Paralelogramo 149"/>
                    <p:cNvSpPr/>
                    <p:nvPr/>
                  </p:nvSpPr>
                  <p:spPr>
                    <a:xfrm>
                      <a:off x="3583962" y="1656186"/>
                      <a:ext cx="1872208" cy="720080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51" name="CaixaDeTexto 167"/>
                    <p:cNvSpPr txBox="1"/>
                    <p:nvPr/>
                  </p:nvSpPr>
                  <p:spPr>
                    <a:xfrm>
                      <a:off x="3799617" y="1658069"/>
                      <a:ext cx="1655685" cy="230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6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52" name="CaixaDeTexto 168"/>
                    <p:cNvSpPr txBox="1"/>
                    <p:nvPr/>
                  </p:nvSpPr>
                  <p:spPr>
                    <a:xfrm flipH="1">
                      <a:off x="3655614" y="1801849"/>
                      <a:ext cx="1634631" cy="56446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Custo, confiabilidade e velocidade de entrega, qualidade, flexibilidade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grpSp>
                <p:nvGrpSpPr>
                  <p:cNvPr id="128" name="Grupo 127"/>
                  <p:cNvGrpSpPr/>
                  <p:nvPr/>
                </p:nvGrpSpPr>
                <p:grpSpPr>
                  <a:xfrm>
                    <a:off x="3942271" y="2725950"/>
                    <a:ext cx="1088390" cy="528903"/>
                    <a:chOff x="3944002" y="2721211"/>
                    <a:chExt cx="1872208" cy="538825"/>
                  </a:xfrm>
                </p:grpSpPr>
                <p:sp>
                  <p:nvSpPr>
                    <p:cNvPr id="147" name="Paralelogramo 146"/>
                    <p:cNvSpPr/>
                    <p:nvPr/>
                  </p:nvSpPr>
                  <p:spPr>
                    <a:xfrm>
                      <a:off x="3944002" y="2721211"/>
                      <a:ext cx="1872208" cy="538825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48" name="CaixaDeTexto 182"/>
                    <p:cNvSpPr txBox="1"/>
                    <p:nvPr/>
                  </p:nvSpPr>
                  <p:spPr>
                    <a:xfrm>
                      <a:off x="4159435" y="2723039"/>
                      <a:ext cx="1656602" cy="2308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8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49" name="CaixaDeTexto 183"/>
                    <p:cNvSpPr txBox="1"/>
                    <p:nvPr/>
                  </p:nvSpPr>
                  <p:spPr>
                    <a:xfrm flipH="1">
                      <a:off x="4087430" y="2925712"/>
                      <a:ext cx="1655845" cy="25085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APP, MPS, MRP 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cxnSp>
                <p:nvCxnSpPr>
                  <p:cNvPr id="129" name="Conector de seta reta 128"/>
                  <p:cNvCxnSpPr/>
                  <p:nvPr/>
                </p:nvCxnSpPr>
                <p:spPr>
                  <a:xfrm flipV="1">
                    <a:off x="2907101" y="1173193"/>
                    <a:ext cx="387985" cy="317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30" name="Conector de seta reta 129"/>
                  <p:cNvCxnSpPr/>
                  <p:nvPr/>
                </p:nvCxnSpPr>
                <p:spPr>
                  <a:xfrm>
                    <a:off x="3329796" y="2070340"/>
                    <a:ext cx="310807" cy="8306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31" name="Conector de seta reta 130"/>
                  <p:cNvCxnSpPr/>
                  <p:nvPr/>
                </p:nvCxnSpPr>
                <p:spPr>
                  <a:xfrm flipV="1">
                    <a:off x="3692105" y="2984740"/>
                    <a:ext cx="313690" cy="571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132" name="Grupo 131"/>
                  <p:cNvGrpSpPr/>
                  <p:nvPr/>
                </p:nvGrpSpPr>
                <p:grpSpPr>
                  <a:xfrm>
                    <a:off x="293278" y="1009249"/>
                    <a:ext cx="1132205" cy="729930"/>
                    <a:chOff x="291119" y="1009248"/>
                    <a:chExt cx="1872208" cy="743634"/>
                  </a:xfrm>
                </p:grpSpPr>
                <p:sp>
                  <p:nvSpPr>
                    <p:cNvPr id="144" name="Paralelogramo 143"/>
                    <p:cNvSpPr/>
                    <p:nvPr/>
                  </p:nvSpPr>
                  <p:spPr>
                    <a:xfrm>
                      <a:off x="291119" y="1009248"/>
                      <a:ext cx="1872208" cy="731612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45" name="CaixaDeTexto 119"/>
                    <p:cNvSpPr txBox="1"/>
                    <p:nvPr/>
                  </p:nvSpPr>
                  <p:spPr>
                    <a:xfrm>
                      <a:off x="507116" y="1011207"/>
                      <a:ext cx="1655772" cy="2308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3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46" name="CaixaDeTexto 120"/>
                    <p:cNvSpPr txBox="1"/>
                    <p:nvPr/>
                  </p:nvSpPr>
                  <p:spPr>
                    <a:xfrm flipH="1">
                      <a:off x="363121" y="1188461"/>
                      <a:ext cx="1634578" cy="564421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Características do produto e do processo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cxnSp>
                <p:nvCxnSpPr>
                  <p:cNvPr id="133" name="Conector de seta reta 132"/>
                  <p:cNvCxnSpPr/>
                  <p:nvPr/>
                </p:nvCxnSpPr>
                <p:spPr>
                  <a:xfrm>
                    <a:off x="1354347" y="1276710"/>
                    <a:ext cx="268605" cy="1651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134" name="Grupo 133"/>
                  <p:cNvGrpSpPr/>
                  <p:nvPr/>
                </p:nvGrpSpPr>
                <p:grpSpPr>
                  <a:xfrm>
                    <a:off x="715992" y="1906438"/>
                    <a:ext cx="1071245" cy="578485"/>
                    <a:chOff x="712411" y="1909720"/>
                    <a:chExt cx="1872208" cy="589368"/>
                  </a:xfrm>
                </p:grpSpPr>
                <p:sp>
                  <p:nvSpPr>
                    <p:cNvPr id="141" name="Paralelogramo 140"/>
                    <p:cNvSpPr/>
                    <p:nvPr/>
                  </p:nvSpPr>
                  <p:spPr>
                    <a:xfrm>
                      <a:off x="712411" y="1909720"/>
                      <a:ext cx="1872208" cy="589368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42" name="CaixaDeTexto 126"/>
                    <p:cNvSpPr txBox="1"/>
                    <p:nvPr/>
                  </p:nvSpPr>
                  <p:spPr>
                    <a:xfrm>
                      <a:off x="928310" y="1911590"/>
                      <a:ext cx="1656065" cy="2308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5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43" name="CaixaDeTexto 127"/>
                    <p:cNvSpPr txBox="1"/>
                    <p:nvPr/>
                  </p:nvSpPr>
                  <p:spPr>
                    <a:xfrm flipH="1">
                      <a:off x="784420" y="2091549"/>
                      <a:ext cx="1634620" cy="40753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Prioridades competitivas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cxnSp>
                <p:nvCxnSpPr>
                  <p:cNvPr id="135" name="Conector de seta reta 134"/>
                  <p:cNvCxnSpPr/>
                  <p:nvPr/>
                </p:nvCxnSpPr>
                <p:spPr>
                  <a:xfrm flipV="1">
                    <a:off x="1716656" y="2191110"/>
                    <a:ext cx="337820" cy="635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136" name="Grupo 135"/>
                  <p:cNvGrpSpPr/>
                  <p:nvPr/>
                </p:nvGrpSpPr>
                <p:grpSpPr>
                  <a:xfrm>
                    <a:off x="828135" y="2691442"/>
                    <a:ext cx="1384300" cy="596265"/>
                    <a:chOff x="831041" y="2686910"/>
                    <a:chExt cx="1872208" cy="607967"/>
                  </a:xfrm>
                </p:grpSpPr>
                <p:sp>
                  <p:nvSpPr>
                    <p:cNvPr id="138" name="Paralelogramo 137"/>
                    <p:cNvSpPr/>
                    <p:nvPr/>
                  </p:nvSpPr>
                  <p:spPr>
                    <a:xfrm>
                      <a:off x="831041" y="2686910"/>
                      <a:ext cx="1872208" cy="607966"/>
                    </a:xfrm>
                    <a:prstGeom prst="parallelogram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39" name="CaixaDeTexto 131"/>
                    <p:cNvSpPr txBox="1"/>
                    <p:nvPr/>
                  </p:nvSpPr>
                  <p:spPr>
                    <a:xfrm>
                      <a:off x="1046952" y="2688741"/>
                      <a:ext cx="1655558" cy="2310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InfoSet 7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  <p:sp>
                  <p:nvSpPr>
                    <p:cNvPr id="140" name="CaixaDeTexto 132"/>
                    <p:cNvSpPr txBox="1"/>
                    <p:nvPr/>
                  </p:nvSpPr>
                  <p:spPr>
                    <a:xfrm flipH="1">
                      <a:off x="903047" y="2887338"/>
                      <a:ext cx="1750947" cy="407539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/>
                        </a:rPr>
                        <a:t>Informações agregadas do S&amp;OP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Times New Roman"/>
                      </a:endParaRPr>
                    </a:p>
                  </p:txBody>
                </p:sp>
              </p:grpSp>
              <p:cxnSp>
                <p:nvCxnSpPr>
                  <p:cNvPr id="137" name="Conector de seta reta 136"/>
                  <p:cNvCxnSpPr/>
                  <p:nvPr/>
                </p:nvCxnSpPr>
                <p:spPr>
                  <a:xfrm>
                    <a:off x="2139351" y="2984740"/>
                    <a:ext cx="276225" cy="635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</p:grpSp>
          </p:grpSp>
          <p:grpSp>
            <p:nvGrpSpPr>
              <p:cNvPr id="85" name="Grupo 84"/>
              <p:cNvGrpSpPr/>
              <p:nvPr/>
            </p:nvGrpSpPr>
            <p:grpSpPr>
              <a:xfrm>
                <a:off x="1130060" y="3648974"/>
                <a:ext cx="1158137" cy="550251"/>
                <a:chOff x="1129681" y="3700985"/>
                <a:chExt cx="1872208" cy="560467"/>
              </a:xfrm>
            </p:grpSpPr>
            <p:sp>
              <p:nvSpPr>
                <p:cNvPr id="113" name="Paralelogramo 112"/>
                <p:cNvSpPr/>
                <p:nvPr/>
              </p:nvSpPr>
              <p:spPr>
                <a:xfrm>
                  <a:off x="1129681" y="3700985"/>
                  <a:ext cx="1872208" cy="519654"/>
                </a:xfrm>
                <a:prstGeom prst="parallelogram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4" name="CaixaDeTexto 147"/>
                <p:cNvSpPr txBox="1"/>
                <p:nvPr/>
              </p:nvSpPr>
              <p:spPr>
                <a:xfrm>
                  <a:off x="1345532" y="3702762"/>
                  <a:ext cx="1656174" cy="23080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InfoSet 9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15" name="CaixaDeTexto 148"/>
                <p:cNvSpPr txBox="1"/>
                <p:nvPr/>
              </p:nvSpPr>
              <p:spPr>
                <a:xfrm flipH="1">
                  <a:off x="1201689" y="3853913"/>
                  <a:ext cx="1634618" cy="4075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Produção em andamento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</p:grpSp>
          <p:cxnSp>
            <p:nvCxnSpPr>
              <p:cNvPr id="86" name="Conector de seta reta 85"/>
              <p:cNvCxnSpPr/>
              <p:nvPr/>
            </p:nvCxnSpPr>
            <p:spPr>
              <a:xfrm>
                <a:off x="2216988" y="3899140"/>
                <a:ext cx="317897" cy="30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87" name="Grupo 86"/>
              <p:cNvGrpSpPr/>
              <p:nvPr/>
            </p:nvGrpSpPr>
            <p:grpSpPr>
              <a:xfrm>
                <a:off x="1526875" y="4494363"/>
                <a:ext cx="1124433" cy="546987"/>
                <a:chOff x="1523425" y="4552694"/>
                <a:chExt cx="1872208" cy="557143"/>
              </a:xfrm>
            </p:grpSpPr>
            <p:sp>
              <p:nvSpPr>
                <p:cNvPr id="110" name="Paralelogramo 109"/>
                <p:cNvSpPr/>
                <p:nvPr/>
              </p:nvSpPr>
              <p:spPr>
                <a:xfrm>
                  <a:off x="1523425" y="4552694"/>
                  <a:ext cx="1872208" cy="496927"/>
                </a:xfrm>
                <a:prstGeom prst="parallelogram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1" name="CaixaDeTexto 152"/>
                <p:cNvSpPr txBox="1"/>
                <p:nvPr/>
              </p:nvSpPr>
              <p:spPr>
                <a:xfrm>
                  <a:off x="1739215" y="4554427"/>
                  <a:ext cx="1656125" cy="23080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InfoSet 11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12" name="CaixaDeTexto 153"/>
                <p:cNvSpPr txBox="1"/>
                <p:nvPr/>
              </p:nvSpPr>
              <p:spPr>
                <a:xfrm flipH="1">
                  <a:off x="1595433" y="4702298"/>
                  <a:ext cx="1634618" cy="4075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Problemas de capacidade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</p:grpSp>
          <p:cxnSp>
            <p:nvCxnSpPr>
              <p:cNvPr id="88" name="Conector de seta reta 87"/>
              <p:cNvCxnSpPr/>
              <p:nvPr/>
            </p:nvCxnSpPr>
            <p:spPr>
              <a:xfrm flipV="1">
                <a:off x="2587924" y="4735902"/>
                <a:ext cx="386488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89" name="Grupo 88"/>
              <p:cNvGrpSpPr/>
              <p:nvPr/>
            </p:nvGrpSpPr>
            <p:grpSpPr>
              <a:xfrm>
                <a:off x="4511615" y="4477110"/>
                <a:ext cx="1000125" cy="534670"/>
                <a:chOff x="4647466" y="4541499"/>
                <a:chExt cx="1872208" cy="544958"/>
              </a:xfrm>
            </p:grpSpPr>
            <p:sp>
              <p:nvSpPr>
                <p:cNvPr id="107" name="Paralelogramo 106"/>
                <p:cNvSpPr/>
                <p:nvPr/>
              </p:nvSpPr>
              <p:spPr>
                <a:xfrm>
                  <a:off x="4647466" y="4541499"/>
                  <a:ext cx="1872208" cy="538826"/>
                </a:xfrm>
                <a:prstGeom prst="parallelogram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8" name="CaixaDeTexto 171"/>
                <p:cNvSpPr txBox="1"/>
                <p:nvPr/>
              </p:nvSpPr>
              <p:spPr>
                <a:xfrm>
                  <a:off x="4862811" y="4543233"/>
                  <a:ext cx="1656587" cy="222099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InfoSet 12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09" name="CaixaDeTexto 172"/>
                <p:cNvSpPr txBox="1"/>
                <p:nvPr/>
              </p:nvSpPr>
              <p:spPr>
                <a:xfrm flipH="1">
                  <a:off x="4862811" y="4682860"/>
                  <a:ext cx="1584304" cy="403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Ação de controle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</p:grpSp>
          <p:cxnSp>
            <p:nvCxnSpPr>
              <p:cNvPr id="90" name="Conector de seta reta 89"/>
              <p:cNvCxnSpPr/>
              <p:nvPr/>
            </p:nvCxnSpPr>
            <p:spPr>
              <a:xfrm>
                <a:off x="4330460" y="4753155"/>
                <a:ext cx="249555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91" name="Grupo 90"/>
              <p:cNvGrpSpPr/>
              <p:nvPr/>
            </p:nvGrpSpPr>
            <p:grpSpPr>
              <a:xfrm>
                <a:off x="3424686" y="5270740"/>
                <a:ext cx="1086485" cy="641985"/>
                <a:chOff x="3444545" y="5328317"/>
                <a:chExt cx="1728585" cy="654178"/>
              </a:xfrm>
            </p:grpSpPr>
            <p:sp>
              <p:nvSpPr>
                <p:cNvPr id="103" name="Retângulo de cantos arredondados 102"/>
                <p:cNvSpPr/>
                <p:nvPr/>
              </p:nvSpPr>
              <p:spPr>
                <a:xfrm>
                  <a:off x="3444938" y="5328594"/>
                  <a:ext cx="1728192" cy="65390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4" name="CaixaDeTexto 176"/>
                <p:cNvSpPr txBox="1"/>
                <p:nvPr/>
              </p:nvSpPr>
              <p:spPr>
                <a:xfrm>
                  <a:off x="3444545" y="5328317"/>
                  <a:ext cx="1728533" cy="222099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Processo 8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05" name="CaixaDeTexto 178"/>
                <p:cNvSpPr txBox="1"/>
                <p:nvPr/>
              </p:nvSpPr>
              <p:spPr>
                <a:xfrm flipH="1">
                  <a:off x="3444939" y="5568240"/>
                  <a:ext cx="1728191" cy="4075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Controlar chão de fábrica (SFC)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cxnSp>
              <p:nvCxnSpPr>
                <p:cNvPr id="106" name="Conector reto 105"/>
                <p:cNvCxnSpPr/>
                <p:nvPr/>
              </p:nvCxnSpPr>
              <p:spPr>
                <a:xfrm>
                  <a:off x="3444938" y="5562880"/>
                  <a:ext cx="172819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2" name="Grupo 91"/>
              <p:cNvGrpSpPr/>
              <p:nvPr/>
            </p:nvGrpSpPr>
            <p:grpSpPr>
              <a:xfrm>
                <a:off x="1777041" y="5322499"/>
                <a:ext cx="1224136" cy="562938"/>
                <a:chOff x="1783762" y="5381552"/>
                <a:chExt cx="1872208" cy="573390"/>
              </a:xfrm>
            </p:grpSpPr>
            <p:sp>
              <p:nvSpPr>
                <p:cNvPr id="100" name="Paralelogramo 99"/>
                <p:cNvSpPr/>
                <p:nvPr/>
              </p:nvSpPr>
              <p:spPr>
                <a:xfrm>
                  <a:off x="1783762" y="5381552"/>
                  <a:ext cx="1872208" cy="540861"/>
                </a:xfrm>
                <a:prstGeom prst="parallelogram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1" name="CaixaDeTexto 191"/>
                <p:cNvSpPr txBox="1"/>
                <p:nvPr/>
              </p:nvSpPr>
              <p:spPr>
                <a:xfrm>
                  <a:off x="1999536" y="5383242"/>
                  <a:ext cx="1656231" cy="23080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InfoSet 13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102" name="CaixaDeTexto 192"/>
                <p:cNvSpPr txBox="1"/>
                <p:nvPr/>
              </p:nvSpPr>
              <p:spPr>
                <a:xfrm flipH="1">
                  <a:off x="1855770" y="5547403"/>
                  <a:ext cx="1634618" cy="4075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Histórico de produção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</p:grpSp>
          <p:cxnSp>
            <p:nvCxnSpPr>
              <p:cNvPr id="93" name="Conector de seta reta 92"/>
              <p:cNvCxnSpPr/>
              <p:nvPr/>
            </p:nvCxnSpPr>
            <p:spPr>
              <a:xfrm>
                <a:off x="2941607" y="5589917"/>
                <a:ext cx="503415" cy="253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94" name="Grupo 93"/>
              <p:cNvGrpSpPr/>
              <p:nvPr/>
            </p:nvGrpSpPr>
            <p:grpSpPr>
              <a:xfrm>
                <a:off x="4684143" y="5331125"/>
                <a:ext cx="920115" cy="519430"/>
                <a:chOff x="4967961" y="5384772"/>
                <a:chExt cx="1872208" cy="534305"/>
              </a:xfrm>
            </p:grpSpPr>
            <p:sp>
              <p:nvSpPr>
                <p:cNvPr id="97" name="Paralelogramo 96"/>
                <p:cNvSpPr/>
                <p:nvPr/>
              </p:nvSpPr>
              <p:spPr>
                <a:xfrm>
                  <a:off x="4967961" y="5384772"/>
                  <a:ext cx="1872208" cy="534305"/>
                </a:xfrm>
                <a:prstGeom prst="parallelogram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8" name="CaixaDeTexto 196"/>
                <p:cNvSpPr txBox="1"/>
                <p:nvPr/>
              </p:nvSpPr>
              <p:spPr>
                <a:xfrm>
                  <a:off x="5183113" y="5386460"/>
                  <a:ext cx="1655384" cy="233089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InfoSet 14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  <p:sp>
              <p:nvSpPr>
                <p:cNvPr id="99" name="CaixaDeTexto 197"/>
                <p:cNvSpPr txBox="1"/>
                <p:nvPr/>
              </p:nvSpPr>
              <p:spPr>
                <a:xfrm flipH="1">
                  <a:off x="5183986" y="5655879"/>
                  <a:ext cx="1584176" cy="25305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Times New Roman"/>
                    </a:rPr>
                    <a:t>MES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/>
                  </a:endParaRPr>
                </a:p>
              </p:txBody>
            </p:sp>
          </p:grpSp>
          <p:cxnSp>
            <p:nvCxnSpPr>
              <p:cNvPr id="95" name="Conector de seta reta 94"/>
              <p:cNvCxnSpPr/>
              <p:nvPr/>
            </p:nvCxnSpPr>
            <p:spPr>
              <a:xfrm>
                <a:off x="4520241" y="5598544"/>
                <a:ext cx="23876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6" name="Conector angulado 95"/>
              <p:cNvCxnSpPr/>
              <p:nvPr/>
            </p:nvCxnSpPr>
            <p:spPr>
              <a:xfrm rot="16200000" flipH="1">
                <a:off x="3761117" y="4951563"/>
                <a:ext cx="258091" cy="379291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4957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47248" cy="4637112"/>
          </a:xfrm>
        </p:spPr>
        <p:txBody>
          <a:bodyPr>
            <a:noAutofit/>
          </a:bodyPr>
          <a:lstStyle/>
          <a:p>
            <a:pPr marL="0" indent="442913" algn="just">
              <a:buNone/>
            </a:pPr>
            <a:r>
              <a:rPr lang="pt-BR" sz="2000" dirty="0" smtClean="0"/>
              <a:t>1. Uma </a:t>
            </a:r>
            <a:r>
              <a:rPr lang="pt-BR" sz="2000" dirty="0"/>
              <a:t>operação de manufatura quer reduzir seu lead time de 12 para 4 dias. Se as tarefas chegam a uma taxa média de 12 por dia e a operação pode produzir um média de 12,083 tarefas por dia, qual nova taxa de produção permitiria um lead time de somente 4 dias? Qual seria a redução do estoque de trabalho em processo com a nova taxa de produção.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442913" algn="just">
              <a:buNone/>
            </a:pPr>
            <a:r>
              <a:rPr lang="pt-BR" sz="2000" dirty="0" smtClean="0"/>
              <a:t>2. Há </a:t>
            </a:r>
            <a:r>
              <a:rPr lang="pt-BR" sz="2000" dirty="0"/>
              <a:t>dois centros de trabalho adjacentes, um centro de trabalho seguinte (usuário) e um centro de trabalho antecedente (produtor). A taxa de produção do centro de trabalho usuário é de 175 peças por hora. Cada contêiner kanban padrão contém 100 peças. É necessária uma média de 1,10 hora para que um contêiner conclua o ciclo inteiro desde o momento em que ele sai cheio do centro de trabalho antecedente até que retorne vazio, seja cheio de produtos da produção e saia novamente. Compute o número de contêineres necessário se o sistema kanban tiver uma classificação P igual a 0,25.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130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444208" y="5882788"/>
            <a:ext cx="2242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solidFill>
                  <a:schemeClr val="accent1"/>
                </a:solidFill>
                <a:cs typeface="Courier New" pitchFamily="49" charset="0"/>
              </a:rPr>
              <a:t>Fonte: GAITHER; FRAZIER (2002)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18407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Referências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7848872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 smtClean="0"/>
              <a:t>ARAÚJO</a:t>
            </a:r>
            <a:r>
              <a:rPr lang="pt-BR" sz="1400" dirty="0"/>
              <a:t>, L.E.D. </a:t>
            </a:r>
            <a:r>
              <a:rPr lang="pt-BR" sz="1400" b="1" dirty="0"/>
              <a:t>Nivelamento de capacidade de producao utilizando quadros </a:t>
            </a:r>
            <a:r>
              <a:rPr lang="pt-BR" sz="1400" b="1" dirty="0" err="1"/>
              <a:t>heijunka</a:t>
            </a:r>
            <a:r>
              <a:rPr lang="pt-BR" sz="1400" b="1" dirty="0"/>
              <a:t> em sistemas híbridos de coordenação de ordens de produção</a:t>
            </a:r>
            <a:r>
              <a:rPr lang="pt-BR" sz="1400" dirty="0"/>
              <a:t>. Dissertação (Mestrado)- Escola de Engenharia de São Carlos, Universidade de São Paulo, 2009.</a:t>
            </a:r>
          </a:p>
          <a:p>
            <a:pPr marL="0" indent="0">
              <a:buNone/>
            </a:pPr>
            <a:r>
              <a:rPr lang="en-US" sz="1400" dirty="0"/>
              <a:t>FELD, W.M. </a:t>
            </a:r>
            <a:r>
              <a:rPr lang="en-US" sz="1400" b="1" dirty="0"/>
              <a:t>Lean Manufacturing</a:t>
            </a:r>
            <a:r>
              <a:rPr lang="en-US" sz="1400" dirty="0"/>
              <a:t>: tools, techniques and how to use them. </a:t>
            </a:r>
            <a:r>
              <a:rPr lang="en-US" sz="1400" dirty="0" err="1"/>
              <a:t>Estados</a:t>
            </a:r>
            <a:r>
              <a:rPr lang="en-US" sz="1400" dirty="0"/>
              <a:t> </a:t>
            </a:r>
            <a:r>
              <a:rPr lang="en-US" sz="1400" dirty="0" err="1"/>
              <a:t>Unidos</a:t>
            </a:r>
            <a:r>
              <a:rPr lang="en-US" sz="1400" dirty="0"/>
              <a:t> , CRC </a:t>
            </a:r>
            <a:r>
              <a:rPr lang="en-US" sz="1400" dirty="0" smtClean="0"/>
              <a:t>Press, 2011.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GAITHER, N.; FRAZIER, G. </a:t>
            </a:r>
            <a:r>
              <a:rPr lang="en-US" sz="1400" b="1" dirty="0" err="1" smtClean="0"/>
              <a:t>Administração</a:t>
            </a:r>
            <a:r>
              <a:rPr lang="en-US" sz="1400" b="1" dirty="0" smtClean="0"/>
              <a:t> da </a:t>
            </a:r>
            <a:r>
              <a:rPr lang="en-US" sz="1400" b="1" dirty="0" err="1" smtClean="0"/>
              <a:t>produção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operações</a:t>
            </a:r>
            <a:r>
              <a:rPr lang="en-US" sz="1400" dirty="0" smtClean="0"/>
              <a:t>. São Paulo, Thomson, 2002.</a:t>
            </a:r>
          </a:p>
          <a:p>
            <a:pPr marL="0" indent="0">
              <a:buNone/>
            </a:pPr>
            <a:r>
              <a:rPr lang="pt-BR" sz="1400" dirty="0" smtClean="0"/>
              <a:t>LAURINDO</a:t>
            </a:r>
            <a:r>
              <a:rPr lang="pt-BR" sz="1400" dirty="0"/>
              <a:t>, F.J.B.; MESQUITA, M.A. Material </a:t>
            </a:r>
            <a:r>
              <a:rPr lang="pt-BR" sz="1400" dirty="0" err="1"/>
              <a:t>requirements</a:t>
            </a:r>
            <a:r>
              <a:rPr lang="pt-BR" sz="1400" dirty="0"/>
              <a:t> </a:t>
            </a:r>
            <a:r>
              <a:rPr lang="pt-BR" sz="1400" dirty="0" err="1"/>
              <a:t>planning</a:t>
            </a:r>
            <a:r>
              <a:rPr lang="pt-BR" sz="1400" dirty="0"/>
              <a:t>: 25 anos de história – uma revisão do passado e prospecção do futuro, </a:t>
            </a:r>
            <a:r>
              <a:rPr lang="pt-BR" sz="1400" b="1" dirty="0"/>
              <a:t>Gestão &amp; Produção</a:t>
            </a:r>
            <a:r>
              <a:rPr lang="pt-BR" sz="1400" dirty="0"/>
              <a:t>, v.7, n.3, p.330-337, dez.2000</a:t>
            </a:r>
            <a:r>
              <a:rPr lang="pt-BR" sz="1400" dirty="0" smtClean="0"/>
              <a:t>.</a:t>
            </a:r>
          </a:p>
          <a:p>
            <a:pPr marL="0" indent="0">
              <a:buNone/>
            </a:pPr>
            <a:r>
              <a:rPr lang="pt-BR" sz="1400" dirty="0" smtClean="0"/>
              <a:t>LIKER</a:t>
            </a:r>
            <a:r>
              <a:rPr lang="pt-BR" sz="1400" dirty="0"/>
              <a:t>, J. K. </a:t>
            </a:r>
            <a:r>
              <a:rPr lang="pt-BR" sz="1400" b="1" dirty="0"/>
              <a:t>O Modelo Toyota</a:t>
            </a:r>
            <a:r>
              <a:rPr lang="pt-BR" sz="1400" i="1" dirty="0"/>
              <a:t>:</a:t>
            </a:r>
            <a:r>
              <a:rPr lang="pt-BR" sz="1400" b="1" dirty="0"/>
              <a:t> </a:t>
            </a:r>
            <a:r>
              <a:rPr lang="pt-BR" sz="1400" dirty="0"/>
              <a:t>14 princípios de administração do maior fabricante do mundo. Porto Alegre, </a:t>
            </a:r>
            <a:r>
              <a:rPr lang="pt-BR" sz="1400" dirty="0" err="1"/>
              <a:t>Bookman</a:t>
            </a:r>
            <a:r>
              <a:rPr lang="pt-BR" sz="1400" dirty="0"/>
              <a:t>, 2005.  </a:t>
            </a:r>
          </a:p>
          <a:p>
            <a:pPr marL="0" indent="0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OHNO</a:t>
            </a:r>
            <a:r>
              <a:rPr lang="pt-BR" sz="1400" b="1" dirty="0">
                <a:solidFill>
                  <a:schemeClr val="accent1"/>
                </a:solidFill>
              </a:rPr>
              <a:t>, T. </a:t>
            </a:r>
            <a:r>
              <a:rPr lang="pt-BR" sz="1400" b="1" i="1" dirty="0">
                <a:solidFill>
                  <a:schemeClr val="accent1"/>
                </a:solidFill>
              </a:rPr>
              <a:t>O Sistema Toyota de Produção:</a:t>
            </a:r>
            <a:r>
              <a:rPr lang="pt-BR" sz="1400" b="1" dirty="0">
                <a:solidFill>
                  <a:schemeClr val="accent1"/>
                </a:solidFill>
              </a:rPr>
              <a:t> além da Produção em Larga Escala.</a:t>
            </a:r>
            <a:r>
              <a:rPr lang="pt-BR" sz="1400" b="1" i="1" dirty="0">
                <a:solidFill>
                  <a:schemeClr val="accent1"/>
                </a:solidFill>
              </a:rPr>
              <a:t> </a:t>
            </a:r>
            <a:r>
              <a:rPr lang="pt-BR" sz="1400" b="1" dirty="0" err="1">
                <a:solidFill>
                  <a:schemeClr val="accent1"/>
                </a:solidFill>
              </a:rPr>
              <a:t>Bookman</a:t>
            </a:r>
            <a:r>
              <a:rPr lang="pt-BR" sz="1400" b="1" dirty="0">
                <a:solidFill>
                  <a:schemeClr val="accent1"/>
                </a:solidFill>
              </a:rPr>
              <a:t>: Porto Alegre, 1997</a:t>
            </a:r>
            <a:r>
              <a:rPr lang="pt-BR" sz="1400" b="1" dirty="0" smtClean="0">
                <a:solidFill>
                  <a:schemeClr val="accent1"/>
                </a:solidFill>
              </a:rPr>
              <a:t>.*</a:t>
            </a:r>
            <a:endParaRPr lang="pt-BR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sz="1400" dirty="0" smtClean="0"/>
              <a:t>RENTES, A.F. </a:t>
            </a:r>
            <a:r>
              <a:rPr lang="pt-BR" sz="1400" b="1" dirty="0" smtClean="0"/>
              <a:t>Slides de aula</a:t>
            </a:r>
            <a:r>
              <a:rPr lang="pt-BR" sz="1400" dirty="0" smtClean="0"/>
              <a:t>. São Carlos, Escola de Engenharia de São Carlos, 2001.</a:t>
            </a:r>
          </a:p>
          <a:p>
            <a:pPr marL="0" indent="0">
              <a:buNone/>
            </a:pPr>
            <a:r>
              <a:rPr lang="pt-BR" sz="1400" dirty="0" smtClean="0"/>
              <a:t>SHIMIZO</a:t>
            </a:r>
            <a:r>
              <a:rPr lang="pt-BR" sz="1400" dirty="0"/>
              <a:t>, T. </a:t>
            </a:r>
            <a:r>
              <a:rPr lang="pt-BR" sz="1400" b="1" dirty="0"/>
              <a:t>Decisão nas organizações</a:t>
            </a:r>
            <a:r>
              <a:rPr lang="pt-BR" sz="1400" i="1" dirty="0"/>
              <a:t>.</a:t>
            </a:r>
            <a:r>
              <a:rPr lang="pt-BR" sz="1400" dirty="0"/>
              <a:t> São Paulo, Atlas, 2001.</a:t>
            </a:r>
          </a:p>
          <a:p>
            <a:pPr marL="0" indent="0">
              <a:buNone/>
            </a:pPr>
            <a:r>
              <a:rPr lang="en-US" sz="1400" dirty="0" smtClean="0"/>
              <a:t>SLACK</a:t>
            </a:r>
            <a:r>
              <a:rPr lang="en-US" sz="1400" dirty="0"/>
              <a:t>, N. Operations Strategy: Will it ever realize its </a:t>
            </a:r>
            <a:r>
              <a:rPr lang="en-US" sz="1400" dirty="0" err="1"/>
              <a:t>potencial</a:t>
            </a:r>
            <a:r>
              <a:rPr lang="en-US" sz="1400" dirty="0"/>
              <a:t>? </a:t>
            </a:r>
            <a:r>
              <a:rPr lang="pt-BR" sz="1400" b="1" dirty="0"/>
              <a:t>Gestão &amp; Produção</a:t>
            </a:r>
            <a:r>
              <a:rPr lang="pt-BR" sz="1400" dirty="0"/>
              <a:t>, v.12, n.3, p 323-332, set-dez, 2005.</a:t>
            </a:r>
          </a:p>
          <a:p>
            <a:pPr marL="0" indent="0">
              <a:buNone/>
            </a:pPr>
            <a:r>
              <a:rPr lang="pt-BR" sz="1400" b="1" dirty="0">
                <a:solidFill>
                  <a:schemeClr val="accent1"/>
                </a:solidFill>
              </a:rPr>
              <a:t>VOLLMANN, T. E.; BERRY, W. L., WHYBARK, C. D.  </a:t>
            </a:r>
            <a:r>
              <a:rPr lang="en-US" sz="1400" b="1" i="1" dirty="0">
                <a:solidFill>
                  <a:schemeClr val="accent1"/>
                </a:solidFill>
              </a:rPr>
              <a:t>Manufacturing Planning and Control Systems</a:t>
            </a:r>
            <a:r>
              <a:rPr lang="en-US" sz="1400" b="1" dirty="0">
                <a:solidFill>
                  <a:schemeClr val="accent1"/>
                </a:solidFill>
              </a:rPr>
              <a:t>. </a:t>
            </a:r>
            <a:r>
              <a:rPr lang="pt-BR" sz="1400" b="1" dirty="0">
                <a:solidFill>
                  <a:schemeClr val="accent1"/>
                </a:solidFill>
              </a:rPr>
              <a:t>4º ed. McGraw-Hill – New York, 1997</a:t>
            </a:r>
            <a:r>
              <a:rPr lang="pt-BR" sz="1400" b="1" dirty="0" smtClean="0">
                <a:solidFill>
                  <a:schemeClr val="accent1"/>
                </a:solidFill>
              </a:rPr>
              <a:t>.*</a:t>
            </a:r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r>
              <a:rPr lang="pt-BR" sz="1400" b="1" dirty="0" smtClean="0">
                <a:solidFill>
                  <a:schemeClr val="accent1"/>
                </a:solidFill>
              </a:rPr>
              <a:t>* </a:t>
            </a:r>
            <a:r>
              <a:rPr lang="pt-BR" sz="1400" b="1" i="1" dirty="0" smtClean="0">
                <a:solidFill>
                  <a:schemeClr val="accent1"/>
                </a:solidFill>
              </a:rPr>
              <a:t>Referências fundamentais para se aprofundar no assunto</a:t>
            </a:r>
            <a:endParaRPr lang="pt-BR" sz="1400" b="1" i="1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Níveis hierárquicos do PCP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D727A189-8EF2-4AF6-BEDB-B2766D84B4A4}" type="slidenum">
              <a:rPr lang="pt-BR" smtClean="0"/>
              <a:t>14</a:t>
            </a:fld>
            <a:endParaRPr lang="pt-BR"/>
          </a:p>
        </p:txBody>
      </p:sp>
      <p:pic>
        <p:nvPicPr>
          <p:cNvPr id="196" name="Imagem 19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96440" y="1196752"/>
            <a:ext cx="6100713" cy="46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0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Área de PCP nas empresas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2133" y="6581847"/>
            <a:ext cx="4494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2</a:t>
            </a:r>
            <a:r>
              <a:rPr lang="pt-BR" sz="1000" dirty="0" smtClean="0"/>
              <a:t>: Área de PCP nas empresas</a:t>
            </a:r>
            <a:endParaRPr lang="pt-BR" sz="1000" dirty="0"/>
          </a:p>
        </p:txBody>
      </p:sp>
      <p:grpSp>
        <p:nvGrpSpPr>
          <p:cNvPr id="39" name="Grupo 38"/>
          <p:cNvGrpSpPr/>
          <p:nvPr/>
        </p:nvGrpSpPr>
        <p:grpSpPr>
          <a:xfrm>
            <a:off x="1187624" y="260649"/>
            <a:ext cx="7200800" cy="6597352"/>
            <a:chOff x="0" y="0"/>
            <a:chExt cx="6128298" cy="5977855"/>
          </a:xfrm>
        </p:grpSpPr>
        <p:sp>
          <p:nvSpPr>
            <p:cNvPr id="40" name="CaixaDeTexto 180"/>
            <p:cNvSpPr txBox="1"/>
            <p:nvPr/>
          </p:nvSpPr>
          <p:spPr>
            <a:xfrm>
              <a:off x="1522601" y="4743495"/>
              <a:ext cx="6013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Elabora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41" name="CaixaDeTexto 183"/>
            <p:cNvSpPr txBox="1"/>
            <p:nvPr/>
          </p:nvSpPr>
          <p:spPr>
            <a:xfrm>
              <a:off x="1090591" y="4815498"/>
              <a:ext cx="6013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Elabora</a:t>
              </a:r>
              <a:endParaRPr lang="pt-BR" sz="1200">
                <a:effectLst/>
                <a:ea typeface="Times New Roman"/>
              </a:endParaRPr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1156999" y="2353505"/>
              <a:ext cx="1307177" cy="691768"/>
              <a:chOff x="1156999" y="2353505"/>
              <a:chExt cx="1584177" cy="691768"/>
            </a:xfrm>
          </p:grpSpPr>
          <p:sp>
            <p:nvSpPr>
              <p:cNvPr id="193" name="Retângulo 192"/>
              <p:cNvSpPr/>
              <p:nvPr/>
            </p:nvSpPr>
            <p:spPr>
              <a:xfrm>
                <a:off x="1231259" y="2353664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4" name="CaixaDeTexto 49"/>
              <p:cNvSpPr txBox="1"/>
              <p:nvPr/>
            </p:nvSpPr>
            <p:spPr>
              <a:xfrm flipH="1">
                <a:off x="1156999" y="2583576"/>
                <a:ext cx="1584177" cy="4616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Área de Engenharia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95" name="CaixaDeTexto 50"/>
              <p:cNvSpPr txBox="1"/>
              <p:nvPr/>
            </p:nvSpPr>
            <p:spPr>
              <a:xfrm>
                <a:off x="1231128" y="2353505"/>
                <a:ext cx="1435528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organizacional 3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cxnSp>
          <p:nvCxnSpPr>
            <p:cNvPr id="43" name="Conector de seta reta 42"/>
            <p:cNvCxnSpPr/>
            <p:nvPr/>
          </p:nvCxnSpPr>
          <p:spPr>
            <a:xfrm flipV="1">
              <a:off x="3623183" y="584776"/>
              <a:ext cx="5218" cy="109307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V="1">
              <a:off x="1810493" y="1785044"/>
              <a:ext cx="1745414" cy="56862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/>
            <p:cNvCxnSpPr/>
            <p:nvPr/>
          </p:nvCxnSpPr>
          <p:spPr>
            <a:xfrm flipV="1">
              <a:off x="3060319" y="1872208"/>
              <a:ext cx="584792" cy="475134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o 48"/>
            <p:cNvGrpSpPr/>
            <p:nvPr/>
          </p:nvGrpSpPr>
          <p:grpSpPr>
            <a:xfrm>
              <a:off x="2437952" y="2347183"/>
              <a:ext cx="1296362" cy="698089"/>
              <a:chOff x="2437867" y="2347183"/>
              <a:chExt cx="1800503" cy="698089"/>
            </a:xfrm>
          </p:grpSpPr>
          <p:sp>
            <p:nvSpPr>
              <p:cNvPr id="190" name="Retângulo 189"/>
              <p:cNvSpPr/>
              <p:nvPr/>
            </p:nvSpPr>
            <p:spPr>
              <a:xfrm>
                <a:off x="2438688" y="2543157"/>
                <a:ext cx="1727674" cy="4221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1" name="CaixaDeTexto 95"/>
              <p:cNvSpPr txBox="1"/>
              <p:nvPr/>
            </p:nvSpPr>
            <p:spPr>
              <a:xfrm flipH="1">
                <a:off x="2438688" y="2583576"/>
                <a:ext cx="179968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Área de Marketing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92" name="CaixaDeTexto 96"/>
              <p:cNvSpPr txBox="1"/>
              <p:nvPr/>
            </p:nvSpPr>
            <p:spPr>
              <a:xfrm>
                <a:off x="2437867" y="2347183"/>
                <a:ext cx="1728069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organizacional 4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>
              <a:off x="3657075" y="2355895"/>
              <a:ext cx="1260779" cy="689378"/>
              <a:chOff x="3657075" y="2355895"/>
              <a:chExt cx="1584177" cy="689378"/>
            </a:xfrm>
          </p:grpSpPr>
          <p:sp>
            <p:nvSpPr>
              <p:cNvPr id="187" name="Retângulo 186"/>
              <p:cNvSpPr/>
              <p:nvPr/>
            </p:nvSpPr>
            <p:spPr>
              <a:xfrm>
                <a:off x="3731335" y="2356054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8" name="CaixaDeTexto 104"/>
              <p:cNvSpPr txBox="1"/>
              <p:nvPr/>
            </p:nvSpPr>
            <p:spPr>
              <a:xfrm flipH="1">
                <a:off x="3657075" y="2583576"/>
                <a:ext cx="1584177" cy="4616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Área de Qualidade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89" name="CaixaDeTexto 105"/>
              <p:cNvSpPr txBox="1"/>
              <p:nvPr/>
            </p:nvSpPr>
            <p:spPr>
              <a:xfrm>
                <a:off x="3730919" y="2355895"/>
                <a:ext cx="1435697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organizacional 5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cxnSp>
          <p:nvCxnSpPr>
            <p:cNvPr id="82" name="Conector de seta reta 81"/>
            <p:cNvCxnSpPr/>
            <p:nvPr/>
          </p:nvCxnSpPr>
          <p:spPr>
            <a:xfrm flipH="1" flipV="1">
              <a:off x="3708187" y="1846678"/>
              <a:ext cx="580173" cy="509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ixaDeTexto 172"/>
            <p:cNvSpPr txBox="1"/>
            <p:nvPr/>
          </p:nvSpPr>
          <p:spPr>
            <a:xfrm>
              <a:off x="2147618" y="1758386"/>
              <a:ext cx="108013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Informa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84" name="CaixaDeTexto 173"/>
            <p:cNvSpPr txBox="1"/>
            <p:nvPr/>
          </p:nvSpPr>
          <p:spPr>
            <a:xfrm>
              <a:off x="2869961" y="1944084"/>
              <a:ext cx="7918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Informa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85" name="CaixaDeTexto 174"/>
            <p:cNvSpPr txBox="1"/>
            <p:nvPr/>
          </p:nvSpPr>
          <p:spPr>
            <a:xfrm>
              <a:off x="4019736" y="1800078"/>
              <a:ext cx="79248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Informa</a:t>
              </a:r>
              <a:endParaRPr lang="pt-BR" sz="1200">
                <a:effectLst/>
                <a:ea typeface="Times New Roman"/>
              </a:endParaRPr>
            </a:p>
          </p:txBody>
        </p:sp>
        <p:cxnSp>
          <p:nvCxnSpPr>
            <p:cNvPr id="86" name="Conector de seta reta 85"/>
            <p:cNvCxnSpPr/>
            <p:nvPr/>
          </p:nvCxnSpPr>
          <p:spPr>
            <a:xfrm flipV="1">
              <a:off x="1737717" y="2938440"/>
              <a:ext cx="73799" cy="622841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de seta reta 86"/>
            <p:cNvCxnSpPr/>
            <p:nvPr/>
          </p:nvCxnSpPr>
          <p:spPr>
            <a:xfrm flipV="1">
              <a:off x="1480008" y="3638414"/>
              <a:ext cx="181624" cy="466042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de seta reta 87"/>
            <p:cNvCxnSpPr/>
            <p:nvPr/>
          </p:nvCxnSpPr>
          <p:spPr>
            <a:xfrm flipH="1" flipV="1">
              <a:off x="1813802" y="3638414"/>
              <a:ext cx="837193" cy="386175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aixaDeTexto 61"/>
            <p:cNvSpPr txBox="1"/>
            <p:nvPr/>
          </p:nvSpPr>
          <p:spPr>
            <a:xfrm>
              <a:off x="1069922" y="3641964"/>
              <a:ext cx="7918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parte de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90" name="CaixaDeTexto 62"/>
            <p:cNvSpPr txBox="1"/>
            <p:nvPr/>
          </p:nvSpPr>
          <p:spPr>
            <a:xfrm>
              <a:off x="1815943" y="3663448"/>
              <a:ext cx="7918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parte de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661632" y="3561281"/>
              <a:ext cx="152170" cy="154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>
                  <a:effectLst/>
                  <a:ea typeface="Times New Roman"/>
                  <a:cs typeface="Times New Roman"/>
                </a:rPr>
                <a:t> </a:t>
              </a:r>
              <a:endParaRPr lang="pt-BR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92" name="Grupo 91"/>
            <p:cNvGrpSpPr/>
            <p:nvPr/>
          </p:nvGrpSpPr>
          <p:grpSpPr>
            <a:xfrm>
              <a:off x="995049" y="4104178"/>
              <a:ext cx="971503" cy="706909"/>
              <a:chOff x="995008" y="4104178"/>
              <a:chExt cx="1438038" cy="706909"/>
            </a:xfrm>
          </p:grpSpPr>
          <p:sp>
            <p:nvSpPr>
              <p:cNvPr id="184" name="Retângulo 183"/>
              <p:cNvSpPr/>
              <p:nvPr/>
            </p:nvSpPr>
            <p:spPr>
              <a:xfrm>
                <a:off x="995138" y="4104456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5" name="CaixaDeTexto 71"/>
              <p:cNvSpPr txBox="1"/>
              <p:nvPr/>
            </p:nvSpPr>
            <p:spPr>
              <a:xfrm flipH="1">
                <a:off x="995138" y="4349391"/>
                <a:ext cx="1437908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Engenharia do produto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86" name="CaixaDeTexto 72"/>
              <p:cNvSpPr txBox="1"/>
              <p:nvPr/>
            </p:nvSpPr>
            <p:spPr>
              <a:xfrm>
                <a:off x="995008" y="4104178"/>
                <a:ext cx="1434711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individual 1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93" name="Grupo 92"/>
            <p:cNvGrpSpPr/>
            <p:nvPr/>
          </p:nvGrpSpPr>
          <p:grpSpPr>
            <a:xfrm>
              <a:off x="2152269" y="4024317"/>
              <a:ext cx="1005982" cy="697476"/>
              <a:chOff x="2152184" y="4024317"/>
              <a:chExt cx="1450759" cy="697476"/>
            </a:xfrm>
          </p:grpSpPr>
          <p:sp>
            <p:nvSpPr>
              <p:cNvPr id="181" name="Retângulo 180"/>
              <p:cNvSpPr/>
              <p:nvPr/>
            </p:nvSpPr>
            <p:spPr>
              <a:xfrm>
                <a:off x="2152460" y="4024589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2" name="CaixaDeTexto 75"/>
              <p:cNvSpPr txBox="1"/>
              <p:nvPr/>
            </p:nvSpPr>
            <p:spPr>
              <a:xfrm flipH="1">
                <a:off x="2152459" y="4260097"/>
                <a:ext cx="1450484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Engenharia de processo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83" name="CaixaDeTexto 76"/>
              <p:cNvSpPr txBox="1"/>
              <p:nvPr/>
            </p:nvSpPr>
            <p:spPr>
              <a:xfrm>
                <a:off x="2152184" y="4024317"/>
                <a:ext cx="1435340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individual 2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94" name="Grupo 93"/>
            <p:cNvGrpSpPr/>
            <p:nvPr/>
          </p:nvGrpSpPr>
          <p:grpSpPr>
            <a:xfrm>
              <a:off x="4816687" y="2367392"/>
              <a:ext cx="1296146" cy="677881"/>
              <a:chOff x="4816684" y="2367392"/>
              <a:chExt cx="1584177" cy="677881"/>
            </a:xfrm>
          </p:grpSpPr>
          <p:sp>
            <p:nvSpPr>
              <p:cNvPr id="178" name="Retângulo 177"/>
              <p:cNvSpPr/>
              <p:nvPr/>
            </p:nvSpPr>
            <p:spPr>
              <a:xfrm>
                <a:off x="4890944" y="2367552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9" name="CaixaDeTexto 79"/>
              <p:cNvSpPr txBox="1"/>
              <p:nvPr/>
            </p:nvSpPr>
            <p:spPr>
              <a:xfrm flipH="1">
                <a:off x="4816684" y="2583576"/>
                <a:ext cx="1584177" cy="4616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Área de Manutenção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80" name="CaixaDeTexto 80"/>
              <p:cNvSpPr txBox="1"/>
              <p:nvPr/>
            </p:nvSpPr>
            <p:spPr>
              <a:xfrm>
                <a:off x="4890412" y="2367392"/>
                <a:ext cx="1435328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organizacional 6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cxnSp>
          <p:nvCxnSpPr>
            <p:cNvPr id="95" name="Conector de seta reta 94"/>
            <p:cNvCxnSpPr/>
            <p:nvPr/>
          </p:nvCxnSpPr>
          <p:spPr>
            <a:xfrm flipH="1" flipV="1">
              <a:off x="3734314" y="1785044"/>
              <a:ext cx="1731363" cy="5825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o 95"/>
            <p:cNvGrpSpPr/>
            <p:nvPr/>
          </p:nvGrpSpPr>
          <p:grpSpPr>
            <a:xfrm>
              <a:off x="0" y="2348539"/>
              <a:ext cx="1286042" cy="696734"/>
              <a:chOff x="0" y="2348539"/>
              <a:chExt cx="1584177" cy="696734"/>
            </a:xfrm>
          </p:grpSpPr>
          <p:sp>
            <p:nvSpPr>
              <p:cNvPr id="175" name="Retângulo 174"/>
              <p:cNvSpPr/>
              <p:nvPr/>
            </p:nvSpPr>
            <p:spPr>
              <a:xfrm>
                <a:off x="7952" y="2348698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6" name="CaixaDeTexto 83"/>
              <p:cNvSpPr txBox="1"/>
              <p:nvPr/>
            </p:nvSpPr>
            <p:spPr>
              <a:xfrm flipH="1">
                <a:off x="0" y="2583576"/>
                <a:ext cx="1584177" cy="4616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Área de suprimentos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77" name="CaixaDeTexto 84"/>
              <p:cNvSpPr txBox="1"/>
              <p:nvPr/>
            </p:nvSpPr>
            <p:spPr>
              <a:xfrm>
                <a:off x="7951" y="2348539"/>
                <a:ext cx="1434871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organizacional 2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97" name="Grupo 96"/>
            <p:cNvGrpSpPr/>
            <p:nvPr/>
          </p:nvGrpSpPr>
          <p:grpSpPr>
            <a:xfrm>
              <a:off x="683971" y="5319520"/>
              <a:ext cx="694750" cy="658335"/>
              <a:chOff x="683971" y="5319520"/>
              <a:chExt cx="1025832" cy="658335"/>
            </a:xfrm>
          </p:grpSpPr>
          <p:sp>
            <p:nvSpPr>
              <p:cNvPr id="172" name="Retângulo 171"/>
              <p:cNvSpPr/>
              <p:nvPr/>
            </p:nvSpPr>
            <p:spPr>
              <a:xfrm>
                <a:off x="685657" y="5319880"/>
                <a:ext cx="1022461" cy="442500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3" name="CaixaDeTexto 87"/>
              <p:cNvSpPr txBox="1"/>
              <p:nvPr/>
            </p:nvSpPr>
            <p:spPr>
              <a:xfrm flipH="1">
                <a:off x="683971" y="5516159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Desenhos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74" name="CaixaDeTexto 88"/>
              <p:cNvSpPr txBox="1"/>
              <p:nvPr/>
            </p:nvSpPr>
            <p:spPr>
              <a:xfrm>
                <a:off x="685567" y="5319520"/>
                <a:ext cx="1022355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Recurso 3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98" name="Grupo 97"/>
            <p:cNvGrpSpPr/>
            <p:nvPr/>
          </p:nvGrpSpPr>
          <p:grpSpPr>
            <a:xfrm>
              <a:off x="1474373" y="5103511"/>
              <a:ext cx="747773" cy="658320"/>
              <a:chOff x="1474373" y="5103511"/>
              <a:chExt cx="1025832" cy="658320"/>
            </a:xfrm>
          </p:grpSpPr>
          <p:sp>
            <p:nvSpPr>
              <p:cNvPr id="169" name="Retângulo 168"/>
              <p:cNvSpPr/>
              <p:nvPr/>
            </p:nvSpPr>
            <p:spPr>
              <a:xfrm>
                <a:off x="1476059" y="5103856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0" name="CaixaDeTexto 91"/>
              <p:cNvSpPr txBox="1"/>
              <p:nvPr/>
            </p:nvSpPr>
            <p:spPr>
              <a:xfrm flipH="1">
                <a:off x="1474373" y="5300135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Lista de materiais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71" name="CaixaDeTexto 92"/>
              <p:cNvSpPr txBox="1"/>
              <p:nvPr/>
            </p:nvSpPr>
            <p:spPr>
              <a:xfrm>
                <a:off x="1475878" y="5103511"/>
                <a:ext cx="1023036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Recurso 2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99" name="Grupo 98"/>
            <p:cNvGrpSpPr/>
            <p:nvPr/>
          </p:nvGrpSpPr>
          <p:grpSpPr>
            <a:xfrm>
              <a:off x="78746" y="4599489"/>
              <a:ext cx="867927" cy="842965"/>
              <a:chOff x="78746" y="4599489"/>
              <a:chExt cx="1025832" cy="842965"/>
            </a:xfrm>
          </p:grpSpPr>
          <p:sp>
            <p:nvSpPr>
              <p:cNvPr id="166" name="Retângulo 165"/>
              <p:cNvSpPr/>
              <p:nvPr/>
            </p:nvSpPr>
            <p:spPr>
              <a:xfrm>
                <a:off x="80432" y="4599800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7" name="CaixaDeTexto 107"/>
              <p:cNvSpPr txBox="1"/>
              <p:nvPr/>
            </p:nvSpPr>
            <p:spPr>
              <a:xfrm flipH="1">
                <a:off x="78746" y="4796079"/>
                <a:ext cx="1025832" cy="6463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Modificações do produto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68" name="CaixaDeTexto 109"/>
              <p:cNvSpPr txBox="1"/>
              <p:nvPr/>
            </p:nvSpPr>
            <p:spPr>
              <a:xfrm>
                <a:off x="80423" y="4599489"/>
                <a:ext cx="1022508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Papel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2510178" y="3375436"/>
              <a:ext cx="728940" cy="658203"/>
              <a:chOff x="2510178" y="3375436"/>
              <a:chExt cx="1025832" cy="658203"/>
            </a:xfrm>
          </p:grpSpPr>
          <p:sp>
            <p:nvSpPr>
              <p:cNvPr id="163" name="Retângulo 162"/>
              <p:cNvSpPr/>
              <p:nvPr/>
            </p:nvSpPr>
            <p:spPr>
              <a:xfrm>
                <a:off x="2511864" y="3375664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4" name="CaixaDeTexto 112"/>
              <p:cNvSpPr txBox="1"/>
              <p:nvPr/>
            </p:nvSpPr>
            <p:spPr>
              <a:xfrm flipH="1">
                <a:off x="2510178" y="3571943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Plano de vendas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65" name="CaixaDeTexto 117"/>
              <p:cNvSpPr txBox="1"/>
              <p:nvPr/>
            </p:nvSpPr>
            <p:spPr>
              <a:xfrm>
                <a:off x="2511547" y="3375436"/>
                <a:ext cx="1022659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Recurso 1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2265768" y="5011184"/>
              <a:ext cx="820473" cy="658314"/>
              <a:chOff x="2265768" y="5011184"/>
              <a:chExt cx="1025832" cy="658314"/>
            </a:xfrm>
          </p:grpSpPr>
          <p:sp>
            <p:nvSpPr>
              <p:cNvPr id="160" name="Retângulo 159"/>
              <p:cNvSpPr/>
              <p:nvPr/>
            </p:nvSpPr>
            <p:spPr>
              <a:xfrm>
                <a:off x="2267454" y="5011523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1" name="CaixaDeTexto 126"/>
              <p:cNvSpPr txBox="1"/>
              <p:nvPr/>
            </p:nvSpPr>
            <p:spPr>
              <a:xfrm flipH="1">
                <a:off x="2265768" y="5207802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Roteiro de fabricação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62" name="CaixaDeTexto 127"/>
              <p:cNvSpPr txBox="1"/>
              <p:nvPr/>
            </p:nvSpPr>
            <p:spPr>
              <a:xfrm>
                <a:off x="2267200" y="5011184"/>
                <a:ext cx="1022102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Recurso 1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3212251" y="4993038"/>
              <a:ext cx="954210" cy="657962"/>
              <a:chOff x="3212229" y="4993038"/>
              <a:chExt cx="1026247" cy="657962"/>
            </a:xfrm>
          </p:grpSpPr>
          <p:sp>
            <p:nvSpPr>
              <p:cNvPr id="157" name="Retângulo 156"/>
              <p:cNvSpPr/>
              <p:nvPr/>
            </p:nvSpPr>
            <p:spPr>
              <a:xfrm>
                <a:off x="3214224" y="4993376"/>
                <a:ext cx="1022460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8" name="CaixaDeTexto 135"/>
              <p:cNvSpPr txBox="1"/>
              <p:nvPr/>
            </p:nvSpPr>
            <p:spPr>
              <a:xfrm flipH="1">
                <a:off x="3212229" y="5189304"/>
                <a:ext cx="1026247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Lead time de fabricação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59" name="CaixaDeTexto 136"/>
              <p:cNvSpPr txBox="1"/>
              <p:nvPr/>
            </p:nvSpPr>
            <p:spPr>
              <a:xfrm>
                <a:off x="3213915" y="4993038"/>
                <a:ext cx="1021940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Responsabilidade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56850" y="3291820"/>
              <a:ext cx="1085176" cy="658198"/>
              <a:chOff x="56850" y="3291820"/>
              <a:chExt cx="1025832" cy="658198"/>
            </a:xfrm>
          </p:grpSpPr>
          <p:sp>
            <p:nvSpPr>
              <p:cNvPr id="154" name="Retângulo 153"/>
              <p:cNvSpPr/>
              <p:nvPr/>
            </p:nvSpPr>
            <p:spPr>
              <a:xfrm>
                <a:off x="58536" y="3292043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5" name="CaixaDeTexto 139"/>
              <p:cNvSpPr txBox="1"/>
              <p:nvPr/>
            </p:nvSpPr>
            <p:spPr>
              <a:xfrm flipH="1">
                <a:off x="56850" y="3488322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Lead time dos Fornecedores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56" name="CaixaDeTexto 140"/>
              <p:cNvSpPr txBox="1"/>
              <p:nvPr/>
            </p:nvSpPr>
            <p:spPr>
              <a:xfrm>
                <a:off x="58532" y="3291820"/>
                <a:ext cx="1022499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Responsabilidade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3302266" y="3384147"/>
              <a:ext cx="882638" cy="658204"/>
              <a:chOff x="3302266" y="3384147"/>
              <a:chExt cx="1025832" cy="658204"/>
            </a:xfrm>
          </p:grpSpPr>
          <p:sp>
            <p:nvSpPr>
              <p:cNvPr id="151" name="Retângulo 150"/>
              <p:cNvSpPr/>
              <p:nvPr/>
            </p:nvSpPr>
            <p:spPr>
              <a:xfrm>
                <a:off x="3303952" y="3393088"/>
                <a:ext cx="1022462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2" name="CaixaDeTexto 143"/>
              <p:cNvSpPr txBox="1"/>
              <p:nvPr/>
            </p:nvSpPr>
            <p:spPr>
              <a:xfrm flipH="1">
                <a:off x="3302266" y="3580655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Índice de refugo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53" name="CaixaDeTexto 144"/>
              <p:cNvSpPr txBox="1"/>
              <p:nvPr/>
            </p:nvSpPr>
            <p:spPr>
              <a:xfrm>
                <a:off x="3303610" y="3384147"/>
                <a:ext cx="1022441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Responsabilidade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cxnSp>
          <p:nvCxnSpPr>
            <p:cNvPr id="105" name="Conector de seta reta 104"/>
            <p:cNvCxnSpPr/>
            <p:nvPr/>
          </p:nvCxnSpPr>
          <p:spPr>
            <a:xfrm flipH="1">
              <a:off x="2874649" y="2965333"/>
              <a:ext cx="185857" cy="4103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upo 105"/>
            <p:cNvGrpSpPr/>
            <p:nvPr/>
          </p:nvGrpSpPr>
          <p:grpSpPr>
            <a:xfrm>
              <a:off x="5102466" y="4083855"/>
              <a:ext cx="1025832" cy="842930"/>
              <a:chOff x="5102466" y="4083855"/>
              <a:chExt cx="1025832" cy="842930"/>
            </a:xfrm>
          </p:grpSpPr>
          <p:sp>
            <p:nvSpPr>
              <p:cNvPr id="148" name="Retângulo 147"/>
              <p:cNvSpPr/>
              <p:nvPr/>
            </p:nvSpPr>
            <p:spPr>
              <a:xfrm>
                <a:off x="5104152" y="4084131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9" name="CaixaDeTexto 147"/>
              <p:cNvSpPr txBox="1"/>
              <p:nvPr/>
            </p:nvSpPr>
            <p:spPr>
              <a:xfrm flipH="1">
                <a:off x="5102466" y="4280410"/>
                <a:ext cx="1025832" cy="6463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Disponibilidade de equipamento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50" name="CaixaDeTexto 148"/>
              <p:cNvSpPr txBox="1"/>
              <p:nvPr/>
            </p:nvSpPr>
            <p:spPr>
              <a:xfrm>
                <a:off x="5103696" y="4083855"/>
                <a:ext cx="1022595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Responsabilidade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3950338" y="4155858"/>
              <a:ext cx="1025832" cy="842935"/>
              <a:chOff x="3950338" y="4155858"/>
              <a:chExt cx="1025832" cy="842935"/>
            </a:xfrm>
          </p:grpSpPr>
          <p:sp>
            <p:nvSpPr>
              <p:cNvPr id="145" name="Retângulo 144"/>
              <p:cNvSpPr/>
              <p:nvPr/>
            </p:nvSpPr>
            <p:spPr>
              <a:xfrm>
                <a:off x="3952024" y="4156139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6" name="CaixaDeTexto 155"/>
              <p:cNvSpPr txBox="1"/>
              <p:nvPr/>
            </p:nvSpPr>
            <p:spPr>
              <a:xfrm flipH="1">
                <a:off x="3950338" y="4352418"/>
                <a:ext cx="1025832" cy="6463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Confiabilidade de equipamento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47" name="CaixaDeTexto 156"/>
              <p:cNvSpPr txBox="1"/>
              <p:nvPr/>
            </p:nvSpPr>
            <p:spPr>
              <a:xfrm>
                <a:off x="3951671" y="4155858"/>
                <a:ext cx="1021960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Responsabilidade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cxnSp>
          <p:nvCxnSpPr>
            <p:cNvPr id="108" name="Conector de seta reta 107"/>
            <p:cNvCxnSpPr/>
            <p:nvPr/>
          </p:nvCxnSpPr>
          <p:spPr>
            <a:xfrm flipH="1">
              <a:off x="3743586" y="2940830"/>
              <a:ext cx="544774" cy="4522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de seta reta 108"/>
            <p:cNvCxnSpPr/>
            <p:nvPr/>
          </p:nvCxnSpPr>
          <p:spPr>
            <a:xfrm flipH="1">
              <a:off x="1031347" y="4689232"/>
              <a:ext cx="449498" cy="630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de seta reta 109"/>
            <p:cNvCxnSpPr/>
            <p:nvPr/>
          </p:nvCxnSpPr>
          <p:spPr>
            <a:xfrm>
              <a:off x="1480845" y="4689232"/>
              <a:ext cx="367415" cy="41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de seta reta 110"/>
            <p:cNvCxnSpPr/>
            <p:nvPr/>
          </p:nvCxnSpPr>
          <p:spPr>
            <a:xfrm flipH="1">
              <a:off x="945247" y="4689232"/>
              <a:ext cx="535598" cy="2029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de seta reta 111"/>
            <p:cNvCxnSpPr/>
            <p:nvPr/>
          </p:nvCxnSpPr>
          <p:spPr>
            <a:xfrm>
              <a:off x="2650995" y="4609365"/>
              <a:ext cx="25009" cy="4021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de seta reta 112"/>
            <p:cNvCxnSpPr/>
            <p:nvPr/>
          </p:nvCxnSpPr>
          <p:spPr>
            <a:xfrm>
              <a:off x="2650995" y="4609365"/>
              <a:ext cx="1038456" cy="3840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de seta reta 113"/>
            <p:cNvCxnSpPr/>
            <p:nvPr/>
          </p:nvCxnSpPr>
          <p:spPr>
            <a:xfrm flipH="1">
              <a:off x="4463255" y="2952328"/>
              <a:ext cx="1002422" cy="1203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de seta reta 114"/>
            <p:cNvCxnSpPr/>
            <p:nvPr/>
          </p:nvCxnSpPr>
          <p:spPr>
            <a:xfrm>
              <a:off x="5465677" y="2952328"/>
              <a:ext cx="149705" cy="11318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de seta reta 115"/>
            <p:cNvCxnSpPr/>
            <p:nvPr/>
          </p:nvCxnSpPr>
          <p:spPr>
            <a:xfrm>
              <a:off x="590106" y="2933474"/>
              <a:ext cx="9333" cy="358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ipse 116"/>
            <p:cNvSpPr/>
            <p:nvPr/>
          </p:nvSpPr>
          <p:spPr>
            <a:xfrm>
              <a:off x="3555907" y="1697879"/>
              <a:ext cx="178407" cy="174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>
                  <a:effectLst/>
                  <a:ea typeface="Times New Roman"/>
                  <a:cs typeface="Times New Roman"/>
                </a:rPr>
                <a:t> </a:t>
              </a:r>
              <a:endParaRPr lang="pt-B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8" name="CaixaDeTexto 157"/>
            <p:cNvSpPr txBox="1"/>
            <p:nvPr/>
          </p:nvSpPr>
          <p:spPr>
            <a:xfrm>
              <a:off x="3619135" y="2079379"/>
              <a:ext cx="79248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Informa</a:t>
              </a:r>
              <a:endParaRPr lang="pt-BR" sz="1200">
                <a:effectLst/>
                <a:ea typeface="Times New Roman"/>
              </a:endParaRPr>
            </a:p>
          </p:txBody>
        </p:sp>
        <p:grpSp>
          <p:nvGrpSpPr>
            <p:cNvPr id="119" name="Grupo 118"/>
            <p:cNvGrpSpPr/>
            <p:nvPr/>
          </p:nvGrpSpPr>
          <p:grpSpPr>
            <a:xfrm>
              <a:off x="2942226" y="0"/>
              <a:ext cx="1370404" cy="584776"/>
              <a:chOff x="2942226" y="0"/>
              <a:chExt cx="1584177" cy="584776"/>
            </a:xfrm>
          </p:grpSpPr>
          <p:sp>
            <p:nvSpPr>
              <p:cNvPr id="142" name="Retângulo 141"/>
              <p:cNvSpPr/>
              <p:nvPr/>
            </p:nvSpPr>
            <p:spPr>
              <a:xfrm>
                <a:off x="3016486" y="0"/>
                <a:ext cx="1437907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3" name="CaixaDeTexto 164"/>
              <p:cNvSpPr txBox="1"/>
              <p:nvPr/>
            </p:nvSpPr>
            <p:spPr>
              <a:xfrm flipH="1">
                <a:off x="2942226" y="257835"/>
                <a:ext cx="1584177" cy="27701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Área de PCP</a:t>
                </a:r>
                <a:endParaRPr lang="pt-BR" sz="1200" dirty="0">
                  <a:effectLst/>
                  <a:ea typeface="Times New Roman"/>
                </a:endParaRPr>
              </a:p>
            </p:txBody>
          </p:sp>
          <p:sp>
            <p:nvSpPr>
              <p:cNvPr id="144" name="CaixaDeTexto 165"/>
              <p:cNvSpPr txBox="1"/>
              <p:nvPr/>
            </p:nvSpPr>
            <p:spPr>
              <a:xfrm>
                <a:off x="3016176" y="0"/>
                <a:ext cx="1435361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Unidade organizacional 1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sp>
          <p:nvSpPr>
            <p:cNvPr id="120" name="CaixaDeTexto 166"/>
            <p:cNvSpPr txBox="1"/>
            <p:nvPr/>
          </p:nvSpPr>
          <p:spPr>
            <a:xfrm>
              <a:off x="2869960" y="4593393"/>
              <a:ext cx="114935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responsável por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21" name="CaixaDeTexto 167"/>
            <p:cNvSpPr txBox="1"/>
            <p:nvPr/>
          </p:nvSpPr>
          <p:spPr>
            <a:xfrm>
              <a:off x="421907" y="3015420"/>
              <a:ext cx="110109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responsável por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22" name="CaixaDeTexto 168"/>
            <p:cNvSpPr txBox="1"/>
            <p:nvPr/>
          </p:nvSpPr>
          <p:spPr>
            <a:xfrm>
              <a:off x="4467233" y="3159426"/>
              <a:ext cx="106680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responsável por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23" name="CaixaDeTexto 177"/>
            <p:cNvSpPr txBox="1"/>
            <p:nvPr/>
          </p:nvSpPr>
          <p:spPr>
            <a:xfrm>
              <a:off x="4847517" y="3715833"/>
              <a:ext cx="108013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responsável por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24" name="CaixaDeTexto 179"/>
            <p:cNvSpPr txBox="1"/>
            <p:nvPr/>
          </p:nvSpPr>
          <p:spPr>
            <a:xfrm>
              <a:off x="2149946" y="4671492"/>
              <a:ext cx="6013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Elabora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25" name="CaixaDeTexto 181"/>
            <p:cNvSpPr txBox="1"/>
            <p:nvPr/>
          </p:nvSpPr>
          <p:spPr>
            <a:xfrm>
              <a:off x="3301971" y="3024131"/>
              <a:ext cx="115189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responsável por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26" name="CaixaDeTexto 182"/>
            <p:cNvSpPr txBox="1"/>
            <p:nvPr/>
          </p:nvSpPr>
          <p:spPr>
            <a:xfrm>
              <a:off x="2221947" y="3015420"/>
              <a:ext cx="108013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É responsável por</a:t>
              </a:r>
              <a:endParaRPr lang="pt-BR" sz="1200">
                <a:effectLst/>
                <a:ea typeface="Times New Roman"/>
              </a:endParaRPr>
            </a:p>
          </p:txBody>
        </p:sp>
        <p:grpSp>
          <p:nvGrpSpPr>
            <p:cNvPr id="127" name="Grupo 126"/>
            <p:cNvGrpSpPr/>
            <p:nvPr/>
          </p:nvGrpSpPr>
          <p:grpSpPr>
            <a:xfrm>
              <a:off x="1273376" y="1059723"/>
              <a:ext cx="804753" cy="658047"/>
              <a:chOff x="1273376" y="1059723"/>
              <a:chExt cx="1025832" cy="658047"/>
            </a:xfrm>
          </p:grpSpPr>
          <p:sp>
            <p:nvSpPr>
              <p:cNvPr id="139" name="Retângulo 138"/>
              <p:cNvSpPr/>
              <p:nvPr/>
            </p:nvSpPr>
            <p:spPr>
              <a:xfrm>
                <a:off x="1275062" y="1059795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0" name="CaixaDeTexto 151"/>
              <p:cNvSpPr txBox="1"/>
              <p:nvPr/>
            </p:nvSpPr>
            <p:spPr>
              <a:xfrm flipH="1">
                <a:off x="1273376" y="1256074"/>
                <a:ext cx="1025832" cy="46169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Ordens de fabricação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41" name="CaixaDeTexto 152"/>
              <p:cNvSpPr txBox="1"/>
              <p:nvPr/>
            </p:nvSpPr>
            <p:spPr>
              <a:xfrm>
                <a:off x="1274917" y="1059723"/>
                <a:ext cx="1022641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Recurso 4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grpSp>
          <p:nvGrpSpPr>
            <p:cNvPr id="128" name="Grupo 127"/>
            <p:cNvGrpSpPr/>
            <p:nvPr/>
          </p:nvGrpSpPr>
          <p:grpSpPr>
            <a:xfrm>
              <a:off x="2387972" y="1041578"/>
              <a:ext cx="770278" cy="842723"/>
              <a:chOff x="2387972" y="1041578"/>
              <a:chExt cx="1025832" cy="842723"/>
            </a:xfrm>
          </p:grpSpPr>
          <p:sp>
            <p:nvSpPr>
              <p:cNvPr id="136" name="Retângulo 135"/>
              <p:cNvSpPr/>
              <p:nvPr/>
            </p:nvSpPr>
            <p:spPr>
              <a:xfrm>
                <a:off x="2389658" y="1041648"/>
                <a:ext cx="1022461" cy="58477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7" name="CaixaDeTexto 158"/>
              <p:cNvSpPr txBox="1"/>
              <p:nvPr/>
            </p:nvSpPr>
            <p:spPr>
              <a:xfrm flipH="1">
                <a:off x="2387972" y="1237927"/>
                <a:ext cx="1025832" cy="6463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kern="1200">
                    <a:solidFill>
                      <a:srgbClr val="000000"/>
                    </a:solidFill>
                    <a:effectLst/>
                    <a:ea typeface="Times New Roman"/>
                  </a:rPr>
                  <a:t>Ordens de compra</a:t>
                </a:r>
                <a:endParaRPr lang="pt-BR" sz="1200">
                  <a:effectLst/>
                  <a:ea typeface="Times New Roman"/>
                </a:endParaRPr>
              </a:p>
            </p:txBody>
          </p:sp>
          <p:sp>
            <p:nvSpPr>
              <p:cNvPr id="138" name="CaixaDeTexto 159"/>
              <p:cNvSpPr txBox="1"/>
              <p:nvPr/>
            </p:nvSpPr>
            <p:spPr>
              <a:xfrm>
                <a:off x="2389373" y="1041578"/>
                <a:ext cx="1021899" cy="201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800" kern="1200">
                    <a:solidFill>
                      <a:srgbClr val="000000"/>
                    </a:solidFill>
                    <a:effectLst/>
                    <a:ea typeface="Times New Roman"/>
                  </a:rPr>
                  <a:t>Recurso 5</a:t>
                </a:r>
                <a:endParaRPr lang="pt-BR" sz="1200">
                  <a:effectLst/>
                  <a:ea typeface="Times New Roman"/>
                </a:endParaRPr>
              </a:p>
            </p:txBody>
          </p:sp>
        </p:grpSp>
        <p:cxnSp>
          <p:nvCxnSpPr>
            <p:cNvPr id="129" name="Conector de seta reta 128"/>
            <p:cNvCxnSpPr/>
            <p:nvPr/>
          </p:nvCxnSpPr>
          <p:spPr>
            <a:xfrm flipH="1">
              <a:off x="1675753" y="584776"/>
              <a:ext cx="1952648" cy="4750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de seta reta 129"/>
            <p:cNvCxnSpPr/>
            <p:nvPr/>
          </p:nvCxnSpPr>
          <p:spPr>
            <a:xfrm flipH="1">
              <a:off x="2773112" y="584776"/>
              <a:ext cx="855289" cy="456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CaixaDeTexto 160"/>
            <p:cNvSpPr txBox="1"/>
            <p:nvPr/>
          </p:nvSpPr>
          <p:spPr>
            <a:xfrm>
              <a:off x="3517975" y="1368059"/>
              <a:ext cx="7918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Informa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32" name="CaixaDeTexto 161"/>
            <p:cNvSpPr txBox="1"/>
            <p:nvPr/>
          </p:nvSpPr>
          <p:spPr>
            <a:xfrm>
              <a:off x="2221947" y="576025"/>
              <a:ext cx="46609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Emite</a:t>
              </a:r>
              <a:endParaRPr lang="pt-BR" sz="1200">
                <a:effectLst/>
                <a:ea typeface="Times New Roman"/>
              </a:endParaRPr>
            </a:p>
          </p:txBody>
        </p:sp>
        <p:sp>
          <p:nvSpPr>
            <p:cNvPr id="133" name="CaixaDeTexto 169"/>
            <p:cNvSpPr txBox="1"/>
            <p:nvPr/>
          </p:nvSpPr>
          <p:spPr>
            <a:xfrm>
              <a:off x="2620246" y="728415"/>
              <a:ext cx="466090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Emite</a:t>
              </a:r>
              <a:endParaRPr lang="pt-BR" sz="1200">
                <a:effectLst/>
                <a:ea typeface="Times New Roman"/>
              </a:endParaRPr>
            </a:p>
          </p:txBody>
        </p:sp>
        <p:cxnSp>
          <p:nvCxnSpPr>
            <p:cNvPr id="134" name="Conector de seta reta 133"/>
            <p:cNvCxnSpPr/>
            <p:nvPr/>
          </p:nvCxnSpPr>
          <p:spPr>
            <a:xfrm flipV="1">
              <a:off x="590106" y="1785044"/>
              <a:ext cx="2965801" cy="5636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aixaDeTexto 170"/>
            <p:cNvSpPr txBox="1"/>
            <p:nvPr/>
          </p:nvSpPr>
          <p:spPr>
            <a:xfrm>
              <a:off x="1645935" y="2096474"/>
              <a:ext cx="791845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i="1" kern="1200">
                  <a:solidFill>
                    <a:srgbClr val="000000"/>
                  </a:solidFill>
                  <a:effectLst/>
                  <a:ea typeface="Times New Roman"/>
                </a:rPr>
                <a:t>Informa</a:t>
              </a:r>
              <a:endParaRPr lang="pt-BR" sz="1200">
                <a:effectLst/>
                <a:ea typeface="Times New Roman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D727A189-8EF2-4AF6-BEDB-B2766D84B4A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Atividades do PCP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42" name="Grupo 141"/>
          <p:cNvGrpSpPr/>
          <p:nvPr/>
        </p:nvGrpSpPr>
        <p:grpSpPr>
          <a:xfrm>
            <a:off x="1547665" y="1052736"/>
            <a:ext cx="6192688" cy="5732916"/>
            <a:chOff x="2626970" y="1245969"/>
            <a:chExt cx="5468619" cy="5276674"/>
          </a:xfrm>
        </p:grpSpPr>
        <p:grpSp>
          <p:nvGrpSpPr>
            <p:cNvPr id="93" name="Grupo 92"/>
            <p:cNvGrpSpPr/>
            <p:nvPr/>
          </p:nvGrpSpPr>
          <p:grpSpPr>
            <a:xfrm>
              <a:off x="2626970" y="1245969"/>
              <a:ext cx="5468619" cy="5276674"/>
              <a:chOff x="0" y="327849"/>
              <a:chExt cx="5468871" cy="5276900"/>
            </a:xfrm>
          </p:grpSpPr>
          <p:sp>
            <p:nvSpPr>
              <p:cNvPr id="94" name="Seta para baixo 93"/>
              <p:cNvSpPr/>
              <p:nvPr/>
            </p:nvSpPr>
            <p:spPr>
              <a:xfrm rot="10800000">
                <a:off x="926811" y="4037162"/>
                <a:ext cx="3346450" cy="629285"/>
              </a:xfrm>
              <a:prstGeom prst="downArrow">
                <a:avLst/>
              </a:prstGeom>
              <a:solidFill>
                <a:schemeClr val="bg1"/>
              </a:solidFill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 sz="1200"/>
              </a:p>
            </p:txBody>
          </p:sp>
          <p:grpSp>
            <p:nvGrpSpPr>
              <p:cNvPr id="95" name="Grupo 94"/>
              <p:cNvGrpSpPr/>
              <p:nvPr/>
            </p:nvGrpSpPr>
            <p:grpSpPr>
              <a:xfrm>
                <a:off x="0" y="327849"/>
                <a:ext cx="5410924" cy="791782"/>
                <a:chOff x="0" y="586583"/>
                <a:chExt cx="1728192" cy="792088"/>
              </a:xfrm>
            </p:grpSpPr>
            <p:sp>
              <p:nvSpPr>
                <p:cNvPr id="134" name="Retângulo de cantos arredondados 133"/>
                <p:cNvSpPr/>
                <p:nvPr/>
              </p:nvSpPr>
              <p:spPr>
                <a:xfrm>
                  <a:off x="0" y="586583"/>
                  <a:ext cx="1728192" cy="792088"/>
                </a:xfrm>
                <a:prstGeom prst="roundRect">
                  <a:avLst/>
                </a:prstGeom>
                <a:noFill/>
                <a:ln w="95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pt-BR" sz="12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5" name="CaixaDeTexto 12"/>
                <p:cNvSpPr txBox="1"/>
                <p:nvPr/>
              </p:nvSpPr>
              <p:spPr>
                <a:xfrm>
                  <a:off x="0" y="586583"/>
                  <a:ext cx="1727802" cy="305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t-BR" sz="12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Processo geral 1: Planejar e programar a produção</a:t>
                  </a:r>
                  <a:endParaRPr lang="pt-BR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36" name="CaixaDeTexto 13"/>
                <p:cNvSpPr txBox="1"/>
                <p:nvPr/>
              </p:nvSpPr>
              <p:spPr>
                <a:xfrm flipH="1">
                  <a:off x="52252" y="891447"/>
                  <a:ext cx="523384" cy="39639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b="1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Definir </a:t>
                  </a:r>
                  <a:r>
                    <a:rPr lang="pt-BR" sz="1200" b="1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hierarquia e horizonte de planejamento</a:t>
                  </a:r>
                  <a:endParaRPr lang="pt-BR" sz="1200" dirty="0">
                    <a:effectLst/>
                    <a:ea typeface="Times New Roman"/>
                  </a:endParaRPr>
                </a:p>
              </p:txBody>
            </p:sp>
            <p:cxnSp>
              <p:nvCxnSpPr>
                <p:cNvPr id="137" name="Conector reto 136"/>
                <p:cNvCxnSpPr/>
                <p:nvPr/>
              </p:nvCxnSpPr>
              <p:spPr>
                <a:xfrm>
                  <a:off x="0" y="802360"/>
                  <a:ext cx="17281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upo 95"/>
              <p:cNvGrpSpPr/>
              <p:nvPr/>
            </p:nvGrpSpPr>
            <p:grpSpPr>
              <a:xfrm>
                <a:off x="0" y="4813539"/>
                <a:ext cx="5410835" cy="791210"/>
                <a:chOff x="0" y="258608"/>
                <a:chExt cx="1728192" cy="792088"/>
              </a:xfrm>
            </p:grpSpPr>
            <p:sp>
              <p:nvSpPr>
                <p:cNvPr id="130" name="Retângulo de cantos arredondados 129"/>
                <p:cNvSpPr/>
                <p:nvPr/>
              </p:nvSpPr>
              <p:spPr>
                <a:xfrm>
                  <a:off x="0" y="258608"/>
                  <a:ext cx="1728192" cy="792088"/>
                </a:xfrm>
                <a:prstGeom prst="roundRect">
                  <a:avLst/>
                </a:prstGeom>
                <a:noFill/>
                <a:ln w="95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pt-BR" sz="12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1" name="CaixaDeTexto 12"/>
                <p:cNvSpPr txBox="1"/>
                <p:nvPr/>
              </p:nvSpPr>
              <p:spPr>
                <a:xfrm>
                  <a:off x="0" y="258608"/>
                  <a:ext cx="1727802" cy="305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ea typeface="Times New Roman"/>
                    </a:rPr>
                    <a:t>Processo geral 2: Controlar a produção</a:t>
                  </a:r>
                  <a:endParaRPr lang="pt-BR" sz="1200">
                    <a:effectLst/>
                    <a:ea typeface="Times New Roman"/>
                  </a:endParaRPr>
                </a:p>
              </p:txBody>
            </p:sp>
            <p:sp>
              <p:nvSpPr>
                <p:cNvPr id="132" name="CaixaDeTexto 13"/>
                <p:cNvSpPr txBox="1"/>
                <p:nvPr/>
              </p:nvSpPr>
              <p:spPr>
                <a:xfrm flipH="1">
                  <a:off x="49497" y="563472"/>
                  <a:ext cx="564920" cy="39639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b="1" kern="1200">
                      <a:solidFill>
                        <a:srgbClr val="000000"/>
                      </a:solidFill>
                      <a:effectLst/>
                      <a:ea typeface="Times New Roman"/>
                    </a:rPr>
                    <a:t>Direcionar os objetivos da Organização para a produção</a:t>
                  </a:r>
                  <a:endParaRPr lang="pt-BR" sz="1200">
                    <a:effectLst/>
                    <a:ea typeface="Times New Roman"/>
                  </a:endParaRPr>
                </a:p>
              </p:txBody>
            </p:sp>
            <p:cxnSp>
              <p:nvCxnSpPr>
                <p:cNvPr id="133" name="Conector reto 132"/>
                <p:cNvCxnSpPr/>
                <p:nvPr/>
              </p:nvCxnSpPr>
              <p:spPr>
                <a:xfrm>
                  <a:off x="0" y="492894"/>
                  <a:ext cx="17281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upo 96"/>
              <p:cNvGrpSpPr/>
              <p:nvPr/>
            </p:nvGrpSpPr>
            <p:grpSpPr>
              <a:xfrm>
                <a:off x="0" y="1233577"/>
                <a:ext cx="5468871" cy="3355568"/>
                <a:chOff x="0" y="0"/>
                <a:chExt cx="5468871" cy="3355568"/>
              </a:xfrm>
            </p:grpSpPr>
            <p:grpSp>
              <p:nvGrpSpPr>
                <p:cNvPr id="101" name="Grupo 100"/>
                <p:cNvGrpSpPr/>
                <p:nvPr/>
              </p:nvGrpSpPr>
              <p:grpSpPr>
                <a:xfrm>
                  <a:off x="1147313" y="698740"/>
                  <a:ext cx="1017905" cy="604018"/>
                  <a:chOff x="0" y="258608"/>
                  <a:chExt cx="1728192" cy="604689"/>
                </a:xfrm>
              </p:grpSpPr>
              <p:sp>
                <p:nvSpPr>
                  <p:cNvPr id="126" name="Retângulo de cantos arredondados 125"/>
                  <p:cNvSpPr/>
                  <p:nvPr/>
                </p:nvSpPr>
                <p:spPr>
                  <a:xfrm>
                    <a:off x="0" y="258608"/>
                    <a:ext cx="1728192" cy="604689"/>
                  </a:xfrm>
                  <a:prstGeom prst="roundRect">
                    <a:avLst/>
                  </a:prstGeom>
                  <a:noFill/>
                  <a:ln w="9525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Times New Roman"/>
                        <a:cs typeface="Times New Roman"/>
                      </a:rPr>
                      <a:t> 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7" name="CaixaDeTexto 12"/>
                  <p:cNvSpPr txBox="1"/>
                  <p:nvPr/>
                </p:nvSpPr>
                <p:spPr>
                  <a:xfrm>
                    <a:off x="0" y="258608"/>
                    <a:ext cx="1727802" cy="18891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pt-BR" sz="1200" kern="120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Processo 2</a:t>
                    </a:r>
                    <a:endParaRPr lang="pt-BR" sz="1200">
                      <a:effectLst/>
                      <a:ea typeface="Times New Roman"/>
                    </a:endParaRPr>
                  </a:p>
                </p:txBody>
              </p:sp>
              <p:sp>
                <p:nvSpPr>
                  <p:cNvPr id="128" name="CaixaDeTexto 13"/>
                  <p:cNvSpPr txBox="1"/>
                  <p:nvPr/>
                </p:nvSpPr>
                <p:spPr>
                  <a:xfrm flipH="1">
                    <a:off x="86280" y="492366"/>
                    <a:ext cx="1578961" cy="250468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6000" rtlCol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t-BR" sz="1200" b="1" kern="1200" dirty="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Prever vendas</a:t>
                    </a:r>
                    <a:endParaRPr lang="pt-BR" sz="12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129" name="Conector reto 128"/>
                  <p:cNvCxnSpPr/>
                  <p:nvPr/>
                </p:nvCxnSpPr>
                <p:spPr>
                  <a:xfrm>
                    <a:off x="0" y="492894"/>
                    <a:ext cx="172819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Grupo 101"/>
                <p:cNvGrpSpPr/>
                <p:nvPr/>
              </p:nvGrpSpPr>
              <p:grpSpPr>
                <a:xfrm>
                  <a:off x="3372928" y="2027208"/>
                  <a:ext cx="1026160" cy="698739"/>
                  <a:chOff x="-2" y="258608"/>
                  <a:chExt cx="1734268" cy="699514"/>
                </a:xfrm>
              </p:grpSpPr>
              <p:sp>
                <p:nvSpPr>
                  <p:cNvPr id="122" name="Retângulo de cantos arredondados 121"/>
                  <p:cNvSpPr/>
                  <p:nvPr/>
                </p:nvSpPr>
                <p:spPr>
                  <a:xfrm>
                    <a:off x="0" y="258608"/>
                    <a:ext cx="1728192" cy="621792"/>
                  </a:xfrm>
                  <a:prstGeom prst="roundRect">
                    <a:avLst/>
                  </a:prstGeom>
                  <a:noFill/>
                  <a:ln w="9525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Times New Roman"/>
                        <a:cs typeface="Times New Roman"/>
                      </a:rPr>
                      <a:t> 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3" name="CaixaDeTexto 12"/>
                  <p:cNvSpPr txBox="1"/>
                  <p:nvPr/>
                </p:nvSpPr>
                <p:spPr>
                  <a:xfrm>
                    <a:off x="0" y="258608"/>
                    <a:ext cx="1727802" cy="18891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pt-BR" sz="1200" kern="120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Processo 4</a:t>
                    </a:r>
                    <a:endParaRPr lang="pt-BR" sz="1200">
                      <a:effectLst/>
                      <a:ea typeface="Times New Roman"/>
                    </a:endParaRPr>
                  </a:p>
                </p:txBody>
              </p:sp>
              <p:sp>
                <p:nvSpPr>
                  <p:cNvPr id="124" name="CaixaDeTexto 13"/>
                  <p:cNvSpPr txBox="1"/>
                  <p:nvPr/>
                </p:nvSpPr>
                <p:spPr>
                  <a:xfrm flipH="1">
                    <a:off x="-2" y="492366"/>
                    <a:ext cx="1734268" cy="46575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6000" rtlCol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t-BR" sz="1200" b="1" kern="1200" dirty="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Administrar estoques</a:t>
                    </a:r>
                    <a:endParaRPr lang="pt-BR" sz="12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125" name="Conector reto 124"/>
                  <p:cNvCxnSpPr/>
                  <p:nvPr/>
                </p:nvCxnSpPr>
                <p:spPr>
                  <a:xfrm>
                    <a:off x="0" y="492894"/>
                    <a:ext cx="172819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Grupo 102"/>
                <p:cNvGrpSpPr/>
                <p:nvPr/>
              </p:nvGrpSpPr>
              <p:grpSpPr>
                <a:xfrm>
                  <a:off x="0" y="0"/>
                  <a:ext cx="1103630" cy="791210"/>
                  <a:chOff x="0" y="258608"/>
                  <a:chExt cx="1728192" cy="792088"/>
                </a:xfrm>
              </p:grpSpPr>
              <p:sp>
                <p:nvSpPr>
                  <p:cNvPr id="118" name="Retângulo de cantos arredondados 117"/>
                  <p:cNvSpPr/>
                  <p:nvPr/>
                </p:nvSpPr>
                <p:spPr>
                  <a:xfrm>
                    <a:off x="0" y="258608"/>
                    <a:ext cx="1728192" cy="792088"/>
                  </a:xfrm>
                  <a:prstGeom prst="roundRect">
                    <a:avLst/>
                  </a:prstGeom>
                  <a:noFill/>
                  <a:ln w="9525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Times New Roman"/>
                        <a:cs typeface="Times New Roman"/>
                      </a:rPr>
                      <a:t> 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9" name="CaixaDeTexto 12"/>
                  <p:cNvSpPr txBox="1"/>
                  <p:nvPr/>
                </p:nvSpPr>
                <p:spPr>
                  <a:xfrm>
                    <a:off x="0" y="258608"/>
                    <a:ext cx="1727802" cy="18891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pt-BR" sz="1200" kern="120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Processo 1</a:t>
                    </a:r>
                    <a:endParaRPr lang="pt-BR" sz="1200">
                      <a:effectLst/>
                      <a:ea typeface="Times New Roman"/>
                    </a:endParaRPr>
                  </a:p>
                </p:txBody>
              </p:sp>
              <p:sp>
                <p:nvSpPr>
                  <p:cNvPr id="120" name="CaixaDeTexto 13"/>
                  <p:cNvSpPr txBox="1"/>
                  <p:nvPr/>
                </p:nvSpPr>
                <p:spPr>
                  <a:xfrm flipH="1">
                    <a:off x="86278" y="492365"/>
                    <a:ext cx="1638640" cy="5583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6000" rtlCol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t-BR" sz="1200" b="1" kern="1200" dirty="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Identificar sistemas de produção</a:t>
                    </a:r>
                    <a:endParaRPr lang="pt-BR" sz="12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0" y="492894"/>
                    <a:ext cx="172819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Grupo 103"/>
                <p:cNvGrpSpPr/>
                <p:nvPr/>
              </p:nvGrpSpPr>
              <p:grpSpPr>
                <a:xfrm>
                  <a:off x="2277373" y="1397479"/>
                  <a:ext cx="1043305" cy="629727"/>
                  <a:chOff x="-3" y="258608"/>
                  <a:chExt cx="1728195" cy="630426"/>
                </a:xfrm>
              </p:grpSpPr>
              <p:sp>
                <p:nvSpPr>
                  <p:cNvPr id="114" name="Retângulo de cantos arredondados 113"/>
                  <p:cNvSpPr/>
                  <p:nvPr/>
                </p:nvSpPr>
                <p:spPr>
                  <a:xfrm>
                    <a:off x="0" y="258608"/>
                    <a:ext cx="1728192" cy="630426"/>
                  </a:xfrm>
                  <a:prstGeom prst="roundRect">
                    <a:avLst/>
                  </a:prstGeom>
                  <a:noFill/>
                  <a:ln w="9525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Times New Roman"/>
                        <a:cs typeface="Times New Roman"/>
                      </a:rPr>
                      <a:t> 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5" name="CaixaDeTexto 12"/>
                  <p:cNvSpPr txBox="1"/>
                  <p:nvPr/>
                </p:nvSpPr>
                <p:spPr>
                  <a:xfrm>
                    <a:off x="0" y="258608"/>
                    <a:ext cx="1727802" cy="18891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pt-BR" sz="1200" kern="120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Processo 3</a:t>
                    </a:r>
                    <a:endParaRPr lang="pt-BR" sz="1200">
                      <a:effectLst/>
                      <a:ea typeface="Times New Roman"/>
                    </a:endParaRPr>
                  </a:p>
                </p:txBody>
              </p:sp>
              <p:sp>
                <p:nvSpPr>
                  <p:cNvPr id="116" name="CaixaDeTexto 13"/>
                  <p:cNvSpPr txBox="1"/>
                  <p:nvPr/>
                </p:nvSpPr>
                <p:spPr>
                  <a:xfrm flipH="1">
                    <a:off x="-3" y="492365"/>
                    <a:ext cx="1727445" cy="39666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6000" rtlCol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t-BR" sz="1200" b="1" kern="1200" dirty="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Planejar recursos</a:t>
                    </a:r>
                    <a:endParaRPr lang="pt-BR" sz="12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117" name="Conector reto 116"/>
                  <p:cNvCxnSpPr/>
                  <p:nvPr/>
                </p:nvCxnSpPr>
                <p:spPr>
                  <a:xfrm>
                    <a:off x="0" y="492894"/>
                    <a:ext cx="172819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" name="Grupo 104"/>
                <p:cNvGrpSpPr/>
                <p:nvPr/>
              </p:nvGrpSpPr>
              <p:grpSpPr>
                <a:xfrm>
                  <a:off x="4459856" y="2648310"/>
                  <a:ext cx="1009015" cy="707258"/>
                  <a:chOff x="0" y="0"/>
                  <a:chExt cx="1285240" cy="707258"/>
                </a:xfrm>
              </p:grpSpPr>
              <p:sp>
                <p:nvSpPr>
                  <p:cNvPr id="110" name="Retângulo de cantos arredondados 109"/>
                  <p:cNvSpPr/>
                  <p:nvPr/>
                </p:nvSpPr>
                <p:spPr>
                  <a:xfrm>
                    <a:off x="0" y="0"/>
                    <a:ext cx="1280833" cy="612475"/>
                  </a:xfrm>
                  <a:prstGeom prst="roundRect">
                    <a:avLst/>
                  </a:prstGeom>
                  <a:noFill/>
                  <a:ln w="9525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Times New Roman"/>
                        <a:cs typeface="Times New Roman"/>
                      </a:rPr>
                      <a:t> 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1" name="CaixaDeTexto 12"/>
                  <p:cNvSpPr txBox="1"/>
                  <p:nvPr/>
                </p:nvSpPr>
                <p:spPr>
                  <a:xfrm>
                    <a:off x="0" y="0"/>
                    <a:ext cx="1280160" cy="188595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pt-BR" sz="1200" kern="120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Processo 5</a:t>
                    </a:r>
                    <a:endParaRPr lang="pt-BR" sz="1200">
                      <a:effectLst/>
                      <a:ea typeface="Times New Roman"/>
                    </a:endParaRPr>
                  </a:p>
                </p:txBody>
              </p:sp>
              <p:sp>
                <p:nvSpPr>
                  <p:cNvPr id="112" name="CaixaDeTexto 13"/>
                  <p:cNvSpPr txBox="1"/>
                  <p:nvPr/>
                </p:nvSpPr>
                <p:spPr>
                  <a:xfrm flipH="1">
                    <a:off x="0" y="232913"/>
                    <a:ext cx="1285240" cy="47434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6000" rtlCol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t-BR" sz="1200" b="1" kern="1200" dirty="0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a:t>Programar atividades</a:t>
                    </a:r>
                    <a:endParaRPr lang="pt-BR" sz="12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113" name="Conector reto 112"/>
                  <p:cNvCxnSpPr/>
                  <p:nvPr/>
                </p:nvCxnSpPr>
                <p:spPr>
                  <a:xfrm>
                    <a:off x="0" y="232913"/>
                    <a:ext cx="128079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Conector angulado 105"/>
                <p:cNvCxnSpPr/>
                <p:nvPr/>
              </p:nvCxnSpPr>
              <p:spPr>
                <a:xfrm>
                  <a:off x="431320" y="793630"/>
                  <a:ext cx="715993" cy="263703"/>
                </a:xfrm>
                <a:prstGeom prst="bentConnector3">
                  <a:avLst>
                    <a:gd name="adj1" fmla="val -2666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ector angulado 106"/>
                <p:cNvCxnSpPr/>
                <p:nvPr/>
              </p:nvCxnSpPr>
              <p:spPr>
                <a:xfrm>
                  <a:off x="1561381" y="1302758"/>
                  <a:ext cx="715645" cy="439420"/>
                </a:xfrm>
                <a:prstGeom prst="bentConnector3">
                  <a:avLst>
                    <a:gd name="adj1" fmla="val 578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ector angulado 107"/>
                <p:cNvCxnSpPr/>
                <p:nvPr/>
              </p:nvCxnSpPr>
              <p:spPr>
                <a:xfrm>
                  <a:off x="2664784" y="2053907"/>
                  <a:ext cx="715645" cy="439420"/>
                </a:xfrm>
                <a:prstGeom prst="bentConnector3">
                  <a:avLst>
                    <a:gd name="adj1" fmla="val 578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ector angulado 108"/>
                <p:cNvCxnSpPr>
                  <a:stCxn id="124" idx="2"/>
                </p:cNvCxnSpPr>
                <p:nvPr/>
              </p:nvCxnSpPr>
              <p:spPr>
                <a:xfrm rot="16200000" flipH="1">
                  <a:off x="4056476" y="2555478"/>
                  <a:ext cx="232912" cy="5738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Seta para baixo 97"/>
              <p:cNvSpPr/>
              <p:nvPr/>
            </p:nvSpPr>
            <p:spPr>
              <a:xfrm>
                <a:off x="1142844" y="1138446"/>
                <a:ext cx="3346450" cy="629285"/>
              </a:xfrm>
              <a:prstGeom prst="downArrow">
                <a:avLst/>
              </a:prstGeom>
              <a:solidFill>
                <a:schemeClr val="bg1"/>
              </a:solidFill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 sz="1200"/>
              </a:p>
            </p:txBody>
          </p:sp>
          <p:sp>
            <p:nvSpPr>
              <p:cNvPr id="99" name="CaixaDeTexto 13"/>
              <p:cNvSpPr txBox="1"/>
              <p:nvPr/>
            </p:nvSpPr>
            <p:spPr>
              <a:xfrm flipH="1">
                <a:off x="2260513" y="1276108"/>
                <a:ext cx="1042670" cy="27559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i="1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Apoia</a:t>
                </a:r>
                <a:endParaRPr lang="pt-BR" sz="1200" dirty="0">
                  <a:effectLst/>
                  <a:ea typeface="Times New Roman"/>
                </a:endParaRPr>
              </a:p>
            </p:txBody>
          </p:sp>
          <p:sp>
            <p:nvSpPr>
              <p:cNvPr id="100" name="CaixaDeTexto 13"/>
              <p:cNvSpPr txBox="1"/>
              <p:nvPr/>
            </p:nvSpPr>
            <p:spPr>
              <a:xfrm flipH="1">
                <a:off x="2078991" y="4192437"/>
                <a:ext cx="1042670" cy="27559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i="1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Apoia</a:t>
                </a:r>
                <a:endParaRPr lang="pt-BR" sz="1200" dirty="0">
                  <a:effectLst/>
                  <a:ea typeface="Times New Roman"/>
                </a:endParaRPr>
              </a:p>
            </p:txBody>
          </p:sp>
        </p:grpSp>
        <p:sp>
          <p:nvSpPr>
            <p:cNvPr id="138" name="CaixaDeTexto 13"/>
            <p:cNvSpPr txBox="1"/>
            <p:nvPr/>
          </p:nvSpPr>
          <p:spPr>
            <a:xfrm flipH="1">
              <a:off x="4427984" y="6057399"/>
              <a:ext cx="1768639" cy="3959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200" b="1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Coordenar tarefas, agentes e materiais em processo</a:t>
              </a:r>
              <a:endParaRPr lang="pt-BR" sz="1200" dirty="0">
                <a:effectLst/>
                <a:ea typeface="Times New Roman"/>
              </a:endParaRPr>
            </a:p>
          </p:txBody>
        </p:sp>
        <p:sp>
          <p:nvSpPr>
            <p:cNvPr id="139" name="CaixaDeTexto 13"/>
            <p:cNvSpPr txBox="1"/>
            <p:nvPr/>
          </p:nvSpPr>
          <p:spPr>
            <a:xfrm flipH="1">
              <a:off x="6167198" y="6049803"/>
              <a:ext cx="1768639" cy="3959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200" b="1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Informar a necessidade de </a:t>
              </a:r>
              <a:r>
                <a:rPr lang="pt-BR" sz="1200" b="1" kern="1200" dirty="0" err="1" smtClean="0">
                  <a:solidFill>
                    <a:srgbClr val="000000"/>
                  </a:solidFill>
                  <a:effectLst/>
                  <a:ea typeface="Times New Roman"/>
                </a:rPr>
                <a:t>replanejar</a:t>
              </a:r>
              <a:endParaRPr lang="pt-BR" sz="1200" dirty="0">
                <a:effectLst/>
                <a:ea typeface="Times New Roman"/>
              </a:endParaRPr>
            </a:p>
          </p:txBody>
        </p:sp>
        <p:sp>
          <p:nvSpPr>
            <p:cNvPr id="140" name="CaixaDeTexto 13"/>
            <p:cNvSpPr txBox="1"/>
            <p:nvPr/>
          </p:nvSpPr>
          <p:spPr>
            <a:xfrm flipH="1">
              <a:off x="4398559" y="1550701"/>
              <a:ext cx="1768639" cy="3959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200" b="1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Definir balanceamento de critérios competitivos</a:t>
              </a:r>
              <a:endParaRPr lang="pt-BR" sz="1200" dirty="0">
                <a:effectLst/>
                <a:ea typeface="Times New Roman"/>
              </a:endParaRPr>
            </a:p>
          </p:txBody>
        </p:sp>
        <p:sp>
          <p:nvSpPr>
            <p:cNvPr id="141" name="CaixaDeTexto 13"/>
            <p:cNvSpPr txBox="1"/>
            <p:nvPr/>
          </p:nvSpPr>
          <p:spPr>
            <a:xfrm flipH="1">
              <a:off x="6196623" y="1545682"/>
              <a:ext cx="1768639" cy="3959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200" b="1" kern="1200" dirty="0" smtClean="0">
                  <a:solidFill>
                    <a:srgbClr val="000000"/>
                  </a:solidFill>
                  <a:effectLst/>
                  <a:ea typeface="Times New Roman"/>
                </a:rPr>
                <a:t>Desagregar informações</a:t>
              </a:r>
              <a:endParaRPr lang="pt-BR" sz="1200" dirty="0">
                <a:effectLst/>
                <a:ea typeface="Times New Roman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 grau de influência do cliente na produção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17</a:t>
            </a:fld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411760" y="6207115"/>
            <a:ext cx="4494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Figura 2: Grau de influência do cliente</a:t>
            </a:r>
            <a:endParaRPr lang="pt-BR" sz="10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395536" y="1700808"/>
            <a:ext cx="8280920" cy="4085580"/>
            <a:chOff x="0" y="0"/>
            <a:chExt cx="5720079" cy="2615352"/>
          </a:xfrm>
        </p:grpSpPr>
        <p:grpSp>
          <p:nvGrpSpPr>
            <p:cNvPr id="29" name="Grupo 28"/>
            <p:cNvGrpSpPr/>
            <p:nvPr/>
          </p:nvGrpSpPr>
          <p:grpSpPr>
            <a:xfrm>
              <a:off x="0" y="0"/>
              <a:ext cx="5720079" cy="2615352"/>
              <a:chOff x="0" y="0"/>
              <a:chExt cx="5720079" cy="2615666"/>
            </a:xfrm>
          </p:grpSpPr>
          <p:grpSp>
            <p:nvGrpSpPr>
              <p:cNvPr id="31" name="Grupo 30"/>
              <p:cNvGrpSpPr>
                <a:grpSpLocks/>
              </p:cNvGrpSpPr>
              <p:nvPr/>
            </p:nvGrpSpPr>
            <p:grpSpPr bwMode="auto">
              <a:xfrm>
                <a:off x="0" y="17248"/>
                <a:ext cx="5720079" cy="2598418"/>
                <a:chOff x="1882" y="8943"/>
                <a:chExt cx="8279" cy="3580"/>
              </a:xfrm>
            </p:grpSpPr>
            <p:sp>
              <p:nvSpPr>
                <p:cNvPr id="4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439" y="8943"/>
                  <a:ext cx="1246" cy="68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Sistema </a:t>
                  </a:r>
                  <a:r>
                    <a:rPr lang="pt-BR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de produção</a:t>
                  </a:r>
                  <a:endParaRPr lang="en-US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944" y="10767"/>
                  <a:ext cx="1214" cy="75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EA5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Fabricado para estoque (MTS)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289" y="10767"/>
                  <a:ext cx="1292" cy="75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EA5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Fabricado por encomenda (MTO)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20" y="10767"/>
                  <a:ext cx="1215" cy="75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EA5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Montado por encomenda   (ATO)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1" y="10767"/>
                  <a:ext cx="1214" cy="75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EA5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Projetado por encomenda (ETO)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629" y="10767"/>
                  <a:ext cx="1215" cy="75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EA5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Sistema de Grande projeto                           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300" y="8949"/>
                  <a:ext cx="1747" cy="105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B95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>
                        <a:outerShdw blurRad="50800" dist="381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Times New Roman"/>
                      <a:ea typeface="Calibri"/>
                      <a:cs typeface="Times New Roman"/>
                    </a:rPr>
                    <a:t>Ponto fraco: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Diz respeito somente às operações de fabricação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" name="AutoShape 18"/>
                <p:cNvSpPr>
                  <a:spLocks noChangeArrowheads="1"/>
                </p:cNvSpPr>
                <p:nvPr/>
              </p:nvSpPr>
              <p:spPr bwMode="auto">
                <a:xfrm rot="5400000">
                  <a:off x="6744" y="8488"/>
                  <a:ext cx="228" cy="645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5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82" y="11452"/>
                  <a:ext cx="1822" cy="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i="1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Grau de influência do cliente na definição das características  do produto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" name="AutoShape 20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6819" y="9020"/>
                  <a:ext cx="228" cy="645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5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882" y="12060"/>
                  <a:ext cx="1822" cy="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i="1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Grau de eficiência na utilização de recursos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32" name="Grupo 31"/>
              <p:cNvGrpSpPr/>
              <p:nvPr/>
            </p:nvGrpSpPr>
            <p:grpSpPr>
              <a:xfrm>
                <a:off x="155275" y="0"/>
                <a:ext cx="1187700" cy="791210"/>
                <a:chOff x="0" y="258608"/>
                <a:chExt cx="1859838" cy="792088"/>
              </a:xfrm>
            </p:grpSpPr>
            <p:sp>
              <p:nvSpPr>
                <p:cNvPr id="42" name="Retângulo de cantos arredondados 41"/>
                <p:cNvSpPr/>
                <p:nvPr/>
              </p:nvSpPr>
              <p:spPr>
                <a:xfrm>
                  <a:off x="0" y="258608"/>
                  <a:ext cx="1728192" cy="792088"/>
                </a:xfrm>
                <a:prstGeom prst="roundRect">
                  <a:avLst/>
                </a:prstGeom>
                <a:noFill/>
                <a:ln w="95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" name="CaixaDeTexto 12"/>
                <p:cNvSpPr txBox="1"/>
                <p:nvPr/>
              </p:nvSpPr>
              <p:spPr>
                <a:xfrm>
                  <a:off x="132036" y="258608"/>
                  <a:ext cx="1727802" cy="188913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t-BR" sz="12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Processo 1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4" name="CaixaDeTexto 13"/>
                <p:cNvSpPr txBox="1"/>
                <p:nvPr/>
              </p:nvSpPr>
              <p:spPr>
                <a:xfrm flipH="1">
                  <a:off x="86278" y="492365"/>
                  <a:ext cx="1638640" cy="558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400" b="1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Identificar sistemas de produção</a:t>
                  </a:r>
                  <a:endParaRPr lang="en-US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5" name="Conector reto 44"/>
                <p:cNvCxnSpPr/>
                <p:nvPr/>
              </p:nvCxnSpPr>
              <p:spPr>
                <a:xfrm>
                  <a:off x="0" y="492894"/>
                  <a:ext cx="17281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de seta reta 32"/>
              <p:cNvCxnSpPr/>
              <p:nvPr/>
            </p:nvCxnSpPr>
            <p:spPr>
              <a:xfrm flipV="1">
                <a:off x="1647645" y="897147"/>
                <a:ext cx="1802921" cy="4423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de seta reta 33"/>
              <p:cNvCxnSpPr/>
              <p:nvPr/>
            </p:nvCxnSpPr>
            <p:spPr>
              <a:xfrm flipV="1">
                <a:off x="2553419" y="1017917"/>
                <a:ext cx="896991" cy="3193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/>
              <p:cNvCxnSpPr/>
              <p:nvPr/>
            </p:nvCxnSpPr>
            <p:spPr>
              <a:xfrm flipV="1">
                <a:off x="3519577" y="1009291"/>
                <a:ext cx="0" cy="3232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/>
              <p:cNvCxnSpPr/>
              <p:nvPr/>
            </p:nvCxnSpPr>
            <p:spPr>
              <a:xfrm flipH="1" flipV="1">
                <a:off x="3666226" y="966159"/>
                <a:ext cx="767715" cy="3613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de seta reta 36"/>
              <p:cNvCxnSpPr/>
              <p:nvPr/>
            </p:nvCxnSpPr>
            <p:spPr>
              <a:xfrm flipH="1" flipV="1">
                <a:off x="3666226" y="888521"/>
                <a:ext cx="1587021" cy="448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/>
              <p:cNvCxnSpPr/>
              <p:nvPr/>
            </p:nvCxnSpPr>
            <p:spPr>
              <a:xfrm flipV="1">
                <a:off x="3579962" y="508959"/>
                <a:ext cx="0" cy="2705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/>
              <p:cNvCxnSpPr/>
              <p:nvPr/>
            </p:nvCxnSpPr>
            <p:spPr>
              <a:xfrm flipH="1">
                <a:off x="4002657" y="336430"/>
                <a:ext cx="42456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/>
              <p:cNvCxnSpPr/>
              <p:nvPr/>
            </p:nvCxnSpPr>
            <p:spPr>
              <a:xfrm>
                <a:off x="1259457" y="293298"/>
                <a:ext cx="1889703" cy="0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21"/>
              <p:cNvSpPr txBox="1">
                <a:spLocks noChangeArrowheads="1"/>
              </p:cNvSpPr>
              <p:nvPr/>
            </p:nvSpPr>
            <p:spPr bwMode="auto">
              <a:xfrm>
                <a:off x="879894" y="94891"/>
                <a:ext cx="2570672" cy="207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 i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Perspectiva do grau de influência do cliente</a:t>
                </a:r>
                <a:endParaRPr lang="en-US" sz="1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0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1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0" name="Elipse 29"/>
            <p:cNvSpPr/>
            <p:nvPr/>
          </p:nvSpPr>
          <p:spPr>
            <a:xfrm>
              <a:off x="3450566" y="776378"/>
              <a:ext cx="215816" cy="2326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Modelagem da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6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Projeto </a:t>
            </a: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do produto padronizado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18</a:t>
            </a:fld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1412143" y="908720"/>
            <a:ext cx="6656615" cy="5616624"/>
            <a:chOff x="-50039" y="-73228"/>
            <a:chExt cx="5244466" cy="5711776"/>
          </a:xfrm>
        </p:grpSpPr>
        <p:grpSp>
          <p:nvGrpSpPr>
            <p:cNvPr id="9" name="Grupo 8"/>
            <p:cNvGrpSpPr/>
            <p:nvPr/>
          </p:nvGrpSpPr>
          <p:grpSpPr>
            <a:xfrm>
              <a:off x="-50039" y="-73228"/>
              <a:ext cx="5149216" cy="1280315"/>
              <a:chOff x="-50039" y="-73228"/>
              <a:chExt cx="5149216" cy="1280315"/>
            </a:xfrm>
          </p:grpSpPr>
          <p:grpSp>
            <p:nvGrpSpPr>
              <p:cNvPr id="73" name="Grupo 72"/>
              <p:cNvGrpSpPr/>
              <p:nvPr/>
            </p:nvGrpSpPr>
            <p:grpSpPr>
              <a:xfrm>
                <a:off x="-50039" y="388189"/>
                <a:ext cx="5149216" cy="353060"/>
                <a:chOff x="-50045" y="0"/>
                <a:chExt cx="5149826" cy="353539"/>
              </a:xfrm>
            </p:grpSpPr>
            <p:sp>
              <p:nvSpPr>
                <p:cNvPr id="85" name="Caixa de texto 911"/>
                <p:cNvSpPr txBox="1"/>
                <p:nvPr/>
              </p:nvSpPr>
              <p:spPr>
                <a:xfrm>
                  <a:off x="-50045" y="0"/>
                  <a:ext cx="327804" cy="32780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6" name="Caixa de texto 912"/>
                <p:cNvSpPr txBox="1"/>
                <p:nvPr/>
              </p:nvSpPr>
              <p:spPr>
                <a:xfrm>
                  <a:off x="907487" y="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effectLst/>
                      <a:ea typeface="Calibri"/>
                      <a:cs typeface="Calibri"/>
                    </a:rPr>
                    <a:t>EMP</a:t>
                  </a:r>
                  <a:endParaRPr lang="pt-BR" sz="14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7" name="Caixa de texto 913"/>
                <p:cNvSpPr txBox="1"/>
                <p:nvPr/>
              </p:nvSpPr>
              <p:spPr>
                <a:xfrm>
                  <a:off x="2175570" y="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FAB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8" name="Caixa de texto 914"/>
                <p:cNvSpPr txBox="1"/>
                <p:nvPr/>
              </p:nvSpPr>
              <p:spPr>
                <a:xfrm>
                  <a:off x="3538544" y="25879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EPA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9" name="Caixa de texto 915"/>
                <p:cNvSpPr txBox="1"/>
                <p:nvPr/>
              </p:nvSpPr>
              <p:spPr>
                <a:xfrm>
                  <a:off x="4772121" y="0"/>
                  <a:ext cx="327660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C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0" name="Seta para a direita 89"/>
                <p:cNvSpPr/>
                <p:nvPr/>
              </p:nvSpPr>
              <p:spPr>
                <a:xfrm>
                  <a:off x="405442" y="94890"/>
                  <a:ext cx="414068" cy="155276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91" name="Seta para a direita 90"/>
                <p:cNvSpPr/>
                <p:nvPr/>
              </p:nvSpPr>
              <p:spPr>
                <a:xfrm>
                  <a:off x="1595887" y="86264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92" name="Seta para a direita 91"/>
                <p:cNvSpPr/>
                <p:nvPr/>
              </p:nvSpPr>
              <p:spPr>
                <a:xfrm>
                  <a:off x="2932981" y="77637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93" name="Seta para a direita 92"/>
                <p:cNvSpPr/>
                <p:nvPr/>
              </p:nvSpPr>
              <p:spPr>
                <a:xfrm>
                  <a:off x="4209691" y="94890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</p:grpSp>
          <p:grpSp>
            <p:nvGrpSpPr>
              <p:cNvPr id="74" name="Grupo 73"/>
              <p:cNvGrpSpPr/>
              <p:nvPr/>
            </p:nvGrpSpPr>
            <p:grpSpPr>
              <a:xfrm>
                <a:off x="3821418" y="-73228"/>
                <a:ext cx="1181903" cy="1280315"/>
                <a:chOff x="-84" y="-73228"/>
                <a:chExt cx="1181903" cy="1280315"/>
              </a:xfrm>
            </p:grpSpPr>
            <p:sp>
              <p:nvSpPr>
                <p:cNvPr id="75" name="Caixa de texto 921"/>
                <p:cNvSpPr txBox="1"/>
                <p:nvPr/>
              </p:nvSpPr>
              <p:spPr>
                <a:xfrm>
                  <a:off x="0" y="-73228"/>
                  <a:ext cx="1138687" cy="25016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effectLst/>
                      <a:ea typeface="Calibri"/>
                      <a:cs typeface="Calibri"/>
                    </a:rPr>
                    <a:t>Pedido do cliente</a:t>
                  </a:r>
                  <a:endParaRPr lang="pt-BR" sz="1200" dirty="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76" name="Grupo 75"/>
                <p:cNvGrpSpPr/>
                <p:nvPr/>
              </p:nvGrpSpPr>
              <p:grpSpPr>
                <a:xfrm>
                  <a:off x="0" y="189782"/>
                  <a:ext cx="1181819" cy="224251"/>
                  <a:chOff x="0" y="0"/>
                  <a:chExt cx="1181819" cy="224251"/>
                </a:xfrm>
              </p:grpSpPr>
              <p:cxnSp>
                <p:nvCxnSpPr>
                  <p:cNvPr id="82" name="Conector reto 81"/>
                  <p:cNvCxnSpPr/>
                  <p:nvPr/>
                </p:nvCxnSpPr>
                <p:spPr>
                  <a:xfrm flipV="1">
                    <a:off x="1181819" y="0"/>
                    <a:ext cx="0" cy="1984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ector reto 82"/>
                  <p:cNvCxnSpPr/>
                  <p:nvPr/>
                </p:nvCxnSpPr>
                <p:spPr>
                  <a:xfrm flipH="1">
                    <a:off x="0" y="0"/>
                    <a:ext cx="118181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de seta reta 83"/>
                  <p:cNvCxnSpPr/>
                  <p:nvPr/>
                </p:nvCxnSpPr>
                <p:spPr>
                  <a:xfrm>
                    <a:off x="0" y="0"/>
                    <a:ext cx="0" cy="22425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upo 76"/>
                <p:cNvGrpSpPr/>
                <p:nvPr/>
              </p:nvGrpSpPr>
              <p:grpSpPr>
                <a:xfrm flipH="1" flipV="1">
                  <a:off x="-84" y="715993"/>
                  <a:ext cx="1181819" cy="224155"/>
                  <a:chOff x="0" y="0"/>
                  <a:chExt cx="1181819" cy="224251"/>
                </a:xfrm>
              </p:grpSpPr>
              <p:cxnSp>
                <p:nvCxnSpPr>
                  <p:cNvPr id="79" name="Conector reto 78"/>
                  <p:cNvCxnSpPr/>
                  <p:nvPr/>
                </p:nvCxnSpPr>
                <p:spPr>
                  <a:xfrm flipV="1">
                    <a:off x="1181819" y="0"/>
                    <a:ext cx="0" cy="1984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ector reto 79"/>
                  <p:cNvCxnSpPr/>
                  <p:nvPr/>
                </p:nvCxnSpPr>
                <p:spPr>
                  <a:xfrm flipH="1">
                    <a:off x="0" y="0"/>
                    <a:ext cx="118181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ector de seta reta 80"/>
                  <p:cNvCxnSpPr/>
                  <p:nvPr/>
                </p:nvCxnSpPr>
                <p:spPr>
                  <a:xfrm>
                    <a:off x="0" y="0"/>
                    <a:ext cx="0" cy="22425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Caixa de texto 930"/>
                <p:cNvSpPr txBox="1"/>
                <p:nvPr/>
              </p:nvSpPr>
              <p:spPr>
                <a:xfrm>
                  <a:off x="0" y="957532"/>
                  <a:ext cx="1138555" cy="2495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effectLst/>
                      <a:ea typeface="Calibri"/>
                      <a:cs typeface="Calibri"/>
                    </a:rPr>
                    <a:t>Produtos vendidos</a:t>
                  </a:r>
                  <a:endParaRPr lang="pt-BR" sz="1200" dirty="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0" name="Grupo 9"/>
            <p:cNvGrpSpPr/>
            <p:nvPr/>
          </p:nvGrpSpPr>
          <p:grpSpPr>
            <a:xfrm>
              <a:off x="-50039" y="1288230"/>
              <a:ext cx="5149216" cy="1278236"/>
              <a:chOff x="-50039" y="-45270"/>
              <a:chExt cx="5149216" cy="1278236"/>
            </a:xfrm>
          </p:grpSpPr>
          <p:grpSp>
            <p:nvGrpSpPr>
              <p:cNvPr id="53" name="Grupo 52"/>
              <p:cNvGrpSpPr/>
              <p:nvPr/>
            </p:nvGrpSpPr>
            <p:grpSpPr>
              <a:xfrm>
                <a:off x="-50039" y="414068"/>
                <a:ext cx="5149216" cy="335915"/>
                <a:chOff x="-50045" y="-8672"/>
                <a:chExt cx="5149826" cy="336476"/>
              </a:xfrm>
            </p:grpSpPr>
            <p:sp>
              <p:nvSpPr>
                <p:cNvPr id="64" name="Caixa de texto 933"/>
                <p:cNvSpPr txBox="1"/>
                <p:nvPr/>
              </p:nvSpPr>
              <p:spPr>
                <a:xfrm>
                  <a:off x="-50045" y="0"/>
                  <a:ext cx="327804" cy="32780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5" name="Caixa de texto 934"/>
                <p:cNvSpPr txBox="1"/>
                <p:nvPr/>
              </p:nvSpPr>
              <p:spPr>
                <a:xfrm>
                  <a:off x="907487" y="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effectLst/>
                      <a:ea typeface="Calibri"/>
                      <a:cs typeface="Calibri"/>
                    </a:rPr>
                    <a:t>EMP</a:t>
                  </a:r>
                  <a:endParaRPr lang="pt-BR" sz="14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6" name="Caixa de texto 935"/>
                <p:cNvSpPr txBox="1"/>
                <p:nvPr/>
              </p:nvSpPr>
              <p:spPr>
                <a:xfrm>
                  <a:off x="2175570" y="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FAB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7" name="Caixa de texto 936"/>
                <p:cNvSpPr txBox="1"/>
                <p:nvPr/>
              </p:nvSpPr>
              <p:spPr>
                <a:xfrm>
                  <a:off x="3538544" y="-8672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EPA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8" name="Caixa de texto 937"/>
                <p:cNvSpPr txBox="1"/>
                <p:nvPr/>
              </p:nvSpPr>
              <p:spPr>
                <a:xfrm>
                  <a:off x="4772121" y="0"/>
                  <a:ext cx="327660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C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9" name="Seta para a direita 68"/>
                <p:cNvSpPr/>
                <p:nvPr/>
              </p:nvSpPr>
              <p:spPr>
                <a:xfrm>
                  <a:off x="405442" y="94890"/>
                  <a:ext cx="414068" cy="155276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70" name="Seta para a direita 69"/>
                <p:cNvSpPr/>
                <p:nvPr/>
              </p:nvSpPr>
              <p:spPr>
                <a:xfrm>
                  <a:off x="1595887" y="86264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71" name="Seta para a direita 70"/>
                <p:cNvSpPr/>
                <p:nvPr/>
              </p:nvSpPr>
              <p:spPr>
                <a:xfrm>
                  <a:off x="2932981" y="77637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72" name="Seta para a direita 71"/>
                <p:cNvSpPr/>
                <p:nvPr/>
              </p:nvSpPr>
              <p:spPr>
                <a:xfrm>
                  <a:off x="4209691" y="94890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</p:grpSp>
          <p:sp>
            <p:nvSpPr>
              <p:cNvPr id="54" name="Caixa de texto 942"/>
              <p:cNvSpPr txBox="1"/>
              <p:nvPr/>
            </p:nvSpPr>
            <p:spPr>
              <a:xfrm>
                <a:off x="2493034" y="-45270"/>
                <a:ext cx="1285204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effectLst/>
                    <a:ea typeface="Calibri"/>
                    <a:cs typeface="Calibri"/>
                  </a:rPr>
                  <a:t>Ordem de fabricação</a:t>
                </a:r>
                <a:endParaRPr lang="pt-BR" sz="12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55" name="Grupo 54"/>
              <p:cNvGrpSpPr/>
              <p:nvPr/>
            </p:nvGrpSpPr>
            <p:grpSpPr>
              <a:xfrm>
                <a:off x="2493034" y="207034"/>
                <a:ext cx="1181819" cy="224155"/>
                <a:chOff x="0" y="0"/>
                <a:chExt cx="1181819" cy="224251"/>
              </a:xfrm>
            </p:grpSpPr>
            <p:cxnSp>
              <p:nvCxnSpPr>
                <p:cNvPr id="61" name="Conector reto 60"/>
                <p:cNvCxnSpPr/>
                <p:nvPr/>
              </p:nvCxnSpPr>
              <p:spPr>
                <a:xfrm flipV="1">
                  <a:off x="1181819" y="0"/>
                  <a:ext cx="0" cy="1984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61"/>
                <p:cNvCxnSpPr/>
                <p:nvPr/>
              </p:nvCxnSpPr>
              <p:spPr>
                <a:xfrm flipH="1">
                  <a:off x="0" y="0"/>
                  <a:ext cx="11818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de seta reta 62"/>
                <p:cNvCxnSpPr/>
                <p:nvPr/>
              </p:nvCxnSpPr>
              <p:spPr>
                <a:xfrm>
                  <a:off x="0" y="0"/>
                  <a:ext cx="0" cy="224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upo 55"/>
              <p:cNvGrpSpPr/>
              <p:nvPr/>
            </p:nvGrpSpPr>
            <p:grpSpPr>
              <a:xfrm flipH="1" flipV="1">
                <a:off x="2639263" y="741871"/>
                <a:ext cx="1181819" cy="224155"/>
                <a:chOff x="0" y="0"/>
                <a:chExt cx="1181819" cy="224251"/>
              </a:xfrm>
            </p:grpSpPr>
            <p:cxnSp>
              <p:nvCxnSpPr>
                <p:cNvPr id="58" name="Conector reto 57"/>
                <p:cNvCxnSpPr/>
                <p:nvPr/>
              </p:nvCxnSpPr>
              <p:spPr>
                <a:xfrm flipV="1">
                  <a:off x="1181819" y="0"/>
                  <a:ext cx="0" cy="1984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8"/>
                <p:cNvCxnSpPr/>
                <p:nvPr/>
              </p:nvCxnSpPr>
              <p:spPr>
                <a:xfrm flipH="1">
                  <a:off x="0" y="0"/>
                  <a:ext cx="11818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de seta reta 59"/>
                <p:cNvCxnSpPr/>
                <p:nvPr/>
              </p:nvCxnSpPr>
              <p:spPr>
                <a:xfrm>
                  <a:off x="0" y="0"/>
                  <a:ext cx="0" cy="224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Caixa de texto 951"/>
              <p:cNvSpPr txBox="1"/>
              <p:nvPr/>
            </p:nvSpPr>
            <p:spPr>
              <a:xfrm>
                <a:off x="2570672" y="983411"/>
                <a:ext cx="1138555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effectLst/>
                    <a:ea typeface="Calibri"/>
                    <a:cs typeface="Calibri"/>
                  </a:rPr>
                  <a:t>Produtos fabricados</a:t>
                </a:r>
                <a:endParaRPr lang="pt-BR" sz="12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45211" y="2800350"/>
              <a:ext cx="5149216" cy="1276099"/>
              <a:chOff x="-50039" y="0"/>
              <a:chExt cx="5149216" cy="1276099"/>
            </a:xfrm>
          </p:grpSpPr>
          <p:grpSp>
            <p:nvGrpSpPr>
              <p:cNvPr id="33" name="Grupo 32"/>
              <p:cNvGrpSpPr/>
              <p:nvPr/>
            </p:nvGrpSpPr>
            <p:grpSpPr>
              <a:xfrm>
                <a:off x="-50039" y="448574"/>
                <a:ext cx="5149216" cy="344399"/>
                <a:chOff x="-50045" y="-8672"/>
                <a:chExt cx="5149826" cy="344973"/>
              </a:xfrm>
            </p:grpSpPr>
            <p:sp>
              <p:nvSpPr>
                <p:cNvPr id="44" name="Caixa de texto 954"/>
                <p:cNvSpPr txBox="1"/>
                <p:nvPr/>
              </p:nvSpPr>
              <p:spPr>
                <a:xfrm>
                  <a:off x="-50045" y="0"/>
                  <a:ext cx="327804" cy="32780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" name="Caixa de texto 955"/>
                <p:cNvSpPr txBox="1"/>
                <p:nvPr/>
              </p:nvSpPr>
              <p:spPr>
                <a:xfrm>
                  <a:off x="907487" y="8641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effectLst/>
                      <a:ea typeface="Calibri"/>
                      <a:cs typeface="Calibri"/>
                    </a:rPr>
                    <a:t>EMP</a:t>
                  </a:r>
                  <a:endParaRPr lang="pt-BR" sz="14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" name="Caixa de texto 956"/>
                <p:cNvSpPr txBox="1"/>
                <p:nvPr/>
              </p:nvSpPr>
              <p:spPr>
                <a:xfrm>
                  <a:off x="2175570" y="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FAB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" name="Caixa de texto 957"/>
                <p:cNvSpPr txBox="1"/>
                <p:nvPr/>
              </p:nvSpPr>
              <p:spPr>
                <a:xfrm>
                  <a:off x="3538544" y="-8672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EPA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" name="Caixa de texto 958"/>
                <p:cNvSpPr txBox="1"/>
                <p:nvPr/>
              </p:nvSpPr>
              <p:spPr>
                <a:xfrm>
                  <a:off x="4772121" y="0"/>
                  <a:ext cx="327660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C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" name="Seta para a direita 48"/>
                <p:cNvSpPr/>
                <p:nvPr/>
              </p:nvSpPr>
              <p:spPr>
                <a:xfrm>
                  <a:off x="405442" y="94890"/>
                  <a:ext cx="414068" cy="155276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50" name="Seta para a direita 49"/>
                <p:cNvSpPr/>
                <p:nvPr/>
              </p:nvSpPr>
              <p:spPr>
                <a:xfrm>
                  <a:off x="1595887" y="86264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51" name="Seta para a direita 50"/>
                <p:cNvSpPr/>
                <p:nvPr/>
              </p:nvSpPr>
              <p:spPr>
                <a:xfrm>
                  <a:off x="2932981" y="77637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52" name="Seta para a direita 51"/>
                <p:cNvSpPr/>
                <p:nvPr/>
              </p:nvSpPr>
              <p:spPr>
                <a:xfrm>
                  <a:off x="4209691" y="94890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</p:grpSp>
          <p:sp>
            <p:nvSpPr>
              <p:cNvPr id="34" name="Caixa de texto 963"/>
              <p:cNvSpPr txBox="1"/>
              <p:nvPr/>
            </p:nvSpPr>
            <p:spPr>
              <a:xfrm>
                <a:off x="1216325" y="0"/>
                <a:ext cx="1431600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effectLst/>
                    <a:ea typeface="Calibri"/>
                    <a:cs typeface="Calibri"/>
                  </a:rPr>
                  <a:t>Requisição de compras</a:t>
                </a:r>
                <a:endParaRPr lang="pt-BR" sz="12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35" name="Grupo 34"/>
              <p:cNvGrpSpPr/>
              <p:nvPr/>
            </p:nvGrpSpPr>
            <p:grpSpPr>
              <a:xfrm>
                <a:off x="1164566" y="250166"/>
                <a:ext cx="1181819" cy="224155"/>
                <a:chOff x="0" y="0"/>
                <a:chExt cx="1181819" cy="224251"/>
              </a:xfrm>
            </p:grpSpPr>
            <p:cxnSp>
              <p:nvCxnSpPr>
                <p:cNvPr id="41" name="Conector reto 40"/>
                <p:cNvCxnSpPr/>
                <p:nvPr/>
              </p:nvCxnSpPr>
              <p:spPr>
                <a:xfrm flipV="1">
                  <a:off x="1181819" y="0"/>
                  <a:ext cx="0" cy="1984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>
                <a:xfrm flipH="1">
                  <a:off x="0" y="0"/>
                  <a:ext cx="11818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de seta reta 42"/>
                <p:cNvCxnSpPr/>
                <p:nvPr/>
              </p:nvCxnSpPr>
              <p:spPr>
                <a:xfrm>
                  <a:off x="0" y="0"/>
                  <a:ext cx="0" cy="224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o 35"/>
              <p:cNvGrpSpPr/>
              <p:nvPr/>
            </p:nvGrpSpPr>
            <p:grpSpPr>
              <a:xfrm flipH="1" flipV="1">
                <a:off x="1319422" y="785004"/>
                <a:ext cx="1181819" cy="224155"/>
                <a:chOff x="0" y="0"/>
                <a:chExt cx="1181819" cy="224251"/>
              </a:xfrm>
            </p:grpSpPr>
            <p:cxnSp>
              <p:nvCxnSpPr>
                <p:cNvPr id="38" name="Conector reto 37"/>
                <p:cNvCxnSpPr/>
                <p:nvPr/>
              </p:nvCxnSpPr>
              <p:spPr>
                <a:xfrm flipV="1">
                  <a:off x="1181819" y="0"/>
                  <a:ext cx="0" cy="1984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>
                <a:xfrm flipH="1">
                  <a:off x="0" y="0"/>
                  <a:ext cx="11818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de seta reta 39"/>
                <p:cNvCxnSpPr/>
                <p:nvPr/>
              </p:nvCxnSpPr>
              <p:spPr>
                <a:xfrm>
                  <a:off x="0" y="0"/>
                  <a:ext cx="0" cy="224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Caixa de texto 972"/>
              <p:cNvSpPr txBox="1"/>
              <p:nvPr/>
            </p:nvSpPr>
            <p:spPr>
              <a:xfrm>
                <a:off x="1259457" y="1026544"/>
                <a:ext cx="1138555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effectLst/>
                    <a:ea typeface="Calibri"/>
                    <a:cs typeface="Calibri"/>
                  </a:rPr>
                  <a:t>Matéria-prima</a:t>
                </a:r>
                <a:endParaRPr lang="pt-BR" sz="12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95250" y="4362450"/>
              <a:ext cx="5099177" cy="1276098"/>
              <a:chOff x="0" y="0"/>
              <a:chExt cx="5099177" cy="1276098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0" y="457200"/>
                <a:ext cx="5099177" cy="335915"/>
                <a:chOff x="0" y="-8672"/>
                <a:chExt cx="5099781" cy="336476"/>
              </a:xfrm>
            </p:grpSpPr>
            <p:sp>
              <p:nvSpPr>
                <p:cNvPr id="24" name="Caixa de texto 975"/>
                <p:cNvSpPr txBox="1"/>
                <p:nvPr/>
              </p:nvSpPr>
              <p:spPr>
                <a:xfrm>
                  <a:off x="0" y="0"/>
                  <a:ext cx="327804" cy="32780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Caixa de texto 976"/>
                <p:cNvSpPr txBox="1"/>
                <p:nvPr/>
              </p:nvSpPr>
              <p:spPr>
                <a:xfrm>
                  <a:off x="957532" y="-864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effectLst/>
                      <a:ea typeface="Calibri"/>
                      <a:cs typeface="Calibri"/>
                    </a:rPr>
                    <a:t>EMP</a:t>
                  </a:r>
                  <a:endParaRPr lang="pt-BR" sz="14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6" name="Caixa de texto 977"/>
                <p:cNvSpPr txBox="1"/>
                <p:nvPr/>
              </p:nvSpPr>
              <p:spPr>
                <a:xfrm>
                  <a:off x="2225615" y="0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FAB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7" name="Caixa de texto 978"/>
                <p:cNvSpPr txBox="1"/>
                <p:nvPr/>
              </p:nvSpPr>
              <p:spPr>
                <a:xfrm>
                  <a:off x="3538544" y="-8672"/>
                  <a:ext cx="517525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EPA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8" name="Caixa de texto 979"/>
                <p:cNvSpPr txBox="1"/>
                <p:nvPr/>
              </p:nvSpPr>
              <p:spPr>
                <a:xfrm>
                  <a:off x="4772121" y="0"/>
                  <a:ext cx="327660" cy="32766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C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9" name="Seta para a direita 28"/>
                <p:cNvSpPr/>
                <p:nvPr/>
              </p:nvSpPr>
              <p:spPr>
                <a:xfrm>
                  <a:off x="405442" y="94890"/>
                  <a:ext cx="414068" cy="155276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30" name="Seta para a direita 29"/>
                <p:cNvSpPr/>
                <p:nvPr/>
              </p:nvSpPr>
              <p:spPr>
                <a:xfrm>
                  <a:off x="1595887" y="86264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31" name="Seta para a direita 30"/>
                <p:cNvSpPr/>
                <p:nvPr/>
              </p:nvSpPr>
              <p:spPr>
                <a:xfrm>
                  <a:off x="2932981" y="77637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sp>
              <p:nvSpPr>
                <p:cNvPr id="32" name="Seta para a direita 31"/>
                <p:cNvSpPr/>
                <p:nvPr/>
              </p:nvSpPr>
              <p:spPr>
                <a:xfrm>
                  <a:off x="4209691" y="94890"/>
                  <a:ext cx="414020" cy="154940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</p:grpSp>
          <p:sp>
            <p:nvSpPr>
              <p:cNvPr id="14" name="Caixa de texto 984"/>
              <p:cNvSpPr txBox="1"/>
              <p:nvPr/>
            </p:nvSpPr>
            <p:spPr>
              <a:xfrm>
                <a:off x="163902" y="0"/>
                <a:ext cx="1431290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effectLst/>
                    <a:ea typeface="Calibri"/>
                    <a:cs typeface="Calibri"/>
                  </a:rPr>
                  <a:t>Pedido de compras</a:t>
                </a:r>
                <a:endParaRPr lang="pt-BR" sz="12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15" name="Grupo 14"/>
              <p:cNvGrpSpPr/>
              <p:nvPr/>
            </p:nvGrpSpPr>
            <p:grpSpPr>
              <a:xfrm>
                <a:off x="163902" y="258792"/>
                <a:ext cx="1181819" cy="224155"/>
                <a:chOff x="0" y="0"/>
                <a:chExt cx="1181819" cy="224251"/>
              </a:xfrm>
            </p:grpSpPr>
            <p:cxnSp>
              <p:nvCxnSpPr>
                <p:cNvPr id="21" name="Conector reto 20"/>
                <p:cNvCxnSpPr/>
                <p:nvPr/>
              </p:nvCxnSpPr>
              <p:spPr>
                <a:xfrm flipV="1">
                  <a:off x="1181819" y="0"/>
                  <a:ext cx="0" cy="1984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21"/>
                <p:cNvCxnSpPr/>
                <p:nvPr/>
              </p:nvCxnSpPr>
              <p:spPr>
                <a:xfrm flipH="1">
                  <a:off x="0" y="0"/>
                  <a:ext cx="11818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22"/>
                <p:cNvCxnSpPr/>
                <p:nvPr/>
              </p:nvCxnSpPr>
              <p:spPr>
                <a:xfrm>
                  <a:off x="0" y="0"/>
                  <a:ext cx="0" cy="224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upo 15"/>
              <p:cNvGrpSpPr/>
              <p:nvPr/>
            </p:nvGrpSpPr>
            <p:grpSpPr>
              <a:xfrm flipH="1" flipV="1">
                <a:off x="77075" y="785004"/>
                <a:ext cx="1181819" cy="224155"/>
                <a:chOff x="0" y="0"/>
                <a:chExt cx="1181819" cy="224251"/>
              </a:xfrm>
            </p:grpSpPr>
            <p:cxnSp>
              <p:nvCxnSpPr>
                <p:cNvPr id="18" name="Conector reto 17"/>
                <p:cNvCxnSpPr/>
                <p:nvPr/>
              </p:nvCxnSpPr>
              <p:spPr>
                <a:xfrm flipV="1">
                  <a:off x="1181819" y="0"/>
                  <a:ext cx="0" cy="1984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8"/>
                <p:cNvCxnSpPr/>
                <p:nvPr/>
              </p:nvCxnSpPr>
              <p:spPr>
                <a:xfrm flipH="1">
                  <a:off x="0" y="0"/>
                  <a:ext cx="11818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de seta reta 19"/>
                <p:cNvCxnSpPr/>
                <p:nvPr/>
              </p:nvCxnSpPr>
              <p:spPr>
                <a:xfrm>
                  <a:off x="0" y="0"/>
                  <a:ext cx="0" cy="2242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Caixa de texto 993"/>
              <p:cNvSpPr txBox="1"/>
              <p:nvPr/>
            </p:nvSpPr>
            <p:spPr>
              <a:xfrm>
                <a:off x="103517" y="1026543"/>
                <a:ext cx="1181100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effectLst/>
                    <a:ea typeface="Calibri"/>
                    <a:cs typeface="Calibri"/>
                  </a:rPr>
                  <a:t>Materiais comprados</a:t>
                </a:r>
                <a:endParaRPr lang="pt-BR" sz="1200" dirty="0">
                  <a:effectLst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94" name="CaixaDeTexto 93"/>
          <p:cNvSpPr txBox="1"/>
          <p:nvPr/>
        </p:nvSpPr>
        <p:spPr>
          <a:xfrm>
            <a:off x="4692323" y="6309320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3</a:t>
            </a:r>
            <a:r>
              <a:rPr lang="pt-BR" sz="1000" dirty="0" smtClean="0"/>
              <a:t>: Fluxo de informações do produto padronizado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782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>Ford Modelo T</a:t>
            </a:r>
          </a:p>
        </p:txBody>
      </p:sp>
      <p:pic>
        <p:nvPicPr>
          <p:cNvPr id="14340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622776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07504" y="580618"/>
            <a:ext cx="493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para estoque (MTS)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Objetivo da disciplina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000" b="1" dirty="0" smtClean="0"/>
              <a:t>Capacitar</a:t>
            </a:r>
            <a:r>
              <a:rPr lang="pt-BR" sz="2000" dirty="0" smtClean="0"/>
              <a:t> os alunos para a modelagem dos processos básicos do planejamento e controle da produção, e para o uso dos correspondentes métodos e técnicas de solução. </a:t>
            </a:r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23728" y="3381543"/>
            <a:ext cx="60486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Em cada olhar, uma observação;</a:t>
            </a:r>
          </a:p>
          <a:p>
            <a:r>
              <a:rPr lang="pt-BR" sz="2400" i="1" dirty="0" smtClean="0"/>
              <a:t>Em cada observação, uma análise;</a:t>
            </a:r>
          </a:p>
          <a:p>
            <a:r>
              <a:rPr lang="pt-BR" sz="2400" i="1" dirty="0" smtClean="0"/>
              <a:t>Em cada análise, uma síntese.</a:t>
            </a:r>
          </a:p>
          <a:p>
            <a:pPr algn="r"/>
            <a:r>
              <a:rPr lang="pt-BR" i="1" dirty="0" smtClean="0">
                <a:solidFill>
                  <a:schemeClr val="accent1"/>
                </a:solidFill>
              </a:rPr>
              <a:t>Wolfgang von Goethe</a:t>
            </a:r>
            <a:endParaRPr lang="pt-BR" i="1" dirty="0">
              <a:solidFill>
                <a:schemeClr val="accent1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7238"/>
            <a:ext cx="1600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07504" y="580618"/>
            <a:ext cx="493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para estoque (MTS)</a:t>
            </a:r>
          </a:p>
        </p:txBody>
      </p:sp>
      <p:pic>
        <p:nvPicPr>
          <p:cNvPr id="18434" name="Picture 2" descr="http://rtone.files.wordpress.com/2007/02/ford-model-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145893" cy="55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Projeto </a:t>
            </a: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do produto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personalizado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21</a:t>
            </a:fld>
            <a:endParaRPr lang="pt-BR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899592" y="6423139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4</a:t>
            </a:r>
            <a:r>
              <a:rPr lang="pt-BR" sz="1000" dirty="0" smtClean="0"/>
              <a:t>: Fluxo de informações do produto personalizado</a:t>
            </a:r>
            <a:endParaRPr lang="pt-BR" sz="1000" dirty="0"/>
          </a:p>
        </p:txBody>
      </p:sp>
      <p:grpSp>
        <p:nvGrpSpPr>
          <p:cNvPr id="162" name="Grupo 161"/>
          <p:cNvGrpSpPr/>
          <p:nvPr/>
        </p:nvGrpSpPr>
        <p:grpSpPr>
          <a:xfrm>
            <a:off x="899592" y="1988840"/>
            <a:ext cx="7684385" cy="4400560"/>
            <a:chOff x="4161797" y="1572897"/>
            <a:chExt cx="4658675" cy="3389296"/>
          </a:xfrm>
        </p:grpSpPr>
        <p:grpSp>
          <p:nvGrpSpPr>
            <p:cNvPr id="7" name="Grupo 6"/>
            <p:cNvGrpSpPr/>
            <p:nvPr/>
          </p:nvGrpSpPr>
          <p:grpSpPr>
            <a:xfrm>
              <a:off x="4161797" y="1572897"/>
              <a:ext cx="4658675" cy="1445080"/>
              <a:chOff x="4161797" y="1572897"/>
              <a:chExt cx="4658675" cy="1445080"/>
            </a:xfrm>
          </p:grpSpPr>
          <p:grpSp>
            <p:nvGrpSpPr>
              <p:cNvPr id="95" name="Grupo 94"/>
              <p:cNvGrpSpPr/>
              <p:nvPr/>
            </p:nvGrpSpPr>
            <p:grpSpPr>
              <a:xfrm>
                <a:off x="4161797" y="1572897"/>
                <a:ext cx="4658675" cy="1096910"/>
                <a:chOff x="0" y="-112216"/>
                <a:chExt cx="5149787" cy="1369248"/>
              </a:xfrm>
            </p:grpSpPr>
            <p:sp>
              <p:nvSpPr>
                <p:cNvPr id="96" name="Caixa de texto 995"/>
                <p:cNvSpPr txBox="1"/>
                <p:nvPr/>
              </p:nvSpPr>
              <p:spPr>
                <a:xfrm>
                  <a:off x="0" y="405441"/>
                  <a:ext cx="327660" cy="3270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7" name="Caixa de texto 996"/>
                <p:cNvSpPr txBox="1"/>
                <p:nvPr/>
              </p:nvSpPr>
              <p:spPr>
                <a:xfrm>
                  <a:off x="957533" y="396815"/>
                  <a:ext cx="517464" cy="32702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effectLst/>
                      <a:ea typeface="Calibri"/>
                      <a:cs typeface="Calibri"/>
                    </a:rPr>
                    <a:t>EMP</a:t>
                  </a:r>
                  <a:endParaRPr lang="pt-BR" sz="14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8" name="Caixa de texto 997"/>
                <p:cNvSpPr txBox="1"/>
                <p:nvPr/>
              </p:nvSpPr>
              <p:spPr>
                <a:xfrm>
                  <a:off x="2225616" y="388188"/>
                  <a:ext cx="517464" cy="32702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FAB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9" name="Caixa de texto 998"/>
                <p:cNvSpPr txBox="1"/>
                <p:nvPr/>
              </p:nvSpPr>
              <p:spPr>
                <a:xfrm>
                  <a:off x="4822166" y="388188"/>
                  <a:ext cx="327621" cy="32702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C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0" name="Seta para a direita 99"/>
                <p:cNvSpPr/>
                <p:nvPr/>
              </p:nvSpPr>
              <p:spPr>
                <a:xfrm>
                  <a:off x="2855344" y="465826"/>
                  <a:ext cx="1888490" cy="172085"/>
                </a:xfrm>
                <a:prstGeom prst="rightArrow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 sz="1400"/>
                </a:p>
              </p:txBody>
            </p:sp>
            <p:grpSp>
              <p:nvGrpSpPr>
                <p:cNvPr id="101" name="Grupo 100"/>
                <p:cNvGrpSpPr/>
                <p:nvPr/>
              </p:nvGrpSpPr>
              <p:grpSpPr>
                <a:xfrm>
                  <a:off x="1095555" y="-54201"/>
                  <a:ext cx="1388745" cy="1260701"/>
                  <a:chOff x="-2769164" y="-54355"/>
                  <a:chExt cx="1388853" cy="1261442"/>
                </a:xfrm>
              </p:grpSpPr>
              <p:sp>
                <p:nvSpPr>
                  <p:cNvPr id="121" name="Caixa de texto 1001"/>
                  <p:cNvSpPr txBox="1"/>
                  <p:nvPr/>
                </p:nvSpPr>
                <p:spPr>
                  <a:xfrm>
                    <a:off x="-2769164" y="-54355"/>
                    <a:ext cx="1388853" cy="250166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 dirty="0">
                        <a:effectLst/>
                        <a:ea typeface="Calibri"/>
                        <a:cs typeface="Calibri"/>
                      </a:rPr>
                      <a:t>Requisição de materiais</a:t>
                    </a:r>
                    <a:endParaRPr lang="pt-BR" sz="12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122" name="Grupo 121"/>
                  <p:cNvGrpSpPr/>
                  <p:nvPr/>
                </p:nvGrpSpPr>
                <p:grpSpPr>
                  <a:xfrm>
                    <a:off x="-2622514" y="189660"/>
                    <a:ext cx="1181819" cy="224251"/>
                    <a:chOff x="-2622514" y="-122"/>
                    <a:chExt cx="1181819" cy="224251"/>
                  </a:xfrm>
                </p:grpSpPr>
                <p:cxnSp>
                  <p:nvCxnSpPr>
                    <p:cNvPr id="128" name="Conector reto 127"/>
                    <p:cNvCxnSpPr/>
                    <p:nvPr/>
                  </p:nvCxnSpPr>
                  <p:spPr>
                    <a:xfrm flipV="1">
                      <a:off x="-1440695" y="-122"/>
                      <a:ext cx="0" cy="19840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Conector reto 128"/>
                    <p:cNvCxnSpPr/>
                    <p:nvPr/>
                  </p:nvCxnSpPr>
                  <p:spPr>
                    <a:xfrm flipH="1">
                      <a:off x="-2622514" y="-122"/>
                      <a:ext cx="118181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Conector de seta reta 129"/>
                    <p:cNvCxnSpPr/>
                    <p:nvPr/>
                  </p:nvCxnSpPr>
                  <p:spPr>
                    <a:xfrm>
                      <a:off x="-2622514" y="-122"/>
                      <a:ext cx="0" cy="22425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upo 122"/>
                  <p:cNvGrpSpPr/>
                  <p:nvPr/>
                </p:nvGrpSpPr>
                <p:grpSpPr>
                  <a:xfrm flipH="1" flipV="1">
                    <a:off x="-2665646" y="715936"/>
                    <a:ext cx="1181819" cy="224213"/>
                    <a:chOff x="2665562" y="0"/>
                    <a:chExt cx="1181819" cy="224309"/>
                  </a:xfrm>
                </p:grpSpPr>
                <p:cxnSp>
                  <p:nvCxnSpPr>
                    <p:cNvPr id="125" name="Conector reto 124"/>
                    <p:cNvCxnSpPr/>
                    <p:nvPr/>
                  </p:nvCxnSpPr>
                  <p:spPr>
                    <a:xfrm flipV="1">
                      <a:off x="3838755" y="0"/>
                      <a:ext cx="0" cy="19840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Conector reto 125"/>
                    <p:cNvCxnSpPr/>
                    <p:nvPr/>
                  </p:nvCxnSpPr>
                  <p:spPr>
                    <a:xfrm flipH="1">
                      <a:off x="2665562" y="589"/>
                      <a:ext cx="118181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Conector de seta reta 126"/>
                    <p:cNvCxnSpPr/>
                    <p:nvPr/>
                  </p:nvCxnSpPr>
                  <p:spPr>
                    <a:xfrm>
                      <a:off x="2665562" y="58"/>
                      <a:ext cx="0" cy="22425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4" name="Caixa de texto 1010"/>
                  <p:cNvSpPr txBox="1"/>
                  <p:nvPr/>
                </p:nvSpPr>
                <p:spPr>
                  <a:xfrm>
                    <a:off x="-2665562" y="957532"/>
                    <a:ext cx="1138555" cy="24955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Calibri"/>
                        <a:cs typeface="Calibri"/>
                      </a:rPr>
                      <a:t>Matéria-prima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02" name="Grupo 101"/>
                <p:cNvGrpSpPr/>
                <p:nvPr/>
              </p:nvGrpSpPr>
              <p:grpSpPr>
                <a:xfrm>
                  <a:off x="2493034" y="172528"/>
                  <a:ext cx="1190446" cy="223520"/>
                  <a:chOff x="0" y="0"/>
                  <a:chExt cx="1190446" cy="223520"/>
                </a:xfrm>
              </p:grpSpPr>
              <p:cxnSp>
                <p:nvCxnSpPr>
                  <p:cNvPr id="118" name="Conector reto 117"/>
                  <p:cNvCxnSpPr/>
                  <p:nvPr/>
                </p:nvCxnSpPr>
                <p:spPr>
                  <a:xfrm flipV="1">
                    <a:off x="1190446" y="0"/>
                    <a:ext cx="0" cy="1981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to 118"/>
                  <p:cNvCxnSpPr/>
                  <p:nvPr/>
                </p:nvCxnSpPr>
                <p:spPr>
                  <a:xfrm flipH="1">
                    <a:off x="8627" y="0"/>
                    <a:ext cx="118173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de seta reta 119"/>
                  <p:cNvCxnSpPr/>
                  <p:nvPr/>
                </p:nvCxnSpPr>
                <p:spPr>
                  <a:xfrm>
                    <a:off x="0" y="0"/>
                    <a:ext cx="0" cy="22352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Grupo 102"/>
                <p:cNvGrpSpPr/>
                <p:nvPr/>
              </p:nvGrpSpPr>
              <p:grpSpPr>
                <a:xfrm>
                  <a:off x="2484408" y="707366"/>
                  <a:ext cx="1181819" cy="224286"/>
                  <a:chOff x="0" y="0"/>
                  <a:chExt cx="1181819" cy="224286"/>
                </a:xfrm>
              </p:grpSpPr>
              <p:cxnSp>
                <p:nvCxnSpPr>
                  <p:cNvPr id="115" name="Conector reto 114"/>
                  <p:cNvCxnSpPr/>
                  <p:nvPr/>
                </p:nvCxnSpPr>
                <p:spPr>
                  <a:xfrm flipH="1">
                    <a:off x="0" y="25879"/>
                    <a:ext cx="0" cy="1981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to 115"/>
                  <p:cNvCxnSpPr/>
                  <p:nvPr/>
                </p:nvCxnSpPr>
                <p:spPr>
                  <a:xfrm flipV="1">
                    <a:off x="0" y="224286"/>
                    <a:ext cx="118173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ector de seta reta 116"/>
                  <p:cNvCxnSpPr/>
                  <p:nvPr/>
                </p:nvCxnSpPr>
                <p:spPr>
                  <a:xfrm flipH="1" flipV="1">
                    <a:off x="1181819" y="0"/>
                    <a:ext cx="0" cy="22352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Caixa de texto 1019"/>
                <p:cNvSpPr txBox="1"/>
                <p:nvPr/>
              </p:nvSpPr>
              <p:spPr>
                <a:xfrm>
                  <a:off x="2596551" y="897147"/>
                  <a:ext cx="2457990" cy="24892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effectLst/>
                      <a:ea typeface="Calibri"/>
                      <a:cs typeface="Calibri"/>
                    </a:rPr>
                    <a:t>Fabricação do produto e venda</a:t>
                  </a:r>
                  <a:endParaRPr lang="pt-BR" sz="120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05" name="Grupo 104"/>
                <p:cNvGrpSpPr/>
                <p:nvPr/>
              </p:nvGrpSpPr>
              <p:grpSpPr>
                <a:xfrm>
                  <a:off x="163902" y="724618"/>
                  <a:ext cx="931654" cy="224286"/>
                  <a:chOff x="0" y="0"/>
                  <a:chExt cx="931654" cy="224286"/>
                </a:xfrm>
              </p:grpSpPr>
              <p:cxnSp>
                <p:nvCxnSpPr>
                  <p:cNvPr id="112" name="Conector reto 111"/>
                  <p:cNvCxnSpPr/>
                  <p:nvPr/>
                </p:nvCxnSpPr>
                <p:spPr>
                  <a:xfrm flipH="1">
                    <a:off x="0" y="25879"/>
                    <a:ext cx="0" cy="1981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 flipV="1">
                    <a:off x="0" y="223999"/>
                    <a:ext cx="931654" cy="28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de seta reta 113"/>
                  <p:cNvCxnSpPr/>
                  <p:nvPr/>
                </p:nvCxnSpPr>
                <p:spPr>
                  <a:xfrm flipH="1" flipV="1">
                    <a:off x="929554" y="0"/>
                    <a:ext cx="0" cy="22352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Caixa de texto 1024"/>
                <p:cNvSpPr txBox="1"/>
                <p:nvPr/>
              </p:nvSpPr>
              <p:spPr>
                <a:xfrm>
                  <a:off x="69012" y="1008112"/>
                  <a:ext cx="1137920" cy="24892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effectLst/>
                      <a:ea typeface="Calibri"/>
                      <a:cs typeface="Calibri"/>
                    </a:rPr>
                    <a:t>Fornecimento</a:t>
                  </a:r>
                  <a:endParaRPr lang="pt-BR" sz="12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7" name="Caixa de texto 1025"/>
                <p:cNvSpPr txBox="1"/>
                <p:nvPr/>
              </p:nvSpPr>
              <p:spPr>
                <a:xfrm>
                  <a:off x="60385" y="-112216"/>
                  <a:ext cx="1138555" cy="24955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effectLst/>
                      <a:ea typeface="Calibri"/>
                      <a:cs typeface="Calibri"/>
                    </a:rPr>
                    <a:t>Pedido de compra</a:t>
                  </a:r>
                  <a:endParaRPr lang="pt-BR" sz="1200" dirty="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08" name="Grupo 107"/>
                <p:cNvGrpSpPr/>
                <p:nvPr/>
              </p:nvGrpSpPr>
              <p:grpSpPr>
                <a:xfrm>
                  <a:off x="155276" y="189781"/>
                  <a:ext cx="1190446" cy="223520"/>
                  <a:chOff x="0" y="0"/>
                  <a:chExt cx="1190446" cy="223520"/>
                </a:xfrm>
              </p:grpSpPr>
              <p:cxnSp>
                <p:nvCxnSpPr>
                  <p:cNvPr id="109" name="Conector reto 108"/>
                  <p:cNvCxnSpPr/>
                  <p:nvPr/>
                </p:nvCxnSpPr>
                <p:spPr>
                  <a:xfrm flipV="1">
                    <a:off x="1190446" y="0"/>
                    <a:ext cx="0" cy="1981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to 109"/>
                  <p:cNvCxnSpPr/>
                  <p:nvPr/>
                </p:nvCxnSpPr>
                <p:spPr>
                  <a:xfrm flipH="1">
                    <a:off x="8627" y="0"/>
                    <a:ext cx="118173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de seta reta 110"/>
                  <p:cNvCxnSpPr/>
                  <p:nvPr/>
                </p:nvCxnSpPr>
                <p:spPr>
                  <a:xfrm>
                    <a:off x="0" y="0"/>
                    <a:ext cx="0" cy="22352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CaixaDeTexto 3"/>
              <p:cNvSpPr txBox="1"/>
              <p:nvPr/>
            </p:nvSpPr>
            <p:spPr>
              <a:xfrm>
                <a:off x="5724128" y="2780928"/>
                <a:ext cx="1265168" cy="237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/>
                  <a:t>(a) Sistema MTO e ATO</a:t>
                </a:r>
                <a:endParaRPr lang="pt-BR" sz="1400" dirty="0"/>
              </a:p>
            </p:txBody>
          </p:sp>
        </p:grpSp>
        <p:grpSp>
          <p:nvGrpSpPr>
            <p:cNvPr id="161" name="Grupo 160"/>
            <p:cNvGrpSpPr/>
            <p:nvPr/>
          </p:nvGrpSpPr>
          <p:grpSpPr>
            <a:xfrm>
              <a:off x="4224228" y="3565540"/>
              <a:ext cx="4596244" cy="1396653"/>
              <a:chOff x="4224228" y="3565540"/>
              <a:chExt cx="4596244" cy="1396653"/>
            </a:xfrm>
          </p:grpSpPr>
          <p:grpSp>
            <p:nvGrpSpPr>
              <p:cNvPr id="133" name="Grupo 132"/>
              <p:cNvGrpSpPr/>
              <p:nvPr/>
            </p:nvGrpSpPr>
            <p:grpSpPr>
              <a:xfrm>
                <a:off x="4224228" y="3565540"/>
                <a:ext cx="4596244" cy="955879"/>
                <a:chOff x="0" y="-119368"/>
                <a:chExt cx="5140565" cy="1385284"/>
              </a:xfrm>
            </p:grpSpPr>
            <p:sp>
              <p:nvSpPr>
                <p:cNvPr id="134" name="Caixa de texto 1031"/>
                <p:cNvSpPr txBox="1"/>
                <p:nvPr/>
              </p:nvSpPr>
              <p:spPr>
                <a:xfrm>
                  <a:off x="2286000" y="396815"/>
                  <a:ext cx="516890" cy="32639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ea typeface="Calibri"/>
                      <a:cs typeface="Calibri"/>
                    </a:rPr>
                    <a:t>FAB</a:t>
                  </a:r>
                  <a:endParaRPr lang="pt-BR" sz="140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35" name="Grupo 134"/>
                <p:cNvGrpSpPr/>
                <p:nvPr/>
              </p:nvGrpSpPr>
              <p:grpSpPr>
                <a:xfrm>
                  <a:off x="0" y="-119368"/>
                  <a:ext cx="5140565" cy="1385284"/>
                  <a:chOff x="0" y="-119368"/>
                  <a:chExt cx="5140565" cy="1385284"/>
                </a:xfrm>
              </p:grpSpPr>
              <p:sp>
                <p:nvSpPr>
                  <p:cNvPr id="136" name="Caixa de texto 1033"/>
                  <p:cNvSpPr txBox="1"/>
                  <p:nvPr/>
                </p:nvSpPr>
                <p:spPr>
                  <a:xfrm>
                    <a:off x="0" y="414068"/>
                    <a:ext cx="327660" cy="32702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>
                        <a:effectLst/>
                        <a:ea typeface="Calibri"/>
                        <a:cs typeface="Calibri"/>
                      </a:rPr>
                      <a:t>F</a:t>
                    </a:r>
                    <a:endParaRPr lang="pt-BR" sz="14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7" name="Caixa de texto 1034"/>
                  <p:cNvSpPr txBox="1"/>
                  <p:nvPr/>
                </p:nvSpPr>
                <p:spPr>
                  <a:xfrm>
                    <a:off x="4813540" y="396815"/>
                    <a:ext cx="327025" cy="32639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>
                        <a:effectLst/>
                        <a:ea typeface="Calibri"/>
                        <a:cs typeface="Calibri"/>
                      </a:rPr>
                      <a:t>C</a:t>
                    </a:r>
                    <a:endParaRPr lang="pt-BR" sz="14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8" name="Seta para a direita 137"/>
                  <p:cNvSpPr/>
                  <p:nvPr/>
                </p:nvSpPr>
                <p:spPr>
                  <a:xfrm>
                    <a:off x="2846717" y="465826"/>
                    <a:ext cx="1888490" cy="172085"/>
                  </a:xfrm>
                  <a:prstGeom prst="rightArrow">
                    <a:avLst/>
                  </a:prstGeom>
                  <a:solidFill>
                    <a:schemeClr val="bg1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t-BR" sz="1400"/>
                  </a:p>
                </p:txBody>
              </p:sp>
              <p:sp>
                <p:nvSpPr>
                  <p:cNvPr id="139" name="Caixa de texto 1036"/>
                  <p:cNvSpPr txBox="1"/>
                  <p:nvPr/>
                </p:nvSpPr>
                <p:spPr>
                  <a:xfrm>
                    <a:off x="2587638" y="-119368"/>
                    <a:ext cx="781141" cy="31777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 dirty="0">
                        <a:effectLst/>
                        <a:ea typeface="Calibri"/>
                        <a:cs typeface="Calibri"/>
                      </a:rPr>
                      <a:t>Pedido do cliente</a:t>
                    </a:r>
                    <a:endParaRPr lang="pt-BR" sz="12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140" name="Grupo 139"/>
                  <p:cNvGrpSpPr/>
                  <p:nvPr/>
                </p:nvGrpSpPr>
                <p:grpSpPr>
                  <a:xfrm>
                    <a:off x="2493034" y="181155"/>
                    <a:ext cx="1190446" cy="223520"/>
                    <a:chOff x="0" y="0"/>
                    <a:chExt cx="1190446" cy="223520"/>
                  </a:xfrm>
                </p:grpSpPr>
                <p:cxnSp>
                  <p:nvCxnSpPr>
                    <p:cNvPr id="157" name="Conector reto 156"/>
                    <p:cNvCxnSpPr/>
                    <p:nvPr/>
                  </p:nvCxnSpPr>
                  <p:spPr>
                    <a:xfrm flipV="1">
                      <a:off x="1190446" y="0"/>
                      <a:ext cx="0" cy="1981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Conector reto 157"/>
                    <p:cNvCxnSpPr/>
                    <p:nvPr/>
                  </p:nvCxnSpPr>
                  <p:spPr>
                    <a:xfrm flipH="1">
                      <a:off x="8627" y="0"/>
                      <a:ext cx="118173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ector de seta reta 158"/>
                    <p:cNvCxnSpPr/>
                    <p:nvPr/>
                  </p:nvCxnSpPr>
                  <p:spPr>
                    <a:xfrm>
                      <a:off x="0" y="0"/>
                      <a:ext cx="0" cy="22352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upo 140"/>
                  <p:cNvGrpSpPr/>
                  <p:nvPr/>
                </p:nvGrpSpPr>
                <p:grpSpPr>
                  <a:xfrm>
                    <a:off x="2484408" y="707366"/>
                    <a:ext cx="1181819" cy="224155"/>
                    <a:chOff x="0" y="0"/>
                    <a:chExt cx="1181819" cy="224286"/>
                  </a:xfrm>
                </p:grpSpPr>
                <p:cxnSp>
                  <p:nvCxnSpPr>
                    <p:cNvPr id="154" name="Conector reto 153"/>
                    <p:cNvCxnSpPr/>
                    <p:nvPr/>
                  </p:nvCxnSpPr>
                  <p:spPr>
                    <a:xfrm flipH="1">
                      <a:off x="0" y="25879"/>
                      <a:ext cx="0" cy="1981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ector reto 154"/>
                    <p:cNvCxnSpPr/>
                    <p:nvPr/>
                  </p:nvCxnSpPr>
                  <p:spPr>
                    <a:xfrm flipV="1">
                      <a:off x="0" y="224286"/>
                      <a:ext cx="118173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Conector de seta reta 155"/>
                    <p:cNvCxnSpPr/>
                    <p:nvPr/>
                  </p:nvCxnSpPr>
                  <p:spPr>
                    <a:xfrm flipH="1" flipV="1">
                      <a:off x="1181819" y="0"/>
                      <a:ext cx="0" cy="22352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2" name="Caixa de texto 1045"/>
                  <p:cNvSpPr txBox="1"/>
                  <p:nvPr/>
                </p:nvSpPr>
                <p:spPr>
                  <a:xfrm>
                    <a:off x="2596551" y="905773"/>
                    <a:ext cx="2457450" cy="24892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effectLst/>
                        <a:ea typeface="Calibri"/>
                        <a:cs typeface="Calibri"/>
                      </a:rPr>
                      <a:t>Fabricação do produto e venda</a:t>
                    </a:r>
                    <a:endParaRPr lang="pt-BR" sz="1200">
                      <a:effectLst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143" name="Grupo 142"/>
                  <p:cNvGrpSpPr/>
                  <p:nvPr/>
                </p:nvGrpSpPr>
                <p:grpSpPr>
                  <a:xfrm>
                    <a:off x="172528" y="741872"/>
                    <a:ext cx="1181100" cy="224155"/>
                    <a:chOff x="0" y="0"/>
                    <a:chExt cx="1181100" cy="224286"/>
                  </a:xfrm>
                </p:grpSpPr>
                <p:cxnSp>
                  <p:nvCxnSpPr>
                    <p:cNvPr id="151" name="Conector reto 150"/>
                    <p:cNvCxnSpPr/>
                    <p:nvPr/>
                  </p:nvCxnSpPr>
                  <p:spPr>
                    <a:xfrm flipH="1">
                      <a:off x="0" y="25879"/>
                      <a:ext cx="0" cy="1981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ector reto 151"/>
                    <p:cNvCxnSpPr/>
                    <p:nvPr/>
                  </p:nvCxnSpPr>
                  <p:spPr>
                    <a:xfrm flipV="1">
                      <a:off x="0" y="224286"/>
                      <a:ext cx="11811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Conector de seta reta 152"/>
                    <p:cNvCxnSpPr/>
                    <p:nvPr/>
                  </p:nvCxnSpPr>
                  <p:spPr>
                    <a:xfrm flipH="1" flipV="1">
                      <a:off x="1173193" y="0"/>
                      <a:ext cx="0" cy="22352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4" name="Caixa de texto 1050"/>
                  <p:cNvSpPr txBox="1"/>
                  <p:nvPr/>
                </p:nvSpPr>
                <p:spPr>
                  <a:xfrm>
                    <a:off x="86264" y="1016996"/>
                    <a:ext cx="2216785" cy="24892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 dirty="0">
                        <a:effectLst/>
                        <a:ea typeface="Calibri"/>
                        <a:cs typeface="Calibri"/>
                      </a:rPr>
                      <a:t>Fornecimento de materiais</a:t>
                    </a:r>
                    <a:endParaRPr lang="pt-BR" sz="12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5" name="Caixa de texto 1051"/>
                  <p:cNvSpPr txBox="1"/>
                  <p:nvPr/>
                </p:nvSpPr>
                <p:spPr>
                  <a:xfrm>
                    <a:off x="227886" y="-105705"/>
                    <a:ext cx="1138555" cy="24955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 dirty="0">
                        <a:effectLst/>
                        <a:ea typeface="Calibri"/>
                        <a:cs typeface="Calibri"/>
                      </a:rPr>
                      <a:t>Pedido de compra</a:t>
                    </a:r>
                    <a:endParaRPr lang="pt-BR" sz="12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146" name="Grupo 145"/>
                  <p:cNvGrpSpPr/>
                  <p:nvPr/>
                </p:nvGrpSpPr>
                <p:grpSpPr>
                  <a:xfrm>
                    <a:off x="155276" y="198407"/>
                    <a:ext cx="1190446" cy="223520"/>
                    <a:chOff x="0" y="0"/>
                    <a:chExt cx="1190446" cy="223520"/>
                  </a:xfrm>
                </p:grpSpPr>
                <p:cxnSp>
                  <p:nvCxnSpPr>
                    <p:cNvPr id="148" name="Conector reto 147"/>
                    <p:cNvCxnSpPr/>
                    <p:nvPr/>
                  </p:nvCxnSpPr>
                  <p:spPr>
                    <a:xfrm flipV="1">
                      <a:off x="1190446" y="0"/>
                      <a:ext cx="0" cy="1981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Conector reto 148"/>
                    <p:cNvCxnSpPr/>
                    <p:nvPr/>
                  </p:nvCxnSpPr>
                  <p:spPr>
                    <a:xfrm flipH="1">
                      <a:off x="8627" y="0"/>
                      <a:ext cx="118173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Conector de seta reta 149"/>
                    <p:cNvCxnSpPr/>
                    <p:nvPr/>
                  </p:nvCxnSpPr>
                  <p:spPr>
                    <a:xfrm>
                      <a:off x="0" y="0"/>
                      <a:ext cx="0" cy="22352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7" name="Seta para a direita 146"/>
                  <p:cNvSpPr/>
                  <p:nvPr/>
                </p:nvSpPr>
                <p:spPr>
                  <a:xfrm>
                    <a:off x="362309" y="483079"/>
                    <a:ext cx="1888490" cy="172085"/>
                  </a:xfrm>
                  <a:prstGeom prst="rightArrow">
                    <a:avLst/>
                  </a:prstGeom>
                  <a:solidFill>
                    <a:schemeClr val="bg1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t-BR" sz="1400"/>
                  </a:p>
                </p:txBody>
              </p:sp>
            </p:grpSp>
          </p:grpSp>
          <p:sp>
            <p:nvSpPr>
              <p:cNvPr id="160" name="CaixaDeTexto 159"/>
              <p:cNvSpPr txBox="1"/>
              <p:nvPr/>
            </p:nvSpPr>
            <p:spPr>
              <a:xfrm>
                <a:off x="5709614" y="4725144"/>
                <a:ext cx="1526681" cy="237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/>
                  <a:t>(b) Sistemas ETO</a:t>
                </a:r>
                <a:endParaRPr lang="pt-BR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49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3238"/>
            <a:ext cx="2843213" cy="579437"/>
          </a:xfrm>
        </p:spPr>
        <p:txBody>
          <a:bodyPr/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LZ – 129 </a:t>
            </a:r>
            <a:r>
              <a:rPr lang="pt-B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Hindenburg</a:t>
            </a: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6388" name="Picture 6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46038"/>
            <a:ext cx="6427788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547936"/>
            <a:ext cx="7777163" cy="10088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sob  encomenda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(ETO/ MTO)</a:t>
            </a:r>
          </a:p>
        </p:txBody>
      </p:sp>
      <p:pic>
        <p:nvPicPr>
          <p:cNvPr id="2" name="Picture 2" descr="http://www.paper-dragon.com/1939/images/hindenburgex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1905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332"/>
            <a:ext cx="3304293" cy="22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44508"/>
              </p:ext>
            </p:extLst>
          </p:nvPr>
        </p:nvGraphicFramePr>
        <p:xfrm>
          <a:off x="971600" y="1290974"/>
          <a:ext cx="7468319" cy="523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Imagem de bitmap" r:id="rId3" imgW="8085714" imgH="5668166" progId="Paint.Picture">
                  <p:embed/>
                </p:oleObj>
              </mc:Choice>
              <mc:Fallback>
                <p:oleObj name="Imagem de bitmap" r:id="rId3" imgW="8085714" imgH="56681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290974"/>
                        <a:ext cx="7468319" cy="5234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Personalização em massa: </a:t>
            </a:r>
            <a:r>
              <a:rPr lang="pt-BR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M&amp;Ms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53604"/>
              </p:ext>
            </p:extLst>
          </p:nvPr>
        </p:nvGraphicFramePr>
        <p:xfrm>
          <a:off x="-22796" y="1268437"/>
          <a:ext cx="91313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Imagem de bitmap" r:id="rId3" imgW="9523810" imgH="5180952" progId="Paint.Picture">
                  <p:embed/>
                </p:oleObj>
              </mc:Choice>
              <mc:Fallback>
                <p:oleObj name="Imagem de bitmap" r:id="rId3" imgW="9523810" imgH="5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796" y="1268437"/>
                        <a:ext cx="91313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Personalização em massa: Nike</a:t>
            </a:r>
            <a:b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</a:b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4" y="1196752"/>
            <a:ext cx="7109960" cy="568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(ATO) – montagem por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encomenda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http://earth.imagico.de/views/sinai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3933825"/>
            <a:ext cx="572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800" b="0"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3528" y="387866"/>
            <a:ext cx="40318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Sistema de grande projeto</a:t>
            </a:r>
          </a:p>
        </p:txBody>
      </p:sp>
    </p:spTree>
    <p:extLst>
      <p:ext uri="{BB962C8B-B14F-4D97-AF65-F5344CB8AC3E}">
        <p14:creationId xmlns:p14="http://schemas.microsoft.com/office/powerpoint/2010/main" val="36459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upo 9"/>
          <p:cNvGrpSpPr>
            <a:grpSpLocks/>
          </p:cNvGrpSpPr>
          <p:nvPr/>
        </p:nvGrpSpPr>
        <p:grpSpPr bwMode="auto">
          <a:xfrm>
            <a:off x="539750" y="1287164"/>
            <a:ext cx="8604250" cy="5300663"/>
            <a:chOff x="539750" y="908050"/>
            <a:chExt cx="8604250" cy="5300292"/>
          </a:xfrm>
        </p:grpSpPr>
        <p:pic>
          <p:nvPicPr>
            <p:cNvPr id="4104" name="Picture 4" descr="ray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650" y="4292600"/>
              <a:ext cx="1530350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39750" y="908050"/>
              <a:ext cx="6781800" cy="5300292"/>
            </a:xfrm>
            <a:prstGeom prst="wedgeRectCallout">
              <a:avLst>
                <a:gd name="adj1" fmla="val 59667"/>
                <a:gd name="adj2" fmla="val 23884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pt-BR" sz="1800" b="0">
                <a:latin typeface="Calibri" pitchFamily="34" charset="0"/>
              </a:endParaRP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684213" y="964547"/>
              <a:ext cx="6318250" cy="489330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O meu nome é </a:t>
              </a:r>
              <a:r>
                <a:rPr lang="pt-BR" sz="2400" dirty="0">
                  <a:latin typeface="Calibri" pitchFamily="34" charset="0"/>
                </a:rPr>
                <a:t>Ray </a:t>
              </a:r>
              <a:r>
                <a:rPr lang="pt-BR" sz="2400" dirty="0" err="1">
                  <a:latin typeface="Calibri" pitchFamily="34" charset="0"/>
                </a:rPr>
                <a:t>Wild</a:t>
              </a:r>
              <a:r>
                <a:rPr lang="pt-BR" sz="2400" b="0" dirty="0">
                  <a:latin typeface="Calibri" pitchFamily="34" charset="0"/>
                </a:rPr>
                <a:t> e eu propus 7 estruturas de sistemas de operações.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As estruturas de operações são uma composição de recursos combinados para fabricação, suprimento, transporte ou serviço.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Símbolos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“</a:t>
              </a:r>
              <a:r>
                <a:rPr lang="pt-BR" sz="2400" dirty="0">
                  <a:latin typeface="Calibri" pitchFamily="34" charset="0"/>
                </a:rPr>
                <a:t>C</a:t>
              </a:r>
              <a:r>
                <a:rPr lang="pt-BR" sz="2400" b="0" dirty="0">
                  <a:latin typeface="Calibri" pitchFamily="34" charset="0"/>
                </a:rPr>
                <a:t>”: Cliente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        : Estoque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        : Operação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2400" b="0" dirty="0">
                  <a:latin typeface="Calibri" pitchFamily="34" charset="0"/>
                </a:rPr>
                <a:t>         : </a:t>
              </a:r>
              <a:r>
                <a:rPr lang="pt-BR" sz="2400" b="0" dirty="0" smtClean="0">
                  <a:latin typeface="Calibri" pitchFamily="34" charset="0"/>
                </a:rPr>
                <a:t>Fluxo</a:t>
              </a:r>
              <a:endParaRPr lang="pt-BR" sz="2400" b="0" dirty="0">
                <a:latin typeface="Calibri" pitchFamily="34" charset="0"/>
              </a:endParaRPr>
            </a:p>
          </p:txBody>
        </p:sp>
      </p:grp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755576" y="4810570"/>
            <a:ext cx="385763" cy="293688"/>
          </a:xfrm>
          <a:prstGeom prst="flowChartMerg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729853" y="5242618"/>
            <a:ext cx="385763" cy="29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611560" y="5680322"/>
            <a:ext cx="615950" cy="439737"/>
          </a:xfrm>
          <a:prstGeom prst="rightArrow">
            <a:avLst>
              <a:gd name="adj1" fmla="val 50000"/>
              <a:gd name="adj2" fmla="val 35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Estruturas de operações</a:t>
            </a:r>
          </a:p>
        </p:txBody>
      </p:sp>
    </p:spTree>
    <p:extLst>
      <p:ext uri="{BB962C8B-B14F-4D97-AF65-F5344CB8AC3E}">
        <p14:creationId xmlns:p14="http://schemas.microsoft.com/office/powerpoint/2010/main" val="678899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Fabricação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99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Caracteriza-se pela mudança na utilidade da forma, ou seja, o produto (saída do sistema) consiste de bens que diferem fisicamente (quanto a forma, conteúdo </a:t>
            </a:r>
            <a:r>
              <a:rPr lang="pt-BR" sz="2400" dirty="0" err="1" smtClean="0">
                <a:latin typeface="Calibri" pitchFamily="34" charset="0"/>
                <a:cs typeface="Times New Roman" pitchFamily="18" charset="0"/>
              </a:rPr>
              <a:t>etc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) dos insumos (entradas do sistema).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pt-B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Fabricação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533400" y="1992313"/>
            <a:ext cx="5715000" cy="809625"/>
            <a:chOff x="1344" y="2736"/>
            <a:chExt cx="3840" cy="720"/>
          </a:xfrm>
        </p:grpSpPr>
        <p:sp>
          <p:nvSpPr>
            <p:cNvPr id="7185" name="AutoShape 5"/>
            <p:cNvSpPr>
              <a:spLocks noChangeArrowheads="1"/>
            </p:cNvSpPr>
            <p:nvPr/>
          </p:nvSpPr>
          <p:spPr bwMode="auto">
            <a:xfrm>
              <a:off x="1344" y="2916"/>
              <a:ext cx="415" cy="360"/>
            </a:xfrm>
            <a:prstGeom prst="rightArrow">
              <a:avLst>
                <a:gd name="adj1" fmla="val 50000"/>
                <a:gd name="adj2" fmla="val 28819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6" name="AutoShape 6"/>
            <p:cNvSpPr>
              <a:spLocks noChangeArrowheads="1"/>
            </p:cNvSpPr>
            <p:nvPr/>
          </p:nvSpPr>
          <p:spPr bwMode="auto">
            <a:xfrm>
              <a:off x="1967" y="2916"/>
              <a:ext cx="311" cy="540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7" name="AutoShape 7"/>
            <p:cNvSpPr>
              <a:spLocks noChangeArrowheads="1"/>
            </p:cNvSpPr>
            <p:nvPr/>
          </p:nvSpPr>
          <p:spPr bwMode="auto">
            <a:xfrm>
              <a:off x="2382" y="2916"/>
              <a:ext cx="415" cy="360"/>
            </a:xfrm>
            <a:prstGeom prst="rightArrow">
              <a:avLst>
                <a:gd name="adj1" fmla="val 50000"/>
                <a:gd name="adj2" fmla="val 28819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8" name="Rectangle 8"/>
            <p:cNvSpPr>
              <a:spLocks noChangeArrowheads="1"/>
            </p:cNvSpPr>
            <p:nvPr/>
          </p:nvSpPr>
          <p:spPr bwMode="auto">
            <a:xfrm>
              <a:off x="2901" y="2916"/>
              <a:ext cx="415" cy="5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9" name="AutoShape 9"/>
            <p:cNvSpPr>
              <a:spLocks noChangeArrowheads="1"/>
            </p:cNvSpPr>
            <p:nvPr/>
          </p:nvSpPr>
          <p:spPr bwMode="auto">
            <a:xfrm>
              <a:off x="3420" y="2916"/>
              <a:ext cx="1349" cy="360"/>
            </a:xfrm>
            <a:prstGeom prst="rightArrow">
              <a:avLst>
                <a:gd name="adj1" fmla="val 50000"/>
                <a:gd name="adj2" fmla="val 9368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90" name="Text Box 10"/>
            <p:cNvSpPr txBox="1">
              <a:spLocks noChangeArrowheads="1"/>
            </p:cNvSpPr>
            <p:nvPr/>
          </p:nvSpPr>
          <p:spPr bwMode="auto">
            <a:xfrm>
              <a:off x="4769" y="2736"/>
              <a:ext cx="415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5400" b="0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324600" y="191611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>
                <a:latin typeface="Calibri" pitchFamily="34" charset="0"/>
              </a:rPr>
              <a:t>EOC</a:t>
            </a:r>
            <a:r>
              <a:rPr lang="pt-BR" sz="1800" b="0">
                <a:latin typeface="Calibri" pitchFamily="34" charset="0"/>
              </a:rPr>
              <a:t> – fabricação sob encomenda com estoque de insumos</a:t>
            </a:r>
          </a:p>
        </p:txBody>
      </p: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838200" y="4508500"/>
            <a:ext cx="5334000" cy="762000"/>
            <a:chOff x="720" y="2736"/>
            <a:chExt cx="4800" cy="768"/>
          </a:xfrm>
        </p:grpSpPr>
        <p:sp>
          <p:nvSpPr>
            <p:cNvPr id="7177" name="AutoShape 13"/>
            <p:cNvSpPr>
              <a:spLocks noChangeArrowheads="1"/>
            </p:cNvSpPr>
            <p:nvPr/>
          </p:nvSpPr>
          <p:spPr bwMode="auto">
            <a:xfrm>
              <a:off x="720" y="2928"/>
              <a:ext cx="505" cy="384"/>
            </a:xfrm>
            <a:prstGeom prst="rightArrow">
              <a:avLst>
                <a:gd name="adj1" fmla="val 50000"/>
                <a:gd name="adj2" fmla="val 32878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78" name="AutoShape 14"/>
            <p:cNvSpPr>
              <a:spLocks noChangeArrowheads="1"/>
            </p:cNvSpPr>
            <p:nvPr/>
          </p:nvSpPr>
          <p:spPr bwMode="auto">
            <a:xfrm>
              <a:off x="1478" y="2928"/>
              <a:ext cx="379" cy="576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79" name="AutoShape 15"/>
            <p:cNvSpPr>
              <a:spLocks noChangeArrowheads="1"/>
            </p:cNvSpPr>
            <p:nvPr/>
          </p:nvSpPr>
          <p:spPr bwMode="auto">
            <a:xfrm>
              <a:off x="1983" y="2928"/>
              <a:ext cx="505" cy="384"/>
            </a:xfrm>
            <a:prstGeom prst="rightArrow">
              <a:avLst>
                <a:gd name="adj1" fmla="val 50000"/>
                <a:gd name="adj2" fmla="val 32878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0" name="Rectangle 16"/>
            <p:cNvSpPr>
              <a:spLocks noChangeArrowheads="1"/>
            </p:cNvSpPr>
            <p:nvPr/>
          </p:nvSpPr>
          <p:spPr bwMode="auto">
            <a:xfrm>
              <a:off x="2615" y="2928"/>
              <a:ext cx="505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1" name="AutoShape 17"/>
            <p:cNvSpPr>
              <a:spLocks noChangeArrowheads="1"/>
            </p:cNvSpPr>
            <p:nvPr/>
          </p:nvSpPr>
          <p:spPr bwMode="auto">
            <a:xfrm>
              <a:off x="3878" y="2928"/>
              <a:ext cx="379" cy="576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3246" y="2928"/>
              <a:ext cx="506" cy="384"/>
            </a:xfrm>
            <a:prstGeom prst="rightArrow">
              <a:avLst>
                <a:gd name="adj1" fmla="val 50000"/>
                <a:gd name="adj2" fmla="val 3294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3" name="AutoShape 19"/>
            <p:cNvSpPr>
              <a:spLocks noChangeArrowheads="1"/>
            </p:cNvSpPr>
            <p:nvPr/>
          </p:nvSpPr>
          <p:spPr bwMode="auto">
            <a:xfrm>
              <a:off x="4383" y="2928"/>
              <a:ext cx="505" cy="384"/>
            </a:xfrm>
            <a:prstGeom prst="rightArrow">
              <a:avLst>
                <a:gd name="adj1" fmla="val 50000"/>
                <a:gd name="adj2" fmla="val 32878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5015" y="2736"/>
              <a:ext cx="505" cy="7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6000" b="0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7174" name="Text Box 21"/>
          <p:cNvSpPr txBox="1">
            <a:spLocks noChangeArrowheads="1"/>
          </p:cNvSpPr>
          <p:nvPr/>
        </p:nvSpPr>
        <p:spPr bwMode="auto">
          <a:xfrm>
            <a:off x="6477000" y="47244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>
                <a:latin typeface="Calibri" pitchFamily="34" charset="0"/>
                <a:cs typeface="Times New Roman" pitchFamily="18" charset="0"/>
              </a:rPr>
              <a:t>EOE</a:t>
            </a:r>
            <a:r>
              <a:rPr lang="pt-BR" sz="1800" b="0">
                <a:latin typeface="Calibri" pitchFamily="34" charset="0"/>
                <a:cs typeface="Times New Roman" pitchFamily="18" charset="0"/>
              </a:rPr>
              <a:t> (fabricação de estoque para estoque)</a:t>
            </a:r>
          </a:p>
        </p:txBody>
      </p:sp>
      <p:sp>
        <p:nvSpPr>
          <p:cNvPr id="7175" name="CaixaDeTexto 21"/>
          <p:cNvSpPr txBox="1">
            <a:spLocks noChangeArrowheads="1"/>
          </p:cNvSpPr>
          <p:nvPr/>
        </p:nvSpPr>
        <p:spPr bwMode="auto">
          <a:xfrm>
            <a:off x="468313" y="1412875"/>
            <a:ext cx="547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 b="0">
                <a:latin typeface="Calibri" pitchFamily="34" charset="0"/>
              </a:rPr>
              <a:t>Suco vendido na cantina</a:t>
            </a:r>
          </a:p>
        </p:txBody>
      </p:sp>
      <p:sp>
        <p:nvSpPr>
          <p:cNvPr id="7176" name="CaixaDeTexto 22"/>
          <p:cNvSpPr txBox="1">
            <a:spLocks noChangeArrowheads="1"/>
          </p:cNvSpPr>
          <p:nvPr/>
        </p:nvSpPr>
        <p:spPr bwMode="auto">
          <a:xfrm>
            <a:off x="620713" y="3903663"/>
            <a:ext cx="5472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 b="0">
                <a:latin typeface="Calibri" pitchFamily="34" charset="0"/>
              </a:rPr>
              <a:t>Fabricação do Ford Modelo T</a:t>
            </a:r>
          </a:p>
        </p:txBody>
      </p:sp>
    </p:spTree>
    <p:extLst>
      <p:ext uri="{BB962C8B-B14F-4D97-AF65-F5344CB8AC3E}">
        <p14:creationId xmlns:p14="http://schemas.microsoft.com/office/powerpoint/2010/main" val="26780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575"/>
            <a:ext cx="8062913" cy="41767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400" dirty="0" smtClean="0">
                <a:solidFill>
                  <a:schemeClr val="accent1"/>
                </a:solidFill>
              </a:rPr>
              <a:t>30 aulas, com começo, meio e fim aonde a presença do aluno em sala de aula será orientada para a prática reflexiva.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Utilização do </a:t>
            </a:r>
            <a:r>
              <a:rPr lang="pt-BR" sz="2000" dirty="0" err="1" smtClean="0"/>
              <a:t>moodle</a:t>
            </a:r>
            <a:r>
              <a:rPr lang="pt-BR" sz="2000" dirty="0" smtClean="0"/>
              <a:t> como plataforma de comunicação e relacionamento de aprendizado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pt-BR" sz="2000" dirty="0" smtClean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>
                <a:solidFill>
                  <a:schemeClr val="accent1"/>
                </a:solidFill>
              </a:rPr>
              <a:t>Essa abordagem requer que os problemas sejam identificados, que haja uma teoria adequada para a sua solução e que as teorias sejam adequadamente utilizadas.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Diferentes formas de abordar o assunto;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000" dirty="0" smtClean="0"/>
              <a:t>Cada módulo da disciplina  compreende um ciclo de aprendizado com progressivos níveis de dificuldade.</a:t>
            </a:r>
            <a:endParaRPr lang="pt-BR" sz="1600" dirty="0" smtClean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pt-BR" sz="2000" dirty="0" smtClean="0"/>
          </a:p>
          <a:p>
            <a:pPr lvl="1">
              <a:lnSpc>
                <a:spcPct val="90000"/>
              </a:lnSpc>
              <a:defRPr/>
            </a:pPr>
            <a:endParaRPr lang="pt-BR" sz="2000" dirty="0" smtClean="0"/>
          </a:p>
          <a:p>
            <a:pPr>
              <a:lnSpc>
                <a:spcPct val="90000"/>
              </a:lnSpc>
              <a:defRPr/>
            </a:pPr>
            <a:endParaRPr lang="pt-BR" sz="2400" dirty="0" smtClean="0"/>
          </a:p>
          <a:p>
            <a:pPr>
              <a:lnSpc>
                <a:spcPct val="90000"/>
              </a:lnSpc>
              <a:defRPr/>
            </a:pPr>
            <a:endParaRPr lang="pt-BR" sz="2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Jornada de aprendizado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>
                <a:latin typeface="Calibri" pitchFamily="34" charset="0"/>
              </a:rPr>
              <a:t>Fabricação de cerveja (cevada)</a:t>
            </a:r>
          </a:p>
          <a:p>
            <a:pPr>
              <a:buFontTx/>
              <a:buNone/>
            </a:pPr>
            <a:endParaRPr lang="pt-BR" dirty="0" smtClean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Calibri" pitchFamily="34" charset="0"/>
              </a:rPr>
              <a:t>Fabricação do </a:t>
            </a:r>
            <a:r>
              <a:rPr lang="pt-BR" sz="2800" dirty="0" err="1" smtClean="0">
                <a:latin typeface="Calibri" pitchFamily="34" charset="0"/>
              </a:rPr>
              <a:t>Hindenburg</a:t>
            </a:r>
            <a:endParaRPr lang="pt-BR" sz="2800" dirty="0" smtClean="0">
              <a:latin typeface="Calibri" pitchFamily="34" charset="0"/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609600" y="4343400"/>
            <a:ext cx="6129338" cy="838200"/>
            <a:chOff x="1152" y="2064"/>
            <a:chExt cx="3861" cy="672"/>
          </a:xfrm>
        </p:grpSpPr>
        <p:sp>
          <p:nvSpPr>
            <p:cNvPr id="8206" name="AutoShape 5"/>
            <p:cNvSpPr>
              <a:spLocks noChangeArrowheads="1"/>
            </p:cNvSpPr>
            <p:nvPr/>
          </p:nvSpPr>
          <p:spPr bwMode="auto">
            <a:xfrm>
              <a:off x="1152" y="2232"/>
              <a:ext cx="1590" cy="280"/>
            </a:xfrm>
            <a:prstGeom prst="rightArrow">
              <a:avLst>
                <a:gd name="adj1" fmla="val 50000"/>
                <a:gd name="adj2" fmla="val 14196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7" name="Rectangle 6"/>
            <p:cNvSpPr>
              <a:spLocks noChangeArrowheads="1"/>
            </p:cNvSpPr>
            <p:nvPr/>
          </p:nvSpPr>
          <p:spPr bwMode="auto">
            <a:xfrm>
              <a:off x="2834" y="2232"/>
              <a:ext cx="367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8" name="AutoShape 7"/>
            <p:cNvSpPr>
              <a:spLocks noChangeArrowheads="1"/>
            </p:cNvSpPr>
            <p:nvPr/>
          </p:nvSpPr>
          <p:spPr bwMode="auto">
            <a:xfrm>
              <a:off x="3293" y="2232"/>
              <a:ext cx="1345" cy="280"/>
            </a:xfrm>
            <a:prstGeom prst="rightArrow">
              <a:avLst>
                <a:gd name="adj1" fmla="val 50000"/>
                <a:gd name="adj2" fmla="val 120089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9" name="Text Box 8"/>
            <p:cNvSpPr txBox="1">
              <a:spLocks noChangeArrowheads="1"/>
            </p:cNvSpPr>
            <p:nvPr/>
          </p:nvSpPr>
          <p:spPr bwMode="auto">
            <a:xfrm>
              <a:off x="4646" y="2064"/>
              <a:ext cx="367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5400" b="0" dirty="0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6629400" y="44958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800">
                <a:latin typeface="Calibri" pitchFamily="34" charset="0"/>
                <a:cs typeface="Times New Roman" pitchFamily="18" charset="0"/>
              </a:rPr>
              <a:t>DOC</a:t>
            </a:r>
            <a:r>
              <a:rPr lang="pt-BR" sz="1800" b="0">
                <a:latin typeface="Calibri" pitchFamily="34" charset="0"/>
                <a:cs typeface="Times New Roman" pitchFamily="18" charset="0"/>
              </a:rPr>
              <a:t> (fabricação por encomenda pura) </a:t>
            </a: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762000" y="1905000"/>
            <a:ext cx="6172200" cy="914400"/>
            <a:chOff x="1008" y="2928"/>
            <a:chExt cx="4176" cy="672"/>
          </a:xfrm>
        </p:grpSpPr>
        <p:sp>
          <p:nvSpPr>
            <p:cNvPr id="8200" name="AutoShape 11"/>
            <p:cNvSpPr>
              <a:spLocks noChangeArrowheads="1"/>
            </p:cNvSpPr>
            <p:nvPr/>
          </p:nvSpPr>
          <p:spPr bwMode="auto">
            <a:xfrm>
              <a:off x="1008" y="3096"/>
              <a:ext cx="1467" cy="336"/>
            </a:xfrm>
            <a:prstGeom prst="rightArrow">
              <a:avLst>
                <a:gd name="adj1" fmla="val 50000"/>
                <a:gd name="adj2" fmla="val 10915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1" name="Rectangle 12"/>
            <p:cNvSpPr>
              <a:spLocks noChangeArrowheads="1"/>
            </p:cNvSpPr>
            <p:nvPr/>
          </p:nvSpPr>
          <p:spPr bwMode="auto">
            <a:xfrm>
              <a:off x="2588" y="3096"/>
              <a:ext cx="452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2" name="AutoShape 13"/>
            <p:cNvSpPr>
              <a:spLocks noChangeArrowheads="1"/>
            </p:cNvSpPr>
            <p:nvPr/>
          </p:nvSpPr>
          <p:spPr bwMode="auto">
            <a:xfrm>
              <a:off x="3717" y="3096"/>
              <a:ext cx="338" cy="504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3" name="AutoShape 14"/>
            <p:cNvSpPr>
              <a:spLocks noChangeArrowheads="1"/>
            </p:cNvSpPr>
            <p:nvPr/>
          </p:nvSpPr>
          <p:spPr bwMode="auto">
            <a:xfrm>
              <a:off x="3152" y="3096"/>
              <a:ext cx="452" cy="336"/>
            </a:xfrm>
            <a:prstGeom prst="rightArrow">
              <a:avLst>
                <a:gd name="adj1" fmla="val 50000"/>
                <a:gd name="adj2" fmla="val 3363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4" name="AutoShape 15"/>
            <p:cNvSpPr>
              <a:spLocks noChangeArrowheads="1"/>
            </p:cNvSpPr>
            <p:nvPr/>
          </p:nvSpPr>
          <p:spPr bwMode="auto">
            <a:xfrm>
              <a:off x="4168" y="3096"/>
              <a:ext cx="452" cy="336"/>
            </a:xfrm>
            <a:prstGeom prst="rightArrow">
              <a:avLst>
                <a:gd name="adj1" fmla="val 50000"/>
                <a:gd name="adj2" fmla="val 3363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205" name="Text Box 16"/>
            <p:cNvSpPr txBox="1">
              <a:spLocks noChangeArrowheads="1"/>
            </p:cNvSpPr>
            <p:nvPr/>
          </p:nvSpPr>
          <p:spPr bwMode="auto">
            <a:xfrm>
              <a:off x="4733" y="2928"/>
              <a:ext cx="451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5400" b="0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6858000" y="19050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>
                <a:latin typeface="Calibri" pitchFamily="34" charset="0"/>
                <a:cs typeface="Times New Roman" pitchFamily="18" charset="0"/>
              </a:rPr>
              <a:t>DOE </a:t>
            </a:r>
            <a:r>
              <a:rPr lang="pt-BR" sz="1800" b="0">
                <a:latin typeface="Calibri" pitchFamily="34" charset="0"/>
                <a:cs typeface="Times New Roman" pitchFamily="18" charset="0"/>
              </a:rPr>
              <a:t>(fabricação para estoque sem estoque de insumos) </a:t>
            </a:r>
          </a:p>
        </p:txBody>
      </p:sp>
      <p:sp>
        <p:nvSpPr>
          <p:cNvPr id="8199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Fabricação</a:t>
            </a:r>
          </a:p>
        </p:txBody>
      </p:sp>
    </p:spTree>
    <p:extLst>
      <p:ext uri="{BB962C8B-B14F-4D97-AF65-F5344CB8AC3E}">
        <p14:creationId xmlns:p14="http://schemas.microsoft.com/office/powerpoint/2010/main" val="2227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19812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Caracteriza-se pela mudança na utilidade de posse ou propriedade de um bem.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Não há transformação física, o produto é igual ao insumo.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A função é de transferência de posse.  </a:t>
            </a:r>
            <a:r>
              <a:rPr lang="pt-BR" sz="2400" i="1" dirty="0" err="1" smtClean="0">
                <a:latin typeface="Calibri" pitchFamily="34" charset="0"/>
                <a:cs typeface="Times New Roman" pitchFamily="18" charset="0"/>
              </a:rPr>
              <a:t>Ex</a:t>
            </a:r>
            <a:r>
              <a:rPr lang="pt-BR" sz="2400" i="1" dirty="0" smtClean="0">
                <a:latin typeface="Calibri" pitchFamily="34" charset="0"/>
                <a:cs typeface="Times New Roman" pitchFamily="18" charset="0"/>
              </a:rPr>
              <a:t>: supermercado, loja, posto de gasolina.</a:t>
            </a:r>
          </a:p>
          <a:p>
            <a:endParaRPr lang="pt-BR" sz="2800" i="1" dirty="0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Suprimento</a:t>
            </a:r>
          </a:p>
        </p:txBody>
      </p:sp>
    </p:spTree>
    <p:extLst>
      <p:ext uri="{BB962C8B-B14F-4D97-AF65-F5344CB8AC3E}">
        <p14:creationId xmlns:p14="http://schemas.microsoft.com/office/powerpoint/2010/main" val="10162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Suprimento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7544" y="1758999"/>
            <a:ext cx="8534400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sz="2800" dirty="0">
                <a:solidFill>
                  <a:schemeClr val="accent1"/>
                </a:solidFill>
                <a:latin typeface="Calibri" pitchFamily="34" charset="0"/>
              </a:rPr>
              <a:t>Canal de </a:t>
            </a:r>
            <a:r>
              <a:rPr lang="pt-BR" sz="2800" dirty="0" err="1">
                <a:solidFill>
                  <a:schemeClr val="accent1"/>
                </a:solidFill>
                <a:latin typeface="Calibri" pitchFamily="34" charset="0"/>
              </a:rPr>
              <a:t>Suéz</a:t>
            </a:r>
            <a:endParaRPr lang="pt-BR" sz="2800" dirty="0">
              <a:solidFill>
                <a:schemeClr val="accent1"/>
              </a:solidFill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pt-BR" b="0" dirty="0">
                <a:latin typeface="Calibri" pitchFamily="34" charset="0"/>
              </a:rPr>
              <a:t>Entrega de brita na obra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pt-BR" b="0" dirty="0"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pt-BR" b="0" dirty="0"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pt-BR" b="0" dirty="0" smtClean="0"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pt-BR" b="0" dirty="0" smtClean="0">
                <a:latin typeface="Calibri" pitchFamily="34" charset="0"/>
              </a:rPr>
              <a:t>Entrega </a:t>
            </a:r>
            <a:r>
              <a:rPr lang="pt-BR" b="0" dirty="0">
                <a:latin typeface="Calibri" pitchFamily="34" charset="0"/>
              </a:rPr>
              <a:t>de concreto usinado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762000" y="2658616"/>
            <a:ext cx="6172200" cy="914400"/>
            <a:chOff x="1008" y="2928"/>
            <a:chExt cx="4176" cy="672"/>
          </a:xfrm>
        </p:grpSpPr>
        <p:sp>
          <p:nvSpPr>
            <p:cNvPr id="11276" name="AutoShape 6"/>
            <p:cNvSpPr>
              <a:spLocks noChangeArrowheads="1"/>
            </p:cNvSpPr>
            <p:nvPr/>
          </p:nvSpPr>
          <p:spPr bwMode="auto">
            <a:xfrm>
              <a:off x="1008" y="3096"/>
              <a:ext cx="1467" cy="336"/>
            </a:xfrm>
            <a:prstGeom prst="rightArrow">
              <a:avLst>
                <a:gd name="adj1" fmla="val 50000"/>
                <a:gd name="adj2" fmla="val 10915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77" name="Rectangle 7"/>
            <p:cNvSpPr>
              <a:spLocks noChangeArrowheads="1"/>
            </p:cNvSpPr>
            <p:nvPr/>
          </p:nvSpPr>
          <p:spPr bwMode="auto">
            <a:xfrm>
              <a:off x="2588" y="3096"/>
              <a:ext cx="452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78" name="AutoShape 8"/>
            <p:cNvSpPr>
              <a:spLocks noChangeArrowheads="1"/>
            </p:cNvSpPr>
            <p:nvPr/>
          </p:nvSpPr>
          <p:spPr bwMode="auto">
            <a:xfrm>
              <a:off x="3717" y="3096"/>
              <a:ext cx="338" cy="504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79" name="AutoShape 9"/>
            <p:cNvSpPr>
              <a:spLocks noChangeArrowheads="1"/>
            </p:cNvSpPr>
            <p:nvPr/>
          </p:nvSpPr>
          <p:spPr bwMode="auto">
            <a:xfrm>
              <a:off x="3152" y="3096"/>
              <a:ext cx="452" cy="336"/>
            </a:xfrm>
            <a:prstGeom prst="rightArrow">
              <a:avLst>
                <a:gd name="adj1" fmla="val 50000"/>
                <a:gd name="adj2" fmla="val 3363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80" name="AutoShape 10"/>
            <p:cNvSpPr>
              <a:spLocks noChangeArrowheads="1"/>
            </p:cNvSpPr>
            <p:nvPr/>
          </p:nvSpPr>
          <p:spPr bwMode="auto">
            <a:xfrm>
              <a:off x="4168" y="3096"/>
              <a:ext cx="452" cy="336"/>
            </a:xfrm>
            <a:prstGeom prst="rightArrow">
              <a:avLst>
                <a:gd name="adj1" fmla="val 50000"/>
                <a:gd name="adj2" fmla="val 33631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81" name="Text Box 11"/>
            <p:cNvSpPr txBox="1">
              <a:spLocks noChangeArrowheads="1"/>
            </p:cNvSpPr>
            <p:nvPr/>
          </p:nvSpPr>
          <p:spPr bwMode="auto">
            <a:xfrm>
              <a:off x="4733" y="2928"/>
              <a:ext cx="451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5400" b="0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6898704" y="299027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>
                <a:latin typeface="Calibri" pitchFamily="34" charset="0"/>
                <a:cs typeface="Times New Roman" pitchFamily="18" charset="0"/>
              </a:rPr>
              <a:t>DOE</a:t>
            </a:r>
            <a:endParaRPr lang="pt-BR" sz="1800" b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1270" name="Group 13"/>
          <p:cNvGrpSpPr>
            <a:grpSpLocks/>
          </p:cNvGrpSpPr>
          <p:nvPr/>
        </p:nvGrpSpPr>
        <p:grpSpPr bwMode="auto">
          <a:xfrm>
            <a:off x="762000" y="4318992"/>
            <a:ext cx="6186488" cy="838200"/>
            <a:chOff x="1152" y="2064"/>
            <a:chExt cx="3897" cy="672"/>
          </a:xfrm>
        </p:grpSpPr>
        <p:sp>
          <p:nvSpPr>
            <p:cNvPr id="11272" name="AutoShape 14"/>
            <p:cNvSpPr>
              <a:spLocks noChangeArrowheads="1"/>
            </p:cNvSpPr>
            <p:nvPr/>
          </p:nvSpPr>
          <p:spPr bwMode="auto">
            <a:xfrm>
              <a:off x="1152" y="2232"/>
              <a:ext cx="1590" cy="280"/>
            </a:xfrm>
            <a:prstGeom prst="rightArrow">
              <a:avLst>
                <a:gd name="adj1" fmla="val 50000"/>
                <a:gd name="adj2" fmla="val 14196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73" name="Rectangle 15"/>
            <p:cNvSpPr>
              <a:spLocks noChangeArrowheads="1"/>
            </p:cNvSpPr>
            <p:nvPr/>
          </p:nvSpPr>
          <p:spPr bwMode="auto">
            <a:xfrm>
              <a:off x="2834" y="2232"/>
              <a:ext cx="367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74" name="AutoShape 16"/>
            <p:cNvSpPr>
              <a:spLocks noChangeArrowheads="1"/>
            </p:cNvSpPr>
            <p:nvPr/>
          </p:nvSpPr>
          <p:spPr bwMode="auto">
            <a:xfrm>
              <a:off x="3293" y="2232"/>
              <a:ext cx="1345" cy="280"/>
            </a:xfrm>
            <a:prstGeom prst="rightArrow">
              <a:avLst>
                <a:gd name="adj1" fmla="val 50000"/>
                <a:gd name="adj2" fmla="val 120089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75" name="Text Box 17"/>
            <p:cNvSpPr txBox="1">
              <a:spLocks noChangeArrowheads="1"/>
            </p:cNvSpPr>
            <p:nvPr/>
          </p:nvSpPr>
          <p:spPr bwMode="auto">
            <a:xfrm>
              <a:off x="4682" y="2064"/>
              <a:ext cx="367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5400" b="0" dirty="0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11271" name="Rectangle 18"/>
          <p:cNvSpPr>
            <a:spLocks noChangeArrowheads="1"/>
          </p:cNvSpPr>
          <p:nvPr/>
        </p:nvSpPr>
        <p:spPr bwMode="auto">
          <a:xfrm>
            <a:off x="6934200" y="4574456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800" dirty="0">
                <a:latin typeface="Calibri" pitchFamily="34" charset="0"/>
                <a:cs typeface="Times New Roman" pitchFamily="18" charset="0"/>
              </a:rPr>
              <a:t>DOC</a:t>
            </a:r>
            <a:endParaRPr lang="pt-BR" sz="1800" b="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Transporte ou serviço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840" y="2265040"/>
            <a:ext cx="8229600" cy="1524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Não pode ser estocado e nem ser feito por antecipação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Evidencia uma mudança na utilidade de lugar ou posicionamento.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A característica principal é que o cliente, ou algo pertencente a ele, move-se de um lugar para outro.  </a:t>
            </a:r>
            <a:r>
              <a:rPr lang="pt-BR" sz="2400" i="1" dirty="0" err="1" smtClean="0">
                <a:latin typeface="Calibri" pitchFamily="34" charset="0"/>
                <a:cs typeface="Times New Roman" pitchFamily="18" charset="0"/>
              </a:rPr>
              <a:t>Ex</a:t>
            </a:r>
            <a:r>
              <a:rPr lang="pt-BR" sz="2400" i="1" dirty="0" smtClean="0">
                <a:latin typeface="Calibri" pitchFamily="34" charset="0"/>
                <a:cs typeface="Times New Roman" pitchFamily="18" charset="0"/>
              </a:rPr>
              <a:t>: táxi, ambulância.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BR" sz="2400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3400" y="1557338"/>
            <a:ext cx="7848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sz="2800" b="0" dirty="0">
                <a:latin typeface="Calibri" pitchFamily="34" charset="0"/>
              </a:rPr>
              <a:t> </a:t>
            </a:r>
            <a:r>
              <a:rPr lang="pt-BR" sz="2800" b="0" dirty="0">
                <a:solidFill>
                  <a:schemeClr val="accent1"/>
                </a:solidFill>
                <a:latin typeface="Calibri" pitchFamily="34" charset="0"/>
              </a:rPr>
              <a:t>Serviço de resgate do bombeiro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pt-BR" sz="2800" b="0" dirty="0">
              <a:latin typeface="Calibri" pitchFamily="34" charset="0"/>
            </a:endParaRP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990600" y="2132013"/>
            <a:ext cx="5233988" cy="1600200"/>
            <a:chOff x="1071" y="1824"/>
            <a:chExt cx="4161" cy="1542"/>
          </a:xfrm>
        </p:grpSpPr>
        <p:sp>
          <p:nvSpPr>
            <p:cNvPr id="14343" name="AutoShape 6"/>
            <p:cNvSpPr>
              <a:spLocks noChangeArrowheads="1"/>
            </p:cNvSpPr>
            <p:nvPr/>
          </p:nvSpPr>
          <p:spPr bwMode="auto">
            <a:xfrm>
              <a:off x="1181" y="1978"/>
              <a:ext cx="438" cy="309"/>
            </a:xfrm>
            <a:prstGeom prst="rightArrow">
              <a:avLst>
                <a:gd name="adj1" fmla="val 50000"/>
                <a:gd name="adj2" fmla="val 3543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44" name="AutoShape 7"/>
            <p:cNvSpPr>
              <a:spLocks noChangeArrowheads="1"/>
            </p:cNvSpPr>
            <p:nvPr/>
          </p:nvSpPr>
          <p:spPr bwMode="auto">
            <a:xfrm>
              <a:off x="1838" y="1824"/>
              <a:ext cx="328" cy="463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45" name="AutoShape 8"/>
            <p:cNvSpPr>
              <a:spLocks noChangeArrowheads="1"/>
            </p:cNvSpPr>
            <p:nvPr/>
          </p:nvSpPr>
          <p:spPr bwMode="auto">
            <a:xfrm>
              <a:off x="1619" y="2903"/>
              <a:ext cx="1095" cy="309"/>
            </a:xfrm>
            <a:prstGeom prst="rightArrow">
              <a:avLst>
                <a:gd name="adj1" fmla="val 50000"/>
                <a:gd name="adj2" fmla="val 8859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2823" y="2903"/>
              <a:ext cx="438" cy="4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47" name="AutoShape 10"/>
            <p:cNvSpPr>
              <a:spLocks noChangeArrowheads="1"/>
            </p:cNvSpPr>
            <p:nvPr/>
          </p:nvSpPr>
          <p:spPr bwMode="auto">
            <a:xfrm>
              <a:off x="3371" y="2903"/>
              <a:ext cx="1861" cy="309"/>
            </a:xfrm>
            <a:prstGeom prst="rightArrow">
              <a:avLst>
                <a:gd name="adj1" fmla="val 50000"/>
                <a:gd name="adj2" fmla="val 15056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48" name="Text Box 11"/>
            <p:cNvSpPr txBox="1">
              <a:spLocks noChangeArrowheads="1"/>
            </p:cNvSpPr>
            <p:nvPr/>
          </p:nvSpPr>
          <p:spPr bwMode="auto">
            <a:xfrm>
              <a:off x="1071" y="2749"/>
              <a:ext cx="438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4800" b="0">
                  <a:latin typeface="Calibri" pitchFamily="34" charset="0"/>
                </a:rPr>
                <a:t>C</a:t>
              </a:r>
            </a:p>
          </p:txBody>
        </p:sp>
        <p:sp>
          <p:nvSpPr>
            <p:cNvPr id="14349" name="AutoShape 12"/>
            <p:cNvSpPr>
              <a:spLocks noChangeArrowheads="1"/>
            </p:cNvSpPr>
            <p:nvPr/>
          </p:nvSpPr>
          <p:spPr bwMode="auto">
            <a:xfrm>
              <a:off x="2908" y="2132"/>
              <a:ext cx="329" cy="463"/>
            </a:xfrm>
            <a:prstGeom prst="downArrow">
              <a:avLst>
                <a:gd name="adj1" fmla="val 50000"/>
                <a:gd name="adj2" fmla="val 35182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2215" y="1978"/>
              <a:ext cx="937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3030" y="2098"/>
              <a:ext cx="109" cy="1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sz="1200" b="0">
                <a:latin typeface="Calibri" pitchFamily="34" charset="0"/>
              </a:endParaRPr>
            </a:p>
          </p:txBody>
        </p:sp>
      </p:grp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6324600" y="3017838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 b="0">
                <a:latin typeface="Calibri" pitchFamily="34" charset="0"/>
                <a:cs typeface="Times New Roman" pitchFamily="18" charset="0"/>
              </a:rPr>
              <a:t>ECO (Estoque cliente Operação) 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838200" y="4235604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b="0" dirty="0">
                <a:latin typeface="Calibri" pitchFamily="34" charset="0"/>
              </a:rPr>
              <a:t>os insumos  (recursos) são estocados exceto o insumo do cliente que não está sujeito a fila (espera). A fila de clientes não pode ser tolerada e, os recursos devem ser suficientes para garantir o atendimento das exigências dos clientes.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Transporte ou serviço</a:t>
            </a:r>
          </a:p>
        </p:txBody>
      </p:sp>
    </p:spTree>
    <p:extLst>
      <p:ext uri="{BB962C8B-B14F-4D97-AF65-F5344CB8AC3E}">
        <p14:creationId xmlns:p14="http://schemas.microsoft.com/office/powerpoint/2010/main" val="30832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2960"/>
            <a:ext cx="8229600" cy="3886200"/>
          </a:xfrm>
        </p:spPr>
        <p:txBody>
          <a:bodyPr/>
          <a:lstStyle/>
          <a:p>
            <a:endParaRPr lang="pt-BR" dirty="0" smtClean="0">
              <a:latin typeface="Calibri" pitchFamily="34" charset="0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Calibri" pitchFamily="34" charset="0"/>
              </a:rPr>
              <a:t>Lançamento de um ônibus espacial</a:t>
            </a: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971550" y="2413248"/>
            <a:ext cx="5791200" cy="1447800"/>
            <a:chOff x="1104" y="2208"/>
            <a:chExt cx="4320" cy="1200"/>
          </a:xfrm>
        </p:grpSpPr>
        <p:sp>
          <p:nvSpPr>
            <p:cNvPr id="15368" name="AutoShape 5"/>
            <p:cNvSpPr>
              <a:spLocks noChangeArrowheads="1"/>
            </p:cNvSpPr>
            <p:nvPr/>
          </p:nvSpPr>
          <p:spPr bwMode="auto">
            <a:xfrm>
              <a:off x="1571" y="3065"/>
              <a:ext cx="455" cy="343"/>
            </a:xfrm>
            <a:prstGeom prst="rightArrow">
              <a:avLst>
                <a:gd name="adj1" fmla="val 50000"/>
                <a:gd name="adj2" fmla="val 3316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2127" y="2894"/>
              <a:ext cx="341" cy="514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0" name="Rectangle 7"/>
            <p:cNvSpPr>
              <a:spLocks noChangeArrowheads="1"/>
            </p:cNvSpPr>
            <p:nvPr/>
          </p:nvSpPr>
          <p:spPr bwMode="auto">
            <a:xfrm>
              <a:off x="2923" y="2894"/>
              <a:ext cx="455" cy="5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1" name="AutoShape 8"/>
            <p:cNvSpPr>
              <a:spLocks noChangeArrowheads="1"/>
            </p:cNvSpPr>
            <p:nvPr/>
          </p:nvSpPr>
          <p:spPr bwMode="auto">
            <a:xfrm>
              <a:off x="3491" y="2894"/>
              <a:ext cx="1933" cy="343"/>
            </a:xfrm>
            <a:prstGeom prst="rightArrow">
              <a:avLst>
                <a:gd name="adj1" fmla="val 50000"/>
                <a:gd name="adj2" fmla="val 140889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1104" y="2722"/>
              <a:ext cx="455" cy="6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4800" b="0">
                  <a:latin typeface="Calibri" pitchFamily="34" charset="0"/>
                </a:rPr>
                <a:t>C</a:t>
              </a:r>
            </a:p>
          </p:txBody>
        </p:sp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>
              <a:off x="3011" y="2379"/>
              <a:ext cx="341" cy="515"/>
            </a:xfrm>
            <a:prstGeom prst="downArrow">
              <a:avLst>
                <a:gd name="adj1" fmla="val 50000"/>
                <a:gd name="adj2" fmla="val 3775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4" name="Rectangle 11"/>
            <p:cNvSpPr>
              <a:spLocks noChangeArrowheads="1"/>
            </p:cNvSpPr>
            <p:nvPr/>
          </p:nvSpPr>
          <p:spPr bwMode="auto">
            <a:xfrm>
              <a:off x="1104" y="2208"/>
              <a:ext cx="2160" cy="1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375" name="Text Box 12"/>
            <p:cNvSpPr txBox="1">
              <a:spLocks noChangeArrowheads="1"/>
            </p:cNvSpPr>
            <p:nvPr/>
          </p:nvSpPr>
          <p:spPr bwMode="auto">
            <a:xfrm>
              <a:off x="3138" y="2341"/>
              <a:ext cx="113" cy="1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sz="1200" b="0">
                <a:latin typeface="Calibri" pitchFamily="34" charset="0"/>
              </a:endParaRPr>
            </a:p>
          </p:txBody>
        </p:sp>
        <p:sp>
          <p:nvSpPr>
            <p:cNvPr id="15376" name="AutoShape 13"/>
            <p:cNvSpPr>
              <a:spLocks noChangeArrowheads="1"/>
            </p:cNvSpPr>
            <p:nvPr/>
          </p:nvSpPr>
          <p:spPr bwMode="auto">
            <a:xfrm>
              <a:off x="2430" y="3022"/>
              <a:ext cx="455" cy="343"/>
            </a:xfrm>
            <a:prstGeom prst="rightArrow">
              <a:avLst>
                <a:gd name="adj1" fmla="val 50000"/>
                <a:gd name="adj2" fmla="val 3316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6875463" y="2916485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 b="0">
                <a:latin typeface="Calibri" pitchFamily="34" charset="0"/>
                <a:cs typeface="Times New Roman" pitchFamily="18" charset="0"/>
              </a:rPr>
              <a:t>DFO (insumo específico e operação) </a:t>
            </a:r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971550" y="4399944"/>
            <a:ext cx="81724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sz="2400" b="0" dirty="0">
                <a:latin typeface="Calibri" pitchFamily="34" charset="0"/>
                <a:cs typeface="Times New Roman" pitchFamily="18" charset="0"/>
              </a:rPr>
              <a:t>não há estoque de insumos e os clientes aguardam a realização da função, que não ocorre enquanto os recursos não forem adquiridos. 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sz="2400" b="0" dirty="0">
                <a:latin typeface="Calibri" pitchFamily="34" charset="0"/>
                <a:cs typeface="Times New Roman" pitchFamily="18" charset="0"/>
              </a:rPr>
              <a:t>Tal situação aplica-se nos casos em que é necessário satisfazer plenamente demandas, exigências ou circunstâncias novas, ou inesperadas.</a:t>
            </a:r>
            <a:r>
              <a:rPr lang="pt-BR" sz="2400" b="0" dirty="0">
                <a:latin typeface="Calibri" pitchFamily="34" charset="0"/>
              </a:rPr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Transporte ou serviço</a:t>
            </a:r>
          </a:p>
        </p:txBody>
      </p:sp>
    </p:spTree>
    <p:extLst>
      <p:ext uri="{BB962C8B-B14F-4D97-AF65-F5344CB8AC3E}">
        <p14:creationId xmlns:p14="http://schemas.microsoft.com/office/powerpoint/2010/main" val="8095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"/>
          <p:cNvSpPr>
            <a:spLocks noChangeArrowheads="1"/>
          </p:cNvSpPr>
          <p:nvPr/>
        </p:nvSpPr>
        <p:spPr bwMode="auto">
          <a:xfrm>
            <a:off x="179388" y="1773238"/>
            <a:ext cx="1720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sz="3200" b="0" dirty="0">
                <a:solidFill>
                  <a:schemeClr val="accent1"/>
                </a:solidFill>
                <a:latin typeface="Calibri" pitchFamily="34" charset="0"/>
              </a:rPr>
              <a:t>Pizzaria</a:t>
            </a:r>
          </a:p>
        </p:txBody>
      </p:sp>
      <p:grpSp>
        <p:nvGrpSpPr>
          <p:cNvPr id="16387" name="Group 19"/>
          <p:cNvGrpSpPr>
            <a:grpSpLocks/>
          </p:cNvGrpSpPr>
          <p:nvPr/>
        </p:nvGrpSpPr>
        <p:grpSpPr bwMode="auto">
          <a:xfrm>
            <a:off x="1116013" y="2692896"/>
            <a:ext cx="5410200" cy="1600200"/>
            <a:chOff x="1047" y="1824"/>
            <a:chExt cx="3993" cy="1508"/>
          </a:xfrm>
        </p:grpSpPr>
        <p:sp>
          <p:nvSpPr>
            <p:cNvPr id="16391" name="AutoShape 20"/>
            <p:cNvSpPr>
              <a:spLocks noChangeArrowheads="1"/>
            </p:cNvSpPr>
            <p:nvPr/>
          </p:nvSpPr>
          <p:spPr bwMode="auto">
            <a:xfrm>
              <a:off x="1186" y="1973"/>
              <a:ext cx="417" cy="299"/>
            </a:xfrm>
            <a:prstGeom prst="rightArrow">
              <a:avLst>
                <a:gd name="adj1" fmla="val 50000"/>
                <a:gd name="adj2" fmla="val 3486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2" name="AutoShape 21"/>
            <p:cNvSpPr>
              <a:spLocks noChangeArrowheads="1"/>
            </p:cNvSpPr>
            <p:nvPr/>
          </p:nvSpPr>
          <p:spPr bwMode="auto">
            <a:xfrm>
              <a:off x="1811" y="1824"/>
              <a:ext cx="312" cy="448"/>
            </a:xfrm>
            <a:prstGeom prst="flowChartMerg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3" name="AutoShape 22"/>
            <p:cNvSpPr>
              <a:spLocks noChangeArrowheads="1"/>
            </p:cNvSpPr>
            <p:nvPr/>
          </p:nvSpPr>
          <p:spPr bwMode="auto">
            <a:xfrm>
              <a:off x="1498" y="2869"/>
              <a:ext cx="313" cy="31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4" name="Rectangle 23"/>
            <p:cNvSpPr>
              <a:spLocks noChangeArrowheads="1"/>
            </p:cNvSpPr>
            <p:nvPr/>
          </p:nvSpPr>
          <p:spPr bwMode="auto">
            <a:xfrm>
              <a:off x="2748" y="2869"/>
              <a:ext cx="417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5" name="AutoShape 24"/>
            <p:cNvSpPr>
              <a:spLocks noChangeArrowheads="1"/>
            </p:cNvSpPr>
            <p:nvPr/>
          </p:nvSpPr>
          <p:spPr bwMode="auto">
            <a:xfrm>
              <a:off x="3269" y="2869"/>
              <a:ext cx="1771" cy="299"/>
            </a:xfrm>
            <a:prstGeom prst="rightArrow">
              <a:avLst>
                <a:gd name="adj1" fmla="val 50000"/>
                <a:gd name="adj2" fmla="val 14807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6" name="Text Box 25"/>
            <p:cNvSpPr txBox="1">
              <a:spLocks noChangeArrowheads="1"/>
            </p:cNvSpPr>
            <p:nvPr/>
          </p:nvSpPr>
          <p:spPr bwMode="auto">
            <a:xfrm>
              <a:off x="1047" y="2720"/>
              <a:ext cx="417" cy="5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4800" b="0">
                  <a:latin typeface="Calibri" pitchFamily="34" charset="0"/>
                </a:rPr>
                <a:t>C</a:t>
              </a:r>
            </a:p>
          </p:txBody>
        </p:sp>
        <p:sp>
          <p:nvSpPr>
            <p:cNvPr id="16397" name="AutoShape 26"/>
            <p:cNvSpPr>
              <a:spLocks noChangeArrowheads="1"/>
            </p:cNvSpPr>
            <p:nvPr/>
          </p:nvSpPr>
          <p:spPr bwMode="auto">
            <a:xfrm>
              <a:off x="2829" y="2123"/>
              <a:ext cx="313" cy="448"/>
            </a:xfrm>
            <a:prstGeom prst="downArrow">
              <a:avLst>
                <a:gd name="adj1" fmla="val 50000"/>
                <a:gd name="adj2" fmla="val 3578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8" name="Rectangle 27"/>
            <p:cNvSpPr>
              <a:spLocks noChangeArrowheads="1"/>
            </p:cNvSpPr>
            <p:nvPr/>
          </p:nvSpPr>
          <p:spPr bwMode="auto">
            <a:xfrm>
              <a:off x="2170" y="1973"/>
              <a:ext cx="891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399" name="Text Box 28"/>
            <p:cNvSpPr txBox="1">
              <a:spLocks noChangeArrowheads="1"/>
            </p:cNvSpPr>
            <p:nvPr/>
          </p:nvSpPr>
          <p:spPr bwMode="auto">
            <a:xfrm>
              <a:off x="2945" y="2089"/>
              <a:ext cx="104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sz="1200" b="0">
                <a:latin typeface="Calibri" pitchFamily="34" charset="0"/>
              </a:endParaRPr>
            </a:p>
          </p:txBody>
        </p:sp>
        <p:sp>
          <p:nvSpPr>
            <p:cNvPr id="16400" name="Text Box 29"/>
            <p:cNvSpPr txBox="1">
              <a:spLocks noChangeArrowheads="1"/>
            </p:cNvSpPr>
            <p:nvPr/>
          </p:nvSpPr>
          <p:spPr bwMode="auto">
            <a:xfrm>
              <a:off x="1915" y="2735"/>
              <a:ext cx="417" cy="5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4800" b="0">
                  <a:latin typeface="Calibri" pitchFamily="34" charset="0"/>
                </a:rPr>
                <a:t>F</a:t>
              </a:r>
            </a:p>
          </p:txBody>
        </p:sp>
        <p:sp>
          <p:nvSpPr>
            <p:cNvPr id="16401" name="AutoShape 30"/>
            <p:cNvSpPr>
              <a:spLocks noChangeArrowheads="1"/>
            </p:cNvSpPr>
            <p:nvPr/>
          </p:nvSpPr>
          <p:spPr bwMode="auto">
            <a:xfrm>
              <a:off x="2332" y="2884"/>
              <a:ext cx="312" cy="31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16388" name="Text Box 31"/>
          <p:cNvSpPr txBox="1">
            <a:spLocks noChangeArrowheads="1"/>
          </p:cNvSpPr>
          <p:nvPr/>
        </p:nvSpPr>
        <p:spPr bwMode="auto">
          <a:xfrm>
            <a:off x="6477000" y="2996952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 b="0" dirty="0">
                <a:latin typeface="Calibri" pitchFamily="34" charset="0"/>
                <a:cs typeface="Times New Roman" pitchFamily="18" charset="0"/>
              </a:rPr>
              <a:t>EFO (estoque, fila e operação) </a:t>
            </a:r>
          </a:p>
        </p:txBody>
      </p:sp>
      <p:sp>
        <p:nvSpPr>
          <p:cNvPr id="1639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Transporte ou serviço</a:t>
            </a:r>
          </a:p>
        </p:txBody>
      </p:sp>
    </p:spTree>
    <p:extLst>
      <p:ext uri="{BB962C8B-B14F-4D97-AF65-F5344CB8AC3E}">
        <p14:creationId xmlns:p14="http://schemas.microsoft.com/office/powerpoint/2010/main" val="16222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Previsão de vendas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-105112" y="6571585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5</a:t>
            </a:r>
            <a:r>
              <a:rPr lang="pt-BR" sz="1000" dirty="0" smtClean="0"/>
              <a:t>: </a:t>
            </a:r>
            <a:r>
              <a:rPr lang="pt-BR" sz="1000" dirty="0"/>
              <a:t>M</a:t>
            </a:r>
            <a:r>
              <a:rPr lang="pt-BR" sz="1000" dirty="0" smtClean="0"/>
              <a:t>odelo conceitual de previsão de vendas</a:t>
            </a:r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81276" y="6384592"/>
            <a:ext cx="2133600" cy="365125"/>
          </a:xfrm>
        </p:spPr>
        <p:txBody>
          <a:bodyPr/>
          <a:lstStyle/>
          <a:p>
            <a:fld id="{D727A189-8EF2-4AF6-BEDB-B2766D84B4A4}" type="slidenum">
              <a:rPr lang="pt-BR" smtClean="0"/>
              <a:t>37</a:t>
            </a:fld>
            <a:endParaRPr lang="pt-BR" dirty="0"/>
          </a:p>
        </p:txBody>
      </p:sp>
      <p:sp>
        <p:nvSpPr>
          <p:cNvPr id="171" name="CaixaDeTexto 12"/>
          <p:cNvSpPr txBox="1"/>
          <p:nvPr/>
        </p:nvSpPr>
        <p:spPr>
          <a:xfrm>
            <a:off x="1940813" y="773081"/>
            <a:ext cx="1103367" cy="18857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spcAft>
                <a:spcPts val="0"/>
              </a:spcAft>
            </a:pPr>
            <a:r>
              <a:rPr lang="pt-BR" sz="800" kern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Processo 2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893175" y="773081"/>
            <a:ext cx="5703084" cy="5845176"/>
            <a:chOff x="1893175" y="773081"/>
            <a:chExt cx="5703084" cy="5845176"/>
          </a:xfrm>
        </p:grpSpPr>
        <p:cxnSp>
          <p:nvCxnSpPr>
            <p:cNvPr id="74" name="Conector de seta reta 73"/>
            <p:cNvCxnSpPr/>
            <p:nvPr/>
          </p:nvCxnSpPr>
          <p:spPr>
            <a:xfrm flipV="1">
              <a:off x="4731624" y="1211231"/>
              <a:ext cx="0" cy="171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ipse 74"/>
            <p:cNvSpPr/>
            <p:nvPr/>
          </p:nvSpPr>
          <p:spPr>
            <a:xfrm>
              <a:off x="4607799" y="1382681"/>
              <a:ext cx="215660" cy="2297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74" name="Conector de seta reta 173"/>
            <p:cNvCxnSpPr/>
            <p:nvPr/>
          </p:nvCxnSpPr>
          <p:spPr>
            <a:xfrm flipV="1">
              <a:off x="3436224" y="1487456"/>
              <a:ext cx="1183022" cy="4571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de seta reta 174"/>
            <p:cNvCxnSpPr/>
            <p:nvPr/>
          </p:nvCxnSpPr>
          <p:spPr>
            <a:xfrm flipV="1">
              <a:off x="4207749" y="1573181"/>
              <a:ext cx="441325" cy="375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de seta reta 175"/>
            <p:cNvCxnSpPr/>
            <p:nvPr/>
          </p:nvCxnSpPr>
          <p:spPr>
            <a:xfrm flipH="1" flipV="1">
              <a:off x="4731624" y="1601756"/>
              <a:ext cx="365125" cy="3422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de seta reta 176"/>
            <p:cNvCxnSpPr/>
            <p:nvPr/>
          </p:nvCxnSpPr>
          <p:spPr>
            <a:xfrm flipH="1" flipV="1">
              <a:off x="4807824" y="1573181"/>
              <a:ext cx="1273810" cy="375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de seta reta 199"/>
            <p:cNvCxnSpPr/>
            <p:nvPr/>
          </p:nvCxnSpPr>
          <p:spPr>
            <a:xfrm flipH="1" flipV="1">
              <a:off x="4836399" y="1487456"/>
              <a:ext cx="2106295" cy="440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de seta reta 202"/>
            <p:cNvCxnSpPr/>
            <p:nvPr/>
          </p:nvCxnSpPr>
          <p:spPr>
            <a:xfrm flipH="1">
              <a:off x="5207818" y="1154079"/>
              <a:ext cx="3464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de seta reta 203"/>
            <p:cNvCxnSpPr/>
            <p:nvPr/>
          </p:nvCxnSpPr>
          <p:spPr>
            <a:xfrm>
              <a:off x="3045699" y="1154079"/>
              <a:ext cx="1245408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upo 204"/>
            <p:cNvGrpSpPr>
              <a:grpSpLocks/>
            </p:cNvGrpSpPr>
            <p:nvPr/>
          </p:nvGrpSpPr>
          <p:grpSpPr bwMode="auto">
            <a:xfrm>
              <a:off x="3100574" y="782614"/>
              <a:ext cx="4495685" cy="1523307"/>
              <a:chOff x="5169" y="8588"/>
              <a:chExt cx="8764" cy="2099"/>
            </a:xfrm>
          </p:grpSpPr>
          <p:sp>
            <p:nvSpPr>
              <p:cNvPr id="206" name="Text Box 3"/>
              <p:cNvSpPr txBox="1">
                <a:spLocks noChangeArrowheads="1"/>
              </p:cNvSpPr>
              <p:nvPr/>
            </p:nvSpPr>
            <p:spPr bwMode="auto">
              <a:xfrm>
                <a:off x="7512" y="8745"/>
                <a:ext cx="1678" cy="4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5DCFF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9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Métodos de predição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7" name="Text Box 4"/>
              <p:cNvSpPr txBox="1">
                <a:spLocks noChangeArrowheads="1"/>
              </p:cNvSpPr>
              <p:nvPr/>
            </p:nvSpPr>
            <p:spPr bwMode="auto">
              <a:xfrm>
                <a:off x="11949" y="10166"/>
                <a:ext cx="1418" cy="4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EEA5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9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Método de cenário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8" name="Text Box 5"/>
              <p:cNvSpPr txBox="1">
                <a:spLocks noChangeArrowheads="1"/>
              </p:cNvSpPr>
              <p:nvPr/>
            </p:nvSpPr>
            <p:spPr bwMode="auto">
              <a:xfrm>
                <a:off x="8151" y="10188"/>
                <a:ext cx="1756" cy="4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EEA5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9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Análise de força de vendas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10142" y="10198"/>
                <a:ext cx="1636" cy="4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EEA5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9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Júri de opinião executiva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0" name="Text Box 7"/>
              <p:cNvSpPr txBox="1">
                <a:spLocks noChangeArrowheads="1"/>
              </p:cNvSpPr>
              <p:nvPr/>
            </p:nvSpPr>
            <p:spPr bwMode="auto">
              <a:xfrm>
                <a:off x="6556" y="10195"/>
                <a:ext cx="1395" cy="4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EEA5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9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Pesquisa de </a:t>
                </a:r>
                <a:r>
                  <a:rPr lang="pt-BR" sz="9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mercado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1" name="Text Box 8"/>
              <p:cNvSpPr txBox="1">
                <a:spLocks noChangeArrowheads="1"/>
              </p:cNvSpPr>
              <p:nvPr/>
            </p:nvSpPr>
            <p:spPr bwMode="auto">
              <a:xfrm>
                <a:off x="5169" y="10195"/>
                <a:ext cx="1239" cy="4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EEA5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9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Método Delphi                           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2" name="Text Box 16"/>
              <p:cNvSpPr txBox="1">
                <a:spLocks noChangeArrowheads="1"/>
              </p:cNvSpPr>
              <p:nvPr/>
            </p:nvSpPr>
            <p:spPr bwMode="auto">
              <a:xfrm>
                <a:off x="9918" y="8588"/>
                <a:ext cx="4015" cy="115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EB95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9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São métodos utilizados quando se possui pouca ou nenhuma informação sobre a situação. São adequados para a área de marketing quando um produto novo vai ser lançado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70" name="Retângulo de cantos arredondados 169"/>
            <p:cNvSpPr/>
            <p:nvPr/>
          </p:nvSpPr>
          <p:spPr>
            <a:xfrm>
              <a:off x="1940799" y="773081"/>
              <a:ext cx="1103616" cy="672465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72" name="CaixaDeTexto 13"/>
            <p:cNvSpPr txBox="1"/>
            <p:nvPr/>
          </p:nvSpPr>
          <p:spPr>
            <a:xfrm flipH="1">
              <a:off x="1995889" y="1006414"/>
              <a:ext cx="1046428" cy="4391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Prever 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pt-BR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vendas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3" name="Conector reto 172"/>
            <p:cNvCxnSpPr/>
            <p:nvPr/>
          </p:nvCxnSpPr>
          <p:spPr>
            <a:xfrm>
              <a:off x="1940813" y="1006942"/>
              <a:ext cx="11036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/>
            <p:cNvCxnSpPr/>
            <p:nvPr/>
          </p:nvCxnSpPr>
          <p:spPr>
            <a:xfrm>
              <a:off x="2321799" y="1439831"/>
              <a:ext cx="0" cy="110723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/>
            <p:cNvCxnSpPr/>
            <p:nvPr/>
          </p:nvCxnSpPr>
          <p:spPr>
            <a:xfrm flipV="1">
              <a:off x="5499016" y="3935921"/>
              <a:ext cx="335915" cy="3155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de seta reta 81"/>
            <p:cNvCxnSpPr/>
            <p:nvPr/>
          </p:nvCxnSpPr>
          <p:spPr>
            <a:xfrm flipH="1" flipV="1">
              <a:off x="5921710" y="3927294"/>
              <a:ext cx="356749" cy="2951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3"/>
            <p:cNvSpPr txBox="1">
              <a:spLocks noChangeArrowheads="1"/>
            </p:cNvSpPr>
            <p:nvPr/>
          </p:nvSpPr>
          <p:spPr bwMode="auto">
            <a:xfrm>
              <a:off x="5498698" y="3064608"/>
              <a:ext cx="860349" cy="3187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5DCFF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Séries temporais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5990361" y="4229086"/>
              <a:ext cx="542242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Ciclo (C</a:t>
              </a:r>
              <a:r>
                <a:rPr lang="pt-BR" sz="900" baseline="-250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5127795" y="4246338"/>
              <a:ext cx="799394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Sazonalidade (S</a:t>
              </a:r>
              <a:r>
                <a:rPr lang="pt-BR" sz="900" baseline="-250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Text Box 8"/>
            <p:cNvSpPr txBox="1">
              <a:spLocks noChangeArrowheads="1"/>
            </p:cNvSpPr>
            <p:nvPr/>
          </p:nvSpPr>
          <p:spPr bwMode="auto">
            <a:xfrm>
              <a:off x="4291107" y="4246338"/>
              <a:ext cx="767647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Tendência (T</a:t>
              </a:r>
              <a:r>
                <a:rPr lang="pt-BR" sz="900" baseline="-250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88" name="Conector de seta reta 87"/>
            <p:cNvCxnSpPr/>
            <p:nvPr/>
          </p:nvCxnSpPr>
          <p:spPr>
            <a:xfrm flipV="1">
              <a:off x="5912730" y="3375136"/>
              <a:ext cx="13969" cy="3187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de seta reta 88"/>
            <p:cNvCxnSpPr/>
            <p:nvPr/>
          </p:nvCxnSpPr>
          <p:spPr>
            <a:xfrm flipV="1">
              <a:off x="4670635" y="3866805"/>
              <a:ext cx="1095278" cy="3822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ipse 89"/>
            <p:cNvSpPr/>
            <p:nvPr/>
          </p:nvSpPr>
          <p:spPr>
            <a:xfrm>
              <a:off x="5766094" y="3702915"/>
              <a:ext cx="240644" cy="230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1893175" y="2547062"/>
              <a:ext cx="838761" cy="3543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Métodos de previsão                         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auto">
            <a:xfrm>
              <a:off x="3100816" y="2492896"/>
              <a:ext cx="1873084" cy="5434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B9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9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São métodos que necessitam de dados históricos para prever situações futuras com modelos matemáticos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3" name="Conector de seta reta 92"/>
            <p:cNvCxnSpPr/>
            <p:nvPr/>
          </p:nvCxnSpPr>
          <p:spPr>
            <a:xfrm flipH="1">
              <a:off x="2729864" y="2728203"/>
              <a:ext cx="370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2988633" y="3728792"/>
              <a:ext cx="845314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Métodos econométricos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0" name="Text Box 5"/>
            <p:cNvSpPr txBox="1">
              <a:spLocks noChangeArrowheads="1"/>
            </p:cNvSpPr>
            <p:nvPr/>
          </p:nvSpPr>
          <p:spPr bwMode="auto">
            <a:xfrm>
              <a:off x="1893175" y="3728792"/>
              <a:ext cx="994574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Modelos de relações causais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1" name="Conector de seta reta 110"/>
            <p:cNvCxnSpPr/>
            <p:nvPr/>
          </p:nvCxnSpPr>
          <p:spPr>
            <a:xfrm flipV="1">
              <a:off x="2350335" y="2900718"/>
              <a:ext cx="0" cy="2171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de seta reta 117"/>
            <p:cNvCxnSpPr/>
            <p:nvPr/>
          </p:nvCxnSpPr>
          <p:spPr>
            <a:xfrm flipV="1">
              <a:off x="2350335" y="3340633"/>
              <a:ext cx="0" cy="3790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de seta reta 118"/>
            <p:cNvCxnSpPr/>
            <p:nvPr/>
          </p:nvCxnSpPr>
          <p:spPr>
            <a:xfrm flipH="1" flipV="1">
              <a:off x="2436592" y="3219872"/>
              <a:ext cx="982893" cy="4997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Elipse 143"/>
            <p:cNvSpPr/>
            <p:nvPr/>
          </p:nvSpPr>
          <p:spPr>
            <a:xfrm>
              <a:off x="2186448" y="3116363"/>
              <a:ext cx="240644" cy="230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Text Box 4"/>
            <p:cNvSpPr txBox="1">
              <a:spLocks noChangeArrowheads="1"/>
            </p:cNvSpPr>
            <p:nvPr/>
          </p:nvSpPr>
          <p:spPr bwMode="auto">
            <a:xfrm>
              <a:off x="6594156" y="4203209"/>
              <a:ext cx="801934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Aleatoriedade (E</a:t>
              </a:r>
              <a:r>
                <a:rPr lang="pt-BR" sz="900" baseline="-250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Conector de seta reta 145"/>
            <p:cNvCxnSpPr/>
            <p:nvPr/>
          </p:nvCxnSpPr>
          <p:spPr>
            <a:xfrm flipH="1" flipV="1">
              <a:off x="6016238" y="3823676"/>
              <a:ext cx="943527" cy="3809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de seta reta 146"/>
            <p:cNvCxnSpPr/>
            <p:nvPr/>
          </p:nvCxnSpPr>
          <p:spPr>
            <a:xfrm flipH="1">
              <a:off x="2436592" y="3219872"/>
              <a:ext cx="30621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 Box 5"/>
            <p:cNvSpPr txBox="1">
              <a:spLocks noChangeArrowheads="1"/>
            </p:cNvSpPr>
            <p:nvPr/>
          </p:nvSpPr>
          <p:spPr bwMode="auto">
            <a:xfrm>
              <a:off x="4032337" y="5479824"/>
              <a:ext cx="730185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Séries não estacionárias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9" name="Text Box 8"/>
            <p:cNvSpPr txBox="1">
              <a:spLocks noChangeArrowheads="1"/>
            </p:cNvSpPr>
            <p:nvPr/>
          </p:nvSpPr>
          <p:spPr bwMode="auto">
            <a:xfrm>
              <a:off x="2229576" y="4858768"/>
              <a:ext cx="767647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Séries estacionárias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0" name="Conector de seta reta 149"/>
            <p:cNvCxnSpPr/>
            <p:nvPr/>
          </p:nvCxnSpPr>
          <p:spPr>
            <a:xfrm flipH="1" flipV="1">
              <a:off x="4679261" y="4617246"/>
              <a:ext cx="1" cy="301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de seta reta 150"/>
            <p:cNvCxnSpPr/>
            <p:nvPr/>
          </p:nvCxnSpPr>
          <p:spPr>
            <a:xfrm>
              <a:off x="2997259" y="5039909"/>
              <a:ext cx="15346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de seta reta 151"/>
            <p:cNvCxnSpPr/>
            <p:nvPr/>
          </p:nvCxnSpPr>
          <p:spPr>
            <a:xfrm flipV="1">
              <a:off x="4377363" y="5160669"/>
              <a:ext cx="258422" cy="3123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ipse 152"/>
            <p:cNvSpPr/>
            <p:nvPr/>
          </p:nvSpPr>
          <p:spPr>
            <a:xfrm>
              <a:off x="4532625" y="4936399"/>
              <a:ext cx="240644" cy="230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Text Box 5"/>
            <p:cNvSpPr txBox="1">
              <a:spLocks noChangeArrowheads="1"/>
            </p:cNvSpPr>
            <p:nvPr/>
          </p:nvSpPr>
          <p:spPr bwMode="auto">
            <a:xfrm>
              <a:off x="3989209" y="6161258"/>
              <a:ext cx="799394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Regressão simples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5" name="Conector de seta reta 154"/>
            <p:cNvCxnSpPr/>
            <p:nvPr/>
          </p:nvCxnSpPr>
          <p:spPr>
            <a:xfrm flipV="1">
              <a:off x="4377363" y="5842105"/>
              <a:ext cx="0" cy="3187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 Box 5"/>
            <p:cNvSpPr txBox="1">
              <a:spLocks noChangeArrowheads="1"/>
            </p:cNvSpPr>
            <p:nvPr/>
          </p:nvSpPr>
          <p:spPr bwMode="auto">
            <a:xfrm>
              <a:off x="4817272" y="4919149"/>
              <a:ext cx="948606" cy="6552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Regressão corrigida pelo Fator de Sazonalidade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7" name="Conector de seta reta 156"/>
            <p:cNvCxnSpPr/>
            <p:nvPr/>
          </p:nvCxnSpPr>
          <p:spPr>
            <a:xfrm flipV="1">
              <a:off x="5283057" y="4617246"/>
              <a:ext cx="232389" cy="2927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 Box 5"/>
            <p:cNvSpPr txBox="1">
              <a:spLocks noChangeArrowheads="1"/>
            </p:cNvSpPr>
            <p:nvPr/>
          </p:nvSpPr>
          <p:spPr bwMode="auto">
            <a:xfrm>
              <a:off x="5791970" y="4901897"/>
              <a:ext cx="766377" cy="6813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Regressão corrigida pela Análise de Fourier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9" name="Conector de seta reta 158"/>
            <p:cNvCxnSpPr/>
            <p:nvPr/>
          </p:nvCxnSpPr>
          <p:spPr>
            <a:xfrm flipV="1">
              <a:off x="6214627" y="4582743"/>
              <a:ext cx="0" cy="3181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 Box 5"/>
            <p:cNvSpPr txBox="1">
              <a:spLocks noChangeArrowheads="1"/>
            </p:cNvSpPr>
            <p:nvPr/>
          </p:nvSpPr>
          <p:spPr bwMode="auto">
            <a:xfrm>
              <a:off x="6594156" y="4893271"/>
              <a:ext cx="853365" cy="6813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Regressão corrigida pela autocorrelação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1" name="Conector de seta reta 160"/>
            <p:cNvCxnSpPr/>
            <p:nvPr/>
          </p:nvCxnSpPr>
          <p:spPr>
            <a:xfrm flipV="1">
              <a:off x="7016813" y="4574118"/>
              <a:ext cx="0" cy="3181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 Box 4"/>
            <p:cNvSpPr txBox="1">
              <a:spLocks noChangeArrowheads="1"/>
            </p:cNvSpPr>
            <p:nvPr/>
          </p:nvSpPr>
          <p:spPr bwMode="auto">
            <a:xfrm>
              <a:off x="2729864" y="6083627"/>
              <a:ext cx="804474" cy="5346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Média móvel ponderada simples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3" name="Text Box 5"/>
            <p:cNvSpPr txBox="1">
              <a:spLocks noChangeArrowheads="1"/>
            </p:cNvSpPr>
            <p:nvPr/>
          </p:nvSpPr>
          <p:spPr bwMode="auto">
            <a:xfrm>
              <a:off x="2057063" y="6109504"/>
              <a:ext cx="611451" cy="375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Média móvel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4" name="Conector de seta reta 163"/>
            <p:cNvCxnSpPr/>
            <p:nvPr/>
          </p:nvCxnSpPr>
          <p:spPr>
            <a:xfrm flipV="1">
              <a:off x="2496971" y="5238302"/>
              <a:ext cx="13969" cy="3187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de seta reta 164"/>
            <p:cNvCxnSpPr/>
            <p:nvPr/>
          </p:nvCxnSpPr>
          <p:spPr>
            <a:xfrm flipV="1">
              <a:off x="2427966" y="5781725"/>
              <a:ext cx="17143" cy="327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de seta reta 165"/>
            <p:cNvCxnSpPr/>
            <p:nvPr/>
          </p:nvCxnSpPr>
          <p:spPr>
            <a:xfrm flipH="1" flipV="1">
              <a:off x="2591853" y="5721344"/>
              <a:ext cx="508590" cy="353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Elipse 166"/>
            <p:cNvSpPr/>
            <p:nvPr/>
          </p:nvSpPr>
          <p:spPr>
            <a:xfrm>
              <a:off x="2341709" y="5566081"/>
              <a:ext cx="240644" cy="230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Text Box 4"/>
            <p:cNvSpPr txBox="1">
              <a:spLocks noChangeArrowheads="1"/>
            </p:cNvSpPr>
            <p:nvPr/>
          </p:nvSpPr>
          <p:spPr bwMode="auto">
            <a:xfrm>
              <a:off x="2936880" y="5462572"/>
              <a:ext cx="1017827" cy="5002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EEA5"/>
                  </a:solidFill>
                </a14:hiddenFill>
              </a:ext>
            </a:extLst>
          </p:spPr>
          <p:txBody>
            <a:bodyPr rot="0" vert="horz" wrap="square" lIns="61265" tIns="30632" rIns="61265" bIns="3063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9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Média móvel ponderada exponencialmente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9" name="Conector de seta reta 168"/>
            <p:cNvCxnSpPr/>
            <p:nvPr/>
          </p:nvCxnSpPr>
          <p:spPr>
            <a:xfrm flipH="1">
              <a:off x="2591853" y="5678216"/>
              <a:ext cx="3447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1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Componentes das séries temporais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520528"/>
            <a:ext cx="8569325" cy="386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71600" y="1340768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/>
                        </a:rPr>
                        <m:t>f</m:t>
                      </m:r>
                      <m:r>
                        <a:rPr lang="pt-BR" sz="280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80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80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80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800" dirty="0">
                  <a:solidFill>
                    <a:schemeClr val="accent1"/>
                  </a:solidFill>
                </a:endParaRPr>
              </a:p>
              <a:p>
                <a:pPr algn="just"/>
                <a:endParaRPr lang="pt-B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40768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5580112" y="15085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600" dirty="0" smtClean="0"/>
              <a:t>tendência </a:t>
            </a:r>
            <a:r>
              <a:rPr lang="pt-BR" sz="1600" dirty="0"/>
              <a:t>(</a:t>
            </a:r>
            <a:r>
              <a:rPr lang="pt-BR" sz="1600" dirty="0" err="1"/>
              <a:t>T</a:t>
            </a:r>
            <a:r>
              <a:rPr lang="pt-BR" sz="1600" baseline="-25000" dirty="0" err="1"/>
              <a:t>t</a:t>
            </a:r>
            <a:r>
              <a:rPr lang="pt-BR" sz="1600" dirty="0"/>
              <a:t>), </a:t>
            </a:r>
          </a:p>
          <a:p>
            <a:pPr algn="just"/>
            <a:r>
              <a:rPr lang="pt-BR" sz="1600" dirty="0"/>
              <a:t>sazonalidade (</a:t>
            </a:r>
            <a:r>
              <a:rPr lang="pt-BR" sz="1600" dirty="0" err="1"/>
              <a:t>S</a:t>
            </a:r>
            <a:r>
              <a:rPr lang="pt-BR" sz="1600" baseline="-25000" dirty="0" err="1"/>
              <a:t>t</a:t>
            </a:r>
            <a:r>
              <a:rPr lang="pt-BR" sz="1600" dirty="0"/>
              <a:t>), </a:t>
            </a:r>
          </a:p>
          <a:p>
            <a:pPr algn="just"/>
            <a:r>
              <a:rPr lang="pt-BR" sz="1600" dirty="0"/>
              <a:t>ciclos (</a:t>
            </a:r>
            <a:r>
              <a:rPr lang="pt-BR" sz="1600" dirty="0" err="1"/>
              <a:t>C</a:t>
            </a:r>
            <a:r>
              <a:rPr lang="pt-BR" sz="1600" baseline="-25000" dirty="0" err="1"/>
              <a:t>t</a:t>
            </a:r>
            <a:r>
              <a:rPr lang="pt-BR" sz="1600" dirty="0"/>
              <a:t>) e </a:t>
            </a:r>
          </a:p>
          <a:p>
            <a:pPr algn="just"/>
            <a:r>
              <a:rPr lang="pt-BR" sz="1600" dirty="0"/>
              <a:t>aleatoriedade (E</a:t>
            </a:r>
            <a:r>
              <a:rPr lang="pt-BR" sz="1600" baseline="-25000" dirty="0"/>
              <a:t>t</a:t>
            </a:r>
            <a:r>
              <a:rPr lang="pt-B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80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Previsão de vendas para séries não estacionárias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5496" y="1628800"/>
                <a:ext cx="4464496" cy="46805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1700" b="1" i="1" dirty="0" smtClean="0">
                    <a:solidFill>
                      <a:schemeClr val="accent1"/>
                    </a:solidFill>
                  </a:rPr>
                  <a:t>Regressão simples</a:t>
                </a:r>
              </a:p>
              <a:p>
                <a:pPr marL="0" indent="0" algn="just">
                  <a:buNone/>
                </a:pPr>
                <a:endParaRPr lang="pt-BR" sz="1200" b="1" dirty="0">
                  <a:solidFill>
                    <a:schemeClr val="accent1"/>
                  </a:solidFill>
                </a:endParaRPr>
              </a:p>
              <a:p>
                <a:pPr marL="0" indent="442913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800">
                          <a:latin typeface="Cambria Math"/>
                        </a:rPr>
                        <m:t>Y</m:t>
                      </m:r>
                      <m:r>
                        <a:rPr lang="pt-BR" sz="1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800">
                          <a:latin typeface="Cambria Math"/>
                        </a:rPr>
                        <m:t>a</m:t>
                      </m:r>
                      <m:r>
                        <a:rPr lang="pt-BR" sz="18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1800">
                          <a:latin typeface="Cambria Math"/>
                        </a:rPr>
                        <m:t>bx</m:t>
                      </m:r>
                    </m:oMath>
                  </m:oMathPara>
                </a14:m>
                <a:endParaRPr lang="pt-BR" sz="1800" dirty="0" smtClean="0"/>
              </a:p>
              <a:p>
                <a:pPr marL="0" indent="442913" algn="just">
                  <a:spcAft>
                    <a:spcPts val="600"/>
                  </a:spcAft>
                  <a:buNone/>
                </a:pPr>
                <a:endParaRPr lang="pt-BR" sz="1800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/>
                        </a:rPr>
                        <m:t>𝑎</m:t>
                      </m:r>
                      <m:r>
                        <a:rPr lang="pt-BR" sz="1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/>
                                </a:rPr>
                                <m:t>.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nary>
                              <m:r>
                                <a:rPr lang="pt-BR" sz="18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latin typeface="Cambria Math"/>
                                    </a:rPr>
                                    <m:t> .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  <m:r>
                                    <a:rPr lang="pt-BR" sz="18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pt-BR" sz="1800" i="1">
                              <a:latin typeface="Cambria Math"/>
                            </a:rPr>
                            <m:t>𝑛</m:t>
                          </m:r>
                          <m:r>
                            <a:rPr lang="pt-BR" sz="1800" i="1">
                              <a:latin typeface="Cambria Math"/>
                            </a:rPr>
                            <m:t>.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1800" dirty="0" smtClean="0"/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t-BR" sz="1800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/>
                        </a:rPr>
                        <m:t>𝑏</m:t>
                      </m:r>
                      <m:r>
                        <a:rPr lang="pt-BR" sz="1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/>
                            </a:rPr>
                            <m:t>𝑛</m:t>
                          </m:r>
                          <m:r>
                            <a:rPr lang="pt-BR" sz="1800" i="1">
                              <a:latin typeface="Cambria Math"/>
                            </a:rPr>
                            <m:t>.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latin typeface="Cambria Math"/>
                                    </a:rPr>
                                    <m:t> .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  <m:r>
                                    <a:rPr lang="pt-BR" sz="18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pt-BR" sz="18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r>
                            <a:rPr lang="pt-BR" sz="1800" i="1">
                              <a:latin typeface="Cambria Math"/>
                            </a:rPr>
                            <m:t>𝑛</m:t>
                          </m:r>
                          <m:r>
                            <a:rPr lang="pt-BR" sz="1800" i="1">
                              <a:latin typeface="Cambria Math"/>
                            </a:rPr>
                            <m:t>.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1800" dirty="0" smtClean="0"/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t-BR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/>
                        </a:rPr>
                        <m:t>𝑟</m:t>
                      </m:r>
                      <m:r>
                        <a:rPr lang="pt-BR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/>
                            </a:rPr>
                            <m:t> </m:t>
                          </m:r>
                          <m:r>
                            <a:rPr lang="pt-BR" sz="1800" i="1">
                              <a:latin typeface="Cambria Math"/>
                            </a:rPr>
                            <m:t>𝑛</m:t>
                          </m:r>
                          <m:r>
                            <a:rPr lang="pt-BR" sz="1800" i="1">
                              <a:latin typeface="Cambria Math"/>
                            </a:rPr>
                            <m:t>.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latin typeface="Cambria Math"/>
                                    </a:rPr>
                                    <m:t> .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  <m:r>
                                    <a:rPr lang="pt-BR" sz="18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pt-BR" sz="18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sz="1800" i="1">
                                      <a:latin typeface="Cambria Math"/>
                                    </a:rPr>
                                    <m:t>.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p>
                                        <m:sSupPr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limLoc m:val="undOvr"/>
                                                  <m:subHide m:val="on"/>
                                                  <m:supHide m:val="on"/>
                                                  <m:ctrlPr>
                                                    <a:rPr lang="pt-BR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r>
                                                    <a:rPr lang="pt-BR" sz="18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r>
                                <a:rPr lang="pt-BR" sz="1800" i="1">
                                  <a:latin typeface="Cambria Math"/>
                                </a:rPr>
                                <m:t>.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sz="1800" i="1">
                                      <a:latin typeface="Cambria Math"/>
                                    </a:rPr>
                                    <m:t>.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18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p>
                                        <m:sSupPr>
                                          <m:ctrlPr>
                                            <a:rPr lang="pt-B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limLoc m:val="undOvr"/>
                                                  <m:subHide m:val="on"/>
                                                  <m:supHide m:val="on"/>
                                                  <m:ctrlPr>
                                                    <a:rPr lang="pt-BR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r>
                                                    <a:rPr lang="pt-BR" sz="18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pt-BR" sz="1800" dirty="0"/>
              </a:p>
              <a:p>
                <a:pPr marL="0" indent="0" algn="just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496" y="1628800"/>
                <a:ext cx="4464496" cy="4680520"/>
              </a:xfrm>
              <a:blipFill rotWithShape="1">
                <a:blip r:embed="rId2"/>
                <a:stretch>
                  <a:fillRect l="-956" t="-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39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355976" y="148478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 smtClean="0">
                <a:solidFill>
                  <a:schemeClr val="accent1"/>
                </a:solidFill>
              </a:rPr>
              <a:t>Exemplo:</a:t>
            </a:r>
            <a:endParaRPr lang="pt-BR" sz="2000" b="1" dirty="0">
              <a:solidFill>
                <a:schemeClr val="accent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Um </a:t>
            </a:r>
            <a:r>
              <a:rPr lang="pt-BR" sz="2000" dirty="0"/>
              <a:t>comerciante de computadores precisa estimar suas vendas para o próximo ano. Os seis últimos anos de dados de receita correspondentes à venda de uma determinada linha de computadores está na Tabela 1. Pede-se: prever as receitas de vendas para o próximo ano (ano 7)</a:t>
            </a:r>
          </a:p>
          <a:p>
            <a:pPr algn="just"/>
            <a:r>
              <a:rPr lang="pt-BR" sz="2000" dirty="0"/>
              <a:t>Tabela 1: Receita de vendas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83592"/>
              </p:ext>
            </p:extLst>
          </p:nvPr>
        </p:nvGraphicFramePr>
        <p:xfrm>
          <a:off x="4499992" y="4509120"/>
          <a:ext cx="4427983" cy="16824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31636"/>
                <a:gridCol w="1215597"/>
                <a:gridCol w="1040375"/>
                <a:gridCol w="1040375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Receitas de vendas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Receitas de vendas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Níveis de aprendizado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942" y="2593598"/>
            <a:ext cx="9072562" cy="2851626"/>
            <a:chOff x="107950" y="1963738"/>
            <a:chExt cx="9072562" cy="2851626"/>
          </a:xfrm>
        </p:grpSpPr>
        <p:sp>
          <p:nvSpPr>
            <p:cNvPr id="6147" name="AutoShape 5"/>
            <p:cNvSpPr>
              <a:spLocks noChangeArrowheads="1"/>
            </p:cNvSpPr>
            <p:nvPr/>
          </p:nvSpPr>
          <p:spPr bwMode="auto">
            <a:xfrm>
              <a:off x="1042988" y="1989138"/>
              <a:ext cx="1657350" cy="1079500"/>
            </a:xfrm>
            <a:prstGeom prst="chevron">
              <a:avLst>
                <a:gd name="adj" fmla="val 38382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8" name="AutoShape 6"/>
            <p:cNvSpPr>
              <a:spLocks noChangeArrowheads="1"/>
            </p:cNvSpPr>
            <p:nvPr/>
          </p:nvSpPr>
          <p:spPr bwMode="auto">
            <a:xfrm>
              <a:off x="2338388" y="1989138"/>
              <a:ext cx="1657350" cy="1079500"/>
            </a:xfrm>
            <a:prstGeom prst="chevron">
              <a:avLst>
                <a:gd name="adj" fmla="val 38382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9" name="AutoShape 7"/>
            <p:cNvSpPr>
              <a:spLocks noChangeArrowheads="1"/>
            </p:cNvSpPr>
            <p:nvPr/>
          </p:nvSpPr>
          <p:spPr bwMode="auto">
            <a:xfrm>
              <a:off x="3635375" y="1989138"/>
              <a:ext cx="1657350" cy="1079500"/>
            </a:xfrm>
            <a:prstGeom prst="chevron">
              <a:avLst>
                <a:gd name="adj" fmla="val 38382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0" name="AutoShape 8"/>
            <p:cNvSpPr>
              <a:spLocks noChangeArrowheads="1"/>
            </p:cNvSpPr>
            <p:nvPr/>
          </p:nvSpPr>
          <p:spPr bwMode="auto">
            <a:xfrm>
              <a:off x="4932363" y="1989138"/>
              <a:ext cx="1657350" cy="1079500"/>
            </a:xfrm>
            <a:prstGeom prst="chevron">
              <a:avLst>
                <a:gd name="adj" fmla="val 38382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1" name="Line 9"/>
            <p:cNvSpPr>
              <a:spLocks noChangeShapeType="1"/>
            </p:cNvSpPr>
            <p:nvPr/>
          </p:nvSpPr>
          <p:spPr bwMode="auto">
            <a:xfrm>
              <a:off x="4932363" y="3068638"/>
              <a:ext cx="0" cy="7207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" name="AutoShape 10"/>
            <p:cNvSpPr>
              <a:spLocks noChangeArrowheads="1"/>
            </p:cNvSpPr>
            <p:nvPr/>
          </p:nvSpPr>
          <p:spPr bwMode="auto">
            <a:xfrm>
              <a:off x="4787900" y="3789363"/>
              <a:ext cx="287338" cy="28733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>
              <a:off x="3635375" y="3068638"/>
              <a:ext cx="0" cy="7207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" name="AutoShape 12"/>
            <p:cNvSpPr>
              <a:spLocks noChangeArrowheads="1"/>
            </p:cNvSpPr>
            <p:nvPr/>
          </p:nvSpPr>
          <p:spPr bwMode="auto">
            <a:xfrm>
              <a:off x="3490913" y="3789363"/>
              <a:ext cx="287337" cy="28733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155" name="Line 14"/>
            <p:cNvSpPr>
              <a:spLocks noChangeShapeType="1"/>
            </p:cNvSpPr>
            <p:nvPr/>
          </p:nvSpPr>
          <p:spPr bwMode="auto">
            <a:xfrm>
              <a:off x="2282825" y="3068638"/>
              <a:ext cx="0" cy="7207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2138363" y="3789363"/>
              <a:ext cx="287337" cy="28733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157" name="Text Box 16"/>
            <p:cNvSpPr txBox="1">
              <a:spLocks noChangeArrowheads="1"/>
            </p:cNvSpPr>
            <p:nvPr/>
          </p:nvSpPr>
          <p:spPr bwMode="auto">
            <a:xfrm>
              <a:off x="1704975" y="4064000"/>
              <a:ext cx="13541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Modelos de referência</a:t>
              </a:r>
            </a:p>
          </p:txBody>
        </p:sp>
        <p:sp>
          <p:nvSpPr>
            <p:cNvPr id="6158" name="Text Box 17"/>
            <p:cNvSpPr txBox="1">
              <a:spLocks noChangeArrowheads="1"/>
            </p:cNvSpPr>
            <p:nvPr/>
          </p:nvSpPr>
          <p:spPr bwMode="auto">
            <a:xfrm>
              <a:off x="3201988" y="4149725"/>
              <a:ext cx="122396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Questões dissertativas</a:t>
              </a:r>
            </a:p>
          </p:txBody>
        </p:sp>
        <p:sp>
          <p:nvSpPr>
            <p:cNvPr id="6159" name="Text Box 18"/>
            <p:cNvSpPr txBox="1">
              <a:spLocks noChangeArrowheads="1"/>
            </p:cNvSpPr>
            <p:nvPr/>
          </p:nvSpPr>
          <p:spPr bwMode="auto">
            <a:xfrm>
              <a:off x="4500563" y="4064000"/>
              <a:ext cx="11382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Exercícios</a:t>
              </a:r>
            </a:p>
          </p:txBody>
        </p:sp>
        <p:sp>
          <p:nvSpPr>
            <p:cNvPr id="6160" name="Line 19"/>
            <p:cNvSpPr>
              <a:spLocks noChangeShapeType="1"/>
            </p:cNvSpPr>
            <p:nvPr/>
          </p:nvSpPr>
          <p:spPr bwMode="auto">
            <a:xfrm>
              <a:off x="7453313" y="3068638"/>
              <a:ext cx="0" cy="7207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AutoShape 20"/>
            <p:cNvSpPr>
              <a:spLocks noChangeArrowheads="1"/>
            </p:cNvSpPr>
            <p:nvPr/>
          </p:nvSpPr>
          <p:spPr bwMode="auto">
            <a:xfrm>
              <a:off x="7308850" y="3789363"/>
              <a:ext cx="287338" cy="28733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162" name="Text Box 21"/>
            <p:cNvSpPr txBox="1">
              <a:spLocks noChangeArrowheads="1"/>
            </p:cNvSpPr>
            <p:nvPr/>
          </p:nvSpPr>
          <p:spPr bwMode="auto">
            <a:xfrm>
              <a:off x="7091363" y="4076700"/>
              <a:ext cx="10080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400" dirty="0" smtClean="0">
                  <a:latin typeface="+mn-lt"/>
                </a:rPr>
                <a:t>Projetos </a:t>
              </a:r>
              <a:r>
                <a:rPr lang="pt-BR" sz="1400" dirty="0">
                  <a:latin typeface="+mn-lt"/>
                </a:rPr>
                <a:t>da disciplina</a:t>
              </a:r>
            </a:p>
          </p:txBody>
        </p:sp>
        <p:sp>
          <p:nvSpPr>
            <p:cNvPr id="6163" name="Text Box 22"/>
            <p:cNvSpPr txBox="1">
              <a:spLocks noChangeArrowheads="1"/>
            </p:cNvSpPr>
            <p:nvPr/>
          </p:nvSpPr>
          <p:spPr bwMode="auto">
            <a:xfrm>
              <a:off x="107950" y="2205038"/>
              <a:ext cx="12954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600">
                  <a:solidFill>
                    <a:schemeClr val="accent1"/>
                  </a:solidFill>
                  <a:latin typeface="+mn-lt"/>
                </a:rPr>
                <a:t>Níveis de aprendizado</a:t>
              </a:r>
            </a:p>
          </p:txBody>
        </p:sp>
        <p:sp>
          <p:nvSpPr>
            <p:cNvPr id="6164" name="Text Box 23"/>
            <p:cNvSpPr txBox="1">
              <a:spLocks noChangeArrowheads="1"/>
            </p:cNvSpPr>
            <p:nvPr/>
          </p:nvSpPr>
          <p:spPr bwMode="auto">
            <a:xfrm>
              <a:off x="1619250" y="1963738"/>
              <a:ext cx="64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>
                  <a:latin typeface="+mn-lt"/>
                </a:rPr>
                <a:t>1</a:t>
              </a:r>
            </a:p>
          </p:txBody>
        </p:sp>
        <p:sp>
          <p:nvSpPr>
            <p:cNvPr id="6165" name="Text Box 24"/>
            <p:cNvSpPr txBox="1">
              <a:spLocks noChangeArrowheads="1"/>
            </p:cNvSpPr>
            <p:nvPr/>
          </p:nvSpPr>
          <p:spPr bwMode="auto">
            <a:xfrm>
              <a:off x="2916238" y="1989138"/>
              <a:ext cx="64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>
                  <a:latin typeface="+mn-lt"/>
                </a:rPr>
                <a:t>2</a:t>
              </a:r>
            </a:p>
          </p:txBody>
        </p:sp>
        <p:sp>
          <p:nvSpPr>
            <p:cNvPr id="6166" name="Text Box 25"/>
            <p:cNvSpPr txBox="1">
              <a:spLocks noChangeArrowheads="1"/>
            </p:cNvSpPr>
            <p:nvPr/>
          </p:nvSpPr>
          <p:spPr bwMode="auto">
            <a:xfrm>
              <a:off x="4211638" y="1989138"/>
              <a:ext cx="64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>
                  <a:latin typeface="+mn-lt"/>
                </a:rPr>
                <a:t>3</a:t>
              </a:r>
            </a:p>
          </p:txBody>
        </p:sp>
        <p:sp>
          <p:nvSpPr>
            <p:cNvPr id="6167" name="Text Box 26"/>
            <p:cNvSpPr txBox="1">
              <a:spLocks noChangeArrowheads="1"/>
            </p:cNvSpPr>
            <p:nvPr/>
          </p:nvSpPr>
          <p:spPr bwMode="auto">
            <a:xfrm>
              <a:off x="5508625" y="1989138"/>
              <a:ext cx="64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>
                  <a:latin typeface="+mn-lt"/>
                </a:rPr>
                <a:t>4</a:t>
              </a:r>
            </a:p>
          </p:txBody>
        </p:sp>
        <p:sp>
          <p:nvSpPr>
            <p:cNvPr id="6168" name="AutoShape 28"/>
            <p:cNvSpPr>
              <a:spLocks noChangeArrowheads="1"/>
            </p:cNvSpPr>
            <p:nvPr/>
          </p:nvSpPr>
          <p:spPr bwMode="auto">
            <a:xfrm>
              <a:off x="6203950" y="1993900"/>
              <a:ext cx="1657350" cy="1079500"/>
            </a:xfrm>
            <a:prstGeom prst="chevron">
              <a:avLst>
                <a:gd name="adj" fmla="val 38382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9" name="Text Box 29"/>
            <p:cNvSpPr txBox="1">
              <a:spLocks noChangeArrowheads="1"/>
            </p:cNvSpPr>
            <p:nvPr/>
          </p:nvSpPr>
          <p:spPr bwMode="auto">
            <a:xfrm>
              <a:off x="8196262" y="4081463"/>
              <a:ext cx="9842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dirty="0">
                  <a:latin typeface="+mn-lt"/>
                </a:rPr>
                <a:t>Entregas e prova final</a:t>
              </a:r>
            </a:p>
          </p:txBody>
        </p:sp>
        <p:sp>
          <p:nvSpPr>
            <p:cNvPr id="6170" name="Text Box 30"/>
            <p:cNvSpPr txBox="1">
              <a:spLocks noChangeArrowheads="1"/>
            </p:cNvSpPr>
            <p:nvPr/>
          </p:nvSpPr>
          <p:spPr bwMode="auto">
            <a:xfrm>
              <a:off x="6780213" y="2060575"/>
              <a:ext cx="64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>
                  <a:latin typeface="+mn-lt"/>
                </a:rPr>
                <a:t>5</a:t>
              </a:r>
            </a:p>
          </p:txBody>
        </p:sp>
        <p:sp>
          <p:nvSpPr>
            <p:cNvPr id="6171" name="Line 31"/>
            <p:cNvSpPr>
              <a:spLocks noChangeShapeType="1"/>
            </p:cNvSpPr>
            <p:nvPr/>
          </p:nvSpPr>
          <p:spPr bwMode="auto">
            <a:xfrm>
              <a:off x="8721725" y="3074988"/>
              <a:ext cx="0" cy="7207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AutoShape 32"/>
            <p:cNvSpPr>
              <a:spLocks noChangeArrowheads="1"/>
            </p:cNvSpPr>
            <p:nvPr/>
          </p:nvSpPr>
          <p:spPr bwMode="auto">
            <a:xfrm>
              <a:off x="8577263" y="3795713"/>
              <a:ext cx="287337" cy="28733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173" name="Text Box 33"/>
            <p:cNvSpPr txBox="1">
              <a:spLocks noChangeArrowheads="1"/>
            </p:cNvSpPr>
            <p:nvPr/>
          </p:nvSpPr>
          <p:spPr bwMode="auto">
            <a:xfrm>
              <a:off x="1345654" y="2349500"/>
              <a:ext cx="13541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conhecimento</a:t>
              </a:r>
            </a:p>
          </p:txBody>
        </p:sp>
        <p:sp>
          <p:nvSpPr>
            <p:cNvPr id="6174" name="Text Box 34"/>
            <p:cNvSpPr txBox="1">
              <a:spLocks noChangeArrowheads="1"/>
            </p:cNvSpPr>
            <p:nvPr/>
          </p:nvSpPr>
          <p:spPr bwMode="auto">
            <a:xfrm>
              <a:off x="2700338" y="2420938"/>
              <a:ext cx="1223962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compreensão</a:t>
              </a:r>
            </a:p>
          </p:txBody>
        </p:sp>
        <p:sp>
          <p:nvSpPr>
            <p:cNvPr id="6175" name="Text Box 35"/>
            <p:cNvSpPr txBox="1">
              <a:spLocks noChangeArrowheads="1"/>
            </p:cNvSpPr>
            <p:nvPr/>
          </p:nvSpPr>
          <p:spPr bwMode="auto">
            <a:xfrm>
              <a:off x="4010025" y="2349500"/>
              <a:ext cx="11382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aplicação</a:t>
              </a:r>
            </a:p>
          </p:txBody>
        </p:sp>
        <p:sp>
          <p:nvSpPr>
            <p:cNvPr id="6176" name="Text Box 36"/>
            <p:cNvSpPr txBox="1">
              <a:spLocks noChangeArrowheads="1"/>
            </p:cNvSpPr>
            <p:nvPr/>
          </p:nvSpPr>
          <p:spPr bwMode="auto">
            <a:xfrm>
              <a:off x="5364163" y="2420938"/>
              <a:ext cx="792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análise</a:t>
              </a:r>
            </a:p>
          </p:txBody>
        </p:sp>
        <p:sp>
          <p:nvSpPr>
            <p:cNvPr id="6177" name="AutoShape 38"/>
            <p:cNvSpPr>
              <a:spLocks noChangeArrowheads="1"/>
            </p:cNvSpPr>
            <p:nvPr/>
          </p:nvSpPr>
          <p:spPr bwMode="auto">
            <a:xfrm>
              <a:off x="7451725" y="1989138"/>
              <a:ext cx="1657350" cy="1079500"/>
            </a:xfrm>
            <a:prstGeom prst="chevron">
              <a:avLst>
                <a:gd name="adj" fmla="val 38382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8" name="Text Box 39"/>
            <p:cNvSpPr txBox="1">
              <a:spLocks noChangeArrowheads="1"/>
            </p:cNvSpPr>
            <p:nvPr/>
          </p:nvSpPr>
          <p:spPr bwMode="auto">
            <a:xfrm>
              <a:off x="7980363" y="2038350"/>
              <a:ext cx="647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dirty="0">
                  <a:latin typeface="+mn-lt"/>
                </a:rPr>
                <a:t>6</a:t>
              </a:r>
            </a:p>
          </p:txBody>
        </p:sp>
        <p:sp>
          <p:nvSpPr>
            <p:cNvPr id="6179" name="Text Box 40"/>
            <p:cNvSpPr txBox="1">
              <a:spLocks noChangeArrowheads="1"/>
            </p:cNvSpPr>
            <p:nvPr/>
          </p:nvSpPr>
          <p:spPr bwMode="auto">
            <a:xfrm>
              <a:off x="7812088" y="2420888"/>
              <a:ext cx="984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dirty="0">
                  <a:latin typeface="+mn-lt"/>
                </a:rPr>
                <a:t>avaliação</a:t>
              </a:r>
            </a:p>
          </p:txBody>
        </p:sp>
        <p:sp>
          <p:nvSpPr>
            <p:cNvPr id="6180" name="Text Box 41"/>
            <p:cNvSpPr txBox="1">
              <a:spLocks noChangeArrowheads="1"/>
            </p:cNvSpPr>
            <p:nvPr/>
          </p:nvSpPr>
          <p:spPr bwMode="auto">
            <a:xfrm>
              <a:off x="6804025" y="2420938"/>
              <a:ext cx="792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síntese</a:t>
              </a:r>
            </a:p>
          </p:txBody>
        </p:sp>
        <p:sp>
          <p:nvSpPr>
            <p:cNvPr id="6181" name="Line 42"/>
            <p:cNvSpPr>
              <a:spLocks noChangeShapeType="1"/>
            </p:cNvSpPr>
            <p:nvPr/>
          </p:nvSpPr>
          <p:spPr bwMode="auto">
            <a:xfrm>
              <a:off x="6184900" y="3073400"/>
              <a:ext cx="0" cy="7207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2" name="AutoShape 43"/>
            <p:cNvSpPr>
              <a:spLocks noChangeArrowheads="1"/>
            </p:cNvSpPr>
            <p:nvPr/>
          </p:nvSpPr>
          <p:spPr bwMode="auto">
            <a:xfrm>
              <a:off x="6040438" y="3794125"/>
              <a:ext cx="287337" cy="28733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183" name="Text Box 44"/>
            <p:cNvSpPr txBox="1">
              <a:spLocks noChangeArrowheads="1"/>
            </p:cNvSpPr>
            <p:nvPr/>
          </p:nvSpPr>
          <p:spPr bwMode="auto">
            <a:xfrm>
              <a:off x="5508625" y="4068763"/>
              <a:ext cx="13827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>
                  <a:latin typeface="+mn-lt"/>
                </a:rPr>
                <a:t>Modelagem e implementação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7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Previsão de vendas para séries não estacionárias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605300"/>
                <a:ext cx="4038600" cy="5084966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pt-BR" sz="2000" b="1" i="1" dirty="0" smtClean="0">
                    <a:solidFill>
                      <a:schemeClr val="accent1"/>
                    </a:solidFill>
                  </a:rPr>
                  <a:t>Sazonalidade</a:t>
                </a:r>
              </a:p>
              <a:p>
                <a:pPr marL="0" indent="442913" algn="just">
                  <a:buNone/>
                </a:pPr>
                <a:endParaRPr lang="pt-BR" sz="1200" dirty="0" smtClean="0"/>
              </a:p>
              <a:p>
                <a:pPr marL="0" indent="442913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t</m:t>
                          </m:r>
                          <m:r>
                            <a:rPr lang="pt-BR" sz="240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t</m:t>
                          </m:r>
                          <m:r>
                            <a:rPr lang="pt-BR" sz="240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t</m:t>
                          </m:r>
                          <m:r>
                            <a:rPr lang="pt-BR" sz="240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  <a:p>
                <a:pPr marL="0" indent="442913">
                  <a:buNone/>
                </a:pPr>
                <a:endParaRPr lang="pt-BR" sz="1200" dirty="0" smtClean="0"/>
              </a:p>
              <a:p>
                <a:pPr marL="0" indent="442913">
                  <a:buNone/>
                </a:pPr>
                <a:r>
                  <a:rPr lang="pt-BR" sz="2400" dirty="0" smtClean="0"/>
                  <a:t>Fator </a:t>
                </a:r>
                <a:r>
                  <a:rPr lang="pt-BR" sz="2400" dirty="0"/>
                  <a:t>de </a:t>
                </a:r>
                <a:r>
                  <a:rPr lang="pt-BR" sz="2400" dirty="0" smtClean="0"/>
                  <a:t>Sazonalidade:</a:t>
                </a:r>
              </a:p>
              <a:p>
                <a:pPr marL="0" indent="442913">
                  <a:buNone/>
                </a:pPr>
                <a:endParaRPr lang="pt-BR" sz="2400" dirty="0" smtClean="0"/>
              </a:p>
              <a:p>
                <a:pPr marL="0" indent="442913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4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marL="0" indent="442913">
                  <a:buNone/>
                </a:pPr>
                <a:r>
                  <a:rPr lang="pt-BR" sz="2400" dirty="0"/>
                  <a:t>onde:</a:t>
                </a:r>
              </a:p>
              <a:p>
                <a:pPr marL="0" indent="442913">
                  <a:buNone/>
                </a:pPr>
                <a:r>
                  <a:rPr lang="pt-BR" sz="2200" dirty="0" err="1"/>
                  <a:t>F</a:t>
                </a:r>
                <a:r>
                  <a:rPr lang="pt-BR" sz="2200" baseline="-25000" dirty="0" err="1"/>
                  <a:t>t</a:t>
                </a:r>
                <a:r>
                  <a:rPr lang="pt-BR" sz="2200" dirty="0"/>
                  <a:t> = Fator de Sazonalidade para o período t</a:t>
                </a:r>
              </a:p>
              <a:p>
                <a:pPr marL="0" indent="442913">
                  <a:buNone/>
                </a:pPr>
                <a:r>
                  <a:rPr lang="pt-BR" sz="2200" dirty="0" err="1"/>
                  <a:t>D</a:t>
                </a:r>
                <a:r>
                  <a:rPr lang="pt-BR" sz="2200" baseline="-25000" dirty="0" err="1"/>
                  <a:t>t</a:t>
                </a:r>
                <a:r>
                  <a:rPr lang="pt-BR" sz="2200" dirty="0"/>
                  <a:t> = venda ocorrida no período t</a:t>
                </a:r>
              </a:p>
              <a:p>
                <a:pPr marL="0" indent="442913">
                  <a:buNone/>
                </a:pPr>
                <a:r>
                  <a:rPr lang="pt-BR" sz="2200" dirty="0" err="1"/>
                  <a:t>S</a:t>
                </a:r>
                <a:r>
                  <a:rPr lang="pt-BR" sz="2200" baseline="-25000" dirty="0" err="1"/>
                  <a:t>t</a:t>
                </a:r>
                <a:r>
                  <a:rPr lang="pt-BR" sz="2200" dirty="0"/>
                  <a:t>= Previsão de Vendas para o período t ( dado pela reta)</a:t>
                </a:r>
              </a:p>
              <a:p>
                <a:pPr marL="0" indent="442913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1200" dirty="0" smtClean="0"/>
              </a:p>
              <a:p>
                <a:pPr marL="0" indent="0" algn="just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6" name="Espaço Reservado para Conteú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605300"/>
                <a:ext cx="4038600" cy="5084966"/>
              </a:xfrm>
              <a:blipFill rotWithShape="1">
                <a:blip r:embed="rId2"/>
                <a:stretch>
                  <a:fillRect l="-1662" t="-600" r="-25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40</a:t>
            </a:fld>
            <a:endParaRPr lang="pt-BR" dirty="0"/>
          </a:p>
        </p:txBody>
      </p:sp>
      <p:sp>
        <p:nvSpPr>
          <p:cNvPr id="9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716016" y="1677308"/>
            <a:ext cx="4038600" cy="5208076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Exemplo: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000" dirty="0" smtClean="0"/>
              <a:t>Considere as vendas de um artigo de inverno, conforme a Tabela 2. Pede-se: Determine a previsão para do segundo trimestre do ano 5.</a:t>
            </a:r>
          </a:p>
          <a:p>
            <a:pPr marL="0" indent="0">
              <a:buNone/>
            </a:pPr>
            <a:r>
              <a:rPr lang="pt-BR" sz="2000" dirty="0" smtClean="0"/>
              <a:t>Tabela 2: Vendas de inverno</a:t>
            </a:r>
          </a:p>
          <a:p>
            <a:pPr marL="0" indent="0" algn="just">
              <a:buNone/>
            </a:pPr>
            <a:endParaRPr lang="pt-BR" sz="16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33884"/>
              </p:ext>
            </p:extLst>
          </p:nvPr>
        </p:nvGraphicFramePr>
        <p:xfrm>
          <a:off x="4860032" y="3861048"/>
          <a:ext cx="3744415" cy="18928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88342"/>
                <a:gridCol w="822693"/>
                <a:gridCol w="822693"/>
                <a:gridCol w="822693"/>
                <a:gridCol w="587994"/>
              </a:tblGrid>
              <a:tr h="213995">
                <a:tc rowSpan="2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Trimestre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II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III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IV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39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88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Previsão de vendas para séries estacionárias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1340768"/>
                <a:ext cx="4258816" cy="520807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1600" b="1" i="1" dirty="0" smtClean="0">
                    <a:solidFill>
                      <a:schemeClr val="accent1"/>
                    </a:solidFill>
                  </a:rPr>
                  <a:t>Média móvel</a:t>
                </a:r>
              </a:p>
              <a:p>
                <a:pPr marL="0" indent="0" algn="just">
                  <a:buNone/>
                </a:pPr>
                <a:endParaRPr lang="pt-BR" sz="2000" b="1" i="1" dirty="0">
                  <a:solidFill>
                    <a:schemeClr val="accent1"/>
                  </a:solidFill>
                </a:endParaRPr>
              </a:p>
              <a:p>
                <a:pPr marL="0" indent="4429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t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t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>
                              <a:latin typeface="Cambria Math"/>
                            </a:rPr>
                            <m:t>+...+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t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pPr marL="0" indent="442913" algn="just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1600" b="1" i="1" dirty="0" smtClean="0">
                    <a:solidFill>
                      <a:schemeClr val="accent1"/>
                    </a:solidFill>
                  </a:rPr>
                  <a:t>Média </a:t>
                </a:r>
                <a:r>
                  <a:rPr lang="pt-BR" sz="1600" b="1" i="1" dirty="0">
                    <a:solidFill>
                      <a:schemeClr val="accent1"/>
                    </a:solidFill>
                  </a:rPr>
                  <a:t>móvel ponderada</a:t>
                </a:r>
              </a:p>
              <a:p>
                <a:pPr marL="0" indent="0">
                  <a:buNone/>
                </a:pPr>
                <a:endParaRPr lang="pt-BR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t</m:t>
                          </m:r>
                          <m:r>
                            <a:rPr lang="en-US" sz="180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t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+...+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t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N</m:t>
                          </m:r>
                          <m:r>
                            <a:rPr lang="en-US" sz="180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  <a:p>
                <a:pPr marL="0" indent="0">
                  <a:buNone/>
                </a:pPr>
                <a:endParaRPr lang="pt-BR" sz="1800" dirty="0" smtClean="0"/>
              </a:p>
              <a:p>
                <a:pPr marL="0" indent="0">
                  <a:buNone/>
                </a:pPr>
                <a:r>
                  <a:rPr lang="pt-BR" sz="1600" b="1" i="1" dirty="0" smtClean="0">
                    <a:solidFill>
                      <a:schemeClr val="accent1"/>
                    </a:solidFill>
                  </a:rPr>
                  <a:t>Média </a:t>
                </a:r>
                <a:r>
                  <a:rPr lang="pt-BR" sz="1600" b="1" i="1" dirty="0">
                    <a:solidFill>
                      <a:schemeClr val="accent1"/>
                    </a:solidFill>
                  </a:rPr>
                  <a:t>móvel ponderada exponencialmente</a:t>
                </a:r>
              </a:p>
              <a:p>
                <a:pPr marL="0" indent="442913" algn="just">
                  <a:buNone/>
                </a:pPr>
                <a:endParaRPr lang="pt-BR" sz="2000" dirty="0"/>
              </a:p>
              <a:p>
                <a:pPr marL="0" indent="4429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t</m:t>
                          </m:r>
                          <m:r>
                            <a:rPr lang="pt-BR" sz="200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000">
                          <a:latin typeface="Cambria Math"/>
                        </a:rPr>
                        <m:t>+∝.(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  <a:p>
                <a:pPr marL="0" indent="442913" algn="just">
                  <a:buNone/>
                </a:pPr>
                <a:r>
                  <a:rPr lang="pt-BR" sz="2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/>
                        <m:t>∝ =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000"/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000"/>
                            <m:t>N</m:t>
                          </m:r>
                          <m:r>
                            <m:rPr>
                              <m:nor/>
                            </m:rPr>
                            <a:rPr lang="pt-BR" sz="2000"/>
                            <m:t>+1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  <a:p>
                <a:pPr marL="0" indent="0" algn="r">
                  <a:buNone/>
                </a:pPr>
                <a:endParaRPr lang="pt-BR" sz="2000" dirty="0"/>
              </a:p>
              <a:p>
                <a:pPr marL="0" indent="0" algn="just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1340768"/>
                <a:ext cx="4258816" cy="5208076"/>
              </a:xfrm>
              <a:blipFill rotWithShape="1">
                <a:blip r:embed="rId3"/>
                <a:stretch>
                  <a:fillRect l="-715" t="-3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41</a:t>
            </a:fld>
            <a:endParaRPr lang="pt-BR"/>
          </a:p>
        </p:txBody>
      </p:sp>
      <p:sp>
        <p:nvSpPr>
          <p:cNvPr id="7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24847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Exemplo:</a:t>
            </a:r>
            <a:endParaRPr lang="pt-BR" sz="2000" b="1" dirty="0">
              <a:solidFill>
                <a:schemeClr val="accent1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000" dirty="0" smtClean="0"/>
              <a:t>As </a:t>
            </a:r>
            <a:r>
              <a:rPr lang="pt-BR" sz="2000" dirty="0"/>
              <a:t>horas de estudo de um determinado aluno por semana correspondem a Tabela 3. </a:t>
            </a:r>
            <a:r>
              <a:rPr lang="pt-BR" sz="2000" dirty="0" smtClean="0"/>
              <a:t>Determine </a:t>
            </a:r>
            <a:r>
              <a:rPr lang="pt-BR" sz="2000" dirty="0"/>
              <a:t>a previsão para a semana 11.</a:t>
            </a:r>
          </a:p>
          <a:p>
            <a:pPr marL="0" indent="0" algn="just">
              <a:buNone/>
            </a:pPr>
            <a:r>
              <a:rPr lang="pt-BR" sz="1600" dirty="0" smtClean="0"/>
              <a:t>Tabela </a:t>
            </a:r>
            <a:r>
              <a:rPr lang="pt-BR" sz="1600" dirty="0"/>
              <a:t>3: Suas horas de estudo por </a:t>
            </a:r>
            <a:r>
              <a:rPr lang="pt-BR" sz="1600" dirty="0" smtClean="0"/>
              <a:t>semana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442913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24268"/>
              </p:ext>
            </p:extLst>
          </p:nvPr>
        </p:nvGraphicFramePr>
        <p:xfrm>
          <a:off x="4571998" y="3573016"/>
          <a:ext cx="4572002" cy="911352"/>
        </p:xfrm>
        <a:graphic>
          <a:graphicData uri="http://schemas.openxmlformats.org/drawingml/2006/table">
            <a:tbl>
              <a:tblPr/>
              <a:tblGrid>
                <a:gridCol w="938557"/>
                <a:gridCol w="391746"/>
                <a:gridCol w="346859"/>
                <a:gridCol w="346859"/>
                <a:gridCol w="346859"/>
                <a:gridCol w="347674"/>
                <a:gridCol w="346859"/>
                <a:gridCol w="346859"/>
                <a:gridCol w="346859"/>
                <a:gridCol w="347674"/>
                <a:gridCol w="465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Semana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Horas de estudo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Erro de previsão 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40768"/>
                <a:ext cx="4038600" cy="5208076"/>
              </a:xfrm>
            </p:spPr>
            <p:txBody>
              <a:bodyPr>
                <a:normAutofit/>
              </a:bodyPr>
              <a:lstStyle/>
              <a:p>
                <a:pPr marL="0" indent="4429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pt-BR" sz="2000" dirty="0" smtClean="0"/>
              </a:p>
              <a:p>
                <a:pPr marL="0" indent="0" algn="just">
                  <a:buNone/>
                </a:pPr>
                <a:endParaRPr lang="pt-BR" sz="2000" dirty="0" smtClean="0"/>
              </a:p>
              <a:p>
                <a:pPr marL="0" indent="0" algn="just">
                  <a:buNone/>
                </a:pPr>
                <a:r>
                  <a:rPr lang="pt-BR" sz="2000" dirty="0" smtClean="0"/>
                  <a:t>Erro </a:t>
                </a:r>
                <a:r>
                  <a:rPr lang="pt-BR" sz="2000" dirty="0"/>
                  <a:t>Acumulado de Previsão (EAP) </a:t>
                </a: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Erro </a:t>
                </a:r>
                <a:r>
                  <a:rPr lang="pt-BR" sz="2000" dirty="0"/>
                  <a:t>Acumulado de Previsão Absoluto</a:t>
                </a:r>
                <a:endParaRPr lang="pt-BR" sz="2000" i="1" baseline="-250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sz="1200" i="1" baseline="-25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40768"/>
                <a:ext cx="4038600" cy="5208076"/>
              </a:xfrm>
              <a:blipFill rotWithShape="1">
                <a:blip r:embed="rId4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340768"/>
                <a:ext cx="4038600" cy="2592288"/>
              </a:xfrm>
            </p:spPr>
            <p:txBody>
              <a:bodyPr>
                <a:noAutofit/>
              </a:bodyPr>
              <a:lstStyle/>
              <a:p>
                <a:pPr marL="0" indent="442913" algn="just">
                  <a:spcAft>
                    <a:spcPts val="600"/>
                  </a:spcAft>
                  <a:buNone/>
                </a:pPr>
                <a:r>
                  <a:rPr lang="pt-BR" sz="2000" dirty="0" smtClean="0"/>
                  <a:t>Erro </a:t>
                </a:r>
                <a:r>
                  <a:rPr lang="pt-BR" sz="2000" dirty="0"/>
                  <a:t>Quadrático Médio (EQM</a:t>
                </a:r>
                <a:r>
                  <a:rPr lang="pt-BR" sz="2000" dirty="0" smtClean="0"/>
                  <a:t>)</a:t>
                </a:r>
              </a:p>
              <a:p>
                <a:pPr marL="0" indent="442913" algn="just">
                  <a:spcAft>
                    <a:spcPts val="600"/>
                  </a:spcAft>
                  <a:buNone/>
                </a:pPr>
                <a:endParaRPr lang="pt-BR" sz="2000" dirty="0"/>
              </a:p>
              <a:p>
                <a:pPr marL="0" indent="442913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latin typeface="Cambria Math"/>
                        </a:rPr>
                        <m:t>EQM</m:t>
                      </m:r>
                      <m:r>
                        <a:rPr lang="pt-BR" sz="200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t</m:t>
                          </m:r>
                          <m:r>
                            <a:rPr lang="pt-BR" sz="2000" i="1">
                              <a:latin typeface="Cambria Math"/>
                            </a:rPr>
                            <m:t>−</m:t>
                          </m:r>
                          <m:r>
                            <a:rPr lang="pt-BR" sz="20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000">
                                              <a:latin typeface="Cambria Math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00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N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2000" dirty="0"/>
              </a:p>
              <a:p>
                <a:pPr marL="0" indent="442913" algn="just">
                  <a:spcAft>
                    <a:spcPts val="600"/>
                  </a:spcAft>
                  <a:buNone/>
                </a:pPr>
                <a:endParaRPr lang="pt-BR" sz="2000" dirty="0" smtClean="0"/>
              </a:p>
              <a:p>
                <a:pPr marL="0" indent="442913" algn="just">
                  <a:spcAft>
                    <a:spcPts val="600"/>
                  </a:spcAft>
                  <a:buNone/>
                </a:pPr>
                <a:endParaRPr lang="pt-BR" sz="2000" dirty="0"/>
              </a:p>
              <a:p>
                <a:pPr marL="0" indent="442913" algn="just">
                  <a:spcAft>
                    <a:spcPts val="600"/>
                  </a:spcAft>
                  <a:buNone/>
                </a:pPr>
                <a:r>
                  <a:rPr lang="pt-BR" sz="2000" dirty="0" smtClean="0"/>
                  <a:t>Desvio </a:t>
                </a:r>
                <a:r>
                  <a:rPr lang="pt-BR" sz="2000" dirty="0"/>
                  <a:t>absoluto médio (DAM) </a:t>
                </a:r>
                <a:endParaRPr lang="pt-BR" sz="2000" dirty="0" smtClean="0">
                  <a:latin typeface="Cambria Math"/>
                </a:endParaRPr>
              </a:p>
              <a:p>
                <a:pPr marL="0" indent="442913" algn="just">
                  <a:spcAft>
                    <a:spcPts val="600"/>
                  </a:spcAft>
                  <a:buNone/>
                </a:pPr>
                <a:endParaRPr lang="pt-BR" sz="2000" dirty="0" smtClean="0">
                  <a:latin typeface="Cambria Math"/>
                </a:endParaRPr>
              </a:p>
              <a:p>
                <a:pPr marL="0" indent="442913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latin typeface="Cambria Math"/>
                        </a:rPr>
                        <m:t>DAM</m:t>
                      </m:r>
                      <m:r>
                        <a:rPr lang="pt-BR" sz="200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t</m:t>
                          </m:r>
                          <m:r>
                            <a:rPr lang="pt-BR" sz="2000" i="1">
                              <a:latin typeface="Cambria Math"/>
                            </a:rPr>
                            <m:t>−</m:t>
                          </m:r>
                          <m:r>
                            <a:rPr lang="pt-BR" sz="20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sz="2000">
                              <a:latin typeface="Cambria Math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000">
                                          <a:latin typeface="Cambria Math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000">
                                          <a:latin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/>
                                </a:rPr>
                                <m:t>N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2000" dirty="0" smtClean="0"/>
              </a:p>
              <a:p>
                <a:pPr marL="0" indent="0" algn="just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6" name="Espaço Reservado para Conteú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340768"/>
                <a:ext cx="4038600" cy="2592288"/>
              </a:xfrm>
              <a:blipFill rotWithShape="1">
                <a:blip r:embed="rId5"/>
                <a:stretch>
                  <a:fillRect t="-1176" b="-687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42</a:t>
            </a:fld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1525"/>
              </p:ext>
            </p:extLst>
          </p:nvPr>
        </p:nvGraphicFramePr>
        <p:xfrm>
          <a:off x="630238" y="2420938"/>
          <a:ext cx="2339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ção" r:id="rId6" imgW="825480" imgH="431640" progId="Equation.3">
                  <p:embed/>
                </p:oleObj>
              </mc:Choice>
              <mc:Fallback>
                <p:oleObj name="Equação" r:id="rId6" imgW="8254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420938"/>
                        <a:ext cx="23399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66205"/>
              </p:ext>
            </p:extLst>
          </p:nvPr>
        </p:nvGraphicFramePr>
        <p:xfrm>
          <a:off x="777875" y="4724400"/>
          <a:ext cx="24018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Equação" r:id="rId8" imgW="939600" imgH="431640" progId="Equation.3">
                  <p:embed/>
                </p:oleObj>
              </mc:Choice>
              <mc:Fallback>
                <p:oleObj name="Equação" r:id="rId8" imgW="9396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724400"/>
                        <a:ext cx="240188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1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Plano de recursos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428494" y="6279123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</a:t>
            </a:r>
            <a:r>
              <a:rPr lang="pt-BR" sz="1000" b="1" dirty="0"/>
              <a:t>6</a:t>
            </a:r>
            <a:r>
              <a:rPr lang="pt-BR" sz="1000" dirty="0" smtClean="0"/>
              <a:t>: </a:t>
            </a:r>
            <a:r>
              <a:rPr lang="pt-BR" sz="1000" dirty="0"/>
              <a:t>M</a:t>
            </a:r>
            <a:r>
              <a:rPr lang="pt-BR" sz="1000" dirty="0" smtClean="0"/>
              <a:t>odelo conceitual de planejar recursos</a:t>
            </a:r>
            <a:endParaRPr lang="pt-BR" sz="1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43</a:t>
            </a:fld>
            <a:endParaRPr lang="pt-BR"/>
          </a:p>
        </p:txBody>
      </p:sp>
      <p:grpSp>
        <p:nvGrpSpPr>
          <p:cNvPr id="41" name="Grupo 40"/>
          <p:cNvGrpSpPr/>
          <p:nvPr/>
        </p:nvGrpSpPr>
        <p:grpSpPr>
          <a:xfrm>
            <a:off x="539552" y="983780"/>
            <a:ext cx="7918465" cy="4795197"/>
            <a:chOff x="0" y="0"/>
            <a:chExt cx="5932077" cy="3243532"/>
          </a:xfrm>
        </p:grpSpPr>
        <p:grpSp>
          <p:nvGrpSpPr>
            <p:cNvPr id="42" name="Grupo 41"/>
            <p:cNvGrpSpPr/>
            <p:nvPr/>
          </p:nvGrpSpPr>
          <p:grpSpPr>
            <a:xfrm>
              <a:off x="0" y="0"/>
              <a:ext cx="5932077" cy="3243532"/>
              <a:chOff x="0" y="0"/>
              <a:chExt cx="5932077" cy="3243532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2285653" y="0"/>
                <a:ext cx="1158615" cy="672465"/>
                <a:chOff x="148029" y="258608"/>
                <a:chExt cx="1814317" cy="673688"/>
              </a:xfrm>
            </p:grpSpPr>
            <p:sp>
              <p:nvSpPr>
                <p:cNvPr id="85" name="Retângulo de cantos arredondados 84"/>
                <p:cNvSpPr/>
                <p:nvPr/>
              </p:nvSpPr>
              <p:spPr>
                <a:xfrm>
                  <a:off x="148564" y="258608"/>
                  <a:ext cx="1728192" cy="673688"/>
                </a:xfrm>
                <a:prstGeom prst="roundRect">
                  <a:avLst/>
                </a:prstGeom>
                <a:noFill/>
                <a:ln w="95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6" name="CaixaDeTexto 12"/>
                <p:cNvSpPr txBox="1"/>
                <p:nvPr/>
              </p:nvSpPr>
              <p:spPr>
                <a:xfrm>
                  <a:off x="234543" y="258608"/>
                  <a:ext cx="1727803" cy="188913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Processo 3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7" name="CaixaDeTexto 13"/>
                <p:cNvSpPr txBox="1"/>
                <p:nvPr/>
              </p:nvSpPr>
              <p:spPr>
                <a:xfrm flipH="1">
                  <a:off x="194308" y="492365"/>
                  <a:ext cx="1638640" cy="4399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Planejar 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2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recursos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88" name="Conector reto 87"/>
                <p:cNvCxnSpPr/>
                <p:nvPr/>
              </p:nvCxnSpPr>
              <p:spPr>
                <a:xfrm>
                  <a:off x="148029" y="466380"/>
                  <a:ext cx="17283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Conector de seta reta 51"/>
              <p:cNvCxnSpPr/>
              <p:nvPr/>
            </p:nvCxnSpPr>
            <p:spPr>
              <a:xfrm>
                <a:off x="2829464" y="715992"/>
                <a:ext cx="0" cy="499745"/>
              </a:xfrm>
              <a:prstGeom prst="straightConnector1">
                <a:avLst/>
              </a:prstGeom>
              <a:ln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upo 52"/>
              <p:cNvGrpSpPr/>
              <p:nvPr/>
            </p:nvGrpSpPr>
            <p:grpSpPr>
              <a:xfrm>
                <a:off x="0" y="1406104"/>
                <a:ext cx="2647866" cy="1837428"/>
                <a:chOff x="0" y="-1"/>
                <a:chExt cx="2647866" cy="1837468"/>
              </a:xfrm>
            </p:grpSpPr>
            <p:cxnSp>
              <p:nvCxnSpPr>
                <p:cNvPr id="75" name="Conector de seta reta 74"/>
                <p:cNvCxnSpPr/>
                <p:nvPr/>
              </p:nvCxnSpPr>
              <p:spPr>
                <a:xfrm flipH="1" flipV="1">
                  <a:off x="1518249" y="914400"/>
                  <a:ext cx="635" cy="4140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de seta reta 75"/>
                <p:cNvCxnSpPr/>
                <p:nvPr/>
              </p:nvCxnSpPr>
              <p:spPr>
                <a:xfrm flipH="1" flipV="1">
                  <a:off x="1613139" y="914400"/>
                  <a:ext cx="508635" cy="40513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upo 76"/>
                <p:cNvGrpSpPr/>
                <p:nvPr/>
              </p:nvGrpSpPr>
              <p:grpSpPr>
                <a:xfrm>
                  <a:off x="0" y="-1"/>
                  <a:ext cx="2647866" cy="1837468"/>
                  <a:chOff x="0" y="-1"/>
                  <a:chExt cx="2647866" cy="1837468"/>
                </a:xfrm>
              </p:grpSpPr>
              <p:sp>
                <p:nvSpPr>
                  <p:cNvPr id="78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0405" y="-1"/>
                    <a:ext cx="1077877" cy="439295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Definir quantidades globais e recursos necessários</a:t>
                    </a:r>
                    <a:endParaRPr lang="en-US" sz="12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79" name="Conector de seta reta 78"/>
                  <p:cNvCxnSpPr/>
                  <p:nvPr/>
                </p:nvCxnSpPr>
                <p:spPr>
                  <a:xfrm flipV="1">
                    <a:off x="414068" y="914400"/>
                    <a:ext cx="1000125" cy="41402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8581" y="1319841"/>
                    <a:ext cx="629285" cy="344805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EEA5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Custos lineares</a:t>
                    </a:r>
                    <a:endParaRPr lang="en-US" sz="12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8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7227" y="1328111"/>
                    <a:ext cx="763270" cy="509356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EEA5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Método Gráfico ou por Quadros</a:t>
                    </a:r>
                    <a:endParaRPr lang="en-US" sz="12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8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328111"/>
                    <a:ext cx="991870" cy="509356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EEA5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Custos de fabricar o produto e de estoque e restrições</a:t>
                    </a:r>
                    <a:endParaRPr lang="en-US" sz="12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83" name="Conector de seta reta 82"/>
                  <p:cNvCxnSpPr/>
                  <p:nvPr/>
                </p:nvCxnSpPr>
                <p:spPr>
                  <a:xfrm flipV="1">
                    <a:off x="1518249" y="439947"/>
                    <a:ext cx="0" cy="25908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riângulo isósceles 83"/>
                  <p:cNvSpPr/>
                  <p:nvPr/>
                </p:nvSpPr>
                <p:spPr>
                  <a:xfrm>
                    <a:off x="1414732" y="690113"/>
                    <a:ext cx="194263" cy="215373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54" name="Grupo 53"/>
              <p:cNvGrpSpPr/>
              <p:nvPr/>
            </p:nvGrpSpPr>
            <p:grpSpPr>
              <a:xfrm>
                <a:off x="3139811" y="1457864"/>
                <a:ext cx="2792266" cy="1707402"/>
                <a:chOff x="1276709" y="0"/>
                <a:chExt cx="2792742" cy="1707767"/>
              </a:xfrm>
            </p:grpSpPr>
            <p:sp>
              <p:nvSpPr>
                <p:cNvPr id="5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268747" y="0"/>
                  <a:ext cx="860425" cy="31877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Definir política de capacidade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276709" y="1250830"/>
                  <a:ext cx="860425" cy="44831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Política de capacidade constante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3209026" y="1259457"/>
                  <a:ext cx="860425" cy="44831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Política de    gestão de demanda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242868" y="1259457"/>
                  <a:ext cx="860425" cy="44831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Política de acompanhar demanda</a:t>
                  </a:r>
                  <a:endParaRPr lang="en-US" sz="12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2587924" y="672861"/>
                  <a:ext cx="218584" cy="21566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cxnSp>
              <p:nvCxnSpPr>
                <p:cNvPr id="63" name="Conector de seta reta 62"/>
                <p:cNvCxnSpPr/>
                <p:nvPr/>
              </p:nvCxnSpPr>
              <p:spPr>
                <a:xfrm flipV="1">
                  <a:off x="2691441" y="319178"/>
                  <a:ext cx="0" cy="34480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de seta reta 63"/>
                <p:cNvCxnSpPr/>
                <p:nvPr/>
              </p:nvCxnSpPr>
              <p:spPr>
                <a:xfrm flipV="1">
                  <a:off x="1682151" y="785004"/>
                  <a:ext cx="914400" cy="4654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de seta reta 64"/>
                <p:cNvCxnSpPr/>
                <p:nvPr/>
              </p:nvCxnSpPr>
              <p:spPr>
                <a:xfrm flipV="1">
                  <a:off x="2691441" y="888521"/>
                  <a:ext cx="0" cy="37084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de seta reta 65"/>
                <p:cNvCxnSpPr/>
                <p:nvPr/>
              </p:nvCxnSpPr>
              <p:spPr>
                <a:xfrm flipH="1" flipV="1">
                  <a:off x="2803585" y="785004"/>
                  <a:ext cx="868045" cy="4743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Retângulo 54"/>
              <p:cNvSpPr/>
              <p:nvPr/>
            </p:nvSpPr>
            <p:spPr>
              <a:xfrm>
                <a:off x="2648309" y="1216324"/>
                <a:ext cx="302368" cy="24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cxnSp>
            <p:nvCxnSpPr>
              <p:cNvPr id="56" name="Conector de seta reta 55"/>
              <p:cNvCxnSpPr/>
              <p:nvPr/>
            </p:nvCxnSpPr>
            <p:spPr>
              <a:xfrm flipV="1">
                <a:off x="2018581" y="1311215"/>
                <a:ext cx="629285" cy="3009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de seta reta 56"/>
              <p:cNvCxnSpPr/>
              <p:nvPr/>
            </p:nvCxnSpPr>
            <p:spPr>
              <a:xfrm flipH="1" flipV="1">
                <a:off x="2950234" y="1311215"/>
                <a:ext cx="1181109" cy="3009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aixa de texto 78"/>
            <p:cNvSpPr txBox="1"/>
            <p:nvPr/>
          </p:nvSpPr>
          <p:spPr>
            <a:xfrm>
              <a:off x="1984075" y="1233578"/>
              <a:ext cx="645160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É parte de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44" name="Caixa de texto 79"/>
            <p:cNvSpPr txBox="1"/>
            <p:nvPr/>
          </p:nvSpPr>
          <p:spPr>
            <a:xfrm>
              <a:off x="3286664" y="1224951"/>
              <a:ext cx="69786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É parte de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45" name="Caixa de texto 80"/>
            <p:cNvSpPr txBox="1"/>
            <p:nvPr/>
          </p:nvSpPr>
          <p:spPr>
            <a:xfrm>
              <a:off x="3579962" y="2303253"/>
              <a:ext cx="5848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É uma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46" name="Caixa de texto 81"/>
            <p:cNvSpPr txBox="1"/>
            <p:nvPr/>
          </p:nvSpPr>
          <p:spPr>
            <a:xfrm>
              <a:off x="4951562" y="2242868"/>
              <a:ext cx="5848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É uma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47" name="Caixa de texto 82"/>
            <p:cNvSpPr txBox="1"/>
            <p:nvPr/>
          </p:nvSpPr>
          <p:spPr>
            <a:xfrm>
              <a:off x="4528868" y="2415396"/>
              <a:ext cx="5848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É uma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48" name="Caixa de texto 83"/>
            <p:cNvSpPr txBox="1"/>
            <p:nvPr/>
          </p:nvSpPr>
          <p:spPr>
            <a:xfrm>
              <a:off x="552090" y="2320506"/>
              <a:ext cx="5848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Apoia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49" name="Caixa de texto 85"/>
            <p:cNvSpPr txBox="1"/>
            <p:nvPr/>
          </p:nvSpPr>
          <p:spPr>
            <a:xfrm>
              <a:off x="1130060" y="2475781"/>
              <a:ext cx="5848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Apoia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  <p:sp>
          <p:nvSpPr>
            <p:cNvPr id="50" name="Caixa de texto 86"/>
            <p:cNvSpPr txBox="1"/>
            <p:nvPr/>
          </p:nvSpPr>
          <p:spPr>
            <a:xfrm>
              <a:off x="1751162" y="2415383"/>
              <a:ext cx="5848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i="1">
                  <a:effectLst/>
                  <a:ea typeface="Calibri"/>
                  <a:cs typeface="Times New Roman"/>
                </a:rPr>
                <a:t>Apoia </a:t>
              </a:r>
              <a:endParaRPr lang="en-US" sz="12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7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PCP também é cultura</a:t>
            </a:r>
            <a:endParaRPr lang="pt-BR" alt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030287" y="1412776"/>
            <a:ext cx="6142111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en-US" sz="2000" b="1" dirty="0" smtClean="0">
                <a:solidFill>
                  <a:schemeClr val="accent1"/>
                </a:solidFill>
              </a:rPr>
              <a:t>Cem dias entre o céu e o mar- Amyr Klink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0" dirty="0" smtClean="0"/>
              <a:t>FICHA </a:t>
            </a:r>
            <a:r>
              <a:rPr lang="pt-BR" altLang="en-US" sz="1800" b="0" dirty="0"/>
              <a:t>TÉCNICA DO BARCO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0" dirty="0"/>
              <a:t>capacidade máxima de lastros (210 litros)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0" dirty="0"/>
              <a:t>tanques de água doce (275 litros)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0" dirty="0"/>
              <a:t>deslocamento : vazio(310 kg)  e carregado (1.190kg</a:t>
            </a:r>
            <a:r>
              <a:rPr lang="pt-BR" altLang="en-US" sz="1800" b="0" dirty="0" smtClean="0"/>
              <a:t>). </a:t>
            </a:r>
            <a:endParaRPr lang="pt-BR" altLang="en-US" sz="1800" b="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8" y="1421142"/>
            <a:ext cx="1446709" cy="20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4" y="3933056"/>
            <a:ext cx="1683543" cy="248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42194" y="3976489"/>
            <a:ext cx="6922294" cy="237626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err="1">
                <a:solidFill>
                  <a:schemeClr val="accent1"/>
                </a:solidFill>
              </a:rPr>
              <a:t>Blackett</a:t>
            </a:r>
            <a:r>
              <a:rPr lang="en-US" altLang="en-US" sz="2000" b="1" dirty="0">
                <a:solidFill>
                  <a:schemeClr val="accent1"/>
                </a:solidFill>
              </a:rPr>
              <a:t>: Physics, War, and Politics in the Twentieth Century</a:t>
            </a:r>
            <a:endParaRPr lang="pt-BR" altLang="en-US" sz="20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alt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altLang="en-US" sz="1800" dirty="0" smtClean="0"/>
              <a:t>1939 – </a:t>
            </a:r>
            <a:r>
              <a:rPr lang="pt-BR" altLang="en-US" sz="1800" b="1" dirty="0" smtClean="0">
                <a:solidFill>
                  <a:schemeClr val="accent1"/>
                </a:solidFill>
              </a:rPr>
              <a:t>Patrick </a:t>
            </a:r>
            <a:r>
              <a:rPr lang="pt-BR" altLang="en-US" sz="1800" b="1" dirty="0" err="1" smtClean="0">
                <a:solidFill>
                  <a:schemeClr val="accent1"/>
                </a:solidFill>
              </a:rPr>
              <a:t>Blackett</a:t>
            </a:r>
            <a:r>
              <a:rPr lang="pt-BR" altLang="en-US" sz="1800" b="1" dirty="0" smtClean="0">
                <a:solidFill>
                  <a:schemeClr val="accent1"/>
                </a:solidFill>
              </a:rPr>
              <a:t> </a:t>
            </a:r>
            <a:r>
              <a:rPr lang="pt-BR" altLang="en-US" sz="1800" dirty="0" smtClean="0"/>
              <a:t>liderou uma equipe para tornar </a:t>
            </a:r>
            <a:r>
              <a:rPr lang="pt-BR" altLang="en-US" sz="1800" dirty="0" err="1" smtClean="0"/>
              <a:t>tornar</a:t>
            </a:r>
            <a:r>
              <a:rPr lang="pt-BR" altLang="en-US" sz="1800" dirty="0" smtClean="0"/>
              <a:t> operacional o sistema de radares da Grã-Bretanha  na guerra </a:t>
            </a:r>
            <a:r>
              <a:rPr lang="pt-BR" altLang="en-US" sz="1800" dirty="0" err="1" smtClean="0"/>
              <a:t>anti-submarina</a:t>
            </a:r>
            <a:r>
              <a:rPr lang="pt-BR" altLang="en-US" sz="18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en-US" sz="1800" dirty="0" smtClean="0"/>
              <a:t>1940 - </a:t>
            </a:r>
            <a:r>
              <a:rPr lang="pt-BR" altLang="en-US" sz="1800" dirty="0" err="1" smtClean="0"/>
              <a:t>Blackett</a:t>
            </a:r>
            <a:r>
              <a:rPr lang="pt-BR" altLang="en-US" sz="1800" dirty="0" smtClean="0"/>
              <a:t> analisou um pedido de aviões feito pelos franceses</a:t>
            </a:r>
            <a:endParaRPr lang="pt-B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940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PCP também é cultura</a:t>
            </a:r>
            <a:endParaRPr lang="pt-BR" alt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4" descr="Dantzig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2428"/>
            <a:ext cx="246538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1498" y="3517121"/>
            <a:ext cx="66325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600" b="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“Minha divisão coletou dados sobre planos de vôo, bombas lançadas, aviões desaparecidos. Eu também ajudei outras divisões do Apoio Aéreo a preparar planos chamados “programas” ... tudo foi planejado com grande detalhamento: todos os pinos, aviões, detalhes da manufatura de tudo. Nesse particular, havia centenas de milhares de diferentes tipos de dados coletados sobre o combate aéreo que diziam respeito a um determinado número de planos de vôo, as toneladas de bombas jogadas, padrões de atritos. Eu também vim a ser um especialista em fazer planos por técnicas manuais.”</a:t>
            </a:r>
            <a:r>
              <a:rPr lang="pt-BR" sz="1600" b="0" i="1" dirty="0">
                <a:latin typeface="+mn-lt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0387" y="1882428"/>
            <a:ext cx="6536110" cy="154766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t-BR" altLang="en-US" sz="2000" dirty="0" smtClean="0">
                <a:solidFill>
                  <a:schemeClr val="accent1"/>
                </a:solidFill>
              </a:rPr>
              <a:t>1941a 1946 - </a:t>
            </a:r>
            <a:r>
              <a:rPr lang="pt-BR" altLang="en-US" sz="2000" b="1" dirty="0" smtClean="0">
                <a:solidFill>
                  <a:schemeClr val="accent1"/>
                </a:solidFill>
              </a:rPr>
              <a:t>George </a:t>
            </a:r>
            <a:r>
              <a:rPr lang="pt-BR" altLang="en-US" sz="2000" b="1" dirty="0" err="1" smtClean="0">
                <a:solidFill>
                  <a:schemeClr val="accent1"/>
                </a:solidFill>
              </a:rPr>
              <a:t>Dantzig</a:t>
            </a:r>
            <a:r>
              <a:rPr lang="pt-BR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pt-BR" altLang="en-US" sz="2000" dirty="0" smtClean="0"/>
              <a:t>foi líder da sucursal de análise de combate da Força Aérea Americana</a:t>
            </a:r>
          </a:p>
          <a:p>
            <a:pPr marL="0" indent="0">
              <a:lnSpc>
                <a:spcPct val="90000"/>
              </a:lnSpc>
              <a:buNone/>
            </a:pPr>
            <a:endParaRPr lang="pt-BR" altLang="en-US" sz="20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t-BR" altLang="en-US" sz="2000" dirty="0" smtClean="0">
                <a:solidFill>
                  <a:schemeClr val="accent1"/>
                </a:solidFill>
              </a:rPr>
              <a:t>1947- M</a:t>
            </a:r>
            <a:r>
              <a:rPr lang="pt-BR" altLang="en-US" sz="2000" b="1" dirty="0" smtClean="0">
                <a:solidFill>
                  <a:schemeClr val="accent1"/>
                </a:solidFill>
              </a:rPr>
              <a:t>étodo Simplex </a:t>
            </a:r>
            <a:r>
              <a:rPr lang="pt-BR" altLang="en-US" sz="2000" dirty="0" smtClean="0"/>
              <a:t>de Otimização referente a planos ou programações de treinamento, logística e suprimentos</a:t>
            </a:r>
            <a:endParaRPr lang="pt-B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7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alt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Plano de recursos: como medir</a:t>
            </a:r>
            <a:endParaRPr lang="pt-BR" alt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27584" y="1432770"/>
            <a:ext cx="6096000" cy="4300486"/>
            <a:chOff x="1547664" y="1160514"/>
            <a:chExt cx="6096000" cy="4300486"/>
          </a:xfrm>
        </p:grpSpPr>
        <p:grpSp>
          <p:nvGrpSpPr>
            <p:cNvPr id="6" name="Grupo 5"/>
            <p:cNvGrpSpPr/>
            <p:nvPr/>
          </p:nvGrpSpPr>
          <p:grpSpPr>
            <a:xfrm>
              <a:off x="1547664" y="1397000"/>
              <a:ext cx="6096000" cy="4064000"/>
              <a:chOff x="1524000" y="1397000"/>
              <a:chExt cx="6096000" cy="4064000"/>
            </a:xfrm>
          </p:grpSpPr>
          <p:graphicFrame>
            <p:nvGraphicFramePr>
              <p:cNvPr id="5" name="Diagrama 4"/>
              <p:cNvGraphicFramePr/>
              <p:nvPr>
                <p:extLst>
                  <p:ext uri="{D42A27DB-BD31-4B8C-83A1-F6EECF244321}">
                    <p14:modId xmlns:p14="http://schemas.microsoft.com/office/powerpoint/2010/main" val="1630476355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8" name="Grupo 7"/>
              <p:cNvGrpSpPr/>
              <p:nvPr/>
            </p:nvGrpSpPr>
            <p:grpSpPr>
              <a:xfrm>
                <a:off x="5436096" y="1484784"/>
                <a:ext cx="1592756" cy="1592756"/>
                <a:chOff x="2454821" y="178981"/>
                <a:chExt cx="1592756" cy="1592756"/>
              </a:xfrm>
            </p:grpSpPr>
            <p:sp>
              <p:nvSpPr>
                <p:cNvPr id="9" name="Forma 8"/>
                <p:cNvSpPr/>
                <p:nvPr/>
              </p:nvSpPr>
              <p:spPr>
                <a:xfrm rot="20700000">
                  <a:off x="2454821" y="178981"/>
                  <a:ext cx="1592756" cy="1592756"/>
                </a:xfrm>
                <a:prstGeom prst="gear6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Forma 4"/>
                <p:cNvSpPr/>
                <p:nvPr/>
              </p:nvSpPr>
              <p:spPr>
                <a:xfrm>
                  <a:off x="2804160" y="528319"/>
                  <a:ext cx="894080" cy="894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1590" tIns="21590" rIns="21590" bIns="2159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700" kern="1200" dirty="0" smtClean="0"/>
                    <a:t>Tempo</a:t>
                  </a:r>
                  <a:endParaRPr lang="en-US" sz="1700" kern="1200" dirty="0"/>
                </a:p>
              </p:txBody>
            </p:sp>
          </p:grpSp>
        </p:grpSp>
        <p:sp>
          <p:nvSpPr>
            <p:cNvPr id="11" name="Seta circular 10"/>
            <p:cNvSpPr/>
            <p:nvPr/>
          </p:nvSpPr>
          <p:spPr>
            <a:xfrm rot="8859165">
              <a:off x="5111827" y="1160514"/>
              <a:ext cx="2241296" cy="224129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01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05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8" name="Rectangle 36"/>
          <p:cNvSpPr>
            <a:spLocks noGrp="1" noChangeArrowheads="1"/>
          </p:cNvSpPr>
          <p:nvPr>
            <p:ph idx="1"/>
          </p:nvPr>
        </p:nvSpPr>
        <p:spPr>
          <a:xfrm>
            <a:off x="304800" y="1557338"/>
            <a:ext cx="8839200" cy="5040312"/>
          </a:xfrm>
        </p:spPr>
        <p:txBody>
          <a:bodyPr rtlCol="0"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pt-BR" sz="2000" dirty="0" smtClean="0"/>
              <a:t>Iniciar com uma previsão de vendas para cada produto;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pt-BR" sz="20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pt-BR" sz="2000" dirty="0" smtClean="0">
                <a:solidFill>
                  <a:schemeClr val="accent1"/>
                </a:solidFill>
              </a:rPr>
              <a:t>Totalizar todas as previsões de produtos ou serviços individuais numa demanda agregada.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pt-BR" sz="20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pt-BR" sz="2000" dirty="0" smtClean="0"/>
              <a:t>Transforme a demanda agregada para cada período de tempo em trabalhadores, materiais, máquinas.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dirty="0" smtClean="0"/>
              <a:t>4</a:t>
            </a:r>
            <a:r>
              <a:rPr lang="pt-BR" sz="2000" dirty="0" smtClean="0">
                <a:solidFill>
                  <a:schemeClr val="accent1"/>
                </a:solidFill>
              </a:rPr>
              <a:t>. Desenvolva esquemas de recursos alternativos para fornecer capacidade de produção necessária para suportar a demanda agregada cumulativa.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pt-BR" sz="200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dirty="0" smtClean="0"/>
              <a:t>5. Escolha o plano dentre as alternativas consideradas que satisfaça a demanda agregada e atinja da melhor maneira os objetivos da organização.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Passos para elaborar o 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plano </a:t>
            </a: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 recursos</a:t>
            </a:r>
          </a:p>
        </p:txBody>
      </p:sp>
    </p:spTree>
    <p:extLst>
      <p:ext uri="{BB962C8B-B14F-4D97-AF65-F5344CB8AC3E}">
        <p14:creationId xmlns:p14="http://schemas.microsoft.com/office/powerpoint/2010/main" val="1765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Método dos quadros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024" y="1470263"/>
            <a:ext cx="7982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Exemplo </a:t>
            </a:r>
            <a:r>
              <a:rPr lang="pt-BR" sz="2000" b="1" dirty="0" smtClean="0"/>
              <a:t>: </a:t>
            </a:r>
            <a:r>
              <a:rPr lang="pt-BR" sz="1400" b="1" dirty="0"/>
              <a:t>Fonte: </a:t>
            </a:r>
            <a:r>
              <a:rPr lang="pt-BR" sz="1400" dirty="0" err="1"/>
              <a:t>Monks</a:t>
            </a:r>
            <a:r>
              <a:rPr lang="pt-BR" sz="1400" dirty="0"/>
              <a:t> (1987).</a:t>
            </a:r>
          </a:p>
          <a:p>
            <a:pPr indent="442913" algn="just"/>
            <a:r>
              <a:rPr lang="pt-BR" sz="2000" dirty="0" smtClean="0"/>
              <a:t>Sejam </a:t>
            </a:r>
            <a:r>
              <a:rPr lang="pt-BR" sz="2000" dirty="0"/>
              <a:t>os dados de uma demanda para o próximo ano, conforme a Tabela 4. Assuma que a capacidade de produção é de 17 unidades por dia. Pede-se: verifique a política de acompanhamento de demanda e a  política de capacidade constante</a:t>
            </a:r>
            <a:r>
              <a:rPr lang="pt-BR" sz="2000" dirty="0" smtClean="0"/>
              <a:t>.</a:t>
            </a:r>
          </a:p>
          <a:p>
            <a:pPr indent="442913" algn="just"/>
            <a:endParaRPr lang="pt-BR" sz="2000" dirty="0"/>
          </a:p>
          <a:p>
            <a:r>
              <a:rPr lang="pt-BR" sz="2000" dirty="0" smtClean="0"/>
              <a:t>Tabela 4: Dados da demanda</a:t>
            </a:r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21897"/>
              </p:ext>
            </p:extLst>
          </p:nvPr>
        </p:nvGraphicFramePr>
        <p:xfrm>
          <a:off x="611560" y="3692624"/>
          <a:ext cx="8424934" cy="15773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6101"/>
                <a:gridCol w="544491"/>
                <a:gridCol w="544491"/>
                <a:gridCol w="544491"/>
                <a:gridCol w="544491"/>
                <a:gridCol w="545438"/>
                <a:gridCol w="544491"/>
                <a:gridCol w="544491"/>
                <a:gridCol w="544491"/>
                <a:gridCol w="545438"/>
                <a:gridCol w="544491"/>
                <a:gridCol w="544491"/>
                <a:gridCol w="544491"/>
                <a:gridCol w="71304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Mês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Demanda prevista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220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210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396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616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700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378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220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115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95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260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3500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Dias de produção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0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00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Método Canto Noroeste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49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1563"/>
              </p:ext>
            </p:extLst>
          </p:nvPr>
        </p:nvGraphicFramePr>
        <p:xfrm>
          <a:off x="539552" y="4058238"/>
          <a:ext cx="8136903" cy="25391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6390"/>
                <a:gridCol w="1106790"/>
                <a:gridCol w="1645367"/>
                <a:gridCol w="1869178"/>
                <a:gridCol w="1869178"/>
              </a:tblGrid>
              <a:tr h="313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Meses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Previsão de vendas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Capacidade de produção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(horas normais)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(horas extras)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(subcontratação)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</a:tr>
              <a:tr h="1250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janeiro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fevereiro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março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abril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22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22</a:t>
                      </a:r>
                      <a:endParaRPr lang="en-US" sz="1600">
                        <a:effectLst/>
                      </a:endParaRPr>
                    </a:p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90</a:t>
                      </a:r>
                      <a:endParaRPr lang="en-US" sz="1600">
                        <a:effectLst/>
                      </a:endParaRP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90</a:t>
                      </a:r>
                      <a:endParaRPr lang="en-US" sz="1600">
                        <a:effectLst/>
                      </a:endParaRP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90</a:t>
                      </a:r>
                      <a:endParaRPr lang="en-US" sz="1600">
                        <a:effectLst/>
                      </a:endParaRP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72149"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Custo unitário do produto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$ 120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$ 150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$ 170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052736"/>
            <a:ext cx="82809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600" b="1" i="0" u="none" strike="noStrike" cap="none" normalizeH="0" baseline="0" dirty="0" smtClean="0" bmk="OLE_LINK3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Exemplo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1600" b="1" i="0" u="none" strike="noStrike" cap="none" normalizeH="0" baseline="0" dirty="0" smtClean="0" bmk="OLE_LINK3">
              <a:ln>
                <a:noFill/>
              </a:ln>
              <a:solidFill>
                <a:schemeClr val="accent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0" i="0" u="none" strike="noStrike" cap="none" normalizeH="0" baseline="0" dirty="0" smtClean="0" bmk="OLE_LINK3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 plano global de produção de uma empresa que fabrica tela LCD para computadores </a:t>
            </a:r>
            <a:r>
              <a:rPr lang="pt-BR" altLang="en-US" dirty="0" bmk="OLE_LINK3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altLang="en-US" dirty="0" smtClean="0" bmk="OLE_LINK3">
                <a:latin typeface="+mn-lt"/>
                <a:ea typeface="Times New Roman" pitchFamily="18" charset="0"/>
                <a:cs typeface="Times New Roman" pitchFamily="18" charset="0"/>
              </a:rPr>
              <a:t>está na Tabela abaixo. </a:t>
            </a:r>
            <a:r>
              <a:rPr kumimoji="0" lang="pt-BR" altLang="en-US" b="0" i="0" u="none" strike="noStrike" cap="none" normalizeH="0" baseline="0" dirty="0" smtClean="0" bmk="OLE_LINK3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Os níveis de estoque a serem mantidos: no início do período 1 existem 30 unidades e no final do período 4 devem sobrar 40 unidades. Pode-se considerar que: o uso do estoque inicial tem custo zero; a produção de um período pode ser utilizada nos períodos seguintes; o custo de mão-de-obra de $ 60 e um custo de armazenagem de $ 3 por unidade do produt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Pede-se: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Determinar a distribuição inicial de capacidade de produção para atender a previsão de vendas a cada período a um custo mínimo. </a:t>
            </a: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9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168" y="1340768"/>
            <a:ext cx="5517232" cy="5517232"/>
          </a:xfrm>
          <a:prstGeom prst="rect">
            <a:avLst/>
          </a:prstGeom>
        </p:spPr>
      </p:pic>
      <p:sp>
        <p:nvSpPr>
          <p:cNvPr id="8196" name="Rectangle 69"/>
          <p:cNvSpPr>
            <a:spLocks noChangeArrowheads="1"/>
          </p:cNvSpPr>
          <p:nvPr/>
        </p:nvSpPr>
        <p:spPr bwMode="auto">
          <a:xfrm>
            <a:off x="4581178" y="4903460"/>
            <a:ext cx="416728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pt-BR" b="1" dirty="0" smtClean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Página </a:t>
            </a:r>
            <a:r>
              <a:rPr lang="pt-BR" b="1" dirty="0">
                <a:solidFill>
                  <a:schemeClr val="accent1"/>
                </a:solidFill>
              </a:rPr>
              <a:t>no </a:t>
            </a:r>
            <a:r>
              <a:rPr lang="pt-BR" b="1" dirty="0" err="1">
                <a:solidFill>
                  <a:schemeClr val="accent1"/>
                </a:solidFill>
              </a:rPr>
              <a:t>moodle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pt-BR" sz="1600" b="0" dirty="0"/>
              <a:t>http://athenas.prod.eesc.usp.br/</a:t>
            </a:r>
          </a:p>
          <a:p>
            <a:r>
              <a:rPr lang="pt-BR" sz="1600" b="0" dirty="0"/>
              <a:t>   - Cursos de graduação</a:t>
            </a:r>
          </a:p>
          <a:p>
            <a:r>
              <a:rPr lang="pt-BR" sz="1600" b="0" dirty="0"/>
              <a:t>       - Modelagem da produção</a:t>
            </a:r>
          </a:p>
          <a:p>
            <a:r>
              <a:rPr lang="pt-BR" sz="1600" b="0" dirty="0"/>
              <a:t>	</a:t>
            </a:r>
            <a:r>
              <a:rPr lang="pt-BR" sz="1600" b="0" dirty="0" smtClean="0"/>
              <a:t>- senha </a:t>
            </a:r>
            <a:r>
              <a:rPr lang="pt-BR" sz="1600" b="0" dirty="0"/>
              <a:t>de inscrição: </a:t>
            </a:r>
            <a:r>
              <a:rPr lang="pt-BR" sz="1600" b="0" dirty="0" smtClean="0"/>
              <a:t>SEP30115</a:t>
            </a:r>
            <a:endParaRPr lang="pt-BR" sz="1600" b="0" dirty="0"/>
          </a:p>
          <a:p>
            <a:endParaRPr lang="pt-BR" b="0" i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Recursos da disciplina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0" y="25649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Bibliografia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72000" y="29342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/>
              <a:t>O objetivo do livro é capacitar o leitor para a modelagem dos processos básicos do planejamento e controle da produção, e para o uso dos correspondentes métodos e técnicas de solução. Apresenta o planejamento e controle de produção utilizando diferentes metodologias de modelagem.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6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Método dos custos lineares</a:t>
            </a:r>
            <a:endParaRPr 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50</a:t>
            </a:fld>
            <a:endParaRPr lang="pt-B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5616624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3" y="2060848"/>
            <a:ext cx="453558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Método dos custos lineares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024" y="1470263"/>
            <a:ext cx="827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accent1"/>
                </a:solidFill>
              </a:rPr>
              <a:t>Exemplo: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Uma </a:t>
            </a:r>
            <a:r>
              <a:rPr lang="pt-BR" sz="2000" dirty="0"/>
              <a:t>empresa quer determinar o número ótimo de mesas e cadeiras que produz para maximizar o lucro. Para produzir uma cadeira são necessários 01 Bloco Grande e 02 Pequenos. Para a mesa, 02 Blocos Grandes e 02 Blocos Pequenos.  Matéria-prima disponível: 06 Blocos Grandes, 08 Blocos Pequenos. Preço de Venda da Cadeira: Consumidor: $ 41,00; Lojista: $ 37,00. Preço de Venda da Mesa: Consumidor: $ 61,00; Lojista: $ 57,00. Obs.: Lojista compra no máximo 01 mesa e 01 cadeira. Custos: Bloco Grande: $ 8,00; Bloco Pequeno: $ 5,00. Neste exemplo, o objetivo é a construção de um modelo linear.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0"/>
            <a:ext cx="8229600" cy="8002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Administração de estoques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52</a:t>
            </a:fld>
            <a:endParaRPr lang="pt-BR"/>
          </a:p>
        </p:txBody>
      </p:sp>
      <p:grpSp>
        <p:nvGrpSpPr>
          <p:cNvPr id="72" name="Grupo 71"/>
          <p:cNvGrpSpPr/>
          <p:nvPr/>
        </p:nvGrpSpPr>
        <p:grpSpPr>
          <a:xfrm>
            <a:off x="107504" y="545792"/>
            <a:ext cx="8784976" cy="6246719"/>
            <a:chOff x="-1" y="94196"/>
            <a:chExt cx="6344614" cy="4169403"/>
          </a:xfrm>
        </p:grpSpPr>
        <p:sp>
          <p:nvSpPr>
            <p:cNvPr id="74" name="Retângulo 73"/>
            <p:cNvSpPr/>
            <p:nvPr/>
          </p:nvSpPr>
          <p:spPr>
            <a:xfrm>
              <a:off x="1784350" y="3492500"/>
              <a:ext cx="186903" cy="1835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84" name="Retângulo 83"/>
            <p:cNvSpPr/>
            <p:nvPr/>
          </p:nvSpPr>
          <p:spPr>
            <a:xfrm>
              <a:off x="4648200" y="3505200"/>
              <a:ext cx="186690" cy="1835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85" name="Elipse 84"/>
            <p:cNvSpPr/>
            <p:nvPr/>
          </p:nvSpPr>
          <p:spPr>
            <a:xfrm>
              <a:off x="2774950" y="2374900"/>
              <a:ext cx="218440" cy="2152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grpSp>
          <p:nvGrpSpPr>
            <p:cNvPr id="86" name="Grupo 85"/>
            <p:cNvGrpSpPr/>
            <p:nvPr/>
          </p:nvGrpSpPr>
          <p:grpSpPr>
            <a:xfrm>
              <a:off x="-1" y="94196"/>
              <a:ext cx="6344614" cy="4169403"/>
              <a:chOff x="-1" y="94196"/>
              <a:chExt cx="6344614" cy="4169403"/>
            </a:xfrm>
          </p:grpSpPr>
          <p:grpSp>
            <p:nvGrpSpPr>
              <p:cNvPr id="87" name="Grupo 86"/>
              <p:cNvGrpSpPr/>
              <p:nvPr/>
            </p:nvGrpSpPr>
            <p:grpSpPr>
              <a:xfrm>
                <a:off x="2362200" y="94196"/>
                <a:ext cx="1133042" cy="577635"/>
                <a:chOff x="148029" y="353064"/>
                <a:chExt cx="1774844" cy="579232"/>
              </a:xfrm>
            </p:grpSpPr>
            <p:sp>
              <p:nvSpPr>
                <p:cNvPr id="152" name="Retângulo de cantos arredondados 151"/>
                <p:cNvSpPr/>
                <p:nvPr/>
              </p:nvSpPr>
              <p:spPr>
                <a:xfrm>
                  <a:off x="148564" y="353064"/>
                  <a:ext cx="1728192" cy="579232"/>
                </a:xfrm>
                <a:prstGeom prst="roundRect">
                  <a:avLst/>
                </a:prstGeom>
                <a:noFill/>
                <a:ln w="95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en-US" sz="14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3" name="CaixaDeTexto 12"/>
                <p:cNvSpPr txBox="1"/>
                <p:nvPr/>
              </p:nvSpPr>
              <p:spPr>
                <a:xfrm>
                  <a:off x="195070" y="358865"/>
                  <a:ext cx="1727803" cy="188913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000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Processo 4</a:t>
                  </a:r>
                  <a:endParaRPr lang="en-US" sz="10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4" name="CaixaDeTexto 13"/>
                <p:cNvSpPr txBox="1"/>
                <p:nvPr/>
              </p:nvSpPr>
              <p:spPr>
                <a:xfrm flipH="1">
                  <a:off x="194308" y="492365"/>
                  <a:ext cx="1638640" cy="4399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4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Administrar estoques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55" name="Conector reto 154"/>
                <p:cNvCxnSpPr/>
                <p:nvPr/>
              </p:nvCxnSpPr>
              <p:spPr>
                <a:xfrm>
                  <a:off x="148029" y="499583"/>
                  <a:ext cx="17283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Conector de seta reta 87"/>
              <p:cNvCxnSpPr/>
              <p:nvPr/>
            </p:nvCxnSpPr>
            <p:spPr>
              <a:xfrm>
                <a:off x="2876550" y="692150"/>
                <a:ext cx="0" cy="267419"/>
              </a:xfrm>
              <a:prstGeom prst="straightConnector1">
                <a:avLst/>
              </a:prstGeom>
              <a:ln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upo 88"/>
              <p:cNvGrpSpPr/>
              <p:nvPr/>
            </p:nvGrpSpPr>
            <p:grpSpPr>
              <a:xfrm>
                <a:off x="4178300" y="946150"/>
                <a:ext cx="1791335" cy="1759064"/>
                <a:chOff x="0" y="0"/>
                <a:chExt cx="1791866" cy="1759102"/>
              </a:xfrm>
            </p:grpSpPr>
            <p:sp>
              <p:nvSpPr>
                <p:cNvPr id="1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113715" cy="31871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Identificar tipo de demanda do item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1199072"/>
                  <a:ext cx="860213" cy="56003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Item de demanda dependente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931653" y="1199072"/>
                  <a:ext cx="860213" cy="56002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Item de demanda independente</a:t>
                  </a:r>
                  <a:endParaRPr lang="en-US" sz="14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6" name="Elipse 145"/>
                <p:cNvSpPr/>
                <p:nvPr/>
              </p:nvSpPr>
              <p:spPr>
                <a:xfrm>
                  <a:off x="310551" y="698740"/>
                  <a:ext cx="218530" cy="21558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cxnSp>
              <p:nvCxnSpPr>
                <p:cNvPr id="147" name="Conector de seta reta 146"/>
                <p:cNvCxnSpPr/>
                <p:nvPr/>
              </p:nvCxnSpPr>
              <p:spPr>
                <a:xfrm flipV="1">
                  <a:off x="414068" y="319178"/>
                  <a:ext cx="2850" cy="37967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de seta reta 147"/>
                <p:cNvCxnSpPr/>
                <p:nvPr/>
              </p:nvCxnSpPr>
              <p:spPr>
                <a:xfrm flipH="1" flipV="1">
                  <a:off x="422695" y="914400"/>
                  <a:ext cx="15179" cy="28456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de seta reta 150"/>
                <p:cNvCxnSpPr/>
                <p:nvPr/>
              </p:nvCxnSpPr>
              <p:spPr>
                <a:xfrm flipH="1" flipV="1">
                  <a:off x="517585" y="724619"/>
                  <a:ext cx="867832" cy="47418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 Box 3"/>
              <p:cNvSpPr txBox="1">
                <a:spLocks noChangeArrowheads="1"/>
              </p:cNvSpPr>
              <p:nvPr/>
            </p:nvSpPr>
            <p:spPr bwMode="auto">
              <a:xfrm>
                <a:off x="3454400" y="3416300"/>
                <a:ext cx="698500" cy="31051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5DCFF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Curva ABC</a:t>
                </a:r>
                <a:endParaRPr lang="en-US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91" name="Conector de seta reta 90"/>
              <p:cNvCxnSpPr/>
              <p:nvPr/>
            </p:nvCxnSpPr>
            <p:spPr>
              <a:xfrm flipV="1">
                <a:off x="1676400" y="1073150"/>
                <a:ext cx="1130987" cy="86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de seta reta 91"/>
              <p:cNvCxnSpPr/>
              <p:nvPr/>
            </p:nvCxnSpPr>
            <p:spPr>
              <a:xfrm flipH="1">
                <a:off x="2946400" y="1073150"/>
                <a:ext cx="1230630" cy="82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riângulo isósceles 92"/>
              <p:cNvSpPr/>
              <p:nvPr/>
            </p:nvSpPr>
            <p:spPr>
              <a:xfrm>
                <a:off x="2774950" y="958850"/>
                <a:ext cx="193675" cy="21526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94" name="Text Box 3"/>
              <p:cNvSpPr txBox="1">
                <a:spLocks noChangeArrowheads="1"/>
              </p:cNvSpPr>
              <p:nvPr/>
            </p:nvSpPr>
            <p:spPr bwMode="auto">
              <a:xfrm>
                <a:off x="2476499" y="1509417"/>
                <a:ext cx="958850" cy="5511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5DCFF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Técnicas de administração de estoques</a:t>
                </a:r>
                <a:endParaRPr lang="en-US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95" name="Grupo 94"/>
              <p:cNvGrpSpPr/>
              <p:nvPr/>
            </p:nvGrpSpPr>
            <p:grpSpPr>
              <a:xfrm>
                <a:off x="38098" y="914400"/>
                <a:ext cx="2218446" cy="1600200"/>
                <a:chOff x="-25885" y="0"/>
                <a:chExt cx="2218763" cy="1600754"/>
              </a:xfrm>
            </p:grpSpPr>
            <p:grpSp>
              <p:nvGrpSpPr>
                <p:cNvPr id="131" name="Grupo 130"/>
                <p:cNvGrpSpPr/>
                <p:nvPr/>
              </p:nvGrpSpPr>
              <p:grpSpPr>
                <a:xfrm>
                  <a:off x="-25885" y="0"/>
                  <a:ext cx="2218763" cy="1600754"/>
                  <a:chOff x="-25891" y="-60374"/>
                  <a:chExt cx="2219390" cy="1600999"/>
                </a:xfrm>
              </p:grpSpPr>
              <p:cxnSp>
                <p:nvCxnSpPr>
                  <p:cNvPr id="133" name="Conector de seta reta 132"/>
                  <p:cNvCxnSpPr/>
                  <p:nvPr/>
                </p:nvCxnSpPr>
                <p:spPr>
                  <a:xfrm flipH="1" flipV="1">
                    <a:off x="1104504" y="733273"/>
                    <a:ext cx="508635" cy="40513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4" name="Grupo 133"/>
                  <p:cNvGrpSpPr/>
                  <p:nvPr/>
                </p:nvGrpSpPr>
                <p:grpSpPr>
                  <a:xfrm>
                    <a:off x="-25891" y="-60374"/>
                    <a:ext cx="2219390" cy="1600999"/>
                    <a:chOff x="-25891" y="-60374"/>
                    <a:chExt cx="2219390" cy="1600999"/>
                  </a:xfrm>
                </p:grpSpPr>
                <p:sp>
                  <p:nvSpPr>
                    <p:cNvPr id="135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5262" y="-60374"/>
                      <a:ext cx="1077877" cy="32690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5DCFF"/>
                          </a:solidFill>
                        </a14:hiddenFill>
                      </a:ext>
                    </a:extLst>
                  </p:spPr>
                  <p:txBody>
                    <a:bodyPr rot="0" vert="horz" wrap="square" lIns="61265" tIns="30632" rIns="61265" bIns="30632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Definir lógica de programação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36" name="Conector de seta reta 135"/>
                    <p:cNvCxnSpPr/>
                    <p:nvPr/>
                  </p:nvCxnSpPr>
                  <p:spPr>
                    <a:xfrm flipV="1">
                      <a:off x="414068" y="690214"/>
                      <a:ext cx="543735" cy="46566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9047" y="1138529"/>
                      <a:ext cx="1034452" cy="4020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EEA5"/>
                          </a:solidFill>
                        </a14:hiddenFill>
                      </a:ext>
                    </a:extLst>
                  </p:spPr>
                  <p:txBody>
                    <a:bodyPr rot="0" vert="horz" wrap="square" lIns="61265" tIns="30632" rIns="61265" bIns="30632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Programação para frente/ para trás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40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5891" y="1155991"/>
                      <a:ext cx="1075687" cy="38463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EEA5"/>
                          </a:solidFill>
                        </a14:hiddenFill>
                      </a:ext>
                    </a:extLst>
                  </p:spPr>
                  <p:txBody>
                    <a:bodyPr rot="0" vert="horz" wrap="square" lIns="61265" tIns="30632" rIns="61265" bIns="30632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Programação puxada/empurrada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42" name="Conector de seta reta 141"/>
                    <p:cNvCxnSpPr/>
                    <p:nvPr/>
                  </p:nvCxnSpPr>
                  <p:spPr>
                    <a:xfrm flipV="1">
                      <a:off x="1060919" y="266533"/>
                      <a:ext cx="0" cy="2590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2" name="Elipse 131"/>
                <p:cNvSpPr/>
                <p:nvPr/>
              </p:nvSpPr>
              <p:spPr>
                <a:xfrm>
                  <a:off x="940279" y="595222"/>
                  <a:ext cx="218440" cy="21538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grpSp>
            <p:nvGrpSpPr>
              <p:cNvPr id="96" name="Grupo 95"/>
              <p:cNvGrpSpPr/>
              <p:nvPr/>
            </p:nvGrpSpPr>
            <p:grpSpPr>
              <a:xfrm>
                <a:off x="-1" y="2768600"/>
                <a:ext cx="3688716" cy="1460759"/>
                <a:chOff x="0" y="0"/>
                <a:chExt cx="3689254" cy="1460842"/>
              </a:xfrm>
            </p:grpSpPr>
            <p:cxnSp>
              <p:nvCxnSpPr>
                <p:cNvPr id="112" name="Conector de seta reta 111"/>
                <p:cNvCxnSpPr>
                  <a:stCxn id="115" idx="0"/>
                </p:cNvCxnSpPr>
                <p:nvPr/>
              </p:nvCxnSpPr>
              <p:spPr>
                <a:xfrm flipH="1" flipV="1">
                  <a:off x="1975449" y="785007"/>
                  <a:ext cx="1283910" cy="2585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ector de seta reta 112"/>
                <p:cNvCxnSpPr>
                  <a:stCxn id="116" idx="0"/>
                </p:cNvCxnSpPr>
                <p:nvPr/>
              </p:nvCxnSpPr>
              <p:spPr>
                <a:xfrm flipV="1">
                  <a:off x="429895" y="785006"/>
                  <a:ext cx="1378968" cy="2499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4" name="Grupo 113"/>
                <p:cNvGrpSpPr/>
                <p:nvPr/>
              </p:nvGrpSpPr>
              <p:grpSpPr>
                <a:xfrm>
                  <a:off x="948906" y="0"/>
                  <a:ext cx="1791331" cy="1460842"/>
                  <a:chOff x="0" y="0"/>
                  <a:chExt cx="1791866" cy="1461352"/>
                </a:xfrm>
              </p:grpSpPr>
              <p:sp>
                <p:nvSpPr>
                  <p:cNvPr id="117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782" y="0"/>
                    <a:ext cx="1113715" cy="318718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Reposição de estoques</a:t>
                    </a:r>
                    <a:endParaRPr lang="en-US" sz="14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8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060761"/>
                    <a:ext cx="860213" cy="400591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Estoque de segurança</a:t>
                    </a:r>
                    <a:endParaRPr lang="en-US" sz="14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3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1653" y="1060761"/>
                    <a:ext cx="860213" cy="400591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Nível de </a:t>
                    </a:r>
                    <a:r>
                      <a:rPr lang="pt-BR" sz="1400" dirty="0" err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ressuprimento</a:t>
                    </a:r>
                    <a:endParaRPr lang="en-US" sz="14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28" name="Conector de seta reta 127"/>
                  <p:cNvCxnSpPr>
                    <a:endCxn id="117" idx="2"/>
                  </p:cNvCxnSpPr>
                  <p:nvPr/>
                </p:nvCxnSpPr>
                <p:spPr>
                  <a:xfrm flipV="1">
                    <a:off x="920273" y="318718"/>
                    <a:ext cx="7367" cy="38002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ector de seta reta 128"/>
                  <p:cNvCxnSpPr>
                    <a:stCxn id="118" idx="0"/>
                  </p:cNvCxnSpPr>
                  <p:nvPr/>
                </p:nvCxnSpPr>
                <p:spPr>
                  <a:xfrm flipV="1">
                    <a:off x="430107" y="882757"/>
                    <a:ext cx="412622" cy="17800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de seta reta 129"/>
                  <p:cNvCxnSpPr>
                    <a:stCxn id="123" idx="0"/>
                  </p:cNvCxnSpPr>
                  <p:nvPr/>
                </p:nvCxnSpPr>
                <p:spPr>
                  <a:xfrm flipH="1" flipV="1">
                    <a:off x="997537" y="882757"/>
                    <a:ext cx="364222" cy="17800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829464" y="1043558"/>
                  <a:ext cx="859790" cy="41728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Ponto de </a:t>
                  </a:r>
                  <a:r>
                    <a:rPr lang="pt-BR" sz="1400" dirty="0" err="1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ressuprimento</a:t>
                  </a:r>
                  <a:endParaRPr lang="en-US" sz="14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1034931"/>
                  <a:ext cx="859790" cy="42591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Tempo de </a:t>
                  </a:r>
                  <a:r>
                    <a:rPr lang="pt-BR" sz="1400" dirty="0" err="1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ressuprimento</a:t>
                  </a:r>
                  <a:endParaRPr lang="en-US" sz="14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97" name="Grupo 96"/>
              <p:cNvGrpSpPr/>
              <p:nvPr/>
            </p:nvGrpSpPr>
            <p:grpSpPr>
              <a:xfrm>
                <a:off x="3930649" y="2794000"/>
                <a:ext cx="2413964" cy="1469599"/>
                <a:chOff x="1069718" y="0"/>
                <a:chExt cx="2415543" cy="1470590"/>
              </a:xfrm>
            </p:grpSpPr>
            <p:cxnSp>
              <p:nvCxnSpPr>
                <p:cNvPr id="103" name="Conector de seta reta 102"/>
                <p:cNvCxnSpPr>
                  <a:stCxn id="105" idx="1"/>
                </p:cNvCxnSpPr>
                <p:nvPr/>
              </p:nvCxnSpPr>
              <p:spPr>
                <a:xfrm flipH="1" flipV="1">
                  <a:off x="1974753" y="783949"/>
                  <a:ext cx="543277" cy="34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upo 103"/>
                <p:cNvGrpSpPr/>
                <p:nvPr/>
              </p:nvGrpSpPr>
              <p:grpSpPr>
                <a:xfrm>
                  <a:off x="1069718" y="0"/>
                  <a:ext cx="1670520" cy="1470590"/>
                  <a:chOff x="120848" y="0"/>
                  <a:chExt cx="1671018" cy="1471103"/>
                </a:xfrm>
              </p:grpSpPr>
              <p:sp>
                <p:nvSpPr>
                  <p:cNvPr id="10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6524" y="0"/>
                    <a:ext cx="834990" cy="318718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Custos de estoques</a:t>
                    </a:r>
                    <a:endParaRPr lang="en-US" sz="14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7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848" y="1040858"/>
                    <a:ext cx="739265" cy="39597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Custo de pedir</a:t>
                    </a:r>
                    <a:endParaRPr lang="en-US" sz="14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8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1653" y="1116265"/>
                    <a:ext cx="860213" cy="354838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5DCFF"/>
                        </a:solidFill>
                      </a14:hiddenFill>
                    </a:ext>
                  </a:extLst>
                </p:spPr>
                <p:txBody>
                  <a:bodyPr rot="0" vert="horz" wrap="square" lIns="61265" tIns="30632" rIns="61265" bIns="30632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pt-B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Custo de armazenar</a:t>
                    </a:r>
                    <a:endParaRPr lang="en-US" sz="14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09" name="Conector de seta reta 108"/>
                  <p:cNvCxnSpPr/>
                  <p:nvPr/>
                </p:nvCxnSpPr>
                <p:spPr>
                  <a:xfrm flipV="1">
                    <a:off x="920273" y="318718"/>
                    <a:ext cx="7367" cy="38002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de seta reta 109"/>
                  <p:cNvCxnSpPr>
                    <a:stCxn id="107" idx="0"/>
                  </p:cNvCxnSpPr>
                  <p:nvPr/>
                </p:nvCxnSpPr>
                <p:spPr>
                  <a:xfrm flipV="1">
                    <a:off x="490481" y="882755"/>
                    <a:ext cx="352248" cy="15810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de seta reta 110"/>
                  <p:cNvCxnSpPr>
                    <a:stCxn id="108" idx="0"/>
                  </p:cNvCxnSpPr>
                  <p:nvPr/>
                </p:nvCxnSpPr>
                <p:spPr>
                  <a:xfrm flipH="1" flipV="1">
                    <a:off x="997419" y="852504"/>
                    <a:ext cx="364340" cy="26376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518030" y="534253"/>
                  <a:ext cx="967231" cy="50624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5DCFF"/>
                      </a:solidFill>
                    </a14:hiddenFill>
                  </a:ext>
                </a:extLst>
              </p:spPr>
              <p:txBody>
                <a:bodyPr rot="0" vert="horz" wrap="square" lIns="61265" tIns="30632" rIns="61265" bIns="30632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Lote Econômico de Compras (LEC)</a:t>
                  </a:r>
                  <a:endParaRPr lang="en-US" sz="14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cxnSp>
            <p:nvCxnSpPr>
              <p:cNvPr id="98" name="Conector de seta reta 97"/>
              <p:cNvCxnSpPr/>
              <p:nvPr/>
            </p:nvCxnSpPr>
            <p:spPr>
              <a:xfrm flipH="1" flipV="1">
                <a:off x="3003550" y="2514600"/>
                <a:ext cx="1330960" cy="4559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de seta reta 98"/>
              <p:cNvCxnSpPr>
                <a:stCxn id="85" idx="0"/>
              </p:cNvCxnSpPr>
              <p:nvPr/>
            </p:nvCxnSpPr>
            <p:spPr>
              <a:xfrm flipV="1">
                <a:off x="2884170" y="2063750"/>
                <a:ext cx="11430" cy="311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de seta reta 99"/>
              <p:cNvCxnSpPr/>
              <p:nvPr/>
            </p:nvCxnSpPr>
            <p:spPr>
              <a:xfrm flipV="1">
                <a:off x="2871788" y="1174750"/>
                <a:ext cx="4763" cy="334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 Box 3"/>
              <p:cNvSpPr txBox="1">
                <a:spLocks noChangeArrowheads="1"/>
              </p:cNvSpPr>
              <p:nvPr/>
            </p:nvSpPr>
            <p:spPr bwMode="auto">
              <a:xfrm>
                <a:off x="2711450" y="3003550"/>
                <a:ext cx="698500" cy="31051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5DCFF"/>
                    </a:solidFill>
                  </a14:hiddenFill>
                </a:ext>
              </a:extLst>
            </p:spPr>
            <p:txBody>
              <a:bodyPr rot="0" vert="horz" wrap="square" lIns="61265" tIns="30632" rIns="61265" bIns="306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Heurística Silver Meal</a:t>
                </a:r>
                <a:endParaRPr lang="en-US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02" name="Conector de seta reta 101"/>
              <p:cNvCxnSpPr/>
              <p:nvPr/>
            </p:nvCxnSpPr>
            <p:spPr>
              <a:xfrm flipH="1" flipV="1">
                <a:off x="2908300" y="2590800"/>
                <a:ext cx="149476" cy="4145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23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2536"/>
            <a:ext cx="8085584" cy="8002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PCP também é cultura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53</a:t>
            </a:fld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539552" y="1613281"/>
            <a:ext cx="7776864" cy="2329533"/>
            <a:chOff x="395536" y="1221303"/>
            <a:chExt cx="7776864" cy="2329533"/>
          </a:xfrm>
        </p:grpSpPr>
        <p:sp>
          <p:nvSpPr>
            <p:cNvPr id="65" name="CaixaDeTexto 64"/>
            <p:cNvSpPr txBox="1"/>
            <p:nvPr/>
          </p:nvSpPr>
          <p:spPr>
            <a:xfrm>
              <a:off x="2123728" y="1375608"/>
              <a:ext cx="6048672" cy="12003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400" i="1" dirty="0" smtClean="0"/>
                <a:t>Em cada olhar, uma observação;</a:t>
              </a:r>
            </a:p>
            <a:p>
              <a:r>
                <a:rPr lang="pt-BR" sz="2400" i="1" dirty="0" smtClean="0"/>
                <a:t>Em cada observação, uma análise;</a:t>
              </a:r>
            </a:p>
            <a:p>
              <a:r>
                <a:rPr lang="pt-BR" sz="2400" i="1" dirty="0" smtClean="0"/>
                <a:t>Em cada análise, uma síntese.</a:t>
              </a: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21303"/>
              <a:ext cx="1600200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2411761" y="3150726"/>
              <a:ext cx="3816423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/>
                  </a:solidFill>
                </a:rPr>
                <a:t>Caso: Loja de sanduíche </a:t>
              </a:r>
              <a:r>
                <a:rPr lang="pt-BR" sz="2000" i="1" dirty="0" err="1" smtClean="0">
                  <a:solidFill>
                    <a:schemeClr val="accent1"/>
                  </a:solidFill>
                </a:rPr>
                <a:t>fast</a:t>
              </a:r>
              <a:r>
                <a:rPr lang="pt-BR" sz="2000" i="1" dirty="0" smtClean="0">
                  <a:solidFill>
                    <a:schemeClr val="accent1"/>
                  </a:solidFill>
                </a:rPr>
                <a:t> </a:t>
              </a:r>
              <a:r>
                <a:rPr lang="pt-BR" sz="2000" i="1" dirty="0" err="1" smtClean="0">
                  <a:solidFill>
                    <a:schemeClr val="accent1"/>
                  </a:solidFill>
                </a:rPr>
                <a:t>food</a:t>
              </a:r>
              <a:endParaRPr lang="en-US" sz="2000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2843809" y="4253026"/>
            <a:ext cx="3816423" cy="4001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/>
                </a:solidFill>
              </a:rPr>
              <a:t>Caso: Empresa de bens de capital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2996209" y="4973106"/>
            <a:ext cx="4384103" cy="4001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/>
                </a:solidFill>
              </a:rPr>
              <a:t>Caso: Fabricante de móveis e artesanato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2306" y="3440033"/>
            <a:ext cx="206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 Johann Wolfgang Von Goethe</a:t>
            </a:r>
          </a:p>
        </p:txBody>
      </p:sp>
    </p:spTree>
    <p:extLst>
      <p:ext uri="{BB962C8B-B14F-4D97-AF65-F5344CB8AC3E}">
        <p14:creationId xmlns:p14="http://schemas.microsoft.com/office/powerpoint/2010/main" val="36842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Modelagem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estoque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55576" y="1196752"/>
            <a:ext cx="7344816" cy="5328593"/>
            <a:chOff x="1" y="-146293"/>
            <a:chExt cx="3714749" cy="2994268"/>
          </a:xfrm>
        </p:grpSpPr>
        <p:cxnSp>
          <p:nvCxnSpPr>
            <p:cNvPr id="19" name="Conector reto 18"/>
            <p:cNvCxnSpPr/>
            <p:nvPr/>
          </p:nvCxnSpPr>
          <p:spPr>
            <a:xfrm>
              <a:off x="1647825" y="942975"/>
              <a:ext cx="0" cy="4857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upo 19"/>
            <p:cNvGrpSpPr/>
            <p:nvPr/>
          </p:nvGrpSpPr>
          <p:grpSpPr>
            <a:xfrm>
              <a:off x="1" y="-146293"/>
              <a:ext cx="3714749" cy="2994268"/>
              <a:chOff x="1" y="-146293"/>
              <a:chExt cx="3714749" cy="2994268"/>
            </a:xfrm>
          </p:grpSpPr>
          <p:cxnSp>
            <p:nvCxnSpPr>
              <p:cNvPr id="21" name="Conector de seta reta 20"/>
              <p:cNvCxnSpPr/>
              <p:nvPr/>
            </p:nvCxnSpPr>
            <p:spPr>
              <a:xfrm flipV="1">
                <a:off x="342900" y="247650"/>
                <a:ext cx="0" cy="2257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ector de seta reta 25"/>
              <p:cNvCxnSpPr/>
              <p:nvPr/>
            </p:nvCxnSpPr>
            <p:spPr>
              <a:xfrm>
                <a:off x="342900" y="2505075"/>
                <a:ext cx="311467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Caixa de texto 823"/>
              <p:cNvSpPr txBox="1"/>
              <p:nvPr/>
            </p:nvSpPr>
            <p:spPr>
              <a:xfrm>
                <a:off x="28575" y="7905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36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8" name="Caixa de texto 824"/>
              <p:cNvSpPr txBox="1"/>
              <p:nvPr/>
            </p:nvSpPr>
            <p:spPr>
              <a:xfrm>
                <a:off x="19050" y="58102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40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9" name="Caixa de texto 825"/>
              <p:cNvSpPr txBox="1"/>
              <p:nvPr/>
            </p:nvSpPr>
            <p:spPr>
              <a:xfrm>
                <a:off x="47625" y="12858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20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0" name="Caixa de texto 826"/>
              <p:cNvSpPr txBox="1"/>
              <p:nvPr/>
            </p:nvSpPr>
            <p:spPr>
              <a:xfrm>
                <a:off x="19050" y="1809750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11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1" name="Caixa de texto 827"/>
              <p:cNvSpPr txBox="1"/>
              <p:nvPr/>
            </p:nvSpPr>
            <p:spPr>
              <a:xfrm>
                <a:off x="47625" y="21240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5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2" name="Caixa de texto 828"/>
              <p:cNvSpPr txBox="1"/>
              <p:nvPr/>
            </p:nvSpPr>
            <p:spPr>
              <a:xfrm>
                <a:off x="476250" y="25812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3" name="Caixa de texto 829"/>
              <p:cNvSpPr txBox="1"/>
              <p:nvPr/>
            </p:nvSpPr>
            <p:spPr>
              <a:xfrm>
                <a:off x="1057275" y="25812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4" name="Caixa de texto 830"/>
              <p:cNvSpPr txBox="1"/>
              <p:nvPr/>
            </p:nvSpPr>
            <p:spPr>
              <a:xfrm>
                <a:off x="1562100" y="25812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5" name="Caixa de texto 831"/>
              <p:cNvSpPr txBox="1"/>
              <p:nvPr/>
            </p:nvSpPr>
            <p:spPr>
              <a:xfrm>
                <a:off x="2257425" y="25812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6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6" name="Caixa de texto 832"/>
              <p:cNvSpPr txBox="1"/>
              <p:nvPr/>
            </p:nvSpPr>
            <p:spPr>
              <a:xfrm>
                <a:off x="2647950" y="2581275"/>
                <a:ext cx="3333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7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7" name="Caixa de texto 833"/>
              <p:cNvSpPr txBox="1"/>
              <p:nvPr/>
            </p:nvSpPr>
            <p:spPr>
              <a:xfrm>
                <a:off x="3339101" y="2581275"/>
                <a:ext cx="375649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i="1" dirty="0">
                    <a:effectLst/>
                    <a:latin typeface="Times New Roman"/>
                    <a:ea typeface="Calibri"/>
                    <a:cs typeface="Times New Roman"/>
                  </a:rPr>
                  <a:t>dias</a:t>
                </a:r>
                <a:endParaRPr lang="en-US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8" name="Caixa de texto 834"/>
              <p:cNvSpPr txBox="1"/>
              <p:nvPr/>
            </p:nvSpPr>
            <p:spPr>
              <a:xfrm rot="16200000">
                <a:off x="-164514" y="18222"/>
                <a:ext cx="595730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i="1" dirty="0">
                    <a:effectLst/>
                    <a:latin typeface="Times New Roman"/>
                    <a:ea typeface="Calibri"/>
                    <a:cs typeface="Times New Roman"/>
                  </a:rPr>
                  <a:t>Estoque</a:t>
                </a:r>
                <a:endParaRPr lang="en-US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39" name="Conector reto 38"/>
              <p:cNvCxnSpPr/>
              <p:nvPr/>
            </p:nvCxnSpPr>
            <p:spPr>
              <a:xfrm>
                <a:off x="647700" y="714375"/>
                <a:ext cx="52387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1181100" y="942975"/>
                <a:ext cx="4667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1647825" y="1428750"/>
                <a:ext cx="7334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>
              <a:xfrm>
                <a:off x="2381250" y="1971675"/>
                <a:ext cx="4000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>
              <a:xfrm>
                <a:off x="1171575" y="714375"/>
                <a:ext cx="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>
                <a:off x="2381250" y="1428750"/>
                <a:ext cx="0" cy="5429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>
              <a:xfrm>
                <a:off x="2771775" y="1971675"/>
                <a:ext cx="0" cy="266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>
              <a:xfrm>
                <a:off x="647700" y="714375"/>
                <a:ext cx="0" cy="17907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>
              <a:xfrm>
                <a:off x="1181100" y="942975"/>
                <a:ext cx="0" cy="15621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>
              <a:xfrm>
                <a:off x="1657350" y="1476375"/>
                <a:ext cx="0" cy="10287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>
              <a:xfrm>
                <a:off x="2381250" y="1971675"/>
                <a:ext cx="0" cy="5334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>
              <a:xfrm flipH="1">
                <a:off x="2781300" y="2238375"/>
                <a:ext cx="1" cy="3429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>
              <a:xfrm flipH="1">
                <a:off x="342900" y="714375"/>
                <a:ext cx="3048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>
              <a:xfrm flipH="1">
                <a:off x="342900" y="942975"/>
                <a:ext cx="8382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>
              <a:xfrm flipH="1">
                <a:off x="342900" y="1428750"/>
                <a:ext cx="13144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 flipH="1">
                <a:off x="266700" y="1962150"/>
                <a:ext cx="21145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 flipH="1">
                <a:off x="342900" y="2257425"/>
                <a:ext cx="242887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42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Modelagem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estoque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1187624" y="1052735"/>
            <a:ext cx="6984776" cy="5661248"/>
            <a:chOff x="0" y="106750"/>
            <a:chExt cx="4105275" cy="3150800"/>
          </a:xfrm>
        </p:grpSpPr>
        <p:grpSp>
          <p:nvGrpSpPr>
            <p:cNvPr id="57" name="Grupo 56"/>
            <p:cNvGrpSpPr/>
            <p:nvPr/>
          </p:nvGrpSpPr>
          <p:grpSpPr>
            <a:xfrm>
              <a:off x="0" y="106750"/>
              <a:ext cx="4105275" cy="2741225"/>
              <a:chOff x="0" y="106750"/>
              <a:chExt cx="4105275" cy="2741225"/>
            </a:xfrm>
          </p:grpSpPr>
          <p:grpSp>
            <p:nvGrpSpPr>
              <p:cNvPr id="60" name="Grupo 59"/>
              <p:cNvGrpSpPr/>
              <p:nvPr/>
            </p:nvGrpSpPr>
            <p:grpSpPr>
              <a:xfrm>
                <a:off x="409575" y="106750"/>
                <a:ext cx="3695700" cy="2741225"/>
                <a:chOff x="19050" y="106750"/>
                <a:chExt cx="3695700" cy="2741225"/>
              </a:xfrm>
            </p:grpSpPr>
            <p:cxnSp>
              <p:nvCxnSpPr>
                <p:cNvPr id="63" name="Conector reto 62"/>
                <p:cNvCxnSpPr/>
                <p:nvPr/>
              </p:nvCxnSpPr>
              <p:spPr>
                <a:xfrm>
                  <a:off x="647700" y="714375"/>
                  <a:ext cx="2124075" cy="15430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upo 63"/>
                <p:cNvGrpSpPr/>
                <p:nvPr/>
              </p:nvGrpSpPr>
              <p:grpSpPr>
                <a:xfrm>
                  <a:off x="19050" y="106750"/>
                  <a:ext cx="3695700" cy="2741225"/>
                  <a:chOff x="19050" y="106750"/>
                  <a:chExt cx="3695700" cy="2741225"/>
                </a:xfrm>
              </p:grpSpPr>
              <p:grpSp>
                <p:nvGrpSpPr>
                  <p:cNvPr id="65" name="Grupo 64"/>
                  <p:cNvGrpSpPr/>
                  <p:nvPr/>
                </p:nvGrpSpPr>
                <p:grpSpPr>
                  <a:xfrm>
                    <a:off x="19050" y="106750"/>
                    <a:ext cx="3695700" cy="2741225"/>
                    <a:chOff x="19050" y="106750"/>
                    <a:chExt cx="3695700" cy="2741225"/>
                  </a:xfrm>
                </p:grpSpPr>
                <p:cxnSp>
                  <p:nvCxnSpPr>
                    <p:cNvPr id="68" name="Conector reto 67"/>
                    <p:cNvCxnSpPr/>
                    <p:nvPr/>
                  </p:nvCxnSpPr>
                  <p:spPr>
                    <a:xfrm>
                      <a:off x="1647825" y="942975"/>
                      <a:ext cx="0" cy="48577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" name="Grupo 68"/>
                    <p:cNvGrpSpPr/>
                    <p:nvPr/>
                  </p:nvGrpSpPr>
                  <p:grpSpPr>
                    <a:xfrm>
                      <a:off x="19050" y="106750"/>
                      <a:ext cx="3695700" cy="2741225"/>
                      <a:chOff x="19050" y="106750"/>
                      <a:chExt cx="3695700" cy="2741225"/>
                    </a:xfrm>
                  </p:grpSpPr>
                  <p:cxnSp>
                    <p:nvCxnSpPr>
                      <p:cNvPr id="70" name="Conector de seta reta 69"/>
                      <p:cNvCxnSpPr/>
                      <p:nvPr/>
                    </p:nvCxnSpPr>
                    <p:spPr>
                      <a:xfrm flipV="1">
                        <a:off x="342900" y="247650"/>
                        <a:ext cx="0" cy="225742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Conector de seta reta 70"/>
                      <p:cNvCxnSpPr/>
                      <p:nvPr/>
                    </p:nvCxnSpPr>
                    <p:spPr>
                      <a:xfrm>
                        <a:off x="342900" y="2505075"/>
                        <a:ext cx="3114675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" name="Caixa de texto 70"/>
                      <p:cNvSpPr txBox="1"/>
                      <p:nvPr/>
                    </p:nvSpPr>
                    <p:spPr>
                      <a:xfrm>
                        <a:off x="28575" y="7905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36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3" name="Caixa de texto 72"/>
                      <p:cNvSpPr txBox="1"/>
                      <p:nvPr/>
                    </p:nvSpPr>
                    <p:spPr>
                      <a:xfrm>
                        <a:off x="19050" y="58102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40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4" name="Caixa de texto 77"/>
                      <p:cNvSpPr txBox="1"/>
                      <p:nvPr/>
                    </p:nvSpPr>
                    <p:spPr>
                      <a:xfrm>
                        <a:off x="47625" y="12858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20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5" name="Caixa de texto 82"/>
                      <p:cNvSpPr txBox="1"/>
                      <p:nvPr/>
                    </p:nvSpPr>
                    <p:spPr>
                      <a:xfrm>
                        <a:off x="19050" y="1809750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11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6" name="Caixa de texto 85"/>
                      <p:cNvSpPr txBox="1"/>
                      <p:nvPr/>
                    </p:nvSpPr>
                    <p:spPr>
                      <a:xfrm>
                        <a:off x="47625" y="21240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5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7" name="Caixa de texto 87"/>
                      <p:cNvSpPr txBox="1"/>
                      <p:nvPr/>
                    </p:nvSpPr>
                    <p:spPr>
                      <a:xfrm>
                        <a:off x="476250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1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8" name="Caixa de texto 262"/>
                      <p:cNvSpPr txBox="1"/>
                      <p:nvPr/>
                    </p:nvSpPr>
                    <p:spPr>
                      <a:xfrm>
                        <a:off x="1057275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3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9" name="Caixa de texto 265"/>
                      <p:cNvSpPr txBox="1"/>
                      <p:nvPr/>
                    </p:nvSpPr>
                    <p:spPr>
                      <a:xfrm>
                        <a:off x="1562100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4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0" name="Caixa de texto 470"/>
                      <p:cNvSpPr txBox="1"/>
                      <p:nvPr/>
                    </p:nvSpPr>
                    <p:spPr>
                      <a:xfrm>
                        <a:off x="2257425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6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1" name="Caixa de texto 472"/>
                      <p:cNvSpPr txBox="1"/>
                      <p:nvPr/>
                    </p:nvSpPr>
                    <p:spPr>
                      <a:xfrm>
                        <a:off x="2647950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7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2" name="Caixa de texto 544"/>
                      <p:cNvSpPr txBox="1"/>
                      <p:nvPr/>
                    </p:nvSpPr>
                    <p:spPr>
                      <a:xfrm>
                        <a:off x="3162300" y="2581275"/>
                        <a:ext cx="552450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 sz="1400" i="1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dias</a:t>
                        </a:r>
                        <a:endParaRPr lang="en-US" sz="1400" dirty="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3" name="Caixa de texto 545"/>
                      <p:cNvSpPr txBox="1"/>
                      <p:nvPr/>
                    </p:nvSpPr>
                    <p:spPr>
                      <a:xfrm rot="16200000">
                        <a:off x="55602" y="198049"/>
                        <a:ext cx="449298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 sz="1400" i="1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Estoque</a:t>
                        </a:r>
                        <a:endParaRPr lang="en-US" sz="1400" dirty="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84" name="Conector reto 83"/>
                      <p:cNvCxnSpPr/>
                      <p:nvPr/>
                    </p:nvCxnSpPr>
                    <p:spPr>
                      <a:xfrm>
                        <a:off x="647700" y="714375"/>
                        <a:ext cx="523875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ector reto 84"/>
                      <p:cNvCxnSpPr/>
                      <p:nvPr/>
                    </p:nvCxnSpPr>
                    <p:spPr>
                      <a:xfrm>
                        <a:off x="1181100" y="942975"/>
                        <a:ext cx="466725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ector reto 85"/>
                      <p:cNvCxnSpPr/>
                      <p:nvPr/>
                    </p:nvCxnSpPr>
                    <p:spPr>
                      <a:xfrm>
                        <a:off x="1647825" y="1428750"/>
                        <a:ext cx="733425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ector reto 86"/>
                      <p:cNvCxnSpPr/>
                      <p:nvPr/>
                    </p:nvCxnSpPr>
                    <p:spPr>
                      <a:xfrm>
                        <a:off x="2381250" y="1971675"/>
                        <a:ext cx="40005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ector reto 87"/>
                      <p:cNvCxnSpPr/>
                      <p:nvPr/>
                    </p:nvCxnSpPr>
                    <p:spPr>
                      <a:xfrm>
                        <a:off x="1171575" y="714375"/>
                        <a:ext cx="0" cy="2286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Conector reto 88"/>
                      <p:cNvCxnSpPr/>
                      <p:nvPr/>
                    </p:nvCxnSpPr>
                    <p:spPr>
                      <a:xfrm>
                        <a:off x="2381250" y="1428750"/>
                        <a:ext cx="0" cy="54292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Conector reto 89"/>
                      <p:cNvCxnSpPr/>
                      <p:nvPr/>
                    </p:nvCxnSpPr>
                    <p:spPr>
                      <a:xfrm>
                        <a:off x="2771775" y="1971675"/>
                        <a:ext cx="0" cy="2667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Conector reto 90"/>
                      <p:cNvCxnSpPr/>
                      <p:nvPr/>
                    </p:nvCxnSpPr>
                    <p:spPr>
                      <a:xfrm>
                        <a:off x="647700" y="714375"/>
                        <a:ext cx="0" cy="17907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Conector reto 91"/>
                      <p:cNvCxnSpPr/>
                      <p:nvPr/>
                    </p:nvCxnSpPr>
                    <p:spPr>
                      <a:xfrm>
                        <a:off x="1181100" y="942975"/>
                        <a:ext cx="0" cy="15621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ector reto 92"/>
                      <p:cNvCxnSpPr/>
                      <p:nvPr/>
                    </p:nvCxnSpPr>
                    <p:spPr>
                      <a:xfrm>
                        <a:off x="1657350" y="1476375"/>
                        <a:ext cx="0" cy="10287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ector reto 93"/>
                      <p:cNvCxnSpPr/>
                      <p:nvPr/>
                    </p:nvCxnSpPr>
                    <p:spPr>
                      <a:xfrm>
                        <a:off x="2381250" y="1971675"/>
                        <a:ext cx="0" cy="5334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ector reto 94"/>
                      <p:cNvCxnSpPr/>
                      <p:nvPr/>
                    </p:nvCxnSpPr>
                    <p:spPr>
                      <a:xfrm flipH="1">
                        <a:off x="2781300" y="2238375"/>
                        <a:ext cx="1" cy="3429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ector reto 95"/>
                      <p:cNvCxnSpPr/>
                      <p:nvPr/>
                    </p:nvCxnSpPr>
                    <p:spPr>
                      <a:xfrm flipH="1">
                        <a:off x="342900" y="714375"/>
                        <a:ext cx="30480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ector reto 96"/>
                      <p:cNvCxnSpPr/>
                      <p:nvPr/>
                    </p:nvCxnSpPr>
                    <p:spPr>
                      <a:xfrm flipH="1">
                        <a:off x="342900" y="942975"/>
                        <a:ext cx="83820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ector reto 97"/>
                      <p:cNvCxnSpPr/>
                      <p:nvPr/>
                    </p:nvCxnSpPr>
                    <p:spPr>
                      <a:xfrm flipH="1">
                        <a:off x="342900" y="1428750"/>
                        <a:ext cx="131445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ector reto 98"/>
                      <p:cNvCxnSpPr/>
                      <p:nvPr/>
                    </p:nvCxnSpPr>
                    <p:spPr>
                      <a:xfrm flipH="1">
                        <a:off x="266700" y="1962150"/>
                        <a:ext cx="211455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ector reto 99"/>
                      <p:cNvCxnSpPr/>
                      <p:nvPr/>
                    </p:nvCxnSpPr>
                    <p:spPr>
                      <a:xfrm flipH="1">
                        <a:off x="342900" y="2257425"/>
                        <a:ext cx="2428875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66" name="Conector reto 65"/>
                  <p:cNvCxnSpPr/>
                  <p:nvPr/>
                </p:nvCxnSpPr>
                <p:spPr>
                  <a:xfrm>
                    <a:off x="647700" y="714375"/>
                    <a:ext cx="0" cy="153352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ector reto 66"/>
                  <p:cNvCxnSpPr/>
                  <p:nvPr/>
                </p:nvCxnSpPr>
                <p:spPr>
                  <a:xfrm>
                    <a:off x="647700" y="2257425"/>
                    <a:ext cx="2124075" cy="952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have esquerda 60"/>
              <p:cNvSpPr/>
              <p:nvPr/>
            </p:nvSpPr>
            <p:spPr>
              <a:xfrm>
                <a:off x="266700" y="714375"/>
                <a:ext cx="228600" cy="155257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Caixa de texto 855"/>
              <p:cNvSpPr txBox="1"/>
              <p:nvPr/>
            </p:nvSpPr>
            <p:spPr>
              <a:xfrm>
                <a:off x="0" y="1352550"/>
                <a:ext cx="4476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</a:t>
                </a: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58" name="Caixa de texto 856"/>
            <p:cNvSpPr txBox="1"/>
            <p:nvPr/>
          </p:nvSpPr>
          <p:spPr>
            <a:xfrm>
              <a:off x="1828800" y="2990850"/>
              <a:ext cx="4476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</a:t>
              </a:r>
              <a:r>
                <a:rPr lang="pt-BR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en-US">
                <a:effectLst/>
                <a:ea typeface="Calibri"/>
                <a:cs typeface="Times New Roman"/>
              </a:endParaRPr>
            </a:p>
          </p:txBody>
        </p:sp>
        <p:sp>
          <p:nvSpPr>
            <p:cNvPr id="59" name="Chave esquerda 58"/>
            <p:cNvSpPr/>
            <p:nvPr/>
          </p:nvSpPr>
          <p:spPr>
            <a:xfrm rot="16200000">
              <a:off x="1933575" y="1819275"/>
              <a:ext cx="287655" cy="21640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Modelagem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estoque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539552" y="1152128"/>
            <a:ext cx="6984776" cy="5661248"/>
            <a:chOff x="0" y="106750"/>
            <a:chExt cx="4105275" cy="3150800"/>
          </a:xfrm>
        </p:grpSpPr>
        <p:grpSp>
          <p:nvGrpSpPr>
            <p:cNvPr id="57" name="Grupo 56"/>
            <p:cNvGrpSpPr/>
            <p:nvPr/>
          </p:nvGrpSpPr>
          <p:grpSpPr>
            <a:xfrm>
              <a:off x="0" y="106750"/>
              <a:ext cx="4105275" cy="2741225"/>
              <a:chOff x="0" y="106750"/>
              <a:chExt cx="4105275" cy="2741225"/>
            </a:xfrm>
          </p:grpSpPr>
          <p:grpSp>
            <p:nvGrpSpPr>
              <p:cNvPr id="60" name="Grupo 59"/>
              <p:cNvGrpSpPr/>
              <p:nvPr/>
            </p:nvGrpSpPr>
            <p:grpSpPr>
              <a:xfrm>
                <a:off x="409575" y="106750"/>
                <a:ext cx="3695700" cy="2741225"/>
                <a:chOff x="19050" y="106750"/>
                <a:chExt cx="3695700" cy="2741225"/>
              </a:xfrm>
            </p:grpSpPr>
            <p:cxnSp>
              <p:nvCxnSpPr>
                <p:cNvPr id="63" name="Conector reto 62"/>
                <p:cNvCxnSpPr/>
                <p:nvPr/>
              </p:nvCxnSpPr>
              <p:spPr>
                <a:xfrm>
                  <a:off x="647700" y="714375"/>
                  <a:ext cx="2124075" cy="15430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upo 63"/>
                <p:cNvGrpSpPr/>
                <p:nvPr/>
              </p:nvGrpSpPr>
              <p:grpSpPr>
                <a:xfrm>
                  <a:off x="19050" y="106750"/>
                  <a:ext cx="3695700" cy="2741225"/>
                  <a:chOff x="19050" y="106750"/>
                  <a:chExt cx="3695700" cy="2741225"/>
                </a:xfrm>
              </p:grpSpPr>
              <p:grpSp>
                <p:nvGrpSpPr>
                  <p:cNvPr id="65" name="Grupo 64"/>
                  <p:cNvGrpSpPr/>
                  <p:nvPr/>
                </p:nvGrpSpPr>
                <p:grpSpPr>
                  <a:xfrm>
                    <a:off x="19050" y="106750"/>
                    <a:ext cx="3695700" cy="2741225"/>
                    <a:chOff x="19050" y="106750"/>
                    <a:chExt cx="3695700" cy="2741225"/>
                  </a:xfrm>
                </p:grpSpPr>
                <p:cxnSp>
                  <p:nvCxnSpPr>
                    <p:cNvPr id="68" name="Conector reto 67"/>
                    <p:cNvCxnSpPr/>
                    <p:nvPr/>
                  </p:nvCxnSpPr>
                  <p:spPr>
                    <a:xfrm>
                      <a:off x="1647825" y="942975"/>
                      <a:ext cx="0" cy="48577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" name="Grupo 68"/>
                    <p:cNvGrpSpPr/>
                    <p:nvPr/>
                  </p:nvGrpSpPr>
                  <p:grpSpPr>
                    <a:xfrm>
                      <a:off x="19050" y="106750"/>
                      <a:ext cx="3695700" cy="2741225"/>
                      <a:chOff x="19050" y="106750"/>
                      <a:chExt cx="3695700" cy="2741225"/>
                    </a:xfrm>
                  </p:grpSpPr>
                  <p:cxnSp>
                    <p:nvCxnSpPr>
                      <p:cNvPr id="70" name="Conector de seta reta 69"/>
                      <p:cNvCxnSpPr/>
                      <p:nvPr/>
                    </p:nvCxnSpPr>
                    <p:spPr>
                      <a:xfrm flipV="1">
                        <a:off x="342900" y="247650"/>
                        <a:ext cx="0" cy="225742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Conector de seta reta 70"/>
                      <p:cNvCxnSpPr/>
                      <p:nvPr/>
                    </p:nvCxnSpPr>
                    <p:spPr>
                      <a:xfrm>
                        <a:off x="342900" y="2505075"/>
                        <a:ext cx="3114675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" name="Caixa de texto 70"/>
                      <p:cNvSpPr txBox="1"/>
                      <p:nvPr/>
                    </p:nvSpPr>
                    <p:spPr>
                      <a:xfrm>
                        <a:off x="28575" y="7905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36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3" name="Caixa de texto 72"/>
                      <p:cNvSpPr txBox="1"/>
                      <p:nvPr/>
                    </p:nvSpPr>
                    <p:spPr>
                      <a:xfrm>
                        <a:off x="19050" y="58102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40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4" name="Caixa de texto 77"/>
                      <p:cNvSpPr txBox="1"/>
                      <p:nvPr/>
                    </p:nvSpPr>
                    <p:spPr>
                      <a:xfrm>
                        <a:off x="47625" y="12858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20</a:t>
                        </a:r>
                        <a:endParaRPr lang="en-US" dirty="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5" name="Caixa de texto 82"/>
                      <p:cNvSpPr txBox="1"/>
                      <p:nvPr/>
                    </p:nvSpPr>
                    <p:spPr>
                      <a:xfrm>
                        <a:off x="19050" y="1809750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11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6" name="Caixa de texto 85"/>
                      <p:cNvSpPr txBox="1"/>
                      <p:nvPr/>
                    </p:nvSpPr>
                    <p:spPr>
                      <a:xfrm>
                        <a:off x="47625" y="21240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5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7" name="Caixa de texto 87"/>
                      <p:cNvSpPr txBox="1"/>
                      <p:nvPr/>
                    </p:nvSpPr>
                    <p:spPr>
                      <a:xfrm>
                        <a:off x="476250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1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8" name="Caixa de texto 262"/>
                      <p:cNvSpPr txBox="1"/>
                      <p:nvPr/>
                    </p:nvSpPr>
                    <p:spPr>
                      <a:xfrm>
                        <a:off x="1057275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3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79" name="Caixa de texto 265"/>
                      <p:cNvSpPr txBox="1"/>
                      <p:nvPr/>
                    </p:nvSpPr>
                    <p:spPr>
                      <a:xfrm>
                        <a:off x="1562100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4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0" name="Caixa de texto 470"/>
                      <p:cNvSpPr txBox="1"/>
                      <p:nvPr/>
                    </p:nvSpPr>
                    <p:spPr>
                      <a:xfrm>
                        <a:off x="2257425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6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1" name="Caixa de texto 472"/>
                      <p:cNvSpPr txBox="1"/>
                      <p:nvPr/>
                    </p:nvSpPr>
                    <p:spPr>
                      <a:xfrm>
                        <a:off x="2647950" y="2581275"/>
                        <a:ext cx="333375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7</a:t>
                        </a:r>
                        <a:endParaRPr lang="en-US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2" name="Caixa de texto 544"/>
                      <p:cNvSpPr txBox="1"/>
                      <p:nvPr/>
                    </p:nvSpPr>
                    <p:spPr>
                      <a:xfrm>
                        <a:off x="3162300" y="2581275"/>
                        <a:ext cx="552450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 sz="1400" i="1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dias</a:t>
                        </a:r>
                        <a:endParaRPr lang="en-US" sz="1400" dirty="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3" name="Caixa de texto 545"/>
                      <p:cNvSpPr txBox="1"/>
                      <p:nvPr/>
                    </p:nvSpPr>
                    <p:spPr>
                      <a:xfrm rot="16200000">
                        <a:off x="55602" y="198049"/>
                        <a:ext cx="449298" cy="2667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pt-BR" sz="1400" i="1" dirty="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Estoque</a:t>
                        </a:r>
                        <a:endParaRPr lang="en-US" sz="1400" dirty="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84" name="Conector reto 83"/>
                      <p:cNvCxnSpPr/>
                      <p:nvPr/>
                    </p:nvCxnSpPr>
                    <p:spPr>
                      <a:xfrm>
                        <a:off x="647700" y="714375"/>
                        <a:ext cx="523875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ector reto 84"/>
                      <p:cNvCxnSpPr/>
                      <p:nvPr/>
                    </p:nvCxnSpPr>
                    <p:spPr>
                      <a:xfrm>
                        <a:off x="1181100" y="942975"/>
                        <a:ext cx="466725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ector reto 85"/>
                      <p:cNvCxnSpPr/>
                      <p:nvPr/>
                    </p:nvCxnSpPr>
                    <p:spPr>
                      <a:xfrm>
                        <a:off x="1647825" y="1428750"/>
                        <a:ext cx="733425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ector reto 86"/>
                      <p:cNvCxnSpPr/>
                      <p:nvPr/>
                    </p:nvCxnSpPr>
                    <p:spPr>
                      <a:xfrm>
                        <a:off x="2381250" y="1971675"/>
                        <a:ext cx="40005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ector reto 87"/>
                      <p:cNvCxnSpPr/>
                      <p:nvPr/>
                    </p:nvCxnSpPr>
                    <p:spPr>
                      <a:xfrm>
                        <a:off x="1171575" y="714375"/>
                        <a:ext cx="0" cy="2286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Conector reto 88"/>
                      <p:cNvCxnSpPr/>
                      <p:nvPr/>
                    </p:nvCxnSpPr>
                    <p:spPr>
                      <a:xfrm>
                        <a:off x="2381250" y="1428750"/>
                        <a:ext cx="0" cy="54292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Conector reto 89"/>
                      <p:cNvCxnSpPr/>
                      <p:nvPr/>
                    </p:nvCxnSpPr>
                    <p:spPr>
                      <a:xfrm>
                        <a:off x="2771775" y="1971675"/>
                        <a:ext cx="0" cy="2667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Conector reto 90"/>
                      <p:cNvCxnSpPr/>
                      <p:nvPr/>
                    </p:nvCxnSpPr>
                    <p:spPr>
                      <a:xfrm>
                        <a:off x="647700" y="714375"/>
                        <a:ext cx="0" cy="17907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Conector reto 91"/>
                      <p:cNvCxnSpPr/>
                      <p:nvPr/>
                    </p:nvCxnSpPr>
                    <p:spPr>
                      <a:xfrm>
                        <a:off x="1181100" y="942975"/>
                        <a:ext cx="0" cy="15621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ector reto 92"/>
                      <p:cNvCxnSpPr/>
                      <p:nvPr/>
                    </p:nvCxnSpPr>
                    <p:spPr>
                      <a:xfrm>
                        <a:off x="1657350" y="1476375"/>
                        <a:ext cx="0" cy="10287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ector reto 93"/>
                      <p:cNvCxnSpPr/>
                      <p:nvPr/>
                    </p:nvCxnSpPr>
                    <p:spPr>
                      <a:xfrm>
                        <a:off x="2381250" y="1971675"/>
                        <a:ext cx="0" cy="5334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ector reto 94"/>
                      <p:cNvCxnSpPr/>
                      <p:nvPr/>
                    </p:nvCxnSpPr>
                    <p:spPr>
                      <a:xfrm flipH="1">
                        <a:off x="2781300" y="2238375"/>
                        <a:ext cx="1" cy="3429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ector reto 95"/>
                      <p:cNvCxnSpPr/>
                      <p:nvPr/>
                    </p:nvCxnSpPr>
                    <p:spPr>
                      <a:xfrm flipH="1">
                        <a:off x="342900" y="714375"/>
                        <a:ext cx="30480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ector reto 96"/>
                      <p:cNvCxnSpPr/>
                      <p:nvPr/>
                    </p:nvCxnSpPr>
                    <p:spPr>
                      <a:xfrm flipH="1">
                        <a:off x="342900" y="942975"/>
                        <a:ext cx="83820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ector reto 97"/>
                      <p:cNvCxnSpPr/>
                      <p:nvPr/>
                    </p:nvCxnSpPr>
                    <p:spPr>
                      <a:xfrm flipH="1">
                        <a:off x="342900" y="1428750"/>
                        <a:ext cx="131445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ector reto 98"/>
                      <p:cNvCxnSpPr/>
                      <p:nvPr/>
                    </p:nvCxnSpPr>
                    <p:spPr>
                      <a:xfrm flipH="1">
                        <a:off x="266700" y="1962150"/>
                        <a:ext cx="211455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ector reto 99"/>
                      <p:cNvCxnSpPr/>
                      <p:nvPr/>
                    </p:nvCxnSpPr>
                    <p:spPr>
                      <a:xfrm flipH="1">
                        <a:off x="342900" y="2257425"/>
                        <a:ext cx="2428875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66" name="Conector reto 65"/>
                  <p:cNvCxnSpPr/>
                  <p:nvPr/>
                </p:nvCxnSpPr>
                <p:spPr>
                  <a:xfrm>
                    <a:off x="647700" y="714375"/>
                    <a:ext cx="0" cy="153352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ector reto 66"/>
                  <p:cNvCxnSpPr/>
                  <p:nvPr/>
                </p:nvCxnSpPr>
                <p:spPr>
                  <a:xfrm>
                    <a:off x="647700" y="2257425"/>
                    <a:ext cx="2124075" cy="952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have esquerda 60"/>
              <p:cNvSpPr/>
              <p:nvPr/>
            </p:nvSpPr>
            <p:spPr>
              <a:xfrm>
                <a:off x="266700" y="714375"/>
                <a:ext cx="228600" cy="155257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Caixa de texto 855"/>
              <p:cNvSpPr txBox="1"/>
              <p:nvPr/>
            </p:nvSpPr>
            <p:spPr>
              <a:xfrm>
                <a:off x="0" y="1352550"/>
                <a:ext cx="4476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</a:t>
                </a: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58" name="Caixa de texto 856"/>
            <p:cNvSpPr txBox="1"/>
            <p:nvPr/>
          </p:nvSpPr>
          <p:spPr>
            <a:xfrm>
              <a:off x="1828800" y="2990850"/>
              <a:ext cx="44767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</a:t>
              </a:r>
              <a:r>
                <a:rPr lang="pt-BR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en-US">
                <a:effectLst/>
                <a:ea typeface="Calibri"/>
                <a:cs typeface="Times New Roman"/>
              </a:endParaRPr>
            </a:p>
          </p:txBody>
        </p:sp>
        <p:sp>
          <p:nvSpPr>
            <p:cNvPr id="59" name="Chave esquerda 58"/>
            <p:cNvSpPr/>
            <p:nvPr/>
          </p:nvSpPr>
          <p:spPr>
            <a:xfrm rot="16200000">
              <a:off x="1933575" y="1819275"/>
              <a:ext cx="287655" cy="216408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881511" y="2463923"/>
                <a:ext cx="3863494" cy="6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/>
                            <m:t>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/>
                            <m:t>m</m:t>
                          </m:r>
                          <m:r>
                            <m:rPr>
                              <m:nor/>
                            </m:rPr>
                            <a:rPr lang="pt-BR"/>
                            <m:t>é</m:t>
                          </m:r>
                          <m:r>
                            <m:rPr>
                              <m:nor/>
                            </m:rPr>
                            <a:rPr lang="pt-BR"/>
                            <m:t>dia</m:t>
                          </m:r>
                        </m:sub>
                      </m:sSub>
                      <m:r>
                        <m:rPr>
                          <m:nor/>
                        </m:rPr>
                        <a:rPr lang="pt-BR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/>
                            <m:t>ΔQ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/>
                            <m:t>ΔT</m:t>
                          </m:r>
                        </m:den>
                      </m:f>
                      <m:r>
                        <m:rPr>
                          <m:nor/>
                        </m:rPr>
                        <a:rPr lang="pt-BR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/>
                            <m:t>35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pt-BR"/>
                        <m:t>=</m:t>
                      </m:r>
                      <m:r>
                        <m:rPr>
                          <m:nor/>
                        </m:rPr>
                        <a:rPr lang="pt-BR" b="0" i="0" smtClean="0"/>
                        <m:t> </m:t>
                      </m:r>
                      <m:r>
                        <m:rPr>
                          <m:nor/>
                        </m:rPr>
                        <a:rPr lang="pt-BR"/>
                        <m:t>5</m:t>
                      </m:r>
                      <m:r>
                        <m:rPr>
                          <m:nor/>
                        </m:rPr>
                        <a:rPr lang="pt-BR" b="0" i="0" smtClean="0"/>
                        <m:t>,83</m:t>
                      </m:r>
                      <m:r>
                        <m:rPr>
                          <m:nor/>
                        </m:rPr>
                        <a:rPr lang="pt-BR"/>
                        <m:t> </m:t>
                      </m:r>
                      <m:r>
                        <m:rPr>
                          <m:nor/>
                        </m:rPr>
                        <a:rPr lang="pt-BR"/>
                        <m:t>unidades</m:t>
                      </m:r>
                      <m:r>
                        <m:rPr>
                          <m:nor/>
                        </m:rPr>
                        <a:rPr lang="pt-BR"/>
                        <m:t> /</m:t>
                      </m:r>
                      <m:r>
                        <m:rPr>
                          <m:nor/>
                        </m:rPr>
                        <a:rPr lang="pt-BR"/>
                        <m:t>dia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511" y="2463923"/>
                <a:ext cx="3863494" cy="6050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5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Modelagem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estoque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179512" y="1628801"/>
            <a:ext cx="7488832" cy="5040559"/>
            <a:chOff x="0" y="77259"/>
            <a:chExt cx="4027817" cy="2704040"/>
          </a:xfrm>
        </p:grpSpPr>
        <p:grpSp>
          <p:nvGrpSpPr>
            <p:cNvPr id="50" name="Grupo 49"/>
            <p:cNvGrpSpPr/>
            <p:nvPr/>
          </p:nvGrpSpPr>
          <p:grpSpPr>
            <a:xfrm>
              <a:off x="0" y="77259"/>
              <a:ext cx="4027817" cy="2704040"/>
              <a:chOff x="0" y="143933"/>
              <a:chExt cx="4027817" cy="2704042"/>
            </a:xfrm>
          </p:grpSpPr>
          <p:grpSp>
            <p:nvGrpSpPr>
              <p:cNvPr id="53" name="Grupo 52"/>
              <p:cNvGrpSpPr/>
              <p:nvPr/>
            </p:nvGrpSpPr>
            <p:grpSpPr>
              <a:xfrm>
                <a:off x="381000" y="143933"/>
                <a:ext cx="3646817" cy="2704042"/>
                <a:chOff x="-9525" y="143933"/>
                <a:chExt cx="3646817" cy="2704042"/>
              </a:xfrm>
            </p:grpSpPr>
            <p:grpSp>
              <p:nvGrpSpPr>
                <p:cNvPr id="101" name="Grupo 100"/>
                <p:cNvGrpSpPr/>
                <p:nvPr/>
              </p:nvGrpSpPr>
              <p:grpSpPr>
                <a:xfrm>
                  <a:off x="-9525" y="143933"/>
                  <a:ext cx="3646817" cy="2704042"/>
                  <a:chOff x="-9525" y="143933"/>
                  <a:chExt cx="3646817" cy="2704042"/>
                </a:xfrm>
              </p:grpSpPr>
              <p:cxnSp>
                <p:nvCxnSpPr>
                  <p:cNvPr id="104" name="Conector reto 103"/>
                  <p:cNvCxnSpPr/>
                  <p:nvPr/>
                </p:nvCxnSpPr>
                <p:spPr>
                  <a:xfrm>
                    <a:off x="1647825" y="942975"/>
                    <a:ext cx="0" cy="48577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5" name="Grupo 104"/>
                  <p:cNvGrpSpPr/>
                  <p:nvPr/>
                </p:nvGrpSpPr>
                <p:grpSpPr>
                  <a:xfrm>
                    <a:off x="-9525" y="143933"/>
                    <a:ext cx="3646817" cy="2704042"/>
                    <a:chOff x="-9525" y="143933"/>
                    <a:chExt cx="3646817" cy="2704042"/>
                  </a:xfrm>
                </p:grpSpPr>
                <p:cxnSp>
                  <p:nvCxnSpPr>
                    <p:cNvPr id="106" name="Conector de seta reta 105"/>
                    <p:cNvCxnSpPr/>
                    <p:nvPr/>
                  </p:nvCxnSpPr>
                  <p:spPr>
                    <a:xfrm flipV="1">
                      <a:off x="342900" y="247650"/>
                      <a:ext cx="0" cy="225742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Conector de seta reta 106"/>
                    <p:cNvCxnSpPr/>
                    <p:nvPr/>
                  </p:nvCxnSpPr>
                  <p:spPr>
                    <a:xfrm>
                      <a:off x="342900" y="2505075"/>
                      <a:ext cx="3114675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Caixa de texto 870"/>
                    <p:cNvSpPr txBox="1"/>
                    <p:nvPr/>
                  </p:nvSpPr>
                  <p:spPr>
                    <a:xfrm>
                      <a:off x="28575" y="7905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09" name="Caixa de texto 871"/>
                    <p:cNvSpPr txBox="1"/>
                    <p:nvPr/>
                  </p:nvSpPr>
                  <p:spPr>
                    <a:xfrm>
                      <a:off x="19050" y="58102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0" name="Caixa de texto 872"/>
                    <p:cNvSpPr txBox="1"/>
                    <p:nvPr/>
                  </p:nvSpPr>
                  <p:spPr>
                    <a:xfrm>
                      <a:off x="-9525" y="1400176"/>
                      <a:ext cx="42862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17,5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1" name="Caixa de texto 873"/>
                    <p:cNvSpPr txBox="1"/>
                    <p:nvPr/>
                  </p:nvSpPr>
                  <p:spPr>
                    <a:xfrm>
                      <a:off x="19050" y="1809750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2" name="Caixa de texto 874"/>
                    <p:cNvSpPr txBox="1"/>
                    <p:nvPr/>
                  </p:nvSpPr>
                  <p:spPr>
                    <a:xfrm>
                      <a:off x="47625" y="21240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3" name="Caixa de texto 875"/>
                    <p:cNvSpPr txBox="1"/>
                    <p:nvPr/>
                  </p:nvSpPr>
                  <p:spPr>
                    <a:xfrm>
                      <a:off x="476250" y="25812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4" name="Caixa de texto 876"/>
                    <p:cNvSpPr txBox="1"/>
                    <p:nvPr/>
                  </p:nvSpPr>
                  <p:spPr>
                    <a:xfrm>
                      <a:off x="1057275" y="25812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5" name="Caixa de texto 877"/>
                    <p:cNvSpPr txBox="1"/>
                    <p:nvPr/>
                  </p:nvSpPr>
                  <p:spPr>
                    <a:xfrm>
                      <a:off x="1562100" y="25812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6" name="Caixa de texto 878"/>
                    <p:cNvSpPr txBox="1"/>
                    <p:nvPr/>
                  </p:nvSpPr>
                  <p:spPr>
                    <a:xfrm>
                      <a:off x="2257425" y="25812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7" name="Caixa de texto 879"/>
                    <p:cNvSpPr txBox="1"/>
                    <p:nvPr/>
                  </p:nvSpPr>
                  <p:spPr>
                    <a:xfrm>
                      <a:off x="2647950" y="2581275"/>
                      <a:ext cx="33337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8" name="Caixa de texto 880"/>
                    <p:cNvSpPr txBox="1"/>
                    <p:nvPr/>
                  </p:nvSpPr>
                  <p:spPr>
                    <a:xfrm>
                      <a:off x="3278487" y="2538942"/>
                      <a:ext cx="358805" cy="18944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dias</a:t>
                      </a:r>
                      <a:endParaRPr lang="en-US" sz="14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9" name="Caixa de texto 881"/>
                    <p:cNvSpPr txBox="1"/>
                    <p:nvPr/>
                  </p:nvSpPr>
                  <p:spPr>
                    <a:xfrm rot="16200000">
                      <a:off x="75121" y="224896"/>
                      <a:ext cx="428626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Estoque</a:t>
                      </a:r>
                      <a:endParaRPr lang="en-US" sz="14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20" name="Conector reto 119"/>
                    <p:cNvCxnSpPr/>
                    <p:nvPr/>
                  </p:nvCxnSpPr>
                  <p:spPr>
                    <a:xfrm>
                      <a:off x="647700" y="714375"/>
                      <a:ext cx="523875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Conector reto 120"/>
                    <p:cNvCxnSpPr/>
                    <p:nvPr/>
                  </p:nvCxnSpPr>
                  <p:spPr>
                    <a:xfrm>
                      <a:off x="1181100" y="942975"/>
                      <a:ext cx="466725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Conector reto 121"/>
                    <p:cNvCxnSpPr/>
                    <p:nvPr/>
                  </p:nvCxnSpPr>
                  <p:spPr>
                    <a:xfrm>
                      <a:off x="1647825" y="1428750"/>
                      <a:ext cx="733425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Conector reto 122"/>
                    <p:cNvCxnSpPr/>
                    <p:nvPr/>
                  </p:nvCxnSpPr>
                  <p:spPr>
                    <a:xfrm>
                      <a:off x="2381250" y="1971675"/>
                      <a:ext cx="400050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Conector reto 123"/>
                    <p:cNvCxnSpPr/>
                    <p:nvPr/>
                  </p:nvCxnSpPr>
                  <p:spPr>
                    <a:xfrm>
                      <a:off x="1171575" y="714375"/>
                      <a:ext cx="0" cy="2286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Conector reto 124"/>
                    <p:cNvCxnSpPr/>
                    <p:nvPr/>
                  </p:nvCxnSpPr>
                  <p:spPr>
                    <a:xfrm>
                      <a:off x="2381250" y="1428750"/>
                      <a:ext cx="0" cy="5429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Conector reto 125"/>
                    <p:cNvCxnSpPr/>
                    <p:nvPr/>
                  </p:nvCxnSpPr>
                  <p:spPr>
                    <a:xfrm>
                      <a:off x="2771775" y="1971675"/>
                      <a:ext cx="0" cy="2667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Conector reto 126"/>
                    <p:cNvCxnSpPr/>
                    <p:nvPr/>
                  </p:nvCxnSpPr>
                  <p:spPr>
                    <a:xfrm>
                      <a:off x="647700" y="714375"/>
                      <a:ext cx="0" cy="17907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Conector reto 127"/>
                    <p:cNvCxnSpPr/>
                    <p:nvPr/>
                  </p:nvCxnSpPr>
                  <p:spPr>
                    <a:xfrm>
                      <a:off x="1181100" y="942975"/>
                      <a:ext cx="0" cy="15621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Conector reto 128"/>
                    <p:cNvCxnSpPr/>
                    <p:nvPr/>
                  </p:nvCxnSpPr>
                  <p:spPr>
                    <a:xfrm>
                      <a:off x="1657350" y="1476375"/>
                      <a:ext cx="0" cy="10287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Conector reto 129"/>
                    <p:cNvCxnSpPr/>
                    <p:nvPr/>
                  </p:nvCxnSpPr>
                  <p:spPr>
                    <a:xfrm>
                      <a:off x="2381250" y="1971675"/>
                      <a:ext cx="0" cy="5334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Conector reto 130"/>
                    <p:cNvCxnSpPr/>
                    <p:nvPr/>
                  </p:nvCxnSpPr>
                  <p:spPr>
                    <a:xfrm flipH="1">
                      <a:off x="2781300" y="2238375"/>
                      <a:ext cx="1" cy="34290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Conector reto 131"/>
                    <p:cNvCxnSpPr/>
                    <p:nvPr/>
                  </p:nvCxnSpPr>
                  <p:spPr>
                    <a:xfrm flipH="1">
                      <a:off x="342900" y="714375"/>
                      <a:ext cx="30480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Conector reto 132"/>
                    <p:cNvCxnSpPr/>
                    <p:nvPr/>
                  </p:nvCxnSpPr>
                  <p:spPr>
                    <a:xfrm flipH="1">
                      <a:off x="342900" y="942975"/>
                      <a:ext cx="83820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Conector reto 133"/>
                    <p:cNvCxnSpPr/>
                    <p:nvPr/>
                  </p:nvCxnSpPr>
                  <p:spPr>
                    <a:xfrm flipH="1">
                      <a:off x="266700" y="1962150"/>
                      <a:ext cx="211455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Conector reto 134"/>
                    <p:cNvCxnSpPr/>
                    <p:nvPr/>
                  </p:nvCxnSpPr>
                  <p:spPr>
                    <a:xfrm flipH="1">
                      <a:off x="342900" y="2257425"/>
                      <a:ext cx="2428875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2" name="Conector reto 101"/>
                <p:cNvCxnSpPr/>
                <p:nvPr/>
              </p:nvCxnSpPr>
              <p:spPr>
                <a:xfrm>
                  <a:off x="647700" y="714375"/>
                  <a:ext cx="0" cy="15335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ector reto 102"/>
                <p:cNvCxnSpPr/>
                <p:nvPr/>
              </p:nvCxnSpPr>
              <p:spPr>
                <a:xfrm>
                  <a:off x="647700" y="2257425"/>
                  <a:ext cx="2124075" cy="95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Chave esquerda 53"/>
              <p:cNvSpPr/>
              <p:nvPr/>
            </p:nvSpPr>
            <p:spPr>
              <a:xfrm>
                <a:off x="266700" y="714375"/>
                <a:ext cx="228600" cy="155257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Caixa de texto 902"/>
              <p:cNvSpPr txBox="1"/>
              <p:nvPr/>
            </p:nvSpPr>
            <p:spPr>
              <a:xfrm>
                <a:off x="0" y="1352550"/>
                <a:ext cx="44767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</a:t>
                </a:r>
                <a:r>
                  <a:rPr lang="pt-BR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endParaRPr lang="en-US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51" name="Triângulo retângulo 50"/>
            <p:cNvSpPr/>
            <p:nvPr/>
          </p:nvSpPr>
          <p:spPr>
            <a:xfrm>
              <a:off x="1038225" y="647699"/>
              <a:ext cx="1000125" cy="838201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Triângulo retângulo 51"/>
            <p:cNvSpPr/>
            <p:nvPr/>
          </p:nvSpPr>
          <p:spPr>
            <a:xfrm rot="10800000">
              <a:off x="2066922" y="1485900"/>
              <a:ext cx="1095375" cy="70485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347121" y="1674928"/>
                <a:ext cx="4572000" cy="16820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t-BR" dirty="0" smtClean="0"/>
                  <a:t>ET= Área do triângulo = estoque total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𝐸𝑇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35 . 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=1</m:t>
                      </m:r>
                      <m:r>
                        <a:rPr lang="pt-BR" b="0" i="1" smtClean="0">
                          <a:latin typeface="Cambria Math"/>
                        </a:rPr>
                        <m:t>0</m:t>
                      </m:r>
                      <m:r>
                        <a:rPr lang="pt-BR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r>
                  <a:rPr lang="pt-BR" dirty="0"/>
                  <a:t>Para saber o estoque médio diário basta fazer: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/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/>
                            <m:t>m</m:t>
                          </m:r>
                          <m:r>
                            <m:rPr>
                              <m:nor/>
                            </m:rPr>
                            <a:rPr lang="pt-BR"/>
                            <m:t>é</m:t>
                          </m:r>
                          <m:r>
                            <m:rPr>
                              <m:nor/>
                            </m:rPr>
                            <a:rPr lang="pt-BR"/>
                            <m:t>dio</m:t>
                          </m:r>
                        </m:sub>
                      </m:sSub>
                      <m:r>
                        <m:rPr>
                          <m:nor/>
                        </m:rPr>
                        <a:rPr lang="pt-BR"/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/>
                            <m:t>1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05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pt-BR"/>
                        <m:t>= 17,5 </m:t>
                      </m:r>
                      <m:r>
                        <m:rPr>
                          <m:nor/>
                        </m:rPr>
                        <a:rPr lang="pt-BR"/>
                        <m:t>unidades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21" y="1674928"/>
                <a:ext cx="4572000" cy="1682064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2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Tipos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estoque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0" y="1484784"/>
            <a:ext cx="1978937" cy="1887144"/>
            <a:chOff x="775" y="1600204"/>
            <a:chExt cx="1978937" cy="1887144"/>
          </a:xfrm>
        </p:grpSpPr>
        <p:sp>
          <p:nvSpPr>
            <p:cNvPr id="2" name="CaixaDeTexto 1"/>
            <p:cNvSpPr txBox="1"/>
            <p:nvPr/>
          </p:nvSpPr>
          <p:spPr>
            <a:xfrm>
              <a:off x="252295" y="1600204"/>
              <a:ext cx="1440160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Estoque isolador (ou segurança)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75" y="2533241"/>
              <a:ext cx="1978937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Compensar incertezas inerentes a fornecimento e demanda</a:t>
              </a:r>
              <a:r>
                <a:rPr lang="pt-BR" sz="1400" b="1" dirty="0" smtClean="0">
                  <a:solidFill>
                    <a:schemeClr val="accent1"/>
                  </a:solidFill>
                </a:rPr>
                <a:t>. </a:t>
              </a:r>
              <a:r>
                <a:rPr lang="pt-BR" sz="1400" b="1" dirty="0" err="1" smtClean="0">
                  <a:solidFill>
                    <a:schemeClr val="accent1"/>
                  </a:solidFill>
                </a:rPr>
                <a:t>Ex</a:t>
              </a:r>
              <a:r>
                <a:rPr lang="pt-BR" sz="1400" b="1" dirty="0" smtClean="0">
                  <a:solidFill>
                    <a:schemeClr val="accent1"/>
                  </a:solidFill>
                </a:rPr>
                <a:t>: varejo</a:t>
              </a:r>
              <a:endParaRPr lang="pt-BR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588225" y="4983144"/>
            <a:ext cx="2555776" cy="1830232"/>
            <a:chOff x="6768245" y="3460738"/>
            <a:chExt cx="2555776" cy="1830232"/>
          </a:xfrm>
        </p:grpSpPr>
        <p:sp>
          <p:nvSpPr>
            <p:cNvPr id="8" name="CaixaDeTexto 7"/>
            <p:cNvSpPr txBox="1"/>
            <p:nvPr/>
          </p:nvSpPr>
          <p:spPr>
            <a:xfrm>
              <a:off x="7454847" y="3460738"/>
              <a:ext cx="1440160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Estoque de ciclo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768245" y="4121419"/>
              <a:ext cx="2555776" cy="11695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Ocorre porque um ou mais estágios na operação não podem fornecer todos os itens que produzem simultaneamente. </a:t>
              </a:r>
              <a:r>
                <a:rPr lang="pt-BR" sz="1400" b="1" dirty="0" err="1" smtClean="0">
                  <a:solidFill>
                    <a:schemeClr val="accent1"/>
                  </a:solidFill>
                </a:rPr>
                <a:t>Ex</a:t>
              </a:r>
              <a:r>
                <a:rPr lang="pt-BR" sz="1400" b="1" dirty="0" smtClean="0">
                  <a:solidFill>
                    <a:schemeClr val="accent1"/>
                  </a:solidFill>
                </a:rPr>
                <a:t>: Padaria</a:t>
              </a:r>
              <a:endParaRPr lang="pt-BR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427984" y="4064958"/>
            <a:ext cx="2160240" cy="1596290"/>
            <a:chOff x="4824028" y="3593941"/>
            <a:chExt cx="2160240" cy="1596290"/>
          </a:xfrm>
        </p:grpSpPr>
        <p:sp>
          <p:nvSpPr>
            <p:cNvPr id="14" name="CaixaDeTexto 13"/>
            <p:cNvSpPr txBox="1"/>
            <p:nvPr/>
          </p:nvSpPr>
          <p:spPr>
            <a:xfrm>
              <a:off x="5256076" y="3593941"/>
              <a:ext cx="1440160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Estoque de antecipação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24028" y="4236124"/>
              <a:ext cx="2160240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É usado para compensar diferenças no ritmo de fornecimento de demanda. </a:t>
              </a:r>
              <a:r>
                <a:rPr lang="pt-BR" sz="1400" b="1" dirty="0" err="1" smtClean="0">
                  <a:solidFill>
                    <a:schemeClr val="accent1"/>
                  </a:solidFill>
                </a:rPr>
                <a:t>Ex</a:t>
              </a:r>
              <a:r>
                <a:rPr lang="pt-BR" sz="1400" b="1" dirty="0" smtClean="0">
                  <a:solidFill>
                    <a:schemeClr val="accent1"/>
                  </a:solidFill>
                </a:rPr>
                <a:t>: Centro de distribuição</a:t>
              </a:r>
              <a:endParaRPr lang="pt-BR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978936" y="2420888"/>
            <a:ext cx="2449047" cy="2308374"/>
            <a:chOff x="1796956" y="3459488"/>
            <a:chExt cx="2449047" cy="2308374"/>
          </a:xfrm>
        </p:grpSpPr>
        <p:sp>
          <p:nvSpPr>
            <p:cNvPr id="17" name="CaixaDeTexto 16"/>
            <p:cNvSpPr txBox="1"/>
            <p:nvPr/>
          </p:nvSpPr>
          <p:spPr>
            <a:xfrm>
              <a:off x="2229780" y="3459488"/>
              <a:ext cx="1440160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Estoque de no canal de distribuição 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796956" y="4382867"/>
              <a:ext cx="2449047" cy="13849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O material não pode ser transportado instantaneamente entre o ponto de fornecimento e o ponto de demanda </a:t>
              </a:r>
            </a:p>
            <a:p>
              <a:pPr algn="ctr"/>
              <a:r>
                <a:rPr lang="pt-BR" sz="1400" b="1" dirty="0" err="1" smtClean="0">
                  <a:solidFill>
                    <a:schemeClr val="accent1"/>
                  </a:solidFill>
                </a:rPr>
                <a:t>Ex</a:t>
              </a:r>
              <a:r>
                <a:rPr lang="pt-BR" sz="1400" b="1" dirty="0" smtClean="0">
                  <a:solidFill>
                    <a:schemeClr val="accent1"/>
                  </a:solidFill>
                </a:rPr>
                <a:t>: Loja de varejo</a:t>
              </a:r>
              <a:endParaRPr lang="pt-BR" sz="1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0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Reposição de estoques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59</a:t>
            </a:fld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81025" y="1412776"/>
            <a:ext cx="8883463" cy="5010110"/>
            <a:chOff x="-26987" y="1659250"/>
            <a:chExt cx="8883463" cy="5010110"/>
          </a:xfrm>
        </p:grpSpPr>
        <p:pic>
          <p:nvPicPr>
            <p:cNvPr id="15362" name="Picture 2" descr="http://help.sap.com/saphelp_40b/helpdata/pt/7d/c27102454011d182b40000e829fbfe/Image1288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3" y="1772816"/>
              <a:ext cx="8530562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755576" y="1691516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i="1" dirty="0" smtClean="0"/>
                <a:t>Nível de estoque</a:t>
              </a:r>
              <a:endParaRPr lang="pt-BR" i="1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788024" y="1659250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Tamanho do lote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-26987" y="3625860"/>
              <a:ext cx="12961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dirty="0" smtClean="0"/>
                <a:t>Nível de ressuprimento</a:t>
              </a:r>
              <a:endParaRPr lang="pt-BR" sz="14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5496" y="4581128"/>
              <a:ext cx="93610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Estoque de segurança</a:t>
              </a:r>
              <a:endParaRPr lang="pt-BR" sz="1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987824" y="5589240"/>
              <a:ext cx="22322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Ponto de reencomenda</a:t>
              </a:r>
              <a:endParaRPr lang="pt-BR" sz="16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436096" y="5575607"/>
              <a:ext cx="1692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Data de entrega</a:t>
              </a:r>
              <a:endParaRPr lang="pt-BR" sz="16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139952" y="6045338"/>
              <a:ext cx="158417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Tempo de ressuprimento</a:t>
              </a:r>
              <a:endParaRPr lang="pt-BR" sz="1600" dirty="0"/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3976886" y="6328370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7956376" y="5544829"/>
              <a:ext cx="900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i="1" dirty="0" smtClean="0"/>
                <a:t>Tempo</a:t>
              </a:r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18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39552" y="3410069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834952" y="3410069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31939" y="3410069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428927" y="3410069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428927" y="4489569"/>
            <a:ext cx="0" cy="7207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284464" y="5210294"/>
            <a:ext cx="287338" cy="287337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131939" y="4489569"/>
            <a:ext cx="0" cy="7207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987477" y="5210294"/>
            <a:ext cx="287337" cy="287337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779389" y="4489569"/>
            <a:ext cx="0" cy="7207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634927" y="5210294"/>
            <a:ext cx="287337" cy="287337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201539" y="5484931"/>
            <a:ext cx="1354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/>
              <a:t>Início século XX</a:t>
            </a:r>
            <a:endParaRPr lang="pt-BR" sz="1400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698552" y="5570656"/>
            <a:ext cx="12239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t-BR" sz="1400" dirty="0" smtClean="0"/>
              <a:t>2ª Guerra Mundial </a:t>
            </a:r>
            <a:endParaRPr lang="pt-BR" sz="1400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97127" y="5484931"/>
            <a:ext cx="1138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dirty="0" smtClean="0"/>
              <a:t>Décadas de 1960/1970</a:t>
            </a:r>
            <a:endParaRPr lang="pt-BR" sz="1400" dirty="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949877" y="4489569"/>
            <a:ext cx="0" cy="7207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6805414" y="5210294"/>
            <a:ext cx="287338" cy="287337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587927" y="5497631"/>
            <a:ext cx="10080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/>
              <a:t>Década de 1990 até hoje</a:t>
            </a:r>
            <a:endParaRPr lang="pt-BR" sz="1400" dirty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115814" y="3384669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412802" y="3410069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708202" y="3410069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005189" y="3410069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5722962" y="3414831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813477" y="5502394"/>
            <a:ext cx="984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/>
              <a:t>Década de 1990 até hoje</a:t>
            </a:r>
            <a:endParaRPr lang="pt-BR" sz="1400" dirty="0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276777" y="3481506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8218289" y="4495919"/>
            <a:ext cx="0" cy="7207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8073827" y="5216644"/>
            <a:ext cx="287337" cy="287337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769739" y="3770431"/>
            <a:ext cx="135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Técnicas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196902" y="3792309"/>
            <a:ext cx="1223962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Sistema informais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pt-BR" sz="1400" b="1" dirty="0" smtClean="0">
                <a:solidFill>
                  <a:schemeClr val="bg1"/>
                </a:solidFill>
              </a:rPr>
              <a:t>PR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506589" y="3770431"/>
            <a:ext cx="92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Sistema  </a:t>
            </a:r>
            <a:r>
              <a:rPr lang="pt-BR" sz="1400" b="1" dirty="0" smtClean="0">
                <a:solidFill>
                  <a:schemeClr val="bg1"/>
                </a:solidFill>
              </a:rPr>
              <a:t>MRP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860727" y="3720301"/>
            <a:ext cx="963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Sistema </a:t>
            </a:r>
            <a:r>
              <a:rPr lang="pt-BR" sz="1400" b="1" dirty="0" smtClean="0">
                <a:solidFill>
                  <a:schemeClr val="bg1"/>
                </a:solidFill>
              </a:rPr>
              <a:t>MRPII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>
            <a:off x="7019106" y="3410069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476927" y="3459281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7308652" y="3701717"/>
            <a:ext cx="11528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Gestão da cadeia de suprimentos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6086277" y="3841869"/>
            <a:ext cx="1006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Sistema </a:t>
            </a:r>
            <a:r>
              <a:rPr lang="pt-BR" sz="1400" b="1" dirty="0" smtClean="0">
                <a:solidFill>
                  <a:schemeClr val="bg1"/>
                </a:solidFill>
              </a:rPr>
              <a:t>ERP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5681464" y="4494331"/>
            <a:ext cx="0" cy="7207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5537002" y="5215056"/>
            <a:ext cx="287337" cy="287338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5257601" y="5489694"/>
            <a:ext cx="1271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/>
              <a:t>Décadas1980</a:t>
            </a:r>
            <a:endParaRPr lang="pt-BR" sz="1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Evolução conceitual de PCP</a:t>
            </a:r>
            <a:endParaRPr lang="pt-BR" sz="2000" b="1" dirty="0"/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3059832" y="2208133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4356820" y="2208133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3636095" y="2208133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933082" y="2208133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>
            <a:off x="5650954" y="2212895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6204670" y="2279570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3434482" y="2568495"/>
            <a:ext cx="92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Melhoria contínua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4788620" y="2518365"/>
            <a:ext cx="963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chemeClr val="bg1"/>
                </a:solidFill>
              </a:rPr>
              <a:t>Sistema  </a:t>
            </a:r>
            <a:r>
              <a:rPr lang="pt-BR" sz="1400" b="1" dirty="0">
                <a:solidFill>
                  <a:schemeClr val="bg1"/>
                </a:solidFill>
              </a:rPr>
              <a:t>Kanban</a:t>
            </a:r>
          </a:p>
        </p:txBody>
      </p: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6947098" y="2208133"/>
            <a:ext cx="1657350" cy="1079500"/>
          </a:xfrm>
          <a:prstGeom prst="chevron">
            <a:avLst>
              <a:gd name="adj" fmla="val 38382"/>
            </a:avLst>
          </a:prstGeom>
          <a:solidFill>
            <a:schemeClr val="accent1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7404820" y="2257345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7236545" y="2499781"/>
            <a:ext cx="1152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dirty="0">
                <a:solidFill>
                  <a:schemeClr val="bg1"/>
                </a:solidFill>
              </a:rPr>
              <a:t>Produção Enxuta</a:t>
            </a: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014171" y="2639933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chemeClr val="bg1"/>
                </a:solidFill>
              </a:rPr>
              <a:t>Sistema </a:t>
            </a:r>
            <a:r>
              <a:rPr lang="pt-BR" sz="1400" b="1" dirty="0" smtClean="0">
                <a:solidFill>
                  <a:schemeClr val="bg1"/>
                </a:solidFill>
              </a:rPr>
              <a:t>JIT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12827" y="2512523"/>
            <a:ext cx="9350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1"/>
                </a:solidFill>
              </a:rPr>
              <a:t>Japão</a:t>
            </a:r>
            <a:endParaRPr lang="pt-BR" b="1" i="1" dirty="0">
              <a:solidFill>
                <a:schemeClr val="accent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79512" y="3797245"/>
            <a:ext cx="59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1"/>
                </a:solidFill>
              </a:rPr>
              <a:t>EUA</a:t>
            </a:r>
            <a:endParaRPr lang="pt-BR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Técnicas de controle estoques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208912" cy="477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>
                <a:solidFill>
                  <a:schemeClr val="accent1"/>
                </a:solidFill>
              </a:rPr>
              <a:t>Custo total dos estoques (CT)</a:t>
            </a:r>
          </a:p>
          <a:p>
            <a:pPr marL="0" indent="442913" algn="just">
              <a:buNone/>
            </a:pPr>
            <a:r>
              <a:rPr lang="pt-BR" sz="1600" dirty="0" smtClean="0"/>
              <a:t>Onde:</a:t>
            </a:r>
          </a:p>
          <a:p>
            <a:pPr marL="0" indent="442913" algn="just">
              <a:buNone/>
            </a:pPr>
            <a:r>
              <a:rPr lang="pt-BR" sz="1600" dirty="0" smtClean="0"/>
              <a:t>  </a:t>
            </a:r>
            <a:r>
              <a:rPr lang="pt-BR" sz="1600" dirty="0">
                <a:sym typeface="Symbol"/>
              </a:rPr>
              <a:t></a:t>
            </a:r>
            <a:r>
              <a:rPr lang="pt-BR" sz="1600" dirty="0"/>
              <a:t> - demanda do produto em unidades por período; </a:t>
            </a:r>
            <a:endParaRPr lang="pt-BR" sz="1600" dirty="0" smtClean="0"/>
          </a:p>
          <a:p>
            <a:pPr marL="0" indent="442913" algn="just">
              <a:buNone/>
            </a:pPr>
            <a:r>
              <a:rPr lang="pt-BR" sz="1600" dirty="0" err="1" smtClean="0"/>
              <a:t>C</a:t>
            </a:r>
            <a:r>
              <a:rPr lang="pt-BR" sz="1600" baseline="-25000" dirty="0" err="1" smtClean="0"/>
              <a:t>p</a:t>
            </a:r>
            <a:r>
              <a:rPr lang="pt-BR" sz="1600" dirty="0" smtClean="0"/>
              <a:t> </a:t>
            </a:r>
            <a:r>
              <a:rPr lang="pt-BR" sz="1600" dirty="0"/>
              <a:t>- custo do pedido; </a:t>
            </a:r>
            <a:endParaRPr lang="pt-BR" sz="1600" dirty="0" smtClean="0"/>
          </a:p>
          <a:p>
            <a:pPr marL="0" indent="442913" algn="just">
              <a:buNone/>
            </a:pPr>
            <a:r>
              <a:rPr lang="pt-BR" sz="1600" dirty="0" smtClean="0"/>
              <a:t>C</a:t>
            </a:r>
            <a:r>
              <a:rPr lang="pt-BR" sz="1600" baseline="-25000" dirty="0" smtClean="0"/>
              <a:t>A </a:t>
            </a:r>
            <a:r>
              <a:rPr lang="pt-BR" sz="1600" dirty="0"/>
              <a:t>- custo de armazenagem; </a:t>
            </a:r>
            <a:endParaRPr lang="pt-BR" sz="1600" dirty="0" smtClean="0"/>
          </a:p>
          <a:p>
            <a:pPr marL="0" indent="442913" algn="just">
              <a:buNone/>
            </a:pPr>
            <a:r>
              <a:rPr lang="pt-BR" sz="1600" dirty="0" smtClean="0"/>
              <a:t>Q </a:t>
            </a:r>
            <a:r>
              <a:rPr lang="pt-BR" sz="1600" dirty="0"/>
              <a:t>- quantidade do </a:t>
            </a:r>
            <a:r>
              <a:rPr lang="pt-BR" sz="1600" dirty="0" smtClean="0"/>
              <a:t>pedido.</a:t>
            </a:r>
            <a:endParaRPr lang="pt-BR" sz="1600" dirty="0"/>
          </a:p>
          <a:p>
            <a:pPr marL="0" indent="442913">
              <a:buNone/>
            </a:pPr>
            <a:endParaRPr lang="pt-BR" sz="12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37678"/>
              </p:ext>
            </p:extLst>
          </p:nvPr>
        </p:nvGraphicFramePr>
        <p:xfrm>
          <a:off x="467544" y="3501008"/>
          <a:ext cx="2880320" cy="9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name="Equação" r:id="rId3" imgW="1434960" imgH="457200" progId="Equation.3">
                  <p:embed/>
                </p:oleObj>
              </mc:Choice>
              <mc:Fallback>
                <p:oleObj name="Equação" r:id="rId3" imgW="14349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501008"/>
                        <a:ext cx="2880320" cy="9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60</a:t>
            </a:fld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616624" cy="4032448"/>
          </a:xfrm>
          <a:prstGeom prst="rect">
            <a:avLst/>
          </a:prstGeom>
          <a:noFill/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13039"/>
              </p:ext>
            </p:extLst>
          </p:nvPr>
        </p:nvGraphicFramePr>
        <p:xfrm>
          <a:off x="683567" y="4581128"/>
          <a:ext cx="234926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Equação" r:id="rId6" imgW="1104840" imgH="507960" progId="Equation.3">
                  <p:embed/>
                </p:oleObj>
              </mc:Choice>
              <mc:Fallback>
                <p:oleObj name="Equação" r:id="rId6" imgW="1104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4581128"/>
                        <a:ext cx="2349261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707904" y="6279123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8</a:t>
            </a:r>
            <a:r>
              <a:rPr lang="pt-BR" sz="1000" dirty="0" smtClean="0"/>
              <a:t>: Lote Econômico de compra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263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Lote Econômico de Compra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828092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Exemplo de aplicação</a:t>
            </a:r>
            <a:r>
              <a:rPr lang="pt-BR" sz="2000" dirty="0" smtClean="0"/>
              <a:t>: </a:t>
            </a:r>
            <a:r>
              <a:rPr lang="pt-BR" sz="1400" b="1" dirty="0" smtClean="0"/>
              <a:t>Fonte: </a:t>
            </a:r>
            <a:r>
              <a:rPr lang="pt-BR" sz="1400" dirty="0" smtClean="0"/>
              <a:t>Adaptado de Shimizu (2001)</a:t>
            </a:r>
          </a:p>
          <a:p>
            <a:pPr marL="0" indent="442913" algn="just">
              <a:buNone/>
            </a:pPr>
            <a:r>
              <a:rPr lang="pt-BR" sz="2000" dirty="0" smtClean="0"/>
              <a:t>Uma empresa adquire mídias de CD. Não é permitida a ocorrência de falta do produto, e a entrega do pedido é instantânea. A demanda é constante, à taxa de demanda de 1.200 unidades por mês (25 dias). O custo fixo para um pedido de compra é constante e igual a C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 = $700. O custo C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 para armazenar a unidade do produto, por mês, é considerado igual ao preço de aquisição C</a:t>
            </a:r>
            <a:r>
              <a:rPr lang="pt-BR" sz="2000" baseline="-25000" dirty="0" smtClean="0"/>
              <a:t>1</a:t>
            </a:r>
            <a:r>
              <a:rPr lang="pt-BR" sz="2000" dirty="0" smtClean="0"/>
              <a:t>. O produto pode ser adquirido de dois fornecedores: FIX, com preço fixo e DESC que oferece desconto pela quantidade adquirida. O preço unitário do fornecedor FIX para qualquer quantidade adquirida é de R$ 6,00. Já no caso do fornecedor DESC, para um pedido de até 539 itens o preço unitário é de R$ 6,50; na faixa entre 540 e 699 itens o preço unitário é de R$ 6,00; e  acima de 699 o preço unitário é de R$ 5,50. </a:t>
            </a:r>
          </a:p>
          <a:p>
            <a:pPr marL="0" indent="442913" algn="just">
              <a:buNone/>
            </a:pPr>
            <a:endParaRPr lang="pt-BR" sz="2000" b="1" u="sng" dirty="0"/>
          </a:p>
          <a:p>
            <a:pPr marL="0" indent="442913" algn="just">
              <a:buNone/>
            </a:pPr>
            <a:r>
              <a:rPr lang="pt-BR" sz="2000" b="1" u="sng" dirty="0" smtClean="0">
                <a:solidFill>
                  <a:schemeClr val="accent1"/>
                </a:solidFill>
              </a:rPr>
              <a:t>Pede-se</a:t>
            </a:r>
            <a:r>
              <a:rPr lang="pt-BR" sz="2000" b="1" dirty="0" smtClean="0">
                <a:solidFill>
                  <a:schemeClr val="accent1"/>
                </a:solidFill>
              </a:rPr>
              <a:t>: </a:t>
            </a:r>
            <a:r>
              <a:rPr lang="pt-BR" sz="2000" dirty="0" smtClean="0">
                <a:solidFill>
                  <a:schemeClr val="accent1"/>
                </a:solidFill>
              </a:rPr>
              <a:t>Escolha o fornecedor que oferece o menor custo total para administrar o estoque desse produto, usando o Lote Econômico de Compra.</a:t>
            </a:r>
          </a:p>
          <a:p>
            <a:pPr marL="0" indent="442913" algn="just">
              <a:buNone/>
            </a:pP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3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Heurística Silver </a:t>
            </a:r>
            <a:r>
              <a:rPr lang="pt-BR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Meal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62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59245"/>
              </p:ext>
            </p:extLst>
          </p:nvPr>
        </p:nvGraphicFramePr>
        <p:xfrm>
          <a:off x="1187624" y="5085184"/>
          <a:ext cx="5142555" cy="7010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24205"/>
                <a:gridCol w="547843"/>
                <a:gridCol w="616323"/>
                <a:gridCol w="547843"/>
                <a:gridCol w="479363"/>
                <a:gridCol w="547843"/>
                <a:gridCol w="547843"/>
                <a:gridCol w="731292"/>
              </a:tblGrid>
              <a:tr h="0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Semana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Demanda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514" y="3715285"/>
            <a:ext cx="859894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000" b="1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Exemplo: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previsão de demanda de um produto nas próximas semanas, em uma loja especializada em informática, é a seguinte (</a:t>
            </a:r>
            <a:r>
              <a:rPr kumimoji="0" lang="pt-B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Tabela 2</a:t>
            </a: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Tabela 2</a:t>
            </a: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Previsão de demanda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en-US" sz="2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custo do pedido é $4, e o custo de armazenagem de um </a:t>
            </a:r>
            <a:r>
              <a:rPr kumimoji="0" lang="pt-BR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palm-top</a:t>
            </a: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por ano é igual a $2.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000" b="0" i="0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Pede-se:</a:t>
            </a: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Use o LEC e a heurística Silver-</a:t>
            </a:r>
            <a:r>
              <a:rPr kumimoji="0" lang="pt-BR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Meal</a:t>
            </a:r>
            <a:r>
              <a:rPr kumimoji="0" lang="pt-BR" alt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para atender a essa demanda.</a:t>
            </a:r>
            <a:endParaRPr kumimoji="0" lang="pt-BR" altLang="en-US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1162487"/>
            <a:ext cx="8064896" cy="25545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 método Silver-</a:t>
            </a:r>
            <a:r>
              <a:rPr lang="pt-BR" sz="2000" dirty="0" err="1">
                <a:solidFill>
                  <a:schemeClr val="bg1"/>
                </a:solidFill>
              </a:rPr>
              <a:t>Meal</a:t>
            </a:r>
            <a:r>
              <a:rPr lang="pt-BR" sz="2000" dirty="0">
                <a:solidFill>
                  <a:schemeClr val="bg1"/>
                </a:solidFill>
              </a:rPr>
              <a:t> faz uma relação das alternativas de compra que atendem às demandas nos K períodos seguintes e escolhe a opção com o menor custo por período. Se k não abranger o período total previsto, deve-se aplicar o método recursivamente para atender às demandas dos períodos restantes. O método do Lote Econômico de Compra (LEC) não é recomendável para demanda que apresenta flutuação. Para verificar as diferentes abordagens e a eficácia de cada método, o exemplo a seguir faz uma análise comparativa.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Curva ABC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367123"/>
            <a:ext cx="2736304" cy="1351130"/>
          </a:xfrm>
        </p:spPr>
        <p:txBody>
          <a:bodyPr>
            <a:noAutofit/>
          </a:bodyPr>
          <a:lstStyle/>
          <a:p>
            <a:pPr marL="0" indent="442913" algn="just"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A</a:t>
            </a:r>
            <a:r>
              <a:rPr lang="pt-BR" sz="2000" dirty="0"/>
              <a:t>: são 10 a 15% dos itens que representam </a:t>
            </a:r>
            <a:r>
              <a:rPr lang="pt-BR" sz="2000" dirty="0" smtClean="0"/>
              <a:t>de </a:t>
            </a:r>
            <a:r>
              <a:rPr lang="pt-BR" sz="2000" dirty="0"/>
              <a:t>65 a 75</a:t>
            </a:r>
            <a:r>
              <a:rPr lang="pt-BR" sz="2000" dirty="0" smtClean="0"/>
              <a:t>% $;</a:t>
            </a:r>
          </a:p>
          <a:p>
            <a:pPr marL="0" indent="442913" algn="just">
              <a:buNone/>
            </a:pPr>
            <a:endParaRPr lang="pt-BR" sz="2000" dirty="0" smtClean="0"/>
          </a:p>
          <a:p>
            <a:pPr marL="0" indent="442913" algn="just"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B</a:t>
            </a:r>
            <a:r>
              <a:rPr lang="pt-BR" sz="2000" dirty="0"/>
              <a:t>: são 25 a 30% dos itens que representam </a:t>
            </a:r>
            <a:r>
              <a:rPr lang="pt-BR" sz="2000" dirty="0" smtClean="0"/>
              <a:t>de </a:t>
            </a:r>
            <a:r>
              <a:rPr lang="pt-BR" sz="2000" dirty="0"/>
              <a:t>20 a 25% </a:t>
            </a:r>
            <a:r>
              <a:rPr lang="pt-BR" sz="2000" dirty="0" smtClean="0"/>
              <a:t>$;</a:t>
            </a:r>
          </a:p>
          <a:p>
            <a:pPr marL="0" indent="442913" algn="just">
              <a:buNone/>
            </a:pPr>
            <a:endParaRPr lang="pt-BR" sz="2000" dirty="0" smtClean="0"/>
          </a:p>
          <a:p>
            <a:pPr marL="0" indent="442913" algn="just"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C</a:t>
            </a:r>
            <a:r>
              <a:rPr lang="pt-BR" sz="2000" dirty="0"/>
              <a:t>: são 50 a 60% dos itens que representam </a:t>
            </a:r>
            <a:r>
              <a:rPr lang="pt-BR" sz="2000" dirty="0" smtClean="0"/>
              <a:t>de 5 </a:t>
            </a:r>
            <a:r>
              <a:rPr lang="pt-BR" sz="2000" dirty="0"/>
              <a:t>a 10</a:t>
            </a:r>
            <a:r>
              <a:rPr lang="pt-BR" sz="2000" dirty="0" smtClean="0"/>
              <a:t>% $.</a:t>
            </a:r>
            <a:endParaRPr lang="pt-BR" sz="2000" dirty="0"/>
          </a:p>
        </p:txBody>
      </p:sp>
      <p:sp>
        <p:nvSpPr>
          <p:cNvPr id="9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47016" y="1340768"/>
            <a:ext cx="432048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24838" y="4478923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8</a:t>
            </a:r>
            <a:r>
              <a:rPr lang="pt-BR" sz="1000" dirty="0" smtClean="0"/>
              <a:t>: Classificação ABC</a:t>
            </a:r>
            <a:endParaRPr lang="pt-BR" sz="1000" dirty="0"/>
          </a:p>
        </p:txBody>
      </p:sp>
      <p:grpSp>
        <p:nvGrpSpPr>
          <p:cNvPr id="74" name="Grupo 73"/>
          <p:cNvGrpSpPr/>
          <p:nvPr/>
        </p:nvGrpSpPr>
        <p:grpSpPr>
          <a:xfrm>
            <a:off x="3390770" y="404664"/>
            <a:ext cx="5777671" cy="4392488"/>
            <a:chOff x="4678719" y="115054"/>
            <a:chExt cx="4116769" cy="3440724"/>
          </a:xfrm>
        </p:grpSpPr>
        <p:cxnSp>
          <p:nvCxnSpPr>
            <p:cNvPr id="27" name="Conector de seta reta 26"/>
            <p:cNvCxnSpPr/>
            <p:nvPr/>
          </p:nvCxnSpPr>
          <p:spPr>
            <a:xfrm flipV="1">
              <a:off x="4860032" y="332656"/>
              <a:ext cx="0" cy="2880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4860032" y="3212976"/>
              <a:ext cx="36724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orma livre 30"/>
            <p:cNvSpPr/>
            <p:nvPr/>
          </p:nvSpPr>
          <p:spPr>
            <a:xfrm>
              <a:off x="4873658" y="495279"/>
              <a:ext cx="2899740" cy="2717697"/>
            </a:xfrm>
            <a:custGeom>
              <a:avLst/>
              <a:gdLst>
                <a:gd name="connsiteX0" fmla="*/ 0 w 2899740"/>
                <a:gd name="connsiteY0" fmla="*/ 2756968 h 2756968"/>
                <a:gd name="connsiteX1" fmla="*/ 254523 w 2899740"/>
                <a:gd name="connsiteY1" fmla="*/ 1135558 h 2756968"/>
                <a:gd name="connsiteX2" fmla="*/ 659876 w 2899740"/>
                <a:gd name="connsiteY2" fmla="*/ 437975 h 2756968"/>
                <a:gd name="connsiteX3" fmla="*/ 1197204 w 2899740"/>
                <a:gd name="connsiteY3" fmla="*/ 155170 h 2756968"/>
                <a:gd name="connsiteX4" fmla="*/ 2337847 w 2899740"/>
                <a:gd name="connsiteY4" fmla="*/ 13768 h 2756968"/>
                <a:gd name="connsiteX5" fmla="*/ 2837468 w 2899740"/>
                <a:gd name="connsiteY5" fmla="*/ 4342 h 2756968"/>
                <a:gd name="connsiteX6" fmla="*/ 2875175 w 2899740"/>
                <a:gd name="connsiteY6" fmla="*/ 4342 h 27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9740" h="2756968">
                  <a:moveTo>
                    <a:pt x="0" y="2756968"/>
                  </a:moveTo>
                  <a:cubicBezTo>
                    <a:pt x="72272" y="2139512"/>
                    <a:pt x="144544" y="1522057"/>
                    <a:pt x="254523" y="1135558"/>
                  </a:cubicBezTo>
                  <a:cubicBezTo>
                    <a:pt x="364502" y="749059"/>
                    <a:pt x="502763" y="601373"/>
                    <a:pt x="659876" y="437975"/>
                  </a:cubicBezTo>
                  <a:cubicBezTo>
                    <a:pt x="816989" y="274577"/>
                    <a:pt x="917542" y="225871"/>
                    <a:pt x="1197204" y="155170"/>
                  </a:cubicBezTo>
                  <a:cubicBezTo>
                    <a:pt x="1476866" y="84469"/>
                    <a:pt x="2064470" y="38906"/>
                    <a:pt x="2337847" y="13768"/>
                  </a:cubicBezTo>
                  <a:cubicBezTo>
                    <a:pt x="2611224" y="-11370"/>
                    <a:pt x="2747913" y="5913"/>
                    <a:pt x="2837468" y="4342"/>
                  </a:cubicBezTo>
                  <a:cubicBezTo>
                    <a:pt x="2927023" y="2771"/>
                    <a:pt x="2901099" y="3556"/>
                    <a:pt x="2875175" y="434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ln w="952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5" name="Conector reto 64"/>
            <p:cNvCxnSpPr>
              <a:stCxn id="31" idx="1"/>
            </p:cNvCxnSpPr>
            <p:nvPr/>
          </p:nvCxnSpPr>
          <p:spPr>
            <a:xfrm>
              <a:off x="5128181" y="1614662"/>
              <a:ext cx="19883" cy="15983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6084168" y="620688"/>
              <a:ext cx="0" cy="25922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ixaDeTexto 69"/>
            <p:cNvSpPr txBox="1"/>
            <p:nvPr/>
          </p:nvSpPr>
          <p:spPr>
            <a:xfrm>
              <a:off x="4921728" y="2636911"/>
              <a:ext cx="124133" cy="40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A</a:t>
              </a:r>
              <a:endParaRPr lang="pt-BR" sz="2800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5489967" y="2089240"/>
              <a:ext cx="207640" cy="40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B</a:t>
              </a:r>
              <a:endParaRPr lang="pt-BR" sz="2800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482503" y="1052736"/>
              <a:ext cx="279648" cy="40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C</a:t>
              </a:r>
              <a:endParaRPr lang="pt-BR" sz="2800" dirty="0"/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8100392" y="3284984"/>
              <a:ext cx="695096" cy="27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% itens</a:t>
              </a:r>
              <a:endParaRPr lang="pt-BR" sz="1400" dirty="0"/>
            </a:p>
          </p:txBody>
        </p:sp>
        <p:sp>
          <p:nvSpPr>
            <p:cNvPr id="45" name="CaixaDeTexto 44"/>
            <p:cNvSpPr txBox="1"/>
            <p:nvPr/>
          </p:nvSpPr>
          <p:spPr>
            <a:xfrm rot="16200000">
              <a:off x="4252519" y="541254"/>
              <a:ext cx="1071701" cy="21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% investimento</a:t>
              </a:r>
              <a:endParaRPr lang="pt-BR" sz="1400" dirty="0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63</a:t>
            </a:fld>
            <a:endParaRPr lang="pt-BR"/>
          </a:p>
        </p:txBody>
      </p:sp>
      <p:pic>
        <p:nvPicPr>
          <p:cNvPr id="18" name="Picture 4" descr="paret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3714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6179" y="5302949"/>
            <a:ext cx="62660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b="0" i="1" dirty="0" smtClean="0">
                <a:solidFill>
                  <a:schemeClr val="accent1"/>
                </a:solidFill>
              </a:rPr>
              <a:t>Século </a:t>
            </a:r>
            <a:r>
              <a:rPr lang="pt-BR" b="0" i="1" dirty="0">
                <a:solidFill>
                  <a:schemeClr val="accent1"/>
                </a:solidFill>
              </a:rPr>
              <a:t>XIX, </a:t>
            </a:r>
            <a:r>
              <a:rPr lang="pt-BR" b="1" i="1" dirty="0" err="1">
                <a:solidFill>
                  <a:schemeClr val="accent1"/>
                </a:solidFill>
              </a:rPr>
              <a:t>Wilfredo</a:t>
            </a:r>
            <a:r>
              <a:rPr lang="pt-BR" b="1" i="1" dirty="0">
                <a:solidFill>
                  <a:schemeClr val="accent1"/>
                </a:solidFill>
              </a:rPr>
              <a:t> Pareto </a:t>
            </a:r>
            <a:r>
              <a:rPr lang="pt-BR" b="0" i="1" dirty="0" smtClean="0">
                <a:solidFill>
                  <a:schemeClr val="accent1"/>
                </a:solidFill>
              </a:rPr>
              <a:t>:                                                          80</a:t>
            </a:r>
            <a:r>
              <a:rPr lang="pt-BR" b="0" i="1" dirty="0">
                <a:solidFill>
                  <a:schemeClr val="accent1"/>
                </a:solidFill>
              </a:rPr>
              <a:t>% da </a:t>
            </a:r>
            <a:r>
              <a:rPr lang="pt-BR" b="0" i="1" dirty="0" smtClean="0">
                <a:solidFill>
                  <a:schemeClr val="accent1"/>
                </a:solidFill>
              </a:rPr>
              <a:t>riqueza </a:t>
            </a:r>
            <a:r>
              <a:rPr lang="pt-BR" b="0" i="1" dirty="0">
                <a:solidFill>
                  <a:schemeClr val="accent1"/>
                </a:solidFill>
              </a:rPr>
              <a:t>italiana estava nas mãos de 20% da população </a:t>
            </a:r>
            <a:r>
              <a:rPr lang="pt-BR" b="0" i="1" dirty="0" smtClean="0">
                <a:solidFill>
                  <a:schemeClr val="accent1"/>
                </a:solidFill>
              </a:rPr>
              <a:t>.</a:t>
            </a:r>
            <a:endParaRPr lang="pt-BR" b="0" i="1" dirty="0">
              <a:solidFill>
                <a:schemeClr val="accent1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555776" y="6120710"/>
            <a:ext cx="3960440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/>
            <a:r>
              <a:rPr lang="pt-BR" b="0" i="1" dirty="0" smtClean="0">
                <a:solidFill>
                  <a:schemeClr val="bg1"/>
                </a:solidFill>
              </a:rPr>
              <a:t>General </a:t>
            </a:r>
            <a:r>
              <a:rPr lang="pt-BR" b="0" i="1" dirty="0">
                <a:solidFill>
                  <a:schemeClr val="bg1"/>
                </a:solidFill>
              </a:rPr>
              <a:t>Eletric </a:t>
            </a:r>
            <a:r>
              <a:rPr lang="pt-BR" b="0" i="1" dirty="0" smtClean="0">
                <a:solidFill>
                  <a:schemeClr val="bg1"/>
                </a:solidFill>
              </a:rPr>
              <a:t>Corporation</a:t>
            </a:r>
            <a:r>
              <a:rPr lang="pt-BR" dirty="0" smtClean="0">
                <a:solidFill>
                  <a:schemeClr val="bg1"/>
                </a:solidFill>
              </a:rPr>
              <a:t>: H</a:t>
            </a:r>
            <a:r>
              <a:rPr lang="pt-BR" b="0" dirty="0" smtClean="0">
                <a:solidFill>
                  <a:schemeClr val="bg1"/>
                </a:solidFill>
              </a:rPr>
              <a:t>. </a:t>
            </a:r>
            <a:r>
              <a:rPr lang="pt-BR" b="0" dirty="0">
                <a:solidFill>
                  <a:schemeClr val="bg1"/>
                </a:solidFill>
              </a:rPr>
              <a:t>F. Dixie.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Curva ABC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836712"/>
            <a:ext cx="811192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Exemplo:</a:t>
            </a:r>
            <a:endParaRPr lang="pt-BR" sz="2000" b="1" dirty="0"/>
          </a:p>
          <a:p>
            <a:pPr marL="0" indent="0" algn="just">
              <a:buNone/>
            </a:pPr>
            <a:r>
              <a:rPr lang="pt-BR" sz="2000" dirty="0"/>
              <a:t>Sejam os seguintes itens, conforme a Tabela 5. </a:t>
            </a:r>
            <a:r>
              <a:rPr lang="pt-BR" sz="2000" u="sng" dirty="0"/>
              <a:t>Pede-se</a:t>
            </a:r>
            <a:r>
              <a:rPr lang="pt-BR" sz="2000" dirty="0"/>
              <a:t>: Faça a priorização por preço, consumo e classificação ABC.</a:t>
            </a:r>
          </a:p>
          <a:p>
            <a:pPr marL="0" indent="0" algn="just">
              <a:buNone/>
            </a:pPr>
            <a:r>
              <a:rPr lang="pt-BR" sz="1400" dirty="0" smtClean="0"/>
              <a:t>Tabela </a:t>
            </a:r>
            <a:r>
              <a:rPr lang="pt-BR" sz="1400" dirty="0"/>
              <a:t>5: Preço unitário e consumo médio de unidades por </a:t>
            </a:r>
            <a:r>
              <a:rPr lang="pt-BR" sz="1400" dirty="0" smtClean="0"/>
              <a:t>mês. </a:t>
            </a:r>
            <a:endParaRPr lang="pt-BR" sz="1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93455"/>
              </p:ext>
            </p:extLst>
          </p:nvPr>
        </p:nvGraphicFramePr>
        <p:xfrm>
          <a:off x="899592" y="2492896"/>
          <a:ext cx="6552728" cy="3505200"/>
        </p:xfrm>
        <a:graphic>
          <a:graphicData uri="http://schemas.openxmlformats.org/drawingml/2006/table">
            <a:tbl>
              <a:tblPr/>
              <a:tblGrid>
                <a:gridCol w="935936"/>
                <a:gridCol w="3432549"/>
                <a:gridCol w="218424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Item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Preço unitário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Consumo</a:t>
                      </a:r>
                      <a:r>
                        <a:rPr lang="pt-BR" sz="20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médio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1.886.60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1.096,24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6.102,00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638,55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1.841,58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4.553,33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70,75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6.207,71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370,20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435,91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937,20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56,10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45,20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464,41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5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Programação de atividades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395536" y="6381328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10</a:t>
            </a:r>
            <a:r>
              <a:rPr lang="pt-BR" sz="1000" dirty="0" smtClean="0"/>
              <a:t>: </a:t>
            </a:r>
            <a:r>
              <a:rPr lang="pt-BR" sz="1000" dirty="0"/>
              <a:t>M</a:t>
            </a:r>
            <a:r>
              <a:rPr lang="pt-BR" sz="1000" dirty="0" smtClean="0"/>
              <a:t>odelo conceitual de programar atividades</a:t>
            </a:r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65</a:t>
            </a:fld>
            <a:endParaRPr lang="pt-BR"/>
          </a:p>
        </p:txBody>
      </p:sp>
      <p:grpSp>
        <p:nvGrpSpPr>
          <p:cNvPr id="54" name="Grupo 53"/>
          <p:cNvGrpSpPr/>
          <p:nvPr/>
        </p:nvGrpSpPr>
        <p:grpSpPr>
          <a:xfrm>
            <a:off x="539552" y="740321"/>
            <a:ext cx="7632848" cy="5764481"/>
            <a:chOff x="0" y="81827"/>
            <a:chExt cx="4407535" cy="3942803"/>
          </a:xfrm>
          <a:noFill/>
        </p:grpSpPr>
        <p:grpSp>
          <p:nvGrpSpPr>
            <p:cNvPr id="55" name="Grupo 54"/>
            <p:cNvGrpSpPr/>
            <p:nvPr/>
          </p:nvGrpSpPr>
          <p:grpSpPr bwMode="auto">
            <a:xfrm>
              <a:off x="0" y="361950"/>
              <a:ext cx="4407535" cy="3662680"/>
              <a:chOff x="0" y="67"/>
              <a:chExt cx="6941" cy="5768"/>
            </a:xfrm>
            <a:grpFill/>
          </p:grpSpPr>
          <p:sp>
            <p:nvSpPr>
              <p:cNvPr id="61" name="Text Box 289"/>
              <p:cNvSpPr txBox="1">
                <a:spLocks noChangeArrowheads="1"/>
              </p:cNvSpPr>
              <p:nvPr/>
            </p:nvSpPr>
            <p:spPr bwMode="auto">
              <a:xfrm>
                <a:off x="868" y="917"/>
                <a:ext cx="1436" cy="52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Definir carregamento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2" name="Text Box 290"/>
              <p:cNvSpPr txBox="1">
                <a:spLocks noChangeArrowheads="1"/>
              </p:cNvSpPr>
              <p:nvPr/>
            </p:nvSpPr>
            <p:spPr bwMode="auto">
              <a:xfrm>
                <a:off x="2990" y="1688"/>
                <a:ext cx="1352" cy="52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Sequenciar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Text Box 291"/>
              <p:cNvSpPr txBox="1">
                <a:spLocks noChangeArrowheads="1"/>
              </p:cNvSpPr>
              <p:nvPr/>
            </p:nvSpPr>
            <p:spPr bwMode="auto">
              <a:xfrm>
                <a:off x="5706" y="67"/>
                <a:ext cx="1126" cy="52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Programar 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AutoShape 292"/>
              <p:cNvSpPr>
                <a:spLocks noChangeArrowheads="1"/>
              </p:cNvSpPr>
              <p:nvPr/>
            </p:nvSpPr>
            <p:spPr bwMode="auto">
              <a:xfrm rot="10800000" flipV="1">
                <a:off x="3395" y="1012"/>
                <a:ext cx="406" cy="338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65" name="Line 294"/>
              <p:cNvCxnSpPr/>
              <p:nvPr/>
            </p:nvCxnSpPr>
            <p:spPr bwMode="auto">
              <a:xfrm flipV="1">
                <a:off x="3600" y="1350"/>
                <a:ext cx="0" cy="338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Line 295"/>
              <p:cNvCxnSpPr>
                <a:stCxn id="63" idx="1"/>
              </p:cNvCxnSpPr>
              <p:nvPr/>
            </p:nvCxnSpPr>
            <p:spPr bwMode="auto">
              <a:xfrm flipH="1">
                <a:off x="3733" y="329"/>
                <a:ext cx="1973" cy="819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AutoShape 296"/>
              <p:cNvSpPr>
                <a:spLocks noChangeArrowheads="1"/>
              </p:cNvSpPr>
              <p:nvPr/>
            </p:nvSpPr>
            <p:spPr bwMode="auto">
              <a:xfrm rot="10800000" flipV="1">
                <a:off x="1267" y="1798"/>
                <a:ext cx="405" cy="338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8" name="Text Box 297"/>
              <p:cNvSpPr txBox="1">
                <a:spLocks noChangeArrowheads="1"/>
              </p:cNvSpPr>
              <p:nvPr/>
            </p:nvSpPr>
            <p:spPr bwMode="auto">
              <a:xfrm>
                <a:off x="0" y="2355"/>
                <a:ext cx="1510" cy="85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Quantidade a ser fabricada de cada produto a cada vez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" name="Text Box 298"/>
              <p:cNvSpPr txBox="1">
                <a:spLocks noChangeArrowheads="1"/>
              </p:cNvSpPr>
              <p:nvPr/>
            </p:nvSpPr>
            <p:spPr bwMode="auto">
              <a:xfrm>
                <a:off x="1655" y="2355"/>
                <a:ext cx="1335" cy="9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Carga de trabalho alocada aos equipamentos 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0" name="Line 299"/>
              <p:cNvCxnSpPr/>
              <p:nvPr/>
            </p:nvCxnSpPr>
            <p:spPr bwMode="auto">
              <a:xfrm flipV="1">
                <a:off x="592" y="1967"/>
                <a:ext cx="776" cy="388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Line 300"/>
              <p:cNvCxnSpPr/>
              <p:nvPr/>
            </p:nvCxnSpPr>
            <p:spPr bwMode="auto">
              <a:xfrm flipH="1" flipV="1">
                <a:off x="1571" y="1967"/>
                <a:ext cx="506" cy="388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Line 301"/>
              <p:cNvCxnSpPr/>
              <p:nvPr/>
            </p:nvCxnSpPr>
            <p:spPr bwMode="auto">
              <a:xfrm flipV="1">
                <a:off x="1469" y="1519"/>
                <a:ext cx="0" cy="269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Line 305"/>
              <p:cNvCxnSpPr/>
              <p:nvPr/>
            </p:nvCxnSpPr>
            <p:spPr bwMode="auto">
              <a:xfrm>
                <a:off x="2304" y="1179"/>
                <a:ext cx="1192" cy="2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AutoShape 306"/>
              <p:cNvSpPr>
                <a:spLocks noChangeArrowheads="1"/>
              </p:cNvSpPr>
              <p:nvPr/>
            </p:nvSpPr>
            <p:spPr bwMode="auto">
              <a:xfrm rot="10800000">
                <a:off x="1437" y="3747"/>
                <a:ext cx="405" cy="338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5" name="Text Box 307"/>
              <p:cNvSpPr txBox="1">
                <a:spLocks noChangeArrowheads="1"/>
              </p:cNvSpPr>
              <p:nvPr/>
            </p:nvSpPr>
            <p:spPr bwMode="auto">
              <a:xfrm>
                <a:off x="131" y="3646"/>
                <a:ext cx="1039" cy="58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Carregamento finito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6" name="Text Box 308"/>
              <p:cNvSpPr txBox="1">
                <a:spLocks noChangeArrowheads="1"/>
              </p:cNvSpPr>
              <p:nvPr/>
            </p:nvSpPr>
            <p:spPr bwMode="auto">
              <a:xfrm>
                <a:off x="1100" y="4417"/>
                <a:ext cx="1061" cy="55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Carregamento infinito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7" name="Line 309"/>
              <p:cNvCxnSpPr/>
              <p:nvPr/>
            </p:nvCxnSpPr>
            <p:spPr bwMode="auto">
              <a:xfrm flipH="1" flipV="1">
                <a:off x="1641" y="4092"/>
                <a:ext cx="0" cy="338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Line 310"/>
              <p:cNvCxnSpPr>
                <a:endCxn id="69" idx="2"/>
              </p:cNvCxnSpPr>
              <p:nvPr/>
            </p:nvCxnSpPr>
            <p:spPr bwMode="auto">
              <a:xfrm flipV="1">
                <a:off x="1639" y="3270"/>
                <a:ext cx="684" cy="477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Line 311"/>
              <p:cNvCxnSpPr/>
              <p:nvPr/>
            </p:nvCxnSpPr>
            <p:spPr bwMode="auto">
              <a:xfrm flipV="1">
                <a:off x="1170" y="3916"/>
                <a:ext cx="368" cy="21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Line 316"/>
              <p:cNvCxnSpPr/>
              <p:nvPr/>
            </p:nvCxnSpPr>
            <p:spPr bwMode="auto">
              <a:xfrm flipV="1">
                <a:off x="3715" y="2229"/>
                <a:ext cx="0" cy="454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 Box 317"/>
              <p:cNvSpPr txBox="1">
                <a:spLocks noChangeArrowheads="1"/>
              </p:cNvSpPr>
              <p:nvPr/>
            </p:nvSpPr>
            <p:spPr bwMode="auto">
              <a:xfrm>
                <a:off x="3204" y="3268"/>
                <a:ext cx="1013" cy="55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Foco no processo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2" name="Text Box 318"/>
              <p:cNvSpPr txBox="1">
                <a:spLocks noChangeArrowheads="1"/>
              </p:cNvSpPr>
              <p:nvPr/>
            </p:nvSpPr>
            <p:spPr bwMode="auto">
              <a:xfrm>
                <a:off x="4153" y="2571"/>
                <a:ext cx="811" cy="5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Foco no produto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Line 319"/>
              <p:cNvCxnSpPr/>
              <p:nvPr/>
            </p:nvCxnSpPr>
            <p:spPr bwMode="auto">
              <a:xfrm flipV="1">
                <a:off x="3715" y="2999"/>
                <a:ext cx="0" cy="271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AutoShape 320"/>
              <p:cNvSpPr>
                <a:spLocks noChangeArrowheads="1"/>
              </p:cNvSpPr>
              <p:nvPr/>
            </p:nvSpPr>
            <p:spPr bwMode="auto">
              <a:xfrm rot="10800000">
                <a:off x="4559" y="3375"/>
                <a:ext cx="405" cy="338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85" name="Line 321"/>
              <p:cNvCxnSpPr/>
              <p:nvPr/>
            </p:nvCxnSpPr>
            <p:spPr bwMode="auto">
              <a:xfrm flipV="1">
                <a:off x="4762" y="3106"/>
                <a:ext cx="0" cy="269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 Box 322"/>
              <p:cNvSpPr txBox="1">
                <a:spLocks noChangeArrowheads="1"/>
              </p:cNvSpPr>
              <p:nvPr/>
            </p:nvSpPr>
            <p:spPr bwMode="auto">
              <a:xfrm>
                <a:off x="5201" y="3944"/>
                <a:ext cx="1147" cy="59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Programação em lote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7" name="Text Box 323"/>
              <p:cNvSpPr txBox="1">
                <a:spLocks noChangeArrowheads="1"/>
              </p:cNvSpPr>
              <p:nvPr/>
            </p:nvSpPr>
            <p:spPr bwMode="auto">
              <a:xfrm>
                <a:off x="5201" y="3253"/>
                <a:ext cx="1079" cy="52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Programação contínua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Line 324"/>
              <p:cNvCxnSpPr/>
              <p:nvPr/>
            </p:nvCxnSpPr>
            <p:spPr bwMode="auto">
              <a:xfrm flipH="1" flipV="1">
                <a:off x="4762" y="3677"/>
                <a:ext cx="1013" cy="267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Line 325"/>
              <p:cNvCxnSpPr/>
              <p:nvPr/>
            </p:nvCxnSpPr>
            <p:spPr bwMode="auto">
              <a:xfrm flipH="1">
                <a:off x="4873" y="3541"/>
                <a:ext cx="337" cy="0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AutoShape 326"/>
              <p:cNvSpPr>
                <a:spLocks noChangeArrowheads="1"/>
              </p:cNvSpPr>
              <p:nvPr/>
            </p:nvSpPr>
            <p:spPr bwMode="auto">
              <a:xfrm rot="10800000">
                <a:off x="3523" y="4132"/>
                <a:ext cx="405" cy="338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91" name="Line 327"/>
              <p:cNvCxnSpPr/>
              <p:nvPr/>
            </p:nvCxnSpPr>
            <p:spPr bwMode="auto">
              <a:xfrm flipV="1">
                <a:off x="3730" y="3863"/>
                <a:ext cx="0" cy="269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 Box 328"/>
              <p:cNvSpPr txBox="1">
                <a:spLocks noChangeArrowheads="1"/>
              </p:cNvSpPr>
              <p:nvPr/>
            </p:nvSpPr>
            <p:spPr bwMode="auto">
              <a:xfrm>
                <a:off x="2324" y="3954"/>
                <a:ext cx="990" cy="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N trabalhos   1 centro de trabalho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19" name="Line 329"/>
              <p:cNvCxnSpPr/>
              <p:nvPr/>
            </p:nvCxnSpPr>
            <p:spPr bwMode="auto">
              <a:xfrm flipV="1">
                <a:off x="3730" y="4435"/>
                <a:ext cx="1" cy="567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Line 330"/>
              <p:cNvCxnSpPr/>
              <p:nvPr/>
            </p:nvCxnSpPr>
            <p:spPr bwMode="auto">
              <a:xfrm flipH="1">
                <a:off x="3831" y="4298"/>
                <a:ext cx="237" cy="0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Line 331"/>
              <p:cNvCxnSpPr/>
              <p:nvPr/>
            </p:nvCxnSpPr>
            <p:spPr bwMode="auto">
              <a:xfrm flipH="1">
                <a:off x="3849" y="2895"/>
                <a:ext cx="271" cy="0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 Box 332"/>
              <p:cNvSpPr txBox="1">
                <a:spLocks noChangeArrowheads="1"/>
              </p:cNvSpPr>
              <p:nvPr/>
            </p:nvSpPr>
            <p:spPr bwMode="auto">
              <a:xfrm>
                <a:off x="2990" y="5003"/>
                <a:ext cx="1227" cy="83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N trabalhos  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 2 centros de trabalho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4" name="Text Box 333"/>
              <p:cNvSpPr txBox="1">
                <a:spLocks noChangeArrowheads="1"/>
              </p:cNvSpPr>
              <p:nvPr/>
            </p:nvSpPr>
            <p:spPr bwMode="auto">
              <a:xfrm>
                <a:off x="4068" y="4057"/>
                <a:ext cx="1097" cy="79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N trabalhos   3 centros de trabalho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25" name="Line 334"/>
              <p:cNvCxnSpPr/>
              <p:nvPr/>
            </p:nvCxnSpPr>
            <p:spPr bwMode="auto">
              <a:xfrm>
                <a:off x="3297" y="4328"/>
                <a:ext cx="338" cy="1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AutoShape 337"/>
              <p:cNvSpPr>
                <a:spLocks noChangeArrowheads="1"/>
              </p:cNvSpPr>
              <p:nvPr/>
            </p:nvSpPr>
            <p:spPr bwMode="auto">
              <a:xfrm rot="10800000">
                <a:off x="6061" y="870"/>
                <a:ext cx="406" cy="338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7" name="Text Box 338"/>
              <p:cNvSpPr txBox="1">
                <a:spLocks noChangeArrowheads="1"/>
              </p:cNvSpPr>
              <p:nvPr/>
            </p:nvSpPr>
            <p:spPr bwMode="auto">
              <a:xfrm>
                <a:off x="4616" y="826"/>
                <a:ext cx="1089" cy="86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Orientada a fatores externos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8" name="Text Box 339"/>
              <p:cNvSpPr txBox="1">
                <a:spLocks noChangeArrowheads="1"/>
              </p:cNvSpPr>
              <p:nvPr/>
            </p:nvSpPr>
            <p:spPr bwMode="auto">
              <a:xfrm>
                <a:off x="5775" y="1535"/>
                <a:ext cx="1166" cy="60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54864" tIns="27432" rIns="54864" bIns="27432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Orientada a fatores internos</a:t>
                </a:r>
                <a:endParaRPr lang="en-US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38" name="Line 340"/>
              <p:cNvCxnSpPr/>
              <p:nvPr/>
            </p:nvCxnSpPr>
            <p:spPr bwMode="auto">
              <a:xfrm flipH="1" flipV="1">
                <a:off x="6264" y="1208"/>
                <a:ext cx="0" cy="338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Line 341"/>
              <p:cNvCxnSpPr/>
              <p:nvPr/>
            </p:nvCxnSpPr>
            <p:spPr bwMode="auto">
              <a:xfrm flipV="1">
                <a:off x="6264" y="600"/>
                <a:ext cx="0" cy="270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Line 346"/>
              <p:cNvCxnSpPr/>
              <p:nvPr/>
            </p:nvCxnSpPr>
            <p:spPr bwMode="auto">
              <a:xfrm flipV="1">
                <a:off x="5706" y="1039"/>
                <a:ext cx="456" cy="49"/>
              </a:xfrm>
              <a:prstGeom prst="line">
                <a:avLst/>
              </a:prstGeom>
              <a:grpFill/>
              <a:ln>
                <a:headEnd type="none" w="med" len="med"/>
                <a:tailEnd type="arrow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o 55"/>
            <p:cNvGrpSpPr/>
            <p:nvPr/>
          </p:nvGrpSpPr>
          <p:grpSpPr>
            <a:xfrm>
              <a:off x="1724216" y="81827"/>
              <a:ext cx="1156461" cy="708385"/>
              <a:chOff x="178169" y="340662"/>
              <a:chExt cx="1811530" cy="710344"/>
            </a:xfrm>
            <a:grpFill/>
          </p:grpSpPr>
          <p:sp>
            <p:nvSpPr>
              <p:cNvPr id="57" name="Retângulo de cantos arredondados 56"/>
              <p:cNvSpPr/>
              <p:nvPr/>
            </p:nvSpPr>
            <p:spPr>
              <a:xfrm>
                <a:off x="178169" y="377318"/>
                <a:ext cx="1728192" cy="673688"/>
              </a:xfrm>
              <a:prstGeom prst="roundRect">
                <a:avLst/>
              </a:prstGeom>
              <a:grpFill/>
              <a:ln w="95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14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8" name="CaixaDeTexto 12"/>
              <p:cNvSpPr txBox="1"/>
              <p:nvPr/>
            </p:nvSpPr>
            <p:spPr>
              <a:xfrm>
                <a:off x="261896" y="340662"/>
                <a:ext cx="1727803" cy="188913"/>
              </a:xfrm>
              <a:prstGeom prst="rect">
                <a:avLst/>
              </a:prstGeom>
              <a:grpFill/>
            </p:spPr>
            <p:txBody>
              <a:bodyPr wrap="square" lIns="36000" tIns="36000" rIns="36000" bIns="36000" rtlCol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Processo 5</a:t>
                </a:r>
                <a:endParaRPr lang="en-US" sz="1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9" name="CaixaDeTexto 13"/>
              <p:cNvSpPr txBox="1"/>
              <p:nvPr/>
            </p:nvSpPr>
            <p:spPr>
              <a:xfrm flipH="1">
                <a:off x="278022" y="604328"/>
                <a:ext cx="1638640" cy="291766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lIns="36000" rtlCol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b="1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Programar atividades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60" name="Conector reto 59"/>
              <p:cNvCxnSpPr/>
              <p:nvPr/>
            </p:nvCxnSpPr>
            <p:spPr>
              <a:xfrm>
                <a:off x="178428" y="525030"/>
                <a:ext cx="1728331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3" name="AutoShape 320"/>
          <p:cNvSpPr>
            <a:spLocks noChangeArrowheads="1"/>
          </p:cNvSpPr>
          <p:nvPr/>
        </p:nvSpPr>
        <p:spPr bwMode="auto">
          <a:xfrm rot="10800000">
            <a:off x="4432272" y="3578528"/>
            <a:ext cx="445369" cy="313795"/>
          </a:xfrm>
          <a:prstGeom prst="triangle">
            <a:avLst>
              <a:gd name="adj" fmla="val 50000"/>
            </a:avLst>
          </a:prstGeom>
          <a:noFill/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400">
              <a:effectLst/>
              <a:ea typeface="Calibri"/>
              <a:cs typeface="Times New Roman"/>
            </a:endParaRPr>
          </a:p>
        </p:txBody>
      </p:sp>
      <p:cxnSp>
        <p:nvCxnSpPr>
          <p:cNvPr id="5" name="Conector de seta reta 4"/>
          <p:cNvCxnSpPr>
            <a:stCxn id="64" idx="0"/>
            <a:endCxn id="57" idx="2"/>
          </p:cNvCxnSpPr>
          <p:nvPr/>
        </p:nvCxnSpPr>
        <p:spPr>
          <a:xfrm flipH="1" flipV="1">
            <a:off x="4480799" y="1775998"/>
            <a:ext cx="15385" cy="251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Planejar, programar, controlar...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628800"/>
            <a:ext cx="7772400" cy="3525837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Planejar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significa formalizar o que se pretende que aconteça em determinado período do futuro; </a:t>
            </a: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Programar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 alocar lógica e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sequencialmente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ordens nos recursos disponíveis de forma a buscar o melhor resultado de uma atividade.</a:t>
            </a: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5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Controlar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implica em confrontar os resultado de determinada atividade com o que para ela foi planejado e, caso necessário, buscar procedimentos corretivos para que as metas sejam atingidas.</a:t>
            </a:r>
          </a:p>
        </p:txBody>
      </p:sp>
    </p:spTree>
    <p:extLst>
      <p:ext uri="{BB962C8B-B14F-4D97-AF65-F5344CB8AC3E}">
        <p14:creationId xmlns:p14="http://schemas.microsoft.com/office/powerpoint/2010/main" val="1133993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Carregamento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44016" y="1305272"/>
            <a:ext cx="7772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Entende-se por carregamento a quantidade de tarefas alocadas num recurso em determinado período de tempo.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Esse carregamento pode ser: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54766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3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Carregamento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44016" y="1305272"/>
            <a:ext cx="7772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Entende-se por carregamento a quantidade de tarefas alocadas num recurso em determinado período de tempo.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Esse carregamento pode ser: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54766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3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Carregamento infinito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141277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No carregamento infinito não há limite à aceitação de trabalho, pelo contrário, o centro produtivo tenta corresponder a ele. É usado em situações onde: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23528" y="2537520"/>
          <a:ext cx="8280920" cy="405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7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Objetivo do PCP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7</a:t>
            </a:fld>
            <a:endParaRPr lang="pt-BR"/>
          </a:p>
        </p:txBody>
      </p:sp>
      <p:grpSp>
        <p:nvGrpSpPr>
          <p:cNvPr id="178" name="Grupo 177"/>
          <p:cNvGrpSpPr/>
          <p:nvPr/>
        </p:nvGrpSpPr>
        <p:grpSpPr>
          <a:xfrm>
            <a:off x="1259632" y="1257616"/>
            <a:ext cx="6303437" cy="5411744"/>
            <a:chOff x="0" y="0"/>
            <a:chExt cx="4760894" cy="4343049"/>
          </a:xfrm>
        </p:grpSpPr>
        <p:cxnSp>
          <p:nvCxnSpPr>
            <p:cNvPr id="179" name="Conector de seta reta 178"/>
            <p:cNvCxnSpPr/>
            <p:nvPr/>
          </p:nvCxnSpPr>
          <p:spPr>
            <a:xfrm flipV="1">
              <a:off x="2475781" y="759125"/>
              <a:ext cx="0" cy="35306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80" name="CaixaDeTexto 68"/>
            <p:cNvSpPr txBox="1"/>
            <p:nvPr/>
          </p:nvSpPr>
          <p:spPr>
            <a:xfrm flipH="1">
              <a:off x="0" y="1794294"/>
              <a:ext cx="1511300" cy="3704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imes New Roman"/>
                </a:rPr>
                <a:t>Identificar competências complementares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Times New Roman"/>
              </a:endParaRPr>
            </a:p>
          </p:txBody>
        </p:sp>
        <p:grpSp>
          <p:nvGrpSpPr>
            <p:cNvPr id="181" name="Grupo 180"/>
            <p:cNvGrpSpPr/>
            <p:nvPr/>
          </p:nvGrpSpPr>
          <p:grpSpPr>
            <a:xfrm>
              <a:off x="34506" y="0"/>
              <a:ext cx="4726388" cy="4343049"/>
              <a:chOff x="0" y="0"/>
              <a:chExt cx="4726388" cy="4343049"/>
            </a:xfrm>
          </p:grpSpPr>
          <p:grpSp>
            <p:nvGrpSpPr>
              <p:cNvPr id="182" name="Grupo 181"/>
              <p:cNvGrpSpPr/>
              <p:nvPr/>
            </p:nvGrpSpPr>
            <p:grpSpPr>
              <a:xfrm>
                <a:off x="1552754" y="0"/>
                <a:ext cx="1799762" cy="810661"/>
                <a:chOff x="1606662" y="0"/>
                <a:chExt cx="1799913" cy="810685"/>
              </a:xfrm>
            </p:grpSpPr>
            <p:sp>
              <p:nvSpPr>
                <p:cNvPr id="230" name="Retângulo 229"/>
                <p:cNvSpPr/>
                <p:nvPr/>
              </p:nvSpPr>
              <p:spPr>
                <a:xfrm>
                  <a:off x="1607315" y="195814"/>
                  <a:ext cx="1727674" cy="58477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+mj-lt"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1" name="CaixaDeTexto 100"/>
                <p:cNvSpPr txBox="1"/>
                <p:nvPr/>
              </p:nvSpPr>
              <p:spPr>
                <a:xfrm flipH="1">
                  <a:off x="1607180" y="217873"/>
                  <a:ext cx="1799395" cy="59281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Times New Roman"/>
                    </a:rPr>
                    <a:t>Garantir eficiência e eficácia para coordenar atores e recursos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Times New Roman"/>
                  </a:endParaRPr>
                </a:p>
              </p:txBody>
            </p:sp>
            <p:sp>
              <p:nvSpPr>
                <p:cNvPr id="232" name="CaixaDeTexto 101"/>
                <p:cNvSpPr txBox="1"/>
                <p:nvPr/>
              </p:nvSpPr>
              <p:spPr>
                <a:xfrm>
                  <a:off x="1606662" y="0"/>
                  <a:ext cx="1728080" cy="181850"/>
                </a:xfrm>
                <a:prstGeom prst="rect">
                  <a:avLst/>
                </a:prstGeom>
                <a:noFill/>
                <a:ln w="12700">
                  <a:solidFill>
                    <a:sysClr val="windowText" lastClr="000000"/>
                  </a:solidFill>
                </a:ln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Times New Roman"/>
                    </a:rPr>
                    <a:t>Objetivo 1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Times New Roman"/>
                  </a:endParaRPr>
                </a:p>
              </p:txBody>
            </p:sp>
          </p:grpSp>
          <p:sp>
            <p:nvSpPr>
              <p:cNvPr id="183" name="CaixaDeTexto 131"/>
              <p:cNvSpPr txBox="1"/>
              <p:nvPr/>
            </p:nvSpPr>
            <p:spPr>
              <a:xfrm flipH="1">
                <a:off x="17253" y="3933646"/>
                <a:ext cx="1571625" cy="39941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600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/>
                  </a:rPr>
                  <a:t>Garantir </a:t>
                </a:r>
                <a:r>
                  <a:rPr kumimoji="0" lang="pt-BR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/>
                  </a:rPr>
                  <a:t>responsividade</a:t>
                </a: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/>
                  </a:rPr>
                  <a:t> ao mercado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/>
                </a:endParaRPr>
              </a:p>
            </p:txBody>
          </p:sp>
          <p:sp>
            <p:nvSpPr>
              <p:cNvPr id="184" name="CaixaDeTexto 132"/>
              <p:cNvSpPr txBox="1"/>
              <p:nvPr/>
            </p:nvSpPr>
            <p:spPr>
              <a:xfrm>
                <a:off x="25879" y="3735238"/>
                <a:ext cx="1494155" cy="201295"/>
              </a:xfrm>
              <a:prstGeom prst="rect">
                <a:avLst/>
              </a:prstGeom>
              <a:noFill/>
              <a:ln w="12700">
                <a:solidFill>
                  <a:sysClr val="windowText" lastClr="000000"/>
                </a:solidFill>
              </a:ln>
            </p:spPr>
            <p:txBody>
              <a:bodyPr wrap="square" lIns="36000" tIns="36000" rIns="36000" bIns="3600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/>
                  </a:rPr>
                  <a:t>Objetivo 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/>
                </a:endParaRPr>
              </a:p>
            </p:txBody>
          </p:sp>
          <p:grpSp>
            <p:nvGrpSpPr>
              <p:cNvPr id="185" name="Grupo 184"/>
              <p:cNvGrpSpPr/>
              <p:nvPr/>
            </p:nvGrpSpPr>
            <p:grpSpPr>
              <a:xfrm>
                <a:off x="0" y="1112808"/>
                <a:ext cx="4726388" cy="3230241"/>
                <a:chOff x="0" y="0"/>
                <a:chExt cx="4726388" cy="3230781"/>
              </a:xfrm>
            </p:grpSpPr>
            <p:sp>
              <p:nvSpPr>
                <p:cNvPr id="186" name="Triângulo isósceles 185"/>
                <p:cNvSpPr>
                  <a:spLocks noChangeAspect="1"/>
                </p:cNvSpPr>
                <p:nvPr/>
              </p:nvSpPr>
              <p:spPr>
                <a:xfrm>
                  <a:off x="2372264" y="0"/>
                  <a:ext cx="152157" cy="160130"/>
                </a:xfrm>
                <a:prstGeom prst="triangle">
                  <a:avLst/>
                </a:prstGeom>
                <a:noFill/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+mj-lt"/>
                      <a:ea typeface="Times New Roman"/>
                      <a:cs typeface="Times New Roman"/>
                    </a:rPr>
                    <a:t> </a:t>
                  </a: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87" name="Grupo 186"/>
                <p:cNvGrpSpPr/>
                <p:nvPr/>
              </p:nvGrpSpPr>
              <p:grpSpPr>
                <a:xfrm>
                  <a:off x="681486" y="25880"/>
                  <a:ext cx="3423829" cy="427738"/>
                  <a:chOff x="0" y="0"/>
                  <a:chExt cx="3423829" cy="427738"/>
                </a:xfrm>
              </p:grpSpPr>
              <p:cxnSp>
                <p:nvCxnSpPr>
                  <p:cNvPr id="223" name="Conector de seta reta 222"/>
                  <p:cNvCxnSpPr/>
                  <p:nvPr/>
                </p:nvCxnSpPr>
                <p:spPr>
                  <a:xfrm flipH="1" flipV="1">
                    <a:off x="1767092" y="140246"/>
                    <a:ext cx="1734" cy="285676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224" name="Grupo 223"/>
                  <p:cNvGrpSpPr/>
                  <p:nvPr/>
                </p:nvGrpSpPr>
                <p:grpSpPr>
                  <a:xfrm>
                    <a:off x="0" y="0"/>
                    <a:ext cx="3423829" cy="427738"/>
                    <a:chOff x="0" y="0"/>
                    <a:chExt cx="3423829" cy="427738"/>
                  </a:xfrm>
                </p:grpSpPr>
                <p:cxnSp>
                  <p:nvCxnSpPr>
                    <p:cNvPr id="225" name="Conector de seta reta 224"/>
                    <p:cNvCxnSpPr/>
                    <p:nvPr/>
                  </p:nvCxnSpPr>
                  <p:spPr>
                    <a:xfrm flipV="1">
                      <a:off x="0" y="133350"/>
                      <a:ext cx="1687468" cy="291998"/>
                    </a:xfrm>
                    <a:prstGeom prst="straightConnector1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226" name="Conector de seta reta 225"/>
                    <p:cNvCxnSpPr/>
                    <p:nvPr/>
                  </p:nvCxnSpPr>
                  <p:spPr>
                    <a:xfrm flipH="1" flipV="1">
                      <a:off x="1838325" y="133350"/>
                      <a:ext cx="1585504" cy="294388"/>
                    </a:xfrm>
                    <a:prstGeom prst="straightConnector1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arrow"/>
                    </a:ln>
                    <a:effectLst/>
                  </p:spPr>
                </p:cxnSp>
                <p:sp>
                  <p:nvSpPr>
                    <p:cNvPr id="227" name="CaixaDeTexto 172"/>
                    <p:cNvSpPr txBox="1"/>
                    <p:nvPr/>
                  </p:nvSpPr>
                  <p:spPr>
                    <a:xfrm>
                      <a:off x="581025" y="38100"/>
                      <a:ext cx="791778" cy="185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apoia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sp>
                  <p:nvSpPr>
                    <p:cNvPr id="228" name="CaixaDeTexto 173"/>
                    <p:cNvSpPr txBox="1"/>
                    <p:nvPr/>
                  </p:nvSpPr>
                  <p:spPr>
                    <a:xfrm>
                      <a:off x="1371600" y="190500"/>
                      <a:ext cx="791778" cy="185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apoia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sp>
                  <p:nvSpPr>
                    <p:cNvPr id="229" name="CaixaDeTexto 174"/>
                    <p:cNvSpPr txBox="1"/>
                    <p:nvPr/>
                  </p:nvSpPr>
                  <p:spPr>
                    <a:xfrm>
                      <a:off x="2162175" y="0"/>
                      <a:ext cx="792413" cy="185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apoia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</p:grpSp>
            </p:grpSp>
            <p:grpSp>
              <p:nvGrpSpPr>
                <p:cNvPr id="188" name="Grupo 187"/>
                <p:cNvGrpSpPr/>
                <p:nvPr/>
              </p:nvGrpSpPr>
              <p:grpSpPr>
                <a:xfrm>
                  <a:off x="0" y="457200"/>
                  <a:ext cx="4726388" cy="2773581"/>
                  <a:chOff x="0" y="0"/>
                  <a:chExt cx="4726388" cy="2773581"/>
                </a:xfrm>
              </p:grpSpPr>
              <p:grpSp>
                <p:nvGrpSpPr>
                  <p:cNvPr id="189" name="Grupo 188"/>
                  <p:cNvGrpSpPr/>
                  <p:nvPr/>
                </p:nvGrpSpPr>
                <p:grpSpPr>
                  <a:xfrm>
                    <a:off x="0" y="9728"/>
                    <a:ext cx="1370390" cy="584807"/>
                    <a:chOff x="55692" y="1642247"/>
                    <a:chExt cx="1437908" cy="584825"/>
                  </a:xfrm>
                </p:grpSpPr>
                <p:sp>
                  <p:nvSpPr>
                    <p:cNvPr id="221" name="Retângulo 220"/>
                    <p:cNvSpPr/>
                    <p:nvPr/>
                  </p:nvSpPr>
                  <p:spPr>
                    <a:xfrm>
                      <a:off x="55693" y="1642296"/>
                      <a:ext cx="1437907" cy="584776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22" name="CaixaDeTexto 50"/>
                    <p:cNvSpPr txBox="1"/>
                    <p:nvPr/>
                  </p:nvSpPr>
                  <p:spPr>
                    <a:xfrm>
                      <a:off x="55692" y="1642247"/>
                      <a:ext cx="1435317" cy="18188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ysClr val="windowText" lastClr="000000"/>
                      </a:solidFill>
                    </a:ln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Objetivo 1.1</a:t>
                      </a: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</p:grpSp>
              <p:grpSp>
                <p:nvGrpSpPr>
                  <p:cNvPr id="190" name="Grupo 189"/>
                  <p:cNvGrpSpPr/>
                  <p:nvPr/>
                </p:nvGrpSpPr>
                <p:grpSpPr>
                  <a:xfrm>
                    <a:off x="1585609" y="0"/>
                    <a:ext cx="1800187" cy="618021"/>
                    <a:chOff x="1640959" y="1635925"/>
                    <a:chExt cx="1800338" cy="618040"/>
                  </a:xfrm>
                </p:grpSpPr>
                <p:sp>
                  <p:nvSpPr>
                    <p:cNvPr id="218" name="Retângulo 217"/>
                    <p:cNvSpPr/>
                    <p:nvPr/>
                  </p:nvSpPr>
                  <p:spPr>
                    <a:xfrm>
                      <a:off x="1641615" y="1831789"/>
                      <a:ext cx="1727674" cy="422176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19" name="CaixaDeTexto 95"/>
                    <p:cNvSpPr txBox="1"/>
                    <p:nvPr/>
                  </p:nvSpPr>
                  <p:spPr>
                    <a:xfrm flipH="1">
                      <a:off x="1641615" y="1853854"/>
                      <a:ext cx="1799682" cy="37057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Adaptar as técnicas de PCP à demanda e suprimento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sp>
                  <p:nvSpPr>
                    <p:cNvPr id="220" name="CaixaDeTexto 96"/>
                    <p:cNvSpPr txBox="1"/>
                    <p:nvPr/>
                  </p:nvSpPr>
                  <p:spPr>
                    <a:xfrm>
                      <a:off x="1640959" y="1635925"/>
                      <a:ext cx="1728080" cy="18188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ysClr val="windowText" lastClr="000000"/>
                      </a:solidFill>
                    </a:ln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Objetivo 1.2</a:t>
                      </a: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</p:grpSp>
              <p:grpSp>
                <p:nvGrpSpPr>
                  <p:cNvPr id="191" name="Grupo 190"/>
                  <p:cNvGrpSpPr/>
                  <p:nvPr/>
                </p:nvGrpSpPr>
                <p:grpSpPr>
                  <a:xfrm>
                    <a:off x="3482502" y="9728"/>
                    <a:ext cx="1243886" cy="731606"/>
                    <a:chOff x="3543107" y="1644636"/>
                    <a:chExt cx="1438045" cy="731628"/>
                  </a:xfrm>
                </p:grpSpPr>
                <p:sp>
                  <p:nvSpPr>
                    <p:cNvPr id="215" name="Retângulo 214"/>
                    <p:cNvSpPr/>
                    <p:nvPr/>
                  </p:nvSpPr>
                  <p:spPr>
                    <a:xfrm>
                      <a:off x="3543245" y="1644686"/>
                      <a:ext cx="1437907" cy="731578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16" name="CaixaDeTexto 104"/>
                    <p:cNvSpPr txBox="1"/>
                    <p:nvPr/>
                  </p:nvSpPr>
                  <p:spPr>
                    <a:xfrm flipH="1">
                      <a:off x="3552086" y="1837853"/>
                      <a:ext cx="1429066" cy="518798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lIns="36000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Conceber produtos e processos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globalmente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sp>
                  <p:nvSpPr>
                    <p:cNvPr id="217" name="CaixaDeTexto 105"/>
                    <p:cNvSpPr txBox="1"/>
                    <p:nvPr/>
                  </p:nvSpPr>
                  <p:spPr>
                    <a:xfrm>
                      <a:off x="3543107" y="1644636"/>
                      <a:ext cx="1435362" cy="18188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ysClr val="windowText" lastClr="000000"/>
                      </a:solidFill>
                    </a:ln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Objetivo 1.3</a:t>
                      </a: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</p:grpSp>
              <p:grpSp>
                <p:nvGrpSpPr>
                  <p:cNvPr id="192" name="Grupo 191"/>
                  <p:cNvGrpSpPr/>
                  <p:nvPr/>
                </p:nvGrpSpPr>
                <p:grpSpPr>
                  <a:xfrm>
                    <a:off x="17253" y="593323"/>
                    <a:ext cx="4196396" cy="2180258"/>
                    <a:chOff x="-2203" y="-64"/>
                    <a:chExt cx="4196396" cy="2180258"/>
                  </a:xfrm>
                </p:grpSpPr>
                <p:grpSp>
                  <p:nvGrpSpPr>
                    <p:cNvPr id="193" name="Grupo 192"/>
                    <p:cNvGrpSpPr/>
                    <p:nvPr/>
                  </p:nvGrpSpPr>
                  <p:grpSpPr>
                    <a:xfrm>
                      <a:off x="1782779" y="583660"/>
                      <a:ext cx="1370450" cy="584843"/>
                      <a:chOff x="1862716" y="2808227"/>
                      <a:chExt cx="1437972" cy="584861"/>
                    </a:xfrm>
                  </p:grpSpPr>
                  <p:sp>
                    <p:nvSpPr>
                      <p:cNvPr id="212" name="Retângulo 211"/>
                      <p:cNvSpPr/>
                      <p:nvPr/>
                    </p:nvSpPr>
                    <p:spPr>
                      <a:xfrm>
                        <a:off x="1862781" y="2808312"/>
                        <a:ext cx="1437907" cy="584776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  <a:cs typeface="Times New Roman"/>
                          </a:rPr>
                          <a:t> 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13" name="CaixaDeTexto 115"/>
                      <p:cNvSpPr txBox="1"/>
                      <p:nvPr/>
                    </p:nvSpPr>
                    <p:spPr>
                      <a:xfrm flipH="1">
                        <a:off x="1862781" y="2987258"/>
                        <a:ext cx="1437907" cy="37057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square" lIns="36000" rtlCol="0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rPr>
                          <a:t>Participar de redes globais de suprimentos </a:t>
                        </a:r>
                        <a:endPara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endParaRPr>
                      </a:p>
                    </p:txBody>
                  </p:sp>
                  <p:sp>
                    <p:nvSpPr>
                      <p:cNvPr id="214" name="CaixaDeTexto 116"/>
                      <p:cNvSpPr txBox="1"/>
                      <p:nvPr/>
                    </p:nvSpPr>
                    <p:spPr>
                      <a:xfrm>
                        <a:off x="1862716" y="2808227"/>
                        <a:ext cx="1435317" cy="18188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ysClr val="windowText" lastClr="000000"/>
                        </a:solidFill>
                      </a:ln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rPr>
                          <a:t>Política</a:t>
                        </a: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endParaRPr>
                      </a:p>
                    </p:txBody>
                  </p:sp>
                </p:grpSp>
                <p:cxnSp>
                  <p:nvCxnSpPr>
                    <p:cNvPr id="194" name="Conector de seta reta 193"/>
                    <p:cNvCxnSpPr/>
                    <p:nvPr/>
                  </p:nvCxnSpPr>
                  <p:spPr>
                    <a:xfrm flipH="1" flipV="1">
                      <a:off x="2461098" y="29183"/>
                      <a:ext cx="3096" cy="554331"/>
                    </a:xfrm>
                    <a:prstGeom prst="straightConnector1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arrow"/>
                    </a:ln>
                    <a:effectLst/>
                  </p:spPr>
                </p:cxnSp>
                <p:grpSp>
                  <p:nvGrpSpPr>
                    <p:cNvPr id="195" name="Grupo 194"/>
                    <p:cNvGrpSpPr/>
                    <p:nvPr/>
                  </p:nvGrpSpPr>
                  <p:grpSpPr>
                    <a:xfrm>
                      <a:off x="-2203" y="440514"/>
                      <a:ext cx="1367916" cy="588518"/>
                      <a:chOff x="64896" y="2667218"/>
                      <a:chExt cx="1800204" cy="588536"/>
                    </a:xfrm>
                  </p:grpSpPr>
                  <p:sp>
                    <p:nvSpPr>
                      <p:cNvPr id="209" name="Retângulo 208"/>
                      <p:cNvSpPr/>
                      <p:nvPr/>
                    </p:nvSpPr>
                    <p:spPr>
                      <a:xfrm>
                        <a:off x="65417" y="2863118"/>
                        <a:ext cx="1727674" cy="391748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  <a:cs typeface="Times New Roman"/>
                          </a:rPr>
                          <a:t> 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10" name="CaixaDeTexto 121"/>
                      <p:cNvSpPr txBox="1"/>
                      <p:nvPr/>
                    </p:nvSpPr>
                    <p:spPr>
                      <a:xfrm flipH="1">
                        <a:off x="65417" y="2885184"/>
                        <a:ext cx="1799683" cy="37057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square" lIns="36000" rtlCol="0">
                        <a:sp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rPr>
                          <a:t>Estabelecer elos cooperativos</a:t>
                        </a:r>
                        <a:endPara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endParaRPr>
                      </a:p>
                    </p:txBody>
                  </p:sp>
                  <p:sp>
                    <p:nvSpPr>
                      <p:cNvPr id="211" name="CaixaDeTexto 122"/>
                      <p:cNvSpPr txBox="1"/>
                      <p:nvPr/>
                    </p:nvSpPr>
                    <p:spPr>
                      <a:xfrm>
                        <a:off x="64896" y="2667218"/>
                        <a:ext cx="1728347" cy="18188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ysClr val="windowText" lastClr="000000"/>
                        </a:solidFill>
                      </a:ln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rPr>
                          <a:t>Política</a:t>
                        </a: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endParaRPr>
                      </a:p>
                    </p:txBody>
                  </p:sp>
                </p:grpSp>
                <p:grpSp>
                  <p:nvGrpSpPr>
                    <p:cNvPr id="196" name="Grupo 195"/>
                    <p:cNvGrpSpPr/>
                    <p:nvPr/>
                  </p:nvGrpSpPr>
                  <p:grpSpPr>
                    <a:xfrm>
                      <a:off x="0" y="1527266"/>
                      <a:ext cx="4194193" cy="652928"/>
                      <a:chOff x="0" y="-204258"/>
                      <a:chExt cx="4194193" cy="652928"/>
                    </a:xfrm>
                  </p:grpSpPr>
                  <p:sp>
                    <p:nvSpPr>
                      <p:cNvPr id="202" name="Retângulo 201"/>
                      <p:cNvSpPr/>
                      <p:nvPr/>
                    </p:nvSpPr>
                    <p:spPr>
                      <a:xfrm>
                        <a:off x="0" y="-204258"/>
                        <a:ext cx="1497407" cy="650756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  <a:cs typeface="Times New Roman"/>
                          </a:rPr>
                          <a:t> </a:t>
                        </a: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203" name="Grupo 202"/>
                      <p:cNvGrpSpPr/>
                      <p:nvPr/>
                    </p:nvGrpSpPr>
                    <p:grpSpPr>
                      <a:xfrm>
                        <a:off x="2693225" y="-136165"/>
                        <a:ext cx="1500968" cy="584835"/>
                        <a:chOff x="2765582" y="3828047"/>
                        <a:chExt cx="1438004" cy="584897"/>
                      </a:xfrm>
                    </p:grpSpPr>
                    <p:sp>
                      <p:nvSpPr>
                        <p:cNvPr id="206" name="Retângulo 205"/>
                        <p:cNvSpPr/>
                        <p:nvPr/>
                      </p:nvSpPr>
                      <p:spPr>
                        <a:xfrm>
                          <a:off x="2765680" y="3828168"/>
                          <a:ext cx="1437906" cy="584776"/>
                        </a:xfrm>
                        <a:prstGeom prst="rect">
                          <a:avLst/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+mj-lt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207" name="CaixaDeTexto 153"/>
                        <p:cNvSpPr txBox="1"/>
                        <p:nvPr/>
                      </p:nvSpPr>
                      <p:spPr>
                        <a:xfrm flipH="1">
                          <a:off x="2765680" y="4007114"/>
                          <a:ext cx="1437906" cy="400110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  <p:txBody>
                        <a:bodyPr wrap="square" lIns="36000" rtlCol="0"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Times New Roman"/>
                            </a:rPr>
                            <a:t>Garantir flexibilidade de produtos e processos</a:t>
                          </a:r>
                          <a:endParaRPr kumimoji="0" 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208" name="CaixaDeTexto 154"/>
                        <p:cNvSpPr txBox="1"/>
                        <p:nvPr/>
                      </p:nvSpPr>
                      <p:spPr>
                        <a:xfrm>
                          <a:off x="2765582" y="3828047"/>
                          <a:ext cx="1435983" cy="20154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ysClr val="windowText" lastClr="000000"/>
                          </a:solidFill>
                        </a:ln>
                      </p:spPr>
                      <p:txBody>
                        <a:bodyPr wrap="square" lIns="36000" tIns="36000" rIns="36000" bIns="36000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Times New Roman"/>
                            </a:rPr>
                            <a:t>Objetivo 3</a:t>
                          </a:r>
                          <a:endPara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endParaRPr>
                        </a:p>
                      </p:txBody>
                    </p:sp>
                  </p:grpSp>
                  <p:cxnSp>
                    <p:nvCxnSpPr>
                      <p:cNvPr id="204" name="Conector de seta reta 203"/>
                      <p:cNvCxnSpPr/>
                      <p:nvPr/>
                    </p:nvCxnSpPr>
                    <p:spPr>
                      <a:xfrm flipH="1">
                        <a:off x="1498059" y="252942"/>
                        <a:ext cx="1188720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sp>
                    <p:nvSpPr>
                      <p:cNvPr id="205" name="CaixaDeTexto 170"/>
                      <p:cNvSpPr txBox="1"/>
                      <p:nvPr/>
                    </p:nvSpPr>
                    <p:spPr>
                      <a:xfrm>
                        <a:off x="1741251" y="-9705"/>
                        <a:ext cx="791778" cy="1852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Times New Roman"/>
                          </a:rPr>
                          <a:t>apoia</a:t>
                        </a:r>
                        <a:endPara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endParaRPr>
                      </a:p>
                    </p:txBody>
                  </p:sp>
                </p:grpSp>
                <p:sp>
                  <p:nvSpPr>
                    <p:cNvPr id="197" name="CaixaDeTexto 171"/>
                    <p:cNvSpPr txBox="1"/>
                    <p:nvPr/>
                  </p:nvSpPr>
                  <p:spPr>
                    <a:xfrm>
                      <a:off x="671208" y="147908"/>
                      <a:ext cx="791778" cy="185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apoia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sp>
                  <p:nvSpPr>
                    <p:cNvPr id="198" name="CaixaDeTexto 175"/>
                    <p:cNvSpPr txBox="1"/>
                    <p:nvPr/>
                  </p:nvSpPr>
                  <p:spPr>
                    <a:xfrm>
                      <a:off x="2461098" y="291830"/>
                      <a:ext cx="792413" cy="185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apoia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sp>
                  <p:nvSpPr>
                    <p:cNvPr id="199" name="CaixaDeTexto 176"/>
                    <p:cNvSpPr txBox="1"/>
                    <p:nvPr/>
                  </p:nvSpPr>
                  <p:spPr>
                    <a:xfrm>
                      <a:off x="671208" y="1225708"/>
                      <a:ext cx="901624" cy="185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</a:rPr>
                        <a:t>Relaciona-se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</a:endParaRPr>
                    </a:p>
                  </p:txBody>
                </p:sp>
                <p:cxnSp>
                  <p:nvCxnSpPr>
                    <p:cNvPr id="200" name="Conector de seta reta 199"/>
                    <p:cNvCxnSpPr/>
                    <p:nvPr/>
                  </p:nvCxnSpPr>
                  <p:spPr>
                    <a:xfrm>
                      <a:off x="671208" y="1021428"/>
                      <a:ext cx="5778" cy="504043"/>
                    </a:xfrm>
                    <a:prstGeom prst="straightConnector1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201" name="Conector de seta reta 200"/>
                    <p:cNvCxnSpPr>
                      <a:stCxn id="211" idx="0"/>
                    </p:cNvCxnSpPr>
                    <p:nvPr/>
                  </p:nvCxnSpPr>
                  <p:spPr>
                    <a:xfrm flipV="1">
                      <a:off x="654454" y="-64"/>
                      <a:ext cx="7027" cy="440578"/>
                    </a:xfrm>
                    <a:prstGeom prst="straightConnector1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arrow"/>
                    </a:ln>
                    <a:effectLst/>
                  </p:spPr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40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Carregamento finito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30" y="1268760"/>
            <a:ext cx="8820150" cy="1656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Carregamento finito é uma abordagem que somente aloca tarefas a um centro de trabalho até um certo limite, que é a capacidade estimada para o referido centro e baseada nos tempos disponíveis para carga. Utilizada em operações que: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539552" y="2636912"/>
          <a:ext cx="80648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30312"/>
            <a:ext cx="8353176" cy="4064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Sequenciamento</a:t>
            </a:r>
            <a:endParaRPr lang="pt-BR" sz="2000" b="1" u="sng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536"/>
            <a:ext cx="8424862" cy="115235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Ordena </a:t>
            </a:r>
            <a:r>
              <a:rPr lang="pt-BR" sz="2400" dirty="0"/>
              <a:t>e a </a:t>
            </a:r>
            <a:r>
              <a:rPr lang="pt-BR" sz="2400" dirty="0" smtClean="0"/>
              <a:t>distribui as Ordens de Produção </a:t>
            </a:r>
            <a:r>
              <a:rPr lang="pt-BR" sz="2400" dirty="0"/>
              <a:t>nos </a:t>
            </a:r>
            <a:r>
              <a:rPr lang="pt-BR" sz="2400" dirty="0" smtClean="0"/>
              <a:t>Centros de Trabalho, </a:t>
            </a:r>
            <a:r>
              <a:rPr lang="pt-BR" sz="2400" dirty="0"/>
              <a:t>de acordo </a:t>
            </a:r>
            <a:r>
              <a:rPr lang="pt-BR" sz="2400" dirty="0" smtClean="0"/>
              <a:t>regras baseadas  </a:t>
            </a:r>
            <a:r>
              <a:rPr lang="pt-BR" sz="2400" dirty="0"/>
              <a:t>em: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23528" y="1916832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14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144"/>
            <a:ext cx="8893175" cy="6096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Foco no processo: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Caso </a:t>
            </a:r>
            <a:r>
              <a:rPr lang="pt-BR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1: N trabalhos,  01 Centro de Trabalho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Menor Custo de Preparação </a:t>
            </a:r>
            <a:r>
              <a:rPr lang="pt-BR" sz="2000" dirty="0"/>
              <a:t>– </a:t>
            </a:r>
            <a:r>
              <a:rPr lang="pt-BR" sz="2000" b="1" dirty="0"/>
              <a:t> </a:t>
            </a:r>
            <a:r>
              <a:rPr lang="pt-BR" sz="2000" dirty="0"/>
              <a:t>segue uma ordem que facilite o tempo de preparação da máquina ou do centro de trabalho para processar a próxima tarefa</a:t>
            </a:r>
            <a:r>
              <a:rPr lang="pt-BR" sz="2000" dirty="0" smtClean="0"/>
              <a:t>.</a:t>
            </a:r>
          </a:p>
          <a:p>
            <a:pPr>
              <a:buFontTx/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Métrica </a:t>
            </a:r>
            <a:r>
              <a:rPr lang="pt-BR" sz="2000" dirty="0">
                <a:solidFill>
                  <a:srgbClr val="0070C0"/>
                </a:solidFill>
              </a:rPr>
              <a:t>para Avaliar os Critérios de Sequenciamento </a:t>
            </a:r>
            <a:endParaRPr lang="pt-BR" sz="2000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pt-BR" sz="2000" dirty="0" smtClean="0"/>
              <a:t>Custo </a:t>
            </a:r>
            <a:r>
              <a:rPr lang="pt-BR" sz="2000" dirty="0"/>
              <a:t>de Preparação - custo total para fazer todas as preparações de máquina num grupo de tarefas</a:t>
            </a:r>
            <a:r>
              <a:rPr lang="pt-BR" sz="2000" dirty="0" smtClean="0"/>
              <a:t>.</a:t>
            </a:r>
          </a:p>
          <a:p>
            <a:pPr>
              <a:buFontTx/>
              <a:buNone/>
            </a:pPr>
            <a:endParaRPr lang="pt-BR" sz="2000" b="1" u="sng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pt-BR" sz="2000" b="1" u="sng" dirty="0" smtClean="0">
                <a:solidFill>
                  <a:schemeClr val="accent1"/>
                </a:solidFill>
              </a:rPr>
              <a:t>Passos</a:t>
            </a:r>
          </a:p>
          <a:p>
            <a:pPr marL="514350" indent="-514350">
              <a:buFontTx/>
              <a:buAutoNum type="arabicParenR"/>
            </a:pPr>
            <a:r>
              <a:rPr lang="pt-BR" sz="2000" dirty="0" smtClean="0"/>
              <a:t>Escolha  o menor custo de preparação dentre todas as preparações.</a:t>
            </a:r>
          </a:p>
          <a:p>
            <a:pPr marL="514350" indent="-514350">
              <a:buFontTx/>
              <a:buAutoNum type="arabicParenR"/>
            </a:pPr>
            <a:r>
              <a:rPr lang="pt-BR" sz="2000" dirty="0" smtClean="0"/>
              <a:t>A tarefa seguinte a ser escolhida terá o menor tempo de preparação entre as tarefas restantes que sucedem à tarefa anteriormente escolhida.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52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0779"/>
            <a:ext cx="8496300" cy="1116013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 do caso 1</a:t>
            </a:r>
            <a:r>
              <a:rPr lang="pt-BR" sz="2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pt-BR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2000" dirty="0" smtClean="0"/>
              <a:t>Estabeleça </a:t>
            </a:r>
            <a:r>
              <a:rPr lang="pt-BR" sz="2000" dirty="0"/>
              <a:t>a sequência com o mínimo custo total de preparação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15980"/>
              </p:ext>
            </p:extLst>
          </p:nvPr>
        </p:nvGraphicFramePr>
        <p:xfrm>
          <a:off x="755577" y="1556793"/>
          <a:ext cx="7666432" cy="4176463"/>
        </p:xfrm>
        <a:graphic>
          <a:graphicData uri="http://schemas.openxmlformats.org/drawingml/2006/table">
            <a:tbl>
              <a:tblPr/>
              <a:tblGrid>
                <a:gridCol w="2039216"/>
                <a:gridCol w="803888"/>
                <a:gridCol w="803888"/>
                <a:gridCol w="803888"/>
                <a:gridCol w="803888"/>
                <a:gridCol w="803888"/>
                <a:gridCol w="803888"/>
                <a:gridCol w="803888"/>
              </a:tblGrid>
              <a:tr h="50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Tarefa que antecede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8952">
                <a:tc rowSpan="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Tarefa que sucede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----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-----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$29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-----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----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$27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-----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$22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$27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$17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$27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$32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1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----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820472" cy="609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Foco no processo: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Caso </a:t>
            </a:r>
            <a:r>
              <a:rPr lang="pt-BR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2: N trabalhos e 2 centros de trabalho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24136"/>
            <a:ext cx="8229600" cy="67667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sz="2000" b="1" dirty="0">
                <a:solidFill>
                  <a:srgbClr val="0070C0"/>
                </a:solidFill>
              </a:rPr>
              <a:t>Regra de </a:t>
            </a:r>
            <a:r>
              <a:rPr lang="pt-BR" sz="2000" b="1" dirty="0" smtClean="0">
                <a:solidFill>
                  <a:srgbClr val="0070C0"/>
                </a:solidFill>
              </a:rPr>
              <a:t>Johnson</a:t>
            </a:r>
            <a:endParaRPr lang="pt-B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323528" y="1700808"/>
          <a:ext cx="856895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6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 do caso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2: Determine </a:t>
            </a: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 melhor seqüência </a:t>
            </a: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ltGray">
          <a:xfrm>
            <a:off x="3321050" y="2409825"/>
            <a:ext cx="658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53168"/>
              </p:ext>
            </p:extLst>
          </p:nvPr>
        </p:nvGraphicFramePr>
        <p:xfrm>
          <a:off x="1475656" y="2204864"/>
          <a:ext cx="6621353" cy="36187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17663"/>
                <a:gridCol w="2179163"/>
                <a:gridCol w="1982213"/>
                <a:gridCol w="1142314"/>
              </a:tblGrid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TAREFA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fabricação (horas)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pintura (horas)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Ordem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42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42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7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Foco no produto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Há dois tipos gerais de programação focalizada no produto: 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205172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166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Foco no produto</a:t>
            </a:r>
            <a:r>
              <a:rPr lang="pt-BR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Tempo de esgotamento</a:t>
            </a:r>
            <a:endParaRPr lang="pt-BR" sz="20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Os produtos são padronizados e podem ser feitos para estoque. O tamanho do lote de fabricação é importante decisão, pois envolve Custo de Preparação e Estoque Disponível.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Tempo de Esgotamento (TE): é o tempo que leva para o estoque ser esgotado</a:t>
            </a:r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	TE  =  </a:t>
            </a:r>
            <a:r>
              <a:rPr lang="pt-BR" u="sng" dirty="0" smtClean="0">
                <a:solidFill>
                  <a:srgbClr val="0070C0"/>
                </a:solidFill>
              </a:rPr>
              <a:t>Estoque disponível </a:t>
            </a:r>
            <a:r>
              <a:rPr lang="pt-BR" dirty="0" smtClean="0">
                <a:solidFill>
                  <a:srgbClr val="0070C0"/>
                </a:solidFill>
              </a:rPr>
              <a:t>  </a:t>
            </a:r>
            <a:r>
              <a:rPr lang="pt-BR" i="1" dirty="0" smtClean="0">
                <a:solidFill>
                  <a:srgbClr val="0070C0"/>
                </a:solidFill>
              </a:rPr>
              <a:t>(unidades)</a:t>
            </a:r>
            <a:endParaRPr lang="pt-B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	            Taxa de consumo   </a:t>
            </a:r>
            <a:r>
              <a:rPr lang="pt-BR" i="1" dirty="0" smtClean="0">
                <a:solidFill>
                  <a:srgbClr val="0070C0"/>
                </a:solidFill>
              </a:rPr>
              <a:t>(unidades/período)</a:t>
            </a:r>
          </a:p>
          <a:p>
            <a:pPr>
              <a:buNone/>
            </a:pPr>
            <a:r>
              <a:rPr lang="pt-BR" sz="2400" dirty="0" smtClean="0"/>
              <a:t>Por exemplo: </a:t>
            </a:r>
          </a:p>
          <a:p>
            <a:pPr>
              <a:buNone/>
            </a:pPr>
            <a:r>
              <a:rPr lang="pt-BR" sz="2400" dirty="0" smtClean="0"/>
              <a:t>TE = </a:t>
            </a:r>
            <a:r>
              <a:rPr lang="pt-BR" sz="2400" u="sng" dirty="0" smtClean="0"/>
              <a:t>3.000</a:t>
            </a:r>
            <a:r>
              <a:rPr lang="pt-BR" sz="2400" dirty="0" smtClean="0"/>
              <a:t>   = 3,75 semanas </a:t>
            </a:r>
          </a:p>
          <a:p>
            <a:pPr>
              <a:buNone/>
            </a:pPr>
            <a:r>
              <a:rPr lang="pt-BR" sz="2400" dirty="0" smtClean="0"/>
              <a:t>          800 </a:t>
            </a:r>
          </a:p>
          <a:p>
            <a:pPr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551960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err="1" smtClean="0"/>
              <a:t>Sequenciar</a:t>
            </a:r>
            <a:r>
              <a:rPr lang="pt-BR" sz="2400" dirty="0" smtClean="0"/>
              <a:t> os produtos de acordo com o Tempo de Esgotamento (agora e após uma semana)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28" y="2657856"/>
          <a:ext cx="8496944" cy="3154680"/>
        </p:xfrm>
        <a:graphic>
          <a:graphicData uri="http://schemas.openxmlformats.org/drawingml/2006/table">
            <a:tbl>
              <a:tblPr/>
              <a:tblGrid>
                <a:gridCol w="1334838"/>
                <a:gridCol w="1334838"/>
                <a:gridCol w="1335829"/>
                <a:gridCol w="1099803"/>
                <a:gridCol w="1447420"/>
                <a:gridCol w="1944216"/>
              </a:tblGrid>
              <a:tr h="99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Produto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LEC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(unidades)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Tempo de fabricação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(semanas)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Estoque inicial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Taxa de consumo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(</a:t>
                      </a:r>
                      <a:r>
                        <a:rPr lang="pt-BR" sz="2000" b="0" dirty="0" err="1">
                          <a:latin typeface="Calibri"/>
                          <a:ea typeface="Calibri"/>
                          <a:cs typeface="Tahoma"/>
                        </a:rPr>
                        <a:t>unid</a:t>
                      </a: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/sem)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Tempo de esgotamento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Calibri"/>
                          <a:ea typeface="Calibri"/>
                          <a:cs typeface="Tahoma"/>
                        </a:rPr>
                        <a:t>(semanas)</a:t>
                      </a:r>
                      <a:endParaRPr lang="pt-BR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Calibri"/>
                          <a:ea typeface="Calibri"/>
                          <a:cs typeface="Tahoma"/>
                        </a:rPr>
                        <a:t>I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1,0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Calibri"/>
                          <a:ea typeface="Calibri"/>
                          <a:cs typeface="Tahoma"/>
                        </a:rPr>
                        <a:t>II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Calibri"/>
                          <a:ea typeface="Calibri"/>
                          <a:cs typeface="Tahoma"/>
                        </a:rPr>
                        <a:t>III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5400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Calibri"/>
                          <a:ea typeface="Calibri"/>
                          <a:cs typeface="Tahoma"/>
                        </a:rPr>
                        <a:t>IV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4500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2,0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8200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Calibri"/>
                          <a:ea typeface="Calibri"/>
                          <a:cs typeface="Tahoma"/>
                        </a:rPr>
                        <a:t>V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9805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7937"/>
            <a:ext cx="8640638" cy="358775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Foco no produto</a:t>
            </a:r>
            <a:r>
              <a:rPr lang="pt-BR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pt-BR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Regras </a:t>
            </a:r>
            <a:r>
              <a:rPr lang="pt-BR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 </a:t>
            </a:r>
            <a:r>
              <a:rPr lang="pt-BR" sz="2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sequenciamento</a:t>
            </a:r>
            <a:endParaRPr lang="pt-BR" sz="20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37456"/>
            <a:ext cx="8001000" cy="190351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BR" sz="2400" dirty="0"/>
              <a:t>A</a:t>
            </a:r>
            <a:r>
              <a:rPr lang="pt-BR" sz="2400" dirty="0" smtClean="0"/>
              <a:t>s regras de </a:t>
            </a:r>
            <a:r>
              <a:rPr lang="pt-BR" sz="2400" dirty="0" err="1"/>
              <a:t>sequenciamento</a:t>
            </a:r>
            <a:r>
              <a:rPr lang="pt-BR" sz="2400" dirty="0"/>
              <a:t> envolvem fatores como utilização de recursos, serviço ao cliente, custos de produção e outros. </a:t>
            </a:r>
          </a:p>
          <a:p>
            <a:pPr marL="0" indent="0">
              <a:buFontTx/>
              <a:buNone/>
            </a:pPr>
            <a:endParaRPr lang="pt-BR" sz="2400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475656" y="253335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184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 que é planejar e controlar a produção?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5" name="Tela 643"/>
          <p:cNvGrpSpPr/>
          <p:nvPr/>
        </p:nvGrpSpPr>
        <p:grpSpPr>
          <a:xfrm>
            <a:off x="683568" y="1124744"/>
            <a:ext cx="7706756" cy="4752528"/>
            <a:chOff x="0" y="0"/>
            <a:chExt cx="5398770" cy="3201670"/>
          </a:xfrm>
        </p:grpSpPr>
        <p:sp>
          <p:nvSpPr>
            <p:cNvPr id="47" name="Retângulo 46"/>
            <p:cNvSpPr/>
            <p:nvPr/>
          </p:nvSpPr>
          <p:spPr>
            <a:xfrm>
              <a:off x="0" y="0"/>
              <a:ext cx="5398770" cy="3201670"/>
            </a:xfrm>
            <a:prstGeom prst="rect">
              <a:avLst/>
            </a:prstGeom>
            <a:noFill/>
          </p:spPr>
        </p:sp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959485" y="195580"/>
              <a:ext cx="2042795" cy="271780"/>
            </a:xfrm>
            <a:prstGeom prst="flowChartAlternate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 sz="1400"/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925830" y="208915"/>
              <a:ext cx="2221865" cy="25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895" tIns="37948" rIns="75895" bIns="37948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b="1">
                  <a:effectLst/>
                  <a:latin typeface="Calibri"/>
                  <a:ea typeface="Calibri"/>
                  <a:cs typeface="Calibri"/>
                </a:rPr>
                <a:t>  Planejar e programar a produção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2482215" y="728980"/>
              <a:ext cx="1366520" cy="3663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Definir </a:t>
              </a:r>
              <a:r>
                <a:rPr lang="pt-BR" sz="1400" i="1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trade-off</a:t>
              </a: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 de critérios competitivos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00050" y="692785"/>
              <a:ext cx="984250" cy="6388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Definir hierarquia de planejamento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40640" y="2749550"/>
              <a:ext cx="1102360" cy="373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Desagregar informações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AutoShape 9"/>
            <p:cNvSpPr>
              <a:spLocks noChangeArrowheads="1"/>
            </p:cNvSpPr>
            <p:nvPr/>
          </p:nvSpPr>
          <p:spPr bwMode="auto">
            <a:xfrm rot="10800000" flipV="1">
              <a:off x="1860550" y="857250"/>
              <a:ext cx="360045" cy="300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 sz="1400"/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2764790" y="1506855"/>
              <a:ext cx="1561465" cy="2787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 sz="1400"/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2864485" y="1576705"/>
              <a:ext cx="1386205" cy="29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b="1">
                  <a:effectLst/>
                  <a:latin typeface="Calibri"/>
                  <a:ea typeface="Calibri"/>
                  <a:cs typeface="Calibri"/>
                </a:rPr>
                <a:t>Controlar a produção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1384300" y="2244090"/>
              <a:ext cx="1594485" cy="4000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Direcionar os objetivos da organização para a produção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3005455" y="2731770"/>
              <a:ext cx="1530350" cy="434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Coordenar tarefas, agentes e materiais em processo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4085590" y="1995805"/>
              <a:ext cx="1115695" cy="5892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Informar a necessidade de replanejar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AutoShape 19"/>
            <p:cNvSpPr>
              <a:spLocks noChangeArrowheads="1"/>
            </p:cNvSpPr>
            <p:nvPr/>
          </p:nvSpPr>
          <p:spPr bwMode="auto">
            <a:xfrm rot="10800000" flipV="1">
              <a:off x="3366135" y="2099310"/>
              <a:ext cx="360045" cy="30035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 sz="1400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603250" y="1872615"/>
              <a:ext cx="539750" cy="2559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895" tIns="37948" rIns="75895" bIns="37948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i="1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Apoia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3263265" y="1195705"/>
              <a:ext cx="539750" cy="22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895" tIns="37948" rIns="75895" bIns="37948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i="1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Apoia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4443730" y="1511300"/>
              <a:ext cx="53975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895" tIns="37948" rIns="75895" bIns="37948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i="1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Apoia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1801495" y="2726690"/>
              <a:ext cx="539750" cy="245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895" tIns="37948" rIns="75895" bIns="37948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i="1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Apoia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1572490" y="1693545"/>
              <a:ext cx="1045615" cy="434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40338" tIns="20169" rIns="40338" bIns="20169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Definir horizonte de planejamento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2484120" y="1105535"/>
              <a:ext cx="539750" cy="22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895" tIns="37948" rIns="75895" bIns="37948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400" i="1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Apoia</a:t>
              </a:r>
              <a:endParaRPr lang="pt-BR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7" name="Conector de seta reta 66"/>
            <p:cNvCxnSpPr>
              <a:stCxn id="54" idx="0"/>
              <a:endCxn id="50" idx="2"/>
            </p:cNvCxnSpPr>
            <p:nvPr/>
          </p:nvCxnSpPr>
          <p:spPr>
            <a:xfrm flipH="1" flipV="1">
              <a:off x="2036763" y="467360"/>
              <a:ext cx="3809" cy="389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angulado 67"/>
            <p:cNvCxnSpPr/>
            <p:nvPr/>
          </p:nvCxnSpPr>
          <p:spPr>
            <a:xfrm rot="10800000">
              <a:off x="2978786" y="338137"/>
              <a:ext cx="1745617" cy="1657669"/>
            </a:xfrm>
            <a:prstGeom prst="bentConnector3">
              <a:avLst>
                <a:gd name="adj1" fmla="val 34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de seta reta 68"/>
            <p:cNvCxnSpPr>
              <a:stCxn id="52" idx="3"/>
              <a:endCxn id="54" idx="5"/>
            </p:cNvCxnSpPr>
            <p:nvPr/>
          </p:nvCxnSpPr>
          <p:spPr>
            <a:xfrm flipV="1">
              <a:off x="1384300" y="1007745"/>
              <a:ext cx="566261" cy="4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de seta reta 69"/>
            <p:cNvCxnSpPr>
              <a:stCxn id="51" idx="1"/>
              <a:endCxn id="54" idx="1"/>
            </p:cNvCxnSpPr>
            <p:nvPr/>
          </p:nvCxnSpPr>
          <p:spPr>
            <a:xfrm flipH="1">
              <a:off x="2130584" y="912178"/>
              <a:ext cx="351631" cy="955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70"/>
            <p:cNvCxnSpPr>
              <a:stCxn id="65" idx="0"/>
              <a:endCxn id="51" idx="2"/>
            </p:cNvCxnSpPr>
            <p:nvPr/>
          </p:nvCxnSpPr>
          <p:spPr>
            <a:xfrm flipV="1">
              <a:off x="2095298" y="1095375"/>
              <a:ext cx="1070177" cy="5981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>
              <a:stCxn id="65" idx="0"/>
              <a:endCxn id="54" idx="3"/>
            </p:cNvCxnSpPr>
            <p:nvPr/>
          </p:nvCxnSpPr>
          <p:spPr>
            <a:xfrm flipH="1" flipV="1">
              <a:off x="2040572" y="1158240"/>
              <a:ext cx="54726" cy="5353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de seta reta 72"/>
            <p:cNvCxnSpPr>
              <a:stCxn id="53" idx="0"/>
              <a:endCxn id="54" idx="3"/>
            </p:cNvCxnSpPr>
            <p:nvPr/>
          </p:nvCxnSpPr>
          <p:spPr>
            <a:xfrm flipV="1">
              <a:off x="591820" y="1158240"/>
              <a:ext cx="1448752" cy="1591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de seta reta 73"/>
            <p:cNvCxnSpPr/>
            <p:nvPr/>
          </p:nvCxnSpPr>
          <p:spPr>
            <a:xfrm>
              <a:off x="1143000" y="2952750"/>
              <a:ext cx="1859280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74"/>
            <p:cNvCxnSpPr>
              <a:endCxn id="60" idx="3"/>
            </p:cNvCxnSpPr>
            <p:nvPr/>
          </p:nvCxnSpPr>
          <p:spPr>
            <a:xfrm flipH="1" flipV="1">
              <a:off x="3546157" y="2399665"/>
              <a:ext cx="256858" cy="3321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75"/>
            <p:cNvCxnSpPr/>
            <p:nvPr/>
          </p:nvCxnSpPr>
          <p:spPr>
            <a:xfrm flipH="1">
              <a:off x="3629025" y="2249170"/>
              <a:ext cx="4565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/>
            <p:cNvCxnSpPr>
              <a:stCxn id="51" idx="2"/>
              <a:endCxn id="55" idx="0"/>
            </p:cNvCxnSpPr>
            <p:nvPr/>
          </p:nvCxnSpPr>
          <p:spPr>
            <a:xfrm>
              <a:off x="3165475" y="1095375"/>
              <a:ext cx="380048" cy="4114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de seta reta 77"/>
            <p:cNvCxnSpPr>
              <a:stCxn id="57" idx="3"/>
              <a:endCxn id="60" idx="5"/>
            </p:cNvCxnSpPr>
            <p:nvPr/>
          </p:nvCxnSpPr>
          <p:spPr>
            <a:xfrm flipV="1">
              <a:off x="2978785" y="2249488"/>
              <a:ext cx="477361" cy="1946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/>
            <p:cNvCxnSpPr>
              <a:stCxn id="60" idx="0"/>
            </p:cNvCxnSpPr>
            <p:nvPr/>
          </p:nvCxnSpPr>
          <p:spPr>
            <a:xfrm flipH="1" flipV="1">
              <a:off x="3545523" y="1785620"/>
              <a:ext cx="634" cy="313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angulado 79"/>
            <p:cNvCxnSpPr>
              <a:stCxn id="52" idx="2"/>
              <a:endCxn id="57" idx="1"/>
            </p:cNvCxnSpPr>
            <p:nvPr/>
          </p:nvCxnSpPr>
          <p:spPr>
            <a:xfrm rot="16200000" flipH="1">
              <a:off x="581977" y="1641792"/>
              <a:ext cx="1112520" cy="49212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1187624" y="6135107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Figura:</a:t>
            </a:r>
            <a:r>
              <a:rPr lang="pt-BR" sz="1000" dirty="0" smtClean="0"/>
              <a:t> Dinâmica do balanceamento entre o planejamento e o controle de produção</a:t>
            </a:r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80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00425"/>
              </p:ext>
            </p:extLst>
          </p:nvPr>
        </p:nvGraphicFramePr>
        <p:xfrm>
          <a:off x="467544" y="1628800"/>
          <a:ext cx="8208914" cy="3017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1332"/>
                <a:gridCol w="1641332"/>
                <a:gridCol w="1641332"/>
                <a:gridCol w="1642459"/>
                <a:gridCol w="164245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Seqüência</a:t>
                      </a:r>
                      <a:r>
                        <a:rPr lang="pt-BR" sz="1800" dirty="0">
                          <a:effectLst/>
                        </a:rPr>
                        <a:t> de tarefa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(2)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Tempo de produção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(3)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Tempo de entrega prometido (horas)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Tempo de fluxo (horas)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(5)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Atraso (horas)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[(4 ) – (3</a:t>
                      </a:r>
                      <a:r>
                        <a:rPr lang="pt-BR" sz="1800" dirty="0" smtClean="0">
                          <a:effectLst/>
                        </a:rPr>
                        <a:t>)]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18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836712"/>
            <a:ext cx="83529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Sejam dadas as seguintes informações sobre a produção de um produto qualquer </a:t>
            </a:r>
            <a:r>
              <a:rPr kumimoji="0" lang="pt-BR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na tabela abaixo: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t-BR" altLang="en-US" dirty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t-BR" altLang="en-US" dirty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t-BR" altLang="en-US" dirty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t-BR" altLang="en-US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t-BR" altLang="en-US" dirty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t-BR" altLang="en-US" dirty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</a:rPr>
              <a:t>Aplique as seguintes regras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: “primeiro a entrar, primeiro a ser atendido”,  “menor tempo de processamento”, “razão crítica”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</a:rPr>
              <a:t>Avalie as três regras usando estes critérios: 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tempo médio de fluxo, número médio de tarefas no sistema e atraso médio da tarefa</a:t>
            </a:r>
            <a:endParaRPr kumimoji="0" lang="pt-B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24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ltGray">
          <a:xfrm>
            <a:off x="323850" y="260350"/>
            <a:ext cx="820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Programação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ltGray">
          <a:xfrm>
            <a:off x="533400" y="1371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t-BR" b="0"/>
          </a:p>
        </p:txBody>
      </p:sp>
      <p:graphicFrame>
        <p:nvGraphicFramePr>
          <p:cNvPr id="6" name="Diagrama 5"/>
          <p:cNvGraphicFramePr/>
          <p:nvPr/>
        </p:nvGraphicFramePr>
        <p:xfrm>
          <a:off x="323528" y="980728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ltGray">
          <a:xfrm>
            <a:off x="334962" y="262389"/>
            <a:ext cx="8701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Programação Orientada a Fatores Externos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ltGray">
          <a:xfrm>
            <a:off x="457200" y="4773885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ltGray">
          <a:xfrm>
            <a:off x="1524000" y="3707085"/>
            <a:ext cx="2438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Obtenção dos </a:t>
            </a:r>
            <a:endParaRPr lang="pt-BR" sz="2000" b="0" dirty="0" smtClean="0"/>
          </a:p>
          <a:p>
            <a:pPr eaLnBrk="1" hangingPunct="1">
              <a:spcBef>
                <a:spcPct val="50000"/>
              </a:spcBef>
            </a:pPr>
            <a:r>
              <a:rPr lang="pt-BR" sz="2000" b="0" dirty="0" smtClean="0"/>
              <a:t>Recursos</a:t>
            </a:r>
            <a:endParaRPr lang="pt-BR" sz="2000" b="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1447800" y="3783285"/>
            <a:ext cx="2057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0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ltGray">
          <a:xfrm>
            <a:off x="3562350" y="3783285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/>
              <a:t>Duração da Fabricação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ltGray">
          <a:xfrm>
            <a:off x="7696200" y="485008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/>
              <a:t>Tempo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ltGray">
          <a:xfrm>
            <a:off x="3562350" y="3783285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000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ltGray">
          <a:xfrm>
            <a:off x="1447800" y="44690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ltGray">
          <a:xfrm>
            <a:off x="3505200" y="44690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ltGray">
          <a:xfrm>
            <a:off x="3552825" y="44690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ltGray">
          <a:xfrm>
            <a:off x="6615113" y="44690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29013" y="2945085"/>
            <a:ext cx="3381375" cy="685800"/>
            <a:chOff x="2223" y="1776"/>
            <a:chExt cx="2130" cy="432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ltGray">
            <a:xfrm>
              <a:off x="2256" y="1776"/>
              <a:ext cx="1920" cy="432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ltGray">
            <a:xfrm>
              <a:off x="2223" y="1872"/>
              <a:ext cx="21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2000" dirty="0">
                  <a:solidFill>
                    <a:srgbClr val="0070C0"/>
                  </a:solidFill>
                </a:rPr>
                <a:t>Duração da Fabricação</a:t>
              </a:r>
            </a:p>
          </p:txBody>
        </p:sp>
      </p:grpSp>
      <p:sp>
        <p:nvSpPr>
          <p:cNvPr id="7183" name="AutoShape 15"/>
          <p:cNvSpPr>
            <a:spLocks noChangeArrowheads="1"/>
          </p:cNvSpPr>
          <p:nvPr/>
        </p:nvSpPr>
        <p:spPr bwMode="ltGray">
          <a:xfrm>
            <a:off x="457200" y="1878285"/>
            <a:ext cx="2743200" cy="1046659"/>
          </a:xfrm>
          <a:prstGeom prst="wedgeRoundRectCallout">
            <a:avLst>
              <a:gd name="adj1" fmla="val 63889"/>
              <a:gd name="adj2" fmla="val 858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pt-BR" sz="2000" dirty="0">
                <a:solidFill>
                  <a:srgbClr val="0070C0"/>
                </a:solidFill>
              </a:rPr>
              <a:t>Neste caso existe estoque de </a:t>
            </a:r>
            <a:r>
              <a:rPr lang="pt-BR" sz="2000" dirty="0" err="1">
                <a:solidFill>
                  <a:srgbClr val="0070C0"/>
                </a:solidFill>
              </a:rPr>
              <a:t>Matéria-prima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ltGray">
          <a:xfrm>
            <a:off x="533400" y="469768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ltGray">
          <a:xfrm>
            <a:off x="0" y="4926285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600" b="0"/>
              <a:t>Data Atual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ltGray">
          <a:xfrm>
            <a:off x="1066800" y="5078685"/>
            <a:ext cx="24970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Data de Início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b="0" dirty="0"/>
              <a:t>Pedido dos Materiais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ltGray">
          <a:xfrm>
            <a:off x="3276600" y="5078685"/>
            <a:ext cx="17274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Início da 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b="0" dirty="0"/>
              <a:t>Fabricação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ltGray">
          <a:xfrm>
            <a:off x="5715000" y="5154885"/>
            <a:ext cx="1981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Data </a:t>
            </a:r>
            <a:r>
              <a:rPr lang="pt-BR" sz="2000" b="0" dirty="0" smtClean="0"/>
              <a:t>prometida</a:t>
            </a:r>
            <a:endParaRPr lang="pt-BR" sz="2000" b="0" dirty="0"/>
          </a:p>
          <a:p>
            <a:pPr eaLnBrk="1" hangingPunct="1">
              <a:spcBef>
                <a:spcPct val="50000"/>
              </a:spcBef>
            </a:pPr>
            <a:r>
              <a:rPr lang="pt-BR" sz="2000" b="0" dirty="0"/>
              <a:t>Data de Término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95600" y="6145485"/>
            <a:ext cx="3486150" cy="466725"/>
            <a:chOff x="1824" y="3792"/>
            <a:chExt cx="2196" cy="294"/>
          </a:xfrm>
        </p:grpSpPr>
        <p:sp>
          <p:nvSpPr>
            <p:cNvPr id="7190" name="Line 22"/>
            <p:cNvSpPr>
              <a:spLocks noChangeShapeType="1"/>
            </p:cNvSpPr>
            <p:nvPr/>
          </p:nvSpPr>
          <p:spPr bwMode="ltGray">
            <a:xfrm flipH="1">
              <a:off x="1824" y="3792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 sz="2000"/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ltGray">
            <a:xfrm>
              <a:off x="1956" y="3834"/>
              <a:ext cx="20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2000" b="0"/>
                <a:t>Programação Reversa</a:t>
              </a:r>
            </a:p>
          </p:txBody>
        </p:sp>
      </p:grpSp>
      <p:sp>
        <p:nvSpPr>
          <p:cNvPr id="7193" name="Text Box 25"/>
          <p:cNvSpPr txBox="1">
            <a:spLocks noChangeArrowheads="1"/>
          </p:cNvSpPr>
          <p:nvPr/>
        </p:nvSpPr>
        <p:spPr bwMode="ltGray">
          <a:xfrm>
            <a:off x="228600" y="1192485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Cliente estabelece a data de entrega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ltGray">
          <a:xfrm flipV="1">
            <a:off x="304800" y="164968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125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ltGray">
          <a:xfrm>
            <a:off x="323850" y="260350"/>
            <a:ext cx="849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Programação Orientada a Fatores Internos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ltGray">
          <a:xfrm>
            <a:off x="900113" y="1199728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A empresa define a data de entrega para o Cliente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ltGray">
          <a:xfrm flipV="1">
            <a:off x="976313" y="165692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ltGray">
          <a:xfrm>
            <a:off x="1128713" y="4323928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ltGray">
          <a:xfrm>
            <a:off x="3033713" y="3333328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 dirty="0"/>
              <a:t>Duração da Fabricação do Pedido Recebido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ltGray">
          <a:xfrm>
            <a:off x="7380312" y="4123928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dirty="0"/>
              <a:t>Tempo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ltGray">
          <a:xfrm>
            <a:off x="2967038" y="3333328"/>
            <a:ext cx="3333154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00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ltGray">
          <a:xfrm>
            <a:off x="2971800" y="40191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ltGray">
          <a:xfrm>
            <a:off x="6300192" y="40191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ltGray">
          <a:xfrm>
            <a:off x="671513" y="4476328"/>
            <a:ext cx="259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/>
              <a:t>Pedido do Cliente ou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b="0"/>
              <a:t>Reposição de Estoque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ltGray">
          <a:xfrm>
            <a:off x="1433513" y="41715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 sz="20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ltGray">
          <a:xfrm>
            <a:off x="5014913" y="4552528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0"/>
              <a:t>Data de Término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ltGray">
          <a:xfrm>
            <a:off x="3948113" y="5466928"/>
            <a:ext cx="2514600" cy="914400"/>
          </a:xfrm>
          <a:prstGeom prst="wedgeRoundRectCallout">
            <a:avLst>
              <a:gd name="adj1" fmla="val -87690"/>
              <a:gd name="adj2" fmla="val -1550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pt-BR" sz="2000" b="0"/>
              <a:t>Data de início do pedido recebido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ltGray">
          <a:xfrm>
            <a:off x="1433513" y="3866728"/>
            <a:ext cx="152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000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ltGray">
          <a:xfrm>
            <a:off x="1738313" y="1961728"/>
            <a:ext cx="1981200" cy="914400"/>
          </a:xfrm>
          <a:prstGeom prst="wedgeRoundRectCallout">
            <a:avLst>
              <a:gd name="adj1" fmla="val -37981"/>
              <a:gd name="adj2" fmla="val 1496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pt-BR" sz="2000" b="0"/>
              <a:t>Pedidos em fabricação</a:t>
            </a:r>
          </a:p>
        </p:txBody>
      </p:sp>
    </p:spTree>
    <p:extLst>
      <p:ext uri="{BB962C8B-B14F-4D97-AF65-F5344CB8AC3E}">
        <p14:creationId xmlns:p14="http://schemas.microsoft.com/office/powerpoint/2010/main" val="6831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ltGray">
          <a:xfrm>
            <a:off x="395288" y="188640"/>
            <a:ext cx="835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Técnicas de programação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ltGray">
          <a:xfrm>
            <a:off x="304800" y="1311151"/>
            <a:ext cx="8587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400" b="0" dirty="0">
                <a:solidFill>
                  <a:srgbClr val="0070C0"/>
                </a:solidFill>
              </a:rPr>
              <a:t>A) Orientada a Fatores Externos</a:t>
            </a:r>
            <a:r>
              <a:rPr lang="pt-BR" sz="2400" b="0" dirty="0" smtClean="0">
                <a:solidFill>
                  <a:srgbClr val="0070C0"/>
                </a:solidFill>
              </a:rPr>
              <a:t>: Diagrama de montagem</a:t>
            </a:r>
            <a:endParaRPr lang="pt-BR" sz="2400" b="0" dirty="0">
              <a:solidFill>
                <a:srgbClr val="0070C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304800" y="2028974"/>
            <a:ext cx="8839200" cy="4424362"/>
            <a:chOff x="304800" y="1662113"/>
            <a:chExt cx="8839200" cy="4424362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ltGray">
            <a:xfrm>
              <a:off x="304800" y="5553075"/>
              <a:ext cx="762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ltGray">
            <a:xfrm>
              <a:off x="8001000" y="5324475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/>
                <a:t>Tempo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ltGray">
            <a:xfrm flipH="1">
              <a:off x="7196138" y="2428875"/>
              <a:ext cx="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ltGray">
            <a:xfrm flipH="1">
              <a:off x="6324600" y="4333875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ltGray">
            <a:xfrm>
              <a:off x="6553200" y="390525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/>
                <a:t>X</a:t>
              </a: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ltGray">
            <a:xfrm flipH="1">
              <a:off x="4876800" y="5095875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ltGray">
            <a:xfrm flipH="1">
              <a:off x="5181600" y="39576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ltGray">
            <a:xfrm flipH="1">
              <a:off x="4724400" y="3057525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ltGray">
            <a:xfrm>
              <a:off x="6324600" y="3038475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ltGray">
            <a:xfrm>
              <a:off x="5567363" y="4638675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/>
                <a:t>C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ltGray">
            <a:xfrm>
              <a:off x="5638800" y="3571875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/>
                <a:t>B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ltGray">
            <a:xfrm>
              <a:off x="5486400" y="2581275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/>
                <a:t>A</a:t>
              </a:r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ltGray">
            <a:xfrm>
              <a:off x="5214938" y="3648075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ltGray">
            <a:xfrm>
              <a:off x="4724400" y="2733675"/>
              <a:ext cx="0" cy="666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ltGray">
            <a:xfrm>
              <a:off x="3657600" y="273367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ltGray">
            <a:xfrm>
              <a:off x="3124200" y="3381375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ltGray">
            <a:xfrm flipH="1">
              <a:off x="3748088" y="3667125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ltGray">
            <a:xfrm flipH="1">
              <a:off x="2819400" y="4105275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ltGray">
            <a:xfrm flipH="1">
              <a:off x="3367088" y="4486275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ltGray">
            <a:xfrm>
              <a:off x="3781425" y="2390775"/>
              <a:ext cx="5619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1800" b="0" dirty="0"/>
                <a:t>A1</a:t>
              </a: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ltGray">
            <a:xfrm>
              <a:off x="3805238" y="3033713"/>
              <a:ext cx="538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1800" b="0"/>
                <a:t>A2</a:t>
              </a:r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ltGray">
            <a:xfrm>
              <a:off x="4191000" y="3343275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1800" b="0" dirty="0"/>
                <a:t>B1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ltGray">
            <a:xfrm>
              <a:off x="4205288" y="3795713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1800" b="0"/>
                <a:t>B2</a:t>
              </a: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ltGray">
            <a:xfrm>
              <a:off x="4191000" y="4181475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1800" b="0"/>
                <a:t>B3</a:t>
              </a: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ltGray">
            <a:xfrm flipH="1">
              <a:off x="2286000" y="2124075"/>
              <a:ext cx="487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48" name="Text Box 32"/>
            <p:cNvSpPr txBox="1">
              <a:spLocks noChangeArrowheads="1"/>
            </p:cNvSpPr>
            <p:nvPr/>
          </p:nvSpPr>
          <p:spPr bwMode="ltGray">
            <a:xfrm>
              <a:off x="2743200" y="1662113"/>
              <a:ext cx="3962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1800" dirty="0"/>
                <a:t>Sentido de Construção do Diagrama</a:t>
              </a:r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ltGray">
            <a:xfrm>
              <a:off x="2819400" y="4105275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ltGray">
            <a:xfrm>
              <a:off x="2428875" y="5629275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>
                  <a:latin typeface="SwitzerlandLight" pitchFamily="2" charset="0"/>
                </a:rPr>
                <a:t>Início</a:t>
              </a:r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ltGray">
            <a:xfrm>
              <a:off x="6657975" y="5553075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0"/>
                <a:t>Término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ltGray">
          <a:xfrm>
            <a:off x="457200" y="260350"/>
            <a:ext cx="8219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Técnicas de programação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ltGray">
          <a:xfrm>
            <a:off x="304800" y="1600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400" b="0" dirty="0" smtClean="0">
                <a:solidFill>
                  <a:srgbClr val="0070C0"/>
                </a:solidFill>
              </a:rPr>
              <a:t>B) </a:t>
            </a:r>
            <a:r>
              <a:rPr lang="pt-BR" sz="2400" b="0" dirty="0">
                <a:solidFill>
                  <a:srgbClr val="0070C0"/>
                </a:solidFill>
              </a:rPr>
              <a:t>Orientada a Fatores Internos:  Gráfico de </a:t>
            </a:r>
            <a:r>
              <a:rPr lang="pt-BR" sz="2400" b="0" dirty="0" err="1">
                <a:solidFill>
                  <a:srgbClr val="0070C0"/>
                </a:solidFill>
              </a:rPr>
              <a:t>Gantt</a:t>
            </a:r>
            <a:endParaRPr lang="pt-BR" sz="2400" b="0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46495"/>
              </p:ext>
            </p:extLst>
          </p:nvPr>
        </p:nvGraphicFramePr>
        <p:xfrm>
          <a:off x="755576" y="2924944"/>
          <a:ext cx="72008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333"/>
                <a:gridCol w="1125408"/>
                <a:gridCol w="1280376"/>
                <a:gridCol w="1066729"/>
                <a:gridCol w="1065225"/>
                <a:gridCol w="10667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Pedido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Sequencia das tarefas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C3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B5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A5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C4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A5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C3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A3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B5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C3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7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ltGray">
          <a:xfrm>
            <a:off x="609600" y="990600"/>
            <a:ext cx="6781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400" b="0" dirty="0"/>
              <a:t>A programação foi feita seguindo a seqüência:</a:t>
            </a:r>
          </a:p>
          <a:p>
            <a:pPr eaLnBrk="1" hangingPunct="1">
              <a:spcBef>
                <a:spcPct val="50000"/>
              </a:spcBef>
            </a:pPr>
            <a:endParaRPr lang="pt-BR" sz="2400" b="0" dirty="0"/>
          </a:p>
          <a:p>
            <a:pPr eaLnBrk="1" hangingPunct="1">
              <a:spcBef>
                <a:spcPct val="50000"/>
              </a:spcBef>
            </a:pPr>
            <a:r>
              <a:rPr lang="pt-BR" sz="2400" b="0" dirty="0"/>
              <a:t>Primeiro o Pedido 05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b="0" dirty="0"/>
              <a:t>Depois o Pedido 08</a:t>
            </a:r>
          </a:p>
          <a:p>
            <a:pPr eaLnBrk="1" hangingPunct="1">
              <a:spcBef>
                <a:spcPct val="50000"/>
              </a:spcBef>
            </a:pPr>
            <a:endParaRPr lang="pt-BR" sz="2400" b="0" dirty="0"/>
          </a:p>
          <a:p>
            <a:pPr eaLnBrk="1" hangingPunct="1">
              <a:spcBef>
                <a:spcPct val="50000"/>
              </a:spcBef>
            </a:pPr>
            <a:r>
              <a:rPr lang="pt-BR" sz="2400" b="0" dirty="0"/>
              <a:t>O que acontece se a seqüência for invertida?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b="0" dirty="0"/>
              <a:t>Analise: 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b="0" dirty="0">
                <a:solidFill>
                  <a:schemeClr val="accent1"/>
                </a:solidFill>
              </a:rPr>
              <a:t>o prazo de término;  e 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b="0" dirty="0">
                <a:solidFill>
                  <a:schemeClr val="accent1"/>
                </a:solidFill>
              </a:rPr>
              <a:t>a taxa de ocupação das máquinas</a:t>
            </a:r>
          </a:p>
        </p:txBody>
      </p:sp>
    </p:spTree>
    <p:extLst>
      <p:ext uri="{BB962C8B-B14F-4D97-AF65-F5344CB8AC3E}">
        <p14:creationId xmlns:p14="http://schemas.microsoft.com/office/powerpoint/2010/main" val="26887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Evolução do conceito: MRP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87</a:t>
            </a:fld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11560" y="1340768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chemeClr val="accent1"/>
                </a:solidFill>
              </a:rPr>
              <a:t>Década de 1970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pt-BR" sz="2000" dirty="0" smtClean="0"/>
              <a:t>Programa mestre de produção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pt-BR" sz="2000" dirty="0" smtClean="0"/>
              <a:t>Lista de materiais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pt-BR" sz="2000" dirty="0" smtClean="0"/>
              <a:t>Quantidades de estoque</a:t>
            </a:r>
            <a:endParaRPr lang="pt-BR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3996507" y="1115452"/>
            <a:ext cx="3239194" cy="4924430"/>
            <a:chOff x="3996507" y="1115452"/>
            <a:chExt cx="3239194" cy="4924430"/>
          </a:xfrm>
        </p:grpSpPr>
        <p:sp>
          <p:nvSpPr>
            <p:cNvPr id="7" name="Text Box 74"/>
            <p:cNvSpPr txBox="1">
              <a:spLocks noChangeArrowheads="1"/>
            </p:cNvSpPr>
            <p:nvPr/>
          </p:nvSpPr>
          <p:spPr bwMode="auto">
            <a:xfrm>
              <a:off x="4571876" y="1115452"/>
              <a:ext cx="201612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>
                  <a:latin typeface="+mn-lt"/>
                </a:rPr>
                <a:t>MPS</a:t>
              </a:r>
            </a:p>
          </p:txBody>
        </p:sp>
        <p:sp>
          <p:nvSpPr>
            <p:cNvPr id="8" name="Text Box 75"/>
            <p:cNvSpPr txBox="1">
              <a:spLocks noChangeArrowheads="1"/>
            </p:cNvSpPr>
            <p:nvPr/>
          </p:nvSpPr>
          <p:spPr bwMode="auto">
            <a:xfrm>
              <a:off x="4571876" y="1763524"/>
              <a:ext cx="2016125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 dirty="0">
                  <a:solidFill>
                    <a:schemeClr val="accent1"/>
                  </a:solidFill>
                  <a:latin typeface="+mn-lt"/>
                </a:rPr>
                <a:t>RCCP</a:t>
              </a:r>
            </a:p>
          </p:txBody>
        </p:sp>
        <p:sp>
          <p:nvSpPr>
            <p:cNvPr id="9" name="Text Box 76"/>
            <p:cNvSpPr txBox="1">
              <a:spLocks noChangeArrowheads="1"/>
            </p:cNvSpPr>
            <p:nvPr/>
          </p:nvSpPr>
          <p:spPr bwMode="auto">
            <a:xfrm>
              <a:off x="4578226" y="3284984"/>
              <a:ext cx="201612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>
                  <a:latin typeface="+mn-lt"/>
                </a:rPr>
                <a:t>MRP</a:t>
              </a:r>
            </a:p>
          </p:txBody>
        </p:sp>
        <p:sp>
          <p:nvSpPr>
            <p:cNvPr id="10" name="Text Box 77"/>
            <p:cNvSpPr txBox="1">
              <a:spLocks noChangeArrowheads="1"/>
            </p:cNvSpPr>
            <p:nvPr/>
          </p:nvSpPr>
          <p:spPr bwMode="auto">
            <a:xfrm>
              <a:off x="4571876" y="3977484"/>
              <a:ext cx="2016125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 dirty="0">
                  <a:solidFill>
                    <a:schemeClr val="accent1"/>
                  </a:solidFill>
                  <a:latin typeface="+mn-lt"/>
                </a:rPr>
                <a:t>CRP</a:t>
              </a:r>
            </a:p>
          </p:txBody>
        </p:sp>
        <p:sp>
          <p:nvSpPr>
            <p:cNvPr id="11" name="Text Box 78"/>
            <p:cNvSpPr txBox="1">
              <a:spLocks noChangeArrowheads="1"/>
            </p:cNvSpPr>
            <p:nvPr/>
          </p:nvSpPr>
          <p:spPr bwMode="auto">
            <a:xfrm>
              <a:off x="3996507" y="5670550"/>
              <a:ext cx="1151557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 dirty="0">
                  <a:latin typeface="+mn-lt"/>
                </a:rPr>
                <a:t>Compras</a:t>
              </a:r>
            </a:p>
          </p:txBody>
        </p:sp>
        <p:sp>
          <p:nvSpPr>
            <p:cNvPr id="12" name="Text Box 79"/>
            <p:cNvSpPr txBox="1">
              <a:spLocks noChangeArrowheads="1"/>
            </p:cNvSpPr>
            <p:nvPr/>
          </p:nvSpPr>
          <p:spPr bwMode="auto">
            <a:xfrm>
              <a:off x="5940152" y="5670550"/>
              <a:ext cx="108108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>
                  <a:latin typeface="+mn-lt"/>
                </a:rPr>
                <a:t>Produção</a:t>
              </a:r>
            </a:p>
          </p:txBody>
        </p: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4975202" y="2420690"/>
              <a:ext cx="1225550" cy="576262"/>
              <a:chOff x="2426" y="1525"/>
              <a:chExt cx="635" cy="454"/>
            </a:xfrm>
          </p:grpSpPr>
          <p:sp>
            <p:nvSpPr>
              <p:cNvPr id="39" name="AutoShape 80"/>
              <p:cNvSpPr>
                <a:spLocks noChangeArrowheads="1"/>
              </p:cNvSpPr>
              <p:nvPr/>
            </p:nvSpPr>
            <p:spPr bwMode="auto">
              <a:xfrm>
                <a:off x="2426" y="1525"/>
                <a:ext cx="635" cy="454"/>
              </a:xfrm>
              <a:prstGeom prst="flowChartDecisi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 sz="1800" b="0">
                  <a:latin typeface="+mn-lt"/>
                </a:endParaRPr>
              </a:p>
            </p:txBody>
          </p:sp>
          <p:sp>
            <p:nvSpPr>
              <p:cNvPr id="40" name="Text Box 81"/>
              <p:cNvSpPr txBox="1">
                <a:spLocks noChangeArrowheads="1"/>
              </p:cNvSpPr>
              <p:nvPr/>
            </p:nvSpPr>
            <p:spPr bwMode="auto">
              <a:xfrm>
                <a:off x="2562" y="1616"/>
                <a:ext cx="40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sz="1400" b="0" dirty="0">
                    <a:latin typeface="+mn-lt"/>
                  </a:rPr>
                  <a:t>Ok?</a:t>
                </a:r>
              </a:p>
            </p:txBody>
          </p: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>
              <a:off x="4965576" y="4616450"/>
              <a:ext cx="1225550" cy="503238"/>
              <a:chOff x="2426" y="1525"/>
              <a:chExt cx="635" cy="454"/>
            </a:xfrm>
          </p:grpSpPr>
          <p:sp>
            <p:nvSpPr>
              <p:cNvPr id="37" name="AutoShape 87"/>
              <p:cNvSpPr>
                <a:spLocks noChangeArrowheads="1"/>
              </p:cNvSpPr>
              <p:nvPr/>
            </p:nvSpPr>
            <p:spPr bwMode="auto">
              <a:xfrm>
                <a:off x="2426" y="1525"/>
                <a:ext cx="635" cy="454"/>
              </a:xfrm>
              <a:prstGeom prst="flowChartDecisi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 sz="1800" b="0">
                  <a:latin typeface="+mn-lt"/>
                </a:endParaRPr>
              </a:p>
            </p:txBody>
          </p:sp>
          <p:sp>
            <p:nvSpPr>
              <p:cNvPr id="38" name="Text Box 88"/>
              <p:cNvSpPr txBox="1">
                <a:spLocks noChangeArrowheads="1"/>
              </p:cNvSpPr>
              <p:nvPr/>
            </p:nvSpPr>
            <p:spPr bwMode="auto">
              <a:xfrm>
                <a:off x="2562" y="1617"/>
                <a:ext cx="40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sz="1400" b="0" dirty="0">
                    <a:latin typeface="+mn-lt"/>
                  </a:rPr>
                  <a:t>Ok?</a:t>
                </a:r>
              </a:p>
            </p:txBody>
          </p:sp>
        </p:grpSp>
        <p:sp>
          <p:nvSpPr>
            <p:cNvPr id="17" name="Line 89"/>
            <p:cNvSpPr>
              <a:spLocks noChangeShapeType="1"/>
            </p:cNvSpPr>
            <p:nvPr/>
          </p:nvSpPr>
          <p:spPr bwMode="auto">
            <a:xfrm>
              <a:off x="5579938" y="148547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18" name="Line 90"/>
            <p:cNvSpPr>
              <a:spLocks noChangeShapeType="1"/>
            </p:cNvSpPr>
            <p:nvPr/>
          </p:nvSpPr>
          <p:spPr bwMode="auto">
            <a:xfrm>
              <a:off x="5579938" y="2133551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>
              <a:off x="5598988" y="299764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0" name="Line 92"/>
            <p:cNvSpPr>
              <a:spLocks noChangeShapeType="1"/>
            </p:cNvSpPr>
            <p:nvPr/>
          </p:nvSpPr>
          <p:spPr bwMode="auto">
            <a:xfrm>
              <a:off x="5598988" y="3672456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1" name="Line 93"/>
            <p:cNvSpPr>
              <a:spLocks noChangeShapeType="1"/>
            </p:cNvSpPr>
            <p:nvPr/>
          </p:nvSpPr>
          <p:spPr bwMode="auto">
            <a:xfrm>
              <a:off x="5579938" y="43489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2" name="Line 94"/>
            <p:cNvSpPr>
              <a:spLocks noChangeShapeType="1"/>
            </p:cNvSpPr>
            <p:nvPr/>
          </p:nvSpPr>
          <p:spPr bwMode="auto">
            <a:xfrm>
              <a:off x="4571877" y="5400675"/>
              <a:ext cx="19443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3" name="Line 95"/>
            <p:cNvSpPr>
              <a:spLocks noChangeShapeType="1"/>
            </p:cNvSpPr>
            <p:nvPr/>
          </p:nvSpPr>
          <p:spPr bwMode="auto">
            <a:xfrm>
              <a:off x="5579938" y="51133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4" name="Line 97"/>
            <p:cNvSpPr>
              <a:spLocks noChangeShapeType="1"/>
            </p:cNvSpPr>
            <p:nvPr/>
          </p:nvSpPr>
          <p:spPr bwMode="auto">
            <a:xfrm>
              <a:off x="4572000" y="54006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5" name="Line 98"/>
            <p:cNvSpPr>
              <a:spLocks noChangeShapeType="1"/>
            </p:cNvSpPr>
            <p:nvPr/>
          </p:nvSpPr>
          <p:spPr bwMode="auto">
            <a:xfrm>
              <a:off x="6516216" y="54006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flipH="1">
              <a:off x="4355976" y="2736352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7" name="Line 100"/>
            <p:cNvSpPr>
              <a:spLocks noChangeShapeType="1"/>
            </p:cNvSpPr>
            <p:nvPr/>
          </p:nvSpPr>
          <p:spPr bwMode="auto">
            <a:xfrm flipV="1">
              <a:off x="4355976" y="1340767"/>
              <a:ext cx="0" cy="139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8" name="Line 101"/>
            <p:cNvSpPr>
              <a:spLocks noChangeShapeType="1"/>
            </p:cNvSpPr>
            <p:nvPr/>
          </p:nvSpPr>
          <p:spPr bwMode="auto">
            <a:xfrm>
              <a:off x="4355976" y="1331243"/>
              <a:ext cx="2159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9" name="Line 102"/>
            <p:cNvSpPr>
              <a:spLocks noChangeShapeType="1"/>
            </p:cNvSpPr>
            <p:nvPr/>
          </p:nvSpPr>
          <p:spPr bwMode="auto">
            <a:xfrm>
              <a:off x="6194301" y="4864100"/>
              <a:ext cx="969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0" name="Line 103"/>
            <p:cNvSpPr>
              <a:spLocks noChangeShapeType="1"/>
            </p:cNvSpPr>
            <p:nvPr/>
          </p:nvSpPr>
          <p:spPr bwMode="auto">
            <a:xfrm flipV="1">
              <a:off x="7164288" y="1268760"/>
              <a:ext cx="0" cy="358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1" name="Line 104"/>
            <p:cNvSpPr>
              <a:spLocks noChangeShapeType="1"/>
            </p:cNvSpPr>
            <p:nvPr/>
          </p:nvSpPr>
          <p:spPr bwMode="auto">
            <a:xfrm flipH="1" flipV="1">
              <a:off x="6588000" y="1268760"/>
              <a:ext cx="576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2" name="Line 105"/>
            <p:cNvSpPr>
              <a:spLocks noChangeShapeType="1"/>
            </p:cNvSpPr>
            <p:nvPr/>
          </p:nvSpPr>
          <p:spPr bwMode="auto">
            <a:xfrm flipH="1">
              <a:off x="6588001" y="3384550"/>
              <a:ext cx="576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6588001" y="4581128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 dirty="0">
                  <a:latin typeface="+mn-lt"/>
                </a:rPr>
                <a:t>Não</a:t>
              </a:r>
            </a:p>
          </p:txBody>
        </p:sp>
        <p:sp>
          <p:nvSpPr>
            <p:cNvPr id="34" name="Text Box 107"/>
            <p:cNvSpPr txBox="1">
              <a:spLocks noChangeArrowheads="1"/>
            </p:cNvSpPr>
            <p:nvPr/>
          </p:nvSpPr>
          <p:spPr bwMode="auto">
            <a:xfrm>
              <a:off x="4428356" y="2761183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 dirty="0">
                  <a:latin typeface="+mn-lt"/>
                </a:rPr>
                <a:t>Não</a:t>
              </a:r>
            </a:p>
          </p:txBody>
        </p:sp>
        <p:sp>
          <p:nvSpPr>
            <p:cNvPr id="35" name="Text Box 108"/>
            <p:cNvSpPr txBox="1">
              <a:spLocks noChangeArrowheads="1"/>
            </p:cNvSpPr>
            <p:nvPr/>
          </p:nvSpPr>
          <p:spPr bwMode="auto">
            <a:xfrm>
              <a:off x="5148436" y="2977207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 dirty="0">
                  <a:latin typeface="+mn-lt"/>
                </a:rPr>
                <a:t>Sim</a:t>
              </a:r>
            </a:p>
          </p:txBody>
        </p:sp>
        <p:sp>
          <p:nvSpPr>
            <p:cNvPr id="36" name="Text Box 109"/>
            <p:cNvSpPr txBox="1">
              <a:spLocks noChangeArrowheads="1"/>
            </p:cNvSpPr>
            <p:nvPr/>
          </p:nvSpPr>
          <p:spPr bwMode="auto">
            <a:xfrm>
              <a:off x="4932412" y="5157192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>
                  <a:latin typeface="+mn-lt"/>
                </a:rPr>
                <a:t>Sim</a:t>
              </a: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7668344" y="1826240"/>
            <a:ext cx="1296144" cy="2923877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1"/>
                </a:solidFill>
              </a:rPr>
              <a:t>Limitação de capacidade </a:t>
            </a:r>
            <a:r>
              <a:rPr lang="pt-BR" sz="1200" i="1" dirty="0" smtClean="0"/>
              <a:t>originou os roteiros de produção (sequencias e tempos das diferentes tarefas das ordens de produção) e um cadastro de centros de produção com as respectivas capacidades</a:t>
            </a:r>
            <a:endParaRPr lang="pt-BR" sz="1200" i="1" dirty="0"/>
          </a:p>
        </p:txBody>
      </p:sp>
      <p:cxnSp>
        <p:nvCxnSpPr>
          <p:cNvPr id="49" name="Conector angulado 48"/>
          <p:cNvCxnSpPr/>
          <p:nvPr/>
        </p:nvCxnSpPr>
        <p:spPr>
          <a:xfrm>
            <a:off x="6679294" y="1948190"/>
            <a:ext cx="989050" cy="1846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do 50"/>
          <p:cNvCxnSpPr>
            <a:stCxn id="10" idx="3"/>
          </p:cNvCxnSpPr>
          <p:nvPr/>
        </p:nvCxnSpPr>
        <p:spPr>
          <a:xfrm flipV="1">
            <a:off x="6588001" y="3816124"/>
            <a:ext cx="1080343" cy="3460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23528" y="3060080"/>
            <a:ext cx="3672979" cy="1169551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accent1"/>
                </a:solidFill>
              </a:rPr>
              <a:t>Reprogramação</a:t>
            </a:r>
          </a:p>
          <a:p>
            <a:r>
              <a:rPr lang="pt-BR" sz="1400" i="1" dirty="0" err="1" smtClean="0">
                <a:solidFill>
                  <a:schemeClr val="accent1"/>
                </a:solidFill>
              </a:rPr>
              <a:t>Regenerative</a:t>
            </a:r>
            <a:r>
              <a:rPr lang="pt-BR" sz="1400" dirty="0" smtClean="0"/>
              <a:t>: toda programação é refeita </a:t>
            </a:r>
          </a:p>
          <a:p>
            <a:r>
              <a:rPr lang="pt-BR" sz="1400" i="1" dirty="0" smtClean="0">
                <a:solidFill>
                  <a:schemeClr val="accent1"/>
                </a:solidFill>
              </a:rPr>
              <a:t>Net </a:t>
            </a:r>
            <a:r>
              <a:rPr lang="pt-BR" sz="1400" i="1" dirty="0" err="1" smtClean="0">
                <a:solidFill>
                  <a:schemeClr val="accent1"/>
                </a:solidFill>
              </a:rPr>
              <a:t>change</a:t>
            </a:r>
            <a:r>
              <a:rPr lang="pt-BR" sz="1400" i="1" dirty="0" smtClean="0">
                <a:solidFill>
                  <a:schemeClr val="accent1"/>
                </a:solidFill>
              </a:rPr>
              <a:t> </a:t>
            </a:r>
            <a:r>
              <a:rPr lang="pt-BR" sz="1400" dirty="0" smtClean="0"/>
              <a:t>: as mudanças são limitadas somente aos itens cujas demanda foram modificadas</a:t>
            </a:r>
            <a:endParaRPr lang="pt-BR" sz="1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347561" y="4572416"/>
            <a:ext cx="3576368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accent1"/>
                </a:solidFill>
              </a:rPr>
              <a:t>Limitações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O modelo não propõe ação para eventuais limitações de capacidade detectadas. Pode-se alterar o MPS  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O modelo não determina o sequenciamento das ordens alocadas aos diferentes centros de produção.</a:t>
            </a:r>
            <a:endParaRPr lang="pt-BR" sz="14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4195771" y="6172854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12</a:t>
            </a:r>
            <a:r>
              <a:rPr lang="pt-BR" sz="1000" dirty="0" smtClean="0"/>
              <a:t>: Fluxo de informações do MRP</a:t>
            </a:r>
            <a:endParaRPr lang="pt-BR" sz="1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11851" y="6135107"/>
            <a:ext cx="2160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/>
              <a:t>Fonte: Laurindo; Mesquita (2000)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3914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Evolução do conceito: MRP II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88</a:t>
            </a:fld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95536" y="1196752"/>
            <a:ext cx="33849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chemeClr val="accent1"/>
                </a:solidFill>
              </a:rPr>
              <a:t>Década de 1980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US" sz="1400" dirty="0"/>
              <a:t>Oliver Wight </a:t>
            </a:r>
            <a:r>
              <a:rPr lang="en-US" sz="1400" dirty="0" err="1"/>
              <a:t>publicou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1981 o </a:t>
            </a:r>
            <a:r>
              <a:rPr lang="en-US" sz="1400" dirty="0" err="1"/>
              <a:t>livro</a:t>
            </a:r>
            <a:r>
              <a:rPr lang="en-US" sz="1400" dirty="0"/>
              <a:t> “Manufacturing Resources Planning (MRP II)”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11960" y="1763524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Planejamento estratégico</a:t>
            </a:r>
            <a:endParaRPr lang="pt-BR" sz="14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211960" y="2773377"/>
            <a:ext cx="15841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S&amp;OP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4211960" y="3482424"/>
            <a:ext cx="15841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MPS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4203920" y="4211796"/>
            <a:ext cx="15841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MRP</a:t>
            </a:r>
            <a:endParaRPr lang="pt-BR" dirty="0"/>
          </a:p>
        </p:txBody>
      </p:sp>
      <p:sp>
        <p:nvSpPr>
          <p:cNvPr id="50" name="Text Box 78"/>
          <p:cNvSpPr txBox="1">
            <a:spLocks noChangeArrowheads="1"/>
          </p:cNvSpPr>
          <p:nvPr/>
        </p:nvSpPr>
        <p:spPr bwMode="auto">
          <a:xfrm>
            <a:off x="3419475" y="5075892"/>
            <a:ext cx="115155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b="0" dirty="0">
                <a:latin typeface="+mn-lt"/>
              </a:rPr>
              <a:t>Compras</a:t>
            </a:r>
          </a:p>
        </p:txBody>
      </p:sp>
      <p:sp>
        <p:nvSpPr>
          <p:cNvPr id="52" name="Text Box 79"/>
          <p:cNvSpPr txBox="1">
            <a:spLocks noChangeArrowheads="1"/>
          </p:cNvSpPr>
          <p:nvPr/>
        </p:nvSpPr>
        <p:spPr bwMode="auto">
          <a:xfrm>
            <a:off x="5363120" y="5057040"/>
            <a:ext cx="108108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b="0" dirty="0" smtClean="0">
                <a:latin typeface="+mn-lt"/>
              </a:rPr>
              <a:t>SFC</a:t>
            </a:r>
            <a:endParaRPr lang="pt-BR" sz="1800" b="0" dirty="0">
              <a:latin typeface="+mn-lt"/>
            </a:endParaRPr>
          </a:p>
        </p:txBody>
      </p:sp>
      <p:cxnSp>
        <p:nvCxnSpPr>
          <p:cNvPr id="41" name="Conector de seta reta 40"/>
          <p:cNvCxnSpPr>
            <a:stCxn id="4" idx="2"/>
            <a:endCxn id="45" idx="0"/>
          </p:cNvCxnSpPr>
          <p:nvPr/>
        </p:nvCxnSpPr>
        <p:spPr>
          <a:xfrm>
            <a:off x="5004048" y="2286744"/>
            <a:ext cx="0" cy="48663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>
            <a:stCxn id="45" idx="2"/>
            <a:endCxn id="47" idx="0"/>
          </p:cNvCxnSpPr>
          <p:nvPr/>
        </p:nvCxnSpPr>
        <p:spPr>
          <a:xfrm>
            <a:off x="5004048" y="3142709"/>
            <a:ext cx="0" cy="33971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4988360" y="3851756"/>
            <a:ext cx="0" cy="36352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3491880" y="5723964"/>
            <a:ext cx="302433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Indicadores de desempenho</a:t>
            </a:r>
            <a:endParaRPr lang="pt-BR" sz="1400" i="1" dirty="0"/>
          </a:p>
        </p:txBody>
      </p:sp>
      <p:cxnSp>
        <p:nvCxnSpPr>
          <p:cNvPr id="61" name="Conector reto 60"/>
          <p:cNvCxnSpPr/>
          <p:nvPr/>
        </p:nvCxnSpPr>
        <p:spPr>
          <a:xfrm>
            <a:off x="3995253" y="4787860"/>
            <a:ext cx="1908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>
            <a:endCxn id="50" idx="0"/>
          </p:cNvCxnSpPr>
          <p:nvPr/>
        </p:nvCxnSpPr>
        <p:spPr>
          <a:xfrm flipH="1">
            <a:off x="3995254" y="4787860"/>
            <a:ext cx="682" cy="2880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>
            <a:endCxn id="52" idx="0"/>
          </p:cNvCxnSpPr>
          <p:nvPr/>
        </p:nvCxnSpPr>
        <p:spPr>
          <a:xfrm>
            <a:off x="5903664" y="4787860"/>
            <a:ext cx="0" cy="26918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48" idx="2"/>
          </p:cNvCxnSpPr>
          <p:nvPr/>
        </p:nvCxnSpPr>
        <p:spPr>
          <a:xfrm flipH="1">
            <a:off x="4988360" y="4581128"/>
            <a:ext cx="7648" cy="20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475656" y="2799216"/>
            <a:ext cx="237626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Planejamento de capacidade</a:t>
            </a:r>
            <a:endParaRPr lang="pt-BR" sz="14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6156176" y="2708920"/>
            <a:ext cx="12961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Previsão de demanda</a:t>
            </a:r>
            <a:endParaRPr lang="pt-BR" sz="1400" dirty="0"/>
          </a:p>
        </p:txBody>
      </p:sp>
      <p:cxnSp>
        <p:nvCxnSpPr>
          <p:cNvPr id="70" name="Conector de seta reta 69"/>
          <p:cNvCxnSpPr>
            <a:stCxn id="67" idx="3"/>
            <a:endCxn id="45" idx="1"/>
          </p:cNvCxnSpPr>
          <p:nvPr/>
        </p:nvCxnSpPr>
        <p:spPr>
          <a:xfrm>
            <a:off x="3851920" y="2953105"/>
            <a:ext cx="360040" cy="493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45" idx="3"/>
            <a:endCxn id="68" idx="1"/>
          </p:cNvCxnSpPr>
          <p:nvPr/>
        </p:nvCxnSpPr>
        <p:spPr>
          <a:xfrm>
            <a:off x="5796136" y="2958043"/>
            <a:ext cx="360040" cy="1248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7668344" y="189708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1"/>
                </a:solidFill>
              </a:rPr>
              <a:t>Longo prazo</a:t>
            </a:r>
            <a:endParaRPr lang="pt-BR" sz="1400" i="1" dirty="0">
              <a:solidFill>
                <a:schemeClr val="accent1"/>
              </a:solidFill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7697976" y="309698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1"/>
                </a:solidFill>
              </a:rPr>
              <a:t>Médio prazo</a:t>
            </a:r>
            <a:endParaRPr lang="pt-BR" sz="1400" i="1" dirty="0">
              <a:solidFill>
                <a:schemeClr val="accent1"/>
              </a:solidFill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7740352" y="372574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1"/>
                </a:solidFill>
              </a:rPr>
              <a:t>Curto prazo</a:t>
            </a:r>
            <a:endParaRPr lang="pt-BR" sz="1400" i="1" dirty="0">
              <a:solidFill>
                <a:schemeClr val="accent1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7711728" y="511859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accent1"/>
                </a:solidFill>
              </a:rPr>
              <a:t>Médio prazo</a:t>
            </a:r>
            <a:endParaRPr lang="pt-BR" sz="1400" i="1" dirty="0">
              <a:solidFill>
                <a:schemeClr val="accent1"/>
              </a:solidFill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1475656" y="2530060"/>
            <a:ext cx="72008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1475656" y="3356992"/>
            <a:ext cx="73532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3131840" y="4725144"/>
            <a:ext cx="5849416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/>
          <p:cNvSpPr txBox="1"/>
          <p:nvPr/>
        </p:nvSpPr>
        <p:spPr>
          <a:xfrm>
            <a:off x="7884368" y="2780928"/>
            <a:ext cx="9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DRP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97" name="Conector de seta reta 96"/>
          <p:cNvCxnSpPr>
            <a:stCxn id="95" idx="1"/>
            <a:endCxn id="68" idx="3"/>
          </p:cNvCxnSpPr>
          <p:nvPr/>
        </p:nvCxnSpPr>
        <p:spPr>
          <a:xfrm flipH="1">
            <a:off x="7452320" y="2965594"/>
            <a:ext cx="432048" cy="4936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/>
          <p:cNvSpPr txBox="1"/>
          <p:nvPr/>
        </p:nvSpPr>
        <p:spPr>
          <a:xfrm>
            <a:off x="59529" y="3412738"/>
            <a:ext cx="321632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accent1"/>
                </a:solidFill>
              </a:rPr>
              <a:t>Limitações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No cálculo de necessidades os tempos de produção utilizados como se fossem “constantes”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Lotes mínimos e múltiplos do lote a partir de LEC ou LEP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Falta de otimização de sequenciamento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Como garantir que o status da fábrica e dos estoques corresponda ao do sistema?</a:t>
            </a:r>
          </a:p>
          <a:p>
            <a:pPr marL="342900" indent="-342900">
              <a:buAutoNum type="arabicParenR"/>
            </a:pPr>
            <a:r>
              <a:rPr lang="pt-BR" sz="1400" dirty="0" smtClean="0"/>
              <a:t>O problema do MPS permanece</a:t>
            </a:r>
            <a:endParaRPr lang="pt-BR" sz="14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491880" y="6172854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13</a:t>
            </a:r>
            <a:r>
              <a:rPr lang="pt-BR" sz="1000" dirty="0" smtClean="0"/>
              <a:t>: Fluxo de informações do MRPII</a:t>
            </a:r>
            <a:endParaRPr lang="pt-BR" sz="10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911851" y="6135107"/>
            <a:ext cx="2160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/>
              <a:t>Fonte: Laurindo; Mesquita (2000)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22837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MRP ao ERP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121757" y="6611779"/>
            <a:ext cx="363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Figura 14</a:t>
            </a:r>
            <a:r>
              <a:rPr lang="pt-BR" sz="1000" dirty="0" smtClean="0"/>
              <a:t>: Fluxo de informações do ERP</a:t>
            </a:r>
            <a:endParaRPr lang="pt-BR" sz="1000" dirty="0"/>
          </a:p>
        </p:txBody>
      </p:sp>
      <p:grpSp>
        <p:nvGrpSpPr>
          <p:cNvPr id="80" name="Grupo 79"/>
          <p:cNvGrpSpPr/>
          <p:nvPr/>
        </p:nvGrpSpPr>
        <p:grpSpPr>
          <a:xfrm>
            <a:off x="1835696" y="764704"/>
            <a:ext cx="6480720" cy="5970185"/>
            <a:chOff x="-72008" y="0"/>
            <a:chExt cx="5382514" cy="5489845"/>
          </a:xfrm>
        </p:grpSpPr>
        <p:sp>
          <p:nvSpPr>
            <p:cNvPr id="83" name="AutoShape 24"/>
            <p:cNvSpPr>
              <a:spLocks noChangeArrowheads="1"/>
            </p:cNvSpPr>
            <p:nvPr/>
          </p:nvSpPr>
          <p:spPr bwMode="auto">
            <a:xfrm>
              <a:off x="1895475" y="4524375"/>
              <a:ext cx="894841" cy="28765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ctr"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ROP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84" name="Grupo 83"/>
            <p:cNvGrpSpPr/>
            <p:nvPr/>
          </p:nvGrpSpPr>
          <p:grpSpPr>
            <a:xfrm>
              <a:off x="-72008" y="0"/>
              <a:ext cx="5382514" cy="5489845"/>
              <a:chOff x="-72008" y="0"/>
              <a:chExt cx="5382514" cy="5489845"/>
            </a:xfrm>
          </p:grpSpPr>
          <p:grpSp>
            <p:nvGrpSpPr>
              <p:cNvPr id="87" name="Grupo 86"/>
              <p:cNvGrpSpPr/>
              <p:nvPr/>
            </p:nvGrpSpPr>
            <p:grpSpPr>
              <a:xfrm>
                <a:off x="-72008" y="0"/>
                <a:ext cx="5382514" cy="5489845"/>
                <a:chOff x="-72011" y="0"/>
                <a:chExt cx="5382707" cy="5490313"/>
              </a:xfrm>
            </p:grpSpPr>
            <p:sp>
              <p:nvSpPr>
                <p:cNvPr id="89" name="AutoShape 27"/>
                <p:cNvSpPr>
                  <a:spLocks noChangeArrowheads="1"/>
                </p:cNvSpPr>
                <p:nvPr/>
              </p:nvSpPr>
              <p:spPr bwMode="auto">
                <a:xfrm>
                  <a:off x="1679166" y="0"/>
                  <a:ext cx="1223963" cy="31318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4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ERP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5" name="Rectangle 64"/>
                <p:cNvSpPr>
                  <a:spLocks noChangeArrowheads="1"/>
                </p:cNvSpPr>
                <p:nvPr/>
              </p:nvSpPr>
              <p:spPr bwMode="auto">
                <a:xfrm>
                  <a:off x="3242456" y="0"/>
                  <a:ext cx="1396730" cy="433264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Gestão de operações e cadeia de suprimentos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7" name="Rectangle 65"/>
                <p:cNvSpPr>
                  <a:spLocks noChangeArrowheads="1"/>
                </p:cNvSpPr>
                <p:nvPr/>
              </p:nvSpPr>
              <p:spPr bwMode="auto">
                <a:xfrm>
                  <a:off x="3314464" y="1173931"/>
                  <a:ext cx="1152128" cy="410245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Gestão de recursos humanos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1" name="Rectangle 66"/>
                <p:cNvSpPr>
                  <a:spLocks noChangeArrowheads="1"/>
                </p:cNvSpPr>
                <p:nvPr/>
              </p:nvSpPr>
              <p:spPr bwMode="auto">
                <a:xfrm>
                  <a:off x="3314464" y="504056"/>
                  <a:ext cx="1152128" cy="432048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Gestão financeira, contábil e fiscal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31" name="AutoShape 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78360" y="216632"/>
                  <a:ext cx="864096" cy="613445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32" name="AutoShape 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78360" y="720080"/>
                  <a:ext cx="936104" cy="109997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33" name="AutoShape 7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78360" y="830077"/>
                  <a:ext cx="936104" cy="548977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sp>
              <p:nvSpPr>
                <p:cNvPr id="134" name="Rectangle 93"/>
                <p:cNvSpPr>
                  <a:spLocks noChangeArrowheads="1"/>
                </p:cNvSpPr>
                <p:nvPr/>
              </p:nvSpPr>
              <p:spPr bwMode="auto">
                <a:xfrm>
                  <a:off x="2738400" y="1080120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5" name="AutoShape 25"/>
                <p:cNvSpPr>
                  <a:spLocks noChangeArrowheads="1"/>
                </p:cNvSpPr>
                <p:nvPr/>
              </p:nvSpPr>
              <p:spPr bwMode="auto">
                <a:xfrm>
                  <a:off x="1686307" y="1584175"/>
                  <a:ext cx="1223963" cy="301747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4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MRP II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6" name="Rectangle 53"/>
                <p:cNvSpPr>
                  <a:spLocks noChangeArrowheads="1"/>
                </p:cNvSpPr>
                <p:nvPr/>
              </p:nvSpPr>
              <p:spPr bwMode="auto">
                <a:xfrm>
                  <a:off x="362136" y="2366316"/>
                  <a:ext cx="825574" cy="398730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Gestão de capacidade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7" name="Rectangle 54"/>
                <p:cNvSpPr>
                  <a:spLocks noChangeArrowheads="1"/>
                </p:cNvSpPr>
                <p:nvPr/>
              </p:nvSpPr>
              <p:spPr bwMode="auto">
                <a:xfrm>
                  <a:off x="659170" y="2935410"/>
                  <a:ext cx="816572" cy="376958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Centros de trabalho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8" name="Rectangle 55"/>
                <p:cNvSpPr>
                  <a:spLocks noChangeArrowheads="1"/>
                </p:cNvSpPr>
                <p:nvPr/>
              </p:nvSpPr>
              <p:spPr bwMode="auto">
                <a:xfrm>
                  <a:off x="3149957" y="2880122"/>
                  <a:ext cx="1028603" cy="360238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Controle de chão de fábrica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9" name="Rectangle 56"/>
                <p:cNvSpPr>
                  <a:spLocks noChangeArrowheads="1"/>
                </p:cNvSpPr>
                <p:nvPr/>
              </p:nvSpPr>
              <p:spPr bwMode="auto">
                <a:xfrm>
                  <a:off x="-72011" y="1835567"/>
                  <a:ext cx="1619761" cy="396681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Planejamento de vendas e operações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0" name="Rectangle 57"/>
                <p:cNvSpPr>
                  <a:spLocks noChangeArrowheads="1"/>
                </p:cNvSpPr>
                <p:nvPr/>
              </p:nvSpPr>
              <p:spPr bwMode="auto">
                <a:xfrm>
                  <a:off x="3235011" y="2226444"/>
                  <a:ext cx="825925" cy="368472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Gestão da demanda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41" name="AutoShape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408781" y="2469851"/>
                  <a:ext cx="741176" cy="590390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42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1547750" y="2033908"/>
                  <a:ext cx="645007" cy="435943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43" name="AutoShape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75742" y="2469851"/>
                  <a:ext cx="717015" cy="654038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44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87710" y="2469851"/>
                  <a:ext cx="1005047" cy="95830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45" name="AutoShape 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08781" y="2410680"/>
                  <a:ext cx="826230" cy="59171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46" name="Conector de seta reta 145"/>
                <p:cNvCxnSpPr/>
                <p:nvPr/>
              </p:nvCxnSpPr>
              <p:spPr>
                <a:xfrm flipH="1" flipV="1">
                  <a:off x="2270348" y="936104"/>
                  <a:ext cx="27941" cy="64807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47" name="Retângulo 146"/>
                <p:cNvSpPr/>
                <p:nvPr/>
              </p:nvSpPr>
              <p:spPr>
                <a:xfrm>
                  <a:off x="2162336" y="724049"/>
                  <a:ext cx="216024" cy="21205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8" name="Rectangle 93"/>
                <p:cNvSpPr>
                  <a:spLocks noChangeArrowheads="1"/>
                </p:cNvSpPr>
                <p:nvPr/>
              </p:nvSpPr>
              <p:spPr bwMode="auto">
                <a:xfrm>
                  <a:off x="2594384" y="605780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9" name="Rectangle 93"/>
                <p:cNvSpPr>
                  <a:spLocks noChangeArrowheads="1"/>
                </p:cNvSpPr>
                <p:nvPr/>
              </p:nvSpPr>
              <p:spPr bwMode="auto">
                <a:xfrm>
                  <a:off x="2666392" y="461764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50" name="Conector de seta reta 149"/>
                <p:cNvCxnSpPr/>
                <p:nvPr/>
              </p:nvCxnSpPr>
              <p:spPr>
                <a:xfrm flipV="1">
                  <a:off x="2270348" y="313184"/>
                  <a:ext cx="20800" cy="41086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51" name="Rectangle 93"/>
                <p:cNvSpPr>
                  <a:spLocks noChangeArrowheads="1"/>
                </p:cNvSpPr>
                <p:nvPr/>
              </p:nvSpPr>
              <p:spPr bwMode="auto">
                <a:xfrm>
                  <a:off x="2090328" y="1194420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2" name="Retângulo 151"/>
                <p:cNvSpPr/>
                <p:nvPr/>
              </p:nvSpPr>
              <p:spPr>
                <a:xfrm>
                  <a:off x="2192757" y="2363823"/>
                  <a:ext cx="216024" cy="21205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3" name="Rectangle 93"/>
                <p:cNvSpPr>
                  <a:spLocks noChangeArrowheads="1"/>
                </p:cNvSpPr>
                <p:nvPr/>
              </p:nvSpPr>
              <p:spPr bwMode="auto">
                <a:xfrm>
                  <a:off x="2512179" y="2309166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4" name="Rectangle 93"/>
                <p:cNvSpPr>
                  <a:spLocks noChangeArrowheads="1"/>
                </p:cNvSpPr>
                <p:nvPr/>
              </p:nvSpPr>
              <p:spPr bwMode="auto">
                <a:xfrm>
                  <a:off x="2664579" y="2688208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03769" y="2976240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6" name="Rectangle 93"/>
                <p:cNvSpPr>
                  <a:spLocks noChangeArrowheads="1"/>
                </p:cNvSpPr>
                <p:nvPr/>
              </p:nvSpPr>
              <p:spPr bwMode="auto">
                <a:xfrm>
                  <a:off x="1319731" y="2423466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57" name="Rectangle 93"/>
                <p:cNvSpPr>
                  <a:spLocks noChangeArrowheads="1"/>
                </p:cNvSpPr>
                <p:nvPr/>
              </p:nvSpPr>
              <p:spPr bwMode="auto">
                <a:xfrm>
                  <a:off x="1465669" y="2234380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58" name="Conector de seta reta 157"/>
                <p:cNvCxnSpPr/>
                <p:nvPr/>
              </p:nvCxnSpPr>
              <p:spPr>
                <a:xfrm flipH="1" flipV="1">
                  <a:off x="2298289" y="1885922"/>
                  <a:ext cx="2480" cy="47790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59" name="AutoShape 24"/>
                <p:cNvSpPr>
                  <a:spLocks noChangeArrowheads="1"/>
                </p:cNvSpPr>
                <p:nvPr/>
              </p:nvSpPr>
              <p:spPr bwMode="auto">
                <a:xfrm>
                  <a:off x="1701886" y="3240360"/>
                  <a:ext cx="1223963" cy="2880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4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MRP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0" name="Rectangle 31"/>
                <p:cNvSpPr>
                  <a:spLocks noChangeArrowheads="1"/>
                </p:cNvSpPr>
                <p:nvPr/>
              </p:nvSpPr>
              <p:spPr bwMode="auto">
                <a:xfrm>
                  <a:off x="487102" y="3841938"/>
                  <a:ext cx="792088" cy="391778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Gestão de estoque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1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4955076"/>
                  <a:ext cx="792088" cy="409418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Lote econômico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2" name="Rectangle 33"/>
                <p:cNvSpPr>
                  <a:spLocks noChangeArrowheads="1"/>
                </p:cNvSpPr>
                <p:nvPr/>
              </p:nvSpPr>
              <p:spPr bwMode="auto">
                <a:xfrm>
                  <a:off x="1728192" y="4979699"/>
                  <a:ext cx="912691" cy="444840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Tempo de ressuprimento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3" name="Rectangle 34"/>
                <p:cNvSpPr>
                  <a:spLocks noChangeArrowheads="1"/>
                </p:cNvSpPr>
                <p:nvPr/>
              </p:nvSpPr>
              <p:spPr bwMode="auto">
                <a:xfrm>
                  <a:off x="900100" y="4969181"/>
                  <a:ext cx="756084" cy="394417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Estoque de segurança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64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1279190" y="3960002"/>
                  <a:ext cx="633214" cy="600167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sp>
              <p:nvSpPr>
                <p:cNvPr id="165" name="Rectangle 43"/>
                <p:cNvSpPr>
                  <a:spLocks noChangeArrowheads="1"/>
                </p:cNvSpPr>
                <p:nvPr/>
              </p:nvSpPr>
              <p:spPr bwMode="auto">
                <a:xfrm>
                  <a:off x="3877879" y="3845298"/>
                  <a:ext cx="1049338" cy="389471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Plano mestre de produção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6" name="Rectangle 45"/>
                <p:cNvSpPr>
                  <a:spLocks noChangeArrowheads="1"/>
                </p:cNvSpPr>
                <p:nvPr/>
              </p:nvSpPr>
              <p:spPr bwMode="auto">
                <a:xfrm>
                  <a:off x="2862222" y="5105112"/>
                  <a:ext cx="769815" cy="385192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Cadastro de material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7" name="Rectangle 46"/>
                <p:cNvSpPr>
                  <a:spLocks noChangeArrowheads="1"/>
                </p:cNvSpPr>
                <p:nvPr/>
              </p:nvSpPr>
              <p:spPr bwMode="auto">
                <a:xfrm>
                  <a:off x="3746512" y="5107799"/>
                  <a:ext cx="792088" cy="382514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Roteiros de fabricação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68" name="Rectangle 47"/>
                <p:cNvSpPr>
                  <a:spLocks noChangeArrowheads="1"/>
                </p:cNvSpPr>
                <p:nvPr/>
              </p:nvSpPr>
              <p:spPr bwMode="auto">
                <a:xfrm>
                  <a:off x="4610609" y="5107799"/>
                  <a:ext cx="566068" cy="382513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Lista técnica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69" name="AutoShape 48"/>
                <p:cNvCxnSpPr>
                  <a:cxnSpLocks noChangeShapeType="1"/>
                  <a:stCxn id="166" idx="0"/>
                </p:cNvCxnSpPr>
                <p:nvPr/>
              </p:nvCxnSpPr>
              <p:spPr bwMode="auto">
                <a:xfrm flipV="1">
                  <a:off x="3247130" y="4723465"/>
                  <a:ext cx="1058045" cy="381647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70" name="AutoShape 49"/>
                <p:cNvCxnSpPr>
                  <a:cxnSpLocks noChangeShapeType="1"/>
                  <a:stCxn id="167" idx="0"/>
                </p:cNvCxnSpPr>
                <p:nvPr/>
              </p:nvCxnSpPr>
              <p:spPr bwMode="auto">
                <a:xfrm flipV="1">
                  <a:off x="4142556" y="4829487"/>
                  <a:ext cx="270631" cy="278312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cxnSp>
              <p:nvCxnSpPr>
                <p:cNvPr id="171" name="AutoShape 50"/>
                <p:cNvCxnSpPr>
                  <a:cxnSpLocks noChangeShapeType="1"/>
                  <a:stCxn id="168" idx="0"/>
                </p:cNvCxnSpPr>
                <p:nvPr/>
              </p:nvCxnSpPr>
              <p:spPr bwMode="auto">
                <a:xfrm flipH="1" flipV="1">
                  <a:off x="4521200" y="4723464"/>
                  <a:ext cx="372443" cy="384336"/>
                </a:xfrm>
                <a:prstGeom prst="straightConnector1">
                  <a:avLst/>
                </a:prstGeom>
                <a:noFill/>
                <a:ln w="9525">
                  <a:solidFill>
                    <a:srgbClr val="4F81BD"/>
                  </a:solidFill>
                  <a:round/>
                  <a:headEnd type="none" w="med" len="med"/>
                  <a:tailEnd type="arrow" w="med" len="med"/>
                </a:ln>
              </p:spPr>
            </p:cxnSp>
            <p:sp>
              <p:nvSpPr>
                <p:cNvPr id="172" name="Retângulo 171"/>
                <p:cNvSpPr/>
                <p:nvPr/>
              </p:nvSpPr>
              <p:spPr>
                <a:xfrm>
                  <a:off x="4305175" y="4617657"/>
                  <a:ext cx="216024" cy="21205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3" name="Rectangle 93"/>
                <p:cNvSpPr>
                  <a:spLocks noChangeArrowheads="1"/>
                </p:cNvSpPr>
                <p:nvPr/>
              </p:nvSpPr>
              <p:spPr bwMode="auto">
                <a:xfrm>
                  <a:off x="3281994" y="4842070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74" name="Rectangle 93"/>
                <p:cNvSpPr>
                  <a:spLocks noChangeArrowheads="1"/>
                </p:cNvSpPr>
                <p:nvPr/>
              </p:nvSpPr>
              <p:spPr bwMode="auto">
                <a:xfrm>
                  <a:off x="4610608" y="4892801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75" name="Rectangle 93"/>
                <p:cNvSpPr>
                  <a:spLocks noChangeArrowheads="1"/>
                </p:cNvSpPr>
                <p:nvPr/>
              </p:nvSpPr>
              <p:spPr bwMode="auto">
                <a:xfrm>
                  <a:off x="4060936" y="4991882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É parte de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76" name="Conector de seta reta 175"/>
                <p:cNvCxnSpPr>
                  <a:endCxn id="165" idx="2"/>
                </p:cNvCxnSpPr>
                <p:nvPr/>
              </p:nvCxnSpPr>
              <p:spPr>
                <a:xfrm flipH="1" flipV="1">
                  <a:off x="4402548" y="4234769"/>
                  <a:ext cx="10640" cy="38267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77" name="Retângulo 176"/>
                <p:cNvSpPr/>
                <p:nvPr/>
              </p:nvSpPr>
              <p:spPr>
                <a:xfrm>
                  <a:off x="792088" y="4560382"/>
                  <a:ext cx="216024" cy="21205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78" name="Conector de seta reta 177"/>
                <p:cNvCxnSpPr>
                  <a:stCxn id="161" idx="0"/>
                </p:cNvCxnSpPr>
                <p:nvPr/>
              </p:nvCxnSpPr>
              <p:spPr>
                <a:xfrm flipV="1">
                  <a:off x="396044" y="4666409"/>
                  <a:ext cx="396044" cy="28865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79" name="Conector de seta reta 178"/>
                <p:cNvCxnSpPr/>
                <p:nvPr/>
              </p:nvCxnSpPr>
              <p:spPr>
                <a:xfrm flipH="1" flipV="1">
                  <a:off x="900100" y="4772438"/>
                  <a:ext cx="287609" cy="18262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80" name="Conector de seta reta 179"/>
                <p:cNvCxnSpPr>
                  <a:stCxn id="162" idx="0"/>
                </p:cNvCxnSpPr>
                <p:nvPr/>
              </p:nvCxnSpPr>
              <p:spPr>
                <a:xfrm flipH="1" flipV="1">
                  <a:off x="1008112" y="4666409"/>
                  <a:ext cx="1176425" cy="3132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81" name="Conector de seta reta 180"/>
                <p:cNvCxnSpPr/>
                <p:nvPr/>
              </p:nvCxnSpPr>
              <p:spPr>
                <a:xfrm flipV="1">
                  <a:off x="900100" y="4233714"/>
                  <a:ext cx="2096" cy="32666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82" name="Rectangle 82"/>
                <p:cNvSpPr>
                  <a:spLocks noChangeArrowheads="1"/>
                </p:cNvSpPr>
                <p:nvPr/>
              </p:nvSpPr>
              <p:spPr bwMode="auto">
                <a:xfrm>
                  <a:off x="1319731" y="4286014"/>
                  <a:ext cx="700088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Necessita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83" name="Retângulo 182"/>
                <p:cNvSpPr/>
                <p:nvPr/>
              </p:nvSpPr>
              <p:spPr>
                <a:xfrm>
                  <a:off x="2200436" y="3945583"/>
                  <a:ext cx="216024" cy="21205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4" name="Rectangle 93"/>
                <p:cNvSpPr>
                  <a:spLocks noChangeArrowheads="1"/>
                </p:cNvSpPr>
                <p:nvPr/>
              </p:nvSpPr>
              <p:spPr bwMode="auto">
                <a:xfrm>
                  <a:off x="2467244" y="3888415"/>
                  <a:ext cx="1354396" cy="1143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Fornece informações de entrada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85" name="Conector de seta reta 184"/>
                <p:cNvCxnSpPr/>
                <p:nvPr/>
              </p:nvCxnSpPr>
              <p:spPr>
                <a:xfrm flipV="1">
                  <a:off x="2298289" y="4157638"/>
                  <a:ext cx="10159" cy="34809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86" name="Conector de seta reta 185"/>
                <p:cNvCxnSpPr/>
                <p:nvPr/>
              </p:nvCxnSpPr>
              <p:spPr>
                <a:xfrm flipV="1">
                  <a:off x="2308448" y="3528392"/>
                  <a:ext cx="5420" cy="41719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87" name="Conector de seta reta 186"/>
                <p:cNvCxnSpPr/>
                <p:nvPr/>
              </p:nvCxnSpPr>
              <p:spPr>
                <a:xfrm flipH="1" flipV="1">
                  <a:off x="2300769" y="2575878"/>
                  <a:ext cx="13099" cy="66448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</p:grpSp>
          <p:cxnSp>
            <p:nvCxnSpPr>
              <p:cNvPr id="88" name="Conector de seta reta 87"/>
              <p:cNvCxnSpPr/>
              <p:nvPr/>
            </p:nvCxnSpPr>
            <p:spPr>
              <a:xfrm flipH="1">
                <a:off x="2406770" y="4045788"/>
                <a:ext cx="146904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A189-8EF2-4AF6-BEDB-B2766D84B4A4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9377" y="1266973"/>
            <a:ext cx="9028423" cy="5186363"/>
            <a:chOff x="39377" y="1266973"/>
            <a:chExt cx="9028423" cy="5186363"/>
          </a:xfrm>
        </p:grpSpPr>
        <p:grpSp>
          <p:nvGrpSpPr>
            <p:cNvPr id="2052" name="Group 14"/>
            <p:cNvGrpSpPr>
              <a:grpSpLocks/>
            </p:cNvGrpSpPr>
            <p:nvPr/>
          </p:nvGrpSpPr>
          <p:grpSpPr bwMode="auto">
            <a:xfrm>
              <a:off x="127000" y="1266973"/>
              <a:ext cx="8940800" cy="5186363"/>
              <a:chOff x="80" y="572"/>
              <a:chExt cx="5632" cy="3267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3504" y="788"/>
              <a:ext cx="2208" cy="15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" name="Clip" r:id="rId3" imgW="5714286" imgH="4076190" progId="MS_ClipArt_Gallery.2">
                      <p:embed/>
                    </p:oleObj>
                  </mc:Choice>
                  <mc:Fallback>
                    <p:oleObj name="Clip" r:id="rId3" imgW="5714286" imgH="407619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788"/>
                            <a:ext cx="2208" cy="15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5" name="AutoShape 4"/>
              <p:cNvSpPr>
                <a:spLocks noChangeArrowheads="1"/>
              </p:cNvSpPr>
              <p:nvPr/>
            </p:nvSpPr>
            <p:spPr bwMode="auto">
              <a:xfrm>
                <a:off x="1104" y="908"/>
                <a:ext cx="2784" cy="2784"/>
              </a:xfrm>
              <a:prstGeom prst="rtTriangle">
                <a:avLst/>
              </a:prstGeom>
              <a:gradFill rotWithShape="0">
                <a:gsLst>
                  <a:gs pos="0">
                    <a:srgbClr val="1D568F"/>
                  </a:gs>
                  <a:gs pos="100000">
                    <a:srgbClr val="3399FF"/>
                  </a:gs>
                </a:gsLst>
                <a:lin ang="189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6" name="AutoShape 5"/>
              <p:cNvSpPr>
                <a:spLocks noChangeArrowheads="1"/>
              </p:cNvSpPr>
              <p:nvPr/>
            </p:nvSpPr>
            <p:spPr bwMode="auto">
              <a:xfrm rot="10800000">
                <a:off x="1104" y="908"/>
                <a:ext cx="2784" cy="2784"/>
              </a:xfrm>
              <a:prstGeom prst="rtTriangle">
                <a:avLst/>
              </a:prstGeom>
              <a:solidFill>
                <a:srgbClr val="3399FF">
                  <a:alpha val="50195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1" hangingPunct="1"/>
                <a:endParaRPr lang="pt-BR" sz="3200" b="0">
                  <a:solidFill>
                    <a:srgbClr val="DDDDDD"/>
                  </a:solidFill>
                </a:endParaRPr>
              </a:p>
            </p:txBody>
          </p:sp>
          <p:sp>
            <p:nvSpPr>
              <p:cNvPr id="2057" name="Line 6"/>
              <p:cNvSpPr>
                <a:spLocks noChangeShapeType="1"/>
              </p:cNvSpPr>
              <p:nvPr/>
            </p:nvSpPr>
            <p:spPr bwMode="auto">
              <a:xfrm>
                <a:off x="1104" y="908"/>
                <a:ext cx="3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8" name="Line 7"/>
              <p:cNvSpPr>
                <a:spLocks noChangeShapeType="1"/>
              </p:cNvSpPr>
              <p:nvPr/>
            </p:nvSpPr>
            <p:spPr bwMode="auto">
              <a:xfrm>
                <a:off x="1104" y="911"/>
                <a:ext cx="0" cy="29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9" name="Text Box 8"/>
              <p:cNvSpPr txBox="1">
                <a:spLocks noChangeArrowheads="1"/>
              </p:cNvSpPr>
              <p:nvPr/>
            </p:nvSpPr>
            <p:spPr bwMode="auto">
              <a:xfrm>
                <a:off x="2026" y="1258"/>
                <a:ext cx="1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t-BR" dirty="0">
                    <a:solidFill>
                      <a:schemeClr val="bg1"/>
                    </a:solidFill>
                    <a:latin typeface="+mn-lt"/>
                  </a:rPr>
                  <a:t>Planejamento</a:t>
                </a:r>
              </a:p>
            </p:txBody>
          </p:sp>
          <p:sp>
            <p:nvSpPr>
              <p:cNvPr id="2060" name="Text Box 9"/>
              <p:cNvSpPr txBox="1">
                <a:spLocks noChangeArrowheads="1"/>
              </p:cNvSpPr>
              <p:nvPr/>
            </p:nvSpPr>
            <p:spPr bwMode="auto">
              <a:xfrm>
                <a:off x="1248" y="2746"/>
                <a:ext cx="84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t-BR">
                    <a:solidFill>
                      <a:schemeClr val="bg1"/>
                    </a:solidFill>
                    <a:latin typeface="+mn-lt"/>
                  </a:rPr>
                  <a:t>Controle</a:t>
                </a:r>
              </a:p>
            </p:txBody>
          </p:sp>
          <p:sp>
            <p:nvSpPr>
              <p:cNvPr id="2061" name="Text Box 10"/>
              <p:cNvSpPr txBox="1">
                <a:spLocks noChangeArrowheads="1"/>
              </p:cNvSpPr>
              <p:nvPr/>
            </p:nvSpPr>
            <p:spPr bwMode="auto">
              <a:xfrm>
                <a:off x="1920" y="572"/>
                <a:ext cx="10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t-BR" b="0">
                    <a:latin typeface="+mn-lt"/>
                  </a:rPr>
                  <a:t>Importância</a:t>
                </a:r>
              </a:p>
            </p:txBody>
          </p:sp>
          <p:sp>
            <p:nvSpPr>
              <p:cNvPr id="2062" name="Text Box 11"/>
              <p:cNvSpPr txBox="1">
                <a:spLocks noChangeArrowheads="1"/>
              </p:cNvSpPr>
              <p:nvPr/>
            </p:nvSpPr>
            <p:spPr bwMode="auto">
              <a:xfrm rot="19141182">
                <a:off x="104" y="1244"/>
                <a:ext cx="84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pt-BR" sz="1800" b="0">
                    <a:latin typeface="+mn-lt"/>
                  </a:rPr>
                  <a:t>Anos/Meses</a:t>
                </a:r>
              </a:p>
            </p:txBody>
          </p:sp>
          <p:sp>
            <p:nvSpPr>
              <p:cNvPr id="2063" name="Text Box 12"/>
              <p:cNvSpPr txBox="1">
                <a:spLocks noChangeArrowheads="1"/>
              </p:cNvSpPr>
              <p:nvPr/>
            </p:nvSpPr>
            <p:spPr bwMode="auto">
              <a:xfrm rot="19141182">
                <a:off x="80" y="2165"/>
                <a:ext cx="108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pt-BR" sz="1800" b="0">
                    <a:latin typeface="+mn-lt"/>
                  </a:rPr>
                  <a:t>Meses/Semanas</a:t>
                </a:r>
              </a:p>
            </p:txBody>
          </p:sp>
        </p:grpSp>
        <p:sp>
          <p:nvSpPr>
            <p:cNvPr id="2053" name="Text Box 13"/>
            <p:cNvSpPr txBox="1">
              <a:spLocks noChangeArrowheads="1"/>
            </p:cNvSpPr>
            <p:nvPr/>
          </p:nvSpPr>
          <p:spPr bwMode="auto">
            <a:xfrm rot="-2458818">
              <a:off x="39377" y="5396339"/>
              <a:ext cx="1508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pt-BR" sz="1800" b="0">
                  <a:latin typeface="+mn-lt"/>
                </a:rPr>
                <a:t>Semanas/Dias</a:t>
              </a:r>
            </a:p>
          </p:txBody>
        </p:sp>
      </p:grp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6197600" y="6007834"/>
            <a:ext cx="23339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pt-BR" sz="1600" b="0" i="1"/>
              <a:t>Fonte: SLACK et. al., 1998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Horizonte de Planejamento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870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Definição de MRP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90</a:t>
            </a:fld>
            <a:endParaRPr lang="pt-B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359024"/>
            <a:ext cx="4968552" cy="4302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 smtClean="0"/>
              <a:t>É um </a:t>
            </a:r>
            <a:r>
              <a:rPr lang="en-US" sz="2200" dirty="0" err="1" smtClean="0"/>
              <a:t>método</a:t>
            </a:r>
            <a:r>
              <a:rPr lang="en-US" sz="2200" dirty="0" smtClean="0"/>
              <a:t> </a:t>
            </a:r>
            <a:r>
              <a:rPr lang="en-US" sz="2200" dirty="0" err="1" smtClean="0"/>
              <a:t>fasado</a:t>
            </a:r>
            <a:r>
              <a:rPr lang="en-US" sz="2200" dirty="0" smtClean="0"/>
              <a:t> no tempo (time phased) 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pt-BR" sz="2200" dirty="0" smtClean="0"/>
              <a:t>Parte de uma programação de entrega dos produtos finais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Gera </a:t>
            </a:r>
            <a:r>
              <a:rPr lang="en-US" sz="2200" dirty="0" err="1" smtClean="0"/>
              <a:t>ordens</a:t>
            </a:r>
            <a:r>
              <a:rPr lang="en-US" sz="2200" dirty="0" smtClean="0"/>
              <a:t> de </a:t>
            </a:r>
            <a:r>
              <a:rPr lang="en-US" sz="2200" dirty="0" err="1" smtClean="0"/>
              <a:t>montagem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Gera </a:t>
            </a:r>
            <a:r>
              <a:rPr lang="en-US" sz="2200" dirty="0" err="1" smtClean="0"/>
              <a:t>ordens</a:t>
            </a:r>
            <a:r>
              <a:rPr lang="en-US" sz="2200" dirty="0" smtClean="0"/>
              <a:t> de </a:t>
            </a:r>
            <a:r>
              <a:rPr lang="en-US" sz="2200" dirty="0" err="1" smtClean="0"/>
              <a:t>fabricação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Gera </a:t>
            </a:r>
            <a:r>
              <a:rPr lang="en-US" sz="2200" dirty="0" err="1" smtClean="0"/>
              <a:t>ordens</a:t>
            </a:r>
            <a:r>
              <a:rPr lang="en-US" sz="2200" dirty="0" smtClean="0"/>
              <a:t> de </a:t>
            </a:r>
            <a:r>
              <a:rPr lang="en-US" sz="2200" dirty="0" err="1" smtClean="0"/>
              <a:t>compras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matéria</a:t>
            </a:r>
            <a:r>
              <a:rPr lang="en-US" sz="2200" dirty="0" smtClean="0"/>
              <a:t> prima e </a:t>
            </a:r>
            <a:r>
              <a:rPr lang="en-US" sz="2200" dirty="0" err="1" smtClean="0"/>
              <a:t>componentes</a:t>
            </a:r>
            <a:r>
              <a:rPr lang="en-US" sz="2200" dirty="0" smtClean="0"/>
              <a:t> </a:t>
            </a:r>
            <a:r>
              <a:rPr lang="en-US" sz="2200" dirty="0" err="1" smtClean="0"/>
              <a:t>comprados</a:t>
            </a:r>
            <a:endParaRPr lang="en-US" sz="2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É um </a:t>
            </a:r>
            <a:r>
              <a:rPr lang="en-US" sz="2200" dirty="0" err="1" smtClean="0"/>
              <a:t>método</a:t>
            </a:r>
            <a:r>
              <a:rPr lang="en-US" sz="2200" dirty="0" smtClean="0"/>
              <a:t> </a:t>
            </a:r>
            <a:r>
              <a:rPr lang="en-US" sz="2200" dirty="0" err="1" smtClean="0"/>
              <a:t>essencialmente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dependente</a:t>
            </a:r>
            <a:r>
              <a:rPr lang="en-US" sz="2200" dirty="0" smtClean="0"/>
              <a:t> de </a:t>
            </a:r>
            <a:r>
              <a:rPr lang="en-US" sz="2200" dirty="0" err="1" smtClean="0"/>
              <a:t>uso</a:t>
            </a:r>
            <a:r>
              <a:rPr lang="en-US" sz="2200" dirty="0" smtClean="0"/>
              <a:t> de </a:t>
            </a:r>
            <a:r>
              <a:rPr lang="en-US" sz="2200" dirty="0" err="1" smtClean="0"/>
              <a:t>computador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pt-BR" sz="2200" dirty="0" smtClean="0"/>
              <a:t>Utiliza o conceito de lote econômico</a:t>
            </a:r>
            <a:endParaRPr lang="en-US" sz="2200" dirty="0" smtClean="0"/>
          </a:p>
          <a:p>
            <a:pPr>
              <a:lnSpc>
                <a:spcPct val="90000"/>
              </a:lnSpc>
              <a:buFontTx/>
              <a:buNone/>
            </a:pPr>
            <a:endParaRPr lang="pt-BR" sz="2200" dirty="0"/>
          </a:p>
        </p:txBody>
      </p:sp>
      <p:grpSp>
        <p:nvGrpSpPr>
          <p:cNvPr id="9" name="Grupo 8"/>
          <p:cNvGrpSpPr/>
          <p:nvPr/>
        </p:nvGrpSpPr>
        <p:grpSpPr>
          <a:xfrm>
            <a:off x="5581278" y="908720"/>
            <a:ext cx="3239194" cy="4924430"/>
            <a:chOff x="3996507" y="1115452"/>
            <a:chExt cx="3239194" cy="4924430"/>
          </a:xfrm>
        </p:grpSpPr>
        <p:sp>
          <p:nvSpPr>
            <p:cNvPr id="10" name="Text Box 74"/>
            <p:cNvSpPr txBox="1">
              <a:spLocks noChangeArrowheads="1"/>
            </p:cNvSpPr>
            <p:nvPr/>
          </p:nvSpPr>
          <p:spPr bwMode="auto">
            <a:xfrm>
              <a:off x="4571876" y="1115452"/>
              <a:ext cx="201612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>
                  <a:latin typeface="+mn-lt"/>
                </a:rPr>
                <a:t>MPS</a:t>
              </a:r>
            </a:p>
          </p:txBody>
        </p:sp>
        <p:sp>
          <p:nvSpPr>
            <p:cNvPr id="11" name="Text Box 75"/>
            <p:cNvSpPr txBox="1">
              <a:spLocks noChangeArrowheads="1"/>
            </p:cNvSpPr>
            <p:nvPr/>
          </p:nvSpPr>
          <p:spPr bwMode="auto">
            <a:xfrm>
              <a:off x="4571876" y="1763524"/>
              <a:ext cx="2016125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 dirty="0">
                  <a:solidFill>
                    <a:schemeClr val="accent1"/>
                  </a:solidFill>
                  <a:latin typeface="+mn-lt"/>
                </a:rPr>
                <a:t>RCCP</a:t>
              </a:r>
            </a:p>
          </p:txBody>
        </p:sp>
        <p:sp>
          <p:nvSpPr>
            <p:cNvPr id="12" name="Text Box 76"/>
            <p:cNvSpPr txBox="1">
              <a:spLocks noChangeArrowheads="1"/>
            </p:cNvSpPr>
            <p:nvPr/>
          </p:nvSpPr>
          <p:spPr bwMode="auto">
            <a:xfrm>
              <a:off x="4578226" y="3284984"/>
              <a:ext cx="201612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>
                  <a:latin typeface="+mn-lt"/>
                </a:rPr>
                <a:t>MRP</a:t>
              </a:r>
            </a:p>
          </p:txBody>
        </p:sp>
        <p:sp>
          <p:nvSpPr>
            <p:cNvPr id="13" name="Text Box 77"/>
            <p:cNvSpPr txBox="1">
              <a:spLocks noChangeArrowheads="1"/>
            </p:cNvSpPr>
            <p:nvPr/>
          </p:nvSpPr>
          <p:spPr bwMode="auto">
            <a:xfrm>
              <a:off x="4571876" y="3977484"/>
              <a:ext cx="2016125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 dirty="0">
                  <a:solidFill>
                    <a:schemeClr val="accent1"/>
                  </a:solidFill>
                  <a:latin typeface="+mn-lt"/>
                </a:rPr>
                <a:t>CRP</a:t>
              </a:r>
            </a:p>
          </p:txBody>
        </p:sp>
        <p:sp>
          <p:nvSpPr>
            <p:cNvPr id="14" name="Text Box 78"/>
            <p:cNvSpPr txBox="1">
              <a:spLocks noChangeArrowheads="1"/>
            </p:cNvSpPr>
            <p:nvPr/>
          </p:nvSpPr>
          <p:spPr bwMode="auto">
            <a:xfrm>
              <a:off x="3996507" y="5670550"/>
              <a:ext cx="1151557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 dirty="0">
                  <a:latin typeface="+mn-lt"/>
                </a:rPr>
                <a:t>Compras</a:t>
              </a:r>
            </a:p>
          </p:txBody>
        </p:sp>
        <p:sp>
          <p:nvSpPr>
            <p:cNvPr id="15" name="Text Box 79"/>
            <p:cNvSpPr txBox="1">
              <a:spLocks noChangeArrowheads="1"/>
            </p:cNvSpPr>
            <p:nvPr/>
          </p:nvSpPr>
          <p:spPr bwMode="auto">
            <a:xfrm>
              <a:off x="5940152" y="5670550"/>
              <a:ext cx="108108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 b="0">
                  <a:latin typeface="+mn-lt"/>
                </a:rPr>
                <a:t>Produção</a:t>
              </a:r>
            </a:p>
          </p:txBody>
        </p:sp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4975202" y="2420690"/>
              <a:ext cx="1225550" cy="576262"/>
              <a:chOff x="2426" y="1525"/>
              <a:chExt cx="635" cy="454"/>
            </a:xfrm>
          </p:grpSpPr>
          <p:sp>
            <p:nvSpPr>
              <p:cNvPr id="40" name="AutoShape 80"/>
              <p:cNvSpPr>
                <a:spLocks noChangeArrowheads="1"/>
              </p:cNvSpPr>
              <p:nvPr/>
            </p:nvSpPr>
            <p:spPr bwMode="auto">
              <a:xfrm>
                <a:off x="2426" y="1525"/>
                <a:ext cx="635" cy="454"/>
              </a:xfrm>
              <a:prstGeom prst="flowChartDecisi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 sz="1800" b="0">
                  <a:latin typeface="+mn-lt"/>
                </a:endParaRPr>
              </a:p>
            </p:txBody>
          </p:sp>
          <p:sp>
            <p:nvSpPr>
              <p:cNvPr id="41" name="Text Box 81"/>
              <p:cNvSpPr txBox="1">
                <a:spLocks noChangeArrowheads="1"/>
              </p:cNvSpPr>
              <p:nvPr/>
            </p:nvSpPr>
            <p:spPr bwMode="auto">
              <a:xfrm>
                <a:off x="2562" y="1616"/>
                <a:ext cx="40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sz="1400" b="0" dirty="0">
                    <a:latin typeface="+mn-lt"/>
                  </a:rPr>
                  <a:t>Ok?</a:t>
                </a:r>
              </a:p>
            </p:txBody>
          </p:sp>
        </p:grpSp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4965576" y="4616450"/>
              <a:ext cx="1225550" cy="503238"/>
              <a:chOff x="2426" y="1525"/>
              <a:chExt cx="635" cy="454"/>
            </a:xfrm>
          </p:grpSpPr>
          <p:sp>
            <p:nvSpPr>
              <p:cNvPr id="38" name="AutoShape 87"/>
              <p:cNvSpPr>
                <a:spLocks noChangeArrowheads="1"/>
              </p:cNvSpPr>
              <p:nvPr/>
            </p:nvSpPr>
            <p:spPr bwMode="auto">
              <a:xfrm>
                <a:off x="2426" y="1525"/>
                <a:ext cx="635" cy="454"/>
              </a:xfrm>
              <a:prstGeom prst="flowChartDecisi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 sz="1800" b="0">
                  <a:latin typeface="+mn-lt"/>
                </a:endParaRPr>
              </a:p>
            </p:txBody>
          </p:sp>
          <p:sp>
            <p:nvSpPr>
              <p:cNvPr id="39" name="Text Box 88"/>
              <p:cNvSpPr txBox="1">
                <a:spLocks noChangeArrowheads="1"/>
              </p:cNvSpPr>
              <p:nvPr/>
            </p:nvSpPr>
            <p:spPr bwMode="auto">
              <a:xfrm>
                <a:off x="2562" y="1617"/>
                <a:ext cx="40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sz="1400" b="0" dirty="0">
                    <a:latin typeface="+mn-lt"/>
                  </a:rPr>
                  <a:t>Ok?</a:t>
                </a:r>
              </a:p>
            </p:txBody>
          </p:sp>
        </p:grp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5579938" y="148547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19" name="Line 90"/>
            <p:cNvSpPr>
              <a:spLocks noChangeShapeType="1"/>
            </p:cNvSpPr>
            <p:nvPr/>
          </p:nvSpPr>
          <p:spPr bwMode="auto">
            <a:xfrm>
              <a:off x="5579938" y="2133551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5598988" y="299764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>
              <a:off x="5598988" y="3672456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5579938" y="43489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3" name="Line 94"/>
            <p:cNvSpPr>
              <a:spLocks noChangeShapeType="1"/>
            </p:cNvSpPr>
            <p:nvPr/>
          </p:nvSpPr>
          <p:spPr bwMode="auto">
            <a:xfrm>
              <a:off x="4571877" y="5400675"/>
              <a:ext cx="19443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4" name="Line 95"/>
            <p:cNvSpPr>
              <a:spLocks noChangeShapeType="1"/>
            </p:cNvSpPr>
            <p:nvPr/>
          </p:nvSpPr>
          <p:spPr bwMode="auto">
            <a:xfrm>
              <a:off x="5579938" y="51133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5" name="Line 97"/>
            <p:cNvSpPr>
              <a:spLocks noChangeShapeType="1"/>
            </p:cNvSpPr>
            <p:nvPr/>
          </p:nvSpPr>
          <p:spPr bwMode="auto">
            <a:xfrm>
              <a:off x="4572000" y="54006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6" name="Line 98"/>
            <p:cNvSpPr>
              <a:spLocks noChangeShapeType="1"/>
            </p:cNvSpPr>
            <p:nvPr/>
          </p:nvSpPr>
          <p:spPr bwMode="auto">
            <a:xfrm>
              <a:off x="6516216" y="54006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 flipH="1">
              <a:off x="4355976" y="2736352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8" name="Line 100"/>
            <p:cNvSpPr>
              <a:spLocks noChangeShapeType="1"/>
            </p:cNvSpPr>
            <p:nvPr/>
          </p:nvSpPr>
          <p:spPr bwMode="auto">
            <a:xfrm flipV="1">
              <a:off x="4355976" y="1340767"/>
              <a:ext cx="0" cy="139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29" name="Line 101"/>
            <p:cNvSpPr>
              <a:spLocks noChangeShapeType="1"/>
            </p:cNvSpPr>
            <p:nvPr/>
          </p:nvSpPr>
          <p:spPr bwMode="auto">
            <a:xfrm>
              <a:off x="4355976" y="1331243"/>
              <a:ext cx="2159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0" name="Line 102"/>
            <p:cNvSpPr>
              <a:spLocks noChangeShapeType="1"/>
            </p:cNvSpPr>
            <p:nvPr/>
          </p:nvSpPr>
          <p:spPr bwMode="auto">
            <a:xfrm>
              <a:off x="6194301" y="4864100"/>
              <a:ext cx="969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1" name="Line 103"/>
            <p:cNvSpPr>
              <a:spLocks noChangeShapeType="1"/>
            </p:cNvSpPr>
            <p:nvPr/>
          </p:nvSpPr>
          <p:spPr bwMode="auto">
            <a:xfrm flipV="1">
              <a:off x="7164288" y="1268760"/>
              <a:ext cx="0" cy="358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2" name="Line 104"/>
            <p:cNvSpPr>
              <a:spLocks noChangeShapeType="1"/>
            </p:cNvSpPr>
            <p:nvPr/>
          </p:nvSpPr>
          <p:spPr bwMode="auto">
            <a:xfrm flipH="1" flipV="1">
              <a:off x="6588000" y="1268760"/>
              <a:ext cx="576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3" name="Line 105"/>
            <p:cNvSpPr>
              <a:spLocks noChangeShapeType="1"/>
            </p:cNvSpPr>
            <p:nvPr/>
          </p:nvSpPr>
          <p:spPr bwMode="auto">
            <a:xfrm flipH="1">
              <a:off x="6588001" y="3384550"/>
              <a:ext cx="576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 sz="1800" b="0">
                <a:latin typeface="+mn-lt"/>
              </a:endParaRPr>
            </a:p>
          </p:txBody>
        </p:sp>
        <p:sp>
          <p:nvSpPr>
            <p:cNvPr id="34" name="Text Box 106"/>
            <p:cNvSpPr txBox="1">
              <a:spLocks noChangeArrowheads="1"/>
            </p:cNvSpPr>
            <p:nvPr/>
          </p:nvSpPr>
          <p:spPr bwMode="auto">
            <a:xfrm>
              <a:off x="6588001" y="4581128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 dirty="0">
                  <a:latin typeface="+mn-lt"/>
                </a:rPr>
                <a:t>Não</a:t>
              </a:r>
            </a:p>
          </p:txBody>
        </p:sp>
        <p:sp>
          <p:nvSpPr>
            <p:cNvPr id="35" name="Text Box 107"/>
            <p:cNvSpPr txBox="1">
              <a:spLocks noChangeArrowheads="1"/>
            </p:cNvSpPr>
            <p:nvPr/>
          </p:nvSpPr>
          <p:spPr bwMode="auto">
            <a:xfrm>
              <a:off x="4428356" y="2761183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 dirty="0">
                  <a:latin typeface="+mn-lt"/>
                </a:rPr>
                <a:t>Não</a:t>
              </a:r>
            </a:p>
          </p:txBody>
        </p:sp>
        <p:sp>
          <p:nvSpPr>
            <p:cNvPr id="36" name="Text Box 108"/>
            <p:cNvSpPr txBox="1">
              <a:spLocks noChangeArrowheads="1"/>
            </p:cNvSpPr>
            <p:nvPr/>
          </p:nvSpPr>
          <p:spPr bwMode="auto">
            <a:xfrm>
              <a:off x="5148436" y="2977207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 dirty="0">
                  <a:latin typeface="+mn-lt"/>
                </a:rPr>
                <a:t>Sim</a:t>
              </a:r>
            </a:p>
          </p:txBody>
        </p:sp>
        <p:sp>
          <p:nvSpPr>
            <p:cNvPr id="37" name="Text Box 109"/>
            <p:cNvSpPr txBox="1">
              <a:spLocks noChangeArrowheads="1"/>
            </p:cNvSpPr>
            <p:nvPr/>
          </p:nvSpPr>
          <p:spPr bwMode="auto">
            <a:xfrm>
              <a:off x="4932412" y="5157192"/>
              <a:ext cx="6477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400" b="0" i="1">
                  <a:latin typeface="+mn-lt"/>
                </a:rPr>
                <a:t>Sim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Conceito de Lote Econômico de Compra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91</a:t>
            </a:fld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18388" y="5327650"/>
            <a:ext cx="554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i="1"/>
              <a:t>Lote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16200000">
            <a:off x="949326" y="2100262"/>
            <a:ext cx="666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i="1"/>
              <a:t>Custo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701800" y="2732088"/>
            <a:ext cx="5278438" cy="24114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20400000">
            <a:off x="6184900" y="2740025"/>
            <a:ext cx="1847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i="1"/>
              <a:t>Custo de </a:t>
            </a:r>
          </a:p>
          <a:p>
            <a:pPr defTabSz="762000"/>
            <a:r>
              <a:rPr lang="pt-BR" sz="1600" i="1"/>
              <a:t>Armazenagem (CA)</a:t>
            </a:r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>
            <a:off x="1806575" y="2557463"/>
            <a:ext cx="5199063" cy="24431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454775" y="4327525"/>
            <a:ext cx="1203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pt-BR" sz="1600" i="1"/>
              <a:t>Custo do</a:t>
            </a:r>
          </a:p>
          <a:p>
            <a:pPr algn="ctr" defTabSz="762000"/>
            <a:r>
              <a:rPr lang="pt-BR" sz="1600" i="1"/>
              <a:t>Pedido (CP)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454400" y="3729038"/>
            <a:ext cx="0" cy="14017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622800" y="2565400"/>
            <a:ext cx="717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i="1"/>
              <a:t>Custo </a:t>
            </a:r>
          </a:p>
          <a:p>
            <a:pPr defTabSz="762000"/>
            <a:r>
              <a:rPr lang="pt-BR" sz="1600" i="1"/>
              <a:t>Total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836863" y="3717925"/>
            <a:ext cx="1338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52700" y="5359400"/>
            <a:ext cx="1385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i="1"/>
              <a:t>Lote econômico 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674813" y="5184775"/>
            <a:ext cx="62404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1674813" y="2205038"/>
            <a:ext cx="0" cy="300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1981200" y="2360613"/>
            <a:ext cx="4103688" cy="1379537"/>
          </a:xfrm>
          <a:custGeom>
            <a:avLst/>
            <a:gdLst>
              <a:gd name="T0" fmla="*/ 90 w 2585"/>
              <a:gd name="T1" fmla="*/ 83 h 869"/>
              <a:gd name="T2" fmla="*/ 136 w 2585"/>
              <a:gd name="T3" fmla="*/ 129 h 869"/>
              <a:gd name="T4" fmla="*/ 907 w 2585"/>
              <a:gd name="T5" fmla="*/ 854 h 869"/>
              <a:gd name="T6" fmla="*/ 2585 w 2585"/>
              <a:gd name="T7" fmla="*/ 21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869">
                <a:moveTo>
                  <a:pt x="90" y="83"/>
                </a:moveTo>
                <a:cubicBezTo>
                  <a:pt x="45" y="41"/>
                  <a:pt x="0" y="0"/>
                  <a:pt x="136" y="129"/>
                </a:cubicBezTo>
                <a:cubicBezTo>
                  <a:pt x="272" y="258"/>
                  <a:pt x="499" y="839"/>
                  <a:pt x="907" y="854"/>
                </a:cubicBezTo>
                <a:cubicBezTo>
                  <a:pt x="1315" y="869"/>
                  <a:pt x="2305" y="325"/>
                  <a:pt x="2585" y="219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1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2472"/>
            <a:ext cx="7772400" cy="1738536"/>
          </a:xfrm>
        </p:spPr>
        <p:txBody>
          <a:bodyPr>
            <a:noAutofit/>
          </a:bodyPr>
          <a:lstStyle/>
          <a:p>
            <a:r>
              <a:rPr lang="en-US" sz="2200" dirty="0" err="1"/>
              <a:t>Necessidades</a:t>
            </a:r>
            <a:r>
              <a:rPr lang="en-US" sz="2200" dirty="0"/>
              <a:t> </a:t>
            </a:r>
            <a:r>
              <a:rPr lang="en-US" sz="2200" dirty="0" err="1"/>
              <a:t>brutas</a:t>
            </a:r>
            <a:r>
              <a:rPr lang="en-US" sz="2200" dirty="0"/>
              <a:t> de </a:t>
            </a:r>
            <a:r>
              <a:rPr lang="en-US" sz="2200" dirty="0" err="1"/>
              <a:t>produtos</a:t>
            </a:r>
            <a:r>
              <a:rPr lang="en-US" sz="2200" dirty="0"/>
              <a:t> (</a:t>
            </a:r>
            <a:r>
              <a:rPr lang="en-US" sz="2200" dirty="0" err="1"/>
              <a:t>produtos</a:t>
            </a:r>
            <a:r>
              <a:rPr lang="en-US" sz="2200" dirty="0"/>
              <a:t> a </a:t>
            </a:r>
            <a:r>
              <a:rPr lang="en-US" sz="2200" dirty="0" err="1"/>
              <a:t>serem</a:t>
            </a:r>
            <a:r>
              <a:rPr lang="en-US" sz="2200" dirty="0"/>
              <a:t> </a:t>
            </a:r>
            <a:r>
              <a:rPr lang="en-US" sz="2200" dirty="0" err="1"/>
              <a:t>entregues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Estrutura</a:t>
            </a:r>
            <a:r>
              <a:rPr lang="en-US" sz="2200" dirty="0"/>
              <a:t> do </a:t>
            </a:r>
            <a:r>
              <a:rPr lang="en-US" sz="2200" dirty="0" err="1"/>
              <a:t>produto</a:t>
            </a:r>
            <a:r>
              <a:rPr lang="en-US" sz="2200" dirty="0"/>
              <a:t> </a:t>
            </a:r>
          </a:p>
          <a:p>
            <a:r>
              <a:rPr lang="en-US" sz="2200" dirty="0"/>
              <a:t>Lead times dos </a:t>
            </a:r>
            <a:r>
              <a:rPr lang="en-US" sz="2200" dirty="0" err="1" smtClean="0"/>
              <a:t>itens</a:t>
            </a:r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sz="2200" dirty="0" err="1" smtClean="0"/>
              <a:t>Posição</a:t>
            </a:r>
            <a:r>
              <a:rPr lang="en-US" sz="2200" dirty="0" smtClean="0"/>
              <a:t> dos </a:t>
            </a:r>
            <a:r>
              <a:rPr lang="en-US" sz="2200" dirty="0" err="1" smtClean="0"/>
              <a:t>estoques</a:t>
            </a:r>
            <a:endParaRPr lang="en-US" sz="2200" dirty="0" smtClean="0"/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Necessidades </a:t>
            </a:r>
            <a:r>
              <a:rPr lang="pt-BR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Líquidas = Necessidades  Brutas - Quantidades em Estoque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pt-BR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Informações básicas do MRP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588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7772400" cy="304800"/>
          </a:xfrm>
          <a:noFill/>
          <a:ln/>
        </p:spPr>
        <p:txBody>
          <a:bodyPr lIns="90488" tIns="44450" rIns="90488" bIns="44450" anchor="b">
            <a:no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Dinâmica de produção </a:t>
            </a:r>
            <a:r>
              <a:rPr lang="pt-BR" sz="20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fasada</a:t>
            </a:r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no </a:t>
            </a:r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tempo</a:t>
            </a:r>
            <a:endParaRPr lang="pt-BR" sz="20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4378325" y="2322339"/>
            <a:ext cx="925513" cy="196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/>
            <a:r>
              <a:rPr lang="pt-BR" sz="1600">
                <a:solidFill>
                  <a:srgbClr val="063DE8"/>
                </a:solidFill>
              </a:rPr>
              <a:t>A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3305175" y="2755726"/>
            <a:ext cx="927100" cy="196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/>
            <a:r>
              <a:rPr lang="pt-BR" sz="1600">
                <a:solidFill>
                  <a:srgbClr val="063DE8"/>
                </a:solidFill>
              </a:rPr>
              <a:t>B</a:t>
            </a:r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5492750" y="2750964"/>
            <a:ext cx="930275" cy="1984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/>
            <a:r>
              <a:rPr lang="pt-BR" sz="1600">
                <a:solidFill>
                  <a:srgbClr val="063DE8"/>
                </a:solidFill>
              </a:rPr>
              <a:t>C</a:t>
            </a:r>
          </a:p>
        </p:txBody>
      </p:sp>
      <p:sp>
        <p:nvSpPr>
          <p:cNvPr id="448518" name="Rectangle 6"/>
          <p:cNvSpPr>
            <a:spLocks noChangeArrowheads="1"/>
          </p:cNvSpPr>
          <p:nvPr/>
        </p:nvSpPr>
        <p:spPr bwMode="auto">
          <a:xfrm>
            <a:off x="6451600" y="3184351"/>
            <a:ext cx="927100" cy="200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/>
            <a:r>
              <a:rPr lang="pt-BR" sz="1600">
                <a:solidFill>
                  <a:srgbClr val="063DE8"/>
                </a:solidFill>
              </a:rPr>
              <a:t>E</a:t>
            </a:r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4592638" y="3184351"/>
            <a:ext cx="925512" cy="200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/>
            <a:r>
              <a:rPr lang="pt-BR" sz="1600">
                <a:solidFill>
                  <a:srgbClr val="063DE8"/>
                </a:solidFill>
              </a:rPr>
              <a:t>D</a:t>
            </a:r>
          </a:p>
        </p:txBody>
      </p:sp>
      <p:sp>
        <p:nvSpPr>
          <p:cNvPr id="448520" name="Freeform 8"/>
          <p:cNvSpPr>
            <a:spLocks/>
          </p:cNvSpPr>
          <p:nvPr/>
        </p:nvSpPr>
        <p:spPr bwMode="auto">
          <a:xfrm>
            <a:off x="3740150" y="2650951"/>
            <a:ext cx="2174875" cy="96838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0" y="0"/>
              </a:cxn>
              <a:cxn ang="0">
                <a:pos x="1027" y="0"/>
              </a:cxn>
              <a:cxn ang="0">
                <a:pos x="1027" y="81"/>
              </a:cxn>
            </a:cxnLst>
            <a:rect l="0" t="0" r="r" b="b"/>
            <a:pathLst>
              <a:path w="1028" h="82">
                <a:moveTo>
                  <a:pt x="0" y="81"/>
                </a:moveTo>
                <a:lnTo>
                  <a:pt x="0" y="0"/>
                </a:lnTo>
                <a:lnTo>
                  <a:pt x="1027" y="0"/>
                </a:lnTo>
                <a:lnTo>
                  <a:pt x="1027" y="8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8521" name="Freeform 9"/>
          <p:cNvSpPr>
            <a:spLocks/>
          </p:cNvSpPr>
          <p:nvPr/>
        </p:nvSpPr>
        <p:spPr bwMode="auto">
          <a:xfrm>
            <a:off x="5070475" y="3089101"/>
            <a:ext cx="1852613" cy="93663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0" y="0"/>
              </a:cxn>
              <a:cxn ang="0">
                <a:pos x="874" y="0"/>
              </a:cxn>
              <a:cxn ang="0">
                <a:pos x="874" y="78"/>
              </a:cxn>
            </a:cxnLst>
            <a:rect l="0" t="0" r="r" b="b"/>
            <a:pathLst>
              <a:path w="875" h="79">
                <a:moveTo>
                  <a:pt x="0" y="78"/>
                </a:moveTo>
                <a:lnTo>
                  <a:pt x="0" y="0"/>
                </a:lnTo>
                <a:lnTo>
                  <a:pt x="874" y="0"/>
                </a:lnTo>
                <a:lnTo>
                  <a:pt x="874" y="7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8522" name="Line 10"/>
          <p:cNvSpPr>
            <a:spLocks noChangeShapeType="1"/>
          </p:cNvSpPr>
          <p:nvPr/>
        </p:nvSpPr>
        <p:spPr bwMode="auto">
          <a:xfrm>
            <a:off x="4802188" y="2523951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8523" name="Line 11"/>
          <p:cNvSpPr>
            <a:spLocks noChangeShapeType="1"/>
          </p:cNvSpPr>
          <p:nvPr/>
        </p:nvSpPr>
        <p:spPr bwMode="auto">
          <a:xfrm>
            <a:off x="5938838" y="2957339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5978525" y="2503314"/>
            <a:ext cx="428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pt-BR" sz="1600" b="0"/>
              <a:t>2X</a:t>
            </a:r>
          </a:p>
        </p:txBody>
      </p:sp>
      <p:sp>
        <p:nvSpPr>
          <p:cNvPr id="448525" name="Rectangle 13"/>
          <p:cNvSpPr>
            <a:spLocks noChangeArrowheads="1"/>
          </p:cNvSpPr>
          <p:nvPr/>
        </p:nvSpPr>
        <p:spPr bwMode="auto">
          <a:xfrm>
            <a:off x="1511300" y="2088976"/>
            <a:ext cx="1755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/>
              <a:t>Ex. Produto a ser</a:t>
            </a:r>
          </a:p>
          <a:p>
            <a:pPr defTabSz="762000"/>
            <a:r>
              <a:rPr lang="pt-BR" sz="1800" b="0"/>
              <a:t>planejado:</a:t>
            </a:r>
          </a:p>
        </p:txBody>
      </p:sp>
      <p:sp>
        <p:nvSpPr>
          <p:cNvPr id="448526" name="Rectangle 14"/>
          <p:cNvSpPr>
            <a:spLocks noChangeArrowheads="1"/>
          </p:cNvSpPr>
          <p:nvPr/>
        </p:nvSpPr>
        <p:spPr bwMode="auto">
          <a:xfrm>
            <a:off x="1371600" y="1479376"/>
            <a:ext cx="7391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pt-BR" b="0"/>
              <a:t>Lead Time é o tempo de ressuprimento de um item.</a:t>
            </a:r>
          </a:p>
        </p:txBody>
      </p:sp>
      <p:sp>
        <p:nvSpPr>
          <p:cNvPr id="448527" name="Rectangle 15"/>
          <p:cNvSpPr>
            <a:spLocks noChangeArrowheads="1"/>
          </p:cNvSpPr>
          <p:nvPr/>
        </p:nvSpPr>
        <p:spPr bwMode="auto">
          <a:xfrm>
            <a:off x="990600" y="3171651"/>
            <a:ext cx="1889125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 dirty="0"/>
              <a:t>Lead Times: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A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B</a:t>
            </a:r>
            <a:r>
              <a:rPr lang="pt-BR" sz="1800" b="0" dirty="0"/>
              <a:t>	2 semanas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C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D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E</a:t>
            </a:r>
            <a:r>
              <a:rPr lang="pt-BR" sz="1800" b="0" dirty="0"/>
              <a:t>	2 semanas</a:t>
            </a:r>
          </a:p>
        </p:txBody>
      </p:sp>
      <p:sp>
        <p:nvSpPr>
          <p:cNvPr id="448528" name="Rectangle 16"/>
          <p:cNvSpPr>
            <a:spLocks noChangeArrowheads="1"/>
          </p:cNvSpPr>
          <p:nvPr/>
        </p:nvSpPr>
        <p:spPr bwMode="auto">
          <a:xfrm>
            <a:off x="4649788" y="3384376"/>
            <a:ext cx="2530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/>
              <a:t>Pedido: 50 unidades de A</a:t>
            </a:r>
          </a:p>
          <a:p>
            <a:pPr defTabSz="762000"/>
            <a:r>
              <a:rPr lang="pt-BR" sz="1800" b="0"/>
              <a:t>	para a semana 19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3738389"/>
            <a:ext cx="7383463" cy="3074987"/>
            <a:chOff x="717" y="2376"/>
            <a:chExt cx="4651" cy="177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717" y="3621"/>
              <a:ext cx="4651" cy="72"/>
              <a:chOff x="396" y="4980"/>
              <a:chExt cx="3488" cy="96"/>
            </a:xfrm>
          </p:grpSpPr>
          <p:sp>
            <p:nvSpPr>
              <p:cNvPr id="448531" name="Line 19"/>
              <p:cNvSpPr>
                <a:spLocks noChangeShapeType="1"/>
              </p:cNvSpPr>
              <p:nvPr/>
            </p:nvSpPr>
            <p:spPr bwMode="auto">
              <a:xfrm>
                <a:off x="396" y="5028"/>
                <a:ext cx="34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532" name="Line 20"/>
              <p:cNvSpPr>
                <a:spLocks noChangeShapeType="1"/>
              </p:cNvSpPr>
              <p:nvPr/>
            </p:nvSpPr>
            <p:spPr bwMode="auto">
              <a:xfrm>
                <a:off x="673" y="49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533" name="Line 21"/>
              <p:cNvSpPr>
                <a:spLocks noChangeShapeType="1"/>
              </p:cNvSpPr>
              <p:nvPr/>
            </p:nvSpPr>
            <p:spPr bwMode="auto">
              <a:xfrm>
                <a:off x="1282" y="49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534" name="Line 22"/>
              <p:cNvSpPr>
                <a:spLocks noChangeShapeType="1"/>
              </p:cNvSpPr>
              <p:nvPr/>
            </p:nvSpPr>
            <p:spPr bwMode="auto">
              <a:xfrm>
                <a:off x="1898" y="49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535" name="Line 23"/>
              <p:cNvSpPr>
                <a:spLocks noChangeShapeType="1"/>
              </p:cNvSpPr>
              <p:nvPr/>
            </p:nvSpPr>
            <p:spPr bwMode="auto">
              <a:xfrm>
                <a:off x="2514" y="49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536" name="Line 24"/>
              <p:cNvSpPr>
                <a:spLocks noChangeShapeType="1"/>
              </p:cNvSpPr>
              <p:nvPr/>
            </p:nvSpPr>
            <p:spPr bwMode="auto">
              <a:xfrm>
                <a:off x="3137" y="49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48537" name="Rectangle 25"/>
            <p:cNvSpPr>
              <a:spLocks noChangeArrowheads="1"/>
            </p:cNvSpPr>
            <p:nvPr/>
          </p:nvSpPr>
          <p:spPr bwMode="auto">
            <a:xfrm>
              <a:off x="945" y="3690"/>
              <a:ext cx="258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0">
                  <a:solidFill>
                    <a:srgbClr val="00279F"/>
                  </a:solidFill>
                </a:rPr>
                <a:t>15</a:t>
              </a:r>
            </a:p>
          </p:txBody>
        </p:sp>
        <p:sp>
          <p:nvSpPr>
            <p:cNvPr id="448538" name="Rectangle 26"/>
            <p:cNvSpPr>
              <a:spLocks noChangeArrowheads="1"/>
            </p:cNvSpPr>
            <p:nvPr/>
          </p:nvSpPr>
          <p:spPr bwMode="auto">
            <a:xfrm>
              <a:off x="1756" y="3690"/>
              <a:ext cx="258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0">
                  <a:solidFill>
                    <a:srgbClr val="00279F"/>
                  </a:solidFill>
                </a:rPr>
                <a:t>16</a:t>
              </a:r>
            </a:p>
          </p:txBody>
        </p:sp>
        <p:sp>
          <p:nvSpPr>
            <p:cNvPr id="448539" name="Rectangle 27"/>
            <p:cNvSpPr>
              <a:spLocks noChangeArrowheads="1"/>
            </p:cNvSpPr>
            <p:nvPr/>
          </p:nvSpPr>
          <p:spPr bwMode="auto">
            <a:xfrm>
              <a:off x="2566" y="3690"/>
              <a:ext cx="258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0">
                  <a:solidFill>
                    <a:srgbClr val="00279F"/>
                  </a:solidFill>
                </a:rPr>
                <a:t>17</a:t>
              </a:r>
            </a:p>
          </p:txBody>
        </p:sp>
        <p:sp>
          <p:nvSpPr>
            <p:cNvPr id="448540" name="Rectangle 28"/>
            <p:cNvSpPr>
              <a:spLocks noChangeArrowheads="1"/>
            </p:cNvSpPr>
            <p:nvPr/>
          </p:nvSpPr>
          <p:spPr bwMode="auto">
            <a:xfrm>
              <a:off x="3388" y="3690"/>
              <a:ext cx="258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0">
                  <a:solidFill>
                    <a:srgbClr val="00279F"/>
                  </a:solidFill>
                </a:rPr>
                <a:t>18</a:t>
              </a:r>
            </a:p>
          </p:txBody>
        </p:sp>
        <p:sp>
          <p:nvSpPr>
            <p:cNvPr id="448541" name="Rectangle 29"/>
            <p:cNvSpPr>
              <a:spLocks noChangeArrowheads="1"/>
            </p:cNvSpPr>
            <p:nvPr/>
          </p:nvSpPr>
          <p:spPr bwMode="auto">
            <a:xfrm>
              <a:off x="4209" y="3690"/>
              <a:ext cx="258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0">
                  <a:solidFill>
                    <a:srgbClr val="00279F"/>
                  </a:solidFill>
                </a:rPr>
                <a:t>19</a:t>
              </a:r>
            </a:p>
          </p:txBody>
        </p:sp>
        <p:sp>
          <p:nvSpPr>
            <p:cNvPr id="448542" name="Rectangle 30"/>
            <p:cNvSpPr>
              <a:spLocks noChangeArrowheads="1"/>
            </p:cNvSpPr>
            <p:nvPr/>
          </p:nvSpPr>
          <p:spPr bwMode="auto">
            <a:xfrm>
              <a:off x="4540" y="3663"/>
              <a:ext cx="6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0">
                  <a:solidFill>
                    <a:srgbClr val="00279F"/>
                  </a:solidFill>
                </a:rPr>
                <a:t>semanas</a:t>
              </a:r>
            </a:p>
          </p:txBody>
        </p:sp>
        <p:sp>
          <p:nvSpPr>
            <p:cNvPr id="448543" name="Line 31"/>
            <p:cNvSpPr>
              <a:spLocks noChangeShapeType="1"/>
            </p:cNvSpPr>
            <p:nvPr/>
          </p:nvSpPr>
          <p:spPr bwMode="auto">
            <a:xfrm flipV="1">
              <a:off x="1090" y="3431"/>
              <a:ext cx="0" cy="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44" name="Line 32"/>
            <p:cNvSpPr>
              <a:spLocks noChangeShapeType="1"/>
            </p:cNvSpPr>
            <p:nvPr/>
          </p:nvSpPr>
          <p:spPr bwMode="auto">
            <a:xfrm flipV="1">
              <a:off x="2722" y="2933"/>
              <a:ext cx="0" cy="71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45" name="Line 33"/>
            <p:cNvSpPr>
              <a:spLocks noChangeShapeType="1"/>
            </p:cNvSpPr>
            <p:nvPr/>
          </p:nvSpPr>
          <p:spPr bwMode="auto">
            <a:xfrm flipV="1">
              <a:off x="4376" y="2765"/>
              <a:ext cx="0" cy="87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46" name="Line 34"/>
            <p:cNvSpPr>
              <a:spLocks noChangeShapeType="1"/>
            </p:cNvSpPr>
            <p:nvPr/>
          </p:nvSpPr>
          <p:spPr bwMode="auto">
            <a:xfrm flipH="1">
              <a:off x="3544" y="2765"/>
              <a:ext cx="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47" name="Line 35"/>
            <p:cNvSpPr>
              <a:spLocks noChangeShapeType="1"/>
            </p:cNvSpPr>
            <p:nvPr/>
          </p:nvSpPr>
          <p:spPr bwMode="auto">
            <a:xfrm flipH="1">
              <a:off x="1901" y="2543"/>
              <a:ext cx="1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48" name="Line 36"/>
            <p:cNvSpPr>
              <a:spLocks noChangeShapeType="1"/>
            </p:cNvSpPr>
            <p:nvPr/>
          </p:nvSpPr>
          <p:spPr bwMode="auto">
            <a:xfrm flipH="1">
              <a:off x="1901" y="2933"/>
              <a:ext cx="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49" name="Line 37"/>
            <p:cNvSpPr>
              <a:spLocks noChangeShapeType="1"/>
            </p:cNvSpPr>
            <p:nvPr/>
          </p:nvSpPr>
          <p:spPr bwMode="auto">
            <a:xfrm>
              <a:off x="2722" y="3179"/>
              <a:ext cx="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50" name="Line 38"/>
            <p:cNvSpPr>
              <a:spLocks noChangeShapeType="1"/>
            </p:cNvSpPr>
            <p:nvPr/>
          </p:nvSpPr>
          <p:spPr bwMode="auto">
            <a:xfrm flipV="1">
              <a:off x="1090" y="3428"/>
              <a:ext cx="162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917" y="3677"/>
              <a:ext cx="1643" cy="12"/>
              <a:chOff x="1296" y="5054"/>
              <a:chExt cx="1232" cy="16"/>
            </a:xfrm>
          </p:grpSpPr>
          <p:sp>
            <p:nvSpPr>
              <p:cNvPr id="448552" name="Line 40"/>
              <p:cNvSpPr>
                <a:spLocks noChangeShapeType="1"/>
              </p:cNvSpPr>
              <p:nvPr/>
            </p:nvSpPr>
            <p:spPr bwMode="auto">
              <a:xfrm>
                <a:off x="1296" y="5054"/>
                <a:ext cx="0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553" name="Line 41"/>
              <p:cNvSpPr>
                <a:spLocks noChangeShapeType="1"/>
              </p:cNvSpPr>
              <p:nvPr/>
            </p:nvSpPr>
            <p:spPr bwMode="auto">
              <a:xfrm>
                <a:off x="2528" y="5054"/>
                <a:ext cx="0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48554" name="Line 42"/>
            <p:cNvSpPr>
              <a:spLocks noChangeShapeType="1"/>
            </p:cNvSpPr>
            <p:nvPr/>
          </p:nvSpPr>
          <p:spPr bwMode="auto">
            <a:xfrm flipV="1">
              <a:off x="1901" y="2543"/>
              <a:ext cx="0" cy="111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55" name="Line 43"/>
            <p:cNvSpPr>
              <a:spLocks noChangeShapeType="1"/>
            </p:cNvSpPr>
            <p:nvPr/>
          </p:nvSpPr>
          <p:spPr bwMode="auto">
            <a:xfrm flipV="1">
              <a:off x="3544" y="2543"/>
              <a:ext cx="0" cy="111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8556" name="Rectangle 44"/>
            <p:cNvSpPr>
              <a:spLocks noChangeArrowheads="1"/>
            </p:cNvSpPr>
            <p:nvPr/>
          </p:nvSpPr>
          <p:spPr bwMode="auto">
            <a:xfrm>
              <a:off x="2593" y="2376"/>
              <a:ext cx="210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448557" name="Rectangle 45"/>
            <p:cNvSpPr>
              <a:spLocks noChangeArrowheads="1"/>
            </p:cNvSpPr>
            <p:nvPr/>
          </p:nvSpPr>
          <p:spPr bwMode="auto">
            <a:xfrm>
              <a:off x="3798" y="2616"/>
              <a:ext cx="219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448558" name="Rectangle 46"/>
            <p:cNvSpPr>
              <a:spLocks noChangeArrowheads="1"/>
            </p:cNvSpPr>
            <p:nvPr/>
          </p:nvSpPr>
          <p:spPr bwMode="auto">
            <a:xfrm>
              <a:off x="2796" y="3018"/>
              <a:ext cx="46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>
                  <a:solidFill>
                    <a:schemeClr val="accent1"/>
                  </a:solidFill>
                </a:rPr>
                <a:t>C </a:t>
              </a:r>
              <a:r>
                <a:rPr lang="pt-BR" sz="1400">
                  <a:solidFill>
                    <a:schemeClr val="accent1"/>
                  </a:solidFill>
                </a:rPr>
                <a:t>(X2)</a:t>
              </a:r>
            </a:p>
          </p:txBody>
        </p:sp>
        <p:sp>
          <p:nvSpPr>
            <p:cNvPr id="448559" name="Rectangle 47"/>
            <p:cNvSpPr>
              <a:spLocks noChangeArrowheads="1"/>
            </p:cNvSpPr>
            <p:nvPr/>
          </p:nvSpPr>
          <p:spPr bwMode="auto">
            <a:xfrm>
              <a:off x="2188" y="2778"/>
              <a:ext cx="218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>
                  <a:solidFill>
                    <a:schemeClr val="accent1"/>
                  </a:solidFill>
                </a:rPr>
                <a:t>D</a:t>
              </a:r>
            </a:p>
          </p:txBody>
        </p:sp>
        <p:sp>
          <p:nvSpPr>
            <p:cNvPr id="448560" name="Rectangle 48"/>
            <p:cNvSpPr>
              <a:spLocks noChangeArrowheads="1"/>
            </p:cNvSpPr>
            <p:nvPr/>
          </p:nvSpPr>
          <p:spPr bwMode="auto">
            <a:xfrm>
              <a:off x="1468" y="3270"/>
              <a:ext cx="210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>
                  <a:solidFill>
                    <a:schemeClr val="accent1"/>
                  </a:solidFill>
                </a:rPr>
                <a:t>E</a:t>
              </a:r>
            </a:p>
          </p:txBody>
        </p:sp>
        <p:sp>
          <p:nvSpPr>
            <p:cNvPr id="448561" name="Rectangle 49"/>
            <p:cNvSpPr>
              <a:spLocks noChangeArrowheads="1"/>
            </p:cNvSpPr>
            <p:nvPr/>
          </p:nvSpPr>
          <p:spPr bwMode="auto">
            <a:xfrm>
              <a:off x="2321" y="2555"/>
              <a:ext cx="4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LT= 2</a:t>
              </a:r>
            </a:p>
          </p:txBody>
        </p:sp>
        <p:sp>
          <p:nvSpPr>
            <p:cNvPr id="448562" name="Rectangle 50"/>
            <p:cNvSpPr>
              <a:spLocks noChangeArrowheads="1"/>
            </p:cNvSpPr>
            <p:nvPr/>
          </p:nvSpPr>
          <p:spPr bwMode="auto">
            <a:xfrm>
              <a:off x="3649" y="2780"/>
              <a:ext cx="4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LT= 1</a:t>
              </a:r>
            </a:p>
          </p:txBody>
        </p:sp>
        <p:sp>
          <p:nvSpPr>
            <p:cNvPr id="448563" name="Rectangle 51"/>
            <p:cNvSpPr>
              <a:spLocks noChangeArrowheads="1"/>
            </p:cNvSpPr>
            <p:nvPr/>
          </p:nvSpPr>
          <p:spPr bwMode="auto">
            <a:xfrm>
              <a:off x="2833" y="3185"/>
              <a:ext cx="4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LT= 1</a:t>
              </a:r>
            </a:p>
          </p:txBody>
        </p:sp>
        <p:sp>
          <p:nvSpPr>
            <p:cNvPr id="448564" name="Rectangle 52"/>
            <p:cNvSpPr>
              <a:spLocks noChangeArrowheads="1"/>
            </p:cNvSpPr>
            <p:nvPr/>
          </p:nvSpPr>
          <p:spPr bwMode="auto">
            <a:xfrm>
              <a:off x="1985" y="2960"/>
              <a:ext cx="43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LT= 1</a:t>
              </a:r>
            </a:p>
          </p:txBody>
        </p:sp>
        <p:sp>
          <p:nvSpPr>
            <p:cNvPr id="448565" name="Rectangle 53"/>
            <p:cNvSpPr>
              <a:spLocks noChangeArrowheads="1"/>
            </p:cNvSpPr>
            <p:nvPr/>
          </p:nvSpPr>
          <p:spPr bwMode="auto">
            <a:xfrm>
              <a:off x="1249" y="3419"/>
              <a:ext cx="47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LT = 2</a:t>
              </a:r>
            </a:p>
          </p:txBody>
        </p:sp>
        <p:sp>
          <p:nvSpPr>
            <p:cNvPr id="448566" name="Rectangle 54"/>
            <p:cNvSpPr>
              <a:spLocks noChangeArrowheads="1"/>
            </p:cNvSpPr>
            <p:nvPr/>
          </p:nvSpPr>
          <p:spPr bwMode="auto">
            <a:xfrm>
              <a:off x="4145" y="3815"/>
              <a:ext cx="44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Pa=50</a:t>
              </a:r>
            </a:p>
          </p:txBody>
        </p:sp>
        <p:sp>
          <p:nvSpPr>
            <p:cNvPr id="448567" name="Rectangle 55"/>
            <p:cNvSpPr>
              <a:spLocks noChangeArrowheads="1"/>
            </p:cNvSpPr>
            <p:nvPr/>
          </p:nvSpPr>
          <p:spPr bwMode="auto">
            <a:xfrm>
              <a:off x="3249" y="3815"/>
              <a:ext cx="53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OPa=50</a:t>
              </a:r>
            </a:p>
          </p:txBody>
        </p:sp>
        <p:sp>
          <p:nvSpPr>
            <p:cNvPr id="448568" name="Rectangle 56"/>
            <p:cNvSpPr>
              <a:spLocks noChangeArrowheads="1"/>
            </p:cNvSpPr>
            <p:nvPr/>
          </p:nvSpPr>
          <p:spPr bwMode="auto">
            <a:xfrm>
              <a:off x="2449" y="3815"/>
              <a:ext cx="59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OPc=100</a:t>
              </a:r>
            </a:p>
          </p:txBody>
        </p:sp>
        <p:sp>
          <p:nvSpPr>
            <p:cNvPr id="448569" name="Rectangle 57"/>
            <p:cNvSpPr>
              <a:spLocks noChangeArrowheads="1"/>
            </p:cNvSpPr>
            <p:nvPr/>
          </p:nvSpPr>
          <p:spPr bwMode="auto">
            <a:xfrm>
              <a:off x="1617" y="3815"/>
              <a:ext cx="619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OCb=50</a:t>
              </a:r>
            </a:p>
            <a:p>
              <a:pPr defTabSz="762000"/>
              <a:r>
                <a:rPr lang="pt-BR" sz="1600" b="0"/>
                <a:t>OCd=100</a:t>
              </a:r>
            </a:p>
          </p:txBody>
        </p:sp>
        <p:sp>
          <p:nvSpPr>
            <p:cNvPr id="448570" name="Rectangle 58"/>
            <p:cNvSpPr>
              <a:spLocks noChangeArrowheads="1"/>
            </p:cNvSpPr>
            <p:nvPr/>
          </p:nvSpPr>
          <p:spPr bwMode="auto">
            <a:xfrm>
              <a:off x="721" y="3815"/>
              <a:ext cx="6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600" b="0"/>
                <a:t>OCe=100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39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2920"/>
            <a:ext cx="8227640" cy="6858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pt-BR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Cálculo de Necessidades Líquidas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1246584"/>
            <a:ext cx="5478463" cy="1447800"/>
            <a:chOff x="838" y="1588"/>
            <a:chExt cx="3268" cy="10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0564" name="Rectangle 4"/>
            <p:cNvSpPr>
              <a:spLocks noChangeArrowheads="1"/>
            </p:cNvSpPr>
            <p:nvPr/>
          </p:nvSpPr>
          <p:spPr bwMode="auto">
            <a:xfrm>
              <a:off x="838" y="1588"/>
              <a:ext cx="3268" cy="10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565" name="Rectangle 5"/>
            <p:cNvSpPr>
              <a:spLocks noChangeArrowheads="1"/>
            </p:cNvSpPr>
            <p:nvPr/>
          </p:nvSpPr>
          <p:spPr bwMode="auto">
            <a:xfrm>
              <a:off x="945" y="1595"/>
              <a:ext cx="2918" cy="103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lang="pt-BR" sz="1600" b="0"/>
                <a:t>Item		Semana	                 Posição do estoque</a:t>
              </a:r>
            </a:p>
            <a:p>
              <a:pPr defTabSz="762000">
                <a:lnSpc>
                  <a:spcPct val="90000"/>
                </a:lnSpc>
              </a:pPr>
              <a:r>
                <a:rPr lang="pt-BR" sz="1600" b="0"/>
                <a:t>  A		    19			10</a:t>
              </a:r>
            </a:p>
            <a:p>
              <a:pPr defTabSz="762000">
                <a:lnSpc>
                  <a:spcPct val="90000"/>
                </a:lnSpc>
              </a:pPr>
              <a:r>
                <a:rPr lang="pt-BR" sz="1600" b="0"/>
                <a:t>  B		    18			05</a:t>
              </a:r>
            </a:p>
            <a:p>
              <a:pPr defTabSz="762000">
                <a:lnSpc>
                  <a:spcPct val="90000"/>
                </a:lnSpc>
              </a:pPr>
              <a:r>
                <a:rPr lang="pt-BR" sz="1600" b="0"/>
                <a:t>  C		    18			10</a:t>
              </a:r>
            </a:p>
            <a:p>
              <a:pPr defTabSz="762000">
                <a:lnSpc>
                  <a:spcPct val="90000"/>
                </a:lnSpc>
              </a:pPr>
              <a:r>
                <a:rPr lang="pt-BR" sz="1600" b="0"/>
                <a:t>  D		    17			10</a:t>
              </a:r>
            </a:p>
            <a:p>
              <a:pPr defTabSz="762000">
                <a:lnSpc>
                  <a:spcPct val="90000"/>
                </a:lnSpc>
              </a:pPr>
              <a:r>
                <a:rPr lang="pt-BR" sz="1600" b="0"/>
                <a:t>  E		    17			05</a:t>
              </a:r>
            </a:p>
          </p:txBody>
        </p:sp>
      </p:grp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1276350" y="1256145"/>
            <a:ext cx="1069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 dirty="0"/>
              <a:t>Exemplo:</a:t>
            </a:r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1631950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15</a:t>
            </a:r>
          </a:p>
        </p:txBody>
      </p:sp>
      <p:sp>
        <p:nvSpPr>
          <p:cNvPr id="450569" name="Rectangle 9"/>
          <p:cNvSpPr>
            <a:spLocks noChangeArrowheads="1"/>
          </p:cNvSpPr>
          <p:nvPr/>
        </p:nvSpPr>
        <p:spPr bwMode="auto">
          <a:xfrm>
            <a:off x="2919413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16</a:t>
            </a:r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4205288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17</a:t>
            </a: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5510213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18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6813550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19</a:t>
            </a:r>
          </a:p>
        </p:txBody>
      </p:sp>
      <p:sp>
        <p:nvSpPr>
          <p:cNvPr id="450573" name="Line 13"/>
          <p:cNvSpPr>
            <a:spLocks noChangeShapeType="1"/>
          </p:cNvSpPr>
          <p:nvPr/>
        </p:nvSpPr>
        <p:spPr bwMode="auto">
          <a:xfrm flipH="1" flipV="1">
            <a:off x="4483100" y="3196034"/>
            <a:ext cx="7938" cy="254793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08100" y="5485209"/>
            <a:ext cx="7383463" cy="111125"/>
            <a:chOff x="618" y="4717"/>
            <a:chExt cx="3488" cy="78"/>
          </a:xfrm>
        </p:grpSpPr>
        <p:sp>
          <p:nvSpPr>
            <p:cNvPr id="450576" name="Line 16"/>
            <p:cNvSpPr>
              <a:spLocks noChangeShapeType="1"/>
            </p:cNvSpPr>
            <p:nvPr/>
          </p:nvSpPr>
          <p:spPr bwMode="auto">
            <a:xfrm>
              <a:off x="618" y="4756"/>
              <a:ext cx="3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77" name="Line 17"/>
            <p:cNvSpPr>
              <a:spLocks noChangeShapeType="1"/>
            </p:cNvSpPr>
            <p:nvPr/>
          </p:nvSpPr>
          <p:spPr bwMode="auto">
            <a:xfrm>
              <a:off x="895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78" name="Line 18"/>
            <p:cNvSpPr>
              <a:spLocks noChangeShapeType="1"/>
            </p:cNvSpPr>
            <p:nvPr/>
          </p:nvSpPr>
          <p:spPr bwMode="auto">
            <a:xfrm>
              <a:off x="1504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79" name="Line 19"/>
            <p:cNvSpPr>
              <a:spLocks noChangeShapeType="1"/>
            </p:cNvSpPr>
            <p:nvPr/>
          </p:nvSpPr>
          <p:spPr bwMode="auto">
            <a:xfrm>
              <a:off x="2120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80" name="Line 20"/>
            <p:cNvSpPr>
              <a:spLocks noChangeShapeType="1"/>
            </p:cNvSpPr>
            <p:nvPr/>
          </p:nvSpPr>
          <p:spPr bwMode="auto">
            <a:xfrm>
              <a:off x="2736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81" name="Line 21"/>
            <p:cNvSpPr>
              <a:spLocks noChangeShapeType="1"/>
            </p:cNvSpPr>
            <p:nvPr/>
          </p:nvSpPr>
          <p:spPr bwMode="auto">
            <a:xfrm>
              <a:off x="3359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0582" name="Rectangle 22"/>
          <p:cNvSpPr>
            <a:spLocks noChangeArrowheads="1"/>
          </p:cNvSpPr>
          <p:nvPr/>
        </p:nvSpPr>
        <p:spPr bwMode="auto">
          <a:xfrm>
            <a:off x="7377113" y="5545534"/>
            <a:ext cx="9572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semanas</a:t>
            </a:r>
          </a:p>
        </p:txBody>
      </p:sp>
      <p:sp>
        <p:nvSpPr>
          <p:cNvPr id="450583" name="Line 23"/>
          <p:cNvSpPr>
            <a:spLocks noChangeShapeType="1"/>
          </p:cNvSpPr>
          <p:nvPr/>
        </p:nvSpPr>
        <p:spPr bwMode="auto">
          <a:xfrm flipV="1">
            <a:off x="1900238" y="5197872"/>
            <a:ext cx="0" cy="3460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84" name="Line 24"/>
          <p:cNvSpPr>
            <a:spLocks noChangeShapeType="1"/>
          </p:cNvSpPr>
          <p:nvPr/>
        </p:nvSpPr>
        <p:spPr bwMode="auto">
          <a:xfrm flipV="1">
            <a:off x="7116763" y="4019947"/>
            <a:ext cx="7937" cy="149066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85" name="Line 25"/>
          <p:cNvSpPr>
            <a:spLocks noChangeShapeType="1"/>
          </p:cNvSpPr>
          <p:nvPr/>
        </p:nvSpPr>
        <p:spPr bwMode="auto">
          <a:xfrm flipH="1">
            <a:off x="5795963" y="4183459"/>
            <a:ext cx="132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86" name="Line 26"/>
          <p:cNvSpPr>
            <a:spLocks noChangeShapeType="1"/>
          </p:cNvSpPr>
          <p:nvPr/>
        </p:nvSpPr>
        <p:spPr bwMode="auto">
          <a:xfrm flipH="1">
            <a:off x="3187700" y="3846909"/>
            <a:ext cx="2608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87" name="Line 27"/>
          <p:cNvSpPr>
            <a:spLocks noChangeShapeType="1"/>
          </p:cNvSpPr>
          <p:nvPr/>
        </p:nvSpPr>
        <p:spPr bwMode="auto">
          <a:xfrm flipH="1">
            <a:off x="3187700" y="4439047"/>
            <a:ext cx="1303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88" name="Line 28"/>
          <p:cNvSpPr>
            <a:spLocks noChangeShapeType="1"/>
          </p:cNvSpPr>
          <p:nvPr/>
        </p:nvSpPr>
        <p:spPr bwMode="auto">
          <a:xfrm>
            <a:off x="4491038" y="4815284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89" name="Line 29"/>
          <p:cNvSpPr>
            <a:spLocks noChangeShapeType="1"/>
          </p:cNvSpPr>
          <p:nvPr/>
        </p:nvSpPr>
        <p:spPr bwMode="auto">
          <a:xfrm flipV="1">
            <a:off x="1900238" y="5191522"/>
            <a:ext cx="25828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213100" y="5572522"/>
            <a:ext cx="2608263" cy="15875"/>
            <a:chOff x="1518" y="4778"/>
            <a:chExt cx="1232" cy="12"/>
          </a:xfrm>
        </p:grpSpPr>
        <p:sp>
          <p:nvSpPr>
            <p:cNvPr id="450591" name="Line 31"/>
            <p:cNvSpPr>
              <a:spLocks noChangeShapeType="1"/>
            </p:cNvSpPr>
            <p:nvPr/>
          </p:nvSpPr>
          <p:spPr bwMode="auto">
            <a:xfrm>
              <a:off x="1518" y="4778"/>
              <a:ext cx="0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92" name="Line 32"/>
            <p:cNvSpPr>
              <a:spLocks noChangeShapeType="1"/>
            </p:cNvSpPr>
            <p:nvPr/>
          </p:nvSpPr>
          <p:spPr bwMode="auto">
            <a:xfrm>
              <a:off x="2750" y="4778"/>
              <a:ext cx="0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0593" name="Line 33"/>
          <p:cNvSpPr>
            <a:spLocks noChangeShapeType="1"/>
          </p:cNvSpPr>
          <p:nvPr/>
        </p:nvSpPr>
        <p:spPr bwMode="auto">
          <a:xfrm flipV="1">
            <a:off x="3187700" y="3846909"/>
            <a:ext cx="0" cy="169703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94" name="Line 34"/>
          <p:cNvSpPr>
            <a:spLocks noChangeShapeType="1"/>
          </p:cNvSpPr>
          <p:nvPr/>
        </p:nvSpPr>
        <p:spPr bwMode="auto">
          <a:xfrm flipV="1">
            <a:off x="5795963" y="3657997"/>
            <a:ext cx="7937" cy="188595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595" name="Rectangle 35"/>
          <p:cNvSpPr>
            <a:spLocks noChangeArrowheads="1"/>
          </p:cNvSpPr>
          <p:nvPr/>
        </p:nvSpPr>
        <p:spPr bwMode="auto">
          <a:xfrm>
            <a:off x="4191000" y="3532584"/>
            <a:ext cx="33178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450596" name="Rectangle 36"/>
          <p:cNvSpPr>
            <a:spLocks noChangeArrowheads="1"/>
          </p:cNvSpPr>
          <p:nvPr/>
        </p:nvSpPr>
        <p:spPr bwMode="auto">
          <a:xfrm>
            <a:off x="6200775" y="3885009"/>
            <a:ext cx="346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50597" name="Rectangle 37"/>
          <p:cNvSpPr>
            <a:spLocks noChangeArrowheads="1"/>
          </p:cNvSpPr>
          <p:nvPr/>
        </p:nvSpPr>
        <p:spPr bwMode="auto">
          <a:xfrm>
            <a:off x="4608513" y="4446984"/>
            <a:ext cx="7381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>
                <a:solidFill>
                  <a:schemeClr val="accent1"/>
                </a:solidFill>
              </a:rPr>
              <a:t>C </a:t>
            </a:r>
            <a:r>
              <a:rPr lang="pt-BR" sz="1400">
                <a:solidFill>
                  <a:schemeClr val="accent1"/>
                </a:solidFill>
              </a:rPr>
              <a:t>(X2)</a:t>
            </a:r>
          </a:p>
        </p:txBody>
      </p:sp>
      <p:sp>
        <p:nvSpPr>
          <p:cNvPr id="450598" name="Rectangle 38"/>
          <p:cNvSpPr>
            <a:spLocks noChangeArrowheads="1"/>
          </p:cNvSpPr>
          <p:nvPr/>
        </p:nvSpPr>
        <p:spPr bwMode="auto">
          <a:xfrm>
            <a:off x="3643313" y="4142184"/>
            <a:ext cx="3460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50599" name="Rectangle 39"/>
          <p:cNvSpPr>
            <a:spLocks noChangeArrowheads="1"/>
          </p:cNvSpPr>
          <p:nvPr/>
        </p:nvSpPr>
        <p:spPr bwMode="auto">
          <a:xfrm>
            <a:off x="2500313" y="4904184"/>
            <a:ext cx="333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450600" name="Rectangle 40"/>
          <p:cNvSpPr>
            <a:spLocks noChangeArrowheads="1"/>
          </p:cNvSpPr>
          <p:nvPr/>
        </p:nvSpPr>
        <p:spPr bwMode="auto">
          <a:xfrm>
            <a:off x="3854450" y="3856434"/>
            <a:ext cx="6937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LT= 2</a:t>
            </a:r>
          </a:p>
        </p:txBody>
      </p:sp>
      <p:sp>
        <p:nvSpPr>
          <p:cNvPr id="450601" name="Rectangle 41"/>
          <p:cNvSpPr>
            <a:spLocks noChangeArrowheads="1"/>
          </p:cNvSpPr>
          <p:nvPr/>
        </p:nvSpPr>
        <p:spPr bwMode="auto">
          <a:xfrm>
            <a:off x="5962650" y="4197747"/>
            <a:ext cx="695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LT= 1</a:t>
            </a:r>
          </a:p>
        </p:txBody>
      </p:sp>
      <p:sp>
        <p:nvSpPr>
          <p:cNvPr id="450602" name="Rectangle 42"/>
          <p:cNvSpPr>
            <a:spLocks noChangeArrowheads="1"/>
          </p:cNvSpPr>
          <p:nvPr/>
        </p:nvSpPr>
        <p:spPr bwMode="auto">
          <a:xfrm>
            <a:off x="4667250" y="4813697"/>
            <a:ext cx="695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LT= 1</a:t>
            </a:r>
          </a:p>
        </p:txBody>
      </p:sp>
      <p:sp>
        <p:nvSpPr>
          <p:cNvPr id="450603" name="Rectangle 43"/>
          <p:cNvSpPr>
            <a:spLocks noChangeArrowheads="1"/>
          </p:cNvSpPr>
          <p:nvPr/>
        </p:nvSpPr>
        <p:spPr bwMode="auto">
          <a:xfrm>
            <a:off x="3321050" y="4472384"/>
            <a:ext cx="6937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LT= 1</a:t>
            </a:r>
          </a:p>
        </p:txBody>
      </p:sp>
      <p:sp>
        <p:nvSpPr>
          <p:cNvPr id="450604" name="Rectangle 44"/>
          <p:cNvSpPr>
            <a:spLocks noChangeArrowheads="1"/>
          </p:cNvSpPr>
          <p:nvPr/>
        </p:nvSpPr>
        <p:spPr bwMode="auto">
          <a:xfrm>
            <a:off x="2152650" y="5172472"/>
            <a:ext cx="7445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LT = 2</a:t>
            </a:r>
          </a:p>
        </p:txBody>
      </p:sp>
      <p:sp>
        <p:nvSpPr>
          <p:cNvPr id="450605" name="Rectangle 45"/>
          <p:cNvSpPr>
            <a:spLocks noChangeArrowheads="1"/>
          </p:cNvSpPr>
          <p:nvPr/>
        </p:nvSpPr>
        <p:spPr bwMode="auto">
          <a:xfrm>
            <a:off x="6711950" y="5888434"/>
            <a:ext cx="701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Pa=50</a:t>
            </a:r>
          </a:p>
        </p:txBody>
      </p:sp>
      <p:sp>
        <p:nvSpPr>
          <p:cNvPr id="450606" name="Rectangle 46"/>
          <p:cNvSpPr>
            <a:spLocks noChangeArrowheads="1"/>
          </p:cNvSpPr>
          <p:nvPr/>
        </p:nvSpPr>
        <p:spPr bwMode="auto">
          <a:xfrm>
            <a:off x="5289550" y="5888434"/>
            <a:ext cx="847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OPa=40</a:t>
            </a:r>
          </a:p>
        </p:txBody>
      </p:sp>
      <p:sp>
        <p:nvSpPr>
          <p:cNvPr id="450607" name="Rectangle 47"/>
          <p:cNvSpPr>
            <a:spLocks noChangeArrowheads="1"/>
          </p:cNvSpPr>
          <p:nvPr/>
        </p:nvSpPr>
        <p:spPr bwMode="auto">
          <a:xfrm>
            <a:off x="4019550" y="5888434"/>
            <a:ext cx="847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OPc=70</a:t>
            </a:r>
          </a:p>
        </p:txBody>
      </p:sp>
      <p:sp>
        <p:nvSpPr>
          <p:cNvPr id="450608" name="Rectangle 48"/>
          <p:cNvSpPr>
            <a:spLocks noChangeArrowheads="1"/>
          </p:cNvSpPr>
          <p:nvPr/>
        </p:nvSpPr>
        <p:spPr bwMode="auto">
          <a:xfrm>
            <a:off x="2698750" y="5888434"/>
            <a:ext cx="8810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OCb=35</a:t>
            </a:r>
          </a:p>
          <a:p>
            <a:pPr defTabSz="762000"/>
            <a:r>
              <a:rPr lang="pt-BR" sz="1600" b="0"/>
              <a:t>OCd=60</a:t>
            </a:r>
          </a:p>
        </p:txBody>
      </p:sp>
      <p:sp>
        <p:nvSpPr>
          <p:cNvPr id="450609" name="Rectangle 49"/>
          <p:cNvSpPr>
            <a:spLocks noChangeArrowheads="1"/>
          </p:cNvSpPr>
          <p:nvPr/>
        </p:nvSpPr>
        <p:spPr bwMode="auto">
          <a:xfrm>
            <a:off x="1276350" y="5888434"/>
            <a:ext cx="8699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600" b="0"/>
              <a:t>OCe=65</a:t>
            </a:r>
          </a:p>
        </p:txBody>
      </p:sp>
      <p:sp>
        <p:nvSpPr>
          <p:cNvPr id="450610" name="AutoShape 50"/>
          <p:cNvSpPr>
            <a:spLocks noChangeArrowheads="1"/>
          </p:cNvSpPr>
          <p:nvPr/>
        </p:nvSpPr>
        <p:spPr bwMode="auto">
          <a:xfrm rot="16200000" flipH="1">
            <a:off x="6857207" y="2803128"/>
            <a:ext cx="484187" cy="2168525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11" name="AutoShape 51"/>
          <p:cNvSpPr>
            <a:spLocks noChangeArrowheads="1"/>
          </p:cNvSpPr>
          <p:nvPr/>
        </p:nvSpPr>
        <p:spPr bwMode="auto">
          <a:xfrm rot="16200000" flipH="1">
            <a:off x="5536407" y="2358628"/>
            <a:ext cx="484187" cy="2168525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12" name="AutoShape 52"/>
          <p:cNvSpPr>
            <a:spLocks noChangeArrowheads="1"/>
          </p:cNvSpPr>
          <p:nvPr/>
        </p:nvSpPr>
        <p:spPr bwMode="auto">
          <a:xfrm rot="16200000" flipH="1">
            <a:off x="4190207" y="1880790"/>
            <a:ext cx="484188" cy="2168525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13" name="Rectangle 53"/>
          <p:cNvSpPr>
            <a:spLocks noChangeArrowheads="1"/>
          </p:cNvSpPr>
          <p:nvPr/>
        </p:nvSpPr>
        <p:spPr bwMode="auto">
          <a:xfrm>
            <a:off x="6521450" y="3677047"/>
            <a:ext cx="947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Est. A= 10</a:t>
            </a:r>
          </a:p>
        </p:txBody>
      </p:sp>
      <p:sp>
        <p:nvSpPr>
          <p:cNvPr id="450614" name="Rectangle 54"/>
          <p:cNvSpPr>
            <a:spLocks noChangeArrowheads="1"/>
          </p:cNvSpPr>
          <p:nvPr/>
        </p:nvSpPr>
        <p:spPr bwMode="auto">
          <a:xfrm>
            <a:off x="5149850" y="3181747"/>
            <a:ext cx="93821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Est. B= 05</a:t>
            </a:r>
          </a:p>
          <a:p>
            <a:pPr defTabSz="762000"/>
            <a:r>
              <a:rPr lang="pt-BR" sz="1400" b="0"/>
              <a:t>Est. C= 10</a:t>
            </a:r>
          </a:p>
        </p:txBody>
      </p:sp>
      <p:sp>
        <p:nvSpPr>
          <p:cNvPr id="450615" name="Rectangle 55"/>
          <p:cNvSpPr>
            <a:spLocks noChangeArrowheads="1"/>
          </p:cNvSpPr>
          <p:nvPr/>
        </p:nvSpPr>
        <p:spPr bwMode="auto">
          <a:xfrm>
            <a:off x="3829050" y="2703909"/>
            <a:ext cx="947738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Est. D= 10</a:t>
            </a:r>
          </a:p>
          <a:p>
            <a:pPr defTabSz="762000"/>
            <a:r>
              <a:rPr lang="pt-BR" sz="1400" b="0"/>
              <a:t>Est. E= 05</a:t>
            </a:r>
          </a:p>
        </p:txBody>
      </p:sp>
      <p:sp>
        <p:nvSpPr>
          <p:cNvPr id="450616" name="Rectangle 56"/>
          <p:cNvSpPr>
            <a:spLocks noChangeArrowheads="1"/>
          </p:cNvSpPr>
          <p:nvPr/>
        </p:nvSpPr>
        <p:spPr bwMode="auto">
          <a:xfrm>
            <a:off x="5848350" y="6371034"/>
            <a:ext cx="4762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(50)</a:t>
            </a:r>
          </a:p>
        </p:txBody>
      </p:sp>
      <p:sp>
        <p:nvSpPr>
          <p:cNvPr id="450617" name="Rectangle 57"/>
          <p:cNvSpPr>
            <a:spLocks noChangeArrowheads="1"/>
          </p:cNvSpPr>
          <p:nvPr/>
        </p:nvSpPr>
        <p:spPr bwMode="auto">
          <a:xfrm>
            <a:off x="4552950" y="6371034"/>
            <a:ext cx="5651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(100)</a:t>
            </a:r>
          </a:p>
        </p:txBody>
      </p:sp>
      <p:sp>
        <p:nvSpPr>
          <p:cNvPr id="450618" name="Rectangle 58"/>
          <p:cNvSpPr>
            <a:spLocks noChangeArrowheads="1"/>
          </p:cNvSpPr>
          <p:nvPr/>
        </p:nvSpPr>
        <p:spPr bwMode="auto">
          <a:xfrm>
            <a:off x="3282950" y="6371034"/>
            <a:ext cx="5651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(50)</a:t>
            </a:r>
          </a:p>
          <a:p>
            <a:pPr defTabSz="762000"/>
            <a:r>
              <a:rPr lang="pt-BR" sz="1400" b="0"/>
              <a:t>(100)</a:t>
            </a:r>
          </a:p>
        </p:txBody>
      </p:sp>
      <p:sp>
        <p:nvSpPr>
          <p:cNvPr id="450619" name="Rectangle 59"/>
          <p:cNvSpPr>
            <a:spLocks noChangeArrowheads="1"/>
          </p:cNvSpPr>
          <p:nvPr/>
        </p:nvSpPr>
        <p:spPr bwMode="auto">
          <a:xfrm>
            <a:off x="1835150" y="6371034"/>
            <a:ext cx="5651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(100)</a:t>
            </a:r>
          </a:p>
        </p:txBody>
      </p:sp>
      <p:sp>
        <p:nvSpPr>
          <p:cNvPr id="450620" name="Rectangle 60"/>
          <p:cNvSpPr>
            <a:spLocks noChangeArrowheads="1"/>
          </p:cNvSpPr>
          <p:nvPr/>
        </p:nvSpPr>
        <p:spPr bwMode="auto">
          <a:xfrm>
            <a:off x="6686550" y="6371034"/>
            <a:ext cx="10699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400" b="0"/>
              <a:t>(Nec. Bruta)</a:t>
            </a:r>
          </a:p>
        </p:txBody>
      </p:sp>
    </p:spTree>
    <p:extLst>
      <p:ext uri="{BB962C8B-B14F-4D97-AF65-F5344CB8AC3E}">
        <p14:creationId xmlns:p14="http://schemas.microsoft.com/office/powerpoint/2010/main" val="227882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2920"/>
            <a:ext cx="8227640" cy="6858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Programação para frente e para trás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988840"/>
            <a:ext cx="7416824" cy="177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chemeClr val="accent1"/>
                </a:solidFill>
              </a:rPr>
              <a:t>Programação para frente</a:t>
            </a:r>
            <a:r>
              <a:rPr lang="pt-BR" sz="2000" dirty="0" smtClean="0"/>
              <a:t>: a partir da primeira data possível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chemeClr val="accent1"/>
                </a:solidFill>
              </a:rPr>
              <a:t>Programação para trás</a:t>
            </a:r>
            <a:r>
              <a:rPr lang="pt-BR" sz="2000" dirty="0" smtClean="0"/>
              <a:t>: a partir da última data possível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619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Exemplo prático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F342-93AF-4075-9A50-C74F4C872BC8}" type="slidenum">
              <a:rPr lang="pt-BR" smtClean="0"/>
              <a:t>96</a:t>
            </a:fld>
            <a:endParaRPr lang="pt-BR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52209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187624" y="3798294"/>
            <a:ext cx="7508701" cy="2583034"/>
            <a:chOff x="304" y="3436"/>
            <a:chExt cx="3820" cy="2041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397" y="3436"/>
              <a:ext cx="1634" cy="267"/>
            </a:xfrm>
            <a:prstGeom prst="roundRect">
              <a:avLst>
                <a:gd name="adj" fmla="val 12495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1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76" y="3445"/>
              <a:ext cx="8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pt-BR" sz="1400" dirty="0">
                  <a:solidFill>
                    <a:schemeClr val="bg1"/>
                  </a:solidFill>
                </a:rPr>
                <a:t>Estrutura do Produto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flipV="1">
              <a:off x="304" y="3700"/>
              <a:ext cx="3820" cy="1777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689" y="3816"/>
              <a:ext cx="667" cy="2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400" b="0" dirty="0"/>
                <a:t>Mesa</a:t>
              </a:r>
            </a:p>
            <a:p>
              <a:pPr algn="ctr" defTabSz="762000"/>
              <a:r>
                <a:rPr lang="pt-BR" sz="1400" b="0" dirty="0"/>
                <a:t>04018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921" y="4439"/>
              <a:ext cx="668" cy="2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400" b="0"/>
                <a:t>Tampo</a:t>
              </a:r>
            </a:p>
            <a:p>
              <a:pPr algn="ctr" defTabSz="762000"/>
              <a:r>
                <a:rPr lang="pt-BR" sz="1400" b="0"/>
                <a:t>04211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488" y="4433"/>
              <a:ext cx="668" cy="29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400" b="0"/>
                <a:t>Base</a:t>
              </a:r>
            </a:p>
            <a:p>
              <a:pPr algn="ctr" defTabSz="762000"/>
              <a:r>
                <a:rPr lang="pt-BR" sz="1400" b="0"/>
                <a:t>04778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173" y="5058"/>
              <a:ext cx="668" cy="2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400" b="0"/>
                <a:t>Travessa</a:t>
              </a:r>
            </a:p>
            <a:p>
              <a:pPr algn="ctr" defTabSz="762000"/>
              <a:r>
                <a:rPr lang="pt-BR" sz="1400" b="0"/>
                <a:t>03232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842" y="5058"/>
              <a:ext cx="668" cy="2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pt-BR" sz="1400" b="0"/>
                <a:t>Perna</a:t>
              </a:r>
            </a:p>
            <a:p>
              <a:pPr algn="ctr" defTabSz="762000"/>
              <a:r>
                <a:rPr lang="pt-BR" sz="1400" b="0"/>
                <a:t>02554</a:t>
              </a: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34" y="4292"/>
              <a:ext cx="1557" cy="13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1556" y="0"/>
                </a:cxn>
                <a:cxn ang="0">
                  <a:pos x="1556" y="138"/>
                </a:cxn>
              </a:cxnLst>
              <a:rect l="0" t="0" r="r" b="b"/>
              <a:pathLst>
                <a:path w="1557" h="139">
                  <a:moveTo>
                    <a:pt x="0" y="138"/>
                  </a:moveTo>
                  <a:lnTo>
                    <a:pt x="0" y="0"/>
                  </a:lnTo>
                  <a:lnTo>
                    <a:pt x="1556" y="0"/>
                  </a:lnTo>
                  <a:lnTo>
                    <a:pt x="1556" y="13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186" y="4919"/>
              <a:ext cx="1326" cy="13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0"/>
                </a:cxn>
                <a:cxn ang="0">
                  <a:pos x="1325" y="0"/>
                </a:cxn>
                <a:cxn ang="0">
                  <a:pos x="1325" y="138"/>
                </a:cxn>
              </a:cxnLst>
              <a:rect l="0" t="0" r="r" b="b"/>
              <a:pathLst>
                <a:path w="1326" h="139">
                  <a:moveTo>
                    <a:pt x="0" y="138"/>
                  </a:moveTo>
                  <a:lnTo>
                    <a:pt x="0" y="0"/>
                  </a:lnTo>
                  <a:lnTo>
                    <a:pt x="1325" y="0"/>
                  </a:lnTo>
                  <a:lnTo>
                    <a:pt x="1325" y="13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996" y="4110"/>
              <a:ext cx="0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807" y="4732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889" y="4878"/>
              <a:ext cx="20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pt-BR" sz="1400" b="0"/>
                <a:t>4 X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535" y="4878"/>
              <a:ext cx="20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pt-BR" sz="1400" b="0"/>
                <a:t>4 X</a:t>
              </a:r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8593" y="1988840"/>
            <a:ext cx="3483327" cy="1751762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 dirty="0" smtClean="0"/>
              <a:t>		           Lead </a:t>
            </a:r>
            <a:r>
              <a:rPr lang="pt-BR" sz="1800" b="0" dirty="0"/>
              <a:t>Times:</a:t>
            </a:r>
          </a:p>
          <a:p>
            <a:pPr defTabSz="762000"/>
            <a:r>
              <a:rPr lang="pt-BR" dirty="0" smtClean="0">
                <a:solidFill>
                  <a:schemeClr val="accent1"/>
                </a:solidFill>
              </a:rPr>
              <a:t>Montagem da Mesa</a:t>
            </a:r>
            <a:r>
              <a:rPr lang="pt-BR" sz="1800" b="0" dirty="0" smtClean="0"/>
              <a:t>        1 </a:t>
            </a:r>
            <a:r>
              <a:rPr lang="pt-BR" sz="1800" b="0" dirty="0"/>
              <a:t>semana</a:t>
            </a:r>
          </a:p>
          <a:p>
            <a:pPr defTabSz="762000"/>
            <a:r>
              <a:rPr lang="pt-BR" dirty="0" smtClean="0">
                <a:solidFill>
                  <a:schemeClr val="accent1"/>
                </a:solidFill>
              </a:rPr>
              <a:t>Montagem da Base</a:t>
            </a:r>
            <a:r>
              <a:rPr lang="pt-BR" sz="1800" b="0" dirty="0"/>
              <a:t>	</a:t>
            </a:r>
            <a:r>
              <a:rPr lang="pt-BR" sz="1800" b="0" dirty="0" smtClean="0"/>
              <a:t>1 semana</a:t>
            </a:r>
            <a:endParaRPr lang="pt-BR" sz="1800" b="0" dirty="0"/>
          </a:p>
          <a:p>
            <a:pPr defTabSz="762000"/>
            <a:r>
              <a:rPr lang="pt-BR" dirty="0" smtClean="0">
                <a:solidFill>
                  <a:schemeClr val="accent1"/>
                </a:solidFill>
              </a:rPr>
              <a:t>Compra das travessas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dirty="0" smtClean="0">
                <a:solidFill>
                  <a:schemeClr val="accent1"/>
                </a:solidFill>
              </a:rPr>
              <a:t>Compra das pernas</a:t>
            </a:r>
            <a:r>
              <a:rPr lang="pt-BR" sz="1800" b="0" dirty="0"/>
              <a:t>	</a:t>
            </a:r>
            <a:r>
              <a:rPr lang="pt-BR" sz="1800" b="0" dirty="0" smtClean="0"/>
              <a:t>2 </a:t>
            </a:r>
            <a:r>
              <a:rPr lang="pt-BR" sz="1800" b="0" dirty="0"/>
              <a:t>semana</a:t>
            </a:r>
          </a:p>
          <a:p>
            <a:pPr defTabSz="762000"/>
            <a:r>
              <a:rPr lang="pt-BR" dirty="0" smtClean="0">
                <a:solidFill>
                  <a:schemeClr val="accent1"/>
                </a:solidFill>
              </a:rPr>
              <a:t>Compra do tampo</a:t>
            </a:r>
            <a:r>
              <a:rPr lang="pt-BR" sz="1800" b="0" dirty="0"/>
              <a:t>	2 semanas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133147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Faça a programação para frente e para trás da </a:t>
            </a:r>
            <a:r>
              <a:rPr lang="pt-BR" i="1" dirty="0" smtClean="0"/>
              <a:t>mesa e discuta as implicações de cada uma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11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2920"/>
            <a:ext cx="8227640" cy="6858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Programação para frente e para trás</a:t>
            </a:r>
            <a:endParaRPr lang="pt-BR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1631950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15</a:t>
            </a:r>
          </a:p>
        </p:txBody>
      </p:sp>
      <p:sp>
        <p:nvSpPr>
          <p:cNvPr id="450569" name="Rectangle 9"/>
          <p:cNvSpPr>
            <a:spLocks noChangeArrowheads="1"/>
          </p:cNvSpPr>
          <p:nvPr/>
        </p:nvSpPr>
        <p:spPr bwMode="auto">
          <a:xfrm>
            <a:off x="2919413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16</a:t>
            </a:r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4205288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17</a:t>
            </a: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5510213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18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6813550" y="5680472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19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08100" y="5485209"/>
            <a:ext cx="7383463" cy="111125"/>
            <a:chOff x="618" y="4717"/>
            <a:chExt cx="3488" cy="78"/>
          </a:xfrm>
        </p:grpSpPr>
        <p:sp>
          <p:nvSpPr>
            <p:cNvPr id="450576" name="Line 16"/>
            <p:cNvSpPr>
              <a:spLocks noChangeShapeType="1"/>
            </p:cNvSpPr>
            <p:nvPr/>
          </p:nvSpPr>
          <p:spPr bwMode="auto">
            <a:xfrm>
              <a:off x="618" y="4756"/>
              <a:ext cx="3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77" name="Line 17"/>
            <p:cNvSpPr>
              <a:spLocks noChangeShapeType="1"/>
            </p:cNvSpPr>
            <p:nvPr/>
          </p:nvSpPr>
          <p:spPr bwMode="auto">
            <a:xfrm>
              <a:off x="895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78" name="Line 18"/>
            <p:cNvSpPr>
              <a:spLocks noChangeShapeType="1"/>
            </p:cNvSpPr>
            <p:nvPr/>
          </p:nvSpPr>
          <p:spPr bwMode="auto">
            <a:xfrm>
              <a:off x="1504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79" name="Line 19"/>
            <p:cNvSpPr>
              <a:spLocks noChangeShapeType="1"/>
            </p:cNvSpPr>
            <p:nvPr/>
          </p:nvSpPr>
          <p:spPr bwMode="auto">
            <a:xfrm>
              <a:off x="2120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80" name="Line 20"/>
            <p:cNvSpPr>
              <a:spLocks noChangeShapeType="1"/>
            </p:cNvSpPr>
            <p:nvPr/>
          </p:nvSpPr>
          <p:spPr bwMode="auto">
            <a:xfrm>
              <a:off x="2736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81" name="Line 21"/>
            <p:cNvSpPr>
              <a:spLocks noChangeShapeType="1"/>
            </p:cNvSpPr>
            <p:nvPr/>
          </p:nvSpPr>
          <p:spPr bwMode="auto">
            <a:xfrm>
              <a:off x="3359" y="4717"/>
              <a:ext cx="0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0582" name="Rectangle 22"/>
          <p:cNvSpPr>
            <a:spLocks noChangeArrowheads="1"/>
          </p:cNvSpPr>
          <p:nvPr/>
        </p:nvSpPr>
        <p:spPr bwMode="auto">
          <a:xfrm>
            <a:off x="7377113" y="5545534"/>
            <a:ext cx="9572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>
                <a:solidFill>
                  <a:srgbClr val="00279F"/>
                </a:solidFill>
              </a:rPr>
              <a:t>semanas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213100" y="5572522"/>
            <a:ext cx="2608263" cy="15875"/>
            <a:chOff x="1518" y="4778"/>
            <a:chExt cx="1232" cy="12"/>
          </a:xfrm>
        </p:grpSpPr>
        <p:sp>
          <p:nvSpPr>
            <p:cNvPr id="450591" name="Line 31"/>
            <p:cNvSpPr>
              <a:spLocks noChangeShapeType="1"/>
            </p:cNvSpPr>
            <p:nvPr/>
          </p:nvSpPr>
          <p:spPr bwMode="auto">
            <a:xfrm>
              <a:off x="1518" y="4778"/>
              <a:ext cx="0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592" name="Line 32"/>
            <p:cNvSpPr>
              <a:spLocks noChangeShapeType="1"/>
            </p:cNvSpPr>
            <p:nvPr/>
          </p:nvSpPr>
          <p:spPr bwMode="auto">
            <a:xfrm>
              <a:off x="2750" y="4778"/>
              <a:ext cx="0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83568" y="3224982"/>
            <a:ext cx="4073525" cy="1788194"/>
            <a:chOff x="3305175" y="3807123"/>
            <a:chExt cx="4073525" cy="1062037"/>
          </a:xfrm>
        </p:grpSpPr>
        <p:sp>
          <p:nvSpPr>
            <p:cNvPr id="62" name="Rectangle 3"/>
            <p:cNvSpPr>
              <a:spLocks noChangeArrowheads="1"/>
            </p:cNvSpPr>
            <p:nvPr/>
          </p:nvSpPr>
          <p:spPr bwMode="auto">
            <a:xfrm>
              <a:off x="4378325" y="3807123"/>
              <a:ext cx="925513" cy="1968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pt-BR" sz="1600" dirty="0">
                  <a:solidFill>
                    <a:srgbClr val="063DE8"/>
                  </a:solidFill>
                </a:rPr>
                <a:t>A</a:t>
              </a:r>
            </a:p>
          </p:txBody>
        </p:sp>
        <p:sp>
          <p:nvSpPr>
            <p:cNvPr id="63" name="Rectangle 4"/>
            <p:cNvSpPr>
              <a:spLocks noChangeArrowheads="1"/>
            </p:cNvSpPr>
            <p:nvPr/>
          </p:nvSpPr>
          <p:spPr bwMode="auto">
            <a:xfrm>
              <a:off x="3305175" y="4240510"/>
              <a:ext cx="927100" cy="1968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pt-BR" sz="1600">
                  <a:solidFill>
                    <a:srgbClr val="063DE8"/>
                  </a:solidFill>
                </a:rPr>
                <a:t>B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/>
          </p:nvSpPr>
          <p:spPr bwMode="auto">
            <a:xfrm>
              <a:off x="5492750" y="4235748"/>
              <a:ext cx="930275" cy="1984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pt-BR" sz="1600">
                  <a:solidFill>
                    <a:srgbClr val="063DE8"/>
                  </a:solidFill>
                </a:rPr>
                <a:t>C</a:t>
              </a:r>
            </a:p>
          </p:txBody>
        </p:sp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6451600" y="4669135"/>
              <a:ext cx="927100" cy="200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pt-BR" sz="1600">
                  <a:solidFill>
                    <a:srgbClr val="063DE8"/>
                  </a:solidFill>
                </a:rPr>
                <a:t>E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4592638" y="4669135"/>
              <a:ext cx="925512" cy="200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pt-BR" sz="1600">
                  <a:solidFill>
                    <a:srgbClr val="063DE8"/>
                  </a:solidFill>
                </a:rPr>
                <a:t>D</a:t>
              </a: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3740150" y="4135735"/>
              <a:ext cx="2174875" cy="96838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1027" y="0"/>
                </a:cxn>
                <a:cxn ang="0">
                  <a:pos x="1027" y="81"/>
                </a:cxn>
              </a:cxnLst>
              <a:rect l="0" t="0" r="r" b="b"/>
              <a:pathLst>
                <a:path w="1028" h="82">
                  <a:moveTo>
                    <a:pt x="0" y="81"/>
                  </a:moveTo>
                  <a:lnTo>
                    <a:pt x="0" y="0"/>
                  </a:lnTo>
                  <a:lnTo>
                    <a:pt x="1027" y="0"/>
                  </a:lnTo>
                  <a:lnTo>
                    <a:pt x="1027" y="8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5070475" y="4573885"/>
              <a:ext cx="1852613" cy="93663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874" y="0"/>
                </a:cxn>
                <a:cxn ang="0">
                  <a:pos x="874" y="78"/>
                </a:cxn>
              </a:cxnLst>
              <a:rect l="0" t="0" r="r" b="b"/>
              <a:pathLst>
                <a:path w="875" h="79">
                  <a:moveTo>
                    <a:pt x="0" y="78"/>
                  </a:moveTo>
                  <a:lnTo>
                    <a:pt x="0" y="0"/>
                  </a:lnTo>
                  <a:lnTo>
                    <a:pt x="874" y="0"/>
                  </a:lnTo>
                  <a:lnTo>
                    <a:pt x="874" y="7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Line 10"/>
            <p:cNvSpPr>
              <a:spLocks noChangeShapeType="1"/>
            </p:cNvSpPr>
            <p:nvPr/>
          </p:nvSpPr>
          <p:spPr bwMode="auto">
            <a:xfrm>
              <a:off x="4802188" y="4008735"/>
              <a:ext cx="0" cy="123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5938838" y="4442123"/>
              <a:ext cx="0" cy="127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5972894" y="4065351"/>
              <a:ext cx="4286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pt-BR" sz="1600" b="0" dirty="0"/>
                <a:t>2X</a:t>
              </a:r>
            </a:p>
          </p:txBody>
        </p:sp>
      </p:grp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5472113" y="3170212"/>
            <a:ext cx="1889125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pt-BR" sz="1800" b="0" dirty="0"/>
              <a:t>Lead Times: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A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B</a:t>
            </a:r>
            <a:r>
              <a:rPr lang="pt-BR" sz="1800" b="0" dirty="0"/>
              <a:t>	2 semanas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C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D</a:t>
            </a:r>
            <a:r>
              <a:rPr lang="pt-BR" sz="1800" b="0" dirty="0"/>
              <a:t>	1 semana</a:t>
            </a:r>
          </a:p>
          <a:p>
            <a:pPr defTabSz="762000"/>
            <a:r>
              <a:rPr lang="pt-BR" sz="1800" dirty="0">
                <a:solidFill>
                  <a:schemeClr val="accent1"/>
                </a:solidFill>
              </a:rPr>
              <a:t>E</a:t>
            </a:r>
            <a:r>
              <a:rPr lang="pt-BR" sz="1800" b="0" dirty="0"/>
              <a:t>	2 semanas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126876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1"/>
                </a:solidFill>
              </a:rPr>
              <a:t>Programação para frente</a:t>
            </a:r>
            <a:r>
              <a:rPr lang="pt-BR" dirty="0" smtClean="0"/>
              <a:t>: a partir da primeira data possível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1"/>
                </a:solidFill>
              </a:rPr>
              <a:t>Programação para trás</a:t>
            </a:r>
            <a:r>
              <a:rPr lang="pt-BR" dirty="0" smtClean="0"/>
              <a:t>: a partir da última data possível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26369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/>
              <a:t>Exercício</a:t>
            </a:r>
            <a:r>
              <a:rPr lang="pt-BR" i="1" dirty="0" smtClean="0"/>
              <a:t>: </a:t>
            </a:r>
            <a:r>
              <a:rPr lang="pt-BR" dirty="0" smtClean="0"/>
              <a:t>Faça a programação para frente e para trás do produto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empurrada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5288" y="1195511"/>
            <a:ext cx="8424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tIns="0" rIns="158700" bIns="0" anchor="ctr">
            <a:spAutoFit/>
          </a:bodyPr>
          <a:lstStyle/>
          <a:p>
            <a:r>
              <a:rPr lang="pt-BR" sz="2000" b="0" dirty="0" smtClean="0"/>
              <a:t>Baseada </a:t>
            </a:r>
            <a:r>
              <a:rPr lang="pt-BR" sz="2000" b="0" dirty="0"/>
              <a:t>em uma previsão da demanda onde cada processo produz uma </a:t>
            </a:r>
            <a:r>
              <a:rPr lang="pt-BR" sz="2000" b="0" dirty="0" smtClean="0"/>
              <a:t>determinada </a:t>
            </a:r>
            <a:r>
              <a:rPr lang="pt-BR" sz="2000" b="0" dirty="0"/>
              <a:t>quantidade independentemente do consumo do processo seguinte.</a:t>
            </a:r>
            <a:endParaRPr lang="pt-BR" sz="2000" b="0" u="sng" dirty="0"/>
          </a:p>
        </p:txBody>
      </p:sp>
      <p:pic>
        <p:nvPicPr>
          <p:cNvPr id="15364" name="Picture 6" descr="empur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52811"/>
            <a:ext cx="8610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Produção puxada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231"/>
            <a:ext cx="8137525" cy="936625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dirty="0" smtClean="0"/>
              <a:t>É uma produção controlada pelo consumo realizado no “Processo Puxador” (geralmente o processo seguinte). </a:t>
            </a:r>
          </a:p>
        </p:txBody>
      </p:sp>
      <p:pic>
        <p:nvPicPr>
          <p:cNvPr id="16388" name="Picture 5" descr="pux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52811"/>
            <a:ext cx="8401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8084</Words>
  <Application>Microsoft Office PowerPoint</Application>
  <PresentationFormat>Apresentação na tela (4:3)</PresentationFormat>
  <Paragraphs>2261</Paragraphs>
  <Slides>131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131</vt:i4>
      </vt:variant>
    </vt:vector>
  </HeadingPairs>
  <TitlesOfParts>
    <vt:vector size="147" baseType="lpstr">
      <vt:lpstr>Arial</vt:lpstr>
      <vt:lpstr>BatangChe</vt:lpstr>
      <vt:lpstr>Calibri</vt:lpstr>
      <vt:lpstr>Cambria Math</vt:lpstr>
      <vt:lpstr>Candara</vt:lpstr>
      <vt:lpstr>Courier New</vt:lpstr>
      <vt:lpstr>SwitzerlandLight</vt:lpstr>
      <vt:lpstr>Symbol</vt:lpstr>
      <vt:lpstr>Tahoma</vt:lpstr>
      <vt:lpstr>Times New Roman</vt:lpstr>
      <vt:lpstr>Wingdings</vt:lpstr>
      <vt:lpstr>Tema do Office</vt:lpstr>
      <vt:lpstr>Clip</vt:lpstr>
      <vt:lpstr>Gráfico do Microsoft Excel</vt:lpstr>
      <vt:lpstr>Imagem de bitmap</vt:lpstr>
      <vt:lpstr>Equação</vt:lpstr>
      <vt:lpstr>Modelagem da produção </vt:lpstr>
      <vt:lpstr>Objetivo da disciplina</vt:lpstr>
      <vt:lpstr>Jornada de aprendizado</vt:lpstr>
      <vt:lpstr>Níveis de aprendizado</vt:lpstr>
      <vt:lpstr>Recursos da disciplina</vt:lpstr>
      <vt:lpstr>Evolução conceitual de PCP</vt:lpstr>
      <vt:lpstr>Objetivo do PCP</vt:lpstr>
      <vt:lpstr>O que é planejar e controlar a produção?</vt:lpstr>
      <vt:lpstr>Horizonte de Planejamento</vt:lpstr>
      <vt:lpstr>Hierarquia de planejamento</vt:lpstr>
      <vt:lpstr>Critérios competitivos</vt:lpstr>
      <vt:lpstr>Matriz Slack: trade-offs</vt:lpstr>
      <vt:lpstr>Apresentação do PowerPoint</vt:lpstr>
      <vt:lpstr>Níveis hierárquicos do PCP</vt:lpstr>
      <vt:lpstr>Área de PCP nas empresas</vt:lpstr>
      <vt:lpstr>Atividades do PCP</vt:lpstr>
      <vt:lpstr>O grau de influência do cliente na produção</vt:lpstr>
      <vt:lpstr>Projeto do produto padronizado</vt:lpstr>
      <vt:lpstr>    Ford Modelo T</vt:lpstr>
      <vt:lpstr>Apresentação do PowerPoint</vt:lpstr>
      <vt:lpstr>Projeto do produto personalizado</vt:lpstr>
      <vt:lpstr>LZ – 129 Hindenburg</vt:lpstr>
      <vt:lpstr>Personalização em massa: M&amp;Ms</vt:lpstr>
      <vt:lpstr>Personalização em massa: Nike </vt:lpstr>
      <vt:lpstr>(ATO) – montagem por encomenda</vt:lpstr>
      <vt:lpstr>Apresentação do PowerPoint</vt:lpstr>
      <vt:lpstr>Estruturas de operações</vt:lpstr>
      <vt:lpstr>Fabricação</vt:lpstr>
      <vt:lpstr>Fabricação</vt:lpstr>
      <vt:lpstr>Fabricação</vt:lpstr>
      <vt:lpstr>Suprimento</vt:lpstr>
      <vt:lpstr>Suprimento</vt:lpstr>
      <vt:lpstr>Transporte ou serviço</vt:lpstr>
      <vt:lpstr>Transporte ou serviço</vt:lpstr>
      <vt:lpstr>Transporte ou serviço</vt:lpstr>
      <vt:lpstr>Transporte ou serviço</vt:lpstr>
      <vt:lpstr>Previsão de vendas</vt:lpstr>
      <vt:lpstr>Componentes das séries temporais</vt:lpstr>
      <vt:lpstr>Previsão de vendas para séries não estacionárias</vt:lpstr>
      <vt:lpstr>Previsão de vendas para séries não estacionárias</vt:lpstr>
      <vt:lpstr>Previsão de vendas para séries estacionárias</vt:lpstr>
      <vt:lpstr>Erro de previsão </vt:lpstr>
      <vt:lpstr>Plano de recursos</vt:lpstr>
      <vt:lpstr>PCP também é cultura</vt:lpstr>
      <vt:lpstr>PCP também é cultura</vt:lpstr>
      <vt:lpstr>Plano de recursos: como medir</vt:lpstr>
      <vt:lpstr>Passos para elaborar o  plano de recursos</vt:lpstr>
      <vt:lpstr>Método dos quadros</vt:lpstr>
      <vt:lpstr>Método Canto Noroeste</vt:lpstr>
      <vt:lpstr>Método dos custos lineares</vt:lpstr>
      <vt:lpstr>Método dos custos lineares</vt:lpstr>
      <vt:lpstr>Administração de estoques</vt:lpstr>
      <vt:lpstr>PCP também é cultura</vt:lpstr>
      <vt:lpstr>Modelagem de estoque</vt:lpstr>
      <vt:lpstr>Modelagem de estoque</vt:lpstr>
      <vt:lpstr>Modelagem de estoque</vt:lpstr>
      <vt:lpstr>Modelagem de estoque</vt:lpstr>
      <vt:lpstr>Tipos de estoque</vt:lpstr>
      <vt:lpstr>Reposição de estoques</vt:lpstr>
      <vt:lpstr>Técnicas de controle estoques</vt:lpstr>
      <vt:lpstr>Lote Econômico de Compra</vt:lpstr>
      <vt:lpstr>Heurística Silver Meal</vt:lpstr>
      <vt:lpstr>Curva ABC</vt:lpstr>
      <vt:lpstr>Curva ABC</vt:lpstr>
      <vt:lpstr>Programação de atividades</vt:lpstr>
      <vt:lpstr>Planejar, programar, controlar...</vt:lpstr>
      <vt:lpstr>Carregamento</vt:lpstr>
      <vt:lpstr>Carregamento</vt:lpstr>
      <vt:lpstr>Carregamento infinito</vt:lpstr>
      <vt:lpstr>Carregamento finito</vt:lpstr>
      <vt:lpstr>Sequenciamento</vt:lpstr>
      <vt:lpstr>Foco no processo:  Caso 1: N trabalhos,  01 Centro de Trabalho</vt:lpstr>
      <vt:lpstr>Exemplo do caso 1:   Estabeleça a sequência com o mínimo custo total de preparação</vt:lpstr>
      <vt:lpstr>Foco no processo:  Caso 2: N trabalhos e 2 centros de trabalho</vt:lpstr>
      <vt:lpstr>Exemplo do caso 2: Determine a melhor seqüência </vt:lpstr>
      <vt:lpstr>Foco no produto</vt:lpstr>
      <vt:lpstr>Foco no produto: Tempo de esgotamento</vt:lpstr>
      <vt:lpstr>Exemplo</vt:lpstr>
      <vt:lpstr>Foco no produto: Regras de sequenciamento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do conceito: MRP</vt:lpstr>
      <vt:lpstr>Evolução do conceito: MRP II</vt:lpstr>
      <vt:lpstr>MRP ao ERP</vt:lpstr>
      <vt:lpstr>Definição de MRP</vt:lpstr>
      <vt:lpstr>Conceito de Lote Econômico de Compra</vt:lpstr>
      <vt:lpstr>Informações básicas do MRP</vt:lpstr>
      <vt:lpstr>Dinâmica de produção fasada no tempo</vt:lpstr>
      <vt:lpstr>Cálculo de Necessidades Líquidas</vt:lpstr>
      <vt:lpstr>Programação para frente e para trás</vt:lpstr>
      <vt:lpstr>Exemplo prático</vt:lpstr>
      <vt:lpstr>Programação para frente e para trás</vt:lpstr>
      <vt:lpstr>Produção empurrada</vt:lpstr>
      <vt:lpstr>Produção puxada</vt:lpstr>
      <vt:lpstr>Registro do MRP</vt:lpstr>
      <vt:lpstr>Formulação do MRP</vt:lpstr>
      <vt:lpstr>Exemplo de MRP</vt:lpstr>
      <vt:lpstr>Testando...</vt:lpstr>
      <vt:lpstr>Exemplo prático</vt:lpstr>
      <vt:lpstr>Desenvolvendo...</vt:lpstr>
      <vt:lpstr>Exercício</vt:lpstr>
      <vt:lpstr>Produção Enxuta: Just in time</vt:lpstr>
      <vt:lpstr>Genealogia de publicações sobre a Produção Enxuta</vt:lpstr>
      <vt:lpstr>Apresentação do PowerPoint</vt:lpstr>
      <vt:lpstr>Apresentação do PowerPoint</vt:lpstr>
      <vt:lpstr>Compreendendo a função manufatura </vt:lpstr>
      <vt:lpstr>Apresentação do PowerPoint</vt:lpstr>
      <vt:lpstr>Projeto do processo</vt:lpstr>
      <vt:lpstr>Apresentação do PowerPoint</vt:lpstr>
      <vt:lpstr>Apresentação do PowerPoint</vt:lpstr>
      <vt:lpstr>Apresentação do PowerPoint</vt:lpstr>
      <vt:lpstr>Apresentação do PowerPoint</vt:lpstr>
      <vt:lpstr>Produção empurrada</vt:lpstr>
      <vt:lpstr>Produção puxada</vt:lpstr>
      <vt:lpstr>Processo de fluxo contínuo</vt:lpstr>
      <vt:lpstr>Apresentação do PowerPoint</vt:lpstr>
      <vt:lpstr>Três perguntas de Taiichi Ohno</vt:lpstr>
      <vt:lpstr>Sistema Kanban</vt:lpstr>
      <vt:lpstr>Quadro Kanban</vt:lpstr>
      <vt:lpstr>Quadro Kanban</vt:lpstr>
      <vt:lpstr>O supermercado de Taiichi Ohno</vt:lpstr>
      <vt:lpstr>Kanban de sinal</vt:lpstr>
      <vt:lpstr>Sistema de 1 kanban</vt:lpstr>
      <vt:lpstr>Sistema de 2 kanbans</vt:lpstr>
      <vt:lpstr>Exemplos</vt:lpstr>
      <vt:lpstr>Referências</vt:lpstr>
    </vt:vector>
  </TitlesOfParts>
  <Company>EESC-USP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PCP Planejamento e controle de produção</dc:title>
  <dc:creator>EESC-USP - Departamento de Engenharia de Produção</dc:creator>
  <cp:lastModifiedBy>EESC</cp:lastModifiedBy>
  <cp:revision>173</cp:revision>
  <cp:lastPrinted>2013-02-21T18:01:37Z</cp:lastPrinted>
  <dcterms:created xsi:type="dcterms:W3CDTF">2013-01-16T17:44:01Z</dcterms:created>
  <dcterms:modified xsi:type="dcterms:W3CDTF">2020-02-19T10:10:56Z</dcterms:modified>
</cp:coreProperties>
</file>