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62" r:id="rId3"/>
    <p:sldId id="263" r:id="rId4"/>
    <p:sldId id="268" r:id="rId5"/>
    <p:sldId id="269" r:id="rId6"/>
    <p:sldId id="264" r:id="rId7"/>
    <p:sldId id="265" r:id="rId8"/>
    <p:sldId id="270" r:id="rId9"/>
    <p:sldId id="266" r:id="rId10"/>
    <p:sldId id="271" r:id="rId11"/>
    <p:sldId id="272" r:id="rId12"/>
    <p:sldId id="273" r:id="rId13"/>
    <p:sldId id="274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5620"/>
    <p:restoredTop sz="99800" autoAdjust="0"/>
  </p:normalViewPr>
  <p:slideViewPr>
    <p:cSldViewPr snapToGrid="0" snapToObjects="1">
      <p:cViewPr>
        <p:scale>
          <a:sx n="125" d="100"/>
          <a:sy n="125" d="100"/>
        </p:scale>
        <p:origin x="192" y="1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320D6-61FC-FC48-AFF5-D076CE31D4BB}" type="datetimeFigureOut">
              <a:rPr lang="en-US" smtClean="0"/>
              <a:t>10/5/20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793249-94AF-4C46-B79A-0B301B49707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5452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93249-94AF-4C46-B79A-0B301B497077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335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C684-F964-9343-AA88-E1232085AF9D}" type="datetimeFigureOut">
              <a:rPr lang="en-US" smtClean="0"/>
              <a:t>10/5/20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1E761-BC18-5E4A-8C40-7290D3DFF57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7939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C684-F964-9343-AA88-E1232085AF9D}" type="datetimeFigureOut">
              <a:rPr lang="en-US" smtClean="0"/>
              <a:t>10/5/20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1E761-BC18-5E4A-8C40-7290D3DFF57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3076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C684-F964-9343-AA88-E1232085AF9D}" type="datetimeFigureOut">
              <a:rPr lang="en-US" smtClean="0"/>
              <a:t>10/5/20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1E761-BC18-5E4A-8C40-7290D3DFF57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373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C684-F964-9343-AA88-E1232085AF9D}" type="datetimeFigureOut">
              <a:rPr lang="en-US" smtClean="0"/>
              <a:t>10/5/20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1E761-BC18-5E4A-8C40-7290D3DFF57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911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C684-F964-9343-AA88-E1232085AF9D}" type="datetimeFigureOut">
              <a:rPr lang="en-US" smtClean="0"/>
              <a:t>10/5/20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1E761-BC18-5E4A-8C40-7290D3DFF57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206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C684-F964-9343-AA88-E1232085AF9D}" type="datetimeFigureOut">
              <a:rPr lang="en-US" smtClean="0"/>
              <a:t>10/5/20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1E761-BC18-5E4A-8C40-7290D3DFF57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2794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C684-F964-9343-AA88-E1232085AF9D}" type="datetimeFigureOut">
              <a:rPr lang="en-US" smtClean="0"/>
              <a:t>10/5/20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1E761-BC18-5E4A-8C40-7290D3DFF57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475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C684-F964-9343-AA88-E1232085AF9D}" type="datetimeFigureOut">
              <a:rPr lang="en-US" smtClean="0"/>
              <a:t>10/5/20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1E761-BC18-5E4A-8C40-7290D3DFF57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1179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C684-F964-9343-AA88-E1232085AF9D}" type="datetimeFigureOut">
              <a:rPr lang="en-US" smtClean="0"/>
              <a:t>10/5/20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1E761-BC18-5E4A-8C40-7290D3DFF57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9679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C684-F964-9343-AA88-E1232085AF9D}" type="datetimeFigureOut">
              <a:rPr lang="en-US" smtClean="0"/>
              <a:t>10/5/20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1E761-BC18-5E4A-8C40-7290D3DFF57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018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C684-F964-9343-AA88-E1232085AF9D}" type="datetimeFigureOut">
              <a:rPr lang="en-US" smtClean="0"/>
              <a:t>10/5/20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1E761-BC18-5E4A-8C40-7290D3DFF57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5953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8C684-F964-9343-AA88-E1232085AF9D}" type="datetimeFigureOut">
              <a:rPr lang="en-US" smtClean="0"/>
              <a:t>10/5/20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1E761-BC18-5E4A-8C40-7290D3DFF57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893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45144"/>
            <a:ext cx="7772400" cy="1864783"/>
          </a:xfrm>
        </p:spPr>
        <p:txBody>
          <a:bodyPr>
            <a:normAutofit/>
          </a:bodyPr>
          <a:lstStyle/>
          <a:p>
            <a:r>
              <a:rPr lang="pt-BR" dirty="0" smtClean="0"/>
              <a:t>Cultura e Personalidade: </a:t>
            </a:r>
            <a:br>
              <a:rPr lang="pt-BR" dirty="0" smtClean="0"/>
            </a:br>
            <a:r>
              <a:rPr lang="pt-BR" dirty="0" smtClean="0"/>
              <a:t>M</a:t>
            </a:r>
            <a:r>
              <a:rPr lang="pt-BR" dirty="0" smtClean="0"/>
              <a:t>argaret</a:t>
            </a:r>
            <a:r>
              <a:rPr lang="pt-BR" dirty="0" smtClean="0"/>
              <a:t> </a:t>
            </a:r>
            <a:r>
              <a:rPr lang="pt-BR" dirty="0" err="1" smtClean="0"/>
              <a:t>Mead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Antropologia </a:t>
            </a:r>
            <a:r>
              <a:rPr lang="pt-BR" dirty="0" smtClean="0"/>
              <a:t>II - 2020</a:t>
            </a:r>
            <a:endParaRPr lang="pt-BR" dirty="0" smtClean="0"/>
          </a:p>
          <a:p>
            <a:r>
              <a:rPr lang="pt-BR" dirty="0" smtClean="0"/>
              <a:t>Heloisa Buarque de Almeida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2394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294" y="274638"/>
            <a:ext cx="7745506" cy="45719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98481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i="1" dirty="0"/>
              <a:t>Nem os </a:t>
            </a:r>
            <a:r>
              <a:rPr lang="pt-BR" i="1" dirty="0" err="1"/>
              <a:t>Arapesh</a:t>
            </a:r>
            <a:r>
              <a:rPr lang="pt-BR" i="1" dirty="0"/>
              <a:t> nem os </a:t>
            </a:r>
            <a:r>
              <a:rPr lang="pt-BR" i="1" dirty="0" err="1"/>
              <a:t>Mundugumor</a:t>
            </a:r>
            <a:r>
              <a:rPr lang="pt-BR" i="1" dirty="0"/>
              <a:t> tiram proveito de um contraste entre os sexos; o ideal </a:t>
            </a:r>
            <a:r>
              <a:rPr lang="pt-BR" i="1" dirty="0" err="1"/>
              <a:t>Arapesh</a:t>
            </a:r>
            <a:r>
              <a:rPr lang="pt-BR" i="1" dirty="0"/>
              <a:t> é o homem dócil e suscetível, casado como uma mulher dócil e suscetível; o ideal </a:t>
            </a:r>
            <a:r>
              <a:rPr lang="pt-BR" i="1" dirty="0" err="1"/>
              <a:t>Mundugumor</a:t>
            </a:r>
            <a:r>
              <a:rPr lang="pt-BR" i="1" dirty="0"/>
              <a:t> é o homem violento e agressivo casado com uma mulher violenta e agressiva</a:t>
            </a:r>
            <a:r>
              <a:rPr lang="pt-BR" i="1" dirty="0" smtClean="0"/>
              <a:t>. </a:t>
            </a:r>
            <a:r>
              <a:rPr lang="pt-BR" i="1" dirty="0"/>
              <a:t>Na terceira tribo, os </a:t>
            </a:r>
            <a:r>
              <a:rPr lang="pt-BR" i="1" dirty="0" err="1"/>
              <a:t>Tchambuli</a:t>
            </a:r>
            <a:r>
              <a:rPr lang="pt-BR" i="1" dirty="0"/>
              <a:t>, [nos] deparamos [com] verdadeira inversão das atitudes sexuais de nossa própria cultura, sendo a mulher o parceiro dirigente, dominador e impessoal, e o homem a pessoa menos responsável e emocionalmente dependente</a:t>
            </a:r>
            <a:r>
              <a:rPr lang="pt-BR" i="1" dirty="0" smtClean="0"/>
              <a:t>. </a:t>
            </a:r>
            <a:r>
              <a:rPr lang="pt-BR" i="1" dirty="0"/>
              <a:t>Estas três situações sugerem, portanto, uma conclusão muito definida. Se aquelas atitudes temperamentais que tradicionalmente reputamos femininas – tais como passividade, suscetibilidade e disposição de acalentar crianças – podem tão facilmente ser erigidas como padrão masculino numa tribo, e na outra ser prescritas para a maioria das mulheres, assim como para a maioria dos homens, </a:t>
            </a:r>
            <a:r>
              <a:rPr lang="pt-BR" b="1" i="1" dirty="0"/>
              <a:t>não nos resta mais a menor base para considerar tais aspectos de comportamento como ligados ao sexo</a:t>
            </a:r>
            <a:r>
              <a:rPr lang="pt-BR" b="1" dirty="0" smtClean="0"/>
              <a:t>.</a:t>
            </a:r>
            <a:r>
              <a:rPr lang="pt-BR" dirty="0" smtClean="0"/>
              <a:t> (p. 268</a:t>
            </a:r>
            <a:r>
              <a:rPr lang="pt-BR" dirty="0"/>
              <a:t>)</a:t>
            </a:r>
            <a:r>
              <a:rPr lang="en-US" dirty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339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Evidência </a:t>
            </a:r>
            <a:r>
              <a:rPr lang="pt-BR" dirty="0" smtClean="0"/>
              <a:t>esmagadora </a:t>
            </a:r>
            <a:r>
              <a:rPr lang="pt-BR" dirty="0"/>
              <a:t>a favor da força do </a:t>
            </a:r>
            <a:r>
              <a:rPr lang="pt-BR" b="1" dirty="0"/>
              <a:t>condicionamento</a:t>
            </a:r>
            <a:r>
              <a:rPr lang="pt-BR" dirty="0"/>
              <a:t> social</a:t>
            </a:r>
            <a:r>
              <a:rPr lang="en-US" dirty="0"/>
              <a:t>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49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i="1" dirty="0" smtClean="0"/>
              <a:t>Só </a:t>
            </a:r>
            <a:r>
              <a:rPr lang="pt-BR" i="1" dirty="0"/>
              <a:t>ao impacto do todo da cultura integrada sobre a criança em crescimento podemos atribuir a formação dos tipos contrastantes. Não há outra explicação de raça, dieta, ou seleção que possamos aduzir para esclarecê-la. Somos forçados a concluir que a natureza humana é quase incrivelmente maleável, respondendo acurada e diferentemente a condições culturais </a:t>
            </a:r>
            <a:r>
              <a:rPr lang="pt-BR" i="1" dirty="0" smtClean="0"/>
              <a:t>contrastantes</a:t>
            </a:r>
            <a:r>
              <a:rPr lang="pt-BR" dirty="0" smtClean="0"/>
              <a:t>. (p. 268</a:t>
            </a:r>
            <a:r>
              <a:rPr lang="pt-BR" dirty="0"/>
              <a:t>)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Condicionamento – muito forte na </a:t>
            </a:r>
            <a:r>
              <a:rPr lang="pt-BR" dirty="0" smtClean="0"/>
              <a:t>primeira </a:t>
            </a:r>
            <a:r>
              <a:rPr lang="pt-BR" dirty="0"/>
              <a:t>infância, cada geração é </a:t>
            </a:r>
            <a:r>
              <a:rPr lang="pt-BR" dirty="0" smtClean="0"/>
              <a:t>treinada a conformar-se </a:t>
            </a:r>
            <a:r>
              <a:rPr lang="pt-BR" dirty="0"/>
              <a:t>(p. 269)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Maleabilidade do organismo humano – e importância preponderante do condicionamento cultural. Forças de treinamento inteiramente sociais. 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Forma intrincada, elaborada da cultura molda cada recém-nascido à sua imagem cultural. (270</a:t>
            </a:r>
            <a:r>
              <a:rPr lang="pt-BR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59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118" y="274638"/>
            <a:ext cx="7700682" cy="45719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7766"/>
            <a:ext cx="8229600" cy="5558398"/>
          </a:xfrm>
        </p:spPr>
        <p:txBody>
          <a:bodyPr/>
          <a:lstStyle/>
          <a:p>
            <a:pPr marL="0" indent="0">
              <a:buNone/>
            </a:pPr>
            <a:r>
              <a:rPr lang="pt-BR" i="1" dirty="0"/>
              <a:t>Estas diferenças, finalmente incorporadas à estrutura de </a:t>
            </a:r>
            <a:r>
              <a:rPr lang="pt-BR" b="1" i="1" dirty="0"/>
              <a:t>caráter</a:t>
            </a:r>
            <a:r>
              <a:rPr lang="pt-BR" i="1" dirty="0"/>
              <a:t> dos adultos, constituem então as chaves a partir das quais a cultura atua, selecionando como desejável um temperamento, ou uma combinação de tipos congruentes e relacionados, e incorporando esta escolha a cada fio da tessitura social – ao cuidar das crianças pequenas, aos jogos que as crianças praticam, às músicas que as pessoas cantam, à estrutura da organização política, às práticas religiosas, à arte e à filosofia</a:t>
            </a:r>
            <a:r>
              <a:rPr lang="pt-BR" i="1" dirty="0" smtClean="0"/>
              <a:t>.</a:t>
            </a:r>
            <a:r>
              <a:rPr lang="pt-BR" dirty="0" smtClean="0"/>
              <a:t>  </a:t>
            </a:r>
            <a:r>
              <a:rPr lang="pt-BR" dirty="0"/>
              <a:t>(p. 271)</a:t>
            </a:r>
            <a:r>
              <a:rPr lang="en-US" dirty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1743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148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Desajustado / inadaptado cultural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6118"/>
            <a:ext cx="8229600" cy="551329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 smtClean="0"/>
              <a:t>Fora </a:t>
            </a:r>
            <a:r>
              <a:rPr lang="pt-BR" dirty="0"/>
              <a:t>dos padrões de sua sociedade (mas não fora da humanidade), disposição inata diversa do que prega/promove seu grupo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Quando à divisão sexual – aparece a figura do </a:t>
            </a:r>
            <a:r>
              <a:rPr lang="pt-BR" i="1" dirty="0" err="1" smtClean="0"/>
              <a:t>berdache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Os invertidos só </a:t>
            </a:r>
            <a:r>
              <a:rPr lang="pt-BR" dirty="0"/>
              <a:t>aparecem em sociedades que diferenciam os </a:t>
            </a:r>
            <a:r>
              <a:rPr lang="pt-BR" dirty="0" smtClean="0"/>
              <a:t>sexos</a:t>
            </a:r>
            <a:r>
              <a:rPr lang="en-US" dirty="0"/>
              <a:t> </a:t>
            </a:r>
            <a:r>
              <a:rPr lang="en-US" dirty="0" smtClean="0"/>
              <a:t>(e</a:t>
            </a:r>
            <a:r>
              <a:rPr lang="pt-BR" dirty="0" err="1" smtClean="0"/>
              <a:t>ntre</a:t>
            </a:r>
            <a:r>
              <a:rPr lang="pt-BR" dirty="0" smtClean="0"/>
              <a:t> </a:t>
            </a:r>
            <a:r>
              <a:rPr lang="pt-BR" dirty="0" err="1"/>
              <a:t>Arapesh</a:t>
            </a:r>
            <a:r>
              <a:rPr lang="pt-BR" dirty="0"/>
              <a:t> e </a:t>
            </a:r>
            <a:r>
              <a:rPr lang="pt-BR" dirty="0" err="1" smtClean="0"/>
              <a:t>Mundugumor</a:t>
            </a:r>
            <a:r>
              <a:rPr lang="pt-BR" dirty="0" smtClean="0"/>
              <a:t> </a:t>
            </a:r>
            <a:r>
              <a:rPr lang="pt-BR" dirty="0"/>
              <a:t>não </a:t>
            </a:r>
            <a:r>
              <a:rPr lang="pt-BR" dirty="0" smtClean="0"/>
              <a:t>aparecem) 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Inadaptado </a:t>
            </a:r>
            <a:r>
              <a:rPr lang="pt-BR" dirty="0" smtClean="0"/>
              <a:t>sofre </a:t>
            </a:r>
            <a:r>
              <a:rPr lang="pt-BR" dirty="0"/>
              <a:t>pressões sociais, que se dão de várias </a:t>
            </a:r>
            <a:r>
              <a:rPr lang="pt-BR" dirty="0" smtClean="0"/>
              <a:t>maneiras, algumas sociedades acolhem mais a diferença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Numa sociedade em que o temperamento é dividido por sexos, a pessoa é acusada de ser/fazer coisas do sexo oposto, e portanto um homem é visto como não-viril, etc.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Causa não decorre do fato da pessoa não ser naturalmente correto, mas de haver um comportamento padronizado por sexo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r>
              <a:rPr lang="pt-BR" dirty="0"/>
              <a:t>Prestígio- muitas vezes associado às ocupações masculinas – menina que ocupa espaço masculino faz mais sentido socialmente do que o contrário. O menino afeminado é reprovado por estar fora do lugar e ainda por se rebaixar. (287)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Um certo desajustamento, que não é necessariamente homossexualidade, é inevitável em sociedades em que há esta divisão.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2025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653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Roteiro para discuss</a:t>
            </a:r>
            <a:r>
              <a:rPr lang="pt-BR" dirty="0" smtClean="0"/>
              <a:t>ão hoje: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5529"/>
            <a:ext cx="8229600" cy="499063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 err="1" smtClean="0"/>
              <a:t>Mead</a:t>
            </a:r>
            <a:r>
              <a:rPr lang="pt-BR" dirty="0" smtClean="0"/>
              <a:t>, Margaret. “A adolescência em Samoa”, in Celso Castro (org.) Cultura e Personalidade, Rio de Janeiro: Zahar, 2015.</a:t>
            </a:r>
          </a:p>
          <a:p>
            <a:pPr marL="0" lvl="0" indent="0">
              <a:buNone/>
            </a:pPr>
            <a:endParaRPr lang="pt-BR" dirty="0" smtClean="0"/>
          </a:p>
          <a:p>
            <a:pPr marL="0" lvl="0" indent="0">
              <a:buNone/>
            </a:pPr>
            <a:r>
              <a:rPr lang="pt-BR" dirty="0" smtClean="0"/>
              <a:t>Qual o papel da psicologia na pesquisa de </a:t>
            </a:r>
            <a:r>
              <a:rPr lang="pt-BR" dirty="0" err="1" smtClean="0"/>
              <a:t>Mead</a:t>
            </a:r>
            <a:r>
              <a:rPr lang="pt-BR" dirty="0" smtClean="0"/>
              <a:t> em Samoa? </a:t>
            </a:r>
          </a:p>
          <a:p>
            <a:pPr marL="0" lvl="0" indent="0">
              <a:buNone/>
            </a:pPr>
            <a:r>
              <a:rPr lang="pt-BR" dirty="0" smtClean="0"/>
              <a:t>Qual a contribuição da antropologia para o estudo do desenvolvimento humano? </a:t>
            </a:r>
          </a:p>
          <a:p>
            <a:pPr marL="0" lvl="0" indent="0">
              <a:buNone/>
            </a:pPr>
            <a:r>
              <a:rPr lang="pt-BR" dirty="0" smtClean="0"/>
              <a:t>Por que não é possível afirmar que a adolescência é necessariamente um período de tensões e conflitos? </a:t>
            </a:r>
          </a:p>
          <a:p>
            <a:pPr marL="0" lvl="0" indent="0">
              <a:buNone/>
            </a:pPr>
            <a:r>
              <a:rPr lang="pt-BR" dirty="0" smtClean="0"/>
              <a:t>Por que o desenvolvimento individual seria mais fácil em Samoa do que nos Estados Unidos? </a:t>
            </a:r>
          </a:p>
          <a:p>
            <a:pPr marL="0" indent="0">
              <a:buNone/>
            </a:pPr>
            <a:r>
              <a:rPr lang="pt-BR" dirty="0" smtClean="0"/>
              <a:t>Qual a relação entre a cultura samoana e a construção da personalidade das adolescentes estudadas por </a:t>
            </a:r>
            <a:r>
              <a:rPr lang="pt-BR" dirty="0" err="1" smtClean="0"/>
              <a:t>Mead</a:t>
            </a:r>
            <a:r>
              <a:rPr lang="pt-BR" dirty="0" smtClean="0"/>
              <a:t>? </a:t>
            </a:r>
          </a:p>
          <a:p>
            <a:pPr marL="0" indent="0">
              <a:buNone/>
            </a:pPr>
            <a:r>
              <a:rPr lang="pt-BR" dirty="0" smtClean="0"/>
              <a:t>Qual o argumento central deste cap</a:t>
            </a:r>
            <a:r>
              <a:rPr lang="pt-BR" dirty="0" smtClean="0"/>
              <a:t>ítulo? Como ela busca demonstrar essa ideia?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6557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Margaret </a:t>
            </a:r>
            <a:r>
              <a:rPr lang="pt-BR" b="1" dirty="0" err="1" smtClean="0"/>
              <a:t>Mead</a:t>
            </a:r>
            <a:r>
              <a:rPr lang="pt-BR" b="1" dirty="0" smtClean="0"/>
              <a:t> </a:t>
            </a:r>
            <a:r>
              <a:rPr lang="pt-BR" dirty="0" smtClean="0"/>
              <a:t>(1901-1978)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Estuda em Columbia a partir de 1923 com Boas e Benedict</a:t>
            </a:r>
          </a:p>
          <a:p>
            <a:r>
              <a:rPr lang="pt-BR" dirty="0" smtClean="0"/>
              <a:t>Viaja sozinha para Samoa: </a:t>
            </a:r>
            <a:r>
              <a:rPr lang="pt-BR" i="1" dirty="0" smtClean="0"/>
              <a:t>Adolescência em Samoa </a:t>
            </a:r>
            <a:r>
              <a:rPr lang="pt-BR" dirty="0" smtClean="0"/>
              <a:t>(1928, feito para grande público) e </a:t>
            </a:r>
            <a:r>
              <a:rPr lang="pt-BR" i="1" dirty="0" smtClean="0"/>
              <a:t>A Organização Social dos </a:t>
            </a:r>
            <a:r>
              <a:rPr lang="pt-BR" i="1" dirty="0" err="1" smtClean="0"/>
              <a:t>Manu’a</a:t>
            </a:r>
            <a:r>
              <a:rPr lang="pt-BR" dirty="0" smtClean="0"/>
              <a:t> (1930, no cânone antropológico)</a:t>
            </a:r>
          </a:p>
          <a:p>
            <a:r>
              <a:rPr lang="pt-BR" dirty="0" smtClean="0"/>
              <a:t>Viaja com </a:t>
            </a:r>
            <a:r>
              <a:rPr lang="pt-BR" dirty="0" smtClean="0"/>
              <a:t>Reo Fortune para Nova Guiné (</a:t>
            </a:r>
            <a:r>
              <a:rPr lang="pt-BR" i="1" dirty="0" smtClean="0"/>
              <a:t>Sexo e Temperamento</a:t>
            </a:r>
            <a:r>
              <a:rPr lang="pt-BR" dirty="0" smtClean="0"/>
              <a:t>)</a:t>
            </a:r>
          </a:p>
          <a:p>
            <a:r>
              <a:rPr lang="pt-BR" dirty="0" smtClean="0"/>
              <a:t>Com Gregory </a:t>
            </a:r>
            <a:r>
              <a:rPr lang="pt-BR" dirty="0" err="1" smtClean="0"/>
              <a:t>Bateson</a:t>
            </a:r>
            <a:r>
              <a:rPr lang="pt-BR" dirty="0" smtClean="0"/>
              <a:t>: </a:t>
            </a:r>
            <a:r>
              <a:rPr lang="pt-BR" i="1" dirty="0" err="1" smtClean="0"/>
              <a:t>Balinese</a:t>
            </a:r>
            <a:r>
              <a:rPr lang="pt-BR" i="1" dirty="0" smtClean="0"/>
              <a:t> </a:t>
            </a:r>
            <a:r>
              <a:rPr lang="pt-BR" i="1" dirty="0" err="1" smtClean="0"/>
              <a:t>Character</a:t>
            </a:r>
            <a:endParaRPr lang="pt-BR" i="1" dirty="0" smtClean="0"/>
          </a:p>
          <a:p>
            <a:r>
              <a:rPr lang="pt-BR" dirty="0" smtClean="0"/>
              <a:t>Funda campos de pesquisas sobre sexo (g</a:t>
            </a:r>
            <a:r>
              <a:rPr lang="pt-BR" dirty="0" smtClean="0"/>
              <a:t>ê</a:t>
            </a:r>
            <a:r>
              <a:rPr lang="pt-BR" dirty="0" smtClean="0"/>
              <a:t>nero) e sexualidade, inf</a:t>
            </a:r>
            <a:r>
              <a:rPr lang="pt-BR" dirty="0" smtClean="0"/>
              <a:t>â</a:t>
            </a:r>
            <a:r>
              <a:rPr lang="pt-BR" dirty="0" smtClean="0"/>
              <a:t>ncia e adolesc</a:t>
            </a:r>
            <a:r>
              <a:rPr lang="pt-BR" dirty="0" smtClean="0"/>
              <a:t>ência</a:t>
            </a:r>
            <a:r>
              <a:rPr lang="pt-BR" dirty="0" smtClean="0"/>
              <a:t>, fases da vida, geraç</a:t>
            </a:r>
            <a:r>
              <a:rPr lang="pt-BR" dirty="0" smtClean="0"/>
              <a:t>ã</a:t>
            </a:r>
            <a:r>
              <a:rPr lang="pt-BR" dirty="0" smtClean="0"/>
              <a:t>o. (m</a:t>
            </a:r>
            <a:r>
              <a:rPr lang="pt-BR" dirty="0" smtClean="0"/>
              <a:t>é</a:t>
            </a:r>
            <a:r>
              <a:rPr lang="pt-BR" dirty="0" smtClean="0"/>
              <a:t>todos: desenho, fotos, filmes)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4229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754" y="274638"/>
            <a:ext cx="8141046" cy="638537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3326"/>
            <a:ext cx="8229600" cy="6080792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Preocupação com os </a:t>
            </a:r>
            <a:r>
              <a:rPr lang="pt-BR" i="1" dirty="0" smtClean="0"/>
              <a:t>padrões</a:t>
            </a:r>
            <a:r>
              <a:rPr lang="pt-BR" dirty="0" smtClean="0"/>
              <a:t> culturais </a:t>
            </a:r>
            <a:r>
              <a:rPr lang="pt-BR" dirty="0"/>
              <a:t>e a questão das </a:t>
            </a:r>
            <a:r>
              <a:rPr lang="pt-BR" i="1" dirty="0"/>
              <a:t>personalidades</a:t>
            </a:r>
            <a:r>
              <a:rPr lang="pt-BR" dirty="0"/>
              <a:t> culturalmente aprendidas. Volta-se para a construção do indivíduo.</a:t>
            </a:r>
            <a:endParaRPr lang="en-US" dirty="0"/>
          </a:p>
          <a:p>
            <a:r>
              <a:rPr lang="pt-BR" dirty="0"/>
              <a:t>É no comportamento individual que busca entender o </a:t>
            </a:r>
            <a:r>
              <a:rPr lang="pt-BR" i="1" dirty="0"/>
              <a:t>todo</a:t>
            </a:r>
            <a:r>
              <a:rPr lang="pt-BR" dirty="0"/>
              <a:t> de cada </a:t>
            </a:r>
            <a:r>
              <a:rPr lang="pt-BR" dirty="0" smtClean="0"/>
              <a:t>cultura.</a:t>
            </a:r>
            <a:endParaRPr lang="en-US" dirty="0"/>
          </a:p>
          <a:p>
            <a:r>
              <a:rPr lang="pt-BR" dirty="0"/>
              <a:t>Seus trabalhos etnográficos pressupõem uma comparação </a:t>
            </a:r>
            <a:r>
              <a:rPr lang="pt-BR" dirty="0" smtClean="0"/>
              <a:t> com </a:t>
            </a:r>
            <a:r>
              <a:rPr lang="pt-BR" dirty="0"/>
              <a:t>os padrões da sociedade </a:t>
            </a:r>
            <a:r>
              <a:rPr lang="pt-BR" dirty="0" smtClean="0"/>
              <a:t>estadunidense de seu tempo. </a:t>
            </a:r>
            <a:r>
              <a:rPr lang="pt-BR" dirty="0"/>
              <a:t>Questiona assim sua própria sociedade.</a:t>
            </a:r>
            <a:endParaRPr lang="en-US" dirty="0"/>
          </a:p>
          <a:p>
            <a:r>
              <a:rPr lang="pt-BR" dirty="0"/>
              <a:t>Seus trabalhos tiveram ampla repercussão para além da comunidade acadêmica. Ficou muito popular nos anos 60, exatamente pelo questionamento da sociedade norte-americana</a:t>
            </a:r>
            <a:r>
              <a:rPr lang="pt-BR" dirty="0" smtClean="0"/>
              <a:t>. Inspira parte da “revolução sexual” ao mostrar que outros povos, outras moralidades.</a:t>
            </a:r>
            <a:endParaRPr lang="en-US" dirty="0"/>
          </a:p>
          <a:p>
            <a:r>
              <a:rPr lang="pt-BR" dirty="0"/>
              <a:t>Foco: no trabalho empírico, na pesquisa de </a:t>
            </a:r>
            <a:r>
              <a:rPr lang="pt-BR" dirty="0" smtClean="0"/>
              <a:t>campo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483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57362"/>
          </a:xfrm>
        </p:spPr>
        <p:txBody>
          <a:bodyPr>
            <a:normAutofit/>
          </a:bodyPr>
          <a:lstStyle/>
          <a:p>
            <a:r>
              <a:rPr lang="pt-BR" sz="3200" dirty="0" smtClean="0"/>
              <a:t>Adolesc</a:t>
            </a:r>
            <a:r>
              <a:rPr lang="pt-BR" sz="3200" dirty="0" smtClean="0"/>
              <a:t>ência em </a:t>
            </a:r>
            <a:r>
              <a:rPr lang="pt-BR" sz="3200" dirty="0" smtClean="0"/>
              <a:t>Samoa: um </a:t>
            </a:r>
            <a:r>
              <a:rPr lang="pt-BR" sz="3200" dirty="0"/>
              <a:t>estudo psicológico da juventude primitiva para a civilização </a:t>
            </a:r>
            <a:r>
              <a:rPr lang="pt-BR" sz="3200" dirty="0" smtClean="0"/>
              <a:t>ocidental (1928, campo feito entre 23-24)</a:t>
            </a:r>
            <a:endParaRPr lang="pt-B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706" y="2032000"/>
            <a:ext cx="8104094" cy="40941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/>
              <a:t>C</a:t>
            </a:r>
            <a:r>
              <a:rPr lang="pt-BR" dirty="0" smtClean="0"/>
              <a:t>omo </a:t>
            </a:r>
            <a:r>
              <a:rPr lang="pt-BR" dirty="0"/>
              <a:t>o processo considerado </a:t>
            </a:r>
            <a:r>
              <a:rPr lang="pt-BR" i="1" dirty="0"/>
              <a:t>difícil</a:t>
            </a:r>
            <a:r>
              <a:rPr lang="pt-BR" dirty="0"/>
              <a:t> da adolescência nos EUA não tem o mesmo sentido em Samoa, como se dá a passagem do tempo numa sociedade que valoriza outras etapas da vida</a:t>
            </a:r>
            <a:r>
              <a:rPr lang="pt-BR" dirty="0" smtClean="0"/>
              <a:t>. </a:t>
            </a:r>
            <a:r>
              <a:rPr lang="pt-BR" dirty="0"/>
              <a:t>Foco nas </a:t>
            </a:r>
            <a:r>
              <a:rPr lang="pt-BR" dirty="0" smtClean="0"/>
              <a:t>jovens e </a:t>
            </a:r>
            <a:r>
              <a:rPr lang="pt-BR" dirty="0"/>
              <a:t>nas passagens sofridas por elas na sociedade de </a:t>
            </a:r>
            <a:r>
              <a:rPr lang="pt-BR" dirty="0" smtClean="0"/>
              <a:t>Samoa, como s</a:t>
            </a:r>
            <a:r>
              <a:rPr lang="pt-BR" dirty="0" smtClean="0"/>
              <a:t>ão criadas/educadas e como lidam com seus parentes, escolhem seus maridos</a:t>
            </a:r>
            <a:endParaRPr lang="en-US" dirty="0"/>
          </a:p>
          <a:p>
            <a:pPr marL="0" indent="0">
              <a:buNone/>
            </a:pPr>
            <a:r>
              <a:rPr lang="pt-BR" dirty="0" smtClean="0"/>
              <a:t>O que </a:t>
            </a:r>
            <a:r>
              <a:rPr lang="pt-BR" dirty="0"/>
              <a:t>parece ser resultado da </a:t>
            </a:r>
            <a:r>
              <a:rPr lang="pt-BR" dirty="0" smtClean="0"/>
              <a:t>biologia </a:t>
            </a:r>
            <a:r>
              <a:rPr lang="pt-BR" dirty="0"/>
              <a:t>como o tumulto da vida adolescente nas sociedades ocidentais não é um aspecto </a:t>
            </a:r>
            <a:r>
              <a:rPr lang="pt-BR" dirty="0" smtClean="0"/>
              <a:t>universal, </a:t>
            </a:r>
            <a:r>
              <a:rPr lang="pt-BR" dirty="0"/>
              <a:t>portanto não é </a:t>
            </a:r>
            <a:r>
              <a:rPr lang="pt-BR" dirty="0" smtClean="0"/>
              <a:t>biológico, mas cultural</a:t>
            </a:r>
            <a:r>
              <a:rPr lang="en-US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8623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Sexo e </a:t>
            </a:r>
            <a:r>
              <a:rPr lang="pt-BR" dirty="0" smtClean="0"/>
              <a:t>temperamento em tr</a:t>
            </a:r>
            <a:r>
              <a:rPr lang="pt-BR" dirty="0" smtClean="0"/>
              <a:t>ês sociedades primitivas</a:t>
            </a:r>
            <a:r>
              <a:rPr lang="pt-BR" dirty="0" smtClean="0"/>
              <a:t> </a:t>
            </a:r>
            <a:r>
              <a:rPr lang="pt-BR" dirty="0"/>
              <a:t>(1935)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</a:t>
            </a:r>
            <a:r>
              <a:rPr lang="x-none" dirty="0" smtClean="0"/>
              <a:t>uito </a:t>
            </a:r>
            <a:r>
              <a:rPr lang="x-none" dirty="0"/>
              <a:t>do que julgamos </a:t>
            </a:r>
            <a:r>
              <a:rPr lang="x-none" dirty="0" smtClean="0"/>
              <a:t>próprio </a:t>
            </a:r>
            <a:r>
              <a:rPr lang="x-none" dirty="0"/>
              <a:t>a cada sexo é culturalmente construído: 3 sociedades diferentes na Nova Guiné, aldeias próximas. </a:t>
            </a:r>
            <a:endParaRPr lang="en-US" dirty="0"/>
          </a:p>
          <a:p>
            <a:r>
              <a:rPr lang="pt-BR" dirty="0" err="1"/>
              <a:t>Mead</a:t>
            </a:r>
            <a:r>
              <a:rPr lang="pt-BR" dirty="0"/>
              <a:t> vai para Nova Guiné com o objetivo de estudar a forma de educar as crianças.</a:t>
            </a:r>
            <a:endParaRPr lang="en-US" dirty="0"/>
          </a:p>
          <a:p>
            <a:r>
              <a:rPr lang="pt-BR" dirty="0"/>
              <a:t>Ela sempre tem uma comparação implícita ou explícita com a sociedade </a:t>
            </a:r>
            <a:r>
              <a:rPr lang="pt-BR" dirty="0" smtClean="0"/>
              <a:t>estadunidense. </a:t>
            </a:r>
            <a:r>
              <a:rPr lang="pt-BR" dirty="0"/>
              <a:t>É crítica de sua sociedade. </a:t>
            </a:r>
            <a:endParaRPr lang="pt-BR" dirty="0" smtClean="0"/>
          </a:p>
          <a:p>
            <a:r>
              <a:rPr lang="pt-BR" dirty="0" smtClean="0"/>
              <a:t>Nas </a:t>
            </a:r>
            <a:r>
              <a:rPr lang="pt-BR" dirty="0"/>
              <a:t>3 sociedades que estuda na Nova Guiné se questiona sobre a “natural” agressividade masculina e a decorrente e oposta afetividade </a:t>
            </a:r>
            <a:r>
              <a:rPr lang="pt-BR" dirty="0" smtClean="0"/>
              <a:t>feminina que, </a:t>
            </a:r>
            <a:r>
              <a:rPr lang="pt-BR" dirty="0"/>
              <a:t>na sociedade </a:t>
            </a:r>
            <a:r>
              <a:rPr lang="pt-BR" dirty="0" smtClean="0"/>
              <a:t>estadunidense dos </a:t>
            </a:r>
            <a:r>
              <a:rPr lang="pt-BR" dirty="0"/>
              <a:t>anos 30, eram vistas como aspectos naturais, instintivos, dados </a:t>
            </a:r>
            <a:r>
              <a:rPr lang="pt-BR" dirty="0" smtClean="0"/>
              <a:t>pelo corpo sexuado ou pelo dimorfismo sexual.</a:t>
            </a:r>
            <a:endParaRPr lang="en-US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8749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Sexo e temperamento (1935)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19918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Pesquisa feita na Nova Guiné nos anos 1930, sobre como se criam as crianças.</a:t>
            </a:r>
          </a:p>
          <a:p>
            <a:r>
              <a:rPr lang="pt-BR" dirty="0" err="1" smtClean="0"/>
              <a:t>Arapesh</a:t>
            </a:r>
            <a:r>
              <a:rPr lang="pt-BR" dirty="0" smtClean="0"/>
              <a:t>: homens e mulheres são afetivos e gentis, como nos EUA se pensava como algo “natural” das mulheres.</a:t>
            </a:r>
          </a:p>
          <a:p>
            <a:r>
              <a:rPr lang="pt-BR" dirty="0" err="1" smtClean="0"/>
              <a:t>Mundugumor</a:t>
            </a:r>
            <a:r>
              <a:rPr lang="pt-BR" dirty="0" smtClean="0"/>
              <a:t>: homens e mulheres são muito agressivos, como se imaginava “natural” nos homens.</a:t>
            </a:r>
          </a:p>
          <a:p>
            <a:r>
              <a:rPr lang="pt-BR" dirty="0" err="1" smtClean="0"/>
              <a:t>Tchambuli</a:t>
            </a:r>
            <a:r>
              <a:rPr lang="pt-BR" dirty="0" smtClean="0"/>
              <a:t>: as mulheres são agressivas e os homens são afetuosos. </a:t>
            </a:r>
          </a:p>
          <a:p>
            <a:r>
              <a:rPr lang="pt-BR" dirty="0" smtClean="0"/>
              <a:t>Nos dois primeiros casos não há diferença significativa de comportamento entre homens e mulheres. Entre os </a:t>
            </a:r>
            <a:r>
              <a:rPr lang="pt-BR" dirty="0" err="1" smtClean="0"/>
              <a:t>Tchambuli</a:t>
            </a:r>
            <a:r>
              <a:rPr lang="pt-BR" dirty="0" smtClean="0"/>
              <a:t> há uma </a:t>
            </a:r>
            <a:r>
              <a:rPr lang="pt-BR" b="1" dirty="0" smtClean="0"/>
              <a:t>inversão</a:t>
            </a:r>
            <a:r>
              <a:rPr lang="pt-BR" dirty="0" smtClean="0"/>
              <a:t> do que se pensava como “natural”.</a:t>
            </a:r>
          </a:p>
        </p:txBody>
      </p:sp>
    </p:spTree>
    <p:extLst>
      <p:ext uri="{BB962C8B-B14F-4D97-AF65-F5344CB8AC3E}">
        <p14:creationId xmlns:p14="http://schemas.microsoft.com/office/powerpoint/2010/main" val="1666223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59195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2706"/>
            <a:ext cx="8229600" cy="554345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 smtClean="0"/>
              <a:t>Efeito de desnaturalizar </a:t>
            </a:r>
            <a:r>
              <a:rPr lang="pt-BR" dirty="0"/>
              <a:t>estas diferenças, particularmente na esfera dos sentimentos e atitudes com as crianças, uma esfera altamente “naturalizada” na </a:t>
            </a:r>
            <a:r>
              <a:rPr lang="pt-BR" dirty="0" smtClean="0"/>
              <a:t>época</a:t>
            </a:r>
            <a:r>
              <a:rPr lang="pt-BR" dirty="0" smtClean="0"/>
              <a:t>. </a:t>
            </a:r>
            <a:r>
              <a:rPr lang="pt-BR" dirty="0"/>
              <a:t>Não se supõe aqui questionar </a:t>
            </a:r>
            <a:r>
              <a:rPr lang="pt-BR" dirty="0" smtClean="0"/>
              <a:t>as diferenças entre os sexos </a:t>
            </a:r>
            <a:r>
              <a:rPr lang="pt-BR" dirty="0"/>
              <a:t>em geral – ela nota que há atributos diversos femininos e masculinos, mas nota que estas distinções são culturalmente construídas. Há aqui a pretensão de demonstrar o </a:t>
            </a:r>
            <a:r>
              <a:rPr lang="pt-BR" b="1" dirty="0"/>
              <a:t>predomínio da cultura </a:t>
            </a:r>
            <a:r>
              <a:rPr lang="pt-BR" dirty="0"/>
              <a:t>sobre atitudes, comportamentos onde </a:t>
            </a:r>
            <a:r>
              <a:rPr lang="pt-BR" dirty="0" smtClean="0"/>
              <a:t>eles pareciam naturais.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F</a:t>
            </a:r>
            <a:r>
              <a:rPr lang="pt-BR" dirty="0" smtClean="0"/>
              <a:t>oco </a:t>
            </a:r>
            <a:r>
              <a:rPr lang="pt-BR" dirty="0"/>
              <a:t>no CONDICIONAMENTO cultural/social 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Semelhante a R. </a:t>
            </a:r>
            <a:r>
              <a:rPr lang="pt-BR" dirty="0" smtClean="0"/>
              <a:t>Benedict: </a:t>
            </a:r>
            <a:r>
              <a:rPr lang="pt-BR" dirty="0"/>
              <a:t>cada cultura incorpora seus valores “à sua estrutura, a seus sistemas político e religioso, à sua arte, à sua literatura; cada geração nova é amoldada, firme e definitivamente, às tendências dominantes.” </a:t>
            </a:r>
            <a:r>
              <a:rPr lang="pt-BR" dirty="0" smtClean="0"/>
              <a:t>(p. 20)</a:t>
            </a:r>
            <a:endParaRPr lang="en-US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4159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940" y="274638"/>
            <a:ext cx="7655859" cy="20348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97077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/>
              <a:t>N</a:t>
            </a:r>
            <a:r>
              <a:rPr lang="pt-BR" dirty="0" smtClean="0"/>
              <a:t>ão </a:t>
            </a:r>
            <a:r>
              <a:rPr lang="pt-BR" dirty="0"/>
              <a:t>é um estudo sobre as diferenças reais e universais entre os sexos, e nem um tratado sobre os </a:t>
            </a:r>
            <a:r>
              <a:rPr lang="pt-BR" dirty="0" smtClean="0"/>
              <a:t>direitos </a:t>
            </a:r>
            <a:r>
              <a:rPr lang="pt-BR" dirty="0"/>
              <a:t>da </a:t>
            </a:r>
            <a:r>
              <a:rPr lang="pt-BR" dirty="0" smtClean="0"/>
              <a:t>mulher.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Estuda em </a:t>
            </a:r>
            <a:r>
              <a:rPr lang="pt-BR" u="sng" dirty="0"/>
              <a:t>sociedades simples</a:t>
            </a:r>
            <a:r>
              <a:rPr lang="pt-BR" dirty="0"/>
              <a:t> porque nelas vê-se de forma sucinta um microcosmo social semelhante em espécie, mas com menos heterogeneidade que nas sociedades complexas que lidam com tradições históricas </a:t>
            </a:r>
            <a:r>
              <a:rPr lang="pt-BR" dirty="0" smtClean="0"/>
              <a:t>conflitantes; não </a:t>
            </a:r>
            <a:r>
              <a:rPr lang="pt-BR" dirty="0"/>
              <a:t>há o mesmo padrão universal coerente que numa sociedade </a:t>
            </a:r>
            <a:r>
              <a:rPr lang="pt-BR" dirty="0" smtClean="0"/>
              <a:t>simples.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Comparação – permite ver como as diferentes sociedades tratam a diferença sexual, “que elementos são construções sociais, originalmente irrelevantes aos fatos biológicos do gênero de sexo” (p. 22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r>
              <a:rPr lang="pt-BR" dirty="0"/>
              <a:t>M</a:t>
            </a:r>
            <a:r>
              <a:rPr lang="pt-BR" dirty="0" smtClean="0"/>
              <a:t>eninos </a:t>
            </a:r>
            <a:r>
              <a:rPr lang="pt-BR" dirty="0"/>
              <a:t>e meninas são treinados </a:t>
            </a:r>
            <a:r>
              <a:rPr lang="pt-BR" dirty="0" smtClean="0"/>
              <a:t>socialmente.</a:t>
            </a:r>
            <a:r>
              <a:rPr lang="en-US" dirty="0"/>
              <a:t> </a:t>
            </a:r>
            <a:r>
              <a:rPr lang="pt-BR" dirty="0" smtClean="0"/>
              <a:t>Nem </a:t>
            </a:r>
            <a:r>
              <a:rPr lang="pt-BR" dirty="0"/>
              <a:t>toda cultura concebe </a:t>
            </a:r>
            <a:r>
              <a:rPr lang="pt-BR" dirty="0" smtClean="0"/>
              <a:t>homens e mulheres </a:t>
            </a:r>
            <a:r>
              <a:rPr lang="pt-BR" dirty="0"/>
              <a:t>em termos de contraste de personalidade – podem reforçar o mesmo temperamento para ambos, ainda que possam ter </a:t>
            </a:r>
            <a:r>
              <a:rPr lang="pt-BR" dirty="0" smtClean="0"/>
              <a:t>uma divis</a:t>
            </a:r>
            <a:r>
              <a:rPr lang="pt-BR" dirty="0" smtClean="0"/>
              <a:t>ão</a:t>
            </a:r>
            <a:r>
              <a:rPr lang="pt-BR" dirty="0" smtClean="0"/>
              <a:t> </a:t>
            </a:r>
            <a:r>
              <a:rPr lang="pt-BR" dirty="0"/>
              <a:t>sexuais do </a:t>
            </a:r>
            <a:r>
              <a:rPr lang="pt-BR" dirty="0" smtClean="0"/>
              <a:t>trabalho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Arbitrariedade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divis</a:t>
            </a:r>
            <a:r>
              <a:rPr lang="en-US" dirty="0" err="1" smtClean="0"/>
              <a:t>ão</a:t>
            </a:r>
            <a:r>
              <a:rPr lang="en-US" dirty="0" smtClean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tarefas</a:t>
            </a:r>
            <a:r>
              <a:rPr lang="en-US" dirty="0" smtClean="0"/>
              <a:t> </a:t>
            </a:r>
            <a:r>
              <a:rPr lang="en-US" dirty="0" err="1" smtClean="0"/>
              <a:t>femininas</a:t>
            </a:r>
            <a:r>
              <a:rPr lang="en-US" dirty="0"/>
              <a:t> </a:t>
            </a:r>
            <a:r>
              <a:rPr lang="en-US" dirty="0" smtClean="0"/>
              <a:t>X </a:t>
            </a:r>
            <a:r>
              <a:rPr lang="en-US" dirty="0" err="1" smtClean="0"/>
              <a:t>masculinas</a:t>
            </a:r>
            <a:endParaRPr lang="en-US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4412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646" y="274638"/>
            <a:ext cx="7835153" cy="20348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1412"/>
            <a:ext cx="8229600" cy="521475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i="1" dirty="0" smtClean="0"/>
              <a:t>Duas </a:t>
            </a:r>
            <a:r>
              <a:rPr lang="pt-BR" i="1" dirty="0"/>
              <a:t>destas tribos não têm </a:t>
            </a:r>
            <a:r>
              <a:rPr lang="pt-BR" i="1" dirty="0" smtClean="0"/>
              <a:t>ideia </a:t>
            </a:r>
            <a:r>
              <a:rPr lang="pt-BR" i="1" dirty="0"/>
              <a:t>de que os homens e mulheres são diferentes em temperamento. Conferem-lhes papéis econômicos e religiosos diversos, habilidades diferentes, vulnerabilidades diferentes a malefícios mágicos e influências sobrenaturais. Os </a:t>
            </a:r>
            <a:r>
              <a:rPr lang="pt-BR" i="1" dirty="0" err="1"/>
              <a:t>Arapesh</a:t>
            </a:r>
            <a:r>
              <a:rPr lang="pt-BR" i="1" dirty="0"/>
              <a:t> acreditam que a pintura em cores é adequada apenas aos homens, e os </a:t>
            </a:r>
            <a:r>
              <a:rPr lang="pt-BR" i="1" dirty="0" err="1"/>
              <a:t>Mundugumor</a:t>
            </a:r>
            <a:r>
              <a:rPr lang="pt-BR" i="1" dirty="0"/>
              <a:t> consideram a pesca tarefa essencialmente feminina. Mas inexiste totalmente qualquer </a:t>
            </a:r>
            <a:r>
              <a:rPr lang="pt-BR" i="1" dirty="0" smtClean="0"/>
              <a:t>ideia </a:t>
            </a:r>
            <a:r>
              <a:rPr lang="pt-BR" i="1" dirty="0"/>
              <a:t>de que os traços temperamentais da ordem da dominação, coragem, agressividade, objetividade, maleabilidade estão indissoluvelmente associados a um sexo (enquanto oposto ao outro)</a:t>
            </a:r>
            <a:r>
              <a:rPr lang="pt-BR" i="1" dirty="0" smtClean="0"/>
              <a:t>.</a:t>
            </a:r>
            <a:r>
              <a:rPr lang="pt-BR" dirty="0" smtClean="0"/>
              <a:t> </a:t>
            </a:r>
            <a:r>
              <a:rPr lang="pt-BR" dirty="0"/>
              <a:t>(p. 26)</a:t>
            </a:r>
            <a:endParaRPr lang="en-US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1772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4907</TotalTime>
  <Words>1677</Words>
  <Application>Microsoft Macintosh PowerPoint</Application>
  <PresentationFormat>On-screen Show (4:3)</PresentationFormat>
  <Paragraphs>69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Cultura e Personalidade:  Margaret Mead</vt:lpstr>
      <vt:lpstr>Margaret Mead (1901-1978)</vt:lpstr>
      <vt:lpstr> </vt:lpstr>
      <vt:lpstr>Adolescência em Samoa: um estudo psicológico da juventude primitiva para a civilização ocidental (1928, campo feito entre 23-24)</vt:lpstr>
      <vt:lpstr>Sexo e temperamento em três sociedades primitivas (1935)</vt:lpstr>
      <vt:lpstr>Sexo e temperamento (1935)</vt:lpstr>
      <vt:lpstr> </vt:lpstr>
      <vt:lpstr> </vt:lpstr>
      <vt:lpstr> </vt:lpstr>
      <vt:lpstr> </vt:lpstr>
      <vt:lpstr>Evidência esmagadora a favor da força do condicionamento social </vt:lpstr>
      <vt:lpstr> </vt:lpstr>
      <vt:lpstr>Desajustado / inadaptado cultural</vt:lpstr>
      <vt:lpstr>Roteiro para discussão hoje:</vt:lpstr>
    </vt:vector>
  </TitlesOfParts>
  <Company>USP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Herdeiras de Boas  Cultura e Personalidade</dc:title>
  <dc:creator>Heloisa Almeida</dc:creator>
  <cp:lastModifiedBy>Heloisa Almeida</cp:lastModifiedBy>
  <cp:revision>67</cp:revision>
  <dcterms:created xsi:type="dcterms:W3CDTF">2019-08-22T15:10:06Z</dcterms:created>
  <dcterms:modified xsi:type="dcterms:W3CDTF">2020-10-07T02:10:09Z</dcterms:modified>
</cp:coreProperties>
</file>