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73" r:id="rId10"/>
    <p:sldId id="262" r:id="rId11"/>
    <p:sldId id="263" r:id="rId12"/>
    <p:sldId id="278" r:id="rId13"/>
    <p:sldId id="279" r:id="rId14"/>
    <p:sldId id="280" r:id="rId15"/>
    <p:sldId id="274" r:id="rId16"/>
    <p:sldId id="275" r:id="rId17"/>
    <p:sldId id="277" r:id="rId18"/>
    <p:sldId id="281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19" autoAdjust="0"/>
    <p:restoredTop sz="94660"/>
  </p:normalViewPr>
  <p:slideViewPr>
    <p:cSldViewPr>
      <p:cViewPr varScale="1">
        <p:scale>
          <a:sx n="68" d="100"/>
          <a:sy n="68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88F0F2-F129-40AF-BC22-6B2B1CBB13E6}" type="datetimeFigureOut">
              <a:rPr lang="pt-BR" smtClean="0"/>
              <a:pPr/>
              <a:t>24/11/2013</a:t>
            </a:fld>
            <a:endParaRPr lang="pt-BR" dirty="0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DB5395-581C-47DD-9563-1CD24DB5F0F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3624"/>
            <a:ext cx="2428892" cy="899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tângulo 4"/>
          <p:cNvSpPr/>
          <p:nvPr/>
        </p:nvSpPr>
        <p:spPr>
          <a:xfrm>
            <a:off x="2928926" y="500042"/>
            <a:ext cx="5214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b="1" i="1" dirty="0" smtClean="0">
                <a:latin typeface="Times New Roman" pitchFamily="18" charset="0"/>
                <a:cs typeface="Times New Roman" pitchFamily="18" charset="0"/>
              </a:rPr>
              <a:t>ESCOLA DE ARTES, CIÊNCIAS E HUMANIDADES</a:t>
            </a:r>
            <a:endParaRPr lang="pt-BR" sz="23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85720" y="2714620"/>
            <a:ext cx="8358246" cy="7143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pt-BR" sz="2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pt-BR" sz="2300" b="1" i="1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IDENTIDADE</a:t>
            </a:r>
            <a:r>
              <a:rPr kumimoji="0" lang="pt-BR" sz="2300" b="1" i="1" u="none" strike="noStrike" kern="1200" cap="none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 ESTRATÉGIA NA FORMAÇÃO DO MOVIMENTO AMBIENTALISTA BRASILEIRO”</a:t>
            </a:r>
            <a:endParaRPr kumimoji="0" lang="pt-BR" sz="2300" b="1" i="1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2910" y="3071810"/>
            <a:ext cx="7215238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pt-BR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b="1" i="1" dirty="0" smtClean="0">
                <a:latin typeface="Times New Roman" pitchFamily="18" charset="0"/>
                <a:cs typeface="Times New Roman" pitchFamily="18" charset="0"/>
              </a:rPr>
              <a:t>Docente: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Profª. Drª.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Sylmara Lopes Francelino Gonçalves Dias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b="1" i="1" dirty="0" smtClean="0">
                <a:latin typeface="Times New Roman" pitchFamily="18" charset="0"/>
                <a:cs typeface="Times New Roman" pitchFamily="18" charset="0"/>
              </a:rPr>
              <a:t>Monitora: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Isadora Aguirra.</a:t>
            </a:r>
          </a:p>
          <a:p>
            <a:r>
              <a:rPr lang="pt-BR" sz="2000" b="1" i="1" dirty="0" smtClean="0">
                <a:latin typeface="Times New Roman" pitchFamily="18" charset="0"/>
                <a:cs typeface="Times New Roman" pitchFamily="18" charset="0"/>
              </a:rPr>
              <a:t>Discentes: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Alessia Naomi Takahashi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	Gabriela Santos Cleto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           Marcelo Gurgel Rodrigues Massei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Renata Carvalho Silva</a:t>
            </a:r>
          </a:p>
        </p:txBody>
      </p:sp>
      <p:sp>
        <p:nvSpPr>
          <p:cNvPr id="8" name="Retângulo 7"/>
          <p:cNvSpPr/>
          <p:nvPr/>
        </p:nvSpPr>
        <p:spPr>
          <a:xfrm>
            <a:off x="500034" y="1428736"/>
            <a:ext cx="821537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CURSO DE BACHARELADO    EM    EDUCAÇÃO FÍSICA E SAÚDE</a:t>
            </a:r>
          </a:p>
          <a:p>
            <a:pPr algn="ctr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CURSO DE BACHARELADO   EM    GERONTOLOGIA</a:t>
            </a:r>
          </a:p>
          <a:p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b="1" i="1" u="sng" dirty="0" smtClean="0">
                <a:solidFill>
                  <a:srgbClr val="009A46"/>
                </a:solidFill>
                <a:latin typeface="Times New Roman" pitchFamily="18" charset="0"/>
                <a:cs typeface="Times New Roman" pitchFamily="18" charset="0"/>
              </a:rPr>
              <a:t>DISCIPLINA  SOCIEDADE MEIO AMBIENTE E CIDADANIA</a:t>
            </a:r>
            <a:endParaRPr lang="pt-BR" b="1" i="1" u="sng" dirty="0">
              <a:solidFill>
                <a:srgbClr val="009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000364" y="5786454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SÃO PAULO</a:t>
            </a:r>
          </a:p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/>
          </a:bodyPr>
          <a:lstStyle/>
          <a:p>
            <a:r>
              <a:rPr lang="pt-BR" sz="1800" dirty="0" smtClean="0"/>
              <a:t>Conservacionistas</a:t>
            </a:r>
          </a:p>
          <a:p>
            <a:endParaRPr lang="pt-BR" sz="1800" dirty="0" smtClean="0"/>
          </a:p>
          <a:p>
            <a:pPr algn="just">
              <a:buNone/>
            </a:pPr>
            <a:r>
              <a:rPr lang="pt-BR" sz="1800" dirty="0" smtClean="0"/>
              <a:t>	 	</a:t>
            </a:r>
            <a:r>
              <a:rPr lang="pt-BR" sz="1800" b="1" dirty="0" smtClean="0"/>
              <a:t>Definição: </a:t>
            </a:r>
            <a:r>
              <a:rPr lang="pt-BR" sz="1800" dirty="0" smtClean="0"/>
              <a:t>os conservacionistas são estudiosos da diversidade biológica sobre o planeta Terra. Trabalham em análises e projetos que permitam proteger, compreender e restaurar a biodiversidade e difundir os valores intrínsecos, instrumentais e psicológicos da natureza.</a:t>
            </a:r>
            <a:endParaRPr lang="pt-BR" sz="1800" dirty="0"/>
          </a:p>
        </p:txBody>
      </p:sp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Subdivisões das identidades coletivas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r>
              <a:rPr lang="pt-BR" sz="1800" dirty="0" smtClean="0"/>
              <a:t>Ambientalistas</a:t>
            </a:r>
          </a:p>
          <a:p>
            <a:pPr>
              <a:buNone/>
            </a:pPr>
            <a:endParaRPr lang="pt-BR" sz="1800" b="1" dirty="0" smtClean="0"/>
          </a:p>
          <a:p>
            <a:pPr>
              <a:buNone/>
            </a:pPr>
            <a:r>
              <a:rPr lang="pt-BR" sz="1800" b="1" dirty="0" smtClean="0"/>
              <a:t>	 	Definição: </a:t>
            </a:r>
            <a:r>
              <a:rPr lang="pt-BR" sz="1800" dirty="0" smtClean="0"/>
              <a:t>Pessoa que por convicção ou profissão está ligada à preservação do meio ambiente e das condições de vida e existência no planeta.</a:t>
            </a:r>
          </a:p>
          <a:p>
            <a:endParaRPr lang="pt-BR" sz="1800" dirty="0"/>
          </a:p>
        </p:txBody>
      </p:sp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 VOCÊ acha que as ações ambientalista não se fazem presente em nosso dia-a-dia??</a:t>
            </a:r>
            <a:endParaRPr lang="pt-BR" dirty="0"/>
          </a:p>
        </p:txBody>
      </p:sp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https://fbcdn-sphotos-g-a.akamaihd.net/hphotos-ak-prn1/p206x206/934067_556651644373562_946972073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3116"/>
            <a:ext cx="3357586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s://fbcdn-sphotos-g-a.akamaihd.net/hphotos-ak-ash3/942811_561269663911760_420566764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214554"/>
            <a:ext cx="3237441" cy="3391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8" name="Picture 4" descr="https://fbcdn-sphotos-g-a.akamaihd.net/hphotos-ak-prn1/60712_518151414890252_1571762433_n.jpg"/>
          <p:cNvPicPr>
            <a:picLocks noChangeAspect="1" noChangeArrowheads="1"/>
          </p:cNvPicPr>
          <p:nvPr/>
        </p:nvPicPr>
        <p:blipFill>
          <a:blip r:embed="rId3"/>
          <a:srcRect t="37127" r="2667" b="29282"/>
          <a:stretch>
            <a:fillRect/>
          </a:stretch>
        </p:blipFill>
        <p:spPr bwMode="auto">
          <a:xfrm>
            <a:off x="1071538" y="4357694"/>
            <a:ext cx="6643734" cy="14512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630" name="Picture 6" descr="https://fbcdn-sphotos-a-a.akamaihd.net/hphotos-ak-prn2/1236302_597739793598080_943059179_n.jpg"/>
          <p:cNvPicPr>
            <a:picLocks noChangeAspect="1" noChangeArrowheads="1"/>
          </p:cNvPicPr>
          <p:nvPr/>
        </p:nvPicPr>
        <p:blipFill>
          <a:blip r:embed="rId4"/>
          <a:srcRect l="4566" t="25424" r="5251" b="3954"/>
          <a:stretch>
            <a:fillRect/>
          </a:stretch>
        </p:blipFill>
        <p:spPr bwMode="auto">
          <a:xfrm>
            <a:off x="642910" y="500042"/>
            <a:ext cx="8001056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s://fbcdn-sphotos-f-a.akamaihd.net/hphotos-ak-ash4/1231208_594269483945111_499426730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8286808" cy="57864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428736"/>
            <a:ext cx="8183880" cy="4187952"/>
          </a:xfrm>
        </p:spPr>
        <p:txBody>
          <a:bodyPr>
            <a:normAutofit/>
          </a:bodyPr>
          <a:lstStyle/>
          <a:p>
            <a:endParaRPr lang="pt-BR" sz="1800" dirty="0" smtClean="0"/>
          </a:p>
          <a:p>
            <a:endParaRPr lang="pt-BR" sz="1800" dirty="0" smtClean="0"/>
          </a:p>
          <a:p>
            <a:pPr algn="just"/>
            <a:r>
              <a:rPr lang="pt-BR" sz="1800" dirty="0" smtClean="0"/>
              <a:t>             Grupos ativistas que possuíam suas peculiaridades e divergiam-se entre si.</a:t>
            </a:r>
          </a:p>
          <a:p>
            <a:pPr algn="just"/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              Movimento social é definido como  “redes de interação informal entre pluralidade de indivíduos, grupos e/ou  organizações, engajados em conflitos  políticos ou culturais, com bases em identidades coletivas e compartilhadas” </a:t>
            </a:r>
            <a:endParaRPr lang="pt-BR" sz="18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Formação do Movimento Ambientalista Brasileiro</a:t>
            </a:r>
            <a:endParaRPr lang="pt-BR" dirty="0"/>
          </a:p>
        </p:txBody>
      </p:sp>
      <p:pic>
        <p:nvPicPr>
          <p:cNvPr id="7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ixaDeTexto 7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3711890" cy="532754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1800" dirty="0" smtClean="0"/>
          </a:p>
          <a:p>
            <a:pPr algn="ctr">
              <a:buNone/>
            </a:pPr>
            <a:r>
              <a:rPr lang="pt-BR" sz="1800" b="1" dirty="0" smtClean="0"/>
              <a:t>Problemas </a:t>
            </a:r>
          </a:p>
          <a:p>
            <a:pPr algn="ctr">
              <a:buNone/>
            </a:pPr>
            <a:r>
              <a:rPr lang="pt-BR" sz="1800" b="1" dirty="0" smtClean="0"/>
              <a:t>de  </a:t>
            </a:r>
          </a:p>
          <a:p>
            <a:pPr algn="ctr">
              <a:buNone/>
            </a:pPr>
            <a:r>
              <a:rPr lang="pt-BR" sz="1800" b="1" dirty="0" smtClean="0"/>
              <a:t>Coordenação:</a:t>
            </a:r>
          </a:p>
          <a:p>
            <a:pPr algn="ctr"/>
            <a:endParaRPr lang="pt-BR" sz="1800" dirty="0" smtClean="0"/>
          </a:p>
          <a:p>
            <a:pPr algn="ctr"/>
            <a:endParaRPr lang="pt-BR" sz="1800" dirty="0" smtClean="0"/>
          </a:p>
          <a:p>
            <a:pPr algn="ctr"/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1º) criar uma rede conectando-se entre </a:t>
            </a:r>
            <a:r>
              <a:rPr lang="pt-BR" sz="1800" dirty="0" err="1" smtClean="0"/>
              <a:t>sí</a:t>
            </a:r>
            <a:r>
              <a:rPr lang="pt-BR" sz="1800" dirty="0" smtClean="0"/>
              <a:t>;</a:t>
            </a:r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2º) definir estratégias de mobilização;</a:t>
            </a:r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3º) desenvolver objetivos em comum; </a:t>
            </a:r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</p:txBody>
      </p:sp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072066" y="571480"/>
            <a:ext cx="3500462" cy="53275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Soluções: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Foram solucionados a partir de três oportunidades políticas: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1º) protestos pela </a:t>
            </a:r>
            <a:r>
              <a:rPr kumimoji="0" lang="pt-BR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redemocratização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2º) protestos da </a:t>
            </a:r>
            <a:r>
              <a:rPr kumimoji="0" lang="pt-BR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constituinte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3º) protestos da </a:t>
            </a:r>
            <a:r>
              <a:rPr kumimoji="0" lang="pt-BR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RIO </a:t>
            </a:r>
            <a:r>
              <a:rPr kumimoji="0" lang="pt-BR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92;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4357686" y="314324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357686" y="392906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4357686" y="478632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pPr algn="ctr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1800" dirty="0" smtClean="0"/>
              <a:t>		</a:t>
            </a:r>
          </a:p>
          <a:p>
            <a:pPr algn="just">
              <a:buNone/>
            </a:pPr>
            <a:r>
              <a:rPr lang="pt-BR" sz="1800" dirty="0" smtClean="0"/>
              <a:t>		Uma identidade coletiva compartilhada não significa que houve divergências e conflitos entre os grupos, mas, evidência o sucesso que estes obtiveram em superar as diferenças em estruturas de oportunidades políticas (EOP).</a:t>
            </a:r>
          </a:p>
          <a:p>
            <a:pPr algn="just">
              <a:buNone/>
            </a:pPr>
            <a:r>
              <a:rPr lang="pt-BR" sz="1800" dirty="0" smtClean="0"/>
              <a:t>		Resultando então, na inclusão da temática ambiental na agenda pública, consolidando assim o Movimento Ambientalista Brasileiro.</a:t>
            </a:r>
            <a:endParaRPr lang="pt-BR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https://fbcdn-sphotos-g-a.akamaihd.net/hphotos-ak-prn2/1377515_617775361594523_289874929_n.jpg"/>
          <p:cNvPicPr>
            <a:picLocks noChangeAspect="1" noChangeArrowheads="1"/>
          </p:cNvPicPr>
          <p:nvPr/>
        </p:nvPicPr>
        <p:blipFill>
          <a:blip r:embed="rId3"/>
          <a:srcRect t="22501" r="2221" b="27499"/>
          <a:stretch>
            <a:fillRect/>
          </a:stretch>
        </p:blipFill>
        <p:spPr bwMode="auto">
          <a:xfrm>
            <a:off x="428596" y="428604"/>
            <a:ext cx="8358246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1800" b="1" i="1" dirty="0" smtClean="0">
                <a:solidFill>
                  <a:srgbClr val="FF0000"/>
                </a:solidFill>
              </a:rPr>
              <a:t>Retrospectiva: </a:t>
            </a:r>
            <a:r>
              <a:rPr lang="pt-BR" sz="1800" dirty="0" smtClean="0"/>
              <a:t>Os </a:t>
            </a:r>
            <a:r>
              <a:rPr lang="pt-BR" sz="1800" b="1" dirty="0" smtClean="0"/>
              <a:t>sindicatos começam a reorganizar-se, </a:t>
            </a:r>
            <a:r>
              <a:rPr lang="pt-BR" sz="1800" dirty="0" smtClean="0"/>
              <a:t>e Lula, esta como presidente do Sindicato dos Metalúrgicos de São Bernardo do Campo e Diadema, </a:t>
            </a:r>
            <a:r>
              <a:rPr lang="pt-BR" sz="1800" b="1" i="1" dirty="0" smtClean="0"/>
              <a:t>lidera a primeira greve do ABC paulista</a:t>
            </a:r>
            <a:r>
              <a:rPr lang="pt-BR" sz="1800" dirty="0" smtClean="0"/>
              <a:t> desde 1964.</a:t>
            </a:r>
          </a:p>
          <a:p>
            <a:pPr algn="just">
              <a:buNone/>
            </a:pPr>
            <a:r>
              <a:rPr lang="pt-BR" sz="1800" dirty="0" smtClean="0"/>
              <a:t> 		No ano seguinte mais de </a:t>
            </a:r>
            <a:r>
              <a:rPr lang="pt-BR" sz="1800" b="1" i="1" dirty="0" smtClean="0"/>
              <a:t>3 milhões de operários entram em greve</a:t>
            </a:r>
            <a:r>
              <a:rPr lang="pt-BR" sz="1800" dirty="0" smtClean="0"/>
              <a:t>, e o movimento social sindical se fortalece, apesar da repressão policial vigente.</a:t>
            </a:r>
          </a:p>
        </p:txBody>
      </p:sp>
      <p:sp>
        <p:nvSpPr>
          <p:cNvPr id="2050" name="AutoShape 2" descr="data:image/jpeg;base64,/9j/4AAQSkZJRgABAQAAAQABAAD/2wCEAAkGBxQSEhUUExQVFRQXGBoXGBUVFxgXGBcVFBUXGBQVGBgYHCggHBolHBcVITEiJSkrLi4vFyA1ODMsNygtLiwBCgoKBQUFDgUFDisZExkrKysrKysrKysrKysrKysrKysrKysrKysrKysrKysrKysrKysrKysrKysrKysrKysrK//AABEIAKgBLAMBIgACEQEDEQH/xAAcAAABBQEBAQAAAAAAAAAAAAADAAECBAUGBwj/xABAEAACAQMDAgQEAwYFAQgDAAABAhEAAyEEEjEFQQYiUWETMnGBB5GhFCNCUrHBM2Jy0fAVQ3OCkqK04fEWJFP/xAAUAQEAAAAAAAAAAAAAAAAAAAAA/8QAFBEBAAAAAAAAAAAAAAAAAAAAAP/aAAwDAQACEQMRAD8A6cHNGWod6JaWgKgogFMq0QCgYiirUQKKq0DVKaWykVoI76beaRFRAoCbqmKZBRlsntQQBoitT/s7elEt6djwDQOrVINRLel/mkfapGyJ8pJ9on+lBBTUhTm2RyDSAoJKaIr0MLUgKAoaiKaCtGAoJA04pCnigU1MGminAoHFSApCnoIXrqopZiFUAkkmAAOST6V89/iH4h/b9UWXFpPJbmQSoMliO24kn6RXa/jF4n2gaO2cmGux2HKJ/Rj9BXjbIxPNB7P+DPRPhJd1DETchEyPkUyzfQtA/wDBXd9Q8RaWx/i6i0hz5SwLGOYUZMV8zae+yY3ke4OaA+uYBkDuLZMlQxAJ9SAcmg9s6/8Ai/pLW5bCtfYDDYW3MYyckfauM1X4z61j5LdhB/oZj+Zf6dq84v2/5T+dB+HjJNB2dvx71O/dAS/ediZVLQz9AqLkfWa9/wDDNy8dLa/aY/aNgNwSJBaY3RiY/UGvlKy+2YJAOWgngcEx9f1rr/wv11w6/Tg3vhoGzvZgGXMIBwSSYA9zQfRxaok1KoEUHC7c0e0lMEzVi2tAlSibKmq0QJQCC0RVqWyiolAIimZaMUqDLQVmFICiEUwFBJRRQaiBRFFBMXjHNEXUEYBP50ILThKCwNQfWacXjyIH0oCrRVQ+hoCq88z+dOKhtPofyoqD3A+tAlSaKLJ9KlZWM/71Y3GgB8E1JRRC/tTx7UEFFTinAqVBECnAp6VAqoda6va0ts3LzhV7Tyx9FHJP0oPiTr1rRWTdun/So5c+g/ue1fO3i7xNd1t03LjT2VRhUX+VR/c5NALxD1VLl244LOzsWLsPmJMmB2HoPSKwHvE96HdahzQWvjEio7qhbNNuzQSVooJyck/bFEkTVwtpwVhL792Bu27QJ7gAWnMT3maCvpQ5bZb3MX/7NdzF47bB835GvR/BP4Xam5cS7qZ09pWDBG/xmgzAX+AHGWz7VgdO8W3rLBdDataVWO3ZaT4124W4D3rga45mYC7fSK968HJqv2W2dYxa+ZZpCggEnapCgCQsTjvQbgqBNTqBoOOC5q3bSoImatiBg/X6AmBNAlt0Vbdc71nxpp9OGkXCoLL8RVUpvXBUS0sAcFgCAe9efdf/ABZ1Ab/9dkVc8oDj+Gd2Zgig9k+FmpHaoliFHqxAH5mvBNN4x1F1EJvsrBvOEldyANBxzzMf1o/WPE9zdbFy8WA821/lbaPXn8x6UHu/wpyCCPUZqDWa8T0f4m6lYRXVU2yFCBowf4jiAYkDj1NdX0D8SN8rfG5gCSw2qJA7f8PczQd09qKFtrN0HizTXWKfFthwYADcgmF59RFbG2YjP0zQLbUlFSCVILQJFmjCz6n8s09n3qxvHv8AnQRtCOI+49al8dqjbQHmiOgoH+MT6U2/2FMFqQWgcPjmpAn1NRUVMLQIfWiKKZVqYFA9KlTE0D1h+KvE9nQ299wy5+W2CAWP34HvWB4z/EW1pQUsxcucbuUU+nua8I8Rdfu6q4XuMWJ5n+3oPagueMfFd7W3S9x5H8KjCqPQD7n3Nc78WhTSoJF5preTUlSu3/DnwMeoXSzkpp7fzsPmduRaQnAxknMCPUUHFsIqB9TgV9Dp+EXTgcpeb2N5wP8A0wf1re6b4M0OnO61pbKsOHKBm/8AM8n9aD5x6F4Z1WsYCxYdwf4422wPU3GhfyJPtXo3R/wWbB1OpAxlLKyQf9bwP/RXsotxRAlBzfhvwZpNFmzaHxIj4r+e5B5hj8oPosD2ro1FSikBQI1CK5XxFYus5KqxHxFEieJtf7H9a2/D1tlRtwIJYHJ9LVsf1BoOY6t1JdOFZiFUtBbk7QpOB6zFeR6rx1f+NqLgYFnJCq5O22owhVJjcFHJ79qu+NfEb6q1tZk+EBuBUEbn8wD4YyJAj2bjvXmdy5QH1XUCzS0T39z6n1M5mqZef+flUGNIUFzSaxlkBtoPuR9PlINHOsLjaw3MT88yfb6/ftWaaJauEZGPSg0rphwUGxgAsL5hJENMnv8A3q9b11y3eAYgOp2lScNAjkjk4/OsfT3M+YsQeQDmPY5jn0rQs2DdccTgbj/KJAJA5xE/SgsXOo7rjO4K3AQQszDA5B7k+9epfhb1dna6hckSCFcxtwS8Gc8j0A21jeH/AMOE1aEm+PiADylts+h3Q3pHy9uaHr/DF3ppZXKujghWEjcoXzBsQW7QT2JoPZNLr7Lnal1GPIAIyOBB71bCZPr6d68B0/XbwJYO27bAaRO0Z2+YEbODtiK7/wAI9fe+sMqM6MCgkrvZ8bj2G2AZEdqD0FVogWh2bkqCYzHHH29qsaa6jjysDGCO4I7EdjQRApwKLa2sJUgj1BnsD/cUQWqAKiphaMBT0AlWpBanFKgYCnoOr1aWlLXGCKOSxgV5j4u/FdUlNLBOR8Rs59l/uaD0HrnXrGkQtdcDEhf4jHoPT34rx7xl+JVy9uS2dlv0WcwY8x7/ANK4HrHiG7fcs7sxPMn2/wDusc3JoLes17OcmqNIiiKKBgKmEp1FW9FpGuMqIpZmIVVHJYmABQXvDHQLutvrYtDzNksflRB8zt7D9SQO9fTHQOjW9JYSxaEIgjPLHlnb/MTJP1rJ8A+EF6fp9pg33g3XHcjhFP8AKs/cye9b+u6glkDeTmYgTxE/1FBb200VzVrxMd5LAfCkxHzRmJkxPE1vaDWreXcswDGY5gHsfegsRSFPSoFSpUqCnr0Ep7uo+oEmDPbFWQo9KBrT5rPvcP6Wrh/tVqg+PvEvURccqpDIsKrD+IAZ55zOe8TWGxqV15P1/wCGhmgalSFKgkCO9NTVIjFBc0iSNwiRHOcd66TQrtE24zkgcg/QzA5/Oua6fqvhtJAYeh962LN3d5gY9u31J+9B6J0DqRYAwVcQJGBmDPtOJHrNdP13RnUaK4CQzKPiKAeHt594xIz615T0fqDC6Dv2Dv6EdgQcRXe6HxFplZGbUwWkNFoi0wIPlaTMxzt/Wg5NemAA7lIwQCxiHziI4BgTMcnir3TNW2nJKErfBkRDYGWGFJAyJEn5TNS1ijc7Wi1y2WLIRJBWAFVwMr5d3mMfKeaBoh8rXN7kHcZG7ymRuSMkfMQV4PvFB1djx1qFsqgFlmCgFu4JAKQMCdpDRBndWPc69eAf95cHcAYUlstweSwz6wZrMtuoI9mBgcFtpkDyBe/r9faxduiCWnHYsF4zgxHHBOc8UHW9G8etYX4bWw3mOQIhjmDB/X3AxWpp/wATFME2CBAk7ogt7Qce9eahAxC/LtKArJAkEkgY42tPPI7zRblny4wzHbyuzMe+AMGTHJjg0Hph/E2yObVzkCZ9SAO3fP5Vo6Dx/o7hALNbY4AZTyJnI+n615MHLEF1IgdgVYNuOWAHY8gCO3rRLbGTO6IAUn+YEKxIIziDxmfeaD1bxh4lbTLaawbbBy0kyw8u3jaf839KxLv4imxbZ9QqTtlEQEMzEiJkmFic1511Dqa6dQTljlLckwCsAmeBwYrieodRe8xZzJ/5x6Cg6HxX421Gtcl2IXsgwqj0A/vzXK3LhJzTU9BAilUqcCgZVogWkKIi0ErSV7f+EXgr4SjWX1/eMP3Sn+BCP8QjszDj0B965L8L/Clu/c/aNSyLYtkQjso+K+YBBPyCDPqRGYaveRqU7MvpyOfSgLFc34y4t/R/6LXSVzvi4/4f0f8AotBzb8N9D/Q113hUfuT/AKj/AEWuK6nrVsoS/eQBgE4/tNdP4S6qjaNr0MFUsTjcYVQSQF5oOmpV5nrvxRhwLdobQTu3NlgAQIx5cwczjtPGd1n8TrzqosqLJmSZDE+gyIA/OaD12aVeADxrrP8A+7ySDOJ7EDjjyit7pP4k30b97FwH6Aj3x+Xag9T6gf3mn/71v/b3qvVh2OpJqf2W5byrOx+hFm4CMYnNblB8SqM09CJg0i9AzCmpVa0FgMSTwomPWgq0QDFbGpVAo8q59ufpVfU6EDAJMfSgrWLW6tnRWRt49qzNPcjEVtaRpX/neglfQrgAE+9XLPSL1xLTlAUZioMEksI3ATAIHtWn4d1KJcU3LaXBPDiRntFeheI+uW36dcKIiMikqEwFkQI+9Bj6joxv2itu2q3xtL2gYJRUj4mnJkqxBBKNIJBIzg4bdEvMvyJuBICszcECW3SADj09eJrG0fXltHc6E3hG29b3KwIj5oMP+Uj17Vpdb67fuXi9vUXre/buRWMC4EUXAAD/AD5j1Y0GsOkXYX92IGc7Wg94BfM95wcYoJ6ReuDcLaNLCM4hRhp3zO7d9qyE12qMD9qveYiCXORMFu+JB/4a6C302+unDvq9Wnysu1QQ1uMhZZeZEMJ549QCeh6lmIt2gRJgBhvafUhtxPPmMkDIzUW6FqkO65YgjaJYIDK8QxiY9PLx37l03jbU29y2HKweLihjt/mlhk8Sc113gnxrcv3Ba1DAkmFYAAhxjaQMQeKDjLHTrm0h08x+VPI3xWE+b5oB9ST3xWd1PUjTIpfb8UrHw924qSTJcjERGOeK1vH3iR1vXURBa2MyeXnyMV3eksMkj1rzHU3i5kkn60C1ura6xZjJNAFPFRNAt9SDVDbRLa0DxTipEVJEmgSLWx0TpRusCQ2wckDn/KDxPFB0Oh3ZJAHqf+e4/Ou16drdRbtqtu6qJCi2Pg29rSYJBMQOfMZk8xzQRTTgbQAQMkSBAHABLe27Hvg0kuxGYWYUxHoBHmJ7Vauda1aAFrkSJg2rf0P2xUW8QahVH70CRiba5Pp6nGfz9KDX0PjTUWVCJcVgo4Zd2OwBkk8fqfaq+u65duZuX3IE8uFX1OVAxEdqo/8AX9TgC6knsbaAkAwTgziKKvW7okNdTjyRZncYmCSRtE4nJkcUFbU+eQfP3gsz7e0ySM9+33ooKopAMDMiO3vnGKJ/169iWtep8gPp78eYUM9YvHn4QE7ZNvGB6gx96DH1Wlk/uwSf9/XM+8mqZ0lwmNjk/wCk8+nFdAnWbrCQLLcgg28gCZPzcYprnUXBkpYgZkW+8lc7WzyeaDnmsNiEbHJg8nGTwOOKY2WGdpHbjvW+3U8AldLGYi1zBg7YbmfXvNO3UQGI22wR6IwOfvMzGKDW8GddbTfDFwMyKXYLH8yQSpyT3xgV0beLLr+YX0tgzCFVBAnEhpP6muCOpFzhlRlkEjETByZPb/agi9GN5P8A5hn0oPKtQRux+frQq1X6XuyuM5+9E/6Qo5JP6UGOKtaG5tb2Ig/Q1oJ0236E/epr0sNhd1AO8pMREjGT+oFStsVBRgJmZHvyDVkdGurEQ0cdj9jkUFQLbEPbcNz58fUiOaCtfSDR9HehhV/QdD1OrE6fT3Liz84G1Pf940JP3re0P4Ya0wbzaewDjz3dzfQC2rAn23UFKxcBE1dudT2WSpzvIUD1zP8AtXS6X8MrdpN2o18L22WgpOeJa4f6Vt6PwF07YX1HxLq9ma4UCjkQLZUT7kmg8p6SR8UvcKhYACEBpMgge2QMd4Irq+meGtXqbZNuyyHcJa4TaQpkqqs67tymFnIYEkzFdF4a0ejsXHuaWw4YY+JcD3GUf5WI2rPsR94qx1fxuybgihY5ZnUs5HZFUtjPzGg5DqnRL+mCDVfBVgJVUfc7DABaEIAgQDM4qf8A+W3QApf4ijCoyI6ovZRuGB2+1c91fqr3nZ2YlmMkn+me1Zwc0HUX9bpr0kq1i9/C6+a2xnKujEkA+qkfQ1W0OsaxdDHGQDBwGHyOD6Y/T1rD2cz3FWrV0jaGypGPpwVP0IkUGh+JfUlu6wugAW5bRjHG4rDD6iBP1rjC1b3XrE2gedhwf8jYj84rAC0DFqiKKFpbaBlFFWhhasW09cARJOAJ4oHRCa1NBo1PzN5pICQe0gljwoDYj2PHe1pdKbYYBAzyE8ys2yQW3wIK5TaCTncRyDUNU5LeeB595Y+WS5jYJZfcj0k880Fwm2TaCjMyxW4HXaOZiAFgnkgADmDV7rfUnRvMqm4SNzqCd4uDcokkgYKjcCOBntWNpRdu3yLd1gqEqUFxwNpY/Ow8sZzJ4qxeDlWT5WU4+HdGInylSANkFhP+k5mgv6jqs6c2/hopNzyXGnflJ8tyQFMIiwCdwB5oaad0IZm2Lct7oeEWGw7EHO3vyYj7VmazWmyQIF5wIIYy7Fh5WJDGVWBBBHOY7Nb6naXcMiCJEXDbVkJ3BWBB28Scmcg9qCzf1oLA+TzMfMhZgZwpUSRt9Jg5z7WrxYlrYYA7tpO+VMw4I7Y74nB9M1repSfPmCd7Kuxc4aZuMTiDuVfWRNQ1V3YzrvVCtxknhNg3gn94QzNjuB8xwsUF65eZAQzK4UqxUZEyYKlhuiPvkyKjautG+RtDcneqtGNpgCBumR3zFZtq7aQkPfQqAGhwdxAzsTc3GMQ/eJngWg6zYd2W98dQ3ylQsDPzFWy35jjBnNBrv5kuEm0CNsgm1u7iLQMSSSWI74JBqi2qucBgc7CCBMzhTtAgmfUnFVdTae3bN25b3WnJtKVuKQWz5gu+VByZK5/IUC3r8LEoquCFDfIcAlWBmSB9ZHGaDRXUgidycyC1wKpB8wAMmDng8x2o18yzMJAPlhm3Ge+8qBuPJ7YANZvUHW4wLi4cyqlgo3QNxICnB9RPbjvcsTcujy2ijYJdiY2iHO9G9j5dswY5oLVmwWAVrmxQCNxBZoLTsWGAzJ7yMmahqepLbYrcuKzCfNsuPuEmDIX+tP1TXm0FV7WnO5ZtujXWRgMSVSGlecj6g4NN07XgLF1kUzgfv1lSoIMKp5k8mfpgUGHbUqFYggEyJEEgdx6jBE+s1K45Y+g9anrLoZ2aIWfKOIX+FQPYQKJo9ObjARj09vUnsKAI0e8gWySeIKzn0BFd30b8Nr6m2NReS21w4tIpuXNoA3MxkKgEjORJA5IFE8C6vTWLl29dtsy2gotsolVZiQzkTz8sfetDpPiy7e1l2+h8oXYoYA+SZ47EsJx7CTAoOws+D9Fpbe5ra3D/ADX3XJ+jQg+wrm+pdX0SSLlnRtB+SzatlQR63GSWPuoX+9cL4s6qb+pdySRPBLESBBgEmB7DFYz3ie/H2/pQelXfxBsyALc8ASJx6Cc0FfHSFp2Lj0AEesV5yrEZ706sfU0Hc2fFbX7264QqKPKvAz8zMRntWR4g8SteO1AEtL8qqoUt6u0dz6dvrNYCse80O4ZoLdzqtwgKGKqOwx9z61VaT3pItOW/OgD8P7miLbj60VBH1pjQK2v9DU4m0PZpP0LbW/qKfSiWE8VGzh2tH+MMPuQY/wCe1AS0NybWEqVg+scEj3H+1c7ctlSVPIMfX3+nf711VhfJbP8Ap/M4j8iPyqj1HpZYygluIHJHYj3HH5elBghaNb08+n3P/M+1aer6Y1gstwEFRkpDgHaCJIPAJgx3Boeq19xHBRgQNiKQvkBli8IfcsTP8xoKOna3uhixHfYAftmtBtS/+Ha2hA+6CX/eMFO1i0gAQTGJEn7yVkn94UCcqy2tpE8qAMlduR6RzRjprDAtpmZ2GfhvKjGWII4JEkD2GaCvrBtVQ6SSSRuPxVUyWbzKSGkmIP34q0QDdT4dweVFLBUNsbmEOvcgBhGDnB5JqprOqNcVbTAKEMkNnLThYiQBnJPz0fpDoz5KJaQ/vLu0u20HdInAyRyYnHFBa610e4ii8bW3TXDICK23duyYJH2JgGqqujuo37ORugsCwS2qgg5MbmGZgJWstm1ettaTUW9mJOxgoYGVgAnJGCeeOYoB6jZvbVW0mmS2GC3FckuzRvZ+AQdigZmCZOaA+r1KWriLeRb+BBAKhgEXKh2hctG4Zngway9RYm6Vsgi2RuJK228xywIYlRz39jWqmue3KOlpi5ULvFtw9tREC8M8AmVOG295rP8AEHSfgqGhjb3Es6gm3/LaDAfK20dzE8UFnU9Na2qvNm6oY70QnIEM0wONp822eTGOKOqvjU/EwpuOS2yGtnzEkCGIXEc8YGBzVW1rLG4AzKkDy+RcSCYkzz3pv2AHa9su6rI3AFszO0+/lOPY0CvaMW1hghBUgbG3jftLBGO9gcqTBC8/ar4drtkW7juyypXexeG4QICT8OSVB24zkUulFLzBGW4QAZVbbkhTG47bZ7R2zkxVLX8sLVstmAApbuCSMbo4OfWgZ7uxwl65cIIKsiorbQQMhSVA2ssgT/D61ZvdLa3YS8t1GVr3wpddroVlp+G8jgDILDz+wNUj1i4VG+2gYCNyrbS4OY/gGQCeT2pn6oXtxJZWMH4kPt2g528z2oNBOoKf8R1JYFWJs2rhCxBwqD2+bvtg801s29x+ExugK0uRtuQvAgQO/v7HmqbPujyqW4lENuJEgwvzA5/MVZsXyIRVAJaQZ2MxAEBickQJzjNAPqV+1cO5g1q4oCjzfGDjmIAUhpPrHAj0vaQ3LC7U+A4aHO68qspKgbWVjKkBRg0rtmxcubhuuXFkn4TqiKSsHMEnjketWF0RbKXQRPd1xHacT2/OgxrO0+ZpPoB/UmiPqjwpgH0/vVe6YpWloNbW9Q26W3YTAJ+JcP8AM+Qo+gX9SaFode9kEI22RBwDPP8Auaoaoyyii3FoBM5Jp1eppamnCUEZNTWacLUgKCJanC+tSC1EycD86CLNmBk0RUj3PrTrbAqaigjFI0UCkVoI6fmtN9CLu0zDjg/0n71T0yCc1dOlVLZYu4HrOfoB2+1AyWshRw7bwP5Svzj6boj6+1C1fUktvtWHuT2IhM5k9z7Cax+r9Qe2pUble4oYmCCLJPkVT/mySR+s0TwjcS5dAchE2urEbQSHXaoM4gE7oJ4Q+1BT0LhJO9n2qzhX4cICzKZHBAMj0q34ivrptQlmzag27dmQ43fvnsq9xgrDHz95ODUtBpGu3rds/EAuOElQfK107VPEcsMHmqfVumPpdTdtXzLacqHZTumVhArEE8AQDwPpQbGnsresNdulVvWBuHw1ABtnFzeAcsJBELwDVbpuotMwi5kFQWZIHIBBYHvI7RI5oOk1doKy3LFsSGEncGIK4KtkBoJG7tU7tz4L7VZWtMAQGYgtaaQQQuNwIiIjvFBWZfh3nt7X+UKPhD/KtyCfoQIHp3xS1ul37QrKASGuhmVWkgeU7SQR6E+o9Kzbl5vl3Z2AT3xIznOCv29K0NFqlUtNvDI1okoGEbRHuMhcjIoLelvfADlLdtXCtBDSysPlMMMyD+tVde/7RcV7ktIEJZVUClgGbeSsAksex5FE8MaNdRdsaa4wUXWW2XJyoYkDPrx961vFnSH6bqCt9rdxGjYbalNxQIhDKSdhAVSYJncIOTAY2oZraGwP8S2+5UubWZC4UO1u4sSpUIY7FZobay6jfEF5mUZIJ+YAZWR6+9Et9SsXbg32whiAUxkcnc3BAmPWIPNK10lrzPbtAPcVTsRW2s4kA7AR5m807ZBMGJIigrWbxgxYtbednJPsMHNXNIosj4iru2yfhFgzKGHmWQZGZJMcH2rOZjbBgNuUlWnJEnIgjBHHtmi6G/cAIBCrPLAYbncpHmmB29KCdjrt2JD7BMgbWIAkfxAfT/erX7cNQssqllIDQTkgEhzPM+pyftVTXqyAsGW4vBCqQOMh1Ig8cgmMcVC2t0KygIhvILsyPlJYIqwcSAZB/Sg0n63p3kPaUNACkAmIKgsQDhYDY9SYiarOuklzaNy0BnYSLiklwuGwyrtYtmY2jmqun0oCKdxAZBgZyRz+dBa2ttkViWR5DkAAgmQGHJ4nFBq9CYOAStoy0qLzENAgeVpAXOZIIp/FzXFdmZVlkC7pG4SBPygAgqZEAd6q6vWC0FG0PjaARyoEGTEgVKz1UMYFgbIG4hSTtUZUMxyvtI9o5oM7RvuhBvNtQCVU/M5iWMe8fpVx9NZUx8QpH8IPB/I0PVWgWNzTsPhkbIJAccbZUd8jPGKJc1NoHzsgb0An6ZAA/KgI4lqOiUOzbySatoKCneU7hVlDNTcVELQICpRTkTmnmgQpRTTUlBNBECcCiRGBTLUooIU4NIrTqlBNBJows0rFszV9NIWkAEwJIAJIA5JAzQVLVuDUur3k327QMsvznMIzQcgZLAQYqlrOpG3cNtVO4JdfeeP3dl3UqBzlRn9K5+2P3YO4zyTmSxOSfWg1fFJuG9N1t52KFfbtV7aiEZV7RwQOI96xNT1EpNu1hRIJgSx4Ymt+/prLICj3WK3RC3CIVLihiAB/mH/xXM39LLvn3xmZ5/Kg0vDy3dReS38UpuIG+ASM9pI/U10fjTRvb1du1eY3AiB1uE7vijYFLMSSdw2BYk5We9cl022CPmIzkitI3rexQAfiKXQ3AfnUkMCR/MOJGCIHKyQ0ek6Fr7hLd1NxJO2+YBXsiH+bk0/VPB2vVF/cbwgaTbdXwTIhZ3YHotZK2g8g+siMHHJ5q30zr+ssHyai9t/lYi6McDa/H2IoL2o0+nuLauXLTaa4Ai3jHluMiqLh+H/AzbS8rHzmRIk8/Y0+7O8Ku6NzEjmdoA9YHNdd1PrZ19krqLVpLqkBdWsr/qDIct5ZESRMEQRWKOgW23RdV2nP/Z4MfLBP6kUFrQaMIxYbShYBGmZX5p9jIjP8pqt4p1z6i4oa58RVG3zktNyIyTzCjmTFVNH8ZLzaa2+128q72VRxJBZzAEDnirXWfCN3T20uXbtpy5hLVpiwM5dtxAXbhjifl9qDD1WiADYAiY2zn/n963PB1/aRdNx0KsBuUDcRtgwzECCZkmcT3iop4fcKy77QaCChZgZjgFlCzPae1ZlzprWyVvBgFO1ZwI4BB9DQdV1Hw/qtb+0625ctCyks1zeGaEHkC2180mABuiZ5Ncfo2GJXcS20Adh655rf6ZFsCPibXYWWVSSlzfgKw43A7SDVLq3SLmlIVmXlthBBOxSBJg4Of60Fi74jurpmsox2KR5W4UbvMV7ZPI960OidDsNYF+6X83m2Wwo2hZJJdwRJ9AMeprGXqVuyolVe6fUSBmQTzLd/alb8Y3eDxERAgj6UEtS67G2LtVXIVWMmCcScTJnsKhpksNuF24oJUKrAFir/ABFO2JAgruBMyO3ej67Zq0DWoV1MugxuAk+X39vesm1eCkBQFZu54VRMER3ORNB1p6bp3ZRsuGBAvM3w2M/xKh8qD/VNZ/VemfAZQt/cDPK+Yeiscqcd1OawULzm60/Q/wC9amp1OwJL/Ettgj+JWH8Q+1BQ6ZorrC8bVp3GYZFZo27jB2g9oNA0NkBBuAJOeJ9uZ9q9L6e92x09P2ZP3bh2baQ3nJCXHeeDEfNEAjOa83vXF3HYZSTtxGPT6Dj7UGw/NEtmlSoJUwpUqCaimC0qVBNUqapSpUEglSVPz9BSpUF/TdKLBSSBu4HePU1taDpqF1toimSAWIBjcYBM0qVAM6sfs+ucCAxA2+itftQB/wCEuK86u9VnT7UO0jDDg+Ynj1mTOewpUqDS0HV1a7aJTD3Ah3sHi20KTwMwYM4IY4rIuYIhNh5ZDwGmDtEce1KlQaPTtSruoubbdtUCtcVWPrLxMMcKMRkds0GxZ0oYfEvGc/KDOcTAUifvj1NKlQV9d0kKpfT3hdXJK8OAPmiR5h3wAYzHeq+kvN8NgQQAZAMgA4BIH0j8qelQWNNdKttM8Tnt6T+daOlG2GO3B5Pp96elQYfVAzXmWfLIOOIIBn9aNpNFbwdxEd9wwaalQXPgMt+1Jl1ByZ+VfkI7EYbzCaNrdWTcDXGdtoAHsB8iIowqgAYFKlQAPW9rEjcVmTnJMZMz6zn3omn65Gwl2eViCw5MyHLE4+tKlQWun/DLbrQFu9uDMzQwhWBJQAFT28semO9W+u6izqjaW0WXZK7nWFbcZaIP8w/In0pUqDLsdL2uxLqTJHlG4ATHqM4+1EvdNVlBG15BIAEEx6TyfbmlSoOc0N82rgIxDRHtNTuCbkgxyBPtx/elSoJJYfaTuH55jvj0qeplrXmKypxGCZwZ7H60qVBpabrV74S6VJhwFd8khTJVBkAAeYmff0ra0fhDTMgJ1Vxj3KWlCz3Al5IHr/SlS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2052" name="Picture 4" descr="http://oglobo.globo.com/infograficos/clt-70-anos/assets/images/galerias/1978-grev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86190"/>
            <a:ext cx="2428891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ixaDeTexto 6"/>
          <p:cNvSpPr txBox="1"/>
          <p:nvPr/>
        </p:nvSpPr>
        <p:spPr>
          <a:xfrm>
            <a:off x="857224" y="5429264"/>
            <a:ext cx="22317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Fonte: portalcedro.blogpot.com</a:t>
            </a:r>
            <a:endParaRPr lang="pt-BR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643306" y="3786190"/>
            <a:ext cx="4357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Verdana (Corpo)"/>
              </a:rPr>
              <a:t>	Esse foi um dos grandes marcos que a política brasileira destaca-se como método eficaz de mudança.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latin typeface="Verdana (Corpo)"/>
              </a:rPr>
              <a:t>	A</a:t>
            </a:r>
            <a:r>
              <a:rPr lang="pt-BR" dirty="0" smtClean="0">
                <a:latin typeface="Verdana (Corpo)"/>
              </a:rPr>
              <a:t> nova estrutura política possibilitou  a eclosão dos protestos ambientalistas no BRASIL.</a:t>
            </a:r>
            <a:endParaRPr lang="pt-BR" dirty="0">
              <a:latin typeface="Verdana (Corpo)"/>
            </a:endParaRPr>
          </a:p>
        </p:txBody>
      </p:sp>
      <p:pic>
        <p:nvPicPr>
          <p:cNvPr id="9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aixaDeTexto 9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/>
          <a:lstStyle/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Com isso foram abertas formas de expressão políticas liberalizadas em 1978 o que proporcionou a redução da censura aos meios de comunicação.</a:t>
            </a:r>
          </a:p>
          <a:p>
            <a:pPr algn="just">
              <a:buNone/>
            </a:pPr>
            <a:endParaRPr lang="pt-BR" sz="1800" dirty="0" smtClean="0"/>
          </a:p>
          <a:p>
            <a:pPr algn="just">
              <a:buNone/>
            </a:pPr>
            <a:endParaRPr lang="pt-BR" sz="1800" dirty="0" smtClean="0"/>
          </a:p>
          <a:p>
            <a:pPr algn="just"/>
            <a:r>
              <a:rPr lang="pt-BR" sz="1800" dirty="0" smtClean="0"/>
              <a:t>No ano seguinte a Anistia e a extinção do Bipartidarismo proporcionou a diversificação de lideranças e a partidarização de movimento sociais conhecidos também, com Movimento Democrático Brasileiro (MDB).</a:t>
            </a:r>
          </a:p>
          <a:p>
            <a:pPr>
              <a:buNone/>
            </a:pPr>
            <a:endParaRPr lang="pt-BR" sz="18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Com essa nova expressão política culminou-se quatro novas dimensões de oportunidades políticas, que foram extremamente importantes para atender os protestos ambientalistas no país.</a:t>
            </a:r>
          </a:p>
          <a:p>
            <a:pPr algn="just">
              <a:buNone/>
            </a:pPr>
            <a:r>
              <a:rPr lang="pt-BR" sz="1800" dirty="0" smtClean="0"/>
              <a:t>   </a:t>
            </a:r>
          </a:p>
          <a:p>
            <a:pPr algn="just">
              <a:buNone/>
            </a:pPr>
            <a:endParaRPr lang="pt-BR" sz="1800" dirty="0" smtClean="0"/>
          </a:p>
          <a:p>
            <a:pPr algn="just">
              <a:buNone/>
            </a:pPr>
            <a:r>
              <a:rPr lang="pt-BR" sz="1800" dirty="0" smtClean="0"/>
              <a:t>1º:   a repressão dos protestos sociais foram amenizadas;</a:t>
            </a:r>
          </a:p>
          <a:p>
            <a:pPr algn="just">
              <a:buNone/>
            </a:pPr>
            <a:endParaRPr lang="pt-BR" sz="1800" dirty="0" smtClean="0"/>
          </a:p>
          <a:p>
            <a:pPr algn="just">
              <a:buNone/>
            </a:pPr>
            <a:r>
              <a:rPr lang="pt-BR" sz="1800" dirty="0" smtClean="0"/>
              <a:t>2º: ambientalistas foram apoiados por integrantes de outros        Movimentos Sociais;</a:t>
            </a:r>
          </a:p>
          <a:p>
            <a:pPr algn="just">
              <a:buNone/>
            </a:pPr>
            <a:endParaRPr lang="pt-BR" sz="1800" dirty="0" smtClean="0"/>
          </a:p>
          <a:p>
            <a:pPr algn="just">
              <a:buNone/>
            </a:pPr>
            <a:r>
              <a:rPr lang="pt-BR" sz="1800" dirty="0" smtClean="0"/>
              <a:t>3º:   criação de um aparato burocrático ambiental;</a:t>
            </a:r>
          </a:p>
          <a:p>
            <a:pPr algn="just">
              <a:buNone/>
            </a:pPr>
            <a:endParaRPr lang="pt-BR" sz="1800" dirty="0" smtClean="0"/>
          </a:p>
          <a:p>
            <a:pPr algn="just">
              <a:buNone/>
            </a:pPr>
            <a:r>
              <a:rPr lang="pt-BR" sz="1800" dirty="0" smtClean="0"/>
              <a:t>4º:   criação da agenda ambientalista internacional;</a:t>
            </a:r>
          </a:p>
          <a:p>
            <a:pPr algn="just">
              <a:buNone/>
            </a:pPr>
            <a:endParaRPr lang="pt-BR" sz="18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Formação de Identidade </a:t>
            </a:r>
            <a:r>
              <a:rPr lang="pt-BR" dirty="0" smtClean="0"/>
              <a:t>Coletiva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/>
          </a:bodyPr>
          <a:lstStyle/>
          <a:p>
            <a:pPr algn="ctr"/>
            <a:endParaRPr lang="pt-BR" sz="1800" dirty="0" smtClean="0"/>
          </a:p>
          <a:p>
            <a:pPr algn="ctr"/>
            <a:endParaRPr lang="pt-BR" sz="1800" dirty="0" smtClean="0"/>
          </a:p>
          <a:p>
            <a:pPr algn="ctr"/>
            <a:r>
              <a:rPr lang="pt-BR" sz="2500" dirty="0" smtClean="0"/>
              <a:t>Indivíduo de classe média;</a:t>
            </a:r>
          </a:p>
          <a:p>
            <a:pPr algn="ctr"/>
            <a:endParaRPr lang="pt-BR" sz="2500" dirty="0" smtClean="0"/>
          </a:p>
          <a:p>
            <a:pPr algn="ctr"/>
            <a:endParaRPr lang="pt-BR" sz="2500" dirty="0" smtClean="0"/>
          </a:p>
          <a:p>
            <a:pPr algn="ctr"/>
            <a:r>
              <a:rPr lang="pt-BR" sz="2500" dirty="0" smtClean="0"/>
              <a:t>“</a:t>
            </a:r>
            <a:r>
              <a:rPr lang="pt-BR" sz="2500" dirty="0" err="1" smtClean="0"/>
              <a:t>Micromobilização</a:t>
            </a:r>
            <a:r>
              <a:rPr lang="pt-BR" sz="2500" dirty="0" smtClean="0"/>
              <a:t>”</a:t>
            </a:r>
            <a:endParaRPr lang="pt-BR" sz="25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Identidades coletivas brasileiras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2862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pt-BR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FBCN</a:t>
            </a:r>
            <a:r>
              <a:rPr lang="pt-BR" sz="1800" dirty="0" smtClean="0"/>
              <a:t> </a:t>
            </a:r>
            <a:r>
              <a:rPr lang="pt-B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(Fundação Brasileira para a Conservação da Natureza) 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b="1" i="1" dirty="0" smtClean="0"/>
              <a:t>Fundada: </a:t>
            </a:r>
            <a:r>
              <a:rPr lang="pt-BR" sz="1800" dirty="0" smtClean="0"/>
              <a:t>em 1958 no Rio de Janeiro;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b="1" i="1" dirty="0" smtClean="0"/>
              <a:t>Membros: </a:t>
            </a:r>
            <a:r>
              <a:rPr lang="pt-BR" sz="1800" dirty="0" smtClean="0"/>
              <a:t>engenheiros agrônomos e cientistas naturais;</a:t>
            </a:r>
          </a:p>
          <a:p>
            <a:pPr algn="ctr"/>
            <a:endParaRPr lang="pt-BR" sz="1800" b="1" i="1" dirty="0" smtClean="0"/>
          </a:p>
          <a:p>
            <a:pPr algn="ctr"/>
            <a:r>
              <a:rPr lang="pt-BR" sz="1800" b="1" i="1" dirty="0" smtClean="0"/>
              <a:t>Objetivo: </a:t>
            </a:r>
            <a:r>
              <a:rPr lang="pt-BR" sz="1800" dirty="0" smtClean="0"/>
              <a:t>influir diretamente sobre as decisões de Estado;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dirty="0" smtClean="0"/>
              <a:t>Possui caráter para estatal até a década de 1970</a:t>
            </a:r>
            <a:endParaRPr lang="pt-BR" sz="1800" dirty="0"/>
          </a:p>
        </p:txBody>
      </p:sp>
      <p:pic>
        <p:nvPicPr>
          <p:cNvPr id="5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ixaDeTexto 5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pt-BR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pt-BR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AGAPAN</a:t>
            </a:r>
            <a:r>
              <a:rPr lang="pt-BR" sz="1800" b="1" i="1" dirty="0" smtClean="0"/>
              <a:t> </a:t>
            </a:r>
            <a:r>
              <a:rPr lang="pt-BR" sz="1800" dirty="0" smtClean="0"/>
              <a:t>(Associação gaúcha de proteção ao ambiental natural)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b="1" i="1" dirty="0" smtClean="0"/>
              <a:t>Fundada: </a:t>
            </a:r>
            <a:r>
              <a:rPr lang="pt-BR" sz="1800" dirty="0" smtClean="0"/>
              <a:t>em 1971 em Porto Alegre;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b="1" i="1" dirty="0" smtClean="0"/>
              <a:t>Membros: </a:t>
            </a:r>
            <a:r>
              <a:rPr lang="pt-BR" sz="1800" dirty="0" smtClean="0"/>
              <a:t>pesquisadores de ciências naturais;</a:t>
            </a:r>
          </a:p>
          <a:p>
            <a:pPr algn="ctr"/>
            <a:endParaRPr lang="pt-BR" sz="1800" b="1" i="1" dirty="0" smtClean="0"/>
          </a:p>
          <a:p>
            <a:pPr algn="ctr"/>
            <a:r>
              <a:rPr lang="pt-BR" sz="1800" b="1" i="1" dirty="0" smtClean="0"/>
              <a:t>Objetivo: </a:t>
            </a:r>
            <a:r>
              <a:rPr lang="pt-BR" sz="1800" dirty="0" smtClean="0"/>
              <a:t>utiliza de estratégias de mobilização em especial campanhas de difusão de informação, palestras e formas simbólicas de manifestação; </a:t>
            </a:r>
          </a:p>
          <a:p>
            <a:endParaRPr lang="pt-BR" sz="1800" dirty="0"/>
          </a:p>
        </p:txBody>
      </p:sp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800" dirty="0" smtClean="0"/>
          </a:p>
          <a:p>
            <a:pPr algn="ctr">
              <a:buNone/>
            </a:pPr>
            <a:endParaRPr lang="pt-BR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pt-BR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pt-BR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pt-BR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MAPE </a:t>
            </a:r>
            <a:r>
              <a:rPr lang="pt-BR" sz="1800" dirty="0" smtClean="0"/>
              <a:t>(Movimento Arte e Pensamento Ecológico)</a:t>
            </a:r>
          </a:p>
          <a:p>
            <a:pPr algn="ctr">
              <a:buNone/>
            </a:pPr>
            <a:endParaRPr lang="pt-BR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1800" dirty="0" smtClean="0"/>
              <a:t> </a:t>
            </a:r>
            <a:r>
              <a:rPr lang="pt-BR" sz="1800" b="1" dirty="0" smtClean="0"/>
              <a:t>Fundada: </a:t>
            </a:r>
            <a:r>
              <a:rPr lang="pt-BR" sz="1800" dirty="0" smtClean="0"/>
              <a:t>em 1973 em São Paulo;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b="1" dirty="0" smtClean="0"/>
              <a:t>Membros: </a:t>
            </a:r>
            <a:r>
              <a:rPr lang="pt-BR" sz="1800" dirty="0" smtClean="0"/>
              <a:t>artistas plásticos, escritores e jornalistas;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b="1" dirty="0" smtClean="0"/>
              <a:t>Objetivo: </a:t>
            </a:r>
            <a:r>
              <a:rPr lang="pt-BR" sz="1800" dirty="0" smtClean="0"/>
              <a:t>expressar a linguagens artísticas com atos lúdicos; </a:t>
            </a:r>
            <a:endParaRPr lang="pt-BR" sz="1800" dirty="0"/>
          </a:p>
        </p:txBody>
      </p:sp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endParaRPr lang="pt-BR" sz="1800" dirty="0" smtClean="0"/>
          </a:p>
          <a:p>
            <a:pPr algn="ctr">
              <a:buNone/>
            </a:pPr>
            <a:endParaRPr lang="pt-BR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pt-BR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pt-BR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APPN </a:t>
            </a:r>
            <a:r>
              <a:rPr lang="pt-BR" sz="1800" dirty="0" smtClean="0"/>
              <a:t>(Associações Paulista de Proteção Natural)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dirty="0" smtClean="0"/>
              <a:t> </a:t>
            </a:r>
            <a:r>
              <a:rPr lang="pt-BR" sz="1800" b="1" dirty="0" smtClean="0"/>
              <a:t>Fundada: </a:t>
            </a:r>
            <a:r>
              <a:rPr lang="pt-BR" sz="1800" dirty="0" smtClean="0"/>
              <a:t>em 1976 em São Paulo;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b="1" dirty="0" smtClean="0"/>
              <a:t>Membros: </a:t>
            </a:r>
            <a:r>
              <a:rPr lang="pt-BR" sz="1800" dirty="0" smtClean="0"/>
              <a:t>profissionais liberais e microempresários com experiências associativa ou política anterior;</a:t>
            </a:r>
          </a:p>
          <a:p>
            <a:pPr algn="ctr"/>
            <a:endParaRPr lang="pt-BR" sz="1800" dirty="0" smtClean="0"/>
          </a:p>
          <a:p>
            <a:pPr algn="ctr"/>
            <a:r>
              <a:rPr lang="pt-BR" sz="1800" b="1" dirty="0" smtClean="0"/>
              <a:t>Objetivo: </a:t>
            </a:r>
            <a:r>
              <a:rPr lang="pt-BR" sz="1800" dirty="0" smtClean="0"/>
              <a:t>protesto comunitário contra uma obra governamental;</a:t>
            </a:r>
          </a:p>
          <a:p>
            <a:endParaRPr lang="pt-BR" sz="1800" dirty="0"/>
          </a:p>
        </p:txBody>
      </p:sp>
      <p:pic>
        <p:nvPicPr>
          <p:cNvPr id="4" name="Picture 2" descr="http://2.bp.blogspot.com/_9ZQYW80KGgI/SUKY0vBTP_I/AAAAAAAAAu8/GDIhGgJ2sfg/s400/logo_boneco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0023" y="6233814"/>
            <a:ext cx="633977" cy="62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428728" y="6581001"/>
            <a:ext cx="71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Identidade e estratégias na formação do movimento ambientalista brasileiro</a:t>
            </a:r>
            <a:endParaRPr lang="pt-BR" sz="1200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355</TotalTime>
  <Words>682</Words>
  <Application>Microsoft Office PowerPoint</Application>
  <PresentationFormat>Apresentação na tela (4:3)</PresentationFormat>
  <Paragraphs>152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Aspecto</vt:lpstr>
      <vt:lpstr>Slide 1</vt:lpstr>
      <vt:lpstr>INTRODUÇÃO</vt:lpstr>
      <vt:lpstr>Slide 3</vt:lpstr>
      <vt:lpstr>Slide 4</vt:lpstr>
      <vt:lpstr>Formação de Identidade Coletiva</vt:lpstr>
      <vt:lpstr>Identidades coletivas brasileiras</vt:lpstr>
      <vt:lpstr>Slide 7</vt:lpstr>
      <vt:lpstr>Slide 8</vt:lpstr>
      <vt:lpstr>Slide 9</vt:lpstr>
      <vt:lpstr>Subdivisões das identidades coletivas</vt:lpstr>
      <vt:lpstr>Slide 11</vt:lpstr>
      <vt:lpstr> E VOCÊ acha que as ações ambientalista não se fazem presente em nosso dia-a-dia??</vt:lpstr>
      <vt:lpstr>Slide 13</vt:lpstr>
      <vt:lpstr>Slide 14</vt:lpstr>
      <vt:lpstr>Formação do Movimento Ambientalista Brasileiro</vt:lpstr>
      <vt:lpstr>Slide 16</vt:lpstr>
      <vt:lpstr>Conclusão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</dc:creator>
  <cp:lastModifiedBy>Gabriela</cp:lastModifiedBy>
  <cp:revision>41</cp:revision>
  <dcterms:created xsi:type="dcterms:W3CDTF">2013-11-24T16:45:47Z</dcterms:created>
  <dcterms:modified xsi:type="dcterms:W3CDTF">2013-11-24T23:00:35Z</dcterms:modified>
</cp:coreProperties>
</file>