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9" r:id="rId4"/>
    <p:sldId id="260" r:id="rId5"/>
    <p:sldId id="258" r:id="rId6"/>
    <p:sldId id="264" r:id="rId7"/>
    <p:sldId id="265" r:id="rId8"/>
    <p:sldId id="266" r:id="rId9"/>
    <p:sldId id="262" r:id="rId10"/>
    <p:sldId id="263" r:id="rId11"/>
    <p:sldId id="261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08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C038F-B865-4E7A-8652-87F8C287D1A0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439DC-0839-4F58-8368-6C5288D650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65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B68AAA-9730-4870-AF76-BA16FE9326D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160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AA4D4-A758-4075-9A68-238F6360187B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427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7DFD3-348C-4BB1-A30B-69B90CD61D9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7987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F4298-D734-4BCD-8074-5319326CD9E2}" type="slidenum">
              <a:rPr kumimoji="0" lang="pt-BR" alt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alt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503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E2EA1C-CB71-4F54-9233-787201B3FF62}" type="slidenum">
              <a:rPr kumimoji="0" lang="pt-BR" altLang="pt-B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altLang="pt-B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38296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C1D030-24A8-4C5C-B9F8-15F558758781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2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3484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DF1C9A-1EB0-401C-8815-EB1EFB2244CB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93700" y="692150"/>
            <a:ext cx="6072188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682" tIns="43841" rIns="87682" bIns="43841"/>
          <a:lstStyle/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5918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5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080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63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7AB0085-5919-48E5-836C-837183AA26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960187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89B02AD-59E7-4B06-ACA8-981FC3A53A2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629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88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98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00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09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22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039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5240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82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C0E7-4CF0-4044-9795-CC7B695F9D48}" type="datetimeFigureOut">
              <a:rPr lang="pt-BR" smtClean="0"/>
              <a:t>30/08/2016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578AA-DBFE-4FCD-9017-5B651A01D4E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95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GRUPO 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1904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latin typeface="Verdana" panose="020B0604030504040204" pitchFamily="34" charset="0"/>
              </a:rPr>
              <a:t>Espectro UV de óleo de castanha do Pará aquecido em forno de microondas</a:t>
            </a:r>
          </a:p>
        </p:txBody>
      </p:sp>
      <p:graphicFrame>
        <p:nvGraphicFramePr>
          <p:cNvPr id="26627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3048001" y="2133600"/>
          <a:ext cx="6513513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lanilha" r:id="rId4" imgW="8172969" imgH="5353560" progId="Excel.Sheet.8">
                  <p:embed/>
                </p:oleObj>
              </mc:Choice>
              <mc:Fallback>
                <p:oleObj name="Planilha" r:id="rId4" imgW="8172969" imgH="5353560" progId="Excel.Sheet.8">
                  <p:embed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1" y="2133600"/>
                        <a:ext cx="6513513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292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latin typeface="Verdana" panose="020B0604030504040204" pitchFamily="34" charset="0"/>
              </a:rPr>
              <a:t>Publicações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VIEIRA, T.M.F.S. &amp; REGITANO-D’ARCE, M.A.B.  UV-Spectrophotometric evaluation of corn oil oxidative stability during microwave heating and oven test. </a:t>
            </a:r>
            <a:r>
              <a:rPr lang="en-US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Journal of Agricultural and Food Chemistry, </a:t>
            </a:r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47(6): 2003-2006, 1999.</a:t>
            </a:r>
            <a:endParaRPr lang="pt-BR" altLang="pt-B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VIEIRA, T.M.F.S. &amp; REGITANO-D’ARCE, M.A.B.  </a:t>
            </a:r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Antioxidant concentration effect on Brazil nut oil stability. </a:t>
            </a:r>
            <a:r>
              <a:rPr lang="pt-BR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Archivos Latinoamericanos de Nutrición</a:t>
            </a:r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, 49(3): 271-274, 1999.</a:t>
            </a:r>
            <a:endParaRPr lang="pt-BR" altLang="pt-B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REGITANO-D'ARCE, M.A.B.; VIEIRA, T.M.F.S.; MARIANO-DA-SILVA, F. &amp; DORIA, R. F. A.  Vegetable oil stability: analytical approach. </a:t>
            </a:r>
            <a:r>
              <a:rPr lang="pt-BR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8</a:t>
            </a:r>
            <a:r>
              <a:rPr lang="pt-BR" altLang="pt-BR" sz="1400" i="1" baseline="30000">
                <a:latin typeface="Verdana" panose="020B0604030504040204" pitchFamily="34" charset="0"/>
                <a:cs typeface="Courier New" panose="02070309020205020404" pitchFamily="49" charset="0"/>
              </a:rPr>
              <a:t>th</a:t>
            </a:r>
            <a:r>
              <a:rPr lang="pt-BR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. Congress and Exhibition on Fats and Oils of the Latinamerican Section of AOCS (American Oil Chemists' Society), </a:t>
            </a:r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Santiago, Chile: AOCS, 24 a 27 de outubro de 1999. (Trabalho completo em CD-Rom) 6p.</a:t>
            </a:r>
            <a:endParaRPr lang="pt-BR" altLang="pt-B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ALMEIDA-DÓRIA, R.F. &amp; REGITANO-D'ARCE, M.A.B. </a:t>
            </a:r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Antioxidant Activity of Rosemary and Oregano Ethanol Extracts in Soybean Oil under Thermal Oxidation. </a:t>
            </a:r>
            <a:r>
              <a:rPr lang="en-US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Ciência e Tecnologia de Alimentos</a:t>
            </a:r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 </a:t>
            </a:r>
            <a:r>
              <a:rPr lang="en-US" altLang="pt-BR" sz="1400" b="1">
                <a:latin typeface="Verdana" panose="020B0604030504040204" pitchFamily="34" charset="0"/>
                <a:cs typeface="Courier New" panose="02070309020205020404" pitchFamily="49" charset="0"/>
              </a:rPr>
              <a:t>20</a:t>
            </a:r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 (2): 197-203, 2000</a:t>
            </a:r>
            <a:r>
              <a:rPr lang="en-US" altLang="pt-BR" sz="1400">
                <a:latin typeface="Comic Sans MS" panose="030F0702030302020204" pitchFamily="66" charset="0"/>
                <a:cs typeface="Courier New" panose="02070309020205020404" pitchFamily="49" charset="0"/>
              </a:rPr>
              <a:t>.</a:t>
            </a:r>
            <a:endParaRPr lang="pt-BR" altLang="pt-B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VIEIRA, T.M.F. &amp; REGITANO-D'ARCE, M.A.B. Canola oil thermal oxidation during oven test and microwave heating. </a:t>
            </a:r>
            <a:r>
              <a:rPr lang="pt-BR" altLang="pt-BR" sz="1400" i="1">
                <a:latin typeface="Verdana" panose="020B0604030504040204" pitchFamily="34" charset="0"/>
                <a:cs typeface="Courier New" panose="02070309020205020404" pitchFamily="49" charset="0"/>
              </a:rPr>
              <a:t>Lebensmittel, Wissenschaft und Technologie</a:t>
            </a:r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, </a:t>
            </a:r>
            <a:r>
              <a:rPr lang="pt-BR" altLang="pt-BR" sz="1400" b="1">
                <a:latin typeface="Verdana" panose="020B0604030504040204" pitchFamily="34" charset="0"/>
                <a:cs typeface="Courier New" panose="02070309020205020404" pitchFamily="49" charset="0"/>
              </a:rPr>
              <a:t>34</a:t>
            </a:r>
            <a:r>
              <a:rPr lang="pt-BR" altLang="pt-BR" sz="1400">
                <a:latin typeface="Verdana" panose="020B0604030504040204" pitchFamily="34" charset="0"/>
                <a:cs typeface="Courier New" panose="02070309020205020404" pitchFamily="49" charset="0"/>
              </a:rPr>
              <a:t>(4):215-221, 2001.</a:t>
            </a:r>
            <a:endParaRPr lang="pt-BR" altLang="pt-BR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pt-BR" altLang="pt-BR" sz="1400"/>
          </a:p>
        </p:txBody>
      </p:sp>
    </p:spTree>
    <p:extLst>
      <p:ext uri="{BB962C8B-B14F-4D97-AF65-F5344CB8AC3E}">
        <p14:creationId xmlns:p14="http://schemas.microsoft.com/office/powerpoint/2010/main" val="95081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200" dirty="0">
                <a:latin typeface="Verdana" panose="020B0604030504040204" pitchFamily="34" charset="0"/>
              </a:rPr>
              <a:t>Resultados pesquisas desenvolvidas no Lab. Óleos e Gorduras do Depto. </a:t>
            </a:r>
            <a:r>
              <a:rPr lang="pt-BR" altLang="pt-BR" sz="3200" dirty="0" err="1">
                <a:latin typeface="Verdana" panose="020B0604030504040204" pitchFamily="34" charset="0"/>
              </a:rPr>
              <a:t>Agroind</a:t>
            </a:r>
            <a:r>
              <a:rPr lang="pt-BR" altLang="pt-BR" sz="3200" dirty="0">
                <a:latin typeface="Verdana" panose="020B0604030504040204" pitchFamily="34" charset="0"/>
              </a:rPr>
              <a:t>. Alimentos e Nutrição da ESALQ/USP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  <a:p>
            <a:r>
              <a:rPr lang="pt-BR" altLang="pt-BR">
                <a:latin typeface="Verdana" panose="020B0604030504040204" pitchFamily="34" charset="0"/>
              </a:rPr>
              <a:t>Testes de estabilidade oxidativa</a:t>
            </a:r>
          </a:p>
          <a:p>
            <a:r>
              <a:rPr lang="pt-BR" altLang="pt-BR">
                <a:latin typeface="Verdana" panose="020B0604030504040204" pitchFamily="34" charset="0"/>
              </a:rPr>
              <a:t>Diferentes óleos adicionados de antioxidantes naturais e sintéticos submetidos a condições de armazenamento ao ambiente e favoráveis à autoxidação (teste de estufa), fotoxidação e termoxidação (microondas)</a:t>
            </a:r>
          </a:p>
        </p:txBody>
      </p:sp>
    </p:spTree>
    <p:extLst>
      <p:ext uri="{BB962C8B-B14F-4D97-AF65-F5344CB8AC3E}">
        <p14:creationId xmlns:p14="http://schemas.microsoft.com/office/powerpoint/2010/main" val="4207488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latin typeface="Verdana" panose="020B0604030504040204" pitchFamily="34" charset="0"/>
              </a:rPr>
              <a:t>Índice de peróxido de óleo de soja em estufa</a:t>
            </a:r>
          </a:p>
        </p:txBody>
      </p:sp>
      <p:graphicFrame>
        <p:nvGraphicFramePr>
          <p:cNvPr id="512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76588" y="1990726"/>
          <a:ext cx="5835650" cy="409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Planilha" r:id="rId4" imgW="8649106" imgH="6067800" progId="Excel.Sheet.8">
                  <p:embed/>
                </p:oleObj>
              </mc:Choice>
              <mc:Fallback>
                <p:oleObj name="Planilha" r:id="rId4" imgW="8649106" imgH="6067800" progId="Excel.Sheet.8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6588" y="1990726"/>
                        <a:ext cx="5835650" cy="4094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13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latin typeface="Verdana" panose="020B0604030504040204" pitchFamily="34" charset="0"/>
              </a:rPr>
              <a:t>Absortividade em 232 nm de óleo de soja aquecido em estufa</a:t>
            </a:r>
          </a:p>
        </p:txBody>
      </p:sp>
      <p:graphicFrame>
        <p:nvGraphicFramePr>
          <p:cNvPr id="8195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3165476" y="1981200"/>
          <a:ext cx="58594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Planilha" r:id="rId4" imgW="8477769" imgH="5953320" progId="Excel.Sheet.8">
                  <p:embed/>
                </p:oleObj>
              </mc:Choice>
              <mc:Fallback>
                <p:oleObj name="Planilha" r:id="rId4" imgW="8477769" imgH="5953320" progId="Excel.Sheet.8">
                  <p:embed/>
                  <p:pic>
                    <p:nvPicPr>
                      <p:cNvPr id="819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6" y="1981200"/>
                        <a:ext cx="58594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05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latin typeface="Verdana" panose="020B0604030504040204" pitchFamily="34" charset="0"/>
              </a:rPr>
              <a:t>Espectro UV de óleo de soja armazenado ao ambiente por 4 meses.</a:t>
            </a:r>
          </a:p>
        </p:txBody>
      </p:sp>
      <p:graphicFrame>
        <p:nvGraphicFramePr>
          <p:cNvPr id="10243" name="Object 3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1134677051"/>
              </p:ext>
            </p:extLst>
          </p:nvPr>
        </p:nvGraphicFramePr>
        <p:xfrm>
          <a:off x="2292626" y="1981200"/>
          <a:ext cx="6732313" cy="472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lanilha" r:id="rId4" imgW="8477769" imgH="5953320" progId="Excel.Sheet.8">
                  <p:embed/>
                </p:oleObj>
              </mc:Choice>
              <mc:Fallback>
                <p:oleObj name="Planilha" r:id="rId4" imgW="8477769" imgH="5953320" progId="Excel.Sheet.8">
                  <p:embed/>
                  <p:pic>
                    <p:nvPicPr>
                      <p:cNvPr id="102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2626" y="1981200"/>
                        <a:ext cx="6732313" cy="47277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8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>
                <a:solidFill>
                  <a:schemeClr val="tx1"/>
                </a:solidFill>
                <a:latin typeface="Verdana" panose="020B0604030504040204" pitchFamily="34" charset="0"/>
              </a:rPr>
              <a:t>Temperaturas atingidas no óleo aquecido em forno de microndas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3128964" y="1981200"/>
          <a:ext cx="59324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Planilha" r:id="rId3" imgW="8610871" imgH="5972400" progId="Excel.Sheet.8">
                  <p:embed/>
                </p:oleObj>
              </mc:Choice>
              <mc:Fallback>
                <p:oleObj name="Planilha" r:id="rId3" imgW="8610871" imgH="5972400" progId="Excel.Sheet.8">
                  <p:embed/>
                  <p:pic>
                    <p:nvPicPr>
                      <p:cNvPr id="122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8964" y="1981200"/>
                        <a:ext cx="593248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851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>
                <a:solidFill>
                  <a:schemeClr val="tx1"/>
                </a:solidFill>
                <a:latin typeface="Verdana" panose="020B0604030504040204" pitchFamily="34" charset="0"/>
              </a:rPr>
              <a:t>Índice de peróxido de óleos aquecidos em forno de microondas</a:t>
            </a:r>
          </a:p>
        </p:txBody>
      </p:sp>
      <p:graphicFrame>
        <p:nvGraphicFramePr>
          <p:cNvPr id="1741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65476" y="1981200"/>
          <a:ext cx="58594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Planilha" r:id="rId4" imgW="8477769" imgH="5953320" progId="Excel.Sheet.8">
                  <p:embed/>
                </p:oleObj>
              </mc:Choice>
              <mc:Fallback>
                <p:oleObj name="Planilha" r:id="rId4" imgW="8477769" imgH="5953320" progId="Excel.Sheet.8">
                  <p:embed/>
                  <p:pic>
                    <p:nvPicPr>
                      <p:cNvPr id="174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6" y="1981200"/>
                        <a:ext cx="58594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78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2800">
                <a:solidFill>
                  <a:schemeClr val="tx1"/>
                </a:solidFill>
                <a:latin typeface="Verdana" panose="020B0604030504040204" pitchFamily="34" charset="0"/>
              </a:rPr>
              <a:t>Absortividade em 232 nm de óleos aquecidos em forno de microondas</a:t>
            </a:r>
          </a:p>
        </p:txBody>
      </p:sp>
      <p:graphicFrame>
        <p:nvGraphicFramePr>
          <p:cNvPr id="1945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165476" y="1981200"/>
          <a:ext cx="585946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lanilha" r:id="rId4" imgW="8477769" imgH="5953320" progId="Excel.Sheet.8">
                  <p:embed/>
                </p:oleObj>
              </mc:Choice>
              <mc:Fallback>
                <p:oleObj name="Planilha" r:id="rId4" imgW="8477769" imgH="5953320" progId="Excel.Sheet.8">
                  <p:embed/>
                  <p:pic>
                    <p:nvPicPr>
                      <p:cNvPr id="1945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476" y="1981200"/>
                        <a:ext cx="5859463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60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altLang="pt-BR" sz="3200">
                <a:latin typeface="Verdana" panose="020B0604030504040204" pitchFamily="34" charset="0"/>
              </a:rPr>
              <a:t>Absortividade em 232 nm de óleo de soja aquecido em forno de microondas</a:t>
            </a:r>
            <a:br>
              <a:rPr lang="pt-BR" altLang="pt-BR" sz="3200">
                <a:latin typeface="Verdana" panose="020B0604030504040204" pitchFamily="34" charset="0"/>
              </a:rPr>
            </a:br>
            <a:endParaRPr lang="pt-BR" altLang="pt-BR" sz="3200">
              <a:latin typeface="Verdana" panose="020B0604030504040204" pitchFamily="34" charset="0"/>
            </a:endParaRPr>
          </a:p>
        </p:txBody>
      </p:sp>
      <p:graphicFrame>
        <p:nvGraphicFramePr>
          <p:cNvPr id="2150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362200" y="2057400"/>
          <a:ext cx="7570788" cy="389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lanilha" r:id="rId4" imgW="5363037" imgH="2762640" progId="Excel.Sheet.8">
                  <p:embed/>
                </p:oleObj>
              </mc:Choice>
              <mc:Fallback>
                <p:oleObj name="Planilha" r:id="rId4" imgW="5363037" imgH="2762640" progId="Excel.Sheet.8">
                  <p:embed/>
                  <p:pic>
                    <p:nvPicPr>
                      <p:cNvPr id="2150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057400"/>
                        <a:ext cx="7570788" cy="389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574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358</Words>
  <Application>Microsoft Office PowerPoint</Application>
  <PresentationFormat>Personalizar</PresentationFormat>
  <Paragraphs>26</Paragraphs>
  <Slides>11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3" baseType="lpstr">
      <vt:lpstr>Tema do Office</vt:lpstr>
      <vt:lpstr>Planilha</vt:lpstr>
      <vt:lpstr>GRUPO 5</vt:lpstr>
      <vt:lpstr>Resultados pesquisas desenvolvidas no Lab. Óleos e Gorduras do Depto. Agroind. Alimentos e Nutrição da ESALQ/USP</vt:lpstr>
      <vt:lpstr>Índice de peróxido de óleo de soja em estufa</vt:lpstr>
      <vt:lpstr>Absortividade em 232 nm de óleo de soja aquecido em estufa</vt:lpstr>
      <vt:lpstr>Espectro UV de óleo de soja armazenado ao ambiente por 4 meses.</vt:lpstr>
      <vt:lpstr>Temperaturas atingidas no óleo aquecido em forno de microndas</vt:lpstr>
      <vt:lpstr>Índice de peróxido de óleos aquecidos em forno de microondas</vt:lpstr>
      <vt:lpstr>Absortividade em 232 nm de óleos aquecidos em forno de microondas</vt:lpstr>
      <vt:lpstr>Absortividade em 232 nm de óleo de soja aquecido em forno de microondas </vt:lpstr>
      <vt:lpstr>Espectro UV de óleo de castanha do Pará aquecido em forno de microondas</vt:lpstr>
      <vt:lpstr>Publicações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 pesquisas desenvolvidas no Lab. Óleos e Gorduras do Depto. Agroind. Alimentos e Nutrição da ESALQ/USP</dc:title>
  <dc:creator>Marisa Regitano dArce</dc:creator>
  <cp:lastModifiedBy>Regina</cp:lastModifiedBy>
  <cp:revision>5</cp:revision>
  <dcterms:created xsi:type="dcterms:W3CDTF">2016-08-25T19:44:00Z</dcterms:created>
  <dcterms:modified xsi:type="dcterms:W3CDTF">2016-08-30T10:47:53Z</dcterms:modified>
</cp:coreProperties>
</file>