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58" r:id="rId1"/>
  </p:sldMasterIdLst>
  <p:notesMasterIdLst>
    <p:notesMasterId r:id="rId69"/>
  </p:notesMasterIdLst>
  <p:handoutMasterIdLst>
    <p:handoutMasterId r:id="rId70"/>
  </p:handoutMasterIdLst>
  <p:sldIdLst>
    <p:sldId id="443" r:id="rId2"/>
    <p:sldId id="310" r:id="rId3"/>
    <p:sldId id="312" r:id="rId4"/>
    <p:sldId id="313" r:id="rId5"/>
    <p:sldId id="315" r:id="rId6"/>
    <p:sldId id="548" r:id="rId7"/>
    <p:sldId id="323" r:id="rId8"/>
    <p:sldId id="322" r:id="rId9"/>
    <p:sldId id="321" r:id="rId10"/>
    <p:sldId id="324" r:id="rId11"/>
    <p:sldId id="328" r:id="rId12"/>
    <p:sldId id="348" r:id="rId13"/>
    <p:sldId id="543" r:id="rId14"/>
    <p:sldId id="537" r:id="rId15"/>
    <p:sldId id="538" r:id="rId16"/>
    <p:sldId id="539" r:id="rId17"/>
    <p:sldId id="540" r:id="rId18"/>
    <p:sldId id="541" r:id="rId19"/>
    <p:sldId id="542" r:id="rId20"/>
    <p:sldId id="329" r:id="rId21"/>
    <p:sldId id="327" r:id="rId22"/>
    <p:sldId id="330" r:id="rId23"/>
    <p:sldId id="336" r:id="rId24"/>
    <p:sldId id="338" r:id="rId25"/>
    <p:sldId id="331" r:id="rId26"/>
    <p:sldId id="544" r:id="rId27"/>
    <p:sldId id="332" r:id="rId28"/>
    <p:sldId id="333" r:id="rId29"/>
    <p:sldId id="335" r:id="rId30"/>
    <p:sldId id="337" r:id="rId31"/>
    <p:sldId id="350" r:id="rId32"/>
    <p:sldId id="334" r:id="rId33"/>
    <p:sldId id="351" r:id="rId34"/>
    <p:sldId id="339" r:id="rId35"/>
    <p:sldId id="358" r:id="rId36"/>
    <p:sldId id="373" r:id="rId37"/>
    <p:sldId id="340" r:id="rId38"/>
    <p:sldId id="545" r:id="rId39"/>
    <p:sldId id="341" r:id="rId40"/>
    <p:sldId id="343" r:id="rId41"/>
    <p:sldId id="344" r:id="rId42"/>
    <p:sldId id="345" r:id="rId43"/>
    <p:sldId id="346" r:id="rId44"/>
    <p:sldId id="347" r:id="rId45"/>
    <p:sldId id="353" r:id="rId46"/>
    <p:sldId id="370" r:id="rId47"/>
    <p:sldId id="387" r:id="rId48"/>
    <p:sldId id="546" r:id="rId49"/>
    <p:sldId id="547" r:id="rId50"/>
    <p:sldId id="355" r:id="rId51"/>
    <p:sldId id="371" r:id="rId52"/>
    <p:sldId id="356" r:id="rId53"/>
    <p:sldId id="372" r:id="rId54"/>
    <p:sldId id="357" r:id="rId55"/>
    <p:sldId id="363" r:id="rId56"/>
    <p:sldId id="364" r:id="rId57"/>
    <p:sldId id="376" r:id="rId58"/>
    <p:sldId id="377" r:id="rId59"/>
    <p:sldId id="378" r:id="rId60"/>
    <p:sldId id="379" r:id="rId61"/>
    <p:sldId id="380" r:id="rId62"/>
    <p:sldId id="381" r:id="rId63"/>
    <p:sldId id="382" r:id="rId64"/>
    <p:sldId id="383" r:id="rId65"/>
    <p:sldId id="384" r:id="rId66"/>
    <p:sldId id="385" r:id="rId67"/>
    <p:sldId id="386" r:id="rId68"/>
  </p:sldIdLst>
  <p:sldSz cx="9144000" cy="6858000" type="screen4x3"/>
  <p:notesSz cx="7315200" cy="9601200"/>
  <p:defaultTextStyle>
    <a:defPPr>
      <a:defRPr lang="en-US"/>
    </a:defPPr>
    <a:lvl1pPr algn="l" rtl="0" eaLnBrk="0" fontAlgn="base" hangingPunct="0">
      <a:lnSpc>
        <a:spcPct val="90000"/>
      </a:lnSpc>
      <a:spcBef>
        <a:spcPct val="0"/>
      </a:spcBef>
      <a:spcAft>
        <a:spcPct val="0"/>
      </a:spcAft>
      <a:defRPr sz="3000" b="1" kern="12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3000" b="1" kern="12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3000" b="1" kern="12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3000" b="1" kern="12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3000" b="1" kern="1200">
        <a:solidFill>
          <a:schemeClr val="tx1"/>
        </a:solidFill>
        <a:latin typeface="Arial" charset="0"/>
        <a:ea typeface="+mn-ea"/>
        <a:cs typeface="+mn-cs"/>
      </a:defRPr>
    </a:lvl5pPr>
    <a:lvl6pPr marL="2286000" algn="l" defTabSz="914400" rtl="0" eaLnBrk="1" latinLnBrk="0" hangingPunct="1">
      <a:defRPr sz="3000" b="1" kern="1200">
        <a:solidFill>
          <a:schemeClr val="tx1"/>
        </a:solidFill>
        <a:latin typeface="Arial" charset="0"/>
        <a:ea typeface="+mn-ea"/>
        <a:cs typeface="+mn-cs"/>
      </a:defRPr>
    </a:lvl6pPr>
    <a:lvl7pPr marL="2743200" algn="l" defTabSz="914400" rtl="0" eaLnBrk="1" latinLnBrk="0" hangingPunct="1">
      <a:defRPr sz="3000" b="1" kern="1200">
        <a:solidFill>
          <a:schemeClr val="tx1"/>
        </a:solidFill>
        <a:latin typeface="Arial" charset="0"/>
        <a:ea typeface="+mn-ea"/>
        <a:cs typeface="+mn-cs"/>
      </a:defRPr>
    </a:lvl7pPr>
    <a:lvl8pPr marL="3200400" algn="l" defTabSz="914400" rtl="0" eaLnBrk="1" latinLnBrk="0" hangingPunct="1">
      <a:defRPr sz="3000" b="1" kern="1200">
        <a:solidFill>
          <a:schemeClr val="tx1"/>
        </a:solidFill>
        <a:latin typeface="Arial" charset="0"/>
        <a:ea typeface="+mn-ea"/>
        <a:cs typeface="+mn-cs"/>
      </a:defRPr>
    </a:lvl8pPr>
    <a:lvl9pPr marL="3657600" algn="l" defTabSz="914400" rtl="0" eaLnBrk="1" latinLnBrk="0" hangingPunct="1">
      <a:defRPr sz="3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24">
          <p15:clr>
            <a:srgbClr val="A4A3A4"/>
          </p15:clr>
        </p15:guide>
        <p15:guide id="3"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7F0"/>
    <a:srgbClr val="BCCDFA"/>
    <a:srgbClr val="99CCFF"/>
    <a:srgbClr val="D5E0E6"/>
    <a:srgbClr val="8E8E95"/>
    <a:srgbClr val="D2D2D4"/>
    <a:srgbClr val="FFFF00"/>
    <a:srgbClr val="EFB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3333" autoAdjust="0"/>
  </p:normalViewPr>
  <p:slideViewPr>
    <p:cSldViewPr snapToGrid="0">
      <p:cViewPr varScale="1">
        <p:scale>
          <a:sx n="90" d="100"/>
          <a:sy n="90" d="100"/>
        </p:scale>
        <p:origin x="336" y="96"/>
      </p:cViewPr>
      <p:guideLst>
        <p:guide orient="horz" pos="2160"/>
        <p:guide orient="horz" pos="6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968"/>
    </p:cViewPr>
  </p:sorterViewPr>
  <p:notesViewPr>
    <p:cSldViewPr snapToGrid="0">
      <p:cViewPr>
        <p:scale>
          <a:sx n="100" d="100"/>
          <a:sy n="100" d="100"/>
        </p:scale>
        <p:origin x="-816" y="23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9743" y="9264633"/>
            <a:ext cx="7162523" cy="357911"/>
          </a:xfrm>
          <a:prstGeom prst="rect">
            <a:avLst/>
          </a:prstGeom>
          <a:noFill/>
          <a:ln w="9525">
            <a:noFill/>
            <a:miter lim="800000"/>
            <a:headEnd/>
            <a:tailEnd/>
          </a:ln>
          <a:effectLst/>
        </p:spPr>
        <p:txBody>
          <a:bodyPr lIns="100649" tIns="52800" rIns="100649" bIns="52800">
            <a:spAutoFit/>
          </a:bodyPr>
          <a:lstStyle/>
          <a:p>
            <a:pPr defTabSz="644921">
              <a:lnSpc>
                <a:spcPct val="100000"/>
              </a:lnSpc>
              <a:tabLst>
                <a:tab pos="2512056" algn="l"/>
                <a:tab pos="5083489" algn="l"/>
              </a:tabLst>
            </a:pPr>
            <a:r>
              <a:rPr lang="en-US" sz="800" dirty="0"/>
              <a:t>Copyright © 2003, Cisco Systems, Inc. All rights reserved. Printed in USA.</a:t>
            </a:r>
            <a:br>
              <a:rPr lang="en-US" sz="800" dirty="0"/>
            </a:br>
            <a:r>
              <a:rPr lang="en-US" sz="800" dirty="0"/>
              <a:t>Presentation_ID.scr</a:t>
            </a:r>
          </a:p>
        </p:txBody>
      </p:sp>
      <p:sp>
        <p:nvSpPr>
          <p:cNvPr id="3077" name="Line 5"/>
          <p:cNvSpPr>
            <a:spLocks noChangeShapeType="1"/>
          </p:cNvSpPr>
          <p:nvPr/>
        </p:nvSpPr>
        <p:spPr bwMode="auto">
          <a:xfrm>
            <a:off x="160976" y="9281051"/>
            <a:ext cx="6991591" cy="0"/>
          </a:xfrm>
          <a:prstGeom prst="line">
            <a:avLst/>
          </a:prstGeom>
          <a:noFill/>
          <a:ln w="12700">
            <a:solidFill>
              <a:schemeClr val="tx1"/>
            </a:solidFill>
            <a:round/>
            <a:headEnd type="none" w="sm" len="sm"/>
            <a:tailEnd type="none" w="sm" len="sm"/>
          </a:ln>
          <a:effectLst/>
        </p:spPr>
        <p:txBody>
          <a:bodyPr wrap="none" lIns="95006" tIns="47503" rIns="95006" bIns="47503" anchor="ctr"/>
          <a:lstStyle/>
          <a:p>
            <a:endParaRPr lang="en-US"/>
          </a:p>
        </p:txBody>
      </p:sp>
    </p:spTree>
    <p:extLst>
      <p:ext uri="{BB962C8B-B14F-4D97-AF65-F5344CB8AC3E}">
        <p14:creationId xmlns:p14="http://schemas.microsoft.com/office/powerpoint/2010/main" val="440078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521946" y="8890305"/>
            <a:ext cx="467987" cy="221641"/>
          </a:xfrm>
          <a:prstGeom prst="rect">
            <a:avLst/>
          </a:prstGeom>
          <a:noFill/>
          <a:ln w="9525">
            <a:noFill/>
            <a:miter lim="800000"/>
            <a:headEnd/>
            <a:tailEnd/>
          </a:ln>
          <a:effectLst/>
        </p:spPr>
        <p:txBody>
          <a:bodyPr wrap="none" lIns="95006" tIns="47503" rIns="95006" bIns="47503" anchor="ctr"/>
          <a:lstStyle/>
          <a:p>
            <a:endParaRPr lang="en-US"/>
          </a:p>
        </p:txBody>
      </p:sp>
      <p:sp>
        <p:nvSpPr>
          <p:cNvPr id="183305" name="Rectangle 9"/>
          <p:cNvSpPr>
            <a:spLocks noChangeArrowheads="1"/>
          </p:cNvSpPr>
          <p:nvPr/>
        </p:nvSpPr>
        <p:spPr bwMode="auto">
          <a:xfrm>
            <a:off x="59744" y="9074185"/>
            <a:ext cx="2733243" cy="359552"/>
          </a:xfrm>
          <a:prstGeom prst="rect">
            <a:avLst/>
          </a:prstGeom>
          <a:noFill/>
          <a:ln w="9525">
            <a:noFill/>
            <a:miter lim="800000"/>
            <a:headEnd/>
            <a:tailEnd/>
          </a:ln>
          <a:effectLst/>
        </p:spPr>
        <p:txBody>
          <a:bodyPr lIns="99150" tIns="52011" rIns="99150" bIns="52011">
            <a:spAutoFit/>
          </a:bodyPr>
          <a:lstStyle/>
          <a:p>
            <a:pPr defTabSz="633374">
              <a:lnSpc>
                <a:spcPct val="100000"/>
              </a:lnSpc>
              <a:tabLst>
                <a:tab pos="2472470" algn="l"/>
                <a:tab pos="5005967" algn="l"/>
              </a:tabLst>
            </a:pPr>
            <a:r>
              <a:rPr lang="en-US" sz="800" dirty="0"/>
              <a:t>© 2003, Cisco Systems, Inc. All rights reserved.</a:t>
            </a:r>
          </a:p>
          <a:p>
            <a:pPr defTabSz="633374">
              <a:lnSpc>
                <a:spcPct val="100000"/>
              </a:lnSpc>
              <a:tabLst>
                <a:tab pos="2472470" algn="l"/>
                <a:tab pos="5005967" algn="l"/>
              </a:tabLst>
            </a:pPr>
            <a:r>
              <a:rPr lang="en-US" sz="800" dirty="0"/>
              <a:t>&lt;Title of Course (ACRO) </a:t>
            </a:r>
            <a:r>
              <a:rPr lang="en-US" sz="800" dirty="0" err="1"/>
              <a:t>vX.X</a:t>
            </a:r>
            <a:r>
              <a:rPr lang="en-US" sz="800" dirty="0"/>
              <a:t>&gt;</a:t>
            </a:r>
          </a:p>
        </p:txBody>
      </p:sp>
      <p:sp>
        <p:nvSpPr>
          <p:cNvPr id="183306" name="Line 10"/>
          <p:cNvSpPr>
            <a:spLocks noChangeShapeType="1"/>
          </p:cNvSpPr>
          <p:nvPr/>
        </p:nvSpPr>
        <p:spPr bwMode="auto">
          <a:xfrm>
            <a:off x="159315" y="9090603"/>
            <a:ext cx="6941807" cy="0"/>
          </a:xfrm>
          <a:prstGeom prst="line">
            <a:avLst/>
          </a:prstGeom>
          <a:noFill/>
          <a:ln w="12700">
            <a:solidFill>
              <a:schemeClr val="tx1"/>
            </a:solidFill>
            <a:round/>
            <a:headEnd type="none" w="sm" len="sm"/>
            <a:tailEnd type="none" w="sm" len="sm"/>
          </a:ln>
          <a:effectLst/>
        </p:spPr>
        <p:txBody>
          <a:bodyPr wrap="none" lIns="95006" tIns="47503" rIns="95006" bIns="47503" anchor="ctr"/>
          <a:lstStyle/>
          <a:p>
            <a:endParaRPr lang="en-US"/>
          </a:p>
        </p:txBody>
      </p:sp>
      <p:sp>
        <p:nvSpPr>
          <p:cNvPr id="183307" name="Rectangle 11"/>
          <p:cNvSpPr>
            <a:spLocks noGrp="1" noChangeArrowheads="1"/>
          </p:cNvSpPr>
          <p:nvPr>
            <p:ph type="sldNum" sz="quarter" idx="5"/>
          </p:nvPr>
        </p:nvSpPr>
        <p:spPr bwMode="auto">
          <a:xfrm>
            <a:off x="6186721" y="8962544"/>
            <a:ext cx="849678" cy="300447"/>
          </a:xfrm>
          <a:prstGeom prst="rect">
            <a:avLst/>
          </a:prstGeom>
          <a:noFill/>
          <a:ln w="9525">
            <a:noFill/>
            <a:miter lim="800000"/>
            <a:headEnd/>
            <a:tailEnd/>
          </a:ln>
          <a:effectLst/>
        </p:spPr>
        <p:txBody>
          <a:bodyPr vert="horz" wrap="square" lIns="19504" tIns="0" rIns="19504" bIns="0" numCol="1" anchor="b" anchorCtr="0" compatLnSpc="1">
            <a:prstTxWarp prst="textNoShape">
              <a:avLst/>
            </a:prstTxWarp>
          </a:bodyPr>
          <a:lstStyle>
            <a:lvl1pPr algn="r" defTabSz="935217">
              <a:lnSpc>
                <a:spcPct val="100000"/>
              </a:lnSpc>
              <a:defRPr sz="800" b="0"/>
            </a:lvl1pPr>
          </a:lstStyle>
          <a:p>
            <a:fld id="{827D0FA8-A5D2-42A4-BCB1-A0236E4DC722}" type="slidenum">
              <a:rPr lang="en-US"/>
              <a:pPr/>
              <a:t>‹nº›</a:t>
            </a:fld>
            <a:endParaRPr lang="en-US"/>
          </a:p>
        </p:txBody>
      </p:sp>
      <p:sp>
        <p:nvSpPr>
          <p:cNvPr id="183308" name="Rectangle 12"/>
          <p:cNvSpPr>
            <a:spLocks noGrp="1" noRot="1" noChangeAspect="1" noChangeArrowheads="1" noTextEdit="1"/>
          </p:cNvSpPr>
          <p:nvPr>
            <p:ph type="sldImg" idx="2"/>
          </p:nvPr>
        </p:nvSpPr>
        <p:spPr bwMode="auto">
          <a:xfrm>
            <a:off x="939800" y="252413"/>
            <a:ext cx="5500688" cy="4124325"/>
          </a:xfrm>
          <a:prstGeom prst="rect">
            <a:avLst/>
          </a:prstGeom>
          <a:noFill/>
          <a:ln w="12700">
            <a:solidFill>
              <a:schemeClr val="tx1"/>
            </a:solidFill>
            <a:miter lim="800000"/>
            <a:headEnd/>
            <a:tailEnd/>
          </a:ln>
          <a:effectLst/>
        </p:spPr>
      </p:sp>
      <p:sp>
        <p:nvSpPr>
          <p:cNvPr id="183309" name="Rectangle 13"/>
          <p:cNvSpPr>
            <a:spLocks noGrp="1" noChangeArrowheads="1"/>
          </p:cNvSpPr>
          <p:nvPr>
            <p:ph type="body" sz="quarter" idx="3"/>
          </p:nvPr>
        </p:nvSpPr>
        <p:spPr bwMode="auto">
          <a:xfrm>
            <a:off x="421521" y="4521496"/>
            <a:ext cx="6389183" cy="4390152"/>
          </a:xfrm>
          <a:prstGeom prst="rect">
            <a:avLst/>
          </a:prstGeom>
          <a:noFill/>
          <a:ln w="9525">
            <a:noFill/>
            <a:miter lim="800000"/>
            <a:headEnd/>
            <a:tailEnd/>
          </a:ln>
          <a:effectLst/>
        </p:spPr>
        <p:txBody>
          <a:bodyPr vert="horz" wrap="square" lIns="99150" tIns="52011" rIns="99150" bIns="5201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551676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D48F3CA4-FB2A-4195-AF21-E47D2A58872B}" type="slidenum">
              <a:rPr lang="en-US"/>
              <a:pPr/>
              <a:t>1</a:t>
            </a:fld>
            <a:endParaRPr lang="en-US"/>
          </a:p>
        </p:txBody>
      </p:sp>
      <p:sp>
        <p:nvSpPr>
          <p:cNvPr id="686082" name="Rectangle 2"/>
          <p:cNvSpPr>
            <a:spLocks noGrp="1" noRot="1" noChangeAspect="1" noChangeArrowheads="1" noTextEdit="1"/>
          </p:cNvSpPr>
          <p:nvPr>
            <p:ph type="sldImg"/>
          </p:nvPr>
        </p:nvSpPr>
        <p:spPr>
          <a:xfrm>
            <a:off x="939800" y="252413"/>
            <a:ext cx="5495925" cy="4122737"/>
          </a:xfrm>
          <a:ln/>
        </p:spPr>
      </p:sp>
      <p:sp>
        <p:nvSpPr>
          <p:cNvPr id="686083" name="Rectangle 3"/>
          <p:cNvSpPr>
            <a:spLocks noGrp="1" noChangeArrowheads="1"/>
          </p:cNvSpPr>
          <p:nvPr>
            <p:ph type="body" idx="1"/>
          </p:nvPr>
        </p:nvSpPr>
        <p:spPr>
          <a:xfrm>
            <a:off x="423181" y="4521496"/>
            <a:ext cx="6387523" cy="4391794"/>
          </a:xfrm>
        </p:spPr>
        <p:txBody>
          <a:bodyPr/>
          <a:lstStyle/>
          <a:p>
            <a:endParaRPr lang="en-GB"/>
          </a:p>
        </p:txBody>
      </p:sp>
    </p:spTree>
    <p:extLst>
      <p:ext uri="{BB962C8B-B14F-4D97-AF65-F5344CB8AC3E}">
        <p14:creationId xmlns:p14="http://schemas.microsoft.com/office/powerpoint/2010/main" val="159796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27D0FA8-A5D2-42A4-BCB1-A0236E4DC722}" type="slidenum">
              <a:rPr lang="en-US" smtClean="0"/>
              <a:pPr/>
              <a:t>25</a:t>
            </a:fld>
            <a:endParaRPr lang="en-US"/>
          </a:p>
        </p:txBody>
      </p:sp>
    </p:spTree>
    <p:extLst>
      <p:ext uri="{BB962C8B-B14F-4D97-AF65-F5344CB8AC3E}">
        <p14:creationId xmlns:p14="http://schemas.microsoft.com/office/powerpoint/2010/main" val="2485890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rse Cov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1965960"/>
            <a:ext cx="6568440" cy="3200400"/>
          </a:xfrm>
        </p:spPr>
        <p:txBody>
          <a:bodyPr/>
          <a:lstStyle>
            <a:lvl1pPr>
              <a:defRPr sz="4000"/>
            </a:lvl1pPr>
          </a:lstStyle>
          <a:p>
            <a:r>
              <a:rPr lang="en-US" dirty="0"/>
              <a:t>Course Title (</a:t>
            </a:r>
            <a:r>
              <a:rPr lang="en-US" dirty="0" err="1"/>
              <a:t>Acro</a:t>
            </a:r>
            <a:r>
              <a:rPr lang="en-US" dirty="0"/>
              <a:t>)</a:t>
            </a:r>
          </a:p>
        </p:txBody>
      </p:sp>
      <p:sp>
        <p:nvSpPr>
          <p:cNvPr id="8" name="Rectangle 6"/>
          <p:cNvSpPr txBox="1">
            <a:spLocks noChangeArrowheads="1"/>
          </p:cNvSpPr>
          <p:nvPr/>
        </p:nvSpPr>
        <p:spPr bwMode="white">
          <a:xfrm>
            <a:off x="386081" y="5506719"/>
            <a:ext cx="2768599" cy="414867"/>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lvl1pPr>
              <a:defRPr sz="2000" baseline="0">
                <a:solidFill>
                  <a:srgbClr val="525252"/>
                </a:solidFill>
              </a:defRPr>
            </a:lvl1pPr>
          </a:lstStyle>
          <a:p>
            <a:pPr marL="0" marR="0" lvl="0" indent="0" algn="l" defTabSz="814388"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525252"/>
                </a:solidFill>
                <a:effectLst/>
                <a:uLnTx/>
                <a:uFillTx/>
                <a:latin typeface="+mj-lt"/>
                <a:ea typeface="+mj-ea"/>
                <a:cs typeface="+mj-cs"/>
              </a:rPr>
              <a:t>Version 1.0</a:t>
            </a:r>
          </a:p>
        </p:txBody>
      </p:sp>
      <p:pic>
        <p:nvPicPr>
          <p:cNvPr id="33794" name="Picture 2" descr="C:\Documents and Settings\Terri Bruns\My Documents\My Work\Fast Lane\FastLane Templates\FL-headline_teaser.png"/>
          <p:cNvPicPr>
            <a:picLocks noChangeAspect="1" noChangeArrowheads="1"/>
          </p:cNvPicPr>
          <p:nvPr/>
        </p:nvPicPr>
        <p:blipFill>
          <a:blip r:embed="rId2" cstate="print"/>
          <a:srcRect/>
          <a:stretch>
            <a:fillRect/>
          </a:stretch>
        </p:blipFill>
        <p:spPr bwMode="auto">
          <a:xfrm>
            <a:off x="1430338" y="2824163"/>
            <a:ext cx="3438525" cy="228600"/>
          </a:xfrm>
          <a:prstGeom prst="rect">
            <a:avLst/>
          </a:prstGeom>
          <a:noFill/>
        </p:spPr>
      </p:pic>
      <p:sp>
        <p:nvSpPr>
          <p:cNvPr id="18" name="Rectangle 4"/>
          <p:cNvSpPr>
            <a:spLocks noChangeArrowheads="1"/>
          </p:cNvSpPr>
          <p:nvPr/>
        </p:nvSpPr>
        <p:spPr bwMode="auto">
          <a:xfrm>
            <a:off x="0" y="6694268"/>
            <a:ext cx="9144000" cy="177800"/>
          </a:xfrm>
          <a:prstGeom prst="rect">
            <a:avLst/>
          </a:prstGeom>
          <a:solidFill>
            <a:srgbClr val="920000"/>
          </a:solidFill>
          <a:ln w="25400" algn="ctr">
            <a:no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335" y="829994"/>
            <a:ext cx="3008313" cy="999009"/>
          </a:xfrm>
        </p:spPr>
        <p:txBody>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603185" y="829994"/>
            <a:ext cx="5111750" cy="5556738"/>
          </a:xfrm>
        </p:spPr>
        <p:txBody>
          <a:bodyPr/>
          <a:lstStyle>
            <a:lvl1pPr>
              <a:buClr>
                <a:srgbClr val="920000"/>
              </a:buClr>
              <a:defRPr sz="3200"/>
            </a:lvl1pPr>
            <a:lvl2pPr>
              <a:buClr>
                <a:srgbClr val="920000"/>
              </a:buClr>
              <a:defRPr sz="2800"/>
            </a:lvl2pPr>
            <a:lvl3pPr>
              <a:buClr>
                <a:srgbClr val="920000"/>
              </a:buClr>
              <a:defRPr sz="2400"/>
            </a:lvl3pPr>
            <a:lvl4pPr>
              <a:buClr>
                <a:srgbClr val="920000"/>
              </a:buClr>
              <a:defRPr sz="2000"/>
            </a:lvl4pPr>
            <a:lvl5pPr>
              <a:buClr>
                <a:srgbClr val="920000"/>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335" y="1881471"/>
            <a:ext cx="3008313" cy="4477126"/>
          </a:xfrm>
        </p:spPr>
        <p:txBody>
          <a:bodyPr/>
          <a:lstStyle>
            <a:lvl1pPr marL="0" indent="0">
              <a:buClr>
                <a:srgbClr val="920000"/>
              </a:buClr>
              <a:buFontTx/>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031" y="4800600"/>
            <a:ext cx="8257735"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436098" y="801857"/>
            <a:ext cx="8243667" cy="3925717"/>
          </a:xfrm>
        </p:spPr>
        <p:txBody>
          <a:bodyPr/>
          <a:lstStyle>
            <a:lvl1pPr marL="0" indent="0">
              <a:buClr>
                <a:srgbClr val="920000"/>
              </a:buClr>
              <a:buFontTx/>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36098" y="5423610"/>
            <a:ext cx="8243668" cy="804862"/>
          </a:xfrm>
        </p:spPr>
        <p:txBody>
          <a:bodyPr/>
          <a:lstStyle>
            <a:lvl1pPr marL="0" indent="0">
              <a:buClr>
                <a:srgbClr val="920000"/>
              </a:buClr>
              <a:buFontTx/>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1692" y="457200"/>
            <a:ext cx="8449408" cy="838200"/>
          </a:xfrm>
        </p:spPr>
        <p:txBody>
          <a:bodyPr/>
          <a:lstStyle/>
          <a:p>
            <a:r>
              <a:rPr lang="en-US" dirty="0"/>
              <a:t>Click to edit Master title style</a:t>
            </a:r>
          </a:p>
        </p:txBody>
      </p:sp>
      <p:sp>
        <p:nvSpPr>
          <p:cNvPr id="3" name="Vertical Text Placeholder 2"/>
          <p:cNvSpPr>
            <a:spLocks noGrp="1"/>
          </p:cNvSpPr>
          <p:nvPr>
            <p:ph type="body" orient="vert" idx="1"/>
          </p:nvPr>
        </p:nvSpPr>
        <p:spPr>
          <a:xfrm>
            <a:off x="393895" y="1688123"/>
            <a:ext cx="8356209" cy="4670474"/>
          </a:xfrm>
        </p:spPr>
        <p:txBody>
          <a:bodyPr vert="eaVert"/>
          <a:lstStyle>
            <a:lvl2pPr>
              <a:buClr>
                <a:srgbClr val="920000"/>
              </a:buClr>
              <a:defRPr/>
            </a:lvl2pPr>
            <a:lvl3pPr>
              <a:buClr>
                <a:srgbClr val="920000"/>
              </a:buClr>
              <a:defRPr/>
            </a:lvl3pPr>
            <a:lvl4pPr>
              <a:buClr>
                <a:srgbClr val="920000"/>
              </a:buClr>
              <a:defRPr/>
            </a:lvl4pPr>
            <a:lvl5pPr>
              <a:buClr>
                <a:srgbClr val="92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544" y="702860"/>
            <a:ext cx="2021426" cy="562760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4234" y="702860"/>
            <a:ext cx="6149291" cy="5627602"/>
          </a:xfrm>
        </p:spPr>
        <p:txBody>
          <a:bodyPr vert="eaVert"/>
          <a:lstStyle>
            <a:lvl2pPr>
              <a:buClr>
                <a:srgbClr val="920000"/>
              </a:buClr>
              <a:defRPr/>
            </a:lvl2pPr>
            <a:lvl3pPr>
              <a:buClr>
                <a:srgbClr val="920000"/>
              </a:buClr>
              <a:defRPr/>
            </a:lvl3pPr>
            <a:lvl4pPr>
              <a:buClr>
                <a:srgbClr val="920000"/>
              </a:buClr>
              <a:defRPr/>
            </a:lvl4pPr>
            <a:lvl5pPr>
              <a:buClr>
                <a:srgbClr val="92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2031" y="457200"/>
            <a:ext cx="8379069" cy="8382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407964" y="1781175"/>
            <a:ext cx="8356208" cy="4633693"/>
          </a:xfrm>
        </p:spPr>
        <p:txBody>
          <a:bodyPr/>
          <a:lstStyle>
            <a:lvl1pPr>
              <a:buClr>
                <a:srgbClr val="920000"/>
              </a:buClr>
              <a:buFontTx/>
              <a:buNone/>
              <a:defRPr/>
            </a:lvl1pPr>
          </a:lstStyle>
          <a:p>
            <a:r>
              <a:rPr lang="en-US"/>
              <a:t>Click icon to add table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6725" y="71438"/>
            <a:ext cx="8569325" cy="981075"/>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6" name="Espaço Reservado para Rodapé 5"/>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7" name="Espaço Reservado para Número de Slide 6"/>
          <p:cNvSpPr>
            <a:spLocks noGrp="1"/>
          </p:cNvSpPr>
          <p:nvPr>
            <p:ph type="sldNum" sz="quarter" idx="12"/>
          </p:nvPr>
        </p:nvSpPr>
        <p:spPr>
          <a:xfrm>
            <a:off x="6553200" y="6245225"/>
            <a:ext cx="2133600" cy="476250"/>
          </a:xfrm>
          <a:prstGeom prst="rect">
            <a:avLst/>
          </a:prstGeom>
        </p:spPr>
        <p:txBody>
          <a:bodyPr/>
          <a:lstStyle>
            <a:lvl1pPr>
              <a:defRPr/>
            </a:lvl1pPr>
          </a:lstStyle>
          <a:p>
            <a:fld id="{705E9FB4-86ED-485C-95E3-D1C6324B1B31}"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2"/>
          <p:cNvSpPr>
            <a:spLocks noChangeArrowheads="1"/>
          </p:cNvSpPr>
          <p:nvPr/>
        </p:nvSpPr>
        <p:spPr bwMode="auto">
          <a:xfrm>
            <a:off x="0" y="0"/>
            <a:ext cx="2552130" cy="624840"/>
          </a:xfrm>
          <a:prstGeom prst="rect">
            <a:avLst/>
          </a:prstGeom>
          <a:solidFill>
            <a:srgbClr val="B4AD9D"/>
          </a:solidFill>
          <a:ln w="25400" algn="ctr">
            <a:noFill/>
            <a:miter lim="800000"/>
            <a:headEnd/>
            <a:tailEnd/>
          </a:ln>
          <a:effectLst/>
        </p:spPr>
        <p:txBody>
          <a:bodyPr wrap="none" anchor="ctr"/>
          <a:lstStyle/>
          <a:p>
            <a:endParaRPr lang="en-US"/>
          </a:p>
        </p:txBody>
      </p:sp>
      <p:sp>
        <p:nvSpPr>
          <p:cNvPr id="683010" name="Rectangle 2"/>
          <p:cNvSpPr>
            <a:spLocks noChangeArrowheads="1"/>
          </p:cNvSpPr>
          <p:nvPr/>
        </p:nvSpPr>
        <p:spPr bwMode="auto">
          <a:xfrm>
            <a:off x="1" y="1372362"/>
            <a:ext cx="2552130" cy="1161288"/>
          </a:xfrm>
          <a:prstGeom prst="rect">
            <a:avLst/>
          </a:prstGeom>
          <a:solidFill>
            <a:srgbClr val="B4AD9D"/>
          </a:solidFill>
          <a:ln w="25400" algn="ctr">
            <a:noFill/>
            <a:miter lim="800000"/>
            <a:headEnd/>
            <a:tailEnd/>
          </a:ln>
          <a:effectLst/>
        </p:spPr>
        <p:txBody>
          <a:bodyPr wrap="none" anchor="ctr"/>
          <a:lstStyle/>
          <a:p>
            <a:endParaRPr lang="en-US"/>
          </a:p>
        </p:txBody>
      </p:sp>
      <p:sp>
        <p:nvSpPr>
          <p:cNvPr id="683014" name="Rectangle 6"/>
          <p:cNvSpPr>
            <a:spLocks noGrp="1" noChangeArrowheads="1"/>
          </p:cNvSpPr>
          <p:nvPr>
            <p:ph type="ctrTitle"/>
          </p:nvPr>
        </p:nvSpPr>
        <p:spPr bwMode="white">
          <a:xfrm>
            <a:off x="478302" y="4018697"/>
            <a:ext cx="8215532" cy="420688"/>
          </a:xfrm>
          <a:ln/>
        </p:spPr>
        <p:txBody>
          <a:bodyPr anchor="t"/>
          <a:lstStyle>
            <a:lvl1pPr>
              <a:defRPr sz="2000" baseline="0">
                <a:solidFill>
                  <a:srgbClr val="525252"/>
                </a:solidFill>
              </a:defRPr>
            </a:lvl1pPr>
          </a:lstStyle>
          <a:p>
            <a:r>
              <a:rPr lang="en-US" dirty="0"/>
              <a:t>Click to edit Master title style</a:t>
            </a:r>
          </a:p>
        </p:txBody>
      </p:sp>
      <p:sp>
        <p:nvSpPr>
          <p:cNvPr id="683015" name="Rectangle 7"/>
          <p:cNvSpPr>
            <a:spLocks noGrp="1" noChangeArrowheads="1"/>
          </p:cNvSpPr>
          <p:nvPr>
            <p:ph type="subTitle" idx="1" hasCustomPrompt="1"/>
          </p:nvPr>
        </p:nvSpPr>
        <p:spPr>
          <a:xfrm>
            <a:off x="497390" y="3032061"/>
            <a:ext cx="8182376" cy="841375"/>
          </a:xfrm>
          <a:ln/>
        </p:spPr>
        <p:txBody>
          <a:bodyPr anchor="b" anchorCtr="0"/>
          <a:lstStyle>
            <a:lvl1pPr>
              <a:lnSpc>
                <a:spcPct val="90000"/>
              </a:lnSpc>
              <a:spcBef>
                <a:spcPct val="0"/>
              </a:spcBef>
              <a:buFontTx/>
              <a:buNone/>
              <a:defRPr sz="3200" b="1" baseline="0">
                <a:solidFill>
                  <a:srgbClr val="B2B1AD"/>
                </a:solidFill>
                <a:latin typeface="Arial Narrow" pitchFamily="34" charset="0"/>
              </a:defRPr>
            </a:lvl1pPr>
          </a:lstStyle>
          <a:p>
            <a:r>
              <a:rPr lang="en-US" dirty="0"/>
              <a:t>Lesson Title,</a:t>
            </a:r>
            <a:br>
              <a:rPr lang="en-US" dirty="0"/>
            </a:br>
            <a:r>
              <a:rPr lang="en-US" dirty="0"/>
              <a:t>Size 32</a:t>
            </a:r>
          </a:p>
        </p:txBody>
      </p:sp>
      <p:pic>
        <p:nvPicPr>
          <p:cNvPr id="31745" name="Picture 1" descr="C:\Documents and Settings\Terri Bruns\My Documents\My Work\Fast Lane\FastLane Templates\FL-bkgd.jpg"/>
          <p:cNvPicPr>
            <a:picLocks noChangeAspect="1" noChangeArrowheads="1"/>
          </p:cNvPicPr>
          <p:nvPr/>
        </p:nvPicPr>
        <p:blipFill>
          <a:blip r:embed="rId2" cstate="print"/>
          <a:srcRect/>
          <a:stretch>
            <a:fillRect/>
          </a:stretch>
        </p:blipFill>
        <p:spPr bwMode="auto">
          <a:xfrm>
            <a:off x="2400300" y="0"/>
            <a:ext cx="6743700" cy="2533650"/>
          </a:xfrm>
          <a:prstGeom prst="rect">
            <a:avLst/>
          </a:prstGeom>
          <a:noFill/>
        </p:spPr>
      </p:pic>
      <p:sp>
        <p:nvSpPr>
          <p:cNvPr id="13" name="Rectangle 4"/>
          <p:cNvSpPr>
            <a:spLocks noChangeArrowheads="1"/>
          </p:cNvSpPr>
          <p:nvPr/>
        </p:nvSpPr>
        <p:spPr bwMode="auto">
          <a:xfrm>
            <a:off x="0" y="6694268"/>
            <a:ext cx="9144000" cy="177800"/>
          </a:xfrm>
          <a:prstGeom prst="rect">
            <a:avLst/>
          </a:prstGeom>
          <a:solidFill>
            <a:srgbClr val="920000"/>
          </a:solidFill>
          <a:ln w="25400" algn="ctr">
            <a:noFill/>
            <a:miter lim="800000"/>
            <a:headEnd/>
            <a:tailEnd/>
          </a:ln>
          <a:effectLst/>
        </p:spPr>
        <p:txBody>
          <a:bodyPr wrap="none" anchor="ct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Clr>
                <a:srgbClr val="920000"/>
              </a:buClr>
              <a:buFontTx/>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162175"/>
            <a:ext cx="9143999" cy="2538484"/>
          </a:xfrm>
          <a:prstGeom prst="rect">
            <a:avLst/>
          </a:prstGeom>
          <a:solidFill>
            <a:srgbClr val="B4AD9D"/>
          </a:solidFill>
          <a:ln w="25400" algn="ctr">
            <a:noFill/>
            <a:miter lim="800000"/>
            <a:headEnd/>
            <a:tailEnd/>
          </a:ln>
          <a:effectLst/>
        </p:spPr>
        <p:txBody>
          <a:bodyPr wrap="none" anchor="ctr"/>
          <a:lstStyle/>
          <a:p>
            <a:endParaRPr lang="en-US"/>
          </a:p>
        </p:txBody>
      </p:sp>
      <p:sp>
        <p:nvSpPr>
          <p:cNvPr id="4" name="Rectangle 6"/>
          <p:cNvSpPr>
            <a:spLocks noGrp="1" noChangeArrowheads="1"/>
          </p:cNvSpPr>
          <p:nvPr>
            <p:ph type="ctrTitle" hasCustomPrompt="1"/>
          </p:nvPr>
        </p:nvSpPr>
        <p:spPr bwMode="white">
          <a:xfrm>
            <a:off x="323557" y="4843139"/>
            <a:ext cx="8440615" cy="420688"/>
          </a:xfrm>
          <a:ln/>
        </p:spPr>
        <p:txBody>
          <a:bodyPr anchor="t"/>
          <a:lstStyle>
            <a:lvl1pPr>
              <a:defRPr sz="2000" baseline="0">
                <a:solidFill>
                  <a:srgbClr val="920000"/>
                </a:solidFill>
              </a:defRPr>
            </a:lvl1pPr>
          </a:lstStyle>
          <a:p>
            <a:r>
              <a:rPr lang="en-US" dirty="0"/>
              <a:t>Opt Text, Size 20</a:t>
            </a:r>
          </a:p>
        </p:txBody>
      </p:sp>
      <p:sp>
        <p:nvSpPr>
          <p:cNvPr id="8" name="Rectangle 7"/>
          <p:cNvSpPr>
            <a:spLocks noChangeArrowheads="1"/>
          </p:cNvSpPr>
          <p:nvPr/>
        </p:nvSpPr>
        <p:spPr bwMode="auto">
          <a:xfrm>
            <a:off x="7010400" y="2159758"/>
            <a:ext cx="2133600" cy="2538484"/>
          </a:xfrm>
          <a:prstGeom prst="rect">
            <a:avLst/>
          </a:prstGeom>
          <a:solidFill>
            <a:srgbClr val="959386"/>
          </a:solidFill>
          <a:ln w="25400" algn="ctr">
            <a:noFill/>
            <a:miter lim="800000"/>
            <a:headEnd/>
            <a:tailEnd/>
          </a:ln>
          <a:effectLst/>
        </p:spPr>
        <p:txBody>
          <a:bodyPr wrap="none" anchor="ctr"/>
          <a:lstStyle/>
          <a:p>
            <a:endParaRPr lang="en-US"/>
          </a:p>
        </p:txBody>
      </p:sp>
      <p:sp>
        <p:nvSpPr>
          <p:cNvPr id="5" name="Rectangle 7"/>
          <p:cNvSpPr>
            <a:spLocks noGrp="1" noChangeArrowheads="1"/>
          </p:cNvSpPr>
          <p:nvPr>
            <p:ph type="subTitle" idx="1" hasCustomPrompt="1"/>
          </p:nvPr>
        </p:nvSpPr>
        <p:spPr>
          <a:xfrm>
            <a:off x="379828" y="3008312"/>
            <a:ext cx="6241106" cy="1274128"/>
          </a:xfrm>
          <a:ln/>
        </p:spPr>
        <p:txBody>
          <a:bodyPr anchor="b" anchorCtr="0"/>
          <a:lstStyle>
            <a:lvl1pPr>
              <a:lnSpc>
                <a:spcPct val="90000"/>
              </a:lnSpc>
              <a:spcBef>
                <a:spcPct val="0"/>
              </a:spcBef>
              <a:buFontTx/>
              <a:buNone/>
              <a:defRPr sz="3200" b="1" baseline="0">
                <a:solidFill>
                  <a:schemeClr val="bg1"/>
                </a:solidFill>
                <a:latin typeface="Arial Narrow" pitchFamily="34" charset="0"/>
              </a:defRPr>
            </a:lvl1pPr>
          </a:lstStyle>
          <a:p>
            <a:r>
              <a:rPr lang="en-US" dirty="0"/>
              <a:t>Topic Title,</a:t>
            </a:r>
            <a:br>
              <a:rPr lang="en-US" dirty="0"/>
            </a:br>
            <a:r>
              <a:rPr lang="en-US" dirty="0"/>
              <a:t>Size 32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829" y="457200"/>
            <a:ext cx="8421272" cy="838200"/>
          </a:xfrm>
        </p:spPr>
        <p:txBody>
          <a:bodyPr/>
          <a:lstStyle>
            <a:lvl1pPr>
              <a:defRPr sz="3600" b="1" i="0" baseline="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07963" y="1603717"/>
            <a:ext cx="8384345" cy="4881489"/>
          </a:xfrm>
        </p:spPr>
        <p:txBody>
          <a:bodyPr/>
          <a:lstStyle>
            <a:lvl2pPr>
              <a:buClr>
                <a:srgbClr val="920000"/>
              </a:buClr>
              <a:defRPr/>
            </a:lvl2pPr>
            <a:lvl3pPr>
              <a:buClr>
                <a:srgbClr val="920000"/>
              </a:buClr>
              <a:defRPr/>
            </a:lvl3pPr>
            <a:lvl4pPr>
              <a:buClr>
                <a:srgbClr val="920000"/>
              </a:buClr>
              <a:defRPr/>
            </a:lvl4pPr>
            <a:lvl5pPr>
              <a:buClr>
                <a:srgbClr val="92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1692" y="457200"/>
            <a:ext cx="8449408" cy="838200"/>
          </a:xfrm>
        </p:spPr>
        <p:txBody>
          <a:bodyPr/>
          <a:lstStyle>
            <a:lvl1pPr>
              <a:defRPr sz="3600" baseline="0"/>
            </a:lvl1pPr>
          </a:lstStyle>
          <a:p>
            <a:r>
              <a:rPr lang="en-US" dirty="0"/>
              <a:t>Click to edit Master title style</a:t>
            </a:r>
          </a:p>
        </p:txBody>
      </p:sp>
      <p:sp>
        <p:nvSpPr>
          <p:cNvPr id="3" name="Content Placeholder 2"/>
          <p:cNvSpPr>
            <a:spLocks noGrp="1"/>
          </p:cNvSpPr>
          <p:nvPr>
            <p:ph sz="half" idx="1"/>
          </p:nvPr>
        </p:nvSpPr>
        <p:spPr>
          <a:xfrm>
            <a:off x="337626" y="1631852"/>
            <a:ext cx="4135900" cy="4726745"/>
          </a:xfrm>
        </p:spPr>
        <p:txBody>
          <a:bodyPr/>
          <a:lstStyle>
            <a:lvl1pPr>
              <a:buFontTx/>
              <a:buNone/>
              <a:defRPr sz="2400"/>
            </a:lvl1pPr>
            <a:lvl2pPr>
              <a:buClr>
                <a:srgbClr val="920000"/>
              </a:buClr>
              <a:defRPr sz="2000"/>
            </a:lvl2pPr>
            <a:lvl3pPr>
              <a:buClr>
                <a:srgbClr val="920000"/>
              </a:buClr>
              <a:defRPr sz="1800"/>
            </a:lvl3pPr>
            <a:lvl4pPr>
              <a:buClr>
                <a:srgbClr val="920000"/>
              </a:buClr>
              <a:defRPr sz="1600"/>
            </a:lvl4pPr>
            <a:lvl5pPr>
              <a:buClr>
                <a:srgbClr val="920000"/>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6406" y="1631852"/>
            <a:ext cx="4122791" cy="4726745"/>
          </a:xfrm>
        </p:spPr>
        <p:txBody>
          <a:bodyPr/>
          <a:lstStyle>
            <a:lvl1pPr>
              <a:buFontTx/>
              <a:buNone/>
              <a:defRPr sz="2400"/>
            </a:lvl1pPr>
            <a:lvl2pPr>
              <a:buClr>
                <a:srgbClr val="920000"/>
              </a:buClr>
              <a:defRPr sz="2000"/>
            </a:lvl2pPr>
            <a:lvl3pPr>
              <a:buClr>
                <a:srgbClr val="920000"/>
              </a:buClr>
              <a:defRPr sz="1800"/>
            </a:lvl3pPr>
            <a:lvl4pPr>
              <a:buClr>
                <a:srgbClr val="920000"/>
              </a:buClr>
              <a:defRPr sz="1600"/>
            </a:lvl4pPr>
            <a:lvl5pPr>
              <a:buClr>
                <a:srgbClr val="920000"/>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8302"/>
            <a:ext cx="8229600" cy="886264"/>
          </a:xfrm>
        </p:spPr>
        <p:txBody>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Clr>
                <a:srgbClr val="920000"/>
              </a:buClr>
              <a:buFontTx/>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1147"/>
            <a:ext cx="4040188" cy="3951288"/>
          </a:xfrm>
        </p:spPr>
        <p:txBody>
          <a:bodyPr/>
          <a:lstStyle>
            <a:lvl1pPr>
              <a:buClr>
                <a:srgbClr val="920000"/>
              </a:buClr>
              <a:defRPr sz="2400"/>
            </a:lvl1pPr>
            <a:lvl2pPr>
              <a:buClr>
                <a:srgbClr val="920000"/>
              </a:buClr>
              <a:defRPr sz="2000"/>
            </a:lvl2pPr>
            <a:lvl3pPr>
              <a:buClr>
                <a:srgbClr val="920000"/>
              </a:buClr>
              <a:defRPr sz="1800"/>
            </a:lvl3pPr>
            <a:lvl4pPr>
              <a:buClr>
                <a:srgbClr val="920000"/>
              </a:buClr>
              <a:defRPr sz="1600"/>
            </a:lvl4pPr>
            <a:lvl5pPr>
              <a:buClr>
                <a:srgbClr val="920000"/>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Clr>
                <a:srgbClr val="920000"/>
              </a:buClr>
              <a:buFontTx/>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31147"/>
            <a:ext cx="4041775" cy="3951288"/>
          </a:xfrm>
        </p:spPr>
        <p:txBody>
          <a:bodyPr/>
          <a:lstStyle>
            <a:lvl1pPr>
              <a:buClr>
                <a:srgbClr val="920000"/>
              </a:buClr>
              <a:defRPr sz="2400"/>
            </a:lvl1pPr>
            <a:lvl2pPr>
              <a:buClr>
                <a:srgbClr val="920000"/>
              </a:buClr>
              <a:defRPr sz="2000"/>
            </a:lvl2pPr>
            <a:lvl3pPr>
              <a:buClr>
                <a:srgbClr val="920000"/>
              </a:buClr>
              <a:defRPr sz="1800"/>
            </a:lvl3pPr>
            <a:lvl4pPr>
              <a:buClr>
                <a:srgbClr val="920000"/>
              </a:buClr>
              <a:defRPr sz="1600"/>
            </a:lvl4pPr>
            <a:lvl5pPr>
              <a:buClr>
                <a:srgbClr val="920000"/>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63" y="457200"/>
            <a:ext cx="8393137" cy="838200"/>
          </a:xfrm>
        </p:spPr>
        <p:txBody>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bwMode="auto">
          <a:xfrm>
            <a:off x="351692" y="457200"/>
            <a:ext cx="8449408" cy="838200"/>
          </a:xfrm>
          <a:prstGeom prst="rect">
            <a:avLst/>
          </a:prstGeom>
          <a:noFill/>
          <a:ln w="9525" algn="ctr">
            <a:noFill/>
            <a:miter lim="800000"/>
            <a:headEnd/>
            <a:tailEnd/>
          </a:ln>
          <a:effectLst/>
        </p:spPr>
        <p:txBody>
          <a:bodyPr vert="horz" wrap="square" lIns="82124" tIns="41061" rIns="82124" bIns="41061" numCol="1" anchor="b" anchorCtr="0" compatLnSpc="1">
            <a:prstTxWarp prst="textNoShape">
              <a:avLst/>
            </a:prstTxWarp>
          </a:bodyPr>
          <a:lstStyle/>
          <a:p>
            <a:pPr lvl="0"/>
            <a:r>
              <a:rPr lang="en-US" dirty="0"/>
              <a:t>Slide Title</a:t>
            </a:r>
          </a:p>
        </p:txBody>
      </p:sp>
      <p:sp>
        <p:nvSpPr>
          <p:cNvPr id="681988" name="Rectangle 4"/>
          <p:cNvSpPr>
            <a:spLocks noChangeArrowheads="1"/>
          </p:cNvSpPr>
          <p:nvPr/>
        </p:nvSpPr>
        <p:spPr bwMode="auto">
          <a:xfrm>
            <a:off x="0" y="0"/>
            <a:ext cx="9144000" cy="177800"/>
          </a:xfrm>
          <a:prstGeom prst="rect">
            <a:avLst/>
          </a:prstGeom>
          <a:solidFill>
            <a:srgbClr val="920000"/>
          </a:solidFill>
          <a:ln w="25400" algn="ctr">
            <a:noFill/>
            <a:miter lim="800000"/>
            <a:headEnd/>
            <a:tailEnd/>
          </a:ln>
          <a:effectLst/>
        </p:spPr>
        <p:txBody>
          <a:bodyPr wrap="none" anchor="ctr"/>
          <a:lstStyle/>
          <a:p>
            <a:endParaRPr lang="en-US"/>
          </a:p>
        </p:txBody>
      </p:sp>
      <p:sp>
        <p:nvSpPr>
          <p:cNvPr id="681991" name="Rectangle 7"/>
          <p:cNvSpPr>
            <a:spLocks noGrp="1" noChangeArrowheads="1"/>
          </p:cNvSpPr>
          <p:nvPr>
            <p:ph type="body" idx="1"/>
          </p:nvPr>
        </p:nvSpPr>
        <p:spPr bwMode="auto">
          <a:xfrm>
            <a:off x="365761" y="1659988"/>
            <a:ext cx="8399366" cy="4712677"/>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Lst>
  <p:txStyles>
    <p:titleStyle>
      <a:lvl1pPr algn="l" defTabSz="814388" rtl="0" eaLnBrk="1" fontAlgn="base" hangingPunct="1">
        <a:lnSpc>
          <a:spcPct val="90000"/>
        </a:lnSpc>
        <a:spcBef>
          <a:spcPct val="0"/>
        </a:spcBef>
        <a:spcAft>
          <a:spcPct val="0"/>
        </a:spcAft>
        <a:defRPr sz="3600" b="1" baseline="0">
          <a:solidFill>
            <a:srgbClr val="525252"/>
          </a:solidFill>
          <a:latin typeface="+mj-lt"/>
          <a:ea typeface="+mj-ea"/>
          <a:cs typeface="+mj-cs"/>
        </a:defRPr>
      </a:lvl1pPr>
      <a:lvl2pPr algn="l" defTabSz="814388" rtl="0" eaLnBrk="1" fontAlgn="base" hangingPunct="1">
        <a:lnSpc>
          <a:spcPct val="90000"/>
        </a:lnSpc>
        <a:spcBef>
          <a:spcPct val="0"/>
        </a:spcBef>
        <a:spcAft>
          <a:spcPct val="0"/>
        </a:spcAft>
        <a:defRPr sz="3200" b="1">
          <a:solidFill>
            <a:schemeClr val="tx2"/>
          </a:solidFill>
          <a:latin typeface="Arial" charset="0"/>
        </a:defRPr>
      </a:lvl2pPr>
      <a:lvl3pPr algn="l" defTabSz="814388" rtl="0" eaLnBrk="1" fontAlgn="base" hangingPunct="1">
        <a:lnSpc>
          <a:spcPct val="90000"/>
        </a:lnSpc>
        <a:spcBef>
          <a:spcPct val="0"/>
        </a:spcBef>
        <a:spcAft>
          <a:spcPct val="0"/>
        </a:spcAft>
        <a:defRPr sz="3200" b="1">
          <a:solidFill>
            <a:schemeClr val="tx2"/>
          </a:solidFill>
          <a:latin typeface="Arial" charset="0"/>
        </a:defRPr>
      </a:lvl3pPr>
      <a:lvl4pPr algn="l" defTabSz="814388" rtl="0" eaLnBrk="1" fontAlgn="base" hangingPunct="1">
        <a:lnSpc>
          <a:spcPct val="90000"/>
        </a:lnSpc>
        <a:spcBef>
          <a:spcPct val="0"/>
        </a:spcBef>
        <a:spcAft>
          <a:spcPct val="0"/>
        </a:spcAft>
        <a:defRPr sz="3200" b="1">
          <a:solidFill>
            <a:schemeClr val="tx2"/>
          </a:solidFill>
          <a:latin typeface="Arial" charset="0"/>
        </a:defRPr>
      </a:lvl4pPr>
      <a:lvl5pPr algn="l" defTabSz="814388" rtl="0" eaLnBrk="1" fontAlgn="base" hangingPunct="1">
        <a:lnSpc>
          <a:spcPct val="90000"/>
        </a:lnSpc>
        <a:spcBef>
          <a:spcPct val="0"/>
        </a:spcBef>
        <a:spcAft>
          <a:spcPct val="0"/>
        </a:spcAft>
        <a:defRPr sz="3200" b="1">
          <a:solidFill>
            <a:schemeClr val="tx2"/>
          </a:solidFill>
          <a:latin typeface="Arial" charset="0"/>
        </a:defRPr>
      </a:lvl5pPr>
      <a:lvl6pPr marL="457200" algn="l" defTabSz="814388" rtl="0" eaLnBrk="1" fontAlgn="base" hangingPunct="1">
        <a:lnSpc>
          <a:spcPct val="90000"/>
        </a:lnSpc>
        <a:spcBef>
          <a:spcPct val="0"/>
        </a:spcBef>
        <a:spcAft>
          <a:spcPct val="0"/>
        </a:spcAft>
        <a:defRPr sz="3200" b="1">
          <a:solidFill>
            <a:schemeClr val="tx2"/>
          </a:solidFill>
          <a:latin typeface="Arial" charset="0"/>
        </a:defRPr>
      </a:lvl6pPr>
      <a:lvl7pPr marL="914400" algn="l" defTabSz="814388" rtl="0" eaLnBrk="1" fontAlgn="base" hangingPunct="1">
        <a:lnSpc>
          <a:spcPct val="90000"/>
        </a:lnSpc>
        <a:spcBef>
          <a:spcPct val="0"/>
        </a:spcBef>
        <a:spcAft>
          <a:spcPct val="0"/>
        </a:spcAft>
        <a:defRPr sz="3200" b="1">
          <a:solidFill>
            <a:schemeClr val="tx2"/>
          </a:solidFill>
          <a:latin typeface="Arial" charset="0"/>
        </a:defRPr>
      </a:lvl7pPr>
      <a:lvl8pPr marL="1371600" algn="l" defTabSz="814388" rtl="0" eaLnBrk="1" fontAlgn="base" hangingPunct="1">
        <a:lnSpc>
          <a:spcPct val="90000"/>
        </a:lnSpc>
        <a:spcBef>
          <a:spcPct val="0"/>
        </a:spcBef>
        <a:spcAft>
          <a:spcPct val="0"/>
        </a:spcAft>
        <a:defRPr sz="3200" b="1">
          <a:solidFill>
            <a:schemeClr val="tx2"/>
          </a:solidFill>
          <a:latin typeface="Arial" charset="0"/>
        </a:defRPr>
      </a:lvl8pPr>
      <a:lvl9pPr marL="1828800" algn="l" defTabSz="814388" rtl="0" eaLnBrk="1" fontAlgn="base" hangingPunct="1">
        <a:lnSpc>
          <a:spcPct val="90000"/>
        </a:lnSpc>
        <a:spcBef>
          <a:spcPct val="0"/>
        </a:spcBef>
        <a:spcAft>
          <a:spcPct val="0"/>
        </a:spcAft>
        <a:defRPr sz="3200" b="1">
          <a:solidFill>
            <a:schemeClr val="tx2"/>
          </a:solidFill>
          <a:latin typeface="Arial" charset="0"/>
        </a:defRPr>
      </a:lvl9pPr>
    </p:titleStyle>
    <p:bodyStyle>
      <a:lvl1pPr algn="l" defTabSz="814388" rtl="0" eaLnBrk="1" fontAlgn="base" hangingPunct="1">
        <a:lnSpc>
          <a:spcPct val="95000"/>
        </a:lnSpc>
        <a:spcBef>
          <a:spcPct val="35000"/>
        </a:spcBef>
        <a:spcAft>
          <a:spcPct val="0"/>
        </a:spcAft>
        <a:buClr>
          <a:schemeClr val="accent1"/>
        </a:buClr>
        <a:buSzPct val="100000"/>
        <a:buFont typeface="Arial" charset="0"/>
        <a:defRPr sz="2400">
          <a:solidFill>
            <a:srgbClr val="000000"/>
          </a:solidFill>
          <a:latin typeface="+mn-lt"/>
          <a:ea typeface="+mn-ea"/>
          <a:cs typeface="+mn-cs"/>
        </a:defRPr>
      </a:lvl1pPr>
      <a:lvl2pPr marL="342900" indent="-228600" algn="l" defTabSz="814388" rtl="0" eaLnBrk="1" fontAlgn="base" hangingPunct="1">
        <a:lnSpc>
          <a:spcPct val="95000"/>
        </a:lnSpc>
        <a:spcBef>
          <a:spcPct val="35000"/>
        </a:spcBef>
        <a:spcAft>
          <a:spcPct val="0"/>
        </a:spcAft>
        <a:buClr>
          <a:srgbClr val="0183B7"/>
        </a:buClr>
        <a:buFont typeface="Wingdings" pitchFamily="2" charset="2"/>
        <a:buChar char="§"/>
        <a:defRPr sz="2000">
          <a:solidFill>
            <a:srgbClr val="000000"/>
          </a:solidFill>
          <a:latin typeface="+mn-lt"/>
        </a:defRPr>
      </a:lvl2pPr>
      <a:lvl3pPr marL="685800" indent="-228600" algn="l" defTabSz="814388" rtl="0" eaLnBrk="1" fontAlgn="base" hangingPunct="1">
        <a:lnSpc>
          <a:spcPct val="95000"/>
        </a:lnSpc>
        <a:spcBef>
          <a:spcPct val="35000"/>
        </a:spcBef>
        <a:spcAft>
          <a:spcPct val="0"/>
        </a:spcAft>
        <a:buClr>
          <a:srgbClr val="0183B7"/>
        </a:buClr>
        <a:buFont typeface="Arial" charset="0"/>
        <a:buChar char="–"/>
        <a:defRPr sz="2000">
          <a:solidFill>
            <a:srgbClr val="000000"/>
          </a:solidFill>
          <a:latin typeface="+mn-lt"/>
        </a:defRPr>
      </a:lvl3pPr>
      <a:lvl4pPr marL="1028700" indent="-228600" algn="l" defTabSz="814388" rtl="0" eaLnBrk="1" fontAlgn="base" hangingPunct="1">
        <a:lnSpc>
          <a:spcPct val="95000"/>
        </a:lnSpc>
        <a:spcBef>
          <a:spcPct val="35000"/>
        </a:spcBef>
        <a:spcAft>
          <a:spcPct val="0"/>
        </a:spcAft>
        <a:buClr>
          <a:srgbClr val="0183B7"/>
        </a:buClr>
        <a:buFont typeface="Wingdings" pitchFamily="2" charset="2"/>
        <a:buChar char="§"/>
        <a:defRPr sz="2000">
          <a:solidFill>
            <a:srgbClr val="000000"/>
          </a:solidFill>
          <a:latin typeface="+mn-lt"/>
        </a:defRPr>
      </a:lvl4pPr>
      <a:lvl5pPr marL="1371600" indent="-228600" algn="l" defTabSz="814388" rtl="0" eaLnBrk="1" fontAlgn="base" hangingPunct="1">
        <a:lnSpc>
          <a:spcPct val="95000"/>
        </a:lnSpc>
        <a:spcBef>
          <a:spcPct val="35000"/>
        </a:spcBef>
        <a:spcAft>
          <a:spcPct val="0"/>
        </a:spcAft>
        <a:buClr>
          <a:srgbClr val="0183B7"/>
        </a:buClr>
        <a:buFont typeface="Arial" charset="0"/>
        <a:buChar char="–"/>
        <a:defRPr sz="2000">
          <a:solidFill>
            <a:srgbClr val="000000"/>
          </a:solidFill>
          <a:latin typeface="+mn-lt"/>
        </a:defRPr>
      </a:lvl5pPr>
      <a:lvl6pPr marL="1828800" indent="-228600" algn="l" defTabSz="814388" rtl="0" eaLnBrk="1" fontAlgn="base" hangingPunct="1">
        <a:lnSpc>
          <a:spcPct val="95000"/>
        </a:lnSpc>
        <a:spcBef>
          <a:spcPct val="35000"/>
        </a:spcBef>
        <a:spcAft>
          <a:spcPct val="0"/>
        </a:spcAft>
        <a:buClr>
          <a:srgbClr val="0183B7"/>
        </a:buClr>
        <a:buFont typeface="Arial" charset="0"/>
        <a:buChar char="–"/>
        <a:defRPr sz="2000">
          <a:solidFill>
            <a:srgbClr val="000000"/>
          </a:solidFill>
          <a:latin typeface="+mn-lt"/>
        </a:defRPr>
      </a:lvl6pPr>
      <a:lvl7pPr marL="2286000" indent="-228600" algn="l" defTabSz="814388" rtl="0" eaLnBrk="1" fontAlgn="base" hangingPunct="1">
        <a:lnSpc>
          <a:spcPct val="95000"/>
        </a:lnSpc>
        <a:spcBef>
          <a:spcPct val="35000"/>
        </a:spcBef>
        <a:spcAft>
          <a:spcPct val="0"/>
        </a:spcAft>
        <a:buClr>
          <a:srgbClr val="0183B7"/>
        </a:buClr>
        <a:buFont typeface="Arial" charset="0"/>
        <a:buChar char="–"/>
        <a:defRPr sz="2000">
          <a:solidFill>
            <a:srgbClr val="000000"/>
          </a:solidFill>
          <a:latin typeface="+mn-lt"/>
        </a:defRPr>
      </a:lvl7pPr>
      <a:lvl8pPr marL="2743200" indent="-228600" algn="l" defTabSz="814388" rtl="0" eaLnBrk="1" fontAlgn="base" hangingPunct="1">
        <a:lnSpc>
          <a:spcPct val="95000"/>
        </a:lnSpc>
        <a:spcBef>
          <a:spcPct val="35000"/>
        </a:spcBef>
        <a:spcAft>
          <a:spcPct val="0"/>
        </a:spcAft>
        <a:buClr>
          <a:srgbClr val="0183B7"/>
        </a:buClr>
        <a:buFont typeface="Arial" charset="0"/>
        <a:buChar char="–"/>
        <a:defRPr sz="2000">
          <a:solidFill>
            <a:srgbClr val="000000"/>
          </a:solidFill>
          <a:latin typeface="+mn-lt"/>
        </a:defRPr>
      </a:lvl8pPr>
      <a:lvl9pPr marL="3200400" indent="-228600" algn="l" defTabSz="814388" rtl="0" eaLnBrk="1" fontAlgn="base" hangingPunct="1">
        <a:lnSpc>
          <a:spcPct val="95000"/>
        </a:lnSpc>
        <a:spcBef>
          <a:spcPct val="35000"/>
        </a:spcBef>
        <a:spcAft>
          <a:spcPct val="0"/>
        </a:spcAft>
        <a:buClr>
          <a:srgbClr val="0183B7"/>
        </a:buClr>
        <a:buFont typeface="Aria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38.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50519" y="1758462"/>
            <a:ext cx="6289432" cy="3390313"/>
          </a:xfrm>
        </p:spPr>
        <p:txBody>
          <a:bodyPr/>
          <a:lstStyle/>
          <a:p>
            <a:r>
              <a:rPr lang="en-US" dirty="0" err="1"/>
              <a:t>Tecnologia</a:t>
            </a:r>
            <a:r>
              <a:rPr lang="en-US" dirty="0"/>
              <a:t> DWDM</a:t>
            </a:r>
          </a:p>
        </p:txBody>
      </p:sp>
    </p:spTree>
    <p:extLst>
      <p:ext uri="{BB962C8B-B14F-4D97-AF65-F5344CB8AC3E}">
        <p14:creationId xmlns:p14="http://schemas.microsoft.com/office/powerpoint/2010/main" val="11760296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Mesmo exemplo anterior no caso DWDM</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916521" y="2564780"/>
            <a:ext cx="7217453" cy="3815649"/>
          </a:xfrm>
          <a:prstGeom prst="rect">
            <a:avLst/>
          </a:prstGeom>
          <a:noFill/>
          <a:ln w="9525">
            <a:noFill/>
            <a:miter lim="800000"/>
            <a:headEnd/>
            <a:tailEnd/>
          </a:ln>
        </p:spPr>
      </p:pic>
      <p:sp>
        <p:nvSpPr>
          <p:cNvPr id="5" name="Retângulo 4"/>
          <p:cNvSpPr/>
          <p:nvPr/>
        </p:nvSpPr>
        <p:spPr>
          <a:xfrm>
            <a:off x="245326" y="1484982"/>
            <a:ext cx="8753708" cy="978729"/>
          </a:xfrm>
          <a:prstGeom prst="rect">
            <a:avLst/>
          </a:prstGeom>
        </p:spPr>
        <p:txBody>
          <a:bodyPr wrap="square">
            <a:spAutoFit/>
          </a:bodyPr>
          <a:lstStyle/>
          <a:p>
            <a:r>
              <a:rPr lang="pt-BR" sz="1600" dirty="0" err="1"/>
              <a:t>Multiplos</a:t>
            </a:r>
            <a:r>
              <a:rPr lang="pt-BR" sz="1600" dirty="0"/>
              <a:t> canais em uma única fibra</a:t>
            </a:r>
          </a:p>
          <a:p>
            <a:r>
              <a:rPr lang="en-US" sz="1600" dirty="0"/>
              <a:t>• </a:t>
            </a:r>
            <a:r>
              <a:rPr lang="en-US" sz="1600" dirty="0" err="1"/>
              <a:t>Cada</a:t>
            </a:r>
            <a:r>
              <a:rPr lang="en-US" sz="1600" dirty="0"/>
              <a:t> canal </a:t>
            </a:r>
            <a:r>
              <a:rPr lang="en-US" sz="1600" dirty="0" err="1"/>
              <a:t>transmite</a:t>
            </a:r>
            <a:r>
              <a:rPr lang="en-US" sz="1600" dirty="0"/>
              <a:t> em um </a:t>
            </a:r>
            <a:r>
              <a:rPr lang="en-US" sz="1600" dirty="0" err="1"/>
              <a:t>diferente</a:t>
            </a:r>
            <a:r>
              <a:rPr lang="en-US" sz="1600" dirty="0"/>
              <a:t> </a:t>
            </a:r>
            <a:r>
              <a:rPr lang="en-US" sz="1600" dirty="0" err="1"/>
              <a:t>comprimento</a:t>
            </a:r>
            <a:r>
              <a:rPr lang="en-US" sz="1600" dirty="0"/>
              <a:t> de </a:t>
            </a:r>
            <a:r>
              <a:rPr lang="en-US" sz="1600" dirty="0" err="1"/>
              <a:t>onda</a:t>
            </a:r>
            <a:r>
              <a:rPr lang="en-US" sz="1600" dirty="0"/>
              <a:t> </a:t>
            </a:r>
            <a:r>
              <a:rPr lang="en-US" sz="1600" dirty="0" err="1"/>
              <a:t>que</a:t>
            </a:r>
            <a:r>
              <a:rPr lang="en-US" sz="1600" dirty="0"/>
              <a:t> </a:t>
            </a:r>
            <a:r>
              <a:rPr lang="en-US" sz="1600" dirty="0" err="1"/>
              <a:t>pode</a:t>
            </a:r>
            <a:r>
              <a:rPr lang="en-US" sz="1600" dirty="0"/>
              <a:t> ser </a:t>
            </a:r>
            <a:r>
              <a:rPr lang="en-US" sz="1600" dirty="0" err="1"/>
              <a:t>separado</a:t>
            </a:r>
            <a:r>
              <a:rPr lang="en-US" sz="1600" dirty="0"/>
              <a:t> no receptor</a:t>
            </a:r>
          </a:p>
          <a:p>
            <a:r>
              <a:rPr lang="pt-BR" sz="1600" dirty="0"/>
              <a:t>• 40 x 2.5 </a:t>
            </a:r>
            <a:r>
              <a:rPr lang="pt-BR" sz="1600" dirty="0" err="1"/>
              <a:t>Gbps</a:t>
            </a:r>
            <a:r>
              <a:rPr lang="pt-BR" sz="1600" dirty="0"/>
              <a:t> = </a:t>
            </a:r>
            <a:r>
              <a:rPr lang="pt-BR" sz="1600" i="1" dirty="0"/>
              <a:t>2 fibras</a:t>
            </a:r>
            <a:endParaRPr lang="pt-B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TDM x DWDM</a:t>
            </a:r>
          </a:p>
        </p:txBody>
      </p:sp>
      <p:sp>
        <p:nvSpPr>
          <p:cNvPr id="3" name="Espaço Reservado para Conteúdo 2"/>
          <p:cNvSpPr>
            <a:spLocks noGrp="1"/>
          </p:cNvSpPr>
          <p:nvPr>
            <p:ph idx="1"/>
          </p:nvPr>
        </p:nvSpPr>
        <p:spPr>
          <a:xfrm>
            <a:off x="200723" y="1603717"/>
            <a:ext cx="2988526" cy="1797405"/>
          </a:xfrm>
        </p:spPr>
        <p:txBody>
          <a:bodyPr/>
          <a:lstStyle/>
          <a:p>
            <a:r>
              <a:rPr lang="pt-BR" dirty="0"/>
              <a:t>TDM (SONET/SDH)</a:t>
            </a:r>
          </a:p>
          <a:p>
            <a:r>
              <a:rPr lang="pt-BR" dirty="0"/>
              <a:t>Sinal é convertido </a:t>
            </a:r>
          </a:p>
          <a:p>
            <a:r>
              <a:rPr lang="pt-BR" dirty="0"/>
              <a:t>E/O e enviado na fibra</a:t>
            </a:r>
          </a:p>
        </p:txBody>
      </p:sp>
      <p:pic>
        <p:nvPicPr>
          <p:cNvPr id="8194" name="Picture 2"/>
          <p:cNvPicPr>
            <a:picLocks noChangeAspect="1" noChangeArrowheads="1"/>
          </p:cNvPicPr>
          <p:nvPr/>
        </p:nvPicPr>
        <p:blipFill>
          <a:blip r:embed="rId2" cstate="print"/>
          <a:srcRect/>
          <a:stretch>
            <a:fillRect/>
          </a:stretch>
        </p:blipFill>
        <p:spPr bwMode="auto">
          <a:xfrm>
            <a:off x="3189945" y="1271821"/>
            <a:ext cx="4972050" cy="26193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847975" y="3728341"/>
            <a:ext cx="6296025" cy="2657475"/>
          </a:xfrm>
          <a:prstGeom prst="rect">
            <a:avLst/>
          </a:prstGeom>
          <a:noFill/>
          <a:ln w="9525">
            <a:noFill/>
            <a:miter lim="800000"/>
            <a:headEnd/>
            <a:tailEnd/>
          </a:ln>
        </p:spPr>
      </p:pic>
      <p:sp>
        <p:nvSpPr>
          <p:cNvPr id="6" name="Espaço Reservado para Conteúdo 2"/>
          <p:cNvSpPr txBox="1">
            <a:spLocks/>
          </p:cNvSpPr>
          <p:nvPr/>
        </p:nvSpPr>
        <p:spPr bwMode="auto">
          <a:xfrm>
            <a:off x="163552" y="4198234"/>
            <a:ext cx="2936487" cy="2180264"/>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0" marR="0" lvl="0" indent="0" algn="l" defTabSz="814388" rtl="0" eaLnBrk="1" fontAlgn="base" latinLnBrk="0" hangingPunct="1">
              <a:lnSpc>
                <a:spcPct val="95000"/>
              </a:lnSpc>
              <a:spcBef>
                <a:spcPct val="35000"/>
              </a:spcBef>
              <a:spcAft>
                <a:spcPct val="0"/>
              </a:spcAft>
              <a:buClr>
                <a:schemeClr val="accent1"/>
              </a:buClr>
              <a:buSzPct val="100000"/>
              <a:buFont typeface="Arial" charset="0"/>
              <a:buNone/>
              <a:tabLst/>
              <a:defRPr/>
            </a:pPr>
            <a:r>
              <a:rPr kumimoji="0" lang="pt-BR" sz="2400" b="0" i="0" u="none" strike="noStrike" kern="0" cap="none" spc="0" normalizeH="0" baseline="0" noProof="0" dirty="0">
                <a:ln>
                  <a:noFill/>
                </a:ln>
                <a:solidFill>
                  <a:srgbClr val="000000"/>
                </a:solidFill>
                <a:effectLst/>
                <a:uLnTx/>
                <a:uFillTx/>
                <a:latin typeface="+mn-lt"/>
                <a:ea typeface="+mn-ea"/>
                <a:cs typeface="+mn-cs"/>
              </a:rPr>
              <a:t>TDM (SONET/SDH)</a:t>
            </a:r>
          </a:p>
          <a:p>
            <a:pPr marL="0" marR="0" lvl="0" indent="0" algn="l" defTabSz="814388" rtl="0" eaLnBrk="1" fontAlgn="base" latinLnBrk="0" hangingPunct="1">
              <a:lnSpc>
                <a:spcPct val="95000"/>
              </a:lnSpc>
              <a:spcBef>
                <a:spcPct val="35000"/>
              </a:spcBef>
              <a:spcAft>
                <a:spcPct val="0"/>
              </a:spcAft>
              <a:buClr>
                <a:schemeClr val="accent1"/>
              </a:buClr>
              <a:buSzPct val="100000"/>
              <a:buFont typeface="Arial" charset="0"/>
              <a:buNone/>
              <a:tabLst/>
              <a:defRPr/>
            </a:pPr>
            <a:r>
              <a:rPr kumimoji="0" lang="pt-BR" sz="2400" b="0" i="0" u="none" strike="noStrike" kern="0" cap="none" spc="0" normalizeH="0" baseline="0" noProof="0" dirty="0">
                <a:ln>
                  <a:noFill/>
                </a:ln>
                <a:solidFill>
                  <a:srgbClr val="000000"/>
                </a:solidFill>
                <a:effectLst/>
                <a:uLnTx/>
                <a:uFillTx/>
                <a:latin typeface="+mn-lt"/>
                <a:ea typeface="+mn-ea"/>
                <a:cs typeface="+mn-cs"/>
              </a:rPr>
              <a:t>Sinal é convertido </a:t>
            </a:r>
          </a:p>
          <a:p>
            <a:pPr marL="0" marR="0" lvl="0" indent="0" algn="l" defTabSz="814388" rtl="0" eaLnBrk="1" fontAlgn="base" latinLnBrk="0" hangingPunct="1">
              <a:lnSpc>
                <a:spcPct val="95000"/>
              </a:lnSpc>
              <a:spcBef>
                <a:spcPct val="35000"/>
              </a:spcBef>
              <a:spcAft>
                <a:spcPct val="0"/>
              </a:spcAft>
              <a:buClr>
                <a:schemeClr val="accent1"/>
              </a:buClr>
              <a:buSzPct val="100000"/>
              <a:buFont typeface="Arial" charset="0"/>
              <a:buNone/>
              <a:tabLst/>
              <a:defRPr/>
            </a:pPr>
            <a:r>
              <a:rPr kumimoji="0" lang="pt-BR" sz="2400" b="0" i="0" u="none" strike="noStrike" kern="0" cap="none" spc="0" normalizeH="0" baseline="0" noProof="0" dirty="0">
                <a:ln>
                  <a:noFill/>
                </a:ln>
                <a:solidFill>
                  <a:srgbClr val="000000"/>
                </a:solidFill>
                <a:effectLst/>
                <a:uLnTx/>
                <a:uFillTx/>
                <a:latin typeface="+mn-lt"/>
                <a:ea typeface="+mn-ea"/>
                <a:cs typeface="+mn-cs"/>
              </a:rPr>
              <a:t>O/E/O e enviado na fibra em diversos</a:t>
            </a:r>
            <a:r>
              <a:rPr kumimoji="0" lang="pt-BR" sz="2400" b="0" i="0" u="none" strike="noStrike" kern="0" cap="none" spc="0" normalizeH="0" noProof="0" dirty="0">
                <a:ln>
                  <a:noFill/>
                </a:ln>
                <a:solidFill>
                  <a:srgbClr val="000000"/>
                </a:solidFill>
                <a:effectLst/>
                <a:uLnTx/>
                <a:uFillTx/>
                <a:latin typeface="+mn-lt"/>
                <a:ea typeface="+mn-ea"/>
                <a:cs typeface="+mn-cs"/>
              </a:rPr>
              <a:t> canais</a:t>
            </a:r>
            <a:endParaRPr kumimoji="0" lang="pt-BR" sz="24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Multiplexação Óptica</a:t>
            </a:r>
          </a:p>
        </p:txBody>
      </p:sp>
      <p:sp>
        <p:nvSpPr>
          <p:cNvPr id="3" name="Espaço Reservado para Conteúdo 2"/>
          <p:cNvSpPr>
            <a:spLocks noGrp="1"/>
          </p:cNvSpPr>
          <p:nvPr>
            <p:ph idx="1"/>
          </p:nvPr>
        </p:nvSpPr>
        <p:spPr/>
        <p:txBody>
          <a:bodyPr/>
          <a:lstStyle/>
          <a:p>
            <a:r>
              <a:rPr lang="pt-BR" dirty="0"/>
              <a:t>É a característica mais importante a ser definida quando do planejamento de um sistema WDM. De acordo com as necessidades da aplicação, identifica-se o qual tipo de sistema WDM a ser implantado definindo-se o espaçamento entre os canais ópticos, limitando assim a sua capacidade. Este espaçamento, que pode variar de 200 GHz a 12,5 GHz, é padronizado pelas normas G.694.1 (DWDM) e G.694.2 (CWDM) do ITU-T.</a:t>
            </a:r>
          </a:p>
          <a:p>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Canalização definida pelo ITU-T</a:t>
            </a:r>
          </a:p>
        </p:txBody>
      </p:sp>
      <p:sp>
        <p:nvSpPr>
          <p:cNvPr id="3" name="Subtítulo 2"/>
          <p:cNvSpPr>
            <a:spLocks noGrp="1"/>
          </p:cNvSpPr>
          <p:nvPr>
            <p:ph type="subTitle" idx="1"/>
          </p:nvPr>
        </p:nvSpPr>
        <p:spPr/>
        <p:txBody>
          <a:bodyPr/>
          <a:lstStyle/>
          <a:p>
            <a:r>
              <a:rPr lang="pt-BR" dirty="0"/>
              <a:t>Fundamentos de DWDM</a:t>
            </a:r>
          </a:p>
        </p:txBody>
      </p:sp>
    </p:spTree>
    <p:extLst>
      <p:ext uri="{BB962C8B-B14F-4D97-AF65-F5344CB8AC3E}">
        <p14:creationId xmlns:p14="http://schemas.microsoft.com/office/powerpoint/2010/main" val="141595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G.964.1</a:t>
            </a:r>
          </a:p>
        </p:txBody>
      </p:sp>
      <p:sp>
        <p:nvSpPr>
          <p:cNvPr id="3" name="Espaço Reservado para Conteúdo 2"/>
          <p:cNvSpPr>
            <a:spLocks noGrp="1"/>
          </p:cNvSpPr>
          <p:nvPr>
            <p:ph idx="1"/>
          </p:nvPr>
        </p:nvSpPr>
        <p:spPr/>
        <p:txBody>
          <a:bodyPr/>
          <a:lstStyle/>
          <a:p>
            <a:r>
              <a:rPr lang="en-US" sz="2000" dirty="0"/>
              <a:t>Dense wavelength division multiplexing (DWDM), a wavelength division multiplexing (WDM) technology, is characterized by narrower channel spacing than coarse WDM (CWDM), as defined in [ITU-T G.671]. </a:t>
            </a:r>
          </a:p>
          <a:p>
            <a:r>
              <a:rPr lang="en-US" sz="2000" dirty="0"/>
              <a:t>In general, the transmitters employed in DWDM applications require a control mechanism to enable them to meet the application's frequency stability requirements, in contrast to CWDM transmitters, which are generally uncontrolled in this respect.</a:t>
            </a:r>
          </a:p>
          <a:p>
            <a:r>
              <a:rPr lang="en-US" sz="2000" dirty="0"/>
              <a:t>The frequency grid defined by this Recommendation supports a variety of fixed channel </a:t>
            </a:r>
            <a:r>
              <a:rPr lang="en-US" sz="2000" dirty="0" err="1"/>
              <a:t>spacings</a:t>
            </a:r>
            <a:r>
              <a:rPr lang="en-US" sz="2000" dirty="0"/>
              <a:t> ranging from 12.5 GHz to 100 GHz and wider (integer multiples of 100 GHz) as well as a flexible grid. </a:t>
            </a:r>
          </a:p>
          <a:p>
            <a:r>
              <a:rPr lang="en-US" sz="2000" dirty="0"/>
              <a:t>Uneven channel </a:t>
            </a:r>
            <a:r>
              <a:rPr lang="en-US" sz="2000" dirty="0" err="1"/>
              <a:t>spacings</a:t>
            </a:r>
            <a:r>
              <a:rPr lang="en-US" sz="2000" dirty="0"/>
              <a:t> using the fixed grids are also allowed.</a:t>
            </a:r>
          </a:p>
          <a:p>
            <a:r>
              <a:rPr lang="en-US" sz="2000" dirty="0"/>
              <a:t>The current steps in channel spacing for the fixed grids have historically evolved by sub-dividing the initial 100 GHz grid by successive factors of two.</a:t>
            </a:r>
          </a:p>
        </p:txBody>
      </p:sp>
    </p:spTree>
    <p:extLst>
      <p:ext uri="{BB962C8B-B14F-4D97-AF65-F5344CB8AC3E}">
        <p14:creationId xmlns:p14="http://schemas.microsoft.com/office/powerpoint/2010/main" val="355278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Fixed Grid Nominal Central Frequencies</a:t>
            </a:r>
          </a:p>
        </p:txBody>
      </p:sp>
      <p:sp>
        <p:nvSpPr>
          <p:cNvPr id="3" name="Espaço Reservado para Conteúdo 2"/>
          <p:cNvSpPr>
            <a:spLocks noGrp="1"/>
          </p:cNvSpPr>
          <p:nvPr>
            <p:ph idx="1"/>
          </p:nvPr>
        </p:nvSpPr>
        <p:spPr/>
        <p:txBody>
          <a:bodyPr/>
          <a:lstStyle/>
          <a:p>
            <a:r>
              <a:rPr lang="en-US" sz="2000" dirty="0"/>
              <a:t>For channel </a:t>
            </a:r>
            <a:r>
              <a:rPr lang="en-US" sz="2000" dirty="0" err="1"/>
              <a:t>spacings</a:t>
            </a:r>
            <a:r>
              <a:rPr lang="en-US" sz="2000" dirty="0"/>
              <a:t> of 12.5 GHz on a </a:t>
            </a:r>
            <a:r>
              <a:rPr lang="en-US" sz="2000" dirty="0" err="1"/>
              <a:t>fibre</a:t>
            </a:r>
            <a:r>
              <a:rPr lang="en-US" sz="2000" dirty="0"/>
              <a:t>, the allowed channel frequencies (in THz) are defined by:</a:t>
            </a:r>
          </a:p>
          <a:p>
            <a:r>
              <a:rPr lang="en-US" sz="2000" dirty="0"/>
              <a:t>193.1 + n × 0.0125 where n is a positive or negative integer including 0</a:t>
            </a:r>
          </a:p>
          <a:p>
            <a:r>
              <a:rPr lang="en-US" sz="2000" dirty="0"/>
              <a:t>For channel </a:t>
            </a:r>
            <a:r>
              <a:rPr lang="en-US" sz="2000" dirty="0" err="1"/>
              <a:t>spacings</a:t>
            </a:r>
            <a:r>
              <a:rPr lang="en-US" sz="2000" dirty="0"/>
              <a:t> of 25 GHz on a </a:t>
            </a:r>
            <a:r>
              <a:rPr lang="en-US" sz="2000" dirty="0" err="1"/>
              <a:t>fibre</a:t>
            </a:r>
            <a:r>
              <a:rPr lang="en-US" sz="2000" dirty="0"/>
              <a:t>, the allowed channel frequencies (in THz) are defined by:</a:t>
            </a:r>
          </a:p>
          <a:p>
            <a:r>
              <a:rPr lang="en-US" sz="2000" dirty="0"/>
              <a:t>193.1 + n × 0.025 where n is a positive or negative integer including 0</a:t>
            </a:r>
          </a:p>
          <a:p>
            <a:r>
              <a:rPr lang="en-US" sz="2000" dirty="0"/>
              <a:t>For channel </a:t>
            </a:r>
            <a:r>
              <a:rPr lang="en-US" sz="2000" dirty="0" err="1"/>
              <a:t>spacings</a:t>
            </a:r>
            <a:r>
              <a:rPr lang="en-US" sz="2000" dirty="0"/>
              <a:t> of 50 GHz on a </a:t>
            </a:r>
            <a:r>
              <a:rPr lang="en-US" sz="2000" dirty="0" err="1"/>
              <a:t>fibre</a:t>
            </a:r>
            <a:r>
              <a:rPr lang="en-US" sz="2000" dirty="0"/>
              <a:t>, the allowed channel frequencies (in THz) are defined by:</a:t>
            </a:r>
          </a:p>
          <a:p>
            <a:r>
              <a:rPr lang="en-US" sz="2000" dirty="0"/>
              <a:t>193.1 + n × 0.05 where n is a positive or negative integer including 0</a:t>
            </a:r>
          </a:p>
          <a:p>
            <a:r>
              <a:rPr lang="en-US" sz="2000" dirty="0"/>
              <a:t>For channel </a:t>
            </a:r>
            <a:r>
              <a:rPr lang="en-US" sz="2000" dirty="0" err="1"/>
              <a:t>spacings</a:t>
            </a:r>
            <a:r>
              <a:rPr lang="en-US" sz="2000" dirty="0"/>
              <a:t> of 100 GHz or more on a </a:t>
            </a:r>
            <a:r>
              <a:rPr lang="en-US" sz="2000" dirty="0" err="1"/>
              <a:t>fibre</a:t>
            </a:r>
            <a:r>
              <a:rPr lang="en-US" sz="2000" dirty="0"/>
              <a:t>, the allowed channel frequencies (in THz) are defined by:</a:t>
            </a:r>
          </a:p>
          <a:p>
            <a:r>
              <a:rPr lang="en-US" sz="2000" dirty="0"/>
              <a:t>193.1 + n × 0.1 where n is a positive or negative integer including 0</a:t>
            </a:r>
          </a:p>
        </p:txBody>
      </p:sp>
    </p:spTree>
    <p:extLst>
      <p:ext uri="{BB962C8B-B14F-4D97-AF65-F5344CB8AC3E}">
        <p14:creationId xmlns:p14="http://schemas.microsoft.com/office/powerpoint/2010/main" val="260245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Tabela</a:t>
            </a:r>
            <a:r>
              <a:rPr lang="en-US" dirty="0"/>
              <a:t> de </a:t>
            </a:r>
            <a:r>
              <a:rPr lang="en-US" dirty="0" err="1"/>
              <a:t>Frequências</a:t>
            </a:r>
            <a:r>
              <a:rPr lang="en-US" dirty="0"/>
              <a:t> (</a:t>
            </a:r>
            <a:r>
              <a:rPr lang="en-US" dirty="0" err="1"/>
              <a:t>parcial</a:t>
            </a:r>
            <a:r>
              <a:rPr lang="en-US" dirty="0"/>
              <a:t>)</a:t>
            </a:r>
          </a:p>
        </p:txBody>
      </p:sp>
      <p:pic>
        <p:nvPicPr>
          <p:cNvPr id="4" name="Imagem 3"/>
          <p:cNvPicPr>
            <a:picLocks noChangeAspect="1"/>
          </p:cNvPicPr>
          <p:nvPr/>
        </p:nvPicPr>
        <p:blipFill>
          <a:blip r:embed="rId2"/>
          <a:stretch>
            <a:fillRect/>
          </a:stretch>
        </p:blipFill>
        <p:spPr>
          <a:xfrm>
            <a:off x="1498506" y="1827399"/>
            <a:ext cx="5743575" cy="2181225"/>
          </a:xfrm>
          <a:prstGeom prst="rect">
            <a:avLst/>
          </a:prstGeom>
        </p:spPr>
      </p:pic>
      <p:sp>
        <p:nvSpPr>
          <p:cNvPr id="5" name="CaixaDeTexto 4"/>
          <p:cNvSpPr txBox="1"/>
          <p:nvPr/>
        </p:nvSpPr>
        <p:spPr>
          <a:xfrm>
            <a:off x="1909483" y="5029200"/>
            <a:ext cx="3031599" cy="369332"/>
          </a:xfrm>
          <a:prstGeom prst="rect">
            <a:avLst/>
          </a:prstGeom>
          <a:noFill/>
        </p:spPr>
        <p:txBody>
          <a:bodyPr wrap="none" rtlCol="0">
            <a:spAutoFit/>
          </a:bodyPr>
          <a:lstStyle/>
          <a:p>
            <a:r>
              <a:rPr lang="en-US" sz="2000" b="0" dirty="0"/>
              <a:t>c = 2,99792458 .10</a:t>
            </a:r>
            <a:r>
              <a:rPr lang="en-US" sz="2000" b="0" baseline="30000" dirty="0"/>
              <a:t>8</a:t>
            </a:r>
            <a:r>
              <a:rPr lang="en-US" sz="2000" b="0" dirty="0"/>
              <a:t> m/s </a:t>
            </a:r>
          </a:p>
        </p:txBody>
      </p:sp>
    </p:spTree>
    <p:extLst>
      <p:ext uri="{BB962C8B-B14F-4D97-AF65-F5344CB8AC3E}">
        <p14:creationId xmlns:p14="http://schemas.microsoft.com/office/powerpoint/2010/main" val="60024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Flexible DWDM Grid</a:t>
            </a:r>
          </a:p>
        </p:txBody>
      </p:sp>
      <p:sp>
        <p:nvSpPr>
          <p:cNvPr id="3" name="Espaço Reservado para Conteúdo 2"/>
          <p:cNvSpPr>
            <a:spLocks noGrp="1"/>
          </p:cNvSpPr>
          <p:nvPr>
            <p:ph idx="1"/>
          </p:nvPr>
        </p:nvSpPr>
        <p:spPr/>
        <p:txBody>
          <a:bodyPr/>
          <a:lstStyle/>
          <a:p>
            <a:r>
              <a:rPr lang="en-US" dirty="0"/>
              <a:t>For the flexible DWDM grid, the allowed frequency slots have a nominal central frequency (in THz) defined by:</a:t>
            </a:r>
          </a:p>
          <a:p>
            <a:r>
              <a:rPr lang="en-US" dirty="0"/>
              <a:t>193.1 + n × 0.00625 where n is a positive or negative integer including 0 and 0.00625 is the nominal central frequency granularity in THz and a slot width defined by:</a:t>
            </a:r>
          </a:p>
          <a:p>
            <a:r>
              <a:rPr lang="en-US" dirty="0"/>
              <a:t>12.5 × m where m is a positive integer and 12.5 is the slot width granularity in GHz.</a:t>
            </a:r>
          </a:p>
          <a:p>
            <a:r>
              <a:rPr lang="en-US" dirty="0"/>
              <a:t>Any combination of frequency slots is allowed as long as no two frequency slots overlap.</a:t>
            </a:r>
          </a:p>
        </p:txBody>
      </p:sp>
    </p:spTree>
    <p:extLst>
      <p:ext uri="{BB962C8B-B14F-4D97-AF65-F5344CB8AC3E}">
        <p14:creationId xmlns:p14="http://schemas.microsoft.com/office/powerpoint/2010/main" val="375791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Uso</a:t>
            </a:r>
            <a:r>
              <a:rPr lang="en-US" dirty="0"/>
              <a:t> da Grade </a:t>
            </a:r>
            <a:r>
              <a:rPr lang="en-US" dirty="0" err="1"/>
              <a:t>Flexível</a:t>
            </a:r>
            <a:endParaRPr lang="en-US" dirty="0"/>
          </a:p>
        </p:txBody>
      </p:sp>
      <p:sp>
        <p:nvSpPr>
          <p:cNvPr id="3" name="Espaço Reservado para Conteúdo 2"/>
          <p:cNvSpPr>
            <a:spLocks noGrp="1"/>
          </p:cNvSpPr>
          <p:nvPr>
            <p:ph idx="1"/>
          </p:nvPr>
        </p:nvSpPr>
        <p:spPr/>
        <p:txBody>
          <a:bodyPr/>
          <a:lstStyle/>
          <a:p>
            <a:pPr marL="342900" indent="-342900">
              <a:buFont typeface="Arial" panose="020B0604020202020204" pitchFamily="34" charset="0"/>
              <a:buChar char="•"/>
            </a:pPr>
            <a:r>
              <a:rPr lang="en-US" dirty="0"/>
              <a:t>A grade </a:t>
            </a:r>
            <a:r>
              <a:rPr lang="en-US" dirty="0" err="1"/>
              <a:t>flexível</a:t>
            </a:r>
            <a:r>
              <a:rPr lang="en-US" dirty="0"/>
              <a:t> </a:t>
            </a:r>
            <a:r>
              <a:rPr lang="en-US" dirty="0" err="1"/>
              <a:t>permite</a:t>
            </a:r>
            <a:r>
              <a:rPr lang="en-US" dirty="0"/>
              <a:t> que </a:t>
            </a:r>
            <a:r>
              <a:rPr lang="en-US" dirty="0" err="1"/>
              <a:t>diferentes</a:t>
            </a:r>
            <a:r>
              <a:rPr lang="en-US" dirty="0"/>
              <a:t> </a:t>
            </a:r>
            <a:r>
              <a:rPr lang="en-US" dirty="0" err="1"/>
              <a:t>canais</a:t>
            </a:r>
            <a:r>
              <a:rPr lang="en-US" dirty="0"/>
              <a:t> </a:t>
            </a:r>
            <a:r>
              <a:rPr lang="en-US" dirty="0" err="1"/>
              <a:t>tenham</a:t>
            </a:r>
            <a:r>
              <a:rPr lang="en-US" dirty="0"/>
              <a:t> </a:t>
            </a:r>
            <a:r>
              <a:rPr lang="en-US" dirty="0" err="1"/>
              <a:t>diferentes</a:t>
            </a:r>
            <a:r>
              <a:rPr lang="en-US" dirty="0"/>
              <a:t> </a:t>
            </a:r>
            <a:r>
              <a:rPr lang="en-US" dirty="0" err="1"/>
              <a:t>larguras</a:t>
            </a:r>
            <a:r>
              <a:rPr lang="en-US" dirty="0"/>
              <a:t> de </a:t>
            </a:r>
            <a:r>
              <a:rPr lang="en-US" dirty="0" err="1"/>
              <a:t>banda</a:t>
            </a:r>
            <a:endParaRPr lang="en-US" dirty="0"/>
          </a:p>
          <a:p>
            <a:pPr marL="342900" indent="-342900">
              <a:buFont typeface="Arial" panose="020B0604020202020204" pitchFamily="34" charset="0"/>
              <a:buChar char="•"/>
            </a:pPr>
            <a:r>
              <a:rPr lang="en-US" dirty="0" err="1"/>
              <a:t>Isso</a:t>
            </a:r>
            <a:r>
              <a:rPr lang="en-US" dirty="0"/>
              <a:t> </a:t>
            </a:r>
            <a:r>
              <a:rPr lang="en-US" dirty="0" err="1"/>
              <a:t>permite</a:t>
            </a:r>
            <a:r>
              <a:rPr lang="en-US" dirty="0"/>
              <a:t> </a:t>
            </a:r>
            <a:r>
              <a:rPr lang="en-US" dirty="0" err="1"/>
              <a:t>combinar</a:t>
            </a:r>
            <a:r>
              <a:rPr lang="en-US" dirty="0"/>
              <a:t> </a:t>
            </a:r>
            <a:r>
              <a:rPr lang="en-US" dirty="0" err="1"/>
              <a:t>diferentes</a:t>
            </a:r>
            <a:r>
              <a:rPr lang="en-US" dirty="0"/>
              <a:t> </a:t>
            </a:r>
            <a:r>
              <a:rPr lang="en-US" dirty="0" err="1"/>
              <a:t>tipos</a:t>
            </a:r>
            <a:r>
              <a:rPr lang="en-US" dirty="0"/>
              <a:t> de </a:t>
            </a:r>
            <a:r>
              <a:rPr lang="en-US" dirty="0" err="1"/>
              <a:t>modulação</a:t>
            </a:r>
            <a:r>
              <a:rPr lang="en-US" dirty="0"/>
              <a:t> e </a:t>
            </a:r>
            <a:r>
              <a:rPr lang="en-US" dirty="0" err="1"/>
              <a:t>diferentes</a:t>
            </a:r>
            <a:r>
              <a:rPr lang="en-US" dirty="0"/>
              <a:t> </a:t>
            </a:r>
            <a:r>
              <a:rPr lang="en-US" dirty="0" err="1"/>
              <a:t>taxas</a:t>
            </a:r>
            <a:r>
              <a:rPr lang="en-US" dirty="0"/>
              <a:t> de bits </a:t>
            </a:r>
            <a:r>
              <a:rPr lang="en-US" dirty="0" err="1"/>
              <a:t>em</a:t>
            </a:r>
            <a:r>
              <a:rPr lang="en-US" dirty="0"/>
              <a:t> um </a:t>
            </a:r>
            <a:r>
              <a:rPr lang="en-US" dirty="0" err="1"/>
              <a:t>mesmo</a:t>
            </a:r>
            <a:r>
              <a:rPr lang="en-US" dirty="0"/>
              <a:t> Sistema.</a:t>
            </a:r>
          </a:p>
          <a:p>
            <a:pPr marL="342900" indent="-342900">
              <a:buFont typeface="Arial" panose="020B0604020202020204" pitchFamily="34" charset="0"/>
              <a:buChar char="•"/>
            </a:pPr>
            <a:r>
              <a:rPr lang="en-US" dirty="0" err="1"/>
              <a:t>Isso</a:t>
            </a:r>
            <a:r>
              <a:rPr lang="en-US" dirty="0"/>
              <a:t> </a:t>
            </a:r>
            <a:r>
              <a:rPr lang="en-US" dirty="0" err="1"/>
              <a:t>cria</a:t>
            </a:r>
            <a:r>
              <a:rPr lang="en-US" dirty="0"/>
              <a:t> </a:t>
            </a:r>
            <a:r>
              <a:rPr lang="en-US" dirty="0" err="1"/>
              <a:t>dificuldades</a:t>
            </a:r>
            <a:r>
              <a:rPr lang="en-US" dirty="0"/>
              <a:t> para </a:t>
            </a:r>
            <a:r>
              <a:rPr lang="en-US" dirty="0" err="1"/>
              <a:t>interoperabilidade</a:t>
            </a:r>
            <a:r>
              <a:rPr lang="en-US" dirty="0"/>
              <a:t> entre </a:t>
            </a:r>
            <a:r>
              <a:rPr lang="en-US" dirty="0" err="1"/>
              <a:t>sistemas</a:t>
            </a:r>
            <a:r>
              <a:rPr lang="en-US" dirty="0"/>
              <a:t>, </a:t>
            </a:r>
            <a:r>
              <a:rPr lang="en-US" dirty="0" err="1"/>
              <a:t>por</a:t>
            </a:r>
            <a:r>
              <a:rPr lang="en-US" dirty="0"/>
              <a:t> </a:t>
            </a:r>
            <a:r>
              <a:rPr lang="en-US" dirty="0" err="1"/>
              <a:t>esse</a:t>
            </a:r>
            <a:r>
              <a:rPr lang="en-US" dirty="0"/>
              <a:t> </a:t>
            </a:r>
            <a:r>
              <a:rPr lang="en-US" dirty="0" err="1"/>
              <a:t>motivo</a:t>
            </a:r>
            <a:r>
              <a:rPr lang="en-US" dirty="0"/>
              <a:t> a grade </a:t>
            </a:r>
            <a:r>
              <a:rPr lang="en-US" dirty="0" err="1"/>
              <a:t>flexível</a:t>
            </a:r>
            <a:r>
              <a:rPr lang="en-US" dirty="0"/>
              <a:t> </a:t>
            </a:r>
            <a:r>
              <a:rPr lang="en-US" dirty="0" err="1"/>
              <a:t>não</a:t>
            </a:r>
            <a:r>
              <a:rPr lang="en-US" dirty="0"/>
              <a:t> é </a:t>
            </a:r>
            <a:r>
              <a:rPr lang="en-US" dirty="0" err="1"/>
              <a:t>usada</a:t>
            </a:r>
            <a:r>
              <a:rPr lang="en-US" dirty="0"/>
              <a:t> </a:t>
            </a:r>
            <a:r>
              <a:rPr lang="en-US" dirty="0" err="1"/>
              <a:t>em</a:t>
            </a:r>
            <a:r>
              <a:rPr lang="en-US" dirty="0"/>
              <a:t> </a:t>
            </a:r>
            <a:r>
              <a:rPr lang="en-US" dirty="0" err="1"/>
              <a:t>recomendações</a:t>
            </a:r>
            <a:r>
              <a:rPr lang="en-US" dirty="0"/>
              <a:t> de interfaces </a:t>
            </a:r>
            <a:r>
              <a:rPr lang="en-US" dirty="0" err="1"/>
              <a:t>óticas</a:t>
            </a:r>
            <a:r>
              <a:rPr lang="en-US" dirty="0"/>
              <a:t> </a:t>
            </a:r>
          </a:p>
        </p:txBody>
      </p:sp>
    </p:spTree>
    <p:extLst>
      <p:ext uri="{BB962C8B-B14F-4D97-AF65-F5344CB8AC3E}">
        <p14:creationId xmlns:p14="http://schemas.microsoft.com/office/powerpoint/2010/main" val="344646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Exemplo</a:t>
            </a:r>
            <a:r>
              <a:rPr lang="en-US" dirty="0"/>
              <a:t> de grade </a:t>
            </a:r>
            <a:r>
              <a:rPr lang="en-US" dirty="0" err="1"/>
              <a:t>flexível</a:t>
            </a:r>
            <a:endParaRPr lang="en-US" dirty="0"/>
          </a:p>
        </p:txBody>
      </p:sp>
      <p:pic>
        <p:nvPicPr>
          <p:cNvPr id="4" name="Imagem 3"/>
          <p:cNvPicPr>
            <a:picLocks noChangeAspect="1"/>
          </p:cNvPicPr>
          <p:nvPr/>
        </p:nvPicPr>
        <p:blipFill>
          <a:blip r:embed="rId2"/>
          <a:stretch>
            <a:fillRect/>
          </a:stretch>
        </p:blipFill>
        <p:spPr>
          <a:xfrm>
            <a:off x="1320613" y="1907241"/>
            <a:ext cx="5695950" cy="1752600"/>
          </a:xfrm>
          <a:prstGeom prst="rect">
            <a:avLst/>
          </a:prstGeom>
        </p:spPr>
      </p:pic>
      <p:sp>
        <p:nvSpPr>
          <p:cNvPr id="5" name="CaixaDeTexto 4"/>
          <p:cNvSpPr txBox="1"/>
          <p:nvPr/>
        </p:nvSpPr>
        <p:spPr>
          <a:xfrm>
            <a:off x="726141" y="4370294"/>
            <a:ext cx="7529625" cy="1754326"/>
          </a:xfrm>
          <a:prstGeom prst="rect">
            <a:avLst/>
          </a:prstGeom>
          <a:noFill/>
        </p:spPr>
        <p:txBody>
          <a:bodyPr wrap="none" rtlCol="0">
            <a:spAutoFit/>
          </a:bodyPr>
          <a:lstStyle/>
          <a:p>
            <a:r>
              <a:rPr lang="en-US" sz="2000" b="0" dirty="0" err="1"/>
              <a:t>Qual</a:t>
            </a:r>
            <a:r>
              <a:rPr lang="en-US" sz="2000" b="0" dirty="0"/>
              <a:t> </a:t>
            </a:r>
            <a:r>
              <a:rPr lang="en-US" sz="2000" b="0" dirty="0" err="1"/>
              <a:t>devem</a:t>
            </a:r>
            <a:r>
              <a:rPr lang="en-US" sz="2000" b="0" dirty="0"/>
              <a:t> </a:t>
            </a:r>
            <a:r>
              <a:rPr lang="en-US" sz="2000" b="0" dirty="0" err="1"/>
              <a:t>ser</a:t>
            </a:r>
            <a:r>
              <a:rPr lang="en-US" sz="2000" b="0" dirty="0"/>
              <a:t> </a:t>
            </a:r>
            <a:r>
              <a:rPr lang="en-US" sz="2000" b="0" dirty="0" err="1"/>
              <a:t>os</a:t>
            </a:r>
            <a:r>
              <a:rPr lang="en-US" sz="2000" b="0" dirty="0"/>
              <a:t> </a:t>
            </a:r>
            <a:r>
              <a:rPr lang="en-US" sz="2000" b="0" dirty="0" err="1"/>
              <a:t>valores</a:t>
            </a:r>
            <a:r>
              <a:rPr lang="en-US" sz="2000" b="0" dirty="0"/>
              <a:t> de n e m para </a:t>
            </a:r>
            <a:r>
              <a:rPr lang="en-US" sz="2000" b="0" dirty="0" err="1"/>
              <a:t>encaixar</a:t>
            </a:r>
            <a:r>
              <a:rPr lang="en-US" sz="2000" b="0" dirty="0"/>
              <a:t> um canal de </a:t>
            </a:r>
            <a:br>
              <a:rPr lang="en-US" sz="2000" b="0" dirty="0"/>
            </a:br>
            <a:r>
              <a:rPr lang="en-US" sz="2000" b="0" dirty="0"/>
              <a:t>50 GHz no </a:t>
            </a:r>
            <a:r>
              <a:rPr lang="en-US" sz="2000" b="0" dirty="0" err="1"/>
              <a:t>espaço</a:t>
            </a:r>
            <a:r>
              <a:rPr lang="en-US" sz="2000" b="0" dirty="0"/>
              <a:t> </a:t>
            </a:r>
            <a:r>
              <a:rPr lang="en-US" sz="2000" b="0" dirty="0" err="1"/>
              <a:t>disponível</a:t>
            </a:r>
            <a:r>
              <a:rPr lang="en-US" sz="2000" b="0" dirty="0"/>
              <a:t>?</a:t>
            </a:r>
          </a:p>
          <a:p>
            <a:endParaRPr lang="en-US" sz="2000" b="0" dirty="0"/>
          </a:p>
          <a:p>
            <a:r>
              <a:rPr lang="en-US" sz="2000" b="0" dirty="0"/>
              <a:t>É </a:t>
            </a:r>
            <a:r>
              <a:rPr lang="en-US" sz="2000" b="0" dirty="0" err="1"/>
              <a:t>possível</a:t>
            </a:r>
            <a:r>
              <a:rPr lang="en-US" sz="2000" b="0" dirty="0"/>
              <a:t> </a:t>
            </a:r>
            <a:r>
              <a:rPr lang="en-US" sz="2000" b="0" dirty="0" err="1"/>
              <a:t>descrever</a:t>
            </a:r>
            <a:r>
              <a:rPr lang="en-US" sz="2000" b="0" dirty="0"/>
              <a:t> a grade </a:t>
            </a:r>
            <a:r>
              <a:rPr lang="en-US" sz="2000" b="0" dirty="0" err="1"/>
              <a:t>fixa</a:t>
            </a:r>
            <a:r>
              <a:rPr lang="en-US" sz="2000" b="0" dirty="0"/>
              <a:t> de 50GHz </a:t>
            </a:r>
            <a:r>
              <a:rPr lang="en-US" sz="2000" b="0" dirty="0" err="1"/>
              <a:t>usando</a:t>
            </a:r>
            <a:r>
              <a:rPr lang="en-US" sz="2000" b="0" dirty="0"/>
              <a:t> </a:t>
            </a:r>
            <a:r>
              <a:rPr lang="en-US" sz="2000" b="0" dirty="0" err="1"/>
              <a:t>os</a:t>
            </a:r>
            <a:r>
              <a:rPr lang="en-US" sz="2000" b="0" dirty="0"/>
              <a:t> </a:t>
            </a:r>
            <a:br>
              <a:rPr lang="en-US" sz="2000" b="0" dirty="0"/>
            </a:br>
            <a:r>
              <a:rPr lang="en-US" sz="2000" b="0" dirty="0" err="1"/>
              <a:t>parâmetros</a:t>
            </a:r>
            <a:r>
              <a:rPr lang="en-US" sz="2000" b="0" dirty="0"/>
              <a:t> da grade </a:t>
            </a:r>
            <a:r>
              <a:rPr lang="en-US" sz="2000" b="0" dirty="0" err="1"/>
              <a:t>flexível</a:t>
            </a:r>
            <a:r>
              <a:rPr lang="en-US" sz="2000" b="0" dirty="0"/>
              <a:t>? </a:t>
            </a:r>
            <a:r>
              <a:rPr lang="en-US" sz="2000" b="0" dirty="0" err="1"/>
              <a:t>Quais</a:t>
            </a:r>
            <a:r>
              <a:rPr lang="en-US" sz="2000" b="0" dirty="0"/>
              <a:t> </a:t>
            </a:r>
            <a:r>
              <a:rPr lang="en-US" sz="2000" b="0" dirty="0" err="1"/>
              <a:t>seriam</a:t>
            </a:r>
            <a:r>
              <a:rPr lang="en-US" sz="2000" b="0" dirty="0"/>
              <a:t> </a:t>
            </a:r>
            <a:r>
              <a:rPr lang="en-US" sz="2000" b="0" dirty="0" err="1"/>
              <a:t>os</a:t>
            </a:r>
            <a:r>
              <a:rPr lang="en-US" sz="2000" b="0" dirty="0"/>
              <a:t> </a:t>
            </a:r>
            <a:r>
              <a:rPr lang="en-US" sz="2000" b="0" dirty="0" err="1"/>
              <a:t>valores</a:t>
            </a:r>
            <a:r>
              <a:rPr lang="en-US" sz="2000" b="0" dirty="0"/>
              <a:t> de n e m </a:t>
            </a:r>
            <a:br>
              <a:rPr lang="en-US" sz="2000" b="0" dirty="0"/>
            </a:br>
            <a:r>
              <a:rPr lang="en-US" sz="2000" b="0" dirty="0" err="1"/>
              <a:t>em</a:t>
            </a:r>
            <a:r>
              <a:rPr lang="en-US" sz="2000" b="0" dirty="0"/>
              <a:t> </a:t>
            </a:r>
            <a:r>
              <a:rPr lang="en-US" sz="2000" b="0" dirty="0" err="1"/>
              <a:t>cada</a:t>
            </a:r>
            <a:r>
              <a:rPr lang="en-US" sz="2000" b="0" dirty="0"/>
              <a:t> canal?</a:t>
            </a:r>
          </a:p>
        </p:txBody>
      </p:sp>
    </p:spTree>
    <p:extLst>
      <p:ext uri="{BB962C8B-B14F-4D97-AF65-F5344CB8AC3E}">
        <p14:creationId xmlns:p14="http://schemas.microsoft.com/office/powerpoint/2010/main" val="101399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O que é TDM?</a:t>
            </a:r>
          </a:p>
        </p:txBody>
      </p:sp>
      <p:sp>
        <p:nvSpPr>
          <p:cNvPr id="3" name="Subtítulo 2"/>
          <p:cNvSpPr>
            <a:spLocks noGrp="1"/>
          </p:cNvSpPr>
          <p:nvPr>
            <p:ph type="subTitle" idx="1"/>
          </p:nvPr>
        </p:nvSpPr>
        <p:spPr/>
        <p:txBody>
          <a:bodyPr/>
          <a:lstStyle/>
          <a:p>
            <a:r>
              <a:rPr lang="pt-BR" dirty="0"/>
              <a:t>Fundamentos de DWDM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CWDM x DWDM</a:t>
            </a:r>
          </a:p>
        </p:txBody>
      </p:sp>
      <p:pic>
        <p:nvPicPr>
          <p:cNvPr id="9218" name="Picture 2"/>
          <p:cNvPicPr>
            <a:picLocks noGrp="1" noChangeAspect="1" noChangeArrowheads="1"/>
          </p:cNvPicPr>
          <p:nvPr>
            <p:ph idx="1"/>
          </p:nvPr>
        </p:nvPicPr>
        <p:blipFill>
          <a:blip r:embed="rId2" cstate="print"/>
          <a:srcRect/>
          <a:stretch>
            <a:fillRect/>
          </a:stretch>
        </p:blipFill>
        <p:spPr bwMode="auto">
          <a:xfrm>
            <a:off x="890793" y="1500935"/>
            <a:ext cx="7261860" cy="249936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2096429" y="4049901"/>
            <a:ext cx="4827316" cy="251898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478" y="457200"/>
            <a:ext cx="8544623" cy="838200"/>
          </a:xfrm>
        </p:spPr>
        <p:txBody>
          <a:bodyPr/>
          <a:lstStyle/>
          <a:p>
            <a:r>
              <a:rPr lang="pt-BR" dirty="0"/>
              <a:t>Canalização óptica </a:t>
            </a:r>
          </a:p>
        </p:txBody>
      </p:sp>
      <p:sp>
        <p:nvSpPr>
          <p:cNvPr id="5" name="Retângulo 4"/>
          <p:cNvSpPr/>
          <p:nvPr/>
        </p:nvSpPr>
        <p:spPr>
          <a:xfrm>
            <a:off x="234176" y="1416206"/>
            <a:ext cx="8731404" cy="867930"/>
          </a:xfrm>
          <a:prstGeom prst="rect">
            <a:avLst/>
          </a:prstGeom>
        </p:spPr>
        <p:txBody>
          <a:bodyPr wrap="square">
            <a:spAutoFit/>
          </a:bodyPr>
          <a:lstStyle/>
          <a:p>
            <a:r>
              <a:rPr lang="pt-BR" sz="2800" dirty="0"/>
              <a:t>Conforme ITU-T – canalização da luz</a:t>
            </a:r>
          </a:p>
          <a:p>
            <a:r>
              <a:rPr lang="pt-BR" sz="2800" dirty="0"/>
              <a:t>São baseadas em </a:t>
            </a:r>
            <a:r>
              <a:rPr lang="pt-BR" sz="2800" dirty="0">
                <a:sym typeface="UniversalMath1 BT"/>
              </a:rPr>
              <a:t>191,7</a:t>
            </a:r>
            <a:r>
              <a:rPr lang="pt-BR" sz="2800" dirty="0" err="1">
                <a:sym typeface="UniversalMath1 BT"/>
              </a:rPr>
              <a:t>THz</a:t>
            </a:r>
            <a:r>
              <a:rPr lang="pt-BR" sz="2800" dirty="0">
                <a:sym typeface="UniversalMath1 BT"/>
              </a:rPr>
              <a:t> 100GHz ou 50GHz</a:t>
            </a:r>
            <a:endParaRPr lang="pt-BR" sz="2800" dirty="0"/>
          </a:p>
        </p:txBody>
      </p:sp>
      <p:pic>
        <p:nvPicPr>
          <p:cNvPr id="7170" name="Picture 2"/>
          <p:cNvPicPr>
            <a:picLocks noChangeAspect="1" noChangeArrowheads="1"/>
          </p:cNvPicPr>
          <p:nvPr/>
        </p:nvPicPr>
        <p:blipFill>
          <a:blip r:embed="rId2" cstate="print"/>
          <a:srcRect/>
          <a:stretch>
            <a:fillRect/>
          </a:stretch>
        </p:blipFill>
        <p:spPr bwMode="auto">
          <a:xfrm>
            <a:off x="803405" y="2464420"/>
            <a:ext cx="6795454" cy="1829807"/>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768056" y="4460488"/>
            <a:ext cx="6819652" cy="1740752"/>
          </a:xfrm>
          <a:prstGeom prst="rect">
            <a:avLst/>
          </a:prstGeom>
          <a:noFill/>
          <a:ln w="9525">
            <a:noFill/>
            <a:miter lim="800000"/>
            <a:headEnd/>
            <a:tailEnd/>
          </a:ln>
        </p:spPr>
      </p:pic>
      <p:sp>
        <p:nvSpPr>
          <p:cNvPr id="3" name="CaixaDeTexto 2"/>
          <p:cNvSpPr txBox="1"/>
          <p:nvPr/>
        </p:nvSpPr>
        <p:spPr>
          <a:xfrm>
            <a:off x="658906" y="6360459"/>
            <a:ext cx="3516219" cy="369332"/>
          </a:xfrm>
          <a:prstGeom prst="rect">
            <a:avLst/>
          </a:prstGeom>
          <a:noFill/>
        </p:spPr>
        <p:txBody>
          <a:bodyPr wrap="none" rtlCol="0">
            <a:spAutoFit/>
          </a:bodyPr>
          <a:lstStyle/>
          <a:p>
            <a:r>
              <a:rPr lang="en-US" sz="2000" b="0" dirty="0" err="1"/>
              <a:t>Qual</a:t>
            </a:r>
            <a:r>
              <a:rPr lang="en-US" sz="2000" b="0" dirty="0"/>
              <a:t> a </a:t>
            </a:r>
            <a:r>
              <a:rPr lang="en-US" sz="2000" b="0" dirty="0" err="1"/>
              <a:t>relação</a:t>
            </a:r>
            <a:r>
              <a:rPr lang="en-US" sz="2000" b="0" dirty="0"/>
              <a:t> entre </a:t>
            </a:r>
            <a:r>
              <a:rPr lang="el-GR" sz="2000" b="0" dirty="0"/>
              <a:t>Δ</a:t>
            </a:r>
            <a:r>
              <a:rPr lang="pt-BR" sz="2000" b="0" dirty="0"/>
              <a:t>f e </a:t>
            </a:r>
            <a:r>
              <a:rPr lang="el-GR" sz="2000" b="0" dirty="0"/>
              <a:t>Δλ</a:t>
            </a:r>
            <a:r>
              <a:rPr lang="pt-BR" sz="2000" b="0" dirty="0"/>
              <a:t>?</a:t>
            </a:r>
            <a:endParaRPr lang="en-US" sz="2000"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Fundamentos da tecnologia de transmissão óptica</a:t>
            </a:r>
          </a:p>
        </p:txBody>
      </p:sp>
      <p:sp>
        <p:nvSpPr>
          <p:cNvPr id="3" name="Subtítulo 2"/>
          <p:cNvSpPr>
            <a:spLocks noGrp="1"/>
          </p:cNvSpPr>
          <p:nvPr>
            <p:ph type="subTitle" idx="1"/>
          </p:nvPr>
        </p:nvSpPr>
        <p:spPr/>
        <p:txBody>
          <a:bodyPr/>
          <a:lstStyle/>
          <a:p>
            <a:r>
              <a:rPr lang="pt-BR" dirty="0"/>
              <a:t>Fundamentos de DWDM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Princípios básicos</a:t>
            </a:r>
          </a:p>
        </p:txBody>
      </p:sp>
      <p:pic>
        <p:nvPicPr>
          <p:cNvPr id="15362" name="Picture 2"/>
          <p:cNvPicPr>
            <a:picLocks noChangeAspect="1" noChangeArrowheads="1"/>
          </p:cNvPicPr>
          <p:nvPr/>
        </p:nvPicPr>
        <p:blipFill>
          <a:blip r:embed="rId2" cstate="print"/>
          <a:srcRect/>
          <a:stretch>
            <a:fillRect/>
          </a:stretch>
        </p:blipFill>
        <p:spPr bwMode="auto">
          <a:xfrm>
            <a:off x="9525" y="1802780"/>
            <a:ext cx="9134475" cy="1981200"/>
          </a:xfrm>
          <a:prstGeom prst="rect">
            <a:avLst/>
          </a:prstGeom>
          <a:noFill/>
          <a:ln w="9525">
            <a:noFill/>
            <a:miter lim="800000"/>
            <a:headEnd/>
            <a:tailEnd/>
          </a:ln>
        </p:spPr>
      </p:pic>
      <p:sp>
        <p:nvSpPr>
          <p:cNvPr id="6" name="Retângulo 5"/>
          <p:cNvSpPr/>
          <p:nvPr/>
        </p:nvSpPr>
        <p:spPr>
          <a:xfrm>
            <a:off x="747132" y="4081346"/>
            <a:ext cx="7460166" cy="1643527"/>
          </a:xfrm>
          <a:prstGeom prst="rect">
            <a:avLst/>
          </a:prstGeom>
        </p:spPr>
        <p:txBody>
          <a:bodyPr wrap="square">
            <a:spAutoFit/>
          </a:bodyPr>
          <a:lstStyle/>
          <a:p>
            <a:pPr>
              <a:buFont typeface="Arial" pitchFamily="34" charset="0"/>
              <a:buChar char="•"/>
            </a:pPr>
            <a:r>
              <a:rPr lang="pt-BR" sz="2800" dirty="0"/>
              <a:t> 850 </a:t>
            </a:r>
            <a:r>
              <a:rPr lang="pt-BR" sz="2800" dirty="0" err="1"/>
              <a:t>nm</a:t>
            </a:r>
            <a:r>
              <a:rPr lang="pt-BR" sz="2800" dirty="0"/>
              <a:t> sobre fibra </a:t>
            </a:r>
            <a:r>
              <a:rPr lang="pt-BR" sz="2800" dirty="0" err="1"/>
              <a:t>multimodo</a:t>
            </a:r>
            <a:endParaRPr lang="pt-BR" sz="2800" dirty="0"/>
          </a:p>
          <a:p>
            <a:pPr>
              <a:buFont typeface="Arial" pitchFamily="34" charset="0"/>
              <a:buChar char="•"/>
            </a:pPr>
            <a:r>
              <a:rPr lang="pt-BR" sz="2800" dirty="0"/>
              <a:t> 1310 </a:t>
            </a:r>
            <a:r>
              <a:rPr lang="pt-BR" sz="2800" dirty="0" err="1"/>
              <a:t>nm</a:t>
            </a:r>
            <a:r>
              <a:rPr lang="pt-BR" sz="2800" dirty="0"/>
              <a:t> sobre fibra monomodo</a:t>
            </a:r>
          </a:p>
          <a:p>
            <a:pPr>
              <a:buFont typeface="Arial" pitchFamily="34" charset="0"/>
              <a:buChar char="•"/>
            </a:pPr>
            <a:r>
              <a:rPr lang="pt-BR" sz="2800" dirty="0"/>
              <a:t> Banda-C: 1550nm sobre fibra monomodo</a:t>
            </a:r>
          </a:p>
          <a:p>
            <a:pPr>
              <a:buFont typeface="Arial" pitchFamily="34" charset="0"/>
              <a:buChar char="•"/>
            </a:pPr>
            <a:r>
              <a:rPr lang="pt-BR" sz="2800" dirty="0"/>
              <a:t> Banda-L: 1625 </a:t>
            </a:r>
            <a:r>
              <a:rPr lang="pt-BR" sz="2800" dirty="0" err="1"/>
              <a:t>nm</a:t>
            </a:r>
            <a:r>
              <a:rPr lang="pt-BR" sz="2800" dirty="0"/>
              <a:t> sobre fibra monomodo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Desenvolvimento da fibra</a:t>
            </a:r>
          </a:p>
        </p:txBody>
      </p:sp>
      <p:pic>
        <p:nvPicPr>
          <p:cNvPr id="17410" name="Picture 2"/>
          <p:cNvPicPr>
            <a:picLocks noChangeAspect="1" noChangeArrowheads="1"/>
          </p:cNvPicPr>
          <p:nvPr/>
        </p:nvPicPr>
        <p:blipFill>
          <a:blip r:embed="rId2" cstate="print"/>
          <a:srcRect/>
          <a:stretch>
            <a:fillRect/>
          </a:stretch>
        </p:blipFill>
        <p:spPr bwMode="auto">
          <a:xfrm>
            <a:off x="-1" y="1508821"/>
            <a:ext cx="9144001" cy="474401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478" y="457200"/>
            <a:ext cx="8544623" cy="838200"/>
          </a:xfrm>
        </p:spPr>
        <p:txBody>
          <a:bodyPr/>
          <a:lstStyle/>
          <a:p>
            <a:r>
              <a:rPr lang="pt-BR" dirty="0"/>
              <a:t>Princípios básicos</a:t>
            </a:r>
          </a:p>
        </p:txBody>
      </p:sp>
      <p:sp>
        <p:nvSpPr>
          <p:cNvPr id="5" name="Retângulo 4"/>
          <p:cNvSpPr/>
          <p:nvPr/>
        </p:nvSpPr>
        <p:spPr>
          <a:xfrm>
            <a:off x="234176" y="1416206"/>
            <a:ext cx="8731404" cy="840230"/>
          </a:xfrm>
          <a:prstGeom prst="rect">
            <a:avLst/>
          </a:prstGeom>
        </p:spPr>
        <p:txBody>
          <a:bodyPr wrap="square">
            <a:spAutoFit/>
          </a:bodyPr>
          <a:lstStyle/>
          <a:p>
            <a:r>
              <a:rPr lang="pt-BR" sz="1800" dirty="0"/>
              <a:t>Os sistemas de comunicação óptica operam na banda do espectro</a:t>
            </a:r>
          </a:p>
          <a:p>
            <a:r>
              <a:rPr lang="pt-BR" sz="1800" dirty="0"/>
              <a:t>eletromagnético com comprimentos de onda entre os 800 e os 1600 </a:t>
            </a:r>
            <a:r>
              <a:rPr lang="pt-BR" sz="1800" dirty="0" err="1"/>
              <a:t>nm</a:t>
            </a:r>
            <a:r>
              <a:rPr lang="pt-BR" sz="1800" dirty="0"/>
              <a:t>,        ou seja na região do </a:t>
            </a:r>
            <a:r>
              <a:rPr lang="pt-BR" sz="1800" dirty="0" err="1"/>
              <a:t>infra-vermelho</a:t>
            </a:r>
            <a:r>
              <a:rPr lang="pt-BR" sz="1800" dirty="0"/>
              <a:t> (não visível pelo olho humano).</a:t>
            </a:r>
          </a:p>
        </p:txBody>
      </p:sp>
      <p:pic>
        <p:nvPicPr>
          <p:cNvPr id="10242" name="Picture 2"/>
          <p:cNvPicPr>
            <a:picLocks noChangeAspect="1" noChangeArrowheads="1"/>
          </p:cNvPicPr>
          <p:nvPr/>
        </p:nvPicPr>
        <p:blipFill>
          <a:blip r:embed="rId3" cstate="print"/>
          <a:srcRect/>
          <a:stretch>
            <a:fillRect/>
          </a:stretch>
        </p:blipFill>
        <p:spPr bwMode="auto">
          <a:xfrm>
            <a:off x="352310" y="2366034"/>
            <a:ext cx="8372475" cy="159067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748875" y="4877615"/>
            <a:ext cx="7400925" cy="1228725"/>
          </a:xfrm>
          <a:prstGeom prst="rect">
            <a:avLst/>
          </a:prstGeom>
          <a:noFill/>
          <a:ln w="9525">
            <a:noFill/>
            <a:miter lim="800000"/>
            <a:headEnd/>
            <a:tailEnd/>
          </a:ln>
        </p:spPr>
      </p:pic>
      <p:sp>
        <p:nvSpPr>
          <p:cNvPr id="8" name="Retângulo 7"/>
          <p:cNvSpPr/>
          <p:nvPr/>
        </p:nvSpPr>
        <p:spPr>
          <a:xfrm>
            <a:off x="185854" y="3943816"/>
            <a:ext cx="8731404" cy="840230"/>
          </a:xfrm>
          <a:prstGeom prst="rect">
            <a:avLst/>
          </a:prstGeom>
        </p:spPr>
        <p:txBody>
          <a:bodyPr wrap="square">
            <a:spAutoFit/>
          </a:bodyPr>
          <a:lstStyle/>
          <a:p>
            <a:r>
              <a:rPr lang="pt-BR" sz="1800" dirty="0"/>
              <a:t>O ITU (</a:t>
            </a:r>
            <a:r>
              <a:rPr lang="pt-BR" sz="1800" i="1" dirty="0" err="1"/>
              <a:t>International</a:t>
            </a:r>
            <a:r>
              <a:rPr lang="pt-BR" sz="1800" i="1" dirty="0"/>
              <a:t> Telecommunications </a:t>
            </a:r>
            <a:r>
              <a:rPr lang="pt-BR" sz="1800" i="1" dirty="0" err="1"/>
              <a:t>Union</a:t>
            </a:r>
            <a:r>
              <a:rPr lang="pt-BR" sz="1800" i="1" dirty="0"/>
              <a:t>) definiu seis bandas passíveis</a:t>
            </a:r>
          </a:p>
          <a:p>
            <a:r>
              <a:rPr lang="pt-BR" sz="1800" dirty="0"/>
              <a:t>de serem usadas pelos sistemas de comunicação sobre fibra óptica. As bandas mais usadas pelos sistemas comerciais são as bandas O e 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Tipos de WDM</a:t>
            </a:r>
          </a:p>
        </p:txBody>
      </p:sp>
      <p:sp>
        <p:nvSpPr>
          <p:cNvPr id="3" name="Espaço Reservado para Conteúdo 2"/>
          <p:cNvSpPr>
            <a:spLocks noGrp="1"/>
          </p:cNvSpPr>
          <p:nvPr>
            <p:ph idx="1"/>
          </p:nvPr>
        </p:nvSpPr>
        <p:spPr/>
        <p:txBody>
          <a:bodyPr/>
          <a:lstStyle/>
          <a:p>
            <a:r>
              <a:rPr lang="pt-BR" sz="2000" b="1" dirty="0"/>
              <a:t>CWDM </a:t>
            </a:r>
            <a:r>
              <a:rPr lang="pt-BR" sz="2000" dirty="0"/>
              <a:t>(</a:t>
            </a:r>
            <a:r>
              <a:rPr lang="pt-BR" sz="2000" dirty="0" err="1"/>
              <a:t>Coarse</a:t>
            </a:r>
            <a:r>
              <a:rPr lang="pt-BR" sz="2000" dirty="0"/>
              <a:t> </a:t>
            </a:r>
            <a:r>
              <a:rPr lang="pt-BR" sz="2000" dirty="0" err="1"/>
              <a:t>Wave</a:t>
            </a:r>
            <a:r>
              <a:rPr lang="pt-BR" sz="2000" dirty="0"/>
              <a:t> </a:t>
            </a:r>
            <a:r>
              <a:rPr lang="pt-BR" sz="2000" dirty="0" err="1"/>
              <a:t>Division</a:t>
            </a:r>
            <a:r>
              <a:rPr lang="pt-BR" sz="2000" dirty="0"/>
              <a:t> Multiplex): sistema cuja multiplexação óptica possui espaçamento de 200 GHz e pode variar a quantidade de canais de 4 a 16 dependendo da fibra óptica adotada. Sua taxa de transmissão pode variar de E3 (34 </a:t>
            </a:r>
            <a:r>
              <a:rPr lang="pt-BR" sz="2000" dirty="0" err="1"/>
              <a:t>Mbit</a:t>
            </a:r>
            <a:r>
              <a:rPr lang="pt-BR" sz="2000" dirty="0"/>
              <a:t>/s) a STM-16 (2,5 </a:t>
            </a:r>
            <a:r>
              <a:rPr lang="pt-BR" sz="2000" dirty="0" err="1"/>
              <a:t>Gbit</a:t>
            </a:r>
            <a:r>
              <a:rPr lang="pt-BR" sz="2000" dirty="0"/>
              <a:t>/s). Possui um melhor desempenho com o uso da fibra óptica tipo LWP.</a:t>
            </a:r>
          </a:p>
          <a:p>
            <a:r>
              <a:rPr lang="pt-BR" sz="2000" b="1" dirty="0"/>
              <a:t>DWDM</a:t>
            </a:r>
            <a:r>
              <a:rPr lang="pt-BR" sz="2000" dirty="0"/>
              <a:t> (</a:t>
            </a:r>
            <a:r>
              <a:rPr lang="pt-BR" sz="2000" dirty="0" err="1"/>
              <a:t>Dense</a:t>
            </a:r>
            <a:r>
              <a:rPr lang="pt-BR" sz="2000" dirty="0"/>
              <a:t> </a:t>
            </a:r>
            <a:r>
              <a:rPr lang="pt-BR" sz="2000" dirty="0" err="1"/>
              <a:t>Wave</a:t>
            </a:r>
            <a:r>
              <a:rPr lang="pt-BR" sz="2000" dirty="0"/>
              <a:t> </a:t>
            </a:r>
            <a:r>
              <a:rPr lang="pt-BR" sz="2000" dirty="0" err="1"/>
              <a:t>Division</a:t>
            </a:r>
            <a:r>
              <a:rPr lang="pt-BR" sz="2000" dirty="0"/>
              <a:t> Multiplex): sistema cuja multiplexação óptica possui espaçamento que varia de 100 GHz a 25 GHz, e pode variar a quantidade de canais de 16 a 128. Sua taxa de transmissão pode variar de STM-1 (155 </a:t>
            </a:r>
            <a:r>
              <a:rPr lang="pt-BR" sz="2000" dirty="0" err="1"/>
              <a:t>Mbits</a:t>
            </a:r>
            <a:r>
              <a:rPr lang="pt-BR" sz="2000" dirty="0"/>
              <a:t>/s) a STM-64 (10 </a:t>
            </a:r>
            <a:r>
              <a:rPr lang="pt-BR" sz="2000" dirty="0" err="1"/>
              <a:t>Gbits</a:t>
            </a:r>
            <a:r>
              <a:rPr lang="pt-BR" sz="2000" dirty="0"/>
              <a:t>/s). Possui um melhor desempenho com o uso a fibra óptica tipo SM.</a:t>
            </a:r>
          </a:p>
          <a:p>
            <a:r>
              <a:rPr lang="pt-BR" sz="2000" b="1" dirty="0"/>
              <a:t>UDWDM</a:t>
            </a:r>
            <a:r>
              <a:rPr lang="pt-BR" sz="2000" dirty="0"/>
              <a:t> (Ultra </a:t>
            </a:r>
            <a:r>
              <a:rPr lang="pt-BR" sz="2000" dirty="0" err="1"/>
              <a:t>Dense</a:t>
            </a:r>
            <a:r>
              <a:rPr lang="pt-BR" sz="2000" dirty="0"/>
              <a:t> </a:t>
            </a:r>
            <a:r>
              <a:rPr lang="pt-BR" sz="2000" dirty="0" err="1"/>
              <a:t>Wave</a:t>
            </a:r>
            <a:r>
              <a:rPr lang="pt-BR" sz="2000" dirty="0"/>
              <a:t> </a:t>
            </a:r>
            <a:r>
              <a:rPr lang="pt-BR" sz="2000" dirty="0" err="1"/>
              <a:t>Division</a:t>
            </a:r>
            <a:r>
              <a:rPr lang="pt-BR" sz="2000" dirty="0"/>
              <a:t> Multiplex): sistema cuja multiplexação óptica possui espaçamento menor que 25 GHz e possui uma quantidade de canais superior a 128. Este sistema atualmente ainda encontra-se em desenvolvimento.</a:t>
            </a:r>
          </a:p>
          <a:p>
            <a:endParaRPr lang="pt-BR" dirty="0"/>
          </a:p>
        </p:txBody>
      </p:sp>
    </p:spTree>
    <p:extLst>
      <p:ext uri="{BB962C8B-B14F-4D97-AF65-F5344CB8AC3E}">
        <p14:creationId xmlns:p14="http://schemas.microsoft.com/office/powerpoint/2010/main" val="79336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Princípios básicos</a:t>
            </a:r>
          </a:p>
        </p:txBody>
      </p:sp>
      <p:pic>
        <p:nvPicPr>
          <p:cNvPr id="11266" name="Picture 2"/>
          <p:cNvPicPr>
            <a:picLocks noGrp="1" noChangeAspect="1" noChangeArrowheads="1"/>
          </p:cNvPicPr>
          <p:nvPr>
            <p:ph idx="1"/>
          </p:nvPr>
        </p:nvPicPr>
        <p:blipFill>
          <a:blip r:embed="rId2" cstate="print"/>
          <a:srcRect/>
          <a:stretch>
            <a:fillRect/>
          </a:stretch>
        </p:blipFill>
        <p:spPr bwMode="auto">
          <a:xfrm>
            <a:off x="1002684" y="4326673"/>
            <a:ext cx="7081009" cy="2204205"/>
          </a:xfrm>
          <a:prstGeom prst="rect">
            <a:avLst/>
          </a:prstGeom>
          <a:noFill/>
          <a:ln w="9525">
            <a:noFill/>
            <a:miter lim="800000"/>
            <a:headEnd/>
            <a:tailEnd/>
          </a:ln>
        </p:spPr>
      </p:pic>
      <p:sp>
        <p:nvSpPr>
          <p:cNvPr id="5" name="Retângulo 4"/>
          <p:cNvSpPr/>
          <p:nvPr/>
        </p:nvSpPr>
        <p:spPr>
          <a:xfrm>
            <a:off x="312233" y="1752149"/>
            <a:ext cx="8686800" cy="2585323"/>
          </a:xfrm>
          <a:prstGeom prst="rect">
            <a:avLst/>
          </a:prstGeom>
        </p:spPr>
        <p:txBody>
          <a:bodyPr wrap="square">
            <a:spAutoFit/>
          </a:bodyPr>
          <a:lstStyle/>
          <a:p>
            <a:r>
              <a:rPr lang="pt-BR" sz="2000" dirty="0"/>
              <a:t>A relação entre um espaçamento no domínio da frequência (</a:t>
            </a:r>
            <a:r>
              <a:rPr lang="pt-BR" sz="2000" dirty="0" err="1"/>
              <a:t>Δν</a:t>
            </a:r>
            <a:r>
              <a:rPr lang="pt-BR" sz="2000" dirty="0"/>
              <a:t>) e um</a:t>
            </a:r>
          </a:p>
          <a:p>
            <a:r>
              <a:rPr lang="pt-BR" sz="2000" dirty="0"/>
              <a:t>espaçamento no domínio do comprimento de onda (Δλ) é dada por</a:t>
            </a:r>
          </a:p>
          <a:p>
            <a:endParaRPr lang="pt-BR" sz="2000" dirty="0"/>
          </a:p>
          <a:p>
            <a:endParaRPr lang="pt-BR" sz="2000" dirty="0"/>
          </a:p>
          <a:p>
            <a:endParaRPr lang="pt-BR" sz="2000" dirty="0"/>
          </a:p>
          <a:p>
            <a:r>
              <a:rPr lang="pt-BR" sz="2000" dirty="0"/>
              <a:t>onde </a:t>
            </a:r>
            <a:r>
              <a:rPr lang="pt-BR" sz="2000" dirty="0" err="1"/>
              <a:t>λ0</a:t>
            </a:r>
            <a:r>
              <a:rPr lang="pt-BR" sz="2000" dirty="0"/>
              <a:t> é o comprimento de onda central na banda considerada e </a:t>
            </a:r>
            <a:r>
              <a:rPr lang="pt-BR" sz="2000" i="1" dirty="0"/>
              <a:t>c é a </a:t>
            </a:r>
            <a:r>
              <a:rPr lang="pt-BR" sz="2000" dirty="0"/>
              <a:t>velocidade de propagação da luz no vazio.</a:t>
            </a:r>
          </a:p>
          <a:p>
            <a:r>
              <a:rPr lang="pt-BR" sz="2000" dirty="0"/>
              <a:t>A largura de banda total de transmissão correspondente às bandas do ITU é calculada na tabela seguinte:</a:t>
            </a:r>
          </a:p>
        </p:txBody>
      </p:sp>
      <p:pic>
        <p:nvPicPr>
          <p:cNvPr id="11267" name="Picture 3"/>
          <p:cNvPicPr>
            <a:picLocks noChangeAspect="1" noChangeArrowheads="1"/>
          </p:cNvPicPr>
          <p:nvPr/>
        </p:nvPicPr>
        <p:blipFill>
          <a:blip r:embed="rId3" cstate="print"/>
          <a:srcRect/>
          <a:stretch>
            <a:fillRect/>
          </a:stretch>
        </p:blipFill>
        <p:spPr bwMode="auto">
          <a:xfrm>
            <a:off x="3550268" y="2354650"/>
            <a:ext cx="1978975" cy="7230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Princípios básicos</a:t>
            </a:r>
          </a:p>
        </p:txBody>
      </p:sp>
      <p:pic>
        <p:nvPicPr>
          <p:cNvPr id="12290" name="Picture 2"/>
          <p:cNvPicPr>
            <a:picLocks noGrp="1" noChangeAspect="1" noChangeArrowheads="1"/>
          </p:cNvPicPr>
          <p:nvPr>
            <p:ph idx="1"/>
          </p:nvPr>
        </p:nvPicPr>
        <p:blipFill>
          <a:blip r:embed="rId2" cstate="print"/>
          <a:srcRect/>
          <a:stretch>
            <a:fillRect/>
          </a:stretch>
        </p:blipFill>
        <p:spPr bwMode="auto">
          <a:xfrm>
            <a:off x="166448" y="3100039"/>
            <a:ext cx="8679814" cy="3468029"/>
          </a:xfrm>
          <a:prstGeom prst="rect">
            <a:avLst/>
          </a:prstGeom>
          <a:noFill/>
          <a:ln w="9525">
            <a:noFill/>
            <a:miter lim="800000"/>
            <a:headEnd/>
            <a:tailEnd/>
          </a:ln>
        </p:spPr>
      </p:pic>
      <p:sp>
        <p:nvSpPr>
          <p:cNvPr id="5" name="Retângulo 4"/>
          <p:cNvSpPr/>
          <p:nvPr/>
        </p:nvSpPr>
        <p:spPr>
          <a:xfrm>
            <a:off x="289932" y="1405055"/>
            <a:ext cx="8575288" cy="2031325"/>
          </a:xfrm>
          <a:prstGeom prst="rect">
            <a:avLst/>
          </a:prstGeom>
        </p:spPr>
        <p:txBody>
          <a:bodyPr wrap="square">
            <a:spAutoFit/>
          </a:bodyPr>
          <a:lstStyle/>
          <a:p>
            <a:r>
              <a:rPr lang="pt-BR" sz="2000" dirty="0"/>
              <a:t>As fibras ópticas dividem-se em fibras monomodais e fibras multimodais. As redes WDM (</a:t>
            </a:r>
            <a:r>
              <a:rPr lang="pt-BR" sz="2000" dirty="0" err="1"/>
              <a:t>Wavelength</a:t>
            </a:r>
            <a:r>
              <a:rPr lang="pt-BR" sz="2000" dirty="0"/>
              <a:t> </a:t>
            </a:r>
            <a:r>
              <a:rPr lang="pt-BR" sz="2000" dirty="0" err="1"/>
              <a:t>Division</a:t>
            </a:r>
            <a:r>
              <a:rPr lang="pt-BR" sz="2000" dirty="0"/>
              <a:t> </a:t>
            </a:r>
            <a:r>
              <a:rPr lang="pt-BR" sz="2000" dirty="0" err="1"/>
              <a:t>Multiplexing</a:t>
            </a:r>
            <a:r>
              <a:rPr lang="pt-BR" sz="2000" dirty="0"/>
              <a:t>) só usam fibras monomodais.</a:t>
            </a:r>
          </a:p>
          <a:p>
            <a:endParaRPr lang="pt-BR" sz="2000" dirty="0"/>
          </a:p>
          <a:p>
            <a:r>
              <a:rPr lang="pt-BR" sz="2000" dirty="0"/>
              <a:t>Os principais fenômenos limitativos são a atenuação e a dispersão. O primeira é responsável por reduzir a amplitude dos pulsos e a segunda por alargá-los.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Bandas de utilização</a:t>
            </a:r>
          </a:p>
        </p:txBody>
      </p:sp>
      <p:pic>
        <p:nvPicPr>
          <p:cNvPr id="14338" name="Picture 2"/>
          <p:cNvPicPr>
            <a:picLocks noChangeAspect="1" noChangeArrowheads="1"/>
          </p:cNvPicPr>
          <p:nvPr/>
        </p:nvPicPr>
        <p:blipFill>
          <a:blip r:embed="rId2" cstate="print"/>
          <a:srcRect/>
          <a:stretch>
            <a:fillRect/>
          </a:stretch>
        </p:blipFill>
        <p:spPr bwMode="auto">
          <a:xfrm>
            <a:off x="493674" y="1675355"/>
            <a:ext cx="8134350" cy="47339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pt-BR" dirty="0"/>
              <a:t>Introdução</a:t>
            </a:r>
          </a:p>
        </p:txBody>
      </p:sp>
      <p:sp>
        <p:nvSpPr>
          <p:cNvPr id="74755" name="Rectangle 3"/>
          <p:cNvSpPr>
            <a:spLocks noGrp="1" noChangeArrowheads="1"/>
          </p:cNvSpPr>
          <p:nvPr>
            <p:ph type="body" idx="1"/>
          </p:nvPr>
        </p:nvSpPr>
        <p:spPr>
          <a:xfrm>
            <a:off x="323385" y="1483113"/>
            <a:ext cx="8468923" cy="2163336"/>
          </a:xfrm>
        </p:spPr>
        <p:txBody>
          <a:bodyPr/>
          <a:lstStyle/>
          <a:p>
            <a:r>
              <a:rPr lang="pt-BR" dirty="0"/>
              <a:t>TDM – Multiplexação por Divisão de Tempo</a:t>
            </a:r>
          </a:p>
          <a:p>
            <a:r>
              <a:rPr lang="pt-BR" dirty="0"/>
              <a:t>Utilizado, por exemplo, em telefonia para transporte de canais de voz.</a:t>
            </a:r>
          </a:p>
          <a:p>
            <a:r>
              <a:rPr lang="pt-BR" dirty="0"/>
              <a:t>O canal de voz analógico pode ser codificado para digital utilizando técnicas de PAM/PCM</a:t>
            </a:r>
          </a:p>
          <a:p>
            <a:endParaRPr lang="pt-BR" dirty="0"/>
          </a:p>
        </p:txBody>
      </p:sp>
      <p:sp>
        <p:nvSpPr>
          <p:cNvPr id="74757" name="Text Box 5"/>
          <p:cNvSpPr txBox="1">
            <a:spLocks noChangeArrowheads="1"/>
          </p:cNvSpPr>
          <p:nvPr/>
        </p:nvSpPr>
        <p:spPr bwMode="auto">
          <a:xfrm>
            <a:off x="3568391" y="3808141"/>
            <a:ext cx="1524000" cy="457200"/>
          </a:xfrm>
          <a:prstGeom prst="rect">
            <a:avLst/>
          </a:prstGeom>
          <a:solidFill>
            <a:schemeClr val="accent2"/>
          </a:solidFill>
          <a:ln w="12700" cap="sq">
            <a:noFill/>
            <a:miter lim="800000"/>
            <a:headEnd type="none" w="sm" len="sm"/>
            <a:tailEnd type="none" w="sm" len="sm"/>
          </a:ln>
          <a:effectLst/>
        </p:spPr>
        <p:txBody>
          <a:bodyPr>
            <a:spAutoFit/>
          </a:bodyPr>
          <a:lstStyle/>
          <a:p>
            <a:pPr algn="ctr" eaLnBrk="0" hangingPunct="0">
              <a:spcBef>
                <a:spcPct val="50000"/>
              </a:spcBef>
            </a:pPr>
            <a:r>
              <a:rPr lang="pt-BR" sz="2400" dirty="0">
                <a:latin typeface="Times New Roman" charset="0"/>
              </a:rPr>
              <a:t>CODEC  </a:t>
            </a:r>
          </a:p>
        </p:txBody>
      </p:sp>
      <p:sp>
        <p:nvSpPr>
          <p:cNvPr id="74759" name="Line 7"/>
          <p:cNvSpPr>
            <a:spLocks noChangeShapeType="1"/>
          </p:cNvSpPr>
          <p:nvPr/>
        </p:nvSpPr>
        <p:spPr bwMode="auto">
          <a:xfrm>
            <a:off x="5092391" y="4036741"/>
            <a:ext cx="381000" cy="0"/>
          </a:xfrm>
          <a:prstGeom prst="line">
            <a:avLst/>
          </a:prstGeom>
          <a:noFill/>
          <a:ln w="28575" cap="sq">
            <a:solidFill>
              <a:schemeClr val="bg2"/>
            </a:solidFill>
            <a:round/>
            <a:headEnd type="none" w="sm" len="sm"/>
            <a:tailEnd type="triangle" w="sm" len="sm"/>
          </a:ln>
          <a:effectLst/>
        </p:spPr>
        <p:txBody>
          <a:bodyPr wrap="none" anchor="ctr"/>
          <a:lstStyle/>
          <a:p>
            <a:endParaRPr lang="pt-BR"/>
          </a:p>
        </p:txBody>
      </p:sp>
      <p:sp>
        <p:nvSpPr>
          <p:cNvPr id="74760" name="Text Box 8"/>
          <p:cNvSpPr txBox="1">
            <a:spLocks noChangeArrowheads="1"/>
          </p:cNvSpPr>
          <p:nvPr/>
        </p:nvSpPr>
        <p:spPr bwMode="auto">
          <a:xfrm>
            <a:off x="2196791" y="5408341"/>
            <a:ext cx="2209800" cy="457200"/>
          </a:xfrm>
          <a:prstGeom prst="rect">
            <a:avLst/>
          </a:prstGeom>
          <a:solidFill>
            <a:srgbClr val="57FFFF"/>
          </a:solidFill>
          <a:ln w="12700" cap="sq">
            <a:noFill/>
            <a:miter lim="800000"/>
            <a:headEnd type="none" w="sm" len="sm"/>
            <a:tailEnd type="none" w="sm" len="sm"/>
          </a:ln>
          <a:effectLst/>
        </p:spPr>
        <p:txBody>
          <a:bodyPr>
            <a:spAutoFit/>
          </a:bodyPr>
          <a:lstStyle/>
          <a:p>
            <a:pPr algn="ctr" eaLnBrk="0" hangingPunct="0">
              <a:spcBef>
                <a:spcPct val="50000"/>
              </a:spcBef>
            </a:pPr>
            <a:r>
              <a:rPr lang="pt-BR" sz="2400">
                <a:solidFill>
                  <a:schemeClr val="bg2"/>
                </a:solidFill>
                <a:latin typeface="Times New Roman" charset="0"/>
              </a:rPr>
              <a:t>Voz analógica</a:t>
            </a:r>
          </a:p>
        </p:txBody>
      </p:sp>
      <p:sp>
        <p:nvSpPr>
          <p:cNvPr id="74763" name="Line 11"/>
          <p:cNvSpPr>
            <a:spLocks noChangeShapeType="1"/>
          </p:cNvSpPr>
          <p:nvPr/>
        </p:nvSpPr>
        <p:spPr bwMode="auto">
          <a:xfrm>
            <a:off x="1815791" y="4036741"/>
            <a:ext cx="1752600" cy="0"/>
          </a:xfrm>
          <a:prstGeom prst="line">
            <a:avLst/>
          </a:prstGeom>
          <a:noFill/>
          <a:ln w="28575" cap="sq">
            <a:solidFill>
              <a:schemeClr val="bg2"/>
            </a:solidFill>
            <a:round/>
            <a:headEnd type="none" w="sm" len="sm"/>
            <a:tailEnd type="triangle" w="sm" len="sm"/>
          </a:ln>
          <a:effectLst/>
        </p:spPr>
        <p:txBody>
          <a:bodyPr wrap="none" anchor="ctr"/>
          <a:lstStyle/>
          <a:p>
            <a:endParaRPr lang="pt-BR"/>
          </a:p>
        </p:txBody>
      </p:sp>
      <p:sp>
        <p:nvSpPr>
          <p:cNvPr id="74764" name="Freeform 12"/>
          <p:cNvSpPr>
            <a:spLocks/>
          </p:cNvSpPr>
          <p:nvPr/>
        </p:nvSpPr>
        <p:spPr bwMode="auto">
          <a:xfrm>
            <a:off x="1725304" y="3808141"/>
            <a:ext cx="1439862" cy="457200"/>
          </a:xfrm>
          <a:custGeom>
            <a:avLst/>
            <a:gdLst/>
            <a:ahLst/>
            <a:cxnLst>
              <a:cxn ang="0">
                <a:pos x="18" y="184"/>
              </a:cxn>
              <a:cxn ang="0">
                <a:pos x="74" y="0"/>
              </a:cxn>
              <a:cxn ang="0">
                <a:pos x="178" y="40"/>
              </a:cxn>
              <a:cxn ang="0">
                <a:pos x="290" y="216"/>
              </a:cxn>
              <a:cxn ang="0">
                <a:pos x="346" y="120"/>
              </a:cxn>
              <a:cxn ang="0">
                <a:pos x="362" y="72"/>
              </a:cxn>
              <a:cxn ang="0">
                <a:pos x="418" y="56"/>
              </a:cxn>
              <a:cxn ang="0">
                <a:pos x="530" y="168"/>
              </a:cxn>
              <a:cxn ang="0">
                <a:pos x="570" y="176"/>
              </a:cxn>
              <a:cxn ang="0">
                <a:pos x="634" y="168"/>
              </a:cxn>
              <a:cxn ang="0">
                <a:pos x="706" y="96"/>
              </a:cxn>
              <a:cxn ang="0">
                <a:pos x="746" y="168"/>
              </a:cxn>
              <a:cxn ang="0">
                <a:pos x="802" y="288"/>
              </a:cxn>
              <a:cxn ang="0">
                <a:pos x="898" y="56"/>
              </a:cxn>
            </a:cxnLst>
            <a:rect l="0" t="0" r="r" b="b"/>
            <a:pathLst>
              <a:path w="907" h="288">
                <a:moveTo>
                  <a:pt x="18" y="184"/>
                </a:moveTo>
                <a:cubicBezTo>
                  <a:pt x="25" y="113"/>
                  <a:pt x="0" y="25"/>
                  <a:pt x="74" y="0"/>
                </a:cubicBezTo>
                <a:cubicBezTo>
                  <a:pt x="118" y="7"/>
                  <a:pt x="142" y="16"/>
                  <a:pt x="178" y="40"/>
                </a:cubicBezTo>
                <a:cubicBezTo>
                  <a:pt x="211" y="105"/>
                  <a:pt x="206" y="195"/>
                  <a:pt x="290" y="216"/>
                </a:cubicBezTo>
                <a:cubicBezTo>
                  <a:pt x="338" y="200"/>
                  <a:pt x="334" y="163"/>
                  <a:pt x="346" y="120"/>
                </a:cubicBezTo>
                <a:cubicBezTo>
                  <a:pt x="350" y="104"/>
                  <a:pt x="346" y="77"/>
                  <a:pt x="362" y="72"/>
                </a:cubicBezTo>
                <a:cubicBezTo>
                  <a:pt x="396" y="61"/>
                  <a:pt x="378" y="66"/>
                  <a:pt x="418" y="56"/>
                </a:cubicBezTo>
                <a:cubicBezTo>
                  <a:pt x="483" y="72"/>
                  <a:pt x="495" y="115"/>
                  <a:pt x="530" y="168"/>
                </a:cubicBezTo>
                <a:cubicBezTo>
                  <a:pt x="538" y="179"/>
                  <a:pt x="557" y="173"/>
                  <a:pt x="570" y="176"/>
                </a:cubicBezTo>
                <a:cubicBezTo>
                  <a:pt x="591" y="173"/>
                  <a:pt x="614" y="176"/>
                  <a:pt x="634" y="168"/>
                </a:cubicBezTo>
                <a:cubicBezTo>
                  <a:pt x="678" y="151"/>
                  <a:pt x="672" y="119"/>
                  <a:pt x="706" y="96"/>
                </a:cubicBezTo>
                <a:cubicBezTo>
                  <a:pt x="741" y="119"/>
                  <a:pt x="733" y="130"/>
                  <a:pt x="746" y="168"/>
                </a:cubicBezTo>
                <a:cubicBezTo>
                  <a:pt x="753" y="232"/>
                  <a:pt x="745" y="260"/>
                  <a:pt x="802" y="288"/>
                </a:cubicBezTo>
                <a:cubicBezTo>
                  <a:pt x="907" y="225"/>
                  <a:pt x="898" y="182"/>
                  <a:pt x="898" y="56"/>
                </a:cubicBezTo>
              </a:path>
            </a:pathLst>
          </a:custGeom>
          <a:noFill/>
          <a:ln w="28575" cap="sq" cmpd="sng">
            <a:solidFill>
              <a:schemeClr val="bg2"/>
            </a:solidFill>
            <a:prstDash val="solid"/>
            <a:round/>
            <a:headEnd type="none" w="sm" len="sm"/>
            <a:tailEnd type="none" w="sm" len="sm"/>
          </a:ln>
          <a:effectLst/>
        </p:spPr>
        <p:txBody>
          <a:bodyPr wrap="none" anchor="ctr"/>
          <a:lstStyle/>
          <a:p>
            <a:endParaRPr lang="pt-BR"/>
          </a:p>
        </p:txBody>
      </p:sp>
      <p:sp>
        <p:nvSpPr>
          <p:cNvPr id="74765" name="Line 13"/>
          <p:cNvSpPr>
            <a:spLocks noChangeShapeType="1"/>
          </p:cNvSpPr>
          <p:nvPr/>
        </p:nvSpPr>
        <p:spPr bwMode="auto">
          <a:xfrm>
            <a:off x="2517466" y="4239941"/>
            <a:ext cx="609600" cy="1144588"/>
          </a:xfrm>
          <a:prstGeom prst="line">
            <a:avLst/>
          </a:prstGeom>
          <a:noFill/>
          <a:ln w="12700" cap="sq">
            <a:solidFill>
              <a:schemeClr val="tx1"/>
            </a:solidFill>
            <a:round/>
            <a:headEnd type="triangle" w="med" len="med"/>
            <a:tailEnd/>
          </a:ln>
          <a:effectLst/>
        </p:spPr>
        <p:txBody>
          <a:bodyPr wrap="none" anchor="ctr"/>
          <a:lstStyle/>
          <a:p>
            <a:endParaRPr lang="pt-BR"/>
          </a:p>
        </p:txBody>
      </p:sp>
      <p:sp>
        <p:nvSpPr>
          <p:cNvPr id="74766" name="Text Box 14"/>
          <p:cNvSpPr txBox="1">
            <a:spLocks noChangeArrowheads="1"/>
          </p:cNvSpPr>
          <p:nvPr/>
        </p:nvSpPr>
        <p:spPr bwMode="auto">
          <a:xfrm>
            <a:off x="5625791" y="3808141"/>
            <a:ext cx="1752600" cy="457200"/>
          </a:xfrm>
          <a:prstGeom prst="rect">
            <a:avLst/>
          </a:prstGeom>
          <a:solidFill>
            <a:schemeClr val="accent1"/>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64 kbps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Potencia óptica e o </a:t>
            </a:r>
            <a:r>
              <a:rPr lang="pt-BR" dirty="0" err="1"/>
              <a:t>dBm</a:t>
            </a:r>
            <a:endParaRPr lang="pt-BR"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2651105" y="3826707"/>
            <a:ext cx="3429000" cy="2286000"/>
          </a:xfrm>
          <a:prstGeom prst="rect">
            <a:avLst/>
          </a:prstGeom>
          <a:noFill/>
          <a:ln w="9525">
            <a:noFill/>
            <a:miter lim="800000"/>
            <a:headEnd/>
            <a:tailEnd/>
          </a:ln>
        </p:spPr>
      </p:pic>
      <p:sp>
        <p:nvSpPr>
          <p:cNvPr id="6" name="Retângulo 5"/>
          <p:cNvSpPr/>
          <p:nvPr/>
        </p:nvSpPr>
        <p:spPr>
          <a:xfrm>
            <a:off x="289932" y="1538869"/>
            <a:ext cx="8697952" cy="2031325"/>
          </a:xfrm>
          <a:prstGeom prst="rect">
            <a:avLst/>
          </a:prstGeom>
        </p:spPr>
        <p:txBody>
          <a:bodyPr wrap="square">
            <a:spAutoFit/>
          </a:bodyPr>
          <a:lstStyle/>
          <a:p>
            <a:pPr>
              <a:buFont typeface="Arial" pitchFamily="34" charset="0"/>
              <a:buChar char="•"/>
            </a:pPr>
            <a:r>
              <a:rPr lang="pt-BR" sz="2000" dirty="0"/>
              <a:t>A potencia óptica é um sinal que pode ser medido em </a:t>
            </a:r>
            <a:r>
              <a:rPr lang="pt-BR" sz="2000" dirty="0" err="1"/>
              <a:t>miliwatts</a:t>
            </a:r>
            <a:r>
              <a:rPr lang="pt-BR" sz="2000" dirty="0"/>
              <a:t> (mW)</a:t>
            </a:r>
          </a:p>
          <a:p>
            <a:endParaRPr lang="pt-BR" sz="2000" dirty="0"/>
          </a:p>
          <a:p>
            <a:pPr>
              <a:buFont typeface="Arial" pitchFamily="34" charset="0"/>
              <a:buChar char="•"/>
            </a:pPr>
            <a:r>
              <a:rPr lang="pt-BR" sz="2000" dirty="0" err="1"/>
              <a:t>dBm</a:t>
            </a:r>
            <a:r>
              <a:rPr lang="pt-BR" sz="2000" dirty="0"/>
              <a:t> é a potencia óptica expressa em decibéis relativo a 1mW</a:t>
            </a:r>
          </a:p>
          <a:p>
            <a:endParaRPr lang="pt-BR" sz="2000" dirty="0"/>
          </a:p>
          <a:p>
            <a:pPr>
              <a:buFont typeface="Arial" pitchFamily="34" charset="0"/>
              <a:buChar char="•"/>
            </a:pPr>
            <a:r>
              <a:rPr lang="pt-BR" sz="2000" dirty="0"/>
              <a:t>Potencia em </a:t>
            </a:r>
            <a:r>
              <a:rPr lang="pt-BR" sz="2000" dirty="0" err="1"/>
              <a:t>dBm</a:t>
            </a:r>
            <a:r>
              <a:rPr lang="pt-BR" sz="2000" dirty="0"/>
              <a:t> = 10 </a:t>
            </a:r>
            <a:r>
              <a:rPr lang="pt-BR" sz="2000" dirty="0" err="1"/>
              <a:t>log</a:t>
            </a:r>
            <a:r>
              <a:rPr lang="pt-BR" sz="2000" dirty="0"/>
              <a:t> [ Potencia óptica (mW)/1mW]</a:t>
            </a:r>
          </a:p>
          <a:p>
            <a:endParaRPr lang="pt-BR" sz="2000" dirty="0"/>
          </a:p>
          <a:p>
            <a:pPr>
              <a:buFont typeface="Arial" pitchFamily="34" charset="0"/>
              <a:buChar char="•"/>
            </a:pPr>
            <a:r>
              <a:rPr lang="pt-BR" sz="2000" dirty="0"/>
              <a:t>Exemplo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Potencia luminosa</a:t>
            </a:r>
          </a:p>
        </p:txBody>
      </p:sp>
      <p:sp>
        <p:nvSpPr>
          <p:cNvPr id="3" name="Espaço Reservado para Conteúdo 2"/>
          <p:cNvSpPr>
            <a:spLocks noGrp="1"/>
          </p:cNvSpPr>
          <p:nvPr>
            <p:ph idx="1"/>
          </p:nvPr>
        </p:nvSpPr>
        <p:spPr>
          <a:xfrm>
            <a:off x="401445" y="1393903"/>
            <a:ext cx="8390864" cy="5091304"/>
          </a:xfrm>
        </p:spPr>
        <p:txBody>
          <a:bodyPr/>
          <a:lstStyle/>
          <a:p>
            <a:r>
              <a:rPr lang="pt-BR" dirty="0"/>
              <a:t> </a:t>
            </a:r>
          </a:p>
          <a:p>
            <a:r>
              <a:rPr lang="pt-BR" sz="2000" dirty="0"/>
              <a:t>A energia luminosa presente nos diversos segmentos da rede WDM deve ser criteriosamente projetada, para garantir tanto a qualidade de serviço como a vida útil especificada para o sistema. Desta forma, o cálculo do balanço de potência representa um fator importante para o projeto de redes WDM.</a:t>
            </a:r>
          </a:p>
          <a:p>
            <a:r>
              <a:rPr lang="pt-BR" sz="2000" dirty="0"/>
              <a:t> </a:t>
            </a:r>
          </a:p>
          <a:p>
            <a:r>
              <a:rPr lang="pt-BR" sz="2000" dirty="0"/>
              <a:t>Para este cálculo torna-se importante ressaltar 2 conceitos definidos para a rede WDM:</a:t>
            </a:r>
          </a:p>
          <a:p>
            <a:r>
              <a:rPr lang="pt-BR" sz="2000" dirty="0"/>
              <a:t>"</a:t>
            </a:r>
            <a:r>
              <a:rPr lang="pt-BR" sz="2000" b="1" dirty="0" err="1"/>
              <a:t>Span</a:t>
            </a:r>
            <a:r>
              <a:rPr lang="pt-BR" sz="2000" dirty="0"/>
              <a:t>", que representa um trecho da rota física entre dois equipamentos WDM adjacentes na rede;</a:t>
            </a:r>
          </a:p>
          <a:p>
            <a:r>
              <a:rPr lang="pt-BR" sz="2000" b="1" dirty="0"/>
              <a:t>Enlace Óptico</a:t>
            </a:r>
            <a:r>
              <a:rPr lang="pt-BR" sz="2000" dirty="0"/>
              <a:t>, que representa uma rota completa da rede WDM.</a:t>
            </a:r>
          </a:p>
          <a:p>
            <a:endParaRPr lang="pt-B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Princípios básicos</a:t>
            </a:r>
          </a:p>
        </p:txBody>
      </p:sp>
      <p:pic>
        <p:nvPicPr>
          <p:cNvPr id="13314" name="Picture 2"/>
          <p:cNvPicPr>
            <a:picLocks noChangeAspect="1" noChangeArrowheads="1"/>
          </p:cNvPicPr>
          <p:nvPr/>
        </p:nvPicPr>
        <p:blipFill>
          <a:blip r:embed="rId2" cstate="print"/>
          <a:srcRect/>
          <a:stretch>
            <a:fillRect/>
          </a:stretch>
        </p:blipFill>
        <p:spPr bwMode="auto">
          <a:xfrm>
            <a:off x="569874" y="1533527"/>
            <a:ext cx="7981950" cy="47053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balanço de potência</a:t>
            </a:r>
          </a:p>
        </p:txBody>
      </p:sp>
      <p:sp>
        <p:nvSpPr>
          <p:cNvPr id="3" name="Espaço Reservado para Conteúdo 2"/>
          <p:cNvSpPr>
            <a:spLocks noGrp="1"/>
          </p:cNvSpPr>
          <p:nvPr>
            <p:ph idx="1"/>
          </p:nvPr>
        </p:nvSpPr>
        <p:spPr/>
        <p:txBody>
          <a:bodyPr/>
          <a:lstStyle/>
          <a:p>
            <a:r>
              <a:rPr lang="pt-BR" dirty="0"/>
              <a:t>é calculado levando-se em consideração os seguintes dados de projeto da rede WDM:</a:t>
            </a:r>
          </a:p>
          <a:p>
            <a:r>
              <a:rPr lang="pt-BR" dirty="0"/>
              <a:t>Capacidade de Transmissão do Enlace Óptico;</a:t>
            </a:r>
          </a:p>
          <a:p>
            <a:r>
              <a:rPr lang="pt-BR" dirty="0"/>
              <a:t>Número de comprimentos de onda (Lambdas), calculado em função da capacidade de transmissão;</a:t>
            </a:r>
          </a:p>
          <a:p>
            <a:r>
              <a:rPr lang="pt-BR" dirty="0"/>
              <a:t>Tipo de Fibra Óptica a ser utilizada, considerando suas características de atenuação e dispersão cromática;</a:t>
            </a:r>
          </a:p>
          <a:p>
            <a:r>
              <a:rPr lang="pt-BR" dirty="0"/>
              <a:t>Número de "</a:t>
            </a:r>
            <a:r>
              <a:rPr lang="pt-BR" dirty="0" err="1"/>
              <a:t>span's</a:t>
            </a:r>
            <a:r>
              <a:rPr lang="pt-BR" dirty="0"/>
              <a:t>" para cada Enlace Óptico;</a:t>
            </a:r>
          </a:p>
          <a:p>
            <a:r>
              <a:rPr lang="pt-BR" dirty="0"/>
              <a:t>Atenuação de cada "</a:t>
            </a:r>
            <a:r>
              <a:rPr lang="pt-BR" dirty="0" err="1"/>
              <a:t>span</a:t>
            </a:r>
            <a:r>
              <a:rPr lang="pt-BR" dirty="0"/>
              <a:t>".</a:t>
            </a:r>
          </a:p>
          <a:p>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Dimensão e geometria da fibra</a:t>
            </a:r>
          </a:p>
        </p:txBody>
      </p:sp>
      <p:sp>
        <p:nvSpPr>
          <p:cNvPr id="3" name="Subtítulo 2"/>
          <p:cNvSpPr>
            <a:spLocks noGrp="1"/>
          </p:cNvSpPr>
          <p:nvPr>
            <p:ph type="subTitle" idx="1"/>
          </p:nvPr>
        </p:nvSpPr>
        <p:spPr/>
        <p:txBody>
          <a:bodyPr/>
          <a:lstStyle/>
          <a:p>
            <a:r>
              <a:rPr lang="pt-BR" dirty="0"/>
              <a:t>Fundamentos de DWDM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pt-BR" dirty="0"/>
              <a:t>Redes ópticas </a:t>
            </a:r>
          </a:p>
        </p:txBody>
      </p:sp>
      <p:sp>
        <p:nvSpPr>
          <p:cNvPr id="38915" name="Rectangle 3"/>
          <p:cNvSpPr>
            <a:spLocks noGrp="1" noChangeArrowheads="1"/>
          </p:cNvSpPr>
          <p:nvPr>
            <p:ph type="body" idx="1"/>
          </p:nvPr>
        </p:nvSpPr>
        <p:spPr>
          <a:xfrm>
            <a:off x="512956" y="1317819"/>
            <a:ext cx="8229600" cy="4878387"/>
          </a:xfrm>
        </p:spPr>
        <p:txBody>
          <a:bodyPr/>
          <a:lstStyle/>
          <a:p>
            <a:pPr algn="just">
              <a:lnSpc>
                <a:spcPct val="90000"/>
              </a:lnSpc>
              <a:buFont typeface="Wingdings" pitchFamily="2" charset="2"/>
              <a:buNone/>
            </a:pPr>
            <a:r>
              <a:rPr lang="pt-BR" sz="2600" b="1" dirty="0"/>
              <a:t>Estrutura</a:t>
            </a:r>
          </a:p>
          <a:p>
            <a:pPr algn="just">
              <a:lnSpc>
                <a:spcPct val="90000"/>
              </a:lnSpc>
              <a:buFont typeface="Wingdings" pitchFamily="2" charset="2"/>
              <a:buNone/>
            </a:pPr>
            <a:endParaRPr lang="pt-BR" sz="2600" b="1" dirty="0"/>
          </a:p>
          <a:p>
            <a:pPr>
              <a:lnSpc>
                <a:spcPct val="90000"/>
              </a:lnSpc>
              <a:buFont typeface="Wingdings" pitchFamily="2" charset="2"/>
              <a:buNone/>
            </a:pPr>
            <a:r>
              <a:rPr lang="pt-BR" sz="2600" b="1" dirty="0"/>
              <a:t>Fibra Ótica </a:t>
            </a:r>
          </a:p>
          <a:p>
            <a:pPr>
              <a:lnSpc>
                <a:spcPct val="90000"/>
              </a:lnSpc>
              <a:buFont typeface="Wingdings" pitchFamily="2" charset="2"/>
              <a:buNone/>
            </a:pPr>
            <a:r>
              <a:rPr lang="pt-BR" sz="2600" b="1" dirty="0" err="1"/>
              <a:t>multimodo</a:t>
            </a:r>
            <a:endParaRPr lang="pt-BR" sz="2600" b="1" dirty="0"/>
          </a:p>
          <a:p>
            <a:pPr>
              <a:lnSpc>
                <a:spcPct val="90000"/>
              </a:lnSpc>
              <a:buFont typeface="Wingdings" pitchFamily="2" charset="2"/>
              <a:buNone/>
            </a:pPr>
            <a:endParaRPr lang="pt-BR" sz="2600" b="1" dirty="0"/>
          </a:p>
          <a:p>
            <a:pPr>
              <a:lnSpc>
                <a:spcPct val="90000"/>
              </a:lnSpc>
              <a:buFont typeface="Wingdings" pitchFamily="2" charset="2"/>
              <a:buNone/>
            </a:pPr>
            <a:endParaRPr lang="pt-BR" sz="2600" b="1" dirty="0"/>
          </a:p>
          <a:p>
            <a:pPr>
              <a:lnSpc>
                <a:spcPct val="90000"/>
              </a:lnSpc>
              <a:buFont typeface="Wingdings" pitchFamily="2" charset="2"/>
              <a:buNone/>
            </a:pPr>
            <a:endParaRPr lang="pt-BR" sz="2600" b="1" dirty="0"/>
          </a:p>
          <a:p>
            <a:pPr>
              <a:lnSpc>
                <a:spcPct val="90000"/>
              </a:lnSpc>
              <a:buFont typeface="Wingdings" pitchFamily="2" charset="2"/>
              <a:buNone/>
            </a:pPr>
            <a:endParaRPr lang="pt-BR" sz="2600" b="1" dirty="0"/>
          </a:p>
          <a:p>
            <a:pPr>
              <a:lnSpc>
                <a:spcPct val="90000"/>
              </a:lnSpc>
              <a:buFont typeface="Wingdings" pitchFamily="2" charset="2"/>
              <a:buNone/>
            </a:pPr>
            <a:endParaRPr lang="pt-BR" sz="2600" b="1" dirty="0"/>
          </a:p>
          <a:p>
            <a:pPr algn="ctr">
              <a:lnSpc>
                <a:spcPct val="90000"/>
              </a:lnSpc>
              <a:buFont typeface="Wingdings" pitchFamily="2" charset="2"/>
              <a:buNone/>
            </a:pPr>
            <a:r>
              <a:rPr lang="pt-BR" sz="2600" dirty="0"/>
              <a:t>c</a:t>
            </a:r>
            <a:r>
              <a:rPr lang="pt-BR" sz="1800" dirty="0"/>
              <a:t>onstituição de uma Fibra Óptica </a:t>
            </a:r>
            <a:r>
              <a:rPr lang="pt-BR" sz="1800" dirty="0" err="1"/>
              <a:t>Multimodo</a:t>
            </a:r>
            <a:endParaRPr lang="pt-BR" sz="2600" dirty="0"/>
          </a:p>
        </p:txBody>
      </p:sp>
      <p:pic>
        <p:nvPicPr>
          <p:cNvPr id="38917" name="Picture 5" descr="tutfo_fig32"/>
          <p:cNvPicPr>
            <a:picLocks noChangeAspect="1" noChangeArrowheads="1"/>
          </p:cNvPicPr>
          <p:nvPr/>
        </p:nvPicPr>
        <p:blipFill>
          <a:blip r:embed="rId2" cstate="print"/>
          <a:srcRect/>
          <a:stretch>
            <a:fillRect/>
          </a:stretch>
        </p:blipFill>
        <p:spPr bwMode="auto">
          <a:xfrm>
            <a:off x="2411413" y="1484313"/>
            <a:ext cx="6469062" cy="42481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pt-BR" sz="4000" b="1"/>
              <a:t>Fibra Multimodo de Índice Degrau</a:t>
            </a:r>
          </a:p>
        </p:txBody>
      </p:sp>
      <p:pic>
        <p:nvPicPr>
          <p:cNvPr id="25603" name="Picture 3"/>
          <p:cNvPicPr>
            <a:picLocks noChangeAspect="1" noChangeArrowheads="1"/>
          </p:cNvPicPr>
          <p:nvPr/>
        </p:nvPicPr>
        <p:blipFill>
          <a:blip r:embed="rId2" cstate="print"/>
          <a:srcRect/>
          <a:stretch>
            <a:fillRect/>
          </a:stretch>
        </p:blipFill>
        <p:spPr bwMode="auto">
          <a:xfrm>
            <a:off x="2124075" y="1412875"/>
            <a:ext cx="4762500" cy="48704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Dimensão e geometria da fibra</a:t>
            </a:r>
          </a:p>
        </p:txBody>
      </p:sp>
      <p:sp>
        <p:nvSpPr>
          <p:cNvPr id="6" name="Retângulo 5"/>
          <p:cNvSpPr/>
          <p:nvPr/>
        </p:nvSpPr>
        <p:spPr>
          <a:xfrm>
            <a:off x="289932" y="1538868"/>
            <a:ext cx="4627756" cy="2862322"/>
          </a:xfrm>
          <a:prstGeom prst="rect">
            <a:avLst/>
          </a:prstGeom>
        </p:spPr>
        <p:txBody>
          <a:bodyPr wrap="square">
            <a:spAutoFit/>
          </a:bodyPr>
          <a:lstStyle/>
          <a:p>
            <a:r>
              <a:rPr lang="pt-BR" sz="1800" dirty="0"/>
              <a:t>A fibra óptica monomodo é composta por 3 partes:</a:t>
            </a:r>
          </a:p>
          <a:p>
            <a:endParaRPr lang="pt-BR" sz="1800" dirty="0"/>
          </a:p>
          <a:p>
            <a:pPr>
              <a:buFont typeface="Arial" pitchFamily="34" charset="0"/>
              <a:buChar char="•"/>
            </a:pPr>
            <a:r>
              <a:rPr lang="pt-BR" sz="1800" dirty="0"/>
              <a:t>O núcleo (Core) que é responsável pela transmissão da luz</a:t>
            </a:r>
          </a:p>
          <a:p>
            <a:pPr>
              <a:buFont typeface="Arial" pitchFamily="34" charset="0"/>
              <a:buChar char="•"/>
            </a:pPr>
            <a:r>
              <a:rPr lang="pt-BR" sz="1800" dirty="0"/>
              <a:t>O índice de refração  entre o núcleo e casca (</a:t>
            </a:r>
            <a:r>
              <a:rPr lang="pt-BR" sz="1800" dirty="0" err="1"/>
              <a:t>cladding</a:t>
            </a:r>
            <a:r>
              <a:rPr lang="pt-BR" sz="1800" dirty="0"/>
              <a:t>) que mantém a luz no interior da fibra</a:t>
            </a:r>
          </a:p>
          <a:p>
            <a:pPr>
              <a:buFont typeface="Arial" pitchFamily="34" charset="0"/>
              <a:buChar char="•"/>
            </a:pPr>
            <a:r>
              <a:rPr lang="pt-BR" sz="1800" dirty="0"/>
              <a:t>A capa externa (</a:t>
            </a:r>
            <a:r>
              <a:rPr lang="pt-BR" sz="1800" dirty="0" err="1"/>
              <a:t>coating</a:t>
            </a:r>
            <a:r>
              <a:rPr lang="pt-BR" sz="1800" dirty="0"/>
              <a:t>) para a proteção da fibra</a:t>
            </a:r>
          </a:p>
          <a:p>
            <a:pPr>
              <a:buFont typeface="Arial" pitchFamily="34" charset="0"/>
              <a:buChar char="•"/>
            </a:pPr>
            <a:endParaRPr lang="pt-BR" sz="2000" dirty="0"/>
          </a:p>
        </p:txBody>
      </p:sp>
      <p:pic>
        <p:nvPicPr>
          <p:cNvPr id="18434" name="Picture 2"/>
          <p:cNvPicPr>
            <a:picLocks noChangeAspect="1" noChangeArrowheads="1"/>
          </p:cNvPicPr>
          <p:nvPr/>
        </p:nvPicPr>
        <p:blipFill>
          <a:blip r:embed="rId2" cstate="print"/>
          <a:srcRect/>
          <a:stretch>
            <a:fillRect/>
          </a:stretch>
        </p:blipFill>
        <p:spPr bwMode="auto">
          <a:xfrm>
            <a:off x="5246762" y="1976061"/>
            <a:ext cx="3597769" cy="3780264"/>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636897" y="4103533"/>
            <a:ext cx="4391025" cy="22193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Produto</a:t>
            </a:r>
            <a:r>
              <a:rPr lang="en-US" dirty="0"/>
              <a:t> Banda </a:t>
            </a:r>
            <a:r>
              <a:rPr lang="en-US" dirty="0" err="1"/>
              <a:t>Passante</a:t>
            </a:r>
            <a:r>
              <a:rPr lang="en-US" dirty="0"/>
              <a:t> x </a:t>
            </a:r>
            <a:r>
              <a:rPr lang="en-US" dirty="0" err="1"/>
              <a:t>Distância</a:t>
            </a:r>
            <a:endParaRPr lang="en-US"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849" y="1441087"/>
            <a:ext cx="6770822" cy="4677325"/>
          </a:xfrm>
          <a:prstGeom prst="rect">
            <a:avLst/>
          </a:prstGeom>
        </p:spPr>
      </p:pic>
    </p:spTree>
    <p:extLst>
      <p:ext uri="{BB962C8B-B14F-4D97-AF65-F5344CB8AC3E}">
        <p14:creationId xmlns:p14="http://schemas.microsoft.com/office/powerpoint/2010/main" val="4064894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Propagação na fibra monomodo</a:t>
            </a:r>
          </a:p>
        </p:txBody>
      </p:sp>
      <p:pic>
        <p:nvPicPr>
          <p:cNvPr id="19458" name="Picture 2"/>
          <p:cNvPicPr>
            <a:picLocks noChangeAspect="1" noChangeArrowheads="1"/>
          </p:cNvPicPr>
          <p:nvPr/>
        </p:nvPicPr>
        <p:blipFill>
          <a:blip r:embed="rId2" cstate="print"/>
          <a:srcRect/>
          <a:stretch>
            <a:fillRect/>
          </a:stretch>
        </p:blipFill>
        <p:spPr bwMode="auto">
          <a:xfrm>
            <a:off x="1659674" y="1411908"/>
            <a:ext cx="5334000" cy="2562225"/>
          </a:xfrm>
          <a:prstGeom prst="rect">
            <a:avLst/>
          </a:prstGeom>
          <a:noFill/>
          <a:ln w="9525">
            <a:noFill/>
            <a:miter lim="800000"/>
            <a:headEnd/>
            <a:tailEnd/>
          </a:ln>
        </p:spPr>
      </p:pic>
      <p:sp>
        <p:nvSpPr>
          <p:cNvPr id="5" name="Retângulo 4"/>
          <p:cNvSpPr/>
          <p:nvPr/>
        </p:nvSpPr>
        <p:spPr>
          <a:xfrm>
            <a:off x="423747" y="4201147"/>
            <a:ext cx="7995424" cy="923330"/>
          </a:xfrm>
          <a:prstGeom prst="rect">
            <a:avLst/>
          </a:prstGeom>
        </p:spPr>
        <p:txBody>
          <a:bodyPr wrap="square">
            <a:spAutoFit/>
          </a:bodyPr>
          <a:lstStyle/>
          <a:p>
            <a:r>
              <a:rPr lang="pt-BR" sz="2000" dirty="0"/>
              <a:t>A luz é transmitida na fibra ( núcleo) e também no </a:t>
            </a:r>
            <a:r>
              <a:rPr lang="pt-BR" sz="2000" dirty="0" err="1"/>
              <a:t>cladding</a:t>
            </a:r>
            <a:r>
              <a:rPr lang="pt-BR" sz="2000" dirty="0"/>
              <a:t>, uma vez que o índice de refração entre n1 e n2  permite múltiplas reflexões e minimiza a perda de luz pela casca (</a:t>
            </a:r>
            <a:r>
              <a:rPr lang="pt-BR" sz="2000" dirty="0" err="1"/>
              <a:t>cladding</a:t>
            </a:r>
            <a:r>
              <a:rPr lang="pt-BR" sz="20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pt-BR" dirty="0"/>
              <a:t>Estrutura Lógica TDM/PCM</a:t>
            </a:r>
          </a:p>
        </p:txBody>
      </p:sp>
      <p:grpSp>
        <p:nvGrpSpPr>
          <p:cNvPr id="2" name="Group 4"/>
          <p:cNvGrpSpPr>
            <a:grpSpLocks/>
          </p:cNvGrpSpPr>
          <p:nvPr/>
        </p:nvGrpSpPr>
        <p:grpSpPr bwMode="auto">
          <a:xfrm>
            <a:off x="1310269" y="3211551"/>
            <a:ext cx="5105400" cy="762000"/>
            <a:chOff x="720" y="1440"/>
            <a:chExt cx="3216" cy="480"/>
          </a:xfrm>
        </p:grpSpPr>
        <p:sp>
          <p:nvSpPr>
            <p:cNvPr id="73733" name="Text Box 5"/>
            <p:cNvSpPr txBox="1">
              <a:spLocks noChangeArrowheads="1"/>
            </p:cNvSpPr>
            <p:nvPr/>
          </p:nvSpPr>
          <p:spPr bwMode="auto">
            <a:xfrm>
              <a:off x="720" y="1632"/>
              <a:ext cx="960" cy="288"/>
            </a:xfrm>
            <a:prstGeom prst="rect">
              <a:avLst/>
            </a:prstGeom>
            <a:solidFill>
              <a:schemeClr val="accent2"/>
            </a:solidFill>
            <a:ln w="12700" cap="sq">
              <a:noFill/>
              <a:miter lim="800000"/>
              <a:headEnd type="none" w="sm" len="sm"/>
              <a:tailEnd type="none" w="sm" len="sm"/>
            </a:ln>
            <a:effectLst/>
          </p:spPr>
          <p:txBody>
            <a:bodyPr>
              <a:spAutoFit/>
            </a:bodyPr>
            <a:lstStyle/>
            <a:p>
              <a:pPr algn="ctr" eaLnBrk="0" hangingPunct="0">
                <a:spcBef>
                  <a:spcPct val="50000"/>
                </a:spcBef>
              </a:pPr>
              <a:r>
                <a:rPr lang="pt-BR" sz="2400" dirty="0">
                  <a:latin typeface="Times New Roman" charset="0"/>
                </a:rPr>
                <a:t>CODEC 1 </a:t>
              </a:r>
            </a:p>
          </p:txBody>
        </p:sp>
        <p:sp>
          <p:nvSpPr>
            <p:cNvPr id="73734" name="Text Box 6"/>
            <p:cNvSpPr txBox="1">
              <a:spLocks noChangeArrowheads="1"/>
            </p:cNvSpPr>
            <p:nvPr/>
          </p:nvSpPr>
          <p:spPr bwMode="auto">
            <a:xfrm>
              <a:off x="1968" y="1632"/>
              <a:ext cx="528" cy="288"/>
            </a:xfrm>
            <a:prstGeom prst="rect">
              <a:avLst/>
            </a:prstGeom>
            <a:solidFill>
              <a:schemeClr val="accent1"/>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byte</a:t>
              </a:r>
            </a:p>
          </p:txBody>
        </p:sp>
        <p:sp>
          <p:nvSpPr>
            <p:cNvPr id="73735" name="Line 7"/>
            <p:cNvSpPr>
              <a:spLocks noChangeShapeType="1"/>
            </p:cNvSpPr>
            <p:nvPr/>
          </p:nvSpPr>
          <p:spPr bwMode="auto">
            <a:xfrm>
              <a:off x="1680" y="1776"/>
              <a:ext cx="240" cy="0"/>
            </a:xfrm>
            <a:prstGeom prst="line">
              <a:avLst/>
            </a:prstGeom>
            <a:noFill/>
            <a:ln w="28575" cap="sq">
              <a:solidFill>
                <a:schemeClr val="bg2"/>
              </a:solidFill>
              <a:round/>
              <a:headEnd type="none" w="sm" len="sm"/>
              <a:tailEnd type="triangle" w="sm" len="sm"/>
            </a:ln>
            <a:effectLst/>
          </p:spPr>
          <p:txBody>
            <a:bodyPr wrap="none" anchor="ctr"/>
            <a:lstStyle/>
            <a:p>
              <a:endParaRPr lang="pt-BR"/>
            </a:p>
          </p:txBody>
        </p:sp>
        <p:sp>
          <p:nvSpPr>
            <p:cNvPr id="73736" name="Text Box 8"/>
            <p:cNvSpPr txBox="1">
              <a:spLocks noChangeArrowheads="1"/>
            </p:cNvSpPr>
            <p:nvPr/>
          </p:nvSpPr>
          <p:spPr bwMode="auto">
            <a:xfrm>
              <a:off x="3408" y="1632"/>
              <a:ext cx="528" cy="288"/>
            </a:xfrm>
            <a:prstGeom prst="rect">
              <a:avLst/>
            </a:prstGeom>
            <a:solidFill>
              <a:schemeClr val="accent1"/>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byte</a:t>
              </a:r>
            </a:p>
          </p:txBody>
        </p:sp>
        <p:sp>
          <p:nvSpPr>
            <p:cNvPr id="73737" name="Text Box 9"/>
            <p:cNvSpPr txBox="1">
              <a:spLocks noChangeArrowheads="1"/>
            </p:cNvSpPr>
            <p:nvPr/>
          </p:nvSpPr>
          <p:spPr bwMode="auto">
            <a:xfrm>
              <a:off x="2592" y="1440"/>
              <a:ext cx="720" cy="288"/>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125 µs</a:t>
              </a:r>
            </a:p>
          </p:txBody>
        </p:sp>
        <p:sp>
          <p:nvSpPr>
            <p:cNvPr id="73738" name="Line 10"/>
            <p:cNvSpPr>
              <a:spLocks noChangeShapeType="1"/>
            </p:cNvSpPr>
            <p:nvPr/>
          </p:nvSpPr>
          <p:spPr bwMode="auto">
            <a:xfrm>
              <a:off x="2496" y="1776"/>
              <a:ext cx="902" cy="0"/>
            </a:xfrm>
            <a:prstGeom prst="line">
              <a:avLst/>
            </a:prstGeom>
            <a:noFill/>
            <a:ln w="19050" cap="sq">
              <a:solidFill>
                <a:schemeClr val="bg2"/>
              </a:solidFill>
              <a:round/>
              <a:headEnd type="triangle" w="med" len="med"/>
              <a:tailEnd type="triangle" w="med" len="med"/>
            </a:ln>
            <a:effectLst/>
          </p:spPr>
          <p:txBody>
            <a:bodyPr wrap="none" anchor="ctr"/>
            <a:lstStyle/>
            <a:p>
              <a:endParaRPr lang="pt-BR"/>
            </a:p>
          </p:txBody>
        </p:sp>
      </p:grpSp>
      <p:grpSp>
        <p:nvGrpSpPr>
          <p:cNvPr id="3" name="Group 11"/>
          <p:cNvGrpSpPr>
            <a:grpSpLocks/>
          </p:cNvGrpSpPr>
          <p:nvPr/>
        </p:nvGrpSpPr>
        <p:grpSpPr bwMode="auto">
          <a:xfrm>
            <a:off x="1310269" y="4278351"/>
            <a:ext cx="5943600" cy="762000"/>
            <a:chOff x="720" y="2112"/>
            <a:chExt cx="3744" cy="480"/>
          </a:xfrm>
        </p:grpSpPr>
        <p:sp>
          <p:nvSpPr>
            <p:cNvPr id="73740" name="Text Box 12"/>
            <p:cNvSpPr txBox="1">
              <a:spLocks noChangeArrowheads="1"/>
            </p:cNvSpPr>
            <p:nvPr/>
          </p:nvSpPr>
          <p:spPr bwMode="auto">
            <a:xfrm>
              <a:off x="720" y="2256"/>
              <a:ext cx="960" cy="288"/>
            </a:xfrm>
            <a:prstGeom prst="rect">
              <a:avLst/>
            </a:prstGeom>
            <a:solidFill>
              <a:schemeClr val="accent2"/>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CODEC 2</a:t>
              </a:r>
            </a:p>
          </p:txBody>
        </p:sp>
        <p:sp>
          <p:nvSpPr>
            <p:cNvPr id="73741" name="Text Box 13"/>
            <p:cNvSpPr txBox="1">
              <a:spLocks noChangeArrowheads="1"/>
            </p:cNvSpPr>
            <p:nvPr/>
          </p:nvSpPr>
          <p:spPr bwMode="auto">
            <a:xfrm>
              <a:off x="2496" y="2304"/>
              <a:ext cx="528" cy="288"/>
            </a:xfrm>
            <a:prstGeom prst="rect">
              <a:avLst/>
            </a:prstGeom>
            <a:solidFill>
              <a:schemeClr val="accent1"/>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byte</a:t>
              </a:r>
            </a:p>
          </p:txBody>
        </p:sp>
        <p:sp>
          <p:nvSpPr>
            <p:cNvPr id="73742" name="Text Box 14"/>
            <p:cNvSpPr txBox="1">
              <a:spLocks noChangeArrowheads="1"/>
            </p:cNvSpPr>
            <p:nvPr/>
          </p:nvSpPr>
          <p:spPr bwMode="auto">
            <a:xfrm>
              <a:off x="3936" y="2304"/>
              <a:ext cx="528" cy="288"/>
            </a:xfrm>
            <a:prstGeom prst="rect">
              <a:avLst/>
            </a:prstGeom>
            <a:solidFill>
              <a:schemeClr val="accent1"/>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byte</a:t>
              </a:r>
            </a:p>
          </p:txBody>
        </p:sp>
        <p:sp>
          <p:nvSpPr>
            <p:cNvPr id="73743" name="Line 15"/>
            <p:cNvSpPr>
              <a:spLocks noChangeShapeType="1"/>
            </p:cNvSpPr>
            <p:nvPr/>
          </p:nvSpPr>
          <p:spPr bwMode="auto">
            <a:xfrm>
              <a:off x="1680" y="2400"/>
              <a:ext cx="240" cy="0"/>
            </a:xfrm>
            <a:prstGeom prst="line">
              <a:avLst/>
            </a:prstGeom>
            <a:noFill/>
            <a:ln w="28575" cap="sq">
              <a:solidFill>
                <a:schemeClr val="bg2"/>
              </a:solidFill>
              <a:round/>
              <a:headEnd type="none" w="sm" len="sm"/>
              <a:tailEnd type="triangle" w="sm" len="sm"/>
            </a:ln>
            <a:effectLst/>
          </p:spPr>
          <p:txBody>
            <a:bodyPr wrap="none" anchor="ctr"/>
            <a:lstStyle/>
            <a:p>
              <a:endParaRPr lang="pt-BR"/>
            </a:p>
          </p:txBody>
        </p:sp>
        <p:sp>
          <p:nvSpPr>
            <p:cNvPr id="73744" name="Line 16"/>
            <p:cNvSpPr>
              <a:spLocks noChangeShapeType="1"/>
            </p:cNvSpPr>
            <p:nvPr/>
          </p:nvSpPr>
          <p:spPr bwMode="auto">
            <a:xfrm>
              <a:off x="3024" y="2448"/>
              <a:ext cx="902" cy="0"/>
            </a:xfrm>
            <a:prstGeom prst="line">
              <a:avLst/>
            </a:prstGeom>
            <a:noFill/>
            <a:ln w="19050" cap="sq">
              <a:solidFill>
                <a:schemeClr val="bg2"/>
              </a:solidFill>
              <a:round/>
              <a:headEnd type="triangle" w="med" len="med"/>
              <a:tailEnd type="triangle" w="med" len="med"/>
            </a:ln>
            <a:effectLst/>
          </p:spPr>
          <p:txBody>
            <a:bodyPr wrap="none" anchor="ctr"/>
            <a:lstStyle/>
            <a:p>
              <a:endParaRPr lang="pt-BR"/>
            </a:p>
          </p:txBody>
        </p:sp>
        <p:sp>
          <p:nvSpPr>
            <p:cNvPr id="73745" name="Text Box 17"/>
            <p:cNvSpPr txBox="1">
              <a:spLocks noChangeArrowheads="1"/>
            </p:cNvSpPr>
            <p:nvPr/>
          </p:nvSpPr>
          <p:spPr bwMode="auto">
            <a:xfrm>
              <a:off x="3120" y="2112"/>
              <a:ext cx="720" cy="288"/>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125 µs</a:t>
              </a:r>
            </a:p>
          </p:txBody>
        </p:sp>
      </p:grpSp>
      <p:grpSp>
        <p:nvGrpSpPr>
          <p:cNvPr id="4" name="Group 18"/>
          <p:cNvGrpSpPr>
            <a:grpSpLocks/>
          </p:cNvGrpSpPr>
          <p:nvPr/>
        </p:nvGrpSpPr>
        <p:grpSpPr bwMode="auto">
          <a:xfrm>
            <a:off x="1310269" y="5421351"/>
            <a:ext cx="6781800" cy="762000"/>
            <a:chOff x="720" y="2832"/>
            <a:chExt cx="4272" cy="480"/>
          </a:xfrm>
        </p:grpSpPr>
        <p:sp>
          <p:nvSpPr>
            <p:cNvPr id="73747" name="Text Box 19"/>
            <p:cNvSpPr txBox="1">
              <a:spLocks noChangeArrowheads="1"/>
            </p:cNvSpPr>
            <p:nvPr/>
          </p:nvSpPr>
          <p:spPr bwMode="auto">
            <a:xfrm>
              <a:off x="720" y="2832"/>
              <a:ext cx="960" cy="288"/>
            </a:xfrm>
            <a:prstGeom prst="rect">
              <a:avLst/>
            </a:prstGeom>
            <a:solidFill>
              <a:schemeClr val="accent2"/>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CODEC 3</a:t>
              </a:r>
            </a:p>
          </p:txBody>
        </p:sp>
        <p:sp>
          <p:nvSpPr>
            <p:cNvPr id="73748" name="Line 20"/>
            <p:cNvSpPr>
              <a:spLocks noChangeShapeType="1"/>
            </p:cNvSpPr>
            <p:nvPr/>
          </p:nvSpPr>
          <p:spPr bwMode="auto">
            <a:xfrm>
              <a:off x="1680" y="2976"/>
              <a:ext cx="240" cy="0"/>
            </a:xfrm>
            <a:prstGeom prst="line">
              <a:avLst/>
            </a:prstGeom>
            <a:noFill/>
            <a:ln w="28575" cap="sq">
              <a:solidFill>
                <a:schemeClr val="bg2"/>
              </a:solidFill>
              <a:round/>
              <a:headEnd type="none" w="sm" len="sm"/>
              <a:tailEnd type="triangle" w="sm" len="sm"/>
            </a:ln>
            <a:effectLst/>
          </p:spPr>
          <p:txBody>
            <a:bodyPr wrap="none" anchor="ctr"/>
            <a:lstStyle/>
            <a:p>
              <a:endParaRPr lang="pt-BR"/>
            </a:p>
          </p:txBody>
        </p:sp>
        <p:sp>
          <p:nvSpPr>
            <p:cNvPr id="73749" name="Text Box 21"/>
            <p:cNvSpPr txBox="1">
              <a:spLocks noChangeArrowheads="1"/>
            </p:cNvSpPr>
            <p:nvPr/>
          </p:nvSpPr>
          <p:spPr bwMode="auto">
            <a:xfrm>
              <a:off x="3024" y="2832"/>
              <a:ext cx="528" cy="288"/>
            </a:xfrm>
            <a:prstGeom prst="rect">
              <a:avLst/>
            </a:prstGeom>
            <a:solidFill>
              <a:schemeClr val="accent1"/>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byte</a:t>
              </a:r>
            </a:p>
          </p:txBody>
        </p:sp>
        <p:sp>
          <p:nvSpPr>
            <p:cNvPr id="73750" name="Text Box 22"/>
            <p:cNvSpPr txBox="1">
              <a:spLocks noChangeArrowheads="1"/>
            </p:cNvSpPr>
            <p:nvPr/>
          </p:nvSpPr>
          <p:spPr bwMode="auto">
            <a:xfrm>
              <a:off x="4464" y="2832"/>
              <a:ext cx="528" cy="288"/>
            </a:xfrm>
            <a:prstGeom prst="rect">
              <a:avLst/>
            </a:prstGeom>
            <a:solidFill>
              <a:schemeClr val="accent1"/>
            </a:solid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byte</a:t>
              </a:r>
            </a:p>
          </p:txBody>
        </p:sp>
        <p:sp>
          <p:nvSpPr>
            <p:cNvPr id="73751" name="Line 23"/>
            <p:cNvSpPr>
              <a:spLocks noChangeShapeType="1"/>
            </p:cNvSpPr>
            <p:nvPr/>
          </p:nvSpPr>
          <p:spPr bwMode="auto">
            <a:xfrm>
              <a:off x="3552" y="2976"/>
              <a:ext cx="902" cy="0"/>
            </a:xfrm>
            <a:prstGeom prst="line">
              <a:avLst/>
            </a:prstGeom>
            <a:noFill/>
            <a:ln w="19050" cap="sq">
              <a:solidFill>
                <a:schemeClr val="bg2"/>
              </a:solidFill>
              <a:round/>
              <a:headEnd type="triangle" w="med" len="med"/>
              <a:tailEnd type="triangle" w="med" len="med"/>
            </a:ln>
            <a:effectLst/>
          </p:spPr>
          <p:txBody>
            <a:bodyPr wrap="none" anchor="ctr"/>
            <a:lstStyle/>
            <a:p>
              <a:endParaRPr lang="pt-BR"/>
            </a:p>
          </p:txBody>
        </p:sp>
        <p:sp>
          <p:nvSpPr>
            <p:cNvPr id="73752" name="Text Box 24"/>
            <p:cNvSpPr txBox="1">
              <a:spLocks noChangeArrowheads="1"/>
            </p:cNvSpPr>
            <p:nvPr/>
          </p:nvSpPr>
          <p:spPr bwMode="auto">
            <a:xfrm>
              <a:off x="3648" y="3024"/>
              <a:ext cx="720" cy="288"/>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pt-BR" sz="2400">
                  <a:latin typeface="Times New Roman" charset="0"/>
                </a:rPr>
                <a:t>125 µs</a:t>
              </a:r>
            </a:p>
          </p:txBody>
        </p:sp>
      </p:grpSp>
      <p:sp>
        <p:nvSpPr>
          <p:cNvPr id="25" name="Rectangle 3"/>
          <p:cNvSpPr txBox="1">
            <a:spLocks noChangeArrowheads="1"/>
          </p:cNvSpPr>
          <p:nvPr/>
        </p:nvSpPr>
        <p:spPr bwMode="auto">
          <a:xfrm>
            <a:off x="407963" y="1603717"/>
            <a:ext cx="8384345" cy="4881489"/>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0" marR="0" lvl="0" indent="0" algn="l" defTabSz="814388" rtl="0" eaLnBrk="1" fontAlgn="base" latinLnBrk="0" hangingPunct="1">
              <a:lnSpc>
                <a:spcPct val="95000"/>
              </a:lnSpc>
              <a:spcBef>
                <a:spcPct val="35000"/>
              </a:spcBef>
              <a:spcAft>
                <a:spcPct val="0"/>
              </a:spcAft>
              <a:buClr>
                <a:schemeClr val="accent1"/>
              </a:buClr>
              <a:buSzPct val="100000"/>
              <a:buFont typeface="Arial" charset="0"/>
              <a:buNone/>
              <a:tabLst/>
              <a:defRPr/>
            </a:pPr>
            <a:r>
              <a:rPr kumimoji="0" lang="pt-BR" sz="2400" b="0" i="0" u="none" strike="noStrike" kern="0" cap="none" spc="0" normalizeH="0" baseline="0" noProof="0" dirty="0">
                <a:ln>
                  <a:noFill/>
                </a:ln>
                <a:solidFill>
                  <a:srgbClr val="000000"/>
                </a:solidFill>
                <a:effectLst/>
                <a:uLnTx/>
                <a:uFillTx/>
                <a:latin typeface="+mn-lt"/>
                <a:ea typeface="+mn-ea"/>
                <a:cs typeface="+mn-cs"/>
              </a:rPr>
              <a:t>Um conjunto de 8 bits são enviados a cada 125 </a:t>
            </a:r>
            <a:r>
              <a:rPr kumimoji="0" lang="pt-BR" sz="2400" b="0" i="0" u="none" strike="noStrike" kern="0" cap="none" spc="0" normalizeH="0" baseline="0" noProof="0" dirty="0" err="1">
                <a:ln>
                  <a:noFill/>
                </a:ln>
                <a:solidFill>
                  <a:srgbClr val="000000"/>
                </a:solidFill>
                <a:effectLst/>
                <a:uLnTx/>
                <a:uFillTx/>
                <a:latin typeface="+mn-lt"/>
                <a:ea typeface="+mn-ea"/>
                <a:cs typeface="+mn-cs"/>
              </a:rPr>
              <a:t>µs</a:t>
            </a:r>
            <a:r>
              <a:rPr kumimoji="0" lang="pt-BR" sz="2400" b="0" i="0" u="none" strike="noStrike" kern="0" cap="none" spc="0" normalizeH="0" baseline="0" noProof="0" dirty="0">
                <a:ln>
                  <a:noFill/>
                </a:ln>
                <a:solidFill>
                  <a:srgbClr val="000000"/>
                </a:solidFill>
                <a:effectLst/>
                <a:uLnTx/>
                <a:uFillTx/>
                <a:latin typeface="+mn-lt"/>
                <a:ea typeface="+mn-ea"/>
                <a:cs typeface="+mn-cs"/>
              </a:rPr>
              <a:t>.</a:t>
            </a:r>
          </a:p>
          <a:p>
            <a:pPr marL="0" marR="0" lvl="0" indent="0" algn="l" defTabSz="814388" rtl="0" eaLnBrk="1" fontAlgn="base" latinLnBrk="0" hangingPunct="1">
              <a:lnSpc>
                <a:spcPct val="95000"/>
              </a:lnSpc>
              <a:spcBef>
                <a:spcPct val="35000"/>
              </a:spcBef>
              <a:spcAft>
                <a:spcPct val="0"/>
              </a:spcAft>
              <a:buClr>
                <a:schemeClr val="accent1"/>
              </a:buClr>
              <a:buSzPct val="100000"/>
              <a:buFont typeface="Arial" charset="0"/>
              <a:buNone/>
              <a:tabLst/>
              <a:defRPr/>
            </a:pPr>
            <a:r>
              <a:rPr lang="pt-BR" sz="2400" b="0" kern="0" dirty="0">
                <a:solidFill>
                  <a:srgbClr val="000000"/>
                </a:solidFill>
                <a:latin typeface="+mn-lt"/>
              </a:rPr>
              <a:t>Taxa = 8 bits / 125µs = 64 </a:t>
            </a:r>
            <a:r>
              <a:rPr lang="pt-BR" sz="2400" b="0" kern="0" dirty="0" err="1">
                <a:solidFill>
                  <a:srgbClr val="000000"/>
                </a:solidFill>
                <a:latin typeface="+mn-lt"/>
              </a:rPr>
              <a:t>Kbps</a:t>
            </a:r>
            <a:endParaRPr kumimoji="0" lang="pt-BR" sz="2400" b="0" i="0" u="none" strike="noStrike" kern="0" cap="none" spc="0" normalizeH="0" baseline="0" noProof="0" dirty="0">
              <a:ln>
                <a:noFill/>
              </a:ln>
              <a:solidFill>
                <a:srgbClr val="000000"/>
              </a:solidFill>
              <a:effectLst/>
              <a:uLnTx/>
              <a:uFillTx/>
              <a:latin typeface="+mn-lt"/>
              <a:ea typeface="+mn-ea"/>
              <a:cs typeface="+mn-cs"/>
            </a:endParaRPr>
          </a:p>
          <a:p>
            <a:pPr marL="0" marR="0" lvl="0" indent="0" algn="l" defTabSz="814388" rtl="0" eaLnBrk="1" fontAlgn="base" latinLnBrk="0" hangingPunct="1">
              <a:lnSpc>
                <a:spcPct val="95000"/>
              </a:lnSpc>
              <a:spcBef>
                <a:spcPct val="35000"/>
              </a:spcBef>
              <a:spcAft>
                <a:spcPct val="0"/>
              </a:spcAft>
              <a:buClr>
                <a:schemeClr val="accent1"/>
              </a:buClr>
              <a:buSzPct val="100000"/>
              <a:buFont typeface="Arial" charset="0"/>
              <a:buNone/>
              <a:tabLst/>
              <a:defRPr/>
            </a:pPr>
            <a:endParaRPr kumimoji="0" lang="pt-BR" sz="24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Fibras em WDM</a:t>
            </a:r>
          </a:p>
        </p:txBody>
      </p:sp>
      <p:sp>
        <p:nvSpPr>
          <p:cNvPr id="3" name="Espaço Reservado para Conteúdo 2"/>
          <p:cNvSpPr>
            <a:spLocks noGrp="1"/>
          </p:cNvSpPr>
          <p:nvPr>
            <p:ph idx="1"/>
          </p:nvPr>
        </p:nvSpPr>
        <p:spPr/>
        <p:txBody>
          <a:bodyPr/>
          <a:lstStyle/>
          <a:p>
            <a:r>
              <a:rPr lang="pt-BR" b="1" dirty="0" err="1"/>
              <a:t>Single</a:t>
            </a:r>
            <a:r>
              <a:rPr lang="pt-BR" b="1" dirty="0"/>
              <a:t> </a:t>
            </a:r>
            <a:r>
              <a:rPr lang="pt-BR" b="1" dirty="0" err="1"/>
              <a:t>Mode</a:t>
            </a:r>
            <a:r>
              <a:rPr lang="pt-BR" dirty="0"/>
              <a:t> (SM - G.652 ITU-T): é o tipo de fibra mais comum encontrada no mercado. Possui algumas limitações quando usada em sistemas WDM com maior concentração de comprimentos de ondas, pois possui elevado fator dispersão cromática. Para compensar essa limitação torna-se necessário o uso de segmentos de fibras especiais para correção da dispersão cromática (DCU). Entretanto, como essa fibra possui um núcleo com área maior do que os outros tipos de fibra óptica, seu uso se adapta bem a sistemas WDM com grande capacidade de comprimentos de onda.</a:t>
            </a:r>
          </a:p>
          <a:p>
            <a:endParaRPr lang="pt-B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Fibras em WDM</a:t>
            </a:r>
          </a:p>
        </p:txBody>
      </p:sp>
      <p:sp>
        <p:nvSpPr>
          <p:cNvPr id="3" name="Espaço Reservado para Conteúdo 2"/>
          <p:cNvSpPr>
            <a:spLocks noGrp="1"/>
          </p:cNvSpPr>
          <p:nvPr>
            <p:ph idx="1"/>
          </p:nvPr>
        </p:nvSpPr>
        <p:spPr/>
        <p:txBody>
          <a:bodyPr/>
          <a:lstStyle/>
          <a:p>
            <a:r>
              <a:rPr lang="pt-BR" b="1" dirty="0" err="1"/>
              <a:t>Dispersion</a:t>
            </a:r>
            <a:r>
              <a:rPr lang="pt-BR" b="1" dirty="0"/>
              <a:t> </a:t>
            </a:r>
            <a:r>
              <a:rPr lang="pt-BR" b="1" dirty="0" err="1"/>
              <a:t>Shifted</a:t>
            </a:r>
            <a:r>
              <a:rPr lang="pt-BR" dirty="0"/>
              <a:t> (DS - G.653 ITU-T): é o tipo de fibra cuja dispersão é zero. Acreditava-se, em seu lançamento, que seria a fibra ideal para ser usada com sistemas WDM e SDH de alta capacidade. Porém, com a evolução desses sistemas e o </a:t>
            </a:r>
            <a:r>
              <a:rPr lang="pt-BR" dirty="0" err="1"/>
              <a:t>conseqüente</a:t>
            </a:r>
            <a:r>
              <a:rPr lang="pt-BR" dirty="0"/>
              <a:t> aumento da quantidade de comprimentos de onda (Lambdas), verificou-se que esta fibra possui limitações no tocante à dispersão cromática, o que diminuiu o seu uso.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Fibras em WDM</a:t>
            </a:r>
          </a:p>
        </p:txBody>
      </p:sp>
      <p:sp>
        <p:nvSpPr>
          <p:cNvPr id="3" name="Espaço Reservado para Conteúdo 2"/>
          <p:cNvSpPr>
            <a:spLocks noGrp="1"/>
          </p:cNvSpPr>
          <p:nvPr>
            <p:ph idx="1"/>
          </p:nvPr>
        </p:nvSpPr>
        <p:spPr/>
        <p:txBody>
          <a:bodyPr/>
          <a:lstStyle/>
          <a:p>
            <a:r>
              <a:rPr lang="pt-BR" b="1" dirty="0" err="1"/>
              <a:t>Non</a:t>
            </a:r>
            <a:r>
              <a:rPr lang="pt-BR" b="1" dirty="0"/>
              <a:t> Zero </a:t>
            </a:r>
            <a:r>
              <a:rPr lang="pt-BR" b="1" dirty="0" err="1"/>
              <a:t>Dispersion</a:t>
            </a:r>
            <a:r>
              <a:rPr lang="pt-BR" dirty="0"/>
              <a:t> (NZD - G.655 ITU-T): é tipo de fibra que foi concebida para corrigir a limitação da fibra tipo DS, e cuja dispersão para a janela de 1550 </a:t>
            </a:r>
            <a:r>
              <a:rPr lang="pt-BR" dirty="0" err="1"/>
              <a:t>nm</a:t>
            </a:r>
            <a:r>
              <a:rPr lang="pt-BR" dirty="0"/>
              <a:t> é muito baixa em relação à fibra SM (18 </a:t>
            </a:r>
            <a:r>
              <a:rPr lang="pt-BR" dirty="0" err="1"/>
              <a:t>ps.nm/km</a:t>
            </a:r>
            <a:r>
              <a:rPr lang="pt-BR" dirty="0"/>
              <a:t>), porém não é zero (8 </a:t>
            </a:r>
            <a:r>
              <a:rPr lang="pt-BR" dirty="0" err="1"/>
              <a:t>ps.nm/km</a:t>
            </a:r>
            <a:r>
              <a:rPr lang="pt-BR" dirty="0"/>
              <a:t>). Para obter esta redução do fator de dispersão cromática, o núcleo da fibra foi alterado para ter menor diâmetro. Sempre se acreditou que estas fibras seriam ideais para sistemas WDM com grande número de comprimentos de onda, porém com o passar do tempo e utilização em sistemas reais, verificou-se que o fato de ter a área de seu núcleo reduzida, impede sua utilização em sistemas de grande quantidade de comprimentos de onda (Lambdas).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Fibras em WDM</a:t>
            </a:r>
          </a:p>
        </p:txBody>
      </p:sp>
      <p:pic>
        <p:nvPicPr>
          <p:cNvPr id="20482" name="Picture 2"/>
          <p:cNvPicPr>
            <a:picLocks noGrp="1" noChangeAspect="1" noChangeArrowheads="1"/>
          </p:cNvPicPr>
          <p:nvPr>
            <p:ph idx="1"/>
          </p:nvPr>
        </p:nvPicPr>
        <p:blipFill>
          <a:blip r:embed="rId2" cstate="print"/>
          <a:srcRect/>
          <a:stretch>
            <a:fillRect/>
          </a:stretch>
        </p:blipFill>
        <p:spPr bwMode="auto">
          <a:xfrm>
            <a:off x="1361574" y="1650379"/>
            <a:ext cx="6531777" cy="4828479"/>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Fibras em WDM</a:t>
            </a:r>
          </a:p>
        </p:txBody>
      </p:sp>
      <p:sp>
        <p:nvSpPr>
          <p:cNvPr id="3" name="Espaço Reservado para Conteúdo 2"/>
          <p:cNvSpPr>
            <a:spLocks noGrp="1"/>
          </p:cNvSpPr>
          <p:nvPr>
            <p:ph idx="1"/>
          </p:nvPr>
        </p:nvSpPr>
        <p:spPr>
          <a:xfrm>
            <a:off x="374510" y="1280333"/>
            <a:ext cx="8384345" cy="2890224"/>
          </a:xfrm>
        </p:spPr>
        <p:txBody>
          <a:bodyPr/>
          <a:lstStyle/>
          <a:p>
            <a:r>
              <a:rPr lang="pt-BR" b="1" dirty="0" err="1"/>
              <a:t>Low</a:t>
            </a:r>
            <a:r>
              <a:rPr lang="pt-BR" b="1" dirty="0"/>
              <a:t> </a:t>
            </a:r>
            <a:r>
              <a:rPr lang="pt-BR" b="1" dirty="0" err="1"/>
              <a:t>Water</a:t>
            </a:r>
            <a:r>
              <a:rPr lang="pt-BR" b="1" dirty="0"/>
              <a:t> </a:t>
            </a:r>
            <a:r>
              <a:rPr lang="pt-BR" b="1" dirty="0" err="1"/>
              <a:t>Peak</a:t>
            </a:r>
            <a:r>
              <a:rPr lang="pt-BR" dirty="0"/>
              <a:t> (LWP - G.652D ITU-T): é tipo de fibra onde os processos industriais de produção permitem a diminuição ou eliminação do efeito "pico d'água", permitindo que a faixa de 1400 </a:t>
            </a:r>
            <a:r>
              <a:rPr lang="pt-BR" dirty="0" err="1"/>
              <a:t>nm</a:t>
            </a:r>
            <a:r>
              <a:rPr lang="pt-BR" dirty="0"/>
              <a:t> seja utilizada para tráfego de sistemas ópticos. Isso otimiza o uso de equipamentos CWDM, que atuam em toda a faixa, desde 1310nm até 1625nm, compreendendo as bandas O, E, C e L do espectro de luz.</a:t>
            </a:r>
          </a:p>
        </p:txBody>
      </p:sp>
      <p:pic>
        <p:nvPicPr>
          <p:cNvPr id="21506" name="Picture 2"/>
          <p:cNvPicPr>
            <a:picLocks noChangeAspect="1" noChangeArrowheads="1"/>
          </p:cNvPicPr>
          <p:nvPr/>
        </p:nvPicPr>
        <p:blipFill>
          <a:blip r:embed="rId2" cstate="print"/>
          <a:srcRect/>
          <a:stretch>
            <a:fillRect/>
          </a:stretch>
        </p:blipFill>
        <p:spPr bwMode="auto">
          <a:xfrm>
            <a:off x="3278459" y="3699390"/>
            <a:ext cx="4197505" cy="298751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Atenuação em fibras ópticas</a:t>
            </a:r>
          </a:p>
        </p:txBody>
      </p:sp>
      <p:sp>
        <p:nvSpPr>
          <p:cNvPr id="3" name="Espaço Reservado para Conteúdo 2"/>
          <p:cNvSpPr>
            <a:spLocks noGrp="1"/>
          </p:cNvSpPr>
          <p:nvPr>
            <p:ph idx="1"/>
          </p:nvPr>
        </p:nvSpPr>
        <p:spPr/>
        <p:txBody>
          <a:bodyPr/>
          <a:lstStyle/>
          <a:p>
            <a:r>
              <a:rPr lang="pt-BR" dirty="0"/>
              <a:t>As atenuações em fibras ópticas são causadas, basicamente, por 4 razões:</a:t>
            </a:r>
          </a:p>
          <a:p>
            <a:r>
              <a:rPr lang="pt-BR" sz="2000" dirty="0">
                <a:solidFill>
                  <a:srgbClr val="FF0000"/>
                </a:solidFill>
              </a:rPr>
              <a:t>•  Absorção</a:t>
            </a:r>
          </a:p>
          <a:p>
            <a:r>
              <a:rPr lang="pt-BR" sz="2000" dirty="0"/>
              <a:t>Como nenhum material é perfeitamente transparente, sempre ocorre uma absorção parcial de luz quando esta é forçada a atravessar um meio (absorção intrínseca). Numa fibra, além da absorção do material que compõe seu núcleo, pode haver variações de densidade, imperfeições na fabricação (absorção por defeitos estruturais), impurezas (absorção extrínseca) e outros fatores que aumentam ainda mais as perdas por absorção.</a:t>
            </a:r>
          </a:p>
          <a:p>
            <a:r>
              <a:rPr lang="pt-BR" sz="2000" dirty="0"/>
              <a:t>Diversas impurezas podem contaminar uma fibra. O principal motivo de atenuações em alguns tipos de fibra é a contaminação por íons metálicos, que pode gerar perdas superiores a 1 dB/km, mas que atualmente já é controlada através de tecnologias utilizadas na fabricação de semicondutores.</a:t>
            </a:r>
          </a:p>
          <a:p>
            <a:endParaRPr lang="pt-B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pt-BR" dirty="0">
                <a:solidFill>
                  <a:srgbClr val="FF0000"/>
                </a:solidFill>
              </a:rPr>
              <a:t>Absorção</a:t>
            </a:r>
          </a:p>
        </p:txBody>
      </p:sp>
      <p:sp>
        <p:nvSpPr>
          <p:cNvPr id="20483" name="Rectangle 3"/>
          <p:cNvSpPr>
            <a:spLocks noGrp="1" noChangeArrowheads="1"/>
          </p:cNvSpPr>
          <p:nvPr>
            <p:ph type="body" idx="1"/>
          </p:nvPr>
        </p:nvSpPr>
        <p:spPr/>
        <p:txBody>
          <a:bodyPr/>
          <a:lstStyle/>
          <a:p>
            <a:pPr>
              <a:lnSpc>
                <a:spcPct val="80000"/>
              </a:lnSpc>
            </a:pPr>
            <a:r>
              <a:rPr lang="pt-BR" sz="1800" b="1"/>
              <a:t>Absorção intrínseca:</a:t>
            </a:r>
          </a:p>
          <a:p>
            <a:pPr>
              <a:lnSpc>
                <a:spcPct val="80000"/>
              </a:lnSpc>
              <a:buFontTx/>
              <a:buNone/>
            </a:pPr>
            <a:r>
              <a:rPr lang="pt-BR" sz="1800"/>
              <a:t>	Este tipo de absorção depende do material usado na composição da fibra e constitui-se no principal fator físico definindo a transparência de um material de numa região espectral especificada.</a:t>
            </a:r>
          </a:p>
          <a:p>
            <a:pPr>
              <a:lnSpc>
                <a:spcPct val="80000"/>
              </a:lnSpc>
              <a:buFontTx/>
              <a:buNone/>
            </a:pPr>
            <a:r>
              <a:rPr lang="pt-BR" sz="1800"/>
              <a:t> </a:t>
            </a:r>
          </a:p>
          <a:p>
            <a:pPr>
              <a:lnSpc>
                <a:spcPct val="80000"/>
              </a:lnSpc>
            </a:pPr>
            <a:r>
              <a:rPr lang="pt-BR" sz="1800" b="1"/>
              <a:t>Absorção extrínseca:</a:t>
            </a:r>
          </a:p>
          <a:p>
            <a:pPr>
              <a:lnSpc>
                <a:spcPct val="80000"/>
              </a:lnSpc>
              <a:buFontTx/>
              <a:buNone/>
            </a:pPr>
            <a:r>
              <a:rPr lang="pt-BR" sz="1800"/>
              <a:t>	A absorção extrínseca resulta da contaminação de impurezas que o material da fibra experimenta durante seu processo de fabricação. </a:t>
            </a:r>
          </a:p>
          <a:p>
            <a:pPr>
              <a:lnSpc>
                <a:spcPct val="80000"/>
              </a:lnSpc>
            </a:pPr>
            <a:endParaRPr lang="pt-BR" sz="1800"/>
          </a:p>
          <a:p>
            <a:pPr>
              <a:lnSpc>
                <a:spcPct val="80000"/>
              </a:lnSpc>
            </a:pPr>
            <a:r>
              <a:rPr lang="pt-BR" sz="1800" b="1"/>
              <a:t>Absorção por efeitos estruturais:</a:t>
            </a:r>
          </a:p>
          <a:p>
            <a:pPr>
              <a:lnSpc>
                <a:spcPct val="80000"/>
              </a:lnSpc>
              <a:buFontTx/>
              <a:buNone/>
            </a:pPr>
            <a:r>
              <a:rPr lang="pt-BR" sz="1800"/>
              <a:t>	A absorção por defeitos estruturais resulta do fato de a composição do material da fibra estar sujeita a imperfeições, tais como, por exemplo, a falta de moléculas ou a existência de defeitos do oxigênio na estrutura do vidro.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Atenuação em fibras ópticas</a:t>
            </a:r>
          </a:p>
        </p:txBody>
      </p:sp>
      <p:sp>
        <p:nvSpPr>
          <p:cNvPr id="3" name="Espaço Reservado para Conteúdo 2"/>
          <p:cNvSpPr>
            <a:spLocks noGrp="1"/>
          </p:cNvSpPr>
          <p:nvPr>
            <p:ph idx="1"/>
          </p:nvPr>
        </p:nvSpPr>
        <p:spPr>
          <a:xfrm>
            <a:off x="352207" y="1269180"/>
            <a:ext cx="8434955" cy="2176547"/>
          </a:xfrm>
        </p:spPr>
        <p:txBody>
          <a:bodyPr/>
          <a:lstStyle/>
          <a:p>
            <a:r>
              <a:rPr lang="pt-BR" sz="1600" dirty="0"/>
              <a:t>Pode ser devido a contaminação por íons hidroxila (OH - ), causada por água dissolvida no vidro (também chamada de atenuação por pico de água, </a:t>
            </a:r>
            <a:r>
              <a:rPr lang="pt-BR" sz="1600" i="1" dirty="0" err="1"/>
              <a:t>Water</a:t>
            </a:r>
            <a:r>
              <a:rPr lang="pt-BR" sz="1600" i="1" dirty="0"/>
              <a:t> </a:t>
            </a:r>
            <a:r>
              <a:rPr lang="pt-BR" sz="1600" i="1" dirty="0" err="1"/>
              <a:t>Peak</a:t>
            </a:r>
            <a:r>
              <a:rPr lang="pt-BR" sz="1600" i="1" dirty="0"/>
              <a:t> </a:t>
            </a:r>
            <a:r>
              <a:rPr lang="pt-BR" sz="1600" i="1" dirty="0" err="1"/>
              <a:t>Atenuation</a:t>
            </a:r>
            <a:r>
              <a:rPr lang="pt-BR" sz="1600" i="1" dirty="0"/>
              <a:t> </a:t>
            </a:r>
            <a:r>
              <a:rPr lang="pt-BR" sz="1600" dirty="0"/>
              <a:t>, WPA), que, por sua relevância nas tecnologias pioneiras de fibra óptica, definiram intervalos de </a:t>
            </a:r>
            <a:r>
              <a:rPr lang="pt-BR" sz="1600" dirty="0" err="1"/>
              <a:t>freqüências</a:t>
            </a:r>
            <a:r>
              <a:rPr lang="pt-BR" sz="1600" dirty="0"/>
              <a:t> onde essa atenuação era mínima, as chamadas janelas ópticas ou janelas de transmissão. As janelas ópticas são as regiões onde não há picos de atenuação devido ao íon OH - .</a:t>
            </a:r>
          </a:p>
          <a:p>
            <a:r>
              <a:rPr lang="pt-BR" sz="1600" dirty="0"/>
              <a:t>As janelas ópticas continuam servindo como referência para os sistemas ópticos, sendo cada uma delas associada a um tipo de aplicação específico.</a:t>
            </a:r>
          </a:p>
          <a:p>
            <a:endParaRPr lang="pt-BR" dirty="0"/>
          </a:p>
        </p:txBody>
      </p:sp>
      <p:pic>
        <p:nvPicPr>
          <p:cNvPr id="22530" name="Picture 2"/>
          <p:cNvPicPr>
            <a:picLocks noChangeAspect="1" noChangeArrowheads="1"/>
          </p:cNvPicPr>
          <p:nvPr/>
        </p:nvPicPr>
        <p:blipFill>
          <a:blip r:embed="rId2" cstate="print"/>
          <a:srcRect/>
          <a:stretch>
            <a:fillRect/>
          </a:stretch>
        </p:blipFill>
        <p:spPr bwMode="auto">
          <a:xfrm>
            <a:off x="1815906" y="3367668"/>
            <a:ext cx="4990751" cy="330076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Cálculo de atenuação</a:t>
            </a:r>
          </a:p>
        </p:txBody>
      </p:sp>
      <p:pic>
        <p:nvPicPr>
          <p:cNvPr id="25602" name="Picture 2"/>
          <p:cNvPicPr>
            <a:picLocks noGrp="1" noChangeAspect="1" noChangeArrowheads="1"/>
          </p:cNvPicPr>
          <p:nvPr>
            <p:ph idx="1"/>
          </p:nvPr>
        </p:nvPicPr>
        <p:blipFill>
          <a:blip r:embed="rId2" cstate="print"/>
          <a:srcRect/>
          <a:stretch>
            <a:fillRect/>
          </a:stretch>
        </p:blipFill>
        <p:spPr bwMode="auto">
          <a:xfrm>
            <a:off x="765899" y="1497217"/>
            <a:ext cx="7444740" cy="1280160"/>
          </a:xfrm>
          <a:prstGeom prst="rect">
            <a:avLst/>
          </a:prstGeom>
          <a:noFill/>
          <a:ln w="9525">
            <a:noFill/>
            <a:miter lim="800000"/>
            <a:headEnd/>
            <a:tailEnd/>
          </a:ln>
        </p:spPr>
      </p:pic>
      <p:sp>
        <p:nvSpPr>
          <p:cNvPr id="6" name="Retângulo 5"/>
          <p:cNvSpPr/>
          <p:nvPr/>
        </p:nvSpPr>
        <p:spPr>
          <a:xfrm>
            <a:off x="278780" y="3148993"/>
            <a:ext cx="8519532" cy="313932"/>
          </a:xfrm>
          <a:prstGeom prst="rect">
            <a:avLst/>
          </a:prstGeom>
        </p:spPr>
        <p:txBody>
          <a:bodyPr wrap="square">
            <a:spAutoFit/>
          </a:bodyPr>
          <a:lstStyle/>
          <a:p>
            <a:pPr>
              <a:lnSpc>
                <a:spcPct val="80000"/>
              </a:lnSpc>
            </a:pPr>
            <a:r>
              <a:rPr lang="pt-BR" sz="1800" dirty="0"/>
              <a:t>A atenuação na fibra é expressa em dB/km calculado por: </a:t>
            </a:r>
          </a:p>
        </p:txBody>
      </p:sp>
      <p:pic>
        <p:nvPicPr>
          <p:cNvPr id="25604" name="Picture 4"/>
          <p:cNvPicPr>
            <a:picLocks noChangeAspect="1" noChangeArrowheads="1"/>
          </p:cNvPicPr>
          <p:nvPr/>
        </p:nvPicPr>
        <p:blipFill>
          <a:blip r:embed="rId3" cstate="print"/>
          <a:srcRect/>
          <a:stretch>
            <a:fillRect/>
          </a:stretch>
        </p:blipFill>
        <p:spPr bwMode="auto">
          <a:xfrm>
            <a:off x="2785714" y="3581168"/>
            <a:ext cx="2457450" cy="476250"/>
          </a:xfrm>
          <a:prstGeom prst="rect">
            <a:avLst/>
          </a:prstGeom>
          <a:noFill/>
          <a:ln w="9525">
            <a:noFill/>
            <a:miter lim="800000"/>
            <a:headEnd/>
            <a:tailEnd/>
          </a:ln>
        </p:spPr>
      </p:pic>
      <p:sp>
        <p:nvSpPr>
          <p:cNvPr id="8" name="Retângulo 7"/>
          <p:cNvSpPr/>
          <p:nvPr/>
        </p:nvSpPr>
        <p:spPr>
          <a:xfrm>
            <a:off x="345687" y="4081347"/>
            <a:ext cx="8460059" cy="1865126"/>
          </a:xfrm>
          <a:prstGeom prst="rect">
            <a:avLst/>
          </a:prstGeom>
        </p:spPr>
        <p:txBody>
          <a:bodyPr wrap="square">
            <a:spAutoFit/>
          </a:bodyPr>
          <a:lstStyle/>
          <a:p>
            <a:pPr>
              <a:lnSpc>
                <a:spcPct val="80000"/>
              </a:lnSpc>
            </a:pPr>
            <a:r>
              <a:rPr lang="pt-BR" sz="1800" dirty="0"/>
              <a:t>Exemplo:</a:t>
            </a:r>
          </a:p>
          <a:p>
            <a:pPr>
              <a:lnSpc>
                <a:spcPct val="80000"/>
              </a:lnSpc>
            </a:pPr>
            <a:endParaRPr lang="pt-BR" sz="1800" dirty="0"/>
          </a:p>
          <a:p>
            <a:pPr>
              <a:lnSpc>
                <a:spcPct val="80000"/>
              </a:lnSpc>
            </a:pPr>
            <a:r>
              <a:rPr lang="pt-BR" sz="1800" dirty="0"/>
              <a:t>Uma fibra de comprimento de 10Km tem </a:t>
            </a:r>
            <a:r>
              <a:rPr lang="pt-BR" sz="1800" dirty="0" err="1"/>
              <a:t>Pin</a:t>
            </a:r>
            <a:r>
              <a:rPr lang="pt-BR" sz="1800" dirty="0"/>
              <a:t> = 10µW e </a:t>
            </a:r>
            <a:r>
              <a:rPr lang="pt-BR" sz="1800" dirty="0" err="1"/>
              <a:t>Pout</a:t>
            </a:r>
            <a:r>
              <a:rPr lang="pt-BR" sz="1800" dirty="0"/>
              <a:t> = 6µW</a:t>
            </a:r>
          </a:p>
          <a:p>
            <a:pPr>
              <a:lnSpc>
                <a:spcPct val="80000"/>
              </a:lnSpc>
            </a:pPr>
            <a:r>
              <a:rPr lang="pt-BR" sz="1800" dirty="0"/>
              <a:t>Este valor expresso em dB é:</a:t>
            </a:r>
          </a:p>
          <a:p>
            <a:pPr>
              <a:lnSpc>
                <a:spcPct val="80000"/>
              </a:lnSpc>
            </a:pPr>
            <a:endParaRPr lang="pt-BR" sz="1800" dirty="0"/>
          </a:p>
          <a:p>
            <a:pPr>
              <a:lnSpc>
                <a:spcPct val="80000"/>
              </a:lnSpc>
            </a:pPr>
            <a:r>
              <a:rPr lang="pt-BR" sz="1800" dirty="0"/>
              <a:t>Perda na fibra = 10 </a:t>
            </a:r>
            <a:r>
              <a:rPr lang="pt-BR" sz="1800" dirty="0" err="1"/>
              <a:t>log</a:t>
            </a:r>
            <a:r>
              <a:rPr lang="pt-BR" sz="1800" dirty="0"/>
              <a:t> (10/6) = 2.2dB</a:t>
            </a:r>
          </a:p>
          <a:p>
            <a:pPr>
              <a:lnSpc>
                <a:spcPct val="80000"/>
              </a:lnSpc>
            </a:pPr>
            <a:endParaRPr lang="pt-BR" sz="1800" dirty="0"/>
          </a:p>
          <a:p>
            <a:pPr>
              <a:lnSpc>
                <a:spcPct val="80000"/>
              </a:lnSpc>
            </a:pPr>
            <a:r>
              <a:rPr lang="pt-BR" sz="1800" dirty="0"/>
              <a:t>Expressa em </a:t>
            </a:r>
            <a:r>
              <a:rPr lang="pt-BR" sz="1800" dirty="0" err="1"/>
              <a:t>db</a:t>
            </a:r>
            <a:r>
              <a:rPr lang="pt-BR" sz="1800" dirty="0"/>
              <a:t>/km = 0.22dB/Km </a:t>
            </a:r>
          </a:p>
        </p:txBody>
      </p:sp>
    </p:spTree>
    <p:extLst>
      <p:ext uri="{BB962C8B-B14F-4D97-AF65-F5344CB8AC3E}">
        <p14:creationId xmlns:p14="http://schemas.microsoft.com/office/powerpoint/2010/main" val="3759225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Curva de atenuação x comprimento de onda</a:t>
            </a:r>
          </a:p>
        </p:txBody>
      </p:sp>
      <p:pic>
        <p:nvPicPr>
          <p:cNvPr id="26626" name="Picture 2"/>
          <p:cNvPicPr>
            <a:picLocks noGrp="1" noChangeAspect="1" noChangeArrowheads="1"/>
          </p:cNvPicPr>
          <p:nvPr>
            <p:ph idx="1"/>
          </p:nvPr>
        </p:nvPicPr>
        <p:blipFill>
          <a:blip r:embed="rId2" cstate="print"/>
          <a:srcRect/>
          <a:stretch>
            <a:fillRect/>
          </a:stretch>
        </p:blipFill>
        <p:spPr bwMode="auto">
          <a:xfrm>
            <a:off x="1594623" y="1459988"/>
            <a:ext cx="6012733" cy="3147304"/>
          </a:xfrm>
          <a:prstGeom prst="rect">
            <a:avLst/>
          </a:prstGeom>
          <a:noFill/>
          <a:ln w="9525">
            <a:noFill/>
            <a:miter lim="800000"/>
            <a:headEnd/>
            <a:tailEnd/>
          </a:ln>
        </p:spPr>
      </p:pic>
      <p:sp>
        <p:nvSpPr>
          <p:cNvPr id="5" name="Retângulo 4"/>
          <p:cNvSpPr/>
          <p:nvPr/>
        </p:nvSpPr>
        <p:spPr>
          <a:xfrm>
            <a:off x="412594" y="4930708"/>
            <a:ext cx="8552985" cy="1089529"/>
          </a:xfrm>
          <a:prstGeom prst="rect">
            <a:avLst/>
          </a:prstGeom>
        </p:spPr>
        <p:txBody>
          <a:bodyPr wrap="square">
            <a:spAutoFit/>
          </a:bodyPr>
          <a:lstStyle/>
          <a:p>
            <a:r>
              <a:rPr lang="pt-BR" sz="1800" dirty="0"/>
              <a:t>Atenuação é especificada em dB/km</a:t>
            </a:r>
          </a:p>
          <a:p>
            <a:r>
              <a:rPr lang="pt-BR" sz="1800" dirty="0"/>
              <a:t>0.40 dB/km @ 1310 </a:t>
            </a:r>
            <a:r>
              <a:rPr lang="pt-BR" sz="1800" dirty="0" err="1"/>
              <a:t>nm</a:t>
            </a:r>
            <a:r>
              <a:rPr lang="pt-BR" sz="1800" dirty="0"/>
              <a:t>, 0.25 dB/km @ 1550 </a:t>
            </a:r>
            <a:r>
              <a:rPr lang="pt-BR" sz="1800" dirty="0" err="1"/>
              <a:t>nm</a:t>
            </a:r>
            <a:endParaRPr lang="pt-BR" sz="1800" dirty="0"/>
          </a:p>
          <a:p>
            <a:r>
              <a:rPr lang="en-US" sz="1800" dirty="0"/>
              <a:t>• </a:t>
            </a:r>
            <a:r>
              <a:rPr lang="en-US" sz="1800" dirty="0" err="1"/>
              <a:t>Perda</a:t>
            </a:r>
            <a:r>
              <a:rPr lang="en-US" sz="1800" dirty="0"/>
              <a:t> </a:t>
            </a:r>
            <a:r>
              <a:rPr lang="en-US" sz="1800" dirty="0" err="1"/>
              <a:t>por</a:t>
            </a:r>
            <a:r>
              <a:rPr lang="en-US" sz="1800" dirty="0"/>
              <a:t> </a:t>
            </a:r>
            <a:r>
              <a:rPr lang="en-US" sz="1800" dirty="0" err="1"/>
              <a:t>absorção</a:t>
            </a:r>
            <a:r>
              <a:rPr lang="en-US" sz="1800" dirty="0"/>
              <a:t> de </a:t>
            </a:r>
            <a:r>
              <a:rPr lang="en-US" sz="1800" dirty="0" err="1"/>
              <a:t>impurezas</a:t>
            </a:r>
            <a:r>
              <a:rPr lang="en-US" sz="1800" dirty="0"/>
              <a:t> em 1400 nm - OH (-</a:t>
            </a:r>
            <a:r>
              <a:rPr lang="en-US" sz="1800" dirty="0" err="1"/>
              <a:t>água</a:t>
            </a:r>
            <a:r>
              <a:rPr lang="en-US" sz="1800" dirty="0"/>
              <a:t>) ions</a:t>
            </a:r>
          </a:p>
          <a:p>
            <a:r>
              <a:rPr lang="en-US" sz="1800" dirty="0"/>
              <a:t>• Rayleigh scattering loss (</a:t>
            </a:r>
            <a:r>
              <a:rPr lang="en-US" sz="1800" dirty="0" err="1"/>
              <a:t>limite</a:t>
            </a:r>
            <a:r>
              <a:rPr lang="en-US" sz="1800" dirty="0"/>
              <a:t> fundamental das </a:t>
            </a:r>
            <a:r>
              <a:rPr lang="en-US" sz="1800" dirty="0" err="1"/>
              <a:t>perdas</a:t>
            </a:r>
            <a:r>
              <a:rPr lang="en-US" sz="1800" dirty="0"/>
              <a:t> </a:t>
            </a:r>
            <a:r>
              <a:rPr lang="en-US" sz="1800" dirty="0" err="1"/>
              <a:t>na</a:t>
            </a:r>
            <a:r>
              <a:rPr lang="en-US" sz="1800" dirty="0"/>
              <a:t> </a:t>
            </a:r>
            <a:r>
              <a:rPr lang="en-US" sz="1800" dirty="0" err="1"/>
              <a:t>fibra</a:t>
            </a:r>
            <a:r>
              <a:rPr lang="en-US" sz="1800" dirty="0"/>
              <a:t>)</a:t>
            </a:r>
            <a:endParaRPr lang="pt-BR" sz="1800" dirty="0"/>
          </a:p>
        </p:txBody>
      </p:sp>
    </p:spTree>
    <p:extLst>
      <p:ext uri="{BB962C8B-B14F-4D97-AF65-F5344CB8AC3E}">
        <p14:creationId xmlns:p14="http://schemas.microsoft.com/office/powerpoint/2010/main" val="315093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pt-BR"/>
              <a:t>Estrutura Lógica TDM/PCM</a:t>
            </a:r>
          </a:p>
        </p:txBody>
      </p:sp>
      <p:graphicFrame>
        <p:nvGraphicFramePr>
          <p:cNvPr id="10250" name="Object 10"/>
          <p:cNvGraphicFramePr>
            <a:graphicFrameLocks noChangeAspect="1"/>
          </p:cNvGraphicFramePr>
          <p:nvPr>
            <p:extLst>
              <p:ext uri="{D42A27DB-BD31-4B8C-83A1-F6EECF244321}">
                <p14:modId xmlns:p14="http://schemas.microsoft.com/office/powerpoint/2010/main" val="1811542219"/>
              </p:ext>
            </p:extLst>
          </p:nvPr>
        </p:nvGraphicFramePr>
        <p:xfrm>
          <a:off x="544587" y="1765004"/>
          <a:ext cx="7629525" cy="4000500"/>
        </p:xfrm>
        <a:graphic>
          <a:graphicData uri="http://schemas.openxmlformats.org/presentationml/2006/ole">
            <mc:AlternateContent xmlns:mc="http://schemas.openxmlformats.org/markup-compatibility/2006">
              <mc:Choice xmlns:v="urn:schemas-microsoft-com:vml" Requires="v">
                <p:oleObj spid="_x0000_s2063" name="Figura" r:id="rId3" imgW="5087112" imgH="2667000" progId="Word.Picture.8">
                  <p:embed/>
                </p:oleObj>
              </mc:Choice>
              <mc:Fallback>
                <p:oleObj name="Figura" r:id="rId3" imgW="5087112" imgH="2667000" progId="Word.Picture.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87" y="1765004"/>
                        <a:ext cx="7629525" cy="40005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2" name="CaixaDeTexto 1">
            <a:extLst>
              <a:ext uri="{FF2B5EF4-FFF2-40B4-BE49-F238E27FC236}">
                <a16:creationId xmlns:a16="http://schemas.microsoft.com/office/drawing/2014/main" id="{F6182A45-F08D-4E34-9424-2DC7A1BB0872}"/>
              </a:ext>
            </a:extLst>
          </p:cNvPr>
          <p:cNvSpPr txBox="1"/>
          <p:nvPr/>
        </p:nvSpPr>
        <p:spPr>
          <a:xfrm>
            <a:off x="4633470" y="4774019"/>
            <a:ext cx="4142481" cy="369332"/>
          </a:xfrm>
          <a:prstGeom prst="rect">
            <a:avLst/>
          </a:prstGeom>
          <a:noFill/>
        </p:spPr>
        <p:txBody>
          <a:bodyPr wrap="none" rtlCol="0">
            <a:spAutoFit/>
          </a:bodyPr>
          <a:lstStyle/>
          <a:p>
            <a:r>
              <a:rPr lang="pt-BR" sz="2000" b="0" dirty="0"/>
              <a:t>DS-1 (T1): 24 canais, 1,544Mbits/s</a:t>
            </a:r>
          </a:p>
        </p:txBody>
      </p:sp>
      <p:sp>
        <p:nvSpPr>
          <p:cNvPr id="3" name="CaixaDeTexto 2">
            <a:extLst>
              <a:ext uri="{FF2B5EF4-FFF2-40B4-BE49-F238E27FC236}">
                <a16:creationId xmlns:a16="http://schemas.microsoft.com/office/drawing/2014/main" id="{617719EA-CADC-415B-9245-BBD620E45A19}"/>
              </a:ext>
            </a:extLst>
          </p:cNvPr>
          <p:cNvSpPr txBox="1"/>
          <p:nvPr/>
        </p:nvSpPr>
        <p:spPr>
          <a:xfrm>
            <a:off x="5943600" y="5143351"/>
            <a:ext cx="2339102" cy="369332"/>
          </a:xfrm>
          <a:prstGeom prst="rect">
            <a:avLst/>
          </a:prstGeom>
          <a:noFill/>
        </p:spPr>
        <p:txBody>
          <a:bodyPr wrap="none" rtlCol="0">
            <a:spAutoFit/>
          </a:bodyPr>
          <a:lstStyle/>
          <a:p>
            <a:r>
              <a:rPr lang="pt-BR" sz="2000" b="0" dirty="0"/>
              <a:t>24*8 + 1 bits/frame</a:t>
            </a:r>
          </a:p>
        </p:txBody>
      </p:sp>
      <p:sp>
        <p:nvSpPr>
          <p:cNvPr id="4" name="CaixaDeTexto 3">
            <a:extLst>
              <a:ext uri="{FF2B5EF4-FFF2-40B4-BE49-F238E27FC236}">
                <a16:creationId xmlns:a16="http://schemas.microsoft.com/office/drawing/2014/main" id="{C801D725-F0B1-4188-B9BC-5609E2150FEA}"/>
              </a:ext>
            </a:extLst>
          </p:cNvPr>
          <p:cNvSpPr txBox="1"/>
          <p:nvPr/>
        </p:nvSpPr>
        <p:spPr>
          <a:xfrm>
            <a:off x="4633470" y="5580838"/>
            <a:ext cx="4398961" cy="369332"/>
          </a:xfrm>
          <a:prstGeom prst="rect">
            <a:avLst/>
          </a:prstGeom>
          <a:noFill/>
        </p:spPr>
        <p:txBody>
          <a:bodyPr wrap="none" rtlCol="0">
            <a:spAutoFit/>
          </a:bodyPr>
          <a:lstStyle/>
          <a:p>
            <a:r>
              <a:rPr lang="pt-BR" sz="2000" b="0" dirty="0"/>
              <a:t>DS-1E (E1): 32 canais, 2,048 </a:t>
            </a:r>
            <a:r>
              <a:rPr lang="pt-BR" sz="2000" b="0" dirty="0" err="1"/>
              <a:t>Mbits</a:t>
            </a:r>
            <a:r>
              <a:rPr lang="pt-BR" sz="2000" b="0" dirty="0"/>
              <a:t>/s</a:t>
            </a:r>
          </a:p>
        </p:txBody>
      </p:sp>
      <p:sp>
        <p:nvSpPr>
          <p:cNvPr id="5" name="CaixaDeTexto 4">
            <a:extLst>
              <a:ext uri="{FF2B5EF4-FFF2-40B4-BE49-F238E27FC236}">
                <a16:creationId xmlns:a16="http://schemas.microsoft.com/office/drawing/2014/main" id="{55A25EB0-5304-4029-AC75-89341F786FA1}"/>
              </a:ext>
            </a:extLst>
          </p:cNvPr>
          <p:cNvSpPr txBox="1"/>
          <p:nvPr/>
        </p:nvSpPr>
        <p:spPr>
          <a:xfrm>
            <a:off x="6049926" y="5950170"/>
            <a:ext cx="1895071" cy="369332"/>
          </a:xfrm>
          <a:prstGeom prst="rect">
            <a:avLst/>
          </a:prstGeom>
          <a:noFill/>
        </p:spPr>
        <p:txBody>
          <a:bodyPr wrap="none" rtlCol="0">
            <a:spAutoFit/>
          </a:bodyPr>
          <a:lstStyle/>
          <a:p>
            <a:r>
              <a:rPr lang="pt-BR" sz="2000" b="0" dirty="0"/>
              <a:t>30 canais úteis</a:t>
            </a:r>
          </a:p>
        </p:txBody>
      </p:sp>
      <p:sp>
        <p:nvSpPr>
          <p:cNvPr id="6" name="CaixaDeTexto 5">
            <a:extLst>
              <a:ext uri="{FF2B5EF4-FFF2-40B4-BE49-F238E27FC236}">
                <a16:creationId xmlns:a16="http://schemas.microsoft.com/office/drawing/2014/main" id="{D42648BD-07CE-4CB3-8D41-B27F447093EA}"/>
              </a:ext>
            </a:extLst>
          </p:cNvPr>
          <p:cNvSpPr txBox="1"/>
          <p:nvPr/>
        </p:nvSpPr>
        <p:spPr>
          <a:xfrm>
            <a:off x="797442" y="6319502"/>
            <a:ext cx="6909264" cy="369332"/>
          </a:xfrm>
          <a:prstGeom prst="rect">
            <a:avLst/>
          </a:prstGeom>
          <a:noFill/>
        </p:spPr>
        <p:txBody>
          <a:bodyPr wrap="none" rtlCol="0">
            <a:spAutoFit/>
          </a:bodyPr>
          <a:lstStyle/>
          <a:p>
            <a:r>
              <a:rPr lang="pt-BR" sz="2000" b="0" dirty="0"/>
              <a:t>E2: 128 canais (4 x E1); E3: 512 canais (4 x E2) -&gt; 34 MHz</a:t>
            </a:r>
          </a:p>
        </p:txBody>
      </p:sp>
      <p:sp>
        <p:nvSpPr>
          <p:cNvPr id="7" name="CaixaDeTexto 6">
            <a:extLst>
              <a:ext uri="{FF2B5EF4-FFF2-40B4-BE49-F238E27FC236}">
                <a16:creationId xmlns:a16="http://schemas.microsoft.com/office/drawing/2014/main" id="{10538DDD-4C4C-4612-9CA8-B83691E3A7B9}"/>
              </a:ext>
            </a:extLst>
          </p:cNvPr>
          <p:cNvSpPr txBox="1"/>
          <p:nvPr/>
        </p:nvSpPr>
        <p:spPr>
          <a:xfrm>
            <a:off x="4633470" y="4376150"/>
            <a:ext cx="4464684" cy="369332"/>
          </a:xfrm>
          <a:prstGeom prst="rect">
            <a:avLst/>
          </a:prstGeom>
          <a:noFill/>
        </p:spPr>
        <p:txBody>
          <a:bodyPr wrap="none" rtlCol="0">
            <a:spAutoFit/>
          </a:bodyPr>
          <a:lstStyle/>
          <a:p>
            <a:r>
              <a:rPr lang="pt-BR" sz="2000" b="0" dirty="0"/>
              <a:t>PDH: hierarquia digital </a:t>
            </a:r>
            <a:r>
              <a:rPr lang="pt-BR" sz="2000" b="0" dirty="0" err="1"/>
              <a:t>plesiosíncrona</a:t>
            </a:r>
            <a:endParaRPr lang="pt-BR" sz="2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2000"/>
                                  </p:stCondLst>
                                  <p:childTnLst>
                                    <p:set>
                                      <p:cBhvr>
                                        <p:cTn id="6" dur="1" fill="hold">
                                          <p:stCondLst>
                                            <p:cond delay="0"/>
                                          </p:stCondLst>
                                        </p:cTn>
                                        <p:tgtEl>
                                          <p:spTgt spid="10250"/>
                                        </p:tgtEl>
                                        <p:attrNameLst>
                                          <p:attrName>style.visibility</p:attrName>
                                        </p:attrNameLst>
                                      </p:cBhvr>
                                      <p:to>
                                        <p:strVal val="visible"/>
                                      </p:to>
                                    </p:set>
                                    <p:animEffect transition="in" filter="box(out)">
                                      <p:cBhvr>
                                        <p:cTn id="7"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FF0000"/>
                </a:solidFill>
              </a:rPr>
              <a:t>Espalhamento</a:t>
            </a:r>
          </a:p>
        </p:txBody>
      </p:sp>
      <p:sp>
        <p:nvSpPr>
          <p:cNvPr id="3" name="Espaço Reservado para Conteúdo 2"/>
          <p:cNvSpPr>
            <a:spLocks noGrp="1"/>
          </p:cNvSpPr>
          <p:nvPr>
            <p:ph idx="1"/>
          </p:nvPr>
        </p:nvSpPr>
        <p:spPr/>
        <p:txBody>
          <a:bodyPr/>
          <a:lstStyle/>
          <a:p>
            <a:r>
              <a:rPr lang="pt-BR" dirty="0"/>
              <a:t>Espalhamento é o fenômeno de transferência de potência de um dos modos guiados pela guia para si mesmo ou para outros modos. Há diversos tipos de espalhamentos, lineares e não lineares. O principal é o espalhamento de Rayleigh, causado por variações aleatórias na densidade do material da fibra, advindas do processo de fabricação. Outros espalhamentos são causados por imperfeições na estrutura cilíndrica da fibra, vibrações moleculares térmicas e outros fatores, sempre causando perda na potência de luz transmitida.</a:t>
            </a:r>
          </a:p>
          <a:p>
            <a:endParaRPr lang="pt-B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pt-BR" dirty="0">
                <a:solidFill>
                  <a:srgbClr val="FF0000"/>
                </a:solidFill>
              </a:rPr>
              <a:t>Espalhamento</a:t>
            </a:r>
          </a:p>
        </p:txBody>
      </p:sp>
      <p:sp>
        <p:nvSpPr>
          <p:cNvPr id="21507" name="Rectangle 3"/>
          <p:cNvSpPr>
            <a:spLocks noGrp="1" noChangeArrowheads="1"/>
          </p:cNvSpPr>
          <p:nvPr>
            <p:ph type="body" idx="1"/>
          </p:nvPr>
        </p:nvSpPr>
        <p:spPr>
          <a:xfrm>
            <a:off x="430265" y="1358390"/>
            <a:ext cx="8468408" cy="5131620"/>
          </a:xfrm>
        </p:spPr>
        <p:txBody>
          <a:bodyPr/>
          <a:lstStyle/>
          <a:p>
            <a:pPr>
              <a:lnSpc>
                <a:spcPct val="80000"/>
              </a:lnSpc>
              <a:buFontTx/>
              <a:buNone/>
            </a:pPr>
            <a:r>
              <a:rPr lang="pt-BR" sz="1800" dirty="0"/>
              <a:t>	É o mecanismo de atenuação que exprime o desvio de parte da energia luminosa guiada pelos vários modos de propagação e várias direções. Existem alguns tipos de espalhamento:</a:t>
            </a:r>
          </a:p>
          <a:p>
            <a:pPr>
              <a:lnSpc>
                <a:spcPct val="80000"/>
              </a:lnSpc>
            </a:pPr>
            <a:endParaRPr lang="pt-BR" sz="1800" dirty="0"/>
          </a:p>
          <a:p>
            <a:pPr>
              <a:lnSpc>
                <a:spcPct val="80000"/>
              </a:lnSpc>
            </a:pPr>
            <a:r>
              <a:rPr lang="pt-BR" sz="1800" b="1" dirty="0"/>
              <a:t>Espalhamento Rayleigh:</a:t>
            </a:r>
          </a:p>
          <a:p>
            <a:pPr>
              <a:lnSpc>
                <a:spcPct val="80000"/>
              </a:lnSpc>
              <a:buFontTx/>
              <a:buNone/>
            </a:pPr>
            <a:r>
              <a:rPr lang="pt-BR" sz="1800" dirty="0"/>
              <a:t>	Está sempre presente devido à existência de não homogeneidades microscópicas de dimensões menores do que o comprimento de onda, tais como flutuações de comprimento, flutuações térmicas, separação de fase, pressão e pequenas bolhas.</a:t>
            </a:r>
          </a:p>
          <a:p>
            <a:pPr>
              <a:lnSpc>
                <a:spcPct val="80000"/>
              </a:lnSpc>
            </a:pPr>
            <a:endParaRPr lang="pt-BR" sz="1800" dirty="0"/>
          </a:p>
          <a:p>
            <a:pPr>
              <a:lnSpc>
                <a:spcPct val="80000"/>
              </a:lnSpc>
            </a:pPr>
            <a:r>
              <a:rPr lang="pt-BR" sz="1800" b="1" dirty="0"/>
              <a:t>Espalhamento Mie:</a:t>
            </a:r>
          </a:p>
          <a:p>
            <a:pPr>
              <a:lnSpc>
                <a:spcPct val="80000"/>
              </a:lnSpc>
              <a:buFontTx/>
              <a:buNone/>
            </a:pPr>
            <a:r>
              <a:rPr lang="pt-BR" sz="1800" dirty="0"/>
              <a:t>	Este espalhamento é verificado quando as imperfeições que causam o espalhamento citado anteriormente forem de dimensões comparáveis com o comprimento de onda guiado e principalmente quando houver sinuosamente do eixo da fibra.</a:t>
            </a:r>
          </a:p>
          <a:p>
            <a:pPr>
              <a:lnSpc>
                <a:spcPct val="80000"/>
              </a:lnSpc>
            </a:pPr>
            <a:endParaRPr lang="pt-BR" sz="1800" dirty="0"/>
          </a:p>
          <a:p>
            <a:pPr>
              <a:lnSpc>
                <a:spcPct val="80000"/>
              </a:lnSpc>
            </a:pPr>
            <a:r>
              <a:rPr lang="pt-BR" sz="1800" b="1" dirty="0"/>
              <a:t>Espalhamento Raman e </a:t>
            </a:r>
            <a:r>
              <a:rPr lang="pt-BR" sz="1800" b="1" dirty="0" err="1"/>
              <a:t>Brillouin</a:t>
            </a:r>
            <a:r>
              <a:rPr lang="pt-BR" sz="1800" b="1" dirty="0"/>
              <a:t> Estimulados</a:t>
            </a:r>
            <a:r>
              <a:rPr lang="pt-BR" sz="1800" dirty="0"/>
              <a:t>:</a:t>
            </a:r>
          </a:p>
          <a:p>
            <a:pPr>
              <a:lnSpc>
                <a:spcPct val="80000"/>
              </a:lnSpc>
              <a:buFontTx/>
              <a:buNone/>
            </a:pPr>
            <a:r>
              <a:rPr lang="pt-BR" sz="1800" dirty="0"/>
              <a:t>	Estes espalhamentos são efeitos não lineares, causados quando a intensidade de campo na fibra for muito alta. </a:t>
            </a:r>
          </a:p>
          <a:p>
            <a:pPr>
              <a:lnSpc>
                <a:spcPct val="80000"/>
              </a:lnSpc>
            </a:pPr>
            <a:endParaRPr lang="pt-BR"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FF0000"/>
                </a:solidFill>
              </a:rPr>
              <a:t>Curvaturas</a:t>
            </a:r>
          </a:p>
        </p:txBody>
      </p:sp>
      <p:sp>
        <p:nvSpPr>
          <p:cNvPr id="3" name="Espaço Reservado para Conteúdo 2"/>
          <p:cNvSpPr>
            <a:spLocks noGrp="1"/>
          </p:cNvSpPr>
          <p:nvPr>
            <p:ph idx="1"/>
          </p:nvPr>
        </p:nvSpPr>
        <p:spPr/>
        <p:txBody>
          <a:bodyPr/>
          <a:lstStyle/>
          <a:p>
            <a:r>
              <a:rPr lang="pt-BR" dirty="0"/>
              <a:t>Quando a luz na fibra óptica encontra curvas, sejam elas macroscópicas (curva de uma fibra numa quina, por exemplo) ou microscópicas (pequenas ondulações na interface entre a casca e o núcleo), alguns raios de luz podem formar um ângulo inferior ao ângulo crítico e saírem da fibra, causando perda de potência.</a:t>
            </a:r>
          </a:p>
          <a:p>
            <a:endParaRPr lang="pt-B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pt-BR" dirty="0">
                <a:solidFill>
                  <a:srgbClr val="FF0000"/>
                </a:solidFill>
              </a:rPr>
              <a:t>Curvatura</a:t>
            </a:r>
          </a:p>
        </p:txBody>
      </p:sp>
      <p:sp>
        <p:nvSpPr>
          <p:cNvPr id="22531" name="Rectangle 3"/>
          <p:cNvSpPr>
            <a:spLocks noGrp="1" noChangeArrowheads="1"/>
          </p:cNvSpPr>
          <p:nvPr>
            <p:ph type="body" sz="half" idx="1"/>
          </p:nvPr>
        </p:nvSpPr>
        <p:spPr>
          <a:xfrm>
            <a:off x="457200" y="1600200"/>
            <a:ext cx="8147050" cy="2765425"/>
          </a:xfrm>
        </p:spPr>
        <p:txBody>
          <a:bodyPr/>
          <a:lstStyle/>
          <a:p>
            <a:pPr>
              <a:lnSpc>
                <a:spcPct val="80000"/>
              </a:lnSpc>
            </a:pPr>
            <a:r>
              <a:rPr lang="pt-BR" sz="1800"/>
              <a:t>As fibras ópticas estão sujeitas a perdas de transmissão quando submetidas a curvaturas que podem ser classificadas em dois tipos:</a:t>
            </a:r>
          </a:p>
          <a:p>
            <a:pPr>
              <a:lnSpc>
                <a:spcPct val="80000"/>
              </a:lnSpc>
            </a:pPr>
            <a:endParaRPr lang="pt-BR" sz="1800"/>
          </a:p>
          <a:p>
            <a:pPr>
              <a:lnSpc>
                <a:spcPct val="80000"/>
              </a:lnSpc>
            </a:pPr>
            <a:r>
              <a:rPr lang="pt-BR" sz="1800"/>
              <a:t>  Curvaturas cujos raios de curvatura são grandes comparados com o diâmetro da fibra (ocorrem por exemplo, quando um cabo óptico dobra um canto ou uma esquina).</a:t>
            </a:r>
          </a:p>
          <a:p>
            <a:pPr>
              <a:lnSpc>
                <a:spcPct val="80000"/>
              </a:lnSpc>
            </a:pPr>
            <a:endParaRPr lang="pt-BR" sz="1800"/>
          </a:p>
          <a:p>
            <a:pPr>
              <a:lnSpc>
                <a:spcPct val="80000"/>
              </a:lnSpc>
            </a:pPr>
            <a:r>
              <a:rPr lang="pt-BR" sz="1800"/>
              <a:t>  Curvaturas microscópicas aleatórias do eixo da fibra cujos raios de curvatura são próximos ao raio do núcleo da fibra (ocorrem quando as fibras são incorporadas em cabos ópticos). </a:t>
            </a:r>
          </a:p>
          <a:p>
            <a:pPr>
              <a:lnSpc>
                <a:spcPct val="80000"/>
              </a:lnSpc>
            </a:pPr>
            <a:endParaRPr lang="pt-BR" sz="1800"/>
          </a:p>
        </p:txBody>
      </p:sp>
      <p:graphicFrame>
        <p:nvGraphicFramePr>
          <p:cNvPr id="22532" name="Object 4"/>
          <p:cNvGraphicFramePr>
            <a:graphicFrameLocks noGrp="1" noChangeAspect="1"/>
          </p:cNvGraphicFramePr>
          <p:nvPr>
            <p:ph sz="half" idx="2"/>
          </p:nvPr>
        </p:nvGraphicFramePr>
        <p:xfrm>
          <a:off x="3492500" y="4365625"/>
          <a:ext cx="2481263" cy="952500"/>
        </p:xfrm>
        <a:graphic>
          <a:graphicData uri="http://schemas.openxmlformats.org/presentationml/2006/ole">
            <mc:AlternateContent xmlns:mc="http://schemas.openxmlformats.org/markup-compatibility/2006">
              <mc:Choice xmlns:v="urn:schemas-microsoft-com:vml" Requires="v">
                <p:oleObj spid="_x0000_s24590" name="Equation" r:id="rId3" imgW="1256755" imgH="482391" progId="Equation.3">
                  <p:embed/>
                </p:oleObj>
              </mc:Choice>
              <mc:Fallback>
                <p:oleObj name="Equation" r:id="rId3" imgW="1256755" imgH="482391" progId="Equation.3">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365625"/>
                        <a:ext cx="2481263"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3" name="Rectangle 5"/>
          <p:cNvSpPr>
            <a:spLocks noChangeArrowheads="1"/>
          </p:cNvSpPr>
          <p:nvPr/>
        </p:nvSpPr>
        <p:spPr bwMode="auto">
          <a:xfrm>
            <a:off x="443339" y="5661025"/>
            <a:ext cx="4391025" cy="366713"/>
          </a:xfrm>
          <a:prstGeom prst="rect">
            <a:avLst/>
          </a:prstGeom>
          <a:noFill/>
          <a:ln w="9525">
            <a:noFill/>
            <a:miter lim="800000"/>
            <a:headEnd/>
            <a:tailEnd/>
          </a:ln>
          <a:effectLst/>
        </p:spPr>
        <p:txBody>
          <a:bodyPr wrap="none">
            <a:spAutoFit/>
          </a:bodyPr>
          <a:lstStyle/>
          <a:p>
            <a:r>
              <a:rPr lang="pt-BR" dirty="0"/>
              <a:t>Fibra monomodo @ 1550 </a:t>
            </a:r>
            <a:r>
              <a:rPr lang="pt-BR" dirty="0" err="1"/>
              <a:t>nm</a:t>
            </a:r>
            <a:r>
              <a:rPr lang="pt-BR" dirty="0"/>
              <a:t>: </a:t>
            </a:r>
            <a:r>
              <a:rPr lang="pt-BR" dirty="0" err="1"/>
              <a:t>Rc</a:t>
            </a:r>
            <a:r>
              <a:rPr lang="pt-BR" dirty="0"/>
              <a:t> »15mm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FF0000"/>
                </a:solidFill>
              </a:rPr>
              <a:t>Características do guia de onda</a:t>
            </a:r>
          </a:p>
        </p:txBody>
      </p:sp>
      <p:sp>
        <p:nvSpPr>
          <p:cNvPr id="3" name="Espaço Reservado para Conteúdo 2"/>
          <p:cNvSpPr>
            <a:spLocks noGrp="1"/>
          </p:cNvSpPr>
          <p:nvPr>
            <p:ph idx="1"/>
          </p:nvPr>
        </p:nvSpPr>
        <p:spPr/>
        <p:txBody>
          <a:bodyPr/>
          <a:lstStyle/>
          <a:p>
            <a:r>
              <a:rPr lang="pt-BR" dirty="0"/>
              <a:t>Na prática, a potência numa fibra óptica não está totalmente presa ao núcleo. Parte da potência pode viajar pela casca da fibra óptica, de forma que passa a sofrer com as atenuações do material do qual a casca é composta (maiores que as do núcleo), o que pode diminuir a capacidade de transmissão da fibra.</a:t>
            </a:r>
          </a:p>
          <a:p>
            <a:r>
              <a:rPr lang="pt-BR" dirty="0"/>
              <a:t> </a:t>
            </a:r>
          </a:p>
          <a:p>
            <a:endParaRPr lang="pt-B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pt-BR" sz="4000" dirty="0"/>
              <a:t>Guia de onda</a:t>
            </a:r>
          </a:p>
        </p:txBody>
      </p:sp>
      <p:sp>
        <p:nvSpPr>
          <p:cNvPr id="23555" name="Rectangle 3"/>
          <p:cNvSpPr>
            <a:spLocks noGrp="1" noChangeArrowheads="1"/>
          </p:cNvSpPr>
          <p:nvPr>
            <p:ph type="body" idx="1"/>
          </p:nvPr>
        </p:nvSpPr>
        <p:spPr/>
        <p:txBody>
          <a:bodyPr/>
          <a:lstStyle/>
          <a:p>
            <a:pPr>
              <a:lnSpc>
                <a:spcPct val="80000"/>
              </a:lnSpc>
            </a:pPr>
            <a:r>
              <a:rPr lang="pt-BR" sz="1800" dirty="0"/>
              <a:t>A potência que se propaga numa fibra óptica não está totalmente confinado no núcleo. A parte de potência luminosa que se propaga na casca é atenuada pelas características de atenuação da casca da fibra óptica. É importante, no projeto de uma fibra óptica com baixas perdas, considerar as seguintes alternativas:</a:t>
            </a:r>
          </a:p>
          <a:p>
            <a:pPr>
              <a:lnSpc>
                <a:spcPct val="80000"/>
              </a:lnSpc>
            </a:pPr>
            <a:endParaRPr lang="pt-BR" sz="1800" dirty="0"/>
          </a:p>
          <a:p>
            <a:pPr>
              <a:lnSpc>
                <a:spcPct val="80000"/>
              </a:lnSpc>
              <a:buFontTx/>
              <a:buNone/>
            </a:pPr>
            <a:r>
              <a:rPr lang="pt-BR" sz="1800" dirty="0"/>
              <a:t>	Garantir que a maior parte da potência luminosa seja confinada no núcleo da fibra.</a:t>
            </a:r>
          </a:p>
          <a:p>
            <a:pPr>
              <a:lnSpc>
                <a:spcPct val="80000"/>
              </a:lnSpc>
            </a:pPr>
            <a:endParaRPr lang="pt-BR" sz="1800" dirty="0"/>
          </a:p>
          <a:p>
            <a:pPr>
              <a:lnSpc>
                <a:spcPct val="80000"/>
              </a:lnSpc>
              <a:buFontTx/>
              <a:buNone/>
            </a:pPr>
            <a:r>
              <a:rPr lang="pt-BR" sz="1800" dirty="0"/>
              <a:t>	Utilizar uma casca com espessura adequada e composta por um material com perdas comparáveis às do material do núcleo. </a:t>
            </a:r>
          </a:p>
          <a:p>
            <a:pPr>
              <a:lnSpc>
                <a:spcPct val="80000"/>
              </a:lnSpc>
            </a:pPr>
            <a:endParaRPr lang="pt-BR" sz="1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pt-BR" dirty="0"/>
              <a:t>Dispersão</a:t>
            </a:r>
          </a:p>
        </p:txBody>
      </p:sp>
      <p:sp>
        <p:nvSpPr>
          <p:cNvPr id="24579" name="Rectangle 3"/>
          <p:cNvSpPr>
            <a:spLocks noGrp="1" noChangeArrowheads="1"/>
          </p:cNvSpPr>
          <p:nvPr>
            <p:ph type="body" idx="1"/>
          </p:nvPr>
        </p:nvSpPr>
        <p:spPr>
          <a:xfrm>
            <a:off x="441417" y="1269180"/>
            <a:ext cx="8384345" cy="4881489"/>
          </a:xfrm>
        </p:spPr>
        <p:txBody>
          <a:bodyPr/>
          <a:lstStyle/>
          <a:p>
            <a:pPr>
              <a:lnSpc>
                <a:spcPct val="80000"/>
              </a:lnSpc>
              <a:buFontTx/>
              <a:buNone/>
            </a:pPr>
            <a:r>
              <a:rPr lang="pt-BR" sz="1800" dirty="0"/>
              <a:t>	São diferentes atrasos de propagação dos modos que transportam a energia luminosa, tem por efeito a distorção dos sinais transmitidos Os tipos de dispersão que predominam nas fibras são: </a:t>
            </a:r>
          </a:p>
          <a:p>
            <a:pPr>
              <a:lnSpc>
                <a:spcPct val="80000"/>
              </a:lnSpc>
            </a:pPr>
            <a:endParaRPr lang="pt-BR" sz="1800" dirty="0"/>
          </a:p>
          <a:p>
            <a:pPr>
              <a:lnSpc>
                <a:spcPct val="80000"/>
              </a:lnSpc>
            </a:pPr>
            <a:r>
              <a:rPr lang="pt-BR" sz="1800" b="1" dirty="0"/>
              <a:t>Dispersão modal:</a:t>
            </a:r>
          </a:p>
          <a:p>
            <a:pPr>
              <a:lnSpc>
                <a:spcPct val="80000"/>
              </a:lnSpc>
              <a:buFontTx/>
              <a:buNone/>
            </a:pPr>
            <a:r>
              <a:rPr lang="pt-BR" sz="1800" dirty="0"/>
              <a:t>	Este tipo de dispersão só existe em fibras do tipo </a:t>
            </a:r>
            <a:r>
              <a:rPr lang="pt-BR" sz="1800" dirty="0" err="1"/>
              <a:t>multimodo</a:t>
            </a:r>
            <a:r>
              <a:rPr lang="pt-BR" sz="1800" dirty="0"/>
              <a:t> (degrau e gradual) e é provocada basicamente pelos vários caminhos possíveis de propagação que a luz pode ter no núcleo. </a:t>
            </a:r>
          </a:p>
          <a:p>
            <a:pPr>
              <a:lnSpc>
                <a:spcPct val="80000"/>
              </a:lnSpc>
            </a:pPr>
            <a:endParaRPr lang="pt-BR" sz="1800" dirty="0"/>
          </a:p>
          <a:p>
            <a:pPr>
              <a:lnSpc>
                <a:spcPct val="80000"/>
              </a:lnSpc>
            </a:pPr>
            <a:r>
              <a:rPr lang="pt-BR" sz="1800" b="1" dirty="0"/>
              <a:t>Dispersão material:</a:t>
            </a:r>
          </a:p>
          <a:p>
            <a:pPr>
              <a:lnSpc>
                <a:spcPct val="80000"/>
              </a:lnSpc>
              <a:buFontTx/>
              <a:buNone/>
            </a:pPr>
            <a:r>
              <a:rPr lang="pt-BR" sz="1800" dirty="0"/>
              <a:t>	Como o índice de refração depende do comprimento de onda e como as fontes luminosas existentes não são ideais, ou seja, possuem uma certa largura espectral finita, temos que cada comprimento de onda enxerga um valor diferente de índice de refração num determinado ponto.</a:t>
            </a:r>
          </a:p>
          <a:p>
            <a:pPr>
              <a:lnSpc>
                <a:spcPct val="80000"/>
              </a:lnSpc>
            </a:pPr>
            <a:endParaRPr lang="pt-BR" sz="1800" dirty="0"/>
          </a:p>
          <a:p>
            <a:pPr>
              <a:lnSpc>
                <a:spcPct val="80000"/>
              </a:lnSpc>
            </a:pPr>
            <a:r>
              <a:rPr lang="pt-BR" sz="1800" b="1" dirty="0"/>
              <a:t>Dispersão de guia de onda:</a:t>
            </a:r>
          </a:p>
          <a:p>
            <a:pPr>
              <a:lnSpc>
                <a:spcPct val="80000"/>
              </a:lnSpc>
              <a:buFontTx/>
              <a:buNone/>
            </a:pPr>
            <a:r>
              <a:rPr lang="pt-BR" sz="1800" dirty="0"/>
              <a:t>	É provocado por variações nas dimensões do núcleo e variações no perfil de índice de refração ao longo da fibra óptica e depende também do comprimento de onda da luz. </a:t>
            </a:r>
          </a:p>
          <a:p>
            <a:pPr>
              <a:lnSpc>
                <a:spcPct val="80000"/>
              </a:lnSpc>
              <a:buFontTx/>
              <a:buNone/>
            </a:pPr>
            <a:endParaRPr lang="pt-BR" sz="1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Característica da dispersão na fibra</a:t>
            </a:r>
          </a:p>
        </p:txBody>
      </p:sp>
      <p:pic>
        <p:nvPicPr>
          <p:cNvPr id="27650" name="Picture 2"/>
          <p:cNvPicPr>
            <a:picLocks noChangeAspect="1" noChangeArrowheads="1"/>
          </p:cNvPicPr>
          <p:nvPr/>
        </p:nvPicPr>
        <p:blipFill>
          <a:blip r:embed="rId2" cstate="print"/>
          <a:srcRect/>
          <a:stretch>
            <a:fillRect/>
          </a:stretch>
        </p:blipFill>
        <p:spPr bwMode="auto">
          <a:xfrm>
            <a:off x="552604" y="1323588"/>
            <a:ext cx="7984826" cy="505491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Limitações da dispersão</a:t>
            </a:r>
          </a:p>
        </p:txBody>
      </p:sp>
      <p:sp>
        <p:nvSpPr>
          <p:cNvPr id="3" name="Espaço Reservado para Conteúdo 2"/>
          <p:cNvSpPr>
            <a:spLocks noGrp="1"/>
          </p:cNvSpPr>
          <p:nvPr>
            <p:ph idx="1"/>
          </p:nvPr>
        </p:nvSpPr>
        <p:spPr>
          <a:xfrm>
            <a:off x="463719" y="1369541"/>
            <a:ext cx="8384345" cy="4881489"/>
          </a:xfrm>
        </p:spPr>
        <p:txBody>
          <a:bodyPr/>
          <a:lstStyle/>
          <a:p>
            <a:pPr>
              <a:buFont typeface="Arial" pitchFamily="34" charset="0"/>
              <a:buChar char="•"/>
            </a:pPr>
            <a:r>
              <a:rPr lang="pt-BR" dirty="0"/>
              <a:t>Limitação de dispersão é definida pela tolerância de dispersão do transmissor e o receptor</a:t>
            </a:r>
          </a:p>
          <a:p>
            <a:r>
              <a:rPr lang="pt-BR" dirty="0"/>
              <a:t>• Dispersão total é calculado pelas características de dispersão da fibra e o comprimento da fibra para qualquer caminho de canal ou tráfego</a:t>
            </a:r>
          </a:p>
          <a:p>
            <a:r>
              <a:rPr lang="pt-BR" dirty="0"/>
              <a:t>• O efeito da dispersão na fibra deve ser considerado na potencia do transmissor </a:t>
            </a:r>
          </a:p>
          <a:p>
            <a:r>
              <a:rPr lang="pt-BR" dirty="0"/>
              <a:t>• Se algum canal chegou ao limite da dispersão,  deve ser compensado ou o canal deve ser regenerado (O-E-S) </a:t>
            </a:r>
          </a:p>
          <a:p>
            <a:r>
              <a:rPr lang="pt-BR" dirty="0"/>
              <a:t>• Duplicação da taxa de bits resulta em um aumento de perda de dispersão de até quatro vezes</a:t>
            </a:r>
          </a:p>
          <a:p>
            <a:endParaRPr lang="pt-B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Limitações de distância na dispersão</a:t>
            </a:r>
          </a:p>
        </p:txBody>
      </p:sp>
      <p:pic>
        <p:nvPicPr>
          <p:cNvPr id="28674" name="Picture 2"/>
          <p:cNvPicPr>
            <a:picLocks noGrp="1" noChangeAspect="1" noChangeArrowheads="1"/>
          </p:cNvPicPr>
          <p:nvPr>
            <p:ph idx="1"/>
          </p:nvPr>
        </p:nvPicPr>
        <p:blipFill>
          <a:blip r:embed="rId2" cstate="print"/>
          <a:srcRect/>
          <a:stretch>
            <a:fillRect/>
          </a:stretch>
        </p:blipFill>
        <p:spPr bwMode="auto">
          <a:xfrm>
            <a:off x="741086" y="1622204"/>
            <a:ext cx="7419747" cy="864518"/>
          </a:xfrm>
          <a:prstGeom prst="rect">
            <a:avLst/>
          </a:prstGeom>
          <a:noFill/>
          <a:ln w="9525">
            <a:noFill/>
            <a:miter lim="800000"/>
            <a:headEnd/>
            <a:tailEnd/>
          </a:ln>
        </p:spPr>
      </p:pic>
      <p:sp>
        <p:nvSpPr>
          <p:cNvPr id="5" name="Retângulo 4"/>
          <p:cNvSpPr/>
          <p:nvPr/>
        </p:nvSpPr>
        <p:spPr>
          <a:xfrm>
            <a:off x="211873" y="2551837"/>
            <a:ext cx="8686800" cy="341632"/>
          </a:xfrm>
          <a:prstGeom prst="rect">
            <a:avLst/>
          </a:prstGeom>
        </p:spPr>
        <p:txBody>
          <a:bodyPr wrap="square">
            <a:spAutoFit/>
          </a:bodyPr>
          <a:lstStyle/>
          <a:p>
            <a:r>
              <a:rPr lang="pt-BR" sz="1800" b="0" dirty="0"/>
              <a:t>Dispersão limitada a distâncias de transmissão sobre fibra SMF (17 </a:t>
            </a:r>
            <a:r>
              <a:rPr lang="pt-BR" sz="1800" b="0" dirty="0" err="1"/>
              <a:t>ps</a:t>
            </a:r>
            <a:r>
              <a:rPr lang="pt-BR" sz="1800" b="0" dirty="0"/>
              <a:t>/</a:t>
            </a:r>
            <a:r>
              <a:rPr lang="pt-BR" sz="1800" b="0" dirty="0" err="1"/>
              <a:t>nm</a:t>
            </a:r>
            <a:r>
              <a:rPr lang="pt-BR" sz="1800" b="0" dirty="0"/>
              <a:t>/km):</a:t>
            </a:r>
            <a:endParaRPr lang="pt-BR" sz="1800" dirty="0"/>
          </a:p>
        </p:txBody>
      </p:sp>
      <p:pic>
        <p:nvPicPr>
          <p:cNvPr id="28675" name="Picture 3"/>
          <p:cNvPicPr>
            <a:picLocks noChangeAspect="1" noChangeArrowheads="1"/>
          </p:cNvPicPr>
          <p:nvPr/>
        </p:nvPicPr>
        <p:blipFill>
          <a:blip r:embed="rId3" cstate="print"/>
          <a:srcRect/>
          <a:stretch>
            <a:fillRect/>
          </a:stretch>
        </p:blipFill>
        <p:spPr bwMode="auto">
          <a:xfrm>
            <a:off x="350024" y="3172909"/>
            <a:ext cx="8437172" cy="28152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AF78A-3720-4F4D-820F-98C86D262264}"/>
              </a:ext>
            </a:extLst>
          </p:cNvPr>
          <p:cNvSpPr>
            <a:spLocks noGrp="1"/>
          </p:cNvSpPr>
          <p:nvPr>
            <p:ph type="title"/>
          </p:nvPr>
        </p:nvSpPr>
        <p:spPr/>
        <p:txBody>
          <a:bodyPr/>
          <a:lstStyle/>
          <a:p>
            <a:r>
              <a:rPr lang="pt-BR" dirty="0"/>
              <a:t>Multiplexação Digital</a:t>
            </a:r>
          </a:p>
        </p:txBody>
      </p:sp>
      <p:sp>
        <p:nvSpPr>
          <p:cNvPr id="3" name="Espaço Reservado para Conteúdo 2">
            <a:extLst>
              <a:ext uri="{FF2B5EF4-FFF2-40B4-BE49-F238E27FC236}">
                <a16:creationId xmlns:a16="http://schemas.microsoft.com/office/drawing/2014/main" id="{257245DC-D1AE-4851-AD45-76B2D1FFBE9D}"/>
              </a:ext>
            </a:extLst>
          </p:cNvPr>
          <p:cNvSpPr>
            <a:spLocks noGrp="1"/>
          </p:cNvSpPr>
          <p:nvPr>
            <p:ph idx="1"/>
          </p:nvPr>
        </p:nvSpPr>
        <p:spPr/>
        <p:txBody>
          <a:bodyPr/>
          <a:lstStyle/>
          <a:p>
            <a:r>
              <a:rPr lang="pt-BR" dirty="0"/>
              <a:t>SDH: Hierarquia Digital Síncrona</a:t>
            </a:r>
          </a:p>
          <a:p>
            <a:r>
              <a:rPr lang="pt-BR" dirty="0"/>
              <a:t>STM-1: aproximadamente155 </a:t>
            </a:r>
            <a:r>
              <a:rPr lang="pt-BR" dirty="0" err="1"/>
              <a:t>Mbits</a:t>
            </a:r>
            <a:r>
              <a:rPr lang="pt-BR" dirty="0"/>
              <a:t>/s (útil: 149 </a:t>
            </a:r>
            <a:r>
              <a:rPr lang="pt-BR" dirty="0" err="1"/>
              <a:t>Mbits</a:t>
            </a:r>
            <a:r>
              <a:rPr lang="pt-BR" dirty="0"/>
              <a:t>/s)</a:t>
            </a:r>
          </a:p>
        </p:txBody>
      </p:sp>
      <p:sp>
        <p:nvSpPr>
          <p:cNvPr id="5" name="Retângulo 4">
            <a:extLst>
              <a:ext uri="{FF2B5EF4-FFF2-40B4-BE49-F238E27FC236}">
                <a16:creationId xmlns:a16="http://schemas.microsoft.com/office/drawing/2014/main" id="{1880874C-901C-4000-B2D1-1087D9C0497B}"/>
              </a:ext>
            </a:extLst>
          </p:cNvPr>
          <p:cNvSpPr/>
          <p:nvPr/>
        </p:nvSpPr>
        <p:spPr bwMode="auto">
          <a:xfrm>
            <a:off x="2484093" y="3232298"/>
            <a:ext cx="5539563" cy="2149576"/>
          </a:xfrm>
          <a:prstGeom prst="rect">
            <a:avLst/>
          </a:prstGeom>
          <a:noFill/>
          <a:ln w="28575" cap="flat" cmpd="sng" algn="ctr">
            <a:solidFill>
              <a:schemeClr val="tx1"/>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pt-BR" sz="3000" b="1" i="0" u="none" strike="noStrike" cap="none" normalizeH="0" baseline="0">
              <a:ln>
                <a:noFill/>
              </a:ln>
              <a:solidFill>
                <a:schemeClr val="tx1"/>
              </a:solidFill>
              <a:effectLst/>
              <a:latin typeface="Arial" charset="0"/>
            </a:endParaRPr>
          </a:p>
        </p:txBody>
      </p:sp>
      <p:sp>
        <p:nvSpPr>
          <p:cNvPr id="6" name="CaixaDeTexto 5">
            <a:extLst>
              <a:ext uri="{FF2B5EF4-FFF2-40B4-BE49-F238E27FC236}">
                <a16:creationId xmlns:a16="http://schemas.microsoft.com/office/drawing/2014/main" id="{1FA26CB4-F1E6-4445-976B-8CED48D415C7}"/>
              </a:ext>
            </a:extLst>
          </p:cNvPr>
          <p:cNvSpPr txBox="1"/>
          <p:nvPr/>
        </p:nvSpPr>
        <p:spPr>
          <a:xfrm>
            <a:off x="489098" y="4167963"/>
            <a:ext cx="998991" cy="369332"/>
          </a:xfrm>
          <a:prstGeom prst="rect">
            <a:avLst/>
          </a:prstGeom>
          <a:noFill/>
        </p:spPr>
        <p:txBody>
          <a:bodyPr wrap="none" rtlCol="0">
            <a:spAutoFit/>
          </a:bodyPr>
          <a:lstStyle/>
          <a:p>
            <a:r>
              <a:rPr lang="pt-BR" sz="2000" b="0" dirty="0"/>
              <a:t>9linhas</a:t>
            </a:r>
          </a:p>
        </p:txBody>
      </p:sp>
      <p:sp>
        <p:nvSpPr>
          <p:cNvPr id="7" name="CaixaDeTexto 6">
            <a:extLst>
              <a:ext uri="{FF2B5EF4-FFF2-40B4-BE49-F238E27FC236}">
                <a16:creationId xmlns:a16="http://schemas.microsoft.com/office/drawing/2014/main" id="{C76BC0FE-AA1B-4002-B4B1-3F3083FDAB7D}"/>
              </a:ext>
            </a:extLst>
          </p:cNvPr>
          <p:cNvSpPr txBox="1"/>
          <p:nvPr/>
        </p:nvSpPr>
        <p:spPr>
          <a:xfrm>
            <a:off x="4338084" y="2739315"/>
            <a:ext cx="1568058" cy="369332"/>
          </a:xfrm>
          <a:prstGeom prst="rect">
            <a:avLst/>
          </a:prstGeom>
          <a:noFill/>
        </p:spPr>
        <p:txBody>
          <a:bodyPr wrap="none" rtlCol="0">
            <a:spAutoFit/>
          </a:bodyPr>
          <a:lstStyle/>
          <a:p>
            <a:r>
              <a:rPr lang="pt-BR" sz="2000" b="0" dirty="0"/>
              <a:t>270 colunas</a:t>
            </a:r>
          </a:p>
        </p:txBody>
      </p:sp>
      <p:cxnSp>
        <p:nvCxnSpPr>
          <p:cNvPr id="9" name="Conector reto 8">
            <a:extLst>
              <a:ext uri="{FF2B5EF4-FFF2-40B4-BE49-F238E27FC236}">
                <a16:creationId xmlns:a16="http://schemas.microsoft.com/office/drawing/2014/main" id="{00208C86-FB26-4A08-AE52-AC768E9E6CFC}"/>
              </a:ext>
            </a:extLst>
          </p:cNvPr>
          <p:cNvCxnSpPr/>
          <p:nvPr/>
        </p:nvCxnSpPr>
        <p:spPr bwMode="auto">
          <a:xfrm flipV="1">
            <a:off x="3838353" y="3232298"/>
            <a:ext cx="0" cy="214957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CaixaDeTexto 9">
            <a:extLst>
              <a:ext uri="{FF2B5EF4-FFF2-40B4-BE49-F238E27FC236}">
                <a16:creationId xmlns:a16="http://schemas.microsoft.com/office/drawing/2014/main" id="{FD0F66EB-18D0-4931-82B5-DEE562D4411A}"/>
              </a:ext>
            </a:extLst>
          </p:cNvPr>
          <p:cNvSpPr txBox="1"/>
          <p:nvPr/>
        </p:nvSpPr>
        <p:spPr>
          <a:xfrm>
            <a:off x="2483495" y="5505525"/>
            <a:ext cx="1354858" cy="369332"/>
          </a:xfrm>
          <a:prstGeom prst="rect">
            <a:avLst/>
          </a:prstGeom>
          <a:noFill/>
        </p:spPr>
        <p:txBody>
          <a:bodyPr wrap="none" rtlCol="0">
            <a:spAutoFit/>
          </a:bodyPr>
          <a:lstStyle/>
          <a:p>
            <a:r>
              <a:rPr lang="pt-BR" sz="2000" b="0" dirty="0"/>
              <a:t>cabeçalho</a:t>
            </a:r>
          </a:p>
        </p:txBody>
      </p:sp>
      <p:sp>
        <p:nvSpPr>
          <p:cNvPr id="11" name="CaixaDeTexto 10">
            <a:extLst>
              <a:ext uri="{FF2B5EF4-FFF2-40B4-BE49-F238E27FC236}">
                <a16:creationId xmlns:a16="http://schemas.microsoft.com/office/drawing/2014/main" id="{F3361550-E85F-4991-B9D7-119D95314324}"/>
              </a:ext>
            </a:extLst>
          </p:cNvPr>
          <p:cNvSpPr txBox="1"/>
          <p:nvPr/>
        </p:nvSpPr>
        <p:spPr>
          <a:xfrm>
            <a:off x="5122113" y="5505525"/>
            <a:ext cx="1851789" cy="369332"/>
          </a:xfrm>
          <a:prstGeom prst="rect">
            <a:avLst/>
          </a:prstGeom>
          <a:noFill/>
        </p:spPr>
        <p:txBody>
          <a:bodyPr wrap="none" rtlCol="0">
            <a:spAutoFit/>
          </a:bodyPr>
          <a:lstStyle/>
          <a:p>
            <a:r>
              <a:rPr lang="pt-BR" sz="2000" b="0" dirty="0"/>
              <a:t>Área de dados</a:t>
            </a:r>
          </a:p>
        </p:txBody>
      </p:sp>
      <p:sp>
        <p:nvSpPr>
          <p:cNvPr id="12" name="CaixaDeTexto 11">
            <a:extLst>
              <a:ext uri="{FF2B5EF4-FFF2-40B4-BE49-F238E27FC236}">
                <a16:creationId xmlns:a16="http://schemas.microsoft.com/office/drawing/2014/main" id="{B7491664-6BCE-4563-A7C3-29F538BBA297}"/>
              </a:ext>
            </a:extLst>
          </p:cNvPr>
          <p:cNvSpPr txBox="1"/>
          <p:nvPr/>
        </p:nvSpPr>
        <p:spPr>
          <a:xfrm>
            <a:off x="3519377" y="5995365"/>
            <a:ext cx="2935419" cy="369332"/>
          </a:xfrm>
          <a:prstGeom prst="rect">
            <a:avLst/>
          </a:prstGeom>
          <a:noFill/>
        </p:spPr>
        <p:txBody>
          <a:bodyPr wrap="none" rtlCol="0">
            <a:spAutoFit/>
          </a:bodyPr>
          <a:lstStyle/>
          <a:p>
            <a:r>
              <a:rPr lang="pt-BR" sz="2000" b="0" dirty="0"/>
              <a:t>2349 canais de 64 Kbps</a:t>
            </a:r>
          </a:p>
        </p:txBody>
      </p:sp>
      <p:sp>
        <p:nvSpPr>
          <p:cNvPr id="13" name="CaixaDeTexto 12">
            <a:extLst>
              <a:ext uri="{FF2B5EF4-FFF2-40B4-BE49-F238E27FC236}">
                <a16:creationId xmlns:a16="http://schemas.microsoft.com/office/drawing/2014/main" id="{1F3E3085-D21C-4053-A560-9689166BF3A4}"/>
              </a:ext>
            </a:extLst>
          </p:cNvPr>
          <p:cNvSpPr txBox="1"/>
          <p:nvPr/>
        </p:nvSpPr>
        <p:spPr>
          <a:xfrm>
            <a:off x="6048007" y="414635"/>
            <a:ext cx="2460930" cy="923330"/>
          </a:xfrm>
          <a:prstGeom prst="rect">
            <a:avLst/>
          </a:prstGeom>
          <a:noFill/>
        </p:spPr>
        <p:txBody>
          <a:bodyPr wrap="none" rtlCol="0">
            <a:spAutoFit/>
          </a:bodyPr>
          <a:lstStyle/>
          <a:p>
            <a:r>
              <a:rPr lang="pt-BR" sz="2000" b="0" dirty="0"/>
              <a:t>STM-4: 622 </a:t>
            </a:r>
            <a:r>
              <a:rPr lang="pt-BR" sz="2000" b="0" dirty="0" err="1"/>
              <a:t>Mbits</a:t>
            </a:r>
            <a:r>
              <a:rPr lang="pt-BR" sz="2000" b="0" dirty="0"/>
              <a:t>/s</a:t>
            </a:r>
          </a:p>
          <a:p>
            <a:r>
              <a:rPr lang="pt-BR" sz="2000" b="0" dirty="0"/>
              <a:t>STM-16: 2,5 </a:t>
            </a:r>
            <a:r>
              <a:rPr lang="pt-BR" sz="2000" b="0" dirty="0" err="1"/>
              <a:t>Gbits</a:t>
            </a:r>
            <a:r>
              <a:rPr lang="pt-BR" sz="2000" b="0" dirty="0"/>
              <a:t>/s</a:t>
            </a:r>
          </a:p>
          <a:p>
            <a:r>
              <a:rPr lang="pt-BR" sz="2000" b="0" dirty="0"/>
              <a:t>STM-64: 10 </a:t>
            </a:r>
            <a:r>
              <a:rPr lang="pt-BR" sz="2000" b="0" dirty="0" err="1"/>
              <a:t>Gbits</a:t>
            </a:r>
            <a:r>
              <a:rPr lang="pt-BR" sz="2000" b="0" dirty="0"/>
              <a:t>/s</a:t>
            </a:r>
          </a:p>
        </p:txBody>
      </p:sp>
    </p:spTree>
    <p:extLst>
      <p:ext uri="{BB962C8B-B14F-4D97-AF65-F5344CB8AC3E}">
        <p14:creationId xmlns:p14="http://schemas.microsoft.com/office/powerpoint/2010/main" val="3663290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Efeito da dispersão cromática</a:t>
            </a:r>
          </a:p>
        </p:txBody>
      </p:sp>
      <p:sp>
        <p:nvSpPr>
          <p:cNvPr id="4" name="Retângulo 3"/>
          <p:cNvSpPr/>
          <p:nvPr/>
        </p:nvSpPr>
        <p:spPr>
          <a:xfrm>
            <a:off x="390292" y="3097785"/>
            <a:ext cx="8619893" cy="1477328"/>
          </a:xfrm>
          <a:prstGeom prst="rect">
            <a:avLst/>
          </a:prstGeom>
        </p:spPr>
        <p:txBody>
          <a:bodyPr wrap="square">
            <a:spAutoFit/>
          </a:bodyPr>
          <a:lstStyle/>
          <a:p>
            <a:pPr>
              <a:buFont typeface="Arial" pitchFamily="34" charset="0"/>
              <a:buChar char="•"/>
            </a:pPr>
            <a:r>
              <a:rPr lang="pt-BR" sz="2000" b="0" dirty="0"/>
              <a:t> Em fibra os componentes diferentes de frequência do sinal propagam-se em diferentes velocidades</a:t>
            </a:r>
          </a:p>
          <a:p>
            <a:r>
              <a:rPr lang="pt-BR" sz="2000" b="0" dirty="0"/>
              <a:t>• O efeito é a distorção do sinal e interferência intersimbólica, o resultado é o “fechamento do olho"</a:t>
            </a:r>
          </a:p>
          <a:p>
            <a:r>
              <a:rPr lang="pt-BR" sz="2000" b="0" dirty="0"/>
              <a:t>• Pode ser compensado com o uso da compensação de dispersão</a:t>
            </a:r>
          </a:p>
        </p:txBody>
      </p:sp>
      <p:pic>
        <p:nvPicPr>
          <p:cNvPr id="29698" name="Picture 2"/>
          <p:cNvPicPr>
            <a:picLocks noChangeAspect="1" noChangeArrowheads="1"/>
          </p:cNvPicPr>
          <p:nvPr/>
        </p:nvPicPr>
        <p:blipFill>
          <a:blip r:embed="rId2" cstate="print"/>
          <a:srcRect/>
          <a:stretch>
            <a:fillRect/>
          </a:stretch>
        </p:blipFill>
        <p:spPr bwMode="auto">
          <a:xfrm>
            <a:off x="201535" y="1348253"/>
            <a:ext cx="8696325" cy="168592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2509024" y="4528865"/>
            <a:ext cx="4419600" cy="1816179"/>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Minimizando a dispersão cromática</a:t>
            </a:r>
          </a:p>
        </p:txBody>
      </p:sp>
      <p:sp>
        <p:nvSpPr>
          <p:cNvPr id="3" name="Espaço Reservado para Conteúdo 2"/>
          <p:cNvSpPr>
            <a:spLocks noGrp="1"/>
          </p:cNvSpPr>
          <p:nvPr>
            <p:ph idx="1"/>
          </p:nvPr>
        </p:nvSpPr>
        <p:spPr/>
        <p:txBody>
          <a:bodyPr/>
          <a:lstStyle/>
          <a:p>
            <a:r>
              <a:rPr lang="pt-BR" sz="1800" dirty="0"/>
              <a:t>Dispersão geralmente não é um problema abaixo 10Gbps</a:t>
            </a:r>
          </a:p>
          <a:p>
            <a:r>
              <a:rPr lang="pt-BR" sz="1800" dirty="0"/>
              <a:t>• Fontes de laser de espectro estreito (modulação externa) e fontes de laser de baixo </a:t>
            </a:r>
            <a:r>
              <a:rPr lang="pt-BR" sz="1800" dirty="0" err="1"/>
              <a:t>Chirp</a:t>
            </a:r>
            <a:r>
              <a:rPr lang="pt-BR" sz="1800" dirty="0"/>
              <a:t>* reduzem a dispersão. Os componentes espectrais diferentes da fonte verão diferentes dispersões, ampliando assim o pulso </a:t>
            </a:r>
          </a:p>
          <a:p>
            <a:r>
              <a:rPr lang="pt-BR" sz="1800" dirty="0"/>
              <a:t>• Novos tipos de fibra (NZ-DSF) reduzem muito os efeitos</a:t>
            </a:r>
          </a:p>
          <a:p>
            <a:r>
              <a:rPr lang="pt-BR" sz="1800" dirty="0"/>
              <a:t>• Técnicas de compensação de dispersão</a:t>
            </a:r>
          </a:p>
          <a:p>
            <a:r>
              <a:rPr lang="pt-BR" sz="1800" dirty="0"/>
              <a:t>• Fibra de compensação de dispersão</a:t>
            </a:r>
          </a:p>
          <a:p>
            <a:r>
              <a:rPr lang="pt-BR" sz="1800" dirty="0"/>
              <a:t>• Filtros ópticos compensadores de dispersão</a:t>
            </a:r>
          </a:p>
          <a:p>
            <a:r>
              <a:rPr lang="pt-BR" sz="1800" dirty="0"/>
              <a:t>• Unidades de compensadores de dispersão (DCU) geralmente colocado em estágios intermediários e acesso do EDFA para atenuar a perda de inserção de DCU</a:t>
            </a:r>
          </a:p>
          <a:p>
            <a:r>
              <a:rPr lang="pt-BR" sz="1800" dirty="0"/>
              <a:t>* </a:t>
            </a:r>
            <a:r>
              <a:rPr lang="pt-BR" sz="1800" dirty="0" err="1"/>
              <a:t>Chirp</a:t>
            </a:r>
            <a:r>
              <a:rPr lang="pt-BR" sz="1800" dirty="0"/>
              <a:t>: </a:t>
            </a:r>
            <a:r>
              <a:rPr lang="pt-BR" sz="1800" dirty="0" err="1"/>
              <a:t>freqüência</a:t>
            </a:r>
            <a:r>
              <a:rPr lang="pt-BR" sz="1800" dirty="0"/>
              <a:t> de alterações de pulso lançado, com tempo</a:t>
            </a:r>
          </a:p>
          <a:p>
            <a:endParaRPr lang="pt-B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Unidade de compensação de dispersão -DCU</a:t>
            </a:r>
          </a:p>
        </p:txBody>
      </p:sp>
      <p:pic>
        <p:nvPicPr>
          <p:cNvPr id="30722" name="Picture 2"/>
          <p:cNvPicPr>
            <a:picLocks noGrp="1" noChangeAspect="1" noChangeArrowheads="1"/>
          </p:cNvPicPr>
          <p:nvPr>
            <p:ph idx="1"/>
          </p:nvPr>
        </p:nvPicPr>
        <p:blipFill>
          <a:blip r:embed="rId2" cstate="print"/>
          <a:srcRect/>
          <a:stretch>
            <a:fillRect/>
          </a:stretch>
        </p:blipFill>
        <p:spPr bwMode="auto">
          <a:xfrm>
            <a:off x="1054807" y="1958691"/>
            <a:ext cx="7223760" cy="2453640"/>
          </a:xfrm>
          <a:prstGeom prst="rect">
            <a:avLst/>
          </a:prstGeom>
          <a:noFill/>
          <a:ln w="9525">
            <a:noFill/>
            <a:miter lim="800000"/>
            <a:headEnd/>
            <a:tailEnd/>
          </a:ln>
        </p:spPr>
      </p:pic>
      <p:sp>
        <p:nvSpPr>
          <p:cNvPr id="6" name="Retângulo 5"/>
          <p:cNvSpPr/>
          <p:nvPr/>
        </p:nvSpPr>
        <p:spPr>
          <a:xfrm>
            <a:off x="390293" y="1460810"/>
            <a:ext cx="8430322" cy="480131"/>
          </a:xfrm>
          <a:prstGeom prst="rect">
            <a:avLst/>
          </a:prstGeom>
        </p:spPr>
        <p:txBody>
          <a:bodyPr wrap="square">
            <a:spAutoFit/>
          </a:bodyPr>
          <a:lstStyle/>
          <a:p>
            <a:r>
              <a:rPr lang="pt-BR" sz="2800" b="0" dirty="0"/>
              <a:t>Compensadores de fibra para combate a dispersão</a:t>
            </a:r>
            <a:endParaRPr lang="pt-BR" sz="2800" dirty="0"/>
          </a:p>
        </p:txBody>
      </p:sp>
      <p:sp>
        <p:nvSpPr>
          <p:cNvPr id="7" name="Retângulo 6"/>
          <p:cNvSpPr/>
          <p:nvPr/>
        </p:nvSpPr>
        <p:spPr>
          <a:xfrm>
            <a:off x="468351" y="4466482"/>
            <a:ext cx="8430322" cy="1477328"/>
          </a:xfrm>
          <a:prstGeom prst="rect">
            <a:avLst/>
          </a:prstGeom>
        </p:spPr>
        <p:txBody>
          <a:bodyPr wrap="square">
            <a:spAutoFit/>
          </a:bodyPr>
          <a:lstStyle/>
          <a:p>
            <a:r>
              <a:rPr lang="pt-BR" sz="2000" b="0" dirty="0" err="1"/>
              <a:t>DCUs</a:t>
            </a:r>
            <a:r>
              <a:rPr lang="pt-BR" sz="2000" b="0" dirty="0"/>
              <a:t> usam fibras com dispersão cromática de sinal oposta ou inclinação  de comprimento adequado para trazer a dispersão média do link próximo de zero.</a:t>
            </a:r>
          </a:p>
          <a:p>
            <a:r>
              <a:rPr lang="pt-BR" sz="2000" b="0" dirty="0"/>
              <a:t>A fibra de compensação pode ser vários quilômetros de comprimento, DCU são normalmente inseridos após cada intervalo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Aplicações</a:t>
            </a:r>
          </a:p>
        </p:txBody>
      </p:sp>
      <p:pic>
        <p:nvPicPr>
          <p:cNvPr id="31746" name="Picture 2"/>
          <p:cNvPicPr>
            <a:picLocks noChangeAspect="1" noChangeArrowheads="1"/>
          </p:cNvPicPr>
          <p:nvPr/>
        </p:nvPicPr>
        <p:blipFill>
          <a:blip r:embed="rId2" cstate="print"/>
          <a:srcRect/>
          <a:stretch>
            <a:fillRect/>
          </a:stretch>
        </p:blipFill>
        <p:spPr bwMode="auto">
          <a:xfrm>
            <a:off x="947853" y="1371765"/>
            <a:ext cx="7459934" cy="4579618"/>
          </a:xfrm>
          <a:prstGeom prst="rect">
            <a:avLst/>
          </a:prstGeom>
          <a:noFill/>
          <a:ln w="9525">
            <a:noFill/>
            <a:miter lim="800000"/>
            <a:headEnd/>
            <a:tailEnd/>
          </a:ln>
        </p:spPr>
      </p:pic>
      <p:sp>
        <p:nvSpPr>
          <p:cNvPr id="5" name="Retângulo 4"/>
          <p:cNvSpPr/>
          <p:nvPr/>
        </p:nvSpPr>
        <p:spPr>
          <a:xfrm>
            <a:off x="323385" y="6015743"/>
            <a:ext cx="8341112" cy="341632"/>
          </a:xfrm>
          <a:prstGeom prst="rect">
            <a:avLst/>
          </a:prstGeom>
        </p:spPr>
        <p:txBody>
          <a:bodyPr wrap="square">
            <a:spAutoFit/>
          </a:bodyPr>
          <a:lstStyle/>
          <a:p>
            <a:r>
              <a:rPr lang="pt-BR" sz="1800" b="0" dirty="0"/>
              <a:t>A principal diferença está nas características de dispersão cromática</a:t>
            </a:r>
            <a:endParaRPr lang="pt-BR"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PMD- </a:t>
            </a:r>
            <a:r>
              <a:rPr lang="pt-BR" b="0" dirty="0"/>
              <a:t>Dispersão de modo de polarização</a:t>
            </a:r>
            <a:endParaRPr lang="pt-BR"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807835" y="3378819"/>
            <a:ext cx="7458187" cy="2816314"/>
          </a:xfrm>
          <a:prstGeom prst="rect">
            <a:avLst/>
          </a:prstGeom>
          <a:noFill/>
          <a:ln w="9525">
            <a:noFill/>
            <a:miter lim="800000"/>
            <a:headEnd/>
            <a:tailEnd/>
          </a:ln>
        </p:spPr>
      </p:pic>
      <p:sp>
        <p:nvSpPr>
          <p:cNvPr id="5" name="Retângulo 4"/>
          <p:cNvSpPr/>
          <p:nvPr/>
        </p:nvSpPr>
        <p:spPr>
          <a:xfrm>
            <a:off x="267629" y="1449659"/>
            <a:ext cx="8564137" cy="1865126"/>
          </a:xfrm>
          <a:prstGeom prst="rect">
            <a:avLst/>
          </a:prstGeom>
        </p:spPr>
        <p:txBody>
          <a:bodyPr wrap="square">
            <a:spAutoFit/>
          </a:bodyPr>
          <a:lstStyle/>
          <a:p>
            <a:r>
              <a:rPr lang="pt-BR" sz="1600" b="0" dirty="0"/>
              <a:t>PMD provoca uma ampliação do sinal óptico</a:t>
            </a:r>
          </a:p>
          <a:p>
            <a:r>
              <a:rPr lang="pt-BR" sz="1600" b="0" dirty="0"/>
              <a:t>• Em fibra óptica ideal, o núcleo tem uma seção perfeitamente circular. No presente</a:t>
            </a:r>
          </a:p>
          <a:p>
            <a:r>
              <a:rPr lang="pt-BR" sz="1600" b="0" dirty="0"/>
              <a:t>caso, o modo fundamental de luz tem duas polarizações ortogonais (orientações</a:t>
            </a:r>
          </a:p>
          <a:p>
            <a:r>
              <a:rPr lang="pt-BR" sz="1600" b="0" dirty="0"/>
              <a:t>do campo elétrico), que viajam na mesma velocidade através da fibra</a:t>
            </a:r>
          </a:p>
          <a:p>
            <a:endParaRPr lang="pt-BR" sz="1600" b="0" dirty="0"/>
          </a:p>
          <a:p>
            <a:r>
              <a:rPr lang="pt-BR" sz="1600" b="0" dirty="0"/>
              <a:t>• Birrefringência (variação de índice de refração entre dois eixos de polarização) surge</a:t>
            </a:r>
          </a:p>
          <a:p>
            <a:r>
              <a:rPr lang="pt-BR" sz="1600" b="0" dirty="0"/>
              <a:t>devido a imperfeições aleatórias e assimetrias, provoca ampliação do pulso óptico</a:t>
            </a:r>
          </a:p>
          <a:p>
            <a:r>
              <a:rPr lang="pt-BR" sz="1600" b="0" dirty="0"/>
              <a:t>devido os dois Estados de polarização ortogonal viajando em velocidades diferentes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0" dirty="0"/>
              <a:t>PMD &amp; Taxa de Bit de dependência</a:t>
            </a:r>
            <a:endParaRPr lang="pt-BR" dirty="0"/>
          </a:p>
        </p:txBody>
      </p:sp>
      <p:sp>
        <p:nvSpPr>
          <p:cNvPr id="3" name="Espaço Reservado para Conteúdo 2"/>
          <p:cNvSpPr>
            <a:spLocks noGrp="1"/>
          </p:cNvSpPr>
          <p:nvPr>
            <p:ph idx="1"/>
          </p:nvPr>
        </p:nvSpPr>
        <p:spPr>
          <a:xfrm>
            <a:off x="156117" y="1603717"/>
            <a:ext cx="8987883" cy="4881489"/>
          </a:xfrm>
        </p:spPr>
        <p:txBody>
          <a:bodyPr/>
          <a:lstStyle/>
          <a:p>
            <a:r>
              <a:rPr lang="pt-BR" sz="2000" dirty="0"/>
              <a:t>• O "coeficiente PMD", com unidades de </a:t>
            </a:r>
            <a:r>
              <a:rPr lang="pt-BR" sz="2000" dirty="0" err="1"/>
              <a:t>ps</a:t>
            </a:r>
            <a:r>
              <a:rPr lang="pt-BR" sz="2000" dirty="0"/>
              <a:t>/</a:t>
            </a:r>
            <a:r>
              <a:rPr lang="pt-BR" sz="2000" dirty="0" err="1"/>
              <a:t>km^</a:t>
            </a:r>
            <a:r>
              <a:rPr lang="pt-BR" sz="2000" dirty="0"/>
              <a:t>1/2, indica a taxa de</a:t>
            </a:r>
          </a:p>
          <a:p>
            <a:r>
              <a:rPr lang="pt-BR" sz="2000" dirty="0"/>
              <a:t>no qual PMD acumula ao longo do comprimento da fibra</a:t>
            </a:r>
          </a:p>
          <a:p>
            <a:r>
              <a:rPr lang="pt-BR" sz="2000" dirty="0"/>
              <a:t>• Limites ópticos são atingidos em sistemas de transmissão de alta velocidade</a:t>
            </a:r>
          </a:p>
          <a:p>
            <a:r>
              <a:rPr lang="pt-BR" sz="2000" dirty="0"/>
              <a:t>• Tolerância PMD típico</a:t>
            </a:r>
          </a:p>
          <a:p>
            <a:r>
              <a:rPr lang="pt-BR" sz="2000" dirty="0"/>
              <a:t>	2.5 </a:t>
            </a:r>
            <a:r>
              <a:rPr lang="pt-BR" sz="2000" dirty="0" err="1"/>
              <a:t>Gbps</a:t>
            </a:r>
            <a:r>
              <a:rPr lang="pt-BR" sz="2000" dirty="0"/>
              <a:t>: normalmente 40 </a:t>
            </a:r>
            <a:r>
              <a:rPr lang="pt-BR" sz="2000" dirty="0" err="1"/>
              <a:t>ps</a:t>
            </a:r>
            <a:endParaRPr lang="pt-BR" sz="2000" dirty="0"/>
          </a:p>
          <a:p>
            <a:r>
              <a:rPr lang="pt-BR" sz="2000" dirty="0"/>
              <a:t>	10 </a:t>
            </a:r>
            <a:r>
              <a:rPr lang="pt-BR" sz="2000" dirty="0" err="1"/>
              <a:t>Gbps</a:t>
            </a:r>
            <a:r>
              <a:rPr lang="pt-BR" sz="2000" dirty="0"/>
              <a:t>: normalmente 10 </a:t>
            </a:r>
            <a:r>
              <a:rPr lang="pt-BR" sz="2000" dirty="0" err="1"/>
              <a:t>ps</a:t>
            </a:r>
            <a:endParaRPr lang="pt-BR" sz="2000" dirty="0"/>
          </a:p>
          <a:p>
            <a:r>
              <a:rPr lang="pt-BR" sz="2000" dirty="0"/>
              <a:t>	40 </a:t>
            </a:r>
            <a:r>
              <a:rPr lang="pt-BR" sz="2000" dirty="0" err="1"/>
              <a:t>Gbps</a:t>
            </a:r>
            <a:r>
              <a:rPr lang="pt-BR" sz="2000" dirty="0"/>
              <a:t>: normalmente 2,5 </a:t>
            </a:r>
            <a:r>
              <a:rPr lang="pt-BR" sz="2000" dirty="0" err="1"/>
              <a:t>ps</a:t>
            </a:r>
            <a:endParaRPr lang="pt-BR" sz="2000" dirty="0"/>
          </a:p>
          <a:p>
            <a:r>
              <a:rPr lang="pt-BR" sz="2000" dirty="0"/>
              <a:t>• Problemas de energia devido ao PMD (1-2 dB)</a:t>
            </a:r>
          </a:p>
          <a:p>
            <a:endParaRPr lang="pt-B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0" dirty="0"/>
              <a:t>Distâncias de transmissão limitada PMD</a:t>
            </a:r>
            <a:endParaRPr lang="pt-BR" dirty="0"/>
          </a:p>
        </p:txBody>
      </p:sp>
      <p:sp>
        <p:nvSpPr>
          <p:cNvPr id="3" name="Espaço Reservado para Conteúdo 2"/>
          <p:cNvSpPr>
            <a:spLocks noGrp="1"/>
          </p:cNvSpPr>
          <p:nvPr>
            <p:ph idx="1"/>
          </p:nvPr>
        </p:nvSpPr>
        <p:spPr>
          <a:xfrm>
            <a:off x="419114" y="1246879"/>
            <a:ext cx="8384345" cy="2098488"/>
          </a:xfrm>
        </p:spPr>
        <p:txBody>
          <a:bodyPr/>
          <a:lstStyle/>
          <a:p>
            <a:r>
              <a:rPr lang="pt-BR" sz="1800" dirty="0"/>
              <a:t>Enlace PMD :</a:t>
            </a:r>
          </a:p>
          <a:p>
            <a:r>
              <a:rPr lang="pt-BR" sz="1800" dirty="0"/>
              <a:t>• Fibras individuais têm valores superiores PMD quando concatenados em um link</a:t>
            </a:r>
          </a:p>
          <a:p>
            <a:r>
              <a:rPr lang="pt-BR" sz="1800" dirty="0"/>
              <a:t>• O valor de ligação PMD determinam o limite superior estatístico para sistema PMD</a:t>
            </a:r>
          </a:p>
          <a:p>
            <a:endParaRPr lang="pt-BR" dirty="0"/>
          </a:p>
        </p:txBody>
      </p:sp>
      <p:pic>
        <p:nvPicPr>
          <p:cNvPr id="33794" name="Picture 2"/>
          <p:cNvPicPr>
            <a:picLocks noChangeAspect="1" noChangeArrowheads="1"/>
          </p:cNvPicPr>
          <p:nvPr/>
        </p:nvPicPr>
        <p:blipFill>
          <a:blip r:embed="rId2" cstate="print"/>
          <a:srcRect/>
          <a:stretch>
            <a:fillRect/>
          </a:stretch>
        </p:blipFill>
        <p:spPr bwMode="auto">
          <a:xfrm>
            <a:off x="1651952" y="2553629"/>
            <a:ext cx="6372744" cy="4074377"/>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Combate ao PMD</a:t>
            </a:r>
          </a:p>
        </p:txBody>
      </p:sp>
      <p:sp>
        <p:nvSpPr>
          <p:cNvPr id="3" name="Espaço Reservado para Conteúdo 2"/>
          <p:cNvSpPr>
            <a:spLocks noGrp="1"/>
          </p:cNvSpPr>
          <p:nvPr>
            <p:ph idx="1"/>
          </p:nvPr>
        </p:nvSpPr>
        <p:spPr/>
        <p:txBody>
          <a:bodyPr/>
          <a:lstStyle/>
          <a:p>
            <a:r>
              <a:rPr lang="pt-BR" dirty="0"/>
              <a:t>• Não é um problema em 2,5 </a:t>
            </a:r>
            <a:r>
              <a:rPr lang="pt-BR" dirty="0" err="1"/>
              <a:t>Gbps</a:t>
            </a:r>
            <a:endParaRPr lang="pt-BR" dirty="0"/>
          </a:p>
          <a:p>
            <a:r>
              <a:rPr lang="pt-BR" dirty="0"/>
              <a:t>• 2000 + Km em 10 </a:t>
            </a:r>
            <a:r>
              <a:rPr lang="pt-BR" dirty="0" err="1"/>
              <a:t>Gbps</a:t>
            </a:r>
            <a:r>
              <a:rPr lang="pt-BR" dirty="0"/>
              <a:t> em fibra típica</a:t>
            </a:r>
          </a:p>
          <a:p>
            <a:r>
              <a:rPr lang="pt-BR" dirty="0"/>
              <a:t>• Aumento da solidez do sistema frente ao FEC e</a:t>
            </a:r>
          </a:p>
          <a:p>
            <a:r>
              <a:rPr lang="pt-BR" dirty="0"/>
              <a:t>formatos de modulação do transmissor otimizado</a:t>
            </a:r>
          </a:p>
          <a:p>
            <a:r>
              <a:rPr lang="pt-BR" dirty="0"/>
              <a:t>• Implantar fibras </a:t>
            </a:r>
            <a:r>
              <a:rPr lang="pt-BR" dirty="0" err="1"/>
              <a:t>PMD-otimizado</a:t>
            </a:r>
            <a:endParaRPr lang="pt-BR" dirty="0"/>
          </a:p>
          <a:p>
            <a:r>
              <a:rPr lang="pt-BR" dirty="0"/>
              <a:t>• Uso compensação PMD (PMDC) (por exemplo, eletrônico pós-processamento em 40/100G com módulo óptico DSP)</a:t>
            </a:r>
          </a:p>
          <a:p>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Exemplo de modelo TDM tradicional  </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1314446" y="2415149"/>
            <a:ext cx="6659880" cy="4038600"/>
          </a:xfrm>
          <a:prstGeom prst="rect">
            <a:avLst/>
          </a:prstGeom>
          <a:noFill/>
          <a:ln w="9525">
            <a:noFill/>
            <a:miter lim="800000"/>
            <a:headEnd/>
            <a:tailEnd/>
          </a:ln>
        </p:spPr>
      </p:pic>
      <p:sp>
        <p:nvSpPr>
          <p:cNvPr id="5" name="Retângulo 4"/>
          <p:cNvSpPr/>
          <p:nvPr/>
        </p:nvSpPr>
        <p:spPr>
          <a:xfrm>
            <a:off x="702527" y="1360449"/>
            <a:ext cx="7984273" cy="923330"/>
          </a:xfrm>
          <a:prstGeom prst="rect">
            <a:avLst/>
          </a:prstGeom>
        </p:spPr>
        <p:txBody>
          <a:bodyPr wrap="square">
            <a:spAutoFit/>
          </a:bodyPr>
          <a:lstStyle/>
          <a:p>
            <a:r>
              <a:rPr lang="pt-BR" dirty="0"/>
              <a:t>Uma canalização por par de fibras</a:t>
            </a:r>
          </a:p>
          <a:p>
            <a:r>
              <a:rPr lang="pt-BR" dirty="0"/>
              <a:t>• 40 x 2.5 </a:t>
            </a:r>
            <a:r>
              <a:rPr lang="pt-BR" dirty="0" err="1"/>
              <a:t>Gbps</a:t>
            </a:r>
            <a:r>
              <a:rPr lang="pt-BR" dirty="0"/>
              <a:t> por canal =&gt; </a:t>
            </a:r>
            <a:r>
              <a:rPr lang="pt-BR" i="1" dirty="0"/>
              <a:t>80 fibras</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O que é DWDM</a:t>
            </a:r>
          </a:p>
        </p:txBody>
      </p:sp>
      <p:sp>
        <p:nvSpPr>
          <p:cNvPr id="3" name="Subtítulo 2"/>
          <p:cNvSpPr>
            <a:spLocks noGrp="1"/>
          </p:cNvSpPr>
          <p:nvPr>
            <p:ph type="subTitle" idx="1"/>
          </p:nvPr>
        </p:nvSpPr>
        <p:spPr/>
        <p:txBody>
          <a:bodyPr/>
          <a:lstStyle/>
          <a:p>
            <a:r>
              <a:rPr lang="pt-BR" dirty="0"/>
              <a:t>Fundamentos de DWDM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que é DWDM</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851949" y="3243127"/>
            <a:ext cx="7094220" cy="2895600"/>
          </a:xfrm>
          <a:prstGeom prst="rect">
            <a:avLst/>
          </a:prstGeom>
          <a:noFill/>
          <a:ln w="9525">
            <a:noFill/>
            <a:miter lim="800000"/>
            <a:headEnd/>
            <a:tailEnd/>
          </a:ln>
        </p:spPr>
      </p:pic>
      <p:sp>
        <p:nvSpPr>
          <p:cNvPr id="5" name="Retângulo 4"/>
          <p:cNvSpPr/>
          <p:nvPr/>
        </p:nvSpPr>
        <p:spPr>
          <a:xfrm>
            <a:off x="345688" y="1416206"/>
            <a:ext cx="8441473" cy="1338828"/>
          </a:xfrm>
          <a:prstGeom prst="rect">
            <a:avLst/>
          </a:prstGeom>
        </p:spPr>
        <p:txBody>
          <a:bodyPr wrap="square">
            <a:spAutoFit/>
          </a:bodyPr>
          <a:lstStyle/>
          <a:p>
            <a:r>
              <a:rPr lang="pt-BR" b="0" dirty="0"/>
              <a:t>Sistemas DWDM usam dispositivos ópticos para combinar a saída de diversos transmissores ópticos (multiplexação de comprimento de onda)</a:t>
            </a:r>
          </a:p>
        </p:txBody>
      </p:sp>
      <mc:AlternateContent xmlns:mc="http://schemas.openxmlformats.org/markup-compatibility/2006">
        <mc:Choice xmlns:a14="http://schemas.microsoft.com/office/drawing/2010/main" Requires="a14">
          <p:sp>
            <p:nvSpPr>
              <p:cNvPr id="4" name="CaixaDeTexto 3">
                <a:extLst>
                  <a:ext uri="{FF2B5EF4-FFF2-40B4-BE49-F238E27FC236}">
                    <a16:creationId xmlns:a16="http://schemas.microsoft.com/office/drawing/2014/main" id="{8491FE04-4CF6-4E02-96B5-FFA8FB3D2425}"/>
                  </a:ext>
                </a:extLst>
              </p:cNvPr>
              <p:cNvSpPr txBox="1"/>
              <p:nvPr/>
            </p:nvSpPr>
            <p:spPr>
              <a:xfrm>
                <a:off x="4114800" y="2971800"/>
                <a:ext cx="747448" cy="52617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pt-BR" sz="2000" b="0" i="1" smtClean="0">
                          <a:latin typeface="Cambria Math" panose="02040503050406030204" pitchFamily="18" charset="0"/>
                        </a:rPr>
                        <m:t>𝑓</m:t>
                      </m:r>
                      <m:r>
                        <a:rPr lang="pt-BR" sz="2000" b="0" i="1" smtClean="0">
                          <a:latin typeface="Cambria Math" panose="02040503050406030204" pitchFamily="18" charset="0"/>
                        </a:rPr>
                        <m:t>= </m:t>
                      </m:r>
                      <m:f>
                        <m:fPr>
                          <m:ctrlPr>
                            <a:rPr lang="pt-BR" sz="2000" b="0" i="1" smtClean="0">
                              <a:latin typeface="Cambria Math" panose="02040503050406030204" pitchFamily="18" charset="0"/>
                            </a:rPr>
                          </m:ctrlPr>
                        </m:fPr>
                        <m:num>
                          <m:r>
                            <a:rPr lang="pt-BR" sz="2000" b="0" i="1" smtClean="0">
                              <a:latin typeface="Cambria Math" panose="02040503050406030204" pitchFamily="18" charset="0"/>
                              <a:ea typeface="Cambria Math" panose="02040503050406030204" pitchFamily="18" charset="0"/>
                            </a:rPr>
                            <m:t>𝜆</m:t>
                          </m:r>
                        </m:num>
                        <m:den>
                          <m:r>
                            <a:rPr lang="pt-BR" sz="2000" b="0" i="1" smtClean="0">
                              <a:latin typeface="Cambria Math" panose="02040503050406030204" pitchFamily="18" charset="0"/>
                            </a:rPr>
                            <m:t>𝑐</m:t>
                          </m:r>
                        </m:den>
                      </m:f>
                    </m:oMath>
                  </m:oMathPara>
                </a14:m>
                <a:endParaRPr lang="pt-BR" sz="2000" b="0" dirty="0"/>
              </a:p>
            </p:txBody>
          </p:sp>
        </mc:Choice>
        <mc:Fallback>
          <p:sp>
            <p:nvSpPr>
              <p:cNvPr id="4" name="CaixaDeTexto 3">
                <a:extLst>
                  <a:ext uri="{FF2B5EF4-FFF2-40B4-BE49-F238E27FC236}">
                    <a16:creationId xmlns:a16="http://schemas.microsoft.com/office/drawing/2014/main" id="{8491FE04-4CF6-4E02-96B5-FFA8FB3D2425}"/>
                  </a:ext>
                </a:extLst>
              </p:cNvPr>
              <p:cNvSpPr txBox="1">
                <a:spLocks noRot="1" noChangeAspect="1" noMove="1" noResize="1" noEditPoints="1" noAdjustHandles="1" noChangeArrowheads="1" noChangeShapeType="1" noTextEdit="1"/>
              </p:cNvSpPr>
              <p:nvPr/>
            </p:nvSpPr>
            <p:spPr>
              <a:xfrm>
                <a:off x="4114800" y="2971800"/>
                <a:ext cx="747448" cy="526170"/>
              </a:xfrm>
              <a:prstGeom prst="rect">
                <a:avLst/>
              </a:prstGeom>
              <a:blipFill>
                <a:blip r:embed="rId3"/>
                <a:stretch>
                  <a:fillRect t="-2326" b="-2326"/>
                </a:stretch>
              </a:blipFill>
            </p:spPr>
            <p:txBody>
              <a:bodyPr/>
              <a:lstStyle/>
              <a:p>
                <a:r>
                  <a:rPr lang="pt-BR">
                    <a:noFill/>
                  </a:rPr>
                  <a:t> </a:t>
                </a:r>
              </a:p>
            </p:txBody>
          </p:sp>
        </mc:Fallback>
      </mc:AlternateContent>
    </p:spTree>
  </p:cSld>
  <p:clrMapOvr>
    <a:masterClrMapping/>
  </p:clrMapOvr>
</p:sld>
</file>

<file path=ppt/theme/theme1.xml><?xml version="1.0" encoding="utf-8"?>
<a:theme xmlns:a="http://schemas.openxmlformats.org/drawingml/2006/main" name="Theme1-FL-ILT-v2.0-template">
  <a:themeElements>
    <a:clrScheme name="FL-ILT-v2.0-Template">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FL-ILT-v2.0-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square" lIns="82124" tIns="41061" rIns="82124" bIns="41061" numCol="1" anchor="t" anchorCtr="0" compatLnSpc="1">
        <a:prstTxWarp prst="textNoShape">
          <a:avLst/>
        </a:prstTxWarp>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square" lIns="82124" tIns="41061" rIns="82124" bIns="41061" numCol="1" anchor="t" anchorCtr="0" compatLnSpc="1">
        <a:prstTxWarp prst="textNoShape">
          <a:avLst/>
        </a:prstTxWarp>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2000" b="0" dirty="0" smtClean="0"/>
        </a:defPPr>
      </a:lstStyle>
    </a:txDef>
  </a:objectDefaults>
  <a:extraClrSchemeLst>
    <a:extraClrScheme>
      <a:clrScheme name="EPGS_PPT_v8.0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GS_PPT_v8.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PGS_PPT_v8.0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GS_PPT_v8.0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GS_PPT_v8.0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GS_PPT_v8.0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PGS_PPT_v8.0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PGS_PPT_v8.0 8">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EPGS_PPT_v8.0 9">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EPGS_PPT_v8.0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EPGS_PPT_v8.0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
      <a:clrScheme name="EPGS_PPT_v8.0 12">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
      <a:clrScheme name="EPGS_PPT_v8.0 13">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336599"/>
        </a:hlink>
        <a:folHlink>
          <a:srgbClr val="EEB30E"/>
        </a:folHlink>
      </a:clrScheme>
      <a:clrMap bg1="lt1" tx1="dk1" bg2="lt2" tx2="dk2" accent1="accent1" accent2="accent2" accent3="accent3" accent4="accent4" accent5="accent5" accent6="accent6" hlink="hlink" folHlink="folHlink"/>
    </a:extraClrScheme>
    <a:extraClrScheme>
      <a:clrScheme name="EPGS_PPT_v8.0 14">
        <a:dk1>
          <a:srgbClr val="000000"/>
        </a:dk1>
        <a:lt1>
          <a:srgbClr val="FFFFFF"/>
        </a:lt1>
        <a:dk2>
          <a:srgbClr val="000000"/>
        </a:dk2>
        <a:lt2>
          <a:srgbClr val="000000"/>
        </a:lt2>
        <a:accent1>
          <a:srgbClr val="306774"/>
        </a:accent1>
        <a:accent2>
          <a:srgbClr val="B92B38"/>
        </a:accent2>
        <a:accent3>
          <a:srgbClr val="FFFFFF"/>
        </a:accent3>
        <a:accent4>
          <a:srgbClr val="000000"/>
        </a:accent4>
        <a:accent5>
          <a:srgbClr val="ADB8BC"/>
        </a:accent5>
        <a:accent6>
          <a:srgbClr val="A72632"/>
        </a:accent6>
        <a:hlink>
          <a:srgbClr val="4B87C3"/>
        </a:hlink>
        <a:folHlink>
          <a:srgbClr val="EEB30E"/>
        </a:folHlink>
      </a:clrScheme>
      <a:clrMap bg1="lt1" tx1="dk1" bg2="lt2" tx2="dk2" accent1="accent1" accent2="accent2" accent3="accent3" accent4="accent4" accent5="accent5" accent6="accent6" hlink="hlink" folHlink="folHlink"/>
    </a:extraClrScheme>
    <a:extraClrScheme>
      <a:clrScheme name="EPGS_PPT_v8.0 15">
        <a:dk1>
          <a:srgbClr val="000000"/>
        </a:dk1>
        <a:lt1>
          <a:srgbClr val="FFFFFF"/>
        </a:lt1>
        <a:dk2>
          <a:srgbClr val="0183B7"/>
        </a:dk2>
        <a:lt2>
          <a:srgbClr val="000000"/>
        </a:lt2>
        <a:accent1>
          <a:srgbClr val="0183B7"/>
        </a:accent1>
        <a:accent2>
          <a:srgbClr val="B92B38"/>
        </a:accent2>
        <a:accent3>
          <a:srgbClr val="FFFFFF"/>
        </a:accent3>
        <a:accent4>
          <a:srgbClr val="000000"/>
        </a:accent4>
        <a:accent5>
          <a:srgbClr val="AAC1D8"/>
        </a:accent5>
        <a:accent6>
          <a:srgbClr val="A72632"/>
        </a:accent6>
        <a:hlink>
          <a:srgbClr val="4B87C3"/>
        </a:hlink>
        <a:folHlink>
          <a:srgbClr val="EEB30E"/>
        </a:folHlink>
      </a:clrScheme>
      <a:clrMap bg1="lt1" tx1="dk1" bg2="lt2" tx2="dk2" accent1="accent1" accent2="accent2" accent3="accent3" accent4="accent4" accent5="accent5" accent6="accent6" hlink="hlink" folHlink="folHlink"/>
    </a:extraClrScheme>
    <a:extraClrScheme>
      <a:clrScheme name="EPGS_PPT_v8.0 16">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B87C3"/>
        </a:hlink>
        <a:folHlink>
          <a:srgbClr val="EEB3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Theme1-FL-ILT-v2.0-template</Template>
  <TotalTime>0</TotalTime>
  <Pages>28</Pages>
  <Words>3977</Words>
  <Application>Microsoft Office PowerPoint</Application>
  <PresentationFormat>Apresentação na tela (4:3)</PresentationFormat>
  <Paragraphs>319</Paragraphs>
  <Slides>67</Slides>
  <Notes>2</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2</vt:i4>
      </vt:variant>
      <vt:variant>
        <vt:lpstr>Títulos de slides</vt:lpstr>
      </vt:variant>
      <vt:variant>
        <vt:i4>67</vt:i4>
      </vt:variant>
    </vt:vector>
  </HeadingPairs>
  <TitlesOfParts>
    <vt:vector size="75" baseType="lpstr">
      <vt:lpstr>Arial</vt:lpstr>
      <vt:lpstr>Arial Narrow</vt:lpstr>
      <vt:lpstr>Cambria Math</vt:lpstr>
      <vt:lpstr>Times New Roman</vt:lpstr>
      <vt:lpstr>Wingdings</vt:lpstr>
      <vt:lpstr>Theme1-FL-ILT-v2.0-template</vt:lpstr>
      <vt:lpstr>Figura</vt:lpstr>
      <vt:lpstr>Equation</vt:lpstr>
      <vt:lpstr>Tecnologia DWDM</vt:lpstr>
      <vt:lpstr>O que é TDM?</vt:lpstr>
      <vt:lpstr>Introdução</vt:lpstr>
      <vt:lpstr>Estrutura Lógica TDM/PCM</vt:lpstr>
      <vt:lpstr>Estrutura Lógica TDM/PCM</vt:lpstr>
      <vt:lpstr>Multiplexação Digital</vt:lpstr>
      <vt:lpstr>Exemplo de modelo TDM tradicional  </vt:lpstr>
      <vt:lpstr>O que é DWDM</vt:lpstr>
      <vt:lpstr>O que é DWDM</vt:lpstr>
      <vt:lpstr>Mesmo exemplo anterior no caso DWDM</vt:lpstr>
      <vt:lpstr>TDM x DWDM</vt:lpstr>
      <vt:lpstr>Multiplexação Óptica</vt:lpstr>
      <vt:lpstr>Canalização definida pelo ITU-T</vt:lpstr>
      <vt:lpstr>G.964.1</vt:lpstr>
      <vt:lpstr>Fixed Grid Nominal Central Frequencies</vt:lpstr>
      <vt:lpstr>Tabela de Frequências (parcial)</vt:lpstr>
      <vt:lpstr>Flexible DWDM Grid</vt:lpstr>
      <vt:lpstr>Uso da Grade Flexível</vt:lpstr>
      <vt:lpstr>Exemplo de grade flexível</vt:lpstr>
      <vt:lpstr>CWDM x DWDM</vt:lpstr>
      <vt:lpstr>Canalização óptica </vt:lpstr>
      <vt:lpstr>Fundamentos da tecnologia de transmissão óptica</vt:lpstr>
      <vt:lpstr>Princípios básicos</vt:lpstr>
      <vt:lpstr>Desenvolvimento da fibra</vt:lpstr>
      <vt:lpstr>Princípios básicos</vt:lpstr>
      <vt:lpstr>Tipos de WDM</vt:lpstr>
      <vt:lpstr>Princípios básicos</vt:lpstr>
      <vt:lpstr>Princípios básicos</vt:lpstr>
      <vt:lpstr>Bandas de utilização</vt:lpstr>
      <vt:lpstr>Potencia óptica e o dBm</vt:lpstr>
      <vt:lpstr>Potencia luminosa</vt:lpstr>
      <vt:lpstr>Princípios básicos</vt:lpstr>
      <vt:lpstr>O balanço de potência</vt:lpstr>
      <vt:lpstr>Dimensão e geometria da fibra</vt:lpstr>
      <vt:lpstr>Redes ópticas </vt:lpstr>
      <vt:lpstr>Fibra Multimodo de Índice Degrau</vt:lpstr>
      <vt:lpstr>Dimensão e geometria da fibra</vt:lpstr>
      <vt:lpstr>Produto Banda Passante x Distância</vt:lpstr>
      <vt:lpstr>Propagação na fibra monomodo</vt:lpstr>
      <vt:lpstr>Fibras em WDM</vt:lpstr>
      <vt:lpstr>Fibras em WDM</vt:lpstr>
      <vt:lpstr>Fibras em WDM</vt:lpstr>
      <vt:lpstr>Fibras em WDM</vt:lpstr>
      <vt:lpstr>Fibras em WDM</vt:lpstr>
      <vt:lpstr>Atenuação em fibras ópticas</vt:lpstr>
      <vt:lpstr>Absorção</vt:lpstr>
      <vt:lpstr>Atenuação em fibras ópticas</vt:lpstr>
      <vt:lpstr>Cálculo de atenuação</vt:lpstr>
      <vt:lpstr>Curva de atenuação x comprimento de onda</vt:lpstr>
      <vt:lpstr>Espalhamento</vt:lpstr>
      <vt:lpstr>Espalhamento</vt:lpstr>
      <vt:lpstr>Curvaturas</vt:lpstr>
      <vt:lpstr>Curvatura</vt:lpstr>
      <vt:lpstr>Características do guia de onda</vt:lpstr>
      <vt:lpstr>Guia de onda</vt:lpstr>
      <vt:lpstr>Dispersão</vt:lpstr>
      <vt:lpstr>Característica da dispersão na fibra</vt:lpstr>
      <vt:lpstr>Limitações da dispersão</vt:lpstr>
      <vt:lpstr>Limitações de distância na dispersão</vt:lpstr>
      <vt:lpstr>Efeito da dispersão cromática</vt:lpstr>
      <vt:lpstr>Minimizando a dispersão cromática</vt:lpstr>
      <vt:lpstr>Unidade de compensação de dispersão -DCU</vt:lpstr>
      <vt:lpstr>Aplicações</vt:lpstr>
      <vt:lpstr>PMD- Dispersão de modo de polarização</vt:lpstr>
      <vt:lpstr>PMD &amp; Taxa de Bit de dependência</vt:lpstr>
      <vt:lpstr>Distâncias de transmissão limitada PMD</vt:lpstr>
      <vt:lpstr>Combate ao PMD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2011-01-19T19:33:14Z</dcterms:created>
  <dcterms:modified xsi:type="dcterms:W3CDTF">2020-10-06T14:07:55Z</dcterms:modified>
</cp:coreProperties>
</file>